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8"/>
  </p:notesMasterIdLst>
  <p:sldIdLst>
    <p:sldId id="256" r:id="rId2"/>
    <p:sldId id="287" r:id="rId3"/>
    <p:sldId id="262" r:id="rId4"/>
    <p:sldId id="408" r:id="rId5"/>
    <p:sldId id="263" r:id="rId6"/>
    <p:sldId id="257" r:id="rId7"/>
    <p:sldId id="395" r:id="rId8"/>
    <p:sldId id="396" r:id="rId9"/>
    <p:sldId id="397" r:id="rId10"/>
    <p:sldId id="398" r:id="rId11"/>
    <p:sldId id="259" r:id="rId12"/>
    <p:sldId id="264" r:id="rId13"/>
    <p:sldId id="265" r:id="rId14"/>
    <p:sldId id="266" r:id="rId15"/>
    <p:sldId id="399" r:id="rId16"/>
    <p:sldId id="400" r:id="rId17"/>
    <p:sldId id="267" r:id="rId18"/>
    <p:sldId id="269" r:id="rId19"/>
    <p:sldId id="270" r:id="rId20"/>
    <p:sldId id="401" r:id="rId21"/>
    <p:sldId id="402" r:id="rId22"/>
    <p:sldId id="403" r:id="rId23"/>
    <p:sldId id="407" r:id="rId24"/>
    <p:sldId id="260" r:id="rId25"/>
    <p:sldId id="404" r:id="rId26"/>
    <p:sldId id="405" r:id="rId27"/>
    <p:sldId id="406" r:id="rId28"/>
    <p:sldId id="272" r:id="rId29"/>
    <p:sldId id="261" r:id="rId30"/>
    <p:sldId id="273" r:id="rId31"/>
    <p:sldId id="274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8" r:id="rId43"/>
    <p:sldId id="289" r:id="rId44"/>
    <p:sldId id="290" r:id="rId45"/>
    <p:sldId id="291" r:id="rId46"/>
    <p:sldId id="292" r:id="rId47"/>
    <p:sldId id="294" r:id="rId48"/>
    <p:sldId id="295" r:id="rId49"/>
    <p:sldId id="296" r:id="rId50"/>
    <p:sldId id="297" r:id="rId51"/>
    <p:sldId id="298" r:id="rId52"/>
    <p:sldId id="443" r:id="rId53"/>
    <p:sldId id="299" r:id="rId54"/>
    <p:sldId id="300" r:id="rId55"/>
    <p:sldId id="301" r:id="rId56"/>
    <p:sldId id="444" r:id="rId57"/>
    <p:sldId id="302" r:id="rId58"/>
    <p:sldId id="303" r:id="rId59"/>
    <p:sldId id="304" r:id="rId60"/>
    <p:sldId id="305" r:id="rId61"/>
    <p:sldId id="307" r:id="rId62"/>
    <p:sldId id="308" r:id="rId63"/>
    <p:sldId id="412" r:id="rId64"/>
    <p:sldId id="309" r:id="rId65"/>
    <p:sldId id="310" r:id="rId66"/>
    <p:sldId id="311" r:id="rId67"/>
    <p:sldId id="409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20" r:id="rId76"/>
    <p:sldId id="321" r:id="rId77"/>
    <p:sldId id="363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50" r:id="rId87"/>
    <p:sldId id="330" r:id="rId88"/>
    <p:sldId id="331" r:id="rId89"/>
    <p:sldId id="351" r:id="rId90"/>
    <p:sldId id="332" r:id="rId91"/>
    <p:sldId id="333" r:id="rId92"/>
    <p:sldId id="334" r:id="rId93"/>
    <p:sldId id="335" r:id="rId94"/>
    <p:sldId id="336" r:id="rId95"/>
    <p:sldId id="337" r:id="rId96"/>
    <p:sldId id="338" r:id="rId97"/>
    <p:sldId id="339" r:id="rId98"/>
    <p:sldId id="340" r:id="rId99"/>
    <p:sldId id="341" r:id="rId100"/>
    <p:sldId id="342" r:id="rId101"/>
    <p:sldId id="343" r:id="rId102"/>
    <p:sldId id="344" r:id="rId103"/>
    <p:sldId id="345" r:id="rId104"/>
    <p:sldId id="346" r:id="rId105"/>
    <p:sldId id="347" r:id="rId106"/>
    <p:sldId id="348" r:id="rId107"/>
    <p:sldId id="349" r:id="rId108"/>
    <p:sldId id="352" r:id="rId109"/>
    <p:sldId id="353" r:id="rId110"/>
    <p:sldId id="410" r:id="rId111"/>
    <p:sldId id="354" r:id="rId112"/>
    <p:sldId id="411" r:id="rId113"/>
    <p:sldId id="355" r:id="rId114"/>
    <p:sldId id="357" r:id="rId115"/>
    <p:sldId id="358" r:id="rId116"/>
    <p:sldId id="359" r:id="rId117"/>
    <p:sldId id="360" r:id="rId118"/>
    <p:sldId id="361" r:id="rId119"/>
    <p:sldId id="362" r:id="rId120"/>
    <p:sldId id="41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414" r:id="rId130"/>
    <p:sldId id="415" r:id="rId131"/>
    <p:sldId id="372" r:id="rId132"/>
    <p:sldId id="374" r:id="rId133"/>
    <p:sldId id="375" r:id="rId134"/>
    <p:sldId id="376" r:id="rId135"/>
    <p:sldId id="377" r:id="rId136"/>
    <p:sldId id="378" r:id="rId137"/>
    <p:sldId id="379" r:id="rId138"/>
    <p:sldId id="380" r:id="rId139"/>
    <p:sldId id="381" r:id="rId140"/>
    <p:sldId id="383" r:id="rId141"/>
    <p:sldId id="384" r:id="rId142"/>
    <p:sldId id="385" r:id="rId143"/>
    <p:sldId id="386" r:id="rId144"/>
    <p:sldId id="387" r:id="rId145"/>
    <p:sldId id="388" r:id="rId146"/>
    <p:sldId id="390" r:id="rId147"/>
    <p:sldId id="391" r:id="rId148"/>
    <p:sldId id="392" r:id="rId149"/>
    <p:sldId id="393" r:id="rId150"/>
    <p:sldId id="394" r:id="rId151"/>
    <p:sldId id="416" r:id="rId152"/>
    <p:sldId id="417" r:id="rId153"/>
    <p:sldId id="418" r:id="rId154"/>
    <p:sldId id="419" r:id="rId155"/>
    <p:sldId id="420" r:id="rId156"/>
    <p:sldId id="421" r:id="rId157"/>
    <p:sldId id="422" r:id="rId158"/>
    <p:sldId id="423" r:id="rId159"/>
    <p:sldId id="424" r:id="rId160"/>
    <p:sldId id="425" r:id="rId161"/>
    <p:sldId id="426" r:id="rId162"/>
    <p:sldId id="427" r:id="rId163"/>
    <p:sldId id="429" r:id="rId164"/>
    <p:sldId id="430" r:id="rId165"/>
    <p:sldId id="431" r:id="rId166"/>
    <p:sldId id="432" r:id="rId167"/>
    <p:sldId id="433" r:id="rId168"/>
    <p:sldId id="434" r:id="rId169"/>
    <p:sldId id="435" r:id="rId170"/>
    <p:sldId id="436" r:id="rId171"/>
    <p:sldId id="439" r:id="rId172"/>
    <p:sldId id="440" r:id="rId173"/>
    <p:sldId id="437" r:id="rId174"/>
    <p:sldId id="438" r:id="rId175"/>
    <p:sldId id="441" r:id="rId176"/>
    <p:sldId id="442" r:id="rId17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5" autoAdjust="0"/>
    <p:restoredTop sz="94713" autoAdjust="0"/>
  </p:normalViewPr>
  <p:slideViewPr>
    <p:cSldViewPr>
      <p:cViewPr varScale="1">
        <p:scale>
          <a:sx n="70" d="100"/>
          <a:sy n="70" d="100"/>
        </p:scale>
        <p:origin x="7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3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microsoft.com/office/2016/11/relationships/changesInfo" Target="changesInfos/changesInfo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1f2f4694871ce4c7" providerId="Windows Live" clId="Web-{5C16AED1-4D83-4065-BF59-BBE5D29F738B}"/>
    <pc:docChg chg="modSld">
      <pc:chgData name="Гость" userId="1f2f4694871ce4c7" providerId="Windows Live" clId="Web-{5C16AED1-4D83-4065-BF59-BBE5D29F738B}" dt="2019-02-11T05:35:48.862" v="119" actId="20577"/>
      <pc:docMkLst>
        <pc:docMk/>
      </pc:docMkLst>
      <pc:sldChg chg="modSp">
        <pc:chgData name="Гость" userId="1f2f4694871ce4c7" providerId="Windows Live" clId="Web-{5C16AED1-4D83-4065-BF59-BBE5D29F738B}" dt="2019-02-11T05:35:48.847" v="118" actId="20577"/>
        <pc:sldMkLst>
          <pc:docMk/>
          <pc:sldMk cId="0" sldId="262"/>
        </pc:sldMkLst>
        <pc:spChg chg="mod">
          <ac:chgData name="Гость" userId="1f2f4694871ce4c7" providerId="Windows Live" clId="Web-{5C16AED1-4D83-4065-BF59-BBE5D29F738B}" dt="2019-02-11T05:35:48.847" v="118" actId="20577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Guest User" userId="1f2f4694871ce4c7" providerId="Windows Live" clId="Web-{8EAC5534-5E18-4A8E-A553-38C2D1224EFD}"/>
    <pc:docChg chg="modSld">
      <pc:chgData name="Guest User" userId="1f2f4694871ce4c7" providerId="Windows Live" clId="Web-{8EAC5534-5E18-4A8E-A553-38C2D1224EFD}" dt="2018-04-11T05:34:38.389" v="17"/>
      <pc:docMkLst>
        <pc:docMk/>
      </pc:docMkLst>
      <pc:sldChg chg="modSp">
        <pc:chgData name="Guest User" userId="1f2f4694871ce4c7" providerId="Windows Live" clId="Web-{8EAC5534-5E18-4A8E-A553-38C2D1224EFD}" dt="2018-04-11T05:34:38.389" v="17"/>
        <pc:sldMkLst>
          <pc:docMk/>
          <pc:sldMk cId="0" sldId="274"/>
        </pc:sldMkLst>
        <pc:graphicFrameChg chg="mod modGraphic">
          <ac:chgData name="Guest User" userId="1f2f4694871ce4c7" providerId="Windows Live" clId="Web-{8EAC5534-5E18-4A8E-A553-38C2D1224EFD}" dt="2018-04-11T05:34:38.389" v="17"/>
          <ac:graphicFrameMkLst>
            <pc:docMk/>
            <pc:sldMk cId="0" sldId="274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3EE07-4D65-4F0A-BB96-7106D4D904B4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9598D-7E4E-4D4D-9A92-62905D9B5F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36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598D-7E4E-4D4D-9A92-62905D9B5FC8}" type="slidenum">
              <a:rPr lang="ru-RU" smtClean="0"/>
              <a:pPr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06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598D-7E4E-4D4D-9A92-62905D9B5FC8}" type="slidenum">
              <a:rPr lang="ru-RU" smtClean="0"/>
              <a:pPr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1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598D-7E4E-4D4D-9A92-62905D9B5FC8}" type="slidenum">
              <a:rPr lang="ru-RU" smtClean="0"/>
              <a:pPr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685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598D-7E4E-4D4D-9A92-62905D9B5FC8}" type="slidenum">
              <a:rPr lang="ru-RU" smtClean="0"/>
              <a:pPr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678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598D-7E4E-4D4D-9A92-62905D9B5FC8}" type="slidenum">
              <a:rPr lang="ru-RU" smtClean="0"/>
              <a:pPr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392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598D-7E4E-4D4D-9A92-62905D9B5FC8}" type="slidenum">
              <a:rPr lang="ru-RU" smtClean="0"/>
              <a:pPr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568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598D-7E4E-4D4D-9A92-62905D9B5FC8}" type="slidenum">
              <a:rPr lang="ru-RU" smtClean="0"/>
              <a:pPr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875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598D-7E4E-4D4D-9A92-62905D9B5FC8}" type="slidenum">
              <a:rPr lang="ru-RU" smtClean="0"/>
              <a:pPr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28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598D-7E4E-4D4D-9A92-62905D9B5FC8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598D-7E4E-4D4D-9A92-62905D9B5FC8}" type="slidenum">
              <a:rPr lang="ru-RU" smtClean="0"/>
              <a:pPr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90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598D-7E4E-4D4D-9A92-62905D9B5FC8}" type="slidenum">
              <a:rPr lang="ru-RU" smtClean="0"/>
              <a:pPr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54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598D-7E4E-4D4D-9A92-62905D9B5FC8}" type="slidenum">
              <a:rPr lang="ru-RU" smtClean="0"/>
              <a:pPr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374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598D-7E4E-4D4D-9A92-62905D9B5FC8}" type="slidenum">
              <a:rPr lang="ru-RU" smtClean="0"/>
              <a:pPr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21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598D-7E4E-4D4D-9A92-62905D9B5FC8}" type="slidenum">
              <a:rPr lang="ru-RU" smtClean="0"/>
              <a:pPr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4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598D-7E4E-4D4D-9A92-62905D9B5FC8}" type="slidenum">
              <a:rPr lang="ru-RU" smtClean="0"/>
              <a:pPr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970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598D-7E4E-4D4D-9A92-62905D9B5FC8}" type="slidenum">
              <a:rPr lang="ru-RU" smtClean="0"/>
              <a:pPr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08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 на С/С++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3861048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Катермина Т. С.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504825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Оператор присваивания =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>
          <a:xfrm>
            <a:off x="250825" y="620713"/>
            <a:ext cx="8569325" cy="5976937"/>
          </a:xfrm>
        </p:spPr>
        <p:txBody>
          <a:bodyPr/>
          <a:lstStyle/>
          <a:p>
            <a:pPr marL="0" indent="177800" algn="just">
              <a:buFont typeface="Arial" charset="0"/>
              <a:buNone/>
            </a:pPr>
            <a:r>
              <a:rPr lang="ru-RU" altLang="ru-RU" sz="2000" dirty="0"/>
              <a:t>Например, для объявленных переменных из предыдущего примера:</a:t>
            </a:r>
          </a:p>
          <a:p>
            <a:pPr marL="0" indent="177800" algn="just">
              <a:buFont typeface="Arial" charset="0"/>
              <a:buNone/>
            </a:pPr>
            <a:r>
              <a:rPr lang="ru-RU" altLang="ru-RU" sz="2000" dirty="0">
                <a:cs typeface="Courier New" pitchFamily="49" charset="0"/>
              </a:rPr>
              <a:t>X=123;</a:t>
            </a:r>
          </a:p>
          <a:p>
            <a:pPr marL="0" indent="177800" algn="just">
              <a:buFont typeface="Arial" charset="0"/>
              <a:buNone/>
            </a:pPr>
            <a:r>
              <a:rPr lang="ru-RU" altLang="ru-RU" sz="2000" dirty="0">
                <a:cs typeface="Courier New" pitchFamily="49" charset="0"/>
              </a:rPr>
              <a:t>x=3;</a:t>
            </a:r>
          </a:p>
          <a:p>
            <a:pPr marL="0" indent="177800" algn="just">
              <a:buFont typeface="Arial" charset="0"/>
              <a:buNone/>
            </a:pPr>
            <a:r>
              <a:rPr lang="ru-RU" altLang="ru-RU" sz="2000" dirty="0" err="1">
                <a:cs typeface="Courier New" pitchFamily="49" charset="0"/>
              </a:rPr>
              <a:t>y=’d</a:t>
            </a:r>
            <a:r>
              <a:rPr lang="ru-RU" altLang="ru-RU" sz="2000" dirty="0">
                <a:cs typeface="Courier New" pitchFamily="49" charset="0"/>
              </a:rPr>
              <a:t>’;      </a:t>
            </a:r>
            <a:r>
              <a:rPr lang="ru-RU" altLang="ru-RU" sz="2000" dirty="0" err="1">
                <a:cs typeface="Courier New" pitchFamily="49" charset="0"/>
              </a:rPr>
              <a:t>symvol=’ф</a:t>
            </a:r>
            <a:r>
              <a:rPr lang="ru-RU" altLang="ru-RU" sz="2000" dirty="0">
                <a:cs typeface="Courier New" pitchFamily="49" charset="0"/>
              </a:rPr>
              <a:t>’;</a:t>
            </a:r>
          </a:p>
          <a:p>
            <a:pPr marL="0" indent="177800" algn="just">
              <a:buFont typeface="Arial" charset="0"/>
              <a:buNone/>
            </a:pPr>
            <a:r>
              <a:rPr lang="ru-RU" altLang="ru-RU" sz="2000" dirty="0">
                <a:cs typeface="Courier New" pitchFamily="49" charset="0"/>
              </a:rPr>
              <a:t>chislo=23.56;  </a:t>
            </a:r>
          </a:p>
          <a:p>
            <a:pPr marL="0" indent="177800" algn="just">
              <a:buFont typeface="Arial" charset="0"/>
              <a:buNone/>
            </a:pPr>
            <a:endParaRPr lang="ru-RU" altLang="ru-RU" sz="2000" dirty="0"/>
          </a:p>
          <a:p>
            <a:pPr marL="0" indent="177800" algn="just">
              <a:buFont typeface="Arial" charset="0"/>
              <a:buNone/>
            </a:pPr>
            <a:r>
              <a:rPr lang="ru-RU" altLang="ru-RU" sz="2000" dirty="0"/>
              <a:t>Переменной можно присвоить значение уже при ее объявлении, например, можно объединить 2 предыдущих примера:</a:t>
            </a:r>
          </a:p>
          <a:p>
            <a:pPr marL="0" indent="177800" algn="just">
              <a:buFont typeface="Arial" charset="0"/>
              <a:buNone/>
            </a:pPr>
            <a:r>
              <a:rPr lang="ru-RU" altLang="ru-RU" sz="1800" b="1" dirty="0" err="1">
                <a:cs typeface="Courier New" pitchFamily="49" charset="0"/>
              </a:rPr>
              <a:t>int</a:t>
            </a:r>
            <a:r>
              <a:rPr lang="ru-RU" altLang="ru-RU" sz="1800" dirty="0">
                <a:cs typeface="Courier New" pitchFamily="49" charset="0"/>
              </a:rPr>
              <a:t> x=5, X=12*5; // объявление двух целых переменных </a:t>
            </a:r>
            <a:r>
              <a:rPr lang="ru-RU" altLang="ru-RU" sz="1800" dirty="0" err="1">
                <a:cs typeface="Courier New" pitchFamily="49" charset="0"/>
              </a:rPr>
              <a:t>х</a:t>
            </a:r>
            <a:r>
              <a:rPr lang="ru-RU" altLang="ru-RU" sz="1800" dirty="0">
                <a:cs typeface="Courier New" pitchFamily="49" charset="0"/>
              </a:rPr>
              <a:t> и Х </a:t>
            </a:r>
            <a:r>
              <a:rPr lang="ru-RU" altLang="ru-RU" sz="1800" dirty="0" err="1">
                <a:cs typeface="Courier New" pitchFamily="49" charset="0"/>
              </a:rPr>
              <a:t>c</a:t>
            </a:r>
            <a:r>
              <a:rPr lang="ru-RU" altLang="ru-RU" sz="1800" dirty="0">
                <a:cs typeface="Courier New" pitchFamily="49" charset="0"/>
              </a:rPr>
              <a:t> </a:t>
            </a:r>
            <a:r>
              <a:rPr lang="en-US" altLang="ru-RU" sz="1800" dirty="0">
                <a:cs typeface="Courier New" pitchFamily="49" charset="0"/>
              </a:rPr>
              <a:t>		//</a:t>
            </a:r>
            <a:r>
              <a:rPr lang="ru-RU" altLang="ru-RU" sz="1800" dirty="0">
                <a:cs typeface="Courier New" pitchFamily="49" charset="0"/>
              </a:rPr>
              <a:t>присвоением им значений 5 и 60</a:t>
            </a:r>
            <a:r>
              <a:rPr lang="en-US" altLang="ru-RU" sz="1800" dirty="0">
                <a:cs typeface="Courier New" pitchFamily="49" charset="0"/>
              </a:rPr>
              <a:t> </a:t>
            </a:r>
            <a:r>
              <a:rPr lang="ru-RU" altLang="ru-RU" sz="1800" dirty="0">
                <a:cs typeface="Courier New" pitchFamily="49" charset="0"/>
              </a:rPr>
              <a:t>соответственно</a:t>
            </a:r>
          </a:p>
          <a:p>
            <a:pPr marL="0" indent="177800" algn="just">
              <a:buFont typeface="Arial" charset="0"/>
              <a:buNone/>
            </a:pPr>
            <a:r>
              <a:rPr lang="ru-RU" altLang="ru-RU" sz="1800" b="1" dirty="0" err="1">
                <a:cs typeface="Courier New" pitchFamily="49" charset="0"/>
              </a:rPr>
              <a:t>char</a:t>
            </a:r>
            <a:r>
              <a:rPr lang="ru-RU" altLang="ru-RU" sz="1800" dirty="0">
                <a:cs typeface="Courier New" pitchFamily="49" charset="0"/>
              </a:rPr>
              <a:t> </a:t>
            </a:r>
            <a:r>
              <a:rPr lang="ru-RU" altLang="ru-RU" sz="1800" dirty="0" err="1">
                <a:cs typeface="Courier New" pitchFamily="49" charset="0"/>
              </a:rPr>
              <a:t>y=’d</a:t>
            </a:r>
            <a:r>
              <a:rPr lang="ru-RU" altLang="ru-RU" sz="1800" dirty="0">
                <a:cs typeface="Courier New" pitchFamily="49" charset="0"/>
              </a:rPr>
              <a:t>’, </a:t>
            </a:r>
            <a:r>
              <a:rPr lang="ru-RU" altLang="ru-RU" sz="1800" dirty="0" err="1">
                <a:cs typeface="Courier New" pitchFamily="49" charset="0"/>
              </a:rPr>
              <a:t>symvol=’ф</a:t>
            </a:r>
            <a:r>
              <a:rPr lang="ru-RU" altLang="ru-RU" sz="1800" dirty="0">
                <a:cs typeface="Courier New" pitchFamily="49" charset="0"/>
              </a:rPr>
              <a:t>’; // объявление двух символьных</a:t>
            </a:r>
            <a:endParaRPr lang="en-US" altLang="ru-RU" sz="1800" dirty="0">
              <a:cs typeface="Courier New" pitchFamily="49" charset="0"/>
            </a:endParaRPr>
          </a:p>
          <a:p>
            <a:pPr marL="0" indent="177800" algn="just">
              <a:buFont typeface="Arial" charset="0"/>
              <a:buNone/>
            </a:pPr>
            <a:r>
              <a:rPr lang="en-US" altLang="ru-RU" sz="1800" dirty="0">
                <a:cs typeface="Courier New" pitchFamily="49" charset="0"/>
              </a:rPr>
              <a:t>			     // </a:t>
            </a:r>
            <a:r>
              <a:rPr lang="ru-RU" altLang="ru-RU" sz="1800" dirty="0">
                <a:cs typeface="Courier New" pitchFamily="49" charset="0"/>
              </a:rPr>
              <a:t>переменных у и</a:t>
            </a:r>
            <a:r>
              <a:rPr lang="en-US" altLang="ru-RU" sz="1800" dirty="0">
                <a:cs typeface="Courier New" pitchFamily="49" charset="0"/>
              </a:rPr>
              <a:t> </a:t>
            </a:r>
            <a:r>
              <a:rPr lang="ru-RU" altLang="ru-RU" sz="1800" dirty="0" err="1">
                <a:cs typeface="Courier New" pitchFamily="49" charset="0"/>
              </a:rPr>
              <a:t>symvol</a:t>
            </a:r>
            <a:endParaRPr lang="ru-RU" altLang="ru-RU" sz="1800" dirty="0">
              <a:cs typeface="Courier New" pitchFamily="49" charset="0"/>
            </a:endParaRPr>
          </a:p>
          <a:p>
            <a:pPr marL="0" indent="177800" algn="just">
              <a:buFont typeface="Arial" charset="0"/>
              <a:buNone/>
            </a:pPr>
            <a:r>
              <a:rPr lang="ru-RU" altLang="ru-RU" sz="1800" b="1" dirty="0" err="1">
                <a:cs typeface="Courier New" pitchFamily="49" charset="0"/>
              </a:rPr>
              <a:t>float</a:t>
            </a:r>
            <a:r>
              <a:rPr lang="ru-RU" altLang="ru-RU" sz="1800" dirty="0">
                <a:cs typeface="Courier New" pitchFamily="49" charset="0"/>
              </a:rPr>
              <a:t> chislo=23.56; //объявление вещественной переменной</a:t>
            </a:r>
            <a:endParaRPr lang="en-US" altLang="ru-RU" sz="2000" dirty="0"/>
          </a:p>
          <a:p>
            <a:pPr marL="0" indent="177800" algn="just">
              <a:buFont typeface="Arial" charset="0"/>
              <a:buNone/>
            </a:pPr>
            <a:endParaRPr lang="en-US" altLang="ru-RU" sz="2000" dirty="0"/>
          </a:p>
          <a:p>
            <a:pPr marL="0" indent="177800" algn="just">
              <a:buFont typeface="Arial" charset="0"/>
              <a:buNone/>
            </a:pPr>
            <a:r>
              <a:rPr lang="ru-RU" altLang="ru-RU" sz="2000" dirty="0"/>
              <a:t>Если нужно присвоить  нескольким переменным одинаковое значение, то можно использовать следующую конструкцию: </a:t>
            </a:r>
            <a:endParaRPr lang="en-US" altLang="ru-RU" sz="2000" dirty="0"/>
          </a:p>
          <a:p>
            <a:pPr marL="0" indent="177800" algn="just">
              <a:buFont typeface="Arial" charset="0"/>
              <a:buNone/>
            </a:pPr>
            <a:r>
              <a:rPr lang="ru-RU" altLang="ru-RU" sz="1800" dirty="0">
                <a:cs typeface="Courier New" pitchFamily="49" charset="0"/>
              </a:rPr>
              <a:t>a=b=с=56; </a:t>
            </a:r>
            <a:r>
              <a:rPr lang="en-US" altLang="ru-RU" sz="1800" dirty="0">
                <a:cs typeface="Courier New" pitchFamily="49" charset="0"/>
              </a:rPr>
              <a:t> //</a:t>
            </a:r>
            <a:r>
              <a:rPr lang="ru-RU" altLang="ru-RU" sz="1800" dirty="0">
                <a:cs typeface="Courier New" pitchFamily="49" charset="0"/>
              </a:rPr>
              <a:t>Всем трем переменным присвоится значение 56.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20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400600"/>
          </a:xfrm>
        </p:spPr>
        <p:txBody>
          <a:bodyPr>
            <a:noAutofit/>
          </a:bodyPr>
          <a:lstStyle/>
          <a:p>
            <a:pPr marL="0" indent="0" algn="just">
              <a:buFont typeface="Arial" charset="0"/>
              <a:buNone/>
            </a:pPr>
            <a:r>
              <a:rPr lang="ru-RU" altLang="ru-RU" sz="2800" dirty="0"/>
              <a:t>При работе со строками может потребоваться поиск в строке заданной подстроки. Для выполнения такой имеется функция </a:t>
            </a:r>
            <a:r>
              <a:rPr lang="ru-RU" altLang="ru-RU" sz="2800" dirty="0" err="1"/>
              <a:t>strstr</a:t>
            </a:r>
            <a:r>
              <a:rPr lang="ru-RU" altLang="ru-RU" sz="2800" dirty="0"/>
              <a:t>: </a:t>
            </a:r>
          </a:p>
          <a:p>
            <a:pPr marL="0" indent="0">
              <a:buFont typeface="Arial" charset="0"/>
              <a:buNone/>
            </a:pPr>
            <a:r>
              <a:rPr lang="ru-RU" altLang="ru-RU" sz="1050" dirty="0"/>
              <a:t>		</a:t>
            </a:r>
          </a:p>
          <a:p>
            <a:pPr marL="0" indent="0">
              <a:buFont typeface="Arial" charset="0"/>
              <a:buNone/>
            </a:pPr>
            <a:r>
              <a:rPr lang="ru-RU" altLang="ru-RU" sz="2800" dirty="0"/>
              <a:t>	</a:t>
            </a:r>
            <a:r>
              <a:rPr lang="en-US" altLang="ru-RU" sz="28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ru-RU" sz="28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strstr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substring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</a:pPr>
            <a:r>
              <a:rPr lang="ru-RU" altLang="ru-RU" sz="1000" dirty="0"/>
              <a:t>	</a:t>
            </a:r>
          </a:p>
          <a:p>
            <a:pPr marL="0" indent="0" algn="just">
              <a:buFont typeface="Arial" charset="0"/>
              <a:buNone/>
            </a:pPr>
            <a:r>
              <a:rPr lang="ru-RU" altLang="ru-RU" sz="2800" dirty="0"/>
              <a:t>	Если подстрока с содержимым 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substring</a:t>
            </a:r>
            <a:r>
              <a:rPr lang="ru-RU" altLang="ru-RU" sz="2400" dirty="0"/>
              <a:t> </a:t>
            </a:r>
            <a:r>
              <a:rPr lang="ru-RU" altLang="ru-RU" sz="2800" dirty="0"/>
              <a:t>внутри строки 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/>
              <a:t>существует, то функция 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strstr</a:t>
            </a:r>
            <a:r>
              <a:rPr lang="ru-RU" altLang="ru-RU" sz="2800" dirty="0"/>
              <a:t> возвращает указатель на первое появление подстроки в строке. </a:t>
            </a:r>
          </a:p>
          <a:p>
            <a:pPr marL="0" indent="0" algn="just">
              <a:buFont typeface="Arial" charset="0"/>
              <a:buNone/>
            </a:pPr>
            <a:r>
              <a:rPr lang="ru-RU" altLang="ru-RU" sz="2800" dirty="0"/>
              <a:t>	Если подстрока не найдена, то возвращается NULL.</a:t>
            </a:r>
          </a:p>
          <a:p>
            <a:pPr marL="0" indent="361950" algn="just">
              <a:buFont typeface="Arial" charset="0"/>
              <a:buNone/>
              <a:defRPr/>
            </a:pPr>
            <a:endParaRPr lang="ru-RU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21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40060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ru-RU" altLang="ru-RU" sz="2800" dirty="0"/>
              <a:t>Например, при выполнении следующего участка кода</a:t>
            </a:r>
          </a:p>
          <a:p>
            <a:pPr marL="0" indent="0">
              <a:buFont typeface="Arial" charset="0"/>
              <a:buNone/>
            </a:pPr>
            <a:r>
              <a:rPr lang="ru-RU" altLang="ru-RU" sz="2800" dirty="0"/>
              <a:t>    </a:t>
            </a:r>
            <a:r>
              <a:rPr lang="en-US" altLang="ru-RU" sz="28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ru-RU" sz="2800" dirty="0">
                <a:latin typeface="Courier New" pitchFamily="49" charset="0"/>
                <a:cs typeface="Courier New" pitchFamily="49" charset="0"/>
              </a:rPr>
              <a:t> s[]=</a:t>
            </a:r>
            <a:r>
              <a:rPr lang="en-US" alt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"hello my </a:t>
            </a:r>
            <a:r>
              <a:rPr lang="en-US" altLang="ru-RU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friend"</a:t>
            </a:r>
            <a:r>
              <a:rPr lang="en-US" altLang="ru-RU" sz="2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ru-RU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8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ru-RU" sz="28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ru-RU" sz="28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ru-RU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ru-RU" sz="2800" dirty="0" err="1"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alt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2800" dirty="0" err="1">
                <a:latin typeface="Courier New" pitchFamily="49" charset="0"/>
                <a:cs typeface="Courier New" pitchFamily="49" charset="0"/>
              </a:rPr>
              <a:t>s,</a:t>
            </a:r>
            <a:r>
              <a:rPr lang="en-US" altLang="ru-RU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"my</a:t>
            </a:r>
            <a:r>
              <a:rPr lang="en-US" alt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8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Font typeface="Arial" charset="0"/>
              <a:buNone/>
            </a:pPr>
            <a:r>
              <a:rPr lang="en-US" altLang="ru-RU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altLang="ru-RU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s"</a:t>
            </a:r>
            <a:r>
              <a:rPr lang="en-US" altLang="ru-RU" sz="2800" dirty="0" err="1">
                <a:latin typeface="Courier New" pitchFamily="49" charset="0"/>
                <a:cs typeface="Courier New" pitchFamily="49" charset="0"/>
              </a:rPr>
              <a:t>,ptr</a:t>
            </a:r>
            <a:r>
              <a:rPr lang="en-US" altLang="ru-RU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</a:pPr>
            <a:r>
              <a:rPr lang="en-US" altLang="ru-RU" sz="2800" dirty="0"/>
              <a:t>	</a:t>
            </a:r>
          </a:p>
          <a:p>
            <a:pPr marL="0" indent="0">
              <a:buFont typeface="Arial" charset="0"/>
              <a:buNone/>
            </a:pPr>
            <a:r>
              <a:rPr lang="ru-RU" altLang="ru-RU" sz="2800" dirty="0"/>
              <a:t>на экране будет выведено </a:t>
            </a:r>
          </a:p>
          <a:p>
            <a:pPr marL="0" indent="0">
              <a:buFont typeface="Arial" charset="0"/>
              <a:buNone/>
            </a:pPr>
            <a:endParaRPr lang="ru-RU" altLang="ru-RU" sz="2800" dirty="0"/>
          </a:p>
          <a:p>
            <a:pPr marL="0" indent="0">
              <a:buFont typeface="Arial" charset="0"/>
              <a:buNone/>
            </a:pPr>
            <a:r>
              <a:rPr lang="ru-RU" altLang="ru-RU" sz="2800" dirty="0"/>
              <a:t>	 </a:t>
            </a:r>
            <a:r>
              <a:rPr lang="en-US" altLang="ru-RU" sz="2800" dirty="0">
                <a:latin typeface="Courier New" pitchFamily="49" charset="0"/>
                <a:cs typeface="Courier New" pitchFamily="49" charset="0"/>
              </a:rPr>
              <a:t>my friend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22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400600"/>
          </a:xfrm>
        </p:spPr>
        <p:txBody>
          <a:bodyPr>
            <a:noAutofit/>
          </a:bodyPr>
          <a:lstStyle/>
          <a:p>
            <a:pPr marL="0" indent="361950" algn="just">
              <a:buFont typeface="Arial" charset="0"/>
              <a:buNone/>
              <a:defRPr/>
            </a:pPr>
            <a:r>
              <a:rPr lang="ru-RU" sz="2800" dirty="0"/>
              <a:t>Для нахождения номера позиции, с которой начинается заданная подстрока, можно воспользоваться следующим кодом: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800" b="1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[]=</a:t>
            </a:r>
            <a:r>
              <a:rPr 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ru-RU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strstr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</a:t>
            </a:r>
            <a:r>
              <a:rPr 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)-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800" dirty="0"/>
              <a:t>// на экране появится 3, т.к. последовательность 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800" dirty="0"/>
              <a:t>// </a:t>
            </a:r>
            <a:r>
              <a:rPr lang="ru-RU" sz="2800" dirty="0" err="1"/>
              <a:t>lo</a:t>
            </a:r>
            <a:r>
              <a:rPr lang="ru-RU" sz="2800" dirty="0"/>
              <a:t> начинается с 3-го символа строки </a:t>
            </a:r>
            <a:r>
              <a:rPr lang="ru-RU" sz="2800" dirty="0" err="1"/>
              <a:t>hello</a:t>
            </a:r>
            <a:endParaRPr lang="ru-RU" sz="2800" dirty="0"/>
          </a:p>
          <a:p>
            <a:pPr marL="0" indent="0">
              <a:buFont typeface="Arial" charset="0"/>
              <a:buNone/>
            </a:pPr>
            <a:endParaRPr lang="ru-RU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31640" y="4869160"/>
            <a:ext cx="6912124" cy="138499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2800" dirty="0"/>
              <a:t>Почему? Проверить на практике! Проверить ситуацию	</a:t>
            </a:r>
          </a:p>
          <a:p>
            <a:pPr algn="ctr"/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s-strstr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</a:t>
            </a:r>
            <a:r>
              <a:rPr 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)</a:t>
            </a:r>
            <a:endParaRPr lang="ru-RU" alt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</a:t>
            </a:r>
            <a:r>
              <a:rPr lang="en-US" dirty="0"/>
              <a:t>23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Font typeface="Arial" charset="0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strtok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*s1,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*s2);</a:t>
            </a:r>
          </a:p>
          <a:p>
            <a:pPr marL="0" indent="361950" algn="just">
              <a:spcBef>
                <a:spcPts val="1800"/>
              </a:spcBef>
              <a:buFont typeface="Arial" charset="0"/>
              <a:buNone/>
              <a:defRPr/>
            </a:pPr>
            <a:r>
              <a:rPr lang="ru-RU" sz="2800" dirty="0"/>
              <a:t>Функция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strtok</a:t>
            </a:r>
            <a:r>
              <a:rPr lang="en-US" sz="2400" dirty="0"/>
              <a:t> </a:t>
            </a:r>
            <a:r>
              <a:rPr lang="ru-RU" sz="2800" dirty="0"/>
              <a:t>ищет в первой строке лексемы (наборы символов), которые разделены любым  из  символов, входящих во вторую строку. </a:t>
            </a:r>
          </a:p>
          <a:p>
            <a:pPr marL="0" indent="361950" algn="just">
              <a:spcBef>
                <a:spcPts val="1800"/>
              </a:spcBef>
              <a:buFont typeface="Arial" charset="0"/>
              <a:buNone/>
              <a:defRPr/>
            </a:pPr>
            <a:r>
              <a:rPr lang="ru-RU" sz="2800" dirty="0"/>
              <a:t>Повторный вызов с нулевым значением первого аргумента (</a:t>
            </a:r>
            <a:r>
              <a:rPr lang="en-US" sz="2800" dirty="0"/>
              <a:t>NULL</a:t>
            </a:r>
            <a:r>
              <a:rPr lang="ru-RU" sz="2800" dirty="0"/>
              <a:t>) приведет к обработке всей строки </a:t>
            </a:r>
            <a:r>
              <a:rPr lang="en-US" sz="2800" dirty="0"/>
              <a:t>s1 </a:t>
            </a:r>
            <a:r>
              <a:rPr lang="ru-RU" sz="2800" dirty="0"/>
              <a:t>до исчерпания всех лексем.</a:t>
            </a:r>
          </a:p>
        </p:txBody>
      </p:sp>
    </p:spTree>
    <p:extLst>
      <p:ext uri="{BB962C8B-B14F-4D97-AF65-F5344CB8AC3E}">
        <p14:creationId xmlns:p14="http://schemas.microsoft.com/office/powerpoint/2010/main" val="3945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</a:t>
            </a:r>
            <a:r>
              <a:rPr lang="en-US" dirty="0"/>
              <a:t>24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400600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Например, при выполнении следующего участка кода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dirty="0"/>
              <a:t>	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s[]=</a:t>
            </a:r>
            <a:r>
              <a:rPr lang="en-US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my friend"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(s,</a:t>
            </a:r>
            <a:r>
              <a:rPr lang="en-US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%s\n"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%s\n"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%s\n"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846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</a:t>
            </a:r>
            <a:r>
              <a:rPr lang="en-US" dirty="0"/>
              <a:t>25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400600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На экран будет выведено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dirty="0" err="1"/>
              <a:t>ptr</a:t>
            </a:r>
            <a:r>
              <a:rPr lang="en-US" altLang="ru-RU" sz="2400" dirty="0"/>
              <a:t>=hello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dirty="0" err="1"/>
              <a:t>ptr</a:t>
            </a:r>
            <a:r>
              <a:rPr lang="en-US" altLang="ru-RU" sz="2400" dirty="0"/>
              <a:t>=my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dirty="0" err="1"/>
              <a:t>ptr</a:t>
            </a:r>
            <a:r>
              <a:rPr lang="en-US" altLang="ru-RU" sz="2400" dirty="0"/>
              <a:t>=friend</a:t>
            </a:r>
            <a:endParaRPr lang="ru-RU" altLang="ru-RU" sz="24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0" y="3286125"/>
            <a:ext cx="4103688" cy="6477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/>
              <a:t>А как это сделать с использованием цикла?</a:t>
            </a:r>
          </a:p>
        </p:txBody>
      </p:sp>
    </p:spTree>
    <p:extLst>
      <p:ext uri="{BB962C8B-B14F-4D97-AF65-F5344CB8AC3E}">
        <p14:creationId xmlns:p14="http://schemas.microsoft.com/office/powerpoint/2010/main" val="116917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</a:t>
            </a:r>
            <a:r>
              <a:rPr lang="en-US" dirty="0"/>
              <a:t>26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400600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(строка2, строка1, кол-во)</a:t>
            </a:r>
            <a:r>
              <a:rPr lang="ru-RU" altLang="ru-RU" sz="2400" dirty="0"/>
              <a:t> – копирует из строки1 в строку2 нужное кол-во символов.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b="1" dirty="0"/>
              <a:t>Пример 1: </a:t>
            </a:r>
            <a:r>
              <a:rPr lang="ru-RU" altLang="ru-RU" sz="2400" dirty="0"/>
              <a:t>При выполнении следующего участка кода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   </a:t>
            </a:r>
            <a:r>
              <a:rPr lang="ru-RU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s[]=</a:t>
            </a:r>
            <a:r>
              <a:rPr lang="ru-RU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ru-RU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s1[8],s2[4];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// из строки s в строку s1 скопировать 5 символов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(s1,s,5);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"%s"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,s1);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на экран будет выведено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 err="1"/>
              <a:t>hello</a:t>
            </a:r>
            <a:endParaRPr lang="ru-RU" altLang="ru-RU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87900" y="4365625"/>
            <a:ext cx="3600450" cy="3683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Что будет выведено на экран?</a:t>
            </a:r>
          </a:p>
        </p:txBody>
      </p:sp>
    </p:spTree>
    <p:extLst>
      <p:ext uri="{BB962C8B-B14F-4D97-AF65-F5344CB8AC3E}">
        <p14:creationId xmlns:p14="http://schemas.microsoft.com/office/powerpoint/2010/main" val="369645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</a:t>
            </a:r>
            <a:r>
              <a:rPr lang="en-US" dirty="0"/>
              <a:t>27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9120" y="1457400"/>
            <a:ext cx="8503920" cy="5400600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000" b="1" dirty="0"/>
              <a:t>Пример 2: </a:t>
            </a:r>
            <a:r>
              <a:rPr lang="ru-RU" altLang="ru-RU" sz="2000" dirty="0"/>
              <a:t>При выполнении следующего участка кода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s[]=</a:t>
            </a:r>
            <a:r>
              <a:rPr lang="ru-RU" alt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ru-RU" alt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s1[8];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000" dirty="0"/>
              <a:t> // из строки s в строку s1 скопировать 5 символов,  	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(s1,&amp;s[3],5);</a:t>
            </a:r>
            <a:r>
              <a:rPr lang="ru-RU" altLang="ru-RU" sz="2000" dirty="0"/>
              <a:t> //начиная с 3-го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000" dirty="0"/>
              <a:t>    	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"%s"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,s1);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000" dirty="0"/>
              <a:t>на экран будет выведено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000" dirty="0"/>
              <a:t>	</a:t>
            </a:r>
            <a:r>
              <a:rPr lang="ru-RU" altLang="ru-RU" sz="2000" dirty="0" err="1"/>
              <a:t>lo</a:t>
            </a:r>
            <a:r>
              <a:rPr lang="ru-RU" altLang="ru-RU" sz="2000" dirty="0"/>
              <a:t> </a:t>
            </a:r>
            <a:r>
              <a:rPr lang="ru-RU" altLang="ru-RU" sz="2000" dirty="0" err="1"/>
              <a:t>wo</a:t>
            </a:r>
            <a:endParaRPr lang="ru-RU" altLang="ru-RU" sz="2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87900" y="4365625"/>
            <a:ext cx="3600450" cy="3683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Что будет выведено на экран?</a:t>
            </a:r>
          </a:p>
        </p:txBody>
      </p:sp>
    </p:spTree>
    <p:extLst>
      <p:ext uri="{BB962C8B-B14F-4D97-AF65-F5344CB8AC3E}">
        <p14:creationId xmlns:p14="http://schemas.microsoft.com/office/powerpoint/2010/main" val="123539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письменное задание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Найти и выписать прототипы и описания следующих функций работы со строками: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strchr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strrchr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strupr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strlwr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strpbrk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strset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Структура – объединенное в единое целое множество именованных элементов, в общем случае разных типов.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Отличие от массива?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/>
              <a:t>struct</a:t>
            </a:r>
            <a:r>
              <a:rPr lang="en-US" dirty="0"/>
              <a:t> &lt;</a:t>
            </a:r>
            <a:r>
              <a:rPr lang="ru-RU" dirty="0" err="1"/>
              <a:t>имя_типа</a:t>
            </a:r>
            <a:r>
              <a:rPr lang="en-US" dirty="0"/>
              <a:t>&gt;{&lt;</a:t>
            </a:r>
            <a:r>
              <a:rPr lang="ru-RU" dirty="0" err="1"/>
              <a:t>поля_стр-ры_через_</a:t>
            </a:r>
            <a:r>
              <a:rPr lang="ru-RU" dirty="0"/>
              <a:t>;</a:t>
            </a:r>
            <a:r>
              <a:rPr lang="en-US" dirty="0"/>
              <a:t>&gt;} &lt;</a:t>
            </a:r>
            <a:r>
              <a:rPr lang="ru-RU" dirty="0" err="1"/>
              <a:t>имя_переменной_стр-ры</a:t>
            </a:r>
            <a:r>
              <a:rPr lang="en-US" dirty="0"/>
              <a:t>&gt;;</a:t>
            </a:r>
          </a:p>
          <a:p>
            <a:pPr>
              <a:buNone/>
            </a:pPr>
            <a:endParaRPr lang="en-US" dirty="0"/>
          </a:p>
          <a:p>
            <a:pPr algn="just">
              <a:buFont typeface="Arial" charset="0"/>
              <a:buNone/>
            </a:pPr>
            <a:r>
              <a:rPr lang="en-US" altLang="ru-RU" b="1" dirty="0" err="1">
                <a:latin typeface="Courier New" pitchFamily="49" charset="0"/>
                <a:cs typeface="Times New Roman" pitchFamily="18" charset="0"/>
              </a:rPr>
              <a:t>struct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ru-RU" dirty="0" err="1">
                <a:latin typeface="Courier New" pitchFamily="49" charset="0"/>
                <a:cs typeface="Times New Roman" pitchFamily="18" charset="0"/>
              </a:rPr>
              <a:t>klass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 {</a:t>
            </a:r>
            <a:endParaRPr lang="ru-RU" altLang="ru-RU" sz="4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</a:pP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ru-RU" b="1" dirty="0">
                <a:latin typeface="Courier New" pitchFamily="49" charset="0"/>
                <a:cs typeface="Times New Roman" pitchFamily="18" charset="0"/>
              </a:rPr>
              <a:t>char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 name[20];</a:t>
            </a:r>
            <a:endParaRPr lang="ru-RU" altLang="ru-RU" sz="4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</a:pP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ru-RU" b="1" dirty="0">
                <a:latin typeface="Courier New" pitchFamily="49" charset="0"/>
                <a:cs typeface="Times New Roman" pitchFamily="18" charset="0"/>
              </a:rPr>
              <a:t>char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ru-RU" dirty="0" err="1">
                <a:latin typeface="Courier New" pitchFamily="49" charset="0"/>
                <a:cs typeface="Times New Roman" pitchFamily="18" charset="0"/>
              </a:rPr>
              <a:t>klass_name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;</a:t>
            </a:r>
            <a:endParaRPr lang="ru-RU" altLang="ru-RU" sz="4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</a:pP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altLang="ru-RU" b="1" dirty="0" err="1">
                <a:latin typeface="Courier New" pitchFamily="49" charset="0"/>
                <a:cs typeface="Times New Roman" pitchFamily="18" charset="0"/>
              </a:rPr>
              <a:t>float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altLang="ru-RU" dirty="0" err="1">
                <a:latin typeface="Courier New" pitchFamily="49" charset="0"/>
                <a:cs typeface="Times New Roman" pitchFamily="18" charset="0"/>
              </a:rPr>
              <a:t>bal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;     </a:t>
            </a:r>
          </a:p>
          <a:p>
            <a:pPr algn="just">
              <a:buFont typeface="Arial" charset="0"/>
              <a:buNone/>
            </a:pP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};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Знаки операций</a:t>
            </a:r>
            <a:r>
              <a:rPr lang="en-US" dirty="0"/>
              <a:t> 1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01623" y="1700808"/>
          <a:ext cx="8518848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168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207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Унарные операции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Получение адреса</a:t>
                      </a:r>
                      <a:r>
                        <a:rPr lang="ru-RU" baseline="0" dirty="0"/>
                        <a:t> операнда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Операция обращения по адресу/раскрытия ссылки/разыменования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Изменяет знак арифметического</a:t>
                      </a:r>
                      <a:r>
                        <a:rPr lang="ru-RU" baseline="0" dirty="0"/>
                        <a:t> операнда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Изменяет знак арифметического</a:t>
                      </a:r>
                      <a:r>
                        <a:rPr lang="ru-RU" baseline="0" dirty="0"/>
                        <a:t> операнда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Логическое отрицание значения</a:t>
                      </a:r>
                      <a:r>
                        <a:rPr lang="ru-RU" baseline="0" dirty="0"/>
                        <a:t> операнда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Увеличение на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уменьшение на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size</a:t>
                      </a:r>
                      <a:r>
                        <a:rPr lang="en-US" baseline="0" dirty="0" err="1"/>
                        <a:t>of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  <a:r>
                        <a:rPr lang="ru-RU" baseline="0" dirty="0"/>
                        <a:t> вычисления размера в байтах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Содержимое 2"/>
          <p:cNvSpPr>
            <a:spLocks noGrp="1"/>
          </p:cNvSpPr>
          <p:nvPr>
            <p:ph idx="1"/>
          </p:nvPr>
        </p:nvSpPr>
        <p:spPr>
          <a:xfrm>
            <a:off x="179388" y="847725"/>
            <a:ext cx="8785225" cy="5461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altLang="ru-RU" b="1" i="1" u="sng"/>
              <a:t>Операции со структурами:</a:t>
            </a:r>
            <a:endParaRPr lang="ru-RU" altLang="ru-RU"/>
          </a:p>
          <a:p>
            <a:r>
              <a:rPr lang="ru-RU" altLang="ru-RU"/>
              <a:t>присваивание полю структуры значение того же типа;</a:t>
            </a:r>
          </a:p>
          <a:p>
            <a:r>
              <a:rPr lang="ru-RU" altLang="ru-RU"/>
              <a:t>можно получить адрес структуры (не забываем операцию взятия адреса  &amp;);</a:t>
            </a:r>
          </a:p>
          <a:p>
            <a:r>
              <a:rPr lang="ru-RU" altLang="ru-RU"/>
              <a:t>можно обращаться к любому полю структуры;</a:t>
            </a:r>
          </a:p>
          <a:p>
            <a:r>
              <a:rPr lang="ru-RU" altLang="ru-RU"/>
              <a:t>для того, что бы определить размер структуры можно использовать операцию sizeof().</a:t>
            </a:r>
          </a:p>
          <a:p>
            <a:pPr>
              <a:buFont typeface="Arial" charset="0"/>
              <a:buNone/>
            </a:pPr>
            <a:endParaRPr lang="ru-RU" alt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Пример: в структуре необходимо хранить фамилию и инициалы автора, заглавие книги, место издания, издательство, год издания, кол-во страниц.</a:t>
            </a:r>
          </a:p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kniga</a:t>
            </a:r>
            <a:r>
              <a:rPr lang="en-US" dirty="0"/>
              <a:t> {char *</a:t>
            </a:r>
            <a:r>
              <a:rPr lang="en-US" dirty="0" err="1"/>
              <a:t>fio</a:t>
            </a:r>
            <a:r>
              <a:rPr lang="en-US" dirty="0"/>
              <a:t>; char *name; char *</a:t>
            </a:r>
            <a:r>
              <a:rPr lang="en-US" dirty="0" err="1"/>
              <a:t>mesto</a:t>
            </a:r>
            <a:r>
              <a:rPr lang="en-US" dirty="0"/>
              <a:t>; char *</a:t>
            </a:r>
            <a:r>
              <a:rPr lang="en-US" dirty="0" err="1"/>
              <a:t>izdat</a:t>
            </a: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god;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;} kn1;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kniga</a:t>
            </a:r>
            <a:r>
              <a:rPr lang="en-US" dirty="0"/>
              <a:t> kn2;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Содержимое 2"/>
          <p:cNvSpPr>
            <a:spLocks noGrp="1"/>
          </p:cNvSpPr>
          <p:nvPr>
            <p:ph idx="1"/>
          </p:nvPr>
        </p:nvSpPr>
        <p:spPr>
          <a:xfrm>
            <a:off x="179388" y="487363"/>
            <a:ext cx="8785225" cy="48863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altLang="ru-RU" b="1" i="1" u="sng" dirty="0"/>
              <a:t>Инициализация структуры</a:t>
            </a:r>
          </a:p>
          <a:p>
            <a:pPr>
              <a:buFont typeface="Arial" charset="0"/>
              <a:buNone/>
            </a:pPr>
            <a:endParaRPr lang="ru-RU" altLang="ru-RU" dirty="0"/>
          </a:p>
          <a:p>
            <a:pPr>
              <a:buFont typeface="Arial" charset="0"/>
              <a:buNone/>
            </a:pPr>
            <a:r>
              <a:rPr lang="ru-RU" altLang="ru-RU" dirty="0"/>
              <a:t>Инициализация структуры в языке С происходит так же, как и при инициализации массива. </a:t>
            </a:r>
          </a:p>
          <a:p>
            <a:pPr>
              <a:buFont typeface="Arial" charset="0"/>
              <a:buNone/>
            </a:pPr>
            <a:endParaRPr lang="ru-RU" altLang="ru-RU" dirty="0"/>
          </a:p>
          <a:p>
            <a:pPr>
              <a:buFont typeface="Arial" charset="0"/>
              <a:buNone/>
            </a:pPr>
            <a:r>
              <a:rPr lang="ru-RU" altLang="ru-RU" dirty="0"/>
              <a:t>Пример инициализации структуры:</a:t>
            </a:r>
          </a:p>
          <a:p>
            <a:pPr>
              <a:buFont typeface="Arial" charset="0"/>
              <a:buNone/>
            </a:pPr>
            <a:r>
              <a:rPr lang="ru-RU" altLang="ru-RU" dirty="0"/>
              <a:t>	</a:t>
            </a:r>
            <a:r>
              <a:rPr lang="ru-RU" altLang="ru-RU" sz="2800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klass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a ={</a:t>
            </a:r>
            <a:r>
              <a:rPr lang="ru-RU" alt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Sergey</a:t>
            </a:r>
            <a:r>
              <a:rPr lang="ru-RU" alt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, 'B', 4.5 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4758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kn1.fio=“</a:t>
            </a:r>
            <a:r>
              <a:rPr lang="ru-RU" dirty="0" err="1"/>
              <a:t>Подбельский</a:t>
            </a:r>
            <a:r>
              <a:rPr lang="ru-RU" dirty="0"/>
              <a:t> В.В.</a:t>
            </a:r>
            <a:r>
              <a:rPr lang="en-US" dirty="0"/>
              <a:t>”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en-US" dirty="0"/>
              <a:t>kn1.name=“</a:t>
            </a:r>
            <a:r>
              <a:rPr lang="ru-RU" dirty="0"/>
              <a:t>Язык С++</a:t>
            </a:r>
            <a:r>
              <a:rPr lang="en-US" dirty="0"/>
              <a:t>”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en-US" dirty="0"/>
              <a:t>kn1.mesto=“</a:t>
            </a:r>
            <a:r>
              <a:rPr lang="ru-RU" dirty="0"/>
              <a:t>Москва</a:t>
            </a:r>
            <a:r>
              <a:rPr lang="en-US" dirty="0"/>
              <a:t>”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en-US" dirty="0"/>
              <a:t>kn1.izdat=“</a:t>
            </a:r>
            <a:r>
              <a:rPr lang="ru-RU" dirty="0"/>
              <a:t>Финансы и статистика</a:t>
            </a:r>
            <a:r>
              <a:rPr lang="en-US" dirty="0"/>
              <a:t>”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en-US" dirty="0"/>
              <a:t>kn1.god=“</a:t>
            </a:r>
            <a:r>
              <a:rPr lang="ru-RU" dirty="0"/>
              <a:t>2000</a:t>
            </a:r>
            <a:r>
              <a:rPr lang="en-US" dirty="0"/>
              <a:t>”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en-US" dirty="0"/>
              <a:t>kn1.str=“</a:t>
            </a:r>
            <a:r>
              <a:rPr lang="ru-RU" dirty="0"/>
              <a:t>560</a:t>
            </a:r>
            <a:r>
              <a:rPr lang="en-US" dirty="0"/>
              <a:t>”</a:t>
            </a:r>
            <a:r>
              <a:rPr lang="ru-RU" dirty="0"/>
              <a:t>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 err="1"/>
              <a:t>kniga</a:t>
            </a:r>
            <a:r>
              <a:rPr lang="en-US" dirty="0"/>
              <a:t> kn3={“</a:t>
            </a:r>
            <a:r>
              <a:rPr lang="ru-RU" dirty="0"/>
              <a:t>Страуструп Б.</a:t>
            </a:r>
            <a:r>
              <a:rPr lang="en-US" dirty="0"/>
              <a:t>”,”</a:t>
            </a:r>
            <a:r>
              <a:rPr lang="ru-RU" dirty="0"/>
              <a:t>Язык программирования С++</a:t>
            </a:r>
            <a:r>
              <a:rPr lang="en-US" dirty="0"/>
              <a:t>”,”</a:t>
            </a:r>
            <a:r>
              <a:rPr lang="ru-RU" dirty="0"/>
              <a:t>Москва</a:t>
            </a:r>
            <a:r>
              <a:rPr lang="en-US" dirty="0"/>
              <a:t>”,”</a:t>
            </a:r>
            <a:r>
              <a:rPr lang="ru-RU" dirty="0"/>
              <a:t>Радио и связь</a:t>
            </a:r>
            <a:r>
              <a:rPr lang="en-US" dirty="0"/>
              <a:t>”,</a:t>
            </a:r>
            <a:r>
              <a:rPr lang="ru-RU" dirty="0"/>
              <a:t> 1991 </a:t>
            </a:r>
            <a:r>
              <a:rPr lang="en-US" dirty="0"/>
              <a:t>,</a:t>
            </a:r>
            <a:r>
              <a:rPr lang="ru-RU" dirty="0"/>
              <a:t>352</a:t>
            </a:r>
            <a:r>
              <a:rPr lang="en-US" dirty="0"/>
              <a:t>}</a:t>
            </a:r>
            <a:r>
              <a:rPr lang="ru-RU" dirty="0"/>
              <a:t>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5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/>
              <a:t>Указатель на структуру</a:t>
            </a:r>
            <a:endParaRPr lang="en-US" b="1" dirty="0"/>
          </a:p>
          <a:p>
            <a:pPr>
              <a:buNone/>
            </a:pPr>
            <a:r>
              <a:rPr lang="ru-RU" altLang="ru-RU" sz="2400" dirty="0"/>
              <a:t>Различия заключаются в том, что операцию-точку мы используем, когда дело имеем с переменной, а операцию-стрелку – когда дело имеет с указателем на переменную. </a:t>
            </a:r>
          </a:p>
          <a:p>
            <a:pPr>
              <a:buNone/>
            </a:pPr>
            <a:endParaRPr lang="ru-RU" b="1" dirty="0"/>
          </a:p>
          <a:p>
            <a:pPr>
              <a:buNone/>
            </a:pPr>
            <a:r>
              <a:rPr lang="en-US" dirty="0" err="1"/>
              <a:t>kniga</a:t>
            </a:r>
            <a:r>
              <a:rPr lang="en-US" dirty="0"/>
              <a:t> *kn4;</a:t>
            </a:r>
          </a:p>
          <a:p>
            <a:pPr>
              <a:buNone/>
            </a:pPr>
            <a:r>
              <a:rPr lang="en-US" dirty="0"/>
              <a:t>kn4=&amp;kn1; //</a:t>
            </a:r>
            <a:r>
              <a:rPr lang="ru-RU" dirty="0"/>
              <a:t> что произойдет?</a:t>
            </a:r>
            <a:endParaRPr lang="en-US" dirty="0"/>
          </a:p>
          <a:p>
            <a:pPr>
              <a:buNone/>
            </a:pPr>
            <a:r>
              <a:rPr lang="en-US" dirty="0"/>
              <a:t>*</a:t>
            </a:r>
            <a:r>
              <a:rPr lang="en-US" dirty="0" smtClean="0"/>
              <a:t>kn4=kn1;</a:t>
            </a:r>
            <a:r>
              <a:rPr lang="ru-RU" dirty="0" smtClean="0"/>
              <a:t> </a:t>
            </a:r>
            <a:r>
              <a:rPr lang="ru-RU" dirty="0"/>
              <a:t>// что произойдет? В чём может быть опасность?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6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Обращение к полям</a:t>
            </a:r>
            <a:r>
              <a:rPr lang="en-US" dirty="0"/>
              <a:t> </a:t>
            </a:r>
            <a:r>
              <a:rPr lang="ru-RU" dirty="0"/>
              <a:t>указателя на структуру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kn</a:t>
            </a:r>
            <a:r>
              <a:rPr lang="ru-RU" dirty="0" smtClean="0"/>
              <a:t>4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fio</a:t>
            </a:r>
            <a:r>
              <a:rPr lang="en-US" dirty="0"/>
              <a:t>=“…”;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kn</a:t>
            </a:r>
            <a:r>
              <a:rPr lang="ru-RU" dirty="0" smtClean="0"/>
              <a:t>4</a:t>
            </a:r>
            <a:r>
              <a:rPr lang="en-US" dirty="0" smtClean="0"/>
              <a:t>-</a:t>
            </a:r>
            <a:r>
              <a:rPr lang="en-US" dirty="0"/>
              <a:t>&gt;name=“…”;</a:t>
            </a:r>
          </a:p>
          <a:p>
            <a:pPr>
              <a:buNone/>
            </a:pPr>
            <a:r>
              <a:rPr lang="en-US" dirty="0"/>
              <a:t> …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 err="1"/>
              <a:t>kniga</a:t>
            </a:r>
            <a:r>
              <a:rPr lang="en-US" dirty="0"/>
              <a:t> *kn5=&amp;kn3;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&lt;&lt;kn5 -&gt;name;</a:t>
            </a:r>
          </a:p>
          <a:p>
            <a:pPr>
              <a:buNone/>
            </a:pPr>
            <a:r>
              <a:rPr lang="ru-RU" dirty="0"/>
              <a:t>или используется операция разыменования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ru-RU" dirty="0"/>
              <a:t>(*</a:t>
            </a:r>
            <a:r>
              <a:rPr lang="en-US" dirty="0"/>
              <a:t>kn5</a:t>
            </a:r>
            <a:r>
              <a:rPr lang="ru-RU" dirty="0"/>
              <a:t>).</a:t>
            </a:r>
            <a:r>
              <a:rPr lang="en-US" dirty="0"/>
              <a:t>name;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7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В структуру могут входить другие структуры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chel</a:t>
            </a:r>
            <a:r>
              <a:rPr lang="en-US" dirty="0"/>
              <a:t> { char *</a:t>
            </a:r>
            <a:r>
              <a:rPr lang="en-US" dirty="0" err="1"/>
              <a:t>fio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		 char *</a:t>
            </a:r>
            <a:r>
              <a:rPr lang="en-US" dirty="0" err="1"/>
              <a:t>adr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		 </a:t>
            </a:r>
            <a:r>
              <a:rPr lang="en-US" dirty="0" err="1"/>
              <a:t>int</a:t>
            </a:r>
            <a:r>
              <a:rPr lang="en-US" dirty="0"/>
              <a:t> god;};</a:t>
            </a:r>
          </a:p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rab</a:t>
            </a:r>
            <a:r>
              <a:rPr lang="en-US" dirty="0"/>
              <a:t> { </a:t>
            </a:r>
            <a:r>
              <a:rPr lang="en-US" dirty="0" err="1"/>
              <a:t>chel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		 char *</a:t>
            </a:r>
            <a:r>
              <a:rPr lang="en-US" dirty="0" err="1"/>
              <a:t>dolj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		 float </a:t>
            </a:r>
            <a:r>
              <a:rPr lang="en-US" dirty="0" err="1"/>
              <a:t>zp</a:t>
            </a:r>
            <a:r>
              <a:rPr lang="en-US" dirty="0"/>
              <a:t>;};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  <a:r>
              <a:rPr lang="en-US" dirty="0"/>
              <a:t> 8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rab</a:t>
            </a:r>
            <a:r>
              <a:rPr lang="en-US" dirty="0"/>
              <a:t> ch1, *ch2;</a:t>
            </a:r>
          </a:p>
          <a:p>
            <a:pPr>
              <a:buNone/>
            </a:pPr>
            <a:r>
              <a:rPr lang="en-US" dirty="0"/>
              <a:t>ch2=&amp;ch1;</a:t>
            </a:r>
          </a:p>
          <a:p>
            <a:pPr>
              <a:buNone/>
            </a:pPr>
            <a:r>
              <a:rPr lang="en-US" dirty="0"/>
              <a:t>ch1.ch.fio=“</a:t>
            </a:r>
            <a:r>
              <a:rPr lang="ru-RU" dirty="0"/>
              <a:t>Иванов Иван Иванович</a:t>
            </a:r>
            <a:r>
              <a:rPr lang="en-US" dirty="0"/>
              <a:t>”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en-US" dirty="0"/>
              <a:t>ch1.ch.adr=“</a:t>
            </a:r>
            <a:r>
              <a:rPr lang="ru-RU" dirty="0"/>
              <a:t>Нижневартовск</a:t>
            </a:r>
            <a:r>
              <a:rPr lang="en-US" dirty="0"/>
              <a:t>”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en-US" dirty="0"/>
              <a:t>(*ch2</a:t>
            </a:r>
            <a:r>
              <a:rPr lang="en-US" dirty="0" smtClean="0"/>
              <a:t>).</a:t>
            </a:r>
            <a:r>
              <a:rPr lang="en-US" dirty="0" err="1" smtClean="0"/>
              <a:t>ch.god</a:t>
            </a:r>
            <a:r>
              <a:rPr lang="en-US" dirty="0" smtClean="0"/>
              <a:t>=1955;</a:t>
            </a:r>
          </a:p>
          <a:p>
            <a:pPr>
              <a:buNone/>
            </a:pPr>
            <a:r>
              <a:rPr lang="en-US" dirty="0" smtClean="0"/>
              <a:t>ch1. </a:t>
            </a:r>
            <a:r>
              <a:rPr lang="en-US" dirty="0" err="1" smtClean="0"/>
              <a:t>ch.god</a:t>
            </a:r>
            <a:r>
              <a:rPr lang="en-US" dirty="0" smtClean="0"/>
              <a:t>=1955;</a:t>
            </a:r>
          </a:p>
          <a:p>
            <a:pPr>
              <a:buNone/>
            </a:pPr>
            <a:r>
              <a:rPr lang="en-US" dirty="0" smtClean="0"/>
              <a:t>ch2-&gt;</a:t>
            </a:r>
            <a:r>
              <a:rPr lang="en-US" dirty="0" err="1" smtClean="0"/>
              <a:t>dolj</a:t>
            </a:r>
            <a:r>
              <a:rPr lang="en-US" dirty="0" smtClean="0"/>
              <a:t>=“</a:t>
            </a:r>
            <a:r>
              <a:rPr lang="ru-RU" dirty="0" smtClean="0"/>
              <a:t>водитель</a:t>
            </a:r>
            <a:r>
              <a:rPr lang="en-US" dirty="0" smtClean="0"/>
              <a:t>”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en-US" dirty="0" smtClean="0"/>
              <a:t>ch2-</a:t>
            </a:r>
            <a:r>
              <a:rPr lang="en-US" dirty="0"/>
              <a:t>&gt;</a:t>
            </a:r>
            <a:r>
              <a:rPr lang="en-US" dirty="0" err="1" smtClean="0"/>
              <a:t>zp</a:t>
            </a:r>
            <a:r>
              <a:rPr lang="en-US" dirty="0" smtClean="0"/>
              <a:t>=</a:t>
            </a:r>
            <a:r>
              <a:rPr lang="ru-RU" dirty="0" smtClean="0"/>
              <a:t>6666</a:t>
            </a:r>
            <a:r>
              <a:rPr lang="en-US" dirty="0" smtClean="0"/>
              <a:t>.</a:t>
            </a:r>
            <a:r>
              <a:rPr lang="ru-RU" dirty="0" smtClean="0"/>
              <a:t>66;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  <a:r>
              <a:rPr lang="en-US" dirty="0"/>
              <a:t> 9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518457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altLang="ru-RU" sz="3200" dirty="0"/>
              <a:t>Передача структуры в функцию:</a:t>
            </a:r>
          </a:p>
          <a:p>
            <a:pPr>
              <a:buNone/>
            </a:pPr>
            <a:endParaRPr lang="en-US" altLang="ru-RU" sz="3200" dirty="0"/>
          </a:p>
          <a:p>
            <a:r>
              <a:rPr lang="ru-RU" altLang="ru-RU" sz="3200" dirty="0"/>
              <a:t>Структуру можно передавать целиком:</a:t>
            </a:r>
          </a:p>
          <a:p>
            <a:pPr>
              <a:buFont typeface="Arial" charset="0"/>
              <a:buNone/>
            </a:pPr>
            <a:r>
              <a:rPr lang="ru-RU" altLang="ru-RU" sz="28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8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800" dirty="0" smtClean="0">
                <a:latin typeface="Courier New" pitchFamily="49" charset="0"/>
                <a:cs typeface="Courier New" pitchFamily="49" charset="0"/>
              </a:rPr>
              <a:t>basket</a:t>
            </a:r>
            <a:r>
              <a:rPr lang="ru-RU" altLang="ru-RU" sz="2800" dirty="0" err="1" smtClean="0">
                <a:latin typeface="Courier New" pitchFamily="49" charset="0"/>
                <a:cs typeface="Courier New" pitchFamily="49" charset="0"/>
              </a:rPr>
              <a:t>_klub</a:t>
            </a:r>
            <a:r>
              <a:rPr lang="ru-RU" altLang="ru-R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Font typeface="Arial" charset="0"/>
              <a:buNone/>
            </a:pP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alt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ru-RU" altLang="ru-RU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ru-RU" alt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ru-RU" altLang="ru-RU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ru-RU" alt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%.1f"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str.name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str.liga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str.ochki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pPr>
              <a:buFont typeface="Arial" charset="0"/>
              <a:buNone/>
            </a:pPr>
            <a:endParaRPr lang="ru-RU" altLang="ru-RU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ru-RU" altLang="ru-RU" sz="3200" dirty="0"/>
              <a:t>можно передать указатель на структуру (в случае, если изменяются какие-либо элементы структуры, то лучше использовать именно этот способ):</a:t>
            </a:r>
          </a:p>
          <a:p>
            <a:pPr>
              <a:buFont typeface="Arial" charset="0"/>
              <a:buNone/>
            </a:pPr>
            <a:r>
              <a:rPr lang="ru-RU" altLang="ru-RU" sz="28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altLang="ru-RU" sz="28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foot_klub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{ 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ochki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= 12; </a:t>
            </a:r>
            <a:r>
              <a:rPr lang="ru-RU" altLang="ru-RU" sz="2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endParaRPr lang="ru-RU" altLang="ru-RU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ru-RU" altLang="ru-RU" sz="3200" dirty="0"/>
              <a:t>можно передать элементы структуры:</a:t>
            </a:r>
          </a:p>
          <a:p>
            <a:pPr>
              <a:buFont typeface="Arial" charset="0"/>
              <a:buNone/>
            </a:pPr>
            <a:r>
              <a:rPr lang="ru-RU" altLang="ru-RU" sz="28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altLang="ru-RU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Font typeface="Arial" charset="0"/>
              <a:buNone/>
            </a:pP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alt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liga</a:t>
            </a:r>
            <a:r>
              <a:rPr lang="ru-RU" alt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%</a:t>
            </a:r>
            <a:r>
              <a:rPr lang="ru-RU" altLang="ru-RU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ru-RU" alt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ru-RU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ochki</a:t>
            </a:r>
            <a:r>
              <a:rPr lang="ru-RU" alt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%.1f",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);  }</a:t>
            </a:r>
          </a:p>
          <a:p>
            <a:pPr>
              <a:buFont typeface="Arial" charset="0"/>
              <a:buNone/>
            </a:pPr>
            <a:endParaRPr lang="ru-RU" altLang="ru-RU" sz="28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ru-RU" altLang="ru-RU" sz="28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foot_klub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= {</a:t>
            </a:r>
            <a:r>
              <a:rPr lang="ru-RU" alt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"CSKA"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, 1, 24.5 };</a:t>
            </a:r>
          </a:p>
          <a:p>
            <a:pPr>
              <a:buFont typeface="Arial" charset="0"/>
              <a:buNone/>
            </a:pPr>
            <a:r>
              <a:rPr lang="ru-RU" altLang="ru-RU" sz="2800" b="1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ru-RU" altLang="ru-RU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800" b="1" dirty="0" err="1">
                <a:latin typeface="Courier New" pitchFamily="49" charset="0"/>
                <a:cs typeface="Courier New" pitchFamily="49" charset="0"/>
              </a:rPr>
              <a:t>a.liga</a:t>
            </a:r>
            <a:r>
              <a:rPr lang="ru-RU" altLang="ru-RU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b="1" dirty="0" err="1">
                <a:latin typeface="Courier New" pitchFamily="49" charset="0"/>
                <a:cs typeface="Courier New" pitchFamily="49" charset="0"/>
              </a:rPr>
              <a:t>a.ochki</a:t>
            </a:r>
            <a:r>
              <a:rPr lang="ru-RU" altLang="ru-RU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  <a:r>
              <a:rPr lang="en-US" dirty="0"/>
              <a:t> </a:t>
            </a:r>
            <a:r>
              <a:rPr lang="ru-RU" dirty="0"/>
              <a:t>10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liga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ochki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f_club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360363" algn="just">
              <a:spcBef>
                <a:spcPts val="1200"/>
              </a:spcBef>
              <a:buFont typeface="Arial" charset="0"/>
              <a:buNone/>
              <a:defRPr/>
            </a:pPr>
            <a:r>
              <a:rPr lang="ru-RU" sz="2800" dirty="0"/>
              <a:t>Т.е. при объявлении вместе двух ключевых слов – </a:t>
            </a:r>
            <a:r>
              <a:rPr lang="ru-RU" sz="28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/>
              <a:t>– мы сразу создаем тип </a:t>
            </a:r>
            <a:r>
              <a:rPr lang="ru-RU" sz="2800" dirty="0" err="1"/>
              <a:t>f_club</a:t>
            </a:r>
            <a:r>
              <a:rPr lang="ru-RU" sz="2800" dirty="0"/>
              <a:t>. </a:t>
            </a:r>
          </a:p>
          <a:p>
            <a:pPr marL="0" indent="360363" algn="just">
              <a:spcBef>
                <a:spcPts val="1200"/>
              </a:spcBef>
              <a:buFont typeface="Arial" charset="0"/>
              <a:buNone/>
              <a:defRPr/>
            </a:pPr>
            <a:r>
              <a:rPr lang="ru-RU" sz="2800" dirty="0"/>
              <a:t>Теперь для объявления переменной созданного типа достаточно всего-навсего воспользоваться одним словом. </a:t>
            </a:r>
          </a:p>
          <a:p>
            <a:pPr marL="0" indent="0">
              <a:spcBef>
                <a:spcPts val="1200"/>
              </a:spcBef>
              <a:buFont typeface="Arial" charset="0"/>
              <a:buNone/>
              <a:defRPr/>
            </a:pP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f_club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[5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Font typeface="Arial" charset="0"/>
              <a:buNone/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&gt;&gt;b[4].name;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Знаки операций</a:t>
            </a:r>
            <a:r>
              <a:rPr lang="en-US" dirty="0"/>
              <a:t> 2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5683947"/>
              </p:ext>
            </p:extLst>
          </p:nvPr>
        </p:nvGraphicFramePr>
        <p:xfrm>
          <a:off x="301623" y="1700808"/>
          <a:ext cx="851884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168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207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Аддитивные</a:t>
                      </a:r>
                      <a:r>
                        <a:rPr lang="ru-RU" baseline="0" dirty="0"/>
                        <a:t> операции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Сложение/вычитание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Мультипликативные операции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*,</a:t>
                      </a:r>
                      <a:r>
                        <a:rPr lang="ru-RU" baseline="0" dirty="0"/>
                        <a:t> /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Умножение, деление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Получение остатка от деления</a:t>
                      </a:r>
                      <a:r>
                        <a:rPr lang="ru-RU" baseline="0" dirty="0"/>
                        <a:t> целочисленных операндов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Операции сдвига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Побитовый</a:t>
                      </a:r>
                      <a:r>
                        <a:rPr lang="ru-RU" baseline="0" dirty="0"/>
                        <a:t> сдвиг влево (4</a:t>
                      </a:r>
                      <a:r>
                        <a:rPr lang="en-US" dirty="0"/>
                        <a:t>&lt;&lt;</a:t>
                      </a:r>
                      <a:r>
                        <a:rPr lang="ru-RU" baseline="0" dirty="0"/>
                        <a:t>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&gt;&gt;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Побитовый</a:t>
                      </a:r>
                      <a:r>
                        <a:rPr lang="ru-RU" baseline="0" dirty="0"/>
                        <a:t> сдвиг вправо</a:t>
                      </a:r>
                      <a:r>
                        <a:rPr lang="en-US" baseline="0" dirty="0"/>
                        <a:t> (4&gt;&gt;2)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Объединения!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1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Обмен данными с файлами  - на уровне потока. Обеспечение буферированного ввода-вывода данных различного размера и формата.</a:t>
            </a:r>
          </a:p>
          <a:p>
            <a:pPr marL="0" indent="0">
              <a:buNone/>
            </a:pPr>
            <a:r>
              <a:rPr lang="ru-RU" dirty="0"/>
              <a:t>Действия при работе с потоками:</a:t>
            </a:r>
          </a:p>
          <a:p>
            <a:pPr marL="514350" indent="-514350">
              <a:buAutoNum type="arabicPeriod"/>
            </a:pPr>
            <a:r>
              <a:rPr lang="ru-RU" dirty="0"/>
              <a:t>Открывать и закрывать потоки, связывать поток с файлом.</a:t>
            </a:r>
          </a:p>
          <a:p>
            <a:pPr marL="514350" indent="-514350">
              <a:buAutoNum type="arabicPeriod"/>
            </a:pPr>
            <a:r>
              <a:rPr lang="ru-RU" dirty="0"/>
              <a:t>Вводить и выводить данные.</a:t>
            </a:r>
          </a:p>
          <a:p>
            <a:pPr marL="514350" indent="-514350">
              <a:buAutoNum type="arabicPeriod"/>
            </a:pPr>
            <a:r>
              <a:rPr lang="ru-RU" dirty="0"/>
              <a:t>Анализировать ошибки потокового ввода-вывода.</a:t>
            </a:r>
          </a:p>
          <a:p>
            <a:pPr marL="514350" indent="-514350">
              <a:buAutoNum type="arabicPeriod"/>
            </a:pPr>
            <a:r>
              <a:rPr lang="ru-RU" dirty="0"/>
              <a:t>Анализировать условия достижения конца файла.</a:t>
            </a:r>
          </a:p>
          <a:p>
            <a:pPr marL="514350" indent="-514350">
              <a:buAutoNum type="arabicPeriod"/>
            </a:pPr>
            <a:r>
              <a:rPr lang="ru-RU" dirty="0"/>
              <a:t>Получать и устанавливать указатель текущей позиции в файле.</a:t>
            </a:r>
          </a:p>
        </p:txBody>
      </p:sp>
    </p:spTree>
    <p:extLst>
      <p:ext uri="{BB962C8B-B14F-4D97-AF65-F5344CB8AC3E}">
        <p14:creationId xmlns:p14="http://schemas.microsoft.com/office/powerpoint/2010/main" val="42866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2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25658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Открыть поток. Поток связывается со структурой типа </a:t>
            </a:r>
            <a:r>
              <a:rPr lang="en-US" dirty="0"/>
              <a:t>FILE</a:t>
            </a:r>
            <a:r>
              <a:rPr lang="ru-RU" dirty="0"/>
              <a:t>. Эта структура описана в файле </a:t>
            </a:r>
            <a:r>
              <a:rPr lang="en-US" dirty="0" err="1"/>
              <a:t>stdio.h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При открытии потока в программу возвращается указатель на поток. Этот указатель идентифицирует поток во всех последующих операциях.</a:t>
            </a:r>
          </a:p>
          <a:p>
            <a:pPr marL="0" indent="0">
              <a:buNone/>
            </a:pPr>
            <a:r>
              <a:rPr lang="en-US" dirty="0"/>
              <a:t>FILE *</a:t>
            </a:r>
            <a:r>
              <a:rPr lang="en-US" dirty="0" err="1"/>
              <a:t>fp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/>
              <a:t>Указатель на поток приобретает значение в результате выполнения функции открытия потока</a:t>
            </a:r>
          </a:p>
          <a:p>
            <a:pPr marL="0" indent="0">
              <a:buNone/>
            </a:pPr>
            <a:r>
              <a:rPr lang="en-US" dirty="0" err="1"/>
              <a:t>fp</a:t>
            </a:r>
            <a:r>
              <a:rPr lang="en-US" dirty="0"/>
              <a:t>=</a:t>
            </a:r>
            <a:r>
              <a:rPr lang="en-US" dirty="0" err="1"/>
              <a:t>fopen</a:t>
            </a:r>
            <a:r>
              <a:rPr lang="en-US" dirty="0"/>
              <a:t>(&lt;</a:t>
            </a:r>
            <a:r>
              <a:rPr lang="ru-RU" dirty="0" err="1"/>
              <a:t>имя_файла</a:t>
            </a:r>
            <a:r>
              <a:rPr lang="en-US" dirty="0"/>
              <a:t>&gt;</a:t>
            </a:r>
            <a:r>
              <a:rPr lang="ru-RU" dirty="0"/>
              <a:t>,</a:t>
            </a:r>
            <a:r>
              <a:rPr lang="en-US" dirty="0"/>
              <a:t>&lt;</a:t>
            </a:r>
            <a:r>
              <a:rPr lang="ru-RU" dirty="0"/>
              <a:t>режим</a:t>
            </a:r>
            <a:r>
              <a:rPr lang="en-US" dirty="0"/>
              <a:t>&gt;);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</a:t>
            </a:r>
            <a:r>
              <a:rPr lang="en-US" dirty="0"/>
              <a:t>3</a:t>
            </a:r>
            <a:r>
              <a:rPr lang="ru-RU" dirty="0"/>
              <a:t>. Режимы открытия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3" y="1700808"/>
            <a:ext cx="8693279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4</a:t>
            </a:r>
            <a:r>
              <a:rPr lang="en-US" dirty="0"/>
              <a:t>.</a:t>
            </a:r>
            <a:r>
              <a:rPr lang="ru-RU" dirty="0"/>
              <a:t> Примеры открытия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32232" y="1556792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fp</a:t>
            </a:r>
            <a:r>
              <a:rPr lang="en-US" dirty="0"/>
              <a:t>=</a:t>
            </a:r>
            <a:r>
              <a:rPr lang="en-US" dirty="0" err="1"/>
              <a:t>fopen</a:t>
            </a:r>
            <a:r>
              <a:rPr lang="en-US" dirty="0"/>
              <a:t>(“my.txt”, “a+”); /</a:t>
            </a:r>
            <a:r>
              <a:rPr lang="ru-RU" dirty="0"/>
              <a:t>/ </a:t>
            </a:r>
            <a:r>
              <a:rPr lang="ru-RU" sz="2400" dirty="0">
                <a:solidFill>
                  <a:srgbClr val="FF0000"/>
                </a:solidFill>
              </a:rPr>
              <a:t>что происходит с файлом?</a:t>
            </a:r>
          </a:p>
          <a:p>
            <a:pPr marL="0" indent="0">
              <a:buNone/>
            </a:pPr>
            <a:endParaRPr lang="ru-RU" sz="24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dirty="0">
                <a:cs typeface="Courier New" panose="02070309020205020404" pitchFamily="49" charset="0"/>
              </a:rPr>
              <a:t>f = </a:t>
            </a:r>
            <a:r>
              <a:rPr lang="en-US" altLang="ru-RU" sz="2400" dirty="0" err="1">
                <a:cs typeface="Courier New" panose="02070309020205020404" pitchFamily="49" charset="0"/>
              </a:rPr>
              <a:t>fopen</a:t>
            </a:r>
            <a:r>
              <a:rPr lang="en-US" altLang="ru-RU" sz="2400" dirty="0">
                <a:cs typeface="Courier New" panose="02070309020205020404" pitchFamily="49" charset="0"/>
              </a:rPr>
              <a:t>("abcd.txt", "</a:t>
            </a:r>
            <a:r>
              <a:rPr lang="en-US" altLang="ru-RU" sz="2400" dirty="0" err="1">
                <a:cs typeface="Courier New" panose="02070309020205020404" pitchFamily="49" charset="0"/>
              </a:rPr>
              <a:t>rt</a:t>
            </a:r>
            <a:r>
              <a:rPr lang="en-US" altLang="ru-RU" sz="2400" dirty="0">
                <a:cs typeface="Courier New" panose="02070309020205020404" pitchFamily="49" charset="0"/>
              </a:rPr>
              <a:t>");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ru-RU" sz="24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dirty="0">
                <a:cs typeface="Courier New" panose="02070309020205020404" pitchFamily="49" charset="0"/>
              </a:rPr>
              <a:t>g = </a:t>
            </a:r>
            <a:r>
              <a:rPr lang="en-US" altLang="ru-RU" sz="2400" dirty="0" err="1">
                <a:cs typeface="Courier New" panose="02070309020205020404" pitchFamily="49" charset="0"/>
              </a:rPr>
              <a:t>fopen</a:t>
            </a:r>
            <a:r>
              <a:rPr lang="en-US" altLang="ru-RU" sz="2400" dirty="0">
                <a:cs typeface="Courier New" panose="02070309020205020404" pitchFamily="49" charset="0"/>
              </a:rPr>
              <a:t>("c:/Windows/Temp/tmp.dat", "</a:t>
            </a:r>
            <a:r>
              <a:rPr lang="en-US" altLang="ru-RU" sz="2400" dirty="0" err="1">
                <a:cs typeface="Courier New" panose="02070309020205020404" pitchFamily="49" charset="0"/>
              </a:rPr>
              <a:t>wb</a:t>
            </a:r>
            <a:r>
              <a:rPr lang="en-US" altLang="ru-RU" sz="2400" dirty="0">
                <a:cs typeface="Courier New" panose="02070309020205020404" pitchFamily="49" charset="0"/>
              </a:rPr>
              <a:t>+");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ru-RU" sz="24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dirty="0">
                <a:cs typeface="Courier New" panose="02070309020205020404" pitchFamily="49" charset="0"/>
              </a:rPr>
              <a:t>h = </a:t>
            </a:r>
            <a:r>
              <a:rPr lang="en-US" altLang="ru-RU" sz="2400" dirty="0" err="1">
                <a:cs typeface="Courier New" panose="02070309020205020404" pitchFamily="49" charset="0"/>
              </a:rPr>
              <a:t>fopen</a:t>
            </a:r>
            <a:r>
              <a:rPr lang="en-US" altLang="ru-RU" sz="2400" dirty="0" smtClean="0">
                <a:cs typeface="Courier New" panose="02070309020205020404" pitchFamily="49" charset="0"/>
              </a:rPr>
              <a:t>(“</a:t>
            </a:r>
            <a:r>
              <a:rPr lang="en-US" altLang="ru-RU" sz="2400" dirty="0" err="1" smtClean="0">
                <a:cs typeface="Courier New" panose="02070309020205020404" pitchFamily="49" charset="0"/>
              </a:rPr>
              <a:t>fsd</a:t>
            </a:r>
            <a:r>
              <a:rPr lang="en-US" altLang="ru-RU" sz="2400" dirty="0" smtClean="0">
                <a:cs typeface="Courier New" panose="02070309020205020404" pitchFamily="49" charset="0"/>
              </a:rPr>
              <a:t>:\\</a:t>
            </a:r>
            <a:r>
              <a:rPr lang="en-US" altLang="ru-RU" sz="2400" dirty="0">
                <a:cs typeface="Courier New" panose="02070309020205020404" pitchFamily="49" charset="0"/>
              </a:rPr>
              <a:t>Windows\\Temp\\abcd.log", "at");</a:t>
            </a:r>
          </a:p>
          <a:p>
            <a:pPr marL="0" indent="0">
              <a:buNone/>
            </a:pPr>
            <a:endParaRPr lang="ru-RU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400" dirty="0"/>
          </a:p>
          <a:p>
            <a:pPr marL="457200" indent="-457200">
              <a:buAutoNum type="arabicPeriod"/>
            </a:pPr>
            <a:endParaRPr lang="ru-RU" sz="2400" dirty="0"/>
          </a:p>
          <a:p>
            <a:pPr marL="514350" indent="-514350">
              <a:buAutoNum type="arabicPeriod"/>
            </a:pPr>
            <a:endParaRPr lang="ru-RU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39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Файлы 5. Анализ ошибок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ru-RU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800" dirty="0"/>
              <a:t>Возможные ошибки:</a:t>
            </a:r>
          </a:p>
          <a:p>
            <a:pPr marL="457200" indent="-457200">
              <a:buAutoNum type="arabicPeriod"/>
            </a:pPr>
            <a:r>
              <a:rPr lang="ru-RU" sz="2800" dirty="0"/>
              <a:t>Файл не найден (</a:t>
            </a:r>
            <a:r>
              <a:rPr lang="ru-RU" sz="2800" dirty="0">
                <a:solidFill>
                  <a:srgbClr val="FF0000"/>
                </a:solidFill>
              </a:rPr>
              <a:t>для какого режима?</a:t>
            </a:r>
            <a:r>
              <a:rPr lang="ru-RU" sz="2800" dirty="0"/>
              <a:t>).</a:t>
            </a:r>
          </a:p>
          <a:p>
            <a:pPr marL="457200" indent="-457200">
              <a:buAutoNum type="arabicPeriod"/>
            </a:pPr>
            <a:r>
              <a:rPr lang="ru-RU" sz="2800" dirty="0"/>
              <a:t>Диск заполнен (</a:t>
            </a:r>
            <a:r>
              <a:rPr lang="ru-RU" sz="2800" dirty="0">
                <a:solidFill>
                  <a:srgbClr val="FF0000"/>
                </a:solidFill>
              </a:rPr>
              <a:t>для какого режима?</a:t>
            </a:r>
            <a:r>
              <a:rPr lang="ru-RU" sz="2800" dirty="0"/>
              <a:t>).</a:t>
            </a:r>
          </a:p>
          <a:p>
            <a:pPr marL="457200" indent="-457200">
              <a:buFont typeface="Wingdings 2"/>
              <a:buAutoNum type="arabicPeriod"/>
            </a:pPr>
            <a:r>
              <a:rPr lang="ru-RU" sz="2800" dirty="0"/>
              <a:t>Диск защищен от записи (</a:t>
            </a:r>
            <a:r>
              <a:rPr lang="ru-RU" sz="2800" dirty="0">
                <a:solidFill>
                  <a:srgbClr val="FF0000"/>
                </a:solidFill>
              </a:rPr>
              <a:t>для какого режима?</a:t>
            </a:r>
            <a:r>
              <a:rPr lang="ru-RU" sz="2800" dirty="0"/>
              <a:t>).</a:t>
            </a:r>
          </a:p>
          <a:p>
            <a:pPr marL="457200" indent="-457200">
              <a:buFont typeface="Wingdings 2"/>
              <a:buAutoNum type="arabicPeriod"/>
            </a:pPr>
            <a:r>
              <a:rPr lang="ru-RU" sz="2800" dirty="0"/>
              <a:t>Файл используется другим процессом.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r>
              <a:rPr lang="ru-RU" sz="2800" dirty="0"/>
              <a:t>=</a:t>
            </a:r>
            <a:r>
              <a:rPr lang="en-US" sz="2800" dirty="0"/>
              <a:t>&gt; </a:t>
            </a:r>
            <a:r>
              <a:rPr lang="ru-RU" sz="2800" dirty="0"/>
              <a:t>указатель на поток приобретает значение </a:t>
            </a:r>
            <a:r>
              <a:rPr lang="en-US" sz="2800" dirty="0"/>
              <a:t>NULL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3200" dirty="0"/>
              <a:t>if ((</a:t>
            </a:r>
            <a:r>
              <a:rPr lang="en-US" sz="3200" dirty="0" err="1"/>
              <a:t>fp</a:t>
            </a:r>
            <a:r>
              <a:rPr lang="en-US" sz="3200" dirty="0"/>
              <a:t>=</a:t>
            </a:r>
            <a:r>
              <a:rPr lang="en-US" sz="3200" dirty="0" err="1"/>
              <a:t>fopen</a:t>
            </a:r>
            <a:r>
              <a:rPr lang="en-US" sz="3200" dirty="0"/>
              <a:t>(“my.txt”, “r”))==NULL)</a:t>
            </a:r>
          </a:p>
          <a:p>
            <a:pPr marL="0" indent="0">
              <a:buNone/>
            </a:pPr>
            <a:r>
              <a:rPr lang="en-US" sz="3200" dirty="0"/>
              <a:t>{</a:t>
            </a:r>
            <a:r>
              <a:rPr lang="en-US" sz="3200" dirty="0" err="1"/>
              <a:t>perror</a:t>
            </a:r>
            <a:r>
              <a:rPr lang="en-US" sz="3200" dirty="0"/>
              <a:t> (“</a:t>
            </a:r>
            <a:r>
              <a:rPr lang="ru-RU" sz="3200" dirty="0"/>
              <a:t>файл не может быть открыт</a:t>
            </a:r>
            <a:r>
              <a:rPr lang="en-US" sz="3200" dirty="0"/>
              <a:t>”)</a:t>
            </a:r>
            <a:r>
              <a:rPr lang="ru-RU" sz="3200" dirty="0"/>
              <a:t>;</a:t>
            </a:r>
          </a:p>
          <a:p>
            <a:pPr marL="0" indent="0">
              <a:buNone/>
            </a:pPr>
            <a:r>
              <a:rPr lang="en-US" sz="3200" dirty="0"/>
              <a:t>exit(1);}</a:t>
            </a:r>
            <a:endParaRPr lang="ru-RU" sz="3200" dirty="0"/>
          </a:p>
          <a:p>
            <a:pPr marL="0" indent="357188" algn="just">
              <a:buFont typeface="Arial" charset="0"/>
              <a:buNone/>
              <a:defRPr/>
            </a:pPr>
            <a:r>
              <a:rPr lang="ru-RU" sz="3200" dirty="0"/>
              <a:t>Функция </a:t>
            </a:r>
            <a:r>
              <a:rPr lang="ru-RU" sz="3200" dirty="0" err="1"/>
              <a:t>perror</a:t>
            </a:r>
            <a:r>
              <a:rPr lang="ru-RU" sz="3200" dirty="0"/>
              <a:t> печатает сначала пользовательское сообщение об ошибке, затем после двоеточия системное сообщение. </a:t>
            </a:r>
          </a:p>
          <a:p>
            <a:pPr marL="0" indent="357188" algn="just">
              <a:buFont typeface="Arial" charset="0"/>
              <a:buNone/>
              <a:defRPr/>
            </a:pPr>
            <a:r>
              <a:rPr lang="ru-RU" sz="3200" dirty="0"/>
              <a:t>Например, при выполнении приведенного фрагмента в случае ошибки из-за отсутствия файла будет напечатано: 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900" dirty="0">
                <a:latin typeface="Courier New" pitchFamily="49" charset="0"/>
                <a:cs typeface="Courier New" pitchFamily="49" charset="0"/>
              </a:rPr>
              <a:t>Не могу открыть файл на чтение: </a:t>
            </a:r>
            <a:r>
              <a:rPr lang="ru-RU" sz="2900" dirty="0" err="1">
                <a:latin typeface="Courier New" pitchFamily="49" charset="0"/>
                <a:cs typeface="Courier New" pitchFamily="49" charset="0"/>
              </a:rPr>
              <a:t>No</a:t>
            </a:r>
            <a:r>
              <a:rPr lang="ru-RU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900" dirty="0" err="1">
                <a:latin typeface="Courier New" pitchFamily="49" charset="0"/>
                <a:cs typeface="Courier New" pitchFamily="49" charset="0"/>
              </a:rPr>
              <a:t>such</a:t>
            </a:r>
            <a:r>
              <a:rPr lang="ru-RU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900" dirty="0" err="1">
                <a:latin typeface="Courier New" pitchFamily="49" charset="0"/>
                <a:cs typeface="Courier New" pitchFamily="49" charset="0"/>
              </a:rPr>
              <a:t>file</a:t>
            </a:r>
            <a:r>
              <a:rPr lang="ru-RU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900" dirty="0" err="1">
                <a:latin typeface="Courier New" pitchFamily="49" charset="0"/>
                <a:cs typeface="Courier New" pitchFamily="49" charset="0"/>
              </a:rPr>
              <a:t>or</a:t>
            </a:r>
            <a:r>
              <a:rPr lang="ru-RU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900" dirty="0" err="1">
                <a:latin typeface="Courier New" pitchFamily="49" charset="0"/>
                <a:cs typeface="Courier New" pitchFamily="49" charset="0"/>
              </a:rPr>
              <a:t>directory</a:t>
            </a:r>
            <a:endParaRPr lang="ru-RU" sz="2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1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6. Анализ ошибок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ru-RU" dirty="0">
                <a:cs typeface="Courier New" panose="02070309020205020404" pitchFamily="49" charset="0"/>
              </a:rPr>
              <a:t>#include &lt;</a:t>
            </a:r>
            <a:r>
              <a:rPr lang="en-US" altLang="ru-RU" dirty="0" err="1">
                <a:cs typeface="Courier New" panose="02070309020205020404" pitchFamily="49" charset="0"/>
              </a:rPr>
              <a:t>stdio.h</a:t>
            </a:r>
            <a:r>
              <a:rPr lang="en-US" altLang="ru-RU" dirty="0"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dirty="0">
                <a:cs typeface="Courier New" panose="02070309020205020404" pitchFamily="49" charset="0"/>
              </a:rPr>
              <a:t>#include &lt;</a:t>
            </a:r>
            <a:r>
              <a:rPr lang="en-US" altLang="ru-RU" dirty="0" err="1">
                <a:cs typeface="Courier New" panose="02070309020205020404" pitchFamily="49" charset="0"/>
              </a:rPr>
              <a:t>errno.h</a:t>
            </a:r>
            <a:r>
              <a:rPr lang="en-US" altLang="ru-RU" dirty="0"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dirty="0">
                <a:cs typeface="Courier New" panose="02070309020205020404" pitchFamily="49" charset="0"/>
              </a:rPr>
              <a:t>. .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dirty="0">
                <a:cs typeface="Courier New" panose="02070309020205020404" pitchFamily="49" charset="0"/>
              </a:rPr>
              <a:t>FILE *f = </a:t>
            </a:r>
            <a:r>
              <a:rPr lang="en-US" altLang="ru-RU" dirty="0" err="1">
                <a:cs typeface="Courier New" panose="02070309020205020404" pitchFamily="49" charset="0"/>
              </a:rPr>
              <a:t>fopen</a:t>
            </a:r>
            <a:r>
              <a:rPr lang="en-US" altLang="ru-RU" dirty="0">
                <a:cs typeface="Courier New" panose="02070309020205020404" pitchFamily="49" charset="0"/>
              </a:rPr>
              <a:t>("filnam.txt", "</a:t>
            </a:r>
            <a:r>
              <a:rPr lang="en-US" altLang="ru-RU" dirty="0" err="1">
                <a:cs typeface="Courier New" panose="02070309020205020404" pitchFamily="49" charset="0"/>
              </a:rPr>
              <a:t>rt</a:t>
            </a:r>
            <a:r>
              <a:rPr lang="en-US" altLang="ru-RU" dirty="0">
                <a:cs typeface="Courier New" panose="02070309020205020404" pitchFamily="49" charset="0"/>
              </a:rPr>
              <a:t>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b="1" dirty="0">
                <a:cs typeface="Courier New" panose="02070309020205020404" pitchFamily="49" charset="0"/>
              </a:rPr>
              <a:t>if</a:t>
            </a:r>
            <a:r>
              <a:rPr lang="en-US" altLang="ru-RU" dirty="0">
                <a:cs typeface="Courier New" panose="02070309020205020404" pitchFamily="49" charset="0"/>
              </a:rPr>
              <a:t> (f == NULL)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dirty="0">
                <a:cs typeface="Courier New" panose="02070309020205020404" pitchFamily="49" charset="0"/>
              </a:rPr>
              <a:t>    </a:t>
            </a:r>
            <a:r>
              <a:rPr lang="en-US" altLang="ru-RU" dirty="0" err="1">
                <a:cs typeface="Courier New" panose="02070309020205020404" pitchFamily="49" charset="0"/>
              </a:rPr>
              <a:t>printf</a:t>
            </a:r>
            <a:r>
              <a:rPr lang="en-US" altLang="ru-RU" dirty="0">
                <a:cs typeface="Courier New" panose="02070309020205020404" pitchFamily="49" charset="0"/>
              </a:rPr>
              <a:t>("</a:t>
            </a:r>
            <a:r>
              <a:rPr lang="ru-RU" altLang="ru-RU" dirty="0">
                <a:cs typeface="Courier New" panose="02070309020205020404" pitchFamily="49" charset="0"/>
              </a:rPr>
              <a:t>Ошибка открытия файла с 					кодом %</a:t>
            </a:r>
            <a:r>
              <a:rPr lang="en-US" altLang="ru-RU" dirty="0">
                <a:cs typeface="Courier New" panose="02070309020205020404" pitchFamily="49" charset="0"/>
              </a:rPr>
              <a:t>d\n", </a:t>
            </a:r>
            <a:r>
              <a:rPr lang="en-US" altLang="ru-RU" dirty="0" err="1">
                <a:cs typeface="Courier New" panose="02070309020205020404" pitchFamily="49" charset="0"/>
              </a:rPr>
              <a:t>errno</a:t>
            </a:r>
            <a:r>
              <a:rPr lang="en-US" altLang="ru-RU" dirty="0"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dirty="0">
                <a:cs typeface="Courier New" panose="02070309020205020404" pitchFamily="49" charset="0"/>
              </a:rPr>
              <a:t>    . .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dirty="0"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3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7</a:t>
            </a:r>
            <a:r>
              <a:rPr lang="en-US" dirty="0"/>
              <a:t>. </a:t>
            </a:r>
            <a:r>
              <a:rPr lang="ru-RU" dirty="0"/>
              <a:t>Закрытие файла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fclose</a:t>
            </a:r>
            <a:r>
              <a:rPr lang="en-US" dirty="0"/>
              <a:t>(&lt;</a:t>
            </a:r>
            <a:r>
              <a:rPr lang="ru-RU" dirty="0" err="1"/>
              <a:t>указатель_на_поток</a:t>
            </a:r>
            <a:r>
              <a:rPr lang="en-US" dirty="0"/>
              <a:t>&gt;);</a:t>
            </a:r>
          </a:p>
          <a:p>
            <a:pPr marL="0" indent="0">
              <a:buNone/>
            </a:pPr>
            <a:r>
              <a:rPr lang="ru-RU" dirty="0"/>
              <a:t>закрытый файл можно открыть в другом режиме.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Анализ ошибки закрытия файла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800" b="1" dirty="0">
                <a:cs typeface="Courier New" panose="02070309020205020404" pitchFamily="49" charset="0"/>
              </a:rPr>
              <a:t>if</a:t>
            </a:r>
            <a:r>
              <a:rPr lang="en-US" altLang="ru-RU" sz="2800" dirty="0">
                <a:cs typeface="Courier New" panose="02070309020205020404" pitchFamily="49" charset="0"/>
              </a:rPr>
              <a:t> (</a:t>
            </a:r>
            <a:r>
              <a:rPr lang="en-US" altLang="ru-RU" sz="2800" dirty="0" err="1">
                <a:cs typeface="Courier New" panose="02070309020205020404" pitchFamily="49" charset="0"/>
              </a:rPr>
              <a:t>fclose</a:t>
            </a:r>
            <a:r>
              <a:rPr lang="en-US" altLang="ru-RU" sz="2800" dirty="0">
                <a:cs typeface="Courier New" panose="02070309020205020404" pitchFamily="49" charset="0"/>
              </a:rPr>
              <a:t>(f) &lt; 0){</a:t>
            </a:r>
            <a:endParaRPr lang="ru-RU" altLang="ru-RU" sz="2800" dirty="0"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 </a:t>
            </a:r>
            <a:r>
              <a:rPr lang="en-US" altLang="ru-RU" sz="2800" dirty="0">
                <a:cs typeface="Courier New" panose="02070309020205020404" pitchFamily="49" charset="0"/>
              </a:rPr>
              <a:t>//</a:t>
            </a:r>
            <a:r>
              <a:rPr lang="ru-RU" altLang="ru-RU" sz="2800" dirty="0">
                <a:cs typeface="Courier New" panose="02070309020205020404" pitchFamily="49" charset="0"/>
              </a:rPr>
              <a:t>Напечатать сообщение об ошибке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  </a:t>
            </a:r>
            <a:r>
              <a:rPr lang="en-US" altLang="ru-RU" sz="2800" dirty="0" err="1">
                <a:cs typeface="Courier New" panose="02070309020205020404" pitchFamily="49" charset="0"/>
              </a:rPr>
              <a:t>perror</a:t>
            </a:r>
            <a:r>
              <a:rPr lang="en-US" altLang="ru-RU" sz="2800" dirty="0">
                <a:cs typeface="Courier New" panose="02070309020205020404" pitchFamily="49" charset="0"/>
              </a:rPr>
              <a:t>(</a:t>
            </a:r>
            <a:r>
              <a:rPr lang="en-US" altLang="ru-RU" sz="2800" dirty="0">
                <a:solidFill>
                  <a:srgbClr val="FF0000"/>
                </a:solidFill>
                <a:cs typeface="Courier New" panose="02070309020205020404" pitchFamily="49" charset="0"/>
              </a:rPr>
              <a:t>"</a:t>
            </a:r>
            <a:r>
              <a:rPr lang="ru-RU" altLang="ru-RU" sz="2800" dirty="0">
                <a:solidFill>
                  <a:srgbClr val="FF0000"/>
                </a:solidFill>
                <a:cs typeface="Courier New" panose="02070309020205020404" pitchFamily="49" charset="0"/>
              </a:rPr>
              <a:t>Ошибка при закрытии файла"</a:t>
            </a:r>
            <a:r>
              <a:rPr lang="ru-RU" altLang="ru-RU" sz="2800" dirty="0"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2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8. Функции чтения/записи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fgetc</a:t>
            </a:r>
            <a:r>
              <a:rPr lang="en-US" b="1" dirty="0"/>
              <a:t> </a:t>
            </a:r>
            <a:r>
              <a:rPr lang="en-US" dirty="0"/>
              <a:t>(&lt;</a:t>
            </a:r>
            <a:r>
              <a:rPr lang="ru-RU" dirty="0"/>
              <a:t>указатель на поток</a:t>
            </a:r>
            <a:r>
              <a:rPr lang="en-US" dirty="0"/>
              <a:t>&gt;); </a:t>
            </a:r>
            <a:r>
              <a:rPr lang="ru-RU" dirty="0"/>
              <a:t>чтение из файла текущего символа (</a:t>
            </a:r>
            <a:r>
              <a:rPr lang="ru-RU" sz="2800" dirty="0"/>
              <a:t>возвращает код введенного символа или константу EOF (= – 1 ) в случае конца файла или ошибки чтения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fputc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c, &lt;</a:t>
            </a:r>
            <a:r>
              <a:rPr lang="ru-RU" dirty="0"/>
              <a:t> указатель на поток </a:t>
            </a:r>
            <a:r>
              <a:rPr lang="en-US" dirty="0"/>
              <a:t>&gt;);</a:t>
            </a:r>
            <a:r>
              <a:rPr lang="ru-RU" dirty="0"/>
              <a:t> запись в файл символа с. </a:t>
            </a:r>
            <a:r>
              <a:rPr lang="ru-RU" sz="2800" dirty="0"/>
              <a:t>При ошибке возвращает константу EOF, в случае удачи – код выведенного символа c (неотрицательное значение).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1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8. Функции чтения/записи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fputs</a:t>
            </a:r>
            <a:r>
              <a:rPr lang="en-US" b="1" dirty="0"/>
              <a:t> </a:t>
            </a:r>
            <a:r>
              <a:rPr lang="en-US" dirty="0"/>
              <a:t>(char *s, &lt;</a:t>
            </a:r>
            <a:r>
              <a:rPr lang="ru-RU" dirty="0"/>
              <a:t> указатель на поток </a:t>
            </a:r>
            <a:r>
              <a:rPr lang="en-US" dirty="0"/>
              <a:t>&gt;);</a:t>
            </a:r>
            <a:r>
              <a:rPr lang="ru-RU" dirty="0"/>
              <a:t> запись строки в файл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char </a:t>
            </a:r>
            <a:r>
              <a:rPr lang="ru-RU" b="1" dirty="0"/>
              <a:t>*</a:t>
            </a:r>
            <a:r>
              <a:rPr lang="en-US" b="1" dirty="0" err="1"/>
              <a:t>fgets</a:t>
            </a:r>
            <a:r>
              <a:rPr lang="en-US" b="1" dirty="0"/>
              <a:t> </a:t>
            </a:r>
            <a:r>
              <a:rPr lang="en-US" dirty="0"/>
              <a:t>(char *s, </a:t>
            </a:r>
            <a:r>
              <a:rPr lang="en-US" dirty="0" err="1"/>
              <a:t>int</a:t>
            </a:r>
            <a:r>
              <a:rPr lang="en-US" dirty="0"/>
              <a:t> n,&lt;</a:t>
            </a:r>
            <a:r>
              <a:rPr lang="ru-RU" dirty="0"/>
              <a:t> указатель на поток </a:t>
            </a:r>
            <a:r>
              <a:rPr lang="en-US" dirty="0"/>
              <a:t>&gt;);</a:t>
            </a:r>
            <a:r>
              <a:rPr lang="ru-RU" dirty="0"/>
              <a:t> считывание строки из файла (не более </a:t>
            </a:r>
            <a:r>
              <a:rPr lang="en-US" dirty="0"/>
              <a:t>n-1 </a:t>
            </a:r>
            <a:r>
              <a:rPr lang="ru-RU" dirty="0"/>
              <a:t>символов, или пока не встретится /</a:t>
            </a:r>
            <a:r>
              <a:rPr lang="en-US" dirty="0" smtClean="0"/>
              <a:t>n, /0</a:t>
            </a:r>
            <a:r>
              <a:rPr lang="ru-RU" dirty="0" smtClean="0"/>
              <a:t>). </a:t>
            </a:r>
            <a:r>
              <a:rPr lang="ru-RU" dirty="0"/>
              <a:t>В конец строки записывается /0</a:t>
            </a:r>
            <a:endParaRPr lang="en-US" dirty="0"/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dirty="0"/>
              <a:t>Функция </a:t>
            </a:r>
            <a:r>
              <a:rPr lang="ru-RU" sz="2800" b="1" dirty="0" err="1"/>
              <a:t>fgets</a:t>
            </a:r>
            <a:r>
              <a:rPr lang="ru-RU" sz="2800" dirty="0"/>
              <a:t> выделяет из файла или входного потока </a:t>
            </a:r>
            <a:r>
              <a:rPr lang="ru-RU" sz="2800" b="1" dirty="0" err="1"/>
              <a:t>f</a:t>
            </a:r>
            <a:r>
              <a:rPr lang="ru-RU" sz="2800" dirty="0"/>
              <a:t> очередную строку и записывает ее в массив символов </a:t>
            </a:r>
            <a:r>
              <a:rPr lang="en-US" sz="2800" b="1" dirty="0"/>
              <a:t>s</a:t>
            </a:r>
            <a:r>
              <a:rPr lang="ru-RU" sz="2800" dirty="0"/>
              <a:t>. Второй аргумент </a:t>
            </a:r>
            <a:r>
              <a:rPr lang="ru-RU" sz="2800" b="1" dirty="0" err="1"/>
              <a:t>size</a:t>
            </a:r>
            <a:r>
              <a:rPr lang="ru-RU" sz="2800" dirty="0"/>
              <a:t> указывает размер массива для записи строки. </a:t>
            </a:r>
            <a:endParaRPr lang="en-US" sz="2800" dirty="0"/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dirty="0"/>
              <a:t>Максимальная длина строки на единицу меньше, чем </a:t>
            </a:r>
            <a:r>
              <a:rPr lang="ru-RU" sz="2800" b="1" dirty="0" err="1"/>
              <a:t>size</a:t>
            </a:r>
            <a:r>
              <a:rPr lang="ru-RU" sz="2800" dirty="0"/>
              <a:t>, поскольку всегда в конец считанной строки добавляется нулевой байт. </a:t>
            </a:r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dirty="0"/>
              <a:t>Функция сканирует входной поток до тех пор, пока не встретит символ перевода строки или пока число введенных символов не станет равным </a:t>
            </a:r>
            <a:r>
              <a:rPr lang="ru-RU" sz="2800" b="1" dirty="0" err="1"/>
              <a:t>size</a:t>
            </a:r>
            <a:r>
              <a:rPr lang="en-US" sz="2800" b="1" dirty="0"/>
              <a:t>-</a:t>
            </a:r>
            <a:r>
              <a:rPr lang="ru-RU" sz="2800" b="1" dirty="0"/>
              <a:t>1</a:t>
            </a:r>
            <a:r>
              <a:rPr lang="ru-RU" sz="2800" dirty="0"/>
              <a:t>. </a:t>
            </a:r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dirty="0"/>
              <a:t>Символ перевода строки также записывается в массив непосредственно перед терминирующим нулевым байтом. 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Знаки операций</a:t>
            </a:r>
            <a:r>
              <a:rPr lang="en-US" dirty="0"/>
              <a:t> </a:t>
            </a:r>
            <a:r>
              <a:rPr lang="ru-RU" dirty="0"/>
              <a:t>3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49625006"/>
              </p:ext>
            </p:extLst>
          </p:nvPr>
        </p:nvGraphicFramePr>
        <p:xfrm>
          <a:off x="301623" y="1700808"/>
          <a:ext cx="8518848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168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207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Операции отношения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&gt;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&lt;=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&gt;=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==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!=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Логические и бинарные операции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конъюнкция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дизъюнкция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Побитовая конъюнкция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Побитовая дизъюнкция 4</a:t>
                      </a:r>
                      <a:r>
                        <a:rPr lang="en-US" dirty="0"/>
                        <a:t>|2=</a:t>
                      </a:r>
                      <a:r>
                        <a:rPr lang="en-US" baseline="0" dirty="0"/>
                        <a:t> 100|010=110 (6)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Побитовый </a:t>
                      </a:r>
                      <a:r>
                        <a:rPr lang="en-US" dirty="0"/>
                        <a:t>XOR </a:t>
                      </a:r>
                      <a:r>
                        <a:rPr lang="ru-RU" dirty="0"/>
                        <a:t>(исключающее или)</a:t>
                      </a:r>
                      <a:r>
                        <a:rPr lang="en-US" dirty="0"/>
                        <a:t> – </a:t>
                      </a:r>
                      <a:r>
                        <a:rPr lang="ru-RU" dirty="0"/>
                        <a:t>результат</a:t>
                      </a:r>
                      <a:r>
                        <a:rPr lang="ru-RU" baseline="0" dirty="0"/>
                        <a:t> равен 1 только в том случае, когда операнды </a:t>
                      </a:r>
                      <a:r>
                        <a:rPr lang="ru-RU" baseline="0" dirty="0" smtClean="0"/>
                        <a:t>различны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9. Функции чтения/записи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662736" cy="5400600"/>
          </a:xfrm>
        </p:spPr>
        <p:txBody>
          <a:bodyPr>
            <a:normAutofit fontScale="70000" lnSpcReduction="20000"/>
          </a:bodyPr>
          <a:lstStyle/>
          <a:p>
            <a:pPr marL="0" indent="88900">
              <a:buNone/>
            </a:pPr>
            <a:r>
              <a:rPr lang="en-US" altLang="ru-RU" sz="2800" b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fscanf</a:t>
            </a:r>
            <a:r>
              <a:rPr lang="en-US" altLang="ru-RU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</a:t>
            </a: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редназначена для ввода информации с преобразованием ее из текстового представления в бинарное. </a:t>
            </a:r>
          </a:p>
          <a:p>
            <a:pPr marL="0" indent="88900">
              <a:buNone/>
            </a:pP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Прототип функции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fscanf</a:t>
            </a: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 выглядит следующим образом: </a:t>
            </a:r>
          </a:p>
          <a:p>
            <a:pPr marL="0" indent="88900">
              <a:buNone/>
            </a:pPr>
            <a:r>
              <a:rPr lang="en-US" altLang="ru-RU" sz="2800" b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en-US" altLang="ru-RU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fscanf</a:t>
            </a:r>
            <a:r>
              <a:rPr lang="en-US" altLang="ru-RU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(FILE *f, </a:t>
            </a:r>
            <a:r>
              <a:rPr lang="en-US" altLang="ru-RU" sz="28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const char </a:t>
            </a:r>
            <a:r>
              <a:rPr lang="en-US" altLang="ru-RU" sz="28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*format, </a:t>
            </a:r>
            <a:r>
              <a:rPr lang="en-US" altLang="ru-RU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...); </a:t>
            </a:r>
            <a:r>
              <a:rPr lang="en-US" altLang="ru-RU" sz="2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fscanf</a:t>
            </a:r>
            <a:r>
              <a:rPr lang="en-US" altLang="ru-RU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(f, </a:t>
            </a:r>
            <a:r>
              <a:rPr lang="en-US" altLang="ru-RU" sz="28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“%</a:t>
            </a:r>
            <a:r>
              <a:rPr lang="en-US" altLang="ru-RU" sz="28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d%f%c</a:t>
            </a:r>
            <a:r>
              <a:rPr lang="en-US" altLang="ru-RU" sz="28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”</a:t>
            </a:r>
            <a:r>
              <a:rPr lang="en-US" altLang="ru-RU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&amp;I,&amp;F,&amp;C);</a:t>
            </a:r>
            <a:endParaRPr lang="ru-RU" alt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88900">
              <a:buNone/>
            </a:pP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Информация о количестве читаемых элементов, их типах и особенностях представления задается с помощью формата. </a:t>
            </a:r>
          </a:p>
          <a:p>
            <a:pPr marL="0" indent="88900">
              <a:buNone/>
            </a:pP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В случае функции ввода формат – это строка, содержащая описания одного или нескольких вводимых элементов. </a:t>
            </a:r>
          </a:p>
          <a:p>
            <a:pPr marL="0" indent="88900">
              <a:buNone/>
            </a:pP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Форматы, используемые функцией </a:t>
            </a:r>
            <a:r>
              <a:rPr lang="ru-RU" altLang="ru-RU" sz="2800" dirty="0" err="1">
                <a:latin typeface="Times New Roman" pitchFamily="18" charset="0"/>
                <a:cs typeface="Times New Roman" pitchFamily="18" charset="0"/>
              </a:rPr>
              <a:t>fscanf</a:t>
            </a: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, аналогичны применяемым функцией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. Каждый элемент формата начинается с символа процента 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"%". </a:t>
            </a:r>
          </a:p>
          <a:p>
            <a:pPr marL="0" indent="88900">
              <a:buNone/>
            </a:pP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Пусть информация записана в текстовом файле в привычном для человека виде (т.е. так, что ее можно прочитать или ввести в файл, используя текстовый редактор). </a:t>
            </a:r>
          </a:p>
          <a:p>
            <a:pPr marL="0" indent="88900">
              <a:buNone/>
            </a:pP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fscanf</a:t>
            </a: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 читает информацию из текстового файла и преобразует ее во внутреннее представление данных в памяти компьютера. </a:t>
            </a:r>
          </a:p>
          <a:p>
            <a:pPr marL="0" indent="88900">
              <a:buNone/>
            </a:pP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fscanf</a:t>
            </a: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 возвращает число успешно введенных элементов.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9. Функции чтения/записи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ru-RU" sz="2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fscanf</a:t>
            </a:r>
            <a:r>
              <a:rPr lang="en-US" alt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(FILE *f, </a:t>
            </a:r>
            <a:r>
              <a:rPr lang="en-US" altLang="ru-RU" sz="2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altLang="ru-RU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char </a:t>
            </a:r>
            <a:r>
              <a:rPr lang="en-US" altLang="ru-RU" sz="2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*format, ...);</a:t>
            </a:r>
            <a:endParaRPr lang="ru-RU" altLang="ru-RU" sz="28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Функция ввода из файла, </a:t>
            </a:r>
            <a:r>
              <a:rPr lang="ru-RU" altLang="ru-RU" sz="2800" dirty="0">
                <a:cs typeface="Times New Roman" panose="02020603050405020304" pitchFamily="18" charset="0"/>
              </a:rPr>
              <a:t>возвращает число успешно введенных элементов. 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n, m; </a:t>
            </a:r>
            <a:endParaRPr lang="ru-RU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endParaRPr lang="ru-RU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  <a:endParaRPr lang="ru-RU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[256];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 *f;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</a:t>
            </a:r>
            <a:r>
              <a:rPr lang="en-US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&amp;n);  //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Ввод целого числа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</a:t>
            </a:r>
            <a:r>
              <a:rPr lang="en-US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"%lf"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&amp;a); //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Ввод вещественного числа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</a:t>
            </a:r>
            <a:r>
              <a:rPr lang="en-US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"%c"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&amp;c);  //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Ввод одного символа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</a:t>
            </a:r>
            <a:r>
              <a:rPr lang="en-US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"%s"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Ввод строки (выделяется 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//очередное слово из входного потока)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</a:t>
            </a:r>
            <a:r>
              <a:rPr lang="en-US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altLang="ru-RU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altLang="ru-R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n,&amp;m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Ввод двух целых чисел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10. Функции чтения/записи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fprinf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(FILE *f,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*format, ...);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marL="0" indent="358775">
              <a:buFont typeface="Arial" charset="0"/>
              <a:buNone/>
              <a:defRPr/>
            </a:pPr>
            <a:r>
              <a:rPr lang="ru-RU" sz="2800" dirty="0"/>
              <a:t>Используется для форматного вывода в файл. </a:t>
            </a:r>
          </a:p>
          <a:p>
            <a:pPr marL="0" indent="358775" algn="just">
              <a:buFont typeface="Arial" charset="0"/>
              <a:buNone/>
              <a:defRPr/>
            </a:pPr>
            <a:r>
              <a:rPr lang="ru-RU" sz="2800" dirty="0"/>
              <a:t>Данные при выводе преобразуются в их текстовое представление в соответствии с форматной строкой. </a:t>
            </a:r>
          </a:p>
          <a:p>
            <a:pPr marL="0" indent="358775" algn="just">
              <a:buFont typeface="Arial" charset="0"/>
              <a:buNone/>
              <a:defRPr/>
            </a:pPr>
            <a:r>
              <a:rPr lang="ru-RU" sz="2800" dirty="0"/>
              <a:t>Ее отличие от форматной строки, используемой в функции ввода </a:t>
            </a:r>
            <a:r>
              <a:rPr lang="ru-RU" sz="2800" b="1" dirty="0" err="1"/>
              <a:t>fscanf</a:t>
            </a:r>
            <a:r>
              <a:rPr lang="ru-RU" sz="2800" dirty="0"/>
              <a:t>, заключается в том, что она может содержать не только форматы для преобразования данных, но и обычные символы, которые записываются без преобразования в файл. </a:t>
            </a:r>
            <a:endParaRPr lang="en-US" sz="2800" dirty="0"/>
          </a:p>
          <a:p>
            <a:pPr marL="0" indent="358775" algn="just">
              <a:buNone/>
              <a:defRPr/>
            </a:pPr>
            <a:r>
              <a:rPr lang="ru-RU" sz="2800" dirty="0"/>
              <a:t>Форматы, как и в случае функции </a:t>
            </a:r>
            <a:r>
              <a:rPr lang="ru-RU" sz="2800" b="1" dirty="0" err="1"/>
              <a:t>fscanf</a:t>
            </a:r>
            <a:r>
              <a:rPr lang="ru-RU" sz="2800" dirty="0"/>
              <a:t>, начинаются с символа процента </a:t>
            </a:r>
            <a:r>
              <a:rPr lang="ru-RU" sz="2800" b="1" dirty="0"/>
              <a:t>"%".</a:t>
            </a:r>
            <a:r>
              <a:rPr lang="ru-RU" sz="2800" dirty="0"/>
              <a:t> Они аналогичны форматам, используемым функцией </a:t>
            </a:r>
            <a:r>
              <a:rPr lang="ru-RU" sz="2800" b="1" dirty="0" err="1"/>
              <a:t>fscanf</a:t>
            </a:r>
            <a:r>
              <a:rPr lang="ru-RU" sz="2800" dirty="0"/>
              <a:t>. </a:t>
            </a:r>
          </a:p>
          <a:p>
            <a:pPr marL="0" indent="358775" algn="just">
              <a:buFont typeface="Arial" charset="0"/>
              <a:buNone/>
              <a:defRPr/>
            </a:pPr>
            <a:r>
              <a:rPr lang="ru-RU" sz="2800" dirty="0"/>
              <a:t>Небольшое отличие заключается в том, что форматы функции </a:t>
            </a:r>
            <a:r>
              <a:rPr lang="ru-RU" sz="2800" b="1" dirty="0" err="1"/>
              <a:t>fprintf</a:t>
            </a:r>
            <a:r>
              <a:rPr lang="ru-RU" sz="2800" dirty="0"/>
              <a:t> позволяют также управлять представлением данных, например, указывать количество позиций, отводимых под запись числа, или количество цифр после десятичной точки при выводе вещественного числа. 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8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1</a:t>
            </a:r>
            <a:r>
              <a:rPr lang="en-US" dirty="0"/>
              <a:t>1</a:t>
            </a:r>
            <a:r>
              <a:rPr lang="ru-RU" dirty="0"/>
              <a:t>. Позиционирование в файле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Начальная позиция в потоке устанавливается при открытии потока и может соответствовать начальному или конечному байту потока. </a:t>
            </a:r>
            <a:r>
              <a:rPr lang="ru-RU" dirty="0">
                <a:solidFill>
                  <a:srgbClr val="FF0000"/>
                </a:solidFill>
              </a:rPr>
              <a:t>От чего это зависит?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установить текущую позицию в файле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</a:t>
            </a: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(FILE *f,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whence);	</a:t>
            </a: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получить текущую позицию в файле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</a:t>
            </a: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(FILE *f); </a:t>
            </a: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проверить, достигнут ли конец файла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</a:t>
            </a: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(FILE *f);  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установить указатель на начало потока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rewind(FILE *f);  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marL="0" indent="357188" algn="just">
              <a:buFont typeface="Arial" charset="0"/>
              <a:buNone/>
              <a:defRPr/>
            </a:pPr>
            <a:endParaRPr lang="ru-RU" sz="2800" dirty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1</a:t>
            </a:r>
            <a:r>
              <a:rPr lang="en-US" dirty="0"/>
              <a:t>2</a:t>
            </a:r>
            <a:r>
              <a:rPr lang="ru-RU" dirty="0"/>
              <a:t>. Позиционирование в файле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357188" algn="just">
              <a:buFont typeface="Arial" charset="0"/>
              <a:buNone/>
              <a:defRPr/>
            </a:pPr>
            <a:r>
              <a:rPr lang="ru-RU" sz="2800" dirty="0"/>
              <a:t>Функция </a:t>
            </a:r>
            <a:r>
              <a:rPr lang="ru-RU" sz="2800" b="1" dirty="0" err="1"/>
              <a:t>fseek</a:t>
            </a:r>
            <a:r>
              <a:rPr lang="ru-RU" sz="2800" dirty="0"/>
              <a:t> позволяет позиционировать текущее положение виртуального курсора в файле.</a:t>
            </a:r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dirty="0"/>
              <a:t>Первый аргумент </a:t>
            </a:r>
            <a:r>
              <a:rPr lang="ru-RU" sz="2800" b="1" dirty="0"/>
              <a:t>f</a:t>
            </a:r>
            <a:r>
              <a:rPr lang="ru-RU" sz="2800" dirty="0"/>
              <a:t> функции определяет файл, для которого производится операция позиционирования. </a:t>
            </a:r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dirty="0"/>
              <a:t>Второй аргумент </a:t>
            </a:r>
            <a:r>
              <a:rPr lang="ru-RU" sz="2800" b="1" dirty="0" err="1"/>
              <a:t>offset</a:t>
            </a:r>
            <a:r>
              <a:rPr lang="ru-RU" sz="2800" dirty="0"/>
              <a:t> задает смещение в байтах, оно может быть как положительным, так и отрицательным. </a:t>
            </a:r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dirty="0"/>
              <a:t>Третий аргумент </a:t>
            </a:r>
            <a:r>
              <a:rPr lang="ru-RU" sz="2800" b="1" dirty="0" err="1"/>
              <a:t>whence</a:t>
            </a:r>
            <a:r>
              <a:rPr lang="ru-RU" sz="2800" dirty="0"/>
              <a:t> указывает, откуда отсчитывать смещение. Он может принимать одно из трех значений, заданных как целые константы в стандартном заголовочном файле "</a:t>
            </a:r>
            <a:r>
              <a:rPr lang="ru-RU" sz="2800" b="1" dirty="0" err="1"/>
              <a:t>stdio.h</a:t>
            </a:r>
            <a:r>
              <a:rPr lang="ru-RU" sz="2800" dirty="0"/>
              <a:t>": </a:t>
            </a:r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b="1" dirty="0"/>
              <a:t>SEEK_CUR</a:t>
            </a:r>
            <a:r>
              <a:rPr lang="ru-RU" sz="2800" dirty="0"/>
              <a:t>	смещение отсчитывается от текущей позиции</a:t>
            </a:r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b="1" dirty="0"/>
              <a:t>SEEK_SET</a:t>
            </a:r>
            <a:r>
              <a:rPr lang="ru-RU" sz="2800" dirty="0"/>
              <a:t>	смещение отсчитывается от начала файла</a:t>
            </a:r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b="1" dirty="0"/>
              <a:t>SEEK_END</a:t>
            </a:r>
            <a:r>
              <a:rPr lang="ru-RU" sz="2800" dirty="0"/>
              <a:t>	смещение отсчитывается от конца файла</a:t>
            </a:r>
          </a:p>
          <a:p>
            <a:pPr marL="0" indent="357188" algn="just">
              <a:buFont typeface="Arial" charset="0"/>
              <a:buNone/>
              <a:defRPr/>
            </a:pP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2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1</a:t>
            </a:r>
            <a:r>
              <a:rPr lang="en-US" dirty="0"/>
              <a:t>3</a:t>
            </a:r>
            <a:r>
              <a:rPr lang="ru-RU" dirty="0"/>
              <a:t>. Позиционирование в файле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357188" algn="just">
              <a:buFont typeface="Arial" charset="0"/>
              <a:buNone/>
              <a:defRPr/>
            </a:pPr>
            <a:r>
              <a:rPr lang="ru-RU" sz="3600" dirty="0"/>
              <a:t>Например:  </a:t>
            </a:r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dirty="0">
                <a:cs typeface="Courier New" pitchFamily="49" charset="0"/>
              </a:rPr>
              <a:t>//устанавливает текущую позицию в начало файла.  </a:t>
            </a:r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dirty="0" err="1">
                <a:cs typeface="Courier New" pitchFamily="49" charset="0"/>
              </a:rPr>
              <a:t>fseek</a:t>
            </a:r>
            <a:r>
              <a:rPr lang="ru-RU" sz="2800" dirty="0">
                <a:cs typeface="Courier New" pitchFamily="49" charset="0"/>
              </a:rPr>
              <a:t>(f, 0, SEEK_SET); </a:t>
            </a:r>
          </a:p>
          <a:p>
            <a:pPr marL="0" indent="357188" algn="just">
              <a:buFont typeface="Arial" charset="0"/>
              <a:buNone/>
              <a:defRPr/>
            </a:pPr>
            <a:endParaRPr lang="ru-RU" sz="2800" dirty="0">
              <a:cs typeface="Courier New" pitchFamily="49" charset="0"/>
            </a:endParaRPr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dirty="0">
                <a:cs typeface="Courier New" pitchFamily="49" charset="0"/>
              </a:rPr>
              <a:t>//устанавливает текущую позицию в четвертую запись перед концом  файла (в файле – целые числа). </a:t>
            </a:r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dirty="0" err="1">
                <a:cs typeface="Courier New" pitchFamily="49" charset="0"/>
              </a:rPr>
              <a:t>fseek</a:t>
            </a:r>
            <a:r>
              <a:rPr lang="ru-RU" sz="2800" dirty="0">
                <a:cs typeface="Courier New" pitchFamily="49" charset="0"/>
              </a:rPr>
              <a:t>(f, -4*</a:t>
            </a:r>
            <a:r>
              <a:rPr lang="ru-RU" sz="2800" dirty="0" err="1">
                <a:cs typeface="Courier New" pitchFamily="49" charset="0"/>
              </a:rPr>
              <a:t>sizeof</a:t>
            </a:r>
            <a:r>
              <a:rPr lang="ru-RU" sz="2800" dirty="0">
                <a:cs typeface="Courier New" pitchFamily="49" charset="0"/>
              </a:rPr>
              <a:t>(</a:t>
            </a:r>
            <a:r>
              <a:rPr lang="ru-RU" sz="2800" dirty="0" err="1">
                <a:cs typeface="Courier New" pitchFamily="49" charset="0"/>
              </a:rPr>
              <a:t>int</a:t>
            </a:r>
            <a:r>
              <a:rPr lang="ru-RU" sz="2800" dirty="0">
                <a:cs typeface="Courier New" pitchFamily="49" charset="0"/>
              </a:rPr>
              <a:t>), SEEK_END); </a:t>
            </a:r>
          </a:p>
          <a:p>
            <a:pPr marL="0" indent="357188" algn="just">
              <a:buFont typeface="Arial" charset="0"/>
              <a:buNone/>
              <a:defRPr/>
            </a:pPr>
            <a:endParaRPr lang="ru-RU" sz="2800" dirty="0">
              <a:cs typeface="Courier New" pitchFamily="49" charset="0"/>
            </a:endParaRPr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dirty="0">
                <a:cs typeface="Courier New" pitchFamily="49" charset="0"/>
              </a:rPr>
              <a:t>//устанавливает текущую позицию в двенадцатую запись  относительно текущего положения (в файле – вещественные числа)</a:t>
            </a:r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dirty="0" err="1">
                <a:cs typeface="Courier New" pitchFamily="49" charset="0"/>
              </a:rPr>
              <a:t>fseek</a:t>
            </a:r>
            <a:r>
              <a:rPr lang="ru-RU" sz="2800" dirty="0">
                <a:cs typeface="Courier New" pitchFamily="49" charset="0"/>
              </a:rPr>
              <a:t>(f, 12*</a:t>
            </a:r>
            <a:r>
              <a:rPr lang="ru-RU" sz="2800" dirty="0" err="1">
                <a:cs typeface="Courier New" pitchFamily="49" charset="0"/>
              </a:rPr>
              <a:t>sizeof</a:t>
            </a:r>
            <a:r>
              <a:rPr lang="ru-RU" sz="2800" dirty="0">
                <a:cs typeface="Courier New" pitchFamily="49" charset="0"/>
              </a:rPr>
              <a:t>(</a:t>
            </a:r>
            <a:r>
              <a:rPr lang="ru-RU" sz="2800" dirty="0" err="1">
                <a:cs typeface="Courier New" pitchFamily="49" charset="0"/>
              </a:rPr>
              <a:t>float</a:t>
            </a:r>
            <a:r>
              <a:rPr lang="ru-RU" sz="2800" dirty="0">
                <a:cs typeface="Courier New" pitchFamily="49" charset="0"/>
              </a:rPr>
              <a:t>), SEEK_CUR);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5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14. Бинарное чтение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ru-RU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buffer,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Массив для чтения данных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elemSize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 одного элемента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numElems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элементов для чтения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*f </a:t>
            </a: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Указатель на структуру 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2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15. Бинарное чтение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800" dirty="0">
                <a:cs typeface="Courier New" pitchFamily="49" charset="0"/>
              </a:rPr>
              <a:t>FILE *f;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b="1" dirty="0">
                <a:cs typeface="Courier New" pitchFamily="49" charset="0"/>
              </a:rPr>
              <a:t>double</a:t>
            </a:r>
            <a:r>
              <a:rPr lang="en-US" sz="2800" dirty="0">
                <a:cs typeface="Courier New" pitchFamily="49" charset="0"/>
              </a:rPr>
              <a:t> buff[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100</a:t>
            </a:r>
            <a:r>
              <a:rPr lang="en-US" sz="2800" dirty="0">
                <a:cs typeface="Courier New" pitchFamily="49" charset="0"/>
              </a:rPr>
              <a:t>];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 err="1">
                <a:cs typeface="Courier New" pitchFamily="49" charset="0"/>
              </a:rPr>
              <a:t>size_t</a:t>
            </a:r>
            <a:r>
              <a:rPr lang="en-US" sz="2800" dirty="0">
                <a:cs typeface="Courier New" pitchFamily="49" charset="0"/>
              </a:rPr>
              <a:t> res;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>
                <a:cs typeface="Courier New" pitchFamily="49" charset="0"/>
              </a:rPr>
              <a:t>f = </a:t>
            </a:r>
            <a:r>
              <a:rPr lang="en-US" sz="2800" dirty="0" err="1">
                <a:cs typeface="Courier New" pitchFamily="49" charset="0"/>
              </a:rPr>
              <a:t>fopen</a:t>
            </a:r>
            <a:r>
              <a:rPr lang="en-US" sz="2800" dirty="0"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"tmp.dat"</a:t>
            </a:r>
            <a:r>
              <a:rPr lang="en-US" sz="2800" dirty="0"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"</a:t>
            </a:r>
            <a:r>
              <a:rPr lang="en-US" sz="2800" dirty="0" err="1">
                <a:solidFill>
                  <a:srgbClr val="FF0000"/>
                </a:solidFill>
                <a:cs typeface="Courier New" pitchFamily="49" charset="0"/>
              </a:rPr>
              <a:t>rb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"</a:t>
            </a:r>
            <a:r>
              <a:rPr lang="en-US" sz="2800" dirty="0">
                <a:cs typeface="Courier New" pitchFamily="49" charset="0"/>
              </a:rPr>
              <a:t>); // </a:t>
            </a:r>
            <a:r>
              <a:rPr lang="ru-RU" sz="2800" dirty="0">
                <a:cs typeface="Courier New" pitchFamily="49" charset="0"/>
              </a:rPr>
              <a:t>Открываем файл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b="1" dirty="0">
                <a:cs typeface="Courier New" pitchFamily="49" charset="0"/>
              </a:rPr>
              <a:t>if</a:t>
            </a:r>
            <a:r>
              <a:rPr lang="en-US" sz="2800" dirty="0">
                <a:cs typeface="Courier New" pitchFamily="49" charset="0"/>
              </a:rPr>
              <a:t> (f == </a:t>
            </a:r>
            <a:r>
              <a:rPr lang="en-US" sz="2800" dirty="0">
                <a:solidFill>
                  <a:srgbClr val="7030A0"/>
                </a:solidFill>
                <a:cs typeface="Courier New" pitchFamily="49" charset="0"/>
              </a:rPr>
              <a:t>0</a:t>
            </a:r>
            <a:r>
              <a:rPr lang="en-US" sz="2800" dirty="0">
                <a:cs typeface="Courier New" pitchFamily="49" charset="0"/>
              </a:rPr>
              <a:t>) { // </a:t>
            </a:r>
            <a:r>
              <a:rPr lang="ru-RU" sz="2800" dirty="0">
                <a:cs typeface="Courier New" pitchFamily="49" charset="0"/>
              </a:rPr>
              <a:t>При ошибке открытия файла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800" dirty="0">
                <a:cs typeface="Courier New" pitchFamily="49" charset="0"/>
              </a:rPr>
              <a:t>    // Напечатать сообщение об ошибке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800" dirty="0">
                <a:cs typeface="Courier New" pitchFamily="49" charset="0"/>
              </a:rPr>
              <a:t>    </a:t>
            </a:r>
            <a:r>
              <a:rPr lang="en-US" sz="2800" dirty="0" err="1">
                <a:cs typeface="Courier New" pitchFamily="49" charset="0"/>
              </a:rPr>
              <a:t>perror</a:t>
            </a:r>
            <a:r>
              <a:rPr lang="en-US" sz="2800" dirty="0"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"</a:t>
            </a:r>
            <a:r>
              <a:rPr lang="ru-RU" sz="2800" dirty="0">
                <a:solidFill>
                  <a:srgbClr val="FF0000"/>
                </a:solidFill>
                <a:cs typeface="Courier New" pitchFamily="49" charset="0"/>
              </a:rPr>
              <a:t>Не могу открыть файл для чтения"</a:t>
            </a:r>
            <a:r>
              <a:rPr lang="ru-RU" sz="2800" dirty="0"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800" dirty="0">
                <a:cs typeface="Courier New" pitchFamily="49" charset="0"/>
              </a:rPr>
              <a:t>    </a:t>
            </a:r>
            <a:r>
              <a:rPr lang="en-US" sz="2800" dirty="0">
                <a:cs typeface="Courier New" pitchFamily="49" charset="0"/>
              </a:rPr>
              <a:t>exit(1);  // </a:t>
            </a:r>
            <a:r>
              <a:rPr lang="ru-RU" sz="2800" dirty="0">
                <a:cs typeface="Courier New" pitchFamily="49" charset="0"/>
              </a:rPr>
              <a:t>завершить работу с кодом 1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800" dirty="0"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800" dirty="0">
                <a:cs typeface="Courier New" pitchFamily="49" charset="0"/>
              </a:rPr>
              <a:t>//Пытаемся прочесть 100 вещественных чисел из 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800" dirty="0">
                <a:cs typeface="Courier New" pitchFamily="49" charset="0"/>
              </a:rPr>
              <a:t>//файла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>
                <a:cs typeface="Courier New" pitchFamily="49" charset="0"/>
              </a:rPr>
              <a:t>res = </a:t>
            </a:r>
            <a:r>
              <a:rPr lang="en-US" sz="2800" dirty="0" err="1">
                <a:cs typeface="Courier New" pitchFamily="49" charset="0"/>
              </a:rPr>
              <a:t>fread</a:t>
            </a:r>
            <a:r>
              <a:rPr lang="en-US" sz="2800" dirty="0">
                <a:cs typeface="Courier New" pitchFamily="49" charset="0"/>
              </a:rPr>
              <a:t>(buff, </a:t>
            </a:r>
            <a:r>
              <a:rPr lang="en-US" sz="2800" b="1" dirty="0" err="1">
                <a:cs typeface="Courier New" pitchFamily="49" charset="0"/>
              </a:rPr>
              <a:t>sizeof</a:t>
            </a:r>
            <a:r>
              <a:rPr lang="en-US" sz="2800" dirty="0">
                <a:cs typeface="Courier New" pitchFamily="49" charset="0"/>
              </a:rPr>
              <a:t>(</a:t>
            </a:r>
            <a:r>
              <a:rPr lang="en-US" sz="2800" b="1" dirty="0">
                <a:cs typeface="Courier New" pitchFamily="49" charset="0"/>
              </a:rPr>
              <a:t>double</a:t>
            </a:r>
            <a:r>
              <a:rPr lang="en-US" sz="2800" dirty="0">
                <a:cs typeface="Courier New" pitchFamily="49" charset="0"/>
              </a:rPr>
              <a:t>), </a:t>
            </a:r>
            <a:r>
              <a:rPr lang="en-US" sz="2800" dirty="0">
                <a:solidFill>
                  <a:srgbClr val="7030A0"/>
                </a:solidFill>
                <a:cs typeface="Courier New" pitchFamily="49" charset="0"/>
              </a:rPr>
              <a:t>100</a:t>
            </a:r>
            <a:r>
              <a:rPr lang="en-US" sz="2800" dirty="0">
                <a:cs typeface="Courier New" pitchFamily="49" charset="0"/>
              </a:rPr>
              <a:t>, f);    </a:t>
            </a:r>
            <a:endParaRPr lang="ru-RU" sz="2800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dirty="0">
                <a:cs typeface="Courier New" pitchFamily="49" charset="0"/>
              </a:rPr>
              <a:t>// res</a:t>
            </a:r>
            <a:r>
              <a:rPr lang="ru-RU" sz="2800" dirty="0">
                <a:cs typeface="Courier New" pitchFamily="49" charset="0"/>
              </a:rPr>
              <a:t> будет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ru-RU" sz="2800" dirty="0">
                <a:cs typeface="Courier New" pitchFamily="49" charset="0"/>
              </a:rPr>
              <a:t>равно реальному количеству 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800" dirty="0">
                <a:cs typeface="Courier New" pitchFamily="49" charset="0"/>
              </a:rPr>
              <a:t>//прочитанных чисел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16. Бинарная запись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800" b="1" dirty="0" err="1">
                <a:cs typeface="Courier New" panose="02070309020205020404" pitchFamily="49" charset="0"/>
              </a:rPr>
              <a:t>size_t</a:t>
            </a:r>
            <a:r>
              <a:rPr lang="en-US" altLang="ru-RU" sz="2800" b="1" dirty="0">
                <a:cs typeface="Courier New" panose="02070309020205020404" pitchFamily="49" charset="0"/>
              </a:rPr>
              <a:t> </a:t>
            </a:r>
            <a:r>
              <a:rPr lang="en-US" altLang="ru-RU" sz="2800" b="1" dirty="0" err="1">
                <a:cs typeface="Courier New" panose="02070309020205020404" pitchFamily="49" charset="0"/>
              </a:rPr>
              <a:t>fwrite</a:t>
            </a:r>
            <a:r>
              <a:rPr lang="en-US" altLang="ru-RU" sz="2800" dirty="0"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 </a:t>
            </a:r>
            <a:r>
              <a:rPr lang="en-US" altLang="ru-RU" sz="2800" b="1" dirty="0">
                <a:cs typeface="Courier New" panose="02070309020205020404" pitchFamily="49" charset="0"/>
              </a:rPr>
              <a:t>char *buffer,  </a:t>
            </a:r>
            <a:r>
              <a:rPr lang="en-US" altLang="ru-RU" sz="2800" dirty="0">
                <a:cs typeface="Courier New" panose="02070309020205020404" pitchFamily="49" charset="0"/>
              </a:rPr>
              <a:t>// </a:t>
            </a:r>
            <a:r>
              <a:rPr lang="ru-RU" altLang="ru-RU" sz="2800" dirty="0">
                <a:cs typeface="Courier New" panose="02070309020205020404" pitchFamily="49" charset="0"/>
              </a:rPr>
              <a:t>Массив записываемых данных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 </a:t>
            </a:r>
            <a:r>
              <a:rPr lang="en-US" altLang="ru-RU" sz="2800" b="1" dirty="0" err="1">
                <a:cs typeface="Courier New" panose="02070309020205020404" pitchFamily="49" charset="0"/>
              </a:rPr>
              <a:t>size_t</a:t>
            </a:r>
            <a:r>
              <a:rPr lang="en-US" altLang="ru-RU" sz="2800" b="1" dirty="0">
                <a:cs typeface="Courier New" panose="02070309020205020404" pitchFamily="49" charset="0"/>
              </a:rPr>
              <a:t> </a:t>
            </a:r>
            <a:r>
              <a:rPr lang="en-US" altLang="ru-RU" sz="2800" b="1" dirty="0" err="1">
                <a:cs typeface="Courier New" panose="02070309020205020404" pitchFamily="49" charset="0"/>
              </a:rPr>
              <a:t>elemSize</a:t>
            </a:r>
            <a:r>
              <a:rPr lang="en-US" altLang="ru-RU" sz="2800" b="1" dirty="0">
                <a:cs typeface="Courier New" panose="02070309020205020404" pitchFamily="49" charset="0"/>
              </a:rPr>
              <a:t>, </a:t>
            </a:r>
            <a:r>
              <a:rPr lang="en-US" altLang="ru-RU" sz="2800" dirty="0">
                <a:cs typeface="Courier New" panose="02070309020205020404" pitchFamily="49" charset="0"/>
              </a:rPr>
              <a:t>// </a:t>
            </a:r>
            <a:r>
              <a:rPr lang="ru-RU" altLang="ru-RU" sz="2800" dirty="0">
                <a:cs typeface="Courier New" panose="02070309020205020404" pitchFamily="49" charset="0"/>
              </a:rPr>
              <a:t>Размер одного элемента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 </a:t>
            </a:r>
            <a:r>
              <a:rPr lang="en-US" altLang="ru-RU" sz="2800" b="1" dirty="0" err="1">
                <a:cs typeface="Courier New" panose="02070309020205020404" pitchFamily="49" charset="0"/>
              </a:rPr>
              <a:t>size_t</a:t>
            </a:r>
            <a:r>
              <a:rPr lang="en-US" altLang="ru-RU" sz="2800" b="1" dirty="0">
                <a:cs typeface="Courier New" panose="02070309020205020404" pitchFamily="49" charset="0"/>
              </a:rPr>
              <a:t> </a:t>
            </a:r>
            <a:r>
              <a:rPr lang="en-US" altLang="ru-RU" sz="2800" b="1" dirty="0" err="1">
                <a:cs typeface="Courier New" panose="02070309020205020404" pitchFamily="49" charset="0"/>
              </a:rPr>
              <a:t>numElems</a:t>
            </a:r>
            <a:r>
              <a:rPr lang="en-US" altLang="ru-RU" sz="2800" b="1" dirty="0">
                <a:cs typeface="Courier New" panose="02070309020205020404" pitchFamily="49" charset="0"/>
              </a:rPr>
              <a:t>,</a:t>
            </a:r>
            <a:r>
              <a:rPr lang="ru-RU" altLang="ru-RU" sz="2800" b="1" dirty="0">
                <a:cs typeface="Courier New" panose="02070309020205020404" pitchFamily="49" charset="0"/>
              </a:rPr>
              <a:t> </a:t>
            </a:r>
            <a:r>
              <a:rPr lang="en-US" altLang="ru-RU" sz="2800" dirty="0">
                <a:cs typeface="Courier New" panose="02070309020205020404" pitchFamily="49" charset="0"/>
              </a:rPr>
              <a:t>//</a:t>
            </a:r>
            <a:r>
              <a:rPr lang="ru-RU" altLang="ru-RU" sz="2800" dirty="0">
                <a:cs typeface="Courier New" panose="02070309020205020404" pitchFamily="49" charset="0"/>
              </a:rPr>
              <a:t>Число записываемых элементов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 </a:t>
            </a:r>
            <a:r>
              <a:rPr lang="en-US" altLang="ru-RU" sz="2800" b="1" dirty="0">
                <a:cs typeface="Courier New" panose="02070309020205020404" pitchFamily="49" charset="0"/>
              </a:rPr>
              <a:t>FILE *f         </a:t>
            </a:r>
            <a:r>
              <a:rPr lang="en-US" altLang="ru-RU" sz="2800" dirty="0">
                <a:cs typeface="Courier New" panose="02070309020205020404" pitchFamily="49" charset="0"/>
              </a:rPr>
              <a:t>// </a:t>
            </a:r>
            <a:r>
              <a:rPr lang="ru-RU" altLang="ru-RU" sz="2800" dirty="0">
                <a:cs typeface="Courier New" panose="02070309020205020404" pitchFamily="49" charset="0"/>
              </a:rPr>
              <a:t>Указатель на структуру </a:t>
            </a:r>
            <a:r>
              <a:rPr lang="en-US" altLang="ru-RU" sz="2800" b="1" dirty="0">
                <a:cs typeface="Courier New" panose="02070309020205020404" pitchFamily="49" charset="0"/>
              </a:rPr>
              <a:t>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17. Бинарная запись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FILE *f;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800" b="1" dirty="0">
                <a:cs typeface="Courier New" panose="02070309020205020404" pitchFamily="49" charset="0"/>
              </a:rPr>
              <a:t>double</a:t>
            </a:r>
            <a:r>
              <a:rPr lang="en-US" altLang="ru-RU" sz="2800" dirty="0">
                <a:cs typeface="Courier New" panose="02070309020205020404" pitchFamily="49" charset="0"/>
              </a:rPr>
              <a:t> buff[100];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800" dirty="0" err="1">
                <a:cs typeface="Courier New" panose="02070309020205020404" pitchFamily="49" charset="0"/>
              </a:rPr>
              <a:t>size_t</a:t>
            </a:r>
            <a:r>
              <a:rPr lang="en-US" altLang="ru-RU" sz="2800" dirty="0">
                <a:cs typeface="Courier New" panose="02070309020205020404" pitchFamily="49" charset="0"/>
              </a:rPr>
              <a:t> </a:t>
            </a:r>
            <a:r>
              <a:rPr lang="en-US" altLang="ru-RU" sz="2800" dirty="0" err="1">
                <a:cs typeface="Courier New" panose="02070309020205020404" pitchFamily="49" charset="0"/>
              </a:rPr>
              <a:t>num</a:t>
            </a:r>
            <a:r>
              <a:rPr lang="en-US" altLang="ru-RU" sz="2800" dirty="0"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. .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f=</a:t>
            </a:r>
            <a:r>
              <a:rPr lang="en-US" altLang="ru-RU" sz="2800" dirty="0" err="1">
                <a:cs typeface="Courier New" panose="02070309020205020404" pitchFamily="49" charset="0"/>
              </a:rPr>
              <a:t>fopen</a:t>
            </a:r>
            <a:r>
              <a:rPr lang="en-US" altLang="ru-RU" sz="2800" dirty="0">
                <a:cs typeface="Courier New" panose="02070309020205020404" pitchFamily="49" charset="0"/>
              </a:rPr>
              <a:t>(</a:t>
            </a:r>
            <a:r>
              <a:rPr lang="en-US" altLang="ru-RU" sz="2800" dirty="0">
                <a:solidFill>
                  <a:srgbClr val="FF0000"/>
                </a:solidFill>
                <a:cs typeface="Courier New" panose="02070309020205020404" pitchFamily="49" charset="0"/>
              </a:rPr>
              <a:t>"tmp.res"</a:t>
            </a:r>
            <a:r>
              <a:rPr lang="en-US" altLang="ru-RU" sz="2800" dirty="0">
                <a:cs typeface="Courier New" panose="02070309020205020404" pitchFamily="49" charset="0"/>
              </a:rPr>
              <a:t>,</a:t>
            </a:r>
            <a:r>
              <a:rPr lang="en-US" altLang="ru-RU" sz="2800" dirty="0">
                <a:solidFill>
                  <a:srgbClr val="FF0000"/>
                </a:solidFill>
                <a:cs typeface="Courier New" panose="02070309020205020404" pitchFamily="49" charset="0"/>
              </a:rPr>
              <a:t>"</a:t>
            </a:r>
            <a:r>
              <a:rPr lang="en-US" altLang="ru-RU" sz="2800" dirty="0" err="1">
                <a:solidFill>
                  <a:srgbClr val="FF0000"/>
                </a:solidFill>
                <a:cs typeface="Courier New" panose="02070309020205020404" pitchFamily="49" charset="0"/>
              </a:rPr>
              <a:t>wb</a:t>
            </a:r>
            <a:r>
              <a:rPr lang="en-US" altLang="ru-RU" sz="2800" dirty="0">
                <a:solidFill>
                  <a:srgbClr val="FF0000"/>
                </a:solidFill>
                <a:cs typeface="Courier New" panose="02070309020205020404" pitchFamily="49" charset="0"/>
              </a:rPr>
              <a:t>"</a:t>
            </a:r>
            <a:r>
              <a:rPr lang="en-US" altLang="ru-RU" sz="2800" dirty="0">
                <a:cs typeface="Courier New" panose="02070309020205020404" pitchFamily="49" charset="0"/>
              </a:rPr>
              <a:t>);//</a:t>
            </a:r>
            <a:r>
              <a:rPr lang="ru-RU" altLang="ru-RU" sz="2800" dirty="0">
                <a:cs typeface="Courier New" panose="02070309020205020404" pitchFamily="49" charset="0"/>
              </a:rPr>
              <a:t>Открываем файл "</a:t>
            </a:r>
            <a:r>
              <a:rPr lang="en-US" altLang="ru-RU" sz="2800" dirty="0">
                <a:cs typeface="Courier New" panose="02070309020205020404" pitchFamily="49" charset="0"/>
              </a:rPr>
              <a:t>tmp.res"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800" b="1" dirty="0">
                <a:cs typeface="Courier New" panose="02070309020205020404" pitchFamily="49" charset="0"/>
              </a:rPr>
              <a:t>if</a:t>
            </a:r>
            <a:r>
              <a:rPr lang="en-US" altLang="ru-RU" sz="2800" dirty="0">
                <a:cs typeface="Courier New" panose="02070309020205020404" pitchFamily="49" charset="0"/>
              </a:rPr>
              <a:t> (f == 0) { // </a:t>
            </a:r>
            <a:r>
              <a:rPr lang="ru-RU" altLang="ru-RU" sz="2800" dirty="0">
                <a:cs typeface="Courier New" panose="02070309020205020404" pitchFamily="49" charset="0"/>
              </a:rPr>
              <a:t>При ошибке открытия файла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  // Напечатать сообщение об ошибке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  </a:t>
            </a:r>
            <a:r>
              <a:rPr lang="en-US" altLang="ru-RU" sz="2800" dirty="0" err="1">
                <a:cs typeface="Courier New" panose="02070309020205020404" pitchFamily="49" charset="0"/>
              </a:rPr>
              <a:t>perror</a:t>
            </a:r>
            <a:r>
              <a:rPr lang="en-US" altLang="ru-RU" sz="2800" dirty="0">
                <a:cs typeface="Courier New" panose="02070309020205020404" pitchFamily="49" charset="0"/>
              </a:rPr>
              <a:t>(</a:t>
            </a:r>
            <a:r>
              <a:rPr lang="en-US" altLang="ru-RU" sz="2800" dirty="0">
                <a:solidFill>
                  <a:srgbClr val="FF0000"/>
                </a:solidFill>
                <a:cs typeface="Courier New" panose="02070309020205020404" pitchFamily="49" charset="0"/>
              </a:rPr>
              <a:t>"</a:t>
            </a:r>
            <a:r>
              <a:rPr lang="ru-RU" altLang="ru-RU" sz="2800" dirty="0">
                <a:solidFill>
                  <a:srgbClr val="FF0000"/>
                </a:solidFill>
                <a:cs typeface="Courier New" panose="02070309020205020404" pitchFamily="49" charset="0"/>
              </a:rPr>
              <a:t>Не могу открыть файл для записи"</a:t>
            </a:r>
            <a:r>
              <a:rPr lang="ru-RU" altLang="ru-RU" sz="2800" dirty="0"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  </a:t>
            </a:r>
            <a:r>
              <a:rPr lang="en-US" altLang="ru-RU" sz="2800" dirty="0">
                <a:cs typeface="Courier New" panose="02070309020205020404" pitchFamily="49" charset="0"/>
              </a:rPr>
              <a:t>exit(1); // </a:t>
            </a:r>
            <a:r>
              <a:rPr lang="ru-RU" altLang="ru-RU" sz="2800" dirty="0">
                <a:cs typeface="Courier New" panose="02070309020205020404" pitchFamily="49" charset="0"/>
              </a:rPr>
              <a:t>завершить работу программы с кодом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800" dirty="0">
                <a:cs typeface="Courier New" panose="02070309020205020404" pitchFamily="49" charset="0"/>
              </a:rPr>
              <a:t>// Записываем 100 вещественных чисел в файл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res = </a:t>
            </a:r>
            <a:r>
              <a:rPr lang="en-US" altLang="ru-RU" sz="2800" dirty="0" err="1">
                <a:cs typeface="Courier New" panose="02070309020205020404" pitchFamily="49" charset="0"/>
              </a:rPr>
              <a:t>fwrite</a:t>
            </a:r>
            <a:r>
              <a:rPr lang="en-US" altLang="ru-RU" sz="2800" dirty="0">
                <a:cs typeface="Courier New" panose="02070309020205020404" pitchFamily="49" charset="0"/>
              </a:rPr>
              <a:t>(buff, </a:t>
            </a:r>
            <a:r>
              <a:rPr lang="en-US" altLang="ru-RU" sz="2800" b="1" dirty="0" err="1">
                <a:cs typeface="Courier New" panose="02070309020205020404" pitchFamily="49" charset="0"/>
              </a:rPr>
              <a:t>sizeof</a:t>
            </a:r>
            <a:r>
              <a:rPr lang="en-US" altLang="ru-RU" sz="2800" b="1" dirty="0">
                <a:cs typeface="Courier New" panose="02070309020205020404" pitchFamily="49" charset="0"/>
              </a:rPr>
              <a:t>(double</a:t>
            </a:r>
            <a:r>
              <a:rPr lang="en-US" altLang="ru-RU" sz="2800" dirty="0">
                <a:cs typeface="Courier New" panose="02070309020205020404" pitchFamily="49" charset="0"/>
              </a:rPr>
              <a:t>), 100, f);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800" dirty="0">
                <a:cs typeface="Courier New" panose="02070309020205020404" pitchFamily="49" charset="0"/>
              </a:rPr>
              <a:t>// </a:t>
            </a:r>
            <a:r>
              <a:rPr lang="ru-RU" altLang="ru-RU" sz="2800" dirty="0">
                <a:cs typeface="Courier New" panose="02070309020205020404" pitchFamily="49" charset="0"/>
              </a:rPr>
              <a:t>В случае успеха </a:t>
            </a:r>
            <a:r>
              <a:rPr lang="en-US" altLang="ru-RU" sz="2800" dirty="0">
                <a:cs typeface="Courier New" panose="02070309020205020404" pitchFamily="49" charset="0"/>
              </a:rPr>
              <a:t>res = 100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1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Знаки операций</a:t>
            </a:r>
            <a:r>
              <a:rPr lang="en-US" dirty="0"/>
              <a:t> </a:t>
            </a:r>
            <a:r>
              <a:rPr lang="ru-RU" dirty="0"/>
              <a:t>4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01623" y="1700808"/>
          <a:ext cx="851884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168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207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Операции присваивания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a*=b</a:t>
                      </a:r>
                      <a:r>
                        <a:rPr lang="en-US" baseline="0" dirty="0"/>
                        <a:t>       -&gt;      </a:t>
                      </a:r>
                      <a:r>
                        <a:rPr lang="en-US" dirty="0"/>
                        <a:t>a=a*b</a:t>
                      </a:r>
                      <a:r>
                        <a:rPr lang="en-US" baseline="0" dirty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/=,</a:t>
                      </a:r>
                      <a:r>
                        <a:rPr lang="en-US" baseline="0" dirty="0"/>
                        <a:t> -=, +=, %=, &lt;&lt;=, &gt;&gt;=, &amp;=, |=, ^=,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3645024"/>
            <a:ext cx="22461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a=(b+=10)+15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en-US" sz="2400" dirty="0" smtClean="0"/>
              <a:t>a=b+10+15;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460358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a=3, b=2;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4" name="Рисунок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3" b="10976"/>
          <a:stretch>
            <a:fillRect/>
          </a:stretch>
        </p:blipFill>
        <p:spPr bwMode="auto">
          <a:xfrm>
            <a:off x="1547813" y="3789363"/>
            <a:ext cx="4608512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433388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Графика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388" y="476250"/>
            <a:ext cx="8713787" cy="347821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57188" algn="just" eaLnBrk="1" hangingPunct="1">
              <a:defRPr/>
            </a:pPr>
            <a:r>
              <a:rPr lang="ru-RU" sz="2000" dirty="0">
                <a:latin typeface="+mn-lt"/>
              </a:rPr>
              <a:t>Для работы с графикой в </a:t>
            </a:r>
            <a:r>
              <a:rPr lang="en-US" sz="2000" dirty="0"/>
              <a:t>Code</a:t>
            </a:r>
            <a:r>
              <a:rPr lang="ru-RU" sz="2000" dirty="0"/>
              <a:t>::</a:t>
            </a:r>
            <a:r>
              <a:rPr lang="en-US" sz="2000" dirty="0"/>
              <a:t>Blocks </a:t>
            </a:r>
            <a:r>
              <a:rPr lang="ru-RU" sz="2000" dirty="0">
                <a:latin typeface="+mn-lt"/>
              </a:rPr>
              <a:t>нужно убедиться, что в соответствующих папках есть следующие файлы:</a:t>
            </a:r>
          </a:p>
          <a:p>
            <a:pPr indent="357188" algn="just" eaLnBrk="1" hangingPunct="1">
              <a:defRPr/>
            </a:pPr>
            <a:r>
              <a:rPr lang="ru-RU" i="1" dirty="0">
                <a:latin typeface="+mn-lt"/>
              </a:rPr>
              <a:t>папка с </a:t>
            </a:r>
            <a:r>
              <a:rPr lang="en-US" i="1" dirty="0" err="1">
                <a:latin typeface="+mn-lt"/>
              </a:rPr>
              <a:t>CodeBlocks</a:t>
            </a:r>
            <a:r>
              <a:rPr lang="en-US" i="1" dirty="0">
                <a:latin typeface="+mn-lt"/>
              </a:rPr>
              <a:t> \</a:t>
            </a:r>
            <a:r>
              <a:rPr lang="en-US" i="1" dirty="0" err="1">
                <a:latin typeface="+mn-lt"/>
              </a:rPr>
              <a:t>MinGW</a:t>
            </a:r>
            <a:r>
              <a:rPr lang="en-US" i="1" dirty="0">
                <a:latin typeface="+mn-lt"/>
              </a:rPr>
              <a:t>\include\ </a:t>
            </a:r>
            <a:r>
              <a:rPr lang="en-US" i="1" dirty="0" err="1">
                <a:latin typeface="+mn-lt"/>
              </a:rPr>
              <a:t>graphics.h</a:t>
            </a:r>
            <a:endParaRPr lang="en-US" i="1" dirty="0">
              <a:latin typeface="+mn-lt"/>
            </a:endParaRPr>
          </a:p>
          <a:p>
            <a:pPr indent="357188" algn="just" eaLnBrk="1" hangingPunct="1">
              <a:defRPr/>
            </a:pPr>
            <a:r>
              <a:rPr lang="ru-RU" i="1" dirty="0">
                <a:latin typeface="+mn-lt"/>
              </a:rPr>
              <a:t>папка с </a:t>
            </a:r>
            <a:r>
              <a:rPr lang="en-US" i="1" dirty="0" err="1">
                <a:latin typeface="+mn-lt"/>
              </a:rPr>
              <a:t>CodeBlocks</a:t>
            </a:r>
            <a:r>
              <a:rPr lang="en-US" i="1" dirty="0">
                <a:latin typeface="+mn-lt"/>
              </a:rPr>
              <a:t> \</a:t>
            </a:r>
            <a:r>
              <a:rPr lang="en-US" i="1" dirty="0" err="1">
                <a:latin typeface="+mn-lt"/>
              </a:rPr>
              <a:t>MinGW</a:t>
            </a:r>
            <a:r>
              <a:rPr lang="en-US" i="1" dirty="0">
                <a:latin typeface="+mn-lt"/>
              </a:rPr>
              <a:t> \lib\ </a:t>
            </a:r>
            <a:r>
              <a:rPr lang="en-US" i="1" dirty="0" err="1">
                <a:latin typeface="+mn-lt"/>
              </a:rPr>
              <a:t>libbgi.a</a:t>
            </a:r>
            <a:endParaRPr lang="en-US" i="1" dirty="0">
              <a:latin typeface="+mn-lt"/>
            </a:endParaRPr>
          </a:p>
          <a:p>
            <a:pPr indent="357188" algn="just" eaLnBrk="1" hangingPunct="1">
              <a:defRPr/>
            </a:pPr>
            <a:r>
              <a:rPr lang="ru-RU" sz="2000" dirty="0">
                <a:latin typeface="+mn-lt"/>
              </a:rPr>
              <a:t>Если их там нет, то нужно взять их из сетевой папки и переписать в нужные каталоги.</a:t>
            </a:r>
          </a:p>
          <a:p>
            <a:pPr indent="357188" algn="just" eaLnBrk="1" hangingPunct="1">
              <a:defRPr/>
            </a:pPr>
            <a:r>
              <a:rPr lang="ru-RU" sz="2000" dirty="0">
                <a:latin typeface="+mn-lt"/>
              </a:rPr>
              <a:t>Также нужно прописать специальные настройки для компилятора (Сервис-&gt;Параметры компилятора или </a:t>
            </a:r>
            <a:r>
              <a:rPr lang="en-US" sz="2000" dirty="0">
                <a:latin typeface="+mn-lt"/>
              </a:rPr>
              <a:t>Settings-&gt;Compiler ...), </a:t>
            </a:r>
            <a:r>
              <a:rPr lang="ru-RU" sz="2000" dirty="0">
                <a:latin typeface="+mn-lt"/>
              </a:rPr>
              <a:t>как показано на рисунке, т.е. вкладка </a:t>
            </a:r>
            <a:r>
              <a:rPr lang="en-US" sz="2000" dirty="0">
                <a:latin typeface="+mn-lt"/>
              </a:rPr>
              <a:t>Linker settings, </a:t>
            </a:r>
            <a:r>
              <a:rPr lang="ru-RU" sz="2000" dirty="0">
                <a:latin typeface="+mn-lt"/>
              </a:rPr>
              <a:t>в левой части (</a:t>
            </a:r>
            <a:r>
              <a:rPr lang="en-US" sz="2000" dirty="0">
                <a:latin typeface="+mn-lt"/>
              </a:rPr>
              <a:t>Link libraries) </a:t>
            </a:r>
            <a:r>
              <a:rPr lang="ru-RU" sz="2000" dirty="0">
                <a:latin typeface="+mn-lt"/>
              </a:rPr>
              <a:t>нажать </a:t>
            </a:r>
            <a:r>
              <a:rPr lang="en-US" sz="2000" dirty="0">
                <a:latin typeface="+mn-lt"/>
              </a:rPr>
              <a:t>Add </a:t>
            </a:r>
            <a:r>
              <a:rPr lang="ru-RU" sz="2000" dirty="0">
                <a:latin typeface="+mn-lt"/>
              </a:rPr>
              <a:t>и выбрать файл папка с </a:t>
            </a:r>
            <a:r>
              <a:rPr lang="en-US" sz="2000" dirty="0" err="1">
                <a:latin typeface="+mn-lt"/>
              </a:rPr>
              <a:t>CodeBlocks</a:t>
            </a:r>
            <a:r>
              <a:rPr lang="en-US" sz="2000" dirty="0">
                <a:latin typeface="+mn-lt"/>
              </a:rPr>
              <a:t> \ </a:t>
            </a:r>
            <a:r>
              <a:rPr lang="en-US" sz="2000" dirty="0" err="1">
                <a:latin typeface="+mn-lt"/>
              </a:rPr>
              <a:t>MinGW</a:t>
            </a:r>
            <a:r>
              <a:rPr lang="en-US" sz="2000" dirty="0">
                <a:latin typeface="+mn-lt"/>
              </a:rPr>
              <a:t> \ lib \ </a:t>
            </a:r>
            <a:r>
              <a:rPr lang="en-US" sz="2000" dirty="0" err="1">
                <a:latin typeface="+mn-lt"/>
              </a:rPr>
              <a:t>libbgi.a</a:t>
            </a:r>
            <a:r>
              <a:rPr lang="en-US" sz="2000" dirty="0">
                <a:latin typeface="+mn-lt"/>
              </a:rPr>
              <a:t>), </a:t>
            </a:r>
            <a:r>
              <a:rPr lang="ru-RU" sz="2000" dirty="0">
                <a:latin typeface="+mn-lt"/>
              </a:rPr>
              <a:t>в правой части вписываем следующую строку:  </a:t>
            </a:r>
            <a:r>
              <a:rPr lang="ru-RU" dirty="0">
                <a:latin typeface="+mn-lt"/>
              </a:rPr>
              <a:t>-</a:t>
            </a:r>
            <a:r>
              <a:rPr lang="en-US" dirty="0" err="1">
                <a:latin typeface="+mn-lt"/>
              </a:rPr>
              <a:t>lbgi</a:t>
            </a:r>
            <a:r>
              <a:rPr lang="en-US" dirty="0">
                <a:latin typeface="+mn-lt"/>
              </a:rPr>
              <a:t> -lgdi32 -lcomdlg32 -</a:t>
            </a:r>
            <a:r>
              <a:rPr lang="en-US" dirty="0" err="1">
                <a:latin typeface="+mn-lt"/>
              </a:rPr>
              <a:t>luuid</a:t>
            </a:r>
            <a:r>
              <a:rPr lang="en-US" dirty="0">
                <a:latin typeface="+mn-lt"/>
              </a:rPr>
              <a:t> -loleaut32 -lole32</a:t>
            </a:r>
            <a:r>
              <a:rPr lang="ru-RU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и нажать Ок.</a:t>
            </a:r>
          </a:p>
        </p:txBody>
      </p:sp>
    </p:spTree>
    <p:extLst>
      <p:ext uri="{BB962C8B-B14F-4D97-AF65-F5344CB8AC3E}">
        <p14:creationId xmlns:p14="http://schemas.microsoft.com/office/powerpoint/2010/main" val="50632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0825" y="981075"/>
            <a:ext cx="8642350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57188" eaLnBrk="1" hangingPunct="1">
              <a:defRPr/>
            </a:pPr>
            <a:r>
              <a:rPr lang="ru-RU" sz="2800" dirty="0">
                <a:latin typeface="+mn-lt"/>
              </a:rPr>
              <a:t>В программе нужно подключить модуль </a:t>
            </a:r>
            <a:r>
              <a:rPr lang="ru-RU" sz="2800" dirty="0" err="1">
                <a:latin typeface="+mn-lt"/>
              </a:rPr>
              <a:t>graphics.h</a:t>
            </a:r>
            <a:r>
              <a:rPr lang="ru-RU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ru-RU" sz="2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graphics.h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indent="357188" eaLnBrk="1" hangingPunct="1">
              <a:defRPr/>
            </a:pPr>
            <a:r>
              <a:rPr lang="ru-RU" sz="2800" dirty="0">
                <a:latin typeface="+mn-lt"/>
              </a:rPr>
              <a:t>После этого в программе можно использовать графические функции.</a:t>
            </a:r>
          </a:p>
          <a:p>
            <a:pPr indent="357188" eaLnBrk="1" hangingPunct="1">
              <a:defRPr/>
            </a:pPr>
            <a:endParaRPr lang="ru-RU" sz="2800" dirty="0">
              <a:latin typeface="+mn-lt"/>
            </a:endParaRPr>
          </a:p>
          <a:p>
            <a:pPr indent="357188" eaLnBrk="1" hangingPunct="1">
              <a:defRPr/>
            </a:pPr>
            <a:r>
              <a:rPr lang="ru-RU" sz="2800" dirty="0">
                <a:latin typeface="+mn-lt"/>
              </a:rPr>
              <a:t>Первой в программе должна идти функция 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initwindow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ru-RU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Y);</a:t>
            </a:r>
          </a:p>
          <a:p>
            <a:pPr indent="357188" eaLnBrk="1" hangingPunct="1">
              <a:defRPr/>
            </a:pP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800" dirty="0">
                <a:latin typeface="+mn-lt"/>
              </a:rPr>
              <a:t>где Х – ширина графического окна, Y – высота графического окна. </a:t>
            </a:r>
          </a:p>
          <a:p>
            <a:pPr eaLnBrk="1" hangingPunct="1">
              <a:defRPr/>
            </a:pPr>
            <a:r>
              <a:rPr lang="ru-RU" sz="2800" dirty="0">
                <a:latin typeface="+mn-lt"/>
              </a:rPr>
              <a:t>При этом точка с координатами (0; 0) находится в верхнем левом углу.</a:t>
            </a:r>
          </a:p>
        </p:txBody>
      </p:sp>
      <p:sp>
        <p:nvSpPr>
          <p:cNvPr id="115715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Графика</a:t>
            </a:r>
          </a:p>
        </p:txBody>
      </p:sp>
    </p:spTree>
    <p:extLst>
      <p:ext uri="{BB962C8B-B14F-4D97-AF65-F5344CB8AC3E}">
        <p14:creationId xmlns:p14="http://schemas.microsoft.com/office/powerpoint/2010/main" val="71244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Заголовок 1"/>
          <p:cNvSpPr>
            <a:spLocks noGrp="1"/>
          </p:cNvSpPr>
          <p:nvPr>
            <p:ph type="title"/>
          </p:nvPr>
        </p:nvSpPr>
        <p:spPr>
          <a:xfrm>
            <a:off x="446088" y="44450"/>
            <a:ext cx="8229600" cy="581025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Графические функции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50825" y="836613"/>
          <a:ext cx="8642350" cy="5534026"/>
        </p:xfrm>
        <a:graphic>
          <a:graphicData uri="http://schemas.openxmlformats.org/drawingml/2006/table">
            <a:tbl>
              <a:tblPr firstRow="1" firstCol="1" bandRow="1"/>
              <a:tblGrid>
                <a:gridCol w="30968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45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Функция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Описание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1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u="none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line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x1,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y1,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x2,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y2);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нарисовать линию из точки (x1; y1) в точку (x2; y2);</a:t>
                      </a:r>
                    </a:p>
                  </a:txBody>
                  <a:tcPr marL="68591" marR="68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u="none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moveto</a:t>
                      </a:r>
                      <a:r>
                        <a:rPr lang="ru-RU" sz="1600" u="none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x,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y);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сделать текущей точку с координатами (x; y);</a:t>
                      </a:r>
                    </a:p>
                  </a:txBody>
                  <a:tcPr marL="68591" marR="68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0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u="none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lineto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x,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y);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нарисовать линию от текущей точки до точки с координатами (x; y);</a:t>
                      </a:r>
                    </a:p>
                  </a:txBody>
                  <a:tcPr marL="68591" marR="68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u="none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linerel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dx,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dy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нарисовать линию от текущей точки до точки с приращением координат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dx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и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dy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;</a:t>
                      </a:r>
                    </a:p>
                  </a:txBody>
                  <a:tcPr marL="68591" marR="68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2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u="none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putpixel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x,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y,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color);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91" marR="68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поставить точку с координатами (x; y) цветом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color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;</a:t>
                      </a:r>
                    </a:p>
                  </a:txBody>
                  <a:tcPr marL="68591" marR="68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122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u="none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setcolor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color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</a:t>
                      </a:r>
                    </a:p>
                  </a:txBody>
                  <a:tcPr marL="68591" marR="68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установить цвет рисования (можно использовать предопределенные константы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BLACK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BLUE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GREEN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CYAN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RED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MAGENTA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BROWN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LIGHTGRAY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DARKGRAY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LIGHTBLUE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LIGHTGREEN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LIGHTCYAN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LIGHTRED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LIGHTMAGENTA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YELLOW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WHITE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);</a:t>
                      </a:r>
                    </a:p>
                  </a:txBody>
                  <a:tcPr marL="68591" marR="68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7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388" y="692150"/>
          <a:ext cx="8713787" cy="5775325"/>
        </p:xfrm>
        <a:graphic>
          <a:graphicData uri="http://schemas.openxmlformats.org/drawingml/2006/table">
            <a:tbl>
              <a:tblPr firstRow="1" firstCol="1" bandRow="1"/>
              <a:tblGrid>
                <a:gridCol w="33846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9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Функция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Описание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17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u="none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setlinestyle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linestyle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,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unsigned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upattern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,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thickness);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устанавливает стиль рисования линий: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linestyle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отвечает за стиль линии (0 – сплошная, 1 – пунктирная; 2 – штрихпунктирная;  3 – штриховая;), вместо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upattern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лучше ставить 0,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thickness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отвечает за толщину линий (0, 1, 2 и т.д.);</a:t>
                      </a: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69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setfillstyle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pattern,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color);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установка параметров заливки (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pattern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может принимать следующие значения: 0  – заполнение цветом фона, 1 – однородное заполнение цветом заполнения, 2 – горизонтальными линиями, 3 – //////,  4 – ////// толстыми линиями, 5 –\\\\\\\\ толстыми линиями, 6 –  \\\\\\\\, 7 – клеткой, 8 – косой клеткой, 9 – частой клеткой, 10 – редкими точками, 11 – частыми точками),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color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– цвет заливки;</a:t>
                      </a: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7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circle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x,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y,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r);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рисует окружность с координатами в точке (x; y) радиусом r;</a:t>
                      </a: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ellipse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x,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y,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BegA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EndA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RX,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RY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эллипсная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дуга с центром в точке </a:t>
                      </a:r>
                      <a:r>
                        <a:rPr lang="ru-RU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(x; y) с 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начальным и конечным углами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BegA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и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EndA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горизонтальным радиусом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RX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и вертикальным радиусом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RY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</a:p>
                  </a:txBody>
                  <a:tcPr marL="68586" marR="68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7782" name="Заголовок 1"/>
          <p:cNvSpPr>
            <a:spLocks noGrp="1"/>
          </p:cNvSpPr>
          <p:nvPr>
            <p:ph type="title"/>
          </p:nvPr>
        </p:nvSpPr>
        <p:spPr>
          <a:xfrm>
            <a:off x="446088" y="44450"/>
            <a:ext cx="8229600" cy="581025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Графические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0487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Заголовок 1"/>
          <p:cNvSpPr>
            <a:spLocks noGrp="1"/>
          </p:cNvSpPr>
          <p:nvPr>
            <p:ph type="title"/>
          </p:nvPr>
        </p:nvSpPr>
        <p:spPr>
          <a:xfrm>
            <a:off x="446088" y="44450"/>
            <a:ext cx="8229600" cy="581025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Графические функции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84163" y="765175"/>
          <a:ext cx="8569325" cy="5684837"/>
        </p:xfrm>
        <a:graphic>
          <a:graphicData uri="http://schemas.openxmlformats.org/drawingml/2006/table">
            <a:tbl>
              <a:tblPr firstRow="1" firstCol="1" bandRow="1"/>
              <a:tblGrid>
                <a:gridCol w="3567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020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Функция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Описание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973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floodfill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x,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y,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border);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закрасить область, в которой лежит точка с координатами (x; y),  текущим цветом рисования и текущим стилем заполнения, до границы цвета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border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;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76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setbkcolor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color);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установить цвет фона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;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8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outtext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*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textstring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вывести, начиная с текущей позиции, строку 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textstring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;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0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outtextxy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x,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y, </a:t>
                      </a: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*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textstring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вывести, начиная с позиции (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;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), строку 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textstring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;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31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rectangle 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left,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top,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right,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bottom);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нарисовать прямоугольник с координатами диагонали  (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left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;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top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 – (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right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;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bottom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);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31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sector 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x,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y,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stangle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endangle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xradius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yradius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обведенный линией и закрашенный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эллипсный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сектор;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0973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arc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x,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y,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BegA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EndA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r 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дуга окружности с центром в точке (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;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), радиусом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начальным углом 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BegA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и конечным углом </a:t>
                      </a:r>
                      <a:r>
                        <a:rPr lang="en-US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EndA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 Углы измеряются в градусах против часовой стрелки от направления оси X;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46063" y="692150"/>
          <a:ext cx="8574087" cy="5832476"/>
        </p:xfrm>
        <a:graphic>
          <a:graphicData uri="http://schemas.openxmlformats.org/drawingml/2006/table">
            <a:tbl>
              <a:tblPr firstRow="1" firstCol="1" bandRow="1"/>
              <a:tblGrid>
                <a:gridCol w="3893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02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6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Функция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Описание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3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bar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left,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top,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right,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bottom);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заполненная прямоугольная область с заданными координатами углов;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460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bar3d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left,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top,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right,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bottom,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depth,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topflag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параллелепипед с заданными координатами углов, глубиной (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depth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 и параметром рисования вершины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topflag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(0 или 1);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11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cleardevice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();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очистка графического окна;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2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drawpoly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n_points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* points);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рисование многоугольника,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n_points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– кол-во точек,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points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– массив с координатами точек-вершин;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2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fillellipse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x,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y,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xradius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, 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yradius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обведенный линией и закрашенный эллипс;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82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fillpoly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n_points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, </a:t>
                      </a:r>
                      <a:r>
                        <a:rPr lang="en-US" sz="1600" b="1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* points);</a:t>
                      </a:r>
                      <a:endParaRPr lang="ru-RU" sz="16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рисование закрашенного многоугольника,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n_points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– кол-во точек, </a:t>
                      </a:r>
                      <a:r>
                        <a:rPr lang="ru-RU" sz="1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points</a:t>
                      </a: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– массив с координатами точек-вершин;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8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closegraph</a:t>
                      </a:r>
                      <a:r>
                        <a:rPr lang="ru-RU" sz="1600" dirty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();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заканчивает работу с графикой и закрывает графическое окно.</a:t>
                      </a: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9839" name="Заголовок 1"/>
          <p:cNvSpPr>
            <a:spLocks noGrp="1"/>
          </p:cNvSpPr>
          <p:nvPr>
            <p:ph type="title"/>
          </p:nvPr>
        </p:nvSpPr>
        <p:spPr>
          <a:xfrm>
            <a:off x="446088" y="44450"/>
            <a:ext cx="8229600" cy="581025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Графические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7117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Заголовок 1"/>
          <p:cNvSpPr>
            <a:spLocks noGrp="1"/>
          </p:cNvSpPr>
          <p:nvPr>
            <p:ph type="title"/>
          </p:nvPr>
        </p:nvSpPr>
        <p:spPr>
          <a:xfrm>
            <a:off x="250825" y="188912"/>
            <a:ext cx="8642350" cy="935831"/>
          </a:xfrm>
        </p:spPr>
        <p:txBody>
          <a:bodyPr>
            <a:normAutofit fontScale="90000"/>
          </a:bodyPr>
          <a:lstStyle/>
          <a:p>
            <a:r>
              <a:rPr lang="en-US" altLang="ru-RU" sz="4000" b="1" dirty="0"/>
              <a:t/>
            </a:r>
            <a:br>
              <a:rPr lang="en-US" altLang="ru-RU" sz="4000" b="1" dirty="0"/>
            </a:br>
            <a:r>
              <a:rPr lang="en-US" altLang="ru-RU" sz="4000" b="1" dirty="0"/>
              <a:t/>
            </a:r>
            <a:br>
              <a:rPr lang="en-US" altLang="ru-RU" sz="4000" b="1" dirty="0"/>
            </a:br>
            <a:r>
              <a:rPr lang="ru-RU" altLang="ru-RU" sz="4000" b="1" dirty="0"/>
              <a:t>Модульное программирование в Си</a:t>
            </a:r>
          </a:p>
        </p:txBody>
      </p:sp>
      <p:sp>
        <p:nvSpPr>
          <p:cNvPr id="120835" name="Объект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472113"/>
          </a:xfrm>
        </p:spPr>
        <p:txBody>
          <a:bodyPr/>
          <a:lstStyle/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ru-RU" altLang="ru-RU" dirty="0"/>
              <a:t>Модуль: 2 файла (</a:t>
            </a:r>
            <a:r>
              <a:rPr lang="en-US" altLang="ru-RU" dirty="0"/>
              <a:t>*.c </a:t>
            </a:r>
            <a:r>
              <a:rPr lang="ru-RU" altLang="ru-RU" dirty="0"/>
              <a:t>или *.</a:t>
            </a:r>
            <a:r>
              <a:rPr lang="en-US" altLang="ru-RU" dirty="0" err="1"/>
              <a:t>cpp</a:t>
            </a:r>
            <a:r>
              <a:rPr lang="en-US" altLang="ru-RU" dirty="0"/>
              <a:t> </a:t>
            </a:r>
            <a:r>
              <a:rPr lang="ru-RU" altLang="ru-RU" dirty="0"/>
              <a:t>и *.</a:t>
            </a:r>
            <a:r>
              <a:rPr lang="en-US" altLang="ru-RU" dirty="0"/>
              <a:t>h</a:t>
            </a:r>
            <a:r>
              <a:rPr lang="ru-RU" altLang="ru-RU" dirty="0"/>
              <a:t>)</a:t>
            </a:r>
            <a:endParaRPr lang="en-US" altLang="ru-RU" dirty="0"/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ru-RU" dirty="0"/>
              <a:t>*.c </a:t>
            </a:r>
            <a:r>
              <a:rPr lang="ru-RU" altLang="ru-RU" dirty="0"/>
              <a:t>или *.</a:t>
            </a:r>
            <a:r>
              <a:rPr lang="en-US" altLang="ru-RU" dirty="0" err="1"/>
              <a:t>cpp</a:t>
            </a:r>
            <a:r>
              <a:rPr lang="en-US" altLang="ru-RU" dirty="0"/>
              <a:t> – </a:t>
            </a:r>
            <a:r>
              <a:rPr lang="ru-RU" altLang="ru-RU" dirty="0"/>
              <a:t>реализация функций модуля (без </a:t>
            </a:r>
            <a:r>
              <a:rPr lang="en-US" altLang="ru-RU" dirty="0"/>
              <a:t>main</a:t>
            </a:r>
            <a:r>
              <a:rPr lang="ru-RU" altLang="ru-RU" dirty="0"/>
              <a:t>)</a:t>
            </a:r>
            <a:r>
              <a:rPr lang="en-US" altLang="ru-RU" dirty="0"/>
              <a:t>. </a:t>
            </a:r>
            <a:r>
              <a:rPr lang="ru-RU" altLang="ru-RU" dirty="0"/>
              <a:t>Такой файл должен компилироваться вместе с основной программой.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ru-RU" altLang="ru-RU" dirty="0"/>
              <a:t>*.</a:t>
            </a:r>
            <a:r>
              <a:rPr lang="en-US" altLang="ru-RU" dirty="0"/>
              <a:t>h</a:t>
            </a:r>
            <a:r>
              <a:rPr lang="ru-RU" altLang="ru-RU" dirty="0"/>
              <a:t> </a:t>
            </a:r>
            <a:r>
              <a:rPr lang="en-US" altLang="ru-RU" dirty="0"/>
              <a:t>– </a:t>
            </a:r>
            <a:r>
              <a:rPr lang="ru-RU" altLang="ru-RU" dirty="0"/>
              <a:t>заголовочный файл, т.е. содержит описание интерфейса модуля (прототипы функций модуля и описания глобальных переменных модуля). 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ru-RU" altLang="ru-RU" dirty="0"/>
              <a:t>Такой файл подключается к основной программе с помощью </a:t>
            </a:r>
            <a:r>
              <a:rPr lang="en-US" altLang="ru-RU" dirty="0"/>
              <a:t>#include</a:t>
            </a:r>
            <a:r>
              <a:rPr lang="ru-RU" alt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52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79462"/>
          </a:xfrm>
        </p:spPr>
        <p:txBody>
          <a:bodyPr/>
          <a:lstStyle/>
          <a:p>
            <a:r>
              <a:rPr lang="ru-RU" altLang="ru-RU" b="1"/>
              <a:t>Пример:</a:t>
            </a:r>
          </a:p>
        </p:txBody>
      </p:sp>
      <p:sp>
        <p:nvSpPr>
          <p:cNvPr id="122883" name="Объект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4737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Содержимое файла </a:t>
            </a:r>
            <a:r>
              <a:rPr lang="en-US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mymod.cpp: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>
                <a:solidFill>
                  <a:srgbClr val="4695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&lt;conio.h&gt;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>
                <a:solidFill>
                  <a:srgbClr val="4695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 интерфейс для нашего модуля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>
                <a:solidFill>
                  <a:srgbClr val="4695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"mymod.h"  </a:t>
            </a:r>
            <a:endParaRPr lang="ru-RU" altLang="ru-RU" sz="2400">
              <a:solidFill>
                <a:srgbClr val="46953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 et1(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 a,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 b) // </a:t>
            </a:r>
            <a:r>
              <a:rPr lang="ru-RU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реализуем функцию </a:t>
            </a:r>
            <a:r>
              <a:rPr lang="en-US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et1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{		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 c=a+b;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 c;  }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ru-RU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 et2(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 b) //</a:t>
            </a:r>
            <a:r>
              <a:rPr lang="ru-RU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реализуем функцию </a:t>
            </a:r>
            <a:r>
              <a:rPr lang="en-US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et2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{	printf(</a:t>
            </a:r>
            <a:r>
              <a:rPr lang="en-US" altLang="ru-RU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 - %d =%d\n"</a:t>
            </a:r>
            <a:r>
              <a:rPr lang="en-US" alt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,a,b,a-b); }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9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849312"/>
          </a:xfrm>
        </p:spPr>
        <p:txBody>
          <a:bodyPr/>
          <a:lstStyle/>
          <a:p>
            <a:r>
              <a:rPr lang="ru-RU" altLang="ru-RU"/>
              <a:t>Содержимое файла </a:t>
            </a:r>
            <a:r>
              <a:rPr lang="en-US" altLang="ru-RU"/>
              <a:t>mymod.h:</a:t>
            </a:r>
            <a:endParaRPr lang="ru-RU" altLang="ru-RU"/>
          </a:p>
        </p:txBody>
      </p:sp>
      <p:sp>
        <p:nvSpPr>
          <p:cNvPr id="123907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49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>
                <a:latin typeface="Courier New" panose="02070309020205020404" pitchFamily="49" charset="0"/>
                <a:cs typeface="Courier New" panose="02070309020205020404" pitchFamily="49" charset="0"/>
              </a:rPr>
              <a:t>объявляем функцию</a:t>
            </a:r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 et1</a:t>
            </a:r>
            <a:endParaRPr lang="ru-RU" altLang="ru-RU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 et1(</a:t>
            </a:r>
            <a:r>
              <a:rPr lang="en-US" altLang="ru-RU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 a,</a:t>
            </a:r>
            <a:r>
              <a:rPr lang="en-US" altLang="ru-RU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 b);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>
                <a:latin typeface="Courier New" panose="02070309020205020404" pitchFamily="49" charset="0"/>
                <a:cs typeface="Courier New" panose="02070309020205020404" pitchFamily="49" charset="0"/>
              </a:rPr>
              <a:t>объявляем функцию</a:t>
            </a:r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 et2</a:t>
            </a:r>
            <a:endParaRPr lang="ru-RU" altLang="ru-RU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 et2(</a:t>
            </a:r>
            <a:r>
              <a:rPr lang="en-US" altLang="ru-RU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ru-RU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>
                <a:latin typeface="Courier New" panose="02070309020205020404" pitchFamily="49" charset="0"/>
                <a:cs typeface="Courier New" panose="02070309020205020404" pitchFamily="49" charset="0"/>
              </a:rPr>
              <a:t> b);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Заголовок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1138238"/>
          </a:xfrm>
        </p:spPr>
        <p:txBody>
          <a:bodyPr>
            <a:normAutofit fontScale="90000"/>
          </a:bodyPr>
          <a:lstStyle/>
          <a:p>
            <a:r>
              <a:rPr lang="ru-RU" altLang="ru-RU" sz="3600"/>
              <a:t>Основная программа, использующая модуль:</a:t>
            </a:r>
          </a:p>
        </p:txBody>
      </p:sp>
      <p:sp>
        <p:nvSpPr>
          <p:cNvPr id="124931" name="Объект 2"/>
          <p:cNvSpPr>
            <a:spLocks noGrp="1"/>
          </p:cNvSpPr>
          <p:nvPr>
            <p:ph idx="1"/>
          </p:nvPr>
        </p:nvSpPr>
        <p:spPr>
          <a:xfrm>
            <a:off x="250825" y="1268413"/>
            <a:ext cx="8569325" cy="540067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200">
                <a:solidFill>
                  <a:srgbClr val="4695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&lt;conio.h&gt;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200">
                <a:solidFill>
                  <a:srgbClr val="4695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200">
                <a:solidFill>
                  <a:srgbClr val="4695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подключаем модуль через заголовочный файл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200">
                <a:solidFill>
                  <a:srgbClr val="4695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"mymod.h"</a:t>
            </a:r>
            <a:endParaRPr lang="ru-RU" altLang="ru-RU" sz="2200">
              <a:solidFill>
                <a:srgbClr val="46953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endParaRPr lang="ru-RU" altLang="ru-RU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 x,y,z;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altLang="ru-RU" sz="2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Введите два числа -&gt;"</a:t>
            </a:r>
            <a:r>
              <a:rPr lang="ru-RU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scanf(</a:t>
            </a:r>
            <a:r>
              <a:rPr lang="en-US" altLang="ru-RU" sz="2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 %d"</a:t>
            </a: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,&amp;x,&amp;y);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используем функцию </a:t>
            </a: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et1 </a:t>
            </a:r>
            <a:r>
              <a:rPr lang="ru-RU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из созданного модуля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	z=et1(x,y);</a:t>
            </a:r>
            <a:r>
              <a:rPr lang="ru-RU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altLang="ru-RU" sz="2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 x+y=%d \n"</a:t>
            </a: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,z);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используем функцию </a:t>
            </a: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et2 </a:t>
            </a:r>
            <a:r>
              <a:rPr lang="ru-RU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из созданного модуля </a:t>
            </a: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	et2(x,y);		</a:t>
            </a:r>
            <a:endParaRPr lang="ru-RU" altLang="ru-RU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system(</a:t>
            </a:r>
            <a:r>
              <a:rPr lang="en-US" altLang="ru-RU" sz="2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"pause"</a:t>
            </a: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ru-RU" sz="2200">
                <a:latin typeface="Courier New" panose="02070309020205020404" pitchFamily="49" charset="0"/>
                <a:cs typeface="Courier New" panose="02070309020205020404" pitchFamily="49" charset="0"/>
              </a:rPr>
              <a:t> 0; }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08224"/>
            <a:ext cx="8229600" cy="2520950"/>
          </a:xfrm>
        </p:spPr>
        <p:txBody>
          <a:bodyPr>
            <a:noAutofit/>
          </a:bodyPr>
          <a:lstStyle/>
          <a:p>
            <a:pPr marL="0" indent="271463">
              <a:buFont typeface="Arial" charset="0"/>
              <a:buNone/>
            </a:pPr>
            <a:r>
              <a:rPr lang="ru-RU" altLang="ru-RU" sz="2000" b="1" dirty="0" err="1">
                <a:cs typeface="Courier New" pitchFamily="49" charset="0"/>
              </a:rPr>
              <a:t>int</a:t>
            </a:r>
            <a:r>
              <a:rPr lang="ru-RU" altLang="ru-RU" sz="2000" dirty="0">
                <a:cs typeface="Courier New" pitchFamily="49" charset="0"/>
              </a:rPr>
              <a:t> a=2, b=3;</a:t>
            </a:r>
          </a:p>
          <a:p>
            <a:pPr marL="0" indent="271463">
              <a:buNone/>
            </a:pPr>
            <a:r>
              <a:rPr lang="en-US" altLang="ru-RU" sz="2000" b="1" dirty="0" smtClean="0">
                <a:cs typeface="Courier New" pitchFamily="49" charset="0"/>
              </a:rPr>
              <a:t>float </a:t>
            </a:r>
            <a:r>
              <a:rPr lang="ru-RU" altLang="ru-RU" sz="2000" dirty="0" err="1" smtClean="0">
                <a:cs typeface="Courier New" pitchFamily="49" charset="0"/>
              </a:rPr>
              <a:t>c</a:t>
            </a:r>
            <a:r>
              <a:rPr lang="ru-RU" altLang="ru-RU" sz="2000" dirty="0" smtClean="0">
                <a:cs typeface="Courier New" pitchFamily="49" charset="0"/>
              </a:rPr>
              <a:t>;</a:t>
            </a:r>
            <a:endParaRPr lang="en-US" altLang="ru-RU" sz="2000" dirty="0" smtClean="0">
              <a:cs typeface="Courier New" pitchFamily="49" charset="0"/>
            </a:endParaRPr>
          </a:p>
          <a:p>
            <a:pPr marL="0" indent="271463">
              <a:buNone/>
            </a:pPr>
            <a:r>
              <a:rPr lang="ru-RU" altLang="ru-RU" sz="2000" dirty="0" smtClean="0">
                <a:cs typeface="Courier New" pitchFamily="49" charset="0"/>
              </a:rPr>
              <a:t> </a:t>
            </a:r>
            <a:r>
              <a:rPr lang="ru-RU" altLang="ru-RU" sz="2000" dirty="0" err="1" smtClean="0">
                <a:cs typeface="Courier New" pitchFamily="49" charset="0"/>
              </a:rPr>
              <a:t>c=a</a:t>
            </a:r>
            <a:r>
              <a:rPr lang="ru-RU" altLang="ru-RU" sz="2000" dirty="0" smtClean="0">
                <a:cs typeface="Courier New" pitchFamily="49" charset="0"/>
              </a:rPr>
              <a:t>/</a:t>
            </a:r>
            <a:r>
              <a:rPr lang="ru-RU" altLang="ru-RU" sz="2000" dirty="0" err="1" smtClean="0">
                <a:cs typeface="Courier New" pitchFamily="49" charset="0"/>
              </a:rPr>
              <a:t>b</a:t>
            </a:r>
            <a:r>
              <a:rPr lang="en-US" altLang="ru-RU" sz="2000" dirty="0" smtClean="0">
                <a:cs typeface="Courier New" pitchFamily="49" charset="0"/>
              </a:rPr>
              <a:t>;</a:t>
            </a:r>
            <a:endParaRPr lang="ru-RU" altLang="ru-RU" sz="2000" dirty="0">
              <a:cs typeface="Courier New" pitchFamily="49" charset="0"/>
            </a:endParaRPr>
          </a:p>
          <a:p>
            <a:pPr marL="0" indent="271463" algn="just">
              <a:buFont typeface="Arial" charset="0"/>
              <a:buNone/>
            </a:pPr>
            <a:r>
              <a:rPr lang="ru-RU" altLang="ru-RU" sz="1800" dirty="0" smtClean="0">
                <a:cs typeface="Courier New" pitchFamily="49" charset="0"/>
              </a:rPr>
              <a:t>Переменной </a:t>
            </a:r>
            <a:r>
              <a:rPr lang="ru-RU" altLang="ru-RU" sz="1800" dirty="0" err="1">
                <a:cs typeface="Courier New" pitchFamily="49" charset="0"/>
              </a:rPr>
              <a:t>c</a:t>
            </a:r>
            <a:r>
              <a:rPr lang="ru-RU" altLang="ru-RU" sz="1800" dirty="0">
                <a:cs typeface="Courier New" pitchFamily="49" charset="0"/>
              </a:rPr>
              <a:t> присвоится 0, потому что две целочисленные переменные делятся по законам целочисленной арифметики, и в результате получается 0, который преобразуется затем в число с плавающей точкой, оставаясь по-прежнему нулем.</a:t>
            </a:r>
          </a:p>
          <a:p>
            <a:pPr marL="0" indent="271463">
              <a:buFont typeface="Arial" charset="0"/>
              <a:buNone/>
            </a:pPr>
            <a:endParaRPr lang="ru-RU" altLang="ru-RU" sz="1000" dirty="0">
              <a:cs typeface="Courier New" pitchFamily="49" charset="0"/>
            </a:endParaRPr>
          </a:p>
          <a:p>
            <a:pPr marL="0" indent="271463">
              <a:buFont typeface="Arial" charset="0"/>
              <a:buNone/>
            </a:pPr>
            <a:r>
              <a:rPr lang="ru-RU" altLang="ru-RU" sz="1200" dirty="0">
                <a:cs typeface="Courier New" pitchFamily="49" charset="0"/>
              </a:rPr>
              <a:t>// c присвоится значение 0.66666…</a:t>
            </a:r>
          </a:p>
          <a:p>
            <a:pPr marL="0" indent="271463">
              <a:buFont typeface="Arial" charset="0"/>
              <a:buNone/>
            </a:pPr>
            <a:endParaRPr lang="ru-RU" altLang="ru-RU" sz="1000" dirty="0">
              <a:cs typeface="Courier New" pitchFamily="49" charset="0"/>
            </a:endParaRPr>
          </a:p>
        </p:txBody>
      </p:sp>
      <p:sp>
        <p:nvSpPr>
          <p:cNvPr id="14339" name="Заголовок 1"/>
          <p:cNvSpPr>
            <a:spLocks noGrp="1"/>
          </p:cNvSpPr>
          <p:nvPr>
            <p:ph type="title"/>
          </p:nvPr>
        </p:nvSpPr>
        <p:spPr>
          <a:xfrm>
            <a:off x="457200" y="860524"/>
            <a:ext cx="8229600" cy="509588"/>
          </a:xfrm>
        </p:spPr>
        <p:txBody>
          <a:bodyPr>
            <a:normAutofit/>
          </a:bodyPr>
          <a:lstStyle/>
          <a:p>
            <a:r>
              <a:rPr lang="ru-RU" altLang="ru-RU" sz="2000" b="1" dirty="0">
                <a:latin typeface="+mn-lt"/>
              </a:rPr>
              <a:t>Особенности операции деления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611188" y="4245074"/>
            <a:ext cx="3097212" cy="120032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71463" eaLnBrk="1" hangingPunct="1"/>
            <a:r>
              <a:rPr lang="ru-RU" altLang="ru-RU" sz="2400" b="1" dirty="0" err="1">
                <a:cs typeface="Courier New" pitchFamily="49" charset="0"/>
              </a:rPr>
              <a:t>int</a:t>
            </a:r>
            <a:r>
              <a:rPr lang="ru-RU" altLang="ru-RU" sz="2400" dirty="0">
                <a:cs typeface="Courier New" pitchFamily="49" charset="0"/>
              </a:rPr>
              <a:t> a=2, b=3;</a:t>
            </a:r>
          </a:p>
          <a:p>
            <a:pPr indent="271463" eaLnBrk="1" hangingPunct="1"/>
            <a:r>
              <a:rPr lang="ru-RU" altLang="ru-RU" sz="2400" b="1" dirty="0" err="1">
                <a:cs typeface="Courier New" pitchFamily="49" charset="0"/>
              </a:rPr>
              <a:t>float</a:t>
            </a:r>
            <a:r>
              <a:rPr lang="ru-RU" altLang="ru-RU" sz="2400" dirty="0">
                <a:cs typeface="Courier New" pitchFamily="49" charset="0"/>
              </a:rPr>
              <a:t> c;</a:t>
            </a:r>
          </a:p>
          <a:p>
            <a:pPr indent="271463" eaLnBrk="1" hangingPunct="1"/>
            <a:r>
              <a:rPr lang="ru-RU" altLang="ru-RU" sz="2400" dirty="0">
                <a:cs typeface="Courier New" pitchFamily="49" charset="0"/>
              </a:rPr>
              <a:t>c=a/(</a:t>
            </a:r>
            <a:r>
              <a:rPr lang="ru-RU" altLang="ru-RU" sz="2400" b="1" dirty="0" err="1">
                <a:cs typeface="Courier New" pitchFamily="49" charset="0"/>
              </a:rPr>
              <a:t>float</a:t>
            </a:r>
            <a:r>
              <a:rPr lang="ru-RU" altLang="ru-RU" sz="2400" dirty="0">
                <a:cs typeface="Courier New" pitchFamily="49" charset="0"/>
              </a:rPr>
              <a:t>) b;</a:t>
            </a:r>
            <a:endParaRPr lang="ru-RU" altLang="ru-RU" sz="2400" dirty="0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4067175" y="4637187"/>
            <a:ext cx="865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altLang="ru-RU" sz="2000">
                <a:cs typeface="Courier New" pitchFamily="49" charset="0"/>
              </a:rPr>
              <a:t>или</a:t>
            </a:r>
            <a:endParaRPr lang="ru-RU" altLang="ru-RU" sz="2000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5219700" y="4245074"/>
            <a:ext cx="3313113" cy="120032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71463" eaLnBrk="1" hangingPunct="1"/>
            <a:r>
              <a:rPr lang="ru-RU" altLang="ru-RU" sz="2400" b="1">
                <a:cs typeface="Courier New" pitchFamily="49" charset="0"/>
              </a:rPr>
              <a:t>int</a:t>
            </a:r>
            <a:r>
              <a:rPr lang="ru-RU" altLang="ru-RU" sz="2400">
                <a:cs typeface="Courier New" pitchFamily="49" charset="0"/>
              </a:rPr>
              <a:t> a=2, b=3;</a:t>
            </a:r>
          </a:p>
          <a:p>
            <a:pPr indent="271463" eaLnBrk="1" hangingPunct="1"/>
            <a:r>
              <a:rPr lang="ru-RU" altLang="ru-RU" sz="2400" b="1">
                <a:cs typeface="Courier New" pitchFamily="49" charset="0"/>
              </a:rPr>
              <a:t>float</a:t>
            </a:r>
            <a:r>
              <a:rPr lang="ru-RU" altLang="ru-RU" sz="2400">
                <a:cs typeface="Courier New" pitchFamily="49" charset="0"/>
              </a:rPr>
              <a:t> c;</a:t>
            </a:r>
          </a:p>
          <a:p>
            <a:pPr indent="271463" eaLnBrk="1" hangingPunct="1"/>
            <a:r>
              <a:rPr lang="ru-RU" altLang="ru-RU" sz="2400">
                <a:cs typeface="Courier New" pitchFamily="49" charset="0"/>
              </a:rPr>
              <a:t>c=(</a:t>
            </a:r>
            <a:r>
              <a:rPr lang="ru-RU" altLang="ru-RU" sz="2400" b="1">
                <a:cs typeface="Courier New" pitchFamily="49" charset="0"/>
              </a:rPr>
              <a:t>float</a:t>
            </a:r>
            <a:r>
              <a:rPr lang="ru-RU" altLang="ru-RU" sz="2400">
                <a:cs typeface="Courier New" pitchFamily="49" charset="0"/>
              </a:rPr>
              <a:t>) a/b;</a:t>
            </a:r>
            <a:endParaRPr lang="ru-RU" altLang="ru-RU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79388" y="238125"/>
            <a:ext cx="85693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46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400">
                <a:cs typeface="Times New Roman" panose="02020603050405020304" pitchFamily="18" charset="0"/>
              </a:rPr>
              <a:t>Для добавления заголовочного файла модуля (</a:t>
            </a:r>
            <a:r>
              <a:rPr lang="en-US" altLang="ru-RU" sz="2400">
                <a:cs typeface="Times New Roman" panose="02020603050405020304" pitchFamily="18" charset="0"/>
              </a:rPr>
              <a:t>h</a:t>
            </a:r>
            <a:r>
              <a:rPr lang="ru-RU" altLang="ru-RU" sz="2400">
                <a:cs typeface="Times New Roman" panose="02020603050405020304" pitchFamily="18" charset="0"/>
              </a:rPr>
              <a:t>-файла) к текущему проекту в </a:t>
            </a:r>
            <a:r>
              <a:rPr lang="en-US" altLang="ru-RU" sz="2400">
                <a:cs typeface="Times New Roman" panose="02020603050405020304" pitchFamily="18" charset="0"/>
              </a:rPr>
              <a:t>Code</a:t>
            </a:r>
            <a:r>
              <a:rPr lang="ru-RU" altLang="ru-RU" sz="2400">
                <a:cs typeface="Times New Roman" panose="02020603050405020304" pitchFamily="18" charset="0"/>
              </a:rPr>
              <a:t>::</a:t>
            </a:r>
            <a:r>
              <a:rPr lang="en-US" altLang="ru-RU" sz="2400">
                <a:cs typeface="Times New Roman" panose="02020603050405020304" pitchFamily="18" charset="0"/>
              </a:rPr>
              <a:t>Blocks </a:t>
            </a:r>
            <a:r>
              <a:rPr lang="ru-RU" altLang="ru-RU" sz="2400">
                <a:cs typeface="Times New Roman" panose="02020603050405020304" pitchFamily="18" charset="0"/>
              </a:rPr>
              <a:t>нажимаем пункт меню </a:t>
            </a:r>
            <a:r>
              <a:rPr lang="en-US" altLang="ru-RU" sz="2400">
                <a:cs typeface="Times New Roman" panose="02020603050405020304" pitchFamily="18" charset="0"/>
              </a:rPr>
              <a:t>File</a:t>
            </a:r>
            <a:r>
              <a:rPr lang="ru-RU" altLang="ru-RU" sz="2400">
                <a:cs typeface="Times New Roman" panose="02020603050405020304" pitchFamily="18" charset="0"/>
              </a:rPr>
              <a:t> -&gt; </a:t>
            </a:r>
            <a:r>
              <a:rPr lang="en-US" altLang="ru-RU" sz="2400">
                <a:cs typeface="Times New Roman" panose="02020603050405020304" pitchFamily="18" charset="0"/>
              </a:rPr>
              <a:t>New</a:t>
            </a:r>
            <a:r>
              <a:rPr lang="ru-RU" altLang="ru-RU" sz="2400">
                <a:cs typeface="Times New Roman" panose="02020603050405020304" pitchFamily="18" charset="0"/>
              </a:rPr>
              <a:t>-&gt;</a:t>
            </a:r>
            <a:r>
              <a:rPr lang="en-US" altLang="ru-RU" sz="2400">
                <a:cs typeface="Times New Roman" panose="02020603050405020304" pitchFamily="18" charset="0"/>
              </a:rPr>
              <a:t>File</a:t>
            </a:r>
            <a:r>
              <a:rPr lang="ru-RU" altLang="ru-RU" sz="2400"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400">
                <a:cs typeface="Times New Roman" panose="02020603050405020304" pitchFamily="18" charset="0"/>
              </a:rPr>
              <a:t>В появившемся окне выбираем </a:t>
            </a:r>
            <a:r>
              <a:rPr lang="en-US" altLang="ru-RU" sz="2400">
                <a:cs typeface="Times New Roman" panose="02020603050405020304" pitchFamily="18" charset="0"/>
              </a:rPr>
              <a:t>C</a:t>
            </a:r>
            <a:r>
              <a:rPr lang="ru-RU" altLang="ru-RU" sz="2400">
                <a:cs typeface="Times New Roman" panose="02020603050405020304" pitchFamily="18" charset="0"/>
              </a:rPr>
              <a:t>/</a:t>
            </a:r>
            <a:r>
              <a:rPr lang="en-US" altLang="ru-RU" sz="2400">
                <a:cs typeface="Times New Roman" panose="02020603050405020304" pitchFamily="18" charset="0"/>
              </a:rPr>
              <a:t>C</a:t>
            </a:r>
            <a:r>
              <a:rPr lang="ru-RU" altLang="ru-RU" sz="2400">
                <a:cs typeface="Times New Roman" panose="02020603050405020304" pitchFamily="18" charset="0"/>
              </a:rPr>
              <a:t>++ </a:t>
            </a:r>
            <a:r>
              <a:rPr lang="en-US" altLang="ru-RU" sz="2400">
                <a:cs typeface="Times New Roman" panose="02020603050405020304" pitchFamily="18" charset="0"/>
              </a:rPr>
              <a:t>header</a:t>
            </a:r>
            <a:r>
              <a:rPr lang="ru-RU" altLang="ru-RU" sz="2400">
                <a:cs typeface="Times New Roman" panose="02020603050405020304" pitchFamily="18" charset="0"/>
              </a:rPr>
              <a:t>. В следующем окне выбираем С++, потом указываем имя создаваемого заголовочного файла и путь к нему (каталог текущего проекта), ставим галочки возле </a:t>
            </a:r>
            <a:r>
              <a:rPr lang="en-US" altLang="ru-RU" sz="2400">
                <a:cs typeface="Times New Roman" panose="02020603050405020304" pitchFamily="18" charset="0"/>
              </a:rPr>
              <a:t>Debug </a:t>
            </a:r>
            <a:r>
              <a:rPr lang="ru-RU" altLang="ru-RU" sz="2400">
                <a:cs typeface="Times New Roman" panose="02020603050405020304" pitchFamily="18" charset="0"/>
              </a:rPr>
              <a:t>и Release.</a:t>
            </a:r>
            <a:endParaRPr lang="ru-RU" altLang="ru-RU" sz="110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400">
                <a:cs typeface="Times New Roman" panose="02020603050405020304" pitchFamily="18" charset="0"/>
              </a:rPr>
              <a:t>Структура проекта теперь должна быть следующей:</a:t>
            </a:r>
            <a:endParaRPr lang="ru-RU" altLang="ru-RU" sz="4000">
              <a:latin typeface="Arial" panose="020B0604020202020204" pitchFamily="34" charset="0"/>
            </a:endParaRPr>
          </a:p>
        </p:txBody>
      </p:sp>
      <p:pic>
        <p:nvPicPr>
          <p:cNvPr id="125958" name="Рисунок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38"/>
          <a:stretch>
            <a:fillRect/>
          </a:stretch>
        </p:blipFill>
        <p:spPr bwMode="auto">
          <a:xfrm>
            <a:off x="2555875" y="3213100"/>
            <a:ext cx="3240088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95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структуры данных 1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Структуры данных, размер которых изменяется в процессе выполнения программы (стеки, очереди, списки, деревья)</a:t>
            </a:r>
            <a:r>
              <a:rPr lang="en-US" b="1" dirty="0"/>
              <a:t>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492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Заголовок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069975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Динамические структуры данных. Списки.</a:t>
            </a:r>
            <a:endParaRPr lang="ru-RU" altLang="ru-RU" sz="3600"/>
          </a:p>
        </p:txBody>
      </p:sp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395288" y="1476375"/>
            <a:ext cx="8353425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55600" algn="just" eaLnBrk="1" hangingPunct="1">
              <a:spcAft>
                <a:spcPts val="1200"/>
              </a:spcAft>
            </a:pPr>
            <a:r>
              <a:rPr lang="ru-RU" altLang="ru-RU" sz="2800">
                <a:latin typeface="Calibri" pitchFamily="34" charset="0"/>
                <a:cs typeface="Times New Roman" pitchFamily="18" charset="0"/>
              </a:rPr>
              <a:t>Списком называется структура данных, каждый элемент которой посредством указателя связывается со следующим элементом. </a:t>
            </a:r>
          </a:p>
          <a:p>
            <a:pPr indent="355600" algn="just" eaLnBrk="1" hangingPunct="1">
              <a:spcAft>
                <a:spcPts val="1200"/>
              </a:spcAft>
            </a:pPr>
            <a:r>
              <a:rPr lang="ru-RU" altLang="ru-RU" sz="2800">
                <a:latin typeface="Calibri" pitchFamily="34" charset="0"/>
                <a:cs typeface="Times New Roman" pitchFamily="18" charset="0"/>
              </a:rPr>
              <a:t>На самый первый элемент (голову списка) имеется отдельный указатель. </a:t>
            </a:r>
          </a:p>
          <a:p>
            <a:pPr indent="355600" algn="just" eaLnBrk="1" hangingPunct="1">
              <a:spcAft>
                <a:spcPts val="1200"/>
              </a:spcAft>
            </a:pPr>
            <a:r>
              <a:rPr lang="ru-RU" altLang="ru-RU" sz="2800">
                <a:latin typeface="Calibri" pitchFamily="34" charset="0"/>
                <a:cs typeface="Times New Roman" pitchFamily="18" charset="0"/>
              </a:rPr>
              <a:t>Каждый элемент списка содержит поле данных (оно может иметь сложную структуру) и поле ссылки на следующий элемент. </a:t>
            </a:r>
          </a:p>
          <a:p>
            <a:pPr indent="355600" algn="just" eaLnBrk="1" hangingPunct="1">
              <a:spcAft>
                <a:spcPts val="1200"/>
              </a:spcAft>
            </a:pPr>
            <a:r>
              <a:rPr lang="ru-RU" altLang="ru-RU" sz="2800">
                <a:latin typeface="Calibri" pitchFamily="34" charset="0"/>
                <a:cs typeface="Times New Roman" pitchFamily="18" charset="0"/>
              </a:rPr>
              <a:t>Поле ссылки последнего элемента должно содержать пустой указатель (</a:t>
            </a:r>
            <a:r>
              <a:rPr lang="en-US" altLang="ru-RU" sz="2800">
                <a:latin typeface="Calibri" pitchFamily="34" charset="0"/>
                <a:cs typeface="Times New Roman" pitchFamily="18" charset="0"/>
              </a:rPr>
              <a:t>NULL</a:t>
            </a:r>
            <a:r>
              <a:rPr lang="ru-RU" altLang="ru-RU" sz="2800">
                <a:latin typeface="Calibri" pitchFamily="34" charset="0"/>
                <a:cs typeface="Times New Roman" pitchFamily="18" charset="0"/>
              </a:rPr>
              <a:t>). </a:t>
            </a:r>
            <a:endParaRPr lang="ru-RU" altLang="ru-RU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87"/>
          </a:xfrm>
        </p:spPr>
        <p:txBody>
          <a:bodyPr>
            <a:normAutofit fontScale="90000"/>
          </a:bodyPr>
          <a:lstStyle/>
          <a:p>
            <a:r>
              <a:rPr lang="ru-RU" altLang="ru-RU" sz="4000" b="1"/>
              <a:t>Линейный </a:t>
            </a:r>
            <a:br>
              <a:rPr lang="ru-RU" altLang="ru-RU" sz="4000" b="1"/>
            </a:br>
            <a:r>
              <a:rPr lang="ru-RU" altLang="ru-RU" sz="4000" b="1"/>
              <a:t>однонаправленный список</a:t>
            </a:r>
          </a:p>
        </p:txBody>
      </p:sp>
      <p:pic>
        <p:nvPicPr>
          <p:cNvPr id="1280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50" y="2659063"/>
            <a:ext cx="8931275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81025"/>
          </a:xfrm>
        </p:spPr>
        <p:txBody>
          <a:bodyPr>
            <a:normAutofit fontScale="90000"/>
          </a:bodyPr>
          <a:lstStyle/>
          <a:p>
            <a:r>
              <a:rPr lang="ru-RU" altLang="ru-RU" sz="4000" b="1"/>
              <a:t>Динамические списки</a:t>
            </a:r>
            <a:endParaRPr lang="ru-RU" altLang="ru-RU" sz="4000"/>
          </a:p>
        </p:txBody>
      </p:sp>
      <p:sp>
        <p:nvSpPr>
          <p:cNvPr id="138241" name="Rectangle 1"/>
          <p:cNvSpPr>
            <a:spLocks noChangeArrowheads="1"/>
          </p:cNvSpPr>
          <p:nvPr/>
        </p:nvSpPr>
        <p:spPr bwMode="auto">
          <a:xfrm>
            <a:off x="395536" y="1700808"/>
            <a:ext cx="8353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55600" algn="just">
              <a:spcAft>
                <a:spcPts val="1200"/>
              </a:spcAft>
            </a:pPr>
            <a:r>
              <a:rPr lang="ru-RU" altLang="ru-RU" sz="28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Число элементов связанного списка может расти или уменьшаться в зависимости от того, сколько данных мы хотим хранить в нем. </a:t>
            </a:r>
          </a:p>
          <a:p>
            <a:pPr indent="355600" algn="just">
              <a:spcAft>
                <a:spcPts val="1200"/>
              </a:spcAft>
            </a:pPr>
            <a:r>
              <a:rPr lang="ru-RU" altLang="ru-RU" sz="28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Чтобы добавить новый элемент в список, необходимо: </a:t>
            </a:r>
            <a:endParaRPr lang="ru-RU" altLang="ru-RU" sz="2400" dirty="0">
              <a:ea typeface="Times New Roman" pitchFamily="18" charset="0"/>
              <a:cs typeface="Calibri" pitchFamily="34" charset="0"/>
            </a:endParaRPr>
          </a:p>
          <a:p>
            <a:pPr indent="355600" algn="just">
              <a:spcAft>
                <a:spcPts val="1200"/>
              </a:spcAft>
            </a:pPr>
            <a:r>
              <a:rPr lang="ru-RU" altLang="ru-RU" sz="28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1. Получить память для него.</a:t>
            </a:r>
            <a:endParaRPr lang="ru-RU" altLang="ru-RU" sz="2400" dirty="0">
              <a:ea typeface="Times New Roman" pitchFamily="18" charset="0"/>
              <a:cs typeface="Calibri" pitchFamily="34" charset="0"/>
            </a:endParaRPr>
          </a:p>
          <a:p>
            <a:pPr indent="355600" algn="just">
              <a:spcAft>
                <a:spcPts val="1200"/>
              </a:spcAft>
            </a:pPr>
            <a:r>
              <a:rPr lang="ru-RU" altLang="ru-RU" sz="28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2. Поместить туда информацию.</a:t>
            </a:r>
          </a:p>
          <a:p>
            <a:pPr indent="355600" algn="just">
              <a:spcAft>
                <a:spcPts val="1200"/>
              </a:spcAft>
            </a:pPr>
            <a:r>
              <a:rPr lang="ru-RU" altLang="ru-RU" sz="28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3. Добавить элемент в конец списка (или начало). </a:t>
            </a:r>
            <a:endParaRPr lang="ru-RU" altLang="ru-RU" sz="5400" dirty="0">
              <a:ea typeface="Times New Roman" pitchFamily="18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ChangeArrowheads="1"/>
          </p:cNvSpPr>
          <p:nvPr/>
        </p:nvSpPr>
        <p:spPr bwMode="auto">
          <a:xfrm>
            <a:off x="468313" y="1593850"/>
            <a:ext cx="82073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55600" algn="just">
              <a:spcAft>
                <a:spcPts val="1200"/>
              </a:spcAft>
            </a:pPr>
            <a:r>
              <a:rPr lang="ru-RU" altLang="ru-RU" sz="2800">
                <a:latin typeface="Calibri" pitchFamily="34" charset="0"/>
                <a:ea typeface="Times New Roman" pitchFamily="18" charset="0"/>
                <a:cs typeface="Calibri" pitchFamily="34" charset="0"/>
              </a:rPr>
              <a:t>Элемент списка состоит из разнотипных частей (хранимая информация и указатель), и его естественно представить структурой. </a:t>
            </a:r>
          </a:p>
          <a:p>
            <a:pPr indent="355600" algn="just">
              <a:spcAft>
                <a:spcPts val="1200"/>
              </a:spcAft>
            </a:pPr>
            <a:r>
              <a:rPr lang="ru-RU" altLang="ru-RU" sz="2800">
                <a:latin typeface="Calibri" pitchFamily="34" charset="0"/>
                <a:ea typeface="Times New Roman" pitchFamily="18" charset="0"/>
                <a:cs typeface="Calibri" pitchFamily="34" charset="0"/>
              </a:rPr>
              <a:t>Пример описания подобной структуры: </a:t>
            </a:r>
            <a:endParaRPr lang="ru-RU" altLang="ru-RU" sz="2400">
              <a:ea typeface="Times New Roman" pitchFamily="18" charset="0"/>
              <a:cs typeface="Calibri" pitchFamily="34" charset="0"/>
            </a:endParaRPr>
          </a:p>
          <a:p>
            <a:pPr indent="355600" algn="just"/>
            <a:r>
              <a:rPr lang="ru-RU" altLang="ru-RU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typedef</a:t>
            </a:r>
            <a:r>
              <a:rPr lang="ru-RU" alt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altLang="ru-RU" sz="28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en-US" altLang="ru-RU" sz="2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nd</a:t>
            </a:r>
            <a:endParaRPr lang="ru-RU" altLang="ru-RU" sz="2800"/>
          </a:p>
          <a:p>
            <a:pPr indent="355600" algn="just"/>
            <a:r>
              <a:rPr lang="ru-RU" altLang="ru-RU" sz="2800">
                <a:latin typeface="Courier New" pitchFamily="49" charset="0"/>
                <a:cs typeface="Times New Roman" pitchFamily="18" charset="0"/>
              </a:rPr>
              <a:t> { </a:t>
            </a:r>
            <a:r>
              <a:rPr lang="en-US" altLang="ru-RU" sz="2800" b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ru-RU" sz="2800">
                <a:latin typeface="Courier New" pitchFamily="49" charset="0"/>
                <a:cs typeface="Times New Roman" pitchFamily="18" charset="0"/>
              </a:rPr>
              <a:t> val</a:t>
            </a:r>
            <a:r>
              <a:rPr lang="ru-RU" altLang="ru-RU" sz="280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indent="355600" algn="just"/>
            <a:r>
              <a:rPr lang="ru-RU" altLang="ru-RU" sz="2800"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altLang="ru-RU" sz="2800" b="1">
                <a:latin typeface="Courier New" pitchFamily="49" charset="0"/>
                <a:cs typeface="Times New Roman" pitchFamily="18" charset="0"/>
              </a:rPr>
              <a:t>struct</a:t>
            </a:r>
            <a:r>
              <a:rPr lang="en-US" altLang="ru-RU" sz="2800">
                <a:latin typeface="Courier New" pitchFamily="49" charset="0"/>
                <a:cs typeface="Times New Roman" pitchFamily="18" charset="0"/>
              </a:rPr>
              <a:t> nd</a:t>
            </a:r>
            <a:r>
              <a:rPr lang="ru-RU" altLang="ru-RU" sz="2800">
                <a:latin typeface="Courier New" pitchFamily="49" charset="0"/>
                <a:cs typeface="Times New Roman" pitchFamily="18" charset="0"/>
              </a:rPr>
              <a:t> * </a:t>
            </a:r>
            <a:r>
              <a:rPr lang="en-US" altLang="ru-RU" sz="2800">
                <a:latin typeface="Courier New" pitchFamily="49" charset="0"/>
                <a:cs typeface="Times New Roman" pitchFamily="18" charset="0"/>
              </a:rPr>
              <a:t>next</a:t>
            </a:r>
            <a:r>
              <a:rPr lang="ru-RU" altLang="ru-RU" sz="2800">
                <a:latin typeface="Courier New" pitchFamily="49" charset="0"/>
                <a:cs typeface="Times New Roman" pitchFamily="18" charset="0"/>
              </a:rPr>
              <a:t>; } </a:t>
            </a:r>
            <a:r>
              <a:rPr lang="en-US" altLang="ru-RU" sz="2800">
                <a:latin typeface="Courier New" pitchFamily="49" charset="0"/>
                <a:cs typeface="Times New Roman" pitchFamily="18" charset="0"/>
              </a:rPr>
              <a:t>ND</a:t>
            </a:r>
            <a:r>
              <a:rPr lang="ru-RU" altLang="ru-RU" sz="2800">
                <a:latin typeface="Courier New" pitchFamily="49" charset="0"/>
                <a:cs typeface="Times New Roman" pitchFamily="18" charset="0"/>
              </a:rPr>
              <a:t>;</a:t>
            </a:r>
            <a:r>
              <a:rPr lang="ru-RU" altLang="ru-RU" sz="2800"/>
              <a:t> </a:t>
            </a:r>
            <a:endParaRPr lang="ru-RU" altLang="ru-RU" sz="6000"/>
          </a:p>
        </p:txBody>
      </p:sp>
      <p:sp>
        <p:nvSpPr>
          <p:cNvPr id="130051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81025"/>
          </a:xfrm>
        </p:spPr>
        <p:txBody>
          <a:bodyPr>
            <a:normAutofit fontScale="90000"/>
          </a:bodyPr>
          <a:lstStyle/>
          <a:p>
            <a:r>
              <a:rPr lang="ru-RU" altLang="ru-RU" sz="4000" b="1"/>
              <a:t>Динамические списки</a:t>
            </a:r>
            <a:endParaRPr lang="ru-RU" altLang="ru-RU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Заголовок 1"/>
          <p:cNvSpPr>
            <a:spLocks noGrp="1"/>
          </p:cNvSpPr>
          <p:nvPr>
            <p:ph type="title"/>
          </p:nvPr>
        </p:nvSpPr>
        <p:spPr>
          <a:xfrm>
            <a:off x="374650" y="188913"/>
            <a:ext cx="8229600" cy="652462"/>
          </a:xfrm>
        </p:spPr>
        <p:txBody>
          <a:bodyPr>
            <a:normAutofit fontScale="90000"/>
          </a:bodyPr>
          <a:lstStyle/>
          <a:p>
            <a:r>
              <a:rPr lang="ru-RU" altLang="ru-RU" sz="4000" b="1"/>
              <a:t>Примеры работы со списком</a:t>
            </a:r>
          </a:p>
        </p:txBody>
      </p:sp>
      <p:sp>
        <p:nvSpPr>
          <p:cNvPr id="129027" name="Rectangle 1"/>
          <p:cNvSpPr>
            <a:spLocks noChangeArrowheads="1"/>
          </p:cNvSpPr>
          <p:nvPr/>
        </p:nvSpPr>
        <p:spPr bwMode="auto">
          <a:xfrm>
            <a:off x="395288" y="1239838"/>
            <a:ext cx="83534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55600" algn="just"/>
            <a:r>
              <a:rPr lang="ru-RU" altLang="ru-RU" sz="2400" b="1">
                <a:cs typeface="Times New Roman" pitchFamily="18" charset="0"/>
              </a:rPr>
              <a:t>Создание списка</a:t>
            </a:r>
            <a:endParaRPr lang="ru-RU" altLang="ru-RU" sz="2000"/>
          </a:p>
          <a:p>
            <a:pPr indent="355600" algn="just"/>
            <a:r>
              <a:rPr lang="ru-RU" altLang="ru-RU" sz="2400" i="1">
                <a:latin typeface="Calibri" pitchFamily="34" charset="0"/>
                <a:ea typeface="Times New Roman" pitchFamily="18" charset="0"/>
                <a:cs typeface="Calibri" pitchFamily="34" charset="0"/>
              </a:rPr>
              <a:t>Задача.</a:t>
            </a:r>
            <a:r>
              <a:rPr lang="ru-RU" altLang="ru-RU" sz="2400">
                <a:latin typeface="Calibri" pitchFamily="34" charset="0"/>
                <a:ea typeface="Times New Roman" pitchFamily="18" charset="0"/>
                <a:cs typeface="Calibri" pitchFamily="34" charset="0"/>
              </a:rPr>
              <a:t> Сформировать список, содержащий целые числа 3, 5, 1. </a:t>
            </a:r>
            <a:endParaRPr lang="ru-RU" altLang="ru-RU" sz="2000"/>
          </a:p>
          <a:p>
            <a:pPr indent="355600" algn="just"/>
            <a:r>
              <a:rPr lang="ru-RU" altLang="ru-RU" sz="2400">
                <a:latin typeface="Calibri" pitchFamily="34" charset="0"/>
                <a:cs typeface="Times New Roman" pitchFamily="18" charset="0"/>
              </a:rPr>
              <a:t>Определим структуру типа с полями, содержащими характеристики данных </a:t>
            </a:r>
            <a:r>
              <a:rPr lang="ru-RU" altLang="ru-RU" sz="2400">
                <a:cs typeface="Times New Roman" pitchFamily="18" charset="0"/>
              </a:rPr>
              <a:t>–</a:t>
            </a:r>
            <a:r>
              <a:rPr lang="ru-RU" altLang="ru-RU" sz="2400">
                <a:latin typeface="Calibri" pitchFamily="34" charset="0"/>
                <a:cs typeface="Times New Roman" pitchFamily="18" charset="0"/>
              </a:rPr>
              <a:t> значения очередного элемента и адреса следующего за ним элемента: </a:t>
            </a:r>
            <a:endParaRPr lang="ru-RU" altLang="ru-RU" sz="2000"/>
          </a:p>
          <a:p>
            <a:pPr indent="355600" algn="just"/>
            <a:r>
              <a:rPr lang="en-US" altLang="ru-RU" sz="2000" b="1">
                <a:latin typeface="Courier New" pitchFamily="49" charset="0"/>
                <a:cs typeface="Times New Roman" pitchFamily="18" charset="0"/>
              </a:rPr>
              <a:t>typedef struct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nd</a:t>
            </a:r>
            <a:endParaRPr lang="ru-RU" altLang="ru-RU" sz="2000"/>
          </a:p>
          <a:p>
            <a:pPr indent="355600" algn="just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{ </a:t>
            </a:r>
            <a:r>
              <a:rPr lang="en-US" altLang="ru-RU" sz="2000" b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val;</a:t>
            </a:r>
            <a:endParaRPr lang="ru-RU" altLang="ru-RU" sz="2000"/>
          </a:p>
          <a:p>
            <a:pPr indent="355600" algn="just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altLang="ru-RU" sz="2000" b="1">
                <a:latin typeface="Courier New" pitchFamily="49" charset="0"/>
                <a:cs typeface="Times New Roman" pitchFamily="18" charset="0"/>
              </a:rPr>
              <a:t>struct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nd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 * 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next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; } 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ND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;</a:t>
            </a:r>
            <a:endParaRPr lang="ru-RU" altLang="ru-RU" sz="2000"/>
          </a:p>
          <a:p>
            <a:pPr indent="355600" algn="just"/>
            <a:r>
              <a:rPr lang="ru-RU" altLang="ru-RU" sz="2400">
                <a:latin typeface="Calibri" pitchFamily="34" charset="0"/>
                <a:cs typeface="Times New Roman" pitchFamily="18" charset="0"/>
              </a:rPr>
              <a:t>Чтобы список существовал, надо определить указатель на его начало. Опишем переменные</a:t>
            </a:r>
            <a:r>
              <a:rPr lang="en-US" altLang="ru-RU" sz="2400">
                <a:latin typeface="Calibri" pitchFamily="34" charset="0"/>
                <a:cs typeface="Times New Roman" pitchFamily="18" charset="0"/>
              </a:rPr>
              <a:t>:</a:t>
            </a:r>
            <a:endParaRPr lang="ru-RU" altLang="ru-RU" sz="2000"/>
          </a:p>
          <a:p>
            <a:pPr indent="355600" algn="just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ND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 *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beg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, *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end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, *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;</a:t>
            </a:r>
            <a:endParaRPr lang="ru-RU" altLang="ru-RU" sz="4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Заголовок 1"/>
          <p:cNvSpPr>
            <a:spLocks noGrp="1"/>
          </p:cNvSpPr>
          <p:nvPr>
            <p:ph type="title"/>
          </p:nvPr>
        </p:nvSpPr>
        <p:spPr>
          <a:xfrm>
            <a:off x="374650" y="115888"/>
            <a:ext cx="8229600" cy="581025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Примеры работы со списком</a:t>
            </a: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323850" y="692150"/>
            <a:ext cx="8424863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55600" algn="just"/>
            <a:r>
              <a:rPr lang="ru-RU" altLang="ru-RU" sz="20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Создадим первый элемент: </a:t>
            </a:r>
            <a:endParaRPr lang="ru-RU" altLang="ru-RU" dirty="0">
              <a:ea typeface="Times New Roman" pitchFamily="18" charset="0"/>
              <a:cs typeface="Calibri" pitchFamily="34" charset="0"/>
            </a:endParaRPr>
          </a:p>
          <a:p>
            <a:pPr indent="355600" algn="just"/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Выделение памяти для первого звена списка</a:t>
            </a:r>
            <a:endParaRPr lang="ru-RU" altLang="ru-RU" dirty="0">
              <a:ea typeface="Times New Roman" pitchFamily="18" charset="0"/>
              <a:cs typeface="Courier New" pitchFamily="49" charset="0"/>
            </a:endParaRPr>
          </a:p>
          <a:p>
            <a:pPr indent="355600" algn="just"/>
            <a:r>
              <a:rPr lang="en-US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</a:t>
            </a:r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*) </a:t>
            </a:r>
            <a:r>
              <a:rPr lang="en-US" altLang="ru-RU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malloc</a:t>
            </a:r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ru-RU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</a:t>
            </a:r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)); </a:t>
            </a:r>
          </a:p>
          <a:p>
            <a:pPr indent="355600" algn="just"/>
            <a:r>
              <a:rPr lang="en-US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ru-RU" altLang="ru-RU" dirty="0">
                <a:ea typeface="Times New Roman" pitchFamily="18" charset="0"/>
                <a:cs typeface="Courier New" pitchFamily="49" charset="0"/>
              </a:rPr>
              <a:t>–</a:t>
            </a:r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altLang="ru-RU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</a:t>
            </a:r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=3;   </a:t>
            </a:r>
            <a:r>
              <a:rPr lang="en-US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beg</a:t>
            </a:r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indent="355600" algn="just"/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следующий элемент приравниваем к </a:t>
            </a:r>
            <a:r>
              <a:rPr lang="en-US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т.е. к </a:t>
            </a:r>
            <a:r>
              <a:rPr lang="en-US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NULL</a:t>
            </a:r>
            <a:endParaRPr lang="ru-RU" altLang="ru-RU" dirty="0"/>
          </a:p>
          <a:p>
            <a:pPr indent="355600" algn="just"/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 dirty="0">
                <a:cs typeface="Times New Roman" pitchFamily="18" charset="0"/>
              </a:rPr>
              <a:t>–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next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end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; 	</a:t>
            </a:r>
            <a:r>
              <a:rPr lang="ru-RU" altLang="ru-RU" sz="1600" dirty="0">
                <a:latin typeface="Courier New" pitchFamily="49" charset="0"/>
                <a:cs typeface="Times New Roman" pitchFamily="18" charset="0"/>
              </a:rPr>
              <a:t>		</a:t>
            </a:r>
            <a:endParaRPr lang="ru-RU" altLang="ru-RU" sz="1600" dirty="0"/>
          </a:p>
          <a:p>
            <a:pPr indent="355600" algn="just"/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Продолжим формирование списка, добавляя элементы в конец списка. </a:t>
            </a:r>
            <a:endParaRPr lang="ru-RU" altLang="ru-RU" dirty="0"/>
          </a:p>
          <a:p>
            <a:pPr indent="355600" algn="just"/>
            <a:r>
              <a:rPr lang="ru-RU" altLang="ru-RU" sz="1600" dirty="0">
                <a:latin typeface="Courier New" pitchFamily="49" charset="0"/>
                <a:cs typeface="Times New Roman" pitchFamily="18" charset="0"/>
              </a:rPr>
              <a:t>// Выделение памяти для второго звена списка</a:t>
            </a:r>
            <a:endParaRPr lang="ru-RU" altLang="ru-RU" sz="1600" dirty="0"/>
          </a:p>
          <a:p>
            <a:pPr indent="355600" algn="just"/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 dirty="0">
                <a:cs typeface="Times New Roman" pitchFamily="18" charset="0"/>
              </a:rPr>
              <a:t>–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next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=(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ND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 *)</a:t>
            </a:r>
            <a:r>
              <a:rPr lang="en-US" altLang="ru-RU" dirty="0" err="1">
                <a:latin typeface="Courier New" pitchFamily="49" charset="0"/>
                <a:cs typeface="Times New Roman" pitchFamily="18" charset="0"/>
              </a:rPr>
              <a:t>malloc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ru-RU" b="1" dirty="0" err="1">
                <a:latin typeface="Courier New" pitchFamily="49" charset="0"/>
                <a:cs typeface="Times New Roman" pitchFamily="18" charset="0"/>
              </a:rPr>
              <a:t>sizeof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ND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)); </a:t>
            </a:r>
          </a:p>
          <a:p>
            <a:pPr indent="355600" algn="just"/>
            <a:r>
              <a:rPr lang="ru-RU" altLang="ru-RU" sz="1600" dirty="0">
                <a:latin typeface="Courier New" pitchFamily="49" charset="0"/>
                <a:cs typeface="Times New Roman" pitchFamily="18" charset="0"/>
              </a:rPr>
              <a:t>// сделать текущим следующий, под который уже выделена память</a:t>
            </a:r>
            <a:endParaRPr lang="ru-RU" altLang="ru-RU" sz="1600" dirty="0"/>
          </a:p>
          <a:p>
            <a:pPr indent="355600" algn="just"/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 dirty="0">
                <a:cs typeface="Times New Roman" pitchFamily="18" charset="0"/>
              </a:rPr>
              <a:t>–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next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;  	</a:t>
            </a:r>
            <a:r>
              <a:rPr lang="ru-RU" altLang="ru-RU" sz="1600" dirty="0">
                <a:latin typeface="Courier New" pitchFamily="49" charset="0"/>
                <a:cs typeface="Times New Roman" pitchFamily="18" charset="0"/>
              </a:rPr>
              <a:t>			 </a:t>
            </a:r>
          </a:p>
          <a:p>
            <a:pPr indent="355600" algn="just"/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altLang="ru-RU" dirty="0">
                <a:cs typeface="Times New Roman" pitchFamily="18" charset="0"/>
              </a:rPr>
              <a:t>–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altLang="ru-RU" dirty="0" err="1">
                <a:latin typeface="Courier New" pitchFamily="49" charset="0"/>
                <a:cs typeface="Times New Roman" pitchFamily="18" charset="0"/>
              </a:rPr>
              <a:t>val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=5;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altLang="ru-RU" dirty="0">
                <a:cs typeface="Times New Roman" pitchFamily="18" charset="0"/>
              </a:rPr>
              <a:t>–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&gt;next=end;</a:t>
            </a:r>
            <a:endParaRPr lang="ru-RU" altLang="ru-RU" dirty="0"/>
          </a:p>
          <a:p>
            <a:pPr indent="355600" algn="just"/>
            <a:r>
              <a:rPr lang="ru-RU" altLang="ru-RU" sz="1600" dirty="0">
                <a:latin typeface="Courier New" pitchFamily="49" charset="0"/>
                <a:cs typeface="Times New Roman" pitchFamily="18" charset="0"/>
              </a:rPr>
              <a:t>// Выделение памяти для третьего звена списка</a:t>
            </a:r>
            <a:endParaRPr lang="ru-RU" altLang="ru-RU" sz="1600" dirty="0"/>
          </a:p>
          <a:p>
            <a:pPr indent="355600" algn="just"/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 dirty="0">
                <a:cs typeface="Times New Roman" pitchFamily="18" charset="0"/>
              </a:rPr>
              <a:t>–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next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=(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ND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 *)</a:t>
            </a:r>
            <a:r>
              <a:rPr lang="en-US" altLang="ru-RU" dirty="0" err="1">
                <a:latin typeface="Courier New" pitchFamily="49" charset="0"/>
                <a:cs typeface="Times New Roman" pitchFamily="18" charset="0"/>
              </a:rPr>
              <a:t>malloc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ru-RU" b="1" dirty="0" err="1">
                <a:latin typeface="Courier New" pitchFamily="49" charset="0"/>
                <a:cs typeface="Times New Roman" pitchFamily="18" charset="0"/>
              </a:rPr>
              <a:t>sizeof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ND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)); </a:t>
            </a:r>
          </a:p>
          <a:p>
            <a:pPr indent="355600" algn="just"/>
            <a:r>
              <a:rPr lang="ru-RU" altLang="ru-RU" sz="1600" dirty="0">
                <a:latin typeface="Courier New" pitchFamily="49" charset="0"/>
                <a:cs typeface="Times New Roman" pitchFamily="18" charset="0"/>
              </a:rPr>
              <a:t>// сделать текущим следующий, под который уже выделена память</a:t>
            </a:r>
            <a:endParaRPr lang="ru-RU" altLang="ru-RU" sz="1600" dirty="0"/>
          </a:p>
          <a:p>
            <a:pPr indent="355600" algn="just"/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 dirty="0">
                <a:cs typeface="Times New Roman" pitchFamily="18" charset="0"/>
              </a:rPr>
              <a:t>–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next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;   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altLang="ru-RU" dirty="0">
                <a:cs typeface="Times New Roman" pitchFamily="18" charset="0"/>
              </a:rPr>
              <a:t>–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altLang="ru-RU" dirty="0" err="1">
                <a:latin typeface="Courier New" pitchFamily="49" charset="0"/>
                <a:cs typeface="Times New Roman" pitchFamily="18" charset="0"/>
              </a:rPr>
              <a:t>val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=1;</a:t>
            </a:r>
            <a:endParaRPr lang="ru-RU" altLang="ru-RU" dirty="0"/>
          </a:p>
          <a:p>
            <a:pPr indent="355600" algn="just"/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altLang="ru-RU" dirty="0">
                <a:cs typeface="Times New Roman" pitchFamily="18" charset="0"/>
              </a:rPr>
              <a:t>–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&gt;next=end;</a:t>
            </a:r>
            <a:endParaRPr lang="ru-RU" altLang="ru-RU" dirty="0">
              <a:latin typeface="Courier New" pitchFamily="49" charset="0"/>
              <a:cs typeface="Times New Roman" pitchFamily="18" charset="0"/>
            </a:endParaRPr>
          </a:p>
          <a:p>
            <a:pPr indent="355600" algn="just" eaLnBrk="1" hangingPunct="1"/>
            <a:r>
              <a:rPr lang="ru-RU" altLang="ru-RU" sz="2000" b="1" i="1" dirty="0">
                <a:latin typeface="Calibri" pitchFamily="34" charset="0"/>
                <a:cs typeface="Times New Roman" pitchFamily="18" charset="0"/>
              </a:rPr>
              <a:t>Замечание.</a:t>
            </a:r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 Как видно из примера, отличным является только создание первого элемента – головы списка. Все остальные действия полностью аналогичны и их естественно выполнять в цикле. </a:t>
            </a:r>
            <a:endParaRPr lang="ru-RU" altLang="ru-RU" sz="3200" dirty="0">
              <a:latin typeface="Times New Roman" pitchFamily="18" charset="0"/>
              <a:cs typeface="Times New Roman" pitchFamily="18" charset="0"/>
            </a:endParaRPr>
          </a:p>
          <a:p>
            <a:pPr indent="355600" algn="just"/>
            <a:endParaRPr lang="ru-RU" altLang="ru-RU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Заголовок 1"/>
          <p:cNvSpPr>
            <a:spLocks noGrp="1"/>
          </p:cNvSpPr>
          <p:nvPr>
            <p:ph type="title"/>
          </p:nvPr>
        </p:nvSpPr>
        <p:spPr>
          <a:xfrm>
            <a:off x="374650" y="115888"/>
            <a:ext cx="8229600" cy="509587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Примеры работы со списком</a:t>
            </a:r>
          </a:p>
        </p:txBody>
      </p:sp>
      <p:sp>
        <p:nvSpPr>
          <p:cNvPr id="153601" name="Rectangle 1"/>
          <p:cNvSpPr>
            <a:spLocks noChangeArrowheads="1"/>
          </p:cNvSpPr>
          <p:nvPr/>
        </p:nvSpPr>
        <p:spPr bwMode="auto">
          <a:xfrm>
            <a:off x="323850" y="620713"/>
            <a:ext cx="8496300" cy="609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55600"/>
            <a:r>
              <a:rPr lang="ru-RU" altLang="ru-RU">
                <a:latin typeface="Calibri" pitchFamily="34" charset="0"/>
                <a:ea typeface="Times New Roman" pitchFamily="18" charset="0"/>
                <a:cs typeface="Calibri" pitchFamily="34" charset="0"/>
              </a:rPr>
              <a:t>Присоединение нового элемента к голове списка: </a:t>
            </a:r>
            <a:endParaRPr lang="ru-RU" altLang="ru-RU" sz="1600">
              <a:ea typeface="Times New Roman" pitchFamily="18" charset="0"/>
              <a:cs typeface="Calibri" pitchFamily="34" charset="0"/>
            </a:endParaRPr>
          </a:p>
          <a:p>
            <a:pPr indent="355600"/>
            <a:r>
              <a:rPr lang="ru-RU" altLang="ru-RU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Выделение памяти для нового звена списка</a:t>
            </a:r>
            <a:endParaRPr lang="ru-RU" altLang="ru-RU"/>
          </a:p>
          <a:p>
            <a:pPr indent="355600"/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=(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ND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 *)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malloc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ru-RU" b="1">
                <a:latin typeface="Courier New" pitchFamily="49" charset="0"/>
                <a:cs typeface="Times New Roman" pitchFamily="18" charset="0"/>
              </a:rPr>
              <a:t>sizeof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ND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)); </a:t>
            </a:r>
          </a:p>
          <a:p>
            <a:pPr indent="355600"/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-&gt;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val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=33;</a:t>
            </a:r>
            <a:endParaRPr lang="ru-RU" altLang="ru-RU"/>
          </a:p>
          <a:p>
            <a:pPr indent="355600"/>
            <a:r>
              <a:rPr lang="ru-RU" altLang="ru-RU">
                <a:latin typeface="Courier New" pitchFamily="49" charset="0"/>
                <a:cs typeface="Times New Roman" pitchFamily="18" charset="0"/>
              </a:rPr>
              <a:t>// следующим за новым звеном делаем начальное звено</a:t>
            </a:r>
            <a:endParaRPr lang="ru-RU" altLang="ru-RU"/>
          </a:p>
          <a:p>
            <a:pPr indent="355600"/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-&gt;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next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beg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; 			</a:t>
            </a:r>
          </a:p>
          <a:p>
            <a:pPr indent="355600"/>
            <a:r>
              <a:rPr lang="ru-RU" altLang="ru-RU">
                <a:latin typeface="Courier New" pitchFamily="49" charset="0"/>
                <a:cs typeface="Times New Roman" pitchFamily="18" charset="0"/>
              </a:rPr>
              <a:t>// начальным звеном (головой) делаем новое звено</a:t>
            </a:r>
            <a:endParaRPr lang="ru-RU" altLang="ru-RU"/>
          </a:p>
          <a:p>
            <a:pPr indent="355600"/>
            <a:r>
              <a:rPr lang="en-US" altLang="ru-RU">
                <a:latin typeface="Courier New" pitchFamily="49" charset="0"/>
                <a:cs typeface="Times New Roman" pitchFamily="18" charset="0"/>
              </a:rPr>
              <a:t>beg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;     </a:t>
            </a:r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			</a:t>
            </a:r>
          </a:p>
          <a:p>
            <a:pPr indent="355600"/>
            <a:r>
              <a:rPr lang="ru-RU" altLang="ru-RU" b="1">
                <a:latin typeface="Calibri" pitchFamily="34" charset="0"/>
                <a:cs typeface="Times New Roman" pitchFamily="18" charset="0"/>
              </a:rPr>
              <a:t>Просмотр списка</a:t>
            </a:r>
            <a:endParaRPr lang="ru-RU" altLang="ru-RU" sz="1600"/>
          </a:p>
          <a:p>
            <a:pPr indent="355600" algn="just"/>
            <a:r>
              <a:rPr lang="ru-RU" altLang="ru-RU">
                <a:latin typeface="Calibri" pitchFamily="34" charset="0"/>
                <a:cs typeface="Times New Roman" pitchFamily="18" charset="0"/>
              </a:rPr>
              <a:t>Просмотр элементов списка осуществляется последовательно, начиная с его начала. </a:t>
            </a:r>
          </a:p>
          <a:p>
            <a:pPr indent="355600" algn="just"/>
            <a:r>
              <a:rPr lang="ru-RU" altLang="ru-RU">
                <a:latin typeface="Calibri" pitchFamily="34" charset="0"/>
                <a:cs typeface="Times New Roman" pitchFamily="18" charset="0"/>
              </a:rPr>
              <a:t>Указатель </a:t>
            </a:r>
            <a:r>
              <a:rPr lang="en-US" altLang="ru-RU">
                <a:latin typeface="Calibri" pitchFamily="34" charset="0"/>
                <a:cs typeface="Times New Roman" pitchFamily="18" charset="0"/>
              </a:rPr>
              <a:t>p</a:t>
            </a:r>
            <a:r>
              <a:rPr lang="ru-RU" altLang="ru-RU">
                <a:latin typeface="Calibri" pitchFamily="34" charset="0"/>
                <a:cs typeface="Times New Roman" pitchFamily="18" charset="0"/>
              </a:rPr>
              <a:t> последовательно ссылается на первый, второй и т. д. элементы списка до тех пор, пока весь список не будет пройден. При этом с каждым элементом списка выполняется некоторая операция </a:t>
            </a:r>
            <a:r>
              <a:rPr lang="ru-RU" altLang="ru-RU">
                <a:cs typeface="Times New Roman" pitchFamily="18" charset="0"/>
              </a:rPr>
              <a:t>–</a:t>
            </a:r>
            <a:r>
              <a:rPr lang="ru-RU" altLang="ru-RU">
                <a:latin typeface="Calibri" pitchFamily="34" charset="0"/>
                <a:cs typeface="Times New Roman" pitchFamily="18" charset="0"/>
              </a:rPr>
              <a:t> например, печать элемента. </a:t>
            </a:r>
            <a:endParaRPr lang="ru-RU" altLang="ru-RU" sz="1600"/>
          </a:p>
          <a:p>
            <a:pPr indent="355600"/>
            <a:endParaRPr lang="ru-RU" altLang="ru-RU" sz="1600">
              <a:latin typeface="Courier New" pitchFamily="49" charset="0"/>
              <a:cs typeface="Times New Roman" pitchFamily="18" charset="0"/>
            </a:endParaRPr>
          </a:p>
          <a:p>
            <a:pPr indent="355600"/>
            <a:r>
              <a:rPr lang="en-US" altLang="ru-RU">
                <a:latin typeface="Courier New" pitchFamily="49" charset="0"/>
                <a:cs typeface="Times New Roman" pitchFamily="18" charset="0"/>
              </a:rPr>
              <a:t>printf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altLang="ru-RU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"\</a:t>
            </a:r>
            <a:r>
              <a:rPr lang="en-US" altLang="ru-RU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</a:t>
            </a:r>
            <a:r>
              <a:rPr lang="ru-RU" altLang="ru-RU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Содержимое списка:"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);</a:t>
            </a:r>
            <a:endParaRPr lang="ru-RU" altLang="ru-RU"/>
          </a:p>
          <a:p>
            <a:pPr indent="355600"/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beg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; 	    // делаем текущим головное звено</a:t>
            </a:r>
            <a:endParaRPr lang="ru-RU" altLang="ru-RU" sz="1600"/>
          </a:p>
          <a:p>
            <a:pPr indent="355600"/>
            <a:r>
              <a:rPr lang="en-US" altLang="ru-RU" b="1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!=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NULL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)  </a:t>
            </a:r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//цикл, пока не дойдем до значения </a:t>
            </a:r>
            <a:r>
              <a:rPr lang="en-US" altLang="ru-RU" sz="1600">
                <a:latin typeface="Courier New" pitchFamily="49" charset="0"/>
                <a:cs typeface="Times New Roman" pitchFamily="18" charset="0"/>
              </a:rPr>
              <a:t>NULL</a:t>
            </a:r>
            <a:endParaRPr lang="ru-RU" altLang="ru-RU" sz="1600"/>
          </a:p>
          <a:p>
            <a:pPr indent="355600"/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{  // печатаем значение поля </a:t>
            </a:r>
            <a:r>
              <a:rPr lang="en-US" altLang="ru-RU" sz="1600">
                <a:latin typeface="Courier New" pitchFamily="49" charset="0"/>
                <a:cs typeface="Times New Roman" pitchFamily="18" charset="0"/>
              </a:rPr>
              <a:t>val </a:t>
            </a:r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текущего звена списка</a:t>
            </a:r>
            <a:endParaRPr lang="ru-RU" altLang="ru-RU" sz="1600"/>
          </a:p>
          <a:p>
            <a:pPr indent="355600"/>
            <a:r>
              <a:rPr lang="ru-RU" altLang="ru-RU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printf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altLang="ru-RU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"\</a:t>
            </a:r>
            <a:r>
              <a:rPr lang="en-US" altLang="ru-RU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nval</a:t>
            </a:r>
            <a:r>
              <a:rPr lang="ru-RU" altLang="ru-RU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=%</a:t>
            </a:r>
            <a:r>
              <a:rPr lang="en-US" altLang="ru-RU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ru-RU" altLang="ru-RU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-&gt;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val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); </a:t>
            </a:r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	</a:t>
            </a:r>
          </a:p>
          <a:p>
            <a:pPr indent="355600"/>
            <a:r>
              <a:rPr lang="ru-RU" altLang="ru-RU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-&gt;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next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;   	// делаем текущим следующий элемент</a:t>
            </a:r>
            <a:endParaRPr lang="ru-RU" altLang="ru-RU"/>
          </a:p>
          <a:p>
            <a:pPr indent="355600"/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} </a:t>
            </a:r>
            <a:endParaRPr lang="ru-RU" altLang="ru-RU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Заголовок 1"/>
          <p:cNvSpPr>
            <a:spLocks noGrp="1"/>
          </p:cNvSpPr>
          <p:nvPr>
            <p:ph type="title"/>
          </p:nvPr>
        </p:nvSpPr>
        <p:spPr>
          <a:xfrm>
            <a:off x="374650" y="115888"/>
            <a:ext cx="8229600" cy="581025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Примеры работы со списком</a:t>
            </a:r>
          </a:p>
        </p:txBody>
      </p:sp>
      <p:sp>
        <p:nvSpPr>
          <p:cNvPr id="154625" name="Rectangle 1"/>
          <p:cNvSpPr>
            <a:spLocks noChangeArrowheads="1"/>
          </p:cNvSpPr>
          <p:nvPr/>
        </p:nvSpPr>
        <p:spPr bwMode="auto">
          <a:xfrm>
            <a:off x="323850" y="936625"/>
            <a:ext cx="8424863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55600">
              <a:lnSpc>
                <a:spcPct val="150000"/>
              </a:lnSpc>
            </a:pPr>
            <a:r>
              <a:rPr lang="ru-RU" altLang="ru-RU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Удаление элемента из списка.</a:t>
            </a:r>
            <a:endParaRPr lang="ru-RU" altLang="ru-RU" sz="2000">
              <a:ea typeface="Times New Roman" pitchFamily="18" charset="0"/>
              <a:cs typeface="Calibri" pitchFamily="34" charset="0"/>
            </a:endParaRPr>
          </a:p>
          <a:p>
            <a:pPr indent="355600"/>
            <a:r>
              <a:rPr lang="ru-RU" altLang="ru-RU" sz="2400">
                <a:latin typeface="Calibri" pitchFamily="34" charset="0"/>
                <a:ea typeface="Times New Roman" pitchFamily="18" charset="0"/>
                <a:cs typeface="Calibri" pitchFamily="34" charset="0"/>
              </a:rPr>
              <a:t>При удалении элемента из списка необходимо различать три случая:</a:t>
            </a:r>
            <a:endParaRPr lang="ru-RU" altLang="ru-RU" sz="2000">
              <a:ea typeface="Times New Roman" pitchFamily="18" charset="0"/>
              <a:cs typeface="Courier New" pitchFamily="49" charset="0"/>
            </a:endParaRPr>
          </a:p>
          <a:p>
            <a:pPr indent="355600">
              <a:lnSpc>
                <a:spcPct val="150000"/>
              </a:lnSpc>
            </a:pPr>
            <a:r>
              <a:rPr lang="ru-RU" altLang="ru-RU" sz="2400">
                <a:latin typeface="Calibri" pitchFamily="34" charset="0"/>
                <a:cs typeface="Times New Roman" pitchFamily="18" charset="0"/>
              </a:rPr>
              <a:t>1. Удаление элемента из начала списка. </a:t>
            </a:r>
            <a:endParaRPr lang="ru-RU" altLang="ru-RU" sz="2000"/>
          </a:p>
          <a:p>
            <a:pPr indent="355600">
              <a:lnSpc>
                <a:spcPct val="150000"/>
              </a:lnSpc>
            </a:pPr>
            <a:r>
              <a:rPr lang="ru-RU" altLang="ru-RU" sz="2400">
                <a:latin typeface="Calibri" pitchFamily="34" charset="0"/>
                <a:cs typeface="Times New Roman" pitchFamily="18" charset="0"/>
              </a:rPr>
              <a:t>2. Удаление элемента из середины списка. </a:t>
            </a:r>
            <a:endParaRPr lang="ru-RU" altLang="ru-RU" sz="2000"/>
          </a:p>
          <a:p>
            <a:pPr indent="355600">
              <a:lnSpc>
                <a:spcPct val="150000"/>
              </a:lnSpc>
            </a:pPr>
            <a:r>
              <a:rPr lang="ru-RU" altLang="ru-RU" sz="2400">
                <a:latin typeface="Calibri" pitchFamily="34" charset="0"/>
                <a:cs typeface="Times New Roman" pitchFamily="18" charset="0"/>
              </a:rPr>
              <a:t>3. Удаление из конца списка. </a:t>
            </a:r>
          </a:p>
          <a:p>
            <a:pPr indent="355600"/>
            <a:endParaRPr lang="ru-RU" altLang="ru-RU" sz="2000"/>
          </a:p>
          <a:p>
            <a:pPr indent="355600"/>
            <a:r>
              <a:rPr lang="ru-RU" altLang="ru-RU" sz="2400" i="1">
                <a:latin typeface="Calibri" pitchFamily="34" charset="0"/>
                <a:cs typeface="Times New Roman" pitchFamily="18" charset="0"/>
              </a:rPr>
              <a:t>Удаление элемента из начала списка</a:t>
            </a:r>
            <a:endParaRPr lang="ru-RU" altLang="ru-RU" sz="2000"/>
          </a:p>
          <a:p>
            <a:pPr indent="355600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beg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;   //запомним адрес первого элемента списка </a:t>
            </a:r>
            <a:endParaRPr lang="ru-RU" altLang="ru-RU" sz="2000"/>
          </a:p>
          <a:p>
            <a:pPr indent="355600"/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beg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 указываем на второй элемент списка </a:t>
            </a:r>
            <a:endParaRPr lang="ru-RU" altLang="ru-RU" sz="2000"/>
          </a:p>
          <a:p>
            <a:pPr indent="355600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beg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beg</a:t>
            </a:r>
            <a:r>
              <a:rPr lang="ru-RU" altLang="ru-RU" sz="2000">
                <a:cs typeface="Times New Roman" pitchFamily="18" charset="0"/>
              </a:rPr>
              <a:t>–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next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; </a:t>
            </a:r>
          </a:p>
          <a:p>
            <a:pPr indent="355600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free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);   //освободим память, занятую переменной 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 </a:t>
            </a:r>
            <a:endParaRPr lang="ru-RU" altLang="ru-RU" sz="4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323850" y="260350"/>
            <a:ext cx="84963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77800" algn="just" eaLnBrk="1" hangingPunct="1">
              <a:spcBef>
                <a:spcPts val="1200"/>
              </a:spcBef>
            </a:pPr>
            <a:r>
              <a:rPr lang="ru-RU" altLang="ru-RU" sz="2200" dirty="0">
                <a:cs typeface="Times New Roman" pitchFamily="18" charset="0"/>
              </a:rPr>
              <a:t>Операции инкремента (++) или декремента </a:t>
            </a:r>
            <a:r>
              <a:rPr lang="ru-RU" altLang="ru-RU" sz="2200" dirty="0" smtClean="0">
                <a:cs typeface="Times New Roman" pitchFamily="18" charset="0"/>
              </a:rPr>
              <a:t>(––) </a:t>
            </a:r>
            <a:r>
              <a:rPr lang="ru-RU" altLang="ru-RU" sz="2200" dirty="0">
                <a:cs typeface="Times New Roman" pitchFamily="18" charset="0"/>
              </a:rPr>
              <a:t>могут появляться перед или после своего операнда.</a:t>
            </a:r>
            <a:endParaRPr lang="en-US" altLang="ru-RU" sz="2200" dirty="0">
              <a:cs typeface="Times New Roman" pitchFamily="18" charset="0"/>
            </a:endParaRPr>
          </a:p>
          <a:p>
            <a:pPr indent="177800" algn="just" eaLnBrk="1" hangingPunct="1">
              <a:spcBef>
                <a:spcPts val="1200"/>
              </a:spcBef>
            </a:pPr>
            <a:r>
              <a:rPr lang="ru-RU" altLang="ru-RU" sz="2200" dirty="0">
                <a:cs typeface="Times New Roman" pitchFamily="18" charset="0"/>
              </a:rPr>
              <a:t> </a:t>
            </a:r>
            <a:endParaRPr lang="en-US" altLang="ru-RU" sz="2200" dirty="0">
              <a:cs typeface="Times New Roman" pitchFamily="18" charset="0"/>
            </a:endParaRPr>
          </a:p>
          <a:p>
            <a:pPr indent="177800" algn="just" eaLnBrk="1" hangingPunct="1">
              <a:spcBef>
                <a:spcPts val="1200"/>
              </a:spcBef>
            </a:pPr>
            <a:r>
              <a:rPr lang="ru-RU" altLang="ru-RU" sz="2200" dirty="0">
                <a:cs typeface="Times New Roman" pitchFamily="18" charset="0"/>
              </a:rPr>
              <a:t>Когда операция появляется перед своим операндом, то величина операнда инкрементируется или декрементируется и становится результатом вычисления выражения. </a:t>
            </a:r>
            <a:endParaRPr lang="en-US" altLang="ru-RU" sz="2200" dirty="0">
              <a:cs typeface="Times New Roman" pitchFamily="18" charset="0"/>
            </a:endParaRPr>
          </a:p>
          <a:p>
            <a:pPr indent="177800" algn="just" eaLnBrk="1" hangingPunct="1">
              <a:spcBef>
                <a:spcPts val="1200"/>
              </a:spcBef>
            </a:pPr>
            <a:r>
              <a:rPr lang="ru-RU" altLang="ru-RU" sz="2200" dirty="0">
                <a:cs typeface="Times New Roman" pitchFamily="18" charset="0"/>
              </a:rPr>
              <a:t>Когда операция стоит после своего операнда, то увеличение или уменьшение значения операнда происходит после вычисления всего выражения и использования результата.</a:t>
            </a:r>
          </a:p>
          <a:p>
            <a:pPr indent="177800" algn="just" eaLnBrk="1" hangingPunct="1"/>
            <a:r>
              <a:rPr lang="ru-RU" altLang="ru-RU" sz="2000" dirty="0">
                <a:cs typeface="Times New Roman" pitchFamily="18" charset="0"/>
              </a:rPr>
              <a:t>Например:</a:t>
            </a:r>
          </a:p>
          <a:p>
            <a:pPr indent="177800" algn="just" eaLnBrk="1" hangingPunct="1"/>
            <a:r>
              <a:rPr lang="en-US" altLang="ru-RU" sz="2000" dirty="0">
                <a:ea typeface="Times New Roman" pitchFamily="18" charset="0"/>
                <a:cs typeface="Courier New" pitchFamily="49" charset="0"/>
              </a:rPr>
              <a:t>b</a:t>
            </a:r>
            <a:r>
              <a:rPr lang="ru-RU" altLang="ru-RU" sz="2000" dirty="0">
                <a:ea typeface="Times New Roman" pitchFamily="18" charset="0"/>
                <a:cs typeface="Courier New" pitchFamily="49" charset="0"/>
              </a:rPr>
              <a:t>=4;</a:t>
            </a:r>
          </a:p>
          <a:p>
            <a:pPr indent="177800" algn="just" eaLnBrk="1" hangingPunct="1"/>
            <a:r>
              <a:rPr lang="en-US" altLang="ru-RU" sz="2000" dirty="0">
                <a:ea typeface="Times New Roman" pitchFamily="18" charset="0"/>
                <a:cs typeface="Courier New" pitchFamily="49" charset="0"/>
              </a:rPr>
              <a:t>a</a:t>
            </a:r>
            <a:r>
              <a:rPr lang="ru-RU" altLang="ru-RU" sz="2000" dirty="0">
                <a:ea typeface="Times New Roman" pitchFamily="18" charset="0"/>
                <a:cs typeface="Courier New" pitchFamily="49" charset="0"/>
              </a:rPr>
              <a:t>=++</a:t>
            </a:r>
            <a:r>
              <a:rPr lang="en-US" altLang="ru-RU" sz="2000" dirty="0">
                <a:ea typeface="Times New Roman" pitchFamily="18" charset="0"/>
                <a:cs typeface="Courier New" pitchFamily="49" charset="0"/>
              </a:rPr>
              <a:t>b</a:t>
            </a:r>
            <a:r>
              <a:rPr lang="ru-RU" altLang="ru-RU" sz="2000" dirty="0">
                <a:ea typeface="Times New Roman" pitchFamily="18" charset="0"/>
                <a:cs typeface="Courier New" pitchFamily="49" charset="0"/>
              </a:rPr>
              <a:t>; </a:t>
            </a:r>
            <a:endParaRPr lang="en-US" altLang="ru-RU" sz="2000" dirty="0">
              <a:ea typeface="Times New Roman" pitchFamily="18" charset="0"/>
              <a:cs typeface="Courier New" pitchFamily="49" charset="0"/>
            </a:endParaRPr>
          </a:p>
          <a:p>
            <a:pPr indent="177800" algn="just" eaLnBrk="1" hangingPunct="1"/>
            <a:r>
              <a:rPr lang="ru-RU" altLang="ru-RU" sz="2000" dirty="0">
                <a:ea typeface="Times New Roman" pitchFamily="18" charset="0"/>
                <a:cs typeface="Courier New" pitchFamily="49" charset="0"/>
              </a:rPr>
              <a:t>// в результате и переменная а и переменная </a:t>
            </a:r>
            <a:r>
              <a:rPr lang="en-US" altLang="ru-RU" sz="2000" dirty="0">
                <a:ea typeface="Times New Roman" pitchFamily="18" charset="0"/>
                <a:cs typeface="Courier New" pitchFamily="49" charset="0"/>
              </a:rPr>
              <a:t>b</a:t>
            </a:r>
            <a:r>
              <a:rPr lang="ru-RU" altLang="ru-RU" sz="2000" dirty="0">
                <a:ea typeface="Times New Roman" pitchFamily="18" charset="0"/>
                <a:cs typeface="Courier New" pitchFamily="49" charset="0"/>
              </a:rPr>
              <a:t> </a:t>
            </a:r>
            <a:endParaRPr lang="en-US" altLang="ru-RU" sz="2000" dirty="0">
              <a:ea typeface="Times New Roman" pitchFamily="18" charset="0"/>
              <a:cs typeface="Courier New" pitchFamily="49" charset="0"/>
            </a:endParaRPr>
          </a:p>
          <a:p>
            <a:pPr indent="177800" algn="just" eaLnBrk="1" hangingPunct="1"/>
            <a:r>
              <a:rPr lang="en-US" altLang="ru-RU" sz="2000" dirty="0">
                <a:ea typeface="Times New Roman" pitchFamily="18" charset="0"/>
                <a:cs typeface="Courier New" pitchFamily="49" charset="0"/>
              </a:rPr>
              <a:t>// </a:t>
            </a:r>
            <a:r>
              <a:rPr lang="ru-RU" altLang="ru-RU" sz="2000" dirty="0">
                <a:ea typeface="Times New Roman" pitchFamily="18" charset="0"/>
                <a:cs typeface="Courier New" pitchFamily="49" charset="0"/>
              </a:rPr>
              <a:t>получат значение 5</a:t>
            </a:r>
          </a:p>
          <a:p>
            <a:pPr indent="177800" algn="just" eaLnBrk="1" hangingPunct="1"/>
            <a:r>
              <a:rPr lang="ru-RU" altLang="ru-RU" sz="2000" dirty="0">
                <a:ea typeface="Times New Roman" pitchFamily="18" charset="0"/>
                <a:cs typeface="Courier New" pitchFamily="49" charset="0"/>
              </a:rPr>
              <a:t> </a:t>
            </a:r>
            <a:r>
              <a:rPr lang="en-US" altLang="ru-RU" sz="2000" dirty="0">
                <a:ea typeface="Times New Roman" pitchFamily="18" charset="0"/>
                <a:cs typeface="Courier New" pitchFamily="49" charset="0"/>
              </a:rPr>
              <a:t>b</a:t>
            </a:r>
            <a:r>
              <a:rPr lang="ru-RU" altLang="ru-RU" sz="2000" dirty="0">
                <a:ea typeface="Times New Roman" pitchFamily="18" charset="0"/>
                <a:cs typeface="Courier New" pitchFamily="49" charset="0"/>
              </a:rPr>
              <a:t>=4;</a:t>
            </a:r>
          </a:p>
          <a:p>
            <a:pPr indent="177800" eaLnBrk="1" hangingPunct="1"/>
            <a:r>
              <a:rPr lang="en-US" altLang="ru-RU" sz="2000" dirty="0">
                <a:ea typeface="Times New Roman" pitchFamily="18" charset="0"/>
                <a:cs typeface="Courier New" pitchFamily="49" charset="0"/>
              </a:rPr>
              <a:t>a</a:t>
            </a:r>
            <a:r>
              <a:rPr lang="ru-RU" altLang="ru-RU" sz="2000" dirty="0"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ru-RU" sz="2000" dirty="0">
                <a:ea typeface="Times New Roman" pitchFamily="18" charset="0"/>
                <a:cs typeface="Courier New" pitchFamily="49" charset="0"/>
              </a:rPr>
              <a:t>b</a:t>
            </a:r>
            <a:r>
              <a:rPr lang="ru-RU" altLang="ru-RU" sz="2000" dirty="0">
                <a:ea typeface="Times New Roman" pitchFamily="18" charset="0"/>
                <a:cs typeface="Courier New" pitchFamily="49" charset="0"/>
              </a:rPr>
              <a:t>++; </a:t>
            </a:r>
            <a:endParaRPr lang="en-US" altLang="ru-RU" sz="2000" dirty="0">
              <a:ea typeface="Times New Roman" pitchFamily="18" charset="0"/>
              <a:cs typeface="Courier New" pitchFamily="49" charset="0"/>
            </a:endParaRPr>
          </a:p>
          <a:p>
            <a:pPr indent="177800" eaLnBrk="1" hangingPunct="1"/>
            <a:r>
              <a:rPr lang="ru-RU" altLang="ru-RU" sz="2000" dirty="0">
                <a:ea typeface="Times New Roman" pitchFamily="18" charset="0"/>
                <a:cs typeface="Courier New" pitchFamily="49" charset="0"/>
              </a:rPr>
              <a:t>// в результате переменная а будет равна 4, </a:t>
            </a:r>
            <a:endParaRPr lang="en-US" altLang="ru-RU" sz="2000" dirty="0">
              <a:ea typeface="Times New Roman" pitchFamily="18" charset="0"/>
              <a:cs typeface="Courier New" pitchFamily="49" charset="0"/>
            </a:endParaRPr>
          </a:p>
          <a:p>
            <a:pPr indent="177800" eaLnBrk="1" hangingPunct="1"/>
            <a:r>
              <a:rPr lang="en-US" altLang="ru-RU" sz="2000" dirty="0">
                <a:ea typeface="Times New Roman" pitchFamily="18" charset="0"/>
                <a:cs typeface="Courier New" pitchFamily="49" charset="0"/>
              </a:rPr>
              <a:t>// </a:t>
            </a:r>
            <a:r>
              <a:rPr lang="ru-RU" altLang="ru-RU" sz="2000" dirty="0">
                <a:ea typeface="Times New Roman" pitchFamily="18" charset="0"/>
                <a:cs typeface="Courier New" pitchFamily="49" charset="0"/>
              </a:rPr>
              <a:t>переменная </a:t>
            </a:r>
            <a:r>
              <a:rPr lang="en-US" altLang="ru-RU" sz="2000" dirty="0">
                <a:ea typeface="Times New Roman" pitchFamily="18" charset="0"/>
                <a:cs typeface="Courier New" pitchFamily="49" charset="0"/>
              </a:rPr>
              <a:t>b</a:t>
            </a:r>
            <a:r>
              <a:rPr lang="ru-RU" altLang="ru-RU" sz="2000" dirty="0">
                <a:ea typeface="Times New Roman" pitchFamily="18" charset="0"/>
                <a:cs typeface="Courier New" pitchFamily="49" charset="0"/>
              </a:rPr>
              <a:t> получит значение 5</a:t>
            </a:r>
            <a:endParaRPr lang="ru-RU" altLang="ru-RU" dirty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Заголовок 1"/>
          <p:cNvSpPr>
            <a:spLocks noGrp="1"/>
          </p:cNvSpPr>
          <p:nvPr>
            <p:ph type="title"/>
          </p:nvPr>
        </p:nvSpPr>
        <p:spPr>
          <a:xfrm>
            <a:off x="374650" y="115888"/>
            <a:ext cx="8229600" cy="581025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Примеры работы со списком</a:t>
            </a:r>
          </a:p>
        </p:txBody>
      </p:sp>
      <p:sp>
        <p:nvSpPr>
          <p:cNvPr id="135171" name="Rectangle 51"/>
          <p:cNvSpPr>
            <a:spLocks noChangeArrowheads="1"/>
          </p:cNvSpPr>
          <p:nvPr/>
        </p:nvSpPr>
        <p:spPr bwMode="auto">
          <a:xfrm>
            <a:off x="323850" y="836613"/>
            <a:ext cx="853440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55600"/>
            <a:r>
              <a:rPr lang="ru-RU" altLang="ru-RU" sz="2000" i="1">
                <a:latin typeface="Calibri" pitchFamily="34" charset="0"/>
                <a:ea typeface="Times New Roman" pitchFamily="18" charset="0"/>
                <a:cs typeface="Calibri" pitchFamily="34" charset="0"/>
              </a:rPr>
              <a:t>Удаление элемента из середины списка</a:t>
            </a:r>
          </a:p>
          <a:p>
            <a:pPr indent="355600"/>
            <a:endParaRPr lang="ru-RU" altLang="ru-RU">
              <a:ea typeface="Times New Roman" pitchFamily="18" charset="0"/>
              <a:cs typeface="Calibri" pitchFamily="34" charset="0"/>
            </a:endParaRPr>
          </a:p>
          <a:p>
            <a:pPr indent="355600"/>
            <a:r>
              <a:rPr lang="ru-RU" altLang="ru-RU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Для этого нужно знать адреса удаляемого элемента и элемента, находящегося в списке перед ним.</a:t>
            </a:r>
            <a:endParaRPr lang="ru-RU" altLang="ru-RU">
              <a:ea typeface="Times New Roman" pitchFamily="18" charset="0"/>
              <a:cs typeface="Courier New" pitchFamily="49" charset="0"/>
            </a:endParaRPr>
          </a:p>
          <a:p>
            <a:pPr indent="355600"/>
            <a:r>
              <a:rPr lang="en-US" altLang="ru-RU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 x</a:t>
            </a:r>
            <a:r>
              <a:rPr lang="ru-RU" altLang="ru-RU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=5;  // значение, которое будем искать</a:t>
            </a:r>
            <a:endParaRPr lang="ru-RU" altLang="ru-RU"/>
          </a:p>
          <a:p>
            <a:pPr indent="355600"/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beg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; </a:t>
            </a:r>
            <a:endParaRPr lang="ru-RU" altLang="ru-RU"/>
          </a:p>
          <a:p>
            <a:pPr indent="355600"/>
            <a:r>
              <a:rPr lang="en-US" altLang="ru-RU">
                <a:latin typeface="Courier New" pitchFamily="49" charset="0"/>
                <a:cs typeface="Times New Roman" pitchFamily="18" charset="0"/>
              </a:rPr>
              <a:t>ND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 *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temp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; </a:t>
            </a:r>
            <a:endParaRPr lang="ru-RU" altLang="ru-RU"/>
          </a:p>
          <a:p>
            <a:pPr indent="355600"/>
            <a:r>
              <a:rPr lang="en-US" altLang="ru-RU" b="1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!=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end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 &amp;&amp; 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-&gt;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val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 !=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x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) </a:t>
            </a:r>
          </a:p>
          <a:p>
            <a:pPr indent="355600"/>
            <a:r>
              <a:rPr lang="ru-RU" altLang="ru-RU">
                <a:latin typeface="Courier New" pitchFamily="49" charset="0"/>
                <a:cs typeface="Times New Roman" pitchFamily="18" charset="0"/>
              </a:rPr>
              <a:t>// пока не конец списка и пока поле 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val 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не равно х</a:t>
            </a:r>
            <a:endParaRPr lang="ru-RU" altLang="ru-RU"/>
          </a:p>
          <a:p>
            <a:pPr indent="355600"/>
            <a:r>
              <a:rPr lang="ru-RU" altLang="ru-RU">
                <a:latin typeface="Courier New" pitchFamily="49" charset="0"/>
                <a:cs typeface="Times New Roman" pitchFamily="18" charset="0"/>
              </a:rPr>
              <a:t>{ 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temp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; 	  // запоминаем текущий </a:t>
            </a:r>
            <a:endParaRPr lang="ru-RU" altLang="ru-RU"/>
          </a:p>
          <a:p>
            <a:pPr indent="355600"/>
            <a:r>
              <a:rPr lang="ru-RU" altLang="ru-RU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-&gt;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next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;  // запоминаем следующий за текущим</a:t>
            </a:r>
            <a:endParaRPr lang="ru-RU" altLang="ru-RU"/>
          </a:p>
          <a:p>
            <a:pPr indent="355600"/>
            <a:r>
              <a:rPr lang="en-US" altLang="ru-RU">
                <a:latin typeface="Courier New" pitchFamily="49" charset="0"/>
                <a:cs typeface="Times New Roman" pitchFamily="18" charset="0"/>
              </a:rPr>
              <a:t>}  </a:t>
            </a:r>
            <a:endParaRPr lang="ru-RU" altLang="ru-RU"/>
          </a:p>
          <a:p>
            <a:pPr indent="355600"/>
            <a:r>
              <a:rPr lang="en-US" altLang="ru-RU">
                <a:latin typeface="Courier New" pitchFamily="49" charset="0"/>
                <a:cs typeface="Times New Roman" pitchFamily="18" charset="0"/>
              </a:rPr>
              <a:t>temp-&gt;next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= p-&gt;next; // </a:t>
            </a:r>
            <a:endParaRPr lang="ru-RU" altLang="ru-RU"/>
          </a:p>
          <a:p>
            <a:pPr indent="355600"/>
            <a:r>
              <a:rPr lang="en-US" altLang="ru-RU">
                <a:latin typeface="Courier New" pitchFamily="49" charset="0"/>
                <a:cs typeface="Times New Roman" pitchFamily="18" charset="0"/>
              </a:rPr>
              <a:t>free(p); 			  </a:t>
            </a:r>
            <a:endParaRPr lang="en-US" altLang="ru-RU" sz="440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214813" y="4135438"/>
            <a:ext cx="4465637" cy="1008062"/>
            <a:chOff x="4663" y="15149"/>
            <a:chExt cx="2888" cy="782"/>
          </a:xfrm>
        </p:grpSpPr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4663" y="15149"/>
              <a:ext cx="2888" cy="782"/>
              <a:chOff x="4663" y="15149"/>
              <a:chExt cx="2888" cy="782"/>
            </a:xfrm>
          </p:grpSpPr>
          <p:grpSp>
            <p:nvGrpSpPr>
              <p:cNvPr id="4" name="Group 54"/>
              <p:cNvGrpSpPr>
                <a:grpSpLocks/>
              </p:cNvGrpSpPr>
              <p:nvPr/>
            </p:nvGrpSpPr>
            <p:grpSpPr bwMode="auto">
              <a:xfrm>
                <a:off x="5246" y="15652"/>
                <a:ext cx="1768" cy="279"/>
                <a:chOff x="5246" y="15652"/>
                <a:chExt cx="1768" cy="279"/>
              </a:xfrm>
            </p:grpSpPr>
            <p:cxnSp>
              <p:nvCxnSpPr>
                <p:cNvPr id="135188" name="AutoShape 55"/>
                <p:cNvCxnSpPr>
                  <a:cxnSpLocks noChangeShapeType="1"/>
                </p:cNvCxnSpPr>
                <p:nvPr/>
              </p:nvCxnSpPr>
              <p:spPr bwMode="auto">
                <a:xfrm>
                  <a:off x="5246" y="15652"/>
                  <a:ext cx="0" cy="272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5189" name="AutoShape 56"/>
                <p:cNvCxnSpPr>
                  <a:cxnSpLocks noChangeShapeType="1"/>
                </p:cNvCxnSpPr>
                <p:nvPr/>
              </p:nvCxnSpPr>
              <p:spPr bwMode="auto">
                <a:xfrm>
                  <a:off x="5246" y="15931"/>
                  <a:ext cx="1765" cy="0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5190" name="AutoShape 57"/>
                <p:cNvCxnSpPr>
                  <a:cxnSpLocks noChangeShapeType="1"/>
                </p:cNvCxnSpPr>
                <p:nvPr/>
              </p:nvCxnSpPr>
              <p:spPr bwMode="auto">
                <a:xfrm>
                  <a:off x="7014" y="15653"/>
                  <a:ext cx="0" cy="272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 type="arrow" w="med" len="med"/>
                  <a:tailEnd/>
                </a:ln>
              </p:spPr>
            </p:cxnSp>
          </p:grpSp>
          <p:grpSp>
            <p:nvGrpSpPr>
              <p:cNvPr id="5" name="Group 58"/>
              <p:cNvGrpSpPr>
                <a:grpSpLocks/>
              </p:cNvGrpSpPr>
              <p:nvPr/>
            </p:nvGrpSpPr>
            <p:grpSpPr bwMode="auto">
              <a:xfrm>
                <a:off x="4663" y="15440"/>
                <a:ext cx="788" cy="205"/>
                <a:chOff x="4663" y="15386"/>
                <a:chExt cx="788" cy="205"/>
              </a:xfrm>
            </p:grpSpPr>
            <p:cxnSp>
              <p:nvCxnSpPr>
                <p:cNvPr id="135186" name="AutoShape 59"/>
                <p:cNvCxnSpPr>
                  <a:cxnSpLocks noChangeShapeType="1"/>
                </p:cNvCxnSpPr>
                <p:nvPr/>
              </p:nvCxnSpPr>
              <p:spPr bwMode="auto">
                <a:xfrm>
                  <a:off x="4663" y="15460"/>
                  <a:ext cx="386" cy="0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135187" name="Rectangle 60"/>
                <p:cNvSpPr>
                  <a:spLocks noChangeArrowheads="1"/>
                </p:cNvSpPr>
                <p:nvPr/>
              </p:nvSpPr>
              <p:spPr bwMode="auto">
                <a:xfrm>
                  <a:off x="5049" y="15386"/>
                  <a:ext cx="402" cy="20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ru-RU" altLang="ru-RU" sz="4800" b="1"/>
                </a:p>
              </p:txBody>
            </p:sp>
          </p:grpSp>
          <p:cxnSp>
            <p:nvCxnSpPr>
              <p:cNvPr id="135178" name="AutoShape 61"/>
              <p:cNvCxnSpPr>
                <a:cxnSpLocks noChangeShapeType="1"/>
              </p:cNvCxnSpPr>
              <p:nvPr/>
            </p:nvCxnSpPr>
            <p:spPr bwMode="auto">
              <a:xfrm>
                <a:off x="5511" y="15549"/>
                <a:ext cx="386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6445" y="15442"/>
                <a:ext cx="788" cy="205"/>
                <a:chOff x="6323" y="15385"/>
                <a:chExt cx="788" cy="205"/>
              </a:xfrm>
            </p:grpSpPr>
            <p:cxnSp>
              <p:nvCxnSpPr>
                <p:cNvPr id="135184" name="AutoShape 63"/>
                <p:cNvCxnSpPr>
                  <a:cxnSpLocks noChangeShapeType="1"/>
                </p:cNvCxnSpPr>
                <p:nvPr/>
              </p:nvCxnSpPr>
              <p:spPr bwMode="auto">
                <a:xfrm>
                  <a:off x="6323" y="15486"/>
                  <a:ext cx="386" cy="0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135185" name="Rectangle 64"/>
                <p:cNvSpPr>
                  <a:spLocks noChangeArrowheads="1"/>
                </p:cNvSpPr>
                <p:nvPr/>
              </p:nvSpPr>
              <p:spPr bwMode="auto">
                <a:xfrm>
                  <a:off x="6709" y="15385"/>
                  <a:ext cx="402" cy="20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ru-RU" altLang="ru-RU" sz="4800" b="1"/>
                </a:p>
              </p:txBody>
            </p:sp>
          </p:grpSp>
          <p:sp>
            <p:nvSpPr>
              <p:cNvPr id="135180" name="Text Box 65"/>
              <p:cNvSpPr txBox="1">
                <a:spLocks noChangeArrowheads="1"/>
              </p:cNvSpPr>
              <p:nvPr/>
            </p:nvSpPr>
            <p:spPr bwMode="auto">
              <a:xfrm>
                <a:off x="5897" y="15392"/>
                <a:ext cx="514" cy="29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Aft>
                    <a:spcPts val="1000"/>
                  </a:spcAft>
                </a:pPr>
                <a:r>
                  <a:rPr lang="en-US" altLang="ru-RU" sz="1600" b="1">
                    <a:latin typeface="Courier New" pitchFamily="49" charset="0"/>
                  </a:rPr>
                  <a:t>val</a:t>
                </a:r>
                <a:r>
                  <a:rPr lang="ru-RU" altLang="ru-RU" sz="1600" b="1">
                    <a:latin typeface="Courier New" pitchFamily="49" charset="0"/>
                  </a:rPr>
                  <a:t>=</a:t>
                </a:r>
                <a:r>
                  <a:rPr lang="en-US" altLang="ru-RU" sz="1600" b="1">
                    <a:latin typeface="Courier New" pitchFamily="49" charset="0"/>
                  </a:rPr>
                  <a:t>x</a:t>
                </a:r>
                <a:endParaRPr lang="ru-RU" altLang="ru-RU" sz="4800" b="1"/>
              </a:p>
            </p:txBody>
          </p:sp>
          <p:sp>
            <p:nvSpPr>
              <p:cNvPr id="135181" name="Text Box 66"/>
              <p:cNvSpPr txBox="1">
                <a:spLocks noChangeArrowheads="1"/>
              </p:cNvSpPr>
              <p:nvPr/>
            </p:nvSpPr>
            <p:spPr bwMode="auto">
              <a:xfrm>
                <a:off x="5060" y="15184"/>
                <a:ext cx="51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Aft>
                    <a:spcPts val="1000"/>
                  </a:spcAft>
                </a:pPr>
                <a:r>
                  <a:rPr lang="en-US" altLang="ru-RU" sz="1600" b="1">
                    <a:latin typeface="Courier New" pitchFamily="49" charset="0"/>
                  </a:rPr>
                  <a:t>temp</a:t>
                </a:r>
                <a:endParaRPr lang="ru-RU" altLang="ru-RU" sz="4800" b="1"/>
              </a:p>
            </p:txBody>
          </p:sp>
          <p:sp>
            <p:nvSpPr>
              <p:cNvPr id="135182" name="Text Box 67"/>
              <p:cNvSpPr txBox="1">
                <a:spLocks noChangeArrowheads="1"/>
              </p:cNvSpPr>
              <p:nvPr/>
            </p:nvSpPr>
            <p:spPr bwMode="auto">
              <a:xfrm>
                <a:off x="6783" y="15165"/>
                <a:ext cx="76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Aft>
                    <a:spcPts val="1000"/>
                  </a:spcAft>
                </a:pPr>
                <a:r>
                  <a:rPr lang="en-US" altLang="ru-RU" sz="1600" b="1">
                    <a:latin typeface="Courier New" pitchFamily="49" charset="0"/>
                  </a:rPr>
                  <a:t>p-&gt;next</a:t>
                </a:r>
                <a:endParaRPr lang="ru-RU" altLang="ru-RU" sz="4800" b="1"/>
              </a:p>
            </p:txBody>
          </p:sp>
          <p:sp>
            <p:nvSpPr>
              <p:cNvPr id="135183" name="Text Box 68"/>
              <p:cNvSpPr txBox="1">
                <a:spLocks noChangeArrowheads="1"/>
              </p:cNvSpPr>
              <p:nvPr/>
            </p:nvSpPr>
            <p:spPr bwMode="auto">
              <a:xfrm>
                <a:off x="5983" y="15149"/>
                <a:ext cx="25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Aft>
                    <a:spcPts val="1000"/>
                  </a:spcAft>
                </a:pPr>
                <a:r>
                  <a:rPr lang="en-US" altLang="ru-RU" sz="1600" b="1">
                    <a:latin typeface="Courier New" pitchFamily="49" charset="0"/>
                  </a:rPr>
                  <a:t>p</a:t>
                </a:r>
                <a:endParaRPr lang="ru-RU" altLang="ru-RU" sz="4800" b="1"/>
              </a:p>
            </p:txBody>
          </p:sp>
        </p:grpSp>
        <p:cxnSp>
          <p:nvCxnSpPr>
            <p:cNvPr id="135174" name="AutoShape 69"/>
            <p:cNvCxnSpPr>
              <a:cxnSpLocks noChangeShapeType="1"/>
            </p:cNvCxnSpPr>
            <p:nvPr/>
          </p:nvCxnSpPr>
          <p:spPr bwMode="auto">
            <a:xfrm>
              <a:off x="5761" y="15313"/>
              <a:ext cx="764" cy="465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5175" name="AutoShape 70"/>
            <p:cNvCxnSpPr>
              <a:cxnSpLocks noChangeShapeType="1"/>
            </p:cNvCxnSpPr>
            <p:nvPr/>
          </p:nvCxnSpPr>
          <p:spPr bwMode="auto">
            <a:xfrm flipV="1">
              <a:off x="5761" y="15313"/>
              <a:ext cx="764" cy="465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Заголовок 1"/>
          <p:cNvSpPr>
            <a:spLocks noGrp="1"/>
          </p:cNvSpPr>
          <p:nvPr>
            <p:ph type="title"/>
          </p:nvPr>
        </p:nvSpPr>
        <p:spPr>
          <a:xfrm>
            <a:off x="374650" y="115888"/>
            <a:ext cx="8229600" cy="581025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Примеры работы со списком</a:t>
            </a:r>
          </a:p>
        </p:txBody>
      </p:sp>
      <p:sp>
        <p:nvSpPr>
          <p:cNvPr id="136195" name="Rectangle 27"/>
          <p:cNvSpPr>
            <a:spLocks noChangeArrowheads="1"/>
          </p:cNvSpPr>
          <p:nvPr/>
        </p:nvSpPr>
        <p:spPr bwMode="auto">
          <a:xfrm>
            <a:off x="214313" y="971550"/>
            <a:ext cx="8678862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55600"/>
            <a:r>
              <a:rPr lang="ru-RU" altLang="ru-RU" sz="2000" i="1">
                <a:latin typeface="Calibri" pitchFamily="34" charset="0"/>
                <a:ea typeface="Times New Roman" pitchFamily="18" charset="0"/>
                <a:cs typeface="Calibri" pitchFamily="34" charset="0"/>
              </a:rPr>
              <a:t>Удаление из конца списка.</a:t>
            </a:r>
            <a:endParaRPr lang="ru-RU" altLang="ru-RU">
              <a:ea typeface="Times New Roman" pitchFamily="18" charset="0"/>
              <a:cs typeface="Calibri" pitchFamily="34" charset="0"/>
            </a:endParaRPr>
          </a:p>
          <a:p>
            <a:pPr indent="355600"/>
            <a:r>
              <a:rPr lang="ru-RU" altLang="ru-RU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Оно производится, когда указатель </a:t>
            </a:r>
            <a:r>
              <a:rPr lang="en-US" altLang="ru-RU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temp</a:t>
            </a:r>
            <a:r>
              <a:rPr lang="ru-RU" altLang="ru-RU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 показывает на предпоследний элемент списка, а </a:t>
            </a:r>
            <a:r>
              <a:rPr lang="en-US" altLang="ru-RU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p</a:t>
            </a:r>
            <a:r>
              <a:rPr lang="ru-RU" altLang="ru-RU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ru-RU" altLang="ru-RU" sz="2000">
                <a:ea typeface="Times New Roman" pitchFamily="18" charset="0"/>
                <a:cs typeface="Calibri" pitchFamily="34" charset="0"/>
              </a:rPr>
              <a:t>–</a:t>
            </a:r>
            <a:r>
              <a:rPr lang="ru-RU" altLang="ru-RU" sz="2000">
                <a:latin typeface="Calibri" pitchFamily="34" charset="0"/>
                <a:ea typeface="Times New Roman" pitchFamily="18" charset="0"/>
                <a:cs typeface="Calibri" pitchFamily="34" charset="0"/>
              </a:rPr>
              <a:t> на последний.</a:t>
            </a:r>
            <a:endParaRPr lang="ru-RU" altLang="ru-RU">
              <a:ea typeface="Times New Roman" pitchFamily="18" charset="0"/>
              <a:cs typeface="Courier New" pitchFamily="49" charset="0"/>
            </a:endParaRPr>
          </a:p>
          <a:p>
            <a:pPr indent="355600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beg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; 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temp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beg</a:t>
            </a:r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;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// оба указателя перемещаем на начало списка</a:t>
            </a:r>
            <a:endParaRPr lang="ru-RU" altLang="ru-RU" sz="1600"/>
          </a:p>
          <a:p>
            <a:pPr indent="355600"/>
            <a:r>
              <a:rPr lang="en-US" altLang="ru-RU" b="1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-&gt;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next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!=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end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) </a:t>
            </a:r>
          </a:p>
          <a:p>
            <a:pPr indent="355600"/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// пока следующим за текущим не будет </a:t>
            </a:r>
            <a:r>
              <a:rPr lang="en-US" altLang="ru-RU" sz="1600">
                <a:latin typeface="Courier New" pitchFamily="49" charset="0"/>
                <a:cs typeface="Times New Roman" pitchFamily="18" charset="0"/>
              </a:rPr>
              <a:t>end</a:t>
            </a:r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, т.е. </a:t>
            </a:r>
            <a:r>
              <a:rPr lang="en-US" altLang="ru-RU" sz="1600">
                <a:latin typeface="Courier New" pitchFamily="49" charset="0"/>
                <a:cs typeface="Times New Roman" pitchFamily="18" charset="0"/>
              </a:rPr>
              <a:t>NULL</a:t>
            </a:r>
            <a:endParaRPr lang="ru-RU" altLang="ru-RU" sz="1600"/>
          </a:p>
          <a:p>
            <a:pPr indent="355600"/>
            <a:r>
              <a:rPr lang="ru-RU" altLang="ru-RU">
                <a:latin typeface="Courier New" pitchFamily="49" charset="0"/>
                <a:cs typeface="Times New Roman" pitchFamily="18" charset="0"/>
              </a:rPr>
              <a:t>{   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temp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;  	</a:t>
            </a:r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ru-RU" sz="1600">
                <a:latin typeface="Courier New" pitchFamily="49" charset="0"/>
                <a:cs typeface="Times New Roman" pitchFamily="18" charset="0"/>
              </a:rPr>
              <a:t>temp </a:t>
            </a:r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указывает на </a:t>
            </a:r>
            <a:r>
              <a:rPr lang="en-US" altLang="ru-RU" sz="1600">
                <a:latin typeface="Courier New" pitchFamily="49" charset="0"/>
                <a:cs typeface="Times New Roman" pitchFamily="18" charset="0"/>
              </a:rPr>
              <a:t>p</a:t>
            </a:r>
            <a:endParaRPr lang="ru-RU" altLang="ru-RU" sz="1600"/>
          </a:p>
          <a:p>
            <a:pPr indent="355600"/>
            <a:r>
              <a:rPr lang="ru-RU" altLang="ru-RU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-&gt;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next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;</a:t>
            </a:r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ru-RU" sz="1600">
                <a:latin typeface="Courier New" pitchFamily="49" charset="0"/>
                <a:cs typeface="Times New Roman" pitchFamily="18" charset="0"/>
              </a:rPr>
              <a:t>p </a:t>
            </a:r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указывает на следующий за </a:t>
            </a:r>
            <a:r>
              <a:rPr lang="en-US" altLang="ru-RU" sz="1600">
                <a:latin typeface="Courier New" pitchFamily="49" charset="0"/>
                <a:cs typeface="Times New Roman" pitchFamily="18" charset="0"/>
              </a:rPr>
              <a:t>p</a:t>
            </a:r>
            <a:endParaRPr lang="ru-RU" altLang="ru-RU" sz="1600"/>
          </a:p>
          <a:p>
            <a:pPr indent="355600"/>
            <a:r>
              <a:rPr lang="en-US" altLang="ru-RU">
                <a:latin typeface="Courier New" pitchFamily="49" charset="0"/>
                <a:cs typeface="Times New Roman" pitchFamily="18" charset="0"/>
              </a:rPr>
              <a:t>}</a:t>
            </a:r>
            <a:endParaRPr lang="ru-RU" altLang="ru-RU" sz="1600"/>
          </a:p>
          <a:p>
            <a:pPr indent="355600"/>
            <a:r>
              <a:rPr lang="en-US" altLang="ru-RU">
                <a:latin typeface="Courier New" pitchFamily="49" charset="0"/>
                <a:cs typeface="Times New Roman" pitchFamily="18" charset="0"/>
              </a:rPr>
              <a:t>temp-&gt;next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= end;</a:t>
            </a:r>
            <a:r>
              <a:rPr lang="en-US" altLang="ru-RU" sz="1600">
                <a:latin typeface="Courier New" pitchFamily="49" charset="0"/>
                <a:cs typeface="Times New Roman" pitchFamily="18" charset="0"/>
              </a:rPr>
              <a:t>   // </a:t>
            </a:r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следующий</a:t>
            </a:r>
            <a:r>
              <a:rPr lang="en-US" altLang="ru-RU" sz="1600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за</a:t>
            </a:r>
            <a:r>
              <a:rPr lang="en-US" altLang="ru-RU" sz="1600">
                <a:latin typeface="Courier New" pitchFamily="49" charset="0"/>
                <a:cs typeface="Times New Roman" pitchFamily="18" charset="0"/>
              </a:rPr>
              <a:t> temp -  end, </a:t>
            </a:r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т</a:t>
            </a:r>
            <a:r>
              <a:rPr lang="en-US" altLang="ru-RU" sz="1600">
                <a:latin typeface="Courier New" pitchFamily="49" charset="0"/>
                <a:cs typeface="Times New Roman" pitchFamily="18" charset="0"/>
              </a:rPr>
              <a:t>.</a:t>
            </a:r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е</a:t>
            </a:r>
            <a:r>
              <a:rPr lang="en-US" altLang="ru-RU" sz="1600">
                <a:latin typeface="Courier New" pitchFamily="49" charset="0"/>
                <a:cs typeface="Times New Roman" pitchFamily="18" charset="0"/>
              </a:rPr>
              <a:t>. NULL</a:t>
            </a:r>
            <a:endParaRPr lang="ru-RU" altLang="ru-RU" sz="1600"/>
          </a:p>
          <a:p>
            <a:pPr indent="355600"/>
            <a:r>
              <a:rPr lang="en-US" altLang="ru-RU">
                <a:latin typeface="Courier New" pitchFamily="49" charset="0"/>
                <a:cs typeface="Times New Roman" pitchFamily="18" charset="0"/>
              </a:rPr>
              <a:t>free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ru-RU">
                <a:latin typeface="Courier New" pitchFamily="49" charset="0"/>
                <a:cs typeface="Times New Roman" pitchFamily="18" charset="0"/>
              </a:rPr>
              <a:t>p</a:t>
            </a:r>
            <a:r>
              <a:rPr lang="ru-RU" altLang="ru-RU">
                <a:latin typeface="Courier New" pitchFamily="49" charset="0"/>
                <a:cs typeface="Times New Roman" pitchFamily="18" charset="0"/>
              </a:rPr>
              <a:t>);</a:t>
            </a:r>
            <a:r>
              <a:rPr lang="ru-RU" altLang="ru-RU" sz="1600">
                <a:latin typeface="Courier New" pitchFamily="49" charset="0"/>
                <a:cs typeface="Times New Roman" pitchFamily="18" charset="0"/>
              </a:rPr>
              <a:t>		// освобождаем память, которую занимал </a:t>
            </a:r>
            <a:r>
              <a:rPr lang="en-US" altLang="ru-RU" sz="1600">
                <a:latin typeface="Courier New" pitchFamily="49" charset="0"/>
                <a:cs typeface="Times New Roman" pitchFamily="18" charset="0"/>
              </a:rPr>
              <a:t>p</a:t>
            </a:r>
            <a:endParaRPr lang="en-US" altLang="ru-RU" sz="400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979613" y="4724400"/>
            <a:ext cx="4276725" cy="1081088"/>
            <a:chOff x="7783" y="2871"/>
            <a:chExt cx="2750" cy="782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8366" y="3374"/>
              <a:ext cx="1768" cy="279"/>
              <a:chOff x="5246" y="15652"/>
              <a:chExt cx="1768" cy="279"/>
            </a:xfrm>
          </p:grpSpPr>
          <p:cxnSp>
            <p:nvCxnSpPr>
              <p:cNvPr id="136212" name="AutoShape 30"/>
              <p:cNvCxnSpPr>
                <a:cxnSpLocks noChangeShapeType="1"/>
              </p:cNvCxnSpPr>
              <p:nvPr/>
            </p:nvCxnSpPr>
            <p:spPr bwMode="auto">
              <a:xfrm>
                <a:off x="5246" y="15652"/>
                <a:ext cx="0" cy="272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6213" name="AutoShape 31"/>
              <p:cNvCxnSpPr>
                <a:cxnSpLocks noChangeShapeType="1"/>
              </p:cNvCxnSpPr>
              <p:nvPr/>
            </p:nvCxnSpPr>
            <p:spPr bwMode="auto">
              <a:xfrm>
                <a:off x="5246" y="15931"/>
                <a:ext cx="1765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6214" name="AutoShape 32"/>
              <p:cNvCxnSpPr>
                <a:cxnSpLocks noChangeShapeType="1"/>
              </p:cNvCxnSpPr>
              <p:nvPr/>
            </p:nvCxnSpPr>
            <p:spPr bwMode="auto">
              <a:xfrm>
                <a:off x="7014" y="15653"/>
                <a:ext cx="0" cy="272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</p:cxn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7783" y="3162"/>
              <a:ext cx="788" cy="205"/>
              <a:chOff x="4663" y="15386"/>
              <a:chExt cx="788" cy="205"/>
            </a:xfrm>
          </p:grpSpPr>
          <p:cxnSp>
            <p:nvCxnSpPr>
              <p:cNvPr id="136210" name="AutoShape 34"/>
              <p:cNvCxnSpPr>
                <a:cxnSpLocks noChangeShapeType="1"/>
              </p:cNvCxnSpPr>
              <p:nvPr/>
            </p:nvCxnSpPr>
            <p:spPr bwMode="auto">
              <a:xfrm>
                <a:off x="4663" y="15460"/>
                <a:ext cx="386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36211" name="Rectangle 35"/>
              <p:cNvSpPr>
                <a:spLocks noChangeArrowheads="1"/>
              </p:cNvSpPr>
              <p:nvPr/>
            </p:nvSpPr>
            <p:spPr bwMode="auto">
              <a:xfrm>
                <a:off x="5049" y="15386"/>
                <a:ext cx="402" cy="2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ru-RU" altLang="ru-RU" sz="4400" b="1"/>
              </a:p>
            </p:txBody>
          </p:sp>
        </p:grpSp>
        <p:cxnSp>
          <p:nvCxnSpPr>
            <p:cNvPr id="136199" name="AutoShape 36"/>
            <p:cNvCxnSpPr>
              <a:cxnSpLocks noChangeShapeType="1"/>
            </p:cNvCxnSpPr>
            <p:nvPr/>
          </p:nvCxnSpPr>
          <p:spPr bwMode="auto">
            <a:xfrm>
              <a:off x="8631" y="3271"/>
              <a:ext cx="386" cy="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9565" y="3164"/>
              <a:ext cx="788" cy="205"/>
              <a:chOff x="6323" y="15385"/>
              <a:chExt cx="788" cy="205"/>
            </a:xfrm>
          </p:grpSpPr>
          <p:cxnSp>
            <p:nvCxnSpPr>
              <p:cNvPr id="136208" name="AutoShape 38"/>
              <p:cNvCxnSpPr>
                <a:cxnSpLocks noChangeShapeType="1"/>
              </p:cNvCxnSpPr>
              <p:nvPr/>
            </p:nvCxnSpPr>
            <p:spPr bwMode="auto">
              <a:xfrm>
                <a:off x="6323" y="15486"/>
                <a:ext cx="386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36209" name="Rectangle 39"/>
              <p:cNvSpPr>
                <a:spLocks noChangeArrowheads="1"/>
              </p:cNvSpPr>
              <p:nvPr/>
            </p:nvSpPr>
            <p:spPr bwMode="auto">
              <a:xfrm>
                <a:off x="6709" y="15385"/>
                <a:ext cx="402" cy="2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ru-RU" altLang="ru-RU" sz="4400" b="1"/>
              </a:p>
            </p:txBody>
          </p:sp>
        </p:grpSp>
        <p:sp>
          <p:nvSpPr>
            <p:cNvPr id="136201" name="Text Box 40"/>
            <p:cNvSpPr txBox="1">
              <a:spLocks noChangeArrowheads="1"/>
            </p:cNvSpPr>
            <p:nvPr/>
          </p:nvSpPr>
          <p:spPr bwMode="auto">
            <a:xfrm>
              <a:off x="9017" y="3114"/>
              <a:ext cx="514" cy="29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7030A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ru-RU" altLang="ru-RU" sz="4400" b="1"/>
            </a:p>
          </p:txBody>
        </p:sp>
        <p:sp>
          <p:nvSpPr>
            <p:cNvPr id="136202" name="Text Box 41"/>
            <p:cNvSpPr txBox="1">
              <a:spLocks noChangeArrowheads="1"/>
            </p:cNvSpPr>
            <p:nvPr/>
          </p:nvSpPr>
          <p:spPr bwMode="auto">
            <a:xfrm>
              <a:off x="8180" y="2906"/>
              <a:ext cx="51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Aft>
                  <a:spcPts val="1000"/>
                </a:spcAft>
              </a:pPr>
              <a:r>
                <a:rPr lang="en-US" altLang="ru-RU" sz="1400" b="1">
                  <a:latin typeface="Courier New" pitchFamily="49" charset="0"/>
                </a:rPr>
                <a:t>temp</a:t>
              </a:r>
              <a:endParaRPr lang="ru-RU" altLang="ru-RU" sz="4400" b="1"/>
            </a:p>
          </p:txBody>
        </p:sp>
        <p:sp>
          <p:nvSpPr>
            <p:cNvPr id="136203" name="Text Box 42"/>
            <p:cNvSpPr txBox="1">
              <a:spLocks noChangeArrowheads="1"/>
            </p:cNvSpPr>
            <p:nvPr/>
          </p:nvSpPr>
          <p:spPr bwMode="auto">
            <a:xfrm>
              <a:off x="9984" y="3116"/>
              <a:ext cx="450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Aft>
                  <a:spcPts val="1000"/>
                </a:spcAft>
              </a:pPr>
              <a:r>
                <a:rPr lang="en-US" altLang="ru-RU" sz="1400" b="1">
                  <a:latin typeface="Courier New" pitchFamily="49" charset="0"/>
                </a:rPr>
                <a:t>NULL</a:t>
              </a:r>
              <a:endParaRPr lang="ru-RU" altLang="ru-RU" sz="4400" b="1"/>
            </a:p>
          </p:txBody>
        </p:sp>
        <p:sp>
          <p:nvSpPr>
            <p:cNvPr id="136204" name="Text Box 43"/>
            <p:cNvSpPr txBox="1">
              <a:spLocks noChangeArrowheads="1"/>
            </p:cNvSpPr>
            <p:nvPr/>
          </p:nvSpPr>
          <p:spPr bwMode="auto">
            <a:xfrm>
              <a:off x="9103" y="2871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Aft>
                  <a:spcPts val="1000"/>
                </a:spcAft>
              </a:pPr>
              <a:r>
                <a:rPr lang="en-US" altLang="ru-RU" sz="1400" b="1">
                  <a:latin typeface="Courier New" pitchFamily="49" charset="0"/>
                </a:rPr>
                <a:t>p</a:t>
              </a:r>
              <a:endParaRPr lang="ru-RU" altLang="ru-RU" sz="4400" b="1"/>
            </a:p>
          </p:txBody>
        </p:sp>
        <p:cxnSp>
          <p:nvCxnSpPr>
            <p:cNvPr id="136205" name="AutoShape 44"/>
            <p:cNvCxnSpPr>
              <a:cxnSpLocks noChangeShapeType="1"/>
            </p:cNvCxnSpPr>
            <p:nvPr/>
          </p:nvCxnSpPr>
          <p:spPr bwMode="auto">
            <a:xfrm>
              <a:off x="8881" y="3035"/>
              <a:ext cx="764" cy="465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6206" name="AutoShape 45"/>
            <p:cNvCxnSpPr>
              <a:cxnSpLocks noChangeShapeType="1"/>
            </p:cNvCxnSpPr>
            <p:nvPr/>
          </p:nvCxnSpPr>
          <p:spPr bwMode="auto">
            <a:xfrm flipV="1">
              <a:off x="8881" y="3035"/>
              <a:ext cx="764" cy="465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36207" name="Text Box 46"/>
            <p:cNvSpPr txBox="1">
              <a:spLocks noChangeArrowheads="1"/>
            </p:cNvSpPr>
            <p:nvPr/>
          </p:nvSpPr>
          <p:spPr bwMode="auto">
            <a:xfrm>
              <a:off x="10019" y="2898"/>
              <a:ext cx="51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Aft>
                  <a:spcPts val="1000"/>
                </a:spcAft>
              </a:pPr>
              <a:r>
                <a:rPr lang="en-US" altLang="ru-RU" sz="1400" b="1">
                  <a:latin typeface="Courier New" pitchFamily="49" charset="0"/>
                </a:rPr>
                <a:t>end</a:t>
              </a:r>
              <a:endParaRPr lang="ru-RU" altLang="ru-RU" sz="44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"/>
          <p:cNvSpPr>
            <a:spLocks noChangeArrowheads="1"/>
          </p:cNvSpPr>
          <p:nvPr/>
        </p:nvSpPr>
        <p:spPr bwMode="auto">
          <a:xfrm>
            <a:off x="323850" y="757238"/>
            <a:ext cx="84248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55600">
              <a:lnSpc>
                <a:spcPct val="150000"/>
              </a:lnSpc>
            </a:pPr>
            <a:r>
              <a:rPr lang="ru-RU" altLang="ru-RU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Уничтожение списка</a:t>
            </a:r>
            <a:endParaRPr lang="ru-RU" altLang="ru-RU" sz="2000">
              <a:ea typeface="Times New Roman" pitchFamily="18" charset="0"/>
              <a:cs typeface="Calibri" pitchFamily="34" charset="0"/>
            </a:endParaRPr>
          </a:p>
          <a:p>
            <a:pPr indent="355600">
              <a:lnSpc>
                <a:spcPct val="150000"/>
              </a:lnSpc>
            </a:pPr>
            <a:r>
              <a:rPr lang="ru-RU" altLang="ru-RU" sz="2400">
                <a:latin typeface="Calibri" pitchFamily="34" charset="0"/>
                <a:ea typeface="Times New Roman" pitchFamily="18" charset="0"/>
                <a:cs typeface="Calibri" pitchFamily="34" charset="0"/>
              </a:rPr>
              <a:t>После окончания работы со списком в конце программы необходимо освободить память, которую он занимал.</a:t>
            </a:r>
            <a:endParaRPr lang="ru-RU" altLang="ru-RU" sz="2000">
              <a:ea typeface="Times New Roman" pitchFamily="18" charset="0"/>
              <a:cs typeface="Calibri" pitchFamily="34" charset="0"/>
            </a:endParaRPr>
          </a:p>
          <a:p>
            <a:pPr indent="355600">
              <a:lnSpc>
                <a:spcPct val="150000"/>
              </a:lnSpc>
            </a:pPr>
            <a:endParaRPr lang="ru-RU" altLang="ru-RU" sz="2000">
              <a:latin typeface="Courier New" pitchFamily="49" charset="0"/>
              <a:ea typeface="Times New Roman" pitchFamily="18" charset="0"/>
              <a:cs typeface="Calibri" pitchFamily="34" charset="0"/>
            </a:endParaRPr>
          </a:p>
          <a:p>
            <a:pPr indent="355600">
              <a:lnSpc>
                <a:spcPct val="150000"/>
              </a:lnSpc>
            </a:pPr>
            <a:r>
              <a:rPr lang="en-US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p</a:t>
            </a: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=</a:t>
            </a:r>
            <a:r>
              <a:rPr lang="en-US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beg</a:t>
            </a: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; 	     //переходим в начало списка</a:t>
            </a:r>
            <a:endParaRPr lang="ru-RU" altLang="ru-RU" sz="2000">
              <a:ea typeface="Times New Roman" pitchFamily="18" charset="0"/>
              <a:cs typeface="Calibri" pitchFamily="34" charset="0"/>
            </a:endParaRPr>
          </a:p>
          <a:p>
            <a:pPr indent="355600">
              <a:lnSpc>
                <a:spcPct val="150000"/>
              </a:lnSpc>
            </a:pPr>
            <a:r>
              <a:rPr lang="en-US" altLang="ru-RU" sz="2000" b="1">
                <a:latin typeface="Courier New" pitchFamily="49" charset="0"/>
                <a:ea typeface="Times New Roman" pitchFamily="18" charset="0"/>
                <a:cs typeface="Calibri" pitchFamily="34" charset="0"/>
              </a:rPr>
              <a:t>while</a:t>
            </a: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 (</a:t>
            </a:r>
            <a:r>
              <a:rPr lang="en-US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beg</a:t>
            </a: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!=</a:t>
            </a:r>
            <a:r>
              <a:rPr lang="en-US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NULL</a:t>
            </a: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) // пока не конец списка</a:t>
            </a:r>
            <a:endParaRPr lang="ru-RU" altLang="ru-RU" sz="2000">
              <a:ea typeface="Times New Roman" pitchFamily="18" charset="0"/>
              <a:cs typeface="Calibri" pitchFamily="34" charset="0"/>
            </a:endParaRPr>
          </a:p>
          <a:p>
            <a:pPr indent="355600">
              <a:lnSpc>
                <a:spcPct val="150000"/>
              </a:lnSpc>
            </a:pP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{// начало списка смещаем на следующий элемент</a:t>
            </a:r>
            <a:endParaRPr lang="ru-RU" altLang="ru-RU" sz="2000">
              <a:ea typeface="Times New Roman" pitchFamily="18" charset="0"/>
              <a:cs typeface="Calibri" pitchFamily="34" charset="0"/>
            </a:endParaRPr>
          </a:p>
          <a:p>
            <a:pPr indent="355600">
              <a:lnSpc>
                <a:spcPct val="150000"/>
              </a:lnSpc>
            </a:pP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	</a:t>
            </a:r>
            <a:r>
              <a:rPr lang="en-US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beg</a:t>
            </a: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=</a:t>
            </a:r>
            <a:r>
              <a:rPr lang="en-US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p</a:t>
            </a: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-&gt;</a:t>
            </a:r>
            <a:r>
              <a:rPr lang="en-US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next</a:t>
            </a: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;   </a:t>
            </a:r>
          </a:p>
          <a:p>
            <a:pPr indent="355600">
              <a:lnSpc>
                <a:spcPct val="150000"/>
              </a:lnSpc>
            </a:pP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	</a:t>
            </a:r>
            <a:r>
              <a:rPr lang="en-US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free</a:t>
            </a: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(</a:t>
            </a:r>
            <a:r>
              <a:rPr lang="en-US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p</a:t>
            </a: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);    // освобождаем занимаемую память</a:t>
            </a:r>
            <a:endParaRPr lang="ru-RU" altLang="ru-RU" sz="2000">
              <a:ea typeface="Times New Roman" pitchFamily="18" charset="0"/>
              <a:cs typeface="Calibri" pitchFamily="34" charset="0"/>
            </a:endParaRPr>
          </a:p>
          <a:p>
            <a:pPr indent="355600">
              <a:lnSpc>
                <a:spcPct val="150000"/>
              </a:lnSpc>
            </a:pP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  	</a:t>
            </a:r>
            <a:r>
              <a:rPr lang="en-US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p</a:t>
            </a: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=</a:t>
            </a:r>
            <a:r>
              <a:rPr lang="en-US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beg</a:t>
            </a: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;  </a:t>
            </a:r>
          </a:p>
          <a:p>
            <a:pPr indent="355600">
              <a:lnSpc>
                <a:spcPct val="150000"/>
              </a:lnSpc>
            </a:pPr>
            <a:r>
              <a:rPr lang="ru-RU" altLang="ru-RU" sz="2000">
                <a:latin typeface="Courier New" pitchFamily="49" charset="0"/>
                <a:ea typeface="Times New Roman" pitchFamily="18" charset="0"/>
                <a:cs typeface="Calibri" pitchFamily="34" charset="0"/>
              </a:rPr>
              <a:t>}    // текущим элементом делаем новое начало</a:t>
            </a:r>
            <a:endParaRPr lang="ru-RU" altLang="ru-RU" sz="4800"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137219" name="Заголовок 1"/>
          <p:cNvSpPr>
            <a:spLocks noGrp="1"/>
          </p:cNvSpPr>
          <p:nvPr>
            <p:ph type="title"/>
          </p:nvPr>
        </p:nvSpPr>
        <p:spPr>
          <a:xfrm>
            <a:off x="374650" y="115888"/>
            <a:ext cx="8229600" cy="581025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Примеры работы со списком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Заголовок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24863" cy="1069975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Тип данных «Перечисление»</a:t>
            </a:r>
            <a:r>
              <a:rPr lang="en-US" altLang="ru-RU" sz="3600" b="1"/>
              <a:t> </a:t>
            </a:r>
            <a:br>
              <a:rPr lang="en-US" altLang="ru-RU" sz="3600" b="1"/>
            </a:br>
            <a:r>
              <a:rPr lang="en-US" altLang="ru-RU" sz="3600" b="1"/>
              <a:t>enum</a:t>
            </a:r>
            <a:endParaRPr lang="ru-RU" altLang="ru-RU" sz="3600" b="1"/>
          </a:p>
        </p:txBody>
      </p:sp>
      <p:sp>
        <p:nvSpPr>
          <p:cNvPr id="158721" name="Rectangle 1"/>
          <p:cNvSpPr>
            <a:spLocks noChangeArrowheads="1"/>
          </p:cNvSpPr>
          <p:nvPr/>
        </p:nvSpPr>
        <p:spPr bwMode="auto">
          <a:xfrm>
            <a:off x="395288" y="1631950"/>
            <a:ext cx="8353425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 algn="just"/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Если переменная может принимать лишь одно значение из определенного множества значений, рекомендуется использовать спецификацию типа «перечисление» для определения возможных значений переменной.</a:t>
            </a:r>
            <a:endParaRPr lang="en-US" altLang="ru-RU" sz="2000" dirty="0">
              <a:latin typeface="Calibri" pitchFamily="34" charset="0"/>
              <a:cs typeface="Times New Roman" pitchFamily="18" charset="0"/>
            </a:endParaRPr>
          </a:p>
          <a:p>
            <a:pPr indent="457200" algn="just"/>
            <a:r>
              <a:rPr lang="ru-RU" altLang="ru-RU" sz="2000" dirty="0">
                <a:latin typeface="Calibri" pitchFamily="34" charset="0"/>
              </a:rPr>
              <a:t>Правила использования элементов перечисления:</a:t>
            </a:r>
          </a:p>
          <a:p>
            <a:pPr indent="457200" algn="just"/>
            <a:r>
              <a:rPr lang="ru-RU" altLang="ru-RU" sz="2000" dirty="0">
                <a:latin typeface="Calibri" pitchFamily="34" charset="0"/>
              </a:rPr>
              <a:t>1) Перечисление может содержать повторяющиеся значения.  </a:t>
            </a:r>
          </a:p>
          <a:p>
            <a:pPr indent="457200" algn="just"/>
            <a:r>
              <a:rPr lang="ru-RU" altLang="ru-RU" sz="2000" dirty="0">
                <a:latin typeface="Calibri" pitchFamily="34" charset="0"/>
              </a:rPr>
              <a:t>2) Идентификаторы в списке перечисления должны быть отличны от</a:t>
            </a:r>
            <a:br>
              <a:rPr lang="ru-RU" altLang="ru-RU" sz="2000" dirty="0">
                <a:latin typeface="Calibri" pitchFamily="34" charset="0"/>
              </a:rPr>
            </a:br>
            <a:r>
              <a:rPr lang="ru-RU" altLang="ru-RU" sz="2000" dirty="0">
                <a:latin typeface="Calibri" pitchFamily="34" charset="0"/>
              </a:rPr>
              <a:t>всех других идентификаторов в той же области видимости, включая</a:t>
            </a:r>
            <a:br>
              <a:rPr lang="ru-RU" altLang="ru-RU" sz="2000" dirty="0">
                <a:latin typeface="Calibri" pitchFamily="34" charset="0"/>
              </a:rPr>
            </a:br>
            <a:r>
              <a:rPr lang="ru-RU" altLang="ru-RU" sz="2000" dirty="0">
                <a:latin typeface="Calibri" pitchFamily="34" charset="0"/>
              </a:rPr>
              <a:t>имена обычных переменных и идентификаторы из других списков</a:t>
            </a:r>
            <a:br>
              <a:rPr lang="ru-RU" altLang="ru-RU" sz="2000" dirty="0">
                <a:latin typeface="Calibri" pitchFamily="34" charset="0"/>
              </a:rPr>
            </a:br>
            <a:r>
              <a:rPr lang="ru-RU" altLang="ru-RU" sz="2000" dirty="0">
                <a:latin typeface="Calibri" pitchFamily="34" charset="0"/>
              </a:rPr>
              <a:t>перечислений.</a:t>
            </a:r>
          </a:p>
          <a:p>
            <a:pPr indent="457200" algn="just"/>
            <a:r>
              <a:rPr lang="ru-RU" altLang="ru-RU" sz="2000" dirty="0">
                <a:latin typeface="Calibri" pitchFamily="34" charset="0"/>
              </a:rPr>
              <a:t>3) Имена типов перечисления должны быть отличны от других имен</a:t>
            </a:r>
            <a:br>
              <a:rPr lang="ru-RU" altLang="ru-RU" sz="2000" dirty="0">
                <a:latin typeface="Calibri" pitchFamily="34" charset="0"/>
              </a:rPr>
            </a:br>
            <a:r>
              <a:rPr lang="ru-RU" altLang="ru-RU" sz="2000" dirty="0">
                <a:latin typeface="Calibri" pitchFamily="34" charset="0"/>
              </a:rPr>
              <a:t>типов перечислений, структур и смесей в той же области видимости.</a:t>
            </a:r>
          </a:p>
          <a:p>
            <a:pPr indent="457200" algn="just"/>
            <a:r>
              <a:rPr lang="ru-RU" altLang="ru-RU" sz="2000" dirty="0">
                <a:latin typeface="Calibri" pitchFamily="34" charset="0"/>
              </a:rPr>
              <a:t>4) Запятая   может   следовать   за   последним   элементом   списка перечисления.</a:t>
            </a:r>
          </a:p>
          <a:p>
            <a:pPr indent="457200" algn="just"/>
            <a:endParaRPr lang="ru-RU" altLang="ru-RU" sz="32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/>
          <p:cNvSpPr>
            <a:spLocks noChangeArrowheads="1"/>
          </p:cNvSpPr>
          <p:nvPr/>
        </p:nvSpPr>
        <p:spPr bwMode="auto">
          <a:xfrm>
            <a:off x="323850" y="1204913"/>
            <a:ext cx="8172450" cy="34778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//Пример программы с использованием перечисления </a:t>
            </a:r>
            <a:endParaRPr lang="ru-RU" sz="12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>
              <a:defRPr/>
            </a:pPr>
            <a:r>
              <a:rPr lang="en-US" sz="2000" dirty="0">
                <a:solidFill>
                  <a:srgbClr val="46953B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lang="en-US" sz="2000" dirty="0" err="1">
                <a:solidFill>
                  <a:srgbClr val="46953B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stdio.h</a:t>
            </a:r>
            <a:r>
              <a:rPr lang="en-US" sz="2000" dirty="0">
                <a:solidFill>
                  <a:srgbClr val="46953B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ru-RU" sz="1200" dirty="0">
              <a:solidFill>
                <a:srgbClr val="46953B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>
              <a:defRPr/>
            </a:pPr>
            <a:r>
              <a:rPr lang="en-US" sz="20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main()</a:t>
            </a:r>
            <a:endParaRPr lang="ru-RU" sz="12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>
              <a:defRPr/>
            </a:pP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 </a:t>
            </a:r>
            <a:endParaRPr lang="ru-RU" sz="20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357188" algn="just">
              <a:defRPr/>
            </a:pPr>
            <a:r>
              <a:rPr lang="en-US" sz="20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enum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work_day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r>
              <a:rPr lang="en-US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monday,tuesday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wednesday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lang="ru-RU" sz="12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357188" algn="just">
              <a:defRPr/>
            </a:pP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</a:t>
            </a:r>
            <a:r>
              <a:rPr lang="en-US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thursday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friday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};</a:t>
            </a:r>
            <a:endParaRPr lang="ru-RU" sz="12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357188" algn="just">
              <a:defRPr/>
            </a:pPr>
            <a:r>
              <a:rPr lang="en-US" sz="20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day;</a:t>
            </a:r>
            <a:endParaRPr lang="ru-RU" sz="12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357188" algn="just">
              <a:defRPr/>
            </a:pPr>
            <a:r>
              <a:rPr lang="en-US" sz="20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(day = </a:t>
            </a:r>
            <a:r>
              <a:rPr lang="en-US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monday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day&lt;=</a:t>
            </a:r>
            <a:r>
              <a:rPr lang="en-US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friday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day++)</a:t>
            </a:r>
            <a:endParaRPr lang="ru-RU" sz="12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357188" algn="just">
              <a:defRPr/>
            </a:pPr>
            <a:r>
              <a:rPr lang="en-US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“%d ”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day);</a:t>
            </a:r>
            <a:endParaRPr lang="ru-RU" sz="12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357188" algn="just">
              <a:defRPr/>
            </a:pPr>
            <a:r>
              <a:rPr lang="en-US" sz="20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0;    </a:t>
            </a:r>
          </a:p>
          <a:p>
            <a:pPr algn="just">
              <a:defRPr/>
            </a:pPr>
            <a:r>
              <a:rPr lang="en-US" sz="20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92450" y="261938"/>
            <a:ext cx="241617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600" b="1" dirty="0" err="1">
                <a:latin typeface="+mj-lt"/>
              </a:rPr>
              <a:t>enum</a:t>
            </a:r>
            <a:endParaRPr lang="ru-RU" sz="36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Прямоугольник 5"/>
          <p:cNvSpPr>
            <a:spLocks noChangeArrowheads="1"/>
          </p:cNvSpPr>
          <p:nvPr/>
        </p:nvSpPr>
        <p:spPr bwMode="auto">
          <a:xfrm>
            <a:off x="285720" y="714356"/>
            <a:ext cx="8497888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57188" algn="just" eaLnBrk="1" hangingPunct="1"/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Пример перечисления, в котором приведены названия монет, используемых в Соединенных Штатах: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357188" algn="just" eaLnBrk="1" hangingPunct="1"/>
            <a:r>
              <a:rPr lang="ru-RU" altLang="ru-RU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penny</a:t>
            </a:r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(пенни, монета в один цент), </a:t>
            </a:r>
            <a:endParaRPr lang="en-US" altLang="ru-RU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357188" algn="just" eaLnBrk="1" hangingPunct="1"/>
            <a:r>
              <a:rPr lang="ru-RU" altLang="ru-RU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nickel</a:t>
            </a:r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(никель, монета в пять центов), </a:t>
            </a:r>
            <a:endParaRPr lang="en-US" altLang="ru-RU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357188" algn="just" eaLnBrk="1" hangingPunct="1"/>
            <a:r>
              <a:rPr lang="ru-RU" altLang="ru-RU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dime</a:t>
            </a:r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(монета в 10 центов), </a:t>
            </a:r>
            <a:endParaRPr lang="en-US" altLang="ru-RU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357188" algn="just" eaLnBrk="1" hangingPunct="1"/>
            <a:r>
              <a:rPr lang="ru-RU" altLang="ru-RU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quarter</a:t>
            </a:r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(25 центов, четверть доллара), </a:t>
            </a:r>
            <a:endParaRPr lang="en-US" altLang="ru-RU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357188" algn="just" eaLnBrk="1" hangingPunct="1"/>
            <a:r>
              <a:rPr lang="ru-RU" altLang="ru-RU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half-dollar</a:t>
            </a:r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(полдоллара), </a:t>
            </a:r>
            <a:endParaRPr lang="en-US" altLang="ru-RU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357188" algn="just" eaLnBrk="1" hangingPunct="1"/>
            <a:r>
              <a:rPr lang="ru-RU" altLang="ru-RU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dollar</a:t>
            </a:r>
            <a:r>
              <a:rPr lang="ru-RU" altLang="ru-RU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(доллар)</a:t>
            </a:r>
          </a:p>
          <a:p>
            <a:pPr indent="357188" algn="just" eaLnBrk="1" hangingPunct="1"/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Следующий фрагмент кода определяет перечисление с именем </a:t>
            </a:r>
            <a:r>
              <a:rPr lang="ru-RU" altLang="ru-RU" sz="2000" dirty="0" err="1">
                <a:latin typeface="Calibri" pitchFamily="34" charset="0"/>
                <a:cs typeface="Times New Roman" pitchFamily="18" charset="0"/>
              </a:rPr>
              <a:t>coin</a:t>
            </a:r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 (монета):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357188" algn="just" eaLnBrk="1" hangingPunct="1"/>
            <a:r>
              <a:rPr lang="en-US" altLang="ru-RU" sz="1700" b="1" dirty="0" err="1">
                <a:latin typeface="Courier New" pitchFamily="49" charset="0"/>
                <a:cs typeface="Times New Roman" pitchFamily="18" charset="0"/>
              </a:rPr>
              <a:t>enum</a:t>
            </a:r>
            <a:r>
              <a:rPr lang="en-US" altLang="ru-RU" sz="1700" dirty="0">
                <a:latin typeface="Courier New" pitchFamily="49" charset="0"/>
                <a:cs typeface="Times New Roman" pitchFamily="18" charset="0"/>
              </a:rPr>
              <a:t> coin {penny, nickel, dime, quarter, </a:t>
            </a:r>
            <a:r>
              <a:rPr lang="en-US" altLang="ru-RU" sz="1700" dirty="0" err="1">
                <a:latin typeface="Courier New" pitchFamily="49" charset="0"/>
                <a:cs typeface="Times New Roman" pitchFamily="18" charset="0"/>
              </a:rPr>
              <a:t>half_dollar</a:t>
            </a:r>
            <a:r>
              <a:rPr lang="en-US" altLang="ru-RU" sz="1700" dirty="0">
                <a:latin typeface="Courier New" pitchFamily="49" charset="0"/>
                <a:cs typeface="Times New Roman" pitchFamily="18" charset="0"/>
              </a:rPr>
              <a:t>, dollar};</a:t>
            </a:r>
          </a:p>
          <a:p>
            <a:pPr indent="357188" algn="just" eaLnBrk="1" hangingPunct="1"/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Вот код, в котором </a:t>
            </a:r>
            <a:r>
              <a:rPr lang="ru-RU" altLang="ru-RU" sz="2000" dirty="0" err="1">
                <a:latin typeface="Calibri" pitchFamily="34" charset="0"/>
                <a:cs typeface="Times New Roman" pitchFamily="18" charset="0"/>
              </a:rPr>
              <a:t>money</a:t>
            </a:r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 (деньги) объявляется в качестве переменной типа </a:t>
            </a:r>
            <a:r>
              <a:rPr lang="ru-RU" altLang="ru-RU" sz="2000" dirty="0" err="1">
                <a:latin typeface="Calibri" pitchFamily="34" charset="0"/>
                <a:cs typeface="Times New Roman" pitchFamily="18" charset="0"/>
              </a:rPr>
              <a:t>coin</a:t>
            </a:r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: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357188" algn="just" eaLnBrk="1" hangingPunct="1"/>
            <a:r>
              <a:rPr lang="en-US" altLang="ru-RU" b="1" dirty="0" err="1">
                <a:latin typeface="Courier New" pitchFamily="49" charset="0"/>
                <a:cs typeface="Times New Roman" pitchFamily="18" charset="0"/>
              </a:rPr>
              <a:t>enum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 coin money;</a:t>
            </a:r>
          </a:p>
          <a:p>
            <a:pPr indent="357188" algn="just" eaLnBrk="1" hangingPunct="1"/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С учетом этих объявлений совершенно верными являются следующие операторы:</a:t>
            </a:r>
            <a:endParaRPr lang="en-US" altLang="ru-RU" sz="2000" dirty="0">
              <a:latin typeface="Calibri" pitchFamily="34" charset="0"/>
              <a:cs typeface="Times New Roman" pitchFamily="18" charset="0"/>
            </a:endParaRPr>
          </a:p>
          <a:p>
            <a:pPr indent="357188" algn="just" eaLnBrk="1" hangingPunct="1"/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money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dime</a:t>
            </a:r>
            <a:r>
              <a:rPr lang="ru-RU" altLang="ru-RU" dirty="0">
                <a:latin typeface="Courier New" pitchFamily="49" charset="0"/>
                <a:cs typeface="Times New Roman" pitchFamily="18" charset="0"/>
              </a:rPr>
              <a:t>;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indent="357188" algn="just" eaLnBrk="1" hangingPunct="1"/>
            <a:r>
              <a:rPr lang="en-US" altLang="ru-RU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(money = = quarter) </a:t>
            </a:r>
          </a:p>
          <a:p>
            <a:pPr indent="357188" algn="just" eaLnBrk="1" hangingPunct="1"/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ru-RU" dirty="0" err="1">
                <a:latin typeface="Courier New" pitchFamily="49" charset="0"/>
                <a:cs typeface="Times New Roman" pitchFamily="18" charset="0"/>
              </a:rPr>
              <a:t>printf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ru-RU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altLang="ru-RU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Денег</a:t>
            </a:r>
            <a:r>
              <a:rPr lang="en-US" altLang="ru-RU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ru-RU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всего</a:t>
            </a:r>
            <a:r>
              <a:rPr lang="en-US" altLang="ru-RU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ru-RU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четверть</a:t>
            </a:r>
            <a:r>
              <a:rPr lang="en-US" altLang="ru-RU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ru-RU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доллара</a:t>
            </a:r>
            <a:r>
              <a:rPr lang="en-US" altLang="ru-RU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.\n"</a:t>
            </a:r>
            <a:r>
              <a:rPr lang="en-US" altLang="ru-RU" dirty="0">
                <a:latin typeface="Courier New" pitchFamily="49" charset="0"/>
                <a:cs typeface="Times New Roman" pitchFamily="18" charset="0"/>
              </a:rPr>
              <a:t>);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92450" y="115888"/>
            <a:ext cx="241617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600" b="1" dirty="0" err="1">
                <a:latin typeface="+mj-lt"/>
              </a:rPr>
              <a:t>enum</a:t>
            </a:r>
            <a:endParaRPr lang="ru-RU" sz="36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0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0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Прямоугольник 4"/>
          <p:cNvSpPr>
            <a:spLocks noChangeArrowheads="1"/>
          </p:cNvSpPr>
          <p:nvPr/>
        </p:nvSpPr>
        <p:spPr bwMode="auto">
          <a:xfrm>
            <a:off x="179388" y="519113"/>
            <a:ext cx="87503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57188" algn="just" eaLnBrk="1" hangingPunct="1"/>
            <a:r>
              <a:rPr lang="ru-RU" altLang="ru-RU" dirty="0">
                <a:latin typeface="Calibri" pitchFamily="34" charset="0"/>
                <a:cs typeface="Times New Roman" pitchFamily="18" charset="0"/>
              </a:rPr>
              <a:t>Главное, что нужно знать для понимания перечислений – каждый их элемент представляет целое число. </a:t>
            </a:r>
            <a:endParaRPr lang="en-US" altLang="ru-RU" dirty="0">
              <a:latin typeface="Calibri" pitchFamily="34" charset="0"/>
              <a:cs typeface="Times New Roman" pitchFamily="18" charset="0"/>
            </a:endParaRPr>
          </a:p>
          <a:p>
            <a:pPr indent="357188" algn="just" eaLnBrk="1" hangingPunct="1"/>
            <a:r>
              <a:rPr lang="ru-RU" altLang="ru-RU" dirty="0">
                <a:latin typeface="Calibri" pitchFamily="34" charset="0"/>
                <a:cs typeface="Times New Roman" pitchFamily="18" charset="0"/>
              </a:rPr>
              <a:t>В таком виде элементы перечислений можно применять везде, где используются целые числа. </a:t>
            </a:r>
            <a:endParaRPr lang="en-US" altLang="ru-RU" dirty="0">
              <a:latin typeface="Calibri" pitchFamily="34" charset="0"/>
              <a:cs typeface="Times New Roman" pitchFamily="18" charset="0"/>
            </a:endParaRPr>
          </a:p>
          <a:p>
            <a:pPr indent="357188" algn="just" eaLnBrk="1" hangingPunct="1"/>
            <a:r>
              <a:rPr lang="ru-RU" altLang="ru-RU" dirty="0">
                <a:latin typeface="Calibri" pitchFamily="34" charset="0"/>
                <a:cs typeface="Times New Roman" pitchFamily="18" charset="0"/>
              </a:rPr>
              <a:t>Каждому элементу дается значение, на единицу большее, чем у его предшественника. Первый элемент перечисления имеет значение 0. Поэтому, при выполнении кода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357188" algn="just" eaLnBrk="1" hangingPunct="1"/>
            <a:r>
              <a:rPr lang="en-US" altLang="ru-RU" sz="1600" dirty="0" err="1">
                <a:latin typeface="Courier New" pitchFamily="49" charset="0"/>
                <a:cs typeface="Times New Roman" pitchFamily="18" charset="0"/>
              </a:rPr>
              <a:t>printf</a:t>
            </a:r>
            <a:r>
              <a:rPr lang="en-US" altLang="ru-RU" sz="16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ru-RU" sz="16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"%d %d"</a:t>
            </a:r>
            <a:r>
              <a:rPr lang="en-US" altLang="ru-RU" sz="1600" dirty="0">
                <a:latin typeface="Courier New" pitchFamily="49" charset="0"/>
                <a:cs typeface="Times New Roman" pitchFamily="18" charset="0"/>
              </a:rPr>
              <a:t>, penny, dime);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357188" algn="just" eaLnBrk="1" hangingPunct="1"/>
            <a:r>
              <a:rPr lang="en-US" altLang="ru-RU" dirty="0" err="1">
                <a:latin typeface="Calibri" pitchFamily="34" charset="0"/>
                <a:cs typeface="Times New Roman" pitchFamily="18" charset="0"/>
              </a:rPr>
              <a:t>на</a:t>
            </a:r>
            <a:r>
              <a:rPr lang="en-US" altLang="ru-RU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ru-RU" dirty="0" err="1">
                <a:latin typeface="Calibri" pitchFamily="34" charset="0"/>
                <a:cs typeface="Times New Roman" pitchFamily="18" charset="0"/>
              </a:rPr>
              <a:t>экран</a:t>
            </a:r>
            <a:r>
              <a:rPr lang="en-US" altLang="ru-RU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ru-RU" dirty="0" err="1">
                <a:latin typeface="Calibri" pitchFamily="34" charset="0"/>
                <a:cs typeface="Times New Roman" pitchFamily="18" charset="0"/>
              </a:rPr>
              <a:t>будет</a:t>
            </a:r>
            <a:r>
              <a:rPr lang="en-US" altLang="ru-RU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ru-RU" dirty="0" err="1">
                <a:latin typeface="Calibri" pitchFamily="34" charset="0"/>
                <a:cs typeface="Times New Roman" pitchFamily="18" charset="0"/>
              </a:rPr>
              <a:t>выведено</a:t>
            </a:r>
            <a:r>
              <a:rPr lang="en-US" altLang="ru-RU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ru-RU" sz="1600" dirty="0">
                <a:latin typeface="Courier New" pitchFamily="49" charset="0"/>
                <a:cs typeface="Times New Roman" pitchFamily="18" charset="0"/>
              </a:rPr>
              <a:t>0 2</a:t>
            </a:r>
            <a:r>
              <a:rPr lang="en-US" altLang="ru-RU" dirty="0">
                <a:latin typeface="Calibri" pitchFamily="34" charset="0"/>
                <a:cs typeface="Times New Roman" pitchFamily="18" charset="0"/>
              </a:rPr>
              <a:t>.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357188" algn="just" eaLnBrk="1" hangingPunct="1"/>
            <a:r>
              <a:rPr lang="ru-RU" altLang="ru-RU" dirty="0">
                <a:latin typeface="Calibri" pitchFamily="34" charset="0"/>
                <a:cs typeface="Times New Roman" pitchFamily="18" charset="0"/>
              </a:rPr>
              <a:t>Однако для одного или более элементов можно указать значение, используемое как инициализатор. Для этого после </a:t>
            </a:r>
            <a:r>
              <a:rPr lang="ru-RU" altLang="ru-RU" dirty="0" err="1">
                <a:latin typeface="Calibri" pitchFamily="34" charset="0"/>
                <a:cs typeface="Times New Roman" pitchFamily="18" charset="0"/>
              </a:rPr>
              <a:t>перечислителя</a:t>
            </a:r>
            <a:r>
              <a:rPr lang="ru-RU" altLang="ru-RU" dirty="0">
                <a:latin typeface="Calibri" pitchFamily="34" charset="0"/>
                <a:cs typeface="Times New Roman" pitchFamily="18" charset="0"/>
              </a:rPr>
              <a:t> надо поставить знак равенства, а затем – целое значение. </a:t>
            </a:r>
            <a:endParaRPr lang="en-US" altLang="ru-RU" dirty="0">
              <a:latin typeface="Calibri" pitchFamily="34" charset="0"/>
              <a:cs typeface="Times New Roman" pitchFamily="18" charset="0"/>
            </a:endParaRPr>
          </a:p>
          <a:p>
            <a:pPr indent="357188" algn="just" eaLnBrk="1" hangingPunct="1"/>
            <a:r>
              <a:rPr lang="ru-RU" altLang="ru-RU" dirty="0" err="1">
                <a:latin typeface="Calibri" pitchFamily="34" charset="0"/>
                <a:cs typeface="Times New Roman" pitchFamily="18" charset="0"/>
              </a:rPr>
              <a:t>Перечислителям</a:t>
            </a:r>
            <a:r>
              <a:rPr lang="ru-RU" altLang="ru-RU" dirty="0">
                <a:latin typeface="Calibri" pitchFamily="34" charset="0"/>
                <a:cs typeface="Times New Roman" pitchFamily="18" charset="0"/>
              </a:rPr>
              <a:t>, которые идут после инициализатора, присваиваются значения, большие предшествующего. Например, следующий код присваивает </a:t>
            </a:r>
            <a:r>
              <a:rPr lang="ru-RU" altLang="ru-RU" dirty="0" err="1">
                <a:latin typeface="Calibri" pitchFamily="34" charset="0"/>
                <a:cs typeface="Times New Roman" pitchFamily="18" charset="0"/>
              </a:rPr>
              <a:t>quarter</a:t>
            </a:r>
            <a:r>
              <a:rPr lang="ru-RU" altLang="ru-RU" dirty="0">
                <a:latin typeface="Calibri" pitchFamily="34" charset="0"/>
                <a:cs typeface="Times New Roman" pitchFamily="18" charset="0"/>
              </a:rPr>
              <a:t> значение 100: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357188" algn="just" eaLnBrk="1" hangingPunct="1"/>
            <a:r>
              <a:rPr lang="en-US" altLang="ru-RU" sz="1400" b="1" dirty="0" err="1">
                <a:latin typeface="Courier New" pitchFamily="49" charset="0"/>
                <a:cs typeface="Times New Roman" pitchFamily="18" charset="0"/>
              </a:rPr>
              <a:t>enum</a:t>
            </a:r>
            <a:r>
              <a:rPr lang="en-US" altLang="ru-RU" sz="1400" dirty="0">
                <a:latin typeface="Courier New" pitchFamily="49" charset="0"/>
                <a:cs typeface="Times New Roman" pitchFamily="18" charset="0"/>
              </a:rPr>
              <a:t> coin { penny, nickel, dime, quarter=100, </a:t>
            </a:r>
            <a:r>
              <a:rPr lang="en-US" altLang="ru-RU" sz="1400" dirty="0" err="1">
                <a:latin typeface="Courier New" pitchFamily="49" charset="0"/>
                <a:cs typeface="Times New Roman" pitchFamily="18" charset="0"/>
              </a:rPr>
              <a:t>half_dollar</a:t>
            </a:r>
            <a:r>
              <a:rPr lang="en-US" altLang="ru-RU" sz="1400" dirty="0">
                <a:latin typeface="Courier New" pitchFamily="49" charset="0"/>
                <a:cs typeface="Times New Roman" pitchFamily="18" charset="0"/>
              </a:rPr>
              <a:t>, dollar};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357188" algn="just" eaLnBrk="1" hangingPunct="1"/>
            <a:r>
              <a:rPr lang="ru-RU" altLang="ru-RU" dirty="0">
                <a:latin typeface="Calibri" pitchFamily="34" charset="0"/>
                <a:cs typeface="Times New Roman" pitchFamily="18" charset="0"/>
              </a:rPr>
              <a:t>Вот какие значения появились у этих элементов: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357188" algn="just" eaLnBrk="1" hangingPunct="1"/>
            <a:r>
              <a:rPr lang="en-US" altLang="ru-RU" sz="1400" dirty="0">
                <a:latin typeface="Courier New" pitchFamily="49" charset="0"/>
                <a:cs typeface="Times New Roman" pitchFamily="18" charset="0"/>
              </a:rPr>
              <a:t>penny           0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357188" algn="just" eaLnBrk="1" hangingPunct="1"/>
            <a:r>
              <a:rPr lang="en-US" altLang="ru-RU" sz="1400" dirty="0">
                <a:latin typeface="Courier New" pitchFamily="49" charset="0"/>
                <a:cs typeface="Times New Roman" pitchFamily="18" charset="0"/>
              </a:rPr>
              <a:t>nickel          1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357188" algn="just" eaLnBrk="1" hangingPunct="1"/>
            <a:r>
              <a:rPr lang="en-US" altLang="ru-RU" sz="1400" dirty="0">
                <a:latin typeface="Courier New" pitchFamily="49" charset="0"/>
                <a:cs typeface="Times New Roman" pitchFamily="18" charset="0"/>
              </a:rPr>
              <a:t>dime            2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357188" algn="just" eaLnBrk="1" hangingPunct="1"/>
            <a:r>
              <a:rPr lang="en-US" altLang="ru-RU" sz="1400" dirty="0">
                <a:latin typeface="Courier New" pitchFamily="49" charset="0"/>
                <a:cs typeface="Times New Roman" pitchFamily="18" charset="0"/>
              </a:rPr>
              <a:t>quarter         100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357188" algn="just" eaLnBrk="1" hangingPunct="1"/>
            <a:r>
              <a:rPr lang="en-US" altLang="ru-RU" sz="1400" dirty="0" err="1">
                <a:latin typeface="Courier New" pitchFamily="49" charset="0"/>
                <a:cs typeface="Times New Roman" pitchFamily="18" charset="0"/>
              </a:rPr>
              <a:t>half_dollar</a:t>
            </a:r>
            <a:r>
              <a:rPr lang="en-US" altLang="ru-RU" sz="1400" dirty="0">
                <a:latin typeface="Courier New" pitchFamily="49" charset="0"/>
                <a:cs typeface="Times New Roman" pitchFamily="18" charset="0"/>
              </a:rPr>
              <a:t>     101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357188" algn="just" eaLnBrk="1" hangingPunct="1"/>
            <a:r>
              <a:rPr lang="ru-RU" altLang="ru-RU" sz="1400" dirty="0" err="1">
                <a:latin typeface="Courier New" pitchFamily="49" charset="0"/>
                <a:cs typeface="Times New Roman" pitchFamily="18" charset="0"/>
              </a:rPr>
              <a:t>dollar</a:t>
            </a:r>
            <a:r>
              <a:rPr lang="ru-RU" altLang="ru-RU" sz="1400" dirty="0">
                <a:latin typeface="Courier New" pitchFamily="49" charset="0"/>
                <a:cs typeface="Times New Roman" pitchFamily="18" charset="0"/>
              </a:rPr>
              <a:t>          102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92450" y="-71438"/>
            <a:ext cx="241617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600" b="1" dirty="0" err="1">
                <a:latin typeface="+mj-lt"/>
              </a:rPr>
              <a:t>enum</a:t>
            </a:r>
            <a:endParaRPr lang="ru-RU" sz="36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1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1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1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1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1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1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1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1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Прямоугольник 4"/>
          <p:cNvSpPr>
            <a:spLocks noChangeArrowheads="1"/>
          </p:cNvSpPr>
          <p:nvPr/>
        </p:nvSpPr>
        <p:spPr bwMode="auto">
          <a:xfrm>
            <a:off x="684213" y="1044575"/>
            <a:ext cx="6551612" cy="1016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/* этот код работать не будет */</a:t>
            </a:r>
            <a:endParaRPr lang="ru-RU" altLang="ru-RU" sz="32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money = dollar;</a:t>
            </a:r>
            <a:endParaRPr lang="ru-RU" altLang="ru-RU" sz="32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printf("%s", money);</a:t>
            </a:r>
            <a:endParaRPr lang="ru-RU" altLang="ru-RU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4213" y="44450"/>
            <a:ext cx="7920037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sz="3600" b="1" dirty="0">
                <a:latin typeface="+mj-lt"/>
              </a:rPr>
              <a:t>Ошибки при работе с </a:t>
            </a:r>
            <a:r>
              <a:rPr lang="en-US" sz="3600" b="1" dirty="0" err="1">
                <a:latin typeface="+mj-lt"/>
              </a:rPr>
              <a:t>enum</a:t>
            </a:r>
            <a:endParaRPr lang="ru-RU" sz="3600" dirty="0">
              <a:latin typeface="+mj-lt"/>
            </a:endParaRPr>
          </a:p>
        </p:txBody>
      </p:sp>
      <p:sp>
        <p:nvSpPr>
          <p:cNvPr id="142340" name="Прямоугольник 6"/>
          <p:cNvSpPr>
            <a:spLocks noChangeArrowheads="1"/>
          </p:cNvSpPr>
          <p:nvPr/>
        </p:nvSpPr>
        <p:spPr bwMode="auto">
          <a:xfrm>
            <a:off x="755650" y="3573463"/>
            <a:ext cx="5761038" cy="7080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/* этот код неправильный */</a:t>
            </a:r>
            <a:endParaRPr lang="ru-RU" altLang="ru-RU" sz="32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strcpy(money, "dime");</a:t>
            </a:r>
            <a:endParaRPr lang="ru-RU" altLang="ru-RU"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Приемы работы с </a:t>
            </a:r>
            <a:r>
              <a:rPr lang="en-US" altLang="ru-RU" sz="3600" b="1"/>
              <a:t>enum</a:t>
            </a:r>
            <a:endParaRPr lang="ru-RU" altLang="ru-RU" sz="3600" b="1"/>
          </a:p>
        </p:txBody>
      </p:sp>
      <p:sp>
        <p:nvSpPr>
          <p:cNvPr id="143363" name="Прямоугольник 4"/>
          <p:cNvSpPr>
            <a:spLocks noChangeArrowheads="1"/>
          </p:cNvSpPr>
          <p:nvPr/>
        </p:nvSpPr>
        <p:spPr bwMode="auto">
          <a:xfrm>
            <a:off x="395288" y="1125538"/>
            <a:ext cx="8137525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ru-RU" altLang="ru-RU" sz="2400">
                <a:latin typeface="Calibri" pitchFamily="34" charset="0"/>
                <a:cs typeface="Times New Roman" pitchFamily="18" charset="0"/>
              </a:rPr>
              <a:t>Чтобы</a:t>
            </a:r>
            <a:r>
              <a:rPr lang="en-US" altLang="ru-RU" sz="240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altLang="ru-RU" sz="2400">
                <a:latin typeface="Calibri" pitchFamily="34" charset="0"/>
                <a:cs typeface="Times New Roman" pitchFamily="18" charset="0"/>
              </a:rPr>
              <a:t>выводить название монеты, вид которой находится в money, потребуется следующий код:</a:t>
            </a:r>
            <a:endParaRPr lang="en-US" altLang="ru-RU" sz="2400">
              <a:latin typeface="Calibri" pitchFamily="34" charset="0"/>
              <a:cs typeface="Times New Roman" pitchFamily="18" charset="0"/>
            </a:endParaRPr>
          </a:p>
          <a:p>
            <a:pPr algn="just" eaLnBrk="1" hangingPunct="1"/>
            <a:endParaRPr lang="ru-RU" altLang="ru-RU" sz="20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ru-RU" sz="2000" b="1">
                <a:latin typeface="Courier New" pitchFamily="49" charset="0"/>
                <a:cs typeface="Times New Roman" pitchFamily="18" charset="0"/>
              </a:rPr>
              <a:t>switch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(money) {</a:t>
            </a:r>
            <a:endParaRPr lang="ru-RU" altLang="ru-RU" sz="20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ru-RU" sz="2000" b="1">
                <a:latin typeface="Courier New" pitchFamily="49" charset="0"/>
                <a:cs typeface="Times New Roman" pitchFamily="18" charset="0"/>
              </a:rPr>
              <a:t>case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penny: printf(</a:t>
            </a:r>
            <a:r>
              <a:rPr lang="en-US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пенни</a:t>
            </a:r>
            <a:r>
              <a:rPr lang="en-US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);</a:t>
            </a:r>
            <a:endParaRPr lang="ru-RU" altLang="ru-RU" sz="20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ru-RU" sz="2000" b="1">
                <a:latin typeface="Courier New" pitchFamily="49" charset="0"/>
                <a:cs typeface="Times New Roman" pitchFamily="18" charset="0"/>
              </a:rPr>
              <a:t>break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;</a:t>
            </a:r>
            <a:endParaRPr lang="ru-RU" altLang="ru-RU" sz="20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ru-RU" sz="2000" b="1">
                <a:latin typeface="Courier New" pitchFamily="49" charset="0"/>
                <a:cs typeface="Times New Roman" pitchFamily="18" charset="0"/>
              </a:rPr>
              <a:t>case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nickel: printf(</a:t>
            </a:r>
            <a:r>
              <a:rPr lang="en-US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никель</a:t>
            </a:r>
            <a:r>
              <a:rPr lang="en-US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);</a:t>
            </a:r>
            <a:endParaRPr lang="ru-RU" altLang="ru-RU" sz="20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ru-RU" sz="2000" b="1">
                <a:latin typeface="Courier New" pitchFamily="49" charset="0"/>
                <a:cs typeface="Times New Roman" pitchFamily="18" charset="0"/>
              </a:rPr>
              <a:t>break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;</a:t>
            </a:r>
            <a:endParaRPr lang="ru-RU" altLang="ru-RU" sz="20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ru-RU" sz="2000" b="1">
                <a:latin typeface="Courier New" pitchFamily="49" charset="0"/>
                <a:cs typeface="Times New Roman" pitchFamily="18" charset="0"/>
              </a:rPr>
              <a:t>case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dime: printf(</a:t>
            </a:r>
            <a:r>
              <a:rPr lang="en-US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монета в</a:t>
            </a:r>
            <a:r>
              <a:rPr lang="en-US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10 </a:t>
            </a:r>
            <a:r>
              <a:rPr lang="ru-RU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центов</a:t>
            </a:r>
            <a:r>
              <a:rPr lang="en-US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);</a:t>
            </a:r>
            <a:endParaRPr lang="ru-RU" altLang="ru-RU" sz="20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ru-RU" sz="2000" b="1">
                <a:latin typeface="Courier New" pitchFamily="49" charset="0"/>
                <a:cs typeface="Times New Roman" pitchFamily="18" charset="0"/>
              </a:rPr>
              <a:t>break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;</a:t>
            </a:r>
            <a:endParaRPr lang="ru-RU" altLang="ru-RU" sz="20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ru-RU" sz="2000" b="1">
                <a:latin typeface="Courier New" pitchFamily="49" charset="0"/>
                <a:cs typeface="Times New Roman" pitchFamily="18" charset="0"/>
              </a:rPr>
              <a:t>case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quarter: printf(</a:t>
            </a:r>
            <a:r>
              <a:rPr lang="en-US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четверть доллара</a:t>
            </a:r>
            <a:r>
              <a:rPr lang="en-US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);</a:t>
            </a:r>
            <a:endParaRPr lang="ru-RU" altLang="ru-RU" sz="20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ru-RU" sz="2000" b="1">
                <a:latin typeface="Courier New" pitchFamily="49" charset="0"/>
                <a:cs typeface="Times New Roman" pitchFamily="18" charset="0"/>
              </a:rPr>
              <a:t>break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;</a:t>
            </a:r>
            <a:endParaRPr lang="ru-RU" altLang="ru-RU" sz="20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ru-RU" sz="2000" b="1">
                <a:latin typeface="Courier New" pitchFamily="49" charset="0"/>
                <a:cs typeface="Times New Roman" pitchFamily="18" charset="0"/>
              </a:rPr>
              <a:t>case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half_dollar: printf(</a:t>
            </a:r>
            <a:r>
              <a:rPr lang="en-US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полдоллара</a:t>
            </a:r>
            <a:r>
              <a:rPr lang="en-US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);</a:t>
            </a:r>
            <a:endParaRPr lang="ru-RU" altLang="ru-RU" sz="20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ru-RU" sz="2000" b="1">
                <a:latin typeface="Courier New" pitchFamily="49" charset="0"/>
                <a:cs typeface="Times New Roman" pitchFamily="18" charset="0"/>
              </a:rPr>
              <a:t>break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;</a:t>
            </a:r>
            <a:endParaRPr lang="ru-RU" altLang="ru-RU" sz="20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ru-RU" sz="2000" b="1">
                <a:latin typeface="Courier New" pitchFamily="49" charset="0"/>
                <a:cs typeface="Times New Roman" pitchFamily="18" charset="0"/>
              </a:rPr>
              <a:t>case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 dollar: printf(</a:t>
            </a:r>
            <a:r>
              <a:rPr lang="en-US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доллар</a:t>
            </a:r>
            <a:r>
              <a:rPr lang="en-US" altLang="ru-RU" sz="200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altLang="ru-RU" sz="2000">
                <a:latin typeface="Courier New" pitchFamily="49" charset="0"/>
                <a:cs typeface="Times New Roman" pitchFamily="18" charset="0"/>
              </a:rPr>
              <a:t>);</a:t>
            </a:r>
            <a:endParaRPr lang="ru-RU" altLang="ru-RU" sz="20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altLang="ru-RU" sz="2000">
                <a:latin typeface="Courier New" pitchFamily="49" charset="0"/>
                <a:cs typeface="Times New Roman" pitchFamily="18" charset="0"/>
              </a:rPr>
              <a:t>}</a:t>
            </a:r>
            <a:endParaRPr lang="ru-RU" alt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Прямоугольник 4"/>
          <p:cNvSpPr>
            <a:spLocks noChangeArrowheads="1"/>
          </p:cNvSpPr>
          <p:nvPr/>
        </p:nvSpPr>
        <p:spPr bwMode="auto">
          <a:xfrm>
            <a:off x="288925" y="1284288"/>
            <a:ext cx="8569325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57188" algn="just" eaLnBrk="1" hangingPunct="1">
              <a:spcBef>
                <a:spcPts val="1200"/>
              </a:spcBef>
              <a:defRPr/>
            </a:pPr>
            <a:r>
              <a:rPr lang="ru-RU" sz="2400" dirty="0">
                <a:latin typeface="Calibri" pitchFamily="34" charset="0"/>
                <a:cs typeface="Times New Roman" pitchFamily="18" charset="0"/>
              </a:rPr>
              <a:t>Иногда можно объявить строчный массив и использовать значение перечисления как индекс при переводе этого значения в соответствующую строку. </a:t>
            </a:r>
            <a:endParaRPr lang="en-US" sz="2400" dirty="0">
              <a:latin typeface="Calibri" pitchFamily="34" charset="0"/>
              <a:cs typeface="Times New Roman" pitchFamily="18" charset="0"/>
            </a:endParaRPr>
          </a:p>
          <a:p>
            <a:pPr indent="357188" algn="just" eaLnBrk="1" hangingPunct="1">
              <a:spcBef>
                <a:spcPts val="1200"/>
              </a:spcBef>
              <a:defRPr/>
            </a:pPr>
            <a:r>
              <a:rPr lang="ru-RU" sz="2400" dirty="0">
                <a:latin typeface="Calibri" pitchFamily="34" charset="0"/>
                <a:cs typeface="Times New Roman" pitchFamily="18" charset="0"/>
              </a:rPr>
              <a:t>Например, следующий код также выводит нужную строку: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ru-RU" b="1" dirty="0">
                <a:latin typeface="Courier New" pitchFamily="49" charset="0"/>
                <a:cs typeface="Times New Roman" pitchFamily="18" charset="0"/>
              </a:rPr>
              <a:t>char</a:t>
            </a:r>
            <a:r>
              <a:rPr lang="ru-RU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dirty="0" err="1">
                <a:latin typeface="Courier New" pitchFamily="49" charset="0"/>
                <a:cs typeface="Times New Roman" pitchFamily="18" charset="0"/>
              </a:rPr>
              <a:t>name</a:t>
            </a:r>
            <a:r>
              <a:rPr lang="ru-RU" dirty="0">
                <a:latin typeface="Courier New" pitchFamily="49" charset="0"/>
                <a:cs typeface="Times New Roman" pitchFamily="18" charset="0"/>
              </a:rPr>
              <a:t>[][12]={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ru-RU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"пенни"</a:t>
            </a:r>
            <a:r>
              <a:rPr lang="ru-RU" dirty="0">
                <a:latin typeface="Courier New" pitchFamily="49" charset="0"/>
                <a:cs typeface="Times New Roman" pitchFamily="18" charset="0"/>
              </a:rPr>
              <a:t>,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ru-RU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"никель"</a:t>
            </a:r>
            <a:r>
              <a:rPr lang="ru-RU" dirty="0">
                <a:latin typeface="Courier New" pitchFamily="49" charset="0"/>
                <a:cs typeface="Times New Roman" pitchFamily="18" charset="0"/>
              </a:rPr>
              <a:t>,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ru-RU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"монета в 10 центов"</a:t>
            </a:r>
            <a:r>
              <a:rPr lang="ru-RU" dirty="0">
                <a:latin typeface="Courier New" pitchFamily="49" charset="0"/>
                <a:cs typeface="Times New Roman" pitchFamily="18" charset="0"/>
              </a:rPr>
              <a:t>,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ru-RU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"четверть доллара"</a:t>
            </a:r>
            <a:r>
              <a:rPr lang="ru-RU" dirty="0">
                <a:latin typeface="Courier New" pitchFamily="49" charset="0"/>
                <a:cs typeface="Times New Roman" pitchFamily="18" charset="0"/>
              </a:rPr>
              <a:t>,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ru-RU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полдоллара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,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доллар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};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ru-RU" dirty="0">
                <a:latin typeface="Courier New" pitchFamily="49" charset="0"/>
                <a:cs typeface="Times New Roman" pitchFamily="18" charset="0"/>
              </a:rPr>
              <a:t>printf(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"%s"</a:t>
            </a:r>
            <a:r>
              <a:rPr lang="ru-RU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ru-RU" dirty="0" err="1">
                <a:latin typeface="Courier New" pitchFamily="49" charset="0"/>
                <a:cs typeface="Times New Roman" pitchFamily="18" charset="0"/>
              </a:rPr>
              <a:t>name</a:t>
            </a:r>
            <a:r>
              <a:rPr lang="ru-RU" dirty="0">
                <a:latin typeface="Courier New" pitchFamily="49" charset="0"/>
                <a:cs typeface="Times New Roman" pitchFamily="18" charset="0"/>
              </a:rPr>
              <a:t>[</a:t>
            </a:r>
            <a:r>
              <a:rPr lang="ru-RU" dirty="0" err="1">
                <a:latin typeface="Courier New" pitchFamily="49" charset="0"/>
                <a:cs typeface="Times New Roman" pitchFamily="18" charset="0"/>
              </a:rPr>
              <a:t>money</a:t>
            </a:r>
            <a:r>
              <a:rPr lang="ru-RU" dirty="0">
                <a:latin typeface="Courier New" pitchFamily="49" charset="0"/>
                <a:cs typeface="Times New Roman" pitchFamily="18" charset="0"/>
              </a:rPr>
              <a:t>]);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387" name="Заголовок 1"/>
          <p:cNvSpPr>
            <a:spLocks noGrp="1"/>
          </p:cNvSpPr>
          <p:nvPr>
            <p:ph type="title"/>
          </p:nvPr>
        </p:nvSpPr>
        <p:spPr>
          <a:xfrm>
            <a:off x="446088" y="188913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Приемы работы с </a:t>
            </a:r>
            <a:r>
              <a:rPr lang="en-US" altLang="ru-RU" sz="3600" b="1"/>
              <a:t>enum</a:t>
            </a:r>
            <a:endParaRPr lang="ru-RU" altLang="ru-RU" sz="3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4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 инкремента/декремента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2900" b="1" dirty="0"/>
              <a:t>Оператор 	 Пример 	</a:t>
            </a:r>
            <a:r>
              <a:rPr lang="en-US" sz="2900" b="1" dirty="0"/>
              <a:t>	</a:t>
            </a:r>
            <a:r>
              <a:rPr lang="ru-RU" sz="2900" b="1" dirty="0"/>
              <a:t>Описание 	 Эквивалентное выражение </a:t>
            </a:r>
            <a:endParaRPr lang="en-US" sz="2900" b="1" dirty="0"/>
          </a:p>
          <a:p>
            <a:pPr>
              <a:buNone/>
            </a:pPr>
            <a:endParaRPr lang="ru-RU" sz="4300" b="1" dirty="0"/>
          </a:p>
          <a:p>
            <a:pPr>
              <a:buNone/>
            </a:pPr>
            <a:r>
              <a:rPr lang="en-US" sz="4300" dirty="0"/>
              <a:t>	</a:t>
            </a:r>
            <a:r>
              <a:rPr lang="ru-RU" sz="4300" dirty="0"/>
              <a:t>+ + 	</a:t>
            </a:r>
            <a:r>
              <a:rPr lang="en-US" sz="4300" dirty="0"/>
              <a:t>	</a:t>
            </a:r>
            <a:r>
              <a:rPr lang="ru-RU" sz="4300" dirty="0"/>
              <a:t> </a:t>
            </a:r>
            <a:r>
              <a:rPr lang="ru-RU" sz="4300" dirty="0" err="1"/>
              <a:t>i</a:t>
            </a:r>
            <a:r>
              <a:rPr lang="ru-RU" sz="4300" dirty="0"/>
              <a:t> + +;		Постфиксная 	 </a:t>
            </a:r>
            <a:r>
              <a:rPr lang="ru-RU" sz="4300" dirty="0" err="1"/>
              <a:t>i</a:t>
            </a:r>
            <a:r>
              <a:rPr lang="ru-RU" sz="4300" dirty="0"/>
              <a:t> =i+1; или i+=1;</a:t>
            </a:r>
            <a:endParaRPr lang="en-US" sz="4300" dirty="0"/>
          </a:p>
          <a:p>
            <a:pPr>
              <a:buNone/>
            </a:pPr>
            <a:endParaRPr lang="ru-RU" sz="4300" dirty="0"/>
          </a:p>
          <a:p>
            <a:pPr>
              <a:buNone/>
            </a:pPr>
            <a:r>
              <a:rPr lang="ru-RU" sz="4300" dirty="0"/>
              <a:t> </a:t>
            </a:r>
            <a:r>
              <a:rPr lang="en-US" sz="4300" dirty="0"/>
              <a:t>	</a:t>
            </a:r>
            <a:r>
              <a:rPr lang="ru-RU" sz="4300" dirty="0"/>
              <a:t>+ +	 </a:t>
            </a:r>
            <a:r>
              <a:rPr lang="en-US" sz="4300" dirty="0"/>
              <a:t>	</a:t>
            </a:r>
            <a:r>
              <a:rPr lang="ru-RU" sz="4300" dirty="0"/>
              <a:t>+ + </a:t>
            </a:r>
            <a:r>
              <a:rPr lang="ru-RU" sz="4300" dirty="0" err="1"/>
              <a:t>i</a:t>
            </a:r>
            <a:r>
              <a:rPr lang="ru-RU" sz="4300" dirty="0"/>
              <a:t>;	</a:t>
            </a:r>
            <a:r>
              <a:rPr lang="en-US" sz="4300" dirty="0"/>
              <a:t>	</a:t>
            </a:r>
            <a:r>
              <a:rPr lang="ru-RU" sz="4300" dirty="0"/>
              <a:t> Префиксная </a:t>
            </a:r>
            <a:r>
              <a:rPr lang="en-US" sz="4300" dirty="0"/>
              <a:t>	</a:t>
            </a:r>
            <a:r>
              <a:rPr lang="ru-RU" sz="4300" dirty="0"/>
              <a:t> </a:t>
            </a:r>
            <a:r>
              <a:rPr lang="ru-RU" sz="4300" dirty="0" err="1"/>
              <a:t>i</a:t>
            </a:r>
            <a:r>
              <a:rPr lang="ru-RU" sz="4300" dirty="0"/>
              <a:t> =i+1; или i+=1;</a:t>
            </a:r>
            <a:endParaRPr lang="en-US" sz="4300" dirty="0"/>
          </a:p>
          <a:p>
            <a:pPr>
              <a:buNone/>
            </a:pPr>
            <a:endParaRPr lang="ru-RU" sz="4300" dirty="0"/>
          </a:p>
          <a:p>
            <a:pPr>
              <a:buNone/>
            </a:pPr>
            <a:r>
              <a:rPr lang="ru-RU" sz="4300" dirty="0"/>
              <a:t> </a:t>
            </a:r>
            <a:r>
              <a:rPr lang="en-US" sz="4300" dirty="0"/>
              <a:t>	</a:t>
            </a:r>
            <a:r>
              <a:rPr lang="ru-RU" sz="4300" dirty="0"/>
              <a:t>- -	</a:t>
            </a:r>
            <a:r>
              <a:rPr lang="en-US" sz="4300" dirty="0"/>
              <a:t>	</a:t>
            </a:r>
            <a:r>
              <a:rPr lang="ru-RU" sz="4300" dirty="0"/>
              <a:t> </a:t>
            </a:r>
            <a:r>
              <a:rPr lang="ru-RU" sz="4300" dirty="0" err="1"/>
              <a:t>i</a:t>
            </a:r>
            <a:r>
              <a:rPr lang="ru-RU" sz="4300" dirty="0"/>
              <a:t> - -;	</a:t>
            </a:r>
            <a:r>
              <a:rPr lang="en-US" sz="4300" dirty="0"/>
              <a:t>	</a:t>
            </a:r>
            <a:r>
              <a:rPr lang="ru-RU" sz="4300" dirty="0"/>
              <a:t> Постфиксная 	 </a:t>
            </a:r>
            <a:r>
              <a:rPr lang="ru-RU" sz="4300" dirty="0" err="1"/>
              <a:t>i</a:t>
            </a:r>
            <a:r>
              <a:rPr lang="ru-RU" sz="4300" dirty="0"/>
              <a:t> =i-1; или i-=1;</a:t>
            </a:r>
            <a:endParaRPr lang="en-US" sz="4300" dirty="0"/>
          </a:p>
          <a:p>
            <a:pPr>
              <a:buNone/>
            </a:pPr>
            <a:endParaRPr lang="ru-RU" sz="4300" dirty="0"/>
          </a:p>
          <a:p>
            <a:pPr>
              <a:buNone/>
            </a:pPr>
            <a:r>
              <a:rPr lang="ru-RU" sz="4300" dirty="0"/>
              <a:t> </a:t>
            </a:r>
            <a:r>
              <a:rPr lang="en-US" sz="4300" dirty="0"/>
              <a:t>	</a:t>
            </a:r>
            <a:r>
              <a:rPr lang="ru-RU" sz="4300" dirty="0"/>
              <a:t>- -	 </a:t>
            </a:r>
            <a:r>
              <a:rPr lang="en-US" sz="4300" dirty="0"/>
              <a:t>	 </a:t>
            </a:r>
            <a:r>
              <a:rPr lang="ru-RU" sz="4300" dirty="0"/>
              <a:t>- - </a:t>
            </a:r>
            <a:r>
              <a:rPr lang="ru-RU" sz="4300" dirty="0" err="1"/>
              <a:t>i</a:t>
            </a:r>
            <a:r>
              <a:rPr lang="ru-RU" sz="4300" dirty="0"/>
              <a:t>;	</a:t>
            </a:r>
            <a:r>
              <a:rPr lang="en-US" sz="4300" dirty="0"/>
              <a:t>	</a:t>
            </a:r>
            <a:r>
              <a:rPr lang="ru-RU" sz="4300" dirty="0"/>
              <a:t> Префиксная 	 </a:t>
            </a:r>
            <a:r>
              <a:rPr lang="ru-RU" sz="4300" dirty="0" err="1"/>
              <a:t>i</a:t>
            </a:r>
            <a:r>
              <a:rPr lang="ru-RU" sz="4300" dirty="0"/>
              <a:t> =i-1; или i-=1;</a:t>
            </a:r>
          </a:p>
          <a:p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(</a:t>
            </a:r>
            <a:r>
              <a:rPr lang="ru-RU" dirty="0"/>
              <a:t>объединения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35022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/>
              <a:t>Объединение</a:t>
            </a:r>
            <a:r>
              <a:rPr lang="ru-RU" dirty="0"/>
              <a:t> - это средство, позволяющее хранить в отдельные моменты времени</a:t>
            </a:r>
            <a:br>
              <a:rPr lang="ru-RU" dirty="0"/>
            </a:br>
            <a:r>
              <a:rPr lang="ru-RU" dirty="0"/>
              <a:t>данные различных типов в одном и том же месте памяти. </a:t>
            </a:r>
          </a:p>
          <a:p>
            <a:pPr>
              <a:buNone/>
            </a:pPr>
            <a:r>
              <a:rPr lang="ru-RU" b="1" dirty="0"/>
              <a:t>Объединения </a:t>
            </a:r>
            <a:r>
              <a:rPr lang="ru-RU" dirty="0"/>
              <a:t>дают возможность</a:t>
            </a:r>
            <a:br>
              <a:rPr lang="ru-RU" dirty="0"/>
            </a:br>
            <a:r>
              <a:rPr lang="ru-RU" dirty="0"/>
              <a:t>работать в одной и той же области памяти с данными различного вида, не внося в</a:t>
            </a:r>
            <a:br>
              <a:rPr lang="ru-RU" dirty="0"/>
            </a:br>
            <a:r>
              <a:rPr lang="ru-RU" dirty="0"/>
              <a:t>программу какую-либо информацию, зависящую от машины. </a:t>
            </a:r>
          </a:p>
          <a:p>
            <a:pPr>
              <a:buNone/>
            </a:pPr>
            <a:r>
              <a:rPr lang="ru-RU" b="1" dirty="0"/>
              <a:t>Объединения</a:t>
            </a:r>
            <a:r>
              <a:rPr lang="ru-RU" dirty="0"/>
              <a:t> - это объект, позволяющий нескольким переменным различных типов занимать один участок памяти. </a:t>
            </a:r>
          </a:p>
          <a:p>
            <a:pPr>
              <a:buNone/>
            </a:pPr>
            <a:r>
              <a:rPr lang="ru-RU" dirty="0"/>
              <a:t>Использование </a:t>
            </a:r>
            <a:r>
              <a:rPr lang="ru-RU" b="1" dirty="0"/>
              <a:t>объединений</a:t>
            </a:r>
            <a:r>
              <a:rPr lang="ru-RU" dirty="0"/>
              <a:t> помогает создавать машинно-независимый (переносимый) код. Поскольку компилятор отслеживает настоящие размеры переменных, образующих объединение, уменьшается зависимость от компьютера. Не нужно беспокоиться о размере целых или вещественных чисел, символов или чего-либо еще.</a:t>
            </a:r>
          </a:p>
        </p:txBody>
      </p:sp>
      <p:sp>
        <p:nvSpPr>
          <p:cNvPr id="4098" name="AutoShape 2" descr="data:image/png;base64,iVBORw0KGgoAAAANSUhEUgAAAJYAAABuCAYAAADFwOqWAAAABHNCSVQICAgIfAhkiAAACk5JREFUeF7tnXnMHVUZxtsCtSC2xUKrENMPVFS2VKUsQm1EowUsYAwQq0CRoFYEK2HrPyaEFK1gY1zaqFAE4lIUCBBDytIABsO+WSgCoUWwsQrKKvvy/Mo55HQ6c+/97txlvjvPmzw5Z85+nnnPMnfOfWfUKEurDFyohL9rNXHd021edwKG0f9blXbMMNI7qRkwA2agfwz8VFUv6V/1I6tmL4Wt368JSrpF68nrndJ7hnrf/6713orVNWrrXbAVq973v2u9t2J1jdp6F2zFqvf971rvrVhdo9YFmwEzYAbMgBkwA2bADJiB3jMwpfdVusaKM9BUJ/KeCseqUwcKvxUeET5e8U66eb1nAJ1AN9ARdAWd2UhGh6upchcInxC2F9DIZ4TFwsqQxo4ZSBk4QBcnC7ycXy+sE+4SfiA8hmKhcT8SPipsJkRle0F+tNJiBooY+JAi3h0i35T7uvCgcFqaYWtdzBEuF+4TnhZWCHnLZZrP/voxgE6gG+gIuoLOfEVAh5rKrkrBTHZs05ROUDcG0Al0Ax2xmAEzYAbMgBkwA2bADJgBM2AGzIAZMANmwAyYATNgBsyAGTADZsAMmAEzYAbMgBkwA2ZgBDLAob53CfNGYNt72WTOH80IFf5F7hu9rHwE1rUUxZoo/G8ENt5Nri4D22QNr2HA1bIpA/xZgBOSyO+FVzZN4hAxcEzKAjMW55WBJZ+BlCP8lnwGoh5N9Hn2fIIcWpIBK1ZJAp09nwErVj4vDi3JgBWrJIHOns+AFSufF4eWZMCKVZJAZ89nwIqVz4tDSzJgxSpJoLPnM2DFyufFoSUZyL7SabW4U5Xwy0lirIw8JWCdZpmwqtWCQjpemXw9+G+Re88w8zdKvo0iFwn7CZMEjFj8WMCoRTflSyr89KQCXlxjRONxgddCN7RR+VeV5z3Cw8L1beQvyoIthunCbkK0dTVT/peLMrQS3s4rHb6CFX++z7ovhUa2UndMg42lWM4Zw8nYJO17Fb8mKRuiqIeBMBxjJ+280vlWUm+WI66/1qTtedGPhTI7/UFOlD7bxi3zGtAkLJbRkVc601TZZCEqBMdwMIeE7CBgd2soXEcHczeEg22FnZP47ZK4dKnGDtOewuwQz8mMZjJfCYYEFIk2Yc/pNoFyzxbGCb0QZhqUnFksSpyh6T88fCSJw8uXxlKO8Mevj41P4lIFYLbZXYAj7kurXytjZv2s8AuhY1J2xtoxtOSTcqPGLgxh3wthL8plSYpyZgh/Vu6RwZ8dMVzTNuQEgWUkTXOzrlGURvJoyIMbJbaJsr7YKHMSV3bGOjSUhULABXVfFcK4obFfeyd1stWI4V9I/FmePh3y0Jc4o8U0bE32T8ps5mWwxbylZiwqKqtYN6oM1nuUhEY9JOxEwRKWuOcFwk8KYThYfSPs1wKz0KXhmrB7hT8EbCX3sCTuj/JjnjDmv0f+on0i1glfDXmvkxvlkBBGXd9Jwht5yyoWJhTZ02FSkXrZj0aFoN77Q/h5XARZHsJulcssDidYWSQ/ChQ5+pj8gC0IcTcJ3xU4kBjrYkVpRSqlWDQ+BTfxfUkvlob4v4WwPZL0+4SwRnssiKL8vwvMetxklpRY56xQRtbhZsQ0FyeRbFJj+FnZTAXXZRUry9EDqoeNcpR5oU0MQjbnDKioRN9I0sUZKbvH+lnIT54hgfaydLIFoO6NTDfqukg6plid+LmBkfdBgc0o0zxT+2+Slv88+CESRToiXEPuLUm6Ii8EIezD/itw2vWyEIazS+JPvcwKr4UADPZGYd8X5V+Jv5telIMtA7PlGoEZ5pqkwovkf0ZgH8lekGUN5fq/wMzUTCJH5KF8OFotxPtbxFGzctuOL1pGhlPgE6Ez7GOOEtgPzBTYOLIUMc2vFA4QIDiu+efL34qwxDL7sF/A/HNW7swGhGuedP4hsCyj+FG4jsJN6IX8W5WsDZgh91Th/QKmFuGHmeYCYb5wvLBWQFj66X8ziWmeU8LFOYkZxD2XsnusvdRiZgT2Qowwpt4nM70gjvC45+FoL8oSZbQ8zB6k+ZPAUsqSgKBMhLOH+HAIwxkvnCjwVFUk31cEeePPCygVikgYA4In2Fak7FI4V5XQJwYXA4T6QTqT8iDCYEh5QglTuTbEsw+dKtAuhKe6WGb6QDJW4RypnhbSFTkfUMSQsCQph6dUwuJ9KMqbhsc2bGhXWcWKhaUuHU2FjfRaIaZBebKyLIknHRt0hKULRSUM4u8WVgnxNykILhL6xsNErJelET8uPwG0KmUVK4+jvNn3z0lbaXdW5ifxsUyUhwFyXxLHfpQBFB+cZmcLylyzxchrI2Hs/1qVWMbEdpdCOs3TYBQKZI/ALHCJcFMSh5cZg9GwKITnLYMoI3uuWQK/+bCMIf8UWDKYfVhGhwT2ENTPPoVlpkieVgRPnQuFmQKzG09o5wo3CN2UdSo85Yi6WPIIv1q4IqdyNuEHhXAGWlZ4imZmP1hglkEYbAyUfQWWWPKz9LPfYhCuFO4QGsnNiiyameC/LWlnxmqnovj7EUvBmHYK6GOedmasdprLgw+DFAVMn6zbKasfed6Zsai824p1tOpg8xj3D5/vR49L1tltxfqU2sfswt6Tm3NKyfb2K3vppXA4DecRekuBZYtHZ1zLxgywR+I3utsFfpH/ySAQ1O0Za9A4gi9LPgPvzFgjba+T3x2HVo4BK1blbslgNMiKNRj3sXK9sGJV7pYMRoOsWINxHyvXCytW5W7JYDTIijUY97FyvbBiVe6WDEaDrFiDcR8r14vs6YZ4VKVyDe1zg9IBeJvawntPSwMGOGDHKwqOoVjMQKcY2GDcluOsnOWxFDPAAORMGMJRYt6JWYoZQKcsZsAMmAEzYAbMgBkwA2bADJgBM2AGzIAZMANmwAyYATNgBsyAGTADZsAMmAEzYAZ6x0DdDgPWrb9d0STsVuUJ5n7mCpgdIg0GK+oi2IP6oYC9iTUC5i8tw2SAc0YIoxTrcViG4dwRtpcmCNhjWiDUTTC3eIzAAcjHBQzzXiRgR8pnsVrUhgMDedGgg91i63ZrxdXnWuTVycQAMxYWjX8l/FXAMh9mBs+pKTtY1sP4GbMVsxQmxbG1Gmf4mtJSvtvssb4tYGbwuPLFjagS6Pf1wjcFTFZausRA3Z6S6tbfLqmNizUDZsAMmAEzYAbMgBmoGwN8dGBF3To9CP31E9Ag3MUK9qFKijVO/IBGwmc8LCOAgSooFh+1xB4Cv3Tzwpf3cvE7MZFCvvK1XuBtAN/b2TFG2DUDeQzwCTRMAvGie4rAL92HC/FjleyxMDBxqcArp88Iq4UrBYsZKGQAW1PLC2Pf/mIY3ziclKRBCZ9qkMdRFWCgn0shde8m8HHHRoLypYrE2TBmNr8QbsRan+P6rVgcIuRbe42EfVUqtqbXiK2KxPVTsVAoPje3X0W4cDM6yEA/FYtucPR5rjBHiMekp8u/XQf76KL6wEDWuG2vm8D3CycLvxSWCSxzfAKYWew/vW6M6+scA28BavySzhcok3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0" name="AutoShape 4" descr="data:image/png;base64,iVBORw0KGgoAAAANSUhEUgAAAJYAAABuCAYAAADFwOqWAAAABHNCSVQICAgIfAhkiAAACk5JREFUeF7tnXnMHVUZxtsCtSC2xUKrENMPVFS2VKUsQm1EowUsYAwQq0CRoFYEK2HrPyaEFK1gY1zaqFAE4lIUCBBDytIABsO+WSgCoUWwsQrKKvvy/Mo55HQ6c+/97txlvjvPmzw5Z85+nnnPMnfOfWfUKEurDFyohL9rNXHd021edwKG0f9blXbMMNI7qRkwA2agfwz8VFUv6V/1I6tmL4Wt368JSrpF68nrndJ7hnrf/6713orVNWrrXbAVq973v2u9t2J1jdp6F2zFqvf971rvrVhdo9YFmwEzYAbMgBkwA2bADJiB3jMwpfdVusaKM9BUJ/KeCseqUwcKvxUeET5e8U66eb1nAJ1AN9ARdAWd2UhGh6upchcInxC2F9DIZ4TFwsqQxo4ZSBk4QBcnC7ycXy+sE+4SfiA8hmKhcT8SPipsJkRle0F+tNJiBooY+JAi3h0i35T7uvCgcFqaYWtdzBEuF+4TnhZWCHnLZZrP/voxgE6gG+gIuoLOfEVAh5rKrkrBTHZs05ROUDcG0Al0Ax2xmAEzYAbMgBkwA2bADJgBM2AGzIAZMANmwAyYATNgBsyAGTADZsAMmAEzYAbMgBkwA2ZgBDLAob53CfNGYNt72WTOH80IFf5F7hu9rHwE1rUUxZoo/G8ENt5Nri4D22QNr2HA1bIpA/xZgBOSyO+FVzZN4hAxcEzKAjMW55WBJZ+BlCP8lnwGoh5N9Hn2fIIcWpIBK1ZJAp09nwErVj4vDi3JgBWrJIHOns+AFSufF4eWZMCKVZJAZ89nwIqVz4tDSzJgxSpJoLPnM2DFyufFoSUZyL7SabW4U5Xwy0lirIw8JWCdZpmwqtWCQjpemXw9+G+Re88w8zdKvo0iFwn7CZMEjFj8WMCoRTflSyr89KQCXlxjRONxgddCN7RR+VeV5z3Cw8L1beQvyoIthunCbkK0dTVT/peLMrQS3s4rHb6CFX++z7ovhUa2UndMg42lWM4Zw8nYJO17Fb8mKRuiqIeBMBxjJ+280vlWUm+WI66/1qTtedGPhTI7/UFOlD7bxi3zGtAkLJbRkVc601TZZCEqBMdwMIeE7CBgd2soXEcHczeEg22FnZP47ZK4dKnGDtOewuwQz8mMZjJfCYYEFIk2Yc/pNoFyzxbGCb0QZhqUnFksSpyh6T88fCSJw8uXxlKO8Mevj41P4lIFYLbZXYAj7kurXytjZv2s8AuhY1J2xtoxtOSTcqPGLgxh3wthL8plSYpyZgh/Vu6RwZ8dMVzTNuQEgWUkTXOzrlGURvJoyIMbJbaJsr7YKHMSV3bGOjSUhULABXVfFcK4obFfeyd1stWI4V9I/FmePh3y0Jc4o8U0bE32T8ps5mWwxbylZiwqKqtYN6oM1nuUhEY9JOxEwRKWuOcFwk8KYThYfSPs1wKz0KXhmrB7hT8EbCX3sCTuj/JjnjDmv0f+on0i1glfDXmvkxvlkBBGXd9Jwht5yyoWJhTZ02FSkXrZj0aFoN77Q/h5XARZHsJulcssDidYWSQ/ChQ5+pj8gC0IcTcJ3xU4kBjrYkVpRSqlWDQ+BTfxfUkvlob4v4WwPZL0+4SwRnssiKL8vwvMetxklpRY56xQRtbhZsQ0FyeRbFJj+FnZTAXXZRUry9EDqoeNcpR5oU0MQjbnDKioRN9I0sUZKbvH+lnIT54hgfaydLIFoO6NTDfqukg6plid+LmBkfdBgc0o0zxT+2+Slv88+CESRToiXEPuLUm6Ii8EIezD/itw2vWyEIazS+JPvcwKr4UADPZGYd8X5V+Jv5telIMtA7PlGoEZ5pqkwovkf0ZgH8lekGUN5fq/wMzUTCJH5KF8OFotxPtbxFGzctuOL1pGhlPgE6Ez7GOOEtgPzBTYOLIUMc2vFA4QIDiu+efL34qwxDL7sF/A/HNW7swGhGuedP4hsCyj+FG4jsJN6IX8W5WsDZgh91Th/QKmFuGHmeYCYb5wvLBWQFj66X8ziWmeU8LFOYkZxD2XsnusvdRiZgT2Qowwpt4nM70gjvC45+FoL8oSZbQ8zB6k+ZPAUsqSgKBMhLOH+HAIwxkvnCjwVFUk31cEeePPCygVikgYA4In2Fak7FI4V5XQJwYXA4T6QTqT8iDCYEh5QglTuTbEsw+dKtAuhKe6WGb6QDJW4RypnhbSFTkfUMSQsCQph6dUwuJ9KMqbhsc2bGhXWcWKhaUuHU2FjfRaIaZBebKyLIknHRt0hKULRSUM4u8WVgnxNykILhL6xsNErJelET8uPwG0KmUVK4+jvNn3z0lbaXdW5ifxsUyUhwFyXxLHfpQBFB+cZmcLylyzxchrI2Hs/1qVWMbEdpdCOs3TYBQKZI/ALHCJcFMSh5cZg9GwKITnLYMoI3uuWQK/+bCMIf8UWDKYfVhGhwT2ENTPPoVlpkieVgRPnQuFmQKzG09o5wo3CN2UdSo85Yi6WPIIv1q4IqdyNuEHhXAGWlZ4imZmP1hglkEYbAyUfQWWWPKz9LPfYhCuFO4QGsnNiiyameC/LWlnxmqnovj7EUvBmHYK6GOedmasdprLgw+DFAVMn6zbKasfed6Zsai824p1tOpg8xj3D5/vR49L1tltxfqU2sfswt6Tm3NKyfb2K3vppXA4DecRekuBZYtHZ1zLxgywR+I3utsFfpH/ySAQ1O0Za9A4gi9LPgPvzFgjba+T3x2HVo4BK1blbslgNMiKNRj3sXK9sGJV7pYMRoOsWINxHyvXCytW5W7JYDTIijUY97FyvbBiVe6WDEaDrFiDcR8r14vs6YZ4VKVyDe1zg9IBeJvawntPSwMGOGDHKwqOoVjMQKcY2GDcluOsnOWxFDPAAORMGMJRYt6JWYoZQKcsZsAMmAEzYAbMgBkwA2bADJgBM2AGzIAZMANmwAyYATNgBsyAGTADZsAMmAEzYAZ6x0DdDgPWrb9d0STsVuUJ5n7mCpgdIg0GK+oi2IP6oYC9iTUC5i8tw2SAc0YIoxTrcViG4dwRtpcmCNhjWiDUTTC3eIzAAcjHBQzzXiRgR8pnsVrUhgMDedGgg91i63ZrxdXnWuTVycQAMxYWjX8l/FXAMh9mBs+pKTtY1sP4GbMVsxQmxbG1Gmf4mtJSvtvssb4tYGbwuPLFjagS6Pf1wjcFTFZausRA3Z6S6tbfLqmNizUDZsAMmAEzYAbMgBmoGwN8dGBF3To9CP31E9Ag3MUK9qFKijVO/IBGwmc8LCOAgSooFh+1xB4Cv3Tzwpf3cvE7MZFCvvK1XuBtAN/b2TFG2DUDeQzwCTRMAvGie4rAL92HC/FjleyxMDBxqcArp88Iq4UrBYsZKGQAW1PLC2Pf/mIY3ziclKRBCZ9qkMdRFWCgn0shde8m8HHHRoLypYrE2TBmNr8QbsRan+P6rVgcIuRbe42EfVUqtqbXiK2KxPVTsVAoPje3X0W4cDM6yEA/FYtucPR5rjBHiMekp8u/XQf76KL6wEDWuG2vm8D3CycLvxSWCSxzfAKYWew/vW6M6+scA28BavySzhcok3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2" name="AutoShape 6" descr="data:image/png;base64,iVBORw0KGgoAAAANSUhEUgAAAJYAAABuCAYAAADFwOqWAAAABHNCSVQICAgIfAhkiAAACk5JREFUeF7tnXnMHVUZxtsCtSC2xUKrENMPVFS2VKUsQm1EowUsYAwQq0CRoFYEK2HrPyaEFK1gY1zaqFAE4lIUCBBDytIABsO+WSgCoUWwsQrKKvvy/Mo55HQ6c+/97txlvjvPmzw5Z85+nnnPMnfOfWfUKEurDFyohL9rNXHd021edwKG0f9blXbMMNI7qRkwA2agfwz8VFUv6V/1I6tmL4Wt368JSrpF68nrndJ7hnrf/6713orVNWrrXbAVq973v2u9t2J1jdp6F2zFqvf971rvrVhdo9YFmwEzYAbMgBkwA2bADJiB3jMwpfdVusaKM9BUJ/KeCseqUwcKvxUeET5e8U66eb1nAJ1AN9ARdAWd2UhGh6upchcInxC2F9DIZ4TFwsqQxo4ZSBk4QBcnC7ycXy+sE+4SfiA8hmKhcT8SPipsJkRle0F+tNJiBooY+JAi3h0i35T7uvCgcFqaYWtdzBEuF+4TnhZWCHnLZZrP/voxgE6gG+gIuoLOfEVAh5rKrkrBTHZs05ROUDcG0Al0Ax2xmAEzYAbMgBkwA2bADJgBM2AGzIAZMANmwAyYATNgBsyAGTADZsAMmAEzYAbMgBkwA2ZgBDLAob53CfNGYNt72WTOH80IFf5F7hu9rHwE1rUUxZoo/G8ENt5Nri4D22QNr2HA1bIpA/xZgBOSyO+FVzZN4hAxcEzKAjMW55WBJZ+BlCP8lnwGoh5N9Hn2fIIcWpIBK1ZJAp09nwErVj4vDi3JgBWrJIHOns+AFSufF4eWZMCKVZJAZ89nwIqVz4tDSzJgxSpJoLPnM2DFyufFoSUZyL7SabW4U5Xwy0lirIw8JWCdZpmwqtWCQjpemXw9+G+Re88w8zdKvo0iFwn7CZMEjFj8WMCoRTflSyr89KQCXlxjRONxgddCN7RR+VeV5z3Cw8L1beQvyoIthunCbkK0dTVT/peLMrQS3s4rHb6CFX++z7ovhUa2UndMg42lWM4Zw8nYJO17Fb8mKRuiqIeBMBxjJ+280vlWUm+WI66/1qTtedGPhTI7/UFOlD7bxi3zGtAkLJbRkVc601TZZCEqBMdwMIeE7CBgd2soXEcHczeEg22FnZP47ZK4dKnGDtOewuwQz8mMZjJfCYYEFIk2Yc/pNoFyzxbGCb0QZhqUnFksSpyh6T88fCSJw8uXxlKO8Mevj41P4lIFYLbZXYAj7kurXytjZv2s8AuhY1J2xtoxtOSTcqPGLgxh3wthL8plSYpyZgh/Vu6RwZ8dMVzTNuQEgWUkTXOzrlGURvJoyIMbJbaJsr7YKHMSV3bGOjSUhULABXVfFcK4obFfeyd1stWI4V9I/FmePh3y0Jc4o8U0bE32T8ps5mWwxbylZiwqKqtYN6oM1nuUhEY9JOxEwRKWuOcFwk8KYThYfSPs1wKz0KXhmrB7hT8EbCX3sCTuj/JjnjDmv0f+on0i1glfDXmvkxvlkBBGXd9Jwht5yyoWJhTZ02FSkXrZj0aFoN77Q/h5XARZHsJulcssDidYWSQ/ChQ5+pj8gC0IcTcJ3xU4kBjrYkVpRSqlWDQ+BTfxfUkvlob4v4WwPZL0+4SwRnssiKL8vwvMetxklpRY56xQRtbhZsQ0FyeRbFJj+FnZTAXXZRUry9EDqoeNcpR5oU0MQjbnDKioRN9I0sUZKbvH+lnIT54hgfaydLIFoO6NTDfqukg6plid+LmBkfdBgc0o0zxT+2+Slv88+CESRToiXEPuLUm6Ii8EIezD/itw2vWyEIazS+JPvcwKr4UADPZGYd8X5V+Jv5telIMtA7PlGoEZ5pqkwovkf0ZgH8lekGUN5fq/wMzUTCJH5KF8OFotxPtbxFGzctuOL1pGhlPgE6Ez7GOOEtgPzBTYOLIUMc2vFA4QIDiu+efL34qwxDL7sF/A/HNW7swGhGuedP4hsCyj+FG4jsJN6IX8W5WsDZgh91Th/QKmFuGHmeYCYb5wvLBWQFj66X8ziWmeU8LFOYkZxD2XsnusvdRiZgT2Qowwpt4nM70gjvC45+FoL8oSZbQ8zB6k+ZPAUsqSgKBMhLOH+HAIwxkvnCjwVFUk31cEeePPCygVikgYA4In2Fak7FI4V5XQJwYXA4T6QTqT8iDCYEh5QglTuTbEsw+dKtAuhKe6WGb6QDJW4RypnhbSFTkfUMSQsCQph6dUwuJ9KMqbhsc2bGhXWcWKhaUuHU2FjfRaIaZBebKyLIknHRt0hKULRSUM4u8WVgnxNykILhL6xsNErJelET8uPwG0KmUVK4+jvNn3z0lbaXdW5ifxsUyUhwFyXxLHfpQBFB+cZmcLylyzxchrI2Hs/1qVWMbEdpdCOs3TYBQKZI/ALHCJcFMSh5cZg9GwKITnLYMoI3uuWQK/+bCMIf8UWDKYfVhGhwT2ENTPPoVlpkieVgRPnQuFmQKzG09o5wo3CN2UdSo85Yi6WPIIv1q4IqdyNuEHhXAGWlZ4imZmP1hglkEYbAyUfQWWWPKz9LPfYhCuFO4QGsnNiiyameC/LWlnxmqnovj7EUvBmHYK6GOedmasdprLgw+DFAVMn6zbKasfed6Zsai824p1tOpg8xj3D5/vR49L1tltxfqU2sfswt6Tm3NKyfb2K3vppXA4DecRekuBZYtHZ1zLxgywR+I3utsFfpH/ySAQ1O0Za9A4gi9LPgPvzFgjba+T3x2HVo4BK1blbslgNMiKNRj3sXK9sGJV7pYMRoOsWINxHyvXCytW5W7JYDTIijUY97FyvbBiVe6WDEaDrFiDcR8r14vs6YZ4VKVyDe1zg9IBeJvawntPSwMGOGDHKwqOoVjMQKcY2GDcluOsnOWxFDPAAORMGMJRYt6JWYoZQKcsZsAMmAEzYAbMgBkwA2bADJgBM2AGzIAZMANmwAyYATNgBsyAGTADZsAMmAEzYAZ6x0DdDgPWrb9d0STsVuUJ5n7mCpgdIg0GK+oi2IP6oYC9iTUC5i8tw2SAc0YIoxTrcViG4dwRtpcmCNhjWiDUTTC3eIzAAcjHBQzzXiRgR8pnsVrUhgMDedGgg91i63ZrxdXnWuTVycQAMxYWjX8l/FXAMh9mBs+pKTtY1sP4GbMVsxQmxbG1Gmf4mtJSvtvssb4tYGbwuPLFjagS6Pf1wjcFTFZausRA3Z6S6tbfLqmNizUDZsAMmAEzYAbMgBmoGwN8dGBF3To9CP31E9Ag3MUK9qFKijVO/IBGwmc8LCOAgSooFh+1xB4Cv3Tzwpf3cvE7MZFCvvK1XuBtAN/b2TFG2DUDeQzwCTRMAvGie4rAL92HC/FjleyxMDBxqcArp88Iq4UrBYsZKGQAW1PLC2Pf/mIY3ziclKRBCZ9qkMdRFWCgn0shde8m8HHHRoLypYrE2TBmNr8QbsRan+P6rVgcIuRbe42EfVUqtqbXiK2KxPVTsVAoPje3X0W4cDM6yEA/FYtucPR5rjBHiMekp8u/XQf76KL6wEDWuG2vm8D3CycLvxSWCSxzfAKYWew/vW6M6+scA28BavySzhcok3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/>
              <a:t>Объединения </a:t>
            </a:r>
            <a:r>
              <a:rPr lang="ru-RU" dirty="0"/>
              <a:t>описываются таким же образом, как и структуры, но вместо</a:t>
            </a:r>
            <a:br>
              <a:rPr lang="ru-RU" dirty="0"/>
            </a:br>
            <a:r>
              <a:rPr lang="ru-RU" dirty="0"/>
              <a:t>ключевого слова </a:t>
            </a:r>
            <a:r>
              <a:rPr lang="ru-RU" b="1" dirty="0" err="1"/>
              <a:t>struct</a:t>
            </a:r>
            <a:r>
              <a:rPr lang="ru-RU" dirty="0"/>
              <a:t> используется ключевое слово </a:t>
            </a:r>
            <a:r>
              <a:rPr lang="ru-RU" b="1" dirty="0"/>
              <a:t>union</a:t>
            </a:r>
            <a:r>
              <a:rPr lang="ru-RU" dirty="0"/>
              <a:t>. </a:t>
            </a:r>
          </a:p>
          <a:p>
            <a:pPr>
              <a:buNone/>
            </a:pPr>
            <a:r>
              <a:rPr lang="ru-RU" b="1" dirty="0"/>
              <a:t>union</a:t>
            </a:r>
            <a:r>
              <a:rPr lang="ru-RU" dirty="0"/>
              <a:t> ELEMENTS {</a:t>
            </a:r>
            <a:br>
              <a:rPr lang="ru-RU" dirty="0"/>
            </a:b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 err="1"/>
              <a:t>float</a:t>
            </a:r>
            <a:r>
              <a:rPr lang="ru-RU" dirty="0"/>
              <a:t> </a:t>
            </a:r>
            <a:r>
              <a:rPr lang="ru-RU" dirty="0" err="1"/>
              <a:t>real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 err="1"/>
              <a:t>char</a:t>
            </a:r>
            <a:r>
              <a:rPr lang="ru-RU" dirty="0"/>
              <a:t> </a:t>
            </a:r>
            <a:r>
              <a:rPr lang="ru-RU" dirty="0" err="1"/>
              <a:t>symbol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 err="1"/>
              <a:t>char</a:t>
            </a:r>
            <a:r>
              <a:rPr lang="ru-RU" dirty="0"/>
              <a:t> *</a:t>
            </a:r>
            <a:r>
              <a:rPr lang="ru-RU" dirty="0" err="1"/>
              <a:t>pointer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};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union ELEMENTS </a:t>
            </a:r>
            <a:r>
              <a:rPr lang="ru-RU" dirty="0" err="1"/>
              <a:t>dat</a:t>
            </a:r>
            <a:r>
              <a:rPr lang="ru-RU" dirty="0"/>
              <a:t>, </a:t>
            </a:r>
            <a:r>
              <a:rPr lang="ru-RU" dirty="0" err="1"/>
              <a:t>mas</a:t>
            </a:r>
            <a:r>
              <a:rPr lang="ru-RU" dirty="0"/>
              <a:t>[5], *</a:t>
            </a:r>
            <a:r>
              <a:rPr lang="ru-RU" dirty="0" err="1"/>
              <a:t>pu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ru-RU" dirty="0"/>
              <a:t>При объявлении объекта программы типа объединение компилятор выделяет объем памяти достаточный для хранения максимального по размеру элемента объединения. В приведенном примере переменная </a:t>
            </a:r>
            <a:r>
              <a:rPr lang="ru-RU" dirty="0" err="1"/>
              <a:t>dat</a:t>
            </a:r>
            <a:r>
              <a:rPr lang="ru-RU" dirty="0"/>
              <a:t> будет занимать </a:t>
            </a:r>
            <a:r>
              <a:rPr lang="en-US" dirty="0" smtClean="0"/>
              <a:t>8</a:t>
            </a:r>
            <a:r>
              <a:rPr lang="ru-RU" dirty="0" smtClean="0"/>
              <a:t> байт. </a:t>
            </a:r>
            <a:r>
              <a:rPr lang="ru-RU" dirty="0"/>
              <a:t>Этого достаточно для размещения элемента типа </a:t>
            </a:r>
            <a:r>
              <a:rPr lang="ru-RU" dirty="0" err="1"/>
              <a:t>float</a:t>
            </a:r>
            <a:r>
              <a:rPr lang="ru-RU" dirty="0"/>
              <a:t> и любого из всех остальных элементов объединения.</a:t>
            </a:r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414120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ru-RU" dirty="0"/>
              <a:t>union union_type {</a:t>
            </a:r>
            <a:br>
              <a:rPr lang="ru-RU" dirty="0"/>
            </a:b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i</a:t>
            </a:r>
            <a:r>
              <a:rPr lang="ru-RU" dirty="0"/>
              <a:t>; </a:t>
            </a:r>
            <a:r>
              <a:rPr lang="ru-RU" dirty="0" err="1"/>
              <a:t>char</a:t>
            </a:r>
            <a:r>
              <a:rPr lang="ru-RU" dirty="0"/>
              <a:t> </a:t>
            </a:r>
            <a:r>
              <a:rPr lang="ru-RU" dirty="0" err="1"/>
              <a:t>ch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};</a:t>
            </a:r>
          </a:p>
          <a:p>
            <a:pPr fontAlgn="base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union union_type </a:t>
            </a:r>
            <a:r>
              <a:rPr lang="ru-RU" dirty="0" err="1"/>
              <a:t>cnvt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В </a:t>
            </a:r>
            <a:r>
              <a:rPr lang="ru-RU" dirty="0" err="1"/>
              <a:t>cnvt</a:t>
            </a:r>
            <a:r>
              <a:rPr lang="ru-RU" dirty="0"/>
              <a:t> как целое число </a:t>
            </a:r>
            <a:r>
              <a:rPr lang="ru-RU" dirty="0" err="1"/>
              <a:t>i</a:t>
            </a:r>
            <a:r>
              <a:rPr lang="ru-RU" dirty="0"/>
              <a:t>, так и символ </a:t>
            </a:r>
            <a:r>
              <a:rPr lang="ru-RU" dirty="0" err="1"/>
              <a:t>ch</a:t>
            </a:r>
            <a:r>
              <a:rPr lang="ru-RU" dirty="0"/>
              <a:t> занимают один участок памяти. (Конечно, </a:t>
            </a:r>
            <a:r>
              <a:rPr lang="ru-RU" dirty="0" err="1"/>
              <a:t>i</a:t>
            </a:r>
            <a:r>
              <a:rPr lang="ru-RU" dirty="0"/>
              <a:t> занимает 2 или 4 байта, </a:t>
            </a:r>
            <a:r>
              <a:rPr lang="ru-RU" dirty="0" err="1"/>
              <a:t>a</a:t>
            </a:r>
            <a:r>
              <a:rPr lang="ru-RU" dirty="0"/>
              <a:t> </a:t>
            </a:r>
            <a:r>
              <a:rPr lang="ru-RU" dirty="0" err="1"/>
              <a:t>ch</a:t>
            </a:r>
            <a:r>
              <a:rPr lang="ru-RU" dirty="0"/>
              <a:t> — только 1.) Рисунок показывает, как </a:t>
            </a:r>
            <a:r>
              <a:rPr lang="ru-RU" dirty="0" err="1"/>
              <a:t>i</a:t>
            </a:r>
            <a:r>
              <a:rPr lang="ru-RU" dirty="0"/>
              <a:t> и </a:t>
            </a:r>
            <a:r>
              <a:rPr lang="ru-RU" dirty="0" err="1"/>
              <a:t>ch</a:t>
            </a:r>
            <a:r>
              <a:rPr lang="ru-RU" dirty="0"/>
              <a:t> разделяют один участок памяти (предполагается наличие 16-битных целых). Можно обратиться к данным, сохраненным в </a:t>
            </a:r>
            <a:r>
              <a:rPr lang="ru-RU" dirty="0" err="1"/>
              <a:t>cnvt</a:t>
            </a:r>
            <a:r>
              <a:rPr lang="ru-RU" dirty="0"/>
              <a:t>, как к целому числу, так и к символу.</a:t>
            </a:r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941168"/>
            <a:ext cx="2088232" cy="151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7030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Для </a:t>
            </a:r>
            <a:r>
              <a:rPr lang="ru-RU" b="1" dirty="0"/>
              <a:t>получения доступа </a:t>
            </a:r>
            <a:r>
              <a:rPr lang="ru-RU" dirty="0"/>
              <a:t>к элементу объединения, как и для структур, используется операция . (точка). Так как объединение хранит значение только одного из  элементов, операция получения элемента показывает какой тип данных используется. Например:</a:t>
            </a:r>
          </a:p>
          <a:p>
            <a:pPr>
              <a:buNone/>
            </a:pPr>
            <a:r>
              <a:rPr lang="ru-RU" b="1" dirty="0"/>
              <a:t>dat.number=57;</a:t>
            </a:r>
          </a:p>
          <a:p>
            <a:pPr>
              <a:buNone/>
            </a:pPr>
            <a:r>
              <a:rPr lang="ru-RU" b="1" dirty="0"/>
              <a:t>dat.real=3.5;</a:t>
            </a:r>
          </a:p>
          <a:p>
            <a:pPr>
              <a:buNone/>
            </a:pPr>
            <a:r>
              <a:rPr lang="ru-RU" b="1" dirty="0" err="1"/>
              <a:t>mas</a:t>
            </a:r>
            <a:r>
              <a:rPr lang="ru-RU" b="1" dirty="0"/>
              <a:t>[2].</a:t>
            </a:r>
            <a:r>
              <a:rPr lang="ru-RU" b="1" dirty="0" err="1"/>
              <a:t>symbol='A</a:t>
            </a:r>
            <a:r>
              <a:rPr lang="ru-RU" b="1" dirty="0"/>
              <a:t>';</a:t>
            </a:r>
          </a:p>
          <a:p>
            <a:pPr>
              <a:buNone/>
            </a:pPr>
            <a:r>
              <a:rPr lang="ru-RU" dirty="0"/>
              <a:t>Программист должен сам следить за типом данных, записываемых в данный момент в объединение. </a:t>
            </a:r>
          </a:p>
          <a:p>
            <a:pPr>
              <a:buNone/>
            </a:pPr>
            <a:r>
              <a:rPr lang="ru-RU" dirty="0"/>
              <a:t>Для переменных типа объединение можно использовать операции взятия адреса и получения элемента через указатель:</a:t>
            </a:r>
          </a:p>
          <a:p>
            <a:pPr>
              <a:buNone/>
            </a:pPr>
            <a:r>
              <a:rPr lang="ru-RU" b="1" dirty="0" err="1"/>
              <a:t>pu=&amp;dat</a:t>
            </a:r>
            <a:r>
              <a:rPr lang="ru-RU" b="1" dirty="0"/>
              <a:t>;</a:t>
            </a:r>
          </a:p>
          <a:p>
            <a:pPr>
              <a:buNone/>
            </a:pPr>
            <a:r>
              <a:rPr lang="ru-RU" b="1" dirty="0" err="1"/>
              <a:t>x=pu</a:t>
            </a:r>
            <a:r>
              <a:rPr lang="ru-RU" b="1" dirty="0"/>
              <a:t>-&gt;</a:t>
            </a:r>
            <a:r>
              <a:rPr lang="ru-RU" b="1" dirty="0" err="1"/>
              <a:t>number</a:t>
            </a:r>
            <a:r>
              <a:rPr lang="ru-RU" b="1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В данном примере предполагается использование 16-битных целых. Объединение состоит из одного целого и двухбайтного массива символов: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US" sz="4000" dirty="0" smtClean="0"/>
              <a:t>	</a:t>
            </a:r>
            <a:r>
              <a:rPr lang="ru-RU" sz="4000" dirty="0" smtClean="0"/>
              <a:t>#</a:t>
            </a:r>
            <a:r>
              <a:rPr lang="ru-RU" sz="4000" dirty="0"/>
              <a:t>include &lt;</a:t>
            </a:r>
            <a:r>
              <a:rPr lang="ru-RU" sz="4000" dirty="0" err="1"/>
              <a:t>stdio.h</a:t>
            </a:r>
            <a:r>
              <a:rPr lang="ru-RU" sz="4000" dirty="0"/>
              <a:t>&gt;</a:t>
            </a:r>
            <a:br>
              <a:rPr lang="ru-RU" sz="4000" dirty="0"/>
            </a:br>
            <a:r>
              <a:rPr lang="ru-RU" sz="4000" dirty="0"/>
              <a:t>#</a:t>
            </a:r>
            <a:r>
              <a:rPr lang="ru-RU" sz="4000" dirty="0" err="1"/>
              <a:t>include</a:t>
            </a:r>
            <a:r>
              <a:rPr lang="ru-RU" sz="4000" dirty="0"/>
              <a:t> &lt;</a:t>
            </a:r>
            <a:r>
              <a:rPr lang="ru-RU" sz="4000" dirty="0" err="1"/>
              <a:t>stdlib.h</a:t>
            </a:r>
            <a:r>
              <a:rPr lang="ru-RU" sz="4000" dirty="0"/>
              <a:t>&gt;</a:t>
            </a:r>
            <a:br>
              <a:rPr lang="ru-RU" sz="4000" dirty="0"/>
            </a:br>
            <a:r>
              <a:rPr lang="ru-RU" sz="4000" dirty="0"/>
              <a:t>union </a:t>
            </a:r>
            <a:r>
              <a:rPr lang="ru-RU" sz="4000" dirty="0" err="1"/>
              <a:t>pw</a:t>
            </a:r>
            <a:r>
              <a:rPr lang="ru-RU" sz="4000" dirty="0"/>
              <a:t> {</a:t>
            </a:r>
            <a:br>
              <a:rPr lang="ru-RU" sz="4000" dirty="0"/>
            </a:br>
            <a:r>
              <a:rPr lang="ru-RU" sz="4000" dirty="0" err="1"/>
              <a:t>int</a:t>
            </a:r>
            <a:r>
              <a:rPr lang="ru-RU" sz="4000" dirty="0"/>
              <a:t> i;</a:t>
            </a:r>
            <a:br>
              <a:rPr lang="ru-RU" sz="4000" dirty="0"/>
            </a:br>
            <a:r>
              <a:rPr lang="ru-RU" sz="4000" dirty="0" err="1"/>
              <a:t>char</a:t>
            </a:r>
            <a:r>
              <a:rPr lang="ru-RU" sz="4000" dirty="0"/>
              <a:t> </a:t>
            </a:r>
            <a:r>
              <a:rPr lang="ru-RU" sz="4000" dirty="0" err="1"/>
              <a:t>ch</a:t>
            </a:r>
            <a:r>
              <a:rPr lang="ru-RU" sz="4000" dirty="0"/>
              <a:t>[2];</a:t>
            </a:r>
            <a:br>
              <a:rPr lang="ru-RU" sz="4000" dirty="0"/>
            </a:br>
            <a:r>
              <a:rPr lang="ru-RU" sz="4000" dirty="0"/>
              <a:t>};</a:t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 err="1"/>
              <a:t>int</a:t>
            </a:r>
            <a:r>
              <a:rPr lang="ru-RU" sz="4000" dirty="0"/>
              <a:t> write_int(</a:t>
            </a:r>
            <a:r>
              <a:rPr lang="ru-RU" sz="4000" dirty="0" err="1"/>
              <a:t>int</a:t>
            </a:r>
            <a:r>
              <a:rPr lang="ru-RU" sz="4000" dirty="0"/>
              <a:t> num, FILE *</a:t>
            </a:r>
            <a:r>
              <a:rPr lang="ru-RU" sz="4000" dirty="0" err="1"/>
              <a:t>fp</a:t>
            </a:r>
            <a:r>
              <a:rPr lang="ru-RU" sz="4000" dirty="0"/>
              <a:t>);</a:t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 err="1"/>
              <a:t>int</a:t>
            </a:r>
            <a:r>
              <a:rPr lang="ru-RU" sz="4000" dirty="0"/>
              <a:t> </a:t>
            </a:r>
            <a:r>
              <a:rPr lang="ru-RU" sz="4000" dirty="0" err="1"/>
              <a:t>main</a:t>
            </a:r>
            <a:r>
              <a:rPr lang="ru-RU" sz="4000" dirty="0"/>
              <a:t>()</a:t>
            </a:r>
            <a:br>
              <a:rPr lang="ru-RU" sz="4000" dirty="0"/>
            </a:br>
            <a:r>
              <a:rPr lang="ru-RU" sz="4000" dirty="0"/>
              <a:t>{</a:t>
            </a:r>
            <a:br>
              <a:rPr lang="ru-RU" sz="4000" dirty="0"/>
            </a:br>
            <a:r>
              <a:rPr lang="ru-RU" sz="4000" dirty="0"/>
              <a:t>FILE *</a:t>
            </a:r>
            <a:r>
              <a:rPr lang="ru-RU" sz="4000" dirty="0" err="1"/>
              <a:t>fp</a:t>
            </a:r>
            <a:r>
              <a:rPr lang="ru-RU" sz="4000" dirty="0"/>
              <a:t>;</a:t>
            </a:r>
            <a:br>
              <a:rPr lang="ru-RU" sz="4000" dirty="0"/>
            </a:br>
            <a:r>
              <a:rPr lang="ru-RU" sz="4000" dirty="0" err="1"/>
              <a:t>fp</a:t>
            </a:r>
            <a:r>
              <a:rPr lang="ru-RU" sz="4000" dirty="0"/>
              <a:t> = </a:t>
            </a:r>
            <a:r>
              <a:rPr lang="ru-RU" sz="4000" dirty="0" err="1"/>
              <a:t>fopen</a:t>
            </a:r>
            <a:r>
              <a:rPr lang="ru-RU" sz="4000" dirty="0"/>
              <a:t>("</a:t>
            </a:r>
            <a:r>
              <a:rPr lang="ru-RU" sz="4000" dirty="0" err="1"/>
              <a:t>test.tmp</a:t>
            </a:r>
            <a:r>
              <a:rPr lang="ru-RU" sz="4000" dirty="0"/>
              <a:t>", "w+");</a:t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 err="1"/>
              <a:t>if</a:t>
            </a:r>
            <a:r>
              <a:rPr lang="ru-RU" sz="4000" dirty="0"/>
              <a:t>(</a:t>
            </a:r>
            <a:r>
              <a:rPr lang="ru-RU" sz="4000" dirty="0" err="1"/>
              <a:t>fp==NULL</a:t>
            </a:r>
            <a:r>
              <a:rPr lang="ru-RU" sz="4000" dirty="0"/>
              <a:t>) {</a:t>
            </a:r>
            <a:br>
              <a:rPr lang="ru-RU" sz="4000" dirty="0"/>
            </a:br>
            <a:r>
              <a:rPr lang="ru-RU" sz="4000" dirty="0" err="1"/>
              <a:t>printf</a:t>
            </a:r>
            <a:r>
              <a:rPr lang="ru-RU" sz="4000" dirty="0"/>
              <a:t>("</a:t>
            </a:r>
            <a:r>
              <a:rPr lang="ru-RU" sz="4000" dirty="0" err="1"/>
              <a:t>Cannot</a:t>
            </a:r>
            <a:r>
              <a:rPr lang="ru-RU" sz="4000" dirty="0"/>
              <a:t> </a:t>
            </a:r>
            <a:r>
              <a:rPr lang="ru-RU" sz="4000" dirty="0" err="1"/>
              <a:t>open</a:t>
            </a:r>
            <a:r>
              <a:rPr lang="ru-RU" sz="4000" dirty="0"/>
              <a:t> </a:t>
            </a:r>
            <a:r>
              <a:rPr lang="ru-RU" sz="4000" dirty="0" err="1"/>
              <a:t>file</a:t>
            </a:r>
            <a:r>
              <a:rPr lang="ru-RU" sz="4000" dirty="0"/>
              <a:t>. \n");</a:t>
            </a:r>
            <a:br>
              <a:rPr lang="ru-RU" sz="4000" dirty="0"/>
            </a:br>
            <a:r>
              <a:rPr lang="ru-RU" sz="4000" dirty="0" err="1"/>
              <a:t>exit</a:t>
            </a:r>
            <a:r>
              <a:rPr lang="ru-RU" sz="4000" dirty="0"/>
              <a:t>(1);</a:t>
            </a:r>
            <a:br>
              <a:rPr lang="ru-RU" sz="4000" dirty="0"/>
            </a:br>
            <a:r>
              <a:rPr lang="ru-RU" sz="4000" dirty="0"/>
              <a:t>}</a:t>
            </a:r>
            <a:br>
              <a:rPr lang="ru-RU" sz="4000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3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write_int(1000, </a:t>
            </a:r>
            <a:r>
              <a:rPr lang="ru-RU" dirty="0" err="1"/>
              <a:t>fp</a:t>
            </a:r>
            <a:r>
              <a:rPr lang="ru-RU" dirty="0"/>
              <a:t>);</a:t>
            </a:r>
            <a:br>
              <a:rPr lang="ru-RU" dirty="0"/>
            </a:br>
            <a:r>
              <a:rPr lang="ru-RU" dirty="0" err="1"/>
              <a:t>fclose</a:t>
            </a:r>
            <a:r>
              <a:rPr lang="ru-RU" dirty="0"/>
              <a:t>(</a:t>
            </a:r>
            <a:r>
              <a:rPr lang="ru-RU" dirty="0" err="1"/>
              <a:t>fp</a:t>
            </a:r>
            <a:r>
              <a:rPr lang="ru-RU" dirty="0"/>
              <a:t>);</a:t>
            </a:r>
            <a:br>
              <a:rPr lang="ru-RU" dirty="0"/>
            </a:br>
            <a:r>
              <a:rPr lang="ru-RU" dirty="0" err="1"/>
              <a:t>return</a:t>
            </a:r>
            <a:r>
              <a:rPr lang="ru-RU" dirty="0"/>
              <a:t> 0;</a:t>
            </a:r>
            <a:br>
              <a:rPr lang="ru-RU" dirty="0"/>
            </a:br>
            <a:r>
              <a:rPr lang="ru-RU" dirty="0"/>
              <a:t>}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/* вывод целого с помощью объединения */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int</a:t>
            </a:r>
            <a:r>
              <a:rPr lang="ru-RU" dirty="0"/>
              <a:t> write_int (</a:t>
            </a:r>
            <a:r>
              <a:rPr lang="ru-RU" dirty="0" err="1"/>
              <a:t>int</a:t>
            </a:r>
            <a:r>
              <a:rPr lang="ru-RU" dirty="0"/>
              <a:t> num, FILE *</a:t>
            </a:r>
            <a:r>
              <a:rPr lang="ru-RU" dirty="0" err="1"/>
              <a:t>fp</a:t>
            </a:r>
            <a:r>
              <a:rPr lang="ru-RU" dirty="0"/>
              <a:t>) {</a:t>
            </a:r>
            <a:br>
              <a:rPr lang="ru-RU" dirty="0"/>
            </a:br>
            <a:r>
              <a:rPr lang="ru-RU" dirty="0"/>
              <a:t>union </a:t>
            </a:r>
            <a:r>
              <a:rPr lang="ru-RU" dirty="0" err="1"/>
              <a:t>pw</a:t>
            </a:r>
            <a:r>
              <a:rPr lang="ru-RU" dirty="0"/>
              <a:t> </a:t>
            </a:r>
            <a:r>
              <a:rPr lang="ru-RU" dirty="0" err="1"/>
              <a:t>wrd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 err="1"/>
              <a:t>wrd.i</a:t>
            </a:r>
            <a:r>
              <a:rPr lang="ru-RU" dirty="0"/>
              <a:t> = num;</a:t>
            </a:r>
            <a:br>
              <a:rPr lang="ru-RU" dirty="0"/>
            </a:br>
            <a:r>
              <a:rPr lang="en-US" dirty="0"/>
              <a:t>f</a:t>
            </a:r>
            <a:r>
              <a:rPr lang="ru-RU" dirty="0" err="1" smtClean="0"/>
              <a:t>putс</a:t>
            </a:r>
            <a:r>
              <a:rPr lang="ru-RU" dirty="0" smtClean="0"/>
              <a:t>(wrd.ch[0</a:t>
            </a:r>
            <a:r>
              <a:rPr lang="ru-RU" dirty="0"/>
              <a:t>], </a:t>
            </a:r>
            <a:r>
              <a:rPr lang="ru-RU" dirty="0" err="1"/>
              <a:t>fp</a:t>
            </a:r>
            <a:r>
              <a:rPr lang="ru-RU" dirty="0"/>
              <a:t>); /* вывод первой половины */</a:t>
            </a:r>
            <a:br>
              <a:rPr lang="ru-RU" dirty="0"/>
            </a:b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putc</a:t>
            </a:r>
            <a:r>
              <a:rPr lang="ru-RU" dirty="0"/>
              <a:t>(wrd.ch[1], </a:t>
            </a:r>
            <a:r>
              <a:rPr lang="ru-RU" dirty="0" err="1"/>
              <a:t>fp</a:t>
            </a:r>
            <a:r>
              <a:rPr lang="ru-RU" dirty="0"/>
              <a:t>); /* вывод второй половины */</a:t>
            </a:r>
            <a:br>
              <a:rPr lang="ru-RU" dirty="0"/>
            </a:br>
            <a:r>
              <a:rPr lang="ru-RU" dirty="0"/>
              <a:t>}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Хотя write_int() вызывается с целым, она использует объединение для записи обеих половинок целого в дисковый файл побайтно.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2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 инкремента/декремента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endParaRPr lang="ru-RU" sz="2900" b="1" dirty="0"/>
          </a:p>
          <a:p>
            <a:pPr>
              <a:buNone/>
            </a:pPr>
            <a:r>
              <a:rPr lang="ru-RU" sz="2900" b="1" dirty="0"/>
              <a:t>Пример.</a:t>
            </a:r>
          </a:p>
          <a:p>
            <a:pPr>
              <a:buNone/>
            </a:pPr>
            <a:r>
              <a:rPr lang="ru-RU" sz="2900" dirty="0" err="1"/>
              <a:t>float</a:t>
            </a:r>
            <a:r>
              <a:rPr lang="ru-RU" sz="2900" dirty="0"/>
              <a:t> </a:t>
            </a:r>
            <a:r>
              <a:rPr lang="ru-RU" sz="2900" dirty="0" err="1"/>
              <a:t>a</a:t>
            </a:r>
            <a:r>
              <a:rPr lang="ru-RU" sz="2900" dirty="0"/>
              <a:t>, b=2, c=1, d=1;</a:t>
            </a:r>
          </a:p>
          <a:p>
            <a:pPr>
              <a:buNone/>
            </a:pPr>
            <a:r>
              <a:rPr lang="ru-RU" sz="2900" dirty="0" err="1"/>
              <a:t>a</a:t>
            </a:r>
            <a:r>
              <a:rPr lang="ru-RU" sz="2900" dirty="0"/>
              <a:t> = </a:t>
            </a:r>
            <a:r>
              <a:rPr lang="ru-RU" sz="2900" dirty="0" err="1"/>
              <a:t>b</a:t>
            </a:r>
            <a:r>
              <a:rPr lang="ru-RU" sz="2900" dirty="0"/>
              <a:t> + </a:t>
            </a:r>
            <a:r>
              <a:rPr lang="ru-RU" sz="2900" dirty="0" err="1"/>
              <a:t>c++</a:t>
            </a:r>
            <a:r>
              <a:rPr lang="ru-RU" sz="2900" dirty="0"/>
              <a:t>;</a:t>
            </a:r>
          </a:p>
          <a:p>
            <a:pPr>
              <a:buNone/>
            </a:pPr>
            <a:r>
              <a:rPr lang="ru-RU" sz="2900" dirty="0" err="1"/>
              <a:t>cout</a:t>
            </a:r>
            <a:r>
              <a:rPr lang="ru-RU" sz="2900" dirty="0"/>
              <a:t> &lt;&lt; "\</a:t>
            </a:r>
            <a:r>
              <a:rPr lang="ru-RU" sz="2900" dirty="0" err="1"/>
              <a:t>n</a:t>
            </a:r>
            <a:r>
              <a:rPr lang="ru-RU" sz="2900" dirty="0"/>
              <a:t> </a:t>
            </a:r>
            <a:r>
              <a:rPr lang="ru-RU" sz="2900" dirty="0" err="1"/>
              <a:t>a=</a:t>
            </a:r>
            <a:r>
              <a:rPr lang="ru-RU" sz="2900" dirty="0"/>
              <a:t>" &lt;&lt; </a:t>
            </a:r>
            <a:r>
              <a:rPr lang="ru-RU" sz="2900" dirty="0" err="1"/>
              <a:t>a</a:t>
            </a:r>
            <a:r>
              <a:rPr lang="ru-RU" sz="2900" dirty="0"/>
              <a:t> &lt;&lt;"\</a:t>
            </a:r>
            <a:r>
              <a:rPr lang="ru-RU" sz="2900" dirty="0" err="1"/>
              <a:t>t</a:t>
            </a:r>
            <a:r>
              <a:rPr lang="ru-RU" sz="2900" dirty="0"/>
              <a:t> </a:t>
            </a:r>
            <a:r>
              <a:rPr lang="ru-RU" sz="2900" dirty="0" err="1"/>
              <a:t>c=</a:t>
            </a:r>
            <a:r>
              <a:rPr lang="ru-RU" sz="2900" dirty="0"/>
              <a:t> "&lt;&lt; </a:t>
            </a:r>
            <a:r>
              <a:rPr lang="ru-RU" sz="2900" dirty="0" err="1"/>
              <a:t>c</a:t>
            </a:r>
            <a:r>
              <a:rPr lang="ru-RU" sz="2900" dirty="0"/>
              <a:t>;  </a:t>
            </a:r>
          </a:p>
          <a:p>
            <a:pPr>
              <a:buNone/>
            </a:pPr>
            <a:r>
              <a:rPr lang="ru-RU" sz="2900" dirty="0"/>
              <a:t>/* Даст результат a=3  c=2.</a:t>
            </a:r>
          </a:p>
          <a:p>
            <a:pPr>
              <a:buNone/>
            </a:pPr>
            <a:endParaRPr lang="ru-RU" sz="2900" dirty="0"/>
          </a:p>
          <a:p>
            <a:pPr>
              <a:buNone/>
            </a:pPr>
            <a:r>
              <a:rPr lang="ru-RU" sz="2900" dirty="0"/>
              <a:t>Используется постфиксный инкремент. Сначала произойдет сложение </a:t>
            </a:r>
            <a:r>
              <a:rPr lang="ru-RU" sz="2900" dirty="0" err="1"/>
              <a:t>b</a:t>
            </a:r>
            <a:r>
              <a:rPr lang="ru-RU" sz="2900" dirty="0"/>
              <a:t> и </a:t>
            </a:r>
            <a:r>
              <a:rPr lang="ru-RU" sz="2900" dirty="0" err="1"/>
              <a:t>c</a:t>
            </a:r>
            <a:r>
              <a:rPr lang="ru-RU" sz="2900" dirty="0"/>
              <a:t>, результат запишется в а, затем с будет увеличена на 1 */</a:t>
            </a:r>
          </a:p>
          <a:p>
            <a:pPr>
              <a:buNone/>
            </a:pPr>
            <a:r>
              <a:rPr lang="ru-RU" sz="2900" dirty="0" err="1"/>
              <a:t>a</a:t>
            </a:r>
            <a:r>
              <a:rPr lang="ru-RU" sz="2900" dirty="0"/>
              <a:t> = ++</a:t>
            </a:r>
            <a:r>
              <a:rPr lang="ru-RU" sz="2900" dirty="0" err="1"/>
              <a:t>d</a:t>
            </a:r>
            <a:r>
              <a:rPr lang="ru-RU" sz="2900" dirty="0"/>
              <a:t> + </a:t>
            </a:r>
            <a:r>
              <a:rPr lang="ru-RU" sz="2900" dirty="0" err="1"/>
              <a:t>b</a:t>
            </a:r>
            <a:r>
              <a:rPr lang="ru-RU" sz="2900" dirty="0"/>
              <a:t>; </a:t>
            </a:r>
          </a:p>
          <a:p>
            <a:pPr>
              <a:buNone/>
            </a:pPr>
            <a:r>
              <a:rPr lang="ru-RU" sz="2900" dirty="0" err="1"/>
              <a:t>cout</a:t>
            </a:r>
            <a:r>
              <a:rPr lang="ru-RU" sz="2900" dirty="0"/>
              <a:t> &lt;&lt; "\</a:t>
            </a:r>
            <a:r>
              <a:rPr lang="ru-RU" sz="2900" dirty="0" err="1"/>
              <a:t>n</a:t>
            </a:r>
            <a:r>
              <a:rPr lang="ru-RU" sz="2900" dirty="0"/>
              <a:t> </a:t>
            </a:r>
            <a:r>
              <a:rPr lang="ru-RU" sz="2900" dirty="0" err="1"/>
              <a:t>a=</a:t>
            </a:r>
            <a:r>
              <a:rPr lang="ru-RU" sz="2900" dirty="0"/>
              <a:t>" &lt;&lt; </a:t>
            </a:r>
            <a:r>
              <a:rPr lang="ru-RU" sz="2900" dirty="0" err="1"/>
              <a:t>a</a:t>
            </a:r>
            <a:r>
              <a:rPr lang="ru-RU" sz="2900" dirty="0"/>
              <a:t> &lt;&lt;"\</a:t>
            </a:r>
            <a:r>
              <a:rPr lang="ru-RU" sz="2900" dirty="0" err="1"/>
              <a:t>t</a:t>
            </a:r>
            <a:r>
              <a:rPr lang="ru-RU" sz="2900" dirty="0"/>
              <a:t> </a:t>
            </a:r>
            <a:r>
              <a:rPr lang="ru-RU" sz="2900" dirty="0" err="1"/>
              <a:t>d=</a:t>
            </a:r>
            <a:r>
              <a:rPr lang="ru-RU" sz="2900" dirty="0"/>
              <a:t> "&lt;&lt; </a:t>
            </a:r>
            <a:r>
              <a:rPr lang="ru-RU" sz="2900" dirty="0" err="1"/>
              <a:t>d</a:t>
            </a:r>
            <a:r>
              <a:rPr lang="ru-RU" sz="2900" dirty="0"/>
              <a:t>;  </a:t>
            </a:r>
          </a:p>
          <a:p>
            <a:pPr>
              <a:buNone/>
            </a:pPr>
            <a:r>
              <a:rPr lang="ru-RU" sz="2900" dirty="0"/>
              <a:t>/* Даст результат a=4  d=2. </a:t>
            </a:r>
          </a:p>
          <a:p>
            <a:pPr>
              <a:buNone/>
            </a:pPr>
            <a:endParaRPr lang="ru-RU" sz="2900" dirty="0"/>
          </a:p>
          <a:p>
            <a:pPr>
              <a:buNone/>
            </a:pPr>
            <a:r>
              <a:rPr lang="ru-RU" sz="2900" dirty="0"/>
              <a:t>Используется префиксный инкремент. Сначала </a:t>
            </a:r>
            <a:r>
              <a:rPr lang="ru-RU" sz="2900" dirty="0" err="1"/>
              <a:t>d</a:t>
            </a:r>
            <a:r>
              <a:rPr lang="ru-RU" sz="2900" dirty="0"/>
              <a:t> будет увеличена на 1 (и станет равной 2), затем произойдет сложение </a:t>
            </a:r>
            <a:r>
              <a:rPr lang="ru-RU" sz="2900" dirty="0" err="1"/>
              <a:t>d</a:t>
            </a:r>
            <a:r>
              <a:rPr lang="ru-RU" sz="2900" dirty="0"/>
              <a:t> и </a:t>
            </a:r>
            <a:r>
              <a:rPr lang="ru-RU" sz="2900" dirty="0" err="1"/>
              <a:t>b</a:t>
            </a:r>
            <a:r>
              <a:rPr lang="ru-RU" sz="2900" dirty="0"/>
              <a:t>, результат запишется в а */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4572000"/>
          </a:xfrm>
        </p:spPr>
        <p:txBody>
          <a:bodyPr>
            <a:noAutofit/>
          </a:bodyPr>
          <a:lstStyle/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b="1" dirty="0" err="1"/>
              <a:t>printf</a:t>
            </a:r>
            <a:r>
              <a:rPr lang="ru-RU" sz="1600" b="1" dirty="0"/>
              <a:t> ( Аргумент</a:t>
            </a:r>
            <a:r>
              <a:rPr lang="ru-RU" sz="2400" b="1" dirty="0"/>
              <a:t>1</a:t>
            </a:r>
            <a:r>
              <a:rPr lang="ru-RU" sz="1600" b="1" dirty="0"/>
              <a:t>, Аргумент</a:t>
            </a:r>
            <a:r>
              <a:rPr lang="ru-RU" sz="2400" b="1" dirty="0"/>
              <a:t>2</a:t>
            </a:r>
            <a:r>
              <a:rPr lang="ru-RU" sz="1600" b="1" dirty="0"/>
              <a:t>, Аргумент</a:t>
            </a:r>
            <a:r>
              <a:rPr lang="ru-RU" sz="2400" b="1" dirty="0"/>
              <a:t>3</a:t>
            </a:r>
            <a:r>
              <a:rPr lang="ru-RU" sz="1600" b="1" dirty="0"/>
              <a:t>, ...)</a:t>
            </a:r>
            <a:r>
              <a:rPr lang="en-US" sz="1600" b="1" dirty="0"/>
              <a:t>;	</a:t>
            </a:r>
          </a:p>
          <a:p>
            <a:pPr>
              <a:buNone/>
            </a:pPr>
            <a:r>
              <a:rPr lang="ru-RU" sz="1600" dirty="0"/>
              <a:t>Аргумент</a:t>
            </a:r>
            <a:r>
              <a:rPr lang="en-US" sz="2400" dirty="0"/>
              <a:t>1</a:t>
            </a:r>
            <a:r>
              <a:rPr lang="ru-RU" sz="1600" dirty="0"/>
              <a:t>- строка символов, которая может включать управляющие </a:t>
            </a:r>
            <a:r>
              <a:rPr lang="en-US" sz="1600" dirty="0"/>
              <a:t> </a:t>
            </a:r>
            <a:r>
              <a:rPr lang="ru-RU" sz="1600" dirty="0"/>
              <a:t>последовательности \</a:t>
            </a:r>
            <a:r>
              <a:rPr lang="ru-RU" sz="1600" dirty="0" err="1"/>
              <a:t>n</a:t>
            </a:r>
            <a:r>
              <a:rPr lang="ru-RU" sz="1600" dirty="0"/>
              <a:t> \</a:t>
            </a:r>
            <a:r>
              <a:rPr lang="ru-RU" sz="1600" dirty="0" err="1"/>
              <a:t>t</a:t>
            </a:r>
            <a:r>
              <a:rPr lang="ru-RU" sz="1600" dirty="0"/>
              <a:t> и т.д.</a:t>
            </a:r>
          </a:p>
          <a:p>
            <a:pPr>
              <a:buNone/>
            </a:pPr>
            <a:r>
              <a:rPr lang="ru-RU" sz="1600" dirty="0"/>
              <a:t>А также знак %, % указывает место включения в строку Аргументов</a:t>
            </a:r>
            <a:r>
              <a:rPr lang="ru-RU" sz="2400" dirty="0"/>
              <a:t>2</a:t>
            </a:r>
            <a:r>
              <a:rPr lang="ru-RU" sz="1600" dirty="0"/>
              <a:t>, Аргумент </a:t>
            </a:r>
            <a:r>
              <a:rPr lang="ru-RU" sz="2400" dirty="0"/>
              <a:t>3</a:t>
            </a:r>
            <a:r>
              <a:rPr lang="ru-RU" sz="1600" dirty="0"/>
              <a:t>, ...</a:t>
            </a:r>
          </a:p>
          <a:p>
            <a:pPr>
              <a:buNone/>
            </a:pPr>
            <a:r>
              <a:rPr lang="ru-RU" sz="1600" dirty="0"/>
              <a:t>%</a:t>
            </a:r>
            <a:r>
              <a:rPr lang="ru-RU" sz="1600" dirty="0" err="1"/>
              <a:t>f</a:t>
            </a:r>
            <a:r>
              <a:rPr lang="ru-RU" sz="1600" dirty="0"/>
              <a:t> - вещественное число</a:t>
            </a:r>
            <a:r>
              <a:rPr lang="en-US" sz="1600" dirty="0"/>
              <a:t>	 //</a:t>
            </a:r>
            <a:r>
              <a:rPr lang="ru-RU" sz="1600" dirty="0"/>
              <a:t> можно указать формат числа</a:t>
            </a:r>
          </a:p>
          <a:p>
            <a:pPr>
              <a:buNone/>
            </a:pPr>
            <a:r>
              <a:rPr lang="ru-RU" sz="1600" dirty="0"/>
              <a:t>%4.0f </a:t>
            </a:r>
            <a:r>
              <a:rPr lang="en-US" sz="1600" dirty="0"/>
              <a:t>		//</a:t>
            </a:r>
            <a:r>
              <a:rPr lang="ru-RU" sz="1600" dirty="0"/>
              <a:t>первая цифра - общее количество позиций на число, вторая цифра - количество позиций на дробную часть.</a:t>
            </a:r>
          </a:p>
          <a:p>
            <a:pPr>
              <a:buNone/>
            </a:pPr>
            <a:r>
              <a:rPr lang="ru-RU" sz="1600" dirty="0"/>
              <a:t>%</a:t>
            </a:r>
            <a:r>
              <a:rPr lang="ru-RU" sz="1600" dirty="0" err="1"/>
              <a:t>d</a:t>
            </a:r>
            <a:r>
              <a:rPr lang="ru-RU" sz="1600" dirty="0"/>
              <a:t> </a:t>
            </a:r>
            <a:r>
              <a:rPr lang="en-US" sz="1600" dirty="0"/>
              <a:t>			//</a:t>
            </a:r>
            <a:r>
              <a:rPr lang="ru-RU" sz="1600" dirty="0"/>
              <a:t>десятичное целое число;</a:t>
            </a:r>
          </a:p>
          <a:p>
            <a:pPr>
              <a:buNone/>
            </a:pPr>
            <a:r>
              <a:rPr lang="ru-RU" sz="1600" dirty="0"/>
              <a:t>%о </a:t>
            </a:r>
            <a:r>
              <a:rPr lang="en-US" sz="1600" dirty="0"/>
              <a:t>			//</a:t>
            </a:r>
            <a:r>
              <a:rPr lang="ru-RU" sz="1600" dirty="0"/>
              <a:t>восьмеричное целое число;</a:t>
            </a:r>
          </a:p>
          <a:p>
            <a:pPr>
              <a:buNone/>
            </a:pPr>
            <a:r>
              <a:rPr lang="ru-RU" sz="1600" dirty="0"/>
              <a:t>%</a:t>
            </a:r>
            <a:r>
              <a:rPr lang="ru-RU" sz="1600" dirty="0" err="1"/>
              <a:t>х</a:t>
            </a:r>
            <a:r>
              <a:rPr lang="ru-RU" sz="1600" dirty="0"/>
              <a:t> </a:t>
            </a:r>
            <a:r>
              <a:rPr lang="en-US" sz="1600" dirty="0"/>
              <a:t>			//</a:t>
            </a:r>
            <a:r>
              <a:rPr lang="ru-RU" sz="1600" dirty="0"/>
              <a:t>шестнадцатеричное целое число;</a:t>
            </a:r>
          </a:p>
          <a:p>
            <a:pPr>
              <a:buNone/>
            </a:pPr>
            <a:r>
              <a:rPr lang="ru-RU" sz="1600" dirty="0"/>
              <a:t>%с </a:t>
            </a:r>
            <a:r>
              <a:rPr lang="en-US" sz="1600" dirty="0"/>
              <a:t>			//</a:t>
            </a:r>
            <a:r>
              <a:rPr lang="ru-RU" sz="1600" dirty="0"/>
              <a:t>символ</a:t>
            </a:r>
          </a:p>
          <a:p>
            <a:pPr>
              <a:buNone/>
            </a:pPr>
            <a:r>
              <a:rPr lang="ru-RU" sz="1600" dirty="0"/>
              <a:t>%</a:t>
            </a:r>
            <a:r>
              <a:rPr lang="ru-RU" sz="1600" dirty="0" err="1"/>
              <a:t>s</a:t>
            </a:r>
            <a:r>
              <a:rPr lang="ru-RU" sz="1600" dirty="0"/>
              <a:t> </a:t>
            </a:r>
            <a:r>
              <a:rPr lang="en-US" sz="1600" dirty="0"/>
              <a:t>			//</a:t>
            </a:r>
            <a:r>
              <a:rPr lang="ru-RU" sz="1600" dirty="0"/>
              <a:t> символьная строка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b="1" dirty="0" err="1"/>
              <a:t>printf</a:t>
            </a:r>
            <a:r>
              <a:rPr lang="ru-RU" sz="1600" b="1" dirty="0"/>
              <a:t>( "\</a:t>
            </a:r>
            <a:r>
              <a:rPr lang="ru-RU" sz="1600" b="1" dirty="0" err="1"/>
              <a:t>nПри</a:t>
            </a:r>
            <a:r>
              <a:rPr lang="ru-RU" sz="1600" b="1" dirty="0"/>
              <a:t> х=%d y=%7.1f</a:t>
            </a:r>
            <a:r>
              <a:rPr lang="en-US" sz="1600" b="1" dirty="0"/>
              <a:t> </a:t>
            </a:r>
            <a:r>
              <a:rPr lang="ru-RU" sz="1600" b="1" dirty="0"/>
              <a:t>  ", x , 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sz="2400" dirty="0" err="1"/>
              <a:t>Культин</a:t>
            </a:r>
            <a:r>
              <a:rPr lang="ru-RU" sz="2400" dirty="0"/>
              <a:t> Н. Б. C/C++ в задачах и примерах. – СПб.: </a:t>
            </a:r>
            <a:r>
              <a:rPr lang="ru-RU" sz="2400" dirty="0" err="1"/>
              <a:t>БХВ-Петербург</a:t>
            </a:r>
            <a:r>
              <a:rPr lang="ru-RU" sz="2400" dirty="0"/>
              <a:t>, 2005. – 288 с.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 err="1"/>
              <a:t>Подбельский</a:t>
            </a:r>
            <a:r>
              <a:rPr lang="ru-RU" sz="2400" dirty="0"/>
              <a:t> В. В., Фомин С. С. Программирование на языке Си: Учеб. пособие. - 2-е доп. изд. - М.: Финансы и статистика, 2004. - 600 с.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 err="1"/>
              <a:t>Харви</a:t>
            </a:r>
            <a:r>
              <a:rPr lang="ru-RU" sz="2400" dirty="0"/>
              <a:t> </a:t>
            </a:r>
            <a:r>
              <a:rPr lang="ru-RU" sz="2400" dirty="0" err="1"/>
              <a:t>Дейтел</a:t>
            </a:r>
            <a:r>
              <a:rPr lang="ru-RU" sz="2400" dirty="0"/>
              <a:t>, Пол </a:t>
            </a:r>
            <a:r>
              <a:rPr lang="ru-RU" sz="2400" dirty="0" err="1"/>
              <a:t>Дейтел</a:t>
            </a:r>
            <a:r>
              <a:rPr lang="ru-RU" sz="2400" dirty="0"/>
              <a:t>. Как программировать на Си.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ru-RU" sz="2400" dirty="0"/>
              <a:t>Б. </a:t>
            </a:r>
            <a:r>
              <a:rPr lang="ru-RU" sz="2400" dirty="0" err="1"/>
              <a:t>Керниган</a:t>
            </a:r>
            <a:r>
              <a:rPr lang="ru-RU" sz="2400" dirty="0"/>
              <a:t>, Д. </a:t>
            </a:r>
            <a:r>
              <a:rPr lang="ru-RU" sz="2400" dirty="0" err="1"/>
              <a:t>Ритчи</a:t>
            </a:r>
            <a:r>
              <a:rPr lang="en-US" sz="2400" dirty="0"/>
              <a:t>. </a:t>
            </a:r>
            <a:r>
              <a:rPr lang="ru-RU" sz="2400" dirty="0"/>
              <a:t>Язык программирования Си</a:t>
            </a:r>
            <a:endParaRPr lang="en-US" sz="2400" dirty="0"/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en-US" sz="2400" dirty="0"/>
              <a:t>yandex.ru   /   google.ru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4"/>
          <p:cNvSpPr>
            <a:spLocks noChangeArrowheads="1"/>
          </p:cNvSpPr>
          <p:nvPr/>
        </p:nvSpPr>
        <p:spPr bwMode="auto">
          <a:xfrm>
            <a:off x="179388" y="44450"/>
            <a:ext cx="8640762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57188" algn="just" eaLnBrk="1" hangingPunct="1">
              <a:spcBef>
                <a:spcPts val="600"/>
              </a:spcBef>
            </a:pPr>
            <a:r>
              <a:rPr lang="ru-RU" altLang="ru-RU" sz="2200" dirty="0">
                <a:latin typeface="Calibri" pitchFamily="34" charset="0"/>
                <a:cs typeface="Times New Roman" pitchFamily="18" charset="0"/>
              </a:rPr>
              <a:t>Все форматы помещаются после знака % и \ между символами “ ”. </a:t>
            </a:r>
            <a:endParaRPr lang="en-US" altLang="ru-RU" sz="2200" dirty="0">
              <a:latin typeface="Calibri" pitchFamily="34" charset="0"/>
              <a:cs typeface="Times New Roman" pitchFamily="18" charset="0"/>
            </a:endParaRPr>
          </a:p>
          <a:p>
            <a:pPr indent="357188" algn="just" eaLnBrk="1" hangingPunct="1">
              <a:spcBef>
                <a:spcPts val="600"/>
              </a:spcBef>
            </a:pPr>
            <a:r>
              <a:rPr lang="ru-RU" altLang="ru-RU" sz="2200" dirty="0">
                <a:latin typeface="Calibri" pitchFamily="34" charset="0"/>
                <a:cs typeface="Times New Roman" pitchFamily="18" charset="0"/>
              </a:rPr>
              <a:t>После % указываются типы выводимых значений. </a:t>
            </a:r>
            <a:endParaRPr lang="en-US" altLang="ru-RU" sz="2200" dirty="0">
              <a:latin typeface="Calibri" pitchFamily="34" charset="0"/>
              <a:cs typeface="Times New Roman" pitchFamily="18" charset="0"/>
            </a:endParaRPr>
          </a:p>
          <a:p>
            <a:pPr indent="357188" algn="just" eaLnBrk="1" hangingPunct="1">
              <a:spcBef>
                <a:spcPts val="600"/>
              </a:spcBef>
            </a:pPr>
            <a:r>
              <a:rPr lang="ru-RU" altLang="ru-RU" sz="2200" dirty="0">
                <a:latin typeface="Calibri" pitchFamily="34" charset="0"/>
                <a:cs typeface="Times New Roman" pitchFamily="18" charset="0"/>
              </a:rPr>
              <a:t>Сами выводимые значения помещаются после кавычек и запятой.</a:t>
            </a:r>
            <a:endParaRPr lang="ru-RU" alt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23528" y="1628800"/>
          <a:ext cx="8568952" cy="47052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78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511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84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%6d</a:t>
                      </a:r>
                      <a:endParaRPr lang="ru-RU" sz="20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– печать десятичного целого в поле из шести позиций.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5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%f</a:t>
                      </a:r>
                      <a:endParaRPr lang="ru-RU" sz="2000" b="1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– печать вещественного числа.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84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%6f</a:t>
                      </a:r>
                      <a:endParaRPr lang="ru-RU" sz="2000" b="1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– печать вещественного числа в поле из шести позиций.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84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%.2f</a:t>
                      </a:r>
                      <a:endParaRPr lang="ru-RU" sz="2000" b="1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– печать вещественного числа с двумя цифрами после десятичной   точки.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47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%6.2f</a:t>
                      </a:r>
                      <a:endParaRPr lang="ru-RU" sz="2000" b="1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– печать вещественного числа с двумя цифрами после десятичной   точки в поле из шести позиций.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5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  <a:endParaRPr lang="ru-RU" sz="20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– печать символа %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15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\</a:t>
                      </a:r>
                      <a:r>
                        <a:rPr lang="en-US" sz="2000" b="1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ru-RU" sz="2000" b="1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 – переход на новую строку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15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\</a:t>
                      </a:r>
                      <a:r>
                        <a:rPr lang="en-US" sz="2000" b="1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ru-RU" sz="2000" b="1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 – знак табуляции (как клавиша </a:t>
                      </a:r>
                      <a:r>
                        <a:rPr lang="en-US" sz="2400" dirty="0">
                          <a:effectLst/>
                        </a:rPr>
                        <a:t>Tab</a:t>
                      </a:r>
                      <a:r>
                        <a:rPr lang="ru-RU" sz="2400" dirty="0">
                          <a:effectLst/>
                        </a:rPr>
                        <a:t>)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509587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Ввод данных с клавиатуры</a:t>
            </a:r>
          </a:p>
        </p:txBody>
      </p:sp>
      <p:sp>
        <p:nvSpPr>
          <p:cNvPr id="20483" name="Прямоугольник 4"/>
          <p:cNvSpPr>
            <a:spLocks noChangeArrowheads="1"/>
          </p:cNvSpPr>
          <p:nvPr/>
        </p:nvSpPr>
        <p:spPr bwMode="auto">
          <a:xfrm>
            <a:off x="250825" y="692150"/>
            <a:ext cx="8496300" cy="60016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ru-RU" sz="2400" dirty="0">
                <a:cs typeface="Times New Roman" pitchFamily="18" charset="0"/>
              </a:rPr>
              <a:t>Оператор форматного ввода данных с клавиатуры </a:t>
            </a:r>
          </a:p>
          <a:p>
            <a:pPr algn="just" eaLnBrk="1" hangingPunct="1">
              <a:defRPr/>
            </a:pPr>
            <a:r>
              <a:rPr lang="ru-RU" dirty="0">
                <a:cs typeface="Times New Roman" pitchFamily="18" charset="0"/>
              </a:rPr>
              <a:t> </a:t>
            </a:r>
          </a:p>
          <a:p>
            <a:pPr algn="just" eaLnBrk="1" hangingPunct="1">
              <a:defRPr/>
            </a:pPr>
            <a:r>
              <a:rPr lang="en-US" dirty="0" err="1">
                <a:cs typeface="Times New Roman" pitchFamily="18" charset="0"/>
              </a:rPr>
              <a:t>scanf</a:t>
            </a:r>
            <a:r>
              <a:rPr lang="ru-RU" dirty="0">
                <a:cs typeface="Times New Roman" pitchFamily="18" charset="0"/>
              </a:rPr>
              <a:t>(“&lt;строка формата&gt;”, &lt;указатели переменных&gt;);</a:t>
            </a:r>
          </a:p>
          <a:p>
            <a:pPr algn="just" eaLnBrk="1" hangingPunct="1">
              <a:defRPr/>
            </a:pPr>
            <a:r>
              <a:rPr lang="ru-RU" dirty="0">
                <a:cs typeface="Times New Roman" pitchFamily="18" charset="0"/>
              </a:rPr>
              <a:t> </a:t>
            </a:r>
          </a:p>
          <a:p>
            <a:pPr algn="just" eaLnBrk="1" hangingPunct="1">
              <a:defRPr/>
            </a:pPr>
            <a:r>
              <a:rPr lang="ru-RU" sz="2400" dirty="0">
                <a:cs typeface="Times New Roman" pitchFamily="18" charset="0"/>
              </a:rPr>
              <a:t>Например</a:t>
            </a:r>
            <a:r>
              <a:rPr lang="en-US" sz="2400" dirty="0">
                <a:cs typeface="Times New Roman" pitchFamily="18" charset="0"/>
              </a:rPr>
              <a:t>: </a:t>
            </a:r>
            <a:endParaRPr lang="ru-RU" sz="2400" dirty="0"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b="1" dirty="0" err="1">
                <a:cs typeface="Times New Roman" pitchFamily="18" charset="0"/>
              </a:rPr>
              <a:t>int</a:t>
            </a:r>
            <a:r>
              <a:rPr lang="en-US" dirty="0">
                <a:cs typeface="Times New Roman" pitchFamily="18" charset="0"/>
              </a:rPr>
              <a:t> i;</a:t>
            </a:r>
            <a:endParaRPr lang="ru-RU" dirty="0"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b="1" dirty="0">
                <a:cs typeface="Times New Roman" pitchFamily="18" charset="0"/>
              </a:rPr>
              <a:t>float</a:t>
            </a:r>
            <a:r>
              <a:rPr lang="en-US" dirty="0">
                <a:cs typeface="Times New Roman" pitchFamily="18" charset="0"/>
              </a:rPr>
              <a:t> x;</a:t>
            </a:r>
            <a:endParaRPr lang="ru-RU" dirty="0"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b="1" dirty="0">
                <a:cs typeface="Times New Roman" pitchFamily="18" charset="0"/>
              </a:rPr>
              <a:t>char</a:t>
            </a:r>
            <a:r>
              <a:rPr lang="en-US" dirty="0">
                <a:cs typeface="Times New Roman" pitchFamily="18" charset="0"/>
              </a:rPr>
              <a:t> c</a:t>
            </a:r>
            <a:r>
              <a:rPr lang="ru-RU" dirty="0">
                <a:cs typeface="Times New Roman" pitchFamily="18" charset="0"/>
              </a:rPr>
              <a:t>;</a:t>
            </a:r>
          </a:p>
          <a:p>
            <a:pPr algn="just" eaLnBrk="1" hangingPunct="1">
              <a:defRPr/>
            </a:pPr>
            <a:r>
              <a:rPr lang="en-US" dirty="0" err="1">
                <a:cs typeface="Times New Roman" pitchFamily="18" charset="0"/>
              </a:rPr>
              <a:t>printf</a:t>
            </a:r>
            <a:r>
              <a:rPr lang="ru-RU" dirty="0">
                <a:cs typeface="Times New Roman" pitchFamily="18" charset="0"/>
              </a:rPr>
              <a:t>("Введите целое, дробь и символ через пробел"); </a:t>
            </a:r>
          </a:p>
          <a:p>
            <a:pPr algn="just" eaLnBrk="1" hangingPunct="1">
              <a:defRPr/>
            </a:pPr>
            <a:r>
              <a:rPr lang="en-US" dirty="0" err="1">
                <a:cs typeface="Times New Roman" pitchFamily="18" charset="0"/>
              </a:rPr>
              <a:t>scanf</a:t>
            </a:r>
            <a:r>
              <a:rPr lang="en-US" dirty="0">
                <a:cs typeface="Times New Roman" pitchFamily="18" charset="0"/>
              </a:rPr>
              <a:t>("%d %f %c", &amp;i, &amp;x, &amp;c);</a:t>
            </a:r>
            <a:endParaRPr lang="ru-RU" dirty="0"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ru-RU" dirty="0">
                <a:cs typeface="Times New Roman" pitchFamily="18" charset="0"/>
              </a:rPr>
              <a:t>// &amp; – указатель на переменную, которая идет за ним.</a:t>
            </a:r>
          </a:p>
          <a:p>
            <a:pPr algn="just" eaLnBrk="1" hangingPunct="1">
              <a:defRPr/>
            </a:pPr>
            <a:r>
              <a:rPr lang="en-US" dirty="0" err="1">
                <a:cs typeface="Times New Roman" pitchFamily="18" charset="0"/>
              </a:rPr>
              <a:t>printf</a:t>
            </a:r>
            <a:r>
              <a:rPr lang="ru-RU" dirty="0">
                <a:cs typeface="Times New Roman" pitchFamily="18" charset="0"/>
              </a:rPr>
              <a:t>("Вот они %</a:t>
            </a:r>
            <a:r>
              <a:rPr lang="en-US" dirty="0">
                <a:cs typeface="Times New Roman" pitchFamily="18" charset="0"/>
              </a:rPr>
              <a:t>d</a:t>
            </a:r>
            <a:r>
              <a:rPr lang="ru-RU" dirty="0">
                <a:cs typeface="Times New Roman" pitchFamily="18" charset="0"/>
              </a:rPr>
              <a:t>  %.2</a:t>
            </a:r>
            <a:r>
              <a:rPr lang="en-US" dirty="0">
                <a:cs typeface="Times New Roman" pitchFamily="18" charset="0"/>
              </a:rPr>
              <a:t>f</a:t>
            </a:r>
            <a:r>
              <a:rPr lang="ru-RU" dirty="0">
                <a:cs typeface="Times New Roman" pitchFamily="18" charset="0"/>
              </a:rPr>
              <a:t> %</a:t>
            </a:r>
            <a:r>
              <a:rPr lang="en-US" dirty="0">
                <a:cs typeface="Times New Roman" pitchFamily="18" charset="0"/>
              </a:rPr>
              <a:t>c</a:t>
            </a:r>
            <a:r>
              <a:rPr lang="ru-RU" dirty="0">
                <a:cs typeface="Times New Roman" pitchFamily="18" charset="0"/>
              </a:rPr>
              <a:t>", </a:t>
            </a:r>
            <a:r>
              <a:rPr lang="en-US" dirty="0">
                <a:cs typeface="Times New Roman" pitchFamily="18" charset="0"/>
              </a:rPr>
              <a:t>i</a:t>
            </a:r>
            <a:r>
              <a:rPr lang="ru-RU" dirty="0">
                <a:cs typeface="Times New Roman" pitchFamily="18" charset="0"/>
              </a:rPr>
              <a:t>, </a:t>
            </a:r>
            <a:r>
              <a:rPr lang="en-US" dirty="0">
                <a:cs typeface="Times New Roman" pitchFamily="18" charset="0"/>
              </a:rPr>
              <a:t>x</a:t>
            </a:r>
            <a:r>
              <a:rPr lang="ru-RU" dirty="0">
                <a:cs typeface="Times New Roman" pitchFamily="18" charset="0"/>
              </a:rPr>
              <a:t>, </a:t>
            </a:r>
            <a:r>
              <a:rPr lang="en-US" dirty="0">
                <a:cs typeface="Times New Roman" pitchFamily="18" charset="0"/>
              </a:rPr>
              <a:t>c</a:t>
            </a:r>
            <a:r>
              <a:rPr lang="ru-RU" dirty="0">
                <a:cs typeface="Times New Roman" pitchFamily="18" charset="0"/>
              </a:rPr>
              <a:t>);</a:t>
            </a:r>
          </a:p>
          <a:p>
            <a:pPr algn="just" eaLnBrk="1" hangingPunct="1">
              <a:defRPr/>
            </a:pPr>
            <a:r>
              <a:rPr lang="ru-RU" sz="2400" dirty="0">
                <a:cs typeface="Times New Roman" pitchFamily="18" charset="0"/>
              </a:rPr>
              <a:t> на экране появится надпись</a:t>
            </a:r>
          </a:p>
          <a:p>
            <a:pPr algn="just" eaLnBrk="1" hangingPunct="1">
              <a:defRPr/>
            </a:pPr>
            <a:r>
              <a:rPr lang="ru-RU" dirty="0">
                <a:cs typeface="Times New Roman" pitchFamily="18" charset="0"/>
              </a:rPr>
              <a:t> </a:t>
            </a:r>
          </a:p>
          <a:p>
            <a:pPr algn="just" eaLnBrk="1" hangingPunct="1">
              <a:defRPr/>
            </a:pPr>
            <a:r>
              <a:rPr lang="ru-RU" dirty="0">
                <a:ea typeface="Times New Roman" pitchFamily="18" charset="0"/>
                <a:cs typeface="Courier New" pitchFamily="49" charset="0"/>
              </a:rPr>
              <a:t>Введите целое, дробь и символ через пробел </a:t>
            </a:r>
          </a:p>
          <a:p>
            <a:pPr indent="357188" algn="just" eaLnBrk="1" hangingPunct="1">
              <a:defRPr/>
            </a:pPr>
            <a:r>
              <a:rPr lang="ru-RU" sz="2400" dirty="0">
                <a:cs typeface="Times New Roman" pitchFamily="18" charset="0"/>
              </a:rPr>
              <a:t>После этого через пробел нужно ввести данные в нужном порядке (сначала целое, потом вещественное, потом символ). Все, что введете, </a:t>
            </a:r>
            <a:r>
              <a:rPr lang="ru-RU" sz="2400" dirty="0" err="1">
                <a:cs typeface="Times New Roman" pitchFamily="18" charset="0"/>
              </a:rPr>
              <a:t>продублируется</a:t>
            </a:r>
            <a:r>
              <a:rPr lang="ru-RU" sz="2400" dirty="0">
                <a:cs typeface="Times New Roman" pitchFamily="18" charset="0"/>
              </a:rPr>
              <a:t> на экране благодаря </a:t>
            </a:r>
            <a:r>
              <a:rPr lang="en-US" sz="2400" dirty="0" err="1">
                <a:cs typeface="Times New Roman" pitchFamily="18" charset="0"/>
              </a:rPr>
              <a:t>printf</a:t>
            </a:r>
            <a:r>
              <a:rPr lang="ru-RU" sz="2400" dirty="0"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431800"/>
          </a:xfrm>
        </p:spPr>
        <p:txBody>
          <a:bodyPr>
            <a:normAutofit fontScale="90000"/>
          </a:bodyPr>
          <a:lstStyle/>
          <a:p>
            <a:r>
              <a:rPr lang="ru-RU" altLang="ru-RU" sz="3200" b="1" dirty="0"/>
              <a:t>Особенности ввода данных</a:t>
            </a:r>
          </a:p>
        </p:txBody>
      </p:sp>
      <p:sp>
        <p:nvSpPr>
          <p:cNvPr id="21507" name="Прямоугольник 4"/>
          <p:cNvSpPr>
            <a:spLocks noChangeArrowheads="1"/>
          </p:cNvSpPr>
          <p:nvPr/>
        </p:nvSpPr>
        <p:spPr bwMode="auto">
          <a:xfrm>
            <a:off x="251520" y="1340768"/>
            <a:ext cx="8569325" cy="518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77800" algn="just" eaLnBrk="1" hangingPunct="1"/>
            <a:r>
              <a:rPr lang="ru-RU" altLang="ru-RU" sz="2000" dirty="0">
                <a:cs typeface="Times New Roman" pitchFamily="18" charset="0"/>
              </a:rPr>
              <a:t>Если в </a:t>
            </a:r>
            <a:r>
              <a:rPr lang="en-US" altLang="ru-RU" sz="2000" dirty="0" err="1">
                <a:cs typeface="Times New Roman" pitchFamily="18" charset="0"/>
              </a:rPr>
              <a:t>scanf</a:t>
            </a:r>
            <a:r>
              <a:rPr lang="ru-RU" altLang="ru-RU" sz="2000" dirty="0">
                <a:cs typeface="Times New Roman" pitchFamily="18" charset="0"/>
              </a:rPr>
              <a:t>("%</a:t>
            </a:r>
            <a:r>
              <a:rPr lang="en-US" altLang="ru-RU" sz="2000" dirty="0">
                <a:cs typeface="Times New Roman" pitchFamily="18" charset="0"/>
              </a:rPr>
              <a:t>d</a:t>
            </a:r>
            <a:r>
              <a:rPr lang="ru-RU" altLang="ru-RU" sz="2000" dirty="0">
                <a:cs typeface="Times New Roman" pitchFamily="18" charset="0"/>
              </a:rPr>
              <a:t>  %</a:t>
            </a:r>
            <a:r>
              <a:rPr lang="en-US" altLang="ru-RU" sz="2000" dirty="0">
                <a:cs typeface="Times New Roman" pitchFamily="18" charset="0"/>
              </a:rPr>
              <a:t>f</a:t>
            </a:r>
            <a:r>
              <a:rPr lang="ru-RU" altLang="ru-RU" sz="2000" dirty="0">
                <a:cs typeface="Times New Roman" pitchFamily="18" charset="0"/>
              </a:rPr>
              <a:t> %</a:t>
            </a:r>
            <a:r>
              <a:rPr lang="en-US" altLang="ru-RU" sz="2000" dirty="0">
                <a:cs typeface="Times New Roman" pitchFamily="18" charset="0"/>
              </a:rPr>
              <a:t>c</a:t>
            </a:r>
            <a:r>
              <a:rPr lang="ru-RU" altLang="ru-RU" sz="2000" dirty="0">
                <a:cs typeface="Times New Roman" pitchFamily="18" charset="0"/>
              </a:rPr>
              <a:t>", &amp;</a:t>
            </a:r>
            <a:r>
              <a:rPr lang="en-US" altLang="ru-RU" sz="2000" dirty="0" err="1">
                <a:cs typeface="Times New Roman" pitchFamily="18" charset="0"/>
              </a:rPr>
              <a:t>i</a:t>
            </a:r>
            <a:r>
              <a:rPr lang="ru-RU" altLang="ru-RU" sz="2000" dirty="0">
                <a:cs typeface="Times New Roman" pitchFamily="18" charset="0"/>
              </a:rPr>
              <a:t>, &amp;</a:t>
            </a:r>
            <a:r>
              <a:rPr lang="en-US" altLang="ru-RU" sz="2000" dirty="0">
                <a:cs typeface="Times New Roman" pitchFamily="18" charset="0"/>
              </a:rPr>
              <a:t>x</a:t>
            </a:r>
            <a:r>
              <a:rPr lang="ru-RU" altLang="ru-RU" sz="2000" dirty="0">
                <a:cs typeface="Times New Roman" pitchFamily="18" charset="0"/>
              </a:rPr>
              <a:t>, &amp;</a:t>
            </a:r>
            <a:r>
              <a:rPr lang="en-US" altLang="ru-RU" sz="2000" dirty="0">
                <a:cs typeface="Times New Roman" pitchFamily="18" charset="0"/>
              </a:rPr>
              <a:t>c</a:t>
            </a:r>
            <a:r>
              <a:rPr lang="ru-RU" altLang="ru-RU" sz="2000" dirty="0">
                <a:cs typeface="Times New Roman" pitchFamily="18" charset="0"/>
              </a:rPr>
              <a:t>) в строке формата вместо пробелов между обозначениями типов вводимых данных поставить запятые, то и при вводе данных нужно будет ставить запятые.</a:t>
            </a:r>
          </a:p>
          <a:p>
            <a:pPr indent="177800" algn="just" eaLnBrk="1" hangingPunct="1"/>
            <a:r>
              <a:rPr lang="en-US" altLang="ru-RU" dirty="0" err="1">
                <a:ea typeface="Times New Roman" pitchFamily="18" charset="0"/>
                <a:cs typeface="Courier New" pitchFamily="49" charset="0"/>
              </a:rPr>
              <a:t>scanf</a:t>
            </a:r>
            <a:r>
              <a:rPr lang="en-US" altLang="ru-RU" dirty="0">
                <a:ea typeface="Times New Roman" pitchFamily="18" charset="0"/>
                <a:cs typeface="Courier New" pitchFamily="49" charset="0"/>
              </a:rPr>
              <a:t>("%</a:t>
            </a:r>
            <a:r>
              <a:rPr lang="en-US" altLang="ru-RU" dirty="0" err="1">
                <a:ea typeface="Times New Roman" pitchFamily="18" charset="0"/>
                <a:cs typeface="Courier New" pitchFamily="49" charset="0"/>
              </a:rPr>
              <a:t>d,%f,%c</a:t>
            </a:r>
            <a:r>
              <a:rPr lang="en-US" altLang="ru-RU" dirty="0">
                <a:ea typeface="Times New Roman" pitchFamily="18" charset="0"/>
                <a:cs typeface="Courier New" pitchFamily="49" charset="0"/>
              </a:rPr>
              <a:t>", &amp;</a:t>
            </a:r>
            <a:r>
              <a:rPr lang="en-US" altLang="ru-RU" dirty="0" err="1">
                <a:ea typeface="Times New Roman" pitchFamily="18" charset="0"/>
                <a:cs typeface="Courier New" pitchFamily="49" charset="0"/>
              </a:rPr>
              <a:t>i</a:t>
            </a:r>
            <a:r>
              <a:rPr lang="en-US" altLang="ru-RU" dirty="0">
                <a:ea typeface="Times New Roman" pitchFamily="18" charset="0"/>
                <a:cs typeface="Courier New" pitchFamily="49" charset="0"/>
              </a:rPr>
              <a:t>, &amp;x, &amp;c);</a:t>
            </a:r>
          </a:p>
          <a:p>
            <a:pPr indent="177800" algn="just" eaLnBrk="1" hangingPunct="1"/>
            <a:endParaRPr lang="ru-RU" altLang="ru-RU" sz="400" dirty="0">
              <a:ea typeface="Times New Roman" pitchFamily="18" charset="0"/>
              <a:cs typeface="Courier New" pitchFamily="49" charset="0"/>
            </a:endParaRPr>
          </a:p>
          <a:p>
            <a:pPr indent="177800" algn="just" eaLnBrk="1" hangingPunct="1"/>
            <a:r>
              <a:rPr lang="ru-RU" altLang="ru-RU" sz="2000" dirty="0">
                <a:cs typeface="Times New Roman" pitchFamily="18" charset="0"/>
              </a:rPr>
              <a:t>Все символы, которые будут в строке формата и не являются обозначениями типов вводимых данных, должны будут вводиться пользователем вместе со значениями переменных.</a:t>
            </a:r>
            <a:endParaRPr lang="en-US" altLang="ru-RU" sz="2000" dirty="0">
              <a:cs typeface="Times New Roman" pitchFamily="18" charset="0"/>
            </a:endParaRPr>
          </a:p>
          <a:p>
            <a:pPr indent="177800" algn="just" eaLnBrk="1" hangingPunct="1"/>
            <a:endParaRPr lang="ru-RU" altLang="ru-RU" sz="500" dirty="0">
              <a:cs typeface="Times New Roman" pitchFamily="18" charset="0"/>
            </a:endParaRPr>
          </a:p>
          <a:p>
            <a:pPr indent="177800" algn="just" eaLnBrk="1" hangingPunct="1"/>
            <a:r>
              <a:rPr lang="ru-RU" altLang="ru-RU" sz="2000" dirty="0">
                <a:cs typeface="Times New Roman" pitchFamily="18" charset="0"/>
              </a:rPr>
              <a:t>Например, во время исполнения строчки:</a:t>
            </a:r>
          </a:p>
          <a:p>
            <a:pPr indent="177800" algn="just" eaLnBrk="1" hangingPunct="1"/>
            <a:r>
              <a:rPr lang="en-US" altLang="ru-RU" dirty="0" err="1">
                <a:cs typeface="Times New Roman" pitchFamily="18" charset="0"/>
              </a:rPr>
              <a:t>scanf</a:t>
            </a:r>
            <a:r>
              <a:rPr lang="ru-RU" altLang="ru-RU" dirty="0">
                <a:cs typeface="Times New Roman" pitchFamily="18" charset="0"/>
              </a:rPr>
              <a:t>("вот %</a:t>
            </a:r>
            <a:r>
              <a:rPr lang="en-US" altLang="ru-RU" dirty="0">
                <a:cs typeface="Times New Roman" pitchFamily="18" charset="0"/>
              </a:rPr>
              <a:t>d</a:t>
            </a:r>
            <a:r>
              <a:rPr lang="ru-RU" altLang="ru-RU" dirty="0">
                <a:cs typeface="Times New Roman" pitchFamily="18" charset="0"/>
              </a:rPr>
              <a:t>,%</a:t>
            </a:r>
            <a:r>
              <a:rPr lang="en-US" altLang="ru-RU" dirty="0">
                <a:cs typeface="Times New Roman" pitchFamily="18" charset="0"/>
              </a:rPr>
              <a:t>f</a:t>
            </a:r>
            <a:r>
              <a:rPr lang="ru-RU" altLang="ru-RU" dirty="0">
                <a:cs typeface="Times New Roman" pitchFamily="18" charset="0"/>
              </a:rPr>
              <a:t>,%</a:t>
            </a:r>
            <a:r>
              <a:rPr lang="en-US" altLang="ru-RU" dirty="0">
                <a:cs typeface="Times New Roman" pitchFamily="18" charset="0"/>
              </a:rPr>
              <a:t>c</a:t>
            </a:r>
            <a:r>
              <a:rPr lang="ru-RU" altLang="ru-RU" dirty="0">
                <a:cs typeface="Times New Roman" pitchFamily="18" charset="0"/>
              </a:rPr>
              <a:t>", &amp;</a:t>
            </a:r>
            <a:r>
              <a:rPr lang="en-US" altLang="ru-RU" dirty="0" err="1">
                <a:cs typeface="Times New Roman" pitchFamily="18" charset="0"/>
              </a:rPr>
              <a:t>i</a:t>
            </a:r>
            <a:r>
              <a:rPr lang="ru-RU" altLang="ru-RU" dirty="0">
                <a:cs typeface="Times New Roman" pitchFamily="18" charset="0"/>
              </a:rPr>
              <a:t>, &amp;</a:t>
            </a:r>
            <a:r>
              <a:rPr lang="en-US" altLang="ru-RU" dirty="0">
                <a:cs typeface="Times New Roman" pitchFamily="18" charset="0"/>
              </a:rPr>
              <a:t>x</a:t>
            </a:r>
            <a:r>
              <a:rPr lang="ru-RU" altLang="ru-RU" dirty="0">
                <a:cs typeface="Times New Roman" pitchFamily="18" charset="0"/>
              </a:rPr>
              <a:t>, &amp;</a:t>
            </a:r>
            <a:r>
              <a:rPr lang="en-US" altLang="ru-RU" dirty="0">
                <a:cs typeface="Times New Roman" pitchFamily="18" charset="0"/>
              </a:rPr>
              <a:t>c</a:t>
            </a:r>
            <a:r>
              <a:rPr lang="ru-RU" altLang="ru-RU" dirty="0">
                <a:cs typeface="Times New Roman" pitchFamily="18" charset="0"/>
              </a:rPr>
              <a:t>);</a:t>
            </a:r>
          </a:p>
          <a:p>
            <a:pPr algn="just" eaLnBrk="1" hangingPunct="1"/>
            <a:r>
              <a:rPr lang="ru-RU" altLang="ru-RU" sz="2000" dirty="0">
                <a:cs typeface="Times New Roman" pitchFamily="18" charset="0"/>
              </a:rPr>
              <a:t>пользователь должен будет сначала ввести буквы </a:t>
            </a:r>
            <a:r>
              <a:rPr lang="ru-RU" altLang="ru-RU" sz="2000" b="1" dirty="0">
                <a:cs typeface="Times New Roman" pitchFamily="18" charset="0"/>
              </a:rPr>
              <a:t>вот</a:t>
            </a:r>
            <a:r>
              <a:rPr lang="ru-RU" altLang="ru-RU" sz="2000" dirty="0">
                <a:cs typeface="Times New Roman" pitchFamily="18" charset="0"/>
              </a:rPr>
              <a:t>, поставить пробел, потом ввести целое число, поставить запятую, ввести вещественное число, поставить запятую, ввести символ (именно в таком порядке, т.к. этот формат задан строкой формата, поэтому это и называется форматным вводом). </a:t>
            </a:r>
            <a:endParaRPr lang="en-US" altLang="ru-RU" sz="2000" dirty="0">
              <a:cs typeface="Times New Roman" pitchFamily="18" charset="0"/>
            </a:endParaRPr>
          </a:p>
          <a:p>
            <a:pPr algn="just" eaLnBrk="1" hangingPunct="1"/>
            <a:endParaRPr lang="ru-RU" altLang="ru-RU" sz="400" dirty="0">
              <a:cs typeface="Times New Roman" pitchFamily="18" charset="0"/>
            </a:endParaRPr>
          </a:p>
          <a:p>
            <a:pPr indent="177800" algn="just" eaLnBrk="1" hangingPunct="1"/>
            <a:r>
              <a:rPr lang="ru-RU" altLang="ru-RU" sz="2000" dirty="0">
                <a:cs typeface="Times New Roman" pitchFamily="18" charset="0"/>
              </a:rPr>
              <a:t>Если не соблюсти заданный формат, будет присвоено не определенное заранее значение.</a:t>
            </a:r>
            <a:endParaRPr lang="ru-RU" alt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419100"/>
          </a:xfrm>
        </p:spPr>
        <p:txBody>
          <a:bodyPr>
            <a:normAutofit fontScale="90000"/>
          </a:bodyPr>
          <a:lstStyle/>
          <a:p>
            <a:r>
              <a:rPr lang="ru-RU" altLang="ru-RU" sz="3200" b="1"/>
              <a:t>Условная операция</a:t>
            </a:r>
            <a:endParaRPr lang="ru-RU" altLang="ru-RU" sz="3200"/>
          </a:p>
        </p:txBody>
      </p:sp>
      <p:sp>
        <p:nvSpPr>
          <p:cNvPr id="26627" name="Прямоугольник 4"/>
          <p:cNvSpPr>
            <a:spLocks noChangeArrowheads="1"/>
          </p:cNvSpPr>
          <p:nvPr/>
        </p:nvSpPr>
        <p:spPr bwMode="auto">
          <a:xfrm>
            <a:off x="250825" y="620713"/>
            <a:ext cx="8569325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2563" algn="just" eaLnBrk="1" hangingPunct="1"/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В Си есть одна тернарная операция </a:t>
            </a:r>
            <a:r>
              <a:rPr lang="en-US" altLang="ru-RU" sz="2000" dirty="0">
                <a:latin typeface="Calibri" pitchFamily="34" charset="0"/>
                <a:cs typeface="Times New Roman" pitchFamily="18" charset="0"/>
              </a:rPr>
              <a:t>–</a:t>
            </a:r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 это</a:t>
            </a:r>
            <a:r>
              <a:rPr lang="en-US" altLang="ru-RU" sz="20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условная операция  </a:t>
            </a:r>
            <a:r>
              <a:rPr lang="ru-RU" altLang="ru-RU" sz="20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:</a:t>
            </a:r>
            <a:r>
              <a:rPr lang="ru-RU" altLang="ru-RU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ru-RU" sz="2000" b="1" dirty="0">
              <a:latin typeface="Courier New" pitchFamily="49" charset="0"/>
              <a:cs typeface="Courier New" pitchFamily="49" charset="0"/>
            </a:endParaRPr>
          </a:p>
          <a:p>
            <a:pPr indent="182563" algn="just" eaLnBrk="1" hangingPunct="1"/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Она имеет следующее синтаксическое представление: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182563" algn="just" eaLnBrk="1" hangingPunct="1"/>
            <a:r>
              <a:rPr lang="en-US" altLang="ru-RU" sz="2000" dirty="0">
                <a:latin typeface="Calibri" pitchFamily="34" charset="0"/>
                <a:cs typeface="Times New Roman" pitchFamily="18" charset="0"/>
              </a:rPr>
              <a:t> 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182563" algn="just" eaLnBrk="1" hangingPunct="1"/>
            <a:r>
              <a:rPr lang="ru-RU" altLang="ru-RU" sz="2000" dirty="0">
                <a:latin typeface="Courier New" pitchFamily="49" charset="0"/>
                <a:cs typeface="Courier New" pitchFamily="49" charset="0"/>
              </a:rPr>
              <a:t>&lt;операнд 1&gt; ? &lt;операнд 2&gt; : &lt;операнд 3&gt;</a:t>
            </a:r>
          </a:p>
          <a:p>
            <a:pPr indent="182563" algn="just" eaLnBrk="1" hangingPunct="1"/>
            <a:r>
              <a:rPr lang="en-US" altLang="ru-RU" sz="2000" dirty="0">
                <a:latin typeface="Calibri" pitchFamily="34" charset="0"/>
                <a:cs typeface="Times New Roman" pitchFamily="18" charset="0"/>
              </a:rPr>
              <a:t> 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182563" algn="just" eaLnBrk="1" hangingPunct="1"/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Выражение &lt;операнд 1&gt; вычисляется с точки зрения его равенства нулю. Оно может быть целого, вещественного или адресного типа. </a:t>
            </a:r>
            <a:endParaRPr lang="en-US" altLang="ru-RU" sz="2000" dirty="0">
              <a:latin typeface="Calibri" pitchFamily="34" charset="0"/>
              <a:cs typeface="Times New Roman" pitchFamily="18" charset="0"/>
            </a:endParaRPr>
          </a:p>
          <a:p>
            <a:pPr indent="182563" algn="just" eaLnBrk="1" hangingPunct="1"/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Если &lt;операнд 1&gt; имеет ненулевое значение, то вычисляется &lt;операнд 2&gt; и результатом условной операции является значение выражения &lt;операнд2&gt;. </a:t>
            </a:r>
            <a:endParaRPr lang="en-US" altLang="ru-RU" sz="2000" dirty="0">
              <a:latin typeface="Calibri" pitchFamily="34" charset="0"/>
              <a:cs typeface="Times New Roman" pitchFamily="18" charset="0"/>
            </a:endParaRPr>
          </a:p>
          <a:p>
            <a:pPr indent="182563" algn="just" eaLnBrk="1" hangingPunct="1"/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Если &lt;операнд 1&gt; равен нулю, то вычисляется &lt;операнд 3&gt; и результатом является значение выражения &lt;операнд 3&gt;.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182563" algn="just" eaLnBrk="1" hangingPunct="1"/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Пример</a:t>
            </a:r>
            <a:r>
              <a:rPr lang="en-US" altLang="ru-RU" sz="2000" dirty="0">
                <a:latin typeface="Calibri" pitchFamily="34" charset="0"/>
                <a:cs typeface="Times New Roman" pitchFamily="18" charset="0"/>
              </a:rPr>
              <a:t>: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182563" algn="just" eaLnBrk="1" hangingPunct="1"/>
            <a:r>
              <a:rPr lang="en-US" altLang="ru-RU" sz="2000" dirty="0">
                <a:latin typeface="Calibri" pitchFamily="34" charset="0"/>
                <a:cs typeface="Times New Roman" pitchFamily="18" charset="0"/>
              </a:rPr>
              <a:t> 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182563" algn="just" eaLnBrk="1" hangingPunct="1"/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 = (</a:t>
            </a:r>
            <a:r>
              <a:rPr lang="en-US" altLang="ru-RU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&lt;0) ? (-</a:t>
            </a:r>
            <a:r>
              <a:rPr lang="en-US" altLang="ru-RU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: (</a:t>
            </a:r>
            <a:r>
              <a:rPr lang="en-US" altLang="ru-RU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ru-RU" altLang="ru-RU" sz="20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182563" algn="just" eaLnBrk="1" hangingPunct="1"/>
            <a:r>
              <a:rPr lang="en-US" altLang="ru-RU" sz="2000" dirty="0">
                <a:latin typeface="Calibri" pitchFamily="34" charset="0"/>
                <a:cs typeface="Times New Roman" pitchFamily="18" charset="0"/>
              </a:rPr>
              <a:t> 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182563" algn="just" eaLnBrk="1" hangingPunct="1"/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В примере </a:t>
            </a:r>
            <a:r>
              <a:rPr lang="ru-RU" altLang="ru-RU" sz="2000" dirty="0" err="1">
                <a:latin typeface="Calibri" pitchFamily="34" charset="0"/>
                <a:cs typeface="Times New Roman" pitchFamily="18" charset="0"/>
              </a:rPr>
              <a:t>j</a:t>
            </a:r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 присваивается абсолютное значение </a:t>
            </a:r>
            <a:r>
              <a:rPr lang="ru-RU" altLang="ru-RU" sz="2000" dirty="0" err="1">
                <a:latin typeface="Calibri" pitchFamily="34" charset="0"/>
                <a:cs typeface="Times New Roman" pitchFamily="18" charset="0"/>
              </a:rPr>
              <a:t>i</a:t>
            </a:r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. </a:t>
            </a:r>
          </a:p>
          <a:p>
            <a:pPr indent="182563" algn="just" eaLnBrk="1" hangingPunct="1"/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Если </a:t>
            </a:r>
            <a:r>
              <a:rPr lang="ru-RU" altLang="ru-RU" sz="2000" dirty="0" err="1">
                <a:latin typeface="Calibri" pitchFamily="34" charset="0"/>
                <a:cs typeface="Times New Roman" pitchFamily="18" charset="0"/>
              </a:rPr>
              <a:t>i</a:t>
            </a:r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 меньше нуля, то </a:t>
            </a:r>
            <a:r>
              <a:rPr lang="ru-RU" altLang="ru-RU" sz="2000" dirty="0" err="1">
                <a:latin typeface="Calibri" pitchFamily="34" charset="0"/>
                <a:cs typeface="Times New Roman" pitchFamily="18" charset="0"/>
              </a:rPr>
              <a:t>j</a:t>
            </a:r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 присваивается -</a:t>
            </a:r>
            <a:r>
              <a:rPr lang="ru-RU" altLang="ru-RU" sz="2000" dirty="0" err="1">
                <a:latin typeface="Calibri" pitchFamily="34" charset="0"/>
                <a:cs typeface="Times New Roman" pitchFamily="18" charset="0"/>
              </a:rPr>
              <a:t>i</a:t>
            </a:r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. </a:t>
            </a:r>
          </a:p>
          <a:p>
            <a:pPr indent="182563" algn="just" eaLnBrk="1" hangingPunct="1"/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Если </a:t>
            </a:r>
            <a:r>
              <a:rPr lang="ru-RU" altLang="ru-RU" sz="2000" dirty="0" err="1">
                <a:latin typeface="Calibri" pitchFamily="34" charset="0"/>
                <a:cs typeface="Times New Roman" pitchFamily="18" charset="0"/>
              </a:rPr>
              <a:t>i</a:t>
            </a:r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 больше или равно нулю, то </a:t>
            </a:r>
            <a:r>
              <a:rPr lang="ru-RU" altLang="ru-RU" sz="2000" dirty="0" err="1">
                <a:latin typeface="Calibri" pitchFamily="34" charset="0"/>
                <a:cs typeface="Times New Roman" pitchFamily="18" charset="0"/>
              </a:rPr>
              <a:t>j</a:t>
            </a:r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 присваивается </a:t>
            </a:r>
            <a:r>
              <a:rPr lang="ru-RU" altLang="ru-RU" sz="2000" dirty="0" err="1">
                <a:latin typeface="Calibri" pitchFamily="34" charset="0"/>
                <a:cs typeface="Times New Roman" pitchFamily="18" charset="0"/>
              </a:rPr>
              <a:t>i</a:t>
            </a:r>
            <a:r>
              <a:rPr lang="ru-RU" altLang="ru-RU" sz="2000" dirty="0">
                <a:latin typeface="Calibri" pitchFamily="34" charset="0"/>
                <a:cs typeface="Times New Roman" pitchFamily="18" charset="0"/>
              </a:rPr>
              <a:t>.</a:t>
            </a:r>
            <a:endParaRPr lang="ru-RU" alt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операция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Условная операция = тернарная операция</a:t>
            </a:r>
          </a:p>
          <a:p>
            <a:pPr>
              <a:buNone/>
            </a:pPr>
            <a:r>
              <a:rPr lang="ru-RU" dirty="0"/>
              <a:t>оператор1 </a:t>
            </a:r>
            <a:r>
              <a:rPr lang="ru-RU" b="1" dirty="0"/>
              <a:t>?</a:t>
            </a:r>
            <a:r>
              <a:rPr lang="ru-RU" dirty="0"/>
              <a:t> оператор2 </a:t>
            </a:r>
            <a:r>
              <a:rPr lang="ru-RU" b="1" dirty="0"/>
              <a:t>:</a:t>
            </a:r>
            <a:r>
              <a:rPr lang="ru-RU" dirty="0"/>
              <a:t> оператор3</a:t>
            </a:r>
            <a:r>
              <a:rPr lang="ru-RU" b="1" dirty="0"/>
              <a:t>;</a:t>
            </a:r>
          </a:p>
          <a:p>
            <a:pPr>
              <a:buNone/>
            </a:pPr>
            <a:endParaRPr lang="ru-RU" sz="1500" dirty="0"/>
          </a:p>
          <a:p>
            <a:pPr>
              <a:buNone/>
            </a:pPr>
            <a:r>
              <a:rPr lang="en-US" dirty="0"/>
              <a:t>x&gt;0?-</a:t>
            </a:r>
            <a:r>
              <a:rPr lang="en-US" dirty="0" err="1"/>
              <a:t>x:x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x&lt;0?+</a:t>
            </a:r>
            <a:r>
              <a:rPr lang="en-US" dirty="0" err="1"/>
              <a:t>x:x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endParaRPr lang="ru-RU" sz="15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19100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Операции отношения</a:t>
            </a:r>
          </a:p>
        </p:txBody>
      </p:sp>
      <p:sp>
        <p:nvSpPr>
          <p:cNvPr id="23555" name="Прямоугольник 4"/>
          <p:cNvSpPr>
            <a:spLocks noChangeArrowheads="1"/>
          </p:cNvSpPr>
          <p:nvPr/>
        </p:nvSpPr>
        <p:spPr bwMode="auto">
          <a:xfrm>
            <a:off x="250825" y="620713"/>
            <a:ext cx="8642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altLang="ru-RU" sz="2000">
                <a:latin typeface="Calibri" pitchFamily="34" charset="0"/>
                <a:cs typeface="Times New Roman" pitchFamily="18" charset="0"/>
              </a:rPr>
              <a:t>Бинарные операции отношений сравнивают первый операнд со вторым и вырабатывают значение 1(</a:t>
            </a:r>
            <a:r>
              <a:rPr lang="en-US" altLang="ru-RU" sz="2000">
                <a:latin typeface="Calibri" pitchFamily="34" charset="0"/>
                <a:cs typeface="Times New Roman" pitchFamily="18" charset="0"/>
              </a:rPr>
              <a:t>true</a:t>
            </a:r>
            <a:r>
              <a:rPr lang="ru-RU" altLang="ru-RU" sz="2000">
                <a:latin typeface="Calibri" pitchFamily="34" charset="0"/>
                <a:cs typeface="Times New Roman" pitchFamily="18" charset="0"/>
              </a:rPr>
              <a:t>) и 0 (</a:t>
            </a:r>
            <a:r>
              <a:rPr lang="en-US" altLang="ru-RU" sz="2000">
                <a:latin typeface="Calibri" pitchFamily="34" charset="0"/>
                <a:cs typeface="Times New Roman" pitchFamily="18" charset="0"/>
              </a:rPr>
              <a:t>false</a:t>
            </a:r>
            <a:r>
              <a:rPr lang="ru-RU" altLang="ru-RU" sz="2000">
                <a:latin typeface="Calibri" pitchFamily="34" charset="0"/>
                <a:cs typeface="Times New Roman" pitchFamily="18" charset="0"/>
              </a:rPr>
              <a:t>). Типом результата является </a:t>
            </a:r>
            <a:r>
              <a:rPr lang="en-US" altLang="ru-RU" sz="2000">
                <a:latin typeface="Calibri" pitchFamily="34" charset="0"/>
                <a:cs typeface="Times New Roman" pitchFamily="18" charset="0"/>
              </a:rPr>
              <a:t>int</a:t>
            </a:r>
            <a:r>
              <a:rPr lang="ru-RU" altLang="ru-RU" sz="2000">
                <a:latin typeface="Calibri" pitchFamily="34" charset="0"/>
                <a:cs typeface="Times New Roman" pitchFamily="18" charset="0"/>
              </a:rPr>
              <a:t>.</a:t>
            </a:r>
            <a:endParaRPr lang="ru-RU" altLang="ru-RU" sz="200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95288" y="1328738"/>
          <a:ext cx="8569325" cy="5259387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514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73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Знак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Отношение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Примеры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&lt;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Первый    операнд    меньше, чем второй операнд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х = 0, у = 0</a:t>
                      </a: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;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х&lt;у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Выражение имеет значение 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&gt; 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Первый операнд больше, чем второй операнд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х = 0, у = 0;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у &gt;х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Выражение имеет значение 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1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&lt;=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Первый операнд меньше или равен второму операнду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х = 0, у = 0;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х&lt;=у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Выражение имеет значение 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3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&gt;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=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Первый операнд больше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или равен второму операнду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х = 0, у = 0;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х&gt;=у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Выражение имеет значение 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51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==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Первый операнд равен второму операнду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х = 0, у = 0;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х = = у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Выражение имеет значение 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63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!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=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Первый операнд не равен второму операнду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х = 0, у = 0;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х !=у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Выражение имеет значение 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300" cy="796925"/>
          </a:xfrm>
        </p:spPr>
        <p:txBody>
          <a:bodyPr>
            <a:normAutofit fontScale="90000"/>
          </a:bodyPr>
          <a:lstStyle/>
          <a:p>
            <a:r>
              <a:rPr lang="ru-RU" altLang="ru-RU" sz="2800" b="1" dirty="0"/>
              <a:t>Совместное использование арифметических операций и операций сравнения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251520" y="1268760"/>
            <a:ext cx="8785225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2563" algn="just" eaLnBrk="1" hangingPunct="1"/>
            <a:r>
              <a:rPr lang="ru-RU" altLang="ru-RU" dirty="0">
                <a:latin typeface="Calibri" pitchFamily="34" charset="0"/>
                <a:cs typeface="Times New Roman" pitchFamily="18" charset="0"/>
              </a:rPr>
              <a:t>Можно, например, присвоить переменной </a:t>
            </a:r>
            <a:r>
              <a:rPr lang="ru-RU" altLang="ru-RU" dirty="0" err="1">
                <a:latin typeface="Calibri" pitchFamily="34" charset="0"/>
                <a:cs typeface="Times New Roman" pitchFamily="18" charset="0"/>
              </a:rPr>
              <a:t>i</a:t>
            </a:r>
            <a:r>
              <a:rPr lang="ru-RU" altLang="ru-RU" dirty="0">
                <a:latin typeface="Calibri" pitchFamily="34" charset="0"/>
                <a:cs typeface="Times New Roman" pitchFamily="18" charset="0"/>
              </a:rPr>
              <a:t> значение 2 следующим образом: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indent="182563" algn="just" eaLnBrk="1" hangingPunct="1"/>
            <a:r>
              <a:rPr lang="ru-RU" altLang="ru-RU" dirty="0" err="1">
                <a:latin typeface="Calibri" pitchFamily="34" charset="0"/>
                <a:cs typeface="Times New Roman" pitchFamily="18" charset="0"/>
              </a:rPr>
              <a:t>i</a:t>
            </a:r>
            <a:r>
              <a:rPr lang="ru-RU" altLang="ru-RU" dirty="0">
                <a:latin typeface="Calibri" pitchFamily="34" charset="0"/>
                <a:cs typeface="Times New Roman" pitchFamily="18" charset="0"/>
              </a:rPr>
              <a:t> = (10&gt;1) + (100&gt;10);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indent="182563" algn="just" eaLnBrk="1" hangingPunct="1"/>
            <a:r>
              <a:rPr lang="ru-RU" altLang="ru-RU" dirty="0">
                <a:latin typeface="Calibri" pitchFamily="34" charset="0"/>
                <a:cs typeface="Times New Roman" pitchFamily="18" charset="0"/>
              </a:rPr>
              <a:t>Оба выражения в скобках истинны, то есть каждое равно единице, 1+1=2. Скобки в такой записи обязательны, иначе первым будет выполнено сложение, так как приоритет операции сложения выше, чем приоритет логической операции. </a:t>
            </a:r>
          </a:p>
          <a:p>
            <a:pPr indent="182563" algn="just" eaLnBrk="1" hangingPunct="1"/>
            <a:r>
              <a:rPr lang="ru-RU" altLang="ru-RU" dirty="0">
                <a:latin typeface="Calibri" pitchFamily="34" charset="0"/>
                <a:cs typeface="Times New Roman" pitchFamily="18" charset="0"/>
              </a:rPr>
              <a:t>Если скобок не поставить, то после того, как к 1 прибавится 100, выражение справа превратится в загадочную последовательность цифр и стрелок: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indent="182563" algn="just" eaLnBrk="1" hangingPunct="1"/>
            <a:r>
              <a:rPr lang="ru-RU" altLang="ru-RU" dirty="0" err="1">
                <a:latin typeface="Calibri" pitchFamily="34" charset="0"/>
                <a:cs typeface="Times New Roman" pitchFamily="18" charset="0"/>
              </a:rPr>
              <a:t>i</a:t>
            </a:r>
            <a:r>
              <a:rPr lang="ru-RU" altLang="ru-RU" dirty="0">
                <a:latin typeface="Calibri" pitchFamily="34" charset="0"/>
                <a:cs typeface="Times New Roman" pitchFamily="18" charset="0"/>
              </a:rPr>
              <a:t> = 10 &gt; 101 &gt; 10;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indent="182563" algn="just" eaLnBrk="1" hangingPunct="1"/>
            <a:r>
              <a:rPr lang="ru-RU" altLang="ru-RU" dirty="0">
                <a:latin typeface="Calibri" pitchFamily="34" charset="0"/>
                <a:cs typeface="Times New Roman" pitchFamily="18" charset="0"/>
              </a:rPr>
              <a:t>Чтобы ее расшифровать, нужно знать, что логические операции выполняются слева направо. Значит, результат операции 10 &gt; 101 (то есть 0) будет сравниваться с десятью: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indent="182563" algn="just" eaLnBrk="1" hangingPunct="1"/>
            <a:r>
              <a:rPr lang="ru-RU" altLang="ru-RU" dirty="0" err="1">
                <a:latin typeface="Calibri" pitchFamily="34" charset="0"/>
                <a:cs typeface="Times New Roman" pitchFamily="18" charset="0"/>
              </a:rPr>
              <a:t>i</a:t>
            </a:r>
            <a:r>
              <a:rPr lang="ru-RU" altLang="ru-RU" dirty="0">
                <a:latin typeface="Calibri" pitchFamily="34" charset="0"/>
                <a:cs typeface="Times New Roman" pitchFamily="18" charset="0"/>
              </a:rPr>
              <a:t> = 0 &gt; 10;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indent="182563" algn="just" eaLnBrk="1" hangingPunct="1"/>
            <a:r>
              <a:rPr lang="ru-RU" altLang="ru-RU" dirty="0">
                <a:latin typeface="Calibri" pitchFamily="34" charset="0"/>
                <a:cs typeface="Times New Roman" pitchFamily="18" charset="0"/>
              </a:rPr>
              <a:t>В итоге </a:t>
            </a:r>
            <a:r>
              <a:rPr lang="ru-RU" altLang="ru-RU" dirty="0" err="1">
                <a:latin typeface="Calibri" pitchFamily="34" charset="0"/>
                <a:cs typeface="Times New Roman" pitchFamily="18" charset="0"/>
              </a:rPr>
              <a:t>i</a:t>
            </a:r>
            <a:r>
              <a:rPr lang="ru-RU" altLang="ru-RU" dirty="0">
                <a:latin typeface="Calibri" pitchFamily="34" charset="0"/>
                <a:cs typeface="Times New Roman" pitchFamily="18" charset="0"/>
              </a:rPr>
              <a:t> окажется равной нулю.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indent="182563" algn="just" eaLnBrk="1" hangingPunct="1"/>
            <a:r>
              <a:rPr lang="ru-RU" altLang="ru-RU" dirty="0">
                <a:latin typeface="Calibri" pitchFamily="34" charset="0"/>
                <a:cs typeface="Times New Roman" pitchFamily="18" charset="0"/>
              </a:rPr>
              <a:t> 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indent="182563" algn="just" eaLnBrk="1" hangingPunct="1"/>
            <a:r>
              <a:rPr lang="ru-RU" altLang="ru-RU" dirty="0">
                <a:latin typeface="Calibri" pitchFamily="34" charset="0"/>
                <a:cs typeface="Times New Roman" pitchFamily="18" charset="0"/>
              </a:rPr>
              <a:t>Операторы == и != имеют меньший приоритет, чем операторы &gt;, &gt;=, &lt;, &lt;=, поэтому в присваивании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indent="182563" algn="just" eaLnBrk="1" hangingPunct="1"/>
            <a:r>
              <a:rPr lang="ru-RU" altLang="ru-RU" dirty="0">
                <a:latin typeface="Calibri" pitchFamily="34" charset="0"/>
                <a:cs typeface="Times New Roman" pitchFamily="18" charset="0"/>
              </a:rPr>
              <a:t>x=100 &gt; 10 == 10 &gt; 1;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 indent="182563" eaLnBrk="1" hangingPunct="1"/>
            <a:r>
              <a:rPr lang="ru-RU" altLang="ru-RU" dirty="0">
                <a:latin typeface="Calibri" pitchFamily="34" charset="0"/>
                <a:cs typeface="Times New Roman" pitchFamily="18" charset="0"/>
              </a:rPr>
              <a:t>компилятор сначала займется выражениями 100 &gt; 10 и 10 &gt; 1 (оба выражения истинны, так что получатся две единицы), а затем сравнит две единицы и запишет в переменную </a:t>
            </a:r>
            <a:r>
              <a:rPr lang="ru-RU" altLang="ru-RU" dirty="0" err="1">
                <a:latin typeface="Calibri" pitchFamily="34" charset="0"/>
                <a:cs typeface="Times New Roman" pitchFamily="18" charset="0"/>
              </a:rPr>
              <a:t>x</a:t>
            </a:r>
            <a:r>
              <a:rPr lang="ru-RU" altLang="ru-RU" dirty="0">
                <a:latin typeface="Calibri" pitchFamily="34" charset="0"/>
                <a:cs typeface="Times New Roman" pitchFamily="18" charset="0"/>
              </a:rPr>
              <a:t> результат этого сравнения (тоже единицу).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323850" y="44450"/>
            <a:ext cx="8569325" cy="504825"/>
          </a:xfrm>
        </p:spPr>
        <p:txBody>
          <a:bodyPr>
            <a:normAutofit fontScale="90000"/>
          </a:bodyPr>
          <a:lstStyle/>
          <a:p>
            <a:r>
              <a:rPr lang="ru-RU" altLang="ru-RU" sz="3600" b="1"/>
              <a:t>Логические операции</a:t>
            </a:r>
            <a:endParaRPr lang="ru-RU" altLang="ru-RU" sz="360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74890"/>
              </p:ext>
            </p:extLst>
          </p:nvPr>
        </p:nvGraphicFramePr>
        <p:xfrm>
          <a:off x="250825" y="908721"/>
          <a:ext cx="8642350" cy="4946999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97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9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Знак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Операция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Примеры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34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!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Логическое НЕ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у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х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;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if(y) </a:t>
                      </a:r>
                    </a:p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If(!x)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(!(x&lt;y));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Если х больше или равно у, то результат выражения равен 1 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true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). Если х меньше у, то результат равен 0 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false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).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29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&amp;&amp;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Логическое И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x,y;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if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(x&lt;y&amp;&amp;y&lt;z) printf ("x is less than z\n");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Если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x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 меньше чем у и у меньше чем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z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, вызывается функция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 для печати сообщения. Если х больше </a:t>
                      </a: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чем 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у, то второй операнд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y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z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) не вычисляется и печати не происходит.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61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||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Логическое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ИЛИ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х,у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if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(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х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= = у ||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х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= =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z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)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92075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("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x is equal to either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у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or z \n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");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 Сообщение печатается, если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х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 равен у </a:t>
                      </a: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или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z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. Если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х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 New" pitchFamily="49" charset="0"/>
                        </a:rPr>
                        <a:t> равен у то второй операнд не вычисляется.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25400" marR="254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5625" name="Picture 1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563888" y="5757294"/>
            <a:ext cx="2105149" cy="9123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1026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Оператор </a:t>
            </a:r>
            <a:r>
              <a:rPr lang="ru-RU" b="1" dirty="0" err="1"/>
              <a:t>if</a:t>
            </a:r>
            <a:endParaRPr lang="ru-RU" b="1" dirty="0"/>
          </a:p>
          <a:p>
            <a:pPr>
              <a:buNone/>
            </a:pPr>
            <a:r>
              <a:rPr lang="ru-RU" b="1" dirty="0"/>
              <a:t>Простой вариант</a:t>
            </a:r>
          </a:p>
          <a:p>
            <a:pPr>
              <a:buNone/>
            </a:pPr>
            <a:r>
              <a:rPr lang="ru-RU" dirty="0" err="1"/>
              <a:t>If</a:t>
            </a:r>
            <a:r>
              <a:rPr lang="ru-RU" dirty="0"/>
              <a:t> (условие) оператор1; </a:t>
            </a:r>
            <a:r>
              <a:rPr lang="ru-RU" dirty="0" err="1"/>
              <a:t>else</a:t>
            </a:r>
            <a:r>
              <a:rPr lang="ru-RU" dirty="0"/>
              <a:t> оператор2; // можно без </a:t>
            </a:r>
            <a:r>
              <a:rPr lang="ru-RU" dirty="0" err="1"/>
              <a:t>else</a:t>
            </a:r>
            <a:endParaRPr lang="ru-RU" dirty="0"/>
          </a:p>
          <a:p>
            <a:pPr>
              <a:buNone/>
            </a:pPr>
            <a:r>
              <a:rPr lang="ru-RU" b="1" dirty="0"/>
              <a:t>Расширенный вариант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ru-RU" dirty="0" err="1" smtClean="0"/>
              <a:t>f</a:t>
            </a:r>
            <a:r>
              <a:rPr lang="ru-RU" dirty="0" smtClean="0"/>
              <a:t> </a:t>
            </a:r>
            <a:r>
              <a:rPr lang="ru-RU" dirty="0"/>
              <a:t>(несколько условий) {</a:t>
            </a:r>
          </a:p>
          <a:p>
            <a:pPr>
              <a:buNone/>
            </a:pPr>
            <a:r>
              <a:rPr lang="ru-RU" dirty="0"/>
              <a:t>оператор1;</a:t>
            </a:r>
          </a:p>
          <a:p>
            <a:pPr>
              <a:buNone/>
            </a:pPr>
            <a:r>
              <a:rPr lang="ru-RU" dirty="0"/>
              <a:t>оператор2;</a:t>
            </a:r>
          </a:p>
          <a:p>
            <a:pPr>
              <a:buNone/>
            </a:pPr>
            <a:r>
              <a:rPr lang="ru-RU" dirty="0"/>
              <a:t>…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pPr>
              <a:buNone/>
            </a:pPr>
            <a:r>
              <a:rPr lang="ru-RU" dirty="0" err="1"/>
              <a:t>else</a:t>
            </a:r>
            <a:r>
              <a:rPr lang="ru-RU" dirty="0"/>
              <a:t> {</a:t>
            </a:r>
          </a:p>
          <a:p>
            <a:pPr>
              <a:buNone/>
            </a:pPr>
            <a:r>
              <a:rPr lang="ru-RU" dirty="0"/>
              <a:t>оператор;</a:t>
            </a:r>
          </a:p>
          <a:p>
            <a:pPr>
              <a:buNone/>
            </a:pPr>
            <a:r>
              <a:rPr lang="ru-RU" dirty="0"/>
              <a:t>оператор;</a:t>
            </a:r>
          </a:p>
          <a:p>
            <a:pPr>
              <a:buNone/>
            </a:pPr>
            <a:r>
              <a:rPr lang="ru-RU" dirty="0"/>
              <a:t>…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выбора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268760"/>
            <a:ext cx="850392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/>
              <a:t>S</a:t>
            </a:r>
            <a:r>
              <a:rPr lang="ru-RU" sz="1500" b="1" dirty="0" err="1"/>
              <a:t>witch</a:t>
            </a:r>
            <a:endParaRPr lang="en-US" sz="1500" b="1" dirty="0"/>
          </a:p>
          <a:p>
            <a:pPr indent="357188" algn="just">
              <a:defRPr/>
            </a:pPr>
            <a:r>
              <a:rPr lang="ru-RU" sz="1500" dirty="0">
                <a:latin typeface="Calibri" pitchFamily="34" charset="0"/>
                <a:cs typeface="Times New Roman" pitchFamily="18" charset="0"/>
              </a:rPr>
              <a:t>Оператор </a:t>
            </a:r>
            <a:r>
              <a:rPr lang="ru-RU" sz="1500" dirty="0" err="1">
                <a:latin typeface="Calibri" pitchFamily="34" charset="0"/>
                <a:cs typeface="Times New Roman" pitchFamily="18" charset="0"/>
              </a:rPr>
              <a:t>switch</a:t>
            </a:r>
            <a:r>
              <a:rPr lang="ru-RU" sz="1500" dirty="0">
                <a:latin typeface="Calibri" pitchFamily="34" charset="0"/>
                <a:cs typeface="Times New Roman" pitchFamily="18" charset="0"/>
              </a:rPr>
              <a:t> передает управление одному из операторов своего тела. Оператор, получающий управление, </a:t>
            </a:r>
            <a:r>
              <a:rPr lang="en-US" sz="1500" dirty="0">
                <a:latin typeface="Calibri" pitchFamily="34" charset="0"/>
                <a:cs typeface="Times New Roman" pitchFamily="18" charset="0"/>
              </a:rPr>
              <a:t>–</a:t>
            </a:r>
            <a:r>
              <a:rPr lang="ru-RU" sz="1500" dirty="0">
                <a:latin typeface="Calibri" pitchFamily="34" charset="0"/>
                <a:cs typeface="Times New Roman" pitchFamily="18" charset="0"/>
              </a:rPr>
              <a:t> это</a:t>
            </a:r>
            <a:r>
              <a:rPr lang="en-US" sz="15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500" dirty="0">
                <a:latin typeface="Calibri" pitchFamily="34" charset="0"/>
                <a:cs typeface="Times New Roman" pitchFamily="18" charset="0"/>
              </a:rPr>
              <a:t>тот оператор, для которого case-константное выражение равно значению switch-выражения в круглых скобках.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indent="357188" algn="just">
              <a:defRPr/>
            </a:pPr>
            <a:r>
              <a:rPr lang="ru-RU" sz="1500" dirty="0">
                <a:latin typeface="Calibri" pitchFamily="34" charset="0"/>
                <a:cs typeface="Times New Roman" pitchFamily="18" charset="0"/>
              </a:rPr>
              <a:t>Выполнение тела оператора начинается с выбранного оператора и продолжается до конца тела или до тех пор, пока очередной оператор не передает управление за пределы тела.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indent="357188" algn="just">
              <a:defRPr/>
            </a:pPr>
            <a:r>
              <a:rPr lang="ru-RU" sz="1500" dirty="0">
                <a:latin typeface="Calibri" pitchFamily="34" charset="0"/>
                <a:cs typeface="Times New Roman" pitchFamily="18" charset="0"/>
              </a:rPr>
              <a:t>Оператор </a:t>
            </a:r>
            <a:r>
              <a:rPr lang="ru-RU" sz="1500" dirty="0" err="1">
                <a:latin typeface="Calibri" pitchFamily="34" charset="0"/>
                <a:cs typeface="Times New Roman" pitchFamily="18" charset="0"/>
              </a:rPr>
              <a:t>default</a:t>
            </a:r>
            <a:r>
              <a:rPr lang="ru-RU" sz="1500" dirty="0">
                <a:latin typeface="Calibri" pitchFamily="34" charset="0"/>
                <a:cs typeface="Times New Roman" pitchFamily="18" charset="0"/>
              </a:rPr>
              <a:t> выполнится, если case-константное выражение не равно значению switch-выражения. Если default-оператор опущен, а соответствующий </a:t>
            </a:r>
            <a:r>
              <a:rPr lang="ru-RU" sz="1500" dirty="0" err="1">
                <a:latin typeface="Calibri" pitchFamily="34" charset="0"/>
                <a:cs typeface="Times New Roman" pitchFamily="18" charset="0"/>
              </a:rPr>
              <a:t>case</a:t>
            </a:r>
            <a:r>
              <a:rPr lang="ru-RU" sz="1500" dirty="0">
                <a:latin typeface="Calibri" pitchFamily="34" charset="0"/>
                <a:cs typeface="Times New Roman" pitchFamily="18" charset="0"/>
              </a:rPr>
              <a:t> не найден, то выполняемый оператор в теле </a:t>
            </a:r>
            <a:r>
              <a:rPr lang="ru-RU" sz="1500" dirty="0" err="1">
                <a:latin typeface="Calibri" pitchFamily="34" charset="0"/>
                <a:cs typeface="Times New Roman" pitchFamily="18" charset="0"/>
              </a:rPr>
              <a:t>switch</a:t>
            </a:r>
            <a:r>
              <a:rPr lang="ru-RU" sz="1500" dirty="0">
                <a:latin typeface="Calibri" pitchFamily="34" charset="0"/>
                <a:cs typeface="Times New Roman" pitchFamily="18" charset="0"/>
              </a:rPr>
              <a:t> отсутствует.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500" b="1" dirty="0"/>
          </a:p>
          <a:p>
            <a:pPr>
              <a:buNone/>
            </a:pPr>
            <a:r>
              <a:rPr lang="ru-RU" sz="1500" b="1" dirty="0"/>
              <a:t>Синтаксис:</a:t>
            </a:r>
          </a:p>
          <a:p>
            <a:pPr>
              <a:buNone/>
            </a:pPr>
            <a:r>
              <a:rPr lang="ru-RU" sz="1500" dirty="0" err="1"/>
              <a:t>switch</a:t>
            </a:r>
            <a:r>
              <a:rPr lang="ru-RU" sz="1500" dirty="0"/>
              <a:t> (&lt;выражение&gt;) {</a:t>
            </a:r>
          </a:p>
          <a:p>
            <a:pPr>
              <a:buNone/>
            </a:pPr>
            <a:r>
              <a:rPr lang="ru-RU" sz="1500" dirty="0" err="1"/>
              <a:t>case</a:t>
            </a:r>
            <a:r>
              <a:rPr lang="ru-RU" sz="1500" dirty="0"/>
              <a:t> &lt;константное выражение&gt;:</a:t>
            </a:r>
          </a:p>
          <a:p>
            <a:pPr>
              <a:buNone/>
            </a:pPr>
            <a:r>
              <a:rPr lang="ru-RU" sz="1500" dirty="0"/>
              <a:t>&lt;оператор&gt;; </a:t>
            </a:r>
            <a:r>
              <a:rPr lang="ru-RU" sz="1500" dirty="0" err="1"/>
              <a:t>break</a:t>
            </a:r>
            <a:r>
              <a:rPr lang="ru-RU" sz="1500" dirty="0"/>
              <a:t>;</a:t>
            </a:r>
          </a:p>
          <a:p>
            <a:pPr>
              <a:buNone/>
            </a:pPr>
            <a:r>
              <a:rPr lang="ru-RU" sz="1500" dirty="0"/>
              <a:t>[</a:t>
            </a:r>
            <a:r>
              <a:rPr lang="ru-RU" sz="1500" dirty="0" err="1"/>
              <a:t>case</a:t>
            </a:r>
            <a:r>
              <a:rPr lang="ru-RU" sz="1500" dirty="0"/>
              <a:t> &lt;константное выражение&gt;:</a:t>
            </a:r>
          </a:p>
          <a:p>
            <a:pPr>
              <a:buNone/>
            </a:pPr>
            <a:r>
              <a:rPr lang="ru-RU" sz="1500" dirty="0"/>
              <a:t>[&lt;оператор&gt;]; </a:t>
            </a:r>
            <a:r>
              <a:rPr lang="ru-RU" sz="1500" dirty="0" err="1"/>
              <a:t>break</a:t>
            </a:r>
            <a:r>
              <a:rPr lang="ru-RU" sz="1500" dirty="0"/>
              <a:t>; ]</a:t>
            </a:r>
          </a:p>
          <a:p>
            <a:pPr>
              <a:buNone/>
            </a:pPr>
            <a:r>
              <a:rPr lang="ru-RU" sz="1500" dirty="0"/>
              <a:t>…</a:t>
            </a:r>
          </a:p>
          <a:p>
            <a:pPr>
              <a:buNone/>
            </a:pPr>
            <a:r>
              <a:rPr lang="ru-RU" sz="1500" dirty="0"/>
              <a:t>[</a:t>
            </a:r>
            <a:r>
              <a:rPr lang="ru-RU" sz="1500" dirty="0" err="1"/>
              <a:t>default</a:t>
            </a:r>
            <a:r>
              <a:rPr lang="ru-RU" sz="1500" dirty="0"/>
              <a:t>:</a:t>
            </a:r>
          </a:p>
          <a:p>
            <a:pPr>
              <a:buNone/>
            </a:pPr>
            <a:r>
              <a:rPr lang="ru-RU" sz="1500" dirty="0"/>
              <a:t>&lt;оператор&gt;]</a:t>
            </a:r>
          </a:p>
          <a:p>
            <a:pPr>
              <a:buNone/>
            </a:pPr>
            <a:r>
              <a:rPr lang="ru-RU" sz="1500" dirty="0"/>
              <a:t>}</a:t>
            </a:r>
          </a:p>
          <a:p>
            <a:pPr>
              <a:buNone/>
            </a:pPr>
            <a:endParaRPr lang="ru-RU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пример программы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int main() 	</a:t>
            </a:r>
            <a:r>
              <a:rPr lang="ru-RU" dirty="0"/>
              <a:t>           </a:t>
            </a:r>
            <a:r>
              <a:rPr lang="en-US" dirty="0"/>
              <a:t>//</a:t>
            </a:r>
            <a:r>
              <a:rPr lang="ru-RU" dirty="0"/>
              <a:t>главная функция, точка входа в программу</a:t>
            </a:r>
            <a:endParaRPr lang="en-US" dirty="0"/>
          </a:p>
          <a:p>
            <a:pPr>
              <a:buNone/>
            </a:pPr>
            <a:r>
              <a:rPr lang="en-US" dirty="0"/>
              <a:t>{   int a, </a:t>
            </a:r>
            <a:r>
              <a:rPr lang="en-US" dirty="0" smtClean="0"/>
              <a:t>b </a:t>
            </a:r>
            <a:r>
              <a:rPr lang="en-US" dirty="0"/>
              <a:t>;                 </a:t>
            </a:r>
            <a:r>
              <a:rPr lang="en-US" i="1" dirty="0"/>
              <a:t>// </a:t>
            </a:r>
            <a:r>
              <a:rPr lang="ru-RU" i="1" dirty="0"/>
              <a:t>Объявление трёх переменных, объявить </a:t>
            </a:r>
          </a:p>
          <a:p>
            <a:pPr>
              <a:buNone/>
            </a:pPr>
            <a:r>
              <a:rPr lang="ru-RU" i="1" dirty="0"/>
              <a:t>//где угодно, но до первого использования</a:t>
            </a:r>
            <a:endParaRPr lang="ru-RU" dirty="0"/>
          </a:p>
          <a:p>
            <a:pPr>
              <a:buNone/>
            </a:pPr>
            <a:r>
              <a:rPr lang="ru-RU" i="1" dirty="0"/>
              <a:t>   // Вводим два числа </a:t>
            </a:r>
          </a:p>
          <a:p>
            <a:pPr>
              <a:buNone/>
            </a:pPr>
            <a:r>
              <a:rPr lang="ru-RU" dirty="0"/>
              <a:t>   </a:t>
            </a:r>
            <a:r>
              <a:rPr lang="en-US" dirty="0" err="1"/>
              <a:t>cout</a:t>
            </a:r>
            <a:r>
              <a:rPr lang="en-US" dirty="0"/>
              <a:t>&lt;&lt;"The first number ";                 </a:t>
            </a:r>
            <a:r>
              <a:rPr lang="en-US" dirty="0" err="1"/>
              <a:t>cin</a:t>
            </a:r>
            <a:r>
              <a:rPr lang="en-US" dirty="0"/>
              <a:t>&gt;&gt;a;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&lt;&lt;"The second number ";            </a:t>
            </a:r>
            <a:r>
              <a:rPr lang="en-US" dirty="0" err="1"/>
              <a:t>cin</a:t>
            </a:r>
            <a:r>
              <a:rPr lang="en-US" dirty="0"/>
              <a:t>&gt;&gt;b;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 Result of ";   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r;   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i="1" dirty="0"/>
              <a:t>	r=</a:t>
            </a:r>
            <a:r>
              <a:rPr lang="en-US" i="1" dirty="0" err="1"/>
              <a:t>a+b</a:t>
            </a:r>
            <a:r>
              <a:rPr lang="en-US" i="1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&lt;&lt;r ;  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getch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    return 0; // </a:t>
            </a:r>
            <a:r>
              <a:rPr lang="en-US" dirty="0" err="1"/>
              <a:t>вернулись</a:t>
            </a:r>
            <a:r>
              <a:rPr lang="en-US" dirty="0"/>
              <a:t> с </a:t>
            </a:r>
            <a:r>
              <a:rPr lang="en-US" dirty="0" err="1"/>
              <a:t>кодом</a:t>
            </a:r>
            <a:r>
              <a:rPr lang="en-US" dirty="0"/>
              <a:t> 0, </a:t>
            </a:r>
            <a:r>
              <a:rPr lang="en-US" dirty="0" err="1"/>
              <a:t>т.е</a:t>
            </a:r>
            <a:r>
              <a:rPr lang="en-US" dirty="0"/>
              <a:t>.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обработанных</a:t>
            </a:r>
            <a:r>
              <a:rPr lang="en-US" dirty="0"/>
              <a:t> </a:t>
            </a:r>
            <a:r>
              <a:rPr lang="en-US" dirty="0" err="1"/>
              <a:t>прерываний</a:t>
            </a:r>
          </a:p>
          <a:p>
            <a:pPr>
              <a:buNone/>
            </a:pPr>
            <a:r>
              <a:rPr lang="en-US" dirty="0"/>
              <a:t>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выбора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с</a:t>
            </a:r>
            <a:r>
              <a:rPr lang="en-US" dirty="0" err="1"/>
              <a:t>har</a:t>
            </a:r>
            <a:r>
              <a:rPr lang="en-US" dirty="0"/>
              <a:t> k;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(“</a:t>
            </a:r>
            <a:r>
              <a:rPr lang="ru-RU" dirty="0"/>
              <a:t>Введите букву -&gt; ”);</a:t>
            </a:r>
          </a:p>
          <a:p>
            <a:pPr>
              <a:buNone/>
            </a:pPr>
            <a:r>
              <a:rPr lang="en-US" dirty="0" err="1"/>
              <a:t>scanf</a:t>
            </a:r>
            <a:r>
              <a:rPr lang="en-US" dirty="0"/>
              <a:t>(“%c\</a:t>
            </a:r>
            <a:r>
              <a:rPr lang="en-US" dirty="0" err="1"/>
              <a:t>n”,&amp;k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switch (k) {</a:t>
            </a:r>
          </a:p>
          <a:p>
            <a:pPr>
              <a:buNone/>
            </a:pPr>
            <a:r>
              <a:rPr lang="en-US" dirty="0"/>
              <a:t>case ‘a’:</a:t>
            </a:r>
          </a:p>
          <a:p>
            <a:pPr>
              <a:buNone/>
            </a:pPr>
            <a:r>
              <a:rPr lang="en-US" dirty="0"/>
              <a:t>case ‘</a:t>
            </a:r>
            <a:r>
              <a:rPr lang="en-US" dirty="0" err="1"/>
              <a:t>i</a:t>
            </a:r>
            <a:r>
              <a:rPr lang="en-US" dirty="0"/>
              <a:t>’:</a:t>
            </a:r>
          </a:p>
          <a:p>
            <a:pPr>
              <a:buNone/>
            </a:pPr>
            <a:r>
              <a:rPr lang="en-US" dirty="0"/>
              <a:t>case ‘e’ :</a:t>
            </a:r>
          </a:p>
          <a:p>
            <a:pPr>
              <a:buNone/>
            </a:pPr>
            <a:r>
              <a:rPr lang="en-US" dirty="0"/>
              <a:t>case ‘u’:</a:t>
            </a:r>
          </a:p>
          <a:p>
            <a:pPr>
              <a:buNone/>
            </a:pPr>
            <a:r>
              <a:rPr lang="en-US" dirty="0"/>
              <a:t>case ‘o’:</a:t>
            </a:r>
          </a:p>
          <a:p>
            <a:pPr>
              <a:buNone/>
            </a:pPr>
            <a:r>
              <a:rPr lang="en-US" dirty="0"/>
              <a:t>case ‘y’: </a:t>
            </a:r>
            <a:r>
              <a:rPr lang="en-US" dirty="0" err="1"/>
              <a:t>printf</a:t>
            </a:r>
            <a:r>
              <a:rPr lang="en-US" dirty="0"/>
              <a:t>(“</a:t>
            </a:r>
            <a:r>
              <a:rPr lang="ru-RU" dirty="0"/>
              <a:t>Это гласная \</a:t>
            </a:r>
            <a:r>
              <a:rPr lang="en-US" dirty="0"/>
              <a:t>n”); break;</a:t>
            </a:r>
          </a:p>
          <a:p>
            <a:pPr>
              <a:buNone/>
            </a:pPr>
            <a:r>
              <a:rPr lang="en-US" dirty="0"/>
              <a:t>default: </a:t>
            </a:r>
            <a:r>
              <a:rPr lang="en-US" dirty="0" err="1"/>
              <a:t>printf</a:t>
            </a:r>
            <a:r>
              <a:rPr lang="en-US" dirty="0"/>
              <a:t>(“</a:t>
            </a:r>
            <a:r>
              <a:rPr lang="ru-RU" dirty="0"/>
              <a:t>Это не гласная \</a:t>
            </a:r>
            <a:r>
              <a:rPr lang="en-US" dirty="0"/>
              <a:t>n”);</a:t>
            </a:r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346174"/>
            <a:ext cx="8229600" cy="490538"/>
          </a:xfrm>
        </p:spPr>
        <p:txBody>
          <a:bodyPr>
            <a:normAutofit fontScale="90000"/>
          </a:bodyPr>
          <a:lstStyle/>
          <a:p>
            <a:r>
              <a:rPr lang="ru-RU" altLang="ru-RU" b="1" dirty="0"/>
              <a:t>Константы</a:t>
            </a:r>
            <a:endParaRPr lang="ru-RU" alt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124744"/>
            <a:ext cx="84963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77800" algn="just" eaLnBrk="1" hangingPunct="1">
              <a:defRPr/>
            </a:pPr>
            <a:endParaRPr lang="ru-RU" sz="2000" dirty="0">
              <a:latin typeface="+mn-lt"/>
            </a:endParaRPr>
          </a:p>
          <a:p>
            <a:pPr indent="177800" algn="just" eaLnBrk="1" hangingPunct="1">
              <a:defRPr/>
            </a:pPr>
            <a:r>
              <a:rPr lang="ru-RU" sz="2000" dirty="0">
                <a:latin typeface="+mn-lt"/>
              </a:rPr>
              <a:t>Константа – это число, символ или строка символов. Константы используются в программе как неизменяемые величины. В языке Си различают четыре типа констант: </a:t>
            </a:r>
            <a:r>
              <a:rPr lang="ru-RU" sz="2000" i="1" u="sng" dirty="0">
                <a:latin typeface="+mn-lt"/>
              </a:rPr>
              <a:t>целые константы</a:t>
            </a:r>
            <a:r>
              <a:rPr lang="ru-RU" sz="2000" i="1" dirty="0">
                <a:latin typeface="+mn-lt"/>
              </a:rPr>
              <a:t>, </a:t>
            </a:r>
            <a:r>
              <a:rPr lang="ru-RU" sz="2000" i="1" u="sng" dirty="0">
                <a:latin typeface="+mn-lt"/>
              </a:rPr>
              <a:t>вещественные</a:t>
            </a:r>
            <a:r>
              <a:rPr lang="ru-RU" sz="2000" i="1" dirty="0">
                <a:latin typeface="+mn-lt"/>
              </a:rPr>
              <a:t> </a:t>
            </a:r>
            <a:r>
              <a:rPr lang="ru-RU" sz="2000" i="1" u="sng" dirty="0">
                <a:latin typeface="+mn-lt"/>
              </a:rPr>
              <a:t>константы</a:t>
            </a:r>
            <a:r>
              <a:rPr lang="ru-RU" sz="2000" i="1" dirty="0">
                <a:latin typeface="+mn-lt"/>
              </a:rPr>
              <a:t>, </a:t>
            </a:r>
            <a:r>
              <a:rPr lang="ru-RU" sz="2000" i="1" u="sng" dirty="0">
                <a:latin typeface="+mn-lt"/>
              </a:rPr>
              <a:t>константы-символы</a:t>
            </a:r>
            <a:r>
              <a:rPr lang="ru-RU" sz="2000" i="1" dirty="0">
                <a:latin typeface="+mn-lt"/>
              </a:rPr>
              <a:t> и </a:t>
            </a:r>
            <a:r>
              <a:rPr lang="ru-RU" sz="2000" i="1" u="sng" dirty="0">
                <a:latin typeface="+mn-lt"/>
              </a:rPr>
              <a:t>строчные литералы</a:t>
            </a:r>
            <a:r>
              <a:rPr lang="ru-RU" sz="2000" dirty="0">
                <a:latin typeface="+mn-lt"/>
              </a:rPr>
              <a:t>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496566"/>
              </p:ext>
            </p:extLst>
          </p:nvPr>
        </p:nvGraphicFramePr>
        <p:xfrm>
          <a:off x="395288" y="2936329"/>
          <a:ext cx="8280400" cy="32289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853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50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44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179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Примеры числовых констант</a:t>
                      </a:r>
                      <a:endParaRPr lang="ru-RU" sz="3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142" marR="25142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Десятичные константы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142" marR="251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Восьмеричные константы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142" marR="251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Шестнадцатеричные константы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142" marR="25142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142" marR="251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012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142" marR="251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Оха или </a:t>
                      </a:r>
                      <a:r>
                        <a:rPr lang="ru-RU" sz="2000" dirty="0" err="1">
                          <a:effectLst/>
                        </a:rPr>
                        <a:t>ОхА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142" marR="25142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61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132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142" marR="251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0204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142" marR="251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0x84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142" marR="25142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6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32179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142" marR="251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076663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142" marR="251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0x7dB3 </a:t>
                      </a:r>
                      <a:r>
                        <a:rPr lang="ru-RU" sz="2000" dirty="0">
                          <a:effectLst/>
                        </a:rPr>
                        <a:t>или </a:t>
                      </a:r>
                      <a:r>
                        <a:rPr lang="en-US" sz="2000" dirty="0">
                          <a:effectLst/>
                        </a:rPr>
                        <a:t>0x7DB3</a:t>
                      </a:r>
                      <a:endParaRPr lang="ru-RU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142" marR="25142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288" y="1412775"/>
            <a:ext cx="842518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7800" algn="just" eaLnBrk="1" hangingPunct="1">
              <a:defRPr/>
            </a:pPr>
            <a:r>
              <a:rPr lang="ru-RU" sz="2100" i="1" dirty="0">
                <a:latin typeface="+mn-lt"/>
              </a:rPr>
              <a:t>Константа-символ </a:t>
            </a:r>
            <a:r>
              <a:rPr lang="ru-RU" sz="2100" dirty="0">
                <a:latin typeface="+mn-lt"/>
              </a:rPr>
              <a:t>– это буква, цифра, знак пунктуации или </a:t>
            </a:r>
            <a:r>
              <a:rPr lang="en-US" sz="2100" dirty="0">
                <a:latin typeface="+mn-lt"/>
              </a:rPr>
              <a:t>ESC</a:t>
            </a:r>
            <a:r>
              <a:rPr lang="ru-RU" sz="2100" dirty="0">
                <a:latin typeface="+mn-lt"/>
              </a:rPr>
              <a:t>-последовательность, заключенные в одиночные кавычки. Величина константы-символа равна значению представляющего ее кода символа. Константы-символы имеют тип </a:t>
            </a:r>
            <a:r>
              <a:rPr lang="en-US" sz="2100" dirty="0" err="1">
                <a:latin typeface="+mn-lt"/>
              </a:rPr>
              <a:t>int</a:t>
            </a:r>
            <a:r>
              <a:rPr lang="ru-RU" sz="2100" dirty="0">
                <a:latin typeface="+mn-lt"/>
              </a:rPr>
              <a:t>.</a:t>
            </a:r>
          </a:p>
          <a:p>
            <a:pPr indent="177800" algn="just" eaLnBrk="1" hangingPunct="1">
              <a:defRPr/>
            </a:pPr>
            <a:endParaRPr lang="en-US" sz="1200" dirty="0">
              <a:latin typeface="+mn-lt"/>
            </a:endParaRPr>
          </a:p>
          <a:p>
            <a:pPr indent="177800" algn="just" eaLnBrk="1" hangingPunct="1">
              <a:defRPr/>
            </a:pPr>
            <a:r>
              <a:rPr lang="ru-RU" sz="2100" dirty="0">
                <a:latin typeface="+mn-lt"/>
              </a:rPr>
              <a:t>Чтобы использовать одиночную кавычку или наклонную черту влево в качестве константы-символа, необходимо вставить перед этими знаками наклонную черту влево. Чтобы представить символ новой строки, необходимо использовать запись </a:t>
            </a:r>
            <a:r>
              <a:rPr lang="en-US" sz="2100" dirty="0">
                <a:latin typeface="+mn-lt"/>
              </a:rPr>
              <a:t>‘</a:t>
            </a:r>
            <a:r>
              <a:rPr lang="ru-RU" sz="2100" dirty="0">
                <a:latin typeface="+mn-lt"/>
              </a:rPr>
              <a:t>\</a:t>
            </a:r>
            <a:r>
              <a:rPr lang="en-US" sz="2100" dirty="0">
                <a:latin typeface="+mn-lt"/>
              </a:rPr>
              <a:t>n’</a:t>
            </a:r>
            <a:r>
              <a:rPr lang="ru-RU" sz="2100" dirty="0">
                <a:latin typeface="+mn-lt"/>
              </a:rPr>
              <a:t>.</a:t>
            </a:r>
          </a:p>
          <a:p>
            <a:pPr indent="177800" algn="just" eaLnBrk="1" hangingPunct="1">
              <a:defRPr/>
            </a:pPr>
            <a:endParaRPr lang="en-US" sz="1200" dirty="0">
              <a:latin typeface="+mn-lt"/>
            </a:endParaRPr>
          </a:p>
          <a:p>
            <a:pPr indent="177800" algn="just" eaLnBrk="1" hangingPunct="1">
              <a:defRPr/>
            </a:pPr>
            <a:r>
              <a:rPr lang="ru-RU" sz="2100" i="1" dirty="0">
                <a:latin typeface="+mn-lt"/>
              </a:rPr>
              <a:t>Строковые константы –</a:t>
            </a:r>
            <a:r>
              <a:rPr lang="ru-RU" sz="2100" dirty="0">
                <a:latin typeface="+mn-lt"/>
              </a:rPr>
              <a:t> это последовательность букв, цифр и символов, заключенная в двойные кавычки. Строковая константа рассматривается как массив символов, каждый элемент которого представляет отдельный символ.</a:t>
            </a:r>
            <a:r>
              <a:rPr lang="en-US" sz="2100" dirty="0">
                <a:latin typeface="+mn-lt"/>
              </a:rPr>
              <a:t> “</a:t>
            </a:r>
            <a:r>
              <a:rPr lang="ru-RU" sz="2100" dirty="0">
                <a:latin typeface="+mn-lt"/>
              </a:rPr>
              <a:t>Привет!</a:t>
            </a:r>
            <a:r>
              <a:rPr lang="en-US" sz="2000" dirty="0">
                <a:latin typeface="+mn-lt"/>
              </a:rPr>
              <a:t>”</a:t>
            </a:r>
            <a:endParaRPr lang="ru-RU" sz="2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цикла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с предусловием</a:t>
            </a:r>
          </a:p>
          <a:p>
            <a:r>
              <a:rPr lang="ru-RU" dirty="0"/>
              <a:t>с постусловием</a:t>
            </a:r>
          </a:p>
          <a:p>
            <a:r>
              <a:rPr lang="ru-RU" dirty="0"/>
              <a:t>итерационный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с предусловием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while (&lt;</a:t>
            </a:r>
            <a:r>
              <a:rPr lang="ru-RU" dirty="0"/>
              <a:t>условие</a:t>
            </a:r>
            <a:r>
              <a:rPr lang="en-US" dirty="0"/>
              <a:t>&gt;)</a:t>
            </a:r>
            <a:r>
              <a:rPr lang="ru-RU" dirty="0"/>
              <a:t> 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ru-RU" dirty="0"/>
              <a:t>тело цикла</a:t>
            </a:r>
            <a:r>
              <a:rPr lang="en-US" dirty="0"/>
              <a:t>&gt;;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 s=0;</a:t>
            </a:r>
          </a:p>
          <a:p>
            <a:pPr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&lt;k) s+=++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{s=s+(++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)}</a:t>
            </a:r>
          </a:p>
          <a:p>
            <a:pPr>
              <a:buNone/>
            </a:pPr>
            <a:r>
              <a:rPr lang="en-US" dirty="0"/>
              <a:t>{</a:t>
            </a:r>
            <a:r>
              <a:rPr lang="en-US" dirty="0" err="1"/>
              <a:t>i</a:t>
            </a:r>
            <a:r>
              <a:rPr lang="en-US" dirty="0"/>
              <a:t>++; s=</a:t>
            </a:r>
            <a:r>
              <a:rPr lang="en-US" dirty="0" err="1"/>
              <a:t>s+i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 smtClean="0"/>
              <a:t>{++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r>
              <a:rPr lang="en-US" dirty="0"/>
              <a:t>s=</a:t>
            </a:r>
            <a:r>
              <a:rPr lang="en-US" dirty="0" err="1"/>
              <a:t>s+i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err="1" smtClean="0"/>
              <a:t>i</a:t>
            </a:r>
            <a:r>
              <a:rPr lang="en-US" dirty="0" smtClean="0"/>
              <a:t>+=1; </a:t>
            </a:r>
            <a:r>
              <a:rPr lang="en-US" dirty="0"/>
              <a:t>s=</a:t>
            </a:r>
            <a:r>
              <a:rPr lang="en-US" dirty="0" err="1"/>
              <a:t>s+i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/>
              <a:t>{</a:t>
            </a:r>
            <a:r>
              <a:rPr lang="en-US" dirty="0" err="1" smtClean="0"/>
              <a:t>i</a:t>
            </a:r>
            <a:r>
              <a:rPr lang="en-US" dirty="0" smtClean="0"/>
              <a:t>=i+1</a:t>
            </a:r>
            <a:r>
              <a:rPr lang="en-US" dirty="0"/>
              <a:t>; s=</a:t>
            </a:r>
            <a:r>
              <a:rPr lang="en-US" dirty="0" err="1"/>
              <a:t>s+i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с постусловием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 &lt;</a:t>
            </a:r>
            <a:r>
              <a:rPr lang="ru-RU" dirty="0"/>
              <a:t>тело цикла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while (&lt;</a:t>
            </a:r>
            <a:r>
              <a:rPr lang="ru-RU" dirty="0"/>
              <a:t>условие</a:t>
            </a:r>
            <a:r>
              <a:rPr lang="en-US" dirty="0"/>
              <a:t>&gt;);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do </a:t>
            </a:r>
            <a:r>
              <a:rPr lang="ru-RU" dirty="0"/>
              <a:t> </a:t>
            </a:r>
            <a:r>
              <a:rPr lang="en-US" dirty="0"/>
              <a:t>{s+=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>
              <a:buNone/>
            </a:pPr>
            <a:r>
              <a:rPr lang="en-US" dirty="0"/>
              <a:t>} while (</a:t>
            </a:r>
            <a:r>
              <a:rPr lang="en-US" dirty="0" err="1"/>
              <a:t>i</a:t>
            </a:r>
            <a:r>
              <a:rPr lang="en-US" dirty="0"/>
              <a:t>&lt;=k);</a:t>
            </a:r>
          </a:p>
          <a:p>
            <a:pPr>
              <a:buNone/>
            </a:pPr>
            <a:r>
              <a:rPr lang="en-US" dirty="0"/>
              <a:t>{s=</a:t>
            </a:r>
            <a:r>
              <a:rPr lang="en-US" dirty="0" err="1"/>
              <a:t>s+i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++;}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Итерационный цикл 1</a:t>
            </a:r>
          </a:p>
        </p:txBody>
      </p:sp>
      <p:sp>
        <p:nvSpPr>
          <p:cNvPr id="4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ru-RU" altLang="ru-RU" sz="24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alt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altLang="ru-RU" sz="2400" b="1" dirty="0">
                <a:latin typeface="Courier New" pitchFamily="49" charset="0"/>
                <a:cs typeface="Courier New" pitchFamily="49" charset="0"/>
              </a:rPr>
              <a:t>инициализация];</a:t>
            </a:r>
            <a:r>
              <a:rPr lang="en-US" alt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>
                <a:latin typeface="Courier New" pitchFamily="49" charset="0"/>
                <a:cs typeface="Courier New" pitchFamily="49" charset="0"/>
              </a:rPr>
              <a:t>[условие];</a:t>
            </a:r>
            <a:r>
              <a:rPr lang="en-US" alt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b="1" dirty="0">
                <a:latin typeface="Courier New" pitchFamily="49" charset="0"/>
                <a:cs typeface="Courier New" pitchFamily="49" charset="0"/>
              </a:rPr>
              <a:t>[выражение цикла]) &lt;оператор&gt;;</a:t>
            </a:r>
          </a:p>
          <a:p>
            <a:pPr eaLnBrk="1" hangingPunct="1">
              <a:buFont typeface="Arial" charset="0"/>
              <a:buNone/>
            </a:pPr>
            <a:endParaRPr lang="ru-RU" altLang="ru-RU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251520" y="2636913"/>
            <a:ext cx="8358188" cy="2232248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инициализация];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[условие];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[выражение цикла])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&lt;оператор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&lt;оператор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Итерационный цикл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Инициализация цикла – последовательность определений, описаний, операций присвоения разделяемых запятыми. Вычисляется один раз - при входе в цикл. Чаще всего устанавливаются начальные значения счетчиков.</a:t>
            </a:r>
          </a:p>
          <a:p>
            <a:r>
              <a:rPr lang="ru-RU" dirty="0"/>
              <a:t>Список выражений вычисляется на каждой итерации после выполнения операторов цикла и до следующей проверки условия.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Итерационный цикл 3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indent="357188" algn="just">
              <a:buNone/>
            </a:pPr>
            <a:r>
              <a:rPr lang="ru-RU" altLang="ru-RU" sz="2800" b="1" dirty="0">
                <a:latin typeface="Calibri" pitchFamily="34" charset="0"/>
                <a:cs typeface="Times New Roman" pitchFamily="18" charset="0"/>
              </a:rPr>
              <a:t>Первым шагом при выполнении оператора </a:t>
            </a:r>
            <a:r>
              <a:rPr lang="ru-RU" altLang="ru-RU" sz="2800" b="1" dirty="0" err="1">
                <a:latin typeface="Calibri" pitchFamily="34" charset="0"/>
                <a:cs typeface="Times New Roman" pitchFamily="18" charset="0"/>
              </a:rPr>
              <a:t>for</a:t>
            </a:r>
            <a:r>
              <a:rPr lang="ru-RU" altLang="ru-RU" sz="2800" b="1" dirty="0">
                <a:latin typeface="Calibri" pitchFamily="34" charset="0"/>
                <a:cs typeface="Times New Roman" pitchFamily="18" charset="0"/>
              </a:rPr>
              <a:t> является вычисление выражения инициализации, если оно имеется, затем — вычисление условного выражения с тремя возможными результатами</a:t>
            </a:r>
            <a:r>
              <a:rPr lang="en-US" altLang="ru-RU" sz="2800" b="1" dirty="0">
                <a:latin typeface="Calibri" pitchFamily="34" charset="0"/>
                <a:cs typeface="Times New Roman" pitchFamily="18" charset="0"/>
              </a:rPr>
              <a:t>:</a:t>
            </a:r>
            <a:endParaRPr lang="ru-RU" altLang="ru-RU" sz="2800" b="1" dirty="0">
              <a:latin typeface="Calibri" pitchFamily="34" charset="0"/>
              <a:cs typeface="Times New Roman" pitchFamily="18" charset="0"/>
            </a:endParaRPr>
          </a:p>
          <a:p>
            <a:pPr indent="357188" algn="just">
              <a:buNone/>
            </a:pPr>
            <a:endParaRPr lang="ru-RU" altLang="ru-RU" sz="2400" b="1" dirty="0"/>
          </a:p>
          <a:p>
            <a:pPr indent="357188" algn="just">
              <a:buAutoNum type="arabicPeriod"/>
            </a:pPr>
            <a:r>
              <a:rPr lang="ru-RU" altLang="ru-RU" sz="2800" b="1" dirty="0">
                <a:latin typeface="Calibri" pitchFamily="34" charset="0"/>
                <a:cs typeface="Times New Roman" pitchFamily="18" charset="0"/>
              </a:rPr>
              <a:t>Если условное выражение истинно (не равно нулю), то выполняется тело оператора. Затем вычисляется выражение цикла (если оно есть). Процесс повторяется снова с вычисления условного выражения.</a:t>
            </a:r>
          </a:p>
          <a:p>
            <a:pPr indent="357188" algn="just">
              <a:buAutoNum type="arabicPeriod"/>
            </a:pPr>
            <a:endParaRPr lang="ru-RU" altLang="ru-RU" sz="2400" b="1" dirty="0"/>
          </a:p>
          <a:p>
            <a:pPr indent="357188" algn="just">
              <a:buAutoNum type="arabicPeriod" startAt="2"/>
            </a:pPr>
            <a:r>
              <a:rPr lang="ru-RU" altLang="ru-RU" sz="2800" b="1" dirty="0">
                <a:latin typeface="Calibri" pitchFamily="34" charset="0"/>
                <a:cs typeface="Times New Roman" pitchFamily="18" charset="0"/>
              </a:rPr>
              <a:t>Если условное выражение опущено, то его значение принимается за истину, и процесс выполнения продолжается, как показано выше. В этом случае оператор </a:t>
            </a:r>
            <a:r>
              <a:rPr lang="ru-RU" altLang="ru-RU" sz="2800" b="1" dirty="0" err="1">
                <a:latin typeface="Calibri" pitchFamily="34" charset="0"/>
                <a:cs typeface="Times New Roman" pitchFamily="18" charset="0"/>
              </a:rPr>
              <a:t>for</a:t>
            </a:r>
            <a:r>
              <a:rPr lang="ru-RU" altLang="ru-RU" sz="2800" b="1" dirty="0">
                <a:latin typeface="Calibri" pitchFamily="34" charset="0"/>
                <a:cs typeface="Times New Roman" pitchFamily="18" charset="0"/>
              </a:rPr>
              <a:t> может завершиться только при выполнении в теле оператора операторов </a:t>
            </a:r>
            <a:r>
              <a:rPr lang="ru-RU" altLang="ru-RU" sz="2800" b="1" dirty="0" err="1">
                <a:latin typeface="Calibri" pitchFamily="34" charset="0"/>
                <a:cs typeface="Times New Roman" pitchFamily="18" charset="0"/>
              </a:rPr>
              <a:t>break</a:t>
            </a:r>
            <a:r>
              <a:rPr lang="ru-RU" altLang="ru-RU" sz="2800" b="1" dirty="0">
                <a:latin typeface="Calibri" pitchFamily="34" charset="0"/>
                <a:cs typeface="Times New Roman" pitchFamily="18" charset="0"/>
              </a:rPr>
              <a:t>, </a:t>
            </a:r>
            <a:r>
              <a:rPr lang="ru-RU" altLang="ru-RU" sz="2800" b="1" dirty="0" err="1">
                <a:latin typeface="Calibri" pitchFamily="34" charset="0"/>
                <a:cs typeface="Times New Roman" pitchFamily="18" charset="0"/>
              </a:rPr>
              <a:t>goto</a:t>
            </a:r>
            <a:r>
              <a:rPr lang="ru-RU" altLang="ru-RU" sz="2800" b="1" dirty="0">
                <a:latin typeface="Calibri" pitchFamily="34" charset="0"/>
                <a:cs typeface="Times New Roman" pitchFamily="18" charset="0"/>
              </a:rPr>
              <a:t>, </a:t>
            </a:r>
            <a:r>
              <a:rPr lang="ru-RU" altLang="ru-RU" sz="2800" b="1" dirty="0" err="1">
                <a:latin typeface="Calibri" pitchFamily="34" charset="0"/>
                <a:cs typeface="Times New Roman" pitchFamily="18" charset="0"/>
              </a:rPr>
              <a:t>return</a:t>
            </a:r>
            <a:r>
              <a:rPr lang="ru-RU" altLang="ru-RU" sz="2800" b="1" dirty="0">
                <a:latin typeface="Calibri" pitchFamily="34" charset="0"/>
                <a:cs typeface="Times New Roman" pitchFamily="18" charset="0"/>
              </a:rPr>
              <a:t>.</a:t>
            </a:r>
          </a:p>
          <a:p>
            <a:pPr indent="357188" algn="just">
              <a:buAutoNum type="arabicPeriod" startAt="2"/>
            </a:pPr>
            <a:endParaRPr lang="ru-RU" altLang="ru-RU" sz="2400" b="1" dirty="0"/>
          </a:p>
          <a:p>
            <a:pPr indent="357188" algn="just">
              <a:buAutoNum type="arabicPeriod" startAt="3"/>
            </a:pPr>
            <a:r>
              <a:rPr lang="ru-RU" altLang="ru-RU" sz="2800" b="1" dirty="0">
                <a:latin typeface="Calibri" pitchFamily="34" charset="0"/>
                <a:cs typeface="Times New Roman" pitchFamily="18" charset="0"/>
              </a:rPr>
              <a:t>Если условное выражение ложно, то выполнение оператора </a:t>
            </a:r>
            <a:r>
              <a:rPr lang="ru-RU" altLang="ru-RU" sz="2800" b="1" dirty="0" err="1">
                <a:latin typeface="Calibri" pitchFamily="34" charset="0"/>
                <a:cs typeface="Times New Roman" pitchFamily="18" charset="0"/>
              </a:rPr>
              <a:t>for</a:t>
            </a:r>
            <a:r>
              <a:rPr lang="ru-RU" altLang="ru-RU" sz="2800" b="1" dirty="0">
                <a:latin typeface="Calibri" pitchFamily="34" charset="0"/>
                <a:cs typeface="Times New Roman" pitchFamily="18" charset="0"/>
              </a:rPr>
              <a:t> заканчивается и управление передается следующему оператору в программе.</a:t>
            </a:r>
          </a:p>
          <a:p>
            <a:pPr indent="357188" algn="just">
              <a:buAutoNum type="arabicPeriod" startAt="3"/>
            </a:pPr>
            <a:endParaRPr lang="ru-RU" altLang="ru-RU" sz="2800" b="1" dirty="0">
              <a:latin typeface="Calibri" pitchFamily="34" charset="0"/>
              <a:cs typeface="Times New Roman" pitchFamily="18" charset="0"/>
            </a:endParaRPr>
          </a:p>
          <a:p>
            <a:pPr indent="357188" algn="just">
              <a:buNone/>
            </a:pPr>
            <a:r>
              <a:rPr lang="ru-RU" altLang="ru-RU" sz="2800" b="1" dirty="0">
                <a:latin typeface="Calibri" pitchFamily="34" charset="0"/>
                <a:cs typeface="Times New Roman" pitchFamily="18" charset="0"/>
              </a:rPr>
              <a:t>Оператор </a:t>
            </a:r>
            <a:r>
              <a:rPr lang="ru-RU" altLang="ru-RU" sz="2800" b="1" dirty="0" err="1">
                <a:latin typeface="Calibri" pitchFamily="34" charset="0"/>
                <a:cs typeface="Times New Roman" pitchFamily="18" charset="0"/>
              </a:rPr>
              <a:t>for</a:t>
            </a:r>
            <a:r>
              <a:rPr lang="ru-RU" altLang="ru-RU" sz="2800" b="1" dirty="0">
                <a:latin typeface="Calibri" pitchFamily="34" charset="0"/>
                <a:cs typeface="Times New Roman" pitchFamily="18" charset="0"/>
              </a:rPr>
              <a:t> может завершиться при выполнении операторов </a:t>
            </a:r>
            <a:r>
              <a:rPr lang="ru-RU" altLang="ru-RU" sz="2800" b="1" dirty="0" err="1">
                <a:latin typeface="Calibri" pitchFamily="34" charset="0"/>
                <a:cs typeface="Times New Roman" pitchFamily="18" charset="0"/>
              </a:rPr>
              <a:t>break</a:t>
            </a:r>
            <a:r>
              <a:rPr lang="ru-RU" altLang="ru-RU" sz="2800" b="1" dirty="0">
                <a:latin typeface="Calibri" pitchFamily="34" charset="0"/>
                <a:cs typeface="Times New Roman" pitchFamily="18" charset="0"/>
              </a:rPr>
              <a:t>, </a:t>
            </a:r>
            <a:r>
              <a:rPr lang="ru-RU" altLang="ru-RU" sz="2800" b="1" dirty="0" err="1">
                <a:latin typeface="Calibri" pitchFamily="34" charset="0"/>
                <a:cs typeface="Times New Roman" pitchFamily="18" charset="0"/>
              </a:rPr>
              <a:t>return</a:t>
            </a:r>
            <a:r>
              <a:rPr lang="ru-RU" altLang="ru-RU" sz="2800" b="1" dirty="0">
                <a:latin typeface="Calibri" pitchFamily="34" charset="0"/>
                <a:cs typeface="Times New Roman" pitchFamily="18" charset="0"/>
              </a:rPr>
              <a:t>, </a:t>
            </a:r>
            <a:r>
              <a:rPr lang="ru-RU" altLang="ru-RU" sz="2800" b="1" dirty="0" err="1">
                <a:latin typeface="Calibri" pitchFamily="34" charset="0"/>
                <a:cs typeface="Times New Roman" pitchFamily="18" charset="0"/>
              </a:rPr>
              <a:t>goto</a:t>
            </a:r>
            <a:r>
              <a:rPr lang="ru-RU" altLang="ru-RU" sz="2800" b="1" dirty="0">
                <a:latin typeface="Calibri" pitchFamily="34" charset="0"/>
                <a:cs typeface="Times New Roman" pitchFamily="18" charset="0"/>
              </a:rPr>
              <a:t> в теле оператора.</a:t>
            </a:r>
            <a:r>
              <a:rPr lang="ru-RU" altLang="ru-RU" sz="2400" b="1" dirty="0"/>
              <a:t> </a:t>
            </a:r>
            <a:endParaRPr lang="ru-RU" altLang="ru-RU" sz="4000" b="1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534400" cy="864096"/>
          </a:xfrm>
        </p:spPr>
        <p:txBody>
          <a:bodyPr>
            <a:normAutofit fontScale="90000"/>
          </a:bodyPr>
          <a:lstStyle/>
          <a:p>
            <a:r>
              <a:rPr lang="ru-RU" dirty="0"/>
              <a:t>Итерационный цикл 4.</a:t>
            </a:r>
            <a:br>
              <a:rPr lang="ru-RU" dirty="0"/>
            </a:br>
            <a:r>
              <a:rPr lang="ru-RU" dirty="0"/>
              <a:t>Веселые примеры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=1, s=0; </a:t>
            </a:r>
            <a:r>
              <a:rPr lang="en-US" dirty="0" err="1"/>
              <a:t>i</a:t>
            </a:r>
            <a:r>
              <a:rPr lang="en-US" dirty="0"/>
              <a:t>&lt;=k; </a:t>
            </a:r>
            <a:r>
              <a:rPr lang="en-US" dirty="0" err="1"/>
              <a:t>i</a:t>
            </a:r>
            <a:r>
              <a:rPr lang="en-US" dirty="0"/>
              <a:t>++) s+=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 s=0; </a:t>
            </a:r>
            <a:r>
              <a:rPr lang="en-US" dirty="0" err="1"/>
              <a:t>i</a:t>
            </a:r>
            <a:r>
              <a:rPr lang="en-US" dirty="0"/>
              <a:t>&lt;=k; s+=++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=1, s=0; </a:t>
            </a:r>
            <a:r>
              <a:rPr lang="en-US" dirty="0" err="1"/>
              <a:t>i</a:t>
            </a:r>
            <a:r>
              <a:rPr lang="en-US" dirty="0"/>
              <a:t>&lt;=k;) s+=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=1, s=0; </a:t>
            </a:r>
            <a:r>
              <a:rPr lang="en-US" dirty="0" err="1"/>
              <a:t>i</a:t>
            </a:r>
            <a:r>
              <a:rPr lang="en-US" dirty="0"/>
              <a:t>&lt;=k;) {</a:t>
            </a:r>
            <a:r>
              <a:rPr lang="en-US" dirty="0" err="1"/>
              <a:t>int</a:t>
            </a:r>
            <a:r>
              <a:rPr lang="en-US" dirty="0"/>
              <a:t> j; </a:t>
            </a:r>
          </a:p>
          <a:p>
            <a:pPr>
              <a:buNone/>
            </a:pPr>
            <a:r>
              <a:rPr lang="en-US" dirty="0"/>
              <a:t>					j=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>
              <a:buNone/>
            </a:pPr>
            <a:r>
              <a:rPr lang="en-US" dirty="0"/>
              <a:t>					s+=j*j;}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 s=2;</a:t>
            </a:r>
          </a:p>
          <a:p>
            <a:pPr>
              <a:buNone/>
            </a:pPr>
            <a:r>
              <a:rPr lang="en-US" dirty="0"/>
              <a:t>for(;;){if( </a:t>
            </a:r>
            <a:r>
              <a:rPr lang="en-US" dirty="0" err="1"/>
              <a:t>i</a:t>
            </a:r>
            <a:r>
              <a:rPr lang="en-US" dirty="0"/>
              <a:t>&lt;=k){s+=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++;}else break;</a:t>
            </a:r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символов кириллицы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windows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// доступ к библиотеке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conio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0" indent="0">
              <a:buNone/>
              <a:defRPr/>
            </a:pPr>
            <a:r>
              <a:rPr lang="ru-RU" altLang="ru-RU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altLang="ru-RU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system("</a:t>
            </a:r>
            <a:r>
              <a:rPr lang="en-US" altLang="ru-RU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chcp</a:t>
            </a:r>
            <a:r>
              <a:rPr lang="en-US" altLang="ru-RU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1251 &gt; </a:t>
            </a:r>
            <a:r>
              <a:rPr lang="en-US" altLang="ru-RU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nul</a:t>
            </a:r>
            <a:r>
              <a:rPr lang="en-US" altLang="ru-RU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");</a:t>
            </a:r>
            <a:r>
              <a:rPr lang="ru-RU" altLang="ru-RU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//для вывода русских букв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Итерационный цикл </a:t>
            </a:r>
            <a:r>
              <a:rPr lang="en-US" dirty="0"/>
              <a:t>5</a:t>
            </a:r>
            <a:r>
              <a:rPr lang="ru-RU" dirty="0"/>
              <a:t>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n-NO" dirty="0"/>
              <a:t>int i, j; </a:t>
            </a:r>
          </a:p>
          <a:p>
            <a:pPr>
              <a:buNone/>
            </a:pPr>
            <a:r>
              <a:rPr lang="nn-NO" dirty="0"/>
              <a:t>for ( i = 5, j = 10 ; i + j &lt; 20; i++, j++ )</a:t>
            </a:r>
          </a:p>
          <a:p>
            <a:pPr>
              <a:buNone/>
            </a:pPr>
            <a:r>
              <a:rPr lang="nn-NO" dirty="0"/>
              <a:t> { cout &lt;&lt; "i + j = " &lt;&lt; (i + j) &lt;&lt; '\n'; }</a:t>
            </a:r>
          </a:p>
          <a:p>
            <a:pPr>
              <a:buNone/>
            </a:pPr>
            <a:endParaRPr lang="nn-NO" dirty="0"/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 s=0; </a:t>
            </a:r>
            <a:r>
              <a:rPr lang="en-US" dirty="0" err="1"/>
              <a:t>i</a:t>
            </a:r>
            <a:r>
              <a:rPr lang="en-US" dirty="0"/>
              <a:t>&lt;=k; s+=++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nn-NO" dirty="0"/>
              <a:t>cout &lt;&lt; </a:t>
            </a:r>
            <a:r>
              <a:rPr lang="nn-NO" dirty="0" smtClean="0"/>
              <a:t>s</a:t>
            </a:r>
            <a:r>
              <a:rPr lang="en-US" dirty="0" smtClean="0"/>
              <a:t>);</a:t>
            </a:r>
            <a:endParaRPr lang="en-US" dirty="0"/>
          </a:p>
          <a:p>
            <a:pPr>
              <a:buNone/>
            </a:pPr>
            <a:endParaRPr lang="nn-NO" dirty="0"/>
          </a:p>
          <a:p>
            <a:pPr>
              <a:buNone/>
            </a:pPr>
            <a:endParaRPr lang="nn-NO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передачи управления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return </a:t>
            </a:r>
            <a:r>
              <a:rPr lang="ru-RU" dirty="0"/>
              <a:t>– оператор возврата из функции</a:t>
            </a:r>
            <a:r>
              <a:rPr lang="en-US" dirty="0"/>
              <a:t>;</a:t>
            </a:r>
          </a:p>
          <a:p>
            <a:r>
              <a:rPr lang="en-US" dirty="0"/>
              <a:t>break – </a:t>
            </a:r>
            <a:r>
              <a:rPr lang="ru-RU" dirty="0"/>
              <a:t>оператор выхода из цикла или переключателя;</a:t>
            </a:r>
          </a:p>
          <a:p>
            <a:r>
              <a:rPr lang="en-US" dirty="0"/>
              <a:t>continue - </a:t>
            </a:r>
            <a:r>
              <a:rPr lang="ru-RU" dirty="0"/>
              <a:t> оператор перехода к следующей итерации цикла;</a:t>
            </a:r>
          </a:p>
          <a:p>
            <a:r>
              <a:rPr lang="en-US" dirty="0" err="1"/>
              <a:t>goto</a:t>
            </a:r>
            <a:r>
              <a:rPr lang="en-US" dirty="0"/>
              <a:t> – </a:t>
            </a:r>
            <a:r>
              <a:rPr lang="ru-RU" dirty="0"/>
              <a:t>переход на метку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goto</a:t>
            </a:r>
            <a:r>
              <a:rPr lang="en-US" dirty="0"/>
              <a:t> label;</a:t>
            </a:r>
          </a:p>
          <a:p>
            <a:pPr>
              <a:buNone/>
            </a:pP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label;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Структурированный тип данных, определяемый пользователем, элементами которого являются ячейки, имеющие один тип.</a:t>
            </a:r>
          </a:p>
          <a:p>
            <a:r>
              <a:rPr lang="ru-RU" dirty="0"/>
              <a:t>Простейшее описание: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ru-RU" dirty="0"/>
              <a:t>тип ячеек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имя массива</a:t>
            </a:r>
            <a:r>
              <a:rPr lang="en-US" dirty="0"/>
              <a:t>&gt;[&lt;</a:t>
            </a:r>
            <a:r>
              <a:rPr lang="ru-RU" dirty="0"/>
              <a:t>число элементов</a:t>
            </a:r>
            <a:r>
              <a:rPr lang="en-US" dirty="0"/>
              <a:t>&gt;];</a:t>
            </a:r>
          </a:p>
          <a:p>
            <a:pPr>
              <a:buNone/>
            </a:pPr>
            <a:r>
              <a:rPr lang="ru-RU" dirty="0"/>
              <a:t>Число элементов – числовая константа, в отличие от других языков программирования может вычисляться в ходе выполнения программы.</a:t>
            </a:r>
          </a:p>
          <a:p>
            <a:pPr>
              <a:buNone/>
            </a:pPr>
            <a:r>
              <a:rPr lang="en-US" dirty="0" err="1"/>
              <a:t>cin</a:t>
            </a:r>
            <a:r>
              <a:rPr lang="en-US" dirty="0"/>
              <a:t>&gt;&gt;n;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a[n];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Индексация с 0!</a:t>
            </a:r>
          </a:p>
          <a:p>
            <a:r>
              <a:rPr lang="ru-RU" dirty="0"/>
              <a:t>Имя массива – указатель на нулевую ячейку.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ru-RU" dirty="0"/>
              <a:t>имя массива</a:t>
            </a:r>
            <a:r>
              <a:rPr lang="en-US" dirty="0"/>
              <a:t>&gt;</a:t>
            </a:r>
            <a:r>
              <a:rPr lang="ru-RU" dirty="0"/>
              <a:t> идентично </a:t>
            </a:r>
            <a:r>
              <a:rPr lang="en-US" dirty="0"/>
              <a:t>&lt;</a:t>
            </a:r>
            <a:r>
              <a:rPr lang="ru-RU" dirty="0"/>
              <a:t>имя массива</a:t>
            </a:r>
            <a:r>
              <a:rPr lang="en-US" dirty="0"/>
              <a:t>&gt;[0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ru-RU" dirty="0" smtClean="0"/>
              <a:t>- указатель на нулевую ячейку</a:t>
            </a:r>
            <a:endParaRPr lang="en-US" dirty="0"/>
          </a:p>
          <a:p>
            <a:pPr>
              <a:buNone/>
            </a:pPr>
            <a:r>
              <a:rPr lang="en-US" dirty="0"/>
              <a:t>a[0]++  - </a:t>
            </a:r>
            <a:r>
              <a:rPr lang="ru-RU" dirty="0"/>
              <a:t>первый элемент</a:t>
            </a:r>
          </a:p>
          <a:p>
            <a:r>
              <a:rPr lang="ru-RU" dirty="0"/>
              <a:t>Обращение к элементам:</a:t>
            </a:r>
          </a:p>
          <a:p>
            <a:pPr>
              <a:buNone/>
            </a:pPr>
            <a:r>
              <a:rPr lang="en-US" dirty="0"/>
              <a:t>a[n] </a:t>
            </a:r>
            <a:r>
              <a:rPr lang="ru-RU" dirty="0"/>
              <a:t>или </a:t>
            </a:r>
            <a:r>
              <a:rPr lang="en-US" dirty="0" err="1" smtClean="0"/>
              <a:t>a+n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а+10=</a:t>
            </a:r>
            <a:r>
              <a:rPr lang="en-US" dirty="0" err="1" smtClean="0"/>
              <a:t>i</a:t>
            </a:r>
            <a:r>
              <a:rPr lang="ru-RU" dirty="0" smtClean="0"/>
              <a:t> или </a:t>
            </a:r>
            <a:r>
              <a:rPr lang="en-US" dirty="0" smtClean="0"/>
              <a:t>a[10]=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/>
          </a:p>
          <a:p>
            <a:pPr>
              <a:buNone/>
            </a:pPr>
            <a:r>
              <a:rPr lang="en-US" dirty="0"/>
              <a:t>a[5] </a:t>
            </a:r>
            <a:r>
              <a:rPr lang="ru-RU" dirty="0"/>
              <a:t>или </a:t>
            </a:r>
            <a:r>
              <a:rPr lang="en-US" dirty="0"/>
              <a:t>a+5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3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Определение массива</a:t>
            </a:r>
            <a:endParaRPr lang="en-US" dirty="0"/>
          </a:p>
          <a:p>
            <a:pPr>
              <a:buNone/>
            </a:pPr>
            <a:r>
              <a:rPr lang="en-US" sz="2800" dirty="0"/>
              <a:t>&lt;</a:t>
            </a:r>
            <a:r>
              <a:rPr lang="ru-RU" sz="2800" dirty="0"/>
              <a:t>тип ячеек</a:t>
            </a:r>
            <a:r>
              <a:rPr lang="en-US" sz="2800" dirty="0"/>
              <a:t>&gt;</a:t>
            </a:r>
            <a:r>
              <a:rPr lang="ru-RU" sz="2800" dirty="0"/>
              <a:t> </a:t>
            </a:r>
            <a:r>
              <a:rPr lang="en-US" sz="2800" dirty="0"/>
              <a:t>&lt;</a:t>
            </a:r>
            <a:r>
              <a:rPr lang="ru-RU" sz="2800" dirty="0"/>
              <a:t>имя массива</a:t>
            </a:r>
            <a:r>
              <a:rPr lang="en-US" sz="2800" dirty="0"/>
              <a:t>&gt;[&lt;</a:t>
            </a:r>
            <a:r>
              <a:rPr lang="ru-RU" sz="2800" dirty="0"/>
              <a:t>число элементов</a:t>
            </a:r>
            <a:r>
              <a:rPr lang="en-US" sz="2800" dirty="0"/>
              <a:t>&gt;]={&lt;</a:t>
            </a:r>
            <a:r>
              <a:rPr lang="ru-RU" sz="2800" dirty="0"/>
              <a:t>знач1</a:t>
            </a:r>
            <a:r>
              <a:rPr lang="en-US" sz="2800" dirty="0"/>
              <a:t>&gt;,&lt;</a:t>
            </a:r>
            <a:r>
              <a:rPr lang="ru-RU" sz="2800" dirty="0"/>
              <a:t>знач2</a:t>
            </a:r>
            <a:r>
              <a:rPr lang="en-US" sz="2800" dirty="0"/>
              <a:t>&gt;,…}</a:t>
            </a:r>
            <a:r>
              <a:rPr lang="ru-RU" sz="2800" dirty="0"/>
              <a:t>;</a:t>
            </a:r>
            <a:endParaRPr lang="ru-RU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r>
              <a:rPr lang="en-US" sz="2800" dirty="0" err="1"/>
              <a:t>int</a:t>
            </a:r>
            <a:r>
              <a:rPr lang="en-US" sz="2800" dirty="0"/>
              <a:t> a[]={7,5,8,9};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err="1"/>
              <a:t>int</a:t>
            </a:r>
            <a:r>
              <a:rPr lang="en-US" sz="2800" dirty="0"/>
              <a:t> a</a:t>
            </a:r>
            <a:r>
              <a:rPr lang="en-US" sz="2800" dirty="0" smtClean="0"/>
              <a:t>[]; </a:t>
            </a:r>
            <a:r>
              <a:rPr lang="ru-RU" sz="2800" dirty="0" smtClean="0"/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! </a:t>
            </a:r>
            <a:r>
              <a:rPr lang="ru-RU" sz="2800" dirty="0" smtClean="0">
                <a:solidFill>
                  <a:srgbClr val="FF0000"/>
                </a:solidFill>
              </a:rPr>
              <a:t>Так нельзя!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массивы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&lt;</a:t>
            </a:r>
            <a:r>
              <a:rPr lang="ru-RU" sz="2800" dirty="0"/>
              <a:t>тип ячеек</a:t>
            </a:r>
            <a:r>
              <a:rPr lang="en-US" sz="2800" dirty="0"/>
              <a:t>&gt;</a:t>
            </a:r>
            <a:r>
              <a:rPr lang="ru-RU" sz="2800" dirty="0"/>
              <a:t> </a:t>
            </a:r>
            <a:r>
              <a:rPr lang="en-US" sz="2800" dirty="0"/>
              <a:t>&lt;</a:t>
            </a:r>
            <a:r>
              <a:rPr lang="ru-RU" sz="2800" dirty="0"/>
              <a:t>имя массива</a:t>
            </a:r>
            <a:r>
              <a:rPr lang="en-US" sz="2800" dirty="0"/>
              <a:t>&gt;[&lt;</a:t>
            </a:r>
            <a:r>
              <a:rPr lang="ru-RU" sz="2800" dirty="0"/>
              <a:t>число элементов</a:t>
            </a:r>
            <a:r>
              <a:rPr lang="en-US" sz="2800" dirty="0"/>
              <a:t>&gt;]</a:t>
            </a:r>
            <a:r>
              <a:rPr lang="en-US" sz="2400" dirty="0"/>
              <a:t> </a:t>
            </a:r>
            <a:r>
              <a:rPr lang="en-US" sz="2800" dirty="0"/>
              <a:t>[&lt;</a:t>
            </a:r>
            <a:r>
              <a:rPr lang="ru-RU" sz="2800" dirty="0"/>
              <a:t>число элементов</a:t>
            </a:r>
            <a:r>
              <a:rPr lang="en-US" sz="2800" dirty="0"/>
              <a:t>&gt;]</a:t>
            </a:r>
            <a:r>
              <a:rPr lang="ru-RU" sz="2800" dirty="0"/>
              <a:t>…;</a:t>
            </a:r>
          </a:p>
          <a:p>
            <a:r>
              <a:rPr lang="ru-RU" sz="2800" dirty="0"/>
              <a:t>заполнение двумерного массива </a:t>
            </a:r>
          </a:p>
          <a:p>
            <a:pPr>
              <a:buNone/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f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[2][3]={{1,2,3}, {4,5,6}};</a:t>
            </a:r>
          </a:p>
          <a:p>
            <a:pPr>
              <a:buNone/>
              <a:defRPr/>
            </a:pPr>
            <a:r>
              <a:rPr lang="ru-RU" sz="2800" dirty="0"/>
              <a:t>в цикле</a:t>
            </a:r>
          </a:p>
          <a:p>
            <a:pPr algn="just">
              <a:buNone/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a[3][2];</a:t>
            </a:r>
          </a:p>
          <a:p>
            <a:pPr algn="just">
              <a:buNone/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for(</a:t>
            </a:r>
            <a:r>
              <a:rPr lang="en-US" sz="2800" b="1" dirty="0" err="1"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=0; </a:t>
            </a:r>
            <a:r>
              <a:rPr lang="en-US" sz="2800" b="1" dirty="0" err="1"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&lt; 3; </a:t>
            </a:r>
            <a:r>
              <a:rPr lang="en-US" sz="2800" b="1" dirty="0" err="1"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++)</a:t>
            </a:r>
          </a:p>
          <a:p>
            <a:pPr algn="just">
              <a:buNone/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for (</a:t>
            </a:r>
            <a:r>
              <a:rPr lang="en-US" sz="2800" b="1" dirty="0" err="1"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j=0; j &lt; 2; j++)</a:t>
            </a:r>
          </a:p>
          <a:p>
            <a:pPr algn="just">
              <a:buNone/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       a[</a:t>
            </a:r>
            <a:r>
              <a:rPr lang="en-US" sz="2800" b="1" dirty="0" err="1"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][j] = </a:t>
            </a:r>
            <a:r>
              <a:rPr lang="en-US" sz="2800" b="1" dirty="0" err="1"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*10+j;  </a:t>
            </a:r>
          </a:p>
          <a:p>
            <a:pPr marL="0" indent="0" algn="just">
              <a:buNone/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заполнение массива индексами его </a:t>
            </a:r>
            <a:endParaRPr lang="en-US" sz="28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indent="0" algn="just">
              <a:buNone/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// 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элементов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a[0][0]=0, a[0][1]=1, </a:t>
            </a:r>
          </a:p>
          <a:p>
            <a:pPr algn="just">
              <a:buNone/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// a[1][0]=10, a[1][1]=11 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и т.д. </a:t>
            </a:r>
          </a:p>
          <a:p>
            <a:pPr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Операции с массивами</a:t>
            </a:r>
            <a:endParaRPr lang="ru-RU" alt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b="1" dirty="0"/>
              <a:t>Заполнение одномерного массива: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/>
              <a:t>//при объявлении массива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ar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[5]={12, 23, 34, 45, 56};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/>
              <a:t>//в цикле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800" b="1" dirty="0" err="1"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ru-RU" sz="2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dirty="0" err="1">
                <a:latin typeface="Courier New" pitchFamily="49" charset="0"/>
                <a:ea typeface="Times New Roman"/>
                <a:cs typeface="Courier New" pitchFamily="49" charset="0"/>
              </a:rPr>
              <a:t>a</a:t>
            </a:r>
            <a:r>
              <a:rPr lang="ru-RU" sz="2800" dirty="0">
                <a:latin typeface="Courier New" pitchFamily="49" charset="0"/>
                <a:ea typeface="Times New Roman"/>
                <a:cs typeface="Courier New" pitchFamily="49" charset="0"/>
              </a:rPr>
              <a:t>[5];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for</a:t>
            </a:r>
            <a:r>
              <a:rPr lang="ru-RU" sz="28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ru-RU" sz="2800" dirty="0" err="1">
                <a:latin typeface="Courier New" pitchFamily="49" charset="0"/>
                <a:ea typeface="Times New Roman"/>
                <a:cs typeface="Courier New" pitchFamily="49" charset="0"/>
              </a:rPr>
              <a:t>=0</a:t>
            </a:r>
            <a:r>
              <a:rPr lang="ru-RU" sz="2800" dirty="0">
                <a:latin typeface="Courier New" pitchFamily="49" charset="0"/>
                <a:ea typeface="Times New Roman"/>
                <a:cs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ru-RU" sz="2800" dirty="0">
                <a:latin typeface="Courier New" pitchFamily="49" charset="0"/>
                <a:ea typeface="Times New Roman"/>
                <a:cs typeface="Courier New" pitchFamily="49" charset="0"/>
              </a:rPr>
              <a:t> &lt; 5; </a:t>
            </a:r>
            <a:r>
              <a:rPr lang="en-US" sz="2800" dirty="0" err="1"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ru-RU" sz="2800" dirty="0">
                <a:latin typeface="Courier New" pitchFamily="49" charset="0"/>
                <a:ea typeface="Times New Roman"/>
                <a:cs typeface="Courier New" pitchFamily="49" charset="0"/>
              </a:rPr>
              <a:t>++)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800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ru-RU" sz="2800" dirty="0" err="1">
                <a:latin typeface="Courier New" pitchFamily="49" charset="0"/>
                <a:ea typeface="Times New Roman"/>
                <a:cs typeface="Courier New" pitchFamily="49" charset="0"/>
              </a:rPr>
              <a:t>a</a:t>
            </a:r>
            <a:r>
              <a:rPr lang="ru-RU" sz="2800" dirty="0"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ru-RU" sz="2800" dirty="0" err="1"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ru-RU" sz="2800" dirty="0">
                <a:latin typeface="Courier New" pitchFamily="49" charset="0"/>
                <a:ea typeface="Times New Roman"/>
                <a:cs typeface="Courier New" pitchFamily="49" charset="0"/>
              </a:rPr>
              <a:t>] = </a:t>
            </a:r>
            <a:r>
              <a:rPr lang="ru-RU" sz="2800" dirty="0" err="1"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ru-RU" sz="2800" dirty="0">
                <a:latin typeface="Courier New" pitchFamily="49" charset="0"/>
                <a:ea typeface="Times New Roman"/>
                <a:cs typeface="Courier New" pitchFamily="49" charset="0"/>
              </a:rPr>
              <a:t>;  </a:t>
            </a:r>
            <a:endParaRPr lang="en-US" sz="28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200" dirty="0">
                <a:latin typeface="Courier New" pitchFamily="49" charset="0"/>
                <a:ea typeface="Times New Roman"/>
                <a:cs typeface="Courier New" pitchFamily="49" charset="0"/>
              </a:rPr>
              <a:t>//заполнение массива индексами его элементов</a:t>
            </a:r>
            <a:r>
              <a:rPr lang="en-US" sz="2200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r>
              <a:rPr lang="ru-RU" sz="22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2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>
                <a:latin typeface="Courier New" pitchFamily="49" charset="0"/>
                <a:ea typeface="Times New Roman"/>
                <a:cs typeface="Courier New" pitchFamily="49" charset="0"/>
              </a:rPr>
              <a:t>// </a:t>
            </a:r>
            <a:r>
              <a:rPr lang="ru-RU" sz="2200" dirty="0">
                <a:latin typeface="Courier New" pitchFamily="49" charset="0"/>
                <a:ea typeface="Times New Roman"/>
                <a:cs typeface="Courier New" pitchFamily="49" charset="0"/>
              </a:rPr>
              <a:t>a[0]=0, a[1]=1, a[2]=2, a[3]=3, a[4]=</a:t>
            </a:r>
            <a:r>
              <a:rPr lang="en-US" sz="2200" dirty="0"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endParaRPr lang="ru-RU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Содержимое 2"/>
          <p:cNvSpPr>
            <a:spLocks noGrp="1"/>
          </p:cNvSpPr>
          <p:nvPr>
            <p:ph idx="1"/>
          </p:nvPr>
        </p:nvSpPr>
        <p:spPr>
          <a:xfrm>
            <a:off x="250825" y="1556792"/>
            <a:ext cx="8435975" cy="4569371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ru-RU" altLang="ru-RU" sz="3000" b="1" dirty="0"/>
              <a:t>Вывод значений одномерного  массива на экран: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altLang="ru-RU" sz="3000" dirty="0"/>
              <a:t> </a:t>
            </a:r>
            <a:endParaRPr lang="en-US" altLang="ru-RU" sz="3000" dirty="0"/>
          </a:p>
          <a:p>
            <a:pPr marL="0" indent="0" eaLnBrk="1" hangingPunct="1">
              <a:buFont typeface="Arial" charset="0"/>
              <a:buNone/>
            </a:pPr>
            <a:r>
              <a:rPr lang="ru-RU" altLang="ru-RU" sz="28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i=0;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i++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[%</a:t>
            </a:r>
            <a:r>
              <a:rPr lang="ru-RU" altLang="ru-RU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ru-RU" altLang="ru-RU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ru-RU" altLang="ru-RU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=%d</a:t>
            </a:r>
            <a:r>
              <a:rPr lang="ru-RU" altLang="ru-RU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]) ; </a:t>
            </a:r>
          </a:p>
          <a:p>
            <a:pPr marL="0" indent="0" eaLnBrk="1" hangingPunct="1">
              <a:buFont typeface="Arial" charset="0"/>
              <a:buNone/>
            </a:pPr>
            <a:endParaRPr lang="ru-RU" altLang="ru-RU" sz="2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ru-RU" altLang="ru-RU" sz="2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ru-RU" altLang="ru-RU" sz="2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[0]=0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[1]=1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[2]=2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[3]=3 </a:t>
            </a:r>
            <a:r>
              <a:rPr lang="ru-RU" altLang="ru-RU" sz="28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800" dirty="0">
                <a:latin typeface="Courier New" pitchFamily="49" charset="0"/>
                <a:cs typeface="Courier New" pitchFamily="49" charset="0"/>
              </a:rPr>
              <a:t>[4]=4</a:t>
            </a:r>
          </a:p>
        </p:txBody>
      </p:sp>
      <p:sp>
        <p:nvSpPr>
          <p:cNvPr id="44035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796925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Операции с массивами</a:t>
            </a:r>
            <a:endParaRPr lang="ru-RU" altLang="ru-RU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Содержимое 2"/>
          <p:cNvSpPr>
            <a:spLocks noGrp="1"/>
          </p:cNvSpPr>
          <p:nvPr>
            <p:ph idx="1"/>
          </p:nvPr>
        </p:nvSpPr>
        <p:spPr>
          <a:xfrm>
            <a:off x="250825" y="1700807"/>
            <a:ext cx="8435975" cy="4823817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ru-RU" altLang="ru-RU" sz="3000" b="1" dirty="0"/>
              <a:t>Вывод значений двумерного массива на экран: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altLang="ru-RU" sz="3000" dirty="0"/>
              <a:t> </a:t>
            </a:r>
            <a:endParaRPr lang="en-US" altLang="ru-RU" sz="3000" dirty="0"/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i=0; 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 &lt; 3; 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i++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altLang="ru-RU" sz="24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ru-RU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j=0; 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[%</a:t>
            </a:r>
            <a:r>
              <a:rPr lang="ru-RU" altLang="ru-RU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ru-RU" altLang="ru-RU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][%</a:t>
            </a:r>
            <a:r>
              <a:rPr lang="ru-RU" altLang="ru-RU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ru-RU" altLang="ru-RU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ru-RU" altLang="ru-RU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=%d</a:t>
            </a:r>
            <a:r>
              <a:rPr lang="ru-RU" altLang="ru-RU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]) ; 	  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ru-RU" altLang="ru-RU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altLang="ru-RU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// чтобы каждая строка массива выводилась с </a:t>
            </a:r>
            <a:endParaRPr lang="en-US" altLang="ru-RU" sz="24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новой строки экрана 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hangingPunct="1">
              <a:buFont typeface="Arial" charset="0"/>
              <a:buNone/>
            </a:pPr>
            <a:endParaRPr lang="ru-RU" altLang="ru-RU" sz="24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  <a:cs typeface="Courier New" pitchFamily="49" charset="0"/>
              </a:rPr>
              <a:t>[0][0]=0 </a:t>
            </a:r>
            <a:r>
              <a:rPr lang="ru-RU" altLang="ru-RU" sz="2400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  <a:cs typeface="Courier New" pitchFamily="49" charset="0"/>
              </a:rPr>
              <a:t>[0][1]=1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  <a:cs typeface="Courier New" pitchFamily="49" charset="0"/>
              </a:rPr>
              <a:t>[1][0]=10 </a:t>
            </a:r>
            <a:r>
              <a:rPr lang="ru-RU" altLang="ru-RU" sz="2400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  <a:cs typeface="Courier New" pitchFamily="49" charset="0"/>
              </a:rPr>
              <a:t>[1][1]=11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  <a:cs typeface="Courier New" pitchFamily="49" charset="0"/>
              </a:rPr>
              <a:t>[2][0]=20 </a:t>
            </a:r>
            <a:r>
              <a:rPr lang="ru-RU" altLang="ru-RU" sz="2400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  <a:cs typeface="Courier New" pitchFamily="49" charset="0"/>
              </a:rPr>
              <a:t>[2][1]=21</a:t>
            </a:r>
          </a:p>
        </p:txBody>
      </p:sp>
      <p:sp>
        <p:nvSpPr>
          <p:cNvPr id="45059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796925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Операции с массивами</a:t>
            </a:r>
            <a:endParaRPr lang="ru-RU" altLang="ru-RU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Arial" charset="0"/>
              <a:buNone/>
            </a:pPr>
            <a:endParaRPr lang="en-US" altLang="ru-RU" sz="2400" b="1" dirty="0"/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b="1" dirty="0"/>
              <a:t>Использование генератора случайных чисел для заполнения массивов</a:t>
            </a:r>
            <a:r>
              <a:rPr lang="en-US" altLang="ru-RU" sz="2400" b="1" dirty="0"/>
              <a:t> (</a:t>
            </a:r>
            <a:r>
              <a:rPr lang="en-US" altLang="ru-RU" sz="2400" dirty="0" err="1"/>
              <a:t>stdlib</a:t>
            </a:r>
            <a:r>
              <a:rPr lang="ru-RU" altLang="ru-RU" sz="2400" dirty="0"/>
              <a:t>.</a:t>
            </a:r>
            <a:r>
              <a:rPr lang="en-US" altLang="ru-RU" sz="2400" dirty="0"/>
              <a:t>h</a:t>
            </a:r>
            <a:r>
              <a:rPr lang="ru-RU" altLang="ru-RU" sz="2400" dirty="0"/>
              <a:t> и </a:t>
            </a:r>
            <a:r>
              <a:rPr lang="en-US" altLang="ru-RU" sz="2400" dirty="0"/>
              <a:t>time</a:t>
            </a:r>
            <a:r>
              <a:rPr lang="ru-RU" altLang="ru-RU" sz="2400" dirty="0"/>
              <a:t>.</a:t>
            </a:r>
            <a:r>
              <a:rPr lang="en-US" altLang="ru-RU" sz="2400" dirty="0"/>
              <a:t>h</a:t>
            </a:r>
            <a:r>
              <a:rPr lang="en-US" altLang="ru-RU" sz="2400" b="1" dirty="0"/>
              <a:t>)</a:t>
            </a:r>
          </a:p>
          <a:p>
            <a:pPr marL="0" indent="0" eaLnBrk="1" hangingPunct="1">
              <a:buFont typeface="Arial" charset="0"/>
              <a:buNone/>
            </a:pPr>
            <a:endParaRPr lang="ru-RU" altLang="ru-RU" sz="2400" dirty="0"/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dirty="0"/>
              <a:t>Общий случай:</a:t>
            </a:r>
            <a:endParaRPr lang="en-US" altLang="ru-RU" sz="2400" dirty="0"/>
          </a:p>
          <a:p>
            <a:pPr marL="0" indent="0" eaLnBrk="1" hangingPunct="1">
              <a:buFont typeface="Arial" charset="0"/>
              <a:buNone/>
            </a:pPr>
            <a:endParaRPr lang="ru-RU" altLang="ru-RU" sz="2400" dirty="0"/>
          </a:p>
          <a:p>
            <a:pPr marL="0" indent="0" eaLnBrk="1" hangingPunct="1">
              <a:buFont typeface="Arial" charset="0"/>
              <a:buNone/>
            </a:pPr>
            <a:r>
              <a:rPr lang="en-US" altLang="ru-RU" sz="2400" dirty="0" err="1"/>
              <a:t>srand</a:t>
            </a:r>
            <a:r>
              <a:rPr lang="ru-RU" altLang="ru-RU" sz="2400" dirty="0"/>
              <a:t> (</a:t>
            </a:r>
            <a:r>
              <a:rPr lang="en-US" altLang="ru-RU" sz="2400" dirty="0"/>
              <a:t>time</a:t>
            </a:r>
            <a:r>
              <a:rPr lang="ru-RU" altLang="ru-RU" sz="2400" dirty="0"/>
              <a:t> (</a:t>
            </a:r>
            <a:r>
              <a:rPr lang="en-US" altLang="ru-RU" sz="2400" dirty="0"/>
              <a:t>NULL</a:t>
            </a:r>
            <a:r>
              <a:rPr lang="ru-RU" altLang="ru-RU" sz="2400" dirty="0"/>
              <a:t>)); // запуск генератора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ru-RU" sz="2400" dirty="0"/>
              <a:t>&lt;</a:t>
            </a:r>
            <a:r>
              <a:rPr lang="ru-RU" altLang="ru-RU" sz="2400" dirty="0"/>
              <a:t>переменная</a:t>
            </a:r>
            <a:r>
              <a:rPr lang="en-US" altLang="ru-RU" sz="2400" dirty="0"/>
              <a:t>&gt;</a:t>
            </a:r>
            <a:r>
              <a:rPr lang="ru-RU" altLang="ru-RU" sz="2400" dirty="0"/>
              <a:t> = </a:t>
            </a:r>
            <a:r>
              <a:rPr lang="en-US" altLang="ru-RU" sz="2400" dirty="0"/>
              <a:t>rand</a:t>
            </a:r>
            <a:r>
              <a:rPr lang="ru-RU" altLang="ru-RU" sz="2400" dirty="0"/>
              <a:t>() % конечное</a:t>
            </a:r>
            <a:r>
              <a:rPr lang="en-US" altLang="ru-RU" sz="2400" dirty="0"/>
              <a:t>_</a:t>
            </a:r>
            <a:r>
              <a:rPr lang="ru-RU" altLang="ru-RU" sz="2400" dirty="0" smtClean="0"/>
              <a:t>значение</a:t>
            </a:r>
            <a:endParaRPr lang="en-US" altLang="ru-RU" sz="2400" dirty="0"/>
          </a:p>
          <a:p>
            <a:pPr marL="0" indent="0">
              <a:buNone/>
            </a:pPr>
            <a:endParaRPr lang="ru-RU" altLang="ru-RU" sz="2400" dirty="0"/>
          </a:p>
          <a:p>
            <a:pPr marL="0" indent="0" eaLnBrk="1" hangingPunct="1">
              <a:buFont typeface="Arial" charset="0"/>
              <a:buNone/>
            </a:pPr>
            <a:endParaRPr lang="ru-RU" altLang="ru-RU" sz="2400" dirty="0"/>
          </a:p>
          <a:p>
            <a:pPr marL="0" indent="0" eaLnBrk="1" hangingPunct="1">
              <a:buFont typeface="Arial" charset="0"/>
              <a:buNone/>
            </a:pPr>
            <a:r>
              <a:rPr lang="ru-RU" altLang="ru-RU" sz="2800" b="1" dirty="0"/>
              <a:t>Числа будут генерироваться от 0 до конечного значения минус 1</a:t>
            </a:r>
          </a:p>
          <a:p>
            <a:pPr marL="0" indent="0">
              <a:buNone/>
            </a:pPr>
            <a:r>
              <a:rPr lang="en-US" altLang="ru-RU" sz="2800" dirty="0"/>
              <a:t>y</a:t>
            </a:r>
            <a:r>
              <a:rPr lang="ru-RU" altLang="ru-RU" sz="2800" dirty="0"/>
              <a:t>= </a:t>
            </a:r>
            <a:r>
              <a:rPr lang="en-US" altLang="ru-RU" sz="2800" dirty="0"/>
              <a:t>rand</a:t>
            </a:r>
            <a:r>
              <a:rPr lang="ru-RU" altLang="ru-RU" sz="2800" dirty="0"/>
              <a:t>() % </a:t>
            </a:r>
            <a:r>
              <a:rPr lang="en-US" altLang="ru-RU" sz="2800" dirty="0"/>
              <a:t>26-20;</a:t>
            </a:r>
            <a:endParaRPr lang="ru-RU" altLang="ru-RU" sz="2800" dirty="0"/>
          </a:p>
          <a:p>
            <a:pPr marL="0" indent="0" eaLnBrk="1" hangingPunct="1">
              <a:buFont typeface="Arial" charset="0"/>
              <a:buNone/>
            </a:pPr>
            <a:endParaRPr lang="ru-RU" altLang="ru-RU" sz="2800" b="1" dirty="0"/>
          </a:p>
        </p:txBody>
      </p:sp>
      <p:sp>
        <p:nvSpPr>
          <p:cNvPr id="46083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796925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Операции с массивами</a:t>
            </a:r>
            <a:endParaRPr lang="ru-RU" altLang="ru-RU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пример программы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0960" cy="48245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r>
              <a:rPr lang="en-US" i="1" dirty="0"/>
              <a:t>// </a:t>
            </a:r>
            <a:r>
              <a:rPr lang="ru-RU" i="1" dirty="0"/>
              <a:t>подключение стандартной библиотеки ввода-вывода</a:t>
            </a:r>
          </a:p>
          <a:p>
            <a:pPr>
              <a:buNone/>
            </a:pPr>
            <a:r>
              <a:rPr lang="ru-RU" dirty="0"/>
              <a:t>#</a:t>
            </a:r>
            <a:r>
              <a:rPr lang="en-US" dirty="0"/>
              <a:t>include &lt;</a:t>
            </a:r>
            <a:r>
              <a:rPr lang="en-US" dirty="0" err="1"/>
              <a:t>conio.h</a:t>
            </a:r>
            <a:r>
              <a:rPr lang="en-US" dirty="0"/>
              <a:t>&gt; </a:t>
            </a:r>
            <a:r>
              <a:rPr lang="en-US" i="1" dirty="0"/>
              <a:t>// </a:t>
            </a:r>
            <a:r>
              <a:rPr lang="ru-RU" i="1" dirty="0"/>
              <a:t>подключение дополнительной библиотеки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float </a:t>
            </a:r>
            <a:r>
              <a:rPr lang="en-US" dirty="0" err="1"/>
              <a:t>a,b</a:t>
            </a:r>
            <a:r>
              <a:rPr lang="en-US" dirty="0"/>
              <a:t>; </a:t>
            </a:r>
            <a:endParaRPr lang="ru-RU" dirty="0"/>
          </a:p>
          <a:p>
            <a:pPr>
              <a:buNone/>
            </a:pPr>
            <a:r>
              <a:rPr lang="en-US" dirty="0"/>
              <a:t>float s; </a:t>
            </a:r>
            <a:endParaRPr lang="ru-RU" dirty="0"/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("\n</a:t>
            </a:r>
            <a:r>
              <a:rPr lang="ru-RU" dirty="0"/>
              <a:t>Введите </a:t>
            </a:r>
            <a:r>
              <a:rPr lang="ru-RU" dirty="0" err="1"/>
              <a:t>переменные\</a:t>
            </a:r>
            <a:r>
              <a:rPr lang="en-US" dirty="0"/>
              <a:t>n"); //</a:t>
            </a:r>
            <a:r>
              <a:rPr lang="ru-RU" dirty="0"/>
              <a:t>функция вывода</a:t>
            </a:r>
            <a:endParaRPr lang="en-US" dirty="0"/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ru-RU" dirty="0"/>
              <a:t>а");</a:t>
            </a:r>
          </a:p>
          <a:p>
            <a:pPr>
              <a:buNone/>
            </a:pPr>
            <a:r>
              <a:rPr lang="en-US" dirty="0" err="1"/>
              <a:t>scanf</a:t>
            </a:r>
            <a:r>
              <a:rPr lang="en-US" dirty="0"/>
              <a:t>("%f", &amp;a);</a:t>
            </a:r>
            <a:r>
              <a:rPr lang="ru-RU" dirty="0"/>
              <a:t> //функция ввода</a:t>
            </a:r>
            <a:endParaRPr lang="en-US" dirty="0"/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(“b</a:t>
            </a:r>
            <a:r>
              <a:rPr lang="ru-RU" dirty="0"/>
              <a:t>");</a:t>
            </a:r>
          </a:p>
          <a:p>
            <a:pPr>
              <a:buNone/>
            </a:pPr>
            <a:r>
              <a:rPr lang="en-US" dirty="0" err="1"/>
              <a:t>scanf</a:t>
            </a:r>
            <a:r>
              <a:rPr lang="en-US" dirty="0"/>
              <a:t>("%f", &amp;b);</a:t>
            </a:r>
          </a:p>
          <a:p>
            <a:pPr>
              <a:buNone/>
            </a:pPr>
            <a:r>
              <a:rPr lang="en-US" dirty="0"/>
              <a:t>s = a * b;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(“s</a:t>
            </a:r>
            <a:r>
              <a:rPr lang="ru-RU" dirty="0"/>
              <a:t>\</a:t>
            </a:r>
            <a:r>
              <a:rPr lang="en-US" dirty="0"/>
              <a:t>n", s);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(“\n\n</a:t>
            </a:r>
            <a:r>
              <a:rPr lang="ru-RU" dirty="0"/>
              <a:t>Для завершения нажмите &lt;</a:t>
            </a:r>
            <a:r>
              <a:rPr lang="en-US" dirty="0"/>
              <a:t>Enter&gt;");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 ) ; </a:t>
            </a:r>
            <a:r>
              <a:rPr lang="en-US" i="1" dirty="0"/>
              <a:t>//</a:t>
            </a:r>
            <a:r>
              <a:rPr lang="ru-RU" i="1" dirty="0"/>
              <a:t>процедура для ожидания нажатия клавиши</a:t>
            </a:r>
          </a:p>
          <a:p>
            <a:pPr>
              <a:buNone/>
            </a:pPr>
            <a:r>
              <a:rPr lang="en-US" dirty="0"/>
              <a:t>return 0; /* </a:t>
            </a:r>
            <a:r>
              <a:rPr lang="ru-RU" dirty="0"/>
              <a:t>для организации многострочных комментариев используют конструкцию /*  */     */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ъект 2"/>
          <p:cNvSpPr>
            <a:spLocks noGrp="1"/>
          </p:cNvSpPr>
          <p:nvPr>
            <p:ph idx="1"/>
          </p:nvPr>
        </p:nvSpPr>
        <p:spPr>
          <a:xfrm>
            <a:off x="323850" y="1700808"/>
            <a:ext cx="8569325" cy="442535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ru-RU" altLang="ru-RU" sz="2400" b="1" dirty="0"/>
              <a:t>Использование генератора случайных чисел для заполнения массивов</a:t>
            </a:r>
            <a:r>
              <a:rPr lang="en-US" altLang="ru-RU" sz="2400" b="1" dirty="0"/>
              <a:t> (</a:t>
            </a:r>
            <a:r>
              <a:rPr lang="en-US" altLang="ru-RU" sz="2400" dirty="0" err="1"/>
              <a:t>stdlib</a:t>
            </a:r>
            <a:r>
              <a:rPr lang="ru-RU" altLang="ru-RU" sz="2400" dirty="0"/>
              <a:t>.</a:t>
            </a:r>
            <a:r>
              <a:rPr lang="en-US" altLang="ru-RU" sz="2400" dirty="0"/>
              <a:t>h</a:t>
            </a:r>
            <a:r>
              <a:rPr lang="ru-RU" altLang="ru-RU" sz="2400" dirty="0"/>
              <a:t> и </a:t>
            </a:r>
            <a:r>
              <a:rPr lang="en-US" altLang="ru-RU" sz="2400" dirty="0"/>
              <a:t>time</a:t>
            </a:r>
            <a:r>
              <a:rPr lang="ru-RU" altLang="ru-RU" sz="2400" dirty="0"/>
              <a:t>.</a:t>
            </a:r>
            <a:r>
              <a:rPr lang="en-US" altLang="ru-RU" sz="2400" dirty="0"/>
              <a:t>h</a:t>
            </a:r>
            <a:r>
              <a:rPr lang="en-US" altLang="ru-RU" sz="2400" b="1" dirty="0"/>
              <a:t>)</a:t>
            </a:r>
          </a:p>
          <a:p>
            <a:pPr marL="0" indent="0" eaLnBrk="1" hangingPunct="1">
              <a:buFont typeface="Arial" charset="0"/>
              <a:buNone/>
            </a:pPr>
            <a:endParaRPr lang="ru-RU" altLang="ru-RU" sz="2400" dirty="0"/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dirty="0"/>
              <a:t>для одномерного массива</a:t>
            </a:r>
          </a:p>
          <a:p>
            <a:pPr marL="0" indent="0" eaLnBrk="1" hangingPunct="1">
              <a:buFont typeface="Arial" charset="0"/>
              <a:buNone/>
            </a:pPr>
            <a:endParaRPr lang="ru-RU" altLang="ru-RU" sz="2400" dirty="0"/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srand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time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 (NULL)); 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[100];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4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altLang="ru-RU" sz="2400" b="1" dirty="0">
                <a:latin typeface="Courier New" pitchFamily="49" charset="0"/>
                <a:cs typeface="Courier New" pitchFamily="49" charset="0"/>
              </a:rPr>
              <a:t>(i=0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 &lt; 100; 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i++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ru-RU" altLang="ru-RU" sz="2400" dirty="0" err="1">
                <a:latin typeface="Courier New" pitchFamily="49" charset="0"/>
                <a:cs typeface="Courier New" pitchFamily="49" charset="0"/>
              </a:rPr>
              <a:t>=rand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()%10; // </a:t>
            </a:r>
            <a:r>
              <a:rPr lang="ru-RU" altLang="ru-RU" sz="2000" dirty="0">
                <a:latin typeface="Courier New" pitchFamily="49" charset="0"/>
                <a:cs typeface="Courier New" pitchFamily="49" charset="0"/>
              </a:rPr>
              <a:t>в интервале от 0 до 9</a:t>
            </a:r>
          </a:p>
        </p:txBody>
      </p:sp>
      <p:sp>
        <p:nvSpPr>
          <p:cNvPr id="47107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796925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Операции с массивами</a:t>
            </a:r>
            <a:endParaRPr lang="ru-RU" altLang="ru-RU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ъект 2"/>
          <p:cNvSpPr>
            <a:spLocks noGrp="1"/>
          </p:cNvSpPr>
          <p:nvPr>
            <p:ph idx="1"/>
          </p:nvPr>
        </p:nvSpPr>
        <p:spPr>
          <a:xfrm>
            <a:off x="323850" y="1700808"/>
            <a:ext cx="8569325" cy="442535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ru-RU" altLang="ru-RU" sz="2400" b="1" dirty="0"/>
              <a:t>Использование генератора случайных чисел для заполнения массивов</a:t>
            </a:r>
            <a:r>
              <a:rPr lang="en-US" altLang="ru-RU" sz="2400" b="1" dirty="0"/>
              <a:t> (</a:t>
            </a:r>
            <a:r>
              <a:rPr lang="en-US" altLang="ru-RU" sz="2400" dirty="0" err="1"/>
              <a:t>stdlib</a:t>
            </a:r>
            <a:r>
              <a:rPr lang="ru-RU" altLang="ru-RU" sz="2400" dirty="0"/>
              <a:t>.</a:t>
            </a:r>
            <a:r>
              <a:rPr lang="en-US" altLang="ru-RU" sz="2400" dirty="0"/>
              <a:t>h</a:t>
            </a:r>
            <a:r>
              <a:rPr lang="ru-RU" altLang="ru-RU" sz="2400" dirty="0"/>
              <a:t> и </a:t>
            </a:r>
            <a:r>
              <a:rPr lang="en-US" altLang="ru-RU" sz="2400" dirty="0"/>
              <a:t>time</a:t>
            </a:r>
            <a:r>
              <a:rPr lang="ru-RU" altLang="ru-RU" sz="2400" dirty="0"/>
              <a:t>.</a:t>
            </a:r>
            <a:r>
              <a:rPr lang="en-US" altLang="ru-RU" sz="2400" dirty="0"/>
              <a:t>h</a:t>
            </a:r>
            <a:r>
              <a:rPr lang="en-US" altLang="ru-RU" sz="2400" b="1" dirty="0"/>
              <a:t>)</a:t>
            </a:r>
          </a:p>
          <a:p>
            <a:pPr marL="0" indent="0" eaLnBrk="1" hangingPunct="1">
              <a:buFont typeface="Arial" charset="0"/>
              <a:buNone/>
            </a:pPr>
            <a:endParaRPr lang="ru-RU" altLang="ru-RU" sz="2400" dirty="0"/>
          </a:p>
          <a:p>
            <a:pPr marL="0" indent="0" eaLnBrk="1" hangingPunct="1">
              <a:buFont typeface="Arial" charset="0"/>
              <a:buNone/>
            </a:pPr>
            <a:r>
              <a:rPr lang="ru-RU" altLang="ru-RU" sz="2400" dirty="0"/>
              <a:t>для двумерного массива</a:t>
            </a:r>
          </a:p>
          <a:p>
            <a:pPr marL="0" indent="0" eaLnBrk="1" hangingPunct="1">
              <a:buFont typeface="Arial" charset="0"/>
              <a:buNone/>
            </a:pPr>
            <a:endParaRPr lang="ru-RU" altLang="ru-RU" sz="2400" dirty="0"/>
          </a:p>
          <a:p>
            <a:pPr marL="0" indent="0" eaLnBrk="1" hangingPunct="1">
              <a:buFont typeface="Arial" charset="0"/>
              <a:buNone/>
            </a:pPr>
            <a:r>
              <a:rPr lang="en-US" altLang="ru-RU" sz="2300" dirty="0" err="1"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altLang="ru-RU" sz="2300" dirty="0">
                <a:latin typeface="Courier New" pitchFamily="49" charset="0"/>
                <a:cs typeface="Courier New" pitchFamily="49" charset="0"/>
              </a:rPr>
              <a:t> (time (NULL)); 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ru-RU" sz="2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300" dirty="0">
                <a:latin typeface="Courier New" pitchFamily="49" charset="0"/>
                <a:cs typeface="Courier New" pitchFamily="49" charset="0"/>
              </a:rPr>
              <a:t> a[3][2];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ru-RU" sz="2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3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altLang="ru-RU" sz="2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ru-RU" sz="23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3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ru-RU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300" b="1" dirty="0">
                <a:latin typeface="Courier New" pitchFamily="49" charset="0"/>
                <a:cs typeface="Courier New" pitchFamily="49" charset="0"/>
              </a:rPr>
              <a:t>=0</a:t>
            </a:r>
            <a:r>
              <a:rPr lang="en-US" altLang="ru-RU" sz="23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ru-RU" sz="23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300" dirty="0">
                <a:latin typeface="Courier New" pitchFamily="49" charset="0"/>
                <a:cs typeface="Courier New" pitchFamily="49" charset="0"/>
              </a:rPr>
              <a:t> &lt; 3; </a:t>
            </a:r>
            <a:r>
              <a:rPr lang="en-US" altLang="ru-RU" sz="23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3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ru-RU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ru-RU" sz="23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ru-RU" sz="2300" dirty="0">
                <a:latin typeface="Courier New" pitchFamily="49" charset="0"/>
                <a:cs typeface="Courier New" pitchFamily="49" charset="0"/>
              </a:rPr>
              <a:t> (j=0; j &lt; 2; j++)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ru-RU" sz="2300" dirty="0">
                <a:latin typeface="Courier New" pitchFamily="49" charset="0"/>
                <a:cs typeface="Courier New" pitchFamily="49" charset="0"/>
              </a:rPr>
              <a:t>      a[</a:t>
            </a:r>
            <a:r>
              <a:rPr lang="en-US" altLang="ru-RU" sz="23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300" dirty="0">
                <a:latin typeface="Courier New" pitchFamily="49" charset="0"/>
                <a:cs typeface="Courier New" pitchFamily="49" charset="0"/>
              </a:rPr>
              <a:t>][j] =rand()%100;</a:t>
            </a:r>
            <a:r>
              <a:rPr lang="en-US" altLang="ru-RU" sz="2000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ru-RU" altLang="ru-RU" sz="1800" dirty="0">
                <a:latin typeface="Courier New" pitchFamily="49" charset="0"/>
                <a:cs typeface="Courier New" pitchFamily="49" charset="0"/>
              </a:rPr>
              <a:t>в интервале от 0 до 99</a:t>
            </a:r>
          </a:p>
        </p:txBody>
      </p:sp>
      <p:sp>
        <p:nvSpPr>
          <p:cNvPr id="48131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796925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Операции с массивами</a:t>
            </a:r>
            <a:endParaRPr lang="ru-RU" altLang="ru-RU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Заменить каждый 4-й элемент массива каждым вторым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stdlib.h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time.h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 marL="0" indent="0">
              <a:buNone/>
            </a:pPr>
            <a:r>
              <a:rPr lang="en-US" b="1" dirty="0"/>
              <a:t>{ </a:t>
            </a:r>
            <a:r>
              <a:rPr lang="en-US" b="1" dirty="0" err="1"/>
              <a:t>int</a:t>
            </a:r>
            <a:r>
              <a:rPr lang="en-US" b="1" dirty="0"/>
              <a:t> a[20];</a:t>
            </a:r>
          </a:p>
          <a:p>
            <a:pPr marL="0" indent="0">
              <a:buNone/>
            </a:pPr>
            <a:r>
              <a:rPr lang="en-US" b="1" dirty="0" err="1"/>
              <a:t>srand</a:t>
            </a:r>
            <a:r>
              <a:rPr lang="en-US" b="1" dirty="0"/>
              <a:t>(time(NULL));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i,k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for(</a:t>
            </a:r>
            <a:r>
              <a:rPr lang="en-US" b="1" dirty="0" err="1"/>
              <a:t>i</a:t>
            </a:r>
            <a:r>
              <a:rPr lang="en-US" b="1" dirty="0"/>
              <a:t>=0;i&lt;20;i++){</a:t>
            </a:r>
          </a:p>
          <a:p>
            <a:pPr marL="0" indent="0">
              <a:buNone/>
            </a:pPr>
            <a:r>
              <a:rPr lang="en-US" b="1" dirty="0"/>
              <a:t>    a[</a:t>
            </a:r>
            <a:r>
              <a:rPr lang="en-US" b="1" dirty="0" err="1"/>
              <a:t>i</a:t>
            </a:r>
            <a:r>
              <a:rPr lang="en-US" b="1" dirty="0"/>
              <a:t>]=rand()%100+1;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("a[%d]=%d\n",</a:t>
            </a:r>
            <a:r>
              <a:rPr lang="en-US" b="1" dirty="0" err="1"/>
              <a:t>i,a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]);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for(</a:t>
            </a:r>
            <a:r>
              <a:rPr lang="en-US" b="1" dirty="0" err="1"/>
              <a:t>i</a:t>
            </a:r>
            <a:r>
              <a:rPr lang="en-US" b="1" dirty="0"/>
              <a:t>=3;i&lt;20;i=i+4){</a:t>
            </a:r>
          </a:p>
          <a:p>
            <a:pPr marL="0" indent="0">
              <a:buNone/>
            </a:pPr>
            <a:r>
              <a:rPr lang="en-US" b="1" dirty="0"/>
              <a:t>    a[</a:t>
            </a:r>
            <a:r>
              <a:rPr lang="en-US" b="1" dirty="0" err="1"/>
              <a:t>i</a:t>
            </a:r>
            <a:r>
              <a:rPr lang="en-US" b="1" dirty="0"/>
              <a:t>]=a[i-2];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for(</a:t>
            </a:r>
            <a:r>
              <a:rPr lang="en-US" b="1" dirty="0" err="1"/>
              <a:t>i</a:t>
            </a:r>
            <a:r>
              <a:rPr lang="en-US" b="1" dirty="0"/>
              <a:t>=0;i&lt;20;i++){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("a[%d]=%d\n",</a:t>
            </a:r>
            <a:r>
              <a:rPr lang="en-US" b="1" dirty="0" err="1"/>
              <a:t>i,a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]);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    return 0;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502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Адреса, указатели 1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01625" y="1857598"/>
          <a:ext cx="8504240" cy="3708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50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0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0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04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04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04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042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5042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5042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504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99792" y="267930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ru-RU" sz="2400" dirty="0"/>
              <a:t>*а</a:t>
            </a:r>
            <a:r>
              <a:rPr lang="en-US" sz="2400" dirty="0"/>
              <a:t>;</a:t>
            </a:r>
            <a:endParaRPr lang="ru-RU" sz="2400" dirty="0"/>
          </a:p>
        </p:txBody>
      </p:sp>
      <p:cxnSp>
        <p:nvCxnSpPr>
          <p:cNvPr id="8" name="Прямая со стрелкой 7"/>
          <p:cNvCxnSpPr>
            <a:stCxn id="6" idx="0"/>
          </p:cNvCxnSpPr>
          <p:nvPr/>
        </p:nvCxnSpPr>
        <p:spPr>
          <a:xfrm flipV="1">
            <a:off x="3239852" y="2247255"/>
            <a:ext cx="90010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0"/>
          </p:cNvCxnSpPr>
          <p:nvPr/>
        </p:nvCxnSpPr>
        <p:spPr>
          <a:xfrm flipV="1">
            <a:off x="3239852" y="2247255"/>
            <a:ext cx="108012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0"/>
          </p:cNvCxnSpPr>
          <p:nvPr/>
        </p:nvCxnSpPr>
        <p:spPr>
          <a:xfrm flipH="1" flipV="1">
            <a:off x="2555778" y="2247255"/>
            <a:ext cx="68407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0"/>
          </p:cNvCxnSpPr>
          <p:nvPr/>
        </p:nvCxnSpPr>
        <p:spPr>
          <a:xfrm flipV="1">
            <a:off x="3239852" y="2247255"/>
            <a:ext cx="1692188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бъект 2"/>
          <p:cNvSpPr txBox="1">
            <a:spLocks/>
          </p:cNvSpPr>
          <p:nvPr/>
        </p:nvSpPr>
        <p:spPr>
          <a:xfrm>
            <a:off x="323850" y="3212976"/>
            <a:ext cx="8569325" cy="29131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charset="0"/>
              <a:buNone/>
              <a:tabLst/>
              <a:defRPr/>
            </a:pPr>
            <a:r>
              <a:rPr lang="ru-RU" altLang="ru-RU" sz="2400" dirty="0"/>
              <a:t>Указатели  - специальные объекты. Переменные и константы.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charset="0"/>
              <a:buNone/>
              <a:tabLst/>
              <a:defRPr/>
            </a:pPr>
            <a:r>
              <a:rPr lang="ru-RU" altLang="ru-RU" sz="24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charset="0"/>
              <a:buNone/>
              <a:tabLst/>
              <a:defRPr/>
            </a:pPr>
            <a:r>
              <a:rPr kumimoji="0" lang="ru-RU" altLang="ru-RU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Значения указателей – адреса</a:t>
            </a:r>
            <a:r>
              <a:rPr kumimoji="0" lang="ru-RU" altLang="ru-RU" sz="2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участков памяти, выделенных для объектов конкретных типов. </a:t>
            </a:r>
            <a:endParaRPr kumimoji="0" lang="ru-RU" altLang="ru-RU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Описание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ru-RU" dirty="0"/>
              <a:t>тип</a:t>
            </a:r>
            <a:r>
              <a:rPr lang="en-US" dirty="0"/>
              <a:t>&gt;</a:t>
            </a:r>
            <a:r>
              <a:rPr lang="ru-RU" dirty="0"/>
              <a:t> *</a:t>
            </a:r>
            <a:r>
              <a:rPr lang="en-US" dirty="0"/>
              <a:t>&lt;</a:t>
            </a:r>
            <a:r>
              <a:rPr lang="ru-RU" dirty="0"/>
              <a:t>имя указателя</a:t>
            </a:r>
            <a:r>
              <a:rPr lang="en-US" dirty="0"/>
              <a:t>&gt;;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*a, *b, c;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/>
              <a:t>Определение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ru-RU" dirty="0"/>
              <a:t>тип</a:t>
            </a:r>
            <a:r>
              <a:rPr lang="en-US" dirty="0"/>
              <a:t>&gt;</a:t>
            </a:r>
            <a:r>
              <a:rPr lang="ru-RU" dirty="0"/>
              <a:t> *</a:t>
            </a:r>
            <a:r>
              <a:rPr lang="en-US" dirty="0"/>
              <a:t>&lt;</a:t>
            </a:r>
            <a:r>
              <a:rPr lang="ru-RU" dirty="0"/>
              <a:t>имя указателя</a:t>
            </a:r>
            <a:r>
              <a:rPr lang="en-US" dirty="0"/>
              <a:t>&gt;</a:t>
            </a:r>
            <a:r>
              <a:rPr lang="ru-RU" dirty="0"/>
              <a:t>=</a:t>
            </a:r>
            <a:r>
              <a:rPr lang="en-US" dirty="0"/>
              <a:t>&lt;</a:t>
            </a:r>
            <a:r>
              <a:rPr lang="ru-RU" dirty="0"/>
              <a:t>инициализатор</a:t>
            </a:r>
            <a:r>
              <a:rPr lang="en-US" dirty="0"/>
              <a:t>&gt;;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Адреса, указатели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Адреса, указатели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50405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/>
              <a:t>Инициализатор :</a:t>
            </a:r>
          </a:p>
          <a:p>
            <a:r>
              <a:rPr lang="ru-RU" dirty="0"/>
              <a:t>явно заданный адрес участка памяти;</a:t>
            </a:r>
          </a:p>
          <a:p>
            <a:r>
              <a:rPr lang="ru-RU" dirty="0"/>
              <a:t>уже имеющий значение указатель;</a:t>
            </a:r>
          </a:p>
          <a:p>
            <a:r>
              <a:rPr lang="ru-RU" dirty="0"/>
              <a:t>выражение, позволяющее получить адрес объекта с помощью операции получения адреса </a:t>
            </a:r>
            <a:r>
              <a:rPr lang="en-US" dirty="0"/>
              <a:t>&amp;</a:t>
            </a:r>
            <a:r>
              <a:rPr lang="ru-RU" dirty="0"/>
              <a:t>.</a:t>
            </a:r>
            <a:endParaRPr lang="en-US" dirty="0"/>
          </a:p>
          <a:p>
            <a:pPr>
              <a:buNone/>
            </a:pPr>
            <a:r>
              <a:rPr lang="en-US" dirty="0"/>
              <a:t>char cc=‘d’;		</a:t>
            </a:r>
          </a:p>
          <a:p>
            <a:pPr>
              <a:buNone/>
            </a:pPr>
            <a:r>
              <a:rPr lang="en-US" dirty="0"/>
              <a:t>char *pc=&amp;cc;</a:t>
            </a:r>
            <a:r>
              <a:rPr lang="ru-RU" dirty="0"/>
              <a:t>	</a:t>
            </a:r>
            <a:endParaRPr lang="en-US" dirty="0"/>
          </a:p>
          <a:p>
            <a:pPr>
              <a:buNone/>
            </a:pPr>
            <a:r>
              <a:rPr lang="en-US" dirty="0"/>
              <a:t>char *</a:t>
            </a:r>
            <a:r>
              <a:rPr lang="en-US" dirty="0" err="1"/>
              <a:t>ptr</a:t>
            </a:r>
            <a:r>
              <a:rPr lang="en-US" dirty="0"/>
              <a:t>=NULL</a:t>
            </a:r>
            <a:r>
              <a:rPr lang="en-US" dirty="0" smtClean="0"/>
              <a:t>;</a:t>
            </a:r>
            <a:r>
              <a:rPr lang="ru-RU" dirty="0"/>
              <a:t>	      </a:t>
            </a:r>
            <a:r>
              <a:rPr lang="ru-RU" sz="1600" dirty="0"/>
              <a:t>//указатель на начало памяти (нулевой указатель</a:t>
            </a:r>
            <a:r>
              <a:rPr lang="ru-RU" sz="1600" dirty="0" smtClean="0"/>
              <a:t>)</a:t>
            </a:r>
          </a:p>
          <a:p>
            <a:pPr>
              <a:buNone/>
            </a:pPr>
            <a:r>
              <a:rPr lang="en-US" dirty="0"/>
              <a:t>char *</a:t>
            </a:r>
            <a:r>
              <a:rPr lang="en-US" dirty="0" err="1"/>
              <a:t>pt</a:t>
            </a:r>
            <a:r>
              <a:rPr lang="en-US" dirty="0"/>
              <a:t>=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char *p;</a:t>
            </a:r>
          </a:p>
          <a:p>
            <a:pPr>
              <a:buNone/>
            </a:pPr>
            <a:r>
              <a:rPr lang="en-US" dirty="0"/>
              <a:t>*p=123;</a:t>
            </a:r>
            <a:endParaRPr lang="ru-RU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83772137"/>
              </p:ext>
            </p:extLst>
          </p:nvPr>
        </p:nvGraphicFramePr>
        <p:xfrm>
          <a:off x="251520" y="476672"/>
          <a:ext cx="8534400" cy="6534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2250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 smtClean="0"/>
                        <a:t>char *</a:t>
                      </a:r>
                      <a:r>
                        <a:rPr lang="en-US" sz="3200" dirty="0" err="1" smtClean="0"/>
                        <a:t>pt</a:t>
                      </a:r>
                      <a:r>
                        <a:rPr lang="en-US" sz="3200" dirty="0" smtClean="0"/>
                        <a:t>=</a:t>
                      </a:r>
                      <a:r>
                        <a:rPr lang="en-US" sz="3200" dirty="0" err="1" smtClean="0"/>
                        <a:t>ptr</a:t>
                      </a:r>
                      <a:r>
                        <a:rPr lang="en-US" sz="3200" dirty="0" smtClean="0"/>
                        <a:t>;</a:t>
                      </a:r>
                      <a:endParaRPr lang="ru-RU" sz="3200" dirty="0" smtClean="0"/>
                    </a:p>
                    <a:p>
                      <a:pPr>
                        <a:buNone/>
                      </a:pPr>
                      <a:r>
                        <a:rPr lang="ru-RU" sz="3200" dirty="0" smtClean="0"/>
                        <a:t>        </a:t>
                      </a:r>
                      <a:r>
                        <a:rPr lang="en-US" sz="3200" dirty="0" err="1" smtClean="0"/>
                        <a:t>pt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 smtClean="0"/>
                        <a:t>char *p;</a:t>
                      </a:r>
                    </a:p>
                    <a:p>
                      <a:pPr>
                        <a:buNone/>
                      </a:pPr>
                      <a:r>
                        <a:rPr lang="en-US" sz="3200" dirty="0" smtClean="0"/>
                        <a:t>*p=123;</a:t>
                      </a:r>
                      <a:endParaRPr lang="ru-RU" sz="3200" dirty="0" smtClean="0"/>
                    </a:p>
                    <a:p>
                      <a:r>
                        <a:rPr lang="en-US" sz="3200" dirty="0" smtClean="0"/>
                        <a:t>        P</a:t>
                      </a:r>
                      <a:endParaRPr lang="ru-RU" sz="3200" dirty="0" smtClean="0"/>
                    </a:p>
                    <a:p>
                      <a:endParaRPr lang="ru-RU" sz="3200" dirty="0"/>
                    </a:p>
                  </a:txBody>
                  <a:tcPr/>
                </a:tc>
              </a:tr>
              <a:tr h="2142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        </a:t>
                      </a:r>
                      <a:r>
                        <a:rPr lang="en-US" sz="3200" dirty="0" err="1" smtClean="0"/>
                        <a:t>Ptr</a:t>
                      </a:r>
                      <a:endParaRPr lang="ru-RU" sz="3200" dirty="0" smtClean="0"/>
                    </a:p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 smtClean="0"/>
                        <a:t>char cc=‘d’;		</a:t>
                      </a:r>
                    </a:p>
                    <a:p>
                      <a:pPr>
                        <a:buNone/>
                      </a:pPr>
                      <a:r>
                        <a:rPr lang="en-US" sz="3200" dirty="0" smtClean="0"/>
                        <a:t>char *pc=&amp;cc;</a:t>
                      </a:r>
                      <a:r>
                        <a:rPr lang="ru-RU" sz="3200" dirty="0" smtClean="0"/>
                        <a:t>	</a:t>
                      </a:r>
                      <a:endParaRPr lang="en-US" sz="3200" dirty="0" smtClean="0"/>
                    </a:p>
                    <a:p>
                      <a:r>
                        <a:rPr lang="en-US" sz="3200" dirty="0" smtClean="0"/>
                        <a:t>       PC                cc</a:t>
                      </a:r>
                      <a:endParaRPr lang="ru-RU" sz="3200" dirty="0"/>
                    </a:p>
                  </a:txBody>
                  <a:tcPr/>
                </a:tc>
              </a:tr>
              <a:tr h="2142283"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788024" y="2204864"/>
            <a:ext cx="1440160" cy="504056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Адрес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76256" y="2204864"/>
            <a:ext cx="1440160" cy="504056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123</a:t>
            </a:r>
            <a:endParaRPr lang="ru-RU" sz="24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372200" y="2420888"/>
            <a:ext cx="36004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709501" y="2744924"/>
            <a:ext cx="1440160" cy="504056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41599" y="2764857"/>
            <a:ext cx="1440160" cy="504056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293677" y="3104964"/>
            <a:ext cx="36004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709501" y="3356992"/>
            <a:ext cx="1440160" cy="504056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2293677" y="3248980"/>
            <a:ext cx="576064" cy="34058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644008" y="4365104"/>
            <a:ext cx="1656184" cy="504056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Адрес СС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804248" y="4293096"/>
            <a:ext cx="1440160" cy="504056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‘d’</a:t>
            </a:r>
            <a:endParaRPr lang="ru-RU" sz="24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6372200" y="4581128"/>
            <a:ext cx="36004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8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Адреса, указатели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504056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=pc;</a:t>
            </a:r>
          </a:p>
          <a:p>
            <a:pPr>
              <a:buNone/>
            </a:pPr>
            <a:r>
              <a:rPr lang="en-US" dirty="0"/>
              <a:t>p=&amp;cc;</a:t>
            </a:r>
          </a:p>
          <a:p>
            <a:pPr>
              <a:buNone/>
            </a:pPr>
            <a:r>
              <a:rPr lang="en-US" dirty="0"/>
              <a:t>p=pc;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&lt;&lt;cc&lt;&lt;*pc;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ru-RU" dirty="0"/>
              <a:t>указатель </a:t>
            </a:r>
            <a:r>
              <a:rPr lang="en-US" dirty="0" err="1"/>
              <a:t>ptr</a:t>
            </a:r>
            <a:r>
              <a:rPr lang="ru-RU" dirty="0"/>
              <a:t> ссылается на адрес</a:t>
            </a:r>
            <a:r>
              <a:rPr lang="en-US" dirty="0"/>
              <a:t>” &lt;&lt;</a:t>
            </a:r>
            <a:r>
              <a:rPr lang="en-US" dirty="0" err="1"/>
              <a:t>ptr</a:t>
            </a:r>
            <a:r>
              <a:rPr lang="en-US" dirty="0"/>
              <a:t> &lt;&lt;“</a:t>
            </a:r>
            <a:r>
              <a:rPr lang="ru-RU" dirty="0"/>
              <a:t>содержимое по этому адресу</a:t>
            </a:r>
            <a:r>
              <a:rPr lang="en-US" dirty="0"/>
              <a:t>”&lt;&lt;*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&lt;&lt;pc&lt;&lt;p; //0x78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Адреса, указатели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Как указатель, так и значения, на которые он ссылается могут быть константой:</a:t>
            </a:r>
            <a:endParaRPr lang="en-US" dirty="0"/>
          </a:p>
          <a:p>
            <a:pPr>
              <a:buNone/>
            </a:pPr>
            <a:endParaRPr lang="ru-RU" b="1" dirty="0"/>
          </a:p>
          <a:p>
            <a:pPr>
              <a:buNone/>
            </a:pPr>
            <a:r>
              <a:rPr lang="ru-RU" b="1" dirty="0"/>
              <a:t>указатель-константа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ru-RU" dirty="0"/>
              <a:t>тип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const</a:t>
            </a:r>
            <a:r>
              <a:rPr lang="ru-RU" dirty="0"/>
              <a:t> *</a:t>
            </a:r>
            <a:r>
              <a:rPr lang="en-US" dirty="0" err="1"/>
              <a:t>const</a:t>
            </a:r>
            <a:r>
              <a:rPr lang="en-US" dirty="0"/>
              <a:t>&lt;</a:t>
            </a:r>
            <a:r>
              <a:rPr lang="ru-RU" dirty="0" err="1"/>
              <a:t>имя_указ</a:t>
            </a:r>
            <a:r>
              <a:rPr lang="en-US" dirty="0"/>
              <a:t>&gt;=&lt;</a:t>
            </a:r>
            <a:r>
              <a:rPr lang="ru-RU" dirty="0"/>
              <a:t>инициализатор</a:t>
            </a:r>
            <a:r>
              <a:rPr lang="en-US" dirty="0"/>
              <a:t>&gt;;</a:t>
            </a:r>
            <a:endParaRPr lang="ru-RU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/>
              <a:t>константность			константность</a:t>
            </a:r>
          </a:p>
          <a:p>
            <a:pPr>
              <a:buNone/>
            </a:pPr>
            <a:r>
              <a:rPr lang="ru-RU" dirty="0"/>
              <a:t> значения				указателя</a:t>
            </a:r>
          </a:p>
          <a:p>
            <a:pPr>
              <a:buNone/>
            </a:pP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1331640" y="3717032"/>
            <a:ext cx="576064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2937592" y="3717032"/>
            <a:ext cx="2101578" cy="7491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Адреса, указатели 6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64291" y="1412776"/>
            <a:ext cx="8503920" cy="561662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a=10, b=20, c=30;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const</a:t>
            </a:r>
            <a:r>
              <a:rPr lang="en-US" dirty="0"/>
              <a:t> pa=&amp;a;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*</a:t>
            </a:r>
            <a:r>
              <a:rPr lang="en-US" dirty="0" err="1"/>
              <a:t>pb</a:t>
            </a:r>
            <a:r>
              <a:rPr lang="en-US" dirty="0"/>
              <a:t>=&amp;b;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*</a:t>
            </a:r>
            <a:r>
              <a:rPr lang="en-US" dirty="0" err="1"/>
              <a:t>const</a:t>
            </a:r>
            <a:r>
              <a:rPr lang="en-US" dirty="0"/>
              <a:t> pc=&amp;c;</a:t>
            </a:r>
          </a:p>
          <a:p>
            <a:pPr>
              <a:buNone/>
            </a:pPr>
            <a:r>
              <a:rPr lang="ru-RU" sz="2600" b="1" dirty="0"/>
              <a:t>Определить результат:</a:t>
            </a:r>
          </a:p>
          <a:p>
            <a:pPr>
              <a:buNone/>
            </a:pPr>
            <a:r>
              <a:rPr lang="en-US" sz="2600" dirty="0"/>
              <a:t>pa=&amp;c;</a:t>
            </a:r>
            <a:r>
              <a:rPr lang="ru-RU" sz="2600" dirty="0"/>
              <a:t> </a:t>
            </a:r>
            <a:r>
              <a:rPr lang="en-US" sz="2600" dirty="0"/>
              <a:t>	</a:t>
            </a:r>
          </a:p>
          <a:p>
            <a:pPr>
              <a:buNone/>
            </a:pPr>
            <a:r>
              <a:rPr lang="en-US" sz="2600" dirty="0"/>
              <a:t>*pa=40;</a:t>
            </a:r>
            <a:r>
              <a:rPr lang="ru-RU" sz="2600" dirty="0"/>
              <a:t>	</a:t>
            </a:r>
            <a:endParaRPr lang="en-US" sz="2600" dirty="0"/>
          </a:p>
          <a:p>
            <a:pPr>
              <a:buNone/>
            </a:pPr>
            <a:r>
              <a:rPr lang="en-US" sz="2600" dirty="0"/>
              <a:t>*</a:t>
            </a:r>
            <a:r>
              <a:rPr lang="en-US" sz="2600" dirty="0" err="1"/>
              <a:t>pb</a:t>
            </a:r>
            <a:r>
              <a:rPr lang="en-US" sz="2600" dirty="0"/>
              <a:t>=50;</a:t>
            </a:r>
            <a:r>
              <a:rPr lang="ru-RU" sz="2600" dirty="0"/>
              <a:t>	</a:t>
            </a:r>
            <a:endParaRPr lang="en-US" sz="2600" dirty="0"/>
          </a:p>
          <a:p>
            <a:pPr>
              <a:buNone/>
            </a:pPr>
            <a:r>
              <a:rPr lang="en-US" sz="2600" dirty="0"/>
              <a:t>b=50;</a:t>
            </a:r>
            <a:r>
              <a:rPr lang="ru-RU" sz="2600" dirty="0"/>
              <a:t>		</a:t>
            </a:r>
            <a:endParaRPr lang="en-US" sz="2600" dirty="0"/>
          </a:p>
          <a:p>
            <a:pPr>
              <a:buNone/>
            </a:pPr>
            <a:r>
              <a:rPr lang="en-US" sz="2600" dirty="0" err="1"/>
              <a:t>pb</a:t>
            </a:r>
            <a:r>
              <a:rPr lang="en-US" sz="2600" dirty="0"/>
              <a:t>=&amp;a;</a:t>
            </a:r>
            <a:r>
              <a:rPr lang="ru-RU" sz="2600" dirty="0"/>
              <a:t>	</a:t>
            </a:r>
            <a:endParaRPr lang="en-US" sz="2600" dirty="0"/>
          </a:p>
          <a:p>
            <a:pPr>
              <a:buNone/>
            </a:pPr>
            <a:r>
              <a:rPr lang="en-US" sz="2600" dirty="0"/>
              <a:t>pc=&amp;b;</a:t>
            </a:r>
            <a:r>
              <a:rPr lang="ru-RU" sz="2600" dirty="0"/>
              <a:t>	</a:t>
            </a:r>
            <a:endParaRPr lang="en-US" sz="2600" dirty="0"/>
          </a:p>
          <a:p>
            <a:pPr>
              <a:buNone/>
            </a:pPr>
            <a:r>
              <a:rPr lang="en-US" sz="2600" dirty="0"/>
              <a:t>*pc=123;</a:t>
            </a:r>
            <a:r>
              <a:rPr lang="ru-RU" sz="2600" dirty="0"/>
              <a:t>	</a:t>
            </a:r>
            <a:endParaRPr lang="en-US" sz="2600" dirty="0"/>
          </a:p>
          <a:p>
            <a:pPr>
              <a:buNone/>
            </a:pPr>
            <a:r>
              <a:rPr lang="en-US" sz="2600" dirty="0"/>
              <a:t>c=123;</a:t>
            </a:r>
            <a:r>
              <a:rPr lang="ru-RU" sz="2600" dirty="0"/>
              <a:t>		</a:t>
            </a:r>
            <a:endParaRPr lang="en-US" sz="2600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6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типы данных</a:t>
            </a:r>
          </a:p>
        </p:txBody>
      </p:sp>
      <p:graphicFrame>
        <p:nvGraphicFramePr>
          <p:cNvPr id="8" name="Содержимое 4"/>
          <p:cNvGraphicFramePr>
            <a:graphicFrameLocks noGrp="1"/>
          </p:cNvGraphicFramePr>
          <p:nvPr>
            <p:ph sz="quarter" idx="1"/>
          </p:nvPr>
        </p:nvGraphicFramePr>
        <p:xfrm>
          <a:off x="323528" y="1556793"/>
          <a:ext cx="8496944" cy="513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2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242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242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15888">
                <a:tc>
                  <a:txBody>
                    <a:bodyPr/>
                    <a:lstStyle/>
                    <a:p>
                      <a:r>
                        <a:rPr lang="ru-RU" dirty="0"/>
                        <a:t>Тип	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Диапазон значений	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(байт)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Название типа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936">
                <a:tc>
                  <a:txBody>
                    <a:bodyPr/>
                    <a:lstStyle/>
                    <a:p>
                      <a:r>
                        <a:rPr lang="en-US" dirty="0" err="1"/>
                        <a:t>bool</a:t>
                      </a:r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936">
                <a:tc>
                  <a:txBody>
                    <a:bodyPr/>
                    <a:lstStyle/>
                    <a:p>
                      <a:r>
                        <a:rPr lang="en-US" dirty="0"/>
                        <a:t>Signed, </a:t>
                      </a:r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Зависит</a:t>
                      </a:r>
                      <a:r>
                        <a:rPr lang="ru-RU" sz="1400" baseline="0" dirty="0"/>
                        <a:t> от реализации</a:t>
                      </a:r>
                      <a:endParaRPr lang="ru-RU" sz="14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936">
                <a:tc>
                  <a:txBody>
                    <a:bodyPr/>
                    <a:lstStyle/>
                    <a:p>
                      <a:r>
                        <a:rPr lang="en-US" dirty="0"/>
                        <a:t>unsigned char</a:t>
                      </a:r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… 255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936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r>
                        <a:rPr lang="ru-RU" dirty="0"/>
                        <a:t>128</a:t>
                      </a:r>
                      <a:r>
                        <a:rPr lang="en-US" dirty="0"/>
                        <a:t>… </a:t>
                      </a:r>
                      <a:r>
                        <a:rPr lang="ru-RU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936">
                <a:tc>
                  <a:txBody>
                    <a:bodyPr/>
                    <a:lstStyle/>
                    <a:p>
                      <a:r>
                        <a:rPr lang="en-US" dirty="0"/>
                        <a:t>signed short</a:t>
                      </a:r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-32 768 … 32 767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1936">
                <a:tc>
                  <a:txBody>
                    <a:bodyPr/>
                    <a:lstStyle/>
                    <a:p>
                      <a:r>
                        <a:rPr lang="en-US" dirty="0"/>
                        <a:t>unsigned short</a:t>
                      </a:r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… 65 535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15888">
                <a:tc>
                  <a:txBody>
                    <a:bodyPr/>
                    <a:lstStyle/>
                    <a:p>
                      <a:r>
                        <a:rPr lang="en-US" dirty="0"/>
                        <a:t>signed long</a:t>
                      </a:r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-2 147 483 648 … 2 147 483 647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1936">
                <a:tc>
                  <a:txBody>
                    <a:bodyPr/>
                    <a:lstStyle/>
                    <a:p>
                      <a:r>
                        <a:rPr lang="en-US" dirty="0"/>
                        <a:t>unsigned long</a:t>
                      </a:r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… 4 294 967 295</a:t>
                      </a:r>
                      <a:endParaRPr lang="ru-RU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1936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3.4e-38 … 3.4e+38</a:t>
                      </a:r>
                      <a:endParaRPr lang="ru-RU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2155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1.7e-308 … </a:t>
                      </a:r>
                      <a:r>
                        <a:rPr lang="en-US" sz="1400" dirty="0" smtClean="0"/>
                        <a:t>1.7e+308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559132"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3.4e-4932 … 3.4e+4932</a:t>
                      </a:r>
                      <a:endParaRPr lang="ru-RU" sz="14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a=10, b=20, c=30;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*pa=&amp;a;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pb</a:t>
            </a:r>
            <a:r>
              <a:rPr lang="en-US" dirty="0"/>
              <a:t>=&amp;b;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*pc=&amp;c;					</a:t>
            </a:r>
            <a:r>
              <a:rPr lang="ru-RU" dirty="0"/>
              <a:t>нумерация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 err="1"/>
              <a:t>pb</a:t>
            </a:r>
            <a:r>
              <a:rPr lang="en-US" dirty="0"/>
              <a:t>=pb+1;	//</a:t>
            </a:r>
            <a:r>
              <a:rPr lang="ru-RU" dirty="0"/>
              <a:t>2 байта для </a:t>
            </a:r>
            <a:r>
              <a:rPr lang="en-US" dirty="0" err="1"/>
              <a:t>int</a:t>
            </a:r>
            <a:r>
              <a:rPr lang="ru-RU" dirty="0"/>
              <a:t>, адрес предыдущей, т.к. адресация с конца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pb</a:t>
            </a:r>
            <a:r>
              <a:rPr lang="en-US" dirty="0"/>
              <a:t>;	//10</a:t>
            </a:r>
            <a:r>
              <a:rPr lang="ru-RU" dirty="0"/>
              <a:t>, т.к. </a:t>
            </a:r>
            <a:r>
              <a:rPr lang="en-US" dirty="0"/>
              <a:t>*</a:t>
            </a:r>
            <a:r>
              <a:rPr lang="en-US" dirty="0" err="1"/>
              <a:t>pb</a:t>
            </a:r>
            <a:r>
              <a:rPr lang="en-US" dirty="0"/>
              <a:t> </a:t>
            </a:r>
            <a:r>
              <a:rPr lang="ru-RU" dirty="0"/>
              <a:t>уже равно 10</a:t>
            </a:r>
          </a:p>
          <a:p>
            <a:pPr>
              <a:buNone/>
            </a:pPr>
            <a:r>
              <a:rPr lang="en-US" dirty="0"/>
              <a:t>*</a:t>
            </a:r>
            <a:r>
              <a:rPr lang="en-US" dirty="0" err="1"/>
              <a:t>pb</a:t>
            </a:r>
            <a:r>
              <a:rPr lang="en-US" dirty="0"/>
              <a:t>=*pb+1;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Адреса, указатели </a:t>
            </a:r>
            <a:r>
              <a:rPr lang="en-US" dirty="0"/>
              <a:t>7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18117"/>
              </p:ext>
            </p:extLst>
          </p:nvPr>
        </p:nvGraphicFramePr>
        <p:xfrm>
          <a:off x="1505712" y="3691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 flipH="1">
            <a:off x="4716016" y="3429000"/>
            <a:ext cx="30243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7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*</a:t>
            </a:r>
            <a:r>
              <a:rPr lang="en-US" dirty="0" err="1"/>
              <a:t>pb</a:t>
            </a:r>
            <a:r>
              <a:rPr lang="en-US" dirty="0"/>
              <a:t>=*pb+1;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pb</a:t>
            </a:r>
            <a:r>
              <a:rPr lang="en-US" dirty="0"/>
              <a:t>; 	//21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Адреса, указатели </a:t>
            </a:r>
            <a:r>
              <a:rPr lang="en-US" dirty="0"/>
              <a:t>8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831534"/>
              </p:ext>
            </p:extLst>
          </p:nvPr>
        </p:nvGraphicFramePr>
        <p:xfrm>
          <a:off x="301751" y="4490980"/>
          <a:ext cx="53429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32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32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32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32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328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32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5027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89741"/>
              </p:ext>
            </p:extLst>
          </p:nvPr>
        </p:nvGraphicFramePr>
        <p:xfrm>
          <a:off x="280067" y="2625078"/>
          <a:ext cx="8351519" cy="146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3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478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68222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8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</a:rPr>
                        <a:t>(*</a:t>
                      </a:r>
                      <a:r>
                        <a:rPr lang="en-US" sz="2700" b="0" dirty="0" err="1">
                          <a:solidFill>
                            <a:schemeClr val="tx1"/>
                          </a:solidFill>
                        </a:rPr>
                        <a:t>pb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</a:rPr>
                        <a:t>)++; </a:t>
                      </a:r>
                    </a:p>
                    <a:p>
                      <a:pPr algn="l"/>
                      <a:r>
                        <a:rPr lang="en-US" sz="2700" b="0" dirty="0">
                          <a:solidFill>
                            <a:schemeClr val="tx1"/>
                          </a:solidFill>
                        </a:rPr>
                        <a:t>*(</a:t>
                      </a:r>
                      <a:r>
                        <a:rPr lang="en-US" sz="2700" b="0" dirty="0" err="1">
                          <a:solidFill>
                            <a:schemeClr val="tx1"/>
                          </a:solidFill>
                        </a:rPr>
                        <a:t>pb</a:t>
                      </a:r>
                      <a:r>
                        <a:rPr lang="en-US" sz="2700" b="0" dirty="0">
                          <a:solidFill>
                            <a:schemeClr val="tx1"/>
                          </a:solidFill>
                        </a:rPr>
                        <a:t>++);        </a:t>
                      </a:r>
                      <a:endParaRPr lang="ru-RU" sz="2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700" b="0" dirty="0">
                          <a:solidFill>
                            <a:schemeClr val="tx1"/>
                          </a:solidFill>
                        </a:rPr>
                        <a:t>Операции</a:t>
                      </a:r>
                      <a:r>
                        <a:rPr lang="ru-RU" sz="2700" b="0" baseline="0" dirty="0">
                          <a:solidFill>
                            <a:schemeClr val="tx1"/>
                          </a:solidFill>
                        </a:rPr>
                        <a:t> инкремента и декремента над указателями желательно не использовать</a:t>
                      </a:r>
                      <a:endParaRPr lang="ru-RU" sz="2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4620" y="5641830"/>
            <a:ext cx="2421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ru-RU" sz="2400" dirty="0"/>
              <a:t>*а=0х1519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2 байта, т.к. </a:t>
            </a:r>
            <a:r>
              <a:rPr lang="en-US" sz="2400" dirty="0" err="1"/>
              <a:t>int</a:t>
            </a:r>
            <a:endParaRPr lang="ru-RU" sz="2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382224" y="5227580"/>
            <a:ext cx="1692188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0437" y="4836310"/>
            <a:ext cx="228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адресация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1772" y="5659628"/>
            <a:ext cx="228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байт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5273146" y="5227580"/>
            <a:ext cx="234958" cy="414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a=10, b=5;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*pa=&amp;a, *</a:t>
            </a:r>
            <a:r>
              <a:rPr lang="en-US" dirty="0" err="1"/>
              <a:t>pb</a:t>
            </a:r>
            <a:r>
              <a:rPr lang="en-US" dirty="0"/>
              <a:t>=&amp;b;</a:t>
            </a:r>
            <a:r>
              <a:rPr lang="ru-RU" dirty="0"/>
              <a:t> </a:t>
            </a:r>
          </a:p>
          <a:p>
            <a:pPr>
              <a:buNone/>
            </a:pPr>
            <a:r>
              <a:rPr lang="ru-RU" dirty="0"/>
              <a:t>//</a:t>
            </a:r>
            <a:r>
              <a:rPr lang="en-US" dirty="0"/>
              <a:t>pa=Ox1521, </a:t>
            </a:r>
            <a:r>
              <a:rPr lang="en-US" dirty="0" err="1"/>
              <a:t>pb</a:t>
            </a:r>
            <a:r>
              <a:rPr lang="en-US" dirty="0"/>
              <a:t>=Ox1519;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pb</a:t>
            </a:r>
            <a:r>
              <a:rPr lang="en-US" dirty="0"/>
              <a:t>+=1; 	//</a:t>
            </a:r>
            <a:r>
              <a:rPr lang="ru-RU" dirty="0"/>
              <a:t>на 2 байта, т.к. </a:t>
            </a:r>
            <a:r>
              <a:rPr lang="en-US" dirty="0" err="1"/>
              <a:t>int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pb</a:t>
            </a:r>
            <a:r>
              <a:rPr lang="en-US" dirty="0"/>
              <a:t>=Ox1521</a:t>
            </a:r>
            <a:r>
              <a:rPr lang="en-US" dirty="0" smtClean="0"/>
              <a:t>;</a:t>
            </a:r>
            <a:r>
              <a:rPr lang="ru-RU" dirty="0" smtClean="0"/>
              <a:t> В интеллект-карту добавить пример работы с указателями.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Адреса, указатели </a:t>
            </a:r>
            <a:r>
              <a:rPr lang="en-US" dirty="0"/>
              <a:t>9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33198"/>
              </p:ext>
            </p:extLst>
          </p:nvPr>
        </p:nvGraphicFramePr>
        <p:xfrm>
          <a:off x="331229" y="3423218"/>
          <a:ext cx="45797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32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32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32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32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328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502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1523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1518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Ссылки и указатели!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706438"/>
          </a:xfrm>
        </p:spPr>
        <p:txBody>
          <a:bodyPr/>
          <a:lstStyle/>
          <a:p>
            <a:pPr eaLnBrk="1" hangingPunct="1"/>
            <a:r>
              <a:rPr lang="ru-RU" altLang="ru-RU" b="1" dirty="0"/>
              <a:t>Массивы и указатели</a:t>
            </a:r>
            <a:endParaRPr lang="ru-RU" altLang="ru-RU" dirty="0"/>
          </a:p>
        </p:txBody>
      </p:sp>
      <p:sp>
        <p:nvSpPr>
          <p:cNvPr id="50179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858"/>
          </a:xfrm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ru-RU" sz="3000" dirty="0"/>
              <a:t>	</a:t>
            </a:r>
            <a:r>
              <a:rPr lang="ru-RU" altLang="ru-RU" sz="3000" dirty="0"/>
              <a:t>Компилятор рассматривает имя массива как адрес его нулевого элемента. </a:t>
            </a:r>
            <a:endParaRPr lang="en-US" altLang="ru-RU" sz="3000" dirty="0"/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ru-RU" sz="3000" dirty="0"/>
              <a:t>	</a:t>
            </a:r>
            <a:r>
              <a:rPr lang="ru-RU" altLang="ru-RU" sz="3000" dirty="0"/>
              <a:t>Встретив какой-то элемент массива, например </a:t>
            </a:r>
            <a:r>
              <a:rPr lang="ru-RU" altLang="ru-RU" sz="3000" dirty="0" err="1"/>
              <a:t>arr</a:t>
            </a:r>
            <a:r>
              <a:rPr lang="ru-RU" altLang="ru-RU" sz="3000" dirty="0"/>
              <a:t>[i], компилятор преобразует его по правилам работы с указателями: *(</a:t>
            </a:r>
            <a:r>
              <a:rPr lang="ru-RU" altLang="ru-RU" sz="3000" dirty="0" err="1"/>
              <a:t>arr</a:t>
            </a:r>
            <a:r>
              <a:rPr lang="ru-RU" altLang="ru-RU" sz="3000" dirty="0"/>
              <a:t> + i). </a:t>
            </a:r>
            <a:endParaRPr lang="en-US" altLang="ru-RU" sz="3000" dirty="0"/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ru-RU" sz="3000" dirty="0"/>
              <a:t>	</a:t>
            </a:r>
            <a:r>
              <a:rPr lang="ru-RU" altLang="ru-RU" sz="3000" dirty="0"/>
              <a:t>То есть, </a:t>
            </a:r>
            <a:r>
              <a:rPr lang="ru-RU" altLang="ru-RU" sz="3000" dirty="0" err="1"/>
              <a:t>arr</a:t>
            </a:r>
            <a:r>
              <a:rPr lang="ru-RU" altLang="ru-RU" sz="3000" dirty="0"/>
              <a:t> – это как бы указатель, i – целочисленная</a:t>
            </a:r>
            <a:r>
              <a:rPr lang="en-US" altLang="ru-RU" sz="3000" dirty="0"/>
              <a:t> </a:t>
            </a:r>
            <a:r>
              <a:rPr lang="ru-RU" altLang="ru-RU" sz="3000" dirty="0"/>
              <a:t>переменная. </a:t>
            </a:r>
            <a:endParaRPr lang="en-US" altLang="ru-RU" sz="3000" dirty="0"/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ru-RU" sz="3000" dirty="0"/>
              <a:t>	</a:t>
            </a:r>
            <a:r>
              <a:rPr lang="ru-RU" altLang="ru-RU" sz="3000" dirty="0"/>
              <a:t>Сумма </a:t>
            </a:r>
            <a:r>
              <a:rPr lang="ru-RU" altLang="ru-RU" sz="3000" dirty="0" err="1"/>
              <a:t>arr+i</a:t>
            </a:r>
            <a:r>
              <a:rPr lang="ru-RU" altLang="ru-RU" sz="3000" dirty="0"/>
              <a:t> указывает на i-й элемент массива, а оператор раскрытия ссылки * дает значение самого элемента.</a:t>
            </a:r>
            <a:endParaRPr lang="en-US" altLang="ru-RU" sz="3000" dirty="0"/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ru-RU" altLang="ru-RU" sz="3000" dirty="0"/>
              <a:t>	А выражение </a:t>
            </a:r>
            <a:r>
              <a:rPr lang="en-US" altLang="ru-RU" sz="3000" dirty="0"/>
              <a:t>&amp;</a:t>
            </a:r>
            <a:r>
              <a:rPr lang="en-US" altLang="ru-RU" sz="3000" dirty="0" err="1"/>
              <a:t>arr</a:t>
            </a:r>
            <a:r>
              <a:rPr lang="en-US" altLang="ru-RU" sz="3000" dirty="0"/>
              <a:t>[</a:t>
            </a:r>
            <a:r>
              <a:rPr lang="en-US" altLang="ru-RU" sz="3000" dirty="0" err="1"/>
              <a:t>i</a:t>
            </a:r>
            <a:r>
              <a:rPr lang="en-US" altLang="ru-RU" sz="3000" dirty="0"/>
              <a:t>] </a:t>
            </a:r>
            <a:r>
              <a:rPr lang="ru-RU" altLang="ru-RU" sz="3000" dirty="0"/>
              <a:t>позволяет получить адрес памяти </a:t>
            </a:r>
            <a:r>
              <a:rPr lang="en-US" altLang="ru-RU" sz="3000" dirty="0" err="1"/>
              <a:t>i</a:t>
            </a:r>
            <a:r>
              <a:rPr lang="en-US" altLang="ru-RU" sz="3000" dirty="0"/>
              <a:t>-</a:t>
            </a:r>
            <a:r>
              <a:rPr lang="ru-RU" altLang="ru-RU" sz="3000" dirty="0" err="1"/>
              <a:t>го</a:t>
            </a:r>
            <a:r>
              <a:rPr lang="ru-RU" altLang="ru-RU" sz="3000" dirty="0"/>
              <a:t>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390089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33412"/>
          </a:xfrm>
        </p:spPr>
        <p:txBody>
          <a:bodyPr/>
          <a:lstStyle/>
          <a:p>
            <a:pPr eaLnBrk="1" hangingPunct="1"/>
            <a:r>
              <a:rPr lang="ru-RU" altLang="ru-RU" b="1"/>
              <a:t>Динамические массивы</a:t>
            </a:r>
            <a:endParaRPr lang="ru-RU" altLang="ru-RU"/>
          </a:p>
        </p:txBody>
      </p:sp>
      <p:sp>
        <p:nvSpPr>
          <p:cNvPr id="52227" name="Объект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3816350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ru-RU" altLang="ru-RU" dirty="0"/>
              <a:t>	Если объявить массив как указатель, то можно не указывать его размер при объявлении. 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ru-RU" altLang="ru-RU" dirty="0"/>
              <a:t>	Но нужно будет выделить память под будущий размер массива с помощью функции </a:t>
            </a:r>
            <a:r>
              <a:rPr lang="en-US" altLang="ru-RU" dirty="0" err="1"/>
              <a:t>malloc</a:t>
            </a:r>
            <a:r>
              <a:rPr lang="ru-RU" altLang="ru-RU" dirty="0"/>
              <a:t> (а потом эту память освободить с помощью функции </a:t>
            </a:r>
            <a:r>
              <a:rPr lang="ru-RU" altLang="ru-RU" dirty="0" err="1"/>
              <a:t>free</a:t>
            </a:r>
            <a:r>
              <a:rPr lang="ru-RU" alt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922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Объект 2"/>
          <p:cNvSpPr>
            <a:spLocks noGrp="1"/>
          </p:cNvSpPr>
          <p:nvPr>
            <p:ph idx="1"/>
          </p:nvPr>
        </p:nvSpPr>
        <p:spPr>
          <a:xfrm>
            <a:off x="323850" y="116632"/>
            <a:ext cx="8569325" cy="6552728"/>
          </a:xfrm>
        </p:spPr>
        <p:txBody>
          <a:bodyPr>
            <a:noAutofit/>
          </a:bodyPr>
          <a:lstStyle/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объявляем р как указатель на целое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i,n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(time(NULL));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Введите размерность массива -&gt; "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altLang="ru-R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,&amp;n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вводим размерность массива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p=(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(n*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endParaRPr lang="ru-RU" alt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выделяем под наш массив типа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 памяти,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равный 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n*(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 памяти под 1 элемент типа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т.е. 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alt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(n*</a:t>
            </a:r>
            <a:r>
              <a:rPr lang="en-US" altLang="ru-R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(float));</a:t>
            </a:r>
            <a:endParaRPr lang="en-US" alt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p[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]=rand()%5; // 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генерируем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ый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элемент массива р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 </a:t>
            </a:r>
            <a:r>
              <a:rPr lang="en-US" altLang="ru-R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,p[</a:t>
            </a: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]);} // 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выводим на экран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free(p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освободить  память, выделенную под р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2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569325" cy="6192688"/>
          </a:xfrm>
        </p:spPr>
        <p:txBody>
          <a:bodyPr>
            <a:noAutofit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ru-R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COL_NUM 10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ROW_NUM 10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ru-R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**p = NULL;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 = (float**) 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(ROW_NUM * sizeof(float*));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ROW_NUM; 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p[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(float*) 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(COL_NUM * sizeof(float));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=0,j=0; 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&lt;ROW_NUM, j&lt;COL_NUM; 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++, j++)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{p[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][j]=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ru-RU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ROW_NUM; 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free(p[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free(p);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0;}</a:t>
            </a:r>
          </a:p>
        </p:txBody>
      </p:sp>
    </p:spTree>
    <p:extLst>
      <p:ext uri="{BB962C8B-B14F-4D97-AF65-F5344CB8AC3E}">
        <p14:creationId xmlns:p14="http://schemas.microsoft.com/office/powerpoint/2010/main" val="39531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Подпрограммы в С/С++ 1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main – </a:t>
            </a:r>
            <a:r>
              <a:rPr lang="ru-RU" dirty="0"/>
              <a:t>обеспечивает создание точки входа в откомпилированную программу.</a:t>
            </a:r>
          </a:p>
          <a:p>
            <a:r>
              <a:rPr lang="ru-RU" dirty="0"/>
              <a:t>Второстепенные функции, выполнение которых инициируется прямо или опосредованно вызовами из функции </a:t>
            </a:r>
            <a:r>
              <a:rPr lang="en-US" dirty="0"/>
              <a:t>main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Функция должна быть определена/описана до ее первого использования!</a:t>
            </a:r>
          </a:p>
        </p:txBody>
      </p:sp>
    </p:spTree>
    <p:extLst>
      <p:ext uri="{BB962C8B-B14F-4D97-AF65-F5344CB8AC3E}">
        <p14:creationId xmlns:p14="http://schemas.microsoft.com/office/powerpoint/2010/main" val="2319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Подпрограммы в С/С++ 2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Определение функции: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ru-RU" dirty="0" err="1"/>
              <a:t>тип_функции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 err="1"/>
              <a:t>имя_функции</a:t>
            </a:r>
            <a:r>
              <a:rPr lang="en-US" dirty="0"/>
              <a:t>&gt;</a:t>
            </a:r>
            <a:r>
              <a:rPr lang="ru-RU" dirty="0"/>
              <a:t> (</a:t>
            </a:r>
            <a:r>
              <a:rPr lang="en-US" dirty="0"/>
              <a:t>&lt;</a:t>
            </a:r>
            <a:r>
              <a:rPr lang="ru-RU" dirty="0"/>
              <a:t>сигнатура</a:t>
            </a:r>
            <a:r>
              <a:rPr lang="en-US" dirty="0"/>
              <a:t>&gt;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ru-RU" dirty="0"/>
              <a:t>тело функции</a:t>
            </a: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Тип функции – тип возвращаемого значения, в том числе </a:t>
            </a:r>
            <a:r>
              <a:rPr lang="en-US" dirty="0"/>
              <a:t>void</a:t>
            </a:r>
            <a:r>
              <a:rPr lang="ru-RU" dirty="0"/>
              <a:t>, если функция никакого значения не возвращает.</a:t>
            </a:r>
          </a:p>
          <a:p>
            <a:pPr marL="0" indent="0">
              <a:buNone/>
            </a:pPr>
            <a:r>
              <a:rPr lang="ru-RU" dirty="0"/>
              <a:t>Сигнатура – совокупность формальных параметров (аргументов), которые должны быть описаны.</a:t>
            </a:r>
          </a:p>
          <a:p>
            <a:pPr marL="0" indent="0">
              <a:buNone/>
            </a:pPr>
            <a:r>
              <a:rPr lang="ru-RU" dirty="0"/>
              <a:t>Тело функции – последовательность описаний и действий. </a:t>
            </a:r>
            <a:r>
              <a:rPr lang="ru-RU" dirty="0">
                <a:solidFill>
                  <a:srgbClr val="FF0000"/>
                </a:solidFill>
              </a:rPr>
              <a:t>Главный оператор – оператор возврата в точку вызова. Какой?</a:t>
            </a:r>
          </a:p>
        </p:txBody>
      </p:sp>
    </p:spTree>
    <p:extLst>
      <p:ext uri="{BB962C8B-B14F-4D97-AF65-F5344CB8AC3E}">
        <p14:creationId xmlns:p14="http://schemas.microsoft.com/office/powerpoint/2010/main" val="7066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ru-RU" altLang="ru-RU" sz="3600" b="1" dirty="0"/>
              <a:t>Объявление переменных</a:t>
            </a:r>
            <a:endParaRPr lang="ru-RU" alt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340768"/>
            <a:ext cx="8569325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77800" algn="just" eaLnBrk="1" hangingPunct="1">
              <a:spcBef>
                <a:spcPts val="1200"/>
              </a:spcBef>
              <a:defRPr/>
            </a:pPr>
            <a:r>
              <a:rPr lang="ru-RU" dirty="0">
                <a:latin typeface="+mn-lt"/>
              </a:rPr>
              <a:t>Происходит по мере надобности в любом месте программы (до </a:t>
            </a:r>
            <a:r>
              <a:rPr lang="en-US" dirty="0">
                <a:latin typeface="+mn-lt"/>
              </a:rPr>
              <a:t>main</a:t>
            </a:r>
            <a:r>
              <a:rPr lang="ru-RU" dirty="0">
                <a:latin typeface="+mn-lt"/>
              </a:rPr>
              <a:t> и в </a:t>
            </a:r>
            <a:r>
              <a:rPr lang="en-US" dirty="0">
                <a:latin typeface="+mn-lt"/>
              </a:rPr>
              <a:t>main</a:t>
            </a:r>
            <a:r>
              <a:rPr lang="ru-RU" dirty="0">
                <a:latin typeface="+mn-lt"/>
              </a:rPr>
              <a:t>).</a:t>
            </a:r>
          </a:p>
          <a:p>
            <a:pPr indent="177800" algn="just" eaLnBrk="1" hangingPunct="1">
              <a:spcBef>
                <a:spcPts val="1200"/>
              </a:spcBef>
              <a:defRPr/>
            </a:pPr>
            <a:r>
              <a:rPr lang="ru-RU" dirty="0">
                <a:latin typeface="+mn-lt"/>
              </a:rPr>
              <a:t>При объявлении в языке Си выделяют следующие типы переменных:</a:t>
            </a:r>
          </a:p>
          <a:p>
            <a:pPr indent="177800" algn="just" eaLnBrk="1" hangingPunct="1">
              <a:spcBef>
                <a:spcPts val="1200"/>
              </a:spcBef>
              <a:defRPr/>
            </a:pPr>
            <a:r>
              <a:rPr lang="ru-RU" dirty="0">
                <a:latin typeface="+mn-lt"/>
              </a:rPr>
              <a:t>• простая переменная – переменная целого или вещественного  типа;</a:t>
            </a:r>
          </a:p>
          <a:p>
            <a:pPr indent="177800" algn="just" eaLnBrk="1" hangingPunct="1">
              <a:spcBef>
                <a:spcPts val="1200"/>
              </a:spcBef>
              <a:defRPr/>
            </a:pPr>
            <a:r>
              <a:rPr lang="ru-RU" dirty="0">
                <a:latin typeface="+mn-lt"/>
              </a:rPr>
              <a:t>• переменная перечисления – простая переменная целого типа, которая принимает значения из предопределенного набора значений поименованных констант;</a:t>
            </a:r>
          </a:p>
          <a:p>
            <a:pPr indent="177800" algn="just" eaLnBrk="1" hangingPunct="1">
              <a:spcBef>
                <a:spcPts val="1200"/>
              </a:spcBef>
              <a:defRPr/>
            </a:pPr>
            <a:r>
              <a:rPr lang="ru-RU" dirty="0">
                <a:latin typeface="+mn-lt"/>
              </a:rPr>
              <a:t>• структура – переменная, которой соответствует композиция отдельных переменных различных типов (аналог записи в языке </a:t>
            </a:r>
            <a:r>
              <a:rPr lang="en-US" dirty="0">
                <a:latin typeface="+mn-lt"/>
              </a:rPr>
              <a:t>Pascal</a:t>
            </a:r>
            <a:r>
              <a:rPr lang="ru-RU" dirty="0">
                <a:latin typeface="+mn-lt"/>
              </a:rPr>
              <a:t>);</a:t>
            </a:r>
          </a:p>
          <a:p>
            <a:pPr indent="177800" algn="just" eaLnBrk="1" hangingPunct="1">
              <a:spcBef>
                <a:spcPts val="1200"/>
              </a:spcBef>
              <a:defRPr/>
            </a:pPr>
            <a:r>
              <a:rPr lang="ru-RU" dirty="0">
                <a:latin typeface="+mn-lt"/>
              </a:rPr>
              <a:t>• объединение – переменная, которой соответствует композиция отдельных переменных, занимающих одно и то же пространство памяти;</a:t>
            </a:r>
          </a:p>
          <a:p>
            <a:pPr indent="177800" algn="just" eaLnBrk="1" hangingPunct="1">
              <a:spcBef>
                <a:spcPts val="1200"/>
              </a:spcBef>
              <a:defRPr/>
            </a:pPr>
            <a:r>
              <a:rPr lang="ru-RU" dirty="0">
                <a:latin typeface="+mn-lt"/>
              </a:rPr>
              <a:t>• массив – переменная, представляющая собой набор элементов одного типа;</a:t>
            </a:r>
          </a:p>
          <a:p>
            <a:pPr indent="177800" algn="just" eaLnBrk="1" hangingPunct="1">
              <a:spcBef>
                <a:spcPts val="1200"/>
              </a:spcBef>
              <a:defRPr/>
            </a:pPr>
            <a:r>
              <a:rPr lang="ru-RU" dirty="0">
                <a:latin typeface="+mn-lt"/>
              </a:rPr>
              <a:t>• указатель – переменная, которая указывает на другую переменную (содержит местоположение другой переменной в форме адреса).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Подпрограммы в С/С++ 3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Употребление </a:t>
            </a:r>
            <a:r>
              <a:rPr lang="en-US" dirty="0"/>
              <a:t>return</a:t>
            </a:r>
            <a:r>
              <a:rPr lang="ru-RU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return &lt;</a:t>
            </a:r>
            <a:r>
              <a:rPr lang="ru-RU" dirty="0"/>
              <a:t>выражение</a:t>
            </a:r>
            <a:r>
              <a:rPr lang="en-US" dirty="0"/>
              <a:t>&gt;</a:t>
            </a:r>
            <a:endParaRPr lang="ru-RU" dirty="0"/>
          </a:p>
          <a:p>
            <a:pPr marL="514350" indent="-514350">
              <a:buAutoNum type="arabicPeriod"/>
            </a:pPr>
            <a:r>
              <a:rPr lang="en-US" dirty="0"/>
              <a:t>return</a:t>
            </a:r>
            <a:r>
              <a:rPr lang="ru-RU" dirty="0"/>
              <a:t>; //для функций типа </a:t>
            </a:r>
            <a:r>
              <a:rPr lang="en-US" dirty="0"/>
              <a:t>void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1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Подпрограммы в С/С++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4758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использования </a:t>
            </a:r>
            <a:r>
              <a:rPr lang="en-US" dirty="0"/>
              <a:t>return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endParaRPr lang="ru-RU" sz="1100" dirty="0"/>
          </a:p>
          <a:p>
            <a:pPr marL="0" indent="0">
              <a:buNone/>
            </a:pPr>
            <a:r>
              <a:rPr lang="en-US" dirty="0"/>
              <a:t>void print ( char * name, int value)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cout</a:t>
            </a:r>
            <a:r>
              <a:rPr lang="en-US" dirty="0"/>
              <a:t> &lt;&lt; ‘\n’ &lt;&lt; name &lt;&lt; ‘ ’ &lt;&lt; value;}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float min(float a, float b)</a:t>
            </a:r>
          </a:p>
          <a:p>
            <a:pPr marL="0" indent="0">
              <a:buNone/>
            </a:pPr>
            <a:r>
              <a:rPr lang="en-US" dirty="0" smtClean="0"/>
              <a:t>{if </a:t>
            </a:r>
            <a:r>
              <a:rPr lang="en-US" dirty="0"/>
              <a:t>(a&lt;b) return a; else return b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float cube(float x) {return x*x*x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void write(void){</a:t>
            </a:r>
            <a:r>
              <a:rPr lang="en-US" dirty="0" err="1"/>
              <a:t>cout</a:t>
            </a:r>
            <a:r>
              <a:rPr lang="en-US" dirty="0"/>
              <a:t>&lt;&lt;“name:_”;}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5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Подпрограммы в С/С++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47582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Прототип </a:t>
            </a:r>
            <a:r>
              <a:rPr lang="ru-RU" dirty="0" err="1"/>
              <a:t>фунции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endParaRPr lang="ru-RU" sz="1100" dirty="0"/>
          </a:p>
          <a:p>
            <a:pPr marL="0" indent="0">
              <a:buNone/>
            </a:pPr>
            <a:r>
              <a:rPr lang="en-US" dirty="0"/>
              <a:t>float cube(float x) {return x*x*x;}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ru-RU" dirty="0"/>
              <a:t>введите </a:t>
            </a:r>
            <a:r>
              <a:rPr lang="ru-RU" dirty="0" err="1"/>
              <a:t>х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float x;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&gt;&gt;x; </a:t>
            </a:r>
          </a:p>
          <a:p>
            <a:pPr marL="0" indent="0">
              <a:buNone/>
            </a:pPr>
            <a:r>
              <a:rPr lang="en-US" dirty="0"/>
              <a:t>float del(float x);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&lt;&lt;cube(x)+del(x);}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float del(float x){return 1/x;}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5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Подпрограммы в С/С++ 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4758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Рекурсивные функции </a:t>
            </a:r>
            <a:r>
              <a:rPr lang="ru-RU" dirty="0"/>
              <a:t>– прямо или косвенно вызывающие себя функции.</a:t>
            </a:r>
            <a:endParaRPr lang="en-US" dirty="0"/>
          </a:p>
          <a:p>
            <a:pPr marL="0" indent="0">
              <a:buNone/>
            </a:pPr>
            <a:endParaRPr lang="ru-RU" sz="1100" dirty="0"/>
          </a:p>
          <a:p>
            <a:pPr marL="0" indent="0">
              <a:buNone/>
            </a:pPr>
            <a:r>
              <a:rPr lang="ru-RU" dirty="0"/>
              <a:t>Пример: вычислить факториал числа</a:t>
            </a:r>
            <a:r>
              <a:rPr lang="en-US" dirty="0"/>
              <a:t> n.</a:t>
            </a:r>
          </a:p>
          <a:p>
            <a:pPr marL="0" indent="0">
              <a:buNone/>
            </a:pPr>
            <a:r>
              <a:rPr lang="en-US" dirty="0"/>
              <a:t>n!=1*2*3*..*n</a:t>
            </a:r>
          </a:p>
          <a:p>
            <a:pPr marL="0" indent="0">
              <a:buNone/>
            </a:pPr>
            <a:r>
              <a:rPr lang="ru-RU" dirty="0"/>
              <a:t>или</a:t>
            </a:r>
          </a:p>
          <a:p>
            <a:pPr marL="0" indent="0">
              <a:buNone/>
            </a:pPr>
            <a:r>
              <a:rPr lang="en-US" dirty="0"/>
              <a:t>n!=(n-1)!*n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long fact(long t){</a:t>
            </a:r>
          </a:p>
          <a:p>
            <a:pPr marL="0" indent="0">
              <a:buNone/>
            </a:pPr>
            <a:r>
              <a:rPr lang="en-US" dirty="0"/>
              <a:t>if (t==0) return 1;</a:t>
            </a:r>
          </a:p>
          <a:p>
            <a:pPr marL="0" indent="0">
              <a:buNone/>
            </a:pPr>
            <a:r>
              <a:rPr lang="en-US" dirty="0"/>
              <a:t>else return t*fact(t-1);}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95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Подпрограммы в С/С++ 7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4758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Косвенная рекурсия</a:t>
            </a:r>
            <a:endParaRPr lang="en-US" dirty="0"/>
          </a:p>
          <a:p>
            <a:pPr marL="0" indent="0">
              <a:buNone/>
            </a:pPr>
            <a:endParaRPr lang="ru-RU" sz="1100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b(</a:t>
            </a:r>
            <a:r>
              <a:rPr lang="en-US" dirty="0" err="1"/>
              <a:t>int</a:t>
            </a:r>
            <a:r>
              <a:rPr lang="en-US" dirty="0"/>
              <a:t> x);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a(</a:t>
            </a:r>
            <a:r>
              <a:rPr lang="en-US" dirty="0" err="1"/>
              <a:t>int</a:t>
            </a:r>
            <a:r>
              <a:rPr lang="en-US" dirty="0"/>
              <a:t> x) {if (x&gt;=2) return </a:t>
            </a:r>
            <a:r>
              <a:rPr lang="en-US" dirty="0" err="1"/>
              <a:t>x+b</a:t>
            </a:r>
            <a:r>
              <a:rPr lang="en-US" dirty="0"/>
              <a:t>(x-2);</a:t>
            </a:r>
          </a:p>
          <a:p>
            <a:pPr marL="0" indent="0">
              <a:buNone/>
            </a:pPr>
            <a:r>
              <a:rPr lang="en-US" dirty="0"/>
              <a:t>else return 1;}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b(</a:t>
            </a:r>
            <a:r>
              <a:rPr lang="en-US" dirty="0" err="1"/>
              <a:t>int</a:t>
            </a:r>
            <a:r>
              <a:rPr lang="en-US" dirty="0"/>
              <a:t> x) {return </a:t>
            </a:r>
            <a:r>
              <a:rPr lang="en-US" dirty="0" err="1"/>
              <a:t>x+a</a:t>
            </a:r>
            <a:r>
              <a:rPr lang="en-US" dirty="0"/>
              <a:t>(x+1);}</a:t>
            </a:r>
          </a:p>
          <a:p>
            <a:pPr marL="0" indent="0">
              <a:buNone/>
            </a:pPr>
            <a:r>
              <a:rPr lang="en-US" dirty="0"/>
              <a:t>void main(){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n=2;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&lt;&lt;a(n)&lt;&lt;‘\t’&lt;&lt;b(n);}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b(3)=3+a(4)=3+4+b(2)=7+2+a(3)=…</a:t>
            </a:r>
          </a:p>
        </p:txBody>
      </p:sp>
    </p:spTree>
    <p:extLst>
      <p:ext uri="{BB962C8B-B14F-4D97-AF65-F5344CB8AC3E}">
        <p14:creationId xmlns:p14="http://schemas.microsoft.com/office/powerpoint/2010/main" val="26695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Подпрограммы в С/С++ 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4758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Косвенная рекурсия</a:t>
            </a:r>
            <a:endParaRPr lang="en-US" dirty="0"/>
          </a:p>
          <a:p>
            <a:pPr marL="0" indent="0">
              <a:buNone/>
            </a:pPr>
            <a:endParaRPr lang="ru-RU" sz="1100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b(</a:t>
            </a:r>
            <a:r>
              <a:rPr lang="en-US" dirty="0" err="1"/>
              <a:t>int</a:t>
            </a:r>
            <a:r>
              <a:rPr lang="en-US" dirty="0"/>
              <a:t> x);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a(</a:t>
            </a:r>
            <a:r>
              <a:rPr lang="en-US" dirty="0" err="1"/>
              <a:t>int</a:t>
            </a:r>
            <a:r>
              <a:rPr lang="en-US" dirty="0"/>
              <a:t> x) {if (x&gt;=2) return </a:t>
            </a:r>
            <a:r>
              <a:rPr lang="en-US" dirty="0" err="1"/>
              <a:t>x+b</a:t>
            </a:r>
            <a:r>
              <a:rPr lang="en-US" dirty="0"/>
              <a:t>(x-2);</a:t>
            </a:r>
          </a:p>
          <a:p>
            <a:pPr marL="0" indent="0">
              <a:buNone/>
            </a:pPr>
            <a:r>
              <a:rPr lang="en-US" dirty="0"/>
              <a:t>else return 1;}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b(</a:t>
            </a:r>
            <a:r>
              <a:rPr lang="en-US" dirty="0" err="1"/>
              <a:t>int</a:t>
            </a:r>
            <a:r>
              <a:rPr lang="en-US" dirty="0"/>
              <a:t> x) {return </a:t>
            </a:r>
            <a:r>
              <a:rPr lang="en-US" dirty="0" err="1"/>
              <a:t>x+a</a:t>
            </a:r>
            <a:r>
              <a:rPr lang="en-US" dirty="0"/>
              <a:t>(x+1);}</a:t>
            </a:r>
          </a:p>
          <a:p>
            <a:pPr marL="0" indent="0">
              <a:buNone/>
            </a:pPr>
            <a:r>
              <a:rPr lang="en-US" dirty="0"/>
              <a:t>void main(){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n=2;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&lt;&lt;a(n)&lt;&lt;‘\t’&lt;&lt;b(n);}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b(3)=3+a(4)=3+4+b(2)=7+2+a(3)=…</a:t>
            </a:r>
          </a:p>
        </p:txBody>
      </p:sp>
    </p:spTree>
    <p:extLst>
      <p:ext uri="{BB962C8B-B14F-4D97-AF65-F5344CB8AC3E}">
        <p14:creationId xmlns:p14="http://schemas.microsoft.com/office/powerpoint/2010/main" val="26695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36712"/>
          </a:xfrm>
        </p:spPr>
        <p:txBody>
          <a:bodyPr>
            <a:noAutofit/>
          </a:bodyPr>
          <a:lstStyle/>
          <a:p>
            <a:r>
              <a:rPr lang="ru-RU" altLang="ru-RU" sz="2400" b="1" i="1" dirty="0"/>
              <a:t>Передача функции массива как параметра</a:t>
            </a:r>
            <a:endParaRPr lang="ru-RU" altLang="ru-RU" sz="2400" dirty="0"/>
          </a:p>
        </p:txBody>
      </p:sp>
      <p:sp>
        <p:nvSpPr>
          <p:cNvPr id="61443" name="Rectangle 1"/>
          <p:cNvSpPr>
            <a:spLocks noChangeArrowheads="1"/>
          </p:cNvSpPr>
          <p:nvPr/>
        </p:nvSpPr>
        <p:spPr bwMode="auto">
          <a:xfrm>
            <a:off x="107504" y="2210863"/>
            <a:ext cx="903649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altLang="ru-RU" sz="2000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…</a:t>
            </a:r>
            <a:endParaRPr lang="ru-RU" altLang="ru-RU" sz="2000" dirty="0">
              <a:solidFill>
                <a:srgbClr val="00B050"/>
              </a:solidFill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en-US" altLang="ru-RU" sz="20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ru-RU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vivod</a:t>
            </a:r>
            <a:r>
              <a:rPr lang="ru-RU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ru-RU" sz="20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ru-RU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*</a:t>
            </a:r>
            <a:r>
              <a:rPr lang="en-US" altLang="ru-RU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mas</a:t>
            </a:r>
            <a:r>
              <a:rPr lang="ru-RU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altLang="ru-RU" sz="20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</a:t>
            </a:r>
            <a:r>
              <a:rPr lang="ru-RU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endParaRPr lang="en-US" altLang="ru-RU" sz="20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ru-RU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</a:t>
            </a:r>
            <a:r>
              <a:rPr lang="ru-RU" altLang="ru-RU" sz="20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объявляем и описываем функцию вывода массива на экран,</a:t>
            </a:r>
            <a:endParaRPr lang="ru-RU" altLang="ru-RU" sz="20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ru-RU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</a:t>
            </a:r>
            <a:r>
              <a:rPr lang="ru-RU" altLang="ru-RU" sz="20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при этом объявляем параметр </a:t>
            </a:r>
            <a:r>
              <a:rPr lang="ru-RU" altLang="ru-RU" sz="20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ru-RU" altLang="ru-RU" sz="20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*</a:t>
            </a:r>
            <a:r>
              <a:rPr lang="ru-RU" altLang="ru-RU" sz="20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mas</a:t>
            </a:r>
            <a:r>
              <a:rPr lang="ru-RU" altLang="ru-RU" sz="20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altLang="ru-RU" sz="2000" b="1" dirty="0">
                <a:ea typeface="Times New Roman" pitchFamily="18" charset="0"/>
                <a:cs typeface="Courier New" pitchFamily="49" charset="0"/>
              </a:rPr>
              <a:t>–</a:t>
            </a:r>
            <a:r>
              <a:rPr lang="ru-RU" altLang="ru-RU" sz="20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указатель на целое,</a:t>
            </a:r>
            <a:endParaRPr lang="ru-RU" altLang="ru-RU" sz="20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ru-RU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</a:t>
            </a:r>
            <a:r>
              <a:rPr lang="ru-RU" altLang="ru-RU" sz="20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через него и будем передавать массив</a:t>
            </a:r>
            <a:endParaRPr lang="ru-RU" altLang="ru-RU" sz="20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    </a:t>
            </a:r>
            <a:r>
              <a:rPr lang="en-US" altLang="ru-RU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ru-RU" sz="200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"\n"</a:t>
            </a:r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ru-RU" altLang="ru-RU" sz="20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altLang="ru-RU" sz="20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lang="en-US" altLang="ru-RU" sz="20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ru-RU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0;i&lt;</a:t>
            </a:r>
            <a:r>
              <a:rPr lang="en-US" altLang="ru-RU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n;i</a:t>
            </a:r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</a:t>
            </a:r>
            <a:endParaRPr lang="ru-RU" altLang="ru-RU" sz="20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altLang="ru-RU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ru-RU" sz="200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 %</a:t>
            </a:r>
            <a:r>
              <a:rPr lang="en-US" altLang="ru-RU" sz="2000" dirty="0" err="1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d"</a:t>
            </a:r>
            <a:r>
              <a:rPr lang="en-US" altLang="ru-RU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,mas</a:t>
            </a:r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altLang="ru-RU" sz="20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]);</a:t>
            </a:r>
            <a:endParaRPr lang="ru-RU" altLang="ru-RU" sz="20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en-US" altLang="ru-RU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ru-RU" altLang="ru-RU" sz="2000" dirty="0"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alt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main(){</a:t>
            </a:r>
            <a:endParaRPr lang="ru-RU" altLang="ru-RU" sz="28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ru-RU" sz="28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i,n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altLang="ru-RU" sz="28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ru-RU" sz="28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srand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(time(NULL));</a:t>
            </a:r>
            <a:endParaRPr lang="ru-RU" altLang="ru-RU" sz="28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ru-RU" sz="28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lang="ru-RU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altLang="ru-RU" sz="280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"Введите размерность массива -&gt; "</a:t>
            </a:r>
            <a:r>
              <a:rPr lang="ru-RU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ru-RU" altLang="ru-RU" sz="28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ru-RU" sz="28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scanf</a:t>
            </a:r>
            <a:r>
              <a:rPr lang="ru-RU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ru-RU" altLang="ru-RU" sz="280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"%</a:t>
            </a:r>
            <a:r>
              <a:rPr lang="en-US" altLang="ru-RU" sz="280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</a:t>
            </a:r>
            <a:r>
              <a:rPr lang="ru-RU" altLang="ru-RU" sz="280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ru-RU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,&amp;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ru-RU" altLang="ru-RU" sz="28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ru-RU" sz="2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p[n];</a:t>
            </a:r>
            <a:endParaRPr lang="ru-RU" altLang="ru-RU" sz="28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ru-RU" sz="28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=0;i&lt;</a:t>
            </a:r>
            <a:r>
              <a:rPr lang="en-US" altLang="ru-RU" sz="28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n;i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</a:t>
            </a:r>
            <a:endParaRPr lang="ru-RU" altLang="ru-RU" sz="28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p[</a:t>
            </a:r>
            <a:r>
              <a:rPr lang="en-US" altLang="ru-RU" sz="28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]=rand()%5; // </a:t>
            </a:r>
            <a:r>
              <a:rPr lang="en-US" altLang="ru-RU" sz="28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генерируем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ru-RU" sz="28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i-ый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ru-RU" sz="28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элемент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ru-RU" sz="28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массива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р</a:t>
            </a:r>
            <a:endParaRPr lang="ru-RU" altLang="ru-RU" sz="28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ru-RU" sz="28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vivod</a:t>
            </a:r>
            <a:r>
              <a:rPr lang="ru-RU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ru-RU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 //вызываем описанную ранее функцию и передаем ей массив</a:t>
            </a:r>
            <a:endParaRPr lang="ru-RU" altLang="ru-RU" sz="28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ru-RU" sz="28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vivod</a:t>
            </a:r>
            <a:r>
              <a:rPr lang="ru-RU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</a:t>
            </a:r>
            <a:r>
              <a:rPr lang="ru-RU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,5);// то же самое, но выводим только 5 первых элементов</a:t>
            </a:r>
            <a:endParaRPr lang="ru-RU" altLang="ru-RU" sz="28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altLang="ru-RU" sz="28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vivod</a:t>
            </a:r>
            <a:r>
              <a:rPr lang="ru-RU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(&amp;p[5],4);//передаем функции указатель на пятый элемент, начиная </a:t>
            </a:r>
            <a:endParaRPr lang="en-US" altLang="ru-RU" sz="28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//</a:t>
            </a:r>
            <a:r>
              <a:rPr lang="ru-RU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с него будет выведено 4 элемента </a:t>
            </a:r>
            <a:endParaRPr lang="ru-RU" altLang="ru-RU" sz="2800" dirty="0">
              <a:ea typeface="Times New Roman" pitchFamily="18" charset="0"/>
              <a:cs typeface="Courier New" pitchFamily="49" charset="0"/>
            </a:endParaRPr>
          </a:p>
          <a:p>
            <a:pPr algn="just"/>
            <a:r>
              <a:rPr lang="ru-RU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ru-RU" sz="28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getch</a:t>
            </a:r>
            <a:r>
              <a:rPr lang="ru-RU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alt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ru-RU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0;</a:t>
            </a:r>
            <a:r>
              <a:rPr lang="en-US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altLang="ru-RU" sz="2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ru-RU" altLang="ru-RU" sz="6000" dirty="0">
              <a:ea typeface="Times New Roman" pitchFamily="18" charset="0"/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5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sz="3600" dirty="0"/>
              <a:t>Функции с переменным количеством параметров!</a:t>
            </a:r>
            <a:endParaRPr lang="en-US" sz="360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ru-RU" sz="3600" dirty="0"/>
              <a:t>Перегрузка функций!</a:t>
            </a:r>
          </a:p>
          <a:p>
            <a:pPr>
              <a:buNone/>
            </a:pPr>
            <a:r>
              <a:rPr lang="ru-RU" dirty="0"/>
              <a:t>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152" y="2606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Подпрограммы в С/С++ 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Строка = массив символов =</a:t>
            </a:r>
            <a:r>
              <a:rPr lang="en-US" dirty="0"/>
              <a:t>&gt; </a:t>
            </a:r>
            <a:r>
              <a:rPr lang="ru-RU" dirty="0"/>
              <a:t>нельзя присвоить символьному массиву значение:</a:t>
            </a:r>
          </a:p>
          <a:p>
            <a:pPr>
              <a:buNone/>
            </a:pPr>
            <a:r>
              <a:rPr lang="en-US" dirty="0"/>
              <a:t>char a[15];</a:t>
            </a:r>
          </a:p>
          <a:p>
            <a:pPr>
              <a:buNone/>
            </a:pPr>
            <a:r>
              <a:rPr lang="en-US" dirty="0"/>
              <a:t>a=“</a:t>
            </a:r>
            <a:r>
              <a:rPr lang="en-US" dirty="0" err="1"/>
              <a:t>abcdef</a:t>
            </a:r>
            <a:r>
              <a:rPr lang="en-US" dirty="0"/>
              <a:t>”; //ERROR!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char a[15]=“</a:t>
            </a:r>
            <a:r>
              <a:rPr lang="en-US" dirty="0" err="1"/>
              <a:t>abcdef</a:t>
            </a:r>
            <a:r>
              <a:rPr lang="en-US" dirty="0"/>
              <a:t>”; // </a:t>
            </a:r>
            <a:r>
              <a:rPr lang="ru-RU" dirty="0"/>
              <a:t>Инициализация, а не присваивание!</a:t>
            </a:r>
            <a:r>
              <a:rPr lang="en-US" dirty="0"/>
              <a:t> </a:t>
            </a:r>
            <a:r>
              <a:rPr lang="ru-RU" dirty="0"/>
              <a:t>В 7-м символе –нуль-терминатор, значение 8-ми последних не определено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ru-RU" altLang="ru-RU" sz="3600" b="1" dirty="0"/>
              <a:t>Объявление простой переменной</a:t>
            </a:r>
            <a:endParaRPr lang="ru-RU" alt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68760"/>
            <a:ext cx="8640763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77800" algn="just" eaLnBrk="1" hangingPunct="1">
              <a:spcBef>
                <a:spcPts val="1200"/>
              </a:spcBef>
              <a:defRPr/>
            </a:pPr>
            <a:r>
              <a:rPr lang="ru-RU" sz="2100" dirty="0"/>
              <a:t>Синтаксис:</a:t>
            </a:r>
          </a:p>
          <a:p>
            <a:pPr indent="177800" algn="just" eaLnBrk="1" hangingPunct="1">
              <a:spcBef>
                <a:spcPts val="1200"/>
              </a:spcBef>
              <a:defRPr/>
            </a:pPr>
            <a:r>
              <a:rPr lang="ru-RU" sz="2100" dirty="0"/>
              <a:t>&lt;спецификатор типа&gt;&lt;пробел&gt;&lt;идентификатор&gt;[,&lt;идентификатор&gt;...];</a:t>
            </a:r>
          </a:p>
          <a:p>
            <a:pPr indent="177800" algn="just" eaLnBrk="1" hangingPunct="1">
              <a:spcBef>
                <a:spcPts val="1200"/>
              </a:spcBef>
              <a:defRPr/>
            </a:pPr>
            <a:r>
              <a:rPr lang="ru-RU" sz="2400" dirty="0"/>
              <a:t>Имя переменной – это идентификатор, заданный в объявлении.</a:t>
            </a:r>
          </a:p>
          <a:p>
            <a:pPr indent="177800" algn="just" eaLnBrk="1" hangingPunct="1">
              <a:spcBef>
                <a:spcPts val="1200"/>
              </a:spcBef>
              <a:defRPr/>
            </a:pPr>
            <a:r>
              <a:rPr lang="ru-RU" sz="2400" dirty="0"/>
              <a:t>Можно определить несколько различных переменных в одном объявлении, задавая список идентификаторов, разделенных запятой.</a:t>
            </a:r>
          </a:p>
          <a:p>
            <a:pPr indent="177800" algn="just" eaLnBrk="1" hangingPunct="1">
              <a:spcBef>
                <a:spcPts val="1200"/>
              </a:spcBef>
              <a:defRPr/>
            </a:pPr>
            <a:r>
              <a:rPr lang="ru-RU" sz="2100" dirty="0"/>
              <a:t>Примеры:</a:t>
            </a:r>
          </a:p>
          <a:p>
            <a:pPr indent="177800" algn="just" eaLnBrk="1" hangingPunct="1">
              <a:spcBef>
                <a:spcPts val="1200"/>
              </a:spcBef>
              <a:defRPr/>
            </a:pPr>
            <a:r>
              <a:rPr lang="en-US" sz="2100" b="1" dirty="0" err="1">
                <a:cs typeface="Courier New" pitchFamily="49" charset="0"/>
              </a:rPr>
              <a:t>int</a:t>
            </a:r>
            <a:r>
              <a:rPr lang="en-US" sz="2100" dirty="0">
                <a:cs typeface="Courier New" pitchFamily="49" charset="0"/>
              </a:rPr>
              <a:t> </a:t>
            </a:r>
            <a:r>
              <a:rPr lang="ru-RU" sz="2100" dirty="0">
                <a:cs typeface="Courier New" pitchFamily="49" charset="0"/>
              </a:rPr>
              <a:t>х; </a:t>
            </a:r>
            <a:r>
              <a:rPr lang="en-US" sz="2100" dirty="0">
                <a:cs typeface="Courier New" pitchFamily="49" charset="0"/>
              </a:rPr>
              <a:t>      			</a:t>
            </a:r>
            <a:r>
              <a:rPr lang="ru-RU" sz="2100" dirty="0">
                <a:cs typeface="Courier New" pitchFamily="49" charset="0"/>
              </a:rPr>
              <a:t>  /*  Пример  1   */</a:t>
            </a:r>
          </a:p>
          <a:p>
            <a:pPr indent="177800" algn="just" eaLnBrk="1" hangingPunct="1">
              <a:spcBef>
                <a:spcPts val="1200"/>
              </a:spcBef>
              <a:defRPr/>
            </a:pPr>
            <a:r>
              <a:rPr lang="en-US" sz="2100" b="1" dirty="0">
                <a:cs typeface="Courier New" pitchFamily="49" charset="0"/>
              </a:rPr>
              <a:t>unsigned long</a:t>
            </a:r>
            <a:r>
              <a:rPr lang="en-US" sz="2100" dirty="0">
                <a:cs typeface="Courier New" pitchFamily="49" charset="0"/>
              </a:rPr>
              <a:t>  reply, flag;  /*  	</a:t>
            </a:r>
            <a:r>
              <a:rPr lang="ru-RU" sz="2100" dirty="0">
                <a:cs typeface="Courier New" pitchFamily="49" charset="0"/>
              </a:rPr>
              <a:t>Пример  2   */</a:t>
            </a:r>
          </a:p>
          <a:p>
            <a:pPr indent="177800" algn="just" eaLnBrk="1" hangingPunct="1">
              <a:spcBef>
                <a:spcPts val="1200"/>
              </a:spcBef>
              <a:defRPr/>
            </a:pPr>
            <a:r>
              <a:rPr lang="en-US" sz="2100" b="1" dirty="0">
                <a:cs typeface="Courier New" pitchFamily="49" charset="0"/>
              </a:rPr>
              <a:t>double</a:t>
            </a:r>
            <a:r>
              <a:rPr lang="en-US" sz="2100" dirty="0">
                <a:cs typeface="Courier New" pitchFamily="49" charset="0"/>
              </a:rPr>
              <a:t>  order; 			</a:t>
            </a:r>
            <a:r>
              <a:rPr lang="ru-RU" sz="2100" dirty="0">
                <a:cs typeface="Courier New" pitchFamily="49" charset="0"/>
              </a:rPr>
              <a:t>  </a:t>
            </a:r>
            <a:r>
              <a:rPr lang="en-US" sz="2100" dirty="0">
                <a:cs typeface="Courier New" pitchFamily="49" charset="0"/>
              </a:rPr>
              <a:t>/* 	</a:t>
            </a:r>
            <a:r>
              <a:rPr lang="ru-RU" sz="2100" dirty="0">
                <a:cs typeface="Courier New" pitchFamily="49" charset="0"/>
              </a:rPr>
              <a:t>Пример  З   */</a:t>
            </a:r>
          </a:p>
          <a:p>
            <a:pPr indent="177800" algn="just" eaLnBrk="1" hangingPunct="1">
              <a:spcBef>
                <a:spcPts val="1200"/>
              </a:spcBef>
              <a:defRPr/>
            </a:pPr>
            <a:endParaRPr lang="ru-RU" sz="2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char str3[10]={'H', 'e', 'l', 'l', 'o', '\0'}; //</a:t>
            </a:r>
            <a:r>
              <a:rPr lang="ru-RU" dirty="0"/>
              <a:t>Эквивалентно  //</a:t>
            </a:r>
            <a:r>
              <a:rPr lang="en-US" dirty="0"/>
              <a:t>char str2[10]="Hello";.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char str4[10]="Very long line";</a:t>
            </a:r>
          </a:p>
          <a:p>
            <a:pPr>
              <a:buNone/>
            </a:pPr>
            <a:r>
              <a:rPr lang="en-US" dirty="0"/>
              <a:t>//</a:t>
            </a:r>
            <a:r>
              <a:rPr lang="ru-RU" dirty="0"/>
              <a:t>Ошибка. Массив из 10 элементов нельзя //инициировать более длинной //последовательностью.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char str5[]="Very long line";</a:t>
            </a:r>
          </a:p>
          <a:p>
            <a:pPr>
              <a:buNone/>
            </a:pPr>
            <a:r>
              <a:rPr lang="en-US" dirty="0"/>
              <a:t>/*</a:t>
            </a:r>
            <a:r>
              <a:rPr lang="ru-RU" dirty="0"/>
              <a:t>Компилятор автоматически определяет длину массива (в нашем случае 15) и инициализирует его последовательностью символов. */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3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Присваивание строк 1:</a:t>
            </a:r>
          </a:p>
          <a:p>
            <a:pPr>
              <a:buNone/>
            </a:pPr>
            <a:r>
              <a:rPr lang="ru-RU" dirty="0"/>
              <a:t>Первый и самый очевидный способ присваивания строк – присваивание отдельных символов. </a:t>
            </a:r>
          </a:p>
          <a:p>
            <a:pPr>
              <a:buNone/>
            </a:pPr>
            <a:r>
              <a:rPr lang="ru-RU" dirty="0"/>
              <a:t>Например:</a:t>
            </a:r>
          </a:p>
          <a:p>
            <a:pPr>
              <a:buNone/>
            </a:pPr>
            <a:r>
              <a:rPr lang="ru-RU" dirty="0"/>
              <a:t>str1[0]=’H’;</a:t>
            </a:r>
          </a:p>
          <a:p>
            <a:pPr>
              <a:buNone/>
            </a:pPr>
            <a:r>
              <a:rPr lang="ru-RU" dirty="0"/>
              <a:t>str1[1]</a:t>
            </a:r>
            <a:r>
              <a:rPr lang="ru-RU" dirty="0" err="1"/>
              <a:t>=’e</a:t>
            </a:r>
            <a:r>
              <a:rPr lang="ru-RU" dirty="0"/>
              <a:t>’;</a:t>
            </a:r>
          </a:p>
          <a:p>
            <a:pPr>
              <a:buNone/>
            </a:pPr>
            <a:r>
              <a:rPr lang="ru-RU" dirty="0"/>
              <a:t>str1[2]</a:t>
            </a:r>
            <a:r>
              <a:rPr lang="ru-RU" dirty="0" err="1"/>
              <a:t>=’l</a:t>
            </a:r>
            <a:r>
              <a:rPr lang="ru-RU" dirty="0"/>
              <a:t>’;</a:t>
            </a:r>
          </a:p>
          <a:p>
            <a:pPr>
              <a:buNone/>
            </a:pPr>
            <a:r>
              <a:rPr lang="ru-RU" dirty="0"/>
              <a:t>str1[3]</a:t>
            </a:r>
            <a:r>
              <a:rPr lang="ru-RU" dirty="0" err="1"/>
              <a:t>=’l</a:t>
            </a:r>
            <a:r>
              <a:rPr lang="ru-RU" dirty="0"/>
              <a:t>’;</a:t>
            </a:r>
          </a:p>
          <a:p>
            <a:pPr>
              <a:buNone/>
            </a:pPr>
            <a:r>
              <a:rPr lang="ru-RU" dirty="0"/>
              <a:t>str1[4]</a:t>
            </a:r>
            <a:r>
              <a:rPr lang="ru-RU" dirty="0" err="1"/>
              <a:t>=’o</a:t>
            </a:r>
            <a:r>
              <a:rPr lang="ru-RU" dirty="0"/>
              <a:t>’;</a:t>
            </a:r>
          </a:p>
          <a:p>
            <a:pPr>
              <a:buNone/>
            </a:pPr>
            <a:r>
              <a:rPr lang="ru-RU" dirty="0"/>
              <a:t>str1[5]=’\0’;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Однако, это совершенно неудобно.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4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Присваивание строк 2:</a:t>
            </a:r>
          </a:p>
          <a:p>
            <a:pPr>
              <a:buNone/>
            </a:pPr>
            <a:r>
              <a:rPr lang="ru-RU" dirty="0"/>
              <a:t>Для присвоения строке нужного значения существуют несколько библиотечных функций, наиболее общеупотребительной из которых является функция </a:t>
            </a:r>
          </a:p>
          <a:p>
            <a:pPr>
              <a:buNone/>
            </a:pPr>
            <a:r>
              <a:rPr lang="ru-RU" dirty="0" err="1"/>
              <a:t>char</a:t>
            </a:r>
            <a:r>
              <a:rPr lang="ru-RU" dirty="0"/>
              <a:t>* </a:t>
            </a:r>
            <a:r>
              <a:rPr lang="ru-RU" dirty="0" err="1"/>
              <a:t>strcpy</a:t>
            </a:r>
            <a:r>
              <a:rPr lang="ru-RU" dirty="0"/>
              <a:t>(</a:t>
            </a:r>
            <a:r>
              <a:rPr lang="ru-RU" dirty="0" err="1"/>
              <a:t>char</a:t>
            </a:r>
            <a:r>
              <a:rPr lang="ru-RU" dirty="0"/>
              <a:t>* </a:t>
            </a:r>
            <a:r>
              <a:rPr lang="ru-RU" dirty="0" err="1"/>
              <a:t>dest</a:t>
            </a:r>
            <a:r>
              <a:rPr lang="ru-RU" dirty="0"/>
              <a:t>, </a:t>
            </a:r>
            <a:r>
              <a:rPr lang="ru-RU" dirty="0" err="1"/>
              <a:t>const</a:t>
            </a:r>
            <a:r>
              <a:rPr lang="ru-RU" dirty="0"/>
              <a:t> </a:t>
            </a:r>
            <a:r>
              <a:rPr lang="ru-RU" dirty="0" err="1"/>
              <a:t>char</a:t>
            </a:r>
            <a:r>
              <a:rPr lang="ru-RU" dirty="0"/>
              <a:t>* </a:t>
            </a:r>
            <a:r>
              <a:rPr lang="ru-RU" dirty="0" err="1"/>
              <a:t>src</a:t>
            </a:r>
            <a:r>
              <a:rPr lang="ru-RU" dirty="0"/>
              <a:t>);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т.е.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err="1"/>
              <a:t>strcpy</a:t>
            </a:r>
            <a:r>
              <a:rPr lang="ru-RU" dirty="0"/>
              <a:t>(&lt;строка-приемник&gt;, &lt;строка-источник&gt;);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5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char str1[10], str2[</a:t>
            </a:r>
            <a:r>
              <a:rPr lang="en-US" dirty="0"/>
              <a:t>10</a:t>
            </a:r>
            <a:r>
              <a:rPr lang="ru-RU" dirty="0"/>
              <a:t>];</a:t>
            </a:r>
          </a:p>
          <a:p>
            <a:pPr>
              <a:buNone/>
            </a:pPr>
            <a:r>
              <a:rPr lang="ru-RU" dirty="0" err="1"/>
              <a:t>strcpy</a:t>
            </a:r>
            <a:r>
              <a:rPr lang="ru-RU" dirty="0"/>
              <a:t>(str1, "</a:t>
            </a:r>
            <a:r>
              <a:rPr lang="ru-RU" dirty="0" err="1"/>
              <a:t>Hello</a:t>
            </a:r>
            <a:r>
              <a:rPr lang="ru-RU" dirty="0"/>
              <a:t>");</a:t>
            </a:r>
          </a:p>
          <a:p>
            <a:pPr>
              <a:buNone/>
            </a:pPr>
            <a:r>
              <a:rPr lang="ru-RU" dirty="0" err="1"/>
              <a:t>strcpy</a:t>
            </a:r>
            <a:r>
              <a:rPr lang="ru-RU" dirty="0"/>
              <a:t>(str2, str1);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При использовании этой функции следует соблюдать осторожность:</a:t>
            </a:r>
          </a:p>
          <a:p>
            <a:pPr>
              <a:buNone/>
            </a:pPr>
            <a:r>
              <a:rPr lang="ru-RU" dirty="0"/>
              <a:t>кол-во присваиваемых символов не должно превышать длину объявленной строки, иначе произойдет ошибка присвоения данных.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6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Ввод строк с клавиатуры:</a:t>
            </a:r>
          </a:p>
          <a:p>
            <a:pPr>
              <a:buNone/>
            </a:pPr>
            <a:endParaRPr lang="ru-RU" dirty="0"/>
          </a:p>
          <a:p>
            <a:pPr marL="0" indent="182563" algn="just">
              <a:buFont typeface="Arial" charset="0"/>
              <a:buNone/>
              <a:defRPr/>
            </a:pPr>
            <a:r>
              <a:rPr lang="ru-RU" sz="2800" dirty="0"/>
              <a:t>С помощью оператора </a:t>
            </a:r>
            <a:r>
              <a:rPr lang="ru-RU" sz="2800" dirty="0" err="1"/>
              <a:t>scanf</a:t>
            </a:r>
            <a:r>
              <a:rPr lang="ru-RU" sz="2800" dirty="0"/>
              <a:t> можно ввести значение строки до первого введенного пробела, после первого пробела ничего записано не будет. </a:t>
            </a:r>
          </a:p>
          <a:p>
            <a:pPr marL="0" indent="182563" algn="just">
              <a:buFont typeface="Arial" charset="0"/>
              <a:buNone/>
              <a:defRPr/>
            </a:pPr>
            <a:r>
              <a:rPr lang="ru-RU" sz="2800" dirty="0"/>
              <a:t>Например: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"Введите строку "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800" b="1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"%s"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80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"Вот она %</a:t>
            </a:r>
            <a:r>
              <a:rPr lang="ru-RU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s\n</a:t>
            </a:r>
            <a:r>
              <a:rPr lang="ru-RU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ru-RU" sz="2800" dirty="0"/>
          </a:p>
          <a:p>
            <a:pPr marL="0" indent="357188" algn="just">
              <a:buFont typeface="Arial" charset="0"/>
              <a:buNone/>
              <a:defRPr/>
            </a:pPr>
            <a:r>
              <a:rPr lang="ru-RU" sz="2800" dirty="0"/>
              <a:t>Если пользователь введет строку    </a:t>
            </a:r>
            <a:r>
              <a:rPr lang="ru-RU" sz="2800" b="1" dirty="0"/>
              <a:t>мама мыла раму</a:t>
            </a:r>
            <a:r>
              <a:rPr lang="ru-RU" sz="2800" dirty="0"/>
              <a:t>, то после слов </a:t>
            </a:r>
            <a:r>
              <a:rPr lang="ru-RU" sz="2800" b="1" dirty="0"/>
              <a:t>Вот она</a:t>
            </a:r>
            <a:r>
              <a:rPr lang="ru-RU" sz="2800" dirty="0"/>
              <a:t> будет выведено только 1 слово – </a:t>
            </a:r>
            <a:r>
              <a:rPr lang="ru-RU" sz="2800" b="1" dirty="0"/>
              <a:t>мама</a:t>
            </a:r>
          </a:p>
          <a:p>
            <a:pPr marL="0" indent="357188" algn="just">
              <a:buFont typeface="Arial" charset="0"/>
              <a:buNone/>
              <a:defRPr/>
            </a:pPr>
            <a:endParaRPr lang="ru-RU" sz="2800" b="1" dirty="0"/>
          </a:p>
          <a:p>
            <a:pPr marL="0" indent="357188" algn="just">
              <a:buFont typeface="Arial" charset="0"/>
              <a:buNone/>
              <a:defRPr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7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или</a:t>
            </a:r>
            <a:endParaRPr lang="en-US" dirty="0"/>
          </a:p>
          <a:p>
            <a:pPr>
              <a:buNone/>
            </a:pPr>
            <a:r>
              <a:rPr lang="en-US" dirty="0" err="1"/>
              <a:t>cin</a:t>
            </a:r>
            <a:r>
              <a:rPr lang="en-US" dirty="0"/>
              <a:t>&gt;&gt;a;</a:t>
            </a:r>
            <a:endParaRPr lang="ru-RU" dirty="0"/>
          </a:p>
          <a:p>
            <a:pPr>
              <a:buNone/>
            </a:pPr>
            <a:r>
              <a:rPr lang="ru-RU" dirty="0"/>
              <a:t>! Ввод производится до первого пробела, символа табуляции или перевода строки.</a:t>
            </a:r>
          </a:p>
          <a:p>
            <a:pPr>
              <a:buNone/>
            </a:pPr>
            <a:r>
              <a:rPr lang="ru-RU" dirty="0"/>
              <a:t> ! При использовании оператора </a:t>
            </a:r>
            <a:r>
              <a:rPr lang="en-US" dirty="0" err="1"/>
              <a:t>cin</a:t>
            </a:r>
            <a:r>
              <a:rPr lang="ru-RU" dirty="0"/>
              <a:t> возможны ошибки при вводе строк большого размера.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Для устранения этой проблемы желательно не вводить строку длиннее 127 символов.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! </a:t>
            </a:r>
            <a:r>
              <a:rPr lang="ru-RU" dirty="0"/>
              <a:t>При выводе строки оператором 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ru-RU" dirty="0"/>
              <a:t>или функцией </a:t>
            </a:r>
            <a:r>
              <a:rPr lang="en-US" dirty="0" err="1"/>
              <a:t>printf</a:t>
            </a:r>
            <a:r>
              <a:rPr lang="ru-RU" dirty="0"/>
              <a:t> выводится строка до тех пор, пока не встретится символ </a:t>
            </a:r>
            <a:r>
              <a:rPr lang="en-US" dirty="0"/>
              <a:t>‘\0’ =&gt;</a:t>
            </a:r>
          </a:p>
          <a:p>
            <a:pPr>
              <a:buNone/>
            </a:pPr>
            <a:r>
              <a:rPr lang="en-US" dirty="0"/>
              <a:t>char a[15]=“</a:t>
            </a:r>
            <a:r>
              <a:rPr lang="en-US" dirty="0" err="1"/>
              <a:t>abcdef</a:t>
            </a:r>
            <a:r>
              <a:rPr lang="en-US" dirty="0"/>
              <a:t>”;</a:t>
            </a:r>
          </a:p>
          <a:p>
            <a:pPr>
              <a:buNone/>
            </a:pPr>
            <a:r>
              <a:rPr lang="en-US" dirty="0"/>
              <a:t>a[2]=‘\0’;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a; //</a:t>
            </a:r>
            <a:r>
              <a:rPr lang="ru-RU" b="1" dirty="0"/>
              <a:t>что будет выведено?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7_1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8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357188" algn="just">
              <a:buFont typeface="Arial" charset="0"/>
              <a:buNone/>
              <a:defRPr/>
            </a:pPr>
            <a:r>
              <a:rPr lang="ru-RU" dirty="0"/>
              <a:t>Всю строку с пробелами можно ввести с клавиатуры с помощью функции </a:t>
            </a:r>
            <a:r>
              <a:rPr lang="en-US" dirty="0"/>
              <a:t>gets.</a:t>
            </a:r>
          </a:p>
          <a:p>
            <a:pPr marL="0" indent="0">
              <a:buFont typeface="Arial" charset="0"/>
              <a:buNone/>
              <a:defRPr/>
            </a:pPr>
            <a:r>
              <a:rPr lang="ru-RU" dirty="0"/>
              <a:t>Ее синтаксис: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gets(</a:t>
            </a:r>
            <a:r>
              <a:rPr lang="ru-RU" dirty="0"/>
              <a:t>переменная строкового типа);</a:t>
            </a:r>
          </a:p>
          <a:p>
            <a:pPr marL="0" indent="0">
              <a:buFont typeface="Arial" charset="0"/>
              <a:buNone/>
              <a:defRPr/>
            </a:pPr>
            <a:r>
              <a:rPr lang="ru-RU" dirty="0"/>
              <a:t>Например:</a:t>
            </a:r>
          </a:p>
          <a:p>
            <a:pPr marL="0" indent="0">
              <a:buFont typeface="Arial" charset="0"/>
              <a:buNone/>
              <a:defRPr/>
            </a:pPr>
            <a:r>
              <a:rPr lang="ru-RU" dirty="0"/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s1[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Arial" charset="0"/>
              <a:buNone/>
              <a:defRPr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Введите строку :"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gets(s1);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Вот она %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s\n"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,s1);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9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268760"/>
            <a:ext cx="8662736" cy="5328592"/>
          </a:xfrm>
        </p:spPr>
        <p:txBody>
          <a:bodyPr>
            <a:noAutofit/>
          </a:bodyPr>
          <a:lstStyle/>
          <a:p>
            <a:pPr marL="0" indent="357188" algn="just">
              <a:buFont typeface="Arial" charset="0"/>
              <a:buNone/>
              <a:defRPr/>
            </a:pPr>
            <a:r>
              <a:rPr lang="ru-RU" sz="1600" b="1" dirty="0"/>
              <a:t>Сравнение строк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361950" algn="just">
              <a:buFont typeface="Arial" charset="0"/>
              <a:buNone/>
              <a:defRPr/>
            </a:pPr>
            <a:r>
              <a:rPr lang="ru-RU" sz="1600" dirty="0"/>
              <a:t>Строки сравниваются по их расположению в словаре (т.е. сначала сравниваются первые символы, вернее их коды в таблице ASCII, если они равны, сравниваются следующие и т.д.). </a:t>
            </a:r>
            <a:endParaRPr lang="en-US" sz="1600" dirty="0"/>
          </a:p>
          <a:p>
            <a:pPr marL="0" indent="361950" algn="just">
              <a:buFont typeface="Arial" charset="0"/>
              <a:buNone/>
              <a:defRPr/>
            </a:pPr>
            <a:r>
              <a:rPr lang="ru-RU" sz="1600" dirty="0"/>
              <a:t>Для сравнения строк используются функции </a:t>
            </a:r>
            <a:r>
              <a:rPr lang="ru-RU" sz="1600" dirty="0" err="1"/>
              <a:t>strcmp</a:t>
            </a:r>
            <a:r>
              <a:rPr lang="ru-RU" sz="1600" dirty="0"/>
              <a:t> и </a:t>
            </a:r>
            <a:r>
              <a:rPr lang="ru-RU" sz="1600" dirty="0" err="1"/>
              <a:t>stricmp</a:t>
            </a:r>
            <a:r>
              <a:rPr lang="ru-RU" sz="1600" dirty="0"/>
              <a:t>. Первая сравнивает строки с учетом регистра, вторая – без. </a:t>
            </a:r>
            <a:endParaRPr lang="en-US" sz="1600" dirty="0"/>
          </a:p>
          <a:p>
            <a:pPr marL="0" indent="361950" algn="just">
              <a:buFont typeface="Arial" charset="0"/>
              <a:buNone/>
              <a:defRPr/>
            </a:pPr>
            <a:r>
              <a:rPr lang="ru-RU" sz="1600" dirty="0"/>
              <a:t>Но для кириллицы обе функции работают одинаково – с учетом регистра.  Прототипы этих функций:</a:t>
            </a:r>
          </a:p>
          <a:p>
            <a:pPr marL="0" indent="0">
              <a:buFont typeface="Arial" charset="0"/>
              <a:buNone/>
              <a:defRPr/>
            </a:pPr>
            <a:endParaRPr lang="en-US" sz="800" dirty="0"/>
          </a:p>
          <a:p>
            <a:pPr marL="0" indent="0">
              <a:buFont typeface="Arial" charset="0"/>
              <a:buNone/>
              <a:defRPr/>
            </a:pP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/>
              <a:t>(&lt;первая строка&gt;,   &lt;вторая строка&gt;);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ru-RU" sz="1600" b="1" dirty="0"/>
              <a:t>(&lt;первая строка&gt;,   &lt;вторая строка&gt;);</a:t>
            </a:r>
          </a:p>
          <a:p>
            <a:pPr marL="0" indent="0">
              <a:buFont typeface="Arial" charset="0"/>
              <a:buNone/>
              <a:defRPr/>
            </a:pPr>
            <a:endParaRPr lang="en-US" sz="800" dirty="0"/>
          </a:p>
          <a:p>
            <a:pPr marL="0" indent="361950" algn="just">
              <a:buFont typeface="Arial" charset="0"/>
              <a:buNone/>
              <a:defRPr/>
            </a:pPr>
            <a:r>
              <a:rPr lang="ru-RU" sz="1600" dirty="0"/>
              <a:t>Обе функции возвращают число меньшее 0, если первая строка меньше второй, большее нуля – если первая строка больше второй и 0, если строки лексикографически равны.</a:t>
            </a:r>
          </a:p>
          <a:p>
            <a:pPr marL="0" indent="361950" algn="just">
              <a:buFont typeface="Arial" charset="0"/>
              <a:buNone/>
              <a:defRPr/>
            </a:pPr>
            <a:endParaRPr lang="ru-RU" sz="800" dirty="0"/>
          </a:p>
          <a:p>
            <a:pPr marL="0" indent="0">
              <a:buNone/>
              <a:defRPr/>
            </a:pPr>
            <a:r>
              <a:rPr lang="ru-RU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 b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(&lt;первая строка&gt;,   &lt;вторая строка&gt;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&lt;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кол-во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N&gt;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defRPr/>
            </a:pPr>
            <a:endParaRPr lang="ru-RU" sz="200" dirty="0">
              <a:latin typeface="Courier New" pitchFamily="49" charset="0"/>
              <a:cs typeface="Courier New" pitchFamily="49" charset="0"/>
            </a:endParaRPr>
          </a:p>
          <a:p>
            <a:pPr marL="0" indent="361950" algn="just">
              <a:buNone/>
              <a:defRPr/>
            </a:pPr>
            <a:r>
              <a:rPr lang="ru-RU" sz="2000" dirty="0">
                <a:solidFill>
                  <a:prstClr val="black"/>
                </a:solidFill>
              </a:rPr>
              <a:t>Сравнивает первые  </a:t>
            </a:r>
            <a:r>
              <a:rPr lang="en-US" sz="2000" dirty="0">
                <a:solidFill>
                  <a:prstClr val="black"/>
                </a:solidFill>
              </a:rPr>
              <a:t>N </a:t>
            </a:r>
            <a:r>
              <a:rPr lang="ru-RU" sz="2000" dirty="0">
                <a:solidFill>
                  <a:prstClr val="black"/>
                </a:solidFill>
              </a:rPr>
              <a:t>символов строк.</a:t>
            </a:r>
          </a:p>
          <a:p>
            <a:pPr marL="0" indent="361950" algn="just">
              <a:buNone/>
              <a:defRPr/>
            </a:pP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(&lt;первая строка&gt;,   &lt;вторая строка&gt;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&lt;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кол-во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N&gt;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defRPr/>
            </a:pPr>
            <a:endParaRPr lang="ru-RU" sz="500" dirty="0">
              <a:latin typeface="Courier New" pitchFamily="49" charset="0"/>
              <a:cs typeface="Courier New" pitchFamily="49" charset="0"/>
            </a:endParaRPr>
          </a:p>
          <a:p>
            <a:pPr marL="0" indent="361950" algn="just">
              <a:buNone/>
              <a:defRPr/>
            </a:pPr>
            <a:r>
              <a:rPr lang="ru-RU" sz="3200" dirty="0">
                <a:solidFill>
                  <a:prstClr val="black"/>
                </a:solidFill>
              </a:rPr>
              <a:t>Сравнивает первые  </a:t>
            </a:r>
            <a:r>
              <a:rPr lang="en-US" sz="3200" dirty="0">
                <a:solidFill>
                  <a:prstClr val="black"/>
                </a:solidFill>
              </a:rPr>
              <a:t>N </a:t>
            </a:r>
            <a:r>
              <a:rPr lang="ru-RU" sz="3200" dirty="0">
                <a:solidFill>
                  <a:prstClr val="black"/>
                </a:solidFill>
              </a:rPr>
              <a:t>символов строк.</a:t>
            </a:r>
            <a:endParaRPr lang="en-US" sz="3200" dirty="0">
              <a:solidFill>
                <a:prstClr val="black"/>
              </a:solidFill>
            </a:endParaRPr>
          </a:p>
          <a:p>
            <a:pPr marL="0" indent="0">
              <a:buNone/>
              <a:defRPr/>
            </a:pP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str1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str2,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(str1)&gt;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(str2)?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))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5"/>
          <p:cNvSpPr>
            <a:spLocks noChangeArrowheads="1"/>
          </p:cNvSpPr>
          <p:nvPr/>
        </p:nvSpPr>
        <p:spPr bwMode="auto">
          <a:xfrm>
            <a:off x="323528" y="1268760"/>
            <a:ext cx="8569325" cy="520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77800" algn="just" eaLnBrk="1" hangingPunct="1"/>
            <a:r>
              <a:rPr lang="ru-RU" altLang="ru-RU" sz="2800" dirty="0">
                <a:cs typeface="Times New Roman" pitchFamily="18" charset="0"/>
              </a:rPr>
              <a:t>В языке Си важен регистр букв, т.е. прописные и строчные буквы воспринимаются как разные (</a:t>
            </a:r>
            <a:r>
              <a:rPr lang="en-US" altLang="ru-RU" sz="2400" b="1" dirty="0" err="1"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ru-RU" sz="2800" dirty="0">
                <a:cs typeface="Times New Roman" pitchFamily="18" charset="0"/>
              </a:rPr>
              <a:t> c</a:t>
            </a:r>
            <a:r>
              <a:rPr lang="ru-RU" altLang="ru-RU" sz="2800" dirty="0">
                <a:cs typeface="Times New Roman" pitchFamily="18" charset="0"/>
              </a:rPr>
              <a:t> и </a:t>
            </a:r>
            <a:r>
              <a:rPr lang="en-US" altLang="ru-RU" sz="2400" b="1" dirty="0" err="1">
                <a:cs typeface="Times New Roman" pitchFamily="18" charset="0"/>
              </a:rPr>
              <a:t>int</a:t>
            </a:r>
            <a:r>
              <a:rPr lang="en-US" altLang="ru-RU" sz="2800" dirty="0">
                <a:cs typeface="Times New Roman" pitchFamily="18" charset="0"/>
              </a:rPr>
              <a:t> C</a:t>
            </a:r>
            <a:r>
              <a:rPr lang="ru-RU" altLang="ru-RU" sz="2800" dirty="0">
                <a:cs typeface="Times New Roman" pitchFamily="18" charset="0"/>
              </a:rPr>
              <a:t> объявляет 2 разные переменные с и С и обращение к ним в программе  будет разным).</a:t>
            </a:r>
          </a:p>
          <a:p>
            <a:pPr indent="177800" algn="just" eaLnBrk="1" hangingPunct="1"/>
            <a:r>
              <a:rPr lang="ru-RU" altLang="ru-RU" sz="2800" b="1" dirty="0">
                <a:cs typeface="Times New Roman" pitchFamily="18" charset="0"/>
              </a:rPr>
              <a:t> </a:t>
            </a:r>
            <a:endParaRPr lang="ru-RU" altLang="ru-RU" sz="2800" dirty="0">
              <a:cs typeface="Times New Roman" pitchFamily="18" charset="0"/>
            </a:endParaRPr>
          </a:p>
          <a:p>
            <a:pPr indent="177800" algn="just" eaLnBrk="1" hangingPunct="1"/>
            <a:r>
              <a:rPr lang="ru-RU" altLang="ru-RU" sz="2800" dirty="0">
                <a:cs typeface="Times New Roman" pitchFamily="18" charset="0"/>
              </a:rPr>
              <a:t>Например:</a:t>
            </a:r>
          </a:p>
          <a:p>
            <a:pPr indent="177800" algn="just" eaLnBrk="1" hangingPunct="1"/>
            <a:endParaRPr lang="en-US" altLang="ru-RU" sz="2400" dirty="0">
              <a:cs typeface="Times New Roman" pitchFamily="18" charset="0"/>
            </a:endParaRPr>
          </a:p>
          <a:p>
            <a:pPr indent="177800" algn="just" eaLnBrk="1" hangingPunct="1"/>
            <a:r>
              <a:rPr lang="en-US" altLang="ru-RU" sz="2000" b="1" dirty="0" err="1">
                <a:cs typeface="Times New Roman" pitchFamily="18" charset="0"/>
              </a:rPr>
              <a:t>int</a:t>
            </a:r>
            <a:r>
              <a:rPr lang="en-US" altLang="ru-RU" sz="2000" dirty="0">
                <a:cs typeface="Times New Roman" pitchFamily="18" charset="0"/>
              </a:rPr>
              <a:t> x</a:t>
            </a:r>
            <a:r>
              <a:rPr lang="ru-RU" altLang="ru-RU" sz="2000" dirty="0">
                <a:cs typeface="Times New Roman" pitchFamily="18" charset="0"/>
              </a:rPr>
              <a:t>, </a:t>
            </a:r>
            <a:r>
              <a:rPr lang="en-US" altLang="ru-RU" sz="2000" dirty="0">
                <a:cs typeface="Times New Roman" pitchFamily="18" charset="0"/>
              </a:rPr>
              <a:t>X</a:t>
            </a:r>
            <a:r>
              <a:rPr lang="ru-RU" altLang="ru-RU" sz="2000" dirty="0">
                <a:cs typeface="Times New Roman" pitchFamily="18" charset="0"/>
              </a:rPr>
              <a:t>; // объявление двух целых переменных </a:t>
            </a:r>
            <a:r>
              <a:rPr lang="ru-RU" altLang="ru-RU" sz="2000" dirty="0" err="1">
                <a:cs typeface="Times New Roman" pitchFamily="18" charset="0"/>
              </a:rPr>
              <a:t>х</a:t>
            </a:r>
            <a:r>
              <a:rPr lang="ru-RU" altLang="ru-RU" sz="2000" dirty="0">
                <a:cs typeface="Times New Roman" pitchFamily="18" charset="0"/>
              </a:rPr>
              <a:t> и Х</a:t>
            </a:r>
          </a:p>
          <a:p>
            <a:pPr indent="177800" algn="just" eaLnBrk="1" hangingPunct="1"/>
            <a:endParaRPr lang="en-US" altLang="ru-RU" sz="2000" dirty="0">
              <a:cs typeface="Times New Roman" pitchFamily="18" charset="0"/>
            </a:endParaRPr>
          </a:p>
          <a:p>
            <a:pPr indent="177800" algn="just" eaLnBrk="1" hangingPunct="1"/>
            <a:r>
              <a:rPr lang="en-US" altLang="ru-RU" sz="2000" b="1" dirty="0">
                <a:cs typeface="Times New Roman" pitchFamily="18" charset="0"/>
              </a:rPr>
              <a:t>char</a:t>
            </a:r>
            <a:r>
              <a:rPr lang="en-US" altLang="ru-RU" sz="2000" dirty="0">
                <a:cs typeface="Times New Roman" pitchFamily="18" charset="0"/>
              </a:rPr>
              <a:t> y</a:t>
            </a:r>
            <a:r>
              <a:rPr lang="ru-RU" altLang="ru-RU" sz="2000" dirty="0">
                <a:cs typeface="Times New Roman" pitchFamily="18" charset="0"/>
              </a:rPr>
              <a:t>, </a:t>
            </a:r>
            <a:r>
              <a:rPr lang="en-US" altLang="ru-RU" sz="2000" dirty="0" err="1">
                <a:cs typeface="Times New Roman" pitchFamily="18" charset="0"/>
              </a:rPr>
              <a:t>symvol</a:t>
            </a:r>
            <a:r>
              <a:rPr lang="ru-RU" altLang="ru-RU" sz="2000" dirty="0">
                <a:cs typeface="Times New Roman" pitchFamily="18" charset="0"/>
              </a:rPr>
              <a:t>; </a:t>
            </a:r>
            <a:r>
              <a:rPr lang="en-US" altLang="ru-RU" sz="2000" dirty="0">
                <a:cs typeface="Times New Roman" pitchFamily="18" charset="0"/>
              </a:rPr>
              <a:t> </a:t>
            </a:r>
            <a:r>
              <a:rPr lang="ru-RU" altLang="ru-RU" sz="2000" dirty="0">
                <a:cs typeface="Times New Roman" pitchFamily="18" charset="0"/>
              </a:rPr>
              <a:t>// объявление двух символьных </a:t>
            </a:r>
            <a:r>
              <a:rPr lang="en-US" altLang="ru-RU" sz="2000" dirty="0">
                <a:cs typeface="Times New Roman" pitchFamily="18" charset="0"/>
              </a:rPr>
              <a:t>	</a:t>
            </a:r>
          </a:p>
          <a:p>
            <a:pPr indent="177800" algn="just" eaLnBrk="1" hangingPunct="1"/>
            <a:r>
              <a:rPr lang="en-US" altLang="ru-RU" sz="2000" dirty="0">
                <a:cs typeface="Times New Roman" pitchFamily="18" charset="0"/>
              </a:rPr>
              <a:t>			// </a:t>
            </a:r>
            <a:r>
              <a:rPr lang="ru-RU" altLang="ru-RU" sz="2000" dirty="0">
                <a:cs typeface="Times New Roman" pitchFamily="18" charset="0"/>
              </a:rPr>
              <a:t>переменных у и </a:t>
            </a:r>
            <a:r>
              <a:rPr lang="en-US" altLang="ru-RU" sz="2000" dirty="0" err="1">
                <a:cs typeface="Times New Roman" pitchFamily="18" charset="0"/>
              </a:rPr>
              <a:t>symvol</a:t>
            </a:r>
            <a:endParaRPr lang="ru-RU" altLang="ru-RU" sz="2000" dirty="0">
              <a:cs typeface="Times New Roman" pitchFamily="18" charset="0"/>
            </a:endParaRPr>
          </a:p>
          <a:p>
            <a:pPr indent="177800" algn="just" eaLnBrk="1" hangingPunct="1"/>
            <a:endParaRPr lang="en-US" altLang="ru-RU" sz="2000" dirty="0">
              <a:cs typeface="Times New Roman" pitchFamily="18" charset="0"/>
            </a:endParaRPr>
          </a:p>
          <a:p>
            <a:pPr indent="177800" algn="just" eaLnBrk="1" hangingPunct="1"/>
            <a:r>
              <a:rPr lang="en-US" altLang="ru-RU" sz="2000" b="1" dirty="0">
                <a:cs typeface="Times New Roman" pitchFamily="18" charset="0"/>
              </a:rPr>
              <a:t>float</a:t>
            </a:r>
            <a:r>
              <a:rPr lang="en-US" altLang="ru-RU" sz="2000" dirty="0">
                <a:cs typeface="Times New Roman" pitchFamily="18" charset="0"/>
              </a:rPr>
              <a:t> </a:t>
            </a:r>
            <a:r>
              <a:rPr lang="en-US" altLang="ru-RU" sz="2000" dirty="0" err="1">
                <a:cs typeface="Times New Roman" pitchFamily="18" charset="0"/>
              </a:rPr>
              <a:t>chislo</a:t>
            </a:r>
            <a:r>
              <a:rPr lang="ru-RU" altLang="ru-RU" sz="2000" dirty="0">
                <a:cs typeface="Times New Roman" pitchFamily="18" charset="0"/>
              </a:rPr>
              <a:t>; // объявление вещественной переменной </a:t>
            </a:r>
            <a:r>
              <a:rPr lang="en-US" altLang="ru-RU" sz="2000" dirty="0">
                <a:cs typeface="Times New Roman" pitchFamily="18" charset="0"/>
              </a:rPr>
              <a:t>			   //	</a:t>
            </a:r>
            <a:r>
              <a:rPr lang="en-US" altLang="ru-RU" sz="2000" dirty="0" err="1">
                <a:cs typeface="Times New Roman" pitchFamily="18" charset="0"/>
              </a:rPr>
              <a:t>chislo</a:t>
            </a:r>
            <a:endParaRPr lang="ru-RU" altLang="ru-RU" sz="2000" dirty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10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124744"/>
            <a:ext cx="8503920" cy="5472608"/>
          </a:xfrm>
        </p:spPr>
        <p:txBody>
          <a:bodyPr>
            <a:normAutofit fontScale="55000" lnSpcReduction="20000"/>
          </a:bodyPr>
          <a:lstStyle/>
          <a:p>
            <a:pPr marL="100965">
              <a:defRPr/>
            </a:pPr>
            <a:r>
              <a:rPr lang="ru-RU" sz="3200" b="1" dirty="0"/>
              <a:t>Пример</a:t>
            </a:r>
            <a:r>
              <a:rPr lang="en-US" sz="3200" b="1" dirty="0"/>
              <a:t>1:</a:t>
            </a:r>
            <a:endParaRPr lang="ru-RU" sz="4800" b="1" dirty="0"/>
          </a:p>
          <a:p>
            <a:pPr marL="3175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// заголовочный файл функций работы со строками</a:t>
            </a:r>
          </a:p>
          <a:p>
            <a:pPr marL="3175"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main()  {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char s1[]=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"Hello"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char s2[]=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"Hello"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stricmp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(s1,s2);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"%s %s\n"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,s1,s2);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&lt;0)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"s1 &lt; s2"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&gt;0)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"s1 &gt; s2"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==0)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"s1=s2"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b="1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();   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return 0;</a:t>
            </a:r>
          </a:p>
          <a:p>
            <a:pPr marL="3175">
              <a:defRPr/>
            </a:pPr>
            <a:r>
              <a:rPr lang="ru-RU" sz="2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0965">
              <a:defRPr/>
            </a:pPr>
            <a:endParaRPr lang="ru-RU" sz="3200" dirty="0"/>
          </a:p>
          <a:p>
            <a:pPr marL="100965">
              <a:buNone/>
              <a:defRPr/>
            </a:pPr>
            <a:r>
              <a:rPr lang="ru-RU" sz="2800" dirty="0"/>
              <a:t>На экране будет выведено:</a:t>
            </a:r>
            <a:endParaRPr lang="ru-RU" sz="4400" dirty="0"/>
          </a:p>
          <a:p>
            <a:pPr marL="100965">
              <a:buNone/>
              <a:defRPr/>
            </a:pPr>
            <a:r>
              <a:rPr lang="ru-RU" sz="2800" dirty="0"/>
              <a:t> </a:t>
            </a:r>
            <a:endParaRPr lang="ru-RU" sz="4400" dirty="0"/>
          </a:p>
          <a:p>
            <a:pPr marL="100965">
              <a:buNone/>
              <a:defRPr/>
            </a:pPr>
            <a:r>
              <a:rPr lang="en-US" sz="2800" dirty="0"/>
              <a:t>Hello </a:t>
            </a:r>
            <a:r>
              <a:rPr lang="en-US" sz="2800" dirty="0" err="1"/>
              <a:t>Hello</a:t>
            </a:r>
            <a:endParaRPr lang="ru-RU" sz="4400" dirty="0"/>
          </a:p>
          <a:p>
            <a:pPr marL="100965">
              <a:buNone/>
              <a:defRPr/>
            </a:pPr>
            <a:r>
              <a:rPr lang="en-US" sz="2800" dirty="0"/>
              <a:t>s1=s2</a:t>
            </a:r>
            <a:endParaRPr lang="ru-RU" sz="4400" dirty="0">
              <a:latin typeface="Times New Roman"/>
              <a:ea typeface="Times New Roman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59338" y="4283075"/>
            <a:ext cx="3600450" cy="3698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altLang="ru-RU"/>
              <a:t>Что будет выведено на экран?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11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124744"/>
            <a:ext cx="8503920" cy="5472608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ru-RU" sz="3600" dirty="0"/>
              <a:t>Пример</a:t>
            </a:r>
            <a:r>
              <a:rPr lang="en-US" sz="3600" dirty="0"/>
              <a:t> 2:</a:t>
            </a:r>
            <a:endParaRPr lang="ru-RU" sz="5400" dirty="0"/>
          </a:p>
          <a:p>
            <a:pPr marL="3175">
              <a:defRPr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3200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3200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3200" dirty="0">
                <a:latin typeface="Courier New" pitchFamily="49" charset="0"/>
                <a:cs typeface="Courier New" pitchFamily="49" charset="0"/>
              </a:rPr>
              <a:t> // заголовочный файл функций работы со строками</a:t>
            </a:r>
          </a:p>
          <a:p>
            <a:pPr marL="3175">
              <a:defRPr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main()  {</a:t>
            </a:r>
            <a:endParaRPr lang="ru-RU" sz="3200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s1[]=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"Hello"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3200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s2[]=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"Hello, world"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3200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3200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stricmp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(s1,s2);</a:t>
            </a:r>
            <a:endParaRPr lang="ru-RU" sz="3200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"%s %s\n"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,s1,s2);</a:t>
            </a:r>
            <a:endParaRPr lang="ru-RU" sz="3200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&lt;0)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"s1 &lt; s2"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3200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&gt;0)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"s1 &gt; s2"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3200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==0)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"s1=s2"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3200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ru-RU" sz="3200" dirty="0">
                <a:latin typeface="Courier New" pitchFamily="49" charset="0"/>
                <a:cs typeface="Courier New" pitchFamily="49" charset="0"/>
              </a:rPr>
              <a:t>();   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 marL="3175">
              <a:defRPr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0; </a:t>
            </a:r>
          </a:p>
          <a:p>
            <a:pPr marL="3175">
              <a:defRPr/>
            </a:pPr>
            <a:r>
              <a:rPr lang="ru-RU" sz="3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ru-RU" sz="3600" dirty="0"/>
          </a:p>
          <a:p>
            <a:pPr>
              <a:defRPr/>
            </a:pPr>
            <a:r>
              <a:rPr lang="ru-RU" sz="3200" dirty="0"/>
              <a:t>На экране будет выведено:</a:t>
            </a:r>
            <a:endParaRPr lang="ru-RU" sz="4800" dirty="0"/>
          </a:p>
          <a:p>
            <a:pPr>
              <a:defRPr/>
            </a:pPr>
            <a:r>
              <a:rPr lang="ru-RU" sz="3200" dirty="0"/>
              <a:t> </a:t>
            </a:r>
            <a:endParaRPr lang="ru-RU" sz="4800" dirty="0"/>
          </a:p>
          <a:p>
            <a:pPr>
              <a:defRPr/>
            </a:pPr>
            <a:r>
              <a:rPr lang="en-US" sz="3200" dirty="0"/>
              <a:t>Hello </a:t>
            </a:r>
            <a:r>
              <a:rPr lang="en-US" sz="3200" dirty="0" err="1"/>
              <a:t>Hello</a:t>
            </a:r>
            <a:r>
              <a:rPr lang="en-US" sz="3200" dirty="0"/>
              <a:t>, world</a:t>
            </a:r>
            <a:endParaRPr lang="ru-RU" sz="4800" dirty="0"/>
          </a:p>
          <a:p>
            <a:pPr>
              <a:defRPr/>
            </a:pPr>
            <a:r>
              <a:rPr lang="en-US" sz="3200" dirty="0"/>
              <a:t>s1 &lt; s2</a:t>
            </a:r>
            <a:endParaRPr lang="ru-RU" sz="4800" dirty="0">
              <a:latin typeface="Times New Roman"/>
              <a:ea typeface="Times New Roman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59338" y="4283075"/>
            <a:ext cx="3600450" cy="3698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altLang="ru-RU"/>
              <a:t>Что будет выведено на экран?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12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124744"/>
            <a:ext cx="8503920" cy="56166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1400" dirty="0"/>
              <a:t>Пример</a:t>
            </a:r>
            <a:r>
              <a:rPr lang="en-US" sz="1400" dirty="0"/>
              <a:t> 3:</a:t>
            </a:r>
            <a:endParaRPr lang="ru-RU" sz="2000" dirty="0"/>
          </a:p>
          <a:p>
            <a:pPr marL="100965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0965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0965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0965">
              <a:defRPr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 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0965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s1[]=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Bcda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0965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s2[]=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0965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0965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stricmp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(s1,s2);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0965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"%s %s\n"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,s1,s2);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0965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&lt;0)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"s1 &lt; s2"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0965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&gt;0)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"s1 &gt; s2"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0965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==0)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"s1=s2"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0965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100965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return 0;</a:t>
            </a:r>
          </a:p>
          <a:p>
            <a:pPr marL="100965">
              <a:defRPr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ru-RU" sz="1400" dirty="0"/>
              <a:t>На экране будет выведено:</a:t>
            </a:r>
            <a:endParaRPr lang="ru-RU" sz="4000" dirty="0"/>
          </a:p>
          <a:p>
            <a:pPr>
              <a:defRPr/>
            </a:pPr>
            <a:r>
              <a:rPr lang="ru-RU" sz="1400" dirty="0"/>
              <a:t> </a:t>
            </a:r>
            <a:r>
              <a:rPr lang="en-US" sz="1400" dirty="0" err="1"/>
              <a:t>Bcda</a:t>
            </a:r>
            <a:r>
              <a:rPr lang="en-US" sz="1400" dirty="0"/>
              <a:t> </a:t>
            </a:r>
            <a:r>
              <a:rPr lang="en-US" sz="1400" dirty="0" err="1"/>
              <a:t>Abcd</a:t>
            </a:r>
            <a:endParaRPr lang="ru-RU" sz="4000" dirty="0"/>
          </a:p>
          <a:p>
            <a:pPr>
              <a:defRPr/>
            </a:pPr>
            <a:r>
              <a:rPr lang="en-US" sz="1400" dirty="0"/>
              <a:t>s1 &gt; s2</a:t>
            </a:r>
            <a:endParaRPr lang="ru-RU" sz="1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59338" y="4283075"/>
            <a:ext cx="3600450" cy="3698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altLang="ru-RU"/>
              <a:t>Что будет выведено на экран?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13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40060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ru-RU" altLang="ru-RU" sz="2400" b="1" dirty="0"/>
              <a:t>Длина строки:</a:t>
            </a:r>
          </a:p>
          <a:p>
            <a:pPr marL="0" indent="0">
              <a:buFont typeface="Arial" charset="0"/>
              <a:buNone/>
            </a:pPr>
            <a:r>
              <a:rPr lang="ru-RU" altLang="ru-RU" sz="2400" dirty="0"/>
              <a:t>Для вычисления длины строки используется функция </a:t>
            </a:r>
          </a:p>
          <a:p>
            <a:pPr marL="0" indent="0">
              <a:buFont typeface="Arial" charset="0"/>
              <a:buNone/>
            </a:pPr>
            <a:r>
              <a:rPr lang="en-US" altLang="ru-RU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(&lt;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строка&gt;)</a:t>
            </a:r>
            <a:r>
              <a:rPr lang="ru-RU" altLang="ru-RU" sz="2400" dirty="0"/>
              <a:t>;</a:t>
            </a:r>
            <a:endParaRPr lang="en-US" altLang="ru-RU" sz="2400" dirty="0"/>
          </a:p>
          <a:p>
            <a:pPr marL="0" indent="0">
              <a:buFont typeface="Arial" charset="0"/>
              <a:buNone/>
            </a:pPr>
            <a:endParaRPr lang="ru-RU" altLang="ru-RU" sz="2400" dirty="0"/>
          </a:p>
          <a:p>
            <a:pPr marL="0" indent="0">
              <a:buFont typeface="Arial" charset="0"/>
              <a:buNone/>
            </a:pPr>
            <a:r>
              <a:rPr lang="ru-RU" altLang="ru-RU" sz="2400" dirty="0"/>
              <a:t>Пример: </a:t>
            </a:r>
          </a:p>
          <a:p>
            <a:pPr marL="0" indent="0">
              <a:buFont typeface="Arial" charset="0"/>
              <a:buNone/>
            </a:pP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char s[]=</a:t>
            </a:r>
            <a:r>
              <a:rPr lang="en-US" alt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"Hello"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 marL="0" indent="0">
              <a:buFont typeface="Arial" charset="0"/>
              <a:buNone/>
            </a:pP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altLang="ru-RU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d"</a:t>
            </a: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,i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</a:pPr>
            <a:r>
              <a:rPr lang="ru-RU" altLang="ru-RU" sz="2400" dirty="0"/>
              <a:t>На экран будет выведено число 5.</a:t>
            </a:r>
          </a:p>
          <a:p>
            <a:pPr>
              <a:defRPr/>
            </a:pP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14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40060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ru-RU" altLang="ru-RU" sz="2000" b="1" dirty="0"/>
              <a:t>Преобразования строк:</a:t>
            </a:r>
          </a:p>
          <a:p>
            <a:pPr marL="0" indent="0">
              <a:buFont typeface="Arial" charset="0"/>
              <a:buNone/>
            </a:pPr>
            <a:r>
              <a:rPr lang="ru-RU" altLang="ru-RU" sz="2000" dirty="0"/>
              <a:t>Зачастую требуется преобразовать число в строку и наоборот. Есть несколько способов сделать это.</a:t>
            </a:r>
          </a:p>
          <a:p>
            <a:pPr marL="0" indent="0">
              <a:buFont typeface="Arial" charset="0"/>
              <a:buNone/>
            </a:pPr>
            <a:r>
              <a:rPr lang="ru-RU" altLang="ru-RU" sz="2000" dirty="0"/>
              <a:t>1. Функции </a:t>
            </a:r>
            <a:r>
              <a:rPr lang="ru-RU" altLang="ru-RU" sz="2000" dirty="0" err="1"/>
              <a:t>sprintf</a:t>
            </a:r>
            <a:r>
              <a:rPr lang="ru-RU" altLang="ru-RU" sz="2000" dirty="0"/>
              <a:t> и </a:t>
            </a:r>
            <a:r>
              <a:rPr lang="ru-RU" altLang="ru-RU" sz="2000" dirty="0" err="1"/>
              <a:t>sscanf</a:t>
            </a:r>
            <a:r>
              <a:rPr lang="ru-RU" altLang="ru-RU" sz="2000" dirty="0"/>
              <a:t>. Например, так:</a:t>
            </a:r>
          </a:p>
          <a:p>
            <a:pPr marL="0" indent="0">
              <a:buFont typeface="Arial" charset="0"/>
              <a:buNone/>
            </a:pPr>
            <a:r>
              <a:rPr lang="ru-RU" altLang="ru-RU" sz="2000" dirty="0" err="1"/>
              <a:t>char</a:t>
            </a:r>
            <a:r>
              <a:rPr lang="ru-RU" altLang="ru-RU" sz="2000" dirty="0"/>
              <a:t> </a:t>
            </a:r>
            <a:r>
              <a:rPr lang="ru-RU" altLang="ru-RU" sz="2000" dirty="0" err="1"/>
              <a:t>str</a:t>
            </a:r>
            <a:r>
              <a:rPr lang="ru-RU" altLang="ru-RU" sz="2000" dirty="0"/>
              <a:t>[50]; </a:t>
            </a:r>
            <a:r>
              <a:rPr lang="ru-RU" altLang="ru-RU" sz="2000" dirty="0" err="1"/>
              <a:t>int</a:t>
            </a:r>
            <a:r>
              <a:rPr lang="ru-RU" altLang="ru-RU" sz="2000" dirty="0"/>
              <a:t> i=15, </a:t>
            </a:r>
            <a:r>
              <a:rPr lang="ru-RU" altLang="ru-RU" sz="2000" dirty="0" err="1"/>
              <a:t>j</a:t>
            </a:r>
            <a:r>
              <a:rPr lang="ru-RU" altLang="ru-RU" sz="2000" dirty="0"/>
              <a:t>;</a:t>
            </a:r>
          </a:p>
          <a:p>
            <a:pPr marL="0" indent="0">
              <a:buFont typeface="Arial" charset="0"/>
              <a:buNone/>
            </a:pPr>
            <a:endParaRPr lang="ru-RU" altLang="ru-RU" sz="2000" dirty="0"/>
          </a:p>
          <a:p>
            <a:pPr marL="0" indent="0">
              <a:buFont typeface="Arial" charset="0"/>
              <a:buNone/>
            </a:pPr>
            <a:r>
              <a:rPr lang="ru-RU" altLang="ru-RU" sz="2000" dirty="0"/>
              <a:t>// Записать в </a:t>
            </a:r>
            <a:r>
              <a:rPr lang="ru-RU" altLang="ru-RU" sz="2000" dirty="0" err="1"/>
              <a:t>str</a:t>
            </a:r>
            <a:r>
              <a:rPr lang="ru-RU" altLang="ru-RU" sz="2000" dirty="0"/>
              <a:t> строковое представление </a:t>
            </a:r>
            <a:r>
              <a:rPr lang="ru-RU" altLang="ru-RU" sz="2000" dirty="0" err="1"/>
              <a:t>i</a:t>
            </a:r>
            <a:r>
              <a:rPr lang="ru-RU" altLang="ru-RU" sz="2000" dirty="0"/>
              <a:t> </a:t>
            </a:r>
            <a:r>
              <a:rPr lang="ru-RU" altLang="ru-RU" sz="2000" dirty="0" err="1"/>
              <a:t>sprintf</a:t>
            </a:r>
            <a:r>
              <a:rPr lang="ru-RU" altLang="ru-RU" sz="2000" dirty="0"/>
              <a:t>(</a:t>
            </a:r>
            <a:r>
              <a:rPr lang="ru-RU" altLang="ru-RU" sz="2000" dirty="0" err="1"/>
              <a:t>str</a:t>
            </a:r>
            <a:r>
              <a:rPr lang="ru-RU" altLang="ru-RU" sz="2000" dirty="0"/>
              <a:t>, "%</a:t>
            </a:r>
            <a:r>
              <a:rPr lang="ru-RU" altLang="ru-RU" sz="2000" dirty="0" err="1"/>
              <a:t>d</a:t>
            </a:r>
            <a:r>
              <a:rPr lang="ru-RU" altLang="ru-RU" sz="2000" dirty="0"/>
              <a:t>", </a:t>
            </a:r>
            <a:r>
              <a:rPr lang="ru-RU" altLang="ru-RU" sz="2000" dirty="0" err="1"/>
              <a:t>i</a:t>
            </a:r>
            <a:r>
              <a:rPr lang="ru-RU" altLang="ru-RU" sz="2000" dirty="0"/>
              <a:t>); </a:t>
            </a:r>
          </a:p>
          <a:p>
            <a:pPr marL="0" indent="0">
              <a:buFont typeface="Arial" charset="0"/>
              <a:buNone/>
            </a:pPr>
            <a:r>
              <a:rPr lang="ru-RU" altLang="ru-RU" sz="2000" dirty="0"/>
              <a:t>// Записать в </a:t>
            </a:r>
            <a:r>
              <a:rPr lang="ru-RU" altLang="ru-RU" sz="2000" dirty="0" err="1"/>
              <a:t>j</a:t>
            </a:r>
            <a:r>
              <a:rPr lang="ru-RU" altLang="ru-RU" sz="2000" dirty="0"/>
              <a:t> число, содержащееся в строке </a:t>
            </a:r>
            <a:r>
              <a:rPr lang="ru-RU" altLang="ru-RU" sz="2000" dirty="0" err="1"/>
              <a:t>str</a:t>
            </a:r>
            <a:endParaRPr lang="ru-RU" altLang="ru-RU" sz="2000" dirty="0"/>
          </a:p>
          <a:p>
            <a:pPr marL="0" indent="0">
              <a:buFont typeface="Arial" charset="0"/>
              <a:buNone/>
            </a:pPr>
            <a:r>
              <a:rPr lang="ru-RU" altLang="ru-RU" sz="2000" dirty="0" err="1"/>
              <a:t>sscanf</a:t>
            </a:r>
            <a:r>
              <a:rPr lang="ru-RU" altLang="ru-RU" sz="2000" dirty="0"/>
              <a:t>(</a:t>
            </a:r>
            <a:r>
              <a:rPr lang="ru-RU" altLang="ru-RU" sz="2000" dirty="0" err="1"/>
              <a:t>str</a:t>
            </a:r>
            <a:r>
              <a:rPr lang="ru-RU" altLang="ru-RU" sz="2000" dirty="0"/>
              <a:t>, "%</a:t>
            </a:r>
            <a:r>
              <a:rPr lang="ru-RU" altLang="ru-RU" sz="2000" dirty="0" err="1"/>
              <a:t>d</a:t>
            </a:r>
            <a:r>
              <a:rPr lang="ru-RU" altLang="ru-RU" sz="2000" dirty="0"/>
              <a:t>", &amp;</a:t>
            </a:r>
            <a:r>
              <a:rPr lang="ru-RU" altLang="ru-RU" sz="2000" dirty="0" err="1"/>
              <a:t>j</a:t>
            </a:r>
            <a:r>
              <a:rPr lang="ru-RU" altLang="ru-RU" sz="2000" dirty="0"/>
              <a:t>); </a:t>
            </a:r>
          </a:p>
          <a:p>
            <a:pPr marL="0" indent="0">
              <a:buFont typeface="Arial" charset="0"/>
              <a:buNone/>
            </a:pPr>
            <a:endParaRPr lang="ru-RU" altLang="ru-RU" sz="2000" dirty="0"/>
          </a:p>
          <a:p>
            <a:pPr marL="0" indent="0">
              <a:buFont typeface="Arial" charset="0"/>
              <a:buNone/>
            </a:pPr>
            <a:r>
              <a:rPr lang="ru-RU" altLang="ru-RU" sz="2000" dirty="0" err="1"/>
              <a:t>sprintf</a:t>
            </a:r>
            <a:r>
              <a:rPr lang="ru-RU" altLang="ru-RU" sz="2000" dirty="0"/>
              <a:t>(</a:t>
            </a:r>
            <a:r>
              <a:rPr lang="ru-RU" altLang="ru-RU" sz="2000" dirty="0" err="1"/>
              <a:t>str</a:t>
            </a:r>
            <a:r>
              <a:rPr lang="ru-RU" altLang="ru-RU" sz="2000" dirty="0"/>
              <a:t>, "</a:t>
            </a:r>
            <a:r>
              <a:rPr lang="ru-RU" altLang="ru-RU" sz="2000" dirty="0" err="1"/>
              <a:t>i=%d</a:t>
            </a:r>
            <a:r>
              <a:rPr lang="ru-RU" altLang="ru-RU" sz="2000" dirty="0"/>
              <a:t> </a:t>
            </a:r>
            <a:r>
              <a:rPr lang="ru-RU" altLang="ru-RU" sz="2000" dirty="0" err="1"/>
              <a:t>and</a:t>
            </a:r>
            <a:r>
              <a:rPr lang="ru-RU" altLang="ru-RU" sz="2000" dirty="0"/>
              <a:t> </a:t>
            </a:r>
            <a:r>
              <a:rPr lang="ru-RU" altLang="ru-RU" sz="2000" dirty="0" err="1"/>
              <a:t>j=%d</a:t>
            </a:r>
            <a:r>
              <a:rPr lang="ru-RU" altLang="ru-RU" sz="2000" dirty="0"/>
              <a:t>", </a:t>
            </a:r>
            <a:r>
              <a:rPr lang="ru-RU" altLang="ru-RU" sz="2000" dirty="0" err="1"/>
              <a:t>i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j</a:t>
            </a:r>
            <a:r>
              <a:rPr lang="ru-RU" altLang="ru-RU" sz="2000" dirty="0"/>
              <a:t>);</a:t>
            </a:r>
          </a:p>
          <a:p>
            <a:pPr marL="0" indent="0">
              <a:buFont typeface="Arial" charset="0"/>
              <a:buNone/>
            </a:pPr>
            <a:r>
              <a:rPr lang="ru-RU" altLang="ru-RU" sz="2000" dirty="0"/>
              <a:t>// содержимое </a:t>
            </a:r>
            <a:r>
              <a:rPr lang="ru-RU" altLang="ru-RU" sz="2000" dirty="0" err="1"/>
              <a:t>str</a:t>
            </a:r>
            <a:r>
              <a:rPr lang="ru-RU" altLang="ru-RU" sz="2000" dirty="0"/>
              <a:t>: "i=15 </a:t>
            </a:r>
            <a:r>
              <a:rPr lang="ru-RU" altLang="ru-RU" sz="2000" dirty="0" err="1"/>
              <a:t>and</a:t>
            </a:r>
            <a:r>
              <a:rPr lang="ru-RU" altLang="ru-RU" sz="2000" dirty="0"/>
              <a:t> j=15"</a:t>
            </a:r>
          </a:p>
          <a:p>
            <a:pPr marL="0" indent="0">
              <a:buFont typeface="Arial" charset="0"/>
              <a:buNone/>
            </a:pPr>
            <a:endParaRPr lang="ru-RU" altLang="ru-RU" sz="2000" dirty="0"/>
          </a:p>
          <a:p>
            <a:pPr marL="0" indent="0">
              <a:buFont typeface="Arial" charset="0"/>
              <a:buNone/>
            </a:pPr>
            <a:r>
              <a:rPr lang="ru-RU" altLang="ru-RU" sz="2000" dirty="0"/>
              <a:t>Эти функции очень похожи на </a:t>
            </a:r>
            <a:r>
              <a:rPr lang="ru-RU" altLang="ru-RU" sz="2000" dirty="0" err="1"/>
              <a:t>printf</a:t>
            </a:r>
            <a:r>
              <a:rPr lang="ru-RU" altLang="ru-RU" sz="2000" dirty="0"/>
              <a:t> и </a:t>
            </a:r>
            <a:r>
              <a:rPr lang="ru-RU" altLang="ru-RU" sz="2000" dirty="0" err="1"/>
              <a:t>scanf</a:t>
            </a:r>
            <a:r>
              <a:rPr lang="ru-RU" altLang="ru-RU" sz="2000" dirty="0"/>
              <a:t>, за исключением того, что они работают не с консолью, а со строковым буфером.</a:t>
            </a:r>
            <a:endParaRPr lang="ru-RU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15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40060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ru-RU" altLang="ru-RU" sz="2000" dirty="0"/>
              <a:t>2</a:t>
            </a:r>
            <a:r>
              <a:rPr lang="ru-RU" altLang="ru-RU" sz="2400" dirty="0"/>
              <a:t>. Функции </a:t>
            </a:r>
            <a:r>
              <a:rPr lang="ru-RU" altLang="ru-RU" sz="2400" dirty="0" err="1"/>
              <a:t>atof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atoi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atol</a:t>
            </a:r>
            <a:r>
              <a:rPr lang="ru-RU" altLang="ru-RU" sz="2400" dirty="0"/>
              <a:t> и </a:t>
            </a:r>
            <a:r>
              <a:rPr lang="ru-RU" altLang="ru-RU" sz="2400" dirty="0" err="1"/>
              <a:t>itoa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ltoa</a:t>
            </a:r>
            <a:r>
              <a:rPr lang="ru-RU" altLang="ru-RU" sz="24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ru-RU" altLang="ru-RU" sz="2400" dirty="0"/>
              <a:t>Прототипы функций из первой группы:</a:t>
            </a:r>
          </a:p>
          <a:p>
            <a:pPr marL="0" indent="0">
              <a:buFont typeface="Arial" charset="0"/>
              <a:buNone/>
            </a:pPr>
            <a:r>
              <a:rPr lang="en-US" altLang="ru-RU" sz="2400" b="1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atof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строка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</a:pPr>
            <a:r>
              <a:rPr lang="en-US" altLang="ru-RU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строка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</a:pPr>
            <a:r>
              <a:rPr lang="en-US" altLang="ru-RU" sz="2400" b="1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atol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строка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charset="0"/>
              <a:buNone/>
            </a:pPr>
            <a:endParaRPr lang="en-US" altLang="ru-RU" sz="2400" dirty="0"/>
          </a:p>
          <a:p>
            <a:pPr marL="0" indent="0">
              <a:buFont typeface="Arial" charset="0"/>
              <a:buNone/>
            </a:pPr>
            <a:r>
              <a:rPr lang="ru-RU" altLang="ru-RU" sz="2400" dirty="0"/>
              <a:t>Вторая группа:</a:t>
            </a:r>
          </a:p>
          <a:p>
            <a:pPr marL="0" indent="0">
              <a:buFont typeface="Arial" charset="0"/>
              <a:buNone/>
            </a:pPr>
            <a:r>
              <a:rPr lang="en-US" altLang="ru-RU" sz="18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ru-RU" sz="18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ru-RU" sz="1800" dirty="0" err="1">
                <a:latin typeface="Courier New" pitchFamily="49" charset="0"/>
                <a:cs typeface="Courier New" pitchFamily="49" charset="0"/>
              </a:rPr>
              <a:t>itoa</a:t>
            </a:r>
            <a:r>
              <a:rPr lang="en-US" altLang="ru-RU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1800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altLang="ru-RU" sz="18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ru-RU" sz="1800" dirty="0">
                <a:latin typeface="Courier New" pitchFamily="49" charset="0"/>
                <a:cs typeface="Courier New" pitchFamily="49" charset="0"/>
              </a:rPr>
              <a:t>* string, </a:t>
            </a:r>
            <a:r>
              <a:rPr lang="en-US" altLang="ru-RU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1800" dirty="0">
                <a:latin typeface="Courier New" pitchFamily="49" charset="0"/>
                <a:cs typeface="Courier New" pitchFamily="49" charset="0"/>
              </a:rPr>
              <a:t> radix);</a:t>
            </a:r>
          </a:p>
          <a:p>
            <a:pPr marL="0" indent="0">
              <a:buFont typeface="Arial" charset="0"/>
              <a:buNone/>
            </a:pPr>
            <a:r>
              <a:rPr lang="en-US" altLang="ru-RU" sz="18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ru-RU" sz="18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ru-RU" sz="1800" dirty="0" err="1">
                <a:latin typeface="Courier New" pitchFamily="49" charset="0"/>
                <a:cs typeface="Courier New" pitchFamily="49" charset="0"/>
              </a:rPr>
              <a:t>ltoa</a:t>
            </a:r>
            <a:r>
              <a:rPr lang="en-US" altLang="ru-RU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1800" b="1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ru-RU" sz="1800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altLang="ru-RU" sz="18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ru-RU" sz="1800" dirty="0">
                <a:latin typeface="Courier New" pitchFamily="49" charset="0"/>
                <a:cs typeface="Courier New" pitchFamily="49" charset="0"/>
              </a:rPr>
              <a:t>* string, </a:t>
            </a:r>
            <a:r>
              <a:rPr lang="en-US" altLang="ru-RU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1800" dirty="0">
                <a:latin typeface="Courier New" pitchFamily="49" charset="0"/>
                <a:cs typeface="Courier New" pitchFamily="49" charset="0"/>
              </a:rPr>
              <a:t> radix);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16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40060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ru-RU" altLang="ru-RU" sz="2400" dirty="0"/>
              <a:t>Пример:</a:t>
            </a:r>
          </a:p>
          <a:p>
            <a:pPr marL="0" indent="0">
              <a:buFont typeface="Arial" charset="0"/>
              <a:buNone/>
            </a:pPr>
            <a:r>
              <a:rPr lang="en-US" altLang="ru-RU" sz="24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 str1[5];</a:t>
            </a:r>
          </a:p>
          <a:p>
            <a:pPr marL="0" indent="0">
              <a:buFont typeface="Arial" charset="0"/>
              <a:buNone/>
            </a:pPr>
            <a:r>
              <a:rPr lang="en-US" altLang="ru-RU" sz="24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 str2[5];</a:t>
            </a:r>
          </a:p>
          <a:p>
            <a:pPr marL="0" indent="0">
              <a:buFont typeface="Arial" charset="0"/>
              <a:buNone/>
            </a:pPr>
            <a:r>
              <a:rPr lang="en-US" altLang="ru-RU" sz="24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 str3[5];</a:t>
            </a:r>
          </a:p>
          <a:p>
            <a:pPr marL="0" indent="0">
              <a:buFont typeface="Arial" charset="0"/>
              <a:buNone/>
            </a:pP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itoa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(12, str1, 10);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//str1=”12”</a:t>
            </a:r>
          </a:p>
          <a:p>
            <a:pPr marL="0" indent="0">
              <a:buFont typeface="Arial" charset="0"/>
              <a:buNone/>
            </a:pP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itoa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(12, </a:t>
            </a: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, 16); //</a:t>
            </a:r>
            <a:r>
              <a:rPr lang="ru-RU" altLang="ru-RU" sz="2400" b="1" dirty="0">
                <a:latin typeface="Courier New" pitchFamily="49" charset="0"/>
                <a:cs typeface="Courier New" pitchFamily="49" charset="0"/>
              </a:rPr>
              <a:t>??</a:t>
            </a:r>
            <a:endParaRPr lang="en-US" alt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itoa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(12, </a:t>
            </a: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altLang="ru-RU" sz="24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, 2); //</a:t>
            </a:r>
            <a:r>
              <a:rPr lang="ru-RU" altLang="ru-RU" sz="2400" b="1" dirty="0">
                <a:latin typeface="Courier New" pitchFamily="49" charset="0"/>
                <a:cs typeface="Courier New" pitchFamily="49" charset="0"/>
              </a:rPr>
              <a:t>??</a:t>
            </a:r>
            <a:endParaRPr lang="en-US" alt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endParaRPr lang="en-US" alt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ru-RU" altLang="ru-RU" sz="3200" b="1" dirty="0">
                <a:latin typeface="Courier New" pitchFamily="49" charset="0"/>
                <a:cs typeface="Courier New" pitchFamily="49" charset="0"/>
              </a:rPr>
              <a:t>Проверить на практике разные основания систем счисления!</a:t>
            </a:r>
            <a:endParaRPr lang="en-US" altLang="ru-RU" sz="3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17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40060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ru-RU" altLang="ru-RU" sz="2400" dirty="0"/>
              <a:t>Конкатенация (объединение) строк:</a:t>
            </a:r>
          </a:p>
          <a:p>
            <a:pPr marL="0" indent="0">
              <a:buFont typeface="Arial" charset="0"/>
              <a:buNone/>
            </a:pPr>
            <a:r>
              <a:rPr lang="ru-RU" altLang="ru-RU" sz="2400" dirty="0"/>
              <a:t>1. Для конкатенации следует воспользоваться функцией </a:t>
            </a: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(char* </a:t>
            </a:r>
            <a:r>
              <a:rPr lang="en-US" altLang="ru-RU" sz="2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altLang="ru-RU" sz="2400" dirty="0">
                <a:latin typeface="Courier New" pitchFamily="49" charset="0"/>
                <a:cs typeface="Courier New" pitchFamily="49" charset="0"/>
              </a:rPr>
              <a:t>, const char* source)</a:t>
            </a:r>
          </a:p>
          <a:p>
            <a:pPr marL="0" indent="0">
              <a:buFont typeface="Arial" charset="0"/>
              <a:buNone/>
            </a:pPr>
            <a:r>
              <a:rPr lang="ru-RU" altLang="ru-RU" sz="2400" dirty="0"/>
              <a:t>Эта функция добавляет к строке, на которую указывает </a:t>
            </a:r>
            <a:r>
              <a:rPr lang="en-US" altLang="ru-RU" sz="2400" dirty="0" err="1"/>
              <a:t>dest</a:t>
            </a:r>
            <a:r>
              <a:rPr lang="en-US" altLang="ru-RU" sz="2400" dirty="0"/>
              <a:t>, </a:t>
            </a:r>
            <a:r>
              <a:rPr lang="ru-RU" altLang="ru-RU" sz="2400" dirty="0"/>
              <a:t>символы из строки </a:t>
            </a:r>
            <a:r>
              <a:rPr lang="en-US" altLang="ru-RU" sz="2400" dirty="0"/>
              <a:t>source. </a:t>
            </a:r>
            <a:endParaRPr lang="ru-RU" altLang="ru-RU" sz="2400" dirty="0"/>
          </a:p>
          <a:p>
            <a:pPr marL="0" indent="0">
              <a:buFont typeface="Arial" charset="0"/>
              <a:buNone/>
            </a:pPr>
            <a:r>
              <a:rPr lang="ru-RU" altLang="ru-RU" sz="2400" dirty="0"/>
              <a:t>2. Можно воспользоваться общей функцией </a:t>
            </a:r>
            <a:r>
              <a:rPr lang="en-US" altLang="ru-RU" sz="2400" dirty="0" err="1"/>
              <a:t>sprintf</a:t>
            </a:r>
            <a:r>
              <a:rPr lang="ru-RU" altLang="ru-RU" sz="2400" dirty="0"/>
              <a:t>:</a:t>
            </a:r>
          </a:p>
          <a:p>
            <a:pPr marL="0" indent="0">
              <a:buFont typeface="Arial" charset="0"/>
              <a:buNone/>
            </a:pPr>
            <a:endParaRPr lang="ru-RU" altLang="ru-RU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char str1[]=</a:t>
            </a:r>
            <a:r>
              <a:rPr lang="en-US" alt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"Hello "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char str2[]=</a:t>
            </a:r>
            <a:r>
              <a:rPr lang="en-US" alt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"world"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char str3[]=</a:t>
            </a:r>
            <a:r>
              <a:rPr lang="en-US" alt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"!"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char str4[13];</a:t>
            </a:r>
          </a:p>
          <a:p>
            <a:pPr marL="0" indent="0">
              <a:buFont typeface="Arial" charset="0"/>
              <a:buNone/>
            </a:pP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altLang="ru-RU" sz="2000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altLang="ru-RU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s%s%s</a:t>
            </a:r>
            <a:r>
              <a:rPr lang="en-US" alt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, str1, str2, str3);</a:t>
            </a:r>
            <a:endParaRPr lang="en-US" alt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18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400600"/>
          </a:xfrm>
        </p:spPr>
        <p:txBody>
          <a:bodyPr>
            <a:noAutofit/>
          </a:bodyPr>
          <a:lstStyle/>
          <a:p>
            <a:pPr marL="0" indent="361950" algn="just">
              <a:buFont typeface="Arial" charset="0"/>
              <a:buNone/>
              <a:defRPr/>
            </a:pPr>
            <a:r>
              <a:rPr lang="ru-RU" sz="2400" b="1" dirty="0"/>
              <a:t>Обработка строк</a:t>
            </a:r>
          </a:p>
          <a:p>
            <a:pPr marL="0" indent="361950" algn="just">
              <a:buFont typeface="Arial" charset="0"/>
              <a:buNone/>
              <a:defRPr/>
            </a:pPr>
            <a:r>
              <a:rPr lang="ru-RU" sz="2400" dirty="0"/>
              <a:t>Т.к. строка – это массив символов, то в ней, как и в любом массиве, можно обратиться к любому символу, зная его индекс в строке, учитывая, что нумерация символов начинается с нуля.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400" dirty="0"/>
              <a:t>Например: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[]=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ru-RU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c\n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[4]);</a:t>
            </a:r>
          </a:p>
          <a:p>
            <a:pPr marL="0" indent="0">
              <a:buFont typeface="Arial" charset="0"/>
              <a:buNone/>
              <a:defRPr/>
            </a:pPr>
            <a:endParaRPr lang="ru-RU" sz="2400" dirty="0"/>
          </a:p>
          <a:p>
            <a:pPr marL="0" indent="0">
              <a:buFont typeface="Arial" charset="0"/>
              <a:buNone/>
              <a:defRPr/>
            </a:pPr>
            <a:r>
              <a:rPr lang="ru-RU" sz="2400" dirty="0"/>
              <a:t>На экран будет выведен символ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о</a:t>
            </a:r>
            <a:r>
              <a:rPr lang="ru-RU" sz="2400" dirty="0"/>
              <a:t> (т.к. он является 4-м символом в строке </a:t>
            </a:r>
            <a:r>
              <a:rPr lang="ru-RU" sz="2400" dirty="0" err="1"/>
              <a:t>Hello</a:t>
            </a:r>
            <a:r>
              <a:rPr lang="ru-RU" sz="2400" dirty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массивы (строки) 19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5400600"/>
          </a:xfrm>
        </p:spPr>
        <p:txBody>
          <a:bodyPr>
            <a:noAutofit/>
          </a:bodyPr>
          <a:lstStyle/>
          <a:p>
            <a:pPr marL="0" indent="361950" algn="just">
              <a:buFont typeface="Arial" charset="0"/>
              <a:buNone/>
              <a:defRPr/>
            </a:pPr>
            <a:r>
              <a:rPr lang="ru-RU" sz="2800" dirty="0"/>
              <a:t>Также можно работать не со всей строкой, а начиная с любой позиции в строке, например: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[]=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//напечатать строку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, начиная с 3-го символа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ru-RU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,&amp;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[3]); </a:t>
            </a:r>
          </a:p>
          <a:p>
            <a:pPr marL="0" indent="0">
              <a:buFont typeface="Arial" charset="0"/>
              <a:buNone/>
              <a:defRPr/>
            </a:pPr>
            <a:endParaRPr lang="ru-RU" sz="2800" dirty="0"/>
          </a:p>
          <a:p>
            <a:pPr marL="0" indent="0">
              <a:buFont typeface="Arial" charset="0"/>
              <a:buNone/>
              <a:defRPr/>
            </a:pPr>
            <a:r>
              <a:rPr lang="ru-RU" sz="2800" dirty="0"/>
              <a:t>На экране появится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lo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world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59338" y="3573463"/>
            <a:ext cx="3600450" cy="3683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altLang="ru-RU" dirty="0"/>
              <a:t>Что будет выведено на экран?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6599</TotalTime>
  <Words>11108</Words>
  <Application>Microsoft Office PowerPoint</Application>
  <PresentationFormat>Экран (4:3)</PresentationFormat>
  <Paragraphs>1932</Paragraphs>
  <Slides>176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176</vt:i4>
      </vt:variant>
    </vt:vector>
  </HeadingPairs>
  <TitlesOfParts>
    <vt:vector size="184" baseType="lpstr">
      <vt:lpstr>Arial</vt:lpstr>
      <vt:lpstr>Calibri</vt:lpstr>
      <vt:lpstr>Courier New</vt:lpstr>
      <vt:lpstr>Georgia</vt:lpstr>
      <vt:lpstr>Times New Roman</vt:lpstr>
      <vt:lpstr>Wingdings</vt:lpstr>
      <vt:lpstr>Wingdings 2</vt:lpstr>
      <vt:lpstr>Официальная</vt:lpstr>
      <vt:lpstr>Программирование на С/С++</vt:lpstr>
      <vt:lpstr>Источники</vt:lpstr>
      <vt:lpstr>Простой пример программы 1</vt:lpstr>
      <vt:lpstr>Вывод символов кириллицы</vt:lpstr>
      <vt:lpstr>Простой пример программы 2</vt:lpstr>
      <vt:lpstr>Стандартные типы данных</vt:lpstr>
      <vt:lpstr>Объявление переменных</vt:lpstr>
      <vt:lpstr>Объявление простой переменной</vt:lpstr>
      <vt:lpstr>Презентация PowerPoint</vt:lpstr>
      <vt:lpstr>Оператор присваивания =</vt:lpstr>
      <vt:lpstr>Знаки операций 1</vt:lpstr>
      <vt:lpstr>Знаки операций 2</vt:lpstr>
      <vt:lpstr>Знаки операций 3</vt:lpstr>
      <vt:lpstr>Знаки операций 4</vt:lpstr>
      <vt:lpstr>Особенности операции деления</vt:lpstr>
      <vt:lpstr>Презентация PowerPoint</vt:lpstr>
      <vt:lpstr>Приоритет инкремента/декремента 1</vt:lpstr>
      <vt:lpstr>Приоритет инкремента/декремента 2</vt:lpstr>
      <vt:lpstr>printf</vt:lpstr>
      <vt:lpstr>Презентация PowerPoint</vt:lpstr>
      <vt:lpstr>Ввод данных с клавиатуры</vt:lpstr>
      <vt:lpstr>Особенности ввода данных</vt:lpstr>
      <vt:lpstr>Условная операция</vt:lpstr>
      <vt:lpstr>Условная операция</vt:lpstr>
      <vt:lpstr>Операции отношения</vt:lpstr>
      <vt:lpstr>Совместное использование арифметических операций и операций сравнения</vt:lpstr>
      <vt:lpstr>Логические операции</vt:lpstr>
      <vt:lpstr>Условие</vt:lpstr>
      <vt:lpstr>Операция выбора 1</vt:lpstr>
      <vt:lpstr>Операция выбора 2</vt:lpstr>
      <vt:lpstr>Константы</vt:lpstr>
      <vt:lpstr>Презентация PowerPoint</vt:lpstr>
      <vt:lpstr>Операторы цикла</vt:lpstr>
      <vt:lpstr>Цикл с предусловием 1</vt:lpstr>
      <vt:lpstr>Цикл с постусловием</vt:lpstr>
      <vt:lpstr>Итерационный цикл 1</vt:lpstr>
      <vt:lpstr>Итерационный цикл 2</vt:lpstr>
      <vt:lpstr>Итерационный цикл 3</vt:lpstr>
      <vt:lpstr>Итерационный цикл 4. Веселые примеры</vt:lpstr>
      <vt:lpstr>Итерационный цикл 5.</vt:lpstr>
      <vt:lpstr>Операторы передачи управления</vt:lpstr>
      <vt:lpstr>Массивы 1</vt:lpstr>
      <vt:lpstr>Массивы 2</vt:lpstr>
      <vt:lpstr>Массивы 3</vt:lpstr>
      <vt:lpstr>Многомерные массивы</vt:lpstr>
      <vt:lpstr>Операции с массивами</vt:lpstr>
      <vt:lpstr>Операции с массивами</vt:lpstr>
      <vt:lpstr>Операции с массивами</vt:lpstr>
      <vt:lpstr>Операции с массивами</vt:lpstr>
      <vt:lpstr>Операции с массивами</vt:lpstr>
      <vt:lpstr>Операции с массивами</vt:lpstr>
      <vt:lpstr>Заменить каждый 4-й элемент массива каждым вторым</vt:lpstr>
      <vt:lpstr>Адреса, указатели 1</vt:lpstr>
      <vt:lpstr>Адреса, указатели 2</vt:lpstr>
      <vt:lpstr>Адреса, указатели 3</vt:lpstr>
      <vt:lpstr>Презентация PowerPoint</vt:lpstr>
      <vt:lpstr>Адреса, указатели 4</vt:lpstr>
      <vt:lpstr>Адреса, указатели 5</vt:lpstr>
      <vt:lpstr>Адреса, указатели 6</vt:lpstr>
      <vt:lpstr>Презентация PowerPoint</vt:lpstr>
      <vt:lpstr>Презентация PowerPoint</vt:lpstr>
      <vt:lpstr>Презентация PowerPoint</vt:lpstr>
      <vt:lpstr>Презентация PowerPoint</vt:lpstr>
      <vt:lpstr>Массивы и указатели</vt:lpstr>
      <vt:lpstr>Динамические массивы</vt:lpstr>
      <vt:lpstr>Презентация PowerPoint</vt:lpstr>
      <vt:lpstr>Презентация PowerPoint</vt:lpstr>
      <vt:lpstr>Подпрограммы в С/С++ 1</vt:lpstr>
      <vt:lpstr>Подпрограммы в С/С++ 2</vt:lpstr>
      <vt:lpstr>Подпрограммы в С/С++ 3</vt:lpstr>
      <vt:lpstr>Подпрограммы в С/С++ 4</vt:lpstr>
      <vt:lpstr>Подпрограммы в С/С++ 5</vt:lpstr>
      <vt:lpstr>Подпрограммы в С/С++ 6</vt:lpstr>
      <vt:lpstr>Подпрограммы в С/С++ 7</vt:lpstr>
      <vt:lpstr>Подпрограммы в С/С++ 8</vt:lpstr>
      <vt:lpstr>Передача функции массива как параметра</vt:lpstr>
      <vt:lpstr>Презентация PowerPoint</vt:lpstr>
      <vt:lpstr>Презентация PowerPoint</vt:lpstr>
      <vt:lpstr>Символьные массивы (строки) 1</vt:lpstr>
      <vt:lpstr>Символьные массивы (строки) 2</vt:lpstr>
      <vt:lpstr>Символьные массивы (строки) 3</vt:lpstr>
      <vt:lpstr>Символьные массивы (строки) 4</vt:lpstr>
      <vt:lpstr>Символьные массивы (строки) 5</vt:lpstr>
      <vt:lpstr>Символьные массивы (строки) 6</vt:lpstr>
      <vt:lpstr>Символьные массивы (строки) 7</vt:lpstr>
      <vt:lpstr>Символьные массивы (строки) 7_1</vt:lpstr>
      <vt:lpstr>Символьные массивы (строки) 8</vt:lpstr>
      <vt:lpstr>Символьные массивы (строки) 9</vt:lpstr>
      <vt:lpstr>Символьные массивы (строки) 9</vt:lpstr>
      <vt:lpstr>Символьные массивы (строки) 10</vt:lpstr>
      <vt:lpstr>Символьные массивы (строки) 11</vt:lpstr>
      <vt:lpstr>Символьные массивы (строки) 12</vt:lpstr>
      <vt:lpstr>Символьные массивы (строки) 13</vt:lpstr>
      <vt:lpstr>Символьные массивы (строки) 14</vt:lpstr>
      <vt:lpstr>Символьные массивы (строки) 15</vt:lpstr>
      <vt:lpstr>Символьные массивы (строки) 16</vt:lpstr>
      <vt:lpstr>Символьные массивы (строки) 17</vt:lpstr>
      <vt:lpstr>Символьные массивы (строки) 18</vt:lpstr>
      <vt:lpstr>Символьные массивы (строки) 19</vt:lpstr>
      <vt:lpstr>Символьные массивы (строки) 20</vt:lpstr>
      <vt:lpstr>Символьные массивы (строки) 21</vt:lpstr>
      <vt:lpstr>Символьные массивы (строки) 22</vt:lpstr>
      <vt:lpstr>Символьные массивы (строки) 23</vt:lpstr>
      <vt:lpstr>Символьные массивы (строки) 24</vt:lpstr>
      <vt:lpstr>Символьные массивы (строки) 25</vt:lpstr>
      <vt:lpstr>Символьные массивы (строки) 26</vt:lpstr>
      <vt:lpstr>Символьные массивы (строки) 27</vt:lpstr>
      <vt:lpstr>Домашнее письменное задание</vt:lpstr>
      <vt:lpstr>Структуры 1</vt:lpstr>
      <vt:lpstr>Презентация PowerPoint</vt:lpstr>
      <vt:lpstr>Структуры 2</vt:lpstr>
      <vt:lpstr>Презентация PowerPoint</vt:lpstr>
      <vt:lpstr>Структуры 3</vt:lpstr>
      <vt:lpstr>Структуры 5</vt:lpstr>
      <vt:lpstr>Структуры 6</vt:lpstr>
      <vt:lpstr>Структуры 7</vt:lpstr>
      <vt:lpstr>Структуры 8</vt:lpstr>
      <vt:lpstr>Структуры 9</vt:lpstr>
      <vt:lpstr>Структуры 10</vt:lpstr>
      <vt:lpstr>Презентация PowerPoint</vt:lpstr>
      <vt:lpstr>Файлы 1</vt:lpstr>
      <vt:lpstr>Файлы 2</vt:lpstr>
      <vt:lpstr>Файлы 3. Режимы открытия</vt:lpstr>
      <vt:lpstr>Файлы 4. Примеры открытия</vt:lpstr>
      <vt:lpstr>Файлы 5. Анализ ошибок</vt:lpstr>
      <vt:lpstr>Файлы 6. Анализ ошибок</vt:lpstr>
      <vt:lpstr>Файлы 7. Закрытие файла</vt:lpstr>
      <vt:lpstr>Файлы 8. Функции чтения/записи</vt:lpstr>
      <vt:lpstr>Файлы 8. Функции чтения/записи</vt:lpstr>
      <vt:lpstr>Файлы 9. Функции чтения/записи</vt:lpstr>
      <vt:lpstr>Файлы 9. Функции чтения/записи</vt:lpstr>
      <vt:lpstr>Файлы 10. Функции чтения/записи</vt:lpstr>
      <vt:lpstr>Файлы 11. Позиционирование в файле</vt:lpstr>
      <vt:lpstr>Файлы 12. Позиционирование в файле</vt:lpstr>
      <vt:lpstr>Файлы 13. Позиционирование в файле</vt:lpstr>
      <vt:lpstr>Файлы 14. Бинарное чтение</vt:lpstr>
      <vt:lpstr>Файлы 15. Бинарное чтение</vt:lpstr>
      <vt:lpstr>Файлы 16. Бинарная запись</vt:lpstr>
      <vt:lpstr>Файлы 17. Бинарная запись</vt:lpstr>
      <vt:lpstr>Графика</vt:lpstr>
      <vt:lpstr>Графика</vt:lpstr>
      <vt:lpstr>Графические функции</vt:lpstr>
      <vt:lpstr>Графические функции</vt:lpstr>
      <vt:lpstr>Графические функции</vt:lpstr>
      <vt:lpstr>Графические функции</vt:lpstr>
      <vt:lpstr>  Модульное программирование в Си</vt:lpstr>
      <vt:lpstr>Пример:</vt:lpstr>
      <vt:lpstr>Содержимое файла mymod.h:</vt:lpstr>
      <vt:lpstr>Основная программа, использующая модуль:</vt:lpstr>
      <vt:lpstr>Презентация PowerPoint</vt:lpstr>
      <vt:lpstr>Динамические структуры данных 1</vt:lpstr>
      <vt:lpstr>Динамические структуры данных. Списки.</vt:lpstr>
      <vt:lpstr>Линейный  однонаправленный список</vt:lpstr>
      <vt:lpstr>Динамические списки</vt:lpstr>
      <vt:lpstr>Динамические списки</vt:lpstr>
      <vt:lpstr>Примеры работы со списком</vt:lpstr>
      <vt:lpstr>Примеры работы со списком</vt:lpstr>
      <vt:lpstr>Примеры работы со списком</vt:lpstr>
      <vt:lpstr>Примеры работы со списком</vt:lpstr>
      <vt:lpstr>Примеры работы со списком</vt:lpstr>
      <vt:lpstr>Примеры работы со списком</vt:lpstr>
      <vt:lpstr>Примеры работы со списком</vt:lpstr>
      <vt:lpstr>Тип данных «Перечисление»  enum</vt:lpstr>
      <vt:lpstr>Презентация PowerPoint</vt:lpstr>
      <vt:lpstr>Презентация PowerPoint</vt:lpstr>
      <vt:lpstr>Презентация PowerPoint</vt:lpstr>
      <vt:lpstr>Презентация PowerPoint</vt:lpstr>
      <vt:lpstr>Приемы работы с enum</vt:lpstr>
      <vt:lpstr>Приемы работы с enum</vt:lpstr>
      <vt:lpstr>Union (объединения)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С/С++</dc:title>
  <dc:creator>Anton Katermin</dc:creator>
  <cp:lastModifiedBy>Teacher</cp:lastModifiedBy>
  <cp:revision>357</cp:revision>
  <dcterms:created xsi:type="dcterms:W3CDTF">2016-02-04T14:01:28Z</dcterms:created>
  <dcterms:modified xsi:type="dcterms:W3CDTF">2022-04-15T05:48:10Z</dcterms:modified>
</cp:coreProperties>
</file>