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0"/>
  </p:notes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307" r:id="rId9"/>
    <p:sldId id="293" r:id="rId10"/>
    <p:sldId id="294" r:id="rId11"/>
    <p:sldId id="295" r:id="rId12"/>
    <p:sldId id="308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9" r:id="rId25"/>
    <p:sldId id="310" r:id="rId26"/>
    <p:sldId id="311" r:id="rId27"/>
    <p:sldId id="312" r:id="rId28"/>
    <p:sldId id="319" r:id="rId29"/>
    <p:sldId id="318" r:id="rId30"/>
    <p:sldId id="313" r:id="rId31"/>
    <p:sldId id="314" r:id="rId32"/>
    <p:sldId id="320" r:id="rId33"/>
    <p:sldId id="321" r:id="rId34"/>
    <p:sldId id="323" r:id="rId35"/>
    <p:sldId id="322" r:id="rId36"/>
    <p:sldId id="324" r:id="rId37"/>
    <p:sldId id="325" r:id="rId38"/>
    <p:sldId id="326" r:id="rId39"/>
    <p:sldId id="327" r:id="rId40"/>
    <p:sldId id="328" r:id="rId41"/>
    <p:sldId id="329" r:id="rId42"/>
    <p:sldId id="330" r:id="rId43"/>
    <p:sldId id="331" r:id="rId44"/>
    <p:sldId id="332" r:id="rId45"/>
    <p:sldId id="333" r:id="rId46"/>
    <p:sldId id="334" r:id="rId47"/>
    <p:sldId id="316" r:id="rId48"/>
    <p:sldId id="335" r:id="rId49"/>
    <p:sldId id="336" r:id="rId50"/>
    <p:sldId id="337" r:id="rId51"/>
    <p:sldId id="338" r:id="rId52"/>
    <p:sldId id="339" r:id="rId53"/>
    <p:sldId id="340" r:id="rId54"/>
    <p:sldId id="341" r:id="rId55"/>
    <p:sldId id="342" r:id="rId56"/>
    <p:sldId id="343" r:id="rId57"/>
    <p:sldId id="345" r:id="rId58"/>
    <p:sldId id="344" r:id="rId59"/>
    <p:sldId id="346" r:id="rId60"/>
    <p:sldId id="347" r:id="rId61"/>
    <p:sldId id="317" r:id="rId62"/>
    <p:sldId id="348" r:id="rId63"/>
    <p:sldId id="350" r:id="rId64"/>
    <p:sldId id="351" r:id="rId65"/>
    <p:sldId id="352" r:id="rId66"/>
    <p:sldId id="353" r:id="rId67"/>
    <p:sldId id="354" r:id="rId68"/>
    <p:sldId id="355" r:id="rId69"/>
    <p:sldId id="356" r:id="rId70"/>
    <p:sldId id="357" r:id="rId71"/>
    <p:sldId id="358" r:id="rId72"/>
    <p:sldId id="359" r:id="rId73"/>
    <p:sldId id="360" r:id="rId74"/>
    <p:sldId id="361" r:id="rId75"/>
    <p:sldId id="362" r:id="rId76"/>
    <p:sldId id="363" r:id="rId77"/>
    <p:sldId id="364" r:id="rId78"/>
    <p:sldId id="365" r:id="rId7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udent" initials="s" lastIdx="1" clrIdx="0">
    <p:extLst>
      <p:ext uri="{19B8F6BF-5375-455C-9EA6-DF929625EA0E}">
        <p15:presenceInfo xmlns:p15="http://schemas.microsoft.com/office/powerpoint/2012/main" xmlns="" userId="stude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085" autoAdjust="0"/>
    <p:restoredTop sz="94713" autoAdjust="0"/>
  </p:normalViewPr>
  <p:slideViewPr>
    <p:cSldViewPr>
      <p:cViewPr varScale="1">
        <p:scale>
          <a:sx n="106" d="100"/>
          <a:sy n="106" d="100"/>
        </p:scale>
        <p:origin x="-207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3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184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Гость" userId="1f2f4694871ce4c7" providerId="Windows Live" clId="Web-{5C16AED1-4D83-4065-BF59-BBE5D29F738B}"/>
    <pc:docChg chg="modSld">
      <pc:chgData name="Гость" userId="1f2f4694871ce4c7" providerId="Windows Live" clId="Web-{5C16AED1-4D83-4065-BF59-BBE5D29F738B}" dt="2019-02-11T05:35:48.862" v="119" actId="20577"/>
      <pc:docMkLst>
        <pc:docMk/>
      </pc:docMkLst>
      <pc:sldChg chg="modSp">
        <pc:chgData name="Гость" userId="1f2f4694871ce4c7" providerId="Windows Live" clId="Web-{5C16AED1-4D83-4065-BF59-BBE5D29F738B}" dt="2019-02-11T05:35:48.847" v="118" actId="20577"/>
        <pc:sldMkLst>
          <pc:docMk/>
          <pc:sldMk cId="0" sldId="262"/>
        </pc:sldMkLst>
        <pc:spChg chg="mod">
          <ac:chgData name="Гость" userId="1f2f4694871ce4c7" providerId="Windows Live" clId="Web-{5C16AED1-4D83-4065-BF59-BBE5D29F738B}" dt="2019-02-11T05:35:48.847" v="118" actId="20577"/>
          <ac:spMkLst>
            <pc:docMk/>
            <pc:sldMk cId="0" sldId="262"/>
            <ac:spMk id="3" creationId="{00000000-0000-0000-0000-000000000000}"/>
          </ac:spMkLst>
        </pc:spChg>
      </pc:sldChg>
    </pc:docChg>
  </pc:docChgLst>
  <pc:docChgLst>
    <pc:chgData name="Guest User" userId="1f2f4694871ce4c7" providerId="Windows Live" clId="Web-{8EAC5534-5E18-4A8E-A553-38C2D1224EFD}"/>
    <pc:docChg chg="modSld">
      <pc:chgData name="Guest User" userId="1f2f4694871ce4c7" providerId="Windows Live" clId="Web-{8EAC5534-5E18-4A8E-A553-38C2D1224EFD}" dt="2018-04-11T05:34:38.389" v="17"/>
      <pc:docMkLst>
        <pc:docMk/>
      </pc:docMkLst>
      <pc:sldChg chg="modSp">
        <pc:chgData name="Guest User" userId="1f2f4694871ce4c7" providerId="Windows Live" clId="Web-{8EAC5534-5E18-4A8E-A553-38C2D1224EFD}" dt="2018-04-11T05:34:38.389" v="17"/>
        <pc:sldMkLst>
          <pc:docMk/>
          <pc:sldMk cId="0" sldId="274"/>
        </pc:sldMkLst>
        <pc:graphicFrameChg chg="mod modGraphic">
          <ac:chgData name="Guest User" userId="1f2f4694871ce4c7" providerId="Windows Live" clId="Web-{8EAC5534-5E18-4A8E-A553-38C2D1224EFD}" dt="2018-04-11T05:34:38.389" v="17"/>
          <ac:graphicFrameMkLst>
            <pc:docMk/>
            <pc:sldMk cId="0" sldId="274"/>
            <ac:graphicFrameMk id="5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3EE07-4D65-4F0A-BB96-7106D4D904B4}" type="datetimeFigureOut">
              <a:rPr lang="ru-RU" smtClean="0"/>
              <a:pPr/>
              <a:t>20.04.2021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9598D-7E4E-4D4D-9A92-62905D9B5FC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76365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20.04.2021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20.04.2021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20.04.2021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Содержимое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Содержимое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26" name="Содержимое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Содержимое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20.04.2021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20.04.2021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Программирование на С/С++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75856" y="3861048"/>
            <a:ext cx="2856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Катермина Т. С.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Директивы препроцессора языка 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  <a:defRPr/>
            </a:pPr>
            <a:r>
              <a:rPr lang="ru-RU" b="1" dirty="0" smtClean="0"/>
              <a:t>  Макроподстановка с аргументами</a:t>
            </a:r>
            <a:endParaRPr lang="en-US" b="1" dirty="0" smtClean="0"/>
          </a:p>
          <a:p>
            <a:pPr>
              <a:buNone/>
              <a:defRPr/>
            </a:pPr>
            <a:r>
              <a:rPr lang="ru-RU" dirty="0" smtClean="0"/>
              <a:t>заменяющий текст будет зависеть от вида обращения к макросу. </a:t>
            </a:r>
          </a:p>
          <a:p>
            <a:pPr>
              <a:buNone/>
              <a:defRPr/>
            </a:pPr>
            <a:r>
              <a:rPr lang="ru-RU" dirty="0" smtClean="0"/>
              <a:t>Определим, например, макрос с именем MAX следующим образом:</a:t>
            </a:r>
          </a:p>
          <a:p>
            <a:pPr>
              <a:buNone/>
              <a:defRPr/>
            </a:pPr>
            <a:r>
              <a:rPr lang="ru-RU" dirty="0" smtClean="0"/>
              <a:t>#DEFINE MAX(A, B) ((A) &gt; (B)? (A) : (B))</a:t>
            </a:r>
          </a:p>
          <a:p>
            <a:pPr>
              <a:buNone/>
              <a:defRPr/>
            </a:pPr>
            <a:r>
              <a:rPr lang="ru-RU" dirty="0" smtClean="0"/>
              <a:t>когда строка</a:t>
            </a:r>
          </a:p>
          <a:p>
            <a:pPr>
              <a:buNone/>
              <a:defRPr/>
            </a:pPr>
            <a:r>
              <a:rPr lang="ru-RU" dirty="0" smtClean="0"/>
              <a:t>X = MAX(P+Q, R+S);</a:t>
            </a:r>
          </a:p>
          <a:p>
            <a:pPr>
              <a:buNone/>
              <a:defRPr/>
            </a:pPr>
            <a:r>
              <a:rPr lang="ru-RU" dirty="0" smtClean="0"/>
              <a:t>будет заменена строкой</a:t>
            </a:r>
          </a:p>
          <a:p>
            <a:pPr>
              <a:buNone/>
              <a:defRPr/>
            </a:pPr>
            <a:r>
              <a:rPr lang="ru-RU" dirty="0" smtClean="0"/>
              <a:t>X = ((P+Q) &gt; (R+S)? (P+Q) : (R+S));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Директивы препроцессора языка 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None/>
              <a:defRPr/>
            </a:pPr>
            <a:r>
              <a:rPr lang="ru-RU" b="1" dirty="0" smtClean="0"/>
              <a:t>  Макроподстановка с аргументами</a:t>
            </a:r>
            <a:endParaRPr lang="en-US" b="1" dirty="0" smtClean="0"/>
          </a:p>
          <a:p>
            <a:pPr>
              <a:buNone/>
              <a:defRPr/>
            </a:pPr>
            <a:r>
              <a:rPr lang="ru-RU" dirty="0" smtClean="0"/>
              <a:t>#DEFINE MAX(A, B) ((A) &gt; (B)? (A) : (B))</a:t>
            </a:r>
          </a:p>
          <a:p>
            <a:pPr>
              <a:buNone/>
              <a:defRPr/>
            </a:pPr>
            <a:endParaRPr lang="ru-RU" dirty="0" smtClean="0"/>
          </a:p>
          <a:p>
            <a:pPr>
              <a:buNone/>
              <a:defRPr/>
            </a:pPr>
            <a:r>
              <a:rPr lang="ru-RU" dirty="0" smtClean="0"/>
              <a:t>Такая возможность обеспечивает "функцию максимума", которая расширяется в последовательный код, а не в обращение к функции. При правильном обращении с аргументами такой макрос будет работать с любыми типами данных; здесь нет необходимости в различных видах MAX для данных разных типов, как это было бы с функциями.</a:t>
            </a:r>
          </a:p>
          <a:p>
            <a:pPr>
              <a:buNone/>
              <a:defRPr/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Директивы препроцессора языка 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  <a:defRPr/>
            </a:pPr>
            <a:r>
              <a:rPr lang="ru-RU" b="1" dirty="0" smtClean="0"/>
              <a:t>  Макроподстановка</a:t>
            </a:r>
            <a:endParaRPr lang="en-US" b="1" dirty="0" smtClean="0"/>
          </a:p>
          <a:p>
            <a:pPr>
              <a:buNone/>
              <a:defRPr/>
            </a:pPr>
            <a:r>
              <a:rPr lang="ru-RU" dirty="0" smtClean="0"/>
              <a:t>#include &lt;</a:t>
            </a:r>
            <a:r>
              <a:rPr lang="ru-RU" dirty="0" err="1" smtClean="0"/>
              <a:t>stdio.h</a:t>
            </a:r>
            <a:r>
              <a:rPr lang="ru-RU" dirty="0" smtClean="0"/>
              <a:t>&gt; </a:t>
            </a:r>
            <a:endParaRPr lang="en-US" dirty="0" smtClean="0"/>
          </a:p>
          <a:p>
            <a:pPr>
              <a:buNone/>
              <a:defRPr/>
            </a:pPr>
            <a:r>
              <a:rPr lang="ru-RU" dirty="0" smtClean="0"/>
              <a:t>#</a:t>
            </a:r>
            <a:r>
              <a:rPr lang="ru-RU" dirty="0" err="1" smtClean="0"/>
              <a:t>define</a:t>
            </a:r>
            <a:r>
              <a:rPr lang="ru-RU" dirty="0" smtClean="0"/>
              <a:t> DIF(</a:t>
            </a:r>
            <a:r>
              <a:rPr lang="ru-RU" dirty="0" err="1" smtClean="0"/>
              <a:t>a,b</a:t>
            </a:r>
            <a:r>
              <a:rPr lang="ru-RU" dirty="0" smtClean="0"/>
              <a:t>) (</a:t>
            </a:r>
            <a:r>
              <a:rPr lang="ru-RU" dirty="0" err="1" smtClean="0"/>
              <a:t>a</a:t>
            </a:r>
            <a:r>
              <a:rPr lang="ru-RU" dirty="0" smtClean="0"/>
              <a:t>) &gt; (</a:t>
            </a:r>
            <a:r>
              <a:rPr lang="ru-RU" dirty="0" err="1" smtClean="0"/>
              <a:t>b</a:t>
            </a:r>
            <a:r>
              <a:rPr lang="ru-RU" dirty="0" smtClean="0"/>
              <a:t>) ? (</a:t>
            </a:r>
            <a:r>
              <a:rPr lang="ru-RU" dirty="0" err="1" smtClean="0"/>
              <a:t>a</a:t>
            </a:r>
            <a:r>
              <a:rPr lang="ru-RU" dirty="0" smtClean="0"/>
              <a:t>)-(</a:t>
            </a:r>
            <a:r>
              <a:rPr lang="ru-RU" dirty="0" err="1" smtClean="0"/>
              <a:t>b</a:t>
            </a:r>
            <a:r>
              <a:rPr lang="ru-RU" dirty="0" smtClean="0"/>
              <a:t>) : (</a:t>
            </a:r>
            <a:r>
              <a:rPr lang="ru-RU" dirty="0" err="1" smtClean="0"/>
              <a:t>b</a:t>
            </a:r>
            <a:r>
              <a:rPr lang="ru-RU" dirty="0" smtClean="0"/>
              <a:t>)-(</a:t>
            </a:r>
            <a:r>
              <a:rPr lang="ru-RU" dirty="0" err="1" smtClean="0"/>
              <a:t>a</a:t>
            </a:r>
            <a:r>
              <a:rPr lang="ru-RU" dirty="0" smtClean="0"/>
              <a:t>) </a:t>
            </a:r>
            <a:endParaRPr lang="en-US" dirty="0" smtClean="0"/>
          </a:p>
          <a:p>
            <a:pPr>
              <a:buNone/>
              <a:defRPr/>
            </a:pPr>
            <a:r>
              <a:rPr lang="ru-RU" dirty="0" err="1" smtClean="0"/>
              <a:t>main</a:t>
            </a:r>
            <a:r>
              <a:rPr lang="ru-RU" dirty="0" smtClean="0"/>
              <a:t> () { </a:t>
            </a:r>
            <a:endParaRPr lang="en-US" dirty="0" smtClean="0"/>
          </a:p>
          <a:p>
            <a:pPr>
              <a:buNone/>
              <a:defRPr/>
            </a:pPr>
            <a:r>
              <a:rPr lang="ru-RU" dirty="0" err="1" smtClean="0"/>
              <a:t>int</a:t>
            </a:r>
            <a:r>
              <a:rPr lang="ru-RU" dirty="0" smtClean="0"/>
              <a:t> </a:t>
            </a:r>
            <a:r>
              <a:rPr lang="ru-RU" dirty="0" err="1" smtClean="0"/>
              <a:t>x</a:t>
            </a:r>
            <a:r>
              <a:rPr lang="ru-RU" dirty="0" smtClean="0"/>
              <a:t> = 10, </a:t>
            </a:r>
            <a:r>
              <a:rPr lang="ru-RU" dirty="0" err="1" smtClean="0"/>
              <a:t>y</a:t>
            </a:r>
            <a:r>
              <a:rPr lang="ru-RU" dirty="0" smtClean="0"/>
              <a:t> = 30; </a:t>
            </a:r>
            <a:endParaRPr lang="en-US" dirty="0" smtClean="0"/>
          </a:p>
          <a:p>
            <a:pPr>
              <a:buNone/>
              <a:defRPr/>
            </a:pPr>
            <a:r>
              <a:rPr lang="ru-RU" dirty="0" err="1" smtClean="0"/>
              <a:t>printf</a:t>
            </a:r>
            <a:r>
              <a:rPr lang="ru-RU" dirty="0" smtClean="0"/>
              <a:t>("%</a:t>
            </a:r>
            <a:r>
              <a:rPr lang="ru-RU" dirty="0" err="1" smtClean="0"/>
              <a:t>d\n</a:t>
            </a:r>
            <a:r>
              <a:rPr lang="ru-RU" dirty="0" smtClean="0"/>
              <a:t>", DIF(67,90)); </a:t>
            </a:r>
            <a:endParaRPr lang="en-US" dirty="0" smtClean="0"/>
          </a:p>
          <a:p>
            <a:pPr>
              <a:buNone/>
              <a:defRPr/>
            </a:pPr>
            <a:r>
              <a:rPr lang="ru-RU" dirty="0" err="1" smtClean="0"/>
              <a:t>printf</a:t>
            </a:r>
            <a:r>
              <a:rPr lang="ru-RU" dirty="0" smtClean="0"/>
              <a:t>("%</a:t>
            </a:r>
            <a:r>
              <a:rPr lang="ru-RU" dirty="0" err="1" smtClean="0"/>
              <a:t>d\n</a:t>
            </a:r>
            <a:r>
              <a:rPr lang="ru-RU" dirty="0" smtClean="0"/>
              <a:t>", DIF(876-x,90+y)); </a:t>
            </a:r>
            <a:endParaRPr lang="en-US" dirty="0" smtClean="0"/>
          </a:p>
          <a:p>
            <a:pPr>
              <a:buNone/>
              <a:defRPr/>
            </a:pPr>
            <a:r>
              <a:rPr lang="ru-RU" dirty="0" smtClean="0"/>
              <a:t>}</a:t>
            </a:r>
            <a:endParaRPr lang="en-US" dirty="0" smtClean="0"/>
          </a:p>
          <a:p>
            <a:pPr>
              <a:buNone/>
              <a:defRPr/>
            </a:pPr>
            <a:r>
              <a:rPr lang="ru-RU" dirty="0" smtClean="0"/>
              <a:t> Вызов макроса DIV(67,90) в тексте программы приводит к тому, что при обработке программы препроцессором туда подставляется такое выражение (67) &gt; (90) ? (67)(90) : (90)-(67). В этом выражении вычисляется разница между двумя числами с помощью условного выражения. В данном случае скобки не нужны. Однако при таком разворачивании (876-x) &gt; (90+y) ? (876-x)-(90+y) : (</a:t>
            </a:r>
            <a:r>
              <a:rPr lang="ru-RU" dirty="0" err="1" smtClean="0"/>
              <a:t>90+y</a:t>
            </a:r>
            <a:r>
              <a:rPr lang="ru-RU" dirty="0" smtClean="0"/>
              <a:t>)-(876-x) скобки подчеркивают порядок операций. Если бы вместо сложения и вычитания фигурировали операции умножения или деления, то наличие скобок было бы принципиальным.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Директивы препроцессора языка 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  <a:defRPr/>
            </a:pPr>
            <a:r>
              <a:rPr lang="ru-RU" b="1" dirty="0" smtClean="0"/>
              <a:t>Недостатки</a:t>
            </a:r>
            <a:endParaRPr lang="en-US" b="1" dirty="0" smtClean="0"/>
          </a:p>
          <a:p>
            <a:pPr>
              <a:buNone/>
              <a:defRPr/>
            </a:pPr>
            <a:r>
              <a:rPr lang="ru-RU" dirty="0" smtClean="0"/>
              <a:t> Выражения вычисляются дважды; это плохо, если они влекут за собой побочные эффекты, вызванные, например, обращениями к функциям.</a:t>
            </a:r>
          </a:p>
          <a:p>
            <a:pPr>
              <a:buNone/>
              <a:defRPr/>
            </a:pPr>
            <a:endParaRPr lang="ru-RU" dirty="0" smtClean="0"/>
          </a:p>
          <a:p>
            <a:pPr>
              <a:buNone/>
              <a:defRPr/>
            </a:pPr>
            <a:endParaRPr lang="ru-RU" dirty="0" smtClean="0"/>
          </a:p>
          <a:p>
            <a:pPr>
              <a:buNone/>
              <a:defRPr/>
            </a:pPr>
            <a:r>
              <a:rPr lang="ru-RU" dirty="0" smtClean="0"/>
              <a:t>#DEFINE SQUARE(X) X * X</a:t>
            </a:r>
          </a:p>
          <a:p>
            <a:pPr>
              <a:buNone/>
              <a:defRPr/>
            </a:pPr>
            <a:r>
              <a:rPr lang="ru-RU" dirty="0" smtClean="0"/>
              <a:t>при обращении к ней, как </a:t>
            </a:r>
          </a:p>
          <a:p>
            <a:pPr>
              <a:buNone/>
              <a:defRPr/>
            </a:pPr>
            <a:r>
              <a:rPr lang="ru-RU" dirty="0" smtClean="0"/>
              <a:t>SQUARE(Z+1)</a:t>
            </a:r>
          </a:p>
          <a:p>
            <a:pPr>
              <a:buNone/>
              <a:defRPr/>
            </a:pPr>
            <a:r>
              <a:rPr lang="ru-RU" dirty="0" smtClean="0"/>
              <a:t>Возникают проблемы: между именем макро и левой круглой скобкой, открывающей список ее аргументов, не должно быть никаких пробелов.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Директивы препроцессора языка 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  <a:defRPr/>
            </a:pPr>
            <a:r>
              <a:rPr lang="ru-RU" b="1" dirty="0" smtClean="0"/>
              <a:t>Пример</a:t>
            </a:r>
            <a:endParaRPr lang="en-US" b="1" dirty="0" smtClean="0"/>
          </a:p>
          <a:p>
            <a:pPr>
              <a:buNone/>
              <a:defRPr/>
            </a:pPr>
            <a:r>
              <a:rPr lang="ru-RU" dirty="0" smtClean="0"/>
              <a:t>Стандартная библиотека ввода-вывода - GETCHAR и PUTCHAR определены как макросы (очевидно PUTCHAR должна иметь аргумент), что позволяет избежать затрат на обращение к функции при обработке каждого символа.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Директивы препроцессора языка 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  <a:defRPr/>
            </a:pPr>
            <a:r>
              <a:rPr lang="ru-RU" b="1" dirty="0" smtClean="0"/>
              <a:t>Еще пример:</a:t>
            </a:r>
            <a:endParaRPr lang="en-US" b="1" dirty="0" smtClean="0"/>
          </a:p>
          <a:p>
            <a:pPr>
              <a:buNone/>
              <a:defRPr/>
            </a:pPr>
            <a:r>
              <a:rPr lang="en-US" dirty="0" smtClean="0"/>
              <a:t>#DEFINE TABSIZE 100</a:t>
            </a:r>
          </a:p>
          <a:p>
            <a:pPr>
              <a:buNone/>
              <a:defRPr/>
            </a:pPr>
            <a:r>
              <a:rPr lang="en-US" dirty="0" smtClean="0"/>
              <a:t>INT TABLE[TABSIZE];</a:t>
            </a:r>
            <a:endParaRPr lang="ru-RU" dirty="0" smtClean="0"/>
          </a:p>
          <a:p>
            <a:pPr>
              <a:buNone/>
              <a:defRPr/>
            </a:pPr>
            <a:endParaRPr lang="ru-RU" dirty="0" smtClean="0"/>
          </a:p>
          <a:p>
            <a:pPr>
              <a:buNone/>
              <a:defRPr/>
            </a:pPr>
            <a:r>
              <a:rPr lang="ru-RU" dirty="0" smtClean="0"/>
              <a:t>Управляющая строка вида</a:t>
            </a:r>
          </a:p>
          <a:p>
            <a:pPr>
              <a:buNone/>
              <a:defRPr/>
            </a:pPr>
            <a:r>
              <a:rPr lang="en-US" dirty="0" smtClean="0"/>
              <a:t>#UNDEF </a:t>
            </a:r>
            <a:r>
              <a:rPr lang="ru-RU" dirty="0" smtClean="0"/>
              <a:t>идентификатор</a:t>
            </a:r>
          </a:p>
          <a:p>
            <a:pPr>
              <a:buNone/>
              <a:defRPr/>
            </a:pPr>
            <a:endParaRPr lang="ru-RU" dirty="0" smtClean="0"/>
          </a:p>
          <a:p>
            <a:pPr>
              <a:buNone/>
              <a:defRPr/>
            </a:pPr>
            <a:r>
              <a:rPr lang="ru-RU" dirty="0" smtClean="0"/>
              <a:t>приводит к отмене препроцессорного определения данного идентификатора.</a:t>
            </a:r>
          </a:p>
          <a:p>
            <a:pPr>
              <a:buNone/>
              <a:defRPr/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Директивы препроцессора языка 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  <a:defRPr/>
            </a:pPr>
            <a:r>
              <a:rPr lang="ru-RU" b="1" dirty="0" smtClean="0"/>
              <a:t>Условная компиляция </a:t>
            </a:r>
          </a:p>
          <a:p>
            <a:pPr>
              <a:buNone/>
              <a:defRPr/>
            </a:pPr>
            <a:endParaRPr lang="en-US" dirty="0" smtClean="0"/>
          </a:p>
          <a:p>
            <a:pPr>
              <a:buNone/>
              <a:defRPr/>
            </a:pPr>
            <a:r>
              <a:rPr lang="ru-RU" dirty="0" smtClean="0"/>
              <a:t>Строка управления компилятором вида</a:t>
            </a:r>
          </a:p>
          <a:p>
            <a:pPr>
              <a:buNone/>
              <a:defRPr/>
            </a:pPr>
            <a:r>
              <a:rPr lang="ru-RU" dirty="0" smtClean="0"/>
              <a:t>#IF константное выражение</a:t>
            </a:r>
          </a:p>
          <a:p>
            <a:pPr>
              <a:buNone/>
              <a:defRPr/>
            </a:pPr>
            <a:r>
              <a:rPr lang="ru-RU" dirty="0" smtClean="0"/>
              <a:t>проверяет, отлично ли от нуля значение константного выражения </a:t>
            </a:r>
            <a:endParaRPr lang="en-US" dirty="0" smtClean="0"/>
          </a:p>
          <a:p>
            <a:pPr>
              <a:buNone/>
              <a:defRPr/>
            </a:pPr>
            <a:r>
              <a:rPr lang="ru-RU" dirty="0" smtClean="0"/>
              <a:t>Если после #</a:t>
            </a:r>
            <a:r>
              <a:rPr lang="ru-RU" dirty="0" err="1" smtClean="0"/>
              <a:t>if</a:t>
            </a:r>
            <a:r>
              <a:rPr lang="ru-RU" dirty="0" smtClean="0"/>
              <a:t> константное выражение принимает истинное значение, то код между #</a:t>
            </a:r>
            <a:r>
              <a:rPr lang="ru-RU" dirty="0" err="1" smtClean="0"/>
              <a:t>if</a:t>
            </a:r>
            <a:r>
              <a:rPr lang="ru-RU" dirty="0" smtClean="0"/>
              <a:t> и #</a:t>
            </a:r>
            <a:r>
              <a:rPr lang="ru-RU" dirty="0" err="1" smtClean="0"/>
              <a:t>endif</a:t>
            </a:r>
            <a:r>
              <a:rPr lang="ru-RU" dirty="0" smtClean="0"/>
              <a:t> компилируется, в противном случае код пропускается. Директива #</a:t>
            </a:r>
            <a:r>
              <a:rPr lang="ru-RU" dirty="0" err="1" smtClean="0"/>
              <a:t>endif</a:t>
            </a:r>
            <a:r>
              <a:rPr lang="ru-RU" dirty="0" smtClean="0"/>
              <a:t> используется для обозначения конца блока #</a:t>
            </a:r>
            <a:r>
              <a:rPr lang="ru-RU" dirty="0" err="1" smtClean="0"/>
              <a:t>if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>Стандартный вид #</a:t>
            </a:r>
            <a:r>
              <a:rPr lang="ru-RU" dirty="0" err="1" smtClean="0"/>
              <a:t>if</a:t>
            </a:r>
            <a:r>
              <a:rPr lang="ru-RU" dirty="0" smtClean="0"/>
              <a:t> следующий: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i="1" dirty="0" smtClean="0"/>
              <a:t>#</a:t>
            </a:r>
            <a:r>
              <a:rPr lang="ru-RU" i="1" dirty="0" err="1" smtClean="0"/>
              <a:t>if</a:t>
            </a:r>
            <a:r>
              <a:rPr lang="ru-RU" i="1" dirty="0" smtClean="0"/>
              <a:t> </a:t>
            </a:r>
            <a:r>
              <a:rPr lang="ru-RU" i="1" dirty="0" err="1" smtClean="0"/>
              <a:t>константное_выражение</a:t>
            </a:r>
            <a:r>
              <a:rPr lang="ru-RU" i="1" dirty="0" smtClean="0"/>
              <a:t/>
            </a:r>
            <a:br>
              <a:rPr lang="ru-RU" i="1" dirty="0" smtClean="0"/>
            </a:br>
            <a:r>
              <a:rPr lang="ru-RU" i="1" dirty="0" smtClean="0"/>
              <a:t>последовательность операторов</a:t>
            </a:r>
            <a:br>
              <a:rPr lang="ru-RU" i="1" dirty="0" smtClean="0"/>
            </a:br>
            <a:r>
              <a:rPr lang="ru-RU" i="1" dirty="0" smtClean="0"/>
              <a:t>#</a:t>
            </a:r>
            <a:r>
              <a:rPr lang="ru-RU" i="1" dirty="0" err="1" smtClean="0"/>
              <a:t>endif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Директивы препроцессора языка 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  <a:defRPr/>
            </a:pPr>
            <a:r>
              <a:rPr lang="ru-RU" b="1" dirty="0" smtClean="0"/>
              <a:t>Условная компиляция </a:t>
            </a:r>
          </a:p>
          <a:p>
            <a:pPr>
              <a:buNone/>
              <a:defRPr/>
            </a:pPr>
            <a:endParaRPr lang="en-US" dirty="0" smtClean="0"/>
          </a:p>
          <a:p>
            <a:pPr fontAlgn="base"/>
            <a:r>
              <a:rPr lang="ru-RU" dirty="0" smtClean="0"/>
              <a:t>Работа #</a:t>
            </a:r>
            <a:r>
              <a:rPr lang="en-US" dirty="0" smtClean="0"/>
              <a:t>else </a:t>
            </a:r>
            <a:r>
              <a:rPr lang="ru-RU" dirty="0" smtClean="0"/>
              <a:t>во многом похожа на работу оператора </a:t>
            </a:r>
            <a:r>
              <a:rPr lang="en-US" dirty="0" smtClean="0"/>
              <a:t>else — </a:t>
            </a:r>
            <a:r>
              <a:rPr lang="ru-RU" dirty="0" smtClean="0"/>
              <a:t>она предоставляет альтернативный вариант, если #</a:t>
            </a:r>
            <a:r>
              <a:rPr lang="en-US" dirty="0" smtClean="0"/>
              <a:t>if </a:t>
            </a:r>
            <a:r>
              <a:rPr lang="ru-RU" dirty="0" smtClean="0"/>
              <a:t>содержит ложное состояние. </a:t>
            </a:r>
          </a:p>
          <a:p>
            <a:pPr fontAlgn="base"/>
            <a:r>
              <a:rPr lang="ru-RU" dirty="0" smtClean="0"/>
              <a:t>/* простой пример с #</a:t>
            </a:r>
            <a:r>
              <a:rPr lang="en-US" dirty="0" smtClean="0"/>
              <a:t>if / #else */</a:t>
            </a:r>
            <a:br>
              <a:rPr lang="en-US" dirty="0" smtClean="0"/>
            </a:b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#def </a:t>
            </a:r>
            <a:r>
              <a:rPr lang="en-US" dirty="0" err="1" smtClean="0"/>
              <a:t>ine</a:t>
            </a:r>
            <a:r>
              <a:rPr lang="en-US" dirty="0" smtClean="0"/>
              <a:t> MAX 10</a:t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main(void)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# if MAX&gt;99</a:t>
            </a:r>
            <a:br>
              <a:rPr lang="en-US" dirty="0" smtClean="0"/>
            </a:br>
            <a:r>
              <a:rPr lang="en-US" dirty="0" err="1" smtClean="0"/>
              <a:t>printf</a:t>
            </a:r>
            <a:r>
              <a:rPr lang="en-US" dirty="0" smtClean="0"/>
              <a:t>("Compiled for array greater than 99.\n");</a:t>
            </a:r>
            <a:br>
              <a:rPr lang="en-US" dirty="0" smtClean="0"/>
            </a:br>
            <a:r>
              <a:rPr lang="en-US" dirty="0" smtClean="0"/>
              <a:t>#else</a:t>
            </a:r>
            <a:br>
              <a:rPr lang="en-US" dirty="0" smtClean="0"/>
            </a:br>
            <a:r>
              <a:rPr lang="en-US" dirty="0" err="1" smtClean="0"/>
              <a:t>printf</a:t>
            </a:r>
            <a:r>
              <a:rPr lang="en-US" dirty="0" smtClean="0"/>
              <a:t>("Compiled for small array.\n");</a:t>
            </a:r>
            <a:br>
              <a:rPr lang="en-US" dirty="0" smtClean="0"/>
            </a:br>
            <a:r>
              <a:rPr lang="en-US" dirty="0" smtClean="0"/>
              <a:t>#</a:t>
            </a:r>
            <a:r>
              <a:rPr lang="en-US" dirty="0" err="1" smtClean="0"/>
              <a:t>endif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return 0;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Директивы препроцессора языка 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  <a:defRPr/>
            </a:pPr>
            <a:r>
              <a:rPr lang="ru-RU" b="1" dirty="0" smtClean="0"/>
              <a:t>Условная компиляция </a:t>
            </a:r>
          </a:p>
          <a:p>
            <a:pPr>
              <a:buNone/>
              <a:defRPr/>
            </a:pPr>
            <a:endParaRPr lang="en-US" dirty="0" smtClean="0"/>
          </a:p>
          <a:p>
            <a:pPr fontAlgn="base">
              <a:buNone/>
            </a:pPr>
            <a:r>
              <a:rPr lang="ru-RU" dirty="0" smtClean="0"/>
              <a:t>#</a:t>
            </a:r>
            <a:r>
              <a:rPr lang="ru-RU" dirty="0" err="1" smtClean="0"/>
              <a:t>elif</a:t>
            </a:r>
            <a:r>
              <a:rPr lang="ru-RU" dirty="0" smtClean="0"/>
              <a:t> означает «иначе если» и используется для построения </a:t>
            </a:r>
            <a:r>
              <a:rPr lang="ru-RU" dirty="0" err="1" smtClean="0"/>
              <a:t>if-else-if</a:t>
            </a:r>
            <a:r>
              <a:rPr lang="ru-RU" dirty="0" smtClean="0"/>
              <a:t> с целью определения различных опций компиляции. </a:t>
            </a:r>
            <a:endParaRPr lang="en-US" dirty="0" smtClean="0"/>
          </a:p>
          <a:p>
            <a:pPr fontAlgn="base">
              <a:buNone/>
            </a:pPr>
            <a:r>
              <a:rPr lang="ru-RU" dirty="0" smtClean="0"/>
              <a:t>За #</a:t>
            </a:r>
            <a:r>
              <a:rPr lang="ru-RU" dirty="0" err="1" smtClean="0"/>
              <a:t>elif</a:t>
            </a:r>
            <a:r>
              <a:rPr lang="ru-RU" dirty="0" smtClean="0"/>
              <a:t> следует константное выражение. Если выражение истинно, то блок кода компилируется и остальные выражения не проверяются. </a:t>
            </a:r>
            <a:endParaRPr lang="en-US" dirty="0" smtClean="0"/>
          </a:p>
          <a:p>
            <a:pPr fontAlgn="base">
              <a:buNone/>
            </a:pPr>
            <a:r>
              <a:rPr lang="ru-RU" dirty="0" smtClean="0"/>
              <a:t>В противном случае рассматривается следующий блок. Стандартный вид #</a:t>
            </a:r>
            <a:r>
              <a:rPr lang="ru-RU" dirty="0" err="1" smtClean="0"/>
              <a:t>elif</a:t>
            </a:r>
            <a:r>
              <a:rPr lang="ru-RU" dirty="0" smtClean="0"/>
              <a:t> следующий: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i="1" dirty="0" smtClean="0"/>
              <a:t>#</a:t>
            </a:r>
            <a:r>
              <a:rPr lang="ru-RU" i="1" dirty="0" err="1" smtClean="0"/>
              <a:t>if</a:t>
            </a:r>
            <a:r>
              <a:rPr lang="ru-RU" i="1" dirty="0" smtClean="0"/>
              <a:t> выражение</a:t>
            </a:r>
            <a:br>
              <a:rPr lang="ru-RU" i="1" dirty="0" smtClean="0"/>
            </a:br>
            <a:r>
              <a:rPr lang="ru-RU" i="1" dirty="0" smtClean="0"/>
              <a:t>последовательность операторов</a:t>
            </a:r>
            <a:br>
              <a:rPr lang="ru-RU" i="1" dirty="0" smtClean="0"/>
            </a:br>
            <a:r>
              <a:rPr lang="ru-RU" i="1" dirty="0" smtClean="0"/>
              <a:t>#</a:t>
            </a:r>
            <a:r>
              <a:rPr lang="ru-RU" i="1" dirty="0" err="1" smtClean="0"/>
              <a:t>elif</a:t>
            </a:r>
            <a:r>
              <a:rPr lang="ru-RU" i="1" dirty="0" smtClean="0"/>
              <a:t> выражение 1</a:t>
            </a:r>
            <a:br>
              <a:rPr lang="ru-RU" i="1" dirty="0" smtClean="0"/>
            </a:br>
            <a:r>
              <a:rPr lang="ru-RU" i="1" dirty="0" smtClean="0"/>
              <a:t>последовательность операторов</a:t>
            </a:r>
            <a:br>
              <a:rPr lang="ru-RU" i="1" dirty="0" smtClean="0"/>
            </a:br>
            <a:r>
              <a:rPr lang="ru-RU" i="1" dirty="0" smtClean="0"/>
              <a:t>#</a:t>
            </a:r>
            <a:r>
              <a:rPr lang="ru-RU" i="1" dirty="0" err="1" smtClean="0"/>
              <a:t>elif</a:t>
            </a:r>
            <a:r>
              <a:rPr lang="ru-RU" i="1" dirty="0" smtClean="0"/>
              <a:t> выражение 2</a:t>
            </a:r>
            <a:br>
              <a:rPr lang="ru-RU" i="1" dirty="0" smtClean="0"/>
            </a:br>
            <a:r>
              <a:rPr lang="ru-RU" i="1" dirty="0" smtClean="0"/>
              <a:t>последовательность операторов</a:t>
            </a:r>
            <a:br>
              <a:rPr lang="ru-RU" i="1" dirty="0" smtClean="0"/>
            </a:br>
            <a:r>
              <a:rPr lang="ru-RU" i="1" dirty="0" smtClean="0"/>
              <a:t>#</a:t>
            </a:r>
            <a:r>
              <a:rPr lang="ru-RU" i="1" dirty="0" err="1" smtClean="0"/>
              <a:t>elif</a:t>
            </a:r>
            <a:r>
              <a:rPr lang="ru-RU" i="1" dirty="0" smtClean="0"/>
              <a:t> выражение 3</a:t>
            </a:r>
            <a:br>
              <a:rPr lang="ru-RU" i="1" dirty="0" smtClean="0"/>
            </a:br>
            <a:r>
              <a:rPr lang="ru-RU" i="1" dirty="0" smtClean="0"/>
              <a:t>последовательность операторов</a:t>
            </a:r>
            <a:br>
              <a:rPr lang="ru-RU" i="1" dirty="0" smtClean="0"/>
            </a:br>
            <a:r>
              <a:rPr lang="ru-RU" i="1" dirty="0" smtClean="0"/>
              <a:t>#</a:t>
            </a:r>
            <a:r>
              <a:rPr lang="ru-RU" i="1" dirty="0" err="1" smtClean="0"/>
              <a:t>elif</a:t>
            </a:r>
            <a:r>
              <a:rPr lang="ru-RU" i="1" dirty="0" smtClean="0"/>
              <a:t> выражение 4</a:t>
            </a:r>
            <a:br>
              <a:rPr lang="ru-RU" i="1" dirty="0" smtClean="0"/>
            </a:br>
            <a:r>
              <a:rPr lang="ru-RU" i="1" dirty="0" smtClean="0"/>
              <a:t>последовательность операторов</a:t>
            </a:r>
            <a:br>
              <a:rPr lang="ru-RU" i="1" dirty="0" smtClean="0"/>
            </a:br>
            <a:r>
              <a:rPr lang="ru-RU" i="1" dirty="0" smtClean="0"/>
              <a:t>...</a:t>
            </a:r>
            <a:br>
              <a:rPr lang="ru-RU" i="1" dirty="0" smtClean="0"/>
            </a:br>
            <a:r>
              <a:rPr lang="ru-RU" i="1" dirty="0" smtClean="0"/>
              <a:t>#</a:t>
            </a:r>
            <a:r>
              <a:rPr lang="ru-RU" i="1" dirty="0" err="1" smtClean="0"/>
              <a:t>elif</a:t>
            </a:r>
            <a:r>
              <a:rPr lang="ru-RU" i="1" dirty="0" smtClean="0"/>
              <a:t> выражение N</a:t>
            </a:r>
            <a:br>
              <a:rPr lang="ru-RU" i="1" dirty="0" smtClean="0"/>
            </a:br>
            <a:r>
              <a:rPr lang="ru-RU" i="1" dirty="0" smtClean="0"/>
              <a:t>последовательность операторов</a:t>
            </a:r>
            <a:br>
              <a:rPr lang="ru-RU" i="1" dirty="0" smtClean="0"/>
            </a:br>
            <a:r>
              <a:rPr lang="ru-RU" i="1" dirty="0" smtClean="0"/>
              <a:t>#</a:t>
            </a:r>
            <a:r>
              <a:rPr lang="ru-RU" i="1" dirty="0" err="1" smtClean="0"/>
              <a:t>endif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Директивы препроцессора языка 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  <a:defRPr/>
            </a:pPr>
            <a:r>
              <a:rPr lang="ru-RU" b="1" dirty="0" smtClean="0"/>
              <a:t>Условная компиляция </a:t>
            </a:r>
          </a:p>
          <a:p>
            <a:pPr>
              <a:buNone/>
              <a:defRPr/>
            </a:pPr>
            <a:endParaRPr lang="en-US" dirty="0" smtClean="0"/>
          </a:p>
          <a:p>
            <a:pPr fontAlgn="base">
              <a:buNone/>
            </a:pPr>
            <a:r>
              <a:rPr lang="ru-RU" dirty="0" smtClean="0"/>
              <a:t>Например, следующий фрагмент использует значение </a:t>
            </a:r>
            <a:r>
              <a:rPr lang="en-US" dirty="0" smtClean="0"/>
              <a:t>ACTIVE_COUNTRY </a:t>
            </a:r>
            <a:r>
              <a:rPr lang="ru-RU" dirty="0" smtClean="0"/>
              <a:t>для определения денежного знака: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#</a:t>
            </a:r>
            <a:r>
              <a:rPr lang="en-US" dirty="0" smtClean="0"/>
              <a:t>define US 0</a:t>
            </a:r>
            <a:br>
              <a:rPr lang="en-US" dirty="0" smtClean="0"/>
            </a:br>
            <a:r>
              <a:rPr lang="en-US" dirty="0" smtClean="0"/>
              <a:t>#define ENGLAND 1</a:t>
            </a:r>
            <a:br>
              <a:rPr lang="en-US" dirty="0" smtClean="0"/>
            </a:br>
            <a:r>
              <a:rPr lang="en-US" dirty="0" smtClean="0"/>
              <a:t>#define FRANCE 2</a:t>
            </a:r>
            <a:br>
              <a:rPr lang="en-US" dirty="0" smtClean="0"/>
            </a:br>
            <a:r>
              <a:rPr lang="en-US" dirty="0" smtClean="0"/>
              <a:t>#define ACTIVE_COUNTRY US</a:t>
            </a:r>
            <a:br>
              <a:rPr lang="en-US" dirty="0" smtClean="0"/>
            </a:br>
            <a:r>
              <a:rPr lang="en-US" dirty="0" smtClean="0"/>
              <a:t>#if ACTIVE_COUNTRY==US</a:t>
            </a:r>
            <a:br>
              <a:rPr lang="en-US" dirty="0" smtClean="0"/>
            </a:br>
            <a:r>
              <a:rPr lang="en-US" dirty="0" smtClean="0"/>
              <a:t>char currency[] = "dollar";</a:t>
            </a:r>
            <a:br>
              <a:rPr lang="en-US" dirty="0" smtClean="0"/>
            </a:br>
            <a:r>
              <a:rPr lang="en-US" dirty="0" smtClean="0"/>
              <a:t>#</a:t>
            </a:r>
            <a:r>
              <a:rPr lang="en-US" dirty="0" err="1" smtClean="0"/>
              <a:t>elif</a:t>
            </a:r>
            <a:r>
              <a:rPr lang="en-US" dirty="0" smtClean="0"/>
              <a:t> ACTIVE_COUNTRY==ENGLAND</a:t>
            </a:r>
            <a:br>
              <a:rPr lang="en-US" dirty="0" smtClean="0"/>
            </a:br>
            <a:r>
              <a:rPr lang="en-US" dirty="0" smtClean="0"/>
              <a:t>char currency[] = "pound";</a:t>
            </a:r>
            <a:br>
              <a:rPr lang="en-US" dirty="0" smtClean="0"/>
            </a:br>
            <a:r>
              <a:rPr lang="en-US" dirty="0" smtClean="0"/>
              <a:t>#else</a:t>
            </a:r>
            <a:br>
              <a:rPr lang="en-US" dirty="0" smtClean="0"/>
            </a:br>
            <a:r>
              <a:rPr lang="en-US" dirty="0" smtClean="0"/>
              <a:t>char currency[] = "franc";</a:t>
            </a:r>
            <a:br>
              <a:rPr lang="en-US" dirty="0" smtClean="0"/>
            </a:br>
            <a:r>
              <a:rPr lang="en-US" dirty="0" smtClean="0"/>
              <a:t>#</a:t>
            </a:r>
            <a:r>
              <a:rPr lang="en-US" dirty="0" err="1" smtClean="0"/>
              <a:t>endif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Препроцессор языка 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  <a:defRPr/>
            </a:pPr>
            <a:r>
              <a:rPr lang="ru-RU" b="1" dirty="0" smtClean="0"/>
              <a:t>Препроцессор</a:t>
            </a:r>
            <a:r>
              <a:rPr lang="ru-RU" dirty="0" smtClean="0"/>
              <a:t> – входит в компилятор языка C, осуществляет подготовку программы к компиляции. </a:t>
            </a:r>
          </a:p>
          <a:p>
            <a:pPr>
              <a:buNone/>
              <a:defRPr/>
            </a:pPr>
            <a:endParaRPr lang="ru-RU" dirty="0" smtClean="0"/>
          </a:p>
          <a:p>
            <a:pPr>
              <a:defRPr/>
            </a:pPr>
            <a:r>
              <a:rPr lang="ru-RU" dirty="0" smtClean="0"/>
              <a:t>включает содержимое одних файлов в другие</a:t>
            </a:r>
          </a:p>
          <a:p>
            <a:pPr>
              <a:defRPr/>
            </a:pPr>
            <a:r>
              <a:rPr lang="ru-RU" dirty="0" smtClean="0"/>
              <a:t>заменяет в тексте исходного кода имена констант на их значения</a:t>
            </a:r>
          </a:p>
          <a:p>
            <a:pPr>
              <a:defRPr/>
            </a:pPr>
            <a:r>
              <a:rPr lang="ru-RU" dirty="0" smtClean="0"/>
              <a:t>удаляет символы конца строки (нужны только программисту, чтобы код можно было легко читать, но не нужны компилятору). </a:t>
            </a:r>
          </a:p>
          <a:p>
            <a:pPr>
              <a:buNone/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Директивы препроцессора языка 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  <a:defRPr/>
            </a:pPr>
            <a:r>
              <a:rPr lang="ru-RU" b="1" dirty="0" smtClean="0"/>
              <a:t>Условная компиляция </a:t>
            </a:r>
          </a:p>
          <a:p>
            <a:pPr>
              <a:buNone/>
              <a:defRPr/>
            </a:pPr>
            <a:endParaRPr lang="en-US" dirty="0" smtClean="0"/>
          </a:p>
          <a:p>
            <a:pPr fontAlgn="base">
              <a:buNone/>
            </a:pPr>
            <a:r>
              <a:rPr lang="ru-RU" dirty="0" smtClean="0"/>
              <a:t>Другой метод условной компиляции состоит в использовании директив </a:t>
            </a:r>
            <a:r>
              <a:rPr lang="ru-RU" b="1" dirty="0" smtClean="0"/>
              <a:t>#</a:t>
            </a:r>
            <a:r>
              <a:rPr lang="ru-RU" b="1" dirty="0" err="1" smtClean="0"/>
              <a:t>ifdef</a:t>
            </a:r>
            <a:r>
              <a:rPr lang="ru-RU" b="1" dirty="0" smtClean="0"/>
              <a:t> </a:t>
            </a:r>
            <a:r>
              <a:rPr lang="ru-RU" dirty="0" smtClean="0"/>
              <a:t>и </a:t>
            </a:r>
            <a:r>
              <a:rPr lang="ru-RU" b="1" dirty="0" smtClean="0"/>
              <a:t>#</a:t>
            </a:r>
            <a:r>
              <a:rPr lang="ru-RU" b="1" dirty="0" err="1" smtClean="0"/>
              <a:t>ifndef</a:t>
            </a:r>
            <a:r>
              <a:rPr lang="ru-RU" dirty="0" smtClean="0"/>
              <a:t>, что соответственно означает </a:t>
            </a:r>
            <a:r>
              <a:rPr lang="ru-RU" b="1" dirty="0" smtClean="0"/>
              <a:t>«если определено»</a:t>
            </a:r>
            <a:r>
              <a:rPr lang="ru-RU" dirty="0" smtClean="0"/>
              <a:t> и </a:t>
            </a:r>
            <a:r>
              <a:rPr lang="ru-RU" b="1" dirty="0" smtClean="0"/>
              <a:t>«если не определено»</a:t>
            </a:r>
            <a:r>
              <a:rPr lang="ru-RU" dirty="0" smtClean="0"/>
              <a:t>. </a:t>
            </a:r>
            <a:endParaRPr lang="en-US" dirty="0" smtClean="0"/>
          </a:p>
          <a:p>
            <a:pPr fontAlgn="base">
              <a:buNone/>
            </a:pPr>
            <a:r>
              <a:rPr lang="ru-RU" dirty="0" smtClean="0"/>
              <a:t>Стандартный вид </a:t>
            </a:r>
            <a:r>
              <a:rPr lang="ru-RU" b="1" dirty="0" smtClean="0"/>
              <a:t>#</a:t>
            </a:r>
            <a:r>
              <a:rPr lang="ru-RU" b="1" dirty="0" err="1" smtClean="0"/>
              <a:t>ifdef</a:t>
            </a:r>
            <a:r>
              <a:rPr lang="ru-RU" b="1" dirty="0" smtClean="0"/>
              <a:t> </a:t>
            </a:r>
            <a:r>
              <a:rPr lang="ru-RU" dirty="0" smtClean="0"/>
              <a:t>следующий: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b="1" i="1" dirty="0" smtClean="0"/>
              <a:t>#</a:t>
            </a:r>
            <a:r>
              <a:rPr lang="ru-RU" b="1" i="1" dirty="0" err="1" smtClean="0"/>
              <a:t>ifdef</a:t>
            </a:r>
            <a:r>
              <a:rPr lang="ru-RU" b="1" i="1" dirty="0" smtClean="0"/>
              <a:t> </a:t>
            </a:r>
            <a:r>
              <a:rPr lang="ru-RU" b="1" i="1" dirty="0" err="1" smtClean="0"/>
              <a:t>имя_макроса</a:t>
            </a:r>
            <a:r>
              <a:rPr lang="ru-RU" b="1" i="1" dirty="0" smtClean="0"/>
              <a:t/>
            </a:r>
            <a:br>
              <a:rPr lang="ru-RU" b="1" i="1" dirty="0" smtClean="0"/>
            </a:br>
            <a:r>
              <a:rPr lang="ru-RU" b="1" i="1" dirty="0" smtClean="0"/>
              <a:t>последовательность операторов</a:t>
            </a:r>
            <a:br>
              <a:rPr lang="ru-RU" b="1" i="1" dirty="0" smtClean="0"/>
            </a:br>
            <a:r>
              <a:rPr lang="ru-RU" b="1" i="1" dirty="0" smtClean="0"/>
              <a:t>#</a:t>
            </a:r>
            <a:r>
              <a:rPr lang="ru-RU" b="1" i="1" dirty="0" err="1" smtClean="0"/>
              <a:t>endif</a:t>
            </a:r>
            <a:endParaRPr lang="ru-RU" b="1" dirty="0" smtClean="0"/>
          </a:p>
          <a:p>
            <a:pPr fontAlgn="base">
              <a:buNone/>
            </a:pPr>
            <a:r>
              <a:rPr lang="ru-RU" dirty="0" smtClean="0"/>
              <a:t>Если имя макроса определено ранее в операторе #</a:t>
            </a:r>
            <a:r>
              <a:rPr lang="ru-RU" dirty="0" err="1" smtClean="0"/>
              <a:t>define</a:t>
            </a:r>
            <a:r>
              <a:rPr lang="ru-RU" dirty="0" smtClean="0"/>
              <a:t>, то последовательность операторов, стоящих между #</a:t>
            </a:r>
            <a:r>
              <a:rPr lang="ru-RU" dirty="0" err="1" smtClean="0"/>
              <a:t>ifdef</a:t>
            </a:r>
            <a:r>
              <a:rPr lang="ru-RU" dirty="0" smtClean="0"/>
              <a:t> и #</a:t>
            </a:r>
            <a:r>
              <a:rPr lang="ru-RU" dirty="0" err="1" smtClean="0"/>
              <a:t>endif</a:t>
            </a:r>
            <a:r>
              <a:rPr lang="ru-RU" dirty="0" smtClean="0"/>
              <a:t>, будет компилироваться. </a:t>
            </a:r>
          </a:p>
          <a:p>
            <a:pPr fontAlgn="base">
              <a:buNone/>
            </a:pPr>
            <a:r>
              <a:rPr lang="ru-RU" dirty="0" smtClean="0"/>
              <a:t>Стандартный вид </a:t>
            </a:r>
            <a:r>
              <a:rPr lang="ru-RU" b="1" dirty="0" smtClean="0"/>
              <a:t>#</a:t>
            </a:r>
            <a:r>
              <a:rPr lang="ru-RU" b="1" dirty="0" err="1" smtClean="0"/>
              <a:t>ifndef</a:t>
            </a:r>
            <a:r>
              <a:rPr lang="ru-RU" b="1" dirty="0" smtClean="0"/>
              <a:t> </a:t>
            </a:r>
            <a:r>
              <a:rPr lang="ru-RU" dirty="0" smtClean="0"/>
              <a:t>следующий: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b="1" i="1" dirty="0" smtClean="0"/>
              <a:t>#</a:t>
            </a:r>
            <a:r>
              <a:rPr lang="ru-RU" b="1" i="1" dirty="0" err="1" smtClean="0"/>
              <a:t>ifndef</a:t>
            </a:r>
            <a:r>
              <a:rPr lang="ru-RU" b="1" i="1" dirty="0" smtClean="0"/>
              <a:t> </a:t>
            </a:r>
            <a:r>
              <a:rPr lang="ru-RU" b="1" i="1" dirty="0" err="1" smtClean="0"/>
              <a:t>имя_макроса</a:t>
            </a:r>
            <a:r>
              <a:rPr lang="ru-RU" b="1" i="1" dirty="0" smtClean="0"/>
              <a:t/>
            </a:r>
            <a:br>
              <a:rPr lang="ru-RU" b="1" i="1" dirty="0" smtClean="0"/>
            </a:br>
            <a:r>
              <a:rPr lang="ru-RU" b="1" i="1" dirty="0" smtClean="0"/>
              <a:t>последовательность операторов</a:t>
            </a:r>
            <a:br>
              <a:rPr lang="ru-RU" b="1" i="1" dirty="0" smtClean="0"/>
            </a:br>
            <a:r>
              <a:rPr lang="ru-RU" b="1" i="1" dirty="0" smtClean="0"/>
              <a:t>#</a:t>
            </a:r>
            <a:r>
              <a:rPr lang="ru-RU" b="1" i="1" dirty="0" err="1" smtClean="0"/>
              <a:t>endif</a:t>
            </a:r>
            <a:endParaRPr lang="ru-RU" b="1" dirty="0" smtClean="0"/>
          </a:p>
          <a:p>
            <a:pPr fontAlgn="base">
              <a:buNone/>
            </a:pPr>
            <a:r>
              <a:rPr lang="ru-RU" dirty="0" smtClean="0"/>
              <a:t>Если имя макроса не определено ранее в операторе #</a:t>
            </a:r>
            <a:r>
              <a:rPr lang="ru-RU" dirty="0" err="1" smtClean="0"/>
              <a:t>define</a:t>
            </a:r>
            <a:r>
              <a:rPr lang="ru-RU" dirty="0" smtClean="0"/>
              <a:t>, то последовательность операторов, стоящих между #</a:t>
            </a:r>
            <a:r>
              <a:rPr lang="ru-RU" dirty="0" err="1" smtClean="0"/>
              <a:t>ifdef</a:t>
            </a:r>
            <a:r>
              <a:rPr lang="ru-RU" dirty="0" smtClean="0"/>
              <a:t> и #</a:t>
            </a:r>
            <a:r>
              <a:rPr lang="ru-RU" dirty="0" err="1" smtClean="0"/>
              <a:t>endif</a:t>
            </a:r>
            <a:r>
              <a:rPr lang="ru-RU" dirty="0" smtClean="0"/>
              <a:t>, будет компилироваться.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Директивы препроцессора языка 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  <a:defRPr/>
            </a:pPr>
            <a:r>
              <a:rPr lang="ru-RU" b="1" dirty="0" smtClean="0"/>
              <a:t>Условная компиляция </a:t>
            </a:r>
          </a:p>
          <a:p>
            <a:pPr>
              <a:buNone/>
              <a:defRPr/>
            </a:pPr>
            <a:endParaRPr lang="en-US" dirty="0" smtClean="0"/>
          </a:p>
          <a:p>
            <a:pPr fontAlgn="base">
              <a:buNone/>
            </a:pPr>
            <a:r>
              <a:rPr lang="en-US" dirty="0" smtClean="0"/>
              <a:t>Ka</a:t>
            </a:r>
            <a:r>
              <a:rPr lang="ru-RU" dirty="0" smtClean="0"/>
              <a:t>к #</a:t>
            </a:r>
            <a:r>
              <a:rPr lang="en-US" dirty="0" err="1" smtClean="0"/>
              <a:t>ifdef</a:t>
            </a:r>
            <a:r>
              <a:rPr lang="en-US" dirty="0" smtClean="0"/>
              <a:t>, </a:t>
            </a:r>
            <a:r>
              <a:rPr lang="ru-RU" dirty="0" smtClean="0"/>
              <a:t>так и #</a:t>
            </a:r>
            <a:r>
              <a:rPr lang="en-US" dirty="0" err="1" smtClean="0"/>
              <a:t>ifndef</a:t>
            </a:r>
            <a:r>
              <a:rPr lang="en-US" dirty="0" smtClean="0"/>
              <a:t> </a:t>
            </a:r>
            <a:r>
              <a:rPr lang="ru-RU" dirty="0" smtClean="0"/>
              <a:t>могут использовать оператор #</a:t>
            </a:r>
            <a:r>
              <a:rPr lang="en-US" dirty="0" smtClean="0"/>
              <a:t>else, </a:t>
            </a:r>
            <a:r>
              <a:rPr lang="ru-RU" dirty="0" smtClean="0"/>
              <a:t>но </a:t>
            </a:r>
            <a:r>
              <a:rPr lang="ru-RU" dirty="0" err="1" smtClean="0"/>
              <a:t>н</a:t>
            </a:r>
            <a:r>
              <a:rPr lang="en-US" dirty="0" smtClean="0"/>
              <a:t>e #</a:t>
            </a:r>
            <a:r>
              <a:rPr lang="en-US" dirty="0" err="1" smtClean="0"/>
              <a:t>elif</a:t>
            </a:r>
            <a:r>
              <a:rPr lang="en-US" dirty="0" smtClean="0"/>
              <a:t>. </a:t>
            </a:r>
            <a:r>
              <a:rPr lang="ru-RU" dirty="0" smtClean="0"/>
              <a:t>Например: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#</a:t>
            </a:r>
            <a:r>
              <a:rPr lang="en-US" dirty="0" smtClean="0"/>
              <a:t>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#define TED 10</a:t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main(void)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#</a:t>
            </a:r>
            <a:r>
              <a:rPr lang="en-US" dirty="0" err="1" smtClean="0"/>
              <a:t>ifdef</a:t>
            </a:r>
            <a:r>
              <a:rPr lang="en-US" dirty="0" smtClean="0"/>
              <a:t> TED</a:t>
            </a:r>
            <a:br>
              <a:rPr lang="en-US" dirty="0" smtClean="0"/>
            </a:br>
            <a:r>
              <a:rPr lang="en-US" dirty="0" err="1" smtClean="0"/>
              <a:t>printf</a:t>
            </a:r>
            <a:r>
              <a:rPr lang="en-US" dirty="0" smtClean="0"/>
              <a:t>("Hi Ted\n");</a:t>
            </a:r>
            <a:br>
              <a:rPr lang="en-US" dirty="0" smtClean="0"/>
            </a:br>
            <a:r>
              <a:rPr lang="en-US" dirty="0" smtClean="0"/>
              <a:t>#else</a:t>
            </a:r>
            <a:br>
              <a:rPr lang="en-US" dirty="0" smtClean="0"/>
            </a:br>
            <a:r>
              <a:rPr lang="en-US" dirty="0" err="1" smtClean="0"/>
              <a:t>printf</a:t>
            </a:r>
            <a:r>
              <a:rPr lang="en-US" dirty="0" smtClean="0"/>
              <a:t>("Hi anyone\n");</a:t>
            </a:r>
            <a:br>
              <a:rPr lang="en-US" dirty="0" smtClean="0"/>
            </a:br>
            <a:r>
              <a:rPr lang="en-US" dirty="0" smtClean="0"/>
              <a:t>#</a:t>
            </a:r>
            <a:r>
              <a:rPr lang="en-US" dirty="0" err="1" smtClean="0"/>
              <a:t>endif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#</a:t>
            </a:r>
            <a:r>
              <a:rPr lang="en-US" dirty="0" err="1" smtClean="0"/>
              <a:t>ifndef</a:t>
            </a:r>
            <a:r>
              <a:rPr lang="en-US" dirty="0" smtClean="0"/>
              <a:t> RALPH</a:t>
            </a:r>
            <a:br>
              <a:rPr lang="en-US" dirty="0" smtClean="0"/>
            </a:br>
            <a:r>
              <a:rPr lang="en-US" dirty="0" err="1" smtClean="0"/>
              <a:t>printf</a:t>
            </a:r>
            <a:r>
              <a:rPr lang="en-US" dirty="0" smtClean="0"/>
              <a:t>("RALPH not defined\n");</a:t>
            </a:r>
            <a:br>
              <a:rPr lang="en-US" dirty="0" smtClean="0"/>
            </a:br>
            <a:r>
              <a:rPr lang="en-US" dirty="0" smtClean="0"/>
              <a:t>#</a:t>
            </a:r>
            <a:r>
              <a:rPr lang="en-US" dirty="0" err="1" smtClean="0"/>
              <a:t>endif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return 0;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fontAlgn="base"/>
            <a:endParaRPr lang="ru-RU" dirty="0" smtClean="0"/>
          </a:p>
          <a:p>
            <a:pPr fontAlgn="base">
              <a:buNone/>
            </a:pPr>
            <a:r>
              <a:rPr lang="ru-RU" dirty="0" smtClean="0"/>
              <a:t>выводит «</a:t>
            </a:r>
            <a:r>
              <a:rPr lang="en-US" dirty="0" smtClean="0"/>
              <a:t>Hi Ted» </a:t>
            </a:r>
            <a:r>
              <a:rPr lang="ru-RU" dirty="0" smtClean="0"/>
              <a:t>и «</a:t>
            </a:r>
            <a:r>
              <a:rPr lang="en-US" dirty="0" smtClean="0"/>
              <a:t>RALPH not defined». </a:t>
            </a:r>
            <a:r>
              <a:rPr lang="ru-RU" dirty="0" smtClean="0"/>
              <a:t>Если </a:t>
            </a:r>
            <a:r>
              <a:rPr lang="en-US" dirty="0" smtClean="0"/>
              <a:t>TED </a:t>
            </a:r>
            <a:r>
              <a:rPr lang="ru-RU" dirty="0" smtClean="0"/>
              <a:t>не определен, то выведется «</a:t>
            </a:r>
            <a:r>
              <a:rPr lang="en-US" dirty="0" smtClean="0"/>
              <a:t>Hi anyone», a </a:t>
            </a:r>
            <a:r>
              <a:rPr lang="ru-RU" dirty="0" smtClean="0"/>
              <a:t>за ним «</a:t>
            </a:r>
            <a:r>
              <a:rPr lang="en-US" dirty="0" smtClean="0"/>
              <a:t>RALPH not defined».</a:t>
            </a:r>
          </a:p>
          <a:p>
            <a:pPr fontAlgn="base">
              <a:buNone/>
            </a:pPr>
            <a:endParaRPr lang="ru-RU" dirty="0" smtClean="0"/>
          </a:p>
          <a:p>
            <a:pPr fontAlgn="base">
              <a:buNone/>
            </a:pPr>
            <a:r>
              <a:rPr lang="en-US" dirty="0" smtClean="0"/>
              <a:t>#</a:t>
            </a:r>
            <a:r>
              <a:rPr lang="en-US" dirty="0" err="1" smtClean="0"/>
              <a:t>ifdef</a:t>
            </a:r>
            <a:r>
              <a:rPr lang="en-US" dirty="0" smtClean="0"/>
              <a:t> </a:t>
            </a:r>
            <a:r>
              <a:rPr lang="ru-RU" dirty="0" smtClean="0"/>
              <a:t>и #</a:t>
            </a:r>
            <a:r>
              <a:rPr lang="en-US" dirty="0" err="1" smtClean="0"/>
              <a:t>ifndef</a:t>
            </a:r>
            <a:r>
              <a:rPr lang="en-US" dirty="0" smtClean="0"/>
              <a:t> </a:t>
            </a:r>
            <a:r>
              <a:rPr lang="ru-RU" dirty="0" smtClean="0"/>
              <a:t>можно вкладывать друг в друга так же, как и #</a:t>
            </a:r>
            <a:r>
              <a:rPr lang="en-US" dirty="0" smtClean="0"/>
              <a:t>if.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Директивы препроцессора языка 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  <a:defRPr/>
            </a:pPr>
            <a:r>
              <a:rPr lang="ru-RU" b="1" dirty="0" smtClean="0"/>
              <a:t>Условная компиляция </a:t>
            </a:r>
            <a:r>
              <a:rPr lang="en-US" b="1" dirty="0" smtClean="0"/>
              <a:t>c defined</a:t>
            </a:r>
            <a:endParaRPr lang="ru-RU" b="1" dirty="0" smtClean="0"/>
          </a:p>
          <a:p>
            <a:pPr>
              <a:buNone/>
              <a:defRPr/>
            </a:pPr>
            <a:endParaRPr lang="en-US" dirty="0" smtClean="0"/>
          </a:p>
          <a:p>
            <a:pPr fontAlgn="base">
              <a:buNone/>
            </a:pPr>
            <a:r>
              <a:rPr lang="ru-RU" dirty="0" smtClean="0"/>
              <a:t>В сочетании с директивой #</a:t>
            </a:r>
            <a:r>
              <a:rPr lang="ru-RU" dirty="0" err="1" smtClean="0"/>
              <a:t>if</a:t>
            </a:r>
            <a:r>
              <a:rPr lang="ru-RU" dirty="0" smtClean="0"/>
              <a:t> можно использовать оператор </a:t>
            </a:r>
            <a:r>
              <a:rPr lang="ru-RU" dirty="0" err="1" smtClean="0"/>
              <a:t>defined</a:t>
            </a:r>
            <a:r>
              <a:rPr lang="ru-RU" dirty="0" smtClean="0"/>
              <a:t>. </a:t>
            </a:r>
            <a:endParaRPr lang="en-US" dirty="0" smtClean="0"/>
          </a:p>
          <a:p>
            <a:pPr fontAlgn="base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b="1" i="1" dirty="0" err="1" smtClean="0"/>
              <a:t>defined</a:t>
            </a:r>
            <a:r>
              <a:rPr lang="ru-RU" b="1" i="1" dirty="0" smtClean="0"/>
              <a:t> </a:t>
            </a:r>
            <a:r>
              <a:rPr lang="ru-RU" b="1" i="1" dirty="0" err="1" smtClean="0"/>
              <a:t>имя_макроса</a:t>
            </a:r>
            <a:endParaRPr lang="ru-RU" b="1" dirty="0" smtClean="0"/>
          </a:p>
          <a:p>
            <a:pPr fontAlgn="base">
              <a:buNone/>
            </a:pPr>
            <a:endParaRPr lang="en-US" dirty="0" smtClean="0"/>
          </a:p>
          <a:p>
            <a:pPr fontAlgn="base">
              <a:buNone/>
            </a:pPr>
            <a:r>
              <a:rPr lang="ru-RU" dirty="0" smtClean="0"/>
              <a:t>Если </a:t>
            </a:r>
            <a:r>
              <a:rPr lang="ru-RU" dirty="0" err="1" smtClean="0"/>
              <a:t>имя_макроса</a:t>
            </a:r>
            <a:r>
              <a:rPr lang="ru-RU" dirty="0" smtClean="0"/>
              <a:t> определено, то выражение становится истинным. В противном случае </a:t>
            </a:r>
            <a:r>
              <a:rPr lang="en-US" dirty="0" smtClean="0"/>
              <a:t>- </a:t>
            </a:r>
            <a:r>
              <a:rPr lang="ru-RU" dirty="0" smtClean="0"/>
              <a:t>ложным: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 smtClean="0"/>
              <a:t>#</a:t>
            </a:r>
            <a:r>
              <a:rPr lang="ru-RU" b="1" dirty="0" err="1" smtClean="0"/>
              <a:t>if</a:t>
            </a:r>
            <a:r>
              <a:rPr lang="ru-RU" b="1" dirty="0" smtClean="0"/>
              <a:t> </a:t>
            </a:r>
            <a:r>
              <a:rPr lang="ru-RU" b="1" dirty="0" err="1" smtClean="0"/>
              <a:t>defined</a:t>
            </a:r>
            <a:r>
              <a:rPr lang="ru-RU" b="1" dirty="0" smtClean="0"/>
              <a:t> MYFILE</a:t>
            </a:r>
            <a:br>
              <a:rPr lang="ru-RU" b="1" dirty="0" smtClean="0"/>
            </a:br>
            <a:r>
              <a:rPr lang="ru-RU" b="1" dirty="0" smtClean="0"/>
              <a:t>или</a:t>
            </a:r>
            <a:br>
              <a:rPr lang="ru-RU" b="1" dirty="0" smtClean="0"/>
            </a:br>
            <a:r>
              <a:rPr lang="ru-RU" b="1" dirty="0" smtClean="0"/>
              <a:t>#</a:t>
            </a:r>
            <a:r>
              <a:rPr lang="ru-RU" b="1" dirty="0" err="1" smtClean="0"/>
              <a:t>ifdef</a:t>
            </a:r>
            <a:r>
              <a:rPr lang="ru-RU" b="1" dirty="0" smtClean="0"/>
              <a:t> MYFILE</a:t>
            </a:r>
          </a:p>
          <a:p>
            <a:pPr fontAlgn="base"/>
            <a:endParaRPr lang="en-US" dirty="0" smtClean="0"/>
          </a:p>
          <a:p>
            <a:pPr fontAlgn="base">
              <a:buNone/>
            </a:pPr>
            <a:r>
              <a:rPr lang="ru-RU" dirty="0" smtClean="0"/>
              <a:t>Перед </a:t>
            </a:r>
            <a:r>
              <a:rPr lang="ru-RU" dirty="0" err="1" smtClean="0"/>
              <a:t>defined</a:t>
            </a:r>
            <a:r>
              <a:rPr lang="ru-RU" dirty="0" smtClean="0"/>
              <a:t> можно также поместить ! для изменения состояния. Например, следующий фрагмент компилируется, только если DEBUG не определен.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#</a:t>
            </a:r>
            <a:r>
              <a:rPr lang="ru-RU" dirty="0" err="1" smtClean="0"/>
              <a:t>if</a:t>
            </a:r>
            <a:r>
              <a:rPr lang="ru-RU" dirty="0" smtClean="0"/>
              <a:t> ! </a:t>
            </a:r>
            <a:r>
              <a:rPr lang="ru-RU" dirty="0" err="1" smtClean="0"/>
              <a:t>defined</a:t>
            </a:r>
            <a:r>
              <a:rPr lang="ru-RU" dirty="0" smtClean="0"/>
              <a:t> DEBUG</a:t>
            </a:r>
            <a:br>
              <a:rPr lang="ru-RU" dirty="0" smtClean="0"/>
            </a:br>
            <a:r>
              <a:rPr lang="ru-RU" dirty="0" err="1" smtClean="0"/>
              <a:t>printf</a:t>
            </a:r>
            <a:r>
              <a:rPr lang="ru-RU" dirty="0" smtClean="0"/>
              <a:t> ("</a:t>
            </a:r>
            <a:r>
              <a:rPr lang="ru-RU" dirty="0" err="1" smtClean="0"/>
              <a:t>Final</a:t>
            </a:r>
            <a:r>
              <a:rPr lang="ru-RU" dirty="0" smtClean="0"/>
              <a:t> </a:t>
            </a:r>
            <a:r>
              <a:rPr lang="ru-RU" dirty="0" err="1" smtClean="0"/>
              <a:t>version!\n</a:t>
            </a:r>
            <a:r>
              <a:rPr lang="ru-RU" dirty="0" smtClean="0"/>
              <a:t>");</a:t>
            </a:r>
            <a:br>
              <a:rPr lang="ru-RU" dirty="0" smtClean="0"/>
            </a:br>
            <a:r>
              <a:rPr lang="ru-RU" dirty="0" smtClean="0"/>
              <a:t>#</a:t>
            </a:r>
            <a:r>
              <a:rPr lang="ru-RU" dirty="0" err="1" smtClean="0"/>
              <a:t>endif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Константы препроцессора языка 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  <a:defRPr/>
            </a:pPr>
            <a:r>
              <a:rPr lang="ru-RU" dirty="0" smtClean="0"/>
              <a:t>Препроцессор самостоятельно определяет пять констант.</a:t>
            </a:r>
          </a:p>
          <a:p>
            <a:pPr>
              <a:buNone/>
              <a:defRPr/>
            </a:pPr>
            <a:r>
              <a:rPr lang="ru-RU" dirty="0" smtClean="0"/>
              <a:t>От обычных констант они отличаются наличием пары символов подчеркивания в начале и конце их имени. </a:t>
            </a:r>
          </a:p>
          <a:p>
            <a:pPr>
              <a:buNone/>
              <a:defRPr/>
            </a:pPr>
            <a:r>
              <a:rPr lang="ru-RU" dirty="0" smtClean="0"/>
              <a:t>• </a:t>
            </a:r>
            <a:r>
              <a:rPr lang="ru-RU" b="1" dirty="0" smtClean="0"/>
              <a:t>__DATE__ </a:t>
            </a:r>
            <a:r>
              <a:rPr lang="ru-RU" dirty="0" smtClean="0"/>
              <a:t>- дата компиляции; </a:t>
            </a:r>
          </a:p>
          <a:p>
            <a:pPr>
              <a:buNone/>
              <a:defRPr/>
            </a:pPr>
            <a:r>
              <a:rPr lang="ru-RU" dirty="0" smtClean="0"/>
              <a:t>• </a:t>
            </a:r>
            <a:r>
              <a:rPr lang="ru-RU" b="1" dirty="0" smtClean="0"/>
              <a:t>__FILE__ </a:t>
            </a:r>
            <a:r>
              <a:rPr lang="ru-RU" dirty="0" smtClean="0"/>
              <a:t>- имя компилируемого файла; </a:t>
            </a:r>
          </a:p>
          <a:p>
            <a:pPr>
              <a:buNone/>
              <a:defRPr/>
            </a:pPr>
            <a:r>
              <a:rPr lang="ru-RU" dirty="0" smtClean="0"/>
              <a:t>• </a:t>
            </a:r>
            <a:r>
              <a:rPr lang="ru-RU" b="1" dirty="0" smtClean="0"/>
              <a:t>__LINE__ </a:t>
            </a:r>
            <a:r>
              <a:rPr lang="ru-RU" dirty="0" smtClean="0"/>
              <a:t>- номер текущей строки исходного текста программы; </a:t>
            </a:r>
          </a:p>
          <a:p>
            <a:pPr>
              <a:buNone/>
              <a:defRPr/>
            </a:pPr>
            <a:r>
              <a:rPr lang="ru-RU" dirty="0" smtClean="0"/>
              <a:t>• </a:t>
            </a:r>
            <a:r>
              <a:rPr lang="ru-RU" b="1" dirty="0" smtClean="0"/>
              <a:t>__STDC__ </a:t>
            </a:r>
            <a:r>
              <a:rPr lang="ru-RU" dirty="0" smtClean="0"/>
              <a:t>- равна 1, если компилятор работает по стандарту ANSI для языка C; </a:t>
            </a:r>
          </a:p>
          <a:p>
            <a:pPr>
              <a:buNone/>
              <a:defRPr/>
            </a:pPr>
            <a:r>
              <a:rPr lang="ru-RU" dirty="0" smtClean="0"/>
              <a:t>• </a:t>
            </a:r>
            <a:r>
              <a:rPr lang="ru-RU" b="1" dirty="0" smtClean="0"/>
              <a:t>__TIME__ </a:t>
            </a:r>
            <a:r>
              <a:rPr lang="ru-RU" dirty="0" smtClean="0"/>
              <a:t>- время компиляции. Если эти константы встречаются в тексте программы, то заменяются на соответствующие строки или числа. Т.к. это происходит до компиляции, то, например, мы видим дату компиляции, а не дату запуска программы на выполнение.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Константы препроцессора языка 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  <a:defRPr/>
            </a:pPr>
            <a:r>
              <a:rPr lang="ru-RU" dirty="0" smtClean="0"/>
              <a:t>Программа ниже выводит значение предопределенных препроцессором имен на экран: </a:t>
            </a:r>
          </a:p>
          <a:p>
            <a:pPr>
              <a:buNone/>
              <a:defRPr/>
            </a:pPr>
            <a:r>
              <a:rPr lang="ru-RU" dirty="0" smtClean="0"/>
              <a:t>#</a:t>
            </a:r>
            <a:r>
              <a:rPr lang="en-US" dirty="0" smtClean="0"/>
              <a:t>include &lt;</a:t>
            </a:r>
            <a:r>
              <a:rPr lang="en-US" dirty="0" err="1" smtClean="0"/>
              <a:t>stdio.h</a:t>
            </a:r>
            <a:r>
              <a:rPr lang="en-US" dirty="0" smtClean="0"/>
              <a:t>&gt; </a:t>
            </a:r>
            <a:endParaRPr lang="ru-RU" dirty="0" smtClean="0"/>
          </a:p>
          <a:p>
            <a:pPr>
              <a:buNone/>
              <a:defRPr/>
            </a:pPr>
            <a:r>
              <a:rPr lang="en-US" dirty="0" smtClean="0"/>
              <a:t>#define NL </a:t>
            </a:r>
            <a:r>
              <a:rPr lang="en-US" dirty="0" err="1" smtClean="0"/>
              <a:t>printf</a:t>
            </a:r>
            <a:r>
              <a:rPr lang="en-US" dirty="0" smtClean="0"/>
              <a:t>("\n") </a:t>
            </a:r>
            <a:endParaRPr lang="ru-RU" dirty="0" smtClean="0"/>
          </a:p>
          <a:p>
            <a:pPr>
              <a:buNone/>
              <a:defRPr/>
            </a:pPr>
            <a:r>
              <a:rPr lang="en-US" dirty="0" smtClean="0"/>
              <a:t>main () </a:t>
            </a:r>
            <a:endParaRPr lang="ru-RU" dirty="0" smtClean="0"/>
          </a:p>
          <a:p>
            <a:pPr>
              <a:buNone/>
              <a:defRPr/>
            </a:pPr>
            <a:r>
              <a:rPr lang="en-US" dirty="0" smtClean="0"/>
              <a:t>{ </a:t>
            </a:r>
            <a:r>
              <a:rPr lang="en-US" dirty="0" err="1" smtClean="0"/>
              <a:t>printf</a:t>
            </a:r>
            <a:r>
              <a:rPr lang="en-US" dirty="0" smtClean="0"/>
              <a:t>(__DATE__); </a:t>
            </a:r>
            <a:endParaRPr lang="ru-RU" dirty="0" smtClean="0"/>
          </a:p>
          <a:p>
            <a:pPr>
              <a:buNone/>
              <a:defRPr/>
            </a:pPr>
            <a:r>
              <a:rPr lang="en-US" dirty="0" smtClean="0"/>
              <a:t>NL; </a:t>
            </a:r>
            <a:endParaRPr lang="ru-RU" dirty="0" smtClean="0"/>
          </a:p>
          <a:p>
            <a:pPr>
              <a:buNone/>
              <a:defRPr/>
            </a:pPr>
            <a:r>
              <a:rPr lang="en-US" dirty="0" err="1" smtClean="0"/>
              <a:t>printf</a:t>
            </a:r>
            <a:r>
              <a:rPr lang="en-US" dirty="0" smtClean="0"/>
              <a:t>("%</a:t>
            </a:r>
            <a:r>
              <a:rPr lang="en-US" dirty="0" err="1" smtClean="0"/>
              <a:t>d",__LINE</a:t>
            </a:r>
            <a:r>
              <a:rPr lang="en-US" dirty="0" smtClean="0"/>
              <a:t>__); </a:t>
            </a:r>
            <a:endParaRPr lang="ru-RU" dirty="0" smtClean="0"/>
          </a:p>
          <a:p>
            <a:pPr>
              <a:buNone/>
              <a:defRPr/>
            </a:pPr>
            <a:r>
              <a:rPr lang="en-US" dirty="0" smtClean="0"/>
              <a:t>NL; </a:t>
            </a:r>
            <a:endParaRPr lang="ru-RU" dirty="0" smtClean="0"/>
          </a:p>
          <a:p>
            <a:pPr>
              <a:buNone/>
              <a:defRPr/>
            </a:pPr>
            <a:r>
              <a:rPr lang="en-US" dirty="0" err="1" smtClean="0"/>
              <a:t>printf</a:t>
            </a:r>
            <a:r>
              <a:rPr lang="en-US" dirty="0" smtClean="0"/>
              <a:t>(__FILE__); </a:t>
            </a:r>
            <a:endParaRPr lang="ru-RU" dirty="0" smtClean="0"/>
          </a:p>
          <a:p>
            <a:pPr>
              <a:buNone/>
              <a:defRPr/>
            </a:pPr>
            <a:r>
              <a:rPr lang="en-US" dirty="0" smtClean="0"/>
              <a:t>NL; </a:t>
            </a:r>
            <a:endParaRPr lang="ru-RU" dirty="0" smtClean="0"/>
          </a:p>
          <a:p>
            <a:pPr>
              <a:buNone/>
              <a:defRPr/>
            </a:pPr>
            <a:r>
              <a:rPr lang="en-US" dirty="0" err="1" smtClean="0"/>
              <a:t>printf</a:t>
            </a:r>
            <a:r>
              <a:rPr lang="en-US" dirty="0" smtClean="0"/>
              <a:t>(__TIME__); </a:t>
            </a:r>
            <a:endParaRPr lang="ru-RU" dirty="0" smtClean="0"/>
          </a:p>
          <a:p>
            <a:pPr>
              <a:buNone/>
              <a:defRPr/>
            </a:pPr>
            <a:r>
              <a:rPr lang="en-US" dirty="0" smtClean="0"/>
              <a:t>NL; </a:t>
            </a:r>
            <a:endParaRPr lang="ru-RU" dirty="0" smtClean="0"/>
          </a:p>
          <a:p>
            <a:pPr>
              <a:buNone/>
              <a:defRPr/>
            </a:pPr>
            <a:r>
              <a:rPr lang="en-US" dirty="0" err="1" smtClean="0"/>
              <a:t>printf</a:t>
            </a:r>
            <a:r>
              <a:rPr lang="en-US" dirty="0" smtClean="0"/>
              <a:t>("%</a:t>
            </a:r>
            <a:r>
              <a:rPr lang="en-US" dirty="0" err="1" smtClean="0"/>
              <a:t>d",__STDC</a:t>
            </a:r>
            <a:r>
              <a:rPr lang="en-US" dirty="0" smtClean="0"/>
              <a:t>__); </a:t>
            </a:r>
            <a:endParaRPr lang="ru-RU" dirty="0" smtClean="0"/>
          </a:p>
          <a:p>
            <a:pPr>
              <a:buNone/>
              <a:defRPr/>
            </a:pPr>
            <a:r>
              <a:rPr lang="en-US" dirty="0" smtClean="0"/>
              <a:t>NL; </a:t>
            </a:r>
            <a:endParaRPr lang="ru-RU" dirty="0" smtClean="0"/>
          </a:p>
          <a:p>
            <a:pPr>
              <a:buNone/>
              <a:defRPr/>
            </a:pPr>
            <a:r>
              <a:rPr lang="en-US" dirty="0" smtClean="0"/>
              <a:t>}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Константы препроцессора языка 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fontAlgn="base">
              <a:buNone/>
            </a:pPr>
            <a:r>
              <a:rPr lang="ru-RU" b="1" dirty="0" smtClean="0"/>
              <a:t>#</a:t>
            </a:r>
            <a:r>
              <a:rPr lang="ru-RU" b="1" dirty="0" err="1" smtClean="0"/>
              <a:t>line</a:t>
            </a:r>
            <a:endParaRPr lang="ru-RU" b="1" dirty="0" smtClean="0"/>
          </a:p>
          <a:p>
            <a:pPr fontAlgn="base">
              <a:buNone/>
            </a:pPr>
            <a:r>
              <a:rPr lang="ru-RU" dirty="0" smtClean="0"/>
              <a:t>Директива #</a:t>
            </a:r>
            <a:r>
              <a:rPr lang="ru-RU" dirty="0" err="1" smtClean="0"/>
              <a:t>line</a:t>
            </a:r>
            <a:r>
              <a:rPr lang="ru-RU" dirty="0" smtClean="0"/>
              <a:t> используется для изменения содержимого __LINE__  и __FILE__. </a:t>
            </a:r>
          </a:p>
          <a:p>
            <a:pPr fontAlgn="base">
              <a:buNone/>
            </a:pPr>
            <a:endParaRPr lang="ru-RU" dirty="0" smtClean="0"/>
          </a:p>
          <a:p>
            <a:pPr fontAlgn="base">
              <a:buNone/>
            </a:pPr>
            <a:r>
              <a:rPr lang="ru-RU" dirty="0" smtClean="0"/>
              <a:t>Стандартный вид команды #</a:t>
            </a:r>
            <a:r>
              <a:rPr lang="ru-RU" dirty="0" err="1" smtClean="0"/>
              <a:t>line</a:t>
            </a:r>
            <a:r>
              <a:rPr lang="ru-RU" dirty="0" smtClean="0"/>
              <a:t> следующий: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i="1" dirty="0" smtClean="0"/>
              <a:t>#</a:t>
            </a:r>
            <a:r>
              <a:rPr lang="ru-RU" i="1" dirty="0" err="1" smtClean="0"/>
              <a:t>line</a:t>
            </a:r>
            <a:r>
              <a:rPr lang="ru-RU" i="1" dirty="0" smtClean="0"/>
              <a:t> число "</a:t>
            </a:r>
            <a:r>
              <a:rPr lang="ru-RU" i="1" dirty="0" err="1" smtClean="0"/>
              <a:t>имя_файла</a:t>
            </a:r>
            <a:r>
              <a:rPr lang="ru-RU" i="1" dirty="0" smtClean="0"/>
              <a:t>"</a:t>
            </a:r>
            <a:endParaRPr lang="ru-RU" dirty="0" smtClean="0"/>
          </a:p>
          <a:p>
            <a:pPr fontAlgn="base">
              <a:buNone/>
            </a:pPr>
            <a:r>
              <a:rPr lang="ru-RU" dirty="0" smtClean="0"/>
              <a:t>где число - это любое положительное число, а необязательный параметр </a:t>
            </a:r>
            <a:r>
              <a:rPr lang="ru-RU" dirty="0" err="1" smtClean="0"/>
              <a:t>имя_файла</a:t>
            </a:r>
            <a:r>
              <a:rPr lang="ru-RU" dirty="0" smtClean="0"/>
              <a:t> является любым допустимым файловым идентификатором. Номер строки заносится в __LINE__, а имя файла — в __FILE__. </a:t>
            </a:r>
          </a:p>
          <a:p>
            <a:pPr fontAlgn="base">
              <a:buNone/>
            </a:pPr>
            <a:r>
              <a:rPr lang="ru-RU" dirty="0" smtClean="0"/>
              <a:t>#</a:t>
            </a:r>
            <a:r>
              <a:rPr lang="ru-RU" dirty="0" err="1" smtClean="0"/>
              <a:t>line</a:t>
            </a:r>
            <a:r>
              <a:rPr lang="ru-RU" dirty="0" smtClean="0"/>
              <a:t> предназначена для отладочных целей и специальных приложений.</a:t>
            </a:r>
          </a:p>
          <a:p>
            <a:pPr fontAlgn="base"/>
            <a:endParaRPr lang="ru-RU" dirty="0" smtClean="0"/>
          </a:p>
          <a:p>
            <a:pPr fontAlgn="base">
              <a:buNone/>
            </a:pPr>
            <a:r>
              <a:rPr lang="ru-RU" dirty="0" smtClean="0"/>
              <a:t>Например, следующая директива определяет, что отсчет строк будет начинаться со 100. 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#include &lt;</a:t>
            </a:r>
            <a:r>
              <a:rPr lang="ru-RU" dirty="0" err="1" smtClean="0"/>
              <a:t>stdio.h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#</a:t>
            </a:r>
            <a:r>
              <a:rPr lang="ru-RU" dirty="0" err="1" smtClean="0"/>
              <a:t>line</a:t>
            </a:r>
            <a:r>
              <a:rPr lang="ru-RU" dirty="0" smtClean="0"/>
              <a:t> 100                          /* переустановка счетчика строк*/</a:t>
            </a:r>
            <a:br>
              <a:rPr lang="ru-RU" dirty="0" smtClean="0"/>
            </a:br>
            <a:r>
              <a:rPr lang="ru-RU" dirty="0" err="1" smtClean="0"/>
              <a:t>int</a:t>
            </a:r>
            <a:r>
              <a:rPr lang="ru-RU" dirty="0" smtClean="0"/>
              <a:t> </a:t>
            </a:r>
            <a:r>
              <a:rPr lang="ru-RU" dirty="0" err="1" smtClean="0"/>
              <a:t>main</a:t>
            </a:r>
            <a:r>
              <a:rPr lang="ru-RU" dirty="0" smtClean="0"/>
              <a:t>(</a:t>
            </a:r>
            <a:r>
              <a:rPr lang="ru-RU" dirty="0" err="1" smtClean="0"/>
              <a:t>void</a:t>
            </a:r>
            <a:r>
              <a:rPr lang="ru-RU" dirty="0" smtClean="0"/>
              <a:t>)                   /* строка 100 */</a:t>
            </a:r>
            <a:br>
              <a:rPr lang="ru-RU" dirty="0" smtClean="0"/>
            </a:br>
            <a:r>
              <a:rPr lang="ru-RU" dirty="0" smtClean="0"/>
              <a:t>{                                       /* строка 101 */</a:t>
            </a:r>
            <a:br>
              <a:rPr lang="ru-RU" dirty="0" smtClean="0"/>
            </a:br>
            <a:r>
              <a:rPr lang="ru-RU" dirty="0" err="1" smtClean="0"/>
              <a:t>printf</a:t>
            </a:r>
            <a:r>
              <a:rPr lang="ru-RU" dirty="0" smtClean="0"/>
              <a:t> ("%</a:t>
            </a:r>
            <a:r>
              <a:rPr lang="ru-RU" dirty="0" err="1" smtClean="0"/>
              <a:t>d\n</a:t>
            </a:r>
            <a:r>
              <a:rPr lang="ru-RU" dirty="0" smtClean="0"/>
              <a:t>",__LINE__);  /* строка 102 */</a:t>
            </a:r>
            <a:br>
              <a:rPr lang="ru-RU" dirty="0" smtClean="0"/>
            </a:br>
            <a:r>
              <a:rPr lang="ru-RU" dirty="0" err="1" smtClean="0"/>
              <a:t>return</a:t>
            </a:r>
            <a:r>
              <a:rPr lang="ru-RU" dirty="0" smtClean="0"/>
              <a:t> 0;</a:t>
            </a:r>
            <a:br>
              <a:rPr lang="ru-RU" dirty="0" smtClean="0"/>
            </a:br>
            <a:r>
              <a:rPr lang="ru-RU" dirty="0" smtClean="0"/>
              <a:t>}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Константы препроцессора языка 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fontAlgn="base">
              <a:buNone/>
            </a:pPr>
            <a:r>
              <a:rPr lang="ru-RU" b="1" dirty="0" smtClean="0"/>
              <a:t>#</a:t>
            </a:r>
            <a:r>
              <a:rPr lang="ru-RU" b="1" dirty="0" err="1" smtClean="0"/>
              <a:t>line</a:t>
            </a:r>
            <a:endParaRPr lang="ru-RU" b="1" dirty="0" smtClean="0"/>
          </a:p>
          <a:p>
            <a:pPr fontAlgn="base">
              <a:buNone/>
            </a:pPr>
            <a:r>
              <a:rPr lang="ru-RU" dirty="0" smtClean="0"/>
              <a:t>Директива #</a:t>
            </a:r>
            <a:r>
              <a:rPr lang="ru-RU" dirty="0" err="1" smtClean="0"/>
              <a:t>line</a:t>
            </a:r>
            <a:r>
              <a:rPr lang="ru-RU" dirty="0" smtClean="0"/>
              <a:t> используется для изменения содержимого __LINE__  и __FILE__. </a:t>
            </a:r>
          </a:p>
          <a:p>
            <a:pPr fontAlgn="base">
              <a:buNone/>
            </a:pPr>
            <a:endParaRPr lang="ru-RU" dirty="0" smtClean="0"/>
          </a:p>
          <a:p>
            <a:pPr fontAlgn="base"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 </a:t>
            </a:r>
          </a:p>
          <a:p>
            <a:pPr fontAlgn="base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 </a:t>
            </a:r>
          </a:p>
          <a:p>
            <a:pPr fontAlgn="base">
              <a:buNone/>
            </a:pPr>
            <a:r>
              <a:rPr lang="en-US" dirty="0" smtClean="0"/>
              <a:t>{ </a:t>
            </a:r>
            <a:r>
              <a:rPr lang="en-US" dirty="0" err="1" smtClean="0"/>
              <a:t>printf</a:t>
            </a:r>
            <a:r>
              <a:rPr lang="en-US" dirty="0" smtClean="0"/>
              <a:t>( "This code is on line %d, in file %s\n", __LINE__, __FILE__ ); </a:t>
            </a:r>
          </a:p>
          <a:p>
            <a:pPr fontAlgn="base">
              <a:buNone/>
            </a:pPr>
            <a:r>
              <a:rPr lang="en-US" dirty="0" smtClean="0"/>
              <a:t>#line 10 </a:t>
            </a:r>
          </a:p>
          <a:p>
            <a:pPr fontAlgn="base"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 "This code is on line %d, in file %s\n", __LINE__, __FILE__ ); </a:t>
            </a:r>
          </a:p>
          <a:p>
            <a:pPr fontAlgn="base">
              <a:buNone/>
            </a:pPr>
            <a:r>
              <a:rPr lang="en-US" dirty="0" smtClean="0"/>
              <a:t>#line 20 "hello.cpp" </a:t>
            </a:r>
          </a:p>
          <a:p>
            <a:pPr fontAlgn="base"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 "This code is on line %d, in file %s\n", __LINE__, __FILE__ ); </a:t>
            </a:r>
          </a:p>
          <a:p>
            <a:pPr fontAlgn="base"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 "This code is on line %d, in file %s\n", __LINE__, __FILE__ ); </a:t>
            </a:r>
          </a:p>
          <a:p>
            <a:pPr fontAlgn="base">
              <a:buNone/>
            </a:pPr>
            <a:r>
              <a:rPr lang="en-US" dirty="0" smtClean="0"/>
              <a:t>}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с переменным числом параметров.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Обычное определение функции: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ru-RU" dirty="0" err="1" smtClean="0"/>
              <a:t>тип_функции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en-US" dirty="0" smtClean="0"/>
              <a:t>&lt;</a:t>
            </a:r>
            <a:r>
              <a:rPr lang="ru-RU" dirty="0" err="1" smtClean="0"/>
              <a:t>имя_функции</a:t>
            </a:r>
            <a:r>
              <a:rPr lang="en-US" dirty="0" smtClean="0"/>
              <a:t>&gt;</a:t>
            </a:r>
            <a:r>
              <a:rPr lang="ru-RU" dirty="0" smtClean="0"/>
              <a:t> (</a:t>
            </a:r>
            <a:r>
              <a:rPr lang="en-US" dirty="0" smtClean="0"/>
              <a:t>&lt;</a:t>
            </a:r>
            <a:r>
              <a:rPr lang="ru-RU" dirty="0" smtClean="0"/>
              <a:t>сигнатура</a:t>
            </a:r>
            <a:r>
              <a:rPr lang="en-US" dirty="0" smtClean="0"/>
              <a:t>&gt;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r>
              <a:rPr lang="ru-RU" dirty="0" smtClean="0"/>
              <a:t>тело функции</a:t>
            </a:r>
            <a:r>
              <a:rPr lang="en-US" dirty="0" smtClean="0"/>
              <a:t>}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Вызов функции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ru-RU" dirty="0" err="1" smtClean="0"/>
              <a:t>имя_функции</a:t>
            </a:r>
            <a:r>
              <a:rPr lang="en-US" dirty="0" smtClean="0"/>
              <a:t>&gt;</a:t>
            </a:r>
            <a:r>
              <a:rPr lang="ru-RU" dirty="0" smtClean="0"/>
              <a:t> (</a:t>
            </a:r>
            <a:r>
              <a:rPr lang="en-US" dirty="0" smtClean="0"/>
              <a:t>&lt;</a:t>
            </a:r>
            <a:r>
              <a:rPr lang="ru-RU" dirty="0" smtClean="0"/>
              <a:t>фактический список параметров</a:t>
            </a:r>
            <a:r>
              <a:rPr lang="en-US" dirty="0" smtClean="0"/>
              <a:t>&gt;</a:t>
            </a:r>
            <a:r>
              <a:rPr lang="ru-RU" dirty="0" smtClean="0"/>
              <a:t>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с переменным числом параметров.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algn="just">
              <a:buNone/>
            </a:pPr>
            <a:r>
              <a:rPr lang="en-US" altLang="ru-RU" sz="2800" dirty="0" smtClean="0">
                <a:solidFill>
                  <a:srgbClr val="00B05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#include …</a:t>
            </a:r>
            <a:endParaRPr lang="ru-RU" altLang="ru-RU" sz="2800" dirty="0" smtClean="0">
              <a:solidFill>
                <a:srgbClr val="00B050"/>
              </a:solidFill>
              <a:ea typeface="Times New Roman" pitchFamily="18" charset="0"/>
              <a:cs typeface="Courier New" pitchFamily="49" charset="0"/>
            </a:endParaRPr>
          </a:p>
          <a:p>
            <a:pPr algn="just">
              <a:buNone/>
            </a:pPr>
            <a:r>
              <a:rPr lang="en-US" altLang="ru-RU" sz="28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altLang="ru-RU" sz="28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altLang="ru-RU" sz="2800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vivod</a:t>
            </a:r>
            <a:r>
              <a:rPr lang="ru-RU" altLang="ru-RU" sz="28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altLang="ru-RU" sz="28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ru-RU" altLang="ru-RU" sz="28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*</a:t>
            </a:r>
            <a:r>
              <a:rPr lang="en-US" altLang="ru-RU" sz="2800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mas</a:t>
            </a:r>
            <a:r>
              <a:rPr lang="ru-RU" altLang="ru-RU" sz="28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lang="en-US" altLang="ru-RU" sz="28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ru-RU" sz="28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n</a:t>
            </a:r>
            <a:r>
              <a:rPr lang="ru-RU" altLang="ru-RU" sz="28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 </a:t>
            </a:r>
            <a:endParaRPr lang="en-US" altLang="ru-RU" sz="2800" dirty="0" smtClean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algn="just">
              <a:buNone/>
            </a:pPr>
            <a:r>
              <a:rPr lang="en-US" altLang="ru-RU" sz="28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    </a:t>
            </a:r>
            <a:r>
              <a:rPr lang="en-US" altLang="ru-RU" sz="2800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printf</a:t>
            </a:r>
            <a:r>
              <a:rPr lang="en-US" altLang="ru-RU" sz="28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altLang="ru-RU" sz="2800" dirty="0" smtClean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"\n"</a:t>
            </a:r>
            <a:r>
              <a:rPr lang="en-US" altLang="ru-RU" sz="28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  <a:endParaRPr lang="ru-RU" altLang="ru-RU" sz="2800" dirty="0" smtClean="0">
              <a:ea typeface="Times New Roman" pitchFamily="18" charset="0"/>
              <a:cs typeface="Courier New" pitchFamily="49" charset="0"/>
            </a:endParaRPr>
          </a:p>
          <a:p>
            <a:pPr algn="just">
              <a:buNone/>
            </a:pPr>
            <a:r>
              <a:rPr lang="en-US" altLang="ru-RU" sz="28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</a:t>
            </a:r>
            <a:r>
              <a:rPr lang="en-US" altLang="ru-RU" sz="28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</a:t>
            </a:r>
            <a:r>
              <a:rPr lang="en-US" altLang="ru-RU" sz="28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(</a:t>
            </a:r>
            <a:r>
              <a:rPr lang="en-US" altLang="ru-RU" sz="28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ru-RU" sz="28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altLang="ru-RU" sz="2800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altLang="ru-RU" sz="28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altLang="ru-RU" sz="28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0;i&lt;</a:t>
            </a:r>
            <a:r>
              <a:rPr lang="en-US" altLang="ru-RU" sz="2800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n;i</a:t>
            </a:r>
            <a:r>
              <a:rPr lang="en-US" altLang="ru-RU" sz="28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++)</a:t>
            </a:r>
            <a:endParaRPr lang="ru-RU" altLang="ru-RU" sz="2800" dirty="0" smtClean="0">
              <a:ea typeface="Times New Roman" pitchFamily="18" charset="0"/>
              <a:cs typeface="Courier New" pitchFamily="49" charset="0"/>
            </a:endParaRPr>
          </a:p>
          <a:p>
            <a:pPr algn="just">
              <a:buNone/>
            </a:pPr>
            <a:r>
              <a:rPr lang="en-US" altLang="ru-RU" sz="28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altLang="ru-RU" sz="2800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printf</a:t>
            </a:r>
            <a:r>
              <a:rPr lang="en-US" altLang="ru-RU" sz="28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altLang="ru-RU" sz="2800" dirty="0" smtClean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 %</a:t>
            </a:r>
            <a:r>
              <a:rPr lang="en-US" altLang="ru-RU" sz="2800" dirty="0" err="1" smtClean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d"</a:t>
            </a:r>
            <a:r>
              <a:rPr lang="en-US" altLang="ru-RU" sz="2800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,mas</a:t>
            </a:r>
            <a:r>
              <a:rPr lang="en-US" altLang="ru-RU" sz="28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lang="en-US" altLang="ru-RU" sz="2800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altLang="ru-RU" sz="28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]);</a:t>
            </a:r>
            <a:endParaRPr lang="ru-RU" altLang="ru-RU" sz="2800" dirty="0" smtClean="0">
              <a:ea typeface="Times New Roman" pitchFamily="18" charset="0"/>
              <a:cs typeface="Courier New" pitchFamily="49" charset="0"/>
            </a:endParaRPr>
          </a:p>
          <a:p>
            <a:pPr algn="just">
              <a:buNone/>
            </a:pPr>
            <a:r>
              <a:rPr lang="en-US" altLang="ru-RU" sz="28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 algn="just">
              <a:buNone/>
            </a:pPr>
            <a:r>
              <a:rPr lang="en-US" altLang="ru-RU" sz="28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ru-RU" sz="28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main(){</a:t>
            </a:r>
            <a:endParaRPr lang="ru-RU" altLang="ru-RU" sz="2800" dirty="0" smtClean="0">
              <a:ea typeface="Times New Roman" pitchFamily="18" charset="0"/>
              <a:cs typeface="Courier New" pitchFamily="49" charset="0"/>
            </a:endParaRPr>
          </a:p>
          <a:p>
            <a:pPr algn="just">
              <a:buNone/>
            </a:pPr>
            <a:r>
              <a:rPr lang="en-US" altLang="ru-RU" sz="28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altLang="ru-RU" sz="28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ru-RU" sz="28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altLang="ru-RU" sz="2800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i,n</a:t>
            </a:r>
            <a:r>
              <a:rPr lang="en-US" altLang="ru-RU" sz="28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lang="ru-RU" altLang="ru-RU" sz="2800" dirty="0" smtClean="0">
              <a:ea typeface="Times New Roman" pitchFamily="18" charset="0"/>
              <a:cs typeface="Courier New" pitchFamily="49" charset="0"/>
            </a:endParaRPr>
          </a:p>
          <a:p>
            <a:pPr algn="just">
              <a:buNone/>
            </a:pPr>
            <a:r>
              <a:rPr lang="en-US" altLang="ru-RU" sz="28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altLang="ru-RU" sz="2800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srand</a:t>
            </a:r>
            <a:r>
              <a:rPr lang="en-US" altLang="ru-RU" sz="28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(time(NULL));</a:t>
            </a:r>
            <a:endParaRPr lang="ru-RU" altLang="ru-RU" sz="2800" dirty="0" smtClean="0">
              <a:ea typeface="Times New Roman" pitchFamily="18" charset="0"/>
              <a:cs typeface="Courier New" pitchFamily="49" charset="0"/>
            </a:endParaRPr>
          </a:p>
          <a:p>
            <a:pPr algn="just">
              <a:buNone/>
            </a:pPr>
            <a:r>
              <a:rPr lang="en-US" altLang="ru-RU" sz="28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altLang="ru-RU" sz="2800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printf</a:t>
            </a:r>
            <a:r>
              <a:rPr lang="ru-RU" altLang="ru-RU" sz="28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ru-RU" altLang="ru-RU" sz="2800" dirty="0" smtClean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"Введите размерность массива -&gt; "</a:t>
            </a:r>
            <a:r>
              <a:rPr lang="ru-RU" altLang="ru-RU" sz="28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  <a:endParaRPr lang="ru-RU" altLang="ru-RU" sz="2800" dirty="0" smtClean="0">
              <a:ea typeface="Times New Roman" pitchFamily="18" charset="0"/>
              <a:cs typeface="Courier New" pitchFamily="49" charset="0"/>
            </a:endParaRPr>
          </a:p>
          <a:p>
            <a:pPr algn="just">
              <a:buNone/>
            </a:pPr>
            <a:r>
              <a:rPr lang="en-US" altLang="ru-RU" sz="28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altLang="ru-RU" sz="2800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scanf</a:t>
            </a:r>
            <a:r>
              <a:rPr lang="ru-RU" altLang="ru-RU" sz="28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ru-RU" altLang="ru-RU" sz="2800" dirty="0" smtClean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"%</a:t>
            </a:r>
            <a:r>
              <a:rPr lang="en-US" altLang="ru-RU" sz="2800" dirty="0" smtClean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</a:t>
            </a:r>
            <a:r>
              <a:rPr lang="ru-RU" altLang="ru-RU" sz="2800" dirty="0" smtClean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lang="ru-RU" altLang="ru-RU" sz="28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,&amp;</a:t>
            </a:r>
            <a:r>
              <a:rPr lang="en-US" altLang="ru-RU" sz="28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</a:t>
            </a:r>
            <a:r>
              <a:rPr lang="ru-RU" altLang="ru-RU" sz="28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  <a:endParaRPr lang="ru-RU" altLang="ru-RU" sz="2800" dirty="0" smtClean="0">
              <a:ea typeface="Times New Roman" pitchFamily="18" charset="0"/>
              <a:cs typeface="Courier New" pitchFamily="49" charset="0"/>
            </a:endParaRPr>
          </a:p>
          <a:p>
            <a:pPr algn="just">
              <a:buNone/>
            </a:pPr>
            <a:r>
              <a:rPr lang="en-US" altLang="ru-RU" sz="28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altLang="ru-RU" sz="28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ru-RU" sz="28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p[n];</a:t>
            </a:r>
            <a:endParaRPr lang="ru-RU" altLang="ru-RU" sz="2800" dirty="0" smtClean="0">
              <a:ea typeface="Times New Roman" pitchFamily="18" charset="0"/>
              <a:cs typeface="Courier New" pitchFamily="49" charset="0"/>
            </a:endParaRPr>
          </a:p>
          <a:p>
            <a:pPr algn="just">
              <a:buNone/>
            </a:pPr>
            <a:r>
              <a:rPr lang="en-US" altLang="ru-RU" sz="28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altLang="ru-RU" sz="28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</a:t>
            </a:r>
            <a:r>
              <a:rPr lang="en-US" altLang="ru-RU" sz="28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altLang="ru-RU" sz="2800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altLang="ru-RU" sz="28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=0;i&lt;</a:t>
            </a:r>
            <a:r>
              <a:rPr lang="en-US" altLang="ru-RU" sz="2800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n;i</a:t>
            </a:r>
            <a:r>
              <a:rPr lang="en-US" altLang="ru-RU" sz="28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++)</a:t>
            </a:r>
            <a:endParaRPr lang="ru-RU" altLang="ru-RU" sz="2800" dirty="0" smtClean="0">
              <a:ea typeface="Times New Roman" pitchFamily="18" charset="0"/>
              <a:cs typeface="Courier New" pitchFamily="49" charset="0"/>
            </a:endParaRPr>
          </a:p>
          <a:p>
            <a:pPr algn="just">
              <a:buNone/>
            </a:pPr>
            <a:r>
              <a:rPr lang="en-US" altLang="ru-RU" sz="28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p[</a:t>
            </a:r>
            <a:r>
              <a:rPr lang="en-US" altLang="ru-RU" sz="2800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altLang="ru-RU" sz="28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]=rand()%5; // </a:t>
            </a:r>
            <a:r>
              <a:rPr lang="en-US" altLang="ru-RU" sz="2800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генерируем</a:t>
            </a:r>
            <a:r>
              <a:rPr lang="en-US" altLang="ru-RU" sz="28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altLang="ru-RU" sz="2800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i-ый</a:t>
            </a:r>
            <a:r>
              <a:rPr lang="en-US" altLang="ru-RU" sz="28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altLang="ru-RU" sz="2800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элемент</a:t>
            </a:r>
            <a:r>
              <a:rPr lang="en-US" altLang="ru-RU" sz="28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altLang="ru-RU" sz="2800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массива</a:t>
            </a:r>
            <a:r>
              <a:rPr lang="en-US" altLang="ru-RU" sz="28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р</a:t>
            </a:r>
            <a:endParaRPr lang="ru-RU" altLang="ru-RU" sz="2800" dirty="0" smtClean="0">
              <a:ea typeface="Times New Roman" pitchFamily="18" charset="0"/>
              <a:cs typeface="Courier New" pitchFamily="49" charset="0"/>
            </a:endParaRPr>
          </a:p>
          <a:p>
            <a:pPr algn="just">
              <a:buNone/>
            </a:pPr>
            <a:r>
              <a:rPr lang="en-US" altLang="ru-RU" sz="28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altLang="ru-RU" sz="2800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vivod</a:t>
            </a:r>
            <a:r>
              <a:rPr lang="ru-RU" altLang="ru-RU" sz="28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altLang="ru-RU" sz="28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</a:t>
            </a:r>
            <a:r>
              <a:rPr lang="ru-RU" altLang="ru-RU" sz="28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altLang="ru-RU" sz="28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</a:t>
            </a:r>
            <a:r>
              <a:rPr lang="ru-RU" altLang="ru-RU" sz="28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 //вызываем описанную ранее функцию и передаем ей массив</a:t>
            </a:r>
            <a:endParaRPr lang="ru-RU" altLang="ru-RU" sz="2800" dirty="0" smtClean="0">
              <a:ea typeface="Times New Roman" pitchFamily="18" charset="0"/>
              <a:cs typeface="Courier New" pitchFamily="49" charset="0"/>
            </a:endParaRPr>
          </a:p>
          <a:p>
            <a:pPr algn="just">
              <a:buNone/>
            </a:pPr>
            <a:r>
              <a:rPr lang="en-US" altLang="ru-RU" sz="2800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getch</a:t>
            </a:r>
            <a:r>
              <a:rPr lang="ru-RU" altLang="ru-RU" sz="28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();</a:t>
            </a:r>
            <a:r>
              <a:rPr lang="en-US" altLang="ru-RU" sz="28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altLang="ru-RU" sz="28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return</a:t>
            </a:r>
            <a:r>
              <a:rPr lang="ru-RU" altLang="ru-RU" sz="28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0;</a:t>
            </a:r>
            <a:r>
              <a:rPr lang="en-US" altLang="ru-RU" sz="28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altLang="ru-RU" sz="28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lang="ru-RU" altLang="ru-RU" sz="6000" dirty="0" smtClean="0">
              <a:ea typeface="Times New Roman" pitchFamily="18" charset="0"/>
              <a:cs typeface="Courier New" pitchFamily="49" charset="0"/>
            </a:endParaRPr>
          </a:p>
          <a:p>
            <a:pPr algn="just">
              <a:buNone/>
            </a:pPr>
            <a:endParaRPr lang="ru-RU" altLang="ru-RU" sz="2800" dirty="0">
              <a:ea typeface="Times New Roman" pitchFamily="18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с переменным числом параметров.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r>
              <a:rPr lang="ru-RU" dirty="0" smtClean="0"/>
              <a:t>Язык программирования Си допускает использование функций, которые имеют нефиксированное количество параметров. Более того может быть неизвестным не только количество, но и типы параметров.</a:t>
            </a:r>
          </a:p>
          <a:p>
            <a:pPr fontAlgn="base">
              <a:buNone/>
            </a:pPr>
            <a:endParaRPr lang="en-US" dirty="0" smtClean="0"/>
          </a:p>
          <a:p>
            <a:pPr fontAlgn="base">
              <a:buNone/>
            </a:pPr>
            <a:r>
              <a:rPr lang="en-US" dirty="0" smtClean="0"/>
              <a:t>!!!</a:t>
            </a:r>
            <a:r>
              <a:rPr lang="ru-RU" dirty="0" smtClean="0"/>
              <a:t> Точное определение параметров становится известным только во время вызова функции.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Препроцессор языка 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  <a:defRPr/>
            </a:pPr>
            <a:r>
              <a:rPr lang="ru-RU" dirty="0" smtClean="0"/>
              <a:t>Что-то препроцессор делает </a:t>
            </a:r>
            <a:r>
              <a:rPr lang="ru-RU" dirty="0" err="1" smtClean="0"/>
              <a:t>поумолчанию</a:t>
            </a:r>
            <a:r>
              <a:rPr lang="ru-RU" dirty="0" smtClean="0"/>
              <a:t>, а какие-то его действия программируются с помощью специальных директив в исходном коде. </a:t>
            </a:r>
          </a:p>
          <a:p>
            <a:pPr>
              <a:buNone/>
              <a:defRPr/>
            </a:pPr>
            <a:r>
              <a:rPr lang="ru-RU" b="1" dirty="0" smtClean="0"/>
              <a:t>Директивы препроцессора </a:t>
            </a:r>
            <a:r>
              <a:rPr lang="ru-RU" dirty="0" smtClean="0"/>
              <a:t>начинаются со знака </a:t>
            </a:r>
            <a:r>
              <a:rPr lang="ru-RU" b="1" dirty="0" smtClean="0"/>
              <a:t>#</a:t>
            </a:r>
            <a:r>
              <a:rPr lang="ru-RU" dirty="0" smtClean="0"/>
              <a:t> и заканчиваются переходом на новую строку. </a:t>
            </a:r>
          </a:p>
          <a:p>
            <a:pPr>
              <a:buNone/>
              <a:defRPr/>
            </a:pPr>
            <a:r>
              <a:rPr lang="ru-RU" dirty="0" smtClean="0"/>
              <a:t>Ставить точку с запятой не нужно!</a:t>
            </a:r>
          </a:p>
          <a:p>
            <a:pPr>
              <a:buNone/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21432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a=10, b=20, c=30;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*pa=&amp;a;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*</a:t>
            </a:r>
            <a:r>
              <a:rPr lang="en-US" dirty="0" err="1"/>
              <a:t>pb</a:t>
            </a:r>
            <a:r>
              <a:rPr lang="en-US" dirty="0"/>
              <a:t>=&amp;b;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*pc=&amp;c;					</a:t>
            </a:r>
            <a:r>
              <a:rPr lang="ru-RU" dirty="0"/>
              <a:t>нумерация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en-US" dirty="0" err="1"/>
              <a:t>pb</a:t>
            </a:r>
            <a:r>
              <a:rPr lang="en-US" dirty="0"/>
              <a:t>=pb+1;	//</a:t>
            </a:r>
            <a:r>
              <a:rPr lang="ru-RU" dirty="0"/>
              <a:t>2 байта для </a:t>
            </a:r>
            <a:r>
              <a:rPr lang="en-US" dirty="0" err="1"/>
              <a:t>int</a:t>
            </a:r>
            <a:r>
              <a:rPr lang="ru-RU" dirty="0"/>
              <a:t>, адрес предыдущей, т.к. адресация с конца</a:t>
            </a:r>
          </a:p>
          <a:p>
            <a:pPr>
              <a:buNone/>
            </a:pPr>
            <a:r>
              <a:rPr lang="en-US" dirty="0" err="1"/>
              <a:t>cout</a:t>
            </a:r>
            <a:r>
              <a:rPr lang="en-US" dirty="0"/>
              <a:t>&lt;&lt;*</a:t>
            </a:r>
            <a:r>
              <a:rPr lang="en-US" dirty="0" err="1"/>
              <a:t>pb</a:t>
            </a:r>
            <a:r>
              <a:rPr lang="en-US" dirty="0"/>
              <a:t>;	//10</a:t>
            </a:r>
            <a:r>
              <a:rPr lang="ru-RU" dirty="0"/>
              <a:t>, т.к. </a:t>
            </a:r>
            <a:r>
              <a:rPr lang="en-US" dirty="0"/>
              <a:t>*</a:t>
            </a:r>
            <a:r>
              <a:rPr lang="en-US" dirty="0" err="1"/>
              <a:t>pb</a:t>
            </a:r>
            <a:r>
              <a:rPr lang="en-US" dirty="0"/>
              <a:t> </a:t>
            </a:r>
            <a:r>
              <a:rPr lang="ru-RU" dirty="0"/>
              <a:t>уже равно 10</a:t>
            </a:r>
          </a:p>
          <a:p>
            <a:pPr>
              <a:buNone/>
            </a:pPr>
            <a:r>
              <a:rPr lang="en-US" dirty="0"/>
              <a:t>*</a:t>
            </a:r>
            <a:r>
              <a:rPr lang="en-US" dirty="0" err="1"/>
              <a:t>pb</a:t>
            </a:r>
            <a:r>
              <a:rPr lang="en-US" dirty="0"/>
              <a:t>=*pb+1;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54152" y="260648"/>
            <a:ext cx="8534400" cy="758952"/>
          </a:xfrm>
          <a:prstGeom prst="rect">
            <a:avLst/>
          </a:prstGeom>
        </p:spPr>
        <p:txBody>
          <a:bodyPr vert="horz" anchor="b">
            <a:normAutofit fontScale="925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Функции с переменным числом параметров.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92418117"/>
              </p:ext>
            </p:extLst>
          </p:nvPr>
        </p:nvGraphicFramePr>
        <p:xfrm>
          <a:off x="1571604" y="400050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7" name="Прямая со стрелкой 6"/>
          <p:cNvCxnSpPr/>
          <p:nvPr/>
        </p:nvCxnSpPr>
        <p:spPr>
          <a:xfrm flipH="1">
            <a:off x="4714876" y="3429000"/>
            <a:ext cx="302433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00372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2143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*</a:t>
            </a:r>
            <a:r>
              <a:rPr lang="en-US" dirty="0" err="1"/>
              <a:t>pb</a:t>
            </a:r>
            <a:r>
              <a:rPr lang="en-US" dirty="0"/>
              <a:t>=*pb+1;</a:t>
            </a:r>
          </a:p>
          <a:p>
            <a:pPr>
              <a:buNone/>
            </a:pPr>
            <a:r>
              <a:rPr lang="en-US" dirty="0" err="1"/>
              <a:t>cout</a:t>
            </a:r>
            <a:r>
              <a:rPr lang="en-US" dirty="0"/>
              <a:t>&lt;&lt;*</a:t>
            </a:r>
            <a:r>
              <a:rPr lang="en-US" dirty="0" err="1"/>
              <a:t>pb</a:t>
            </a:r>
            <a:r>
              <a:rPr lang="en-US" dirty="0"/>
              <a:t>; 	//21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54152" y="260648"/>
            <a:ext cx="8534400" cy="758952"/>
          </a:xfrm>
          <a:prstGeom prst="rect">
            <a:avLst/>
          </a:prstGeom>
        </p:spPr>
        <p:txBody>
          <a:bodyPr vert="horz" anchor="b">
            <a:normAutofit fontScale="925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Функции с переменным числом параметров.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14831534"/>
              </p:ext>
            </p:extLst>
          </p:nvPr>
        </p:nvGraphicFramePr>
        <p:xfrm>
          <a:off x="301751" y="4490980"/>
          <a:ext cx="5342995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32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32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328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6328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6328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6328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50272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1522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1521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1520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1519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1518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1517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57089741"/>
              </p:ext>
            </p:extLst>
          </p:nvPr>
        </p:nvGraphicFramePr>
        <p:xfrm>
          <a:off x="280067" y="2625078"/>
          <a:ext cx="8351519" cy="1468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7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739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1478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468222"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ru-RU" sz="8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700" b="0" dirty="0">
                          <a:solidFill>
                            <a:schemeClr val="tx1"/>
                          </a:solidFill>
                        </a:rPr>
                        <a:t>(*</a:t>
                      </a:r>
                      <a:r>
                        <a:rPr lang="en-US" sz="2700" b="0" dirty="0" err="1">
                          <a:solidFill>
                            <a:schemeClr val="tx1"/>
                          </a:solidFill>
                        </a:rPr>
                        <a:t>pb</a:t>
                      </a:r>
                      <a:r>
                        <a:rPr lang="en-US" sz="2700" b="0" dirty="0">
                          <a:solidFill>
                            <a:schemeClr val="tx1"/>
                          </a:solidFill>
                        </a:rPr>
                        <a:t>)++; </a:t>
                      </a:r>
                    </a:p>
                    <a:p>
                      <a:pPr algn="l"/>
                      <a:r>
                        <a:rPr lang="en-US" sz="2700" b="0" dirty="0">
                          <a:solidFill>
                            <a:schemeClr val="tx1"/>
                          </a:solidFill>
                        </a:rPr>
                        <a:t>*(</a:t>
                      </a:r>
                      <a:r>
                        <a:rPr lang="en-US" sz="2700" b="0" dirty="0" err="1">
                          <a:solidFill>
                            <a:schemeClr val="tx1"/>
                          </a:solidFill>
                        </a:rPr>
                        <a:t>pb</a:t>
                      </a:r>
                      <a:r>
                        <a:rPr lang="en-US" sz="2700" b="0" dirty="0">
                          <a:solidFill>
                            <a:schemeClr val="tx1"/>
                          </a:solidFill>
                        </a:rPr>
                        <a:t>++);        </a:t>
                      </a:r>
                      <a:endParaRPr lang="ru-RU" sz="2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700" b="0" dirty="0">
                          <a:solidFill>
                            <a:schemeClr val="tx1"/>
                          </a:solidFill>
                        </a:rPr>
                        <a:t>Операции</a:t>
                      </a:r>
                      <a:r>
                        <a:rPr lang="ru-RU" sz="2700" b="0" baseline="0" dirty="0">
                          <a:solidFill>
                            <a:schemeClr val="tx1"/>
                          </a:solidFill>
                        </a:rPr>
                        <a:t> инкремента и декремента над указателями желательно не использовать</a:t>
                      </a:r>
                      <a:endParaRPr lang="ru-RU" sz="2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94620" y="5641830"/>
            <a:ext cx="24213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ru-RU" sz="2400" dirty="0"/>
              <a:t>*а=0х1519</a:t>
            </a:r>
            <a:r>
              <a:rPr lang="en-US" sz="2400" dirty="0"/>
              <a:t>;</a:t>
            </a:r>
            <a:endParaRPr lang="ru-RU" sz="2400" dirty="0"/>
          </a:p>
          <a:p>
            <a:r>
              <a:rPr lang="ru-RU" sz="2400" dirty="0"/>
              <a:t>2 байта, т.к. </a:t>
            </a:r>
            <a:r>
              <a:rPr lang="en-US" sz="2400" dirty="0" err="1"/>
              <a:t>int</a:t>
            </a:r>
            <a:endParaRPr lang="ru-RU" sz="2400" dirty="0"/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2382224" y="5227580"/>
            <a:ext cx="1692188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40437" y="4836310"/>
            <a:ext cx="228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адресация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11772" y="5659628"/>
            <a:ext cx="228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байт</a:t>
            </a:r>
          </a:p>
        </p:txBody>
      </p:sp>
      <p:cxnSp>
        <p:nvCxnSpPr>
          <p:cNvPr id="12" name="Прямая со стрелкой 11"/>
          <p:cNvCxnSpPr/>
          <p:nvPr/>
        </p:nvCxnSpPr>
        <p:spPr>
          <a:xfrm flipH="1" flipV="1">
            <a:off x="5273146" y="5227580"/>
            <a:ext cx="234958" cy="414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04581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2143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a=10, b=5;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*pa=&amp;a, *</a:t>
            </a:r>
            <a:r>
              <a:rPr lang="en-US" dirty="0" err="1"/>
              <a:t>pb</a:t>
            </a:r>
            <a:r>
              <a:rPr lang="en-US" dirty="0"/>
              <a:t>=&amp;b;</a:t>
            </a:r>
            <a:r>
              <a:rPr lang="ru-RU" dirty="0"/>
              <a:t> </a:t>
            </a:r>
          </a:p>
          <a:p>
            <a:pPr>
              <a:buNone/>
            </a:pPr>
            <a:r>
              <a:rPr lang="ru-RU" dirty="0"/>
              <a:t>//</a:t>
            </a:r>
            <a:r>
              <a:rPr lang="en-US" dirty="0"/>
              <a:t>pa=Ox1521, </a:t>
            </a:r>
            <a:r>
              <a:rPr lang="en-US" dirty="0" err="1"/>
              <a:t>pb</a:t>
            </a:r>
            <a:r>
              <a:rPr lang="en-US" dirty="0"/>
              <a:t>=Ox1519;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pb</a:t>
            </a:r>
            <a:r>
              <a:rPr lang="en-US" dirty="0"/>
              <a:t>+=1; 	//</a:t>
            </a:r>
            <a:r>
              <a:rPr lang="ru-RU" dirty="0"/>
              <a:t>на 2 байта, т.к. </a:t>
            </a:r>
            <a:r>
              <a:rPr lang="en-US" dirty="0" err="1"/>
              <a:t>int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pb</a:t>
            </a:r>
            <a:r>
              <a:rPr lang="en-US" dirty="0"/>
              <a:t>=Ox1521</a:t>
            </a:r>
            <a:r>
              <a:rPr lang="en-US" dirty="0" smtClean="0"/>
              <a:t>;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54152" y="260648"/>
            <a:ext cx="8534400" cy="758952"/>
          </a:xfrm>
          <a:prstGeom prst="rect">
            <a:avLst/>
          </a:prstGeom>
        </p:spPr>
        <p:txBody>
          <a:bodyPr vert="horz" anchor="b">
            <a:normAutofit fontScale="925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Функции с переменным числом параметров.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70133198"/>
              </p:ext>
            </p:extLst>
          </p:nvPr>
        </p:nvGraphicFramePr>
        <p:xfrm>
          <a:off x="331229" y="3423218"/>
          <a:ext cx="457971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32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32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328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6328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6328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5027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1523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1522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1521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1520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1519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1518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9982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2143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Для определения параметров неопределенной длины используется многоточие: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ru-RU" dirty="0" err="1" smtClean="0"/>
              <a:t>тип_функции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en-US" dirty="0" smtClean="0"/>
              <a:t>&lt;</a:t>
            </a:r>
            <a:r>
              <a:rPr lang="ru-RU" dirty="0" err="1" smtClean="0"/>
              <a:t>имя_функции</a:t>
            </a:r>
            <a:r>
              <a:rPr lang="en-US" dirty="0" smtClean="0"/>
              <a:t>&gt;</a:t>
            </a:r>
            <a:r>
              <a:rPr lang="ru-RU" dirty="0" smtClean="0"/>
              <a:t> (</a:t>
            </a:r>
            <a:r>
              <a:rPr lang="en-US" dirty="0" smtClean="0"/>
              <a:t>&lt;</a:t>
            </a:r>
            <a:r>
              <a:rPr lang="ru-RU" dirty="0" smtClean="0"/>
              <a:t>обязательные параметры</a:t>
            </a:r>
            <a:r>
              <a:rPr lang="en-US" dirty="0" smtClean="0"/>
              <a:t>&gt;</a:t>
            </a:r>
            <a:r>
              <a:rPr lang="ru-RU" dirty="0" smtClean="0"/>
              <a:t>, …)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r>
              <a:rPr lang="ru-RU" dirty="0" smtClean="0"/>
              <a:t>тело функции</a:t>
            </a:r>
            <a:r>
              <a:rPr lang="en-US" dirty="0" smtClean="0"/>
              <a:t>}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!!! </a:t>
            </a:r>
            <a:r>
              <a:rPr lang="ru-RU" dirty="0" smtClean="0"/>
              <a:t>Функция должна иметь как минимум один обязательный параметр.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54152" y="260648"/>
            <a:ext cx="8534400" cy="758952"/>
          </a:xfrm>
          <a:prstGeom prst="rect">
            <a:avLst/>
          </a:prstGeom>
        </p:spPr>
        <p:txBody>
          <a:bodyPr vert="horz" anchor="b">
            <a:normAutofit fontScale="925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Функции с переменным числом параметров.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9982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Заголовок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96908"/>
          </a:xfrm>
        </p:spPr>
        <p:txBody>
          <a:bodyPr>
            <a:normAutofit/>
          </a:bodyPr>
          <a:lstStyle/>
          <a:p>
            <a:r>
              <a:rPr lang="ru-RU" altLang="ru-RU" sz="4000" b="1" dirty="0" smtClean="0"/>
              <a:t>Стек переменных</a:t>
            </a:r>
            <a:endParaRPr lang="ru-RU" altLang="ru-RU" sz="4000" b="1" dirty="0"/>
          </a:p>
        </p:txBody>
      </p:sp>
      <p:pic>
        <p:nvPicPr>
          <p:cNvPr id="12800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850" y="2659063"/>
            <a:ext cx="8931275" cy="241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214320"/>
          </a:xfrm>
        </p:spPr>
        <p:txBody>
          <a:bodyPr>
            <a:normAutofit fontScale="62500" lnSpcReduction="20000"/>
          </a:bodyPr>
          <a:lstStyle/>
          <a:p>
            <a:pPr fontAlgn="base"/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err="1" smtClean="0"/>
              <a:t>int</a:t>
            </a:r>
            <a:r>
              <a:rPr lang="en-US" dirty="0" smtClean="0"/>
              <a:t> sum(</a:t>
            </a:r>
            <a:r>
              <a:rPr lang="en-US" dirty="0" err="1" smtClean="0"/>
              <a:t>int</a:t>
            </a:r>
            <a:r>
              <a:rPr lang="en-US" dirty="0" smtClean="0"/>
              <a:t> n, ...)</a:t>
            </a:r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    </a:t>
            </a:r>
            <a:r>
              <a:rPr lang="en-US" dirty="0" err="1" smtClean="0"/>
              <a:t>int</a:t>
            </a:r>
            <a:r>
              <a:rPr lang="en-US" dirty="0" smtClean="0"/>
              <a:t> result = 0;</a:t>
            </a:r>
          </a:p>
          <a:p>
            <a:pPr fontAlgn="base"/>
            <a:r>
              <a:rPr lang="en-US" dirty="0" smtClean="0"/>
              <a:t>    // </a:t>
            </a:r>
            <a:r>
              <a:rPr lang="ru-RU" dirty="0" smtClean="0"/>
              <a:t>получаем указатель на параметр </a:t>
            </a:r>
            <a:r>
              <a:rPr lang="en-US" dirty="0" smtClean="0"/>
              <a:t>n</a:t>
            </a:r>
          </a:p>
          <a:p>
            <a:pPr fontAlgn="base"/>
            <a:r>
              <a:rPr lang="en-US" dirty="0" smtClean="0"/>
              <a:t>    for(</a:t>
            </a:r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ptr</a:t>
            </a:r>
            <a:r>
              <a:rPr lang="en-US" dirty="0" smtClean="0"/>
              <a:t> = &amp;n; n&gt;0; n--)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result+= *(++</a:t>
            </a:r>
            <a:r>
              <a:rPr lang="en-US" dirty="0" err="1" smtClean="0"/>
              <a:t>ptr</a:t>
            </a:r>
            <a:r>
              <a:rPr lang="en-US" dirty="0" smtClean="0"/>
              <a:t>);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    return result;</a:t>
            </a:r>
          </a:p>
          <a:p>
            <a:pPr fontAlgn="base"/>
            <a:r>
              <a:rPr lang="en-US" dirty="0" smtClean="0"/>
              <a:t>}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err="1" smtClean="0"/>
              <a:t>int</a:t>
            </a:r>
            <a:r>
              <a:rPr lang="en-US" dirty="0" smtClean="0"/>
              <a:t> main(void)</a:t>
            </a:r>
          </a:p>
          <a:p>
            <a:pPr fontAlgn="base"/>
            <a:r>
              <a:rPr lang="en-US" dirty="0" smtClean="0"/>
              <a:t>{   </a:t>
            </a:r>
          </a:p>
          <a:p>
            <a:pPr fontAlgn="base"/>
            <a:r>
              <a:rPr lang="en-US" dirty="0" smtClean="0"/>
              <a:t>    </a:t>
            </a:r>
            <a:r>
              <a:rPr lang="en-US" dirty="0" err="1" smtClean="0"/>
              <a:t>printf</a:t>
            </a:r>
            <a:r>
              <a:rPr lang="en-US" dirty="0" smtClean="0"/>
              <a:t>("%d \n", sum(4, 1, 2, 3, 4));</a:t>
            </a:r>
          </a:p>
          <a:p>
            <a:pPr fontAlgn="base"/>
            <a:r>
              <a:rPr lang="en-US" dirty="0" smtClean="0"/>
              <a:t>    </a:t>
            </a:r>
            <a:r>
              <a:rPr lang="en-US" dirty="0" err="1" smtClean="0"/>
              <a:t>printf</a:t>
            </a:r>
            <a:r>
              <a:rPr lang="en-US" dirty="0" smtClean="0"/>
              <a:t>("%d \n", sum(5, 12, 21, 13, 4, 5));</a:t>
            </a:r>
          </a:p>
          <a:p>
            <a:pPr fontAlgn="base"/>
            <a:r>
              <a:rPr lang="en-US" dirty="0" smtClean="0"/>
              <a:t>    return 0;</a:t>
            </a:r>
          </a:p>
          <a:p>
            <a:pPr fontAlgn="base"/>
            <a:r>
              <a:rPr lang="en-US" dirty="0" smtClean="0"/>
              <a:t>}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54152" y="260648"/>
            <a:ext cx="8534400" cy="758952"/>
          </a:xfrm>
          <a:prstGeom prst="rect">
            <a:avLst/>
          </a:prstGeom>
        </p:spPr>
        <p:txBody>
          <a:bodyPr vert="horz" anchor="b">
            <a:normAutofit fontScale="925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Функции с переменным числом параметров.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9982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21432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ru-RU" dirty="0" smtClean="0"/>
              <a:t>В языке Си, как правило, меньшее значение адреса у первого параметра, а остальные размещаются дальше подряд (Но это характерно НЕ для всех компиляторов). </a:t>
            </a:r>
          </a:p>
          <a:p>
            <a:pPr fontAlgn="base">
              <a:buNone/>
            </a:pPr>
            <a:r>
              <a:rPr lang="ru-RU" dirty="0" smtClean="0"/>
              <a:t>Можем получить адрес первого параметра и указателем пробежаться по адресам, которые идут после адреса первого параметра.</a:t>
            </a:r>
          </a:p>
          <a:p>
            <a:pPr marL="0" indent="0">
              <a:buNone/>
            </a:pPr>
            <a:endParaRPr lang="ru-RU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54152" y="260648"/>
            <a:ext cx="8534400" cy="758952"/>
          </a:xfrm>
          <a:prstGeom prst="rect">
            <a:avLst/>
          </a:prstGeom>
        </p:spPr>
        <p:txBody>
          <a:bodyPr vert="horz" anchor="b">
            <a:normAutofit fontScale="925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Функции с переменным числом параметров.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9982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2143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Первый и обязательный параметр функции </a:t>
            </a:r>
            <a:r>
              <a:rPr lang="ru-RU" dirty="0" err="1" smtClean="0"/>
              <a:t>sum</a:t>
            </a:r>
            <a:r>
              <a:rPr lang="ru-RU" dirty="0" smtClean="0"/>
              <a:t> - </a:t>
            </a:r>
            <a:r>
              <a:rPr lang="ru-RU" dirty="0" err="1" smtClean="0"/>
              <a:t>n</a:t>
            </a:r>
            <a:r>
              <a:rPr lang="ru-RU" dirty="0" smtClean="0"/>
              <a:t> - указывает на количество необязательных параметров.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В цикле устанавливаем указатель </a:t>
            </a:r>
            <a:r>
              <a:rPr lang="ru-RU" dirty="0" err="1" smtClean="0"/>
              <a:t>ptr</a:t>
            </a:r>
            <a:r>
              <a:rPr lang="ru-RU" dirty="0" smtClean="0"/>
              <a:t> на адрес параметра </a:t>
            </a:r>
            <a:r>
              <a:rPr lang="ru-RU" dirty="0" err="1" smtClean="0"/>
              <a:t>n</a:t>
            </a:r>
            <a:r>
              <a:rPr lang="ru-RU" dirty="0" smtClean="0"/>
              <a:t> и последовательно перемещаем его. С помощью операции разыменования *</a:t>
            </a:r>
            <a:r>
              <a:rPr lang="ru-RU" dirty="0" err="1" smtClean="0"/>
              <a:t>ptr</a:t>
            </a:r>
            <a:r>
              <a:rPr lang="ru-RU" dirty="0" smtClean="0"/>
              <a:t> после перемещения указателя на один элемент вперед получаем значение и выполняем сложение с переменной </a:t>
            </a:r>
            <a:r>
              <a:rPr lang="ru-RU" dirty="0" err="1" smtClean="0"/>
              <a:t>result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54152" y="260648"/>
            <a:ext cx="8534400" cy="758952"/>
          </a:xfrm>
          <a:prstGeom prst="rect">
            <a:avLst/>
          </a:prstGeom>
        </p:spPr>
        <p:txBody>
          <a:bodyPr vert="horz" anchor="b">
            <a:normAutofit fontScale="925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Функции с переменным числом параметров.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9982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2143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Недостатки подхода:</a:t>
            </a:r>
          </a:p>
          <a:p>
            <a:pPr marL="514350" indent="-514350">
              <a:buAutoNum type="arabicPeriod"/>
            </a:pPr>
            <a:r>
              <a:rPr lang="ru-RU" dirty="0" smtClean="0"/>
              <a:t>все параметры представляют один и тот же тип;</a:t>
            </a:r>
          </a:p>
          <a:p>
            <a:pPr marL="514350" indent="-514350">
              <a:buAutoNum type="arabicPeriod"/>
            </a:pPr>
            <a:r>
              <a:rPr lang="ru-RU" dirty="0" smtClean="0"/>
              <a:t> ошибка в первом параметре сделает результаты функции непредсказуемыми;</a:t>
            </a:r>
          </a:p>
          <a:p>
            <a:pPr marL="514350" indent="-514350">
              <a:buAutoNum type="arabicPeriod"/>
            </a:pPr>
            <a:r>
              <a:rPr lang="ru-RU" dirty="0" smtClean="0"/>
              <a:t>компилятор может вносить свои коррективы в размещение параметров, соответственно результат опять может быть непредсказуемым.</a:t>
            </a:r>
          </a:p>
          <a:p>
            <a:pPr marL="0" indent="0">
              <a:buNone/>
            </a:pPr>
            <a:endParaRPr lang="ru-RU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54152" y="260648"/>
            <a:ext cx="8534400" cy="758952"/>
          </a:xfrm>
          <a:prstGeom prst="rect">
            <a:avLst/>
          </a:prstGeom>
        </p:spPr>
        <p:txBody>
          <a:bodyPr vert="horz" anchor="b">
            <a:normAutofit fontScale="925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Функции с переменным числом параметров.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9982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21432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ru-RU" dirty="0" smtClean="0"/>
              <a:t>Для решения этих проблем и упрощения работы с переменным количеством параметров неопределенных типов в языке Си в стандартом заголовочном файле </a:t>
            </a:r>
            <a:r>
              <a:rPr lang="ru-RU" b="1" dirty="0" err="1" smtClean="0"/>
              <a:t>stdarg.h</a:t>
            </a:r>
            <a:r>
              <a:rPr lang="ru-RU" dirty="0" smtClean="0"/>
              <a:t> определены специальные макрокоманды:</a:t>
            </a:r>
          </a:p>
          <a:p>
            <a:pPr fontAlgn="base"/>
            <a:r>
              <a:rPr lang="en-US" dirty="0" err="1" smtClean="0"/>
              <a:t>va_start</a:t>
            </a:r>
            <a:r>
              <a:rPr lang="en-US" dirty="0" smtClean="0"/>
              <a:t>();</a:t>
            </a:r>
          </a:p>
          <a:p>
            <a:pPr fontAlgn="base"/>
            <a:r>
              <a:rPr lang="en-US" dirty="0" err="1" smtClean="0"/>
              <a:t>va_arg</a:t>
            </a:r>
            <a:r>
              <a:rPr lang="en-US" dirty="0" smtClean="0"/>
              <a:t>();</a:t>
            </a:r>
          </a:p>
          <a:p>
            <a:pPr fontAlgn="base"/>
            <a:r>
              <a:rPr lang="en-US" dirty="0" err="1" smtClean="0"/>
              <a:t>va_end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ru-RU" dirty="0" smtClean="0"/>
              <a:t>Все эти макросы используют специальный тип данных </a:t>
            </a:r>
            <a:r>
              <a:rPr lang="ru-RU" b="1" dirty="0" err="1" smtClean="0"/>
              <a:t>va_list</a:t>
            </a:r>
            <a:r>
              <a:rPr lang="ru-RU" dirty="0" smtClean="0"/>
              <a:t>, который также определен в </a:t>
            </a:r>
            <a:r>
              <a:rPr lang="ru-RU" dirty="0" err="1" smtClean="0"/>
              <a:t>stdarg.h</a:t>
            </a:r>
            <a:r>
              <a:rPr lang="ru-RU" dirty="0" smtClean="0"/>
              <a:t> и который позволяет обрабатывать списки параметров с нефиксированным количеством.</a:t>
            </a:r>
          </a:p>
          <a:p>
            <a:pPr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54152" y="260648"/>
            <a:ext cx="8534400" cy="758952"/>
          </a:xfrm>
          <a:prstGeom prst="rect">
            <a:avLst/>
          </a:prstGeom>
        </p:spPr>
        <p:txBody>
          <a:bodyPr vert="horz" anchor="b">
            <a:normAutofit fontScale="925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Функции с переменным числом параметров.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9982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Директивы препроцессора языка 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30910"/>
          </a:xfrm>
        </p:spPr>
        <p:txBody>
          <a:bodyPr>
            <a:normAutofit fontScale="62500" lnSpcReduction="20000"/>
          </a:bodyPr>
          <a:lstStyle/>
          <a:p>
            <a:pPr>
              <a:buNone/>
              <a:defRPr/>
            </a:pPr>
            <a:r>
              <a:rPr lang="ru-RU" b="1" dirty="0" smtClean="0"/>
              <a:t>#include </a:t>
            </a:r>
          </a:p>
          <a:p>
            <a:pPr>
              <a:buNone/>
              <a:defRPr/>
            </a:pPr>
            <a:r>
              <a:rPr lang="ru-RU" dirty="0" smtClean="0"/>
              <a:t>подключает заголовочные файлы стандартной библиотеки языка, содержащие объявления (прототипы) функций. </a:t>
            </a:r>
          </a:p>
          <a:p>
            <a:pPr>
              <a:buNone/>
              <a:defRPr/>
            </a:pPr>
            <a:r>
              <a:rPr lang="ru-RU" dirty="0" smtClean="0"/>
              <a:t>Когда препроцессор встречает такую директиву, то понимает, что после нее идет имя файла, и включает все содержимое указанного файла в исходный код программы. </a:t>
            </a:r>
          </a:p>
          <a:p>
            <a:pPr>
              <a:buNone/>
              <a:defRPr/>
            </a:pPr>
            <a:r>
              <a:rPr lang="ru-RU" dirty="0" smtClean="0"/>
              <a:t>Поэтому объем кода программы после обработки ее препроцессором может сильно увеличиться. </a:t>
            </a:r>
          </a:p>
          <a:p>
            <a:pPr>
              <a:buNone/>
              <a:defRPr/>
            </a:pPr>
            <a:r>
              <a:rPr lang="ru-RU" dirty="0" smtClean="0"/>
              <a:t>Если имя файла после директивы </a:t>
            </a:r>
            <a:r>
              <a:rPr lang="ru-RU" b="1" dirty="0" smtClean="0"/>
              <a:t>#include </a:t>
            </a:r>
            <a:r>
              <a:rPr lang="ru-RU" dirty="0" smtClean="0"/>
              <a:t>заключено в угловые скобки (например, </a:t>
            </a:r>
            <a:r>
              <a:rPr lang="ru-RU" b="1" dirty="0" smtClean="0"/>
              <a:t>&lt;</a:t>
            </a:r>
            <a:r>
              <a:rPr lang="ru-RU" b="1" dirty="0" err="1" smtClean="0"/>
              <a:t>stdio.h</a:t>
            </a:r>
            <a:r>
              <a:rPr lang="ru-RU" b="1" dirty="0" smtClean="0"/>
              <a:t>&gt;</a:t>
            </a:r>
            <a:r>
              <a:rPr lang="ru-RU" dirty="0" smtClean="0"/>
              <a:t>), то поиск заголовочного файла производится в стандартном (специально оговоренном системой) каталоге. </a:t>
            </a:r>
          </a:p>
          <a:p>
            <a:pPr>
              <a:buNone/>
              <a:defRPr/>
            </a:pPr>
            <a:r>
              <a:rPr lang="ru-RU" dirty="0" smtClean="0"/>
              <a:t>Однако в тексте программы может встречаться и такая запись: </a:t>
            </a:r>
          </a:p>
          <a:p>
            <a:pPr>
              <a:buNone/>
              <a:defRPr/>
            </a:pPr>
            <a:r>
              <a:rPr lang="ru-RU" b="1" dirty="0" smtClean="0"/>
              <a:t>#include "</a:t>
            </a:r>
            <a:r>
              <a:rPr lang="ru-RU" b="1" dirty="0" err="1" smtClean="0"/>
              <a:t>ext.h</a:t>
            </a:r>
            <a:r>
              <a:rPr lang="ru-RU" b="1" dirty="0" smtClean="0"/>
              <a:t>" </a:t>
            </a:r>
          </a:p>
          <a:p>
            <a:pPr>
              <a:buNone/>
              <a:defRPr/>
            </a:pPr>
            <a:r>
              <a:rPr lang="ru-RU" dirty="0" smtClean="0"/>
              <a:t>В таком случае заголовочный файл в первую очередь будет искаться в текущем каталоге. Таким образом, программист сам может определять заголовочные файлы для своих проектов. Кроме того, можно указывать адрес заголовочного файла:</a:t>
            </a:r>
          </a:p>
          <a:p>
            <a:pPr>
              <a:buNone/>
              <a:defRPr/>
            </a:pPr>
            <a:r>
              <a:rPr lang="ru-RU" b="1" dirty="0" smtClean="0"/>
              <a:t>#include </a:t>
            </a:r>
            <a:r>
              <a:rPr lang="en-US" b="1" dirty="0" smtClean="0"/>
              <a:t>“</a:t>
            </a:r>
            <a:r>
              <a:rPr lang="ru-RU" b="1" dirty="0" smtClean="0"/>
              <a:t>/</a:t>
            </a:r>
            <a:r>
              <a:rPr lang="ru-RU" b="1" dirty="0" err="1" smtClean="0"/>
              <a:t>home</a:t>
            </a:r>
            <a:r>
              <a:rPr lang="ru-RU" b="1" dirty="0" smtClean="0"/>
              <a:t>/</a:t>
            </a:r>
            <a:r>
              <a:rPr lang="ru-RU" b="1" dirty="0" err="1" smtClean="0"/>
              <a:t>iam</a:t>
            </a:r>
            <a:r>
              <a:rPr lang="ru-RU" b="1" dirty="0" smtClean="0"/>
              <a:t>/project10/</a:t>
            </a:r>
            <a:r>
              <a:rPr lang="ru-RU" b="1" dirty="0" err="1" smtClean="0"/>
              <a:t>const.h</a:t>
            </a:r>
            <a:r>
              <a:rPr lang="en-US" b="1" dirty="0" smtClean="0"/>
              <a:t>”</a:t>
            </a:r>
            <a:endParaRPr lang="ru-RU" b="1" dirty="0" smtClean="0"/>
          </a:p>
          <a:p>
            <a:pPr>
              <a:buNone/>
              <a:defRPr/>
            </a:pPr>
            <a:endParaRPr lang="ru-RU" b="1" dirty="0" smtClean="0"/>
          </a:p>
          <a:p>
            <a:pPr>
              <a:buNone/>
              <a:defRPr/>
            </a:pPr>
            <a:r>
              <a:rPr lang="ru-RU" b="1" dirty="0" smtClean="0"/>
              <a:t>Строки #INCLUDE могут быть вложенными.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21432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Макрос </a:t>
            </a:r>
            <a:r>
              <a:rPr lang="ru-RU" b="1" dirty="0" err="1" smtClean="0"/>
              <a:t>va_start</a:t>
            </a:r>
            <a:r>
              <a:rPr lang="ru-RU" dirty="0" smtClean="0"/>
              <a:t> имеет следующее определение:</a:t>
            </a:r>
          </a:p>
          <a:p>
            <a:pPr fontAlgn="base">
              <a:buNone/>
            </a:pPr>
            <a:endParaRPr lang="ru-RU" sz="1200" dirty="0" smtClean="0"/>
          </a:p>
          <a:p>
            <a:pPr fontAlgn="base"/>
            <a:r>
              <a:rPr lang="ru-RU" dirty="0" err="1" smtClean="0"/>
              <a:t>void</a:t>
            </a:r>
            <a:r>
              <a:rPr lang="ru-RU" dirty="0" smtClean="0"/>
              <a:t> </a:t>
            </a:r>
            <a:r>
              <a:rPr lang="ru-RU" dirty="0" err="1" smtClean="0"/>
              <a:t>va_start</a:t>
            </a:r>
            <a:r>
              <a:rPr lang="ru-RU" dirty="0" smtClean="0"/>
              <a:t>(</a:t>
            </a:r>
            <a:r>
              <a:rPr lang="ru-RU" dirty="0" err="1" smtClean="0"/>
              <a:t>va_list</a:t>
            </a:r>
            <a:r>
              <a:rPr lang="ru-RU" dirty="0" smtClean="0"/>
              <a:t> </a:t>
            </a:r>
            <a:r>
              <a:rPr lang="ru-RU" dirty="0" err="1" smtClean="0"/>
              <a:t>param</a:t>
            </a:r>
            <a:r>
              <a:rPr lang="ru-RU" dirty="0" smtClean="0"/>
              <a:t>, </a:t>
            </a:r>
            <a:r>
              <a:rPr lang="ru-RU" dirty="0" err="1" smtClean="0"/>
              <a:t>последний_явный_параметр</a:t>
            </a:r>
            <a:r>
              <a:rPr lang="ru-RU" dirty="0" smtClean="0"/>
              <a:t>);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Первый параметр макроса - </a:t>
            </a:r>
            <a:r>
              <a:rPr lang="ru-RU" dirty="0" err="1" smtClean="0"/>
              <a:t>param</a:t>
            </a:r>
            <a:r>
              <a:rPr lang="ru-RU" dirty="0" smtClean="0"/>
              <a:t> связывает объект </a:t>
            </a:r>
            <a:r>
              <a:rPr lang="ru-RU" dirty="0" err="1" smtClean="0"/>
              <a:t>va_list</a:t>
            </a:r>
            <a:r>
              <a:rPr lang="ru-RU" dirty="0" smtClean="0"/>
              <a:t> с первым необязательным параметром. Для его определения в качестве второго параметра в макрос передается последний обязательный параметр функции. Таким образом, используя последний обязательный параметр, мы можем нацелить объект </a:t>
            </a:r>
            <a:r>
              <a:rPr lang="ru-RU" dirty="0" err="1" smtClean="0"/>
              <a:t>va_list</a:t>
            </a:r>
            <a:r>
              <a:rPr lang="ru-RU" dirty="0" smtClean="0"/>
              <a:t> на адрес первого необязательного параметра. То есть фактически </a:t>
            </a:r>
            <a:r>
              <a:rPr lang="ru-RU" dirty="0" err="1" smtClean="0"/>
              <a:t>va_list</a:t>
            </a:r>
            <a:r>
              <a:rPr lang="ru-RU" dirty="0" smtClean="0"/>
              <a:t> выступает в данной роли как указатель.</a:t>
            </a:r>
          </a:p>
          <a:p>
            <a:pPr marL="0" indent="0">
              <a:buNone/>
            </a:pPr>
            <a:endParaRPr lang="ru-RU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54152" y="260648"/>
            <a:ext cx="8534400" cy="758952"/>
          </a:xfrm>
          <a:prstGeom prst="rect">
            <a:avLst/>
          </a:prstGeom>
        </p:spPr>
        <p:txBody>
          <a:bodyPr vert="horz" anchor="b">
            <a:normAutofit fontScale="925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Функции с переменным числом параметров.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9982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2143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Макрос </a:t>
            </a:r>
            <a:r>
              <a:rPr lang="ru-RU" b="1" dirty="0" err="1" smtClean="0"/>
              <a:t>va_arg</a:t>
            </a:r>
            <a:r>
              <a:rPr lang="ru-RU" dirty="0" smtClean="0"/>
              <a:t> имеет следующее определение:</a:t>
            </a:r>
          </a:p>
          <a:p>
            <a:pPr fontAlgn="base"/>
            <a:endParaRPr lang="ru-RU" dirty="0" smtClean="0"/>
          </a:p>
          <a:p>
            <a:pPr fontAlgn="base"/>
            <a:r>
              <a:rPr lang="ru-RU" dirty="0" err="1" smtClean="0"/>
              <a:t>type</a:t>
            </a:r>
            <a:r>
              <a:rPr lang="ru-RU" dirty="0" smtClean="0"/>
              <a:t> </a:t>
            </a:r>
            <a:r>
              <a:rPr lang="ru-RU" dirty="0" err="1" smtClean="0"/>
              <a:t>va_arg</a:t>
            </a:r>
            <a:r>
              <a:rPr lang="ru-RU" dirty="0" smtClean="0"/>
              <a:t>(</a:t>
            </a:r>
            <a:r>
              <a:rPr lang="ru-RU" dirty="0" err="1" smtClean="0"/>
              <a:t>va_list</a:t>
            </a:r>
            <a:r>
              <a:rPr lang="ru-RU" dirty="0" smtClean="0"/>
              <a:t> </a:t>
            </a:r>
            <a:r>
              <a:rPr lang="ru-RU" dirty="0" err="1" smtClean="0"/>
              <a:t>param</a:t>
            </a:r>
            <a:r>
              <a:rPr lang="ru-RU" dirty="0" smtClean="0"/>
              <a:t>, </a:t>
            </a:r>
            <a:r>
              <a:rPr lang="ru-RU" dirty="0" err="1" smtClean="0"/>
              <a:t>type</a:t>
            </a:r>
            <a:r>
              <a:rPr lang="ru-RU" dirty="0" smtClean="0"/>
              <a:t>);</a:t>
            </a:r>
          </a:p>
          <a:p>
            <a:pPr fontAlgn="base"/>
            <a:endParaRPr lang="ru-RU" dirty="0" smtClean="0"/>
          </a:p>
          <a:p>
            <a:pPr>
              <a:buNone/>
            </a:pPr>
            <a:r>
              <a:rPr lang="ru-RU" dirty="0" smtClean="0"/>
              <a:t>Этот макрос позволяет получить значение параметра типа </a:t>
            </a:r>
            <a:r>
              <a:rPr lang="ru-RU" dirty="0" err="1" smtClean="0"/>
              <a:t>type</a:t>
            </a:r>
            <a:r>
              <a:rPr lang="ru-RU" dirty="0" smtClean="0"/>
              <a:t>, а также переместить указатель </a:t>
            </a:r>
            <a:r>
              <a:rPr lang="ru-RU" dirty="0" err="1" smtClean="0"/>
              <a:t>va_list</a:t>
            </a:r>
            <a:r>
              <a:rPr lang="ru-RU" dirty="0" smtClean="0"/>
              <a:t> на следующий необязательный параметр.</a:t>
            </a:r>
          </a:p>
          <a:p>
            <a:pPr marL="0" indent="0">
              <a:buNone/>
            </a:pPr>
            <a:endParaRPr lang="ru-RU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54152" y="260648"/>
            <a:ext cx="8534400" cy="758952"/>
          </a:xfrm>
          <a:prstGeom prst="rect">
            <a:avLst/>
          </a:prstGeom>
        </p:spPr>
        <p:txBody>
          <a:bodyPr vert="horz" anchor="b">
            <a:normAutofit fontScale="925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Функции с переменным числом параметров.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9982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2143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Макрос позволяет выйти из функции с переменным списком параметров. Она имеет следующее определение:</a:t>
            </a:r>
          </a:p>
          <a:p>
            <a:pPr fontAlgn="base">
              <a:buNone/>
            </a:pPr>
            <a:endParaRPr lang="ru-RU" dirty="0" smtClean="0"/>
          </a:p>
          <a:p>
            <a:pPr fontAlgn="base"/>
            <a:r>
              <a:rPr lang="ru-RU" dirty="0" err="1" smtClean="0"/>
              <a:t>void</a:t>
            </a:r>
            <a:r>
              <a:rPr lang="ru-RU" dirty="0" smtClean="0"/>
              <a:t> </a:t>
            </a:r>
            <a:r>
              <a:rPr lang="ru-RU" dirty="0" err="1" smtClean="0"/>
              <a:t>va_end</a:t>
            </a:r>
            <a:r>
              <a:rPr lang="ru-RU" dirty="0" smtClean="0"/>
              <a:t>(</a:t>
            </a:r>
            <a:r>
              <a:rPr lang="ru-RU" dirty="0" err="1" smtClean="0"/>
              <a:t>va_list</a:t>
            </a:r>
            <a:r>
              <a:rPr lang="ru-RU" dirty="0" smtClean="0"/>
              <a:t> </a:t>
            </a:r>
            <a:r>
              <a:rPr lang="ru-RU" dirty="0" err="1" smtClean="0"/>
              <a:t>param</a:t>
            </a:r>
            <a:r>
              <a:rPr lang="ru-RU" dirty="0" smtClean="0"/>
              <a:t>);</a:t>
            </a:r>
          </a:p>
          <a:p>
            <a:pPr fontAlgn="base"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В качестве параметра она принимает указатель </a:t>
            </a:r>
            <a:r>
              <a:rPr lang="ru-RU" dirty="0" err="1" smtClean="0"/>
              <a:t>va_start</a:t>
            </a:r>
            <a:r>
              <a:rPr lang="ru-RU" dirty="0" smtClean="0"/>
              <a:t>, который ранее был задействован в макросах </a:t>
            </a:r>
            <a:r>
              <a:rPr lang="ru-RU" dirty="0" err="1" smtClean="0"/>
              <a:t>va_start</a:t>
            </a:r>
            <a:r>
              <a:rPr lang="ru-RU" dirty="0" smtClean="0"/>
              <a:t> и </a:t>
            </a:r>
            <a:r>
              <a:rPr lang="ru-RU" dirty="0" err="1" smtClean="0"/>
              <a:t>va_arg</a:t>
            </a:r>
            <a:r>
              <a:rPr lang="ru-RU" dirty="0" smtClean="0"/>
              <a:t>.</a:t>
            </a:r>
            <a:br>
              <a:rPr lang="ru-RU" dirty="0" smtClean="0"/>
            </a:br>
            <a:endParaRPr lang="ru-RU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54152" y="260648"/>
            <a:ext cx="8534400" cy="758952"/>
          </a:xfrm>
          <a:prstGeom prst="rect">
            <a:avLst/>
          </a:prstGeom>
        </p:spPr>
        <p:txBody>
          <a:bodyPr vert="horz" anchor="b">
            <a:normAutofit fontScale="925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Функции с переменным числом параметров.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9982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214320"/>
          </a:xfrm>
        </p:spPr>
        <p:txBody>
          <a:bodyPr>
            <a:normAutofit fontScale="47500" lnSpcReduction="20000"/>
          </a:bodyPr>
          <a:lstStyle/>
          <a:p>
            <a:pPr fontAlgn="base"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 fontAlgn="base"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stdarg.h</a:t>
            </a:r>
            <a:r>
              <a:rPr lang="en-US" dirty="0" smtClean="0"/>
              <a:t>&gt;</a:t>
            </a:r>
          </a:p>
          <a:p>
            <a:pPr fontAlgn="base">
              <a:buNone/>
            </a:pPr>
            <a:r>
              <a:rPr lang="en-US" dirty="0" smtClean="0"/>
              <a:t> </a:t>
            </a:r>
          </a:p>
          <a:p>
            <a:pPr fontAlgn="base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sum(</a:t>
            </a:r>
            <a:r>
              <a:rPr lang="en-US" dirty="0" err="1" smtClean="0"/>
              <a:t>int</a:t>
            </a:r>
            <a:r>
              <a:rPr lang="en-US" dirty="0" smtClean="0"/>
              <a:t> n, ...)</a:t>
            </a:r>
          </a:p>
          <a:p>
            <a:pPr fontAlgn="base">
              <a:buNone/>
            </a:pPr>
            <a:r>
              <a:rPr lang="en-US" dirty="0" smtClean="0"/>
              <a:t>{</a:t>
            </a:r>
          </a:p>
          <a:p>
            <a:pPr fontAlgn="base"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int</a:t>
            </a:r>
            <a:r>
              <a:rPr lang="en-US" dirty="0" smtClean="0"/>
              <a:t> result = 0;</a:t>
            </a:r>
          </a:p>
          <a:p>
            <a:pPr fontAlgn="base"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va_list</a:t>
            </a:r>
            <a:r>
              <a:rPr lang="en-US" dirty="0" smtClean="0"/>
              <a:t> factor;         //</a:t>
            </a:r>
            <a:r>
              <a:rPr lang="ru-RU" dirty="0" smtClean="0"/>
              <a:t>указатель </a:t>
            </a:r>
            <a:r>
              <a:rPr lang="en-US" dirty="0" err="1" smtClean="0"/>
              <a:t>va_list</a:t>
            </a:r>
            <a:endParaRPr lang="en-US" dirty="0" smtClean="0"/>
          </a:p>
          <a:p>
            <a:pPr fontAlgn="base"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va_start</a:t>
            </a:r>
            <a:r>
              <a:rPr lang="en-US" dirty="0" smtClean="0"/>
              <a:t>(factor, n);    // </a:t>
            </a:r>
            <a:r>
              <a:rPr lang="ru-RU" dirty="0" smtClean="0"/>
              <a:t>устанавливаем указатель</a:t>
            </a:r>
          </a:p>
          <a:p>
            <a:pPr fontAlgn="base">
              <a:buNone/>
            </a:pPr>
            <a:r>
              <a:rPr lang="ru-RU" dirty="0" smtClean="0"/>
              <a:t>    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=0;i&lt;n;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fontAlgn="base">
              <a:buNone/>
            </a:pPr>
            <a:r>
              <a:rPr lang="en-US" dirty="0" smtClean="0"/>
              <a:t>    {</a:t>
            </a:r>
          </a:p>
          <a:p>
            <a:pPr fontAlgn="base">
              <a:buNone/>
            </a:pPr>
            <a:r>
              <a:rPr lang="en-US" dirty="0" smtClean="0"/>
              <a:t>        result += </a:t>
            </a:r>
            <a:r>
              <a:rPr lang="en-US" dirty="0" err="1" smtClean="0"/>
              <a:t>va_arg</a:t>
            </a:r>
            <a:r>
              <a:rPr lang="en-US" dirty="0" smtClean="0"/>
              <a:t>(factor, </a:t>
            </a:r>
            <a:r>
              <a:rPr lang="en-US" dirty="0" err="1" smtClean="0"/>
              <a:t>int</a:t>
            </a:r>
            <a:r>
              <a:rPr lang="en-US" dirty="0" smtClean="0"/>
              <a:t>);  // </a:t>
            </a:r>
            <a:r>
              <a:rPr lang="ru-RU" dirty="0" smtClean="0"/>
              <a:t>получаем значение текущего параметра типа </a:t>
            </a:r>
            <a:r>
              <a:rPr lang="en-US" dirty="0" err="1" smtClean="0"/>
              <a:t>int</a:t>
            </a:r>
            <a:endParaRPr lang="en-US" dirty="0" smtClean="0"/>
          </a:p>
          <a:p>
            <a:pPr fontAlgn="base">
              <a:buNone/>
            </a:pPr>
            <a:r>
              <a:rPr lang="en-US" dirty="0" smtClean="0"/>
              <a:t>    }</a:t>
            </a:r>
          </a:p>
          <a:p>
            <a:pPr fontAlgn="base"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va_end</a:t>
            </a:r>
            <a:r>
              <a:rPr lang="en-US" dirty="0" smtClean="0"/>
              <a:t>(factor); // </a:t>
            </a:r>
            <a:r>
              <a:rPr lang="ru-RU" dirty="0" smtClean="0"/>
              <a:t>завершаем обработку параметров</a:t>
            </a:r>
          </a:p>
          <a:p>
            <a:pPr fontAlgn="base">
              <a:buNone/>
            </a:pPr>
            <a:r>
              <a:rPr lang="ru-RU" dirty="0" smtClean="0"/>
              <a:t>    </a:t>
            </a:r>
            <a:r>
              <a:rPr lang="en-US" dirty="0" smtClean="0"/>
              <a:t>return result;</a:t>
            </a:r>
          </a:p>
          <a:p>
            <a:pPr fontAlgn="base">
              <a:buNone/>
            </a:pPr>
            <a:r>
              <a:rPr lang="en-US" dirty="0" smtClean="0"/>
              <a:t>}</a:t>
            </a:r>
          </a:p>
          <a:p>
            <a:pPr fontAlgn="base">
              <a:buNone/>
            </a:pPr>
            <a:r>
              <a:rPr lang="en-US" dirty="0" smtClean="0"/>
              <a:t> </a:t>
            </a:r>
          </a:p>
          <a:p>
            <a:pPr fontAlgn="base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main(void)</a:t>
            </a:r>
          </a:p>
          <a:p>
            <a:pPr fontAlgn="base">
              <a:buNone/>
            </a:pPr>
            <a:r>
              <a:rPr lang="en-US" dirty="0" smtClean="0"/>
              <a:t>{   </a:t>
            </a:r>
          </a:p>
          <a:p>
            <a:pPr fontAlgn="base"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printf</a:t>
            </a:r>
            <a:r>
              <a:rPr lang="en-US" dirty="0" smtClean="0"/>
              <a:t>("%d \n", sum(4, 1, 2, 3, 4));</a:t>
            </a:r>
          </a:p>
          <a:p>
            <a:pPr fontAlgn="base"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printf</a:t>
            </a:r>
            <a:r>
              <a:rPr lang="en-US" dirty="0" smtClean="0"/>
              <a:t>("%d \n", sum(5, 12, 21, 13, 4, 5));</a:t>
            </a:r>
          </a:p>
          <a:p>
            <a:pPr fontAlgn="base">
              <a:buNone/>
            </a:pPr>
            <a:r>
              <a:rPr lang="en-US" dirty="0" smtClean="0"/>
              <a:t>    return 0;</a:t>
            </a:r>
          </a:p>
          <a:p>
            <a:pPr fontAlgn="base"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54152" y="260648"/>
            <a:ext cx="8534400" cy="758952"/>
          </a:xfrm>
          <a:prstGeom prst="rect">
            <a:avLst/>
          </a:prstGeom>
        </p:spPr>
        <p:txBody>
          <a:bodyPr vert="horz" anchor="b">
            <a:normAutofit fontScale="925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Функции с переменным числом параметров.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9982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21432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Результат этой программы будет тот же, что и в предыдущем случае. Но здесь опять же нам надо передавать количество необязательных параметров в качестве первого параметра функции </a:t>
            </a:r>
            <a:r>
              <a:rPr lang="ru-RU" dirty="0" err="1" smtClean="0"/>
              <a:t>sum</a:t>
            </a:r>
            <a:r>
              <a:rPr lang="ru-RU" dirty="0" smtClean="0"/>
              <a:t>. И, кроме того, мы точно знаем, что необязательные параметры имеют тип </a:t>
            </a:r>
            <a:r>
              <a:rPr lang="ru-RU" dirty="0" err="1" smtClean="0"/>
              <a:t>int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pPr>
              <a:buNone/>
            </a:pPr>
            <a:r>
              <a:rPr lang="ru-RU" dirty="0" smtClean="0"/>
              <a:t>Функции ввода-вывода </a:t>
            </a:r>
            <a:r>
              <a:rPr lang="ru-RU" b="1" dirty="0" err="1" smtClean="0"/>
              <a:t>printf</a:t>
            </a:r>
            <a:r>
              <a:rPr lang="ru-RU" b="1" dirty="0" smtClean="0"/>
              <a:t>()</a:t>
            </a:r>
            <a:r>
              <a:rPr lang="ru-RU" dirty="0" smtClean="0"/>
              <a:t> и </a:t>
            </a:r>
            <a:r>
              <a:rPr lang="ru-RU" b="1" dirty="0" err="1" smtClean="0"/>
              <a:t>scanf</a:t>
            </a:r>
            <a:r>
              <a:rPr lang="ru-RU" b="1" dirty="0" smtClean="0"/>
              <a:t>()</a:t>
            </a:r>
            <a:r>
              <a:rPr lang="ru-RU" dirty="0" smtClean="0"/>
              <a:t> то же имеют неопределенное число параметров, но их типы также </a:t>
            </a:r>
            <a:r>
              <a:rPr lang="ru-RU" dirty="0" err="1" smtClean="0"/>
              <a:t>неопределены</a:t>
            </a:r>
            <a:r>
              <a:rPr lang="ru-RU" dirty="0" smtClean="0"/>
              <a:t>:</a:t>
            </a:r>
          </a:p>
          <a:p>
            <a:pPr fontAlgn="base"/>
            <a:r>
              <a:rPr lang="ru-RU" dirty="0" err="1" smtClean="0"/>
              <a:t>int</a:t>
            </a:r>
            <a:r>
              <a:rPr lang="ru-RU" dirty="0" smtClean="0"/>
              <a:t> </a:t>
            </a:r>
            <a:r>
              <a:rPr lang="ru-RU" dirty="0" err="1" smtClean="0"/>
              <a:t>printf</a:t>
            </a:r>
            <a:r>
              <a:rPr lang="ru-RU" dirty="0" smtClean="0"/>
              <a:t>(</a:t>
            </a:r>
            <a:r>
              <a:rPr lang="ru-RU" dirty="0" err="1" smtClean="0"/>
              <a:t>const</a:t>
            </a:r>
            <a:r>
              <a:rPr lang="ru-RU" dirty="0" smtClean="0"/>
              <a:t> </a:t>
            </a:r>
            <a:r>
              <a:rPr lang="ru-RU" dirty="0" err="1" smtClean="0"/>
              <a:t>char</a:t>
            </a:r>
            <a:r>
              <a:rPr lang="ru-RU" dirty="0" smtClean="0"/>
              <a:t>* </a:t>
            </a:r>
            <a:r>
              <a:rPr lang="ru-RU" dirty="0" err="1" smtClean="0"/>
              <a:t>format</a:t>
            </a:r>
            <a:r>
              <a:rPr lang="ru-RU" dirty="0" smtClean="0"/>
              <a:t>, ...);</a:t>
            </a:r>
          </a:p>
          <a:p>
            <a:pPr fontAlgn="base"/>
            <a:r>
              <a:rPr lang="ru-RU" dirty="0" err="1" smtClean="0"/>
              <a:t>int</a:t>
            </a:r>
            <a:r>
              <a:rPr lang="ru-RU" dirty="0" smtClean="0"/>
              <a:t> </a:t>
            </a:r>
            <a:r>
              <a:rPr lang="ru-RU" dirty="0" err="1" smtClean="0"/>
              <a:t>scanf</a:t>
            </a:r>
            <a:r>
              <a:rPr lang="ru-RU" dirty="0" smtClean="0"/>
              <a:t>(</a:t>
            </a:r>
            <a:r>
              <a:rPr lang="ru-RU" dirty="0" err="1" smtClean="0"/>
              <a:t>const</a:t>
            </a:r>
            <a:r>
              <a:rPr lang="ru-RU" dirty="0" smtClean="0"/>
              <a:t> </a:t>
            </a:r>
            <a:r>
              <a:rPr lang="ru-RU" dirty="0" err="1" smtClean="0"/>
              <a:t>char</a:t>
            </a:r>
            <a:r>
              <a:rPr lang="ru-RU" dirty="0" smtClean="0"/>
              <a:t>* </a:t>
            </a:r>
            <a:r>
              <a:rPr lang="ru-RU" dirty="0" err="1" smtClean="0"/>
              <a:t>format</a:t>
            </a:r>
            <a:r>
              <a:rPr lang="ru-RU" dirty="0" smtClean="0"/>
              <a:t>, ...);</a:t>
            </a:r>
          </a:p>
          <a:p>
            <a:pPr>
              <a:buNone/>
            </a:pPr>
            <a:r>
              <a:rPr lang="ru-RU" dirty="0" smtClean="0"/>
              <a:t>Для идентификации типов аргументов параметр </a:t>
            </a:r>
            <a:r>
              <a:rPr lang="ru-RU" dirty="0" err="1" smtClean="0"/>
              <a:t>format</a:t>
            </a:r>
            <a:r>
              <a:rPr lang="ru-RU" dirty="0" smtClean="0"/>
              <a:t> использует спецификаторы %</a:t>
            </a:r>
            <a:r>
              <a:rPr lang="ru-RU" dirty="0" err="1" smtClean="0"/>
              <a:t>d</a:t>
            </a:r>
            <a:r>
              <a:rPr lang="ru-RU" dirty="0" smtClean="0"/>
              <a:t>, %</a:t>
            </a:r>
            <a:r>
              <a:rPr lang="ru-RU" dirty="0" err="1" smtClean="0"/>
              <a:t>c</a:t>
            </a:r>
            <a:r>
              <a:rPr lang="ru-RU" dirty="0" smtClean="0"/>
              <a:t> и так далее. 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54152" y="260648"/>
            <a:ext cx="8534400" cy="758952"/>
          </a:xfrm>
          <a:prstGeom prst="rect">
            <a:avLst/>
          </a:prstGeom>
        </p:spPr>
        <p:txBody>
          <a:bodyPr vert="horz" anchor="b">
            <a:normAutofit fontScale="925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Функции с переменным числом параметров.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9982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21432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ru-RU" b="1" dirty="0" smtClean="0"/>
              <a:t>Указатель на функцию может передаваться в другую функцию в качестве параметра.</a:t>
            </a:r>
          </a:p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add(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y)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return </a:t>
            </a:r>
            <a:r>
              <a:rPr lang="en-US" dirty="0" err="1" smtClean="0"/>
              <a:t>x+y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subtract(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y)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return x-y;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operation(</a:t>
            </a:r>
            <a:r>
              <a:rPr lang="en-US" dirty="0" err="1" smtClean="0"/>
              <a:t>int</a:t>
            </a:r>
            <a:r>
              <a:rPr lang="en-US" dirty="0" smtClean="0"/>
              <a:t> (*op)(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), 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return op(a, b);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main(void)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 = 10;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b = 5;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result;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result = operation(add, a, b);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("result=%d \n", result);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result = operation(subtract, a, b);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("result=%d \n", result);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return 0;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ru-RU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54152" y="260648"/>
            <a:ext cx="8534400" cy="758952"/>
          </a:xfrm>
          <a:prstGeom prst="rect">
            <a:avLst/>
          </a:prstGeom>
        </p:spPr>
        <p:txBody>
          <a:bodyPr vert="horz" anchor="b">
            <a:normAutofit fontScale="925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Указатели на функции как параметры</a:t>
            </a:r>
            <a:endParaRPr lang="ru-RU" b="1" dirty="0"/>
          </a:p>
        </p:txBody>
      </p:sp>
    </p:spTree>
    <p:extLst>
      <p:ext uri="{BB962C8B-B14F-4D97-AF65-F5344CB8AC3E}">
        <p14:creationId xmlns="" xmlns:p14="http://schemas.microsoft.com/office/powerpoint/2010/main" val="49982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214320"/>
          </a:xfrm>
        </p:spPr>
        <p:txBody>
          <a:bodyPr>
            <a:normAutofit/>
          </a:bodyPr>
          <a:lstStyle/>
          <a:p>
            <a:r>
              <a:rPr lang="ru-RU" dirty="0" smtClean="0"/>
              <a:t>В функции </a:t>
            </a:r>
            <a:r>
              <a:rPr lang="ru-RU" dirty="0" err="1" smtClean="0"/>
              <a:t>operation</a:t>
            </a:r>
            <a:r>
              <a:rPr lang="ru-RU" dirty="0" smtClean="0"/>
              <a:t> первый параметр - указатель </a:t>
            </a:r>
            <a:r>
              <a:rPr lang="ru-RU" dirty="0" err="1" smtClean="0"/>
              <a:t>int</a:t>
            </a:r>
            <a:r>
              <a:rPr lang="ru-RU" dirty="0" smtClean="0"/>
              <a:t> (*</a:t>
            </a:r>
            <a:r>
              <a:rPr lang="ru-RU" dirty="0" err="1" smtClean="0"/>
              <a:t>op</a:t>
            </a:r>
            <a:r>
              <a:rPr lang="ru-RU" dirty="0" smtClean="0"/>
              <a:t>)(</a:t>
            </a:r>
            <a:r>
              <a:rPr lang="ru-RU" dirty="0" err="1" smtClean="0"/>
              <a:t>int</a:t>
            </a:r>
            <a:r>
              <a:rPr lang="ru-RU" dirty="0" smtClean="0"/>
              <a:t>, </a:t>
            </a:r>
            <a:r>
              <a:rPr lang="ru-RU" dirty="0" err="1" smtClean="0"/>
              <a:t>int</a:t>
            </a:r>
            <a:r>
              <a:rPr lang="ru-RU" dirty="0" smtClean="0"/>
              <a:t>) представляет функцию, которая возвращает значение типа </a:t>
            </a:r>
            <a:r>
              <a:rPr lang="ru-RU" b="1" dirty="0" err="1" smtClean="0"/>
              <a:t>int</a:t>
            </a:r>
            <a:r>
              <a:rPr lang="ru-RU" dirty="0" smtClean="0"/>
              <a:t> и принимает два параметра типа </a:t>
            </a:r>
            <a:r>
              <a:rPr lang="ru-RU" b="1" dirty="0" err="1" smtClean="0"/>
              <a:t>int</a:t>
            </a:r>
            <a:r>
              <a:rPr lang="ru-RU" dirty="0" smtClean="0"/>
              <a:t>. </a:t>
            </a:r>
            <a:r>
              <a:rPr lang="ru-RU" b="1" dirty="0" smtClean="0"/>
              <a:t>Результатом функции является вызов той функции, на которую указывает указатель.</a:t>
            </a:r>
          </a:p>
          <a:p>
            <a:r>
              <a:rPr lang="ru-RU" dirty="0" smtClean="0"/>
              <a:t>Определению указателя соответствуют две функции: </a:t>
            </a:r>
            <a:r>
              <a:rPr lang="ru-RU" dirty="0" err="1" smtClean="0"/>
              <a:t>add</a:t>
            </a:r>
            <a:r>
              <a:rPr lang="ru-RU" dirty="0" smtClean="0"/>
              <a:t> и </a:t>
            </a:r>
            <a:r>
              <a:rPr lang="ru-RU" dirty="0" err="1" smtClean="0"/>
              <a:t>subtract</a:t>
            </a:r>
            <a:r>
              <a:rPr lang="ru-RU" dirty="0" smtClean="0"/>
              <a:t>, поэтому их адрес можно передать в вызов функции </a:t>
            </a:r>
            <a:r>
              <a:rPr lang="ru-RU" dirty="0" err="1" smtClean="0"/>
              <a:t>operation</a:t>
            </a:r>
            <a:r>
              <a:rPr lang="ru-RU" dirty="0" smtClean="0"/>
              <a:t>:</a:t>
            </a:r>
          </a:p>
          <a:p>
            <a:pPr>
              <a:buNone/>
            </a:pPr>
            <a:r>
              <a:rPr lang="ru-RU" dirty="0" err="1" smtClean="0"/>
              <a:t>operation</a:t>
            </a:r>
            <a:r>
              <a:rPr lang="ru-RU" dirty="0" smtClean="0"/>
              <a:t>(</a:t>
            </a:r>
            <a:r>
              <a:rPr lang="ru-RU" dirty="0" err="1" smtClean="0"/>
              <a:t>add</a:t>
            </a:r>
            <a:r>
              <a:rPr lang="ru-RU" dirty="0" smtClean="0"/>
              <a:t>, </a:t>
            </a:r>
            <a:r>
              <a:rPr lang="ru-RU" dirty="0" err="1" smtClean="0"/>
              <a:t>a</a:t>
            </a:r>
            <a:r>
              <a:rPr lang="ru-RU" dirty="0" smtClean="0"/>
              <a:t>, </a:t>
            </a:r>
            <a:r>
              <a:rPr lang="ru-RU" dirty="0" err="1" smtClean="0"/>
              <a:t>b</a:t>
            </a:r>
            <a:r>
              <a:rPr lang="ru-RU" dirty="0" smtClean="0"/>
              <a:t>);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54152" y="260648"/>
            <a:ext cx="8534400" cy="758952"/>
          </a:xfrm>
          <a:prstGeom prst="rect">
            <a:avLst/>
          </a:prstGeom>
        </p:spPr>
        <p:txBody>
          <a:bodyPr vert="horz" anchor="b">
            <a:normAutofit fontScale="925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Указатели на функции как параметры</a:t>
            </a:r>
            <a:endParaRPr lang="ru-RU" b="1" dirty="0"/>
          </a:p>
        </p:txBody>
      </p:sp>
    </p:spTree>
    <p:extLst>
      <p:ext uri="{BB962C8B-B14F-4D97-AF65-F5344CB8AC3E}">
        <p14:creationId xmlns="" xmlns:p14="http://schemas.microsoft.com/office/powerpoint/2010/main" val="49982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21432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b="1" dirty="0" smtClean="0"/>
              <a:t>Перегрузка функций</a:t>
            </a:r>
            <a:r>
              <a:rPr lang="ru-RU" dirty="0" smtClean="0"/>
              <a:t> — это возможность определять несколько функций с одним и тем же именем, но с разными параметрами.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subtract(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   return a - b;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Если нужно использовать числа </a:t>
            </a:r>
            <a:r>
              <a:rPr lang="ru-RU" b="1" dirty="0" smtClean="0"/>
              <a:t>типа с плавающей запятой,</a:t>
            </a:r>
            <a:r>
              <a:rPr lang="ru-RU" dirty="0" smtClean="0"/>
              <a:t> эта функция не подходит, так как любые параметры типа </a:t>
            </a:r>
            <a:r>
              <a:rPr lang="ru-RU" dirty="0" err="1" smtClean="0"/>
              <a:t>double</a:t>
            </a:r>
            <a:r>
              <a:rPr lang="ru-RU" dirty="0" smtClean="0"/>
              <a:t> будут конвертироваться в </a:t>
            </a:r>
            <a:r>
              <a:rPr lang="ru-RU" b="1" dirty="0" smtClean="0"/>
              <a:t>тип </a:t>
            </a:r>
            <a:r>
              <a:rPr lang="ru-RU" b="1" dirty="0" err="1" smtClean="0"/>
              <a:t>int</a:t>
            </a:r>
            <a:r>
              <a:rPr lang="ru-RU" dirty="0" smtClean="0"/>
              <a:t>, в результате чего будет теряться дробная часть значений.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54152" y="260648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Перегруженные функции в С++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9982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21432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Одним из способов решения этой проблемы является определение двух функций с разными именами и параметрами:</a:t>
            </a:r>
          </a:p>
          <a:p>
            <a:pPr fontAlgn="t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subtractInteger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b)</a:t>
            </a:r>
          </a:p>
          <a:p>
            <a:pPr fontAlgn="t">
              <a:buNone/>
            </a:pPr>
            <a:r>
              <a:rPr lang="en-US" dirty="0" smtClean="0"/>
              <a:t>{</a:t>
            </a:r>
          </a:p>
          <a:p>
            <a:pPr fontAlgn="t">
              <a:buNone/>
            </a:pPr>
            <a:r>
              <a:rPr lang="en-US" dirty="0" smtClean="0"/>
              <a:t>    return a - b;</a:t>
            </a:r>
          </a:p>
          <a:p>
            <a:pPr fontAlgn="t">
              <a:buNone/>
            </a:pPr>
            <a:r>
              <a:rPr lang="en-US" dirty="0" smtClean="0"/>
              <a:t>}</a:t>
            </a:r>
          </a:p>
          <a:p>
            <a:pPr fontAlgn="t">
              <a:buNone/>
            </a:pPr>
            <a:r>
              <a:rPr lang="en-US" dirty="0" smtClean="0"/>
              <a:t>double </a:t>
            </a:r>
            <a:r>
              <a:rPr lang="en-US" dirty="0" err="1" smtClean="0"/>
              <a:t>subtractDouble</a:t>
            </a:r>
            <a:r>
              <a:rPr lang="en-US" dirty="0" smtClean="0"/>
              <a:t>(double a, double b)</a:t>
            </a:r>
          </a:p>
          <a:p>
            <a:pPr fontAlgn="t">
              <a:buNone/>
            </a:pPr>
            <a:r>
              <a:rPr lang="en-US" dirty="0" smtClean="0"/>
              <a:t>{</a:t>
            </a:r>
          </a:p>
          <a:p>
            <a:pPr fontAlgn="t">
              <a:buNone/>
            </a:pPr>
            <a:r>
              <a:rPr lang="en-US" dirty="0" smtClean="0"/>
              <a:t>    return a - b;</a:t>
            </a:r>
          </a:p>
          <a:p>
            <a:pPr fontAlgn="t"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54152" y="260648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Перегруженные функции в С++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9982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2143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Можем объявить еще одну функцию </a:t>
            </a:r>
            <a:r>
              <a:rPr lang="en-US" dirty="0" smtClean="0"/>
              <a:t>subtract(), </a:t>
            </a:r>
            <a:r>
              <a:rPr lang="ru-RU" dirty="0" smtClean="0"/>
              <a:t>которая принимает параметры типа </a:t>
            </a:r>
            <a:r>
              <a:rPr lang="en-US" dirty="0" smtClean="0"/>
              <a:t>double:</a:t>
            </a:r>
          </a:p>
          <a:p>
            <a:pPr fontAlgn="t">
              <a:buNone/>
            </a:pPr>
            <a:endParaRPr lang="ru-RU" dirty="0" smtClean="0"/>
          </a:p>
          <a:p>
            <a:pPr fontAlgn="t">
              <a:buNone/>
            </a:pPr>
            <a:r>
              <a:rPr lang="en-US" dirty="0" smtClean="0"/>
              <a:t>double subtract(double a, double b)</a:t>
            </a:r>
          </a:p>
          <a:p>
            <a:pPr fontAlgn="t">
              <a:buNone/>
            </a:pPr>
            <a:r>
              <a:rPr lang="en-US" dirty="0" smtClean="0"/>
              <a:t>{</a:t>
            </a:r>
          </a:p>
          <a:p>
            <a:pPr fontAlgn="t">
              <a:buNone/>
            </a:pPr>
            <a:r>
              <a:rPr lang="en-US" dirty="0" smtClean="0"/>
              <a:t>    return a - b;</a:t>
            </a:r>
          </a:p>
          <a:p>
            <a:pPr fontAlgn="t"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54152" y="260648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Перегруженные функции в С++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9982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Директивы препроцессора языка 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  <a:defRPr/>
            </a:pPr>
            <a:r>
              <a:rPr lang="ru-RU" b="1" dirty="0" smtClean="0"/>
              <a:t>  Макроподстановка</a:t>
            </a:r>
            <a:endParaRPr lang="en-US" b="1" dirty="0" smtClean="0"/>
          </a:p>
          <a:p>
            <a:pPr>
              <a:buNone/>
              <a:defRPr/>
            </a:pPr>
            <a:r>
              <a:rPr lang="ru-RU" dirty="0" smtClean="0"/>
              <a:t>Определение вида</a:t>
            </a:r>
          </a:p>
          <a:p>
            <a:pPr>
              <a:buNone/>
              <a:defRPr/>
            </a:pPr>
            <a:r>
              <a:rPr lang="ru-RU" b="1" dirty="0" smtClean="0"/>
              <a:t>#DEFINE TES 1</a:t>
            </a:r>
          </a:p>
          <a:p>
            <a:pPr>
              <a:buNone/>
              <a:defRPr/>
            </a:pPr>
            <a:r>
              <a:rPr lang="ru-RU" dirty="0" smtClean="0"/>
              <a:t>приводит к макроподстановке самого простого вида — замене имени на строку символов. </a:t>
            </a:r>
            <a:endParaRPr lang="en-US" dirty="0" smtClean="0"/>
          </a:p>
          <a:p>
            <a:pPr>
              <a:buNone/>
              <a:defRPr/>
            </a:pPr>
            <a:r>
              <a:rPr lang="ru-RU" dirty="0" smtClean="0"/>
              <a:t>Имена в #DEFINE имеют ту же самую форму, что и идентификаторы в "с"; заменяющий текст совершенно произволен.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21432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 smtClean="0"/>
              <a:t>Прототипы версий функции </a:t>
            </a:r>
            <a:r>
              <a:rPr lang="ru-RU" dirty="0" err="1" smtClean="0"/>
              <a:t>subtract</a:t>
            </a:r>
            <a:r>
              <a:rPr lang="ru-RU" dirty="0" smtClean="0"/>
              <a:t>():</a:t>
            </a:r>
          </a:p>
          <a:p>
            <a:pPr>
              <a:buNone/>
            </a:pPr>
            <a:endParaRPr lang="ru-RU" dirty="0" smtClean="0"/>
          </a:p>
          <a:p>
            <a:pPr fontAlgn="t">
              <a:buNone/>
            </a:pPr>
            <a:r>
              <a:rPr lang="ru-RU" dirty="0" err="1" smtClean="0"/>
              <a:t>int</a:t>
            </a:r>
            <a:r>
              <a:rPr lang="ru-RU" dirty="0" smtClean="0"/>
              <a:t> </a:t>
            </a:r>
            <a:r>
              <a:rPr lang="ru-RU" dirty="0" err="1" smtClean="0"/>
              <a:t>subtract</a:t>
            </a:r>
            <a:r>
              <a:rPr lang="ru-RU" dirty="0" smtClean="0"/>
              <a:t>(</a:t>
            </a:r>
            <a:r>
              <a:rPr lang="ru-RU" dirty="0" err="1" smtClean="0"/>
              <a:t>int</a:t>
            </a:r>
            <a:r>
              <a:rPr lang="ru-RU" dirty="0" smtClean="0"/>
              <a:t> </a:t>
            </a:r>
            <a:r>
              <a:rPr lang="ru-RU" dirty="0" err="1" smtClean="0"/>
              <a:t>a</a:t>
            </a:r>
            <a:r>
              <a:rPr lang="ru-RU" dirty="0" smtClean="0"/>
              <a:t>, </a:t>
            </a:r>
            <a:r>
              <a:rPr lang="ru-RU" dirty="0" err="1" smtClean="0"/>
              <a:t>int</a:t>
            </a:r>
            <a:r>
              <a:rPr lang="ru-RU" dirty="0" smtClean="0"/>
              <a:t> </a:t>
            </a:r>
            <a:r>
              <a:rPr lang="ru-RU" dirty="0" err="1" smtClean="0"/>
              <a:t>b</a:t>
            </a:r>
            <a:r>
              <a:rPr lang="ru-RU" dirty="0" smtClean="0"/>
              <a:t>); </a:t>
            </a:r>
            <a:r>
              <a:rPr lang="ru-RU" i="1" dirty="0" smtClean="0"/>
              <a:t>// целочисленная версия</a:t>
            </a:r>
          </a:p>
          <a:p>
            <a:pPr fontAlgn="t">
              <a:buNone/>
            </a:pPr>
            <a:endParaRPr lang="ru-RU" dirty="0" smtClean="0"/>
          </a:p>
          <a:p>
            <a:pPr fontAlgn="t">
              <a:buNone/>
            </a:pPr>
            <a:r>
              <a:rPr lang="ru-RU" dirty="0" err="1" smtClean="0"/>
              <a:t>double</a:t>
            </a:r>
            <a:r>
              <a:rPr lang="ru-RU" dirty="0" smtClean="0"/>
              <a:t> </a:t>
            </a:r>
            <a:r>
              <a:rPr lang="ru-RU" dirty="0" err="1" smtClean="0"/>
              <a:t>subtract</a:t>
            </a:r>
            <a:r>
              <a:rPr lang="ru-RU" dirty="0" smtClean="0"/>
              <a:t>(</a:t>
            </a:r>
            <a:r>
              <a:rPr lang="ru-RU" dirty="0" err="1" smtClean="0"/>
              <a:t>double</a:t>
            </a:r>
            <a:r>
              <a:rPr lang="ru-RU" dirty="0" smtClean="0"/>
              <a:t> </a:t>
            </a:r>
            <a:r>
              <a:rPr lang="ru-RU" dirty="0" err="1" smtClean="0"/>
              <a:t>a</a:t>
            </a:r>
            <a:r>
              <a:rPr lang="ru-RU" dirty="0" smtClean="0"/>
              <a:t>, </a:t>
            </a:r>
            <a:r>
              <a:rPr lang="ru-RU" dirty="0" err="1" smtClean="0"/>
              <a:t>double</a:t>
            </a:r>
            <a:r>
              <a:rPr lang="ru-RU" dirty="0" smtClean="0"/>
              <a:t> </a:t>
            </a:r>
            <a:r>
              <a:rPr lang="ru-RU" dirty="0" err="1" smtClean="0"/>
              <a:t>b</a:t>
            </a:r>
            <a:r>
              <a:rPr lang="ru-RU" dirty="0" smtClean="0"/>
              <a:t>); </a:t>
            </a:r>
            <a:r>
              <a:rPr lang="ru-RU" i="1" dirty="0" smtClean="0"/>
              <a:t>// версия типа с плавающей запятой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b="1" dirty="0" smtClean="0"/>
              <a:t>Конфликт имен</a:t>
            </a:r>
            <a:r>
              <a:rPr lang="ru-RU" dirty="0" smtClean="0"/>
              <a:t> не происходит, т.к. компилятор определяет сам, какую версию </a:t>
            </a:r>
            <a:r>
              <a:rPr lang="ru-RU" dirty="0" err="1" smtClean="0"/>
              <a:t>subtract</a:t>
            </a:r>
            <a:r>
              <a:rPr lang="ru-RU" dirty="0" smtClean="0"/>
              <a:t>() следует вызывать на основе аргументов, используемых в вызове функции. </a:t>
            </a:r>
          </a:p>
          <a:p>
            <a:pPr>
              <a:buNone/>
            </a:pPr>
            <a:r>
              <a:rPr lang="ru-RU" dirty="0" smtClean="0"/>
              <a:t>Если параметрами будут переменные типа </a:t>
            </a:r>
            <a:r>
              <a:rPr lang="ru-RU" dirty="0" err="1" smtClean="0"/>
              <a:t>int</a:t>
            </a:r>
            <a:r>
              <a:rPr lang="ru-RU" dirty="0" smtClean="0"/>
              <a:t>, то  </a:t>
            </a:r>
            <a:r>
              <a:rPr lang="ru-RU" dirty="0" err="1" smtClean="0"/>
              <a:t>subtract</a:t>
            </a:r>
            <a:r>
              <a:rPr lang="ru-RU" dirty="0" smtClean="0"/>
              <a:t>(</a:t>
            </a:r>
            <a:r>
              <a:rPr lang="ru-RU" dirty="0" err="1" smtClean="0"/>
              <a:t>int</a:t>
            </a:r>
            <a:r>
              <a:rPr lang="ru-RU" dirty="0" smtClean="0"/>
              <a:t>, </a:t>
            </a:r>
            <a:r>
              <a:rPr lang="ru-RU" dirty="0" err="1" smtClean="0"/>
              <a:t>int</a:t>
            </a:r>
            <a:r>
              <a:rPr lang="ru-RU" dirty="0" smtClean="0"/>
              <a:t>). Если же два значения типа с плавающей запятой, то будет вызвана </a:t>
            </a:r>
            <a:r>
              <a:rPr lang="ru-RU" dirty="0" err="1" smtClean="0"/>
              <a:t>subtract</a:t>
            </a:r>
            <a:r>
              <a:rPr lang="ru-RU" dirty="0" smtClean="0"/>
              <a:t>(</a:t>
            </a:r>
            <a:r>
              <a:rPr lang="ru-RU" dirty="0" err="1" smtClean="0"/>
              <a:t>double</a:t>
            </a:r>
            <a:r>
              <a:rPr lang="ru-RU" dirty="0" smtClean="0"/>
              <a:t>, </a:t>
            </a:r>
            <a:r>
              <a:rPr lang="ru-RU" dirty="0" err="1" smtClean="0"/>
              <a:t>double</a:t>
            </a:r>
            <a:r>
              <a:rPr lang="ru-RU" dirty="0" smtClean="0"/>
              <a:t>). </a:t>
            </a:r>
          </a:p>
          <a:p>
            <a:pPr>
              <a:buNone/>
            </a:pPr>
            <a:r>
              <a:rPr lang="ru-RU" dirty="0" smtClean="0"/>
              <a:t>Можно определить сколько угодно перегруженных функций </a:t>
            </a:r>
            <a:r>
              <a:rPr lang="ru-RU" dirty="0" err="1" smtClean="0"/>
              <a:t>subtract</a:t>
            </a:r>
            <a:r>
              <a:rPr lang="ru-RU" dirty="0" smtClean="0"/>
              <a:t>(), пока каждая из них будет иметь свои (уникальные) параметры.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54152" y="260648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Перегруженные функции в С++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9982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2143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Можно определить функцию </a:t>
            </a:r>
            <a:r>
              <a:rPr lang="ru-RU" dirty="0" err="1" smtClean="0"/>
              <a:t>subtract</a:t>
            </a:r>
            <a:r>
              <a:rPr lang="ru-RU" dirty="0" smtClean="0"/>
              <a:t>() и с большим количеством параметров:</a:t>
            </a:r>
          </a:p>
          <a:p>
            <a:pPr fontAlgn="t"/>
            <a:endParaRPr lang="ru-RU" dirty="0" smtClean="0"/>
          </a:p>
          <a:p>
            <a:pPr fontAlgn="t">
              <a:buNone/>
            </a:pPr>
            <a:r>
              <a:rPr lang="ru-RU" dirty="0" err="1" smtClean="0"/>
              <a:t>int</a:t>
            </a:r>
            <a:r>
              <a:rPr lang="ru-RU" dirty="0" smtClean="0"/>
              <a:t> </a:t>
            </a:r>
            <a:r>
              <a:rPr lang="ru-RU" dirty="0" err="1" smtClean="0"/>
              <a:t>subtract</a:t>
            </a:r>
            <a:r>
              <a:rPr lang="ru-RU" dirty="0" smtClean="0"/>
              <a:t>(</a:t>
            </a:r>
            <a:r>
              <a:rPr lang="ru-RU" dirty="0" err="1" smtClean="0"/>
              <a:t>int</a:t>
            </a:r>
            <a:r>
              <a:rPr lang="ru-RU" dirty="0" smtClean="0"/>
              <a:t> </a:t>
            </a:r>
            <a:r>
              <a:rPr lang="ru-RU" dirty="0" err="1" smtClean="0"/>
              <a:t>a</a:t>
            </a:r>
            <a:r>
              <a:rPr lang="ru-RU" dirty="0" smtClean="0"/>
              <a:t>, </a:t>
            </a:r>
            <a:r>
              <a:rPr lang="ru-RU" dirty="0" err="1" smtClean="0"/>
              <a:t>int</a:t>
            </a:r>
            <a:r>
              <a:rPr lang="ru-RU" dirty="0" smtClean="0"/>
              <a:t> </a:t>
            </a:r>
            <a:r>
              <a:rPr lang="ru-RU" dirty="0" err="1" smtClean="0"/>
              <a:t>b</a:t>
            </a:r>
            <a:r>
              <a:rPr lang="ru-RU" dirty="0" smtClean="0"/>
              <a:t>, </a:t>
            </a:r>
            <a:r>
              <a:rPr lang="ru-RU" dirty="0" err="1" smtClean="0"/>
              <a:t>int</a:t>
            </a:r>
            <a:r>
              <a:rPr lang="ru-RU" dirty="0" smtClean="0"/>
              <a:t> </a:t>
            </a:r>
            <a:r>
              <a:rPr lang="ru-RU" dirty="0" err="1" smtClean="0"/>
              <a:t>c</a:t>
            </a:r>
            <a:r>
              <a:rPr lang="ru-RU" dirty="0" smtClean="0"/>
              <a:t>)</a:t>
            </a:r>
          </a:p>
          <a:p>
            <a:pPr fontAlgn="t">
              <a:buNone/>
            </a:pPr>
            <a:r>
              <a:rPr lang="ru-RU" dirty="0" smtClean="0"/>
              <a:t>{</a:t>
            </a:r>
          </a:p>
          <a:p>
            <a:pPr fontAlgn="t">
              <a:buNone/>
            </a:pPr>
            <a:r>
              <a:rPr lang="ru-RU" dirty="0" smtClean="0"/>
              <a:t>    </a:t>
            </a:r>
            <a:r>
              <a:rPr lang="ru-RU" dirty="0" err="1" smtClean="0"/>
              <a:t>return</a:t>
            </a:r>
            <a:r>
              <a:rPr lang="ru-RU" dirty="0" smtClean="0"/>
              <a:t> </a:t>
            </a:r>
            <a:r>
              <a:rPr lang="ru-RU" dirty="0" err="1" smtClean="0"/>
              <a:t>a</a:t>
            </a:r>
            <a:r>
              <a:rPr lang="ru-RU" dirty="0" smtClean="0"/>
              <a:t> - </a:t>
            </a:r>
            <a:r>
              <a:rPr lang="ru-RU" dirty="0" err="1" smtClean="0"/>
              <a:t>b</a:t>
            </a:r>
            <a:r>
              <a:rPr lang="ru-RU" dirty="0" smtClean="0"/>
              <a:t> - </a:t>
            </a:r>
            <a:r>
              <a:rPr lang="ru-RU" dirty="0" err="1" smtClean="0"/>
              <a:t>c</a:t>
            </a:r>
            <a:r>
              <a:rPr lang="ru-RU" dirty="0" smtClean="0"/>
              <a:t>;</a:t>
            </a:r>
          </a:p>
          <a:p>
            <a:pPr fontAlgn="t">
              <a:buNone/>
            </a:pPr>
            <a:r>
              <a:rPr lang="ru-RU" dirty="0" smtClean="0"/>
              <a:t>}</a:t>
            </a:r>
          </a:p>
          <a:p>
            <a:r>
              <a:rPr lang="ru-RU" dirty="0" smtClean="0"/>
              <a:t>Хотя здесь </a:t>
            </a:r>
            <a:r>
              <a:rPr lang="ru-RU" dirty="0" err="1" smtClean="0"/>
              <a:t>subtract</a:t>
            </a:r>
            <a:r>
              <a:rPr lang="ru-RU" dirty="0" smtClean="0"/>
              <a:t>() имеет 3 параметра вместо 2-х, это не является ошибкой, поскольку эти параметры отличаются от параметров других версий </a:t>
            </a:r>
            <a:r>
              <a:rPr lang="ru-RU" dirty="0" err="1" smtClean="0"/>
              <a:t>subtract</a:t>
            </a:r>
            <a:r>
              <a:rPr lang="ru-RU" dirty="0" smtClean="0"/>
              <a:t>().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54152" y="260648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Перегруженные функции в С++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9982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21432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ru-RU" dirty="0" smtClean="0"/>
              <a:t>Внимание!</a:t>
            </a:r>
          </a:p>
          <a:p>
            <a:pPr>
              <a:buNone/>
            </a:pPr>
            <a:r>
              <a:rPr lang="ru-RU" dirty="0" smtClean="0"/>
              <a:t> </a:t>
            </a:r>
            <a:r>
              <a:rPr lang="ru-RU" b="1" dirty="0" smtClean="0"/>
              <a:t>Тип возврата функции</a:t>
            </a:r>
            <a:r>
              <a:rPr lang="ru-RU" dirty="0" smtClean="0"/>
              <a:t> НЕ учитывается при перегрузке функции. </a:t>
            </a:r>
          </a:p>
          <a:p>
            <a:pPr>
              <a:buNone/>
            </a:pPr>
            <a:r>
              <a:rPr lang="ru-RU" dirty="0" smtClean="0"/>
              <a:t>Например, необходимо создать две функции, возвращающие </a:t>
            </a:r>
            <a:r>
              <a:rPr lang="ru-RU" dirty="0" err="1" smtClean="0"/>
              <a:t>рандомное</a:t>
            </a:r>
            <a:r>
              <a:rPr lang="ru-RU" dirty="0" smtClean="0"/>
              <a:t> число типа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ru-RU" dirty="0" smtClean="0"/>
              <a:t>и типа </a:t>
            </a:r>
            <a:r>
              <a:rPr lang="en-US" dirty="0" smtClean="0"/>
              <a:t>float:</a:t>
            </a:r>
          </a:p>
          <a:p>
            <a:pPr>
              <a:buNone/>
            </a:pPr>
            <a:endParaRPr lang="en-US" dirty="0" smtClean="0"/>
          </a:p>
          <a:p>
            <a:pPr fontAlgn="t">
              <a:buNone/>
            </a:pPr>
            <a:r>
              <a:rPr lang="ru-RU" dirty="0" err="1" smtClean="0"/>
              <a:t>int</a:t>
            </a:r>
            <a:r>
              <a:rPr lang="ru-RU" dirty="0" smtClean="0"/>
              <a:t> </a:t>
            </a:r>
            <a:r>
              <a:rPr lang="ru-RU" dirty="0" err="1" smtClean="0"/>
              <a:t>getRandomValue</a:t>
            </a:r>
            <a:r>
              <a:rPr lang="ru-RU" dirty="0" smtClean="0"/>
              <a:t>();</a:t>
            </a:r>
          </a:p>
          <a:p>
            <a:pPr fontAlgn="t">
              <a:buNone/>
            </a:pPr>
            <a:r>
              <a:rPr lang="ru-RU" dirty="0" err="1" smtClean="0"/>
              <a:t>double</a:t>
            </a:r>
            <a:r>
              <a:rPr lang="ru-RU" dirty="0" smtClean="0"/>
              <a:t> </a:t>
            </a:r>
            <a:r>
              <a:rPr lang="ru-RU" dirty="0" err="1" smtClean="0"/>
              <a:t>getRandomValue</a:t>
            </a:r>
            <a:r>
              <a:rPr lang="ru-RU" dirty="0" smtClean="0"/>
              <a:t>();</a:t>
            </a:r>
            <a:endParaRPr lang="en-US" dirty="0" smtClean="0"/>
          </a:p>
          <a:p>
            <a:pPr fontAlgn="t">
              <a:buNone/>
            </a:pPr>
            <a:endParaRPr lang="ru-RU" dirty="0" smtClean="0"/>
          </a:p>
          <a:p>
            <a:r>
              <a:rPr lang="ru-RU" dirty="0" smtClean="0"/>
              <a:t>Компилятор выдаст ошибку. Эти две функции имеют одинаковые параметры (точнее, они отсутствуют), и, следовательно, второй вызов функции </a:t>
            </a:r>
            <a:r>
              <a:rPr lang="ru-RU" dirty="0" err="1" smtClean="0"/>
              <a:t>getRandomValue</a:t>
            </a:r>
            <a:r>
              <a:rPr lang="ru-RU" dirty="0" smtClean="0"/>
              <a:t>() будет рассматриваться как ошибочное переопределение первого вызова. Имена функций нужно будет изменить.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54152" y="260648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Перегруженные функции в С++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9982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21432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ru-RU" dirty="0" smtClean="0"/>
              <a:t>Вызов перегруженной функции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Выполнение вызова перегруженной функции приводит к одному из 3-х возможных результатов:</a:t>
            </a:r>
          </a:p>
          <a:p>
            <a:r>
              <a:rPr lang="ru-RU" dirty="0" smtClean="0"/>
              <a:t>   </a:t>
            </a:r>
            <a:r>
              <a:rPr lang="ru-RU" b="1" dirty="0" smtClean="0"/>
              <a:t>Совпадение найдено.</a:t>
            </a:r>
            <a:r>
              <a:rPr lang="ru-RU" dirty="0" smtClean="0"/>
              <a:t> Вызов разрешен для соответствующей перегруженной функции.</a:t>
            </a:r>
          </a:p>
          <a:p>
            <a:r>
              <a:rPr lang="ru-RU" dirty="0" smtClean="0"/>
              <a:t>   </a:t>
            </a:r>
            <a:r>
              <a:rPr lang="ru-RU" b="1" dirty="0" smtClean="0"/>
              <a:t>Совпадение не найдено.</a:t>
            </a:r>
            <a:r>
              <a:rPr lang="ru-RU" dirty="0" smtClean="0"/>
              <a:t> Аргументы не соответствуют любой из перегруженных функций.</a:t>
            </a:r>
          </a:p>
          <a:p>
            <a:r>
              <a:rPr lang="ru-RU" dirty="0" smtClean="0"/>
              <a:t>   </a:t>
            </a:r>
            <a:r>
              <a:rPr lang="ru-RU" b="1" dirty="0" smtClean="0"/>
              <a:t>Найдены несколько совпадений.</a:t>
            </a:r>
            <a:r>
              <a:rPr lang="ru-RU" dirty="0" smtClean="0"/>
              <a:t> Аргументы соответствуют более чем одной перегруженной функции.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54152" y="260648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Перегруженные функции в С++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9982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21432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 smtClean="0"/>
              <a:t>Вызов перегруженной функции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При компиляции перегруженной функции, C++ выполняет следующие шаги для определения того, какую версию функции следует вызывать:</a:t>
            </a:r>
          </a:p>
          <a:p>
            <a:pPr>
              <a:buNone/>
            </a:pPr>
            <a:r>
              <a:rPr lang="ru-RU" b="1" i="1" dirty="0" smtClean="0"/>
              <a:t>Шаг №1:</a:t>
            </a:r>
            <a:r>
              <a:rPr lang="ru-RU" b="1" dirty="0" smtClean="0"/>
              <a:t> C++ пытается найти точное совпадение</a:t>
            </a:r>
            <a:r>
              <a:rPr lang="ru-RU" dirty="0" smtClean="0"/>
              <a:t>. Это тот случай, когда фактический аргумент точно соответствует типу параметра одной из перегруженных функций. Например:</a:t>
            </a:r>
          </a:p>
          <a:p>
            <a:pPr fontAlgn="t"/>
            <a:endParaRPr lang="ru-RU" dirty="0" smtClean="0"/>
          </a:p>
          <a:p>
            <a:pPr fontAlgn="t">
              <a:buNone/>
            </a:pPr>
            <a:r>
              <a:rPr lang="ru-RU" dirty="0" err="1" smtClean="0"/>
              <a:t>void</a:t>
            </a:r>
            <a:r>
              <a:rPr lang="ru-RU" dirty="0" smtClean="0"/>
              <a:t> </a:t>
            </a:r>
            <a:r>
              <a:rPr lang="ru-RU" dirty="0" err="1" smtClean="0"/>
              <a:t>print</a:t>
            </a:r>
            <a:r>
              <a:rPr lang="ru-RU" dirty="0" smtClean="0"/>
              <a:t>(</a:t>
            </a:r>
            <a:r>
              <a:rPr lang="ru-RU" dirty="0" err="1" smtClean="0"/>
              <a:t>char</a:t>
            </a:r>
            <a:r>
              <a:rPr lang="ru-RU" dirty="0" smtClean="0"/>
              <a:t> *</a:t>
            </a:r>
            <a:r>
              <a:rPr lang="ru-RU" dirty="0" err="1" smtClean="0"/>
              <a:t>value</a:t>
            </a:r>
            <a:r>
              <a:rPr lang="ru-RU" dirty="0" smtClean="0"/>
              <a:t>);</a:t>
            </a:r>
          </a:p>
          <a:p>
            <a:pPr fontAlgn="t">
              <a:buNone/>
            </a:pPr>
            <a:r>
              <a:rPr lang="ru-RU" dirty="0" err="1" smtClean="0"/>
              <a:t>void</a:t>
            </a:r>
            <a:r>
              <a:rPr lang="ru-RU" dirty="0" smtClean="0"/>
              <a:t> </a:t>
            </a:r>
            <a:r>
              <a:rPr lang="ru-RU" dirty="0" err="1" smtClean="0"/>
              <a:t>print</a:t>
            </a:r>
            <a:r>
              <a:rPr lang="ru-RU" dirty="0" smtClean="0"/>
              <a:t>(</a:t>
            </a:r>
            <a:r>
              <a:rPr lang="ru-RU" dirty="0" err="1" smtClean="0"/>
              <a:t>int</a:t>
            </a:r>
            <a:r>
              <a:rPr lang="ru-RU" dirty="0" smtClean="0"/>
              <a:t> </a:t>
            </a:r>
            <a:r>
              <a:rPr lang="ru-RU" dirty="0" err="1" smtClean="0"/>
              <a:t>value</a:t>
            </a:r>
            <a:r>
              <a:rPr lang="ru-RU" dirty="0" smtClean="0"/>
              <a:t>);</a:t>
            </a:r>
          </a:p>
          <a:p>
            <a:pPr fontAlgn="t">
              <a:buNone/>
            </a:pPr>
            <a:r>
              <a:rPr lang="ru-RU" dirty="0" err="1" smtClean="0"/>
              <a:t>print</a:t>
            </a:r>
            <a:r>
              <a:rPr lang="ru-RU" dirty="0" smtClean="0"/>
              <a:t>(0); </a:t>
            </a:r>
            <a:r>
              <a:rPr lang="ru-RU" i="1" dirty="0" smtClean="0"/>
              <a:t>// точное совпадение с </a:t>
            </a:r>
            <a:r>
              <a:rPr lang="ru-RU" i="1" dirty="0" err="1" smtClean="0"/>
              <a:t>print</a:t>
            </a:r>
            <a:r>
              <a:rPr lang="ru-RU" i="1" dirty="0" smtClean="0"/>
              <a:t>(</a:t>
            </a:r>
            <a:r>
              <a:rPr lang="ru-RU" i="1" dirty="0" err="1" smtClean="0"/>
              <a:t>int</a:t>
            </a:r>
            <a:r>
              <a:rPr lang="ru-RU" i="1" dirty="0" smtClean="0"/>
              <a:t>)</a:t>
            </a:r>
          </a:p>
          <a:p>
            <a:pPr fontAlgn="t">
              <a:buNone/>
            </a:pPr>
            <a:endParaRPr lang="ru-RU" dirty="0" smtClean="0"/>
          </a:p>
          <a:p>
            <a:r>
              <a:rPr lang="ru-RU" dirty="0" smtClean="0"/>
              <a:t>Хотя </a:t>
            </a:r>
            <a:r>
              <a:rPr lang="ru-RU" dirty="0" smtClean="0"/>
              <a:t>0</a:t>
            </a:r>
            <a:r>
              <a:rPr lang="ru-RU" dirty="0" smtClean="0"/>
              <a:t> может технически соответствовать и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err="1" smtClean="0"/>
              <a:t>print</a:t>
            </a:r>
            <a:r>
              <a:rPr lang="ru-RU" dirty="0" smtClean="0"/>
              <a:t>(</a:t>
            </a:r>
            <a:r>
              <a:rPr lang="ru-RU" dirty="0" err="1" smtClean="0"/>
              <a:t>char</a:t>
            </a:r>
            <a:r>
              <a:rPr lang="ru-RU" dirty="0" smtClean="0"/>
              <a:t> </a:t>
            </a:r>
            <a:r>
              <a:rPr lang="ru-RU" dirty="0" smtClean="0"/>
              <a:t>*) (как </a:t>
            </a:r>
            <a:r>
              <a:rPr lang="ru-RU" b="1" dirty="0" smtClean="0"/>
              <a:t>нулевой указатель</a:t>
            </a:r>
            <a:r>
              <a:rPr lang="ru-RU" dirty="0" smtClean="0"/>
              <a:t>), но он точно соответствует </a:t>
            </a:r>
            <a:r>
              <a:rPr lang="ru-RU" dirty="0" err="1" smtClean="0"/>
              <a:t>print</a:t>
            </a:r>
            <a:r>
              <a:rPr lang="ru-RU" dirty="0" smtClean="0"/>
              <a:t>(</a:t>
            </a:r>
            <a:r>
              <a:rPr lang="ru-RU" dirty="0" err="1" smtClean="0"/>
              <a:t>int</a:t>
            </a:r>
            <a:r>
              <a:rPr lang="ru-RU" dirty="0" smtClean="0"/>
              <a:t>). Таким образом, </a:t>
            </a:r>
            <a:r>
              <a:rPr lang="ru-RU" dirty="0" err="1" smtClean="0"/>
              <a:t>print</a:t>
            </a:r>
            <a:r>
              <a:rPr lang="ru-RU" dirty="0" smtClean="0"/>
              <a:t>(</a:t>
            </a:r>
            <a:r>
              <a:rPr lang="ru-RU" dirty="0" err="1" smtClean="0"/>
              <a:t>int</a:t>
            </a:r>
            <a:r>
              <a:rPr lang="ru-RU" dirty="0" smtClean="0"/>
              <a:t>) является лучшим (точным) совпадением.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54152" y="260648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Перегруженные функции в С++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9982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21432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b="1" i="1" dirty="0" smtClean="0"/>
              <a:t>Шаг №2:</a:t>
            </a:r>
            <a:r>
              <a:rPr lang="ru-RU" dirty="0" smtClean="0"/>
              <a:t> </a:t>
            </a:r>
            <a:r>
              <a:rPr lang="ru-RU" b="1" dirty="0" smtClean="0"/>
              <a:t>Если точного совпадения не найдено, то C++ пытается найти совпадение путем дальнейшего неявного преобразования типов</a:t>
            </a:r>
            <a:r>
              <a:rPr lang="ru-RU" dirty="0" smtClean="0"/>
              <a:t>. </a:t>
            </a:r>
            <a:r>
              <a:rPr lang="ru-RU" dirty="0" smtClean="0"/>
              <a:t>Определенные </a:t>
            </a:r>
            <a:r>
              <a:rPr lang="ru-RU" dirty="0" smtClean="0"/>
              <a:t>типы данных могут автоматически конвертироваться в другие типы </a:t>
            </a:r>
            <a:r>
              <a:rPr lang="ru-RU" dirty="0" smtClean="0"/>
              <a:t>данных:</a:t>
            </a:r>
            <a:endParaRPr lang="ru-RU" dirty="0" smtClean="0"/>
          </a:p>
          <a:p>
            <a:r>
              <a:rPr lang="ru-RU" dirty="0" smtClean="0"/>
              <a:t>   </a:t>
            </a:r>
            <a:r>
              <a:rPr lang="ru-RU" dirty="0" err="1" smtClean="0"/>
              <a:t>char</a:t>
            </a:r>
            <a:r>
              <a:rPr lang="ru-RU" dirty="0" smtClean="0"/>
              <a:t>, </a:t>
            </a:r>
            <a:r>
              <a:rPr lang="ru-RU" dirty="0" err="1" smtClean="0"/>
              <a:t>unsigned</a:t>
            </a:r>
            <a:r>
              <a:rPr lang="ru-RU" dirty="0" smtClean="0"/>
              <a:t> </a:t>
            </a:r>
            <a:r>
              <a:rPr lang="ru-RU" dirty="0" err="1" smtClean="0"/>
              <a:t>char</a:t>
            </a:r>
            <a:r>
              <a:rPr lang="ru-RU" dirty="0" smtClean="0"/>
              <a:t> и </a:t>
            </a:r>
            <a:r>
              <a:rPr lang="ru-RU" dirty="0" err="1" smtClean="0"/>
              <a:t>short</a:t>
            </a:r>
            <a:r>
              <a:rPr lang="ru-RU" dirty="0" smtClean="0"/>
              <a:t> конвертируются в </a:t>
            </a:r>
            <a:r>
              <a:rPr lang="ru-RU" dirty="0" err="1" smtClean="0"/>
              <a:t>int</a:t>
            </a:r>
            <a:r>
              <a:rPr lang="ru-RU" dirty="0" smtClean="0"/>
              <a:t>;</a:t>
            </a:r>
          </a:p>
          <a:p>
            <a:r>
              <a:rPr lang="ru-RU" dirty="0" smtClean="0"/>
              <a:t>   </a:t>
            </a:r>
            <a:r>
              <a:rPr lang="ru-RU" dirty="0" err="1" smtClean="0"/>
              <a:t>unsigned</a:t>
            </a:r>
            <a:r>
              <a:rPr lang="ru-RU" dirty="0" smtClean="0"/>
              <a:t> </a:t>
            </a:r>
            <a:r>
              <a:rPr lang="ru-RU" dirty="0" err="1" smtClean="0"/>
              <a:t>short</a:t>
            </a:r>
            <a:r>
              <a:rPr lang="ru-RU" dirty="0" smtClean="0"/>
              <a:t> может конвертироваться в </a:t>
            </a:r>
            <a:r>
              <a:rPr lang="ru-RU" dirty="0" err="1" smtClean="0"/>
              <a:t>int</a:t>
            </a:r>
            <a:r>
              <a:rPr lang="ru-RU" dirty="0" smtClean="0"/>
              <a:t> или </a:t>
            </a:r>
            <a:r>
              <a:rPr lang="ru-RU" dirty="0" err="1" smtClean="0"/>
              <a:t>unsigned</a:t>
            </a:r>
            <a:r>
              <a:rPr lang="ru-RU" dirty="0" smtClean="0"/>
              <a:t> </a:t>
            </a:r>
            <a:r>
              <a:rPr lang="ru-RU" dirty="0" err="1" smtClean="0"/>
              <a:t>int</a:t>
            </a:r>
            <a:r>
              <a:rPr lang="ru-RU" dirty="0" smtClean="0"/>
              <a:t> (в зависимости от размера </a:t>
            </a:r>
            <a:r>
              <a:rPr lang="ru-RU" dirty="0" err="1" smtClean="0"/>
              <a:t>int</a:t>
            </a:r>
            <a:r>
              <a:rPr lang="ru-RU" dirty="0" smtClean="0"/>
              <a:t>);</a:t>
            </a:r>
          </a:p>
          <a:p>
            <a:r>
              <a:rPr lang="ru-RU" dirty="0" smtClean="0"/>
              <a:t>   </a:t>
            </a:r>
            <a:r>
              <a:rPr lang="ru-RU" dirty="0" err="1" smtClean="0"/>
              <a:t>float</a:t>
            </a:r>
            <a:r>
              <a:rPr lang="ru-RU" dirty="0" smtClean="0"/>
              <a:t> конвертируется в </a:t>
            </a:r>
            <a:r>
              <a:rPr lang="ru-RU" dirty="0" err="1" smtClean="0"/>
              <a:t>double</a:t>
            </a:r>
            <a:r>
              <a:rPr lang="ru-RU" dirty="0" smtClean="0"/>
              <a:t>;</a:t>
            </a:r>
          </a:p>
          <a:p>
            <a:r>
              <a:rPr lang="ru-RU" dirty="0" smtClean="0"/>
              <a:t>   </a:t>
            </a:r>
            <a:r>
              <a:rPr lang="ru-RU" b="1" dirty="0" smtClean="0"/>
              <a:t>enum</a:t>
            </a:r>
            <a:r>
              <a:rPr lang="ru-RU" dirty="0" smtClean="0"/>
              <a:t> конвертируется в </a:t>
            </a:r>
            <a:r>
              <a:rPr lang="ru-RU" dirty="0" err="1" smtClean="0"/>
              <a:t>int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/>
              <a:t>Например:</a:t>
            </a:r>
          </a:p>
          <a:p>
            <a:pPr fontAlgn="t"/>
            <a:endParaRPr lang="ru-RU" dirty="0" smtClean="0"/>
          </a:p>
          <a:p>
            <a:pPr fontAlgn="t">
              <a:buNone/>
            </a:pPr>
            <a:r>
              <a:rPr lang="ru-RU" dirty="0" err="1" smtClean="0"/>
              <a:t>void</a:t>
            </a:r>
            <a:r>
              <a:rPr lang="ru-RU" dirty="0" smtClean="0"/>
              <a:t> </a:t>
            </a:r>
            <a:r>
              <a:rPr lang="ru-RU" dirty="0" err="1" smtClean="0"/>
              <a:t>print</a:t>
            </a:r>
            <a:r>
              <a:rPr lang="ru-RU" dirty="0" smtClean="0"/>
              <a:t>(</a:t>
            </a:r>
            <a:r>
              <a:rPr lang="ru-RU" dirty="0" err="1" smtClean="0"/>
              <a:t>char</a:t>
            </a:r>
            <a:r>
              <a:rPr lang="ru-RU" dirty="0" smtClean="0"/>
              <a:t> *</a:t>
            </a:r>
            <a:r>
              <a:rPr lang="ru-RU" dirty="0" err="1" smtClean="0"/>
              <a:t>value</a:t>
            </a:r>
            <a:r>
              <a:rPr lang="ru-RU" dirty="0" smtClean="0"/>
              <a:t>);</a:t>
            </a:r>
          </a:p>
          <a:p>
            <a:pPr fontAlgn="t">
              <a:buNone/>
            </a:pPr>
            <a:r>
              <a:rPr lang="ru-RU" dirty="0" err="1" smtClean="0"/>
              <a:t>void</a:t>
            </a:r>
            <a:r>
              <a:rPr lang="ru-RU" dirty="0" smtClean="0"/>
              <a:t> </a:t>
            </a:r>
            <a:r>
              <a:rPr lang="ru-RU" dirty="0" err="1" smtClean="0"/>
              <a:t>print</a:t>
            </a:r>
            <a:r>
              <a:rPr lang="ru-RU" dirty="0" smtClean="0"/>
              <a:t>(</a:t>
            </a:r>
            <a:r>
              <a:rPr lang="ru-RU" dirty="0" err="1" smtClean="0"/>
              <a:t>int</a:t>
            </a:r>
            <a:r>
              <a:rPr lang="ru-RU" dirty="0" smtClean="0"/>
              <a:t> </a:t>
            </a:r>
            <a:r>
              <a:rPr lang="ru-RU" dirty="0" err="1" smtClean="0"/>
              <a:t>value</a:t>
            </a:r>
            <a:r>
              <a:rPr lang="ru-RU" dirty="0" smtClean="0"/>
              <a:t>);</a:t>
            </a:r>
          </a:p>
          <a:p>
            <a:pPr fontAlgn="t">
              <a:buNone/>
            </a:pPr>
            <a:r>
              <a:rPr lang="ru-RU" dirty="0" err="1" smtClean="0"/>
              <a:t>print</a:t>
            </a:r>
            <a:r>
              <a:rPr lang="ru-RU" dirty="0" smtClean="0"/>
              <a:t>('</a:t>
            </a:r>
            <a:r>
              <a:rPr lang="ru-RU" dirty="0" err="1" smtClean="0"/>
              <a:t>b</a:t>
            </a:r>
            <a:r>
              <a:rPr lang="ru-RU" dirty="0" smtClean="0"/>
              <a:t>'); </a:t>
            </a:r>
            <a:r>
              <a:rPr lang="ru-RU" i="1" dirty="0" smtClean="0"/>
              <a:t>// совпадение с </a:t>
            </a:r>
            <a:r>
              <a:rPr lang="ru-RU" i="1" dirty="0" err="1" smtClean="0"/>
              <a:t>print</a:t>
            </a:r>
            <a:r>
              <a:rPr lang="ru-RU" i="1" dirty="0" smtClean="0"/>
              <a:t>(</a:t>
            </a:r>
            <a:r>
              <a:rPr lang="ru-RU" i="1" dirty="0" err="1" smtClean="0"/>
              <a:t>int</a:t>
            </a:r>
            <a:r>
              <a:rPr lang="ru-RU" i="1" dirty="0" smtClean="0"/>
              <a:t>) после неявного </a:t>
            </a:r>
            <a:r>
              <a:rPr lang="ru-RU" i="1" dirty="0" smtClean="0"/>
              <a:t>преобразования</a:t>
            </a:r>
          </a:p>
          <a:p>
            <a:pPr fontAlgn="t">
              <a:buNone/>
            </a:pPr>
            <a:endParaRPr lang="ru-RU" dirty="0" smtClean="0"/>
          </a:p>
          <a:p>
            <a:r>
              <a:rPr lang="ru-RU" dirty="0" smtClean="0"/>
              <a:t>В этом случае, поскольку нет </a:t>
            </a:r>
            <a:r>
              <a:rPr lang="ru-RU" dirty="0" err="1" smtClean="0"/>
              <a:t>print</a:t>
            </a:r>
            <a:r>
              <a:rPr lang="ru-RU" dirty="0" smtClean="0"/>
              <a:t>(</a:t>
            </a:r>
            <a:r>
              <a:rPr lang="ru-RU" dirty="0" err="1" smtClean="0"/>
              <a:t>char</a:t>
            </a:r>
            <a:r>
              <a:rPr lang="ru-RU" dirty="0" smtClean="0"/>
              <a:t>), символ </a:t>
            </a:r>
            <a:r>
              <a:rPr lang="ru-RU" dirty="0" err="1" smtClean="0"/>
              <a:t>b</a:t>
            </a:r>
            <a:r>
              <a:rPr lang="ru-RU" dirty="0" smtClean="0"/>
              <a:t> конвертируется в тип </a:t>
            </a:r>
            <a:r>
              <a:rPr lang="ru-RU" dirty="0" err="1" smtClean="0"/>
              <a:t>int</a:t>
            </a:r>
            <a:r>
              <a:rPr lang="ru-RU" dirty="0" smtClean="0"/>
              <a:t>, который затем уже соответствует </a:t>
            </a:r>
            <a:r>
              <a:rPr lang="ru-RU" dirty="0" err="1" smtClean="0"/>
              <a:t>print</a:t>
            </a:r>
            <a:r>
              <a:rPr lang="ru-RU" dirty="0" smtClean="0"/>
              <a:t>(</a:t>
            </a:r>
            <a:r>
              <a:rPr lang="ru-RU" dirty="0" err="1" smtClean="0"/>
              <a:t>int</a:t>
            </a:r>
            <a:r>
              <a:rPr lang="ru-RU" dirty="0" smtClean="0"/>
              <a:t>).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54152" y="260648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Перегруженные функции в С++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9982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21432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ru-RU" b="1" i="1" dirty="0" smtClean="0"/>
              <a:t>Шаг №3:</a:t>
            </a:r>
            <a:r>
              <a:rPr lang="ru-RU" b="1" dirty="0" smtClean="0"/>
              <a:t> Если неявное преобразование невозможно, то</a:t>
            </a:r>
            <a:r>
              <a:rPr lang="ru-RU" dirty="0" smtClean="0"/>
              <a:t> </a:t>
            </a:r>
            <a:r>
              <a:rPr lang="ru-RU" b="1" dirty="0" smtClean="0"/>
              <a:t>C++ пытается найти соответствие посредством стандартного преобразования</a:t>
            </a:r>
            <a:r>
              <a:rPr lang="ru-RU" dirty="0" smtClean="0"/>
              <a:t>. В стандартном преобразовании</a:t>
            </a:r>
            <a:r>
              <a:rPr lang="ru-RU" dirty="0" smtClean="0"/>
              <a:t>:</a:t>
            </a:r>
          </a:p>
          <a:p>
            <a:pPr>
              <a:buNone/>
            </a:pPr>
            <a:endParaRPr lang="ru-RU" dirty="0" smtClean="0"/>
          </a:p>
          <a:p>
            <a:r>
              <a:rPr lang="ru-RU" dirty="0" smtClean="0"/>
              <a:t>   Любой числовой тип будет соответствовать любому другому числовому типу, включая </a:t>
            </a:r>
            <a:r>
              <a:rPr lang="ru-RU" dirty="0" err="1" smtClean="0"/>
              <a:t>unsigned</a:t>
            </a:r>
            <a:r>
              <a:rPr lang="ru-RU" dirty="0" smtClean="0"/>
              <a:t> (например, </a:t>
            </a:r>
            <a:r>
              <a:rPr lang="ru-RU" dirty="0" err="1" smtClean="0"/>
              <a:t>int</a:t>
            </a:r>
            <a:r>
              <a:rPr lang="ru-RU" dirty="0" smtClean="0"/>
              <a:t> равно </a:t>
            </a:r>
            <a:r>
              <a:rPr lang="ru-RU" dirty="0" err="1" smtClean="0"/>
              <a:t>float</a:t>
            </a:r>
            <a:r>
              <a:rPr lang="ru-RU" dirty="0" smtClean="0"/>
              <a:t>).</a:t>
            </a:r>
          </a:p>
          <a:p>
            <a:r>
              <a:rPr lang="ru-RU" dirty="0" smtClean="0"/>
              <a:t>   enum соответствует формальному типу числового типа данных (например, enum равно </a:t>
            </a:r>
            <a:r>
              <a:rPr lang="ru-RU" dirty="0" err="1" smtClean="0"/>
              <a:t>float</a:t>
            </a:r>
            <a:r>
              <a:rPr lang="ru-RU" dirty="0" smtClean="0"/>
              <a:t>).</a:t>
            </a:r>
          </a:p>
          <a:p>
            <a:r>
              <a:rPr lang="ru-RU" dirty="0" smtClean="0"/>
              <a:t>   Ноль соответствует типу указателя и числовому типу (например, 0 как </a:t>
            </a:r>
            <a:r>
              <a:rPr lang="ru-RU" dirty="0" err="1" smtClean="0"/>
              <a:t>char</a:t>
            </a:r>
            <a:r>
              <a:rPr lang="ru-RU" dirty="0" smtClean="0"/>
              <a:t> * или 0 как </a:t>
            </a:r>
            <a:r>
              <a:rPr lang="ru-RU" dirty="0" err="1" smtClean="0"/>
              <a:t>float</a:t>
            </a:r>
            <a:r>
              <a:rPr lang="ru-RU" dirty="0" smtClean="0"/>
              <a:t>).</a:t>
            </a:r>
          </a:p>
          <a:p>
            <a:r>
              <a:rPr lang="ru-RU" dirty="0" smtClean="0"/>
              <a:t>   Указатель соответствует </a:t>
            </a:r>
            <a:r>
              <a:rPr lang="ru-RU" b="1" dirty="0" smtClean="0"/>
              <a:t>указателю типа </a:t>
            </a:r>
            <a:r>
              <a:rPr lang="ru-RU" b="1" dirty="0" err="1" smtClean="0"/>
              <a:t>void</a:t>
            </a:r>
            <a:r>
              <a:rPr lang="ru-RU" dirty="0" smtClean="0"/>
              <a:t>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Например</a:t>
            </a:r>
            <a:r>
              <a:rPr lang="ru-RU" dirty="0" smtClean="0"/>
              <a:t>:</a:t>
            </a:r>
          </a:p>
          <a:p>
            <a:pPr fontAlgn="t"/>
            <a:endParaRPr lang="ru-RU" dirty="0" smtClean="0"/>
          </a:p>
          <a:p>
            <a:pPr fontAlgn="t">
              <a:buNone/>
            </a:pPr>
            <a:r>
              <a:rPr lang="ru-RU" dirty="0" err="1" smtClean="0"/>
              <a:t>struct</a:t>
            </a:r>
            <a:r>
              <a:rPr lang="ru-RU" dirty="0" smtClean="0"/>
              <a:t> </a:t>
            </a:r>
            <a:r>
              <a:rPr lang="ru-RU" dirty="0" err="1" smtClean="0"/>
              <a:t>Employee</a:t>
            </a:r>
            <a:r>
              <a:rPr lang="ru-RU" dirty="0" smtClean="0"/>
              <a:t>; </a:t>
            </a:r>
            <a:r>
              <a:rPr lang="ru-RU" i="1" dirty="0" smtClean="0"/>
              <a:t>// </a:t>
            </a:r>
            <a:r>
              <a:rPr lang="ru-RU" i="1" dirty="0" smtClean="0"/>
              <a:t>какая-то структура</a:t>
            </a:r>
            <a:endParaRPr lang="ru-RU" dirty="0" smtClean="0"/>
          </a:p>
          <a:p>
            <a:pPr fontAlgn="t">
              <a:buNone/>
            </a:pPr>
            <a:r>
              <a:rPr lang="ru-RU" dirty="0" err="1" smtClean="0"/>
              <a:t>void</a:t>
            </a:r>
            <a:r>
              <a:rPr lang="ru-RU" dirty="0" smtClean="0"/>
              <a:t> </a:t>
            </a:r>
            <a:r>
              <a:rPr lang="ru-RU" dirty="0" err="1" smtClean="0"/>
              <a:t>print</a:t>
            </a:r>
            <a:r>
              <a:rPr lang="ru-RU" dirty="0" smtClean="0"/>
              <a:t>(</a:t>
            </a:r>
            <a:r>
              <a:rPr lang="ru-RU" dirty="0" err="1" smtClean="0"/>
              <a:t>float</a:t>
            </a:r>
            <a:r>
              <a:rPr lang="ru-RU" dirty="0" smtClean="0"/>
              <a:t> </a:t>
            </a:r>
            <a:r>
              <a:rPr lang="ru-RU" dirty="0" err="1" smtClean="0"/>
              <a:t>value</a:t>
            </a:r>
            <a:r>
              <a:rPr lang="ru-RU" dirty="0" smtClean="0"/>
              <a:t>);</a:t>
            </a:r>
          </a:p>
          <a:p>
            <a:pPr fontAlgn="t">
              <a:buNone/>
            </a:pPr>
            <a:r>
              <a:rPr lang="ru-RU" dirty="0" err="1" smtClean="0"/>
              <a:t>void</a:t>
            </a:r>
            <a:r>
              <a:rPr lang="ru-RU" dirty="0" smtClean="0"/>
              <a:t> </a:t>
            </a:r>
            <a:r>
              <a:rPr lang="ru-RU" dirty="0" err="1" smtClean="0"/>
              <a:t>print</a:t>
            </a:r>
            <a:r>
              <a:rPr lang="ru-RU" dirty="0" smtClean="0"/>
              <a:t>(</a:t>
            </a:r>
            <a:r>
              <a:rPr lang="ru-RU" dirty="0" err="1" smtClean="0"/>
              <a:t>Employee</a:t>
            </a:r>
            <a:r>
              <a:rPr lang="ru-RU" dirty="0" smtClean="0"/>
              <a:t> </a:t>
            </a:r>
            <a:r>
              <a:rPr lang="ru-RU" dirty="0" err="1" smtClean="0"/>
              <a:t>value</a:t>
            </a:r>
            <a:r>
              <a:rPr lang="ru-RU" dirty="0" smtClean="0"/>
              <a:t>);</a:t>
            </a:r>
          </a:p>
          <a:p>
            <a:pPr fontAlgn="t">
              <a:buNone/>
            </a:pPr>
            <a:r>
              <a:rPr lang="ru-RU" dirty="0" err="1" smtClean="0"/>
              <a:t>print</a:t>
            </a:r>
            <a:r>
              <a:rPr lang="ru-RU" dirty="0" smtClean="0"/>
              <a:t>('</a:t>
            </a:r>
            <a:r>
              <a:rPr lang="ru-RU" dirty="0" err="1" smtClean="0"/>
              <a:t>b</a:t>
            </a:r>
            <a:r>
              <a:rPr lang="ru-RU" dirty="0" smtClean="0"/>
              <a:t>'); </a:t>
            </a:r>
            <a:r>
              <a:rPr lang="ru-RU" i="1" dirty="0" smtClean="0"/>
              <a:t>// '</a:t>
            </a:r>
            <a:r>
              <a:rPr lang="ru-RU" i="1" dirty="0" err="1" smtClean="0"/>
              <a:t>b</a:t>
            </a:r>
            <a:r>
              <a:rPr lang="ru-RU" i="1" dirty="0" smtClean="0"/>
              <a:t>' конвертируется в соответствие версии </a:t>
            </a:r>
            <a:r>
              <a:rPr lang="ru-RU" i="1" dirty="0" err="1" smtClean="0"/>
              <a:t>print</a:t>
            </a:r>
            <a:r>
              <a:rPr lang="ru-RU" i="1" dirty="0" smtClean="0"/>
              <a:t>(</a:t>
            </a:r>
            <a:r>
              <a:rPr lang="ru-RU" i="1" dirty="0" err="1" smtClean="0"/>
              <a:t>float</a:t>
            </a:r>
            <a:r>
              <a:rPr lang="ru-RU" i="1" dirty="0" smtClean="0"/>
              <a:t>)</a:t>
            </a:r>
          </a:p>
          <a:p>
            <a:pPr fontAlgn="t">
              <a:buNone/>
            </a:pPr>
            <a:endParaRPr lang="ru-RU" dirty="0" smtClean="0"/>
          </a:p>
          <a:p>
            <a:r>
              <a:rPr lang="ru-RU" dirty="0" smtClean="0"/>
              <a:t>В этом случае, поскольку нет </a:t>
            </a:r>
            <a:r>
              <a:rPr lang="ru-RU" dirty="0" err="1" smtClean="0"/>
              <a:t>print</a:t>
            </a:r>
            <a:r>
              <a:rPr lang="ru-RU" dirty="0" smtClean="0"/>
              <a:t>(</a:t>
            </a:r>
            <a:r>
              <a:rPr lang="ru-RU" dirty="0" err="1" smtClean="0"/>
              <a:t>char</a:t>
            </a:r>
            <a:r>
              <a:rPr lang="ru-RU" dirty="0" smtClean="0"/>
              <a:t>) (точного совпадения) и нет </a:t>
            </a:r>
            <a:r>
              <a:rPr lang="ru-RU" dirty="0" err="1" smtClean="0"/>
              <a:t>print</a:t>
            </a:r>
            <a:r>
              <a:rPr lang="ru-RU" dirty="0" smtClean="0"/>
              <a:t>(</a:t>
            </a:r>
            <a:r>
              <a:rPr lang="ru-RU" dirty="0" err="1" smtClean="0"/>
              <a:t>int</a:t>
            </a:r>
            <a:r>
              <a:rPr lang="ru-RU" dirty="0" smtClean="0"/>
              <a:t>) (совпадения путем неявного преобразования), символ </a:t>
            </a:r>
            <a:r>
              <a:rPr lang="ru-RU" dirty="0" err="1" smtClean="0"/>
              <a:t>b</a:t>
            </a:r>
            <a:r>
              <a:rPr lang="ru-RU" dirty="0" smtClean="0"/>
              <a:t> конвертируется в тип </a:t>
            </a:r>
            <a:r>
              <a:rPr lang="ru-RU" dirty="0" err="1" smtClean="0"/>
              <a:t>float</a:t>
            </a:r>
            <a:r>
              <a:rPr lang="ru-RU" dirty="0" smtClean="0"/>
              <a:t> и сопоставляется с </a:t>
            </a:r>
            <a:r>
              <a:rPr lang="ru-RU" dirty="0" err="1" smtClean="0"/>
              <a:t>print</a:t>
            </a:r>
            <a:r>
              <a:rPr lang="ru-RU" dirty="0" smtClean="0"/>
              <a:t>(</a:t>
            </a:r>
            <a:r>
              <a:rPr lang="ru-RU" dirty="0" err="1" smtClean="0"/>
              <a:t>float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Обратите внимание, все стандартные преобразования считаются равными. Ни одно из них не считается выше остальных по приоритету.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54152" y="260648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Перегруженные функции в С++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9982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21432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b="1" i="1" dirty="0" smtClean="0"/>
              <a:t>Шаг №4:</a:t>
            </a:r>
            <a:r>
              <a:rPr lang="ru-RU" b="1" dirty="0" smtClean="0"/>
              <a:t> C++ пытается найти соответствие путем пользовательского преобразования</a:t>
            </a:r>
            <a:r>
              <a:rPr lang="ru-RU" dirty="0" smtClean="0"/>
              <a:t>. </a:t>
            </a:r>
            <a:r>
              <a:rPr lang="ru-RU" dirty="0" smtClean="0"/>
              <a:t>Классы могут </a:t>
            </a:r>
            <a:r>
              <a:rPr lang="ru-RU" dirty="0" smtClean="0"/>
              <a:t>определять преобразования в другие типы данных, которые могут быть неявно применены к объектам этих классов. Например, </a:t>
            </a:r>
            <a:r>
              <a:rPr lang="ru-RU" dirty="0" smtClean="0"/>
              <a:t>можно </a:t>
            </a:r>
            <a:r>
              <a:rPr lang="ru-RU" dirty="0" smtClean="0"/>
              <a:t>создать класс W и в нем определить пользовательское преобразование в тип </a:t>
            </a:r>
            <a:r>
              <a:rPr lang="ru-RU" dirty="0" err="1" smtClean="0"/>
              <a:t>int</a:t>
            </a:r>
            <a:r>
              <a:rPr lang="ru-RU" dirty="0" smtClean="0"/>
              <a:t>:</a:t>
            </a:r>
          </a:p>
          <a:p>
            <a:pPr fontAlgn="t">
              <a:buNone/>
            </a:pPr>
            <a:endParaRPr lang="ru-RU" dirty="0" smtClean="0"/>
          </a:p>
          <a:p>
            <a:pPr fontAlgn="t">
              <a:buNone/>
            </a:pPr>
            <a:r>
              <a:rPr lang="ru-RU" dirty="0" err="1" smtClean="0"/>
              <a:t>class</a:t>
            </a:r>
            <a:r>
              <a:rPr lang="ru-RU" dirty="0" smtClean="0"/>
              <a:t> </a:t>
            </a:r>
            <a:r>
              <a:rPr lang="ru-RU" dirty="0" smtClean="0"/>
              <a:t>W; </a:t>
            </a:r>
            <a:r>
              <a:rPr lang="ru-RU" i="1" dirty="0" smtClean="0"/>
              <a:t>// с пользовательским преобразованием в тип </a:t>
            </a:r>
            <a:r>
              <a:rPr lang="ru-RU" i="1" dirty="0" err="1" smtClean="0"/>
              <a:t>int</a:t>
            </a:r>
            <a:endParaRPr lang="ru-RU" dirty="0" smtClean="0"/>
          </a:p>
          <a:p>
            <a:pPr fontAlgn="t">
              <a:buNone/>
            </a:pPr>
            <a:r>
              <a:rPr lang="ru-RU" dirty="0" err="1" smtClean="0"/>
              <a:t>void</a:t>
            </a:r>
            <a:r>
              <a:rPr lang="ru-RU" dirty="0" smtClean="0"/>
              <a:t> </a:t>
            </a:r>
            <a:r>
              <a:rPr lang="ru-RU" dirty="0" err="1" smtClean="0"/>
              <a:t>print</a:t>
            </a:r>
            <a:r>
              <a:rPr lang="ru-RU" dirty="0" smtClean="0"/>
              <a:t>(</a:t>
            </a:r>
            <a:r>
              <a:rPr lang="ru-RU" dirty="0" err="1" smtClean="0"/>
              <a:t>float</a:t>
            </a:r>
            <a:r>
              <a:rPr lang="ru-RU" dirty="0" smtClean="0"/>
              <a:t> </a:t>
            </a:r>
            <a:r>
              <a:rPr lang="ru-RU" dirty="0" err="1" smtClean="0"/>
              <a:t>value</a:t>
            </a:r>
            <a:r>
              <a:rPr lang="ru-RU" dirty="0" smtClean="0"/>
              <a:t>);</a:t>
            </a:r>
          </a:p>
          <a:p>
            <a:pPr fontAlgn="t">
              <a:buNone/>
            </a:pPr>
            <a:r>
              <a:rPr lang="ru-RU" dirty="0" err="1" smtClean="0"/>
              <a:t>void</a:t>
            </a:r>
            <a:r>
              <a:rPr lang="ru-RU" dirty="0" smtClean="0"/>
              <a:t> </a:t>
            </a:r>
            <a:r>
              <a:rPr lang="ru-RU" dirty="0" err="1" smtClean="0"/>
              <a:t>print</a:t>
            </a:r>
            <a:r>
              <a:rPr lang="ru-RU" dirty="0" smtClean="0"/>
              <a:t>(</a:t>
            </a:r>
            <a:r>
              <a:rPr lang="ru-RU" dirty="0" err="1" smtClean="0"/>
              <a:t>int</a:t>
            </a:r>
            <a:r>
              <a:rPr lang="ru-RU" dirty="0" smtClean="0"/>
              <a:t> </a:t>
            </a:r>
            <a:r>
              <a:rPr lang="ru-RU" dirty="0" err="1" smtClean="0"/>
              <a:t>value</a:t>
            </a:r>
            <a:r>
              <a:rPr lang="ru-RU" dirty="0" smtClean="0"/>
              <a:t>);</a:t>
            </a:r>
          </a:p>
          <a:p>
            <a:pPr fontAlgn="t">
              <a:buNone/>
            </a:pPr>
            <a:r>
              <a:rPr lang="ru-RU" dirty="0" smtClean="0"/>
              <a:t>W </a:t>
            </a:r>
            <a:r>
              <a:rPr lang="ru-RU" dirty="0" err="1" smtClean="0"/>
              <a:t>value</a:t>
            </a:r>
            <a:r>
              <a:rPr lang="ru-RU" dirty="0" smtClean="0"/>
              <a:t>; </a:t>
            </a:r>
            <a:r>
              <a:rPr lang="ru-RU" i="1" dirty="0" smtClean="0"/>
              <a:t>// объявляем переменную </a:t>
            </a:r>
            <a:r>
              <a:rPr lang="ru-RU" i="1" dirty="0" err="1" smtClean="0"/>
              <a:t>value</a:t>
            </a:r>
            <a:r>
              <a:rPr lang="ru-RU" i="1" dirty="0" smtClean="0"/>
              <a:t> типа класса W</a:t>
            </a:r>
            <a:endParaRPr lang="ru-RU" dirty="0" smtClean="0"/>
          </a:p>
          <a:p>
            <a:pPr fontAlgn="t">
              <a:buNone/>
            </a:pPr>
            <a:r>
              <a:rPr lang="ru-RU" dirty="0" err="1" smtClean="0"/>
              <a:t>print</a:t>
            </a:r>
            <a:r>
              <a:rPr lang="ru-RU" dirty="0" smtClean="0"/>
              <a:t>(</a:t>
            </a:r>
            <a:r>
              <a:rPr lang="ru-RU" dirty="0" err="1" smtClean="0"/>
              <a:t>value</a:t>
            </a:r>
            <a:r>
              <a:rPr lang="ru-RU" dirty="0" smtClean="0"/>
              <a:t>); </a:t>
            </a:r>
            <a:r>
              <a:rPr lang="ru-RU" i="1" dirty="0" smtClean="0"/>
              <a:t>// </a:t>
            </a:r>
            <a:r>
              <a:rPr lang="ru-RU" i="1" dirty="0" err="1" smtClean="0"/>
              <a:t>value</a:t>
            </a:r>
            <a:r>
              <a:rPr lang="ru-RU" i="1" dirty="0" smtClean="0"/>
              <a:t> конвертируется в </a:t>
            </a:r>
            <a:r>
              <a:rPr lang="ru-RU" i="1" dirty="0" err="1" smtClean="0"/>
              <a:t>int</a:t>
            </a:r>
            <a:r>
              <a:rPr lang="ru-RU" i="1" dirty="0" smtClean="0"/>
              <a:t> и, следовательно, соответствует </a:t>
            </a:r>
            <a:r>
              <a:rPr lang="ru-RU" i="1" dirty="0" err="1" smtClean="0"/>
              <a:t>print</a:t>
            </a:r>
            <a:r>
              <a:rPr lang="ru-RU" i="1" dirty="0" smtClean="0"/>
              <a:t>(</a:t>
            </a:r>
            <a:r>
              <a:rPr lang="ru-RU" i="1" dirty="0" err="1" smtClean="0"/>
              <a:t>int</a:t>
            </a:r>
            <a:r>
              <a:rPr lang="ru-RU" i="1" dirty="0" smtClean="0"/>
              <a:t>)</a:t>
            </a:r>
            <a:endParaRPr lang="ru-RU" dirty="0" smtClean="0"/>
          </a:p>
          <a:p>
            <a:r>
              <a:rPr lang="ru-RU" dirty="0" smtClean="0"/>
              <a:t>Хотя </a:t>
            </a:r>
            <a:r>
              <a:rPr lang="ru-RU" dirty="0" err="1" smtClean="0"/>
              <a:t>value</a:t>
            </a:r>
            <a:r>
              <a:rPr lang="ru-RU" dirty="0" smtClean="0"/>
              <a:t> относится к типу класса W, но, поскольку тот имеет пользовательское преобразование в тип </a:t>
            </a:r>
            <a:r>
              <a:rPr lang="ru-RU" dirty="0" err="1" smtClean="0"/>
              <a:t>int</a:t>
            </a:r>
            <a:r>
              <a:rPr lang="ru-RU" dirty="0" smtClean="0"/>
              <a:t>, вызов </a:t>
            </a:r>
            <a:r>
              <a:rPr lang="ru-RU" dirty="0" err="1" smtClean="0"/>
              <a:t>print</a:t>
            </a:r>
            <a:r>
              <a:rPr lang="ru-RU" dirty="0" smtClean="0"/>
              <a:t>(</a:t>
            </a:r>
            <a:r>
              <a:rPr lang="ru-RU" dirty="0" err="1" smtClean="0"/>
              <a:t>value</a:t>
            </a:r>
            <a:r>
              <a:rPr lang="ru-RU" dirty="0" smtClean="0"/>
              <a:t>) соответствует версии </a:t>
            </a:r>
            <a:r>
              <a:rPr lang="ru-RU" dirty="0" err="1" smtClean="0"/>
              <a:t>print</a:t>
            </a:r>
            <a:r>
              <a:rPr lang="ru-RU" dirty="0" smtClean="0"/>
              <a:t>(</a:t>
            </a:r>
            <a:r>
              <a:rPr lang="ru-RU" dirty="0" err="1" smtClean="0"/>
              <a:t>int</a:t>
            </a:r>
            <a:r>
              <a:rPr lang="ru-RU" dirty="0" smtClean="0"/>
              <a:t>).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54152" y="260648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Перегруженные функции в С++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9982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21432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b="1" dirty="0" smtClean="0"/>
              <a:t>Несколько совпадений</a:t>
            </a:r>
          </a:p>
          <a:p>
            <a:pPr>
              <a:buNone/>
            </a:pPr>
            <a:r>
              <a:rPr lang="ru-RU" dirty="0" smtClean="0"/>
              <a:t>Поскольку </a:t>
            </a:r>
            <a:r>
              <a:rPr lang="ru-RU" dirty="0" smtClean="0"/>
              <a:t>все стандартные и пользовательские преобразования считаются равными, то, если вызов функции соответствует нескольким кандидатам посредством стандартного или пользовательского преобразования, результатом будет </a:t>
            </a:r>
            <a:r>
              <a:rPr lang="ru-RU" b="1" dirty="0" smtClean="0"/>
              <a:t>неоднозначное совпадение</a:t>
            </a:r>
            <a:r>
              <a:rPr lang="ru-RU" dirty="0" smtClean="0"/>
              <a:t> (т.е. несколько совпадений). Например:</a:t>
            </a:r>
          </a:p>
          <a:p>
            <a:pPr fontAlgn="t">
              <a:buNone/>
            </a:pPr>
            <a:endParaRPr lang="ru-RU" dirty="0" smtClean="0"/>
          </a:p>
          <a:p>
            <a:pPr fontAlgn="t">
              <a:buNone/>
            </a:pPr>
            <a:r>
              <a:rPr lang="ru-RU" dirty="0" err="1" smtClean="0"/>
              <a:t>void</a:t>
            </a:r>
            <a:r>
              <a:rPr lang="ru-RU" dirty="0" smtClean="0"/>
              <a:t> </a:t>
            </a:r>
            <a:r>
              <a:rPr lang="ru-RU" dirty="0" err="1" smtClean="0"/>
              <a:t>print</a:t>
            </a:r>
            <a:r>
              <a:rPr lang="ru-RU" dirty="0" smtClean="0"/>
              <a:t>(</a:t>
            </a:r>
            <a:r>
              <a:rPr lang="ru-RU" dirty="0" err="1" smtClean="0"/>
              <a:t>unsigned</a:t>
            </a:r>
            <a:r>
              <a:rPr lang="ru-RU" dirty="0" smtClean="0"/>
              <a:t> </a:t>
            </a:r>
            <a:r>
              <a:rPr lang="ru-RU" dirty="0" err="1" smtClean="0"/>
              <a:t>int</a:t>
            </a:r>
            <a:r>
              <a:rPr lang="ru-RU" dirty="0" smtClean="0"/>
              <a:t> </a:t>
            </a:r>
            <a:r>
              <a:rPr lang="ru-RU" dirty="0" err="1" smtClean="0"/>
              <a:t>value</a:t>
            </a:r>
            <a:r>
              <a:rPr lang="ru-RU" dirty="0" smtClean="0"/>
              <a:t>);</a:t>
            </a:r>
          </a:p>
          <a:p>
            <a:pPr fontAlgn="t">
              <a:buNone/>
            </a:pPr>
            <a:r>
              <a:rPr lang="ru-RU" dirty="0" err="1" smtClean="0"/>
              <a:t>void</a:t>
            </a:r>
            <a:r>
              <a:rPr lang="ru-RU" dirty="0" smtClean="0"/>
              <a:t> </a:t>
            </a:r>
            <a:r>
              <a:rPr lang="ru-RU" dirty="0" err="1" smtClean="0"/>
              <a:t>print</a:t>
            </a:r>
            <a:r>
              <a:rPr lang="ru-RU" dirty="0" smtClean="0"/>
              <a:t>(</a:t>
            </a:r>
            <a:r>
              <a:rPr lang="ru-RU" dirty="0" err="1" smtClean="0"/>
              <a:t>float</a:t>
            </a:r>
            <a:r>
              <a:rPr lang="ru-RU" dirty="0" smtClean="0"/>
              <a:t> </a:t>
            </a:r>
            <a:r>
              <a:rPr lang="ru-RU" dirty="0" err="1" smtClean="0"/>
              <a:t>value</a:t>
            </a:r>
            <a:r>
              <a:rPr lang="ru-RU" dirty="0" smtClean="0"/>
              <a:t>);</a:t>
            </a:r>
          </a:p>
          <a:p>
            <a:pPr fontAlgn="t">
              <a:buNone/>
            </a:pPr>
            <a:r>
              <a:rPr lang="ru-RU" dirty="0" err="1" smtClean="0"/>
              <a:t>print</a:t>
            </a:r>
            <a:r>
              <a:rPr lang="ru-RU" dirty="0" smtClean="0"/>
              <a:t>('</a:t>
            </a:r>
            <a:r>
              <a:rPr lang="ru-RU" dirty="0" err="1" smtClean="0"/>
              <a:t>b</a:t>
            </a:r>
            <a:r>
              <a:rPr lang="ru-RU" dirty="0" smtClean="0"/>
              <a:t>');</a:t>
            </a:r>
          </a:p>
          <a:p>
            <a:pPr fontAlgn="t">
              <a:buNone/>
            </a:pPr>
            <a:r>
              <a:rPr lang="ru-RU" dirty="0" err="1" smtClean="0"/>
              <a:t>print</a:t>
            </a:r>
            <a:r>
              <a:rPr lang="ru-RU" dirty="0" smtClean="0"/>
              <a:t>(0);</a:t>
            </a:r>
          </a:p>
          <a:p>
            <a:pPr fontAlgn="t">
              <a:buNone/>
            </a:pPr>
            <a:r>
              <a:rPr lang="ru-RU" dirty="0" err="1" smtClean="0"/>
              <a:t>print</a:t>
            </a:r>
            <a:r>
              <a:rPr lang="ru-RU" dirty="0" smtClean="0"/>
              <a:t>(3.14159);</a:t>
            </a:r>
          </a:p>
          <a:p>
            <a:r>
              <a:rPr lang="ru-RU" dirty="0" smtClean="0"/>
              <a:t>В случае с </a:t>
            </a:r>
            <a:r>
              <a:rPr lang="ru-RU" dirty="0" err="1" smtClean="0"/>
              <a:t>print</a:t>
            </a:r>
            <a:r>
              <a:rPr lang="ru-RU" dirty="0" smtClean="0"/>
              <a:t>('</a:t>
            </a:r>
            <a:r>
              <a:rPr lang="ru-RU" dirty="0" err="1" smtClean="0"/>
              <a:t>b</a:t>
            </a:r>
            <a:r>
              <a:rPr lang="ru-RU" dirty="0" smtClean="0"/>
              <a:t>') C++ не может найти точного совпадения. Он пытается преобразовать </a:t>
            </a:r>
            <a:r>
              <a:rPr lang="ru-RU" dirty="0" err="1" smtClean="0"/>
              <a:t>b</a:t>
            </a:r>
            <a:r>
              <a:rPr lang="ru-RU" dirty="0" smtClean="0"/>
              <a:t> в тип </a:t>
            </a:r>
            <a:r>
              <a:rPr lang="ru-RU" dirty="0" err="1" smtClean="0"/>
              <a:t>int</a:t>
            </a:r>
            <a:r>
              <a:rPr lang="ru-RU" dirty="0" smtClean="0"/>
              <a:t>, но версии </a:t>
            </a:r>
            <a:r>
              <a:rPr lang="ru-RU" dirty="0" err="1" smtClean="0"/>
              <a:t>print</a:t>
            </a:r>
            <a:r>
              <a:rPr lang="ru-RU" dirty="0" smtClean="0"/>
              <a:t>(</a:t>
            </a:r>
            <a:r>
              <a:rPr lang="ru-RU" dirty="0" err="1" smtClean="0"/>
              <a:t>int</a:t>
            </a:r>
            <a:r>
              <a:rPr lang="ru-RU" dirty="0" smtClean="0"/>
              <a:t>) тоже нет. Используя стандартное преобразование, C++ может преобразовать </a:t>
            </a:r>
            <a:r>
              <a:rPr lang="ru-RU" dirty="0" err="1" smtClean="0"/>
              <a:t>b</a:t>
            </a:r>
            <a:r>
              <a:rPr lang="ru-RU" dirty="0" smtClean="0"/>
              <a:t> как в </a:t>
            </a:r>
            <a:r>
              <a:rPr lang="ru-RU" dirty="0" err="1" smtClean="0"/>
              <a:t>unsigned</a:t>
            </a:r>
            <a:r>
              <a:rPr lang="ru-RU" dirty="0" smtClean="0"/>
              <a:t> </a:t>
            </a:r>
            <a:r>
              <a:rPr lang="ru-RU" dirty="0" err="1" smtClean="0"/>
              <a:t>int</a:t>
            </a:r>
            <a:r>
              <a:rPr lang="ru-RU" dirty="0" smtClean="0"/>
              <a:t>, так и во </a:t>
            </a:r>
            <a:r>
              <a:rPr lang="ru-RU" dirty="0" err="1" smtClean="0"/>
              <a:t>float</a:t>
            </a:r>
            <a:r>
              <a:rPr lang="ru-RU" dirty="0" smtClean="0"/>
              <a:t>. Поскольку все стандартные преобразования считаются равными, то получается два совпадения.</a:t>
            </a:r>
          </a:p>
          <a:p>
            <a:r>
              <a:rPr lang="ru-RU" dirty="0" smtClean="0"/>
              <a:t>С </a:t>
            </a:r>
            <a:r>
              <a:rPr lang="ru-RU" dirty="0" err="1" smtClean="0"/>
              <a:t>print</a:t>
            </a:r>
            <a:r>
              <a:rPr lang="ru-RU" dirty="0" smtClean="0"/>
              <a:t>(0) всё аналогично. 0 — это </a:t>
            </a:r>
            <a:r>
              <a:rPr lang="ru-RU" dirty="0" err="1" smtClean="0"/>
              <a:t>int</a:t>
            </a:r>
            <a:r>
              <a:rPr lang="ru-RU" dirty="0" smtClean="0"/>
              <a:t>, а версии </a:t>
            </a:r>
            <a:r>
              <a:rPr lang="ru-RU" dirty="0" err="1" smtClean="0"/>
              <a:t>print</a:t>
            </a:r>
            <a:r>
              <a:rPr lang="ru-RU" dirty="0" smtClean="0"/>
              <a:t>(</a:t>
            </a:r>
            <a:r>
              <a:rPr lang="ru-RU" dirty="0" err="1" smtClean="0"/>
              <a:t>int</a:t>
            </a:r>
            <a:r>
              <a:rPr lang="ru-RU" dirty="0" smtClean="0"/>
              <a:t>) нет</a:t>
            </a:r>
            <a:r>
              <a:rPr lang="ru-RU" dirty="0" smtClean="0"/>
              <a:t>.</a:t>
            </a:r>
            <a:endParaRPr lang="ru-RU" dirty="0" smtClean="0"/>
          </a:p>
          <a:p>
            <a:r>
              <a:rPr lang="ru-RU" dirty="0" smtClean="0"/>
              <a:t>А вот с </a:t>
            </a:r>
            <a:r>
              <a:rPr lang="ru-RU" dirty="0" err="1" smtClean="0"/>
              <a:t>print</a:t>
            </a:r>
            <a:r>
              <a:rPr lang="ru-RU" dirty="0" smtClean="0"/>
              <a:t>(3.14159) всё несколько </a:t>
            </a:r>
            <a:r>
              <a:rPr lang="ru-RU" dirty="0" smtClean="0"/>
              <a:t>запутаннее: это НЕ</a:t>
            </a:r>
            <a:r>
              <a:rPr lang="ru-RU" dirty="0" smtClean="0"/>
              <a:t> </a:t>
            </a:r>
            <a:r>
              <a:rPr lang="ru-RU" dirty="0" err="1" smtClean="0"/>
              <a:t>print</a:t>
            </a:r>
            <a:r>
              <a:rPr lang="ru-RU" dirty="0" smtClean="0"/>
              <a:t>(</a:t>
            </a:r>
            <a:r>
              <a:rPr lang="ru-RU" dirty="0" err="1" smtClean="0"/>
              <a:t>float</a:t>
            </a:r>
            <a:r>
              <a:rPr lang="ru-RU" dirty="0" smtClean="0"/>
              <a:t>) - по умолчанию </a:t>
            </a:r>
            <a:r>
              <a:rPr lang="ru-RU" dirty="0" smtClean="0"/>
              <a:t>все значения-литералы типа с плавающей запятой относятся к типу </a:t>
            </a:r>
            <a:r>
              <a:rPr lang="ru-RU" dirty="0" err="1" smtClean="0"/>
              <a:t>double</a:t>
            </a:r>
            <a:r>
              <a:rPr lang="ru-RU" dirty="0" smtClean="0"/>
              <a:t>, если у них нет окончания </a:t>
            </a:r>
            <a:r>
              <a:rPr lang="ru-RU" dirty="0" err="1" smtClean="0"/>
              <a:t>f</a:t>
            </a:r>
            <a:r>
              <a:rPr lang="ru-RU" dirty="0" smtClean="0"/>
              <a:t>. 3.14159 — это значение типа </a:t>
            </a:r>
            <a:r>
              <a:rPr lang="ru-RU" dirty="0" err="1" smtClean="0"/>
              <a:t>double</a:t>
            </a:r>
            <a:r>
              <a:rPr lang="ru-RU" dirty="0" smtClean="0"/>
              <a:t>, а версии </a:t>
            </a:r>
            <a:r>
              <a:rPr lang="ru-RU" dirty="0" err="1" smtClean="0"/>
              <a:t>print</a:t>
            </a:r>
            <a:r>
              <a:rPr lang="ru-RU" dirty="0" smtClean="0"/>
              <a:t>(</a:t>
            </a:r>
            <a:r>
              <a:rPr lang="ru-RU" dirty="0" err="1" smtClean="0"/>
              <a:t>double</a:t>
            </a:r>
            <a:r>
              <a:rPr lang="ru-RU" dirty="0" smtClean="0"/>
              <a:t>) </a:t>
            </a:r>
            <a:r>
              <a:rPr lang="ru-RU" dirty="0" smtClean="0"/>
              <a:t>нет =</a:t>
            </a:r>
            <a:r>
              <a:rPr lang="en-US" dirty="0" smtClean="0"/>
              <a:t>&gt; </a:t>
            </a:r>
            <a:r>
              <a:rPr lang="ru-RU" dirty="0" smtClean="0"/>
              <a:t>неоднозначное </a:t>
            </a:r>
            <a:r>
              <a:rPr lang="ru-RU" dirty="0" smtClean="0"/>
              <a:t>совпадение (два варианта).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54152" y="260648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Перегруженные функции в С++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9982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21432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 smtClean="0"/>
              <a:t>Неоднозначное совпадение считается ошибкой типа </a:t>
            </a:r>
            <a:r>
              <a:rPr lang="ru-RU" dirty="0" err="1" smtClean="0"/>
              <a:t>compile-time</a:t>
            </a:r>
            <a:r>
              <a:rPr lang="ru-RU" dirty="0" smtClean="0"/>
              <a:t>. Следовательно, оно должно быть устранено до того, как </a:t>
            </a:r>
            <a:r>
              <a:rPr lang="ru-RU" dirty="0" smtClean="0"/>
              <a:t>программа скомпилируется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b="1" i="1" dirty="0" smtClean="0"/>
              <a:t>Решение №1:</a:t>
            </a:r>
            <a:r>
              <a:rPr lang="ru-RU" dirty="0" smtClean="0"/>
              <a:t> </a:t>
            </a:r>
            <a:r>
              <a:rPr lang="ru-RU" dirty="0" smtClean="0"/>
              <a:t>определить </a:t>
            </a:r>
            <a:r>
              <a:rPr lang="ru-RU" dirty="0" smtClean="0"/>
              <a:t>новую перегруженную функцию, которая принимает параметры именно того типа данных, который </a:t>
            </a:r>
            <a:r>
              <a:rPr lang="ru-RU" dirty="0" smtClean="0"/>
              <a:t>используется </a:t>
            </a:r>
            <a:r>
              <a:rPr lang="ru-RU" dirty="0" smtClean="0"/>
              <a:t>в вызове функции. Тогда C++ сможет найти точное совпадение.</a:t>
            </a:r>
          </a:p>
          <a:p>
            <a:r>
              <a:rPr lang="ru-RU" b="1" i="1" dirty="0" smtClean="0"/>
              <a:t>Решение №2:</a:t>
            </a:r>
            <a:r>
              <a:rPr lang="ru-RU" dirty="0" smtClean="0"/>
              <a:t> Явно преобразовать с помощью </a:t>
            </a:r>
            <a:r>
              <a:rPr lang="ru-RU" b="1" dirty="0" smtClean="0"/>
              <a:t>операторов явного преобразования</a:t>
            </a:r>
            <a:r>
              <a:rPr lang="ru-RU" dirty="0" smtClean="0"/>
              <a:t> неоднозначный параметр(</a:t>
            </a:r>
            <a:r>
              <a:rPr lang="ru-RU" dirty="0" err="1" smtClean="0"/>
              <a:t>ы</a:t>
            </a:r>
            <a:r>
              <a:rPr lang="ru-RU" dirty="0" smtClean="0"/>
              <a:t>). </a:t>
            </a:r>
            <a:r>
              <a:rPr lang="ru-RU" dirty="0" smtClean="0"/>
              <a:t>Например, чтобы вызов </a:t>
            </a:r>
            <a:r>
              <a:rPr lang="ru-RU" dirty="0" err="1" smtClean="0"/>
              <a:t>print</a:t>
            </a:r>
            <a:r>
              <a:rPr lang="ru-RU" dirty="0" smtClean="0"/>
              <a:t>(0) соответствовал </a:t>
            </a:r>
            <a:r>
              <a:rPr lang="ru-RU" dirty="0" err="1" smtClean="0"/>
              <a:t>print</a:t>
            </a:r>
            <a:r>
              <a:rPr lang="ru-RU" dirty="0" smtClean="0"/>
              <a:t>(</a:t>
            </a:r>
            <a:r>
              <a:rPr lang="ru-RU" dirty="0" err="1" smtClean="0"/>
              <a:t>unsigned</a:t>
            </a:r>
            <a:r>
              <a:rPr lang="ru-RU" dirty="0" smtClean="0"/>
              <a:t> </a:t>
            </a:r>
            <a:r>
              <a:rPr lang="ru-RU" dirty="0" err="1" smtClean="0"/>
              <a:t>int</a:t>
            </a:r>
            <a:r>
              <a:rPr lang="ru-RU" dirty="0" smtClean="0"/>
              <a:t>), </a:t>
            </a:r>
            <a:r>
              <a:rPr lang="ru-RU" dirty="0" smtClean="0"/>
              <a:t>нужно </a:t>
            </a:r>
            <a:r>
              <a:rPr lang="ru-RU" dirty="0" smtClean="0"/>
              <a:t>сделать следующее:</a:t>
            </a:r>
          </a:p>
          <a:p>
            <a:pPr fontAlgn="t">
              <a:buNone/>
            </a:pPr>
            <a:endParaRPr lang="ru-RU" dirty="0" smtClean="0"/>
          </a:p>
          <a:p>
            <a:pPr fontAlgn="t"/>
            <a:r>
              <a:rPr lang="ru-RU" dirty="0" err="1" smtClean="0"/>
              <a:t>print</a:t>
            </a:r>
            <a:r>
              <a:rPr lang="ru-RU" dirty="0" smtClean="0"/>
              <a:t>(</a:t>
            </a:r>
            <a:r>
              <a:rPr lang="ru-RU" dirty="0" err="1" smtClean="0"/>
              <a:t>static_cast</a:t>
            </a:r>
            <a:r>
              <a:rPr lang="ru-RU" dirty="0" smtClean="0"/>
              <a:t>&lt;</a:t>
            </a:r>
            <a:r>
              <a:rPr lang="ru-RU" dirty="0" err="1" smtClean="0"/>
              <a:t>unsigned</a:t>
            </a:r>
            <a:r>
              <a:rPr lang="ru-RU" dirty="0" smtClean="0"/>
              <a:t> </a:t>
            </a:r>
            <a:r>
              <a:rPr lang="ru-RU" dirty="0" err="1" smtClean="0"/>
              <a:t>int</a:t>
            </a:r>
            <a:r>
              <a:rPr lang="ru-RU" dirty="0" smtClean="0"/>
              <a:t>&gt;(0)); </a:t>
            </a:r>
            <a:r>
              <a:rPr lang="ru-RU" i="1" dirty="0" smtClean="0"/>
              <a:t>// произойдет вызов </a:t>
            </a:r>
            <a:r>
              <a:rPr lang="ru-RU" i="1" dirty="0" err="1" smtClean="0"/>
              <a:t>print</a:t>
            </a:r>
            <a:r>
              <a:rPr lang="ru-RU" i="1" dirty="0" smtClean="0"/>
              <a:t>(</a:t>
            </a:r>
            <a:r>
              <a:rPr lang="ru-RU" i="1" dirty="0" err="1" smtClean="0"/>
              <a:t>unsigned</a:t>
            </a:r>
            <a:r>
              <a:rPr lang="ru-RU" i="1" dirty="0" smtClean="0"/>
              <a:t> </a:t>
            </a:r>
            <a:r>
              <a:rPr lang="ru-RU" i="1" dirty="0" err="1" smtClean="0"/>
              <a:t>int</a:t>
            </a:r>
            <a:r>
              <a:rPr lang="ru-RU" i="1" dirty="0" smtClean="0"/>
              <a:t>)</a:t>
            </a:r>
            <a:endParaRPr lang="ru-RU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54152" y="260648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Перегруженные функции в С++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9982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Директивы препроцессора языка 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  <a:defRPr/>
            </a:pPr>
            <a:r>
              <a:rPr lang="ru-RU" b="1" dirty="0" smtClean="0"/>
              <a:t>  Макроподстановка</a:t>
            </a:r>
            <a:endParaRPr lang="en-US" b="1" dirty="0" smtClean="0"/>
          </a:p>
          <a:p>
            <a:pPr>
              <a:buNone/>
              <a:defRPr/>
            </a:pPr>
            <a:r>
              <a:rPr lang="ru-RU" dirty="0" smtClean="0"/>
              <a:t>Нормально заменяющий текст - остальная часть строки; </a:t>
            </a:r>
          </a:p>
          <a:p>
            <a:pPr>
              <a:buNone/>
              <a:defRPr/>
            </a:pPr>
            <a:r>
              <a:rPr lang="ru-RU" dirty="0" smtClean="0"/>
              <a:t>длинное определение можно продолжить, поместив \ в конец продолжаемой строки.</a:t>
            </a:r>
          </a:p>
          <a:p>
            <a:pPr>
              <a:buNone/>
              <a:defRPr/>
            </a:pPr>
            <a:endParaRPr lang="ru-RU" dirty="0" smtClean="0"/>
          </a:p>
          <a:p>
            <a:pPr>
              <a:buNone/>
              <a:defRPr/>
            </a:pPr>
            <a:r>
              <a:rPr lang="ru-RU" dirty="0" smtClean="0"/>
              <a:t>"Область действия" имени, определенного в #DEFINE 0 от точки определения до конца исходного файла. </a:t>
            </a:r>
          </a:p>
          <a:p>
            <a:pPr>
              <a:buNone/>
              <a:defRPr/>
            </a:pPr>
            <a:r>
              <a:rPr lang="ru-RU" dirty="0" smtClean="0"/>
              <a:t>Имена могут быть переопределены, и определения могут использовать определения, сделанные ранее. </a:t>
            </a:r>
          </a:p>
          <a:p>
            <a:pPr>
              <a:buNone/>
              <a:defRPr/>
            </a:pPr>
            <a:r>
              <a:rPr lang="ru-RU" dirty="0" smtClean="0"/>
              <a:t>Внутри заключенных в кавычки строк подстановки не производятся, так что если, например, YES— определенное имя, то в </a:t>
            </a:r>
          </a:p>
          <a:p>
            <a:pPr>
              <a:buNone/>
              <a:defRPr/>
            </a:pPr>
            <a:r>
              <a:rPr lang="en-US" dirty="0" err="1" smtClean="0"/>
              <a:t>printf</a:t>
            </a:r>
            <a:r>
              <a:rPr lang="ru-RU" dirty="0" smtClean="0"/>
              <a:t>("YES")</a:t>
            </a:r>
            <a:r>
              <a:rPr lang="en-US" dirty="0" smtClean="0"/>
              <a:t>;</a:t>
            </a:r>
          </a:p>
          <a:p>
            <a:pPr>
              <a:buNone/>
              <a:defRPr/>
            </a:pPr>
            <a:r>
              <a:rPr lang="ru-RU" dirty="0" smtClean="0"/>
              <a:t>не будет сделано никакой подстановки.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2143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b="1" dirty="0" smtClean="0"/>
              <a:t>Заключение</a:t>
            </a:r>
            <a:endParaRPr lang="ru-RU" b="1" dirty="0" smtClean="0"/>
          </a:p>
          <a:p>
            <a:pPr>
              <a:buNone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Перегрузка функций может значительно снизить сложность программы, в то же время создавая небольшой дополнительный риск.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Все </a:t>
            </a:r>
            <a:r>
              <a:rPr lang="ru-RU" dirty="0" smtClean="0"/>
              <a:t>неоднозначные случаи компилятор будет отмечать, и их можно будет легко исправить</a:t>
            </a:r>
            <a:r>
              <a:rPr lang="ru-RU" dirty="0" smtClean="0"/>
              <a:t>.</a:t>
            </a:r>
            <a:endParaRPr lang="ru-RU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54152" y="260648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Перегруженные функции в С++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9982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2143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В С++ введен новый тип данных – </a:t>
            </a:r>
            <a:r>
              <a:rPr lang="ru-RU" b="1" i="1" dirty="0" smtClean="0"/>
              <a:t>ссылка</a:t>
            </a:r>
            <a:r>
              <a:rPr lang="ru-RU" dirty="0" smtClean="0"/>
              <a:t>. Ссылка позволяет определять альтернативное имя переменной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/>
              <a:t>Синтаксис объявления </a:t>
            </a:r>
            <a:r>
              <a:rPr lang="ru-RU" dirty="0" smtClean="0"/>
              <a:t>ссылки:</a:t>
            </a:r>
            <a:br>
              <a:rPr lang="ru-RU" dirty="0" smtClean="0"/>
            </a:br>
            <a:r>
              <a:rPr lang="ru-RU" b="1" dirty="0" smtClean="0"/>
              <a:t>тип &amp;идентификатор = идентификатор2;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Такое объявление назначает переменной с именем </a:t>
            </a:r>
            <a:r>
              <a:rPr lang="ru-RU" b="1" dirty="0" smtClean="0"/>
              <a:t>идентификатор2</a:t>
            </a:r>
            <a:r>
              <a:rPr lang="ru-RU" dirty="0" smtClean="0"/>
              <a:t> второе имя </a:t>
            </a:r>
            <a:r>
              <a:rPr lang="ru-RU" b="1" dirty="0" smtClean="0"/>
              <a:t>идентификатор</a:t>
            </a:r>
            <a:r>
              <a:rPr lang="ru-RU" dirty="0" smtClean="0"/>
              <a:t>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/>
            </a:r>
            <a:br>
              <a:rPr lang="ru-RU" dirty="0" smtClean="0"/>
            </a:b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54152" y="260648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/>
              <a:t>Ссылки и </a:t>
            </a:r>
            <a:r>
              <a:rPr lang="ru-RU" sz="3600" b="1" dirty="0" smtClean="0"/>
              <a:t>указатели в С++</a:t>
            </a:r>
            <a:endParaRPr lang="ru-RU" sz="3600" b="1" dirty="0"/>
          </a:p>
        </p:txBody>
      </p:sp>
    </p:spTree>
    <p:extLst>
      <p:ext uri="{BB962C8B-B14F-4D97-AF65-F5344CB8AC3E}">
        <p14:creationId xmlns="" xmlns:p14="http://schemas.microsoft.com/office/powerpoint/2010/main" val="49982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214320"/>
          </a:xfrm>
        </p:spPr>
        <p:txBody>
          <a:bodyPr>
            <a:normAutofit lnSpcReduction="10000"/>
          </a:bodyPr>
          <a:lstStyle/>
          <a:p>
            <a:r>
              <a:rPr lang="ru-RU" b="1" i="1" dirty="0" smtClean="0"/>
              <a:t>Ссылка при объявлении всегда должна быть проинициализирована!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 </a:t>
            </a:r>
            <a:br>
              <a:rPr lang="ru-RU" dirty="0" smtClean="0"/>
            </a:br>
            <a:r>
              <a:rPr lang="ru-RU" dirty="0" smtClean="0"/>
              <a:t> </a:t>
            </a:r>
          </a:p>
          <a:p>
            <a:r>
              <a:rPr lang="ru-RU" dirty="0" err="1" smtClean="0"/>
              <a:t>int</a:t>
            </a:r>
            <a:r>
              <a:rPr lang="ru-RU" dirty="0" smtClean="0"/>
              <a:t> </a:t>
            </a:r>
            <a:r>
              <a:rPr lang="ru-RU" dirty="0" err="1" smtClean="0"/>
              <a:t>a,b</a:t>
            </a:r>
            <a:r>
              <a:rPr lang="ru-RU" dirty="0" smtClean="0"/>
              <a:t>;</a:t>
            </a:r>
            <a:br>
              <a:rPr lang="ru-RU" dirty="0" smtClean="0"/>
            </a:br>
            <a:r>
              <a:rPr lang="ru-RU" dirty="0" err="1" smtClean="0"/>
              <a:t>int</a:t>
            </a:r>
            <a:r>
              <a:rPr lang="ru-RU" dirty="0" smtClean="0"/>
              <a:t> &amp;</a:t>
            </a:r>
            <a:r>
              <a:rPr lang="ru-RU" dirty="0" err="1" smtClean="0"/>
              <a:t>alt=a</a:t>
            </a:r>
            <a:r>
              <a:rPr lang="ru-RU" dirty="0" smtClean="0"/>
              <a:t>;   // </a:t>
            </a:r>
            <a:r>
              <a:rPr lang="ru-RU" sz="2000" dirty="0" err="1" smtClean="0"/>
              <a:t>alt</a:t>
            </a:r>
            <a:r>
              <a:rPr lang="ru-RU" sz="2000" dirty="0" smtClean="0"/>
              <a:t> — другое имя переменной а (ссылка на </a:t>
            </a:r>
            <a:r>
              <a:rPr lang="ru-RU" sz="2000" dirty="0" err="1" smtClean="0"/>
              <a:t>a</a:t>
            </a:r>
            <a:r>
              <a:rPr lang="ru-RU" sz="2000" dirty="0" smtClean="0"/>
              <a:t>)</a:t>
            </a:r>
            <a:br>
              <a:rPr lang="ru-RU" sz="2000" dirty="0" smtClean="0"/>
            </a:br>
            <a:r>
              <a:rPr lang="ru-RU" dirty="0" err="1" smtClean="0"/>
              <a:t>alt</a:t>
            </a:r>
            <a:r>
              <a:rPr lang="ru-RU" dirty="0" smtClean="0"/>
              <a:t> = </a:t>
            </a:r>
            <a:r>
              <a:rPr lang="ru-RU" dirty="0" err="1" smtClean="0"/>
              <a:t>b</a:t>
            </a:r>
            <a:r>
              <a:rPr lang="ru-RU" dirty="0" smtClean="0"/>
              <a:t>;  // </a:t>
            </a:r>
            <a:r>
              <a:rPr lang="ru-RU" dirty="0" err="1" smtClean="0"/>
              <a:t>a=b</a:t>
            </a:r>
            <a:r>
              <a:rPr lang="ru-RU" dirty="0" smtClean="0"/>
              <a:t>;</a:t>
            </a:r>
            <a:br>
              <a:rPr lang="ru-RU" dirty="0" smtClean="0"/>
            </a:br>
            <a:r>
              <a:rPr lang="ru-RU" dirty="0" err="1" smtClean="0"/>
              <a:t>alt++</a:t>
            </a:r>
            <a:r>
              <a:rPr lang="ru-RU" dirty="0" smtClean="0"/>
              <a:t>;  // </a:t>
            </a:r>
            <a:r>
              <a:rPr lang="ru-RU" dirty="0" err="1" smtClean="0"/>
              <a:t>a++</a:t>
            </a:r>
            <a:r>
              <a:rPr lang="ru-RU" dirty="0" smtClean="0"/>
              <a:t>;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/>
            </a:r>
            <a:br>
              <a:rPr lang="ru-RU" dirty="0" smtClean="0"/>
            </a:b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54152" y="260648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/>
              <a:t>Ссылки и </a:t>
            </a:r>
            <a:r>
              <a:rPr lang="ru-RU" sz="3600" b="1" dirty="0" smtClean="0"/>
              <a:t>указатели в С++</a:t>
            </a:r>
            <a:endParaRPr lang="ru-RU" sz="3600" b="1" dirty="0"/>
          </a:p>
        </p:txBody>
      </p:sp>
    </p:spTree>
    <p:extLst>
      <p:ext uri="{BB962C8B-B14F-4D97-AF65-F5344CB8AC3E}">
        <p14:creationId xmlns="" xmlns:p14="http://schemas.microsoft.com/office/powerpoint/2010/main" val="49982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21432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Если объявлен указатель</a:t>
            </a:r>
            <a:br>
              <a:rPr lang="ru-RU" dirty="0" smtClean="0"/>
            </a:br>
            <a:r>
              <a:rPr lang="ru-RU" dirty="0" err="1" smtClean="0"/>
              <a:t>int</a:t>
            </a:r>
            <a:r>
              <a:rPr lang="ru-RU" dirty="0" smtClean="0"/>
              <a:t> *</a:t>
            </a:r>
            <a:r>
              <a:rPr lang="ru-RU" dirty="0" err="1" smtClean="0"/>
              <a:t>ptr</a:t>
            </a:r>
            <a:r>
              <a:rPr lang="ru-RU" dirty="0" smtClean="0"/>
              <a:t> = &amp;</a:t>
            </a:r>
            <a:r>
              <a:rPr lang="ru-RU" dirty="0" err="1" smtClean="0"/>
              <a:t>a</a:t>
            </a:r>
            <a:r>
              <a:rPr lang="ru-RU" dirty="0" smtClean="0"/>
              <a:t>;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то </a:t>
            </a:r>
            <a:r>
              <a:rPr lang="ru-RU" dirty="0" smtClean="0"/>
              <a:t>истинны </a:t>
            </a:r>
            <a:r>
              <a:rPr lang="ru-RU" dirty="0" smtClean="0"/>
              <a:t>следующие выражения:</a:t>
            </a:r>
            <a:br>
              <a:rPr lang="ru-RU" dirty="0" smtClean="0"/>
            </a:br>
            <a:r>
              <a:rPr lang="ru-RU" dirty="0" smtClean="0"/>
              <a:t> </a:t>
            </a:r>
            <a:br>
              <a:rPr lang="ru-RU" dirty="0" smtClean="0"/>
            </a:br>
            <a:r>
              <a:rPr lang="ru-RU" dirty="0" smtClean="0"/>
              <a:t> </a:t>
            </a:r>
          </a:p>
          <a:p>
            <a:pPr>
              <a:buNone/>
            </a:pPr>
            <a:r>
              <a:rPr lang="ru-RU" dirty="0" smtClean="0"/>
              <a:t>*</a:t>
            </a:r>
            <a:r>
              <a:rPr lang="ru-RU" dirty="0" err="1" smtClean="0"/>
              <a:t>ptr</a:t>
            </a:r>
            <a:r>
              <a:rPr lang="ru-RU" dirty="0" smtClean="0"/>
              <a:t> == </a:t>
            </a:r>
            <a:r>
              <a:rPr lang="ru-RU" dirty="0" err="1" smtClean="0"/>
              <a:t>alt</a:t>
            </a:r>
            <a:r>
              <a:rPr lang="ru-RU" dirty="0" smtClean="0"/>
              <a:t>;   // истина, сравниваются </a:t>
            </a:r>
            <a:r>
              <a:rPr lang="ru-RU" dirty="0" smtClean="0"/>
              <a:t>значения</a:t>
            </a:r>
          </a:p>
          <a:p>
            <a:pPr>
              <a:buNone/>
            </a:pPr>
            <a:r>
              <a:rPr lang="ru-RU" dirty="0" err="1" smtClean="0"/>
              <a:t>ptr</a:t>
            </a:r>
            <a:r>
              <a:rPr lang="ru-RU" dirty="0" smtClean="0"/>
              <a:t> == &amp;</a:t>
            </a:r>
            <a:r>
              <a:rPr lang="ru-RU" dirty="0" err="1" smtClean="0"/>
              <a:t>alt</a:t>
            </a:r>
            <a:r>
              <a:rPr lang="ru-RU" dirty="0" smtClean="0"/>
              <a:t>;  // истина, сравниваются </a:t>
            </a:r>
            <a:r>
              <a:rPr lang="ru-RU" dirty="0" smtClean="0"/>
              <a:t>адреса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Ссылку можно рассматривать как постоянный указатель, который всегда </a:t>
            </a:r>
            <a:r>
              <a:rPr lang="ru-RU" dirty="0" err="1" smtClean="0"/>
              <a:t>разыменован</a:t>
            </a:r>
            <a:r>
              <a:rPr lang="ru-RU" dirty="0" smtClean="0"/>
              <a:t>, для него не надо выполнять операцию косвенной адресации *.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/>
            </a:r>
            <a:br>
              <a:rPr lang="ru-RU" dirty="0" smtClean="0"/>
            </a:b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54152" y="260648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/>
              <a:t>Ссылки и </a:t>
            </a:r>
            <a:r>
              <a:rPr lang="ru-RU" sz="3600" b="1" dirty="0" smtClean="0"/>
              <a:t>указатели в С++</a:t>
            </a:r>
            <a:endParaRPr lang="ru-RU" sz="3600" b="1" dirty="0"/>
          </a:p>
        </p:txBody>
      </p:sp>
    </p:spTree>
    <p:extLst>
      <p:ext uri="{BB962C8B-B14F-4D97-AF65-F5344CB8AC3E}">
        <p14:creationId xmlns="" xmlns:p14="http://schemas.microsoft.com/office/powerpoint/2010/main" val="49982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21432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 smtClean="0"/>
              <a:t>Ссылка не создает копии объекта, а является лишь другим именем объекта.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Возможно инициализировать ссылка на константу:</a:t>
            </a:r>
            <a:br>
              <a:rPr lang="ru-RU" dirty="0" smtClean="0"/>
            </a:br>
            <a:endParaRPr lang="ru-RU" dirty="0" smtClean="0"/>
          </a:p>
          <a:p>
            <a:r>
              <a:rPr lang="ru-RU" dirty="0" err="1" smtClean="0"/>
              <a:t>const</a:t>
            </a:r>
            <a:r>
              <a:rPr lang="ru-RU" dirty="0" smtClean="0"/>
              <a:t> </a:t>
            </a:r>
            <a:r>
              <a:rPr lang="ru-RU" dirty="0" err="1" smtClean="0"/>
              <a:t>char</a:t>
            </a:r>
            <a:r>
              <a:rPr lang="ru-RU" dirty="0" smtClean="0"/>
              <a:t> &amp;</a:t>
            </a:r>
            <a:r>
              <a:rPr lang="ru-RU" dirty="0" err="1" smtClean="0"/>
              <a:t>new_line='\n</a:t>
            </a:r>
            <a:r>
              <a:rPr lang="ru-RU" dirty="0" smtClean="0"/>
              <a:t>';</a:t>
            </a:r>
          </a:p>
          <a:p>
            <a:pPr>
              <a:buNone/>
            </a:pP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В </a:t>
            </a:r>
            <a:r>
              <a:rPr lang="ru-RU" dirty="0" smtClean="0"/>
              <a:t>этом случае компилятор создает некоторую временную переменную </a:t>
            </a:r>
            <a:r>
              <a:rPr lang="ru-RU" dirty="0" err="1" smtClean="0"/>
              <a:t>temp</a:t>
            </a:r>
            <a:r>
              <a:rPr lang="ru-RU" dirty="0" smtClean="0"/>
              <a:t> и ссылку на нее</a:t>
            </a:r>
            <a:r>
              <a:rPr lang="ru-RU" dirty="0" smtClean="0"/>
              <a:t>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 </a:t>
            </a:r>
          </a:p>
          <a:p>
            <a:r>
              <a:rPr lang="ru-RU" dirty="0" err="1" smtClean="0"/>
              <a:t>char</a:t>
            </a:r>
            <a:r>
              <a:rPr lang="ru-RU" dirty="0" smtClean="0"/>
              <a:t> </a:t>
            </a:r>
            <a:r>
              <a:rPr lang="ru-RU" dirty="0" err="1" smtClean="0"/>
              <a:t>temp</a:t>
            </a:r>
            <a:r>
              <a:rPr lang="ru-RU" dirty="0" smtClean="0"/>
              <a:t> = '\</a:t>
            </a:r>
            <a:r>
              <a:rPr lang="ru-RU" dirty="0" err="1" smtClean="0"/>
              <a:t>n</a:t>
            </a:r>
            <a:r>
              <a:rPr lang="ru-RU" dirty="0" smtClean="0"/>
              <a:t>';</a:t>
            </a:r>
            <a:br>
              <a:rPr lang="ru-RU" dirty="0" smtClean="0"/>
            </a:br>
            <a:r>
              <a:rPr lang="ru-RU" dirty="0" err="1" smtClean="0"/>
              <a:t>const</a:t>
            </a:r>
            <a:r>
              <a:rPr lang="ru-RU" dirty="0" smtClean="0"/>
              <a:t> </a:t>
            </a:r>
            <a:r>
              <a:rPr lang="ru-RU" dirty="0" err="1" smtClean="0"/>
              <a:t>char</a:t>
            </a:r>
            <a:r>
              <a:rPr lang="ru-RU" dirty="0" smtClean="0"/>
              <a:t> &amp;</a:t>
            </a:r>
            <a:r>
              <a:rPr lang="ru-RU" dirty="0" err="1" smtClean="0"/>
              <a:t>new_line</a:t>
            </a:r>
            <a:r>
              <a:rPr lang="ru-RU" dirty="0" smtClean="0"/>
              <a:t> = </a:t>
            </a:r>
            <a:r>
              <a:rPr lang="ru-RU" dirty="0" err="1" smtClean="0"/>
              <a:t>temp</a:t>
            </a:r>
            <a:r>
              <a:rPr lang="ru-RU" dirty="0" smtClean="0"/>
              <a:t>;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/>
            </a:r>
            <a:br>
              <a:rPr lang="ru-RU" dirty="0" smtClean="0"/>
            </a:b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54152" y="260648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/>
              <a:t>Ссылки и </a:t>
            </a:r>
            <a:r>
              <a:rPr lang="ru-RU" sz="3600" b="1" dirty="0" smtClean="0"/>
              <a:t>указатели в С++</a:t>
            </a:r>
            <a:endParaRPr lang="ru-RU" sz="3600" b="1" dirty="0"/>
          </a:p>
        </p:txBody>
      </p:sp>
    </p:spTree>
    <p:extLst>
      <p:ext uri="{BB962C8B-B14F-4D97-AF65-F5344CB8AC3E}">
        <p14:creationId xmlns="" xmlns:p14="http://schemas.microsoft.com/office/powerpoint/2010/main" val="49982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214320"/>
          </a:xfrm>
        </p:spPr>
        <p:txBody>
          <a:bodyPr>
            <a:normAutofit fontScale="70000" lnSpcReduction="20000"/>
          </a:bodyPr>
          <a:lstStyle/>
          <a:p>
            <a:pPr fontAlgn="ctr">
              <a:buNone/>
            </a:pPr>
            <a:r>
              <a:rPr lang="ru-RU" b="1" dirty="0" smtClean="0"/>
              <a:t>Передача параметров функции через ссылку</a:t>
            </a:r>
          </a:p>
          <a:p>
            <a:pPr>
              <a:buNone/>
            </a:pPr>
            <a:r>
              <a:rPr lang="ru-RU" dirty="0" smtClean="0"/>
              <a:t>Основная причина </a:t>
            </a:r>
            <a:r>
              <a:rPr lang="ru-RU" dirty="0" smtClean="0"/>
              <a:t>введения </a:t>
            </a:r>
            <a:r>
              <a:rPr lang="ru-RU" dirty="0" smtClean="0"/>
              <a:t>ссылки - передача </a:t>
            </a:r>
            <a:r>
              <a:rPr lang="ru-RU" dirty="0" smtClean="0"/>
              <a:t>параметров в функцию через ссылку и получение возвращаемого значения в виде ссылки. 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Это </a:t>
            </a:r>
            <a:r>
              <a:rPr lang="ru-RU" dirty="0" smtClean="0"/>
              <a:t>используется в двух случаях:</a:t>
            </a:r>
          </a:p>
          <a:p>
            <a:r>
              <a:rPr lang="ru-RU" dirty="0" smtClean="0"/>
              <a:t>для передачи в функцию больших структур, чтобы избежать копирования аргументов в стек;</a:t>
            </a:r>
          </a:p>
          <a:p>
            <a:r>
              <a:rPr lang="ru-RU" dirty="0" smtClean="0"/>
              <a:t>для передачи функции аргументов, которые должны быть изменены самой функцией.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В </a:t>
            </a:r>
            <a:r>
              <a:rPr lang="ru-RU" dirty="0" smtClean="0"/>
              <a:t>обоих случаях можно использовать указатели, но это влечет за собой дополнительные расходы:</a:t>
            </a:r>
          </a:p>
          <a:p>
            <a:r>
              <a:rPr lang="ru-RU" dirty="0" smtClean="0"/>
              <a:t>во-первых, в функции для данного параметра надо выполнять операцию разыменования,</a:t>
            </a:r>
          </a:p>
          <a:p>
            <a:r>
              <a:rPr lang="ru-RU" dirty="0" smtClean="0"/>
              <a:t>во-вторых, при вызове функции надо передавать не саму переменную, а ее адрес.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/>
            </a:r>
            <a:br>
              <a:rPr lang="ru-RU" dirty="0" smtClean="0"/>
            </a:b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54152" y="260648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/>
              <a:t>Ссылки и </a:t>
            </a:r>
            <a:r>
              <a:rPr lang="ru-RU" sz="3600" b="1" dirty="0" smtClean="0"/>
              <a:t>указатели в С++</a:t>
            </a:r>
            <a:endParaRPr lang="ru-RU" sz="3600" b="1" dirty="0"/>
          </a:p>
        </p:txBody>
      </p:sp>
    </p:spTree>
    <p:extLst>
      <p:ext uri="{BB962C8B-B14F-4D97-AF65-F5344CB8AC3E}">
        <p14:creationId xmlns="" xmlns:p14="http://schemas.microsoft.com/office/powerpoint/2010/main" val="49982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214320"/>
          </a:xfrm>
        </p:spPr>
        <p:txBody>
          <a:bodyPr>
            <a:normAutofit/>
          </a:bodyPr>
          <a:lstStyle/>
          <a:p>
            <a:pPr fontAlgn="ctr">
              <a:buNone/>
            </a:pPr>
            <a:r>
              <a:rPr lang="ru-RU" b="1" i="1" dirty="0" smtClean="0"/>
              <a:t>Пример</a:t>
            </a:r>
          </a:p>
          <a:p>
            <a:pPr fontAlgn="ctr">
              <a:buNone/>
            </a:pPr>
            <a:endParaRPr lang="ru-RU" b="1" i="1" dirty="0" smtClean="0"/>
          </a:p>
          <a:p>
            <a:pPr fontAlgn="ctr"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/>
            </a:r>
            <a:br>
              <a:rPr lang="ru-RU" dirty="0" smtClean="0"/>
            </a:b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54152" y="260648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/>
              <a:t>Ссылки и </a:t>
            </a:r>
            <a:r>
              <a:rPr lang="ru-RU" sz="3600" b="1" dirty="0" smtClean="0"/>
              <a:t>указатели в С++</a:t>
            </a:r>
            <a:endParaRPr lang="ru-RU" sz="3600" b="1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214282" y="2285992"/>
          <a:ext cx="8643998" cy="37566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21999"/>
                <a:gridCol w="4321999"/>
              </a:tblGrid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US" dirty="0" smtClean="0"/>
                        <a:t>void</a:t>
                      </a:r>
                      <a:r>
                        <a:rPr lang="en-US" dirty="0"/>
                        <a:t> swap 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 *a, 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 *b)</a:t>
                      </a:r>
                      <a:br>
                        <a:rPr lang="en-US" dirty="0"/>
                      </a:br>
                      <a:r>
                        <a:rPr lang="en-US" dirty="0"/>
                        <a:t>{</a:t>
                      </a:r>
                      <a:br>
                        <a:rPr lang="en-US" dirty="0"/>
                      </a:br>
                      <a:r>
                        <a:rPr lang="en-US" dirty="0" err="1"/>
                        <a:t>int</a:t>
                      </a:r>
                      <a:r>
                        <a:rPr lang="en-US" dirty="0"/>
                        <a:t> temp = *a;</a:t>
                      </a:r>
                      <a:br>
                        <a:rPr lang="en-US" dirty="0"/>
                      </a:br>
                      <a:r>
                        <a:rPr lang="en-US" dirty="0"/>
                        <a:t>*a = *b;</a:t>
                      </a:r>
                      <a:br>
                        <a:rPr lang="en-US" dirty="0"/>
                      </a:br>
                      <a:r>
                        <a:rPr lang="en-US" dirty="0"/>
                        <a:t>*b = temp;</a:t>
                      </a:r>
                      <a:br>
                        <a:rPr lang="en-US" dirty="0"/>
                      </a:br>
                      <a:r>
                        <a:rPr lang="en-US" dirty="0"/>
                        <a:t>}</a:t>
                      </a:r>
                      <a:br>
                        <a:rPr lang="en-US" dirty="0"/>
                      </a:br>
                      <a:endParaRPr lang="en-US" dirty="0">
                        <a:latin typeface="Consolas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 smtClean="0"/>
                        <a:t>void</a:t>
                      </a:r>
                      <a:r>
                        <a:rPr lang="en-US" dirty="0"/>
                        <a:t> swap 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 &amp;a, 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 &amp;b)</a:t>
                      </a:r>
                      <a:br>
                        <a:rPr lang="en-US" dirty="0"/>
                      </a:br>
                      <a:r>
                        <a:rPr lang="en-US" dirty="0"/>
                        <a:t>{</a:t>
                      </a:r>
                      <a:br>
                        <a:rPr lang="en-US" dirty="0"/>
                      </a:br>
                      <a:r>
                        <a:rPr lang="en-US" dirty="0" err="1"/>
                        <a:t>int</a:t>
                      </a:r>
                      <a:r>
                        <a:rPr lang="en-US" dirty="0"/>
                        <a:t> temp = a;</a:t>
                      </a:r>
                      <a:br>
                        <a:rPr lang="en-US" dirty="0"/>
                      </a:br>
                      <a:r>
                        <a:rPr lang="en-US" dirty="0"/>
                        <a:t>a = b;</a:t>
                      </a:r>
                      <a:br>
                        <a:rPr lang="en-US" dirty="0"/>
                      </a:br>
                      <a:r>
                        <a:rPr lang="en-US" dirty="0"/>
                        <a:t>b = temp;</a:t>
                      </a:r>
                      <a:br>
                        <a:rPr lang="en-US" dirty="0"/>
                      </a:br>
                      <a:r>
                        <a:rPr lang="en-US" dirty="0"/>
                        <a:t>}</a:t>
                      </a:r>
                      <a:br>
                        <a:rPr lang="en-US" dirty="0"/>
                      </a:br>
                      <a:endParaRPr lang="en-US" dirty="0">
                        <a:latin typeface="Consolas"/>
                      </a:endParaRPr>
                    </a:p>
                  </a:txBody>
                  <a:tcPr marL="47625" marR="47625" marT="47625" marB="476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/>
                        <a:t>Вызов:</a:t>
                      </a:r>
                      <a:br>
                        <a:rPr lang="fr-FR" dirty="0"/>
                      </a:br>
                      <a:endParaRPr lang="fr-FR" dirty="0" smtClean="0"/>
                    </a:p>
                    <a:p>
                      <a:pPr fontAlgn="ctr"/>
                      <a:r>
                        <a:rPr lang="fr-FR" dirty="0" smtClean="0"/>
                        <a:t>int x = 10;</a:t>
                      </a:r>
                      <a:br>
                        <a:rPr lang="fr-FR" dirty="0" smtClean="0"/>
                      </a:br>
                      <a:r>
                        <a:rPr lang="fr-FR" dirty="0" smtClean="0"/>
                        <a:t>int y = 5;</a:t>
                      </a:r>
                      <a:br>
                        <a:rPr lang="fr-FR" dirty="0" smtClean="0"/>
                      </a:br>
                      <a:r>
                        <a:rPr lang="fr-FR" dirty="0" smtClean="0"/>
                        <a:t>swap(&amp;x, &amp;y);</a:t>
                      </a:r>
                      <a:br>
                        <a:rPr lang="fr-FR" dirty="0" smtClean="0"/>
                      </a:br>
                      <a:endParaRPr lang="fr-FR" dirty="0">
                        <a:latin typeface="Consolas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/>
                        <a:t>Вызов:</a:t>
                      </a:r>
                      <a:br>
                        <a:rPr lang="fr-FR" dirty="0"/>
                      </a:br>
                      <a:endParaRPr lang="fr-FR" dirty="0"/>
                    </a:p>
                    <a:p>
                      <a:pPr fontAlgn="ctr"/>
                      <a:r>
                        <a:rPr lang="fr-FR" dirty="0"/>
                        <a:t>int x = 10;</a:t>
                      </a:r>
                      <a:br>
                        <a:rPr lang="fr-FR" dirty="0"/>
                      </a:br>
                      <a:r>
                        <a:rPr lang="fr-FR" dirty="0"/>
                        <a:t>int y = 5;</a:t>
                      </a:r>
                      <a:br>
                        <a:rPr lang="fr-FR" dirty="0"/>
                      </a:br>
                      <a:r>
                        <a:rPr lang="fr-FR" dirty="0"/>
                        <a:t>swap(x, y);</a:t>
                      </a:r>
                      <a:endParaRPr lang="fr-FR" dirty="0">
                        <a:latin typeface="Consolas"/>
                      </a:endParaRPr>
                    </a:p>
                  </a:txBody>
                  <a:tcPr marL="47625" marR="47625" marT="47625" marB="47625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9982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214320"/>
          </a:xfrm>
        </p:spPr>
        <p:txBody>
          <a:bodyPr>
            <a:normAutofit fontScale="92500" lnSpcReduction="10000"/>
          </a:bodyPr>
          <a:lstStyle/>
          <a:p>
            <a:pPr fontAlgn="ctr">
              <a:buNone/>
            </a:pPr>
            <a:r>
              <a:rPr lang="ru-RU" b="1" i="1" dirty="0" smtClean="0"/>
              <a:t>Недостатки:</a:t>
            </a:r>
          </a:p>
          <a:p>
            <a:pPr>
              <a:buNone/>
            </a:pPr>
            <a:r>
              <a:rPr lang="ru-RU" b="1" i="1" dirty="0" smtClean="0"/>
              <a:t>1. </a:t>
            </a:r>
            <a:r>
              <a:rPr lang="ru-RU" dirty="0" smtClean="0"/>
              <a:t>Фактический </a:t>
            </a:r>
            <a:r>
              <a:rPr lang="ru-RU" dirty="0" smtClean="0"/>
              <a:t>аргумент, переданный в функцию по ссылке, может быть изменен функцией без ведома вызывающей программы. Чтобы этого избежать, параметры, которые не должны изменяться, должны определяться с ключевым словом </a:t>
            </a:r>
            <a:r>
              <a:rPr lang="ru-RU" dirty="0" err="1" smtClean="0"/>
              <a:t>const</a:t>
            </a:r>
            <a:r>
              <a:rPr lang="ru-RU" dirty="0" smtClean="0"/>
              <a:t>. При попытке изменить параметр, объявленный как </a:t>
            </a:r>
            <a:r>
              <a:rPr lang="ru-RU" dirty="0" err="1" smtClean="0"/>
              <a:t>const</a:t>
            </a:r>
            <a:r>
              <a:rPr lang="ru-RU" dirty="0" smtClean="0"/>
              <a:t> будет сообщение об ошибке.</a:t>
            </a:r>
          </a:p>
          <a:p>
            <a:pPr fontAlgn="ctr">
              <a:buNone/>
            </a:pPr>
            <a:endParaRPr lang="ru-RU" b="1" i="1" dirty="0" smtClean="0"/>
          </a:p>
          <a:p>
            <a:pPr fontAlgn="ctr">
              <a:buNone/>
            </a:pPr>
            <a:endParaRPr lang="ru-RU" b="1" i="1" dirty="0" smtClean="0"/>
          </a:p>
          <a:p>
            <a:pPr fontAlgn="ctr"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/>
            </a:r>
            <a:br>
              <a:rPr lang="ru-RU" dirty="0" smtClean="0"/>
            </a:b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54152" y="260648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/>
              <a:t>Ссылки и </a:t>
            </a:r>
            <a:r>
              <a:rPr lang="ru-RU" sz="3600" b="1" dirty="0" smtClean="0"/>
              <a:t>указатели в С++</a:t>
            </a:r>
            <a:endParaRPr lang="ru-RU" sz="3600" b="1" dirty="0"/>
          </a:p>
        </p:txBody>
      </p:sp>
    </p:spTree>
    <p:extLst>
      <p:ext uri="{BB962C8B-B14F-4D97-AF65-F5344CB8AC3E}">
        <p14:creationId xmlns="" xmlns:p14="http://schemas.microsoft.com/office/powerpoint/2010/main" val="49982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214320"/>
          </a:xfrm>
        </p:spPr>
        <p:txBody>
          <a:bodyPr>
            <a:normAutofit fontScale="62500" lnSpcReduction="20000"/>
          </a:bodyPr>
          <a:lstStyle/>
          <a:p>
            <a:pPr fontAlgn="ctr">
              <a:buNone/>
            </a:pPr>
            <a:r>
              <a:rPr lang="ru-RU" b="1" i="1" dirty="0" smtClean="0"/>
              <a:t>Недостатки:</a:t>
            </a:r>
          </a:p>
          <a:p>
            <a:pPr>
              <a:buNone/>
            </a:pPr>
            <a:r>
              <a:rPr lang="ru-RU" b="1" i="1" dirty="0" smtClean="0"/>
              <a:t>2</a:t>
            </a:r>
            <a:r>
              <a:rPr lang="ru-RU" b="1" i="1" dirty="0" smtClean="0"/>
              <a:t>. </a:t>
            </a:r>
            <a:r>
              <a:rPr lang="ru-RU" dirty="0" smtClean="0"/>
              <a:t>Если при вызове функции происходит несоответствие типов фактических и формальных параметров, С++ выполняет преобразование типа, но для ссылок преобразование типа выполняется через создание промежуточной переменной.</a:t>
            </a:r>
            <a:br>
              <a:rPr lang="ru-RU" dirty="0" smtClean="0"/>
            </a:br>
            <a:r>
              <a:rPr lang="ru-RU" dirty="0" smtClean="0"/>
              <a:t> </a:t>
            </a:r>
            <a:br>
              <a:rPr lang="ru-RU" dirty="0" smtClean="0"/>
            </a:br>
            <a:r>
              <a:rPr lang="ru-RU" dirty="0" err="1" smtClean="0"/>
              <a:t>void</a:t>
            </a:r>
            <a:r>
              <a:rPr lang="ru-RU" dirty="0" smtClean="0"/>
              <a:t> </a:t>
            </a:r>
            <a:r>
              <a:rPr lang="ru-RU" dirty="0" err="1" smtClean="0"/>
              <a:t>swap</a:t>
            </a:r>
            <a:r>
              <a:rPr lang="ru-RU" dirty="0" smtClean="0"/>
              <a:t> (</a:t>
            </a:r>
            <a:r>
              <a:rPr lang="ru-RU" dirty="0" err="1" smtClean="0"/>
              <a:t>int</a:t>
            </a:r>
            <a:r>
              <a:rPr lang="ru-RU" dirty="0" smtClean="0"/>
              <a:t> &amp;, </a:t>
            </a:r>
            <a:r>
              <a:rPr lang="ru-RU" dirty="0" err="1" smtClean="0"/>
              <a:t>int</a:t>
            </a:r>
            <a:r>
              <a:rPr lang="ru-RU" dirty="0" smtClean="0"/>
              <a:t> &amp;);</a:t>
            </a:r>
            <a:br>
              <a:rPr lang="ru-RU" dirty="0" smtClean="0"/>
            </a:br>
            <a:r>
              <a:rPr lang="ru-RU" dirty="0" err="1" smtClean="0"/>
              <a:t>int</a:t>
            </a:r>
            <a:r>
              <a:rPr lang="ru-RU" dirty="0" smtClean="0"/>
              <a:t> </a:t>
            </a:r>
            <a:r>
              <a:rPr lang="ru-RU" dirty="0" err="1" smtClean="0"/>
              <a:t>main</a:t>
            </a:r>
            <a:r>
              <a:rPr lang="ru-RU" dirty="0" smtClean="0"/>
              <a:t>() {</a:t>
            </a:r>
            <a:br>
              <a:rPr lang="ru-RU" dirty="0" smtClean="0"/>
            </a:br>
            <a:r>
              <a:rPr lang="ru-RU" dirty="0" err="1" smtClean="0"/>
              <a:t>int</a:t>
            </a:r>
            <a:r>
              <a:rPr lang="ru-RU" dirty="0" smtClean="0"/>
              <a:t> x=10;</a:t>
            </a:r>
            <a:br>
              <a:rPr lang="ru-RU" dirty="0" smtClean="0"/>
            </a:br>
            <a:r>
              <a:rPr lang="ru-RU" dirty="0" err="1" smtClean="0"/>
              <a:t>unsigned</a:t>
            </a:r>
            <a:r>
              <a:rPr lang="ru-RU" dirty="0" smtClean="0"/>
              <a:t> </a:t>
            </a:r>
            <a:r>
              <a:rPr lang="ru-RU" dirty="0" err="1" smtClean="0"/>
              <a:t>int</a:t>
            </a:r>
            <a:r>
              <a:rPr lang="ru-RU" dirty="0" smtClean="0"/>
              <a:t> </a:t>
            </a:r>
            <a:r>
              <a:rPr lang="ru-RU" dirty="0" err="1" smtClean="0"/>
              <a:t>y</a:t>
            </a:r>
            <a:r>
              <a:rPr lang="ru-RU" dirty="0" smtClean="0"/>
              <a:t>;</a:t>
            </a:r>
            <a:br>
              <a:rPr lang="ru-RU" dirty="0" smtClean="0"/>
            </a:br>
            <a:r>
              <a:rPr lang="ru-RU" dirty="0" smtClean="0"/>
              <a:t>y=5;</a:t>
            </a:r>
            <a:br>
              <a:rPr lang="ru-RU" dirty="0" smtClean="0"/>
            </a:br>
            <a:r>
              <a:rPr lang="ru-RU" dirty="0" err="1" smtClean="0"/>
              <a:t>swap</a:t>
            </a:r>
            <a:r>
              <a:rPr lang="ru-RU" dirty="0" smtClean="0"/>
              <a:t>(</a:t>
            </a:r>
            <a:r>
              <a:rPr lang="ru-RU" dirty="0" err="1" smtClean="0"/>
              <a:t>x</a:t>
            </a:r>
            <a:r>
              <a:rPr lang="ru-RU" dirty="0" smtClean="0"/>
              <a:t>, </a:t>
            </a:r>
            <a:r>
              <a:rPr lang="ru-RU" dirty="0" err="1" smtClean="0"/>
              <a:t>y</a:t>
            </a:r>
            <a:r>
              <a:rPr lang="ru-RU" dirty="0" smtClean="0"/>
              <a:t>);</a:t>
            </a:r>
            <a:br>
              <a:rPr lang="ru-RU" dirty="0" smtClean="0"/>
            </a:br>
            <a:r>
              <a:rPr lang="ru-RU" dirty="0" smtClean="0"/>
              <a:t>…</a:t>
            </a:r>
            <a:br>
              <a:rPr lang="ru-RU" dirty="0" smtClean="0"/>
            </a:br>
            <a:r>
              <a:rPr lang="ru-RU" dirty="0" smtClean="0"/>
              <a:t>}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Компилятор будет выполнять следующие преобразования:</a:t>
            </a:r>
            <a:br>
              <a:rPr lang="ru-RU" dirty="0" smtClean="0"/>
            </a:br>
            <a:r>
              <a:rPr lang="ru-RU" dirty="0" smtClean="0"/>
              <a:t> </a:t>
            </a:r>
            <a:br>
              <a:rPr lang="ru-RU" dirty="0" smtClean="0"/>
            </a:br>
            <a:r>
              <a:rPr lang="ru-RU" dirty="0" smtClean="0"/>
              <a:t> </a:t>
            </a:r>
            <a:r>
              <a:rPr lang="ru-RU" dirty="0" err="1" smtClean="0"/>
              <a:t>int</a:t>
            </a:r>
            <a:r>
              <a:rPr lang="ru-RU" dirty="0" smtClean="0"/>
              <a:t> </a:t>
            </a:r>
            <a:r>
              <a:rPr lang="ru-RU" dirty="0" err="1" smtClean="0"/>
              <a:t>temp</a:t>
            </a:r>
            <a:r>
              <a:rPr lang="ru-RU" dirty="0" smtClean="0"/>
              <a:t> = (</a:t>
            </a:r>
            <a:r>
              <a:rPr lang="ru-RU" dirty="0" err="1" smtClean="0"/>
              <a:t>int</a:t>
            </a:r>
            <a:r>
              <a:rPr lang="ru-RU" dirty="0" smtClean="0"/>
              <a:t>)</a:t>
            </a:r>
            <a:r>
              <a:rPr lang="ru-RU" dirty="0" err="1" smtClean="0"/>
              <a:t>y</a:t>
            </a:r>
            <a:r>
              <a:rPr lang="ru-RU" dirty="0" smtClean="0"/>
              <a:t>;</a:t>
            </a:r>
            <a:br>
              <a:rPr lang="ru-RU" dirty="0" smtClean="0"/>
            </a:br>
            <a:r>
              <a:rPr lang="ru-RU" dirty="0" err="1" smtClean="0"/>
              <a:t>int</a:t>
            </a:r>
            <a:r>
              <a:rPr lang="ru-RU" dirty="0" smtClean="0"/>
              <a:t> &amp;</a:t>
            </a:r>
            <a:r>
              <a:rPr lang="ru-RU" dirty="0" err="1" smtClean="0"/>
              <a:t>t</a:t>
            </a:r>
            <a:r>
              <a:rPr lang="ru-RU" dirty="0" smtClean="0"/>
              <a:t> = </a:t>
            </a:r>
            <a:r>
              <a:rPr lang="ru-RU" dirty="0" err="1" smtClean="0"/>
              <a:t>temp</a:t>
            </a:r>
            <a:r>
              <a:rPr lang="ru-RU" dirty="0" smtClean="0"/>
              <a:t>;</a:t>
            </a:r>
            <a:br>
              <a:rPr lang="ru-RU" dirty="0" smtClean="0"/>
            </a:br>
            <a:r>
              <a:rPr lang="ru-RU" dirty="0" err="1" smtClean="0"/>
              <a:t>swap</a:t>
            </a:r>
            <a:r>
              <a:rPr lang="ru-RU" dirty="0" smtClean="0"/>
              <a:t>(</a:t>
            </a:r>
            <a:r>
              <a:rPr lang="ru-RU" dirty="0" err="1" smtClean="0"/>
              <a:t>x</a:t>
            </a:r>
            <a:r>
              <a:rPr lang="ru-RU" dirty="0" smtClean="0"/>
              <a:t>, </a:t>
            </a:r>
            <a:r>
              <a:rPr lang="ru-RU" dirty="0" err="1" smtClean="0"/>
              <a:t>t</a:t>
            </a:r>
            <a:r>
              <a:rPr lang="ru-RU" dirty="0" smtClean="0"/>
              <a:t>);</a:t>
            </a:r>
            <a:br>
              <a:rPr lang="ru-RU" dirty="0" smtClean="0"/>
            </a:br>
            <a:endParaRPr lang="ru-RU" dirty="0" smtClean="0"/>
          </a:p>
          <a:p>
            <a:pPr>
              <a:buNone/>
            </a:pPr>
            <a:r>
              <a:rPr lang="ru-RU" dirty="0" smtClean="0"/>
              <a:t>В </a:t>
            </a:r>
            <a:r>
              <a:rPr lang="ru-RU" dirty="0" smtClean="0"/>
              <a:t>результате </a:t>
            </a:r>
            <a:r>
              <a:rPr lang="ru-RU" dirty="0" err="1" smtClean="0"/>
              <a:t>swap</a:t>
            </a:r>
            <a:r>
              <a:rPr lang="ru-RU" dirty="0" smtClean="0"/>
              <a:t>() поменяет местами значения </a:t>
            </a:r>
            <a:r>
              <a:rPr lang="ru-RU" dirty="0" err="1" smtClean="0"/>
              <a:t>x</a:t>
            </a:r>
            <a:r>
              <a:rPr lang="ru-RU" dirty="0" smtClean="0"/>
              <a:t> и </a:t>
            </a:r>
            <a:r>
              <a:rPr lang="ru-RU" dirty="0" err="1" smtClean="0"/>
              <a:t>temp</a:t>
            </a:r>
            <a:r>
              <a:rPr lang="ru-RU" dirty="0" smtClean="0"/>
              <a:t>. После выхода из функции переменная </a:t>
            </a:r>
            <a:r>
              <a:rPr lang="ru-RU" dirty="0" err="1" smtClean="0"/>
              <a:t>temp</a:t>
            </a:r>
            <a:r>
              <a:rPr lang="ru-RU" dirty="0" smtClean="0"/>
              <a:t> удалится, а </a:t>
            </a:r>
            <a:r>
              <a:rPr lang="ru-RU" dirty="0" err="1" smtClean="0"/>
              <a:t>y</a:t>
            </a:r>
            <a:r>
              <a:rPr lang="ru-RU" dirty="0" smtClean="0"/>
              <a:t> останется неизменной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54152" y="260648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/>
              <a:t>Ссылки и </a:t>
            </a:r>
            <a:r>
              <a:rPr lang="ru-RU" sz="3600" b="1" dirty="0" smtClean="0"/>
              <a:t>указатели в С++</a:t>
            </a:r>
            <a:endParaRPr lang="ru-RU" sz="3600" b="1" dirty="0"/>
          </a:p>
        </p:txBody>
      </p:sp>
    </p:spTree>
    <p:extLst>
      <p:ext uri="{BB962C8B-B14F-4D97-AF65-F5344CB8AC3E}">
        <p14:creationId xmlns="" xmlns:p14="http://schemas.microsoft.com/office/powerpoint/2010/main" val="49982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214320"/>
          </a:xfrm>
        </p:spPr>
        <p:txBody>
          <a:bodyPr>
            <a:normAutofit/>
          </a:bodyPr>
          <a:lstStyle/>
          <a:p>
            <a:pPr fontAlgn="ctr">
              <a:buNone/>
            </a:pPr>
            <a:r>
              <a:rPr lang="ru-RU" dirty="0" smtClean="0"/>
              <a:t>В С++ функции могут не только принимать ссылку в качестве аргумента, но и возвращать ссылку на переменную. Выражение вызова такой функции может появиться в любой части операции присваивания.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Чаще всего потребность в ссылках возникает при перегрузке операций.</a:t>
            </a:r>
            <a:endParaRPr lang="en-US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54152" y="260648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/>
              <a:t>Ссылки и </a:t>
            </a:r>
            <a:r>
              <a:rPr lang="ru-RU" sz="3600" b="1" dirty="0" smtClean="0"/>
              <a:t>указатели в С++</a:t>
            </a:r>
            <a:endParaRPr lang="ru-RU" sz="3600" b="1" dirty="0"/>
          </a:p>
        </p:txBody>
      </p:sp>
    </p:spTree>
    <p:extLst>
      <p:ext uri="{BB962C8B-B14F-4D97-AF65-F5344CB8AC3E}">
        <p14:creationId xmlns="" xmlns:p14="http://schemas.microsoft.com/office/powerpoint/2010/main" val="49982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Директивы препроцессора языка 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  <a:defRPr/>
            </a:pPr>
            <a:r>
              <a:rPr lang="ru-RU" b="1" dirty="0" smtClean="0"/>
              <a:t>  Макроподстановка</a:t>
            </a:r>
            <a:endParaRPr lang="en-US" b="1" dirty="0" smtClean="0"/>
          </a:p>
          <a:p>
            <a:pPr>
              <a:buNone/>
              <a:defRPr/>
            </a:pPr>
            <a:r>
              <a:rPr lang="en-US" dirty="0" smtClean="0"/>
              <a:t>#define </a:t>
            </a:r>
            <a:r>
              <a:rPr lang="en-US" dirty="0" err="1" smtClean="0"/>
              <a:t>tes</a:t>
            </a:r>
            <a:r>
              <a:rPr lang="en-US" dirty="0" smtClean="0"/>
              <a:t> 1</a:t>
            </a:r>
            <a:endParaRPr lang="ru-RU" dirty="0" smtClean="0"/>
          </a:p>
          <a:p>
            <a:pPr>
              <a:buNone/>
              <a:defRPr/>
            </a:pPr>
            <a:r>
              <a:rPr lang="en-US" dirty="0" smtClean="0"/>
              <a:t>#define then</a:t>
            </a:r>
          </a:p>
          <a:p>
            <a:pPr>
              <a:buNone/>
              <a:defRPr/>
            </a:pPr>
            <a:r>
              <a:rPr lang="en-US" dirty="0" smtClean="0"/>
              <a:t>#define begin {</a:t>
            </a:r>
          </a:p>
          <a:p>
            <a:pPr>
              <a:buNone/>
              <a:defRPr/>
            </a:pPr>
            <a:r>
              <a:rPr lang="en-US" dirty="0" smtClean="0"/>
              <a:t>#define end }</a:t>
            </a:r>
          </a:p>
          <a:p>
            <a:pPr>
              <a:buNone/>
              <a:defRPr/>
            </a:pPr>
            <a:endParaRPr lang="en-US" dirty="0" smtClean="0"/>
          </a:p>
          <a:p>
            <a:pPr>
              <a:buNone/>
              <a:defRPr/>
            </a:pPr>
            <a:r>
              <a:rPr lang="ru-RU" dirty="0" smtClean="0"/>
              <a:t>Позволяет использовать код</a:t>
            </a:r>
          </a:p>
          <a:p>
            <a:pPr>
              <a:buNone/>
              <a:defRPr/>
            </a:pPr>
            <a:r>
              <a:rPr lang="en-US" dirty="0" smtClean="0"/>
              <a:t>if(1&lt;2) then</a:t>
            </a:r>
          </a:p>
          <a:p>
            <a:pPr>
              <a:buNone/>
              <a:defRPr/>
            </a:pPr>
            <a:r>
              <a:rPr lang="en-US" dirty="0" smtClean="0"/>
              <a:t>    begin</a:t>
            </a:r>
          </a:p>
          <a:p>
            <a:pPr>
              <a:buNone/>
              <a:defRPr/>
            </a:pPr>
            <a:r>
              <a:rPr lang="en-US" dirty="0" smtClean="0"/>
              <a:t>            </a:t>
            </a:r>
            <a:r>
              <a:rPr lang="en-US" dirty="0" err="1" smtClean="0"/>
              <a:t>printf</a:t>
            </a:r>
            <a:r>
              <a:rPr lang="en-US" dirty="0" smtClean="0"/>
              <a:t>("Hello world!\n %d", </a:t>
            </a:r>
            <a:r>
              <a:rPr lang="en-US" dirty="0" err="1" smtClean="0"/>
              <a:t>tes</a:t>
            </a:r>
            <a:r>
              <a:rPr lang="en-US" dirty="0" smtClean="0"/>
              <a:t>);</a:t>
            </a:r>
          </a:p>
          <a:p>
            <a:pPr>
              <a:buNone/>
              <a:defRPr/>
            </a:pPr>
            <a:r>
              <a:rPr lang="en-US" dirty="0" smtClean="0"/>
              <a:t>    end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21432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Структура – объединенное в единое целое множество именованных элементов, в общем случае разных типов.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&lt;</a:t>
            </a:r>
            <a:r>
              <a:rPr lang="ru-RU" dirty="0" err="1" smtClean="0"/>
              <a:t>имя_типа</a:t>
            </a:r>
            <a:r>
              <a:rPr lang="en-US" dirty="0" smtClean="0"/>
              <a:t>&gt;{&lt;</a:t>
            </a:r>
            <a:r>
              <a:rPr lang="ru-RU" dirty="0" err="1" smtClean="0"/>
              <a:t>поля_стр-ры_через_</a:t>
            </a:r>
            <a:r>
              <a:rPr lang="ru-RU" dirty="0" smtClean="0"/>
              <a:t>;</a:t>
            </a:r>
            <a:r>
              <a:rPr lang="en-US" dirty="0" smtClean="0"/>
              <a:t>&gt;} &lt;</a:t>
            </a:r>
            <a:r>
              <a:rPr lang="ru-RU" dirty="0" err="1" smtClean="0"/>
              <a:t>имя_переменной_стр-ры</a:t>
            </a:r>
            <a:r>
              <a:rPr lang="en-US" dirty="0" smtClean="0"/>
              <a:t>&gt;;</a:t>
            </a:r>
          </a:p>
          <a:p>
            <a:pPr>
              <a:buNone/>
            </a:pPr>
            <a:endParaRPr lang="en-US" dirty="0" smtClean="0"/>
          </a:p>
          <a:p>
            <a:pPr algn="just">
              <a:buFont typeface="Arial" charset="0"/>
              <a:buNone/>
            </a:pPr>
            <a:r>
              <a:rPr lang="en-US" altLang="ru-RU" b="1" dirty="0" err="1" smtClean="0">
                <a:latin typeface="Courier New" pitchFamily="49" charset="0"/>
                <a:cs typeface="Times New Roman" pitchFamily="18" charset="0"/>
              </a:rPr>
              <a:t>struct</a:t>
            </a:r>
            <a:r>
              <a:rPr lang="en-US" altLang="ru-RU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ru-RU" dirty="0" err="1" smtClean="0">
                <a:latin typeface="Courier New" pitchFamily="49" charset="0"/>
                <a:cs typeface="Times New Roman" pitchFamily="18" charset="0"/>
              </a:rPr>
              <a:t>klass</a:t>
            </a:r>
            <a:r>
              <a:rPr lang="ru-RU" altLang="ru-RU" dirty="0" smtClean="0">
                <a:latin typeface="Courier New" pitchFamily="49" charset="0"/>
                <a:cs typeface="Times New Roman" pitchFamily="18" charset="0"/>
              </a:rPr>
              <a:t> {</a:t>
            </a:r>
            <a:endParaRPr lang="ru-RU" altLang="ru-RU" sz="4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charset="0"/>
              <a:buNone/>
            </a:pPr>
            <a:r>
              <a:rPr lang="ru-RU" altLang="ru-RU" dirty="0" smtClean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altLang="ru-RU" b="1" dirty="0" smtClean="0">
                <a:latin typeface="Courier New" pitchFamily="49" charset="0"/>
                <a:cs typeface="Times New Roman" pitchFamily="18" charset="0"/>
              </a:rPr>
              <a:t>char</a:t>
            </a:r>
            <a:r>
              <a:rPr lang="en-US" altLang="ru-RU" dirty="0" smtClean="0">
                <a:latin typeface="Courier New" pitchFamily="49" charset="0"/>
                <a:cs typeface="Times New Roman" pitchFamily="18" charset="0"/>
              </a:rPr>
              <a:t> name[20];</a:t>
            </a:r>
            <a:endParaRPr lang="ru-RU" altLang="ru-RU" sz="4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charset="0"/>
              <a:buNone/>
            </a:pPr>
            <a:r>
              <a:rPr lang="en-US" altLang="ru-RU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ru-RU" altLang="ru-RU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ru-RU" b="1" dirty="0" smtClean="0">
                <a:latin typeface="Courier New" pitchFamily="49" charset="0"/>
                <a:cs typeface="Times New Roman" pitchFamily="18" charset="0"/>
              </a:rPr>
              <a:t>char</a:t>
            </a:r>
            <a:r>
              <a:rPr lang="en-US" altLang="ru-RU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ru-RU" dirty="0" err="1" smtClean="0">
                <a:latin typeface="Courier New" pitchFamily="49" charset="0"/>
                <a:cs typeface="Times New Roman" pitchFamily="18" charset="0"/>
              </a:rPr>
              <a:t>klass_name</a:t>
            </a:r>
            <a:r>
              <a:rPr lang="en-US" altLang="ru-RU" dirty="0" smtClean="0">
                <a:latin typeface="Courier New" pitchFamily="49" charset="0"/>
                <a:cs typeface="Times New Roman" pitchFamily="18" charset="0"/>
              </a:rPr>
              <a:t>;</a:t>
            </a:r>
            <a:endParaRPr lang="ru-RU" altLang="ru-RU" sz="4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charset="0"/>
              <a:buNone/>
            </a:pPr>
            <a:r>
              <a:rPr lang="en-US" altLang="ru-RU" dirty="0" smtClean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ru-RU" altLang="ru-RU" b="1" dirty="0" err="1" smtClean="0">
                <a:latin typeface="Courier New" pitchFamily="49" charset="0"/>
                <a:cs typeface="Times New Roman" pitchFamily="18" charset="0"/>
              </a:rPr>
              <a:t>float</a:t>
            </a:r>
            <a:r>
              <a:rPr lang="ru-RU" altLang="ru-RU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ru-RU" altLang="ru-RU" dirty="0" err="1" smtClean="0">
                <a:latin typeface="Courier New" pitchFamily="49" charset="0"/>
                <a:cs typeface="Times New Roman" pitchFamily="18" charset="0"/>
              </a:rPr>
              <a:t>bal</a:t>
            </a:r>
            <a:r>
              <a:rPr lang="ru-RU" altLang="ru-RU" dirty="0" smtClean="0">
                <a:latin typeface="Courier New" pitchFamily="49" charset="0"/>
                <a:cs typeface="Times New Roman" pitchFamily="18" charset="0"/>
              </a:rPr>
              <a:t>;     </a:t>
            </a:r>
          </a:p>
          <a:p>
            <a:pPr algn="just">
              <a:buFont typeface="Arial" charset="0"/>
              <a:buNone/>
            </a:pPr>
            <a:r>
              <a:rPr lang="ru-RU" altLang="ru-RU" dirty="0" smtClean="0">
                <a:latin typeface="Courier New" pitchFamily="49" charset="0"/>
                <a:cs typeface="Times New Roman" pitchFamily="18" charset="0"/>
              </a:rPr>
              <a:t>};</a:t>
            </a:r>
            <a:endParaRPr lang="ru-RU" dirty="0" smtClean="0"/>
          </a:p>
          <a:p>
            <a:pPr fontAlgn="ctr">
              <a:buNone/>
            </a:pPr>
            <a:endParaRPr lang="en-US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54152" y="260648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/>
              <a:t>Битовые поля</a:t>
            </a:r>
            <a:endParaRPr lang="ru-RU" sz="3600" b="1" dirty="0"/>
          </a:p>
        </p:txBody>
      </p:sp>
    </p:spTree>
    <p:extLst>
      <p:ext uri="{BB962C8B-B14F-4D97-AF65-F5344CB8AC3E}">
        <p14:creationId xmlns="" xmlns:p14="http://schemas.microsoft.com/office/powerpoint/2010/main" val="49982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2143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Битовые </a:t>
            </a:r>
            <a:r>
              <a:rPr lang="ru-RU" dirty="0" smtClean="0"/>
              <a:t>поля обеспечивают удобный доступ к отдельным битам данных. Они позволяют формировать объекты с длиной, не кратной байту. Что в свою очередь позволяет экономить память, более плотно размещая данные.</a:t>
            </a:r>
          </a:p>
          <a:p>
            <a:r>
              <a:rPr lang="ru-RU" dirty="0" smtClean="0"/>
              <a:t>Битовое поле не может существовать само по себе. Оно может быть только элементом структуры или объединения. </a:t>
            </a:r>
            <a:endParaRPr lang="en-US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54152" y="260648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/>
              <a:t>Битовые поля</a:t>
            </a:r>
            <a:endParaRPr lang="ru-RU" sz="3600" b="1" dirty="0"/>
          </a:p>
        </p:txBody>
      </p:sp>
    </p:spTree>
    <p:extLst>
      <p:ext uri="{BB962C8B-B14F-4D97-AF65-F5344CB8AC3E}">
        <p14:creationId xmlns="" xmlns:p14="http://schemas.microsoft.com/office/powerpoint/2010/main" val="49982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21432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 smtClean="0"/>
              <a:t>В </a:t>
            </a:r>
            <a:r>
              <a:rPr lang="ru-RU" dirty="0" smtClean="0"/>
              <a:t>рамках структуры битовые поля имеют следующую форму определений:</a:t>
            </a:r>
          </a:p>
          <a:p>
            <a:pPr fontAlgn="base"/>
            <a:endParaRPr lang="ru-RU" dirty="0" smtClean="0"/>
          </a:p>
          <a:p>
            <a:pPr fontAlgn="base">
              <a:buNone/>
            </a:pPr>
            <a:r>
              <a:rPr lang="ru-RU" dirty="0" err="1" smtClean="0"/>
              <a:t>struct</a:t>
            </a:r>
            <a:r>
              <a:rPr lang="ru-RU" dirty="0" smtClean="0"/>
              <a:t> </a:t>
            </a:r>
            <a:r>
              <a:rPr lang="ru-RU" dirty="0" err="1" smtClean="0"/>
              <a:t>имя_структуры</a:t>
            </a:r>
            <a:endParaRPr lang="ru-RU" dirty="0" smtClean="0"/>
          </a:p>
          <a:p>
            <a:pPr fontAlgn="base">
              <a:buNone/>
            </a:pPr>
            <a:r>
              <a:rPr lang="ru-RU" dirty="0" smtClean="0"/>
              <a:t>{</a:t>
            </a:r>
          </a:p>
          <a:p>
            <a:pPr fontAlgn="base">
              <a:buNone/>
            </a:pPr>
            <a:r>
              <a:rPr lang="ru-RU" dirty="0" smtClean="0"/>
              <a:t>   тип1 имя_поля1 : ширина_поля1</a:t>
            </a:r>
            <a:r>
              <a:rPr lang="ru-RU" dirty="0" smtClean="0"/>
              <a:t>;</a:t>
            </a:r>
          </a:p>
          <a:p>
            <a:pPr fontAlgn="base">
              <a:buNone/>
            </a:pPr>
            <a:r>
              <a:rPr lang="ru-RU" dirty="0" smtClean="0"/>
              <a:t>   тип2 имя_поля2 : ширина_поля2;</a:t>
            </a:r>
          </a:p>
          <a:p>
            <a:pPr fontAlgn="base">
              <a:buNone/>
            </a:pPr>
            <a:r>
              <a:rPr lang="ru-RU" dirty="0" smtClean="0"/>
              <a:t> </a:t>
            </a:r>
            <a:r>
              <a:rPr lang="ru-RU" dirty="0" smtClean="0"/>
              <a:t>  //..............</a:t>
            </a:r>
          </a:p>
          <a:p>
            <a:pPr fontAlgn="base">
              <a:buNone/>
            </a:pPr>
            <a:r>
              <a:rPr lang="ru-RU" dirty="0" smtClean="0"/>
              <a:t>   </a:t>
            </a:r>
            <a:r>
              <a:rPr lang="ru-RU" dirty="0" err="1" smtClean="0"/>
              <a:t>типi</a:t>
            </a:r>
            <a:r>
              <a:rPr lang="ru-RU" dirty="0" smtClean="0"/>
              <a:t> </a:t>
            </a:r>
            <a:r>
              <a:rPr lang="ru-RU" dirty="0" err="1" smtClean="0"/>
              <a:t>имя_поляi</a:t>
            </a:r>
            <a:r>
              <a:rPr lang="ru-RU" dirty="0" smtClean="0"/>
              <a:t> : </a:t>
            </a:r>
            <a:r>
              <a:rPr lang="ru-RU" dirty="0" err="1" smtClean="0"/>
              <a:t>ширина_поляi</a:t>
            </a:r>
            <a:r>
              <a:rPr lang="ru-RU" dirty="0" smtClean="0"/>
              <a:t>;</a:t>
            </a:r>
          </a:p>
          <a:p>
            <a:pPr fontAlgn="base">
              <a:buNone/>
            </a:pPr>
            <a:r>
              <a:rPr lang="ru-RU" dirty="0" smtClean="0"/>
              <a:t>}</a:t>
            </a:r>
          </a:p>
          <a:p>
            <a:r>
              <a:rPr lang="ru-RU" dirty="0" smtClean="0"/>
              <a:t> </a:t>
            </a:r>
            <a:r>
              <a:rPr lang="ru-RU" i="1" dirty="0" err="1" smtClean="0"/>
              <a:t>типi</a:t>
            </a:r>
            <a:r>
              <a:rPr lang="ru-RU" dirty="0" smtClean="0"/>
              <a:t> </a:t>
            </a:r>
            <a:r>
              <a:rPr lang="ru-RU" dirty="0" smtClean="0"/>
              <a:t>- тип </a:t>
            </a:r>
            <a:r>
              <a:rPr lang="ru-RU" dirty="0" smtClean="0"/>
              <a:t>поля. В качестве типа поля может использоваться только </a:t>
            </a:r>
            <a:r>
              <a:rPr lang="ru-RU" b="1" dirty="0" err="1" smtClean="0"/>
              <a:t>int</a:t>
            </a:r>
            <a:r>
              <a:rPr lang="ru-RU" dirty="0" smtClean="0"/>
              <a:t>, допустимы модификаторы </a:t>
            </a:r>
            <a:r>
              <a:rPr lang="ru-RU" dirty="0" err="1" smtClean="0"/>
              <a:t>signed</a:t>
            </a:r>
            <a:r>
              <a:rPr lang="ru-RU" dirty="0" smtClean="0"/>
              <a:t> и </a:t>
            </a:r>
            <a:r>
              <a:rPr lang="ru-RU" dirty="0" err="1" smtClean="0"/>
              <a:t>unsigned</a:t>
            </a:r>
            <a:r>
              <a:rPr lang="ru-RU" dirty="0" smtClean="0"/>
              <a:t>. </a:t>
            </a:r>
            <a:endParaRPr lang="ru-RU" dirty="0" smtClean="0"/>
          </a:p>
          <a:p>
            <a:r>
              <a:rPr lang="ru-RU" i="1" dirty="0" err="1" smtClean="0"/>
              <a:t>имя_поляi</a:t>
            </a:r>
            <a:r>
              <a:rPr lang="ru-RU" dirty="0" smtClean="0"/>
              <a:t> - </a:t>
            </a:r>
            <a:r>
              <a:rPr lang="ru-RU" dirty="0" smtClean="0"/>
              <a:t>произвольный идентификатор</a:t>
            </a:r>
            <a:r>
              <a:rPr lang="ru-RU" dirty="0" smtClean="0"/>
              <a:t>.</a:t>
            </a:r>
            <a:endParaRPr lang="ru-RU" dirty="0" smtClean="0"/>
          </a:p>
          <a:p>
            <a:r>
              <a:rPr lang="ru-RU" i="1" dirty="0" err="1" smtClean="0"/>
              <a:t>ширина_поляi</a:t>
            </a:r>
            <a:r>
              <a:rPr lang="ru-RU" dirty="0" smtClean="0"/>
              <a:t> - положительное целое число, которое не должно превышать длину машинного слова для конкретной платформы (машинное слово измеряется в битах или байтах и равно разрядности регистров процессора, например, для архитектуры 64x - длина 64 бита).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54152" y="260648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/>
              <a:t>Битовые поля</a:t>
            </a:r>
            <a:endParaRPr lang="ru-RU" sz="3600" b="1" dirty="0"/>
          </a:p>
        </p:txBody>
      </p:sp>
    </p:spTree>
    <p:extLst>
      <p:ext uri="{BB962C8B-B14F-4D97-AF65-F5344CB8AC3E}">
        <p14:creationId xmlns="" xmlns:p14="http://schemas.microsoft.com/office/powerpoint/2010/main" val="49982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214320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Например, определим структуру с битовыми полями:</a:t>
            </a:r>
          </a:p>
          <a:p>
            <a:pPr fontAlgn="base">
              <a:buNone/>
            </a:pPr>
            <a:r>
              <a:rPr lang="ru-RU" dirty="0" err="1" smtClean="0"/>
              <a:t>struct</a:t>
            </a:r>
            <a:r>
              <a:rPr lang="ru-RU" dirty="0" smtClean="0"/>
              <a:t> </a:t>
            </a:r>
            <a:r>
              <a:rPr lang="ru-RU" dirty="0" err="1" smtClean="0"/>
              <a:t>point</a:t>
            </a:r>
            <a:endParaRPr lang="ru-RU" dirty="0" smtClean="0"/>
          </a:p>
          <a:p>
            <a:pPr fontAlgn="base">
              <a:buNone/>
            </a:pPr>
            <a:r>
              <a:rPr lang="ru-RU" dirty="0" smtClean="0"/>
              <a:t>{</a:t>
            </a:r>
          </a:p>
          <a:p>
            <a:pPr fontAlgn="base">
              <a:buNone/>
            </a:pPr>
            <a:r>
              <a:rPr lang="ru-RU" dirty="0" smtClean="0"/>
              <a:t>    </a:t>
            </a:r>
            <a:r>
              <a:rPr lang="ru-RU" dirty="0" err="1" smtClean="0"/>
              <a:t>unsigned</a:t>
            </a:r>
            <a:r>
              <a:rPr lang="ru-RU" dirty="0" smtClean="0"/>
              <a:t> </a:t>
            </a:r>
            <a:r>
              <a:rPr lang="ru-RU" dirty="0" err="1" smtClean="0"/>
              <a:t>int</a:t>
            </a:r>
            <a:r>
              <a:rPr lang="ru-RU" dirty="0" smtClean="0"/>
              <a:t> x:5;   // 0-31</a:t>
            </a:r>
          </a:p>
          <a:p>
            <a:pPr fontAlgn="base">
              <a:buNone/>
            </a:pPr>
            <a:r>
              <a:rPr lang="ru-RU" dirty="0" smtClean="0"/>
              <a:t>    </a:t>
            </a:r>
            <a:r>
              <a:rPr lang="ru-RU" dirty="0" err="1" smtClean="0"/>
              <a:t>unsigned</a:t>
            </a:r>
            <a:r>
              <a:rPr lang="ru-RU" dirty="0" smtClean="0"/>
              <a:t> </a:t>
            </a:r>
            <a:r>
              <a:rPr lang="ru-RU" dirty="0" err="1" smtClean="0"/>
              <a:t>int</a:t>
            </a:r>
            <a:r>
              <a:rPr lang="ru-RU" dirty="0" smtClean="0"/>
              <a:t> y:3;   // 0-7</a:t>
            </a:r>
          </a:p>
          <a:p>
            <a:pPr fontAlgn="base">
              <a:buNone/>
            </a:pPr>
            <a:r>
              <a:rPr lang="ru-RU" dirty="0" smtClean="0"/>
              <a:t>};</a:t>
            </a:r>
          </a:p>
          <a:p>
            <a:r>
              <a:rPr lang="ru-RU" dirty="0" smtClean="0"/>
              <a:t>Структура </a:t>
            </a:r>
            <a:r>
              <a:rPr lang="ru-RU" dirty="0" err="1" smtClean="0"/>
              <a:t>point</a:t>
            </a:r>
            <a:r>
              <a:rPr lang="ru-RU" dirty="0" smtClean="0"/>
              <a:t> содержит два битовых поля. Первое поле </a:t>
            </a:r>
            <a:r>
              <a:rPr lang="ru-RU" dirty="0" err="1" smtClean="0"/>
              <a:t>x</a:t>
            </a:r>
            <a:r>
              <a:rPr lang="ru-RU" dirty="0" smtClean="0"/>
              <a:t> имеет ширину в 5 бит. То есть оно может принимать значения от 0 до 31. Второе поле - </a:t>
            </a:r>
            <a:r>
              <a:rPr lang="ru-RU" dirty="0" err="1" smtClean="0"/>
              <a:t>y</a:t>
            </a:r>
            <a:r>
              <a:rPr lang="ru-RU" dirty="0" smtClean="0"/>
              <a:t> - имеет ширину в 3 бита и может принимать значения от 0 до 7.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54152" y="260648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/>
              <a:t>Битовые поля</a:t>
            </a:r>
            <a:endParaRPr lang="ru-RU" sz="3600" b="1" dirty="0"/>
          </a:p>
        </p:txBody>
      </p:sp>
    </p:spTree>
    <p:extLst>
      <p:ext uri="{BB962C8B-B14F-4D97-AF65-F5344CB8AC3E}">
        <p14:creationId xmlns="" xmlns:p14="http://schemas.microsoft.com/office/powerpoint/2010/main" val="49982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214320"/>
          </a:xfrm>
        </p:spPr>
        <p:txBody>
          <a:bodyPr>
            <a:normAutofit fontScale="77500" lnSpcReduction="20000"/>
          </a:bodyPr>
          <a:lstStyle/>
          <a:p>
            <a:pPr fontAlgn="base">
              <a:buNone/>
            </a:pPr>
            <a:r>
              <a:rPr lang="ru-RU" dirty="0" smtClean="0"/>
              <a:t>#</a:t>
            </a:r>
            <a:r>
              <a:rPr lang="en-US" dirty="0" smtClean="0"/>
              <a:t>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 fontAlgn="base">
              <a:buNone/>
            </a:pPr>
            <a:endParaRPr lang="ru-RU" dirty="0" smtClean="0"/>
          </a:p>
          <a:p>
            <a:pPr fontAlgn="base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smtClean="0"/>
              <a:t>point</a:t>
            </a:r>
          </a:p>
          <a:p>
            <a:pPr fontAlgn="base">
              <a:buNone/>
            </a:pPr>
            <a:r>
              <a:rPr lang="en-US" dirty="0" smtClean="0"/>
              <a:t>{</a:t>
            </a:r>
          </a:p>
          <a:p>
            <a:pPr fontAlgn="base">
              <a:buNone/>
            </a:pPr>
            <a:r>
              <a:rPr lang="en-US" dirty="0" smtClean="0"/>
              <a:t>    unsigned </a:t>
            </a:r>
            <a:r>
              <a:rPr lang="en-US" dirty="0" err="1" smtClean="0"/>
              <a:t>int</a:t>
            </a:r>
            <a:r>
              <a:rPr lang="en-US" dirty="0" smtClean="0"/>
              <a:t> x:5;   // 0-31</a:t>
            </a:r>
          </a:p>
          <a:p>
            <a:pPr fontAlgn="base">
              <a:buNone/>
            </a:pPr>
            <a:r>
              <a:rPr lang="en-US" dirty="0" smtClean="0"/>
              <a:t>    unsigned </a:t>
            </a:r>
            <a:r>
              <a:rPr lang="en-US" dirty="0" err="1" smtClean="0"/>
              <a:t>int</a:t>
            </a:r>
            <a:r>
              <a:rPr lang="en-US" dirty="0" smtClean="0"/>
              <a:t> y:3;   // 0-7</a:t>
            </a:r>
          </a:p>
          <a:p>
            <a:pPr fontAlgn="base">
              <a:buNone/>
            </a:pPr>
            <a:r>
              <a:rPr lang="en-US" dirty="0" smtClean="0"/>
              <a:t>};</a:t>
            </a:r>
          </a:p>
          <a:p>
            <a:pPr fontAlgn="base">
              <a:buNone/>
            </a:pPr>
            <a:r>
              <a:rPr lang="en-US" dirty="0" smtClean="0"/>
              <a:t> </a:t>
            </a:r>
          </a:p>
          <a:p>
            <a:pPr fontAlgn="base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main(void)</a:t>
            </a:r>
          </a:p>
          <a:p>
            <a:pPr fontAlgn="base">
              <a:buNone/>
            </a:pPr>
            <a:r>
              <a:rPr lang="en-US" dirty="0" smtClean="0"/>
              <a:t>{</a:t>
            </a:r>
          </a:p>
          <a:p>
            <a:pPr fontAlgn="base">
              <a:buNone/>
            </a:pPr>
            <a:r>
              <a:rPr lang="en-US" dirty="0" smtClean="0"/>
              <a:t>   </a:t>
            </a:r>
            <a:r>
              <a:rPr lang="en-US" dirty="0" err="1" smtClean="0"/>
              <a:t>struct</a:t>
            </a:r>
            <a:r>
              <a:rPr lang="en-US" dirty="0" smtClean="0"/>
              <a:t> point center = {0, 5};</a:t>
            </a:r>
          </a:p>
          <a:p>
            <a:pPr fontAlgn="base">
              <a:buNone/>
            </a:pPr>
            <a:r>
              <a:rPr lang="en-US" dirty="0" smtClean="0"/>
              <a:t>   </a:t>
            </a:r>
            <a:r>
              <a:rPr lang="en-US" dirty="0" err="1" smtClean="0"/>
              <a:t>center.x</a:t>
            </a:r>
            <a:r>
              <a:rPr lang="en-US" dirty="0" smtClean="0"/>
              <a:t> = 2;</a:t>
            </a:r>
          </a:p>
          <a:p>
            <a:pPr fontAlgn="base">
              <a:buNone/>
            </a:pPr>
            <a:r>
              <a:rPr lang="en-US" dirty="0" smtClean="0"/>
              <a:t>   </a:t>
            </a:r>
            <a:r>
              <a:rPr lang="en-US" dirty="0" err="1" smtClean="0"/>
              <a:t>printf</a:t>
            </a:r>
            <a:r>
              <a:rPr lang="en-US" dirty="0" smtClean="0"/>
              <a:t>("x=%d    y=%d \n", </a:t>
            </a:r>
            <a:r>
              <a:rPr lang="en-US" dirty="0" err="1" smtClean="0"/>
              <a:t>center.x</a:t>
            </a:r>
            <a:r>
              <a:rPr lang="en-US" dirty="0" smtClean="0"/>
              <a:t>, </a:t>
            </a:r>
            <a:r>
              <a:rPr lang="en-US" dirty="0" err="1" smtClean="0"/>
              <a:t>center.y</a:t>
            </a:r>
            <a:r>
              <a:rPr lang="en-US" dirty="0" smtClean="0"/>
              <a:t>);  // x=2  y=5</a:t>
            </a:r>
          </a:p>
          <a:p>
            <a:pPr fontAlgn="base">
              <a:buNone/>
            </a:pPr>
            <a:r>
              <a:rPr lang="en-US" dirty="0" smtClean="0"/>
              <a:t>     </a:t>
            </a:r>
          </a:p>
          <a:p>
            <a:pPr fontAlgn="base">
              <a:buNone/>
            </a:pPr>
            <a:r>
              <a:rPr lang="en-US" dirty="0" smtClean="0"/>
              <a:t>    return 0;</a:t>
            </a:r>
          </a:p>
          <a:p>
            <a:pPr fontAlgn="base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54152" y="260648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/>
              <a:t>Битовые поля</a:t>
            </a:r>
            <a:endParaRPr lang="ru-RU" sz="3600" b="1" dirty="0"/>
          </a:p>
        </p:txBody>
      </p:sp>
    </p:spTree>
    <p:extLst>
      <p:ext uri="{BB962C8B-B14F-4D97-AF65-F5344CB8AC3E}">
        <p14:creationId xmlns="" xmlns:p14="http://schemas.microsoft.com/office/powerpoint/2010/main" val="49982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2687770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В зависимости от платформы расположение полей структуры в памяти может отличаться. В частности, на </a:t>
            </a:r>
            <a:r>
              <a:rPr lang="ru-RU" dirty="0" err="1" smtClean="0"/>
              <a:t>Windows</a:t>
            </a:r>
            <a:r>
              <a:rPr lang="ru-RU" dirty="0" smtClean="0"/>
              <a:t> порядок расположения следующий: поля в начале структуры имеют младшие адреса, а поля в конце структуры имеют старшие адреса. </a:t>
            </a:r>
            <a:endParaRPr lang="ru-RU" dirty="0" smtClean="0"/>
          </a:p>
          <a:p>
            <a:r>
              <a:rPr lang="ru-RU" dirty="0" smtClean="0"/>
              <a:t>То </a:t>
            </a:r>
            <a:r>
              <a:rPr lang="ru-RU" dirty="0" smtClean="0"/>
              <a:t>есть если </a:t>
            </a:r>
            <a:r>
              <a:rPr lang="ru-RU" dirty="0" smtClean="0"/>
              <a:t>взять из </a:t>
            </a:r>
            <a:r>
              <a:rPr lang="ru-RU" dirty="0" smtClean="0"/>
              <a:t>примера выше поля </a:t>
            </a:r>
            <a:r>
              <a:rPr lang="ru-RU" dirty="0" err="1" smtClean="0"/>
              <a:t>x</a:t>
            </a:r>
            <a:r>
              <a:rPr lang="ru-RU" dirty="0" smtClean="0"/>
              <a:t> и </a:t>
            </a:r>
            <a:r>
              <a:rPr lang="ru-RU" dirty="0" err="1" smtClean="0"/>
              <a:t>y</a:t>
            </a:r>
            <a:r>
              <a:rPr lang="ru-RU" dirty="0" smtClean="0"/>
              <a:t> структуры </a:t>
            </a:r>
            <a:r>
              <a:rPr lang="ru-RU" dirty="0" err="1" smtClean="0"/>
              <a:t>point</a:t>
            </a:r>
            <a:r>
              <a:rPr lang="ru-RU" dirty="0" smtClean="0"/>
              <a:t> с финальными значениями x=2 и y=5, то </a:t>
            </a:r>
            <a:r>
              <a:rPr lang="ru-RU" dirty="0" smtClean="0"/>
              <a:t>получим </a:t>
            </a:r>
            <a:r>
              <a:rPr lang="ru-RU" dirty="0" smtClean="0"/>
              <a:t>на </a:t>
            </a:r>
            <a:r>
              <a:rPr lang="ru-RU" dirty="0" err="1" smtClean="0"/>
              <a:t>Windows</a:t>
            </a:r>
            <a:r>
              <a:rPr lang="ru-RU" dirty="0" smtClean="0"/>
              <a:t> следующее размещение битов в памяти:</a:t>
            </a:r>
          </a:p>
          <a:p>
            <a:pPr>
              <a:buNone/>
            </a:pPr>
            <a:r>
              <a:rPr lang="ru-RU" dirty="0" smtClean="0"/>
              <a:t/>
            </a:r>
            <a:br>
              <a:rPr lang="ru-RU" dirty="0" smtClean="0"/>
            </a:br>
            <a:endParaRPr lang="en-US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54152" y="260648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/>
              <a:t>Битовые поля</a:t>
            </a:r>
            <a:endParaRPr lang="ru-RU" sz="3600" b="1" dirty="0"/>
          </a:p>
        </p:txBody>
      </p:sp>
      <p:sp>
        <p:nvSpPr>
          <p:cNvPr id="1026" name="AutoShape 2" descr="Битовые поля в языке программирования С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8" name="AutoShape 4" descr="Битовые поля в языке программирования С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0" name="AutoShape 6" descr="Битовые поля в языке программирования С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2" name="AutoShape 8" descr="Битовые поля в языке программирования С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4" name="AutoShape 10" descr="Битовые поля в языке программирования С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/>
          <a:srcRect l="23828" t="34028" r="53906" b="49305"/>
          <a:stretch>
            <a:fillRect/>
          </a:stretch>
        </p:blipFill>
        <p:spPr bwMode="auto">
          <a:xfrm>
            <a:off x="1214414" y="3429000"/>
            <a:ext cx="4920292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9982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61659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 smtClean="0"/>
              <a:t>Быстрая сортировка - усовершенствованный </a:t>
            </a:r>
            <a:r>
              <a:rPr lang="ru-RU" dirty="0" smtClean="0"/>
              <a:t>метод сортировки, основанный на принципе обмена.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Ч.Хоар – 1960 (МГУ).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pPr>
              <a:buNone/>
            </a:pPr>
            <a:r>
              <a:rPr lang="ru-RU" dirty="0" smtClean="0"/>
              <a:t>В </a:t>
            </a:r>
            <a:r>
              <a:rPr lang="ru-RU" dirty="0" smtClean="0"/>
              <a:t>массиве выбирается некоторый элемент, называемый </a:t>
            </a:r>
            <a:r>
              <a:rPr lang="ru-RU" b="1" i="1" dirty="0" smtClean="0"/>
              <a:t>разрешающим</a:t>
            </a:r>
            <a:r>
              <a:rPr lang="ru-RU" dirty="0" smtClean="0"/>
              <a:t>.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Производятся </a:t>
            </a:r>
            <a:r>
              <a:rPr lang="ru-RU" dirty="0" smtClean="0"/>
              <a:t>перестановки элементов так, что слева от </a:t>
            </a:r>
            <a:r>
              <a:rPr lang="ru-RU" dirty="0" smtClean="0"/>
              <a:t>разрешающего находятся </a:t>
            </a:r>
            <a:r>
              <a:rPr lang="ru-RU" dirty="0" smtClean="0"/>
              <a:t>элементы</a:t>
            </a:r>
            <a:r>
              <a:rPr lang="ru-RU" dirty="0" smtClean="0"/>
              <a:t>, которые меньше него, а </a:t>
            </a:r>
            <a:r>
              <a:rPr lang="ru-RU" dirty="0" smtClean="0"/>
              <a:t>справа — </a:t>
            </a:r>
            <a:r>
              <a:rPr lang="ru-RU" dirty="0" smtClean="0"/>
              <a:t>больше него. 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Тем </a:t>
            </a:r>
            <a:r>
              <a:rPr lang="ru-RU" dirty="0" smtClean="0"/>
              <a:t>самым массив разбивается на две части:</a:t>
            </a:r>
          </a:p>
          <a:p>
            <a:r>
              <a:rPr lang="ru-RU" dirty="0" smtClean="0"/>
              <a:t>не отсортированные элементы слева от разрешающего элемента;</a:t>
            </a:r>
          </a:p>
          <a:p>
            <a:r>
              <a:rPr lang="ru-RU" dirty="0" smtClean="0"/>
              <a:t>не отсортированные элементы справа от разрешающего элемента.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Чтобы </a:t>
            </a:r>
            <a:r>
              <a:rPr lang="ru-RU" dirty="0" smtClean="0"/>
              <a:t>отсортировать эти два меньших </a:t>
            </a:r>
            <a:r>
              <a:rPr lang="ru-RU" dirty="0" err="1" smtClean="0"/>
              <a:t>подмассива</a:t>
            </a:r>
            <a:r>
              <a:rPr lang="ru-RU" dirty="0" smtClean="0"/>
              <a:t>, алгоритм рекурсивно вызывает сам себя</a:t>
            </a:r>
            <a:r>
              <a:rPr lang="ru-RU" dirty="0" smtClean="0"/>
              <a:t>.</a:t>
            </a:r>
            <a:r>
              <a:rPr lang="ru-RU" dirty="0" smtClean="0"/>
              <a:t/>
            </a:r>
            <a:br>
              <a:rPr lang="ru-RU" dirty="0" smtClean="0"/>
            </a:br>
            <a:endParaRPr lang="en-US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54152" y="260648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/>
              <a:t>Сортировки массивов</a:t>
            </a:r>
            <a:endParaRPr lang="ru-RU" sz="3600" b="1" dirty="0"/>
          </a:p>
        </p:txBody>
      </p:sp>
      <p:sp>
        <p:nvSpPr>
          <p:cNvPr id="1026" name="AutoShape 2" descr="Битовые поля в языке программирования С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8" name="AutoShape 4" descr="Битовые поля в языке программирования С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0" name="AutoShape 6" descr="Битовые поля в языке программирования С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2" name="AutoShape 8" descr="Битовые поля в языке программирования С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4" name="AutoShape 10" descr="Битовые поля в языке программирования С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9982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4737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endParaRPr lang="en-US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54152" y="260648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/>
              <a:t>Сортировки массивов</a:t>
            </a:r>
            <a:endParaRPr lang="ru-RU" sz="3600" b="1" dirty="0"/>
          </a:p>
        </p:txBody>
      </p:sp>
      <p:sp>
        <p:nvSpPr>
          <p:cNvPr id="1026" name="AutoShape 2" descr="Битовые поля в языке программирования С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8" name="AutoShape 4" descr="Битовые поля в языке программирования С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0" name="AutoShape 6" descr="Битовые поля в языке программирования С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2" name="AutoShape 8" descr="Битовые поля в языке программирования С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4" name="AutoShape 10" descr="Битовые поля в языке программирования С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1138" name="Picture 2" descr="http://algolist.ru/sort/gif/23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143116"/>
            <a:ext cx="7941969" cy="26432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9982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4152" y="260648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/>
              <a:t>Сортировки массивов</a:t>
            </a:r>
            <a:endParaRPr lang="ru-RU" sz="3600" b="1" dirty="0"/>
          </a:p>
        </p:txBody>
      </p:sp>
      <p:sp>
        <p:nvSpPr>
          <p:cNvPr id="1026" name="AutoShape 2" descr="Битовые поля в языке программирования С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8" name="AutoShape 4" descr="Битовые поля в языке программирования С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0" name="AutoShape 6" descr="Битовые поля в языке программирования С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2" name="AutoShape 8" descr="Битовые поля в языке программирования С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4" name="AutoShape 10" descr="Битовые поля в языке программирования С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n, a[n]; </a:t>
            </a:r>
            <a:r>
              <a:rPr lang="en-US" i="1" dirty="0" smtClean="0"/>
              <a:t>//n - </a:t>
            </a:r>
            <a:r>
              <a:rPr lang="ru-RU" i="1" dirty="0" smtClean="0"/>
              <a:t>количество элементов</a:t>
            </a:r>
            <a:r>
              <a:rPr lang="ru-RU" dirty="0" smtClean="0"/>
              <a:t> 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qs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s_arr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first, </a:t>
            </a:r>
            <a:r>
              <a:rPr lang="en-US" dirty="0" err="1" smtClean="0"/>
              <a:t>int</a:t>
            </a:r>
            <a:r>
              <a:rPr lang="en-US" dirty="0" smtClean="0"/>
              <a:t> last) 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{ </a:t>
            </a:r>
            <a:endParaRPr lang="ru-RU" dirty="0" smtClean="0"/>
          </a:p>
          <a:p>
            <a:pPr>
              <a:buNone/>
            </a:pPr>
            <a:r>
              <a:rPr lang="ru-RU" b="1" dirty="0" smtClean="0"/>
              <a:t>	</a:t>
            </a:r>
            <a:r>
              <a:rPr lang="en-US" b="1" dirty="0" smtClean="0"/>
              <a:t>if</a:t>
            </a:r>
            <a:r>
              <a:rPr lang="en-US" dirty="0" smtClean="0"/>
              <a:t> </a:t>
            </a:r>
            <a:r>
              <a:rPr lang="en-US" dirty="0" smtClean="0"/>
              <a:t>(first &lt; last)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{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left = first, right = last, middle = </a:t>
            </a:r>
            <a:r>
              <a:rPr lang="en-US" dirty="0" err="1" smtClean="0"/>
              <a:t>s_arr</a:t>
            </a:r>
            <a:r>
              <a:rPr lang="en-US" dirty="0" smtClean="0"/>
              <a:t>[(left + right) / 2]; </a:t>
            </a:r>
            <a:endParaRPr lang="ru-RU" dirty="0" smtClean="0"/>
          </a:p>
          <a:p>
            <a:pPr>
              <a:buNone/>
            </a:pPr>
            <a:r>
              <a:rPr lang="ru-RU" b="1" dirty="0" smtClean="0"/>
              <a:t>		</a:t>
            </a:r>
            <a:r>
              <a:rPr lang="en-US" b="1" dirty="0" smtClean="0"/>
              <a:t>do</a:t>
            </a:r>
            <a:r>
              <a:rPr lang="en-US" dirty="0" smtClean="0"/>
              <a:t>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	</a:t>
            </a:r>
            <a:r>
              <a:rPr lang="en-US" dirty="0" smtClean="0"/>
              <a:t>{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		</a:t>
            </a:r>
            <a:r>
              <a:rPr lang="en-US" b="1" dirty="0" smtClean="0"/>
              <a:t>while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s_arr</a:t>
            </a:r>
            <a:r>
              <a:rPr lang="en-US" dirty="0" smtClean="0"/>
              <a:t>[left] &lt; middle) left++; </a:t>
            </a:r>
            <a:endParaRPr lang="ru-RU" dirty="0" smtClean="0"/>
          </a:p>
          <a:p>
            <a:pPr>
              <a:buNone/>
            </a:pPr>
            <a:r>
              <a:rPr lang="ru-RU" b="1" dirty="0" smtClean="0"/>
              <a:t>			</a:t>
            </a:r>
            <a:r>
              <a:rPr lang="en-US" b="1" dirty="0" smtClean="0"/>
              <a:t>while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s_arr</a:t>
            </a:r>
            <a:r>
              <a:rPr lang="en-US" dirty="0" smtClean="0"/>
              <a:t>[right] &gt; middle) right--; </a:t>
            </a:r>
            <a:endParaRPr lang="ru-RU" dirty="0" smtClean="0"/>
          </a:p>
          <a:p>
            <a:pPr>
              <a:buNone/>
            </a:pPr>
            <a:r>
              <a:rPr lang="ru-RU" b="1" dirty="0" smtClean="0"/>
              <a:t>			</a:t>
            </a:r>
            <a:r>
              <a:rPr lang="en-US" b="1" dirty="0" smtClean="0"/>
              <a:t>if</a:t>
            </a:r>
            <a:r>
              <a:rPr lang="en-US" dirty="0" smtClean="0"/>
              <a:t> </a:t>
            </a:r>
            <a:r>
              <a:rPr lang="en-US" dirty="0" smtClean="0"/>
              <a:t>(left &lt;= right)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		</a:t>
            </a:r>
            <a:r>
              <a:rPr lang="en-US" dirty="0" smtClean="0"/>
              <a:t>{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		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tmp</a:t>
            </a:r>
            <a:r>
              <a:rPr lang="en-US" dirty="0" smtClean="0"/>
              <a:t> = </a:t>
            </a:r>
            <a:r>
              <a:rPr lang="en-US" dirty="0" err="1" smtClean="0"/>
              <a:t>s_arr</a:t>
            </a:r>
            <a:r>
              <a:rPr lang="en-US" dirty="0" smtClean="0"/>
              <a:t>[left];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			</a:t>
            </a:r>
            <a:r>
              <a:rPr lang="en-US" dirty="0" err="1" smtClean="0"/>
              <a:t>s_arr</a:t>
            </a:r>
            <a:r>
              <a:rPr lang="en-US" dirty="0" smtClean="0"/>
              <a:t>[left</a:t>
            </a:r>
            <a:r>
              <a:rPr lang="en-US" dirty="0" smtClean="0"/>
              <a:t>] = </a:t>
            </a:r>
            <a:r>
              <a:rPr lang="en-US" dirty="0" err="1" smtClean="0"/>
              <a:t>s_arr</a:t>
            </a:r>
            <a:r>
              <a:rPr lang="en-US" dirty="0" smtClean="0"/>
              <a:t>[right];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			</a:t>
            </a:r>
            <a:r>
              <a:rPr lang="en-US" dirty="0" err="1" smtClean="0"/>
              <a:t>s_arr</a:t>
            </a:r>
            <a:r>
              <a:rPr lang="en-US" dirty="0" smtClean="0"/>
              <a:t>[right</a:t>
            </a:r>
            <a:r>
              <a:rPr lang="en-US" dirty="0" smtClean="0"/>
              <a:t>] = </a:t>
            </a:r>
            <a:r>
              <a:rPr lang="en-US" dirty="0" err="1" smtClean="0"/>
              <a:t>tmp</a:t>
            </a:r>
            <a:r>
              <a:rPr lang="en-US" dirty="0" smtClean="0"/>
              <a:t>;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			</a:t>
            </a:r>
            <a:r>
              <a:rPr lang="en-US" dirty="0" smtClean="0"/>
              <a:t>left</a:t>
            </a:r>
            <a:r>
              <a:rPr lang="en-US" dirty="0" smtClean="0"/>
              <a:t>++; right--;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		</a:t>
            </a:r>
            <a:r>
              <a:rPr lang="en-US" dirty="0" smtClean="0"/>
              <a:t>}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	</a:t>
            </a:r>
            <a:r>
              <a:rPr lang="en-US" dirty="0" smtClean="0"/>
              <a:t>} </a:t>
            </a:r>
            <a:r>
              <a:rPr lang="ru-RU" dirty="0" smtClean="0"/>
              <a:t> </a:t>
            </a:r>
            <a:r>
              <a:rPr lang="en-US" b="1" dirty="0" smtClean="0"/>
              <a:t>while</a:t>
            </a:r>
            <a:r>
              <a:rPr lang="en-US" dirty="0" smtClean="0"/>
              <a:t> </a:t>
            </a:r>
            <a:r>
              <a:rPr lang="en-US" dirty="0" smtClean="0"/>
              <a:t>(left &lt;= right);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	</a:t>
            </a:r>
            <a:r>
              <a:rPr lang="en-US" dirty="0" err="1" smtClean="0"/>
              <a:t>qs</a:t>
            </a:r>
            <a:r>
              <a:rPr lang="en-US" dirty="0" smtClean="0"/>
              <a:t>(</a:t>
            </a:r>
            <a:r>
              <a:rPr lang="en-US" dirty="0" err="1" smtClean="0"/>
              <a:t>s_arr</a:t>
            </a:r>
            <a:r>
              <a:rPr lang="en-US" dirty="0" smtClean="0"/>
              <a:t>, first, right);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	</a:t>
            </a:r>
            <a:r>
              <a:rPr lang="en-US" dirty="0" err="1" smtClean="0"/>
              <a:t>qs</a:t>
            </a:r>
            <a:r>
              <a:rPr lang="en-US" dirty="0" smtClean="0"/>
              <a:t>(</a:t>
            </a:r>
            <a:r>
              <a:rPr lang="en-US" dirty="0" err="1" smtClean="0"/>
              <a:t>s_arr</a:t>
            </a:r>
            <a:r>
              <a:rPr lang="en-US" dirty="0" smtClean="0"/>
              <a:t>, left, last);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} 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9982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Директивы препроцессора языка 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  <a:defRPr/>
            </a:pPr>
            <a:r>
              <a:rPr lang="ru-RU" b="1" dirty="0" smtClean="0"/>
              <a:t>  Макроподстановка</a:t>
            </a:r>
            <a:endParaRPr lang="en-US" b="1" dirty="0" smtClean="0"/>
          </a:p>
          <a:p>
            <a:pPr>
              <a:buNone/>
              <a:defRPr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 </a:t>
            </a:r>
          </a:p>
          <a:p>
            <a:pPr>
              <a:buNone/>
              <a:defRPr/>
            </a:pPr>
            <a:r>
              <a:rPr lang="en-US" dirty="0" smtClean="0"/>
              <a:t>#define N 100 </a:t>
            </a:r>
          </a:p>
          <a:p>
            <a:pPr>
              <a:buNone/>
              <a:defRPr/>
            </a:pPr>
            <a:r>
              <a:rPr lang="en-US" dirty="0" smtClean="0"/>
              <a:t>#define PN </a:t>
            </a:r>
            <a:r>
              <a:rPr lang="en-US" dirty="0" err="1" smtClean="0"/>
              <a:t>printf</a:t>
            </a:r>
            <a:r>
              <a:rPr lang="en-US" dirty="0" smtClean="0"/>
              <a:t>("\n") </a:t>
            </a:r>
          </a:p>
          <a:p>
            <a:pPr>
              <a:buNone/>
              <a:defRPr/>
            </a:pPr>
            <a:r>
              <a:rPr lang="en-US" dirty="0" smtClean="0"/>
              <a:t>#define SUM for(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&lt;N; </a:t>
            </a:r>
            <a:r>
              <a:rPr lang="en-US" dirty="0" err="1" smtClean="0"/>
              <a:t>i</a:t>
            </a:r>
            <a:r>
              <a:rPr lang="en-US" dirty="0" smtClean="0"/>
              <a:t>++) sum +=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</a:p>
          <a:p>
            <a:pPr>
              <a:buNone/>
              <a:defRPr/>
            </a:pPr>
            <a:r>
              <a:rPr lang="en-US" dirty="0" smtClean="0"/>
              <a:t>main () </a:t>
            </a:r>
          </a:p>
          <a:p>
            <a:pPr>
              <a:buNone/>
              <a:defRPr/>
            </a:pPr>
            <a:r>
              <a:rPr lang="en-US" dirty="0" smtClean="0"/>
              <a:t>{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, sum = 0; </a:t>
            </a:r>
          </a:p>
          <a:p>
            <a:pPr>
              <a:buNone/>
              <a:defRPr/>
            </a:pPr>
            <a:r>
              <a:rPr lang="en-US" dirty="0" smtClean="0"/>
              <a:t>SUM; </a:t>
            </a:r>
          </a:p>
          <a:p>
            <a:pPr>
              <a:buNone/>
              <a:defRPr/>
            </a:pPr>
            <a:r>
              <a:rPr lang="en-US" dirty="0" err="1" smtClean="0"/>
              <a:t>printf</a:t>
            </a:r>
            <a:r>
              <a:rPr lang="en-US" dirty="0" smtClean="0"/>
              <a:t>("%d", sum); </a:t>
            </a:r>
          </a:p>
          <a:p>
            <a:pPr>
              <a:buNone/>
              <a:defRPr/>
            </a:pPr>
            <a:r>
              <a:rPr lang="en-US" dirty="0" smtClean="0"/>
              <a:t>PN; } 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Директивы препроцессора языка 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  <a:defRPr/>
            </a:pPr>
            <a:r>
              <a:rPr lang="ru-RU" b="1" dirty="0" smtClean="0"/>
              <a:t>  Макроподстановка с аргументами</a:t>
            </a:r>
            <a:endParaRPr lang="en-US" b="1" dirty="0" smtClean="0"/>
          </a:p>
          <a:p>
            <a:pPr>
              <a:buNone/>
              <a:defRPr/>
            </a:pPr>
            <a:r>
              <a:rPr lang="ru-RU" dirty="0" smtClean="0"/>
              <a:t>заменяющий текст будет зависеть от вида обращения к макросу. </a:t>
            </a:r>
          </a:p>
          <a:p>
            <a:pPr>
              <a:buNone/>
              <a:defRPr/>
            </a:pPr>
            <a:r>
              <a:rPr lang="ru-RU" dirty="0" smtClean="0"/>
              <a:t>Определим, например, макрос с именем MAX следующим образом:</a:t>
            </a:r>
          </a:p>
          <a:p>
            <a:pPr>
              <a:buNone/>
              <a:defRPr/>
            </a:pPr>
            <a:r>
              <a:rPr lang="ru-RU" dirty="0" smtClean="0"/>
              <a:t>#DEFINE MAX(A, B) ((A) &gt; (B)? (A) : (B))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7230</TotalTime>
  <Words>2987</Words>
  <Application>Microsoft Office PowerPoint</Application>
  <PresentationFormat>Экран (4:3)</PresentationFormat>
  <Paragraphs>732</Paragraphs>
  <Slides>78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78</vt:i4>
      </vt:variant>
    </vt:vector>
  </HeadingPairs>
  <TitlesOfParts>
    <vt:vector size="79" baseType="lpstr">
      <vt:lpstr>Официальная</vt:lpstr>
      <vt:lpstr>Программирование на С/С++</vt:lpstr>
      <vt:lpstr>Препроцессор языка С</vt:lpstr>
      <vt:lpstr>Препроцессор языка С</vt:lpstr>
      <vt:lpstr>Директивы препроцессора языка С</vt:lpstr>
      <vt:lpstr>Директивы препроцессора языка С</vt:lpstr>
      <vt:lpstr>Директивы препроцессора языка С</vt:lpstr>
      <vt:lpstr>Директивы препроцессора языка С</vt:lpstr>
      <vt:lpstr>Директивы препроцессора языка С</vt:lpstr>
      <vt:lpstr>Директивы препроцессора языка С</vt:lpstr>
      <vt:lpstr>Директивы препроцессора языка С</vt:lpstr>
      <vt:lpstr>Директивы препроцессора языка С</vt:lpstr>
      <vt:lpstr>Директивы препроцессора языка С</vt:lpstr>
      <vt:lpstr>Директивы препроцессора языка С</vt:lpstr>
      <vt:lpstr>Директивы препроцессора языка С</vt:lpstr>
      <vt:lpstr>Директивы препроцессора языка С</vt:lpstr>
      <vt:lpstr>Директивы препроцессора языка С</vt:lpstr>
      <vt:lpstr>Директивы препроцессора языка С</vt:lpstr>
      <vt:lpstr>Директивы препроцессора языка С</vt:lpstr>
      <vt:lpstr>Директивы препроцессора языка С</vt:lpstr>
      <vt:lpstr>Директивы препроцессора языка С</vt:lpstr>
      <vt:lpstr>Директивы препроцессора языка С</vt:lpstr>
      <vt:lpstr>Директивы препроцессора языка С</vt:lpstr>
      <vt:lpstr>Константы препроцессора языка С</vt:lpstr>
      <vt:lpstr>Константы препроцессора языка С</vt:lpstr>
      <vt:lpstr>Константы препроцессора языка С</vt:lpstr>
      <vt:lpstr>Константы препроцессора языка С</vt:lpstr>
      <vt:lpstr>Функции с переменным числом параметров.</vt:lpstr>
      <vt:lpstr>Функции с переменным числом параметров.</vt:lpstr>
      <vt:lpstr>Функции с переменным числом параметров.</vt:lpstr>
      <vt:lpstr>Слайд 30</vt:lpstr>
      <vt:lpstr>Слайд 31</vt:lpstr>
      <vt:lpstr>Слайд 32</vt:lpstr>
      <vt:lpstr>Слайд 33</vt:lpstr>
      <vt:lpstr>Стек переменных</vt:lpstr>
      <vt:lpstr>Слайд 35</vt:lpstr>
      <vt:lpstr>Слайд 36</vt:lpstr>
      <vt:lpstr>Слайд 37</vt:lpstr>
      <vt:lpstr>Слайд 38</vt:lpstr>
      <vt:lpstr>Слайд 39</vt:lpstr>
      <vt:lpstr>Слайд 40</vt:lpstr>
      <vt:lpstr>Слайд 41</vt:lpstr>
      <vt:lpstr>Слайд 42</vt:lpstr>
      <vt:lpstr>Слайд 43</vt:lpstr>
      <vt:lpstr>Слайд 44</vt:lpstr>
      <vt:lpstr>Слайд 45</vt:lpstr>
      <vt:lpstr>Слайд 46</vt:lpstr>
      <vt:lpstr>Слайд 47</vt:lpstr>
      <vt:lpstr>Слайд 48</vt:lpstr>
      <vt:lpstr>Слайд 49</vt:lpstr>
      <vt:lpstr>Слайд 50</vt:lpstr>
      <vt:lpstr>Слайд 51</vt:lpstr>
      <vt:lpstr>Слайд 52</vt:lpstr>
      <vt:lpstr>Слайд 53</vt:lpstr>
      <vt:lpstr>Слайд 54</vt:lpstr>
      <vt:lpstr>Слайд 55</vt:lpstr>
      <vt:lpstr>Слайд 56</vt:lpstr>
      <vt:lpstr>Слайд 57</vt:lpstr>
      <vt:lpstr>Слайд 58</vt:lpstr>
      <vt:lpstr>Слайд 59</vt:lpstr>
      <vt:lpstr>Слайд 60</vt:lpstr>
      <vt:lpstr>Слайд 61</vt:lpstr>
      <vt:lpstr>Слайд 62</vt:lpstr>
      <vt:lpstr>Слайд 63</vt:lpstr>
      <vt:lpstr>Слайд 64</vt:lpstr>
      <vt:lpstr>Слайд 65</vt:lpstr>
      <vt:lpstr>Слайд 66</vt:lpstr>
      <vt:lpstr>Слайд 67</vt:lpstr>
      <vt:lpstr>Слайд 68</vt:lpstr>
      <vt:lpstr>Слайд 69</vt:lpstr>
      <vt:lpstr>Слайд 70</vt:lpstr>
      <vt:lpstr>Слайд 71</vt:lpstr>
      <vt:lpstr>Слайд 72</vt:lpstr>
      <vt:lpstr>Слайд 73</vt:lpstr>
      <vt:lpstr>Слайд 74</vt:lpstr>
      <vt:lpstr>Слайд 75</vt:lpstr>
      <vt:lpstr>Слайд 76</vt:lpstr>
      <vt:lpstr>Слайд 77</vt:lpstr>
      <vt:lpstr>Слайд 78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на С/С++</dc:title>
  <dc:creator>Anton Katermin</dc:creator>
  <cp:lastModifiedBy>Anton Katermin</cp:lastModifiedBy>
  <cp:revision>416</cp:revision>
  <dcterms:created xsi:type="dcterms:W3CDTF">2016-02-04T14:01:28Z</dcterms:created>
  <dcterms:modified xsi:type="dcterms:W3CDTF">2021-04-20T18:05:03Z</dcterms:modified>
</cp:coreProperties>
</file>