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63" r:id="rId10"/>
    <p:sldId id="264" r:id="rId11"/>
    <p:sldId id="265" r:id="rId12"/>
    <p:sldId id="280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7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485" autoAdjust="0"/>
    <p:restoredTop sz="94660"/>
  </p:normalViewPr>
  <p:slideViewPr>
    <p:cSldViewPr>
      <p:cViewPr varScale="1">
        <p:scale>
          <a:sx n="75" d="100"/>
          <a:sy n="75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F1D-155E-4852-AAB9-2EFF8C987D8D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15A2-34C1-410D-A4D2-128AA1913E0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F1D-155E-4852-AAB9-2EFF8C987D8D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15A2-34C1-410D-A4D2-128AA1913E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F1D-155E-4852-AAB9-2EFF8C987D8D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15A2-34C1-410D-A4D2-128AA1913E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F1D-155E-4852-AAB9-2EFF8C987D8D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15A2-34C1-410D-A4D2-128AA1913E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F1D-155E-4852-AAB9-2EFF8C987D8D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8D615A2-34C1-410D-A4D2-128AA1913E09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F1D-155E-4852-AAB9-2EFF8C987D8D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15A2-34C1-410D-A4D2-128AA1913E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F1D-155E-4852-AAB9-2EFF8C987D8D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15A2-34C1-410D-A4D2-128AA1913E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F1D-155E-4852-AAB9-2EFF8C987D8D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15A2-34C1-410D-A4D2-128AA1913E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F1D-155E-4852-AAB9-2EFF8C987D8D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15A2-34C1-410D-A4D2-128AA1913E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F1D-155E-4852-AAB9-2EFF8C987D8D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15A2-34C1-410D-A4D2-128AA1913E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F1D-155E-4852-AAB9-2EFF8C987D8D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615A2-34C1-410D-A4D2-128AA1913E0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EC48F1D-155E-4852-AAB9-2EFF8C987D8D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8D615A2-34C1-410D-A4D2-128AA1913E09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2060"/>
                </a:solidFill>
                <a:effectLst/>
              </a:rPr>
              <a:t>1. Создание констант и справочников</a:t>
            </a:r>
            <a:endParaRPr lang="ru-RU" dirty="0">
              <a:solidFill>
                <a:srgbClr val="002060"/>
              </a:solidFill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778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ChangeArrowheads="1"/>
          </p:cNvSpPr>
          <p:nvPr/>
        </p:nvSpPr>
        <p:spPr bwMode="auto">
          <a:xfrm>
            <a:off x="215504" y="101591"/>
            <a:ext cx="727948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ru-RU" sz="2800">
                <a:solidFill>
                  <a:schemeClr val="bg1"/>
                </a:solidFill>
              </a:rPr>
              <a:t>Для констант можно создать собственную форму.</a:t>
            </a:r>
          </a:p>
        </p:txBody>
      </p:sp>
      <p:pic>
        <p:nvPicPr>
          <p:cNvPr id="25602" name="Picture 18898"/>
          <p:cNvPicPr>
            <a:picLocks noChangeAspect="1" noChangeArrowheads="1"/>
          </p:cNvPicPr>
          <p:nvPr/>
        </p:nvPicPr>
        <p:blipFill rotWithShape="1">
          <a:blip r:embed="rId2"/>
          <a:srcRect r="13486" b="8460"/>
          <a:stretch/>
        </p:blipFill>
        <p:spPr bwMode="auto">
          <a:xfrm>
            <a:off x="1475656" y="616893"/>
            <a:ext cx="4008045" cy="2533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309034" y="3417902"/>
            <a:ext cx="5055054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ru-RU" sz="2800" dirty="0">
                <a:solidFill>
                  <a:schemeClr val="bg1"/>
                </a:solidFill>
              </a:rPr>
              <a:t>В открывшемся конструкторе формы оставить все без изменения и нажать кнопку «Готово». </a:t>
            </a:r>
          </a:p>
          <a:p>
            <a:r>
              <a:rPr lang="ru-RU" sz="2800" dirty="0" smtClean="0">
                <a:solidFill>
                  <a:schemeClr val="bg1"/>
                </a:solidFill>
              </a:rPr>
              <a:t>Форма констант появится </a:t>
            </a:r>
            <a:r>
              <a:rPr lang="ru-RU" sz="2800" dirty="0">
                <a:solidFill>
                  <a:schemeClr val="bg1"/>
                </a:solidFill>
              </a:rPr>
              <a:t>в ветке «Общие»-«Общие формы». 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/>
          <a:srcRect t="23753" r="73334"/>
          <a:stretch>
            <a:fillRect/>
          </a:stretch>
        </p:blipFill>
        <p:spPr bwMode="auto">
          <a:xfrm>
            <a:off x="5796136" y="260649"/>
            <a:ext cx="3182052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359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ChangeArrowheads="1"/>
          </p:cNvSpPr>
          <p:nvPr/>
        </p:nvSpPr>
        <p:spPr bwMode="auto">
          <a:xfrm>
            <a:off x="215504" y="102385"/>
            <a:ext cx="892849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Обновить базу данных  и запустить «1С:Предприятие», нажав на кнопку «Начать отладку» </a:t>
            </a:r>
          </a:p>
        </p:txBody>
      </p:sp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327423" y="3140968"/>
            <a:ext cx="383500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В  верхней панели появится меню «Сервис», в  котором появится пункт «Форма констант» </a:t>
            </a:r>
          </a:p>
        </p:txBody>
      </p:sp>
      <p:pic>
        <p:nvPicPr>
          <p:cNvPr id="26627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7258" y="4293096"/>
            <a:ext cx="448042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190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169" y="1241425"/>
            <a:ext cx="2478881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19016"/>
          <p:cNvPicPr>
            <a:picLocks noChangeAspect="1" noChangeArrowheads="1"/>
          </p:cNvPicPr>
          <p:nvPr/>
        </p:nvPicPr>
        <p:blipFill rotWithShape="1">
          <a:blip r:embed="rId4"/>
          <a:srcRect r="42439" b="44360"/>
          <a:stretch/>
        </p:blipFill>
        <p:spPr bwMode="auto">
          <a:xfrm>
            <a:off x="4860032" y="1241425"/>
            <a:ext cx="3671576" cy="2789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1" name="Rectangle 12"/>
          <p:cNvSpPr>
            <a:spLocks noChangeArrowheads="1"/>
          </p:cNvSpPr>
          <p:nvPr/>
        </p:nvSpPr>
        <p:spPr bwMode="auto">
          <a:xfrm>
            <a:off x="327423" y="4842300"/>
            <a:ext cx="438983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Если ввести в неё к данные и нажать на кнопку «Записать», константы запишутся в базу данных. </a:t>
            </a:r>
          </a:p>
        </p:txBody>
      </p:sp>
    </p:spTree>
    <p:extLst>
      <p:ext uri="{BB962C8B-B14F-4D97-AF65-F5344CB8AC3E}">
        <p14:creationId xmlns:p14="http://schemas.microsoft.com/office/powerpoint/2010/main" val="253249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2. Создание справочников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101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Заголовок 1"/>
          <p:cNvSpPr>
            <a:spLocks noGrp="1"/>
          </p:cNvSpPr>
          <p:nvPr>
            <p:ph type="title"/>
          </p:nvPr>
        </p:nvSpPr>
        <p:spPr bwMode="auto">
          <a:xfrm>
            <a:off x="252412" y="330200"/>
            <a:ext cx="8352035" cy="679450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ru-RU" sz="3200" b="1" cap="none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1. Создание справочника  Номенклатура</a:t>
            </a:r>
          </a:p>
        </p:txBody>
      </p:sp>
      <p:pic>
        <p:nvPicPr>
          <p:cNvPr id="54274" name="Объект 2"/>
          <p:cNvPicPr>
            <a:picLocks noGrp="1"/>
          </p:cNvPicPr>
          <p:nvPr>
            <p:ph idx="1"/>
          </p:nvPr>
        </p:nvPicPr>
        <p:blipFill>
          <a:blip r:embed="rId2"/>
          <a:srcRect l="26544" t="9047" r="20145" b="53622"/>
          <a:stretch>
            <a:fillRect/>
          </a:stretch>
        </p:blipFill>
        <p:spPr>
          <a:xfrm>
            <a:off x="2971800" y="2996952"/>
            <a:ext cx="3183731" cy="1522412"/>
          </a:xfrm>
        </p:spPr>
      </p:pic>
      <p:pic>
        <p:nvPicPr>
          <p:cNvPr id="54275" name="Picture 1909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010" y="1193800"/>
            <a:ext cx="270748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6" name="Picture 5"/>
          <p:cNvPicPr>
            <a:picLocks noChangeAspect="1" noChangeArrowheads="1"/>
          </p:cNvPicPr>
          <p:nvPr/>
        </p:nvPicPr>
        <p:blipFill>
          <a:blip r:embed="rId4"/>
          <a:srcRect l="26666" t="14566" r="21181" b="33565"/>
          <a:stretch>
            <a:fillRect/>
          </a:stretch>
        </p:blipFill>
        <p:spPr bwMode="auto">
          <a:xfrm>
            <a:off x="59778" y="2517775"/>
            <a:ext cx="2828925" cy="282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7" name="Picture 6"/>
          <p:cNvPicPr>
            <a:picLocks noChangeAspect="1" noChangeArrowheads="1"/>
          </p:cNvPicPr>
          <p:nvPr/>
        </p:nvPicPr>
        <p:blipFill>
          <a:blip r:embed="rId5"/>
          <a:srcRect l="26424" t="14243" r="21423" b="15512"/>
          <a:stretch>
            <a:fillRect/>
          </a:stretch>
        </p:blipFill>
        <p:spPr bwMode="auto">
          <a:xfrm>
            <a:off x="6201759" y="2108200"/>
            <a:ext cx="2695575" cy="364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099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252412" y="330200"/>
            <a:ext cx="8548687" cy="679450"/>
          </a:xfrm>
          <a:noFill/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ru-RU" sz="3200" b="1" cap="none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В пользовательском режиме заполнить справочник Номенклатура</a:t>
            </a:r>
          </a:p>
        </p:txBody>
      </p:sp>
      <p:pic>
        <p:nvPicPr>
          <p:cNvPr id="55298" name="Picture 7"/>
          <p:cNvPicPr>
            <a:picLocks noChangeAspect="1" noChangeArrowheads="1"/>
          </p:cNvPicPr>
          <p:nvPr/>
        </p:nvPicPr>
        <p:blipFill>
          <a:blip r:embed="rId2"/>
          <a:srcRect b="56680"/>
          <a:stretch>
            <a:fillRect/>
          </a:stretch>
        </p:blipFill>
        <p:spPr bwMode="auto">
          <a:xfrm>
            <a:off x="366713" y="1343025"/>
            <a:ext cx="4457700" cy="195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8"/>
          <p:cNvPicPr>
            <a:picLocks noChangeAspect="1" noChangeArrowheads="1"/>
          </p:cNvPicPr>
          <p:nvPr/>
        </p:nvPicPr>
        <p:blipFill>
          <a:blip r:embed="rId3"/>
          <a:srcRect b="54774"/>
          <a:stretch>
            <a:fillRect/>
          </a:stretch>
        </p:blipFill>
        <p:spPr bwMode="auto">
          <a:xfrm>
            <a:off x="1852613" y="2932113"/>
            <a:ext cx="4345781" cy="198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9"/>
          <p:cNvPicPr>
            <a:picLocks noChangeAspect="1" noChangeArrowheads="1"/>
          </p:cNvPicPr>
          <p:nvPr/>
        </p:nvPicPr>
        <p:blipFill>
          <a:blip r:embed="rId4"/>
          <a:srcRect l="13399" t="14844" r="14465" b="57813"/>
          <a:stretch>
            <a:fillRect/>
          </a:stretch>
        </p:blipFill>
        <p:spPr bwMode="auto">
          <a:xfrm>
            <a:off x="3773091" y="4824414"/>
            <a:ext cx="5028009" cy="203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411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Заголовок 1"/>
          <p:cNvSpPr>
            <a:spLocks noGrp="1"/>
          </p:cNvSpPr>
          <p:nvPr>
            <p:ph type="title"/>
          </p:nvPr>
        </p:nvSpPr>
        <p:spPr bwMode="auto">
          <a:xfrm>
            <a:off x="432198" y="330201"/>
            <a:ext cx="8507015" cy="10398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sz="3200" b="1" cap="none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Самостоятельно создать и заполнить справочники: </a:t>
            </a:r>
            <a:endParaRPr lang="ru-RU" sz="3200" cap="none" dirty="0" smtClean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56322" name="Текст 2"/>
          <p:cNvSpPr>
            <a:spLocks noGrp="1"/>
          </p:cNvSpPr>
          <p:nvPr>
            <p:ph type="body" idx="1"/>
          </p:nvPr>
        </p:nvSpPr>
        <p:spPr>
          <a:xfrm>
            <a:off x="267891" y="1514475"/>
            <a:ext cx="6400800" cy="1498600"/>
          </a:xfrm>
        </p:spPr>
        <p:txBody>
          <a:bodyPr/>
          <a:lstStyle/>
          <a:p>
            <a:pPr eaLnBrk="1" hangingPunct="1"/>
            <a:r>
              <a:rPr lang="ru-RU" sz="2800" b="1" dirty="0" smtClean="0">
                <a:solidFill>
                  <a:srgbClr val="0F496F"/>
                </a:solidFill>
              </a:rPr>
              <a:t>2. Склады</a:t>
            </a:r>
          </a:p>
        </p:txBody>
      </p:sp>
      <p:pic>
        <p:nvPicPr>
          <p:cNvPr id="56323" name="Picture 5"/>
          <p:cNvPicPr>
            <a:picLocks noChangeAspect="1" noChangeArrowheads="1"/>
          </p:cNvPicPr>
          <p:nvPr/>
        </p:nvPicPr>
        <p:blipFill>
          <a:blip r:embed="rId2"/>
          <a:srcRect l="27379" t="15189" r="21910" b="15836"/>
          <a:stretch>
            <a:fillRect/>
          </a:stretch>
        </p:blipFill>
        <p:spPr bwMode="auto">
          <a:xfrm>
            <a:off x="507207" y="2222501"/>
            <a:ext cx="308491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4" name="Picture 6"/>
          <p:cNvPicPr>
            <a:picLocks noChangeAspect="1" noChangeArrowheads="1"/>
          </p:cNvPicPr>
          <p:nvPr/>
        </p:nvPicPr>
        <p:blipFill>
          <a:blip r:embed="rId3"/>
          <a:srcRect b="56979"/>
          <a:stretch>
            <a:fillRect/>
          </a:stretch>
        </p:blipFill>
        <p:spPr bwMode="auto">
          <a:xfrm>
            <a:off x="3707607" y="3259138"/>
            <a:ext cx="5142310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882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Текст 2"/>
          <p:cNvSpPr>
            <a:spLocks noGrp="1"/>
          </p:cNvSpPr>
          <p:nvPr>
            <p:ph type="body" idx="4294967295"/>
          </p:nvPr>
        </p:nvSpPr>
        <p:spPr>
          <a:xfrm>
            <a:off x="0" y="490538"/>
            <a:ext cx="6400800" cy="584200"/>
          </a:xfrm>
        </p:spPr>
        <p:txBody>
          <a:bodyPr anchor="t"/>
          <a:lstStyle/>
          <a:p>
            <a:pPr marL="0" indent="0" eaLnBrk="1" hangingPunct="1">
              <a:buFont typeface="Wingdings 3" pitchFamily="18" charset="2"/>
              <a:buNone/>
            </a:pPr>
            <a:r>
              <a:rPr lang="ru-RU" sz="2800" b="1" dirty="0" smtClean="0">
                <a:solidFill>
                  <a:schemeClr val="bg1"/>
                </a:solidFill>
              </a:rPr>
              <a:t>3. Контрагенты</a:t>
            </a:r>
          </a:p>
        </p:txBody>
      </p:sp>
      <p:pic>
        <p:nvPicPr>
          <p:cNvPr id="57346" name="Picture 4"/>
          <p:cNvPicPr>
            <a:picLocks noChangeAspect="1" noChangeArrowheads="1"/>
          </p:cNvPicPr>
          <p:nvPr/>
        </p:nvPicPr>
        <p:blipFill>
          <a:blip r:embed="rId2"/>
          <a:srcRect l="27379" t="15189" r="21910" b="15836"/>
          <a:stretch>
            <a:fillRect/>
          </a:stretch>
        </p:blipFill>
        <p:spPr bwMode="auto">
          <a:xfrm>
            <a:off x="310754" y="1284288"/>
            <a:ext cx="347781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5"/>
          <p:cNvPicPr>
            <a:picLocks noChangeAspect="1" noChangeArrowheads="1"/>
          </p:cNvPicPr>
          <p:nvPr/>
        </p:nvPicPr>
        <p:blipFill>
          <a:blip r:embed="rId3"/>
          <a:srcRect l="29288" t="20268" r="20486" b="52238"/>
          <a:stretch>
            <a:fillRect/>
          </a:stretch>
        </p:blipFill>
        <p:spPr bwMode="auto">
          <a:xfrm>
            <a:off x="4242198" y="2722563"/>
            <a:ext cx="3444478" cy="189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402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Текст 2"/>
          <p:cNvSpPr>
            <a:spLocks noGrp="1"/>
          </p:cNvSpPr>
          <p:nvPr>
            <p:ph type="body" idx="4294967295"/>
          </p:nvPr>
        </p:nvSpPr>
        <p:spPr>
          <a:xfrm>
            <a:off x="359569" y="338138"/>
            <a:ext cx="6400800" cy="584200"/>
          </a:xfrm>
        </p:spPr>
        <p:txBody>
          <a:bodyPr anchor="t"/>
          <a:lstStyle/>
          <a:p>
            <a:pPr marL="0" indent="0" eaLnBrk="1" hangingPunct="1">
              <a:buFont typeface="Wingdings 3" pitchFamily="18" charset="2"/>
              <a:buNone/>
            </a:pPr>
            <a:r>
              <a:rPr lang="ru-RU" sz="2800" b="1" smtClean="0">
                <a:solidFill>
                  <a:schemeClr val="bg1"/>
                </a:solidFill>
              </a:rPr>
              <a:t>Добавить два реквизита</a:t>
            </a:r>
          </a:p>
        </p:txBody>
      </p:sp>
      <p:pic>
        <p:nvPicPr>
          <p:cNvPr id="58370" name="Picture 5"/>
          <p:cNvPicPr>
            <a:picLocks noChangeAspect="1" noChangeArrowheads="1"/>
          </p:cNvPicPr>
          <p:nvPr/>
        </p:nvPicPr>
        <p:blipFill>
          <a:blip r:embed="rId2"/>
          <a:srcRect l="27379" t="14890" b="25323"/>
          <a:stretch>
            <a:fillRect/>
          </a:stretch>
        </p:blipFill>
        <p:spPr bwMode="auto">
          <a:xfrm>
            <a:off x="423863" y="1014414"/>
            <a:ext cx="4980385" cy="411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Picture 6"/>
          <p:cNvPicPr>
            <a:picLocks noChangeAspect="1" noChangeArrowheads="1"/>
          </p:cNvPicPr>
          <p:nvPr/>
        </p:nvPicPr>
        <p:blipFill>
          <a:blip r:embed="rId3"/>
          <a:srcRect l="73334" t="14890" b="24677"/>
          <a:stretch>
            <a:fillRect/>
          </a:stretch>
        </p:blipFill>
        <p:spPr bwMode="auto">
          <a:xfrm>
            <a:off x="5568554" y="1012826"/>
            <a:ext cx="1828800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18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ru-RU" cap="none" smtClean="0">
              <a:ln>
                <a:noFill/>
              </a:ln>
            </a:endParaRPr>
          </a:p>
        </p:txBody>
      </p:sp>
      <p:sp>
        <p:nvSpPr>
          <p:cNvPr id="5939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mtClean="0"/>
          </a:p>
        </p:txBody>
      </p:sp>
      <p:pic>
        <p:nvPicPr>
          <p:cNvPr id="59395" name="Picture 4"/>
          <p:cNvPicPr>
            <a:picLocks noChangeAspect="1" noChangeArrowheads="1"/>
          </p:cNvPicPr>
          <p:nvPr/>
        </p:nvPicPr>
        <p:blipFill>
          <a:blip r:embed="rId2"/>
          <a:srcRect b="46281"/>
          <a:stretch>
            <a:fillRect/>
          </a:stretch>
        </p:blipFill>
        <p:spPr bwMode="auto">
          <a:xfrm>
            <a:off x="448866" y="1387475"/>
            <a:ext cx="6843713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551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Текст 2"/>
          <p:cNvSpPr>
            <a:spLocks noGrp="1"/>
          </p:cNvSpPr>
          <p:nvPr>
            <p:ph type="body" idx="4294967295"/>
          </p:nvPr>
        </p:nvSpPr>
        <p:spPr>
          <a:xfrm>
            <a:off x="629102" y="332656"/>
            <a:ext cx="6400800" cy="584200"/>
          </a:xfrm>
        </p:spPr>
        <p:txBody>
          <a:bodyPr anchor="t"/>
          <a:lstStyle/>
          <a:p>
            <a:pPr marL="0" indent="0" eaLnBrk="1" hangingPunct="1">
              <a:buFont typeface="Wingdings 3" pitchFamily="18" charset="2"/>
              <a:buNone/>
            </a:pPr>
            <a:r>
              <a:rPr lang="ru-RU" sz="2800" b="1" dirty="0" smtClean="0">
                <a:solidFill>
                  <a:schemeClr val="bg1"/>
                </a:solidFill>
              </a:rPr>
              <a:t>4. Пользователи</a:t>
            </a:r>
          </a:p>
        </p:txBody>
      </p:sp>
      <p:pic>
        <p:nvPicPr>
          <p:cNvPr id="60418" name="Picture 5"/>
          <p:cNvPicPr>
            <a:picLocks noChangeAspect="1" noChangeArrowheads="1"/>
          </p:cNvPicPr>
          <p:nvPr/>
        </p:nvPicPr>
        <p:blipFill>
          <a:blip r:embed="rId2"/>
          <a:srcRect l="27379" t="15512" r="21910" b="32617"/>
          <a:stretch>
            <a:fillRect/>
          </a:stretch>
        </p:blipFill>
        <p:spPr bwMode="auto">
          <a:xfrm>
            <a:off x="522685" y="1406526"/>
            <a:ext cx="3477815" cy="356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3202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ctrTitle"/>
          </p:nvPr>
        </p:nvSpPr>
        <p:spPr bwMode="auto">
          <a:xfrm>
            <a:off x="677466" y="595313"/>
            <a:ext cx="6400800" cy="709612"/>
          </a:xfrm>
          <a:noFill/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ru-RU" sz="4400" b="1" cap="none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Постановка задачи</a:t>
            </a:r>
          </a:p>
        </p:txBody>
      </p:sp>
      <p:sp>
        <p:nvSpPr>
          <p:cNvPr id="69635" name="Rectangle 3"/>
          <p:cNvSpPr>
            <a:spLocks noGrp="1"/>
          </p:cNvSpPr>
          <p:nvPr>
            <p:ph type="subTitle" idx="1"/>
          </p:nvPr>
        </p:nvSpPr>
        <p:spPr>
          <a:xfrm>
            <a:off x="490537" y="1614488"/>
            <a:ext cx="7605713" cy="4456112"/>
          </a:xfrm>
        </p:spPr>
        <p:txBody>
          <a:bodyPr>
            <a:normAutofit fontScale="92500"/>
          </a:bodyPr>
          <a:lstStyle/>
          <a:p>
            <a:pPr algn="just">
              <a:buFont typeface="Wingdings 3" pitchFamily="18" charset="2"/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Разработать конфигурацию, в которой пользователи могли бы вести простой торговый учет: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выполнять приход и списание товаров на различных складах,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устанавливать цены на товар,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фиксировать факт поступления денег и факт убытия денег (оплата поставщикам, зарплата и т.п.).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1"/>
                </a:solidFill>
              </a:rPr>
              <a:t>В рамках этой работы мы не будем вести ни контроль остатков, ни контроль взаиморасчетов.</a:t>
            </a:r>
          </a:p>
        </p:txBody>
      </p:sp>
    </p:spTree>
    <p:extLst>
      <p:ext uri="{BB962C8B-B14F-4D97-AF65-F5344CB8AC3E}">
        <p14:creationId xmlns:p14="http://schemas.microsoft.com/office/powerpoint/2010/main" val="20224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Текст 2"/>
          <p:cNvSpPr>
            <a:spLocks/>
          </p:cNvSpPr>
          <p:nvPr/>
        </p:nvSpPr>
        <p:spPr bwMode="auto">
          <a:xfrm>
            <a:off x="260748" y="446088"/>
            <a:ext cx="2302669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itchFamily="18" charset="2"/>
              <a:buNone/>
            </a:pPr>
            <a:r>
              <a:rPr lang="ru-RU" sz="2800" b="1" dirty="0" smtClean="0">
                <a:solidFill>
                  <a:schemeClr val="bg1"/>
                </a:solidFill>
                <a:latin typeface="Century Gothic" pitchFamily="34" charset="0"/>
              </a:rPr>
              <a:t>5. </a:t>
            </a:r>
            <a:r>
              <a:rPr lang="ru-RU" sz="2800" b="1" dirty="0" err="1">
                <a:solidFill>
                  <a:schemeClr val="bg1"/>
                </a:solidFill>
                <a:latin typeface="Century Gothic" pitchFamily="34" charset="0"/>
              </a:rPr>
              <a:t>ТипыЦен</a:t>
            </a:r>
            <a:endParaRPr lang="ru-RU" sz="28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61442" name="Picture 5"/>
          <p:cNvPicPr>
            <a:picLocks noChangeAspect="1" noChangeArrowheads="1"/>
          </p:cNvPicPr>
          <p:nvPr/>
        </p:nvPicPr>
        <p:blipFill>
          <a:blip r:embed="rId2"/>
          <a:srcRect l="31909" t="22160" r="15712" b="26593"/>
          <a:stretch>
            <a:fillRect/>
          </a:stretch>
        </p:blipFill>
        <p:spPr bwMode="auto">
          <a:xfrm>
            <a:off x="375048" y="992188"/>
            <a:ext cx="359211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3" name="Текст 2"/>
          <p:cNvSpPr>
            <a:spLocks/>
          </p:cNvSpPr>
          <p:nvPr/>
        </p:nvSpPr>
        <p:spPr bwMode="auto">
          <a:xfrm>
            <a:off x="4277917" y="858838"/>
            <a:ext cx="4507706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itchFamily="18" charset="2"/>
              <a:buNone/>
            </a:pPr>
            <a:r>
              <a:rPr lang="ru-RU" sz="2800">
                <a:solidFill>
                  <a:schemeClr val="bg1"/>
                </a:solidFill>
                <a:latin typeface="Century Gothic" pitchFamily="34" charset="0"/>
              </a:rPr>
              <a:t>Установить предопредленный элемент: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itchFamily="18" charset="2"/>
              <a:buNone/>
            </a:pPr>
            <a:r>
              <a:rPr lang="ru-RU" sz="2800">
                <a:solidFill>
                  <a:schemeClr val="bg1"/>
                </a:solidFill>
                <a:latin typeface="Century Gothic" pitchFamily="34" charset="0"/>
              </a:rPr>
              <a:t>= закладка Прочее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itchFamily="18" charset="2"/>
              <a:buNone/>
            </a:pPr>
            <a:r>
              <a:rPr lang="ru-RU" sz="2800">
                <a:solidFill>
                  <a:schemeClr val="bg1"/>
                </a:solidFill>
                <a:latin typeface="Century Gothic" pitchFamily="34" charset="0"/>
              </a:rPr>
              <a:t>- Предопреленные</a:t>
            </a:r>
          </a:p>
        </p:txBody>
      </p:sp>
      <p:pic>
        <p:nvPicPr>
          <p:cNvPr id="61444" name="Picture 7"/>
          <p:cNvPicPr>
            <a:picLocks noChangeAspect="1" noChangeArrowheads="1"/>
          </p:cNvPicPr>
          <p:nvPr/>
        </p:nvPicPr>
        <p:blipFill>
          <a:blip r:embed="rId3"/>
          <a:srcRect l="26016" t="18675" r="33861" b="60780"/>
          <a:stretch>
            <a:fillRect/>
          </a:stretch>
        </p:blipFill>
        <p:spPr bwMode="auto">
          <a:xfrm>
            <a:off x="4860032" y="3370945"/>
            <a:ext cx="3173015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5" name="Picture 8"/>
          <p:cNvPicPr>
            <a:picLocks noChangeAspect="1" noChangeArrowheads="1"/>
          </p:cNvPicPr>
          <p:nvPr/>
        </p:nvPicPr>
        <p:blipFill>
          <a:blip r:embed="rId4"/>
          <a:srcRect t="13223" b="59183"/>
          <a:stretch>
            <a:fillRect/>
          </a:stretch>
        </p:blipFill>
        <p:spPr bwMode="auto">
          <a:xfrm>
            <a:off x="375048" y="5051202"/>
            <a:ext cx="5406628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234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Текст 2"/>
          <p:cNvSpPr>
            <a:spLocks noGrp="1"/>
          </p:cNvSpPr>
          <p:nvPr>
            <p:ph type="body" idx="4294967295"/>
          </p:nvPr>
        </p:nvSpPr>
        <p:spPr>
          <a:xfrm>
            <a:off x="996554" y="468313"/>
            <a:ext cx="2302669" cy="584200"/>
          </a:xfrm>
        </p:spPr>
        <p:txBody>
          <a:bodyPr anchor="t"/>
          <a:lstStyle/>
          <a:p>
            <a:pPr marL="0" indent="0" eaLnBrk="1" hangingPunct="1">
              <a:buFont typeface="Wingdings 3" pitchFamily="18" charset="2"/>
              <a:buNone/>
            </a:pPr>
            <a:r>
              <a:rPr lang="ru-RU" sz="2800" b="1" dirty="0" smtClean="0">
                <a:solidFill>
                  <a:schemeClr val="bg1"/>
                </a:solidFill>
              </a:rPr>
              <a:t>6. Банк</a:t>
            </a:r>
          </a:p>
        </p:txBody>
      </p:sp>
      <p:pic>
        <p:nvPicPr>
          <p:cNvPr id="62466" name="Picture 6"/>
          <p:cNvPicPr>
            <a:picLocks noChangeAspect="1" noChangeArrowheads="1"/>
          </p:cNvPicPr>
          <p:nvPr/>
        </p:nvPicPr>
        <p:blipFill>
          <a:blip r:embed="rId2"/>
          <a:srcRect l="27657" t="22160" r="26634" b="25647"/>
          <a:stretch>
            <a:fillRect/>
          </a:stretch>
        </p:blipFill>
        <p:spPr bwMode="auto">
          <a:xfrm>
            <a:off x="421481" y="1144589"/>
            <a:ext cx="3614738" cy="358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7" name="Picture 8"/>
          <p:cNvPicPr>
            <a:picLocks noChangeAspect="1" noChangeArrowheads="1"/>
          </p:cNvPicPr>
          <p:nvPr/>
        </p:nvPicPr>
        <p:blipFill>
          <a:blip r:embed="rId3"/>
          <a:srcRect b="62970"/>
          <a:stretch>
            <a:fillRect/>
          </a:stretch>
        </p:blipFill>
        <p:spPr bwMode="auto">
          <a:xfrm>
            <a:off x="4233863" y="4297364"/>
            <a:ext cx="4593431" cy="256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946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Текст 2"/>
          <p:cNvSpPr>
            <a:spLocks noGrp="1"/>
          </p:cNvSpPr>
          <p:nvPr>
            <p:ph type="body" idx="4294967295"/>
          </p:nvPr>
        </p:nvSpPr>
        <p:spPr>
          <a:xfrm>
            <a:off x="1443336" y="260648"/>
            <a:ext cx="4399954" cy="584200"/>
          </a:xfrm>
        </p:spPr>
        <p:txBody>
          <a:bodyPr anchor="t">
            <a:noAutofit/>
          </a:bodyPr>
          <a:lstStyle/>
          <a:p>
            <a:pPr marL="0" indent="0" eaLnBrk="1" hangingPunct="1">
              <a:buFont typeface="Wingdings 3" pitchFamily="18" charset="2"/>
              <a:buNone/>
            </a:pPr>
            <a:r>
              <a:rPr lang="ru-RU" b="1" dirty="0" smtClean="0">
                <a:solidFill>
                  <a:schemeClr val="bg1"/>
                </a:solidFill>
              </a:rPr>
              <a:t>7. </a:t>
            </a:r>
            <a:r>
              <a:rPr lang="ru-RU" b="1" dirty="0" err="1" smtClean="0">
                <a:solidFill>
                  <a:schemeClr val="bg1"/>
                </a:solidFill>
              </a:rPr>
              <a:t>РасчетныйСчет</a:t>
            </a:r>
            <a:endParaRPr lang="ru-RU" b="1" dirty="0" smtClean="0">
              <a:solidFill>
                <a:schemeClr val="bg1"/>
              </a:solidFill>
            </a:endParaRPr>
          </a:p>
        </p:txBody>
      </p:sp>
      <p:pic>
        <p:nvPicPr>
          <p:cNvPr id="63490" name="Picture 6"/>
          <p:cNvPicPr>
            <a:picLocks noChangeAspect="1" noChangeArrowheads="1"/>
          </p:cNvPicPr>
          <p:nvPr/>
        </p:nvPicPr>
        <p:blipFill>
          <a:blip r:embed="rId2"/>
          <a:srcRect l="27266" t="22160" r="27461" b="18675"/>
          <a:stretch>
            <a:fillRect/>
          </a:stretch>
        </p:blipFill>
        <p:spPr bwMode="auto">
          <a:xfrm>
            <a:off x="258366" y="1120776"/>
            <a:ext cx="3384947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1" name="Picture 7"/>
          <p:cNvPicPr>
            <a:picLocks noChangeAspect="1" noChangeArrowheads="1"/>
          </p:cNvPicPr>
          <p:nvPr/>
        </p:nvPicPr>
        <p:blipFill>
          <a:blip r:embed="rId3"/>
          <a:srcRect l="28079" t="22484" r="27461" b="19945"/>
          <a:stretch>
            <a:fillRect/>
          </a:stretch>
        </p:blipFill>
        <p:spPr bwMode="auto">
          <a:xfrm>
            <a:off x="3752850" y="1166813"/>
            <a:ext cx="3287316" cy="370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2" name="Picture 8"/>
          <p:cNvPicPr>
            <a:picLocks noChangeAspect="1" noChangeArrowheads="1"/>
          </p:cNvPicPr>
          <p:nvPr/>
        </p:nvPicPr>
        <p:blipFill>
          <a:blip r:embed="rId4"/>
          <a:srcRect t="11960" b="57921"/>
          <a:stretch>
            <a:fillRect/>
          </a:stretch>
        </p:blipFill>
        <p:spPr bwMode="auto">
          <a:xfrm>
            <a:off x="5132784" y="4953001"/>
            <a:ext cx="3499247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092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Текст 2"/>
          <p:cNvSpPr>
            <a:spLocks noGrp="1"/>
          </p:cNvSpPr>
          <p:nvPr>
            <p:ph type="body" idx="4294967295"/>
          </p:nvPr>
        </p:nvSpPr>
        <p:spPr>
          <a:xfrm>
            <a:off x="1743999" y="332656"/>
            <a:ext cx="4332684" cy="584200"/>
          </a:xfrm>
        </p:spPr>
        <p:txBody>
          <a:bodyPr anchor="t">
            <a:noAutofit/>
          </a:bodyPr>
          <a:lstStyle/>
          <a:p>
            <a:pPr marL="0" indent="0" eaLnBrk="1" hangingPunct="1">
              <a:buFont typeface="Wingdings 3" pitchFamily="18" charset="2"/>
              <a:buNone/>
            </a:pPr>
            <a:r>
              <a:rPr lang="ru-RU" b="1" dirty="0" smtClean="0">
                <a:solidFill>
                  <a:schemeClr val="bg1"/>
                </a:solidFill>
              </a:rPr>
              <a:t>8. </a:t>
            </a:r>
            <a:r>
              <a:rPr lang="ru-RU" b="1" dirty="0" err="1" smtClean="0">
                <a:solidFill>
                  <a:schemeClr val="bg1"/>
                </a:solidFill>
              </a:rPr>
              <a:t>МестаХранения</a:t>
            </a:r>
            <a:endParaRPr lang="ru-RU" b="1" dirty="0" smtClean="0">
              <a:solidFill>
                <a:schemeClr val="bg1"/>
              </a:solidFill>
            </a:endParaRPr>
          </a:p>
        </p:txBody>
      </p:sp>
      <p:pic>
        <p:nvPicPr>
          <p:cNvPr id="64514" name="Picture 6"/>
          <p:cNvPicPr>
            <a:picLocks noChangeAspect="1" noChangeArrowheads="1"/>
          </p:cNvPicPr>
          <p:nvPr/>
        </p:nvPicPr>
        <p:blipFill>
          <a:blip r:embed="rId2"/>
          <a:srcRect l="27461" t="22784" r="27672" b="20268"/>
          <a:stretch>
            <a:fillRect/>
          </a:stretch>
        </p:blipFill>
        <p:spPr bwMode="auto">
          <a:xfrm>
            <a:off x="291704" y="1100139"/>
            <a:ext cx="2799159" cy="30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5" name="Picture 7"/>
          <p:cNvPicPr>
            <a:picLocks noChangeAspect="1" noChangeArrowheads="1"/>
          </p:cNvPicPr>
          <p:nvPr/>
        </p:nvPicPr>
        <p:blipFill>
          <a:blip r:embed="rId3"/>
          <a:srcRect l="27658" t="21837" r="27882" b="20268"/>
          <a:stretch>
            <a:fillRect/>
          </a:stretch>
        </p:blipFill>
        <p:spPr bwMode="auto">
          <a:xfrm>
            <a:off x="3311129" y="1273175"/>
            <a:ext cx="2715815" cy="307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6" name="Picture 8"/>
          <p:cNvPicPr>
            <a:picLocks noChangeAspect="1" noChangeArrowheads="1"/>
          </p:cNvPicPr>
          <p:nvPr/>
        </p:nvPicPr>
        <p:blipFill>
          <a:blip r:embed="rId4"/>
          <a:srcRect t="11639" b="48807"/>
          <a:stretch>
            <a:fillRect/>
          </a:stretch>
        </p:blipFill>
        <p:spPr bwMode="auto">
          <a:xfrm>
            <a:off x="5329238" y="4391025"/>
            <a:ext cx="3532585" cy="210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1470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6634" y="404664"/>
            <a:ext cx="8229600" cy="4709160"/>
          </a:xfrm>
        </p:spPr>
        <p:txBody>
          <a:bodyPr/>
          <a:lstStyle/>
          <a:p>
            <a:pPr marL="13716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итоге у вас должна быть следующая система справочников: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412776"/>
            <a:ext cx="5544616" cy="5254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62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/>
          </p:cNvSpPr>
          <p:nvPr>
            <p:ph type="title"/>
          </p:nvPr>
        </p:nvSpPr>
        <p:spPr bwMode="auto">
          <a:xfrm>
            <a:off x="366713" y="2506664"/>
            <a:ext cx="4669631" cy="1506537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ru-RU" sz="3200" cap="none" smtClean="0">
                <a:ln>
                  <a:noFill/>
                </a:ln>
              </a:rPr>
              <a:t>Созданные справочники отобразятся в окне конфигурации</a:t>
            </a:r>
          </a:p>
        </p:txBody>
      </p:sp>
      <p:pic>
        <p:nvPicPr>
          <p:cNvPr id="65538" name="Picture 4"/>
          <p:cNvPicPr>
            <a:picLocks noChangeAspect="1" noChangeArrowheads="1"/>
          </p:cNvPicPr>
          <p:nvPr/>
        </p:nvPicPr>
        <p:blipFill>
          <a:blip r:embed="rId2"/>
          <a:srcRect r="71651"/>
          <a:stretch>
            <a:fillRect/>
          </a:stretch>
        </p:blipFill>
        <p:spPr bwMode="auto">
          <a:xfrm>
            <a:off x="5613797" y="0"/>
            <a:ext cx="2241947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037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/>
          </p:cNvSpPr>
          <p:nvPr>
            <p:ph type="subTitle" idx="1"/>
          </p:nvPr>
        </p:nvSpPr>
        <p:spPr>
          <a:xfrm>
            <a:off x="334567" y="338138"/>
            <a:ext cx="7498556" cy="2571750"/>
          </a:xfrm>
        </p:spPr>
        <p:txBody>
          <a:bodyPr/>
          <a:lstStyle/>
          <a:p>
            <a:r>
              <a:rPr lang="ru-RU" sz="2400" dirty="0" smtClean="0">
                <a:solidFill>
                  <a:schemeClr val="bg1"/>
                </a:solidFill>
              </a:rPr>
              <a:t>1. </a:t>
            </a:r>
            <a:r>
              <a:rPr lang="ru-RU" dirty="0" smtClean="0">
                <a:solidFill>
                  <a:schemeClr val="bg1"/>
                </a:solidFill>
              </a:rPr>
              <a:t>Создать пустую конфигурацию. Обратите внимание, что в настройках конфигурации режим совместимости интерфейса должен быть «Такси. Разрешить Версия 8.2», 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а режим совместимости – «Не использовать»</a:t>
            </a:r>
          </a:p>
        </p:txBody>
      </p:sp>
      <p:pic>
        <p:nvPicPr>
          <p:cNvPr id="72708" name="Picture 619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2708920"/>
            <a:ext cx="8188033" cy="3861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43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/>
          </p:nvPr>
        </p:nvSpPr>
        <p:spPr bwMode="auto">
          <a:xfrm>
            <a:off x="971600" y="188640"/>
            <a:ext cx="6400800" cy="709612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ru-RU" sz="4400" b="1" cap="none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1.  Константы</a:t>
            </a:r>
          </a:p>
        </p:txBody>
      </p:sp>
      <p:sp>
        <p:nvSpPr>
          <p:cNvPr id="20482" name="Rectangle 3"/>
          <p:cNvSpPr>
            <a:spLocks noGrp="1"/>
          </p:cNvSpPr>
          <p:nvPr>
            <p:ph idx="1"/>
          </p:nvPr>
        </p:nvSpPr>
        <p:spPr>
          <a:xfrm>
            <a:off x="179512" y="980728"/>
            <a:ext cx="8712968" cy="568863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В конфигурации 1С </a:t>
            </a:r>
            <a:r>
              <a:rPr lang="ru-RU" sz="2800" b="1" i="1" dirty="0" smtClean="0">
                <a:solidFill>
                  <a:schemeClr val="bg1"/>
                </a:solidFill>
              </a:rPr>
              <a:t>константы</a:t>
            </a:r>
            <a:r>
              <a:rPr lang="ru-RU" sz="2800" dirty="0" smtClean="0">
                <a:solidFill>
                  <a:schemeClr val="bg1"/>
                </a:solidFill>
              </a:rPr>
              <a:t> хранят в себе постоянную или условно постоянную информацию, которая или никогда не изменяется, или изменяется очень редко (например, название организации или ИНН организации и т.п.)</a:t>
            </a:r>
          </a:p>
          <a:p>
            <a:pPr algn="just">
              <a:lnSpc>
                <a:spcPct val="1500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Основное отличие констант 1С в том, что пользователь в принципе может изменять данные константы по своему усмотрению. Для работы с константами в конфигурации имеется ветвь </a:t>
            </a:r>
            <a:r>
              <a:rPr lang="ru-RU" sz="2800" i="1" dirty="0" smtClean="0">
                <a:solidFill>
                  <a:schemeClr val="bg1"/>
                </a:solidFill>
              </a:rPr>
              <a:t>«Константы»</a:t>
            </a:r>
            <a:r>
              <a:rPr lang="ru-RU" sz="2800" dirty="0" smtClean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9476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/>
          </p:nvPr>
        </p:nvSpPr>
        <p:spPr bwMode="auto">
          <a:xfrm>
            <a:off x="683568" y="116632"/>
            <a:ext cx="6400800" cy="709613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ru-RU" sz="4400" cap="none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Создание константы</a:t>
            </a:r>
          </a:p>
        </p:txBody>
      </p:sp>
      <p:sp>
        <p:nvSpPr>
          <p:cNvPr id="21506" name="Rectangle 3"/>
          <p:cNvSpPr>
            <a:spLocks noGrp="1"/>
          </p:cNvSpPr>
          <p:nvPr>
            <p:ph idx="1"/>
          </p:nvPr>
        </p:nvSpPr>
        <p:spPr>
          <a:xfrm>
            <a:off x="0" y="692696"/>
            <a:ext cx="8892480" cy="3387725"/>
          </a:xfrm>
        </p:spPr>
        <p:txBody>
          <a:bodyPr/>
          <a:lstStyle/>
          <a:p>
            <a:pPr algn="just"/>
            <a:r>
              <a:rPr lang="ru-RU" sz="2800" dirty="0" smtClean="0">
                <a:solidFill>
                  <a:schemeClr val="bg1"/>
                </a:solidFill>
              </a:rPr>
              <a:t>Окно конфигурации </a:t>
            </a:r>
            <a:r>
              <a:rPr lang="ru-RU" sz="2800" dirty="0" smtClean="0">
                <a:solidFill>
                  <a:schemeClr val="bg1"/>
                </a:solidFill>
                <a:sym typeface="Symbol" pitchFamily="18" charset="2"/>
              </a:rPr>
              <a:t>Общие  Константы  ПК мыши  Добавить</a:t>
            </a:r>
          </a:p>
          <a:p>
            <a:pPr algn="just"/>
            <a:r>
              <a:rPr lang="ru-RU" sz="2800" dirty="0" smtClean="0">
                <a:solidFill>
                  <a:schemeClr val="bg1"/>
                </a:solidFill>
              </a:rPr>
              <a:t>Откроется окно "Свойства константы" (или палитра свойств констант). </a:t>
            </a:r>
            <a:endParaRPr lang="ru-RU" sz="2800" dirty="0" smtClean="0">
              <a:solidFill>
                <a:schemeClr val="bg1"/>
              </a:solidFill>
              <a:sym typeface="Symbol" pitchFamily="18" charset="2"/>
            </a:endParaRPr>
          </a:p>
          <a:p>
            <a:pPr algn="just"/>
            <a:endParaRPr lang="ru-RU" sz="2800" dirty="0" smtClean="0">
              <a:solidFill>
                <a:schemeClr val="bg1"/>
              </a:solidFill>
            </a:endParaRPr>
          </a:p>
        </p:txBody>
      </p:sp>
      <p:pic>
        <p:nvPicPr>
          <p:cNvPr id="21507" name="Picture 1877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582" y="2668124"/>
            <a:ext cx="4896544" cy="310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18777"/>
          <p:cNvPicPr>
            <a:picLocks noChangeAspect="1" noChangeArrowheads="1"/>
          </p:cNvPicPr>
          <p:nvPr/>
        </p:nvPicPr>
        <p:blipFill rotWithShape="1">
          <a:blip r:embed="rId3"/>
          <a:srcRect l="72044"/>
          <a:stretch/>
        </p:blipFill>
        <p:spPr bwMode="auto">
          <a:xfrm>
            <a:off x="5652120" y="2138656"/>
            <a:ext cx="2880320" cy="4628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976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/>
          </p:nvPr>
        </p:nvSpPr>
        <p:spPr bwMode="auto">
          <a:xfrm>
            <a:off x="899592" y="188640"/>
            <a:ext cx="6400800" cy="379958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ru-RU" sz="4400" cap="none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Длина константы</a:t>
            </a:r>
          </a:p>
        </p:txBody>
      </p:sp>
      <p:sp>
        <p:nvSpPr>
          <p:cNvPr id="22530" name="Rectangle 3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904656"/>
          </a:xfrm>
        </p:spPr>
        <p:txBody>
          <a:bodyPr/>
          <a:lstStyle/>
          <a:p>
            <a:pPr algn="just">
              <a:lnSpc>
                <a:spcPct val="145000"/>
              </a:lnSpc>
              <a:buFont typeface="Wingdings 3" pitchFamily="18" charset="2"/>
              <a:buNone/>
            </a:pPr>
            <a:r>
              <a:rPr lang="ru-RU" sz="2800" dirty="0" smtClean="0">
                <a:solidFill>
                  <a:schemeClr val="bg1"/>
                </a:solidFill>
              </a:rPr>
              <a:t>Допустимая длина может быть переменной или фиксированной: </a:t>
            </a:r>
          </a:p>
          <a:p>
            <a:pPr algn="just">
              <a:lnSpc>
                <a:spcPct val="1450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Переменная отличается от фиксированной тем, что если в первом случае Вы ввели при длине 100 символов строку из 20 символов, то в базе будет храниться строка из 20 символов, </a:t>
            </a:r>
          </a:p>
          <a:p>
            <a:pPr algn="just">
              <a:lnSpc>
                <a:spcPct val="145000"/>
              </a:lnSpc>
            </a:pPr>
            <a:r>
              <a:rPr lang="ru-RU" sz="2800" dirty="0" smtClean="0">
                <a:solidFill>
                  <a:schemeClr val="bg1"/>
                </a:solidFill>
              </a:rPr>
              <a:t>в фиксированном случае будут храниться все 100 символов, остальные 80 заполнятся пробелами. </a:t>
            </a:r>
          </a:p>
        </p:txBody>
      </p:sp>
    </p:spTree>
    <p:extLst>
      <p:ext uri="{BB962C8B-B14F-4D97-AF65-F5344CB8AC3E}">
        <p14:creationId xmlns:p14="http://schemas.microsoft.com/office/powerpoint/2010/main" val="278863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/>
          </p:cNvSpPr>
          <p:nvPr>
            <p:ph idx="1"/>
          </p:nvPr>
        </p:nvSpPr>
        <p:spPr>
          <a:xfrm>
            <a:off x="122040" y="260648"/>
            <a:ext cx="8713265" cy="741363"/>
          </a:xfrm>
        </p:spPr>
        <p:txBody>
          <a:bodyPr>
            <a:normAutofit fontScale="92500"/>
          </a:bodyPr>
          <a:lstStyle/>
          <a:p>
            <a:pPr>
              <a:buFont typeface="Wingdings 3" pitchFamily="18" charset="2"/>
              <a:buNone/>
            </a:pPr>
            <a:r>
              <a:rPr lang="ru-RU" sz="3000" b="1" dirty="0" smtClean="0">
                <a:solidFill>
                  <a:schemeClr val="bg1"/>
                </a:solidFill>
              </a:rPr>
              <a:t>Самостоятельно создайте следующие константы:</a:t>
            </a:r>
          </a:p>
          <a:p>
            <a:endParaRPr lang="ru-RU" sz="2400" b="1" dirty="0" smtClean="0"/>
          </a:p>
        </p:txBody>
      </p:sp>
      <p:pic>
        <p:nvPicPr>
          <p:cNvPr id="23555" name="Picture 1885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63" y="1315046"/>
            <a:ext cx="3865538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7864" y="3146426"/>
            <a:ext cx="3521126" cy="352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64088" y="1315046"/>
            <a:ext cx="3471217" cy="3378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149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404664"/>
            <a:ext cx="4032448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3928" y="2312876"/>
            <a:ext cx="4248472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934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4"/>
          <p:cNvSpPr>
            <a:spLocks noChangeArrowheads="1"/>
          </p:cNvSpPr>
          <p:nvPr/>
        </p:nvSpPr>
        <p:spPr bwMode="auto">
          <a:xfrm>
            <a:off x="119412" y="250602"/>
            <a:ext cx="862905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В итоге должен получиться следующий набор констант: </a:t>
            </a:r>
          </a:p>
        </p:txBody>
      </p:sp>
      <p:pic>
        <p:nvPicPr>
          <p:cNvPr id="24578" name="Picture 6"/>
          <p:cNvPicPr>
            <a:picLocks noChangeAspect="1" noChangeArrowheads="1"/>
          </p:cNvPicPr>
          <p:nvPr/>
        </p:nvPicPr>
        <p:blipFill>
          <a:blip r:embed="rId2"/>
          <a:srcRect t="14243" r="71910" b="53510"/>
          <a:stretch>
            <a:fillRect/>
          </a:stretch>
        </p:blipFill>
        <p:spPr bwMode="auto">
          <a:xfrm>
            <a:off x="2627784" y="836712"/>
            <a:ext cx="5112568" cy="5884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806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26</TotalTime>
  <Words>405</Words>
  <Application>Microsoft Office PowerPoint</Application>
  <PresentationFormat>Экран (4:3)</PresentationFormat>
  <Paragraphs>43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5" baseType="lpstr">
      <vt:lpstr>Arial</vt:lpstr>
      <vt:lpstr>Book Antiqua</vt:lpstr>
      <vt:lpstr>Century Gothic</vt:lpstr>
      <vt:lpstr>Lucida Sans</vt:lpstr>
      <vt:lpstr>Symbol</vt:lpstr>
      <vt:lpstr>Times New Roman</vt:lpstr>
      <vt:lpstr>Wingdings</vt:lpstr>
      <vt:lpstr>Wingdings 2</vt:lpstr>
      <vt:lpstr>Wingdings 3</vt:lpstr>
      <vt:lpstr>Апекс</vt:lpstr>
      <vt:lpstr>1. Создание констант и справочников</vt:lpstr>
      <vt:lpstr>Постановка задачи</vt:lpstr>
      <vt:lpstr>Презентация PowerPoint</vt:lpstr>
      <vt:lpstr>1.  Константы</vt:lpstr>
      <vt:lpstr>Создание константы</vt:lpstr>
      <vt:lpstr>Длина константы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2. Создание справочников</vt:lpstr>
      <vt:lpstr>1. Создание справочника  Номенклатура</vt:lpstr>
      <vt:lpstr>В пользовательском режиме заполнить справочник Номенклатура</vt:lpstr>
      <vt:lpstr>Самостоятельно создать и заполнить справочники: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Созданные справочники отобразятся в окне конфигурации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Создание констант и справочников</dc:title>
  <dc:creator>Преподаватель</dc:creator>
  <cp:lastModifiedBy>Nikonova</cp:lastModifiedBy>
  <cp:revision>4</cp:revision>
  <dcterms:created xsi:type="dcterms:W3CDTF">2022-03-01T07:50:00Z</dcterms:created>
  <dcterms:modified xsi:type="dcterms:W3CDTF">2022-03-03T05:38:15Z</dcterms:modified>
</cp:coreProperties>
</file>