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63" r:id="rId2"/>
    <p:sldId id="270" r:id="rId3"/>
    <p:sldId id="271" r:id="rId4"/>
    <p:sldId id="257" r:id="rId5"/>
    <p:sldId id="272" r:id="rId6"/>
    <p:sldId id="273" r:id="rId7"/>
    <p:sldId id="258" r:id="rId8"/>
    <p:sldId id="259" r:id="rId9"/>
    <p:sldId id="260" r:id="rId10"/>
    <p:sldId id="261" r:id="rId11"/>
    <p:sldId id="274" r:id="rId12"/>
    <p:sldId id="262" r:id="rId13"/>
    <p:sldId id="264" r:id="rId14"/>
    <p:sldId id="265" r:id="rId15"/>
    <p:sldId id="275" r:id="rId16"/>
    <p:sldId id="276" r:id="rId17"/>
    <p:sldId id="277" r:id="rId18"/>
    <p:sldId id="278" r:id="rId19"/>
    <p:sldId id="279" r:id="rId20"/>
    <p:sldId id="280" r:id="rId21"/>
    <p:sldId id="310" r:id="rId22"/>
    <p:sldId id="307" r:id="rId23"/>
    <p:sldId id="308" r:id="rId24"/>
    <p:sldId id="309" r:id="rId25"/>
    <p:sldId id="305" r:id="rId26"/>
    <p:sldId id="306" r:id="rId27"/>
    <p:sldId id="287" r:id="rId28"/>
    <p:sldId id="288" r:id="rId29"/>
    <p:sldId id="285" r:id="rId30"/>
    <p:sldId id="304" r:id="rId31"/>
    <p:sldId id="289" r:id="rId32"/>
    <p:sldId id="294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67" r:id="rId4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7D6E233-9704-4EA1-AAF0-336BF7EB93DC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1D153C-4334-4F43-A5AD-5E8B26A1C7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268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AFFDB-A459-4C6F-82B9-58FF970A72B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8435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475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41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013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970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625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2C51D3-5506-46EA-8343-E6C1EA1F2D4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732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8216A0-8293-4A37-83D9-B1792A96C13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967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8FC0A0-3151-4FB0-A259-FF814C34C527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023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349C7-3525-4478-BC49-577D4F25B2C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614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78D9E0-8A62-490A-83CD-5AF6CC15017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66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34BF19-2957-4ABD-9937-2E9C60D4B43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42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3FD0D1-07E6-4560-8769-9BB4C6F94889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712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6B3ED-04FA-4A6C-8773-F471416F357D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91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5A875-CCE2-48D7-AC58-8E0307A9B436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9D822-2564-41F7-A318-C19A759869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5FD3-41B2-4252-A805-DCC2B957E23E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3019-C37B-43EF-91F7-41F9D31F56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87CD-F2B8-4708-8746-512A859AF137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4E4A4-6B95-422B-A7BF-E219B51EB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274C5-42A8-4A81-896F-F307BA938A6A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2D41D-AC6B-447F-BA5E-3434AF418B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C2C2A-0C77-4FB3-82C7-2ED80CE876BA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711F-E8C0-41F2-BA5A-9993C9EEEE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0EF8-FE84-4BFB-98C5-2201A9D34AA5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122C8-0B79-4197-9632-3A9905D003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F73DC-6916-4C8C-80E1-057DEE5BA028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87CE4-58BB-486A-B65C-6A00572305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2091C-D651-4563-AF56-184FF3FFEF9D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5BDD-217A-43C2-8C52-4132B93BC0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19D7-F99A-4AFA-B36C-5A5692F6BC4C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C4AE-98EC-4874-A629-2DE3CD4D1D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67934-7870-4E22-B4E9-CA65C0261D20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DA65E-C7AB-4B2E-A042-05E4D6F34F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59F7-D9E6-4261-8F2A-175BB884D658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15C3B-5E5F-47CD-A25D-2AFED40F1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828645-18D4-4498-9A3B-85E964C63DC5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ABE40E-5878-45BD-8BE9-87C776EBE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9" r:id="rId9"/>
    <p:sldLayoutId id="2147483717" r:id="rId10"/>
    <p:sldLayoutId id="214748371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9BBB5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9BBB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department/pl/plpascal/2/footnote.1.1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Основы программирования</a:t>
            </a:r>
            <a:endParaRPr lang="ru-RU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n-US" smtClean="0"/>
              <a:t>PASCAL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57188"/>
            <a:ext cx="7854950" cy="5715000"/>
          </a:xfrm>
        </p:spPr>
        <p:txBody>
          <a:bodyPr/>
          <a:lstStyle/>
          <a:p>
            <a:pPr marR="0" algn="ctr"/>
            <a:r>
              <a:rPr lang="ru-RU" sz="2400" b="1" smtClean="0"/>
              <a:t>Пример простейшей программы на языке Pascal</a:t>
            </a:r>
            <a:endParaRPr lang="ru-RU" sz="2400" smtClean="0"/>
          </a:p>
          <a:p>
            <a:pPr marR="0" algn="l"/>
            <a:r>
              <a:rPr lang="en-US" sz="2000" smtClean="0"/>
              <a:t>program start;</a:t>
            </a:r>
            <a:endParaRPr lang="ru-RU" sz="2000" smtClean="0"/>
          </a:p>
          <a:p>
            <a:pPr marR="0" algn="l"/>
            <a:r>
              <a:rPr lang="en-US" sz="2000" smtClean="0"/>
              <a:t>var s: string;</a:t>
            </a:r>
            <a:endParaRPr lang="ru-RU" sz="2000" smtClean="0"/>
          </a:p>
          <a:p>
            <a:pPr marR="0" algn="l"/>
            <a:r>
              <a:rPr lang="ru-RU" sz="2000" smtClean="0"/>
              <a:t>begin</a:t>
            </a:r>
          </a:p>
          <a:p>
            <a:pPr marR="0" algn="l"/>
            <a:r>
              <a:rPr lang="ru-RU" sz="2000" smtClean="0"/>
              <a:t> write('Пожалуйста, введите Ваше имя: ');</a:t>
            </a:r>
          </a:p>
          <a:p>
            <a:pPr marR="0" algn="l"/>
            <a:r>
              <a:rPr lang="ru-RU" sz="2000" smtClean="0"/>
              <a:t> readln(s);</a:t>
            </a:r>
          </a:p>
          <a:p>
            <a:pPr marR="0" algn="l"/>
            <a:r>
              <a:rPr lang="ru-RU" sz="2000" smtClean="0"/>
              <a:t> writeln('Мы рады Вас приветствовать, ',s,'!');</a:t>
            </a:r>
          </a:p>
          <a:p>
            <a:pPr marR="0" algn="l"/>
            <a:r>
              <a:rPr lang="ru-RU" sz="2000" smtClean="0"/>
              <a:t>end.</a:t>
            </a:r>
          </a:p>
          <a:p>
            <a:pPr marR="0" algn="l"/>
            <a:endParaRPr lang="ru-RU" sz="2000" smtClean="0"/>
          </a:p>
          <a:p>
            <a:pPr marR="0" algn="l"/>
            <a:r>
              <a:rPr lang="ru-RU" sz="2000" smtClean="0"/>
              <a:t>Во время работы этой программы на экране появится следующее: </a:t>
            </a:r>
          </a:p>
          <a:p>
            <a:pPr marR="0" algn="l"/>
            <a:r>
              <a:rPr lang="ru-RU" sz="2000" smtClean="0"/>
              <a:t>Пожалуйста, введите Ваше имя: Иван Иваныч </a:t>
            </a:r>
          </a:p>
          <a:p>
            <a:pPr marR="0" algn="l"/>
            <a:r>
              <a:rPr lang="ru-RU" sz="2000" smtClean="0"/>
              <a:t>Мы рады Вас приветствовать, Иван Иваныч!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341438"/>
            <a:ext cx="8569325" cy="3167062"/>
          </a:xfrm>
        </p:spPr>
        <p:txBody>
          <a:bodyPr/>
          <a:lstStyle/>
          <a:p>
            <a:pPr marL="0" indent="355600" algn="just">
              <a:spcAft>
                <a:spcPts val="1200"/>
              </a:spcAft>
              <a:buFont typeface="Arial" charset="0"/>
              <a:buNone/>
            </a:pPr>
            <a:r>
              <a:rPr lang="ru-RU" sz="2800" dirty="0" smtClean="0"/>
              <a:t>Объекты (константы, переменные, функции, выражения), которыми оперирует программа, относятся к определенному типу. </a:t>
            </a:r>
          </a:p>
          <a:p>
            <a:pPr marL="0" indent="355600" algn="just">
              <a:spcAft>
                <a:spcPts val="1200"/>
              </a:spcAft>
              <a:buFont typeface="Arial" charset="0"/>
              <a:buNone/>
            </a:pPr>
            <a:r>
              <a:rPr lang="ru-RU" sz="2800" dirty="0" smtClean="0"/>
              <a:t>Тип — это множество значений, которые могут принимать объекты программы, и совокупность операций, допустимых над этими значениями. </a:t>
            </a:r>
          </a:p>
        </p:txBody>
      </p:sp>
      <p:sp>
        <p:nvSpPr>
          <p:cNvPr id="34819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ru-RU" sz="3600" b="1" smtClean="0"/>
              <a:t>Типы данных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285750"/>
          <a:ext cx="8501063" cy="6227763"/>
        </p:xfrm>
        <a:graphic>
          <a:graphicData uri="http://schemas.openxmlformats.org/drawingml/2006/table">
            <a:tbl>
              <a:tblPr/>
              <a:tblGrid>
                <a:gridCol w="1214438"/>
                <a:gridCol w="1214437"/>
                <a:gridCol w="1214438"/>
                <a:gridCol w="1214437"/>
                <a:gridCol w="1214438"/>
                <a:gridCol w="1214437"/>
                <a:gridCol w="1214438"/>
              </a:tblGrid>
              <a:tr h="9175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Базовые типы данных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Дискретные типы данных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Дискретные типы данных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Адресные типы данных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Структурированные типы данных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8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Логический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Символьный (литерный)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Целые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Вещественные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Нетипизированный указатель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88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shortint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nteger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ord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eal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ingle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ouble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extended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pointer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88975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Конструируемые типы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Перечисляемый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Типизированный указатель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Массив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array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88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week = (su, mo, tu,we, th, fr,sa);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^&lt;тип&gt;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Строка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Интервал (диапазон)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Запись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record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667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budni = mo..fr;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Файл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text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file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Процедурный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Типы данных, конструируемые программистом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Объектный</a:t>
                      </a:r>
                      <a:r>
                        <a:rPr kumimoji="0" lang="ru-RU" sz="1200" b="1" i="0" u="sng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  <a:hlinkClick r:id="rId3"/>
                        </a:rPr>
                        <a:t>1)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3" y="285750"/>
            <a:ext cx="8643937" cy="6143625"/>
          </a:xfrm>
        </p:spPr>
        <p:txBody>
          <a:bodyPr/>
          <a:lstStyle/>
          <a:p>
            <a:pPr marR="0" algn="ctr"/>
            <a:r>
              <a:rPr lang="ru-RU" sz="2400" b="1" dirty="0" smtClean="0"/>
              <a:t>Перечисляемые типы данных задаются в разделе </a:t>
            </a:r>
            <a:r>
              <a:rPr lang="ru-RU" sz="2400" b="1" dirty="0" err="1" smtClean="0"/>
              <a:t>type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pPr marR="0" algn="l"/>
            <a:r>
              <a:rPr lang="ru-RU" sz="2400" dirty="0" smtClean="0"/>
              <a:t>Например: </a:t>
            </a:r>
          </a:p>
          <a:p>
            <a:pPr marR="0" algn="l"/>
            <a:r>
              <a:rPr lang="en-US" sz="2400" dirty="0" smtClean="0"/>
              <a:t>type week =(</a:t>
            </a:r>
            <a:r>
              <a:rPr lang="en-US" sz="2400" dirty="0" err="1" smtClean="0"/>
              <a:t>sun,mon,tue,wed,thu,fri,sat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R="0" algn="l"/>
            <a:r>
              <a:rPr lang="en-US" sz="2400" dirty="0" smtClean="0"/>
              <a:t>                        </a:t>
            </a:r>
            <a:r>
              <a:rPr lang="ru-RU" sz="2400" dirty="0" smtClean="0"/>
              <a:t>0   </a:t>
            </a:r>
            <a:r>
              <a:rPr lang="en-US" sz="2400" dirty="0" smtClean="0"/>
              <a:t>   </a:t>
            </a:r>
            <a:r>
              <a:rPr lang="ru-RU" sz="2400" dirty="0" smtClean="0"/>
              <a:t>1  </a:t>
            </a:r>
            <a:r>
              <a:rPr lang="en-US" sz="2400" dirty="0" smtClean="0"/>
              <a:t>     </a:t>
            </a:r>
            <a:r>
              <a:rPr lang="ru-RU" sz="2400" dirty="0" smtClean="0"/>
              <a:t>2   </a:t>
            </a:r>
            <a:r>
              <a:rPr lang="en-US" sz="2400" dirty="0" smtClean="0"/>
              <a:t>  </a:t>
            </a:r>
            <a:r>
              <a:rPr lang="ru-RU" sz="2400" dirty="0" smtClean="0"/>
              <a:t>3   </a:t>
            </a:r>
            <a:r>
              <a:rPr lang="en-US" sz="2400" dirty="0" smtClean="0"/>
              <a:t>  </a:t>
            </a:r>
            <a:r>
              <a:rPr lang="ru-RU" sz="2400" dirty="0" smtClean="0"/>
              <a:t>4  </a:t>
            </a:r>
            <a:r>
              <a:rPr lang="en-US" sz="2400" dirty="0" smtClean="0"/>
              <a:t>  </a:t>
            </a:r>
            <a:r>
              <a:rPr lang="ru-RU" sz="2400" dirty="0" smtClean="0"/>
              <a:t> 5  </a:t>
            </a:r>
            <a:r>
              <a:rPr lang="en-US" sz="2400" dirty="0" smtClean="0"/>
              <a:t> </a:t>
            </a:r>
            <a:r>
              <a:rPr lang="ru-RU" sz="2400" dirty="0" smtClean="0"/>
              <a:t>6</a:t>
            </a:r>
          </a:p>
          <a:p>
            <a:pPr marR="0" algn="l"/>
            <a:endParaRPr lang="ru-RU" sz="2400" dirty="0" smtClean="0"/>
          </a:p>
          <a:p>
            <a:pPr marR="0" algn="ctr"/>
            <a:r>
              <a:rPr lang="ru-RU" sz="2400" b="1" dirty="0" smtClean="0"/>
              <a:t>Интервальные типы данных </a:t>
            </a:r>
            <a:endParaRPr lang="en-US" sz="2400" b="1" dirty="0" smtClean="0"/>
          </a:p>
          <a:p>
            <a:pPr marR="0" algn="l"/>
            <a:r>
              <a:rPr lang="ru-RU" sz="2400" dirty="0" smtClean="0"/>
              <a:t>задаются только границами своего диапазона. Например: </a:t>
            </a:r>
          </a:p>
          <a:p>
            <a:pPr marR="0" algn="l"/>
            <a:r>
              <a:rPr lang="ru-RU" sz="2400" dirty="0" err="1" smtClean="0"/>
              <a:t>type</a:t>
            </a:r>
            <a:r>
              <a:rPr lang="ru-RU" sz="2400" dirty="0" smtClean="0"/>
              <a:t> </a:t>
            </a:r>
            <a:r>
              <a:rPr lang="ru-RU" sz="2400" dirty="0" err="1" smtClean="0"/>
              <a:t>month</a:t>
            </a:r>
            <a:r>
              <a:rPr lang="ru-RU" sz="2400" dirty="0" smtClean="0"/>
              <a:t> = 1..12; </a:t>
            </a:r>
          </a:p>
          <a:p>
            <a:pPr marR="0" algn="l"/>
            <a:endParaRPr lang="ru-RU" sz="2400" dirty="0" smtClean="0"/>
          </a:p>
          <a:p>
            <a:pPr marR="0" algn="l"/>
            <a:r>
              <a:rPr lang="ru-RU" sz="2400" dirty="0" smtClean="0"/>
              <a:t>		</a:t>
            </a:r>
            <a:r>
              <a:rPr lang="ru-RU" sz="2400" b="1" dirty="0" smtClean="0"/>
              <a:t>Комбинации</a:t>
            </a:r>
          </a:p>
          <a:p>
            <a:pPr marR="0" algn="l"/>
            <a:r>
              <a:rPr lang="ru-RU" sz="2400" dirty="0" smtClean="0"/>
              <a:t>Например: </a:t>
            </a:r>
          </a:p>
          <a:p>
            <a:pPr marR="0" algn="l"/>
            <a:r>
              <a:rPr lang="en-US" sz="2400" dirty="0" smtClean="0"/>
              <a:t>type </a:t>
            </a:r>
            <a:r>
              <a:rPr lang="en-US" sz="2400" dirty="0" err="1" smtClean="0"/>
              <a:t>valid_for_identifiers</a:t>
            </a:r>
            <a:r>
              <a:rPr lang="en-US" sz="2400" dirty="0" smtClean="0"/>
              <a:t> = '</a:t>
            </a:r>
            <a:r>
              <a:rPr lang="en-US" sz="2400" dirty="0" err="1" smtClean="0"/>
              <a:t>a'..'z','A</a:t>
            </a:r>
            <a:r>
              <a:rPr lang="en-US" sz="2400" dirty="0" smtClean="0"/>
              <a:t>'..'Z','_','0’..’9';</a:t>
            </a:r>
            <a:endParaRPr lang="ru-RU" sz="2400" dirty="0" smtClean="0"/>
          </a:p>
          <a:p>
            <a:pPr marR="0" algn="l"/>
            <a:endParaRPr lang="ru-RU" sz="2000" dirty="0" smtClean="0"/>
          </a:p>
          <a:p>
            <a:pPr marR="0" algn="l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Содержимое 3" descr="C:\Users\antil\AppData\Local\Microsoft\Windows\Temporary Internet Files\Content.Word\Новый рисунок.bmp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44450"/>
            <a:ext cx="8748712" cy="6669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09587"/>
          </a:xfrm>
        </p:spPr>
        <p:txBody>
          <a:bodyPr/>
          <a:lstStyle/>
          <a:p>
            <a:r>
              <a:rPr lang="ru-RU" sz="3600" b="1" dirty="0" smtClean="0"/>
              <a:t>Переменная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620713"/>
            <a:ext cx="8640763" cy="5976937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Данные хранятся в памяти компьютера, но для указания на конкретную информацию очень неудобно все время записывать физические адреса ячеек. 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Эта проблема в языке </a:t>
            </a:r>
            <a:r>
              <a:rPr lang="en-US" sz="2400" dirty="0" smtClean="0"/>
              <a:t>Pascal</a:t>
            </a:r>
            <a:r>
              <a:rPr lang="ru-RU" sz="2400" dirty="0" smtClean="0"/>
              <a:t> решена введением понятия переменной. Переменная – именованный</a:t>
            </a:r>
            <a:r>
              <a:rPr lang="en-US" sz="2400" dirty="0" smtClean="0"/>
              <a:t> </a:t>
            </a:r>
            <a:r>
              <a:rPr lang="ru-RU" sz="2400" dirty="0" smtClean="0"/>
              <a:t>участок памяти для хранения данных определенного типа. Значение переменной (информация в соответствующих ячейках памяти) в ходе выполнения программы может быть изменено. </a:t>
            </a:r>
            <a:r>
              <a:rPr lang="ru-RU" sz="2400" b="1" dirty="0" smtClean="0"/>
              <a:t>Имя переменной должно быть правильным идентификатором!</a:t>
            </a:r>
            <a:endParaRPr lang="en-US" sz="2400" b="1" dirty="0" smtClean="0"/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Объявляются переменные в специальном разделе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см. структуру программы на языке </a:t>
            </a:r>
            <a:r>
              <a:rPr lang="en-US" sz="2400" dirty="0" smtClean="0"/>
              <a:t>Pascal). </a:t>
            </a:r>
            <a:r>
              <a:rPr lang="ru-RU" sz="2400" dirty="0" smtClean="0"/>
              <a:t>Например: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x: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b, summa: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r>
              <a:rPr lang="ru-RU" sz="3600" b="1" smtClean="0"/>
              <a:t>Константа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5688012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Величина, значение которой в ходе выполнения программы не может быть изменено. 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Константы бывают обычные (просто значения, например, 5, </a:t>
            </a:r>
            <a:r>
              <a:rPr lang="en-US" sz="2800" dirty="0" smtClean="0"/>
              <a:t>6.7, ‘f’</a:t>
            </a:r>
            <a:r>
              <a:rPr lang="ru-RU" sz="2800" dirty="0" smtClean="0"/>
              <a:t>) и именованные.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Имя константы должно быть правильным идентификатором.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Именованные константы объявляются в разделе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Пример: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   pi=3.14;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   n=20;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81025"/>
          </a:xfrm>
        </p:spPr>
        <p:txBody>
          <a:bodyPr/>
          <a:lstStyle/>
          <a:p>
            <a:r>
              <a:rPr lang="ru-RU" sz="3600" b="1" smtClean="0"/>
              <a:t>Оператор присваивания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549275"/>
            <a:ext cx="8569325" cy="6119813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:=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&lt;Переменная&gt; := &lt;Выражение&gt; ; 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В левой части может быть только 1 переменная, которой будет присвоено значение выражения из правой части. Тип переменной слева должен соответствовать типу выражения справа.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Выражение состоит из операндов, знаков операций и круглых скобок. 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Операндами являются константы, переменные, обращения к функциям.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Примеры: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a:=6;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s:=a+5;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y:=sin(x);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z:=y+cos(x);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229600" cy="635000"/>
          </a:xfrm>
        </p:spPr>
        <p:txBody>
          <a:bodyPr/>
          <a:lstStyle/>
          <a:p>
            <a:r>
              <a:rPr lang="ru-RU" sz="3600" b="1" smtClean="0"/>
              <a:t>Ввод</a:t>
            </a:r>
            <a:r>
              <a:rPr lang="en-US" sz="3600" b="1" smtClean="0"/>
              <a:t> </a:t>
            </a:r>
            <a:r>
              <a:rPr lang="ru-RU" sz="3600" b="1" smtClean="0"/>
              <a:t>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765175"/>
            <a:ext cx="8362950" cy="5759450"/>
          </a:xfrm>
        </p:spPr>
        <p:txBody>
          <a:bodyPr/>
          <a:lstStyle/>
          <a:p>
            <a:pPr marL="0" indent="355600"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read(&lt;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переменные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&gt;);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переменные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Пример</a:t>
            </a:r>
            <a:r>
              <a:rPr lang="en-US" sz="2800" dirty="0" smtClean="0"/>
              <a:t> 1</a:t>
            </a:r>
            <a:r>
              <a:rPr lang="ru-RU" sz="2800" dirty="0" smtClean="0"/>
              <a:t>: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Программа приостановит свое выполнение и будет ожидать ввод данных (в зависимости от типа переменной х)</a:t>
            </a:r>
            <a:r>
              <a:rPr lang="en-US" sz="2800" dirty="0" smtClean="0"/>
              <a:t>. </a:t>
            </a:r>
            <a:r>
              <a:rPr lang="ru-RU" sz="2800" dirty="0" smtClean="0"/>
              <a:t>Завершается ввод нажатием клавиши </a:t>
            </a:r>
            <a:r>
              <a:rPr lang="en-US" sz="2800" dirty="0" smtClean="0"/>
              <a:t>Enter.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Пример</a:t>
            </a:r>
            <a:r>
              <a:rPr lang="en-US" sz="2800" dirty="0" smtClean="0"/>
              <a:t> 2</a:t>
            </a:r>
            <a:r>
              <a:rPr lang="ru-RU" sz="2800" dirty="0" smtClean="0"/>
              <a:t>: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>
                <a:cs typeface="Courier New" pitchFamily="49" charset="0"/>
              </a:rPr>
              <a:t>Ввод нескольких переменных в одном выражении. При вводе с клавиатуры данные должны разделяться пробелом.</a:t>
            </a:r>
            <a:endParaRPr lang="en-US" sz="2800" dirty="0" smtClean="0"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endParaRPr lang="ru-RU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r>
              <a:rPr lang="ru-RU" sz="3600" b="1" smtClean="0"/>
              <a:t>Вывод данных на экран</a:t>
            </a:r>
          </a:p>
        </p:txBody>
      </p:sp>
      <p:sp>
        <p:nvSpPr>
          <p:cNvPr id="40963" name="Объект 2"/>
          <p:cNvSpPr>
            <a:spLocks noGrp="1"/>
          </p:cNvSpPr>
          <p:nvPr>
            <p:ph idx="1"/>
          </p:nvPr>
        </p:nvSpPr>
        <p:spPr>
          <a:xfrm>
            <a:off x="323850" y="692150"/>
            <a:ext cx="8569325" cy="5905500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write(&lt;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выводимые данные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writeln(&lt;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выводимые данные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&gt;);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Во втором случае после вывода на экран будет произведен переход на следующую строку.</a:t>
            </a:r>
            <a:endParaRPr lang="en-US" sz="2400" smtClean="0"/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Примеры: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1. </a:t>
            </a:r>
            <a:r>
              <a:rPr lang="en-US" sz="2400" smtClean="0"/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write(‘Hello,’);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write(‘ world!’);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На экране появится: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smtClean="0"/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Hello, world!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2. </a:t>
            </a:r>
            <a:r>
              <a:rPr lang="en-US" sz="2400" smtClean="0"/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writeln(‘Hello,’);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writeln(‘ world!’);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На экране появится: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Hello,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world!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55813"/>
            <a:ext cx="8135937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r>
              <a:rPr lang="ru-RU" sz="3600" b="1" dirty="0" smtClean="0"/>
              <a:t>Язык программирования </a:t>
            </a:r>
            <a:r>
              <a:rPr lang="en-US" sz="3600" b="1" dirty="0" smtClean="0"/>
              <a:t>Pascal</a:t>
            </a:r>
            <a:endParaRPr lang="ru-RU" sz="3600" b="1" dirty="0" smtClean="0"/>
          </a:p>
        </p:txBody>
      </p:sp>
      <p:sp>
        <p:nvSpPr>
          <p:cNvPr id="29700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96300" cy="1439863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Разработан в 1971 г. швейцарским профессором </a:t>
            </a:r>
            <a:r>
              <a:rPr lang="ru-RU" sz="2800" dirty="0" err="1" smtClean="0"/>
              <a:t>Никла</a:t>
            </a:r>
            <a:r>
              <a:rPr lang="ru-RU" sz="2800" dirty="0" err="1"/>
              <a:t>у</a:t>
            </a:r>
            <a:r>
              <a:rPr lang="ru-RU" sz="2800" dirty="0" err="1" smtClean="0"/>
              <a:t>сом</a:t>
            </a:r>
            <a:r>
              <a:rPr lang="ru-RU" sz="2800" dirty="0" smtClean="0"/>
              <a:t> Виртом для обучения структурному программированию.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r>
              <a:rPr lang="ru-RU" sz="3600" b="1" smtClean="0"/>
              <a:t>Особенности вывода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620713"/>
            <a:ext cx="8569325" cy="5976937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По умолчанию вывод происходит в поле вывода  шириной в количество знаков выводимого числа. При этом вещественные числа выводятся с максимально возможным количеством знаков после вещественной точки.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Например: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</a:rPr>
              <a:t>x:=5/3;</a:t>
            </a:r>
          </a:p>
          <a:p>
            <a:pPr marL="0" indent="355600" algn="just">
              <a:buFont typeface="Arial" charset="0"/>
              <a:buNone/>
            </a:pPr>
            <a:r>
              <a:rPr lang="en-US" sz="2400" dirty="0" err="1" smtClean="0">
                <a:latin typeface="Courier New" pitchFamily="49" charset="0"/>
              </a:rPr>
              <a:t>writeln</a:t>
            </a:r>
            <a:r>
              <a:rPr lang="en-US" sz="2400" dirty="0" smtClean="0">
                <a:latin typeface="Courier New" pitchFamily="49" charset="0"/>
              </a:rPr>
              <a:t>(x);</a:t>
            </a:r>
            <a:endParaRPr lang="ru-RU" sz="2400" dirty="0" smtClean="0">
              <a:latin typeface="Courier New" pitchFamily="49" charset="0"/>
            </a:endParaRPr>
          </a:p>
          <a:p>
            <a:pPr marL="0" indent="355600" algn="just">
              <a:buFont typeface="Arial" charset="0"/>
              <a:buNone/>
            </a:pPr>
            <a:r>
              <a:rPr lang="ru-RU" sz="2800" dirty="0" smtClean="0">
                <a:cs typeface="Calibri" pitchFamily="34" charset="0"/>
              </a:rPr>
              <a:t>На экране появится</a:t>
            </a:r>
          </a:p>
          <a:p>
            <a:pPr marL="0" indent="355600" algn="just">
              <a:buFont typeface="Arial" charset="0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1.66666666666667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>
                <a:cs typeface="Calibri" pitchFamily="34" charset="0"/>
              </a:rPr>
              <a:t>Но есть возможность управлять как количеством знаков в дробной части, так и шириной поля вывода числа.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775920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В операторе </a:t>
            </a:r>
            <a:r>
              <a:rPr lang="ru-RU" sz="2400" dirty="0" err="1" smtClean="0"/>
              <a:t>write</a:t>
            </a:r>
            <a:r>
              <a:rPr lang="ru-RU" sz="2400" dirty="0" smtClean="0"/>
              <a:t> или </a:t>
            </a:r>
            <a:r>
              <a:rPr lang="ru-RU" sz="2400" dirty="0" err="1" smtClean="0"/>
              <a:t>writeln</a:t>
            </a:r>
            <a:r>
              <a:rPr lang="ru-RU" sz="2400" dirty="0" smtClean="0"/>
              <a:t> вещественное значение (а также целое или строковое) можно записать в виде:</a:t>
            </a:r>
          </a:p>
          <a:p>
            <a:pPr>
              <a:buNone/>
            </a:pPr>
            <a:r>
              <a:rPr lang="ru-RU" sz="2400" dirty="0" err="1" smtClean="0"/>
              <a:t>переменная:ширина:точность</a:t>
            </a:r>
            <a:endParaRPr lang="ru-RU" sz="2400" dirty="0" smtClean="0"/>
          </a:p>
          <a:p>
            <a:pPr>
              <a:buNone/>
            </a:pPr>
            <a:r>
              <a:rPr lang="ru-RU" sz="2400" i="1" dirty="0" smtClean="0"/>
              <a:t>ширина</a:t>
            </a:r>
            <a:r>
              <a:rPr lang="ru-RU" sz="2400" dirty="0" smtClean="0"/>
              <a:t> - целое положительное число, определяющее, сколько экранных позиций отводится для вывода всего числа. Ширина определена для числовых значений любого типа и строк.</a:t>
            </a:r>
          </a:p>
          <a:p>
            <a:pPr>
              <a:buNone/>
            </a:pPr>
            <a:r>
              <a:rPr lang="ru-RU" sz="2400" i="1" dirty="0" smtClean="0"/>
              <a:t>Точность</a:t>
            </a:r>
            <a:r>
              <a:rPr lang="ru-RU" sz="2400" dirty="0" smtClean="0"/>
              <a:t> - целое положительное число, определяющее, сколько цифр из ширины отводится на вывод дробной части числа. Значение точности определено только для вещественных чисел. Оно не учитывает позицию десятичной точки. Недопустимые значения ширины и точности не будут учтены при выво</a:t>
            </a:r>
            <a:r>
              <a:rPr lang="ru-RU" dirty="0" smtClean="0"/>
              <a:t>де.</a:t>
            </a:r>
          </a:p>
          <a:p>
            <a:pPr>
              <a:buNone/>
            </a:pPr>
            <a:r>
              <a:rPr lang="ru-RU" sz="2800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write</a:t>
            </a:r>
            <a:r>
              <a:rPr lang="ru-RU" sz="2000" b="1" dirty="0" smtClean="0">
                <a:latin typeface="Courier New" pitchFamily="49" charset="0"/>
              </a:rPr>
              <a:t>('Сумма введенных чисел равна',s:5:2);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715404" cy="1283612"/>
          </a:xfrm>
        </p:spPr>
        <p:txBody>
          <a:bodyPr/>
          <a:lstStyle/>
          <a:p>
            <a:r>
              <a:rPr lang="ru-RU" sz="2800" dirty="0" smtClean="0"/>
              <a:t>Стандартные математические функции и процедуры </a:t>
            </a:r>
            <a:endParaRPr lang="ru-RU" sz="28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00034" y="785793"/>
          <a:ext cx="8501122" cy="589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Наименование Функции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/>
                        <a:t>Результат вычесления</a:t>
                      </a:r>
                      <a:endParaRPr lang="ru-RU"/>
                    </a:p>
                  </a:txBody>
                  <a:tcPr marL="9525" marR="9525" marT="9525" marB="9525" anchor="ctr"/>
                </a:tc>
              </a:tr>
              <a:tr h="53578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 </a:t>
                      </a:r>
                      <a:r>
                        <a:rPr lang="ru-RU" b="1" dirty="0"/>
                        <a:t>МАТЕМАТИЧЕСКИЕ ФУНКЦИИ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|x|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sin(x)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cos(x)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arctan(x)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arctg(x)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Sqrt(x)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корень квадратный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Sqr(x)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х</a:t>
                      </a:r>
                      <a:r>
                        <a:rPr lang="ru-RU" baseline="30000"/>
                        <a:t>2</a:t>
                      </a:r>
                      <a:endParaRPr lang="ru-RU"/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е</a:t>
                      </a:r>
                      <a:r>
                        <a:rPr lang="ru-RU" baseline="30000"/>
                        <a:t>х</a:t>
                      </a:r>
                      <a:endParaRPr lang="ru-RU"/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Ln(x)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ln</a:t>
                      </a:r>
                      <a:r>
                        <a:rPr lang="en-US" dirty="0"/>
                        <a:t>(x)</a:t>
                      </a:r>
                    </a:p>
                  </a:txBody>
                  <a:tcPr marL="9525" marR="9525" marT="9525" marB="9525"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</a:t>
                      </a:r>
                      <a:r>
                        <a:rPr lang="en-US" baseline="30000" dirty="0" err="1" smtClean="0"/>
                        <a:t>b</a:t>
                      </a:r>
                      <a:endParaRPr lang="en-US" dirty="0"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571480"/>
          <a:ext cx="8358246" cy="5715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Наименование Функции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/>
                        <a:t>Результат вычесления</a:t>
                      </a:r>
                      <a:endParaRPr lang="ru-RU"/>
                    </a:p>
                  </a:txBody>
                  <a:tcPr marL="9525" marR="9525" marT="9525" marB="9525" anchor="ctr"/>
                </a:tc>
              </a:tr>
              <a:tr h="495632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 </a:t>
                      </a:r>
                      <a:r>
                        <a:rPr lang="ru-RU" b="1" dirty="0"/>
                        <a:t>МАТЕМАТИЧЕСКИЕ ФУНКЦИИ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Frac(x)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дробная часть "х"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целая часть "х"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случайное число ( 0 &lt; =y&lt; 1 )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случайное число ( 0 &lt; =y&lt; x )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Succ(c)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следующий за "с" символ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Pred(c)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предшествующий "с" символ</a:t>
                      </a:r>
                    </a:p>
                  </a:txBody>
                  <a:tcPr marL="9525" marR="9525" marT="9525" marB="9525" anchor="ctr"/>
                </a:tc>
              </a:tr>
              <a:tr h="75872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round(x)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округление вещественного числа </a:t>
                      </a:r>
                      <a:r>
                        <a:rPr lang="ru-RU" dirty="0" err="1"/>
                        <a:t>x</a:t>
                      </a:r>
                      <a:r>
                        <a:rPr lang="ru-RU" dirty="0"/>
                        <a:t> до ближайшего целого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trunc</a:t>
                      </a:r>
                      <a:r>
                        <a:rPr lang="en-US" dirty="0"/>
                        <a:t>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отбрасывает дробную часть числа</a:t>
                      </a:r>
                    </a:p>
                  </a:txBody>
                  <a:tcPr marL="9525" marR="9525" marT="9525" marB="9525" anchor="ctr"/>
                </a:tc>
              </a:tr>
              <a:tr h="495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/>
                        <a:t>π     (π = 3,14265...)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42910" y="500038"/>
          <a:ext cx="8286808" cy="538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4143404"/>
              </a:tblGrid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Наименование процедуры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/>
                        <a:t>Результат вычесления</a:t>
                      </a:r>
                      <a:endParaRPr lang="ru-RU"/>
                    </a:p>
                  </a:txBody>
                  <a:tcPr marL="9525" marR="9525" marT="9525" marB="9525" anchor="ctr"/>
                </a:tc>
              </a:tr>
              <a:tr h="48694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 </a:t>
                      </a:r>
                      <a:r>
                        <a:rPr lang="ru-RU" b="1" dirty="0"/>
                        <a:t>МАТЕМАТИЧЕСКИЕ ПРОЦЕДУРЫ</a:t>
                      </a:r>
                      <a:endParaRPr lang="ru-RU" dirty="0"/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Inc(x)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Увеличивает "х" на 1 ( x:=x+1; )</a:t>
                      </a:r>
                    </a:p>
                  </a:txBody>
                  <a:tcPr marL="9525" marR="9525" marT="9525" marB="9525" anchor="ctr"/>
                </a:tc>
              </a:tr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Уменьшает "х" на 1 ( x:=x-1; )</a:t>
                      </a:r>
                    </a:p>
                  </a:txBody>
                  <a:tcPr marL="9525" marR="9525" marT="9525" marB="9525" anchor="ctr"/>
                </a:tc>
              </a:tr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Inc(x, n)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Увеличивает "х" на n ( x:=x+n; )</a:t>
                      </a:r>
                    </a:p>
                  </a:txBody>
                  <a:tcPr marL="9525" marR="9525" marT="9525" marB="9525" anchor="ctr"/>
                </a:tc>
              </a:tr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Dec(x, n)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Уменьшает "х" на n ( x:=x-n; )</a:t>
                      </a:r>
                    </a:p>
                  </a:txBody>
                  <a:tcPr marL="9525" marR="9525" marT="9525" marB="9525" anchor="ctr"/>
                </a:tc>
              </a:tr>
              <a:tr h="486945">
                <a:tc gridSpan="2">
                  <a:txBody>
                    <a:bodyPr/>
                    <a:lstStyle/>
                    <a:p>
                      <a:pPr algn="ctr"/>
                      <a:r>
                        <a:rPr lang="ru-RU"/>
                        <a:t> </a:t>
                      </a:r>
                      <a:r>
                        <a:rPr lang="ru-RU" b="1"/>
                        <a:t>ФУНКЦИИ ПРЕОБРАЗОВАНИЯ ТИПОВ ПЕРЕМЕННЫХ</a:t>
                      </a:r>
                      <a:endParaRPr lang="ru-RU"/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54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Odd(x)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возвращает True если "х" - нечетное число</a:t>
                      </a:r>
                    </a:p>
                  </a:txBody>
                  <a:tcPr marL="9525" marR="9525" marT="9525" marB="9525" anchor="ctr"/>
                </a:tc>
              </a:tr>
              <a:tr h="486945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</a:t>
                      </a:r>
                      <a:r>
                        <a:rPr lang="en-US"/>
                        <a:t>hr(x)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возвращает символ по ASCII коду "х"</a:t>
                      </a:r>
                    </a:p>
                  </a:txBody>
                  <a:tcPr marL="9525" marR="9525" marT="9525" marB="9525" anchor="ctr"/>
                </a:tc>
              </a:tr>
              <a:tr h="7454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Ord(c)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ASCII код символа "с", порядковый номер символа "с"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786842" cy="571504"/>
          </a:xfrm>
        </p:spPr>
        <p:txBody>
          <a:bodyPr/>
          <a:lstStyle/>
          <a:p>
            <a:r>
              <a:rPr lang="ru-RU" sz="3600" dirty="0" smtClean="0"/>
              <a:t>Встроенные функции и операции </a:t>
            </a:r>
            <a:r>
              <a:rPr lang="en-US" sz="3600" dirty="0" smtClean="0"/>
              <a:t>Pascal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501122" cy="5786478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Арифметические операции</a:t>
            </a:r>
            <a:endParaRPr lang="ru-RU" dirty="0" smtClean="0"/>
          </a:p>
          <a:p>
            <a:r>
              <a:rPr lang="ru-RU" dirty="0" smtClean="0"/>
              <a:t>* - умножение</a:t>
            </a:r>
          </a:p>
          <a:p>
            <a:r>
              <a:rPr lang="ru-RU" dirty="0" smtClean="0"/>
              <a:t>/ - деление</a:t>
            </a:r>
          </a:p>
          <a:p>
            <a:r>
              <a:rPr lang="ru-RU" dirty="0" smtClean="0"/>
              <a:t>+ - сложение</a:t>
            </a:r>
          </a:p>
          <a:p>
            <a:r>
              <a:rPr lang="ru-RU" dirty="0" smtClean="0"/>
              <a:t>-  вычитание</a:t>
            </a:r>
          </a:p>
          <a:p>
            <a:r>
              <a:rPr lang="ru-RU" dirty="0" err="1" smtClean="0"/>
              <a:t>div</a:t>
            </a:r>
            <a:r>
              <a:rPr lang="ru-RU" dirty="0" smtClean="0"/>
              <a:t> - целая часть от деления</a:t>
            </a:r>
          </a:p>
          <a:p>
            <a:r>
              <a:rPr lang="ru-RU" dirty="0" err="1" smtClean="0"/>
              <a:t>mod</a:t>
            </a:r>
            <a:r>
              <a:rPr lang="ru-RU" dirty="0" smtClean="0"/>
              <a:t> - остаток от деления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914400"/>
          </a:xfrm>
        </p:spPr>
        <p:txBody>
          <a:bodyPr/>
          <a:lstStyle/>
          <a:p>
            <a:r>
              <a:rPr lang="ru-RU" dirty="0" smtClean="0"/>
              <a:t>Приоритет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5069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*, /, MOD, DIV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+, -,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&lt;, &gt;, &lt;=, &gt;=, &lt;&gt;, =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3600" b="1" smtClean="0"/>
              <a:t>Условный оператор в языке </a:t>
            </a:r>
            <a:r>
              <a:rPr lang="en-US" sz="3600" b="1" smtClean="0"/>
              <a:t>Pascal</a:t>
            </a:r>
            <a:endParaRPr lang="ru-RU" sz="3600" b="1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738" y="947738"/>
            <a:ext cx="8507412" cy="5505450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400" b="1" smtClean="0"/>
              <a:t>Условные   операторы   </a:t>
            </a:r>
            <a:r>
              <a:rPr lang="ru-RU" sz="2400" smtClean="0"/>
              <a:t>позволяют   выбирать   для   выполнения   те   или   иные   части программы   в   зависимости   от   некоторых   условий. </a:t>
            </a:r>
            <a:endParaRPr lang="en-US" sz="2400" smtClean="0"/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Синтаксис условного оператора:  </a:t>
            </a:r>
            <a:endParaRPr lang="en-US" sz="2400" smtClean="0"/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then 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355600" algn="just">
              <a:buFont typeface="Arial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smtClean="0"/>
              <a:t>Т.е. если условие верное, то выполняется блок операторов после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ru-RU" sz="2400" smtClean="0"/>
              <a:t>, иначе выполняется блок операторов после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4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31800"/>
          </a:xfrm>
        </p:spPr>
        <p:txBody>
          <a:bodyPr/>
          <a:lstStyle/>
          <a:p>
            <a:r>
              <a:rPr lang="ru-RU" sz="3600" b="1" smtClean="0"/>
              <a:t>Операторы сравнения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00113" y="1196975"/>
          <a:ext cx="7272337" cy="385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5444"/>
                <a:gridCol w="2909829"/>
                <a:gridCol w="2607064"/>
              </a:tblGrid>
              <a:tr h="526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Оператор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Операция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Тип результата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равно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&lt;&gt; 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 равно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 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меньше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 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больше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&lt;=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меньше или равно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&gt;=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больше или равно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8" marR="253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41" name="TextBox 4"/>
          <p:cNvSpPr txBox="1">
            <a:spLocks noChangeArrowheads="1"/>
          </p:cNvSpPr>
          <p:nvPr/>
        </p:nvSpPr>
        <p:spPr bwMode="auto">
          <a:xfrm>
            <a:off x="1042988" y="620713"/>
            <a:ext cx="6913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Используются в условиях.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5084763"/>
            <a:ext cx="691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/>
              <a:t>Например: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a&lt;=b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…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922338"/>
          </a:xfrm>
        </p:spPr>
        <p:txBody>
          <a:bodyPr/>
          <a:lstStyle/>
          <a:p>
            <a:r>
              <a:rPr lang="ru-RU" sz="3600" b="1" dirty="0" smtClean="0"/>
              <a:t>Таблицы истинности логических операций </a:t>
            </a:r>
          </a:p>
        </p:txBody>
      </p:sp>
      <p:sp>
        <p:nvSpPr>
          <p:cNvPr id="49155" name="Прямоугольник 3"/>
          <p:cNvSpPr>
            <a:spLocks noChangeArrowheads="1"/>
          </p:cNvSpPr>
          <p:nvPr/>
        </p:nvSpPr>
        <p:spPr bwMode="auto">
          <a:xfrm>
            <a:off x="1692275" y="2349500"/>
            <a:ext cx="1943100" cy="1568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/>
            <a:r>
              <a:rPr lang="en-US" sz="2400" dirty="0"/>
              <a:t>0 and 0 = 0</a:t>
            </a:r>
          </a:p>
          <a:p>
            <a:pPr marL="177800"/>
            <a:r>
              <a:rPr lang="en-US" sz="2400" dirty="0"/>
              <a:t>0 and 1 = 0</a:t>
            </a:r>
          </a:p>
          <a:p>
            <a:pPr marL="177800"/>
            <a:r>
              <a:rPr lang="en-US" sz="2400" dirty="0"/>
              <a:t>1 and 0 = 0</a:t>
            </a:r>
          </a:p>
          <a:p>
            <a:pPr marL="177800"/>
            <a:r>
              <a:rPr lang="en-US" sz="2400" dirty="0"/>
              <a:t>1 and 1 = 1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5003800" y="2349500"/>
            <a:ext cx="1944688" cy="15696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/>
            <a:r>
              <a:rPr lang="en-US" sz="2400" dirty="0"/>
              <a:t>0  or  0  </a:t>
            </a:r>
            <a:r>
              <a:rPr lang="en-US" sz="2400" dirty="0" smtClean="0"/>
              <a:t>= </a:t>
            </a:r>
            <a:r>
              <a:rPr lang="en-US" sz="2400" dirty="0"/>
              <a:t>0</a:t>
            </a:r>
            <a:endParaRPr lang="ru-RU" sz="2400" dirty="0"/>
          </a:p>
          <a:p>
            <a:pPr marL="177800"/>
            <a:r>
              <a:rPr lang="ru-RU" sz="2400" dirty="0"/>
              <a:t>0  </a:t>
            </a:r>
            <a:r>
              <a:rPr lang="en-US" sz="2400" dirty="0"/>
              <a:t>or  1  </a:t>
            </a:r>
            <a:r>
              <a:rPr lang="ru-RU" sz="2400" dirty="0" smtClean="0"/>
              <a:t>= 1</a:t>
            </a:r>
          </a:p>
          <a:p>
            <a:pPr marL="177800"/>
            <a:r>
              <a:rPr lang="en-US" sz="2400" dirty="0" smtClean="0"/>
              <a:t>1  </a:t>
            </a:r>
            <a:r>
              <a:rPr lang="en-US" sz="2400" dirty="0"/>
              <a:t>or  </a:t>
            </a:r>
            <a:r>
              <a:rPr lang="ru-RU" sz="2400" dirty="0"/>
              <a:t>0  = </a:t>
            </a:r>
            <a:r>
              <a:rPr lang="en-US" sz="2400" dirty="0" smtClean="0"/>
              <a:t>1</a:t>
            </a:r>
            <a:endParaRPr lang="ru-RU" sz="2400" dirty="0"/>
          </a:p>
          <a:p>
            <a:pPr marL="177800"/>
            <a:r>
              <a:rPr lang="en-US" sz="2400" dirty="0"/>
              <a:t>1  or  1  </a:t>
            </a:r>
            <a:r>
              <a:rPr lang="ru-RU" sz="2400" dirty="0"/>
              <a:t>= </a:t>
            </a:r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2339975" y="1484313"/>
            <a:ext cx="3744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1</a:t>
            </a:r>
            <a:r>
              <a:rPr lang="ru-RU" sz="2400"/>
              <a:t> – </a:t>
            </a:r>
            <a:r>
              <a:rPr lang="en-US" sz="2400"/>
              <a:t>true,   0 – false</a:t>
            </a:r>
            <a:endParaRPr lang="ru-RU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50825" y="476672"/>
            <a:ext cx="849788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5600" algn="just" eaLnBrk="1" hangingPunct="1">
              <a:spcAft>
                <a:spcPts val="1200"/>
              </a:spcAft>
            </a:pPr>
            <a:r>
              <a:rPr lang="ru-RU" sz="2800" dirty="0"/>
              <a:t>Всякий язык программирования имеет три основные составляющие: </a:t>
            </a:r>
            <a:r>
              <a:rPr lang="ru-RU" sz="2800" i="1" dirty="0"/>
              <a:t>алфавит, синтаксис </a:t>
            </a:r>
            <a:r>
              <a:rPr lang="ru-RU" sz="2800" dirty="0"/>
              <a:t>и </a:t>
            </a:r>
            <a:r>
              <a:rPr lang="ru-RU" sz="2800" i="1" dirty="0"/>
              <a:t>семантику.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sz="2800" i="1" dirty="0"/>
              <a:t>Алфавит </a:t>
            </a:r>
            <a:r>
              <a:rPr lang="ru-RU" sz="2800" dirty="0"/>
              <a:t>языка</a:t>
            </a:r>
            <a:r>
              <a:rPr lang="ru-RU" sz="2800" i="1" dirty="0"/>
              <a:t> – </a:t>
            </a:r>
            <a:r>
              <a:rPr lang="ru-RU" sz="2800" dirty="0"/>
              <a:t>это</a:t>
            </a:r>
            <a:r>
              <a:rPr lang="ru-RU" sz="2800" i="1" dirty="0"/>
              <a:t> </a:t>
            </a:r>
            <a:r>
              <a:rPr lang="ru-RU" sz="2800" dirty="0"/>
              <a:t>множество символов, которые можно использовать для записи правильных программ.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sz="2800" i="1" dirty="0"/>
              <a:t>Синтаксис </a:t>
            </a:r>
            <a:r>
              <a:rPr lang="ru-RU" sz="2800" dirty="0"/>
              <a:t>языка</a:t>
            </a:r>
            <a:r>
              <a:rPr lang="ru-RU" sz="2800" i="1" dirty="0"/>
              <a:t> – </a:t>
            </a:r>
            <a:r>
              <a:rPr lang="ru-RU" sz="2800" dirty="0"/>
              <a:t>это</a:t>
            </a:r>
            <a:r>
              <a:rPr lang="ru-RU" sz="2800" i="1" dirty="0"/>
              <a:t>  </a:t>
            </a:r>
            <a:r>
              <a:rPr lang="ru-RU" sz="2800" dirty="0"/>
              <a:t>совокупность правил построения допустимых конструкций языка, форма их сочетаний при записи алгоритма, т.е. то что определяет правильность программ.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sz="2800" i="1" dirty="0"/>
              <a:t>Семантика</a:t>
            </a:r>
            <a:r>
              <a:rPr lang="ru-RU" sz="2800" dirty="0"/>
              <a:t> – это смысл конструкций языка, в том числе и программ, написанных на этом языке.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500042"/>
            <a:ext cx="8215370" cy="58555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Логические операции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NOT - логическое отрицание ("НЕ")</a:t>
            </a:r>
          </a:p>
          <a:p>
            <a:pPr>
              <a:buNone/>
            </a:pPr>
            <a:r>
              <a:rPr lang="ru-RU" dirty="0" smtClean="0"/>
              <a:t>AND - логическое умножение ("И")</a:t>
            </a:r>
          </a:p>
          <a:p>
            <a:pPr>
              <a:buNone/>
            </a:pPr>
            <a:r>
              <a:rPr lang="ru-RU" dirty="0" smtClean="0"/>
              <a:t>OR - логическое сложение ("ИЛИ")</a:t>
            </a:r>
          </a:p>
          <a:p>
            <a:pPr>
              <a:buNone/>
            </a:pPr>
            <a:r>
              <a:rPr lang="ru-RU" dirty="0" smtClean="0"/>
              <a:t>XOR - логическое "Исключающее ИЛИ</a:t>
            </a:r>
            <a:r>
              <a:rPr lang="en-US" dirty="0" smtClean="0"/>
              <a:t>”</a:t>
            </a:r>
            <a:endParaRPr 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1170742"/>
              </p:ext>
            </p:extLst>
          </p:nvPr>
        </p:nvGraphicFramePr>
        <p:xfrm>
          <a:off x="899592" y="393305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39040"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XOR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436562"/>
          </a:xfrm>
        </p:spPr>
        <p:txBody>
          <a:bodyPr/>
          <a:lstStyle/>
          <a:p>
            <a:r>
              <a:rPr lang="ru-RU" sz="3600" u="sng" smtClean="0"/>
              <a:t>Логические операции</a:t>
            </a:r>
            <a:endParaRPr lang="ru-RU" sz="360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288" y="908050"/>
          <a:ext cx="8424862" cy="5765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144"/>
                <a:gridCol w="1432296"/>
                <a:gridCol w="6335422"/>
              </a:tblGrid>
              <a:tr h="36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Знак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Операция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Примеры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not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Логическое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if not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(x&lt;y)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then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'x &gt;= y'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else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'x&lt;y'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);</a:t>
                      </a:r>
                    </a:p>
                  </a:txBody>
                  <a:tcPr marL="137159" marR="137159" marT="137165" marB="1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and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Логическое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if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(x&lt;y)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and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(y&lt;z)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then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'x &lt; y &lt; z'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);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37159" marR="137159" marT="137165" marB="1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9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ИЛИ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1439" marR="91439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if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(x=</a:t>
                      </a:r>
                      <a:r>
                        <a:rPr lang="en-US" sz="16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2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or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(y=</a:t>
                      </a:r>
                      <a:r>
                        <a:rPr lang="en-US" sz="16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2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then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'</a:t>
                      </a:r>
                      <a:r>
                        <a:rPr lang="ru-RU" sz="1600" b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Что-то равно 2'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);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37159" marR="137159" marT="137165" marB="1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504825"/>
          </a:xfrm>
        </p:spPr>
        <p:txBody>
          <a:bodyPr/>
          <a:lstStyle/>
          <a:p>
            <a:r>
              <a:rPr lang="ru-RU" sz="3600" b="1" smtClean="0"/>
              <a:t>Оператор выбора</a:t>
            </a:r>
            <a:r>
              <a:rPr lang="en-US" sz="3600" b="1" i="1" smtClean="0"/>
              <a:t> CASE</a:t>
            </a:r>
            <a:endParaRPr lang="ru-RU" sz="36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3311525"/>
          </a:xfrm>
        </p:spPr>
        <p:txBody>
          <a:bodyPr/>
          <a:lstStyle/>
          <a:p>
            <a:pPr marL="0" indent="355600" algn="just">
              <a:spcBef>
                <a:spcPts val="0"/>
              </a:spcBef>
              <a:buFont typeface="Arial" charset="0"/>
              <a:buNone/>
              <a:defRPr/>
            </a:pPr>
            <a:r>
              <a:rPr lang="ru-RU" sz="2400" dirty="0" smtClean="0"/>
              <a:t>Позволяет</a:t>
            </a:r>
            <a:r>
              <a:rPr lang="en-US" sz="2400" dirty="0" smtClean="0"/>
              <a:t> </a:t>
            </a:r>
            <a:r>
              <a:rPr lang="ru-RU" sz="2400" dirty="0" smtClean="0"/>
              <a:t>выбрать </a:t>
            </a:r>
            <a:r>
              <a:rPr lang="ru-RU" sz="2400" dirty="0"/>
              <a:t>одно из нескольких возможных продолжений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 </a:t>
            </a:r>
            <a:r>
              <a:rPr lang="ru-RU" sz="2400" dirty="0" smtClean="0"/>
              <a:t>в зависимости от значения выражения: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sz="2000" b="1" dirty="0" err="1" smtClean="0">
                <a:latin typeface="Courier New"/>
              </a:rPr>
              <a:t>case</a:t>
            </a:r>
            <a:r>
              <a:rPr lang="ru-RU" sz="2000" dirty="0" smtClean="0">
                <a:latin typeface="Courier New"/>
              </a:rPr>
              <a:t> выражение </a:t>
            </a:r>
            <a:r>
              <a:rPr lang="ru-RU" sz="2000" b="1" dirty="0" err="1" smtClean="0">
                <a:latin typeface="Courier New"/>
              </a:rPr>
              <a:t>of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</a:t>
            </a:r>
            <a:r>
              <a:rPr lang="ru-RU" sz="2000" dirty="0" smtClean="0">
                <a:latin typeface="Courier New"/>
              </a:rPr>
              <a:t>значение1 : оператор (группа операторов);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</a:t>
            </a:r>
            <a:r>
              <a:rPr lang="ru-RU" sz="2000" dirty="0" smtClean="0">
                <a:latin typeface="Courier New"/>
              </a:rPr>
              <a:t>значение2 : оператор (группа операторов);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</a:t>
            </a:r>
            <a:r>
              <a:rPr lang="ru-RU" sz="2000" dirty="0" smtClean="0">
                <a:latin typeface="Courier New"/>
              </a:rPr>
              <a:t>. . . . . . . . . . . . . . . . . . . . 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</a:t>
            </a:r>
            <a:r>
              <a:rPr lang="ru-RU" sz="2000" dirty="0" err="1" smtClean="0">
                <a:latin typeface="Courier New"/>
              </a:rPr>
              <a:t>значениеN</a:t>
            </a:r>
            <a:r>
              <a:rPr lang="ru-RU" sz="2000" dirty="0" smtClean="0">
                <a:latin typeface="Courier New"/>
              </a:rPr>
              <a:t> : оператор (группа операторов)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err="1" smtClean="0">
                <a:latin typeface="Courier New"/>
              </a:rPr>
              <a:t>else</a:t>
            </a:r>
            <a:r>
              <a:rPr lang="ru-RU" sz="2000" dirty="0" smtClean="0">
                <a:latin typeface="Courier New"/>
              </a:rPr>
              <a:t> оператор (группа операторов);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err="1" smtClean="0">
                <a:latin typeface="Courier New"/>
              </a:rPr>
              <a:t>end</a:t>
            </a:r>
            <a:r>
              <a:rPr lang="ru-RU" sz="2000" dirty="0" smtClean="0">
                <a:latin typeface="Courier New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04825"/>
          </a:xfrm>
        </p:spPr>
        <p:txBody>
          <a:bodyPr/>
          <a:lstStyle/>
          <a:p>
            <a:r>
              <a:rPr lang="ru-RU" sz="3600" b="1" smtClean="0"/>
              <a:t>Оператор выбора</a:t>
            </a:r>
            <a:r>
              <a:rPr lang="en-US" sz="3600" b="1" i="1" smtClean="0"/>
              <a:t> CASE</a:t>
            </a:r>
            <a:endParaRPr lang="ru-RU" sz="3600" smtClean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23850" y="600075"/>
            <a:ext cx="8640763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Calibri" pitchFamily="34" charset="0"/>
              </a:rPr>
              <a:t>Пример 1:</a:t>
            </a:r>
          </a:p>
          <a:p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Write('</a:t>
            </a:r>
            <a:r>
              <a:rPr lang="ru-RU" dirty="0">
                <a:latin typeface="Courier New" pitchFamily="49" charset="0"/>
              </a:rPr>
              <a:t>Введите  число: ');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Readln</a:t>
            </a:r>
            <a:r>
              <a:rPr lang="en-US" dirty="0">
                <a:latin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);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Case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of</a:t>
            </a:r>
          </a:p>
          <a:p>
            <a:r>
              <a:rPr lang="ru-RU" b="1" dirty="0">
                <a:latin typeface="Courier New" pitchFamily="49" charset="0"/>
              </a:rPr>
              <a:t>      </a:t>
            </a:r>
            <a:r>
              <a:rPr lang="ru-RU" dirty="0">
                <a:latin typeface="Courier New" pitchFamily="49" charset="0"/>
              </a:rPr>
              <a:t>2, 4, 6, 8: </a:t>
            </a:r>
            <a:r>
              <a:rPr lang="ru-RU" dirty="0" err="1">
                <a:latin typeface="Courier New" pitchFamily="49" charset="0"/>
              </a:rPr>
              <a:t>Writeln</a:t>
            </a:r>
            <a:r>
              <a:rPr lang="ru-RU" dirty="0">
                <a:latin typeface="Courier New" pitchFamily="49" charset="0"/>
              </a:rPr>
              <a:t>('Четная цифра');</a:t>
            </a:r>
          </a:p>
          <a:p>
            <a:r>
              <a:rPr lang="ru-RU" dirty="0">
                <a:latin typeface="Courier New" pitchFamily="49" charset="0"/>
              </a:rPr>
              <a:t>      1, 3, 5, 7, 9: </a:t>
            </a:r>
            <a:r>
              <a:rPr lang="ru-RU" dirty="0" err="1">
                <a:latin typeface="Courier New" pitchFamily="49" charset="0"/>
              </a:rPr>
              <a:t>Writeln</a:t>
            </a:r>
            <a:r>
              <a:rPr lang="ru-RU" dirty="0">
                <a:latin typeface="Courier New" pitchFamily="49" charset="0"/>
              </a:rPr>
              <a:t>('Нечетная цифра');</a:t>
            </a:r>
          </a:p>
          <a:p>
            <a:r>
              <a:rPr lang="ru-RU" dirty="0">
                <a:latin typeface="Courier New" pitchFamily="49" charset="0"/>
              </a:rPr>
              <a:t>      10..100: </a:t>
            </a:r>
            <a:r>
              <a:rPr lang="ru-RU" dirty="0" err="1">
                <a:latin typeface="Courier New" pitchFamily="49" charset="0"/>
              </a:rPr>
              <a:t>Writeln</a:t>
            </a:r>
            <a:r>
              <a:rPr lang="ru-RU" dirty="0">
                <a:latin typeface="Courier New" pitchFamily="49" charset="0"/>
              </a:rPr>
              <a:t>('Число от 10 до 100');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else</a:t>
            </a:r>
          </a:p>
          <a:p>
            <a:r>
              <a:rPr lang="ru-RU" b="1" dirty="0">
                <a:latin typeface="Courier New" pitchFamily="49" charset="0"/>
              </a:rPr>
              <a:t>      </a:t>
            </a:r>
            <a:r>
              <a:rPr lang="ru-RU" dirty="0" err="1">
                <a:latin typeface="Courier New" pitchFamily="49" charset="0"/>
              </a:rPr>
              <a:t>Writeln</a:t>
            </a:r>
            <a:r>
              <a:rPr lang="ru-RU" dirty="0">
                <a:latin typeface="Courier New" pitchFamily="49" charset="0"/>
              </a:rPr>
              <a:t> ('Отрицательное число или больше 100')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</a:rPr>
              <a:t>;</a:t>
            </a:r>
            <a:endParaRPr lang="ru-RU" sz="2000" dirty="0">
              <a:cs typeface="Calibri" pitchFamily="34" charset="0"/>
            </a:endParaRPr>
          </a:p>
          <a:p>
            <a:r>
              <a:rPr lang="ru-RU" sz="2000" dirty="0">
                <a:cs typeface="Calibri" pitchFamily="34" charset="0"/>
              </a:rPr>
              <a:t>Пример 2:</a:t>
            </a:r>
          </a:p>
          <a:p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Write('</a:t>
            </a:r>
            <a:r>
              <a:rPr lang="ru-RU" sz="2000" dirty="0">
                <a:latin typeface="Courier New" pitchFamily="49" charset="0"/>
              </a:rPr>
              <a:t>Введите  номер месяца: ');</a:t>
            </a:r>
          </a:p>
          <a:p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Readln</a:t>
            </a:r>
            <a:r>
              <a:rPr lang="en-US" sz="2000" dirty="0">
                <a:latin typeface="Courier New" pitchFamily="49" charset="0"/>
              </a:rPr>
              <a:t>( MONTH );</a:t>
            </a:r>
          </a:p>
          <a:p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case </a:t>
            </a:r>
            <a:r>
              <a:rPr lang="en-US" sz="2000" dirty="0">
                <a:latin typeface="Courier New" pitchFamily="49" charset="0"/>
              </a:rPr>
              <a:t>MONTH </a:t>
            </a:r>
            <a:r>
              <a:rPr lang="en-US" sz="2000" b="1" dirty="0">
                <a:latin typeface="Courier New" pitchFamily="49" charset="0"/>
              </a:rPr>
              <a:t>of</a:t>
            </a:r>
          </a:p>
          <a:p>
            <a:r>
              <a:rPr lang="ru-RU" sz="2000" b="1" dirty="0">
                <a:latin typeface="Courier New" pitchFamily="49" charset="0"/>
              </a:rPr>
              <a:t>      </a:t>
            </a:r>
            <a:r>
              <a:rPr lang="ru-RU" sz="2000" dirty="0">
                <a:latin typeface="Courier New" pitchFamily="49" charset="0"/>
              </a:rPr>
              <a:t>1, 2, 3 :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 ('Первый квартал');</a:t>
            </a:r>
          </a:p>
          <a:p>
            <a:r>
              <a:rPr lang="ru-RU" sz="2000" dirty="0">
                <a:latin typeface="Courier New" pitchFamily="49" charset="0"/>
              </a:rPr>
              <a:t>      4, 5, 6 :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 ('Второй квартал');</a:t>
            </a:r>
          </a:p>
          <a:p>
            <a:r>
              <a:rPr lang="ru-RU" sz="2000" dirty="0">
                <a:latin typeface="Courier New" pitchFamily="49" charset="0"/>
              </a:rPr>
              <a:t>      7, 8, 9 :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 ('Третий квартал');</a:t>
            </a:r>
          </a:p>
          <a:p>
            <a:r>
              <a:rPr lang="ru-RU" sz="2000" dirty="0">
                <a:latin typeface="Courier New" pitchFamily="49" charset="0"/>
              </a:rPr>
              <a:t>      10, 11, 12 :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 ('Четвёртый квартал');</a:t>
            </a:r>
          </a:p>
          <a:p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end</a:t>
            </a:r>
            <a:r>
              <a:rPr lang="en-US" sz="2000" dirty="0">
                <a:latin typeface="Courier New" pitchFamily="49" charset="0"/>
              </a:rPr>
              <a:t>;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490538"/>
          </a:xfrm>
        </p:spPr>
        <p:txBody>
          <a:bodyPr/>
          <a:lstStyle/>
          <a:p>
            <a:r>
              <a:rPr lang="ru-RU" sz="3600" b="1" smtClean="0"/>
              <a:t>Операторы</a:t>
            </a:r>
            <a:r>
              <a:rPr lang="en-US" sz="3600" b="1" smtClean="0"/>
              <a:t> </a:t>
            </a:r>
            <a:r>
              <a:rPr lang="ru-RU" sz="3600" b="1" smtClean="0"/>
              <a:t>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5472113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400" b="1" dirty="0" smtClean="0"/>
              <a:t>Цикл</a:t>
            </a:r>
            <a:r>
              <a:rPr lang="ru-RU" sz="2400" dirty="0" smtClean="0"/>
              <a:t> – это последовательность операторов, которая может выполняться более одного раза.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Циклы с предусловием используются тогда, когда выполнение цикла связано с некоторым логическим условием. Оператор цикла с предусловием имеет две части: условие выполнения цикла и тело цикла.</a:t>
            </a:r>
          </a:p>
          <a:p>
            <a:pPr marL="0" indent="355600" algn="just">
              <a:buFont typeface="Arial" charset="0"/>
              <a:buNone/>
            </a:pPr>
            <a:r>
              <a:rPr lang="ru-RU" sz="2400" dirty="0" smtClean="0"/>
              <a:t>При выполнении оператора </a:t>
            </a:r>
            <a:r>
              <a:rPr lang="ru-RU" sz="2400" dirty="0" err="1" smtClean="0"/>
              <a:t>while</a:t>
            </a:r>
            <a:r>
              <a:rPr lang="ru-RU" sz="2400" dirty="0" smtClean="0"/>
              <a:t> определенная группа операторов выполняется до тех пор, пока определенное в операторе </a:t>
            </a:r>
            <a:r>
              <a:rPr lang="ru-RU" sz="2400" dirty="0" err="1" smtClean="0"/>
              <a:t>while</a:t>
            </a:r>
            <a:r>
              <a:rPr lang="ru-RU" sz="2400" dirty="0" smtClean="0"/>
              <a:t> условие истинно. Если условие сразу ложно, то оператор не выполнится ни разу.</a:t>
            </a:r>
            <a:endParaRPr lang="en-US" sz="2400" dirty="0" smtClean="0"/>
          </a:p>
          <a:p>
            <a:pPr marL="0" indent="355600">
              <a:buFont typeface="Arial" charset="0"/>
              <a:buNone/>
            </a:pPr>
            <a:r>
              <a:rPr lang="ru-RU" sz="2400" b="1" dirty="0" err="1" smtClean="0">
                <a:latin typeface="Courier New" pitchFamily="49" charset="0"/>
              </a:rPr>
              <a:t>while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&lt;</a:t>
            </a:r>
            <a:r>
              <a:rPr lang="ru-RU" sz="2400" dirty="0" smtClean="0">
                <a:latin typeface="Courier New" pitchFamily="49" charset="0"/>
              </a:rPr>
              <a:t>условие&gt; </a:t>
            </a:r>
            <a:r>
              <a:rPr lang="ru-RU" sz="2400" b="1" dirty="0" err="1" smtClean="0">
                <a:latin typeface="Courier New" pitchFamily="49" charset="0"/>
              </a:rPr>
              <a:t>do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latin typeface="Courier New" pitchFamily="49" charset="0"/>
              </a:rPr>
              <a:t>  </a:t>
            </a:r>
            <a:r>
              <a:rPr lang="ru-RU" sz="2400" b="1" dirty="0" err="1" smtClean="0">
                <a:latin typeface="Courier New" pitchFamily="49" charset="0"/>
              </a:rPr>
              <a:t>begin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latin typeface="Courier New" pitchFamily="49" charset="0"/>
              </a:rPr>
              <a:t>    группа операторов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latin typeface="Courier New" pitchFamily="49" charset="0"/>
              </a:rPr>
              <a:t>  </a:t>
            </a:r>
            <a:r>
              <a:rPr lang="ru-RU" sz="2400" b="1" dirty="0" err="1" smtClean="0">
                <a:latin typeface="Courier New" pitchFamily="49" charset="0"/>
              </a:rPr>
              <a:t>end</a:t>
            </a:r>
            <a:r>
              <a:rPr lang="ru-RU" sz="2400" dirty="0" smtClean="0">
                <a:latin typeface="Courier New" pitchFamily="49" charset="0"/>
              </a:rPr>
              <a:t>;</a:t>
            </a:r>
            <a:endParaRPr lang="ru-RU" sz="2400" dirty="0" smtClean="0"/>
          </a:p>
        </p:txBody>
      </p:sp>
      <p:sp>
        <p:nvSpPr>
          <p:cNvPr id="53252" name="Прямоугольник 3"/>
          <p:cNvSpPr>
            <a:spLocks noChangeArrowheads="1"/>
          </p:cNvSpPr>
          <p:nvPr/>
        </p:nvSpPr>
        <p:spPr bwMode="auto">
          <a:xfrm>
            <a:off x="2339975" y="476250"/>
            <a:ext cx="442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/>
              <a:t>Цикл с предусловием </a:t>
            </a:r>
            <a:r>
              <a:rPr lang="en-US" sz="2800" b="1" i="1"/>
              <a:t>while</a:t>
            </a:r>
            <a:endParaRPr lang="ru-RU" sz="2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5"/>
            <a:ext cx="8568952" cy="5401146"/>
          </a:xfrm>
        </p:spPr>
        <p:txBody>
          <a:bodyPr/>
          <a:lstStyle/>
          <a:p>
            <a:pPr marL="0" indent="355600" algn="just">
              <a:buFont typeface="Arial" charset="0"/>
              <a:buNone/>
              <a:defRPr/>
            </a:pPr>
            <a:r>
              <a:rPr lang="ru-RU" sz="2800" dirty="0" smtClean="0"/>
              <a:t>При использовании цикла с предусловием надо помнить следующее:</a:t>
            </a:r>
          </a:p>
          <a:p>
            <a:pPr algn="just">
              <a:defRPr/>
            </a:pPr>
            <a:r>
              <a:rPr lang="ru-RU" sz="2800" dirty="0" smtClean="0"/>
              <a:t>значение условия выполнения цикла должно быть определено до начала цикла;</a:t>
            </a:r>
          </a:p>
          <a:p>
            <a:pPr algn="just">
              <a:defRPr/>
            </a:pPr>
            <a:r>
              <a:rPr lang="ru-RU" sz="2800" dirty="0" smtClean="0"/>
              <a:t>если значение условия истинно, то выполняется тело цикла, после чего повторяется проверка условия. Если условие ложно, то происходит выход из цикла;</a:t>
            </a:r>
          </a:p>
          <a:p>
            <a:pPr algn="just">
              <a:defRPr/>
            </a:pPr>
            <a:r>
              <a:rPr lang="ru-RU" sz="2800" dirty="0" smtClean="0"/>
              <a:t>хотя бы один из операторов, входящих в тело цикла, должен влиять на значение условия выполнения цикла, иначе цикл будет повторяться бесконечное число раз.</a:t>
            </a:r>
            <a:endParaRPr lang="ru-RU" sz="2800" dirty="0"/>
          </a:p>
        </p:txBody>
      </p:sp>
      <p:sp>
        <p:nvSpPr>
          <p:cNvPr id="54275" name="Прямоугольник 3"/>
          <p:cNvSpPr>
            <a:spLocks noChangeArrowheads="1"/>
          </p:cNvSpPr>
          <p:nvPr/>
        </p:nvSpPr>
        <p:spPr bwMode="auto">
          <a:xfrm>
            <a:off x="2339975" y="116632"/>
            <a:ext cx="442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 dirty="0"/>
              <a:t>Цикл с предусловием </a:t>
            </a:r>
            <a:r>
              <a:rPr lang="en-US" sz="2800" b="1" i="1" dirty="0"/>
              <a:t>while</a:t>
            </a:r>
            <a:endParaRPr lang="ru-RU" sz="28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Прямоугольник 3"/>
          <p:cNvSpPr>
            <a:spLocks noChangeArrowheads="1"/>
          </p:cNvSpPr>
          <p:nvPr/>
        </p:nvSpPr>
        <p:spPr bwMode="auto">
          <a:xfrm>
            <a:off x="2339975" y="-26988"/>
            <a:ext cx="44227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/>
              <a:t>Цикл с предусловием </a:t>
            </a:r>
            <a:r>
              <a:rPr lang="en-US" sz="2800" b="1" i="1"/>
              <a:t>while</a:t>
            </a:r>
            <a:endParaRPr lang="ru-RU" sz="2800" b="1" i="1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323850" y="620713"/>
            <a:ext cx="79200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Calibri" pitchFamily="34" charset="0"/>
              </a:rPr>
              <a:t>Задача: найти сумму чисел, введенных пользователем. </a:t>
            </a: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</a:rPr>
              <a:t>Summa;</a:t>
            </a:r>
          </a:p>
          <a:p>
            <a:r>
              <a:rPr lang="en-US" sz="1600" b="1" dirty="0" err="1">
                <a:latin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</a:rPr>
              <a:t>  </a:t>
            </a:r>
          </a:p>
          <a:p>
            <a:r>
              <a:rPr lang="ru-RU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N : integer; </a:t>
            </a:r>
          </a:p>
          <a:p>
            <a:r>
              <a:rPr lang="ru-RU" sz="1600" dirty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x, S : real;</a:t>
            </a:r>
          </a:p>
          <a:p>
            <a:r>
              <a:rPr lang="en-US" sz="1600" b="1" dirty="0">
                <a:latin typeface="Courier New" pitchFamily="49" charset="0"/>
              </a:rPr>
              <a:t>Begin</a:t>
            </a:r>
          </a:p>
          <a:p>
            <a:r>
              <a:rPr lang="ru-RU" sz="1600" b="1" dirty="0">
                <a:latin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</a:rPr>
              <a:t>write</a:t>
            </a:r>
            <a:r>
              <a:rPr lang="ru-RU" sz="1600" dirty="0">
                <a:latin typeface="Courier New" pitchFamily="49" charset="0"/>
              </a:rPr>
              <a:t>('Сколько чисел для сложения? ');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readln</a:t>
            </a:r>
            <a:r>
              <a:rPr lang="en-US" sz="1600" dirty="0">
                <a:latin typeface="Courier New" pitchFamily="49" charset="0"/>
              </a:rPr>
              <a:t> (N);</a:t>
            </a:r>
          </a:p>
          <a:p>
            <a:r>
              <a:rPr lang="en-US" sz="1600" dirty="0">
                <a:latin typeface="Courier New" pitchFamily="49" charset="0"/>
              </a:rPr>
              <a:t>  S:=0; 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:=1; 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while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&lt;=N </a:t>
            </a:r>
            <a:r>
              <a:rPr lang="en-US" sz="1600" b="1" dirty="0">
                <a:latin typeface="Courier New" pitchFamily="49" charset="0"/>
              </a:rPr>
              <a:t>do</a:t>
            </a:r>
          </a:p>
          <a:p>
            <a:r>
              <a:rPr lang="en-US" sz="1600" b="1" dirty="0">
                <a:latin typeface="Courier New" pitchFamily="49" charset="0"/>
              </a:rPr>
              <a:t>  begin</a:t>
            </a:r>
          </a:p>
          <a:p>
            <a:r>
              <a:rPr lang="ru-RU" sz="1600" b="1" dirty="0">
                <a:latin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</a:rPr>
              <a:t>write</a:t>
            </a:r>
            <a:r>
              <a:rPr lang="ru-RU" sz="1600" dirty="0">
                <a:latin typeface="Courier New" pitchFamily="49" charset="0"/>
              </a:rPr>
              <a:t>('Введите ',</a:t>
            </a:r>
            <a:r>
              <a:rPr lang="ru-RU" sz="1600" dirty="0" err="1">
                <a:latin typeface="Courier New" pitchFamily="49" charset="0"/>
              </a:rPr>
              <a:t>i,'-е</a:t>
            </a:r>
            <a:r>
              <a:rPr lang="ru-RU" sz="1600" dirty="0">
                <a:latin typeface="Courier New" pitchFamily="49" charset="0"/>
              </a:rPr>
              <a:t> число ');     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readln</a:t>
            </a:r>
            <a:r>
              <a:rPr lang="en-US" sz="1600" dirty="0">
                <a:latin typeface="Courier New" pitchFamily="49" charset="0"/>
              </a:rPr>
              <a:t> (x);      </a:t>
            </a:r>
          </a:p>
          <a:p>
            <a:r>
              <a:rPr lang="en-US" sz="1600" dirty="0">
                <a:latin typeface="Courier New" pitchFamily="49" charset="0"/>
              </a:rPr>
              <a:t>    S:=</a:t>
            </a:r>
            <a:r>
              <a:rPr lang="en-US" sz="1600" dirty="0" err="1">
                <a:latin typeface="Courier New" pitchFamily="49" charset="0"/>
              </a:rPr>
              <a:t>S+x</a:t>
            </a:r>
            <a:r>
              <a:rPr lang="en-US" sz="1600" dirty="0">
                <a:latin typeface="Courier New" pitchFamily="49" charset="0"/>
              </a:rPr>
              <a:t>;     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:=i+1;   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;  </a:t>
            </a:r>
          </a:p>
          <a:p>
            <a:r>
              <a:rPr lang="ru-RU" sz="1600" dirty="0">
                <a:latin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</a:rPr>
              <a:t>write</a:t>
            </a:r>
            <a:r>
              <a:rPr lang="ru-RU" sz="1600" dirty="0">
                <a:latin typeface="Courier New" pitchFamily="49" charset="0"/>
              </a:rPr>
              <a:t>('Сумма введенных чисел равна ',s:5:2);  </a:t>
            </a:r>
          </a:p>
          <a:p>
            <a:r>
              <a:rPr lang="en-US" sz="1600" b="1" dirty="0"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.</a:t>
            </a:r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68313" y="908050"/>
            <a:ext cx="79914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cs typeface="Calibri" pitchFamily="34" charset="0"/>
              </a:rPr>
              <a:t>Задача:  </a:t>
            </a:r>
            <a:r>
              <a:rPr lang="ru-RU" dirty="0"/>
              <a:t>Найти  сумму цифр в записи данного натурального числа;</a:t>
            </a:r>
          </a:p>
          <a:p>
            <a:endParaRPr lang="ru-RU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Program </a:t>
            </a:r>
            <a:r>
              <a:rPr lang="en-US" dirty="0">
                <a:latin typeface="Courier New" pitchFamily="49" charset="0"/>
              </a:rPr>
              <a:t>SUM;</a:t>
            </a:r>
          </a:p>
          <a:p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a,b,s:Integer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Begin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write('</a:t>
            </a:r>
            <a:r>
              <a:rPr lang="ru-RU" dirty="0">
                <a:latin typeface="Courier New" pitchFamily="49" charset="0"/>
              </a:rPr>
              <a:t>Введите число: ');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Readln</a:t>
            </a:r>
            <a:r>
              <a:rPr lang="en-US" dirty="0">
                <a:latin typeface="Courier New" pitchFamily="49" charset="0"/>
              </a:rPr>
              <a:t>(a);</a:t>
            </a:r>
          </a:p>
          <a:p>
            <a:r>
              <a:rPr lang="en-US" dirty="0">
                <a:latin typeface="Courier New" pitchFamily="49" charset="0"/>
              </a:rPr>
              <a:t>    s:=0;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While </a:t>
            </a:r>
            <a:r>
              <a:rPr lang="en-US" dirty="0">
                <a:latin typeface="Courier New" pitchFamily="49" charset="0"/>
              </a:rPr>
              <a:t>a&lt;&gt;0 </a:t>
            </a:r>
            <a:r>
              <a:rPr lang="en-US" b="1" dirty="0">
                <a:latin typeface="Courier New" pitchFamily="49" charset="0"/>
              </a:rPr>
              <a:t>do</a:t>
            </a:r>
          </a:p>
          <a:p>
            <a:r>
              <a:rPr lang="en-US" b="1" dirty="0">
                <a:latin typeface="Courier New" pitchFamily="49" charset="0"/>
              </a:rPr>
              <a:t>    begin</a:t>
            </a:r>
          </a:p>
          <a:p>
            <a:r>
              <a:rPr lang="en-US" b="1" dirty="0">
                <a:latin typeface="Courier New" pitchFamily="49" charset="0"/>
              </a:rPr>
              <a:t>         </a:t>
            </a:r>
            <a:r>
              <a:rPr lang="en-US" dirty="0">
                <a:latin typeface="Courier New" pitchFamily="49" charset="0"/>
              </a:rPr>
              <a:t>b:=a </a:t>
            </a:r>
            <a:r>
              <a:rPr lang="en-US" b="1" dirty="0">
                <a:latin typeface="Courier New" pitchFamily="49" charset="0"/>
              </a:rPr>
              <a:t>mod </a:t>
            </a:r>
            <a:r>
              <a:rPr lang="en-US" dirty="0">
                <a:latin typeface="Courier New" pitchFamily="49" charset="0"/>
              </a:rPr>
              <a:t>10;</a:t>
            </a:r>
          </a:p>
          <a:p>
            <a:r>
              <a:rPr lang="en-US" dirty="0">
                <a:latin typeface="Courier New" pitchFamily="49" charset="0"/>
              </a:rPr>
              <a:t>         s:=</a:t>
            </a:r>
            <a:r>
              <a:rPr lang="en-US" dirty="0" err="1">
                <a:latin typeface="Courier New" pitchFamily="49" charset="0"/>
              </a:rPr>
              <a:t>s+b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      a := a div 10; 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Writeln</a:t>
            </a:r>
            <a:r>
              <a:rPr lang="en-US" dirty="0">
                <a:latin typeface="Courier New" pitchFamily="49" charset="0"/>
              </a:rPr>
              <a:t>(s);</a:t>
            </a:r>
          </a:p>
          <a:p>
            <a:r>
              <a:rPr lang="en-US" b="1" dirty="0">
                <a:latin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56323" name="Прямоугольник 3"/>
          <p:cNvSpPr>
            <a:spLocks noChangeArrowheads="1"/>
          </p:cNvSpPr>
          <p:nvPr/>
        </p:nvSpPr>
        <p:spPr bwMode="auto">
          <a:xfrm>
            <a:off x="2195513" y="98425"/>
            <a:ext cx="44227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/>
              <a:t>Цикл с предусловием </a:t>
            </a:r>
            <a:r>
              <a:rPr lang="en-US" sz="2800" b="1" i="1"/>
              <a:t>while</a:t>
            </a:r>
            <a:endParaRPr lang="ru-RU" sz="2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Прямоугольник 3"/>
          <p:cNvSpPr>
            <a:spLocks noChangeArrowheads="1"/>
          </p:cNvSpPr>
          <p:nvPr/>
        </p:nvSpPr>
        <p:spPr bwMode="auto">
          <a:xfrm>
            <a:off x="2195513" y="98425"/>
            <a:ext cx="53496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/>
              <a:t>Цикл с постусловием </a:t>
            </a:r>
            <a:r>
              <a:rPr lang="en-US" sz="2800" b="1" i="1"/>
              <a:t>repeat</a:t>
            </a:r>
            <a:endParaRPr lang="ru-RU" sz="2800" b="1" i="1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50825" y="568325"/>
            <a:ext cx="864235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5600" algn="just"/>
            <a:r>
              <a:rPr lang="ru-RU" sz="2000" b="1"/>
              <a:t>Отличительной особенностью данного цикла является то, что тело цикла выполняется в любом случае как минимум 1 раз, т.к. условие выхода из цикла проверяется после тела цикла.</a:t>
            </a:r>
          </a:p>
          <a:p>
            <a:pPr indent="355600" algn="just"/>
            <a:endParaRPr lang="ru-RU" sz="2000" b="1"/>
          </a:p>
          <a:p>
            <a:pPr indent="355600" algn="just"/>
            <a:r>
              <a:rPr lang="ru-RU" sz="1600" b="1">
                <a:latin typeface="Courier New" pitchFamily="49" charset="0"/>
                <a:cs typeface="Courier New" pitchFamily="49" charset="0"/>
              </a:rPr>
              <a:t>repeat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indent="355600" algn="just"/>
            <a:r>
              <a:rPr lang="ru-RU" sz="1600" b="1">
                <a:latin typeface="Courier New" pitchFamily="49" charset="0"/>
                <a:cs typeface="Courier New" pitchFamily="49" charset="0"/>
              </a:rPr>
              <a:t>  группа операторов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indent="355600" algn="just"/>
            <a:r>
              <a:rPr lang="ru-RU" sz="1600" b="1">
                <a:latin typeface="Courier New" pitchFamily="49" charset="0"/>
                <a:cs typeface="Courier New" pitchFamily="49" charset="0"/>
              </a:rPr>
              <a:t>until &lt;условие&gt;;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до тех пор, пока условие не будет верным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355600" algn="just"/>
            <a:endParaRPr lang="en-US" sz="2000" b="1"/>
          </a:p>
          <a:p>
            <a:pPr indent="355600" algn="just"/>
            <a:r>
              <a:rPr lang="ru-RU" sz="2000" b="1"/>
              <a:t>Для</a:t>
            </a:r>
            <a:r>
              <a:rPr lang="en-US" sz="2000" b="1"/>
              <a:t> </a:t>
            </a:r>
            <a:r>
              <a:rPr lang="ru-RU" sz="2000" b="1"/>
              <a:t>выполнения в цикле repeat нескольких операторов не следует помещать эти операторы в операторные скобки begin ... end. Зарезервированные слова repeat и until действуют как операторные скобки.</a:t>
            </a:r>
            <a:endParaRPr lang="en-US" sz="20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5536" y="4293096"/>
          <a:ext cx="8229600" cy="161607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96368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Примеры:</a:t>
                      </a:r>
                      <a:r>
                        <a:rPr lang="ru-RU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 marT="45714" marB="457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T="45714" marB="457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219707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  <a:r>
                        <a:rPr lang="en-US" sz="2000" b="1" dirty="0" smtClean="0"/>
                        <a:t>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repeat</a:t>
                      </a:r>
                      <a:b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      read (Number);</a:t>
                      </a:r>
                      <a:b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      Sum :=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Sum+Number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  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until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Number=-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1;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b)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repeat</a:t>
                      </a:r>
                      <a:b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     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  i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:= i+1;</a:t>
                      </a:r>
                      <a:b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     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writeln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itchFamily="49" charset="0"/>
                          <a:cs typeface="Courier New" pitchFamily="49" charset="0"/>
                        </a:rPr>
                        <a:t>Sqr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(i))</a:t>
                      </a:r>
                      <a:b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  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until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=-1;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549275"/>
            <a:ext cx="8642350" cy="6192838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ru-RU" sz="2000" b="1" u="sng" dirty="0" smtClean="0"/>
              <a:t>Задача</a:t>
            </a:r>
            <a:r>
              <a:rPr lang="ru-RU" sz="2000" b="1" dirty="0" smtClean="0"/>
              <a:t>. Определить, является ли введенное число простым.</a:t>
            </a:r>
            <a:endParaRPr lang="en-US" sz="2000" b="1" dirty="0" smtClean="0"/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Prostoe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Var</a:t>
            </a:r>
            <a:endParaRPr lang="en-US" sz="1800" b="1" dirty="0" smtClean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, {</a:t>
            </a:r>
            <a:r>
              <a:rPr lang="ru-RU" sz="1800" b="1" dirty="0" smtClean="0">
                <a:latin typeface="Courier New" pitchFamily="49" charset="0"/>
              </a:rPr>
              <a:t>возможный делитель}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Number : integer; {</a:t>
            </a:r>
            <a:r>
              <a:rPr lang="ru-RU" sz="1800" b="1" dirty="0" smtClean="0">
                <a:latin typeface="Courier New" pitchFamily="49" charset="0"/>
              </a:rPr>
              <a:t>исследуемое число}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ru-RU" sz="1800" b="1" dirty="0" smtClean="0">
                <a:latin typeface="Courier New" pitchFamily="49" charset="0"/>
              </a:rPr>
              <a:t>  </a:t>
            </a:r>
            <a:r>
              <a:rPr lang="ru-RU" sz="1800" b="1" dirty="0" err="1" smtClean="0">
                <a:latin typeface="Courier New" pitchFamily="49" charset="0"/>
              </a:rPr>
              <a:t>writeln</a:t>
            </a:r>
            <a:r>
              <a:rPr lang="ru-RU" sz="1800" b="1" dirty="0" smtClean="0">
                <a:latin typeface="Courier New" pitchFamily="49" charset="0"/>
              </a:rPr>
              <a:t> (‘Какое число должно быть проверено? ‘);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read (Number);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:= 1;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repeat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:= i+1;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until Number mod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  if Number=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endParaRPr lang="en-US" sz="1800" b="1" dirty="0" smtClean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    then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writeln</a:t>
            </a:r>
            <a:r>
              <a:rPr lang="en-US" sz="1800" b="1" dirty="0" smtClean="0">
                <a:latin typeface="Courier New" pitchFamily="49" charset="0"/>
              </a:rPr>
              <a:t> (Number,’ </a:t>
            </a:r>
            <a:r>
              <a:rPr lang="ru-RU" sz="1800" b="1" dirty="0" smtClean="0">
                <a:latin typeface="Courier New" pitchFamily="49" charset="0"/>
              </a:rPr>
              <a:t>является простым‘)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    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ru-RU" sz="1800" b="1" dirty="0" smtClean="0">
                <a:latin typeface="Courier New" pitchFamily="49" charset="0"/>
              </a:rPr>
              <a:t>        </a:t>
            </a:r>
            <a:r>
              <a:rPr lang="ru-RU" sz="1800" b="1" dirty="0" err="1" smtClean="0">
                <a:latin typeface="Courier New" pitchFamily="49" charset="0"/>
              </a:rPr>
              <a:t>writeln</a:t>
            </a:r>
            <a:r>
              <a:rPr lang="ru-RU" sz="1800" b="1" dirty="0" smtClean="0">
                <a:latin typeface="Courier New" pitchFamily="49" charset="0"/>
              </a:rPr>
              <a:t> (</a:t>
            </a:r>
            <a:r>
              <a:rPr lang="ru-RU" sz="1800" b="1" dirty="0" err="1" smtClean="0">
                <a:latin typeface="Courier New" pitchFamily="49" charset="0"/>
              </a:rPr>
              <a:t>Number</a:t>
            </a:r>
            <a:r>
              <a:rPr lang="ru-RU" sz="1800" b="1" dirty="0" smtClean="0">
                <a:latin typeface="Courier New" pitchFamily="49" charset="0"/>
              </a:rPr>
              <a:t>,’ делится на ‘,</a:t>
            </a:r>
            <a:r>
              <a:rPr lang="ru-RU" sz="1800" b="1" dirty="0" err="1" smtClean="0">
                <a:latin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readln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End.</a:t>
            </a:r>
            <a:endParaRPr lang="ru-RU" sz="1800" b="1" dirty="0" smtClean="0"/>
          </a:p>
        </p:txBody>
      </p:sp>
      <p:sp>
        <p:nvSpPr>
          <p:cNvPr id="58371" name="Прямоугольник 3"/>
          <p:cNvSpPr>
            <a:spLocks noChangeArrowheads="1"/>
          </p:cNvSpPr>
          <p:nvPr/>
        </p:nvSpPr>
        <p:spPr bwMode="auto">
          <a:xfrm>
            <a:off x="2195513" y="98425"/>
            <a:ext cx="4664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/>
              <a:t>Цикл с постусловием </a:t>
            </a:r>
            <a:r>
              <a:rPr lang="en-US" sz="2800" b="1" i="1"/>
              <a:t>repeat</a:t>
            </a:r>
            <a:endParaRPr lang="ru-RU" sz="2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714375"/>
            <a:ext cx="7854950" cy="4267200"/>
          </a:xfrm>
        </p:spPr>
        <p:txBody>
          <a:bodyPr>
            <a:normAutofit/>
          </a:bodyPr>
          <a:lstStyle/>
          <a:p>
            <a:pPr marR="0" algn="l"/>
            <a:r>
              <a:rPr lang="ru-RU" sz="2000" dirty="0" err="1" smtClean="0"/>
              <a:t>program</a:t>
            </a:r>
            <a:r>
              <a:rPr lang="ru-RU" sz="2000" dirty="0" smtClean="0"/>
              <a:t> </a:t>
            </a:r>
            <a:r>
              <a:rPr lang="ru-RU" sz="2000" dirty="0" smtClean="0"/>
              <a:t>&lt;</a:t>
            </a:r>
            <a:r>
              <a:rPr lang="ru-RU" sz="2000" dirty="0" err="1" smtClean="0"/>
              <a:t>имя_программы</a:t>
            </a:r>
            <a:r>
              <a:rPr lang="ru-RU" sz="2000" dirty="0" smtClean="0"/>
              <a:t>&gt;;</a:t>
            </a:r>
            <a:endParaRPr lang="ru-RU" sz="2000" dirty="0" smtClean="0"/>
          </a:p>
          <a:p>
            <a:pPr marR="0" algn="l"/>
            <a:r>
              <a:rPr lang="ru-RU" sz="2000" dirty="0" smtClean="0"/>
              <a:t>	</a:t>
            </a:r>
            <a:r>
              <a:rPr lang="ru-RU" sz="2000" dirty="0" smtClean="0"/>
              <a:t>[ </a:t>
            </a:r>
            <a:r>
              <a:rPr lang="ru-RU" sz="2000" dirty="0" err="1" smtClean="0"/>
              <a:t>uses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имена_подключаемых_модулей</a:t>
            </a:r>
            <a:r>
              <a:rPr lang="ru-RU" sz="2000" dirty="0" smtClean="0"/>
              <a:t>&gt;;]</a:t>
            </a:r>
            <a:r>
              <a:rPr lang="ru-RU" sz="2000" dirty="0" smtClean="0"/>
              <a:t>		</a:t>
            </a:r>
          </a:p>
          <a:p>
            <a:pPr marR="0" algn="l"/>
            <a:r>
              <a:rPr lang="ru-RU" sz="2000" dirty="0" smtClean="0"/>
              <a:t>	[ </a:t>
            </a:r>
            <a:r>
              <a:rPr lang="ru-RU" sz="2000" dirty="0" err="1" smtClean="0"/>
              <a:t>label</a:t>
            </a:r>
            <a:r>
              <a:rPr lang="ru-RU" sz="2000" dirty="0" smtClean="0"/>
              <a:t> &lt;</a:t>
            </a:r>
            <a:r>
              <a:rPr lang="ru-RU" sz="2000" dirty="0" err="1" smtClean="0"/>
              <a:t>список_меток</a:t>
            </a:r>
            <a:r>
              <a:rPr lang="ru-RU" sz="2000" dirty="0" smtClean="0"/>
              <a:t>&gt;;]	</a:t>
            </a:r>
          </a:p>
          <a:p>
            <a:pPr marR="0" algn="l"/>
            <a:r>
              <a:rPr lang="ru-RU" sz="2000" dirty="0" smtClean="0"/>
              <a:t>	[ </a:t>
            </a:r>
            <a:r>
              <a:rPr lang="ru-RU" sz="2000" dirty="0" err="1" smtClean="0"/>
              <a:t>const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имя_константы</a:t>
            </a:r>
            <a:r>
              <a:rPr lang="ru-RU" sz="2000" dirty="0" smtClean="0"/>
              <a:t>&gt; = &lt;</a:t>
            </a:r>
            <a:r>
              <a:rPr lang="ru-RU" sz="2000" dirty="0" err="1" smtClean="0"/>
              <a:t>значение_константы</a:t>
            </a:r>
            <a:r>
              <a:rPr lang="ru-RU" sz="2000" dirty="0" smtClean="0"/>
              <a:t>&gt;;]</a:t>
            </a:r>
          </a:p>
          <a:p>
            <a:pPr marR="0" algn="l"/>
            <a:r>
              <a:rPr lang="ru-RU" sz="2000" dirty="0" smtClean="0"/>
              <a:t>       	[ </a:t>
            </a:r>
            <a:r>
              <a:rPr lang="ru-RU" sz="2000" dirty="0" err="1" smtClean="0"/>
              <a:t>type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имя_типа</a:t>
            </a:r>
            <a:r>
              <a:rPr lang="ru-RU" sz="2000" dirty="0" smtClean="0"/>
              <a:t>&gt; = &lt;</a:t>
            </a:r>
            <a:r>
              <a:rPr lang="ru-RU" sz="2000" dirty="0" err="1" smtClean="0"/>
              <a:t>определение_типа</a:t>
            </a:r>
            <a:r>
              <a:rPr lang="ru-RU" sz="2000" dirty="0" smtClean="0"/>
              <a:t>&gt;;]	</a:t>
            </a:r>
          </a:p>
          <a:p>
            <a:pPr marR="0" algn="l"/>
            <a:r>
              <a:rPr lang="ru-RU" sz="2000" dirty="0" smtClean="0"/>
              <a:t>	[ </a:t>
            </a:r>
            <a:r>
              <a:rPr lang="ru-RU" sz="2000" dirty="0" err="1" smtClean="0"/>
              <a:t>var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имя_переменной</a:t>
            </a:r>
            <a:r>
              <a:rPr lang="ru-RU" sz="2000" dirty="0" smtClean="0"/>
              <a:t>&gt; : &lt;</a:t>
            </a:r>
            <a:r>
              <a:rPr lang="ru-RU" sz="2000" dirty="0" err="1" smtClean="0"/>
              <a:t>тип_переменной</a:t>
            </a:r>
            <a:r>
              <a:rPr lang="ru-RU" sz="2000" dirty="0" smtClean="0"/>
              <a:t>&gt;;]	 </a:t>
            </a:r>
          </a:p>
          <a:p>
            <a:pPr marR="0" algn="l"/>
            <a:r>
              <a:rPr lang="ru-RU" sz="2000" dirty="0" smtClean="0"/>
              <a:t>	[ </a:t>
            </a:r>
            <a:r>
              <a:rPr lang="ru-RU" sz="2000" dirty="0" err="1" smtClean="0"/>
              <a:t>procedure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имя_процедуры</a:t>
            </a:r>
            <a:r>
              <a:rPr lang="ru-RU" sz="2000" dirty="0" smtClean="0"/>
              <a:t>&gt; &lt;</a:t>
            </a:r>
            <a:r>
              <a:rPr lang="ru-RU" sz="2000" dirty="0" err="1" smtClean="0"/>
              <a:t>описание_процедуры</a:t>
            </a:r>
            <a:r>
              <a:rPr lang="ru-RU" sz="2000" dirty="0" smtClean="0"/>
              <a:t>&gt;;]</a:t>
            </a:r>
          </a:p>
          <a:p>
            <a:pPr marR="0" algn="l"/>
            <a:r>
              <a:rPr lang="ru-RU" sz="2000" dirty="0" smtClean="0"/>
              <a:t>	[ </a:t>
            </a:r>
            <a:r>
              <a:rPr lang="ru-RU" sz="2000" dirty="0" err="1" smtClean="0"/>
              <a:t>function</a:t>
            </a:r>
            <a:r>
              <a:rPr lang="ru-RU" sz="2000" dirty="0" smtClean="0"/>
              <a:t> &lt;</a:t>
            </a:r>
            <a:r>
              <a:rPr lang="ru-RU" sz="2000" dirty="0" err="1" smtClean="0"/>
              <a:t>имя_функции</a:t>
            </a:r>
            <a:r>
              <a:rPr lang="ru-RU" sz="2000" dirty="0" smtClean="0"/>
              <a:t>&gt; &lt;</a:t>
            </a:r>
            <a:r>
              <a:rPr lang="ru-RU" sz="2000" dirty="0" err="1" smtClean="0"/>
              <a:t>описание_функции</a:t>
            </a:r>
            <a:r>
              <a:rPr lang="ru-RU" sz="2000" dirty="0" smtClean="0"/>
              <a:t>&gt;;]</a:t>
            </a:r>
          </a:p>
          <a:p>
            <a:pPr marR="0" algn="l"/>
            <a:r>
              <a:rPr lang="ru-RU" sz="2000" dirty="0" smtClean="0"/>
              <a:t>	</a:t>
            </a:r>
            <a:r>
              <a:rPr lang="ru-RU" sz="2000" dirty="0" err="1" smtClean="0"/>
              <a:t>begin</a:t>
            </a:r>
            <a:r>
              <a:rPr lang="ru-RU" sz="2000" dirty="0" smtClean="0"/>
              <a:t>   {начало основного тела программы} </a:t>
            </a:r>
          </a:p>
          <a:p>
            <a:pPr marR="0" algn="l"/>
            <a:r>
              <a:rPr lang="ru-RU" sz="2000" dirty="0" smtClean="0"/>
              <a:t>	&lt;операторы&gt;</a:t>
            </a:r>
          </a:p>
          <a:p>
            <a:pPr marR="0" algn="l"/>
            <a:r>
              <a:rPr lang="ru-RU" sz="2000" dirty="0" smtClean="0"/>
              <a:t>	</a:t>
            </a:r>
            <a:r>
              <a:rPr lang="ru-RU" sz="2000" dirty="0" err="1" smtClean="0"/>
              <a:t>end</a:t>
            </a:r>
            <a:r>
              <a:rPr lang="ru-RU" sz="2000" dirty="0" smtClean="0"/>
              <a:t>.  (* конец основного тела программы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433387"/>
          </a:xfrm>
        </p:spPr>
        <p:txBody>
          <a:bodyPr/>
          <a:lstStyle/>
          <a:p>
            <a:r>
              <a:rPr lang="ru-RU" sz="3200" b="1" i="1" smtClean="0"/>
              <a:t>Цикл со счетчиком </a:t>
            </a:r>
            <a:r>
              <a:rPr lang="en-US" sz="3200" b="1" i="1" smtClean="0"/>
              <a:t>for</a:t>
            </a:r>
            <a:endParaRPr lang="ru-RU" sz="3200" b="1" i="1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5225" cy="6049963"/>
          </a:xfrm>
        </p:spPr>
        <p:txBody>
          <a:bodyPr/>
          <a:lstStyle/>
          <a:p>
            <a:pPr marL="0" indent="355600" algn="just">
              <a:buFont typeface="Arial" charset="0"/>
              <a:buNone/>
              <a:defRPr/>
            </a:pPr>
            <a:r>
              <a:rPr lang="ru-RU" sz="2400" dirty="0" smtClean="0"/>
              <a:t>Цикл </a:t>
            </a:r>
            <a:r>
              <a:rPr lang="ru-RU" sz="2400" dirty="0"/>
              <a:t>со счетчиком </a:t>
            </a:r>
            <a:r>
              <a:rPr lang="ru-RU" sz="2400" dirty="0" smtClean="0"/>
              <a:t>представляет такую конструкцию, </a:t>
            </a:r>
            <a:r>
              <a:rPr lang="ru-RU" sz="2400" dirty="0"/>
              <a:t>в </a:t>
            </a:r>
            <a:r>
              <a:rPr lang="ru-RU" sz="2400" dirty="0" smtClean="0"/>
              <a:t>которой </a:t>
            </a:r>
            <a:r>
              <a:rPr lang="ru-RU" sz="2400" dirty="0"/>
              <a:t>выполнение </a:t>
            </a:r>
            <a:r>
              <a:rPr lang="ru-RU" sz="2400" dirty="0" smtClean="0"/>
              <a:t>тела цикла должно </a:t>
            </a:r>
            <a:r>
              <a:rPr lang="ru-RU" sz="2400" dirty="0"/>
              <a:t>повторяться заранее определенное число раз. </a:t>
            </a:r>
            <a:endParaRPr lang="ru-RU" sz="2400" dirty="0" smtClean="0"/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 :=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операторы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  <a:defRPr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Или </a:t>
            </a: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 := 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операторы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355600" algn="just">
              <a:buFont typeface="Arial" charset="0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ru-RU" sz="2000" dirty="0" smtClean="0"/>
              <a:t>Переменная</a:t>
            </a:r>
            <a:r>
              <a:rPr lang="en-US" sz="2000" dirty="0" smtClean="0"/>
              <a:t> </a:t>
            </a:r>
            <a:r>
              <a:rPr lang="ru-RU" sz="2000" dirty="0" smtClean="0"/>
              <a:t>i – управляющая</a:t>
            </a:r>
            <a:r>
              <a:rPr lang="en-US" sz="2000" dirty="0" smtClean="0"/>
              <a:t> </a:t>
            </a:r>
            <a:r>
              <a:rPr lang="ru-RU" sz="2000" dirty="0" smtClean="0"/>
              <a:t>переменная </a:t>
            </a:r>
            <a:r>
              <a:rPr lang="ru-RU" sz="2000" dirty="0"/>
              <a:t>или переменная </a:t>
            </a:r>
            <a:r>
              <a:rPr lang="ru-RU" sz="2000" dirty="0" smtClean="0"/>
              <a:t>цикла</a:t>
            </a:r>
            <a:r>
              <a:rPr lang="en-US" sz="2000" dirty="0" smtClean="0"/>
              <a:t> (</a:t>
            </a:r>
            <a:r>
              <a:rPr lang="ru-RU" sz="2000" dirty="0" smtClean="0"/>
              <a:t>целый тип</a:t>
            </a:r>
            <a:r>
              <a:rPr lang="en-US" sz="2000" dirty="0" smtClean="0"/>
              <a:t>)</a:t>
            </a:r>
            <a:r>
              <a:rPr lang="ru-RU" sz="2000" dirty="0" smtClean="0"/>
              <a:t>,</a:t>
            </a:r>
            <a:endParaRPr lang="ru-RU" sz="2000" dirty="0"/>
          </a:p>
          <a:p>
            <a:pPr marL="0" indent="0">
              <a:buFont typeface="Arial" charset="0"/>
              <a:buNone/>
              <a:defRPr/>
            </a:pPr>
            <a:r>
              <a:rPr lang="ru-RU" sz="2000" dirty="0"/>
              <a:t>А </a:t>
            </a:r>
            <a:r>
              <a:rPr lang="ru-RU" sz="2000" dirty="0" smtClean="0"/>
              <a:t>– начальное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</a:t>
            </a:r>
            <a:r>
              <a:rPr lang="ru-RU" sz="2000" dirty="0"/>
              <a:t>переменной цикла,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000" dirty="0"/>
              <a:t>В </a:t>
            </a:r>
            <a:r>
              <a:rPr lang="ru-RU" sz="2000" dirty="0" smtClean="0"/>
              <a:t>– конечное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</a:t>
            </a:r>
            <a:r>
              <a:rPr lang="ru-RU" sz="2000" dirty="0"/>
              <a:t>переменной цикла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sz="2000" dirty="0" smtClean="0">
                <a:solidFill>
                  <a:srgbClr val="FF0000"/>
                </a:solidFill>
              </a:rPr>
              <a:t>Управляющую переменную цикла нельзя менять в теле цикла!!!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692150"/>
            <a:ext cx="8424863" cy="5362575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smtClean="0"/>
              <a:t>При переходе к обработке оператора цикла for управляющей переменной присваивается заданное начальное значение.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smtClean="0"/>
              <a:t>Затем в цикле выполняется исполнительный оператор (или составной оператор).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smtClean="0"/>
              <a:t>Каждый раз при выполнении исполнительного оператора управляющая переменная увеличивается на 1 (для for...to) или уменьшается на 1 (для for...downto).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smtClean="0"/>
              <a:t>Цикл завершается при достижении управляющей переменной своего конечного значения.</a:t>
            </a:r>
          </a:p>
        </p:txBody>
      </p:sp>
      <p:sp>
        <p:nvSpPr>
          <p:cNvPr id="60419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433387"/>
          </a:xfrm>
        </p:spPr>
        <p:txBody>
          <a:bodyPr/>
          <a:lstStyle/>
          <a:p>
            <a:r>
              <a:rPr lang="ru-RU" sz="3200" b="1" i="1" smtClean="0"/>
              <a:t>Цикл со счетчиком </a:t>
            </a:r>
            <a:r>
              <a:rPr lang="en-US" sz="3200" b="1" i="1" smtClean="0"/>
              <a:t>for</a:t>
            </a:r>
            <a:endParaRPr lang="ru-RU" sz="3200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692150"/>
            <a:ext cx="8424863" cy="5362575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При переходе к обработке оператора цикла </a:t>
            </a:r>
            <a:r>
              <a:rPr lang="ru-RU" sz="2800" dirty="0" err="1" smtClean="0"/>
              <a:t>for</a:t>
            </a:r>
            <a:r>
              <a:rPr lang="ru-RU" sz="2800" dirty="0" smtClean="0"/>
              <a:t> управляющей переменной присваивается заданное начальное значение.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Затем в цикле выполняется исполнительный оператор (или составной оператор).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Каждый раз при выполнении исполнительного оператора управляющая переменная увеличивается на 1 (для </a:t>
            </a:r>
            <a:r>
              <a:rPr lang="ru-RU" sz="2800" dirty="0" err="1" smtClean="0"/>
              <a:t>for...to</a:t>
            </a:r>
            <a:r>
              <a:rPr lang="ru-RU" sz="2800" dirty="0" smtClean="0"/>
              <a:t>) или уменьшается на 1 (для </a:t>
            </a:r>
            <a:r>
              <a:rPr lang="ru-RU" sz="2800" dirty="0" err="1" smtClean="0"/>
              <a:t>for...downto</a:t>
            </a:r>
            <a:r>
              <a:rPr lang="ru-RU" sz="2800" dirty="0" smtClean="0"/>
              <a:t>). 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Цикл завершается при достижении управляющей переменной своего конечного значения.</a:t>
            </a:r>
          </a:p>
        </p:txBody>
      </p:sp>
      <p:sp>
        <p:nvSpPr>
          <p:cNvPr id="60419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433387"/>
          </a:xfrm>
        </p:spPr>
        <p:txBody>
          <a:bodyPr/>
          <a:lstStyle/>
          <a:p>
            <a:r>
              <a:rPr lang="ru-RU" sz="3200" b="1" i="1" smtClean="0"/>
              <a:t>Цикл со счетчиком </a:t>
            </a:r>
            <a:r>
              <a:rPr lang="en-US" sz="3200" b="1" i="1" smtClean="0"/>
              <a:t>for</a:t>
            </a:r>
            <a:endParaRPr lang="ru-RU" sz="3200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433387"/>
          </a:xfrm>
        </p:spPr>
        <p:txBody>
          <a:bodyPr/>
          <a:lstStyle/>
          <a:p>
            <a:r>
              <a:rPr lang="ru-RU" sz="3200" b="1" i="1" dirty="0" smtClean="0"/>
              <a:t>Цикл со счетчиком </a:t>
            </a:r>
            <a:r>
              <a:rPr lang="en-US" sz="3200" b="1" i="1" dirty="0" smtClean="0"/>
              <a:t>for</a:t>
            </a:r>
            <a:endParaRPr lang="ru-RU" sz="32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950" y="758825"/>
          <a:ext cx="8856663" cy="290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291"/>
                <a:gridCol w="4968372"/>
              </a:tblGrid>
              <a:tr h="36575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Примеры:</a:t>
                      </a:r>
                    </a:p>
                  </a:txBody>
                  <a:tcPr marL="91437" marR="91437" marT="45718" marB="4571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254413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for i := 1 to n do 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begin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readln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(Number);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   S := S +Number;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end;</a:t>
                      </a:r>
                    </a:p>
                  </a:txBody>
                  <a:tcPr marL="91437" marR="91437" marT="45718" marB="4571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for Range := Number+1 to Multi*3 do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 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Sqrt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(Range));</a:t>
                      </a:r>
                    </a:p>
                  </a:txBody>
                  <a:tcPr marL="91437" marR="91437" marT="45718" marB="45718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5888" y="3933825"/>
          <a:ext cx="8856662" cy="235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291"/>
                <a:gridCol w="4968371"/>
              </a:tblGrid>
              <a:tr h="2352675">
                <a:tc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for Dlina := 15 downto 1 do</a:t>
                      </a:r>
                    </a:p>
                    <a:p>
                      <a:pPr marL="0" indent="0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(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Sqr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Dlina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));</a:t>
                      </a:r>
                    </a:p>
                  </a:txBody>
                  <a:tcPr marL="91437" marR="91437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for x := 1 to 10 do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 for y := 1 to 10 do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/>
                        </a:rPr>
                        <a:t>writeln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 (x,’*’,y,’=‘,x*y);</a:t>
                      </a:r>
                    </a:p>
                  </a:txBody>
                  <a:tcPr marL="91437" marR="91437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4530725"/>
          <a:ext cx="8229600" cy="9144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for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х:= </a:t>
                      </a:r>
                      <a:r>
                        <a:rPr lang="ru-RU" sz="18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1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to </a:t>
                      </a:r>
                      <a:r>
                        <a:rPr lang="en-US" sz="18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10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  <a:p>
                      <a:pPr algn="jus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for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у:= </a:t>
                      </a:r>
                      <a:r>
                        <a:rPr lang="ru-RU" sz="18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1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to </a:t>
                      </a:r>
                      <a:r>
                        <a:rPr lang="en-US" sz="1800" b="0" dirty="0" smtClean="0">
                          <a:solidFill>
                            <a:srgbClr val="006400"/>
                          </a:solidFill>
                          <a:latin typeface="Courier New"/>
                        </a:rPr>
                        <a:t>10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  <a:p>
                      <a:pPr algn="just"/>
                      <a:r>
                        <a:rPr lang="es-ES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800" b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writeln (‘(‘,х,’,’,y,’), ’);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825" y="363290"/>
            <a:ext cx="8642350" cy="41549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indent="355600" algn="just">
              <a:defRPr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Часто исполнительная часть одного из циклов </a:t>
            </a:r>
            <a:r>
              <a:rPr lang="ru-RU" sz="2400" dirty="0" err="1">
                <a:latin typeface="+mn-lt"/>
                <a:cs typeface="Arial" panose="020B0604020202020204" pitchFamily="34" charset="0"/>
              </a:rPr>
              <a:t>For</a:t>
            </a:r>
            <a:r>
              <a:rPr lang="ru-RU" sz="2400" dirty="0">
                <a:latin typeface="+mn-lt"/>
                <a:cs typeface="Arial" panose="020B0604020202020204" pitchFamily="34" charset="0"/>
              </a:rPr>
              <a:t> является новым оператором цикла </a:t>
            </a:r>
            <a:r>
              <a:rPr lang="ru-RU" sz="2400" dirty="0" err="1">
                <a:latin typeface="+mn-lt"/>
                <a:cs typeface="Arial" panose="020B0604020202020204" pitchFamily="34" charset="0"/>
              </a:rPr>
              <a:t>For</a:t>
            </a:r>
            <a:r>
              <a:rPr lang="ru-RU" sz="2400" dirty="0">
                <a:latin typeface="+mn-lt"/>
                <a:cs typeface="Arial" panose="020B0604020202020204" pitchFamily="34" charset="0"/>
              </a:rPr>
              <a:t>. </a:t>
            </a:r>
          </a:p>
          <a:p>
            <a:pPr indent="355600" algn="just">
              <a:defRPr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Структуры такого рода называются </a:t>
            </a:r>
            <a:r>
              <a:rPr lang="ru-RU" sz="2400" b="1" dirty="0">
                <a:latin typeface="+mn-lt"/>
                <a:cs typeface="Arial" panose="020B0604020202020204" pitchFamily="34" charset="0"/>
              </a:rPr>
              <a:t>вложенными</a:t>
            </a:r>
            <a:r>
              <a:rPr lang="ru-RU" sz="2400" i="1" dirty="0">
                <a:latin typeface="+mn-lt"/>
                <a:cs typeface="Arial" panose="020B0604020202020204" pitchFamily="34" charset="0"/>
              </a:rPr>
              <a:t> </a:t>
            </a:r>
            <a:r>
              <a:rPr lang="ru-RU" sz="2400" dirty="0">
                <a:latin typeface="+mn-lt"/>
                <a:cs typeface="Arial" panose="020B0604020202020204" pitchFamily="34" charset="0"/>
              </a:rPr>
              <a:t>циклами. </a:t>
            </a:r>
          </a:p>
          <a:p>
            <a:pPr indent="355600" algn="just">
              <a:defRPr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При завершении внутреннего цикла управляющая переменная внешнего цикла увеличивается, а внутренний цикл начинается заново. </a:t>
            </a:r>
          </a:p>
          <a:p>
            <a:pPr indent="355600" algn="just">
              <a:defRPr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Повторение этих действий будет продолжаться до завершения внешнего цикла. </a:t>
            </a:r>
          </a:p>
          <a:p>
            <a:pPr indent="355600" algn="just">
              <a:defRPr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Приведенный ниже вложенный цикл печатает пары чисел, начиная от (1,1), (1,2),... и кончая (10,10):</a:t>
            </a:r>
            <a:endParaRPr lang="ru-RU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2469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433387"/>
          </a:xfrm>
        </p:spPr>
        <p:txBody>
          <a:bodyPr/>
          <a:lstStyle/>
          <a:p>
            <a:r>
              <a:rPr lang="ru-RU" sz="3200" b="1" i="1" smtClean="0"/>
              <a:t>Вложенный цикл со счетчиком </a:t>
            </a:r>
            <a:r>
              <a:rPr lang="en-US" sz="3200" b="1" i="1" smtClean="0"/>
              <a:t>for</a:t>
            </a:r>
            <a:endParaRPr lang="ru-RU" sz="3200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5000"/>
          </a:xfrm>
        </p:spPr>
        <p:txBody>
          <a:bodyPr/>
          <a:lstStyle/>
          <a:p>
            <a:r>
              <a:rPr lang="ru-RU" sz="3600" b="1" smtClean="0"/>
              <a:t>Пример цикла </a:t>
            </a:r>
            <a:r>
              <a:rPr lang="en-US" sz="3600" b="1" smtClean="0"/>
              <a:t>for</a:t>
            </a:r>
            <a:endParaRPr lang="ru-RU" sz="3600" b="1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836613"/>
            <a:ext cx="8507412" cy="58324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ru-RU" dirty="0" smtClean="0"/>
              <a:t>Вычислить </a:t>
            </a:r>
            <a:r>
              <a:rPr lang="en-US" dirty="0" smtClean="0"/>
              <a:t>N! (</a:t>
            </a:r>
            <a:r>
              <a:rPr lang="ru-RU" dirty="0" smtClean="0"/>
              <a:t>факториал):</a:t>
            </a: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Program </a:t>
            </a:r>
            <a:r>
              <a:rPr lang="en-US" sz="2800" dirty="0" err="1" smtClean="0">
                <a:latin typeface="Courier New" pitchFamily="49" charset="0"/>
              </a:rPr>
              <a:t>Faktorial</a:t>
            </a:r>
            <a:r>
              <a:rPr lang="en-US" sz="2800" dirty="0" smtClean="0">
                <a:latin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sz="2800" b="1" dirty="0" err="1" smtClean="0">
                <a:latin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n, </a:t>
            </a:r>
            <a:r>
              <a:rPr lang="en-US" sz="2800" dirty="0" err="1" smtClean="0">
                <a:latin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</a:rPr>
              <a:t>, f: integer;</a:t>
            </a: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Begin</a:t>
            </a: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dirty="0" smtClean="0">
                <a:latin typeface="Courier New" pitchFamily="49" charset="0"/>
              </a:rPr>
              <a:t>f:=1;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Courier New" pitchFamily="49" charset="0"/>
              </a:rPr>
              <a:t>    Write('</a:t>
            </a:r>
            <a:r>
              <a:rPr lang="ru-RU" sz="2800" dirty="0" smtClean="0">
                <a:latin typeface="Courier New" pitchFamily="49" charset="0"/>
              </a:rPr>
              <a:t>Введите </a:t>
            </a:r>
            <a:r>
              <a:rPr lang="en-US" sz="2800" dirty="0" smtClean="0">
                <a:latin typeface="Courier New" pitchFamily="49" charset="0"/>
              </a:rPr>
              <a:t>n: ');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</a:rPr>
              <a:t>Readln</a:t>
            </a:r>
            <a:r>
              <a:rPr lang="en-US" sz="2800" dirty="0" smtClean="0">
                <a:latin typeface="Courier New" pitchFamily="49" charset="0"/>
              </a:rPr>
              <a:t>(n);</a:t>
            </a:r>
          </a:p>
          <a:p>
            <a:pPr marL="0" indent="0">
              <a:buFont typeface="Arial" charset="0"/>
              <a:buNone/>
            </a:pPr>
            <a:r>
              <a:rPr lang="pt-BR" sz="2800" dirty="0" smtClean="0">
                <a:latin typeface="Courier New" pitchFamily="49" charset="0"/>
              </a:rPr>
              <a:t>    </a:t>
            </a:r>
            <a:r>
              <a:rPr lang="pt-BR" sz="2800" b="1" dirty="0" smtClean="0">
                <a:latin typeface="Courier New" pitchFamily="49" charset="0"/>
              </a:rPr>
              <a:t>For </a:t>
            </a:r>
            <a:r>
              <a:rPr lang="pt-BR" sz="2800" dirty="0" smtClean="0">
                <a:latin typeface="Courier New" pitchFamily="49" charset="0"/>
              </a:rPr>
              <a:t>i:=2 </a:t>
            </a:r>
            <a:r>
              <a:rPr lang="pt-BR" sz="2800" b="1" dirty="0" smtClean="0">
                <a:latin typeface="Courier New" pitchFamily="49" charset="0"/>
              </a:rPr>
              <a:t>to </a:t>
            </a:r>
            <a:r>
              <a:rPr lang="pt-BR" sz="2800" dirty="0" smtClean="0">
                <a:latin typeface="Courier New" pitchFamily="49" charset="0"/>
              </a:rPr>
              <a:t>n </a:t>
            </a:r>
            <a:r>
              <a:rPr lang="pt-BR" sz="2800" b="1" dirty="0" smtClean="0">
                <a:latin typeface="Courier New" pitchFamily="49" charset="0"/>
              </a:rPr>
              <a:t>do</a:t>
            </a: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         </a:t>
            </a:r>
            <a:r>
              <a:rPr lang="en-US" sz="2800" dirty="0" smtClean="0">
                <a:latin typeface="Courier New" pitchFamily="49" charset="0"/>
              </a:rPr>
              <a:t>f:=f*</a:t>
            </a:r>
            <a:r>
              <a:rPr lang="en-US" sz="2800" dirty="0" err="1" smtClean="0">
                <a:latin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</a:rPr>
              <a:t>Writeln</a:t>
            </a:r>
            <a:r>
              <a:rPr lang="en-US" sz="2800" dirty="0" smtClean="0">
                <a:latin typeface="Courier New" pitchFamily="49" charset="0"/>
              </a:rPr>
              <a:t>(n,'!=',f);</a:t>
            </a: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End</a:t>
            </a:r>
            <a:r>
              <a:rPr lang="en-US" sz="2800" dirty="0" smtClean="0">
                <a:latin typeface="Courier New" pitchFamily="49" charset="0"/>
              </a:rPr>
              <a:t>.</a:t>
            </a:r>
          </a:p>
          <a:p>
            <a:pPr marL="0" indent="0">
              <a:buFont typeface="Arial" charset="0"/>
              <a:buNone/>
            </a:pP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642942"/>
          </a:xfrm>
        </p:spPr>
        <p:txBody>
          <a:bodyPr/>
          <a:lstStyle/>
          <a:p>
            <a:r>
              <a:rPr lang="ru-RU" dirty="0" smtClean="0"/>
              <a:t>Операторы языка </a:t>
            </a:r>
            <a:r>
              <a:rPr lang="en-US" dirty="0" smtClean="0"/>
              <a:t>Pascal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Безусловный переход: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&lt;</a:t>
            </a:r>
            <a:r>
              <a:rPr lang="ru-RU" dirty="0" smtClean="0"/>
              <a:t>метка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Безусловные операции:</a:t>
            </a:r>
          </a:p>
          <a:p>
            <a:pPr>
              <a:buNone/>
            </a:pPr>
            <a:r>
              <a:rPr lang="en-US" dirty="0" smtClean="0"/>
              <a:t>Break </a:t>
            </a:r>
            <a:r>
              <a:rPr lang="ru-RU" dirty="0" smtClean="0"/>
              <a:t> - досрочное завершение цикла;</a:t>
            </a:r>
          </a:p>
          <a:p>
            <a:pPr>
              <a:buNone/>
            </a:pPr>
            <a:r>
              <a:rPr lang="en-US" dirty="0" smtClean="0"/>
              <a:t>Continue</a:t>
            </a:r>
            <a:r>
              <a:rPr lang="ru-RU" dirty="0" smtClean="0"/>
              <a:t>- новая итерация цикла без завершения предыдущей;</a:t>
            </a:r>
          </a:p>
          <a:p>
            <a:pPr>
              <a:buNone/>
            </a:pPr>
            <a:r>
              <a:rPr lang="en-US" dirty="0" smtClean="0"/>
              <a:t>Exit </a:t>
            </a:r>
            <a:r>
              <a:rPr lang="ru-RU" dirty="0" smtClean="0"/>
              <a:t> - завершение текущего блока программы;</a:t>
            </a:r>
          </a:p>
          <a:p>
            <a:pPr>
              <a:buNone/>
            </a:pPr>
            <a:r>
              <a:rPr lang="en-US" dirty="0" smtClean="0"/>
              <a:t>Halt(n) – </a:t>
            </a:r>
            <a:r>
              <a:rPr lang="ru-RU" dirty="0" smtClean="0"/>
              <a:t>завершение работы программы с кодом завершения </a:t>
            </a:r>
            <a:r>
              <a:rPr lang="en-US" dirty="0" smtClean="0"/>
              <a:t>n.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312738" y="115888"/>
            <a:ext cx="8580437" cy="490537"/>
          </a:xfrm>
        </p:spPr>
        <p:txBody>
          <a:bodyPr/>
          <a:lstStyle/>
          <a:p>
            <a:r>
              <a:rPr lang="ru-RU" sz="3600" b="1" smtClean="0"/>
              <a:t>Основные символы</a:t>
            </a:r>
            <a:r>
              <a:rPr lang="en-US" sz="3600" b="1" smtClean="0"/>
              <a:t> </a:t>
            </a:r>
            <a:r>
              <a:rPr lang="ru-RU" sz="3600" b="1" smtClean="0"/>
              <a:t>языка </a:t>
            </a:r>
            <a:r>
              <a:rPr lang="en-US" sz="3600" b="1" smtClean="0"/>
              <a:t>Pascal</a:t>
            </a:r>
            <a:endParaRPr lang="ru-RU" sz="36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836613"/>
            <a:ext cx="8642350" cy="5113337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Это латинские буквы, цифры от 0 до 9 и специальные символы </a:t>
            </a:r>
          </a:p>
          <a:p>
            <a:pPr marL="0" indent="355600" algn="just">
              <a:buFont typeface="Arial" charset="0"/>
              <a:buNone/>
            </a:pPr>
            <a:endParaRPr lang="ru-RU" sz="2800" dirty="0" smtClean="0"/>
          </a:p>
          <a:p>
            <a:pPr marL="0" indent="355600" algn="just">
              <a:buFont typeface="Arial" charset="0"/>
              <a:buNone/>
            </a:pPr>
            <a:endParaRPr lang="ru-RU" sz="2800" dirty="0" smtClean="0"/>
          </a:p>
          <a:p>
            <a:pPr marL="0" indent="355600" algn="just">
              <a:buFont typeface="Arial" charset="0"/>
              <a:buNone/>
            </a:pPr>
            <a:r>
              <a:rPr lang="ru-RU" sz="2800" dirty="0" smtClean="0"/>
              <a:t>Также есть служебные слова, которые не могут использоваться в качестве идентификаторов (т.е. имен переменных, подпрограмм, модулей). Например, слова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 smtClean="0"/>
              <a:t>.</a:t>
            </a:r>
          </a:p>
          <a:p>
            <a:pPr marL="0" indent="355600" algn="just">
              <a:buFont typeface="Arial" charset="0"/>
              <a:buNone/>
            </a:pPr>
            <a:endParaRPr lang="ru-RU" sz="2800" dirty="0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16113"/>
            <a:ext cx="6673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95288" y="111125"/>
            <a:ext cx="8229600" cy="509588"/>
          </a:xfrm>
        </p:spPr>
        <p:txBody>
          <a:bodyPr/>
          <a:lstStyle/>
          <a:p>
            <a:r>
              <a:rPr lang="ru-RU" sz="3600" b="1" smtClean="0"/>
              <a:t>Идентификаторы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323850" y="692150"/>
            <a:ext cx="8569325" cy="5832475"/>
          </a:xfrm>
        </p:spPr>
        <p:txBody>
          <a:bodyPr/>
          <a:lstStyle/>
          <a:p>
            <a:pPr marL="0" indent="355600" algn="just">
              <a:buFont typeface="Arial" charset="0"/>
              <a:buNone/>
            </a:pPr>
            <a:r>
              <a:rPr lang="ru-RU" sz="2800" smtClean="0"/>
              <a:t>Это имена переменных, констант, подпрограмм, модулей.</a:t>
            </a:r>
            <a:r>
              <a:rPr lang="en-US" sz="2800" smtClean="0"/>
              <a:t> </a:t>
            </a:r>
            <a:r>
              <a:rPr lang="ru-RU" sz="2800" smtClean="0"/>
              <a:t>В программе </a:t>
            </a:r>
            <a:r>
              <a:rPr lang="ru-RU" sz="2800" b="1" smtClean="0">
                <a:solidFill>
                  <a:srgbClr val="FF0000"/>
                </a:solidFill>
              </a:rPr>
              <a:t>не может быть двух идентификаторов с одним именем</a:t>
            </a:r>
            <a:r>
              <a:rPr lang="ru-RU" sz="2800" smtClean="0"/>
              <a:t>!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smtClean="0"/>
              <a:t>Правильный идентификатор </a:t>
            </a:r>
            <a:r>
              <a:rPr lang="ru-RU" sz="2800" b="1" smtClean="0"/>
              <a:t>должен начинаться </a:t>
            </a:r>
            <a:r>
              <a:rPr lang="ru-RU" sz="2800" smtClean="0"/>
              <a:t>с латинской буквы. В нем могут присутствовать цифры и знак подчеркивания.</a:t>
            </a:r>
          </a:p>
          <a:p>
            <a:pPr marL="0" indent="355600" algn="just">
              <a:buFont typeface="Arial" charset="0"/>
              <a:buNone/>
            </a:pPr>
            <a:r>
              <a:rPr lang="ru-RU" sz="2800" smtClean="0"/>
              <a:t>Примеры: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smtClean="0"/>
              <a:t>x    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smtClean="0"/>
              <a:t>X   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smtClean="0"/>
              <a:t>summa   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smtClean="0"/>
              <a:t>s1  </a:t>
            </a:r>
          </a:p>
          <a:p>
            <a:pPr marL="0" indent="355600" algn="just">
              <a:buFont typeface="Arial" charset="0"/>
              <a:buNone/>
            </a:pPr>
            <a:r>
              <a:rPr lang="en-US" sz="2800" smtClean="0"/>
              <a:t>m_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428625"/>
            <a:ext cx="7854950" cy="5786438"/>
          </a:xfrm>
        </p:spPr>
        <p:txBody>
          <a:bodyPr>
            <a:normAutofit/>
          </a:bodyPr>
          <a:lstStyle/>
          <a:p>
            <a:pPr marR="0" algn="l">
              <a:lnSpc>
                <a:spcPct val="80000"/>
              </a:lnSpc>
            </a:pPr>
            <a:r>
              <a:rPr lang="ru-RU" sz="2000" b="1" smtClean="0"/>
              <a:t>список наиболее часто встречающихся зарезервированных слов:</a:t>
            </a:r>
          </a:p>
          <a:p>
            <a:pPr marR="0" algn="l">
              <a:lnSpc>
                <a:spcPct val="80000"/>
              </a:lnSpc>
            </a:pPr>
            <a:endParaRPr lang="ru-RU" sz="2000" b="1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and		goto			set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array		implementation		shl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begin		in			shr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case		interface	</a:t>
            </a:r>
            <a:r>
              <a:rPr lang="ru-RU" sz="2000" smtClean="0"/>
              <a:t>	</a:t>
            </a:r>
            <a:r>
              <a:rPr lang="en-US" sz="2000" smtClean="0"/>
              <a:t>string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const		label			then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div		mod			text		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do		nil			to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downto		not			type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else		of			unit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end		or			until	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file		pointer			uses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far		procedure		var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for		program		while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forward		record			with</a:t>
            </a:r>
            <a:endParaRPr lang="ru-RU" sz="2000" smtClean="0"/>
          </a:p>
          <a:p>
            <a:pPr marR="0" algn="l">
              <a:lnSpc>
                <a:spcPct val="80000"/>
              </a:lnSpc>
            </a:pPr>
            <a:r>
              <a:rPr lang="en-US" sz="2000" smtClean="0"/>
              <a:t>F</a:t>
            </a:r>
            <a:r>
              <a:rPr lang="ru-RU" sz="2000" smtClean="0"/>
              <a:t>unction	repeat			xor</a:t>
            </a:r>
          </a:p>
          <a:p>
            <a:pPr marR="0" algn="l">
              <a:lnSpc>
                <a:spcPct val="80000"/>
              </a:lnSpc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3" y="285750"/>
            <a:ext cx="8643937" cy="6143625"/>
          </a:xfrm>
        </p:spPr>
        <p:txBody>
          <a:bodyPr/>
          <a:lstStyle/>
          <a:p>
            <a:pPr marR="0" algn="l"/>
            <a:endParaRPr lang="ru-RU" sz="2000" dirty="0" smtClean="0"/>
          </a:p>
          <a:p>
            <a:pPr marR="0" algn="l"/>
            <a:r>
              <a:rPr lang="ru-RU" sz="2400" b="1" dirty="0" smtClean="0"/>
              <a:t>Простейшие операторы</a:t>
            </a:r>
            <a:endParaRPr lang="ru-RU" sz="2400" dirty="0" smtClean="0"/>
          </a:p>
          <a:p>
            <a:pPr marR="0" algn="l"/>
            <a:endParaRPr lang="ru-RU" sz="2000" dirty="0" smtClean="0"/>
          </a:p>
          <a:p>
            <a:pPr marR="0" algn="l"/>
            <a:r>
              <a:rPr lang="ru-RU" sz="2000" b="1" dirty="0" smtClean="0"/>
              <a:t>a:= </a:t>
            </a:r>
            <a:r>
              <a:rPr lang="ru-RU" sz="2000" b="1" dirty="0" err="1" smtClean="0"/>
              <a:t>b</a:t>
            </a:r>
            <a:r>
              <a:rPr lang="ru-RU" sz="2000" b="1" dirty="0" smtClean="0"/>
              <a:t>; </a:t>
            </a:r>
            <a:r>
              <a:rPr lang="ru-RU" sz="2000" dirty="0" smtClean="0"/>
              <a:t>- присваивание переменной а значения переменной </a:t>
            </a:r>
            <a:r>
              <a:rPr lang="ru-RU" sz="2000" dirty="0" err="1" smtClean="0"/>
              <a:t>b</a:t>
            </a:r>
            <a:r>
              <a:rPr lang="ru-RU" sz="2000" dirty="0" smtClean="0"/>
              <a:t>. </a:t>
            </a:r>
          </a:p>
          <a:p>
            <a:pPr marR="0" algn="l"/>
            <a:endParaRPr lang="ru-RU" sz="2000" dirty="0" smtClean="0"/>
          </a:p>
          <a:p>
            <a:pPr marR="0" algn="l"/>
            <a:r>
              <a:rPr lang="ru-RU" sz="2000" dirty="0" smtClean="0"/>
              <a:t>Операторные скобки, превращающие несколько операторов в один: </a:t>
            </a:r>
          </a:p>
          <a:p>
            <a:pPr marR="0" algn="l"/>
            <a:r>
              <a:rPr lang="ru-RU" sz="2000" b="1" dirty="0" err="1" smtClean="0"/>
              <a:t>begin</a:t>
            </a:r>
            <a:endParaRPr lang="ru-RU" sz="2000" b="1" dirty="0" smtClean="0"/>
          </a:p>
          <a:p>
            <a:pPr marR="0" algn="l"/>
            <a:r>
              <a:rPr lang="ru-RU" sz="2000" b="1" dirty="0" smtClean="0"/>
              <a:t>  &lt;несколько операторов&gt;</a:t>
            </a:r>
          </a:p>
          <a:p>
            <a:pPr marR="0" algn="l"/>
            <a:r>
              <a:rPr lang="ru-RU" sz="2000" b="1" dirty="0" err="1" smtClean="0"/>
              <a:t>end</a:t>
            </a:r>
            <a:r>
              <a:rPr lang="ru-RU" sz="2000" b="1" dirty="0" smtClean="0"/>
              <a:t>;</a:t>
            </a:r>
          </a:p>
          <a:p>
            <a:pPr marR="0" algn="l"/>
            <a:endParaRPr lang="ru-RU" sz="2000" dirty="0" smtClean="0"/>
          </a:p>
          <a:p>
            <a:pPr marR="0" algn="l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428625"/>
            <a:ext cx="8215313" cy="5643563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</a:pPr>
            <a:endParaRPr lang="ru-RU" smtClean="0"/>
          </a:p>
          <a:p>
            <a:pPr marR="0" algn="ctr">
              <a:lnSpc>
                <a:spcPct val="90000"/>
              </a:lnSpc>
            </a:pPr>
            <a:r>
              <a:rPr lang="ru-RU" b="1" smtClean="0"/>
              <a:t>Комментарии</a:t>
            </a:r>
            <a:endParaRPr lang="ru-RU" smtClean="0"/>
          </a:p>
          <a:p>
            <a:pPr marR="0" algn="l">
              <a:lnSpc>
                <a:spcPct val="90000"/>
              </a:lnSpc>
            </a:pPr>
            <a:r>
              <a:rPr lang="ru-RU" smtClean="0"/>
              <a:t>{ комментарий }</a:t>
            </a:r>
          </a:p>
          <a:p>
            <a:pPr marR="0" algn="l">
              <a:lnSpc>
                <a:spcPct val="90000"/>
              </a:lnSpc>
            </a:pPr>
            <a:r>
              <a:rPr lang="ru-RU" smtClean="0"/>
              <a:t>Другой вариант оформления комментария:</a:t>
            </a:r>
          </a:p>
          <a:p>
            <a:pPr marR="0" algn="l">
              <a:lnSpc>
                <a:spcPct val="90000"/>
              </a:lnSpc>
            </a:pPr>
            <a:r>
              <a:rPr lang="ru-RU" smtClean="0"/>
              <a:t>(* комментарий *)</a:t>
            </a:r>
          </a:p>
          <a:p>
            <a:pPr marR="0" algn="ctr">
              <a:lnSpc>
                <a:spcPct val="90000"/>
              </a:lnSpc>
            </a:pPr>
            <a:endParaRPr lang="ru-RU" smtClean="0"/>
          </a:p>
          <a:p>
            <a:pPr marR="0" algn="ctr">
              <a:lnSpc>
                <a:spcPct val="90000"/>
              </a:lnSpc>
            </a:pPr>
            <a:endParaRPr lang="ru-RU" smtClean="0"/>
          </a:p>
          <a:p>
            <a:pPr marR="0" algn="ctr">
              <a:lnSpc>
                <a:spcPct val="90000"/>
              </a:lnSpc>
            </a:pPr>
            <a:r>
              <a:rPr lang="ru-RU" smtClean="0"/>
              <a:t>Ввод и вывод</a:t>
            </a:r>
          </a:p>
          <a:p>
            <a:pPr marR="0" algn="ctr">
              <a:lnSpc>
                <a:spcPct val="90000"/>
              </a:lnSpc>
            </a:pPr>
            <a:endParaRPr lang="ru-RU" smtClean="0"/>
          </a:p>
          <a:p>
            <a:pPr marR="0" algn="l">
              <a:lnSpc>
                <a:spcPct val="90000"/>
              </a:lnSpc>
            </a:pPr>
            <a:r>
              <a:rPr lang="ru-RU" smtClean="0"/>
              <a:t>read(&lt;список_ввода&gt;) и readln(&lt;список_ввода&gt;);</a:t>
            </a:r>
          </a:p>
          <a:p>
            <a:pPr marR="0" algn="l">
              <a:lnSpc>
                <a:spcPct val="90000"/>
              </a:lnSpc>
            </a:pPr>
            <a:endParaRPr lang="ru-RU" smtClean="0"/>
          </a:p>
          <a:p>
            <a:pPr marR="0" algn="l">
              <a:lnSpc>
                <a:spcPct val="90000"/>
              </a:lnSpc>
            </a:pPr>
            <a:r>
              <a:rPr lang="ru-RU" smtClean="0"/>
              <a:t>write(&lt;список_вывода&gt;) и writeln(&lt;список_вывода&gt;).</a:t>
            </a:r>
          </a:p>
          <a:p>
            <a:pPr marR="0" algn="l">
              <a:lnSpc>
                <a:spcPct val="90000"/>
              </a:lnSpc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2144</Words>
  <Application>Microsoft Office PowerPoint</Application>
  <PresentationFormat>Экран (4:3)</PresentationFormat>
  <Paragraphs>545</Paragraphs>
  <Slides>46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Поток</vt:lpstr>
      <vt:lpstr>Основы программирования</vt:lpstr>
      <vt:lpstr>Язык программирования Pascal</vt:lpstr>
      <vt:lpstr>Слайд 3</vt:lpstr>
      <vt:lpstr>Слайд 4</vt:lpstr>
      <vt:lpstr>Основные символы языка Pascal</vt:lpstr>
      <vt:lpstr>Идентификаторы</vt:lpstr>
      <vt:lpstr>Слайд 7</vt:lpstr>
      <vt:lpstr>Слайд 8</vt:lpstr>
      <vt:lpstr>Слайд 9</vt:lpstr>
      <vt:lpstr>Слайд 10</vt:lpstr>
      <vt:lpstr>Типы данных</vt:lpstr>
      <vt:lpstr>Слайд 12</vt:lpstr>
      <vt:lpstr>Слайд 13</vt:lpstr>
      <vt:lpstr>Слайд 14</vt:lpstr>
      <vt:lpstr>Переменная</vt:lpstr>
      <vt:lpstr>Константа</vt:lpstr>
      <vt:lpstr>Оператор присваивания</vt:lpstr>
      <vt:lpstr>Ввод данных</vt:lpstr>
      <vt:lpstr>Вывод данных на экран</vt:lpstr>
      <vt:lpstr>Особенности вывода</vt:lpstr>
      <vt:lpstr>Слайд 21</vt:lpstr>
      <vt:lpstr>Стандартные математические функции и процедуры </vt:lpstr>
      <vt:lpstr>Слайд 23</vt:lpstr>
      <vt:lpstr>Слайд 24</vt:lpstr>
      <vt:lpstr>Встроенные функции и операции Pascal</vt:lpstr>
      <vt:lpstr>Приоритет операций</vt:lpstr>
      <vt:lpstr>Условный оператор в языке Pascal</vt:lpstr>
      <vt:lpstr>Операторы сравнения</vt:lpstr>
      <vt:lpstr>Таблицы истинности логических операций </vt:lpstr>
      <vt:lpstr>Слайд 30</vt:lpstr>
      <vt:lpstr>Логические операции</vt:lpstr>
      <vt:lpstr>Оператор выбора CASE</vt:lpstr>
      <vt:lpstr>Оператор выбора CASE</vt:lpstr>
      <vt:lpstr>Операторы цикла</vt:lpstr>
      <vt:lpstr>Слайд 35</vt:lpstr>
      <vt:lpstr>Слайд 36</vt:lpstr>
      <vt:lpstr>Слайд 37</vt:lpstr>
      <vt:lpstr>Слайд 38</vt:lpstr>
      <vt:lpstr>Слайд 39</vt:lpstr>
      <vt:lpstr>Цикл со счетчиком for</vt:lpstr>
      <vt:lpstr>Цикл со счетчиком for</vt:lpstr>
      <vt:lpstr>Цикл со счетчиком for</vt:lpstr>
      <vt:lpstr>Цикл со счетчиком for</vt:lpstr>
      <vt:lpstr>Вложенный цикл со счетчиком for</vt:lpstr>
      <vt:lpstr>Пример цикла for</vt:lpstr>
      <vt:lpstr>Операторы языка Pascal</vt:lpstr>
    </vt:vector>
  </TitlesOfParts>
  <Company>НГГУ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ilinats</dc:creator>
  <cp:lastModifiedBy>Anton Katermin</cp:lastModifiedBy>
  <cp:revision>73</cp:revision>
  <dcterms:created xsi:type="dcterms:W3CDTF">2011-03-09T06:47:42Z</dcterms:created>
  <dcterms:modified xsi:type="dcterms:W3CDTF">2021-02-11T05:26:39Z</dcterms:modified>
</cp:coreProperties>
</file>