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8" r:id="rId2"/>
    <p:sldId id="343" r:id="rId3"/>
    <p:sldId id="445" r:id="rId4"/>
    <p:sldId id="646" r:id="rId5"/>
    <p:sldId id="522" r:id="rId6"/>
    <p:sldId id="645" r:id="rId7"/>
    <p:sldId id="647" r:id="rId8"/>
    <p:sldId id="644" r:id="rId9"/>
    <p:sldId id="642" r:id="rId10"/>
    <p:sldId id="598" r:id="rId11"/>
    <p:sldId id="609" r:id="rId12"/>
    <p:sldId id="605" r:id="rId13"/>
    <p:sldId id="600" r:id="rId14"/>
    <p:sldId id="599" r:id="rId15"/>
    <p:sldId id="601" r:id="rId16"/>
    <p:sldId id="613" r:id="rId17"/>
    <p:sldId id="607" r:id="rId18"/>
    <p:sldId id="608" r:id="rId19"/>
    <p:sldId id="629" r:id="rId20"/>
    <p:sldId id="606" r:id="rId21"/>
    <p:sldId id="627" r:id="rId22"/>
    <p:sldId id="630" r:id="rId23"/>
    <p:sldId id="603" r:id="rId24"/>
    <p:sldId id="602" r:id="rId25"/>
    <p:sldId id="596" r:id="rId26"/>
    <p:sldId id="589" r:id="rId27"/>
    <p:sldId id="612" r:id="rId28"/>
    <p:sldId id="611" r:id="rId29"/>
    <p:sldId id="634" r:id="rId30"/>
    <p:sldId id="610" r:id="rId31"/>
    <p:sldId id="636" r:id="rId32"/>
    <p:sldId id="637" r:id="rId33"/>
    <p:sldId id="649" r:id="rId34"/>
    <p:sldId id="648" r:id="rId35"/>
    <p:sldId id="615" r:id="rId36"/>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040" autoAdjust="0"/>
  </p:normalViewPr>
  <p:slideViewPr>
    <p:cSldViewPr>
      <p:cViewPr varScale="1">
        <p:scale>
          <a:sx n="67" d="100"/>
          <a:sy n="67" d="100"/>
        </p:scale>
        <p:origin x="-1256" y="-68"/>
      </p:cViewPr>
      <p:guideLst>
        <p:guide orient="horz" pos="2160"/>
        <p:guide pos="2880"/>
      </p:guideLst>
    </p:cSldViewPr>
  </p:slideViewPr>
  <p:outlineViewPr>
    <p:cViewPr>
      <p:scale>
        <a:sx n="33" d="100"/>
        <a:sy n="33" d="100"/>
      </p:scale>
      <p:origin x="0" y="2400"/>
    </p:cViewPr>
  </p:outlineViewPr>
  <p:notesTextViewPr>
    <p:cViewPr>
      <p:scale>
        <a:sx n="100" d="100"/>
        <a:sy n="100" d="100"/>
      </p:scale>
      <p:origin x="0" y="4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ADF965-9F38-4F6A-9274-7A82F61E29E4}" type="datetimeFigureOut">
              <a:rPr lang="pl-PL" smtClean="0"/>
              <a:pPr/>
              <a:t>20.11.2022</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D6D3AC-49BE-4D8F-B285-EE9B81726793}"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b="1" kern="1200" noProof="1" smtClean="0">
                <a:solidFill>
                  <a:schemeClr val="tx1"/>
                </a:solidFill>
                <a:latin typeface="+mn-lt"/>
                <a:ea typeface="+mn-ea"/>
                <a:cs typeface="+mn-cs"/>
              </a:rPr>
              <a:t>COBOL</a:t>
            </a:r>
            <a:r>
              <a:rPr lang="pl-PL" sz="1200" kern="1200" noProof="1" smtClean="0">
                <a:solidFill>
                  <a:schemeClr val="tx1"/>
                </a:solidFill>
                <a:latin typeface="+mn-lt"/>
                <a:ea typeface="+mn-ea"/>
                <a:cs typeface="+mn-cs"/>
              </a:rPr>
              <a:t> (COmmon Business-Oriented Language) służy do szybkiego przetwarzania dużej ilości danych</a:t>
            </a:r>
            <a:r>
              <a:rPr lang="pl-PL" sz="1200" kern="1200" noProof="1" smtClean="0">
                <a:solidFill>
                  <a:schemeClr val="tx1"/>
                </a:solidFill>
                <a:latin typeface="+mn-lt"/>
                <a:ea typeface="+mn-ea"/>
                <a:cs typeface="+mn-cs"/>
              </a:rPr>
              <a:t>. </a:t>
            </a:r>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Wystarczy przykład to obrazujący (jeden z moich projektów): Na wejściu do programu jest 100 tys. rekordów. Program pracuje z bazą danych ponad 30 tablic w tym największą liczącą 100 milionów wierszy i każdy rekord przez te tablice przechodzi w ponad 50-ciu tzw 'cursor processing'. Czas procesu: 2 godziny.</a:t>
            </a:r>
          </a:p>
          <a:p>
            <a:r>
              <a:rPr lang="pl-PL" sz="1200" kern="1200" noProof="1" smtClean="0">
                <a:solidFill>
                  <a:schemeClr val="tx1"/>
                </a:solidFill>
                <a:latin typeface="+mn-lt"/>
                <a:ea typeface="+mn-ea"/>
                <a:cs typeface="+mn-cs"/>
              </a:rPr>
              <a:t>Wszystkie programy w COBOL'u utworzone u zarania jego dziejów, nadal mogą być uruchamiane na najnowszych platformach! </a:t>
            </a:r>
            <a:endParaRPr lang="pl-PL"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kern="1200" noProof="1" smtClean="0">
                <a:solidFill>
                  <a:schemeClr val="tx1"/>
                </a:solidFill>
                <a:latin typeface="+mn-lt"/>
                <a:ea typeface="+mn-ea"/>
                <a:cs typeface="+mn-cs"/>
              </a:rPr>
              <a:t>Jakkolwiek nazwiemy wyodrębnioną część kodu zaczynającą się nazwą w strefie A (kolumny od 8 do 11) - czy paragrafem, czy modułem, czy rutyną, czy też procedurą, odpowiada to w innych językach </a:t>
            </a:r>
            <a:r>
              <a:rPr lang="en-US" sz="1200" u="sng" kern="1200" noProof="1" smtClean="0">
                <a:solidFill>
                  <a:schemeClr val="tx1"/>
                </a:solidFill>
                <a:latin typeface="+mn-lt"/>
                <a:ea typeface="+mn-ea"/>
                <a:cs typeface="+mn-cs"/>
              </a:rPr>
              <a:t>funkcji</a:t>
            </a:r>
            <a:r>
              <a:rPr lang="en-US" sz="1200" u="none"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 przy czym nie dbamy w COBOL'u o specjalne przesyłanie do niej parametrów ponieważ wszystkie zmienne są w COBOL'u globalnymi.</a:t>
            </a:r>
          </a:p>
          <a:p>
            <a:r>
              <a:rPr lang="en-US" sz="1200" kern="1200" noProof="1" smtClean="0">
                <a:solidFill>
                  <a:schemeClr val="tx1"/>
                </a:solidFill>
                <a:latin typeface="+mn-lt"/>
                <a:ea typeface="+mn-ea"/>
                <a:cs typeface="+mn-cs"/>
              </a:rPr>
              <a:t>Wszystko inne w kodzie PROCEDURE DIVISION ma być przesunięte nieco w prawo (całkowicie ma być w tzw. strefie B, kolumna 12 do 72).</a:t>
            </a:r>
          </a:p>
          <a:p>
            <a:r>
              <a:rPr lang="en-US" sz="1200" kern="1200" noProof="1" smtClean="0">
                <a:solidFill>
                  <a:schemeClr val="tx1"/>
                </a:solidFill>
                <a:latin typeface="+mn-lt"/>
                <a:ea typeface="+mn-ea"/>
                <a:cs typeface="+mn-cs"/>
              </a:rPr>
              <a:t>Kolumna 7 jest zarezerwowana dla wskaźnika. Może to być '*' dla linii komentarza albo '–' dla kontynuacji linii, np. długiego łańcucha znakowego.  </a:t>
            </a:r>
          </a:p>
          <a:p>
            <a:r>
              <a:rPr lang="en-US" sz="1200" kern="1200" noProof="1" smtClean="0">
                <a:solidFill>
                  <a:schemeClr val="tx1"/>
                </a:solidFill>
                <a:latin typeface="+mn-lt"/>
                <a:ea typeface="+mn-ea"/>
                <a:cs typeface="+mn-cs"/>
              </a:rPr>
              <a:t>- - - - - - - - - - - - - - - - - - - - - - - - - - - - - - - - - - - - - - - - - - - - - - - - - - - - - - - - - - - - - - - - - - - - - - - - - - - - - - - - - - -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Bardziej szczegółowo ostatni na slajdzie PERFORM: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PERFORM WITH TEST AFTER [lub BEFORE] 	AFTER: najpierw robi </a:t>
            </a:r>
            <a:r>
              <a:rPr lang="en-US" sz="1200" i="1" kern="1200" noProof="1" smtClean="0">
                <a:solidFill>
                  <a:schemeClr val="tx1"/>
                </a:solidFill>
                <a:latin typeface="+mn-lt"/>
                <a:ea typeface="+mn-ea"/>
                <a:cs typeface="+mn-cs"/>
              </a:rPr>
              <a:t>kod do wykonania</a:t>
            </a:r>
            <a:r>
              <a:rPr lang="en-US" sz="1200" kern="1200" noProof="1" smtClean="0">
                <a:solidFill>
                  <a:schemeClr val="tx1"/>
                </a:solidFill>
                <a:latin typeface="+mn-lt"/>
                <a:ea typeface="+mn-ea"/>
                <a:cs typeface="+mn-cs"/>
              </a:rPr>
              <a:t> a później sprawdza </a:t>
            </a:r>
            <a:r>
              <a:rPr lang="en-US" sz="1200" i="1" kern="1200" noProof="1" smtClean="0">
                <a:solidFill>
                  <a:schemeClr val="tx1"/>
                </a:solidFill>
                <a:latin typeface="+mn-lt"/>
                <a:ea typeface="+mn-ea"/>
                <a:cs typeface="+mn-cs"/>
              </a:rPr>
              <a:t>warunek logiczny</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UNTIL </a:t>
            </a:r>
            <a:r>
              <a:rPr lang="en-US" sz="1200" i="1" kern="1200" noProof="1" smtClean="0">
                <a:solidFill>
                  <a:schemeClr val="tx1"/>
                </a:solidFill>
                <a:latin typeface="+mn-lt"/>
                <a:ea typeface="+mn-ea"/>
                <a:cs typeface="+mn-cs"/>
              </a:rPr>
              <a:t>warunek logiczny</a:t>
            </a:r>
            <a:r>
              <a:rPr lang="en-US" sz="1200" kern="1200" noProof="1" smtClean="0">
                <a:solidFill>
                  <a:schemeClr val="tx1"/>
                </a:solidFill>
                <a:latin typeface="+mn-lt"/>
                <a:ea typeface="+mn-ea"/>
                <a:cs typeface="+mn-cs"/>
              </a:rPr>
              <a:t>		BEFORE: najpierw sprawdza </a:t>
            </a:r>
            <a:r>
              <a:rPr lang="en-US" sz="1200" i="1" kern="1200" noProof="1" smtClean="0">
                <a:solidFill>
                  <a:schemeClr val="tx1"/>
                </a:solidFill>
                <a:latin typeface="+mn-lt"/>
                <a:ea typeface="+mn-ea"/>
                <a:cs typeface="+mn-cs"/>
              </a:rPr>
              <a:t>warunek logiczny</a:t>
            </a:r>
            <a:r>
              <a:rPr lang="en-US" sz="1200" kern="1200" noProof="1" smtClean="0">
                <a:solidFill>
                  <a:schemeClr val="tx1"/>
                </a:solidFill>
                <a:latin typeface="+mn-lt"/>
                <a:ea typeface="+mn-ea"/>
                <a:cs typeface="+mn-cs"/>
              </a:rPr>
              <a:t> a później robi </a:t>
            </a:r>
            <a:r>
              <a:rPr lang="en-US" sz="1200" i="1" kern="1200" noProof="1" smtClean="0">
                <a:solidFill>
                  <a:schemeClr val="tx1"/>
                </a:solidFill>
                <a:latin typeface="+mn-lt"/>
                <a:ea typeface="+mn-ea"/>
                <a:cs typeface="+mn-cs"/>
              </a:rPr>
              <a:t>kod do wykonania.</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kod do wykonania</a:t>
            </a:r>
            <a:r>
              <a:rPr lang="en-US" sz="1200" kern="1200" noProof="1" smtClean="0">
                <a:solidFill>
                  <a:schemeClr val="tx1"/>
                </a:solidFill>
                <a:latin typeface="+mn-lt"/>
                <a:ea typeface="+mn-ea"/>
                <a:cs typeface="+mn-cs"/>
              </a:rPr>
              <a:t>	brak WITH TEST bierze WITH TEST BEFORE. BEFORE jest domyślne.</a:t>
            </a:r>
          </a:p>
          <a:p>
            <a:r>
              <a:rPr lang="en-US" sz="1200" kern="1200" noProof="1" smtClean="0">
                <a:solidFill>
                  <a:schemeClr val="tx1"/>
                </a:solidFill>
                <a:latin typeface="+mn-lt"/>
                <a:ea typeface="+mn-ea"/>
                <a:cs typeface="+mn-cs"/>
              </a:rPr>
              <a:t>    END-PERFORM</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PERFORM WITH TEST AFTER [lub BEFORE] </a:t>
            </a:r>
          </a:p>
          <a:p>
            <a:r>
              <a:rPr lang="en-US" sz="1200" kern="1200" noProof="1" smtClean="0">
                <a:solidFill>
                  <a:schemeClr val="tx1"/>
                </a:solidFill>
                <a:latin typeface="+mn-lt"/>
                <a:ea typeface="+mn-ea"/>
                <a:cs typeface="+mn-cs"/>
              </a:rPr>
              <a:t>	VARYING </a:t>
            </a:r>
            <a:r>
              <a:rPr lang="en-US" sz="1200" i="1" kern="1200" noProof="1" smtClean="0">
                <a:solidFill>
                  <a:schemeClr val="tx1"/>
                </a:solidFill>
                <a:latin typeface="+mn-lt"/>
                <a:ea typeface="+mn-ea"/>
                <a:cs typeface="+mn-cs"/>
              </a:rPr>
              <a:t>subskrypt albo dowolne liczbowe pole</a:t>
            </a:r>
            <a:r>
              <a:rPr lang="en-US" sz="1200" kern="1200" noProof="1" smtClean="0">
                <a:solidFill>
                  <a:schemeClr val="tx1"/>
                </a:solidFill>
                <a:latin typeface="+mn-lt"/>
                <a:ea typeface="+mn-ea"/>
                <a:cs typeface="+mn-cs"/>
              </a:rPr>
              <a:t> FROM </a:t>
            </a:r>
            <a:r>
              <a:rPr lang="en-US" sz="1200" i="1" kern="1200" noProof="1" smtClean="0">
                <a:solidFill>
                  <a:schemeClr val="tx1"/>
                </a:solidFill>
                <a:latin typeface="+mn-lt"/>
                <a:ea typeface="+mn-ea"/>
                <a:cs typeface="+mn-cs"/>
              </a:rPr>
              <a:t>początek</a:t>
            </a:r>
            <a:r>
              <a:rPr lang="en-US" sz="1200" kern="1200" noProof="1" smtClean="0">
                <a:solidFill>
                  <a:schemeClr val="tx1"/>
                </a:solidFill>
                <a:latin typeface="+mn-lt"/>
                <a:ea typeface="+mn-ea"/>
                <a:cs typeface="+mn-cs"/>
              </a:rPr>
              <a:t>  BY </a:t>
            </a:r>
            <a:r>
              <a:rPr lang="en-US" sz="1200" i="1" kern="1200" noProof="1" smtClean="0">
                <a:solidFill>
                  <a:schemeClr val="tx1"/>
                </a:solidFill>
                <a:latin typeface="+mn-lt"/>
                <a:ea typeface="+mn-ea"/>
                <a:cs typeface="+mn-cs"/>
              </a:rPr>
              <a:t>rozmiar skoku</a:t>
            </a:r>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UNTIL </a:t>
            </a:r>
            <a:r>
              <a:rPr lang="en-US" sz="1200" i="1" kern="1200" noProof="1" smtClean="0">
                <a:solidFill>
                  <a:schemeClr val="tx1"/>
                </a:solidFill>
                <a:latin typeface="+mn-lt"/>
                <a:ea typeface="+mn-ea"/>
                <a:cs typeface="+mn-cs"/>
              </a:rPr>
              <a:t>warunek logiczny</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 VARYING musi być FROM, BY i UNTIL </a:t>
            </a:r>
          </a:p>
          <a:p>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kod do wykonania</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END-PERFORM</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 - - - - - - - - - - - - - - - - - - - - - - - - - - - - - - - - - - - - - - - - - - - - - - - - - - - - - - - - - - - - - - - - - - - - - - - - - -</a:t>
            </a:r>
          </a:p>
          <a:p>
            <a:r>
              <a:rPr lang="en-US" sz="1200" kern="1200" noProof="1" smtClean="0">
                <a:solidFill>
                  <a:schemeClr val="tx1"/>
                </a:solidFill>
                <a:latin typeface="+mn-lt"/>
                <a:ea typeface="+mn-ea"/>
                <a:cs typeface="+mn-cs"/>
              </a:rPr>
              <a:t>W gotowych programach można często zobaczyć różne dziwolongi:</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1.</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PERFORM paragraf-1 THRU paragraf-1-exit	THRU jest tym samym co THROUGH</a:t>
            </a:r>
          </a:p>
          <a:p>
            <a:r>
              <a:rPr lang="en-US" sz="1200" kern="1200" noProof="1" smtClean="0">
                <a:solidFill>
                  <a:schemeClr val="tx1"/>
                </a:solidFill>
                <a:latin typeface="+mn-lt"/>
                <a:ea typeface="+mn-ea"/>
                <a:cs typeface="+mn-cs"/>
              </a:rPr>
              <a:t>i gdzieś poniżej:</a:t>
            </a:r>
          </a:p>
          <a:p>
            <a:pPr lvl="1"/>
            <a:r>
              <a:rPr lang="en-US" sz="1200" kern="1200" noProof="1" smtClean="0">
                <a:solidFill>
                  <a:schemeClr val="tx1"/>
                </a:solidFill>
                <a:latin typeface="+mn-lt"/>
                <a:ea typeface="+mn-ea"/>
                <a:cs typeface="+mn-cs"/>
              </a:rPr>
              <a:t>paragraf-1.		przed kropką często widać słowo SECTION. To pozostałość po starym COBOL 74.</a:t>
            </a:r>
          </a:p>
          <a:p>
            <a:pPr lvl="1"/>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kod do wykonania</a:t>
            </a:r>
            <a:r>
              <a:rPr lang="en-US" sz="1200" kern="1200" noProof="1" smtClean="0">
                <a:solidFill>
                  <a:schemeClr val="tx1"/>
                </a:solidFill>
                <a:latin typeface="+mn-lt"/>
                <a:ea typeface="+mn-ea"/>
                <a:cs typeface="+mn-cs"/>
              </a:rPr>
              <a:t>.	Wiadomo, że taki kod wykonywany jest 'sekcjami' więc po co pisać 'SECTION'. </a:t>
            </a:r>
          </a:p>
          <a:p>
            <a:pPr lvl="1"/>
            <a:r>
              <a:rPr lang="en-US" sz="1200" kern="1200" noProof="1" smtClean="0">
                <a:solidFill>
                  <a:schemeClr val="tx1"/>
                </a:solidFill>
                <a:latin typeface="+mn-lt"/>
                <a:ea typeface="+mn-ea"/>
                <a:cs typeface="+mn-cs"/>
              </a:rPr>
              <a:t>paragraf-1-exit.</a:t>
            </a:r>
          </a:p>
          <a:p>
            <a:pPr lvl="1"/>
            <a:r>
              <a:rPr lang="en-US" sz="1200" kern="1200" noProof="1" smtClean="0">
                <a:solidFill>
                  <a:schemeClr val="tx1"/>
                </a:solidFill>
                <a:latin typeface="+mn-lt"/>
                <a:ea typeface="+mn-ea"/>
                <a:cs typeface="+mn-cs"/>
              </a:rPr>
              <a:t>      EXIT.</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PERFORM … THRU … zmusza do wykonania kodu do ' paragraf-1-exit', który jest pustym paragrafem.  Daje to możliwość chaotycznego kodowania z dziesiątkami kropek w paragrafie - byle by kod przeszedł.</a:t>
            </a:r>
          </a:p>
          <a:p>
            <a:r>
              <a:rPr lang="en-US" sz="1200" kern="1200" noProof="1" smtClean="0">
                <a:solidFill>
                  <a:schemeClr val="tx1"/>
                </a:solidFill>
                <a:latin typeface="+mn-lt"/>
                <a:ea typeface="+mn-ea"/>
                <a:cs typeface="+mn-cs"/>
              </a:rPr>
              <a:t>Kropka zamyka każdy proces, który może mieć tzw. 'scope terminator'* czyli END-IF, END-PERFORM, itd. 'Niewinna' kropka w ciągu zagnieżdżonych IF'ów kończy to zagnieżdżenie. Może to prowadzić do sytuacji, gdzie część kodu nigdy nie jest wykonywana.</a:t>
            </a:r>
          </a:p>
          <a:p>
            <a:r>
              <a:rPr lang="en-US" sz="1200" kern="1200" noProof="1" smtClean="0">
                <a:solidFill>
                  <a:schemeClr val="tx1"/>
                </a:solidFill>
                <a:latin typeface="+mn-lt"/>
                <a:ea typeface="+mn-ea"/>
                <a:cs typeface="+mn-cs"/>
              </a:rPr>
              <a:t>Często dostawałem kody do poprawy, w których było ponad 100 WARNINGS i kilkadziesiąt linii kodu nieosiągalnego dla kompilatora.</a:t>
            </a:r>
          </a:p>
          <a:p>
            <a:r>
              <a:rPr lang="en-US" sz="1200" kern="1200" noProof="1" smtClean="0">
                <a:solidFill>
                  <a:schemeClr val="tx1"/>
                </a:solidFill>
                <a:latin typeface="+mn-lt"/>
                <a:ea typeface="+mn-ea"/>
                <a:cs typeface="+mn-cs"/>
              </a:rPr>
              <a:t>Czasem powyższy kod dla wątpiących programistów nie wystarczy, więc dla psychicznego spokoju programiści notorycznie w jednej z międzynarodowych firm dodatkowo do paragrafu wprowadzają PERFORM … END-PERFORM</a:t>
            </a:r>
          </a:p>
          <a:p>
            <a:pPr lvl="1"/>
            <a:r>
              <a:rPr lang="en-US" sz="1200" kern="1200" noProof="1" smtClean="0">
                <a:solidFill>
                  <a:schemeClr val="tx1"/>
                </a:solidFill>
                <a:latin typeface="+mn-lt"/>
                <a:ea typeface="+mn-ea"/>
                <a:cs typeface="+mn-cs"/>
              </a:rPr>
              <a:t>paragraf-1.</a:t>
            </a: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PERFORM</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kod do wykonania</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END-PERFORM </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paragraf-1-exit.</a:t>
            </a:r>
          </a:p>
          <a:p>
            <a:pPr lvl="1"/>
            <a:r>
              <a:rPr lang="en-US" sz="1200" kern="1200" noProof="1" smtClean="0">
                <a:solidFill>
                  <a:schemeClr val="tx1"/>
                </a:solidFill>
                <a:latin typeface="+mn-lt"/>
                <a:ea typeface="+mn-ea"/>
                <a:cs typeface="+mn-cs"/>
              </a:rPr>
              <a:t>      EXIT.</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2.</a:t>
            </a:r>
            <a:r>
              <a:rPr lang="en-US" sz="1200" kern="1200" noProof="1" smtClean="0">
                <a:solidFill>
                  <a:schemeClr val="tx1"/>
                </a:solidFill>
                <a:latin typeface="+mn-lt"/>
                <a:ea typeface="+mn-ea"/>
                <a:cs typeface="+mn-cs"/>
              </a:rPr>
              <a:t>   Zamykanie plików i tablic DB2 wiąże się z procesem mechanicznym, który jest zdecydowanie wolniejszy niż elektroniczny.  Taki kod nie należy do rzadkości:</a:t>
            </a:r>
          </a:p>
          <a:p>
            <a:pPr lvl="1"/>
            <a:r>
              <a:rPr lang="en-US" sz="1200" kern="1200" noProof="1" smtClean="0">
                <a:solidFill>
                  <a:schemeClr val="tx1"/>
                </a:solidFill>
                <a:latin typeface="+mn-lt"/>
                <a:ea typeface="+mn-ea"/>
                <a:cs typeface="+mn-cs"/>
              </a:rPr>
              <a:t>PERFORM   5   TIMES</a:t>
            </a:r>
          </a:p>
          <a:p>
            <a:pPr lvl="1"/>
            <a:r>
              <a:rPr lang="en-US" sz="1200" kern="1200" noProof="1" smtClean="0">
                <a:solidFill>
                  <a:schemeClr val="tx1"/>
                </a:solidFill>
                <a:latin typeface="+mn-lt"/>
                <a:ea typeface="+mn-ea"/>
                <a:cs typeface="+mn-cs"/>
              </a:rPr>
              <a:t>     EXEC SQL</a:t>
            </a:r>
          </a:p>
          <a:p>
            <a:pPr lvl="1"/>
            <a:r>
              <a:rPr lang="en-US" sz="1200" kern="1200" noProof="1" smtClean="0">
                <a:solidFill>
                  <a:schemeClr val="tx1"/>
                </a:solidFill>
                <a:latin typeface="+mn-lt"/>
                <a:ea typeface="+mn-ea"/>
                <a:cs typeface="+mn-cs"/>
              </a:rPr>
              <a:t>         COMMIT</a:t>
            </a:r>
          </a:p>
          <a:p>
            <a:pPr lvl="1"/>
            <a:r>
              <a:rPr lang="en-US" sz="1200" kern="1200" noProof="1" smtClean="0">
                <a:solidFill>
                  <a:schemeClr val="tx1"/>
                </a:solidFill>
                <a:latin typeface="+mn-lt"/>
                <a:ea typeface="+mn-ea"/>
                <a:cs typeface="+mn-cs"/>
              </a:rPr>
              <a:t>     END-EXEC</a:t>
            </a:r>
          </a:p>
          <a:p>
            <a:pPr lvl="1"/>
            <a:r>
              <a:rPr lang="en-US" sz="1200" kern="1200" noProof="1" smtClean="0">
                <a:solidFill>
                  <a:schemeClr val="tx1"/>
                </a:solidFill>
                <a:latin typeface="+mn-lt"/>
                <a:ea typeface="+mn-ea"/>
                <a:cs typeface="+mn-cs"/>
              </a:rPr>
              <a:t>END-PERFORM</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3.</a:t>
            </a:r>
            <a:r>
              <a:rPr lang="en-US" sz="1200" kern="1200" noProof="1" smtClean="0">
                <a:solidFill>
                  <a:schemeClr val="tx1"/>
                </a:solidFill>
                <a:latin typeface="+mn-lt"/>
                <a:ea typeface="+mn-ea"/>
                <a:cs typeface="+mn-cs"/>
              </a:rPr>
              <a:t>  Mania wprowadzania wielu GO TO.  Dobre w innych językach programowania. W COBOL'u nie powinno być żadnego, tym bardziej prowadzącego do rekurencji (GO TO </a:t>
            </a:r>
            <a:r>
              <a:rPr lang="en-US" sz="1200" i="1" kern="1200" noProof="1" smtClean="0">
                <a:solidFill>
                  <a:schemeClr val="tx1"/>
                </a:solidFill>
                <a:latin typeface="+mn-lt"/>
                <a:ea typeface="+mn-ea"/>
                <a:cs typeface="+mn-cs"/>
              </a:rPr>
              <a:t>nazwa paragrafu w którym GO TO występuje</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4.</a:t>
            </a:r>
            <a:r>
              <a:rPr lang="en-US" sz="1200" kern="1200" noProof="1" smtClean="0">
                <a:solidFill>
                  <a:schemeClr val="tx1"/>
                </a:solidFill>
                <a:latin typeface="+mn-lt"/>
                <a:ea typeface="+mn-ea"/>
                <a:cs typeface="+mn-cs"/>
              </a:rPr>
              <a:t>  Dla struktury warunkowej, jak np.:</a:t>
            </a:r>
          </a:p>
          <a:p>
            <a:pPr lvl="1"/>
            <a:r>
              <a:rPr lang="en-US" sz="1200" kern="1200" noProof="1" smtClean="0">
                <a:solidFill>
                  <a:schemeClr val="tx1"/>
                </a:solidFill>
                <a:latin typeface="+mn-lt"/>
                <a:ea typeface="+mn-ea"/>
                <a:cs typeface="+mn-cs"/>
              </a:rPr>
              <a:t>01  nadal-czytaj-plik		PIC X(03).</a:t>
            </a:r>
          </a:p>
          <a:p>
            <a:pPr lvl="1"/>
            <a:r>
              <a:rPr lang="en-US" sz="1200" kern="1200" noProof="1" smtClean="0">
                <a:solidFill>
                  <a:schemeClr val="tx1"/>
                </a:solidFill>
                <a:latin typeface="+mn-lt"/>
                <a:ea typeface="+mn-ea"/>
                <a:cs typeface="+mn-cs"/>
              </a:rPr>
              <a:t>       88  jest-rekord		   VALUE "tak".</a:t>
            </a:r>
          </a:p>
          <a:p>
            <a:pPr lvl="1"/>
            <a:r>
              <a:rPr lang="en-US" sz="1200" kern="1200" noProof="1" smtClean="0">
                <a:solidFill>
                  <a:schemeClr val="tx1"/>
                </a:solidFill>
                <a:latin typeface="+mn-lt"/>
                <a:ea typeface="+mn-ea"/>
                <a:cs typeface="+mn-cs"/>
              </a:rPr>
              <a:t>       88  nie-ma-rekordu	   VALUE "nie".</a:t>
            </a:r>
          </a:p>
          <a:p>
            <a:r>
              <a:rPr lang="en-US" sz="1200" kern="1200" noProof="1" smtClean="0">
                <a:solidFill>
                  <a:schemeClr val="tx1"/>
                </a:solidFill>
                <a:latin typeface="+mn-lt"/>
                <a:ea typeface="+mn-ea"/>
                <a:cs typeface="+mn-cs"/>
              </a:rPr>
              <a:t>nieużywanie nazw warunkowych występujących na poziomie 88 tak, jakby warunkowe nazwy (tu: ‘jest-rekord’ i ‘nie-ma-rekordu’) w ogóle nie były potrzebne - zamiast tego używanie nazwy z poziomu głównego jak flagi w stylu:</a:t>
            </a:r>
          </a:p>
          <a:p>
            <a:r>
              <a:rPr lang="en-US" sz="1200" kern="1200" noProof="1" smtClean="0">
                <a:solidFill>
                  <a:schemeClr val="tx1"/>
                </a:solidFill>
                <a:latin typeface="+mn-lt"/>
                <a:ea typeface="+mn-ea"/>
                <a:cs typeface="+mn-cs"/>
              </a:rPr>
              <a:t>	MOVE 'nie' TO nadal-czytaj-plik</a:t>
            </a:r>
          </a:p>
          <a:p>
            <a:r>
              <a:rPr lang="en-US" sz="1200" kern="1200" noProof="1" smtClean="0">
                <a:solidFill>
                  <a:schemeClr val="tx1"/>
                </a:solidFill>
                <a:latin typeface="+mn-lt"/>
                <a:ea typeface="+mn-ea"/>
                <a:cs typeface="+mn-cs"/>
              </a:rPr>
              <a:t>A powinno być:</a:t>
            </a:r>
          </a:p>
          <a:p>
            <a:r>
              <a:rPr lang="en-US" sz="1200" kern="1200" noProof="1" smtClean="0">
                <a:solidFill>
                  <a:schemeClr val="tx1"/>
                </a:solidFill>
                <a:latin typeface="+mn-lt"/>
                <a:ea typeface="+mn-ea"/>
                <a:cs typeface="+mn-cs"/>
              </a:rPr>
              <a:t>	SET nie-ma-rekordu TO TRUE</a:t>
            </a:r>
          </a:p>
          <a:p>
            <a:r>
              <a:rPr lang="en-US" sz="1200" kern="1200" noProof="1" smtClean="0">
                <a:solidFill>
                  <a:schemeClr val="tx1"/>
                </a:solidFill>
                <a:latin typeface="+mn-lt"/>
                <a:ea typeface="+mn-ea"/>
                <a:cs typeface="+mn-cs"/>
              </a:rPr>
              <a:t>To tak, jakby zamiast używać wyłącznika światła (włączone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wyłączone), łączyć i rozłączyć gołe przewody.</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Podobnych przykładów mógłbym przytoczyć sporo.</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Innym, dziwnym, notorycznym tworem programistów jest zostawianie w kolumnach 1 do 6 i 73 do 80 nikomu nieprzydatnych liczb. Nie piszemy już na kartach perforowanych aby martwić się, że się pomieszają.</a:t>
            </a:r>
          </a:p>
          <a:p>
            <a:r>
              <a:rPr lang="en-US" sz="1200" kern="1200" noProof="1" smtClean="0">
                <a:solidFill>
                  <a:schemeClr val="tx1"/>
                </a:solidFill>
                <a:latin typeface="+mn-lt"/>
                <a:ea typeface="+mn-ea"/>
                <a:cs typeface="+mn-cs"/>
              </a:rPr>
              <a:t>Kolumny od 1 do 6 przydadzą się do sporadycznego oznaczenia linii, np. że tu zrobiliśmy zmiany.</a:t>
            </a:r>
          </a:p>
          <a:p>
            <a:r>
              <a:rPr lang="en-US" sz="1200" kern="1200" noProof="1" smtClean="0">
                <a:solidFill>
                  <a:schemeClr val="tx1"/>
                </a:solidFill>
                <a:latin typeface="+mn-lt"/>
                <a:ea typeface="+mn-ea"/>
                <a:cs typeface="+mn-cs"/>
              </a:rPr>
              <a:t>Kolumny od 73 do 80 będą puste, gdy przed wprowadzeniem programu, w pustym jeszcze edytorze, w linii komend napiszemy NUMBER OFF. Zmienimy nieznacznie profil (PROFILE) pliku (patrz: prezentacja "TSO - edytor").</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Dlaczego czasem odnoszę się do innych języków programowania lub systemów? Warto zadać sobie pytanie: Jeżeli jakaś funkcja/instrukcja jest dostępna ‘tam’ to prawdopodobnie  będzie dostępna ‘tu’ (czyli w COBOL’u) – może jej działanie nie jest identyczne, może są w COBOL’u dla niej  ograniczenia? Kilkukrotnie</a:t>
            </a:r>
            <a:r>
              <a:rPr lang="en-US" sz="1200" kern="1200" baseline="0" noProof="1" smtClean="0">
                <a:solidFill>
                  <a:schemeClr val="tx1"/>
                </a:solidFill>
                <a:latin typeface="+mn-lt"/>
                <a:ea typeface="+mn-ea"/>
                <a:cs typeface="+mn-cs"/>
              </a:rPr>
              <a:t> wymieniałem kilkadziesiąt linii kodu na parę linii z takim samym rezultatem, zmniejszając czas procesu. </a:t>
            </a:r>
          </a:p>
          <a:p>
            <a:r>
              <a:rPr lang="en-US" sz="1200" kern="1200" baseline="0" noProof="1" smtClean="0">
                <a:solidFill>
                  <a:schemeClr val="tx1"/>
                </a:solidFill>
                <a:latin typeface="+mn-lt"/>
                <a:ea typeface="+mn-ea"/>
                <a:cs typeface="+mn-cs"/>
              </a:rPr>
              <a:t>Nie tak dawno temu nie można było usunąć kolumny z tablicy bazy danych. Nagle stało się to możliwe </a:t>
            </a:r>
            <a:r>
              <a:rPr lang="en-US" sz="1200" b="1" kern="1200" baseline="0" noProof="1" smtClean="0">
                <a:solidFill>
                  <a:schemeClr val="tx1"/>
                </a:solidFill>
                <a:latin typeface="+mn-lt"/>
                <a:ea typeface="+mn-ea"/>
                <a:cs typeface="+mn-cs"/>
              </a:rPr>
              <a:t>wszędzie</a:t>
            </a:r>
            <a:r>
              <a:rPr lang="en-US" sz="1200" kern="1200" baseline="0" noProof="1" smtClean="0">
                <a:solidFill>
                  <a:schemeClr val="tx1"/>
                </a:solidFill>
                <a:latin typeface="+mn-lt"/>
                <a:ea typeface="+mn-ea"/>
                <a:cs typeface="+mn-cs"/>
              </a:rPr>
              <a:t>: DB2, Oracle, Sybase, …</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Radzę nie być pewnym perfekcyjnego wykonania projektu. Poproś kolegę/koleżankę po fachu o</a:t>
            </a:r>
            <a:r>
              <a:rPr lang="en-US" sz="1200" kern="1200" baseline="0" noProof="1" smtClean="0">
                <a:solidFill>
                  <a:schemeClr val="tx1"/>
                </a:solidFill>
                <a:latin typeface="+mn-lt"/>
                <a:ea typeface="+mn-ea"/>
                <a:cs typeface="+mn-cs"/>
              </a:rPr>
              <a:t> wypowiedź, krótko wprowadzając go/ją w temat – nazywa się to „peer review” („sprawdzenie powierzone równej sobie osobie”). „Potrzeba ciągłego niezadowolenia” jest miarą postępu. Nawet w znakomitych filmach dokumentalnych pojawiają się błędy bo prowadzący je naukowcy zapominają poprosić swoich kolegów o recenzję.</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a:t>
            </a:r>
          </a:p>
          <a:p>
            <a:r>
              <a:rPr lang="en-US" sz="1200" kern="1200" noProof="1" smtClean="0">
                <a:solidFill>
                  <a:schemeClr val="tx1"/>
                </a:solidFill>
                <a:latin typeface="+mn-lt"/>
                <a:ea typeface="+mn-ea"/>
                <a:cs typeface="+mn-cs"/>
              </a:rPr>
              <a:t>* Lista 'scope terminators' (zakończenia instrukcji) - nie wszystkie znajdziesz w tej prezentacji:</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ADD	END-ADD			READ	END-READ</a:t>
            </a:r>
          </a:p>
          <a:p>
            <a:r>
              <a:rPr lang="en-US" sz="1200" kern="1200" noProof="1" smtClean="0">
                <a:solidFill>
                  <a:schemeClr val="tx1"/>
                </a:solidFill>
                <a:latin typeface="+mn-lt"/>
                <a:ea typeface="+mn-ea"/>
                <a:cs typeface="+mn-cs"/>
              </a:rPr>
              <a:t>CALL	END-CALL			RETURN	END-RETURN</a:t>
            </a:r>
          </a:p>
          <a:p>
            <a:r>
              <a:rPr lang="en-US" sz="1200" kern="1200" noProof="1" smtClean="0">
                <a:solidFill>
                  <a:schemeClr val="tx1"/>
                </a:solidFill>
                <a:latin typeface="+mn-lt"/>
                <a:ea typeface="+mn-ea"/>
                <a:cs typeface="+mn-cs"/>
              </a:rPr>
              <a:t>COMPUTE	END-COMPUTE		REWRITE	END-REWRITE</a:t>
            </a:r>
          </a:p>
          <a:p>
            <a:r>
              <a:rPr lang="en-US" sz="1200" kern="1200" noProof="1" smtClean="0">
                <a:solidFill>
                  <a:schemeClr val="tx1"/>
                </a:solidFill>
                <a:latin typeface="+mn-lt"/>
                <a:ea typeface="+mn-ea"/>
                <a:cs typeface="+mn-cs"/>
              </a:rPr>
              <a:t>DELETE	END-DELETE			SEARCH	END-SEARCH</a:t>
            </a:r>
          </a:p>
          <a:p>
            <a:r>
              <a:rPr lang="en-US" sz="1200" kern="1200" noProof="1" smtClean="0">
                <a:solidFill>
                  <a:schemeClr val="tx1"/>
                </a:solidFill>
                <a:latin typeface="+mn-lt"/>
                <a:ea typeface="+mn-ea"/>
                <a:cs typeface="+mn-cs"/>
              </a:rPr>
              <a:t>DIVIDE	END-DIVIDE			START	END-START</a:t>
            </a:r>
          </a:p>
          <a:p>
            <a:r>
              <a:rPr lang="en-US" sz="1200" kern="1200" noProof="1" smtClean="0">
                <a:solidFill>
                  <a:schemeClr val="tx1"/>
                </a:solidFill>
                <a:latin typeface="+mn-lt"/>
                <a:ea typeface="+mn-ea"/>
                <a:cs typeface="+mn-cs"/>
              </a:rPr>
              <a:t>EVALUATE	END-EVALUATE		STRING	END-STRING</a:t>
            </a:r>
          </a:p>
          <a:p>
            <a:r>
              <a:rPr lang="en-US" sz="1200" kern="1200" noProof="1" smtClean="0">
                <a:solidFill>
                  <a:schemeClr val="tx1"/>
                </a:solidFill>
                <a:latin typeface="+mn-lt"/>
                <a:ea typeface="+mn-ea"/>
                <a:cs typeface="+mn-cs"/>
              </a:rPr>
              <a:t>IF	END-IF			SUBTRACT	END-SUBTRACT</a:t>
            </a:r>
          </a:p>
          <a:p>
            <a:r>
              <a:rPr lang="en-US" sz="1200" kern="1200" noProof="1" smtClean="0">
                <a:solidFill>
                  <a:schemeClr val="tx1"/>
                </a:solidFill>
                <a:latin typeface="+mn-lt"/>
                <a:ea typeface="+mn-ea"/>
                <a:cs typeface="+mn-cs"/>
              </a:rPr>
              <a:t>MULTIPLY	END-MULTIPLY		UNSTRING	END-UNSTRING</a:t>
            </a:r>
          </a:p>
          <a:p>
            <a:r>
              <a:rPr lang="en-US" sz="1200" kern="1200" noProof="1" smtClean="0">
                <a:solidFill>
                  <a:schemeClr val="tx1"/>
                </a:solidFill>
                <a:latin typeface="+mn-lt"/>
                <a:ea typeface="+mn-ea"/>
                <a:cs typeface="+mn-cs"/>
              </a:rPr>
              <a:t>PERFORM	END-PERFORM		WRITE	END-WRITE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Nieużycie </a:t>
            </a:r>
            <a:r>
              <a:rPr lang="en-US" sz="1200" i="1" kern="1200" noProof="1" smtClean="0">
                <a:solidFill>
                  <a:schemeClr val="tx1"/>
                </a:solidFill>
                <a:latin typeface="+mn-lt"/>
                <a:ea typeface="+mn-ea"/>
                <a:cs typeface="+mn-cs"/>
              </a:rPr>
              <a:t>scope terminator</a:t>
            </a:r>
            <a:r>
              <a:rPr lang="en-US" sz="1200" kern="1200" noProof="1" smtClean="0">
                <a:solidFill>
                  <a:schemeClr val="tx1"/>
                </a:solidFill>
                <a:latin typeface="+mn-lt"/>
                <a:ea typeface="+mn-ea"/>
                <a:cs typeface="+mn-cs"/>
              </a:rPr>
              <a:t> spowoduje uruchomienie </a:t>
            </a:r>
            <a:r>
              <a:rPr lang="en-US" sz="1200" i="1" kern="1200" noProof="1" smtClean="0">
                <a:solidFill>
                  <a:schemeClr val="tx1"/>
                </a:solidFill>
                <a:latin typeface="+mn-lt"/>
                <a:ea typeface="+mn-ea"/>
                <a:cs typeface="+mn-cs"/>
              </a:rPr>
              <a:t>implicit scope terminator</a:t>
            </a:r>
            <a:r>
              <a:rPr lang="en-US" sz="1200" kern="1200" noProof="1" smtClean="0">
                <a:solidFill>
                  <a:schemeClr val="tx1"/>
                </a:solidFill>
                <a:latin typeface="+mn-lt"/>
                <a:ea typeface="+mn-ea"/>
                <a:cs typeface="+mn-cs"/>
              </a:rPr>
              <a:t> (niejawnego/domyślnego zamknięcia instrukcji), np. kropka w instrukcji IF.</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10</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Zakończenie programu zamyka niezamknięty plik. Pamiętaj jednak, że instrukcja CLOSE zabezpiecza długi, bo mechaniczny (praca głowicy dysku) zapis pliku. Może następny krok JOB'a będzie chciał go szybko, bo elektronicznie otworzyć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Zawsze kończ program instrukcją </a:t>
            </a:r>
            <a:r>
              <a:rPr lang="en-US" sz="1200" b="1" kern="1200" noProof="1" smtClean="0">
                <a:solidFill>
                  <a:schemeClr val="tx1"/>
                </a:solidFill>
                <a:latin typeface="+mn-lt"/>
                <a:ea typeface="+mn-ea"/>
                <a:cs typeface="+mn-cs"/>
              </a:rPr>
              <a:t>STOP RUN</a:t>
            </a:r>
            <a:r>
              <a:rPr lang="en-US" sz="1200" kern="1200" noProof="1" smtClean="0">
                <a:solidFill>
                  <a:schemeClr val="tx1"/>
                </a:solidFill>
                <a:latin typeface="+mn-lt"/>
                <a:ea typeface="+mn-ea"/>
                <a:cs typeface="+mn-cs"/>
              </a:rPr>
              <a:t>.  Używanie GOBACK to naleciałość ze starych programów IMS.</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a:t>
            </a:r>
          </a:p>
          <a:p>
            <a:r>
              <a:rPr lang="en-US" sz="1200" kern="1200" noProof="1" smtClean="0">
                <a:solidFill>
                  <a:schemeClr val="tx1"/>
                </a:solidFill>
                <a:latin typeface="+mn-lt"/>
                <a:ea typeface="+mn-ea"/>
                <a:cs typeface="+mn-cs"/>
              </a:rPr>
              <a:t>*  Error: Resources not available.</a:t>
            </a:r>
          </a:p>
          <a:p>
            <a:endParaRPr lang="pl-PL" dirty="0"/>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11</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7500" lnSpcReduction="20000"/>
          </a:bodyPr>
          <a:lstStyle/>
          <a:p>
            <a:r>
              <a:rPr lang="en-US" sz="1200" b="1" kern="1200" noProof="1" smtClean="0">
                <a:solidFill>
                  <a:schemeClr val="tx1"/>
                </a:solidFill>
                <a:latin typeface="+mn-lt"/>
                <a:ea typeface="+mn-ea"/>
                <a:cs typeface="+mn-cs"/>
              </a:rPr>
              <a:t>INITIALIZE</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Niech zmienna grupowa A definiowana jest tak:</a:t>
            </a:r>
          </a:p>
          <a:p>
            <a:r>
              <a:rPr lang="en-US" sz="1200" kern="1200" noProof="1" smtClean="0">
                <a:solidFill>
                  <a:schemeClr val="tx1"/>
                </a:solidFill>
                <a:latin typeface="+mn-lt"/>
                <a:ea typeface="+mn-ea"/>
                <a:cs typeface="+mn-cs"/>
              </a:rPr>
              <a:t>01  A.</a:t>
            </a:r>
          </a:p>
          <a:p>
            <a:r>
              <a:rPr lang="en-US" sz="1200" kern="1200" noProof="1" smtClean="0">
                <a:solidFill>
                  <a:schemeClr val="tx1"/>
                </a:solidFill>
                <a:latin typeface="+mn-lt"/>
                <a:ea typeface="+mn-ea"/>
                <a:cs typeface="+mn-cs"/>
              </a:rPr>
              <a:t>      05  B	PIC X(10).</a:t>
            </a:r>
          </a:p>
          <a:p>
            <a:r>
              <a:rPr lang="en-US" sz="1200" kern="1200" noProof="1" smtClean="0">
                <a:solidFill>
                  <a:schemeClr val="tx1"/>
                </a:solidFill>
                <a:latin typeface="+mn-lt"/>
                <a:ea typeface="+mn-ea"/>
                <a:cs typeface="+mn-cs"/>
              </a:rPr>
              <a:t>      05  C	PIC S9(5) PACKED-DECIMAL.</a:t>
            </a:r>
          </a:p>
          <a:p>
            <a:r>
              <a:rPr lang="en-US" sz="1200" kern="1200" noProof="1" smtClean="0">
                <a:solidFill>
                  <a:schemeClr val="tx1"/>
                </a:solidFill>
                <a:latin typeface="+mn-lt"/>
                <a:ea typeface="+mn-ea"/>
                <a:cs typeface="+mn-cs"/>
              </a:rPr>
              <a:t>      05  D	PIC X(3).</a:t>
            </a:r>
          </a:p>
          <a:p>
            <a:r>
              <a:rPr lang="en-US" sz="1200" kern="1200" noProof="1" smtClean="0">
                <a:solidFill>
                  <a:schemeClr val="tx1"/>
                </a:solidFill>
                <a:latin typeface="+mn-lt"/>
                <a:ea typeface="+mn-ea"/>
                <a:cs typeface="+mn-cs"/>
              </a:rPr>
              <a:t>      05  E	PIC S9(5) PACKED-DECIMAL.</a:t>
            </a:r>
          </a:p>
          <a:p>
            <a:r>
              <a:rPr lang="en-US" sz="1200" kern="1200" noProof="1" smtClean="0">
                <a:solidFill>
                  <a:schemeClr val="tx1"/>
                </a:solidFill>
                <a:latin typeface="+mn-lt"/>
                <a:ea typeface="+mn-ea"/>
                <a:cs typeface="+mn-cs"/>
              </a:rPr>
              <a:t>Wtedy </a:t>
            </a:r>
          </a:p>
          <a:p>
            <a:r>
              <a:rPr lang="en-US" sz="1200" kern="1200" noProof="1" smtClean="0">
                <a:solidFill>
                  <a:schemeClr val="tx1"/>
                </a:solidFill>
                <a:latin typeface="+mn-lt"/>
                <a:ea typeface="+mn-ea"/>
                <a:cs typeface="+mn-cs"/>
              </a:rPr>
              <a:t>	INITIALIZE A </a:t>
            </a:r>
          </a:p>
          <a:p>
            <a:r>
              <a:rPr lang="en-US" sz="1200" kern="1200" noProof="1" smtClean="0">
                <a:solidFill>
                  <a:schemeClr val="tx1"/>
                </a:solidFill>
                <a:latin typeface="+mn-lt"/>
                <a:ea typeface="+mn-ea"/>
                <a:cs typeface="+mn-cs"/>
              </a:rPr>
              <a:t>jest równoważne zapisowi:</a:t>
            </a:r>
          </a:p>
          <a:p>
            <a:r>
              <a:rPr lang="en-US" sz="1200" kern="1200" noProof="1" smtClean="0">
                <a:solidFill>
                  <a:schemeClr val="tx1"/>
                </a:solidFill>
                <a:latin typeface="+mn-lt"/>
                <a:ea typeface="+mn-ea"/>
                <a:cs typeface="+mn-cs"/>
              </a:rPr>
              <a:t>	MOVE  SPACES  TO  B, D</a:t>
            </a:r>
          </a:p>
          <a:p>
            <a:r>
              <a:rPr lang="en-US" sz="1200" kern="1200" noProof="1" smtClean="0">
                <a:solidFill>
                  <a:schemeClr val="tx1"/>
                </a:solidFill>
                <a:latin typeface="+mn-lt"/>
                <a:ea typeface="+mn-ea"/>
                <a:cs typeface="+mn-cs"/>
              </a:rPr>
              <a:t>	MOVE  ZEROS    TO  C, E</a:t>
            </a:r>
          </a:p>
          <a:p>
            <a:r>
              <a:rPr lang="en-US" sz="1200" kern="1200" noProof="1" smtClean="0">
                <a:solidFill>
                  <a:schemeClr val="tx1"/>
                </a:solidFill>
                <a:latin typeface="+mn-lt"/>
                <a:ea typeface="+mn-ea"/>
                <a:cs typeface="+mn-cs"/>
              </a:rPr>
              <a:t>(COBOL nie rozróżnia pomiędzy ZERO, ZEROS a ZEROES tak jak nie odróżnia SPACE od SPACES)</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Instrukcja </a:t>
            </a:r>
          </a:p>
          <a:p>
            <a:r>
              <a:rPr lang="en-US" sz="1200" kern="1200" noProof="1" smtClean="0">
                <a:solidFill>
                  <a:schemeClr val="tx1"/>
                </a:solidFill>
                <a:latin typeface="+mn-lt"/>
                <a:ea typeface="+mn-ea"/>
                <a:cs typeface="+mn-cs"/>
              </a:rPr>
              <a:t>	INITIALIZE  A  REPLACING  NUMERIC  BY 2</a:t>
            </a:r>
          </a:p>
          <a:p>
            <a:r>
              <a:rPr lang="en-US" sz="1200" kern="1200" noProof="1" smtClean="0">
                <a:solidFill>
                  <a:schemeClr val="tx1"/>
                </a:solidFill>
                <a:latin typeface="+mn-lt"/>
                <a:ea typeface="+mn-ea"/>
                <a:cs typeface="+mn-cs"/>
              </a:rPr>
              <a:t>			  ALPHANUMERIC  BY ALL "X"</a:t>
            </a:r>
          </a:p>
          <a:p>
            <a:r>
              <a:rPr lang="en-US" sz="1200" kern="1200" noProof="1" smtClean="0">
                <a:solidFill>
                  <a:schemeClr val="tx1"/>
                </a:solidFill>
                <a:latin typeface="+mn-lt"/>
                <a:ea typeface="+mn-ea"/>
                <a:cs typeface="+mn-cs"/>
              </a:rPr>
              <a:t>jest równoważne zapisowi:</a:t>
            </a:r>
          </a:p>
          <a:p>
            <a:r>
              <a:rPr lang="en-US" sz="1200" kern="1200" noProof="1" smtClean="0">
                <a:solidFill>
                  <a:schemeClr val="tx1"/>
                </a:solidFill>
                <a:latin typeface="+mn-lt"/>
                <a:ea typeface="+mn-ea"/>
                <a:cs typeface="+mn-cs"/>
              </a:rPr>
              <a:t>	MOVE  2		TO  C, E</a:t>
            </a:r>
          </a:p>
          <a:p>
            <a:r>
              <a:rPr lang="en-US" sz="1200" kern="1200" noProof="1" smtClean="0">
                <a:solidFill>
                  <a:schemeClr val="tx1"/>
                </a:solidFill>
                <a:latin typeface="+mn-lt"/>
                <a:ea typeface="+mn-ea"/>
                <a:cs typeface="+mn-cs"/>
              </a:rPr>
              <a:t>	MOVE  ALL "X"	TO  B, D</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Słowo ALL jest konieczne gdy chcemy aby całe pole wielu bajtów było zapełnione X-ami. </a:t>
            </a:r>
          </a:p>
          <a:p>
            <a:r>
              <a:rPr lang="en-US" sz="1200" kern="1200" noProof="1" smtClean="0">
                <a:solidFill>
                  <a:schemeClr val="tx1"/>
                </a:solidFill>
                <a:latin typeface="+mn-lt"/>
                <a:ea typeface="+mn-ea"/>
                <a:cs typeface="+mn-cs"/>
              </a:rPr>
              <a:t>Brak słowa ALL spowoduje, że pojedynczy znak X pojawi się w polu.</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Instrukcja   INITIALIZE C  REPLACING  ALPHANUMERIC  BY ALL "X"  będzie zignorowana (bo C jest polem numerycznym).</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INITIALIZE nie będzie inicializować FILLER'a (nie nazwanego pola; FILLER jest legalną nazwą zmiennej ale nie można później się do niej odnosić. Podobnie jak podkreślenie w Pythonie: </a:t>
            </a:r>
            <a:r>
              <a:rPr lang="en-US" sz="1200" i="1" kern="1200" noProof="1" smtClean="0">
                <a:solidFill>
                  <a:schemeClr val="tx1"/>
                </a:solidFill>
                <a:latin typeface="+mn-lt"/>
                <a:ea typeface="+mn-ea"/>
                <a:cs typeface="+mn-cs"/>
              </a:rPr>
              <a:t>for _ in A</a:t>
            </a:r>
            <a:r>
              <a:rPr lang="en-US" sz="1200" kern="1200" noProof="1" smtClean="0">
                <a:solidFill>
                  <a:schemeClr val="tx1"/>
                </a:solidFill>
                <a:latin typeface="+mn-lt"/>
                <a:ea typeface="+mn-ea"/>
                <a:cs typeface="+mn-cs"/>
              </a:rPr>
              <a:t>).  To odpowiada sytuacji: Istnieje pole, powinno więc posiadać nazwę ale po co, skoro nazwa nie jest nikomu potrzebna. W końcu w COBOL'u pole może nie mieć nazwy. Przykład często implementowany w COBOL'u - ściąganie daty z systemu (CURRENT-DATE) do zmiennej grupowej: </a:t>
            </a:r>
          </a:p>
          <a:p>
            <a:pPr lvl="1"/>
            <a:r>
              <a:rPr lang="en-US" sz="1200" kern="1200" noProof="1" smtClean="0">
                <a:solidFill>
                  <a:schemeClr val="tx1"/>
                </a:solidFill>
                <a:latin typeface="+mn-lt"/>
                <a:ea typeface="+mn-ea"/>
                <a:cs typeface="+mn-cs"/>
              </a:rPr>
              <a:t>01 dzisiejsza-data.</a:t>
            </a:r>
          </a:p>
          <a:p>
            <a:pPr lvl="1"/>
            <a:r>
              <a:rPr lang="en-US" sz="1200" kern="1200" noProof="1" smtClean="0">
                <a:solidFill>
                  <a:schemeClr val="tx1"/>
                </a:solidFill>
                <a:latin typeface="+mn-lt"/>
                <a:ea typeface="+mn-ea"/>
                <a:cs typeface="+mn-cs"/>
              </a:rPr>
              <a:t>     05  rok	PIC 9(04).</a:t>
            </a:r>
          </a:p>
          <a:p>
            <a:pPr lvl="1"/>
            <a:r>
              <a:rPr lang="en-US" sz="1200" kern="1200" noProof="1" smtClean="0">
                <a:solidFill>
                  <a:schemeClr val="tx1"/>
                </a:solidFill>
                <a:latin typeface="+mn-lt"/>
                <a:ea typeface="+mn-ea"/>
                <a:cs typeface="+mn-cs"/>
              </a:rPr>
              <a:t>     05  FILLER	PIC X VALUE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lub:	05  	PIC X VALUE '–'.</a:t>
            </a:r>
          </a:p>
          <a:p>
            <a:pPr lvl="1"/>
            <a:r>
              <a:rPr lang="en-US" sz="1200" kern="1200" noProof="1" smtClean="0">
                <a:solidFill>
                  <a:schemeClr val="tx1"/>
                </a:solidFill>
                <a:latin typeface="+mn-lt"/>
                <a:ea typeface="+mn-ea"/>
                <a:cs typeface="+mn-cs"/>
              </a:rPr>
              <a:t>     05  miesiac	PIC 9(02).</a:t>
            </a:r>
          </a:p>
          <a:p>
            <a:pPr lvl="1"/>
            <a:r>
              <a:rPr lang="en-US" sz="1200" kern="1200" noProof="1" smtClean="0">
                <a:solidFill>
                  <a:schemeClr val="tx1"/>
                </a:solidFill>
                <a:latin typeface="+mn-lt"/>
                <a:ea typeface="+mn-ea"/>
                <a:cs typeface="+mn-cs"/>
              </a:rPr>
              <a:t>     05  FILLER	PIC X VALUE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lub:	05  	PIC X VALUE '–'.</a:t>
            </a:r>
          </a:p>
          <a:p>
            <a:pPr lvl="1"/>
            <a:r>
              <a:rPr lang="en-US" sz="1200" kern="1200" noProof="1" smtClean="0">
                <a:solidFill>
                  <a:schemeClr val="tx1"/>
                </a:solidFill>
                <a:latin typeface="+mn-lt"/>
                <a:ea typeface="+mn-ea"/>
                <a:cs typeface="+mn-cs"/>
              </a:rPr>
              <a:t>     05  dzien	PIC 9(02).</a:t>
            </a:r>
          </a:p>
          <a:p>
            <a:r>
              <a:rPr lang="en-US" sz="1200" kern="1200" noProof="1" smtClean="0">
                <a:solidFill>
                  <a:schemeClr val="tx1"/>
                </a:solidFill>
                <a:latin typeface="+mn-lt"/>
                <a:ea typeface="+mn-ea"/>
                <a:cs typeface="+mn-cs"/>
              </a:rPr>
              <a:t>INITIALIZE dzisiejsza-data       - pozostawia myślnik w FILLER'ach.</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Gdy pole jest redefiniowane to o wyniku INITIALIZE decyduje pole redefiniowane (pierwsze, nadrzędne).</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VALUE</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Jeżeli pole ma być zainicjowane na początku procesu, to stosuje się słowo VALUE i tym samym wprowadza 'domyślne' (mogą być zmienione w trakcie procesu) wartości do zmiennych.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Instrukcja</a:t>
            </a:r>
          </a:p>
          <a:p>
            <a:r>
              <a:rPr lang="en-US" sz="1200" kern="1200" noProof="1" smtClean="0">
                <a:solidFill>
                  <a:schemeClr val="tx1"/>
                </a:solidFill>
                <a:latin typeface="+mn-lt"/>
                <a:ea typeface="+mn-ea"/>
                <a:cs typeface="+mn-cs"/>
              </a:rPr>
              <a:t>	INITIALIZE A </a:t>
            </a:r>
          </a:p>
          <a:p>
            <a:r>
              <a:rPr lang="en-US" sz="1200" kern="1200" noProof="1" smtClean="0">
                <a:solidFill>
                  <a:schemeClr val="tx1"/>
                </a:solidFill>
                <a:latin typeface="+mn-lt"/>
                <a:ea typeface="+mn-ea"/>
                <a:cs typeface="+mn-cs"/>
              </a:rPr>
              <a:t>nie jest potrzebna gdy piszemy tak:</a:t>
            </a:r>
          </a:p>
          <a:p>
            <a:pPr lvl="1"/>
            <a:r>
              <a:rPr lang="en-US" sz="1200" kern="1200" noProof="1" smtClean="0">
                <a:solidFill>
                  <a:schemeClr val="tx1"/>
                </a:solidFill>
                <a:latin typeface="+mn-lt"/>
                <a:ea typeface="+mn-ea"/>
                <a:cs typeface="+mn-cs"/>
              </a:rPr>
              <a:t>01  A.</a:t>
            </a:r>
          </a:p>
          <a:p>
            <a:pPr lvl="1"/>
            <a:r>
              <a:rPr lang="en-US" sz="1200" kern="1200" noProof="1" smtClean="0">
                <a:solidFill>
                  <a:schemeClr val="tx1"/>
                </a:solidFill>
                <a:latin typeface="+mn-lt"/>
                <a:ea typeface="+mn-ea"/>
                <a:cs typeface="+mn-cs"/>
              </a:rPr>
              <a:t>      05  B	PIC X(10) VALUE SPACES.</a:t>
            </a:r>
          </a:p>
          <a:p>
            <a:pPr lvl="1"/>
            <a:r>
              <a:rPr lang="en-US" sz="1200" kern="1200" noProof="1" smtClean="0">
                <a:solidFill>
                  <a:schemeClr val="tx1"/>
                </a:solidFill>
                <a:latin typeface="+mn-lt"/>
                <a:ea typeface="+mn-ea"/>
                <a:cs typeface="+mn-cs"/>
              </a:rPr>
              <a:t>      05  C	PIC S9(5) PACKED-DECIMAL VALUE ZEROS.</a:t>
            </a:r>
          </a:p>
          <a:p>
            <a:pPr lvl="1"/>
            <a:r>
              <a:rPr lang="en-US" sz="1200" kern="1200" noProof="1" smtClean="0">
                <a:solidFill>
                  <a:schemeClr val="tx1"/>
                </a:solidFill>
                <a:latin typeface="+mn-lt"/>
                <a:ea typeface="+mn-ea"/>
                <a:cs typeface="+mn-cs"/>
              </a:rPr>
              <a:t>      05  D	PIC X(3) VALUE SPACES.</a:t>
            </a:r>
          </a:p>
          <a:p>
            <a:pPr lvl="1"/>
            <a:r>
              <a:rPr lang="en-US" sz="1200" kern="1200" noProof="1" smtClean="0">
                <a:solidFill>
                  <a:schemeClr val="tx1"/>
                </a:solidFill>
                <a:latin typeface="+mn-lt"/>
                <a:ea typeface="+mn-ea"/>
                <a:cs typeface="+mn-cs"/>
              </a:rPr>
              <a:t>      05  E	PIC S9(5) PACKED-DECIMAL VALUE ZEROS.</a:t>
            </a:r>
          </a:p>
          <a:p>
            <a:r>
              <a:rPr lang="en-US" noProof="1" smtClean="0"/>
              <a:t>Ale gdy te zmienne są w pętli,</a:t>
            </a:r>
            <a:r>
              <a:rPr lang="en-US" baseline="0" noProof="1" smtClean="0"/>
              <a:t> na jej początku stosuj  INITIALIZE A</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12</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7500" lnSpcReduction="20000"/>
          </a:bodyPr>
          <a:lstStyle/>
          <a:p>
            <a:r>
              <a:rPr lang="en-US" sz="1200" kern="1200" noProof="1" smtClean="0">
                <a:solidFill>
                  <a:schemeClr val="tx1"/>
                </a:solidFill>
                <a:latin typeface="+mn-lt"/>
                <a:ea typeface="+mn-ea"/>
                <a:cs typeface="+mn-cs"/>
              </a:rPr>
              <a:t>Jeżeli frazy INTO nie ma w READ, to dane są czytane do </a:t>
            </a:r>
            <a:r>
              <a:rPr lang="en-US" sz="1200" b="1" kern="1200" noProof="1" smtClean="0">
                <a:solidFill>
                  <a:schemeClr val="tx1"/>
                </a:solidFill>
                <a:latin typeface="+mn-lt"/>
                <a:ea typeface="+mn-ea"/>
                <a:cs typeface="+mn-cs"/>
              </a:rPr>
              <a:t>copyb-1</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Jeżeli jest fraza INTO to COBOL wykonuje ją w dwóch etapach:</a:t>
            </a:r>
          </a:p>
          <a:p>
            <a:r>
              <a:rPr lang="en-US" sz="1200" kern="1200" noProof="1" smtClean="0">
                <a:solidFill>
                  <a:schemeClr val="tx1"/>
                </a:solidFill>
                <a:latin typeface="+mn-lt"/>
                <a:ea typeface="+mn-ea"/>
                <a:cs typeface="+mn-cs"/>
              </a:rPr>
              <a:t>1.  dane są czytane do </a:t>
            </a:r>
            <a:r>
              <a:rPr lang="en-US" sz="1200" b="1" kern="1200" noProof="1" smtClean="0">
                <a:solidFill>
                  <a:schemeClr val="tx1"/>
                </a:solidFill>
                <a:latin typeface="+mn-lt"/>
                <a:ea typeface="+mn-ea"/>
                <a:cs typeface="+mn-cs"/>
              </a:rPr>
              <a:t>copyb-1</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2.  wykonane jest   MOVE CORRESPONDING struktura </a:t>
            </a:r>
            <a:r>
              <a:rPr lang="en-US" sz="1200" b="1" kern="1200" noProof="1" smtClean="0">
                <a:solidFill>
                  <a:schemeClr val="tx1"/>
                </a:solidFill>
                <a:latin typeface="+mn-lt"/>
                <a:ea typeface="+mn-ea"/>
                <a:cs typeface="+mn-cs"/>
              </a:rPr>
              <a:t>copyb-1</a:t>
            </a:r>
            <a:r>
              <a:rPr lang="en-US" sz="1200" kern="1200" noProof="1" smtClean="0">
                <a:solidFill>
                  <a:schemeClr val="tx1"/>
                </a:solidFill>
                <a:latin typeface="+mn-lt"/>
                <a:ea typeface="+mn-ea"/>
                <a:cs typeface="+mn-cs"/>
              </a:rPr>
              <a:t> TO </a:t>
            </a:r>
            <a:r>
              <a:rPr lang="en-US" sz="1200" b="1" i="1" kern="1200" noProof="1" smtClean="0">
                <a:solidFill>
                  <a:schemeClr val="tx1"/>
                </a:solidFill>
                <a:latin typeface="+mn-lt"/>
                <a:ea typeface="+mn-ea"/>
                <a:cs typeface="+mn-cs"/>
              </a:rPr>
              <a:t>struktura danych gdzieś w WORKING-STORAGE</a:t>
            </a:r>
            <a:endParaRPr lang="en-US" sz="1200" i="1"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 - - - - - - - - - - - - - - - - - - - - - - - - - - - - - - - - - - - - - - - - - - - - - - - - - - - - - - - - - - - - - - - - - - - - - - - - - -</a:t>
            </a:r>
          </a:p>
          <a:p>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READ </a:t>
            </a:r>
            <a:r>
              <a:rPr lang="en-US" sz="1200" b="1" u="sng" kern="1200" noProof="1" smtClean="0">
                <a:solidFill>
                  <a:schemeClr val="tx1"/>
                </a:solidFill>
                <a:latin typeface="+mn-lt"/>
                <a:ea typeface="+mn-ea"/>
                <a:cs typeface="+mn-cs"/>
              </a:rPr>
              <a:t>plik</a:t>
            </a:r>
            <a:r>
              <a:rPr lang="en-US" sz="1200" b="1"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sym typeface="Wingdings"/>
              </a:rPr>
              <a:t></a:t>
            </a:r>
            <a:r>
              <a:rPr lang="en-US" sz="1200" b="1" kern="1200" noProof="1" smtClean="0">
                <a:solidFill>
                  <a:schemeClr val="tx1"/>
                </a:solidFill>
                <a:latin typeface="+mn-lt"/>
                <a:ea typeface="+mn-ea"/>
                <a:cs typeface="+mn-cs"/>
              </a:rPr>
              <a:t>  WRITE </a:t>
            </a:r>
            <a:r>
              <a:rPr lang="en-US" sz="1200" b="1" u="sng" kern="1200" noProof="1" smtClean="0">
                <a:solidFill>
                  <a:schemeClr val="tx1"/>
                </a:solidFill>
                <a:latin typeface="+mn-lt"/>
                <a:ea typeface="+mn-ea"/>
                <a:cs typeface="+mn-cs"/>
              </a:rPr>
              <a:t>rekord</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Jeden READ czyta kolejny rekord aż po ostatnim przeczytanym rekordzie nie znajdzie następnego. Wtedy ustawi wartość nadal-czytaj-plik na 'nie' i przerywa pętlę 'PERFORM czytaj-plik UNTIL nie-ma-rekordu'.</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Przy okazji: Nazwy warunkowe</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Nazwy warunkowe występują w poziomie 88 stworzonym specjalnie dla tego celu.</a:t>
            </a: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01  nadal-czytaj-plik		PIC X(03) VALUE "tak".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stan początkowy</a:t>
            </a:r>
          </a:p>
          <a:p>
            <a:pPr lvl="1"/>
            <a:r>
              <a:rPr lang="en-US" sz="1200" kern="1200" noProof="1" smtClean="0">
                <a:solidFill>
                  <a:schemeClr val="tx1"/>
                </a:solidFill>
                <a:latin typeface="+mn-lt"/>
                <a:ea typeface="+mn-ea"/>
                <a:cs typeface="+mn-cs"/>
              </a:rPr>
              <a:t>       88  jest-rekord			VALUE "tak".</a:t>
            </a:r>
          </a:p>
          <a:p>
            <a:pPr lvl="1"/>
            <a:r>
              <a:rPr lang="en-US" sz="1200" kern="1200" noProof="1" smtClean="0">
                <a:solidFill>
                  <a:schemeClr val="tx1"/>
                </a:solidFill>
                <a:latin typeface="+mn-lt"/>
                <a:ea typeface="+mn-ea"/>
                <a:cs typeface="+mn-cs"/>
              </a:rPr>
              <a:t>       88  nie-ma-rekordu		VALUE "nie".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Reguła: W PROCEDURE DIVISION nigdy nie używaj nazwy poziomu głównego (tu: nadal-czytaj-plik). Używaj tylko nazw poziomu 88 a do tego służy instrukcja SET ustawiająca aktualną wartość nazwy poziomu głównego:</a:t>
            </a:r>
          </a:p>
          <a:p>
            <a:r>
              <a:rPr lang="en-US" sz="1200" kern="1200" noProof="1" smtClean="0">
                <a:solidFill>
                  <a:schemeClr val="tx1"/>
                </a:solidFill>
                <a:latin typeface="+mn-lt"/>
                <a:ea typeface="+mn-ea"/>
                <a:cs typeface="+mn-cs"/>
              </a:rPr>
              <a:t>	SET  nie-ma-rekordu  TO TRUE</a:t>
            </a:r>
          </a:p>
          <a:p>
            <a:r>
              <a:rPr lang="en-US" sz="1200" kern="1200" noProof="1" smtClean="0">
                <a:solidFill>
                  <a:schemeClr val="tx1"/>
                </a:solidFill>
                <a:latin typeface="+mn-lt"/>
                <a:ea typeface="+mn-ea"/>
                <a:cs typeface="+mn-cs"/>
              </a:rPr>
              <a:t>wprowadza 'nie' do wartości pola 'nadal-czytaj-plik'.</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Jeżeli nie ma słowa VALUE w nazwie poziomu głównego warunków</a:t>
            </a:r>
          </a:p>
          <a:p>
            <a:r>
              <a:rPr lang="en-US" sz="1200" kern="1200" noProof="1" smtClean="0">
                <a:solidFill>
                  <a:schemeClr val="tx1"/>
                </a:solidFill>
                <a:latin typeface="+mn-lt"/>
                <a:ea typeface="+mn-ea"/>
                <a:cs typeface="+mn-cs"/>
              </a:rPr>
              <a:t>	01  nadal-czytaj-plik	PIC X(03).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brak ustawienia stanu początkowego</a:t>
            </a:r>
          </a:p>
          <a:p>
            <a:r>
              <a:rPr lang="en-US" sz="1200" kern="1200" noProof="1" smtClean="0">
                <a:solidFill>
                  <a:schemeClr val="tx1"/>
                </a:solidFill>
                <a:latin typeface="+mn-lt"/>
                <a:ea typeface="+mn-ea"/>
                <a:cs typeface="+mn-cs"/>
              </a:rPr>
              <a:t>to musi być on ustawiony zaraz na początku PROCEDURE DIVISION:</a:t>
            </a:r>
          </a:p>
          <a:p>
            <a:r>
              <a:rPr lang="en-US" sz="1200" kern="1200" noProof="1" smtClean="0">
                <a:solidFill>
                  <a:schemeClr val="tx1"/>
                </a:solidFill>
                <a:latin typeface="+mn-lt"/>
                <a:ea typeface="+mn-ea"/>
                <a:cs typeface="+mn-cs"/>
              </a:rPr>
              <a:t>	SET jest-rekord TO TRUE</a:t>
            </a:r>
          </a:p>
          <a:p>
            <a:r>
              <a:rPr lang="en-US" sz="1200" kern="1200" noProof="1" smtClean="0">
                <a:solidFill>
                  <a:schemeClr val="tx1"/>
                </a:solidFill>
                <a:latin typeface="+mn-lt"/>
                <a:ea typeface="+mn-ea"/>
                <a:cs typeface="+mn-cs"/>
              </a:rPr>
              <a:t>Wtedy nawet pusty plik ustawi natychmiast </a:t>
            </a:r>
          </a:p>
          <a:p>
            <a:r>
              <a:rPr lang="en-US" sz="1200" kern="1200" noProof="1" smtClean="0">
                <a:solidFill>
                  <a:schemeClr val="tx1"/>
                </a:solidFill>
                <a:latin typeface="+mn-lt"/>
                <a:ea typeface="+mn-ea"/>
                <a:cs typeface="+mn-cs"/>
              </a:rPr>
              <a:t>	SET nie-ma-rekordu TO TRUE</a:t>
            </a:r>
          </a:p>
          <a:p>
            <a:r>
              <a:rPr lang="en-US" sz="1200" kern="1200" noProof="1" smtClean="0">
                <a:solidFill>
                  <a:schemeClr val="tx1"/>
                </a:solidFill>
                <a:latin typeface="+mn-lt"/>
                <a:ea typeface="+mn-ea"/>
                <a:cs typeface="+mn-cs"/>
              </a:rPr>
              <a:t>i przerwie pętlę czytania.</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Przy okazji: dodatkowo o instrukcji SET</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Oprócz instrukcji warunkowej, SET jest używane aby ustawić wartość indeksów wewnętrznych tablic (nie myl tablicy wewnętrznej COBOL'a z tablicą Baz Danych DB2) tam, gdzie występuje słowo OCCUR, np.:  Niech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jest indeksem.</a:t>
            </a: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SET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TO  1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ustaw indeks 'a' na wartość 1</a:t>
            </a:r>
          </a:p>
          <a:p>
            <a:pPr lvl="1"/>
            <a:r>
              <a:rPr lang="en-US" sz="1200" kern="1200" noProof="1" smtClean="0">
                <a:solidFill>
                  <a:schemeClr val="tx1"/>
                </a:solidFill>
                <a:latin typeface="+mn-lt"/>
                <a:ea typeface="+mn-ea"/>
                <a:cs typeface="+mn-cs"/>
              </a:rPr>
              <a:t>SET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DOWN  BY  4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obniż wartość indeksu 'a' o cztery</a:t>
            </a:r>
          </a:p>
          <a:p>
            <a:pPr lvl="1"/>
            <a:r>
              <a:rPr lang="en-US" sz="1200" kern="1200" noProof="1" smtClean="0">
                <a:solidFill>
                  <a:schemeClr val="tx1"/>
                </a:solidFill>
                <a:latin typeface="+mn-lt"/>
                <a:ea typeface="+mn-ea"/>
                <a:cs typeface="+mn-cs"/>
              </a:rPr>
              <a:t>SET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UP  BY  2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podnieś wartość indeksu 'a' o dwa</a:t>
            </a:r>
            <a:endParaRPr lang="pl-PL" sz="1200" kern="1200" noProof="1" smtClean="0">
              <a:solidFill>
                <a:schemeClr val="tx1"/>
              </a:solidFill>
              <a:latin typeface="+mn-lt"/>
              <a:ea typeface="+mn-ea"/>
              <a:cs typeface="+mn-cs"/>
            </a:endParaRPr>
          </a:p>
          <a:p>
            <a:pPr lvl="0"/>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13</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55000" lnSpcReduction="20000"/>
          </a:bodyPr>
          <a:lstStyle/>
          <a:p>
            <a:r>
              <a:rPr lang="en-US" sz="1200" kern="1200" noProof="1" smtClean="0">
                <a:solidFill>
                  <a:schemeClr val="tx1"/>
                </a:solidFill>
                <a:latin typeface="+mn-lt"/>
                <a:ea typeface="+mn-ea"/>
                <a:cs typeface="+mn-cs"/>
              </a:rPr>
              <a:t>Jeżeli frazy FROM nie ma w WRITE, to dane są wypisywane z </a:t>
            </a:r>
            <a:r>
              <a:rPr lang="en-US" sz="1200" b="1" kern="1200" noProof="1" smtClean="0">
                <a:solidFill>
                  <a:schemeClr val="tx1"/>
                </a:solidFill>
                <a:latin typeface="+mn-lt"/>
                <a:ea typeface="+mn-ea"/>
                <a:cs typeface="+mn-cs"/>
              </a:rPr>
              <a:t>rekord-do-wydruku</a:t>
            </a:r>
            <a:r>
              <a:rPr lang="en-US" sz="1200" kern="1200" noProof="1" smtClean="0">
                <a:solidFill>
                  <a:schemeClr val="tx1"/>
                </a:solidFill>
                <a:latin typeface="+mn-lt"/>
                <a:ea typeface="+mn-ea"/>
                <a:cs typeface="+mn-cs"/>
              </a:rPr>
              <a:t>. Oczywiście wcześniej wszelkie dane powinny wypełnić zmienne tego grupowego pola.</a:t>
            </a:r>
          </a:p>
          <a:p>
            <a:r>
              <a:rPr lang="en-US" sz="1200" kern="1200" noProof="1" smtClean="0">
                <a:solidFill>
                  <a:schemeClr val="tx1"/>
                </a:solidFill>
                <a:latin typeface="+mn-lt"/>
                <a:ea typeface="+mn-ea"/>
                <a:cs typeface="+mn-cs"/>
              </a:rPr>
              <a:t>Jeżeli jest fraza FROM, to COBOL wykonuje WRITE w dwóch etapach:</a:t>
            </a:r>
          </a:p>
          <a:p>
            <a:r>
              <a:rPr lang="en-US" sz="1200" kern="1200" noProof="1" smtClean="0">
                <a:solidFill>
                  <a:schemeClr val="tx1"/>
                </a:solidFill>
                <a:latin typeface="+mn-lt"/>
                <a:ea typeface="+mn-ea"/>
                <a:cs typeface="+mn-cs"/>
              </a:rPr>
              <a:t>1.  wykonane jest   MOVE </a:t>
            </a:r>
            <a:r>
              <a:rPr lang="en-US" sz="1200" b="1" kern="1200" noProof="1" smtClean="0">
                <a:solidFill>
                  <a:schemeClr val="tx1"/>
                </a:solidFill>
                <a:latin typeface="+mn-lt"/>
                <a:ea typeface="+mn-ea"/>
                <a:cs typeface="+mn-cs"/>
              </a:rPr>
              <a:t>struktura danych gdzieś w WORKING-STORAGE</a:t>
            </a:r>
            <a:r>
              <a:rPr lang="en-US" sz="1200" kern="1200" noProof="1" smtClean="0">
                <a:solidFill>
                  <a:schemeClr val="tx1"/>
                </a:solidFill>
                <a:latin typeface="+mn-lt"/>
                <a:ea typeface="+mn-ea"/>
                <a:cs typeface="+mn-cs"/>
              </a:rPr>
              <a:t> TO struktura </a:t>
            </a:r>
            <a:r>
              <a:rPr lang="en-US" sz="1200" b="1" kern="1200" noProof="1" smtClean="0">
                <a:solidFill>
                  <a:schemeClr val="tx1"/>
                </a:solidFill>
                <a:latin typeface="+mn-lt"/>
                <a:ea typeface="+mn-ea"/>
                <a:cs typeface="+mn-cs"/>
              </a:rPr>
              <a:t>copyb-2</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2.  dane są wypisane z </a:t>
            </a:r>
            <a:r>
              <a:rPr lang="en-US" sz="1200" b="1" kern="1200" noProof="1" smtClean="0">
                <a:solidFill>
                  <a:schemeClr val="tx1"/>
                </a:solidFill>
                <a:latin typeface="+mn-lt"/>
                <a:ea typeface="+mn-ea"/>
                <a:cs typeface="+mn-cs"/>
              </a:rPr>
              <a:t>copyb-2</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Czyli odwrotnie do READ INTO. </a:t>
            </a:r>
          </a:p>
          <a:p>
            <a:endParaRPr lang="en-US" sz="1200" kern="1200" noProof="1" smtClean="0">
              <a:solidFill>
                <a:schemeClr val="tx1"/>
              </a:solidFill>
              <a:latin typeface="+mn-lt"/>
              <a:ea typeface="+mn-ea"/>
              <a:cs typeface="+mn-cs"/>
            </a:endParaRPr>
          </a:p>
          <a:p>
            <a:pPr>
              <a:buFontTx/>
              <a:buChar char="-"/>
            </a:pPr>
            <a:r>
              <a:rPr lang="en-US" sz="1200" kern="1200" noProof="1" smtClean="0">
                <a:solidFill>
                  <a:schemeClr val="tx1"/>
                </a:solidFill>
                <a:latin typeface="+mn-lt"/>
                <a:ea typeface="+mn-ea"/>
                <a:cs typeface="+mn-cs"/>
              </a:rPr>
              <a:t> - - - - - - - - - - - - - - - - - - - - - - - - - - - - - - - - - - - - - - - - - - - - - - - - - - - - - - - - - - - - - - - - - - - - - - - - - - - - - - - - - - -</a:t>
            </a:r>
          </a:p>
          <a:p>
            <a:pPr>
              <a:buFontTx/>
              <a:buChar char="-"/>
            </a:pP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DISPLAY</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zmienna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pozwala wyświetlić (będzie ona w tzw. logu) wartość zmiennej dla testu.</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Pojawi się ona w logu programu (gdzieś w SDSF a znajdziesz go w menu głównym TSO), to znaczy tam, gdzie jest historia uruchomienia JOB'u wywołującego program.</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Jeżeli zmienna jest wartością liczbową, to MVS, czyli VS COBOL II i wyższy, umieszcza znak 'minus' liczby ujemnej w cyfrze najbardziej po prawej stronie i tworzy razem z nią symbol (Microsoft Focus daje znak przed liczbą):</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Ostatnia cyfra liczby	widoczny znak		Ostatnia cyfra liczby	 widoczny znak</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0		}			5		N</a:t>
            </a:r>
          </a:p>
          <a:p>
            <a:r>
              <a:rPr lang="en-US" sz="1200" kern="1200" noProof="1" smtClean="0">
                <a:solidFill>
                  <a:schemeClr val="tx1"/>
                </a:solidFill>
                <a:latin typeface="+mn-lt"/>
                <a:ea typeface="+mn-ea"/>
                <a:cs typeface="+mn-cs"/>
              </a:rPr>
              <a:t>	1		J			6		O</a:t>
            </a:r>
          </a:p>
          <a:p>
            <a:r>
              <a:rPr lang="en-US" sz="1200" kern="1200" noProof="1" smtClean="0">
                <a:solidFill>
                  <a:schemeClr val="tx1"/>
                </a:solidFill>
                <a:latin typeface="+mn-lt"/>
                <a:ea typeface="+mn-ea"/>
                <a:cs typeface="+mn-cs"/>
              </a:rPr>
              <a:t>	2		K			7		P</a:t>
            </a:r>
          </a:p>
          <a:p>
            <a:r>
              <a:rPr lang="en-US" sz="1200" kern="1200" noProof="1" smtClean="0">
                <a:solidFill>
                  <a:schemeClr val="tx1"/>
                </a:solidFill>
                <a:latin typeface="+mn-lt"/>
                <a:ea typeface="+mn-ea"/>
                <a:cs typeface="+mn-cs"/>
              </a:rPr>
              <a:t>	3		L			8		Q</a:t>
            </a:r>
          </a:p>
          <a:p>
            <a:r>
              <a:rPr lang="en-US" sz="1200" kern="1200" noProof="1" smtClean="0">
                <a:solidFill>
                  <a:schemeClr val="tx1"/>
                </a:solidFill>
                <a:latin typeface="+mn-lt"/>
                <a:ea typeface="+mn-ea"/>
                <a:cs typeface="+mn-cs"/>
              </a:rPr>
              <a:t>	4		M			9		R</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Dlaczego DISPLAY jest tak często używany?</a:t>
            </a:r>
          </a:p>
          <a:p>
            <a:r>
              <a:rPr lang="en-US" sz="1200" kern="1200" noProof="1" smtClean="0">
                <a:solidFill>
                  <a:schemeClr val="tx1"/>
                </a:solidFill>
                <a:latin typeface="+mn-lt"/>
                <a:ea typeface="+mn-ea"/>
                <a:cs typeface="+mn-cs"/>
              </a:rPr>
              <a:t>- pozwala na wyszczególnienie wybranych parametrów (wartości zmiennych) ze środka procesu gdy program testujemy,</a:t>
            </a:r>
          </a:p>
          <a:p>
            <a:r>
              <a:rPr lang="en-US" sz="1200" kern="1200" noProof="1" smtClean="0">
                <a:solidFill>
                  <a:schemeClr val="tx1"/>
                </a:solidFill>
                <a:latin typeface="+mn-lt"/>
                <a:ea typeface="+mn-ea"/>
                <a:cs typeface="+mn-cs"/>
              </a:rPr>
              <a:t>- podajemy dodatkowe informacje o zmiennych, które to informacje nie są istotne dla 'end-usera', czyli kogoś, kto zlecił wykonanie programu. Uznamy jednak arbitralnie, że te informacje są dla nas istotne więc monitorujemy ich wartości.</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Uwaga:  Gdy wpiszemy</a:t>
            </a:r>
          </a:p>
          <a:p>
            <a:r>
              <a:rPr lang="en-US" sz="1200" kern="1200" noProof="1" smtClean="0">
                <a:solidFill>
                  <a:schemeClr val="tx1"/>
                </a:solidFill>
                <a:latin typeface="+mn-lt"/>
                <a:ea typeface="+mn-ea"/>
                <a:cs typeface="+mn-cs"/>
              </a:rPr>
              <a:t>    DISPLAY nazwa-zmiennej</a:t>
            </a:r>
          </a:p>
          <a:p>
            <a:r>
              <a:rPr lang="en-US" sz="1200" kern="1200" noProof="1" smtClean="0">
                <a:solidFill>
                  <a:schemeClr val="tx1"/>
                </a:solidFill>
                <a:latin typeface="+mn-lt"/>
                <a:ea typeface="+mn-ea"/>
                <a:cs typeface="+mn-cs"/>
              </a:rPr>
              <a:t>możemy uzyskać wynik:</a:t>
            </a:r>
          </a:p>
          <a:p>
            <a:r>
              <a:rPr lang="en-US" sz="1200" kern="1200" noProof="1" smtClean="0">
                <a:solidFill>
                  <a:schemeClr val="tx1"/>
                </a:solidFill>
                <a:latin typeface="+mn-lt"/>
                <a:ea typeface="+mn-ea"/>
                <a:cs typeface="+mn-cs"/>
              </a:rPr>
              <a:t>    1234</a:t>
            </a:r>
          </a:p>
          <a:p>
            <a:r>
              <a:rPr lang="en-US" sz="1200" kern="1200" noProof="1" smtClean="0">
                <a:solidFill>
                  <a:schemeClr val="tx1"/>
                </a:solidFill>
                <a:latin typeface="+mn-lt"/>
                <a:ea typeface="+mn-ea"/>
                <a:cs typeface="+mn-cs"/>
              </a:rPr>
              <a:t>co niedokładnie odzwierciedla wartość zmiennej.</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Zalecane jest wprowadzenie tu jakiegoś znaku jako ogranicznika, np. znaku | (</a:t>
            </a:r>
            <a:r>
              <a:rPr lang="en-US" sz="1200" i="1" kern="1200" noProof="1" smtClean="0">
                <a:solidFill>
                  <a:schemeClr val="tx1"/>
                </a:solidFill>
                <a:latin typeface="+mn-lt"/>
                <a:ea typeface="+mn-ea"/>
                <a:cs typeface="+mn-cs"/>
              </a:rPr>
              <a:t>pipe</a:t>
            </a:r>
            <a:r>
              <a:rPr lang="en-US" sz="1200" kern="1200" noProof="1" smtClean="0">
                <a:solidFill>
                  <a:schemeClr val="tx1"/>
                </a:solidFill>
                <a:latin typeface="+mn-lt"/>
                <a:ea typeface="+mn-ea"/>
                <a:cs typeface="+mn-cs"/>
              </a:rPr>
              <a:t>, nad ukośnikiem na klawiaturze):</a:t>
            </a:r>
          </a:p>
          <a:p>
            <a:r>
              <a:rPr lang="en-US" sz="1200" kern="1200" noProof="1" smtClean="0">
                <a:solidFill>
                  <a:schemeClr val="tx1"/>
                </a:solidFill>
                <a:latin typeface="+mn-lt"/>
                <a:ea typeface="+mn-ea"/>
                <a:cs typeface="+mn-cs"/>
              </a:rPr>
              <a:t>    DISPLAY '|' nazwa-zmiennej '|'</a:t>
            </a:r>
          </a:p>
          <a:p>
            <a:r>
              <a:rPr lang="en-US" sz="1200" kern="1200" noProof="1" smtClean="0">
                <a:solidFill>
                  <a:schemeClr val="tx1"/>
                </a:solidFill>
                <a:latin typeface="+mn-lt"/>
                <a:ea typeface="+mn-ea"/>
                <a:cs typeface="+mn-cs"/>
              </a:rPr>
              <a:t>możemy uzyskać wynik:</a:t>
            </a:r>
          </a:p>
          <a:p>
            <a:r>
              <a:rPr lang="en-US" sz="1200" kern="1200" noProof="1" smtClean="0">
                <a:solidFill>
                  <a:schemeClr val="tx1"/>
                </a:solidFill>
                <a:latin typeface="+mn-lt"/>
                <a:ea typeface="+mn-ea"/>
                <a:cs typeface="+mn-cs"/>
              </a:rPr>
              <a:t>    |1234       |</a:t>
            </a:r>
          </a:p>
          <a:p>
            <a:r>
              <a:rPr lang="en-US" sz="1200" kern="1200" noProof="1" smtClean="0">
                <a:solidFill>
                  <a:schemeClr val="tx1"/>
                </a:solidFill>
                <a:latin typeface="+mn-lt"/>
                <a:ea typeface="+mn-ea"/>
                <a:cs typeface="+mn-cs"/>
              </a:rPr>
              <a:t>a więc jest to pole alfanumeryczne (prawdopodobnie ze spacjami) a nie liczba.</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Przy okazji:</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Jak są jakieś kłopoty z polem a wygląda ono 'niewinnie', w edytorze tekstu można go sprawdzić wyświetlając jego wartość heksadecymalną. Jeżeli znak wyglądający na spację nie ma wartości '40', to na pewno nie jest to spacja (strona kodowa: EBCDIC). </a:t>
            </a:r>
          </a:p>
          <a:p>
            <a:r>
              <a:rPr lang="en-US" sz="1200" kern="1200" noProof="1" smtClean="0">
                <a:solidFill>
                  <a:schemeClr val="tx1"/>
                </a:solidFill>
                <a:latin typeface="+mn-lt"/>
                <a:ea typeface="+mn-ea"/>
                <a:cs typeface="+mn-cs"/>
              </a:rPr>
              <a:t>Tak samo można sprawdzić wartość pola numerycznego.</a:t>
            </a:r>
          </a:p>
          <a:p>
            <a:r>
              <a:rPr lang="en-US" sz="1200" kern="1200" noProof="1" smtClean="0">
                <a:solidFill>
                  <a:schemeClr val="tx1"/>
                </a:solidFill>
                <a:latin typeface="+mn-lt"/>
                <a:ea typeface="+mn-ea"/>
                <a:cs typeface="+mn-cs"/>
              </a:rPr>
              <a:t>Aby podglądnąć wartości heksadecymalne widocznych</a:t>
            </a:r>
            <a:r>
              <a:rPr lang="en-US" sz="1200" kern="1200" baseline="0" noProof="1" smtClean="0">
                <a:solidFill>
                  <a:schemeClr val="tx1"/>
                </a:solidFill>
                <a:latin typeface="+mn-lt"/>
                <a:ea typeface="+mn-ea"/>
                <a:cs typeface="+mn-cs"/>
              </a:rPr>
              <a:t> na ekranie linii, piszemy w linii </a:t>
            </a:r>
            <a:r>
              <a:rPr lang="en-US" sz="1200" b="1" kern="1200" baseline="0" noProof="1" smtClean="0">
                <a:solidFill>
                  <a:schemeClr val="tx1"/>
                </a:solidFill>
                <a:latin typeface="+mn-lt"/>
                <a:ea typeface="+mn-ea"/>
                <a:cs typeface="+mn-cs"/>
              </a:rPr>
              <a:t>Command ===&gt;</a:t>
            </a:r>
            <a:r>
              <a:rPr lang="en-US" sz="1200" kern="1200" baseline="0" noProof="1" smtClean="0">
                <a:solidFill>
                  <a:schemeClr val="tx1"/>
                </a:solidFill>
                <a:latin typeface="+mn-lt"/>
                <a:ea typeface="+mn-ea"/>
                <a:cs typeface="+mn-cs"/>
              </a:rPr>
              <a:t> HEX   (albo HEX ON). Wyłączamy podgląd heksadecymalny pisząc  HEX OFF.</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14</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Gdy wykonuje się instrukcję MOVE z pola dłuższego do pola krótszego, przesuwane wartości zostają obcięte i kompilator wysyła ostrzeżenie z kodem powrotu 4 (WARNING, Return Code = 4) podając dokładnie co się dzieje.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 przeciwnym wypadku (przesunięcie krótszego pola do dłuższego) COBOL uzupełnia albo zerami (pole numeryczne) albo spacjami (pole alfanumeryczne) dlatego:</a:t>
            </a:r>
          </a:p>
          <a:p>
            <a:pPr lvl="1"/>
            <a:r>
              <a:rPr lang="en-US" sz="1200" kern="1200" noProof="1" smtClean="0">
                <a:solidFill>
                  <a:schemeClr val="tx1"/>
                </a:solidFill>
                <a:latin typeface="+mn-lt"/>
                <a:ea typeface="+mn-ea"/>
                <a:cs typeface="+mn-cs"/>
              </a:rPr>
              <a:t>01  miasto	PIC X(30).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 WORKING-STORAGE SECTION aż 30 znaków) a później:</a:t>
            </a:r>
          </a:p>
          <a:p>
            <a:pPr lvl="1"/>
            <a:r>
              <a:rPr lang="en-US" sz="1200" kern="1200" noProof="1" smtClean="0">
                <a:solidFill>
                  <a:schemeClr val="tx1"/>
                </a:solidFill>
                <a:latin typeface="+mn-lt"/>
                <a:ea typeface="+mn-ea"/>
                <a:cs typeface="+mn-cs"/>
              </a:rPr>
              <a:t>       MOVE  "Warszawa"  TO  miasto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 PROCEDURE DIVISION) jest zapisem poprawnym</a:t>
            </a:r>
          </a:p>
          <a:p>
            <a:pPr lvl="1"/>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Gdy wykonuje się instrukcję MOVE z pola alfanumerycznego do numerycznego ale o wartości nienumerycznej, COBOL się nie 'awanturuje' aż do momentu, gdy na tym polu próbujemy wykonać operacje matematyczne (z błędem w logu: S0C7 - System Completion Code=0C7).</a:t>
            </a:r>
          </a:p>
          <a:p>
            <a:r>
              <a:rPr lang="en-US" sz="1200" kern="1200" noProof="1" smtClean="0">
                <a:solidFill>
                  <a:schemeClr val="tx1"/>
                </a:solidFill>
                <a:latin typeface="+mn-lt"/>
                <a:ea typeface="+mn-ea"/>
                <a:cs typeface="+mn-cs"/>
              </a:rPr>
              <a:t>Dlaczego? Ponieważ jest możliwość 'redefinicji' pola [patrz slajd: Kopiowanie (COPY) i redefiniowanie (REDEFINES) struktury danych].  W takim przypadku sprawdź pole alfanumeryczne takie jak</a:t>
            </a:r>
          </a:p>
          <a:p>
            <a:pPr lvl="1"/>
            <a:r>
              <a:rPr lang="en-US" sz="1200" kern="1200" noProof="1" smtClean="0">
                <a:solidFill>
                  <a:schemeClr val="tx1"/>
                </a:solidFill>
                <a:latin typeface="+mn-lt"/>
                <a:ea typeface="+mn-ea"/>
                <a:cs typeface="+mn-cs"/>
              </a:rPr>
              <a:t>05  pesel	PIC  X(11).</a:t>
            </a:r>
          </a:p>
          <a:p>
            <a:r>
              <a:rPr lang="en-US" sz="1200" kern="1200" noProof="1" smtClean="0">
                <a:solidFill>
                  <a:schemeClr val="tx1"/>
                </a:solidFill>
                <a:latin typeface="+mn-lt"/>
                <a:ea typeface="+mn-ea"/>
                <a:cs typeface="+mn-cs"/>
              </a:rPr>
              <a:t>instrukcją:  IF pesel IS NUMERIC …</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15</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92500" lnSpcReduction="10000"/>
          </a:bodyPr>
          <a:lstStyle/>
          <a:p>
            <a:r>
              <a:rPr lang="en-US" sz="1200" b="1" kern="1200" noProof="1" smtClean="0">
                <a:solidFill>
                  <a:schemeClr val="tx1"/>
                </a:solidFill>
                <a:latin typeface="+mn-lt"/>
                <a:ea typeface="+mn-ea"/>
                <a:cs typeface="+mn-cs"/>
              </a:rPr>
              <a:t>Formy skrócone zapisu</a:t>
            </a:r>
          </a:p>
          <a:p>
            <a:r>
              <a:rPr lang="en-US" sz="1200" kern="1200" noProof="1" smtClean="0">
                <a:solidFill>
                  <a:schemeClr val="tx1"/>
                </a:solidFill>
                <a:latin typeface="+mn-lt"/>
                <a:ea typeface="+mn-ea"/>
                <a:cs typeface="+mn-cs"/>
              </a:rPr>
              <a:t>		IF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NOT = </a:t>
            </a:r>
            <a:r>
              <a:rPr lang="en-US" sz="1200" i="1" kern="1200" noProof="1" smtClean="0">
                <a:solidFill>
                  <a:schemeClr val="tx1"/>
                </a:solidFill>
                <a:latin typeface="+mn-lt"/>
                <a:ea typeface="+mn-ea"/>
                <a:cs typeface="+mn-cs"/>
              </a:rPr>
              <a:t>b</a:t>
            </a:r>
            <a:r>
              <a:rPr lang="en-US" sz="1200" kern="1200" noProof="1" smtClean="0">
                <a:solidFill>
                  <a:schemeClr val="tx1"/>
                </a:solidFill>
                <a:latin typeface="+mn-lt"/>
                <a:ea typeface="+mn-ea"/>
                <a:cs typeface="+mn-cs"/>
              </a:rPr>
              <a:t> AND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NOT =  </a:t>
            </a:r>
            <a:r>
              <a:rPr lang="en-US" sz="1200" i="1" kern="1200" noProof="1" smtClean="0">
                <a:solidFill>
                  <a:schemeClr val="tx1"/>
                </a:solidFill>
                <a:latin typeface="+mn-lt"/>
                <a:ea typeface="+mn-ea"/>
                <a:cs typeface="+mn-cs"/>
              </a:rPr>
              <a:t>c</a:t>
            </a:r>
            <a:r>
              <a:rPr lang="en-US" sz="1200" kern="1200" noProof="1" smtClean="0">
                <a:solidFill>
                  <a:schemeClr val="tx1"/>
                </a:solidFill>
                <a:latin typeface="+mn-lt"/>
                <a:ea typeface="+mn-ea"/>
                <a:cs typeface="+mn-cs"/>
              </a:rPr>
              <a:t> …	może być skrócone do	 IF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NOT = </a:t>
            </a:r>
            <a:r>
              <a:rPr lang="en-US" sz="1200" i="1" kern="1200" noProof="1" smtClean="0">
                <a:solidFill>
                  <a:schemeClr val="tx1"/>
                </a:solidFill>
                <a:latin typeface="+mn-lt"/>
                <a:ea typeface="+mn-ea"/>
                <a:cs typeface="+mn-cs"/>
              </a:rPr>
              <a:t>b</a:t>
            </a:r>
            <a:r>
              <a:rPr lang="en-US" sz="1200" kern="1200" noProof="1" smtClean="0">
                <a:solidFill>
                  <a:schemeClr val="tx1"/>
                </a:solidFill>
                <a:latin typeface="+mn-lt"/>
                <a:ea typeface="+mn-ea"/>
                <a:cs typeface="+mn-cs"/>
              </a:rPr>
              <a:t> AND  </a:t>
            </a:r>
            <a:r>
              <a:rPr lang="en-US" sz="1200" i="1" kern="1200" noProof="1" smtClean="0">
                <a:solidFill>
                  <a:schemeClr val="tx1"/>
                </a:solidFill>
                <a:latin typeface="+mn-lt"/>
                <a:ea typeface="+mn-ea"/>
                <a:cs typeface="+mn-cs"/>
              </a:rPr>
              <a:t>c</a:t>
            </a:r>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Podobnie można zapisać:	IF  </a:t>
            </a:r>
            <a:r>
              <a:rPr lang="en-US" sz="1200" i="1" kern="1200" noProof="1" smtClean="0">
                <a:solidFill>
                  <a:schemeClr val="tx1"/>
                </a:solidFill>
                <a:latin typeface="+mn-lt"/>
                <a:ea typeface="+mn-ea"/>
                <a:cs typeface="+mn-cs"/>
              </a:rPr>
              <a:t>kod-powrotu</a:t>
            </a:r>
            <a:r>
              <a:rPr lang="en-US" sz="1200" kern="1200" noProof="1" smtClean="0">
                <a:solidFill>
                  <a:schemeClr val="tx1"/>
                </a:solidFill>
                <a:latin typeface="+mn-lt"/>
                <a:ea typeface="+mn-ea"/>
                <a:cs typeface="+mn-cs"/>
              </a:rPr>
              <a:t>  = 1 OR 2 OR 3		jeżeli równa się albo 1 albo 2 albo 3</a:t>
            </a:r>
          </a:p>
          <a:p>
            <a:r>
              <a:rPr lang="en-US" sz="1200" kern="1200" noProof="1" smtClean="0">
                <a:solidFill>
                  <a:schemeClr val="tx1"/>
                </a:solidFill>
                <a:latin typeface="+mn-lt"/>
                <a:ea typeface="+mn-ea"/>
                <a:cs typeface="+mn-cs"/>
              </a:rPr>
              <a:t>		IF  </a:t>
            </a:r>
            <a:r>
              <a:rPr lang="en-US" sz="1200" i="1" kern="1200" noProof="1" smtClean="0">
                <a:solidFill>
                  <a:schemeClr val="tx1"/>
                </a:solidFill>
                <a:latin typeface="+mn-lt"/>
                <a:ea typeface="+mn-ea"/>
                <a:cs typeface="+mn-cs"/>
              </a:rPr>
              <a:t>kod-powrotu</a:t>
            </a:r>
            <a:r>
              <a:rPr lang="en-US" sz="1200" kern="1200" noProof="1" smtClean="0">
                <a:solidFill>
                  <a:schemeClr val="tx1"/>
                </a:solidFill>
                <a:latin typeface="+mn-lt"/>
                <a:ea typeface="+mn-ea"/>
                <a:cs typeface="+mn-cs"/>
              </a:rPr>
              <a:t>  NOT = 1  AND  2  AND  3	jeżeli nie równa się ani 1 ani 2 ani 3</a:t>
            </a:r>
          </a:p>
          <a:p>
            <a:endParaRPr lang="en-US" sz="1200" kern="1200" noProof="1" smtClean="0">
              <a:solidFill>
                <a:schemeClr val="tx1"/>
              </a:solidFill>
              <a:latin typeface="+mn-lt"/>
              <a:ea typeface="+mn-ea"/>
              <a:cs typeface="+mn-cs"/>
            </a:endParaRPr>
          </a:p>
          <a:p>
            <a:pPr>
              <a:buFontTx/>
              <a:buChar char="-"/>
            </a:pPr>
            <a:r>
              <a:rPr lang="en-US" sz="1200" kern="1200" noProof="1" smtClean="0">
                <a:solidFill>
                  <a:schemeClr val="tx1"/>
                </a:solidFill>
                <a:latin typeface="+mn-lt"/>
                <a:ea typeface="+mn-ea"/>
                <a:cs typeface="+mn-cs"/>
              </a:rPr>
              <a:t>- - - - - - - - - - - - - - - - - - - - - - - - - - - - - - - - - - - - - - - - - - - - - - - - - - - - - - - - - - - - - - - - - - - - - - - - - - - - - - - - - - -</a:t>
            </a:r>
          </a:p>
          <a:p>
            <a:pPr>
              <a:buFontTx/>
              <a:buChar char="-"/>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COBOL jest uznawany za język IV generacji z racji silnego zbliżenia jego kodu do języka naturalnego (angielskiego, stworzony przez panią Grace Hopper, ostatecznie dwugwiazdkowego admirała floty Stanów Zjednoczonych). Co prawda</a:t>
            </a:r>
          </a:p>
          <a:p>
            <a:r>
              <a:rPr lang="en-US" sz="1200" kern="1200" noProof="1" smtClean="0">
                <a:solidFill>
                  <a:schemeClr val="tx1"/>
                </a:solidFill>
                <a:latin typeface="+mn-lt"/>
                <a:ea typeface="+mn-ea"/>
                <a:cs typeface="+mn-cs"/>
              </a:rPr>
              <a:t>	MOVE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TO </a:t>
            </a:r>
            <a:r>
              <a:rPr lang="en-US" sz="1200" i="1" kern="1200" noProof="1" smtClean="0">
                <a:solidFill>
                  <a:schemeClr val="tx1"/>
                </a:solidFill>
                <a:latin typeface="+mn-lt"/>
                <a:ea typeface="+mn-ea"/>
                <a:cs typeface="+mn-cs"/>
              </a:rPr>
              <a:t>b</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wcale nie oznacza, że </a:t>
            </a:r>
            <a:r>
              <a:rPr lang="en-US" sz="1200" i="1" kern="1200" noProof="1" smtClean="0">
                <a:solidFill>
                  <a:schemeClr val="tx1"/>
                </a:solidFill>
                <a:latin typeface="+mn-lt"/>
                <a:ea typeface="+mn-ea"/>
                <a:cs typeface="+mn-cs"/>
              </a:rPr>
              <a:t>a</a:t>
            </a:r>
            <a:r>
              <a:rPr lang="en-US" sz="1200" kern="1200" noProof="1" smtClean="0">
                <a:solidFill>
                  <a:schemeClr val="tx1"/>
                </a:solidFill>
                <a:latin typeface="+mn-lt"/>
                <a:ea typeface="+mn-ea"/>
                <a:cs typeface="+mn-cs"/>
              </a:rPr>
              <a:t> traci swoją byłą wartość, ale nazwy słów kluczowych są bardzo wyważone.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Niestety taki zapis   	IF </a:t>
            </a:r>
            <a:r>
              <a:rPr lang="en-US" sz="1200" i="1" kern="1200" noProof="1" smtClean="0">
                <a:solidFill>
                  <a:schemeClr val="tx1"/>
                </a:solidFill>
                <a:latin typeface="+mn-lt"/>
                <a:ea typeface="+mn-ea"/>
                <a:cs typeface="+mn-cs"/>
              </a:rPr>
              <a:t>kod-powrotu</a:t>
            </a:r>
            <a:r>
              <a:rPr lang="en-US" sz="1200" kern="1200" noProof="1" smtClean="0">
                <a:solidFill>
                  <a:schemeClr val="tx1"/>
                </a:solidFill>
                <a:latin typeface="+mn-lt"/>
                <a:ea typeface="+mn-ea"/>
                <a:cs typeface="+mn-cs"/>
              </a:rPr>
              <a:t>  IS  NEITHER  1  NOR  2  NOR  3   	jest w COBOL'u niemożliwy.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Językiem znacznie wyższej generacji byłby taki, który zaimplementowany do komputera rozumiałby słowne instrukcje:</a:t>
            </a:r>
          </a:p>
          <a:p>
            <a:pPr lvl="1"/>
            <a:r>
              <a:rPr lang="en-US" sz="1200" kern="1200" noProof="1" smtClean="0">
                <a:solidFill>
                  <a:schemeClr val="tx1"/>
                </a:solidFill>
                <a:latin typeface="+mn-lt"/>
                <a:ea typeface="+mn-ea"/>
                <a:cs typeface="+mn-cs"/>
              </a:rPr>
              <a:t>- Komputer włącz się !</a:t>
            </a:r>
          </a:p>
          <a:p>
            <a:pPr lvl="1"/>
            <a:r>
              <a:rPr lang="en-US" sz="1200" kern="1200" noProof="1" smtClean="0">
                <a:solidFill>
                  <a:schemeClr val="tx1"/>
                </a:solidFill>
                <a:latin typeface="+mn-lt"/>
                <a:ea typeface="+mn-ea"/>
                <a:cs typeface="+mn-cs"/>
              </a:rPr>
              <a:t>On się włącza.</a:t>
            </a:r>
          </a:p>
          <a:p>
            <a:pPr lvl="1"/>
            <a:r>
              <a:rPr lang="en-US" sz="1200" kern="1200" noProof="1" smtClean="0">
                <a:solidFill>
                  <a:schemeClr val="tx1"/>
                </a:solidFill>
                <a:latin typeface="+mn-lt"/>
                <a:ea typeface="+mn-ea"/>
                <a:cs typeface="+mn-cs"/>
              </a:rPr>
              <a:t>- Zapomniałem przebiegu funkcji sinus.</a:t>
            </a:r>
          </a:p>
          <a:p>
            <a:pPr lvl="1"/>
            <a:r>
              <a:rPr lang="en-US" sz="1200" kern="1200" noProof="1" smtClean="0">
                <a:solidFill>
                  <a:schemeClr val="tx1"/>
                </a:solidFill>
                <a:latin typeface="+mn-lt"/>
                <a:ea typeface="+mn-ea"/>
                <a:cs typeface="+mn-cs"/>
              </a:rPr>
              <a:t>On ignoruje moje gadanie traktując je jako komentarz.</a:t>
            </a:r>
          </a:p>
          <a:p>
            <a:pPr lvl="1"/>
            <a:r>
              <a:rPr lang="en-US" sz="1200" kern="1200" noProof="1" smtClean="0">
                <a:solidFill>
                  <a:schemeClr val="tx1"/>
                </a:solidFill>
                <a:latin typeface="+mn-lt"/>
                <a:ea typeface="+mn-ea"/>
                <a:cs typeface="+mn-cs"/>
              </a:rPr>
              <a:t>- Daj wykres sinusa z zakresu od zera do dwa pi.</a:t>
            </a:r>
          </a:p>
          <a:p>
            <a:pPr lvl="1"/>
            <a:r>
              <a:rPr lang="en-US" sz="1200" kern="1200" noProof="1" smtClean="0">
                <a:solidFill>
                  <a:schemeClr val="tx1"/>
                </a:solidFill>
                <a:latin typeface="+mn-lt"/>
                <a:ea typeface="+mn-ea"/>
                <a:cs typeface="+mn-cs"/>
              </a:rPr>
              <a:t>On uruchamia odpowiednią aplikację i oglądam wykres.</a:t>
            </a:r>
          </a:p>
          <a:p>
            <a:pPr lvl="1"/>
            <a:r>
              <a:rPr lang="en-US" sz="1200" kern="1200" noProof="1" smtClean="0">
                <a:solidFill>
                  <a:schemeClr val="tx1"/>
                </a:solidFill>
                <a:latin typeface="+mn-lt"/>
                <a:ea typeface="+mn-ea"/>
                <a:cs typeface="+mn-cs"/>
              </a:rPr>
              <a:t>- Wyłącz się !</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16</a:t>
            </a:fld>
            <a:endParaRPr lang="pl-P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b="0" kern="1200" noProof="1" smtClean="0">
                <a:solidFill>
                  <a:schemeClr val="tx1"/>
                </a:solidFill>
                <a:latin typeface="+mn-lt"/>
                <a:ea typeface="+mn-ea"/>
                <a:cs typeface="+mn-cs"/>
              </a:rPr>
              <a:t>Jeżeli 22.9 wprowadzimy do pola PIC S999 to otrzymamy 22   (obcinanie)</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Jeżeli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6.1  wprowadzimy do pola PIC S999 to otrzymamy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6    (obcinanie)</a:t>
            </a:r>
          </a:p>
          <a:p>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Słowo ROUNDED powoduje zaokrąglenie do liczby całkowitej (zaokrąglanie) i 22.9 będzie 23;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6.1 będzie też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6</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Zaokrąglanie podlega regułce ze szkoły podstawowej. Stąd 1.5 przejdzie w 2 a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1.5 przejdzie w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2.  Jeżeli sądzisz, że niepotrzebnie o tym wspominam, to popatrz jak dziwnie to robi Python (z dokumentacji Pythona: </a:t>
            </a:r>
            <a:r>
              <a:rPr lang="en-US" sz="1200" b="0" i="1" kern="1200" noProof="1" smtClean="0">
                <a:solidFill>
                  <a:schemeClr val="tx1"/>
                </a:solidFill>
                <a:latin typeface="+mn-lt"/>
                <a:ea typeface="+mn-ea"/>
                <a:cs typeface="+mn-cs"/>
              </a:rPr>
              <a:t>Dla typów wbudowanych obsługujących round (), zaokrąglanie odbywa się w kierunku parzystego wyboru. Dlatego 2,5 zaokrągla się do 2, a 3,5 do 4</a:t>
            </a:r>
            <a:r>
              <a:rPr lang="en-US" sz="1200" b="0" kern="1200" noProof="1" smtClean="0">
                <a:solidFill>
                  <a:schemeClr val="tx1"/>
                </a:solidFill>
                <a:latin typeface="+mn-lt"/>
                <a:ea typeface="+mn-ea"/>
                <a:cs typeface="+mn-cs"/>
              </a:rPr>
              <a:t> - bo 2 jest parzyste [w dół] a 3 nieparzyste [w górę]).</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Słowo ROUNDED może być użyte w instrukcjach COMPUTE, ADD, SUBTRACT, MULTIPLY i DIVIDE:</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COMPUTE  a  ROUNDED  =  b  +  c</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ADD  a  TO  b  ROUNDED</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ADD  a  TO  b  GIVING  c  ROUNDED</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SUBTRACT  c  FROM  d  ROUNDED</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MULTIPLY  f  BY  g  ROUNDED</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DIVIDE  h  BY  i  GIVING  j  ROUNDED</a:t>
            </a:r>
            <a:endParaRPr lang="en-US" sz="1200" b="1"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DIVIDE  k  INTO  i GIVING  m  ROUNDED  REMAINDER  n</a:t>
            </a:r>
          </a:p>
          <a:p>
            <a:pPr lvl="1"/>
            <a:endParaRPr lang="en-US" sz="1200" kern="1200" noProof="1" smtClean="0">
              <a:solidFill>
                <a:schemeClr val="tx1"/>
              </a:solidFill>
              <a:latin typeface="+mn-lt"/>
              <a:ea typeface="+mn-ea"/>
              <a:cs typeface="+mn-cs"/>
            </a:endParaRPr>
          </a:p>
          <a:p>
            <a:pPr>
              <a:buFontTx/>
              <a:buChar char="-"/>
            </a:pPr>
            <a:r>
              <a:rPr lang="en-US" sz="1200" kern="1200" noProof="1" smtClean="0">
                <a:solidFill>
                  <a:schemeClr val="tx1"/>
                </a:solidFill>
                <a:latin typeface="+mn-lt"/>
                <a:ea typeface="+mn-ea"/>
                <a:cs typeface="+mn-cs"/>
              </a:rPr>
              <a:t> - - - - - - - - - - - - - - - - - - - - - - - - - - - - - - - - - - - - - - - - - - - - - - - - - - - - - - - - - - - - - - - - - - - - - - - - - - - - - - - - - - -</a:t>
            </a:r>
          </a:p>
          <a:p>
            <a:pPr>
              <a:buFontTx/>
              <a:buNone/>
            </a:pPr>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ADD - przykłady:</a:t>
            </a:r>
            <a:endParaRPr lang="en-US" sz="14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ADD  nowy-zakup  TO  razem</a:t>
            </a: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dodawaniem	</a:t>
            </a:r>
            <a:r>
              <a:rPr lang="en-US" sz="1200" b="0" kern="1200" baseline="0" noProof="1" smtClean="0">
                <a:solidFill>
                  <a:schemeClr val="tx1"/>
                </a:solidFill>
                <a:latin typeface="+mn-lt"/>
                <a:ea typeface="+mn-ea"/>
                <a:cs typeface="+mn-cs"/>
              </a:rPr>
              <a:t>           </a:t>
            </a:r>
            <a:r>
              <a:rPr lang="en-US" sz="1200" b="0" kern="1200" noProof="1" smtClean="0">
                <a:solidFill>
                  <a:schemeClr val="tx1"/>
                </a:solidFill>
                <a:latin typeface="+mn-lt"/>
                <a:ea typeface="+mn-ea"/>
                <a:cs typeface="+mn-cs"/>
              </a:rPr>
              <a:t>po dodawaniu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nowy-zakup	PIC 999		  150		  150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razem		PIC 9999		0400		0550</a:t>
            </a:r>
          </a:p>
          <a:p>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nowy-zakup	PIC S99V99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25.15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25.15</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razem		PIC 9(3)V9(3)	  135.256		  110.106</a:t>
            </a:r>
          </a:p>
          <a:p>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nowy-zakup	PIC 99V99		    10.43		    10.43</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razem		PIC S99V9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80.6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70.1</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ADD  nowy-zakup  TO  razem  </a:t>
            </a:r>
            <a:r>
              <a:rPr lang="en-US" sz="1200" b="1" kern="1200" noProof="1" smtClean="0">
                <a:solidFill>
                  <a:schemeClr val="tx1"/>
                </a:solidFill>
                <a:latin typeface="+mn-lt"/>
                <a:ea typeface="+mn-ea"/>
                <a:cs typeface="+mn-cs"/>
              </a:rPr>
              <a:t>ROUNDED</a:t>
            </a:r>
          </a:p>
          <a:p>
            <a:r>
              <a:rPr lang="en-US" sz="1200" b="0" kern="1200" noProof="1" smtClean="0">
                <a:solidFill>
                  <a:schemeClr val="tx1"/>
                </a:solidFill>
                <a:latin typeface="+mn-lt"/>
                <a:ea typeface="+mn-ea"/>
                <a:cs typeface="+mn-cs"/>
              </a:rPr>
              <a:t>'razem' będzie miało wynik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70.2</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ADD  nadgodziny  40  TO  oddzial-razem</a:t>
            </a:r>
          </a:p>
          <a:p>
            <a:r>
              <a:rPr lang="en-US" sz="1200" b="1" kern="1200" noProof="1" smtClean="0">
                <a:solidFill>
                  <a:schemeClr val="tx1"/>
                </a:solidFill>
                <a:latin typeface="+mn-lt"/>
                <a:ea typeface="+mn-ea"/>
                <a:cs typeface="+mn-cs"/>
              </a:rPr>
              <a:t>		   zaklad-razem</a:t>
            </a: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dodawaniem	po dodawaniu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nadgodziny	PIC 99V99		      12.20	      12.20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oddzial-razem	PIC 999V99		    350.00	    402.20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zaklad-razem	PIC 999V99		    600.50	    652.70</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nadgodziny	PIC S99V9(3)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10.002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10.002</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oddzial-razem	PIC S9(3)V99		  +300.00	  +329.99</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zaklad-razem	PIC S9(3)V99		  +400.00	  +429.99</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ADD  nadgodziny  40  TO	oddzial-razem</a:t>
            </a:r>
            <a:r>
              <a:rPr lang="en-US" sz="1200" b="1" kern="1200" noProof="1" smtClean="0">
                <a:solidFill>
                  <a:schemeClr val="tx1"/>
                </a:solidFill>
                <a:latin typeface="+mn-lt"/>
                <a:ea typeface="+mn-ea"/>
                <a:cs typeface="+mn-cs"/>
              </a:rPr>
              <a:t>  ROUNDED</a:t>
            </a:r>
          </a:p>
          <a:p>
            <a:r>
              <a:rPr lang="en-US" sz="1200" b="0" kern="1200" noProof="1" smtClean="0">
                <a:solidFill>
                  <a:schemeClr val="tx1"/>
                </a:solidFill>
                <a:latin typeface="+mn-lt"/>
                <a:ea typeface="+mn-ea"/>
                <a:cs typeface="+mn-cs"/>
              </a:rPr>
              <a:t>		zaklad-razem</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'oddzial-razem' będzie miało wynik +330.00.  Inne wyniki bez zmian.</a:t>
            </a:r>
            <a:endParaRPr lang="en-US" sz="1200" b="1" kern="1200" noProof="1" smtClean="0">
              <a:solidFill>
                <a:schemeClr val="tx1"/>
              </a:solidFill>
              <a:latin typeface="+mn-lt"/>
              <a:ea typeface="+mn-ea"/>
              <a:cs typeface="+mn-cs"/>
            </a:endParaRPr>
          </a:p>
          <a:p>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Poniższe dwa zapisy dadzą taki sam wynik:</a:t>
            </a:r>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ADD  pole-a  pole-b  GIVING  pole-c</a:t>
            </a:r>
          </a:p>
          <a:p>
            <a:r>
              <a:rPr lang="en-US" sz="1200" b="0" kern="1200" noProof="1" smtClean="0">
                <a:solidFill>
                  <a:schemeClr val="tx1"/>
                </a:solidFill>
                <a:latin typeface="+mn-lt"/>
                <a:ea typeface="+mn-ea"/>
                <a:cs typeface="+mn-cs"/>
              </a:rPr>
              <a:t>ADD  pole-a </a:t>
            </a:r>
            <a:r>
              <a:rPr lang="en-US" sz="1200" b="1" kern="1200" noProof="1" smtClean="0">
                <a:solidFill>
                  <a:schemeClr val="tx1"/>
                </a:solidFill>
                <a:latin typeface="+mn-lt"/>
                <a:ea typeface="+mn-ea"/>
                <a:cs typeface="+mn-cs"/>
              </a:rPr>
              <a:t> TO</a:t>
            </a:r>
            <a:r>
              <a:rPr lang="en-US" sz="1200" b="0" kern="1200" noProof="1" smtClean="0">
                <a:solidFill>
                  <a:schemeClr val="tx1"/>
                </a:solidFill>
                <a:latin typeface="+mn-lt"/>
                <a:ea typeface="+mn-ea"/>
                <a:cs typeface="+mn-cs"/>
              </a:rPr>
              <a:t>  pole-b  GIVING  pole-c</a:t>
            </a:r>
          </a:p>
          <a:p>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dodawaniem	po dodawaniu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pole-a		PIC 999		     150	    150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pole-b		PIC 9999		   0400	   0400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pole-c		PIC 9(5)		 99999	 00550</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pole-a		PIC S99V99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25.15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25.15</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pole-b		PIC 9(3)V99		     135.25	     135.25</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pole-c		PIC 9(3)V9(3)	     999.999	     110.100</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pole-a		PIC 99V99		       80.57	       80.57</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pole-b		PIC S99V9		     +10.3	     +10.3</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pole-c		PIC S9(3)V9		   +999.9	   +090.8</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ADD  nadgodziny  </a:t>
            </a:r>
          </a:p>
          <a:p>
            <a:r>
              <a:rPr lang="en-US" sz="1200" b="1" kern="1200" noProof="1" smtClean="0">
                <a:solidFill>
                  <a:schemeClr val="tx1"/>
                </a:solidFill>
                <a:latin typeface="+mn-lt"/>
                <a:ea typeface="+mn-ea"/>
                <a:cs typeface="+mn-cs"/>
              </a:rPr>
              <a:t>          40</a:t>
            </a:r>
          </a:p>
          <a:p>
            <a:r>
              <a:rPr lang="en-US" sz="1200" b="1" kern="1200" noProof="1" smtClean="0">
                <a:solidFill>
                  <a:schemeClr val="tx1"/>
                </a:solidFill>
                <a:latin typeface="+mn-lt"/>
                <a:ea typeface="+mn-ea"/>
                <a:cs typeface="+mn-cs"/>
              </a:rPr>
              <a:t>                GIVING  oddzial-razem</a:t>
            </a:r>
          </a:p>
          <a:p>
            <a:r>
              <a:rPr lang="en-US" sz="1200" b="1" kern="1200" noProof="1" smtClean="0">
                <a:solidFill>
                  <a:schemeClr val="tx1"/>
                </a:solidFill>
                <a:latin typeface="+mn-lt"/>
                <a:ea typeface="+mn-ea"/>
                <a:cs typeface="+mn-cs"/>
              </a:rPr>
              <a:t>                               zaklad-razem</a:t>
            </a: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dodawaniem	po dodawaniu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nadgodziny	PIC 99V99		     12.20	     12.20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oddzial-razem	PIC 999V99		   999.99	   052.20</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zaklad-razem	PIC 999V99		   999.9	   052.2</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nadgodziny	PIC S99V9(3)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10.002	   </a:t>
            </a:r>
            <a:r>
              <a:rPr lang="en-US" sz="1200" b="1" kern="1200" noProof="1" smtClean="0">
                <a:solidFill>
                  <a:schemeClr val="tx1"/>
                </a:solidFill>
                <a:latin typeface="+mn-lt"/>
                <a:ea typeface="+mn-ea"/>
                <a:cs typeface="+mn-cs"/>
              </a:rPr>
              <a:t>–</a:t>
            </a:r>
            <a:r>
              <a:rPr lang="en-US" sz="1200" b="0" kern="1200" noProof="1" smtClean="0">
                <a:solidFill>
                  <a:schemeClr val="tx1"/>
                </a:solidFill>
                <a:latin typeface="+mn-lt"/>
                <a:ea typeface="+mn-ea"/>
                <a:cs typeface="+mn-cs"/>
              </a:rPr>
              <a:t>10.002</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oddzial-razem	PIC S9(3)V9(3)	 +999.999	 +029.998</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05  zaklad-razem	PIC S9(3)V99		 +999.99	 +029.99</a:t>
            </a:r>
            <a:endParaRPr lang="en-US" sz="1200" b="1"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Ten zapis:   </a:t>
            </a:r>
          </a:p>
          <a:p>
            <a:r>
              <a:rPr lang="en-US" sz="1200" b="0" kern="1200" noProof="1" smtClean="0">
                <a:solidFill>
                  <a:schemeClr val="tx1"/>
                </a:solidFill>
                <a:latin typeface="+mn-lt"/>
                <a:ea typeface="+mn-ea"/>
                <a:cs typeface="+mn-cs"/>
              </a:rPr>
              <a:t>	ADD pole-1  TO  pole-2  pole-3  GIVING  pole-4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jest niepoprawny ponieważ słowo</a:t>
            </a:r>
            <a:r>
              <a:rPr lang="en-US" sz="1200" b="1" kern="1200" noProof="1" smtClean="0">
                <a:solidFill>
                  <a:schemeClr val="tx1"/>
                </a:solidFill>
                <a:latin typeface="+mn-lt"/>
                <a:ea typeface="+mn-ea"/>
                <a:cs typeface="+mn-cs"/>
              </a:rPr>
              <a:t>  TO  </a:t>
            </a:r>
            <a:r>
              <a:rPr lang="en-US" sz="1200" b="0" kern="1200" noProof="1" smtClean="0">
                <a:solidFill>
                  <a:schemeClr val="tx1"/>
                </a:solidFill>
                <a:latin typeface="+mn-lt"/>
                <a:ea typeface="+mn-ea"/>
                <a:cs typeface="+mn-cs"/>
              </a:rPr>
              <a:t>jest w złym miejscu.</a:t>
            </a:r>
            <a:endParaRPr lang="en-US" b="0"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17</a:t>
            </a:fld>
            <a:endParaRPr lang="pl-P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b="1" kern="1200" noProof="1" smtClean="0">
                <a:solidFill>
                  <a:schemeClr val="tx1"/>
                </a:solidFill>
                <a:latin typeface="+mn-lt"/>
                <a:ea typeface="+mn-ea"/>
                <a:cs typeface="+mn-cs"/>
              </a:rPr>
              <a:t>SUBTRACT - przykłady: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  37.5  FROM  godziny-pracy</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odejmowaniem	     po odejmowaniu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godziny-pracy	PIC 99V9		  40.0		  02.5</a:t>
            </a:r>
          </a:p>
          <a:p>
            <a:r>
              <a:rPr lang="en-US" sz="1200" kern="1200" noProof="1" smtClean="0">
                <a:solidFill>
                  <a:schemeClr val="tx1"/>
                </a:solidFill>
                <a:latin typeface="+mn-lt"/>
                <a:ea typeface="+mn-ea"/>
                <a:cs typeface="+mn-cs"/>
              </a:rPr>
              <a:t>05  godziny-pracy	PIC 99V99		  50.0		  12.50</a:t>
            </a:r>
          </a:p>
          <a:p>
            <a:r>
              <a:rPr lang="en-US" sz="1200" kern="1200" noProof="1" smtClean="0">
                <a:solidFill>
                  <a:schemeClr val="tx1"/>
                </a:solidFill>
                <a:latin typeface="+mn-lt"/>
                <a:ea typeface="+mn-ea"/>
                <a:cs typeface="+mn-cs"/>
              </a:rPr>
              <a:t>05  godziny-pracy	PIC 99V99		  37.0		  00.00</a:t>
            </a:r>
          </a:p>
          <a:p>
            <a:r>
              <a:rPr lang="en-US" sz="1200" kern="1200" noProof="1" smtClean="0">
                <a:solidFill>
                  <a:schemeClr val="tx1"/>
                </a:solidFill>
                <a:latin typeface="+mn-lt"/>
                <a:ea typeface="+mn-ea"/>
                <a:cs typeface="+mn-cs"/>
              </a:rPr>
              <a:t>05  godziny-pracy	PIC S99V9		+40.0		+02.5</a:t>
            </a:r>
          </a:p>
          <a:p>
            <a:r>
              <a:rPr lang="en-US" sz="1200" kern="1200" noProof="1" smtClean="0">
                <a:solidFill>
                  <a:schemeClr val="tx1"/>
                </a:solidFill>
                <a:latin typeface="+mn-lt"/>
                <a:ea typeface="+mn-ea"/>
                <a:cs typeface="+mn-cs"/>
              </a:rPr>
              <a:t>05  godziny-pracy	PIC S99V9		+10.0		–27.5</a:t>
            </a:r>
          </a:p>
          <a:p>
            <a:r>
              <a:rPr lang="en-US" sz="1200" kern="1200" noProof="1" smtClean="0">
                <a:solidFill>
                  <a:schemeClr val="tx1"/>
                </a:solidFill>
                <a:latin typeface="+mn-lt"/>
                <a:ea typeface="+mn-ea"/>
                <a:cs typeface="+mn-cs"/>
              </a:rPr>
              <a:t>05  godziny-pracy	PIC S99V9		–10.0		–47.5</a:t>
            </a:r>
          </a:p>
          <a:p>
            <a:r>
              <a:rPr lang="en-US" sz="1200" kern="1200" noProof="1" smtClean="0">
                <a:solidFill>
                  <a:schemeClr val="tx1"/>
                </a:solidFill>
                <a:latin typeface="+mn-lt"/>
                <a:ea typeface="+mn-ea"/>
                <a:cs typeface="+mn-cs"/>
              </a:rPr>
              <a:t>05  godziny-pracy	PIC 99V9		  10.0		  27.5</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  wplata  FROM  dlug</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odejmowaniem	po odejmowaniu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dlug		PIC 999V99		  500.00	  150.00</a:t>
            </a:r>
          </a:p>
          <a:p>
            <a:r>
              <a:rPr lang="en-US" sz="1200" kern="1200" noProof="1" smtClean="0">
                <a:solidFill>
                  <a:schemeClr val="tx1"/>
                </a:solidFill>
                <a:latin typeface="+mn-lt"/>
                <a:ea typeface="+mn-ea"/>
                <a:cs typeface="+mn-cs"/>
              </a:rPr>
              <a:t>05  wplata		PIC 999V99		  350.00	  350.00</a:t>
            </a:r>
          </a:p>
          <a:p>
            <a:r>
              <a:rPr lang="en-US" sz="1200" kern="1200" noProof="1" smtClean="0">
                <a:solidFill>
                  <a:schemeClr val="tx1"/>
                </a:solidFill>
                <a:latin typeface="+mn-lt"/>
                <a:ea typeface="+mn-ea"/>
                <a:cs typeface="+mn-cs"/>
              </a:rPr>
              <a:t>05  dlug		PIC S999V999	  100.000	+049.200</a:t>
            </a:r>
          </a:p>
          <a:p>
            <a:r>
              <a:rPr lang="en-US" sz="1200" kern="1200" noProof="1" smtClean="0">
                <a:solidFill>
                  <a:schemeClr val="tx1"/>
                </a:solidFill>
                <a:latin typeface="+mn-lt"/>
                <a:ea typeface="+mn-ea"/>
                <a:cs typeface="+mn-cs"/>
              </a:rPr>
              <a:t>05  wplata		PIC S99V99		  +50.80	  +50.80</a:t>
            </a:r>
          </a:p>
          <a:p>
            <a:r>
              <a:rPr lang="en-US" sz="1200" kern="1200" noProof="1" smtClean="0">
                <a:solidFill>
                  <a:schemeClr val="tx1"/>
                </a:solidFill>
                <a:latin typeface="+mn-lt"/>
                <a:ea typeface="+mn-ea"/>
                <a:cs typeface="+mn-cs"/>
              </a:rPr>
              <a:t>05  dlug		PIC S9(3)V99		+250.00	+239.14</a:t>
            </a:r>
          </a:p>
          <a:p>
            <a:r>
              <a:rPr lang="en-US" sz="1200" kern="1200" noProof="1" smtClean="0">
                <a:solidFill>
                  <a:schemeClr val="tx1"/>
                </a:solidFill>
                <a:latin typeface="+mn-lt"/>
                <a:ea typeface="+mn-ea"/>
                <a:cs typeface="+mn-cs"/>
              </a:rPr>
              <a:t>05  wplata		PIC S99V9(3)		  +10.853	  +10.853</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SUBTRACT  wplata  FROM  dlug</a:t>
            </a:r>
            <a:r>
              <a:rPr lang="en-US" sz="1200" b="1" kern="1200" noProof="1" smtClean="0">
                <a:solidFill>
                  <a:schemeClr val="tx1"/>
                </a:solidFill>
                <a:latin typeface="+mn-lt"/>
                <a:ea typeface="+mn-ea"/>
                <a:cs typeface="+mn-cs"/>
              </a:rPr>
              <a:t> ROUNDED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Da w ostatnim przypadku poprawną wartość 'dlug' +239.15</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Także następujące schematy są poprawne:</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SUBTRACT</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wplata-czerwiec</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wplata-lipiec</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FROM  dlug</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Tu 'wplata-czerwiec' i 'wplata-lipiec' zostaną wcześniej dodane a ten wynik później odjęty od 'dlug'.</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godziny-podstawowe</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2.5</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FROM  godziny-pracy ROUNDED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Tu 'godziny-podstawowe' i 2.5 zostaną wcześniej dodane a ten wynik później odjęty od 'godziny-pracy'. Jeżeli zaistnieje potrzeba, to wynik będzie zaokrąglony.</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  10.00</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FROM</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place-nauczyciel</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place-obsluga</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place-ochrona</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Tu wartość 10 będzie odjęta od wartości wszystkich trzech pól.</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  40.00  FROM  godziny-przepracowane  GIVING  nadgodziny</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odejmowaniem	po odejmowaniu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godziny-przepracowane	PIC S999V99		+010.00	+010.00</a:t>
            </a:r>
          </a:p>
          <a:p>
            <a:r>
              <a:rPr lang="en-US" sz="1200" kern="1200" noProof="1" smtClean="0">
                <a:solidFill>
                  <a:schemeClr val="tx1"/>
                </a:solidFill>
                <a:latin typeface="+mn-lt"/>
                <a:ea typeface="+mn-ea"/>
                <a:cs typeface="+mn-cs"/>
              </a:rPr>
              <a:t>05  nadgodziny		PIC S99V99		  +99.99	  –30.00</a:t>
            </a:r>
          </a:p>
          <a:p>
            <a:r>
              <a:rPr lang="en-US" sz="1200" kern="1200" noProof="1" smtClean="0">
                <a:solidFill>
                  <a:schemeClr val="tx1"/>
                </a:solidFill>
                <a:latin typeface="+mn-lt"/>
                <a:ea typeface="+mn-ea"/>
                <a:cs typeface="+mn-cs"/>
              </a:rPr>
              <a:t>05  godziny-przepracowane	PIC 999V99		  010.00	  010.00</a:t>
            </a:r>
          </a:p>
          <a:p>
            <a:r>
              <a:rPr lang="en-US" sz="1200" kern="1200" noProof="1" smtClean="0">
                <a:solidFill>
                  <a:schemeClr val="tx1"/>
                </a:solidFill>
                <a:latin typeface="+mn-lt"/>
                <a:ea typeface="+mn-ea"/>
                <a:cs typeface="+mn-cs"/>
              </a:rPr>
              <a:t>05  nadgodziny		PIC 99V99		    99.99	    30.00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SUBTRACT  place  FROM  stare-dane  GIVING  nowe-dane</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odejmowaniem	po odejmowaniu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stare-dane	PIC 999V999		  568.463	  568.463</a:t>
            </a:r>
          </a:p>
          <a:p>
            <a:r>
              <a:rPr lang="en-US" sz="1200" kern="1200" noProof="1" smtClean="0">
                <a:solidFill>
                  <a:schemeClr val="tx1"/>
                </a:solidFill>
                <a:latin typeface="+mn-lt"/>
                <a:ea typeface="+mn-ea"/>
                <a:cs typeface="+mn-cs"/>
              </a:rPr>
              <a:t>05  place		PIC 99V99		    25.35	    25.35</a:t>
            </a:r>
          </a:p>
          <a:p>
            <a:r>
              <a:rPr lang="en-US" sz="1200" kern="1200" noProof="1" smtClean="0">
                <a:solidFill>
                  <a:schemeClr val="tx1"/>
                </a:solidFill>
                <a:latin typeface="+mn-lt"/>
                <a:ea typeface="+mn-ea"/>
                <a:cs typeface="+mn-cs"/>
              </a:rPr>
              <a:t>05  nowe-dane	PIC 999V999		  999.999	  543.113</a:t>
            </a:r>
          </a:p>
          <a:p>
            <a:r>
              <a:rPr lang="en-US" sz="1200" kern="1200" noProof="1" smtClean="0">
                <a:solidFill>
                  <a:schemeClr val="tx1"/>
                </a:solidFill>
                <a:latin typeface="+mn-lt"/>
                <a:ea typeface="+mn-ea"/>
                <a:cs typeface="+mn-cs"/>
              </a:rPr>
              <a:t>05  stare-dane	PIC 999V999		  568.463	  568.463</a:t>
            </a:r>
          </a:p>
          <a:p>
            <a:r>
              <a:rPr lang="en-US" sz="1200" kern="1200" noProof="1" smtClean="0">
                <a:solidFill>
                  <a:schemeClr val="tx1"/>
                </a:solidFill>
                <a:latin typeface="+mn-lt"/>
                <a:ea typeface="+mn-ea"/>
                <a:cs typeface="+mn-cs"/>
              </a:rPr>
              <a:t>05  place		PIC 999V999		    25.355	    25.355</a:t>
            </a:r>
          </a:p>
          <a:p>
            <a:pPr marL="228600" indent="-228600">
              <a:buNone/>
            </a:pPr>
            <a:r>
              <a:rPr lang="en-US" sz="1200" kern="1200" noProof="1" smtClean="0">
                <a:solidFill>
                  <a:schemeClr val="tx1"/>
                </a:solidFill>
                <a:latin typeface="+mn-lt"/>
                <a:ea typeface="+mn-ea"/>
                <a:cs typeface="+mn-cs"/>
              </a:rPr>
              <a:t>05  nowe-dane	PIC 999V99		  999.99	  543.10</a:t>
            </a:r>
          </a:p>
          <a:p>
            <a:pPr marL="228600" indent="-228600">
              <a:buAutoNum type="arabicPlain" startAt="5"/>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Ostatnia wartość powinna być  543.108  albo  543.11 z zaokrągleniem:</a:t>
            </a:r>
          </a:p>
          <a:p>
            <a:r>
              <a:rPr lang="en-US" sz="1200" b="1" kern="1200" noProof="1" smtClean="0">
                <a:solidFill>
                  <a:schemeClr val="tx1"/>
                </a:solidFill>
                <a:latin typeface="+mn-lt"/>
                <a:ea typeface="+mn-ea"/>
                <a:cs typeface="+mn-cs"/>
              </a:rPr>
              <a:t>SUBTRACT  place  FROM  stare-dane  GIVING  nowe-dane  ROUNDED</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18</a:t>
            </a:fld>
            <a:endParaRPr lang="pl-P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pl-PL" sz="1200" b="1" kern="1200" noProof="1" smtClean="0">
                <a:solidFill>
                  <a:schemeClr val="tx1"/>
                </a:solidFill>
                <a:latin typeface="+mn-lt"/>
                <a:ea typeface="+mn-ea"/>
                <a:cs typeface="+mn-cs"/>
              </a:rPr>
              <a:t>MULTIPLY - przykłady:</a:t>
            </a:r>
          </a:p>
          <a:p>
            <a:endParaRPr lang="pl-PL" sz="1200" kern="1200" noProof="1" smtClean="0">
              <a:solidFill>
                <a:schemeClr val="tx1"/>
              </a:solidFill>
              <a:latin typeface="+mn-lt"/>
              <a:ea typeface="+mn-ea"/>
              <a:cs typeface="+mn-cs"/>
            </a:endParaRPr>
          </a:p>
          <a:p>
            <a:endParaRPr lang="pl-PL" sz="1200" kern="1200" noProof="1" smtClean="0">
              <a:solidFill>
                <a:schemeClr val="tx1"/>
              </a:solidFill>
              <a:latin typeface="+mn-lt"/>
              <a:ea typeface="+mn-ea"/>
              <a:cs typeface="+mn-cs"/>
            </a:endParaRPr>
          </a:p>
          <a:p>
            <a:r>
              <a:rPr lang="pl-PL" sz="1200" b="1" kern="1200" noProof="1" smtClean="0">
                <a:solidFill>
                  <a:schemeClr val="tx1"/>
                </a:solidFill>
                <a:latin typeface="+mn-lt"/>
                <a:ea typeface="+mn-ea"/>
                <a:cs typeface="+mn-cs"/>
              </a:rPr>
              <a:t>MULTIPLY  stawka-godzinowa  BY  godziny-przepracowane</a:t>
            </a:r>
            <a:endParaRPr lang="pl-PL" sz="1200" kern="1200" noProof="1" smtClean="0">
              <a:solidFill>
                <a:schemeClr val="tx1"/>
              </a:solidFill>
              <a:latin typeface="+mn-lt"/>
              <a:ea typeface="+mn-ea"/>
              <a:cs typeface="+mn-cs"/>
            </a:endParaRPr>
          </a:p>
          <a:p>
            <a:endParaRPr lang="pl-PL" sz="1200" b="0"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Pole		     	Wartości:	       przed mnożeniem	po mnożeniu</a:t>
            </a:r>
            <a:endParaRPr lang="pl-PL" sz="1200" b="1"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	---------------------------	---------------</a:t>
            </a:r>
            <a:endParaRPr lang="pl-PL" sz="1200" b="1"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99V99		    02.85	    02.85</a:t>
            </a:r>
          </a:p>
          <a:p>
            <a:r>
              <a:rPr lang="pl-PL" sz="1200" kern="1200" noProof="1" smtClean="0">
                <a:solidFill>
                  <a:schemeClr val="tx1"/>
                </a:solidFill>
                <a:latin typeface="+mn-lt"/>
                <a:ea typeface="+mn-ea"/>
                <a:cs typeface="+mn-cs"/>
              </a:rPr>
              <a:t>05  godziny-przepracowane 	PIC 9(3)V99		  010.00	  028.50</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S99V9		   –11.3	  –11.3</a:t>
            </a:r>
          </a:p>
          <a:p>
            <a:r>
              <a:rPr lang="pl-PL" sz="1200" kern="1200" noProof="1" smtClean="0">
                <a:solidFill>
                  <a:schemeClr val="tx1"/>
                </a:solidFill>
                <a:latin typeface="+mn-lt"/>
                <a:ea typeface="+mn-ea"/>
                <a:cs typeface="+mn-cs"/>
              </a:rPr>
              <a:t>05  godziny-przepracowane 	PIC S9(3)V99		 +021.10	–238.43</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S9(3)V9(3)	 –011.305	–011.305</a:t>
            </a:r>
          </a:p>
          <a:p>
            <a:r>
              <a:rPr lang="pl-PL" sz="1200" kern="1200" noProof="1" smtClean="0">
                <a:solidFill>
                  <a:schemeClr val="tx1"/>
                </a:solidFill>
                <a:latin typeface="+mn-lt"/>
                <a:ea typeface="+mn-ea"/>
                <a:cs typeface="+mn-cs"/>
              </a:rPr>
              <a:t>05  godziny-przepracowane 	PIC S9(3)V9		 –010.0	+113.0</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MULTIPLY  stawka-godzinowa  BY  godziny-przepracowane</a:t>
            </a:r>
            <a:r>
              <a:rPr lang="pl-PL" sz="1200" b="1" kern="1200" noProof="1" smtClean="0">
                <a:solidFill>
                  <a:schemeClr val="tx1"/>
                </a:solidFill>
                <a:latin typeface="+mn-lt"/>
                <a:ea typeface="+mn-ea"/>
                <a:cs typeface="+mn-cs"/>
              </a:rPr>
              <a:t>  ROUNDED</a:t>
            </a:r>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da ostatnią liczbę poprawną:  +113.1</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 </a:t>
            </a:r>
          </a:p>
          <a:p>
            <a:r>
              <a:rPr lang="pl-PL" sz="1200" b="1" kern="1200" noProof="1" smtClean="0">
                <a:solidFill>
                  <a:schemeClr val="tx1"/>
                </a:solidFill>
                <a:latin typeface="+mn-lt"/>
                <a:ea typeface="+mn-ea"/>
                <a:cs typeface="+mn-cs"/>
              </a:rPr>
              <a:t>MULTIPLY  1.5  BY  nadgodziny</a:t>
            </a:r>
            <a:endParaRPr lang="pl-PL" sz="1200" kern="1200" noProof="1" smtClean="0">
              <a:solidFill>
                <a:schemeClr val="tx1"/>
              </a:solidFill>
              <a:latin typeface="+mn-lt"/>
              <a:ea typeface="+mn-ea"/>
              <a:cs typeface="+mn-cs"/>
            </a:endParaRPr>
          </a:p>
          <a:p>
            <a:endParaRPr lang="pl-PL" sz="1200" b="0"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Pole		     Wartości:	       przed mnożeniem	po mnożeniu</a:t>
            </a:r>
            <a:endParaRPr lang="pl-PL" sz="1200" b="1"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	---------------------------	---------------</a:t>
            </a:r>
            <a:endParaRPr lang="pl-PL" sz="1200" b="1"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nadgodziny	PIC 99V99		  10.50	  15.75</a:t>
            </a:r>
          </a:p>
          <a:p>
            <a:r>
              <a:rPr lang="pl-PL" sz="1200" kern="1200" noProof="1" smtClean="0">
                <a:solidFill>
                  <a:schemeClr val="tx1"/>
                </a:solidFill>
                <a:latin typeface="+mn-lt"/>
                <a:ea typeface="+mn-ea"/>
                <a:cs typeface="+mn-cs"/>
              </a:rPr>
              <a:t>05  nadgodziny	PIC S99V9(3)		+10.500	+15.750</a:t>
            </a:r>
          </a:p>
          <a:p>
            <a:r>
              <a:rPr lang="pl-PL" sz="1200" kern="1200" noProof="1" smtClean="0">
                <a:solidFill>
                  <a:schemeClr val="tx1"/>
                </a:solidFill>
                <a:latin typeface="+mn-lt"/>
                <a:ea typeface="+mn-ea"/>
                <a:cs typeface="+mn-cs"/>
              </a:rPr>
              <a:t>05  nadgodziny	PIC S99V99		–10.50	–15.75</a:t>
            </a:r>
          </a:p>
          <a:p>
            <a:r>
              <a:rPr lang="pl-PL" sz="1200" kern="1200" noProof="1" smtClean="0">
                <a:solidFill>
                  <a:schemeClr val="tx1"/>
                </a:solidFill>
                <a:latin typeface="+mn-lt"/>
                <a:ea typeface="+mn-ea"/>
                <a:cs typeface="+mn-cs"/>
              </a:rPr>
              <a:t>05  nadgodziny	PIC 99V9		  10.5	  15.7</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MULTIPLY  1.5  BY  nadgodziny </a:t>
            </a:r>
            <a:r>
              <a:rPr lang="pl-PL" sz="1200" b="1" kern="1200" noProof="1" smtClean="0">
                <a:solidFill>
                  <a:schemeClr val="tx1"/>
                </a:solidFill>
                <a:latin typeface="+mn-lt"/>
                <a:ea typeface="+mn-ea"/>
                <a:cs typeface="+mn-cs"/>
              </a:rPr>
              <a:t> ROUNDED</a:t>
            </a:r>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da ostatnią liczbę poprawną: 15.8</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 </a:t>
            </a:r>
          </a:p>
          <a:p>
            <a:r>
              <a:rPr lang="pl-PL" sz="1200" b="1" kern="1200" noProof="1" smtClean="0">
                <a:solidFill>
                  <a:schemeClr val="tx1"/>
                </a:solidFill>
                <a:latin typeface="+mn-lt"/>
                <a:ea typeface="+mn-ea"/>
                <a:cs typeface="+mn-cs"/>
              </a:rPr>
              <a:t>MULTIPLE  2  BY</a:t>
            </a:r>
            <a:endParaRPr lang="pl-PL" sz="1200" kern="1200" noProof="1" smtClean="0">
              <a:solidFill>
                <a:schemeClr val="tx1"/>
              </a:solidFill>
              <a:latin typeface="+mn-lt"/>
              <a:ea typeface="+mn-ea"/>
              <a:cs typeface="+mn-cs"/>
            </a:endParaRPr>
          </a:p>
          <a:p>
            <a:r>
              <a:rPr lang="pl-PL" sz="1200" b="1" kern="1200" noProof="1" smtClean="0">
                <a:solidFill>
                  <a:schemeClr val="tx1"/>
                </a:solidFill>
                <a:latin typeface="+mn-lt"/>
                <a:ea typeface="+mn-ea"/>
                <a:cs typeface="+mn-cs"/>
              </a:rPr>
              <a:t>	zaskorniaki</a:t>
            </a:r>
            <a:endParaRPr lang="pl-PL" sz="1200" kern="1200" noProof="1" smtClean="0">
              <a:solidFill>
                <a:schemeClr val="tx1"/>
              </a:solidFill>
              <a:latin typeface="+mn-lt"/>
              <a:ea typeface="+mn-ea"/>
              <a:cs typeface="+mn-cs"/>
            </a:endParaRPr>
          </a:p>
          <a:p>
            <a:r>
              <a:rPr lang="pl-PL" sz="1200" b="1" kern="1200" noProof="1" smtClean="0">
                <a:solidFill>
                  <a:schemeClr val="tx1"/>
                </a:solidFill>
                <a:latin typeface="+mn-lt"/>
                <a:ea typeface="+mn-ea"/>
                <a:cs typeface="+mn-cs"/>
              </a:rPr>
              <a:t>	kieszonkowe</a:t>
            </a:r>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Tu obydwie wartości 'zaskorniaki' i 'kieszonkowe' będą podwojone.</a:t>
            </a:r>
          </a:p>
          <a:p>
            <a:r>
              <a:rPr lang="pl-PL" sz="1200" kern="1200" noProof="1" smtClean="0">
                <a:solidFill>
                  <a:schemeClr val="tx1"/>
                </a:solidFill>
                <a:latin typeface="+mn-lt"/>
                <a:ea typeface="+mn-ea"/>
                <a:cs typeface="+mn-cs"/>
              </a:rPr>
              <a:t> </a:t>
            </a:r>
          </a:p>
          <a:p>
            <a:endParaRPr lang="pl-PL" sz="1200" kern="1200" noProof="1" smtClean="0">
              <a:solidFill>
                <a:schemeClr val="tx1"/>
              </a:solidFill>
              <a:latin typeface="+mn-lt"/>
              <a:ea typeface="+mn-ea"/>
              <a:cs typeface="+mn-cs"/>
            </a:endParaRPr>
          </a:p>
          <a:p>
            <a:r>
              <a:rPr lang="pl-PL" sz="1200" b="1" kern="1200" noProof="1" smtClean="0">
                <a:solidFill>
                  <a:schemeClr val="tx1"/>
                </a:solidFill>
                <a:latin typeface="+mn-lt"/>
                <a:ea typeface="+mn-ea"/>
                <a:cs typeface="+mn-cs"/>
              </a:rPr>
              <a:t>MULTIPLY  stawka-godzinowa  BY  godziny-przepracowane  GIVING  wyplata</a:t>
            </a:r>
            <a:endParaRPr lang="pl-PL" sz="1200" kern="1200" noProof="1" smtClean="0">
              <a:solidFill>
                <a:schemeClr val="tx1"/>
              </a:solidFill>
              <a:latin typeface="+mn-lt"/>
              <a:ea typeface="+mn-ea"/>
              <a:cs typeface="+mn-cs"/>
            </a:endParaRPr>
          </a:p>
          <a:p>
            <a:endParaRPr lang="pl-PL" sz="1200" b="0"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Pole		     	Wartości:	       przed mnożeniem	po mnożeniu</a:t>
            </a:r>
            <a:endParaRPr lang="pl-PL" sz="1200" b="1"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	-----------------------------	---------------</a:t>
            </a:r>
            <a:endParaRPr lang="pl-PL" sz="1200" b="1"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99V99		     02.85	    02.85</a:t>
            </a:r>
          </a:p>
          <a:p>
            <a:r>
              <a:rPr lang="pl-PL" sz="1200" kern="1200" noProof="1" smtClean="0">
                <a:solidFill>
                  <a:schemeClr val="tx1"/>
                </a:solidFill>
                <a:latin typeface="+mn-lt"/>
                <a:ea typeface="+mn-ea"/>
                <a:cs typeface="+mn-cs"/>
              </a:rPr>
              <a:t>05  godziny-przepracowane 	PIC 9(3)V99		   010.00	  010.00</a:t>
            </a:r>
          </a:p>
          <a:p>
            <a:r>
              <a:rPr lang="pl-PL" sz="1200" kern="1200" noProof="1" smtClean="0">
                <a:solidFill>
                  <a:schemeClr val="tx1"/>
                </a:solidFill>
                <a:latin typeface="+mn-lt"/>
                <a:ea typeface="+mn-ea"/>
                <a:cs typeface="+mn-cs"/>
              </a:rPr>
              <a:t>05  wyplata			PIC 9(3)V99		   999.99	  028.50</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S99V9		   –11.3	  –11.3</a:t>
            </a:r>
          </a:p>
          <a:p>
            <a:r>
              <a:rPr lang="pl-PL" sz="1200" kern="1200" noProof="1" smtClean="0">
                <a:solidFill>
                  <a:schemeClr val="tx1"/>
                </a:solidFill>
                <a:latin typeface="+mn-lt"/>
                <a:ea typeface="+mn-ea"/>
                <a:cs typeface="+mn-cs"/>
              </a:rPr>
              <a:t>05  godziny-przepracowane 	PIC S9(3)V99		 +021.10	+021.10</a:t>
            </a:r>
          </a:p>
          <a:p>
            <a:r>
              <a:rPr lang="pl-PL" sz="1200" kern="1200" noProof="1" smtClean="0">
                <a:solidFill>
                  <a:schemeClr val="tx1"/>
                </a:solidFill>
                <a:latin typeface="+mn-lt"/>
                <a:ea typeface="+mn-ea"/>
                <a:cs typeface="+mn-cs"/>
              </a:rPr>
              <a:t>05  wyplata			PIC S9(3)V9(3)	 +999.999	–238.430</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stawka-godzinowa		PIC S9(3)V9(3)	 –011.305	–011.305</a:t>
            </a:r>
          </a:p>
          <a:p>
            <a:r>
              <a:rPr lang="pl-PL" sz="1200" kern="1200" noProof="1" smtClean="0">
                <a:solidFill>
                  <a:schemeClr val="tx1"/>
                </a:solidFill>
                <a:latin typeface="+mn-lt"/>
                <a:ea typeface="+mn-ea"/>
                <a:cs typeface="+mn-cs"/>
              </a:rPr>
              <a:t>05  godziny-przepracowane 	PIC S9(3)V9		 –010.0	–010.0</a:t>
            </a:r>
          </a:p>
          <a:p>
            <a:r>
              <a:rPr lang="pl-PL" sz="1200" kern="1200" noProof="1" smtClean="0">
                <a:solidFill>
                  <a:schemeClr val="tx1"/>
                </a:solidFill>
                <a:latin typeface="+mn-lt"/>
                <a:ea typeface="+mn-ea"/>
                <a:cs typeface="+mn-cs"/>
              </a:rPr>
              <a:t>05  wyplata			PIC S9(3)V9		 +999.9	+113.0</a:t>
            </a:r>
          </a:p>
          <a:p>
            <a:r>
              <a:rPr lang="pl-PL" sz="1200" kern="1200" noProof="1" smtClean="0">
                <a:solidFill>
                  <a:schemeClr val="tx1"/>
                </a:solidFill>
                <a:latin typeface="+mn-lt"/>
                <a:ea typeface="+mn-ea"/>
                <a:cs typeface="+mn-cs"/>
              </a:rPr>
              <a:t> </a:t>
            </a:r>
          </a:p>
          <a:p>
            <a:endParaRPr lang="pl-PL" sz="1200" kern="1200" noProof="1" smtClean="0">
              <a:solidFill>
                <a:schemeClr val="tx1"/>
              </a:solidFill>
              <a:latin typeface="+mn-lt"/>
              <a:ea typeface="+mn-ea"/>
              <a:cs typeface="+mn-cs"/>
            </a:endParaRPr>
          </a:p>
          <a:p>
            <a:r>
              <a:rPr lang="pl-PL" sz="1200" b="1" kern="1200" noProof="1" smtClean="0">
                <a:solidFill>
                  <a:schemeClr val="tx1"/>
                </a:solidFill>
                <a:latin typeface="+mn-lt"/>
                <a:ea typeface="+mn-ea"/>
                <a:cs typeface="+mn-cs"/>
              </a:rPr>
              <a:t>MULTIPLY  1.5  BY  nadgodziny  GIVING  ekwiwalent-nadgodzin</a:t>
            </a:r>
            <a:endParaRPr lang="pl-PL" sz="1200" kern="1200" noProof="1" smtClean="0">
              <a:solidFill>
                <a:schemeClr val="tx1"/>
              </a:solidFill>
              <a:latin typeface="+mn-lt"/>
              <a:ea typeface="+mn-ea"/>
              <a:cs typeface="+mn-cs"/>
            </a:endParaRPr>
          </a:p>
          <a:p>
            <a:endParaRPr lang="pl-PL" sz="1200" b="0"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Pole	     	Wartości:	       przed mnożeniem	po mnożeniu</a:t>
            </a:r>
            <a:endParaRPr lang="pl-PL" sz="1200" b="1" kern="1200" noProof="1" smtClean="0">
              <a:solidFill>
                <a:schemeClr val="tx1"/>
              </a:solidFill>
              <a:latin typeface="+mn-lt"/>
              <a:ea typeface="+mn-ea"/>
              <a:cs typeface="+mn-cs"/>
            </a:endParaRPr>
          </a:p>
          <a:p>
            <a:r>
              <a:rPr lang="pl-PL" sz="1200" b="0" kern="1200" noProof="1" smtClean="0">
                <a:solidFill>
                  <a:schemeClr val="tx1"/>
                </a:solidFill>
                <a:latin typeface="+mn-lt"/>
                <a:ea typeface="+mn-ea"/>
                <a:cs typeface="+mn-cs"/>
              </a:rPr>
              <a:t>---------------------------------------	---------------------------	---------------</a:t>
            </a:r>
            <a:endParaRPr lang="pl-PL" sz="1200" b="1"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nadgodziny	PIC 99V99		    10.50	    10.50</a:t>
            </a:r>
          </a:p>
          <a:p>
            <a:r>
              <a:rPr lang="pl-PL" sz="1200" kern="1200" noProof="1" smtClean="0">
                <a:solidFill>
                  <a:schemeClr val="tx1"/>
                </a:solidFill>
                <a:latin typeface="+mn-lt"/>
                <a:ea typeface="+mn-ea"/>
                <a:cs typeface="+mn-cs"/>
              </a:rPr>
              <a:t>05  ekwiwalent-nadgodzin 	PIC 99V99		    99.99	    15.75</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nadgodziny	PIC S99V9(3)		  +10.500	  +10.500</a:t>
            </a:r>
          </a:p>
          <a:p>
            <a:r>
              <a:rPr lang="pl-PL" sz="1200" kern="1200" noProof="1" smtClean="0">
                <a:solidFill>
                  <a:schemeClr val="tx1"/>
                </a:solidFill>
                <a:latin typeface="+mn-lt"/>
                <a:ea typeface="+mn-ea"/>
                <a:cs typeface="+mn-cs"/>
              </a:rPr>
              <a:t>05  ekwiwalent-nadgodzin 	PIC S99V99		  + 99.99	  +15.75</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nadgodziny	PIC S99V99		   –10.50	  –10.50</a:t>
            </a:r>
          </a:p>
          <a:p>
            <a:r>
              <a:rPr lang="pl-PL" sz="1200" kern="1200" noProof="1" smtClean="0">
                <a:solidFill>
                  <a:schemeClr val="tx1"/>
                </a:solidFill>
                <a:latin typeface="+mn-lt"/>
                <a:ea typeface="+mn-ea"/>
                <a:cs typeface="+mn-cs"/>
              </a:rPr>
              <a:t>05  ekwiwalent-nadgodzin 	PIC S99V9(3)		  +99.999	  –15.750</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05  nadgodziny	PIC 99V99		    10.50	    10.50</a:t>
            </a:r>
          </a:p>
          <a:p>
            <a:r>
              <a:rPr lang="pl-PL" sz="1200" kern="1200" noProof="1" smtClean="0">
                <a:solidFill>
                  <a:schemeClr val="tx1"/>
                </a:solidFill>
                <a:latin typeface="+mn-lt"/>
                <a:ea typeface="+mn-ea"/>
                <a:cs typeface="+mn-cs"/>
              </a:rPr>
              <a:t>05  ekwiwalent-nadgodzin 	PIC 99V9		    99.9	    15.7</a:t>
            </a:r>
            <a:endParaRPr lang="pl-PL"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19</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r>
              <a:rPr lang="en-US" sz="1200" kern="1200" noProof="1" smtClean="0">
                <a:solidFill>
                  <a:schemeClr val="tx1"/>
                </a:solidFill>
                <a:latin typeface="+mn-lt"/>
                <a:ea typeface="+mn-ea"/>
                <a:cs typeface="+mn-cs"/>
              </a:rPr>
              <a:t>Środowisko pracy MVS czy ogólniej z\OS to osobna część wiedzy, tu nie omawiana.</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 jednak wiedzieć, że w tym samym miejscu, gdzie spodziewasz się programów w COBOL'u, może być tu program w różnych językach, m. in.:</a:t>
            </a:r>
          </a:p>
          <a:p>
            <a:endParaRPr lang="en-US" sz="6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DB2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to COBOL program współpracujący z bazą danych (</a:t>
            </a:r>
            <a:r>
              <a:rPr lang="en-US" sz="1200" i="1" kern="1200" noProof="1" smtClean="0">
                <a:solidFill>
                  <a:schemeClr val="tx1"/>
                </a:solidFill>
                <a:latin typeface="+mn-lt"/>
                <a:ea typeface="+mn-ea"/>
                <a:cs typeface="+mn-cs"/>
              </a:rPr>
              <a:t>embedded SQL </a:t>
            </a:r>
            <a:r>
              <a:rPr lang="en-US" sz="1200" kern="1200" noProof="1" smtClean="0">
                <a:solidFill>
                  <a:schemeClr val="tx1"/>
                </a:solidFill>
                <a:latin typeface="+mn-lt"/>
                <a:ea typeface="+mn-ea"/>
                <a:cs typeface="+mn-cs"/>
              </a:rPr>
              <a:t>- wbudowany SQL, tu: do programu</a:t>
            </a:r>
          </a:p>
          <a:p>
            <a:r>
              <a:rPr lang="en-US" sz="1200" kern="1200" noProof="1" smtClean="0">
                <a:solidFill>
                  <a:schemeClr val="tx1"/>
                </a:solidFill>
                <a:latin typeface="+mn-lt"/>
                <a:ea typeface="+mn-ea"/>
                <a:cs typeface="+mn-cs"/>
              </a:rPr>
              <a:t>COBOL'a). W takich programach jest zawsze:</a:t>
            </a:r>
          </a:p>
          <a:p>
            <a:r>
              <a:rPr lang="en-US" sz="1200" kern="1200" noProof="1" smtClean="0">
                <a:solidFill>
                  <a:schemeClr val="tx1"/>
                </a:solidFill>
                <a:latin typeface="+mn-lt"/>
                <a:ea typeface="+mn-ea"/>
                <a:cs typeface="+mn-cs"/>
              </a:rPr>
              <a:t>INCLUDE </a:t>
            </a:r>
            <a:r>
              <a:rPr lang="en-US" sz="1200" i="1" kern="1200" noProof="1" smtClean="0">
                <a:solidFill>
                  <a:schemeClr val="tx1"/>
                </a:solidFill>
                <a:latin typeface="+mn-lt"/>
                <a:ea typeface="+mn-ea"/>
                <a:cs typeface="+mn-cs"/>
              </a:rPr>
              <a:t>nazwa DCLGEN'u</a:t>
            </a:r>
            <a:r>
              <a:rPr lang="en-US" sz="1200" kern="1200" noProof="1" smtClean="0">
                <a:solidFill>
                  <a:schemeClr val="tx1"/>
                </a:solidFill>
                <a:latin typeface="+mn-lt"/>
                <a:ea typeface="+mn-ea"/>
                <a:cs typeface="+mn-cs"/>
              </a:rPr>
              <a:t> - INCLUDE jest tym samym co COPY ale dedykowane dla baz danych. </a:t>
            </a:r>
          </a:p>
          <a:p>
            <a:r>
              <a:rPr lang="en-US" sz="1200" kern="1200" noProof="1" smtClean="0">
                <a:solidFill>
                  <a:schemeClr val="tx1"/>
                </a:solidFill>
                <a:latin typeface="+mn-lt"/>
                <a:ea typeface="+mn-ea"/>
                <a:cs typeface="+mn-cs"/>
              </a:rPr>
              <a:t>DCLGEN (DeCLaration GENerator) stanowi pomost pomiędzy daną tablicą DB2 bo mówi jak ją czytać a jego utworzenie - zlecimy to systemowi - jest banalnie proste.</a:t>
            </a:r>
          </a:p>
          <a:p>
            <a:r>
              <a:rPr lang="en-US" sz="1200" kern="1200" noProof="1" smtClean="0">
                <a:solidFill>
                  <a:schemeClr val="tx1"/>
                </a:solidFill>
                <a:latin typeface="+mn-lt"/>
                <a:ea typeface="+mn-ea"/>
                <a:cs typeface="+mn-cs"/>
              </a:rPr>
              <a:t>Oprócz INCLUDE spotkasz tu EXEC SQL  i zamykający kod SQL'a   END-EXEC.</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CICS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(Customer Information Control System; czytaj w "American English" </a:t>
            </a:r>
            <a:r>
              <a:rPr lang="en-US" sz="1200" i="1" kern="1200" noProof="1" smtClean="0">
                <a:solidFill>
                  <a:schemeClr val="tx1"/>
                </a:solidFill>
                <a:latin typeface="+mn-lt"/>
                <a:ea typeface="+mn-ea"/>
                <a:cs typeface="+mn-cs"/>
              </a:rPr>
              <a:t>siajsies</a:t>
            </a:r>
            <a:r>
              <a:rPr lang="en-US" sz="1200" kern="1200" noProof="1" smtClean="0">
                <a:solidFill>
                  <a:schemeClr val="tx1"/>
                </a:solidFill>
                <a:latin typeface="+mn-lt"/>
                <a:ea typeface="+mn-ea"/>
                <a:cs typeface="+mn-cs"/>
              </a:rPr>
              <a:t>, w British English </a:t>
            </a:r>
            <a:r>
              <a:rPr lang="en-US" sz="1200" i="1" kern="1200" noProof="1" smtClean="0">
                <a:solidFill>
                  <a:schemeClr val="tx1"/>
                </a:solidFill>
                <a:latin typeface="+mn-lt"/>
                <a:ea typeface="+mn-ea"/>
                <a:cs typeface="+mn-cs"/>
              </a:rPr>
              <a:t>kiks</a:t>
            </a:r>
            <a:r>
              <a:rPr lang="en-US" sz="1200" kern="1200" noProof="1" smtClean="0">
                <a:solidFill>
                  <a:schemeClr val="tx1"/>
                </a:solidFill>
                <a:latin typeface="+mn-lt"/>
                <a:ea typeface="+mn-ea"/>
                <a:cs typeface="+mn-cs"/>
              </a:rPr>
              <a:t> ) to COBOL program o przeznaczeniu on-line (interaktywny, </a:t>
            </a:r>
            <a:r>
              <a:rPr lang="en-US" sz="1200" i="1" kern="1200" noProof="1" smtClean="0">
                <a:solidFill>
                  <a:schemeClr val="tx1"/>
                </a:solidFill>
                <a:latin typeface="+mn-lt"/>
                <a:ea typeface="+mn-ea"/>
                <a:cs typeface="+mn-cs"/>
              </a:rPr>
              <a:t>embedded CICS</a:t>
            </a:r>
            <a:r>
              <a:rPr lang="en-US" sz="1200" kern="1200" noProof="1" smtClean="0">
                <a:solidFill>
                  <a:schemeClr val="tx1"/>
                </a:solidFill>
                <a:latin typeface="+mn-lt"/>
                <a:ea typeface="+mn-ea"/>
                <a:cs typeface="+mn-cs"/>
              </a:rPr>
              <a:t>). Tu ENVIRONMENT DIVISION będzie pusty (bo przecież CISC nie pracuje na plikach) lub nazwy tej w ogóle nie będzie. Tu spotkasz EXEC CICS  i zamykający wybrany proces on line   END-EXEC.</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IMS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Information Management System to COBOL program ale ze starym rozumieniem baz danych - nie </a:t>
            </a:r>
          </a:p>
          <a:p>
            <a:r>
              <a:rPr lang="en-US" sz="1200" kern="1200" noProof="1" smtClean="0">
                <a:solidFill>
                  <a:schemeClr val="tx1"/>
                </a:solidFill>
                <a:latin typeface="+mn-lt"/>
                <a:ea typeface="+mn-ea"/>
                <a:cs typeface="+mn-cs"/>
              </a:rPr>
              <a:t>relacyjnym lecz hierarchicznym. Jego charakterystyczną cechą jest praca na tzw. segmentach - jednostkach danych, które DL/I transferuje z lub do programu w operacjach wejścia/wyjścia). Nie przejmuj się nazwą DL/I ale w takim programie zobaczysz: </a:t>
            </a:r>
          </a:p>
          <a:p>
            <a:r>
              <a:rPr lang="en-US" sz="1200" kern="1200" noProof="1" smtClean="0">
                <a:solidFill>
                  <a:schemeClr val="tx1"/>
                </a:solidFill>
                <a:latin typeface="+mn-lt"/>
                <a:ea typeface="+mn-ea"/>
                <a:cs typeface="+mn-cs"/>
              </a:rPr>
              <a:t>ENTRY  'DLITCBL' USING …	(DLITCBL znaczy    DL/I To CoBoL - z DL/I do COBOL'a)   i</a:t>
            </a:r>
          </a:p>
          <a:p>
            <a:r>
              <a:rPr lang="en-US" sz="1200" kern="1200" noProof="1" smtClean="0">
                <a:solidFill>
                  <a:schemeClr val="tx1"/>
                </a:solidFill>
                <a:latin typeface="+mn-lt"/>
                <a:ea typeface="+mn-ea"/>
                <a:cs typeface="+mn-cs"/>
              </a:rPr>
              <a:t>CALL 'CBLTDLI' USING …		(CBLTDLI znaczy    CoBoL To DL/I - z COBOL'a do DL/I)</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Assembler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 raczej BAL (Basic Assembly Language) aby rozróżnić go od innych, zupełnie odmiennych tego typu języków Assembler (zależnych od konfiguracji komputera).  Zwykle programy w Assemblerze są stare lub przynajmniej nie podlegające zmianom. Inne można zastąpić zdecydowanie czytelniejszym COBOL'em, który dobrze sobie radzi nawet z adresami - w końcu to ten sam system.</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REXX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język dobry dla penetracji systemu. Jego operacje na łańcuchach znakowych przeszły do Python'a.</a:t>
            </a:r>
          </a:p>
          <a:p>
            <a:r>
              <a:rPr lang="en-US" sz="1200" kern="1200" noProof="1" smtClean="0">
                <a:solidFill>
                  <a:schemeClr val="tx1"/>
                </a:solidFill>
                <a:latin typeface="+mn-lt"/>
                <a:ea typeface="+mn-ea"/>
                <a:cs typeface="+mn-cs"/>
              </a:rPr>
              <a:t>Uwaga: Język REXX jest tego samego systemu co język COBOL a jednak REXX czyta wszystkie rekordy jednocześnie, wpisując je do tablicy. Tablica o indeksie 0 (zero) trzyma liczbę tych rekordów.</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SAS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Statistical Analysis Software to język do specjalnych celów - niekoniecznie statystycznych.</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Easytrieve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program w Easytrieve jest podobny do programu w COBOL'u, jednakże dedykowany do nieskomplikowanych procesów z dynamicznym SQL'em (nie bind'ujemy w Easytrieve) i możliwością tworzenia raportów. Do takich celów jest niezmiernie sympatyczny.</a:t>
            </a:r>
          </a:p>
          <a:p>
            <a:pPr>
              <a:buFont typeface="Arial" pitchFamily="34" charset="0"/>
              <a:buChar char="•"/>
            </a:pPr>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PL/I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Programming Language 1 (zamieniono 1 na i) dedykowany zarówno do celów biznesowych jak i naukowych </a:t>
            </a:r>
          </a:p>
          <a:p>
            <a:r>
              <a:rPr lang="en-US" sz="1200" kern="1200" noProof="1" smtClean="0">
                <a:solidFill>
                  <a:schemeClr val="tx1"/>
                </a:solidFill>
                <a:latin typeface="+mn-lt"/>
                <a:ea typeface="+mn-ea"/>
                <a:cs typeface="+mn-cs"/>
              </a:rPr>
              <a:t>(COBOL dla celów naukowych zupełnie się nie nadaje pomimo wbudowanych funkcji matematycznych).</a:t>
            </a:r>
          </a:p>
          <a:p>
            <a:endParaRPr lang="en-US" sz="1200" kern="1200" noProof="1" smtClean="0">
              <a:solidFill>
                <a:schemeClr val="tx1"/>
              </a:solidFill>
              <a:latin typeface="+mn-lt"/>
              <a:ea typeface="+mn-ea"/>
              <a:cs typeface="+mn-cs"/>
            </a:endParaRPr>
          </a:p>
          <a:p>
            <a:pPr>
              <a:buFont typeface="Arial" pitchFamily="34" charset="0"/>
              <a:buChar char="•"/>
            </a:pPr>
            <a:r>
              <a:rPr lang="en-US" sz="1200" kern="1200" noProof="1" smtClean="0">
                <a:solidFill>
                  <a:schemeClr val="tx1"/>
                </a:solidFill>
                <a:latin typeface="+mn-lt"/>
                <a:ea typeface="+mn-ea"/>
                <a:cs typeface="+mn-cs"/>
              </a:rPr>
              <a:t> FORTRAN IV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niemal zapomniany język programowania dedykowany dla celów naukowych.</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i szereg innych języków programowania (Java, C, C++, HTML, Perl, Algol, …)</a:t>
            </a:r>
          </a:p>
          <a:p>
            <a:endParaRPr lang="pl-PL" dirty="0"/>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b="1" kern="1200" noProof="1" smtClean="0">
                <a:solidFill>
                  <a:schemeClr val="tx1"/>
                </a:solidFill>
                <a:latin typeface="+mn-lt"/>
                <a:ea typeface="+mn-ea"/>
                <a:cs typeface="+mn-cs"/>
              </a:rPr>
              <a:t>DIVIDE - przykłady: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iloraz = dzielna / dzielnik</a:t>
            </a:r>
          </a:p>
          <a:p>
            <a:r>
              <a:rPr lang="en-US" sz="1200" kern="1200" noProof="1" smtClean="0">
                <a:solidFill>
                  <a:schemeClr val="tx1"/>
                </a:solidFill>
                <a:latin typeface="+mn-lt"/>
                <a:ea typeface="+mn-ea"/>
                <a:cs typeface="+mn-cs"/>
              </a:rPr>
              <a:t>DIVIDE  dzielnik  INTO  dzielna</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DIVIDE  godziny  INTO  kilometry</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prędkość: kilometry = kilometry / godziny</a:t>
            </a: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dzieleniem	po dzieleniu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kilometry		PIC 9(3)V9		  366.0		  091.5</a:t>
            </a:r>
          </a:p>
          <a:p>
            <a:r>
              <a:rPr lang="en-US" sz="1200" kern="1200" noProof="1" smtClean="0">
                <a:solidFill>
                  <a:schemeClr val="tx1"/>
                </a:solidFill>
                <a:latin typeface="+mn-lt"/>
                <a:ea typeface="+mn-ea"/>
                <a:cs typeface="+mn-cs"/>
              </a:rPr>
              <a:t>05  godziny		PIC 99		    04		    04</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kilometry		PIC S9(3)V9		–247.0		 –082.3</a:t>
            </a:r>
          </a:p>
          <a:p>
            <a:r>
              <a:rPr lang="en-US" sz="1200" kern="1200" noProof="1" smtClean="0">
                <a:solidFill>
                  <a:schemeClr val="tx1"/>
                </a:solidFill>
                <a:latin typeface="+mn-lt"/>
                <a:ea typeface="+mn-ea"/>
                <a:cs typeface="+mn-cs"/>
              </a:rPr>
              <a:t>05  godziny		PIC S99V9		  +03.0		  +03.0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kilometry		PIC S9(3)V9		+248.0		 –082.6</a:t>
            </a:r>
          </a:p>
          <a:p>
            <a:r>
              <a:rPr lang="en-US" sz="1200" kern="1200" noProof="1" smtClean="0">
                <a:solidFill>
                  <a:schemeClr val="tx1"/>
                </a:solidFill>
                <a:latin typeface="+mn-lt"/>
                <a:ea typeface="+mn-ea"/>
                <a:cs typeface="+mn-cs"/>
              </a:rPr>
              <a:t>05  godziny		PIC S99		   –03		   –03</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DIVIDE  godziny  INTO  kilometry</a:t>
            </a:r>
            <a:r>
              <a:rPr lang="en-US" sz="1200" b="1" kern="1200" noProof="1" smtClean="0">
                <a:solidFill>
                  <a:schemeClr val="tx1"/>
                </a:solidFill>
                <a:latin typeface="+mn-lt"/>
                <a:ea typeface="+mn-ea"/>
                <a:cs typeface="+mn-cs"/>
              </a:rPr>
              <a:t>  ROUNDED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da ostatnią liczbę poprawną: –082.7</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DIVIDE  wszystko  BY  3</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GIVING  srednia</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REMAINDER  reszta</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a:t>
            </a:r>
            <a:r>
              <a:rPr lang="en-US" sz="1200" b="0" kern="1200" baseline="0" noProof="1" smtClean="0">
                <a:solidFill>
                  <a:schemeClr val="tx1"/>
                </a:solidFill>
                <a:latin typeface="+mn-lt"/>
                <a:ea typeface="+mn-ea"/>
                <a:cs typeface="+mn-cs"/>
              </a:rPr>
              <a:t>          </a:t>
            </a:r>
            <a:r>
              <a:rPr lang="en-US" sz="1200" b="0" kern="1200" noProof="1" smtClean="0">
                <a:solidFill>
                  <a:schemeClr val="tx1"/>
                </a:solidFill>
                <a:latin typeface="+mn-lt"/>
                <a:ea typeface="+mn-ea"/>
                <a:cs typeface="+mn-cs"/>
              </a:rPr>
              <a:t>przed dzieleniem		po dzieleniu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9(4)		  0313		  0313</a:t>
            </a:r>
          </a:p>
          <a:p>
            <a:r>
              <a:rPr lang="en-US" sz="1200" kern="1200" noProof="1" smtClean="0">
                <a:solidFill>
                  <a:schemeClr val="tx1"/>
                </a:solidFill>
                <a:latin typeface="+mn-lt"/>
                <a:ea typeface="+mn-ea"/>
                <a:cs typeface="+mn-cs"/>
              </a:rPr>
              <a:t>05  srednia		PIC 9(3)		    999		    104</a:t>
            </a:r>
          </a:p>
          <a:p>
            <a:r>
              <a:rPr lang="en-US" sz="1200" kern="1200" noProof="1" smtClean="0">
                <a:solidFill>
                  <a:schemeClr val="tx1"/>
                </a:solidFill>
                <a:latin typeface="+mn-lt"/>
                <a:ea typeface="+mn-ea"/>
                <a:cs typeface="+mn-cs"/>
              </a:rPr>
              <a:t>05  reszta		PIC 9		        9		        1</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S9(4)		–0314		–0314</a:t>
            </a:r>
          </a:p>
          <a:p>
            <a:r>
              <a:rPr lang="en-US" sz="1200" kern="1200" noProof="1" smtClean="0">
                <a:solidFill>
                  <a:schemeClr val="tx1"/>
                </a:solidFill>
                <a:latin typeface="+mn-lt"/>
                <a:ea typeface="+mn-ea"/>
                <a:cs typeface="+mn-cs"/>
              </a:rPr>
              <a:t>05  srednia		PIC S9(3)		  +999		  –104</a:t>
            </a:r>
          </a:p>
          <a:p>
            <a:r>
              <a:rPr lang="en-US" sz="1200" kern="1200" noProof="1" smtClean="0">
                <a:solidFill>
                  <a:schemeClr val="tx1"/>
                </a:solidFill>
                <a:latin typeface="+mn-lt"/>
                <a:ea typeface="+mn-ea"/>
                <a:cs typeface="+mn-cs"/>
              </a:rPr>
              <a:t>05  reszta		PIC S9		      +9		      –2</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9(4)		   0314		  0314</a:t>
            </a:r>
          </a:p>
          <a:p>
            <a:r>
              <a:rPr lang="en-US" sz="1200" kern="1200" noProof="1" smtClean="0">
                <a:solidFill>
                  <a:schemeClr val="tx1"/>
                </a:solidFill>
                <a:latin typeface="+mn-lt"/>
                <a:ea typeface="+mn-ea"/>
                <a:cs typeface="+mn-cs"/>
              </a:rPr>
              <a:t>05  srednia		PIC 9(3)V9		     999.9		    104.6</a:t>
            </a:r>
          </a:p>
          <a:p>
            <a:r>
              <a:rPr lang="en-US" sz="1200" kern="1200" noProof="1" smtClean="0">
                <a:solidFill>
                  <a:schemeClr val="tx1"/>
                </a:solidFill>
                <a:latin typeface="+mn-lt"/>
                <a:ea typeface="+mn-ea"/>
                <a:cs typeface="+mn-cs"/>
              </a:rPr>
              <a:t>05  reszta		PIC V9(5)		           .99999	          .20000</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DIVIDE  wszystko  BY  3</a:t>
            </a:r>
          </a:p>
          <a:p>
            <a:r>
              <a:rPr lang="en-US" sz="1200" kern="1200" noProof="1" smtClean="0">
                <a:solidFill>
                  <a:schemeClr val="tx1"/>
                </a:solidFill>
                <a:latin typeface="+mn-lt"/>
                <a:ea typeface="+mn-ea"/>
                <a:cs typeface="+mn-cs"/>
              </a:rPr>
              <a:t>	GIVING  srednia</a:t>
            </a:r>
            <a:r>
              <a:rPr lang="en-US" sz="1200" b="1" kern="1200" noProof="1" smtClean="0">
                <a:solidFill>
                  <a:schemeClr val="tx1"/>
                </a:solidFill>
                <a:latin typeface="+mn-lt"/>
                <a:ea typeface="+mn-ea"/>
                <a:cs typeface="+mn-cs"/>
              </a:rPr>
              <a:t>  ROUNDED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REMAINDER  reszta</a:t>
            </a:r>
          </a:p>
          <a:p>
            <a:r>
              <a:rPr lang="en-US" sz="1200" kern="1200" noProof="1" smtClean="0">
                <a:solidFill>
                  <a:schemeClr val="tx1"/>
                </a:solidFill>
                <a:latin typeface="+mn-lt"/>
                <a:ea typeface="+mn-ea"/>
                <a:cs typeface="+mn-cs"/>
              </a:rPr>
              <a:t>'srednia' w drugim zestawie danych będzie –105 a w trzecim 104.7</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Uwaga: REMAINDER nie może mieć opcji ROUNDED i jest obcinany, jeżeli tak trzeba, po prawej stronie.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DIVIDE  ilosc  INTO  wszystko</a:t>
            </a:r>
            <a:r>
              <a:rPr lang="en-US" sz="1200" kern="1200" noProof="1" smtClean="0">
                <a:solidFill>
                  <a:schemeClr val="tx1"/>
                </a:solidFill>
                <a:latin typeface="+mn-lt"/>
                <a:ea typeface="+mn-ea"/>
                <a:cs typeface="+mn-cs"/>
              </a:rPr>
              <a:t>	[to samo co]	</a:t>
            </a:r>
            <a:r>
              <a:rPr lang="en-US" sz="1200" b="1" kern="1200" noProof="1" smtClean="0">
                <a:solidFill>
                  <a:schemeClr val="tx1"/>
                </a:solidFill>
                <a:latin typeface="+mn-lt"/>
                <a:ea typeface="+mn-ea"/>
                <a:cs typeface="+mn-cs"/>
              </a:rPr>
              <a:t>DIVIDE  wszystko BY  ilosc</a:t>
            </a:r>
            <a:endParaRPr lang="en-US" sz="1200" kern="1200" noProof="1" smtClean="0">
              <a:solidFill>
                <a:schemeClr val="tx1"/>
              </a:solidFill>
              <a:latin typeface="+mn-lt"/>
              <a:ea typeface="+mn-ea"/>
              <a:cs typeface="+mn-cs"/>
            </a:endParaRPr>
          </a:p>
          <a:p>
            <a:r>
              <a:rPr lang="en-US" sz="1200" b="1" kern="1200" baseline="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GIVING  srednia				GIVING  srednia</a:t>
            </a:r>
            <a:endParaRPr lang="en-US" sz="1200" kern="1200" noProof="1" smtClean="0">
              <a:solidFill>
                <a:schemeClr val="tx1"/>
              </a:solidFill>
              <a:latin typeface="+mn-lt"/>
              <a:ea typeface="+mn-ea"/>
              <a:cs typeface="+mn-cs"/>
            </a:endParaRP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Pole		     Wartości:	     przed dzieleniem	po dzieleniu</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	-----------------</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9(3)		   366	    366</a:t>
            </a:r>
          </a:p>
          <a:p>
            <a:r>
              <a:rPr lang="en-US" sz="1200" kern="1200" noProof="1" smtClean="0">
                <a:solidFill>
                  <a:schemeClr val="tx1"/>
                </a:solidFill>
                <a:latin typeface="+mn-lt"/>
                <a:ea typeface="+mn-ea"/>
                <a:cs typeface="+mn-cs"/>
              </a:rPr>
              <a:t>05  ilosc		PIC 99		     04	      04</a:t>
            </a:r>
          </a:p>
          <a:p>
            <a:r>
              <a:rPr lang="en-US" sz="1200" kern="1200" noProof="1" smtClean="0">
                <a:solidFill>
                  <a:schemeClr val="tx1"/>
                </a:solidFill>
                <a:latin typeface="+mn-lt"/>
                <a:ea typeface="+mn-ea"/>
                <a:cs typeface="+mn-cs"/>
              </a:rPr>
              <a:t>05  srednia		PIC 9(3)V9		   999.  9	    091.5</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S9(3)		 –247	  –247</a:t>
            </a:r>
          </a:p>
          <a:p>
            <a:r>
              <a:rPr lang="en-US" sz="1200" kern="1200" noProof="1" smtClean="0">
                <a:solidFill>
                  <a:schemeClr val="tx1"/>
                </a:solidFill>
                <a:latin typeface="+mn-lt"/>
                <a:ea typeface="+mn-ea"/>
                <a:cs typeface="+mn-cs"/>
              </a:rPr>
              <a:t>05  ilosc		PIC S99V9		   +03.0	    +03.0</a:t>
            </a:r>
          </a:p>
          <a:p>
            <a:r>
              <a:rPr lang="en-US" sz="1200" kern="1200" noProof="1" smtClean="0">
                <a:solidFill>
                  <a:schemeClr val="tx1"/>
                </a:solidFill>
                <a:latin typeface="+mn-lt"/>
                <a:ea typeface="+mn-ea"/>
                <a:cs typeface="+mn-cs"/>
              </a:rPr>
              <a:t>05  srednia		PIC S99V9(3)		   +99.999	    –82.333</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05  wszystko		PIC S9(3)V9		 +248	  +248.0</a:t>
            </a:r>
          </a:p>
          <a:p>
            <a:r>
              <a:rPr lang="en-US" sz="1200" kern="1200" noProof="1" smtClean="0">
                <a:solidFill>
                  <a:schemeClr val="tx1"/>
                </a:solidFill>
                <a:latin typeface="+mn-lt"/>
                <a:ea typeface="+mn-ea"/>
                <a:cs typeface="+mn-cs"/>
              </a:rPr>
              <a:t>05  ilosc		PIC S99		   –03	     –03</a:t>
            </a:r>
          </a:p>
          <a:p>
            <a:r>
              <a:rPr lang="en-US" sz="1200" kern="1200" noProof="1" smtClean="0">
                <a:solidFill>
                  <a:schemeClr val="tx1"/>
                </a:solidFill>
                <a:latin typeface="+mn-lt"/>
                <a:ea typeface="+mn-ea"/>
                <a:cs typeface="+mn-cs"/>
              </a:rPr>
              <a:t>05  srednia		PIC S99V99		   +99.99	     –82.66</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DIVIDE  wszystko BY  ilosc</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GIVING  srednia  ROUNDED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da ostatnią liczbę poprawną: –082.67</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20</a:t>
            </a:fld>
            <a:endParaRPr lang="pl-P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7500" lnSpcReduction="20000"/>
          </a:bodyPr>
          <a:lstStyle/>
          <a:p>
            <a:r>
              <a:rPr lang="en-US" sz="1200" kern="1200" noProof="1" smtClean="0">
                <a:solidFill>
                  <a:schemeClr val="tx1"/>
                </a:solidFill>
                <a:latin typeface="+mn-lt"/>
                <a:ea typeface="+mn-ea"/>
                <a:cs typeface="+mn-cs"/>
              </a:rPr>
              <a:t>Pozycję każdego pola w danym copybook'u znajdzie się w </a:t>
            </a:r>
            <a:r>
              <a:rPr lang="en-US" sz="1200" b="1" kern="1200" noProof="1" smtClean="0">
                <a:solidFill>
                  <a:schemeClr val="tx1"/>
                </a:solidFill>
                <a:latin typeface="+mn-lt"/>
                <a:ea typeface="+mn-ea"/>
                <a:cs typeface="+mn-cs"/>
              </a:rPr>
              <a:t>FileAid</a:t>
            </a:r>
            <a:r>
              <a:rPr lang="en-US" sz="1200" kern="1200" noProof="1" smtClean="0">
                <a:solidFill>
                  <a:schemeClr val="tx1"/>
                </a:solidFill>
                <a:latin typeface="+mn-lt"/>
                <a:ea typeface="+mn-ea"/>
                <a:cs typeface="+mn-cs"/>
              </a:rPr>
              <a:t> (znajdziesz go wchodząc z ‘main menu’ do ‘utitities’ i głębiej)*. Jeżeli podepniemy pod nią dane, to odczytamy wartości wszystkich pól.  Wartość nienumeryczna w polu numerycznym będzie wyświetlana na czerwono.</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 - - - - - - - - - - - - - - - - - - - - - - - - - - - - - - - - - - - - - - - - - - - - - - - - - - - - - - - - - - - - - - - - - - - - - - - - -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Lista wszystkich formatów:</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Format danych		Identyfikator</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EBCDIC (Character)		       </a:t>
            </a:r>
            <a:r>
              <a:rPr lang="en-US" sz="1200" b="1" kern="1200" noProof="1" smtClean="0">
                <a:solidFill>
                  <a:schemeClr val="tx1"/>
                </a:solidFill>
                <a:latin typeface="+mn-lt"/>
                <a:ea typeface="+mn-ea"/>
                <a:cs typeface="+mn-cs"/>
              </a:rPr>
              <a:t>CH</a:t>
            </a:r>
            <a:r>
              <a:rPr lang="en-US" sz="1200" kern="1200" noProof="1" smtClean="0">
                <a:solidFill>
                  <a:schemeClr val="tx1"/>
                </a:solidFill>
                <a:latin typeface="+mn-lt"/>
                <a:ea typeface="+mn-ea"/>
                <a:cs typeface="+mn-cs"/>
              </a:rPr>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ASCII  (Character)		       AC </a:t>
            </a:r>
          </a:p>
          <a:p>
            <a:r>
              <a:rPr lang="en-US" sz="1200" kern="1200" noProof="1" smtClean="0">
                <a:solidFill>
                  <a:schemeClr val="tx1"/>
                </a:solidFill>
                <a:latin typeface="+mn-lt"/>
                <a:ea typeface="+mn-ea"/>
                <a:cs typeface="+mn-cs"/>
              </a:rPr>
              <a:t>Binary (Unsigned Numeric)		       </a:t>
            </a:r>
            <a:r>
              <a:rPr lang="en-US" sz="1200" b="1" kern="1200" noProof="1" smtClean="0">
                <a:solidFill>
                  <a:schemeClr val="tx1"/>
                </a:solidFill>
                <a:latin typeface="+mn-lt"/>
                <a:ea typeface="+mn-ea"/>
                <a:cs typeface="+mn-cs"/>
              </a:rPr>
              <a:t>BI</a:t>
            </a:r>
            <a:r>
              <a:rPr lang="en-US" sz="1200" kern="1200" noProof="1" smtClean="0">
                <a:solidFill>
                  <a:schemeClr val="tx1"/>
                </a:solidFill>
                <a:latin typeface="+mn-lt"/>
                <a:ea typeface="+mn-ea"/>
                <a:cs typeface="+mn-cs"/>
              </a:rPr>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Packed Decimal (Signed Numeric)	       </a:t>
            </a:r>
            <a:r>
              <a:rPr lang="en-US" sz="1200" b="1" kern="1200" noProof="1" smtClean="0">
                <a:solidFill>
                  <a:schemeClr val="tx1"/>
                </a:solidFill>
                <a:latin typeface="+mn-lt"/>
                <a:ea typeface="+mn-ea"/>
                <a:cs typeface="+mn-cs"/>
              </a:rPr>
              <a:t>PD</a:t>
            </a:r>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Zoned Decimal (Signed Numeric)	       </a:t>
            </a:r>
            <a:r>
              <a:rPr lang="en-US" sz="1200" b="1" kern="1200" noProof="1" smtClean="0">
                <a:solidFill>
                  <a:schemeClr val="tx1"/>
                </a:solidFill>
                <a:latin typeface="+mn-lt"/>
                <a:ea typeface="+mn-ea"/>
                <a:cs typeface="+mn-cs"/>
              </a:rPr>
              <a:t>ZD</a:t>
            </a:r>
            <a:r>
              <a:rPr lang="en-US" sz="1200" kern="1200" noProof="1" smtClean="0">
                <a:solidFill>
                  <a:schemeClr val="tx1"/>
                </a:solidFill>
                <a:latin typeface="+mn-lt"/>
                <a:ea typeface="+mn-ea"/>
                <a:cs typeface="+mn-cs"/>
              </a:rPr>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Fixed-point (Signed Numeric)	       FI</a:t>
            </a:r>
          </a:p>
          <a:p>
            <a:r>
              <a:rPr lang="en-US" sz="1200" kern="1200" noProof="1" smtClean="0">
                <a:solidFill>
                  <a:schemeClr val="tx1"/>
                </a:solidFill>
                <a:latin typeface="+mn-lt"/>
                <a:ea typeface="+mn-ea"/>
                <a:cs typeface="+mn-cs"/>
              </a:rPr>
              <a:t>Floating point (Signed Numeric)	       FL</a:t>
            </a:r>
          </a:p>
          <a:p>
            <a:r>
              <a:rPr lang="en-US" sz="1200" kern="1200" noProof="1" smtClean="0">
                <a:solidFill>
                  <a:schemeClr val="tx1"/>
                </a:solidFill>
                <a:latin typeface="+mn-lt"/>
                <a:ea typeface="+mn-ea"/>
                <a:cs typeface="+mn-cs"/>
              </a:rPr>
              <a:t>Floating Sign (Signed Numeric)	       FS</a:t>
            </a:r>
          </a:p>
          <a:p>
            <a:r>
              <a:rPr lang="en-US" sz="1200" kern="1200" noProof="1" smtClean="0">
                <a:solidFill>
                  <a:schemeClr val="tx1"/>
                </a:solidFill>
                <a:latin typeface="+mn-lt"/>
                <a:ea typeface="+mn-ea"/>
                <a:cs typeface="+mn-cs"/>
              </a:rPr>
              <a:t>Numeric character, leading separate sign       CSL	znak liczby jest po jej lewej stronie (poprzedza ją)</a:t>
            </a:r>
          </a:p>
          <a:p>
            <a:r>
              <a:rPr lang="en-US" sz="1200" kern="1200" noProof="1" smtClean="0">
                <a:solidFill>
                  <a:schemeClr val="tx1"/>
                </a:solidFill>
                <a:latin typeface="+mn-lt"/>
                <a:ea typeface="+mn-ea"/>
                <a:cs typeface="+mn-cs"/>
              </a:rPr>
              <a:t>ASCII character, leading separate sign	       ASL		         --  ‘’  --</a:t>
            </a:r>
          </a:p>
          <a:p>
            <a:r>
              <a:rPr lang="en-US" sz="1200" kern="1200" noProof="1" smtClean="0">
                <a:solidFill>
                  <a:schemeClr val="tx1"/>
                </a:solidFill>
                <a:latin typeface="+mn-lt"/>
                <a:ea typeface="+mn-ea"/>
                <a:cs typeface="+mn-cs"/>
              </a:rPr>
              <a:t>Numeric character, trailing separate sign        CST	znak liczby jest po jej prawej stronie (za ją)</a:t>
            </a:r>
          </a:p>
          <a:p>
            <a:r>
              <a:rPr lang="en-US" sz="1200" kern="1200" noProof="1" smtClean="0">
                <a:solidFill>
                  <a:schemeClr val="tx1"/>
                </a:solidFill>
                <a:latin typeface="+mn-lt"/>
                <a:ea typeface="+mn-ea"/>
                <a:cs typeface="+mn-cs"/>
              </a:rPr>
              <a:t>ASCII character, trailing separate sign	       AST		     --  ‘’  --</a:t>
            </a:r>
          </a:p>
          <a:p>
            <a:r>
              <a:rPr lang="en-US" sz="1200" kern="1200" noProof="1" smtClean="0">
                <a:solidFill>
                  <a:schemeClr val="tx1"/>
                </a:solidFill>
                <a:latin typeface="+mn-lt"/>
                <a:ea typeface="+mn-ea"/>
                <a:cs typeface="+mn-cs"/>
              </a:rPr>
              <a:t>Numeric character, leading overpunch sign    CLO	overpunch – znak liczby jest razem z pierwszą cyfrą</a:t>
            </a:r>
          </a:p>
          <a:p>
            <a:r>
              <a:rPr lang="en-US" sz="1200" kern="1200" noProof="1" smtClean="0">
                <a:solidFill>
                  <a:schemeClr val="tx1"/>
                </a:solidFill>
                <a:latin typeface="+mn-lt"/>
                <a:ea typeface="+mn-ea"/>
                <a:cs typeface="+mn-cs"/>
              </a:rPr>
              <a:t>Numeric character, trailing overpunch sign     CTO	overpunch – znak liczby jest razem z ostatnią cyfrą</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Free Form (Unsigned Numeric)	       UFF</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Free Form (Signed Numeric) 	       SFF</a:t>
            </a:r>
          </a:p>
          <a:p>
            <a:endParaRPr lang="en-US" sz="1200" kern="1200" noProof="1" smtClean="0">
              <a:solidFill>
                <a:schemeClr val="tx1"/>
              </a:solidFill>
              <a:latin typeface="+mn-lt"/>
              <a:ea typeface="+mn-ea"/>
              <a:cs typeface="+mn-cs"/>
            </a:endParaRPr>
          </a:p>
          <a:p>
            <a:pPr>
              <a:buFontTx/>
              <a:buChar char="-"/>
            </a:pPr>
            <a:r>
              <a:rPr lang="en-US" sz="1200" kern="1200" noProof="1" smtClean="0">
                <a:solidFill>
                  <a:schemeClr val="tx1"/>
                </a:solidFill>
                <a:latin typeface="+mn-lt"/>
                <a:ea typeface="+mn-ea"/>
                <a:cs typeface="+mn-cs"/>
              </a:rPr>
              <a:t>- - - - - - - - - - - - - - - - - - - - - - - - - - - - - - - - - - - - - - - - - - - - - - - - - - - - - - - - - - - - - - - - - - - - - - - - - - - - - - - - - - -</a:t>
            </a:r>
          </a:p>
          <a:p>
            <a:pPr>
              <a:buFontTx/>
              <a:buNone/>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a:t>
            </a:r>
            <a:r>
              <a:rPr lang="en-US" sz="1200" i="1" kern="1200" noProof="1" smtClean="0">
                <a:solidFill>
                  <a:schemeClr val="tx1"/>
                </a:solidFill>
                <a:latin typeface="+mn-lt"/>
                <a:ea typeface="+mn-ea"/>
                <a:cs typeface="+mn-cs"/>
              </a:rPr>
              <a:t>Two's complement</a:t>
            </a:r>
            <a:r>
              <a:rPr lang="en-US" sz="1200" kern="1200" noProof="1" smtClean="0">
                <a:solidFill>
                  <a:schemeClr val="tx1"/>
                </a:solidFill>
                <a:latin typeface="+mn-lt"/>
                <a:ea typeface="+mn-ea"/>
                <a:cs typeface="+mn-cs"/>
              </a:rPr>
              <a:t>" w systemie dziesiętnym można, dla zabawy, zastąpić 'dopełnieniem do dziewiątki'.  Załóżmy że umiemy tylko dodawać a nie odejmować. Aby odjąć np. 26 – 12, trzeba zrobić tak: 26 + (–12) a za (–12) wziąć dodatnią reprezentację ujemnej liczby, i ją dodać:  </a:t>
            </a: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26	to znaczy:	  00000026			  00000026</a:t>
            </a:r>
          </a:p>
          <a:p>
            <a:pPr lvl="1"/>
            <a:r>
              <a:rPr lang="en-US" sz="1200" kern="1200" noProof="1" smtClean="0">
                <a:solidFill>
                  <a:schemeClr val="tx1"/>
                </a:solidFill>
                <a:latin typeface="+mn-lt"/>
                <a:ea typeface="+mn-ea"/>
                <a:cs typeface="+mn-cs"/>
              </a:rPr>
              <a:t> –12		–00000012	(dopełnić do 9 i dodać 1)	+99999988</a:t>
            </a:r>
          </a:p>
          <a:p>
            <a:pPr lvl="1"/>
            <a:r>
              <a:rPr lang="en-US" sz="1200" kern="1200" noProof="1" smtClean="0">
                <a:solidFill>
                  <a:schemeClr val="tx1"/>
                </a:solidFill>
                <a:latin typeface="+mn-lt"/>
                <a:ea typeface="+mn-ea"/>
                <a:cs typeface="+mn-cs"/>
              </a:rPr>
              <a:t>------		---------------			---------------</a:t>
            </a:r>
          </a:p>
          <a:p>
            <a:pPr lvl="1"/>
            <a:r>
              <a:rPr lang="en-US" sz="1200" kern="1200" noProof="1" smtClean="0">
                <a:solidFill>
                  <a:schemeClr val="tx1"/>
                </a:solidFill>
                <a:latin typeface="+mn-lt"/>
                <a:ea typeface="+mn-ea"/>
                <a:cs typeface="+mn-cs"/>
              </a:rPr>
              <a:t>   14		  00000014			  00000014</a:t>
            </a:r>
          </a:p>
          <a:p>
            <a:r>
              <a:rPr lang="en-US" sz="1200" kern="1200" noProof="1" smtClean="0">
                <a:solidFill>
                  <a:schemeClr val="tx1"/>
                </a:solidFill>
                <a:latin typeface="+mn-lt"/>
                <a:ea typeface="+mn-ea"/>
                <a:cs typeface="+mn-cs"/>
              </a:rPr>
              <a:t> </a:t>
            </a:r>
          </a:p>
          <a:p>
            <a:pPr>
              <a:buFontTx/>
              <a:buChar char="-"/>
            </a:pPr>
            <a:r>
              <a:rPr lang="en-US" noProof="1" smtClean="0"/>
              <a:t> - - - - - - - - - - </a:t>
            </a:r>
          </a:p>
          <a:p>
            <a:pPr>
              <a:buFontTx/>
              <a:buNone/>
            </a:pPr>
            <a:r>
              <a:rPr lang="en-US" noProof="1" smtClean="0"/>
              <a:t>* To, co zauważyłem</a:t>
            </a:r>
            <a:r>
              <a:rPr lang="en-US" baseline="0" noProof="1" smtClean="0"/>
              <a:t> w menu głównym (</a:t>
            </a:r>
            <a:r>
              <a:rPr lang="en-US" i="1" baseline="0" noProof="1" smtClean="0"/>
              <a:t>main menu</a:t>
            </a:r>
            <a:r>
              <a:rPr lang="en-US" baseline="0" noProof="1" smtClean="0"/>
              <a:t>) mainframe w różnych firmach, jest zgodność pierwszych sześciu pozycji tego menu. Reszta jest podporządkowana założeniom business’owym firmy.  Nie zdziw się, gdy w menu głównym nie znajdziesz np. SDSF (tj. logu właśnie uruchomionego programu). Ale ten SDSF jest na 100% tylko nieco głębiej tego menu. </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21</a:t>
            </a:fld>
            <a:endParaRPr lang="pl-PL"/>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25000" lnSpcReduction="20000"/>
          </a:bodyPr>
          <a:lstStyle/>
          <a:p>
            <a:r>
              <a:rPr lang="en-US" sz="1200" b="1" kern="1200" noProof="1" smtClean="0">
                <a:solidFill>
                  <a:schemeClr val="tx1"/>
                </a:solidFill>
                <a:latin typeface="+mn-lt"/>
                <a:ea typeface="+mn-ea"/>
                <a:cs typeface="+mn-cs"/>
              </a:rPr>
              <a:t>Usunięcie nieznaczących zer w liczbie.	</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ZZZ.	</a:t>
            </a:r>
            <a:r>
              <a:rPr lang="en-US" sz="1200" kern="1200" noProof="1" smtClean="0">
                <a:solidFill>
                  <a:schemeClr val="tx1"/>
                </a:solidFill>
                <a:latin typeface="+mn-lt"/>
                <a:ea typeface="+mn-ea"/>
                <a:cs typeface="+mn-cs"/>
                <a:sym typeface="Wingdings" pitchFamily="2" charset="2"/>
              </a:rPr>
              <a:t> </a:t>
            </a:r>
            <a:r>
              <a:rPr lang="en-US" sz="1200" kern="1200" noProof="1" smtClean="0">
                <a:solidFill>
                  <a:schemeClr val="tx1"/>
                </a:solidFill>
                <a:latin typeface="+mn-lt"/>
                <a:ea typeface="+mn-ea"/>
                <a:cs typeface="+mn-cs"/>
              </a:rPr>
              <a:t>zamiast PIC 999.</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999	 ZZZ</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800	800</a:t>
            </a:r>
          </a:p>
          <a:p>
            <a:r>
              <a:rPr lang="en-US" sz="1200" kern="1200" noProof="1" smtClean="0">
                <a:solidFill>
                  <a:schemeClr val="tx1"/>
                </a:solidFill>
                <a:latin typeface="+mn-lt"/>
                <a:ea typeface="+mn-ea"/>
                <a:cs typeface="+mn-cs"/>
              </a:rPr>
              <a:t>395	365</a:t>
            </a:r>
          </a:p>
          <a:p>
            <a:r>
              <a:rPr lang="en-US" sz="1200" kern="1200" noProof="1" smtClean="0">
                <a:solidFill>
                  <a:schemeClr val="tx1"/>
                </a:solidFill>
                <a:latin typeface="+mn-lt"/>
                <a:ea typeface="+mn-ea"/>
                <a:cs typeface="+mn-cs"/>
              </a:rPr>
              <a:t>035	  35</a:t>
            </a:r>
          </a:p>
          <a:p>
            <a:r>
              <a:rPr lang="en-US" sz="1200" kern="1200" noProof="1" smtClean="0">
                <a:solidFill>
                  <a:schemeClr val="tx1"/>
                </a:solidFill>
                <a:latin typeface="+mn-lt"/>
                <a:ea typeface="+mn-ea"/>
                <a:cs typeface="+mn-cs"/>
              </a:rPr>
              <a:t>006	    6</a:t>
            </a:r>
          </a:p>
          <a:p>
            <a:r>
              <a:rPr lang="en-US" sz="1200" kern="1200" noProof="1" smtClean="0">
                <a:solidFill>
                  <a:schemeClr val="tx1"/>
                </a:solidFill>
                <a:latin typeface="+mn-lt"/>
                <a:ea typeface="+mn-ea"/>
                <a:cs typeface="+mn-cs"/>
              </a:rPr>
              <a:t>000</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Wprowadzenie przecinka i kropki dziesiętnej.	</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9,999.     albo PIC Z,ZZZ.    albo Z,ZZ9.  itp.</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9,999	Z,ZZZ	Z,ZZ9</a:t>
            </a:r>
          </a:p>
          <a:p>
            <a:r>
              <a:rPr lang="en-US" sz="1200" kern="1200" noProof="1" smtClean="0">
                <a:solidFill>
                  <a:schemeClr val="tx1"/>
                </a:solidFill>
                <a:latin typeface="+mn-lt"/>
                <a:ea typeface="+mn-ea"/>
                <a:cs typeface="+mn-cs"/>
              </a:rPr>
              <a:t>------------	-------	-------	-------</a:t>
            </a:r>
          </a:p>
          <a:p>
            <a:r>
              <a:rPr lang="en-US" sz="1200" kern="1200" noProof="1" smtClean="0">
                <a:solidFill>
                  <a:schemeClr val="tx1"/>
                </a:solidFill>
                <a:latin typeface="+mn-lt"/>
                <a:ea typeface="+mn-ea"/>
                <a:cs typeface="+mn-cs"/>
              </a:rPr>
              <a:t>       8000	8,000	8,000	8,000</a:t>
            </a:r>
          </a:p>
          <a:p>
            <a:r>
              <a:rPr lang="en-US" sz="1200" kern="1200" noProof="1" smtClean="0">
                <a:solidFill>
                  <a:schemeClr val="tx1"/>
                </a:solidFill>
                <a:latin typeface="+mn-lt"/>
                <a:ea typeface="+mn-ea"/>
                <a:cs typeface="+mn-cs"/>
              </a:rPr>
              <a:t>       3657	3,657	3,657	3,657</a:t>
            </a:r>
          </a:p>
          <a:p>
            <a:r>
              <a:rPr lang="en-US" sz="1200" kern="1200" noProof="1" smtClean="0">
                <a:solidFill>
                  <a:schemeClr val="tx1"/>
                </a:solidFill>
                <a:latin typeface="+mn-lt"/>
                <a:ea typeface="+mn-ea"/>
                <a:cs typeface="+mn-cs"/>
              </a:rPr>
              <a:t>       0657	0,657	   657	   657</a:t>
            </a:r>
          </a:p>
          <a:p>
            <a:r>
              <a:rPr lang="en-US" sz="1200" kern="1200" noProof="1" smtClean="0">
                <a:solidFill>
                  <a:schemeClr val="tx1"/>
                </a:solidFill>
                <a:latin typeface="+mn-lt"/>
                <a:ea typeface="+mn-ea"/>
                <a:cs typeface="+mn-cs"/>
              </a:rPr>
              <a:t>       0022	0,022	     22	     22</a:t>
            </a:r>
          </a:p>
          <a:p>
            <a:r>
              <a:rPr lang="en-US" sz="1200" kern="1200" noProof="1" smtClean="0">
                <a:solidFill>
                  <a:schemeClr val="tx1"/>
                </a:solidFill>
                <a:latin typeface="+mn-lt"/>
                <a:ea typeface="+mn-ea"/>
                <a:cs typeface="+mn-cs"/>
              </a:rPr>
              <a:t>       0000	0,000		       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999.99.     albo PIC ZZZ.ZZ.    albo ZZZ.99.    albo ZZ9.99.    albo Z99.99.    itp.</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999.99	ZZZ.ZZ	ZZZ.99	ZZ9.99	Z99.99</a:t>
            </a:r>
          </a:p>
          <a:p>
            <a:r>
              <a:rPr lang="en-US" sz="1200" kern="1200" noProof="1" smtClean="0">
                <a:solidFill>
                  <a:schemeClr val="tx1"/>
                </a:solidFill>
                <a:latin typeface="+mn-lt"/>
                <a:ea typeface="+mn-ea"/>
                <a:cs typeface="+mn-cs"/>
              </a:rPr>
              <a:t>------------	---------	---------	---------  	---------  	---------</a:t>
            </a:r>
          </a:p>
          <a:p>
            <a:r>
              <a:rPr lang="en-US" sz="1200" kern="1200" noProof="1" smtClean="0">
                <a:solidFill>
                  <a:schemeClr val="tx1"/>
                </a:solidFill>
                <a:latin typeface="+mn-lt"/>
                <a:ea typeface="+mn-ea"/>
                <a:cs typeface="+mn-cs"/>
              </a:rPr>
              <a:t>    657.00	657.00	657.00	657.00	 657.00	 657.00</a:t>
            </a:r>
          </a:p>
          <a:p>
            <a:r>
              <a:rPr lang="en-US" sz="1200" kern="1200" noProof="1" smtClean="0">
                <a:solidFill>
                  <a:schemeClr val="tx1"/>
                </a:solidFill>
                <a:latin typeface="+mn-lt"/>
                <a:ea typeface="+mn-ea"/>
                <a:cs typeface="+mn-cs"/>
              </a:rPr>
              <a:t>    075.25	075.25	  75.25	  75.25	   75.25	   75.25</a:t>
            </a:r>
          </a:p>
          <a:p>
            <a:r>
              <a:rPr lang="en-US" sz="1200" kern="1200" noProof="1" smtClean="0">
                <a:solidFill>
                  <a:schemeClr val="tx1"/>
                </a:solidFill>
                <a:latin typeface="+mn-lt"/>
                <a:ea typeface="+mn-ea"/>
                <a:cs typeface="+mn-cs"/>
              </a:rPr>
              <a:t>    006.50	006.50	    6.50	    6.50	     6.50	   06.50</a:t>
            </a:r>
          </a:p>
          <a:p>
            <a:r>
              <a:rPr lang="en-US" sz="1200" kern="1200" noProof="1" smtClean="0">
                <a:solidFill>
                  <a:schemeClr val="tx1"/>
                </a:solidFill>
                <a:latin typeface="+mn-lt"/>
                <a:ea typeface="+mn-ea"/>
                <a:cs typeface="+mn-cs"/>
              </a:rPr>
              <a:t>    000.29	000.29	      .29	      .29	     0.29	   00.29</a:t>
            </a:r>
          </a:p>
          <a:p>
            <a:r>
              <a:rPr lang="en-US" sz="1200" kern="1200" noProof="1" smtClean="0">
                <a:solidFill>
                  <a:schemeClr val="tx1"/>
                </a:solidFill>
                <a:latin typeface="+mn-lt"/>
                <a:ea typeface="+mn-ea"/>
                <a:cs typeface="+mn-cs"/>
              </a:rPr>
              <a:t>    000.06	000.06	      .06	      .06	     0.06	   00.06</a:t>
            </a:r>
          </a:p>
          <a:p>
            <a:r>
              <a:rPr lang="en-US" sz="1200" kern="1200" noProof="1" smtClean="0">
                <a:solidFill>
                  <a:schemeClr val="tx1"/>
                </a:solidFill>
                <a:latin typeface="+mn-lt"/>
                <a:ea typeface="+mn-ea"/>
                <a:cs typeface="+mn-cs"/>
              </a:rPr>
              <a:t>    000.00	000.00		      .00	     0.00	   00.00</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Drukowanie znaku liczby</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Pojawienie się znaku '–' w PIC oznacza:  Drukuj '–' dla liczb ujemnych. Inne liczby zostaw bez znaku.</a:t>
            </a:r>
          </a:p>
          <a:p>
            <a:r>
              <a:rPr lang="en-US" sz="1200" kern="1200" noProof="1" smtClean="0">
                <a:solidFill>
                  <a:schemeClr val="tx1"/>
                </a:solidFill>
                <a:latin typeface="+mn-lt"/>
                <a:ea typeface="+mn-ea"/>
                <a:cs typeface="+mn-cs"/>
              </a:rPr>
              <a:t>Pojawienie się znaku '+' w PIC oznacza:  Zawsze drukuj znak przy liczbie, czy to '–', czy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–ZZZ.99.     albo PIC –ZZZ.ZZ.   Albo</a:t>
            </a:r>
            <a:r>
              <a:rPr lang="en-US" sz="1200" kern="1200" baseline="0" noProof="1" smtClean="0">
                <a:solidFill>
                  <a:schemeClr val="tx1"/>
                </a:solidFill>
                <a:latin typeface="+mn-lt"/>
                <a:ea typeface="+mn-ea"/>
                <a:cs typeface="+mn-cs"/>
              </a:rPr>
              <a:t> PIC +ZZZ.ZZ.   </a:t>
            </a:r>
            <a:r>
              <a:rPr lang="en-US" sz="1200" kern="1200" noProof="1" smtClean="0">
                <a:solidFill>
                  <a:schemeClr val="tx1"/>
                </a:solidFill>
                <a:latin typeface="+mn-lt"/>
                <a:ea typeface="+mn-ea"/>
                <a:cs typeface="+mn-cs"/>
              </a:rPr>
              <a:t> itp.</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–ZZZ.99	–ZZZ.ZZ	+ZZZ.ZZ</a:t>
            </a:r>
          </a:p>
          <a:p>
            <a:r>
              <a:rPr lang="en-US" sz="1200" kern="1200" noProof="1" smtClean="0">
                <a:solidFill>
                  <a:schemeClr val="tx1"/>
                </a:solidFill>
                <a:latin typeface="+mn-lt"/>
                <a:ea typeface="+mn-ea"/>
                <a:cs typeface="+mn-cs"/>
              </a:rPr>
              <a:t>------------	----------	----------	----------</a:t>
            </a:r>
          </a:p>
          <a:p>
            <a:r>
              <a:rPr lang="en-US" sz="1200" kern="1200" noProof="1" smtClean="0">
                <a:solidFill>
                  <a:schemeClr val="tx1"/>
                </a:solidFill>
                <a:latin typeface="+mn-lt"/>
                <a:ea typeface="+mn-ea"/>
                <a:cs typeface="+mn-cs"/>
              </a:rPr>
              <a:t>–675.28	–675.28	–675.28	–675.28</a:t>
            </a:r>
          </a:p>
          <a:p>
            <a:r>
              <a:rPr lang="en-US" sz="1200" kern="1200" noProof="1" smtClean="0">
                <a:solidFill>
                  <a:schemeClr val="tx1"/>
                </a:solidFill>
                <a:latin typeface="+mn-lt"/>
                <a:ea typeface="+mn-ea"/>
                <a:cs typeface="+mn-cs"/>
              </a:rPr>
              <a:t>–005.60	–    5.60	–    5.60	–    5.60</a:t>
            </a:r>
          </a:p>
          <a:p>
            <a:r>
              <a:rPr lang="en-US" sz="1200" kern="1200" noProof="1" smtClean="0">
                <a:solidFill>
                  <a:schemeClr val="tx1"/>
                </a:solidFill>
                <a:latin typeface="+mn-lt"/>
                <a:ea typeface="+mn-ea"/>
                <a:cs typeface="+mn-cs"/>
              </a:rPr>
              <a:t>–000.05	–      .05	–      .05	–      .05</a:t>
            </a:r>
          </a:p>
          <a:p>
            <a:r>
              <a:rPr lang="en-US" sz="1200" kern="1200" noProof="1" smtClean="0">
                <a:solidFill>
                  <a:schemeClr val="tx1"/>
                </a:solidFill>
                <a:latin typeface="+mn-lt"/>
                <a:ea typeface="+mn-ea"/>
                <a:cs typeface="+mn-cs"/>
              </a:rPr>
              <a:t>+675.28	  675.28	  675.28	+675.28</a:t>
            </a:r>
          </a:p>
          <a:p>
            <a:r>
              <a:rPr lang="en-US" sz="1200" kern="1200" noProof="1" smtClean="0">
                <a:solidFill>
                  <a:schemeClr val="tx1"/>
                </a:solidFill>
                <a:latin typeface="+mn-lt"/>
                <a:ea typeface="+mn-ea"/>
                <a:cs typeface="+mn-cs"/>
              </a:rPr>
              <a:t>+000.07	        .07	        .07	+    </a:t>
            </a:r>
            <a:r>
              <a:rPr lang="en-US" sz="1200" kern="1200" baseline="0" noProof="1" smtClean="0">
                <a:solidFill>
                  <a:schemeClr val="tx1"/>
                </a:solidFill>
                <a:latin typeface="+mn-lt"/>
                <a:ea typeface="+mn-ea"/>
                <a:cs typeface="+mn-cs"/>
              </a:rPr>
              <a:t> </a:t>
            </a:r>
            <a:r>
              <a:rPr lang="en-US" sz="1200" kern="1200" noProof="1" smtClean="0">
                <a:solidFill>
                  <a:schemeClr val="tx1"/>
                </a:solidFill>
                <a:latin typeface="+mn-lt"/>
                <a:ea typeface="+mn-ea"/>
                <a:cs typeface="+mn-cs"/>
              </a:rPr>
              <a:t> .07</a:t>
            </a:r>
          </a:p>
          <a:p>
            <a:r>
              <a:rPr lang="en-US" sz="1200" kern="1200" noProof="1" smtClean="0">
                <a:solidFill>
                  <a:schemeClr val="tx1"/>
                </a:solidFill>
                <a:latin typeface="+mn-lt"/>
                <a:ea typeface="+mn-ea"/>
                <a:cs typeface="+mn-cs"/>
              </a:rPr>
              <a:t>   000.00	        .00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ZZZ.99–.     albo PIC ZZZ.99CR.   albo PIC Z99.99DB.    albo PIC ZZZ.ZZDB.  itp.</a:t>
            </a:r>
          </a:p>
          <a:p>
            <a:r>
              <a:rPr lang="en-US" sz="1200" kern="1200" noProof="1" smtClean="0">
                <a:solidFill>
                  <a:schemeClr val="tx1"/>
                </a:solidFill>
                <a:latin typeface="+mn-lt"/>
                <a:ea typeface="+mn-ea"/>
                <a:cs typeface="+mn-cs"/>
              </a:rPr>
              <a:t>CR to credit; DB to debit. W całej kolumnie w zależności od rozumienia 'credit' i 'debit', liczba ujemna oznaczona jest jako CR lub DB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ZZZ.99–	ZZZ.99CR	Z99.99DB	ZZZ.ZZDB</a:t>
            </a:r>
          </a:p>
          <a:p>
            <a:r>
              <a:rPr lang="en-US" sz="1200" kern="1200" noProof="1" smtClean="0">
                <a:solidFill>
                  <a:schemeClr val="tx1"/>
                </a:solidFill>
                <a:latin typeface="+mn-lt"/>
                <a:ea typeface="+mn-ea"/>
                <a:cs typeface="+mn-cs"/>
              </a:rPr>
              <a:t>------------	-----------	------------	-------------	-------------</a:t>
            </a:r>
          </a:p>
          <a:p>
            <a:r>
              <a:rPr lang="en-US" sz="1200" kern="1200" noProof="1" smtClean="0">
                <a:solidFill>
                  <a:schemeClr val="tx1"/>
                </a:solidFill>
                <a:latin typeface="+mn-lt"/>
                <a:ea typeface="+mn-ea"/>
                <a:cs typeface="+mn-cs"/>
              </a:rPr>
              <a:t>–675.28	675.28–	675.28CR	675.28DB	675.28DB</a:t>
            </a:r>
          </a:p>
          <a:p>
            <a:r>
              <a:rPr lang="en-US" sz="1200" kern="1200" noProof="1" smtClean="0">
                <a:solidFill>
                  <a:schemeClr val="tx1"/>
                </a:solidFill>
                <a:latin typeface="+mn-lt"/>
                <a:ea typeface="+mn-ea"/>
                <a:cs typeface="+mn-cs"/>
              </a:rPr>
              <a:t>–005.60	    5.60–	    5.60CR	  05.60DB	    5.60DB</a:t>
            </a:r>
          </a:p>
          <a:p>
            <a:r>
              <a:rPr lang="en-US" sz="1200" kern="1200" noProof="1" smtClean="0">
                <a:solidFill>
                  <a:schemeClr val="tx1"/>
                </a:solidFill>
                <a:latin typeface="+mn-lt"/>
                <a:ea typeface="+mn-ea"/>
                <a:cs typeface="+mn-cs"/>
              </a:rPr>
              <a:t>–000.05	      .05–	      .05CR	  00.05DB	      .05DB</a:t>
            </a:r>
          </a:p>
          <a:p>
            <a:r>
              <a:rPr lang="en-US" sz="1200" kern="1200" noProof="1" smtClean="0">
                <a:solidFill>
                  <a:schemeClr val="tx1"/>
                </a:solidFill>
                <a:latin typeface="+mn-lt"/>
                <a:ea typeface="+mn-ea"/>
                <a:cs typeface="+mn-cs"/>
              </a:rPr>
              <a:t>+675.28	675.28	675.28	 657.28	675.28</a:t>
            </a:r>
          </a:p>
          <a:p>
            <a:r>
              <a:rPr lang="en-US" sz="1200" kern="1200" noProof="1" smtClean="0">
                <a:solidFill>
                  <a:schemeClr val="tx1"/>
                </a:solidFill>
                <a:latin typeface="+mn-lt"/>
                <a:ea typeface="+mn-ea"/>
                <a:cs typeface="+mn-cs"/>
              </a:rPr>
              <a:t>   000.00	      .00	      .00	   00.00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+ZZZ.     albo PIC ZZZ+.    albo PIC +ZZ9.    albo PIC ZZ9+.  itp.</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	ZZZ+	+ZZ9	ZZ9+</a:t>
            </a:r>
          </a:p>
          <a:p>
            <a:r>
              <a:rPr lang="en-US" sz="1200" kern="1200" noProof="1" smtClean="0">
                <a:solidFill>
                  <a:schemeClr val="tx1"/>
                </a:solidFill>
                <a:latin typeface="+mn-lt"/>
                <a:ea typeface="+mn-ea"/>
                <a:cs typeface="+mn-cs"/>
              </a:rPr>
              <a:t>------------	-------	------	-------	------</a:t>
            </a:r>
          </a:p>
          <a:p>
            <a:r>
              <a:rPr lang="en-US" sz="1200" kern="1200" noProof="1" smtClean="0">
                <a:solidFill>
                  <a:schemeClr val="tx1"/>
                </a:solidFill>
                <a:latin typeface="+mn-lt"/>
                <a:ea typeface="+mn-ea"/>
                <a:cs typeface="+mn-cs"/>
              </a:rPr>
              <a:t>      +520	+520	520+	+520	520+</a:t>
            </a:r>
          </a:p>
          <a:p>
            <a:r>
              <a:rPr lang="en-US" sz="1200" kern="1200" noProof="1" smtClean="0">
                <a:solidFill>
                  <a:schemeClr val="tx1"/>
                </a:solidFill>
                <a:latin typeface="+mn-lt"/>
                <a:ea typeface="+mn-ea"/>
                <a:cs typeface="+mn-cs"/>
              </a:rPr>
              <a:t>      –520	–520	520–	–520	520–</a:t>
            </a:r>
          </a:p>
          <a:p>
            <a:r>
              <a:rPr lang="en-US" sz="1200" kern="1200" noProof="1" smtClean="0">
                <a:solidFill>
                  <a:schemeClr val="tx1"/>
                </a:solidFill>
                <a:latin typeface="+mn-lt"/>
                <a:ea typeface="+mn-ea"/>
                <a:cs typeface="+mn-cs"/>
              </a:rPr>
              <a:t>      +006	+   6	    6+	+   6	    6+</a:t>
            </a:r>
          </a:p>
          <a:p>
            <a:r>
              <a:rPr lang="en-US" sz="1200" kern="1200" noProof="1" smtClean="0">
                <a:solidFill>
                  <a:schemeClr val="tx1"/>
                </a:solidFill>
                <a:latin typeface="+mn-lt"/>
                <a:ea typeface="+mn-ea"/>
                <a:cs typeface="+mn-cs"/>
              </a:rPr>
              <a:t>        000			+   0	    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Tak więc:</a:t>
            </a:r>
          </a:p>
          <a:p>
            <a:r>
              <a:rPr lang="en-US" sz="1200" kern="1200" noProof="1" smtClean="0">
                <a:solidFill>
                  <a:schemeClr val="tx1"/>
                </a:solidFill>
                <a:latin typeface="+mn-lt"/>
                <a:ea typeface="+mn-ea"/>
                <a:cs typeface="+mn-cs"/>
              </a:rPr>
              <a:t>		         Drukowany rezultat</a:t>
            </a:r>
          </a:p>
          <a:p>
            <a:r>
              <a:rPr lang="en-US" sz="1200" kern="1200" noProof="1" smtClean="0">
                <a:solidFill>
                  <a:schemeClr val="tx1"/>
                </a:solidFill>
                <a:latin typeface="+mn-lt"/>
                <a:ea typeface="+mn-ea"/>
                <a:cs typeface="+mn-cs"/>
              </a:rPr>
              <a:t>Znak w PIC	--------------------------------------------------------------------</a:t>
            </a:r>
          </a:p>
          <a:p>
            <a:r>
              <a:rPr lang="en-US" sz="1200" kern="1200" noProof="1" smtClean="0">
                <a:solidFill>
                  <a:schemeClr val="tx1"/>
                </a:solidFill>
                <a:latin typeface="+mn-lt"/>
                <a:ea typeface="+mn-ea"/>
                <a:cs typeface="+mn-cs"/>
              </a:rPr>
              <a:t>	   Liczba dodatnia lub zero		Liczba ujemna</a:t>
            </a:r>
          </a:p>
          <a:p>
            <a:r>
              <a:rPr lang="en-US" sz="1200" kern="1200" noProof="1" smtClean="0">
                <a:solidFill>
                  <a:schemeClr val="tx1"/>
                </a:solidFill>
                <a:latin typeface="+mn-lt"/>
                <a:ea typeface="+mn-ea"/>
                <a:cs typeface="+mn-cs"/>
              </a:rPr>
              <a:t>--------------	---------------------------------	-------------------</a:t>
            </a:r>
          </a:p>
          <a:p>
            <a:r>
              <a:rPr lang="en-US" sz="1200" kern="1200" noProof="1" smtClean="0">
                <a:solidFill>
                  <a:schemeClr val="tx1"/>
                </a:solidFill>
                <a:latin typeface="+mn-lt"/>
                <a:ea typeface="+mn-ea"/>
                <a:cs typeface="+mn-cs"/>
              </a:rPr>
              <a:t>      –		 spacja		         –</a:t>
            </a:r>
          </a:p>
          <a:p>
            <a:r>
              <a:rPr lang="en-US" sz="1200" kern="1200" noProof="1" smtClean="0">
                <a:solidFill>
                  <a:schemeClr val="tx1"/>
                </a:solidFill>
                <a:latin typeface="+mn-lt"/>
                <a:ea typeface="+mn-ea"/>
                <a:cs typeface="+mn-cs"/>
              </a:rPr>
              <a:t>     CR		2 spacje		        CR</a:t>
            </a:r>
          </a:p>
          <a:p>
            <a:r>
              <a:rPr lang="en-US" sz="1200" kern="1200" noProof="1" smtClean="0">
                <a:solidFill>
                  <a:schemeClr val="tx1"/>
                </a:solidFill>
                <a:latin typeface="+mn-lt"/>
                <a:ea typeface="+mn-ea"/>
                <a:cs typeface="+mn-cs"/>
              </a:rPr>
              <a:t>     DB		2 spacje		        DB</a:t>
            </a:r>
          </a:p>
          <a:p>
            <a:r>
              <a:rPr lang="en-US" sz="1200" kern="1200" noProof="1" smtClean="0">
                <a:solidFill>
                  <a:schemeClr val="tx1"/>
                </a:solidFill>
                <a:latin typeface="+mn-lt"/>
                <a:ea typeface="+mn-ea"/>
                <a:cs typeface="+mn-cs"/>
              </a:rPr>
              <a:t>      +		    +		         –</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Wstawianie znaków B (spacji), /, i 0</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wynik	PIC –BZZZ,ZZ9.     albo PIC +BBZZZ,ZZ9.   albo PIC ZZZ,ZZ9BCR.    albo PIC ZZZ,ZZ9BBDB.  itp.</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B - wstaw jedną spację</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–BZZZ,ZZ9		+BBZZZ,ZZ9		ZZZ,ZZ9BCR		ZZZ,ZZ9BBDB</a:t>
            </a:r>
          </a:p>
          <a:p>
            <a:r>
              <a:rPr lang="en-US" sz="1200" kern="1200" noProof="1" smtClean="0">
                <a:solidFill>
                  <a:schemeClr val="tx1"/>
                </a:solidFill>
                <a:latin typeface="+mn-lt"/>
                <a:ea typeface="+mn-ea"/>
                <a:cs typeface="+mn-cs"/>
              </a:rPr>
              <a:t>------------	-------------		---------------		---------------		-----------------</a:t>
            </a:r>
          </a:p>
          <a:p>
            <a:r>
              <a:rPr lang="en-US" sz="1200" kern="1200" noProof="1" smtClean="0">
                <a:solidFill>
                  <a:schemeClr val="tx1"/>
                </a:solidFill>
                <a:latin typeface="+mn-lt"/>
                <a:ea typeface="+mn-ea"/>
                <a:cs typeface="+mn-cs"/>
              </a:rPr>
              <a:t>–589000	–  589,000		–    589,000		589,000  CR		589,000    DB</a:t>
            </a:r>
          </a:p>
          <a:p>
            <a:r>
              <a:rPr lang="en-US" sz="1200" kern="1200" noProof="1" smtClean="0">
                <a:solidFill>
                  <a:schemeClr val="tx1"/>
                </a:solidFill>
                <a:latin typeface="+mn-lt"/>
                <a:ea typeface="+mn-ea"/>
                <a:cs typeface="+mn-cs"/>
              </a:rPr>
              <a:t>–006890	–      6,890		–        6,890		    6,890  CR		    6,890    DB</a:t>
            </a:r>
          </a:p>
          <a:p>
            <a:r>
              <a:rPr lang="en-US" sz="1200" kern="1200" noProof="1" smtClean="0">
                <a:solidFill>
                  <a:schemeClr val="tx1"/>
                </a:solidFill>
                <a:latin typeface="+mn-lt"/>
                <a:ea typeface="+mn-ea"/>
                <a:cs typeface="+mn-cs"/>
              </a:rPr>
              <a:t>–000055	–           55		–             55		         55  CR		         55    DB</a:t>
            </a:r>
          </a:p>
          <a:p>
            <a:r>
              <a:rPr lang="en-US" sz="1200" kern="1200" noProof="1" smtClean="0">
                <a:solidFill>
                  <a:schemeClr val="tx1"/>
                </a:solidFill>
                <a:latin typeface="+mn-lt"/>
                <a:ea typeface="+mn-ea"/>
                <a:cs typeface="+mn-cs"/>
              </a:rPr>
              <a:t>+589000	    589,000		+    589,000		 589,000		 589,000</a:t>
            </a:r>
          </a:p>
          <a:p>
            <a:r>
              <a:rPr lang="en-US" sz="1200" kern="1200" noProof="1" smtClean="0">
                <a:solidFill>
                  <a:schemeClr val="tx1"/>
                </a:solidFill>
                <a:latin typeface="+mn-lt"/>
                <a:ea typeface="+mn-ea"/>
                <a:cs typeface="+mn-cs"/>
              </a:rPr>
              <a:t>  000000	              0		+              0		           0		           0</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 wstaw ukośnik</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Załóżmy, że mamy następujące pola:</a:t>
            </a:r>
          </a:p>
          <a:p>
            <a:pPr lvl="1"/>
            <a:r>
              <a:rPr lang="en-US" sz="1200" kern="1200" noProof="1" smtClean="0">
                <a:solidFill>
                  <a:schemeClr val="tx1"/>
                </a:solidFill>
                <a:latin typeface="+mn-lt"/>
                <a:ea typeface="+mn-ea"/>
                <a:cs typeface="+mn-cs"/>
              </a:rPr>
              <a:t>05  pesel		PIC X(11)  VALUE '78101506123'.</a:t>
            </a:r>
          </a:p>
          <a:p>
            <a:pPr lvl="1"/>
            <a:r>
              <a:rPr lang="en-US" sz="1200" kern="1200" noProof="1" smtClean="0">
                <a:solidFill>
                  <a:schemeClr val="tx1"/>
                </a:solidFill>
                <a:latin typeface="+mn-lt"/>
                <a:ea typeface="+mn-ea"/>
                <a:cs typeface="+mn-cs"/>
              </a:rPr>
              <a:t>05  pesel-sformatowany	PIC X(06)BXXBX(03).</a:t>
            </a:r>
          </a:p>
          <a:p>
            <a:r>
              <a:rPr lang="en-US" sz="1200" kern="1200" noProof="1" smtClean="0">
                <a:solidFill>
                  <a:schemeClr val="tx1"/>
                </a:solidFill>
                <a:latin typeface="+mn-lt"/>
                <a:ea typeface="+mn-ea"/>
                <a:cs typeface="+mn-cs"/>
              </a:rPr>
              <a:t>Wtedy</a:t>
            </a:r>
          </a:p>
          <a:p>
            <a:pPr lvl="1"/>
            <a:r>
              <a:rPr lang="en-US" sz="1200" kern="1200" noProof="1" smtClean="0">
                <a:solidFill>
                  <a:schemeClr val="tx1"/>
                </a:solidFill>
                <a:latin typeface="+mn-lt"/>
                <a:ea typeface="+mn-ea"/>
                <a:cs typeface="+mn-cs"/>
              </a:rPr>
              <a:t>MOVE  pesel  TO  pesel-sformatowany 	da wartość  781015 06 123  . A dla:</a:t>
            </a:r>
          </a:p>
          <a:p>
            <a:pPr marL="685800" lvl="1" indent="-228600">
              <a:buNone/>
            </a:pPr>
            <a:r>
              <a:rPr lang="en-US" sz="1200" kern="1200" noProof="1" smtClean="0">
                <a:solidFill>
                  <a:schemeClr val="tx1"/>
                </a:solidFill>
                <a:latin typeface="+mn-lt"/>
                <a:ea typeface="+mn-ea"/>
                <a:cs typeface="+mn-cs"/>
              </a:rPr>
              <a:t>05  pesel-sformatowany   PIC X(06)/XX/X(03).	da wartość  781015/06/123   .</a:t>
            </a:r>
          </a:p>
          <a:p>
            <a:pPr marL="685800" lvl="1" indent="-228600">
              <a:buAutoNum type="arabicPlain" startAt="5"/>
            </a:pP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0 - wstaw zero</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Załóżmy, że mamy następujące pola:</a:t>
            </a:r>
          </a:p>
          <a:p>
            <a:pPr lvl="1"/>
            <a:r>
              <a:rPr lang="en-US" sz="1200" kern="1200" noProof="1" smtClean="0">
                <a:solidFill>
                  <a:schemeClr val="tx1"/>
                </a:solidFill>
                <a:latin typeface="+mn-lt"/>
                <a:ea typeface="+mn-ea"/>
                <a:cs typeface="+mn-cs"/>
              </a:rPr>
              <a:t>05  miliony-zlotych		PIC 9(3).</a:t>
            </a:r>
          </a:p>
          <a:p>
            <a:pPr lvl="1"/>
            <a:r>
              <a:rPr lang="en-US" sz="1200" kern="1200" noProof="1" smtClean="0">
                <a:solidFill>
                  <a:schemeClr val="tx1"/>
                </a:solidFill>
                <a:latin typeface="+mn-lt"/>
                <a:ea typeface="+mn-ea"/>
                <a:cs typeface="+mn-cs"/>
              </a:rPr>
              <a:t>05  jednostki-zlotych	PIC ZZZ,000,000.</a:t>
            </a:r>
          </a:p>
          <a:p>
            <a:r>
              <a:rPr lang="en-US" sz="1200" kern="1200" noProof="1" smtClean="0">
                <a:solidFill>
                  <a:schemeClr val="tx1"/>
                </a:solidFill>
                <a:latin typeface="+mn-lt"/>
                <a:ea typeface="+mn-ea"/>
                <a:cs typeface="+mn-cs"/>
              </a:rPr>
              <a:t>Wtedy</a:t>
            </a:r>
          </a:p>
          <a:p>
            <a:pPr lvl="1"/>
            <a:r>
              <a:rPr lang="en-US" sz="1200" kern="1200" noProof="1" smtClean="0">
                <a:solidFill>
                  <a:schemeClr val="tx1"/>
                </a:solidFill>
                <a:latin typeface="+mn-lt"/>
                <a:ea typeface="+mn-ea"/>
                <a:cs typeface="+mn-cs"/>
              </a:rPr>
              <a:t>MOVE  miliony-zlotych  TO  jednostki-zlotych         da wartość:</a:t>
            </a:r>
          </a:p>
          <a:p>
            <a:pPr lvl="1"/>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miliony-zlotych	jednostki-zlotych</a:t>
            </a:r>
          </a:p>
          <a:p>
            <a:r>
              <a:rPr lang="en-US" sz="1200" kern="1200" noProof="1" smtClean="0">
                <a:solidFill>
                  <a:schemeClr val="tx1"/>
                </a:solidFill>
                <a:latin typeface="+mn-lt"/>
                <a:ea typeface="+mn-ea"/>
                <a:cs typeface="+mn-cs"/>
              </a:rPr>
              <a:t>  -------------------	--------------------</a:t>
            </a:r>
          </a:p>
          <a:p>
            <a:r>
              <a:rPr lang="en-US" sz="1200" kern="1200" noProof="1" smtClean="0">
                <a:solidFill>
                  <a:schemeClr val="tx1"/>
                </a:solidFill>
                <a:latin typeface="+mn-lt"/>
                <a:ea typeface="+mn-ea"/>
                <a:cs typeface="+mn-cs"/>
              </a:rPr>
              <a:t>	485	    485,000,000</a:t>
            </a:r>
          </a:p>
          <a:p>
            <a:r>
              <a:rPr lang="en-US" sz="1200" kern="1200" noProof="1" smtClean="0">
                <a:solidFill>
                  <a:schemeClr val="tx1"/>
                </a:solidFill>
                <a:latin typeface="+mn-lt"/>
                <a:ea typeface="+mn-ea"/>
                <a:cs typeface="+mn-cs"/>
              </a:rPr>
              <a:t>	020	      20,000,000</a:t>
            </a:r>
          </a:p>
          <a:p>
            <a:r>
              <a:rPr lang="en-US" sz="1200" kern="1200" noProof="1" smtClean="0">
                <a:solidFill>
                  <a:schemeClr val="tx1"/>
                </a:solidFill>
                <a:latin typeface="+mn-lt"/>
                <a:ea typeface="+mn-ea"/>
                <a:cs typeface="+mn-cs"/>
              </a:rPr>
              <a:t>	000</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Wstawianie znaku dolara</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Wstawienie znaku dolara na stałej pozycji po lewej stronie liczby: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$ZZ,ZZZ.99	$ZZ,ZZZ.ZZ</a:t>
            </a:r>
          </a:p>
          <a:p>
            <a:r>
              <a:rPr lang="en-US" sz="1200" kern="1200" noProof="1" smtClean="0">
                <a:solidFill>
                  <a:schemeClr val="tx1"/>
                </a:solidFill>
                <a:latin typeface="+mn-lt"/>
                <a:ea typeface="+mn-ea"/>
                <a:cs typeface="+mn-cs"/>
              </a:rPr>
              <a:t>------------	-------------	---------------</a:t>
            </a:r>
          </a:p>
          <a:p>
            <a:r>
              <a:rPr lang="en-US" sz="1200" kern="1200" noProof="1" smtClean="0">
                <a:solidFill>
                  <a:schemeClr val="tx1"/>
                </a:solidFill>
                <a:latin typeface="+mn-lt"/>
                <a:ea typeface="+mn-ea"/>
                <a:cs typeface="+mn-cs"/>
              </a:rPr>
              <a:t>58905.03	$58,905.03	$58,905.03</a:t>
            </a:r>
          </a:p>
          <a:p>
            <a:r>
              <a:rPr lang="en-US" sz="1200" kern="1200" noProof="1" smtClean="0">
                <a:solidFill>
                  <a:schemeClr val="tx1"/>
                </a:solidFill>
                <a:latin typeface="+mn-lt"/>
                <a:ea typeface="+mn-ea"/>
                <a:cs typeface="+mn-cs"/>
              </a:rPr>
              <a:t>08905.03	$  8,905.03	$  8,905.03</a:t>
            </a:r>
          </a:p>
          <a:p>
            <a:r>
              <a:rPr lang="en-US" sz="1200" kern="1200" noProof="1" smtClean="0">
                <a:solidFill>
                  <a:schemeClr val="tx1"/>
                </a:solidFill>
                <a:latin typeface="+mn-lt"/>
                <a:ea typeface="+mn-ea"/>
                <a:cs typeface="+mn-cs"/>
              </a:rPr>
              <a:t>00600.05	$     600.05	$     600.05</a:t>
            </a:r>
          </a:p>
          <a:p>
            <a:r>
              <a:rPr lang="en-US" sz="1200" kern="1200" noProof="1" smtClean="0">
                <a:solidFill>
                  <a:schemeClr val="tx1"/>
                </a:solidFill>
                <a:latin typeface="+mn-lt"/>
                <a:ea typeface="+mn-ea"/>
                <a:cs typeface="+mn-cs"/>
              </a:rPr>
              <a:t>00005.29	$         5.29	$         5.29</a:t>
            </a:r>
          </a:p>
          <a:p>
            <a:r>
              <a:rPr lang="en-US" sz="1200" kern="1200" noProof="1" smtClean="0">
                <a:solidFill>
                  <a:schemeClr val="tx1"/>
                </a:solidFill>
                <a:latin typeface="+mn-lt"/>
                <a:ea typeface="+mn-ea"/>
                <a:cs typeface="+mn-cs"/>
              </a:rPr>
              <a:t>00000.06	$           .06	$           .06</a:t>
            </a:r>
          </a:p>
          <a:p>
            <a:r>
              <a:rPr lang="en-US" sz="1200" kern="1200" noProof="1" smtClean="0">
                <a:solidFill>
                  <a:schemeClr val="tx1"/>
                </a:solidFill>
                <a:latin typeface="+mn-lt"/>
                <a:ea typeface="+mn-ea"/>
                <a:cs typeface="+mn-cs"/>
              </a:rPr>
              <a:t>00000.00	$           .00</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Jedynymi znakami po lewej stronie znaku dolara mogą być tylko + albo –.</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Wstawianie gwiazdek</a:t>
            </a:r>
            <a:r>
              <a:rPr lang="en-US" sz="1200" kern="1200" noProof="1" smtClean="0">
                <a:solidFill>
                  <a:schemeClr val="tx1"/>
                </a:solidFill>
                <a:latin typeface="+mn-lt"/>
                <a:ea typeface="+mn-ea"/>
                <a:cs typeface="+mn-cs"/>
              </a:rPr>
              <a:t> - zabezpieczenie liczby (</a:t>
            </a:r>
            <a:r>
              <a:rPr lang="en-US" sz="1200" i="1" kern="1200" noProof="1" smtClean="0">
                <a:solidFill>
                  <a:schemeClr val="tx1"/>
                </a:solidFill>
                <a:latin typeface="+mn-lt"/>
                <a:ea typeface="+mn-ea"/>
                <a:cs typeface="+mn-cs"/>
              </a:rPr>
              <a:t>check protection</a:t>
            </a:r>
            <a:r>
              <a:rPr lang="en-US" sz="1200" kern="1200" noProof="1" smtClean="0">
                <a:solidFill>
                  <a:schemeClr val="tx1"/>
                </a:solidFill>
                <a:latin typeface="+mn-lt"/>
                <a:ea typeface="+mn-ea"/>
                <a:cs typeface="+mn-cs"/>
              </a:rPr>
              <a:t>, gdy COBOL jest użyty do drukowania czeków)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$Z,ZZZ.99CR		*,***.99–	$*,***.**DB</a:t>
            </a:r>
          </a:p>
          <a:p>
            <a:r>
              <a:rPr lang="en-US" sz="1200" kern="1200" noProof="1" smtClean="0">
                <a:solidFill>
                  <a:schemeClr val="tx1"/>
                </a:solidFill>
                <a:latin typeface="+mn-lt"/>
                <a:ea typeface="+mn-ea"/>
                <a:cs typeface="+mn-cs"/>
              </a:rPr>
              <a:t>------------	-----------------	-------------	-----------------</a:t>
            </a:r>
          </a:p>
          <a:p>
            <a:r>
              <a:rPr lang="en-US" sz="1200" kern="1200" noProof="1" smtClean="0">
                <a:solidFill>
                  <a:schemeClr val="tx1"/>
                </a:solidFill>
                <a:latin typeface="+mn-lt"/>
                <a:ea typeface="+mn-ea"/>
                <a:cs typeface="+mn-cs"/>
              </a:rPr>
              <a:t>–8905.03	$8,905.03CR		8,905.03–	$8,905.03DB</a:t>
            </a:r>
          </a:p>
          <a:p>
            <a:r>
              <a:rPr lang="en-US" sz="1200" kern="1200" noProof="1" smtClean="0">
                <a:solidFill>
                  <a:schemeClr val="tx1"/>
                </a:solidFill>
                <a:latin typeface="+mn-lt"/>
                <a:ea typeface="+mn-ea"/>
                <a:cs typeface="+mn-cs"/>
              </a:rPr>
              <a:t>+0600.05	$   600.05		**600.05	$**600.05</a:t>
            </a:r>
          </a:p>
          <a:p>
            <a:r>
              <a:rPr lang="en-US" sz="1200" kern="1200" noProof="1" smtClean="0">
                <a:solidFill>
                  <a:schemeClr val="tx1"/>
                </a:solidFill>
                <a:latin typeface="+mn-lt"/>
                <a:ea typeface="+mn-ea"/>
                <a:cs typeface="+mn-cs"/>
              </a:rPr>
              <a:t>–0005.29	$        5.29CR	****5.29–	$****5.29DB</a:t>
            </a:r>
          </a:p>
          <a:p>
            <a:r>
              <a:rPr lang="en-US" sz="1200" kern="1200" noProof="1" smtClean="0">
                <a:solidFill>
                  <a:schemeClr val="tx1"/>
                </a:solidFill>
                <a:latin typeface="+mn-lt"/>
                <a:ea typeface="+mn-ea"/>
                <a:cs typeface="+mn-cs"/>
              </a:rPr>
              <a:t>+0000.06	$          .06		*****.06	$*****.06</a:t>
            </a:r>
          </a:p>
          <a:p>
            <a:r>
              <a:rPr lang="en-US" sz="1200" kern="1200" noProof="1" smtClean="0">
                <a:solidFill>
                  <a:schemeClr val="tx1"/>
                </a:solidFill>
                <a:latin typeface="+mn-lt"/>
                <a:ea typeface="+mn-ea"/>
                <a:cs typeface="+mn-cs"/>
              </a:rPr>
              <a:t>  0000.00	$          .00		*****.00	******.**</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Wstawianie znaków (–,$) na zmiennych pozycjach</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Wartość	–Z,ZZZ.99	– –,– – –.– –		$$,$$$.$$CR		+$$,$$$.99		$– –,– – –.99</a:t>
            </a:r>
          </a:p>
          <a:p>
            <a:r>
              <a:rPr lang="en-US" sz="1200" kern="1200" noProof="1" smtClean="0">
                <a:solidFill>
                  <a:schemeClr val="tx1"/>
                </a:solidFill>
                <a:latin typeface="+mn-lt"/>
                <a:ea typeface="+mn-ea"/>
                <a:cs typeface="+mn-cs"/>
              </a:rPr>
              <a:t>------------	-------------	---------------		------------------	----------------		----------------</a:t>
            </a:r>
          </a:p>
          <a:p>
            <a:r>
              <a:rPr lang="en-US" sz="1200" kern="1200" noProof="1" smtClean="0">
                <a:solidFill>
                  <a:schemeClr val="tx1"/>
                </a:solidFill>
                <a:latin typeface="+mn-lt"/>
                <a:ea typeface="+mn-ea"/>
                <a:cs typeface="+mn-cs"/>
              </a:rPr>
              <a:t>–5890.00	–5,890.00	–5,890.00		$5,890.00CR		–$5,890.00		$–5,890.00</a:t>
            </a:r>
          </a:p>
          <a:p>
            <a:r>
              <a:rPr lang="en-US" sz="1200" kern="1200" noProof="1" smtClean="0">
                <a:solidFill>
                  <a:schemeClr val="tx1"/>
                </a:solidFill>
                <a:latin typeface="+mn-lt"/>
                <a:ea typeface="+mn-ea"/>
                <a:cs typeface="+mn-cs"/>
              </a:rPr>
              <a:t>+0680.09	      680.09	      680.09		   $680.09		+   $680.09		$     680.09</a:t>
            </a:r>
          </a:p>
          <a:p>
            <a:r>
              <a:rPr lang="en-US" sz="1200" kern="1200" noProof="1" smtClean="0">
                <a:solidFill>
                  <a:schemeClr val="tx1"/>
                </a:solidFill>
                <a:latin typeface="+mn-lt"/>
                <a:ea typeface="+mn-ea"/>
                <a:cs typeface="+mn-cs"/>
              </a:rPr>
              <a:t>–0005.00	–        5.00	        –5.00		       $5.00CR		–       $5.00		$       –5.00</a:t>
            </a:r>
          </a:p>
          <a:p>
            <a:r>
              <a:rPr lang="en-US" sz="1200" kern="1200" noProof="1" smtClean="0">
                <a:solidFill>
                  <a:schemeClr val="tx1"/>
                </a:solidFill>
                <a:latin typeface="+mn-lt"/>
                <a:ea typeface="+mn-ea"/>
                <a:cs typeface="+mn-cs"/>
              </a:rPr>
              <a:t>–0000.50	–          .50	          –.50		         $.50CR		–         $.50		$         –.50</a:t>
            </a:r>
          </a:p>
          <a:p>
            <a:r>
              <a:rPr lang="en-US" sz="1200" kern="1200" noProof="1" smtClean="0">
                <a:solidFill>
                  <a:schemeClr val="tx1"/>
                </a:solidFill>
                <a:latin typeface="+mn-lt"/>
                <a:ea typeface="+mn-ea"/>
                <a:cs typeface="+mn-cs"/>
              </a:rPr>
              <a:t>  0000.00	            .00					+         $.00		$           .00</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22</a:t>
            </a:fld>
            <a:endParaRPr 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Przykład:</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 WORKING-STORAGE  SECTION:	01  aktualna-data.</a:t>
            </a:r>
          </a:p>
          <a:p>
            <a:pPr lvl="6"/>
            <a:r>
              <a:rPr lang="en-US" sz="1200" kern="1200" noProof="1" smtClean="0">
                <a:solidFill>
                  <a:schemeClr val="tx1"/>
                </a:solidFill>
                <a:latin typeface="+mn-lt"/>
                <a:ea typeface="+mn-ea"/>
                <a:cs typeface="+mn-cs"/>
              </a:rPr>
              <a:t>       05  aktualny-rok		PIC 99.</a:t>
            </a:r>
          </a:p>
          <a:p>
            <a:pPr lvl="6"/>
            <a:r>
              <a:rPr lang="en-US" sz="1200" kern="1200" noProof="1" smtClean="0">
                <a:solidFill>
                  <a:schemeClr val="tx1"/>
                </a:solidFill>
                <a:latin typeface="+mn-lt"/>
                <a:ea typeface="+mn-ea"/>
                <a:cs typeface="+mn-cs"/>
              </a:rPr>
              <a:t>       05  aktualny-miesiac-i-dzien.</a:t>
            </a:r>
          </a:p>
          <a:p>
            <a:pPr lvl="6"/>
            <a:r>
              <a:rPr lang="en-US" sz="1200" kern="1200" noProof="1" smtClean="0">
                <a:solidFill>
                  <a:schemeClr val="tx1"/>
                </a:solidFill>
                <a:latin typeface="+mn-lt"/>
                <a:ea typeface="+mn-ea"/>
                <a:cs typeface="+mn-cs"/>
              </a:rPr>
              <a:t>              10  aktualny-mieciac	PIC 99.</a:t>
            </a:r>
          </a:p>
          <a:p>
            <a:pPr lvl="6"/>
            <a:r>
              <a:rPr lang="en-US" sz="1200" kern="1200" noProof="1" smtClean="0">
                <a:solidFill>
                  <a:schemeClr val="tx1"/>
                </a:solidFill>
                <a:latin typeface="+mn-lt"/>
                <a:ea typeface="+mn-ea"/>
                <a:cs typeface="+mn-cs"/>
              </a:rPr>
              <a:t>              10  aktualny-dzien	PIC 99.</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 PROCEDURE DIVISION:		ACCEPT  aktualna-data  FROM  DATE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1 lipca 2006 roku, COBOL wprowadzi 06 do 'aktualny-rok' i 0701 do aktualny-miesiac-i-dzien (07 do aktualny-mieciac i 01 do aktualny-dzien).</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23</a:t>
            </a:fld>
            <a:endParaRPr lang="pl-PL"/>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r>
              <a:rPr lang="en-US" sz="1200" kern="1200" noProof="1" smtClean="0">
                <a:solidFill>
                  <a:schemeClr val="tx1"/>
                </a:solidFill>
                <a:latin typeface="+mn-lt"/>
                <a:ea typeface="+mn-ea"/>
                <a:cs typeface="+mn-cs"/>
              </a:rPr>
              <a:t>IF'y mogą być zagnieżdżone. Każdy IF powinien mieć swój END-IF, np.:</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IF</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a = b</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THEN  ADD  1  TO  </a:t>
            </a:r>
            <a:r>
              <a:rPr lang="en-US" sz="1200" i="1" kern="1200" noProof="1" smtClean="0">
                <a:solidFill>
                  <a:schemeClr val="tx1"/>
                </a:solidFill>
                <a:latin typeface="+mn-lt"/>
                <a:ea typeface="+mn-ea"/>
                <a:cs typeface="+mn-cs"/>
              </a:rPr>
              <a:t>c</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IF</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c = 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THEN  PERFORM  </a:t>
            </a:r>
            <a:r>
              <a:rPr lang="en-US" sz="1200" i="1" kern="1200" noProof="1" smtClean="0">
                <a:solidFill>
                  <a:schemeClr val="tx1"/>
                </a:solidFill>
                <a:latin typeface="+mn-lt"/>
                <a:ea typeface="+mn-ea"/>
                <a:cs typeface="+mn-cs"/>
              </a:rPr>
              <a:t>a10-start</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IF</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e = f</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THEN  </a:t>
            </a:r>
            <a:r>
              <a:rPr lang="en-US" sz="1200" b="1" kern="1200" noProof="1" smtClean="0">
                <a:solidFill>
                  <a:schemeClr val="tx1"/>
                </a:solidFill>
                <a:latin typeface="+mn-lt"/>
                <a:ea typeface="+mn-ea"/>
                <a:cs typeface="+mn-cs"/>
              </a:rPr>
              <a:t>IF</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g = h</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THEN  MOVE  </a:t>
            </a:r>
            <a:r>
              <a:rPr lang="en-US" sz="1200" i="1" kern="1200" noProof="1" smtClean="0">
                <a:solidFill>
                  <a:schemeClr val="tx1"/>
                </a:solidFill>
                <a:latin typeface="+mn-lt"/>
                <a:ea typeface="+mn-ea"/>
                <a:cs typeface="+mn-cs"/>
              </a:rPr>
              <a:t>x</a:t>
            </a:r>
            <a:r>
              <a:rPr lang="en-US" sz="1200" kern="1200" noProof="1" smtClean="0">
                <a:solidFill>
                  <a:schemeClr val="tx1"/>
                </a:solidFill>
                <a:latin typeface="+mn-lt"/>
                <a:ea typeface="+mn-ea"/>
                <a:cs typeface="+mn-cs"/>
              </a:rPr>
              <a:t>  TO  </a:t>
            </a:r>
            <a:r>
              <a:rPr lang="en-US" sz="1200" i="1" kern="1200" noProof="1" smtClean="0">
                <a:solidFill>
                  <a:schemeClr val="tx1"/>
                </a:solidFill>
                <a:latin typeface="+mn-lt"/>
                <a:ea typeface="+mn-ea"/>
                <a:cs typeface="+mn-cs"/>
              </a:rPr>
              <a:t>y</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IF</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i = j</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THEN  PERFORM  </a:t>
            </a:r>
            <a:r>
              <a:rPr lang="en-US" sz="1200" i="1" kern="1200" noProof="1" smtClean="0">
                <a:solidFill>
                  <a:schemeClr val="tx1"/>
                </a:solidFill>
                <a:latin typeface="+mn-lt"/>
                <a:ea typeface="+mn-ea"/>
                <a:cs typeface="+mn-cs"/>
              </a:rPr>
              <a:t>a20-next</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END-IF</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END-IF</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END-IF</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END-IF</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END-IF</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Można testować pole alfanumeryczne (tu: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ALPHABETIC  THEN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tylko od A do Z i od a do z</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NOT ALPHABETIC  THEN …</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ALPHABETIC-UPPER  THEN …</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NOT ALPHABETIC-LOWER  THEN …</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NUMERIC  THEN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tylko od 0 do 9 (cyfry)</a:t>
            </a:r>
          </a:p>
          <a:p>
            <a:pPr lvl="1"/>
            <a:r>
              <a:rPr lang="en-US" sz="1200" kern="1200" noProof="1" smtClean="0">
                <a:solidFill>
                  <a:schemeClr val="tx1"/>
                </a:solidFill>
                <a:latin typeface="+mn-lt"/>
                <a:ea typeface="+mn-ea"/>
                <a:cs typeface="+mn-cs"/>
              </a:rPr>
              <a:t>IF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NOT NUMERIC  THEN …</a:t>
            </a:r>
          </a:p>
          <a:p>
            <a:r>
              <a:rPr lang="en-US" sz="1200" kern="1200" noProof="1" smtClean="0">
                <a:solidFill>
                  <a:schemeClr val="tx1"/>
                </a:solidFill>
                <a:latin typeface="+mn-lt"/>
                <a:ea typeface="+mn-ea"/>
                <a:cs typeface="+mn-cs"/>
              </a:rPr>
              <a:t>lub zdefiniować własną klasę objektu w ENVIRONMENT DIVISION, CONFIGURATION SECTION jak np.:</a:t>
            </a:r>
          </a:p>
          <a:p>
            <a:pPr lvl="1"/>
            <a:r>
              <a:rPr lang="en-US" sz="1200" kern="1200" noProof="1" smtClean="0">
                <a:solidFill>
                  <a:schemeClr val="tx1"/>
                </a:solidFill>
                <a:latin typeface="+mn-lt"/>
                <a:ea typeface="+mn-ea"/>
                <a:cs typeface="+mn-cs"/>
              </a:rPr>
              <a:t>SPECIAL-NAMES.</a:t>
            </a:r>
          </a:p>
          <a:p>
            <a:pPr lvl="1"/>
            <a:r>
              <a:rPr lang="en-US" sz="1200" kern="1200" noProof="1" smtClean="0">
                <a:solidFill>
                  <a:schemeClr val="tx1"/>
                </a:solidFill>
                <a:latin typeface="+mn-lt"/>
                <a:ea typeface="+mn-ea"/>
                <a:cs typeface="+mn-cs"/>
              </a:rPr>
              <a:t>         CLASS  nieparzyste  IS  "1", "3", "5", "7", "9".	[to samo co]	CLASS  nieparzyste  IS  "13579".</a:t>
            </a:r>
          </a:p>
          <a:p>
            <a:r>
              <a:rPr lang="en-US" sz="1200" kern="1200" noProof="1" smtClean="0">
                <a:solidFill>
                  <a:schemeClr val="tx1"/>
                </a:solidFill>
                <a:latin typeface="+mn-lt"/>
                <a:ea typeface="+mn-ea"/>
                <a:cs typeface="+mn-cs"/>
              </a:rPr>
              <a:t>W WORKING-STORAGE SECTION:</a:t>
            </a:r>
          </a:p>
          <a:p>
            <a:pPr lvl="1"/>
            <a:r>
              <a:rPr lang="en-US" sz="1200" kern="1200" noProof="1" smtClean="0">
                <a:solidFill>
                  <a:schemeClr val="tx1"/>
                </a:solidFill>
                <a:latin typeface="+mn-lt"/>
                <a:ea typeface="+mn-ea"/>
                <a:cs typeface="+mn-cs"/>
              </a:rPr>
              <a:t>01  dane	PIC X(6).</a:t>
            </a:r>
          </a:p>
          <a:p>
            <a:r>
              <a:rPr lang="en-US" sz="1200" kern="1200" noProof="1" smtClean="0">
                <a:solidFill>
                  <a:schemeClr val="tx1"/>
                </a:solidFill>
                <a:latin typeface="+mn-lt"/>
                <a:ea typeface="+mn-ea"/>
                <a:cs typeface="+mn-cs"/>
              </a:rPr>
              <a:t>W PROCEDURE DIVISION:</a:t>
            </a:r>
          </a:p>
          <a:p>
            <a:r>
              <a:rPr lang="en-US" sz="1200" kern="1200" noProof="1" smtClean="0">
                <a:solidFill>
                  <a:schemeClr val="tx1"/>
                </a:solidFill>
                <a:latin typeface="+mn-lt"/>
                <a:ea typeface="+mn-ea"/>
                <a:cs typeface="+mn-cs"/>
              </a:rPr>
              <a:t>        IF  dane(6:1)  nieparzyste  THEN …</a:t>
            </a:r>
          </a:p>
          <a:p>
            <a:r>
              <a:rPr lang="en-US" sz="1200" kern="1200" noProof="1" smtClean="0">
                <a:solidFill>
                  <a:schemeClr val="tx1"/>
                </a:solidFill>
                <a:latin typeface="+mn-lt"/>
                <a:ea typeface="+mn-ea"/>
                <a:cs typeface="+mn-cs"/>
              </a:rPr>
              <a:t>        IF  dane(6:1)  NOT nieparzyste  THEN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Nawiasem mówiąc o CLASS'ach to np.:</a:t>
            </a:r>
          </a:p>
          <a:p>
            <a:pPr lvl="1"/>
            <a:r>
              <a:rPr lang="en-US" sz="1200" kern="1200" noProof="1" smtClean="0">
                <a:solidFill>
                  <a:schemeClr val="tx1"/>
                </a:solidFill>
                <a:latin typeface="+mn-lt"/>
                <a:ea typeface="+mn-ea"/>
                <a:cs typeface="+mn-cs"/>
              </a:rPr>
              <a:t>CLASS procent  IS  108.		[to samo co]		CLASS procent  IS  "%".</a:t>
            </a:r>
          </a:p>
          <a:p>
            <a:r>
              <a:rPr lang="en-US" sz="1200" kern="1200" noProof="1" smtClean="0">
                <a:solidFill>
                  <a:schemeClr val="tx1"/>
                </a:solidFill>
                <a:latin typeface="+mn-lt"/>
                <a:ea typeface="+mn-ea"/>
                <a:cs typeface="+mn-cs"/>
              </a:rPr>
              <a:t>bo  EBCDIC (strona kodowa mainframe – przynajmniej angielska) 108 to znak procentu.</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 - -</a:t>
            </a:r>
          </a:p>
          <a:p>
            <a:r>
              <a:rPr lang="en-US" sz="1200" kern="1200" noProof="1" smtClean="0">
                <a:solidFill>
                  <a:schemeClr val="tx1"/>
                </a:solidFill>
                <a:latin typeface="+mn-lt"/>
                <a:ea typeface="+mn-ea"/>
                <a:cs typeface="+mn-cs"/>
              </a:rPr>
              <a:t>* Bo wszystkie programy w COBOL'u utworzone u zarania jego dziejów, nadal mogą być uruchamiane na nowych platformach.</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24</a:t>
            </a:fld>
            <a:endParaRPr lang="pl-P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0000" lnSpcReduction="20000"/>
          </a:bodyPr>
          <a:lstStyle/>
          <a:p>
            <a:r>
              <a:rPr lang="en-US" sz="1200" kern="1200" noProof="1" smtClean="0">
                <a:solidFill>
                  <a:schemeClr val="tx1"/>
                </a:solidFill>
                <a:latin typeface="+mn-lt"/>
                <a:ea typeface="+mn-ea"/>
                <a:cs typeface="+mn-cs"/>
              </a:rPr>
              <a:t>Jeżeli więcej niż jedna wartość ma wywołać tę samą reakcję, można grupować te wartości:</a:t>
            </a: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EVALUATE  wiek</a:t>
            </a:r>
          </a:p>
          <a:p>
            <a:pPr lvl="1"/>
            <a:r>
              <a:rPr lang="en-US" sz="1200" kern="1200" noProof="1" smtClean="0">
                <a:solidFill>
                  <a:schemeClr val="tx1"/>
                </a:solidFill>
                <a:latin typeface="+mn-lt"/>
                <a:ea typeface="+mn-ea"/>
                <a:cs typeface="+mn-cs"/>
              </a:rPr>
              <a:t>	WHEN  11</a:t>
            </a:r>
          </a:p>
          <a:p>
            <a:pPr lvl="1"/>
            <a:r>
              <a:rPr lang="en-US" sz="1200" kern="1200" noProof="1" smtClean="0">
                <a:solidFill>
                  <a:schemeClr val="tx1"/>
                </a:solidFill>
                <a:latin typeface="+mn-lt"/>
                <a:ea typeface="+mn-ea"/>
                <a:cs typeface="+mn-cs"/>
              </a:rPr>
              <a:t>	WHEN  13</a:t>
            </a:r>
          </a:p>
          <a:p>
            <a:pPr lvl="1"/>
            <a:r>
              <a:rPr lang="en-US" sz="1200" kern="1200" noProof="1" smtClean="0">
                <a:solidFill>
                  <a:schemeClr val="tx1"/>
                </a:solidFill>
                <a:latin typeface="+mn-lt"/>
                <a:ea typeface="+mn-ea"/>
                <a:cs typeface="+mn-cs"/>
              </a:rPr>
              <a:t>	WHEN  15  THRU  18</a:t>
            </a:r>
          </a:p>
          <a:p>
            <a:pPr lvl="1"/>
            <a:r>
              <a:rPr lang="en-US" sz="1200" kern="1200" noProof="1" smtClean="0">
                <a:solidFill>
                  <a:schemeClr val="tx1"/>
                </a:solidFill>
                <a:latin typeface="+mn-lt"/>
                <a:ea typeface="+mn-ea"/>
                <a:cs typeface="+mn-cs"/>
              </a:rPr>
              <a:t>		PERFORM  zastosuj-promocje</a:t>
            </a:r>
          </a:p>
          <a:p>
            <a:pPr lvl="1"/>
            <a:r>
              <a:rPr lang="en-US" sz="1200" kern="1200" noProof="1" smtClean="0">
                <a:solidFill>
                  <a:schemeClr val="tx1"/>
                </a:solidFill>
                <a:latin typeface="+mn-lt"/>
                <a:ea typeface="+mn-ea"/>
                <a:cs typeface="+mn-cs"/>
              </a:rPr>
              <a:t>	…</a:t>
            </a:r>
          </a:p>
          <a:p>
            <a:pPr lvl="1"/>
            <a:r>
              <a:rPr lang="en-US" sz="1200" kern="1200" noProof="1" smtClean="0">
                <a:solidFill>
                  <a:schemeClr val="tx1"/>
                </a:solidFill>
                <a:latin typeface="+mn-lt"/>
                <a:ea typeface="+mn-ea"/>
                <a:cs typeface="+mn-cs"/>
              </a:rPr>
              <a:t>END-EVALUATE</a:t>
            </a:r>
          </a:p>
          <a:p>
            <a:r>
              <a:rPr lang="en-US" sz="1200" kern="1200" noProof="1" smtClean="0">
                <a:solidFill>
                  <a:schemeClr val="tx1"/>
                </a:solidFill>
                <a:latin typeface="+mn-lt"/>
                <a:ea typeface="+mn-ea"/>
                <a:cs typeface="+mn-cs"/>
              </a:rPr>
              <a:t> </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Inne warianty instrukcji EVALUATE - przykłady:</a:t>
            </a:r>
            <a:endParaRPr lang="en-US" sz="1200" kern="1200" noProof="1" smtClean="0">
              <a:solidFill>
                <a:schemeClr val="tx1"/>
              </a:solidFill>
              <a:latin typeface="+mn-lt"/>
              <a:ea typeface="+mn-ea"/>
              <a:cs typeface="+mn-cs"/>
            </a:endParaRPr>
          </a:p>
          <a:p>
            <a:endParaRPr lang="en-US" sz="1200" b="1"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…stosowanie  TRUE  albo  FALSE</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EVALUATE  liczba  LESS THAN  3</a:t>
            </a:r>
          </a:p>
          <a:p>
            <a:pPr lvl="1"/>
            <a:r>
              <a:rPr lang="en-US" sz="1200" kern="1200" noProof="1" smtClean="0">
                <a:solidFill>
                  <a:schemeClr val="tx1"/>
                </a:solidFill>
                <a:latin typeface="+mn-lt"/>
                <a:ea typeface="+mn-ea"/>
                <a:cs typeface="+mn-cs"/>
              </a:rPr>
              <a:t>	WHEN  TRUE   PERFORM  a1-modul	[to znaczy]	WHEN  0 THROUGH  2  …</a:t>
            </a:r>
          </a:p>
          <a:p>
            <a:pPr lvl="1"/>
            <a:r>
              <a:rPr lang="en-US" sz="1200" kern="1200" noProof="1" smtClean="0">
                <a:solidFill>
                  <a:schemeClr val="tx1"/>
                </a:solidFill>
                <a:latin typeface="+mn-lt"/>
                <a:ea typeface="+mn-ea"/>
                <a:cs typeface="+mn-cs"/>
              </a:rPr>
              <a:t>	WHEN  FALSE  PERFORM  a2-modul		WHEN  OTHER</a:t>
            </a:r>
          </a:p>
          <a:p>
            <a:pPr lvl="1"/>
            <a:r>
              <a:rPr lang="en-US" sz="1200" kern="1200" noProof="1" smtClean="0">
                <a:solidFill>
                  <a:schemeClr val="tx1"/>
                </a:solidFill>
                <a:latin typeface="+mn-lt"/>
                <a:ea typeface="+mn-ea"/>
                <a:cs typeface="+mn-cs"/>
              </a:rPr>
              <a:t>END-EVALUATE</a:t>
            </a:r>
          </a:p>
          <a:p>
            <a:pPr lvl="1"/>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EVALUATE  TRUE</a:t>
            </a:r>
          </a:p>
          <a:p>
            <a:pPr lvl="1"/>
            <a:r>
              <a:rPr lang="en-US" sz="1200" kern="1200" noProof="1" smtClean="0">
                <a:solidFill>
                  <a:schemeClr val="tx1"/>
                </a:solidFill>
                <a:latin typeface="+mn-lt"/>
                <a:ea typeface="+mn-ea"/>
                <a:cs typeface="+mn-cs"/>
              </a:rPr>
              <a:t>	WHEN  liczba  LESS THAN  3    PERFORM  a1-modul</a:t>
            </a:r>
          </a:p>
          <a:p>
            <a:pPr lvl="1"/>
            <a:r>
              <a:rPr lang="en-US" sz="1200" kern="1200" noProof="1" smtClean="0">
                <a:solidFill>
                  <a:schemeClr val="tx1"/>
                </a:solidFill>
                <a:latin typeface="+mn-lt"/>
                <a:ea typeface="+mn-ea"/>
                <a:cs typeface="+mn-cs"/>
              </a:rPr>
              <a:t>	WHEN  ANY		      PERFORM  a2-modul</a:t>
            </a:r>
          </a:p>
          <a:p>
            <a:pPr lvl="1"/>
            <a:r>
              <a:rPr lang="en-US" sz="1200" kern="1200" noProof="1" smtClean="0">
                <a:solidFill>
                  <a:schemeClr val="tx1"/>
                </a:solidFill>
                <a:latin typeface="+mn-lt"/>
                <a:ea typeface="+mn-ea"/>
                <a:cs typeface="+mn-cs"/>
              </a:rPr>
              <a:t>END-PERFORM</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…stosowanie wielokrotnych warunków</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EVALUATE	cobl	ALSO  eng	ALSO  econ	ALSO  math</a:t>
            </a:r>
          </a:p>
          <a:p>
            <a:pPr lvl="1"/>
            <a:r>
              <a:rPr lang="en-US" sz="1200" kern="1200" noProof="1" smtClean="0">
                <a:solidFill>
                  <a:schemeClr val="tx1"/>
                </a:solidFill>
                <a:latin typeface="+mn-lt"/>
                <a:ea typeface="+mn-ea"/>
                <a:cs typeface="+mn-cs"/>
              </a:rPr>
              <a:t>	WHEN	TRUE	ALSO  TRUE	ALSO  TRUE	ALSO  ANY	PERFORM  a1-modul</a:t>
            </a:r>
          </a:p>
          <a:p>
            <a:pPr lvl="1"/>
            <a:r>
              <a:rPr lang="en-US" sz="1200" kern="1200" noProof="1" smtClean="0">
                <a:solidFill>
                  <a:schemeClr val="tx1"/>
                </a:solidFill>
                <a:latin typeface="+mn-lt"/>
                <a:ea typeface="+mn-ea"/>
                <a:cs typeface="+mn-cs"/>
              </a:rPr>
              <a:t>	WHEN	FALSE	ALSO  TRUE	ALSO  TRUE	ALSO  TRUE	PERFORM  a2-modul</a:t>
            </a:r>
          </a:p>
          <a:p>
            <a:pPr lvl="1"/>
            <a:r>
              <a:rPr lang="en-US" sz="1200" kern="1200" noProof="1" smtClean="0">
                <a:solidFill>
                  <a:schemeClr val="tx1"/>
                </a:solidFill>
                <a:latin typeface="+mn-lt"/>
                <a:ea typeface="+mn-ea"/>
                <a:cs typeface="+mn-cs"/>
              </a:rPr>
              <a:t>	WHEN	FALSE	ALSO  TRUE	ALSO  ANY	ALSO  TRUE	PERFORM  a3-modul</a:t>
            </a:r>
          </a:p>
          <a:p>
            <a:pPr lvl="1"/>
            <a:r>
              <a:rPr lang="en-US" sz="1200" kern="1200" noProof="1" smtClean="0">
                <a:solidFill>
                  <a:schemeClr val="tx1"/>
                </a:solidFill>
                <a:latin typeface="+mn-lt"/>
                <a:ea typeface="+mn-ea"/>
                <a:cs typeface="+mn-cs"/>
              </a:rPr>
              <a:t>END-EVALUATE</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stosowanie wyrażeń algebraicznych zamiast pojedynczych zmiennych</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EVALUATE a * b * c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ogólnie: wyrażenie algebraiczne</a:t>
            </a:r>
          </a:p>
          <a:p>
            <a:pPr lvl="1"/>
            <a:r>
              <a:rPr lang="en-US" sz="1200" kern="1200" noProof="1" smtClean="0">
                <a:solidFill>
                  <a:schemeClr val="tx1"/>
                </a:solidFill>
                <a:latin typeface="+mn-lt"/>
                <a:ea typeface="+mn-ea"/>
                <a:cs typeface="+mn-cs"/>
              </a:rPr>
              <a:t>	WHEN  sredni-koszt	instrukcje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'sredni-koszt' będze prównany z 'a*b*c' </a:t>
            </a:r>
          </a:p>
          <a:p>
            <a:pPr lvl="1"/>
            <a:r>
              <a:rPr lang="en-US" sz="1200" kern="1200" noProof="1" smtClean="0">
                <a:solidFill>
                  <a:schemeClr val="tx1"/>
                </a:solidFill>
                <a:latin typeface="+mn-lt"/>
                <a:ea typeface="+mn-ea"/>
                <a:cs typeface="+mn-cs"/>
              </a:rPr>
              <a:t>	WHEN  d / e		instrukcje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wynik dzielenia 'd/e' będzie prównany z 'a*b*c'</a:t>
            </a:r>
          </a:p>
          <a:p>
            <a:pPr lvl="1"/>
            <a:r>
              <a:rPr lang="en-US" sz="1200" kern="1200" noProof="1" smtClean="0">
                <a:solidFill>
                  <a:schemeClr val="tx1"/>
                </a:solidFill>
                <a:latin typeface="+mn-lt"/>
                <a:ea typeface="+mn-ea"/>
                <a:cs typeface="+mn-cs"/>
              </a:rPr>
              <a:t>	…</a:t>
            </a:r>
          </a:p>
          <a:p>
            <a:pPr lvl="1"/>
            <a:r>
              <a:rPr lang="en-US" sz="1200" kern="1200" noProof="1" smtClean="0">
                <a:solidFill>
                  <a:schemeClr val="tx1"/>
                </a:solidFill>
                <a:latin typeface="+mn-lt"/>
                <a:ea typeface="+mn-ea"/>
                <a:cs typeface="+mn-cs"/>
              </a:rPr>
              <a:t>END-EVALUATE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Zamiast pojedynczej wartości, </a:t>
            </a:r>
            <a:r>
              <a:rPr lang="en-US" sz="1200" b="1" kern="1200" noProof="1" smtClean="0">
                <a:solidFill>
                  <a:schemeClr val="tx1"/>
                </a:solidFill>
                <a:latin typeface="+mn-lt"/>
                <a:ea typeface="+mn-ea"/>
                <a:cs typeface="+mn-cs"/>
              </a:rPr>
              <a:t>obiekt wskazany po WHEN może być zakresem wartości</a:t>
            </a:r>
            <a:r>
              <a:rPr lang="en-US" sz="1200" kern="1200" noProof="1" smtClean="0">
                <a:solidFill>
                  <a:schemeClr val="tx1"/>
                </a:solidFill>
                <a:latin typeface="+mn-lt"/>
                <a:ea typeface="+mn-ea"/>
                <a:cs typeface="+mn-cs"/>
              </a:rPr>
              <a:t>:</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WHEN  12  THRU  21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THRU jest skrótem od THROUGH</a:t>
            </a:r>
          </a:p>
          <a:p>
            <a:r>
              <a:rPr lang="en-US" sz="1200" kern="1200" noProof="1" smtClean="0">
                <a:solidFill>
                  <a:schemeClr val="tx1"/>
                </a:solidFill>
                <a:latin typeface="+mn-lt"/>
                <a:ea typeface="+mn-ea"/>
                <a:cs typeface="+mn-cs"/>
              </a:rPr>
              <a:t>WHEN  ograniczen</a:t>
            </a:r>
            <a:r>
              <a:rPr lang="pl-PL" sz="1200" kern="1200" noProof="1" smtClean="0">
                <a:solidFill>
                  <a:schemeClr val="tx1"/>
                </a:solidFill>
                <a:latin typeface="+mn-lt"/>
                <a:ea typeface="+mn-ea"/>
                <a:cs typeface="+mn-cs"/>
              </a:rPr>
              <a:t>i</a:t>
            </a:r>
            <a:r>
              <a:rPr lang="en-US" sz="1200" kern="1200" noProof="1" smtClean="0">
                <a:solidFill>
                  <a:schemeClr val="tx1"/>
                </a:solidFill>
                <a:latin typeface="+mn-lt"/>
                <a:ea typeface="+mn-ea"/>
                <a:cs typeface="+mn-cs"/>
              </a:rPr>
              <a:t>e-dolne  THRU  ograniczenie-gorne</a:t>
            </a:r>
          </a:p>
          <a:p>
            <a:r>
              <a:rPr lang="en-US" sz="1200" kern="1200" noProof="1" smtClean="0">
                <a:solidFill>
                  <a:schemeClr val="tx1"/>
                </a:solidFill>
                <a:latin typeface="+mn-lt"/>
                <a:ea typeface="+mn-ea"/>
                <a:cs typeface="+mn-cs"/>
              </a:rPr>
              <a:t>WHEN  a * b  THROUGH (a * 2) * b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THRU i THROUGH jest nierozróżnialne *	</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Instrukcję EVALUATE można zagnieżdżać:</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EVALUATE  TRUE</a:t>
            </a:r>
          </a:p>
          <a:p>
            <a:r>
              <a:rPr lang="en-US" sz="1200" kern="1200" noProof="1" smtClean="0">
                <a:solidFill>
                  <a:schemeClr val="tx1"/>
                </a:solidFill>
                <a:latin typeface="+mn-lt"/>
                <a:ea typeface="+mn-ea"/>
                <a:cs typeface="+mn-cs"/>
              </a:rPr>
              <a:t>		WHEN  day</a:t>
            </a:r>
          </a:p>
          <a:p>
            <a:r>
              <a:rPr lang="en-US" sz="1200" kern="1200" noProof="1" smtClean="0">
                <a:solidFill>
                  <a:schemeClr val="tx1"/>
                </a:solidFill>
                <a:latin typeface="+mn-lt"/>
                <a:ea typeface="+mn-ea"/>
                <a:cs typeface="+mn-cs"/>
              </a:rPr>
              <a:t>			EVALUATE  TRUE</a:t>
            </a:r>
          </a:p>
          <a:p>
            <a:r>
              <a:rPr lang="en-US" sz="1200" kern="1200" noProof="1" smtClean="0">
                <a:solidFill>
                  <a:schemeClr val="tx1"/>
                </a:solidFill>
                <a:latin typeface="+mn-lt"/>
                <a:ea typeface="+mn-ea"/>
                <a:cs typeface="+mn-cs"/>
              </a:rPr>
              <a:t>				WHEN  month</a:t>
            </a:r>
          </a:p>
          <a:p>
            <a:r>
              <a:rPr lang="en-US" sz="1200" kern="1200" noProof="1" smtClean="0">
                <a:solidFill>
                  <a:schemeClr val="tx1"/>
                </a:solidFill>
                <a:latin typeface="+mn-lt"/>
                <a:ea typeface="+mn-ea"/>
                <a:cs typeface="+mn-cs"/>
              </a:rPr>
              <a:t>					IF …</a:t>
            </a:r>
          </a:p>
          <a:p>
            <a:r>
              <a:rPr lang="en-US" sz="1200" kern="1200" noProof="1" smtClean="0">
                <a:solidFill>
                  <a:schemeClr val="tx1"/>
                </a:solidFill>
                <a:latin typeface="+mn-lt"/>
                <a:ea typeface="+mn-ea"/>
                <a:cs typeface="+mn-cs"/>
              </a:rPr>
              <a:t>- - - - - - -</a:t>
            </a:r>
          </a:p>
          <a:p>
            <a:r>
              <a:rPr lang="en-US" sz="1200" kern="1200" noProof="1" smtClean="0">
                <a:solidFill>
                  <a:schemeClr val="tx1"/>
                </a:solidFill>
                <a:latin typeface="+mn-lt"/>
                <a:ea typeface="+mn-ea"/>
                <a:cs typeface="+mn-cs"/>
              </a:rPr>
              <a:t>* 80 % wyrażeń każdego naturalnego języka to redundancja, to znaczy: wyeliminowanie w jakiś sposób tych 80% nadal prowadzi do pełnego i jednoznacznego zrozumienia wypowiedzi.</a:t>
            </a:r>
          </a:p>
          <a:p>
            <a:r>
              <a:rPr lang="en-US" sz="1200" kern="1200" noProof="1" smtClean="0">
                <a:solidFill>
                  <a:schemeClr val="tx1"/>
                </a:solidFill>
                <a:latin typeface="+mn-lt"/>
                <a:ea typeface="+mn-ea"/>
                <a:cs typeface="+mn-cs"/>
              </a:rPr>
              <a:t>Pani profesor języka angielskiego - ucząca programistów - podaje przykłady:</a:t>
            </a:r>
          </a:p>
          <a:p>
            <a:r>
              <a:rPr lang="en-US" sz="1200" kern="1200" noProof="1" smtClean="0">
                <a:solidFill>
                  <a:schemeClr val="tx1"/>
                </a:solidFill>
                <a:latin typeface="+mn-lt"/>
                <a:ea typeface="+mn-ea"/>
                <a:cs typeface="+mn-cs"/>
              </a:rPr>
              <a:t>- Nigdy, przenigdy nie kłam.	Powinno być: - Nigdy nie kłam.</a:t>
            </a:r>
          </a:p>
          <a:p>
            <a:r>
              <a:rPr lang="en-US" sz="1200" kern="1200" noProof="1" smtClean="0">
                <a:solidFill>
                  <a:schemeClr val="tx1"/>
                </a:solidFill>
                <a:latin typeface="+mn-lt"/>
                <a:ea typeface="+mn-ea"/>
                <a:cs typeface="+mn-cs"/>
              </a:rPr>
              <a:t>- Byłem nad rzeką Rio Grande.	Powinno być: - Byłem nad Rio Grande (bo 'rio' znaczy 'rzeka').</a:t>
            </a:r>
          </a:p>
          <a:p>
            <a:r>
              <a:rPr lang="en-US" sz="1200" kern="1200" noProof="1" smtClean="0">
                <a:solidFill>
                  <a:schemeClr val="tx1"/>
                </a:solidFill>
                <a:latin typeface="+mn-lt"/>
                <a:ea typeface="+mn-ea"/>
                <a:cs typeface="+mn-cs"/>
              </a:rPr>
              <a:t>A ja dodaję:</a:t>
            </a:r>
          </a:p>
          <a:p>
            <a:r>
              <a:rPr lang="en-US" sz="1200" kern="1200" noProof="1" smtClean="0">
                <a:solidFill>
                  <a:schemeClr val="tx1"/>
                </a:solidFill>
                <a:latin typeface="+mn-lt"/>
                <a:ea typeface="+mn-ea"/>
                <a:cs typeface="+mn-cs"/>
              </a:rPr>
              <a:t>- Tak, zgadzam się. Wystarczy napisać THRU zamiast THROUGH; nawet w języku Basic zamiast 'PRINT' wystarczy napisać jeden znak - pytajnik (?).</a:t>
            </a:r>
          </a:p>
          <a:p>
            <a:r>
              <a:rPr lang="en-US" sz="1200" kern="1200" noProof="1" smtClean="0">
                <a:solidFill>
                  <a:schemeClr val="tx1"/>
                </a:solidFill>
                <a:latin typeface="+mn-lt"/>
                <a:ea typeface="+mn-ea"/>
                <a:cs typeface="+mn-cs"/>
              </a:rPr>
              <a:t>Nauczycielka była oburzona.</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Czytaliście wypowiedzi Billa Gatesa publikowanych w gazetach (np. 'The Sun')?  Pełno jest tam wstawek w nawiasach kwadratowych, dopisywanych przez edytora tak, aby te wypowiedzi miały sens stylistyczny i gramatyczny.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Wniosek:  Umysły ścisłe z jednej strony i humaniści z drugiej mogą się w pracy nie w pełni rozumieć i wymagana jest tu daleko posunięta tolerancja. Tak jak dobra, ale nie biegła znajomość języka angielskiego, nie może dyskredytować dobrego programisty.</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25</a:t>
            </a:fld>
            <a:endParaRPr lang="pl-PL"/>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'ws-pointer' zwiększa się o 1 za każdym wpisanym do 'wynik' znakiem.</a:t>
            </a:r>
          </a:p>
          <a:p>
            <a:r>
              <a:rPr lang="en-US" sz="1200" kern="1200" noProof="1" smtClean="0">
                <a:solidFill>
                  <a:schemeClr val="tx1"/>
                </a:solidFill>
                <a:latin typeface="+mn-lt"/>
                <a:ea typeface="+mn-ea"/>
                <a:cs typeface="+mn-cs"/>
              </a:rPr>
              <a:t>Pierwsze DELIMTED BY szuka górnego ogranicznika ale go nie wprowadza do 'wynik'.</a:t>
            </a:r>
          </a:p>
          <a:p>
            <a:r>
              <a:rPr lang="en-US" sz="1200" kern="1200" noProof="1" smtClean="0">
                <a:solidFill>
                  <a:schemeClr val="tx1"/>
                </a:solidFill>
                <a:latin typeface="+mn-lt"/>
                <a:ea typeface="+mn-ea"/>
                <a:cs typeface="+mn-cs"/>
              </a:rPr>
              <a:t>Jeżeli '/' zamienimy na '  ' (albo SPACE) to otrzymamy: 'Ala ma kota'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Sklejenie alfanumerycznych wartości pól, w których zawsze można doszukać się spacji jako ogranicznika:</a:t>
            </a:r>
          </a:p>
          <a:p>
            <a:pPr lvl="1"/>
            <a:r>
              <a:rPr lang="en-US" sz="1200" b="1" kern="1200" noProof="1" smtClean="0">
                <a:solidFill>
                  <a:schemeClr val="tx1"/>
                </a:solidFill>
                <a:latin typeface="+mn-lt"/>
                <a:ea typeface="+mn-ea"/>
                <a:cs typeface="+mn-cs"/>
              </a:rPr>
              <a:t>STRING</a:t>
            </a:r>
            <a:r>
              <a:rPr lang="en-US" sz="1200" kern="1200" noProof="1" smtClean="0">
                <a:solidFill>
                  <a:schemeClr val="tx1"/>
                </a:solidFill>
                <a:latin typeface="+mn-lt"/>
                <a:ea typeface="+mn-ea"/>
                <a:cs typeface="+mn-cs"/>
              </a:rPr>
              <a:t>  wejscie-1 wejscie-2 wejscie-3  </a:t>
            </a:r>
            <a:r>
              <a:rPr lang="en-US" sz="1200" b="1" kern="1200" noProof="1" smtClean="0">
                <a:solidFill>
                  <a:schemeClr val="tx1"/>
                </a:solidFill>
                <a:latin typeface="+mn-lt"/>
                <a:ea typeface="+mn-ea"/>
                <a:cs typeface="+mn-cs"/>
              </a:rPr>
              <a:t>DELIMITED BY SPACE</a:t>
            </a:r>
            <a:r>
              <a:rPr lang="en-US" sz="1200" kern="1200" noProof="1" smtClean="0">
                <a:solidFill>
                  <a:schemeClr val="tx1"/>
                </a:solidFill>
                <a:latin typeface="+mn-lt"/>
                <a:ea typeface="+mn-ea"/>
                <a:cs typeface="+mn-cs"/>
              </a:rPr>
              <a:t> </a:t>
            </a:r>
          </a:p>
          <a:p>
            <a:pPr lvl="1"/>
            <a:r>
              <a:rPr lang="en-US" sz="1200" b="1" kern="1200" noProof="1" smtClean="0">
                <a:solidFill>
                  <a:schemeClr val="tx1"/>
                </a:solidFill>
                <a:latin typeface="+mn-lt"/>
                <a:ea typeface="+mn-ea"/>
                <a:cs typeface="+mn-cs"/>
              </a:rPr>
              <a:t>INTO</a:t>
            </a:r>
            <a:r>
              <a:rPr lang="en-US" sz="1200" kern="1200" noProof="1" smtClean="0">
                <a:solidFill>
                  <a:schemeClr val="tx1"/>
                </a:solidFill>
                <a:latin typeface="+mn-lt"/>
                <a:ea typeface="+mn-ea"/>
                <a:cs typeface="+mn-cs"/>
              </a:rPr>
              <a:t>  wynik</a:t>
            </a: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WITH POINTER</a:t>
            </a:r>
            <a:r>
              <a:rPr lang="en-US" sz="1200" kern="1200" noProof="1" smtClean="0">
                <a:solidFill>
                  <a:schemeClr val="tx1"/>
                </a:solidFill>
                <a:latin typeface="+mn-lt"/>
                <a:ea typeface="+mn-ea"/>
                <a:cs typeface="+mn-cs"/>
              </a:rPr>
              <a:t>  ws-pointer</a:t>
            </a: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ON OVERFLOW</a:t>
            </a:r>
            <a:r>
              <a:rPr lang="en-US" sz="1200" kern="1200" noProof="1" smtClean="0">
                <a:solidFill>
                  <a:schemeClr val="tx1"/>
                </a:solidFill>
                <a:latin typeface="+mn-lt"/>
                <a:ea typeface="+mn-ea"/>
                <a:cs typeface="+mn-cs"/>
              </a:rPr>
              <a:t>  PERFORM…</a:t>
            </a:r>
          </a:p>
          <a:p>
            <a:pPr lvl="1"/>
            <a:r>
              <a:rPr lang="en-US" sz="1200" b="1" kern="1200" noProof="1" smtClean="0">
                <a:solidFill>
                  <a:schemeClr val="tx1"/>
                </a:solidFill>
                <a:latin typeface="+mn-lt"/>
                <a:ea typeface="+mn-ea"/>
                <a:cs typeface="+mn-cs"/>
              </a:rPr>
              <a:t>END-STRING</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26</a:t>
            </a:fld>
            <a:endParaRPr lang="pl-P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0000" lnSpcReduction="20000"/>
          </a:bodyPr>
          <a:lstStyle/>
          <a:p>
            <a:r>
              <a:rPr lang="en-US" noProof="1" smtClean="0"/>
              <a:t>Przykładowe dane dla kodu slajdu</a:t>
            </a:r>
            <a:r>
              <a:rPr lang="en-US" baseline="0" noProof="1" smtClean="0"/>
              <a:t> powyżej:</a:t>
            </a:r>
          </a:p>
          <a:p>
            <a:endParaRPr lang="en-US" baseline="0" noProof="1" smtClean="0"/>
          </a:p>
          <a:p>
            <a:r>
              <a:rPr lang="en-US" sz="1200" kern="1200" noProof="1" smtClean="0">
                <a:solidFill>
                  <a:schemeClr val="tx1"/>
                </a:solidFill>
                <a:latin typeface="+mn-lt"/>
                <a:ea typeface="+mn-ea"/>
                <a:cs typeface="+mn-cs"/>
              </a:rPr>
              <a:t>wejscie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|//Ala/ma#kotabb|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'b' oznacza jedną spację; | to tylko oznaczenie początku i końca ciągu znaków</a:t>
            </a:r>
          </a:p>
          <a:p>
            <a:r>
              <a:rPr lang="en-US" sz="1200" kern="1200" noProof="1" smtClean="0">
                <a:solidFill>
                  <a:schemeClr val="tx1"/>
                </a:solidFill>
                <a:latin typeface="+mn-lt"/>
                <a:ea typeface="+mn-ea"/>
                <a:cs typeface="+mn-cs"/>
              </a:rPr>
              <a:t>wynik-1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|Alabbbbbb|		ws-wynik-1-delimiter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		ws-wynik-1-count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3</a:t>
            </a:r>
          </a:p>
          <a:p>
            <a:r>
              <a:rPr lang="en-US" sz="1200" kern="1200" noProof="1" smtClean="0">
                <a:solidFill>
                  <a:schemeClr val="tx1"/>
                </a:solidFill>
                <a:latin typeface="+mn-lt"/>
                <a:ea typeface="+mn-ea"/>
                <a:cs typeface="+mn-cs"/>
              </a:rPr>
              <a:t>wynik-2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|mabbbbbbb|		ws-wynik-2-delimiter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	ws-wynik-2-count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2</a:t>
            </a:r>
          </a:p>
          <a:p>
            <a:r>
              <a:rPr lang="en-US" sz="1200" kern="1200" noProof="1" smtClean="0">
                <a:solidFill>
                  <a:schemeClr val="tx1"/>
                </a:solidFill>
                <a:latin typeface="+mn-lt"/>
                <a:ea typeface="+mn-ea"/>
                <a:cs typeface="+mn-cs"/>
              </a:rPr>
              <a:t>wynik-1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|kotabbbbb|		ws-wynik-3-delimiter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b		ws-wynik-3-count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6</a:t>
            </a:r>
          </a:p>
          <a:p>
            <a:r>
              <a:rPr lang="en-US" sz="1200" kern="1200" noProof="1" smtClean="0">
                <a:solidFill>
                  <a:schemeClr val="tx1"/>
                </a:solidFill>
                <a:latin typeface="+mn-lt"/>
                <a:ea typeface="+mn-ea"/>
                <a:cs typeface="+mn-cs"/>
              </a:rPr>
              <a:t>				   delimiter  b  zignorowany !</a:t>
            </a:r>
          </a:p>
          <a:p>
            <a:r>
              <a:rPr lang="en-US" sz="1200" kern="1200" noProof="1" smtClean="0">
                <a:solidFill>
                  <a:schemeClr val="tx1"/>
                </a:solidFill>
                <a:latin typeface="+mn-lt"/>
                <a:ea typeface="+mn-ea"/>
                <a:cs typeface="+mn-cs"/>
              </a:rPr>
              <a:t>ws-pointer  =  16</a:t>
            </a:r>
          </a:p>
          <a:p>
            <a:r>
              <a:rPr lang="en-US" sz="1200" kern="1200" noProof="1" smtClean="0">
                <a:solidFill>
                  <a:schemeClr val="tx1"/>
                </a:solidFill>
                <a:latin typeface="+mn-lt"/>
                <a:ea typeface="+mn-ea"/>
                <a:cs typeface="+mn-cs"/>
              </a:rPr>
              <a:t>ws-tally      =   3</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 - - - - - - - - - - - - - - - - - - - - - - - - - - - - - - - - - - - - - - - - - - - - - - - - - - - - - - - - - - - - - - - - - - - - - - - - - - - -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Bardzo często ma się do czynienia z plikiem, którego rekordy (linie) wyglądają tak:</a:t>
            </a:r>
          </a:p>
          <a:p>
            <a:pPr lvl="1"/>
            <a:r>
              <a:rPr lang="en-US" sz="1200" kern="1200" noProof="1" smtClean="0">
                <a:solidFill>
                  <a:schemeClr val="tx1"/>
                </a:solidFill>
                <a:latin typeface="+mn-lt"/>
                <a:ea typeface="+mn-ea"/>
                <a:cs typeface="+mn-cs"/>
              </a:rPr>
              <a:t>Maria;Maj;19 kwietnia 1988;Warszawa</a:t>
            </a:r>
          </a:p>
          <a:p>
            <a:pPr lvl="1"/>
            <a:r>
              <a:rPr lang="en-US" sz="1200" kern="1200" noProof="1" smtClean="0">
                <a:solidFill>
                  <a:schemeClr val="tx1"/>
                </a:solidFill>
                <a:latin typeface="+mn-lt"/>
                <a:ea typeface="+mn-ea"/>
                <a:cs typeface="+mn-cs"/>
              </a:rPr>
              <a:t>Artur;Buczek;;Krakow</a:t>
            </a:r>
          </a:p>
          <a:p>
            <a:r>
              <a:rPr lang="en-US" sz="1200" kern="1200" noProof="1" smtClean="0">
                <a:solidFill>
                  <a:schemeClr val="tx1"/>
                </a:solidFill>
                <a:latin typeface="+mn-lt"/>
                <a:ea typeface="+mn-ea"/>
                <a:cs typeface="+mn-cs"/>
              </a:rPr>
              <a:t>Albo - dla plików z rozszerzeniem .cvs - CSV to plik z 'Comma-Separated Values' (przecinkiem odseparowane pola):</a:t>
            </a:r>
          </a:p>
          <a:p>
            <a:pPr lvl="1"/>
            <a:r>
              <a:rPr lang="en-US" sz="1200" kern="1200" noProof="1" smtClean="0">
                <a:solidFill>
                  <a:schemeClr val="tx1"/>
                </a:solidFill>
                <a:latin typeface="+mn-lt"/>
                <a:ea typeface="+mn-ea"/>
                <a:cs typeface="+mn-cs"/>
              </a:rPr>
              <a:t>Maria,Maj,19 kwietnia 1988,Warszawa</a:t>
            </a:r>
          </a:p>
          <a:p>
            <a:pPr lvl="1"/>
            <a:r>
              <a:rPr lang="en-US" sz="1200" kern="1200" noProof="1" smtClean="0">
                <a:solidFill>
                  <a:schemeClr val="tx1"/>
                </a:solidFill>
                <a:latin typeface="+mn-lt"/>
                <a:ea typeface="+mn-ea"/>
                <a:cs typeface="+mn-cs"/>
              </a:rPr>
              <a:t>Artur,Buczek,,Krakow</a:t>
            </a:r>
          </a:p>
          <a:p>
            <a:r>
              <a:rPr lang="en-US" sz="1200" kern="1200" noProof="1" smtClean="0">
                <a:solidFill>
                  <a:schemeClr val="tx1"/>
                </a:solidFill>
                <a:latin typeface="+mn-lt"/>
                <a:ea typeface="+mn-ea"/>
                <a:cs typeface="+mn-cs"/>
              </a:rPr>
              <a:t>a pola to w tym przypadku: imię, nazwisko, data urodzenia, miejsce zamieszkania.</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Pliki takie pochodzą zwykle spoza środowiska mainframe*, i są to zwykle pliki tekstowe (notatnika, z rozszerzeniem .txt), które kopiujemy/importujemy do środowiska mainframe, gdzie wyglądają tak samo jak w notatniku.</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Teraz trzeba każdy rekord rozbić na pola aby nazwami tych pól operować w COBOL'u. I tu jest UNSTRING.</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Dlaczego pliki z ogranicznikami pól?</a:t>
            </a:r>
          </a:p>
          <a:p>
            <a:r>
              <a:rPr lang="en-US" sz="1200" kern="1200" noProof="1" smtClean="0">
                <a:solidFill>
                  <a:schemeClr val="tx1"/>
                </a:solidFill>
                <a:latin typeface="+mn-lt"/>
                <a:ea typeface="+mn-ea"/>
                <a:cs typeface="+mn-cs"/>
              </a:rPr>
              <a:t>Pliki z ustalonymi (</a:t>
            </a:r>
            <a:r>
              <a:rPr lang="en-US" sz="1200" i="1" kern="1200" noProof="1" smtClean="0">
                <a:solidFill>
                  <a:schemeClr val="tx1"/>
                </a:solidFill>
                <a:latin typeface="+mn-lt"/>
                <a:ea typeface="+mn-ea"/>
                <a:cs typeface="+mn-cs"/>
              </a:rPr>
              <a:t>fixed</a:t>
            </a:r>
            <a:r>
              <a:rPr lang="en-US" sz="1200" kern="1200" noProof="1" smtClean="0">
                <a:solidFill>
                  <a:schemeClr val="tx1"/>
                </a:solidFill>
                <a:latin typeface="+mn-lt"/>
                <a:ea typeface="+mn-ea"/>
                <a:cs typeface="+mn-cs"/>
              </a:rPr>
              <a:t>) długościami pól zawierają dużo spacji. Np. dla nazwiska ze stałą długością pól trzeba zarezerwować do 30 znaków ale nazwiska zwykle są krótkie (tu: Maj, Maria). Co prawda, obecnie pamięć jest tania ale przesyłanie kilkadziesiąt milionów rekordów, po 250 pól w rekordzie (mój projekt FATCA) z jednej platformy na drugą to zmora, gdy ok. 80% danych to spacje.</a:t>
            </a:r>
          </a:p>
          <a:p>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Znaczenie słowa </a:t>
            </a:r>
            <a:r>
              <a:rPr lang="en-US" sz="1200" b="1" kern="1200" noProof="1" smtClean="0">
                <a:solidFill>
                  <a:schemeClr val="tx1"/>
                </a:solidFill>
                <a:latin typeface="+mn-lt"/>
                <a:ea typeface="+mn-ea"/>
                <a:cs typeface="+mn-cs"/>
              </a:rPr>
              <a:t>ALL</a:t>
            </a:r>
            <a:r>
              <a:rPr lang="en-US" sz="1200" kern="1200" noProof="1" smtClean="0">
                <a:solidFill>
                  <a:schemeClr val="tx1"/>
                </a:solidFill>
                <a:latin typeface="+mn-lt"/>
                <a:ea typeface="+mn-ea"/>
                <a:cs typeface="+mn-cs"/>
              </a:rPr>
              <a:t> w wyrażeniu  </a:t>
            </a:r>
            <a:r>
              <a:rPr lang="en-US" sz="1200" b="1" kern="1200" noProof="1" smtClean="0">
                <a:solidFill>
                  <a:schemeClr val="tx1"/>
                </a:solidFill>
                <a:latin typeface="+mn-lt"/>
                <a:ea typeface="+mn-ea"/>
                <a:cs typeface="+mn-cs"/>
              </a:rPr>
              <a:t>DELIMITED  BY</a:t>
            </a:r>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ALL</a:t>
            </a:r>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Często w polach jest brak danych. Odpowiada to polu NULL w bazie danych. W pliku do UNSTRING odpowiada to następującymi tuż po sobie znakami ogranicznika (</a:t>
            </a:r>
            <a:r>
              <a:rPr lang="en-US" sz="1200" i="1" kern="1200" noProof="1" smtClean="0">
                <a:solidFill>
                  <a:schemeClr val="tx1"/>
                </a:solidFill>
                <a:latin typeface="+mn-lt"/>
                <a:ea typeface="+mn-ea"/>
                <a:cs typeface="+mn-cs"/>
              </a:rPr>
              <a:t>delimiter</a:t>
            </a:r>
            <a:r>
              <a:rPr lang="en-US" sz="1200" kern="1200" noProof="1" smtClean="0">
                <a:solidFill>
                  <a:schemeClr val="tx1"/>
                </a:solidFill>
                <a:latin typeface="+mn-lt"/>
                <a:ea typeface="+mn-ea"/>
                <a:cs typeface="+mn-cs"/>
              </a:rPr>
              <a:t>) pól.</a:t>
            </a:r>
          </a:p>
          <a:p>
            <a:r>
              <a:rPr lang="en-US" sz="1200" kern="1200" noProof="1" smtClean="0">
                <a:solidFill>
                  <a:schemeClr val="tx1"/>
                </a:solidFill>
                <a:latin typeface="+mn-lt"/>
                <a:ea typeface="+mn-ea"/>
                <a:cs typeface="+mn-cs"/>
              </a:rPr>
              <a:t>Przykład:</a:t>
            </a:r>
          </a:p>
          <a:p>
            <a:r>
              <a:rPr lang="en-US" sz="1200" b="1" kern="1200" noProof="1" smtClean="0">
                <a:solidFill>
                  <a:schemeClr val="tx1"/>
                </a:solidFill>
                <a:latin typeface="+mn-lt"/>
                <a:ea typeface="+mn-ea"/>
                <a:cs typeface="+mn-cs"/>
              </a:rPr>
              <a:t>DELIMITED  BY</a:t>
            </a:r>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ALL</a:t>
            </a:r>
            <a:r>
              <a:rPr lang="en-US" sz="1200" kern="1200" noProof="1" smtClean="0">
                <a:solidFill>
                  <a:schemeClr val="tx1"/>
                </a:solidFill>
                <a:latin typeface="+mn-lt"/>
                <a:ea typeface="+mn-ea"/>
                <a:cs typeface="+mn-cs"/>
              </a:rPr>
              <a:t>]  ’;’ </a:t>
            </a:r>
          </a:p>
          <a:p>
            <a:r>
              <a:rPr lang="en-US" sz="1200" kern="1200" noProof="1" smtClean="0">
                <a:solidFill>
                  <a:schemeClr val="tx1"/>
                </a:solidFill>
                <a:latin typeface="+mn-lt"/>
                <a:ea typeface="+mn-ea"/>
                <a:cs typeface="+mn-cs"/>
              </a:rPr>
              <a:t>dla rekordu jak ten:</a:t>
            </a:r>
          </a:p>
          <a:p>
            <a:pPr lvl="1"/>
            <a:r>
              <a:rPr lang="en-US" sz="1200" kern="1200" noProof="1" smtClean="0">
                <a:solidFill>
                  <a:schemeClr val="tx1"/>
                </a:solidFill>
                <a:latin typeface="+mn-lt"/>
                <a:ea typeface="+mn-ea"/>
                <a:cs typeface="+mn-cs"/>
              </a:rPr>
              <a:t>Artur;Buczek;;Krakow</a:t>
            </a:r>
          </a:p>
          <a:p>
            <a:r>
              <a:rPr lang="en-US" sz="1200" kern="1200" noProof="1" smtClean="0">
                <a:solidFill>
                  <a:schemeClr val="tx1"/>
                </a:solidFill>
                <a:latin typeface="+mn-lt"/>
                <a:ea typeface="+mn-ea"/>
                <a:cs typeface="+mn-cs"/>
              </a:rPr>
              <a:t>Gdyby słowa </a:t>
            </a:r>
            <a:r>
              <a:rPr lang="en-US" sz="1200" b="1" kern="1200" noProof="1" smtClean="0">
                <a:solidFill>
                  <a:schemeClr val="tx1"/>
                </a:solidFill>
                <a:latin typeface="+mn-lt"/>
                <a:ea typeface="+mn-ea"/>
                <a:cs typeface="+mn-cs"/>
              </a:rPr>
              <a:t>ALL</a:t>
            </a:r>
            <a:r>
              <a:rPr lang="en-US" sz="1200" kern="1200" noProof="1" smtClean="0">
                <a:solidFill>
                  <a:schemeClr val="tx1"/>
                </a:solidFill>
                <a:latin typeface="+mn-lt"/>
                <a:ea typeface="+mn-ea"/>
                <a:cs typeface="+mn-cs"/>
              </a:rPr>
              <a:t> nie było, to wielokrotnie po sobie powtarzane znaki ;;;; byłyby traktowane jak jeden znak ';' co dawałoby dane:</a:t>
            </a:r>
          </a:p>
          <a:p>
            <a:r>
              <a:rPr lang="en-US" sz="1200" kern="1200" noProof="1" smtClean="0">
                <a:solidFill>
                  <a:schemeClr val="tx1"/>
                </a:solidFill>
                <a:latin typeface="+mn-lt"/>
                <a:ea typeface="+mn-ea"/>
                <a:cs typeface="+mn-cs"/>
              </a:rPr>
              <a:t>imię:		Artur</a:t>
            </a:r>
          </a:p>
          <a:p>
            <a:r>
              <a:rPr lang="en-US" sz="1200" kern="1200" noProof="1" smtClean="0">
                <a:solidFill>
                  <a:schemeClr val="tx1"/>
                </a:solidFill>
                <a:latin typeface="+mn-lt"/>
                <a:ea typeface="+mn-ea"/>
                <a:cs typeface="+mn-cs"/>
              </a:rPr>
              <a:t>nazwisko:		Buczek</a:t>
            </a:r>
          </a:p>
          <a:p>
            <a:r>
              <a:rPr lang="en-US" sz="1200" kern="1200" noProof="1" smtClean="0">
                <a:solidFill>
                  <a:schemeClr val="tx1"/>
                </a:solidFill>
                <a:latin typeface="+mn-lt"/>
                <a:ea typeface="+mn-ea"/>
                <a:cs typeface="+mn-cs"/>
              </a:rPr>
              <a:t>data urodzenia:	Krakow		</a:t>
            </a:r>
            <a:r>
              <a:rPr lang="en-US" sz="1200" kern="1200" noProof="1" smtClean="0">
                <a:solidFill>
                  <a:schemeClr val="tx1"/>
                </a:solidFill>
                <a:latin typeface="+mn-lt"/>
                <a:ea typeface="+mn-ea"/>
                <a:cs typeface="+mn-cs"/>
                <a:sym typeface="Wingdings" pitchFamily="2" charset="2"/>
              </a:rPr>
              <a:t> data ?</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Miejsce urodzenia:			</a:t>
            </a:r>
            <a:r>
              <a:rPr lang="en-US" sz="1200" kern="1200" noProof="1" smtClean="0">
                <a:solidFill>
                  <a:schemeClr val="tx1"/>
                </a:solidFill>
                <a:latin typeface="+mn-lt"/>
                <a:ea typeface="+mn-ea"/>
                <a:cs typeface="+mn-cs"/>
                <a:sym typeface="Wingdings" pitchFamily="2" charset="2"/>
              </a:rPr>
              <a:t> brak danych</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Wniosek: Dla dużych plików:</a:t>
            </a:r>
          </a:p>
          <a:p>
            <a:r>
              <a:rPr lang="en-US" sz="1200" kern="1200" noProof="1" smtClean="0">
                <a:solidFill>
                  <a:schemeClr val="tx1"/>
                </a:solidFill>
                <a:latin typeface="+mn-lt"/>
                <a:ea typeface="+mn-ea"/>
                <a:cs typeface="+mn-cs"/>
              </a:rPr>
              <a:t>- zawsze pisz ALL,</a:t>
            </a:r>
          </a:p>
          <a:p>
            <a:r>
              <a:rPr lang="en-US" sz="1200" kern="1200" noProof="1" smtClean="0">
                <a:solidFill>
                  <a:schemeClr val="tx1"/>
                </a:solidFill>
                <a:latin typeface="+mn-lt"/>
                <a:ea typeface="+mn-ea"/>
                <a:cs typeface="+mn-cs"/>
              </a:rPr>
              <a:t>- inicjalizuj każde pole (tu wynik-1, wynik-2, wynik-3) słowem INITIALIZE zanim cokolwiek tam (INTO) wpiszesz.</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 - - - -</a:t>
            </a:r>
          </a:p>
          <a:p>
            <a:r>
              <a:rPr lang="en-US" sz="1200" kern="1200" noProof="1" smtClean="0">
                <a:solidFill>
                  <a:schemeClr val="tx1"/>
                </a:solidFill>
                <a:latin typeface="+mn-lt"/>
                <a:ea typeface="+mn-ea"/>
                <a:cs typeface="+mn-cs"/>
              </a:rPr>
              <a:t>* Dlaczego piszę: 'zwykle spoza środowiska mainframe' ?</a:t>
            </a:r>
          </a:p>
          <a:p>
            <a:r>
              <a:rPr lang="en-US" sz="1200" kern="1200" noProof="1" smtClean="0">
                <a:solidFill>
                  <a:schemeClr val="tx1"/>
                </a:solidFill>
                <a:latin typeface="+mn-lt"/>
                <a:ea typeface="+mn-ea"/>
                <a:cs typeface="+mn-cs"/>
              </a:rPr>
              <a:t>- W samym środowisku mainframe, dla tzw. plików płaskich (</a:t>
            </a:r>
            <a:r>
              <a:rPr lang="en-US" sz="1200" i="1" kern="1200" noProof="1" smtClean="0">
                <a:solidFill>
                  <a:schemeClr val="tx1"/>
                </a:solidFill>
                <a:latin typeface="+mn-lt"/>
                <a:ea typeface="+mn-ea"/>
                <a:cs typeface="+mn-cs"/>
              </a:rPr>
              <a:t>flat files</a:t>
            </a:r>
            <a:r>
              <a:rPr lang="en-US" sz="1200" kern="1200" noProof="1" smtClean="0">
                <a:solidFill>
                  <a:schemeClr val="tx1"/>
                </a:solidFill>
                <a:latin typeface="+mn-lt"/>
                <a:ea typeface="+mn-ea"/>
                <a:cs typeface="+mn-cs"/>
              </a:rPr>
              <a:t>, to znaczy: nie będącymi np. danymi stablicowanymi w bazie danych - DB2) istnieją pliki o 'zmiennej długości rekordów' (formatu: </a:t>
            </a:r>
            <a:r>
              <a:rPr lang="en-US" sz="1200" i="1" kern="1200" noProof="1" smtClean="0">
                <a:solidFill>
                  <a:schemeClr val="tx1"/>
                </a:solidFill>
                <a:latin typeface="+mn-lt"/>
                <a:ea typeface="+mn-ea"/>
                <a:cs typeface="+mn-cs"/>
              </a:rPr>
              <a:t>variable</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variable block</a:t>
            </a:r>
            <a:r>
              <a:rPr lang="en-US" sz="1200" kern="1200" noProof="1" smtClean="0">
                <a:solidFill>
                  <a:schemeClr val="tx1"/>
                </a:solidFill>
                <a:latin typeface="+mn-lt"/>
                <a:ea typeface="+mn-ea"/>
                <a:cs typeface="+mn-cs"/>
              </a:rPr>
              <a:t>, VB) ale nie 'zmiennej długości pól'.</a:t>
            </a:r>
          </a:p>
          <a:p>
            <a:r>
              <a:rPr lang="en-US" sz="1200" kern="1200" noProof="1" smtClean="0">
                <a:solidFill>
                  <a:schemeClr val="tx1"/>
                </a:solidFill>
                <a:latin typeface="+mn-lt"/>
                <a:ea typeface="+mn-ea"/>
                <a:cs typeface="+mn-cs"/>
              </a:rPr>
              <a:t>- Dane z ogranicznikami pól przygotowywane są zwykle przez organizacje (np. drobne biura ubezpieczeniowe), które z mainframe nie mają nic wspólnego. Dopiero w biurze centralnym te dane są wprowadzane do środowiska mainframe.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Nawiasem mówiąc, sam możesz utworzyć plik o zmiennej długości rekordów następująco:</a:t>
            </a:r>
          </a:p>
          <a:p>
            <a:r>
              <a:rPr lang="en-US" sz="1200" kern="1200" noProof="1" smtClean="0">
                <a:solidFill>
                  <a:schemeClr val="tx1"/>
                </a:solidFill>
                <a:latin typeface="+mn-lt"/>
                <a:ea typeface="+mn-ea"/>
                <a:cs typeface="+mn-cs"/>
              </a:rPr>
              <a:t>- w FD (w DATA DVISION, FILE-SECTION) dla pliku tworzonego (OPEN OUTPUT …) piszemy:</a:t>
            </a:r>
          </a:p>
          <a:p>
            <a:pPr lvl="1"/>
            <a:r>
              <a:rPr lang="en-US" sz="1200" kern="1200" noProof="1" smtClean="0">
                <a:solidFill>
                  <a:schemeClr val="tx1"/>
                </a:solidFill>
                <a:latin typeface="+mn-lt"/>
                <a:ea typeface="+mn-ea"/>
                <a:cs typeface="+mn-cs"/>
              </a:rPr>
              <a:t>RECORDING MODE IS V</a:t>
            </a:r>
          </a:p>
          <a:p>
            <a:pPr lvl="1"/>
            <a:r>
              <a:rPr lang="en-US" sz="1200" kern="1200" noProof="1" smtClean="0">
                <a:solidFill>
                  <a:schemeClr val="tx1"/>
                </a:solidFill>
                <a:latin typeface="+mn-lt"/>
                <a:ea typeface="+mn-ea"/>
                <a:cs typeface="+mn-cs"/>
              </a:rPr>
              <a:t>RECORD VARYING FROM  </a:t>
            </a:r>
            <a:r>
              <a:rPr lang="en-US" sz="1200" i="1" kern="1200" noProof="1" smtClean="0">
                <a:solidFill>
                  <a:schemeClr val="tx1"/>
                </a:solidFill>
                <a:latin typeface="+mn-lt"/>
                <a:ea typeface="+mn-ea"/>
                <a:cs typeface="+mn-cs"/>
              </a:rPr>
              <a:t>wartość minimalna długości rekordu</a:t>
            </a:r>
            <a:r>
              <a:rPr lang="en-US" sz="1200" kern="1200" noProof="1" smtClean="0">
                <a:solidFill>
                  <a:schemeClr val="tx1"/>
                </a:solidFill>
                <a:latin typeface="+mn-lt"/>
                <a:ea typeface="+mn-ea"/>
                <a:cs typeface="+mn-cs"/>
              </a:rPr>
              <a:t>  TO  </a:t>
            </a:r>
            <a:r>
              <a:rPr lang="en-US" sz="1200" i="1" kern="1200" noProof="1" smtClean="0">
                <a:solidFill>
                  <a:schemeClr val="tx1"/>
                </a:solidFill>
                <a:latin typeface="+mn-lt"/>
                <a:ea typeface="+mn-ea"/>
                <a:cs typeface="+mn-cs"/>
              </a:rPr>
              <a:t>wartość maksymalna długości rekordu</a:t>
            </a:r>
            <a:r>
              <a:rPr lang="en-US" sz="1200" kern="1200" noProof="1" smtClean="0">
                <a:solidFill>
                  <a:schemeClr val="tx1"/>
                </a:solidFill>
                <a:latin typeface="+mn-lt"/>
                <a:ea typeface="+mn-ea"/>
                <a:cs typeface="+mn-cs"/>
              </a:rPr>
              <a:t>  CHARACTERS </a:t>
            </a:r>
          </a:p>
          <a:p>
            <a:pPr lvl="1"/>
            <a:r>
              <a:rPr lang="en-US" sz="1200" kern="1200" noProof="1" smtClean="0">
                <a:solidFill>
                  <a:schemeClr val="tx1"/>
                </a:solidFill>
                <a:latin typeface="+mn-lt"/>
                <a:ea typeface="+mn-ea"/>
                <a:cs typeface="+mn-cs"/>
              </a:rPr>
              <a:t>DEPENDING ON ws-pointer.</a:t>
            </a:r>
          </a:p>
          <a:p>
            <a:r>
              <a:rPr lang="en-US" sz="1200" kern="1200" noProof="1" smtClean="0">
                <a:solidFill>
                  <a:schemeClr val="tx1"/>
                </a:solidFill>
                <a:latin typeface="+mn-lt"/>
                <a:ea typeface="+mn-ea"/>
                <a:cs typeface="+mn-cs"/>
              </a:rPr>
              <a:t>- w WORKING-STORAGE SECTION piszemy:</a:t>
            </a:r>
          </a:p>
          <a:p>
            <a:pPr lvl="1"/>
            <a:r>
              <a:rPr lang="en-US" sz="1200" kern="1200" noProof="1" smtClean="0">
                <a:solidFill>
                  <a:schemeClr val="tx1"/>
                </a:solidFill>
                <a:latin typeface="+mn-lt"/>
                <a:ea typeface="+mn-ea"/>
                <a:cs typeface="+mn-cs"/>
              </a:rPr>
              <a:t>01  ws-pointer	PIC 9(5).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pozycja pierwszej spacji po której następują tylko spacje</a:t>
            </a:r>
          </a:p>
          <a:p>
            <a:r>
              <a:rPr lang="en-US" sz="1200" kern="1200" noProof="1" smtClean="0">
                <a:solidFill>
                  <a:schemeClr val="tx1"/>
                </a:solidFill>
                <a:latin typeface="+mn-lt"/>
                <a:ea typeface="+mn-ea"/>
                <a:cs typeface="+mn-cs"/>
              </a:rPr>
              <a:t>- i w PROCEDURE DIVISION dla każdego rekordu obliczamy pozycję ws-pointer. Można to zrobić np. tak:</a:t>
            </a:r>
          </a:p>
          <a:p>
            <a:pPr lvl="1">
              <a:buFont typeface="Arial" pitchFamily="34" charset="0"/>
              <a:buChar char="•"/>
            </a:pPr>
            <a:r>
              <a:rPr lang="en-US" sz="1200" kern="1200" noProof="1" smtClean="0">
                <a:solidFill>
                  <a:schemeClr val="tx1"/>
                </a:solidFill>
                <a:latin typeface="+mn-lt"/>
                <a:ea typeface="+mn-ea"/>
                <a:cs typeface="+mn-cs"/>
              </a:rPr>
              <a:t>  liczyć ilość spacji od końca (</a:t>
            </a:r>
            <a:r>
              <a:rPr lang="en-US" sz="1200" i="1" kern="1200" noProof="1" smtClean="0">
                <a:solidFill>
                  <a:schemeClr val="tx1"/>
                </a:solidFill>
                <a:latin typeface="+mn-lt"/>
                <a:ea typeface="+mn-ea"/>
                <a:cs typeface="+mn-cs"/>
              </a:rPr>
              <a:t>wartość maksymalna długości rekordu</a:t>
            </a:r>
            <a:r>
              <a:rPr lang="en-US" sz="1200" kern="1200" noProof="1" smtClean="0">
                <a:solidFill>
                  <a:schemeClr val="tx1"/>
                </a:solidFill>
                <a:latin typeface="+mn-lt"/>
                <a:ea typeface="+mn-ea"/>
                <a:cs typeface="+mn-cs"/>
              </a:rPr>
              <a:t>) aż będzie inny znak niż spacja, albo</a:t>
            </a:r>
          </a:p>
          <a:p>
            <a:pPr lvl="1">
              <a:buFont typeface="Arial" pitchFamily="34" charset="0"/>
              <a:buChar char="•"/>
            </a:pPr>
            <a:r>
              <a:rPr lang="en-US" sz="1200" kern="1200" noProof="1" smtClean="0">
                <a:solidFill>
                  <a:schemeClr val="tx1"/>
                </a:solidFill>
                <a:latin typeface="+mn-lt"/>
                <a:ea typeface="+mn-ea"/>
                <a:cs typeface="+mn-cs"/>
              </a:rPr>
              <a:t>  odwrócić rekord funkcją REVERSE i użyć INSPECT odwrócony rekord TALLYING ws-pointer FOR LEADING SPACES.</a:t>
            </a:r>
          </a:p>
          <a:p>
            <a:pPr>
              <a:buFontTx/>
              <a:buNone/>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Po utworzeniu pliku o zmiennej długości rekordów, dane każdego rekordu zaczynają się od piątego bajtu. Wcześniej jest tzw. RDW (</a:t>
            </a:r>
            <a:r>
              <a:rPr lang="en-US" sz="1200" i="1" kern="1200" noProof="1" smtClean="0">
                <a:solidFill>
                  <a:schemeClr val="tx1"/>
                </a:solidFill>
                <a:latin typeface="+mn-lt"/>
                <a:ea typeface="+mn-ea"/>
                <a:cs typeface="+mn-cs"/>
              </a:rPr>
              <a:t>Record Descriptor Word</a:t>
            </a:r>
            <a:r>
              <a:rPr lang="en-US" sz="1200" kern="1200" noProof="1" smtClean="0">
                <a:solidFill>
                  <a:schemeClr val="tx1"/>
                </a:solidFill>
                <a:latin typeface="+mn-lt"/>
                <a:ea typeface="+mn-ea"/>
                <a:cs typeface="+mn-cs"/>
              </a:rPr>
              <a:t>) trzymający wyniki ws-pointer.  RDW można odczytać używając np. programu SORT z instrukcją maski (najlepsza jest TTTTT dla pięciu bajtów):</a:t>
            </a:r>
          </a:p>
          <a:p>
            <a:pPr lvl="1"/>
            <a:r>
              <a:rPr lang="en-US" sz="1200" kern="1200" noProof="1" smtClean="0">
                <a:solidFill>
                  <a:schemeClr val="tx1"/>
                </a:solidFill>
                <a:latin typeface="+mn-lt"/>
                <a:ea typeface="+mn-ea"/>
                <a:cs typeface="+mn-cs"/>
              </a:rPr>
              <a:t>//SYSIN	DD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   OPTION COPY</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   OUTREC BUILD=(1,4,1,2,BI,EDIT=(TTTTT))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27</a:t>
            </a:fld>
            <a:endParaRPr lang="pl-PL"/>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kern="1200" noProof="1" smtClean="0">
                <a:solidFill>
                  <a:schemeClr val="tx1"/>
                </a:solidFill>
                <a:latin typeface="+mn-lt"/>
                <a:ea typeface="+mn-ea"/>
                <a:cs typeface="+mn-cs"/>
              </a:rPr>
              <a:t>CALL </a:t>
            </a:r>
            <a:r>
              <a:rPr lang="en-US" sz="1200" i="1" kern="1200" noProof="1" smtClean="0">
                <a:solidFill>
                  <a:schemeClr val="tx1"/>
                </a:solidFill>
                <a:latin typeface="+mn-lt"/>
                <a:ea typeface="+mn-ea"/>
                <a:cs typeface="+mn-cs"/>
              </a:rPr>
              <a:t>subprogram</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wywołanie podprogramu bez przekazywania wartości zmiennych</a:t>
            </a:r>
          </a:p>
          <a:p>
            <a:r>
              <a:rPr lang="en-US" sz="1200" kern="1200" noProof="1" smtClean="0">
                <a:solidFill>
                  <a:schemeClr val="tx1"/>
                </a:solidFill>
                <a:latin typeface="+mn-lt"/>
                <a:ea typeface="+mn-ea"/>
                <a:cs typeface="+mn-cs"/>
              </a:rPr>
              <a:t>- - - - - - -</a:t>
            </a:r>
          </a:p>
          <a:p>
            <a:pPr lvl="1"/>
            <a:r>
              <a:rPr lang="en-US" sz="1200" kern="1200" noProof="1" smtClean="0">
                <a:solidFill>
                  <a:schemeClr val="tx1"/>
                </a:solidFill>
                <a:latin typeface="+mn-lt"/>
                <a:ea typeface="+mn-ea"/>
                <a:cs typeface="+mn-cs"/>
              </a:rPr>
              <a:t>05  nazwa-podprogramu	PIC X(8).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gdzieś w WORKING-STORAGE SECTION</a:t>
            </a:r>
          </a:p>
          <a:p>
            <a:pPr lvl="1"/>
            <a:r>
              <a:rPr lang="en-US" sz="1200" kern="1200" noProof="1" smtClean="0">
                <a:solidFill>
                  <a:schemeClr val="tx1"/>
                </a:solidFill>
                <a:latin typeface="+mn-lt"/>
                <a:ea typeface="+mn-ea"/>
                <a:cs typeface="+mn-cs"/>
              </a:rPr>
              <a:t>MOVE  "subpr"  TO  nazwa-podprogramu	[to samo co]	</a:t>
            </a:r>
            <a:r>
              <a:rPr lang="en-US" sz="1200" kern="1200" baseline="0" noProof="1" smtClean="0">
                <a:solidFill>
                  <a:schemeClr val="tx1"/>
                </a:solidFill>
                <a:latin typeface="+mn-lt"/>
                <a:ea typeface="+mn-ea"/>
                <a:cs typeface="+mn-cs"/>
              </a:rPr>
              <a:t>   </a:t>
            </a:r>
            <a:r>
              <a:rPr lang="en-US" sz="1200" kern="1200" noProof="1" smtClean="0">
                <a:solidFill>
                  <a:schemeClr val="tx1"/>
                </a:solidFill>
                <a:latin typeface="+mn-lt"/>
                <a:ea typeface="+mn-ea"/>
                <a:cs typeface="+mn-cs"/>
              </a:rPr>
              <a:t>CALL "subpr"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 PROCEDURE DIVISION</a:t>
            </a:r>
          </a:p>
          <a:p>
            <a:pPr lvl="1"/>
            <a:r>
              <a:rPr lang="en-US" sz="1200" kern="1200" noProof="1" smtClean="0">
                <a:solidFill>
                  <a:schemeClr val="tx1"/>
                </a:solidFill>
                <a:latin typeface="+mn-lt"/>
                <a:ea typeface="+mn-ea"/>
                <a:cs typeface="+mn-cs"/>
              </a:rPr>
              <a:t>CALL  nazwa-podprogramu</a:t>
            </a:r>
          </a:p>
          <a:p>
            <a:r>
              <a:rPr lang="en-US" sz="1200" kern="1200" noProof="1" smtClean="0">
                <a:solidFill>
                  <a:schemeClr val="tx1"/>
                </a:solidFill>
                <a:latin typeface="+mn-lt"/>
                <a:ea typeface="+mn-ea"/>
                <a:cs typeface="+mn-cs"/>
              </a:rPr>
              <a:t>Chociaż może być tak:</a:t>
            </a:r>
          </a:p>
          <a:p>
            <a:pPr lvl="1"/>
            <a:r>
              <a:rPr lang="en-US" sz="1200" kern="1200" noProof="1" smtClean="0">
                <a:solidFill>
                  <a:schemeClr val="tx1"/>
                </a:solidFill>
                <a:latin typeface="+mn-lt"/>
                <a:ea typeface="+mn-ea"/>
                <a:cs typeface="+mn-cs"/>
              </a:rPr>
              <a:t>05  nazwa-podprogramu	PIC X(8) VALUE "subpr".</a:t>
            </a:r>
          </a:p>
          <a:p>
            <a:pPr lvl="1"/>
            <a:r>
              <a:rPr lang="en-US" sz="1200" kern="1200" noProof="1" smtClean="0">
                <a:solidFill>
                  <a:schemeClr val="tx1"/>
                </a:solidFill>
                <a:latin typeface="+mn-lt"/>
                <a:ea typeface="+mn-ea"/>
                <a:cs typeface="+mn-cs"/>
              </a:rPr>
              <a:t>CALL  nazwa-podprogramu</a:t>
            </a:r>
          </a:p>
          <a:p>
            <a:r>
              <a:rPr lang="en-US" sz="1200" kern="1200" noProof="1" smtClean="0">
                <a:solidFill>
                  <a:schemeClr val="tx1"/>
                </a:solidFill>
                <a:latin typeface="+mn-lt"/>
                <a:ea typeface="+mn-ea"/>
                <a:cs typeface="+mn-cs"/>
              </a:rPr>
              <a:t>- - - - - - - </a:t>
            </a:r>
          </a:p>
          <a:p>
            <a:r>
              <a:rPr lang="en-US" sz="1200" kern="1200" noProof="1" smtClean="0">
                <a:solidFill>
                  <a:schemeClr val="tx1"/>
                </a:solidFill>
                <a:latin typeface="+mn-lt"/>
                <a:ea typeface="+mn-ea"/>
                <a:cs typeface="+mn-cs"/>
              </a:rPr>
              <a:t>Ale zwykle przekazujemy do podprogramu dane:</a:t>
            </a:r>
          </a:p>
          <a:p>
            <a:pPr lvl="1"/>
            <a:r>
              <a:rPr lang="en-US" sz="1200" kern="1200" noProof="1" smtClean="0">
                <a:solidFill>
                  <a:schemeClr val="tx1"/>
                </a:solidFill>
                <a:latin typeface="+mn-lt"/>
                <a:ea typeface="+mn-ea"/>
                <a:cs typeface="+mn-cs"/>
              </a:rPr>
              <a:t>CALL  "subpr"  USING  BY REFERENCE  A, B, C		i w nazwie PROCEDURE DIVISION dodajemy:</a:t>
            </a:r>
          </a:p>
          <a:p>
            <a:pPr lvl="1"/>
            <a:r>
              <a:rPr lang="en-US" sz="1200" kern="1200" noProof="1" smtClean="0">
                <a:solidFill>
                  <a:schemeClr val="tx1"/>
                </a:solidFill>
                <a:latin typeface="+mn-lt"/>
                <a:ea typeface="+mn-ea"/>
                <a:cs typeface="+mn-cs"/>
              </a:rPr>
              <a:t>PROCEDURE DIVISION  USING  A, B, C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 B, C to zmienne (pojedyncze lub grupowe)</a:t>
            </a:r>
          </a:p>
          <a:p>
            <a:r>
              <a:rPr lang="en-US" sz="1200" kern="1200" noProof="1" smtClean="0">
                <a:solidFill>
                  <a:schemeClr val="tx1"/>
                </a:solidFill>
                <a:latin typeface="+mn-lt"/>
                <a:ea typeface="+mn-ea"/>
                <a:cs typeface="+mn-cs"/>
              </a:rPr>
              <a:t>- - - - - - - - - - - - - - - -</a:t>
            </a:r>
          </a:p>
          <a:p>
            <a:r>
              <a:rPr lang="en-US" sz="1200" b="1" kern="1200" noProof="1" smtClean="0">
                <a:solidFill>
                  <a:schemeClr val="tx1"/>
                </a:solidFill>
                <a:latin typeface="+mn-lt"/>
                <a:ea typeface="+mn-ea"/>
                <a:cs typeface="+mn-cs"/>
              </a:rPr>
              <a:t>Konkretny przykład.</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Program główny:</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IDENTIFICATION DIVISION.</a:t>
            </a:r>
          </a:p>
          <a:p>
            <a:r>
              <a:rPr lang="en-US" sz="1200" kern="1200" noProof="1" smtClean="0">
                <a:solidFill>
                  <a:schemeClr val="tx1"/>
                </a:solidFill>
                <a:latin typeface="+mn-lt"/>
                <a:ea typeface="+mn-ea"/>
                <a:cs typeface="+mn-cs"/>
              </a:rPr>
              <a:t>PROGRAM-ID.	</a:t>
            </a:r>
            <a:r>
              <a:rPr lang="en-US" sz="1200" i="1" kern="1200" noProof="1" smtClean="0">
                <a:solidFill>
                  <a:schemeClr val="tx1"/>
                </a:solidFill>
                <a:latin typeface="+mn-lt"/>
                <a:ea typeface="+mn-ea"/>
                <a:cs typeface="+mn-cs"/>
              </a:rPr>
              <a:t>mainpr</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WORKING-STORAGE SECTION.</a:t>
            </a:r>
          </a:p>
          <a:p>
            <a:r>
              <a:rPr lang="en-US" sz="1200" kern="1200" noProof="1" smtClean="0">
                <a:solidFill>
                  <a:schemeClr val="tx1"/>
                </a:solidFill>
                <a:latin typeface="+mn-lt"/>
                <a:ea typeface="+mn-ea"/>
                <a:cs typeface="+mn-cs"/>
              </a:rPr>
              <a:t>01	</a:t>
            </a:r>
            <a:r>
              <a:rPr lang="en-US" sz="1200" u="sng" kern="1200" noProof="1" smtClean="0">
                <a:solidFill>
                  <a:schemeClr val="tx1"/>
                </a:solidFill>
                <a:latin typeface="+mn-lt"/>
                <a:ea typeface="+mn-ea"/>
                <a:cs typeface="+mn-cs"/>
              </a:rPr>
              <a:t>dane-wysylane-do-unstring</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05	adres-string		   PIC  X(50).</a:t>
            </a:r>
          </a:p>
          <a:p>
            <a:r>
              <a:rPr lang="en-US" sz="1200" kern="1200" noProof="1" smtClean="0">
                <a:solidFill>
                  <a:schemeClr val="tx1"/>
                </a:solidFill>
                <a:latin typeface="+mn-lt"/>
                <a:ea typeface="+mn-ea"/>
                <a:cs typeface="+mn-cs"/>
              </a:rPr>
              <a:t>	05	dane-unstring.</a:t>
            </a:r>
          </a:p>
          <a:p>
            <a:r>
              <a:rPr lang="en-US" sz="1200" kern="1200" noProof="1" smtClean="0">
                <a:solidFill>
                  <a:schemeClr val="tx1"/>
                </a:solidFill>
                <a:latin typeface="+mn-lt"/>
                <a:ea typeface="+mn-ea"/>
                <a:cs typeface="+mn-cs"/>
              </a:rPr>
              <a:t>		10	ulica	   PIC  X(15).</a:t>
            </a:r>
          </a:p>
          <a:p>
            <a:r>
              <a:rPr lang="en-US" sz="1200" kern="1200" noProof="1" smtClean="0">
                <a:solidFill>
                  <a:schemeClr val="tx1"/>
                </a:solidFill>
                <a:latin typeface="+mn-lt"/>
                <a:ea typeface="+mn-ea"/>
                <a:cs typeface="+mn-cs"/>
              </a:rPr>
              <a:t>		10	miasto	   PIC  X(20).</a:t>
            </a:r>
          </a:p>
          <a:p>
            <a:r>
              <a:rPr lang="en-US" sz="1200" kern="1200" noProof="1" smtClean="0">
                <a:solidFill>
                  <a:schemeClr val="tx1"/>
                </a:solidFill>
                <a:latin typeface="+mn-lt"/>
                <a:ea typeface="+mn-ea"/>
                <a:cs typeface="+mn-cs"/>
              </a:rPr>
              <a:t>		10	prowincja	   PIC  XXX.</a:t>
            </a:r>
          </a:p>
          <a:p>
            <a:r>
              <a:rPr lang="en-US" sz="1200" kern="1200" noProof="1" smtClean="0">
                <a:solidFill>
                  <a:schemeClr val="tx1"/>
                </a:solidFill>
                <a:latin typeface="+mn-lt"/>
                <a:ea typeface="+mn-ea"/>
                <a:cs typeface="+mn-cs"/>
              </a:rPr>
              <a:t>		10	kod-pocztowy   PIC  X(6).</a:t>
            </a:r>
          </a:p>
          <a:p>
            <a:r>
              <a:rPr lang="en-US" sz="1200" kern="1200" noProof="1" smtClean="0">
                <a:solidFill>
                  <a:schemeClr val="tx1"/>
                </a:solidFill>
                <a:latin typeface="+mn-lt"/>
                <a:ea typeface="+mn-ea"/>
                <a:cs typeface="+mn-cs"/>
              </a:rPr>
              <a:t>PROCEDURE DIVISION.</a:t>
            </a:r>
          </a:p>
          <a:p>
            <a:r>
              <a:rPr lang="en-US" sz="1200" kern="1200" noProof="1" smtClean="0">
                <a:solidFill>
                  <a:schemeClr val="tx1"/>
                </a:solidFill>
                <a:latin typeface="+mn-lt"/>
                <a:ea typeface="+mn-ea"/>
                <a:cs typeface="+mn-cs"/>
              </a:rPr>
              <a:t>READ…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inicjalne  READ</a:t>
            </a:r>
          </a:p>
          <a:p>
            <a:r>
              <a:rPr lang="en-US" sz="1200" kern="1200" noProof="1" smtClean="0">
                <a:solidFill>
                  <a:schemeClr val="tx1"/>
                </a:solidFill>
                <a:latin typeface="+mn-lt"/>
                <a:ea typeface="+mn-ea"/>
                <a:cs typeface="+mn-cs"/>
              </a:rPr>
              <a:t>PERFORM  report-rtn  UNTIL  nie-ma-wiecej-rekordow</a:t>
            </a:r>
          </a:p>
          <a:p>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report-rtn.</a:t>
            </a:r>
          </a:p>
          <a:p>
            <a:r>
              <a:rPr lang="en-US" sz="1200" kern="1200" noProof="1" smtClean="0">
                <a:solidFill>
                  <a:schemeClr val="tx1"/>
                </a:solidFill>
                <a:latin typeface="+mn-lt"/>
                <a:ea typeface="+mn-ea"/>
                <a:cs typeface="+mn-cs"/>
              </a:rPr>
              <a:t>	MOVE  …  TO  adres-string</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CALL</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unstr</a:t>
            </a:r>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USING</a:t>
            </a:r>
            <a:r>
              <a:rPr lang="en-US" sz="1200" kern="1200" noProof="1" smtClean="0">
                <a:solidFill>
                  <a:schemeClr val="tx1"/>
                </a:solidFill>
                <a:latin typeface="+mn-lt"/>
                <a:ea typeface="+mn-ea"/>
                <a:cs typeface="+mn-cs"/>
              </a:rPr>
              <a:t>  </a:t>
            </a:r>
            <a:r>
              <a:rPr lang="en-US" sz="1200" u="sng" kern="1200" noProof="1" smtClean="0">
                <a:solidFill>
                  <a:schemeClr val="tx1"/>
                </a:solidFill>
                <a:latin typeface="+mn-lt"/>
                <a:ea typeface="+mn-ea"/>
                <a:cs typeface="+mn-cs"/>
              </a:rPr>
              <a:t>dane-wysylane-do-unstring</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READ…</a:t>
            </a:r>
          </a:p>
          <a:p>
            <a:r>
              <a:rPr lang="en-US" sz="1200" kern="1200" noProof="1" smtClean="0">
                <a:solidFill>
                  <a:schemeClr val="tx1"/>
                </a:solidFill>
                <a:latin typeface="+mn-lt"/>
                <a:ea typeface="+mn-ea"/>
                <a:cs typeface="+mn-cs"/>
              </a:rPr>
              <a:t>…</a:t>
            </a:r>
          </a:p>
          <a:p>
            <a:r>
              <a:rPr lang="en-US" sz="1200" b="1" kern="1200" noProof="1" smtClean="0">
                <a:solidFill>
                  <a:schemeClr val="tx1"/>
                </a:solidFill>
                <a:latin typeface="+mn-lt"/>
                <a:ea typeface="+mn-ea"/>
                <a:cs typeface="+mn-cs"/>
              </a:rPr>
              <a:t>END PROGRAM</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mainpr</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Podprogram:</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IDENTIFICATION DIVISION.</a:t>
            </a:r>
          </a:p>
          <a:p>
            <a:r>
              <a:rPr lang="en-US" sz="1200" kern="1200" noProof="1" smtClean="0">
                <a:solidFill>
                  <a:schemeClr val="tx1"/>
                </a:solidFill>
                <a:latin typeface="+mn-lt"/>
                <a:ea typeface="+mn-ea"/>
                <a:cs typeface="+mn-cs"/>
              </a:rPr>
              <a:t>PROGRAM-ID.	</a:t>
            </a:r>
            <a:r>
              <a:rPr lang="en-US" sz="1200" i="1" kern="1200" noProof="1" smtClean="0">
                <a:solidFill>
                  <a:schemeClr val="tx1"/>
                </a:solidFill>
                <a:latin typeface="+mn-lt"/>
                <a:ea typeface="+mn-ea"/>
                <a:cs typeface="+mn-cs"/>
              </a:rPr>
              <a:t>unstr</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DATA DVISION.</a:t>
            </a:r>
          </a:p>
          <a:p>
            <a:r>
              <a:rPr lang="en-US" sz="1200" b="1" kern="1200" noProof="1" smtClean="0">
                <a:solidFill>
                  <a:schemeClr val="tx1"/>
                </a:solidFill>
                <a:latin typeface="+mn-lt"/>
                <a:ea typeface="+mn-ea"/>
                <a:cs typeface="+mn-cs"/>
              </a:rPr>
              <a:t>LINKAGE SECTION</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wyst</a:t>
            </a:r>
            <a:r>
              <a:rPr lang="en-US" sz="1200" kern="1200" noProof="1" smtClean="0">
                <a:solidFill>
                  <a:schemeClr val="tx1"/>
                </a:solidFill>
                <a:latin typeface="+mn-lt"/>
                <a:ea typeface="+mn-ea"/>
                <a:cs typeface="+mn-cs"/>
                <a:sym typeface="Times New Roman"/>
              </a:rPr>
              <a:t>ę</a:t>
            </a:r>
            <a:r>
              <a:rPr lang="en-US" sz="1200" kern="1200" noProof="1" smtClean="0">
                <a:solidFill>
                  <a:schemeClr val="tx1"/>
                </a:solidFill>
                <a:latin typeface="+mn-lt"/>
                <a:ea typeface="+mn-ea"/>
                <a:cs typeface="+mn-cs"/>
              </a:rPr>
              <a:t>puje tylko w podprogramie;  po WORKING-STORAGE SECTION</a:t>
            </a:r>
          </a:p>
          <a:p>
            <a:r>
              <a:rPr lang="en-US" sz="1200" kern="1200" noProof="1" smtClean="0">
                <a:solidFill>
                  <a:schemeClr val="tx1"/>
                </a:solidFill>
                <a:latin typeface="+mn-lt"/>
                <a:ea typeface="+mn-ea"/>
                <a:cs typeface="+mn-cs"/>
              </a:rPr>
              <a:t>01	</a:t>
            </a:r>
            <a:r>
              <a:rPr lang="en-US" sz="1200" i="1" u="sng" kern="1200" noProof="1" smtClean="0">
                <a:solidFill>
                  <a:schemeClr val="tx1"/>
                </a:solidFill>
                <a:latin typeface="+mn-lt"/>
                <a:ea typeface="+mn-ea"/>
                <a:cs typeface="+mn-cs"/>
              </a:rPr>
              <a:t>dane-wyslane-z-mainpr</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05	adres-string-sub		PIC  X(50).</a:t>
            </a:r>
          </a:p>
          <a:p>
            <a:r>
              <a:rPr lang="en-US" sz="1200" kern="1200" noProof="1" smtClean="0">
                <a:solidFill>
                  <a:schemeClr val="tx1"/>
                </a:solidFill>
                <a:latin typeface="+mn-lt"/>
                <a:ea typeface="+mn-ea"/>
                <a:cs typeface="+mn-cs"/>
              </a:rPr>
              <a:t>	05	dane-unstring-sub.</a:t>
            </a:r>
          </a:p>
          <a:p>
            <a:r>
              <a:rPr lang="en-US" sz="1200" kern="1200" noProof="1" smtClean="0">
                <a:solidFill>
                  <a:schemeClr val="tx1"/>
                </a:solidFill>
                <a:latin typeface="+mn-lt"/>
                <a:ea typeface="+mn-ea"/>
                <a:cs typeface="+mn-cs"/>
              </a:rPr>
              <a:t>		10	ulica-sub		PIC  X(15).</a:t>
            </a:r>
          </a:p>
          <a:p>
            <a:r>
              <a:rPr lang="en-US" sz="1200" kern="1200" noProof="1" smtClean="0">
                <a:solidFill>
                  <a:schemeClr val="tx1"/>
                </a:solidFill>
                <a:latin typeface="+mn-lt"/>
                <a:ea typeface="+mn-ea"/>
                <a:cs typeface="+mn-cs"/>
              </a:rPr>
              <a:t>		10	miasto-sub		PIC  X(20).</a:t>
            </a:r>
          </a:p>
          <a:p>
            <a:r>
              <a:rPr lang="en-US" sz="1200" kern="1200" noProof="1" smtClean="0">
                <a:solidFill>
                  <a:schemeClr val="tx1"/>
                </a:solidFill>
                <a:latin typeface="+mn-lt"/>
                <a:ea typeface="+mn-ea"/>
                <a:cs typeface="+mn-cs"/>
              </a:rPr>
              <a:t>		10	prowincja-sub	PIC  XXX.</a:t>
            </a:r>
          </a:p>
          <a:p>
            <a:r>
              <a:rPr lang="en-US" sz="1200" kern="1200" noProof="1" smtClean="0">
                <a:solidFill>
                  <a:schemeClr val="tx1"/>
                </a:solidFill>
                <a:latin typeface="+mn-lt"/>
                <a:ea typeface="+mn-ea"/>
                <a:cs typeface="+mn-cs"/>
              </a:rPr>
              <a:t>		10	kod-pocztowy-sub	PIC  X(6).</a:t>
            </a:r>
          </a:p>
          <a:p>
            <a:r>
              <a:rPr lang="en-US" sz="1200" b="1" kern="1200" noProof="1" smtClean="0">
                <a:solidFill>
                  <a:schemeClr val="tx1"/>
                </a:solidFill>
                <a:latin typeface="+mn-lt"/>
                <a:ea typeface="+mn-ea"/>
                <a:cs typeface="+mn-cs"/>
              </a:rPr>
              <a:t>PROCEDURE DIVISION USING </a:t>
            </a:r>
            <a:r>
              <a:rPr lang="en-US" sz="1200" i="1" u="sng" kern="1200" noProof="1" smtClean="0">
                <a:solidFill>
                  <a:schemeClr val="tx1"/>
                </a:solidFill>
                <a:latin typeface="+mn-lt"/>
                <a:ea typeface="+mn-ea"/>
                <a:cs typeface="+mn-cs"/>
              </a:rPr>
              <a:t>dane-wyslane-z-mainpr</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podziel-linie-adresu.</a:t>
            </a:r>
          </a:p>
          <a:p>
            <a:r>
              <a:rPr lang="en-US" sz="1200" kern="1200" noProof="1" smtClean="0">
                <a:solidFill>
                  <a:schemeClr val="tx1"/>
                </a:solidFill>
                <a:latin typeface="+mn-lt"/>
                <a:ea typeface="+mn-ea"/>
                <a:cs typeface="+mn-cs"/>
              </a:rPr>
              <a:t>	UNSTRING  adres-string-sub</a:t>
            </a:r>
          </a:p>
          <a:p>
            <a:r>
              <a:rPr lang="en-US" sz="1200" kern="1200" noProof="1" smtClean="0">
                <a:solidFill>
                  <a:schemeClr val="tx1"/>
                </a:solidFill>
                <a:latin typeface="+mn-lt"/>
                <a:ea typeface="+mn-ea"/>
                <a:cs typeface="+mn-cs"/>
              </a:rPr>
              <a:t>		delimited  by  ’/’	</a:t>
            </a:r>
          </a:p>
          <a:p>
            <a:r>
              <a:rPr lang="en-US" sz="1200" kern="1200" noProof="1" smtClean="0">
                <a:solidFill>
                  <a:schemeClr val="tx1"/>
                </a:solidFill>
                <a:latin typeface="+mn-lt"/>
                <a:ea typeface="+mn-ea"/>
                <a:cs typeface="+mn-cs"/>
              </a:rPr>
              <a:t>		into	ulica-sub</a:t>
            </a:r>
          </a:p>
          <a:p>
            <a:r>
              <a:rPr lang="en-US" sz="1200" kern="1200" noProof="1" smtClean="0">
                <a:solidFill>
                  <a:schemeClr val="tx1"/>
                </a:solidFill>
                <a:latin typeface="+mn-lt"/>
                <a:ea typeface="+mn-ea"/>
                <a:cs typeface="+mn-cs"/>
              </a:rPr>
              <a:t>			miasto-sub</a:t>
            </a:r>
          </a:p>
          <a:p>
            <a:r>
              <a:rPr lang="en-US" sz="1200" kern="1200" noProof="1" smtClean="0">
                <a:solidFill>
                  <a:schemeClr val="tx1"/>
                </a:solidFill>
                <a:latin typeface="+mn-lt"/>
                <a:ea typeface="+mn-ea"/>
                <a:cs typeface="+mn-cs"/>
              </a:rPr>
              <a:t>			prowincja-sub</a:t>
            </a:r>
          </a:p>
          <a:p>
            <a:r>
              <a:rPr lang="en-US" sz="1200" kern="1200" noProof="1" smtClean="0">
                <a:solidFill>
                  <a:schemeClr val="tx1"/>
                </a:solidFill>
                <a:latin typeface="+mn-lt"/>
                <a:ea typeface="+mn-ea"/>
                <a:cs typeface="+mn-cs"/>
              </a:rPr>
              <a:t>			kod-pocztowy-sub</a:t>
            </a:r>
          </a:p>
          <a:p>
            <a:r>
              <a:rPr lang="en-US" sz="1200" kern="1200" noProof="1" smtClean="0">
                <a:solidFill>
                  <a:schemeClr val="tx1"/>
                </a:solidFill>
                <a:latin typeface="+mn-lt"/>
                <a:ea typeface="+mn-ea"/>
                <a:cs typeface="+mn-cs"/>
              </a:rPr>
              <a:t>	END-UNSTRING</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EXIT PROGRAM</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 - - - - - - -</a:t>
            </a:r>
          </a:p>
          <a:p>
            <a:r>
              <a:rPr lang="en-US" sz="1200" kern="1200" noProof="1" smtClean="0">
                <a:solidFill>
                  <a:schemeClr val="tx1"/>
                </a:solidFill>
                <a:latin typeface="+mn-lt"/>
                <a:ea typeface="+mn-ea"/>
                <a:cs typeface="+mn-cs"/>
              </a:rPr>
              <a:t>Problemy związane z podprogramami: </a:t>
            </a:r>
          </a:p>
          <a:p>
            <a:r>
              <a:rPr lang="en-US" sz="1200" kern="1200" noProof="1" smtClean="0">
                <a:solidFill>
                  <a:schemeClr val="tx1"/>
                </a:solidFill>
                <a:latin typeface="+mn-lt"/>
                <a:ea typeface="+mn-ea"/>
                <a:cs typeface="+mn-cs"/>
              </a:rPr>
              <a:t>- Jeżeli używamy programów 'debagujących' (</a:t>
            </a:r>
            <a:r>
              <a:rPr lang="en-US" sz="1200" i="1" kern="1200" noProof="1" smtClean="0">
                <a:solidFill>
                  <a:schemeClr val="tx1"/>
                </a:solidFill>
                <a:latin typeface="+mn-lt"/>
                <a:ea typeface="+mn-ea"/>
                <a:cs typeface="+mn-cs"/>
              </a:rPr>
              <a:t>debugging</a:t>
            </a:r>
            <a:r>
              <a:rPr lang="en-US" sz="1200" kern="1200" noProof="1" smtClean="0">
                <a:solidFill>
                  <a:schemeClr val="tx1"/>
                </a:solidFill>
                <a:latin typeface="+mn-lt"/>
                <a:ea typeface="+mn-ea"/>
                <a:cs typeface="+mn-cs"/>
              </a:rPr>
              <a:t>) dla programu głównego (wtedy program główny musi być kompilowany pod kątem 'debagingu'), nie mamy kontroli nad wartościami zmieniającymi się w podprogramach - widzimy instrukcję CALL po czym następne wartości zmiennych są z programu głównego zaraz po tej instrukcji.</a:t>
            </a:r>
          </a:p>
          <a:p>
            <a:r>
              <a:rPr lang="en-US" sz="1200" kern="1200" noProof="1" smtClean="0">
                <a:solidFill>
                  <a:schemeClr val="tx1"/>
                </a:solidFill>
                <a:latin typeface="+mn-lt"/>
                <a:ea typeface="+mn-ea"/>
                <a:cs typeface="+mn-cs"/>
              </a:rPr>
              <a:t>- Jeżeli chcemy zmodyfikować podprogram, musimy się upewnić, że nie spowoduje to komplikacji dla innych programów, które ten podprogram mogą wywoływać. Listę programów używających dany podprogram można łatwo uzyskać np. z Endevor'a (żadne z narzędzi nie jest przedmiotem tej prezentacji).</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28</a:t>
            </a:fld>
            <a:endParaRPr lang="pl-P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7500" lnSpcReduction="20000"/>
          </a:bodyPr>
          <a:lstStyle/>
          <a:p>
            <a:r>
              <a:rPr lang="en-US" sz="1200" kern="1200" noProof="1" smtClean="0">
                <a:solidFill>
                  <a:schemeClr val="tx1"/>
                </a:solidFill>
                <a:latin typeface="+mn-lt"/>
                <a:ea typeface="+mn-ea"/>
                <a:cs typeface="+mn-cs"/>
              </a:rPr>
              <a:t>Przykładowy copybook/</a:t>
            </a:r>
            <a:r>
              <a:rPr lang="en-US" sz="1200" i="1" kern="1200" noProof="1" smtClean="0">
                <a:solidFill>
                  <a:schemeClr val="tx1"/>
                </a:solidFill>
                <a:latin typeface="+mn-lt"/>
                <a:ea typeface="+mn-ea"/>
                <a:cs typeface="+mn-cs"/>
              </a:rPr>
              <a:t>layout</a:t>
            </a:r>
            <a:r>
              <a:rPr lang="en-US" sz="1200" kern="1200" noProof="1" smtClean="0">
                <a:solidFill>
                  <a:schemeClr val="tx1"/>
                </a:solidFill>
                <a:latin typeface="+mn-lt"/>
                <a:ea typeface="+mn-ea"/>
                <a:cs typeface="+mn-cs"/>
              </a:rPr>
              <a:t>/wzorzec dla tablicy o województwach:</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a:t>
            </a:r>
          </a:p>
          <a:p>
            <a:r>
              <a:rPr lang="en-US" sz="1200" kern="1200" noProof="1" smtClean="0">
                <a:solidFill>
                  <a:schemeClr val="tx1"/>
                </a:solidFill>
                <a:latin typeface="+mn-lt"/>
                <a:ea typeface="+mn-ea"/>
                <a:cs typeface="+mn-cs"/>
              </a:rPr>
              <a:t>      05  wojewodztwa	OCCURS  16  TIMES.</a:t>
            </a:r>
          </a:p>
          <a:p>
            <a:r>
              <a:rPr lang="en-US" sz="1200" kern="1200" noProof="1" smtClean="0">
                <a:solidFill>
                  <a:schemeClr val="tx1"/>
                </a:solidFill>
                <a:latin typeface="+mn-lt"/>
                <a:ea typeface="+mn-ea"/>
                <a:cs typeface="+mn-cs"/>
              </a:rPr>
              <a:t>            10  skrot-nazwy	  PIC  X(02).</a:t>
            </a:r>
          </a:p>
          <a:p>
            <a:r>
              <a:rPr lang="en-US" sz="1200" kern="1200" noProof="1" smtClean="0">
                <a:solidFill>
                  <a:schemeClr val="tx1"/>
                </a:solidFill>
                <a:latin typeface="+mn-lt"/>
                <a:ea typeface="+mn-ea"/>
                <a:cs typeface="+mn-cs"/>
              </a:rPr>
              <a:t>            10  nazwa	  PIC  X(20).</a:t>
            </a:r>
          </a:p>
          <a:p>
            <a:r>
              <a:rPr lang="en-US" sz="1200" kern="1200" noProof="1" smtClean="0">
                <a:solidFill>
                  <a:schemeClr val="tx1"/>
                </a:solidFill>
                <a:latin typeface="+mn-lt"/>
                <a:ea typeface="+mn-ea"/>
                <a:cs typeface="+mn-cs"/>
              </a:rPr>
              <a:t>            10  siedziba	  PIC  X(20).</a:t>
            </a:r>
          </a:p>
          <a:p>
            <a:r>
              <a:rPr lang="en-US" sz="1200" kern="1200" noProof="1" smtClean="0">
                <a:solidFill>
                  <a:schemeClr val="tx1"/>
                </a:solidFill>
                <a:latin typeface="+mn-lt"/>
                <a:ea typeface="+mn-ea"/>
                <a:cs typeface="+mn-cs"/>
              </a:rPr>
              <a:t>            10  powierzchnia	  PIC  9(05).</a:t>
            </a:r>
          </a:p>
          <a:p>
            <a:r>
              <a:rPr lang="en-US" sz="1200" kern="1200" noProof="1" smtClean="0">
                <a:solidFill>
                  <a:schemeClr val="tx1"/>
                </a:solidFill>
                <a:latin typeface="+mn-lt"/>
                <a:ea typeface="+mn-ea"/>
                <a:cs typeface="+mn-cs"/>
              </a:rPr>
              <a:t>            10  ludnosc	  PIC  9(10).</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Plik będzie wyglądał tak:</a:t>
            </a:r>
          </a:p>
          <a:p>
            <a:r>
              <a:rPr lang="en-US" sz="1200" kern="1200" noProof="1" smtClean="0">
                <a:solidFill>
                  <a:schemeClr val="tx1"/>
                </a:solidFill>
                <a:latin typeface="Courier New" pitchFamily="49" charset="0"/>
                <a:ea typeface="+mn-ea"/>
                <a:cs typeface="Courier New" pitchFamily="49" charset="0"/>
              </a:rPr>
              <a:t>DSdolnośląskie	Wrocław		199470002898525</a:t>
            </a:r>
          </a:p>
          <a:p>
            <a:r>
              <a:rPr lang="en-US" sz="1200" kern="1200" noProof="1" smtClean="0">
                <a:solidFill>
                  <a:schemeClr val="tx1"/>
                </a:solidFill>
                <a:latin typeface="Courier New" pitchFamily="49" charset="0"/>
                <a:ea typeface="+mn-ea"/>
                <a:cs typeface="Courier New" pitchFamily="49" charset="0"/>
              </a:rPr>
              <a:t>KPkujawsko-pomorskie	Bydgoszcz		179720002069273</a:t>
            </a:r>
          </a:p>
          <a:p>
            <a:r>
              <a:rPr lang="en-US" sz="1200" kern="1200" noProof="1" smtClean="0">
                <a:solidFill>
                  <a:schemeClr val="tx1"/>
                </a:solidFill>
                <a:latin typeface="Courier New" pitchFamily="49" charset="0"/>
                <a:ea typeface="+mn-ea"/>
                <a:cs typeface="Courier New" pitchFamily="49" charset="0"/>
              </a:rPr>
              <a:t>LUlubelskie		Lublin		251220002103342</a:t>
            </a:r>
          </a:p>
          <a:p>
            <a:r>
              <a:rPr lang="en-US" sz="1200" kern="1200" noProof="1" smtClean="0">
                <a:solidFill>
                  <a:schemeClr val="tx1"/>
                </a:solidFill>
                <a:latin typeface="Courier New" pitchFamily="49" charset="0"/>
                <a:ea typeface="+mn-ea"/>
                <a:cs typeface="Courier New" pitchFamily="49" charset="0"/>
              </a:rPr>
              <a:t>LBlubuskie		Gorzów Wielkopolski	139880001010177</a:t>
            </a:r>
          </a:p>
          <a:p>
            <a:r>
              <a:rPr lang="en-US" sz="1200" kern="1200" noProof="1" smtClean="0">
                <a:solidFill>
                  <a:schemeClr val="tx1"/>
                </a:solidFill>
                <a:latin typeface="Courier New" pitchFamily="49" charset="0"/>
                <a:ea typeface="+mn-ea"/>
                <a:cs typeface="Courier New" pitchFamily="49" charset="0"/>
              </a:rPr>
              <a:t>LDłódzkie		Łódź		182190002448713</a:t>
            </a:r>
          </a:p>
          <a:p>
            <a:r>
              <a:rPr lang="en-US" sz="1200" kern="1200" noProof="1" smtClean="0">
                <a:solidFill>
                  <a:schemeClr val="tx1"/>
                </a:solidFill>
                <a:latin typeface="Courier New" pitchFamily="49" charset="0"/>
                <a:ea typeface="+mn-ea"/>
                <a:cs typeface="Courier New" pitchFamily="49" charset="0"/>
              </a:rPr>
              <a:t>MAmałopolskie	Kraków		151830003413931</a:t>
            </a:r>
          </a:p>
          <a:p>
            <a:r>
              <a:rPr lang="en-US" sz="1200" kern="1200" noProof="1" smtClean="0">
                <a:solidFill>
                  <a:schemeClr val="tx1"/>
                </a:solidFill>
                <a:latin typeface="Courier New" pitchFamily="49" charset="0"/>
                <a:ea typeface="+mn-ea"/>
                <a:cs typeface="Courier New" pitchFamily="49" charset="0"/>
              </a:rPr>
              <a:t>MZmazowieckie	Warszawa		355580005428031</a:t>
            </a:r>
          </a:p>
          <a:p>
            <a:r>
              <a:rPr lang="en-US" sz="1200" kern="1200" noProof="1" smtClean="0">
                <a:solidFill>
                  <a:schemeClr val="tx1"/>
                </a:solidFill>
                <a:latin typeface="Courier New" pitchFamily="49" charset="0"/>
                <a:ea typeface="+mn-ea"/>
                <a:cs typeface="Courier New" pitchFamily="49" charset="0"/>
              </a:rPr>
              <a:t>OPopolskie 		Opole		094120000980771</a:t>
            </a:r>
          </a:p>
          <a:p>
            <a:r>
              <a:rPr lang="en-US" sz="1200" kern="1200" noProof="1" smtClean="0">
                <a:solidFill>
                  <a:schemeClr val="tx1"/>
                </a:solidFill>
                <a:latin typeface="Courier New" pitchFamily="49" charset="0"/>
                <a:ea typeface="+mn-ea"/>
                <a:cs typeface="Courier New" pitchFamily="49" charset="0"/>
              </a:rPr>
              <a:t>PKpodkarpackie	Rzeszów		178460002125901</a:t>
            </a:r>
          </a:p>
          <a:p>
            <a:r>
              <a:rPr lang="en-US" sz="1200" kern="1200" noProof="1" smtClean="0">
                <a:solidFill>
                  <a:schemeClr val="tx1"/>
                </a:solidFill>
                <a:latin typeface="Courier New" pitchFamily="49" charset="0"/>
                <a:ea typeface="+mn-ea"/>
                <a:cs typeface="Courier New" pitchFamily="49" charset="0"/>
              </a:rPr>
              <a:t>PDpodlaskie 		Białystok		201870001176576</a:t>
            </a:r>
          </a:p>
          <a:p>
            <a:r>
              <a:rPr lang="en-US" sz="1200" kern="1200" noProof="1" smtClean="0">
                <a:solidFill>
                  <a:schemeClr val="tx1"/>
                </a:solidFill>
                <a:latin typeface="Courier New" pitchFamily="49" charset="0"/>
                <a:ea typeface="+mn-ea"/>
                <a:cs typeface="Courier New" pitchFamily="49" charset="0"/>
              </a:rPr>
              <a:t>PMpomorskie		Gdańsk		183210002346717</a:t>
            </a:r>
          </a:p>
          <a:p>
            <a:r>
              <a:rPr lang="en-US" sz="1200" kern="1200" noProof="1" smtClean="0">
                <a:solidFill>
                  <a:schemeClr val="tx1"/>
                </a:solidFill>
                <a:latin typeface="Courier New" pitchFamily="49" charset="0"/>
                <a:ea typeface="+mn-ea"/>
                <a:cs typeface="Courier New" pitchFamily="49" charset="0"/>
              </a:rPr>
              <a:t>SLśląskie 		Katowice		123330004508078</a:t>
            </a:r>
          </a:p>
          <a:p>
            <a:r>
              <a:rPr lang="en-US" sz="1200" kern="1200" noProof="1" smtClean="0">
                <a:solidFill>
                  <a:schemeClr val="tx1"/>
                </a:solidFill>
                <a:latin typeface="Courier New" pitchFamily="49" charset="0"/>
                <a:ea typeface="+mn-ea"/>
                <a:cs typeface="Courier New" pitchFamily="49" charset="0"/>
              </a:rPr>
              <a:t>SKświętokrzyskie	Kielce		117110001230044</a:t>
            </a:r>
          </a:p>
          <a:p>
            <a:r>
              <a:rPr lang="en-US" sz="1200" kern="1200" noProof="1" smtClean="0">
                <a:solidFill>
                  <a:schemeClr val="tx1"/>
                </a:solidFill>
                <a:latin typeface="Courier New" pitchFamily="49" charset="0"/>
                <a:ea typeface="+mn-ea"/>
                <a:cs typeface="Courier New" pitchFamily="49" charset="0"/>
              </a:rPr>
              <a:t>WNwarmińsko-mazurskie	Olsztyn		241730001420514</a:t>
            </a:r>
          </a:p>
          <a:p>
            <a:r>
              <a:rPr lang="en-US" sz="1200" kern="1200" noProof="1" smtClean="0">
                <a:solidFill>
                  <a:schemeClr val="tx1"/>
                </a:solidFill>
                <a:latin typeface="Courier New" pitchFamily="49" charset="0"/>
                <a:ea typeface="+mn-ea"/>
                <a:cs typeface="Courier New" pitchFamily="49" charset="0"/>
              </a:rPr>
              <a:t>WPwielkopolskie	Poznań		298260003500361</a:t>
            </a:r>
          </a:p>
          <a:p>
            <a:r>
              <a:rPr lang="en-US" sz="1200" kern="1200" noProof="1" smtClean="0">
                <a:solidFill>
                  <a:schemeClr val="tx1"/>
                </a:solidFill>
                <a:latin typeface="Courier New" pitchFamily="49" charset="0"/>
                <a:ea typeface="+mn-ea"/>
                <a:cs typeface="Courier New" pitchFamily="49" charset="0"/>
              </a:rPr>
              <a:t>ZPzachodniopomorskie 	Szczecin		228970001693219</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Teraz dla </a:t>
            </a:r>
            <a:r>
              <a:rPr lang="en-US" sz="1200" i="1" kern="1200" noProof="1" smtClean="0">
                <a:solidFill>
                  <a:schemeClr val="tx1"/>
                </a:solidFill>
                <a:latin typeface="+mn-lt"/>
                <a:ea typeface="+mn-ea"/>
                <a:cs typeface="+mn-cs"/>
              </a:rPr>
              <a:t>subscripts</a:t>
            </a:r>
            <a:r>
              <a:rPr lang="en-US" sz="1200" kern="1200" noProof="1" smtClean="0">
                <a:solidFill>
                  <a:schemeClr val="tx1"/>
                </a:solidFill>
                <a:latin typeface="+mn-lt"/>
                <a:ea typeface="+mn-ea"/>
                <a:cs typeface="+mn-cs"/>
              </a:rPr>
              <a:t>:</a:t>
            </a:r>
          </a:p>
          <a:p>
            <a:pPr lvl="1"/>
            <a:r>
              <a:rPr lang="en-US" sz="1200" kern="1200" noProof="1" smtClean="0">
                <a:solidFill>
                  <a:schemeClr val="tx1"/>
                </a:solidFill>
                <a:latin typeface="+mn-lt"/>
                <a:ea typeface="+mn-ea"/>
                <a:cs typeface="+mn-cs"/>
              </a:rPr>
              <a:t>MOVE  7  TO  wojewodztwo-sub</a:t>
            </a:r>
          </a:p>
          <a:p>
            <a:pPr lvl="1"/>
            <a:r>
              <a:rPr lang="en-US" sz="1200" kern="1200" noProof="1" smtClean="0">
                <a:solidFill>
                  <a:schemeClr val="tx1"/>
                </a:solidFill>
                <a:latin typeface="+mn-lt"/>
                <a:ea typeface="+mn-ea"/>
                <a:cs typeface="+mn-cs"/>
              </a:rPr>
              <a:t>DISPLAY  nazwa(wojewodztwo-sub)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da nam:  mazowieckie</a:t>
            </a:r>
          </a:p>
          <a:p>
            <a:r>
              <a:rPr lang="en-US" sz="1200" kern="1200" noProof="1" smtClean="0">
                <a:solidFill>
                  <a:schemeClr val="tx1"/>
                </a:solidFill>
                <a:latin typeface="+mn-lt"/>
                <a:ea typeface="+mn-ea"/>
                <a:cs typeface="+mn-cs"/>
              </a:rPr>
              <a:t>lub, dla indeksów:</a:t>
            </a:r>
          </a:p>
          <a:p>
            <a:pPr lvl="1"/>
            <a:r>
              <a:rPr lang="en-US" sz="1200" kern="1200" noProof="1" smtClean="0">
                <a:solidFill>
                  <a:schemeClr val="tx1"/>
                </a:solidFill>
                <a:latin typeface="+mn-lt"/>
                <a:ea typeface="+mn-ea"/>
                <a:cs typeface="+mn-cs"/>
              </a:rPr>
              <a:t>SET  woj-indeks  TO  7</a:t>
            </a:r>
          </a:p>
          <a:p>
            <a:pPr lvl="1"/>
            <a:r>
              <a:rPr lang="en-US" sz="1200" kern="1200" noProof="1" smtClean="0">
                <a:solidFill>
                  <a:schemeClr val="tx1"/>
                </a:solidFill>
                <a:latin typeface="+mn-lt"/>
                <a:ea typeface="+mn-ea"/>
                <a:cs typeface="+mn-cs"/>
              </a:rPr>
              <a:t>DISPLAY  nazwa(woj-indeks)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da nam:  mazowieckie</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VS COBOL II oferuje użycie tablicy do 7 wymiarów.</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Następny przykład:</a:t>
            </a:r>
          </a:p>
          <a:p>
            <a:r>
              <a:rPr lang="en-US" sz="1200" kern="1200" noProof="1" smtClean="0">
                <a:solidFill>
                  <a:schemeClr val="tx1"/>
                </a:solidFill>
                <a:latin typeface="+mn-lt"/>
                <a:ea typeface="+mn-ea"/>
                <a:cs typeface="+mn-cs"/>
              </a:rPr>
              <a:t>	01	Tablica-sprzedazy.</a:t>
            </a:r>
          </a:p>
          <a:p>
            <a:r>
              <a:rPr lang="en-US" sz="1200" kern="1200" noProof="1" smtClean="0">
                <a:solidFill>
                  <a:schemeClr val="tx1"/>
                </a:solidFill>
                <a:latin typeface="+mn-lt"/>
                <a:ea typeface="+mn-ea"/>
                <a:cs typeface="+mn-cs"/>
              </a:rPr>
              <a:t>		02	sklep  OCCURS  3  TIMES.</a:t>
            </a:r>
          </a:p>
          <a:p>
            <a:r>
              <a:rPr lang="en-US" sz="1200" kern="1200" noProof="1" smtClean="0">
                <a:solidFill>
                  <a:schemeClr val="tx1"/>
                </a:solidFill>
                <a:latin typeface="+mn-lt"/>
                <a:ea typeface="+mn-ea"/>
                <a:cs typeface="+mn-cs"/>
              </a:rPr>
              <a:t>			03	produkt  OCCURS  3  TIMES.</a:t>
            </a:r>
          </a:p>
          <a:p>
            <a:r>
              <a:rPr lang="en-US" sz="1200" kern="1200" noProof="1" smtClean="0">
                <a:solidFill>
                  <a:schemeClr val="tx1"/>
                </a:solidFill>
                <a:latin typeface="+mn-lt"/>
                <a:ea typeface="+mn-ea"/>
                <a:cs typeface="+mn-cs"/>
              </a:rPr>
              <a:t>				04	sprzedawca  OCCURS  2  TIMES.</a:t>
            </a:r>
          </a:p>
          <a:p>
            <a:r>
              <a:rPr lang="en-US" sz="1200" kern="1200" noProof="1" smtClean="0">
                <a:solidFill>
                  <a:schemeClr val="tx1"/>
                </a:solidFill>
                <a:latin typeface="+mn-lt"/>
                <a:ea typeface="+mn-ea"/>
                <a:cs typeface="+mn-cs"/>
              </a:rPr>
              <a:t>					05	klient  OCCURS  3  TIMES.</a:t>
            </a:r>
          </a:p>
          <a:p>
            <a:r>
              <a:rPr lang="en-US" sz="1200" kern="1200" noProof="1" smtClean="0">
                <a:solidFill>
                  <a:schemeClr val="tx1"/>
                </a:solidFill>
                <a:latin typeface="+mn-lt"/>
                <a:ea typeface="+mn-ea"/>
                <a:cs typeface="+mn-cs"/>
              </a:rPr>
              <a:t>						06	koszt-sprzedazy	pic  9(10)V99.</a:t>
            </a:r>
          </a:p>
          <a:p>
            <a:r>
              <a:rPr lang="en-US" sz="1200" kern="1200" noProof="1" smtClean="0">
                <a:solidFill>
                  <a:schemeClr val="tx1"/>
                </a:solidFill>
                <a:latin typeface="+mn-lt"/>
                <a:ea typeface="+mn-ea"/>
                <a:cs typeface="+mn-cs"/>
              </a:rPr>
              <a:t>						06	koszt-produkcji	pic  9(10)V99.</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Odwołanie się do jednego elementu to np.: DISPLAY  koszt-sprzedazy(sub-1, sub-2, sub-3, sub-4) </a:t>
            </a:r>
          </a:p>
          <a:p>
            <a:r>
              <a:rPr lang="en-US" sz="1200" kern="1200" noProof="1" smtClean="0">
                <a:solidFill>
                  <a:schemeClr val="tx1"/>
                </a:solidFill>
                <a:latin typeface="+mn-lt"/>
                <a:ea typeface="+mn-ea"/>
                <a:cs typeface="+mn-cs"/>
              </a:rPr>
              <a:t>Nie zdziw się, gdy zobaczysz taki zapis: DISPLAY  koszt-sprzedazy(sub-1)(sub-2)(sub-3)(sub-4)</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29</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kern="1200" noProof="1" smtClean="0">
                <a:solidFill>
                  <a:schemeClr val="tx1"/>
                </a:solidFill>
                <a:latin typeface="+mn-lt"/>
                <a:ea typeface="+mn-ea"/>
                <a:cs typeface="+mn-cs"/>
              </a:rPr>
              <a:t>Nieco bardziej rozbudowany ten schemat wygląda tak:</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IDENTIFICATION DIVISION.</a:t>
            </a:r>
          </a:p>
          <a:p>
            <a:r>
              <a:rPr lang="en-US" sz="1200" kern="1200" noProof="1" smtClean="0">
                <a:solidFill>
                  <a:schemeClr val="tx1"/>
                </a:solidFill>
                <a:latin typeface="+mn-lt"/>
                <a:ea typeface="+mn-ea"/>
                <a:cs typeface="+mn-cs"/>
              </a:rPr>
              <a:t>   PROGRAM-ID </a:t>
            </a:r>
            <a:r>
              <a:rPr lang="en-US" sz="1200" i="1" kern="1200" noProof="1" smtClean="0">
                <a:solidFill>
                  <a:schemeClr val="tx1"/>
                </a:solidFill>
                <a:latin typeface="+mn-lt"/>
                <a:ea typeface="+mn-ea"/>
                <a:cs typeface="+mn-cs"/>
              </a:rPr>
              <a:t>program1</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ENVIRONMENT DIVISION.</a:t>
            </a:r>
          </a:p>
          <a:p>
            <a:r>
              <a:rPr lang="en-US" sz="1200" kern="1200" noProof="1" smtClean="0">
                <a:solidFill>
                  <a:schemeClr val="tx1"/>
                </a:solidFill>
                <a:latin typeface="+mn-lt"/>
                <a:ea typeface="+mn-ea"/>
                <a:cs typeface="+mn-cs"/>
              </a:rPr>
              <a:t>   INPUT-OUTPUT SECTION.</a:t>
            </a:r>
          </a:p>
          <a:p>
            <a:r>
              <a:rPr lang="en-US" sz="1200" kern="1200" noProof="1" smtClean="0">
                <a:solidFill>
                  <a:schemeClr val="tx1"/>
                </a:solidFill>
                <a:latin typeface="+mn-lt"/>
                <a:ea typeface="+mn-ea"/>
                <a:cs typeface="+mn-cs"/>
              </a:rPr>
              <a:t>   FILE-CONTROL.</a:t>
            </a:r>
          </a:p>
          <a:p>
            <a:r>
              <a:rPr lang="en-US" sz="1200" kern="1200" noProof="1" smtClean="0">
                <a:solidFill>
                  <a:schemeClr val="tx1"/>
                </a:solidFill>
                <a:latin typeface="+mn-lt"/>
                <a:ea typeface="+mn-ea"/>
                <a:cs typeface="+mn-cs"/>
              </a:rPr>
              <a:t>       SELECT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ASSIGN TO </a:t>
            </a:r>
            <a:r>
              <a:rPr lang="en-US" sz="1200" b="1" i="1" kern="1200" noProof="1" smtClean="0">
                <a:solidFill>
                  <a:schemeClr val="tx1"/>
                </a:solidFill>
                <a:latin typeface="+mn-lt"/>
                <a:ea typeface="+mn-ea"/>
                <a:cs typeface="+mn-cs"/>
              </a:rPr>
              <a:t>nazwa DD w JCL</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DATA DIVISION.</a:t>
            </a:r>
          </a:p>
          <a:p>
            <a:r>
              <a:rPr lang="en-US" sz="1200" kern="1200" noProof="1" smtClean="0">
                <a:solidFill>
                  <a:schemeClr val="tx1"/>
                </a:solidFill>
                <a:latin typeface="+mn-lt"/>
                <a:ea typeface="+mn-ea"/>
                <a:cs typeface="+mn-cs"/>
              </a:rPr>
              <a:t>   FILE-SECTION.</a:t>
            </a:r>
          </a:p>
          <a:p>
            <a:r>
              <a:rPr lang="en-US" sz="1200" kern="1200" noProof="1" smtClean="0">
                <a:solidFill>
                  <a:schemeClr val="tx1"/>
                </a:solidFill>
                <a:latin typeface="+mn-lt"/>
                <a:ea typeface="+mn-ea"/>
                <a:cs typeface="+mn-cs"/>
              </a:rPr>
              <a:t>   FD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a:t>
            </a:r>
          </a:p>
          <a:p>
            <a:r>
              <a:rPr lang="en-US" sz="1200" i="1" kern="1200" noProof="1" smtClean="0">
                <a:solidFill>
                  <a:schemeClr val="tx1"/>
                </a:solidFill>
                <a:latin typeface="+mn-lt"/>
                <a:ea typeface="+mn-ea"/>
                <a:cs typeface="+mn-cs"/>
              </a:rPr>
              <a:t>* zmienne dla </a:t>
            </a:r>
            <a:r>
              <a:rPr lang="en-US" sz="1200" b="1" i="1" kern="1200" noProof="1" smtClean="0">
                <a:solidFill>
                  <a:schemeClr val="tx1"/>
                </a:solidFill>
                <a:latin typeface="+mn-lt"/>
                <a:ea typeface="+mn-ea"/>
                <a:cs typeface="+mn-cs"/>
              </a:rPr>
              <a:t>plik1</a:t>
            </a:r>
            <a:r>
              <a:rPr lang="en-US" sz="1200" i="1" kern="1200" noProof="1" smtClean="0">
                <a:solidFill>
                  <a:schemeClr val="tx1"/>
                </a:solidFill>
                <a:latin typeface="+mn-lt"/>
                <a:ea typeface="+mn-ea"/>
                <a:cs typeface="+mn-cs"/>
              </a:rPr>
              <a:t>. Zwykle ich struktura jest tzw. copybook'iem</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WORKING-STORAGE SECTION.</a:t>
            </a:r>
          </a:p>
          <a:p>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Wszystkie inne (robocze) zmienne i ich struktury w tym instrukcja COPY</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LINKAGE SECTION.</a:t>
            </a:r>
          </a:p>
          <a:p>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Struktura danych, które program przyjmuje z zewnątrz</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Zauważ, że powyżej masowo stawiane są kropki na końcu linii. Poniżej, w PROCEDURE DIVISION, wręcz przeciwnie.</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PROCEDURE DIVISION.</a:t>
            </a:r>
          </a:p>
          <a:p>
            <a:r>
              <a:rPr lang="en-US" sz="1200" kern="1200" noProof="1" smtClean="0">
                <a:solidFill>
                  <a:schemeClr val="tx1"/>
                </a:solidFill>
                <a:latin typeface="+mn-lt"/>
                <a:ea typeface="+mn-ea"/>
                <a:cs typeface="+mn-cs"/>
              </a:rPr>
              <a:t>* logika procesu czyli faktyczny kod wykorzystujący powyższe dane</a:t>
            </a:r>
          </a:p>
          <a:p>
            <a:endParaRPr lang="en-US" noProof="1" smtClean="0"/>
          </a:p>
          <a:p>
            <a:r>
              <a:rPr lang="en-US" sz="1200" kern="1200" noProof="1" smtClean="0">
                <a:solidFill>
                  <a:schemeClr val="tx1"/>
                </a:solidFill>
                <a:latin typeface="+mn-lt"/>
                <a:ea typeface="+mn-ea"/>
                <a:cs typeface="+mn-cs"/>
              </a:rPr>
              <a:t>- - - - - - - - - - - - - - - - - - - - - - - - - - - - - - - - - - - - - - - - - - - - - - - - - - - - - - - - - - - - - - - - - - - - - - - - - - - - - - - - - - -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słowa, instrukcje i funkcje budujące logikę programu takie jak:</a:t>
            </a:r>
          </a:p>
          <a:p>
            <a:r>
              <a:rPr lang="en-US" sz="1200" kern="1200" noProof="1" smtClean="0">
                <a:solidFill>
                  <a:schemeClr val="tx1"/>
                </a:solidFill>
                <a:latin typeface="+mn-lt"/>
                <a:ea typeface="+mn-ea"/>
                <a:cs typeface="+mn-cs"/>
              </a:rPr>
              <a:t>   PERFORM …  [END-PERFORM]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wywołuje lub zaczyna wyodrębnioną część kodu</a:t>
            </a:r>
          </a:p>
          <a:p>
            <a:r>
              <a:rPr lang="en-US" sz="1200" kern="1200" noProof="1" smtClean="0">
                <a:solidFill>
                  <a:schemeClr val="tx1"/>
                </a:solidFill>
                <a:latin typeface="+mn-lt"/>
                <a:ea typeface="+mn-ea"/>
                <a:cs typeface="+mn-cs"/>
              </a:rPr>
              <a:t>   OPEN INPUT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zamiast INPUT może być jedno z: OUTPUT, I-O lub EXTEND</a:t>
            </a:r>
          </a:p>
          <a:p>
            <a:r>
              <a:rPr lang="en-US" sz="1200" kern="1200" noProof="1" smtClean="0">
                <a:solidFill>
                  <a:schemeClr val="tx1"/>
                </a:solidFill>
                <a:latin typeface="+mn-lt"/>
                <a:ea typeface="+mn-ea"/>
                <a:cs typeface="+mn-cs"/>
              </a:rPr>
              <a:t>   CLOSE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zamyka plik o nazwie plik1</a:t>
            </a:r>
          </a:p>
          <a:p>
            <a:r>
              <a:rPr lang="en-US" sz="1200" kern="1200" noProof="1" smtClean="0">
                <a:solidFill>
                  <a:schemeClr val="tx1"/>
                </a:solidFill>
                <a:latin typeface="+mn-lt"/>
                <a:ea typeface="+mn-ea"/>
                <a:cs typeface="+mn-cs"/>
              </a:rPr>
              <a:t>   STOP RUN.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zatrzymaj / zakończ działanie programu</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INITIALIZE … / VALUE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wprowadza z góry założone wartości do zmiennych</a:t>
            </a:r>
          </a:p>
          <a:p>
            <a:r>
              <a:rPr lang="en-US" sz="1200" kern="1200" noProof="1" smtClean="0">
                <a:solidFill>
                  <a:schemeClr val="tx1"/>
                </a:solidFill>
                <a:latin typeface="+mn-lt"/>
                <a:ea typeface="+mn-ea"/>
                <a:cs typeface="+mn-cs"/>
              </a:rPr>
              <a:t>   READ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  AT END SET … TO TRUE  END-READ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t>
            </a:r>
            <a:r>
              <a:rPr lang="en-US" sz="1200" u="sng" kern="1200" noProof="1" smtClean="0">
                <a:solidFill>
                  <a:schemeClr val="tx1"/>
                </a:solidFill>
                <a:latin typeface="+mn-lt"/>
                <a:ea typeface="+mn-ea"/>
                <a:cs typeface="+mn-cs"/>
              </a:rPr>
              <a:t>czytaj </a:t>
            </a:r>
            <a:r>
              <a:rPr lang="en-US" sz="1200" b="1" u="sng" kern="1200" noProof="1" smtClean="0">
                <a:solidFill>
                  <a:schemeClr val="tx1"/>
                </a:solidFill>
                <a:latin typeface="+mn-lt"/>
                <a:ea typeface="+mn-ea"/>
                <a:cs typeface="+mn-cs"/>
              </a:rPr>
              <a:t>plik</a:t>
            </a:r>
            <a:r>
              <a:rPr lang="en-US" sz="1200" kern="1200" noProof="1" smtClean="0">
                <a:solidFill>
                  <a:schemeClr val="tx1"/>
                </a:solidFill>
                <a:latin typeface="+mn-lt"/>
                <a:ea typeface="+mn-ea"/>
                <a:cs typeface="+mn-cs"/>
              </a:rPr>
              <a:t> chociaż jedno READ czyta jeden rekord.</a:t>
            </a:r>
          </a:p>
          <a:p>
            <a:r>
              <a:rPr lang="en-US" sz="1200" kern="1200" noProof="1" smtClean="0">
                <a:solidFill>
                  <a:schemeClr val="tx1"/>
                </a:solidFill>
                <a:latin typeface="+mn-lt"/>
                <a:ea typeface="+mn-ea"/>
                <a:cs typeface="+mn-cs"/>
              </a:rPr>
              <a:t>   WRITE … [FROM …] … END-WRITE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t>
            </a:r>
            <a:r>
              <a:rPr lang="en-US" sz="1200" u="sng" kern="1200" noProof="1" smtClean="0">
                <a:solidFill>
                  <a:schemeClr val="tx1"/>
                </a:solidFill>
                <a:latin typeface="+mn-lt"/>
                <a:ea typeface="+mn-ea"/>
                <a:cs typeface="+mn-cs"/>
              </a:rPr>
              <a:t>wypisz </a:t>
            </a:r>
            <a:r>
              <a:rPr lang="en-US" sz="1200" b="1" u="sng" kern="1200" noProof="1" smtClean="0">
                <a:solidFill>
                  <a:schemeClr val="tx1"/>
                </a:solidFill>
                <a:latin typeface="+mn-lt"/>
                <a:ea typeface="+mn-ea"/>
                <a:cs typeface="+mn-cs"/>
              </a:rPr>
              <a:t>rekord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DISPLAY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pozwala wyświetlić (będzie ona w tzw. logu) wartość zmiennej dla testu</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MOVE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przypisanie wartości zmiennej</a:t>
            </a:r>
          </a:p>
          <a:p>
            <a:r>
              <a:rPr lang="en-US" sz="1200" b="0" kern="1200" noProof="1" smtClean="0">
                <a:solidFill>
                  <a:schemeClr val="tx1"/>
                </a:solidFill>
                <a:latin typeface="+mn-lt"/>
                <a:ea typeface="+mn-ea"/>
                <a:cs typeface="+mn-cs"/>
              </a:rPr>
              <a:t>   COMPUTE … = … END-COMPUTE		</a:t>
            </a:r>
            <a:r>
              <a:rPr lang="en-US" sz="1200" b="0" kern="1200" noProof="1" smtClean="0">
                <a:solidFill>
                  <a:schemeClr val="tx1"/>
                </a:solidFill>
                <a:latin typeface="+mn-lt"/>
                <a:ea typeface="+mn-ea"/>
                <a:cs typeface="+mn-cs"/>
                <a:sym typeface="Wingdings"/>
              </a:rPr>
              <a:t></a:t>
            </a:r>
            <a:r>
              <a:rPr lang="en-US" sz="1200" b="0" kern="1200" noProof="1" smtClean="0">
                <a:solidFill>
                  <a:schemeClr val="tx1"/>
                </a:solidFill>
                <a:latin typeface="+mn-lt"/>
                <a:ea typeface="+mn-ea"/>
                <a:cs typeface="+mn-cs"/>
              </a:rPr>
              <a:t> oblicz wartość wyrażenia algebraicznego</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ADD … TO… END-ADD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dodawanie dwóch liczb</a:t>
            </a:r>
          </a:p>
          <a:p>
            <a:r>
              <a:rPr lang="en-US" sz="1200" b="0" kern="1200" noProof="1" smtClean="0">
                <a:solidFill>
                  <a:schemeClr val="tx1"/>
                </a:solidFill>
                <a:latin typeface="+mn-lt"/>
                <a:ea typeface="+mn-ea"/>
                <a:cs typeface="+mn-cs"/>
              </a:rPr>
              <a:t>   SUBTRACT .. FROM …	END-SUBTRACT	</a:t>
            </a:r>
            <a:r>
              <a:rPr lang="en-US" sz="1200" b="0" kern="1200" noProof="1" smtClean="0">
                <a:solidFill>
                  <a:schemeClr val="tx1"/>
                </a:solidFill>
                <a:latin typeface="+mn-lt"/>
                <a:ea typeface="+mn-ea"/>
                <a:cs typeface="+mn-cs"/>
                <a:sym typeface="Wingdings"/>
              </a:rPr>
              <a:t></a:t>
            </a:r>
            <a:r>
              <a:rPr lang="en-US" sz="1200" b="0" kern="1200" noProof="1" smtClean="0">
                <a:solidFill>
                  <a:schemeClr val="tx1"/>
                </a:solidFill>
                <a:latin typeface="+mn-lt"/>
                <a:ea typeface="+mn-ea"/>
                <a:cs typeface="+mn-cs"/>
              </a:rPr>
              <a:t> odejmowanie jednej liczby od drugiej</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MULTIPLY … BY … END- MULTIPLY		</a:t>
            </a:r>
            <a:r>
              <a:rPr lang="en-US" sz="1200" b="0" kern="1200" noProof="1" smtClean="0">
                <a:solidFill>
                  <a:schemeClr val="tx1"/>
                </a:solidFill>
                <a:latin typeface="+mn-lt"/>
                <a:ea typeface="+mn-ea"/>
                <a:cs typeface="+mn-cs"/>
                <a:sym typeface="Wingdings"/>
              </a:rPr>
              <a:t></a:t>
            </a:r>
            <a:r>
              <a:rPr lang="en-US" sz="1200" b="0" kern="1200" noProof="1" smtClean="0">
                <a:solidFill>
                  <a:schemeClr val="tx1"/>
                </a:solidFill>
                <a:latin typeface="+mn-lt"/>
                <a:ea typeface="+mn-ea"/>
                <a:cs typeface="+mn-cs"/>
              </a:rPr>
              <a:t> mnożenie jednej liczby przez drugą</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DIVIDE .. INTO / BY …	END-DIVIDE 		</a:t>
            </a:r>
            <a:r>
              <a:rPr lang="en-US" sz="1200" b="0" kern="1200" noProof="1" smtClean="0">
                <a:solidFill>
                  <a:schemeClr val="tx1"/>
                </a:solidFill>
                <a:latin typeface="+mn-lt"/>
                <a:ea typeface="+mn-ea"/>
                <a:cs typeface="+mn-cs"/>
                <a:sym typeface="Wingdings"/>
              </a:rPr>
              <a:t></a:t>
            </a:r>
            <a:r>
              <a:rPr lang="en-US" sz="1200" b="0" kern="1200" noProof="1" smtClean="0">
                <a:solidFill>
                  <a:schemeClr val="tx1"/>
                </a:solidFill>
                <a:latin typeface="+mn-lt"/>
                <a:ea typeface="+mn-ea"/>
                <a:cs typeface="+mn-cs"/>
              </a:rPr>
              <a:t> dzielenie jednej liczby przez drugą</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ACCEPT … FROM DATE / DAY / DAY-OF-WEEK / TIME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przyjmij aktualne dane z systemu</a:t>
            </a:r>
          </a:p>
          <a:p>
            <a:r>
              <a:rPr lang="en-US" sz="1200" kern="1200" noProof="1" smtClean="0">
                <a:solidFill>
                  <a:schemeClr val="tx1"/>
                </a:solidFill>
                <a:latin typeface="+mn-lt"/>
                <a:ea typeface="+mn-ea"/>
                <a:cs typeface="+mn-cs"/>
              </a:rPr>
              <a:t>   CALL … END-CALL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wywołaj podprogram</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IF … [THEN] … ELSE … END-IF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instrukcja warunkowa. Może być zagnieżdżona. Każdy IF ma mieć END-IF</a:t>
            </a:r>
          </a:p>
          <a:p>
            <a:r>
              <a:rPr lang="en-US" sz="1200" kern="1200" noProof="1" smtClean="0">
                <a:solidFill>
                  <a:schemeClr val="tx1"/>
                </a:solidFill>
                <a:latin typeface="+mn-lt"/>
                <a:ea typeface="+mn-ea"/>
                <a:cs typeface="+mn-cs"/>
              </a:rPr>
              <a:t>      CONTINUE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wyjście z pętli IF do linii po END-IF. Uwaga: w innych językach jest inaczej!</a:t>
            </a:r>
          </a:p>
          <a:p>
            <a:r>
              <a:rPr lang="en-US" sz="1200" kern="1200" noProof="1" smtClean="0">
                <a:solidFill>
                  <a:schemeClr val="tx1"/>
                </a:solidFill>
                <a:latin typeface="+mn-lt"/>
                <a:ea typeface="+mn-ea"/>
                <a:cs typeface="+mn-cs"/>
              </a:rPr>
              <a:t>   EVALUATE … WHEN … WHEN OTHER … END-EVALUATE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rozważ przypadki ('case')</a:t>
            </a:r>
          </a:p>
          <a:p>
            <a:r>
              <a:rPr lang="en-US" sz="1200" kern="1200" noProof="1" smtClean="0">
                <a:solidFill>
                  <a:schemeClr val="tx1"/>
                </a:solidFill>
                <a:latin typeface="+mn-lt"/>
                <a:ea typeface="+mn-ea"/>
                <a:cs typeface="+mn-cs"/>
              </a:rPr>
              <a:t>   STRING … DELMITED BY … INTO … WITH POINTER … END-STRING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połącz wiele pól w jedno pole</a:t>
            </a:r>
          </a:p>
          <a:p>
            <a:r>
              <a:rPr lang="en-US" sz="1200" kern="1200" noProof="1" smtClean="0">
                <a:solidFill>
                  <a:schemeClr val="tx1"/>
                </a:solidFill>
                <a:latin typeface="+mn-lt"/>
                <a:ea typeface="+mn-ea"/>
                <a:cs typeface="+mn-cs"/>
              </a:rPr>
              <a:t>   UNSTRING … DELMITED BY [ALL]… INTO … COUNT IN … WITH POINTER … TALLYING … END-UNSTRING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rozbij jedno pole na wiele pól</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SET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ustawienie logicznej wartości zmiennych lub wskaźników (indeksów)</a:t>
            </a:r>
          </a:p>
          <a:p>
            <a:r>
              <a:rPr lang="en-US" sz="1200" kern="1200" noProof="1" smtClean="0">
                <a:solidFill>
                  <a:schemeClr val="tx1"/>
                </a:solidFill>
                <a:latin typeface="+mn-lt"/>
                <a:ea typeface="+mn-ea"/>
                <a:cs typeface="+mn-cs"/>
              </a:rPr>
              <a:t>   SEARCH [ALL] … AT END … WHEN … END-SEARCH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szukaj określonego wzorca w kolumnie płaskiego pliku</a:t>
            </a:r>
          </a:p>
          <a:p>
            <a:r>
              <a:rPr lang="en-US" sz="1200" b="0" kern="1200" noProof="1" smtClean="0">
                <a:solidFill>
                  <a:schemeClr val="tx1"/>
                </a:solidFill>
                <a:latin typeface="+mn-lt"/>
                <a:ea typeface="+mn-ea"/>
                <a:cs typeface="+mn-cs"/>
              </a:rPr>
              <a:t>   INSPECT </a:t>
            </a:r>
            <a:r>
              <a:rPr lang="en-US" sz="1200" b="0" i="1" kern="1200" noProof="1" smtClean="0">
                <a:solidFill>
                  <a:schemeClr val="tx1"/>
                </a:solidFill>
                <a:latin typeface="+mn-lt"/>
                <a:ea typeface="+mn-ea"/>
                <a:cs typeface="+mn-cs"/>
              </a:rPr>
              <a:t>aaa</a:t>
            </a:r>
            <a:r>
              <a:rPr lang="en-US" sz="1200" b="0" kern="1200" noProof="1" smtClean="0">
                <a:solidFill>
                  <a:schemeClr val="tx1"/>
                </a:solidFill>
                <a:latin typeface="+mn-lt"/>
                <a:ea typeface="+mn-ea"/>
                <a:cs typeface="+mn-cs"/>
              </a:rPr>
              <a:t> REPLACING …/TALLYING …/CONVERTING … </a:t>
            </a:r>
            <a:r>
              <a:rPr lang="en-US" sz="1200" b="0" kern="1200" noProof="1" smtClean="0">
                <a:solidFill>
                  <a:schemeClr val="tx1"/>
                </a:solidFill>
                <a:latin typeface="+mn-lt"/>
                <a:ea typeface="+mn-ea"/>
                <a:cs typeface="+mn-cs"/>
                <a:sym typeface="Wingdings"/>
              </a:rPr>
              <a:t></a:t>
            </a:r>
            <a:r>
              <a:rPr lang="en-US" sz="1200" b="0" kern="1200" noProof="1" smtClean="0">
                <a:solidFill>
                  <a:schemeClr val="tx1"/>
                </a:solidFill>
                <a:latin typeface="+mn-lt"/>
                <a:ea typeface="+mn-ea"/>
                <a:cs typeface="+mn-cs"/>
              </a:rPr>
              <a:t> przeszukaj pole </a:t>
            </a:r>
            <a:r>
              <a:rPr lang="en-US" sz="1200" b="0" i="1" kern="1200" noProof="1" smtClean="0">
                <a:solidFill>
                  <a:schemeClr val="tx1"/>
                </a:solidFill>
                <a:latin typeface="+mn-lt"/>
                <a:ea typeface="+mn-ea"/>
                <a:cs typeface="+mn-cs"/>
              </a:rPr>
              <a:t>aaa</a:t>
            </a:r>
            <a:endParaRPr lang="en-US" sz="1200" b="1"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Niektóre, najbardziej popularne, już wbudowane (</a:t>
            </a:r>
            <a:r>
              <a:rPr lang="en-US" sz="1200" i="1" kern="1200" noProof="1" smtClean="0">
                <a:solidFill>
                  <a:schemeClr val="tx1"/>
                </a:solidFill>
                <a:latin typeface="+mn-lt"/>
                <a:ea typeface="+mn-ea"/>
                <a:cs typeface="+mn-cs"/>
              </a:rPr>
              <a:t>intrinsic</a:t>
            </a:r>
            <a:r>
              <a:rPr lang="en-US" sz="1200" kern="1200" noProof="1" smtClean="0">
                <a:solidFill>
                  <a:schemeClr val="tx1"/>
                </a:solidFill>
                <a:latin typeface="+mn-lt"/>
                <a:ea typeface="+mn-ea"/>
                <a:cs typeface="+mn-cs"/>
              </a:rPr>
              <a:t>, gotowe do użycia), funkcje:</a:t>
            </a:r>
          </a:p>
          <a:p>
            <a:r>
              <a:rPr lang="en-US" sz="1200" kern="1200" noProof="1" smtClean="0">
                <a:solidFill>
                  <a:schemeClr val="tx1"/>
                </a:solidFill>
                <a:latin typeface="+mn-lt"/>
                <a:ea typeface="+mn-ea"/>
                <a:cs typeface="+mn-cs"/>
              </a:rPr>
              <a:t>   FUNCTION  UPPER-CASE(</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zamień wszystkie litery w polu o nazwie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na wielkie</a:t>
            </a:r>
          </a:p>
          <a:p>
            <a:r>
              <a:rPr lang="en-US" sz="1200" kern="1200" noProof="1" smtClean="0">
                <a:solidFill>
                  <a:schemeClr val="tx1"/>
                </a:solidFill>
                <a:latin typeface="+mn-lt"/>
                <a:ea typeface="+mn-ea"/>
                <a:cs typeface="+mn-cs"/>
              </a:rPr>
              <a:t>   FUNCTION  LOWER-CASE(</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zamień wszystkie litery w polu o nazwie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na małe</a:t>
            </a:r>
          </a:p>
          <a:p>
            <a:r>
              <a:rPr lang="en-US" sz="1200" kern="1200" noProof="1" smtClean="0">
                <a:solidFill>
                  <a:schemeClr val="tx1"/>
                </a:solidFill>
                <a:latin typeface="+mn-lt"/>
                <a:ea typeface="+mn-ea"/>
                <a:cs typeface="+mn-cs"/>
              </a:rPr>
              <a:t>   FUNCTION  LENGTH(</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długość pola zajmowanego przez zmienną o nazwie </a:t>
            </a:r>
            <a:r>
              <a:rPr lang="en-US" sz="1200" i="1" kern="1200" noProof="1" smtClean="0">
                <a:solidFill>
                  <a:schemeClr val="tx1"/>
                </a:solidFill>
                <a:latin typeface="+mn-lt"/>
                <a:ea typeface="+mn-ea"/>
                <a:cs typeface="+mn-cs"/>
              </a:rPr>
              <a:t>aaa</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FUNCTION  REVERSE(</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odwróć łańcuch znaków w polu o nazwie </a:t>
            </a:r>
            <a:r>
              <a:rPr lang="en-US" sz="1200" i="1" kern="1200" noProof="1" smtClean="0">
                <a:solidFill>
                  <a:schemeClr val="tx1"/>
                </a:solidFill>
                <a:latin typeface="+mn-lt"/>
                <a:ea typeface="+mn-ea"/>
                <a:cs typeface="+mn-cs"/>
              </a:rPr>
              <a:t>aaa </a:t>
            </a:r>
            <a:r>
              <a:rPr lang="en-US" sz="1200" kern="1200" noProof="1" smtClean="0">
                <a:solidFill>
                  <a:schemeClr val="tx1"/>
                </a:solidFill>
                <a:latin typeface="+mn-lt"/>
                <a:ea typeface="+mn-ea"/>
                <a:cs typeface="+mn-cs"/>
              </a:rPr>
              <a:t>(ostatni będzie na początku, itd.)</a:t>
            </a:r>
          </a:p>
          <a:p>
            <a:r>
              <a:rPr lang="en-US" sz="1200" kern="1200" noProof="1" smtClean="0">
                <a:solidFill>
                  <a:schemeClr val="tx1"/>
                </a:solidFill>
                <a:latin typeface="+mn-lt"/>
                <a:ea typeface="+mn-ea"/>
                <a:cs typeface="+mn-cs"/>
              </a:rPr>
              <a:t>   FUNCTION  SUM(</a:t>
            </a:r>
            <a:r>
              <a:rPr lang="en-US" sz="1200" i="1" kern="1200" noProof="1" smtClean="0">
                <a:solidFill>
                  <a:schemeClr val="tx1"/>
                </a:solidFill>
                <a:latin typeface="+mn-lt"/>
                <a:ea typeface="+mn-ea"/>
                <a:cs typeface="+mn-cs"/>
              </a:rPr>
              <a:t>aaa bbb </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sumę liczb z wielu liczb w polach </a:t>
            </a:r>
            <a:r>
              <a:rPr lang="en-US" sz="1200" i="1" kern="1200" noProof="1" smtClean="0">
                <a:solidFill>
                  <a:schemeClr val="tx1"/>
                </a:solidFill>
                <a:latin typeface="+mn-lt"/>
                <a:ea typeface="+mn-ea"/>
                <a:cs typeface="+mn-cs"/>
              </a:rPr>
              <a:t>aaa bbb</a:t>
            </a:r>
            <a:r>
              <a:rPr lang="en-US" sz="1200" kern="1200" noProof="1" smtClean="0">
                <a:solidFill>
                  <a:schemeClr val="tx1"/>
                </a:solidFill>
                <a:latin typeface="+mn-lt"/>
                <a:ea typeface="+mn-ea"/>
                <a:cs typeface="+mn-cs"/>
              </a:rPr>
              <a:t> itd</a:t>
            </a:r>
          </a:p>
          <a:p>
            <a:r>
              <a:rPr lang="en-US" sz="1200" kern="1200" noProof="1" smtClean="0">
                <a:solidFill>
                  <a:schemeClr val="tx1"/>
                </a:solidFill>
                <a:latin typeface="+mn-lt"/>
                <a:ea typeface="+mn-ea"/>
                <a:cs typeface="+mn-cs"/>
              </a:rPr>
              <a:t>   FUNCTION  MAX(</a:t>
            </a:r>
            <a:r>
              <a:rPr lang="en-US" sz="1200" i="1" kern="1200" noProof="1" smtClean="0">
                <a:solidFill>
                  <a:schemeClr val="tx1"/>
                </a:solidFill>
                <a:latin typeface="+mn-lt"/>
                <a:ea typeface="+mn-ea"/>
                <a:cs typeface="+mn-cs"/>
              </a:rPr>
              <a:t>aaa bbb </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największą liczbę z wielu liczb w polach </a:t>
            </a:r>
            <a:r>
              <a:rPr lang="en-US" sz="1200" i="1" kern="1200" noProof="1" smtClean="0">
                <a:solidFill>
                  <a:schemeClr val="tx1"/>
                </a:solidFill>
                <a:latin typeface="+mn-lt"/>
                <a:ea typeface="+mn-ea"/>
                <a:cs typeface="+mn-cs"/>
              </a:rPr>
              <a:t>aaa bbb</a:t>
            </a:r>
            <a:r>
              <a:rPr lang="en-US" sz="1200" kern="1200" noProof="1" smtClean="0">
                <a:solidFill>
                  <a:schemeClr val="tx1"/>
                </a:solidFill>
                <a:latin typeface="+mn-lt"/>
                <a:ea typeface="+mn-ea"/>
                <a:cs typeface="+mn-cs"/>
              </a:rPr>
              <a:t> itd</a:t>
            </a:r>
          </a:p>
          <a:p>
            <a:r>
              <a:rPr lang="en-US" sz="1200" kern="1200" noProof="1" smtClean="0">
                <a:solidFill>
                  <a:schemeClr val="tx1"/>
                </a:solidFill>
                <a:latin typeface="+mn-lt"/>
                <a:ea typeface="+mn-ea"/>
                <a:cs typeface="+mn-cs"/>
              </a:rPr>
              <a:t>   FUNCTION  MIN(</a:t>
            </a:r>
            <a:r>
              <a:rPr lang="en-US" sz="1200" i="1" kern="1200" noProof="1" smtClean="0">
                <a:solidFill>
                  <a:schemeClr val="tx1"/>
                </a:solidFill>
                <a:latin typeface="+mn-lt"/>
                <a:ea typeface="+mn-ea"/>
                <a:cs typeface="+mn-cs"/>
              </a:rPr>
              <a:t>aaa bbb </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najmniejszą liczbę z wielu liczb w polach </a:t>
            </a:r>
            <a:r>
              <a:rPr lang="en-US" sz="1200" i="1" kern="1200" noProof="1" smtClean="0">
                <a:solidFill>
                  <a:schemeClr val="tx1"/>
                </a:solidFill>
                <a:latin typeface="+mn-lt"/>
                <a:ea typeface="+mn-ea"/>
                <a:cs typeface="+mn-cs"/>
              </a:rPr>
              <a:t>aaa bbb</a:t>
            </a:r>
            <a:r>
              <a:rPr lang="en-US" sz="1200" kern="1200" noProof="1" smtClean="0">
                <a:solidFill>
                  <a:schemeClr val="tx1"/>
                </a:solidFill>
                <a:latin typeface="+mn-lt"/>
                <a:ea typeface="+mn-ea"/>
                <a:cs typeface="+mn-cs"/>
              </a:rPr>
              <a:t> itd</a:t>
            </a:r>
          </a:p>
          <a:p>
            <a:r>
              <a:rPr lang="en-US" sz="1200" kern="1200" noProof="1" smtClean="0">
                <a:solidFill>
                  <a:schemeClr val="tx1"/>
                </a:solidFill>
                <a:latin typeface="+mn-lt"/>
                <a:ea typeface="+mn-ea"/>
                <a:cs typeface="+mn-cs"/>
              </a:rPr>
              <a:t>   FUNCTION  NUMVAL-C(…) / NUMVAL(…)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zamień wartość pola na liczbę (np. dla arytmetycznych obliczeń) </a:t>
            </a:r>
          </a:p>
          <a:p>
            <a:r>
              <a:rPr lang="en-US" sz="1200" kern="1200" noProof="1" smtClean="0">
                <a:solidFill>
                  <a:schemeClr val="tx1"/>
                </a:solidFill>
                <a:latin typeface="+mn-lt"/>
                <a:ea typeface="+mn-ea"/>
                <a:cs typeface="+mn-cs"/>
              </a:rPr>
              <a:t>   FUNCTION  INTEGER(…) / INTEGER-PART(…)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weź część całkowitą liczby zmiennoprzecinkowej</a:t>
            </a:r>
          </a:p>
          <a:p>
            <a:r>
              <a:rPr lang="en-US" sz="1200" kern="1200" noProof="1" smtClean="0">
                <a:solidFill>
                  <a:schemeClr val="tx1"/>
                </a:solidFill>
                <a:latin typeface="+mn-lt"/>
                <a:ea typeface="+mn-ea"/>
                <a:cs typeface="+mn-cs"/>
              </a:rPr>
              <a:t>   FUNCTION  REM(</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bbb</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resztę z dzielenia dwóch liczb: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przez </a:t>
            </a:r>
            <a:r>
              <a:rPr lang="en-US" sz="1200" i="1" kern="1200" noProof="1" smtClean="0">
                <a:solidFill>
                  <a:schemeClr val="tx1"/>
                </a:solidFill>
                <a:latin typeface="+mn-lt"/>
                <a:ea typeface="+mn-ea"/>
                <a:cs typeface="+mn-cs"/>
              </a:rPr>
              <a:t>bbb</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FUNCTION  CURRENT-DATE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argumentem są aktualne data i czas wzięte z systemu po uruchomieniu programu</a:t>
            </a:r>
          </a:p>
          <a:p>
            <a:r>
              <a:rPr lang="en-US" sz="1200" kern="1200" noProof="1" smtClean="0">
                <a:solidFill>
                  <a:schemeClr val="tx1"/>
                </a:solidFill>
                <a:latin typeface="+mn-lt"/>
                <a:ea typeface="+mn-ea"/>
                <a:cs typeface="+mn-cs"/>
              </a:rPr>
              <a:t>   FUNCTION  DATE-OF-INTEGER(…)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aktualną datę w formacie </a:t>
            </a:r>
            <a:r>
              <a:rPr lang="en-US" sz="1200" b="1" kern="1200" noProof="1" smtClean="0">
                <a:solidFill>
                  <a:schemeClr val="tx1"/>
                </a:solidFill>
                <a:latin typeface="+mn-lt"/>
                <a:ea typeface="+mn-ea"/>
                <a:cs typeface="+mn-cs"/>
              </a:rPr>
              <a:t>rrrrmmdd</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FUNCTION  DAY-OF-INTEGER(…)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 aktualną datę w formacie </a:t>
            </a:r>
            <a:r>
              <a:rPr lang="en-US" sz="1200" b="1" kern="1200" noProof="1" smtClean="0">
                <a:solidFill>
                  <a:schemeClr val="tx1"/>
                </a:solidFill>
                <a:latin typeface="+mn-lt"/>
                <a:ea typeface="+mn-ea"/>
                <a:cs typeface="+mn-cs"/>
              </a:rPr>
              <a:t>rrrrddd</a:t>
            </a:r>
            <a:r>
              <a:rPr lang="en-US" sz="1200" kern="1200" noProof="1" smtClean="0">
                <a:solidFill>
                  <a:schemeClr val="tx1"/>
                </a:solidFill>
                <a:latin typeface="+mn-lt"/>
                <a:ea typeface="+mn-ea"/>
                <a:cs typeface="+mn-cs"/>
              </a:rPr>
              <a:t>, gdzie </a:t>
            </a:r>
            <a:r>
              <a:rPr lang="en-US" sz="1200" b="1" kern="1200" noProof="1" smtClean="0">
                <a:solidFill>
                  <a:schemeClr val="tx1"/>
                </a:solidFill>
                <a:latin typeface="+mn-lt"/>
                <a:ea typeface="+mn-ea"/>
                <a:cs typeface="+mn-cs"/>
              </a:rPr>
              <a:t>ddd</a:t>
            </a:r>
            <a:r>
              <a:rPr lang="en-US" sz="1200" kern="1200" noProof="1" smtClean="0">
                <a:solidFill>
                  <a:schemeClr val="tx1"/>
                </a:solidFill>
                <a:latin typeface="+mn-lt"/>
                <a:ea typeface="+mn-ea"/>
                <a:cs typeface="+mn-cs"/>
              </a:rPr>
              <a:t> to liczba od 1 do 366</a:t>
            </a:r>
          </a:p>
          <a:p>
            <a:r>
              <a:rPr lang="en-US" sz="1200" kern="1200" noProof="1" smtClean="0">
                <a:solidFill>
                  <a:schemeClr val="tx1"/>
                </a:solidFill>
                <a:latin typeface="+mn-lt"/>
                <a:ea typeface="+mn-ea"/>
                <a:cs typeface="+mn-cs"/>
              </a:rPr>
              <a:t>   FUNCTION  WHEN-COMPILED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podaje dane o kompilacji z systemu wzięte podczas kompilacji programu</a:t>
            </a:r>
          </a:p>
          <a:p>
            <a:endParaRPr lang="pl-PL" dirty="0"/>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3</a:t>
            </a:fld>
            <a:endParaRPr lang="pl-PL"/>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20000"/>
          </a:bodyPr>
          <a:lstStyle/>
          <a:p>
            <a:r>
              <a:rPr lang="en-US" sz="1200" kern="1200" noProof="1" smtClean="0">
                <a:solidFill>
                  <a:schemeClr val="tx1"/>
                </a:solidFill>
                <a:latin typeface="+mn-lt"/>
                <a:ea typeface="+mn-ea"/>
                <a:cs typeface="+mn-cs"/>
              </a:rPr>
              <a:t>Może być więcej niż jeden warunek przy słowie WHEN, np.:</a:t>
            </a:r>
          </a:p>
          <a:p>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SET  </a:t>
            </a:r>
            <a:r>
              <a:rPr lang="en-US" sz="1200" i="1" kern="1200" noProof="1" smtClean="0">
                <a:solidFill>
                  <a:schemeClr val="tx1"/>
                </a:solidFill>
                <a:latin typeface="+mn-lt"/>
                <a:ea typeface="+mn-ea"/>
                <a:cs typeface="+mn-cs"/>
              </a:rPr>
              <a:t>indeks</a:t>
            </a:r>
            <a:r>
              <a:rPr lang="en-US" sz="1200" kern="1200" noProof="1" smtClean="0">
                <a:solidFill>
                  <a:schemeClr val="tx1"/>
                </a:solidFill>
                <a:latin typeface="+mn-lt"/>
                <a:ea typeface="+mn-ea"/>
                <a:cs typeface="+mn-cs"/>
              </a:rPr>
              <a:t>  TO  </a:t>
            </a:r>
            <a:r>
              <a:rPr lang="en-US" sz="1200" i="1" kern="1200" noProof="1" smtClean="0">
                <a:solidFill>
                  <a:schemeClr val="tx1"/>
                </a:solidFill>
                <a:latin typeface="+mn-lt"/>
                <a:ea typeface="+mn-ea"/>
                <a:cs typeface="+mn-cs"/>
              </a:rPr>
              <a:t>liczba początkowa indeksu</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SEARCH  </a:t>
            </a:r>
            <a:r>
              <a:rPr lang="en-US" sz="1200" i="1" kern="1200" noProof="1" smtClean="0">
                <a:solidFill>
                  <a:schemeClr val="tx1"/>
                </a:solidFill>
                <a:latin typeface="+mn-lt"/>
                <a:ea typeface="+mn-ea"/>
                <a:cs typeface="+mn-cs"/>
              </a:rPr>
              <a:t>nazwa tablicy</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END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co zrobić gdy żaden z warunków nie będzie spełniony</a:t>
            </a:r>
          </a:p>
          <a:p>
            <a:pPr lvl="1"/>
            <a:r>
              <a:rPr lang="en-US" sz="1200" kern="1200" noProof="1" smtClean="0">
                <a:solidFill>
                  <a:schemeClr val="tx1"/>
                </a:solidFill>
                <a:latin typeface="+mn-lt"/>
                <a:ea typeface="+mn-ea"/>
                <a:cs typeface="+mn-cs"/>
              </a:rPr>
              <a:t>	WHEN  </a:t>
            </a:r>
            <a:r>
              <a:rPr lang="en-US" sz="1200" i="1" kern="1200" noProof="1" smtClean="0">
                <a:solidFill>
                  <a:schemeClr val="tx1"/>
                </a:solidFill>
                <a:latin typeface="+mn-lt"/>
                <a:ea typeface="+mn-ea"/>
                <a:cs typeface="+mn-cs"/>
              </a:rPr>
              <a:t>warunek znalezienia</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co zrobić gdy warunek będzie spełniony</a:t>
            </a:r>
          </a:p>
          <a:p>
            <a:pPr lvl="1"/>
            <a:r>
              <a:rPr lang="en-US" sz="1200" kern="1200" noProof="1" smtClean="0">
                <a:solidFill>
                  <a:schemeClr val="tx1"/>
                </a:solidFill>
                <a:latin typeface="+mn-lt"/>
                <a:ea typeface="+mn-ea"/>
                <a:cs typeface="+mn-cs"/>
              </a:rPr>
              <a:t>	WHEN  </a:t>
            </a:r>
            <a:r>
              <a:rPr lang="en-US" sz="1200" i="1" kern="1200" noProof="1" smtClean="0">
                <a:solidFill>
                  <a:schemeClr val="tx1"/>
                </a:solidFill>
                <a:latin typeface="+mn-lt"/>
                <a:ea typeface="+mn-ea"/>
                <a:cs typeface="+mn-cs"/>
              </a:rPr>
              <a:t>inny warunek znalezienia</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co zrobić gdy ten warunek będzie spełniony</a:t>
            </a:r>
          </a:p>
          <a:p>
            <a:pPr lvl="1"/>
            <a:r>
              <a:rPr lang="en-US" sz="1200" kern="1200" noProof="1" smtClean="0">
                <a:solidFill>
                  <a:schemeClr val="tx1"/>
                </a:solidFill>
                <a:latin typeface="+mn-lt"/>
                <a:ea typeface="+mn-ea"/>
                <a:cs typeface="+mn-cs"/>
              </a:rPr>
              <a:t>END-SEARCH</a:t>
            </a:r>
          </a:p>
          <a:p>
            <a:endParaRPr lang="en-US" sz="1200" b="0"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 </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Można połączyć przeszukiwanie sekwencyjne z binarnym w przypadku bardziej skomplikowanym:</a:t>
            </a:r>
            <a:endParaRPr lang="en-US" sz="1200" b="1" kern="1200" noProof="1" smtClean="0">
              <a:solidFill>
                <a:schemeClr val="tx1"/>
              </a:solidFill>
              <a:latin typeface="+mn-lt"/>
              <a:ea typeface="+mn-ea"/>
              <a:cs typeface="+mn-cs"/>
            </a:endParaRPr>
          </a:p>
          <a:p>
            <a:r>
              <a:rPr lang="en-US" sz="1200" b="0" kern="1200" noProof="1" smtClean="0">
                <a:solidFill>
                  <a:schemeClr val="tx1"/>
                </a:solidFill>
                <a:latin typeface="+mn-lt"/>
                <a:ea typeface="+mn-ea"/>
                <a:cs typeface="+mn-cs"/>
              </a:rPr>
              <a:t>Np. Szukanie osoby, której wiek jest wyższy niż 50 lat i która ma także dziecko o imieniu "Adam".  Zmienna </a:t>
            </a:r>
            <a:r>
              <a:rPr lang="en-US" sz="1200" b="0" i="1" kern="1200" noProof="1" smtClean="0">
                <a:solidFill>
                  <a:schemeClr val="tx1"/>
                </a:solidFill>
                <a:latin typeface="+mn-lt"/>
                <a:ea typeface="+mn-ea"/>
                <a:cs typeface="+mn-cs"/>
              </a:rPr>
              <a:t>koniec-procesu</a:t>
            </a:r>
            <a:r>
              <a:rPr lang="en-US" sz="1200" b="0" kern="1200" noProof="1" smtClean="0">
                <a:solidFill>
                  <a:schemeClr val="tx1"/>
                </a:solidFill>
                <a:latin typeface="+mn-lt"/>
                <a:ea typeface="+mn-ea"/>
                <a:cs typeface="+mn-cs"/>
              </a:rPr>
              <a:t> jest użyta jako flaga, która pozwala na zakończenie przeszukiwania.</a:t>
            </a:r>
          </a:p>
          <a:p>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MOVE  "Nie"  TO  koniec-procesu</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SET  indeks  TO  1</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PERFORM   WITH TEST BEFORE   UNTIL indeks &gt; 1000  OR  koniec-procesu = "Tak"</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SEARCH  osoba</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a:t>
            </a:r>
            <a:r>
              <a:rPr lang="en-US" sz="1200" b="0" i="1" kern="1200" noProof="1" smtClean="0">
                <a:solidFill>
                  <a:schemeClr val="tx1"/>
                </a:solidFill>
                <a:latin typeface="+mn-lt"/>
                <a:ea typeface="+mn-ea"/>
                <a:cs typeface="+mn-cs"/>
              </a:rPr>
              <a:t>Przeszukiwanie sekwencyjne znajdujące następną osobę powyżej 50 roku życia</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AT  END	DISPLAY  "Proces zakonczono"</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MOVE  "Tak"  TO  koniec-procesu</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WHEN  wiek(indeks) &gt; 50</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SEARCH  ALL  dzieci</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a:t>
            </a:r>
            <a:r>
              <a:rPr lang="en-US" sz="1200" b="0" i="1" kern="1200" noProof="1" smtClean="0">
                <a:solidFill>
                  <a:schemeClr val="tx1"/>
                </a:solidFill>
                <a:latin typeface="+mn-lt"/>
                <a:ea typeface="+mn-ea"/>
                <a:cs typeface="+mn-cs"/>
              </a:rPr>
              <a:t>Przeszukiwanie binarne jakiegoś dziecka imieniem "Adam"</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WHEN  dziecko(indeks, indeks-dz) = "Adam"</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DISPLAY  nazwisko(indeks)</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END-SEARCH</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END-SEARCH</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SET  indeks  UP  BY  1</a:t>
            </a:r>
            <a:endParaRPr lang="en-US" sz="1200" b="1" kern="1200" noProof="1" smtClean="0">
              <a:solidFill>
                <a:schemeClr val="tx1"/>
              </a:solidFill>
              <a:latin typeface="+mn-lt"/>
              <a:ea typeface="+mn-ea"/>
              <a:cs typeface="+mn-cs"/>
            </a:endParaRPr>
          </a:p>
          <a:p>
            <a:pPr lvl="1"/>
            <a:r>
              <a:rPr lang="en-US" sz="1200" b="0" kern="1200" noProof="1" smtClean="0">
                <a:solidFill>
                  <a:schemeClr val="tx1"/>
                </a:solidFill>
                <a:latin typeface="+mn-lt"/>
                <a:ea typeface="+mn-ea"/>
                <a:cs typeface="+mn-cs"/>
              </a:rPr>
              <a:t>  END-PERFORM</a:t>
            </a:r>
            <a:endParaRPr lang="en-US" b="0"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30</a:t>
            </a:fld>
            <a:endParaRPr lang="pl-P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INSPECT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CONVERTING</a:t>
            </a:r>
            <a:r>
              <a:rPr lang="en-US" sz="1200" kern="1200" noProof="1" smtClean="0">
                <a:solidFill>
                  <a:schemeClr val="tx1"/>
                </a:solidFill>
                <a:latin typeface="+mn-lt"/>
                <a:ea typeface="+mn-ea"/>
                <a:cs typeface="+mn-cs"/>
              </a:rPr>
              <a:t>  ’abcdefghijklmnopqrstuvwxyz’  </a:t>
            </a:r>
            <a:r>
              <a:rPr lang="en-US" sz="1200" b="1" kern="1200" noProof="1" smtClean="0">
                <a:solidFill>
                  <a:schemeClr val="tx1"/>
                </a:solidFill>
                <a:latin typeface="+mn-lt"/>
                <a:ea typeface="+mn-ea"/>
                <a:cs typeface="+mn-cs"/>
              </a:rPr>
              <a:t>TO</a:t>
            </a:r>
            <a:r>
              <a:rPr lang="en-US" sz="1200" kern="1200" noProof="1" smtClean="0">
                <a:solidFill>
                  <a:schemeClr val="tx1"/>
                </a:solidFill>
                <a:latin typeface="+mn-lt"/>
                <a:ea typeface="+mn-ea"/>
                <a:cs typeface="+mn-cs"/>
              </a:rPr>
              <a:t>  ’ABCDEFGHIJKLMNOPQRSTUVWXYZ’</a:t>
            </a:r>
          </a:p>
          <a:p>
            <a:r>
              <a:rPr lang="en-US" sz="1200" kern="1200" noProof="1" smtClean="0">
                <a:solidFill>
                  <a:schemeClr val="tx1"/>
                </a:solidFill>
                <a:latin typeface="+mn-lt"/>
                <a:ea typeface="+mn-ea"/>
                <a:cs typeface="+mn-cs"/>
              </a:rPr>
              <a:t>wymienia wszystkie małe litery w zmiennej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na wielkie.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Tu równie dobrze można by było użyć wbudowanej funkcji UPPER-CASE:</a:t>
            </a:r>
          </a:p>
          <a:p>
            <a:pPr lvl="1"/>
            <a:r>
              <a:rPr lang="en-US" sz="1200" kern="1200" noProof="1" smtClean="0">
                <a:solidFill>
                  <a:schemeClr val="tx1"/>
                </a:solidFill>
                <a:latin typeface="+mn-lt"/>
                <a:ea typeface="+mn-ea"/>
                <a:cs typeface="+mn-cs"/>
              </a:rPr>
              <a:t>FUNCTION  UPPER-CASE(</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zamienia wszystkie litery w polu o nazwie </a:t>
            </a:r>
            <a:r>
              <a:rPr lang="en-US" sz="1200" i="1" kern="1200" noProof="1" smtClean="0">
                <a:solidFill>
                  <a:schemeClr val="tx1"/>
                </a:solidFill>
                <a:latin typeface="+mn-lt"/>
                <a:ea typeface="+mn-ea"/>
                <a:cs typeface="+mn-cs"/>
              </a:rPr>
              <a:t>aaa</a:t>
            </a:r>
            <a:r>
              <a:rPr lang="en-US" sz="1200" kern="1200" noProof="1" smtClean="0">
                <a:solidFill>
                  <a:schemeClr val="tx1"/>
                </a:solidFill>
                <a:latin typeface="+mn-lt"/>
                <a:ea typeface="+mn-ea"/>
                <a:cs typeface="+mn-cs"/>
              </a:rPr>
              <a:t> na wielkie.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COBOL należy do rzadkiej grupy języków elastycznych - ten sam efekt można zrealizować na wiele sposobów.</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31</a:t>
            </a:fld>
            <a:endParaRPr lang="pl-P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noProof="1" smtClean="0">
                <a:solidFill>
                  <a:schemeClr val="tx1"/>
                </a:solidFill>
                <a:latin typeface="+mn-lt"/>
                <a:ea typeface="+mn-ea"/>
                <a:cs typeface="+mn-cs"/>
              </a:rPr>
              <a:t>Uwaga: LENGTH OF  podobnie jak równie często używany  ADDRESS OF  są specjalnymi rejestrami. Razem z [USAGE] POINTER wymagają specjalnego traktowania:  MOVE </a:t>
            </a:r>
            <a:r>
              <a:rPr lang="pl-PL" sz="1200" kern="1200" noProof="1" smtClean="0">
                <a:solidFill>
                  <a:schemeClr val="tx1"/>
                </a:solidFill>
                <a:latin typeface="+mn-lt"/>
                <a:ea typeface="+mn-ea"/>
                <a:cs typeface="+mn-cs"/>
                <a:sym typeface="Wingdings"/>
              </a:rPr>
              <a:t></a:t>
            </a:r>
            <a:r>
              <a:rPr lang="pl-PL" sz="1200" kern="1200" noProof="1" smtClean="0">
                <a:solidFill>
                  <a:schemeClr val="tx1"/>
                </a:solidFill>
                <a:latin typeface="+mn-lt"/>
                <a:ea typeface="+mn-ea"/>
                <a:cs typeface="+mn-cs"/>
              </a:rPr>
              <a:t> SET,  poziomy dla ich zmiennych…</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Istnieje wbudowana funkcja  LENGTH(</a:t>
            </a:r>
            <a:r>
              <a:rPr lang="pl-PL" sz="1200" i="1" kern="1200" noProof="1" smtClean="0">
                <a:solidFill>
                  <a:schemeClr val="tx1"/>
                </a:solidFill>
                <a:latin typeface="+mn-lt"/>
                <a:ea typeface="+mn-ea"/>
                <a:cs typeface="+mn-cs"/>
              </a:rPr>
              <a:t>zmienna</a:t>
            </a:r>
            <a:r>
              <a:rPr lang="pl-PL" sz="1200" kern="1200" noProof="1" smtClean="0">
                <a:solidFill>
                  <a:schemeClr val="tx1"/>
                </a:solidFill>
                <a:latin typeface="+mn-lt"/>
                <a:ea typeface="+mn-ea"/>
                <a:cs typeface="+mn-cs"/>
              </a:rPr>
              <a:t>), która daje długość pola ale tylko nienumerycznego o nazwie </a:t>
            </a:r>
            <a:r>
              <a:rPr lang="pl-PL" sz="1200" i="1" kern="1200" noProof="1" smtClean="0">
                <a:solidFill>
                  <a:schemeClr val="tx1"/>
                </a:solidFill>
                <a:latin typeface="+mn-lt"/>
                <a:ea typeface="+mn-ea"/>
                <a:cs typeface="+mn-cs"/>
              </a:rPr>
              <a:t>zmienna</a:t>
            </a:r>
            <a:r>
              <a:rPr lang="pl-PL" sz="1200" kern="1200" noProof="1" smtClean="0">
                <a:solidFill>
                  <a:schemeClr val="tx1"/>
                </a:solidFill>
                <a:latin typeface="+mn-lt"/>
                <a:ea typeface="+mn-ea"/>
                <a:cs typeface="+mn-cs"/>
              </a:rPr>
              <a:t>.</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Odnośnie 'pola nienumerycznego', to oprócz  PIC X (dla pola zarówno alfabetycznego jak i numerycznego i wymieszanego: alfanumerycznego) istnieje  PIC A  wyłącznie dla pola alfabetycznego jednak niezmiernie rzadko PIC A jest spotykany (podobnie jak dla pola numerycznego  PIC P - możliwe, dla bardzo małych lub bardzo dużych liczb, ale osobiście nigdy PIC P nie widziałem w programach*) </a:t>
            </a:r>
          </a:p>
          <a:p>
            <a:endParaRPr lang="pl-PL" sz="1200" kern="1200" noProof="1" smtClean="0">
              <a:solidFill>
                <a:schemeClr val="tx1"/>
              </a:solidFill>
              <a:latin typeface="+mn-lt"/>
              <a:ea typeface="+mn-ea"/>
              <a:cs typeface="+mn-cs"/>
            </a:endParaRPr>
          </a:p>
          <a:p>
            <a:r>
              <a:rPr lang="pl-PL" sz="1200" kern="1200" noProof="1" smtClean="0">
                <a:solidFill>
                  <a:schemeClr val="tx1"/>
                </a:solidFill>
                <a:latin typeface="+mn-lt"/>
                <a:ea typeface="+mn-ea"/>
                <a:cs typeface="+mn-cs"/>
              </a:rPr>
              <a:t>- - - - - - - - - - - - - -</a:t>
            </a:r>
          </a:p>
          <a:p>
            <a:r>
              <a:rPr lang="pl-PL" sz="1200" kern="1200" noProof="1" smtClean="0">
                <a:solidFill>
                  <a:schemeClr val="tx1"/>
                </a:solidFill>
                <a:latin typeface="+mn-lt"/>
                <a:ea typeface="+mn-ea"/>
                <a:cs typeface="+mn-cs"/>
              </a:rPr>
              <a:t> * Jako ciekawostka:</a:t>
            </a:r>
          </a:p>
          <a:p>
            <a:r>
              <a:rPr lang="pl-PL" sz="1200" kern="1200" noProof="1" smtClean="0">
                <a:solidFill>
                  <a:schemeClr val="tx1"/>
                </a:solidFill>
                <a:latin typeface="+mn-lt"/>
                <a:ea typeface="+mn-ea"/>
                <a:cs typeface="+mn-cs"/>
              </a:rPr>
              <a:t>77  a	PIC SP(5)9(4)  PACKET-DECIMAL.		Dla 1234 to liczba .000001234</a:t>
            </a:r>
          </a:p>
          <a:p>
            <a:r>
              <a:rPr lang="pl-PL" sz="1200" kern="1200" noProof="1" smtClean="0">
                <a:solidFill>
                  <a:schemeClr val="tx1"/>
                </a:solidFill>
                <a:latin typeface="+mn-lt"/>
                <a:ea typeface="+mn-ea"/>
                <a:cs typeface="+mn-cs"/>
              </a:rPr>
              <a:t>77  b	PIC SP(4)999  PACKET-DECIMAL.		Dla 123 to liczba .0000123</a:t>
            </a:r>
          </a:p>
          <a:p>
            <a:r>
              <a:rPr lang="pl-PL" sz="1200" kern="1200" noProof="1" smtClean="0">
                <a:solidFill>
                  <a:schemeClr val="tx1"/>
                </a:solidFill>
                <a:latin typeface="+mn-lt"/>
                <a:ea typeface="+mn-ea"/>
                <a:cs typeface="+mn-cs"/>
              </a:rPr>
              <a:t>77  c	PIC S999P(5)  PACKET-DECIMAL.		Dla 213 to liczba 21,300,000</a:t>
            </a:r>
          </a:p>
          <a:p>
            <a:r>
              <a:rPr lang="pl-PL" sz="1200" kern="1200" noProof="1" smtClean="0">
                <a:solidFill>
                  <a:schemeClr val="tx1"/>
                </a:solidFill>
                <a:latin typeface="+mn-lt"/>
                <a:ea typeface="+mn-ea"/>
                <a:cs typeface="+mn-cs"/>
              </a:rPr>
              <a:t>Zauważ, że nie ma tu nigdzie w  PIC  symbolu V.</a:t>
            </a:r>
            <a:endParaRPr lang="pl-PL"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32</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sz="1200" kern="1200" noProof="1" smtClean="0">
                <a:solidFill>
                  <a:schemeClr val="tx1"/>
                </a:solidFill>
                <a:latin typeface="+mn-lt"/>
                <a:ea typeface="+mn-ea"/>
                <a:cs typeface="+mn-cs"/>
              </a:rPr>
              <a:t>Utrzymuję niektóre niezmienione angielskie nazwy ponieważ są one tak charakterystyczne dla systemu, że stanowią ich 'własność'. Są nimi m.in. </a:t>
            </a:r>
          </a:p>
          <a:p>
            <a:r>
              <a:rPr lang="pl-PL" sz="1200" kern="1200" noProof="1" smtClean="0">
                <a:solidFill>
                  <a:schemeClr val="tx1"/>
                </a:solidFill>
                <a:latin typeface="+mn-lt"/>
                <a:ea typeface="+mn-ea"/>
                <a:cs typeface="+mn-cs"/>
              </a:rPr>
              <a:t>- 'mainframe' (Niemcy nazywają to </a:t>
            </a:r>
            <a:r>
              <a:rPr lang="pl-PL" sz="1200" i="1" kern="1200" noProof="1" smtClean="0">
                <a:solidFill>
                  <a:schemeClr val="tx1"/>
                </a:solidFill>
                <a:latin typeface="+mn-lt"/>
                <a:ea typeface="+mn-ea"/>
                <a:cs typeface="+mn-cs"/>
              </a:rPr>
              <a:t>Grossrechner</a:t>
            </a:r>
            <a:r>
              <a:rPr lang="pl-PL" sz="1200" kern="1200" noProof="1" smtClean="0">
                <a:solidFill>
                  <a:schemeClr val="tx1"/>
                </a:solidFill>
                <a:latin typeface="+mn-lt"/>
                <a:ea typeface="+mn-ea"/>
                <a:cs typeface="+mn-cs"/>
              </a:rPr>
              <a:t>, Hiszpanie </a:t>
            </a:r>
            <a:r>
              <a:rPr lang="pl-PL" sz="1200" i="1" kern="1200" noProof="1" smtClean="0">
                <a:solidFill>
                  <a:schemeClr val="tx1"/>
                </a:solidFill>
                <a:latin typeface="+mn-lt"/>
                <a:ea typeface="+mn-ea"/>
                <a:cs typeface="+mn-cs"/>
              </a:rPr>
              <a:t>Host</a:t>
            </a:r>
            <a:r>
              <a:rPr lang="pl-PL" sz="1200" kern="1200" noProof="1" smtClean="0">
                <a:solidFill>
                  <a:schemeClr val="tx1"/>
                </a:solidFill>
                <a:latin typeface="+mn-lt"/>
                <a:ea typeface="+mn-ea"/>
                <a:cs typeface="+mn-cs"/>
              </a:rPr>
              <a:t>), </a:t>
            </a:r>
          </a:p>
          <a:p>
            <a:r>
              <a:rPr lang="pl-PL" sz="1200" kern="1200" noProof="1" smtClean="0">
                <a:solidFill>
                  <a:schemeClr val="tx1"/>
                </a:solidFill>
                <a:latin typeface="+mn-lt"/>
                <a:ea typeface="+mn-ea"/>
                <a:cs typeface="+mn-cs"/>
              </a:rPr>
              <a:t>- copybook (struktura danych czyli jak czytać zawartość danych / </a:t>
            </a:r>
            <a:r>
              <a:rPr lang="pl-PL" sz="1200" i="1" kern="1200" noProof="1" smtClean="0">
                <a:solidFill>
                  <a:schemeClr val="tx1"/>
                </a:solidFill>
                <a:latin typeface="+mn-lt"/>
                <a:ea typeface="+mn-ea"/>
                <a:cs typeface="+mn-cs"/>
              </a:rPr>
              <a:t>layout</a:t>
            </a:r>
            <a:r>
              <a:rPr lang="pl-PL" sz="1200" kern="1200" noProof="1" smtClean="0">
                <a:solidFill>
                  <a:schemeClr val="tx1"/>
                </a:solidFill>
                <a:latin typeface="+mn-lt"/>
                <a:ea typeface="+mn-ea"/>
                <a:cs typeface="+mn-cs"/>
              </a:rPr>
              <a:t>), </a:t>
            </a:r>
          </a:p>
          <a:p>
            <a:r>
              <a:rPr lang="pl-PL" sz="1200" kern="1200" noProof="1" smtClean="0">
                <a:solidFill>
                  <a:schemeClr val="tx1"/>
                </a:solidFill>
                <a:latin typeface="+mn-lt"/>
                <a:ea typeface="+mn-ea"/>
                <a:cs typeface="+mn-cs"/>
              </a:rPr>
              <a:t>- member (plik katalogu, może być nim program, procedura, copybook, DCLGEN, …),</a:t>
            </a:r>
          </a:p>
          <a:p>
            <a:r>
              <a:rPr lang="pl-PL" sz="1200" kern="1200" noProof="1" smtClean="0">
                <a:solidFill>
                  <a:schemeClr val="tx1"/>
                </a:solidFill>
                <a:latin typeface="+mn-lt"/>
                <a:ea typeface="+mn-ea"/>
                <a:cs typeface="+mn-cs"/>
              </a:rPr>
              <a:t>- bind (czytaj: </a:t>
            </a:r>
            <a:r>
              <a:rPr lang="pl-PL" sz="1200" i="1" kern="1200" noProof="1" smtClean="0">
                <a:solidFill>
                  <a:schemeClr val="tx1"/>
                </a:solidFill>
                <a:latin typeface="+mn-lt"/>
                <a:ea typeface="+mn-ea"/>
                <a:cs typeface="+mn-cs"/>
              </a:rPr>
              <a:t>bajnd</a:t>
            </a:r>
            <a:r>
              <a:rPr lang="pl-PL" sz="1200" kern="1200" noProof="1" smtClean="0">
                <a:solidFill>
                  <a:schemeClr val="tx1"/>
                </a:solidFill>
                <a:latin typeface="+mn-lt"/>
                <a:ea typeface="+mn-ea"/>
                <a:cs typeface="+mn-cs"/>
              </a:rPr>
              <a:t>) to operacja podłączenia bazy danych do programu COBOL'a. Wykonuje się ją przed kompilacją ale przy kompilacji używa się często narzędzia zwanego Endevor - wtedy wystarczy mu zaznaczyć, że program używa baz danych i on już 'wie', że ma zrobić po kolei: bind (w procesie </a:t>
            </a:r>
            <a:r>
              <a:rPr lang="pl-PL" sz="1200" i="1" kern="1200" noProof="1" smtClean="0">
                <a:solidFill>
                  <a:schemeClr val="tx1"/>
                </a:solidFill>
                <a:latin typeface="+mn-lt"/>
                <a:ea typeface="+mn-ea"/>
                <a:cs typeface="+mn-cs"/>
              </a:rPr>
              <a:t>precompilation</a:t>
            </a:r>
            <a:r>
              <a:rPr lang="pl-PL" sz="1200" kern="1200" noProof="1" smtClean="0">
                <a:solidFill>
                  <a:schemeClr val="tx1"/>
                </a:solidFill>
                <a:latin typeface="+mn-lt"/>
                <a:ea typeface="+mn-ea"/>
                <a:cs typeface="+mn-cs"/>
              </a:rPr>
              <a:t>) i kompilację.</a:t>
            </a:r>
          </a:p>
          <a:p>
            <a:r>
              <a:rPr lang="pl-PL" sz="1200" kern="1200" noProof="1" smtClean="0">
                <a:solidFill>
                  <a:schemeClr val="tx1"/>
                </a:solidFill>
                <a:latin typeface="+mn-lt"/>
                <a:ea typeface="+mn-ea"/>
                <a:cs typeface="+mn-cs"/>
              </a:rPr>
              <a:t> </a:t>
            </a:r>
          </a:p>
          <a:p>
            <a:r>
              <a:rPr lang="pl-PL" sz="1200" kern="1200" noProof="1" smtClean="0">
                <a:solidFill>
                  <a:schemeClr val="tx1"/>
                </a:solidFill>
                <a:latin typeface="+mn-lt"/>
                <a:ea typeface="+mn-ea"/>
                <a:cs typeface="+mn-cs"/>
              </a:rPr>
              <a:t>Ktoś powiedział, że 90% pracy dewelopera/programisty to 'copy' i 'paste' (poza mainframe) lub 'cut' i 'paste' (w mainframe). Ta tendencja udziela się w COBOL'u. Możesz się z tym zgadzać lub nie, ale cechą naszych czasów jest używanie gotowych aplikacji a nie ich kodowanie jeżeli tylko jest coś regularnie potrzebne. 30 lat temu trzeba było sobie napisać obszerny program w 'C' rysujący wykresy funkcji a teraz nie tylko Python wymaga do tego tylko zaledwie paru linii. </a:t>
            </a:r>
            <a:endParaRPr lang="pl-PL"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4</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sz="1200" kern="1200" noProof="1" smtClean="0">
                <a:solidFill>
                  <a:schemeClr val="tx1"/>
                </a:solidFill>
                <a:latin typeface="+mn-lt"/>
                <a:ea typeface="+mn-ea"/>
                <a:cs typeface="+mn-cs"/>
              </a:rPr>
              <a:t>Jeżeli w FILE-SECTION zauważysz (oprócz FD czyli File Description, opis pliku, lub, jeżeli to wolisz, File Definition, definicja pliku):</a:t>
            </a:r>
          </a:p>
          <a:p>
            <a:endParaRPr lang="en-US" sz="1200" kern="1200" noProof="1" smtClean="0">
              <a:solidFill>
                <a:schemeClr val="tx1"/>
              </a:solidFill>
              <a:latin typeface="+mn-lt"/>
              <a:ea typeface="+mn-ea"/>
              <a:cs typeface="+mn-cs"/>
            </a:endParaRPr>
          </a:p>
          <a:p>
            <a:pPr>
              <a:lnSpc>
                <a:spcPct val="150000"/>
              </a:lnSpc>
            </a:pPr>
            <a:r>
              <a:rPr lang="en-US" sz="1200" b="1" kern="1200" noProof="1" smtClean="0">
                <a:solidFill>
                  <a:schemeClr val="tx1"/>
                </a:solidFill>
                <a:latin typeface="+mn-lt"/>
                <a:ea typeface="+mn-ea"/>
                <a:cs typeface="+mn-cs"/>
              </a:rPr>
              <a:t>SD</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Sort Description (tzw. 'sort wewnętrzny', sortowanie wewnątrz programu) z instrukcjami wewnątrz PROCEDURE DIVISION takimi jak SORT … USING … GIVING  lub  SORT … INPUT PROCEDURE … OUTPUT PROCEDURE,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lub/i</a:t>
            </a:r>
          </a:p>
          <a:p>
            <a:r>
              <a:rPr lang="en-US" sz="1200" b="1" kern="1200" noProof="1" smtClean="0">
                <a:solidFill>
                  <a:schemeClr val="tx1"/>
                </a:solidFill>
                <a:latin typeface="+mn-lt"/>
                <a:ea typeface="+mn-ea"/>
                <a:cs typeface="+mn-cs"/>
              </a:rPr>
              <a:t>RD</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Report Description</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to znaczy, że program jest stary, przynajmniej 25-letni, ponieważ nikt już nie używa:</a:t>
            </a:r>
          </a:p>
          <a:p>
            <a:r>
              <a:rPr lang="en-US" sz="1200" kern="1200" noProof="1" smtClean="0">
                <a:solidFill>
                  <a:schemeClr val="tx1"/>
                </a:solidFill>
                <a:latin typeface="+mn-lt"/>
                <a:ea typeface="+mn-ea"/>
                <a:cs typeface="+mn-cs"/>
              </a:rPr>
              <a:t>- sortu wewnętrznego, bardzo spowalniającego program w COBOL'u. Sort zewnętrzny (sort na bazie wyniku pracy COBOL'a) jest bardzo szybki.</a:t>
            </a:r>
          </a:p>
          <a:p>
            <a:r>
              <a:rPr lang="en-US" sz="1200" kern="1200" noProof="1" smtClean="0">
                <a:solidFill>
                  <a:schemeClr val="tx1"/>
                </a:solidFill>
                <a:latin typeface="+mn-lt"/>
                <a:ea typeface="+mn-ea"/>
                <a:cs typeface="+mn-cs"/>
              </a:rPr>
              <a:t>- wydruk raportu (format przypominający raportowanie danych jak np. podsumowanie danych z datą i godziną, z nagłówkami i stopkami, kontrolowanie linii wydruku z numerami stron, itd). Teraz na bazie wydruku z COBLOL'u program stworzony przez IBM jako DFSORT ma w sobie ICETOOL, który robi to znakomicie (instrukcje DISPLAY i OCCUR). ICETOOL wyeliminował nawet Easytrieve, który takie raporty (oprócz zastępowania procesu jak w COBOL'u), ładne wykonywał.</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5</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en-US" sz="1200" kern="1200" noProof="1" smtClean="0">
                <a:solidFill>
                  <a:schemeClr val="tx1"/>
                </a:solidFill>
                <a:latin typeface="+mn-lt"/>
                <a:ea typeface="+mn-ea"/>
                <a:cs typeface="+mn-cs"/>
              </a:rPr>
              <a:t>Wyjaśnienie:</a:t>
            </a:r>
          </a:p>
          <a:p>
            <a:r>
              <a:rPr lang="en-US" sz="1200" b="1" kern="1200" noProof="1" smtClean="0">
                <a:solidFill>
                  <a:schemeClr val="tx1"/>
                </a:solidFill>
                <a:latin typeface="+mn-lt"/>
                <a:ea typeface="+mn-ea"/>
                <a:cs typeface="+mn-cs"/>
              </a:rPr>
              <a:t>Sekwencyjne</a:t>
            </a:r>
            <a:r>
              <a:rPr lang="en-US" sz="1200" kern="1200" noProof="1" smtClean="0">
                <a:solidFill>
                  <a:schemeClr val="tx1"/>
                </a:solidFill>
                <a:latin typeface="+mn-lt"/>
                <a:ea typeface="+mn-ea"/>
                <a:cs typeface="+mn-cs"/>
              </a:rPr>
              <a:t> pliki są czytane sekwencyjne - od pierwszego rekordu, rekord po rekordzie aż do ostatniego rekordu.</a:t>
            </a:r>
          </a:p>
          <a:p>
            <a:r>
              <a:rPr lang="en-US" sz="1200" b="1" kern="1200" noProof="1" smtClean="0">
                <a:solidFill>
                  <a:schemeClr val="tx1"/>
                </a:solidFill>
                <a:latin typeface="+mn-lt"/>
                <a:ea typeface="+mn-ea"/>
                <a:cs typeface="+mn-cs"/>
              </a:rPr>
              <a:t>Indeksowane</a:t>
            </a:r>
            <a:r>
              <a:rPr lang="en-US" sz="1200" kern="1200" noProof="1" smtClean="0">
                <a:solidFill>
                  <a:schemeClr val="tx1"/>
                </a:solidFill>
                <a:latin typeface="+mn-lt"/>
                <a:ea typeface="+mn-ea"/>
                <a:cs typeface="+mn-cs"/>
              </a:rPr>
              <a:t> pliki są czytane po indeksie zrobionym na określonym polu.</a:t>
            </a:r>
          </a:p>
          <a:p>
            <a:r>
              <a:rPr lang="en-US" sz="1200" b="1" kern="1200" noProof="1" smtClean="0">
                <a:solidFill>
                  <a:schemeClr val="tx1"/>
                </a:solidFill>
                <a:latin typeface="+mn-lt"/>
                <a:ea typeface="+mn-ea"/>
                <a:cs typeface="+mn-cs"/>
              </a:rPr>
              <a:t>Relatywne</a:t>
            </a:r>
            <a:r>
              <a:rPr lang="en-US" sz="1200" kern="1200" noProof="1" smtClean="0">
                <a:solidFill>
                  <a:schemeClr val="tx1"/>
                </a:solidFill>
                <a:latin typeface="+mn-lt"/>
                <a:ea typeface="+mn-ea"/>
                <a:cs typeface="+mn-cs"/>
              </a:rPr>
              <a:t> pliki (organizacja relatywna/względna) łatwe są do zrozumienia jeżeli przyjmiemy, że rekord pierwszy to rekord nr 1 a setny to rekord nr 100. Wtedy instrukcja: czytaj rekord 60-ty, czyta rekord nr 60.</a:t>
            </a:r>
          </a:p>
          <a:p>
            <a:r>
              <a:rPr lang="en-US" sz="1200" kern="1200" noProof="1" smtClean="0">
                <a:solidFill>
                  <a:schemeClr val="tx1"/>
                </a:solidFill>
                <a:latin typeface="+mn-lt"/>
                <a:ea typeface="+mn-ea"/>
                <a:cs typeface="+mn-cs"/>
              </a:rPr>
              <a:t>- - - - - - - - - - - - - - - - - - - - - - - - - - - - - - - - - - - - - - - - - - - - - - - - - - - - - - - - - - - - - - - - - - - - - - - - - - - - - - - - - - - -</a:t>
            </a:r>
          </a:p>
          <a:p>
            <a:r>
              <a:rPr lang="en-US" sz="1200" kern="1200" noProof="1" smtClean="0">
                <a:solidFill>
                  <a:schemeClr val="tx1"/>
                </a:solidFill>
                <a:latin typeface="+mn-lt"/>
                <a:ea typeface="+mn-ea"/>
                <a:cs typeface="+mn-cs"/>
              </a:rPr>
              <a:t>Z powyższą klasyfikacją związany jest dostęp (</a:t>
            </a:r>
            <a:r>
              <a:rPr lang="en-US" sz="1200" i="1" kern="1200" noProof="1" smtClean="0">
                <a:solidFill>
                  <a:schemeClr val="tx1"/>
                </a:solidFill>
                <a:latin typeface="+mn-lt"/>
                <a:ea typeface="+mn-ea"/>
                <a:cs typeface="+mn-cs"/>
              </a:rPr>
              <a:t>access</a:t>
            </a:r>
            <a:r>
              <a:rPr lang="en-US" sz="1200" kern="1200" noProof="1" smtClean="0">
                <a:solidFill>
                  <a:schemeClr val="tx1"/>
                </a:solidFill>
                <a:latin typeface="+mn-lt"/>
                <a:ea typeface="+mn-ea"/>
                <a:cs typeface="+mn-cs"/>
              </a:rPr>
              <a:t>) - mamy tu trzy możliwości:</a:t>
            </a:r>
          </a:p>
          <a:p>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ACCESS    SEQUENTIAL,  RANDOM,  DYNAMIC</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access </a:t>
            </a:r>
            <a:r>
              <a:rPr lang="en-US" sz="1200" b="1" kern="1200" noProof="1" smtClean="0">
                <a:solidFill>
                  <a:schemeClr val="tx1"/>
                </a:solidFill>
                <a:latin typeface="+mn-lt"/>
                <a:ea typeface="+mn-ea"/>
                <a:cs typeface="+mn-cs"/>
              </a:rPr>
              <a:t>sequential </a:t>
            </a:r>
            <a:r>
              <a:rPr lang="en-US" sz="1200" kern="1200" noProof="1" smtClean="0">
                <a:solidFill>
                  <a:schemeClr val="tx1"/>
                </a:solidFill>
                <a:latin typeface="+mn-lt"/>
                <a:ea typeface="+mn-ea"/>
                <a:cs typeface="+mn-cs"/>
              </a:rPr>
              <a:t>	&gt;&gt;  dla plików sekwencyjnych</a:t>
            </a:r>
          </a:p>
          <a:p>
            <a:r>
              <a:rPr lang="en-US" sz="1200" kern="1200" noProof="1" smtClean="0">
                <a:solidFill>
                  <a:schemeClr val="tx1"/>
                </a:solidFill>
                <a:latin typeface="+mn-lt"/>
                <a:ea typeface="+mn-ea"/>
                <a:cs typeface="+mn-cs"/>
              </a:rPr>
              <a:t>access </a:t>
            </a:r>
            <a:r>
              <a:rPr lang="en-US" sz="1200" b="1" kern="1200" noProof="1" smtClean="0">
                <a:solidFill>
                  <a:schemeClr val="tx1"/>
                </a:solidFill>
                <a:latin typeface="+mn-lt"/>
                <a:ea typeface="+mn-ea"/>
                <a:cs typeface="+mn-cs"/>
              </a:rPr>
              <a:t>randomly </a:t>
            </a:r>
            <a:r>
              <a:rPr lang="en-US" sz="1200" kern="1200" noProof="1" smtClean="0">
                <a:solidFill>
                  <a:schemeClr val="tx1"/>
                </a:solidFill>
                <a:latin typeface="+mn-lt"/>
                <a:ea typeface="+mn-ea"/>
                <a:cs typeface="+mn-cs"/>
              </a:rPr>
              <a:t>	&gt;&gt;  dla plików sekwencyjnych i indeksowanych</a:t>
            </a:r>
          </a:p>
          <a:p>
            <a:r>
              <a:rPr lang="en-US" sz="1200" kern="1200" noProof="1" smtClean="0">
                <a:solidFill>
                  <a:schemeClr val="tx1"/>
                </a:solidFill>
                <a:latin typeface="+mn-lt"/>
                <a:ea typeface="+mn-ea"/>
                <a:cs typeface="+mn-cs"/>
              </a:rPr>
              <a:t>access </a:t>
            </a:r>
            <a:r>
              <a:rPr lang="en-US" sz="1200" b="1" kern="1200" noProof="1" smtClean="0">
                <a:solidFill>
                  <a:schemeClr val="tx1"/>
                </a:solidFill>
                <a:latin typeface="+mn-lt"/>
                <a:ea typeface="+mn-ea"/>
                <a:cs typeface="+mn-cs"/>
              </a:rPr>
              <a:t>dynamic</a:t>
            </a:r>
            <a:r>
              <a:rPr lang="en-US" sz="1200" kern="1200" noProof="1" smtClean="0">
                <a:solidFill>
                  <a:schemeClr val="tx1"/>
                </a:solidFill>
                <a:latin typeface="+mn-lt"/>
                <a:ea typeface="+mn-ea"/>
                <a:cs typeface="+mn-cs"/>
              </a:rPr>
              <a:t> 	&gt;&gt;  kombinacja dostępu sekwencyjnego i indeksowanego (bo COBOL ma mo</a:t>
            </a:r>
            <a:r>
              <a:rPr lang="en-US" sz="1200" kern="1200" noProof="1" smtClean="0">
                <a:solidFill>
                  <a:schemeClr val="tx1"/>
                </a:solidFill>
                <a:latin typeface="+mn-lt"/>
                <a:ea typeface="+mn-ea"/>
                <a:cs typeface="+mn-cs"/>
                <a:sym typeface="Times New Roman"/>
              </a:rPr>
              <a:t>ż</a:t>
            </a:r>
            <a:r>
              <a:rPr lang="en-US" sz="1200" kern="1200" noProof="1" smtClean="0">
                <a:solidFill>
                  <a:schemeClr val="tx1"/>
                </a:solidFill>
                <a:latin typeface="+mn-lt"/>
                <a:ea typeface="+mn-ea"/>
                <a:cs typeface="+mn-cs"/>
              </a:rPr>
              <a:t>liwość </a:t>
            </a:r>
          </a:p>
          <a:p>
            <a:r>
              <a:rPr lang="en-US" sz="1200" kern="1200" noProof="1" smtClean="0">
                <a:solidFill>
                  <a:schemeClr val="tx1"/>
                </a:solidFill>
                <a:latin typeface="+mn-lt"/>
                <a:ea typeface="+mn-ea"/>
                <a:cs typeface="+mn-cs"/>
              </a:rPr>
              <a:t>		       automatycznego przestawiania sequential &lt;=&gt; random access w jednym ‘ranowaniu’ programu)</a:t>
            </a:r>
          </a:p>
          <a:p>
            <a:pPr>
              <a:buFontTx/>
              <a:buChar char="-"/>
            </a:pPr>
            <a:r>
              <a:rPr lang="en-US" sz="1200" kern="1200" noProof="1" smtClean="0">
                <a:solidFill>
                  <a:schemeClr val="tx1"/>
                </a:solidFill>
                <a:latin typeface="+mn-lt"/>
                <a:ea typeface="+mn-ea"/>
                <a:cs typeface="+mn-cs"/>
              </a:rPr>
              <a:t> - - - - - - - - -</a:t>
            </a:r>
          </a:p>
          <a:p>
            <a:pPr>
              <a:buFontTx/>
              <a:buChar char="-"/>
            </a:pP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Warianty słowa SELECT</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SELECT dla plików indeksowanych wyglądałby tak (</a:t>
            </a:r>
            <a:r>
              <a:rPr lang="en-US" sz="1200" b="1" kern="1200" noProof="1" smtClean="0">
                <a:solidFill>
                  <a:schemeClr val="tx1"/>
                </a:solidFill>
                <a:latin typeface="+mn-lt"/>
                <a:ea typeface="+mn-ea"/>
                <a:cs typeface="+mn-cs"/>
              </a:rPr>
              <a:t>organization indexed</a:t>
            </a:r>
            <a:r>
              <a:rPr lang="en-US" sz="1200" kern="1200" noProof="1" smtClean="0">
                <a:solidFill>
                  <a:schemeClr val="tx1"/>
                </a:solidFill>
                <a:latin typeface="+mn-lt"/>
                <a:ea typeface="+mn-ea"/>
                <a:cs typeface="+mn-cs"/>
              </a:rPr>
              <a:t>):</a:t>
            </a:r>
          </a:p>
          <a:p>
            <a:pPr lvl="1">
              <a:lnSpc>
                <a:spcPct val="150000"/>
              </a:lnSpc>
            </a:pPr>
            <a:r>
              <a:rPr lang="en-US" sz="1200" kern="1200" noProof="1" smtClean="0">
                <a:solidFill>
                  <a:schemeClr val="tx1"/>
                </a:solidFill>
                <a:latin typeface="+mn-lt"/>
                <a:ea typeface="+mn-ea"/>
                <a:cs typeface="+mn-cs"/>
              </a:rPr>
              <a:t>SELECT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ASSIGN TO </a:t>
            </a:r>
            <a:r>
              <a:rPr lang="en-US" sz="1200" b="1" i="1" kern="1200" noProof="1" smtClean="0">
                <a:solidFill>
                  <a:schemeClr val="tx1"/>
                </a:solidFill>
                <a:latin typeface="+mn-lt"/>
                <a:ea typeface="+mn-ea"/>
                <a:cs typeface="+mn-cs"/>
              </a:rPr>
              <a:t>nazwa1</a:t>
            </a:r>
            <a:endParaRPr lang="en-US" sz="1200" kern="1200" noProof="1" smtClean="0">
              <a:solidFill>
                <a:schemeClr val="tx1"/>
              </a:solidFill>
              <a:latin typeface="+mn-lt"/>
              <a:ea typeface="+mn-ea"/>
              <a:cs typeface="+mn-cs"/>
            </a:endParaRPr>
          </a:p>
          <a:p>
            <a:pPr lvl="1"/>
            <a:r>
              <a:rPr lang="en-US" sz="1200" b="1" kern="1200" noProof="1" smtClean="0">
                <a:solidFill>
                  <a:schemeClr val="tx1"/>
                </a:solidFill>
                <a:latin typeface="+mn-lt"/>
                <a:ea typeface="+mn-ea"/>
                <a:cs typeface="+mn-cs"/>
              </a:rPr>
              <a:t>	ORGANIZATION  INDEXED</a:t>
            </a:r>
            <a:endParaRPr lang="en-US" sz="1200" kern="1200" noProof="1" smtClean="0">
              <a:solidFill>
                <a:schemeClr val="tx1"/>
              </a:solidFill>
              <a:latin typeface="+mn-lt"/>
              <a:ea typeface="+mn-ea"/>
              <a:cs typeface="+mn-cs"/>
            </a:endParaRPr>
          </a:p>
          <a:p>
            <a:pPr lvl="1"/>
            <a:r>
              <a:rPr lang="en-US" sz="1200" b="1" kern="1200" noProof="1" smtClean="0">
                <a:solidFill>
                  <a:schemeClr val="tx1"/>
                </a:solidFill>
                <a:latin typeface="+mn-lt"/>
                <a:ea typeface="+mn-ea"/>
                <a:cs typeface="+mn-cs"/>
              </a:rPr>
              <a:t>	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numer-m</a:t>
            </a:r>
            <a:r>
              <a:rPr lang="en-US" sz="1200" kern="1200" noProof="1" smtClean="0">
                <a:solidFill>
                  <a:schemeClr val="tx1"/>
                </a:solidFill>
                <a:latin typeface="+mn-lt"/>
                <a:ea typeface="+mn-ea"/>
                <a:cs typeface="+mn-cs"/>
              </a:rPr>
              <a:t>		</a:t>
            </a:r>
            <a:r>
              <a:rPr lang="en-US" sz="1200" i="1" kern="1200" noProof="1" smtClean="0">
                <a:solidFill>
                  <a:schemeClr val="tx1"/>
                </a:solidFill>
                <a:latin typeface="+mn-lt"/>
                <a:ea typeface="+mn-ea"/>
                <a:cs typeface="+mn-cs"/>
              </a:rPr>
              <a:t>prime record key</a:t>
            </a:r>
            <a:endParaRPr lang="en-US" sz="1200" kern="1200" noProof="1" smtClean="0">
              <a:solidFill>
                <a:schemeClr val="tx1"/>
              </a:solidFill>
              <a:latin typeface="+mn-lt"/>
              <a:ea typeface="+mn-ea"/>
              <a:cs typeface="+mn-cs"/>
            </a:endParaRPr>
          </a:p>
          <a:p>
            <a:pPr lvl="8"/>
            <a:r>
              <a:rPr lang="en-US" sz="1200" kern="1200" noProof="1" smtClean="0">
                <a:solidFill>
                  <a:schemeClr val="tx1"/>
                </a:solidFill>
                <a:latin typeface="+mn-lt"/>
                <a:ea typeface="+mn-ea"/>
                <a:cs typeface="+mn-cs"/>
              </a:rPr>
              <a:t>(po ‘record key’ nie może być ‘with duplicates’)</a:t>
            </a:r>
          </a:p>
          <a:p>
            <a:pPr lvl="8"/>
            <a:r>
              <a:rPr lang="en-US" sz="1200" kern="1200" noProof="1" smtClean="0">
                <a:solidFill>
                  <a:schemeClr val="tx1"/>
                </a:solidFill>
                <a:latin typeface="+mn-lt"/>
                <a:ea typeface="+mn-ea"/>
                <a:cs typeface="+mn-cs"/>
              </a:rPr>
              <a:t>(</a:t>
            </a:r>
            <a:r>
              <a:rPr lang="en-US" sz="1200" i="1" kern="1200" noProof="1" smtClean="0">
                <a:solidFill>
                  <a:schemeClr val="tx1"/>
                </a:solidFill>
                <a:latin typeface="+mn-lt"/>
                <a:ea typeface="+mn-ea"/>
                <a:cs typeface="+mn-cs"/>
              </a:rPr>
              <a:t>input</a:t>
            </a:r>
            <a:r>
              <a:rPr lang="en-US" sz="1200" kern="1200" noProof="1" smtClean="0">
                <a:solidFill>
                  <a:schemeClr val="tx1"/>
                </a:solidFill>
                <a:latin typeface="+mn-lt"/>
                <a:ea typeface="+mn-ea"/>
                <a:cs typeface="+mn-cs"/>
              </a:rPr>
              <a:t> będzie w porządku zgodnie z ‘</a:t>
            </a:r>
            <a:r>
              <a:rPr lang="en-US" sz="1200" i="1" kern="1200" noProof="1" smtClean="0">
                <a:solidFill>
                  <a:schemeClr val="tx1"/>
                </a:solidFill>
                <a:latin typeface="+mn-lt"/>
                <a:ea typeface="+mn-ea"/>
                <a:cs typeface="+mn-cs"/>
              </a:rPr>
              <a:t>numer-m</a:t>
            </a:r>
            <a:r>
              <a:rPr lang="en-US" sz="1200" kern="1200" noProof="1" smtClean="0">
                <a:solidFill>
                  <a:schemeClr val="tx1"/>
                </a:solidFill>
                <a:latin typeface="+mn-lt"/>
                <a:ea typeface="+mn-ea"/>
                <a:cs typeface="+mn-cs"/>
              </a:rPr>
              <a:t>’,</a:t>
            </a:r>
          </a:p>
          <a:p>
            <a:pPr lvl="8"/>
            <a:r>
              <a:rPr lang="en-US" sz="1200" kern="1200" noProof="1" smtClean="0">
                <a:solidFill>
                  <a:schemeClr val="tx1"/>
                </a:solidFill>
                <a:latin typeface="+mn-lt"/>
                <a:ea typeface="+mn-ea"/>
                <a:cs typeface="+mn-cs"/>
              </a:rPr>
              <a:t>  można więc wysortować – nie sortując, zużywamy</a:t>
            </a:r>
          </a:p>
          <a:p>
            <a:pPr lvl="8"/>
            <a:r>
              <a:rPr lang="en-US" sz="1200" kern="1200" noProof="1" smtClean="0">
                <a:solidFill>
                  <a:schemeClr val="tx1"/>
                </a:solidFill>
                <a:latin typeface="+mn-lt"/>
                <a:ea typeface="+mn-ea"/>
                <a:cs typeface="+mn-cs"/>
              </a:rPr>
              <a:t>  dużo czasu na proces)</a:t>
            </a:r>
          </a:p>
          <a:p>
            <a:pPr lvl="1"/>
            <a:r>
              <a:rPr lang="en-US" sz="1200" b="1" kern="1200" noProof="1" smtClean="0">
                <a:solidFill>
                  <a:schemeClr val="tx1"/>
                </a:solidFill>
                <a:latin typeface="+mn-lt"/>
                <a:ea typeface="+mn-ea"/>
                <a:cs typeface="+mn-cs"/>
              </a:rPr>
              <a:t>	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nazwa-m</a:t>
            </a:r>
            <a:r>
              <a:rPr lang="en-US" sz="1200" kern="1200" noProof="1" smtClean="0">
                <a:solidFill>
                  <a:schemeClr val="tx1"/>
                </a:solidFill>
                <a:latin typeface="+mn-lt"/>
                <a:ea typeface="+mn-ea"/>
                <a:cs typeface="+mn-cs"/>
              </a:rPr>
              <a:t>	(może być więcej niż jeden  -  wtedy powtarzamy</a:t>
            </a:r>
          </a:p>
          <a:p>
            <a:pPr lvl="1"/>
            <a:r>
              <a:rPr lang="en-US" sz="1200" b="1" kern="1200" noProof="1" smtClean="0">
                <a:solidFill>
                  <a:schemeClr val="tx1"/>
                </a:solidFill>
                <a:latin typeface="+mn-lt"/>
                <a:ea typeface="+mn-ea"/>
                <a:cs typeface="+mn-cs"/>
              </a:rPr>
              <a:t>	WITH  DUPLICATES</a:t>
            </a:r>
            <a:r>
              <a:rPr lang="en-US" sz="1200" kern="1200" noProof="1" smtClean="0">
                <a:solidFill>
                  <a:schemeClr val="tx1"/>
                </a:solidFill>
                <a:latin typeface="+mn-lt"/>
                <a:ea typeface="+mn-ea"/>
                <a:cs typeface="+mn-cs"/>
              </a:rPr>
              <a:t>			  ‘alternate record key is…’)</a:t>
            </a:r>
          </a:p>
          <a:p>
            <a:pPr lvl="1"/>
            <a:r>
              <a:rPr lang="en-US" sz="1200" b="1" kern="1200" noProof="1" smtClean="0">
                <a:solidFill>
                  <a:schemeClr val="tx1"/>
                </a:solidFill>
                <a:latin typeface="+mn-lt"/>
                <a:ea typeface="+mn-ea"/>
                <a:cs typeface="+mn-cs"/>
              </a:rPr>
              <a:t>	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r>
              <a:rPr lang="en-US" sz="1200" kern="1200" noProof="1" smtClean="0">
                <a:solidFill>
                  <a:schemeClr val="tx1"/>
                </a:solidFill>
                <a:latin typeface="+mn-lt"/>
                <a:ea typeface="+mn-ea"/>
                <a:cs typeface="+mn-cs"/>
              </a:rPr>
              <a:t>.</a:t>
            </a:r>
          </a:p>
          <a:p>
            <a:pPr lvl="0"/>
            <a:r>
              <a:rPr lang="en-US" sz="1200" b="1" kern="1200" noProof="1" smtClean="0">
                <a:solidFill>
                  <a:schemeClr val="tx1"/>
                </a:solidFill>
                <a:latin typeface="+mn-lt"/>
                <a:ea typeface="+mn-ea"/>
                <a:cs typeface="+mn-cs"/>
              </a:rPr>
              <a:t>lub:	</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SELECT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ASSIGN TO </a:t>
            </a:r>
            <a:r>
              <a:rPr lang="en-US" sz="1200" b="1" i="1" kern="1200" noProof="1" smtClean="0">
                <a:solidFill>
                  <a:schemeClr val="tx1"/>
                </a:solidFill>
                <a:latin typeface="+mn-lt"/>
                <a:ea typeface="+mn-ea"/>
                <a:cs typeface="+mn-cs"/>
              </a:rPr>
              <a:t>nazwa1</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ORGANIZATION  INDEXED</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numer-m</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ALTERNATE  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nazwa-m</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WITH  DUPLICATES</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ACCESS  RANDOM</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nowe, więc nie sortujemy !</a:t>
            </a:r>
          </a:p>
          <a:p>
            <a:r>
              <a:rPr lang="en-US" sz="1200" b="1" kern="1200" noProof="1" smtClean="0">
                <a:solidFill>
                  <a:schemeClr val="tx1"/>
                </a:solidFill>
                <a:latin typeface="+mn-lt"/>
                <a:ea typeface="+mn-ea"/>
                <a:cs typeface="+mn-cs"/>
              </a:rPr>
              <a:t>lub:</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SELECT   </a:t>
            </a:r>
            <a:r>
              <a:rPr lang="en-US" sz="1200" b="1" i="1" kern="1200" noProof="1" smtClean="0">
                <a:solidFill>
                  <a:schemeClr val="tx1"/>
                </a:solidFill>
                <a:latin typeface="+mn-lt"/>
                <a:ea typeface="+mn-ea"/>
                <a:cs typeface="+mn-cs"/>
              </a:rPr>
              <a:t>plik1</a:t>
            </a:r>
            <a:r>
              <a:rPr lang="en-US" sz="1200" kern="1200" noProof="1" smtClean="0">
                <a:solidFill>
                  <a:schemeClr val="tx1"/>
                </a:solidFill>
                <a:latin typeface="+mn-lt"/>
                <a:ea typeface="+mn-ea"/>
                <a:cs typeface="+mn-cs"/>
              </a:rPr>
              <a:t>  ASSIGN TO </a:t>
            </a:r>
            <a:r>
              <a:rPr lang="en-US" sz="1200" b="1" i="1" kern="1200" noProof="1" smtClean="0">
                <a:solidFill>
                  <a:schemeClr val="tx1"/>
                </a:solidFill>
                <a:latin typeface="+mn-lt"/>
                <a:ea typeface="+mn-ea"/>
                <a:cs typeface="+mn-cs"/>
              </a:rPr>
              <a:t>nazwa1</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ORGANIZATION  INDEXED</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ACCESS DYNAMIC</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numer-m</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ALTERNATE  RECORD  KEY</a:t>
            </a:r>
            <a:r>
              <a:rPr lang="en-US" sz="1200" kern="1200" noProof="1" smtClean="0">
                <a:solidFill>
                  <a:schemeClr val="tx1"/>
                </a:solidFill>
                <a:latin typeface="+mn-lt"/>
                <a:ea typeface="+mn-ea"/>
                <a:cs typeface="+mn-cs"/>
              </a:rPr>
              <a:t>  is  </a:t>
            </a:r>
            <a:r>
              <a:rPr lang="en-US" sz="1200" b="1" i="1" kern="1200" noProof="1" smtClean="0">
                <a:solidFill>
                  <a:schemeClr val="tx1"/>
                </a:solidFill>
                <a:latin typeface="+mn-lt"/>
                <a:ea typeface="+mn-ea"/>
                <a:cs typeface="+mn-cs"/>
              </a:rPr>
              <a:t>nazwa-m</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a później dla dowolnego z powyższych przypadków:</a:t>
            </a:r>
          </a:p>
          <a:p>
            <a:r>
              <a:rPr lang="en-US" sz="1200" b="1" kern="1200" noProof="1" smtClean="0">
                <a:solidFill>
                  <a:schemeClr val="tx1"/>
                </a:solidFill>
                <a:latin typeface="+mn-lt"/>
                <a:ea typeface="+mn-ea"/>
                <a:cs typeface="+mn-cs"/>
              </a:rPr>
              <a:t>FD</a:t>
            </a:r>
            <a:r>
              <a:rPr lang="en-US" sz="1200" kern="1200" noProof="1" smtClean="0">
                <a:solidFill>
                  <a:schemeClr val="tx1"/>
                </a:solidFill>
                <a:latin typeface="+mn-lt"/>
                <a:ea typeface="+mn-ea"/>
                <a:cs typeface="+mn-cs"/>
              </a:rPr>
              <a:t>	</a:t>
            </a:r>
            <a:r>
              <a:rPr lang="en-US" sz="1200" b="1" i="1" kern="1200" noProof="1" smtClean="0">
                <a:solidFill>
                  <a:schemeClr val="tx1"/>
                </a:solidFill>
                <a:latin typeface="+mn-lt"/>
                <a:ea typeface="+mn-ea"/>
                <a:cs typeface="+mn-cs"/>
              </a:rPr>
              <a:t>plik1</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master-record.</a:t>
            </a:r>
          </a:p>
          <a:p>
            <a:r>
              <a:rPr lang="en-US" sz="1200" kern="1200" noProof="1" smtClean="0">
                <a:solidFill>
                  <a:schemeClr val="tx1"/>
                </a:solidFill>
                <a:latin typeface="+mn-lt"/>
                <a:ea typeface="+mn-ea"/>
                <a:cs typeface="+mn-cs"/>
              </a:rPr>
              <a:t>	05	</a:t>
            </a:r>
            <a:r>
              <a:rPr lang="en-US" sz="1200" b="1" i="1" kern="1200" noProof="1" smtClean="0">
                <a:solidFill>
                  <a:schemeClr val="accent6">
                    <a:lumMod val="50000"/>
                  </a:schemeClr>
                </a:solidFill>
                <a:latin typeface="+mn-lt"/>
                <a:ea typeface="+mn-ea"/>
                <a:cs typeface="+mn-cs"/>
              </a:rPr>
              <a:t>numer-m</a:t>
            </a:r>
            <a:r>
              <a:rPr lang="en-US" sz="1200" i="1" kern="1200" noProof="1" smtClean="0">
                <a:solidFill>
                  <a:schemeClr val="tx1"/>
                </a:solidFill>
                <a:latin typeface="+mn-lt"/>
                <a:ea typeface="+mn-ea"/>
                <a:cs typeface="+mn-cs"/>
              </a:rPr>
              <a:t>.</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05	</a:t>
            </a:r>
            <a:r>
              <a:rPr lang="en-US" sz="1200" b="1" i="1" kern="1200" noProof="1" smtClean="0">
                <a:solidFill>
                  <a:schemeClr val="tx1"/>
                </a:solidFill>
                <a:latin typeface="+mn-lt"/>
                <a:ea typeface="+mn-ea"/>
                <a:cs typeface="+mn-cs"/>
              </a:rPr>
              <a:t>nazwa-m</a:t>
            </a:r>
            <a:r>
              <a:rPr lang="en-US" sz="1200" i="1" kern="1200" noProof="1" smtClean="0">
                <a:solidFill>
                  <a:schemeClr val="tx1"/>
                </a:solidFill>
                <a:latin typeface="+mn-lt"/>
                <a:ea typeface="+mn-ea"/>
                <a:cs typeface="+mn-cs"/>
              </a:rPr>
              <a:t>.</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10	pierwsza-litera-nazwy	pic  X.</a:t>
            </a:r>
          </a:p>
          <a:p>
            <a:r>
              <a:rPr lang="en-US" sz="1200" kern="1200" noProof="1" smtClean="0">
                <a:solidFill>
                  <a:schemeClr val="tx1"/>
                </a:solidFill>
                <a:latin typeface="+mn-lt"/>
                <a:ea typeface="+mn-ea"/>
                <a:cs typeface="+mn-cs"/>
              </a:rPr>
              <a:t>		10			pic  X(19).</a:t>
            </a:r>
          </a:p>
          <a:p>
            <a:r>
              <a:rPr lang="en-US" sz="1200" kern="1200" noProof="1" smtClean="0">
                <a:solidFill>
                  <a:schemeClr val="tx1"/>
                </a:solidFill>
                <a:latin typeface="+mn-lt"/>
                <a:ea typeface="+mn-ea"/>
                <a:cs typeface="+mn-cs"/>
              </a:rPr>
              <a:t> </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SELECT dla plików relatywnych wyglądałby tak (</a:t>
            </a:r>
            <a:r>
              <a:rPr lang="en-US" sz="1200" b="1" kern="1200" noProof="1" smtClean="0">
                <a:solidFill>
                  <a:schemeClr val="tx1"/>
                </a:solidFill>
                <a:latin typeface="+mn-lt"/>
                <a:ea typeface="+mn-ea"/>
                <a:cs typeface="+mn-cs"/>
              </a:rPr>
              <a:t>organization relative</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(szybszy niż ‘indexed files’ ale programista jest odpowiedzialny za umiejscowienie rekordu)</a:t>
            </a:r>
          </a:p>
          <a:p>
            <a:r>
              <a:rPr lang="en-US" sz="1200" kern="1200" noProof="1" smtClean="0">
                <a:solidFill>
                  <a:schemeClr val="tx1"/>
                </a:solidFill>
                <a:latin typeface="+mn-lt"/>
                <a:ea typeface="+mn-ea"/>
                <a:cs typeface="+mn-cs"/>
              </a:rPr>
              <a:t>-  dla: access sequentially,  randomly,  dynamically</a:t>
            </a:r>
          </a:p>
          <a:p>
            <a:r>
              <a:rPr lang="en-US" sz="1200" kern="1200" noProof="1" smtClean="0">
                <a:solidFill>
                  <a:schemeClr val="tx1"/>
                </a:solidFill>
                <a:latin typeface="+mn-lt"/>
                <a:ea typeface="+mn-ea"/>
                <a:cs typeface="+mn-cs"/>
              </a:rPr>
              <a:t>-  dla: write,  rewrite,  delete,  read</a:t>
            </a:r>
          </a:p>
          <a:p>
            <a:r>
              <a:rPr lang="en-US" sz="1200" kern="1200" noProof="1" smtClean="0">
                <a:solidFill>
                  <a:schemeClr val="tx1"/>
                </a:solidFill>
                <a:latin typeface="+mn-lt"/>
                <a:ea typeface="+mn-ea"/>
                <a:cs typeface="+mn-cs"/>
              </a:rPr>
              <a:t>-  Rekord w pliku relatywnym jest dostępny poprzez jego relatywny numer (w ‘indexed file’ był nim </a:t>
            </a:r>
            <a:r>
              <a:rPr lang="en-US" sz="1200" i="1" kern="1200" noProof="1" smtClean="0">
                <a:solidFill>
                  <a:schemeClr val="tx1"/>
                </a:solidFill>
                <a:latin typeface="+mn-lt"/>
                <a:ea typeface="+mn-ea"/>
                <a:cs typeface="+mn-cs"/>
              </a:rPr>
              <a:t>key field</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‘Relative record number’ powinien być umiejscowiony jako pole w rekordzie.)</a:t>
            </a:r>
          </a:p>
          <a:p>
            <a:r>
              <a:rPr lang="en-US" sz="1200" kern="1200" noProof="1" smtClean="0">
                <a:solidFill>
                  <a:schemeClr val="tx1"/>
                </a:solidFill>
                <a:latin typeface="+mn-lt"/>
                <a:ea typeface="+mn-ea"/>
                <a:cs typeface="+mn-cs"/>
              </a:rPr>
              <a:t> </a:t>
            </a:r>
          </a:p>
          <a:p>
            <a:pPr lvl="1"/>
            <a:r>
              <a:rPr lang="en-US" sz="1200" kern="1200" noProof="1" smtClean="0">
                <a:solidFill>
                  <a:schemeClr val="tx1"/>
                </a:solidFill>
                <a:latin typeface="+mn-lt"/>
                <a:ea typeface="+mn-ea"/>
                <a:cs typeface="+mn-cs"/>
              </a:rPr>
              <a:t>SELECT </a:t>
            </a:r>
            <a:r>
              <a:rPr lang="en-US" sz="1200" b="1" i="1" kern="1200" noProof="1" smtClean="0">
                <a:solidFill>
                  <a:schemeClr val="tx1"/>
                </a:solidFill>
                <a:latin typeface="+mn-lt"/>
                <a:ea typeface="+mn-ea"/>
                <a:cs typeface="+mn-cs"/>
              </a:rPr>
              <a:t>plik1</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ORGANIZATION RELATIVE</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ACCESS DYNAMIC</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RELATIVE  KEY</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relative-key</a:t>
            </a:r>
            <a:endParaRPr lang="en-US" sz="1200" kern="1200" noProof="1" smtClean="0">
              <a:solidFill>
                <a:schemeClr val="tx1"/>
              </a:solidFill>
              <a:latin typeface="+mn-lt"/>
              <a:ea typeface="+mn-ea"/>
              <a:cs typeface="+mn-cs"/>
            </a:endParaRPr>
          </a:p>
          <a:p>
            <a:pPr lvl="1"/>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lub:</a:t>
            </a:r>
          </a:p>
          <a:p>
            <a:pPr lvl="1"/>
            <a:r>
              <a:rPr lang="en-US" sz="1200" kern="1200" noProof="1" smtClean="0">
                <a:solidFill>
                  <a:schemeClr val="tx1"/>
                </a:solidFill>
                <a:latin typeface="+mn-lt"/>
                <a:ea typeface="+mn-ea"/>
                <a:cs typeface="+mn-cs"/>
              </a:rPr>
              <a:t>SELECT </a:t>
            </a:r>
            <a:r>
              <a:rPr lang="en-US" sz="1200" b="1" i="1" kern="1200" noProof="1" smtClean="0">
                <a:solidFill>
                  <a:schemeClr val="tx1"/>
                </a:solidFill>
                <a:latin typeface="+mn-lt"/>
                <a:ea typeface="+mn-ea"/>
                <a:cs typeface="+mn-cs"/>
              </a:rPr>
              <a:t>plik1</a:t>
            </a:r>
            <a:endParaRPr lang="en-US" sz="1200" kern="1200" noProof="1" smtClean="0">
              <a:solidFill>
                <a:schemeClr val="tx1"/>
              </a:solidFill>
              <a:latin typeface="+mn-lt"/>
              <a:ea typeface="+mn-ea"/>
              <a:cs typeface="+mn-cs"/>
            </a:endParaRPr>
          </a:p>
          <a:p>
            <a:r>
              <a:rPr lang="en-US" sz="1200" b="1" kern="1200" noProof="1" smtClean="0">
                <a:solidFill>
                  <a:schemeClr val="tx1"/>
                </a:solidFill>
                <a:latin typeface="+mn-lt"/>
                <a:ea typeface="+mn-ea"/>
                <a:cs typeface="+mn-cs"/>
              </a:rPr>
              <a:t>	ORGANIZATION RELATIVE		</a:t>
            </a:r>
            <a:r>
              <a:rPr lang="en-US" sz="1200" kern="1200" noProof="1" smtClean="0">
                <a:solidFill>
                  <a:schemeClr val="tx1"/>
                </a:solidFill>
                <a:latin typeface="+mn-lt"/>
                <a:ea typeface="+mn-ea"/>
                <a:cs typeface="+mn-cs"/>
              </a:rPr>
              <a:t>jeżeli występuje ‘relative key’ to musi być słowo ACCESS</a:t>
            </a:r>
          </a:p>
          <a:p>
            <a:pPr lvl="2"/>
            <a:r>
              <a:rPr lang="en-US" sz="1200" b="1" kern="1200" noProof="1" smtClean="0">
                <a:solidFill>
                  <a:schemeClr val="tx1"/>
                </a:solidFill>
                <a:latin typeface="+mn-lt"/>
                <a:ea typeface="+mn-ea"/>
                <a:cs typeface="+mn-cs"/>
              </a:rPr>
              <a:t>ACCESS SEQUENTIAL</a:t>
            </a:r>
            <a:endParaRPr lang="en-US" sz="1200" kern="1200" noProof="1" smtClean="0">
              <a:solidFill>
                <a:schemeClr val="tx1"/>
              </a:solidFill>
              <a:latin typeface="+mn-lt"/>
              <a:ea typeface="+mn-ea"/>
              <a:cs typeface="+mn-cs"/>
            </a:endParaRPr>
          </a:p>
          <a:p>
            <a:pPr lvl="2"/>
            <a:r>
              <a:rPr lang="en-US" sz="1200" b="1" kern="1200" noProof="1" smtClean="0">
                <a:solidFill>
                  <a:schemeClr val="tx1"/>
                </a:solidFill>
                <a:latin typeface="+mn-lt"/>
                <a:ea typeface="+mn-ea"/>
                <a:cs typeface="+mn-cs"/>
              </a:rPr>
              <a:t>RELATIVE  KEY  </a:t>
            </a:r>
            <a:r>
              <a:rPr lang="en-US" sz="1200" kern="1200" noProof="1" smtClean="0">
                <a:solidFill>
                  <a:schemeClr val="tx1"/>
                </a:solidFill>
                <a:latin typeface="+mn-lt"/>
                <a:ea typeface="+mn-ea"/>
                <a:cs typeface="+mn-cs"/>
              </a:rPr>
              <a:t>is  </a:t>
            </a:r>
            <a:r>
              <a:rPr lang="en-US" sz="1200" i="1" kern="1200" noProof="1" smtClean="0">
                <a:solidFill>
                  <a:schemeClr val="tx1"/>
                </a:solidFill>
                <a:latin typeface="+mn-lt"/>
                <a:ea typeface="+mn-ea"/>
                <a:cs typeface="+mn-cs"/>
              </a:rPr>
              <a:t>relative-key</a:t>
            </a:r>
            <a:r>
              <a:rPr lang="en-US" sz="1200" kern="1200" noProof="1" smtClean="0">
                <a:solidFill>
                  <a:schemeClr val="tx1"/>
                </a:solidFill>
                <a:latin typeface="+mn-lt"/>
                <a:ea typeface="+mn-ea"/>
                <a:cs typeface="+mn-cs"/>
              </a:rPr>
              <a:t>		‘access sequential’ nie wymaga ‘relative key’</a:t>
            </a:r>
          </a:p>
          <a:p>
            <a:pPr lvl="2"/>
            <a:r>
              <a:rPr lang="en-US" sz="1200" b="1" kern="1200" noProof="1" smtClean="0">
                <a:solidFill>
                  <a:schemeClr val="tx1"/>
                </a:solidFill>
                <a:latin typeface="+mn-lt"/>
                <a:ea typeface="+mn-ea"/>
                <a:cs typeface="+mn-cs"/>
              </a:rPr>
              <a:t>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W większości przypadków nie potrzebna jest deklaracja ACCESS SEQUENTIAL (jest ono domyślne).  W przypadku RELATIVE KEY, fraza RELATIVE KEY jest częścią wyrażenia ACCESS i słowo ACCESS musi się pojawić.</a:t>
            </a:r>
          </a:p>
          <a:p>
            <a:r>
              <a:rPr lang="en-US" sz="1200" kern="1200" noProof="1" smtClean="0">
                <a:solidFill>
                  <a:schemeClr val="tx1"/>
                </a:solidFill>
                <a:latin typeface="+mn-lt"/>
                <a:ea typeface="+mn-ea"/>
                <a:cs typeface="+mn-cs"/>
              </a:rPr>
              <a:t>Reguła:	Gdykolwiek mamy ACCESS RANDOM albo ACCESS DYNAMIC musimy mieć frazę RELATIVE KEY.</a:t>
            </a:r>
          </a:p>
          <a:p>
            <a:r>
              <a:rPr lang="en-US" sz="1200" kern="1200" noProof="1" smtClean="0">
                <a:solidFill>
                  <a:schemeClr val="tx1"/>
                </a:solidFill>
                <a:latin typeface="+mn-lt"/>
                <a:ea typeface="+mn-ea"/>
                <a:cs typeface="+mn-cs"/>
              </a:rPr>
              <a:t>	Gdykolwiek potrzebujemy RELATIVE KEY z jakiegokolwiek powodu, musimy mieć jakąś formę słowa ACCESS.</a:t>
            </a:r>
          </a:p>
          <a:p>
            <a:r>
              <a:rPr lang="en-US" sz="1200" kern="1200" noProof="1" smtClean="0">
                <a:solidFill>
                  <a:schemeClr val="tx1"/>
                </a:solidFill>
                <a:latin typeface="+mn-lt"/>
                <a:ea typeface="+mn-ea"/>
                <a:cs typeface="+mn-cs"/>
              </a:rPr>
              <a:t>	Jest pozwolenie mieć ACCESS SEQUENTIAL bez frazy RELATIVE.</a:t>
            </a:r>
          </a:p>
          <a:p>
            <a:r>
              <a:rPr lang="en-US" sz="1200" kern="1200" noProof="1" smtClean="0">
                <a:solidFill>
                  <a:schemeClr val="tx1"/>
                </a:solidFill>
                <a:latin typeface="+mn-lt"/>
                <a:ea typeface="+mn-ea"/>
                <a:cs typeface="+mn-cs"/>
              </a:rPr>
              <a:t> </a:t>
            </a:r>
          </a:p>
          <a:p>
            <a:r>
              <a:rPr lang="en-US" sz="1200" b="1" kern="1200" noProof="1" smtClean="0">
                <a:solidFill>
                  <a:schemeClr val="tx1"/>
                </a:solidFill>
                <a:latin typeface="+mn-lt"/>
                <a:ea typeface="+mn-ea"/>
                <a:cs typeface="+mn-cs"/>
              </a:rPr>
              <a:t>STATUS</a:t>
            </a:r>
            <a:r>
              <a:rPr lang="en-US" sz="1200" kern="1200" noProof="1" smtClean="0">
                <a:solidFill>
                  <a:schemeClr val="tx1"/>
                </a:solidFill>
                <a:latin typeface="+mn-lt"/>
                <a:ea typeface="+mn-ea"/>
                <a:cs typeface="+mn-cs"/>
              </a:rPr>
              <a:t>  is  </a:t>
            </a:r>
            <a:r>
              <a:rPr lang="en-US" sz="1200" i="1" kern="1200" noProof="1" smtClean="0">
                <a:solidFill>
                  <a:schemeClr val="tx1"/>
                </a:solidFill>
                <a:latin typeface="+mn-lt"/>
                <a:ea typeface="+mn-ea"/>
                <a:cs typeface="+mn-cs"/>
              </a:rPr>
              <a:t>file-check</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Zmienną określamy w WORKING-STORAGE SECTION tak:</a:t>
            </a:r>
          </a:p>
          <a:p>
            <a:r>
              <a:rPr lang="en-US" sz="1200" kern="1200" noProof="1" smtClean="0">
                <a:solidFill>
                  <a:schemeClr val="tx1"/>
                </a:solidFill>
                <a:latin typeface="+mn-lt"/>
                <a:ea typeface="+mn-ea"/>
                <a:cs typeface="+mn-cs"/>
              </a:rPr>
              <a:t>01  </a:t>
            </a:r>
            <a:r>
              <a:rPr lang="en-US" sz="1200" i="1" kern="1200" noProof="1" smtClean="0">
                <a:solidFill>
                  <a:schemeClr val="tx1"/>
                </a:solidFill>
                <a:latin typeface="+mn-lt"/>
                <a:ea typeface="+mn-ea"/>
                <a:cs typeface="+mn-cs"/>
              </a:rPr>
              <a:t>file-check</a:t>
            </a:r>
            <a:r>
              <a:rPr lang="en-US" sz="1200" kern="1200" noProof="1" smtClean="0">
                <a:solidFill>
                  <a:schemeClr val="tx1"/>
                </a:solidFill>
                <a:latin typeface="+mn-lt"/>
                <a:ea typeface="+mn-ea"/>
                <a:cs typeface="+mn-cs"/>
              </a:rPr>
              <a:t>                   PIC XX.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mimo, że 'status codes' to liczby, możemy pisać PIC XX  zamiast PIC 99.</a:t>
            </a:r>
          </a:p>
          <a:p>
            <a:r>
              <a:rPr lang="en-US" sz="1200" kern="1200" noProof="1" smtClean="0">
                <a:solidFill>
                  <a:schemeClr val="tx1"/>
                </a:solidFill>
                <a:latin typeface="+mn-lt"/>
                <a:ea typeface="+mn-ea"/>
                <a:cs typeface="+mn-cs"/>
              </a:rPr>
              <a:t>Dwucyfrowe wartości STATUS CODES znajdziesz w Internecie, np.: https://ibmmainframes.com/references/a27.html i mówią one co złego może dziać się z plikiem i jego zawartością.</a:t>
            </a:r>
          </a:p>
          <a:p>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6</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r>
              <a:rPr lang="en-US" sz="1200" kern="1200" noProof="1" smtClean="0">
                <a:solidFill>
                  <a:schemeClr val="tx1"/>
                </a:solidFill>
                <a:latin typeface="+mn-lt"/>
                <a:ea typeface="+mn-ea"/>
                <a:cs typeface="+mn-cs"/>
              </a:rPr>
              <a:t>Przykłady:</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COPY osoby.</a:t>
            </a:r>
          </a:p>
          <a:p>
            <a:r>
              <a:rPr lang="en-US" sz="1200" kern="1200" noProof="1" smtClean="0">
                <a:solidFill>
                  <a:schemeClr val="tx1"/>
                </a:solidFill>
                <a:latin typeface="+mn-lt"/>
                <a:ea typeface="+mn-ea"/>
                <a:cs typeface="+mn-cs"/>
              </a:rPr>
              <a:t>   01  moja-firma.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zmienna grupowa</a:t>
            </a:r>
          </a:p>
          <a:p>
            <a:r>
              <a:rPr lang="en-US" sz="1200" kern="1200" noProof="1" smtClean="0">
                <a:solidFill>
                  <a:schemeClr val="tx1"/>
                </a:solidFill>
                <a:latin typeface="+mn-lt"/>
                <a:ea typeface="+mn-ea"/>
                <a:cs typeface="+mn-cs"/>
              </a:rPr>
              <a:t>         05  miasto		PIC X(15) VALUE 'Warszawa'.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zmienna pojedyncza</a:t>
            </a:r>
          </a:p>
          <a:p>
            <a:r>
              <a:rPr lang="en-US" sz="1200" kern="1200" noProof="1" smtClean="0">
                <a:solidFill>
                  <a:schemeClr val="tx1"/>
                </a:solidFill>
                <a:latin typeface="+mn-lt"/>
                <a:ea typeface="+mn-ea"/>
                <a:cs typeface="+mn-cs"/>
              </a:rPr>
              <a:t>         05  oddzial		PIC X(03).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zmienna pojedyncza</a:t>
            </a:r>
          </a:p>
          <a:p>
            <a:r>
              <a:rPr lang="en-US" sz="1200" kern="1200" noProof="1" smtClean="0">
                <a:solidFill>
                  <a:schemeClr val="tx1"/>
                </a:solidFill>
                <a:latin typeface="+mn-lt"/>
                <a:ea typeface="+mn-ea"/>
                <a:cs typeface="+mn-cs"/>
              </a:rPr>
              <a:t>         05  placa.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zmienna grupowa</a:t>
            </a:r>
          </a:p>
          <a:p>
            <a:r>
              <a:rPr lang="en-US" sz="1200" kern="1200" noProof="1" smtClean="0">
                <a:solidFill>
                  <a:schemeClr val="tx1"/>
                </a:solidFill>
                <a:latin typeface="+mn-lt"/>
                <a:ea typeface="+mn-ea"/>
                <a:cs typeface="+mn-cs"/>
              </a:rPr>
              <a:t>               10  placa-srednia	PIC 9(09)V9(02).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zmienna pojedyncza</a:t>
            </a:r>
          </a:p>
          <a:p>
            <a:r>
              <a:rPr lang="en-US" sz="1200" kern="1200" noProof="1" smtClean="0">
                <a:solidFill>
                  <a:schemeClr val="tx1"/>
                </a:solidFill>
                <a:latin typeface="+mn-lt"/>
                <a:ea typeface="+mn-ea"/>
                <a:cs typeface="+mn-cs"/>
              </a:rPr>
              <a:t>               10  placa-maksymalna	PIC 9(09)V9(02).		 itd…</a:t>
            </a:r>
          </a:p>
          <a:p>
            <a:r>
              <a:rPr lang="en-US" sz="1200" kern="1200" noProof="1" smtClean="0">
                <a:solidFill>
                  <a:schemeClr val="tx1"/>
                </a:solidFill>
                <a:latin typeface="+mn-lt"/>
                <a:ea typeface="+mn-ea"/>
                <a:cs typeface="+mn-cs"/>
              </a:rPr>
              <a:t>               10  placa-minimalna	PIC 9(09)V9(02).</a:t>
            </a:r>
          </a:p>
          <a:p>
            <a:r>
              <a:rPr lang="en-US" sz="1200" kern="1200" noProof="1" smtClean="0">
                <a:solidFill>
                  <a:schemeClr val="tx1"/>
                </a:solidFill>
                <a:latin typeface="+mn-lt"/>
                <a:ea typeface="+mn-ea"/>
                <a:cs typeface="+mn-cs"/>
              </a:rPr>
              <a:t>* Kontrola instrukcji READ</a:t>
            </a:r>
          </a:p>
          <a:p>
            <a:r>
              <a:rPr lang="en-US" sz="1200" kern="1200" noProof="1" smtClean="0">
                <a:solidFill>
                  <a:schemeClr val="tx1"/>
                </a:solidFill>
                <a:latin typeface="+mn-lt"/>
                <a:ea typeface="+mn-ea"/>
                <a:cs typeface="+mn-cs"/>
              </a:rPr>
              <a:t>   01  czy-rekordy-sa-przeczytane	PIC X(03) VALUE 'Nie'.</a:t>
            </a:r>
          </a:p>
          <a:p>
            <a:r>
              <a:rPr lang="en-US" sz="1200" kern="1200" noProof="1" smtClean="0">
                <a:solidFill>
                  <a:schemeClr val="tx1"/>
                </a:solidFill>
                <a:latin typeface="+mn-lt"/>
                <a:ea typeface="+mn-ea"/>
                <a:cs typeface="+mn-cs"/>
              </a:rPr>
              <a:t>          88 przeczytane-nie		</a:t>
            </a:r>
            <a:r>
              <a:rPr lang="en-US" sz="1200" kern="1200" baseline="0" noProof="1" smtClean="0">
                <a:solidFill>
                  <a:schemeClr val="tx1"/>
                </a:solidFill>
                <a:latin typeface="+mn-lt"/>
                <a:ea typeface="+mn-ea"/>
                <a:cs typeface="+mn-cs"/>
              </a:rPr>
              <a:t>      </a:t>
            </a:r>
            <a:r>
              <a:rPr lang="en-US" sz="1200" kern="1200" noProof="1" smtClean="0">
                <a:solidFill>
                  <a:schemeClr val="tx1"/>
                </a:solidFill>
                <a:latin typeface="+mn-lt"/>
                <a:ea typeface="+mn-ea"/>
                <a:cs typeface="+mn-cs"/>
              </a:rPr>
              <a:t>VALUE 'Nie'.</a:t>
            </a:r>
          </a:p>
          <a:p>
            <a:r>
              <a:rPr lang="en-US" sz="1200" kern="1200" noProof="1" smtClean="0">
                <a:solidFill>
                  <a:schemeClr val="tx1"/>
                </a:solidFill>
                <a:latin typeface="+mn-lt"/>
                <a:ea typeface="+mn-ea"/>
                <a:cs typeface="+mn-cs"/>
              </a:rPr>
              <a:t>          88 przeczytane-tak		      VALUE 'Tak'.</a:t>
            </a:r>
          </a:p>
          <a:p>
            <a:r>
              <a:rPr lang="en-US" sz="1200" kern="1200" noProof="1" smtClean="0">
                <a:solidFill>
                  <a:schemeClr val="tx1"/>
                </a:solidFill>
                <a:latin typeface="+mn-lt"/>
                <a:ea typeface="+mn-ea"/>
                <a:cs typeface="+mn-cs"/>
              </a:rPr>
              <a:t>* Liczniki</a:t>
            </a:r>
          </a:p>
          <a:p>
            <a:r>
              <a:rPr lang="en-US" sz="1200" kern="1200" noProof="1" smtClean="0">
                <a:solidFill>
                  <a:schemeClr val="tx1"/>
                </a:solidFill>
                <a:latin typeface="+mn-lt"/>
                <a:ea typeface="+mn-ea"/>
                <a:cs typeface="+mn-cs"/>
              </a:rPr>
              <a:t>   77  liczba-pracownikow		S9(04) COMP.</a:t>
            </a:r>
          </a:p>
          <a:p>
            <a:r>
              <a:rPr lang="en-US" sz="1200" kern="1200" noProof="1" smtClean="0">
                <a:solidFill>
                  <a:schemeClr val="tx1"/>
                </a:solidFill>
                <a:latin typeface="+mn-lt"/>
                <a:ea typeface="+mn-ea"/>
                <a:cs typeface="+mn-cs"/>
              </a:rPr>
              <a:t> </a:t>
            </a:r>
          </a:p>
          <a:p>
            <a:pPr>
              <a:buFontTx/>
              <a:buChar char="-"/>
            </a:pPr>
            <a:r>
              <a:rPr lang="en-US" sz="1200" kern="1200" noProof="1" smtClean="0">
                <a:solidFill>
                  <a:schemeClr val="tx1"/>
                </a:solidFill>
                <a:latin typeface="+mn-lt"/>
                <a:ea typeface="+mn-ea"/>
                <a:cs typeface="+mn-cs"/>
              </a:rPr>
              <a:t> - - - - - - - - - - - - - - - - - - - - - - - - - - - - - - - - - - - - - - - - - - - - - - - - - - - - - - - - - - - - - - - - - - - - - -</a:t>
            </a:r>
          </a:p>
          <a:p>
            <a:pPr>
              <a:buFontTx/>
              <a:buChar char="-"/>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Copybook 'osoby' może wyglądać tak:</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01  pracownicy.</a:t>
            </a:r>
          </a:p>
          <a:p>
            <a:r>
              <a:rPr lang="en-US" sz="1200" kern="1200" noProof="1" smtClean="0">
                <a:solidFill>
                  <a:schemeClr val="tx1"/>
                </a:solidFill>
                <a:latin typeface="+mn-lt"/>
                <a:ea typeface="+mn-ea"/>
                <a:cs typeface="+mn-cs"/>
              </a:rPr>
              <a:t>      05  pesel			PIC 9(11).</a:t>
            </a:r>
          </a:p>
          <a:p>
            <a:r>
              <a:rPr lang="en-US" sz="1200" kern="1200" noProof="1" smtClean="0">
                <a:solidFill>
                  <a:schemeClr val="tx1"/>
                </a:solidFill>
                <a:latin typeface="+mn-lt"/>
                <a:ea typeface="+mn-ea"/>
                <a:cs typeface="+mn-cs"/>
              </a:rPr>
              <a:t>      05  imie			PIC X(10).</a:t>
            </a:r>
          </a:p>
          <a:p>
            <a:r>
              <a:rPr lang="en-US" sz="1200" kern="1200" noProof="1" smtClean="0">
                <a:solidFill>
                  <a:schemeClr val="tx1"/>
                </a:solidFill>
                <a:latin typeface="+mn-lt"/>
                <a:ea typeface="+mn-ea"/>
                <a:cs typeface="+mn-cs"/>
              </a:rPr>
              <a:t>      05  nazwisko		PIC X(15).</a:t>
            </a:r>
          </a:p>
          <a:p>
            <a:r>
              <a:rPr lang="en-US" sz="1200" kern="1200" noProof="1" smtClean="0">
                <a:solidFill>
                  <a:schemeClr val="tx1"/>
                </a:solidFill>
                <a:latin typeface="+mn-lt"/>
                <a:ea typeface="+mn-ea"/>
                <a:cs typeface="+mn-cs"/>
              </a:rPr>
              <a:t>      05  oddzial		PIC X(03).</a:t>
            </a:r>
          </a:p>
          <a:p>
            <a:r>
              <a:rPr lang="en-US" sz="1200" kern="1200" noProof="1" smtClean="0">
                <a:solidFill>
                  <a:schemeClr val="tx1"/>
                </a:solidFill>
                <a:latin typeface="+mn-lt"/>
                <a:ea typeface="+mn-ea"/>
                <a:cs typeface="+mn-cs"/>
              </a:rPr>
              <a:t>            88 ksiegowosc		     VALUE 'acc'.</a:t>
            </a:r>
          </a:p>
          <a:p>
            <a:r>
              <a:rPr lang="en-US" sz="1200" kern="1200" noProof="1" smtClean="0">
                <a:solidFill>
                  <a:schemeClr val="tx1"/>
                </a:solidFill>
                <a:latin typeface="+mn-lt"/>
                <a:ea typeface="+mn-ea"/>
                <a:cs typeface="+mn-cs"/>
              </a:rPr>
              <a:t>            88 sprzedaz		     VALUE 'sel'.</a:t>
            </a:r>
          </a:p>
          <a:p>
            <a:r>
              <a:rPr lang="en-US" sz="1200" kern="1200" noProof="1" smtClean="0">
                <a:solidFill>
                  <a:schemeClr val="tx1"/>
                </a:solidFill>
                <a:latin typeface="+mn-lt"/>
                <a:ea typeface="+mn-ea"/>
                <a:cs typeface="+mn-cs"/>
              </a:rPr>
              <a:t>            88 produkcja		     VALUE 'prd'.</a:t>
            </a:r>
          </a:p>
          <a:p>
            <a:r>
              <a:rPr lang="en-US" sz="1200" kern="1200" noProof="1" smtClean="0">
                <a:solidFill>
                  <a:schemeClr val="tx1"/>
                </a:solidFill>
                <a:latin typeface="+mn-lt"/>
                <a:ea typeface="+mn-ea"/>
                <a:cs typeface="+mn-cs"/>
              </a:rPr>
              <a:t>            88 oddzialy-wazne		     VALUE 'acc', 'sel', 'prd'.</a:t>
            </a:r>
          </a:p>
          <a:p>
            <a:r>
              <a:rPr lang="en-US" sz="1200" kern="1200" noProof="1" smtClean="0">
                <a:solidFill>
                  <a:schemeClr val="tx1"/>
                </a:solidFill>
                <a:latin typeface="+mn-lt"/>
                <a:ea typeface="+mn-ea"/>
                <a:cs typeface="+mn-cs"/>
              </a:rPr>
              <a:t>      05  data-rozpoczecia-pracy.</a:t>
            </a:r>
          </a:p>
          <a:p>
            <a:r>
              <a:rPr lang="en-US" sz="1200" kern="1200" noProof="1" smtClean="0">
                <a:solidFill>
                  <a:schemeClr val="tx1"/>
                </a:solidFill>
                <a:latin typeface="+mn-lt"/>
                <a:ea typeface="+mn-ea"/>
                <a:cs typeface="+mn-cs"/>
              </a:rPr>
              <a:t>            10  rok		PIC 9(04).</a:t>
            </a:r>
          </a:p>
          <a:p>
            <a:r>
              <a:rPr lang="en-US" sz="1200" kern="1200" noProof="1" smtClean="0">
                <a:solidFill>
                  <a:schemeClr val="tx1"/>
                </a:solidFill>
                <a:latin typeface="+mn-lt"/>
                <a:ea typeface="+mn-ea"/>
                <a:cs typeface="+mn-cs"/>
              </a:rPr>
              <a:t>            10			PIC X VALUE '–'.</a:t>
            </a:r>
          </a:p>
          <a:p>
            <a:r>
              <a:rPr lang="en-US" sz="1200" kern="1200" noProof="1" smtClean="0">
                <a:solidFill>
                  <a:schemeClr val="tx1"/>
                </a:solidFill>
                <a:latin typeface="+mn-lt"/>
                <a:ea typeface="+mn-ea"/>
                <a:cs typeface="+mn-cs"/>
              </a:rPr>
              <a:t>            10  miesiac		PIC 9(02).</a:t>
            </a:r>
          </a:p>
          <a:p>
            <a:r>
              <a:rPr lang="en-US" sz="1200" kern="1200" noProof="1" smtClean="0">
                <a:solidFill>
                  <a:schemeClr val="tx1"/>
                </a:solidFill>
                <a:latin typeface="+mn-lt"/>
                <a:ea typeface="+mn-ea"/>
                <a:cs typeface="+mn-cs"/>
              </a:rPr>
              <a:t>            10			PIC X VALUE '–'.</a:t>
            </a:r>
          </a:p>
          <a:p>
            <a:r>
              <a:rPr lang="en-US" sz="1200" kern="1200" noProof="1" smtClean="0">
                <a:solidFill>
                  <a:schemeClr val="tx1"/>
                </a:solidFill>
                <a:latin typeface="+mn-lt"/>
                <a:ea typeface="+mn-ea"/>
                <a:cs typeface="+mn-cs"/>
              </a:rPr>
              <a:t>            10  dzien		PIC 9(02).</a:t>
            </a:r>
          </a:p>
          <a:p>
            <a:r>
              <a:rPr lang="en-US" sz="1200" kern="1200" noProof="1" smtClean="0">
                <a:solidFill>
                  <a:schemeClr val="tx1"/>
                </a:solidFill>
                <a:latin typeface="+mn-lt"/>
                <a:ea typeface="+mn-ea"/>
                <a:cs typeface="+mn-cs"/>
              </a:rPr>
              <a:t>(Jeżeli nie potrzebujemy nazywać pola, to możemy nazwy nie wprowadzać albo zastąpić ją słowem FILLER.)</a:t>
            </a:r>
          </a:p>
          <a:p>
            <a:r>
              <a:rPr lang="en-US" sz="1200" kern="1200" noProof="1" smtClean="0">
                <a:solidFill>
                  <a:schemeClr val="tx1"/>
                </a:solidFill>
                <a:latin typeface="+mn-lt"/>
                <a:ea typeface="+mn-ea"/>
                <a:cs typeface="+mn-cs"/>
              </a:rPr>
              <a:t>co odpowiada następującej strukturze:</a:t>
            </a:r>
          </a:p>
          <a:p>
            <a:endParaRPr lang="en-US" sz="1200" kern="1200" noProof="1" smtClean="0">
              <a:solidFill>
                <a:schemeClr val="tx1"/>
              </a:solidFill>
              <a:latin typeface="+mn-lt"/>
              <a:ea typeface="+mn-ea"/>
              <a:cs typeface="+mn-cs"/>
            </a:endParaRPr>
          </a:p>
          <a:p>
            <a:endParaRPr lang="en-US" noProof="1" smtClean="0"/>
          </a:p>
          <a:p>
            <a:r>
              <a:rPr lang="en-US" noProof="1" smtClean="0"/>
              <a:t>&lt;--------------------------------------------------------------  pracownicy  --------------------------------------------------------------&gt;</a:t>
            </a:r>
          </a:p>
          <a:p>
            <a:r>
              <a:rPr lang="en-US" noProof="1" smtClean="0"/>
              <a:t>                                                                                     &lt;------------------  data-rozpoczecia-pracy  -------------------&gt;</a:t>
            </a:r>
          </a:p>
          <a:p>
            <a:r>
              <a:rPr lang="en-US" noProof="1" smtClean="0"/>
              <a:t>&lt;-- pesel --&gt;&lt;--  imie  --&gt;&lt;--  nazwisko  --&gt;&lt;-- oddzial --&gt;&lt;-- rok --&gt;&lt;-- ’</a:t>
            </a:r>
            <a:r>
              <a:rPr lang="en-US" sz="1200" kern="1200" noProof="1" smtClean="0">
                <a:solidFill>
                  <a:schemeClr val="tx1"/>
                </a:solidFill>
                <a:latin typeface="+mn-lt"/>
                <a:ea typeface="+mn-ea"/>
                <a:cs typeface="+mn-cs"/>
              </a:rPr>
              <a:t>–</a:t>
            </a:r>
            <a:r>
              <a:rPr lang="en-US" noProof="1" smtClean="0"/>
              <a:t>’ --&gt;&lt;-- miesiac --&gt;&lt;-- ’</a:t>
            </a:r>
            <a:r>
              <a:rPr lang="en-US" sz="1200" kern="1200" noProof="1" smtClean="0">
                <a:solidFill>
                  <a:schemeClr val="tx1"/>
                </a:solidFill>
                <a:latin typeface="+mn-lt"/>
                <a:ea typeface="+mn-ea"/>
                <a:cs typeface="+mn-cs"/>
              </a:rPr>
              <a:t>–</a:t>
            </a:r>
            <a:r>
              <a:rPr lang="en-US" noProof="1" smtClean="0"/>
              <a:t>’ --&gt;&lt;-- dzien --&gt;</a:t>
            </a:r>
          </a:p>
          <a:p>
            <a:endParaRPr lang="en-US" noProof="1" smtClean="0"/>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a przykładowe dane tak:</a:t>
            </a:r>
          </a:p>
          <a:p>
            <a:r>
              <a:rPr lang="en-US" sz="1200" kern="1200" noProof="1" smtClean="0">
                <a:solidFill>
                  <a:schemeClr val="tx1"/>
                </a:solidFill>
                <a:latin typeface="Courier New" pitchFamily="49" charset="0"/>
                <a:ea typeface="+mn-ea"/>
                <a:cs typeface="Courier New" pitchFamily="49" charset="0"/>
              </a:rPr>
              <a:t>	60020406122Magdalena Borus          ACC2020</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04</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01</a:t>
            </a:r>
          </a:p>
          <a:p>
            <a:r>
              <a:rPr lang="en-US" sz="1200" kern="1200" noProof="1" smtClean="0">
                <a:solidFill>
                  <a:schemeClr val="tx1"/>
                </a:solidFill>
                <a:latin typeface="Courier New" pitchFamily="49" charset="0"/>
                <a:ea typeface="+mn-ea"/>
                <a:cs typeface="Courier New" pitchFamily="49" charset="0"/>
              </a:rPr>
              <a:t>	65110206345Wieslaw     Pieniek        PRD2015</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01</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03</a:t>
            </a:r>
          </a:p>
          <a:p>
            <a:r>
              <a:rPr lang="en-US" sz="1200" kern="1200" noProof="1" smtClean="0">
                <a:solidFill>
                  <a:schemeClr val="tx1"/>
                </a:solidFill>
                <a:latin typeface="Courier New" pitchFamily="49" charset="0"/>
                <a:ea typeface="+mn-ea"/>
                <a:cs typeface="Courier New" pitchFamily="49" charset="0"/>
              </a:rPr>
              <a:t>	71102002318Artur         Buczek         ACC2021</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07</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01</a:t>
            </a:r>
          </a:p>
          <a:p>
            <a:r>
              <a:rPr lang="en-US" sz="1200" kern="1200" noProof="1" smtClean="0">
                <a:solidFill>
                  <a:schemeClr val="tx1"/>
                </a:solidFill>
                <a:latin typeface="Courier New" pitchFamily="49" charset="0"/>
                <a:ea typeface="+mn-ea"/>
                <a:cs typeface="Courier New" pitchFamily="49" charset="0"/>
              </a:rPr>
              <a:t>	84121107247Mietek       Jagoda         SEL2017</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11</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02</a:t>
            </a:r>
          </a:p>
          <a:p>
            <a:r>
              <a:rPr lang="en-US" sz="1200" kern="1200" noProof="1" smtClean="0">
                <a:solidFill>
                  <a:schemeClr val="tx1"/>
                </a:solidFill>
                <a:latin typeface="Courier New" pitchFamily="49" charset="0"/>
                <a:ea typeface="+mn-ea"/>
                <a:cs typeface="Courier New" pitchFamily="49" charset="0"/>
              </a:rPr>
              <a:t>	58101006554Leszek       Buczek         SEL1998</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05</a:t>
            </a:r>
            <a:r>
              <a:rPr lang="en-US" sz="1200" kern="1200" noProof="1" smtClean="0">
                <a:solidFill>
                  <a:schemeClr val="tx1"/>
                </a:solidFill>
                <a:latin typeface="+mn-lt"/>
                <a:ea typeface="+mn-ea"/>
                <a:cs typeface="+mn-cs"/>
              </a:rPr>
              <a:t>–</a:t>
            </a:r>
            <a:r>
              <a:rPr lang="en-US" sz="1200" kern="1200" noProof="1" smtClean="0">
                <a:solidFill>
                  <a:schemeClr val="tx1"/>
                </a:solidFill>
                <a:latin typeface="Courier New" pitchFamily="49" charset="0"/>
                <a:ea typeface="+mn-ea"/>
                <a:cs typeface="Courier New" pitchFamily="49" charset="0"/>
              </a:rPr>
              <a:t>04</a:t>
            </a:r>
          </a:p>
          <a:p>
            <a:endParaRPr lang="en-US" sz="1200" kern="1200" noProof="1"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kern="1200" noProof="1" smtClean="0">
                <a:solidFill>
                  <a:schemeClr val="tx1"/>
                </a:solidFill>
                <a:latin typeface="+mn-lt"/>
                <a:ea typeface="+mn-ea"/>
                <a:cs typeface="+mn-cs"/>
              </a:rPr>
              <a:t> - - - - - - - - - - - - - - - - - - - - - - - - - - - - - - - - - - - - - - - - - - - - - - - - - - - - - - - - - - - - - - - - - - - - -</a:t>
            </a:r>
          </a:p>
          <a:p>
            <a:pPr>
              <a:buFontTx/>
              <a:buNone/>
            </a:pP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Nazw zmiennych może być dużo i mogą one być z różnych źródeł:</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copybook'ów</a:t>
            </a:r>
          </a:p>
          <a:p>
            <a:r>
              <a:rPr lang="en-US" sz="1200" kern="1200" noProof="1" smtClean="0">
                <a:solidFill>
                  <a:schemeClr val="tx1"/>
                </a:solidFill>
                <a:latin typeface="+mn-lt"/>
                <a:ea typeface="+mn-ea"/>
                <a:cs typeface="+mn-cs"/>
              </a:rPr>
              <a:t>- FD z DATA DIVISION</a:t>
            </a:r>
          </a:p>
          <a:p>
            <a:r>
              <a:rPr lang="en-US" sz="1200" kern="1200" noProof="1" smtClean="0">
                <a:solidFill>
                  <a:schemeClr val="tx1"/>
                </a:solidFill>
                <a:latin typeface="+mn-lt"/>
                <a:ea typeface="+mn-ea"/>
                <a:cs typeface="+mn-cs"/>
              </a:rPr>
              <a:t>- DCLGEN'ów  (deklaracji tablic DB2)</a:t>
            </a:r>
          </a:p>
          <a:p>
            <a:r>
              <a:rPr lang="en-US" sz="1200" kern="1200" noProof="1" smtClean="0">
                <a:solidFill>
                  <a:schemeClr val="tx1"/>
                </a:solidFill>
                <a:latin typeface="+mn-lt"/>
                <a:ea typeface="+mn-ea"/>
                <a:cs typeface="+mn-cs"/>
              </a:rPr>
              <a:t>- WORKING-STORAGE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tu deklarujemy zmienne robocze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Jest więc dobrym zwyczajem poprzedzać wszystkie nazwy zmiennych definiowanych w WORKING-STORAGE SECTION symbolem WS-, np. </a:t>
            </a:r>
          </a:p>
          <a:p>
            <a:r>
              <a:rPr lang="en-US" sz="1200" b="1" kern="1200" noProof="1" smtClean="0">
                <a:solidFill>
                  <a:schemeClr val="tx1"/>
                </a:solidFill>
                <a:latin typeface="+mn-lt"/>
                <a:ea typeface="+mn-ea"/>
                <a:cs typeface="+mn-cs"/>
              </a:rPr>
              <a:t>WS-</a:t>
            </a:r>
            <a:r>
              <a:rPr lang="en-US" sz="1200" kern="1200" noProof="1" smtClean="0">
                <a:solidFill>
                  <a:schemeClr val="tx1"/>
                </a:solidFill>
                <a:latin typeface="+mn-lt"/>
                <a:ea typeface="+mn-ea"/>
                <a:cs typeface="+mn-cs"/>
              </a:rPr>
              <a:t>NAZWISKO    PIC X(20).</a:t>
            </a:r>
          </a:p>
          <a:p>
            <a:endParaRPr lang="en-US" noProof="1" smtClean="0"/>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7</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20000"/>
          </a:bodyPr>
          <a:lstStyle/>
          <a:p>
            <a:r>
              <a:rPr lang="en-US" sz="1200" kern="1200" noProof="1" smtClean="0">
                <a:solidFill>
                  <a:schemeClr val="tx1"/>
                </a:solidFill>
                <a:latin typeface="+mn-lt"/>
                <a:ea typeface="+mn-ea"/>
                <a:cs typeface="+mn-cs"/>
              </a:rPr>
              <a:t>Przykład:</a:t>
            </a:r>
          </a:p>
          <a:p>
            <a:r>
              <a:rPr lang="en-US" sz="1200" kern="1200" noProof="1" smtClean="0">
                <a:solidFill>
                  <a:schemeClr val="tx1"/>
                </a:solidFill>
                <a:latin typeface="+mn-lt"/>
                <a:ea typeface="+mn-ea"/>
                <a:cs typeface="+mn-cs"/>
              </a:rPr>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 program nadrzędny, wywołujący podprogram 		- podprogram wołany, przekazujący wartości A, B i C</a:t>
            </a:r>
          </a:p>
          <a:p>
            <a:r>
              <a:rPr lang="en-US" sz="1200" kern="1200" noProof="1" smtClean="0">
                <a:solidFill>
                  <a:schemeClr val="tx1"/>
                </a:solidFill>
                <a:latin typeface="+mn-lt"/>
                <a:ea typeface="+mn-ea"/>
                <a:cs typeface="+mn-cs"/>
              </a:rPr>
              <a:t>  (podprogram będzie przekazywać wartości A, B i C		  do programu nadrzędnego (wywołującego):</a:t>
            </a:r>
          </a:p>
          <a:p>
            <a:r>
              <a:rPr lang="en-US" sz="1200" kern="1200" noProof="1" smtClean="0">
                <a:solidFill>
                  <a:schemeClr val="tx1"/>
                </a:solidFill>
                <a:latin typeface="+mn-lt"/>
                <a:ea typeface="+mn-ea"/>
                <a:cs typeface="+mn-cs"/>
              </a:rPr>
              <a:t>   do programu nadrzędnego):</a:t>
            </a:r>
          </a:p>
          <a:p>
            <a:endParaRPr lang="en-US" sz="1200" kern="1200" noProof="1" smtClean="0">
              <a:solidFill>
                <a:schemeClr val="tx1"/>
              </a:solidFill>
              <a:latin typeface="+mn-lt"/>
              <a:ea typeface="+mn-ea"/>
              <a:cs typeface="+mn-cs"/>
            </a:endParaRPr>
          </a:p>
          <a:p>
            <a:r>
              <a:rPr lang="en-US" sz="1200" kern="1200" baseline="0" noProof="1" smtClean="0">
                <a:solidFill>
                  <a:schemeClr val="tx1"/>
                </a:solidFill>
                <a:latin typeface="+mn-lt"/>
                <a:ea typeface="+mn-ea"/>
                <a:cs typeface="+mn-cs"/>
              </a:rPr>
              <a:t>     </a:t>
            </a:r>
            <a:r>
              <a:rPr lang="en-US" sz="1200" kern="1200" noProof="1" smtClean="0">
                <a:solidFill>
                  <a:schemeClr val="tx1"/>
                </a:solidFill>
                <a:latin typeface="+mn-lt"/>
                <a:ea typeface="+mn-ea"/>
                <a:cs typeface="+mn-cs"/>
              </a:rPr>
              <a:t>IDENTIFICATION DIVISION.			     IDENTIFICATION DIVISION.</a:t>
            </a:r>
          </a:p>
          <a:p>
            <a:r>
              <a:rPr lang="en-US" sz="1200" kern="1200" noProof="1" smtClean="0">
                <a:solidFill>
                  <a:schemeClr val="tx1"/>
                </a:solidFill>
                <a:latin typeface="+mn-lt"/>
                <a:ea typeface="+mn-ea"/>
                <a:cs typeface="+mn-cs"/>
              </a:rPr>
              <a:t>     PROGRAM-ID.    nadrzprg.			     PROGRAM-ID.    podprg.</a:t>
            </a:r>
          </a:p>
          <a:p>
            <a:r>
              <a:rPr lang="en-US" sz="1200" kern="1200" noProof="1" smtClean="0">
                <a:solidFill>
                  <a:schemeClr val="tx1"/>
                </a:solidFill>
                <a:latin typeface="+mn-lt"/>
                <a:ea typeface="+mn-ea"/>
                <a:cs typeface="+mn-cs"/>
              </a:rPr>
              <a:t>     DATA DIVISION.				     DATA DIVISION.</a:t>
            </a:r>
          </a:p>
          <a:p>
            <a:r>
              <a:rPr lang="en-US" sz="1200" kern="1200" noProof="1" smtClean="0">
                <a:solidFill>
                  <a:schemeClr val="tx1"/>
                </a:solidFill>
                <a:latin typeface="+mn-lt"/>
                <a:ea typeface="+mn-ea"/>
                <a:cs typeface="+mn-cs"/>
              </a:rPr>
              <a:t>     WORKING-STORAGE SECTION.			     WORKING-STORAGE SECTION.</a:t>
            </a:r>
          </a:p>
          <a:p>
            <a:r>
              <a:rPr lang="en-US" sz="1200" kern="1200" noProof="1" smtClean="0">
                <a:solidFill>
                  <a:schemeClr val="tx1"/>
                </a:solidFill>
                <a:latin typeface="+mn-lt"/>
                <a:ea typeface="+mn-ea"/>
                <a:cs typeface="+mn-cs"/>
              </a:rPr>
              <a:t>     01  A		PIC X(20).			     </a:t>
            </a:r>
            <a:r>
              <a:rPr lang="en-US" sz="1200" b="1" kern="1200" noProof="1" smtClean="0">
                <a:solidFill>
                  <a:schemeClr val="tx1"/>
                </a:solidFill>
                <a:latin typeface="+mn-lt"/>
                <a:ea typeface="+mn-ea"/>
                <a:cs typeface="+mn-cs"/>
              </a:rPr>
              <a:t>LINKAGE SECTION.</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77  B		PIC S9(4) BINARY.		     01  X		PIC X(20).</a:t>
            </a:r>
          </a:p>
          <a:p>
            <a:r>
              <a:rPr lang="en-US" sz="1200" kern="1200" noProof="1" smtClean="0">
                <a:solidFill>
                  <a:schemeClr val="tx1"/>
                </a:solidFill>
                <a:latin typeface="+mn-lt"/>
                <a:ea typeface="+mn-ea"/>
                <a:cs typeface="+mn-cs"/>
              </a:rPr>
              <a:t>     77  C		PIC X(30).			     77  Y		PIC S9(4) BINARY.</a:t>
            </a:r>
          </a:p>
          <a:p>
            <a:r>
              <a:rPr lang="en-US" sz="1200" kern="1200" noProof="1" smtClean="0">
                <a:solidFill>
                  <a:schemeClr val="tx1"/>
                </a:solidFill>
                <a:latin typeface="+mn-lt"/>
                <a:ea typeface="+mn-ea"/>
                <a:cs typeface="+mn-cs"/>
              </a:rPr>
              <a:t>     PROCEDURE DIVISION.			     77  Z		PIC X(30).</a:t>
            </a:r>
          </a:p>
          <a:p>
            <a:r>
              <a:rPr lang="en-US" sz="1200" kern="1200" noProof="1" smtClean="0">
                <a:solidFill>
                  <a:schemeClr val="tx1"/>
                </a:solidFill>
                <a:latin typeface="+mn-lt"/>
                <a:ea typeface="+mn-ea"/>
                <a:cs typeface="+mn-cs"/>
              </a:rPr>
              <a:t>           …					     PROCEDURE DIVISION </a:t>
            </a:r>
            <a:r>
              <a:rPr lang="en-US" sz="1200" b="1" kern="1200" noProof="1" smtClean="0">
                <a:solidFill>
                  <a:schemeClr val="tx1"/>
                </a:solidFill>
                <a:latin typeface="+mn-lt"/>
                <a:ea typeface="+mn-ea"/>
                <a:cs typeface="+mn-cs"/>
              </a:rPr>
              <a:t>USING X, Y, Z</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CALL "podprg" USING  A, B, C		</a:t>
            </a:r>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
            </a:r>
            <a:br>
              <a:rPr lang="en-US" sz="1200" kern="1200" noProof="1" smtClean="0">
                <a:solidFill>
                  <a:schemeClr val="tx1"/>
                </a:solidFill>
                <a:latin typeface="+mn-lt"/>
                <a:ea typeface="+mn-ea"/>
                <a:cs typeface="+mn-cs"/>
              </a:rPr>
            </a:br>
            <a:r>
              <a:rPr lang="en-US" sz="1200" kern="1200" noProof="1" smtClean="0">
                <a:solidFill>
                  <a:schemeClr val="tx1"/>
                </a:solidFill>
                <a:latin typeface="+mn-lt"/>
                <a:ea typeface="+mn-ea"/>
                <a:cs typeface="+mn-cs"/>
              </a:rPr>
              <a:t>Patrz: opis CALL bardziej szczegółowo, poniżej w tej prezentacji.</a:t>
            </a:r>
            <a:endParaRPr lang="en-US" noProof="1"/>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8</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200" noProof="1" smtClean="0"/>
              <a:t> </a:t>
            </a:r>
            <a:r>
              <a:rPr lang="en-US" sz="1200" noProof="1" smtClean="0"/>
              <a:t>COPY działa jak 'include' w 'C' lub 'import' w 'Python' - tuż po linii z COPY, wkopuje "member'a". Zwykle jest nim copybook, ale niekoniecznie (może być to dowolna część kodu).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noProof="1" smtClean="0"/>
              <a:t>Uwaga: Nie używaj instrukcji COPY dla DCLGEN'a (struktura tablicy DB2) - chociaż w praktyce możesz. Do tego służy instrukcja INCLUDE. Są standardy, których powinniśmy się trzymać.</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noProof="1"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noProof="1" smtClean="0"/>
          </a:p>
          <a:p>
            <a:r>
              <a:rPr lang="en-US" sz="1200" b="1" kern="1200" noProof="1" smtClean="0">
                <a:solidFill>
                  <a:schemeClr val="tx1"/>
                </a:solidFill>
                <a:latin typeface="+mn-lt"/>
                <a:ea typeface="+mn-ea"/>
                <a:cs typeface="+mn-cs"/>
              </a:rPr>
              <a:t>Uwagi o copybook'ach włączanych do kodu instrukcją COPY</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Załóżmy, że możemy zdefiniować copybook 'osoby' na dwa sposoby:</a:t>
            </a:r>
          </a:p>
          <a:p>
            <a:r>
              <a:rPr lang="en-US" sz="1200" kern="1200" noProof="1" smtClean="0">
                <a:solidFill>
                  <a:schemeClr val="tx1"/>
                </a:solidFill>
                <a:latin typeface="+mn-lt"/>
                <a:ea typeface="+mn-ea"/>
                <a:cs typeface="+mn-cs"/>
              </a:rPr>
              <a:t>Pierwszy:				Drugi:</a:t>
            </a:r>
          </a:p>
          <a:p>
            <a:r>
              <a:rPr lang="en-US" sz="1200" b="1" kern="1200" noProof="1" smtClean="0">
                <a:solidFill>
                  <a:schemeClr val="tx1"/>
                </a:solidFill>
                <a:latin typeface="+mn-lt"/>
                <a:ea typeface="+mn-ea"/>
                <a:cs typeface="+mn-cs"/>
              </a:rPr>
              <a:t>01</a:t>
            </a:r>
            <a:r>
              <a:rPr lang="en-US" sz="1200" kern="1200" noProof="1" smtClean="0">
                <a:solidFill>
                  <a:schemeClr val="tx1"/>
                </a:solidFill>
                <a:latin typeface="+mn-lt"/>
                <a:ea typeface="+mn-ea"/>
                <a:cs typeface="+mn-cs"/>
              </a:rPr>
              <a:t>  pracownicy.			</a:t>
            </a:r>
            <a:r>
              <a:rPr lang="en-US" sz="1200" b="1" kern="1200" noProof="1" smtClean="0">
                <a:solidFill>
                  <a:schemeClr val="tx1"/>
                </a:solidFill>
                <a:latin typeface="+mn-lt"/>
                <a:ea typeface="+mn-ea"/>
                <a:cs typeface="+mn-cs"/>
              </a:rPr>
              <a:t>05</a:t>
            </a:r>
            <a:r>
              <a:rPr lang="en-US" sz="1200" kern="1200" noProof="1" smtClean="0">
                <a:solidFill>
                  <a:schemeClr val="tx1"/>
                </a:solidFill>
                <a:latin typeface="+mn-lt"/>
                <a:ea typeface="+mn-ea"/>
                <a:cs typeface="+mn-cs"/>
              </a:rPr>
              <a:t>  pracownicy.</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05</a:t>
            </a:r>
            <a:r>
              <a:rPr lang="en-US" sz="1200" kern="1200" noProof="1" smtClean="0">
                <a:solidFill>
                  <a:schemeClr val="tx1"/>
                </a:solidFill>
                <a:latin typeface="+mn-lt"/>
                <a:ea typeface="+mn-ea"/>
                <a:cs typeface="+mn-cs"/>
              </a:rPr>
              <a:t>  pesel	PIC 9(11).		      </a:t>
            </a:r>
            <a:r>
              <a:rPr lang="en-US" sz="1200" b="1" kern="1200" noProof="1" smtClean="0">
                <a:solidFill>
                  <a:schemeClr val="tx1"/>
                </a:solidFill>
                <a:latin typeface="+mn-lt"/>
                <a:ea typeface="+mn-ea"/>
                <a:cs typeface="+mn-cs"/>
              </a:rPr>
              <a:t>10</a:t>
            </a:r>
            <a:r>
              <a:rPr lang="en-US" sz="1200" kern="1200" noProof="1" smtClean="0">
                <a:solidFill>
                  <a:schemeClr val="tx1"/>
                </a:solidFill>
                <a:latin typeface="+mn-lt"/>
                <a:ea typeface="+mn-ea"/>
                <a:cs typeface="+mn-cs"/>
              </a:rPr>
              <a:t>  pesel	PIC 9(11).</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05</a:t>
            </a:r>
            <a:r>
              <a:rPr lang="en-US" sz="1200" kern="1200" noProof="1" smtClean="0">
                <a:solidFill>
                  <a:schemeClr val="tx1"/>
                </a:solidFill>
                <a:latin typeface="+mn-lt"/>
                <a:ea typeface="+mn-ea"/>
                <a:cs typeface="+mn-cs"/>
              </a:rPr>
              <a:t>  imie		PIC X(10).		      </a:t>
            </a:r>
            <a:r>
              <a:rPr lang="en-US" sz="1200" b="1" kern="1200" noProof="1" smtClean="0">
                <a:solidFill>
                  <a:schemeClr val="tx1"/>
                </a:solidFill>
                <a:latin typeface="+mn-lt"/>
                <a:ea typeface="+mn-ea"/>
                <a:cs typeface="+mn-cs"/>
              </a:rPr>
              <a:t>10 </a:t>
            </a:r>
            <a:r>
              <a:rPr lang="en-US" sz="1200" kern="1200" noProof="1" smtClean="0">
                <a:solidFill>
                  <a:schemeClr val="tx1"/>
                </a:solidFill>
                <a:latin typeface="+mn-lt"/>
                <a:ea typeface="+mn-ea"/>
                <a:cs typeface="+mn-cs"/>
              </a:rPr>
              <a:t> imie		PIC X(10).</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05</a:t>
            </a:r>
            <a:r>
              <a:rPr lang="en-US" sz="1200" kern="1200" noProof="1" smtClean="0">
                <a:solidFill>
                  <a:schemeClr val="tx1"/>
                </a:solidFill>
                <a:latin typeface="+mn-lt"/>
                <a:ea typeface="+mn-ea"/>
                <a:cs typeface="+mn-cs"/>
              </a:rPr>
              <a:t>  nazwisko	PIC X(15).		      </a:t>
            </a:r>
            <a:r>
              <a:rPr lang="en-US" sz="1200" b="1" kern="1200" noProof="1" smtClean="0">
                <a:solidFill>
                  <a:schemeClr val="tx1"/>
                </a:solidFill>
                <a:latin typeface="+mn-lt"/>
                <a:ea typeface="+mn-ea"/>
                <a:cs typeface="+mn-cs"/>
              </a:rPr>
              <a:t>10</a:t>
            </a:r>
            <a:r>
              <a:rPr lang="en-US" sz="1200" kern="1200" noProof="1" smtClean="0">
                <a:solidFill>
                  <a:schemeClr val="tx1"/>
                </a:solidFill>
                <a:latin typeface="+mn-lt"/>
                <a:ea typeface="+mn-ea"/>
                <a:cs typeface="+mn-cs"/>
              </a:rPr>
              <a:t>  nazwisko	PIC X(15).</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05</a:t>
            </a:r>
            <a:r>
              <a:rPr lang="en-US" sz="1200" kern="1200" noProof="1" smtClean="0">
                <a:solidFill>
                  <a:schemeClr val="tx1"/>
                </a:solidFill>
                <a:latin typeface="+mn-lt"/>
                <a:ea typeface="+mn-ea"/>
                <a:cs typeface="+mn-cs"/>
              </a:rPr>
              <a:t>  oddzial	PIC X(03).		      </a:t>
            </a:r>
            <a:r>
              <a:rPr lang="en-US" sz="1200" b="1" kern="1200" noProof="1" smtClean="0">
                <a:solidFill>
                  <a:schemeClr val="tx1"/>
                </a:solidFill>
                <a:latin typeface="+mn-lt"/>
                <a:ea typeface="+mn-ea"/>
                <a:cs typeface="+mn-cs"/>
              </a:rPr>
              <a:t>10</a:t>
            </a:r>
            <a:r>
              <a:rPr lang="en-US" sz="1200" kern="1200" noProof="1" smtClean="0">
                <a:solidFill>
                  <a:schemeClr val="tx1"/>
                </a:solidFill>
                <a:latin typeface="+mn-lt"/>
                <a:ea typeface="+mn-ea"/>
                <a:cs typeface="+mn-cs"/>
              </a:rPr>
              <a:t>  oddzial	PIC X(03).</a:t>
            </a:r>
          </a:p>
          <a:p>
            <a:r>
              <a:rPr lang="en-US" sz="1200" kern="1200" noProof="1" smtClean="0">
                <a:solidFill>
                  <a:schemeClr val="tx1"/>
                </a:solidFill>
                <a:latin typeface="+mn-lt"/>
                <a:ea typeface="+mn-ea"/>
                <a:cs typeface="+mn-cs"/>
              </a:rPr>
              <a:t> </a:t>
            </a:r>
          </a:p>
          <a:p>
            <a:r>
              <a:rPr lang="en-US" sz="1800" b="1" kern="1200" noProof="1" smtClean="0">
                <a:solidFill>
                  <a:schemeClr val="tx1"/>
                </a:solidFill>
                <a:latin typeface="+mn-lt"/>
                <a:ea typeface="+mn-ea"/>
                <a:cs typeface="+mn-cs"/>
              </a:rPr>
              <a:t>A.  </a:t>
            </a:r>
            <a:r>
              <a:rPr lang="en-US" sz="1200" kern="1200" noProof="1" smtClean="0">
                <a:solidFill>
                  <a:schemeClr val="tx1"/>
                </a:solidFill>
                <a:latin typeface="+mn-lt"/>
                <a:ea typeface="+mn-ea"/>
                <a:cs typeface="+mn-cs"/>
              </a:rPr>
              <a:t>Jest dobrym zwyczajem utrzymane w copybook'u poziomu nie niższego niż 2 ( czyli 02; tutaj jest 05). Dlaczego?</a:t>
            </a:r>
          </a:p>
          <a:p>
            <a:r>
              <a:rPr lang="en-US" sz="1200" kern="1200" noProof="1" smtClean="0">
                <a:solidFill>
                  <a:schemeClr val="tx1"/>
                </a:solidFill>
                <a:latin typeface="+mn-lt"/>
                <a:ea typeface="+mn-ea"/>
                <a:cs typeface="+mn-cs"/>
              </a:rPr>
              <a:t>Porównaj:</a:t>
            </a:r>
          </a:p>
          <a:p>
            <a:r>
              <a:rPr lang="en-US" sz="1200" kern="1200" noProof="1" smtClean="0">
                <a:solidFill>
                  <a:schemeClr val="tx1"/>
                </a:solidFill>
                <a:latin typeface="+mn-lt"/>
                <a:ea typeface="+mn-ea"/>
                <a:cs typeface="+mn-cs"/>
              </a:rPr>
              <a:t>Dla copybook'a pierwszego</a:t>
            </a:r>
          </a:p>
          <a:p>
            <a:r>
              <a:rPr lang="en-US" sz="1200" b="1" kern="1200" noProof="1" smtClean="0">
                <a:solidFill>
                  <a:schemeClr val="tx1"/>
                </a:solidFill>
                <a:latin typeface="+mn-lt"/>
                <a:ea typeface="+mn-ea"/>
                <a:cs typeface="+mn-cs"/>
              </a:rPr>
              <a:t>	COPY osoby.</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tu copybook 'osoby' zaczyna się od poziomu </a:t>
            </a:r>
            <a:r>
              <a:rPr lang="en-US" sz="1200" b="1" kern="1200" noProof="1" smtClean="0">
                <a:solidFill>
                  <a:schemeClr val="tx1"/>
                </a:solidFill>
                <a:latin typeface="+mn-lt"/>
                <a:ea typeface="+mn-ea"/>
                <a:cs typeface="+mn-cs"/>
              </a:rPr>
              <a:t>01</a:t>
            </a:r>
            <a:r>
              <a:rPr lang="en-US" sz="1200" kern="1200" noProof="1" smtClean="0">
                <a:solidFill>
                  <a:schemeClr val="tx1"/>
                </a:solidFill>
                <a:latin typeface="+mn-lt"/>
                <a:ea typeface="+mn-ea"/>
                <a:cs typeface="+mn-cs"/>
              </a:rPr>
              <a:t> i ze względu na co najwyżej 8-literową </a:t>
            </a:r>
          </a:p>
          <a:p>
            <a:r>
              <a:rPr lang="en-US" sz="1200" kern="1200" noProof="1" smtClean="0">
                <a:solidFill>
                  <a:schemeClr val="tx1"/>
                </a:solidFill>
                <a:latin typeface="+mn-lt"/>
                <a:ea typeface="+mn-ea"/>
                <a:cs typeface="+mn-cs"/>
              </a:rPr>
              <a:t>			    nazwę nie przedstawia dokładnie, co ten copybook zawiera.</a:t>
            </a:r>
          </a:p>
          <a:p>
            <a:r>
              <a:rPr lang="en-US" sz="1200" kern="1200" noProof="1" smtClean="0">
                <a:solidFill>
                  <a:schemeClr val="tx1"/>
                </a:solidFill>
                <a:latin typeface="+mn-lt"/>
                <a:ea typeface="+mn-ea"/>
                <a:cs typeface="+mn-cs"/>
              </a:rPr>
              <a:t>Dla copybook'a drugiego</a:t>
            </a:r>
          </a:p>
          <a:p>
            <a:r>
              <a:rPr lang="en-US" sz="1200" b="1" kern="1200" noProof="1" smtClean="0">
                <a:solidFill>
                  <a:schemeClr val="tx1"/>
                </a:solidFill>
                <a:latin typeface="+mn-lt"/>
                <a:ea typeface="+mn-ea"/>
                <a:cs typeface="+mn-cs"/>
              </a:rPr>
              <a:t>	01  Pracownicy-firmy.</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poziom 01 dla zmiennej grupowej całego copybook'a. Nazwa do 30 znaków.</a:t>
            </a: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COPY osoby.</a:t>
            </a:r>
            <a:r>
              <a:rPr lang="en-US" sz="1200" kern="1200" noProof="1" smtClean="0">
                <a:solidFill>
                  <a:schemeClr val="tx1"/>
                </a:solidFill>
                <a:latin typeface="+mn-lt"/>
                <a:ea typeface="+mn-ea"/>
                <a:cs typeface="+mn-cs"/>
              </a:rPr>
              <a:t>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tu copybook 'osoby' zaczyna się od poziomu </a:t>
            </a:r>
            <a:r>
              <a:rPr lang="en-US" sz="1200" b="1" kern="1200" noProof="1" smtClean="0">
                <a:solidFill>
                  <a:schemeClr val="tx1"/>
                </a:solidFill>
                <a:latin typeface="+mn-lt"/>
                <a:ea typeface="+mn-ea"/>
                <a:cs typeface="+mn-cs"/>
              </a:rPr>
              <a:t>02</a:t>
            </a:r>
            <a:r>
              <a:rPr lang="en-US" sz="1200" kern="1200" noProof="1" smtClean="0">
                <a:solidFill>
                  <a:schemeClr val="tx1"/>
                </a:solidFill>
                <a:latin typeface="+mn-lt"/>
                <a:ea typeface="+mn-ea"/>
                <a:cs typeface="+mn-cs"/>
              </a:rPr>
              <a:t> lub wyższego.</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W dodatku, gdy nie zastosujemy REPLACING (patrz punkt </a:t>
            </a:r>
            <a:r>
              <a:rPr lang="en-US" sz="1200" b="1" kern="1200" noProof="1" smtClean="0">
                <a:solidFill>
                  <a:schemeClr val="tx1"/>
                </a:solidFill>
                <a:latin typeface="+mn-lt"/>
                <a:ea typeface="+mn-ea"/>
                <a:cs typeface="+mn-cs"/>
              </a:rPr>
              <a:t>B</a:t>
            </a:r>
            <a:r>
              <a:rPr lang="en-US" sz="1200" kern="1200" noProof="1" smtClean="0">
                <a:solidFill>
                  <a:schemeClr val="tx1"/>
                </a:solidFill>
                <a:latin typeface="+mn-lt"/>
                <a:ea typeface="+mn-ea"/>
                <a:cs typeface="+mn-cs"/>
              </a:rPr>
              <a:t>) a chcemy wykorzystać jeden copybook jak logiczne dwa copybook'i (np. jeden dla wejścia, drugi - o identycznej strukturze - dla wyjścia) to możemy wprowadzić:</a:t>
            </a:r>
          </a:p>
          <a:p>
            <a:r>
              <a:rPr lang="en-US" sz="1200" b="1" kern="1200" noProof="1" smtClean="0">
                <a:solidFill>
                  <a:schemeClr val="tx1"/>
                </a:solidFill>
                <a:latin typeface="+mn-lt"/>
                <a:ea typeface="+mn-ea"/>
                <a:cs typeface="+mn-cs"/>
              </a:rPr>
              <a:t>	01  Pracownicy-firmy-stare-dane.		01  Pracownicy-firmy-nowe-dane.</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COPY osoby.			   </a:t>
            </a:r>
            <a:r>
              <a:rPr lang="en-US" sz="1200" kern="1200" noProof="1" smtClean="0">
                <a:solidFill>
                  <a:schemeClr val="tx1"/>
                </a:solidFill>
                <a:latin typeface="+mn-lt"/>
                <a:ea typeface="+mn-ea"/>
                <a:cs typeface="+mn-cs"/>
              </a:rPr>
              <a:t>    </a:t>
            </a:r>
            <a:r>
              <a:rPr lang="en-US" sz="1200" b="1" kern="1200" noProof="1" smtClean="0">
                <a:solidFill>
                  <a:schemeClr val="tx1"/>
                </a:solidFill>
                <a:latin typeface="+mn-lt"/>
                <a:ea typeface="+mn-ea"/>
                <a:cs typeface="+mn-cs"/>
              </a:rPr>
              <a:t>COPY osoby.</a:t>
            </a:r>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 np. odwołać się do zmennej 'oddzial' (pracwnik przeniesiony jest do innego oddziału) copybook'a </a:t>
            </a:r>
            <a:r>
              <a:rPr lang="en-US" sz="1200" b="1" kern="1200" noProof="1" smtClean="0">
                <a:solidFill>
                  <a:schemeClr val="tx1"/>
                </a:solidFill>
                <a:latin typeface="+mn-lt"/>
                <a:ea typeface="+mn-ea"/>
                <a:cs typeface="+mn-cs"/>
              </a:rPr>
              <a:t>-stare-</a:t>
            </a:r>
            <a:r>
              <a:rPr lang="en-US" sz="1200" kern="1200" noProof="1" smtClean="0">
                <a:solidFill>
                  <a:schemeClr val="tx1"/>
                </a:solidFill>
                <a:latin typeface="+mn-lt"/>
                <a:ea typeface="+mn-ea"/>
                <a:cs typeface="+mn-cs"/>
              </a:rPr>
              <a:t> to piszemy:</a:t>
            </a:r>
          </a:p>
          <a:p>
            <a:r>
              <a:rPr lang="en-US" sz="1200" kern="1200" noProof="1" smtClean="0">
                <a:solidFill>
                  <a:schemeClr val="tx1"/>
                </a:solidFill>
                <a:latin typeface="+mn-lt"/>
                <a:ea typeface="+mn-ea"/>
                <a:cs typeface="+mn-cs"/>
              </a:rPr>
              <a:t>	… oddzial  OF  Pracownicy-firmy-</a:t>
            </a:r>
            <a:r>
              <a:rPr lang="en-US" sz="1200" b="1" kern="1200" noProof="1" smtClean="0">
                <a:solidFill>
                  <a:schemeClr val="tx1"/>
                </a:solidFill>
                <a:latin typeface="+mn-lt"/>
                <a:ea typeface="+mn-ea"/>
                <a:cs typeface="+mn-cs"/>
              </a:rPr>
              <a:t>stare</a:t>
            </a:r>
            <a:r>
              <a:rPr lang="en-US" sz="1200" kern="1200" noProof="1" smtClean="0">
                <a:solidFill>
                  <a:schemeClr val="tx1"/>
                </a:solidFill>
                <a:latin typeface="+mn-lt"/>
                <a:ea typeface="+mn-ea"/>
                <a:cs typeface="+mn-cs"/>
              </a:rPr>
              <a:t>-dane	</a:t>
            </a:r>
            <a:r>
              <a:rPr lang="en-US" sz="1200" kern="1200" noProof="1" smtClean="0">
                <a:solidFill>
                  <a:schemeClr val="tx1"/>
                </a:solidFill>
                <a:latin typeface="+mn-lt"/>
                <a:ea typeface="+mn-ea"/>
                <a:cs typeface="+mn-cs"/>
                <a:sym typeface="Wingdings"/>
              </a:rPr>
              <a:t></a:t>
            </a:r>
            <a:r>
              <a:rPr lang="en-US" sz="1200" kern="1200" noProof="1" smtClean="0">
                <a:solidFill>
                  <a:schemeClr val="tx1"/>
                </a:solidFill>
                <a:latin typeface="+mn-lt"/>
                <a:ea typeface="+mn-ea"/>
                <a:cs typeface="+mn-cs"/>
              </a:rPr>
              <a:t> 'OF' może być zamienione na 'IN'</a:t>
            </a:r>
          </a:p>
          <a:p>
            <a:r>
              <a:rPr lang="en-US" sz="1200" kern="1200" noProof="1" smtClean="0">
                <a:solidFill>
                  <a:schemeClr val="tx1"/>
                </a:solidFill>
                <a:latin typeface="+mn-lt"/>
                <a:ea typeface="+mn-ea"/>
                <a:cs typeface="+mn-cs"/>
              </a:rPr>
              <a:t> </a:t>
            </a:r>
          </a:p>
          <a:p>
            <a:r>
              <a:rPr lang="en-US" sz="1800" b="1" kern="1200" noProof="1" smtClean="0">
                <a:solidFill>
                  <a:schemeClr val="tx1"/>
                </a:solidFill>
                <a:latin typeface="+mn-lt"/>
                <a:ea typeface="+mn-ea"/>
                <a:cs typeface="+mn-cs"/>
              </a:rPr>
              <a:t>B.</a:t>
            </a:r>
            <a:r>
              <a:rPr lang="en-US" sz="1200" kern="1200" noProof="1" smtClean="0">
                <a:solidFill>
                  <a:schemeClr val="tx1"/>
                </a:solidFill>
                <a:latin typeface="+mn-lt"/>
                <a:ea typeface="+mn-ea"/>
                <a:cs typeface="+mn-cs"/>
              </a:rPr>
              <a:t> REPLACING w instrukcji COPY.</a:t>
            </a:r>
          </a:p>
          <a:p>
            <a:r>
              <a:rPr lang="en-US" sz="1200" kern="1200" noProof="1" smtClean="0">
                <a:solidFill>
                  <a:schemeClr val="tx1"/>
                </a:solidFill>
                <a:latin typeface="+mn-lt"/>
                <a:ea typeface="+mn-ea"/>
                <a:cs typeface="+mn-cs"/>
              </a:rPr>
              <a:t>Jeden fizyczny copybook możemy łatwo zamienić na dwa (i więcej) logiczne copybook'i stosując słowo REPLACING pod warunkiem, że do naszego, fizycznego copybook'a, wprowadzimy parę znaków (dwa lub trzy) gotowych do wymiany na konkretne słowo, np. IN (dla wejścia) lub OUT (dla wyjścia).</a:t>
            </a:r>
          </a:p>
          <a:p>
            <a:r>
              <a:rPr lang="en-US" sz="1200" kern="1200" noProof="1" smtClean="0">
                <a:solidFill>
                  <a:schemeClr val="tx1"/>
                </a:solidFill>
                <a:latin typeface="+mn-lt"/>
                <a:ea typeface="+mn-ea"/>
                <a:cs typeface="+mn-cs"/>
              </a:rPr>
              <a:t>Niech nasz copybook 'osoby' wygląda tak:</a:t>
            </a:r>
          </a:p>
          <a:p>
            <a:r>
              <a:rPr lang="en-US" sz="1200" kern="1200" noProof="1" smtClean="0">
                <a:solidFill>
                  <a:schemeClr val="tx1"/>
                </a:solidFill>
                <a:latin typeface="+mn-lt"/>
                <a:ea typeface="+mn-ea"/>
                <a:cs typeface="+mn-cs"/>
              </a:rPr>
              <a:t>01  </a:t>
            </a:r>
            <a:r>
              <a:rPr lang="en-US" sz="1200" b="1"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pracownicy.</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pesel	PIC 9(11).</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imie	PIC X(10).</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nazwisko	PIC X(15).</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a:t>
            </a:r>
            <a:r>
              <a:rPr lang="en-US" sz="1200" kern="1200" noProof="1" smtClean="0">
                <a:solidFill>
                  <a:schemeClr val="tx1"/>
                </a:solidFill>
                <a:latin typeface="+mn-lt"/>
                <a:ea typeface="+mn-ea"/>
                <a:cs typeface="+mn-cs"/>
              </a:rPr>
              <a:t>oddzial	PIC X(03).</a:t>
            </a:r>
          </a:p>
          <a:p>
            <a:r>
              <a:rPr lang="en-US" sz="1200" kern="1200" noProof="1" smtClean="0">
                <a:solidFill>
                  <a:schemeClr val="tx1"/>
                </a:solidFill>
                <a:latin typeface="+mn-lt"/>
                <a:ea typeface="+mn-ea"/>
                <a:cs typeface="+mn-cs"/>
              </a:rPr>
              <a:t>      …</a:t>
            </a:r>
          </a:p>
          <a:p>
            <a:r>
              <a:rPr lang="en-US" sz="1200" kern="1200" noProof="1" smtClean="0">
                <a:solidFill>
                  <a:schemeClr val="tx1"/>
                </a:solidFill>
                <a:latin typeface="+mn-lt"/>
                <a:ea typeface="+mn-ea"/>
                <a:cs typeface="+mn-cs"/>
              </a:rPr>
              <a:t>Wtedy możemy ten sam copybook użyć dla danych wejściowych a po zmianie uaktualniające dane przesłać do copybook'a na wyjściu frazą: </a:t>
            </a:r>
          </a:p>
          <a:p>
            <a:r>
              <a:rPr lang="en-US" sz="1200" kern="1200" noProof="1" smtClean="0">
                <a:solidFill>
                  <a:schemeClr val="tx1"/>
                </a:solidFill>
                <a:latin typeface="+mn-lt"/>
                <a:ea typeface="+mn-ea"/>
                <a:cs typeface="+mn-cs"/>
              </a:rPr>
              <a:t>MOVE … CORRESPONDING </a:t>
            </a:r>
            <a:r>
              <a:rPr lang="en-US" sz="1200" i="1" kern="1200" noProof="1" smtClean="0">
                <a:solidFill>
                  <a:schemeClr val="tx1"/>
                </a:solidFill>
                <a:latin typeface="+mn-lt"/>
                <a:ea typeface="+mn-ea"/>
                <a:cs typeface="+mn-cs"/>
              </a:rPr>
              <a:t>logiczny copybook wejściowy</a:t>
            </a:r>
            <a:r>
              <a:rPr lang="en-US" sz="1200" kern="1200" noProof="1" smtClean="0">
                <a:solidFill>
                  <a:schemeClr val="tx1"/>
                </a:solidFill>
                <a:latin typeface="+mn-lt"/>
                <a:ea typeface="+mn-ea"/>
                <a:cs typeface="+mn-cs"/>
              </a:rPr>
              <a:t> TO </a:t>
            </a:r>
            <a:r>
              <a:rPr lang="en-US" sz="1200" i="1" kern="1200" noProof="1" smtClean="0">
                <a:solidFill>
                  <a:schemeClr val="tx1"/>
                </a:solidFill>
                <a:latin typeface="+mn-lt"/>
                <a:ea typeface="+mn-ea"/>
                <a:cs typeface="+mn-cs"/>
              </a:rPr>
              <a:t>logiczny copybook wyjściowy.</a:t>
            </a:r>
            <a:endParaRPr lang="en-US" sz="1200" kern="1200" noProof="1" smtClean="0">
              <a:solidFill>
                <a:schemeClr val="tx1"/>
              </a:solidFill>
              <a:latin typeface="+mn-lt"/>
              <a:ea typeface="+mn-ea"/>
              <a:cs typeface="+mn-cs"/>
            </a:endParaRP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	* </a:t>
            </a:r>
            <a:r>
              <a:rPr lang="en-US" sz="1200" i="1" kern="1200" noProof="1" smtClean="0">
                <a:solidFill>
                  <a:schemeClr val="tx1"/>
                </a:solidFill>
                <a:latin typeface="+mn-lt"/>
                <a:ea typeface="+mn-ea"/>
                <a:cs typeface="+mn-cs"/>
              </a:rPr>
              <a:t>Utworzenie logicznego copybook'a wejściowego</a:t>
            </a:r>
          </a:p>
          <a:p>
            <a:r>
              <a:rPr lang="en-US" sz="1200" kern="1200" noProof="1" smtClean="0">
                <a:solidFill>
                  <a:schemeClr val="tx1"/>
                </a:solidFill>
                <a:latin typeface="+mn-lt"/>
                <a:ea typeface="+mn-ea"/>
                <a:cs typeface="+mn-cs"/>
              </a:rPr>
              <a:t>	   COPY osoby REPLACING ==()== BY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a:t>
            </a:r>
          </a:p>
          <a:p>
            <a:r>
              <a:rPr lang="en-US" sz="1200" kern="1200" noProof="1" smtClean="0">
                <a:solidFill>
                  <a:schemeClr val="tx1"/>
                </a:solidFill>
                <a:latin typeface="+mn-lt"/>
                <a:ea typeface="+mn-ea"/>
                <a:cs typeface="+mn-cs"/>
              </a:rPr>
              <a:t>	* </a:t>
            </a:r>
            <a:r>
              <a:rPr lang="en-US" sz="1200" i="1" kern="1200" noProof="1" smtClean="0">
                <a:solidFill>
                  <a:schemeClr val="tx1"/>
                </a:solidFill>
                <a:latin typeface="+mn-lt"/>
                <a:ea typeface="+mn-ea"/>
                <a:cs typeface="+mn-cs"/>
              </a:rPr>
              <a:t>Utworzenie logicznego copybook'a wyjściowego</a:t>
            </a:r>
          </a:p>
          <a:p>
            <a:r>
              <a:rPr lang="en-US" sz="1200" kern="1200" noProof="1" smtClean="0">
                <a:solidFill>
                  <a:schemeClr val="tx1"/>
                </a:solidFill>
                <a:latin typeface="+mn-lt"/>
                <a:ea typeface="+mn-ea"/>
                <a:cs typeface="+mn-cs"/>
              </a:rPr>
              <a:t>	   COPY osoby REPLACING ==()== BY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I nasze dwa logiczne copybook'i utworzone z jednego fizycznego copybook'a będą wyglądać tak - wszystkie nazwy są unikalne:</a:t>
            </a:r>
          </a:p>
          <a:p>
            <a:endParaRPr lang="en-US" sz="1200" kern="1200" noProof="1" smtClean="0">
              <a:solidFill>
                <a:schemeClr val="tx1"/>
              </a:solidFill>
              <a:latin typeface="+mn-lt"/>
              <a:ea typeface="+mn-ea"/>
              <a:cs typeface="+mn-cs"/>
            </a:endParaRPr>
          </a:p>
          <a:p>
            <a:r>
              <a:rPr lang="en-US" sz="1200" kern="1200" noProof="1" smtClean="0">
                <a:solidFill>
                  <a:schemeClr val="tx1"/>
                </a:solidFill>
                <a:latin typeface="+mn-lt"/>
                <a:ea typeface="+mn-ea"/>
                <a:cs typeface="+mn-cs"/>
              </a:rPr>
              <a:t>copybook wejściowy:			copybook wyjściowy:</a:t>
            </a:r>
          </a:p>
          <a:p>
            <a:r>
              <a:rPr lang="en-US" sz="1200" kern="1200" noProof="1" smtClean="0">
                <a:solidFill>
                  <a:schemeClr val="tx1"/>
                </a:solidFill>
                <a:latin typeface="+mn-lt"/>
                <a:ea typeface="+mn-ea"/>
                <a:cs typeface="+mn-cs"/>
              </a:rPr>
              <a:t>01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pracownicy.			01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pracownicy.</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pesel	PIC 9(11).		      05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pesel	PIC 9(11).</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imie	PIC X(10).		      05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imie	PIC X(10).</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nazwisko	PIC X(15).		      05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nazwisko	PIC X(15).</a:t>
            </a:r>
          </a:p>
          <a:p>
            <a:r>
              <a:rPr lang="en-US" sz="1200" kern="1200" noProof="1" smtClean="0">
                <a:solidFill>
                  <a:schemeClr val="tx1"/>
                </a:solidFill>
                <a:latin typeface="+mn-lt"/>
                <a:ea typeface="+mn-ea"/>
                <a:cs typeface="+mn-cs"/>
              </a:rPr>
              <a:t>      05  </a:t>
            </a:r>
            <a:r>
              <a:rPr lang="en-US" sz="1200" b="1" kern="1200" noProof="1" smtClean="0">
                <a:solidFill>
                  <a:schemeClr val="tx1"/>
                </a:solidFill>
                <a:latin typeface="+mn-lt"/>
                <a:ea typeface="+mn-ea"/>
                <a:cs typeface="+mn-cs"/>
              </a:rPr>
              <a:t>in-</a:t>
            </a:r>
            <a:r>
              <a:rPr lang="en-US" sz="1200" kern="1200" noProof="1" smtClean="0">
                <a:solidFill>
                  <a:schemeClr val="tx1"/>
                </a:solidFill>
                <a:latin typeface="+mn-lt"/>
                <a:ea typeface="+mn-ea"/>
                <a:cs typeface="+mn-cs"/>
              </a:rPr>
              <a:t>oddzial	PIC X(03).		      05  </a:t>
            </a:r>
            <a:r>
              <a:rPr lang="en-US" sz="1200" b="1" kern="1200" noProof="1" smtClean="0">
                <a:solidFill>
                  <a:schemeClr val="tx1"/>
                </a:solidFill>
                <a:latin typeface="+mn-lt"/>
                <a:ea typeface="+mn-ea"/>
                <a:cs typeface="+mn-cs"/>
              </a:rPr>
              <a:t>out-</a:t>
            </a:r>
            <a:r>
              <a:rPr lang="en-US" sz="1200" kern="1200" noProof="1" smtClean="0">
                <a:solidFill>
                  <a:schemeClr val="tx1"/>
                </a:solidFill>
                <a:latin typeface="+mn-lt"/>
                <a:ea typeface="+mn-ea"/>
                <a:cs typeface="+mn-cs"/>
              </a:rPr>
              <a:t>oddzial	PIC X(03).</a:t>
            </a:r>
          </a:p>
          <a:p>
            <a:r>
              <a:rPr lang="en-US" sz="1200" kern="1200" noProof="1" smtClean="0">
                <a:solidFill>
                  <a:schemeClr val="tx1"/>
                </a:solidFill>
                <a:latin typeface="+mn-lt"/>
                <a:ea typeface="+mn-ea"/>
                <a:cs typeface="+mn-cs"/>
              </a:rPr>
              <a:t> </a:t>
            </a:r>
          </a:p>
        </p:txBody>
      </p:sp>
      <p:sp>
        <p:nvSpPr>
          <p:cNvPr id="4" name="Symbol zastępczy numeru slajdu 3"/>
          <p:cNvSpPr>
            <a:spLocks noGrp="1"/>
          </p:cNvSpPr>
          <p:nvPr>
            <p:ph type="sldNum" sz="quarter" idx="10"/>
          </p:nvPr>
        </p:nvSpPr>
        <p:spPr/>
        <p:txBody>
          <a:bodyPr/>
          <a:lstStyle/>
          <a:p>
            <a:fld id="{CAD6D3AC-49BE-4D8F-B285-EE9B81726793}" type="slidenum">
              <a:rPr lang="pl-PL" smtClean="0"/>
              <a:pPr/>
              <a:t>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pl-PL"/>
          </a:p>
        </p:txBody>
      </p:sp>
      <p:sp>
        <p:nvSpPr>
          <p:cNvPr id="4" name="Symbol zastępczy daty 3"/>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Symbol zastępczy daty 3"/>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daty 4"/>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Symbol zastępczy daty 6"/>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daty 2"/>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Symbol zastępczy daty 4"/>
          <p:cNvSpPr>
            <a:spLocks noGrp="1"/>
          </p:cNvSpPr>
          <p:nvPr>
            <p:ph type="dt" sz="half" idx="10"/>
          </p:nvPr>
        </p:nvSpPr>
        <p:spPr/>
        <p:txBody>
          <a:bodyPr/>
          <a:lstStyle/>
          <a:p>
            <a:fld id="{2A54E49C-6AAC-4CD2-8157-D9DE6B3DAC19}" type="datetimeFigureOut">
              <a:rPr lang="pl-PL" smtClean="0"/>
              <a:pPr/>
              <a:t>20.11.2022</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D184B321-8645-40A5-90D0-6BD5C941813D}"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Kliknij, aby edytować styl</a:t>
            </a:r>
            <a:endParaRPr lang="pl-PL"/>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4E49C-6AAC-4CD2-8157-D9DE6B3DAC19}" type="datetimeFigureOut">
              <a:rPr lang="pl-PL" smtClean="0"/>
              <a:pPr/>
              <a:t>20.11.2022</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4B321-8645-40A5-90D0-6BD5C941813D}"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pole tekstowe 1"/>
          <p:cNvSpPr txBox="1"/>
          <p:nvPr/>
        </p:nvSpPr>
        <p:spPr>
          <a:xfrm>
            <a:off x="3275856" y="2636912"/>
            <a:ext cx="2592288" cy="1107996"/>
          </a:xfrm>
          <a:prstGeom prst="rect">
            <a:avLst/>
          </a:prstGeom>
          <a:noFill/>
        </p:spPr>
        <p:txBody>
          <a:bodyPr wrap="square" rtlCol="0">
            <a:spAutoFit/>
          </a:bodyPr>
          <a:lstStyle/>
          <a:p>
            <a:r>
              <a:rPr lang="pl-PL" sz="6600" dirty="0" smtClean="0">
                <a:solidFill>
                  <a:srgbClr val="FF0000"/>
                </a:solidFill>
              </a:rPr>
              <a:t>COBOL</a:t>
            </a:r>
            <a:endParaRPr lang="pl-PL" sz="66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pole tekstowe 1"/>
          <p:cNvSpPr txBox="1"/>
          <p:nvPr/>
        </p:nvSpPr>
        <p:spPr>
          <a:xfrm>
            <a:off x="707340" y="116632"/>
            <a:ext cx="7511480" cy="1323439"/>
          </a:xfrm>
          <a:prstGeom prst="rect">
            <a:avLst/>
          </a:prstGeom>
          <a:noFill/>
        </p:spPr>
        <p:txBody>
          <a:bodyPr wrap="none" rtlCol="0">
            <a:spAutoFit/>
          </a:bodyPr>
          <a:lstStyle/>
          <a:p>
            <a:pPr algn="ctr"/>
            <a:r>
              <a:rPr lang="en-US" sz="2800" b="1" noProof="1" smtClean="0">
                <a:solidFill>
                  <a:srgbClr val="002060"/>
                </a:solidFill>
              </a:rPr>
              <a:t>PROCEDURE  DIVISION.</a:t>
            </a:r>
            <a:r>
              <a:rPr lang="en-US" sz="2800" b="1" noProof="1" smtClean="0">
                <a:solidFill>
                  <a:schemeClr val="accent4">
                    <a:lumMod val="75000"/>
                  </a:schemeClr>
                </a:solidFill>
              </a:rPr>
              <a:t> </a:t>
            </a:r>
            <a:r>
              <a:rPr lang="en-US" sz="2000" noProof="1" smtClean="0"/>
              <a:t>(ta strona i dalsze)</a:t>
            </a:r>
          </a:p>
          <a:p>
            <a:pPr algn="ctr"/>
            <a:r>
              <a:rPr lang="en-US" sz="2400" b="1" noProof="1" smtClean="0"/>
              <a:t>Elementy (słowa, instrukcje i funkcje) budowy programu.</a:t>
            </a:r>
            <a:r>
              <a:rPr lang="en-US" sz="2400" b="1" noProof="1" smtClean="0">
                <a:solidFill>
                  <a:schemeClr val="accent3"/>
                </a:solidFill>
              </a:rPr>
              <a:t> </a:t>
            </a:r>
          </a:p>
          <a:p>
            <a:pPr algn="ctr"/>
            <a:r>
              <a:rPr lang="en-US" sz="2800" b="1" noProof="1" smtClean="0"/>
              <a:t>PERFORM</a:t>
            </a:r>
            <a:endParaRPr lang="en-US" sz="2800" b="1" noProof="1">
              <a:solidFill>
                <a:schemeClr val="accent3"/>
              </a:solidFill>
            </a:endParaRPr>
          </a:p>
        </p:txBody>
      </p:sp>
      <p:sp>
        <p:nvSpPr>
          <p:cNvPr id="3" name="pole tekstowe 2"/>
          <p:cNvSpPr txBox="1"/>
          <p:nvPr/>
        </p:nvSpPr>
        <p:spPr>
          <a:xfrm>
            <a:off x="179512" y="1340768"/>
            <a:ext cx="8784976" cy="5355312"/>
          </a:xfrm>
          <a:prstGeom prst="rect">
            <a:avLst/>
          </a:prstGeom>
          <a:noFill/>
        </p:spPr>
        <p:txBody>
          <a:bodyPr wrap="square" rtlCol="0">
            <a:spAutoFit/>
          </a:bodyPr>
          <a:lstStyle/>
          <a:p>
            <a:r>
              <a:rPr lang="en-US" noProof="1" smtClean="0"/>
              <a:t>Słowo </a:t>
            </a:r>
            <a:r>
              <a:rPr lang="en-US" b="1" noProof="1" smtClean="0"/>
              <a:t>PERFORM</a:t>
            </a:r>
            <a:r>
              <a:rPr lang="en-US" noProof="1" smtClean="0"/>
              <a:t> może:</a:t>
            </a:r>
          </a:p>
          <a:p>
            <a:r>
              <a:rPr lang="en-US" noProof="1" smtClean="0"/>
              <a:t>- wywołać osobny, wolno stojący paragraf, który kończy się kropką (patrz uwagi w notatniku) i wtedy program czyta następną linę po linii, która wywołała paragraf,</a:t>
            </a:r>
          </a:p>
          <a:p>
            <a:r>
              <a:rPr lang="en-US" noProof="1" smtClean="0"/>
              <a:t>- rozpoczynać procedurę aż napotka END-PERFORM.</a:t>
            </a:r>
          </a:p>
          <a:p>
            <a:pPr>
              <a:lnSpc>
                <a:spcPct val="150000"/>
              </a:lnSpc>
            </a:pPr>
            <a:r>
              <a:rPr lang="en-US" noProof="1" smtClean="0"/>
              <a:t>Przykłady:</a:t>
            </a:r>
          </a:p>
          <a:p>
            <a:r>
              <a:rPr lang="en-US" noProof="1" smtClean="0"/>
              <a:t>    </a:t>
            </a:r>
            <a:r>
              <a:rPr lang="en-US" b="1" noProof="1" smtClean="0"/>
              <a:t>PERFORM</a:t>
            </a:r>
            <a:r>
              <a:rPr lang="en-US" noProof="1" smtClean="0"/>
              <a:t>  </a:t>
            </a:r>
            <a:r>
              <a:rPr lang="en-US" i="1" noProof="1" smtClean="0"/>
              <a:t>wywołanie paragrafu</a:t>
            </a:r>
            <a:r>
              <a:rPr lang="en-US" noProof="1" smtClean="0"/>
              <a:t>	</a:t>
            </a:r>
            <a:r>
              <a:rPr lang="en-US" noProof="1" smtClean="0">
                <a:sym typeface="Wingdings"/>
              </a:rPr>
              <a:t></a:t>
            </a:r>
            <a:r>
              <a:rPr lang="en-US" noProof="1" smtClean="0"/>
              <a:t> wywołanie paragrafu/modułu/procedury</a:t>
            </a:r>
          </a:p>
          <a:p>
            <a:pPr>
              <a:lnSpc>
                <a:spcPct val="150000"/>
              </a:lnSpc>
            </a:pPr>
            <a:r>
              <a:rPr lang="en-US" noProof="1" smtClean="0"/>
              <a:t>    </a:t>
            </a:r>
            <a:r>
              <a:rPr lang="en-US" b="1" noProof="1" smtClean="0"/>
              <a:t>PERFORM</a:t>
            </a:r>
            <a:r>
              <a:rPr lang="en-US" noProof="1" smtClean="0"/>
              <a:t>			</a:t>
            </a:r>
            <a:r>
              <a:rPr lang="en-US" noProof="1" smtClean="0">
                <a:sym typeface="Wingdings"/>
              </a:rPr>
              <a:t></a:t>
            </a:r>
            <a:r>
              <a:rPr lang="en-US" noProof="1" smtClean="0"/>
              <a:t> sygnalizuje początek wybranego fragment kodu</a:t>
            </a:r>
          </a:p>
          <a:p>
            <a:r>
              <a:rPr lang="en-US" noProof="1" smtClean="0"/>
              <a:t>	</a:t>
            </a:r>
            <a:r>
              <a:rPr lang="en-US" i="1" noProof="1" smtClean="0"/>
              <a:t>kod do wykonania</a:t>
            </a:r>
            <a:endParaRPr lang="en-US" noProof="1" smtClean="0"/>
          </a:p>
          <a:p>
            <a:r>
              <a:rPr lang="en-US" noProof="1" smtClean="0"/>
              <a:t>    END-PERFORM </a:t>
            </a:r>
          </a:p>
          <a:p>
            <a:pPr>
              <a:lnSpc>
                <a:spcPct val="150000"/>
              </a:lnSpc>
            </a:pPr>
            <a:r>
              <a:rPr lang="en-US" noProof="1" smtClean="0"/>
              <a:t>    </a:t>
            </a:r>
            <a:r>
              <a:rPr lang="en-US" b="1" noProof="1" smtClean="0"/>
              <a:t>PERFORM</a:t>
            </a:r>
            <a:r>
              <a:rPr lang="en-US" noProof="1" smtClean="0"/>
              <a:t>  </a:t>
            </a:r>
            <a:r>
              <a:rPr lang="en-US" i="1" noProof="1" smtClean="0"/>
              <a:t>liczba naturalna</a:t>
            </a:r>
            <a:r>
              <a:rPr lang="en-US" noProof="1" smtClean="0"/>
              <a:t>  TIMES	</a:t>
            </a:r>
            <a:r>
              <a:rPr lang="en-US" noProof="1" smtClean="0">
                <a:sym typeface="Wingdings"/>
              </a:rPr>
              <a:t></a:t>
            </a:r>
            <a:r>
              <a:rPr lang="en-US" noProof="1" smtClean="0"/>
              <a:t> pętla wykonana będzie </a:t>
            </a:r>
            <a:r>
              <a:rPr lang="en-US" i="1" noProof="1" smtClean="0"/>
              <a:t>liczbę naturalną</a:t>
            </a:r>
            <a:r>
              <a:rPr lang="en-US" noProof="1" smtClean="0"/>
              <a:t> razy</a:t>
            </a:r>
          </a:p>
          <a:p>
            <a:r>
              <a:rPr lang="en-US" noProof="1" smtClean="0"/>
              <a:t>	</a:t>
            </a:r>
            <a:r>
              <a:rPr lang="en-US" i="1" noProof="1" smtClean="0"/>
              <a:t>kod do wykonania</a:t>
            </a:r>
            <a:endParaRPr lang="en-US" noProof="1" smtClean="0"/>
          </a:p>
          <a:p>
            <a:r>
              <a:rPr lang="en-US" noProof="1" smtClean="0"/>
              <a:t>    END-PERFORM</a:t>
            </a:r>
          </a:p>
          <a:p>
            <a:pPr>
              <a:lnSpc>
                <a:spcPct val="150000"/>
              </a:lnSpc>
            </a:pPr>
            <a:r>
              <a:rPr lang="en-US" noProof="1" smtClean="0"/>
              <a:t>    </a:t>
            </a:r>
            <a:r>
              <a:rPr lang="en-US" b="1" noProof="1" smtClean="0"/>
              <a:t>PERFORM</a:t>
            </a:r>
            <a:r>
              <a:rPr lang="en-US" noProof="1" smtClean="0"/>
              <a:t> {WITH TEST AFTER [lub BEFORE]} </a:t>
            </a:r>
          </a:p>
          <a:p>
            <a:r>
              <a:rPr lang="en-US" noProof="1" smtClean="0"/>
              <a:t>	[VARYING </a:t>
            </a:r>
            <a:r>
              <a:rPr lang="en-US" i="1" noProof="1" smtClean="0"/>
              <a:t>subskrypt albo dowolne liczbowe pole</a:t>
            </a:r>
            <a:r>
              <a:rPr lang="en-US" noProof="1" smtClean="0"/>
              <a:t> FROM </a:t>
            </a:r>
            <a:r>
              <a:rPr lang="en-US" i="1" noProof="1" smtClean="0"/>
              <a:t>początek</a:t>
            </a:r>
            <a:r>
              <a:rPr lang="en-US" noProof="1" smtClean="0"/>
              <a:t>  BY </a:t>
            </a:r>
            <a:r>
              <a:rPr lang="en-US" i="1" noProof="1" smtClean="0"/>
              <a:t>rozmiar skoku</a:t>
            </a:r>
            <a:r>
              <a:rPr lang="en-US" noProof="1" smtClean="0"/>
              <a:t>] </a:t>
            </a:r>
          </a:p>
          <a:p>
            <a:r>
              <a:rPr lang="en-US" noProof="1" smtClean="0"/>
              <a:t>	UNTIL </a:t>
            </a:r>
            <a:r>
              <a:rPr lang="en-US" i="1" noProof="1" smtClean="0"/>
              <a:t>warunek logiczny</a:t>
            </a:r>
            <a:r>
              <a:rPr lang="en-US" noProof="1" smtClean="0"/>
              <a:t>     </a:t>
            </a:r>
            <a:r>
              <a:rPr lang="en-US" noProof="1" smtClean="0">
                <a:sym typeface="Wingdings"/>
              </a:rPr>
              <a:t></a:t>
            </a:r>
            <a:r>
              <a:rPr lang="en-US" noProof="1" smtClean="0"/>
              <a:t> po VARYING musi być FROM, BY i UNTIL </a:t>
            </a:r>
          </a:p>
          <a:p>
            <a:r>
              <a:rPr lang="en-US" noProof="1" smtClean="0"/>
              <a:t>		</a:t>
            </a:r>
            <a:r>
              <a:rPr lang="en-US" i="1" noProof="1" smtClean="0"/>
              <a:t>kod do wykonania</a:t>
            </a:r>
            <a:endParaRPr lang="en-US" noProof="1" smtClean="0"/>
          </a:p>
          <a:p>
            <a:r>
              <a:rPr lang="en-US" noProof="1" smtClean="0"/>
              <a:t>    END-PERFORM</a:t>
            </a:r>
            <a:endParaRPr lang="en-US" b="1" noProof="1">
              <a:solidFill>
                <a:schemeClr val="tx1">
                  <a:lumMod val="95000"/>
                  <a:lumOff val="5000"/>
                </a:schemeClr>
              </a:solidFill>
            </a:endParaRPr>
          </a:p>
        </p:txBody>
      </p:sp>
    </p:spTree>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FF00"/>
            </a:gs>
            <a:gs pos="100000">
              <a:srgbClr val="00FF00">
                <a:gamma/>
                <a:shade val="46275"/>
                <a:invGamma/>
              </a:srgbClr>
            </a:gs>
          </a:gsLst>
          <a:lin ang="5400000" scaled="1"/>
        </a:gradFill>
        <a:effectLst/>
      </p:bgPr>
    </p:bg>
    <p:spTree>
      <p:nvGrpSpPr>
        <p:cNvPr id="1" name=""/>
        <p:cNvGrpSpPr/>
        <p:nvPr/>
      </p:nvGrpSpPr>
      <p:grpSpPr>
        <a:xfrm>
          <a:off x="0" y="0"/>
          <a:ext cx="0" cy="0"/>
          <a:chOff x="0" y="0"/>
          <a:chExt cx="0" cy="0"/>
        </a:xfrm>
      </p:grpSpPr>
      <p:sp>
        <p:nvSpPr>
          <p:cNvPr id="3" name="pole tekstowe 2"/>
          <p:cNvSpPr txBox="1"/>
          <p:nvPr/>
        </p:nvSpPr>
        <p:spPr>
          <a:xfrm>
            <a:off x="2468877" y="116632"/>
            <a:ext cx="3988400" cy="523220"/>
          </a:xfrm>
          <a:prstGeom prst="rect">
            <a:avLst/>
          </a:prstGeom>
          <a:noFill/>
        </p:spPr>
        <p:txBody>
          <a:bodyPr wrap="none" rtlCol="0">
            <a:spAutoFit/>
          </a:bodyPr>
          <a:lstStyle/>
          <a:p>
            <a:pPr algn="ctr"/>
            <a:r>
              <a:rPr lang="pl-PL" sz="2800" b="1" noProof="1" smtClean="0"/>
              <a:t>OPEN,  CLOSE,  STOP RUN</a:t>
            </a:r>
            <a:endParaRPr lang="pl-PL" sz="2800" b="1" noProof="1">
              <a:solidFill>
                <a:schemeClr val="accent3"/>
              </a:solidFill>
            </a:endParaRPr>
          </a:p>
        </p:txBody>
      </p:sp>
      <p:sp>
        <p:nvSpPr>
          <p:cNvPr id="4" name="pole tekstowe 3"/>
          <p:cNvSpPr txBox="1"/>
          <p:nvPr/>
        </p:nvSpPr>
        <p:spPr>
          <a:xfrm>
            <a:off x="179512" y="832058"/>
            <a:ext cx="8784976" cy="5909310"/>
          </a:xfrm>
          <a:prstGeom prst="rect">
            <a:avLst/>
          </a:prstGeom>
          <a:noFill/>
        </p:spPr>
        <p:txBody>
          <a:bodyPr wrap="square" rtlCol="0">
            <a:spAutoFit/>
          </a:bodyPr>
          <a:lstStyle/>
          <a:p>
            <a:r>
              <a:rPr lang="en-US" noProof="1" smtClean="0"/>
              <a:t>Każdy plik, który ma wejść do procesu, musi być otworzony a na zakończenie procesu, powinien być zamknięty.</a:t>
            </a:r>
          </a:p>
          <a:p>
            <a:pPr>
              <a:lnSpc>
                <a:spcPct val="150000"/>
              </a:lnSpc>
            </a:pPr>
            <a:r>
              <a:rPr lang="en-US" b="1" noProof="1" smtClean="0"/>
              <a:t>OPEN</a:t>
            </a:r>
            <a:r>
              <a:rPr lang="en-US" noProof="1" smtClean="0"/>
              <a:t> INPUT </a:t>
            </a:r>
            <a:r>
              <a:rPr lang="en-US" b="1" i="1" noProof="1" smtClean="0"/>
              <a:t>plik1</a:t>
            </a:r>
            <a:r>
              <a:rPr lang="en-US" noProof="1" smtClean="0"/>
              <a:t> 			</a:t>
            </a:r>
            <a:r>
              <a:rPr lang="en-US" noProof="1" smtClean="0">
                <a:sym typeface="Wingdings"/>
              </a:rPr>
              <a:t></a:t>
            </a:r>
            <a:r>
              <a:rPr lang="en-US" noProof="1" smtClean="0"/>
              <a:t> otwieranie pliku z jego zastosowaniem i nazwą</a:t>
            </a:r>
          </a:p>
          <a:p>
            <a:pPr>
              <a:lnSpc>
                <a:spcPct val="150000"/>
              </a:lnSpc>
            </a:pPr>
            <a:r>
              <a:rPr lang="en-US" noProof="1" smtClean="0"/>
              <a:t>Można użyć tylko raz OPEN dla wszystkich plików w programie użytych dla różnych celów:</a:t>
            </a:r>
          </a:p>
          <a:p>
            <a:r>
              <a:rPr lang="en-US" b="1" noProof="1" smtClean="0"/>
              <a:t>OPEN</a:t>
            </a:r>
            <a:r>
              <a:rPr lang="en-US" noProof="1" smtClean="0"/>
              <a:t> INPUT </a:t>
            </a:r>
            <a:r>
              <a:rPr lang="en-US" i="1" noProof="1" smtClean="0"/>
              <a:t>nazwa pliku</a:t>
            </a:r>
            <a:r>
              <a:rPr lang="en-US" noProof="1" smtClean="0"/>
              <a:t>, … , </a:t>
            </a:r>
            <a:r>
              <a:rPr lang="en-US" i="1" noProof="1" smtClean="0"/>
              <a:t>nazwa pliku</a:t>
            </a:r>
            <a:r>
              <a:rPr lang="en-US" noProof="1" smtClean="0"/>
              <a:t>	</a:t>
            </a:r>
            <a:r>
              <a:rPr lang="en-US" noProof="1" smtClean="0">
                <a:sym typeface="Wingdings"/>
              </a:rPr>
              <a:t></a:t>
            </a:r>
            <a:r>
              <a:rPr lang="en-US" noProof="1" smtClean="0"/>
              <a:t> otwieranie pliku do odczytu</a:t>
            </a:r>
          </a:p>
          <a:p>
            <a:r>
              <a:rPr lang="en-US" noProof="1" smtClean="0"/>
              <a:t>           OUTPUT </a:t>
            </a:r>
            <a:r>
              <a:rPr lang="en-US" i="1" noProof="1" smtClean="0"/>
              <a:t>nazwa pliku</a:t>
            </a:r>
            <a:r>
              <a:rPr lang="en-US" noProof="1" smtClean="0"/>
              <a:t>, … , </a:t>
            </a:r>
            <a:r>
              <a:rPr lang="en-US" i="1" noProof="1" smtClean="0"/>
              <a:t>nazwa pliku</a:t>
            </a:r>
            <a:r>
              <a:rPr lang="en-US" noProof="1" smtClean="0"/>
              <a:t>	</a:t>
            </a:r>
            <a:r>
              <a:rPr lang="en-US" noProof="1" smtClean="0">
                <a:sym typeface="Wingdings"/>
              </a:rPr>
              <a:t></a:t>
            </a:r>
            <a:r>
              <a:rPr lang="en-US" noProof="1" smtClean="0"/>
              <a:t> otwieranie pliku do zapisu (plik </a:t>
            </a:r>
          </a:p>
          <a:p>
            <a:r>
              <a:rPr lang="en-US" noProof="1" smtClean="0"/>
              <a:t>					      traktowany jest jak nowy)</a:t>
            </a:r>
          </a:p>
          <a:p>
            <a:r>
              <a:rPr lang="en-US" noProof="1" smtClean="0"/>
              <a:t>           I-O </a:t>
            </a:r>
            <a:r>
              <a:rPr lang="en-US" i="1" noProof="1" smtClean="0"/>
              <a:t>nazwa pliku</a:t>
            </a:r>
            <a:r>
              <a:rPr lang="en-US" noProof="1" smtClean="0"/>
              <a:t>, … , </a:t>
            </a:r>
            <a:r>
              <a:rPr lang="en-US" i="1" noProof="1" smtClean="0"/>
              <a:t>nazwa pliku</a:t>
            </a:r>
            <a:r>
              <a:rPr lang="en-US" noProof="1" smtClean="0"/>
              <a:t>		</a:t>
            </a:r>
            <a:r>
              <a:rPr lang="en-US" noProof="1" smtClean="0">
                <a:sym typeface="Wingdings"/>
              </a:rPr>
              <a:t></a:t>
            </a:r>
            <a:r>
              <a:rPr lang="en-US" noProof="1" smtClean="0"/>
              <a:t> otwieranie pliku zarówno do odczytu </a:t>
            </a:r>
          </a:p>
          <a:p>
            <a:r>
              <a:rPr lang="en-US" noProof="1" smtClean="0"/>
              <a:t>					      jak i zapisu. Ta opcja jest dla</a:t>
            </a:r>
          </a:p>
          <a:p>
            <a:r>
              <a:rPr lang="en-US" noProof="1" smtClean="0"/>
              <a:t>					     uaktualnienia danych w pliku. </a:t>
            </a:r>
          </a:p>
          <a:p>
            <a:r>
              <a:rPr lang="en-US" noProof="1" smtClean="0"/>
              <a:t>					     Dlaczego nie INPUT-OUTPUT?  </a:t>
            </a:r>
          </a:p>
          <a:p>
            <a:r>
              <a:rPr lang="en-US" noProof="1" smtClean="0"/>
              <a:t>					     Bo ta nazwa zarezerwowana jest dla</a:t>
            </a:r>
          </a:p>
          <a:p>
            <a:r>
              <a:rPr lang="en-US" noProof="1" smtClean="0"/>
              <a:t>					     'INPUT-OUTPUT Section'.</a:t>
            </a:r>
          </a:p>
          <a:p>
            <a:r>
              <a:rPr lang="en-US" noProof="1" smtClean="0"/>
              <a:t>           EXTEND </a:t>
            </a:r>
            <a:r>
              <a:rPr lang="en-US" i="1" noProof="1" smtClean="0"/>
              <a:t>nazwa pliku</a:t>
            </a:r>
            <a:r>
              <a:rPr lang="en-US" noProof="1" smtClean="0"/>
              <a:t>, … , </a:t>
            </a:r>
            <a:r>
              <a:rPr lang="en-US" i="1" noProof="1" smtClean="0"/>
              <a:t>nazwa pliku</a:t>
            </a:r>
            <a:r>
              <a:rPr lang="en-US" noProof="1" smtClean="0"/>
              <a:t>	</a:t>
            </a:r>
            <a:r>
              <a:rPr lang="en-US" noProof="1" smtClean="0">
                <a:sym typeface="Wingdings"/>
              </a:rPr>
              <a:t></a:t>
            </a:r>
            <a:r>
              <a:rPr lang="en-US" noProof="1" smtClean="0"/>
              <a:t> otwieranie pliku do dopisania rekordów </a:t>
            </a:r>
          </a:p>
          <a:p>
            <a:r>
              <a:rPr lang="en-US" noProof="1" smtClean="0"/>
              <a:t>					      w pliku istniejącym chociaż plik może</a:t>
            </a:r>
          </a:p>
          <a:p>
            <a:r>
              <a:rPr lang="en-US" noProof="1" smtClean="0"/>
              <a:t>					      być nowy.</a:t>
            </a:r>
          </a:p>
          <a:p>
            <a:r>
              <a:rPr lang="en-US" noProof="1" smtClean="0"/>
              <a:t> </a:t>
            </a:r>
          </a:p>
          <a:p>
            <a:r>
              <a:rPr lang="en-US" b="1" noProof="1" smtClean="0"/>
              <a:t>CLOSE</a:t>
            </a:r>
            <a:r>
              <a:rPr lang="en-US" noProof="1" smtClean="0"/>
              <a:t> </a:t>
            </a:r>
            <a:r>
              <a:rPr lang="en-US" b="1" i="1" noProof="1" smtClean="0"/>
              <a:t>plik1</a:t>
            </a:r>
            <a:r>
              <a:rPr lang="en-US" noProof="1" smtClean="0"/>
              <a:t>		</a:t>
            </a:r>
            <a:r>
              <a:rPr lang="en-US" noProof="1" smtClean="0">
                <a:sym typeface="Wingdings"/>
              </a:rPr>
              <a:t></a:t>
            </a:r>
            <a:r>
              <a:rPr lang="en-US" noProof="1" smtClean="0"/>
              <a:t> zamyka plik o nazwie </a:t>
            </a:r>
            <a:r>
              <a:rPr lang="en-US" b="1" i="1" noProof="1" smtClean="0"/>
              <a:t>plik1</a:t>
            </a:r>
            <a:r>
              <a:rPr lang="en-US" noProof="1" smtClean="0"/>
              <a:t>, obojętnie do jakiego celu służył.</a:t>
            </a:r>
          </a:p>
          <a:p>
            <a:r>
              <a:rPr lang="en-US" b="1" noProof="1" smtClean="0"/>
              <a:t> </a:t>
            </a:r>
            <a:endParaRPr lang="en-US" noProof="1" smtClean="0"/>
          </a:p>
          <a:p>
            <a:r>
              <a:rPr lang="en-US" b="1" noProof="1" smtClean="0"/>
              <a:t>STOP RUN.</a:t>
            </a:r>
            <a:r>
              <a:rPr lang="en-US" noProof="1" smtClean="0"/>
              <a:t>		</a:t>
            </a:r>
            <a:r>
              <a:rPr lang="en-US" noProof="1" smtClean="0">
                <a:sym typeface="Wingdings"/>
              </a:rPr>
              <a:t></a:t>
            </a:r>
            <a:r>
              <a:rPr lang="en-US" noProof="1" smtClean="0"/>
              <a:t> zatrzymaj / zakończ działanie programu.</a:t>
            </a:r>
            <a:endParaRPr lang="en-US" b="1" noProof="1">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300"/>
        </a:solidFill>
        <a:effectLst/>
      </p:bgPr>
    </p:bg>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2909888" y="2405063"/>
            <a:ext cx="9144000" cy="0"/>
          </a:xfrm>
          <a:prstGeom prst="rect">
            <a:avLst/>
          </a:prstGeom>
          <a:noFill/>
          <a:ln w="9525">
            <a:noFill/>
            <a:miter lim="800000"/>
            <a:headEnd/>
            <a:tailEnd/>
          </a:ln>
          <a:effectLst/>
        </p:spPr>
        <p:txBody>
          <a:bodyPr>
            <a:spAutoFit/>
          </a:bodyPr>
          <a:lstStyle/>
          <a:p>
            <a:endParaRPr lang="pl-PL"/>
          </a:p>
        </p:txBody>
      </p:sp>
      <p:sp>
        <p:nvSpPr>
          <p:cNvPr id="4" name="pole tekstowe 3"/>
          <p:cNvSpPr txBox="1"/>
          <p:nvPr/>
        </p:nvSpPr>
        <p:spPr>
          <a:xfrm>
            <a:off x="3002898" y="116632"/>
            <a:ext cx="2920351" cy="523220"/>
          </a:xfrm>
          <a:prstGeom prst="rect">
            <a:avLst/>
          </a:prstGeom>
          <a:noFill/>
        </p:spPr>
        <p:txBody>
          <a:bodyPr wrap="none" rtlCol="0">
            <a:spAutoFit/>
          </a:bodyPr>
          <a:lstStyle/>
          <a:p>
            <a:pPr algn="ctr"/>
            <a:r>
              <a:rPr lang="en-US" sz="2800" b="1" noProof="1" smtClean="0">
                <a:solidFill>
                  <a:schemeClr val="accent5"/>
                </a:solidFill>
              </a:rPr>
              <a:t>INITIALIZE, VALUE </a:t>
            </a:r>
            <a:endParaRPr lang="en-US" sz="2800" b="1" noProof="1">
              <a:solidFill>
                <a:schemeClr val="accent5"/>
              </a:solidFill>
            </a:endParaRPr>
          </a:p>
        </p:txBody>
      </p:sp>
      <p:sp>
        <p:nvSpPr>
          <p:cNvPr id="5" name="pole tekstowe 4"/>
          <p:cNvSpPr txBox="1"/>
          <p:nvPr/>
        </p:nvSpPr>
        <p:spPr>
          <a:xfrm>
            <a:off x="179512" y="908720"/>
            <a:ext cx="8784976" cy="5632311"/>
          </a:xfrm>
          <a:prstGeom prst="rect">
            <a:avLst/>
          </a:prstGeom>
          <a:noFill/>
        </p:spPr>
        <p:txBody>
          <a:bodyPr wrap="square" rtlCol="0">
            <a:spAutoFit/>
          </a:bodyPr>
          <a:lstStyle/>
          <a:p>
            <a:r>
              <a:rPr lang="pl-PL" sz="2400" b="1" noProof="1" smtClean="0">
                <a:solidFill>
                  <a:schemeClr val="accent5"/>
                </a:solidFill>
              </a:rPr>
              <a:t>INITIALIZE</a:t>
            </a:r>
            <a:r>
              <a:rPr lang="pl-PL" sz="2400" noProof="1" smtClean="0">
                <a:solidFill>
                  <a:schemeClr val="accent5"/>
                </a:solidFill>
              </a:rPr>
              <a:t> </a:t>
            </a:r>
            <a:r>
              <a:rPr lang="pl-PL" sz="2400" i="1" noProof="1" smtClean="0">
                <a:solidFill>
                  <a:schemeClr val="accent2">
                    <a:lumMod val="60000"/>
                    <a:lumOff val="40000"/>
                  </a:schemeClr>
                </a:solidFill>
              </a:rPr>
              <a:t>zmienne grupowe</a:t>
            </a:r>
            <a:r>
              <a:rPr lang="pl-PL" sz="2400" noProof="1" smtClean="0">
                <a:solidFill>
                  <a:schemeClr val="accent2">
                    <a:lumMod val="60000"/>
                    <a:lumOff val="40000"/>
                  </a:schemeClr>
                </a:solidFill>
              </a:rPr>
              <a:t> lub/i </a:t>
            </a:r>
            <a:r>
              <a:rPr lang="pl-PL" sz="2400" i="1" noProof="1" smtClean="0">
                <a:solidFill>
                  <a:schemeClr val="accent2">
                    <a:lumMod val="60000"/>
                    <a:lumOff val="40000"/>
                  </a:schemeClr>
                </a:solidFill>
              </a:rPr>
              <a:t>zmienne pojedyncze</a:t>
            </a:r>
          </a:p>
          <a:p>
            <a:r>
              <a:rPr lang="pl-PL" sz="2400" noProof="1" smtClean="0">
                <a:solidFill>
                  <a:schemeClr val="accent3">
                    <a:lumMod val="75000"/>
                  </a:schemeClr>
                </a:solidFill>
                <a:sym typeface="Wingdings"/>
              </a:rPr>
              <a:t></a:t>
            </a:r>
            <a:r>
              <a:rPr lang="pl-PL" sz="2400" noProof="1" smtClean="0">
                <a:solidFill>
                  <a:schemeClr val="accent3">
                    <a:lumMod val="75000"/>
                  </a:schemeClr>
                </a:solidFill>
              </a:rPr>
              <a:t>  wprowadza spacje do pól alfanumerycznych i zera do pól numerycznych. Zawsze to stosuj gdy chcesz odnowić pola.</a:t>
            </a:r>
          </a:p>
          <a:p>
            <a:r>
              <a:rPr lang="pl-PL" sz="2400" noProof="1" smtClean="0">
                <a:solidFill>
                  <a:schemeClr val="accent5"/>
                </a:solidFill>
              </a:rPr>
              <a:t>INITIALIZE </a:t>
            </a:r>
            <a:r>
              <a:rPr lang="pl-PL" sz="2400" noProof="1" smtClean="0">
                <a:solidFill>
                  <a:schemeClr val="accent3">
                    <a:lumMod val="75000"/>
                  </a:schemeClr>
                </a:solidFill>
              </a:rPr>
              <a:t>pozwala także na wprowadzenie innych wartości niż spacje do pól alfanumerycznych i zer do numerycznych (słowo </a:t>
            </a:r>
            <a:r>
              <a:rPr lang="pl-PL" sz="2400" b="1" noProof="1" smtClean="0">
                <a:solidFill>
                  <a:schemeClr val="accent3">
                    <a:lumMod val="75000"/>
                  </a:schemeClr>
                </a:solidFill>
              </a:rPr>
              <a:t>REPLACING</a:t>
            </a:r>
            <a:r>
              <a:rPr lang="pl-PL" sz="2400" noProof="1" smtClean="0">
                <a:solidFill>
                  <a:schemeClr val="accent3">
                    <a:lumMod val="75000"/>
                  </a:schemeClr>
                </a:solidFill>
              </a:rPr>
              <a:t>).</a:t>
            </a:r>
          </a:p>
          <a:p>
            <a:r>
              <a:rPr lang="pl-PL" sz="2400" noProof="1" smtClean="0">
                <a:solidFill>
                  <a:schemeClr val="accent5"/>
                </a:solidFill>
              </a:rPr>
              <a:t> </a:t>
            </a:r>
          </a:p>
          <a:p>
            <a:endParaRPr lang="pl-PL" sz="2400" noProof="1" smtClean="0">
              <a:solidFill>
                <a:schemeClr val="accent5"/>
              </a:solidFill>
            </a:endParaRPr>
          </a:p>
          <a:p>
            <a:r>
              <a:rPr lang="pl-PL" sz="2400" b="1" noProof="1" smtClean="0">
                <a:solidFill>
                  <a:schemeClr val="accent5"/>
                </a:solidFill>
              </a:rPr>
              <a:t>VALUE</a:t>
            </a:r>
            <a:r>
              <a:rPr lang="pl-PL" sz="2400" noProof="1" smtClean="0">
                <a:solidFill>
                  <a:schemeClr val="accent5"/>
                </a:solidFill>
              </a:rPr>
              <a:t> </a:t>
            </a:r>
            <a:r>
              <a:rPr lang="pl-PL" sz="2400" i="1" noProof="1" smtClean="0">
                <a:solidFill>
                  <a:schemeClr val="accent2">
                    <a:lumMod val="60000"/>
                    <a:lumOff val="40000"/>
                  </a:schemeClr>
                </a:solidFill>
              </a:rPr>
              <a:t>wartość</a:t>
            </a:r>
            <a:r>
              <a:rPr lang="pl-PL" sz="2400" noProof="1" smtClean="0">
                <a:solidFill>
                  <a:schemeClr val="accent5"/>
                </a:solidFill>
              </a:rPr>
              <a:t>		</a:t>
            </a:r>
          </a:p>
          <a:p>
            <a:pPr>
              <a:buFont typeface="Wingdings"/>
              <a:buChar char="ß"/>
            </a:pPr>
            <a:r>
              <a:rPr lang="pl-PL" sz="2400" noProof="1" smtClean="0">
                <a:solidFill>
                  <a:schemeClr val="accent3">
                    <a:lumMod val="75000"/>
                  </a:schemeClr>
                </a:solidFill>
              </a:rPr>
              <a:t>  wprowadza z góry założone wartości do zmiennych (inicjalnie/domyślnie).</a:t>
            </a:r>
          </a:p>
          <a:p>
            <a:endParaRPr lang="pl-PL" sz="2400" noProof="1" smtClean="0">
              <a:solidFill>
                <a:schemeClr val="accent3">
                  <a:lumMod val="75000"/>
                </a:schemeClr>
              </a:solidFill>
            </a:endParaRPr>
          </a:p>
          <a:p>
            <a:r>
              <a:rPr lang="pl-PL" sz="2400" noProof="1" smtClean="0">
                <a:solidFill>
                  <a:schemeClr val="accent3">
                    <a:lumMod val="75000"/>
                  </a:schemeClr>
                </a:solidFill>
              </a:rPr>
              <a:t>     01  miasto	PIC X(20)  VALUE  "Warszawa            ".</a:t>
            </a:r>
          </a:p>
          <a:p>
            <a:endParaRPr lang="pl-PL" sz="2400" noProof="1" smtClean="0">
              <a:solidFill>
                <a:schemeClr val="accent3">
                  <a:lumMod val="75000"/>
                </a:schemeClr>
              </a:solidFill>
            </a:endParaRPr>
          </a:p>
          <a:p>
            <a:r>
              <a:rPr lang="pl-PL" sz="2400" noProof="1" smtClean="0">
                <a:solidFill>
                  <a:schemeClr val="accent3">
                    <a:lumMod val="75000"/>
                  </a:schemeClr>
                </a:solidFill>
              </a:rPr>
              <a:t>"Warszawa            " to wartość, która może być później, w czasie procesu, zmieniona.</a:t>
            </a:r>
            <a:endParaRPr lang="pl-PL" sz="2400" noProof="1">
              <a:solidFill>
                <a:schemeClr val="accent3">
                  <a:lumMod val="75000"/>
                </a:schemeClr>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66"/>
            </a:gs>
            <a:gs pos="100000">
              <a:srgbClr val="FFCC00"/>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253299" y="116632"/>
            <a:ext cx="8419548" cy="892552"/>
          </a:xfrm>
          <a:prstGeom prst="rect">
            <a:avLst/>
          </a:prstGeom>
          <a:noFill/>
        </p:spPr>
        <p:txBody>
          <a:bodyPr wrap="none" rtlCol="0">
            <a:spAutoFit/>
          </a:bodyPr>
          <a:lstStyle/>
          <a:p>
            <a:pPr algn="ctr"/>
            <a:r>
              <a:rPr lang="pl-PL" sz="2800" b="1" noProof="1" smtClean="0"/>
              <a:t>READ plik, </a:t>
            </a:r>
          </a:p>
          <a:p>
            <a:pPr algn="ctr"/>
            <a:r>
              <a:rPr lang="pl-PL" sz="2400" b="1" noProof="1" smtClean="0"/>
              <a:t>nazwy warunkowe poziomu 88 (condition names), instrukcja SET</a:t>
            </a:r>
            <a:endParaRPr lang="pl-PL" sz="2400" b="1" noProof="1">
              <a:solidFill>
                <a:schemeClr val="accent5"/>
              </a:solidFill>
            </a:endParaRPr>
          </a:p>
        </p:txBody>
      </p:sp>
      <p:sp>
        <p:nvSpPr>
          <p:cNvPr id="3" name="pole tekstowe 2"/>
          <p:cNvSpPr txBox="1"/>
          <p:nvPr/>
        </p:nvSpPr>
        <p:spPr>
          <a:xfrm>
            <a:off x="179512" y="1158999"/>
            <a:ext cx="8784976" cy="5355312"/>
          </a:xfrm>
          <a:prstGeom prst="rect">
            <a:avLst/>
          </a:prstGeom>
          <a:noFill/>
        </p:spPr>
        <p:txBody>
          <a:bodyPr wrap="square" rtlCol="0">
            <a:spAutoFit/>
          </a:bodyPr>
          <a:lstStyle/>
          <a:p>
            <a:r>
              <a:rPr lang="en-US" noProof="1" smtClean="0"/>
              <a:t>W ENVIRONMENT DIVISION mamy:		SELECT </a:t>
            </a:r>
            <a:r>
              <a:rPr lang="en-US" b="1" i="1" noProof="1" smtClean="0">
                <a:solidFill>
                  <a:schemeClr val="accent5">
                    <a:lumMod val="50000"/>
                  </a:schemeClr>
                </a:solidFill>
              </a:rPr>
              <a:t>plik1</a:t>
            </a:r>
            <a:r>
              <a:rPr lang="en-US" noProof="1" smtClean="0"/>
              <a:t> ASSIGN TO </a:t>
            </a:r>
            <a:r>
              <a:rPr lang="en-US" b="1" i="1" noProof="1" smtClean="0"/>
              <a:t>nazwa1</a:t>
            </a:r>
            <a:endParaRPr lang="en-US" noProof="1" smtClean="0"/>
          </a:p>
          <a:p>
            <a:pPr>
              <a:lnSpc>
                <a:spcPct val="150000"/>
              </a:lnSpc>
            </a:pPr>
            <a:r>
              <a:rPr lang="en-US" noProof="1" smtClean="0"/>
              <a:t>W DATA DIVISION, FILE-SECTION mamy:	FD </a:t>
            </a:r>
            <a:r>
              <a:rPr lang="en-US" b="1" i="1" noProof="1" smtClean="0">
                <a:solidFill>
                  <a:schemeClr val="accent5">
                    <a:lumMod val="50000"/>
                  </a:schemeClr>
                </a:solidFill>
              </a:rPr>
              <a:t>plik1</a:t>
            </a:r>
            <a:r>
              <a:rPr lang="en-US" noProof="1" smtClean="0"/>
              <a:t>.</a:t>
            </a:r>
          </a:p>
          <a:p>
            <a:r>
              <a:rPr lang="en-US" noProof="1" smtClean="0"/>
              <a:t>					      COPY </a:t>
            </a:r>
            <a:r>
              <a:rPr lang="en-US" b="1" noProof="1" smtClean="0"/>
              <a:t>copyb-1</a:t>
            </a:r>
            <a:r>
              <a:rPr lang="en-US" noProof="1" smtClean="0"/>
              <a:t>.	</a:t>
            </a:r>
            <a:r>
              <a:rPr lang="en-US" noProof="1" smtClean="0">
                <a:sym typeface="Wingdings"/>
              </a:rPr>
              <a:t></a:t>
            </a:r>
            <a:r>
              <a:rPr lang="en-US" noProof="1" smtClean="0"/>
              <a:t> albo bezpośrednio </a:t>
            </a:r>
          </a:p>
          <a:p>
            <a:r>
              <a:rPr lang="en-US" noProof="1" smtClean="0"/>
              <a:t>							     struktura danych</a:t>
            </a:r>
          </a:p>
          <a:p>
            <a:r>
              <a:rPr lang="en-US" noProof="1" smtClean="0"/>
              <a:t>W WORKING-STORAGE SECTION mamy:	01  nadal-czytaj-plik  PIC X(03) VALUE "tak".							</a:t>
            </a:r>
            <a:r>
              <a:rPr lang="en-US" noProof="1" smtClean="0">
                <a:sym typeface="Wingdings"/>
              </a:rPr>
              <a:t></a:t>
            </a:r>
            <a:r>
              <a:rPr lang="en-US" noProof="1" smtClean="0"/>
              <a:t> stan początkowy</a:t>
            </a:r>
          </a:p>
          <a:p>
            <a:r>
              <a:rPr lang="en-US" noProof="1" smtClean="0"/>
              <a:t>					       88  jest-rekord		VALUE "tak".</a:t>
            </a:r>
          </a:p>
          <a:p>
            <a:r>
              <a:rPr lang="en-US" noProof="1" smtClean="0"/>
              <a:t>					       88  nie-ma-rekordu	VALUE "nie".</a:t>
            </a:r>
          </a:p>
          <a:p>
            <a:pPr>
              <a:lnSpc>
                <a:spcPct val="150000"/>
              </a:lnSpc>
            </a:pPr>
            <a:r>
              <a:rPr lang="en-US" noProof="1" smtClean="0"/>
              <a:t>W PROCEDURE DIVISION może być to:		       OPEN INPUT </a:t>
            </a:r>
            <a:r>
              <a:rPr lang="en-US" b="1" i="1" noProof="1" smtClean="0">
                <a:solidFill>
                  <a:schemeClr val="accent5">
                    <a:lumMod val="50000"/>
                  </a:schemeClr>
                </a:solidFill>
              </a:rPr>
              <a:t>plik1</a:t>
            </a:r>
            <a:endParaRPr lang="en-US" noProof="1" smtClean="0">
              <a:solidFill>
                <a:schemeClr val="accent5">
                  <a:lumMod val="50000"/>
                </a:schemeClr>
              </a:solidFill>
            </a:endParaRPr>
          </a:p>
          <a:p>
            <a:r>
              <a:rPr lang="en-US" noProof="1" smtClean="0"/>
              <a:t>					       PERFORM czytaj-plik UNTIL </a:t>
            </a:r>
          </a:p>
          <a:p>
            <a:r>
              <a:rPr lang="en-US" noProof="1" smtClean="0"/>
              <a:t>						nie-ma-rekordu	</a:t>
            </a:r>
            <a:r>
              <a:rPr lang="en-US" noProof="1" smtClean="0">
                <a:sym typeface="Wingdings"/>
              </a:rPr>
              <a:t></a:t>
            </a:r>
            <a:r>
              <a:rPr lang="en-US" noProof="1" smtClean="0"/>
              <a:t>pętla</a:t>
            </a:r>
          </a:p>
          <a:p>
            <a:r>
              <a:rPr lang="en-US" noProof="1" smtClean="0"/>
              <a:t>					       …</a:t>
            </a:r>
          </a:p>
          <a:p>
            <a:r>
              <a:rPr lang="en-US" noProof="1" smtClean="0"/>
              <a:t>					czytaj-plik.</a:t>
            </a:r>
          </a:p>
          <a:p>
            <a:r>
              <a:rPr lang="en-US" noProof="1" smtClean="0"/>
              <a:t>					      </a:t>
            </a:r>
            <a:r>
              <a:rPr lang="en-US" b="1" noProof="1" smtClean="0">
                <a:solidFill>
                  <a:srgbClr val="C00000"/>
                </a:solidFill>
              </a:rPr>
              <a:t>READ</a:t>
            </a:r>
            <a:r>
              <a:rPr lang="en-US" noProof="1" smtClean="0"/>
              <a:t> </a:t>
            </a:r>
            <a:r>
              <a:rPr lang="en-US" b="1" i="1" noProof="1" smtClean="0">
                <a:solidFill>
                  <a:schemeClr val="accent5">
                    <a:lumMod val="50000"/>
                  </a:schemeClr>
                </a:solidFill>
              </a:rPr>
              <a:t>plik1</a:t>
            </a:r>
            <a:r>
              <a:rPr lang="en-US" noProof="1" smtClean="0"/>
              <a:t> [INTO </a:t>
            </a:r>
            <a:r>
              <a:rPr lang="en-US" i="1" noProof="1" smtClean="0"/>
              <a:t>struktura danych</a:t>
            </a:r>
          </a:p>
          <a:p>
            <a:r>
              <a:rPr lang="en-US" i="1" noProof="1" smtClean="0"/>
              <a:t>						 gdzieś w WORKING-STORAGE</a:t>
            </a:r>
            <a:r>
              <a:rPr lang="en-US" noProof="1" smtClean="0"/>
              <a:t>]</a:t>
            </a:r>
          </a:p>
          <a:p>
            <a:r>
              <a:rPr lang="en-US" noProof="1" smtClean="0"/>
              <a:t>					         AT END  SET nie-ma-rekordu  TO TRUE</a:t>
            </a:r>
          </a:p>
          <a:p>
            <a:r>
              <a:rPr lang="en-US" noProof="1" smtClean="0"/>
              <a:t>					         NOT AT END  PERFORM obrabjaj-dane</a:t>
            </a:r>
          </a:p>
          <a:p>
            <a:r>
              <a:rPr lang="en-US" noProof="1" smtClean="0"/>
              <a:t>					      END-READ</a:t>
            </a:r>
            <a:endParaRPr lang="en-US"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CC00"/>
            </a:gs>
            <a:gs pos="100000">
              <a:srgbClr val="FFCC00">
                <a:gamma/>
                <a:shade val="46275"/>
                <a:invGamma/>
              </a:srgbClr>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2661040" y="44624"/>
            <a:ext cx="3604064" cy="523220"/>
          </a:xfrm>
          <a:prstGeom prst="rect">
            <a:avLst/>
          </a:prstGeom>
          <a:noFill/>
        </p:spPr>
        <p:txBody>
          <a:bodyPr wrap="none" rtlCol="0">
            <a:spAutoFit/>
          </a:bodyPr>
          <a:lstStyle/>
          <a:p>
            <a:pPr algn="ctr"/>
            <a:r>
              <a:rPr lang="en-US" sz="2800" b="1" noProof="1" smtClean="0"/>
              <a:t>WRITE rekord, DISPLAY</a:t>
            </a:r>
            <a:endParaRPr lang="en-US" sz="2800" b="1" noProof="1">
              <a:solidFill>
                <a:schemeClr val="accent5"/>
              </a:solidFill>
            </a:endParaRPr>
          </a:p>
        </p:txBody>
      </p:sp>
      <p:sp>
        <p:nvSpPr>
          <p:cNvPr id="3" name="pole tekstowe 2"/>
          <p:cNvSpPr txBox="1"/>
          <p:nvPr/>
        </p:nvSpPr>
        <p:spPr>
          <a:xfrm>
            <a:off x="179512" y="548680"/>
            <a:ext cx="8784976" cy="6093976"/>
          </a:xfrm>
          <a:prstGeom prst="rect">
            <a:avLst/>
          </a:prstGeom>
          <a:noFill/>
        </p:spPr>
        <p:txBody>
          <a:bodyPr wrap="square" rtlCol="0">
            <a:spAutoFit/>
          </a:bodyPr>
          <a:lstStyle/>
          <a:p>
            <a:r>
              <a:rPr lang="en-US" sz="2000" b="1" noProof="1" smtClean="0"/>
              <a:t>WRITE</a:t>
            </a:r>
            <a:r>
              <a:rPr lang="en-US" sz="2000" noProof="1" smtClean="0"/>
              <a:t> … [FROM …] … END-WRITE		</a:t>
            </a:r>
            <a:r>
              <a:rPr lang="en-US" sz="2000" noProof="1" smtClean="0">
                <a:sym typeface="Wingdings"/>
              </a:rPr>
              <a:t></a:t>
            </a:r>
            <a:r>
              <a:rPr lang="en-US" sz="2000" noProof="1" smtClean="0"/>
              <a:t> </a:t>
            </a:r>
            <a:r>
              <a:rPr lang="en-US" sz="2000" u="sng" noProof="1" smtClean="0"/>
              <a:t>wypisz </a:t>
            </a:r>
            <a:r>
              <a:rPr lang="en-US" sz="2000" b="1" u="sng" noProof="1" smtClean="0"/>
              <a:t>rekord</a:t>
            </a:r>
            <a:endParaRPr lang="en-US" sz="2000" noProof="1" smtClean="0"/>
          </a:p>
          <a:p>
            <a:pPr>
              <a:lnSpc>
                <a:spcPct val="150000"/>
              </a:lnSpc>
            </a:pPr>
            <a:r>
              <a:rPr lang="en-US" sz="2000" noProof="1" smtClean="0"/>
              <a:t>Niech dodatkowo:</a:t>
            </a:r>
          </a:p>
          <a:p>
            <a:r>
              <a:rPr lang="en-US" sz="2000" noProof="1" smtClean="0"/>
              <a:t>W ENVIRONMENT DIVISION mamy:		SELECT </a:t>
            </a:r>
            <a:r>
              <a:rPr lang="en-US" sz="2000" b="1" i="1" noProof="1" smtClean="0">
                <a:solidFill>
                  <a:schemeClr val="accent5">
                    <a:lumMod val="50000"/>
                  </a:schemeClr>
                </a:solidFill>
              </a:rPr>
              <a:t>plik2</a:t>
            </a:r>
            <a:r>
              <a:rPr lang="en-US" sz="2000" noProof="1" smtClean="0"/>
              <a:t> ASSIGN TO </a:t>
            </a:r>
            <a:r>
              <a:rPr lang="en-US" sz="2000" b="1" i="1" noProof="1" smtClean="0"/>
              <a:t>nazwa2 </a:t>
            </a:r>
          </a:p>
          <a:p>
            <a:r>
              <a:rPr lang="en-US" sz="2000" b="1" i="1" noProof="1" smtClean="0">
                <a:sym typeface="Wingdings"/>
              </a:rPr>
              <a:t>					</a:t>
            </a:r>
            <a:r>
              <a:rPr lang="en-US" sz="2000" noProof="1" smtClean="0">
                <a:sym typeface="Wingdings"/>
              </a:rPr>
              <a:t></a:t>
            </a:r>
            <a:r>
              <a:rPr lang="en-US" sz="2000" b="1" i="1" noProof="1" smtClean="0"/>
              <a:t> nazwa2</a:t>
            </a:r>
            <a:r>
              <a:rPr lang="en-US" sz="2000" noProof="1" smtClean="0"/>
              <a:t> będzie nazwą DD w JOB'ie</a:t>
            </a:r>
          </a:p>
          <a:p>
            <a:r>
              <a:rPr lang="en-US" sz="2000" noProof="1" smtClean="0"/>
              <a:t>W DATA DIVISION, FILE-SECTION mamy:	FD </a:t>
            </a:r>
            <a:r>
              <a:rPr lang="en-US" sz="2000" b="1" i="1" noProof="1" smtClean="0">
                <a:solidFill>
                  <a:schemeClr val="accent5">
                    <a:lumMod val="50000"/>
                  </a:schemeClr>
                </a:solidFill>
              </a:rPr>
              <a:t>plik2</a:t>
            </a:r>
            <a:r>
              <a:rPr lang="en-US" sz="2000" noProof="1" smtClean="0"/>
              <a:t>.</a:t>
            </a:r>
          </a:p>
          <a:p>
            <a:r>
              <a:rPr lang="en-US" sz="2000" noProof="1" smtClean="0"/>
              <a:t>					      01  </a:t>
            </a:r>
            <a:r>
              <a:rPr lang="en-US" sz="2000" b="1" noProof="1" smtClean="0">
                <a:solidFill>
                  <a:srgbClr val="00B050"/>
                </a:solidFill>
              </a:rPr>
              <a:t>rekord-do-wydruku</a:t>
            </a:r>
            <a:r>
              <a:rPr lang="en-US" sz="2000" noProof="1" smtClean="0"/>
              <a:t>.</a:t>
            </a:r>
          </a:p>
          <a:p>
            <a:r>
              <a:rPr lang="en-US" sz="2000" noProof="1" smtClean="0"/>
              <a:t>					             COPY </a:t>
            </a:r>
            <a:r>
              <a:rPr lang="en-US" sz="2000" b="1" noProof="1" smtClean="0"/>
              <a:t>copyb-2</a:t>
            </a:r>
            <a:r>
              <a:rPr lang="en-US" sz="2000" noProof="1" smtClean="0"/>
              <a:t>.	</a:t>
            </a:r>
            <a:r>
              <a:rPr lang="en-US" sz="2000" noProof="1" smtClean="0">
                <a:sym typeface="Wingdings"/>
              </a:rPr>
              <a:t></a:t>
            </a:r>
            <a:r>
              <a:rPr lang="en-US" sz="2000" noProof="1" smtClean="0"/>
              <a:t> albo</a:t>
            </a:r>
          </a:p>
          <a:p>
            <a:r>
              <a:rPr lang="en-US" sz="2000" noProof="1" smtClean="0"/>
              <a:t>					             bezpośrednio struktura danych</a:t>
            </a:r>
          </a:p>
          <a:p>
            <a:r>
              <a:rPr lang="en-US" sz="2000" noProof="1" smtClean="0"/>
              <a:t>W PROCEDURE DIVISION może być to:	OPEN OUTPUT </a:t>
            </a:r>
            <a:r>
              <a:rPr lang="en-US" sz="2000" b="1" i="1" noProof="1" smtClean="0">
                <a:solidFill>
                  <a:schemeClr val="accent5">
                    <a:lumMod val="50000"/>
                  </a:schemeClr>
                </a:solidFill>
              </a:rPr>
              <a:t>plik2</a:t>
            </a:r>
            <a:endParaRPr lang="en-US" sz="2000" noProof="1" smtClean="0">
              <a:solidFill>
                <a:schemeClr val="accent5">
                  <a:lumMod val="50000"/>
                </a:schemeClr>
              </a:solidFill>
            </a:endParaRPr>
          </a:p>
          <a:p>
            <a:r>
              <a:rPr lang="en-US" sz="2000" noProof="1" smtClean="0"/>
              <a:t>					</a:t>
            </a:r>
            <a:r>
              <a:rPr lang="en-US" sz="2000" b="1" noProof="1" smtClean="0">
                <a:solidFill>
                  <a:srgbClr val="C00000"/>
                </a:solidFill>
              </a:rPr>
              <a:t>WRITE</a:t>
            </a:r>
            <a:r>
              <a:rPr lang="en-US" sz="2000" noProof="1" smtClean="0"/>
              <a:t> </a:t>
            </a:r>
            <a:r>
              <a:rPr lang="en-US" sz="2000" b="1" noProof="1" smtClean="0">
                <a:solidFill>
                  <a:srgbClr val="00B050"/>
                </a:solidFill>
              </a:rPr>
              <a:t>rekord-do-wydruku</a:t>
            </a:r>
            <a:r>
              <a:rPr lang="en-US" sz="2000" noProof="1" smtClean="0"/>
              <a:t> [FROM</a:t>
            </a:r>
          </a:p>
          <a:p>
            <a:r>
              <a:rPr lang="en-US" sz="2000" noProof="1" smtClean="0"/>
              <a:t>			             </a:t>
            </a:r>
            <a:r>
              <a:rPr lang="en-US" sz="2000" i="1" noProof="1" smtClean="0"/>
              <a:t>struktura danych gdzieś w WORKING-STORAGE</a:t>
            </a:r>
            <a:r>
              <a:rPr lang="en-US" sz="2000" noProof="1" smtClean="0"/>
              <a:t>]</a:t>
            </a:r>
          </a:p>
          <a:p>
            <a:r>
              <a:rPr lang="en-US" sz="2000" noProof="1" smtClean="0"/>
              <a:t>					END-WRITE</a:t>
            </a:r>
          </a:p>
          <a:p>
            <a:r>
              <a:rPr lang="en-US" sz="2000" noProof="1" smtClean="0"/>
              <a:t>Każdy rekord jest wypisany w nowej linii.</a:t>
            </a:r>
          </a:p>
          <a:p>
            <a:r>
              <a:rPr lang="en-US" sz="2000" noProof="1" smtClean="0"/>
              <a:t>Jeżeli chcemy mieć pomiędzy wypisanymi rekordami </a:t>
            </a:r>
            <a:r>
              <a:rPr lang="en-US" sz="2000" i="1" noProof="1" smtClean="0"/>
              <a:t>n</a:t>
            </a:r>
            <a:r>
              <a:rPr lang="en-US" sz="2000" noProof="1" smtClean="0"/>
              <a:t> linii pustych (np. drukujemy raport) to piszemy:</a:t>
            </a:r>
          </a:p>
          <a:p>
            <a:r>
              <a:rPr lang="en-US" sz="2000" b="1" noProof="1" smtClean="0">
                <a:solidFill>
                  <a:srgbClr val="C00000"/>
                </a:solidFill>
              </a:rPr>
              <a:t>WRITE</a:t>
            </a:r>
            <a:r>
              <a:rPr lang="en-US" sz="2000" noProof="1" smtClean="0"/>
              <a:t> </a:t>
            </a:r>
            <a:r>
              <a:rPr lang="en-US" sz="2000" b="1" noProof="1" smtClean="0">
                <a:solidFill>
                  <a:srgbClr val="00B050"/>
                </a:solidFill>
              </a:rPr>
              <a:t>rekord-do-wydruku</a:t>
            </a:r>
            <a:r>
              <a:rPr lang="en-US" sz="2000" noProof="1" smtClean="0"/>
              <a:t> AFTER ADVANCING </a:t>
            </a:r>
            <a:r>
              <a:rPr lang="en-US" sz="2000" i="1" noProof="1" smtClean="0"/>
              <a:t>n+1</a:t>
            </a:r>
            <a:r>
              <a:rPr lang="en-US" sz="2000" noProof="1" smtClean="0"/>
              <a:t> LINES      (</a:t>
            </a:r>
            <a:r>
              <a:rPr lang="en-US" sz="1400" noProof="1" smtClean="0"/>
              <a:t>LINE jest tym samym co LINES</a:t>
            </a:r>
            <a:r>
              <a:rPr lang="en-US" sz="2000" noProof="1" smtClean="0"/>
              <a:t>)</a:t>
            </a:r>
          </a:p>
          <a:p>
            <a:r>
              <a:rPr lang="en-US" sz="2000" noProof="1" smtClean="0"/>
              <a:t>ponieważ </a:t>
            </a:r>
          </a:p>
          <a:p>
            <a:r>
              <a:rPr lang="en-US" sz="2000" b="1" noProof="1" smtClean="0">
                <a:solidFill>
                  <a:srgbClr val="C00000"/>
                </a:solidFill>
              </a:rPr>
              <a:t>WRITE</a:t>
            </a:r>
            <a:r>
              <a:rPr lang="en-US" sz="2000" noProof="1" smtClean="0"/>
              <a:t> </a:t>
            </a:r>
            <a:r>
              <a:rPr lang="en-US" sz="2000" b="1" noProof="1" smtClean="0">
                <a:solidFill>
                  <a:srgbClr val="00B050"/>
                </a:solidFill>
              </a:rPr>
              <a:t>rekord-do-wydruku</a:t>
            </a:r>
            <a:r>
              <a:rPr lang="en-US" sz="2000" noProof="1" smtClean="0"/>
              <a:t> 	[jest tym samym co] 	</a:t>
            </a:r>
          </a:p>
          <a:p>
            <a:r>
              <a:rPr lang="en-US" sz="2000" noProof="1" smtClean="0"/>
              <a:t>			</a:t>
            </a:r>
            <a:r>
              <a:rPr lang="en-US" sz="2000" b="1" noProof="1" smtClean="0">
                <a:solidFill>
                  <a:srgbClr val="C00000"/>
                </a:solidFill>
              </a:rPr>
              <a:t>WRITE</a:t>
            </a:r>
            <a:r>
              <a:rPr lang="en-US" sz="2000" noProof="1" smtClean="0"/>
              <a:t> </a:t>
            </a:r>
            <a:r>
              <a:rPr lang="en-US" sz="2000" b="1" noProof="1" smtClean="0">
                <a:solidFill>
                  <a:srgbClr val="00B050"/>
                </a:solidFill>
              </a:rPr>
              <a:t>rekord-do-wydruku</a:t>
            </a:r>
            <a:r>
              <a:rPr lang="en-US" sz="2000" noProof="1" smtClean="0"/>
              <a:t> AFTER ADVANCING 1 LINE</a:t>
            </a:r>
            <a:endParaRPr lang="en-US" sz="2000" noProof="1">
              <a:solidFill>
                <a:schemeClr val="accent3">
                  <a:lumMod val="75000"/>
                </a:schemeClr>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pole tekstowe 1"/>
          <p:cNvSpPr txBox="1"/>
          <p:nvPr/>
        </p:nvSpPr>
        <p:spPr>
          <a:xfrm>
            <a:off x="3902532" y="44624"/>
            <a:ext cx="1121076" cy="523220"/>
          </a:xfrm>
          <a:prstGeom prst="rect">
            <a:avLst/>
          </a:prstGeom>
          <a:noFill/>
        </p:spPr>
        <p:txBody>
          <a:bodyPr wrap="none" rtlCol="0">
            <a:spAutoFit/>
          </a:bodyPr>
          <a:lstStyle/>
          <a:p>
            <a:pPr algn="ctr"/>
            <a:r>
              <a:rPr lang="pl-PL" sz="2800" b="1" noProof="1" smtClean="0">
                <a:solidFill>
                  <a:schemeClr val="accent2">
                    <a:lumMod val="60000"/>
                    <a:lumOff val="40000"/>
                  </a:schemeClr>
                </a:solidFill>
              </a:rPr>
              <a:t>MOVE</a:t>
            </a:r>
            <a:endParaRPr lang="pl-PL" sz="2800" b="1" noProof="1">
              <a:solidFill>
                <a:schemeClr val="accent2">
                  <a:lumMod val="60000"/>
                  <a:lumOff val="40000"/>
                </a:schemeClr>
              </a:solidFill>
            </a:endParaRPr>
          </a:p>
        </p:txBody>
      </p:sp>
      <p:sp>
        <p:nvSpPr>
          <p:cNvPr id="3" name="pole tekstowe 2"/>
          <p:cNvSpPr txBox="1"/>
          <p:nvPr/>
        </p:nvSpPr>
        <p:spPr>
          <a:xfrm>
            <a:off x="179512" y="548681"/>
            <a:ext cx="8784976" cy="6401753"/>
          </a:xfrm>
          <a:prstGeom prst="rect">
            <a:avLst/>
          </a:prstGeom>
          <a:noFill/>
        </p:spPr>
        <p:txBody>
          <a:bodyPr wrap="square" rtlCol="0">
            <a:spAutoFit/>
          </a:bodyPr>
          <a:lstStyle/>
          <a:p>
            <a:r>
              <a:rPr lang="en-US" sz="2000" noProof="1" smtClean="0">
                <a:solidFill>
                  <a:schemeClr val="accent2">
                    <a:lumMod val="60000"/>
                    <a:lumOff val="40000"/>
                  </a:schemeClr>
                </a:solidFill>
              </a:rPr>
              <a:t>MOVE </a:t>
            </a:r>
            <a:r>
              <a:rPr lang="en-US" sz="2000" noProof="1" smtClean="0">
                <a:solidFill>
                  <a:schemeClr val="accent5">
                    <a:lumMod val="60000"/>
                    <a:lumOff val="40000"/>
                  </a:schemeClr>
                </a:solidFill>
              </a:rPr>
              <a:t>przypisuje wartości do zmiennej</a:t>
            </a:r>
          </a:p>
          <a:p>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6           </a:t>
            </a:r>
            <a:r>
              <a:rPr lang="en-US" sz="2000" noProof="1" smtClean="0">
                <a:solidFill>
                  <a:schemeClr val="accent2">
                    <a:lumMod val="60000"/>
                    <a:lumOff val="40000"/>
                  </a:schemeClr>
                </a:solidFill>
              </a:rPr>
              <a:t>TO</a:t>
            </a:r>
            <a:r>
              <a:rPr lang="en-US" sz="2000" noProof="1" smtClean="0">
                <a:solidFill>
                  <a:schemeClr val="accent5">
                    <a:lumMod val="60000"/>
                    <a:lumOff val="40000"/>
                  </a:schemeClr>
                </a:solidFill>
              </a:rPr>
              <a:t> a	[w innych językach będzie to]	a = 6</a:t>
            </a:r>
          </a:p>
          <a:p>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"Znak" </a:t>
            </a:r>
            <a:r>
              <a:rPr lang="en-US" sz="2000" noProof="1" smtClean="0">
                <a:solidFill>
                  <a:schemeClr val="accent2">
                    <a:lumMod val="60000"/>
                    <a:lumOff val="40000"/>
                  </a:schemeClr>
                </a:solidFill>
              </a:rPr>
              <a:t>TO</a:t>
            </a:r>
            <a:r>
              <a:rPr lang="en-US" sz="2000" noProof="1" smtClean="0">
                <a:solidFill>
                  <a:schemeClr val="accent5">
                    <a:lumMod val="60000"/>
                    <a:lumOff val="40000"/>
                  </a:schemeClr>
                </a:solidFill>
              </a:rPr>
              <a:t> b					b = "Znak"</a:t>
            </a:r>
          </a:p>
          <a:p>
            <a:r>
              <a:rPr lang="en-US" sz="2000" noProof="1" smtClean="0">
                <a:solidFill>
                  <a:schemeClr val="accent2">
                    <a:lumMod val="60000"/>
                    <a:lumOff val="40000"/>
                  </a:schemeClr>
                </a:solidFill>
              </a:rPr>
              <a:t>	MOCV  </a:t>
            </a:r>
            <a:r>
              <a:rPr lang="en-US" sz="2000" noProof="1" smtClean="0">
                <a:solidFill>
                  <a:schemeClr val="accent5">
                    <a:lumMod val="60000"/>
                    <a:lumOff val="40000"/>
                  </a:schemeClr>
                </a:solidFill>
              </a:rPr>
              <a:t>c          </a:t>
            </a:r>
            <a:r>
              <a:rPr lang="en-US" sz="2000" noProof="1" smtClean="0">
                <a:solidFill>
                  <a:schemeClr val="accent2">
                    <a:lumMod val="60000"/>
                    <a:lumOff val="40000"/>
                  </a:schemeClr>
                </a:solidFill>
              </a:rPr>
              <a:t>TO</a:t>
            </a:r>
            <a:r>
              <a:rPr lang="en-US" sz="2000" noProof="1" smtClean="0">
                <a:solidFill>
                  <a:schemeClr val="accent5">
                    <a:lumMod val="60000"/>
                    <a:lumOff val="40000"/>
                  </a:schemeClr>
                </a:solidFill>
              </a:rPr>
              <a:t> d					d = c</a:t>
            </a:r>
          </a:p>
          <a:p>
            <a:pPr>
              <a:lnSpc>
                <a:spcPct val="150000"/>
              </a:lnSpc>
            </a:pPr>
            <a:r>
              <a:rPr lang="en-US" sz="2000" noProof="1" smtClean="0">
                <a:solidFill>
                  <a:schemeClr val="accent5">
                    <a:lumMod val="60000"/>
                    <a:lumOff val="40000"/>
                  </a:schemeClr>
                </a:solidFill>
              </a:rPr>
              <a:t>Można przypisać jedną wartość do wielu zmiennych:</a:t>
            </a:r>
          </a:p>
          <a:p>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0  </a:t>
            </a:r>
            <a:r>
              <a:rPr lang="en-US" sz="2000" noProof="1" smtClean="0">
                <a:solidFill>
                  <a:schemeClr val="accent2">
                    <a:lumMod val="60000"/>
                    <a:lumOff val="40000"/>
                  </a:schemeClr>
                </a:solidFill>
              </a:rPr>
              <a:t>TO</a:t>
            </a:r>
            <a:r>
              <a:rPr lang="en-US" sz="2000" noProof="1" smtClean="0">
                <a:solidFill>
                  <a:schemeClr val="accent5">
                    <a:lumMod val="60000"/>
                    <a:lumOff val="40000"/>
                  </a:schemeClr>
                </a:solidFill>
              </a:rPr>
              <a:t> 	pierwsze,    [to samo co]</a:t>
            </a:r>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0</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pierwsze</a:t>
            </a:r>
            <a:r>
              <a:rPr lang="en-US" sz="2000" noProof="1" smtClean="0">
                <a:solidFill>
                  <a:schemeClr val="accent2">
                    <a:lumMod val="60000"/>
                    <a:lumOff val="40000"/>
                  </a:schemeClr>
                </a:solidFill>
              </a:rPr>
              <a:t> </a:t>
            </a:r>
          </a:p>
          <a:p>
            <a:r>
              <a:rPr lang="en-US" sz="2000" noProof="1" smtClean="0">
                <a:solidFill>
                  <a:schemeClr val="accent2">
                    <a:lumMod val="60000"/>
                    <a:lumOff val="40000"/>
                  </a:schemeClr>
                </a:solidFill>
              </a:rPr>
              <a:t>			</a:t>
            </a:r>
            <a:r>
              <a:rPr lang="en-US" sz="2000" noProof="1" smtClean="0">
                <a:solidFill>
                  <a:schemeClr val="accent5">
                    <a:lumMod val="60000"/>
                    <a:lumOff val="40000"/>
                  </a:schemeClr>
                </a:solidFill>
              </a:rPr>
              <a:t>drugie,</a:t>
            </a:r>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0</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drugie</a:t>
            </a:r>
          </a:p>
          <a:p>
            <a:r>
              <a:rPr lang="en-US" sz="2000" noProof="1" smtClean="0">
                <a:solidFill>
                  <a:schemeClr val="accent2">
                    <a:lumMod val="60000"/>
                    <a:lumOff val="40000"/>
                  </a:schemeClr>
                </a:solidFill>
              </a:rPr>
              <a:t>			</a:t>
            </a:r>
            <a:r>
              <a:rPr lang="en-US" sz="2000" noProof="1" smtClean="0">
                <a:solidFill>
                  <a:schemeClr val="accent5">
                    <a:lumMod val="60000"/>
                    <a:lumOff val="40000"/>
                  </a:schemeClr>
                </a:solidFill>
              </a:rPr>
              <a:t>trzecie</a:t>
            </a:r>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0</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trzecie</a:t>
            </a:r>
          </a:p>
          <a:p>
            <a:pPr>
              <a:lnSpc>
                <a:spcPct val="150000"/>
              </a:lnSpc>
            </a:pPr>
            <a:r>
              <a:rPr lang="en-US" sz="2000" noProof="1" smtClean="0">
                <a:solidFill>
                  <a:schemeClr val="accent5">
                    <a:lumMod val="60000"/>
                    <a:lumOff val="40000"/>
                  </a:schemeClr>
                </a:solidFill>
              </a:rPr>
              <a:t>Dodatkowe słowo </a:t>
            </a:r>
            <a:r>
              <a:rPr lang="en-US" sz="2000" noProof="1" smtClean="0">
                <a:solidFill>
                  <a:schemeClr val="accent4">
                    <a:lumMod val="20000"/>
                    <a:lumOff val="80000"/>
                  </a:schemeClr>
                </a:solidFill>
              </a:rPr>
              <a:t>CORRESPONDING</a:t>
            </a:r>
            <a:r>
              <a:rPr lang="en-US" sz="2000" noProof="1" smtClean="0">
                <a:solidFill>
                  <a:schemeClr val="accent5">
                    <a:lumMod val="60000"/>
                    <a:lumOff val="40000"/>
                  </a:schemeClr>
                </a:solidFill>
              </a:rPr>
              <a:t> (w skrócie </a:t>
            </a:r>
            <a:r>
              <a:rPr lang="en-US" sz="2000" noProof="1" smtClean="0">
                <a:solidFill>
                  <a:schemeClr val="accent4">
                    <a:lumMod val="20000"/>
                    <a:lumOff val="80000"/>
                  </a:schemeClr>
                </a:solidFill>
              </a:rPr>
              <a:t>CORR</a:t>
            </a:r>
            <a:r>
              <a:rPr lang="en-US" sz="2000" noProof="1" smtClean="0">
                <a:solidFill>
                  <a:schemeClr val="accent5">
                    <a:lumMod val="60000"/>
                    <a:lumOff val="40000"/>
                  </a:schemeClr>
                </a:solidFill>
              </a:rPr>
              <a:t>) pracuje z</a:t>
            </a:r>
            <a:r>
              <a:rPr lang="en-US" sz="2000" noProof="1" smtClean="0">
                <a:solidFill>
                  <a:schemeClr val="accent2">
                    <a:lumMod val="60000"/>
                    <a:lumOff val="40000"/>
                  </a:schemeClr>
                </a:solidFill>
              </a:rPr>
              <a:t> MOVE</a:t>
            </a:r>
            <a:r>
              <a:rPr lang="en-US" sz="2000" noProof="1" smtClean="0">
                <a:solidFill>
                  <a:schemeClr val="accent5">
                    <a:lumMod val="60000"/>
                    <a:lumOff val="40000"/>
                  </a:schemeClr>
                </a:solidFill>
              </a:rPr>
              <a:t>:</a:t>
            </a:r>
          </a:p>
          <a:p>
            <a:r>
              <a:rPr lang="en-US" sz="2000" noProof="1" smtClean="0">
                <a:solidFill>
                  <a:schemeClr val="accent5">
                    <a:lumMod val="60000"/>
                    <a:lumOff val="40000"/>
                  </a:schemeClr>
                </a:solidFill>
              </a:rPr>
              <a:t>   01  a.</a:t>
            </a:r>
          </a:p>
          <a:p>
            <a:r>
              <a:rPr lang="en-US" sz="2000" noProof="1" smtClean="0">
                <a:solidFill>
                  <a:schemeClr val="accent5">
                    <a:lumMod val="60000"/>
                    <a:lumOff val="40000"/>
                  </a:schemeClr>
                </a:solidFill>
              </a:rPr>
              <a:t>         05  x	PIC  X.</a:t>
            </a:r>
          </a:p>
          <a:p>
            <a:r>
              <a:rPr lang="en-US" sz="2000" noProof="1" smtClean="0">
                <a:solidFill>
                  <a:schemeClr val="accent5">
                    <a:lumMod val="60000"/>
                    <a:lumOff val="40000"/>
                  </a:schemeClr>
                </a:solidFill>
              </a:rPr>
              <a:t>         05  y	PIC  X.</a:t>
            </a:r>
          </a:p>
          <a:p>
            <a:r>
              <a:rPr lang="en-US" sz="2000" noProof="1" smtClean="0">
                <a:solidFill>
                  <a:schemeClr val="accent5">
                    <a:lumMod val="60000"/>
                    <a:lumOff val="40000"/>
                  </a:schemeClr>
                </a:solidFill>
              </a:rPr>
              <a:t>         05  v	PIC  X.</a:t>
            </a:r>
          </a:p>
          <a:p>
            <a:r>
              <a:rPr lang="en-US" sz="2000" noProof="1" smtClean="0">
                <a:solidFill>
                  <a:schemeClr val="accent5">
                    <a:lumMod val="60000"/>
                    <a:lumOff val="40000"/>
                  </a:schemeClr>
                </a:solidFill>
              </a:rPr>
              <a:t>   01  b.</a:t>
            </a:r>
          </a:p>
          <a:p>
            <a:r>
              <a:rPr lang="en-US" sz="2000" noProof="1" smtClean="0">
                <a:solidFill>
                  <a:schemeClr val="accent5">
                    <a:lumMod val="60000"/>
                    <a:lumOff val="40000"/>
                  </a:schemeClr>
                </a:solidFill>
              </a:rPr>
              <a:t>         05  v	PIC  X.</a:t>
            </a:r>
          </a:p>
          <a:p>
            <a:r>
              <a:rPr lang="en-US" sz="2000" noProof="1" smtClean="0">
                <a:solidFill>
                  <a:schemeClr val="accent5">
                    <a:lumMod val="60000"/>
                    <a:lumOff val="40000"/>
                  </a:schemeClr>
                </a:solidFill>
              </a:rPr>
              <a:t>         05  w	PIC  X.</a:t>
            </a:r>
          </a:p>
          <a:p>
            <a:r>
              <a:rPr lang="en-US" sz="2000" noProof="1" smtClean="0">
                <a:solidFill>
                  <a:schemeClr val="accent5">
                    <a:lumMod val="60000"/>
                    <a:lumOff val="40000"/>
                  </a:schemeClr>
                </a:solidFill>
              </a:rPr>
              <a:t>         05  x	PIC  X.</a:t>
            </a:r>
          </a:p>
          <a:p>
            <a:pPr>
              <a:lnSpc>
                <a:spcPct val="150000"/>
              </a:lnSpc>
            </a:pPr>
            <a:r>
              <a:rPr lang="en-US" sz="2000" noProof="1" smtClean="0">
                <a:solidFill>
                  <a:schemeClr val="accent2">
                    <a:lumMod val="60000"/>
                    <a:lumOff val="40000"/>
                  </a:schemeClr>
                </a:solidFill>
              </a:rPr>
              <a:t>         MOVE </a:t>
            </a:r>
            <a:r>
              <a:rPr lang="en-US" sz="2000" noProof="1" smtClean="0">
                <a:solidFill>
                  <a:schemeClr val="accent4">
                    <a:lumMod val="20000"/>
                    <a:lumOff val="80000"/>
                  </a:schemeClr>
                </a:solidFill>
              </a:rPr>
              <a:t>CORR</a:t>
            </a:r>
            <a:r>
              <a:rPr lang="en-US" sz="2000" noProof="1" smtClean="0">
                <a:solidFill>
                  <a:schemeClr val="accent5">
                    <a:lumMod val="60000"/>
                    <a:lumOff val="40000"/>
                  </a:schemeClr>
                </a:solidFill>
              </a:rPr>
              <a:t> a</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b	[to samo co]</a:t>
            </a:r>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x</a:t>
            </a:r>
            <a:r>
              <a:rPr lang="en-US" sz="2000" noProof="1" smtClean="0">
                <a:solidFill>
                  <a:schemeClr val="accent2">
                    <a:lumMod val="60000"/>
                    <a:lumOff val="40000"/>
                  </a:schemeClr>
                </a:solidFill>
              </a:rPr>
              <a:t> </a:t>
            </a:r>
            <a:r>
              <a:rPr lang="en-US" sz="2000" noProof="1" smtClean="0">
                <a:solidFill>
                  <a:schemeClr val="accent5">
                    <a:lumMod val="60000"/>
                    <a:lumOff val="40000"/>
                  </a:schemeClr>
                </a:solidFill>
              </a:rPr>
              <a:t>OF a</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x OF b</a:t>
            </a:r>
          </a:p>
          <a:p>
            <a:r>
              <a:rPr lang="en-US" sz="2000" noProof="1" smtClean="0">
                <a:solidFill>
                  <a:schemeClr val="accent2">
                    <a:lumMod val="60000"/>
                    <a:lumOff val="40000"/>
                  </a:schemeClr>
                </a:solidFill>
              </a:rPr>
              <a:t>					MOVE </a:t>
            </a:r>
            <a:r>
              <a:rPr lang="en-US" sz="2000" noProof="1" smtClean="0">
                <a:solidFill>
                  <a:schemeClr val="accent5">
                    <a:lumMod val="60000"/>
                    <a:lumOff val="40000"/>
                  </a:schemeClr>
                </a:solidFill>
              </a:rPr>
              <a:t>v</a:t>
            </a:r>
            <a:r>
              <a:rPr lang="en-US" sz="2000" noProof="1" smtClean="0">
                <a:solidFill>
                  <a:schemeClr val="accent2">
                    <a:lumMod val="60000"/>
                    <a:lumOff val="40000"/>
                  </a:schemeClr>
                </a:solidFill>
              </a:rPr>
              <a:t> </a:t>
            </a:r>
            <a:r>
              <a:rPr lang="en-US" sz="2000" noProof="1" smtClean="0">
                <a:solidFill>
                  <a:schemeClr val="accent5">
                    <a:lumMod val="60000"/>
                    <a:lumOff val="40000"/>
                  </a:schemeClr>
                </a:solidFill>
              </a:rPr>
              <a:t>OF a</a:t>
            </a:r>
            <a:r>
              <a:rPr lang="en-US" sz="2000" noProof="1" smtClean="0">
                <a:solidFill>
                  <a:schemeClr val="accent2">
                    <a:lumMod val="60000"/>
                    <a:lumOff val="40000"/>
                  </a:schemeClr>
                </a:solidFill>
              </a:rPr>
              <a:t> TO </a:t>
            </a:r>
            <a:r>
              <a:rPr lang="en-US" sz="2000" noProof="1" smtClean="0">
                <a:solidFill>
                  <a:schemeClr val="accent5">
                    <a:lumMod val="60000"/>
                    <a:lumOff val="40000"/>
                  </a:schemeClr>
                </a:solidFill>
              </a:rPr>
              <a:t>v OF b</a:t>
            </a:r>
            <a:endParaRPr lang="en-US" sz="2000" noProof="1">
              <a:solidFill>
                <a:schemeClr val="accent5">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2785239" y="44624"/>
            <a:ext cx="3355662" cy="523220"/>
          </a:xfrm>
          <a:prstGeom prst="rect">
            <a:avLst/>
          </a:prstGeom>
          <a:noFill/>
        </p:spPr>
        <p:txBody>
          <a:bodyPr wrap="none" rtlCol="0">
            <a:spAutoFit/>
          </a:bodyPr>
          <a:lstStyle/>
          <a:p>
            <a:pPr algn="ctr"/>
            <a:r>
              <a:rPr lang="pl-PL" sz="2800" b="1" noProof="1" smtClean="0">
                <a:solidFill>
                  <a:schemeClr val="accent6">
                    <a:lumMod val="50000"/>
                  </a:schemeClr>
                </a:solidFill>
              </a:rPr>
              <a:t>COMPUTE, operatory</a:t>
            </a:r>
            <a:endParaRPr lang="pl-PL" sz="2800" b="1" noProof="1">
              <a:solidFill>
                <a:schemeClr val="accent6">
                  <a:lumMod val="50000"/>
                </a:schemeClr>
              </a:solidFill>
            </a:endParaRPr>
          </a:p>
        </p:txBody>
      </p:sp>
      <p:sp>
        <p:nvSpPr>
          <p:cNvPr id="3" name="pole tekstowe 2"/>
          <p:cNvSpPr txBox="1"/>
          <p:nvPr/>
        </p:nvSpPr>
        <p:spPr>
          <a:xfrm>
            <a:off x="179512" y="548681"/>
            <a:ext cx="8784976" cy="6186309"/>
          </a:xfrm>
          <a:prstGeom prst="rect">
            <a:avLst/>
          </a:prstGeom>
          <a:noFill/>
        </p:spPr>
        <p:txBody>
          <a:bodyPr wrap="square" rtlCol="0">
            <a:spAutoFit/>
          </a:bodyPr>
          <a:lstStyle/>
          <a:p>
            <a:r>
              <a:rPr lang="en-US" b="1" noProof="1" smtClean="0">
                <a:solidFill>
                  <a:schemeClr val="tx2"/>
                </a:solidFill>
              </a:rPr>
              <a:t>COMPUTE</a:t>
            </a:r>
            <a:r>
              <a:rPr lang="en-US" noProof="1" smtClean="0"/>
              <a:t> </a:t>
            </a:r>
            <a:r>
              <a:rPr lang="en-US" i="1" noProof="1" smtClean="0"/>
              <a:t>zmienna</a:t>
            </a:r>
            <a:r>
              <a:rPr lang="en-US" noProof="1" smtClean="0"/>
              <a:t> </a:t>
            </a:r>
            <a:r>
              <a:rPr lang="en-US" b="1" noProof="1" smtClean="0">
                <a:solidFill>
                  <a:schemeClr val="tx2"/>
                </a:solidFill>
              </a:rPr>
              <a:t>=</a:t>
            </a:r>
            <a:r>
              <a:rPr lang="en-US" noProof="1" smtClean="0"/>
              <a:t> </a:t>
            </a:r>
            <a:r>
              <a:rPr lang="en-US" i="1" noProof="1" smtClean="0"/>
              <a:t>wyrażenie algebraiczne</a:t>
            </a:r>
            <a:r>
              <a:rPr lang="en-US" noProof="1" smtClean="0"/>
              <a:t> END-COMPUTE     </a:t>
            </a:r>
            <a:r>
              <a:rPr lang="en-US" noProof="1" smtClean="0">
                <a:sym typeface="Wingdings" pitchFamily="2" charset="2"/>
              </a:rPr>
              <a:t> </a:t>
            </a:r>
            <a:r>
              <a:rPr lang="en-US" noProof="1" smtClean="0"/>
              <a:t>oblicza wartość</a:t>
            </a:r>
          </a:p>
          <a:p>
            <a:r>
              <a:rPr lang="en-US" noProof="1" smtClean="0"/>
              <a:t>						              wyrażenia algebraicznego</a:t>
            </a:r>
            <a:endParaRPr lang="en-US" b="1" noProof="1" smtClean="0"/>
          </a:p>
          <a:p>
            <a:r>
              <a:rPr lang="en-US" noProof="1" smtClean="0"/>
              <a:t>Przykład:</a:t>
            </a:r>
          </a:p>
          <a:p>
            <a:r>
              <a:rPr lang="en-US" noProof="1" smtClean="0"/>
              <a:t>	</a:t>
            </a:r>
            <a:r>
              <a:rPr lang="en-US" b="1" noProof="1" smtClean="0">
                <a:solidFill>
                  <a:schemeClr val="tx2"/>
                </a:solidFill>
              </a:rPr>
              <a:t>COMPUTE</a:t>
            </a:r>
            <a:r>
              <a:rPr lang="en-US" noProof="1" smtClean="0"/>
              <a:t> delta </a:t>
            </a:r>
            <a:r>
              <a:rPr lang="en-US" b="1" noProof="1" smtClean="0">
                <a:solidFill>
                  <a:schemeClr val="tx2"/>
                </a:solidFill>
              </a:rPr>
              <a:t>=</a:t>
            </a:r>
            <a:r>
              <a:rPr lang="en-US" noProof="1" smtClean="0"/>
              <a:t> b**2 – 4*a*c</a:t>
            </a:r>
          </a:p>
          <a:p>
            <a:r>
              <a:rPr lang="en-US" noProof="1" smtClean="0"/>
              <a:t> </a:t>
            </a:r>
          </a:p>
          <a:p>
            <a:r>
              <a:rPr lang="en-US" noProof="1" smtClean="0"/>
              <a:t>Operatory arytmetyczne w COBOL'u to:</a:t>
            </a:r>
          </a:p>
          <a:p>
            <a:r>
              <a:rPr lang="en-US" noProof="1" smtClean="0"/>
              <a:t>+	dodaj		</a:t>
            </a:r>
            <a:r>
              <a:rPr lang="en-US" noProof="1" smtClean="0">
                <a:solidFill>
                  <a:schemeClr val="tx1">
                    <a:lumMod val="75000"/>
                    <a:lumOff val="25000"/>
                  </a:schemeClr>
                </a:solidFill>
              </a:rPr>
              <a:t>przykład</a:t>
            </a:r>
            <a:r>
              <a:rPr lang="en-US" noProof="1" smtClean="0"/>
              <a:t>	</a:t>
            </a:r>
            <a:r>
              <a:rPr lang="en-US" b="1" noProof="1" smtClean="0">
                <a:solidFill>
                  <a:schemeClr val="tx2"/>
                </a:solidFill>
              </a:rPr>
              <a:t>COMPUTE</a:t>
            </a:r>
            <a:r>
              <a:rPr lang="en-US" noProof="1" smtClean="0"/>
              <a:t> </a:t>
            </a:r>
            <a:r>
              <a:rPr lang="en-US" i="1" noProof="1" smtClean="0"/>
              <a:t>x</a:t>
            </a:r>
            <a:r>
              <a:rPr lang="en-US" noProof="1" smtClean="0"/>
              <a:t> </a:t>
            </a:r>
            <a:r>
              <a:rPr lang="en-US" b="1" noProof="1" smtClean="0">
                <a:solidFill>
                  <a:schemeClr val="tx2"/>
                </a:solidFill>
              </a:rPr>
              <a:t>=</a:t>
            </a:r>
            <a:r>
              <a:rPr lang="en-US" noProof="1" smtClean="0"/>
              <a:t> </a:t>
            </a:r>
            <a:r>
              <a:rPr lang="en-US" i="1" noProof="1" smtClean="0"/>
              <a:t>a</a:t>
            </a:r>
            <a:r>
              <a:rPr lang="en-US" noProof="1" smtClean="0"/>
              <a:t> + </a:t>
            </a:r>
            <a:r>
              <a:rPr lang="en-US" i="1" noProof="1" smtClean="0"/>
              <a:t>b</a:t>
            </a:r>
            <a:endParaRPr lang="en-US" noProof="1" smtClean="0"/>
          </a:p>
          <a:p>
            <a:r>
              <a:rPr lang="en-US" noProof="1" smtClean="0"/>
              <a:t>–	odejmij			</a:t>
            </a:r>
            <a:r>
              <a:rPr lang="en-US" b="1" noProof="1" smtClean="0">
                <a:solidFill>
                  <a:schemeClr val="tx2"/>
                </a:solidFill>
              </a:rPr>
              <a:t>COMPUTE</a:t>
            </a:r>
            <a:r>
              <a:rPr lang="en-US" noProof="1" smtClean="0"/>
              <a:t> </a:t>
            </a:r>
            <a:r>
              <a:rPr lang="en-US" i="1" noProof="1" smtClean="0"/>
              <a:t>x</a:t>
            </a:r>
            <a:r>
              <a:rPr lang="en-US" noProof="1" smtClean="0"/>
              <a:t> </a:t>
            </a:r>
            <a:r>
              <a:rPr lang="en-US" b="1" noProof="1" smtClean="0">
                <a:solidFill>
                  <a:schemeClr val="tx2"/>
                </a:solidFill>
              </a:rPr>
              <a:t>=</a:t>
            </a:r>
            <a:r>
              <a:rPr lang="en-US" noProof="1" smtClean="0"/>
              <a:t> </a:t>
            </a:r>
            <a:r>
              <a:rPr lang="en-US" i="1" noProof="1" smtClean="0"/>
              <a:t>a</a:t>
            </a:r>
            <a:r>
              <a:rPr lang="en-US" noProof="1" smtClean="0"/>
              <a:t> – </a:t>
            </a:r>
            <a:r>
              <a:rPr lang="en-US" i="1" noProof="1" smtClean="0"/>
              <a:t>b</a:t>
            </a:r>
            <a:endParaRPr lang="en-US" noProof="1" smtClean="0"/>
          </a:p>
          <a:p>
            <a:r>
              <a:rPr lang="en-US" noProof="1" smtClean="0"/>
              <a:t>*	pomnóż			</a:t>
            </a:r>
            <a:r>
              <a:rPr lang="en-US" b="1" noProof="1" smtClean="0">
                <a:solidFill>
                  <a:schemeClr val="tx2"/>
                </a:solidFill>
              </a:rPr>
              <a:t>COMPUTE</a:t>
            </a:r>
            <a:r>
              <a:rPr lang="en-US" noProof="1" smtClean="0"/>
              <a:t> </a:t>
            </a:r>
            <a:r>
              <a:rPr lang="en-US" i="1" noProof="1" smtClean="0"/>
              <a:t>x</a:t>
            </a:r>
            <a:r>
              <a:rPr lang="en-US" noProof="1" smtClean="0"/>
              <a:t> </a:t>
            </a:r>
            <a:r>
              <a:rPr lang="en-US" b="1" noProof="1" smtClean="0">
                <a:solidFill>
                  <a:schemeClr val="tx2"/>
                </a:solidFill>
              </a:rPr>
              <a:t>=</a:t>
            </a:r>
            <a:r>
              <a:rPr lang="en-US" noProof="1" smtClean="0"/>
              <a:t> </a:t>
            </a:r>
            <a:r>
              <a:rPr lang="en-US" i="1" noProof="1" smtClean="0"/>
              <a:t>a</a:t>
            </a:r>
            <a:r>
              <a:rPr lang="en-US" noProof="1" smtClean="0"/>
              <a:t> * </a:t>
            </a:r>
            <a:r>
              <a:rPr lang="en-US" i="1" noProof="1" smtClean="0"/>
              <a:t>b</a:t>
            </a:r>
            <a:endParaRPr lang="en-US" noProof="1" smtClean="0"/>
          </a:p>
          <a:p>
            <a:r>
              <a:rPr lang="en-US" noProof="1" smtClean="0"/>
              <a:t>/	podziel			</a:t>
            </a:r>
            <a:r>
              <a:rPr lang="en-US" b="1" noProof="1" smtClean="0">
                <a:solidFill>
                  <a:schemeClr val="tx2"/>
                </a:solidFill>
              </a:rPr>
              <a:t>COMPUTE</a:t>
            </a:r>
            <a:r>
              <a:rPr lang="en-US" noProof="1" smtClean="0"/>
              <a:t> </a:t>
            </a:r>
            <a:r>
              <a:rPr lang="en-US" i="1" noProof="1" smtClean="0"/>
              <a:t>x</a:t>
            </a:r>
            <a:r>
              <a:rPr lang="en-US" noProof="1" smtClean="0"/>
              <a:t> </a:t>
            </a:r>
            <a:r>
              <a:rPr lang="en-US" b="1" noProof="1" smtClean="0">
                <a:solidFill>
                  <a:schemeClr val="tx2"/>
                </a:solidFill>
              </a:rPr>
              <a:t>=</a:t>
            </a:r>
            <a:r>
              <a:rPr lang="en-US" noProof="1" smtClean="0"/>
              <a:t> </a:t>
            </a:r>
            <a:r>
              <a:rPr lang="en-US" i="1" noProof="1" smtClean="0"/>
              <a:t>a</a:t>
            </a:r>
            <a:r>
              <a:rPr lang="en-US" noProof="1" smtClean="0"/>
              <a:t> / </a:t>
            </a:r>
            <a:r>
              <a:rPr lang="en-US" i="1" noProof="1" smtClean="0"/>
              <a:t>b</a:t>
            </a:r>
            <a:endParaRPr lang="en-US" noProof="1" smtClean="0"/>
          </a:p>
          <a:p>
            <a:r>
              <a:rPr lang="en-US" noProof="1" smtClean="0"/>
              <a:t>**	podnieś do potęgi		</a:t>
            </a:r>
            <a:r>
              <a:rPr lang="en-US" b="1" noProof="1" smtClean="0">
                <a:solidFill>
                  <a:schemeClr val="tx2"/>
                </a:solidFill>
              </a:rPr>
              <a:t>COMPUTE</a:t>
            </a:r>
            <a:r>
              <a:rPr lang="en-US" noProof="1" smtClean="0"/>
              <a:t> </a:t>
            </a:r>
            <a:r>
              <a:rPr lang="en-US" i="1" noProof="1" smtClean="0"/>
              <a:t>x</a:t>
            </a:r>
            <a:r>
              <a:rPr lang="en-US" noProof="1" smtClean="0"/>
              <a:t> </a:t>
            </a:r>
            <a:r>
              <a:rPr lang="en-US" b="1" noProof="1" smtClean="0">
                <a:solidFill>
                  <a:schemeClr val="tx2"/>
                </a:solidFill>
              </a:rPr>
              <a:t>=</a:t>
            </a:r>
            <a:r>
              <a:rPr lang="en-US" noProof="1" smtClean="0"/>
              <a:t> </a:t>
            </a:r>
            <a:r>
              <a:rPr lang="en-US" i="1" noProof="1" smtClean="0"/>
              <a:t>a</a:t>
            </a:r>
            <a:r>
              <a:rPr lang="en-US" noProof="1" smtClean="0"/>
              <a:t> ** </a:t>
            </a:r>
            <a:r>
              <a:rPr lang="en-US" i="1" noProof="1" smtClean="0"/>
              <a:t>b</a:t>
            </a:r>
            <a:endParaRPr lang="en-US" noProof="1" smtClean="0"/>
          </a:p>
          <a:p>
            <a:endParaRPr lang="en-US" noProof="1" smtClean="0"/>
          </a:p>
          <a:p>
            <a:r>
              <a:rPr lang="en-US" noProof="1" smtClean="0"/>
              <a:t>Operatory warunkowe/relacji z operatorami logicznymi (AND, OR i NOT) to:</a:t>
            </a:r>
          </a:p>
          <a:p>
            <a:r>
              <a:rPr lang="en-US" noProof="1" smtClean="0"/>
              <a:t>&lt;	</a:t>
            </a:r>
            <a:r>
              <a:rPr lang="en-US" noProof="1" smtClean="0">
                <a:solidFill>
                  <a:schemeClr val="tx1">
                    <a:lumMod val="75000"/>
                    <a:lumOff val="25000"/>
                  </a:schemeClr>
                </a:solidFill>
              </a:rPr>
              <a:t>albo</a:t>
            </a:r>
            <a:r>
              <a:rPr lang="en-US" noProof="1" smtClean="0"/>
              <a:t>	IS  GREATER  THAN	</a:t>
            </a:r>
            <a:r>
              <a:rPr lang="en-US" noProof="1" smtClean="0">
                <a:solidFill>
                  <a:schemeClr val="tx1">
                    <a:lumMod val="75000"/>
                    <a:lumOff val="25000"/>
                  </a:schemeClr>
                </a:solidFill>
              </a:rPr>
              <a:t>przykład</a:t>
            </a:r>
            <a:r>
              <a:rPr lang="en-US" noProof="1" smtClean="0"/>
              <a:t>	IF  </a:t>
            </a:r>
            <a:r>
              <a:rPr lang="en-US" i="1" noProof="1" smtClean="0"/>
              <a:t>a</a:t>
            </a:r>
            <a:r>
              <a:rPr lang="en-US" noProof="1" smtClean="0"/>
              <a:t>  IS  GREATER  THAN  </a:t>
            </a:r>
            <a:r>
              <a:rPr lang="en-US" i="1" noProof="1" smtClean="0"/>
              <a:t>b</a:t>
            </a:r>
            <a:r>
              <a:rPr lang="en-US" noProof="1" smtClean="0"/>
              <a:t>  … </a:t>
            </a:r>
          </a:p>
          <a:p>
            <a:r>
              <a:rPr lang="en-US" noProof="1" smtClean="0"/>
              <a:t>NOT &lt;		IS  NOT  GREATER  THAN	IF  </a:t>
            </a:r>
            <a:r>
              <a:rPr lang="en-US" i="1" noProof="1" smtClean="0"/>
              <a:t>a</a:t>
            </a:r>
            <a:r>
              <a:rPr lang="en-US" noProof="1" smtClean="0"/>
              <a:t>  IS  NOT  GREATER  THAN  </a:t>
            </a:r>
            <a:r>
              <a:rPr lang="en-US" i="1" noProof="1" smtClean="0"/>
              <a:t>b</a:t>
            </a:r>
            <a:r>
              <a:rPr lang="en-US" noProof="1" smtClean="0"/>
              <a:t> …</a:t>
            </a:r>
          </a:p>
          <a:p>
            <a:r>
              <a:rPr lang="en-US" noProof="1" smtClean="0"/>
              <a:t>&gt;		IS  LESS  THAN		IF  </a:t>
            </a:r>
            <a:r>
              <a:rPr lang="en-US" i="1" noProof="1" smtClean="0"/>
              <a:t>a</a:t>
            </a:r>
            <a:r>
              <a:rPr lang="en-US" noProof="1" smtClean="0"/>
              <a:t>  IS  LESS  THAN  </a:t>
            </a:r>
            <a:r>
              <a:rPr lang="en-US" i="1" noProof="1" smtClean="0"/>
              <a:t>b</a:t>
            </a:r>
            <a:r>
              <a:rPr lang="en-US" noProof="1" smtClean="0"/>
              <a:t>  …</a:t>
            </a:r>
          </a:p>
          <a:p>
            <a:r>
              <a:rPr lang="en-US" noProof="1" smtClean="0"/>
              <a:t>NOT &gt;		IS  NOT  LESS  THAN		IF  </a:t>
            </a:r>
            <a:r>
              <a:rPr lang="en-US" i="1" noProof="1" smtClean="0"/>
              <a:t>a</a:t>
            </a:r>
            <a:r>
              <a:rPr lang="en-US" noProof="1" smtClean="0"/>
              <a:t>  IS  NOT  LESS  THAN  </a:t>
            </a:r>
            <a:r>
              <a:rPr lang="en-US" i="1" noProof="1" smtClean="0"/>
              <a:t>b</a:t>
            </a:r>
            <a:r>
              <a:rPr lang="en-US" noProof="1" smtClean="0"/>
              <a:t>  …</a:t>
            </a:r>
          </a:p>
          <a:p>
            <a:r>
              <a:rPr lang="en-US" noProof="1" smtClean="0"/>
              <a:t>=		IS  EQUAL TO		IF  </a:t>
            </a:r>
            <a:r>
              <a:rPr lang="en-US" i="1" noProof="1" smtClean="0"/>
              <a:t>a</a:t>
            </a:r>
            <a:r>
              <a:rPr lang="en-US" noProof="1" smtClean="0"/>
              <a:t>  IS  EQUAL TO  </a:t>
            </a:r>
            <a:r>
              <a:rPr lang="en-US" i="1" noProof="1" smtClean="0"/>
              <a:t>b</a:t>
            </a:r>
            <a:r>
              <a:rPr lang="en-US" noProof="1" smtClean="0"/>
              <a:t>  …</a:t>
            </a:r>
          </a:p>
          <a:p>
            <a:r>
              <a:rPr lang="en-US" noProof="1" smtClean="0"/>
              <a:t>NOT =		IS  NOT  EQUAL TO		IF  </a:t>
            </a:r>
            <a:r>
              <a:rPr lang="en-US" i="1" noProof="1" smtClean="0"/>
              <a:t>a</a:t>
            </a:r>
            <a:r>
              <a:rPr lang="en-US" noProof="1" smtClean="0"/>
              <a:t>  IS  NOT  EQUAL TO  </a:t>
            </a:r>
            <a:r>
              <a:rPr lang="en-US" i="1" noProof="1" smtClean="0"/>
              <a:t>b</a:t>
            </a:r>
            <a:r>
              <a:rPr lang="en-US" noProof="1" smtClean="0"/>
              <a:t>  …</a:t>
            </a:r>
          </a:p>
          <a:p>
            <a:r>
              <a:rPr lang="en-US" noProof="1" smtClean="0"/>
              <a:t>&gt;=		IS  GREATER  THAN  OR  EQUAL TO</a:t>
            </a:r>
          </a:p>
          <a:p>
            <a:r>
              <a:rPr lang="en-US" noProof="1" smtClean="0"/>
              <a:t>				              IF  </a:t>
            </a:r>
            <a:r>
              <a:rPr lang="en-US" i="1" noProof="1" smtClean="0"/>
              <a:t>a</a:t>
            </a:r>
            <a:r>
              <a:rPr lang="en-US" noProof="1" smtClean="0"/>
              <a:t>  IS  GREATER  THAN  OR  EQUAL TO  </a:t>
            </a:r>
            <a:r>
              <a:rPr lang="en-US" i="1" noProof="1" smtClean="0"/>
              <a:t>b</a:t>
            </a:r>
            <a:r>
              <a:rPr lang="en-US" noProof="1" smtClean="0"/>
              <a:t>  …</a:t>
            </a:r>
          </a:p>
          <a:p>
            <a:r>
              <a:rPr lang="en-US" noProof="1" smtClean="0"/>
              <a:t>&lt;=		IS  LESS  THAN  OR  EQUAL  TO   IF  </a:t>
            </a:r>
            <a:r>
              <a:rPr lang="en-US" i="1" noProof="1" smtClean="0"/>
              <a:t>a</a:t>
            </a:r>
            <a:r>
              <a:rPr lang="en-US" noProof="1" smtClean="0"/>
              <a:t>  IS  LESS  THAN  OR  EQUAL  TO  </a:t>
            </a:r>
            <a:r>
              <a:rPr lang="en-US" i="1" noProof="1" smtClean="0"/>
              <a:t>b</a:t>
            </a:r>
            <a:r>
              <a:rPr lang="en-US" noProof="1" smtClean="0"/>
              <a:t>  …</a:t>
            </a:r>
            <a:endParaRPr lang="en-US" noProof="1">
              <a:solidFill>
                <a:schemeClr val="accent5">
                  <a:lumMod val="60000"/>
                  <a:lumOff val="40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767676"/>
            </a:gs>
            <a:gs pos="100000">
              <a:srgbClr val="FFFFFF"/>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4035707" y="313492"/>
            <a:ext cx="854721" cy="523220"/>
          </a:xfrm>
          <a:prstGeom prst="rect">
            <a:avLst/>
          </a:prstGeom>
          <a:noFill/>
        </p:spPr>
        <p:txBody>
          <a:bodyPr wrap="none" rtlCol="0">
            <a:spAutoFit/>
          </a:bodyPr>
          <a:lstStyle/>
          <a:p>
            <a:pPr algn="ctr"/>
            <a:r>
              <a:rPr lang="pl-PL" sz="2800" b="1" noProof="1" smtClean="0">
                <a:solidFill>
                  <a:schemeClr val="bg2"/>
                </a:solidFill>
              </a:rPr>
              <a:t>ADD</a:t>
            </a:r>
            <a:endParaRPr lang="pl-PL" sz="2800" b="1" noProof="1">
              <a:solidFill>
                <a:schemeClr val="bg2"/>
              </a:solidFill>
            </a:endParaRPr>
          </a:p>
        </p:txBody>
      </p:sp>
      <p:sp>
        <p:nvSpPr>
          <p:cNvPr id="3" name="pole tekstowe 2"/>
          <p:cNvSpPr txBox="1"/>
          <p:nvPr/>
        </p:nvSpPr>
        <p:spPr>
          <a:xfrm>
            <a:off x="179512" y="1052736"/>
            <a:ext cx="8784976" cy="5493812"/>
          </a:xfrm>
          <a:prstGeom prst="rect">
            <a:avLst/>
          </a:prstGeom>
          <a:noFill/>
        </p:spPr>
        <p:txBody>
          <a:bodyPr wrap="square" rtlCol="0">
            <a:spAutoFit/>
          </a:bodyPr>
          <a:lstStyle/>
          <a:p>
            <a:r>
              <a:rPr lang="pl-PL" sz="2400" dirty="0" smtClean="0"/>
              <a:t>	</a:t>
            </a:r>
            <a:r>
              <a:rPr lang="en-US" sz="2700" b="1" noProof="1" smtClean="0"/>
              <a:t>ADD</a:t>
            </a:r>
            <a:r>
              <a:rPr lang="en-US" sz="2700" noProof="1" smtClean="0"/>
              <a:t>  </a:t>
            </a:r>
            <a:r>
              <a:rPr lang="en-US" sz="2700" i="1" noProof="1" smtClean="0"/>
              <a:t>zmienna/e</a:t>
            </a:r>
            <a:r>
              <a:rPr lang="en-US" sz="2700" noProof="1" smtClean="0"/>
              <a:t>  </a:t>
            </a:r>
            <a:r>
              <a:rPr lang="en-US" sz="2700" b="1" noProof="1" smtClean="0"/>
              <a:t>TO</a:t>
            </a:r>
            <a:r>
              <a:rPr lang="en-US" sz="2700" noProof="1" smtClean="0"/>
              <a:t>  </a:t>
            </a:r>
            <a:r>
              <a:rPr lang="en-US" sz="2700" i="1" noProof="1" smtClean="0"/>
              <a:t>zmienna</a:t>
            </a:r>
            <a:r>
              <a:rPr lang="en-US" sz="2700" noProof="1" smtClean="0"/>
              <a:t>   END-ADD</a:t>
            </a:r>
          </a:p>
          <a:p>
            <a:r>
              <a:rPr lang="en-US" sz="2700" noProof="1" smtClean="0"/>
              <a:t>	</a:t>
            </a:r>
            <a:r>
              <a:rPr lang="en-US" sz="2700" b="1" noProof="1" smtClean="0"/>
              <a:t>ADD</a:t>
            </a:r>
            <a:r>
              <a:rPr lang="en-US" sz="2700" noProof="1" smtClean="0"/>
              <a:t>  </a:t>
            </a:r>
            <a:r>
              <a:rPr lang="en-US" sz="2700" i="1" noProof="1" smtClean="0"/>
              <a:t>zmienne</a:t>
            </a:r>
            <a:r>
              <a:rPr lang="en-US" sz="2700" noProof="1" smtClean="0"/>
              <a:t>  </a:t>
            </a:r>
            <a:r>
              <a:rPr lang="en-US" sz="2700" b="1" noProof="1" smtClean="0"/>
              <a:t>GIVING</a:t>
            </a:r>
            <a:r>
              <a:rPr lang="en-US" sz="2700" noProof="1" smtClean="0"/>
              <a:t>  </a:t>
            </a:r>
            <a:r>
              <a:rPr lang="en-US" sz="2700" i="1" noProof="1" smtClean="0"/>
              <a:t>zmienna/e</a:t>
            </a:r>
            <a:r>
              <a:rPr lang="en-US" sz="2700" noProof="1" smtClean="0"/>
              <a:t>   END-ADD</a:t>
            </a:r>
          </a:p>
          <a:p>
            <a:r>
              <a:rPr lang="en-US" sz="2700" noProof="1" smtClean="0">
                <a:sym typeface="Wingdings"/>
              </a:rPr>
              <a:t>			</a:t>
            </a:r>
            <a:r>
              <a:rPr lang="en-US" sz="2700" noProof="1" smtClean="0"/>
              <a:t> dodawanie dwóch lub więcej liczb</a:t>
            </a:r>
          </a:p>
          <a:p>
            <a:endParaRPr lang="en-US" sz="2700" noProof="1" smtClean="0"/>
          </a:p>
          <a:p>
            <a:r>
              <a:rPr lang="en-US" sz="2700" b="1" noProof="1" smtClean="0"/>
              <a:t>ADD</a:t>
            </a:r>
            <a:r>
              <a:rPr lang="en-US" sz="2700" noProof="1" smtClean="0"/>
              <a:t>  1  </a:t>
            </a:r>
            <a:r>
              <a:rPr lang="en-US" sz="2700" b="1" noProof="1" smtClean="0"/>
              <a:t>TO</a:t>
            </a:r>
            <a:r>
              <a:rPr lang="en-US" sz="2700" noProof="1" smtClean="0"/>
              <a:t>  a   </a:t>
            </a:r>
            <a:r>
              <a:rPr lang="en-US" sz="2000" noProof="1" smtClean="0"/>
              <a:t>[to samo co]</a:t>
            </a:r>
            <a:r>
              <a:rPr lang="en-US" sz="2700" noProof="1" smtClean="0"/>
              <a:t>	COMPUTE  a  =  a  +  1</a:t>
            </a:r>
            <a:endParaRPr lang="en-US" sz="2700" b="1" noProof="1" smtClean="0"/>
          </a:p>
          <a:p>
            <a:r>
              <a:rPr lang="en-US" sz="2700" b="1" noProof="1" smtClean="0"/>
              <a:t>ADD</a:t>
            </a:r>
            <a:r>
              <a:rPr lang="en-US" sz="2700" noProof="1" smtClean="0"/>
              <a:t>  a  </a:t>
            </a:r>
            <a:r>
              <a:rPr lang="en-US" sz="2700" b="1" noProof="1" smtClean="0"/>
              <a:t>TO</a:t>
            </a:r>
            <a:r>
              <a:rPr lang="en-US" sz="2700" noProof="1" smtClean="0"/>
              <a:t>  b		COMPUTE  b  =  b  +  a</a:t>
            </a:r>
            <a:endParaRPr lang="en-US" sz="2700" b="1" noProof="1" smtClean="0"/>
          </a:p>
          <a:p>
            <a:r>
              <a:rPr lang="en-US" sz="2700" b="1" noProof="1" smtClean="0"/>
              <a:t>ADD</a:t>
            </a:r>
            <a:r>
              <a:rPr lang="en-US" sz="2700" noProof="1" smtClean="0"/>
              <a:t>  a, b  </a:t>
            </a:r>
            <a:r>
              <a:rPr lang="en-US" sz="2700" b="1" noProof="1" smtClean="0"/>
              <a:t>GIVING</a:t>
            </a:r>
            <a:r>
              <a:rPr lang="en-US" sz="2700" noProof="1" smtClean="0"/>
              <a:t> c		COMPUTE  c  =  a  +  b</a:t>
            </a:r>
            <a:endParaRPr lang="en-US" sz="2700" b="1" noProof="1" smtClean="0"/>
          </a:p>
          <a:p>
            <a:r>
              <a:rPr lang="en-US" sz="2700" b="1" noProof="1" smtClean="0"/>
              <a:t>ADD</a:t>
            </a:r>
            <a:r>
              <a:rPr lang="en-US" sz="2700" noProof="1" smtClean="0"/>
              <a:t>  a, b, c  </a:t>
            </a:r>
            <a:r>
              <a:rPr lang="en-US" sz="2700" b="1" noProof="1" smtClean="0"/>
              <a:t>TO</a:t>
            </a:r>
            <a:r>
              <a:rPr lang="en-US" sz="2700" noProof="1" smtClean="0"/>
              <a:t>  d		COMPUTE  d  =  d  +  a  +  b  +  c</a:t>
            </a:r>
            <a:endParaRPr lang="en-US" sz="2700" b="1" noProof="1" smtClean="0"/>
          </a:p>
          <a:p>
            <a:r>
              <a:rPr lang="en-US" sz="2700" b="1" noProof="1" smtClean="0"/>
              <a:t>ADD</a:t>
            </a:r>
            <a:r>
              <a:rPr lang="en-US" sz="2700" noProof="1" smtClean="0"/>
              <a:t>  a, b, c  </a:t>
            </a:r>
            <a:r>
              <a:rPr lang="en-US" sz="2700" b="1" noProof="1" smtClean="0"/>
              <a:t>TO</a:t>
            </a:r>
            <a:r>
              <a:rPr lang="en-US" sz="2700" noProof="1" smtClean="0"/>
              <a:t>  d, e	COMPUTE  d  =  d  +  a  +  b  +  c</a:t>
            </a:r>
            <a:endParaRPr lang="en-US" sz="2700" b="1" noProof="1" smtClean="0"/>
          </a:p>
          <a:p>
            <a:r>
              <a:rPr lang="en-US" sz="2700" noProof="1" smtClean="0"/>
              <a:t>				COMPUTE  e  =  e  +  a  +  b  +  c</a:t>
            </a:r>
            <a:endParaRPr lang="en-US" sz="2700" b="1" noProof="1" smtClean="0"/>
          </a:p>
          <a:p>
            <a:r>
              <a:rPr lang="en-US" sz="2700" b="1" noProof="1" smtClean="0"/>
              <a:t>ADD</a:t>
            </a:r>
            <a:r>
              <a:rPr lang="en-US" sz="2700" noProof="1" smtClean="0"/>
              <a:t>  a, b, c  </a:t>
            </a:r>
            <a:r>
              <a:rPr lang="en-US" sz="2700" b="1" noProof="1" smtClean="0"/>
              <a:t>GIVING</a:t>
            </a:r>
            <a:r>
              <a:rPr lang="en-US" sz="2700" noProof="1" smtClean="0"/>
              <a:t> d	COMPUTE  d  =  a  +  b  +  c</a:t>
            </a:r>
            <a:endParaRPr lang="en-US" sz="2700" b="1" noProof="1" smtClean="0"/>
          </a:p>
          <a:p>
            <a:r>
              <a:rPr lang="en-US" sz="2700" b="1" noProof="1" smtClean="0"/>
              <a:t>ADD</a:t>
            </a:r>
            <a:r>
              <a:rPr lang="en-US" sz="2700" noProof="1" smtClean="0"/>
              <a:t>  a, b, c  </a:t>
            </a:r>
            <a:r>
              <a:rPr lang="en-US" sz="2700" b="1" noProof="1" smtClean="0"/>
              <a:t>GIVING</a:t>
            </a:r>
            <a:r>
              <a:rPr lang="en-US" sz="2700" noProof="1" smtClean="0"/>
              <a:t> d, e	COMPUTE  d  =  a  +  b  +  c</a:t>
            </a:r>
            <a:endParaRPr lang="en-US" sz="2700" b="1" noProof="1" smtClean="0"/>
          </a:p>
          <a:p>
            <a:r>
              <a:rPr lang="en-US" sz="2700" noProof="1" smtClean="0"/>
              <a:t>				COMPUTE  e  =  a  +  b  +  c</a:t>
            </a:r>
            <a:endParaRPr lang="en-US" sz="2700" noProof="1">
              <a:solidFill>
                <a:schemeClr val="accent5">
                  <a:lumMod val="60000"/>
                  <a:lumOff val="40000"/>
                </a:schemeClr>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767676"/>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589656" y="457508"/>
            <a:ext cx="1746825" cy="523220"/>
          </a:xfrm>
          <a:prstGeom prst="rect">
            <a:avLst/>
          </a:prstGeom>
          <a:noFill/>
        </p:spPr>
        <p:txBody>
          <a:bodyPr wrap="none" rtlCol="0">
            <a:spAutoFit/>
          </a:bodyPr>
          <a:lstStyle/>
          <a:p>
            <a:pPr algn="ctr"/>
            <a:r>
              <a:rPr lang="pl-PL" sz="2800" b="1" noProof="1" smtClean="0">
                <a:solidFill>
                  <a:schemeClr val="accent3">
                    <a:lumMod val="75000"/>
                  </a:schemeClr>
                </a:solidFill>
              </a:rPr>
              <a:t>SUBTRACT</a:t>
            </a:r>
            <a:endParaRPr lang="pl-PL" sz="2800" b="1" noProof="1">
              <a:solidFill>
                <a:schemeClr val="accent3">
                  <a:lumMod val="75000"/>
                </a:schemeClr>
              </a:solidFill>
            </a:endParaRPr>
          </a:p>
        </p:txBody>
      </p:sp>
      <p:sp>
        <p:nvSpPr>
          <p:cNvPr id="3" name="pole tekstowe 2"/>
          <p:cNvSpPr txBox="1"/>
          <p:nvPr/>
        </p:nvSpPr>
        <p:spPr>
          <a:xfrm>
            <a:off x="179512" y="1210101"/>
            <a:ext cx="8784976" cy="4955203"/>
          </a:xfrm>
          <a:prstGeom prst="rect">
            <a:avLst/>
          </a:prstGeom>
          <a:noFill/>
        </p:spPr>
        <p:txBody>
          <a:bodyPr wrap="square" rtlCol="0">
            <a:spAutoFit/>
          </a:bodyPr>
          <a:lstStyle/>
          <a:p>
            <a:r>
              <a:rPr lang="pl-PL" sz="2400" dirty="0" smtClean="0"/>
              <a:t>        </a:t>
            </a:r>
            <a:r>
              <a:rPr lang="en-US" sz="2600" b="1" noProof="1" smtClean="0"/>
              <a:t>SUBTRACT</a:t>
            </a:r>
            <a:r>
              <a:rPr lang="en-US" sz="2600" noProof="1" smtClean="0"/>
              <a:t> </a:t>
            </a:r>
            <a:r>
              <a:rPr lang="en-US" sz="2600" i="1" noProof="1" smtClean="0"/>
              <a:t>zmienna/e</a:t>
            </a:r>
            <a:r>
              <a:rPr lang="en-US" sz="2600" noProof="1" smtClean="0"/>
              <a:t> </a:t>
            </a:r>
            <a:r>
              <a:rPr lang="en-US" sz="2600" b="1" noProof="1" smtClean="0"/>
              <a:t>FROM</a:t>
            </a:r>
            <a:r>
              <a:rPr lang="en-US" sz="2600" noProof="1" smtClean="0"/>
              <a:t> </a:t>
            </a:r>
            <a:r>
              <a:rPr lang="en-US" sz="2600" i="1" noProof="1" smtClean="0"/>
              <a:t>zmienna/e </a:t>
            </a:r>
            <a:r>
              <a:rPr lang="en-US" sz="2600" noProof="1" smtClean="0"/>
              <a:t>END-SUBTRACT</a:t>
            </a:r>
          </a:p>
          <a:p>
            <a:r>
              <a:rPr lang="en-US" sz="2400" noProof="1" smtClean="0"/>
              <a:t>			            </a:t>
            </a:r>
            <a:r>
              <a:rPr lang="en-US" sz="2400" noProof="1" smtClean="0">
                <a:sym typeface="Wingdings"/>
              </a:rPr>
              <a:t></a:t>
            </a:r>
            <a:r>
              <a:rPr lang="en-US" sz="2400" noProof="1" smtClean="0"/>
              <a:t> odejmowanie jednej liczby od drugiej</a:t>
            </a:r>
          </a:p>
          <a:p>
            <a:endParaRPr lang="en-US" sz="2400" b="1" noProof="1" smtClean="0"/>
          </a:p>
          <a:p>
            <a:pPr>
              <a:lnSpc>
                <a:spcPct val="150000"/>
              </a:lnSpc>
            </a:pPr>
            <a:r>
              <a:rPr lang="en-US" sz="2200" b="1" noProof="1" smtClean="0"/>
              <a:t>SUBTRACT</a:t>
            </a:r>
            <a:r>
              <a:rPr lang="en-US" sz="2200" noProof="1" smtClean="0"/>
              <a:t>  a  </a:t>
            </a:r>
            <a:r>
              <a:rPr lang="en-US" sz="2200" b="1" noProof="1" smtClean="0"/>
              <a:t>FROM</a:t>
            </a:r>
            <a:r>
              <a:rPr lang="en-US" sz="2200" noProof="1" smtClean="0"/>
              <a:t>  b	   </a:t>
            </a:r>
            <a:r>
              <a:rPr lang="en-US" sz="2200" noProof="1" smtClean="0">
                <a:solidFill>
                  <a:schemeClr val="bg2">
                    <a:lumMod val="25000"/>
                  </a:schemeClr>
                </a:solidFill>
              </a:rPr>
              <a:t>[to samo co]</a:t>
            </a:r>
            <a:r>
              <a:rPr lang="en-US" sz="2200" noProof="1" smtClean="0"/>
              <a:t>	COMPUTE  b  =  b  –  a</a:t>
            </a:r>
          </a:p>
          <a:p>
            <a:pPr>
              <a:lnSpc>
                <a:spcPct val="150000"/>
              </a:lnSpc>
            </a:pPr>
            <a:r>
              <a:rPr lang="en-US" sz="2200" b="1" noProof="1" smtClean="0"/>
              <a:t>SUBTRACT</a:t>
            </a:r>
            <a:r>
              <a:rPr lang="en-US" sz="2200" noProof="1" smtClean="0"/>
              <a:t>  a, b, c  </a:t>
            </a:r>
            <a:r>
              <a:rPr lang="en-US" sz="2200" b="1" noProof="1" smtClean="0"/>
              <a:t>FROM</a:t>
            </a:r>
            <a:r>
              <a:rPr lang="en-US" sz="2200" noProof="1" smtClean="0"/>
              <a:t>  d		COMPUTE  d  =  d  –  a  –  b  –  c</a:t>
            </a:r>
          </a:p>
          <a:p>
            <a:pPr>
              <a:lnSpc>
                <a:spcPct val="150000"/>
              </a:lnSpc>
            </a:pPr>
            <a:r>
              <a:rPr lang="en-US" sz="2200" b="1" noProof="1" smtClean="0"/>
              <a:t>SUBTRACT</a:t>
            </a:r>
            <a:r>
              <a:rPr lang="en-US" sz="2200" noProof="1" smtClean="0"/>
              <a:t>  a, b, c  </a:t>
            </a:r>
            <a:r>
              <a:rPr lang="en-US" sz="2200" b="1" noProof="1" smtClean="0"/>
              <a:t>FROM</a:t>
            </a:r>
            <a:r>
              <a:rPr lang="en-US" sz="2200" noProof="1" smtClean="0"/>
              <a:t>  d, e		COMPUTE  d  =  d  –  a  –  b  –  c</a:t>
            </a:r>
          </a:p>
          <a:p>
            <a:r>
              <a:rPr lang="en-US" sz="2200" noProof="1" smtClean="0"/>
              <a:t>					COMPUTE  e  =  e  –  a  –  b  –  c</a:t>
            </a:r>
          </a:p>
          <a:p>
            <a:pPr>
              <a:lnSpc>
                <a:spcPct val="150000"/>
              </a:lnSpc>
            </a:pPr>
            <a:r>
              <a:rPr lang="en-US" sz="2200" b="1" noProof="1" smtClean="0"/>
              <a:t>SUBTRACT</a:t>
            </a:r>
            <a:r>
              <a:rPr lang="en-US" sz="2200" noProof="1" smtClean="0"/>
              <a:t>  a  </a:t>
            </a:r>
            <a:r>
              <a:rPr lang="en-US" sz="2200" b="1" noProof="1" smtClean="0"/>
              <a:t>FROM</a:t>
            </a:r>
            <a:r>
              <a:rPr lang="en-US" sz="2200" noProof="1" smtClean="0"/>
              <a:t>  b  GIVING c	COMPUTE  c  =  b  –  a</a:t>
            </a:r>
          </a:p>
          <a:p>
            <a:pPr>
              <a:lnSpc>
                <a:spcPct val="150000"/>
              </a:lnSpc>
            </a:pPr>
            <a:r>
              <a:rPr lang="en-US" sz="2200" b="1" noProof="1" smtClean="0"/>
              <a:t>SUBTRACT</a:t>
            </a:r>
            <a:r>
              <a:rPr lang="en-US" sz="2200" noProof="1" smtClean="0"/>
              <a:t>  a, b, c  </a:t>
            </a:r>
            <a:r>
              <a:rPr lang="en-US" sz="2200" b="1" noProof="1" smtClean="0"/>
              <a:t>FROM</a:t>
            </a:r>
            <a:r>
              <a:rPr lang="en-US" sz="2200" noProof="1" smtClean="0"/>
              <a:t>  d  GIVING e	COMPUTE  e  =  d  –  a  –  b  –  c</a:t>
            </a:r>
          </a:p>
          <a:p>
            <a:pPr>
              <a:lnSpc>
                <a:spcPct val="150000"/>
              </a:lnSpc>
            </a:pPr>
            <a:r>
              <a:rPr lang="en-US" sz="2200" b="1" noProof="1" smtClean="0"/>
              <a:t>SUBTRACT</a:t>
            </a:r>
            <a:r>
              <a:rPr lang="en-US" sz="2200" noProof="1" smtClean="0"/>
              <a:t>  a, b, c  </a:t>
            </a:r>
            <a:r>
              <a:rPr lang="en-US" sz="2200" b="1" noProof="1" smtClean="0"/>
              <a:t>FROM</a:t>
            </a:r>
            <a:r>
              <a:rPr lang="en-US" sz="2200" noProof="1" smtClean="0"/>
              <a:t>  d  GIVING e, f	COMPUTE  e  =  d  –  a  –  b  –  c</a:t>
            </a:r>
          </a:p>
          <a:p>
            <a:r>
              <a:rPr lang="en-US" sz="2200" noProof="1" smtClean="0"/>
              <a:t>					COMPUTE  f  =  d  –  a  –  b  –  c</a:t>
            </a:r>
            <a:endParaRPr lang="en-US" sz="2200" noProof="1">
              <a:solidFill>
                <a:schemeClr val="accent5">
                  <a:lumMod val="60000"/>
                  <a:lumOff val="40000"/>
                </a:schemeClr>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amma/>
                <a:shade val="62353"/>
                <a:invGamma/>
              </a:schemeClr>
            </a:gs>
            <a:gs pos="50000">
              <a:schemeClr val="bg1"/>
            </a:gs>
            <a:gs pos="100000">
              <a:schemeClr val="bg1">
                <a:gamma/>
                <a:shade val="62353"/>
                <a:invGamma/>
              </a:schemeClr>
            </a:gs>
          </a:gsLst>
          <a:lin ang="5400000" scaled="1"/>
        </a:gradFill>
        <a:effectLst/>
      </p:bgPr>
    </p:bg>
    <p:spTree>
      <p:nvGrpSpPr>
        <p:cNvPr id="1" name=""/>
        <p:cNvGrpSpPr/>
        <p:nvPr/>
      </p:nvGrpSpPr>
      <p:grpSpPr>
        <a:xfrm>
          <a:off x="0" y="0"/>
          <a:ext cx="0" cy="0"/>
          <a:chOff x="0" y="0"/>
          <a:chExt cx="0" cy="0"/>
        </a:xfrm>
      </p:grpSpPr>
      <p:sp>
        <p:nvSpPr>
          <p:cNvPr id="3" name="pole tekstowe 2"/>
          <p:cNvSpPr txBox="1"/>
          <p:nvPr/>
        </p:nvSpPr>
        <p:spPr>
          <a:xfrm>
            <a:off x="3647845" y="457508"/>
            <a:ext cx="1644235" cy="523220"/>
          </a:xfrm>
          <a:prstGeom prst="rect">
            <a:avLst/>
          </a:prstGeom>
          <a:noFill/>
        </p:spPr>
        <p:txBody>
          <a:bodyPr wrap="square" rtlCol="0">
            <a:spAutoFit/>
          </a:bodyPr>
          <a:lstStyle/>
          <a:p>
            <a:pPr algn="ctr"/>
            <a:r>
              <a:rPr lang="pl-PL" sz="2800" b="1" noProof="1" smtClean="0">
                <a:solidFill>
                  <a:schemeClr val="accent4">
                    <a:lumMod val="50000"/>
                  </a:schemeClr>
                </a:solidFill>
              </a:rPr>
              <a:t>MULTIPLY</a:t>
            </a:r>
            <a:endParaRPr lang="pl-PL" sz="2800" b="1" noProof="1">
              <a:solidFill>
                <a:schemeClr val="accent4">
                  <a:lumMod val="50000"/>
                </a:schemeClr>
              </a:solidFill>
            </a:endParaRPr>
          </a:p>
        </p:txBody>
      </p:sp>
      <p:sp>
        <p:nvSpPr>
          <p:cNvPr id="4" name="pole tekstowe 3"/>
          <p:cNvSpPr txBox="1"/>
          <p:nvPr/>
        </p:nvSpPr>
        <p:spPr>
          <a:xfrm>
            <a:off x="179512" y="1210101"/>
            <a:ext cx="8784976" cy="4585871"/>
          </a:xfrm>
          <a:prstGeom prst="rect">
            <a:avLst/>
          </a:prstGeom>
          <a:noFill/>
        </p:spPr>
        <p:txBody>
          <a:bodyPr wrap="square" rtlCol="0">
            <a:spAutoFit/>
          </a:bodyPr>
          <a:lstStyle/>
          <a:p>
            <a:r>
              <a:rPr lang="pl-PL" sz="2400" dirty="0" smtClean="0"/>
              <a:t>      </a:t>
            </a:r>
            <a:r>
              <a:rPr lang="en-US" sz="2800" b="1" noProof="1" smtClean="0"/>
              <a:t>MULTIPLY</a:t>
            </a:r>
            <a:r>
              <a:rPr lang="en-US" sz="2800" noProof="1" smtClean="0"/>
              <a:t>   </a:t>
            </a:r>
            <a:r>
              <a:rPr lang="en-US" sz="2800" i="1" noProof="1" smtClean="0"/>
              <a:t>zmienna  </a:t>
            </a:r>
            <a:r>
              <a:rPr lang="en-US" sz="2800" b="1" noProof="1" smtClean="0"/>
              <a:t>BY</a:t>
            </a:r>
            <a:r>
              <a:rPr lang="en-US" sz="2800" noProof="1" smtClean="0"/>
              <a:t>  </a:t>
            </a:r>
            <a:r>
              <a:rPr lang="en-US" sz="2800" i="1" noProof="1" smtClean="0"/>
              <a:t>zmienna/e </a:t>
            </a:r>
            <a:r>
              <a:rPr lang="en-US" sz="2800" noProof="1" smtClean="0"/>
              <a:t> END-MULTIPLY	</a:t>
            </a:r>
            <a:endParaRPr lang="en-US" sz="2400" noProof="1" smtClean="0"/>
          </a:p>
          <a:p>
            <a:r>
              <a:rPr lang="en-US" sz="2400" noProof="1" smtClean="0">
                <a:sym typeface="Wingdings"/>
              </a:rPr>
              <a:t>				</a:t>
            </a:r>
            <a:r>
              <a:rPr lang="en-US" sz="2400" noProof="1" smtClean="0"/>
              <a:t> mnożenie jednej liczby przez drugą</a:t>
            </a:r>
          </a:p>
          <a:p>
            <a:endParaRPr lang="en-US" sz="2400" b="1" noProof="1" smtClean="0"/>
          </a:p>
          <a:p>
            <a:pPr>
              <a:lnSpc>
                <a:spcPct val="150000"/>
              </a:lnSpc>
            </a:pPr>
            <a:r>
              <a:rPr lang="en-US" sz="2700" b="1" noProof="1" smtClean="0"/>
              <a:t>MULTIPLY</a:t>
            </a:r>
            <a:r>
              <a:rPr lang="en-US" sz="2700" noProof="1" smtClean="0"/>
              <a:t>  a  </a:t>
            </a:r>
            <a:r>
              <a:rPr lang="en-US" sz="2700" b="1" noProof="1" smtClean="0"/>
              <a:t>BY</a:t>
            </a:r>
            <a:r>
              <a:rPr lang="en-US" sz="2700" noProof="1" smtClean="0"/>
              <a:t>  b	</a:t>
            </a:r>
            <a:r>
              <a:rPr lang="en-US" sz="2400" noProof="1" smtClean="0">
                <a:solidFill>
                  <a:schemeClr val="bg2">
                    <a:lumMod val="50000"/>
                  </a:schemeClr>
                </a:solidFill>
              </a:rPr>
              <a:t>[to samo co]</a:t>
            </a:r>
            <a:r>
              <a:rPr lang="en-US" sz="2700" noProof="1" smtClean="0"/>
              <a:t>	COMPUTE  b  =  a  *  b</a:t>
            </a:r>
            <a:endParaRPr lang="en-US" sz="2700" b="1" noProof="1" smtClean="0"/>
          </a:p>
          <a:p>
            <a:pPr>
              <a:lnSpc>
                <a:spcPct val="150000"/>
              </a:lnSpc>
            </a:pPr>
            <a:r>
              <a:rPr lang="en-US" sz="2700" b="1" noProof="1" smtClean="0"/>
              <a:t>MULTIPLY</a:t>
            </a:r>
            <a:r>
              <a:rPr lang="en-US" sz="2700" noProof="1" smtClean="0"/>
              <a:t>  a  </a:t>
            </a:r>
            <a:r>
              <a:rPr lang="en-US" sz="2700" b="1" noProof="1" smtClean="0"/>
              <a:t>BY</a:t>
            </a:r>
            <a:r>
              <a:rPr lang="en-US" sz="2700" noProof="1" smtClean="0"/>
              <a:t>  b, c		COMPUTE  b  =  a  *  b</a:t>
            </a:r>
            <a:endParaRPr lang="en-US" sz="2700" b="1" noProof="1" smtClean="0"/>
          </a:p>
          <a:p>
            <a:r>
              <a:rPr lang="en-US" sz="2700" noProof="1" smtClean="0"/>
              <a:t>					COMPUTE  c  =  a  *  c</a:t>
            </a:r>
            <a:endParaRPr lang="en-US" sz="2700" b="1" noProof="1" smtClean="0"/>
          </a:p>
          <a:p>
            <a:pPr>
              <a:lnSpc>
                <a:spcPct val="150000"/>
              </a:lnSpc>
            </a:pPr>
            <a:r>
              <a:rPr lang="en-US" sz="2700" b="1" noProof="1" smtClean="0"/>
              <a:t>MULTIPLY</a:t>
            </a:r>
            <a:r>
              <a:rPr lang="en-US" sz="2700" noProof="1" smtClean="0"/>
              <a:t>  a  </a:t>
            </a:r>
            <a:r>
              <a:rPr lang="en-US" sz="2700" b="1" noProof="1" smtClean="0"/>
              <a:t>BY</a:t>
            </a:r>
            <a:r>
              <a:rPr lang="en-US" sz="2700" noProof="1" smtClean="0"/>
              <a:t>  b  GIVING c	COMPUTE  c  =  a  *  b</a:t>
            </a:r>
            <a:endParaRPr lang="en-US" sz="2700" b="1" noProof="1" smtClean="0"/>
          </a:p>
          <a:p>
            <a:pPr>
              <a:lnSpc>
                <a:spcPct val="150000"/>
              </a:lnSpc>
            </a:pPr>
            <a:r>
              <a:rPr lang="en-US" sz="2700" b="1" noProof="1" smtClean="0"/>
              <a:t>MULTIPLY</a:t>
            </a:r>
            <a:r>
              <a:rPr lang="en-US" sz="2700" noProof="1" smtClean="0"/>
              <a:t>  a  </a:t>
            </a:r>
            <a:r>
              <a:rPr lang="en-US" sz="2700" b="1" noProof="1" smtClean="0"/>
              <a:t>BY</a:t>
            </a:r>
            <a:r>
              <a:rPr lang="en-US" sz="2700" noProof="1" smtClean="0"/>
              <a:t>  b  GIVING c, d	COMPUTE  c  =  a  *  b</a:t>
            </a:r>
            <a:endParaRPr lang="en-US" sz="2700" b="1" noProof="1" smtClean="0"/>
          </a:p>
          <a:p>
            <a:r>
              <a:rPr lang="en-US" sz="2700" noProof="1" smtClean="0"/>
              <a:t>					COMPUTE  d  =  a  *  b</a:t>
            </a:r>
            <a:endParaRPr lang="en-US" sz="2700" noProof="1">
              <a:solidFill>
                <a:schemeClr val="accent5">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188641"/>
            <a:ext cx="7772400" cy="792087"/>
          </a:xfrm>
        </p:spPr>
        <p:txBody>
          <a:bodyPr/>
          <a:lstStyle/>
          <a:p>
            <a:r>
              <a:rPr lang="pl-PL" noProof="1" smtClean="0"/>
              <a:t>Mainframe</a:t>
            </a:r>
            <a:endParaRPr lang="pl-PL" noProof="1"/>
          </a:p>
        </p:txBody>
      </p:sp>
      <p:sp>
        <p:nvSpPr>
          <p:cNvPr id="3" name="Podtytuł 2"/>
          <p:cNvSpPr>
            <a:spLocks noGrp="1"/>
          </p:cNvSpPr>
          <p:nvPr>
            <p:ph type="subTitle" idx="1"/>
          </p:nvPr>
        </p:nvSpPr>
        <p:spPr>
          <a:xfrm>
            <a:off x="179512" y="980728"/>
            <a:ext cx="8784976" cy="5616624"/>
          </a:xfrm>
        </p:spPr>
        <p:txBody>
          <a:bodyPr>
            <a:noAutofit/>
          </a:bodyPr>
          <a:lstStyle/>
          <a:p>
            <a:pPr algn="l"/>
            <a:r>
              <a:rPr lang="pl-PL" sz="1900" b="1" noProof="1" smtClean="0">
                <a:solidFill>
                  <a:schemeClr val="tx2">
                    <a:lumMod val="50000"/>
                  </a:schemeClr>
                </a:solidFill>
              </a:rPr>
              <a:t>Mainframe</a:t>
            </a:r>
            <a:r>
              <a:rPr lang="pl-PL" sz="1900" noProof="1" smtClean="0">
                <a:solidFill>
                  <a:schemeClr val="tx2">
                    <a:lumMod val="50000"/>
                  </a:schemeClr>
                </a:solidFill>
              </a:rPr>
              <a:t> to typ komputera pod którym pracuje COBOL, stworzony, z systemem operacyjnym z/OS serwisowanym przez MVS (Multiple Virtual Storage), nie tylko do celów biznesowych (tu np. COBOL) lecz i naukowych (np. FORTRAN, PL/I).</a:t>
            </a:r>
          </a:p>
          <a:p>
            <a:pPr algn="l"/>
            <a:r>
              <a:rPr lang="pl-PL" sz="1900" noProof="1" smtClean="0">
                <a:solidFill>
                  <a:schemeClr val="tx2">
                    <a:lumMod val="50000"/>
                  </a:schemeClr>
                </a:solidFill>
              </a:rPr>
              <a:t>Tak olbrzymi system wymaga pomocniczych języków programowania, o innych (nie biznesowych i naukowych) specyficznych celach (Assembler, REXX itd.), narzędzi programistycznych (np. DFSORT), podstawowego środowiska pracy (np. edytor tekstu – patrz: 'TSO - edytor'), specyficznych środowisk wspomagających (np. FileAid, DB2 Administrator).</a:t>
            </a:r>
          </a:p>
          <a:p>
            <a:pPr algn="l"/>
            <a:r>
              <a:rPr lang="pl-PL" sz="1900" noProof="1" smtClean="0">
                <a:solidFill>
                  <a:schemeClr val="tx2">
                    <a:lumMod val="50000"/>
                  </a:schemeClr>
                </a:solidFill>
              </a:rPr>
              <a:t>z/OS dla mainframe to system, który ma pod sobą inne systemy (DB2, CICS).</a:t>
            </a:r>
          </a:p>
          <a:p>
            <a:pPr algn="l"/>
            <a:r>
              <a:rPr lang="pl-PL" sz="1900" noProof="1" smtClean="0">
                <a:solidFill>
                  <a:schemeClr val="tx2">
                    <a:lumMod val="50000"/>
                  </a:schemeClr>
                </a:solidFill>
              </a:rPr>
              <a:t>Cechą charakterystyczną dla mainframe są pojedyncze pliki danych albo osobne katalogi, które </a:t>
            </a:r>
            <a:r>
              <a:rPr lang="pl-PL" sz="1900" u="sng" noProof="1" smtClean="0">
                <a:solidFill>
                  <a:schemeClr val="tx2">
                    <a:lumMod val="50000"/>
                  </a:schemeClr>
                </a:solidFill>
              </a:rPr>
              <a:t>nie mają</a:t>
            </a:r>
            <a:r>
              <a:rPr lang="pl-PL" sz="1900" noProof="1" smtClean="0">
                <a:solidFill>
                  <a:schemeClr val="tx2">
                    <a:lumMod val="50000"/>
                  </a:schemeClr>
                </a:solidFill>
              </a:rPr>
              <a:t> już pod sobą żadnych katalogów. Katalogi mają natomiast 'members'. Tu definiujemy tylko katalogi (czy to biblioteka - LIBRARY, deklarujemy ich objętość - SPACE, itd.). Dlaczego nie pojedynczych 'member'? Bo są one już predefiniowane - długość rekordu 80 bajtów/znaków, ok. 65000 linii (mogą być one niewykorzystane), itd. Wystarczy wywołać nieistniejącego 'member' a będzie on automatycznie utworzony, oczywiście pusty.</a:t>
            </a:r>
          </a:p>
          <a:p>
            <a:pPr algn="l"/>
            <a:r>
              <a:rPr lang="pl-PL" sz="1900" noProof="1" smtClean="0">
                <a:solidFill>
                  <a:schemeClr val="tx2">
                    <a:lumMod val="50000"/>
                  </a:schemeClr>
                </a:solidFill>
              </a:rPr>
              <a:t>Każdy kod member'a (nie tylko kod COBOL'a) piszemy w edytorze TSO.</a:t>
            </a:r>
          </a:p>
          <a:p>
            <a:pPr algn="l"/>
            <a:r>
              <a:rPr lang="pl-PL" sz="1900" noProof="1" smtClean="0">
                <a:solidFill>
                  <a:schemeClr val="tx2">
                    <a:lumMod val="50000"/>
                  </a:schemeClr>
                </a:solidFill>
              </a:rPr>
              <a:t>Program w COBOL'u współpracuje z kodem JCL (tzw. JOB), który go uruchamia.</a:t>
            </a:r>
            <a:endParaRPr lang="pl-PL" sz="1900" noProof="1">
              <a:solidFill>
                <a:schemeClr val="tx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tx1"/>
            </a:gs>
            <a:gs pos="100000">
              <a:schemeClr val="tx1">
                <a:gamma/>
                <a:tint val="0"/>
                <a:invGamma/>
              </a:schemeClr>
            </a:gs>
          </a:gsLst>
          <a:lin ang="5400000" scaled="1"/>
        </a:gradFill>
        <a:effectLst/>
      </p:bgPr>
    </p:bg>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1690688" y="2233613"/>
            <a:ext cx="9144000" cy="0"/>
          </a:xfrm>
          <a:prstGeom prst="rect">
            <a:avLst/>
          </a:prstGeom>
          <a:noFill/>
          <a:ln w="9525">
            <a:noFill/>
            <a:miter lim="800000"/>
            <a:headEnd/>
            <a:tailEnd/>
          </a:ln>
          <a:effectLst/>
        </p:spPr>
        <p:txBody>
          <a:bodyPr>
            <a:spAutoFit/>
          </a:bodyPr>
          <a:lstStyle/>
          <a:p>
            <a:endParaRPr lang="pl-PL"/>
          </a:p>
        </p:txBody>
      </p:sp>
      <p:sp>
        <p:nvSpPr>
          <p:cNvPr id="3" name="pole tekstowe 2"/>
          <p:cNvSpPr txBox="1"/>
          <p:nvPr/>
        </p:nvSpPr>
        <p:spPr>
          <a:xfrm>
            <a:off x="3647845" y="97468"/>
            <a:ext cx="1644235" cy="523220"/>
          </a:xfrm>
          <a:prstGeom prst="rect">
            <a:avLst/>
          </a:prstGeom>
          <a:noFill/>
        </p:spPr>
        <p:txBody>
          <a:bodyPr wrap="square" rtlCol="0">
            <a:spAutoFit/>
          </a:bodyPr>
          <a:lstStyle/>
          <a:p>
            <a:pPr algn="ctr"/>
            <a:r>
              <a:rPr lang="pl-PL" sz="2800" b="1" noProof="1" smtClean="0">
                <a:solidFill>
                  <a:schemeClr val="accent2">
                    <a:lumMod val="40000"/>
                    <a:lumOff val="60000"/>
                  </a:schemeClr>
                </a:solidFill>
              </a:rPr>
              <a:t>DIVIDE </a:t>
            </a:r>
            <a:endParaRPr lang="pl-PL" sz="2800" b="1" noProof="1">
              <a:solidFill>
                <a:schemeClr val="accent2">
                  <a:lumMod val="40000"/>
                  <a:lumOff val="60000"/>
                </a:schemeClr>
              </a:solidFill>
            </a:endParaRPr>
          </a:p>
        </p:txBody>
      </p:sp>
      <p:sp>
        <p:nvSpPr>
          <p:cNvPr id="4" name="pole tekstowe 3"/>
          <p:cNvSpPr txBox="1"/>
          <p:nvPr/>
        </p:nvSpPr>
        <p:spPr>
          <a:xfrm>
            <a:off x="179512" y="620688"/>
            <a:ext cx="8784976" cy="6247864"/>
          </a:xfrm>
          <a:prstGeom prst="rect">
            <a:avLst/>
          </a:prstGeom>
          <a:noFill/>
        </p:spPr>
        <p:txBody>
          <a:bodyPr wrap="square" rtlCol="0">
            <a:spAutoFit/>
          </a:bodyPr>
          <a:lstStyle/>
          <a:p>
            <a:r>
              <a:rPr lang="pl-PL" sz="2400" dirty="0" smtClean="0"/>
              <a:t>	</a:t>
            </a:r>
            <a:r>
              <a:rPr lang="en-US" sz="2400" b="1" noProof="1" smtClean="0"/>
              <a:t>DIVIDE</a:t>
            </a:r>
            <a:r>
              <a:rPr lang="en-US" sz="2400" noProof="1" smtClean="0"/>
              <a:t>  </a:t>
            </a:r>
            <a:r>
              <a:rPr lang="en-US" sz="2400" i="1" noProof="1" smtClean="0"/>
              <a:t>zmienna</a:t>
            </a:r>
            <a:r>
              <a:rPr lang="en-US" sz="2400" noProof="1" smtClean="0"/>
              <a:t> </a:t>
            </a:r>
            <a:r>
              <a:rPr lang="en-US" sz="2400" b="1" noProof="1" smtClean="0"/>
              <a:t>INTO</a:t>
            </a:r>
            <a:r>
              <a:rPr lang="en-US" sz="2400" noProof="1" smtClean="0"/>
              <a:t> / </a:t>
            </a:r>
            <a:r>
              <a:rPr lang="en-US" sz="2400" b="1" noProof="1" smtClean="0"/>
              <a:t>BY</a:t>
            </a:r>
            <a:r>
              <a:rPr lang="en-US" sz="2400" noProof="1" smtClean="0"/>
              <a:t> </a:t>
            </a:r>
            <a:r>
              <a:rPr lang="en-US" sz="2400" i="1" noProof="1" smtClean="0"/>
              <a:t>zmienna   </a:t>
            </a:r>
            <a:r>
              <a:rPr lang="en-US" sz="2400" noProof="1" smtClean="0"/>
              <a:t>END- DIVIDE 	</a:t>
            </a:r>
          </a:p>
          <a:p>
            <a:r>
              <a:rPr lang="en-US" sz="2400" noProof="1" smtClean="0">
                <a:sym typeface="Wingdings"/>
              </a:rPr>
              <a:t>				</a:t>
            </a:r>
            <a:r>
              <a:rPr lang="en-US" sz="2400" noProof="1" smtClean="0"/>
              <a:t> dzielenie jednej liczby przez drugą</a:t>
            </a:r>
            <a:endParaRPr lang="en-US" sz="2400" b="1" noProof="1" smtClean="0"/>
          </a:p>
          <a:p>
            <a:pPr>
              <a:lnSpc>
                <a:spcPct val="150000"/>
              </a:lnSpc>
            </a:pPr>
            <a:r>
              <a:rPr lang="en-US" sz="2200" b="1" noProof="1" smtClean="0"/>
              <a:t>DIVIDE</a:t>
            </a:r>
            <a:r>
              <a:rPr lang="en-US" sz="2200" noProof="1" smtClean="0"/>
              <a:t>  a  </a:t>
            </a:r>
            <a:r>
              <a:rPr lang="en-US" sz="2200" b="1" noProof="1" smtClean="0"/>
              <a:t>INTO</a:t>
            </a:r>
            <a:r>
              <a:rPr lang="en-US" sz="2200" noProof="1" smtClean="0"/>
              <a:t>  b	licznikiem (dzielna) i wynikiem jest b,</a:t>
            </a:r>
          </a:p>
          <a:p>
            <a:r>
              <a:rPr lang="en-US" sz="2200" noProof="1" smtClean="0"/>
              <a:t>			mianownikiem (dzielnik) jest a;  b=b/a</a:t>
            </a:r>
            <a:endParaRPr lang="en-US" sz="2200" b="1" noProof="1" smtClean="0"/>
          </a:p>
          <a:p>
            <a:r>
              <a:rPr lang="en-US" sz="2200" b="1" noProof="1" smtClean="0"/>
              <a:t>DIVIDE</a:t>
            </a:r>
            <a:r>
              <a:rPr lang="en-US" sz="2200" noProof="1" smtClean="0"/>
              <a:t>  a  </a:t>
            </a:r>
            <a:r>
              <a:rPr lang="en-US" sz="2200" b="1" noProof="1" smtClean="0"/>
              <a:t>INTO</a:t>
            </a:r>
            <a:r>
              <a:rPr lang="en-US" sz="2200" noProof="1" smtClean="0"/>
              <a:t>  b	</a:t>
            </a:r>
            <a:r>
              <a:rPr lang="en-US" sz="2000" noProof="1" smtClean="0">
                <a:solidFill>
                  <a:schemeClr val="bg2">
                    <a:lumMod val="10000"/>
                  </a:schemeClr>
                </a:solidFill>
              </a:rPr>
              <a:t>[to samo co]</a:t>
            </a:r>
            <a:r>
              <a:rPr lang="en-US" sz="2200" noProof="1" smtClean="0"/>
              <a:t>	COMPUTE  b  =  b  /  a</a:t>
            </a:r>
          </a:p>
          <a:p>
            <a:r>
              <a:rPr lang="en-US" sz="2200" b="1" noProof="1" smtClean="0"/>
              <a:t>DIVIDE</a:t>
            </a:r>
            <a:r>
              <a:rPr lang="en-US" sz="2200" noProof="1" smtClean="0"/>
              <a:t>  a  </a:t>
            </a:r>
            <a:r>
              <a:rPr lang="en-US" sz="2200" b="1" noProof="1" smtClean="0"/>
              <a:t>INTO</a:t>
            </a:r>
            <a:r>
              <a:rPr lang="en-US" sz="2200" noProof="1" smtClean="0"/>
              <a:t>  b, c			COMPUTE  b  =  b  /  a</a:t>
            </a:r>
          </a:p>
          <a:p>
            <a:r>
              <a:rPr lang="en-US" sz="2200" noProof="1" smtClean="0"/>
              <a:t>					COMPUTE  c  =  c  /  a</a:t>
            </a:r>
          </a:p>
          <a:p>
            <a:r>
              <a:rPr lang="en-US" sz="2200" b="1" noProof="1" smtClean="0"/>
              <a:t>DIVIDE</a:t>
            </a:r>
            <a:r>
              <a:rPr lang="en-US" sz="2200" noProof="1" smtClean="0"/>
              <a:t>  a  </a:t>
            </a:r>
            <a:r>
              <a:rPr lang="en-US" sz="2200" b="1" noProof="1" smtClean="0"/>
              <a:t>INTO</a:t>
            </a:r>
            <a:r>
              <a:rPr lang="en-US" sz="2200" noProof="1" smtClean="0"/>
              <a:t>  b  GIVING c		COMPUTE  c  =  b  /  a</a:t>
            </a:r>
          </a:p>
          <a:p>
            <a:r>
              <a:rPr lang="en-US" sz="2200" b="1" noProof="1" smtClean="0"/>
              <a:t>DIVIDE</a:t>
            </a:r>
            <a:r>
              <a:rPr lang="en-US" sz="2200" noProof="1" smtClean="0"/>
              <a:t>  a  </a:t>
            </a:r>
            <a:r>
              <a:rPr lang="en-US" sz="2200" b="1" noProof="1" smtClean="0"/>
              <a:t>INTO</a:t>
            </a:r>
            <a:r>
              <a:rPr lang="en-US" sz="2200" noProof="1" smtClean="0"/>
              <a:t>  b  GIVING c, d		COMPUTE  c  =  b  /  a</a:t>
            </a:r>
          </a:p>
          <a:p>
            <a:r>
              <a:rPr lang="en-US" sz="2200" noProof="1" smtClean="0"/>
              <a:t>					COMPUTE  d  =  b  /  a</a:t>
            </a:r>
          </a:p>
          <a:p>
            <a:pPr>
              <a:lnSpc>
                <a:spcPct val="150000"/>
              </a:lnSpc>
            </a:pPr>
            <a:r>
              <a:rPr lang="en-US" sz="2200" b="1" noProof="1" smtClean="0"/>
              <a:t>DIVIDE</a:t>
            </a:r>
            <a:r>
              <a:rPr lang="en-US" sz="2200" noProof="1" smtClean="0"/>
              <a:t>  a  </a:t>
            </a:r>
            <a:r>
              <a:rPr lang="en-US" sz="2200" b="1" noProof="1" smtClean="0"/>
              <a:t>BY</a:t>
            </a:r>
            <a:r>
              <a:rPr lang="en-US" sz="2200" noProof="1" smtClean="0"/>
              <a:t>  b		licznikiem (dzielna) jest a, mianownikiem </a:t>
            </a:r>
          </a:p>
          <a:p>
            <a:r>
              <a:rPr lang="en-US" sz="2200" noProof="1" smtClean="0"/>
              <a:t>			(dzielnik) jest b i nie istnieje bez GIVING</a:t>
            </a:r>
          </a:p>
          <a:p>
            <a:r>
              <a:rPr lang="en-US" sz="2200" b="1" noProof="1" smtClean="0"/>
              <a:t>DIVIDE</a:t>
            </a:r>
            <a:r>
              <a:rPr lang="en-US" sz="2200" noProof="1" smtClean="0"/>
              <a:t>  a  </a:t>
            </a:r>
            <a:r>
              <a:rPr lang="en-US" sz="2200" b="1" noProof="1" smtClean="0"/>
              <a:t>BY</a:t>
            </a:r>
            <a:r>
              <a:rPr lang="en-US" sz="2200" noProof="1" smtClean="0"/>
              <a:t>  b  </a:t>
            </a:r>
            <a:r>
              <a:rPr lang="en-US" sz="2200" b="1" noProof="1" smtClean="0"/>
              <a:t>GIVING</a:t>
            </a:r>
            <a:r>
              <a:rPr lang="en-US" sz="2200" noProof="1" smtClean="0"/>
              <a:t>  c		COMPUTE  c  =  a  /  b</a:t>
            </a:r>
          </a:p>
          <a:p>
            <a:r>
              <a:rPr lang="en-US" sz="2200" b="1" noProof="1" smtClean="0"/>
              <a:t>DIVIDE</a:t>
            </a:r>
            <a:r>
              <a:rPr lang="en-US" sz="2200" noProof="1" smtClean="0"/>
              <a:t>  a  </a:t>
            </a:r>
            <a:r>
              <a:rPr lang="en-US" sz="2200" b="1" noProof="1" smtClean="0"/>
              <a:t>BY</a:t>
            </a:r>
            <a:r>
              <a:rPr lang="en-US" sz="2200" noProof="1" smtClean="0"/>
              <a:t>  b  </a:t>
            </a:r>
            <a:r>
              <a:rPr lang="en-US" sz="2200" b="1" noProof="1" smtClean="0"/>
              <a:t>GIVING</a:t>
            </a:r>
            <a:r>
              <a:rPr lang="en-US" sz="2200" noProof="1" smtClean="0"/>
              <a:t>  c, d		COMPUTE  c  =  a  /  b</a:t>
            </a:r>
          </a:p>
          <a:p>
            <a:r>
              <a:rPr lang="en-US" sz="2200" noProof="1" smtClean="0"/>
              <a:t>					COMPUTE  d  =  a  /  b</a:t>
            </a:r>
          </a:p>
          <a:p>
            <a:r>
              <a:rPr lang="en-US" sz="2200" noProof="1" smtClean="0">
                <a:solidFill>
                  <a:schemeClr val="accent4">
                    <a:lumMod val="50000"/>
                  </a:schemeClr>
                </a:solidFill>
              </a:rPr>
              <a:t>REMAINDER</a:t>
            </a:r>
            <a:r>
              <a:rPr lang="en-US" sz="2200" noProof="1" smtClean="0"/>
              <a:t> - daj resztę z dzielenia:</a:t>
            </a:r>
          </a:p>
          <a:p>
            <a:r>
              <a:rPr lang="en-US" sz="2200" b="1" noProof="1" smtClean="0"/>
              <a:t>DIVIDE</a:t>
            </a:r>
            <a:r>
              <a:rPr lang="en-US" sz="2200" noProof="1" smtClean="0"/>
              <a:t>  a  </a:t>
            </a:r>
            <a:r>
              <a:rPr lang="en-US" sz="2200" b="1" noProof="1" smtClean="0"/>
              <a:t>INTO</a:t>
            </a:r>
            <a:r>
              <a:rPr lang="en-US" sz="2200" noProof="1" smtClean="0"/>
              <a:t>  b  GIVING  c  </a:t>
            </a:r>
            <a:r>
              <a:rPr lang="en-US" sz="2200" noProof="1" smtClean="0">
                <a:solidFill>
                  <a:schemeClr val="accent4">
                    <a:lumMod val="50000"/>
                  </a:schemeClr>
                </a:solidFill>
              </a:rPr>
              <a:t>REMAINDER</a:t>
            </a:r>
            <a:r>
              <a:rPr lang="en-US" sz="2200" noProof="1" smtClean="0"/>
              <a:t>  d</a:t>
            </a:r>
            <a:endParaRPr lang="en-US" sz="2200" noProof="1">
              <a:solidFill>
                <a:schemeClr val="accent5">
                  <a:lumMod val="60000"/>
                  <a:lumOff val="40000"/>
                </a:schemeClr>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7" name="pole tekstowe 6"/>
          <p:cNvSpPr txBox="1"/>
          <p:nvPr/>
        </p:nvSpPr>
        <p:spPr>
          <a:xfrm>
            <a:off x="755576" y="97468"/>
            <a:ext cx="7776863" cy="523220"/>
          </a:xfrm>
          <a:prstGeom prst="rect">
            <a:avLst/>
          </a:prstGeom>
          <a:noFill/>
        </p:spPr>
        <p:txBody>
          <a:bodyPr wrap="square" rtlCol="0">
            <a:spAutoFit/>
          </a:bodyPr>
          <a:lstStyle/>
          <a:p>
            <a:pPr algn="ctr"/>
            <a:r>
              <a:rPr lang="pl-PL" sz="2800" b="1" noProof="1" smtClean="0"/>
              <a:t>Format pól numerycznych - przetwarzanie danych </a:t>
            </a:r>
            <a:endParaRPr lang="pl-PL" sz="2800" b="1" noProof="1">
              <a:solidFill>
                <a:schemeClr val="accent2">
                  <a:lumMod val="40000"/>
                  <a:lumOff val="60000"/>
                </a:schemeClr>
              </a:solidFill>
            </a:endParaRPr>
          </a:p>
        </p:txBody>
      </p:sp>
      <p:sp>
        <p:nvSpPr>
          <p:cNvPr id="8" name="pole tekstowe 7"/>
          <p:cNvSpPr txBox="1"/>
          <p:nvPr/>
        </p:nvSpPr>
        <p:spPr>
          <a:xfrm>
            <a:off x="179512" y="620688"/>
            <a:ext cx="8784976" cy="6247864"/>
          </a:xfrm>
          <a:prstGeom prst="rect">
            <a:avLst/>
          </a:prstGeom>
          <a:noFill/>
        </p:spPr>
        <p:txBody>
          <a:bodyPr wrap="square" rtlCol="0">
            <a:spAutoFit/>
          </a:bodyPr>
          <a:lstStyle/>
          <a:p>
            <a:r>
              <a:rPr lang="en-US" sz="1600" noProof="1" smtClean="0"/>
              <a:t>Format ten jest o tyle istotny, że powinno się wiedzieć jak daną liczbę czytać. Najbardziej popularne z nich to:</a:t>
            </a:r>
          </a:p>
          <a:p>
            <a:pPr>
              <a:lnSpc>
                <a:spcPct val="150000"/>
              </a:lnSpc>
            </a:pPr>
            <a:r>
              <a:rPr lang="en-US" sz="1600" b="1" noProof="1" smtClean="0"/>
              <a:t>BINARY</a:t>
            </a:r>
            <a:r>
              <a:rPr lang="en-US" sz="1600" noProof="1" smtClean="0"/>
              <a:t> (lub </a:t>
            </a:r>
            <a:r>
              <a:rPr lang="en-US" sz="1600" b="1" noProof="1" smtClean="0"/>
              <a:t>COMP</a:t>
            </a:r>
            <a:r>
              <a:rPr lang="en-US" sz="1600" noProof="1" smtClean="0"/>
              <a:t>)</a:t>
            </a:r>
          </a:p>
          <a:p>
            <a:r>
              <a:rPr lang="en-US" sz="1600" noProof="1" smtClean="0"/>
              <a:t>Stosowane w programie dla wewnętrznych liczników i znaczników indeksowych (</a:t>
            </a:r>
            <a:r>
              <a:rPr lang="en-US" sz="1600" i="1" noProof="1" smtClean="0"/>
              <a:t>subscripts</a:t>
            </a:r>
            <a:r>
              <a:rPr lang="en-US" sz="1600" noProof="1" smtClean="0"/>
              <a:t>; nie mylić z indeksami, których się nie definiuje, lecz ich użycie tylko deklaruje) - patrz: Tablice wewnętrzne COBOL'a.</a:t>
            </a:r>
          </a:p>
          <a:p>
            <a:r>
              <a:rPr lang="en-US" sz="1600" noProof="1" smtClean="0"/>
              <a:t>Reprezentuje liczbę w systemie dwójkowym. Ujemna liczba odczytana w wartościach heksadecymalnych będzie mieć wartość FF (high-values) na pozycji najbardziej po lewej stronie ponieważ obowiązuje 'dopełnienie do dwójki' (</a:t>
            </a:r>
            <a:r>
              <a:rPr lang="en-US" sz="1600" i="1" noProof="1" smtClean="0"/>
              <a:t>two's complement</a:t>
            </a:r>
            <a:r>
              <a:rPr lang="en-US" sz="1600" noProof="1" smtClean="0"/>
              <a:t>). Dlatego BINARY nie potrzebuje osobnego miejsca na znak liczby.</a:t>
            </a:r>
          </a:p>
          <a:p>
            <a:r>
              <a:rPr lang="en-US" sz="1600" noProof="1" smtClean="0"/>
              <a:t>Liczbę bajtów potrzebną do przechowania wartości zależy od liczby cyfr:</a:t>
            </a:r>
          </a:p>
          <a:p>
            <a:pPr lvl="1"/>
            <a:r>
              <a:rPr lang="en-US" sz="1600" noProof="1" smtClean="0"/>
              <a:t>S9(01) – S9(04) : 2 bytes, halfword	</a:t>
            </a:r>
            <a:r>
              <a:rPr lang="en-US" sz="1600" noProof="1" smtClean="0">
                <a:solidFill>
                  <a:schemeClr val="bg2">
                    <a:lumMod val="25000"/>
                  </a:schemeClr>
                </a:solidFill>
              </a:rPr>
              <a:t>przykład:</a:t>
            </a:r>
            <a:r>
              <a:rPr lang="en-US" sz="1600" noProof="1" smtClean="0"/>
              <a:t>	77  x    PIC S9(4)  BINARY  VALUE 100.</a:t>
            </a:r>
          </a:p>
          <a:p>
            <a:pPr lvl="1"/>
            <a:r>
              <a:rPr lang="en-US" sz="1600" noProof="1" smtClean="0"/>
              <a:t>S9(05) – S9(09) : 4 bytes, fullword</a:t>
            </a:r>
          </a:p>
          <a:p>
            <a:pPr lvl="1"/>
            <a:r>
              <a:rPr lang="en-US" sz="1600" noProof="1" smtClean="0"/>
              <a:t>S9(10) – S9(18) : 8 bytes, doubleword</a:t>
            </a:r>
          </a:p>
          <a:p>
            <a:pPr>
              <a:lnSpc>
                <a:spcPct val="150000"/>
              </a:lnSpc>
            </a:pPr>
            <a:r>
              <a:rPr lang="en-US" sz="1600" b="1" noProof="1" smtClean="0"/>
              <a:t>PACKED-DECIMAL</a:t>
            </a:r>
            <a:r>
              <a:rPr lang="en-US" sz="1600" noProof="1" smtClean="0"/>
              <a:t> (</a:t>
            </a:r>
            <a:r>
              <a:rPr lang="en-US" sz="1600" b="1" noProof="1" smtClean="0"/>
              <a:t>COMP-3</a:t>
            </a:r>
            <a:r>
              <a:rPr lang="en-US" sz="1600" noProof="1" smtClean="0"/>
              <a:t>)</a:t>
            </a:r>
          </a:p>
          <a:p>
            <a:r>
              <a:rPr lang="en-US" sz="1600" noProof="1" smtClean="0"/>
              <a:t>Stosowane w innych przypadkach niż zalecane w BINARY.  Liczba bajtów dla liczby = (liczba cyfr + 1 dla znaku) i zaokrąglij do pierwszej liczby parzystej. Wynik podziel przez 2.</a:t>
            </a:r>
          </a:p>
          <a:p>
            <a:r>
              <a:rPr lang="en-US" sz="1600" noProof="1" smtClean="0"/>
              <a:t>PACKED-DECIMAL trzyma znak w czterech ostatnich bitach. Jeżeli jest tam:</a:t>
            </a:r>
          </a:p>
          <a:p>
            <a:pPr lvl="1"/>
            <a:r>
              <a:rPr lang="en-US" sz="1600" noProof="1" smtClean="0"/>
              <a:t>C, to liczba jest dodatnia,	</a:t>
            </a:r>
            <a:r>
              <a:rPr lang="en-US" sz="1600" noProof="1" smtClean="0">
                <a:solidFill>
                  <a:schemeClr val="bg2">
                    <a:lumMod val="25000"/>
                  </a:schemeClr>
                </a:solidFill>
              </a:rPr>
              <a:t> 	przykład:	</a:t>
            </a:r>
            <a:r>
              <a:rPr lang="en-US" sz="1600" noProof="1" smtClean="0"/>
              <a:t> 01  a     PIC  S9(5)V99  PACKED-DECIMAL.</a:t>
            </a:r>
          </a:p>
          <a:p>
            <a:pPr lvl="1"/>
            <a:r>
              <a:rPr lang="en-US" sz="1600" noProof="1" smtClean="0"/>
              <a:t>D, to liczba jest ujemna,</a:t>
            </a:r>
          </a:p>
          <a:p>
            <a:pPr lvl="1"/>
            <a:r>
              <a:rPr lang="en-US" sz="1600" noProof="1" smtClean="0"/>
              <a:t>F, to liczba nie ma znaku.</a:t>
            </a:r>
          </a:p>
          <a:p>
            <a:endParaRPr lang="en-US" sz="1600" noProof="1" smtClean="0"/>
          </a:p>
          <a:p>
            <a:r>
              <a:rPr lang="en-US" sz="1600" noProof="1" smtClean="0"/>
              <a:t>Górnym ograniczeniem jest 18 cyfr w liczbie, ale można kompilator ustawić na "Extended Arithmetics" aby przyjął przykładowo taką deklarację:</a:t>
            </a:r>
          </a:p>
          <a:p>
            <a:pPr lvl="1"/>
            <a:r>
              <a:rPr lang="en-US" sz="1600" noProof="1" smtClean="0"/>
              <a:t>01  a     PIC  9(20)V9(02).</a:t>
            </a:r>
            <a:endParaRPr lang="en-US" sz="1600" noProof="1">
              <a:solidFill>
                <a:schemeClr val="accent5">
                  <a:lumMod val="60000"/>
                  <a:lumOff val="40000"/>
                </a:schemeClr>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50000">
              <a:schemeClr val="bg1"/>
            </a:gs>
            <a:gs pos="100000">
              <a:schemeClr val="bg1">
                <a:gamma/>
                <a:shade val="46275"/>
                <a:invGamma/>
              </a:schemeClr>
            </a:gs>
          </a:gsLst>
          <a:lin ang="0" scaled="1"/>
        </a:gra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5867400" y="1066800"/>
            <a:ext cx="2743200" cy="457200"/>
          </a:xfrm>
          <a:prstGeom prst="rect">
            <a:avLst/>
          </a:prstGeom>
          <a:noFill/>
          <a:ln w="9525">
            <a:noFill/>
            <a:miter lim="800000"/>
            <a:headEnd/>
            <a:tailEnd/>
          </a:ln>
          <a:effectLst/>
        </p:spPr>
        <p:txBody>
          <a:bodyPr>
            <a:spAutoFit/>
          </a:bodyPr>
          <a:lstStyle/>
          <a:p>
            <a:pPr>
              <a:spcBef>
                <a:spcPct val="50000"/>
              </a:spcBef>
            </a:pPr>
            <a:endParaRPr lang="pl-PL"/>
          </a:p>
        </p:txBody>
      </p:sp>
      <p:sp>
        <p:nvSpPr>
          <p:cNvPr id="3" name="pole tekstowe 2"/>
          <p:cNvSpPr txBox="1"/>
          <p:nvPr/>
        </p:nvSpPr>
        <p:spPr>
          <a:xfrm>
            <a:off x="755576" y="314653"/>
            <a:ext cx="7776863" cy="954107"/>
          </a:xfrm>
          <a:prstGeom prst="rect">
            <a:avLst/>
          </a:prstGeom>
          <a:noFill/>
        </p:spPr>
        <p:txBody>
          <a:bodyPr wrap="square" rtlCol="0">
            <a:spAutoFit/>
          </a:bodyPr>
          <a:lstStyle/>
          <a:p>
            <a:pPr algn="ctr"/>
            <a:r>
              <a:rPr lang="pl-PL" sz="2800" b="1" noProof="1" smtClean="0"/>
              <a:t>Format pól numerycznych - Przedstawienie wartości numerycznych na wyjściu </a:t>
            </a:r>
            <a:endParaRPr lang="pl-PL" sz="2800" b="1" noProof="1">
              <a:solidFill>
                <a:schemeClr val="accent2">
                  <a:lumMod val="40000"/>
                  <a:lumOff val="60000"/>
                </a:schemeClr>
              </a:solidFill>
            </a:endParaRPr>
          </a:p>
        </p:txBody>
      </p:sp>
      <p:sp>
        <p:nvSpPr>
          <p:cNvPr id="4" name="pole tekstowe 3"/>
          <p:cNvSpPr txBox="1"/>
          <p:nvPr/>
        </p:nvSpPr>
        <p:spPr>
          <a:xfrm>
            <a:off x="179512" y="1426706"/>
            <a:ext cx="8784976" cy="5170646"/>
          </a:xfrm>
          <a:prstGeom prst="rect">
            <a:avLst/>
          </a:prstGeom>
          <a:noFill/>
        </p:spPr>
        <p:txBody>
          <a:bodyPr wrap="square" rtlCol="0">
            <a:spAutoFit/>
          </a:bodyPr>
          <a:lstStyle/>
          <a:p>
            <a:r>
              <a:rPr lang="pl-PL" sz="2000" noProof="1" smtClean="0"/>
              <a:t>Załóżmy, że po procesie a więc ostatecznie, potrzebujemy przedstawić liczbę w określony sposób. </a:t>
            </a:r>
          </a:p>
          <a:p>
            <a:pPr>
              <a:lnSpc>
                <a:spcPct val="150000"/>
              </a:lnSpc>
            </a:pPr>
            <a:r>
              <a:rPr lang="pl-PL" sz="2000" noProof="1" smtClean="0"/>
              <a:t>Ten temat może obejmować następujące sytuacje:</a:t>
            </a:r>
          </a:p>
          <a:p>
            <a:r>
              <a:rPr lang="pl-PL" sz="2000" noProof="1" smtClean="0"/>
              <a:t>		</a:t>
            </a:r>
            <a:r>
              <a:rPr lang="pl-PL" sz="2000" noProof="1" smtClean="0">
                <a:solidFill>
                  <a:schemeClr val="bg2">
                    <a:lumMod val="25000"/>
                  </a:schemeClr>
                </a:solidFill>
              </a:rPr>
              <a:t>Przykłady:</a:t>
            </a:r>
            <a:r>
              <a:rPr lang="pl-PL" sz="2000" noProof="1" smtClean="0"/>
              <a:t> 	       wartość           ostateczne jej przedstawienie</a:t>
            </a:r>
          </a:p>
          <a:p>
            <a:r>
              <a:rPr lang="pl-PL" sz="2000" noProof="1" smtClean="0"/>
              <a:t>				       -------------        --------------------------------------</a:t>
            </a:r>
          </a:p>
          <a:p>
            <a:r>
              <a:rPr lang="pl-PL" sz="2000" noProof="1" smtClean="0"/>
              <a:t>Usunięcie nieznaczących zer w liczbie.       0002		2</a:t>
            </a:r>
          </a:p>
          <a:p>
            <a:r>
              <a:rPr lang="pl-PL" sz="2000" noProof="1" smtClean="0"/>
              <a:t>Wprowadzenie przecinka i kropki </a:t>
            </a:r>
          </a:p>
          <a:p>
            <a:r>
              <a:rPr lang="pl-PL" sz="2000" noProof="1" smtClean="0"/>
              <a:t>	dziesiętnej:		         1234.56		1,234.56</a:t>
            </a:r>
          </a:p>
          <a:p>
            <a:r>
              <a:rPr lang="pl-PL" sz="2000" noProof="1" smtClean="0"/>
              <a:t>Drukowanie znaku liczby (istnieje </a:t>
            </a:r>
          </a:p>
          <a:p>
            <a:r>
              <a:rPr lang="pl-PL" sz="2000" noProof="1" smtClean="0"/>
              <a:t>	 wiele formatów) 		              12		+12</a:t>
            </a:r>
          </a:p>
          <a:p>
            <a:r>
              <a:rPr lang="pl-PL" sz="2000" noProof="1" smtClean="0"/>
              <a:t>Wstawianie znaków B (spacji), /, i 0	       101506123		1015/06/123</a:t>
            </a:r>
          </a:p>
          <a:p>
            <a:r>
              <a:rPr lang="pl-PL" sz="2000" noProof="1" smtClean="0"/>
              <a:t>Wstawianie znaku dolara		         08905.03		$  8,905.03</a:t>
            </a:r>
          </a:p>
          <a:p>
            <a:r>
              <a:rPr lang="pl-PL" sz="2000" noProof="1" smtClean="0"/>
              <a:t>Wstawianie gwiazdek		          0600.05		**600.05</a:t>
            </a:r>
          </a:p>
          <a:p>
            <a:r>
              <a:rPr lang="pl-PL" sz="2000" noProof="1" smtClean="0"/>
              <a:t>Wstawianie znaków (–,$) na </a:t>
            </a:r>
          </a:p>
          <a:p>
            <a:r>
              <a:rPr lang="pl-PL" sz="2000" noProof="1" smtClean="0"/>
              <a:t>	zmiennych pozycjach	        –0005.00	      	–        $5.00   </a:t>
            </a:r>
          </a:p>
          <a:p>
            <a:r>
              <a:rPr lang="pl-PL" sz="2000" noProof="1" smtClean="0"/>
              <a:t>							lub   $        –5.00</a:t>
            </a:r>
            <a:endParaRPr lang="pl-PL" sz="2000" noProof="1">
              <a:solidFill>
                <a:schemeClr val="accent5">
                  <a:lumMod val="60000"/>
                  <a:lumOff val="40000"/>
                </a:schemeClr>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66"/>
            </a:gs>
            <a:gs pos="100000">
              <a:srgbClr val="000066">
                <a:gamma/>
                <a:shade val="46275"/>
                <a:invGamma/>
              </a:srgbClr>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188640"/>
            <a:ext cx="8496944" cy="523220"/>
          </a:xfrm>
          <a:prstGeom prst="rect">
            <a:avLst/>
          </a:prstGeom>
          <a:noFill/>
        </p:spPr>
        <p:txBody>
          <a:bodyPr wrap="square" rtlCol="0">
            <a:spAutoFit/>
          </a:bodyPr>
          <a:lstStyle/>
          <a:p>
            <a:pPr algn="ctr"/>
            <a:r>
              <a:rPr lang="pl-PL" sz="2800" b="1" noProof="1" smtClean="0">
                <a:solidFill>
                  <a:schemeClr val="accent6">
                    <a:lumMod val="75000"/>
                  </a:schemeClr>
                </a:solidFill>
              </a:rPr>
              <a:t>Wprowadzenie z systemu do programu aktualnej daty</a:t>
            </a:r>
            <a:endParaRPr lang="pl-PL" sz="2800" b="1" noProof="1">
              <a:solidFill>
                <a:schemeClr val="accent6">
                  <a:lumMod val="75000"/>
                </a:schemeClr>
              </a:solidFill>
            </a:endParaRPr>
          </a:p>
        </p:txBody>
      </p:sp>
      <p:sp>
        <p:nvSpPr>
          <p:cNvPr id="3" name="pole tekstowe 2"/>
          <p:cNvSpPr txBox="1"/>
          <p:nvPr/>
        </p:nvSpPr>
        <p:spPr>
          <a:xfrm>
            <a:off x="179512" y="908720"/>
            <a:ext cx="8784976" cy="5893921"/>
          </a:xfrm>
          <a:prstGeom prst="rect">
            <a:avLst/>
          </a:prstGeom>
          <a:noFill/>
        </p:spPr>
        <p:txBody>
          <a:bodyPr wrap="square" rtlCol="0">
            <a:spAutoFit/>
          </a:bodyPr>
          <a:lstStyle/>
          <a:p>
            <a:r>
              <a:rPr lang="en-US" sz="2600" b="1" noProof="1" smtClean="0">
                <a:solidFill>
                  <a:srgbClr val="92D050"/>
                </a:solidFill>
              </a:rPr>
              <a:t>ACCEPT</a:t>
            </a:r>
            <a:r>
              <a:rPr lang="en-US" sz="2600" b="1" noProof="1" smtClean="0">
                <a:solidFill>
                  <a:schemeClr val="tx2">
                    <a:lumMod val="60000"/>
                    <a:lumOff val="40000"/>
                  </a:schemeClr>
                </a:solidFill>
              </a:rPr>
              <a:t> </a:t>
            </a:r>
            <a:r>
              <a:rPr lang="en-US" sz="2600" noProof="1" smtClean="0">
                <a:solidFill>
                  <a:schemeClr val="tx2">
                    <a:lumMod val="60000"/>
                    <a:lumOff val="40000"/>
                  </a:schemeClr>
                </a:solidFill>
              </a:rPr>
              <a:t> </a:t>
            </a:r>
            <a:r>
              <a:rPr lang="en-US" sz="2600" i="1" noProof="1" smtClean="0">
                <a:solidFill>
                  <a:schemeClr val="tx2">
                    <a:lumMod val="60000"/>
                    <a:lumOff val="40000"/>
                  </a:schemeClr>
                </a:solidFill>
              </a:rPr>
              <a:t>pole-1</a:t>
            </a:r>
            <a:r>
              <a:rPr lang="en-US" sz="2600" noProof="1" smtClean="0">
                <a:solidFill>
                  <a:schemeClr val="tx2">
                    <a:lumMod val="60000"/>
                    <a:lumOff val="40000"/>
                  </a:schemeClr>
                </a:solidFill>
              </a:rPr>
              <a:t>  </a:t>
            </a:r>
            <a:r>
              <a:rPr lang="en-US" sz="2600" noProof="1" smtClean="0">
                <a:solidFill>
                  <a:srgbClr val="92D050"/>
                </a:solidFill>
              </a:rPr>
              <a:t>FROM</a:t>
            </a:r>
            <a:r>
              <a:rPr lang="en-US" sz="2600" noProof="1" smtClean="0">
                <a:solidFill>
                  <a:schemeClr val="tx2">
                    <a:lumMod val="60000"/>
                    <a:lumOff val="40000"/>
                  </a:schemeClr>
                </a:solidFill>
              </a:rPr>
              <a:t>  </a:t>
            </a:r>
            <a:r>
              <a:rPr lang="en-US" sz="2600" noProof="1" smtClean="0">
                <a:solidFill>
                  <a:srgbClr val="00B050"/>
                </a:solidFill>
              </a:rPr>
              <a:t>TIME</a:t>
            </a:r>
            <a:r>
              <a:rPr lang="en-US" sz="2600" noProof="1" smtClean="0">
                <a:solidFill>
                  <a:schemeClr val="tx2">
                    <a:lumMod val="60000"/>
                    <a:lumOff val="40000"/>
                  </a:schemeClr>
                </a:solidFill>
              </a:rPr>
              <a:t> / </a:t>
            </a:r>
            <a:r>
              <a:rPr lang="en-US" sz="2600" noProof="1" smtClean="0">
                <a:solidFill>
                  <a:srgbClr val="00B050"/>
                </a:solidFill>
              </a:rPr>
              <a:t>DATE</a:t>
            </a:r>
            <a:r>
              <a:rPr lang="en-US" sz="2600" noProof="1" smtClean="0">
                <a:solidFill>
                  <a:schemeClr val="tx2">
                    <a:lumMod val="60000"/>
                    <a:lumOff val="40000"/>
                  </a:schemeClr>
                </a:solidFill>
              </a:rPr>
              <a:t> / </a:t>
            </a:r>
            <a:r>
              <a:rPr lang="en-US" sz="2600" noProof="1" smtClean="0">
                <a:solidFill>
                  <a:srgbClr val="00B050"/>
                </a:solidFill>
              </a:rPr>
              <a:t>DAY</a:t>
            </a:r>
            <a:r>
              <a:rPr lang="en-US" sz="2600" noProof="1" smtClean="0">
                <a:solidFill>
                  <a:schemeClr val="tx2">
                    <a:lumMod val="60000"/>
                    <a:lumOff val="40000"/>
                  </a:schemeClr>
                </a:solidFill>
              </a:rPr>
              <a:t> / </a:t>
            </a:r>
            <a:r>
              <a:rPr lang="en-US" sz="2600" noProof="1" smtClean="0">
                <a:solidFill>
                  <a:srgbClr val="00B050"/>
                </a:solidFill>
              </a:rPr>
              <a:t>DAY-OF-WEEK</a:t>
            </a:r>
            <a:r>
              <a:rPr lang="en-US" sz="2600" noProof="1" smtClean="0">
                <a:solidFill>
                  <a:schemeClr val="tx2">
                    <a:lumMod val="60000"/>
                    <a:lumOff val="40000"/>
                  </a:schemeClr>
                </a:solidFill>
              </a:rPr>
              <a:t>	</a:t>
            </a:r>
          </a:p>
          <a:p>
            <a:r>
              <a:rPr lang="en-US" sz="2600" noProof="1" smtClean="0">
                <a:solidFill>
                  <a:schemeClr val="tx2">
                    <a:lumMod val="60000"/>
                    <a:lumOff val="40000"/>
                  </a:schemeClr>
                </a:solidFill>
                <a:sym typeface="Wingdings"/>
              </a:rPr>
              <a:t>				</a:t>
            </a:r>
            <a:r>
              <a:rPr lang="en-US" sz="2600" noProof="1" smtClean="0">
                <a:solidFill>
                  <a:schemeClr val="tx2">
                    <a:lumMod val="60000"/>
                    <a:lumOff val="40000"/>
                  </a:schemeClr>
                </a:solidFill>
              </a:rPr>
              <a:t> przyjmij aktualne dane z systemu</a:t>
            </a:r>
          </a:p>
          <a:p>
            <a:pPr>
              <a:lnSpc>
                <a:spcPct val="150000"/>
              </a:lnSpc>
            </a:pPr>
            <a:r>
              <a:rPr lang="en-US" sz="2600" noProof="1" smtClean="0">
                <a:solidFill>
                  <a:srgbClr val="00B050"/>
                </a:solidFill>
              </a:rPr>
              <a:t>TIME</a:t>
            </a:r>
            <a:r>
              <a:rPr lang="en-US" sz="2600" noProof="1" smtClean="0">
                <a:solidFill>
                  <a:schemeClr val="tx2">
                    <a:lumMod val="60000"/>
                    <a:lumOff val="40000"/>
                  </a:schemeClr>
                </a:solidFill>
              </a:rPr>
              <a:t>	zwraca  PIC 9(8)    czas w formacie "hhmmsstt", gdzie </a:t>
            </a:r>
          </a:p>
          <a:p>
            <a:r>
              <a:rPr lang="en-US" sz="2600" noProof="1" smtClean="0">
                <a:solidFill>
                  <a:schemeClr val="tx2">
                    <a:lumMod val="60000"/>
                    <a:lumOff val="40000"/>
                  </a:schemeClr>
                </a:solidFill>
              </a:rPr>
              <a:t>            hh - godziny, mm - minuty, ss - sekundy, tt - setne </a:t>
            </a:r>
          </a:p>
          <a:p>
            <a:r>
              <a:rPr lang="en-US" sz="2600" noProof="1" smtClean="0">
                <a:solidFill>
                  <a:schemeClr val="tx2">
                    <a:lumMod val="60000"/>
                    <a:lumOff val="40000"/>
                  </a:schemeClr>
                </a:solidFill>
              </a:rPr>
              <a:t>            sekundy.</a:t>
            </a:r>
          </a:p>
          <a:p>
            <a:r>
              <a:rPr lang="en-US" sz="2600" noProof="1" smtClean="0">
                <a:solidFill>
                  <a:srgbClr val="00B050"/>
                </a:solidFill>
              </a:rPr>
              <a:t>DATE</a:t>
            </a:r>
            <a:r>
              <a:rPr lang="en-US" sz="2600" noProof="1" smtClean="0">
                <a:solidFill>
                  <a:schemeClr val="tx2">
                    <a:lumMod val="60000"/>
                    <a:lumOff val="40000"/>
                  </a:schemeClr>
                </a:solidFill>
              </a:rPr>
              <a:t>	zwraca  PIC S9(6)   datę w formacie "yymmdd", gdzie </a:t>
            </a:r>
          </a:p>
          <a:p>
            <a:r>
              <a:rPr lang="en-US" sz="2600" noProof="1" smtClean="0">
                <a:solidFill>
                  <a:schemeClr val="tx2">
                    <a:lumMod val="60000"/>
                    <a:lumOff val="40000"/>
                  </a:schemeClr>
                </a:solidFill>
              </a:rPr>
              <a:t>            yy - dwie ostatnie cyfry roku, mm - miesiąc, dd - dzień.</a:t>
            </a:r>
          </a:p>
          <a:p>
            <a:r>
              <a:rPr lang="en-US" sz="2600" noProof="1" smtClean="0">
                <a:solidFill>
                  <a:srgbClr val="00B050"/>
                </a:solidFill>
              </a:rPr>
              <a:t>DAY</a:t>
            </a:r>
            <a:r>
              <a:rPr lang="en-US" sz="2600" noProof="1" smtClean="0">
                <a:solidFill>
                  <a:schemeClr val="tx2">
                    <a:lumMod val="60000"/>
                    <a:lumOff val="40000"/>
                  </a:schemeClr>
                </a:solidFill>
              </a:rPr>
              <a:t>	zwraca  PIC S9(5)   datę w formacie "yyddd", gdzie </a:t>
            </a:r>
          </a:p>
          <a:p>
            <a:r>
              <a:rPr lang="en-US" sz="2600" noProof="1" smtClean="0">
                <a:solidFill>
                  <a:schemeClr val="tx2">
                    <a:lumMod val="60000"/>
                    <a:lumOff val="40000"/>
                  </a:schemeClr>
                </a:solidFill>
              </a:rPr>
              <a:t>            yy - dwie ostatnie cyfry roku, ddd - dzień roku, 001 do </a:t>
            </a:r>
          </a:p>
          <a:p>
            <a:r>
              <a:rPr lang="en-US" sz="2600" noProof="1" smtClean="0">
                <a:solidFill>
                  <a:schemeClr val="tx2">
                    <a:lumMod val="60000"/>
                    <a:lumOff val="40000"/>
                  </a:schemeClr>
                </a:solidFill>
              </a:rPr>
              <a:t>            366. </a:t>
            </a:r>
          </a:p>
          <a:p>
            <a:r>
              <a:rPr lang="en-US" sz="2600" noProof="1" smtClean="0">
                <a:solidFill>
                  <a:srgbClr val="00B050"/>
                </a:solidFill>
              </a:rPr>
              <a:t>DAY-OF-WEEK</a:t>
            </a:r>
            <a:r>
              <a:rPr lang="en-US" sz="2600" noProof="1" smtClean="0">
                <a:solidFill>
                  <a:schemeClr val="tx2">
                    <a:lumMod val="60000"/>
                    <a:lumOff val="40000"/>
                  </a:schemeClr>
                </a:solidFill>
              </a:rPr>
              <a:t>	zwraca  PIC 9(1)   dzień tygodnia. </a:t>
            </a:r>
          </a:p>
          <a:p>
            <a:r>
              <a:rPr lang="en-US" sz="2600" noProof="1" smtClean="0">
                <a:solidFill>
                  <a:schemeClr val="tx2">
                    <a:lumMod val="60000"/>
                    <a:lumOff val="40000"/>
                  </a:schemeClr>
                </a:solidFill>
              </a:rPr>
              <a:t>            1 - poniedziałek do 7 - niedziela. </a:t>
            </a:r>
          </a:p>
          <a:p>
            <a:r>
              <a:rPr lang="en-US" sz="2600" noProof="1" smtClean="0">
                <a:solidFill>
                  <a:schemeClr val="tx2">
                    <a:lumMod val="60000"/>
                    <a:lumOff val="40000"/>
                  </a:schemeClr>
                </a:solidFill>
              </a:rPr>
              <a:t>            Uwaga: Tydzień anglosaski zaczyna się od niedzieli ale </a:t>
            </a:r>
          </a:p>
          <a:p>
            <a:r>
              <a:rPr lang="en-US" sz="2600" noProof="1" smtClean="0">
                <a:solidFill>
                  <a:schemeClr val="tx2">
                    <a:lumMod val="60000"/>
                    <a:lumOff val="40000"/>
                  </a:schemeClr>
                </a:solidFill>
              </a:rPr>
              <a:t>            poniedziałek jest pierwszym w tygodniu dniem pracy.</a:t>
            </a:r>
            <a:endParaRPr lang="en-US" sz="2600" noProof="1">
              <a:solidFill>
                <a:schemeClr val="tx2">
                  <a:lumMod val="60000"/>
                  <a:lumOff val="40000"/>
                </a:schemeClr>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 name="pole tekstowe 1"/>
          <p:cNvSpPr txBox="1"/>
          <p:nvPr/>
        </p:nvSpPr>
        <p:spPr>
          <a:xfrm>
            <a:off x="323528" y="188640"/>
            <a:ext cx="8496944" cy="584775"/>
          </a:xfrm>
          <a:prstGeom prst="rect">
            <a:avLst/>
          </a:prstGeom>
          <a:noFill/>
        </p:spPr>
        <p:txBody>
          <a:bodyPr wrap="square" rtlCol="0">
            <a:spAutoFit/>
          </a:bodyPr>
          <a:lstStyle/>
          <a:p>
            <a:pPr algn="ctr"/>
            <a:r>
              <a:rPr lang="en-US" sz="3200" b="1" noProof="1" smtClean="0">
                <a:solidFill>
                  <a:schemeClr val="accent6">
                    <a:lumMod val="75000"/>
                  </a:schemeClr>
                </a:solidFill>
              </a:rPr>
              <a:t>Instrukcja warunkowa - IF</a:t>
            </a:r>
            <a:endParaRPr lang="en-US" sz="2800" b="1" noProof="1">
              <a:solidFill>
                <a:schemeClr val="accent6">
                  <a:lumMod val="75000"/>
                </a:schemeClr>
              </a:solidFill>
            </a:endParaRPr>
          </a:p>
        </p:txBody>
      </p:sp>
      <p:sp>
        <p:nvSpPr>
          <p:cNvPr id="3" name="pole tekstowe 2"/>
          <p:cNvSpPr txBox="1"/>
          <p:nvPr/>
        </p:nvSpPr>
        <p:spPr>
          <a:xfrm>
            <a:off x="179512" y="908720"/>
            <a:ext cx="8784976" cy="5832366"/>
          </a:xfrm>
          <a:prstGeom prst="rect">
            <a:avLst/>
          </a:prstGeom>
          <a:noFill/>
        </p:spPr>
        <p:txBody>
          <a:bodyPr wrap="square" rtlCol="0">
            <a:spAutoFit/>
          </a:bodyPr>
          <a:lstStyle/>
          <a:p>
            <a:r>
              <a:rPr lang="pl-PL" sz="2400" dirty="0" smtClean="0">
                <a:solidFill>
                  <a:schemeClr val="accent2">
                    <a:lumMod val="60000"/>
                    <a:lumOff val="40000"/>
                  </a:schemeClr>
                </a:solidFill>
              </a:rPr>
              <a:t>  </a:t>
            </a:r>
            <a:r>
              <a:rPr lang="en-US" sz="2400" noProof="1" smtClean="0">
                <a:solidFill>
                  <a:schemeClr val="accent2">
                    <a:lumMod val="60000"/>
                    <a:lumOff val="40000"/>
                  </a:schemeClr>
                </a:solidFill>
              </a:rPr>
              <a:t> </a:t>
            </a:r>
            <a:r>
              <a:rPr lang="en-US" sz="2400" b="1" noProof="1" smtClean="0">
                <a:solidFill>
                  <a:srgbClr val="00B0F0"/>
                </a:solidFill>
              </a:rPr>
              <a:t>IF</a:t>
            </a:r>
            <a:r>
              <a:rPr lang="en-US" sz="2400" noProof="1" smtClean="0">
                <a:solidFill>
                  <a:schemeClr val="accent2">
                    <a:lumMod val="60000"/>
                    <a:lumOff val="40000"/>
                  </a:schemeClr>
                </a:solidFill>
              </a:rPr>
              <a:t> … [THEN] … [ELSE] … END-IF</a:t>
            </a:r>
          </a:p>
          <a:p>
            <a:r>
              <a:rPr lang="en-US" sz="2000" noProof="1" smtClean="0">
                <a:solidFill>
                  <a:schemeClr val="accent2">
                    <a:lumMod val="60000"/>
                    <a:lumOff val="40000"/>
                  </a:schemeClr>
                </a:solidFill>
                <a:sym typeface="Wingdings"/>
              </a:rPr>
              <a:t>             </a:t>
            </a:r>
            <a:r>
              <a:rPr lang="en-US" sz="2000" noProof="1" smtClean="0">
                <a:solidFill>
                  <a:schemeClr val="accent2">
                    <a:lumMod val="60000"/>
                    <a:lumOff val="40000"/>
                  </a:schemeClr>
                </a:solidFill>
              </a:rPr>
              <a:t> instrukcja warunkowa. Może być zagnieżdżona. Każdy </a:t>
            </a:r>
            <a:r>
              <a:rPr lang="en-US" sz="2000" b="1" noProof="1" smtClean="0">
                <a:solidFill>
                  <a:srgbClr val="00B0F0"/>
                </a:solidFill>
              </a:rPr>
              <a:t>IF</a:t>
            </a:r>
            <a:r>
              <a:rPr lang="en-US" sz="2000" noProof="1" smtClean="0">
                <a:solidFill>
                  <a:schemeClr val="accent2">
                    <a:lumMod val="60000"/>
                    <a:lumOff val="40000"/>
                  </a:schemeClr>
                </a:solidFill>
              </a:rPr>
              <a:t> ma mieć END-IF</a:t>
            </a:r>
          </a:p>
          <a:p>
            <a:pPr>
              <a:lnSpc>
                <a:spcPct val="150000"/>
              </a:lnSpc>
            </a:pPr>
            <a:r>
              <a:rPr lang="en-US" sz="2200" noProof="1" smtClean="0">
                <a:solidFill>
                  <a:schemeClr val="accent2">
                    <a:lumMod val="60000"/>
                    <a:lumOff val="40000"/>
                  </a:schemeClr>
                </a:solidFill>
              </a:rPr>
              <a:t>      </a:t>
            </a:r>
            <a:r>
              <a:rPr lang="en-US" sz="2200" b="1" noProof="1" smtClean="0">
                <a:solidFill>
                  <a:srgbClr val="00B050"/>
                </a:solidFill>
              </a:rPr>
              <a:t>CONTINUE</a:t>
            </a:r>
            <a:r>
              <a:rPr lang="en-US" sz="2200" noProof="1" smtClean="0">
                <a:solidFill>
                  <a:schemeClr val="accent2">
                    <a:lumMod val="60000"/>
                    <a:lumOff val="40000"/>
                  </a:schemeClr>
                </a:solidFill>
              </a:rPr>
              <a:t>		</a:t>
            </a:r>
            <a:r>
              <a:rPr lang="en-US" sz="2200" noProof="1" smtClean="0">
                <a:solidFill>
                  <a:schemeClr val="accent2">
                    <a:lumMod val="60000"/>
                    <a:lumOff val="40000"/>
                  </a:schemeClr>
                </a:solidFill>
                <a:sym typeface="Wingdings"/>
              </a:rPr>
              <a:t></a:t>
            </a:r>
            <a:r>
              <a:rPr lang="en-US" sz="2200" noProof="1" smtClean="0">
                <a:solidFill>
                  <a:schemeClr val="accent2">
                    <a:lumMod val="60000"/>
                    <a:lumOff val="40000"/>
                  </a:schemeClr>
                </a:solidFill>
              </a:rPr>
              <a:t> wyjście z pętli </a:t>
            </a:r>
            <a:r>
              <a:rPr lang="en-US" sz="2200" b="1" noProof="1" smtClean="0">
                <a:solidFill>
                  <a:srgbClr val="00B0F0"/>
                </a:solidFill>
              </a:rPr>
              <a:t>IF</a:t>
            </a:r>
            <a:r>
              <a:rPr lang="en-US" sz="2200" noProof="1" smtClean="0">
                <a:solidFill>
                  <a:schemeClr val="accent2">
                    <a:lumMod val="60000"/>
                    <a:lumOff val="40000"/>
                  </a:schemeClr>
                </a:solidFill>
              </a:rPr>
              <a:t> do linii po END-IF. </a:t>
            </a:r>
          </a:p>
          <a:p>
            <a:r>
              <a:rPr lang="en-US" sz="2200" noProof="1" smtClean="0">
                <a:solidFill>
                  <a:schemeClr val="accent2">
                    <a:lumMod val="60000"/>
                    <a:lumOff val="40000"/>
                  </a:schemeClr>
                </a:solidFill>
              </a:rPr>
              <a:t>			      Uwaga: w innych językach jest inaczej!</a:t>
            </a:r>
          </a:p>
          <a:p>
            <a:r>
              <a:rPr lang="en-US" sz="2000" noProof="1" smtClean="0">
                <a:solidFill>
                  <a:schemeClr val="accent2">
                    <a:lumMod val="60000"/>
                    <a:lumOff val="40000"/>
                  </a:schemeClr>
                </a:solidFill>
              </a:rPr>
              <a:t> </a:t>
            </a:r>
          </a:p>
          <a:p>
            <a:r>
              <a:rPr lang="en-US" sz="2000" b="1" noProof="1" smtClean="0">
                <a:solidFill>
                  <a:srgbClr val="00B0F0"/>
                </a:solidFill>
              </a:rPr>
              <a:t>IF</a:t>
            </a:r>
            <a:r>
              <a:rPr lang="en-US" sz="2000" noProof="1" smtClean="0">
                <a:solidFill>
                  <a:schemeClr val="accent2">
                    <a:lumMod val="60000"/>
                    <a:lumOff val="40000"/>
                  </a:schemeClr>
                </a:solidFill>
              </a:rPr>
              <a:t>  wyrażenie </a:t>
            </a:r>
            <a:r>
              <a:rPr lang="en-US" sz="2000" i="1" noProof="1" smtClean="0">
                <a:solidFill>
                  <a:schemeClr val="accent2">
                    <a:lumMod val="60000"/>
                    <a:lumOff val="40000"/>
                  </a:schemeClr>
                </a:solidFill>
              </a:rPr>
              <a:t>logiczne</a:t>
            </a:r>
            <a:r>
              <a:rPr lang="en-US" sz="2000" noProof="1" smtClean="0">
                <a:solidFill>
                  <a:schemeClr val="accent2">
                    <a:lumMod val="60000"/>
                    <a:lumOff val="40000"/>
                  </a:schemeClr>
                </a:solidFill>
              </a:rPr>
              <a:t>	</a:t>
            </a:r>
            <a:r>
              <a:rPr lang="en-US" sz="2000" noProof="1" smtClean="0">
                <a:solidFill>
                  <a:schemeClr val="tx1">
                    <a:lumMod val="85000"/>
                    <a:lumOff val="15000"/>
                  </a:schemeClr>
                </a:solidFill>
              </a:rPr>
              <a:t>[to samo co]</a:t>
            </a:r>
            <a:r>
              <a:rPr lang="en-US" sz="2000" noProof="1" smtClean="0">
                <a:solidFill>
                  <a:schemeClr val="accent2">
                    <a:lumMod val="60000"/>
                    <a:lumOff val="40000"/>
                  </a:schemeClr>
                </a:solidFill>
              </a:rPr>
              <a:t>  </a:t>
            </a:r>
            <a:r>
              <a:rPr lang="en-US" sz="2000" b="1" noProof="1" smtClean="0">
                <a:solidFill>
                  <a:srgbClr val="00B0F0"/>
                </a:solidFill>
              </a:rPr>
              <a:t>IF</a:t>
            </a:r>
            <a:r>
              <a:rPr lang="en-US" sz="2000" noProof="1" smtClean="0">
                <a:solidFill>
                  <a:schemeClr val="accent2">
                    <a:lumMod val="60000"/>
                    <a:lumOff val="40000"/>
                  </a:schemeClr>
                </a:solidFill>
              </a:rPr>
              <a:t>  </a:t>
            </a:r>
            <a:r>
              <a:rPr lang="en-US" sz="2000" i="1" noProof="1" smtClean="0">
                <a:solidFill>
                  <a:schemeClr val="accent2">
                    <a:lumMod val="60000"/>
                    <a:lumOff val="40000"/>
                  </a:schemeClr>
                </a:solidFill>
              </a:rPr>
              <a:t>wyrażenie logiczne</a:t>
            </a:r>
            <a:endParaRPr lang="en-US" sz="2000" noProof="1" smtClean="0">
              <a:solidFill>
                <a:schemeClr val="accent2">
                  <a:lumMod val="60000"/>
                  <a:lumOff val="40000"/>
                </a:schemeClr>
              </a:solidFill>
            </a:endParaRPr>
          </a:p>
          <a:p>
            <a:r>
              <a:rPr lang="en-US" sz="2000" noProof="1" smtClean="0">
                <a:solidFill>
                  <a:schemeClr val="accent2">
                    <a:lumMod val="60000"/>
                    <a:lumOff val="40000"/>
                  </a:schemeClr>
                </a:solidFill>
              </a:rPr>
              <a:t>     THEN  </a:t>
            </a:r>
            <a:r>
              <a:rPr lang="en-US" sz="2000" i="1" noProof="1" smtClean="0">
                <a:solidFill>
                  <a:schemeClr val="accent2">
                    <a:lumMod val="60000"/>
                    <a:lumOff val="40000"/>
                  </a:schemeClr>
                </a:solidFill>
              </a:rPr>
              <a:t>instrukcje bezwarunkowe</a:t>
            </a:r>
            <a:r>
              <a:rPr lang="en-US" sz="2000" noProof="1" smtClean="0">
                <a:solidFill>
                  <a:schemeClr val="accent2">
                    <a:lumMod val="60000"/>
                    <a:lumOff val="40000"/>
                  </a:schemeClr>
                </a:solidFill>
              </a:rPr>
              <a:t>	            THEN  </a:t>
            </a:r>
            <a:r>
              <a:rPr lang="en-US" sz="2000" i="1" noProof="1" smtClean="0">
                <a:solidFill>
                  <a:schemeClr val="accent2">
                    <a:lumMod val="60000"/>
                    <a:lumOff val="40000"/>
                  </a:schemeClr>
                </a:solidFill>
              </a:rPr>
              <a:t>instrukcje bezwarunkowe</a:t>
            </a:r>
            <a:endParaRPr lang="en-US" sz="2000" noProof="1" smtClean="0">
              <a:solidFill>
                <a:schemeClr val="accent2">
                  <a:lumMod val="60000"/>
                  <a:lumOff val="40000"/>
                </a:schemeClr>
              </a:solidFill>
            </a:endParaRPr>
          </a:p>
          <a:p>
            <a:r>
              <a:rPr lang="en-US" sz="2000" noProof="1" smtClean="0">
                <a:solidFill>
                  <a:schemeClr val="accent2">
                    <a:lumMod val="60000"/>
                    <a:lumOff val="40000"/>
                  </a:schemeClr>
                </a:solidFill>
              </a:rPr>
              <a:t> ELSE  </a:t>
            </a:r>
            <a:r>
              <a:rPr lang="en-US" sz="2000" i="1" noProof="1" smtClean="0">
                <a:solidFill>
                  <a:schemeClr val="accent2">
                    <a:lumMod val="60000"/>
                    <a:lumOff val="40000"/>
                  </a:schemeClr>
                </a:solidFill>
              </a:rPr>
              <a:t>instrukcje bezwarunkowe</a:t>
            </a:r>
            <a:r>
              <a:rPr lang="en-US" sz="2000" noProof="1" smtClean="0">
                <a:solidFill>
                  <a:schemeClr val="accent2">
                    <a:lumMod val="60000"/>
                    <a:lumOff val="40000"/>
                  </a:schemeClr>
                </a:solidFill>
              </a:rPr>
              <a:t>	        ELSE  </a:t>
            </a:r>
            <a:r>
              <a:rPr lang="en-US" sz="2000" i="1" noProof="1" smtClean="0">
                <a:solidFill>
                  <a:schemeClr val="accent2">
                    <a:lumMod val="60000"/>
                    <a:lumOff val="40000"/>
                  </a:schemeClr>
                </a:solidFill>
              </a:rPr>
              <a:t>instrukcje bezwarunkowe</a:t>
            </a:r>
            <a:r>
              <a:rPr lang="en-US" sz="2000" noProof="1" smtClean="0">
                <a:solidFill>
                  <a:schemeClr val="accent2">
                    <a:lumMod val="60000"/>
                    <a:lumOff val="40000"/>
                  </a:schemeClr>
                </a:solidFill>
              </a:rPr>
              <a:t>.   </a:t>
            </a:r>
            <a:r>
              <a:rPr lang="en-US" sz="2000" noProof="1" smtClean="0">
                <a:solidFill>
                  <a:schemeClr val="accent2">
                    <a:lumMod val="60000"/>
                    <a:lumOff val="40000"/>
                  </a:schemeClr>
                </a:solidFill>
                <a:sym typeface="Wingdings"/>
              </a:rPr>
              <a:t></a:t>
            </a:r>
            <a:r>
              <a:rPr lang="en-US" sz="2000" noProof="1" smtClean="0">
                <a:solidFill>
                  <a:schemeClr val="accent2">
                    <a:lumMod val="60000"/>
                    <a:lumOff val="40000"/>
                  </a:schemeClr>
                </a:solidFill>
              </a:rPr>
              <a:t> kropka</a:t>
            </a:r>
          </a:p>
          <a:p>
            <a:r>
              <a:rPr lang="en-US" sz="2000" noProof="1" smtClean="0">
                <a:solidFill>
                  <a:schemeClr val="accent2">
                    <a:lumMod val="60000"/>
                    <a:lumOff val="40000"/>
                  </a:schemeClr>
                </a:solidFill>
              </a:rPr>
              <a:t>END-IF</a:t>
            </a:r>
          </a:p>
          <a:p>
            <a:r>
              <a:rPr lang="en-US" sz="2000" noProof="1" smtClean="0">
                <a:solidFill>
                  <a:schemeClr val="accent2">
                    <a:lumMod val="60000"/>
                    <a:lumOff val="40000"/>
                  </a:schemeClr>
                </a:solidFill>
              </a:rPr>
              <a:t> </a:t>
            </a:r>
          </a:p>
          <a:p>
            <a:r>
              <a:rPr lang="en-US" sz="2200" noProof="1" smtClean="0">
                <a:solidFill>
                  <a:schemeClr val="accent2">
                    <a:lumMod val="60000"/>
                    <a:lumOff val="40000"/>
                  </a:schemeClr>
                </a:solidFill>
              </a:rPr>
              <a:t>Słowo THEN można pominąć ale nie można zaraz po '</a:t>
            </a:r>
            <a:r>
              <a:rPr lang="en-US" sz="2200" b="1" noProof="1" smtClean="0">
                <a:solidFill>
                  <a:srgbClr val="00B0F0"/>
                </a:solidFill>
              </a:rPr>
              <a:t>IF</a:t>
            </a:r>
            <a:r>
              <a:rPr lang="en-US" sz="2200" noProof="1" smtClean="0">
                <a:solidFill>
                  <a:schemeClr val="accent2">
                    <a:lumMod val="60000"/>
                    <a:lumOff val="40000"/>
                  </a:schemeClr>
                </a:solidFill>
              </a:rPr>
              <a:t> </a:t>
            </a:r>
            <a:r>
              <a:rPr lang="en-US" sz="2200" i="1" noProof="1" smtClean="0">
                <a:solidFill>
                  <a:schemeClr val="accent2">
                    <a:lumMod val="60000"/>
                    <a:lumOff val="40000"/>
                  </a:schemeClr>
                </a:solidFill>
              </a:rPr>
              <a:t>wyrażenie logiczne</a:t>
            </a:r>
            <a:r>
              <a:rPr lang="en-US" sz="2200" noProof="1" smtClean="0">
                <a:solidFill>
                  <a:schemeClr val="accent2">
                    <a:lumMod val="60000"/>
                    <a:lumOff val="40000"/>
                  </a:schemeClr>
                </a:solidFill>
              </a:rPr>
              <a:t>' pisać ELSE. Jeżeli nie chcesz nic pisać po THEN to:</a:t>
            </a:r>
          </a:p>
          <a:p>
            <a:r>
              <a:rPr lang="en-US" sz="2200" noProof="1" smtClean="0">
                <a:solidFill>
                  <a:schemeClr val="accent2">
                    <a:lumMod val="60000"/>
                    <a:lumOff val="40000"/>
                  </a:schemeClr>
                </a:solidFill>
              </a:rPr>
              <a:t>- pisz </a:t>
            </a:r>
            <a:r>
              <a:rPr lang="en-US" sz="2200" b="1" noProof="1" smtClean="0">
                <a:solidFill>
                  <a:srgbClr val="00B0F0"/>
                </a:solidFill>
              </a:rPr>
              <a:t>IF</a:t>
            </a:r>
            <a:r>
              <a:rPr lang="en-US" sz="2200" noProof="1" smtClean="0">
                <a:solidFill>
                  <a:schemeClr val="accent2">
                    <a:lumMod val="60000"/>
                    <a:lumOff val="40000"/>
                  </a:schemeClr>
                </a:solidFill>
              </a:rPr>
              <a:t> NOT </a:t>
            </a:r>
            <a:r>
              <a:rPr lang="en-US" sz="2200" i="1" noProof="1" smtClean="0">
                <a:solidFill>
                  <a:schemeClr val="accent2">
                    <a:lumMod val="60000"/>
                    <a:lumOff val="40000"/>
                  </a:schemeClr>
                </a:solidFill>
              </a:rPr>
              <a:t>wyrażenie logiczne</a:t>
            </a:r>
            <a:r>
              <a:rPr lang="en-US" sz="2200" noProof="1" smtClean="0">
                <a:solidFill>
                  <a:schemeClr val="accent2">
                    <a:lumMod val="60000"/>
                    <a:lumOff val="40000"/>
                  </a:schemeClr>
                </a:solidFill>
              </a:rPr>
              <a:t>,  albo</a:t>
            </a:r>
          </a:p>
          <a:p>
            <a:r>
              <a:rPr lang="en-US" sz="2200" noProof="1" smtClean="0">
                <a:solidFill>
                  <a:schemeClr val="accent2">
                    <a:lumMod val="60000"/>
                    <a:lumOff val="40000"/>
                  </a:schemeClr>
                </a:solidFill>
              </a:rPr>
              <a:t>- </a:t>
            </a:r>
            <a:r>
              <a:rPr lang="en-US" sz="2200" b="1" noProof="1" smtClean="0">
                <a:solidFill>
                  <a:srgbClr val="00B050"/>
                </a:solidFill>
              </a:rPr>
              <a:t>CONTINUE</a:t>
            </a:r>
            <a:r>
              <a:rPr lang="en-US" sz="2200" noProof="1" smtClean="0">
                <a:solidFill>
                  <a:schemeClr val="accent2">
                    <a:lumMod val="60000"/>
                    <a:lumOff val="40000"/>
                  </a:schemeClr>
                </a:solidFill>
              </a:rPr>
              <a:t> aby wyjść z </a:t>
            </a:r>
            <a:r>
              <a:rPr lang="en-US" sz="2200" noProof="1" smtClean="0">
                <a:solidFill>
                  <a:srgbClr val="00B0F0"/>
                </a:solidFill>
              </a:rPr>
              <a:t>IF</a:t>
            </a:r>
            <a:r>
              <a:rPr lang="en-US" sz="2200" noProof="1" smtClean="0">
                <a:solidFill>
                  <a:schemeClr val="accent2">
                    <a:lumMod val="60000"/>
                    <a:lumOff val="40000"/>
                  </a:schemeClr>
                </a:solidFill>
              </a:rPr>
              <a:t>'a.</a:t>
            </a:r>
          </a:p>
          <a:p>
            <a:endParaRPr lang="en-US" sz="2200" noProof="1" smtClean="0">
              <a:solidFill>
                <a:schemeClr val="accent2">
                  <a:lumMod val="60000"/>
                  <a:lumOff val="40000"/>
                </a:schemeClr>
              </a:solidFill>
            </a:endParaRPr>
          </a:p>
          <a:p>
            <a:r>
              <a:rPr lang="en-US" sz="2200" noProof="1" smtClean="0">
                <a:solidFill>
                  <a:schemeClr val="accent2">
                    <a:lumMod val="60000"/>
                    <a:lumOff val="40000"/>
                  </a:schemeClr>
                </a:solidFill>
              </a:rPr>
              <a:t>Dawno temu (co jest oczywiście dalej akceptowalne*) było w użyciu NEXT SENTENCE co teraz zastępuje </a:t>
            </a:r>
            <a:r>
              <a:rPr lang="en-US" sz="2200" b="1" noProof="1" smtClean="0">
                <a:solidFill>
                  <a:srgbClr val="00B050"/>
                </a:solidFill>
              </a:rPr>
              <a:t>CONTINUE</a:t>
            </a:r>
            <a:r>
              <a:rPr lang="en-US" sz="2200" noProof="1" smtClean="0">
                <a:solidFill>
                  <a:schemeClr val="accent2">
                    <a:lumMod val="60000"/>
                    <a:lumOff val="40000"/>
                  </a:schemeClr>
                </a:solidFill>
              </a:rPr>
              <a:t>.</a:t>
            </a:r>
            <a:endParaRPr lang="en-US" sz="2200" noProof="1">
              <a:solidFill>
                <a:schemeClr val="accent2">
                  <a:lumMod val="60000"/>
                  <a:lumOff val="40000"/>
                </a:schemeClr>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9CCFF"/>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395953"/>
            <a:ext cx="8496944" cy="584775"/>
          </a:xfrm>
          <a:prstGeom prst="rect">
            <a:avLst/>
          </a:prstGeom>
          <a:noFill/>
        </p:spPr>
        <p:txBody>
          <a:bodyPr wrap="square" rtlCol="0">
            <a:spAutoFit/>
          </a:bodyPr>
          <a:lstStyle/>
          <a:p>
            <a:pPr algn="ctr"/>
            <a:r>
              <a:rPr lang="pl-PL" sz="3200" b="1" noProof="1" smtClean="0">
                <a:solidFill>
                  <a:schemeClr val="accent6">
                    <a:lumMod val="75000"/>
                  </a:schemeClr>
                </a:solidFill>
              </a:rPr>
              <a:t>Instrukcja warunkowa - EVALUATE (tzw. </a:t>
            </a:r>
            <a:r>
              <a:rPr lang="pl-PL" sz="3200" b="1" i="1" noProof="1" smtClean="0">
                <a:solidFill>
                  <a:schemeClr val="accent6">
                    <a:lumMod val="75000"/>
                  </a:schemeClr>
                </a:solidFill>
              </a:rPr>
              <a:t>case</a:t>
            </a:r>
            <a:r>
              <a:rPr lang="pl-PL" sz="3200" b="1" noProof="1" smtClean="0">
                <a:solidFill>
                  <a:schemeClr val="accent6">
                    <a:lumMod val="75000"/>
                  </a:schemeClr>
                </a:solidFill>
              </a:rPr>
              <a:t>)</a:t>
            </a:r>
            <a:endParaRPr lang="pl-PL" sz="3200" b="1" noProof="1">
              <a:solidFill>
                <a:schemeClr val="accent6">
                  <a:lumMod val="75000"/>
                </a:schemeClr>
              </a:solidFill>
            </a:endParaRPr>
          </a:p>
        </p:txBody>
      </p:sp>
      <p:sp>
        <p:nvSpPr>
          <p:cNvPr id="3" name="pole tekstowe 2"/>
          <p:cNvSpPr txBox="1"/>
          <p:nvPr/>
        </p:nvSpPr>
        <p:spPr>
          <a:xfrm>
            <a:off x="179512" y="1210682"/>
            <a:ext cx="8784976" cy="5170646"/>
          </a:xfrm>
          <a:prstGeom prst="rect">
            <a:avLst/>
          </a:prstGeom>
          <a:noFill/>
        </p:spPr>
        <p:txBody>
          <a:bodyPr wrap="square" rtlCol="0">
            <a:spAutoFit/>
          </a:bodyPr>
          <a:lstStyle/>
          <a:p>
            <a:r>
              <a:rPr lang="en-US" sz="2400" b="1" noProof="1" smtClean="0">
                <a:solidFill>
                  <a:schemeClr val="tx2">
                    <a:lumMod val="50000"/>
                  </a:schemeClr>
                </a:solidFill>
              </a:rPr>
              <a:t>EVALUATE</a:t>
            </a:r>
            <a:r>
              <a:rPr lang="en-US" sz="2400" noProof="1" smtClean="0">
                <a:solidFill>
                  <a:schemeClr val="tx2">
                    <a:lumMod val="50000"/>
                  </a:schemeClr>
                </a:solidFill>
              </a:rPr>
              <a:t> … </a:t>
            </a:r>
            <a:r>
              <a:rPr lang="en-US" sz="2400" b="1" noProof="1" smtClean="0">
                <a:solidFill>
                  <a:schemeClr val="tx2">
                    <a:lumMod val="50000"/>
                  </a:schemeClr>
                </a:solidFill>
              </a:rPr>
              <a:t>WHEN</a:t>
            </a:r>
            <a:r>
              <a:rPr lang="en-US" sz="2400" noProof="1" smtClean="0">
                <a:solidFill>
                  <a:schemeClr val="tx2">
                    <a:lumMod val="50000"/>
                  </a:schemeClr>
                </a:solidFill>
              </a:rPr>
              <a:t> … </a:t>
            </a:r>
            <a:r>
              <a:rPr lang="en-US" sz="2400" b="1" noProof="1" smtClean="0">
                <a:solidFill>
                  <a:schemeClr val="tx2">
                    <a:lumMod val="50000"/>
                  </a:schemeClr>
                </a:solidFill>
              </a:rPr>
              <a:t>WHEN OTHER</a:t>
            </a:r>
            <a:r>
              <a:rPr lang="en-US" sz="2400" noProof="1" smtClean="0">
                <a:solidFill>
                  <a:schemeClr val="tx2">
                    <a:lumMod val="50000"/>
                  </a:schemeClr>
                </a:solidFill>
              </a:rPr>
              <a:t> … </a:t>
            </a:r>
            <a:r>
              <a:rPr lang="en-US" sz="2400" b="1" noProof="1" smtClean="0">
                <a:solidFill>
                  <a:schemeClr val="tx2">
                    <a:lumMod val="50000"/>
                  </a:schemeClr>
                </a:solidFill>
              </a:rPr>
              <a:t>END-EVALUATE</a:t>
            </a:r>
          </a:p>
          <a:p>
            <a:r>
              <a:rPr lang="en-US" noProof="1" smtClean="0">
                <a:solidFill>
                  <a:schemeClr val="tx2">
                    <a:lumMod val="50000"/>
                  </a:schemeClr>
                </a:solidFill>
                <a:sym typeface="Wingdings"/>
              </a:rPr>
              <a:t>					</a:t>
            </a:r>
            <a:r>
              <a:rPr lang="en-US" noProof="1" smtClean="0">
                <a:solidFill>
                  <a:schemeClr val="tx2">
                    <a:lumMod val="50000"/>
                  </a:schemeClr>
                </a:solidFill>
              </a:rPr>
              <a:t> rozważanie przypadków ('cases')</a:t>
            </a:r>
          </a:p>
          <a:p>
            <a:r>
              <a:rPr lang="en-US" noProof="1" smtClean="0">
                <a:solidFill>
                  <a:schemeClr val="tx2">
                    <a:lumMod val="50000"/>
                  </a:schemeClr>
                </a:solidFill>
              </a:rPr>
              <a:t> </a:t>
            </a:r>
          </a:p>
          <a:p>
            <a:r>
              <a:rPr lang="en-US" b="1" noProof="1" smtClean="0">
                <a:solidFill>
                  <a:schemeClr val="tx2">
                    <a:lumMod val="50000"/>
                  </a:schemeClr>
                </a:solidFill>
              </a:rPr>
              <a:t>EVALUATE</a:t>
            </a:r>
            <a:r>
              <a:rPr lang="en-US" noProof="1" smtClean="0">
                <a:solidFill>
                  <a:schemeClr val="tx2">
                    <a:lumMod val="50000"/>
                  </a:schemeClr>
                </a:solidFill>
              </a:rPr>
              <a:t>  może przybierać różne schematy z których najbardziej popularnymi są:</a:t>
            </a:r>
          </a:p>
          <a:p>
            <a:pPr>
              <a:lnSpc>
                <a:spcPct val="150000"/>
              </a:lnSpc>
            </a:pPr>
            <a:r>
              <a:rPr lang="en-US" noProof="1" smtClean="0">
                <a:solidFill>
                  <a:schemeClr val="tx2">
                    <a:lumMod val="50000"/>
                  </a:schemeClr>
                </a:solidFill>
              </a:rPr>
              <a:t>EVALUATE  zmienna lub wyrażenie		EVALUATE</a:t>
            </a:r>
          </a:p>
          <a:p>
            <a:r>
              <a:rPr lang="en-US" noProof="1" smtClean="0">
                <a:solidFill>
                  <a:schemeClr val="tx2">
                    <a:lumMod val="50000"/>
                  </a:schemeClr>
                </a:solidFill>
              </a:rPr>
              <a:t>     WHEN  przypadek-1   instrukcje		     WHEN  warunek-1   instrukcje</a:t>
            </a:r>
          </a:p>
          <a:p>
            <a:r>
              <a:rPr lang="en-US" noProof="1" smtClean="0">
                <a:solidFill>
                  <a:schemeClr val="tx2">
                    <a:lumMod val="50000"/>
                  </a:schemeClr>
                </a:solidFill>
              </a:rPr>
              <a:t>     WHEN  przypadek-2   instrukcje		     WHEN  warunek-2   instrukcje</a:t>
            </a:r>
          </a:p>
          <a:p>
            <a:r>
              <a:rPr lang="en-US" noProof="1" smtClean="0">
                <a:solidFill>
                  <a:schemeClr val="tx2">
                    <a:lumMod val="50000"/>
                  </a:schemeClr>
                </a:solidFill>
              </a:rPr>
              <a:t>     …					     …</a:t>
            </a:r>
          </a:p>
          <a:p>
            <a:r>
              <a:rPr lang="en-US" noProof="1" smtClean="0">
                <a:solidFill>
                  <a:schemeClr val="tx2">
                    <a:lumMod val="50000"/>
                  </a:schemeClr>
                </a:solidFill>
              </a:rPr>
              <a:t>     WHEN  OTHER  instrukcje			     WHEN  OTHER  instrukcje</a:t>
            </a:r>
          </a:p>
          <a:p>
            <a:r>
              <a:rPr lang="en-US" noProof="1" smtClean="0">
                <a:solidFill>
                  <a:schemeClr val="tx2">
                    <a:lumMod val="50000"/>
                  </a:schemeClr>
                </a:solidFill>
              </a:rPr>
              <a:t>END-EVALUATE				END-EVALUATE</a:t>
            </a:r>
          </a:p>
          <a:p>
            <a:pPr>
              <a:lnSpc>
                <a:spcPct val="150000"/>
              </a:lnSpc>
            </a:pPr>
            <a:r>
              <a:rPr lang="en-US" b="1" noProof="1" smtClean="0">
                <a:solidFill>
                  <a:schemeClr val="tx2">
                    <a:lumMod val="50000"/>
                  </a:schemeClr>
                </a:solidFill>
              </a:rPr>
              <a:t>Przykłady:</a:t>
            </a:r>
          </a:p>
          <a:p>
            <a:r>
              <a:rPr lang="en-US" noProof="1" smtClean="0">
                <a:solidFill>
                  <a:schemeClr val="tx2">
                    <a:lumMod val="50000"/>
                  </a:schemeClr>
                </a:solidFill>
              </a:rPr>
              <a:t>EVALUATE liczba				EVALUATE</a:t>
            </a:r>
          </a:p>
          <a:p>
            <a:r>
              <a:rPr lang="en-US" noProof="1" smtClean="0">
                <a:solidFill>
                  <a:schemeClr val="tx2">
                    <a:lumMod val="50000"/>
                  </a:schemeClr>
                </a:solidFill>
              </a:rPr>
              <a:t>     WHEN  1   PERFORM  a1-modul		     WHEN  liczba  =  1   PERFORM  a1-modul</a:t>
            </a:r>
          </a:p>
          <a:p>
            <a:r>
              <a:rPr lang="en-US" noProof="1" smtClean="0">
                <a:solidFill>
                  <a:schemeClr val="tx2">
                    <a:lumMod val="50000"/>
                  </a:schemeClr>
                </a:solidFill>
              </a:rPr>
              <a:t>     WHEN  2   PERFORM  a2-modul		     WHEN  liczba  =  2   PERFORM  a2-modul</a:t>
            </a:r>
          </a:p>
          <a:p>
            <a:r>
              <a:rPr lang="en-US" noProof="1" smtClean="0">
                <a:solidFill>
                  <a:schemeClr val="tx2">
                    <a:lumMod val="50000"/>
                  </a:schemeClr>
                </a:solidFill>
              </a:rPr>
              <a:t>     WHEN  3   PERFORM  a3-modul		     WHEN  liczba  =  3   PERFORM  a3-modul</a:t>
            </a:r>
          </a:p>
          <a:p>
            <a:r>
              <a:rPr lang="en-US" noProof="1" smtClean="0">
                <a:solidFill>
                  <a:schemeClr val="tx2">
                    <a:lumMod val="50000"/>
                  </a:schemeClr>
                </a:solidFill>
              </a:rPr>
              <a:t>     WHEN  OTHER   PERFORM  error-modul	     WHEN  OTHER    PERFORM  error-modul</a:t>
            </a:r>
          </a:p>
          <a:p>
            <a:r>
              <a:rPr lang="en-US" noProof="1" smtClean="0">
                <a:solidFill>
                  <a:schemeClr val="tx2">
                    <a:lumMod val="50000"/>
                  </a:schemeClr>
                </a:solidFill>
              </a:rPr>
              <a:t>END-EVALUATE				END-EVALUATE</a:t>
            </a:r>
            <a:endParaRPr lang="en-US" noProof="1">
              <a:solidFill>
                <a:schemeClr val="tx2">
                  <a:lumMod val="50000"/>
                </a:schemeClr>
              </a:solidFill>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amma/>
                <a:shade val="69020"/>
                <a:invGamma/>
              </a:srgbClr>
            </a:gs>
            <a:gs pos="50000">
              <a:srgbClr val="CCECFF"/>
            </a:gs>
            <a:gs pos="100000">
              <a:srgbClr val="CCECFF">
                <a:gamma/>
                <a:shade val="69020"/>
                <a:invGamma/>
              </a:srgbClr>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260648"/>
            <a:ext cx="8496944" cy="523220"/>
          </a:xfrm>
          <a:prstGeom prst="rect">
            <a:avLst/>
          </a:prstGeom>
          <a:noFill/>
        </p:spPr>
        <p:txBody>
          <a:bodyPr wrap="square" rtlCol="0">
            <a:spAutoFit/>
          </a:bodyPr>
          <a:lstStyle/>
          <a:p>
            <a:pPr algn="ctr"/>
            <a:r>
              <a:rPr lang="pl-PL" sz="2800" b="1" noProof="1" smtClean="0">
                <a:solidFill>
                  <a:schemeClr val="accent2">
                    <a:lumMod val="50000"/>
                  </a:schemeClr>
                </a:solidFill>
              </a:rPr>
              <a:t>Instrukcja łączenia łańcuchów znakowych - STRING</a:t>
            </a:r>
            <a:endParaRPr lang="pl-PL" sz="3200" b="1" noProof="1">
              <a:solidFill>
                <a:schemeClr val="accent2">
                  <a:lumMod val="50000"/>
                </a:schemeClr>
              </a:solidFill>
            </a:endParaRPr>
          </a:p>
        </p:txBody>
      </p:sp>
      <p:sp>
        <p:nvSpPr>
          <p:cNvPr id="3" name="pole tekstowe 2"/>
          <p:cNvSpPr txBox="1"/>
          <p:nvPr/>
        </p:nvSpPr>
        <p:spPr>
          <a:xfrm>
            <a:off x="179512" y="908720"/>
            <a:ext cx="8784976" cy="5816977"/>
          </a:xfrm>
          <a:prstGeom prst="rect">
            <a:avLst/>
          </a:prstGeom>
          <a:noFill/>
        </p:spPr>
        <p:txBody>
          <a:bodyPr wrap="square" rtlCol="0">
            <a:spAutoFit/>
          </a:bodyPr>
          <a:lstStyle/>
          <a:p>
            <a:r>
              <a:rPr lang="en-US" sz="2400" b="1" noProof="1" smtClean="0"/>
              <a:t>STRING</a:t>
            </a:r>
            <a:r>
              <a:rPr lang="en-US" sz="2400" noProof="1" smtClean="0"/>
              <a:t> … </a:t>
            </a:r>
            <a:r>
              <a:rPr lang="en-US" sz="2400" b="1" noProof="1" smtClean="0"/>
              <a:t>DELIMITED BY</a:t>
            </a:r>
            <a:r>
              <a:rPr lang="en-US" sz="2400" noProof="1" smtClean="0"/>
              <a:t> … </a:t>
            </a:r>
            <a:r>
              <a:rPr lang="en-US" sz="2400" b="1" noProof="1" smtClean="0"/>
              <a:t>INTO</a:t>
            </a:r>
            <a:r>
              <a:rPr lang="en-US" sz="2400" noProof="1" smtClean="0"/>
              <a:t> … WITH POINTER … END-STRING </a:t>
            </a:r>
          </a:p>
          <a:p>
            <a:r>
              <a:rPr lang="en-US" noProof="1" smtClean="0">
                <a:sym typeface="Wingdings"/>
              </a:rPr>
              <a:t>						</a:t>
            </a:r>
            <a:r>
              <a:rPr lang="en-US" noProof="1" smtClean="0"/>
              <a:t> połącz wiele pól w jedno pole</a:t>
            </a:r>
          </a:p>
          <a:p>
            <a:r>
              <a:rPr lang="en-US" noProof="1" smtClean="0">
                <a:solidFill>
                  <a:schemeClr val="bg2">
                    <a:lumMod val="25000"/>
                  </a:schemeClr>
                </a:solidFill>
              </a:rPr>
              <a:t>Przykład:</a:t>
            </a:r>
            <a:endParaRPr lang="en-US" noProof="1" smtClean="0"/>
          </a:p>
          <a:p>
            <a:r>
              <a:rPr lang="en-US" noProof="1" smtClean="0"/>
              <a:t>01  dane.</a:t>
            </a:r>
          </a:p>
          <a:p>
            <a:r>
              <a:rPr lang="en-US" noProof="1" smtClean="0"/>
              <a:t>      05  wejscie-1	PIC   X(10)  VALUE "Ala       ".</a:t>
            </a:r>
          </a:p>
          <a:p>
            <a:r>
              <a:rPr lang="en-US" noProof="1" smtClean="0"/>
              <a:t>      05  wejscie-2	PIC   X(10)  VALUE "ma       ".</a:t>
            </a:r>
          </a:p>
          <a:p>
            <a:r>
              <a:rPr lang="en-US" noProof="1" smtClean="0"/>
              <a:t>      05  wejscie-3	PIC   X(10)  VALUE "kota     ".</a:t>
            </a:r>
          </a:p>
          <a:p>
            <a:r>
              <a:rPr lang="en-US" noProof="1" smtClean="0"/>
              <a:t>      05  wynik	PIC   X(30)  VALUE SPACES.</a:t>
            </a:r>
          </a:p>
          <a:p>
            <a:r>
              <a:rPr lang="en-US" noProof="1" smtClean="0"/>
              <a:t>07  ws-pointer	PIC S9(4)  BINARY.  </a:t>
            </a:r>
          </a:p>
          <a:p>
            <a:r>
              <a:rPr lang="en-US" noProof="1" smtClean="0"/>
              <a:t>…</a:t>
            </a:r>
          </a:p>
          <a:p>
            <a:r>
              <a:rPr lang="en-US" noProof="1" smtClean="0"/>
              <a:t>MOVE  1  TO  ws-pointer</a:t>
            </a:r>
          </a:p>
          <a:p>
            <a:r>
              <a:rPr lang="en-US" b="1" noProof="1" smtClean="0"/>
              <a:t>STRING</a:t>
            </a:r>
            <a:r>
              <a:rPr lang="en-US" noProof="1" smtClean="0"/>
              <a:t>  wejscie-1  </a:t>
            </a:r>
            <a:r>
              <a:rPr lang="en-US" b="1" noProof="1" smtClean="0"/>
              <a:t>DELIMITED BY</a:t>
            </a:r>
            <a:r>
              <a:rPr lang="en-US" noProof="1" smtClean="0"/>
              <a:t>  '  '		</a:t>
            </a:r>
            <a:r>
              <a:rPr lang="en-US" noProof="1" smtClean="0">
                <a:sym typeface="Wingdings" pitchFamily="2" charset="2"/>
              </a:rPr>
              <a:t> </a:t>
            </a:r>
            <a:r>
              <a:rPr lang="en-US" noProof="1" smtClean="0"/>
              <a:t>może być:  '/' , '*' , SIZE  itd.</a:t>
            </a:r>
          </a:p>
          <a:p>
            <a:r>
              <a:rPr lang="en-US" noProof="1" smtClean="0"/>
              <a:t> 	'/'  DELIMITED BY SIZE		wejscie-1   </a:t>
            </a:r>
            <a:r>
              <a:rPr lang="en-US" noProof="1" smtClean="0">
                <a:sym typeface="Wingdings"/>
              </a:rPr>
              <a:t></a:t>
            </a:r>
            <a:r>
              <a:rPr lang="en-US" noProof="1" smtClean="0"/>
              <a:t>    |Ala      |</a:t>
            </a:r>
          </a:p>
          <a:p>
            <a:r>
              <a:rPr lang="en-US" noProof="1" smtClean="0"/>
              <a:t>           wejscie-2  </a:t>
            </a:r>
            <a:r>
              <a:rPr lang="en-US" b="1" noProof="1" smtClean="0"/>
              <a:t>DELIMITED BY</a:t>
            </a:r>
            <a:r>
              <a:rPr lang="en-US" noProof="1" smtClean="0"/>
              <a:t>  '  '		wejscie-1   </a:t>
            </a:r>
            <a:r>
              <a:rPr lang="en-US" noProof="1" smtClean="0">
                <a:sym typeface="Wingdings"/>
              </a:rPr>
              <a:t></a:t>
            </a:r>
            <a:r>
              <a:rPr lang="en-US" noProof="1" smtClean="0"/>
              <a:t>    |ma      |</a:t>
            </a:r>
          </a:p>
          <a:p>
            <a:r>
              <a:rPr lang="en-US" noProof="1" smtClean="0"/>
              <a:t>	'/'  DELIMITED BY SIZE		wejscie-1   </a:t>
            </a:r>
            <a:r>
              <a:rPr lang="en-US" noProof="1" smtClean="0">
                <a:sym typeface="Wingdings"/>
              </a:rPr>
              <a:t></a:t>
            </a:r>
            <a:r>
              <a:rPr lang="en-US" noProof="1" smtClean="0"/>
              <a:t>    |kota    |</a:t>
            </a:r>
          </a:p>
          <a:p>
            <a:r>
              <a:rPr lang="en-US" noProof="1" smtClean="0"/>
              <a:t>           wejscie-3  </a:t>
            </a:r>
            <a:r>
              <a:rPr lang="en-US" b="1" noProof="1" smtClean="0"/>
              <a:t>DELIMITED BY</a:t>
            </a:r>
            <a:r>
              <a:rPr lang="en-US" noProof="1" smtClean="0"/>
              <a:t>  '  '</a:t>
            </a:r>
          </a:p>
          <a:p>
            <a:r>
              <a:rPr lang="en-US" noProof="1" smtClean="0"/>
              <a:t>      </a:t>
            </a:r>
            <a:r>
              <a:rPr lang="en-US" b="1" noProof="1" smtClean="0"/>
              <a:t>INTO</a:t>
            </a:r>
            <a:r>
              <a:rPr lang="en-US" noProof="1" smtClean="0"/>
              <a:t>  wynik</a:t>
            </a:r>
          </a:p>
          <a:p>
            <a:r>
              <a:rPr lang="en-US" noProof="1" smtClean="0"/>
              <a:t>	</a:t>
            </a:r>
            <a:r>
              <a:rPr lang="en-US" b="1" noProof="1" smtClean="0"/>
              <a:t>WITH POINTER</a:t>
            </a:r>
            <a:r>
              <a:rPr lang="en-US" noProof="1" smtClean="0"/>
              <a:t>  ws-pointer</a:t>
            </a:r>
          </a:p>
          <a:p>
            <a:r>
              <a:rPr lang="en-US" noProof="1" smtClean="0"/>
              <a:t>	</a:t>
            </a:r>
            <a:r>
              <a:rPr lang="en-US" b="1" noProof="1" smtClean="0"/>
              <a:t>ON OVERFLOW</a:t>
            </a:r>
            <a:r>
              <a:rPr lang="en-US" noProof="1" smtClean="0"/>
              <a:t>  PERFORM…		wynik       </a:t>
            </a:r>
            <a:r>
              <a:rPr lang="en-US" noProof="1" smtClean="0">
                <a:sym typeface="Wingdings"/>
              </a:rPr>
              <a:t></a:t>
            </a:r>
            <a:r>
              <a:rPr lang="en-US" noProof="1" smtClean="0"/>
              <a:t>     |Ala/ma/kota|</a:t>
            </a:r>
          </a:p>
          <a:p>
            <a:r>
              <a:rPr lang="en-US" b="1" noProof="1" smtClean="0"/>
              <a:t>END-STRING</a:t>
            </a:r>
            <a:endParaRPr lang="en-US" sz="1400" noProof="1">
              <a:solidFill>
                <a:schemeClr val="tx2">
                  <a:lumMod val="50000"/>
                </a:schemeClr>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FF33"/>
            </a:gs>
            <a:gs pos="100000">
              <a:srgbClr val="00CC99"/>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169476"/>
            <a:ext cx="8496944" cy="523220"/>
          </a:xfrm>
          <a:prstGeom prst="rect">
            <a:avLst/>
          </a:prstGeom>
          <a:noFill/>
        </p:spPr>
        <p:txBody>
          <a:bodyPr wrap="square" rtlCol="0">
            <a:spAutoFit/>
          </a:bodyPr>
          <a:lstStyle/>
          <a:p>
            <a:pPr algn="ctr"/>
            <a:r>
              <a:rPr lang="pl-PL" sz="2800" b="1" noProof="1" smtClean="0">
                <a:solidFill>
                  <a:srgbClr val="7030A0"/>
                </a:solidFill>
              </a:rPr>
              <a:t>Instrukcja dzielenia łańcuchów znakowych - UNSTRING</a:t>
            </a:r>
            <a:endParaRPr lang="pl-PL" sz="3200" b="1" noProof="1">
              <a:solidFill>
                <a:srgbClr val="7030A0"/>
              </a:solidFill>
            </a:endParaRPr>
          </a:p>
        </p:txBody>
      </p:sp>
      <p:sp>
        <p:nvSpPr>
          <p:cNvPr id="3" name="pole tekstowe 2"/>
          <p:cNvSpPr txBox="1"/>
          <p:nvPr/>
        </p:nvSpPr>
        <p:spPr>
          <a:xfrm>
            <a:off x="179512" y="764704"/>
            <a:ext cx="8784976" cy="6055504"/>
          </a:xfrm>
          <a:prstGeom prst="rect">
            <a:avLst/>
          </a:prstGeom>
          <a:noFill/>
        </p:spPr>
        <p:txBody>
          <a:bodyPr wrap="square" rtlCol="0">
            <a:spAutoFit/>
          </a:bodyPr>
          <a:lstStyle/>
          <a:p>
            <a:r>
              <a:rPr lang="en-US" sz="2200" b="1" noProof="1" smtClean="0"/>
              <a:t>UNSTRING</a:t>
            </a:r>
            <a:r>
              <a:rPr lang="en-US" sz="2200" noProof="1" smtClean="0"/>
              <a:t> … </a:t>
            </a:r>
            <a:r>
              <a:rPr lang="en-US" sz="2200" b="1" noProof="1" smtClean="0"/>
              <a:t>DELIMITED BY</a:t>
            </a:r>
            <a:r>
              <a:rPr lang="en-US" sz="2200" noProof="1" smtClean="0"/>
              <a:t> [ALL]… </a:t>
            </a:r>
            <a:r>
              <a:rPr lang="en-US" sz="2200" b="1" noProof="1" smtClean="0"/>
              <a:t>INTO</a:t>
            </a:r>
            <a:r>
              <a:rPr lang="en-US" sz="2200" noProof="1" smtClean="0"/>
              <a:t> … COUNT IN … WITH POINTER … TALLYING … END-UNSTRING 			</a:t>
            </a:r>
            <a:r>
              <a:rPr lang="en-US" noProof="1" smtClean="0">
                <a:sym typeface="Wingdings"/>
              </a:rPr>
              <a:t></a:t>
            </a:r>
            <a:r>
              <a:rPr lang="en-US" noProof="1" smtClean="0"/>
              <a:t> rozbij jedno pole na wiele pól.</a:t>
            </a:r>
          </a:p>
          <a:p>
            <a:r>
              <a:rPr lang="en-US" noProof="1" smtClean="0"/>
              <a:t> </a:t>
            </a:r>
          </a:p>
          <a:p>
            <a:r>
              <a:rPr lang="en-US" sz="2100" noProof="1" smtClean="0"/>
              <a:t>MOVE  SPACES	TO  wynik-1  wynik-2  wynik-3</a:t>
            </a:r>
          </a:p>
          <a:p>
            <a:r>
              <a:rPr lang="en-US" sz="2100" noProof="1" smtClean="0"/>
              <a:t>MOVE  3	TO  ws-pointer</a:t>
            </a:r>
          </a:p>
          <a:p>
            <a:r>
              <a:rPr lang="en-US" sz="2100" noProof="1" smtClean="0"/>
              <a:t>MOVE  ZERO	TO  ws-tally</a:t>
            </a:r>
          </a:p>
          <a:p>
            <a:pPr>
              <a:lnSpc>
                <a:spcPct val="150000"/>
              </a:lnSpc>
            </a:pPr>
            <a:r>
              <a:rPr lang="en-US" sz="2100" b="1" noProof="1" smtClean="0"/>
              <a:t>UNSTRING</a:t>
            </a:r>
            <a:r>
              <a:rPr lang="en-US" sz="2100" noProof="1" smtClean="0"/>
              <a:t>  wejscie				</a:t>
            </a:r>
            <a:r>
              <a:rPr lang="en-US" sz="1600" noProof="1" smtClean="0"/>
              <a:t>(patrz: dane w notatkach poniżej)</a:t>
            </a:r>
            <a:endParaRPr lang="en-US" sz="2100" noProof="1" smtClean="0"/>
          </a:p>
          <a:p>
            <a:r>
              <a:rPr lang="en-US" sz="2100" noProof="1" smtClean="0"/>
              <a:t>	</a:t>
            </a:r>
            <a:r>
              <a:rPr lang="en-US" sz="2100" b="1" noProof="1" smtClean="0"/>
              <a:t>DELIMITED  BY</a:t>
            </a:r>
            <a:r>
              <a:rPr lang="en-US" sz="2100" noProof="1" smtClean="0"/>
              <a:t>  [</a:t>
            </a:r>
            <a:r>
              <a:rPr lang="en-US" sz="2100" b="1" noProof="1" smtClean="0"/>
              <a:t>ALL</a:t>
            </a:r>
            <a:r>
              <a:rPr lang="en-US" sz="2100" noProof="1" smtClean="0"/>
              <a:t>]  ’/’  </a:t>
            </a:r>
            <a:r>
              <a:rPr lang="en-US" sz="2100" b="1" noProof="1" smtClean="0"/>
              <a:t>OR</a:t>
            </a:r>
            <a:r>
              <a:rPr lang="en-US" sz="2100" noProof="1" smtClean="0"/>
              <a:t>  ’#’</a:t>
            </a:r>
          </a:p>
          <a:p>
            <a:r>
              <a:rPr lang="en-US" sz="2100" noProof="1" smtClean="0"/>
              <a:t>	</a:t>
            </a:r>
            <a:r>
              <a:rPr lang="en-US" sz="2100" b="1" noProof="1" smtClean="0"/>
              <a:t>INTO</a:t>
            </a:r>
            <a:r>
              <a:rPr lang="en-US" sz="2100" noProof="1" smtClean="0"/>
              <a:t>	wynik-1	[delimiter  in  ws-wynik-1-delimiter]</a:t>
            </a:r>
          </a:p>
          <a:p>
            <a:r>
              <a:rPr lang="en-US" sz="2100" noProof="1" smtClean="0"/>
              <a:t>			</a:t>
            </a:r>
            <a:r>
              <a:rPr lang="en-US" sz="2100" b="1" noProof="1" smtClean="0"/>
              <a:t>COUNT IN</a:t>
            </a:r>
            <a:r>
              <a:rPr lang="en-US" sz="2100" noProof="1" smtClean="0"/>
              <a:t>  ws-wynik-1-count</a:t>
            </a:r>
          </a:p>
          <a:p>
            <a:r>
              <a:rPr lang="en-US" sz="2100" noProof="1" smtClean="0"/>
              <a:t>		wynik-2	[delimiter  in  ws-wynik-2-delimiter]</a:t>
            </a:r>
          </a:p>
          <a:p>
            <a:r>
              <a:rPr lang="en-US" sz="2100" noProof="1" smtClean="0"/>
              <a:t>			</a:t>
            </a:r>
            <a:r>
              <a:rPr lang="en-US" sz="2100" b="1" noProof="1" smtClean="0"/>
              <a:t>COUNT IN</a:t>
            </a:r>
            <a:r>
              <a:rPr lang="en-US" sz="2100" noProof="1" smtClean="0"/>
              <a:t> ws-wynik-2-count</a:t>
            </a:r>
          </a:p>
          <a:p>
            <a:r>
              <a:rPr lang="en-US" sz="2100" noProof="1" smtClean="0"/>
              <a:t>		wynik-3	[delimiter  in  ws-wynik-3-delimiter]</a:t>
            </a:r>
          </a:p>
          <a:p>
            <a:r>
              <a:rPr lang="en-US" sz="2100" noProof="1" smtClean="0"/>
              <a:t>			</a:t>
            </a:r>
            <a:r>
              <a:rPr lang="en-US" sz="2100" b="1" noProof="1" smtClean="0"/>
              <a:t>COUNT IN</a:t>
            </a:r>
            <a:r>
              <a:rPr lang="en-US" sz="2100" noProof="1" smtClean="0"/>
              <a:t>  ws-wynik-3-count</a:t>
            </a:r>
          </a:p>
          <a:p>
            <a:r>
              <a:rPr lang="en-US" sz="2100" noProof="1" smtClean="0"/>
              <a:t>	</a:t>
            </a:r>
            <a:r>
              <a:rPr lang="en-US" sz="2100" b="1" noProof="1" smtClean="0"/>
              <a:t>WITH POINTER</a:t>
            </a:r>
            <a:r>
              <a:rPr lang="en-US" sz="2100" noProof="1" smtClean="0"/>
              <a:t>  ws-pointer</a:t>
            </a:r>
          </a:p>
          <a:p>
            <a:r>
              <a:rPr lang="en-US" sz="2100" noProof="1" smtClean="0"/>
              <a:t>	</a:t>
            </a:r>
            <a:r>
              <a:rPr lang="en-US" sz="2100" b="1" noProof="1" smtClean="0"/>
              <a:t>TALLING</a:t>
            </a:r>
            <a:r>
              <a:rPr lang="en-US" sz="2100" noProof="1" smtClean="0"/>
              <a:t>  in  ws-tally</a:t>
            </a:r>
          </a:p>
          <a:p>
            <a:r>
              <a:rPr lang="en-US" sz="2100" noProof="1" smtClean="0"/>
              <a:t>	</a:t>
            </a:r>
            <a:r>
              <a:rPr lang="en-US" sz="2100" b="1" noProof="1" smtClean="0"/>
              <a:t>ON OVERFLOW</a:t>
            </a:r>
            <a:r>
              <a:rPr lang="en-US" sz="2100" noProof="1" smtClean="0"/>
              <a:t>  perform…</a:t>
            </a:r>
          </a:p>
          <a:p>
            <a:r>
              <a:rPr lang="en-US" sz="2100" b="1" noProof="1" smtClean="0"/>
              <a:t>END-UNSTRNG</a:t>
            </a:r>
            <a:endParaRPr lang="en-US" sz="2100" noProof="1"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FF00"/>
            </a:gs>
            <a:gs pos="100000">
              <a:srgbClr val="3333FF"/>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169476"/>
            <a:ext cx="8496944" cy="523220"/>
          </a:xfrm>
          <a:prstGeom prst="rect">
            <a:avLst/>
          </a:prstGeom>
          <a:noFill/>
        </p:spPr>
        <p:txBody>
          <a:bodyPr wrap="square" rtlCol="0">
            <a:spAutoFit/>
          </a:bodyPr>
          <a:lstStyle/>
          <a:p>
            <a:pPr algn="ctr"/>
            <a:r>
              <a:rPr lang="pl-PL" sz="2800" b="1" noProof="1" smtClean="0">
                <a:solidFill>
                  <a:srgbClr val="C00000"/>
                </a:solidFill>
              </a:rPr>
              <a:t>Wywołanie podprogramu - CALL</a:t>
            </a:r>
            <a:endParaRPr lang="pl-PL" sz="3200" b="1" noProof="1">
              <a:solidFill>
                <a:srgbClr val="C00000"/>
              </a:solidFill>
            </a:endParaRPr>
          </a:p>
        </p:txBody>
      </p:sp>
      <p:sp>
        <p:nvSpPr>
          <p:cNvPr id="3" name="pole tekstowe 2"/>
          <p:cNvSpPr txBox="1"/>
          <p:nvPr/>
        </p:nvSpPr>
        <p:spPr>
          <a:xfrm>
            <a:off x="179512" y="764704"/>
            <a:ext cx="8784976" cy="5955476"/>
          </a:xfrm>
          <a:prstGeom prst="rect">
            <a:avLst/>
          </a:prstGeom>
          <a:noFill/>
        </p:spPr>
        <p:txBody>
          <a:bodyPr wrap="square" rtlCol="0">
            <a:spAutoFit/>
          </a:bodyPr>
          <a:lstStyle/>
          <a:p>
            <a:r>
              <a:rPr lang="en-US" noProof="1" smtClean="0"/>
              <a:t>Podprogram (</a:t>
            </a:r>
            <a:r>
              <a:rPr lang="en-US" i="1" noProof="1" smtClean="0"/>
              <a:t>subprogram</a:t>
            </a:r>
            <a:r>
              <a:rPr lang="en-US" noProof="1" smtClean="0"/>
              <a:t>, program wywoływany, </a:t>
            </a:r>
            <a:r>
              <a:rPr lang="en-US" i="1" noProof="1" smtClean="0"/>
              <a:t>called program</a:t>
            </a:r>
            <a:r>
              <a:rPr lang="en-US" noProof="1" smtClean="0"/>
              <a:t>) to program, który nie może być uruchomiony oddzielnie, lecz musi być uruchomiony pod kontrolą innego programu (programu głównego, </a:t>
            </a:r>
            <a:r>
              <a:rPr lang="en-US" i="1" noProof="1" smtClean="0"/>
              <a:t>main program</a:t>
            </a:r>
            <a:r>
              <a:rPr lang="en-US" noProof="1" smtClean="0"/>
              <a:t>, programu wywołującego, </a:t>
            </a:r>
            <a:r>
              <a:rPr lang="en-US" i="1" noProof="1" smtClean="0"/>
              <a:t>calling program</a:t>
            </a:r>
            <a:r>
              <a:rPr lang="en-US" noProof="1" smtClean="0"/>
              <a:t>). </a:t>
            </a:r>
          </a:p>
          <a:p>
            <a:pPr>
              <a:lnSpc>
                <a:spcPct val="150000"/>
              </a:lnSpc>
            </a:pPr>
            <a:r>
              <a:rPr lang="en-US" sz="2000" b="1" noProof="1" smtClean="0"/>
              <a:t>CALL</a:t>
            </a:r>
            <a:r>
              <a:rPr lang="en-US" sz="2000" noProof="1" smtClean="0"/>
              <a:t> </a:t>
            </a:r>
            <a:r>
              <a:rPr lang="en-US" sz="2000" i="1" noProof="1" smtClean="0"/>
              <a:t>nazwa podprogramu</a:t>
            </a:r>
            <a:r>
              <a:rPr lang="en-US" sz="2000" noProof="1" smtClean="0"/>
              <a:t>  USING  [BY REFERENCE … / BY CONTENT …]  END-CALL</a:t>
            </a:r>
          </a:p>
          <a:p>
            <a:pPr>
              <a:lnSpc>
                <a:spcPct val="150000"/>
              </a:lnSpc>
            </a:pPr>
            <a:r>
              <a:rPr lang="en-US" noProof="1" smtClean="0"/>
              <a:t>Dane z programu głównego do podprogramu mogą być przesyłane:</a:t>
            </a:r>
          </a:p>
          <a:p>
            <a:r>
              <a:rPr lang="en-US" noProof="1" smtClean="0"/>
              <a:t>- by reference (domyślnie),</a:t>
            </a:r>
          </a:p>
          <a:p>
            <a:pPr>
              <a:buFontTx/>
              <a:buChar char="-"/>
            </a:pPr>
            <a:r>
              <a:rPr lang="en-US" noProof="1" smtClean="0"/>
              <a:t> by content - wtedy przekazane z programu głównego wartości nie mogą być zmieniane w </a:t>
            </a:r>
          </a:p>
          <a:p>
            <a:r>
              <a:rPr lang="en-US" noProof="1" smtClean="0"/>
              <a:t>   podprogramie.</a:t>
            </a:r>
          </a:p>
          <a:p>
            <a:r>
              <a:rPr lang="en-US" noProof="1" smtClean="0"/>
              <a:t>Patrz slajd: </a:t>
            </a:r>
            <a:r>
              <a:rPr lang="en-US" b="1" noProof="1" smtClean="0"/>
              <a:t>DATA DIVISION. LINKAGE SECTION. </a:t>
            </a:r>
            <a:r>
              <a:rPr lang="en-US" noProof="1" smtClean="0"/>
              <a:t>Tam są szczegóły kodowania.</a:t>
            </a:r>
          </a:p>
          <a:p>
            <a:r>
              <a:rPr lang="en-US" noProof="1" smtClean="0"/>
              <a:t> </a:t>
            </a:r>
          </a:p>
          <a:p>
            <a:r>
              <a:rPr lang="en-US" noProof="1" smtClean="0"/>
              <a:t>Dlaczego podprogramy są tak często używane?</a:t>
            </a:r>
          </a:p>
          <a:p>
            <a:r>
              <a:rPr lang="en-US" noProof="1" smtClean="0"/>
              <a:t>- Podprogram jest przenośny (</a:t>
            </a:r>
            <a:r>
              <a:rPr lang="en-US" i="1" noProof="1" smtClean="0"/>
              <a:t>portable</a:t>
            </a:r>
            <a:r>
              <a:rPr lang="en-US" noProof="1" smtClean="0"/>
              <a:t>) to znaczy, że może być podłączony lub linkowany kiedykolwiek program główny go potrzebuje. Tych programów głównych, wywołujących jeden podprogram, może być wiele.</a:t>
            </a:r>
          </a:p>
          <a:p>
            <a:r>
              <a:rPr lang="en-US" noProof="1" smtClean="0"/>
              <a:t>- Podprogram wykonuje pojedyncze zadanie a więc pełni rolę rutyny, konkretnej procedury.</a:t>
            </a:r>
          </a:p>
          <a:p>
            <a:r>
              <a:rPr lang="en-US" noProof="1" smtClean="0"/>
              <a:t>- Podprogram może być duży i łatwiej go osobno przetestować a nie komplikować testy wpisując go do programu głównego. Gwarantuje to większą czytelność programu głównego, którego paragrafy nie powinny przekraczać 30 linii.</a:t>
            </a:r>
          </a:p>
          <a:p>
            <a:r>
              <a:rPr lang="en-US" noProof="1" smtClean="0"/>
              <a:t>- Podprogram kompilujemy osobno i jest on włączony w proces w momencie linkowania.  </a:t>
            </a:r>
          </a:p>
          <a:p>
            <a:r>
              <a:rPr lang="en-US" noProof="1" smtClean="0"/>
              <a:t>- Podprogram może być napisany w innym języku niż COBOL, np. w Assembler'ze czy C.</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50000">
              <a:schemeClr val="accent2">
                <a:gamma/>
                <a:tint val="0"/>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pole tekstowe 1"/>
          <p:cNvSpPr txBox="1"/>
          <p:nvPr/>
        </p:nvSpPr>
        <p:spPr>
          <a:xfrm>
            <a:off x="323528" y="97468"/>
            <a:ext cx="8496944" cy="523220"/>
          </a:xfrm>
          <a:prstGeom prst="rect">
            <a:avLst/>
          </a:prstGeom>
          <a:noFill/>
        </p:spPr>
        <p:txBody>
          <a:bodyPr wrap="square" rtlCol="0">
            <a:spAutoFit/>
          </a:bodyPr>
          <a:lstStyle/>
          <a:p>
            <a:pPr algn="ctr"/>
            <a:r>
              <a:rPr lang="pl-PL" sz="2800" b="1" noProof="1" smtClean="0"/>
              <a:t>Tablice wewnętrzne COBOL'a</a:t>
            </a:r>
            <a:endParaRPr lang="pl-PL" sz="3200" b="1" noProof="1">
              <a:solidFill>
                <a:srgbClr val="C00000"/>
              </a:solidFill>
            </a:endParaRPr>
          </a:p>
        </p:txBody>
      </p:sp>
      <p:sp>
        <p:nvSpPr>
          <p:cNvPr id="3" name="pole tekstowe 2"/>
          <p:cNvSpPr txBox="1"/>
          <p:nvPr/>
        </p:nvSpPr>
        <p:spPr>
          <a:xfrm>
            <a:off x="179512" y="620688"/>
            <a:ext cx="8784976" cy="6186309"/>
          </a:xfrm>
          <a:prstGeom prst="rect">
            <a:avLst/>
          </a:prstGeom>
          <a:noFill/>
        </p:spPr>
        <p:txBody>
          <a:bodyPr wrap="square" rtlCol="0">
            <a:spAutoFit/>
          </a:bodyPr>
          <a:lstStyle/>
          <a:p>
            <a:r>
              <a:rPr lang="en-US" noProof="1" smtClean="0"/>
              <a:t>Z tablicami wewnętrznymi COBOL'a związane są dwa słowa: OCCURS  i, dla indeksów: SET.</a:t>
            </a:r>
          </a:p>
          <a:p>
            <a:pPr>
              <a:lnSpc>
                <a:spcPct val="150000"/>
              </a:lnSpc>
            </a:pPr>
            <a:r>
              <a:rPr lang="en-US" noProof="1" smtClean="0"/>
              <a:t>Słowo OCCURS określa krotność użycia pól o identycznej definicji. </a:t>
            </a:r>
          </a:p>
          <a:p>
            <a:r>
              <a:rPr lang="en-US" noProof="1" smtClean="0"/>
              <a:t>Słowo OCCURS nie może się pojawić na poziomie 01 więc podaj tam dowolną nazwę lub nic nie podawaj - ale kropka musi tę linię zakończyć.</a:t>
            </a:r>
          </a:p>
          <a:p>
            <a:r>
              <a:rPr lang="en-US" noProof="1" smtClean="0"/>
              <a:t>Te pola natomiast będą pod jedną nazwą lecz z innymi </a:t>
            </a:r>
            <a:r>
              <a:rPr lang="en-US" i="1" noProof="1" smtClean="0"/>
              <a:t>subscripts </a:t>
            </a:r>
            <a:r>
              <a:rPr lang="en-US" noProof="1" smtClean="0"/>
              <a:t>lub innymi indeksami. Trzeba rozróżnić </a:t>
            </a:r>
            <a:r>
              <a:rPr lang="en-US" i="1" noProof="1" smtClean="0"/>
              <a:t>subscripts</a:t>
            </a:r>
            <a:r>
              <a:rPr lang="en-US" noProof="1" smtClean="0"/>
              <a:t> od indeksów (ich najniższą wartością jest 1):  </a:t>
            </a:r>
          </a:p>
          <a:p>
            <a:pPr>
              <a:lnSpc>
                <a:spcPct val="150000"/>
              </a:lnSpc>
            </a:pPr>
            <a:r>
              <a:rPr lang="en-US" noProof="1" smtClean="0"/>
              <a:t>	</a:t>
            </a:r>
            <a:r>
              <a:rPr lang="en-US" b="1" i="1" noProof="1" smtClean="0"/>
              <a:t>subscripts:</a:t>
            </a:r>
            <a:r>
              <a:rPr lang="en-US" noProof="1" smtClean="0"/>
              <a:t>				</a:t>
            </a:r>
            <a:r>
              <a:rPr lang="en-US" b="1" noProof="1" smtClean="0"/>
              <a:t>indeksy:</a:t>
            </a:r>
            <a:r>
              <a:rPr lang="en-US" noProof="1" smtClean="0"/>
              <a:t/>
            </a:r>
            <a:br>
              <a:rPr lang="en-US" noProof="1" smtClean="0"/>
            </a:br>
            <a:r>
              <a:rPr lang="en-US" noProof="1" smtClean="0"/>
              <a:t>- </a:t>
            </a:r>
            <a:r>
              <a:rPr lang="en-US" i="1" noProof="1" smtClean="0"/>
              <a:t>subscripts</a:t>
            </a:r>
            <a:r>
              <a:rPr lang="en-US" noProof="1" smtClean="0"/>
              <a:t> są bardziej jawne użyte,	           - indeksy są bardziej wydajne (po to przecież</a:t>
            </a:r>
          </a:p>
          <a:p>
            <a:r>
              <a:rPr lang="en-US" noProof="1" smtClean="0"/>
              <a:t>   ponieważ są zwykłymi zmiennymi 	             one są). Nie definiujemy ich nigdzie, ale </a:t>
            </a:r>
          </a:p>
          <a:p>
            <a:r>
              <a:rPr lang="en-US" noProof="1" smtClean="0"/>
              <a:t>   (licznikami) deklarowanymi w 	             deklarujemy ich użycie w linii słowa OCCURS.</a:t>
            </a:r>
          </a:p>
          <a:p>
            <a:r>
              <a:rPr lang="en-US" noProof="1" smtClean="0"/>
              <a:t>   WORKING-STORAGE SECTION, np.:</a:t>
            </a:r>
          </a:p>
          <a:p>
            <a:r>
              <a:rPr lang="en-US" noProof="1" smtClean="0"/>
              <a:t>      05  </a:t>
            </a:r>
            <a:r>
              <a:rPr lang="en-US" b="1" noProof="1" smtClean="0"/>
              <a:t>wojewodztwo-sub</a:t>
            </a:r>
            <a:r>
              <a:rPr lang="en-US" noProof="1" smtClean="0"/>
              <a:t>  PIC 99. </a:t>
            </a:r>
          </a:p>
          <a:p>
            <a:r>
              <a:rPr lang="en-US" noProof="1" smtClean="0"/>
              <a:t>		(</a:t>
            </a:r>
            <a:r>
              <a:rPr lang="en-US" noProof="1" smtClean="0">
                <a:sym typeface="Wingdings" pitchFamily="2" charset="2"/>
              </a:rPr>
              <a:t> </a:t>
            </a:r>
            <a:r>
              <a:rPr lang="en-US" noProof="1" smtClean="0"/>
              <a:t>może być PIC S99)</a:t>
            </a:r>
          </a:p>
          <a:p>
            <a:r>
              <a:rPr lang="en-US" noProof="1" smtClean="0"/>
              <a:t>01  .				                01  .</a:t>
            </a:r>
          </a:p>
          <a:p>
            <a:r>
              <a:rPr lang="en-US" noProof="1" smtClean="0"/>
              <a:t>      05  wojewodztwa  OCCURS  16  TIMES.	     05 wojewodztwa   OCCURS  16  TIMES</a:t>
            </a:r>
          </a:p>
          <a:p>
            <a:r>
              <a:rPr lang="en-US" noProof="1" smtClean="0"/>
              <a:t>            … 						</a:t>
            </a:r>
            <a:r>
              <a:rPr lang="en-US" b="1" noProof="1" smtClean="0"/>
              <a:t> INDEXED  BY  woj-indeks</a:t>
            </a:r>
            <a:r>
              <a:rPr lang="en-US" noProof="1" smtClean="0"/>
              <a:t>.     …</a:t>
            </a:r>
          </a:p>
          <a:p>
            <a:pPr>
              <a:lnSpc>
                <a:spcPct val="150000"/>
              </a:lnSpc>
            </a:pPr>
            <a:r>
              <a:rPr lang="en-US" i="1" noProof="1" smtClean="0"/>
              <a:t>Subscripts</a:t>
            </a:r>
            <a:r>
              <a:rPr lang="en-US" noProof="1" smtClean="0"/>
              <a:t> ustawiamy tak, jak zwykłe zmienne:	Indeksy ustawiamy instrukcją SET:</a:t>
            </a:r>
          </a:p>
          <a:p>
            <a:r>
              <a:rPr lang="en-US" noProof="1" smtClean="0"/>
              <a:t>MOVE  2  TO  wojewodztwo-sub		 SET  woj-indeks  TO 2</a:t>
            </a:r>
          </a:p>
          <a:p>
            <a:r>
              <a:rPr lang="en-US" noProof="1" smtClean="0"/>
              <a:t>ADD  5  TO  wojewodztwo-sub		 SET  woj-indeks  UP  BY  5</a:t>
            </a:r>
          </a:p>
          <a:p>
            <a:r>
              <a:rPr lang="en-US" noProof="1" smtClean="0"/>
              <a:t>SUBTRACT  4  FROM  wojewodztwo-sub	 SET  woj-indeks  DOWN  BY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3300">
                <a:gamma/>
                <a:shade val="46275"/>
                <a:invGamma/>
              </a:srgbClr>
            </a:gs>
            <a:gs pos="100000">
              <a:srgbClr val="FF3300"/>
            </a:gs>
          </a:gsLst>
          <a:path path="shape">
            <a:fillToRect l="50000" t="50000" r="50000" b="50000"/>
          </a:path>
        </a:gradFill>
        <a:effectLst/>
      </p:bgPr>
    </p:bg>
    <p:spTree>
      <p:nvGrpSpPr>
        <p:cNvPr id="1" name=""/>
        <p:cNvGrpSpPr/>
        <p:nvPr/>
      </p:nvGrpSpPr>
      <p:grpSpPr>
        <a:xfrm>
          <a:off x="0" y="0"/>
          <a:ext cx="0" cy="0"/>
          <a:chOff x="0" y="0"/>
          <a:chExt cx="0" cy="0"/>
        </a:xfrm>
      </p:grpSpPr>
      <p:sp>
        <p:nvSpPr>
          <p:cNvPr id="7" name="Tytuł 6"/>
          <p:cNvSpPr>
            <a:spLocks noGrp="1"/>
          </p:cNvSpPr>
          <p:nvPr>
            <p:ph type="title"/>
          </p:nvPr>
        </p:nvSpPr>
        <p:spPr>
          <a:xfrm>
            <a:off x="457200" y="274638"/>
            <a:ext cx="8229600" cy="634082"/>
          </a:xfrm>
        </p:spPr>
        <p:txBody>
          <a:bodyPr>
            <a:normAutofit fontScale="90000"/>
          </a:bodyPr>
          <a:lstStyle/>
          <a:p>
            <a:r>
              <a:rPr lang="pl-PL" sz="4000" noProof="1" smtClean="0">
                <a:solidFill>
                  <a:schemeClr val="accent1">
                    <a:lumMod val="60000"/>
                    <a:lumOff val="40000"/>
                  </a:schemeClr>
                </a:solidFill>
              </a:rPr>
              <a:t>Struktura programu w COBOL’u</a:t>
            </a:r>
            <a:endParaRPr lang="pl-PL" noProof="1">
              <a:solidFill>
                <a:schemeClr val="accent1">
                  <a:lumMod val="60000"/>
                  <a:lumOff val="40000"/>
                </a:schemeClr>
              </a:solidFill>
            </a:endParaRPr>
          </a:p>
        </p:txBody>
      </p:sp>
      <p:sp>
        <p:nvSpPr>
          <p:cNvPr id="3" name="pole tekstowe 2"/>
          <p:cNvSpPr txBox="1"/>
          <p:nvPr/>
        </p:nvSpPr>
        <p:spPr>
          <a:xfrm>
            <a:off x="179512" y="980729"/>
            <a:ext cx="8784976" cy="5616624"/>
          </a:xfrm>
          <a:prstGeom prst="rect">
            <a:avLst/>
          </a:prstGeom>
          <a:noFill/>
        </p:spPr>
        <p:txBody>
          <a:bodyPr wrap="square" rtlCol="0">
            <a:spAutoFit/>
          </a:bodyPr>
          <a:lstStyle/>
          <a:p>
            <a:r>
              <a:rPr lang="en-US" sz="2400" noProof="1" smtClean="0">
                <a:solidFill>
                  <a:srgbClr val="92D050"/>
                </a:solidFill>
              </a:rPr>
              <a:t>Są cztery '</a:t>
            </a:r>
            <a:r>
              <a:rPr lang="en-US" sz="2400" b="1" noProof="1" smtClean="0">
                <a:solidFill>
                  <a:srgbClr val="92D050"/>
                </a:solidFill>
              </a:rPr>
              <a:t>divisions</a:t>
            </a:r>
            <a:r>
              <a:rPr lang="en-US" sz="2400" noProof="1" smtClean="0">
                <a:solidFill>
                  <a:srgbClr val="92D050"/>
                </a:solidFill>
              </a:rPr>
              <a:t>', które mogą zawierać '</a:t>
            </a:r>
            <a:r>
              <a:rPr lang="en-US" sz="2400" b="1" noProof="1" smtClean="0">
                <a:solidFill>
                  <a:srgbClr val="92D050"/>
                </a:solidFill>
              </a:rPr>
              <a:t>sections</a:t>
            </a:r>
            <a:r>
              <a:rPr lang="en-US" sz="2400" noProof="1" smtClean="0">
                <a:solidFill>
                  <a:srgbClr val="92D050"/>
                </a:solidFill>
              </a:rPr>
              <a:t>' a te mogą zawierać następne partie kodu.</a:t>
            </a:r>
          </a:p>
          <a:p>
            <a:endParaRPr lang="en-US" sz="2400" noProof="1" smtClean="0"/>
          </a:p>
          <a:p>
            <a:r>
              <a:rPr lang="en-US" sz="2400" noProof="1" smtClean="0">
                <a:solidFill>
                  <a:srgbClr val="00B050"/>
                </a:solidFill>
              </a:rPr>
              <a:t>Podstawowa struktura każdego programu w COBOL'u:</a:t>
            </a:r>
          </a:p>
          <a:p>
            <a:endParaRPr lang="en-US" sz="2400" noProof="1" smtClean="0">
              <a:solidFill>
                <a:srgbClr val="00B050"/>
              </a:solidFill>
            </a:endParaRPr>
          </a:p>
          <a:p>
            <a:r>
              <a:rPr lang="en-US" sz="2400" noProof="1" smtClean="0"/>
              <a:t>   </a:t>
            </a:r>
            <a:r>
              <a:rPr lang="en-US" sz="2400" b="1" noProof="1" smtClean="0">
                <a:solidFill>
                  <a:schemeClr val="accent3">
                    <a:lumMod val="60000"/>
                    <a:lumOff val="40000"/>
                  </a:schemeClr>
                </a:solidFill>
              </a:rPr>
              <a:t>IDENTIFICATION DIVISION.</a:t>
            </a:r>
            <a:r>
              <a:rPr lang="en-US" sz="2400" noProof="1" smtClean="0"/>
              <a:t>	</a:t>
            </a:r>
            <a:r>
              <a:rPr lang="en-US" sz="2400" noProof="1" smtClean="0">
                <a:sym typeface="Wingdings"/>
              </a:rPr>
              <a:t></a:t>
            </a:r>
            <a:r>
              <a:rPr lang="en-US" sz="2400" noProof="1" smtClean="0"/>
              <a:t> lub </a:t>
            </a:r>
            <a:r>
              <a:rPr lang="en-US" sz="2400" b="1" noProof="1" smtClean="0">
                <a:solidFill>
                  <a:schemeClr val="accent3">
                    <a:lumMod val="60000"/>
                    <a:lumOff val="40000"/>
                  </a:schemeClr>
                </a:solidFill>
              </a:rPr>
              <a:t>ID</a:t>
            </a:r>
          </a:p>
          <a:p>
            <a:r>
              <a:rPr lang="en-US" sz="2400" noProof="1" smtClean="0"/>
              <a:t>   PROGRAM-ID.  </a:t>
            </a:r>
            <a:r>
              <a:rPr lang="en-US" sz="2400" i="1" noProof="1" smtClean="0"/>
              <a:t>nazwa-programu</a:t>
            </a:r>
            <a:r>
              <a:rPr lang="en-US" sz="2400" noProof="1" smtClean="0"/>
              <a:t>.	</a:t>
            </a:r>
            <a:r>
              <a:rPr lang="en-US" sz="2400" noProof="1" smtClean="0">
                <a:sym typeface="Wingdings"/>
              </a:rPr>
              <a:t></a:t>
            </a:r>
            <a:r>
              <a:rPr lang="en-US" sz="2400" noProof="1" smtClean="0"/>
              <a:t> musi być w IDENTIFICATION</a:t>
            </a:r>
          </a:p>
          <a:p>
            <a:r>
              <a:rPr lang="en-US" sz="2400" noProof="1" smtClean="0"/>
              <a:t>					     DIVISION</a:t>
            </a:r>
          </a:p>
          <a:p>
            <a:r>
              <a:rPr lang="en-US" sz="2400" noProof="1" smtClean="0"/>
              <a:t>   </a:t>
            </a:r>
            <a:r>
              <a:rPr lang="en-US" sz="2400" b="1" noProof="1" smtClean="0">
                <a:solidFill>
                  <a:schemeClr val="accent3">
                    <a:lumMod val="60000"/>
                    <a:lumOff val="40000"/>
                  </a:schemeClr>
                </a:solidFill>
              </a:rPr>
              <a:t>ENVRONMENT DIVISION.</a:t>
            </a:r>
            <a:r>
              <a:rPr lang="en-US" sz="2400" noProof="1" smtClean="0"/>
              <a:t>	</a:t>
            </a:r>
            <a:r>
              <a:rPr lang="en-US" sz="2400" noProof="1" smtClean="0">
                <a:sym typeface="Wingdings"/>
              </a:rPr>
              <a:t></a:t>
            </a:r>
            <a:r>
              <a:rPr lang="en-US" sz="2400" noProof="1" smtClean="0"/>
              <a:t> środowisko pracy, np. pliki i ich</a:t>
            </a:r>
          </a:p>
          <a:p>
            <a:r>
              <a:rPr lang="en-US" sz="2400" noProof="1" smtClean="0"/>
              <a:t>				     powiązanie z JCL uruchamiającym</a:t>
            </a:r>
          </a:p>
          <a:p>
            <a:r>
              <a:rPr lang="en-US" sz="2400" noProof="1" smtClean="0"/>
              <a:t>				     ten program</a:t>
            </a:r>
          </a:p>
          <a:p>
            <a:r>
              <a:rPr lang="en-US" sz="2400" noProof="1" smtClean="0"/>
              <a:t>   </a:t>
            </a:r>
            <a:r>
              <a:rPr lang="en-US" sz="2400" b="1" noProof="1" smtClean="0">
                <a:solidFill>
                  <a:schemeClr val="accent3">
                    <a:lumMod val="60000"/>
                    <a:lumOff val="40000"/>
                  </a:schemeClr>
                </a:solidFill>
              </a:rPr>
              <a:t>DATA DIVISION.</a:t>
            </a:r>
            <a:r>
              <a:rPr lang="en-US" sz="2400" noProof="1" smtClean="0"/>
              <a:t>		</a:t>
            </a:r>
            <a:r>
              <a:rPr lang="en-US" sz="2400" noProof="1" smtClean="0">
                <a:sym typeface="Wingdings"/>
              </a:rPr>
              <a:t></a:t>
            </a:r>
            <a:r>
              <a:rPr lang="en-US" sz="2400" noProof="1" smtClean="0"/>
              <a:t> opis plików i zmiennych</a:t>
            </a:r>
          </a:p>
          <a:p>
            <a:r>
              <a:rPr lang="en-US" sz="2400" noProof="1" smtClean="0"/>
              <a:t>   </a:t>
            </a:r>
            <a:r>
              <a:rPr lang="en-US" sz="2400" b="1" noProof="1" smtClean="0">
                <a:solidFill>
                  <a:schemeClr val="accent3">
                    <a:lumMod val="60000"/>
                    <a:lumOff val="40000"/>
                  </a:schemeClr>
                </a:solidFill>
              </a:rPr>
              <a:t>PROCEDURE DIVISION.</a:t>
            </a:r>
            <a:r>
              <a:rPr lang="en-US" sz="2400" noProof="1" smtClean="0"/>
              <a:t>	</a:t>
            </a:r>
            <a:r>
              <a:rPr lang="en-US" sz="2400" noProof="1" smtClean="0">
                <a:sym typeface="Wingdings"/>
              </a:rPr>
              <a:t></a:t>
            </a:r>
            <a:r>
              <a:rPr lang="en-US" sz="2400" noProof="1" smtClean="0"/>
              <a:t> faktyczny kod programu używający</a:t>
            </a:r>
          </a:p>
          <a:p>
            <a:r>
              <a:rPr lang="en-US" sz="2400" noProof="1" smtClean="0"/>
              <a:t>				     powyższe dane i wbudowane funkcje</a:t>
            </a:r>
          </a:p>
          <a:p>
            <a:r>
              <a:rPr lang="en-US" sz="2400" i="1" noProof="1" smtClean="0"/>
              <a:t>* instrukcje do wykonania</a:t>
            </a:r>
            <a:endParaRPr lang="en-US" sz="2400" noProof="1"/>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3300"/>
            </a:gs>
            <a:gs pos="50000">
              <a:srgbClr val="FF3300">
                <a:gamma/>
                <a:tint val="0"/>
                <a:invGamma/>
              </a:srgbClr>
            </a:gs>
            <a:gs pos="100000">
              <a:srgbClr val="FF3300"/>
            </a:gs>
          </a:gsLst>
          <a:lin ang="5400000" scaled="1"/>
        </a:gradFill>
        <a:effectLst/>
      </p:bgPr>
    </p:bg>
    <p:spTree>
      <p:nvGrpSpPr>
        <p:cNvPr id="1" name=""/>
        <p:cNvGrpSpPr/>
        <p:nvPr/>
      </p:nvGrpSpPr>
      <p:grpSpPr>
        <a:xfrm>
          <a:off x="0" y="0"/>
          <a:ext cx="0" cy="0"/>
          <a:chOff x="0" y="0"/>
          <a:chExt cx="0" cy="0"/>
        </a:xfrm>
      </p:grpSpPr>
      <p:sp>
        <p:nvSpPr>
          <p:cNvPr id="3" name="pole tekstowe 2"/>
          <p:cNvSpPr txBox="1"/>
          <p:nvPr/>
        </p:nvSpPr>
        <p:spPr>
          <a:xfrm>
            <a:off x="323528" y="97468"/>
            <a:ext cx="8496944" cy="523220"/>
          </a:xfrm>
          <a:prstGeom prst="rect">
            <a:avLst/>
          </a:prstGeom>
          <a:noFill/>
        </p:spPr>
        <p:txBody>
          <a:bodyPr wrap="square" rtlCol="0">
            <a:spAutoFit/>
          </a:bodyPr>
          <a:lstStyle/>
          <a:p>
            <a:pPr algn="ctr"/>
            <a:r>
              <a:rPr lang="pl-PL" sz="2800" b="1" noProof="1" smtClean="0">
                <a:solidFill>
                  <a:schemeClr val="accent4">
                    <a:lumMod val="50000"/>
                  </a:schemeClr>
                </a:solidFill>
              </a:rPr>
              <a:t>Szukaj wzorca - SEARCH</a:t>
            </a:r>
            <a:endParaRPr lang="pl-PL" sz="2800" b="1" noProof="1">
              <a:solidFill>
                <a:schemeClr val="accent4">
                  <a:lumMod val="50000"/>
                </a:schemeClr>
              </a:solidFill>
            </a:endParaRPr>
          </a:p>
        </p:txBody>
      </p:sp>
      <p:sp>
        <p:nvSpPr>
          <p:cNvPr id="4" name="pole tekstowe 3"/>
          <p:cNvSpPr txBox="1"/>
          <p:nvPr/>
        </p:nvSpPr>
        <p:spPr>
          <a:xfrm>
            <a:off x="179512" y="620688"/>
            <a:ext cx="8784976" cy="6278642"/>
          </a:xfrm>
          <a:prstGeom prst="rect">
            <a:avLst/>
          </a:prstGeom>
          <a:noFill/>
        </p:spPr>
        <p:txBody>
          <a:bodyPr wrap="square" rtlCol="0">
            <a:spAutoFit/>
          </a:bodyPr>
          <a:lstStyle/>
          <a:p>
            <a:r>
              <a:rPr lang="en-US" sz="2000" b="1" noProof="1" smtClean="0"/>
              <a:t>SEARCH</a:t>
            </a:r>
            <a:r>
              <a:rPr lang="en-US" sz="2000" noProof="1" smtClean="0"/>
              <a:t> [ALL] … </a:t>
            </a:r>
            <a:r>
              <a:rPr lang="en-US" sz="2000" b="1" noProof="1" smtClean="0"/>
              <a:t>AT END</a:t>
            </a:r>
            <a:r>
              <a:rPr lang="en-US" sz="2000" noProof="1" smtClean="0"/>
              <a:t> … </a:t>
            </a:r>
            <a:r>
              <a:rPr lang="en-US" sz="2000" b="1" noProof="1" smtClean="0"/>
              <a:t>WHEN</a:t>
            </a:r>
            <a:r>
              <a:rPr lang="en-US" sz="2000" noProof="1" smtClean="0"/>
              <a:t> … END-SEARCH	</a:t>
            </a:r>
          </a:p>
          <a:p>
            <a:r>
              <a:rPr lang="en-US" noProof="1" smtClean="0">
                <a:sym typeface="Wingdings"/>
              </a:rPr>
              <a:t>		</a:t>
            </a:r>
            <a:r>
              <a:rPr lang="en-US" noProof="1" smtClean="0"/>
              <a:t> szukaj określonego wzorca (wartości) w kolumnie tablicy wewnętrznej</a:t>
            </a:r>
          </a:p>
          <a:p>
            <a:r>
              <a:rPr lang="en-US" noProof="1" smtClean="0"/>
              <a:t>Mamy do dyspozycji przeszukiwanie:</a:t>
            </a:r>
            <a:endParaRPr lang="en-US" b="1" noProof="1" smtClean="0"/>
          </a:p>
          <a:p>
            <a:r>
              <a:rPr lang="en-US" noProof="1" smtClean="0"/>
              <a:t>- sekwencyjne/liniowe: od pierwszej linii, aż do momentu znalezienia wzorca lub osiągnięcia ostatniej linii (nie ma tu słowa </a:t>
            </a:r>
            <a:r>
              <a:rPr lang="en-US" b="1" noProof="1" smtClean="0"/>
              <a:t>ALL</a:t>
            </a:r>
            <a:r>
              <a:rPr lang="en-US" noProof="1" smtClean="0"/>
              <a:t>).  Używany dla tablic o niewielkim rozmiarze, powiedzmy do 100 szeregów,</a:t>
            </a:r>
            <a:endParaRPr lang="en-US" b="1" noProof="1" smtClean="0"/>
          </a:p>
          <a:p>
            <a:r>
              <a:rPr lang="en-US" noProof="1" smtClean="0"/>
              <a:t>- binarne (połówkowe): Szybkie wyszukiwanie ale wymagające wcześniejszego posortowania po kolumnie, po której szukamy wzorca (używamy słowa </a:t>
            </a:r>
            <a:r>
              <a:rPr lang="en-US" b="1" noProof="1" smtClean="0"/>
              <a:t>ALL</a:t>
            </a:r>
            <a:r>
              <a:rPr lang="en-US" noProof="1" smtClean="0"/>
              <a:t> w instrukcji </a:t>
            </a:r>
            <a:r>
              <a:rPr lang="en-US" b="1" noProof="1" smtClean="0"/>
              <a:t>SEARCH</a:t>
            </a:r>
            <a:r>
              <a:rPr lang="en-US" noProof="1" smtClean="0"/>
              <a:t>). Stosowane dla dużych tablic.</a:t>
            </a:r>
            <a:endParaRPr lang="en-US" b="1" noProof="1" smtClean="0"/>
          </a:p>
          <a:p>
            <a:pPr>
              <a:lnSpc>
                <a:spcPct val="150000"/>
              </a:lnSpc>
            </a:pPr>
            <a:r>
              <a:rPr lang="en-US" b="1" noProof="1" smtClean="0"/>
              <a:t>SERACH</a:t>
            </a:r>
            <a:r>
              <a:rPr lang="en-US" noProof="1" smtClean="0"/>
              <a:t>  [</a:t>
            </a:r>
            <a:r>
              <a:rPr lang="en-US" b="1" noProof="1" smtClean="0"/>
              <a:t>ALL]</a:t>
            </a:r>
            <a:r>
              <a:rPr lang="en-US" noProof="1" smtClean="0"/>
              <a:t>  nazwa tablicy</a:t>
            </a:r>
          </a:p>
          <a:p>
            <a:r>
              <a:rPr lang="en-US" noProof="1" smtClean="0"/>
              <a:t>	</a:t>
            </a:r>
            <a:r>
              <a:rPr lang="en-US" b="1" noProof="1" smtClean="0"/>
              <a:t>AT END</a:t>
            </a:r>
            <a:r>
              <a:rPr lang="en-US" noProof="1" smtClean="0"/>
              <a:t>  …		</a:t>
            </a:r>
            <a:r>
              <a:rPr lang="en-US" noProof="1" smtClean="0">
                <a:sym typeface="Wingdings"/>
              </a:rPr>
              <a:t></a:t>
            </a:r>
            <a:r>
              <a:rPr lang="en-US" noProof="1" smtClean="0"/>
              <a:t> co zrobić gdy wzorzec nie będzie znaleziony</a:t>
            </a:r>
          </a:p>
          <a:p>
            <a:r>
              <a:rPr lang="en-US" noProof="1" smtClean="0"/>
              <a:t>	</a:t>
            </a:r>
            <a:r>
              <a:rPr lang="en-US" b="1" noProof="1" smtClean="0"/>
              <a:t>WHEN</a:t>
            </a:r>
            <a:r>
              <a:rPr lang="en-US" noProof="1" smtClean="0"/>
              <a:t>    klucz(</a:t>
            </a:r>
            <a:r>
              <a:rPr lang="en-US" i="1" noProof="1" smtClean="0"/>
              <a:t>subscript</a:t>
            </a:r>
            <a:r>
              <a:rPr lang="en-US" noProof="1" smtClean="0"/>
              <a:t> lub indeks) = szukany wzorzec</a:t>
            </a:r>
          </a:p>
          <a:p>
            <a:r>
              <a:rPr lang="en-US" noProof="1" smtClean="0"/>
              <a:t>		 …		</a:t>
            </a:r>
            <a:r>
              <a:rPr lang="en-US" noProof="1" smtClean="0">
                <a:sym typeface="Wingdings"/>
              </a:rPr>
              <a:t></a:t>
            </a:r>
            <a:r>
              <a:rPr lang="en-US" noProof="1" smtClean="0"/>
              <a:t> co zrobić gdy wzorzec będzie znaleziony</a:t>
            </a:r>
          </a:p>
          <a:p>
            <a:r>
              <a:rPr lang="en-US" b="1" noProof="1" smtClean="0"/>
              <a:t>END-SEARCH</a:t>
            </a:r>
            <a:endParaRPr lang="en-US" noProof="1" smtClean="0"/>
          </a:p>
          <a:p>
            <a:pPr>
              <a:lnSpc>
                <a:spcPct val="150000"/>
              </a:lnSpc>
            </a:pPr>
            <a:r>
              <a:rPr lang="en-US" noProof="1" smtClean="0">
                <a:solidFill>
                  <a:schemeClr val="tx1">
                    <a:lumMod val="85000"/>
                    <a:lumOff val="15000"/>
                  </a:schemeClr>
                </a:solidFill>
              </a:rPr>
              <a:t>Przykład:</a:t>
            </a:r>
            <a:endParaRPr lang="en-US" b="1" noProof="1" smtClean="0">
              <a:solidFill>
                <a:schemeClr val="tx1">
                  <a:lumMod val="85000"/>
                  <a:lumOff val="15000"/>
                </a:schemeClr>
              </a:solidFill>
            </a:endParaRPr>
          </a:p>
          <a:p>
            <a:r>
              <a:rPr lang="en-US" b="1" noProof="1" smtClean="0"/>
              <a:t>SET</a:t>
            </a:r>
            <a:r>
              <a:rPr lang="en-US" noProof="1" smtClean="0"/>
              <a:t>	woj-indeks   </a:t>
            </a:r>
            <a:r>
              <a:rPr lang="en-US" b="1" noProof="1" smtClean="0"/>
              <a:t>TO</a:t>
            </a:r>
            <a:r>
              <a:rPr lang="en-US" noProof="1" smtClean="0"/>
              <a:t>  1</a:t>
            </a:r>
          </a:p>
          <a:p>
            <a:r>
              <a:rPr lang="en-US" b="1" noProof="1" smtClean="0"/>
              <a:t>SEARCH</a:t>
            </a:r>
            <a:r>
              <a:rPr lang="en-US" noProof="1" smtClean="0"/>
              <a:t>  </a:t>
            </a:r>
            <a:r>
              <a:rPr lang="en-US" b="1" noProof="1" smtClean="0"/>
              <a:t>ALL</a:t>
            </a:r>
            <a:r>
              <a:rPr lang="en-US" noProof="1" smtClean="0"/>
              <a:t>  wojewodztwa</a:t>
            </a:r>
          </a:p>
          <a:p>
            <a:r>
              <a:rPr lang="en-US" noProof="1" smtClean="0"/>
              <a:t>	</a:t>
            </a:r>
            <a:r>
              <a:rPr lang="en-US" b="1" noProof="1" smtClean="0"/>
              <a:t>AT END</a:t>
            </a:r>
            <a:r>
              <a:rPr lang="en-US" noProof="1" smtClean="0"/>
              <a:t>  MOVE "(Nie znalazlem)"  TO ws-wojewodztwo</a:t>
            </a:r>
          </a:p>
          <a:p>
            <a:r>
              <a:rPr lang="en-US" noProof="1" smtClean="0"/>
              <a:t>	</a:t>
            </a:r>
            <a:r>
              <a:rPr lang="en-US" b="1" noProof="1" smtClean="0"/>
              <a:t>WHEN</a:t>
            </a:r>
            <a:r>
              <a:rPr lang="en-US" noProof="1" smtClean="0"/>
              <a:t>    skrot-nazwy(woj-indeks) = "MZ"</a:t>
            </a:r>
          </a:p>
          <a:p>
            <a:r>
              <a:rPr lang="en-US" noProof="1" smtClean="0"/>
              <a:t>		 MOVE nazwa(woj-indeks)  TO  ws-wojewodztwo</a:t>
            </a:r>
          </a:p>
          <a:p>
            <a:r>
              <a:rPr lang="en-US" b="1" noProof="1" smtClean="0"/>
              <a:t>END-SEARCH</a:t>
            </a:r>
            <a:endParaRPr lang="en-US" noProof="1" smtClean="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3300">
                <a:gamma/>
                <a:shade val="46275"/>
                <a:invGamma/>
              </a:srgbClr>
            </a:gs>
            <a:gs pos="50000">
              <a:srgbClr val="FF3300"/>
            </a:gs>
            <a:gs pos="100000">
              <a:srgbClr val="FF3300">
                <a:gamma/>
                <a:shade val="46275"/>
                <a:invGamma/>
              </a:srgbClr>
            </a:gs>
          </a:gsLst>
          <a:lin ang="5400000" scaled="1"/>
        </a:gradFill>
        <a:effectLst/>
      </p:bgPr>
    </p:bg>
    <p:spTree>
      <p:nvGrpSpPr>
        <p:cNvPr id="1" name=""/>
        <p:cNvGrpSpPr/>
        <p:nvPr/>
      </p:nvGrpSpPr>
      <p:grpSpPr>
        <a:xfrm>
          <a:off x="0" y="0"/>
          <a:ext cx="0" cy="0"/>
          <a:chOff x="0" y="0"/>
          <a:chExt cx="0" cy="0"/>
        </a:xfrm>
      </p:grpSpPr>
      <p:sp>
        <p:nvSpPr>
          <p:cNvPr id="3" name="pole tekstowe 2"/>
          <p:cNvSpPr txBox="1"/>
          <p:nvPr/>
        </p:nvSpPr>
        <p:spPr>
          <a:xfrm>
            <a:off x="323528" y="241484"/>
            <a:ext cx="8496944" cy="523220"/>
          </a:xfrm>
          <a:prstGeom prst="rect">
            <a:avLst/>
          </a:prstGeom>
          <a:noFill/>
        </p:spPr>
        <p:txBody>
          <a:bodyPr wrap="square" rtlCol="0">
            <a:spAutoFit/>
          </a:bodyPr>
          <a:lstStyle/>
          <a:p>
            <a:pPr algn="ctr"/>
            <a:r>
              <a:rPr lang="en-US" sz="2800" b="1" noProof="1" smtClean="0">
                <a:solidFill>
                  <a:schemeClr val="accent5">
                    <a:lumMod val="60000"/>
                    <a:lumOff val="40000"/>
                  </a:schemeClr>
                </a:solidFill>
              </a:rPr>
              <a:t>Przeszukaj pole - INSPECT</a:t>
            </a:r>
            <a:endParaRPr lang="en-US" sz="2800" b="1" noProof="1">
              <a:solidFill>
                <a:schemeClr val="accent5">
                  <a:lumMod val="60000"/>
                  <a:lumOff val="40000"/>
                </a:schemeClr>
              </a:solidFill>
            </a:endParaRPr>
          </a:p>
        </p:txBody>
      </p:sp>
      <p:sp>
        <p:nvSpPr>
          <p:cNvPr id="4" name="pole tekstowe 3"/>
          <p:cNvSpPr txBox="1"/>
          <p:nvPr/>
        </p:nvSpPr>
        <p:spPr>
          <a:xfrm>
            <a:off x="179512" y="985366"/>
            <a:ext cx="8784976" cy="5693866"/>
          </a:xfrm>
          <a:prstGeom prst="rect">
            <a:avLst/>
          </a:prstGeom>
          <a:noFill/>
        </p:spPr>
        <p:txBody>
          <a:bodyPr wrap="square" rtlCol="0">
            <a:spAutoFit/>
          </a:bodyPr>
          <a:lstStyle/>
          <a:p>
            <a:r>
              <a:rPr lang="en-US" sz="2400" b="1" noProof="1" smtClean="0">
                <a:solidFill>
                  <a:srgbClr val="00B050"/>
                </a:solidFill>
              </a:rPr>
              <a:t>INSPECT</a:t>
            </a:r>
            <a:r>
              <a:rPr lang="en-US" sz="2400" noProof="1" smtClean="0">
                <a:solidFill>
                  <a:srgbClr val="00B050"/>
                </a:solidFill>
              </a:rPr>
              <a:t>  </a:t>
            </a:r>
            <a:r>
              <a:rPr lang="en-US" sz="2400" i="1" noProof="1" smtClean="0">
                <a:solidFill>
                  <a:srgbClr val="00B050"/>
                </a:solidFill>
              </a:rPr>
              <a:t>aaa</a:t>
            </a:r>
            <a:r>
              <a:rPr lang="en-US" sz="2400" noProof="1" smtClean="0">
                <a:solidFill>
                  <a:srgbClr val="00B050"/>
                </a:solidFill>
              </a:rPr>
              <a:t>  REPLACING …/ TALLYING …/ CONVERTING … </a:t>
            </a:r>
          </a:p>
          <a:p>
            <a:r>
              <a:rPr lang="en-US" sz="2000" noProof="1" smtClean="0">
                <a:sym typeface="Wingdings"/>
              </a:rPr>
              <a:t>						</a:t>
            </a:r>
            <a:r>
              <a:rPr lang="en-US" sz="2000" noProof="1" smtClean="0"/>
              <a:t> przeszukaj pole </a:t>
            </a:r>
            <a:r>
              <a:rPr lang="en-US" sz="2000" i="1" noProof="1" smtClean="0"/>
              <a:t>aaa</a:t>
            </a:r>
            <a:endParaRPr lang="en-US" sz="2000" b="1" noProof="1" smtClean="0"/>
          </a:p>
          <a:p>
            <a:r>
              <a:rPr lang="en-US" sz="2000" noProof="1" smtClean="0">
                <a:solidFill>
                  <a:schemeClr val="bg2">
                    <a:lumMod val="10000"/>
                  </a:schemeClr>
                </a:solidFill>
              </a:rPr>
              <a:t>Przykłady z wynikami:</a:t>
            </a:r>
          </a:p>
          <a:p>
            <a:pPr>
              <a:lnSpc>
                <a:spcPct val="150000"/>
              </a:lnSpc>
            </a:pPr>
            <a:r>
              <a:rPr lang="en-US" sz="2000" noProof="1" smtClean="0"/>
              <a:t>- Wymień wyszczególnione znaki na inne:</a:t>
            </a:r>
          </a:p>
          <a:p>
            <a:r>
              <a:rPr lang="en-US" sz="2000" noProof="1" smtClean="0"/>
              <a:t>INSPECT  aaa  </a:t>
            </a:r>
            <a:r>
              <a:rPr lang="en-US" sz="2000" b="1" noProof="1" smtClean="0"/>
              <a:t>REPLACING  ALL</a:t>
            </a:r>
            <a:r>
              <a:rPr lang="en-US" sz="2000" noProof="1" smtClean="0"/>
              <a:t>  ’/’  </a:t>
            </a:r>
            <a:r>
              <a:rPr lang="en-US" sz="2000" b="1" noProof="1" smtClean="0"/>
              <a:t>BY</a:t>
            </a:r>
            <a:r>
              <a:rPr lang="en-US" sz="2000" noProof="1" smtClean="0"/>
              <a:t>  ’-’	       |08/07/97|          |08-07-97|</a:t>
            </a:r>
          </a:p>
          <a:p>
            <a:r>
              <a:rPr lang="en-US" sz="2000" noProof="1" smtClean="0"/>
              <a:t>INSPECT  aaa  </a:t>
            </a:r>
            <a:r>
              <a:rPr lang="en-US" sz="2000" b="1" noProof="1" smtClean="0"/>
              <a:t>REPLACING  LEADING</a:t>
            </a:r>
            <a:r>
              <a:rPr lang="en-US" sz="2000" noProof="1" smtClean="0"/>
              <a:t>  spaces  </a:t>
            </a:r>
            <a:r>
              <a:rPr lang="en-US" sz="2000" b="1" noProof="1" smtClean="0"/>
              <a:t>BY</a:t>
            </a:r>
            <a:r>
              <a:rPr lang="en-US" sz="2000" noProof="1" smtClean="0"/>
              <a:t>  zeros   </a:t>
            </a:r>
          </a:p>
          <a:p>
            <a:r>
              <a:rPr lang="en-US" sz="2000" noProof="1" smtClean="0"/>
              <a:t>					       |bbbbbJOLA|      |           JOLA|</a:t>
            </a:r>
          </a:p>
          <a:p>
            <a:r>
              <a:rPr lang="en-US" sz="2000" noProof="1" smtClean="0"/>
              <a:t>INSPECT  aaa  </a:t>
            </a:r>
            <a:r>
              <a:rPr lang="en-US" sz="2000" b="1" noProof="1" smtClean="0"/>
              <a:t>REPLACING  FIRST</a:t>
            </a:r>
            <a:r>
              <a:rPr lang="en-US" sz="2000" noProof="1" smtClean="0"/>
              <a:t>  space  </a:t>
            </a:r>
            <a:r>
              <a:rPr lang="en-US" sz="2000" b="1" noProof="1" smtClean="0"/>
              <a:t>BY</a:t>
            </a:r>
            <a:r>
              <a:rPr lang="en-US" sz="2000" noProof="1" smtClean="0"/>
              <a:t>  ’/’    |JOLAbbbbb|      |JOLA / bbbb|</a:t>
            </a:r>
          </a:p>
          <a:p>
            <a:r>
              <a:rPr lang="en-US" sz="2000" noProof="1" smtClean="0"/>
              <a:t>INSPECT  aaa  </a:t>
            </a:r>
            <a:r>
              <a:rPr lang="en-US" sz="2000" b="1" noProof="1" smtClean="0"/>
              <a:t>REPLACING  CHARACTERS  BY</a:t>
            </a:r>
            <a:r>
              <a:rPr lang="en-US" sz="2000" noProof="1" smtClean="0"/>
              <a:t>  ’0’  </a:t>
            </a:r>
            <a:r>
              <a:rPr lang="en-US" sz="2000" b="1" noProof="1" smtClean="0"/>
              <a:t>BEFORE  {AFTER}</a:t>
            </a:r>
            <a:r>
              <a:rPr lang="en-US" sz="2000" noProof="1" smtClean="0"/>
              <a:t> [</a:t>
            </a:r>
            <a:r>
              <a:rPr lang="en-US" sz="2000" b="1" noProof="1" smtClean="0"/>
              <a:t>INITIAL</a:t>
            </a:r>
            <a:r>
              <a:rPr lang="en-US" sz="2000" noProof="1" smtClean="0"/>
              <a:t>] ’</a:t>
            </a:r>
            <a:r>
              <a:rPr lang="en-US" sz="2000" b="1" noProof="1" smtClean="0"/>
              <a:t>.</a:t>
            </a:r>
            <a:r>
              <a:rPr lang="en-US" sz="2000" noProof="1" smtClean="0"/>
              <a:t>’  </a:t>
            </a:r>
          </a:p>
          <a:p>
            <a:r>
              <a:rPr lang="en-US" sz="2000" noProof="1" smtClean="0"/>
              <a:t>					      |bbb4.55|   |0000.55|   |bbb4.00|</a:t>
            </a:r>
          </a:p>
          <a:p>
            <a:pPr>
              <a:lnSpc>
                <a:spcPct val="150000"/>
              </a:lnSpc>
            </a:pPr>
            <a:r>
              <a:rPr lang="en-US" sz="2000" noProof="1" smtClean="0"/>
              <a:t>- Policz (wynik będzie w zmiennej o nazwie </a:t>
            </a:r>
            <a:r>
              <a:rPr lang="en-US" sz="2000" i="1" noProof="1" smtClean="0"/>
              <a:t>ilosc</a:t>
            </a:r>
            <a:r>
              <a:rPr lang="en-US" sz="2000" noProof="1" smtClean="0"/>
              <a:t>) wystąpienia znaku/ów:</a:t>
            </a:r>
          </a:p>
          <a:p>
            <a:r>
              <a:rPr lang="en-US" sz="2000" noProof="1" smtClean="0"/>
              <a:t>INSPECT  aaa  </a:t>
            </a:r>
            <a:r>
              <a:rPr lang="en-US" sz="2000" b="1" noProof="1" smtClean="0"/>
              <a:t>TALLYING</a:t>
            </a:r>
            <a:r>
              <a:rPr lang="en-US" sz="2000" noProof="1" smtClean="0"/>
              <a:t>  </a:t>
            </a:r>
            <a:r>
              <a:rPr lang="en-US" sz="2000" i="1" noProof="1" smtClean="0"/>
              <a:t>ilosc </a:t>
            </a:r>
            <a:r>
              <a:rPr lang="en-US" sz="2000" noProof="1" smtClean="0"/>
              <a:t>  </a:t>
            </a:r>
            <a:r>
              <a:rPr lang="en-US" sz="2000" b="1" noProof="1" smtClean="0"/>
              <a:t>FOR  ALL</a:t>
            </a:r>
            <a:r>
              <a:rPr lang="en-US" sz="2000" noProof="1" smtClean="0"/>
              <a:t>  ’</a:t>
            </a:r>
            <a:r>
              <a:rPr lang="en-US" sz="2000" b="1" noProof="1" smtClean="0"/>
              <a:t>.</a:t>
            </a:r>
            <a:r>
              <a:rPr lang="en-US" sz="2000" noProof="1" smtClean="0"/>
              <a:t>’ </a:t>
            </a:r>
            <a:r>
              <a:rPr lang="en-US" sz="2000" b="1" noProof="1" smtClean="0"/>
              <a:t>ALL</a:t>
            </a:r>
            <a:r>
              <a:rPr lang="en-US" sz="2000" noProof="1" smtClean="0"/>
              <a:t> ’5’…		|4444.55|	3</a:t>
            </a:r>
          </a:p>
          <a:p>
            <a:r>
              <a:rPr lang="en-US" sz="2000" noProof="1" smtClean="0"/>
              <a:t>INSPECT  aaa  </a:t>
            </a:r>
            <a:r>
              <a:rPr lang="en-US" sz="2000" b="1" noProof="1" smtClean="0"/>
              <a:t>TALLYING</a:t>
            </a:r>
            <a:r>
              <a:rPr lang="en-US" sz="2000" noProof="1" smtClean="0"/>
              <a:t>  </a:t>
            </a:r>
            <a:r>
              <a:rPr lang="en-US" sz="2000" i="1" noProof="1" smtClean="0"/>
              <a:t>ilosc </a:t>
            </a:r>
            <a:r>
              <a:rPr lang="en-US" sz="2000" noProof="1" smtClean="0"/>
              <a:t>  </a:t>
            </a:r>
            <a:r>
              <a:rPr lang="en-US" sz="2000" b="1" noProof="1" smtClean="0"/>
              <a:t>FOR  LEADING</a:t>
            </a:r>
            <a:r>
              <a:rPr lang="en-US" sz="2000" noProof="1" smtClean="0"/>
              <a:t>  ZEROS		|0000008|	6</a:t>
            </a:r>
          </a:p>
          <a:p>
            <a:r>
              <a:rPr lang="en-US" sz="2000" noProof="1" smtClean="0"/>
              <a:t>INSPECT  aaa  </a:t>
            </a:r>
            <a:r>
              <a:rPr lang="en-US" sz="2000" b="1" noProof="1" smtClean="0"/>
              <a:t>TALLYING</a:t>
            </a:r>
            <a:r>
              <a:rPr lang="en-US" sz="2000" noProof="1" smtClean="0"/>
              <a:t>  </a:t>
            </a:r>
            <a:r>
              <a:rPr lang="en-US" sz="2000" i="1" noProof="1" smtClean="0"/>
              <a:t>ilosc </a:t>
            </a:r>
            <a:r>
              <a:rPr lang="en-US" sz="2000" noProof="1" smtClean="0"/>
              <a:t>  </a:t>
            </a:r>
            <a:r>
              <a:rPr lang="en-US" sz="2000" b="1" noProof="1" smtClean="0"/>
              <a:t>FOR  CHARACTERS  </a:t>
            </a:r>
            <a:r>
              <a:rPr lang="en-US" sz="2000" noProof="1" smtClean="0"/>
              <a:t>[</a:t>
            </a:r>
            <a:r>
              <a:rPr lang="en-US" sz="2000" b="1" noProof="1" smtClean="0"/>
              <a:t>BEFORE  {AFTER}</a:t>
            </a:r>
            <a:r>
              <a:rPr lang="en-US" sz="2000" noProof="1" smtClean="0"/>
              <a:t> [</a:t>
            </a:r>
            <a:r>
              <a:rPr lang="en-US" sz="2000" b="1" noProof="1" smtClean="0"/>
              <a:t>INITIAL</a:t>
            </a:r>
            <a:r>
              <a:rPr lang="en-US" sz="2000" noProof="1" smtClean="0"/>
              <a:t>]] ’-’							|12-345.67|      2     6</a:t>
            </a:r>
          </a:p>
          <a:p>
            <a:r>
              <a:rPr lang="en-US" sz="2000" noProof="1" smtClean="0"/>
              <a:t>- Wymień znaki na odpowiednie znaki po słowie TO:</a:t>
            </a:r>
          </a:p>
          <a:p>
            <a:r>
              <a:rPr lang="en-US" sz="2000" noProof="1" smtClean="0"/>
              <a:t>INSPECT  aaa  </a:t>
            </a:r>
            <a:r>
              <a:rPr lang="en-US" sz="2000" b="1" noProof="1" smtClean="0"/>
              <a:t>CONVERTING</a:t>
            </a:r>
            <a:r>
              <a:rPr lang="en-US" sz="2000" noProof="1" smtClean="0"/>
              <a:t>  ’abcde’  </a:t>
            </a:r>
            <a:r>
              <a:rPr lang="en-US" sz="2000" b="1" noProof="1" smtClean="0"/>
              <a:t>TO</a:t>
            </a:r>
            <a:r>
              <a:rPr lang="en-US" sz="2000" noProof="1" smtClean="0"/>
              <a:t>  ’edcba’		|abda|	     |edbe|</a:t>
            </a:r>
            <a:endParaRPr lang="en-US" noProof="1"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CC00">
                <a:gamma/>
                <a:shade val="46275"/>
                <a:invGamma/>
              </a:srgbClr>
            </a:gs>
            <a:gs pos="50000">
              <a:srgbClr val="99CC00"/>
            </a:gs>
            <a:gs pos="100000">
              <a:srgbClr val="99CC00">
                <a:gamma/>
                <a:shade val="46275"/>
                <a:invGamma/>
              </a:srgbClr>
            </a:gs>
          </a:gsLst>
          <a:lin ang="5400000" scaled="1"/>
        </a:gradFill>
        <a:effectLst/>
      </p:bgPr>
    </p:bg>
    <p:spTree>
      <p:nvGrpSpPr>
        <p:cNvPr id="1" name=""/>
        <p:cNvGrpSpPr/>
        <p:nvPr/>
      </p:nvGrpSpPr>
      <p:grpSpPr>
        <a:xfrm>
          <a:off x="0" y="0"/>
          <a:ext cx="0" cy="0"/>
          <a:chOff x="0" y="0"/>
          <a:chExt cx="0" cy="0"/>
        </a:xfrm>
      </p:grpSpPr>
      <p:sp>
        <p:nvSpPr>
          <p:cNvPr id="7" name="pole tekstowe 6"/>
          <p:cNvSpPr txBox="1"/>
          <p:nvPr/>
        </p:nvSpPr>
        <p:spPr>
          <a:xfrm>
            <a:off x="179512" y="390436"/>
            <a:ext cx="8784976" cy="446276"/>
          </a:xfrm>
          <a:prstGeom prst="rect">
            <a:avLst/>
          </a:prstGeom>
          <a:noFill/>
        </p:spPr>
        <p:txBody>
          <a:bodyPr wrap="square" rtlCol="0">
            <a:spAutoFit/>
          </a:bodyPr>
          <a:lstStyle/>
          <a:p>
            <a:pPr algn="ctr"/>
            <a:r>
              <a:rPr lang="en-US" sz="2300" b="1" noProof="1" smtClean="0">
                <a:solidFill>
                  <a:schemeClr val="accent6">
                    <a:lumMod val="75000"/>
                  </a:schemeClr>
                </a:solidFill>
              </a:rPr>
              <a:t>Reference Modification (slicing),  długość pola zmiennej - LENGTH OF</a:t>
            </a:r>
            <a:endParaRPr lang="en-US" sz="2300" b="1" noProof="1">
              <a:solidFill>
                <a:schemeClr val="accent6">
                  <a:lumMod val="75000"/>
                </a:schemeClr>
              </a:solidFill>
            </a:endParaRPr>
          </a:p>
        </p:txBody>
      </p:sp>
      <p:sp>
        <p:nvSpPr>
          <p:cNvPr id="8" name="pole tekstowe 7"/>
          <p:cNvSpPr txBox="1"/>
          <p:nvPr/>
        </p:nvSpPr>
        <p:spPr>
          <a:xfrm>
            <a:off x="179512" y="990882"/>
            <a:ext cx="8784976" cy="5678478"/>
          </a:xfrm>
          <a:prstGeom prst="rect">
            <a:avLst/>
          </a:prstGeom>
          <a:noFill/>
        </p:spPr>
        <p:txBody>
          <a:bodyPr wrap="square" rtlCol="0">
            <a:spAutoFit/>
          </a:bodyPr>
          <a:lstStyle/>
          <a:p>
            <a:r>
              <a:rPr lang="en-US" sz="2200" b="1" noProof="1" smtClean="0">
                <a:solidFill>
                  <a:schemeClr val="tx2">
                    <a:lumMod val="75000"/>
                  </a:schemeClr>
                </a:solidFill>
              </a:rPr>
              <a:t>Reference Modification (slicing)</a:t>
            </a:r>
            <a:endParaRPr lang="en-US" sz="2200" noProof="1" smtClean="0">
              <a:solidFill>
                <a:schemeClr val="tx2">
                  <a:lumMod val="75000"/>
                </a:schemeClr>
              </a:solidFill>
            </a:endParaRPr>
          </a:p>
          <a:p>
            <a:pPr>
              <a:lnSpc>
                <a:spcPct val="150000"/>
              </a:lnSpc>
            </a:pPr>
            <a:r>
              <a:rPr lang="en-US" sz="2200" noProof="1" smtClean="0"/>
              <a:t>10  a	PIC  X(6)  VALUE  ’ABCDEF’.</a:t>
            </a:r>
          </a:p>
          <a:p>
            <a:r>
              <a:rPr lang="en-US" sz="2200" noProof="1" smtClean="0"/>
              <a:t>10  b	PIC  X(6)  VALUE  SPACES.</a:t>
            </a:r>
          </a:p>
          <a:p>
            <a:r>
              <a:rPr lang="en-US" sz="2200" noProof="1" smtClean="0"/>
              <a:t> </a:t>
            </a:r>
          </a:p>
          <a:p>
            <a:r>
              <a:rPr lang="en-US" sz="2200" noProof="1" smtClean="0"/>
              <a:t>	MOVE  a (3:2)  TO  b	</a:t>
            </a:r>
            <a:r>
              <a:rPr lang="en-US" sz="2200" noProof="1" smtClean="0">
                <a:solidFill>
                  <a:schemeClr val="tx1">
                    <a:lumMod val="75000"/>
                    <a:lumOff val="25000"/>
                  </a:schemeClr>
                </a:solidFill>
              </a:rPr>
              <a:t>[to samo co]</a:t>
            </a:r>
            <a:r>
              <a:rPr lang="en-US" sz="2200" noProof="1" smtClean="0"/>
              <a:t>	MOVE  'CD'  TO  b</a:t>
            </a:r>
          </a:p>
          <a:p>
            <a:r>
              <a:rPr lang="en-US" sz="2200" noProof="1" smtClean="0"/>
              <a:t>	MOVE  a (2: )  to  b	</a:t>
            </a:r>
            <a:r>
              <a:rPr lang="en-US" sz="2200" noProof="1" smtClean="0">
                <a:solidFill>
                  <a:schemeClr val="tx1">
                    <a:lumMod val="75000"/>
                    <a:lumOff val="25000"/>
                  </a:schemeClr>
                </a:solidFill>
              </a:rPr>
              <a:t>[to samo co]</a:t>
            </a:r>
            <a:r>
              <a:rPr lang="en-US" sz="2200" noProof="1" smtClean="0"/>
              <a:t>	MOVE  a(2:5)  TO  b	MOVE  'BCDEF'  TO  b</a:t>
            </a:r>
          </a:p>
          <a:p>
            <a:r>
              <a:rPr lang="en-US" sz="2200" noProof="1" smtClean="0"/>
              <a:t>	MOVE  'XY'  TO  b(3:2)	b </a:t>
            </a:r>
            <a:r>
              <a:rPr lang="en-US" sz="2200" noProof="1" smtClean="0">
                <a:sym typeface="Wingdings"/>
              </a:rPr>
              <a:t></a:t>
            </a:r>
            <a:r>
              <a:rPr lang="en-US" sz="2200" noProof="1" smtClean="0"/>
              <a:t> 'bbXYbb‘	(tu 'b' to blank/spacja)</a:t>
            </a:r>
          </a:p>
          <a:p>
            <a:r>
              <a:rPr lang="en-US" sz="2200" noProof="1" smtClean="0"/>
              <a:t>	    później :	MOVE  a (3:2)  TO  b (1:2)	b  </a:t>
            </a:r>
            <a:r>
              <a:rPr lang="en-US" sz="2200" noProof="1" smtClean="0">
                <a:sym typeface="Wingdings"/>
              </a:rPr>
              <a:t></a:t>
            </a:r>
            <a:r>
              <a:rPr lang="en-US" sz="2200" noProof="1" smtClean="0"/>
              <a:t>  'CDXYbb'</a:t>
            </a:r>
          </a:p>
          <a:p>
            <a:r>
              <a:rPr lang="en-US" sz="2200" noProof="1" smtClean="0"/>
              <a:t> </a:t>
            </a:r>
          </a:p>
          <a:p>
            <a:r>
              <a:rPr lang="en-US" sz="2200" b="1" noProof="1" smtClean="0">
                <a:solidFill>
                  <a:schemeClr val="tx2">
                    <a:lumMod val="75000"/>
                  </a:schemeClr>
                </a:solidFill>
              </a:rPr>
              <a:t>Długość pola zmiennej - LENGTH OF</a:t>
            </a:r>
            <a:endParaRPr lang="en-US" sz="2200" noProof="1" smtClean="0">
              <a:solidFill>
                <a:schemeClr val="tx2">
                  <a:lumMod val="75000"/>
                </a:schemeClr>
              </a:solidFill>
            </a:endParaRPr>
          </a:p>
          <a:p>
            <a:pPr>
              <a:lnSpc>
                <a:spcPct val="150000"/>
              </a:lnSpc>
            </a:pPr>
            <a:r>
              <a:rPr lang="en-US" sz="2200" noProof="1" smtClean="0"/>
              <a:t>MOVE  LENGTH OF  a  TO  b		b  </a:t>
            </a:r>
            <a:r>
              <a:rPr lang="en-US" sz="2200" noProof="1" smtClean="0">
                <a:sym typeface="Wingdings"/>
              </a:rPr>
              <a:t></a:t>
            </a:r>
            <a:r>
              <a:rPr lang="en-US" sz="2200" noProof="1" smtClean="0"/>
              <a:t>  6</a:t>
            </a:r>
          </a:p>
          <a:p>
            <a:r>
              <a:rPr lang="en-US" sz="2200" noProof="1" smtClean="0"/>
              <a:t>MOVE  LENGTH OF  a (3: )  TO  b		b  </a:t>
            </a:r>
            <a:r>
              <a:rPr lang="en-US" sz="2200" noProof="1" smtClean="0">
                <a:sym typeface="Wingdings"/>
              </a:rPr>
              <a:t></a:t>
            </a:r>
            <a:r>
              <a:rPr lang="en-US" sz="2200" noProof="1" smtClean="0"/>
              <a:t>  4</a:t>
            </a:r>
          </a:p>
          <a:p>
            <a:pPr>
              <a:lnSpc>
                <a:spcPct val="150000"/>
              </a:lnSpc>
            </a:pPr>
            <a:r>
              <a:rPr lang="en-US" sz="2200" noProof="1" smtClean="0"/>
              <a:t>Także dla pola numerycznego:   01  c	PIC S9(4)  BINARY.</a:t>
            </a:r>
          </a:p>
          <a:p>
            <a:r>
              <a:rPr lang="en-US" sz="2200" noProof="1" smtClean="0"/>
              <a:t>MOVE  LENGTH OF  c  TO  c	</a:t>
            </a:r>
            <a:r>
              <a:rPr lang="en-US" sz="2200" noProof="1" smtClean="0">
                <a:solidFill>
                  <a:schemeClr val="tx1">
                    <a:lumMod val="75000"/>
                    <a:lumOff val="25000"/>
                  </a:schemeClr>
                </a:solidFill>
              </a:rPr>
              <a:t>[to samo co]</a:t>
            </a:r>
            <a:r>
              <a:rPr lang="en-US" sz="2200" noProof="1" smtClean="0"/>
              <a:t>	MOVE  2  TO  c</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tx1"/>
            </a:gs>
            <a:gs pos="100000">
              <a:schemeClr val="tx1">
                <a:gamma/>
                <a:tint val="0"/>
                <a:invGamma/>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4" name="pole tekstowe 3"/>
          <p:cNvSpPr txBox="1"/>
          <p:nvPr/>
        </p:nvSpPr>
        <p:spPr>
          <a:xfrm>
            <a:off x="179512" y="188640"/>
            <a:ext cx="8784976" cy="461665"/>
          </a:xfrm>
          <a:prstGeom prst="rect">
            <a:avLst/>
          </a:prstGeom>
          <a:noFill/>
        </p:spPr>
        <p:txBody>
          <a:bodyPr wrap="square" rtlCol="0">
            <a:spAutoFit/>
          </a:bodyPr>
          <a:lstStyle/>
          <a:p>
            <a:pPr algn="ctr"/>
            <a:r>
              <a:rPr lang="pl-PL" sz="2400" b="1" noProof="1" smtClean="0"/>
              <a:t>Wbudowane funkcje </a:t>
            </a:r>
            <a:r>
              <a:rPr lang="pl-PL" noProof="1" smtClean="0"/>
              <a:t>(dwie strony)</a:t>
            </a:r>
            <a:endParaRPr lang="pl-PL" sz="2300" noProof="1">
              <a:solidFill>
                <a:schemeClr val="accent6">
                  <a:lumMod val="75000"/>
                </a:schemeClr>
              </a:solidFill>
            </a:endParaRPr>
          </a:p>
        </p:txBody>
      </p:sp>
      <p:sp>
        <p:nvSpPr>
          <p:cNvPr id="5" name="pole tekstowe 4"/>
          <p:cNvSpPr txBox="1"/>
          <p:nvPr/>
        </p:nvSpPr>
        <p:spPr>
          <a:xfrm>
            <a:off x="179512" y="764704"/>
            <a:ext cx="8784976" cy="5816977"/>
          </a:xfrm>
          <a:prstGeom prst="rect">
            <a:avLst/>
          </a:prstGeom>
          <a:noFill/>
        </p:spPr>
        <p:txBody>
          <a:bodyPr wrap="square" rtlCol="0">
            <a:spAutoFit/>
          </a:bodyPr>
          <a:lstStyle/>
          <a:p>
            <a:r>
              <a:rPr lang="en-US" noProof="1" smtClean="0"/>
              <a:t>Niektóre, najbardziej popularne, wbudowane funkcje (</a:t>
            </a:r>
            <a:r>
              <a:rPr lang="en-US" i="1" noProof="1" smtClean="0"/>
              <a:t>intrinsic functions</a:t>
            </a:r>
            <a:r>
              <a:rPr lang="en-US" noProof="1" smtClean="0"/>
              <a:t>) a więc funkcje gotowe do natychmiastowego użycia:</a:t>
            </a:r>
          </a:p>
          <a:p>
            <a:r>
              <a:rPr lang="en-US" sz="1600" noProof="1" smtClean="0"/>
              <a:t>						aaa …		zzz</a:t>
            </a:r>
          </a:p>
          <a:p>
            <a:r>
              <a:rPr lang="en-US" sz="1600" noProof="1" smtClean="0"/>
              <a:t>   FUNCTION  UPPER-CASE(</a:t>
            </a:r>
            <a:r>
              <a:rPr lang="en-US" sz="1600" i="1" noProof="1" smtClean="0"/>
              <a:t>aaa</a:t>
            </a:r>
            <a:r>
              <a:rPr lang="en-US" sz="1600" noProof="1" smtClean="0"/>
              <a:t>)		</a:t>
            </a:r>
            <a:r>
              <a:rPr lang="en-US" sz="1600" noProof="1" smtClean="0">
                <a:sym typeface="Wingdings"/>
              </a:rPr>
              <a:t></a:t>
            </a:r>
            <a:r>
              <a:rPr lang="en-US" sz="1600" noProof="1" smtClean="0"/>
              <a:t> zamień wszystkie litery w polu o nazwie </a:t>
            </a:r>
            <a:r>
              <a:rPr lang="en-US" sz="1600" i="1" noProof="1" smtClean="0"/>
              <a:t>aaa</a:t>
            </a:r>
            <a:r>
              <a:rPr lang="en-US" sz="1600" noProof="1" smtClean="0"/>
              <a:t> na wielkie</a:t>
            </a:r>
          </a:p>
          <a:p>
            <a:r>
              <a:rPr lang="en-US" sz="1600" noProof="1" smtClean="0"/>
              <a:t>MOVE  FUNCTION  </a:t>
            </a:r>
            <a:r>
              <a:rPr lang="en-US" sz="1600" b="1" noProof="1" smtClean="0"/>
              <a:t>UPPER-CASE</a:t>
            </a:r>
            <a:r>
              <a:rPr lang="en-US" sz="1600" noProof="1" smtClean="0"/>
              <a:t>(aaa)   TO   zzz		"Roma"		"ROMA"</a:t>
            </a:r>
          </a:p>
          <a:p>
            <a:r>
              <a:rPr lang="en-US" sz="1600" noProof="1" smtClean="0"/>
              <a:t>   FUNCTION  LOWER-CASE(</a:t>
            </a:r>
            <a:r>
              <a:rPr lang="en-US" sz="1600" i="1" noProof="1" smtClean="0"/>
              <a:t>aaa</a:t>
            </a:r>
            <a:r>
              <a:rPr lang="en-US" sz="1600" noProof="1" smtClean="0"/>
              <a:t>)	</a:t>
            </a:r>
            <a:r>
              <a:rPr lang="en-US" sz="1600" noProof="1" smtClean="0">
                <a:sym typeface="Wingdings"/>
              </a:rPr>
              <a:t></a:t>
            </a:r>
            <a:r>
              <a:rPr lang="en-US" sz="1600" noProof="1" smtClean="0"/>
              <a:t> zamień wszystkie litery w polu o nazwie </a:t>
            </a:r>
            <a:r>
              <a:rPr lang="en-US" sz="1600" i="1" noProof="1" smtClean="0"/>
              <a:t>aaa</a:t>
            </a:r>
            <a:r>
              <a:rPr lang="en-US" sz="1600" noProof="1" smtClean="0"/>
              <a:t> na małe</a:t>
            </a:r>
          </a:p>
          <a:p>
            <a:r>
              <a:rPr lang="en-US" sz="1600" noProof="1" smtClean="0"/>
              <a:t>MOVE  FUNCTION  </a:t>
            </a:r>
            <a:r>
              <a:rPr lang="en-US" sz="1600" b="1" noProof="1" smtClean="0"/>
              <a:t>LOWER-CASE</a:t>
            </a:r>
            <a:r>
              <a:rPr lang="en-US" sz="1600" noProof="1" smtClean="0"/>
              <a:t>(aaa)   TO   zzz		"Roma"		"roma"</a:t>
            </a:r>
          </a:p>
          <a:p>
            <a:r>
              <a:rPr lang="en-US" sz="1600" noProof="1" smtClean="0"/>
              <a:t>   FUNCTION  LENGTH(</a:t>
            </a:r>
            <a:r>
              <a:rPr lang="en-US" sz="1600" i="1" noProof="1" smtClean="0"/>
              <a:t>aaa</a:t>
            </a:r>
            <a:r>
              <a:rPr lang="en-US" sz="1600" noProof="1" smtClean="0"/>
              <a:t>)		</a:t>
            </a:r>
            <a:r>
              <a:rPr lang="en-US" sz="1600" noProof="1" smtClean="0">
                <a:sym typeface="Wingdings"/>
              </a:rPr>
              <a:t></a:t>
            </a:r>
            <a:r>
              <a:rPr lang="en-US" sz="1600" noProof="1" smtClean="0"/>
              <a:t> podaj długość pola o nazwie </a:t>
            </a:r>
            <a:r>
              <a:rPr lang="en-US" sz="1600" i="1" noProof="1" smtClean="0"/>
              <a:t>aaa</a:t>
            </a:r>
            <a:endParaRPr lang="en-US" sz="1600" noProof="1" smtClean="0"/>
          </a:p>
          <a:p>
            <a:r>
              <a:rPr lang="en-US" sz="1600" noProof="1" smtClean="0"/>
              <a:t>MOVE  FUNCTION  </a:t>
            </a:r>
            <a:r>
              <a:rPr lang="en-US" sz="1600" b="1" noProof="1" smtClean="0"/>
              <a:t>LENGTH</a:t>
            </a:r>
            <a:r>
              <a:rPr lang="en-US" sz="1600" noProof="1" smtClean="0"/>
              <a:t>(aaa)   TO   zzz			"Roma"		4</a:t>
            </a:r>
          </a:p>
          <a:p>
            <a:r>
              <a:rPr lang="en-US" sz="1600" noProof="1" smtClean="0"/>
              <a:t>   FUNCTION  REVERSE(</a:t>
            </a:r>
            <a:r>
              <a:rPr lang="en-US" sz="1600" i="1" noProof="1" smtClean="0"/>
              <a:t>aaa</a:t>
            </a:r>
            <a:r>
              <a:rPr lang="en-US" sz="1600" noProof="1" smtClean="0"/>
              <a:t>)	</a:t>
            </a:r>
            <a:r>
              <a:rPr lang="en-US" sz="1600" noProof="1" smtClean="0">
                <a:sym typeface="Wingdings"/>
              </a:rPr>
              <a:t></a:t>
            </a:r>
            <a:r>
              <a:rPr lang="en-US" sz="1600" noProof="1" smtClean="0"/>
              <a:t> odwróć łańcuch znaków w polu o nazwie </a:t>
            </a:r>
            <a:r>
              <a:rPr lang="en-US" sz="1600" i="1" noProof="1" smtClean="0"/>
              <a:t>aaa </a:t>
            </a:r>
            <a:endParaRPr lang="en-US" sz="1600" noProof="1" smtClean="0"/>
          </a:p>
          <a:p>
            <a:r>
              <a:rPr lang="en-US" sz="1600" noProof="1" smtClean="0"/>
              <a:t>MOVE  FUNCTION  </a:t>
            </a:r>
            <a:r>
              <a:rPr lang="en-US" sz="1600" b="1" noProof="1" smtClean="0"/>
              <a:t>REVERSE</a:t>
            </a:r>
            <a:r>
              <a:rPr lang="en-US" sz="1600" noProof="1" smtClean="0"/>
              <a:t>(aaa)   TO   zzz			"ROMA„		"AMOR"</a:t>
            </a:r>
          </a:p>
          <a:p>
            <a:r>
              <a:rPr lang="en-US" sz="1600" noProof="1" smtClean="0"/>
              <a:t>   FUNCTION  SUM(</a:t>
            </a:r>
            <a:r>
              <a:rPr lang="en-US" sz="1600" i="1" noProof="1" smtClean="0"/>
              <a:t>aaa bbb </a:t>
            </a:r>
            <a:r>
              <a:rPr lang="en-US" sz="1600" noProof="1" smtClean="0"/>
              <a:t>…)		</a:t>
            </a:r>
            <a:r>
              <a:rPr lang="en-US" sz="1600" noProof="1" smtClean="0">
                <a:sym typeface="Wingdings"/>
              </a:rPr>
              <a:t></a:t>
            </a:r>
            <a:r>
              <a:rPr lang="en-US" sz="1600" noProof="1" smtClean="0"/>
              <a:t> podaj sumę liczb z wielu liczb w polach </a:t>
            </a:r>
            <a:r>
              <a:rPr lang="en-US" sz="1600" i="1" noProof="1" smtClean="0"/>
              <a:t>aaa bbb</a:t>
            </a:r>
            <a:r>
              <a:rPr lang="en-US" sz="1600" noProof="1" smtClean="0"/>
              <a:t> itd</a:t>
            </a:r>
          </a:p>
          <a:p>
            <a:r>
              <a:rPr lang="en-US" sz="1600" noProof="1" smtClean="0"/>
              <a:t>MOVE  FUNCTION  </a:t>
            </a:r>
            <a:r>
              <a:rPr lang="en-US" sz="1600" b="1" noProof="1" smtClean="0"/>
              <a:t>SUM</a:t>
            </a:r>
            <a:r>
              <a:rPr lang="en-US" sz="1600" noProof="1" smtClean="0"/>
              <a:t>(aaa 12 bbb)   TO   zzz		10, 12, 5		27</a:t>
            </a:r>
          </a:p>
          <a:p>
            <a:r>
              <a:rPr lang="en-US" sz="1600" noProof="1" smtClean="0"/>
              <a:t>MOVE  FUNCTION  </a:t>
            </a:r>
            <a:r>
              <a:rPr lang="en-US" sz="1600" b="1" noProof="1" smtClean="0"/>
              <a:t>SUM</a:t>
            </a:r>
            <a:r>
              <a:rPr lang="en-US" sz="1600" noProof="1" smtClean="0"/>
              <a:t>(</a:t>
            </a:r>
            <a:r>
              <a:rPr lang="en-US" sz="1600" i="1" noProof="1" smtClean="0"/>
              <a:t>tablica liczb</a:t>
            </a:r>
            <a:r>
              <a:rPr lang="en-US" sz="1600" noProof="1" smtClean="0"/>
              <a:t>(ALL))  TO  zzz		10, 12, 5		27</a:t>
            </a:r>
          </a:p>
          <a:p>
            <a:r>
              <a:rPr lang="en-US" sz="1600" noProof="1" smtClean="0"/>
              <a:t>   FUNCTION  MAX(</a:t>
            </a:r>
            <a:r>
              <a:rPr lang="en-US" sz="1600" i="1" noProof="1" smtClean="0"/>
              <a:t>aaa bbb </a:t>
            </a:r>
            <a:r>
              <a:rPr lang="en-US" sz="1600" noProof="1" smtClean="0"/>
              <a:t>…)	               </a:t>
            </a:r>
            <a:r>
              <a:rPr lang="en-US" sz="1600" noProof="1" smtClean="0">
                <a:sym typeface="Wingdings"/>
              </a:rPr>
              <a:t></a:t>
            </a:r>
            <a:r>
              <a:rPr lang="en-US" sz="1600" noProof="1" smtClean="0"/>
              <a:t> podaj największą liczbę z wielu liczb w polach </a:t>
            </a:r>
            <a:r>
              <a:rPr lang="en-US" sz="1600" i="1" noProof="1" smtClean="0"/>
              <a:t>aaa bbb</a:t>
            </a:r>
            <a:r>
              <a:rPr lang="en-US" sz="1600" noProof="1" smtClean="0"/>
              <a:t> itd</a:t>
            </a:r>
          </a:p>
          <a:p>
            <a:r>
              <a:rPr lang="en-US" sz="1600" noProof="1" smtClean="0"/>
              <a:t>MOVE  FUNCTION  </a:t>
            </a:r>
            <a:r>
              <a:rPr lang="en-US" sz="1600" b="1" noProof="1" smtClean="0"/>
              <a:t>MAX</a:t>
            </a:r>
            <a:r>
              <a:rPr lang="en-US" sz="1600" noProof="1" smtClean="0"/>
              <a:t>(aaa 12 bbb)   TO   zzz		10, 12, 5		12</a:t>
            </a:r>
          </a:p>
          <a:p>
            <a:r>
              <a:rPr lang="en-US" sz="1600" noProof="1" smtClean="0"/>
              <a:t>MOVE  FUNCTION  </a:t>
            </a:r>
            <a:r>
              <a:rPr lang="en-US" sz="1600" b="1" noProof="1" smtClean="0"/>
              <a:t>MAX</a:t>
            </a:r>
            <a:r>
              <a:rPr lang="en-US" sz="1600" noProof="1" smtClean="0"/>
              <a:t>(</a:t>
            </a:r>
            <a:r>
              <a:rPr lang="en-US" sz="1600" i="1" noProof="1" smtClean="0"/>
              <a:t>tablica liczb</a:t>
            </a:r>
            <a:r>
              <a:rPr lang="en-US" sz="1600" noProof="1" smtClean="0"/>
              <a:t>(ALL))  TO  zzz		10, 12, 5		12</a:t>
            </a:r>
          </a:p>
          <a:p>
            <a:r>
              <a:rPr lang="en-US" sz="1600" noProof="1" smtClean="0"/>
              <a:t>   FUNCTION  MIN(</a:t>
            </a:r>
            <a:r>
              <a:rPr lang="en-US" sz="1600" i="1" noProof="1" smtClean="0"/>
              <a:t>aaa bbb </a:t>
            </a:r>
            <a:r>
              <a:rPr lang="en-US" sz="1600" noProof="1" smtClean="0"/>
              <a:t>…)	              </a:t>
            </a:r>
            <a:r>
              <a:rPr lang="en-US" sz="1600" noProof="1" smtClean="0">
                <a:sym typeface="Wingdings"/>
              </a:rPr>
              <a:t></a:t>
            </a:r>
            <a:r>
              <a:rPr lang="en-US" sz="1600" noProof="1" smtClean="0"/>
              <a:t> podaj najmniejszą liczbę z wielu liczb w polach </a:t>
            </a:r>
            <a:r>
              <a:rPr lang="en-US" sz="1600" i="1" noProof="1" smtClean="0"/>
              <a:t>aaa bbb</a:t>
            </a:r>
            <a:r>
              <a:rPr lang="en-US" sz="1600" noProof="1" smtClean="0"/>
              <a:t> itd</a:t>
            </a:r>
          </a:p>
          <a:p>
            <a:r>
              <a:rPr lang="en-US" sz="1600" noProof="1" smtClean="0"/>
              <a:t>MOVE  FUNCTION  </a:t>
            </a:r>
            <a:r>
              <a:rPr lang="en-US" sz="1600" b="1" noProof="1" smtClean="0"/>
              <a:t>MIN</a:t>
            </a:r>
            <a:r>
              <a:rPr lang="en-US" sz="1600" noProof="1" smtClean="0"/>
              <a:t>(aaa 12 bbb)   TO   zzz		10, 12, 5		5</a:t>
            </a:r>
          </a:p>
          <a:p>
            <a:r>
              <a:rPr lang="en-US" sz="1600" noProof="1" smtClean="0"/>
              <a:t>MOVE  FUNCTION  </a:t>
            </a:r>
            <a:r>
              <a:rPr lang="en-US" sz="1600" b="1" noProof="1" smtClean="0"/>
              <a:t>MIN</a:t>
            </a:r>
            <a:r>
              <a:rPr lang="en-US" sz="1600" noProof="1" smtClean="0"/>
              <a:t>(</a:t>
            </a:r>
            <a:r>
              <a:rPr lang="en-US" sz="1600" i="1" noProof="1" smtClean="0"/>
              <a:t>tablica liczb</a:t>
            </a:r>
            <a:r>
              <a:rPr lang="en-US" sz="1600" noProof="1" smtClean="0"/>
              <a:t>(ALL))  TO  zzz		10, 12, 5		5</a:t>
            </a:r>
          </a:p>
          <a:p>
            <a:r>
              <a:rPr lang="en-US" sz="1600" noProof="1" smtClean="0"/>
              <a:t>   FUNCTION  NUMVAL-C(…) / NUMVAL(…)	               </a:t>
            </a:r>
            <a:r>
              <a:rPr lang="en-US" sz="1600" noProof="1" smtClean="0">
                <a:sym typeface="Wingdings"/>
              </a:rPr>
              <a:t></a:t>
            </a:r>
            <a:r>
              <a:rPr lang="en-US" sz="1600" noProof="1" smtClean="0"/>
              <a:t> zamień wartość pola na liczbę (np. dla obliczeń) </a:t>
            </a:r>
          </a:p>
          <a:p>
            <a:r>
              <a:rPr lang="en-US" sz="1600" noProof="1" smtClean="0"/>
              <a:t>MOVE  FUNCTION  </a:t>
            </a:r>
            <a:r>
              <a:rPr lang="en-US" sz="1600" b="1" noProof="1" smtClean="0"/>
              <a:t>NUMVAL-C</a:t>
            </a:r>
            <a:r>
              <a:rPr lang="en-US" sz="1600" noProof="1" smtClean="0"/>
              <a:t>(aaa)   TO   zzz		"$12,345.67CR"	-12345.67</a:t>
            </a:r>
          </a:p>
          <a:p>
            <a:r>
              <a:rPr lang="en-US" sz="1600" noProof="1" smtClean="0"/>
              <a:t>MOVE  FUNCTION  </a:t>
            </a:r>
            <a:r>
              <a:rPr lang="en-US" sz="1600" b="1" noProof="1" smtClean="0"/>
              <a:t>NUMVAL</a:t>
            </a:r>
            <a:r>
              <a:rPr lang="en-US" sz="1600" noProof="1" smtClean="0"/>
              <a:t>(aaa)   TO   zzz			"+0012.34"	12.34</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accent2"/>
            </a:gs>
            <a:gs pos="100000">
              <a:schemeClr val="accent2">
                <a:gamma/>
                <a:tint val="0"/>
                <a:invGamma/>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pole tekstowe 1"/>
          <p:cNvSpPr txBox="1"/>
          <p:nvPr/>
        </p:nvSpPr>
        <p:spPr>
          <a:xfrm>
            <a:off x="179512" y="451693"/>
            <a:ext cx="8784976" cy="6001643"/>
          </a:xfrm>
          <a:prstGeom prst="rect">
            <a:avLst/>
          </a:prstGeom>
          <a:noFill/>
        </p:spPr>
        <p:txBody>
          <a:bodyPr wrap="square" rtlCol="0">
            <a:spAutoFit/>
          </a:bodyPr>
          <a:lstStyle/>
          <a:p>
            <a:r>
              <a:rPr lang="pl-PL" sz="1600" dirty="0" smtClean="0"/>
              <a:t> </a:t>
            </a:r>
            <a:r>
              <a:rPr lang="en-US" sz="1600" noProof="1" smtClean="0"/>
              <a:t>  FUNCTION  INTEGER(…) / INTEGER-PART(…)            </a:t>
            </a:r>
            <a:r>
              <a:rPr lang="en-US" sz="1600" noProof="1" smtClean="0">
                <a:sym typeface="Wingdings"/>
              </a:rPr>
              <a:t></a:t>
            </a:r>
            <a:r>
              <a:rPr lang="en-US" sz="1600" noProof="1" smtClean="0"/>
              <a:t> weź część całkowitą liczby zmiennoprzecinkowej</a:t>
            </a:r>
          </a:p>
          <a:p>
            <a:r>
              <a:rPr lang="en-US" sz="1600" noProof="1" smtClean="0"/>
              <a:t>MOVE  FUNCTION  </a:t>
            </a:r>
            <a:r>
              <a:rPr lang="en-US" sz="1600" b="1" noProof="1" smtClean="0"/>
              <a:t>INTEGER</a:t>
            </a:r>
            <a:r>
              <a:rPr lang="en-US" sz="1600" noProof="1" smtClean="0"/>
              <a:t>(aaa)   TO   zzz			345.67		346 (zaokrągla)</a:t>
            </a:r>
          </a:p>
          <a:p>
            <a:r>
              <a:rPr lang="en-US" sz="1600" noProof="1" smtClean="0"/>
              <a:t>MOVE  FUNCTION  </a:t>
            </a:r>
            <a:r>
              <a:rPr lang="en-US" sz="1600" b="1" noProof="1" smtClean="0"/>
              <a:t>INTEGER-PART</a:t>
            </a:r>
            <a:r>
              <a:rPr lang="en-US" sz="1600" noProof="1" smtClean="0"/>
              <a:t>(aaa)   TO   zzz		345.67		345  (obcina)</a:t>
            </a:r>
          </a:p>
          <a:p>
            <a:r>
              <a:rPr lang="en-US" sz="1600" noProof="1" smtClean="0"/>
              <a:t>   FUNCTION  REM(</a:t>
            </a:r>
            <a:r>
              <a:rPr lang="en-US" sz="1600" i="1" noProof="1" smtClean="0"/>
              <a:t>aaa</a:t>
            </a:r>
            <a:r>
              <a:rPr lang="en-US" sz="1600" noProof="1" smtClean="0"/>
              <a:t>, </a:t>
            </a:r>
            <a:r>
              <a:rPr lang="en-US" sz="1600" i="1" noProof="1" smtClean="0"/>
              <a:t>bbb</a:t>
            </a:r>
            <a:r>
              <a:rPr lang="en-US" sz="1600" noProof="1" smtClean="0"/>
              <a:t>)		        </a:t>
            </a:r>
            <a:r>
              <a:rPr lang="en-US" sz="1600" noProof="1" smtClean="0">
                <a:sym typeface="Wingdings"/>
              </a:rPr>
              <a:t></a:t>
            </a:r>
            <a:r>
              <a:rPr lang="en-US" sz="1600" noProof="1" smtClean="0"/>
              <a:t> podaj resztę z dzielenia dwóch liczb: </a:t>
            </a:r>
            <a:r>
              <a:rPr lang="en-US" sz="1600" i="1" noProof="1" smtClean="0"/>
              <a:t>aaa</a:t>
            </a:r>
            <a:r>
              <a:rPr lang="en-US" sz="1600" noProof="1" smtClean="0"/>
              <a:t> przez </a:t>
            </a:r>
            <a:r>
              <a:rPr lang="en-US" sz="1600" i="1" noProof="1" smtClean="0"/>
              <a:t>bbb</a:t>
            </a:r>
            <a:r>
              <a:rPr lang="en-US" sz="1600" noProof="1" smtClean="0"/>
              <a:t>)</a:t>
            </a:r>
          </a:p>
          <a:p>
            <a:r>
              <a:rPr lang="en-US" sz="1600" noProof="1" smtClean="0"/>
              <a:t>MOVE  FUNCTION  </a:t>
            </a:r>
            <a:r>
              <a:rPr lang="en-US" sz="1600" b="1" noProof="1" smtClean="0"/>
              <a:t>REM</a:t>
            </a:r>
            <a:r>
              <a:rPr lang="en-US" sz="1600" noProof="1" smtClean="0"/>
              <a:t>(aaa, 5)   TO   zzz			43		3  (bo 3 reszty) </a:t>
            </a:r>
          </a:p>
          <a:p>
            <a:r>
              <a:rPr lang="en-US" sz="1600" noProof="1" smtClean="0"/>
              <a:t>   FUNCTION  CURRENT-DATE		</a:t>
            </a:r>
            <a:r>
              <a:rPr lang="en-US" sz="1600" noProof="1" smtClean="0">
                <a:sym typeface="Wingdings"/>
              </a:rPr>
              <a:t></a:t>
            </a:r>
            <a:r>
              <a:rPr lang="en-US" sz="1600" noProof="1" smtClean="0"/>
              <a:t> argumentem są aktualne data i czas wzięte z systemu</a:t>
            </a:r>
          </a:p>
          <a:p>
            <a:r>
              <a:rPr lang="en-US" sz="1600" noProof="1" smtClean="0"/>
              <a:t>MOVE  FUNCTION  </a:t>
            </a:r>
            <a:r>
              <a:rPr lang="en-US" sz="1600" b="1" noProof="1" smtClean="0"/>
              <a:t>CURRENT-DATE  </a:t>
            </a:r>
            <a:r>
              <a:rPr lang="en-US" sz="1600" noProof="1" smtClean="0"/>
              <a:t>TO   zzz		(dane systemowe) 	20070727120455123456</a:t>
            </a:r>
          </a:p>
          <a:p>
            <a:r>
              <a:rPr lang="en-US" sz="1600" noProof="1" smtClean="0"/>
              <a:t>   FUNCTION  INTEGER-OF-DATE(…)	</a:t>
            </a:r>
            <a:r>
              <a:rPr lang="en-US" sz="1600" noProof="1" smtClean="0">
                <a:sym typeface="Wingdings"/>
              </a:rPr>
              <a:t></a:t>
            </a:r>
            <a:r>
              <a:rPr lang="en-US" sz="1600" noProof="1" smtClean="0"/>
              <a:t> podaj aktualną datę w formacie </a:t>
            </a:r>
            <a:r>
              <a:rPr lang="en-US" sz="1600" b="1" noProof="1" smtClean="0"/>
              <a:t>rrrrddd</a:t>
            </a:r>
            <a:r>
              <a:rPr lang="en-US" sz="1600" noProof="1" smtClean="0"/>
              <a:t>, gdzie </a:t>
            </a:r>
            <a:r>
              <a:rPr lang="en-US" sz="1600" b="1" noProof="1" smtClean="0"/>
              <a:t>ddd</a:t>
            </a:r>
            <a:r>
              <a:rPr lang="en-US" sz="1600" noProof="1" smtClean="0"/>
              <a:t> to </a:t>
            </a:r>
          </a:p>
          <a:p>
            <a:r>
              <a:rPr lang="en-US" sz="1600" noProof="1" smtClean="0"/>
              <a:t>				     liczba od 1 do 366</a:t>
            </a:r>
          </a:p>
          <a:p>
            <a:r>
              <a:rPr lang="en-US" sz="1600" noProof="1" smtClean="0"/>
              <a:t>MOVE  FUNCTION  </a:t>
            </a:r>
            <a:r>
              <a:rPr lang="en-US" sz="1600" b="1" noProof="1" smtClean="0"/>
              <a:t>INTEGER-OF-DATE  </a:t>
            </a:r>
            <a:r>
              <a:rPr lang="en-US" sz="1600" noProof="1" smtClean="0"/>
              <a:t>TO   zzz		20070727  	148781</a:t>
            </a:r>
          </a:p>
          <a:p>
            <a:r>
              <a:rPr lang="en-US" sz="1600" noProof="1" smtClean="0"/>
              <a:t>   FUNCTION  DATE-OF-INTEGER(…)	</a:t>
            </a:r>
            <a:r>
              <a:rPr lang="en-US" sz="1600" noProof="1" smtClean="0">
                <a:sym typeface="Wingdings"/>
              </a:rPr>
              <a:t></a:t>
            </a:r>
            <a:r>
              <a:rPr lang="en-US" sz="1600" noProof="1" smtClean="0"/>
              <a:t> podaj aktualną datę w formacie </a:t>
            </a:r>
            <a:r>
              <a:rPr lang="en-US" sz="1600" b="1" noProof="1" smtClean="0"/>
              <a:t>rrrrmmdd</a:t>
            </a:r>
            <a:endParaRPr lang="en-US" sz="1600" noProof="1" smtClean="0"/>
          </a:p>
          <a:p>
            <a:r>
              <a:rPr lang="en-US" sz="1600" noProof="1" smtClean="0"/>
              <a:t>MOVE  FUNCTION  </a:t>
            </a:r>
            <a:r>
              <a:rPr lang="en-US" sz="1600" b="1" noProof="1" smtClean="0"/>
              <a:t>DATE-OF-INTEGER  </a:t>
            </a:r>
            <a:r>
              <a:rPr lang="en-US" sz="1600" noProof="1" smtClean="0"/>
              <a:t>TO   zzz		148781		20070727</a:t>
            </a:r>
          </a:p>
          <a:p>
            <a:r>
              <a:rPr lang="en-US" sz="1600" noProof="1" smtClean="0"/>
              <a:t>   FUNCTION  INTEGER-OF-DAY(…)	</a:t>
            </a:r>
            <a:r>
              <a:rPr lang="en-US" sz="1600" noProof="1" smtClean="0">
                <a:sym typeface="Wingdings"/>
              </a:rPr>
              <a:t></a:t>
            </a:r>
            <a:r>
              <a:rPr lang="en-US" sz="1600" noProof="1" smtClean="0"/>
              <a:t> podaj aktualną datę w formacie </a:t>
            </a:r>
            <a:r>
              <a:rPr lang="en-US" sz="1600" b="1" noProof="1" smtClean="0"/>
              <a:t>rrrrddd</a:t>
            </a:r>
            <a:r>
              <a:rPr lang="en-US" sz="1600" noProof="1" smtClean="0"/>
              <a:t>, gdzie </a:t>
            </a:r>
            <a:r>
              <a:rPr lang="en-US" sz="1600" b="1" noProof="1" smtClean="0"/>
              <a:t>ddd</a:t>
            </a:r>
            <a:r>
              <a:rPr lang="en-US" sz="1600" noProof="1" smtClean="0"/>
              <a:t> to</a:t>
            </a:r>
          </a:p>
          <a:p>
            <a:r>
              <a:rPr lang="en-US" sz="1600" noProof="1" smtClean="0"/>
              <a:t>				     liczba od 1 do 366</a:t>
            </a:r>
          </a:p>
          <a:p>
            <a:r>
              <a:rPr lang="en-US" sz="1600" noProof="1" smtClean="0"/>
              <a:t>MOVE  FUNCTION  </a:t>
            </a:r>
            <a:r>
              <a:rPr lang="en-US" sz="1600" b="1" noProof="1" smtClean="0"/>
              <a:t>INTEGER-OF-DAY  </a:t>
            </a:r>
            <a:r>
              <a:rPr lang="en-US" sz="1600" noProof="1" smtClean="0"/>
              <a:t>TO   zzz		2007208		148781</a:t>
            </a:r>
          </a:p>
          <a:p>
            <a:r>
              <a:rPr lang="en-US" sz="1600" noProof="1" smtClean="0"/>
              <a:t>				    148781 </a:t>
            </a:r>
            <a:r>
              <a:rPr lang="en-US" sz="1600" noProof="1" smtClean="0">
                <a:sym typeface="Wingdings"/>
              </a:rPr>
              <a:t></a:t>
            </a:r>
            <a:r>
              <a:rPr lang="en-US" sz="1600" noProof="1" smtClean="0"/>
              <a:t> to ilość dni od 1 stycznia 1600 roku</a:t>
            </a:r>
          </a:p>
          <a:p>
            <a:r>
              <a:rPr lang="en-US" sz="1600" noProof="1" smtClean="0"/>
              <a:t>   FUNCTION  DAY-OF-INTEGER(…)	</a:t>
            </a:r>
            <a:r>
              <a:rPr lang="en-US" sz="1600" noProof="1" smtClean="0">
                <a:sym typeface="Wingdings"/>
              </a:rPr>
              <a:t></a:t>
            </a:r>
            <a:r>
              <a:rPr lang="en-US" sz="1600" noProof="1" smtClean="0"/>
              <a:t> podaj aktualną datę w formacie </a:t>
            </a:r>
            <a:r>
              <a:rPr lang="en-US" sz="1600" b="1" noProof="1" smtClean="0"/>
              <a:t>rrrrddd</a:t>
            </a:r>
            <a:r>
              <a:rPr lang="en-US" sz="1600" noProof="1" smtClean="0"/>
              <a:t>, gdzie </a:t>
            </a:r>
            <a:r>
              <a:rPr lang="en-US" sz="1600" b="1" noProof="1" smtClean="0"/>
              <a:t>ddd</a:t>
            </a:r>
            <a:r>
              <a:rPr lang="en-US" sz="1600" noProof="1" smtClean="0"/>
              <a:t> to</a:t>
            </a:r>
          </a:p>
          <a:p>
            <a:r>
              <a:rPr lang="en-US" sz="1600" noProof="1" smtClean="0"/>
              <a:t>				     liczba od 1 do 366</a:t>
            </a:r>
          </a:p>
          <a:p>
            <a:r>
              <a:rPr lang="en-US" sz="1600" noProof="1" smtClean="0"/>
              <a:t>MOVE  FUNCTION  </a:t>
            </a:r>
            <a:r>
              <a:rPr lang="en-US" sz="1600" b="1" noProof="1" smtClean="0"/>
              <a:t>DAY-OF-INTEGER  </a:t>
            </a:r>
            <a:r>
              <a:rPr lang="en-US" sz="1600" noProof="1" smtClean="0"/>
              <a:t>TO   zzz		148781	         2007208 </a:t>
            </a:r>
          </a:p>
          <a:p>
            <a:r>
              <a:rPr lang="en-US" sz="1600" noProof="1" smtClean="0"/>
              <a:t>							(bo 208-y dzień roku)</a:t>
            </a:r>
          </a:p>
          <a:p>
            <a:r>
              <a:rPr lang="en-US" sz="1600" noProof="1" smtClean="0"/>
              <a:t>   FUNCTION  WHEN-COMPILED		</a:t>
            </a:r>
            <a:r>
              <a:rPr lang="en-US" sz="1600" noProof="1" smtClean="0">
                <a:sym typeface="Wingdings"/>
              </a:rPr>
              <a:t></a:t>
            </a:r>
            <a:r>
              <a:rPr lang="en-US" sz="1600" noProof="1" smtClean="0"/>
              <a:t> podaje datę i czas kompilacji z systemu wzięte podczas </a:t>
            </a:r>
          </a:p>
          <a:p>
            <a:r>
              <a:rPr lang="en-US" sz="1600" noProof="1" smtClean="0"/>
              <a:t>				      kompilacji programu</a:t>
            </a:r>
          </a:p>
          <a:p>
            <a:r>
              <a:rPr lang="en-US" sz="1600" noProof="1" smtClean="0"/>
              <a:t>MOVE  FUNCTION  </a:t>
            </a:r>
            <a:r>
              <a:rPr lang="en-US" sz="1600" b="1" noProof="1" smtClean="0"/>
              <a:t>WHEN-COMPILED  </a:t>
            </a:r>
            <a:r>
              <a:rPr lang="en-US" sz="1600" noProof="1" smtClean="0"/>
              <a:t>TO   zzz	(dane systemowe)	200707271434270000000</a:t>
            </a:r>
          </a:p>
          <a:p>
            <a:r>
              <a:rPr lang="en-US" sz="1600" noProof="1" smtClean="0"/>
              <a:t>						                (rrrrmmddhhmmss0000000)</a:t>
            </a:r>
            <a:endParaRPr lang="en-US" sz="1400" noProof="1"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path path="rect">
            <a:fillToRect l="100000" t="100000"/>
          </a:path>
        </a:gradFill>
        <a:effectLst/>
      </p:bgPr>
    </p:bg>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332656"/>
            <a:ext cx="8229600" cy="3672407"/>
          </a:xfrm>
          <a:gradFill rotWithShape="0">
            <a:gsLst>
              <a:gs pos="0">
                <a:schemeClr val="folHlink">
                  <a:gamma/>
                  <a:tint val="30980"/>
                  <a:invGamma/>
                </a:schemeClr>
              </a:gs>
              <a:gs pos="50000">
                <a:schemeClr val="folHlink"/>
              </a:gs>
              <a:gs pos="100000">
                <a:schemeClr val="folHlink">
                  <a:gamma/>
                  <a:tint val="30980"/>
                  <a:invGamma/>
                </a:schemeClr>
              </a:gs>
            </a:gsLst>
            <a:lin ang="5400000" scaled="1"/>
          </a:gradFill>
        </p:spPr>
        <p:txBody>
          <a:bodyPr>
            <a:normAutofit fontScale="62500" lnSpcReduction="20000"/>
          </a:bodyPr>
          <a:lstStyle/>
          <a:p>
            <a:pPr>
              <a:lnSpc>
                <a:spcPct val="170000"/>
              </a:lnSpc>
              <a:buNone/>
            </a:pPr>
            <a:r>
              <a:rPr lang="en-US" noProof="1" smtClean="0"/>
              <a:t>Leszek Buczek, czerwiec 2022</a:t>
            </a:r>
          </a:p>
          <a:p>
            <a:pPr>
              <a:buNone/>
            </a:pPr>
            <a:endParaRPr lang="en-US" noProof="1" smtClean="0"/>
          </a:p>
          <a:p>
            <a:pPr>
              <a:buNone/>
            </a:pPr>
            <a:r>
              <a:rPr lang="en-US" noProof="1" smtClean="0"/>
              <a:t>Źródła do prezentacji:</a:t>
            </a:r>
          </a:p>
          <a:p>
            <a:pPr>
              <a:buNone/>
            </a:pPr>
            <a:r>
              <a:rPr lang="en-US" noProof="1" smtClean="0"/>
              <a:t> </a:t>
            </a:r>
          </a:p>
          <a:p>
            <a:r>
              <a:rPr lang="en-US" noProof="1" smtClean="0"/>
              <a:t>Gary S. Popkin: Comprehensive Structured COBOL, New York City Technical College of the City University of New York, PWS KENT Publishing Company, 1993, Boston, ISBN 0-534-93270-3</a:t>
            </a:r>
          </a:p>
          <a:p>
            <a:pPr>
              <a:buNone/>
            </a:pPr>
            <a:r>
              <a:rPr lang="en-US" noProof="1" smtClean="0"/>
              <a:t> </a:t>
            </a:r>
          </a:p>
          <a:p>
            <a:r>
              <a:rPr lang="en-US" noProof="1" smtClean="0"/>
              <a:t>Gary DeWard Brown: Advanced ANSI COBOL with Structured Programming. For VS COBOL II and Microsoft Micro Focus COBOL; Second Edition; John Wiley &amp; Sons, Inc., 1992. ISBN 0-471-54786-7</a:t>
            </a:r>
            <a:r>
              <a:rPr lang="en-US" b="1" noProof="1" smtClean="0">
                <a:cs typeface="Times New Roman" pitchFamily="18" charset="0"/>
              </a:rPr>
              <a:t> </a:t>
            </a:r>
            <a:endParaRPr lang="en-US" noProof="1" smtClean="0">
              <a:cs typeface="Times New Roman" pitchFamily="18" charset="0"/>
            </a:endParaRPr>
          </a:p>
          <a:p>
            <a:pPr>
              <a:lnSpc>
                <a:spcPct val="90000"/>
              </a:lnSpc>
              <a:buFontTx/>
              <a:buNone/>
            </a:pPr>
            <a:endParaRPr lang="en-US" noProof="1"/>
          </a:p>
        </p:txBody>
      </p:sp>
      <p:sp>
        <p:nvSpPr>
          <p:cNvPr id="5" name="Text Box 1045"/>
          <p:cNvSpPr txBox="1">
            <a:spLocks noChangeArrowheads="1"/>
          </p:cNvSpPr>
          <p:nvPr/>
        </p:nvSpPr>
        <p:spPr bwMode="auto">
          <a:xfrm>
            <a:off x="1693168" y="4289028"/>
            <a:ext cx="5759152" cy="2308324"/>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p:spPr>
        <p:txBody>
          <a:bodyPr wrap="square">
            <a:spAutoFit/>
          </a:bodyPr>
          <a:lstStyle/>
          <a:p>
            <a:r>
              <a:rPr lang="pl-PL" sz="2400" noProof="1" smtClean="0">
                <a:solidFill>
                  <a:schemeClr val="accent1">
                    <a:lumMod val="40000"/>
                    <a:lumOff val="60000"/>
                  </a:schemeClr>
                </a:solidFill>
              </a:rPr>
              <a:t>Pokrewne prezentacje:</a:t>
            </a:r>
          </a:p>
          <a:p>
            <a:r>
              <a:rPr lang="pl-PL" sz="2400" noProof="1" smtClean="0">
                <a:solidFill>
                  <a:schemeClr val="accent1">
                    <a:lumMod val="40000"/>
                    <a:lumOff val="60000"/>
                  </a:schemeClr>
                </a:solidFill>
              </a:rPr>
              <a:t>	TSO – edytor </a:t>
            </a:r>
          </a:p>
          <a:p>
            <a:r>
              <a:rPr lang="pl-PL" sz="2400" noProof="1" smtClean="0">
                <a:solidFill>
                  <a:schemeClr val="accent1">
                    <a:lumMod val="40000"/>
                    <a:lumOff val="60000"/>
                  </a:schemeClr>
                </a:solidFill>
              </a:rPr>
              <a:t>	JCL </a:t>
            </a:r>
          </a:p>
          <a:p>
            <a:r>
              <a:rPr lang="pl-PL" sz="2400" noProof="1" smtClean="0">
                <a:solidFill>
                  <a:schemeClr val="accent1">
                    <a:lumMod val="40000"/>
                    <a:lumOff val="60000"/>
                  </a:schemeClr>
                </a:solidFill>
              </a:rPr>
              <a:t>	Programy narzędziowe</a:t>
            </a:r>
          </a:p>
          <a:p>
            <a:r>
              <a:rPr lang="pl-PL" sz="2400" noProof="1" smtClean="0">
                <a:solidFill>
                  <a:schemeClr val="accent1">
                    <a:lumMod val="40000"/>
                    <a:lumOff val="60000"/>
                  </a:schemeClr>
                </a:solidFill>
              </a:rPr>
              <a:t>	ICETOOL </a:t>
            </a:r>
          </a:p>
          <a:p>
            <a:r>
              <a:rPr lang="pl-PL" sz="2400" noProof="1" smtClean="0">
                <a:solidFill>
                  <a:schemeClr val="accent1">
                    <a:lumMod val="40000"/>
                    <a:lumOff val="60000"/>
                  </a:schemeClr>
                </a:solidFill>
              </a:rPr>
              <a:t>	ICETOOL – narzędzie do raportowania</a:t>
            </a:r>
            <a:r>
              <a:rPr lang="pl-PL" sz="2400" dirty="0" smtClean="0"/>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chemeClr val="bg1">
                <a:gamma/>
                <a:shade val="46275"/>
                <a:invGamma/>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pole tekstowe 2"/>
          <p:cNvSpPr txBox="1"/>
          <p:nvPr/>
        </p:nvSpPr>
        <p:spPr>
          <a:xfrm>
            <a:off x="395536" y="260648"/>
            <a:ext cx="8398902" cy="523220"/>
          </a:xfrm>
          <a:prstGeom prst="rect">
            <a:avLst/>
          </a:prstGeom>
          <a:noFill/>
        </p:spPr>
        <p:txBody>
          <a:bodyPr wrap="none" rtlCol="0">
            <a:spAutoFit/>
          </a:bodyPr>
          <a:lstStyle/>
          <a:p>
            <a:r>
              <a:rPr lang="fr-FR" sz="2800" b="1" noProof="1" smtClean="0">
                <a:solidFill>
                  <a:schemeClr val="accent6">
                    <a:lumMod val="60000"/>
                    <a:lumOff val="40000"/>
                  </a:schemeClr>
                </a:solidFill>
              </a:rPr>
              <a:t>IDENTIFICATION DIVISION. i ENVIRONMENT DIVISION.</a:t>
            </a:r>
            <a:endParaRPr lang="fr-FR" sz="2800" noProof="1">
              <a:solidFill>
                <a:schemeClr val="accent6">
                  <a:lumMod val="60000"/>
                  <a:lumOff val="40000"/>
                </a:schemeClr>
              </a:solidFill>
            </a:endParaRPr>
          </a:p>
        </p:txBody>
      </p:sp>
      <p:sp>
        <p:nvSpPr>
          <p:cNvPr id="4" name="pole tekstowe 3"/>
          <p:cNvSpPr txBox="1"/>
          <p:nvPr/>
        </p:nvSpPr>
        <p:spPr>
          <a:xfrm>
            <a:off x="323528" y="1340768"/>
            <a:ext cx="8575681" cy="5262979"/>
          </a:xfrm>
          <a:prstGeom prst="rect">
            <a:avLst/>
          </a:prstGeom>
          <a:noFill/>
        </p:spPr>
        <p:txBody>
          <a:bodyPr wrap="none" rtlCol="0">
            <a:spAutoFit/>
          </a:bodyPr>
          <a:lstStyle/>
          <a:p>
            <a:r>
              <a:rPr lang="en-US" sz="2400" b="1" noProof="1" smtClean="0">
                <a:solidFill>
                  <a:schemeClr val="accent6">
                    <a:lumMod val="75000"/>
                  </a:schemeClr>
                </a:solidFill>
              </a:rPr>
              <a:t>IDENTIFICATION DIVISION.</a:t>
            </a:r>
            <a:endParaRPr lang="en-US" sz="2400" noProof="1" smtClean="0">
              <a:solidFill>
                <a:schemeClr val="accent6">
                  <a:lumMod val="75000"/>
                </a:schemeClr>
              </a:solidFill>
            </a:endParaRPr>
          </a:p>
          <a:p>
            <a:r>
              <a:rPr lang="en-US" sz="2400" noProof="1" smtClean="0">
                <a:solidFill>
                  <a:schemeClr val="accent6">
                    <a:lumMod val="75000"/>
                  </a:schemeClr>
                </a:solidFill>
              </a:rPr>
              <a:t>PROGRAM-ID </a:t>
            </a:r>
            <a:r>
              <a:rPr lang="en-US" sz="2400" i="1" noProof="1" smtClean="0">
                <a:solidFill>
                  <a:schemeClr val="accent6">
                    <a:lumMod val="75000"/>
                  </a:schemeClr>
                </a:solidFill>
              </a:rPr>
              <a:t>program1</a:t>
            </a:r>
            <a:r>
              <a:rPr lang="en-US" sz="2400" noProof="1" smtClean="0">
                <a:solidFill>
                  <a:schemeClr val="accent6">
                    <a:lumMod val="75000"/>
                  </a:schemeClr>
                </a:solidFill>
              </a:rPr>
              <a:t>.</a:t>
            </a:r>
          </a:p>
          <a:p>
            <a:r>
              <a:rPr lang="en-US" sz="2400" noProof="1" smtClean="0">
                <a:solidFill>
                  <a:schemeClr val="accent6">
                    <a:lumMod val="75000"/>
                  </a:schemeClr>
                </a:solidFill>
              </a:rPr>
              <a:t>AUTHOR.  Jan Kowalski.</a:t>
            </a:r>
            <a:r>
              <a:rPr lang="en-US" sz="2400" noProof="1" smtClean="0"/>
              <a:t>	</a:t>
            </a:r>
            <a:r>
              <a:rPr lang="en-US" sz="2400" noProof="1" smtClean="0">
                <a:sym typeface="Wingdings"/>
              </a:rPr>
              <a:t></a:t>
            </a:r>
            <a:r>
              <a:rPr lang="en-US" sz="2400" noProof="1" smtClean="0"/>
              <a:t> jedyne dodatkowe pole, jakiego </a:t>
            </a:r>
          </a:p>
          <a:p>
            <a:r>
              <a:rPr lang="en-US" sz="2400" noProof="1" smtClean="0"/>
              <a:t>				      może sobie zwierzchnik zażyczyć</a:t>
            </a:r>
          </a:p>
          <a:p>
            <a:r>
              <a:rPr lang="en-US" sz="2400" noProof="1" smtClean="0"/>
              <a:t> </a:t>
            </a:r>
          </a:p>
          <a:p>
            <a:r>
              <a:rPr lang="en-US" sz="2400" b="1" noProof="1" smtClean="0">
                <a:solidFill>
                  <a:srgbClr val="002060"/>
                </a:solidFill>
              </a:rPr>
              <a:t>ENVIRONMENT DIVISION.</a:t>
            </a:r>
            <a:endParaRPr lang="en-US" sz="2400" noProof="1" smtClean="0">
              <a:solidFill>
                <a:srgbClr val="002060"/>
              </a:solidFill>
            </a:endParaRPr>
          </a:p>
          <a:p>
            <a:r>
              <a:rPr lang="en-US" sz="2400" noProof="1" smtClean="0">
                <a:solidFill>
                  <a:srgbClr val="002060"/>
                </a:solidFill>
              </a:rPr>
              <a:t>DECIMAL-POINT IS COMMA.</a:t>
            </a:r>
            <a:r>
              <a:rPr lang="en-US" sz="2400" noProof="1" smtClean="0"/>
              <a:t>	</a:t>
            </a:r>
            <a:r>
              <a:rPr lang="en-US" sz="2400" noProof="1" smtClean="0">
                <a:sym typeface="Wingdings"/>
              </a:rPr>
              <a:t></a:t>
            </a:r>
            <a:r>
              <a:rPr lang="en-US" sz="2400" noProof="1" smtClean="0"/>
              <a:t> w pliku wyjściowym jest przecinek </a:t>
            </a:r>
          </a:p>
          <a:p>
            <a:r>
              <a:rPr lang="en-US" sz="2400" noProof="1" smtClean="0"/>
              <a:t>				     dziesiętny zamiast kropki </a:t>
            </a:r>
          </a:p>
          <a:p>
            <a:r>
              <a:rPr lang="en-US" sz="2400" noProof="1" smtClean="0">
                <a:solidFill>
                  <a:srgbClr val="002060"/>
                </a:solidFill>
              </a:rPr>
              <a:t>INPUT-OUTPUT SECTION.</a:t>
            </a:r>
          </a:p>
          <a:p>
            <a:r>
              <a:rPr lang="en-US" sz="2400" noProof="1" smtClean="0">
                <a:solidFill>
                  <a:srgbClr val="002060"/>
                </a:solidFill>
              </a:rPr>
              <a:t>FILE-CONTROL.</a:t>
            </a:r>
          </a:p>
          <a:p>
            <a:r>
              <a:rPr lang="en-US" sz="2400" noProof="1" smtClean="0">
                <a:solidFill>
                  <a:srgbClr val="002060"/>
                </a:solidFill>
              </a:rPr>
              <a:t>    SELECT </a:t>
            </a:r>
            <a:r>
              <a:rPr lang="en-US" sz="2400" i="1" noProof="1" smtClean="0">
                <a:solidFill>
                  <a:srgbClr val="002060"/>
                </a:solidFill>
              </a:rPr>
              <a:t>plik1</a:t>
            </a:r>
            <a:r>
              <a:rPr lang="en-US" sz="2400" noProof="1" smtClean="0">
                <a:solidFill>
                  <a:srgbClr val="002060"/>
                </a:solidFill>
              </a:rPr>
              <a:t> ASSIGN TO </a:t>
            </a:r>
            <a:r>
              <a:rPr lang="en-US" sz="2400" b="1" i="1" noProof="1" smtClean="0">
                <a:solidFill>
                  <a:schemeClr val="bg1"/>
                </a:solidFill>
              </a:rPr>
              <a:t>nazwa1</a:t>
            </a:r>
            <a:endParaRPr lang="en-US" sz="2400" noProof="1" smtClean="0">
              <a:solidFill>
                <a:schemeClr val="bg1"/>
              </a:solidFill>
            </a:endParaRPr>
          </a:p>
          <a:p>
            <a:r>
              <a:rPr lang="en-US" sz="2400" noProof="1" smtClean="0"/>
              <a:t> </a:t>
            </a:r>
          </a:p>
          <a:p>
            <a:r>
              <a:rPr lang="en-US" sz="2400" noProof="1" smtClean="0"/>
              <a:t>Gdzieś w kodzie JCL (Job Control Language) będzie linia:</a:t>
            </a:r>
          </a:p>
          <a:p>
            <a:r>
              <a:rPr lang="en-US" sz="2400" b="1" noProof="1" smtClean="0">
                <a:solidFill>
                  <a:schemeClr val="accent2">
                    <a:lumMod val="60000"/>
                    <a:lumOff val="40000"/>
                  </a:schemeClr>
                </a:solidFill>
              </a:rPr>
              <a:t>000100 //</a:t>
            </a:r>
            <a:r>
              <a:rPr lang="en-US" sz="2400" b="1" i="1" noProof="1" smtClean="0">
                <a:solidFill>
                  <a:schemeClr val="bg1"/>
                </a:solidFill>
              </a:rPr>
              <a:t>nazwa1</a:t>
            </a:r>
            <a:r>
              <a:rPr lang="en-US" sz="2400" b="1" noProof="1" smtClean="0">
                <a:solidFill>
                  <a:schemeClr val="accent2">
                    <a:lumMod val="60000"/>
                    <a:lumOff val="40000"/>
                  </a:schemeClr>
                </a:solidFill>
              </a:rPr>
              <a:t>   DD DSN=</a:t>
            </a:r>
            <a:r>
              <a:rPr lang="en-US" sz="2400" b="1" i="1" noProof="1" smtClean="0">
                <a:solidFill>
                  <a:schemeClr val="accent2">
                    <a:lumMod val="60000"/>
                    <a:lumOff val="40000"/>
                  </a:schemeClr>
                </a:solidFill>
              </a:rPr>
              <a:t>nazwa pliku</a:t>
            </a:r>
            <a:r>
              <a:rPr lang="en-US" sz="2400" b="1" noProof="1" smtClean="0">
                <a:solidFill>
                  <a:schemeClr val="accent2">
                    <a:lumMod val="60000"/>
                    <a:lumOff val="40000"/>
                  </a:schemeClr>
                </a:solidFill>
              </a:rPr>
              <a:t>, …</a:t>
            </a:r>
            <a:endParaRPr lang="en-US" sz="2400" noProof="1">
              <a:solidFill>
                <a:schemeClr val="accent2">
                  <a:lumMod val="60000"/>
                  <a:lumOff val="40000"/>
                </a:schemeClr>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7C80">
                <a:gamma/>
                <a:tint val="0"/>
                <a:invGamma/>
              </a:srgbClr>
            </a:gs>
            <a:gs pos="100000">
              <a:srgbClr val="FF7C80"/>
            </a:gs>
          </a:gsLst>
          <a:path path="shape">
            <a:fillToRect l="50000" t="50000" r="50000" b="50000"/>
          </a:path>
        </a:gradFill>
        <a:effectLst/>
      </p:bgPr>
    </p:bg>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1695450" y="1985963"/>
            <a:ext cx="9144000" cy="0"/>
          </a:xfrm>
          <a:prstGeom prst="rect">
            <a:avLst/>
          </a:prstGeom>
          <a:noFill/>
          <a:ln w="9525">
            <a:noFill/>
            <a:miter lim="800000"/>
            <a:headEnd/>
            <a:tailEnd/>
          </a:ln>
          <a:effectLst/>
        </p:spPr>
        <p:txBody>
          <a:bodyPr>
            <a:spAutoFit/>
          </a:bodyPr>
          <a:lstStyle/>
          <a:p>
            <a:endParaRPr lang="pl-PL"/>
          </a:p>
        </p:txBody>
      </p:sp>
      <p:sp>
        <p:nvSpPr>
          <p:cNvPr id="3" name="pole tekstowe 2"/>
          <p:cNvSpPr txBox="1"/>
          <p:nvPr/>
        </p:nvSpPr>
        <p:spPr>
          <a:xfrm>
            <a:off x="2771800" y="260648"/>
            <a:ext cx="3948966" cy="523220"/>
          </a:xfrm>
          <a:prstGeom prst="rect">
            <a:avLst/>
          </a:prstGeom>
          <a:noFill/>
        </p:spPr>
        <p:txBody>
          <a:bodyPr wrap="none" rtlCol="0">
            <a:spAutoFit/>
          </a:bodyPr>
          <a:lstStyle/>
          <a:p>
            <a:r>
              <a:rPr lang="en-US" sz="2800" b="1" noProof="1" smtClean="0">
                <a:solidFill>
                  <a:schemeClr val="accent4">
                    <a:lumMod val="50000"/>
                  </a:schemeClr>
                </a:solidFill>
              </a:rPr>
              <a:t>DATA DIVISION.</a:t>
            </a:r>
            <a:r>
              <a:rPr lang="en-US" sz="2800" b="1" noProof="1" smtClean="0">
                <a:solidFill>
                  <a:schemeClr val="accent4">
                    <a:lumMod val="75000"/>
                  </a:schemeClr>
                </a:solidFill>
              </a:rPr>
              <a:t> </a:t>
            </a:r>
            <a:r>
              <a:rPr lang="en-US" sz="2000" noProof="1" smtClean="0"/>
              <a:t>(strona 1 z 5)</a:t>
            </a:r>
            <a:endParaRPr lang="en-US" sz="2800" noProof="1"/>
          </a:p>
        </p:txBody>
      </p:sp>
      <p:sp>
        <p:nvSpPr>
          <p:cNvPr id="4" name="pole tekstowe 3"/>
          <p:cNvSpPr txBox="1"/>
          <p:nvPr/>
        </p:nvSpPr>
        <p:spPr>
          <a:xfrm>
            <a:off x="323528" y="1340768"/>
            <a:ext cx="8640960" cy="4708981"/>
          </a:xfrm>
          <a:prstGeom prst="rect">
            <a:avLst/>
          </a:prstGeom>
          <a:noFill/>
        </p:spPr>
        <p:txBody>
          <a:bodyPr wrap="square" rtlCol="0">
            <a:spAutoFit/>
          </a:bodyPr>
          <a:lstStyle/>
          <a:p>
            <a:r>
              <a:rPr lang="en-US" sz="2400" noProof="1" smtClean="0"/>
              <a:t>Powyżej w  ENVIRONMENT DIVISION  była linia:  </a:t>
            </a:r>
          </a:p>
          <a:p>
            <a:pPr>
              <a:lnSpc>
                <a:spcPct val="150000"/>
              </a:lnSpc>
            </a:pPr>
            <a:r>
              <a:rPr lang="en-US" sz="2400" noProof="1" smtClean="0"/>
              <a:t>   SELECT </a:t>
            </a:r>
            <a:r>
              <a:rPr lang="en-US" sz="2400" b="1" i="1" noProof="1" smtClean="0">
                <a:solidFill>
                  <a:srgbClr val="0070C0"/>
                </a:solidFill>
              </a:rPr>
              <a:t>plik1</a:t>
            </a:r>
            <a:r>
              <a:rPr lang="en-US" sz="2400" noProof="1" smtClean="0"/>
              <a:t> ASSIGN TO </a:t>
            </a:r>
            <a:r>
              <a:rPr lang="en-US" sz="2400" b="1" i="1" noProof="1" smtClean="0">
                <a:solidFill>
                  <a:schemeClr val="accent3">
                    <a:lumMod val="75000"/>
                  </a:schemeClr>
                </a:solidFill>
              </a:rPr>
              <a:t>nazwa1</a:t>
            </a:r>
            <a:endParaRPr lang="en-US" sz="2400" noProof="1" smtClean="0">
              <a:solidFill>
                <a:schemeClr val="accent3">
                  <a:lumMod val="75000"/>
                </a:schemeClr>
              </a:solidFill>
            </a:endParaRPr>
          </a:p>
          <a:p>
            <a:r>
              <a:rPr lang="en-US" sz="2400" b="1" i="1" noProof="1" smtClean="0">
                <a:solidFill>
                  <a:schemeClr val="accent3">
                    <a:lumMod val="75000"/>
                  </a:schemeClr>
                </a:solidFill>
              </a:rPr>
              <a:t>nazwa1</a:t>
            </a:r>
            <a:r>
              <a:rPr lang="en-US" sz="2400" b="1" i="1" noProof="1" smtClean="0"/>
              <a:t> </a:t>
            </a:r>
            <a:r>
              <a:rPr lang="en-US" sz="2400" noProof="1" smtClean="0"/>
              <a:t>jest wzięta z JCL'a ale nazwa </a:t>
            </a:r>
            <a:r>
              <a:rPr lang="en-US" sz="2400" b="1" i="1" noProof="1" smtClean="0">
                <a:solidFill>
                  <a:srgbClr val="0070C0"/>
                </a:solidFill>
              </a:rPr>
              <a:t>plik1</a:t>
            </a:r>
            <a:r>
              <a:rPr lang="en-US" sz="2400" b="1" i="1" noProof="1" smtClean="0"/>
              <a:t> </a:t>
            </a:r>
            <a:r>
              <a:rPr lang="en-US" sz="2400" noProof="1" smtClean="0"/>
              <a:t>jest przekazywana w programie do  DATA DIVISION:</a:t>
            </a:r>
          </a:p>
          <a:p>
            <a:r>
              <a:rPr lang="en-US" sz="2400" noProof="1" smtClean="0"/>
              <a:t> </a:t>
            </a:r>
          </a:p>
          <a:p>
            <a:r>
              <a:rPr lang="en-US" sz="2400" noProof="1" smtClean="0"/>
              <a:t>   DATA DIVISION.</a:t>
            </a:r>
          </a:p>
          <a:p>
            <a:r>
              <a:rPr lang="en-US" sz="2400" noProof="1" smtClean="0"/>
              <a:t>   FILE-SECTION.</a:t>
            </a:r>
          </a:p>
          <a:p>
            <a:r>
              <a:rPr lang="en-US" sz="2400" noProof="1" smtClean="0"/>
              <a:t>   FD </a:t>
            </a:r>
            <a:r>
              <a:rPr lang="en-US" sz="2400" b="1" i="1" noProof="1" smtClean="0">
                <a:solidFill>
                  <a:srgbClr val="0070C0"/>
                </a:solidFill>
              </a:rPr>
              <a:t>plik1</a:t>
            </a:r>
            <a:r>
              <a:rPr lang="en-US" sz="2400" noProof="1" smtClean="0"/>
              <a:t>.</a:t>
            </a:r>
          </a:p>
          <a:p>
            <a:r>
              <a:rPr lang="en-US" sz="2400" i="1" noProof="1" smtClean="0"/>
              <a:t>* zmienne dla </a:t>
            </a:r>
            <a:r>
              <a:rPr lang="en-US" sz="2400" b="1" i="1" noProof="1" smtClean="0">
                <a:solidFill>
                  <a:srgbClr val="0070C0"/>
                </a:solidFill>
              </a:rPr>
              <a:t>plik1</a:t>
            </a:r>
            <a:r>
              <a:rPr lang="en-US" sz="2400" i="1" noProof="1" smtClean="0"/>
              <a:t>. Zwykle ich struktura jest tzw. copybook'iem</a:t>
            </a:r>
            <a:endParaRPr lang="en-US" sz="2400" noProof="1" smtClean="0"/>
          </a:p>
          <a:p>
            <a:r>
              <a:rPr lang="en-US" sz="2400" noProof="1" smtClean="0"/>
              <a:t> </a:t>
            </a:r>
          </a:p>
          <a:p>
            <a:r>
              <a:rPr lang="en-US" sz="2400" noProof="1" smtClean="0"/>
              <a:t>Jeżeli nie podamy specjalnej deklaracji dla pliku, to system zakłada, że ten plik jest 'sekwencyjny' - patrz: następny slajd.</a:t>
            </a:r>
            <a:endParaRPr lang="en-US" sz="2400" noProof="1">
              <a:solidFill>
                <a:schemeClr val="accent2">
                  <a:lumMod val="60000"/>
                  <a:lumOff val="40000"/>
                </a:schemeClr>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accent2">
                <a:gamma/>
                <a:tint val="0"/>
                <a:invGamma/>
              </a:schemeClr>
            </a:gs>
            <a:gs pos="100000">
              <a:schemeClr val="accent2"/>
            </a:gs>
          </a:gsLst>
          <a:path path="shape">
            <a:fillToRect l="50000" t="50000" r="50000" b="50000"/>
          </a:path>
        </a:gradFill>
        <a:effectLst/>
      </p:bgPr>
    </p:bg>
    <p:spTree>
      <p:nvGrpSpPr>
        <p:cNvPr id="1" name=""/>
        <p:cNvGrpSpPr/>
        <p:nvPr/>
      </p:nvGrpSpPr>
      <p:grpSpPr>
        <a:xfrm>
          <a:off x="0" y="0"/>
          <a:ext cx="0" cy="0"/>
          <a:chOff x="0" y="0"/>
          <a:chExt cx="0" cy="0"/>
        </a:xfrm>
      </p:grpSpPr>
      <p:sp>
        <p:nvSpPr>
          <p:cNvPr id="2" name="pole tekstowe 1"/>
          <p:cNvSpPr txBox="1"/>
          <p:nvPr/>
        </p:nvSpPr>
        <p:spPr>
          <a:xfrm>
            <a:off x="1187624" y="116632"/>
            <a:ext cx="6981655" cy="523220"/>
          </a:xfrm>
          <a:prstGeom prst="rect">
            <a:avLst/>
          </a:prstGeom>
          <a:noFill/>
        </p:spPr>
        <p:txBody>
          <a:bodyPr wrap="none" rtlCol="0">
            <a:spAutoFit/>
          </a:bodyPr>
          <a:lstStyle/>
          <a:p>
            <a:r>
              <a:rPr lang="en-US" sz="2800" b="1" noProof="1" smtClean="0">
                <a:solidFill>
                  <a:schemeClr val="accent4">
                    <a:lumMod val="50000"/>
                  </a:schemeClr>
                </a:solidFill>
              </a:rPr>
              <a:t>DATA DIVISION.</a:t>
            </a:r>
            <a:r>
              <a:rPr lang="en-US" sz="2800" b="1" noProof="1" smtClean="0">
                <a:solidFill>
                  <a:schemeClr val="accent4">
                    <a:lumMod val="75000"/>
                  </a:schemeClr>
                </a:solidFill>
              </a:rPr>
              <a:t> </a:t>
            </a:r>
            <a:r>
              <a:rPr lang="en-US" sz="2000" noProof="1" smtClean="0"/>
              <a:t>(strona 2 z 5)  </a:t>
            </a:r>
            <a:r>
              <a:rPr lang="en-US" sz="2800" b="1" noProof="1" smtClean="0">
                <a:solidFill>
                  <a:schemeClr val="accent4">
                    <a:lumMod val="50000"/>
                  </a:schemeClr>
                </a:solidFill>
              </a:rPr>
              <a:t>i organizacja plików</a:t>
            </a:r>
            <a:endParaRPr lang="en-US" sz="2800" b="1" noProof="1">
              <a:solidFill>
                <a:schemeClr val="accent4">
                  <a:lumMod val="50000"/>
                </a:schemeClr>
              </a:solidFill>
            </a:endParaRPr>
          </a:p>
        </p:txBody>
      </p:sp>
      <p:sp>
        <p:nvSpPr>
          <p:cNvPr id="3" name="pole tekstowe 2"/>
          <p:cNvSpPr txBox="1"/>
          <p:nvPr/>
        </p:nvSpPr>
        <p:spPr>
          <a:xfrm>
            <a:off x="323528" y="764704"/>
            <a:ext cx="8640960" cy="5940088"/>
          </a:xfrm>
          <a:prstGeom prst="rect">
            <a:avLst/>
          </a:prstGeom>
          <a:noFill/>
        </p:spPr>
        <p:txBody>
          <a:bodyPr wrap="square" rtlCol="0">
            <a:spAutoFit/>
          </a:bodyPr>
          <a:lstStyle/>
          <a:p>
            <a:r>
              <a:rPr lang="en-US" sz="2000" noProof="1" smtClean="0"/>
              <a:t>Mamy trzy różne typy plików i związane z nimi organizacje plików: </a:t>
            </a:r>
          </a:p>
          <a:p>
            <a:pPr>
              <a:lnSpc>
                <a:spcPct val="150000"/>
              </a:lnSpc>
            </a:pPr>
            <a:r>
              <a:rPr lang="en-US" sz="2400" b="1" noProof="1" smtClean="0"/>
              <a:t>PLIKI/ORGANIZACJA    SEKWENCYJNA,  INDEKSOWA,  RELATYWNA</a:t>
            </a:r>
            <a:endParaRPr lang="en-US" sz="2400" noProof="1" smtClean="0"/>
          </a:p>
          <a:p>
            <a:pPr>
              <a:lnSpc>
                <a:spcPct val="150000"/>
              </a:lnSpc>
            </a:pPr>
            <a:r>
              <a:rPr lang="en-US" sz="2400" b="1" noProof="1" smtClean="0"/>
              <a:t>sekwencyjne pliki</a:t>
            </a:r>
            <a:r>
              <a:rPr lang="en-US" sz="2400" noProof="1" smtClean="0"/>
              <a:t>  &lt;&lt;  </a:t>
            </a:r>
            <a:r>
              <a:rPr lang="en-US" sz="2400" b="1" noProof="1" smtClean="0"/>
              <a:t>sekwencyjna organizacja</a:t>
            </a:r>
            <a:r>
              <a:rPr lang="en-US" sz="2400" noProof="1" smtClean="0"/>
              <a:t> </a:t>
            </a:r>
          </a:p>
          <a:p>
            <a:r>
              <a:rPr lang="en-US" sz="2400" noProof="1" smtClean="0"/>
              <a:t>(</a:t>
            </a:r>
            <a:r>
              <a:rPr lang="en-US" sz="2400" i="1" noProof="1" smtClean="0"/>
              <a:t>standard sequential organization</a:t>
            </a:r>
            <a:r>
              <a:rPr lang="en-US" sz="2400" noProof="1" smtClean="0"/>
              <a:t>) </a:t>
            </a:r>
          </a:p>
          <a:p>
            <a:r>
              <a:rPr lang="en-US" sz="2400" noProof="1" smtClean="0"/>
              <a:t>          &lt;&lt; mogą być zarówno na taśmach jak i na dyskach</a:t>
            </a:r>
          </a:p>
          <a:p>
            <a:pPr>
              <a:lnSpc>
                <a:spcPct val="150000"/>
              </a:lnSpc>
            </a:pPr>
            <a:r>
              <a:rPr lang="en-US" sz="2400" b="1" noProof="1" smtClean="0"/>
              <a:t>indeksowane pliki  &lt;&lt;  indeksowa organizacja</a:t>
            </a:r>
            <a:r>
              <a:rPr lang="en-US" sz="2400" noProof="1" smtClean="0"/>
              <a:t> </a:t>
            </a:r>
          </a:p>
          <a:p>
            <a:r>
              <a:rPr lang="en-US" sz="2400" noProof="1" smtClean="0"/>
              <a:t>(</a:t>
            </a:r>
            <a:r>
              <a:rPr lang="en-US" sz="2400" i="1" noProof="1" smtClean="0"/>
              <a:t>indexed-sequencial organization</a:t>
            </a:r>
            <a:r>
              <a:rPr lang="en-US" sz="2400" noProof="1" smtClean="0"/>
              <a:t> - bo ‘</a:t>
            </a:r>
            <a:r>
              <a:rPr lang="en-US" sz="2400" i="1" noProof="1" smtClean="0"/>
              <a:t>in sequence of a record key</a:t>
            </a:r>
            <a:r>
              <a:rPr lang="en-US" sz="2400" noProof="1" smtClean="0"/>
              <a:t>’, </a:t>
            </a:r>
          </a:p>
          <a:p>
            <a:r>
              <a:rPr lang="en-US" sz="2400" noProof="1" smtClean="0"/>
              <a:t>        może być tworzona 'sequential' albo 'randomly') </a:t>
            </a:r>
          </a:p>
          <a:p>
            <a:r>
              <a:rPr lang="en-US" sz="2400" noProof="1" smtClean="0"/>
              <a:t>         &lt;&lt; pole kluczowe (key field) jest indeksowane </a:t>
            </a:r>
          </a:p>
          <a:p>
            <a:r>
              <a:rPr lang="en-US" sz="2400" noProof="1" smtClean="0"/>
              <a:t>         &lt;&lt; muszą być ulokowane na dyskach (DASD - czytaj </a:t>
            </a:r>
            <a:r>
              <a:rPr lang="en-US" sz="2400" i="1" noProof="1" smtClean="0"/>
              <a:t>daszdi</a:t>
            </a:r>
            <a:r>
              <a:rPr lang="en-US" sz="2400" noProof="1" smtClean="0"/>
              <a:t>)</a:t>
            </a:r>
          </a:p>
          <a:p>
            <a:pPr>
              <a:lnSpc>
                <a:spcPct val="150000"/>
              </a:lnSpc>
            </a:pPr>
            <a:r>
              <a:rPr lang="en-US" sz="2400" b="1" noProof="1" smtClean="0"/>
              <a:t>relatywne pliki  &lt;&lt; </a:t>
            </a:r>
            <a:r>
              <a:rPr lang="en-US" sz="2400" noProof="1" smtClean="0"/>
              <a:t> </a:t>
            </a:r>
            <a:r>
              <a:rPr lang="en-US" sz="2400" b="1" noProof="1" smtClean="0"/>
              <a:t>relatywna organizacja</a:t>
            </a:r>
            <a:r>
              <a:rPr lang="en-US" sz="2400" noProof="1" smtClean="0"/>
              <a:t> </a:t>
            </a:r>
          </a:p>
          <a:p>
            <a:r>
              <a:rPr lang="en-US" sz="2400" noProof="1" smtClean="0"/>
              <a:t>         &lt;&lt; pliki relatywne składają się ze szczelin (</a:t>
            </a:r>
            <a:r>
              <a:rPr lang="en-US" sz="2400" i="1" noProof="1" smtClean="0"/>
              <a:t>slots</a:t>
            </a:r>
            <a:r>
              <a:rPr lang="en-US" sz="2400" noProof="1" smtClean="0"/>
              <a:t>), w których 	 	 może być umieszczony rekord </a:t>
            </a:r>
          </a:p>
          <a:p>
            <a:r>
              <a:rPr lang="en-US" sz="2400" noProof="1" smtClean="0"/>
              <a:t>         &lt;&lt; muszą być ulokowane na dyskach</a:t>
            </a:r>
            <a:endParaRPr lang="en-US" sz="2400" noProof="1">
              <a:solidFill>
                <a:schemeClr val="accent2">
                  <a:lumMod val="60000"/>
                  <a:lumOff val="4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folHlink">
                <a:gamma/>
                <a:tint val="0"/>
                <a:invGamma/>
              </a:schemeClr>
            </a:gs>
            <a:gs pos="100000">
              <a:schemeClr val="folHlink"/>
            </a:gs>
          </a:gsLst>
          <a:path path="shape">
            <a:fillToRect l="50000" t="50000" r="50000" b="50000"/>
          </a:path>
        </a:gradFill>
        <a:effectLst/>
      </p:bgPr>
    </p:bg>
    <p:spTree>
      <p:nvGrpSpPr>
        <p:cNvPr id="1" name=""/>
        <p:cNvGrpSpPr/>
        <p:nvPr/>
      </p:nvGrpSpPr>
      <p:grpSpPr>
        <a:xfrm>
          <a:off x="0" y="0"/>
          <a:ext cx="0" cy="0"/>
          <a:chOff x="0" y="0"/>
          <a:chExt cx="0" cy="0"/>
        </a:xfrm>
      </p:grpSpPr>
      <p:sp>
        <p:nvSpPr>
          <p:cNvPr id="2" name="pole tekstowe 1"/>
          <p:cNvSpPr txBox="1"/>
          <p:nvPr/>
        </p:nvSpPr>
        <p:spPr>
          <a:xfrm>
            <a:off x="1187624" y="116632"/>
            <a:ext cx="6550896" cy="954107"/>
          </a:xfrm>
          <a:prstGeom prst="rect">
            <a:avLst/>
          </a:prstGeom>
          <a:noFill/>
        </p:spPr>
        <p:txBody>
          <a:bodyPr wrap="none" rtlCol="0">
            <a:spAutoFit/>
          </a:bodyPr>
          <a:lstStyle/>
          <a:p>
            <a:pPr algn="ctr"/>
            <a:r>
              <a:rPr lang="en-US" sz="2800" b="1" noProof="1" smtClean="0">
                <a:solidFill>
                  <a:schemeClr val="accent3"/>
                </a:solidFill>
              </a:rPr>
              <a:t>DATA DIVISION.</a:t>
            </a:r>
            <a:r>
              <a:rPr lang="en-US" sz="2800" b="1" noProof="1" smtClean="0">
                <a:solidFill>
                  <a:schemeClr val="accent4">
                    <a:lumMod val="75000"/>
                  </a:schemeClr>
                </a:solidFill>
              </a:rPr>
              <a:t> </a:t>
            </a:r>
            <a:r>
              <a:rPr lang="en-US" sz="2000" noProof="1" smtClean="0"/>
              <a:t>(strona 3 z 5)  </a:t>
            </a:r>
          </a:p>
          <a:p>
            <a:pPr algn="ctr"/>
            <a:r>
              <a:rPr lang="en-US" sz="2800" b="1" noProof="1" smtClean="0">
                <a:solidFill>
                  <a:schemeClr val="accent3"/>
                </a:solidFill>
              </a:rPr>
              <a:t>WORKING-STORAGE  SECTION i copybook’i</a:t>
            </a:r>
            <a:endParaRPr lang="en-US" sz="2800" b="1" noProof="1">
              <a:solidFill>
                <a:schemeClr val="accent3"/>
              </a:solidFill>
            </a:endParaRPr>
          </a:p>
        </p:txBody>
      </p:sp>
      <p:sp>
        <p:nvSpPr>
          <p:cNvPr id="3" name="pole tekstowe 2"/>
          <p:cNvSpPr txBox="1"/>
          <p:nvPr/>
        </p:nvSpPr>
        <p:spPr>
          <a:xfrm>
            <a:off x="35496" y="1052736"/>
            <a:ext cx="9036496" cy="5755422"/>
          </a:xfrm>
          <a:prstGeom prst="rect">
            <a:avLst/>
          </a:prstGeom>
          <a:noFill/>
        </p:spPr>
        <p:txBody>
          <a:bodyPr wrap="square" rtlCol="0">
            <a:spAutoFit/>
          </a:bodyPr>
          <a:lstStyle/>
          <a:p>
            <a:r>
              <a:rPr lang="pl-PL" noProof="1" smtClean="0"/>
              <a:t>Tu są trzymane i nazywane dane (pola zarówno grupowe jak i pojedyncze), które nie pojawiły się w żadnym z </a:t>
            </a:r>
            <a:r>
              <a:rPr lang="pl-PL" b="1" noProof="1" smtClean="0"/>
              <a:t>FD</a:t>
            </a:r>
            <a:r>
              <a:rPr lang="pl-PL" noProof="1" smtClean="0"/>
              <a:t>. A więc tu mają być wszystkie pozostałe (poza tymi w FD i może z DCLGEN'a - COBOL'owska definicja nazw kolumn tablic DB2) nazwy pól użytych w programie.</a:t>
            </a:r>
          </a:p>
          <a:p>
            <a:pPr>
              <a:lnSpc>
                <a:spcPct val="200000"/>
              </a:lnSpc>
            </a:pPr>
            <a:r>
              <a:rPr lang="pl-PL" noProof="1" smtClean="0"/>
              <a:t>Ważna jest struktura ich przedstawienia opierająca się na wskaźnikach poziomu (</a:t>
            </a:r>
            <a:r>
              <a:rPr lang="pl-PL" i="1" noProof="1" smtClean="0"/>
              <a:t>levels</a:t>
            </a:r>
            <a:r>
              <a:rPr lang="pl-PL" noProof="1" smtClean="0"/>
              <a:t>) danych.</a:t>
            </a:r>
          </a:p>
          <a:p>
            <a:r>
              <a:rPr lang="pl-PL" sz="1600" noProof="1" smtClean="0"/>
              <a:t>   poziom  01	zarówno dla </a:t>
            </a:r>
            <a:r>
              <a:rPr lang="pl-PL" sz="1600" b="1" noProof="1" smtClean="0"/>
              <a:t>pola grupowego</a:t>
            </a:r>
            <a:r>
              <a:rPr lang="pl-PL" sz="1600" noProof="1" smtClean="0"/>
              <a:t> jak i </a:t>
            </a:r>
            <a:r>
              <a:rPr lang="pl-PL" sz="1600" b="1" noProof="1" smtClean="0"/>
              <a:t>pojedynczego</a:t>
            </a:r>
            <a:endParaRPr lang="pl-PL" sz="1600" noProof="1" smtClean="0"/>
          </a:p>
          <a:p>
            <a:r>
              <a:rPr lang="pl-PL" sz="1600" noProof="1" smtClean="0"/>
              <a:t>      -  "  -    02 - 46	zarówno dla </a:t>
            </a:r>
            <a:r>
              <a:rPr lang="pl-PL" sz="1600" b="1" noProof="1" smtClean="0"/>
              <a:t>pola grupowego</a:t>
            </a:r>
            <a:r>
              <a:rPr lang="pl-PL" sz="1600" noProof="1" smtClean="0"/>
              <a:t> jak i </a:t>
            </a:r>
            <a:r>
              <a:rPr lang="pl-PL" sz="1600" b="1" noProof="1" smtClean="0"/>
              <a:t>pojedynczego</a:t>
            </a:r>
            <a:r>
              <a:rPr lang="pl-PL" sz="1600" noProof="1" smtClean="0"/>
              <a:t>, które jest </a:t>
            </a:r>
            <a:r>
              <a:rPr lang="pl-PL" sz="1600" b="1" noProof="1" smtClean="0"/>
              <a:t>częścią niższego poziomu</a:t>
            </a:r>
            <a:endParaRPr lang="pl-PL" sz="1600" noProof="1" smtClean="0"/>
          </a:p>
          <a:p>
            <a:r>
              <a:rPr lang="pl-PL" sz="1600" noProof="1" smtClean="0"/>
              <a:t>      -  "  -    66		</a:t>
            </a:r>
            <a:r>
              <a:rPr lang="pl-PL" sz="1600" b="1" noProof="1" smtClean="0"/>
              <a:t>zmienia nazwy</a:t>
            </a:r>
            <a:r>
              <a:rPr lang="pl-PL" sz="1600" noProof="1" smtClean="0"/>
              <a:t> danych	         np.  66   W  renames  B  thru  G</a:t>
            </a:r>
          </a:p>
          <a:p>
            <a:r>
              <a:rPr lang="pl-PL" sz="1600" noProof="1" smtClean="0"/>
              <a:t>      -  "  -    77		definiuje </a:t>
            </a:r>
            <a:r>
              <a:rPr lang="pl-PL" sz="1600" b="1" noProof="1" smtClean="0"/>
              <a:t>pole pojedyncze</a:t>
            </a:r>
            <a:r>
              <a:rPr lang="pl-PL" sz="1600" noProof="1" smtClean="0"/>
              <a:t>	        (W zawiera teraz to co </a:t>
            </a:r>
            <a:r>
              <a:rPr lang="pl-PL" sz="1600" i="1" noProof="1" smtClean="0"/>
              <a:t>elementary</a:t>
            </a:r>
            <a:endParaRPr lang="pl-PL" sz="1600" noProof="1" smtClean="0"/>
          </a:p>
          <a:p>
            <a:r>
              <a:rPr lang="pl-PL" sz="1600" noProof="1" smtClean="0"/>
              <a:t>      -  "  -    88		definiuje </a:t>
            </a:r>
            <a:r>
              <a:rPr lang="pl-PL" sz="1600" b="1" noProof="1" smtClean="0"/>
              <a:t>nazwy logiczne</a:t>
            </a:r>
            <a:r>
              <a:rPr lang="pl-PL" sz="1600" noProof="1" smtClean="0"/>
              <a:t>/</a:t>
            </a:r>
            <a:r>
              <a:rPr lang="pl-PL" sz="1600" b="1" noProof="1" smtClean="0"/>
              <a:t>warunkowe</a:t>
            </a:r>
            <a:r>
              <a:rPr lang="pl-PL" sz="1600" noProof="1" smtClean="0"/>
              <a:t>	lub/i </a:t>
            </a:r>
            <a:r>
              <a:rPr lang="pl-PL" sz="1600" i="1" noProof="1" smtClean="0"/>
              <a:t>group items</a:t>
            </a:r>
            <a:r>
              <a:rPr lang="pl-PL" sz="1600" noProof="1" smtClean="0"/>
              <a:t> od B do G)</a:t>
            </a:r>
          </a:p>
          <a:p>
            <a:pPr>
              <a:lnSpc>
                <a:spcPct val="200000"/>
              </a:lnSpc>
            </a:pPr>
            <a:r>
              <a:rPr lang="pl-PL" noProof="1" smtClean="0"/>
              <a:t>Słowo PICTURE (w skrócie PIC) definiuje pole, gdzie:</a:t>
            </a:r>
          </a:p>
          <a:p>
            <a:r>
              <a:rPr lang="pl-PL" noProof="1" smtClean="0"/>
              <a:t>X(</a:t>
            </a:r>
            <a:r>
              <a:rPr lang="pl-PL" i="1" noProof="1" smtClean="0"/>
              <a:t>n</a:t>
            </a:r>
            <a:r>
              <a:rPr lang="pl-PL" noProof="1" smtClean="0"/>
              <a:t>)	    - pole alfanumeryczne (litery lub/i cyfry) o </a:t>
            </a:r>
            <a:r>
              <a:rPr lang="pl-PL" i="1" noProof="1" smtClean="0"/>
              <a:t>n</a:t>
            </a:r>
            <a:r>
              <a:rPr lang="pl-PL" noProof="1" smtClean="0"/>
              <a:t> znakach.</a:t>
            </a:r>
          </a:p>
          <a:p>
            <a:r>
              <a:rPr lang="pl-PL" noProof="1" smtClean="0"/>
              <a:t>9(</a:t>
            </a:r>
            <a:r>
              <a:rPr lang="pl-PL" i="1" noProof="1" smtClean="0"/>
              <a:t>n</a:t>
            </a:r>
            <a:r>
              <a:rPr lang="pl-PL" noProof="1" smtClean="0"/>
              <a:t>)V9(</a:t>
            </a:r>
            <a:r>
              <a:rPr lang="pl-PL" i="1" noProof="1" smtClean="0"/>
              <a:t>m</a:t>
            </a:r>
            <a:r>
              <a:rPr lang="pl-PL" noProof="1" smtClean="0"/>
              <a:t>)    - pole numeryczne o </a:t>
            </a:r>
            <a:r>
              <a:rPr lang="pl-PL" i="1" noProof="1" smtClean="0"/>
              <a:t>n</a:t>
            </a:r>
            <a:r>
              <a:rPr lang="pl-PL" noProof="1" smtClean="0"/>
              <a:t> cyfrach liczby całkowitej i </a:t>
            </a:r>
            <a:r>
              <a:rPr lang="pl-PL" i="1" noProof="1" smtClean="0"/>
              <a:t>m</a:t>
            </a:r>
            <a:r>
              <a:rPr lang="pl-PL" noProof="1" smtClean="0"/>
              <a:t> cyfrach części ułamkowej.</a:t>
            </a:r>
          </a:p>
          <a:p>
            <a:r>
              <a:rPr lang="pl-PL" noProof="1" smtClean="0"/>
              <a:t>	      V jest znakiem przypominającym podział na część całkowitą po lewej i ułamkowej </a:t>
            </a:r>
          </a:p>
          <a:p>
            <a:r>
              <a:rPr lang="pl-PL" noProof="1" smtClean="0"/>
              <a:t>	      po prawej stronie.  W danych nie znajdziesz ani kropki dziesiętnej, ani przecinka ,</a:t>
            </a:r>
          </a:p>
          <a:p>
            <a:r>
              <a:rPr lang="pl-PL" noProof="1" smtClean="0"/>
              <a:t>	      ani symbolu V. PIC to szablon przyłożony do danych, mówiący jak je czytać.</a:t>
            </a:r>
          </a:p>
          <a:p>
            <a:r>
              <a:rPr lang="pl-PL" noProof="1" smtClean="0"/>
              <a:t>9(</a:t>
            </a:r>
            <a:r>
              <a:rPr lang="pl-PL" i="1" noProof="1" smtClean="0"/>
              <a:t>n</a:t>
            </a:r>
            <a:r>
              <a:rPr lang="pl-PL" noProof="1" smtClean="0"/>
              <a:t>)V9(</a:t>
            </a:r>
            <a:r>
              <a:rPr lang="pl-PL" i="1" noProof="1" smtClean="0"/>
              <a:t>m</a:t>
            </a:r>
            <a:r>
              <a:rPr lang="pl-PL" noProof="1" smtClean="0"/>
              <a:t>) COMP-3	- Każde pole numeryczne może mieć swój własny format, np. BINARY, </a:t>
            </a:r>
          </a:p>
          <a:p>
            <a:r>
              <a:rPr lang="pl-PL" noProof="1" smtClean="0"/>
              <a:t>		   COMP-3, itd.  </a:t>
            </a:r>
          </a:p>
          <a:p>
            <a:r>
              <a:rPr lang="pl-PL" noProof="1" smtClean="0"/>
              <a:t>S9…	    - dodatkowy znak 'S' przed znakiem 9 określa, że pole jest ze znakiem (jego wartość</a:t>
            </a:r>
          </a:p>
          <a:p>
            <a:r>
              <a:rPr lang="pl-PL" noProof="1" smtClean="0"/>
              <a:t>	      może być ujemna).</a:t>
            </a:r>
            <a:endParaRPr lang="pl-PL" sz="2000" noProof="1">
              <a:solidFill>
                <a:schemeClr val="accent2">
                  <a:lumMod val="60000"/>
                  <a:lumOff val="40000"/>
                </a:schemeClr>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FFCC00"/>
            </a:gs>
            <a:gs pos="100000">
              <a:srgbClr val="FFCC00">
                <a:gamma/>
                <a:shade val="46275"/>
                <a:invGamma/>
              </a:srgb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pole tekstowe 1"/>
          <p:cNvSpPr txBox="1"/>
          <p:nvPr/>
        </p:nvSpPr>
        <p:spPr>
          <a:xfrm>
            <a:off x="1056241" y="313492"/>
            <a:ext cx="6813661" cy="523220"/>
          </a:xfrm>
          <a:prstGeom prst="rect">
            <a:avLst/>
          </a:prstGeom>
          <a:noFill/>
        </p:spPr>
        <p:txBody>
          <a:bodyPr wrap="none" rtlCol="0">
            <a:spAutoFit/>
          </a:bodyPr>
          <a:lstStyle/>
          <a:p>
            <a:pPr algn="ctr"/>
            <a:r>
              <a:rPr lang="en-US" sz="2800" b="1" noProof="1" smtClean="0">
                <a:solidFill>
                  <a:schemeClr val="accent3"/>
                </a:solidFill>
              </a:rPr>
              <a:t>DATA DIVISION.</a:t>
            </a:r>
            <a:r>
              <a:rPr lang="en-US" sz="2800" b="1" noProof="1" smtClean="0">
                <a:solidFill>
                  <a:schemeClr val="accent4">
                    <a:lumMod val="75000"/>
                  </a:schemeClr>
                </a:solidFill>
              </a:rPr>
              <a:t> </a:t>
            </a:r>
            <a:r>
              <a:rPr lang="en-US" sz="2000" noProof="1" smtClean="0"/>
              <a:t>(strona 4 z 5)  </a:t>
            </a:r>
            <a:r>
              <a:rPr lang="en-US" sz="2800" b="1" noProof="1" smtClean="0">
                <a:solidFill>
                  <a:schemeClr val="accent3"/>
                </a:solidFill>
              </a:rPr>
              <a:t>LINKAGE  SECTION</a:t>
            </a:r>
            <a:endParaRPr lang="en-US" sz="2800" b="1" noProof="1">
              <a:solidFill>
                <a:schemeClr val="accent3"/>
              </a:solidFill>
            </a:endParaRPr>
          </a:p>
        </p:txBody>
      </p:sp>
      <p:sp>
        <p:nvSpPr>
          <p:cNvPr id="3" name="pole tekstowe 2"/>
          <p:cNvSpPr txBox="1"/>
          <p:nvPr/>
        </p:nvSpPr>
        <p:spPr>
          <a:xfrm>
            <a:off x="179512" y="1052736"/>
            <a:ext cx="8784976" cy="5816977"/>
          </a:xfrm>
          <a:prstGeom prst="rect">
            <a:avLst/>
          </a:prstGeom>
          <a:noFill/>
        </p:spPr>
        <p:txBody>
          <a:bodyPr wrap="square" rtlCol="0">
            <a:spAutoFit/>
          </a:bodyPr>
          <a:lstStyle/>
          <a:p>
            <a:r>
              <a:rPr lang="en-US" sz="2000" noProof="1" smtClean="0"/>
              <a:t>Obecność  L</a:t>
            </a:r>
            <a:r>
              <a:rPr lang="en-US" sz="2000" b="1" noProof="1" smtClean="0"/>
              <a:t>INKAGE SECTION</a:t>
            </a:r>
            <a:r>
              <a:rPr lang="en-US" sz="2000" noProof="1" smtClean="0"/>
              <a:t> wskazuje na ściąganie danych z zewnątrz programu (z JOB'a lub innego programu).</a:t>
            </a:r>
          </a:p>
          <a:p>
            <a:r>
              <a:rPr lang="en-US" sz="2000" b="1" noProof="1" smtClean="0"/>
              <a:t>LINKAGE SECTION</a:t>
            </a:r>
            <a:r>
              <a:rPr lang="en-US" sz="2000" noProof="1" smtClean="0"/>
              <a:t> występuje w programie, w którym </a:t>
            </a:r>
            <a:r>
              <a:rPr lang="en-US" sz="2000" u="sng" noProof="1" smtClean="0"/>
              <a:t>dane są przyjmowane</a:t>
            </a:r>
            <a:r>
              <a:rPr lang="en-US" sz="2000" noProof="1" smtClean="0"/>
              <a:t>.</a:t>
            </a:r>
          </a:p>
          <a:p>
            <a:endParaRPr lang="en-US" noProof="1" smtClean="0"/>
          </a:p>
          <a:p>
            <a:pPr>
              <a:lnSpc>
                <a:spcPct val="150000"/>
              </a:lnSpc>
            </a:pPr>
            <a:r>
              <a:rPr lang="en-US" sz="2000" noProof="1" smtClean="0"/>
              <a:t>Źródłem tych danych może być:</a:t>
            </a:r>
          </a:p>
          <a:p>
            <a:pPr>
              <a:lnSpc>
                <a:spcPct val="150000"/>
              </a:lnSpc>
            </a:pPr>
            <a:r>
              <a:rPr lang="en-US" sz="2000" noProof="1" smtClean="0"/>
              <a:t>- wartość parametru PARM przy EXEC w JOB'ie, np. taka:</a:t>
            </a:r>
          </a:p>
          <a:p>
            <a:r>
              <a:rPr lang="en-US" noProof="1" smtClean="0"/>
              <a:t>      </a:t>
            </a:r>
            <a:r>
              <a:rPr lang="en-US" noProof="1" smtClean="0">
                <a:solidFill>
                  <a:srgbClr val="002060"/>
                </a:solidFill>
              </a:rPr>
              <a:t>//STEP10  EXEC PGM=</a:t>
            </a:r>
            <a:r>
              <a:rPr lang="en-US" i="1" noProof="1" smtClean="0">
                <a:solidFill>
                  <a:srgbClr val="002060"/>
                </a:solidFill>
              </a:rPr>
              <a:t>program1</a:t>
            </a:r>
            <a:r>
              <a:rPr lang="en-US" noProof="1" smtClean="0">
                <a:solidFill>
                  <a:srgbClr val="002060"/>
                </a:solidFill>
              </a:rPr>
              <a:t>,PARM="</a:t>
            </a:r>
            <a:r>
              <a:rPr lang="en-US" sz="1200" i="1" noProof="1" smtClean="0">
                <a:solidFill>
                  <a:srgbClr val="002060"/>
                </a:solidFill>
              </a:rPr>
              <a:t>jakiś łańcuch znakowy np. data i nasza nazwa procesu - do 100 znaków</a:t>
            </a:r>
            <a:r>
              <a:rPr lang="en-US" noProof="1" smtClean="0">
                <a:solidFill>
                  <a:srgbClr val="002060"/>
                </a:solidFill>
              </a:rPr>
              <a:t>"</a:t>
            </a:r>
          </a:p>
          <a:p>
            <a:pPr>
              <a:lnSpc>
                <a:spcPct val="150000"/>
              </a:lnSpc>
            </a:pPr>
            <a:r>
              <a:rPr lang="en-US" noProof="1" smtClean="0"/>
              <a:t>	</a:t>
            </a:r>
            <a:r>
              <a:rPr lang="en-US" sz="2000" noProof="1" smtClean="0"/>
              <a:t>Wtedy w programie mamy:</a:t>
            </a:r>
            <a:endParaRPr lang="en-US" noProof="1" smtClean="0"/>
          </a:p>
          <a:p>
            <a:r>
              <a:rPr lang="en-US" noProof="1" smtClean="0"/>
              <a:t>      </a:t>
            </a:r>
            <a:r>
              <a:rPr lang="en-US" b="1" noProof="1" smtClean="0">
                <a:solidFill>
                  <a:srgbClr val="002060"/>
                </a:solidFill>
              </a:rPr>
              <a:t>LINKAGE SECTION.</a:t>
            </a:r>
          </a:p>
          <a:p>
            <a:r>
              <a:rPr lang="en-US" noProof="1" smtClean="0">
                <a:solidFill>
                  <a:srgbClr val="002060"/>
                </a:solidFill>
              </a:rPr>
              <a:t>      01  parm-bufer.</a:t>
            </a:r>
          </a:p>
          <a:p>
            <a:r>
              <a:rPr lang="en-US" noProof="1" smtClean="0">
                <a:solidFill>
                  <a:srgbClr val="002060"/>
                </a:solidFill>
              </a:rPr>
              <a:t>             05  parm-dlugosc	PIC S9(04) COMP.</a:t>
            </a:r>
            <a:r>
              <a:rPr lang="en-US" noProof="1" smtClean="0"/>
              <a:t> </a:t>
            </a:r>
            <a:r>
              <a:rPr lang="en-US" noProof="1" smtClean="0">
                <a:sym typeface="Wingdings"/>
              </a:rPr>
              <a:t></a:t>
            </a:r>
            <a:r>
              <a:rPr lang="en-US" noProof="1" smtClean="0"/>
              <a:t> zmienna trzymająca faktyczną długość</a:t>
            </a:r>
          </a:p>
          <a:p>
            <a:r>
              <a:rPr lang="en-US" noProof="1" smtClean="0"/>
              <a:t>					  przekazanego łańcucha</a:t>
            </a:r>
          </a:p>
          <a:p>
            <a:r>
              <a:rPr lang="en-US" noProof="1" smtClean="0"/>
              <a:t>             </a:t>
            </a:r>
            <a:r>
              <a:rPr lang="en-US" noProof="1" smtClean="0">
                <a:solidFill>
                  <a:srgbClr val="002060"/>
                </a:solidFill>
              </a:rPr>
              <a:t>05  parm-dane	PIC X(100).</a:t>
            </a:r>
            <a:r>
              <a:rPr lang="en-US" noProof="1" smtClean="0"/>
              <a:t> </a:t>
            </a:r>
            <a:r>
              <a:rPr lang="en-US" noProof="1" smtClean="0">
                <a:sym typeface="Wingdings"/>
              </a:rPr>
              <a:t></a:t>
            </a:r>
            <a:r>
              <a:rPr lang="en-US" noProof="1" smtClean="0"/>
              <a:t> dane &lt;= 100 znaków - to pole może być rozbite </a:t>
            </a:r>
          </a:p>
          <a:p>
            <a:r>
              <a:rPr lang="en-US" noProof="1" smtClean="0"/>
              <a:t>				        na wymagane części</a:t>
            </a:r>
          </a:p>
          <a:p>
            <a:r>
              <a:rPr lang="en-US" noProof="1" smtClean="0"/>
              <a:t>       </a:t>
            </a:r>
            <a:r>
              <a:rPr lang="en-US" noProof="1" smtClean="0">
                <a:solidFill>
                  <a:srgbClr val="002060"/>
                </a:solidFill>
              </a:rPr>
              <a:t>PROCEDURE DIVISION USING parm-bufer.</a:t>
            </a:r>
          </a:p>
          <a:p>
            <a:pPr>
              <a:lnSpc>
                <a:spcPct val="150000"/>
              </a:lnSpc>
              <a:buFontTx/>
              <a:buChar char="-"/>
            </a:pPr>
            <a:r>
              <a:rPr lang="pl-PL" sz="2000" noProof="1" smtClean="0"/>
              <a:t> </a:t>
            </a:r>
            <a:r>
              <a:rPr lang="en-US" sz="2000" noProof="1" smtClean="0"/>
              <a:t>lub dane przekazane przez inny (nadrzędny) program do podprogramu (tu, w </a:t>
            </a:r>
          </a:p>
          <a:p>
            <a:r>
              <a:rPr lang="en-US" sz="2000" noProof="1" smtClean="0"/>
              <a:t> podprogramie, będzie  </a:t>
            </a:r>
            <a:r>
              <a:rPr lang="en-US" sz="2000" b="1" noProof="1" smtClean="0"/>
              <a:t>LINKAGE  SECTION</a:t>
            </a:r>
            <a:r>
              <a:rPr lang="en-US" sz="2000" noProof="1" smtClean="0"/>
              <a:t>).</a:t>
            </a:r>
            <a:endParaRPr lang="en-US" sz="2000" noProof="1">
              <a:solidFill>
                <a:schemeClr val="accent2">
                  <a:lumMod val="60000"/>
                  <a:lumOff val="40000"/>
                </a:schemeClr>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tx1">
                <a:gamma/>
                <a:tint val="0"/>
                <a:invGamma/>
              </a:schemeClr>
            </a:gs>
            <a:gs pos="100000">
              <a:schemeClr val="tx1"/>
            </a:gs>
          </a:gsLst>
          <a:path path="shape">
            <a:fillToRect l="50000" t="50000" r="50000" b="50000"/>
          </a:path>
        </a:gradFill>
        <a:effectLst/>
      </p:bgPr>
    </p:bg>
    <p:spTree>
      <p:nvGrpSpPr>
        <p:cNvPr id="1" name=""/>
        <p:cNvGrpSpPr/>
        <p:nvPr/>
      </p:nvGrpSpPr>
      <p:grpSpPr>
        <a:xfrm>
          <a:off x="0" y="0"/>
          <a:ext cx="0" cy="0"/>
          <a:chOff x="0" y="0"/>
          <a:chExt cx="0" cy="0"/>
        </a:xfrm>
      </p:grpSpPr>
      <p:sp>
        <p:nvSpPr>
          <p:cNvPr id="2" name="pole tekstowe 1"/>
          <p:cNvSpPr txBox="1"/>
          <p:nvPr/>
        </p:nvSpPr>
        <p:spPr>
          <a:xfrm>
            <a:off x="778160" y="116632"/>
            <a:ext cx="7369838" cy="954107"/>
          </a:xfrm>
          <a:prstGeom prst="rect">
            <a:avLst/>
          </a:prstGeom>
          <a:noFill/>
        </p:spPr>
        <p:txBody>
          <a:bodyPr wrap="none" rtlCol="0">
            <a:spAutoFit/>
          </a:bodyPr>
          <a:lstStyle/>
          <a:p>
            <a:pPr algn="ctr"/>
            <a:r>
              <a:rPr lang="en-US" sz="2800" b="1" noProof="1" smtClean="0">
                <a:solidFill>
                  <a:schemeClr val="accent3"/>
                </a:solidFill>
              </a:rPr>
              <a:t>DATA DIVISION.</a:t>
            </a:r>
            <a:r>
              <a:rPr lang="en-US" sz="2800" b="1" noProof="1" smtClean="0">
                <a:solidFill>
                  <a:schemeClr val="accent4">
                    <a:lumMod val="75000"/>
                  </a:schemeClr>
                </a:solidFill>
              </a:rPr>
              <a:t> </a:t>
            </a:r>
            <a:r>
              <a:rPr lang="en-US" sz="2000" noProof="1" smtClean="0"/>
              <a:t>(strona 5 z 5)  </a:t>
            </a:r>
            <a:r>
              <a:rPr lang="en-US" sz="2800" b="1" noProof="1" smtClean="0">
                <a:solidFill>
                  <a:schemeClr val="accent3"/>
                </a:solidFill>
              </a:rPr>
              <a:t>Kopiowanie (COPY) </a:t>
            </a:r>
          </a:p>
          <a:p>
            <a:pPr algn="ctr"/>
            <a:r>
              <a:rPr lang="en-US" sz="2800" b="1" noProof="1" smtClean="0">
                <a:solidFill>
                  <a:schemeClr val="accent3"/>
                </a:solidFill>
              </a:rPr>
              <a:t>i redefiniowanie (REDEFINES) struktury danych</a:t>
            </a:r>
            <a:endParaRPr lang="en-US" sz="2800" b="1" noProof="1">
              <a:solidFill>
                <a:schemeClr val="accent3"/>
              </a:solidFill>
            </a:endParaRPr>
          </a:p>
        </p:txBody>
      </p:sp>
      <p:sp>
        <p:nvSpPr>
          <p:cNvPr id="3" name="pole tekstowe 2"/>
          <p:cNvSpPr txBox="1"/>
          <p:nvPr/>
        </p:nvSpPr>
        <p:spPr>
          <a:xfrm>
            <a:off x="179512" y="1052736"/>
            <a:ext cx="8784976" cy="5632311"/>
          </a:xfrm>
          <a:prstGeom prst="rect">
            <a:avLst/>
          </a:prstGeom>
          <a:noFill/>
        </p:spPr>
        <p:txBody>
          <a:bodyPr wrap="square" rtlCol="0">
            <a:spAutoFit/>
          </a:bodyPr>
          <a:lstStyle/>
          <a:p>
            <a:r>
              <a:rPr lang="en-US" sz="2000" b="1" noProof="1" smtClean="0">
                <a:solidFill>
                  <a:schemeClr val="tx1">
                    <a:lumMod val="95000"/>
                    <a:lumOff val="5000"/>
                  </a:schemeClr>
                </a:solidFill>
              </a:rPr>
              <a:t>COPY</a:t>
            </a:r>
            <a:r>
              <a:rPr lang="en-US" sz="2000" noProof="1" smtClean="0">
                <a:solidFill>
                  <a:schemeClr val="tx1">
                    <a:lumMod val="95000"/>
                    <a:lumOff val="5000"/>
                  </a:schemeClr>
                </a:solidFill>
              </a:rPr>
              <a:t> </a:t>
            </a:r>
            <a:r>
              <a:rPr lang="en-US" sz="2000" i="1" noProof="1" smtClean="0">
                <a:solidFill>
                  <a:schemeClr val="tx1">
                    <a:lumMod val="95000"/>
                    <a:lumOff val="5000"/>
                  </a:schemeClr>
                </a:solidFill>
              </a:rPr>
              <a:t>aaa </a:t>
            </a:r>
            <a:r>
              <a:rPr lang="en-US" sz="2000" noProof="1" smtClean="0">
                <a:solidFill>
                  <a:schemeClr val="tx1">
                    <a:lumMod val="95000"/>
                    <a:lumOff val="5000"/>
                  </a:schemeClr>
                </a:solidFill>
              </a:rPr>
              <a:t>[REPLACING … BY …] </a:t>
            </a:r>
            <a:r>
              <a:rPr lang="en-US" sz="2000" noProof="1" smtClean="0">
                <a:solidFill>
                  <a:schemeClr val="tx1">
                    <a:lumMod val="95000"/>
                    <a:lumOff val="5000"/>
                  </a:schemeClr>
                </a:solidFill>
                <a:sym typeface="Wingdings"/>
              </a:rPr>
              <a:t></a:t>
            </a:r>
            <a:r>
              <a:rPr lang="en-US" sz="2000" noProof="1" smtClean="0">
                <a:solidFill>
                  <a:schemeClr val="tx1">
                    <a:lumMod val="95000"/>
                    <a:lumOff val="5000"/>
                  </a:schemeClr>
                </a:solidFill>
              </a:rPr>
              <a:t> w to miejsce wkopiuj całego „member‘a” o nazwie </a:t>
            </a:r>
            <a:r>
              <a:rPr lang="en-US" sz="2000" i="1" noProof="1" smtClean="0">
                <a:solidFill>
                  <a:schemeClr val="tx1">
                    <a:lumMod val="95000"/>
                    <a:lumOff val="5000"/>
                  </a:schemeClr>
                </a:solidFill>
              </a:rPr>
              <a:t>aaa </a:t>
            </a:r>
            <a:r>
              <a:rPr lang="en-US" sz="2000" noProof="1" smtClean="0">
                <a:solidFill>
                  <a:schemeClr val="tx1">
                    <a:lumMod val="95000"/>
                    <a:lumOff val="5000"/>
                  </a:schemeClr>
                </a:solidFill>
              </a:rPr>
              <a:t>(dotyczy zwykle copybook'a)</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  </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      … </a:t>
            </a:r>
            <a:r>
              <a:rPr lang="en-US" sz="2000" b="1" noProof="1" smtClean="0">
                <a:solidFill>
                  <a:schemeClr val="tx1">
                    <a:lumMod val="95000"/>
                    <a:lumOff val="5000"/>
                  </a:schemeClr>
                </a:solidFill>
              </a:rPr>
              <a:t>REDEFINES</a:t>
            </a:r>
            <a:r>
              <a:rPr lang="en-US" sz="2000" noProof="1" smtClean="0">
                <a:solidFill>
                  <a:schemeClr val="tx1">
                    <a:lumMod val="95000"/>
                    <a:lumOff val="5000"/>
                  </a:schemeClr>
                </a:solidFill>
              </a:rPr>
              <a:t> …		  </a:t>
            </a:r>
            <a:r>
              <a:rPr lang="en-US" sz="2000" noProof="1" smtClean="0">
                <a:solidFill>
                  <a:schemeClr val="tx1">
                    <a:lumMod val="95000"/>
                    <a:lumOff val="5000"/>
                  </a:schemeClr>
                </a:solidFill>
                <a:sym typeface="Wingdings"/>
              </a:rPr>
              <a:t></a:t>
            </a:r>
            <a:r>
              <a:rPr lang="en-US" sz="2000" noProof="1" smtClean="0">
                <a:solidFill>
                  <a:schemeClr val="tx1">
                    <a:lumMod val="95000"/>
                    <a:lumOff val="5000"/>
                  </a:schemeClr>
                </a:solidFill>
              </a:rPr>
              <a:t> dodatkowo potraktuj pole jako innego typu</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Załóżmy, że zmienna 'pesel' jest zdefiniowana jako pole alfanumeryczne bo jest tylko do odczytu:</a:t>
            </a:r>
            <a:endParaRPr lang="en-US" sz="2000" b="1" noProof="1" smtClean="0">
              <a:solidFill>
                <a:schemeClr val="tx1">
                  <a:lumMod val="95000"/>
                  <a:lumOff val="5000"/>
                </a:schemeClr>
              </a:solidFill>
            </a:endParaRPr>
          </a:p>
          <a:p>
            <a:r>
              <a:rPr lang="en-US" sz="2000" b="1" noProof="1" smtClean="0">
                <a:solidFill>
                  <a:schemeClr val="tx1">
                    <a:lumMod val="95000"/>
                    <a:lumOff val="5000"/>
                  </a:schemeClr>
                </a:solidFill>
              </a:rPr>
              <a:t>      </a:t>
            </a:r>
            <a:r>
              <a:rPr lang="en-US" sz="2000" noProof="1" smtClean="0">
                <a:solidFill>
                  <a:schemeClr val="tx1">
                    <a:lumMod val="95000"/>
                    <a:lumOff val="5000"/>
                  </a:schemeClr>
                </a:solidFill>
              </a:rPr>
              <a:t>05  pesel		PIC X(11).</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Nagle okazuje się, że masz sprawdzić ostatnią cyfrę (</a:t>
            </a:r>
            <a:r>
              <a:rPr lang="en-US" sz="2000" i="1" noProof="1" smtClean="0">
                <a:solidFill>
                  <a:schemeClr val="tx1">
                    <a:lumMod val="95000"/>
                    <a:lumOff val="5000"/>
                  </a:schemeClr>
                </a:solidFill>
              </a:rPr>
              <a:t>check number</a:t>
            </a:r>
            <a:r>
              <a:rPr lang="en-US" sz="2000" noProof="1" smtClean="0">
                <a:solidFill>
                  <a:schemeClr val="tx1">
                    <a:lumMod val="95000"/>
                    <a:lumOff val="5000"/>
                  </a:schemeClr>
                </a:solidFill>
              </a:rPr>
              <a:t>) co wiąże się z obliczeniami matematycznymi.</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Możesz, oczywiście wprowadzić tę wartość do osobnego pola, już numerycznego ale prościej jest …</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 wykorzystać istniejące pole alfanumeryczne, wskazując COBOL'owi: 'czytaj to pole dodatkowo jak numeryczne'. To samo miejsce w komórce może być potraktowane jak pole innego typu. Takie wskazanie musi nastąpić tuż za definicją oryginalnego pola:</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 </a:t>
            </a:r>
            <a:r>
              <a:rPr lang="en-US" sz="2000" b="1" noProof="1" smtClean="0">
                <a:solidFill>
                  <a:schemeClr val="tx1">
                    <a:lumMod val="95000"/>
                    <a:lumOff val="5000"/>
                  </a:schemeClr>
                </a:solidFill>
              </a:rPr>
              <a:t>      </a:t>
            </a:r>
            <a:r>
              <a:rPr lang="en-US" sz="2000" noProof="1" smtClean="0">
                <a:solidFill>
                  <a:schemeClr val="tx1">
                    <a:lumMod val="95000"/>
                    <a:lumOff val="5000"/>
                  </a:schemeClr>
                </a:solidFill>
              </a:rPr>
              <a:t>05  pesel		PIC X(11).</a:t>
            </a:r>
            <a:endParaRPr lang="en-US" sz="2000" b="1" noProof="1" smtClean="0">
              <a:solidFill>
                <a:schemeClr val="tx1">
                  <a:lumMod val="95000"/>
                  <a:lumOff val="5000"/>
                </a:schemeClr>
              </a:solidFill>
            </a:endParaRPr>
          </a:p>
          <a:p>
            <a:r>
              <a:rPr lang="en-US" sz="2000" b="1" noProof="1" smtClean="0">
                <a:solidFill>
                  <a:schemeClr val="tx1">
                    <a:lumMod val="95000"/>
                    <a:lumOff val="5000"/>
                  </a:schemeClr>
                </a:solidFill>
              </a:rPr>
              <a:t>       </a:t>
            </a:r>
            <a:r>
              <a:rPr lang="en-US" sz="2000" noProof="1" smtClean="0">
                <a:solidFill>
                  <a:schemeClr val="tx1">
                    <a:lumMod val="95000"/>
                    <a:lumOff val="5000"/>
                  </a:schemeClr>
                </a:solidFill>
              </a:rPr>
              <a:t>05  pesel-numeryczny</a:t>
            </a:r>
            <a:endParaRPr lang="en-US" sz="2000" b="1" noProof="1" smtClean="0">
              <a:solidFill>
                <a:schemeClr val="tx1">
                  <a:lumMod val="95000"/>
                  <a:lumOff val="5000"/>
                </a:schemeClr>
              </a:solidFill>
            </a:endParaRPr>
          </a:p>
          <a:p>
            <a:r>
              <a:rPr lang="en-US" sz="2000" noProof="1" smtClean="0">
                <a:solidFill>
                  <a:schemeClr val="tx1">
                    <a:lumMod val="95000"/>
                    <a:lumOff val="5000"/>
                  </a:schemeClr>
                </a:solidFill>
              </a:rPr>
              <a:t>                </a:t>
            </a:r>
            <a:r>
              <a:rPr lang="en-US" sz="2000" b="1" noProof="1" smtClean="0">
                <a:solidFill>
                  <a:schemeClr val="tx1">
                    <a:lumMod val="95000"/>
                    <a:lumOff val="5000"/>
                  </a:schemeClr>
                </a:solidFill>
              </a:rPr>
              <a:t>REDEFINES</a:t>
            </a:r>
            <a:r>
              <a:rPr lang="en-US" sz="2000" noProof="1" smtClean="0">
                <a:solidFill>
                  <a:schemeClr val="tx1">
                    <a:lumMod val="95000"/>
                    <a:lumOff val="5000"/>
                  </a:schemeClr>
                </a:solidFill>
              </a:rPr>
              <a:t> pesel	PIC 9(11).</a:t>
            </a:r>
            <a:endParaRPr lang="en-US" sz="2000" b="1" noProof="1">
              <a:solidFill>
                <a:schemeClr val="tx1">
                  <a:lumMod val="95000"/>
                  <a:lumOff val="5000"/>
                </a:schemeClr>
              </a:solidFill>
            </a:endParaRPr>
          </a:p>
        </p:txBody>
      </p: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1939</TotalTime>
  <Words>3440</Words>
  <Application>Microsoft Office PowerPoint</Application>
  <PresentationFormat>Pokaz na ekranie (4:3)</PresentationFormat>
  <Paragraphs>2034</Paragraphs>
  <Slides>35</Slides>
  <Notes>32</Notes>
  <HiddenSlides>0</HiddenSlides>
  <MMClips>0</MMClips>
  <ScaleCrop>false</ScaleCrop>
  <HeadingPairs>
    <vt:vector size="4" baseType="variant">
      <vt:variant>
        <vt:lpstr>Motyw</vt:lpstr>
      </vt:variant>
      <vt:variant>
        <vt:i4>1</vt:i4>
      </vt:variant>
      <vt:variant>
        <vt:lpstr>Tytuły slajdów</vt:lpstr>
      </vt:variant>
      <vt:variant>
        <vt:i4>35</vt:i4>
      </vt:variant>
    </vt:vector>
  </HeadingPairs>
  <TitlesOfParts>
    <vt:vector size="36" baseType="lpstr">
      <vt:lpstr>Motyw pakietu Office</vt:lpstr>
      <vt:lpstr>Slajd 1</vt:lpstr>
      <vt:lpstr>Mainframe</vt:lpstr>
      <vt:lpstr>Struktura programu w COBOL’u</vt:lpstr>
      <vt:lpstr>Slajd 4</vt:lpstr>
      <vt:lpstr>Slajd 5</vt:lpstr>
      <vt:lpstr>Slajd 6</vt:lpstr>
      <vt:lpstr>Slajd 7</vt:lpstr>
      <vt:lpstr>Slajd 8</vt:lpstr>
      <vt:lpstr>Slajd 9</vt:lpstr>
      <vt:lpstr>Slajd 10</vt:lpstr>
      <vt:lpstr>Slajd 11</vt:lpstr>
      <vt:lpstr>Slajd 12</vt:lpstr>
      <vt:lpstr>Slajd 13</vt:lpstr>
      <vt:lpstr>Slajd 14</vt:lpstr>
      <vt:lpstr>Slajd 15</vt:lpstr>
      <vt:lpstr>Slajd 16</vt:lpstr>
      <vt:lpstr>Slajd 17</vt:lpstr>
      <vt:lpstr>Slajd 18</vt:lpstr>
      <vt:lpstr>Slajd 19</vt:lpstr>
      <vt:lpstr>Slajd 20</vt:lpstr>
      <vt:lpstr>Slajd 21</vt:lpstr>
      <vt:lpstr>Slajd 22</vt:lpstr>
      <vt:lpstr>Slajd 23</vt:lpstr>
      <vt:lpstr>Slajd 24</vt:lpstr>
      <vt:lpstr>Slajd 25</vt:lpstr>
      <vt:lpstr>Slajd 26</vt:lpstr>
      <vt:lpstr>Slajd 27</vt:lpstr>
      <vt:lpstr>Slajd 28</vt:lpstr>
      <vt:lpstr>Slajd 29</vt:lpstr>
      <vt:lpstr>Slajd 30</vt:lpstr>
      <vt:lpstr>Slajd 31</vt:lpstr>
      <vt:lpstr>Slajd 32</vt:lpstr>
      <vt:lpstr>Slajd 33</vt:lpstr>
      <vt:lpstr>Slajd 34</vt:lpstr>
      <vt:lpstr>Slajd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ZLATANXD</dc:creator>
  <cp:lastModifiedBy>Artur Buczek</cp:lastModifiedBy>
  <cp:revision>196</cp:revision>
  <dcterms:created xsi:type="dcterms:W3CDTF">2022-06-15T11:02:33Z</dcterms:created>
  <dcterms:modified xsi:type="dcterms:W3CDTF">2022-11-20T21:14:21Z</dcterms:modified>
</cp:coreProperties>
</file>