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33" autoAdjust="0"/>
  </p:normalViewPr>
  <p:slideViewPr>
    <p:cSldViewPr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BCC3D-9F1B-4681-B097-21BE5767F0B6}" type="datetimeFigureOut">
              <a:rPr lang="pl-PL" smtClean="0"/>
              <a:pPr/>
              <a:t>2022-07-30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9A5DD-4E0C-44D7-947A-998DF77F348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pl-PL" noProof="1" smtClean="0"/>
              <a:t>Ta prezentacja jest dopełnieniem prezentacji o nazwie ‘ICETOOL’.</a:t>
            </a:r>
          </a:p>
          <a:p>
            <a:endParaRPr lang="pl-PL" altLang="pl-PL" noProof="1" smtClean="0"/>
          </a:p>
          <a:p>
            <a:r>
              <a:rPr lang="pl-PL" noProof="1" smtClean="0"/>
              <a:t>Zarówno OUTFIL programu SORT jak i operator DISPLAY ICETOOLa mogą służyć do tworzenia raportów (patrz: prezentacja "Programy Narzędziowe, slajd 27 - SORT (strona 19 z 22) i dalsze"). </a:t>
            </a:r>
          </a:p>
          <a:p>
            <a:r>
              <a:rPr lang="pl-PL" noProof="1" smtClean="0"/>
              <a:t>OUTFIL daje większą kontrolę nad wyglądem raportu ale kosztem większego wysiłku w czasie jego tworzenia.</a:t>
            </a:r>
          </a:p>
          <a:p>
            <a:r>
              <a:rPr lang="pl-PL" noProof="1" smtClean="0"/>
              <a:t>Wobec tego ICETOOL powinien być lepszym wyborem dla tworzenia raportów ponieważ jest znacznie łatwiejszy w użyciu.</a:t>
            </a:r>
            <a:endParaRPr lang="pl-PL" altLang="pl-PL" noProof="1" smtClean="0"/>
          </a:p>
        </p:txBody>
      </p:sp>
      <p:sp>
        <p:nvSpPr>
          <p:cNvPr id="2970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3B0DD8-0439-47A7-A5CA-35FAE17C9780}" type="slidenum">
              <a:rPr lang="pl-PL" altLang="en-US" smtClean="0">
                <a:cs typeface="Arial" pitchFamily="34" charset="0"/>
              </a:rPr>
              <a:pPr/>
              <a:t>1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lnSpc>
                <a:spcPct val="60000"/>
              </a:lnSpc>
              <a:spcBef>
                <a:spcPct val="0"/>
              </a:spcBef>
            </a:pPr>
            <a:r>
              <a:rPr lang="pl-PL" altLang="en-US" sz="900" noProof="1" smtClean="0">
                <a:latin typeface="Arial" pitchFamily="34" charset="0"/>
              </a:rPr>
              <a:t>Operator „ON” posiada kilka trybów formatowania: maski A-G, E'pattern', L'string', F'string', T'string', LZ, NOST, Ndd, Udd, /x. </a:t>
            </a:r>
          </a:p>
          <a:p>
            <a:pPr marL="228600" indent="-228600" eaLnBrk="1" hangingPunct="1">
              <a:lnSpc>
                <a:spcPct val="60000"/>
              </a:lnSpc>
              <a:spcBef>
                <a:spcPct val="0"/>
              </a:spcBef>
            </a:pPr>
            <a:r>
              <a:rPr lang="pl-PL" altLang="en-US" sz="900" noProof="1" smtClean="0">
                <a:latin typeface="Arial" pitchFamily="34" charset="0"/>
              </a:rPr>
              <a:t>Tryby od A do G dotyczą danych numerycznych.</a:t>
            </a:r>
          </a:p>
          <a:p>
            <a:pPr marL="228600" indent="-228600" eaLnBrk="1" hangingPunct="1">
              <a:lnSpc>
                <a:spcPct val="60000"/>
              </a:lnSpc>
              <a:spcBef>
                <a:spcPct val="0"/>
              </a:spcBef>
            </a:pPr>
            <a:endParaRPr lang="pl-PL" altLang="en-US" sz="900" noProof="1" smtClean="0">
              <a:latin typeface="Arial" pitchFamily="34" charset="0"/>
            </a:endParaRPr>
          </a:p>
          <a:p>
            <a:pPr marL="228600" indent="-228600" eaLnBrk="1" hangingPunct="1">
              <a:lnSpc>
                <a:spcPct val="60000"/>
              </a:lnSpc>
              <a:spcBef>
                <a:spcPct val="0"/>
              </a:spcBef>
              <a:buFontTx/>
              <a:buAutoNum type="arabicPeriod"/>
            </a:pPr>
            <a:r>
              <a:rPr lang="pl-PL" altLang="en-US" sz="900" noProof="1" smtClean="0">
                <a:latin typeface="Arial" pitchFamily="34" charset="0"/>
              </a:rPr>
              <a:t>Tryb A0 – nie posiada separatora oddzielającego części całkowite oraz dziesiętne. Wyświetla znak minus liczby ujemnej w postaci „-” a znak „+” jako spację. </a:t>
            </a:r>
          </a:p>
          <a:p>
            <a:pPr marL="228600" indent="-228600" eaLnBrk="1" hangingPunct="1">
              <a:lnSpc>
                <a:spcPct val="60000"/>
              </a:lnSpc>
              <a:spcBef>
                <a:spcPct val="0"/>
              </a:spcBef>
              <a:buFontTx/>
              <a:buAutoNum type="arabicPeriod"/>
            </a:pPr>
            <a:r>
              <a:rPr lang="pl-PL" altLang="en-US" sz="900" noProof="1" smtClean="0">
                <a:latin typeface="Arial" pitchFamily="34" charset="0"/>
              </a:rPr>
              <a:t>A1 – A5 – posiada separator oddzielający, brak części dziesiętnej, oraz tak jak A0 wyświetla znak minus liczby ujemnej w postaci „-” a znak „+” jako spację. </a:t>
            </a:r>
          </a:p>
          <a:p>
            <a:pPr marL="228600" indent="-228600" eaLnBrk="1" hangingPunct="1">
              <a:lnSpc>
                <a:spcPct val="60000"/>
              </a:lnSpc>
              <a:spcBef>
                <a:spcPct val="0"/>
              </a:spcBef>
              <a:buFontTx/>
              <a:buAutoNum type="arabicPeriod"/>
            </a:pPr>
            <a:endParaRPr lang="pl-PL" altLang="en-US" sz="900" noProof="1" smtClean="0">
              <a:latin typeface="Arial" pitchFamily="34" charset="0"/>
            </a:endParaRPr>
          </a:p>
          <a:p>
            <a:pPr marL="228600" indent="-228600" eaLnBrk="1" hangingPunct="1">
              <a:lnSpc>
                <a:spcPct val="60000"/>
              </a:lnSpc>
              <a:spcBef>
                <a:spcPct val="0"/>
              </a:spcBef>
            </a:pPr>
            <a:r>
              <a:rPr lang="pl-PL" altLang="en-US" sz="900" noProof="1" smtClean="0">
                <a:solidFill>
                  <a:srgbClr val="FF9900"/>
                </a:solidFill>
                <a:latin typeface="Arial" pitchFamily="34" charset="0"/>
              </a:rPr>
              <a:t>A1 – A5 :</a:t>
            </a: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solidFill>
                  <a:srgbClr val="FF9900"/>
                </a:solidFill>
                <a:latin typeface="Arial" pitchFamily="34" charset="0"/>
              </a:rPr>
              <a:t>		- A1 – np. 62,345,678</a:t>
            </a: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solidFill>
                  <a:srgbClr val="FF9900"/>
                </a:solidFill>
                <a:latin typeface="Arial" pitchFamily="34" charset="0"/>
              </a:rPr>
              <a:t>		- A2 – np. 62.345.678</a:t>
            </a: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solidFill>
                  <a:srgbClr val="FF9900"/>
                </a:solidFill>
                <a:latin typeface="Arial" pitchFamily="34" charset="0"/>
              </a:rPr>
              <a:t>		- A3 – np. 62  345  678</a:t>
            </a: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solidFill>
                  <a:srgbClr val="FF9900"/>
                </a:solidFill>
                <a:latin typeface="Arial" pitchFamily="34" charset="0"/>
              </a:rPr>
              <a:t>		- A4 – np. 62’345’678</a:t>
            </a: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solidFill>
                  <a:srgbClr val="FF9900"/>
                </a:solidFill>
                <a:latin typeface="Arial" pitchFamily="34" charset="0"/>
              </a:rPr>
              <a:t>		- A5 – np. 62  345  678</a:t>
            </a:r>
          </a:p>
          <a:p>
            <a:pPr marL="228600" indent="-228600">
              <a:lnSpc>
                <a:spcPct val="60000"/>
              </a:lnSpc>
            </a:pPr>
            <a:endParaRPr lang="pl-PL" altLang="en-US" sz="900" noProof="1" smtClean="0">
              <a:latin typeface="Arial" pitchFamily="34" charset="0"/>
            </a:endParaRP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latin typeface="Arial" pitchFamily="34" charset="0"/>
              </a:rPr>
              <a:t>W operatorze A cyfra – oznacza typ separatora oddzielającego części całkowite. </a:t>
            </a: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latin typeface="Arial" pitchFamily="34" charset="0"/>
              </a:rPr>
              <a:t>		- 1 – „ , ”</a:t>
            </a: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latin typeface="Arial" pitchFamily="34" charset="0"/>
              </a:rPr>
              <a:t>		- 2 – „ .”</a:t>
            </a: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latin typeface="Arial" pitchFamily="34" charset="0"/>
              </a:rPr>
              <a:t>		- 3 – „  ” liczby ujemne – minus przed liczbą </a:t>
            </a: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latin typeface="Arial" pitchFamily="34" charset="0"/>
              </a:rPr>
              <a:t>		- 4 – „ ’ ” </a:t>
            </a: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latin typeface="Arial" pitchFamily="34" charset="0"/>
              </a:rPr>
              <a:t>		- 5 – „  ” liczby ujemne – minus za liczbą </a:t>
            </a:r>
          </a:p>
          <a:p>
            <a:pPr marL="228600" indent="-228600">
              <a:lnSpc>
                <a:spcPct val="60000"/>
              </a:lnSpc>
            </a:pPr>
            <a:endParaRPr lang="pl-PL" altLang="en-US" sz="900" noProof="1" smtClean="0">
              <a:latin typeface="Arial" pitchFamily="34" charset="0"/>
            </a:endParaRP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latin typeface="Arial" pitchFamily="34" charset="0"/>
              </a:rPr>
              <a:t>3. Formaty B, C, oraz D różnią się od A, ilością miejsc po przecinku (kolejno B – jedno miejsce dla części dziesiętnej, C – części setne, D – części   tysięczne). Dodatkowo D posiada format D6.</a:t>
            </a:r>
          </a:p>
          <a:p>
            <a:pPr marL="228600" indent="-228600">
              <a:lnSpc>
                <a:spcPct val="60000"/>
              </a:lnSpc>
            </a:pPr>
            <a:endParaRPr lang="pl-PL" altLang="en-US" sz="900" noProof="1" smtClean="0">
              <a:latin typeface="Arial" pitchFamily="34" charset="0"/>
            </a:endParaRP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latin typeface="Arial" pitchFamily="34" charset="0"/>
              </a:rPr>
              <a:t>		- 4 – „ ‘ ” część dziesiętna oddzielona „ .”</a:t>
            </a: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latin typeface="Arial" pitchFamily="34" charset="0"/>
              </a:rPr>
              <a:t>		- 5 – „ ‘ ” część dziesiętna oddzielona „ ,”</a:t>
            </a: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latin typeface="Arial" pitchFamily="34" charset="0"/>
              </a:rPr>
              <a:t>		- 6 – „  ” część dziesiętna oddzielona „ ,” , oraz znak liczby na końcu </a:t>
            </a:r>
          </a:p>
          <a:p>
            <a:pPr marL="228600" indent="-228600">
              <a:lnSpc>
                <a:spcPct val="60000"/>
              </a:lnSpc>
            </a:pPr>
            <a:endParaRPr lang="pl-PL" altLang="en-US" sz="900" noProof="1" smtClean="0">
              <a:latin typeface="Arial" pitchFamily="34" charset="0"/>
            </a:endParaRPr>
          </a:p>
          <a:p>
            <a:pPr marL="228600" indent="-228600" eaLnBrk="1" hangingPunct="1">
              <a:lnSpc>
                <a:spcPct val="60000"/>
              </a:lnSpc>
              <a:spcBef>
                <a:spcPct val="0"/>
              </a:spcBef>
            </a:pPr>
            <a:r>
              <a:rPr lang="pl-PL" altLang="en-US" sz="900" noProof="1" smtClean="0">
                <a:latin typeface="Arial" pitchFamily="34" charset="0"/>
              </a:rPr>
              <a:t>4. E1 – E4 wyświetla je w raporcie w postaci sformatowanej. Cyfry oddzielone zostaną odpowiednimi znakami, bądź spacją w zależności od wybranego formatu. Liczba ujemna wyświetlana w nawiasie.</a:t>
            </a:r>
          </a:p>
          <a:p>
            <a:pPr marL="228600" indent="-228600" eaLnBrk="1" hangingPunct="1">
              <a:lnSpc>
                <a:spcPct val="60000"/>
              </a:lnSpc>
              <a:spcBef>
                <a:spcPct val="0"/>
              </a:spcBef>
            </a:pPr>
            <a:endParaRPr lang="pl-PL" altLang="en-US" sz="900" noProof="1" smtClean="0">
              <a:latin typeface="Arial" pitchFamily="34" charset="0"/>
            </a:endParaRPr>
          </a:p>
          <a:p>
            <a:pPr marL="228600" indent="-228600" eaLnBrk="1" hangingPunct="1">
              <a:lnSpc>
                <a:spcPct val="60000"/>
              </a:lnSpc>
              <a:spcBef>
                <a:spcPct val="0"/>
              </a:spcBef>
            </a:pPr>
            <a:r>
              <a:rPr lang="pl-PL" altLang="en-US" sz="900" noProof="1" smtClean="0">
                <a:latin typeface="Arial" pitchFamily="34" charset="0"/>
              </a:rPr>
              <a:t>5. G1 – G6 – części dziesięciotysięczne.</a:t>
            </a:r>
            <a:r>
              <a:rPr lang="pl-PL" altLang="en-US" sz="900" noProof="1" smtClean="0">
                <a:solidFill>
                  <a:srgbClr val="FF9900"/>
                </a:solidFill>
                <a:latin typeface="Arial" pitchFamily="34" charset="0"/>
              </a:rPr>
              <a:t>	</a:t>
            </a: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solidFill>
                  <a:srgbClr val="FF9900"/>
                </a:solidFill>
                <a:latin typeface="Arial" pitchFamily="34" charset="0"/>
              </a:rPr>
              <a:t> </a:t>
            </a:r>
          </a:p>
          <a:p>
            <a:pPr marL="228600" indent="-228600">
              <a:lnSpc>
                <a:spcPct val="60000"/>
              </a:lnSpc>
            </a:pPr>
            <a:r>
              <a:rPr lang="pl-PL" altLang="en-US" sz="900" noProof="1" smtClean="0">
                <a:solidFill>
                  <a:srgbClr val="FF9900"/>
                </a:solidFill>
                <a:latin typeface="Arial" pitchFamily="34" charset="0"/>
              </a:rPr>
              <a:t>Powyższy </a:t>
            </a:r>
            <a:r>
              <a:rPr lang="pl-PL" altLang="en-US" sz="900" noProof="1" smtClean="0">
                <a:latin typeface="Arial" pitchFamily="34" charset="0"/>
              </a:rPr>
              <a:t>przykład obrazuje zastosowanie owego formatowania.</a:t>
            </a:r>
            <a:endParaRPr lang="pl-PL" altLang="en-US" sz="900" noProof="1" smtClean="0"/>
          </a:p>
        </p:txBody>
      </p:sp>
      <p:sp>
        <p:nvSpPr>
          <p:cNvPr id="38916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2EA53E-FC3C-4935-A575-FC9B698CD63C}" type="slidenum">
              <a:rPr lang="pl-PL" altLang="en-US" smtClean="0">
                <a:cs typeface="Arial" pitchFamily="34" charset="0"/>
              </a:rPr>
              <a:pPr/>
              <a:t>10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en-US" noProof="1" smtClean="0">
                <a:latin typeface="Arial" pitchFamily="34" charset="0"/>
              </a:rPr>
              <a:t>Przykłady jak </a:t>
            </a:r>
            <a:r>
              <a:rPr lang="pl-PL" altLang="en-US" i="1" noProof="1" smtClean="0">
                <a:latin typeface="Arial" pitchFamily="34" charset="0"/>
              </a:rPr>
              <a:t>formatowanie </a:t>
            </a:r>
            <a:r>
              <a:rPr lang="pl-PL" altLang="en-US" noProof="1" smtClean="0">
                <a:latin typeface="Arial" pitchFamily="34" charset="0"/>
              </a:rPr>
              <a:t>wyświetla pola numeryczne.</a:t>
            </a:r>
          </a:p>
          <a:p>
            <a:endParaRPr lang="pl-PL" altLang="en-US" noProof="1" smtClean="0"/>
          </a:p>
          <a:p>
            <a:r>
              <a:rPr lang="pl-PL" altLang="en-US" noProof="1" smtClean="0"/>
              <a:t>Objaśnienia:</a:t>
            </a:r>
          </a:p>
          <a:p>
            <a:r>
              <a:rPr lang="pl-PL" noProof="1" smtClean="0"/>
              <a:t>• </a:t>
            </a:r>
            <a:r>
              <a:rPr lang="pl-PL" b="1" noProof="1" smtClean="0"/>
              <a:t>d</a:t>
            </a:r>
            <a:r>
              <a:rPr lang="pl-PL" noProof="1" smtClean="0"/>
              <a:t>   oznacza cyfrę (0-9)</a:t>
            </a:r>
          </a:p>
          <a:p>
            <a:r>
              <a:rPr lang="pl-PL" noProof="1" smtClean="0"/>
              <a:t>• </a:t>
            </a:r>
            <a:r>
              <a:rPr lang="pl-PL" b="1" noProof="1" smtClean="0"/>
              <a:t>w</a:t>
            </a:r>
            <a:r>
              <a:rPr lang="pl-PL" noProof="1" smtClean="0"/>
              <a:t>   oznacza poprzedzający liczbę znak, który będzie spacją dla wartości dodatniej lub '–' dla ujemnej liczby</a:t>
            </a:r>
          </a:p>
          <a:p>
            <a:r>
              <a:rPr lang="pl-PL" noProof="1" smtClean="0"/>
              <a:t>• </a:t>
            </a:r>
            <a:r>
              <a:rPr lang="pl-PL" b="1" noProof="1" smtClean="0"/>
              <a:t>x</a:t>
            </a:r>
            <a:r>
              <a:rPr lang="pl-PL" noProof="1" smtClean="0"/>
              <a:t>   oznacza znak na końcu liczby. Będzie on spacją dla wartości dodatniej lub '–' dla ujemnej liczby</a:t>
            </a:r>
          </a:p>
          <a:p>
            <a:r>
              <a:rPr lang="pl-PL" noProof="1" smtClean="0"/>
              <a:t>• </a:t>
            </a:r>
            <a:r>
              <a:rPr lang="pl-PL" b="1" noProof="1" smtClean="0"/>
              <a:t>y</a:t>
            </a:r>
            <a:r>
              <a:rPr lang="pl-PL" noProof="1" smtClean="0"/>
              <a:t>   oznacza poprzedzający liczbę znak, który będzie spacją dla wartości dodatniej lub '(' dla ujemnej liczby</a:t>
            </a:r>
          </a:p>
          <a:p>
            <a:r>
              <a:rPr lang="pl-PL" noProof="1" smtClean="0"/>
              <a:t>• </a:t>
            </a:r>
            <a:r>
              <a:rPr lang="pl-PL" b="1" noProof="1" smtClean="0"/>
              <a:t>z</a:t>
            </a:r>
            <a:r>
              <a:rPr lang="pl-PL" noProof="1" smtClean="0"/>
              <a:t>   oznacza znak na końcu liczby. Będzie on spacją dla wartości dodatniej lub ')' dla ujemnej liczby</a:t>
            </a:r>
          </a:p>
          <a:p>
            <a:endParaRPr lang="pl-PL" altLang="en-US" dirty="0" smtClean="0"/>
          </a:p>
        </p:txBody>
      </p:sp>
      <p:sp>
        <p:nvSpPr>
          <p:cNvPr id="399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2E9AB1-57D6-4CEC-A7EC-1D5F7D7C56EF}" type="slidenum">
              <a:rPr lang="pl-PL" altLang="en-US" smtClean="0">
                <a:cs typeface="Arial" pitchFamily="34" charset="0"/>
              </a:rPr>
              <a:pPr/>
              <a:t>11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en-US" smtClean="0">
                <a:latin typeface="Arial" pitchFamily="34" charset="0"/>
              </a:rPr>
              <a:t>Przykłady jak </a:t>
            </a:r>
            <a:r>
              <a:rPr lang="pl-PL" altLang="en-US" i="1" noProof="1" smtClean="0">
                <a:latin typeface="Arial" pitchFamily="34" charset="0"/>
              </a:rPr>
              <a:t>formatowanie</a:t>
            </a:r>
            <a:r>
              <a:rPr lang="pl-PL" altLang="en-US" i="1" smtClean="0">
                <a:latin typeface="Arial" pitchFamily="34" charset="0"/>
              </a:rPr>
              <a:t> </a:t>
            </a:r>
            <a:r>
              <a:rPr lang="pl-PL" altLang="en-US" smtClean="0">
                <a:latin typeface="Arial" pitchFamily="34" charset="0"/>
              </a:rPr>
              <a:t>wyświetla pola numeryczne (kontynuacja).</a:t>
            </a:r>
          </a:p>
          <a:p>
            <a:endParaRPr lang="pl-PL" altLang="en-US" smtClean="0"/>
          </a:p>
        </p:txBody>
      </p:sp>
      <p:sp>
        <p:nvSpPr>
          <p:cNvPr id="40964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C1FDAC-6B09-4C5D-B10C-21E424C99DCA}" type="slidenum">
              <a:rPr lang="pl-PL" altLang="en-US" smtClean="0">
                <a:cs typeface="Arial" pitchFamily="34" charset="0"/>
              </a:rPr>
              <a:pPr/>
              <a:t>12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en-US" noProof="1" smtClean="0">
                <a:latin typeface="Arial" pitchFamily="34" charset="0"/>
              </a:rPr>
              <a:t>'</a:t>
            </a:r>
            <a:r>
              <a:rPr lang="pl-PL" noProof="1" smtClean="0"/>
              <a:t>Maski</a:t>
            </a:r>
            <a:r>
              <a:rPr lang="pl-PL" altLang="en-US" noProof="1" smtClean="0">
                <a:latin typeface="Arial" pitchFamily="34" charset="0"/>
              </a:rPr>
              <a:t>'</a:t>
            </a:r>
            <a:r>
              <a:rPr lang="pl-PL" noProof="1" smtClean="0"/>
              <a:t> zostały omówione na poprzednich trzech slajdach.</a:t>
            </a:r>
          </a:p>
          <a:p>
            <a:r>
              <a:rPr lang="pl-PL" noProof="1" smtClean="0"/>
              <a:t>Następny slajd to przykład użycia omawianego na tym slajdzie formatowania.</a:t>
            </a:r>
          </a:p>
          <a:p>
            <a:r>
              <a:rPr lang="pl-PL" noProof="1" smtClean="0"/>
              <a:t>Później - szczegółowe omówienie ostatniego sposobu formatowania: /x</a:t>
            </a:r>
          </a:p>
          <a:p>
            <a:endParaRPr lang="pl-PL" noProof="1" smtClean="0"/>
          </a:p>
          <a:p>
            <a:r>
              <a:rPr lang="pl-PL" noProof="1" smtClean="0"/>
              <a:t>- - - - - - - - - - - - - - - - - - - - - - - - - - - - - - - - - - - - - - - - - - - - - - - - - - - - - - - - - - - - - - - - - - - - - - - - - - -</a:t>
            </a:r>
          </a:p>
          <a:p>
            <a:endParaRPr lang="pl-PL" noProof="1" smtClean="0"/>
          </a:p>
          <a:p>
            <a:r>
              <a:rPr lang="pl-PL" noProof="1" smtClean="0"/>
              <a:t>Uwagi:</a:t>
            </a:r>
          </a:p>
          <a:p>
            <a:r>
              <a:rPr lang="pl-PL" noProof="1" smtClean="0"/>
              <a:t>(1) – jeżeli 9-tek jest więcej niż cyfr do wydruku (dodawanie zer do liczby po jej lewej stronie) </a:t>
            </a:r>
          </a:p>
          <a:p>
            <a:r>
              <a:rPr lang="pl-PL" noProof="1" smtClean="0"/>
              <a:t>(2) – jeżeli 9-tek jest mniej niż cyfr do wydruku (obcinanie liczby po jej lewej stronie)</a:t>
            </a:r>
          </a:p>
          <a:p>
            <a:r>
              <a:rPr lang="pl-PL" noProof="1" smtClean="0"/>
              <a:t>(3) – bez LZ (LZ - Leading Zeros, zera wiodące/poprzedzające/nieznaczące)</a:t>
            </a:r>
          </a:p>
          <a:p>
            <a:r>
              <a:rPr lang="pl-PL" noProof="1" smtClean="0"/>
              <a:t>(4) – z LZ</a:t>
            </a:r>
          </a:p>
          <a:p>
            <a:r>
              <a:rPr lang="pl-PL" noProof="1" smtClean="0"/>
              <a:t>(5) – na tym polu pomijane są obliczenia statystyczne</a:t>
            </a:r>
          </a:p>
          <a:p>
            <a:r>
              <a:rPr lang="pl-PL" noProof="1" smtClean="0"/>
              <a:t>(6) – ustawia zakres miejsca liczb porządkowych aby zajmowały 3 bajty; 'd' oznacza tu cyfrę</a:t>
            </a:r>
          </a:p>
          <a:p>
            <a:r>
              <a:rPr lang="pl-PL" noProof="1" smtClean="0"/>
              <a:t>(7) – zmniejsza ilość cyfr z 5 do 3 (bez wiodących spacji)</a:t>
            </a:r>
          </a:p>
          <a:p>
            <a:r>
              <a:rPr lang="pl-PL" noProof="1" smtClean="0"/>
              <a:t>(8) – zwiększa ilość cyfr z 5 do 10 (z pięcioma wiodącymi spacjami); 'b' oznacza tu spację</a:t>
            </a:r>
          </a:p>
          <a:p>
            <a:endParaRPr lang="pl-PL" noProof="1" smtClean="0"/>
          </a:p>
          <a:p>
            <a:r>
              <a:rPr lang="pl-PL" noProof="1" smtClean="0"/>
              <a:t>Różnice pomiędzy </a:t>
            </a:r>
            <a:r>
              <a:rPr lang="pl-PL" b="1" noProof="1" smtClean="0"/>
              <a:t>Ndd</a:t>
            </a:r>
            <a:r>
              <a:rPr lang="pl-PL" noProof="1" smtClean="0"/>
              <a:t> a </a:t>
            </a:r>
            <a:r>
              <a:rPr lang="pl-PL" b="1" noProof="1" smtClean="0"/>
              <a:t>Udd</a:t>
            </a:r>
            <a:r>
              <a:rPr lang="pl-PL" noProof="1" smtClean="0"/>
              <a:t>:</a:t>
            </a:r>
          </a:p>
          <a:p>
            <a:r>
              <a:rPr lang="pl-PL" noProof="1" smtClean="0"/>
              <a:t>Albo </a:t>
            </a:r>
            <a:r>
              <a:rPr lang="pl-PL" b="1" noProof="1" smtClean="0"/>
              <a:t>Ndd</a:t>
            </a:r>
            <a:r>
              <a:rPr lang="pl-PL" noProof="1" smtClean="0"/>
              <a:t> albo </a:t>
            </a:r>
            <a:r>
              <a:rPr lang="pl-PL" b="1" noProof="1" smtClean="0"/>
              <a:t>Udd</a:t>
            </a:r>
            <a:r>
              <a:rPr lang="pl-PL" noProof="1" smtClean="0"/>
              <a:t> może być użyty do ustawienia długości liczby większej niż w deklaracji długości pola.</a:t>
            </a:r>
          </a:p>
          <a:p>
            <a:r>
              <a:rPr lang="pl-PL" noProof="1" smtClean="0"/>
              <a:t>Tylko </a:t>
            </a:r>
            <a:r>
              <a:rPr lang="pl-PL" b="1" noProof="1" smtClean="0"/>
              <a:t>Udd</a:t>
            </a:r>
            <a:r>
              <a:rPr lang="pl-PL" noProof="1" smtClean="0"/>
              <a:t> może być użyty do ustawienia długości liczby mniejszej niż w deklaracji długości pola.</a:t>
            </a:r>
          </a:p>
          <a:p>
            <a:r>
              <a:rPr lang="pl-PL" noProof="1" smtClean="0"/>
              <a:t>A więc częściej stosuj </a:t>
            </a:r>
            <a:r>
              <a:rPr lang="pl-PL" b="1" noProof="1" smtClean="0"/>
              <a:t>Udd</a:t>
            </a:r>
            <a:r>
              <a:rPr lang="pl-PL" noProof="1" smtClean="0"/>
              <a:t>.</a:t>
            </a:r>
          </a:p>
          <a:p>
            <a:endParaRPr lang="pl-PL" noProof="1" smtClean="0"/>
          </a:p>
        </p:txBody>
      </p:sp>
      <p:sp>
        <p:nvSpPr>
          <p:cNvPr id="4198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74A4DC-8B5C-4843-80A7-F126C220C019}" type="slidenum">
              <a:rPr lang="pl-PL" altLang="en-US" smtClean="0">
                <a:cs typeface="Arial" pitchFamily="34" charset="0"/>
              </a:rPr>
              <a:pPr/>
              <a:t>13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ymbol zastępczy notatek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228600" indent="-228600" eaLnBrk="1" hangingPunct="1">
              <a:lnSpc>
                <a:spcPct val="80000"/>
              </a:lnSpc>
              <a:spcBef>
                <a:spcPct val="0"/>
              </a:spcBef>
              <a:defRPr/>
            </a:pPr>
            <a:r>
              <a:rPr lang="pl-PL" altLang="en-US" noProof="1" smtClean="0">
                <a:latin typeface="Arial" panose="020B0604020202020204" pitchFamily="34" charset="0"/>
              </a:rPr>
              <a:t>Pozostałe operatory: </a:t>
            </a:r>
          </a:p>
          <a:p>
            <a:pPr marL="228600" indent="-228600" eaLnBrk="1" hangingPunct="1">
              <a:lnSpc>
                <a:spcPct val="80000"/>
              </a:lnSpc>
              <a:spcBef>
                <a:spcPct val="0"/>
              </a:spcBef>
              <a:defRPr/>
            </a:pPr>
            <a:endParaRPr lang="pl-PL" altLang="en-US" noProof="1" smtClean="0">
              <a:latin typeface="Arial" panose="020B0604020202020204" pitchFamily="34" charset="0"/>
            </a:endParaRPr>
          </a:p>
          <a:p>
            <a:pPr marL="228600" indent="-228600">
              <a:lnSpc>
                <a:spcPct val="80000"/>
              </a:lnSpc>
              <a:buFontTx/>
              <a:buChar char="-"/>
              <a:defRPr/>
            </a:pP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E</a:t>
            </a:r>
            <a:r>
              <a:rPr lang="pl-PL" noProof="1" smtClean="0"/>
              <a:t>'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wzór</a:t>
            </a:r>
            <a:r>
              <a:rPr lang="pl-PL" noProof="1" smtClean="0"/>
              <a:t>'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 – redaguje wzorzec (od 1 do 44 znaków) danych numerycznych. Cyfra (0–9) zostaje wstawiona w miejsce „ 9 ” </a:t>
            </a:r>
          </a:p>
          <a:p>
            <a:pPr marL="228600" indent="-228600">
              <a:lnSpc>
                <a:spcPct val="80000"/>
              </a:lnSpc>
              <a:defRPr/>
            </a:pP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     (dziewiątek) znajdujących się we wzorcu. </a:t>
            </a:r>
          </a:p>
          <a:p>
            <a:pPr marL="228600" indent="-228600">
              <a:lnSpc>
                <a:spcPct val="80000"/>
              </a:lnSpc>
              <a:defRPr/>
            </a:pPr>
            <a:endParaRPr lang="pl-PL" altLang="en-US" noProof="1" smtClean="0">
              <a:solidFill>
                <a:srgbClr val="FF9900"/>
              </a:solidFill>
              <a:latin typeface="Arial" panose="020B0604020202020204" pitchFamily="34" charset="0"/>
            </a:endParaRPr>
          </a:p>
          <a:p>
            <a:pPr marL="228600" indent="-228600">
              <a:lnSpc>
                <a:spcPct val="80000"/>
              </a:lnSpc>
              <a:defRPr/>
            </a:pP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Przykład :</a:t>
            </a:r>
          </a:p>
          <a:p>
            <a:pPr marL="228600" indent="-228600">
              <a:lnSpc>
                <a:spcPct val="80000"/>
              </a:lnSpc>
              <a:defRPr/>
            </a:pP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		 </a:t>
            </a:r>
            <a:r>
              <a:rPr lang="pl-PL" altLang="en-US" noProof="1" smtClean="0">
                <a:latin typeface="Arial" panose="020B0604020202020204" pitchFamily="34" charset="0"/>
              </a:rPr>
              <a:t>HEADER('Date') ON(11,4,DT1,E'9999/99/99')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 </a:t>
            </a:r>
          </a:p>
          <a:p>
            <a:pPr marL="228600" indent="-228600">
              <a:lnSpc>
                <a:spcPct val="80000"/>
              </a:lnSpc>
              <a:defRPr/>
            </a:pPr>
            <a:endParaRPr lang="pl-PL" altLang="en-US" noProof="1" smtClean="0">
              <a:solidFill>
                <a:srgbClr val="FF9900"/>
              </a:solidFill>
              <a:latin typeface="Arial" panose="020B0604020202020204" pitchFamily="34" charset="0"/>
            </a:endParaRPr>
          </a:p>
          <a:p>
            <a:pPr marL="228600" indent="-228600">
              <a:lnSpc>
                <a:spcPct val="80000"/>
              </a:lnSpc>
              <a:defRPr/>
            </a:pP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Spowoduje wyświetlenie daty w formacie </a:t>
            </a:r>
            <a:r>
              <a:rPr lang="pl-PL" altLang="en-US" noProof="1" smtClean="0">
                <a:latin typeface="Arial" panose="020B0604020202020204" pitchFamily="34" charset="0"/>
              </a:rPr>
              <a:t>'9999/99/99</a:t>
            </a:r>
            <a:r>
              <a:rPr lang="pl-PL" noProof="1" smtClean="0"/>
              <a:t>'</a:t>
            </a:r>
            <a:r>
              <a:rPr lang="pl-PL" altLang="en-US" noProof="1" smtClean="0">
                <a:latin typeface="Arial" panose="020B0604020202020204" pitchFamily="34" charset="0"/>
              </a:rPr>
              <a:t>, a w miejsce „9” wstawione zostaną odpowiednie cyfry. </a:t>
            </a:r>
          </a:p>
          <a:p>
            <a:pPr marL="228600" indent="-228600">
              <a:lnSpc>
                <a:spcPct val="80000"/>
              </a:lnSpc>
              <a:defRPr/>
            </a:pP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E</a:t>
            </a:r>
            <a:r>
              <a:rPr lang="pl-PL" noProof="1" smtClean="0"/>
              <a:t>'wzór' 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może być używany dla każdych wartości liczbowych, danych w postaci telefonów, daty, numeru konta, PINu, itp.</a:t>
            </a:r>
          </a:p>
          <a:p>
            <a:pPr marL="228600" indent="-228600">
              <a:lnSpc>
                <a:spcPct val="80000"/>
              </a:lnSpc>
              <a:defRPr/>
            </a:pPr>
            <a:endParaRPr lang="pl-PL" altLang="en-US" noProof="1" smtClean="0">
              <a:solidFill>
                <a:srgbClr val="FF9900"/>
              </a:solidFill>
              <a:latin typeface="Arial" panose="020B0604020202020204" pitchFamily="34" charset="0"/>
            </a:endParaRP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l-PL" altLang="en-US" noProof="1" smtClean="0"/>
              <a:t> 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L</a:t>
            </a:r>
            <a:r>
              <a:rPr lang="pl-PL" noProof="1" smtClean="0"/>
              <a:t>'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tekst</a:t>
            </a:r>
            <a:r>
              <a:rPr lang="pl-PL" noProof="1" smtClean="0"/>
              <a:t>'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 – L: </a:t>
            </a:r>
            <a:r>
              <a:rPr lang="pl-PL" noProof="1" smtClean="0"/>
              <a:t>'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leading</a:t>
            </a:r>
            <a:r>
              <a:rPr lang="pl-PL" noProof="1" smtClean="0"/>
              <a:t>', na początku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 – ustalony przez nas łańcuch znaków pojawia się na początku wyświetlanego 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defRPr/>
            </a:pP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      pola numerycznego bądź znakowego. Każdy łańcuch znakowy może mieć dłogość 0 – 10 znaków. 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defRPr/>
            </a:pPr>
            <a:endParaRPr lang="pl-PL" altLang="en-US" noProof="1" smtClean="0">
              <a:solidFill>
                <a:srgbClr val="FF9900"/>
              </a:solidFill>
              <a:latin typeface="Arial" panose="020B0604020202020204" pitchFamily="34" charset="0"/>
            </a:endParaRP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l-PL" altLang="en-US" noProof="1" smtClean="0"/>
              <a:t> 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F'tekst' – F: </a:t>
            </a:r>
            <a:r>
              <a:rPr lang="pl-PL" noProof="1" smtClean="0"/>
              <a:t>'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floating</a:t>
            </a:r>
            <a:r>
              <a:rPr lang="pl-PL" noProof="1" smtClean="0"/>
              <a:t>',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 zmienia pozycję – ustalony przez nas łańcuch znaków pojawia się tuż z lewej strony liczby 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defRPr/>
            </a:pP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      i może mieć długość 0 – 10 znaków. 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defRPr/>
            </a:pP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      Np. znak dolara przed liczbą: $123.45 lub $5.50 – znak dolara nie jest na stałej pozycji/kolumnie.  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defRPr/>
            </a:pPr>
            <a:endParaRPr lang="pl-PL" altLang="en-US" noProof="1" smtClean="0">
              <a:solidFill>
                <a:srgbClr val="FF9900"/>
              </a:solidFill>
              <a:latin typeface="Arial" panose="020B0604020202020204" pitchFamily="34" charset="0"/>
            </a:endParaRP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l-PL" altLang="en-US" noProof="1" smtClean="0"/>
              <a:t> 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T'tekst</a:t>
            </a:r>
            <a:r>
              <a:rPr lang="pl-PL" noProof="1" smtClean="0"/>
              <a:t>'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 – T: </a:t>
            </a:r>
            <a:r>
              <a:rPr lang="pl-PL" noProof="1" smtClean="0"/>
              <a:t>'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trailing</a:t>
            </a:r>
            <a:r>
              <a:rPr lang="pl-PL" noProof="1" smtClean="0"/>
              <a:t>'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, na końcu – ustalony przez nas łańcuch znaków pojawia się na końcu wyświetlanego pola 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defRPr/>
            </a:pP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      numerycznego bądź znakowego. Każdy łańcuch znakowy może mieć długość 0 – 10 znaków. 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defRPr/>
            </a:pPr>
            <a:endParaRPr lang="pl-PL" altLang="en-US" noProof="1" smtClean="0">
              <a:solidFill>
                <a:srgbClr val="FF9900"/>
              </a:solidFill>
              <a:latin typeface="Arial" panose="020B0604020202020204" pitchFamily="34" charset="0"/>
            </a:endParaRP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LZ – </a:t>
            </a:r>
            <a:r>
              <a:rPr lang="pl-PL" noProof="1" smtClean="0"/>
              <a:t>'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Leading Zeros</a:t>
            </a:r>
            <a:r>
              <a:rPr lang="pl-PL" noProof="1" smtClean="0"/>
              <a:t>'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, używany razem z rodzajem maski (A – G) aby uzupełnić puste miejsca wartościami „ 0 ”.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pl-PL" altLang="en-US" noProof="1" smtClean="0">
              <a:solidFill>
                <a:srgbClr val="FF9900"/>
              </a:solidFill>
              <a:latin typeface="Arial" panose="020B0604020202020204" pitchFamily="34" charset="0"/>
            </a:endParaRP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NOST – </a:t>
            </a:r>
            <a:r>
              <a:rPr lang="pl-PL" noProof="1" smtClean="0"/>
              <a:t>'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NO STatistics</a:t>
            </a:r>
            <a:r>
              <a:rPr lang="pl-PL" noProof="1" smtClean="0"/>
              <a:t>'</a:t>
            </a: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, używa się go aby nie prowadzić obliczeń statystycznych na danym polu numerycznym.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pl-PL" altLang="en-US" noProof="1" smtClean="0">
              <a:solidFill>
                <a:srgbClr val="FF9900"/>
              </a:solidFill>
              <a:latin typeface="Arial" panose="020B0604020202020204" pitchFamily="34" charset="0"/>
            </a:endParaRP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Ndd – użyj liczby w miejsce „dd” dla pól numerycznych kiedy chcesz ustalić szerokość pola (dd z zakresu 01 – 31 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defRPr/>
            </a:pP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     i liczba ta musi być podana dwucyfrowo, np. N03 a nie N3).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pl-PL" altLang="en-US" noProof="1" smtClean="0">
              <a:solidFill>
                <a:srgbClr val="FF9900"/>
              </a:solidFill>
              <a:latin typeface="Arial" panose="020B0604020202020204" pitchFamily="34" charset="0"/>
            </a:endParaRP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Udd – podobne do Ndd z tym, że tylko Udd można użyć do ustalenia długości pola mniejszej, niż jest ona dana</a:t>
            </a:r>
          </a:p>
          <a:p>
            <a:pPr marL="228600" indent="-228600">
              <a:lnSpc>
                <a:spcPct val="80000"/>
              </a:lnSpc>
              <a:spcBef>
                <a:spcPct val="20000"/>
              </a:spcBef>
              <a:defRPr/>
            </a:pPr>
            <a:r>
              <a:rPr lang="pl-PL" altLang="en-US" noProof="1" smtClean="0">
                <a:solidFill>
                  <a:srgbClr val="FF9900"/>
                </a:solidFill>
                <a:latin typeface="Arial" panose="020B0604020202020204" pitchFamily="34" charset="0"/>
              </a:rPr>
              <a:t>     w deklaracji pola.</a:t>
            </a:r>
            <a:endParaRPr lang="pl-PL" altLang="en-US" noProof="1">
              <a:solidFill>
                <a:srgbClr val="FF9900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5BA586-6CFB-4F37-9128-EA8EC216D2FD}" type="slidenum">
              <a:rPr lang="pl-PL" altLang="en-US" smtClean="0">
                <a:cs typeface="Arial" pitchFamily="34" charset="0"/>
              </a:rPr>
              <a:pPr/>
              <a:t>14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Symbol zastępczy notatek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defRPr/>
            </a:pPr>
            <a:r>
              <a:rPr lang="en-US" altLang="en-US" noProof="1" smtClean="0">
                <a:latin typeface="Arial" charset="0"/>
              </a:rPr>
              <a:t>Format „ /x ” służy do podzielenia danych numerycznych przed ich sformatowaniem. Program wyświetli nam dane numeryczne podzielone przez odpowiednią wartość, w zależności od wybranego operatora. Przykład obrazuje zastosowanie powyższego formatowania. Stosując ON(VLEN) czytającą binarną długość rekordu z RDW (pierwsze 2 binarne bajty rekordu pliku Variable Block) można otrzymać wartości : </a:t>
            </a:r>
          </a:p>
          <a:p>
            <a:pPr marL="228600" indent="-228600" eaLnBrk="1" hangingPunct="1">
              <a:spcBef>
                <a:spcPct val="0"/>
              </a:spcBef>
              <a:defRPr/>
            </a:pPr>
            <a:r>
              <a:rPr lang="en-US" altLang="en-US" noProof="1" smtClean="0">
                <a:latin typeface="Arial" charset="0"/>
              </a:rPr>
              <a:t>							- 50885</a:t>
            </a:r>
          </a:p>
          <a:p>
            <a:pPr marL="228600" indent="-228600" eaLnBrk="1" hangingPunct="1">
              <a:spcBef>
                <a:spcPct val="0"/>
              </a:spcBef>
              <a:defRPr/>
            </a:pPr>
            <a:r>
              <a:rPr lang="en-US" altLang="en-US" noProof="1" smtClean="0">
                <a:latin typeface="Arial" charset="0"/>
              </a:rPr>
              <a:t>							- 59845</a:t>
            </a:r>
          </a:p>
          <a:p>
            <a:pPr marL="228600" indent="-228600" eaLnBrk="1" hangingPunct="1">
              <a:spcBef>
                <a:spcPct val="0"/>
              </a:spcBef>
              <a:defRPr/>
            </a:pPr>
            <a:endParaRPr lang="en-US" altLang="en-US" noProof="1" smtClean="0">
              <a:latin typeface="Arial" charset="0"/>
            </a:endParaRPr>
          </a:p>
          <a:p>
            <a:pPr marL="228600" indent="-228600" eaLnBrk="1" hangingPunct="1">
              <a:spcBef>
                <a:spcPct val="0"/>
              </a:spcBef>
              <a:defRPr/>
            </a:pPr>
            <a:r>
              <a:rPr lang="en-US" altLang="en-US" noProof="1" smtClean="0">
                <a:latin typeface="Arial" charset="0"/>
              </a:rPr>
              <a:t>	Po zastosowaniu formatowanie ON(VLEN,/KB) będzie to: </a:t>
            </a:r>
          </a:p>
          <a:p>
            <a:pPr marL="228600" indent="-228600" eaLnBrk="1" hangingPunct="1">
              <a:spcBef>
                <a:spcPct val="0"/>
              </a:spcBef>
              <a:defRPr/>
            </a:pPr>
            <a:r>
              <a:rPr lang="en-US" altLang="en-US" noProof="1" smtClean="0">
                <a:latin typeface="Arial" charset="0"/>
              </a:rPr>
              <a:t>							- 49</a:t>
            </a:r>
          </a:p>
          <a:p>
            <a:pPr marL="228600" indent="-228600" eaLnBrk="1" hangingPunct="1">
              <a:spcBef>
                <a:spcPct val="0"/>
              </a:spcBef>
              <a:defRPr/>
            </a:pPr>
            <a:r>
              <a:rPr lang="en-US" altLang="en-US" noProof="1" smtClean="0">
                <a:latin typeface="Arial" charset="0"/>
              </a:rPr>
              <a:t>							- 58</a:t>
            </a:r>
          </a:p>
          <a:p>
            <a:pPr marL="228600" indent="-228600" eaLnBrk="1" hangingPunct="1">
              <a:spcBef>
                <a:spcPct val="0"/>
              </a:spcBef>
              <a:defRPr/>
            </a:pPr>
            <a:endParaRPr lang="en-US" altLang="en-US" noProof="1" smtClean="0">
              <a:latin typeface="Arial" charset="0"/>
            </a:endParaRPr>
          </a:p>
          <a:p>
            <a:pPr marL="228600" indent="-228600" eaLnBrk="1" hangingPunct="1">
              <a:spcBef>
                <a:spcPct val="0"/>
              </a:spcBef>
              <a:defRPr/>
            </a:pPr>
            <a:r>
              <a:rPr lang="en-US" noProof="1" smtClean="0"/>
              <a:t>- - - - - - - - - - - - - - - - - - - - - - - - - - - - - - - - - - - - - - - - - - - - - - - - - - - - - - - - - - - - - - - - - - - - - - - - - - -</a:t>
            </a:r>
          </a:p>
          <a:p>
            <a:pPr marL="228600" indent="-228600" eaLnBrk="1" hangingPunct="1">
              <a:spcBef>
                <a:spcPct val="0"/>
              </a:spcBef>
              <a:defRPr/>
            </a:pPr>
            <a:endParaRPr lang="en-US" altLang="en-US" noProof="1" smtClean="0">
              <a:latin typeface="Arial" charset="0"/>
            </a:endParaRPr>
          </a:p>
          <a:p>
            <a:pPr>
              <a:defRPr/>
            </a:pPr>
            <a:r>
              <a:rPr lang="en-US" b="1" noProof="1" smtClean="0"/>
              <a:t>/x	</a:t>
            </a:r>
            <a:r>
              <a:rPr lang="en-US" noProof="1" smtClean="0"/>
              <a:t>  </a:t>
            </a:r>
            <a:r>
              <a:rPr lang="en-US" b="1" noProof="1" smtClean="0"/>
              <a:t>/D</a:t>
            </a:r>
            <a:r>
              <a:rPr lang="en-US" noProof="1" smtClean="0"/>
              <a:t>, </a:t>
            </a:r>
            <a:r>
              <a:rPr lang="en-US" b="1" noProof="1" smtClean="0"/>
              <a:t>/C</a:t>
            </a:r>
            <a:r>
              <a:rPr lang="en-US" noProof="1" smtClean="0"/>
              <a:t>, </a:t>
            </a:r>
            <a:r>
              <a:rPr lang="en-US" b="1" noProof="1" smtClean="0"/>
              <a:t>/K</a:t>
            </a:r>
            <a:r>
              <a:rPr lang="en-US" noProof="1" smtClean="0"/>
              <a:t>, </a:t>
            </a:r>
            <a:r>
              <a:rPr lang="en-US" b="1" noProof="1" smtClean="0"/>
              <a:t>/DK</a:t>
            </a:r>
            <a:r>
              <a:rPr lang="en-US" noProof="1" smtClean="0"/>
              <a:t>, </a:t>
            </a:r>
            <a:r>
              <a:rPr lang="en-US" b="1" noProof="1" smtClean="0"/>
              <a:t>/CK</a:t>
            </a:r>
            <a:r>
              <a:rPr lang="en-US" noProof="1" smtClean="0"/>
              <a:t>, </a:t>
            </a:r>
            <a:r>
              <a:rPr lang="en-US" b="1" noProof="1" smtClean="0"/>
              <a:t>/M</a:t>
            </a:r>
            <a:r>
              <a:rPr lang="en-US" noProof="1" smtClean="0"/>
              <a:t>, </a:t>
            </a:r>
            <a:r>
              <a:rPr lang="en-US" b="1" noProof="1" smtClean="0"/>
              <a:t>/G</a:t>
            </a:r>
            <a:r>
              <a:rPr lang="en-US" noProof="1" smtClean="0"/>
              <a:t>, </a:t>
            </a:r>
            <a:r>
              <a:rPr lang="en-US" b="1" noProof="1" smtClean="0"/>
              <a:t>/KB</a:t>
            </a:r>
            <a:r>
              <a:rPr lang="en-US" noProof="1" smtClean="0"/>
              <a:t>, </a:t>
            </a:r>
            <a:r>
              <a:rPr lang="en-US" b="1" noProof="1" smtClean="0"/>
              <a:t>/MB</a:t>
            </a:r>
            <a:r>
              <a:rPr lang="en-US" noProof="1" smtClean="0"/>
              <a:t>, </a:t>
            </a:r>
            <a:r>
              <a:rPr lang="en-US" b="1" noProof="1" smtClean="0"/>
              <a:t>/GB</a:t>
            </a:r>
            <a:r>
              <a:rPr lang="en-US" noProof="1" smtClean="0"/>
              <a:t>	Dzieląc duże wartości całkowite powoduje ich lepszą czytelność. Jeżeli liczba ma część ułamkową to jest zaokrąglana w dół do części całkowitej. Statystyka (TOTAL, MAXIMUM, MINIMUM, AVERAGE, BTOTAL, BMAXIMUM, BMINIMUM, BAVERAGE) też będzie poddana tej operacji.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Schemat	Przykład		Liczba na wejściu	Rezultat</a:t>
            </a:r>
          </a:p>
          <a:p>
            <a:pPr>
              <a:defRPr/>
            </a:pPr>
            <a:r>
              <a:rPr lang="en-US" noProof="1" smtClean="0"/>
              <a:t>----------	---------------------------	--------------------	--------------</a:t>
            </a:r>
          </a:p>
          <a:p>
            <a:pPr>
              <a:defRPr/>
            </a:pPr>
            <a:r>
              <a:rPr lang="en-US" b="1" noProof="1" smtClean="0"/>
              <a:t>   /D	</a:t>
            </a:r>
            <a:r>
              <a:rPr lang="en-US" noProof="1" smtClean="0"/>
              <a:t>ON(11,2,FI,</a:t>
            </a:r>
            <a:r>
              <a:rPr lang="en-US" b="1" noProof="1" smtClean="0"/>
              <a:t>/D</a:t>
            </a:r>
            <a:r>
              <a:rPr lang="en-US" noProof="1" smtClean="0"/>
              <a:t>)	                -1234	           -123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liczba podzielona przez 10</a:t>
            </a:r>
          </a:p>
          <a:p>
            <a:pPr>
              <a:defRPr/>
            </a:pPr>
            <a:r>
              <a:rPr lang="en-US" b="1" noProof="1" smtClean="0"/>
              <a:t>   /C	</a:t>
            </a:r>
            <a:r>
              <a:rPr lang="en-US" noProof="1" smtClean="0"/>
              <a:t>ON(11,2,BI,</a:t>
            </a:r>
            <a:r>
              <a:rPr lang="en-US" b="1" noProof="1" smtClean="0"/>
              <a:t>/C</a:t>
            </a:r>
            <a:r>
              <a:rPr lang="en-US" noProof="1" smtClean="0"/>
              <a:t>,B1)	                12345	            123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liczba podzielona przez 100</a:t>
            </a:r>
          </a:p>
          <a:p>
            <a:pPr>
              <a:defRPr/>
            </a:pPr>
            <a:r>
              <a:rPr lang="en-US" b="1" noProof="1" smtClean="0"/>
              <a:t>   /K	</a:t>
            </a:r>
            <a:r>
              <a:rPr lang="en-US" noProof="1" smtClean="0"/>
              <a:t>ON(1,11,FS,/K,E3)	      -1234567890	 (1 234 567)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liczba podzielona przez 1000</a:t>
            </a:r>
          </a:p>
          <a:p>
            <a:pPr>
              <a:defRPr/>
            </a:pPr>
            <a:r>
              <a:rPr lang="en-US" b="1" noProof="1" smtClean="0"/>
              <a:t>   /DK	</a:t>
            </a:r>
            <a:r>
              <a:rPr lang="en-US" noProof="1" smtClean="0"/>
              <a:t>ON(31,10,FS,/DK,E'9-9999-99‘)  6213849653	  0-6213-84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liczba podzielona przez 10000 (/D*/K=10*1000)</a:t>
            </a:r>
          </a:p>
          <a:p>
            <a:pPr>
              <a:defRPr/>
            </a:pPr>
            <a:r>
              <a:rPr lang="en-US" b="1" noProof="1" smtClean="0"/>
              <a:t>   /CK	</a:t>
            </a:r>
            <a:r>
              <a:rPr lang="en-US" noProof="1" smtClean="0"/>
              <a:t>ON(21,25,ZD,G1,/CK)   1234567890123456789012345    1,234,567,890,123,456.7890  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liczba podzielona przez 100000 (/C*/K=100*1000)</a:t>
            </a:r>
          </a:p>
          <a:p>
            <a:pPr>
              <a:defRPr/>
            </a:pPr>
            <a:r>
              <a:rPr lang="en-US" b="1" noProof="1" smtClean="0"/>
              <a:t>   /M	</a:t>
            </a:r>
            <a:r>
              <a:rPr lang="en-US" noProof="1" smtClean="0"/>
              <a:t>ON(31,10,FS,/M,C4)	        -123456789	          -1.23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liczba podzielona przez 1000000 (1000*1000)</a:t>
            </a:r>
          </a:p>
          <a:p>
            <a:pPr>
              <a:defRPr/>
            </a:pPr>
            <a:r>
              <a:rPr lang="en-US" b="1" noProof="1" smtClean="0"/>
              <a:t>   /G	</a:t>
            </a:r>
            <a:r>
              <a:rPr lang="en-US" noProof="1" smtClean="0"/>
              <a:t>ON(15,13,ZD,A4,/G)	  1234567898765	          1'234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liczba podzielona przez 1000000000 (1000*1000*1000)</a:t>
            </a:r>
          </a:p>
          <a:p>
            <a:pPr>
              <a:defRPr/>
            </a:pPr>
            <a:r>
              <a:rPr lang="en-US" b="1" noProof="1" smtClean="0"/>
              <a:t>   /KB	</a:t>
            </a:r>
            <a:r>
              <a:rPr lang="en-US" noProof="1" smtClean="0"/>
              <a:t>ON(45,10,ZD,/KB,A3)	       1234567890	    1 205 632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liczba podzielona przez 1024</a:t>
            </a:r>
          </a:p>
          <a:p>
            <a:pPr>
              <a:defRPr/>
            </a:pPr>
            <a:r>
              <a:rPr lang="en-US" b="1" noProof="1" smtClean="0"/>
              <a:t>   /MB	</a:t>
            </a:r>
            <a:r>
              <a:rPr lang="en-US" noProof="1" smtClean="0"/>
              <a:t>ON(60,9,FS,/MB)	         123456789	             117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liczba podzielona przez 1048576 (1024*1024)</a:t>
            </a:r>
          </a:p>
          <a:p>
            <a:pPr>
              <a:defRPr/>
            </a:pPr>
            <a:r>
              <a:rPr lang="en-US" b="1" noProof="1" smtClean="0"/>
              <a:t>   /GB	</a:t>
            </a:r>
            <a:r>
              <a:rPr lang="en-US" noProof="1" smtClean="0"/>
              <a:t>ON(15,13,ZD,/GB,A1)	  1234567898765	          1,149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liczba podzielona przez 1073741824 (1024*1024*1024)</a:t>
            </a:r>
          </a:p>
          <a:p>
            <a:pPr marL="228600" indent="-228600" eaLnBrk="1" hangingPunct="1">
              <a:spcBef>
                <a:spcPct val="0"/>
              </a:spcBef>
              <a:defRPr/>
            </a:pPr>
            <a:endParaRPr lang="en-US" altLang="en-US" noProof="1" smtClean="0">
              <a:latin typeface="Arial" charset="0"/>
            </a:endParaRPr>
          </a:p>
          <a:p>
            <a:pPr marL="228600" indent="-228600" eaLnBrk="1" hangingPunct="1">
              <a:spcBef>
                <a:spcPct val="0"/>
              </a:spcBef>
              <a:defRPr/>
            </a:pPr>
            <a:endParaRPr lang="en-US" altLang="en-US" noProof="1" smtClean="0">
              <a:latin typeface="Arial" charset="0"/>
            </a:endParaRPr>
          </a:p>
          <a:p>
            <a:pPr marL="228600" indent="-228600">
              <a:defRPr/>
            </a:pPr>
            <a:endParaRPr lang="en-US" altLang="en-US" noProof="1" smtClean="0"/>
          </a:p>
        </p:txBody>
      </p:sp>
      <p:sp>
        <p:nvSpPr>
          <p:cNvPr id="44036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0628F8-4599-4547-B2A9-5118E6A54CC0}" type="slidenum">
              <a:rPr lang="pl-PL" altLang="en-US" smtClean="0">
                <a:cs typeface="Arial" pitchFamily="34" charset="0"/>
              </a:rPr>
              <a:pPr/>
              <a:t>15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b="1" noProof="1" smtClean="0"/>
              <a:t>Operatory i ich opis</a:t>
            </a:r>
            <a:endParaRPr lang="pl-PL" noProof="1" smtClean="0"/>
          </a:p>
          <a:p>
            <a:r>
              <a:rPr lang="pl-PL" b="1" noProof="1" smtClean="0"/>
              <a:t>============</a:t>
            </a:r>
            <a:endParaRPr lang="pl-PL" noProof="1" smtClean="0"/>
          </a:p>
          <a:p>
            <a:r>
              <a:rPr lang="pl-PL" noProof="1" smtClean="0"/>
              <a:t>Poniższy podział jest sztuczny ponieważ DISPLAY to jedna długa linia TOOLIN, ale bardzo praktyczny.</a:t>
            </a:r>
          </a:p>
          <a:p>
            <a:r>
              <a:rPr lang="pl-PL" noProof="1" smtClean="0"/>
              <a:t> </a:t>
            </a:r>
          </a:p>
          <a:p>
            <a:r>
              <a:rPr lang="pl-PL" noProof="1" smtClean="0"/>
              <a:t> </a:t>
            </a:r>
          </a:p>
          <a:p>
            <a:r>
              <a:rPr lang="pl-PL" b="1" u="sng" noProof="1" smtClean="0"/>
              <a:t>Linia słowa DISPLAY</a:t>
            </a:r>
            <a:r>
              <a:rPr lang="pl-PL" b="1" noProof="1" smtClean="0"/>
              <a:t> - operatory wymagane</a:t>
            </a:r>
            <a:endParaRPr lang="pl-PL" noProof="1" smtClean="0"/>
          </a:p>
          <a:p>
            <a:r>
              <a:rPr lang="pl-PL" b="1" noProof="1" smtClean="0"/>
              <a:t> </a:t>
            </a:r>
            <a:endParaRPr lang="pl-PL" noProof="1" smtClean="0"/>
          </a:p>
          <a:p>
            <a:pPr>
              <a:buFontTx/>
              <a:buChar char="•"/>
            </a:pPr>
            <a:r>
              <a:rPr lang="pl-PL" b="1" noProof="1" smtClean="0"/>
              <a:t>  FROM(</a:t>
            </a:r>
            <a:r>
              <a:rPr lang="pl-PL" b="1" i="1" noProof="1" smtClean="0"/>
              <a:t>nazwa DD dla pliku wejścia</a:t>
            </a:r>
            <a:r>
              <a:rPr lang="pl-PL" b="1" noProof="1" smtClean="0"/>
              <a:t>)  </a:t>
            </a:r>
            <a:r>
              <a:rPr lang="pl-PL" noProof="1" smtClean="0"/>
              <a:t>- podaje nazwę DD pliku wejścowego</a:t>
            </a:r>
          </a:p>
          <a:p>
            <a:r>
              <a:rPr lang="pl-PL" noProof="1" smtClean="0"/>
              <a:t> </a:t>
            </a:r>
          </a:p>
          <a:p>
            <a:pPr>
              <a:buFontTx/>
              <a:buChar char="•"/>
            </a:pPr>
            <a:r>
              <a:rPr lang="pl-PL" b="1" noProof="1" smtClean="0"/>
              <a:t>  LIST(</a:t>
            </a:r>
            <a:r>
              <a:rPr lang="pl-PL" b="1" i="1" noProof="1" smtClean="0"/>
              <a:t>nazwa DD dla pliku wyjścia czyli raportu</a:t>
            </a:r>
            <a:r>
              <a:rPr lang="pl-PL" b="1" noProof="1" smtClean="0"/>
              <a:t>) </a:t>
            </a:r>
            <a:r>
              <a:rPr lang="pl-PL" noProof="1" smtClean="0"/>
              <a:t>- podaje nazwę DD pliku wyjściowego (raportu)</a:t>
            </a:r>
          </a:p>
          <a:p>
            <a:r>
              <a:rPr lang="pl-PL" b="1" noProof="1" smtClean="0"/>
              <a:t> </a:t>
            </a:r>
            <a:endParaRPr lang="pl-PL" noProof="1" smtClean="0"/>
          </a:p>
          <a:p>
            <a:pPr>
              <a:buFontTx/>
              <a:buChar char="•"/>
            </a:pPr>
            <a:r>
              <a:rPr lang="pl-PL" b="1" noProof="1" smtClean="0"/>
              <a:t>  ON(</a:t>
            </a:r>
            <a:r>
              <a:rPr lang="pl-PL" b="1" i="1" noProof="1" smtClean="0"/>
              <a:t>pozycja pierwszego bajtu pola wejścia, długość tego pola, format tego pola,[formatowanie tego pola na wyjściu]</a:t>
            </a:r>
            <a:r>
              <a:rPr lang="pl-PL" b="1" noProof="1" smtClean="0"/>
              <a:t>) </a:t>
            </a:r>
            <a:r>
              <a:rPr lang="pl-PL" noProof="1" smtClean="0"/>
              <a:t>- wskazuje pole w pliku wejściowym wzięte do przetwarzania. Takich pól może być 50.</a:t>
            </a:r>
          </a:p>
          <a:p>
            <a:r>
              <a:rPr lang="pl-PL" noProof="1" smtClean="0"/>
              <a:t>Specyficzne postacie operatora </a:t>
            </a:r>
            <a:r>
              <a:rPr lang="pl-PL" b="1" noProof="1" smtClean="0"/>
              <a:t>ON</a:t>
            </a:r>
            <a:r>
              <a:rPr lang="pl-PL" noProof="1" smtClean="0"/>
              <a:t>:</a:t>
            </a:r>
          </a:p>
          <a:p>
            <a:pPr lvl="1"/>
            <a:r>
              <a:rPr lang="pl-PL" b="1" noProof="1" smtClean="0"/>
              <a:t>-  ON(VLEN)</a:t>
            </a:r>
            <a:r>
              <a:rPr lang="pl-PL" noProof="1" smtClean="0"/>
              <a:t> - podaje długość rekordu pliku wejścia o zmiennej długości rekordów (Variable Block records)</a:t>
            </a:r>
          </a:p>
          <a:p>
            <a:pPr lvl="1"/>
            <a:r>
              <a:rPr lang="pl-PL" b="1" noProof="1" smtClean="0"/>
              <a:t>-  ON(NUM)</a:t>
            </a:r>
            <a:r>
              <a:rPr lang="pl-PL" noProof="1" smtClean="0"/>
              <a:t> - podaje liczbę porządkową w raporcie wiersza danych</a:t>
            </a:r>
          </a:p>
          <a:p>
            <a:r>
              <a:rPr lang="pl-PL" noProof="1" smtClean="0"/>
              <a:t> </a:t>
            </a:r>
          </a:p>
          <a:p>
            <a:r>
              <a:rPr lang="pl-PL" noProof="1" smtClean="0"/>
              <a:t> </a:t>
            </a:r>
          </a:p>
          <a:p>
            <a:r>
              <a:rPr lang="pl-PL" b="1" u="sng" noProof="1" smtClean="0"/>
              <a:t>Wstępne opcjonalne operatory ogólne </a:t>
            </a:r>
            <a:endParaRPr lang="pl-PL" noProof="1" smtClean="0"/>
          </a:p>
          <a:p>
            <a:r>
              <a:rPr lang="pl-PL" b="1" noProof="1" smtClean="0"/>
              <a:t> </a:t>
            </a:r>
            <a:endParaRPr lang="pl-PL" noProof="1" smtClean="0"/>
          </a:p>
          <a:p>
            <a:pPr>
              <a:buFontTx/>
              <a:buChar char="•"/>
            </a:pPr>
            <a:r>
              <a:rPr lang="pl-PL" b="1" noProof="1" smtClean="0"/>
              <a:t>  TITLE('</a:t>
            </a:r>
            <a:r>
              <a:rPr lang="pl-PL" b="1" i="1" noProof="1" smtClean="0"/>
              <a:t>tytuł raportu</a:t>
            </a:r>
            <a:r>
              <a:rPr lang="pl-PL" b="1" noProof="1" smtClean="0"/>
              <a:t>')</a:t>
            </a:r>
            <a:r>
              <a:rPr lang="pl-PL" noProof="1" smtClean="0"/>
              <a:t>,</a:t>
            </a:r>
            <a:r>
              <a:rPr lang="pl-PL" b="1" noProof="1" smtClean="0"/>
              <a:t> PAGE</a:t>
            </a:r>
            <a:r>
              <a:rPr lang="pl-PL" noProof="1" smtClean="0"/>
              <a:t>,</a:t>
            </a:r>
            <a:r>
              <a:rPr lang="pl-PL" b="1" noProof="1" smtClean="0"/>
              <a:t> DATE(</a:t>
            </a:r>
            <a:r>
              <a:rPr lang="pl-PL" b="1" i="1" noProof="1" smtClean="0"/>
              <a:t>[opcje]</a:t>
            </a:r>
            <a:r>
              <a:rPr lang="pl-PL" b="1" noProof="1" smtClean="0"/>
              <a:t>)</a:t>
            </a:r>
            <a:r>
              <a:rPr lang="pl-PL" noProof="1" smtClean="0"/>
              <a:t>,</a:t>
            </a:r>
            <a:r>
              <a:rPr lang="pl-PL" b="1" noProof="1" smtClean="0"/>
              <a:t> DATENS</a:t>
            </a:r>
            <a:r>
              <a:rPr lang="pl-PL" noProof="1" smtClean="0"/>
              <a:t>,</a:t>
            </a:r>
            <a:r>
              <a:rPr lang="pl-PL" b="1" noProof="1" smtClean="0"/>
              <a:t> YDDD</a:t>
            </a:r>
            <a:r>
              <a:rPr lang="pl-PL" noProof="1" smtClean="0"/>
              <a:t>,</a:t>
            </a:r>
            <a:r>
              <a:rPr lang="pl-PL" b="1" noProof="1" smtClean="0"/>
              <a:t> YDDDNS</a:t>
            </a:r>
            <a:r>
              <a:rPr lang="pl-PL" noProof="1" smtClean="0"/>
              <a:t>,</a:t>
            </a:r>
            <a:r>
              <a:rPr lang="pl-PL" b="1" noProof="1" smtClean="0"/>
              <a:t> TIME</a:t>
            </a:r>
            <a:r>
              <a:rPr lang="pl-PL" noProof="1" smtClean="0"/>
              <a:t>,</a:t>
            </a:r>
            <a:r>
              <a:rPr lang="pl-PL" b="1" noProof="1" smtClean="0"/>
              <a:t> TIMENS</a:t>
            </a:r>
            <a:r>
              <a:rPr lang="pl-PL" noProof="1" smtClean="0"/>
              <a:t> - Elementy początku każdej strony (jeżeli podamy </a:t>
            </a:r>
            <a:r>
              <a:rPr lang="pl-PL" b="1" noProof="1" smtClean="0"/>
              <a:t>TFIRST</a:t>
            </a:r>
            <a:r>
              <a:rPr lang="pl-PL" noProof="1" smtClean="0"/>
              <a:t> to tylko pierwszej) - podaje tytuł raportu, numer strony raportu, datę i czas (w wybranym formacie) utworzenia raportu.</a:t>
            </a:r>
          </a:p>
          <a:p>
            <a:r>
              <a:rPr lang="pl-PL" noProof="1" smtClean="0"/>
              <a:t>- </a:t>
            </a:r>
            <a:r>
              <a:rPr lang="pl-PL" b="1" noProof="1" smtClean="0"/>
              <a:t>TITLE</a:t>
            </a:r>
            <a:r>
              <a:rPr lang="pl-PL" noProof="1" smtClean="0"/>
              <a:t>, </a:t>
            </a:r>
            <a:r>
              <a:rPr lang="pl-PL" b="1" noProof="1" smtClean="0"/>
              <a:t>PAGE</a:t>
            </a:r>
            <a:r>
              <a:rPr lang="pl-PL" noProof="1" smtClean="0"/>
              <a:t>, </a:t>
            </a:r>
            <a:r>
              <a:rPr lang="pl-PL" b="1" noProof="1" smtClean="0"/>
              <a:t>DATE</a:t>
            </a:r>
            <a:r>
              <a:rPr lang="pl-PL" noProof="1" smtClean="0"/>
              <a:t>, </a:t>
            </a:r>
            <a:r>
              <a:rPr lang="pl-PL" b="1" noProof="1" smtClean="0"/>
              <a:t>DATENS</a:t>
            </a:r>
            <a:r>
              <a:rPr lang="pl-PL" noProof="1" smtClean="0"/>
              <a:t>, </a:t>
            </a:r>
            <a:r>
              <a:rPr lang="pl-PL" b="1" noProof="1" smtClean="0"/>
              <a:t>YDDD</a:t>
            </a:r>
            <a:r>
              <a:rPr lang="pl-PL" noProof="1" smtClean="0"/>
              <a:t>, </a:t>
            </a:r>
            <a:r>
              <a:rPr lang="pl-PL" b="1" noProof="1" smtClean="0"/>
              <a:t>YDDDNS</a:t>
            </a:r>
            <a:r>
              <a:rPr lang="pl-PL" noProof="1" smtClean="0"/>
              <a:t>, </a:t>
            </a:r>
            <a:r>
              <a:rPr lang="pl-PL" b="1" noProof="1" smtClean="0"/>
              <a:t>TIME</a:t>
            </a:r>
            <a:r>
              <a:rPr lang="pl-PL" noProof="1" smtClean="0"/>
              <a:t>, </a:t>
            </a:r>
            <a:r>
              <a:rPr lang="pl-PL" b="1" noProof="1" smtClean="0"/>
              <a:t>TIMENS</a:t>
            </a:r>
            <a:r>
              <a:rPr lang="pl-PL" noProof="1" smtClean="0"/>
              <a:t> operatory pojawiające się w pierwszej linii tytułu raportu. </a:t>
            </a:r>
          </a:p>
          <a:p>
            <a:r>
              <a:rPr lang="pl-PL" noProof="1" smtClean="0"/>
              <a:t>	- </a:t>
            </a:r>
            <a:r>
              <a:rPr lang="pl-PL" b="1" noProof="1" smtClean="0"/>
              <a:t>TITLE('</a:t>
            </a:r>
            <a:r>
              <a:rPr lang="pl-PL" b="1" i="1" noProof="1" smtClean="0"/>
              <a:t>tytuł raportu</a:t>
            </a:r>
            <a:r>
              <a:rPr lang="pl-PL" b="1" noProof="1" smtClean="0"/>
              <a:t>')</a:t>
            </a:r>
            <a:r>
              <a:rPr lang="pl-PL" noProof="1" smtClean="0"/>
              <a:t>  	- tytuł raportu</a:t>
            </a:r>
          </a:p>
          <a:p>
            <a:r>
              <a:rPr lang="pl-PL" noProof="1" smtClean="0"/>
              <a:t>	- PAGE		- numer aktualnie przeglądanej strony raportu</a:t>
            </a:r>
          </a:p>
          <a:p>
            <a:r>
              <a:rPr lang="pl-PL" noProof="1" smtClean="0"/>
              <a:t>	- DATE 		- aktualna data z systemu (mm/dd/rr) </a:t>
            </a:r>
          </a:p>
          <a:p>
            <a:r>
              <a:rPr lang="pl-PL" noProof="1" smtClean="0"/>
              <a:t>			- DATE(abcd), DATENS(abc), YDDD(abc), YDDDNS(ab), gdzie:</a:t>
            </a:r>
          </a:p>
          <a:p>
            <a:r>
              <a:rPr lang="pl-PL" noProof="1" smtClean="0"/>
              <a:t>			  „a,b,c” reprezentują części daty (mm, dd, rr, rrrr, ddd) a „d” separatory (np. „ -” „ / ”).</a:t>
            </a:r>
          </a:p>
          <a:p>
            <a:r>
              <a:rPr lang="pl-PL" noProof="1" smtClean="0"/>
              <a:t>			  np. DATE(DM4-) – data w formacie dd-mm-rrrr</a:t>
            </a:r>
          </a:p>
          <a:p>
            <a:r>
              <a:rPr lang="pl-PL" noProof="1" smtClean="0"/>
              <a:t>			        D – dzień , M – miesiąc , 4 – miejsce na czterocyfrowy rok, </a:t>
            </a:r>
          </a:p>
          <a:p>
            <a:r>
              <a:rPr lang="pl-PL" noProof="1" smtClean="0"/>
              <a:t>				znaki można ustawiać w różnej kolejności</a:t>
            </a:r>
          </a:p>
          <a:p>
            <a:r>
              <a:rPr lang="pl-PL" noProof="1" smtClean="0"/>
              <a:t>			        „- ” - separator</a:t>
            </a:r>
          </a:p>
          <a:p>
            <a:r>
              <a:rPr lang="pl-PL" noProof="1" smtClean="0"/>
              <a:t>			- DATENS – jest to data bez separatora (NS: No Separator)</a:t>
            </a:r>
          </a:p>
          <a:p>
            <a:r>
              <a:rPr lang="pl-PL" noProof="1" smtClean="0"/>
              <a:t>	- TIME		- aktualny czas z systemu (gg:mm:ss) </a:t>
            </a:r>
          </a:p>
          <a:p>
            <a:r>
              <a:rPr lang="pl-PL" noProof="1" smtClean="0"/>
              <a:t>			- TIME(abc), TIMENS(ab), gdzie a i b reprezentują 12 godzin z am/pm lub 24 godziny,</a:t>
            </a:r>
          </a:p>
          <a:p>
            <a:r>
              <a:rPr lang="pl-PL" noProof="1" smtClean="0"/>
              <a:t>			  oraz c reprezentuje oddzielający separator (np. „ : ”  „ - ”).</a:t>
            </a:r>
          </a:p>
          <a:p>
            <a:r>
              <a:rPr lang="pl-PL" noProof="1" smtClean="0"/>
              <a:t>			  np. TIME(12:) data w formacie gg:mm:dd   oraz na końcu pora dnia am lub pm… </a:t>
            </a:r>
          </a:p>
          <a:p>
            <a:r>
              <a:rPr lang="pl-PL" noProof="1" smtClean="0"/>
              <a:t>				ponieważ jest to 12-stogodzinny format czasu. 	</a:t>
            </a:r>
          </a:p>
          <a:p>
            <a:r>
              <a:rPr lang="pl-PL" noProof="1" smtClean="0"/>
              <a:t>			         TIME(24:) data w formacie gg:mm:dd , z tym że w tym przypadku jest to</a:t>
            </a:r>
          </a:p>
          <a:p>
            <a:r>
              <a:rPr lang="pl-PL" noProof="1" smtClean="0"/>
              <a:t>				format 24-rogodzinny.</a:t>
            </a:r>
          </a:p>
          <a:p>
            <a:r>
              <a:rPr lang="pl-PL" noProof="1" smtClean="0"/>
              <a:t>			- TIMENS – jest to czas bez separatora (NS: No Separator) </a:t>
            </a:r>
          </a:p>
          <a:p>
            <a:r>
              <a:rPr lang="pl-PL" b="1" noProof="1" smtClean="0"/>
              <a:t> </a:t>
            </a:r>
            <a:endParaRPr lang="pl-PL" noProof="1" smtClean="0"/>
          </a:p>
          <a:p>
            <a:pPr>
              <a:buFontTx/>
              <a:buChar char="•"/>
            </a:pPr>
            <a:r>
              <a:rPr lang="pl-PL" b="1" noProof="1" smtClean="0"/>
              <a:t>  TLEFT</a:t>
            </a:r>
            <a:r>
              <a:rPr lang="pl-PL" noProof="1" smtClean="0"/>
              <a:t> - Tytuł raportu jest wyrównany do lewej strony (domyślnie, wypośrodkowany).</a:t>
            </a:r>
          </a:p>
          <a:p>
            <a:pPr>
              <a:buFontTx/>
              <a:buChar char="•"/>
            </a:pPr>
            <a:r>
              <a:rPr lang="pl-PL" b="1" noProof="1" smtClean="0"/>
              <a:t>  TFIRST</a:t>
            </a:r>
            <a:r>
              <a:rPr lang="pl-PL" noProof="1" smtClean="0"/>
              <a:t> - tytuł raportu jest drukowany tylko na pierwszej jego stronie (domyślnie, na wszystkich stronach raportu).</a:t>
            </a:r>
          </a:p>
          <a:p>
            <a:pPr>
              <a:buFontTx/>
              <a:buChar char="•"/>
            </a:pPr>
            <a:r>
              <a:rPr lang="pl-PL" b="1" noProof="1" smtClean="0"/>
              <a:t>  NOCC</a:t>
            </a:r>
            <a:r>
              <a:rPr lang="pl-PL" noProof="1" smtClean="0"/>
              <a:t> - ignoruje znak kontrolny od jakiego zaczynają się wszystkie linie drukując od pierwszej kolumny.</a:t>
            </a:r>
          </a:p>
          <a:p>
            <a:pPr>
              <a:buFontTx/>
              <a:buChar char="•"/>
            </a:pPr>
            <a:r>
              <a:rPr lang="pl-PL" b="1" noProof="1" smtClean="0"/>
              <a:t>  LINES(</a:t>
            </a:r>
            <a:r>
              <a:rPr lang="pl-PL" b="1" i="1" noProof="1" smtClean="0"/>
              <a:t>n</a:t>
            </a:r>
            <a:r>
              <a:rPr lang="pl-PL" b="1" noProof="1" smtClean="0"/>
              <a:t>)</a:t>
            </a:r>
            <a:r>
              <a:rPr lang="pl-PL" noProof="1" smtClean="0"/>
              <a:t> - określa ilość linii na stronę (domyślnie LINES(58) ). </a:t>
            </a:r>
            <a:r>
              <a:rPr lang="pl-PL" i="1" noProof="1" smtClean="0"/>
              <a:t>n</a:t>
            </a:r>
            <a:r>
              <a:rPr lang="pl-PL" noProof="1" smtClean="0"/>
              <a:t> jest liczbą z zakresu 10-999, należy także pamiętać, że liczone są tu zarówno nagłówki, tytuł raportu jak i puste linie znajdujące się na stronie.</a:t>
            </a:r>
          </a:p>
          <a:p>
            <a:pPr>
              <a:buFontTx/>
              <a:buChar char="•"/>
            </a:pPr>
            <a:r>
              <a:rPr lang="pl-PL" b="1" noProof="1" smtClean="0"/>
              <a:t>  BLANK</a:t>
            </a:r>
            <a:r>
              <a:rPr lang="pl-PL" noProof="1" smtClean="0"/>
              <a:t> - daje spację zamiast znaku '+' dla liczb dodatnich w całym raporcie.</a:t>
            </a:r>
          </a:p>
          <a:p>
            <a:pPr>
              <a:buFontTx/>
              <a:buChar char="•"/>
            </a:pPr>
            <a:r>
              <a:rPr lang="pl-PL" b="1" noProof="1" smtClean="0"/>
              <a:t>  PLUS</a:t>
            </a:r>
            <a:r>
              <a:rPr lang="pl-PL" noProof="1" smtClean="0"/>
              <a:t> - daje znak '+' dla liczb dodatnich (przeciwieństwo BLANK).	</a:t>
            </a:r>
          </a:p>
          <a:p>
            <a:pPr>
              <a:buFontTx/>
              <a:buChar char="•"/>
            </a:pPr>
            <a:r>
              <a:rPr lang="pl-PL" b="1" noProof="1" smtClean="0"/>
              <a:t>  VSAMTYPE(</a:t>
            </a:r>
            <a:r>
              <a:rPr lang="pl-PL" b="1" i="1" noProof="1" smtClean="0"/>
              <a:t>x</a:t>
            </a:r>
            <a:r>
              <a:rPr lang="pl-PL" b="1" noProof="1" smtClean="0"/>
              <a:t>)</a:t>
            </a:r>
            <a:r>
              <a:rPr lang="pl-PL" noProof="1" smtClean="0"/>
              <a:t> - określa typ rekordów dla plików VSAM'owskich: F - plik o rekordach stałej długości, V - plik o rekordach zmiennej długości. </a:t>
            </a:r>
            <a:r>
              <a:rPr lang="pl-PL" b="1" i="1" noProof="1" smtClean="0"/>
              <a:t>x</a:t>
            </a:r>
            <a:r>
              <a:rPr lang="pl-PL" noProof="1" smtClean="0"/>
              <a:t> przybiera wartość albo </a:t>
            </a:r>
            <a:r>
              <a:rPr lang="pl-PL" b="1" noProof="1" smtClean="0"/>
              <a:t>F</a:t>
            </a:r>
            <a:r>
              <a:rPr lang="pl-PL" noProof="1" smtClean="0"/>
              <a:t> (Fixed) albo </a:t>
            </a:r>
            <a:r>
              <a:rPr lang="pl-PL" b="1" noProof="1" smtClean="0"/>
              <a:t>V</a:t>
            </a:r>
            <a:r>
              <a:rPr lang="pl-PL" noProof="1" smtClean="0"/>
              <a:t> (Variable).</a:t>
            </a:r>
          </a:p>
          <a:p>
            <a:pPr>
              <a:buFontTx/>
              <a:buChar char="•"/>
            </a:pPr>
            <a:r>
              <a:rPr lang="pl-PL" b="1" noProof="1" smtClean="0"/>
              <a:t>  WIDTH(</a:t>
            </a:r>
            <a:r>
              <a:rPr lang="pl-PL" b="1" i="1" noProof="1" smtClean="0"/>
              <a:t>n</a:t>
            </a:r>
            <a:r>
              <a:rPr lang="pl-PL" b="1" noProof="1" smtClean="0"/>
              <a:t>)</a:t>
            </a:r>
            <a:r>
              <a:rPr lang="pl-PL" noProof="1" smtClean="0"/>
              <a:t> - określa szerokość raportu (długość rekordów raportu) a więc LRECL (Logical Record Length) raportu (domyślnie, system oblicza wymaganą szerokość raportu sam). </a:t>
            </a:r>
            <a:r>
              <a:rPr lang="pl-PL" b="1" i="1" noProof="1" smtClean="0"/>
              <a:t>n</a:t>
            </a:r>
            <a:r>
              <a:rPr lang="pl-PL" noProof="1" smtClean="0"/>
              <a:t> dla WIDTH może być z przedziału od 121 do 8191. Jeżeli długość rekordu będzie mniejsza niż założona, ICETOOL przerwie operację na tej długości. Jeśli operator WIDTH(</a:t>
            </a:r>
            <a:r>
              <a:rPr lang="pl-PL" i="1" noProof="1" smtClean="0"/>
              <a:t>n</a:t>
            </a:r>
            <a:r>
              <a:rPr lang="pl-PL" noProof="1" smtClean="0"/>
              <a:t>) nie zostanie określony ICETOOL użyje ustawień z LRECL.</a:t>
            </a:r>
          </a:p>
          <a:p>
            <a:pPr>
              <a:buFontTx/>
              <a:buChar char="•"/>
            </a:pPr>
            <a:r>
              <a:rPr lang="pl-PL" b="1" noProof="1" smtClean="0"/>
              <a:t>  LONGLINE</a:t>
            </a:r>
            <a:r>
              <a:rPr lang="pl-PL" noProof="1" smtClean="0"/>
              <a:t> - powoduje możliwość otrzymania szerokości raportu do 8192 bajtów jeżeli WIDTH(</a:t>
            </a:r>
            <a:r>
              <a:rPr lang="pl-PL" i="1" noProof="1" smtClean="0"/>
              <a:t>n</a:t>
            </a:r>
            <a:r>
              <a:rPr lang="pl-PL" noProof="1" smtClean="0"/>
              <a:t>) nie jest podana (brak LONGLINE i WIDTH(</a:t>
            </a:r>
            <a:r>
              <a:rPr lang="pl-PL" i="1" noProof="1" smtClean="0"/>
              <a:t>n</a:t>
            </a:r>
            <a:r>
              <a:rPr lang="pl-PL" noProof="1" smtClean="0"/>
              <a:t>) określa szerokość raportu do 2048 bajtów; ). LONGLINE stosuje się w przypadku nie podania WIDTH(</a:t>
            </a:r>
            <a:r>
              <a:rPr lang="pl-PL" i="1" noProof="1" smtClean="0"/>
              <a:t>n</a:t>
            </a:r>
            <a:r>
              <a:rPr lang="pl-PL" noProof="1" smtClean="0"/>
              <a:t>) a obliczona przez nas szerokość raportu jest większa niż obliczona przez system ('domyślna').</a:t>
            </a:r>
          </a:p>
          <a:p>
            <a:pPr>
              <a:buFontTx/>
              <a:buChar char="•"/>
            </a:pPr>
            <a:r>
              <a:rPr lang="pl-PL" noProof="1" smtClean="0"/>
              <a:t>  Jeżeli nie określi się rozmiaru bloku (BLKSIZE), to jest on określony przez deklarację </a:t>
            </a:r>
            <a:r>
              <a:rPr lang="pl-PL" b="1" noProof="1" smtClean="0"/>
              <a:t>LISTSDB</a:t>
            </a:r>
            <a:r>
              <a:rPr lang="pl-PL" noProof="1" smtClean="0"/>
              <a:t> albo </a:t>
            </a:r>
            <a:r>
              <a:rPr lang="pl-PL" b="1" noProof="1" smtClean="0"/>
              <a:t>LISTNOSDB</a:t>
            </a:r>
            <a:r>
              <a:rPr lang="pl-PL" noProof="1" smtClean="0"/>
              <a:t>. W przeciwnym wypadku określa go domyślna wartość SDBMSG.</a:t>
            </a:r>
          </a:p>
          <a:p>
            <a:r>
              <a:rPr lang="pl-PL" noProof="1" smtClean="0"/>
              <a:t>	- LISTSDB - używa SDB dla raportu (SDBMSG=YES powiela domyślną wartość SDBMSG=NO) -</a:t>
            </a:r>
          </a:p>
          <a:p>
            <a:r>
              <a:rPr lang="pl-PL" noProof="1" smtClean="0"/>
              <a:t>		ICETOOL sam wybiera optymalny BLKSIZE.</a:t>
            </a:r>
          </a:p>
          <a:p>
            <a:r>
              <a:rPr lang="pl-PL" noProof="1" smtClean="0"/>
              <a:t>	- LISTNOSDB - nie używa SDB dla raportu (SDBMSG=NO powiela domyślną wartość SDBMSG=YES).</a:t>
            </a:r>
          </a:p>
          <a:p>
            <a:r>
              <a:rPr lang="pl-PL" noProof="1" smtClean="0"/>
              <a:t> </a:t>
            </a:r>
          </a:p>
          <a:p>
            <a:r>
              <a:rPr lang="pl-PL" noProof="1" smtClean="0"/>
              <a:t> </a:t>
            </a:r>
          </a:p>
          <a:p>
            <a:r>
              <a:rPr lang="pl-PL" b="1" u="sng" noProof="1" smtClean="0"/>
              <a:t>Operatory formatowania kolumn</a:t>
            </a:r>
            <a:endParaRPr lang="pl-PL" noProof="1" smtClean="0"/>
          </a:p>
          <a:p>
            <a:r>
              <a:rPr lang="pl-PL" b="1" noProof="1" smtClean="0"/>
              <a:t> </a:t>
            </a:r>
            <a:endParaRPr lang="pl-PL" noProof="1" smtClean="0"/>
          </a:p>
          <a:p>
            <a:pPr>
              <a:buFontTx/>
              <a:buChar char="•"/>
            </a:pPr>
            <a:r>
              <a:rPr lang="pl-PL" b="1" noProof="1" smtClean="0"/>
              <a:t>  HEADER('</a:t>
            </a:r>
            <a:r>
              <a:rPr lang="pl-PL" b="1" i="1" noProof="1" smtClean="0"/>
              <a:t>nazwa kolumny</a:t>
            </a:r>
            <a:r>
              <a:rPr lang="pl-PL" b="1" noProof="1" smtClean="0"/>
              <a:t>') </a:t>
            </a:r>
            <a:r>
              <a:rPr lang="pl-PL" noProof="1" smtClean="0"/>
              <a:t>- drukuj nazwę tej kolumny, zdefiniowanej przez odpowiadające mu ON.</a:t>
            </a:r>
          </a:p>
          <a:p>
            <a:r>
              <a:rPr lang="pl-PL" noProof="1" smtClean="0"/>
              <a:t>	- HEADER(</a:t>
            </a:r>
            <a:r>
              <a:rPr lang="pl-PL" i="1" noProof="1" smtClean="0"/>
              <a:t>'Personal','Identification','Number'</a:t>
            </a:r>
            <a:r>
              <a:rPr lang="pl-PL" noProof="1" smtClean="0"/>
              <a:t>) - nazwa kolumny (od 1 do 3 linii), tu 3 linie:</a:t>
            </a:r>
          </a:p>
          <a:p>
            <a:r>
              <a:rPr lang="pl-PL" noProof="1" smtClean="0"/>
              <a:t>			Personal</a:t>
            </a:r>
          </a:p>
          <a:p>
            <a:r>
              <a:rPr lang="pl-PL" noProof="1" smtClean="0"/>
              <a:t>			Identification</a:t>
            </a:r>
          </a:p>
          <a:p>
            <a:r>
              <a:rPr lang="pl-PL" noProof="1" smtClean="0"/>
              <a:t>			Number</a:t>
            </a:r>
          </a:p>
          <a:p>
            <a:r>
              <a:rPr lang="pl-PL" noProof="1" smtClean="0"/>
              <a:t>			---------------------</a:t>
            </a:r>
          </a:p>
          <a:p>
            <a:pPr>
              <a:buFontTx/>
              <a:buChar char="•"/>
            </a:pPr>
            <a:r>
              <a:rPr lang="pl-PL" b="1" noProof="1" smtClean="0"/>
              <a:t>  HEADER(NONE) </a:t>
            </a:r>
            <a:r>
              <a:rPr lang="pl-PL" noProof="1" smtClean="0"/>
              <a:t>- nie drukuj nazwy tej kolumny, zdefiniowanej przez odpowiadające mu ON</a:t>
            </a:r>
            <a:r>
              <a:rPr lang="pl-PL" b="1" noProof="1" smtClean="0"/>
              <a:t> .</a:t>
            </a:r>
            <a:endParaRPr lang="pl-PL" noProof="1" smtClean="0"/>
          </a:p>
          <a:p>
            <a:pPr>
              <a:buFontTx/>
              <a:buChar char="•"/>
            </a:pPr>
            <a:r>
              <a:rPr lang="pl-PL" b="1" noProof="1" smtClean="0"/>
              <a:t>  NOHEADER</a:t>
            </a:r>
            <a:r>
              <a:rPr lang="pl-PL" noProof="1" smtClean="0"/>
              <a:t> - nie drukuj nazw kolumn, drukuj natychmiast kolumny z danymi.</a:t>
            </a:r>
          </a:p>
          <a:p>
            <a:pPr>
              <a:buFontTx/>
              <a:buChar char="•"/>
            </a:pPr>
            <a:r>
              <a:rPr lang="pl-PL" b="1" noProof="1" smtClean="0"/>
              <a:t>  LIMIT(</a:t>
            </a:r>
            <a:r>
              <a:rPr lang="pl-PL" b="1" i="1" noProof="1" smtClean="0"/>
              <a:t>n</a:t>
            </a:r>
            <a:r>
              <a:rPr lang="pl-PL" b="1" noProof="1" smtClean="0"/>
              <a:t>)</a:t>
            </a:r>
            <a:r>
              <a:rPr lang="pl-PL" noProof="1" smtClean="0"/>
              <a:t> - określa górną granicę wartości nienumerycznych w polu numerycznym, przy której nadal może być prowadzone przetwarzanie danych ( opcjnalnie: LIMIT(200) ).</a:t>
            </a:r>
          </a:p>
          <a:p>
            <a:pPr>
              <a:buFontTx/>
              <a:buChar char="•"/>
            </a:pPr>
            <a:r>
              <a:rPr lang="pl-PL" b="1" noProof="1" smtClean="0"/>
              <a:t>  INDENT(</a:t>
            </a:r>
            <a:r>
              <a:rPr lang="pl-PL" b="1" i="1" noProof="1" smtClean="0"/>
              <a:t>n</a:t>
            </a:r>
            <a:r>
              <a:rPr lang="pl-PL" b="1" noProof="1" smtClean="0"/>
              <a:t>)</a:t>
            </a:r>
            <a:r>
              <a:rPr lang="pl-PL" noProof="1" smtClean="0"/>
              <a:t> - liczba spacji przed pierwszą kolumną (plus znak kontrolny) (domyślnie: INDENT(0) ).</a:t>
            </a:r>
          </a:p>
          <a:p>
            <a:pPr>
              <a:buFontTx/>
              <a:buChar char="•"/>
            </a:pPr>
            <a:r>
              <a:rPr lang="pl-PL" b="1" noProof="1" smtClean="0"/>
              <a:t>  BETWEEN(</a:t>
            </a:r>
            <a:r>
              <a:rPr lang="pl-PL" b="1" i="1" noProof="1" smtClean="0"/>
              <a:t>n</a:t>
            </a:r>
            <a:r>
              <a:rPr lang="pl-PL" b="1" noProof="1" smtClean="0"/>
              <a:t>)</a:t>
            </a:r>
            <a:r>
              <a:rPr lang="pl-PL" noProof="1" smtClean="0"/>
              <a:t> - liczba spacji pomiędzy kolumnami (tj. tytuł raportu, data, numer strony, godzina…) (domyślnie: BETWEEN(3) ).</a:t>
            </a:r>
          </a:p>
          <a:p>
            <a:pPr>
              <a:buFontTx/>
              <a:buChar char="•"/>
            </a:pPr>
            <a:r>
              <a:rPr lang="pl-PL" b="1" noProof="1" smtClean="0"/>
              <a:t>  TBETWEEN(</a:t>
            </a:r>
            <a:r>
              <a:rPr lang="pl-PL" b="1" i="1" noProof="1" smtClean="0"/>
              <a:t>n</a:t>
            </a:r>
            <a:r>
              <a:rPr lang="pl-PL" b="1" noProof="1" smtClean="0"/>
              <a:t>)</a:t>
            </a:r>
            <a:r>
              <a:rPr lang="pl-PL" noProof="1" smtClean="0"/>
              <a:t> - liczba spacji pomiędzy elementami pierwszej linii tytułu (domyślnie: TBETWEEN(8) ).</a:t>
            </a:r>
          </a:p>
          <a:p>
            <a:pPr>
              <a:buFontTx/>
              <a:buChar char="•"/>
            </a:pPr>
            <a:r>
              <a:rPr lang="pl-PL" b="1" noProof="1" smtClean="0"/>
              <a:t>  UZERO</a:t>
            </a:r>
            <a:r>
              <a:rPr lang="pl-PL" noProof="1" smtClean="0"/>
              <a:t> - zamienia ujemne -0 na zero dodatnie dla operatorów: ON, MINIMUM, MAXIMUM, BREAK, BMINIMUM i BMAXIMUM.</a:t>
            </a:r>
          </a:p>
          <a:p>
            <a:r>
              <a:rPr lang="pl-PL" noProof="1" smtClean="0"/>
              <a:t> </a:t>
            </a:r>
          </a:p>
          <a:p>
            <a:r>
              <a:rPr lang="pl-PL" noProof="1" smtClean="0"/>
              <a:t> </a:t>
            </a:r>
          </a:p>
          <a:p>
            <a:r>
              <a:rPr lang="pl-PL" b="1" u="sng" noProof="1" smtClean="0"/>
              <a:t>Operatory sekcji</a:t>
            </a:r>
            <a:r>
              <a:rPr lang="pl-PL" b="1" noProof="1" smtClean="0"/>
              <a:t> </a:t>
            </a:r>
            <a:r>
              <a:rPr lang="pl-PL" noProof="1" smtClean="0"/>
              <a:t>- pojawią się tylko wtedy, gdy wystąpi słowo BREAK</a:t>
            </a:r>
          </a:p>
          <a:p>
            <a:r>
              <a:rPr lang="pl-PL" noProof="1" smtClean="0"/>
              <a:t> </a:t>
            </a:r>
          </a:p>
          <a:p>
            <a:pPr>
              <a:buFontTx/>
              <a:buChar char="•"/>
            </a:pPr>
            <a:r>
              <a:rPr lang="pl-PL" b="1" noProof="1" smtClean="0"/>
              <a:t>  BREAK(</a:t>
            </a:r>
            <a:r>
              <a:rPr lang="pl-PL" b="1" i="1" noProof="1" smtClean="0"/>
              <a:t>pozycja pierwszego bajtu pola wejścia, długość tego pola, format tego pola,[formatowanie tego pola na wyjściu]</a:t>
            </a:r>
            <a:r>
              <a:rPr lang="pl-PL" b="1" noProof="1" smtClean="0"/>
              <a:t>) </a:t>
            </a:r>
            <a:r>
              <a:rPr lang="pl-PL" noProof="1" smtClean="0"/>
              <a:t>- wskazuje pole, którego różne wartości tworzą osobne sekcje. Pole to pojawi się na początku każdej sekcji. Każda sekcja raportu rozpoczyna się na nowej stronie, z oddzielnym polem TITLE, następnym PAGE, tą samą datą i czasem jeżeli zadeklarowane  oraz oddzielnymi statystykami pod koniec każdej sekcji. W obrębie BREAK można użyć: mask, E'wzór', L'tekst', F'tekst', T'tekst', LZ and Udd.</a:t>
            </a:r>
          </a:p>
          <a:p>
            <a:pPr>
              <a:buFontTx/>
              <a:buChar char="•"/>
            </a:pPr>
            <a:r>
              <a:rPr lang="pl-PL" b="1" noProof="1" smtClean="0"/>
              <a:t>  BTITLE(</a:t>
            </a:r>
            <a:r>
              <a:rPr lang="pl-PL" b="1" i="1" noProof="1" smtClean="0"/>
              <a:t>'tekst'</a:t>
            </a:r>
            <a:r>
              <a:rPr lang="pl-PL" b="1" noProof="1" smtClean="0"/>
              <a:t>) </a:t>
            </a:r>
            <a:r>
              <a:rPr lang="pl-PL" noProof="1" smtClean="0"/>
              <a:t>- ten sam tytuł dla każdej sekcji, np. 'Oddzial: '. Kodowane: BTITLE('Oddzial: '). BREAK(1,15,CH) wyświetli w raporcie: 'Oddzial: Administracja' na początku pierwszej sekcji, 'Oddzial: Innwacje' na początku drugiej, itd.</a:t>
            </a:r>
          </a:p>
          <a:p>
            <a:pPr>
              <a:buFontTx/>
              <a:buChar char="•"/>
            </a:pPr>
            <a:r>
              <a:rPr lang="pl-PL" b="1" noProof="1" smtClean="0"/>
              <a:t>  BTOTAL(</a:t>
            </a:r>
            <a:r>
              <a:rPr lang="pl-PL" b="1" i="1" noProof="1" smtClean="0"/>
              <a:t>'tekst'</a:t>
            </a:r>
            <a:r>
              <a:rPr lang="pl-PL" b="1" noProof="1" smtClean="0"/>
              <a:t>)</a:t>
            </a:r>
            <a:r>
              <a:rPr lang="pl-PL" noProof="1" smtClean="0"/>
              <a:t>, </a:t>
            </a:r>
            <a:r>
              <a:rPr lang="pl-PL" b="1" noProof="1" smtClean="0"/>
              <a:t>BMAXMUM(</a:t>
            </a:r>
            <a:r>
              <a:rPr lang="pl-PL" b="1" i="1" noProof="1" smtClean="0"/>
              <a:t>'tekst'</a:t>
            </a:r>
            <a:r>
              <a:rPr lang="pl-PL" b="1" noProof="1" smtClean="0"/>
              <a:t>)</a:t>
            </a:r>
            <a:r>
              <a:rPr lang="pl-PL" noProof="1" smtClean="0"/>
              <a:t>, </a:t>
            </a:r>
            <a:r>
              <a:rPr lang="pl-PL" b="1" noProof="1" smtClean="0"/>
              <a:t>BMINIMUM(</a:t>
            </a:r>
            <a:r>
              <a:rPr lang="pl-PL" b="1" i="1" noProof="1" smtClean="0"/>
              <a:t>'tekst'</a:t>
            </a:r>
            <a:r>
              <a:rPr lang="pl-PL" b="1" noProof="1" smtClean="0"/>
              <a:t>)</a:t>
            </a:r>
            <a:r>
              <a:rPr lang="pl-PL" noProof="1" smtClean="0"/>
              <a:t>, </a:t>
            </a:r>
            <a:r>
              <a:rPr lang="pl-PL" b="1" noProof="1" smtClean="0"/>
              <a:t>BAVERAGE(</a:t>
            </a:r>
            <a:r>
              <a:rPr lang="pl-PL" b="1" i="1" noProof="1" smtClean="0"/>
              <a:t>'tekst'</a:t>
            </a:r>
            <a:r>
              <a:rPr lang="pl-PL" b="1" noProof="1" smtClean="0"/>
              <a:t>)</a:t>
            </a:r>
            <a:r>
              <a:rPr lang="pl-PL" noProof="1" smtClean="0"/>
              <a:t>, </a:t>
            </a:r>
            <a:r>
              <a:rPr lang="pl-PL" b="1" noProof="1" smtClean="0"/>
              <a:t>BCOUNT(</a:t>
            </a:r>
            <a:r>
              <a:rPr lang="pl-PL" b="1" i="1" noProof="1" smtClean="0"/>
              <a:t>'tekst'</a:t>
            </a:r>
            <a:r>
              <a:rPr lang="pl-PL" b="1" noProof="1" smtClean="0"/>
              <a:t>)</a:t>
            </a:r>
            <a:r>
              <a:rPr lang="pl-PL" noProof="1" smtClean="0"/>
              <a:t> - statystyka każdej sekcji (na końcu każdej sekcji). Przykłady:</a:t>
            </a:r>
          </a:p>
          <a:p>
            <a:r>
              <a:rPr lang="pl-PL" noProof="1" smtClean="0"/>
              <a:t>	- BTOTAL('Suma w tej sekcji : ')	– zlicza wszystkie wartości z danej kolumny numerycznej dla tej sekcji, </a:t>
            </a:r>
          </a:p>
          <a:p>
            <a:r>
              <a:rPr lang="pl-PL" noProof="1" smtClean="0"/>
              <a:t>	- BMAXIMUM('Wartosc najwieksza w tej sekcji : ')	– maksymalna wartość z kolumny w tej sekcji, </a:t>
            </a:r>
          </a:p>
          <a:p>
            <a:r>
              <a:rPr lang="pl-PL" noProof="1" smtClean="0"/>
              <a:t>	- BMINIMUM('Wartosc najmniejsza w tej sekcji : ')	– minimalna wartość z kolumny w tej sekcji, </a:t>
            </a:r>
          </a:p>
          <a:p>
            <a:r>
              <a:rPr lang="pl-PL" noProof="1" smtClean="0"/>
              <a:t>	- BAVERAGE('Wartosc srednia w tej sekcji : ')	– średnia wartość z kolumny w tej sekcji,</a:t>
            </a:r>
          </a:p>
          <a:p>
            <a:r>
              <a:rPr lang="pl-PL" noProof="1" smtClean="0"/>
              <a:t>	- BCOUNT('Liczba wierszy w tej sekcji : ')	– ilość rekordów w tej sekcji.</a:t>
            </a:r>
          </a:p>
          <a:p>
            <a:pPr>
              <a:buFontTx/>
              <a:buChar char="•"/>
            </a:pPr>
            <a:r>
              <a:rPr lang="pl-PL" b="1" noProof="1" smtClean="0"/>
              <a:t>  EDBCOUNT(</a:t>
            </a:r>
            <a:r>
              <a:rPr lang="pl-PL" b="1" i="1" noProof="1" smtClean="0"/>
              <a:t>formatowanie</a:t>
            </a:r>
            <a:r>
              <a:rPr lang="pl-PL" b="1" noProof="1" smtClean="0"/>
              <a:t>)</a:t>
            </a:r>
            <a:r>
              <a:rPr lang="pl-PL" noProof="1" smtClean="0"/>
              <a:t> - format licznika rekordów każdej sekcji. Przykład: EDCOUNT(E'999999').</a:t>
            </a:r>
          </a:p>
          <a:p>
            <a:r>
              <a:rPr lang="pl-PL" noProof="1" smtClean="0"/>
              <a:t> </a:t>
            </a:r>
          </a:p>
          <a:p>
            <a:r>
              <a:rPr lang="pl-PL" noProof="1" smtClean="0"/>
              <a:t> </a:t>
            </a:r>
          </a:p>
          <a:p>
            <a:r>
              <a:rPr lang="pl-PL" b="1" u="sng" noProof="1" smtClean="0"/>
              <a:t>Operatory związane ze statystyką ogólną</a:t>
            </a:r>
            <a:endParaRPr lang="pl-PL" noProof="1" smtClean="0"/>
          </a:p>
          <a:p>
            <a:r>
              <a:rPr lang="pl-PL" b="1" noProof="1" smtClean="0"/>
              <a:t> </a:t>
            </a:r>
            <a:endParaRPr lang="pl-PL" noProof="1" smtClean="0"/>
          </a:p>
          <a:p>
            <a:pPr>
              <a:buFontTx/>
              <a:buChar char="•"/>
            </a:pPr>
            <a:r>
              <a:rPr lang="pl-PL" b="1" noProof="1" smtClean="0"/>
              <a:t>  TOTAL(</a:t>
            </a:r>
            <a:r>
              <a:rPr lang="pl-PL" b="1" i="1" noProof="1" smtClean="0"/>
              <a:t>'tekst'</a:t>
            </a:r>
            <a:r>
              <a:rPr lang="pl-PL" b="1" noProof="1" smtClean="0"/>
              <a:t>)</a:t>
            </a:r>
            <a:r>
              <a:rPr lang="pl-PL" noProof="1" smtClean="0"/>
              <a:t>, </a:t>
            </a:r>
            <a:r>
              <a:rPr lang="pl-PL" b="1" noProof="1" smtClean="0"/>
              <a:t>MAXMUM(</a:t>
            </a:r>
            <a:r>
              <a:rPr lang="pl-PL" b="1" i="1" noProof="1" smtClean="0"/>
              <a:t>'tekst'</a:t>
            </a:r>
            <a:r>
              <a:rPr lang="pl-PL" b="1" noProof="1" smtClean="0"/>
              <a:t>)</a:t>
            </a:r>
            <a:r>
              <a:rPr lang="pl-PL" noProof="1" smtClean="0"/>
              <a:t>, </a:t>
            </a:r>
            <a:r>
              <a:rPr lang="pl-PL" b="1" noProof="1" smtClean="0"/>
              <a:t>MINIMUM(</a:t>
            </a:r>
            <a:r>
              <a:rPr lang="pl-PL" b="1" i="1" noProof="1" smtClean="0"/>
              <a:t>'tekst'</a:t>
            </a:r>
            <a:r>
              <a:rPr lang="pl-PL" b="1" noProof="1" smtClean="0"/>
              <a:t>)</a:t>
            </a:r>
            <a:r>
              <a:rPr lang="pl-PL" noProof="1" smtClean="0"/>
              <a:t>, </a:t>
            </a:r>
            <a:r>
              <a:rPr lang="pl-PL" b="1" noProof="1" smtClean="0"/>
              <a:t>AVERAGE(</a:t>
            </a:r>
            <a:r>
              <a:rPr lang="pl-PL" b="1" i="1" noProof="1" smtClean="0"/>
              <a:t>'tekst'</a:t>
            </a:r>
            <a:r>
              <a:rPr lang="pl-PL" b="1" noProof="1" smtClean="0"/>
              <a:t>)</a:t>
            </a:r>
            <a:r>
              <a:rPr lang="pl-PL" noProof="1" smtClean="0"/>
              <a:t>, </a:t>
            </a:r>
            <a:r>
              <a:rPr lang="pl-PL" b="1" noProof="1" smtClean="0"/>
              <a:t>COUNT(</a:t>
            </a:r>
            <a:r>
              <a:rPr lang="pl-PL" b="1" i="1" noProof="1" smtClean="0"/>
              <a:t>'tekst'</a:t>
            </a:r>
            <a:r>
              <a:rPr lang="pl-PL" b="1" noProof="1" smtClean="0"/>
              <a:t>)</a:t>
            </a:r>
            <a:r>
              <a:rPr lang="pl-PL" noProof="1" smtClean="0"/>
              <a:t> - statystyka ogólna dla wszystkich wartości w danej kolumnie (na końcu raportu/podsumowanie raportu). Przykłady:</a:t>
            </a:r>
          </a:p>
          <a:p>
            <a:r>
              <a:rPr lang="pl-PL" noProof="1" smtClean="0"/>
              <a:t>	- TOTAL('Suma : ') 		– zlicza wszystkie wartości z danej kolumny numerycznej, </a:t>
            </a:r>
          </a:p>
          <a:p>
            <a:r>
              <a:rPr lang="pl-PL" noProof="1" smtClean="0"/>
              <a:t>	- MAXIMUM('Wartosc najwieksza : ') 	– maksymalna wartość z kolumny, </a:t>
            </a:r>
          </a:p>
          <a:p>
            <a:r>
              <a:rPr lang="pl-PL" noProof="1" smtClean="0"/>
              <a:t>	- MINIMUM('Wartosc najmniejsza : ') 	– minimalna wartość z kolumny, </a:t>
            </a:r>
          </a:p>
          <a:p>
            <a:r>
              <a:rPr lang="pl-PL" noProof="1" smtClean="0"/>
              <a:t>	- AVERAGE('Wartosc srednia : ')	– średnia wartość z kolumny,</a:t>
            </a:r>
          </a:p>
          <a:p>
            <a:r>
              <a:rPr lang="pl-PL" noProof="1" smtClean="0"/>
              <a:t>	- COUNT('Liczba wierszy : ')	– ilość rekordów.</a:t>
            </a:r>
          </a:p>
          <a:p>
            <a:r>
              <a:rPr lang="pl-PL" noProof="1" smtClean="0"/>
              <a:t>Każda z tych linii oddzielona jest w raporcie jedną pustą linią. </a:t>
            </a:r>
          </a:p>
          <a:p>
            <a:pPr>
              <a:buFontTx/>
              <a:buChar char="•"/>
            </a:pPr>
            <a:r>
              <a:rPr lang="pl-PL" b="1" noProof="1" smtClean="0"/>
              <a:t>  EDCOUNT(</a:t>
            </a:r>
            <a:r>
              <a:rPr lang="pl-PL" b="1" i="1" noProof="1" smtClean="0"/>
              <a:t>formatowanie</a:t>
            </a:r>
            <a:r>
              <a:rPr lang="pl-PL" b="1" noProof="1" smtClean="0"/>
              <a:t>)</a:t>
            </a:r>
            <a:r>
              <a:rPr lang="pl-PL" noProof="1" smtClean="0"/>
              <a:t> - format licznika rekordów statystyki ogólnej.</a:t>
            </a:r>
          </a:p>
          <a:p>
            <a:pPr>
              <a:buFontTx/>
              <a:buChar char="•"/>
            </a:pPr>
            <a:r>
              <a:rPr lang="pl-PL" b="1" noProof="1" smtClean="0"/>
              <a:t>  STATLEFT</a:t>
            </a:r>
            <a:r>
              <a:rPr lang="pl-PL" noProof="1" smtClean="0"/>
              <a:t> - tak przesuwa pierwszą kolumnę w prawo, aby była po opisie związanym ze statystyką. To zapewnia, że dane statystyczne będą w tej samej linii co opis tej statystyki, np. 'Srednia pierwszej kolumny:       123' (domyślnie, opis związany ze statystyką jest w miejscu pierwszej kolumny a wynik statystyki pierwszej kolumny jest spychany do następnej linii aby był też w pierwszej kolumnie).</a:t>
            </a:r>
          </a:p>
          <a:p>
            <a:r>
              <a:rPr lang="pl-PL" noProof="1" smtClean="0"/>
              <a:t> </a:t>
            </a:r>
          </a:p>
        </p:txBody>
      </p:sp>
      <p:sp>
        <p:nvSpPr>
          <p:cNvPr id="4506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F1C9D2-E9FA-4442-963D-BA17E5FCA795}" type="slidenum">
              <a:rPr lang="pl-PL" altLang="en-US" smtClean="0">
                <a:cs typeface="Arial" pitchFamily="34" charset="0"/>
              </a:rPr>
              <a:pPr/>
              <a:t>16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Symbol zastępczy notatek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Zauważ, że docelowy plik nie potrzebuje DCB (</a:t>
            </a:r>
            <a:r>
              <a:rPr lang="pl-PL" altLang="en-US" sz="500" i="1" noProof="1" smtClean="0"/>
              <a:t>Data Control Blok</a:t>
            </a:r>
            <a:r>
              <a:rPr lang="pl-PL" altLang="en-US" sz="500" noProof="1" smtClean="0"/>
              <a:t> – RECFM, LRECL, etc.) – ICETOOL, a raczej DISPLAY oblicza sobie to sam.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pl-PL" altLang="en-US" sz="500" noProof="1" smtClean="0"/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Docelowo chcemy mieć raport dla dwóch grup: kobiet (F) i mężczyzn (M) – pole 62, długości 1 bajta, bez duplikatów osób.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W tym celu wstępnie sortujemy plik po polach:</a:t>
            </a:r>
          </a:p>
          <a:p>
            <a:pPr marL="171450" indent="-171450">
              <a:lnSpc>
                <a:spcPct val="80000"/>
              </a:lnSpc>
              <a:spcBef>
                <a:spcPct val="50000"/>
              </a:spcBef>
              <a:buFontTx/>
              <a:buChar char="-"/>
              <a:defRPr/>
            </a:pPr>
            <a:r>
              <a:rPr lang="pl-PL" altLang="en-US" sz="500" noProof="1" smtClean="0"/>
              <a:t>Płeć (62,1,A)</a:t>
            </a:r>
          </a:p>
          <a:p>
            <a:pPr marL="171450" indent="-171450">
              <a:lnSpc>
                <a:spcPct val="80000"/>
              </a:lnSpc>
              <a:spcBef>
                <a:spcPct val="50000"/>
              </a:spcBef>
              <a:buFontTx/>
              <a:buChar char="-"/>
              <a:defRPr/>
            </a:pPr>
            <a:r>
              <a:rPr lang="pl-PL" altLang="en-US" sz="500" noProof="1" smtClean="0"/>
              <a:t>Nazwisko (15,15,A)</a:t>
            </a:r>
          </a:p>
          <a:p>
            <a:pPr marL="171450" indent="-171450">
              <a:lnSpc>
                <a:spcPct val="80000"/>
              </a:lnSpc>
              <a:spcBef>
                <a:spcPct val="50000"/>
              </a:spcBef>
              <a:buFontTx/>
              <a:buChar char="-"/>
              <a:defRPr/>
            </a:pPr>
            <a:r>
              <a:rPr lang="pl-PL" altLang="en-US" sz="500" noProof="1" smtClean="0"/>
              <a:t>Imię (5,10,A)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wszystkie pola są formatu znakowego (CH).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SUM FIELD=NONE powoduje nie sumowanie pól numerycznych (gdyby nam zależało na najbardziej aktualnym rekordzie duplikatu, należałoby posortować plik po odpowiedniej dacie i zadeklarować OPTION EQUAL aby do procesu został wzięty pierwszy rekord z rekordów o tym samym kluczu sortującym).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pl-PL" altLang="en-US" sz="500" noProof="1" smtClean="0"/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Wytłumaczenie określeń zaznaczonych na biało: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NUM	- tworzy pseudokolumnę (nie istnieje w pliku), która będzie numerem kolejnym rekordu w raporcie.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N03	- zawęża szerokość pola (tu będzie nie 3 lecz 4 – poprawkę robi to sam DISPLAY.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NOST	- (NO STatistics) – skoro NIP jest polem numerycznym a deklarujemy obliczenia statystyczne (minimum, maksimum, itd.), 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	  DISPLAY ma tendencje do prowadzenia obliczeń statystycznych na wszystkich polach numerycznych.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	  Pisząc przy tym polu NOST, mówimy DISPLAY’owi: nie prowadź obliczeń statystycznych na tym polu (w tej kolumnie).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F2	- format przedstawienia liczby – w tym wypadku będzie dla liczb dodatnich  c.ccc.ccc,cc a dla liczb ujemnych liczba w nawiasie 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	  (c jest tu cyfrą).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,	- przecinek w HEADER’ze oznacza, że dwa słowa będą w innej linii.  Pisząc HEADER(’Data’ , ’urodzenia’) uzyskamy następujący efekt: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		Lp.	NIP	Imie	Nazwisko	Plec	Data	Wyplata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							urodzenia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	   Gdybyśmy chcieli tu widzieć ’Lp.’ , ’NIP’ i inne wyrazy w HEADER’ze w linii drugiej, to trzeba by było napisać tak, 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	   jak w poniższym przykładzie: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		HEADER( , ’Lp.’)	- przecinek przed ’Lp.’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BLANK	- dynamicznie dopasowuje szerokość kolumny i usuwa wiodące zera. Dodatkowo dla liczb dodatnich nie daje ‚plusa’, +.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INTENT	- Raport nie zaczyna się od pierwszej kolumny lecz zostawia tyle kolumn pustych ile wskazuje INTENT – to lewostronny 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	  margines raportu.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BETWEEN	- mówi ile ma być spacji pomiędzy kolumnami.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BREAK	- wskazuje pole, dla którego będą prowadzone osobne statystyki – tyle ile jest różnych wartości pól, tyle będzie 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	  osobnych statystyk (w tym wypadku – osobno dla kobiet i osobno dla mężczyzn).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B……	- słowa: TITLE, TOTAL, AVERAGE, MINIMUM i MAXIMUM poprzedzone literą B, będą prowadzić statystykę dla 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	  osobnych pól wskazanych przez BREAK, tuż po skończeniu określonej wartości wskazanej przez słowo BREAK.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	  Słowa: TITLE, TOTAL, AVERAGE, MINIMUM i MAXIMUM  nie poprzedzone literą B, będą prowadzić ostateczną 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	  statystykę dla wszystkich wystąpień wskazanych przez BREAK na końcu raportu.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pl-PL" altLang="en-US" sz="500" noProof="1" smtClean="0"/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Tak, jak w przypadku SORT’u, kolejność deklaracji (oprócz kolejności HEADER’ów) jest dowolna – DISPLAY wie co ma zrobić z deklarowanymi słowami kluczowymi.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Nawet BREAK można wpisać przy polu płeć:  HEADER('Plec') ON(62,1,CH) BREAK(62,1,CH)  - skoro pozycja pola musi być powtórzona, to taki zapis nie jest sympatyczny.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pl-PL" altLang="en-US" sz="500" noProof="1" smtClean="0"/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pl-PL" altLang="en-US" sz="500" noProof="1" smtClean="0"/>
              <a:t>Naucz się pisać słowa kluczowe tylko </a:t>
            </a:r>
            <a:r>
              <a:rPr lang="pl-PL" altLang="en-US" sz="500" b="1" noProof="1" smtClean="0"/>
              <a:t>DUŻYMI LITERAMI </a:t>
            </a:r>
            <a:r>
              <a:rPr lang="pl-PL" altLang="en-US" sz="500" noProof="1" smtClean="0"/>
              <a:t>– ICETOOL wymaga tu tego: ’nost’ jest zapisem błędnym, skoro wiele słów kluczowych jest nowych i może przeszkadzać słowom symbolicznym wprowadzanym przez użytkownika.</a:t>
            </a:r>
            <a:endParaRPr lang="pl-PL" altLang="en-US" sz="500" noProof="1"/>
          </a:p>
        </p:txBody>
      </p:sp>
      <p:sp>
        <p:nvSpPr>
          <p:cNvPr id="46084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0F1C65-5097-4712-B1D2-BD8F8352B9D5}" type="slidenum">
              <a:rPr lang="pl-PL" altLang="en-US" smtClean="0">
                <a:cs typeface="Arial" pitchFamily="34" charset="0"/>
              </a:rPr>
              <a:pPr/>
              <a:t>17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smtClean="0"/>
              <a:t>OCCUR podaje unikalne wartości wyszczególnionych pól zarówno numerycznych jak i znakowych w formie raportu (LIST).</a:t>
            </a:r>
          </a:p>
          <a:p>
            <a:r>
              <a:rPr lang="pl-PL" smtClean="0"/>
              <a:t>Liczba wydruku tych wartości może być ograniczona wybranymi kryteriami. </a:t>
            </a:r>
          </a:p>
          <a:p>
            <a:r>
              <a:rPr lang="pl-PL" smtClean="0"/>
              <a:t>Oprócz cech charakterystycznych dla raportu, umożliwia podanie tylko wartości zduplikwanych lub tylko wartości bez duplikatów.</a:t>
            </a:r>
          </a:p>
          <a:p>
            <a:endParaRPr lang="pl-PL" altLang="en-US" smtClean="0">
              <a:latin typeface="Arial" pitchFamily="34" charset="0"/>
            </a:endParaRPr>
          </a:p>
        </p:txBody>
      </p:sp>
      <p:sp>
        <p:nvSpPr>
          <p:cNvPr id="4710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0256C5-B224-4E95-9739-98D2A0923077}" type="slidenum">
              <a:rPr lang="pl-PL" altLang="en-US" smtClean="0">
                <a:cs typeface="Arial" pitchFamily="34" charset="0"/>
              </a:rPr>
              <a:pPr/>
              <a:t>18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en-US" noProof="1" smtClean="0">
                <a:latin typeface="Arial" pitchFamily="34" charset="0"/>
              </a:rPr>
              <a:t>Słowo OCCUR można zastąpić słowem OCCURS.</a:t>
            </a:r>
          </a:p>
          <a:p>
            <a:endParaRPr lang="pl-PL" altLang="en-US" noProof="1" smtClean="0">
              <a:latin typeface="Arial" pitchFamily="34" charset="0"/>
            </a:endParaRPr>
          </a:p>
          <a:p>
            <a:r>
              <a:rPr lang="pl-PL" altLang="en-US" noProof="1" smtClean="0">
                <a:latin typeface="Arial" pitchFamily="34" charset="0"/>
              </a:rPr>
              <a:t>W powyższym przykładzie operator OCCUR działa dosłownie tak samo jak operator DISPLAY.</a:t>
            </a:r>
          </a:p>
          <a:p>
            <a:r>
              <a:rPr lang="pl-PL" altLang="en-US" noProof="1" smtClean="0">
                <a:latin typeface="Arial" pitchFamily="34" charset="0"/>
              </a:rPr>
              <a:t>Możliwe jest jednak wyświetlanie tylko do 10 kolumn. Powodem tego jest podstawowa funkcja OCCUR: porównywanie wartości wszystkich wyszczególnionych pól jednocześnie (a więc nie może być ich w dużej ilości) w celu np. wykrycia duplikatów czy podliczenia ich ilości.</a:t>
            </a:r>
          </a:p>
          <a:p>
            <a:endParaRPr lang="pl-PL" altLang="en-US" dirty="0" smtClean="0">
              <a:latin typeface="Arial" pitchFamily="34" charset="0"/>
            </a:endParaRPr>
          </a:p>
        </p:txBody>
      </p:sp>
      <p:sp>
        <p:nvSpPr>
          <p:cNvPr id="48132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42D0D3-4E93-4E69-964A-997BB65DAAD8}" type="slidenum">
              <a:rPr lang="pl-PL" altLang="en-US" smtClean="0">
                <a:cs typeface="Arial" pitchFamily="34" charset="0"/>
              </a:rPr>
              <a:pPr/>
              <a:t>19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en-US" noProof="1" smtClean="0">
                <a:latin typeface="Arial" pitchFamily="34" charset="0"/>
              </a:rPr>
              <a:t>DISPLAY p</a:t>
            </a:r>
            <a:r>
              <a:rPr lang="pl-PL" noProof="1" smtClean="0"/>
              <a:t>odaje wartości związane z wyszczególnionymi polami zarówno numerycznymi jak i znakowymi w formie raportu (LIST).</a:t>
            </a:r>
          </a:p>
          <a:p>
            <a:endParaRPr lang="pl-PL" noProof="1" smtClean="0"/>
          </a:p>
          <a:p>
            <a:r>
              <a:rPr lang="pl-PL" noProof="1" smtClean="0"/>
              <a:t>DISPLAY umożliwia:</a:t>
            </a:r>
          </a:p>
          <a:p>
            <a:r>
              <a:rPr lang="pl-PL" noProof="1" smtClean="0"/>
              <a:t>- podanie tytułu raportu (TITLE) (jak i tytułu sekcji, BTITLE) z aktualnymi datą i czasem, z podziałem na strony,</a:t>
            </a:r>
          </a:p>
          <a:p>
            <a:r>
              <a:rPr lang="pl-PL" noProof="1" smtClean="0"/>
              <a:t>- nazwanie (HEADER) i wzajemne pozycjonowanie drukowanych kolumn (INDENT, BETWEEN), </a:t>
            </a:r>
          </a:p>
          <a:p>
            <a:r>
              <a:rPr lang="pl-PL" noProof="1" smtClean="0"/>
              <a:t>- podział raportu na sekcje ze względu na różne wartości określonego pola (BREAK), </a:t>
            </a:r>
          </a:p>
          <a:p>
            <a:r>
              <a:rPr lang="pl-PL" noProof="1" smtClean="0"/>
              <a:t>- przedstawienie danych zgodnie z wybranymi formatami (np. ON(p,m,f,formatowanie)) i </a:t>
            </a:r>
          </a:p>
          <a:p>
            <a:r>
              <a:rPr lang="pl-PL" noProof="1" smtClean="0"/>
              <a:t>- obliczanie statystycznych wielkości pól zarówno poszczególnych sekcji (BTOTAL, BMAXIMUM, BMINIMUM, BAVERAGE, BCOUNT) jak i w podsumowaniu całego raportu (TOTAL, MAXIMUM, MINIMUM, AVERAGE, COUNT). </a:t>
            </a:r>
          </a:p>
          <a:p>
            <a:endParaRPr lang="pl-PL" altLang="en-US" smtClean="0">
              <a:latin typeface="Arial" pitchFamily="34" charset="0"/>
            </a:endParaRPr>
          </a:p>
        </p:txBody>
      </p:sp>
      <p:sp>
        <p:nvSpPr>
          <p:cNvPr id="30724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75CB1E-AE19-4F61-9D4D-E05EDB06389F}" type="slidenum">
              <a:rPr lang="pl-PL" altLang="en-US" smtClean="0">
                <a:cs typeface="Arial" pitchFamily="34" charset="0"/>
              </a:rPr>
              <a:pPr/>
              <a:t>2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en-US" noProof="1" smtClean="0">
                <a:latin typeface="Arial" pitchFamily="34" charset="0"/>
              </a:rPr>
              <a:t>W OCCUR, w przeciwieństwie do DISPLAY nie ma </a:t>
            </a:r>
            <a:r>
              <a:rPr lang="pl-PL" altLang="en-US" noProof="1" smtClean="0"/>
              <a:t> </a:t>
            </a:r>
            <a:r>
              <a:rPr lang="pl-PL" altLang="en-US" noProof="1" smtClean="0">
                <a:latin typeface="Arial" pitchFamily="34" charset="0"/>
              </a:rPr>
              <a:t>ON(NUM)  oraz  ON(NUM,formatowanie).</a:t>
            </a:r>
          </a:p>
          <a:p>
            <a:endParaRPr lang="pl-PL" altLang="en-US" noProof="1" smtClean="0">
              <a:latin typeface="Arial" pitchFamily="34" charset="0"/>
            </a:endParaRPr>
          </a:p>
          <a:p>
            <a:r>
              <a:rPr lang="pl-PL" altLang="en-US" noProof="1" smtClean="0">
                <a:latin typeface="Arial" pitchFamily="34" charset="0"/>
              </a:rPr>
              <a:t>Pojawia się niedostępny w DISPLAY  ON(VALCNT) oraz ON(VALCNT, formatowanie). VALCNT to „value count”.</a:t>
            </a:r>
          </a:p>
          <a:p>
            <a:r>
              <a:rPr lang="pl-PL" altLang="en-US" noProof="1" smtClean="0">
                <a:latin typeface="Arial" pitchFamily="34" charset="0"/>
              </a:rPr>
              <a:t>Pojedyncza wartość VALCNT dotyczy sytuacji gdy wszystkie wyszczególnione w ON kolumny mają odpowiednie takie same wartości. To znaczy, że gdy ON(VALCNT) daje liczbę np. 3, w pliku wejściowym są 3 wiersze o takich samych wartościach w wyszczególnionych kolumnach jednocześnie. Nic więc dziwnego, że liczba wyszczególnionych w ON pól nie może być duża – maksymalnie 10.</a:t>
            </a:r>
          </a:p>
          <a:p>
            <a:r>
              <a:rPr lang="pl-PL" altLang="en-US" noProof="1" smtClean="0">
                <a:latin typeface="Arial" pitchFamily="34" charset="0"/>
              </a:rPr>
              <a:t> </a:t>
            </a:r>
          </a:p>
          <a:p>
            <a:r>
              <a:rPr lang="pl-PL" altLang="en-US" noProof="1" smtClean="0">
                <a:latin typeface="Arial" pitchFamily="34" charset="0"/>
              </a:rPr>
              <a:t>Opcjonalnie dla ON(VALCNT) jest maska A0 z 15 miejscami na cyfry.</a:t>
            </a:r>
          </a:p>
          <a:p>
            <a:endParaRPr lang="pl-PL" altLang="en-US" noProof="1" smtClean="0">
              <a:latin typeface="Arial" pitchFamily="34" charset="0"/>
            </a:endParaRPr>
          </a:p>
          <a:p>
            <a:r>
              <a:rPr lang="pl-PL" altLang="en-US" b="1" noProof="1" smtClean="0">
                <a:latin typeface="Arial" pitchFamily="34" charset="0"/>
              </a:rPr>
              <a:t>Przykład ze slajdu:</a:t>
            </a:r>
            <a:r>
              <a:rPr lang="pl-PL" altLang="en-US" noProof="1" smtClean="0">
                <a:latin typeface="Arial" pitchFamily="34" charset="0"/>
              </a:rPr>
              <a:t> Załóżmy, że pracownicy podbijają karty pracy przy wejściu i wyjściu z pracy tworząc za każdym razem nowe rekordy a dane te przechowywane są w pliku. Interesują nas tu tylko dni pracy a nie czas pracy.</a:t>
            </a:r>
          </a:p>
          <a:p>
            <a:endParaRPr lang="pl-PL" altLang="en-US" noProof="1" smtClean="0">
              <a:latin typeface="Arial" pitchFamily="34" charset="0"/>
            </a:endParaRPr>
          </a:p>
          <a:p>
            <a:r>
              <a:rPr lang="pl-PL" altLang="en-US" noProof="1" smtClean="0">
                <a:latin typeface="Arial" pitchFamily="34" charset="0"/>
              </a:rPr>
              <a:t>Możliwy rezultat:</a:t>
            </a:r>
          </a:p>
          <a:p>
            <a:endParaRPr lang="pl-PL" altLang="en-US" noProof="1" smtClean="0">
              <a:latin typeface="Arial" pitchFamily="34" charset="0"/>
            </a:endParaRPr>
          </a:p>
          <a:p>
            <a:r>
              <a:rPr lang="pl-PL" noProof="1" smtClean="0"/>
              <a:t>Dane pracownikow        - 1 -        01/31/07        15:20:07</a:t>
            </a:r>
          </a:p>
          <a:p>
            <a:endParaRPr lang="pl-PL" altLang="en-US" noProof="1" smtClean="0"/>
          </a:p>
          <a:p>
            <a:r>
              <a:rPr lang="pl-PL" noProof="1" smtClean="0"/>
              <a:t>Imie	Nazwisko                   Dni pracy</a:t>
            </a:r>
          </a:p>
          <a:p>
            <a:r>
              <a:rPr lang="pl-PL" noProof="1" smtClean="0"/>
              <a:t>--------------   -------------   -----------------------</a:t>
            </a:r>
          </a:p>
          <a:p>
            <a:r>
              <a:rPr lang="pl-PL" noProof="1" smtClean="0"/>
              <a:t>Magdalena	Borus	000000000000225</a:t>
            </a:r>
          </a:p>
          <a:p>
            <a:r>
              <a:rPr lang="pl-PL" noProof="1" smtClean="0"/>
              <a:t>Artur	Buczek	000000000000290</a:t>
            </a:r>
          </a:p>
          <a:p>
            <a:r>
              <a:rPr lang="pl-PL" noProof="1" smtClean="0"/>
              <a:t>Leszek	Buczek	000000000000155</a:t>
            </a:r>
          </a:p>
          <a:p>
            <a:r>
              <a:rPr lang="pl-PL" noProof="1" smtClean="0"/>
              <a:t>Mietek	Jagoda	000000000000225</a:t>
            </a:r>
          </a:p>
          <a:p>
            <a:r>
              <a:rPr lang="pl-PL" noProof="1" smtClean="0"/>
              <a:t>Wieslaw	Pieniek	000000000000220</a:t>
            </a:r>
          </a:p>
          <a:p>
            <a:r>
              <a:rPr lang="pl-PL" altLang="en-US" noProof="1" smtClean="0"/>
              <a:t>.	.	.</a:t>
            </a:r>
          </a:p>
          <a:p>
            <a:endParaRPr lang="pl-PL" altLang="en-US" dirty="0" smtClean="0"/>
          </a:p>
        </p:txBody>
      </p:sp>
      <p:sp>
        <p:nvSpPr>
          <p:cNvPr id="49156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CDE001-585F-451A-BD22-F41171ABF348}" type="slidenum">
              <a:rPr lang="pl-PL" altLang="en-US" smtClean="0">
                <a:cs typeface="Arial" pitchFamily="34" charset="0"/>
              </a:rPr>
              <a:pPr/>
              <a:t>20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altLang="en-US" noProof="1" smtClean="0">
                <a:solidFill>
                  <a:srgbClr val="FF9900"/>
                </a:solidFill>
                <a:latin typeface="Arial" pitchFamily="34" charset="0"/>
              </a:rPr>
              <a:t>Nowe operatory, charakterystyczne tylko dla OCCUR: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noProof="1" smtClean="0"/>
              <a:t>	ALLDUPS, NODUPS, HIGHER, LOWER, EQUAL</a:t>
            </a:r>
            <a:endParaRPr lang="pl-PL" altLang="en-US" noProof="1" smtClean="0">
              <a:solidFill>
                <a:srgbClr val="FF9900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noProof="1" smtClean="0"/>
              <a:t>Proces bierze pod uwagę tylko te wartości , których wystąpienie spełnia jeden wyszczególniony z tych warunków.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pl-PL" altLang="en-US" noProof="1" smtClean="0">
              <a:solidFill>
                <a:srgbClr val="FF9900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altLang="en-US" noProof="1" smtClean="0">
                <a:solidFill>
                  <a:srgbClr val="FF9900"/>
                </a:solidFill>
                <a:latin typeface="Arial" pitchFamily="34" charset="0"/>
              </a:rPr>
              <a:t>W OCCUR nie ma takich operatorów z DISPLAY jak: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pl-PL" altLang="en-US" noProof="1" smtClean="0">
                <a:solidFill>
                  <a:srgbClr val="FF9900"/>
                </a:solidFill>
                <a:latin typeface="Arial" pitchFamily="34" charset="0"/>
              </a:rPr>
              <a:t> LIMIT(n) ponieważ OCCUR nie dysponuje sprawdzaniem </a:t>
            </a:r>
            <a:r>
              <a:rPr lang="pl-PL" noProof="1" smtClean="0"/>
              <a:t>wartości nienumerycznych w polu numerycznym.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pl-PL" altLang="en-US" noProof="1" smtClean="0">
                <a:solidFill>
                  <a:srgbClr val="FF9900"/>
                </a:solidFill>
                <a:latin typeface="Arial" pitchFamily="34" charset="0"/>
              </a:rPr>
              <a:t> Operatorów sekcji: BREAK, BTITLE, BTOTAL, BMAXIMUM, BMINIMUM, BAVERAGE, BCOUNT, EDBCOUNT.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pl-PL" altLang="en-US" noProof="1" smtClean="0">
                <a:solidFill>
                  <a:srgbClr val="FF9900"/>
                </a:solidFill>
                <a:latin typeface="Arial" pitchFamily="34" charset="0"/>
              </a:rPr>
              <a:t> I innych operatorów związanych ze statystyką:  TOTAL, MAXIMUM, MINIMUM, AVERAGE, COUNT, EDCOUNT jak i STATLEFT.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pl-PL" altLang="en-US" noProof="1" smtClean="0">
              <a:solidFill>
                <a:srgbClr val="FF9900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altLang="en-US" noProof="1" smtClean="0">
                <a:solidFill>
                  <a:srgbClr val="FF9900"/>
                </a:solidFill>
                <a:latin typeface="Arial" pitchFamily="34" charset="0"/>
              </a:rPr>
              <a:t>Tak więc OCCUR: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pl-PL" altLang="en-US" noProof="1" smtClean="0">
                <a:solidFill>
                  <a:srgbClr val="FF9900"/>
                </a:solidFill>
                <a:latin typeface="Arial" pitchFamily="34" charset="0"/>
              </a:rPr>
              <a:t> Nie sprawdza poprawności pól numerycznych,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pl-PL" altLang="en-US" noProof="1" smtClean="0">
                <a:solidFill>
                  <a:srgbClr val="FF9900"/>
                </a:solidFill>
                <a:latin typeface="Arial" pitchFamily="34" charset="0"/>
              </a:rPr>
              <a:t> Nie rozbija raportu na sekcje,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pl-PL" altLang="en-US" noProof="1" smtClean="0">
                <a:solidFill>
                  <a:srgbClr val="FF9900"/>
                </a:solidFill>
                <a:latin typeface="Arial" pitchFamily="34" charset="0"/>
              </a:rPr>
              <a:t> Nie prowadzi statystyki ogólnej na wyszczególnionych wartościach.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endParaRPr lang="pl-PL" altLang="en-US" noProof="1" smtClean="0">
              <a:solidFill>
                <a:srgbClr val="FF9900"/>
              </a:solidFill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altLang="en-US" noProof="1" smtClean="0">
                <a:solidFill>
                  <a:srgbClr val="FF9900"/>
                </a:solidFill>
                <a:latin typeface="Arial" pitchFamily="34" charset="0"/>
              </a:rPr>
              <a:t>OCCUR potrafi natomiast: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pl-PL" altLang="en-US" noProof="1" smtClean="0">
                <a:solidFill>
                  <a:srgbClr val="FF9900"/>
                </a:solidFill>
                <a:latin typeface="Arial" pitchFamily="34" charset="0"/>
              </a:rPr>
              <a:t> porównywać wartości pól, zliczając powtarzające się wartości wielu pól (do 10-ciu) bardzo dużej ilości rekordów,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pl-PL" altLang="en-US" noProof="1" smtClean="0">
                <a:solidFill>
                  <a:srgbClr val="FF9900"/>
                </a:solidFill>
                <a:latin typeface="Arial" pitchFamily="34" charset="0"/>
              </a:rPr>
              <a:t> wyszczególniać albo wszystkie rekordy z duplikatami pól albo wszystkie te rekordy, które duplikatów nie mają,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pl-PL" altLang="en-US" noProof="1" smtClean="0">
                <a:solidFill>
                  <a:srgbClr val="FF9900"/>
                </a:solidFill>
                <a:latin typeface="Arial" pitchFamily="34" charset="0"/>
              </a:rPr>
              <a:t> i ograniczyć uzyskany wydruk do ograniczonej liczby takich rekordów.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pl-PL" altLang="en-US" dirty="0" smtClean="0">
              <a:solidFill>
                <a:srgbClr val="FF9900"/>
              </a:solidFill>
              <a:latin typeface="Arial" pitchFamily="34" charset="0"/>
            </a:endParaRPr>
          </a:p>
        </p:txBody>
      </p:sp>
      <p:sp>
        <p:nvSpPr>
          <p:cNvPr id="5018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F6096A-2FAD-4EC8-A1F1-1FD2BA2DDD80}" type="slidenum">
              <a:rPr lang="pl-PL" altLang="en-US" smtClean="0">
                <a:cs typeface="Arial" pitchFamily="34" charset="0"/>
              </a:rPr>
              <a:pPr/>
              <a:t>21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b="1" noProof="1" smtClean="0"/>
              <a:t>Przykład pierwszy</a:t>
            </a:r>
            <a:endParaRPr lang="en-US" noProof="1" smtClean="0"/>
          </a:p>
          <a:p>
            <a:pPr>
              <a:defRPr/>
            </a:pPr>
            <a:r>
              <a:rPr lang="en-US" noProof="1" smtClean="0"/>
              <a:t>(Copybook i przykładowe dane, patrz: prezentacja "Programy Narzędziowe, slajd nr 17 - SORT Redukcja ilości rekordów, notatki)      </a:t>
            </a:r>
          </a:p>
          <a:p>
            <a:pPr>
              <a:defRPr/>
            </a:pPr>
            <a:r>
              <a:rPr lang="en-US" noProof="1" smtClean="0"/>
              <a:t> </a:t>
            </a:r>
          </a:p>
          <a:p>
            <a:pPr>
              <a:defRPr/>
            </a:pPr>
            <a:r>
              <a:rPr lang="en-US" noProof="1" smtClean="0"/>
              <a:t>Liczba pracownikow w oddzialach</a:t>
            </a:r>
          </a:p>
          <a:p>
            <a:pPr>
              <a:defRPr/>
            </a:pPr>
            <a:r>
              <a:rPr lang="en-US" noProof="1" smtClean="0"/>
              <a:t> </a:t>
            </a:r>
          </a:p>
          <a:p>
            <a:pPr>
              <a:defRPr/>
            </a:pPr>
            <a:r>
              <a:rPr lang="en-US" noProof="1" smtClean="0"/>
              <a:t>(30,3,CH) 	VALUE COUNT</a:t>
            </a:r>
          </a:p>
          <a:p>
            <a:pPr>
              <a:defRPr/>
            </a:pPr>
            <a:r>
              <a:rPr lang="en-US" noProof="1" smtClean="0"/>
              <a:t>ACC	000000000000012</a:t>
            </a:r>
          </a:p>
          <a:p>
            <a:pPr>
              <a:defRPr/>
            </a:pPr>
            <a:r>
              <a:rPr lang="en-US" noProof="1" smtClean="0"/>
              <a:t>BUS	000000000000009</a:t>
            </a:r>
          </a:p>
          <a:p>
            <a:pPr>
              <a:defRPr/>
            </a:pPr>
            <a:r>
              <a:rPr lang="en-US" noProof="1" smtClean="0"/>
              <a:t>INV 	000000000000020</a:t>
            </a:r>
          </a:p>
          <a:p>
            <a:pPr>
              <a:defRPr/>
            </a:pPr>
            <a:r>
              <a:rPr lang="en-US" noProof="1" smtClean="0"/>
              <a:t>ITD 	000000000000017</a:t>
            </a:r>
          </a:p>
          <a:p>
            <a:pPr>
              <a:defRPr/>
            </a:pPr>
            <a:r>
              <a:rPr lang="en-US" noProof="1" smtClean="0"/>
              <a:t>PRD	000000000000014</a:t>
            </a:r>
          </a:p>
          <a:p>
            <a:pPr>
              <a:defRPr/>
            </a:pPr>
            <a:r>
              <a:rPr lang="en-US" b="1" noProof="1" smtClean="0"/>
              <a:t> </a:t>
            </a:r>
            <a:endParaRPr lang="en-US" noProof="1" smtClean="0"/>
          </a:p>
          <a:p>
            <a:pPr>
              <a:defRPr/>
            </a:pPr>
            <a:r>
              <a:rPr lang="en-US" b="1" noProof="1" smtClean="0"/>
              <a:t>Informacja w TOOLMSG:</a:t>
            </a:r>
            <a:endParaRPr lang="en-US" noProof="1" smtClean="0"/>
          </a:p>
          <a:p>
            <a:pPr>
              <a:defRPr/>
            </a:pPr>
            <a:r>
              <a:rPr lang="en-US" noProof="1" smtClean="0"/>
              <a:t>      OCCUR FROM(WEJSCIE) LIST(RAPORT) TITLE(' Liczba pracownikow w oddzialach ') -</a:t>
            </a:r>
          </a:p>
          <a:p>
            <a:pPr>
              <a:defRPr/>
            </a:pPr>
            <a:r>
              <a:rPr lang="en-US" noProof="1" smtClean="0"/>
              <a:t>           ON(30,3,CH) ON(VALCNT)</a:t>
            </a:r>
          </a:p>
          <a:p>
            <a:pPr>
              <a:defRPr/>
            </a:pPr>
            <a:r>
              <a:rPr lang="en-US" noProof="1" smtClean="0"/>
              <a:t>ICE627I 0 DFSORT CALL 0006 FOR SORT FROM IN1 TO E35 EXIT COMPLETED</a:t>
            </a:r>
          </a:p>
          <a:p>
            <a:pPr>
              <a:defRPr/>
            </a:pPr>
            <a:r>
              <a:rPr lang="en-US" noProof="1" smtClean="0"/>
              <a:t>ICE603I 0 INFORMATION PRINTED IN RAPORT DATA SET</a:t>
            </a:r>
          </a:p>
          <a:p>
            <a:pPr>
              <a:defRPr/>
            </a:pPr>
            <a:r>
              <a:rPr lang="en-US" noProof="1" smtClean="0"/>
              <a:t>ICE628I 0 RECORD COUNT: 000000000000072</a:t>
            </a:r>
          </a:p>
          <a:p>
            <a:pPr>
              <a:defRPr/>
            </a:pPr>
            <a:r>
              <a:rPr lang="en-US" noProof="1" smtClean="0"/>
              <a:t>ICE638I 0 NUMBER OF RECORDS RESULTING FROM CRITERIA: 000000000000005</a:t>
            </a:r>
          </a:p>
          <a:p>
            <a:pPr>
              <a:defRPr/>
            </a:pPr>
            <a:r>
              <a:rPr lang="en-US" noProof="1" smtClean="0"/>
              <a:t>ICE602I 0 OPERATION RETURN CODE: 00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b="1" noProof="1" smtClean="0"/>
              <a:t>Przykład drugi:</a:t>
            </a:r>
          </a:p>
          <a:p>
            <a:pPr>
              <a:defRPr/>
            </a:pPr>
            <a:endParaRPr lang="en-US" b="1" noProof="1" smtClean="0"/>
          </a:p>
          <a:p>
            <a:pPr>
              <a:defRPr/>
            </a:pPr>
            <a:r>
              <a:rPr lang="en-US" noProof="1" smtClean="0"/>
              <a:t> 2007-01-01         Roczne zliczanie rozmow telefonicznych</a:t>
            </a:r>
          </a:p>
          <a:p>
            <a:pPr>
              <a:defRPr/>
            </a:pPr>
            <a:r>
              <a:rPr lang="en-US" noProof="1" smtClean="0"/>
              <a:t> </a:t>
            </a:r>
          </a:p>
          <a:p>
            <a:pPr>
              <a:defRPr/>
            </a:pPr>
            <a:r>
              <a:rPr lang="en-US" noProof="1" smtClean="0"/>
              <a:t>                       z tel. stacjonarnych, powyzej 500 rozmow</a:t>
            </a:r>
          </a:p>
          <a:p>
            <a:pPr>
              <a:defRPr/>
            </a:pPr>
            <a:r>
              <a:rPr lang="en-US" noProof="1" smtClean="0"/>
              <a:t> </a:t>
            </a:r>
          </a:p>
          <a:p>
            <a:pPr>
              <a:defRPr/>
            </a:pPr>
            <a:r>
              <a:rPr lang="en-US" noProof="1" smtClean="0"/>
              <a:t>     Nr telefoniczny            Liczba</a:t>
            </a:r>
          </a:p>
          <a:p>
            <a:pPr>
              <a:defRPr/>
            </a:pPr>
            <a:r>
              <a:rPr lang="en-US" noProof="1" smtClean="0"/>
              <a:t>     -------------------          --------</a:t>
            </a:r>
          </a:p>
          <a:p>
            <a:pPr>
              <a:defRPr/>
            </a:pPr>
            <a:r>
              <a:rPr lang="en-US" noProof="1" smtClean="0"/>
              <a:t>      (12)-101-00-01           1.205</a:t>
            </a:r>
          </a:p>
          <a:p>
            <a:pPr>
              <a:defRPr/>
            </a:pPr>
            <a:r>
              <a:rPr lang="en-US" noProof="1" smtClean="0"/>
              <a:t>      (12)-101-00-14              545</a:t>
            </a:r>
          </a:p>
          <a:p>
            <a:pPr>
              <a:defRPr/>
            </a:pPr>
            <a:r>
              <a:rPr lang="en-US" noProof="1" smtClean="0"/>
              <a:t>      . . .</a:t>
            </a:r>
          </a:p>
          <a:p>
            <a:pPr>
              <a:defRPr/>
            </a:pPr>
            <a:r>
              <a:rPr lang="en-US" noProof="1" smtClean="0"/>
              <a:t>      (22)-415-89-88              812</a:t>
            </a:r>
          </a:p>
          <a:p>
            <a:pPr>
              <a:defRPr/>
            </a:pPr>
            <a:r>
              <a:rPr lang="en-US" noProof="1" smtClean="0"/>
              <a:t>      (22)-415-89-94           2.032</a:t>
            </a:r>
          </a:p>
          <a:p>
            <a:pPr>
              <a:defRPr/>
            </a:pPr>
            <a:r>
              <a:rPr lang="en-US" noProof="1" smtClean="0"/>
              <a:t>      . . .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b="1" noProof="1" smtClean="0"/>
              <a:t>Przykład trzeci:</a:t>
            </a:r>
            <a:endParaRPr lang="en-US" noProof="1" smtClean="0"/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 2007-01-01         Roczne zliczanie rozmow telefonicznych</a:t>
            </a:r>
          </a:p>
          <a:p>
            <a:pPr>
              <a:defRPr/>
            </a:pPr>
            <a:r>
              <a:rPr lang="en-US" noProof="1" smtClean="0"/>
              <a:t> </a:t>
            </a:r>
          </a:p>
          <a:p>
            <a:pPr>
              <a:defRPr/>
            </a:pPr>
            <a:r>
              <a:rPr lang="en-US" noProof="1" smtClean="0"/>
              <a:t>                       z tel. stacjonarnych, powyzej 500 rozmow</a:t>
            </a:r>
          </a:p>
          <a:p>
            <a:pPr>
              <a:defRPr/>
            </a:pPr>
            <a:r>
              <a:rPr lang="en-US" noProof="1" smtClean="0"/>
              <a:t> </a:t>
            </a:r>
          </a:p>
          <a:p>
            <a:pPr>
              <a:defRPr/>
            </a:pPr>
            <a:r>
              <a:rPr lang="en-US" noProof="1" smtClean="0"/>
              <a:t>     Nr telefoniczny           R           Liczba</a:t>
            </a:r>
          </a:p>
          <a:p>
            <a:pPr>
              <a:defRPr/>
            </a:pPr>
            <a:r>
              <a:rPr lang="en-US" noProof="1" smtClean="0"/>
              <a:t>     -------------------          --           -------</a:t>
            </a:r>
          </a:p>
          <a:p>
            <a:pPr>
              <a:defRPr/>
            </a:pPr>
            <a:r>
              <a:rPr lang="en-US" noProof="1" smtClean="0"/>
              <a:t>      (12)-101-00-01          K              700</a:t>
            </a:r>
          </a:p>
          <a:p>
            <a:pPr>
              <a:defRPr/>
            </a:pPr>
            <a:r>
              <a:rPr lang="en-US" noProof="1" smtClean="0"/>
              <a:t>      (12)-101-00-01          M             505</a:t>
            </a:r>
          </a:p>
          <a:p>
            <a:pPr>
              <a:defRPr/>
            </a:pPr>
            <a:r>
              <a:rPr lang="en-US" noProof="1" smtClean="0"/>
              <a:t>      (12)-101-00-14          K             </a:t>
            </a:r>
            <a:r>
              <a:rPr lang="pl-PL" noProof="1" smtClean="0"/>
              <a:t> </a:t>
            </a:r>
            <a:r>
              <a:rPr lang="en-US" noProof="1" smtClean="0"/>
              <a:t>545</a:t>
            </a:r>
          </a:p>
          <a:p>
            <a:pPr>
              <a:defRPr/>
            </a:pPr>
            <a:r>
              <a:rPr lang="en-US" noProof="1" smtClean="0"/>
              <a:t>      . . .</a:t>
            </a:r>
          </a:p>
          <a:p>
            <a:pPr>
              <a:defRPr/>
            </a:pPr>
            <a:r>
              <a:rPr lang="en-US" noProof="1" smtClean="0"/>
              <a:t>      (22)-415-89-88          K              700</a:t>
            </a:r>
          </a:p>
          <a:p>
            <a:pPr>
              <a:defRPr/>
            </a:pPr>
            <a:r>
              <a:rPr lang="en-US" noProof="1" smtClean="0"/>
              <a:t>      (22)-415-89-94          K           1.500</a:t>
            </a:r>
          </a:p>
          <a:p>
            <a:pPr>
              <a:defRPr/>
            </a:pPr>
            <a:r>
              <a:rPr lang="en-US" noProof="1" smtClean="0"/>
              <a:t>      (22)-415-89-94          M             532</a:t>
            </a:r>
          </a:p>
          <a:p>
            <a:pPr>
              <a:defRPr/>
            </a:pPr>
            <a:r>
              <a:rPr lang="en-US" noProof="1" smtClean="0"/>
              <a:t>      . . .</a:t>
            </a:r>
          </a:p>
          <a:p>
            <a:pPr>
              <a:defRPr/>
            </a:pPr>
            <a:endParaRPr lang="en-US" noProof="1"/>
          </a:p>
        </p:txBody>
      </p:sp>
      <p:sp>
        <p:nvSpPr>
          <p:cNvPr id="51204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B82175-281E-461E-BAFF-C7848064D467}" type="slidenum">
              <a:rPr lang="pl-PL" altLang="en-US" smtClean="0">
                <a:cs typeface="Arial" pitchFamily="34" charset="0"/>
              </a:rPr>
              <a:pPr/>
              <a:t>22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ALLDUPS </a:t>
            </a:r>
            <a:r>
              <a:rPr lang="pl-PL" smtClean="0"/>
              <a:t> jest tym samym co  </a:t>
            </a:r>
            <a:r>
              <a:rPr lang="en-US" smtClean="0"/>
              <a:t>HIGHER(1)</a:t>
            </a:r>
            <a:r>
              <a:rPr lang="pl-PL" smtClean="0"/>
              <a:t>.</a:t>
            </a:r>
          </a:p>
          <a:p>
            <a:r>
              <a:rPr lang="en-US" smtClean="0"/>
              <a:t>NODUPS </a:t>
            </a:r>
            <a:r>
              <a:rPr lang="pl-PL" smtClean="0"/>
              <a:t> jest tym samym co  </a:t>
            </a:r>
            <a:r>
              <a:rPr lang="en-US" smtClean="0"/>
              <a:t>EQUAL(1) </a:t>
            </a:r>
            <a:r>
              <a:rPr lang="pl-PL" smtClean="0"/>
              <a:t> lub  </a:t>
            </a:r>
            <a:r>
              <a:rPr lang="en-US" smtClean="0"/>
              <a:t>LOWER(2).</a:t>
            </a:r>
            <a:endParaRPr lang="pl-PL" smtClean="0"/>
          </a:p>
          <a:p>
            <a:endParaRPr lang="pl-PL" noProof="1" smtClean="0"/>
          </a:p>
        </p:txBody>
      </p:sp>
      <p:sp>
        <p:nvSpPr>
          <p:cNvPr id="5222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93651E-FFF3-41C8-A09A-FF918D01CD0A}" type="slidenum">
              <a:rPr lang="pl-PL" altLang="en-US" smtClean="0">
                <a:cs typeface="Arial" pitchFamily="34" charset="0"/>
              </a:rPr>
              <a:pPr/>
              <a:t>23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pl-PL" noProof="1" smtClean="0"/>
              <a:t>Ten przykład ilustruje różnicę pomiędzy OCCUR i DISPLAY.</a:t>
            </a:r>
          </a:p>
          <a:p>
            <a:pPr>
              <a:defRPr/>
            </a:pPr>
            <a:r>
              <a:rPr lang="pl-PL" noProof="1" smtClean="0"/>
              <a:t>Zmienione na komentarz, pomniejszone tu, ciemnozielone czcionki to linie nietolerowane przez OCCUR.</a:t>
            </a:r>
          </a:p>
          <a:p>
            <a:pPr>
              <a:defRPr/>
            </a:pPr>
            <a:r>
              <a:rPr lang="pl-PL" noProof="1" smtClean="0"/>
              <a:t>Nowa funkcjonalność jest tu widoczna w słowie ALLDUPS:  Dla pól we wszystkich HEADER’ów będą wyszczególnione pola niepowtarzające się (tylko raz, a nie jak w SELECT – duplikaty z oryginałami).</a:t>
            </a:r>
          </a:p>
          <a:p>
            <a:pPr>
              <a:defRPr/>
            </a:pPr>
            <a:endParaRPr lang="pl-PL" noProof="1" smtClean="0"/>
          </a:p>
          <a:p>
            <a:pPr>
              <a:defRPr/>
            </a:pPr>
            <a:r>
              <a:rPr lang="pl-PL" noProof="1" smtClean="0"/>
              <a:t>Pamiętaj, że możemy ułożyć taki kod z DISPLAY z użyciem ALLDUPS  (jak też NUDUPS, HIGHER(n), LOWER(n), EQUAL(n), FIRST, LAST, FIRSTDUP, LASTDUP):</a:t>
            </a:r>
          </a:p>
          <a:p>
            <a:pPr>
              <a:defRPr/>
            </a:pPr>
            <a:endParaRPr lang="pl-PL" noProof="1" smtClean="0"/>
          </a:p>
          <a:p>
            <a:pPr>
              <a:defRPr/>
            </a:pPr>
            <a:r>
              <a:rPr lang="pl-PL" noProof="1" smtClean="0"/>
              <a:t>	//STEP020  EXEC PGM=ICETOOL</a:t>
            </a:r>
          </a:p>
          <a:p>
            <a:pPr>
              <a:defRPr/>
            </a:pPr>
            <a:r>
              <a:rPr lang="pl-PL" noProof="1" smtClean="0"/>
              <a:t>	//SORTIN     DD DSN=LB12345.IKEA.ALL,DISP=SHR</a:t>
            </a:r>
          </a:p>
          <a:p>
            <a:pPr>
              <a:defRPr/>
            </a:pPr>
            <a:r>
              <a:rPr lang="pl-PL" noProof="1" smtClean="0"/>
              <a:t>	//SORTOUT  DD DSN=&amp;&amp;TEMP01,</a:t>
            </a:r>
          </a:p>
          <a:p>
            <a:pPr>
              <a:defRPr/>
            </a:pPr>
            <a:r>
              <a:rPr lang="pl-PL" noProof="1" smtClean="0"/>
              <a:t>	//	    DISP=(,PASS),</a:t>
            </a:r>
          </a:p>
          <a:p>
            <a:pPr>
              <a:defRPr/>
            </a:pPr>
            <a:r>
              <a:rPr lang="pl-PL" noProof="1" smtClean="0"/>
              <a:t>	//	    AVGREC=K,RECFM=F,</a:t>
            </a:r>
          </a:p>
          <a:p>
            <a:pPr>
              <a:defRPr/>
            </a:pPr>
            <a:r>
              <a:rPr lang="pl-PL" noProof="1" smtClean="0"/>
              <a:t>	//	    DSORG=PS,</a:t>
            </a:r>
          </a:p>
          <a:p>
            <a:pPr>
              <a:defRPr/>
            </a:pPr>
            <a:r>
              <a:rPr lang="pl-PL" noProof="1" smtClean="0"/>
              <a:t>	//	    SPACE=(72,(1,1),RLSE),</a:t>
            </a:r>
          </a:p>
          <a:p>
            <a:pPr>
              <a:defRPr/>
            </a:pPr>
            <a:r>
              <a:rPr lang="pl-PL" noProof="1" smtClean="0"/>
              <a:t>	//	    LRECL=72</a:t>
            </a:r>
          </a:p>
          <a:p>
            <a:pPr>
              <a:defRPr/>
            </a:pPr>
            <a:r>
              <a:rPr lang="pl-PL" noProof="1" smtClean="0"/>
              <a:t>	//OUTR        DD DSN=LB12345.ICETOOL.REPORT,DISP=(NEW,CATLG,DELETE)</a:t>
            </a:r>
          </a:p>
          <a:p>
            <a:pPr>
              <a:defRPr/>
            </a:pPr>
            <a:r>
              <a:rPr lang="pl-PL" noProof="1" smtClean="0"/>
              <a:t>	//	    SPACE=(80,(1,1),RLSE)</a:t>
            </a:r>
          </a:p>
          <a:p>
            <a:pPr>
              <a:defRPr/>
            </a:pPr>
            <a:r>
              <a:rPr lang="pl-PL" noProof="1" smtClean="0"/>
              <a:t>	//DFSMSG	DD SYSOUT=*</a:t>
            </a:r>
          </a:p>
          <a:p>
            <a:pPr>
              <a:defRPr/>
            </a:pPr>
            <a:r>
              <a:rPr lang="pl-PL" noProof="1" smtClean="0"/>
              <a:t>	//TOOLMSG	DD SYSOUT=*</a:t>
            </a:r>
          </a:p>
          <a:p>
            <a:pPr>
              <a:defRPr/>
            </a:pPr>
            <a:r>
              <a:rPr lang="pl-PL" noProof="1" smtClean="0"/>
              <a:t>	//LISTOUT	DD SYSOUT=*</a:t>
            </a:r>
          </a:p>
          <a:p>
            <a:pPr>
              <a:defRPr/>
            </a:pPr>
            <a:r>
              <a:rPr lang="pl-PL" noProof="1" smtClean="0"/>
              <a:t>	//SYSOUT	DD SYSOUT=*</a:t>
            </a:r>
          </a:p>
          <a:p>
            <a:pPr>
              <a:defRPr/>
            </a:pPr>
            <a:r>
              <a:rPr lang="pl-PL" noProof="1" smtClean="0"/>
              <a:t>	//SYSPRINT	DD SYSOUT=*</a:t>
            </a:r>
          </a:p>
          <a:p>
            <a:pPr>
              <a:defRPr/>
            </a:pPr>
            <a:r>
              <a:rPr lang="pl-PL" noProof="1" smtClean="0"/>
              <a:t>	//TOOLIN	DD *</a:t>
            </a:r>
          </a:p>
          <a:p>
            <a:pPr>
              <a:defRPr/>
            </a:pPr>
            <a:r>
              <a:rPr lang="pl-PL" noProof="1" smtClean="0"/>
              <a:t>	</a:t>
            </a:r>
            <a:r>
              <a:rPr lang="pl-PL" b="1" noProof="1" smtClean="0"/>
              <a:t>SELECT</a:t>
            </a:r>
            <a:r>
              <a:rPr lang="pl-PL" noProof="1" smtClean="0"/>
              <a:t> FROM(SORTIN) TO(SORTOUT) 	ON(2,25,CH)		-</a:t>
            </a:r>
          </a:p>
          <a:p>
            <a:pPr>
              <a:defRPr/>
            </a:pPr>
            <a:r>
              <a:rPr lang="pl-PL" noProof="1" smtClean="0"/>
              <a:t>				ON(62,1,CH)		-</a:t>
            </a:r>
          </a:p>
          <a:p>
            <a:pPr>
              <a:defRPr/>
            </a:pPr>
            <a:r>
              <a:rPr lang="pl-PL" noProof="1" smtClean="0"/>
              <a:t>				ON(63,10,CH)	-</a:t>
            </a:r>
          </a:p>
          <a:p>
            <a:pPr>
              <a:defRPr/>
            </a:pPr>
            <a:r>
              <a:rPr lang="pl-PL" noProof="1" smtClean="0"/>
              <a:t>				</a:t>
            </a:r>
            <a:r>
              <a:rPr lang="pl-PL" b="1" noProof="1" smtClean="0"/>
              <a:t>ALLDUPS</a:t>
            </a:r>
          </a:p>
          <a:p>
            <a:pPr>
              <a:defRPr/>
            </a:pPr>
            <a:r>
              <a:rPr lang="pl-PL" noProof="1" smtClean="0"/>
              <a:t>	 </a:t>
            </a:r>
            <a:r>
              <a:rPr lang="pl-PL" b="1" noProof="1" smtClean="0"/>
              <a:t>DISPLAY</a:t>
            </a:r>
            <a:r>
              <a:rPr lang="pl-PL" noProof="1" smtClean="0"/>
              <a:t> FROM(SORTOUT) LIST(OUTR)		-</a:t>
            </a:r>
          </a:p>
          <a:p>
            <a:pPr>
              <a:defRPr/>
            </a:pPr>
            <a:r>
              <a:rPr lang="pl-PL" noProof="1" smtClean="0"/>
              <a:t>	 TITLE('DATA SET REPORT') PAGE DATE TIME		-</a:t>
            </a:r>
          </a:p>
          <a:p>
            <a:pPr>
              <a:defRPr/>
            </a:pPr>
            <a:r>
              <a:rPr lang="pl-PL" noProof="1" smtClean="0"/>
              <a:t>	 HEADER('Imie') ON(5,10,CH)			-</a:t>
            </a:r>
          </a:p>
          <a:p>
            <a:pPr>
              <a:defRPr/>
            </a:pPr>
            <a:r>
              <a:rPr lang="pl-PL" noProof="1" smtClean="0"/>
              <a:t>	 HEADER('Nazwisko') ON(15,15,CH)			-</a:t>
            </a:r>
          </a:p>
          <a:p>
            <a:pPr>
              <a:defRPr/>
            </a:pPr>
            <a:r>
              <a:rPr lang="pl-PL" noProof="1" smtClean="0"/>
              <a:t>	 HEADER('Plec') ON(62,1,CH)			-</a:t>
            </a:r>
          </a:p>
          <a:p>
            <a:pPr>
              <a:defRPr/>
            </a:pPr>
            <a:r>
              <a:rPr lang="pl-PL" noProof="1" smtClean="0"/>
              <a:t>	 HEADER('Data','urodzenia') ON(63,10,CH)		-</a:t>
            </a:r>
          </a:p>
          <a:p>
            <a:pPr>
              <a:defRPr/>
            </a:pPr>
            <a:r>
              <a:rPr lang="pl-PL" noProof="1" smtClean="0"/>
              <a:t>	 INDENT(2) BETWEEN(2)	</a:t>
            </a:r>
          </a:p>
          <a:p>
            <a:pPr>
              <a:defRPr/>
            </a:pPr>
            <a:r>
              <a:rPr lang="pl-PL" altLang="en-US" noProof="1" smtClean="0">
                <a:solidFill>
                  <a:schemeClr val="accent1"/>
                </a:solidFill>
                <a:latin typeface="Tahoma" pitchFamily="34" charset="0"/>
              </a:rPr>
              <a:t>	/*</a:t>
            </a:r>
          </a:p>
          <a:p>
            <a:pPr>
              <a:defRPr/>
            </a:pPr>
            <a:r>
              <a:rPr lang="pl-PL" altLang="en-US" noProof="1" smtClean="0">
                <a:solidFill>
                  <a:schemeClr val="accent1"/>
                </a:solidFill>
                <a:latin typeface="Tahoma" pitchFamily="34" charset="0"/>
              </a:rPr>
              <a:t>A wynik będzie podobny (tylko duplikaty będą z oryginałami).</a:t>
            </a:r>
            <a:endParaRPr lang="pl-PL" altLang="en-US" noProof="1">
              <a:solidFill>
                <a:schemeClr val="accent1"/>
              </a:solidFill>
              <a:latin typeface="Tahoma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74B723-7699-4B64-AE68-A50980CE9E94}" type="slidenum">
              <a:rPr lang="pl-PL" altLang="en-US" smtClean="0">
                <a:cs typeface="Arial" pitchFamily="34" charset="0"/>
              </a:rPr>
              <a:pPr/>
              <a:t>24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en-US" smtClean="0">
                <a:sym typeface="Wingdings" pitchFamily="2" charset="2"/>
              </a:rPr>
              <a:t>Leszek Buczek, sierpień 2007</a:t>
            </a:r>
            <a:endParaRPr lang="pl-PL" altLang="en-US" smtClean="0"/>
          </a:p>
          <a:p>
            <a:endParaRPr lang="en-GB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F45717-D176-42A9-81A3-5A4EF2EE1CA3}" type="slidenum">
              <a:rPr lang="pl-PL" altLang="en-US" smtClean="0">
                <a:cs typeface="Arial" pitchFamily="34" charset="0"/>
              </a:rPr>
              <a:pPr/>
              <a:t>25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altLang="en-US" sz="1100" noProof="1" smtClean="0">
                <a:latin typeface="Arial" pitchFamily="34" charset="0"/>
              </a:rPr>
              <a:t>Operatory obowiązkowe: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altLang="en-US" sz="1100" noProof="1" smtClean="0">
                <a:latin typeface="Arial" pitchFamily="34" charset="0"/>
              </a:rPr>
              <a:t>	- FROM	- dane wejściowe, obowiązkowo zadeklarowane wcześniej w nazwie DD.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altLang="en-US" sz="1100" noProof="1" smtClean="0">
                <a:latin typeface="Arial" pitchFamily="34" charset="0"/>
              </a:rPr>
              <a:t>	- LIST	- dane wyjściowe w formie raportu, także muszą być zadeklarowane w nazwie DD JCL’a.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altLang="en-US" sz="1100" noProof="1" smtClean="0">
                <a:latin typeface="Arial" pitchFamily="34" charset="0"/>
              </a:rPr>
              <a:t>	- ON	- wybrane pole, można ich zadeklarować od 1 do 50 i przedstawić w raporcie w różnych formatach.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altLang="en-US" sz="1100" noProof="1" smtClean="0">
                <a:latin typeface="Arial" pitchFamily="34" charset="0"/>
              </a:rPr>
              <a:t>		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altLang="en-US" sz="1100" noProof="1" smtClean="0">
                <a:latin typeface="Arial" pitchFamily="34" charset="0"/>
              </a:rPr>
              <a:t>Postacie operatora ON: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altLang="en-US" sz="1100" noProof="1" smtClean="0">
                <a:latin typeface="Arial" pitchFamily="34" charset="0"/>
              </a:rPr>
              <a:t>	- ON(p, m, f) 		- dla istniejącego na wejściu pola: p – pozycja pierwszego bajtu pola, m – długość pola,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altLang="en-US" sz="1100" noProof="1" smtClean="0">
                <a:latin typeface="Arial" pitchFamily="34" charset="0"/>
              </a:rPr>
              <a:t>				  f – format pola,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altLang="en-US" sz="1100" noProof="1" smtClean="0">
                <a:latin typeface="Arial" pitchFamily="34" charset="0"/>
              </a:rPr>
              <a:t>	- ON(p, m, f, formatowanie) 	- dodatkowo podaje format wyświetlania danych przez DISPLAY (zostały opisane w dalszej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altLang="en-US" sz="1100" noProof="1" smtClean="0">
                <a:latin typeface="Arial" pitchFamily="34" charset="0"/>
              </a:rPr>
              <a:t>				  części prezentacji),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pl-PL" altLang="en-US" sz="1100" noProof="1" smtClean="0">
                <a:latin typeface="Arial" pitchFamily="34" charset="0"/>
              </a:rPr>
              <a:t>	- ON(p, m, HEX)		- wyświetlenie pola w postaci heksadecymalnej,</a:t>
            </a:r>
          </a:p>
          <a:p>
            <a:pPr>
              <a:lnSpc>
                <a:spcPct val="80000"/>
              </a:lnSpc>
            </a:pPr>
            <a:r>
              <a:rPr lang="pl-PL" altLang="en-US" sz="1100" noProof="1" smtClean="0">
                <a:latin typeface="Arial" pitchFamily="34" charset="0"/>
              </a:rPr>
              <a:t>	- ON(VLEN) / ON(VLEN, formatowanie) 	- wypisuje binarnie długość aktualnie wyświetlonego rekordu (opcjonalny tryb </a:t>
            </a:r>
          </a:p>
          <a:p>
            <a:pPr>
              <a:lnSpc>
                <a:spcPct val="80000"/>
              </a:lnSpc>
            </a:pPr>
            <a:r>
              <a:rPr lang="pl-PL" altLang="en-US" sz="1100" noProof="1" smtClean="0">
                <a:latin typeface="Arial" pitchFamily="34" charset="0"/>
              </a:rPr>
              <a:t>			 	  formatowania), można go używać wraz z formatami: </a:t>
            </a:r>
          </a:p>
          <a:p>
            <a:pPr>
              <a:lnSpc>
                <a:spcPct val="80000"/>
              </a:lnSpc>
            </a:pPr>
            <a:r>
              <a:rPr lang="pl-PL" altLang="en-US" sz="1100" noProof="1" smtClean="0">
                <a:latin typeface="Arial" pitchFamily="34" charset="0"/>
              </a:rPr>
              <a:t>				  maskami A – G, E'wzór', L'znaki', F'znaki', T'znaki', LZ, NOST, Ndd, Udd i /x.</a:t>
            </a:r>
          </a:p>
          <a:p>
            <a:pPr>
              <a:lnSpc>
                <a:spcPct val="80000"/>
              </a:lnSpc>
            </a:pPr>
            <a:r>
              <a:rPr lang="pl-PL" altLang="en-US" sz="1100" noProof="1" smtClean="0">
                <a:latin typeface="Arial" pitchFamily="34" charset="0"/>
              </a:rPr>
              <a:t>	- ON(NUM) / ON(NUM, formatowanie)	- wypisuje numer aktualnie wyświetlonego rekordu (opcjonalny tryb formatowania), można </a:t>
            </a:r>
          </a:p>
          <a:p>
            <a:pPr>
              <a:lnSpc>
                <a:spcPct val="80000"/>
              </a:lnSpc>
            </a:pPr>
            <a:r>
              <a:rPr lang="pl-PL" altLang="en-US" sz="1100" noProof="1" smtClean="0">
                <a:latin typeface="Arial" pitchFamily="34" charset="0"/>
              </a:rPr>
              <a:t>				  go używać wraz z formatami : </a:t>
            </a:r>
          </a:p>
          <a:p>
            <a:pPr>
              <a:lnSpc>
                <a:spcPct val="80000"/>
              </a:lnSpc>
            </a:pPr>
            <a:r>
              <a:rPr lang="pl-PL" altLang="en-US" sz="1100" noProof="1" smtClean="0">
                <a:latin typeface="Arial" pitchFamily="34" charset="0"/>
              </a:rPr>
              <a:t>				  maskami A – G, E'wzór', L'znaki', F'znaki', T'znaki', LZ, Ndd, Udd.</a:t>
            </a:r>
          </a:p>
          <a:p>
            <a:pPr>
              <a:lnSpc>
                <a:spcPct val="80000"/>
              </a:lnSpc>
            </a:pPr>
            <a:endParaRPr lang="pl-PL" altLang="en-US" sz="1100" noProof="1" smtClean="0">
              <a:latin typeface="Arial" pitchFamily="34" charset="0"/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pl-PL" altLang="en-US" sz="1100" noProof="1" smtClean="0">
                <a:latin typeface="Arial" pitchFamily="34" charset="0"/>
              </a:rPr>
              <a:t> - - - - - - - - - - - - - - - - - - - - - - - - - - - - - - - - - - - - - - - - - - - - - - - - - - - - - - - - - - - - - - - - - - - - - - - - - - - - - - - - - - </a:t>
            </a:r>
          </a:p>
          <a:p>
            <a:pPr>
              <a:lnSpc>
                <a:spcPct val="80000"/>
              </a:lnSpc>
            </a:pPr>
            <a:r>
              <a:rPr lang="pl-PL" altLang="en-US" sz="1100" noProof="1" smtClean="0"/>
              <a:t>Jeszcze raz, co oznaczają ‘f’ i ‘formatowanie’ w schemacie </a:t>
            </a:r>
            <a:r>
              <a:rPr lang="pl-PL" altLang="en-US" sz="1100" noProof="1" smtClean="0">
                <a:latin typeface="Arial" pitchFamily="34" charset="0"/>
              </a:rPr>
              <a:t>ON(p, m, </a:t>
            </a:r>
            <a:r>
              <a:rPr lang="pl-PL" altLang="en-US" sz="1100" b="1" noProof="1" smtClean="0">
                <a:latin typeface="Arial" pitchFamily="34" charset="0"/>
              </a:rPr>
              <a:t>f</a:t>
            </a:r>
            <a:r>
              <a:rPr lang="pl-PL" altLang="en-US" sz="1100" noProof="1" smtClean="0">
                <a:latin typeface="Arial" pitchFamily="34" charset="0"/>
              </a:rPr>
              <a:t>, </a:t>
            </a:r>
            <a:r>
              <a:rPr lang="pl-PL" altLang="en-US" sz="1100" b="1" noProof="1" smtClean="0">
                <a:latin typeface="Arial" pitchFamily="34" charset="0"/>
              </a:rPr>
              <a:t>formatowanie</a:t>
            </a:r>
            <a:r>
              <a:rPr lang="pl-PL" altLang="en-US" sz="1100" noProof="1" smtClean="0">
                <a:latin typeface="Arial" pitchFamily="34" charset="0"/>
              </a:rPr>
              <a:t>)</a:t>
            </a:r>
            <a:r>
              <a:rPr lang="pl-PL" altLang="en-US" sz="1100" noProof="1" smtClean="0"/>
              <a:t>:</a:t>
            </a:r>
          </a:p>
          <a:p>
            <a:r>
              <a:rPr lang="pl-PL" noProof="1" smtClean="0"/>
              <a:t>f 	 </a:t>
            </a:r>
            <a:r>
              <a:rPr lang="pl-PL" altLang="en-US" noProof="1" smtClean="0">
                <a:latin typeface="Arial" pitchFamily="34" charset="0"/>
              </a:rPr>
              <a:t>–</a:t>
            </a:r>
            <a:r>
              <a:rPr lang="pl-PL" noProof="1" smtClean="0"/>
              <a:t> format danych w </a:t>
            </a:r>
            <a:r>
              <a:rPr lang="pl-PL" b="1" noProof="1" smtClean="0"/>
              <a:t>pliku wejściowym</a:t>
            </a:r>
            <a:r>
              <a:rPr lang="pl-PL" noProof="1" smtClean="0"/>
              <a:t> (liczby, znaków, daty, czasu) – odczytujemy już istniejący format, </a:t>
            </a:r>
          </a:p>
          <a:p>
            <a:r>
              <a:rPr lang="pl-PL" b="1" noProof="1" smtClean="0"/>
              <a:t>	    patrz: następny slajd</a:t>
            </a:r>
            <a:r>
              <a:rPr lang="pl-PL" noProof="1" smtClean="0"/>
              <a:t>,</a:t>
            </a:r>
          </a:p>
          <a:p>
            <a:r>
              <a:rPr lang="pl-PL" noProof="1" smtClean="0"/>
              <a:t>formatowanie </a:t>
            </a:r>
            <a:r>
              <a:rPr lang="pl-PL" altLang="en-US" noProof="1" smtClean="0">
                <a:latin typeface="Arial" pitchFamily="34" charset="0"/>
              </a:rPr>
              <a:t>–</a:t>
            </a:r>
            <a:r>
              <a:rPr lang="pl-PL" noProof="1" smtClean="0"/>
              <a:t> formatowanie </a:t>
            </a:r>
            <a:r>
              <a:rPr lang="pl-PL" b="1" noProof="1" smtClean="0"/>
              <a:t>wydruku</a:t>
            </a:r>
            <a:r>
              <a:rPr lang="pl-PL" noProof="1" smtClean="0"/>
              <a:t> danych - jak one mają wyglądać w raporcie (pliku wyjściowym) – deklarujemy to sami,</a:t>
            </a:r>
          </a:p>
          <a:p>
            <a:r>
              <a:rPr lang="pl-PL" b="1" noProof="1" smtClean="0"/>
              <a:t>	    patrz: kolejne slajdy po następnym</a:t>
            </a:r>
            <a:r>
              <a:rPr lang="pl-PL" noProof="1" smtClean="0"/>
              <a:t>.</a:t>
            </a:r>
            <a:endParaRPr lang="pl-PL" altLang="en-US" sz="1100" noProof="1" smtClean="0"/>
          </a:p>
          <a:p>
            <a:pPr>
              <a:lnSpc>
                <a:spcPct val="80000"/>
              </a:lnSpc>
            </a:pPr>
            <a:r>
              <a:rPr lang="pl-PL" altLang="en-US" sz="1100" noProof="1" smtClean="0">
                <a:latin typeface="Arial" pitchFamily="34" charset="0"/>
              </a:rPr>
              <a:t>- - - - - - - - - - - - - - - - - - - - - - - - - - - - - - - - - - - - - - - - - - - - - - - - - - - - - - - - - - - - - - - - - - - - - - - - - - - - - - - - - -</a:t>
            </a:r>
            <a:endParaRPr lang="pl-PL" altLang="en-US" sz="1100" noProof="1" smtClean="0"/>
          </a:p>
          <a:p>
            <a:pPr>
              <a:lnSpc>
                <a:spcPct val="80000"/>
              </a:lnSpc>
            </a:pPr>
            <a:endParaRPr lang="pl-PL" altLang="en-US" sz="1100" noProof="1" smtClean="0"/>
          </a:p>
          <a:p>
            <a:pPr>
              <a:lnSpc>
                <a:spcPct val="80000"/>
              </a:lnSpc>
            </a:pPr>
            <a:r>
              <a:rPr lang="pl-PL" altLang="en-US" sz="1100" noProof="1" smtClean="0"/>
              <a:t>Bardzo ogólny zapis:</a:t>
            </a:r>
          </a:p>
          <a:p>
            <a:pPr>
              <a:lnSpc>
                <a:spcPct val="80000"/>
              </a:lnSpc>
            </a:pPr>
            <a:endParaRPr lang="pl-PL" altLang="en-US" sz="1100" noProof="1" smtClean="0"/>
          </a:p>
          <a:p>
            <a:r>
              <a:rPr lang="pl-PL" noProof="1" smtClean="0"/>
              <a:t>//</a:t>
            </a:r>
            <a:r>
              <a:rPr lang="pl-PL" i="1" noProof="1" smtClean="0"/>
              <a:t>JOBnazwa</a:t>
            </a:r>
            <a:r>
              <a:rPr lang="pl-PL" noProof="1" smtClean="0"/>
              <a:t>	</a:t>
            </a:r>
            <a:r>
              <a:rPr lang="pl-PL" b="1" noProof="1" smtClean="0"/>
              <a:t>JOB</a:t>
            </a:r>
            <a:r>
              <a:rPr lang="pl-PL" noProof="1" smtClean="0"/>
              <a:t> </a:t>
            </a:r>
            <a:r>
              <a:rPr lang="pl-PL" i="1" noProof="1" smtClean="0"/>
              <a:t>parametry pozycyjne i kluczowe</a:t>
            </a:r>
            <a:endParaRPr lang="pl-PL" noProof="1" smtClean="0"/>
          </a:p>
          <a:p>
            <a:r>
              <a:rPr lang="pl-PL" noProof="1" smtClean="0"/>
              <a:t>//</a:t>
            </a:r>
            <a:r>
              <a:rPr lang="pl-PL" i="1" noProof="1" smtClean="0"/>
              <a:t>* Rekomendowane jest użycie REGION=1024K ze względu na zwykle </a:t>
            </a:r>
            <a:endParaRPr lang="pl-PL" noProof="1" smtClean="0"/>
          </a:p>
          <a:p>
            <a:r>
              <a:rPr lang="pl-PL" noProof="1" smtClean="0"/>
              <a:t>//</a:t>
            </a:r>
            <a:r>
              <a:rPr lang="pl-PL" i="1" noProof="1" smtClean="0"/>
              <a:t>*   niemałą przestrzeń operacyjną ICETOOL’a</a:t>
            </a:r>
            <a:endParaRPr lang="pl-PL" noProof="1" smtClean="0"/>
          </a:p>
          <a:p>
            <a:r>
              <a:rPr lang="pl-PL" noProof="1" smtClean="0"/>
              <a:t>//STEP010	</a:t>
            </a:r>
            <a:r>
              <a:rPr lang="pl-PL" b="1" noProof="1" smtClean="0"/>
              <a:t>EXEC PGM=ICETOOL</a:t>
            </a:r>
            <a:r>
              <a:rPr lang="pl-PL" noProof="1" smtClean="0"/>
              <a:t>,REGION=1024K</a:t>
            </a:r>
            <a:r>
              <a:rPr lang="pl-PL" i="1" noProof="1" smtClean="0"/>
              <a:t> </a:t>
            </a:r>
            <a:endParaRPr lang="pl-PL" noProof="1" smtClean="0"/>
          </a:p>
          <a:p>
            <a:r>
              <a:rPr lang="pl-PL" noProof="1" smtClean="0"/>
              <a:t>//DFSMSG DD SYSOUT=*</a:t>
            </a:r>
          </a:p>
          <a:p>
            <a:r>
              <a:rPr lang="pl-PL" noProof="1" smtClean="0"/>
              <a:t>//TOOLMSG DD SYSOUT=*</a:t>
            </a:r>
          </a:p>
          <a:p>
            <a:r>
              <a:rPr lang="pl-PL" noProof="1" smtClean="0"/>
              <a:t>//TOOLIN DD *</a:t>
            </a:r>
          </a:p>
          <a:p>
            <a:r>
              <a:rPr lang="pl-PL" noProof="1" smtClean="0"/>
              <a:t>   DISPLAY FROM(indd) LIST(raport) ON(.., .., ..)</a:t>
            </a:r>
          </a:p>
          <a:p>
            <a:r>
              <a:rPr lang="pl-PL" noProof="1" smtClean="0"/>
              <a:t>    ...</a:t>
            </a:r>
          </a:p>
          <a:p>
            <a:r>
              <a:rPr lang="pl-PL" noProof="1" smtClean="0"/>
              <a:t>/*	</a:t>
            </a:r>
          </a:p>
          <a:p>
            <a:r>
              <a:rPr lang="pl-PL" noProof="1" smtClean="0"/>
              <a:t>//indd DD ...		</a:t>
            </a:r>
            <a:r>
              <a:rPr lang="pl-PL" noProof="1" smtClean="0">
                <a:sym typeface="Wingdings" pitchFamily="2" charset="2"/>
              </a:rPr>
              <a:t> </a:t>
            </a:r>
            <a:r>
              <a:rPr lang="pl-PL" altLang="en-US" noProof="1" smtClean="0"/>
              <a:t>indd – to dane wejściowe</a:t>
            </a:r>
            <a:endParaRPr lang="pl-PL" noProof="1" smtClean="0"/>
          </a:p>
          <a:p>
            <a:r>
              <a:rPr lang="pl-PL" noProof="1" smtClean="0"/>
              <a:t>//raport DD ...	</a:t>
            </a:r>
            <a:r>
              <a:rPr lang="pl-PL" noProof="1" smtClean="0">
                <a:sym typeface="Wingdings" pitchFamily="2" charset="2"/>
              </a:rPr>
              <a:t> </a:t>
            </a:r>
            <a:r>
              <a:rPr lang="pl-PL" altLang="en-US" noProof="1" smtClean="0"/>
              <a:t>raport – to dane wyjściowe w formie raportu</a:t>
            </a:r>
            <a:endParaRPr lang="pl-PL" noProof="1" smtClean="0"/>
          </a:p>
          <a:p>
            <a:pPr>
              <a:lnSpc>
                <a:spcPct val="80000"/>
              </a:lnSpc>
            </a:pPr>
            <a:endParaRPr lang="pl-PL" altLang="en-US" sz="1100" noProof="1" smtClean="0"/>
          </a:p>
        </p:txBody>
      </p:sp>
      <p:sp>
        <p:nvSpPr>
          <p:cNvPr id="3174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C55EB4-32BE-45B9-ABA7-AE4E0B9AAC26}" type="slidenum">
              <a:rPr lang="pl-PL" altLang="en-US" smtClean="0">
                <a:cs typeface="Arial" pitchFamily="34" charset="0"/>
              </a:rPr>
              <a:pPr/>
              <a:t>3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altLang="en-US" noProof="1" smtClean="0">
                <a:solidFill>
                  <a:srgbClr val="FF9900"/>
                </a:solidFill>
                <a:latin typeface="Arial" pitchFamily="34" charset="0"/>
              </a:rPr>
              <a:t>Opis możliwych typów (formatów) pól zbioru danych na bazie których ma być stworzony raport.</a:t>
            </a:r>
          </a:p>
          <a:p>
            <a:endParaRPr lang="pl-PL" altLang="en-US" noProof="1" smtClean="0"/>
          </a:p>
          <a:p>
            <a:r>
              <a:rPr lang="pl-PL" b="1" noProof="1" smtClean="0"/>
              <a:t>Terminologia:</a:t>
            </a:r>
            <a:endParaRPr lang="pl-PL" noProof="1" smtClean="0"/>
          </a:p>
          <a:p>
            <a:r>
              <a:rPr lang="pl-PL" noProof="1" smtClean="0"/>
              <a:t>Formaty pola takie jak BI (binarne, COMP lub COMP-1 w COBOL'u) i PD (Packed Decimal, liczby upakowane, COMP-3 w COBOL'u) to podstawowe formaty liczb systemu z/OS i były one omówione w innych prezentacjach.</a:t>
            </a:r>
          </a:p>
          <a:p>
            <a:r>
              <a:rPr lang="pl-PL" noProof="1" smtClean="0"/>
              <a:t>'Zoned Decimal' to przedstawienie liczb: jeden znak w pamięci komputera to jeden znak widoczny (cyfra lub znak liczby) .</a:t>
            </a:r>
          </a:p>
          <a:p>
            <a:r>
              <a:rPr lang="pl-PL" noProof="1" smtClean="0"/>
              <a:t>SMF - System Management Facility</a:t>
            </a:r>
          </a:p>
          <a:p>
            <a:r>
              <a:rPr lang="pl-PL" noProof="1" smtClean="0"/>
              <a:t>TOD - Time-Of-Day</a:t>
            </a:r>
          </a:p>
          <a:p>
            <a:r>
              <a:rPr lang="pl-PL" noProof="1" smtClean="0"/>
              <a:t>ETOD - Extended Time-Of-Day</a:t>
            </a:r>
          </a:p>
          <a:p>
            <a:r>
              <a:rPr lang="pl-PL" noProof="1" smtClean="0"/>
              <a:t>Cokolwiek te ostatnie skróty oznaczają, jedynie praktyka jest tu ważna - trzymaj się schematów! </a:t>
            </a:r>
          </a:p>
          <a:p>
            <a:endParaRPr lang="pl-PL" altLang="en-US" dirty="0" smtClean="0"/>
          </a:p>
        </p:txBody>
      </p:sp>
      <p:sp>
        <p:nvSpPr>
          <p:cNvPr id="32772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2B2EA5-DF6A-40F9-AE99-BF51DC3D343D}" type="slidenum">
              <a:rPr lang="pl-PL" altLang="en-US" smtClean="0">
                <a:cs typeface="Arial" pitchFamily="34" charset="0"/>
              </a:rPr>
              <a:pPr/>
              <a:t>4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noProof="1" smtClean="0"/>
              <a:t>Założeniem twórców operatorów tworzących raporty jest, aby wszystko, co może być zrobione automatycznie, nie wymagało kodowania.</a:t>
            </a:r>
          </a:p>
          <a:p>
            <a:r>
              <a:rPr lang="pl-PL" noProof="1" smtClean="0"/>
              <a:t>Zalecane jest więc uruchomienie programu ICETOOL z operatorami takimi jak DISPLAY i OCCUR w jak najprostszej postaci a późnej dopracowanie raportu do perfekcji powielając domyślne parametry. </a:t>
            </a:r>
          </a:p>
          <a:p>
            <a:endParaRPr lang="pl-PL" noProof="1" smtClean="0"/>
          </a:p>
          <a:p>
            <a:r>
              <a:rPr lang="pl-PL" noProof="1" smtClean="0"/>
              <a:t>Operator DISPLAY dysponuje więc dużą ilością domyślnych założeń aby te, niekodowane otwarcie, dawały przystępny raport.</a:t>
            </a:r>
          </a:p>
          <a:p>
            <a:r>
              <a:rPr lang="pl-PL" noProof="1" smtClean="0"/>
              <a:t>Oto one (w nawiasie, jak można je zmienić):</a:t>
            </a:r>
          </a:p>
          <a:p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Kolumny w raporcie są w takiej samej kolejności jak w kodzie DISPLAY.</a:t>
            </a:r>
          </a:p>
          <a:p>
            <a:pPr>
              <a:buFontTx/>
              <a:buChar char="•"/>
            </a:pPr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Długość rekordów w raporcie jest określona automatycznie biorąc pod uwagę długości pól w raporcie i długości ich pól (instrukcja WIDTH(n) może to zmienić).</a:t>
            </a:r>
          </a:p>
          <a:p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Brak słowa TITLE nie wyświetla żadnego tytułu raportu.</a:t>
            </a:r>
          </a:p>
          <a:p>
            <a:pPr>
              <a:buFontTx/>
              <a:buChar char="•"/>
            </a:pPr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Domyślnie, nazwa raportu (podana w TITLE) jest wypośrodkowana (instrukcja TLEFT wyrównuje tę nazwę do lewej strony).</a:t>
            </a:r>
          </a:p>
          <a:p>
            <a:pPr>
              <a:buFontTx/>
              <a:buChar char="•"/>
            </a:pPr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Podobnie jest z innymi słowami dla linii pierwszej: Brak tytułu raportu (TITLE), daty (DATE), czasu (TIME) i numeracji stron (PAGE) powoduje od razu wydruk danych.</a:t>
            </a:r>
          </a:p>
          <a:p>
            <a:pPr>
              <a:buFontTx/>
              <a:buChar char="•"/>
            </a:pPr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Domyślnie, deklaracja DATE bez parametru daje format mm/dd/rr (co jest równoważne parametrowi MDY/ ).</a:t>
            </a:r>
          </a:p>
          <a:p>
            <a:pPr lvl="1"/>
            <a:r>
              <a:rPr lang="pl-PL" noProof="1" smtClean="0"/>
              <a:t>inne formaty dat z wynikami dla 29 marca 2007 roku to: </a:t>
            </a:r>
          </a:p>
          <a:p>
            <a:pPr lvl="1">
              <a:buFont typeface="Courier New" pitchFamily="49" charset="0"/>
              <a:buChar char="o"/>
            </a:pPr>
            <a:r>
              <a:rPr lang="pl-PL" noProof="1" smtClean="0"/>
              <a:t>  DATE(MD4/)       03/29/2007    mm/dd/rrrr </a:t>
            </a:r>
          </a:p>
          <a:p>
            <a:pPr lvl="1">
              <a:buFont typeface="Courier New" pitchFamily="49" charset="0"/>
              <a:buChar char="o"/>
            </a:pPr>
            <a:r>
              <a:rPr lang="pl-PL" noProof="1" smtClean="0"/>
              <a:t>  DATE(4MD-)       2007-03-29    rrrr-mm-dd</a:t>
            </a:r>
          </a:p>
          <a:p>
            <a:pPr lvl="1">
              <a:buFont typeface="Courier New" pitchFamily="49" charset="0"/>
              <a:buChar char="o"/>
            </a:pPr>
            <a:r>
              <a:rPr lang="pl-PL" noProof="1" smtClean="0"/>
              <a:t>  DATE(MDY.)        03.29.07        mm.dd.rr</a:t>
            </a:r>
          </a:p>
          <a:p>
            <a:pPr lvl="1">
              <a:buFont typeface="Courier New" pitchFamily="49" charset="0"/>
              <a:buChar char="o"/>
            </a:pPr>
            <a:r>
              <a:rPr lang="pl-PL" noProof="1" smtClean="0"/>
              <a:t>  DATENS(4MD)    20070329       rrrrmmdd</a:t>
            </a:r>
          </a:p>
          <a:p>
            <a:pPr lvl="1">
              <a:buFont typeface="Courier New" pitchFamily="49" charset="0"/>
              <a:buChar char="o"/>
            </a:pPr>
            <a:r>
              <a:rPr lang="pl-PL" noProof="1" smtClean="0"/>
              <a:t>  DETENS(MDY)    032907          mmddrr</a:t>
            </a:r>
          </a:p>
          <a:p>
            <a:pPr lvl="1">
              <a:buFont typeface="Courier New" pitchFamily="49" charset="0"/>
              <a:buChar char="o"/>
            </a:pPr>
            <a:r>
              <a:rPr lang="pl-PL" noProof="1" smtClean="0"/>
              <a:t>  lub inne kombinacje M, D i Y lub 4</a:t>
            </a:r>
          </a:p>
          <a:p>
            <a:pPr lvl="1"/>
            <a:r>
              <a:rPr lang="pl-PL" noProof="1" smtClean="0"/>
              <a:t> - kolejny dzień (DDD) roku:</a:t>
            </a:r>
          </a:p>
          <a:p>
            <a:pPr lvl="1">
              <a:buFont typeface="Courier New" pitchFamily="49" charset="0"/>
              <a:buChar char="o"/>
            </a:pPr>
            <a:r>
              <a:rPr lang="pl-PL" noProof="1" smtClean="0"/>
              <a:t>  YDDD(DY-)        088-07          DDD-rr</a:t>
            </a:r>
          </a:p>
          <a:p>
            <a:pPr lvl="1">
              <a:buFont typeface="Courier New" pitchFamily="49" charset="0"/>
              <a:buChar char="o"/>
            </a:pPr>
            <a:r>
              <a:rPr lang="pl-PL" noProof="1" smtClean="0"/>
              <a:t>  YDDD(4D/)        2007/088       rrrr/DDD</a:t>
            </a:r>
          </a:p>
          <a:p>
            <a:pPr lvl="1">
              <a:buFont typeface="Courier New" pitchFamily="49" charset="0"/>
              <a:buChar char="o"/>
            </a:pPr>
            <a:r>
              <a:rPr lang="pl-PL" noProof="1" smtClean="0"/>
              <a:t>  YDDDNS(DY)     08807           DDDrr</a:t>
            </a:r>
          </a:p>
          <a:p>
            <a:pPr lvl="1">
              <a:buFont typeface="Courier New" pitchFamily="49" charset="0"/>
              <a:buChar char="o"/>
            </a:pPr>
            <a:r>
              <a:rPr lang="pl-PL" noProof="1" smtClean="0"/>
              <a:t>  YDDDNS(4D)     2007088        rrrrDDD</a:t>
            </a:r>
          </a:p>
          <a:p>
            <a:pPr lvl="1">
              <a:buFont typeface="Courier New" pitchFamily="49" charset="0"/>
              <a:buChar char="o"/>
            </a:pPr>
            <a:r>
              <a:rPr lang="pl-PL" noProof="1" smtClean="0"/>
              <a:t>  lub inne kombinacje D i Y lub 4</a:t>
            </a:r>
          </a:p>
          <a:p>
            <a:pPr lvl="1">
              <a:buFont typeface="Courier New" pitchFamily="49" charset="0"/>
              <a:buChar char="o"/>
            </a:pPr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Domyślnie, deklaracja TIME bez parametru daje format gg:mm:ss (co jest równoważne parametrowi 24:  </a:t>
            </a:r>
            <a:r>
              <a:rPr lang="pl-PL" noProof="1" smtClean="0">
                <a:sym typeface="Wingdings" pitchFamily="2" charset="2"/>
              </a:rPr>
              <a:t> TIME=(24:) </a:t>
            </a:r>
            <a:r>
              <a:rPr lang="pl-PL" noProof="1" smtClean="0"/>
              <a:t>).</a:t>
            </a:r>
          </a:p>
          <a:p>
            <a:pPr lvl="1"/>
            <a:r>
              <a:rPr lang="pl-PL" noProof="1" smtClean="0"/>
              <a:t>inne formaty czasu z wynikami dla godziny 20:25:13 to: </a:t>
            </a:r>
          </a:p>
          <a:p>
            <a:pPr lvl="1">
              <a:buFont typeface="Courier New" pitchFamily="49" charset="0"/>
              <a:buChar char="o"/>
            </a:pPr>
            <a:r>
              <a:rPr lang="pl-PL" noProof="1" smtClean="0"/>
              <a:t> TIME=(12.)        08.25.13 pm   gg.mm.ss am/pm</a:t>
            </a:r>
          </a:p>
          <a:p>
            <a:pPr lvl="1">
              <a:buFont typeface="Courier New" pitchFamily="49" charset="0"/>
              <a:buChar char="o"/>
            </a:pPr>
            <a:r>
              <a:rPr lang="pl-PL" noProof="1" smtClean="0"/>
              <a:t> TIMENS=(24)     202513           ggmmss</a:t>
            </a:r>
          </a:p>
          <a:p>
            <a:pPr lvl="1">
              <a:buFont typeface="Courier New" pitchFamily="49" charset="0"/>
              <a:buChar char="o"/>
            </a:pPr>
            <a:r>
              <a:rPr lang="pl-PL" noProof="1" smtClean="0"/>
              <a:t> TIMENS=(12)     082513 pm     ggmmss am/pm</a:t>
            </a:r>
          </a:p>
          <a:p>
            <a:pPr>
              <a:buFontTx/>
              <a:buChar char="•"/>
            </a:pPr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Automatycznie odległości pomiędzy tytułem, datą, czasem i numerem strony ustawione są na 8 spacji (ale TBETWEEN(n) może to zmienić).</a:t>
            </a:r>
          </a:p>
          <a:p>
            <a:pPr>
              <a:buFontTx/>
              <a:buChar char="•"/>
            </a:pPr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Linie tytułu (możemy podać je w liczbie do trzech) są drukowane na górze każdej strony raportu (ale TFIRST drukuje tytuł tylko na pierwszej stronie).</a:t>
            </a:r>
          </a:p>
          <a:p>
            <a:pPr>
              <a:buFontTx/>
              <a:buChar char="•"/>
            </a:pPr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Tylko pierwsza linia tytułu może zawierać – oprócz dosłownie pierwszej linii tytułu - takie elementy jak numer strony, datę i czas w kolejności podanej w kodzie DISPLAY (i nie można tego zmienić).</a:t>
            </a:r>
          </a:p>
          <a:p>
            <a:pPr>
              <a:buFontTx/>
              <a:buChar char="•"/>
            </a:pPr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Po każdym wierszu tytułu drukowany jest pusty wiersz.</a:t>
            </a:r>
          </a:p>
          <a:p>
            <a:pPr>
              <a:buFontTx/>
              <a:buChar char="•"/>
            </a:pPr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Brak słowa HEADER daje w nazwach kolumn zapis w nawiasach operatora ON, np. (40,12,CH) a dla liczby porządkowej wiersza danych (zastosowanie ON(NUM) ) zwrot ‘RECORD NUMBER’ (Opcja NOHEADER wyrzuci nawet te zapisy). W tym wypadku długości pól w raporcie wzięte są z ich definicji pliku wejściowego a liczby są z zerami wiodącymi. </a:t>
            </a:r>
          </a:p>
          <a:p>
            <a:pPr>
              <a:buFontTx/>
              <a:buChar char="•"/>
            </a:pPr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Brak podania formatu wyjściowego (w miejscu ‘formatowanie’ instrukcji ON) uruchamia maskę A0 (patrz następny slajd).</a:t>
            </a:r>
          </a:p>
          <a:p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Znakowe pola są wyrównywane do lewej strony a numeryczne do prawej (dotyczy to także nazw kolumn deklarowanych słowem HEADER) bez zer wiodących z ‘</a:t>
            </a:r>
            <a:r>
              <a:rPr lang="pl-PL" altLang="en-US" noProof="1" smtClean="0">
                <a:latin typeface="Arial" pitchFamily="34" charset="0"/>
              </a:rPr>
              <a:t>–</a:t>
            </a:r>
            <a:r>
              <a:rPr lang="pl-PL" noProof="1" smtClean="0"/>
              <a:t>’ dla liczb ujemnych i bez znaku (słowo BLANK jest domyślne) dla dodatnich (chyba, że użyjemy słowa PLUS przy opisie pola w DISPLAY).</a:t>
            </a:r>
          </a:p>
          <a:p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Jakiekolwiek słowo ze statystyki uruchamia statystykę na wszystkich polach kolumn numerycznych (NOST przy opisie danej kolumny usuwa obliczanie statystyczne na tej kolumnie).</a:t>
            </a:r>
          </a:p>
          <a:p>
            <a:pPr>
              <a:buFontTx/>
              <a:buChar char="•"/>
            </a:pPr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Instrukcje: TOTAL, MAXIMUM, MINIMUM, AVERAGE i COUNT dają statystykę całego raportu i znajdą się na jego końcu.</a:t>
            </a:r>
          </a:p>
          <a:p>
            <a:r>
              <a:rPr lang="pl-PL" noProof="1" smtClean="0"/>
              <a:t>   Instrukcje: </a:t>
            </a:r>
            <a:r>
              <a:rPr lang="pl-PL" b="1" noProof="1" smtClean="0"/>
              <a:t>B</a:t>
            </a:r>
            <a:r>
              <a:rPr lang="pl-PL" noProof="1" smtClean="0"/>
              <a:t>TOTAL, </a:t>
            </a:r>
            <a:r>
              <a:rPr lang="pl-PL" b="1" noProof="1" smtClean="0"/>
              <a:t>B</a:t>
            </a:r>
            <a:r>
              <a:rPr lang="pl-PL" noProof="1" smtClean="0"/>
              <a:t>MAXIMUM, </a:t>
            </a:r>
            <a:r>
              <a:rPr lang="pl-PL" b="1" noProof="1" smtClean="0"/>
              <a:t>B</a:t>
            </a:r>
            <a:r>
              <a:rPr lang="pl-PL" noProof="1" smtClean="0"/>
              <a:t>MINIMUM, </a:t>
            </a:r>
            <a:r>
              <a:rPr lang="pl-PL" b="1" noProof="1" smtClean="0"/>
              <a:t>B</a:t>
            </a:r>
            <a:r>
              <a:rPr lang="pl-PL" noProof="1" smtClean="0"/>
              <a:t>AVERAGE i </a:t>
            </a:r>
            <a:r>
              <a:rPr lang="pl-PL" b="1" noProof="1" smtClean="0"/>
              <a:t>B</a:t>
            </a:r>
            <a:r>
              <a:rPr lang="pl-PL" noProof="1" smtClean="0"/>
              <a:t>COUNT dalą statystykę dla każdej sekcji (stworzonej przez słowo BREAK) zaraz pod koniec każdej sekcji na każdej kolumnie numerycznej (jeżeli, jak już wspomniano, nie ma słowa NOST na polu ON). </a:t>
            </a:r>
          </a:p>
          <a:p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Domyślnie, przed pierwszą kolumną jest znak kontrolny (można go pominąć instrukcją NOCC a ilość spacji przed danymi pierwszej kolumny ustalić instrukcją INDENT(n) ).</a:t>
            </a:r>
          </a:p>
          <a:p>
            <a:pPr>
              <a:buFontTx/>
              <a:buChar char="•"/>
            </a:pPr>
            <a:endParaRPr lang="pl-PL" noProof="1" smtClean="0"/>
          </a:p>
          <a:p>
            <a:pPr>
              <a:buFontTx/>
              <a:buChar char="•"/>
            </a:pPr>
            <a:r>
              <a:rPr lang="pl-PL" noProof="1" smtClean="0"/>
              <a:t>  Domyślnie, pomiędzy kolumnami są trzy spacje (inną ilość spacji pomiędzy danymi kolumn można podać instrukcją BETWEEN(n) ).</a:t>
            </a:r>
          </a:p>
          <a:p>
            <a:endParaRPr lang="pl-PL" noProof="1" smtClean="0"/>
          </a:p>
          <a:p>
            <a:endParaRPr lang="pl-PL" noProof="1" smtClean="0"/>
          </a:p>
        </p:txBody>
      </p:sp>
      <p:sp>
        <p:nvSpPr>
          <p:cNvPr id="33796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981348-92C5-4116-A8AD-3C9B2D88059F}" type="slidenum">
              <a:rPr lang="pl-PL" altLang="en-US" smtClean="0">
                <a:cs typeface="Arial" pitchFamily="34" charset="0"/>
              </a:rPr>
              <a:pPr/>
              <a:t>5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b="1" noProof="1" smtClean="0"/>
              <a:t>Przykład 1</a:t>
            </a:r>
            <a:r>
              <a:rPr lang="pl-PL" noProof="1" smtClean="0"/>
              <a:t> – możliwy wynik:</a:t>
            </a:r>
          </a:p>
          <a:p>
            <a:endParaRPr lang="pl-PL" noProof="1" smtClean="0"/>
          </a:p>
          <a:p>
            <a:r>
              <a:rPr lang="pl-PL" noProof="1" smtClean="0"/>
              <a:t> RECORD NUMBER    (30,12,CH)        (10,8,PD)</a:t>
            </a:r>
          </a:p>
          <a:p>
            <a:r>
              <a:rPr lang="pl-PL" noProof="1" smtClean="0"/>
              <a:t> 000000000000001   WARSZAWA       000000001792718</a:t>
            </a:r>
          </a:p>
          <a:p>
            <a:r>
              <a:rPr lang="pl-PL" noProof="1" smtClean="0"/>
              <a:t> 000000000000002   KATOWICE        000000000289162</a:t>
            </a:r>
          </a:p>
          <a:p>
            <a:r>
              <a:rPr lang="pl-PL" noProof="1" smtClean="0"/>
              <a:t>.                .             .</a:t>
            </a:r>
          </a:p>
          <a:p>
            <a:endParaRPr lang="pl-PL" noProof="1" smtClean="0"/>
          </a:p>
          <a:p>
            <a:endParaRPr lang="pl-PL" noProof="1" smtClean="0"/>
          </a:p>
          <a:p>
            <a:r>
              <a:rPr lang="pl-PL" b="1" noProof="1" smtClean="0"/>
              <a:t>Przykład 2</a:t>
            </a:r>
            <a:r>
              <a:rPr lang="pl-PL" noProof="1" smtClean="0"/>
              <a:t> – możliwy wynik:</a:t>
            </a:r>
          </a:p>
          <a:p>
            <a:endParaRPr lang="pl-PL" noProof="1" smtClean="0"/>
          </a:p>
          <a:p>
            <a:r>
              <a:rPr lang="pl-PL" noProof="1" smtClean="0"/>
              <a:t> –0000000000273216   +0000000000000027</a:t>
            </a:r>
          </a:p>
          <a:p>
            <a:r>
              <a:rPr lang="pl-PL" noProof="1" smtClean="0"/>
              <a:t> +0000000000993112   +0000000000000321</a:t>
            </a:r>
          </a:p>
          <a:p>
            <a:r>
              <a:rPr lang="pl-PL" noProof="1" smtClean="0"/>
              <a:t>.                                 .</a:t>
            </a:r>
          </a:p>
          <a:p>
            <a:endParaRPr lang="pl-PL" noProof="1" smtClean="0"/>
          </a:p>
          <a:p>
            <a:endParaRPr lang="pl-PL" noProof="1" smtClean="0"/>
          </a:p>
          <a:p>
            <a:r>
              <a:rPr lang="pl-PL" b="1" noProof="1" smtClean="0"/>
              <a:t>Przykład 3</a:t>
            </a:r>
            <a:r>
              <a:rPr lang="pl-PL" noProof="1" smtClean="0"/>
              <a:t> – możliwy wynik:</a:t>
            </a:r>
          </a:p>
          <a:p>
            <a:endParaRPr lang="pl-PL" noProof="1" smtClean="0"/>
          </a:p>
          <a:p>
            <a:r>
              <a:rPr lang="pl-PL" noProof="1" smtClean="0"/>
              <a:t>Roczny raport firmy        - 1 -        03/01/2007        15:20:07</a:t>
            </a:r>
          </a:p>
          <a:p>
            <a:r>
              <a:rPr lang="pl-PL" noProof="1" smtClean="0"/>
              <a:t> </a:t>
            </a:r>
          </a:p>
          <a:p>
            <a:r>
              <a:rPr lang="pl-PL" noProof="1" smtClean="0"/>
              <a:t>Oddzial             Zyski/Straty    Liczba pracownikow</a:t>
            </a:r>
          </a:p>
          <a:p>
            <a:r>
              <a:rPr lang="pl-PL" noProof="1" smtClean="0"/>
              <a:t>-----------------   ----------------   -----------------------</a:t>
            </a:r>
          </a:p>
          <a:p>
            <a:r>
              <a:rPr lang="pl-PL" noProof="1" smtClean="0"/>
              <a:t>Administracja      21.353.594                          345</a:t>
            </a:r>
          </a:p>
          <a:p>
            <a:r>
              <a:rPr lang="pl-PL" noProof="1" smtClean="0"/>
              <a:t>Ksiegowosc               10.432                            56</a:t>
            </a:r>
          </a:p>
          <a:p>
            <a:r>
              <a:rPr lang="pl-PL" noProof="1" smtClean="0"/>
              <a:t>Innowacje         (11.345.111)                         100</a:t>
            </a:r>
          </a:p>
          <a:p>
            <a:r>
              <a:rPr lang="pl-PL" noProof="1" smtClean="0"/>
              <a:t>Technologia        34.865.744                            23</a:t>
            </a:r>
          </a:p>
          <a:p>
            <a:r>
              <a:rPr lang="pl-PL" noProof="1" smtClean="0"/>
              <a:t>Produkcja           93.789.123                          534</a:t>
            </a:r>
          </a:p>
          <a:p>
            <a:r>
              <a:rPr lang="pl-PL" noProof="1" smtClean="0"/>
              <a:t>Inne                 (21.477.436)                         145</a:t>
            </a:r>
          </a:p>
          <a:p>
            <a:r>
              <a:rPr lang="pl-PL" noProof="1" smtClean="0"/>
              <a:t> </a:t>
            </a:r>
          </a:p>
          <a:p>
            <a:r>
              <a:rPr lang="pl-PL" noProof="1" smtClean="0"/>
              <a:t>Najwiecej           93.789.123                          534</a:t>
            </a:r>
          </a:p>
          <a:p>
            <a:r>
              <a:rPr lang="pl-PL" noProof="1" smtClean="0"/>
              <a:t> </a:t>
            </a:r>
          </a:p>
          <a:p>
            <a:r>
              <a:rPr lang="pl-PL" noProof="1" smtClean="0"/>
              <a:t>Najmniej           (21.477.436)                          23</a:t>
            </a:r>
          </a:p>
          <a:p>
            <a:r>
              <a:rPr lang="pl-PL" noProof="1" smtClean="0"/>
              <a:t> </a:t>
            </a:r>
          </a:p>
          <a:p>
            <a:r>
              <a:rPr lang="pl-PL" noProof="1" smtClean="0"/>
              <a:t>Liczba oddzialow   6</a:t>
            </a:r>
          </a:p>
          <a:p>
            <a:endParaRPr lang="pl-PL" noProof="1" smtClean="0"/>
          </a:p>
        </p:txBody>
      </p:sp>
      <p:sp>
        <p:nvSpPr>
          <p:cNvPr id="3482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F35C5E-FCBD-4D49-99EE-6513849503DE}" type="slidenum">
              <a:rPr lang="pl-PL" altLang="en-US" smtClean="0">
                <a:cs typeface="Arial" pitchFamily="34" charset="0"/>
              </a:rPr>
              <a:pPr/>
              <a:t>6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noProof="1" smtClean="0"/>
              <a:t>Polskie znaki można dla mainframe ustawić ale wszelkie dane z platformy z innymi narodowymi znakami prowadzą do nietolerowanej sytuacji. Cyfry i litery angielskie mają zawsze ten sam kod EBCDIC w każdym ustawieniu.</a:t>
            </a:r>
          </a:p>
          <a:p>
            <a:pPr>
              <a:defRPr/>
            </a:pPr>
            <a:endParaRPr lang="en-US" noProof="1" smtClean="0"/>
          </a:p>
          <a:p>
            <a:pPr>
              <a:buFontTx/>
              <a:buChar char="-"/>
              <a:defRPr/>
            </a:pPr>
            <a:r>
              <a:rPr lang="en-US" noProof="1" smtClean="0"/>
              <a:t>- - - - - - - - - - - - - - - - - - - - - - - - - - - - - - - - - - - - - - - - - - - - - - - - - - - - - - - - - - - - - - - - - - - - - - - - - - - - -</a:t>
            </a:r>
          </a:p>
          <a:p>
            <a:pPr>
              <a:buFontTx/>
              <a:buChar char="-"/>
              <a:defRPr/>
            </a:pPr>
            <a:endParaRPr lang="en-US" noProof="1" smtClean="0"/>
          </a:p>
          <a:p>
            <a:pPr>
              <a:defRPr/>
            </a:pPr>
            <a:r>
              <a:rPr lang="en-US" b="1" noProof="1" smtClean="0"/>
              <a:t>Przykład 4</a:t>
            </a:r>
            <a:r>
              <a:rPr lang="en-US" noProof="1" smtClean="0"/>
              <a:t> – możliwy wynik: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01/31/07      Raport Zyskow/Strat Firmy      - 1 –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Oddzial: Administracja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Lokalizacja       Zysk/Strata (K)</a:t>
            </a:r>
          </a:p>
          <a:p>
            <a:pPr>
              <a:defRPr/>
            </a:pPr>
            <a:r>
              <a:rPr lang="en-US" noProof="1" smtClean="0"/>
              <a:t>----------------   ------------------ </a:t>
            </a:r>
          </a:p>
          <a:p>
            <a:pPr>
              <a:defRPr/>
            </a:pPr>
            <a:r>
              <a:rPr lang="en-US" noProof="1" smtClean="0"/>
              <a:t>Bydgoszcz                   1,055</a:t>
            </a:r>
          </a:p>
          <a:p>
            <a:pPr>
              <a:defRPr/>
            </a:pPr>
            <a:r>
              <a:rPr lang="en-US" noProof="1" smtClean="0"/>
              <a:t>Katowice                       (241)</a:t>
            </a:r>
          </a:p>
          <a:p>
            <a:pPr>
              <a:defRPr/>
            </a:pPr>
            <a:r>
              <a:rPr lang="en-US" noProof="1" smtClean="0"/>
              <a:t>Opole                             (65)</a:t>
            </a:r>
          </a:p>
          <a:p>
            <a:pPr>
              <a:defRPr/>
            </a:pPr>
            <a:r>
              <a:rPr lang="en-US" noProof="1" smtClean="0"/>
              <a:t>Szczecin                         313</a:t>
            </a:r>
          </a:p>
          <a:p>
            <a:pPr>
              <a:defRPr/>
            </a:pPr>
            <a:r>
              <a:rPr lang="en-US" noProof="1" smtClean="0"/>
              <a:t>Warszawa                    1,234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Najnizsza wartosc w tym oddziale:</a:t>
            </a:r>
          </a:p>
          <a:p>
            <a:pPr>
              <a:defRPr/>
            </a:pPr>
            <a:r>
              <a:rPr lang="en-US" noProof="1" smtClean="0"/>
              <a:t>                                    (241)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Najwyzsza wartosc w tym oddziale:</a:t>
            </a:r>
          </a:p>
          <a:p>
            <a:pPr>
              <a:defRPr/>
            </a:pPr>
            <a:r>
              <a:rPr lang="en-US" noProof="1" smtClean="0"/>
              <a:t>                                  1,234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Srednia wartosc w tym oddziale:</a:t>
            </a:r>
          </a:p>
          <a:p>
            <a:pPr>
              <a:defRPr/>
            </a:pPr>
            <a:r>
              <a:rPr lang="en-US" noProof="1" smtClean="0"/>
              <a:t>                                     459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01/31/07      Raport Zyskow/Strat Firmy      - 2 –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Oddzial: Innowacje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Lokalizacja       Zysk/Strata (K)</a:t>
            </a:r>
          </a:p>
          <a:p>
            <a:pPr>
              <a:defRPr/>
            </a:pPr>
            <a:r>
              <a:rPr lang="en-US" noProof="1" smtClean="0"/>
              <a:t>----------------   ------------------ </a:t>
            </a:r>
          </a:p>
          <a:p>
            <a:pPr>
              <a:defRPr/>
            </a:pPr>
            <a:r>
              <a:rPr lang="en-US" noProof="1" smtClean="0"/>
              <a:t>Bydgoszcz                     345</a:t>
            </a:r>
          </a:p>
          <a:p>
            <a:pPr>
              <a:defRPr/>
            </a:pPr>
            <a:r>
              <a:rPr lang="en-US" noProof="1" smtClean="0"/>
              <a:t>Katowice                        (41)</a:t>
            </a:r>
          </a:p>
          <a:p>
            <a:pPr>
              <a:defRPr/>
            </a:pPr>
            <a:r>
              <a:rPr lang="en-US" noProof="1" smtClean="0"/>
              <a:t>Opole                            123</a:t>
            </a:r>
          </a:p>
          <a:p>
            <a:pPr>
              <a:defRPr/>
            </a:pPr>
            <a:r>
              <a:rPr lang="en-US" noProof="1" smtClean="0"/>
              <a:t>Szczecin                        113</a:t>
            </a:r>
          </a:p>
          <a:p>
            <a:pPr>
              <a:defRPr/>
            </a:pPr>
            <a:r>
              <a:rPr lang="en-US" noProof="1" smtClean="0"/>
              <a:t>Warszawa                   1,500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Najnizsza wartosc w tym oddziale:</a:t>
            </a:r>
          </a:p>
          <a:p>
            <a:pPr>
              <a:defRPr/>
            </a:pPr>
            <a:r>
              <a:rPr lang="en-US" noProof="1" smtClean="0"/>
              <a:t>                                     (41)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Najwyzsza wartosc w tym oddziale:</a:t>
            </a:r>
          </a:p>
          <a:p>
            <a:pPr>
              <a:defRPr/>
            </a:pPr>
            <a:r>
              <a:rPr lang="en-US" noProof="1" smtClean="0"/>
              <a:t>                                  1,500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Srednia wartosc w tym oddziale:</a:t>
            </a:r>
          </a:p>
          <a:p>
            <a:pPr>
              <a:defRPr/>
            </a:pPr>
            <a:r>
              <a:rPr lang="en-US" noProof="1" smtClean="0"/>
              <a:t>                                     408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>
                <a:sym typeface="Wingdings" pitchFamily="2" charset="2"/>
              </a:rPr>
              <a:t>	 Inne </a:t>
            </a:r>
            <a:r>
              <a:rPr lang="en-US" noProof="1" smtClean="0"/>
              <a:t>o</a:t>
            </a:r>
            <a:r>
              <a:rPr lang="en-US" noProof="1" smtClean="0">
                <a:sym typeface="Wingdings" pitchFamily="2" charset="2"/>
              </a:rPr>
              <a:t>ddziały w porządku alfabetycznym: Księgowość, Produkcja i Techn</a:t>
            </a:r>
            <a:r>
              <a:rPr lang="en-US" noProof="1" smtClean="0"/>
              <a:t>o</a:t>
            </a:r>
            <a:r>
              <a:rPr lang="en-US" noProof="1" smtClean="0">
                <a:sym typeface="Wingdings" pitchFamily="2" charset="2"/>
              </a:rPr>
              <a:t>l</a:t>
            </a:r>
            <a:r>
              <a:rPr lang="en-US" noProof="1" smtClean="0"/>
              <a:t>o</a:t>
            </a:r>
            <a:r>
              <a:rPr lang="en-US" noProof="1" smtClean="0">
                <a:sym typeface="Wingdings" pitchFamily="2" charset="2"/>
              </a:rPr>
              <a:t>gia</a:t>
            </a:r>
            <a:endParaRPr lang="en-US" noProof="1" smtClean="0"/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01/31/07      Raport Zyskow/Strat Firmy      - 6 –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Lokalizacja       Zysk/Strata (K)</a:t>
            </a:r>
          </a:p>
          <a:p>
            <a:pPr>
              <a:defRPr/>
            </a:pPr>
            <a:r>
              <a:rPr lang="en-US" noProof="1" smtClean="0"/>
              <a:t>----------------   ------------------ 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Najnizsza wartosc dla wszystkich oddzialow:</a:t>
            </a:r>
          </a:p>
          <a:p>
            <a:pPr>
              <a:defRPr/>
            </a:pPr>
            <a:r>
              <a:rPr lang="en-US" noProof="1" smtClean="0"/>
              <a:t>                                   (304)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Najwyzsza wartosc dla wszystkich oddzialow:</a:t>
            </a:r>
          </a:p>
          <a:p>
            <a:pPr>
              <a:defRPr/>
            </a:pPr>
            <a:r>
              <a:rPr lang="en-US" noProof="1" smtClean="0"/>
              <a:t>                                  1,500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Srednia wartosc dla wszystkich oddzialow:</a:t>
            </a:r>
          </a:p>
          <a:p>
            <a:pPr>
              <a:defRPr/>
            </a:pPr>
            <a:r>
              <a:rPr lang="en-US" noProof="1" smtClean="0"/>
              <a:t>                                     522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endParaRPr lang="en-US" noProof="1"/>
          </a:p>
        </p:txBody>
      </p:sp>
      <p:sp>
        <p:nvSpPr>
          <p:cNvPr id="35844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D3BCDC-F0F9-46F6-A743-1E7120778E10}" type="slidenum">
              <a:rPr lang="pl-PL" altLang="en-US" smtClean="0">
                <a:cs typeface="Arial" pitchFamily="34" charset="0"/>
              </a:rPr>
              <a:pPr/>
              <a:t>7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noProof="1" smtClean="0"/>
              <a:t>Przykład 5</a:t>
            </a:r>
            <a:r>
              <a:rPr lang="en-US" noProof="1" smtClean="0"/>
              <a:t> – możliwy wynik: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Report o Stanie Kont              01/31/07</a:t>
            </a:r>
            <a:r>
              <a:rPr lang="pl-PL" noProof="1" smtClean="0"/>
              <a:t>			</a:t>
            </a:r>
            <a:r>
              <a:rPr lang="pl-PL" noProof="1" smtClean="0">
                <a:sym typeface="Wingdings" pitchFamily="2" charset="2"/>
              </a:rPr>
              <a:t> format nie Polski (miesiąc/dzień/rok)</a:t>
            </a:r>
            <a:endParaRPr lang="en-US" noProof="1" smtClean="0"/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         Kwota               Id                 Konto                    Data</a:t>
            </a:r>
          </a:p>
          <a:p>
            <a:pPr>
              <a:defRPr/>
            </a:pPr>
            <a:r>
              <a:rPr lang="en-US" noProof="1" smtClean="0"/>
              <a:t>---------------   -------------   -------------------   --------------------</a:t>
            </a:r>
          </a:p>
          <a:p>
            <a:pPr>
              <a:defRPr/>
            </a:pPr>
            <a:r>
              <a:rPr lang="en-US" noProof="1" smtClean="0"/>
              <a:t>         93271                 1                15932                     106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data słabo czytelna</a:t>
            </a:r>
          </a:p>
          <a:p>
            <a:pPr>
              <a:defRPr/>
            </a:pPr>
            <a:r>
              <a:rPr lang="en-US" noProof="1" smtClean="0"/>
              <a:t>       137622                 2                    187                     128</a:t>
            </a:r>
          </a:p>
          <a:p>
            <a:pPr>
              <a:defRPr/>
            </a:pPr>
            <a:r>
              <a:rPr lang="en-US" noProof="1" smtClean="0"/>
              <a:t>         83147                 3                15932                     212</a:t>
            </a:r>
          </a:p>
          <a:p>
            <a:pPr>
              <a:defRPr/>
            </a:pPr>
            <a:r>
              <a:rPr lang="en-US" noProof="1" smtClean="0"/>
              <a:t>       183261                 4                  2158                     217</a:t>
            </a:r>
          </a:p>
          <a:p>
            <a:pPr>
              <a:defRPr/>
            </a:pPr>
            <a:r>
              <a:rPr lang="en-US" noProof="1" smtClean="0"/>
              <a:t>         76389                 5                    187                    305</a:t>
            </a:r>
          </a:p>
          <a:p>
            <a:pPr>
              <a:defRPr/>
            </a:pPr>
            <a:r>
              <a:rPr lang="en-US" noProof="1" smtClean="0"/>
              <a:t>       920013                 6                 15932                    319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Suma:</a:t>
            </a:r>
          </a:p>
          <a:p>
            <a:pPr>
              <a:defRPr/>
            </a:pPr>
            <a:r>
              <a:rPr lang="en-US" noProof="1" smtClean="0"/>
              <a:t>     1493703                                    50328                  1287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ostatnie dwie liczby są bez sensu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Srednia wartość:</a:t>
            </a:r>
          </a:p>
          <a:p>
            <a:pPr>
              <a:defRPr/>
            </a:pPr>
            <a:r>
              <a:rPr lang="en-US" noProof="1" smtClean="0"/>
              <a:t>       248950                                      8388                   214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ostatnie dwie liczby są bez sensu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b="1" noProof="1" smtClean="0"/>
              <a:t>Przykład 6</a:t>
            </a:r>
            <a:r>
              <a:rPr lang="en-US" noProof="1" smtClean="0"/>
              <a:t> – możliwy wynik do porównania z powyższym: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Report o Stanie Kont              31/01/2007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		         Kwota               Id                 Konto                    Data</a:t>
            </a:r>
          </a:p>
          <a:p>
            <a:pPr>
              <a:defRPr/>
            </a:pPr>
            <a:r>
              <a:rPr lang="en-US" noProof="1" smtClean="0"/>
              <a:t>		---------------   -------------   -------------------   --------------------</a:t>
            </a:r>
          </a:p>
          <a:p>
            <a:pPr>
              <a:defRPr/>
            </a:pPr>
            <a:r>
              <a:rPr lang="en-US" noProof="1" smtClean="0"/>
              <a:t>		        932,71                 1                15932                   01/06</a:t>
            </a:r>
          </a:p>
          <a:p>
            <a:pPr>
              <a:defRPr/>
            </a:pPr>
            <a:r>
              <a:rPr lang="en-US" noProof="1" smtClean="0"/>
              <a:t>		     1.376,22                 2                    187                   01/28</a:t>
            </a:r>
          </a:p>
          <a:p>
            <a:pPr>
              <a:defRPr/>
            </a:pPr>
            <a:r>
              <a:rPr lang="en-US" noProof="1" smtClean="0"/>
              <a:t>		        831,47                 3                15932                   02/12</a:t>
            </a:r>
          </a:p>
          <a:p>
            <a:pPr>
              <a:defRPr/>
            </a:pPr>
            <a:r>
              <a:rPr lang="en-US" noProof="1" smtClean="0"/>
              <a:t>		     1.832,61                 4                  2158                   02/17</a:t>
            </a:r>
          </a:p>
          <a:p>
            <a:pPr>
              <a:defRPr/>
            </a:pPr>
            <a:r>
              <a:rPr lang="en-US" noProof="1" smtClean="0"/>
              <a:t>		        763,89                 5                    187                  03/05</a:t>
            </a:r>
          </a:p>
          <a:p>
            <a:pPr>
              <a:defRPr/>
            </a:pPr>
            <a:r>
              <a:rPr lang="en-US" noProof="1" smtClean="0"/>
              <a:t>		     9.200,13                 6                 15932                  03/19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Suma:		   14.937,03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Srednia wartość:	     2.489,50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b="1" noProof="1" smtClean="0"/>
              <a:t>Objaśnienia: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r>
              <a:rPr lang="en-US" noProof="1" smtClean="0"/>
              <a:t>DISPLAY FROM(WEJSCIE) LIST(RAPORT) –</a:t>
            </a:r>
          </a:p>
          <a:p>
            <a:pPr>
              <a:defRPr/>
            </a:pPr>
            <a:r>
              <a:rPr lang="en-US" noProof="1" smtClean="0"/>
              <a:t>   TITLE('Raport o Stanie Kont') –</a:t>
            </a:r>
          </a:p>
          <a:p>
            <a:pPr>
              <a:defRPr/>
            </a:pPr>
            <a:r>
              <a:rPr lang="en-US" noProof="1" smtClean="0"/>
              <a:t>   DATE(</a:t>
            </a:r>
            <a:r>
              <a:rPr lang="en-US" b="1" noProof="1" smtClean="0"/>
              <a:t>DM4/</a:t>
            </a:r>
            <a:r>
              <a:rPr lang="en-US" noProof="1" smtClean="0"/>
              <a:t>) BLANK –			</a:t>
            </a:r>
            <a:r>
              <a:rPr lang="en-US" noProof="1" smtClean="0">
                <a:sym typeface="Wingdings" pitchFamily="2" charset="2"/>
              </a:rPr>
              <a:t> </a:t>
            </a:r>
            <a:r>
              <a:rPr lang="en-US" b="1" noProof="1" smtClean="0"/>
              <a:t>DM4/</a:t>
            </a:r>
            <a:r>
              <a:rPr lang="en-US" noProof="1" smtClean="0">
                <a:sym typeface="Wingdings" pitchFamily="2" charset="2"/>
              </a:rPr>
              <a:t>  - f</a:t>
            </a:r>
            <a:r>
              <a:rPr lang="en-US" noProof="1" smtClean="0"/>
              <a:t>o</a:t>
            </a:r>
            <a:r>
              <a:rPr lang="en-US" noProof="1" smtClean="0">
                <a:sym typeface="Wingdings" pitchFamily="2" charset="2"/>
              </a:rPr>
              <a:t>rmat daty: dd/mm/rrrr</a:t>
            </a:r>
            <a:endParaRPr lang="en-US" noProof="1" smtClean="0"/>
          </a:p>
          <a:p>
            <a:pPr>
              <a:defRPr/>
            </a:pPr>
            <a:r>
              <a:rPr lang="en-US" noProof="1" smtClean="0"/>
              <a:t>   HEADER('Kwota') ON(12,6,ZD,</a:t>
            </a:r>
            <a:r>
              <a:rPr lang="en-US" b="1" noProof="1" smtClean="0"/>
              <a:t>C2,N08</a:t>
            </a:r>
            <a:r>
              <a:rPr lang="en-US" noProof="1" smtClean="0"/>
              <a:t>) –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</a:t>
            </a:r>
            <a:r>
              <a:rPr lang="en-US" b="1" noProof="1" smtClean="0"/>
              <a:t>C2 </a:t>
            </a:r>
            <a:r>
              <a:rPr lang="en-US" noProof="1" smtClean="0"/>
              <a:t>- to maska formatowania. Schemat:  </a:t>
            </a:r>
            <a:r>
              <a:rPr lang="en-US" i="1" noProof="1" smtClean="0"/>
              <a:t>(znak)ddd.ddd,dd</a:t>
            </a:r>
            <a:r>
              <a:rPr lang="en-US" noProof="1" smtClean="0"/>
              <a:t>;</a:t>
            </a:r>
          </a:p>
          <a:p>
            <a:pPr>
              <a:defRPr/>
            </a:pPr>
            <a:r>
              <a:rPr lang="en-US" noProof="1" smtClean="0"/>
              <a:t>				    </a:t>
            </a:r>
            <a:r>
              <a:rPr lang="en-US" b="1" noProof="1" smtClean="0"/>
              <a:t>N08 </a:t>
            </a:r>
            <a:r>
              <a:rPr lang="en-US" noProof="1" smtClean="0"/>
              <a:t>- daj 8 miejsc na liczbę</a:t>
            </a:r>
          </a:p>
          <a:p>
            <a:pPr>
              <a:defRPr/>
            </a:pPr>
            <a:r>
              <a:rPr lang="en-US" noProof="1" smtClean="0"/>
              <a:t>   HEADER(Id') ON(NUM,</a:t>
            </a:r>
            <a:r>
              <a:rPr lang="en-US" b="1" noProof="1" smtClean="0"/>
              <a:t>N02</a:t>
            </a:r>
            <a:r>
              <a:rPr lang="en-US" noProof="1" smtClean="0"/>
              <a:t>) –	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</a:t>
            </a:r>
            <a:r>
              <a:rPr lang="en-US" b="1" noProof="1" smtClean="0"/>
              <a:t>N02 </a:t>
            </a:r>
            <a:r>
              <a:rPr lang="en-US" noProof="1" smtClean="0"/>
              <a:t>- daj 2 miejsca na numer</a:t>
            </a:r>
          </a:p>
          <a:p>
            <a:pPr>
              <a:defRPr/>
            </a:pPr>
            <a:r>
              <a:rPr lang="en-US" noProof="1" smtClean="0"/>
              <a:t>   HEADER('Konto') ON(31,3,PD,</a:t>
            </a:r>
            <a:r>
              <a:rPr lang="en-US" b="1" noProof="1" smtClean="0"/>
              <a:t>NOST,LZ</a:t>
            </a:r>
            <a:r>
              <a:rPr lang="en-US" noProof="1" smtClean="0"/>
              <a:t>) –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</a:t>
            </a:r>
            <a:r>
              <a:rPr lang="en-US" b="1" noProof="1" smtClean="0"/>
              <a:t>NOST </a:t>
            </a:r>
            <a:r>
              <a:rPr lang="en-US" noProof="1" smtClean="0"/>
              <a:t>- nie rób statystyki na numerach kont bo to bez sensu;</a:t>
            </a:r>
          </a:p>
          <a:p>
            <a:pPr>
              <a:defRPr/>
            </a:pPr>
            <a:r>
              <a:rPr lang="en-US" noProof="1" smtClean="0"/>
              <a:t>				    </a:t>
            </a:r>
            <a:r>
              <a:rPr lang="en-US" b="1" noProof="1" smtClean="0"/>
              <a:t>LZ </a:t>
            </a:r>
            <a:r>
              <a:rPr lang="en-US" noProof="1" smtClean="0"/>
              <a:t>- drukuj zera wiodące/nieznaczące</a:t>
            </a:r>
          </a:p>
          <a:p>
            <a:pPr>
              <a:defRPr/>
            </a:pPr>
            <a:r>
              <a:rPr lang="en-US" noProof="1" smtClean="0"/>
              <a:t>   HEADER('Data') ON(1,4,ZD,</a:t>
            </a:r>
            <a:r>
              <a:rPr lang="en-US" b="1" noProof="1" smtClean="0"/>
              <a:t>E'99/99',NOST</a:t>
            </a:r>
            <a:r>
              <a:rPr lang="en-US" noProof="1" smtClean="0"/>
              <a:t>) –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</a:t>
            </a:r>
            <a:r>
              <a:rPr lang="en-US" b="1" noProof="1" smtClean="0"/>
              <a:t>E'99/99' </a:t>
            </a:r>
            <a:r>
              <a:rPr lang="en-US" noProof="1" smtClean="0"/>
              <a:t>- formatuj 4-rocyfrową liczbę wstawając znak '/' </a:t>
            </a:r>
          </a:p>
          <a:p>
            <a:pPr>
              <a:defRPr/>
            </a:pPr>
            <a:r>
              <a:rPr lang="en-US" noProof="1" smtClean="0"/>
              <a:t>				     pomiędzy grupami dwóch cyfr;</a:t>
            </a:r>
          </a:p>
          <a:p>
            <a:pPr>
              <a:defRPr/>
            </a:pPr>
            <a:r>
              <a:rPr lang="en-US" b="1" noProof="1" smtClean="0"/>
              <a:t>				     NOST </a:t>
            </a:r>
            <a:r>
              <a:rPr lang="en-US" noProof="1" smtClean="0"/>
              <a:t>- nie rób statystyki na datach bo to bez sensu</a:t>
            </a:r>
          </a:p>
          <a:p>
            <a:pPr>
              <a:defRPr/>
            </a:pPr>
            <a:r>
              <a:rPr lang="en-US" noProof="1" smtClean="0"/>
              <a:t>   </a:t>
            </a:r>
            <a:r>
              <a:rPr lang="en-US" b="1" noProof="1" smtClean="0"/>
              <a:t>BETWEEN(5) </a:t>
            </a:r>
            <a:r>
              <a:rPr lang="en-US" noProof="1" smtClean="0"/>
              <a:t>–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</a:t>
            </a:r>
            <a:r>
              <a:rPr lang="en-US" b="1" noProof="1" smtClean="0"/>
              <a:t>BETWEEN(5) </a:t>
            </a:r>
            <a:r>
              <a:rPr lang="en-US" noProof="1" smtClean="0"/>
              <a:t> - wstaw odstęp pięciu spacji pomiędzy kolumnami</a:t>
            </a:r>
          </a:p>
          <a:p>
            <a:pPr>
              <a:defRPr/>
            </a:pPr>
            <a:r>
              <a:rPr lang="en-US" b="1" noProof="1" smtClean="0"/>
              <a:t>   STATLEFT </a:t>
            </a:r>
            <a:r>
              <a:rPr lang="en-US" noProof="1" smtClean="0"/>
              <a:t>–	</a:t>
            </a:r>
            <a:r>
              <a:rPr lang="en-US" noProof="1" smtClean="0">
                <a:sym typeface="Wingdings"/>
              </a:rPr>
              <a:t></a:t>
            </a:r>
            <a:r>
              <a:rPr lang="en-US" noProof="1" smtClean="0"/>
              <a:t> </a:t>
            </a:r>
            <a:r>
              <a:rPr lang="en-US" b="1" noProof="1" smtClean="0"/>
              <a:t>STATLEFT </a:t>
            </a:r>
            <a:r>
              <a:rPr lang="en-US" noProof="1" smtClean="0"/>
              <a:t>- drukuj opis sytatystyki , tu: 'Suma' i 'Srednia wartosc', po lewej stronie pierwszej kolumny</a:t>
            </a:r>
          </a:p>
          <a:p>
            <a:pPr>
              <a:defRPr/>
            </a:pPr>
            <a:r>
              <a:rPr lang="en-US" noProof="1" smtClean="0"/>
              <a:t>   TOTAL('Suma') –</a:t>
            </a:r>
          </a:p>
          <a:p>
            <a:pPr>
              <a:defRPr/>
            </a:pPr>
            <a:r>
              <a:rPr lang="en-US" noProof="1" smtClean="0"/>
              <a:t>   AVERAGE('Srednia wartosc')</a:t>
            </a:r>
          </a:p>
          <a:p>
            <a:pPr>
              <a:defRPr/>
            </a:pPr>
            <a:endParaRPr lang="en-US" noProof="1" smtClean="0"/>
          </a:p>
          <a:p>
            <a:pPr>
              <a:defRPr/>
            </a:pPr>
            <a:endParaRPr lang="en-US" noProof="1"/>
          </a:p>
        </p:txBody>
      </p:sp>
      <p:sp>
        <p:nvSpPr>
          <p:cNvPr id="3686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2CF70D-5E51-46D9-B3D8-18D9FD49CDF5}" type="slidenum">
              <a:rPr lang="pl-PL" altLang="en-US" smtClean="0">
                <a:cs typeface="Arial" pitchFamily="34" charset="0"/>
              </a:rPr>
              <a:pPr/>
              <a:t>8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l-PL" noProof="1" smtClean="0"/>
              <a:t>Na ostatnim slajdzie był już wstęp do tego tematu.</a:t>
            </a:r>
          </a:p>
          <a:p>
            <a:r>
              <a:rPr lang="pl-PL" noProof="1" smtClean="0"/>
              <a:t>Szczegółowe opisy przedstawionego powyżej różnego rodzaju formatowania znajdują się na następnych slajdach zaczynając od 39-u różnych masek.</a:t>
            </a:r>
          </a:p>
          <a:p>
            <a:endParaRPr lang="pl-PL" noProof="1" smtClean="0"/>
          </a:p>
          <a:p>
            <a:r>
              <a:rPr lang="pl-PL" noProof="1" smtClean="0"/>
              <a:t>Oprócz schematu ON(p,d,f,formatowanie) może się pojawić dosłownie ON(VLEN) lub ON(NUM) – pomimo numeryczności tych kolumn, żadne statystyki z założenia nie są na tych kolumnach prowadzone ponieważ są one wielkościami charakteryzującymi rekord (można tu odnieść się do porównania z bazami danych: Są to wielkości skalarne a więc nie podlegające agregacji – obliczeń na kolumnach takich jak AVG, SUM, MIN, MAX czy COUNT – to terminologia DB2).</a:t>
            </a:r>
          </a:p>
          <a:p>
            <a:r>
              <a:rPr lang="pl-PL" b="1" noProof="1" smtClean="0"/>
              <a:t>ON(VLEN)</a:t>
            </a:r>
            <a:r>
              <a:rPr lang="pl-PL" noProof="1" smtClean="0"/>
              <a:t>  jest tym samym co ON(1,2,BI) czyli bierze pierwsze dwa bajty rekordu pliku o rekordach zmiennej długości (Varable Record Length) - jest to odczyt długości danych rekordu (takie pierwsze bajty pliku o rekordach V lub VB - Variable lub Variable Block - to pole RDW - Record Descriptor Word). Zwrot  'RECORD LENGTH' jest tu standardową nazwą kolumny.</a:t>
            </a:r>
          </a:p>
          <a:p>
            <a:r>
              <a:rPr lang="pl-PL" b="1" noProof="1" smtClean="0"/>
              <a:t>ON(NUM) </a:t>
            </a:r>
            <a:r>
              <a:rPr lang="pl-PL" noProof="1" smtClean="0"/>
              <a:t>to kolejny numer rekordu. Zwrot 'RECORD NUMBER' jest tu standardową nazwą kolumny.</a:t>
            </a:r>
          </a:p>
          <a:p>
            <a:endParaRPr lang="pl-PL" noProof="1" smtClean="0"/>
          </a:p>
          <a:p>
            <a:r>
              <a:rPr lang="pl-PL" b="1" noProof="1" smtClean="0"/>
              <a:t>ON(p,m,f,formatowanie) </a:t>
            </a:r>
            <a:r>
              <a:rPr lang="pl-PL" noProof="1" smtClean="0"/>
              <a:t>- dodatkowa uwaga:</a:t>
            </a:r>
          </a:p>
          <a:p>
            <a:r>
              <a:rPr lang="pl-PL" noProof="1" smtClean="0"/>
              <a:t>'Formatowanie' może oznaczać więcej niż jeden typ (czytaj: sposób) formatowania określonego pola, np.:</a:t>
            </a:r>
          </a:p>
          <a:p>
            <a:pPr>
              <a:buFontTx/>
              <a:buChar char="•"/>
            </a:pPr>
            <a:r>
              <a:rPr lang="pl-PL" noProof="1" smtClean="0"/>
              <a:t>  HEADER('Kwota') ON(1,10,ZD,</a:t>
            </a:r>
            <a:r>
              <a:rPr lang="pl-PL" b="1" noProof="1" smtClean="0"/>
              <a:t>C1,N08</a:t>
            </a:r>
            <a:r>
              <a:rPr lang="pl-PL" noProof="1" smtClean="0"/>
              <a:t>) </a:t>
            </a:r>
            <a:r>
              <a:rPr lang="pl-PL" noProof="1" smtClean="0">
                <a:sym typeface="Wingdings" pitchFamily="2" charset="2"/>
              </a:rPr>
              <a:t></a:t>
            </a:r>
            <a:r>
              <a:rPr lang="pl-PL" noProof="1" smtClean="0"/>
              <a:t> </a:t>
            </a:r>
            <a:r>
              <a:rPr lang="pl-PL" b="1" noProof="1" smtClean="0"/>
              <a:t>C1 </a:t>
            </a:r>
            <a:r>
              <a:rPr lang="pl-PL" noProof="1" smtClean="0"/>
              <a:t>jeden z 39 predefiniowanych typów przedstawienia liczby, tu np. 1,234.56 lub ujemnej </a:t>
            </a:r>
          </a:p>
          <a:p>
            <a:r>
              <a:rPr lang="pl-PL" noProof="1" smtClean="0"/>
              <a:t>jako -1,234.56; </a:t>
            </a:r>
            <a:r>
              <a:rPr lang="pl-PL" b="1" noProof="1" smtClean="0"/>
              <a:t>N08 </a:t>
            </a:r>
            <a:r>
              <a:rPr lang="pl-PL" noProof="1" smtClean="0"/>
              <a:t>formatowanie szerokości pola w raporcie, tu 8 bajtów.	</a:t>
            </a:r>
          </a:p>
          <a:p>
            <a:pPr>
              <a:buFontTx/>
              <a:buChar char="•"/>
            </a:pPr>
            <a:r>
              <a:rPr lang="pl-PL" noProof="1" smtClean="0"/>
              <a:t>  HEADER('Nr Klienta') ON(1,8,PD,</a:t>
            </a:r>
            <a:r>
              <a:rPr lang="pl-PL" b="1" noProof="1" smtClean="0"/>
              <a:t>NOST,LZ</a:t>
            </a:r>
            <a:r>
              <a:rPr lang="pl-PL" noProof="1" smtClean="0"/>
              <a:t>) </a:t>
            </a:r>
            <a:r>
              <a:rPr lang="pl-PL" noProof="1" smtClean="0">
                <a:sym typeface="Wingdings" pitchFamily="2" charset="2"/>
              </a:rPr>
              <a:t></a:t>
            </a:r>
            <a:r>
              <a:rPr lang="pl-PL" noProof="1" smtClean="0"/>
              <a:t> </a:t>
            </a:r>
            <a:r>
              <a:rPr lang="pl-PL" b="1" noProof="1" smtClean="0"/>
              <a:t>NOST </a:t>
            </a:r>
            <a:r>
              <a:rPr lang="pl-PL" noProof="1" smtClean="0"/>
              <a:t>formatowanie usuwające obliczenia statystyczne z tej kolumny/pola;  </a:t>
            </a:r>
            <a:r>
              <a:rPr lang="pl-PL" b="1" noProof="1" smtClean="0"/>
              <a:t>LZ </a:t>
            </a:r>
            <a:r>
              <a:rPr lang="pl-PL" noProof="1" smtClean="0"/>
              <a:t>formatowanie drukujące wiodące zera (zera nieznaczące).</a:t>
            </a:r>
          </a:p>
        </p:txBody>
      </p:sp>
      <p:sp>
        <p:nvSpPr>
          <p:cNvPr id="37892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25E7E1-800C-4D86-A824-3883B7DBFCF5}" type="slidenum">
              <a:rPr lang="pl-PL" altLang="en-US" smtClean="0">
                <a:cs typeface="Arial" pitchFamily="34" charset="0"/>
              </a:rPr>
              <a:pPr/>
              <a:t>9</a:t>
            </a:fld>
            <a:endParaRPr lang="pl-PL" alt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05A-43F9-44E3-ACE1-7A945424D30C}" type="datetimeFigureOut">
              <a:rPr lang="pl-PL" smtClean="0"/>
              <a:pPr/>
              <a:t>2022-07-30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7298-CA44-4C7E-AEAE-049C529CF5A4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05A-43F9-44E3-ACE1-7A945424D30C}" type="datetimeFigureOut">
              <a:rPr lang="pl-PL" smtClean="0"/>
              <a:pPr/>
              <a:t>2022-07-30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7298-CA44-4C7E-AEAE-049C529CF5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05A-43F9-44E3-ACE1-7A945424D30C}" type="datetimeFigureOut">
              <a:rPr lang="pl-PL" smtClean="0"/>
              <a:pPr/>
              <a:t>2022-07-30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7298-CA44-4C7E-AEAE-049C529CF5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05A-43F9-44E3-ACE1-7A945424D30C}" type="datetimeFigureOut">
              <a:rPr lang="pl-PL" smtClean="0"/>
              <a:pPr/>
              <a:t>2022-07-30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7298-CA44-4C7E-AEAE-049C529CF5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05A-43F9-44E3-ACE1-7A945424D30C}" type="datetimeFigureOut">
              <a:rPr lang="pl-PL" smtClean="0"/>
              <a:pPr/>
              <a:t>2022-07-30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5F77298-CA44-4C7E-AEAE-049C529CF5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05A-43F9-44E3-ACE1-7A945424D30C}" type="datetimeFigureOut">
              <a:rPr lang="pl-PL" smtClean="0"/>
              <a:pPr/>
              <a:t>2022-07-30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7298-CA44-4C7E-AEAE-049C529CF5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05A-43F9-44E3-ACE1-7A945424D30C}" type="datetimeFigureOut">
              <a:rPr lang="pl-PL" smtClean="0"/>
              <a:pPr/>
              <a:t>2022-07-30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7298-CA44-4C7E-AEAE-049C529CF5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05A-43F9-44E3-ACE1-7A945424D30C}" type="datetimeFigureOut">
              <a:rPr lang="pl-PL" smtClean="0"/>
              <a:pPr/>
              <a:t>2022-07-30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7298-CA44-4C7E-AEAE-049C529CF5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05A-43F9-44E3-ACE1-7A945424D30C}" type="datetimeFigureOut">
              <a:rPr lang="pl-PL" smtClean="0"/>
              <a:pPr/>
              <a:t>2022-07-30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7298-CA44-4C7E-AEAE-049C529CF5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05A-43F9-44E3-ACE1-7A945424D30C}" type="datetimeFigureOut">
              <a:rPr lang="pl-PL" smtClean="0"/>
              <a:pPr/>
              <a:t>2022-07-30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7298-CA44-4C7E-AEAE-049C529CF5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l-PL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Kliknij ikonę, aby dodać obraz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805A-43F9-44E3-ACE1-7A945424D30C}" type="datetimeFigureOut">
              <a:rPr lang="pl-PL" smtClean="0"/>
              <a:pPr/>
              <a:t>2022-07-30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7298-CA44-4C7E-AEAE-049C529CF5A4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A3D805A-43F9-44E3-ACE1-7A945424D30C}" type="datetimeFigureOut">
              <a:rPr lang="pl-PL" smtClean="0"/>
              <a:pPr/>
              <a:t>2022-07-30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5F77298-CA44-4C7E-AEAE-049C529CF5A4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ole tekstowe 1"/>
          <p:cNvSpPr txBox="1">
            <a:spLocks noChangeArrowheads="1"/>
          </p:cNvSpPr>
          <p:nvPr/>
        </p:nvSpPr>
        <p:spPr bwMode="auto">
          <a:xfrm>
            <a:off x="3511550" y="1484313"/>
            <a:ext cx="4418013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l-PL" altLang="en-US" sz="5400" b="1" noProof="1" smtClean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ICETOOL</a:t>
            </a:r>
            <a:endParaRPr lang="pl-PL" altLang="en-US" sz="4800" b="1" noProof="1" smtClean="0">
              <a:solidFill>
                <a:srgbClr val="FFC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r"/>
            <a:endParaRPr lang="pl-PL" altLang="en-US" sz="3600" b="1" noProof="1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r"/>
            <a:r>
              <a:rPr lang="pl-PL" altLang="en-US" sz="2800" noProof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Narzędzie do </a:t>
            </a:r>
            <a:r>
              <a:rPr lang="pl-PL" altLang="en-US" sz="2800" noProof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raportowania</a:t>
            </a:r>
            <a:endParaRPr lang="pl-PL" altLang="en-US" sz="2800" noProof="1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r"/>
            <a:endParaRPr lang="pl-PL" altLang="en-US" sz="2800" noProof="1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r"/>
            <a:r>
              <a:rPr lang="pl-PL" altLang="en-US" sz="2800" noProof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Operatory </a:t>
            </a:r>
            <a:r>
              <a:rPr lang="pl-PL" sz="2800" b="1" noProof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Display</a:t>
            </a:r>
            <a:r>
              <a:rPr lang="pl-PL" sz="2800" b="1" noProof="1" smtClean="0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pl-PL" sz="2800" b="1" noProof="1" smtClean="0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pl-PL" sz="2800" b="1" noProof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Occur</a:t>
            </a:r>
            <a:r>
              <a:rPr lang="pl-PL" sz="2800" b="1" noProof="1" smtClean="0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sz="2800" b="1" noProof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endParaRPr lang="pl-PL" altLang="en-US" sz="2800" b="1" noProof="1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29642" cy="655620"/>
          </a:xfr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l-PL" sz="3600" dirty="0" smtClean="0">
                <a:solidFill>
                  <a:srgbClr val="FF9900"/>
                </a:solidFill>
              </a:rPr>
              <a:t>Formatowanie wydruku </a:t>
            </a:r>
            <a:r>
              <a:rPr lang="pl-PL" sz="3600" dirty="0">
                <a:solidFill>
                  <a:srgbClr val="FF9900"/>
                </a:solidFill>
              </a:rPr>
              <a:t>- </a:t>
            </a:r>
            <a:r>
              <a:rPr lang="pl-PL" sz="3600" dirty="0" smtClean="0">
                <a:solidFill>
                  <a:srgbClr val="FF9900"/>
                </a:solidFill>
              </a:rPr>
              <a:t>MASKA</a:t>
            </a:r>
            <a:endParaRPr lang="pl-PL" sz="3600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14313" y="4357688"/>
            <a:ext cx="8786812" cy="2143125"/>
          </a:xfrm>
          <a:solidFill>
            <a:schemeClr val="bg2">
              <a:lumMod val="75000"/>
            </a:schemeClr>
          </a:solidFill>
        </p:spPr>
        <p:txBody>
          <a:bodyPr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pl-PL" dirty="0">
                <a:solidFill>
                  <a:schemeClr val="accent1"/>
                </a:solidFill>
              </a:rPr>
              <a:t>WYPLATA1                   WYPLATA2                  WYPLATA3                  WYPLATA4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pl-PL" dirty="0">
                <a:solidFill>
                  <a:schemeClr val="accent1"/>
                </a:solidFill>
              </a:rPr>
              <a:t>--------------------             ---------------------             ---------------------             --------------------- 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pl-PL" dirty="0">
                <a:solidFill>
                  <a:schemeClr val="accent1"/>
                </a:solidFill>
              </a:rPr>
              <a:t>     30,050		             30 050	                    300,50		           30050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pl-PL" dirty="0">
                <a:solidFill>
                  <a:schemeClr val="accent1"/>
                </a:solidFill>
              </a:rPr>
              <a:t>     31,050-	            (31 050)	                   (310,50)		          -31050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pl-PL" dirty="0">
                <a:solidFill>
                  <a:schemeClr val="accent1"/>
                </a:solidFill>
              </a:rPr>
              <a:t>   115,050		            115 050	                  1.150,50		          115050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pl-PL" dirty="0">
                <a:solidFill>
                  <a:schemeClr val="accent1"/>
                </a:solidFill>
              </a:rPr>
              <a:t>   145,000-	          (145 000)	                 (1.450,00)		         -145000</a:t>
            </a:r>
          </a:p>
          <a:p>
            <a:pPr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pl-PL" dirty="0">
                <a:solidFill>
                  <a:schemeClr val="accent1"/>
                </a:solidFill>
              </a:rPr>
              <a:t>1 120,050-	       (1 120 050)	               (11.200,50)		       -1120050</a:t>
            </a:r>
          </a:p>
        </p:txBody>
      </p:sp>
      <p:sp>
        <p:nvSpPr>
          <p:cNvPr id="12292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963613"/>
            <a:ext cx="1295400" cy="393700"/>
          </a:xfrm>
        </p:spPr>
        <p:txBody>
          <a:bodyPr>
            <a:noAutofit/>
          </a:bodyPr>
          <a:lstStyle/>
          <a:p>
            <a:pPr eaLnBrk="1" hangingPunct="1"/>
            <a:r>
              <a:rPr lang="pl-PL" altLang="en-US" sz="1800" cap="none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Przykład : </a:t>
            </a:r>
            <a:endParaRPr lang="pl-PL" altLang="en-US" sz="3200" cap="none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sz="quarter" idx="2"/>
          </p:nvPr>
        </p:nvGraphicFramePr>
        <p:xfrm>
          <a:off x="214313" y="1000125"/>
          <a:ext cx="4071937" cy="323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962"/>
                <a:gridCol w="647550"/>
                <a:gridCol w="1038374"/>
                <a:gridCol w="757239"/>
                <a:gridCol w="785812"/>
              </a:tblGrid>
              <a:tr h="550988">
                <a:tc>
                  <a:txBody>
                    <a:bodyPr/>
                    <a:lstStyle/>
                    <a:p>
                      <a:r>
                        <a:rPr lang="pl-PL" sz="1400" b="0" dirty="0"/>
                        <a:t>   Maska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400" b="0" dirty="0" err="1"/>
                        <a:t>Sepa-rator</a:t>
                      </a:r>
                      <a:endParaRPr lang="pl-PL" sz="1400" b="0" dirty="0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400" b="0" dirty="0"/>
                        <a:t>Miejsce dziesiętne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400" b="0" dirty="0"/>
                        <a:t>Znak plus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400" b="0" dirty="0"/>
                        <a:t>Znak minus</a:t>
                      </a:r>
                    </a:p>
                  </a:txBody>
                  <a:tcPr marL="91439" marR="91439" marT="45729" marB="45729"/>
                </a:tc>
              </a:tr>
              <a:tr h="335344">
                <a:tc>
                  <a:txBody>
                    <a:bodyPr/>
                    <a:lstStyle/>
                    <a:p>
                      <a:r>
                        <a:rPr lang="pl-PL" sz="1600" dirty="0"/>
                        <a:t>A0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Nie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0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spacja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-</a:t>
                      </a:r>
                    </a:p>
                  </a:txBody>
                  <a:tcPr marL="91439" marR="91439" marT="45729" marB="45729"/>
                </a:tc>
              </a:tr>
              <a:tr h="335344">
                <a:tc>
                  <a:txBody>
                    <a:bodyPr/>
                    <a:lstStyle/>
                    <a:p>
                      <a:r>
                        <a:rPr lang="pl-PL" sz="1600" dirty="0"/>
                        <a:t>A1-A5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Tak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0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spacja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-</a:t>
                      </a:r>
                    </a:p>
                  </a:txBody>
                  <a:tcPr marL="91439" marR="91439" marT="45729" marB="45729"/>
                </a:tc>
              </a:tr>
              <a:tr h="335344">
                <a:tc>
                  <a:txBody>
                    <a:bodyPr/>
                    <a:lstStyle/>
                    <a:p>
                      <a:r>
                        <a:rPr lang="pl-PL" sz="1600" dirty="0"/>
                        <a:t>B1-B6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Tak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1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spacja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-</a:t>
                      </a:r>
                    </a:p>
                  </a:txBody>
                  <a:tcPr marL="91439" marR="91439" marT="45729" marB="45729"/>
                </a:tc>
              </a:tr>
              <a:tr h="335344">
                <a:tc>
                  <a:txBody>
                    <a:bodyPr/>
                    <a:lstStyle/>
                    <a:p>
                      <a:r>
                        <a:rPr lang="pl-PL" sz="1600" dirty="0"/>
                        <a:t>C1-C6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Tak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2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spacja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-</a:t>
                      </a:r>
                    </a:p>
                  </a:txBody>
                  <a:tcPr marL="91439" marR="91439" marT="45729" marB="45729"/>
                </a:tc>
              </a:tr>
              <a:tr h="335344">
                <a:tc>
                  <a:txBody>
                    <a:bodyPr/>
                    <a:lstStyle/>
                    <a:p>
                      <a:r>
                        <a:rPr lang="pl-PL" sz="1600" dirty="0"/>
                        <a:t>D1-D6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Tak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3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spacja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-</a:t>
                      </a:r>
                    </a:p>
                  </a:txBody>
                  <a:tcPr marL="91439" marR="91439" marT="45729" marB="45729"/>
                </a:tc>
              </a:tr>
              <a:tr h="335344">
                <a:tc>
                  <a:txBody>
                    <a:bodyPr/>
                    <a:lstStyle/>
                    <a:p>
                      <a:r>
                        <a:rPr lang="pl-PL" sz="1600" dirty="0"/>
                        <a:t>E1-E4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Tak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0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spacja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()</a:t>
                      </a:r>
                    </a:p>
                  </a:txBody>
                  <a:tcPr marL="91439" marR="91439" marT="45729" marB="45729"/>
                </a:tc>
              </a:tr>
              <a:tr h="335344">
                <a:tc>
                  <a:txBody>
                    <a:bodyPr/>
                    <a:lstStyle/>
                    <a:p>
                      <a:r>
                        <a:rPr lang="pl-PL" sz="1600" dirty="0"/>
                        <a:t>F1-F5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Tak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2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spacja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()</a:t>
                      </a:r>
                    </a:p>
                  </a:txBody>
                  <a:tcPr marL="91439" marR="91439" marT="45729" marB="45729"/>
                </a:tc>
              </a:tr>
              <a:tr h="335344">
                <a:tc>
                  <a:txBody>
                    <a:bodyPr/>
                    <a:lstStyle/>
                    <a:p>
                      <a:r>
                        <a:rPr lang="pl-PL" sz="1600" dirty="0"/>
                        <a:t>G1-G6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Tak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600" dirty="0"/>
                        <a:t>4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spacja</a:t>
                      </a:r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-</a:t>
                      </a:r>
                    </a:p>
                  </a:txBody>
                  <a:tcPr marL="91439" marR="91439" marT="45729" marB="45729"/>
                </a:tc>
              </a:tr>
            </a:tbl>
          </a:graphicData>
        </a:graphic>
      </p:graphicFrame>
      <p:sp>
        <p:nvSpPr>
          <p:cNvPr id="12355" name="pole tekstowe 7"/>
          <p:cNvSpPr txBox="1">
            <a:spLocks noChangeArrowheads="1"/>
          </p:cNvSpPr>
          <p:nvPr/>
        </p:nvSpPr>
        <p:spPr bwMode="auto">
          <a:xfrm>
            <a:off x="4357688" y="1531938"/>
            <a:ext cx="4714875" cy="211137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6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6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TOOLIN </a:t>
            </a:r>
            <a:r>
              <a:rPr lang="en-US" altLang="en-US" sz="1600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600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en-US" altLang="en-US" sz="16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6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endParaRPr lang="en-US" altLang="en-US" sz="16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DISPLAY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FROM(INDD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LIST(LISTOUT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BLANK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6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HEADER('WYPLATA1')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ON(37,8,PD,D5)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6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6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HEADER('WYPLATA2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ON(37,8,PD,E3)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6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HEADER('WYPLATA3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ON(37,8,PD,F2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       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6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HEADER('WYPLATA4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ON(37,8,PD,A0)</a:t>
            </a:r>
            <a:r>
              <a:rPr lang="en-US" altLang="en-US" sz="16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altLang="en-US" sz="16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6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 </a:t>
            </a:r>
            <a:endParaRPr lang="en-US" altLang="en-US" sz="1600" noProof="1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356" name="pole tekstowe 8"/>
          <p:cNvSpPr txBox="1">
            <a:spLocks noChangeArrowheads="1"/>
          </p:cNvSpPr>
          <p:nvPr/>
        </p:nvSpPr>
        <p:spPr bwMode="auto">
          <a:xfrm>
            <a:off x="4714875" y="3786188"/>
            <a:ext cx="1211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Rezultat :</a:t>
            </a:r>
            <a:r>
              <a:rPr lang="pl-PL" altLang="en-US" dirty="0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0200" y="-71462"/>
            <a:ext cx="7115204" cy="571504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l-PL" sz="3600" dirty="0" smtClean="0">
                <a:solidFill>
                  <a:srgbClr val="FF9900"/>
                </a:solidFill>
              </a:rPr>
              <a:t>39 rodzajów masek </a:t>
            </a:r>
            <a:r>
              <a:rPr lang="pl-PL" sz="2000" dirty="0">
                <a:solidFill>
                  <a:srgbClr val="FF9900"/>
                </a:solidFill>
              </a:rPr>
              <a:t>(str. 1 z 2)</a:t>
            </a:r>
            <a:endParaRPr lang="pl-PL" sz="36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14313" y="571500"/>
          <a:ext cx="8643937" cy="614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32"/>
                <a:gridCol w="3942987"/>
                <a:gridCol w="2088232"/>
                <a:gridCol w="1909986"/>
              </a:tblGrid>
              <a:tr h="308013">
                <a:tc>
                  <a:txBody>
                    <a:bodyPr/>
                    <a:lstStyle/>
                    <a:p>
                      <a:r>
                        <a:rPr lang="pl-PL" sz="1200" noProof="1" smtClean="0">
                          <a:latin typeface="Arial" pitchFamily="34" charset="0"/>
                          <a:cs typeface="Arial" pitchFamily="34" charset="0"/>
                        </a:rPr>
                        <a:t>Maska</a:t>
                      </a:r>
                      <a:endParaRPr lang="pl-PL" sz="1200" noProof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noProof="1" smtClean="0">
                          <a:latin typeface="Arial" pitchFamily="34" charset="0"/>
                          <a:cs typeface="Arial" pitchFamily="34" charset="0"/>
                        </a:rPr>
                        <a:t>Wzór</a:t>
                      </a:r>
                      <a:endParaRPr lang="pl-PL" sz="1200" noProof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noProof="1" smtClean="0">
                          <a:latin typeface="Arial" pitchFamily="34" charset="0"/>
                          <a:cs typeface="Arial" pitchFamily="34" charset="0"/>
                        </a:rPr>
                        <a:t>Przykład l dod. 12345678</a:t>
                      </a:r>
                      <a:endParaRPr lang="pl-PL" sz="1200" noProof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200" noProof="1" smtClean="0">
                          <a:latin typeface="Arial" pitchFamily="34" charset="0"/>
                          <a:cs typeface="Arial" pitchFamily="34" charset="0"/>
                        </a:rPr>
                        <a:t>Przykład l. uj. -1234567</a:t>
                      </a:r>
                      <a:endParaRPr lang="pl-PL" sz="1200" noProof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39" marR="9143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08013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A0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wddddddddddddddddddddddddddddddd</a:t>
                      </a:r>
                    </a:p>
                  </a:txBody>
                  <a:tcPr marL="91439" marR="9143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12345678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-1234567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A1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wd,ddd,ddd,ddd,ddd,ddd,ddd,ddd,ddd,ddd,ddd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12,345,678 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-1,234,567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A2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wd.ddd.ddd.ddd.ddd.ddd.ddd.ddd.ddd.ddd.ddd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12.345.678 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-1.234.567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A3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 ddd ddd ddd ddd ddd ddd ddd ddd ddd ddd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12 345 678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-1 234 567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A4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wd'ddd'ddd'ddd'ddd'ddd'ddd'ddd'ddd'ddd'ddd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12'345'678 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-1'234'567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A5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 ddd ddd ddd ddd ddd ddd ddd ddd ddd dddx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12 345 678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1 234 567-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B1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wddd,ddd,ddd,ddd,ddd,ddd,ddd,ddd,ddd,ddd.d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1,234,567.8 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-123,456.7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B2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wddd.ddd.ddd.ddd.ddd.ddd.ddd.ddd.ddd.ddd,d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1.234.567,8 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-123.456,7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B3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wddd ddd ddd ddd ddd ddd ddd ddd ddd ddd,d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1 234 567,80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-123 456,70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B4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wddd'ddd'ddd'ddd'ddd'ddd'ddd'ddd'ddd'ddd.d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1'234'567.8 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-123'456.7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B5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wddd'ddd'ddd'ddd'ddd'ddd'ddd'ddd'ddd'ddd,d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1'234'567,8 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-123'456,7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B6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ddd ddd ddd ddd ddd ddd ddd ddd ddd ddd,dx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1 234 567,80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123 456,7-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C1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wdd,ddd,ddd,ddd,ddd,ddd,ddd,ddd,ddd,ddd.dd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123,456.78 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-12,345.67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C2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wdd.ddd.ddd.ddd.ddd.ddd.ddd.ddd.ddd.ddd,dd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123.456,78 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-12.345,67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C3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wdd ddd ddd ddd ddd ddd ddd ddd ddd ddd,dd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123 457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-12 345,67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C4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wdd'ddd'ddd'ddd'ddd'ddd'ddd'ddd'ddd'ddd.dd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123'456.78 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-12'345.67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C5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wdd'ddd'ddd'ddd'ddd'ddd'ddd'ddd'ddd'ddd,dd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123'456,78 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-12'345,67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C6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dd ddd ddd ddd ddd d ddd ddd ddd ddd,ddx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123 456,78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12 345,67-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D1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wd,ddd,ddd,ddd,ddd,ddd,ddd,ddd,ddd,ddd.ddd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12,345.678 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-1,234.567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D2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wd.ddd.ddd.ddd.ddd.ddd.ddd.ddd.ddd.ddd,ddd</a:t>
                      </a: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12.345,678 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-1.234,567</a:t>
                      </a:r>
                      <a:endParaRPr kumimoji="0" lang="pl-PL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7" marR="90487" marT="44450" marB="44450" anchor="b" horzOverflow="overflow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0200" y="71414"/>
            <a:ext cx="7115204" cy="571504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l-PL" sz="3600" dirty="0" smtClean="0">
                <a:solidFill>
                  <a:srgbClr val="FF9900"/>
                </a:solidFill>
              </a:rPr>
              <a:t>39 rodzajów masek </a:t>
            </a:r>
            <a:r>
              <a:rPr lang="pl-PL" sz="2000" dirty="0">
                <a:solidFill>
                  <a:srgbClr val="FF9900"/>
                </a:solidFill>
              </a:rPr>
              <a:t>(str. 2 z 2)</a:t>
            </a:r>
            <a:endParaRPr lang="pl-PL" sz="36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14313" y="790575"/>
          <a:ext cx="8643937" cy="5845184"/>
        </p:xfrm>
        <a:graphic>
          <a:graphicData uri="http://schemas.openxmlformats.org/drawingml/2006/table">
            <a:tbl>
              <a:tblPr/>
              <a:tblGrid>
                <a:gridCol w="703262"/>
                <a:gridCol w="3870449"/>
                <a:gridCol w="2088232"/>
                <a:gridCol w="1981994"/>
              </a:tblGrid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Mask</a:t>
                      </a:r>
                      <a:r>
                        <a:rPr kumimoji="0" lang="pl-PL" altLang="en-US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GB" alt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3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Wzór</a:t>
                      </a:r>
                      <a:endParaRPr kumimoji="0" lang="en-GB" alt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3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Przykład liczby dodat</a:t>
                      </a:r>
                      <a:r>
                        <a:rPr kumimoji="0" lang="pl-PL" altLang="en-US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niej</a:t>
                      </a:r>
                      <a:endParaRPr kumimoji="0" lang="en-GB" alt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3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Przykład liczby ujem</a:t>
                      </a:r>
                      <a:r>
                        <a:rPr kumimoji="0" lang="pl-PL" altLang="en-US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nej</a:t>
                      </a:r>
                      <a:endParaRPr kumimoji="0" lang="en-GB" alt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3A8"/>
                    </a:solidFill>
                  </a:tcPr>
                </a:tc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D3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 ddd ddd ddd ddd ddd ddd ddd ddd ddd,ddd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12 345,68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-1 234,57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D4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wd'ddd'ddd'ddd'ddd'ddd'ddd'ddd'ddd'ddd.ddd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12'345.678 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-1'234.567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D5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wd'ddd'ddd'ddd'ddd'ddd'ddd'ddd'ddd'ddd,ddd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12'345,678 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-1'234,567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D6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d ddd ddd ddd ddd ddd ddd ddd ddd ddd,dddx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12 345,68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1 234,567-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E1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yd,ddd,ddd,ddd,ddd,ddd,ddd,ddd,ddd,ddd,dddz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12,345,678 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(1,234,567)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E2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yd.ddd.ddd.ddd.ddd.ddd.ddd.ddd.ddd.ddd.dddz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12.345.678 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(1.234.567)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E3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yd ddd ddd ddd ddd ddd ddd ddd ddd ddd ddd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12 345 678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(1 234 567)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E4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yd'ddd'ddd'ddd'ddd'ddd'ddd'ddd'ddd'ddd'dddz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12'345'678 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(1'234'567)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F1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ydd,ddd,ddd,ddd,ddd,ddd,ddd,ddd,ddd,ddd.ddz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123,456.78 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(12,345.67)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F2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ydd.ddd.ddd.ddd.ddd.ddd.ddd.ddd.ddd.ddd,ddz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123.456,78 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(12.345,67)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F3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ydd ddd ddd ddd ddd ddd ddd ddd ddd ddd,dd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123 456,78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-12 345,67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F4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ydd'ddd'ddd'ddd'ddd'ddd'ddd'ddd'ddd'ddd.ddz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123'456.78 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(12'345.67)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F5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ydd'ddd'ddd'ddd'ddd'ddd'ddd'ddd'ddd'ddd,ddz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123'456,78 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(12'345,67)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G1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wddd,ddd,ddd,ddd,ddd,ddd,ddd,ddd,ddd.dddd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1,234.6678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-123.4567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G2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wddd.ddd.ddd.ddd.ddd.ddd.ddd.ddd.ddd,dddd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1.234,5678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-123,4567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G3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wddd ddd ddd ddd ddd ddd ddd ddd ddd,dddd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1 234,5678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-123,4567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G4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wddd'ddd'ddd'ddd'ddd'ddd'ddd'ddd'ddd.dddd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1'234.5678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-123.4567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G5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wddd'ddd'ddd'ddd'ddd'ddd'ddd'ddd'ddd,dddd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1'234,5678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-123,4567</a:t>
                      </a:r>
                      <a:endParaRPr kumimoji="0" lang="pl-PL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90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G6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ddd ddd ddd ddd ddd ddd ddd ddd ddd,ddddx</a:t>
                      </a:r>
                      <a:endParaRPr kumimoji="0" lang="en-GB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1 234,5678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123,4567-</a:t>
                      </a:r>
                      <a:endParaRPr kumimoji="0" lang="pl-PL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0488" marR="90488" marT="44450" marB="4445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79388" y="896938"/>
          <a:ext cx="8856984" cy="570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3384376"/>
                <a:gridCol w="1512168"/>
                <a:gridCol w="1944216"/>
                <a:gridCol w="864096"/>
              </a:tblGrid>
              <a:tr h="550988"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 Schemat</a:t>
                      </a:r>
                      <a:endParaRPr lang="en-US" sz="1800" b="0" noProof="1"/>
                    </a:p>
                  </a:txBody>
                  <a:tcPr marL="91439" marR="91439"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Przykład</a:t>
                      </a:r>
                      <a:endParaRPr lang="en-US" sz="1800" b="0" noProof="1"/>
                    </a:p>
                  </a:txBody>
                  <a:tcPr marL="91439" marR="91439"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Wartość na wejściu</a:t>
                      </a:r>
                      <a:endParaRPr lang="en-US" sz="1800" b="0" noProof="1"/>
                    </a:p>
                  </a:txBody>
                  <a:tcPr marL="91439" marR="91439"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Wartość na wyjściu</a:t>
                      </a:r>
                      <a:endParaRPr lang="en-US" sz="1800" b="0" noProof="1"/>
                    </a:p>
                  </a:txBody>
                  <a:tcPr marL="91439" marR="91439"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Uwagi</a:t>
                      </a:r>
                      <a:endParaRPr lang="en-US" sz="1800" b="0" noProof="1"/>
                    </a:p>
                  </a:txBody>
                  <a:tcPr marL="91439" marR="91439" marT="45729" marB="45729">
                    <a:solidFill>
                      <a:schemeClr val="accent4"/>
                    </a:solidFill>
                  </a:tcPr>
                </a:tc>
              </a:tr>
              <a:tr h="335344">
                <a:tc>
                  <a:txBody>
                    <a:bodyPr/>
                    <a:lstStyle/>
                    <a:p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E'</a:t>
                      </a:r>
                      <a:r>
                        <a:rPr kumimoji="0" lang="en-US" sz="1800" b="1" i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wzór</a:t>
                      </a:r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ON(1,10,ZD,</a:t>
                      </a:r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E'(999)-999-9999'</a:t>
                      </a:r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(012)-345-6789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5344">
                <a:tc>
                  <a:txBody>
                    <a:bodyPr/>
                    <a:lstStyle/>
                    <a:p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ON(1,7,FS,</a:t>
                      </a:r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E'99:99:99'</a:t>
                      </a:r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+120622  </a:t>
                      </a:r>
                    </a:p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lub -120622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12:06:22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endParaRPr lang="en-US" sz="1600" noProof="1"/>
                    </a:p>
                  </a:txBody>
                  <a:tcPr marL="91439" marR="91439" marT="45729" marB="45729"/>
                </a:tc>
              </a:tr>
              <a:tr h="335344">
                <a:tc>
                  <a:txBody>
                    <a:bodyPr/>
                    <a:lstStyle/>
                    <a:p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ON(1,6,FS,</a:t>
                      </a:r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E'9999-99'</a:t>
                      </a:r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0012-34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1" smtClean="0"/>
                        <a:t>(1)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5344">
                <a:tc>
                  <a:txBody>
                    <a:bodyPr/>
                    <a:lstStyle/>
                    <a:p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ON(9,4,PD,</a:t>
                      </a:r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E'*99:99*'</a:t>
                      </a:r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1234567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*45:67*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en-US" sz="1600" noProof="1" smtClean="0"/>
                        <a:t>(2)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</a:tr>
              <a:tr h="335344">
                <a:tc>
                  <a:txBody>
                    <a:bodyPr/>
                    <a:lstStyle/>
                    <a:p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L'</a:t>
                      </a:r>
                      <a:r>
                        <a:rPr kumimoji="0" lang="en-US" sz="1800" b="1" i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znaki</a:t>
                      </a:r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ON(1,8,CH,</a:t>
                      </a:r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L'**'</a:t>
                      </a:r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'DFSORT '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'**DFSORT '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5344">
                <a:tc>
                  <a:txBody>
                    <a:bodyPr/>
                    <a:lstStyle/>
                    <a:p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F'</a:t>
                      </a:r>
                      <a:r>
                        <a:rPr kumimoji="0" lang="en-US" sz="1800" b="1" i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znaki</a:t>
                      </a:r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ON(9,7,ZD,C1,</a:t>
                      </a:r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F'$'</a:t>
                      </a:r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0001234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$12.34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endParaRPr lang="en-US" sz="1600" noProof="1"/>
                    </a:p>
                  </a:txBody>
                  <a:tcPr marL="91439" marR="91439" marT="45729" marB="45729"/>
                </a:tc>
              </a:tr>
              <a:tr h="335344">
                <a:tc>
                  <a:txBody>
                    <a:bodyPr/>
                    <a:lstStyle/>
                    <a:p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T'</a:t>
                      </a:r>
                      <a:r>
                        <a:rPr kumimoji="0" lang="en-US" sz="1800" b="1" i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znaki</a:t>
                      </a:r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ON(1,8,CH,L'**',</a:t>
                      </a:r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T'***'</a:t>
                      </a:r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'DFSORT '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'**DFSORT ***'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5344">
                <a:tc>
                  <a:txBody>
                    <a:bodyPr/>
                    <a:lstStyle/>
                    <a:p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LZ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ON(1,6,FS,A0)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+123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en-US" sz="1600" noProof="1" smtClean="0"/>
                        <a:t>(3)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</a:tr>
              <a:tr h="335344">
                <a:tc>
                  <a:txBody>
                    <a:bodyPr/>
                    <a:lstStyle/>
                    <a:p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ON(1,6,FS,A0,</a:t>
                      </a:r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LZ</a:t>
                      </a:r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+123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000123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1" smtClean="0"/>
                        <a:t>(</a:t>
                      </a:r>
                      <a:r>
                        <a:rPr kumimoji="0"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4)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5344">
                <a:tc>
                  <a:txBody>
                    <a:bodyPr/>
                    <a:lstStyle/>
                    <a:p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NOST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ON(1,6,ZD,</a:t>
                      </a:r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NOST</a:t>
                      </a:r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(liczba)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noProof="1" smtClean="0"/>
                        <a:t>(bez statystyk</a:t>
                      </a:r>
                      <a:r>
                        <a:rPr kumimoji="0" lang="en-US" sz="20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noProof="1" smtClean="0"/>
                        <a:t>)</a:t>
                      </a:r>
                      <a:endParaRPr lang="en-US" sz="18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en-US" sz="1600" noProof="1" smtClean="0"/>
                        <a:t>(5)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</a:tr>
              <a:tr h="335344">
                <a:tc>
                  <a:txBody>
                    <a:bodyPr/>
                    <a:lstStyle/>
                    <a:p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Ndd </a:t>
                      </a:r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lub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ON(NUM,</a:t>
                      </a:r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N03</a:t>
                      </a:r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(liczba)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noProof="1" smtClean="0"/>
                        <a:t>(Schemat: ddd)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1" smtClean="0"/>
                        <a:t>(6)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35344">
                <a:tc>
                  <a:txBody>
                    <a:bodyPr/>
                    <a:lstStyle/>
                    <a:p>
                      <a:r>
                        <a:rPr kumimoji="0" lang="en-US" sz="16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Udd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ON(1,5,ZD,</a:t>
                      </a:r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U03</a:t>
                      </a:r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00123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en-US" sz="1600" noProof="1" smtClean="0"/>
                        <a:t>(7)</a:t>
                      </a:r>
                      <a:endParaRPr lang="en-US" sz="1600" noProof="1"/>
                    </a:p>
                  </a:txBody>
                  <a:tcPr marL="91439" marR="91439" marT="45729" marB="45729"/>
                </a:tc>
              </a:tr>
              <a:tr h="335344">
                <a:tc>
                  <a:txBody>
                    <a:bodyPr/>
                    <a:lstStyle/>
                    <a:p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ON(1,5,ZD,</a:t>
                      </a:r>
                      <a:r>
                        <a:rPr kumimoji="0" lang="en-US" sz="1800" b="1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U10</a:t>
                      </a:r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bbbbb12345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1" smtClean="0"/>
                        <a:t>(8)</a:t>
                      </a:r>
                      <a:endParaRPr lang="en-US" sz="1600" noProof="1"/>
                    </a:p>
                  </a:txBody>
                  <a:tcPr marL="91439" marR="91439" marT="45729" marB="45729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ytuł 1"/>
          <p:cNvSpPr txBox="1">
            <a:spLocks/>
          </p:cNvSpPr>
          <p:nvPr/>
        </p:nvSpPr>
        <p:spPr>
          <a:xfrm>
            <a:off x="634846" y="109084"/>
            <a:ext cx="8329642" cy="65562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l-PL" sz="3600" b="1" dirty="0">
                <a:ln w="6350">
                  <a:noFill/>
                </a:ln>
                <a:solidFill>
                  <a:srgbClr val="FF99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Formatowanie wydruku </a:t>
            </a:r>
            <a:r>
              <a:rPr lang="pl-PL" sz="2000" dirty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(ciąg dalszy)</a:t>
            </a:r>
            <a:endParaRPr lang="pl-PL" sz="3600" dirty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5068" y="274638"/>
            <a:ext cx="8715404" cy="65403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l-PL" sz="3600" dirty="0" smtClean="0">
                <a:solidFill>
                  <a:srgbClr val="FF9900"/>
                </a:solidFill>
              </a:rPr>
              <a:t>Formatowanie wydruku </a:t>
            </a:r>
            <a:r>
              <a:rPr lang="pl-PL" sz="2200" b="0" dirty="0" smtClean="0">
                <a:solidFill>
                  <a:schemeClr val="bg1"/>
                </a:solidFill>
              </a:rPr>
              <a:t> - przykład do poprzedniego slajdu</a:t>
            </a:r>
            <a:endParaRPr lang="en-US" sz="3600" b="0" dirty="0">
              <a:solidFill>
                <a:schemeClr val="bg1"/>
              </a:solidFill>
            </a:endParaRPr>
          </a:p>
        </p:txBody>
      </p:sp>
      <p:sp>
        <p:nvSpPr>
          <p:cNvPr id="16387" name="pole tekstowe 2"/>
          <p:cNvSpPr txBox="1">
            <a:spLocks noChangeArrowheads="1"/>
          </p:cNvSpPr>
          <p:nvPr/>
        </p:nvSpPr>
        <p:spPr bwMode="auto">
          <a:xfrm>
            <a:off x="214313" y="928688"/>
            <a:ext cx="2654300" cy="336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Pozostałe operatory </a:t>
            </a:r>
          </a:p>
          <a:p>
            <a:pPr>
              <a:spcBef>
                <a:spcPct val="20000"/>
              </a:spcBef>
            </a:pPr>
            <a:r>
              <a:rPr lang="pl-PL" altLang="en-US" b="1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formatowania w ON</a:t>
            </a:r>
            <a:r>
              <a:rPr lang="pl-PL" altLang="en-US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E'</a:t>
            </a:r>
            <a:r>
              <a:rPr lang="pl-PL" altLang="en-US" i="1" noProof="1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wzór</a:t>
            </a:r>
            <a:r>
              <a:rPr lang="pl-PL" altLang="en-US" noProof="1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'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L'</a:t>
            </a:r>
            <a:r>
              <a:rPr lang="pl-PL" altLang="en-US" i="1" noProof="1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tekst </a:t>
            </a:r>
            <a:r>
              <a:rPr lang="pl-PL" altLang="en-US" noProof="1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F'</a:t>
            </a:r>
            <a:r>
              <a:rPr lang="pl-PL" altLang="en-US" i="1" noProof="1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tekst </a:t>
            </a:r>
            <a:r>
              <a:rPr lang="pl-PL" altLang="en-US" noProof="1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T'</a:t>
            </a:r>
            <a:r>
              <a:rPr lang="pl-PL" altLang="en-US" i="1" noProof="1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tekst </a:t>
            </a:r>
            <a:r>
              <a:rPr lang="pl-PL" altLang="en-US" noProof="1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LZ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NOST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Ndd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Udd</a:t>
            </a:r>
          </a:p>
        </p:txBody>
      </p:sp>
      <p:sp>
        <p:nvSpPr>
          <p:cNvPr id="16388" name="pole tekstowe 3"/>
          <p:cNvSpPr txBox="1">
            <a:spLocks noChangeArrowheads="1"/>
          </p:cNvSpPr>
          <p:nvPr/>
        </p:nvSpPr>
        <p:spPr bwMode="auto">
          <a:xfrm>
            <a:off x="4500563" y="928688"/>
            <a:ext cx="1268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Przykład :</a:t>
            </a:r>
            <a:r>
              <a:rPr lang="pl-PL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389" name="pole tekstowe 4"/>
          <p:cNvSpPr txBox="1">
            <a:spLocks noChangeArrowheads="1"/>
          </p:cNvSpPr>
          <p:nvPr/>
        </p:nvSpPr>
        <p:spPr bwMode="auto">
          <a:xfrm>
            <a:off x="3643313" y="1352550"/>
            <a:ext cx="5286375" cy="2363788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TOOLIN </a:t>
            </a:r>
            <a:r>
              <a:rPr lang="en-US" altLang="en-US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en-US" altLang="en-US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                              </a:t>
            </a:r>
            <a:endParaRPr lang="en-US" altLang="en-US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DISPLAY 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FROM(INDD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LIST(LISTOUT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     	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HEADER('IMIE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ON(5,10,CH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             	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HEADER('NAZWISKO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ON(15,15,CH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       	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HEADER('DATA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ON(41,4,PD,Z'99/99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	-      </a:t>
            </a:r>
            <a:endParaRPr lang="en-US" altLang="en-US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HEADER('WYPLATA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 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ON(49,15,CH,T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 ZL ') </a:t>
            </a:r>
            <a:endParaRPr lang="en-US" altLang="en-US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 </a:t>
            </a:r>
            <a:endParaRPr lang="en-US" altLang="en-US" noProof="1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390" name="pole tekstowe 5"/>
          <p:cNvSpPr txBox="1">
            <a:spLocks noChangeArrowheads="1"/>
          </p:cNvSpPr>
          <p:nvPr/>
        </p:nvSpPr>
        <p:spPr bwMode="auto">
          <a:xfrm>
            <a:off x="4552950" y="3786188"/>
            <a:ext cx="2516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Przykładowy rezultat :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755650" y="4214813"/>
            <a:ext cx="7486650" cy="25860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IMIE           	NAZWISKO     	DATA	    WYPLATA             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--------------  	-----------------   	---------	    -------------------------- 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JAN          	SERCE        	01/12	    000000000250000 ZL  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ANDRZEJ      	KOWALSKI     	12/10	    000000000750000 ZL  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BORYS       	MALINOWSKI   	21/03	    000000001300000 ZL  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JAREK        	TOPOR        	31/01	    000000000150000 ZL  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TADZIK      	TASAK        	01/04	    000000000450000 ZL  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KAZIK       	OSA          	16/10	    000000000600000 ZL  </a:t>
            </a:r>
          </a:p>
          <a:p>
            <a:pPr>
              <a:spcBef>
                <a:spcPts val="0"/>
              </a:spcBef>
              <a:defRPr/>
            </a:pPr>
            <a:r>
              <a:rPr lang="pl-PL" dirty="0">
                <a:solidFill>
                  <a:schemeClr val="tx2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PAWEL        	KARTACZ      	18/08	    000000000080000 ZL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654032"/>
          </a:xfr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l-PL" sz="3600" dirty="0" smtClean="0">
                <a:solidFill>
                  <a:srgbClr val="FF9900"/>
                </a:solidFill>
              </a:rPr>
              <a:t>Formatowanie wydruku - /</a:t>
            </a:r>
            <a:r>
              <a:rPr lang="pl-PL" sz="3600" dirty="0">
                <a:solidFill>
                  <a:srgbClr val="FF9900"/>
                </a:solidFill>
              </a:rPr>
              <a:t>x</a:t>
            </a:r>
            <a:endParaRPr lang="pl-PL" sz="3600" dirty="0"/>
          </a:p>
        </p:txBody>
      </p:sp>
      <p:sp>
        <p:nvSpPr>
          <p:cNvPr id="17411" name="pole tekstowe 2"/>
          <p:cNvSpPr txBox="1">
            <a:spLocks noChangeArrowheads="1"/>
          </p:cNvSpPr>
          <p:nvPr/>
        </p:nvSpPr>
        <p:spPr bwMode="auto">
          <a:xfrm>
            <a:off x="214313" y="928688"/>
            <a:ext cx="3106737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b="1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Typy operatora „ /x ”: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/D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: 10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/C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: 100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/K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: 1000	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/KB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: 1024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/DK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10*1000</a:t>
            </a:r>
            <a:endParaRPr lang="pl-PL" altLang="en-US" noProof="1" smtClean="0">
              <a:solidFill>
                <a:srgbClr val="E9E7E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/CK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100*1000</a:t>
            </a:r>
            <a:endParaRPr lang="pl-PL" altLang="en-US" noProof="1" smtClean="0">
              <a:solidFill>
                <a:srgbClr val="E9E7E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1000*1000</a:t>
            </a:r>
            <a:endParaRPr lang="pl-PL" altLang="en-US" noProof="1" smtClean="0">
              <a:solidFill>
                <a:srgbClr val="E9E7E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/MB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1024*1024</a:t>
            </a:r>
            <a:endParaRPr lang="pl-PL" altLang="en-US" noProof="1" smtClean="0">
              <a:solidFill>
                <a:srgbClr val="E9E7E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/G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1000*1000*1000</a:t>
            </a:r>
            <a:endParaRPr lang="pl-PL" altLang="en-US" noProof="1" smtClean="0">
              <a:solidFill>
                <a:srgbClr val="E9E7E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/GB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pl-PL" altLang="en-US" noProof="1" smtClean="0">
                <a:solidFill>
                  <a:srgbClr val="E9E7E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1024*1024*1024</a:t>
            </a:r>
            <a:endParaRPr lang="pl-PL" altLang="en-US" noProof="1">
              <a:solidFill>
                <a:srgbClr val="E9E7E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412" name="pole tekstowe 3"/>
          <p:cNvSpPr txBox="1">
            <a:spLocks noChangeArrowheads="1"/>
          </p:cNvSpPr>
          <p:nvPr/>
        </p:nvSpPr>
        <p:spPr bwMode="auto">
          <a:xfrm>
            <a:off x="4500563" y="1130300"/>
            <a:ext cx="1268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Przykład : </a:t>
            </a:r>
          </a:p>
        </p:txBody>
      </p:sp>
      <p:sp>
        <p:nvSpPr>
          <p:cNvPr id="17413" name="pole tekstowe 4"/>
          <p:cNvSpPr txBox="1">
            <a:spLocks noChangeArrowheads="1"/>
          </p:cNvSpPr>
          <p:nvPr/>
        </p:nvSpPr>
        <p:spPr bwMode="auto">
          <a:xfrm>
            <a:off x="3643313" y="1662113"/>
            <a:ext cx="5286375" cy="269557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//TOOLIN </a:t>
            </a:r>
            <a:r>
              <a:rPr lang="pl-PL" altLang="en-US" noProof="1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DD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                              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DISPLAY FROM(INDD) LIST(LISTOUT) BLANK  -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HEADER(‚Liczba 1')  ON(54,8,ZD,D5)	    -     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HEADER('Liczba 2')  ON(54,8,ZD,E3) 	    -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HEADER('Liczba 3')  ON(54,8,ZD,F2) 	    -  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HEADER('Liczba 4')  ON(54,8,ZD,A0)	    -    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HEADER('Dlugosc rekordu') ON(VLEN,/KB)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 </a:t>
            </a:r>
          </a:p>
        </p:txBody>
      </p:sp>
      <p:sp>
        <p:nvSpPr>
          <p:cNvPr id="17414" name="pole tekstowe 5"/>
          <p:cNvSpPr txBox="1">
            <a:spLocks noChangeArrowheads="1"/>
          </p:cNvSpPr>
          <p:nvPr/>
        </p:nvSpPr>
        <p:spPr bwMode="auto">
          <a:xfrm>
            <a:off x="4552950" y="4487863"/>
            <a:ext cx="25161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Przykładowy rezultat :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109538" y="5000625"/>
            <a:ext cx="8855075" cy="136683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bg2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defRPr>
                <a:solidFill>
                  <a:schemeClr val="bg2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defRPr>
                <a:solidFill>
                  <a:schemeClr val="bg2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>
                <a:solidFill>
                  <a:schemeClr val="bg2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>
                <a:solidFill>
                  <a:schemeClr val="bg2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pl-PL" altLang="en-US" noProof="1" smtClean="0">
                <a:solidFill>
                  <a:schemeClr val="accent1"/>
                </a:solidFill>
              </a:rPr>
              <a:t>    Liczba 1            Liczba 2           Liczba 3             Liczba 4	</a:t>
            </a:r>
            <a:r>
              <a:rPr lang="pl-PL" altLang="en-US" noProof="1" smtClean="0">
                <a:solidFill>
                  <a:schemeClr val="accent1"/>
                </a:solidFill>
              </a:rPr>
              <a:t>     Dlugosc </a:t>
            </a:r>
            <a:r>
              <a:rPr lang="pl-PL" altLang="en-US" noProof="1" smtClean="0">
                <a:solidFill>
                  <a:schemeClr val="accent1"/>
                </a:solidFill>
              </a:rPr>
              <a:t>rekordu</a:t>
            </a:r>
            <a:endParaRPr lang="pl-PL" altLang="en-US" noProof="1" smtClean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pl-PL" altLang="en-US" noProof="1" smtClean="0">
                <a:solidFill>
                  <a:schemeClr val="accent1"/>
                </a:solidFill>
              </a:rPr>
              <a:t>--------------    -----------------  ------------------   ------------------  </a:t>
            </a:r>
            <a:r>
              <a:rPr lang="pl-PL" altLang="en-US" noProof="1" smtClean="0">
                <a:solidFill>
                  <a:schemeClr val="accent1"/>
                </a:solidFill>
              </a:rPr>
              <a:t>--------------------------</a:t>
            </a:r>
            <a:endParaRPr lang="pl-PL" altLang="en-US" noProof="1" smtClean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pl-PL" altLang="en-US" noProof="1" smtClean="0">
                <a:solidFill>
                  <a:schemeClr val="accent1"/>
                </a:solidFill>
              </a:rPr>
              <a:t>     30,050              30 050              300,50               30050                            </a:t>
            </a:r>
            <a:r>
              <a:rPr lang="pl-PL" altLang="en-US" noProof="1" smtClean="0">
                <a:solidFill>
                  <a:schemeClr val="accent1"/>
                </a:solidFill>
              </a:rPr>
              <a:t>49</a:t>
            </a:r>
            <a:endParaRPr lang="pl-PL" altLang="en-US" noProof="1" smtClean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pl-PL" altLang="en-US" noProof="1" smtClean="0">
                <a:solidFill>
                  <a:schemeClr val="accent1"/>
                </a:solidFill>
              </a:rPr>
              <a:t>     31,050-           </a:t>
            </a:r>
            <a:r>
              <a:rPr lang="pl-PL" altLang="en-US" noProof="1" smtClean="0">
                <a:solidFill>
                  <a:schemeClr val="accent1"/>
                </a:solidFill>
              </a:rPr>
              <a:t>(</a:t>
            </a:r>
            <a:r>
              <a:rPr lang="pl-PL" altLang="en-US" noProof="1" smtClean="0">
                <a:solidFill>
                  <a:schemeClr val="accent1"/>
                </a:solidFill>
              </a:rPr>
              <a:t>31 </a:t>
            </a:r>
            <a:r>
              <a:rPr lang="pl-PL" altLang="en-US" noProof="1" smtClean="0">
                <a:solidFill>
                  <a:schemeClr val="accent1"/>
                </a:solidFill>
              </a:rPr>
              <a:t>050</a:t>
            </a:r>
            <a:r>
              <a:rPr lang="pl-PL" altLang="en-US" noProof="1" smtClean="0">
                <a:solidFill>
                  <a:schemeClr val="accent1"/>
                </a:solidFill>
              </a:rPr>
              <a:t>)           </a:t>
            </a:r>
            <a:r>
              <a:rPr lang="pl-PL" altLang="en-US" noProof="1" smtClean="0">
                <a:solidFill>
                  <a:schemeClr val="accent1"/>
                </a:solidFill>
              </a:rPr>
              <a:t>(310,50</a:t>
            </a:r>
            <a:r>
              <a:rPr lang="pl-PL" altLang="en-US" noProof="1" smtClean="0">
                <a:solidFill>
                  <a:schemeClr val="accent1"/>
                </a:solidFill>
              </a:rPr>
              <a:t>)              </a:t>
            </a:r>
            <a:r>
              <a:rPr lang="pl-PL" altLang="en-US" noProof="1" smtClean="0">
                <a:solidFill>
                  <a:schemeClr val="accent1"/>
                </a:solidFill>
              </a:rPr>
              <a:t>-</a:t>
            </a:r>
            <a:r>
              <a:rPr lang="pl-PL" altLang="en-US" noProof="1" smtClean="0">
                <a:solidFill>
                  <a:schemeClr val="accent1"/>
                </a:solidFill>
              </a:rPr>
              <a:t>31050                            </a:t>
            </a:r>
            <a:r>
              <a:rPr lang="pl-PL" altLang="en-US" noProof="1" smtClean="0">
                <a:solidFill>
                  <a:schemeClr val="accent1"/>
                </a:solidFill>
              </a:rPr>
              <a:t>58</a:t>
            </a:r>
            <a:endParaRPr lang="pl-PL" altLang="en-US" noProof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29642" cy="65403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3600" dirty="0">
                <a:solidFill>
                  <a:srgbClr val="FF9900"/>
                </a:solidFill>
              </a:rPr>
              <a:t>DISPLAY – operatory </a:t>
            </a:r>
            <a:r>
              <a:rPr lang="pl-PL" sz="3600" dirty="0" smtClean="0">
                <a:solidFill>
                  <a:srgbClr val="FF9900"/>
                </a:solidFill>
              </a:rPr>
              <a:t>(podsumowanie)</a:t>
            </a:r>
            <a:endParaRPr lang="pl-PL" sz="3600" dirty="0"/>
          </a:p>
        </p:txBody>
      </p:sp>
      <p:sp>
        <p:nvSpPr>
          <p:cNvPr id="18435" name="pole tekstowe 2"/>
          <p:cNvSpPr txBox="1">
            <a:spLocks noChangeArrowheads="1"/>
          </p:cNvSpPr>
          <p:nvPr/>
        </p:nvSpPr>
        <p:spPr bwMode="auto">
          <a:xfrm>
            <a:off x="468313" y="836613"/>
            <a:ext cx="7991475" cy="575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en-US" sz="2300" noProof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Operatory wymagane:</a:t>
            </a:r>
          </a:p>
          <a:p>
            <a:pPr>
              <a:spcBef>
                <a:spcPts val="0"/>
              </a:spcBef>
              <a:defRPr/>
            </a:pP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</a:t>
            </a:r>
            <a:r>
              <a:rPr lang="en-US" sz="2000" noProof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FROM, LIST, ON</a:t>
            </a:r>
          </a:p>
          <a:p>
            <a:pPr>
              <a:spcBef>
                <a:spcPts val="0"/>
              </a:spcBef>
              <a:defRPr/>
            </a:pPr>
            <a:endParaRPr lang="en-US" altLang="en-US" sz="2000" noProof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altLang="en-US" sz="2300" noProof="1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Operatory opcjonalne:</a:t>
            </a:r>
          </a:p>
          <a:p>
            <a:pPr>
              <a:spcBef>
                <a:spcPts val="0"/>
              </a:spcBef>
              <a:defRPr/>
            </a:pP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TITLE, PAGE, DATE, DATENS, YDDD, YDDDNS, TIME, TIMENS</a:t>
            </a:r>
          </a:p>
          <a:p>
            <a:pPr>
              <a:spcBef>
                <a:spcPts val="0"/>
              </a:spcBef>
              <a:defRPr/>
            </a:pP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TLEFT, TFIRST		</a:t>
            </a: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PLUS</a:t>
            </a:r>
          </a:p>
          <a:p>
            <a:pPr>
              <a:spcBef>
                <a:spcPts val="0"/>
              </a:spcBef>
              <a:defRPr/>
            </a:pP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NOCC				</a:t>
            </a: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VSAMTYPE</a:t>
            </a:r>
          </a:p>
          <a:p>
            <a:pPr>
              <a:spcBef>
                <a:spcPts val="0"/>
              </a:spcBef>
              <a:defRPr/>
            </a:pP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LINES				</a:t>
            </a: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WIDTH</a:t>
            </a:r>
          </a:p>
          <a:p>
            <a:pPr>
              <a:spcBef>
                <a:spcPts val="0"/>
              </a:spcBef>
              <a:defRPr/>
            </a:pP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BLANK 			</a:t>
            </a: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LONGLINE</a:t>
            </a:r>
          </a:p>
          <a:p>
            <a:pPr>
              <a:spcBef>
                <a:spcPts val="0"/>
              </a:spcBef>
              <a:defRPr/>
            </a:pP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LISTSDB / LISTNOSDB</a:t>
            </a:r>
          </a:p>
          <a:p>
            <a:pPr>
              <a:spcBef>
                <a:spcPts val="0"/>
              </a:spcBef>
              <a:defRPr/>
            </a:pP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 / HEADER(NONE), NOHEADER</a:t>
            </a:r>
          </a:p>
          <a:p>
            <a:pPr>
              <a:spcBef>
                <a:spcPts val="0"/>
              </a:spcBef>
              <a:defRPr/>
            </a:pP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LIMIT				</a:t>
            </a: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INDENT</a:t>
            </a:r>
          </a:p>
          <a:p>
            <a:pPr>
              <a:spcBef>
                <a:spcPts val="0"/>
              </a:spcBef>
              <a:defRPr/>
            </a:pP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BETWEEN, TBETWEEN, UZERO</a:t>
            </a:r>
          </a:p>
          <a:p>
            <a:pPr>
              <a:spcBef>
                <a:spcPts val="0"/>
              </a:spcBef>
              <a:defRPr/>
            </a:pP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BREAK</a:t>
            </a:r>
          </a:p>
          <a:p>
            <a:pPr>
              <a:spcBef>
                <a:spcPts val="0"/>
              </a:spcBef>
              <a:defRPr/>
            </a:pP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BTITLE , BTOTAL , BMAXIMUM , BMINIMUM, BAVERAGE, BCOUNT</a:t>
            </a:r>
          </a:p>
          <a:p>
            <a:pPr>
              <a:spcBef>
                <a:spcPts val="0"/>
              </a:spcBef>
              <a:defRPr/>
            </a:pP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EDBCOUNT</a:t>
            </a:r>
          </a:p>
          <a:p>
            <a:pPr>
              <a:spcBef>
                <a:spcPts val="0"/>
              </a:spcBef>
              <a:defRPr/>
            </a:pP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TOTAL , MAXIMUM , MINIMUM , AVERAGE, COUNT</a:t>
            </a:r>
          </a:p>
          <a:p>
            <a:pPr>
              <a:spcBef>
                <a:spcPts val="0"/>
              </a:spcBef>
              <a:defRPr/>
            </a:pP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EDCOUNT			</a:t>
            </a:r>
            <a:r>
              <a:rPr lang="en-US" sz="2000" noProof="1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● </a:t>
            </a:r>
            <a:r>
              <a:rPr lang="en-US" alt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STATLEFT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512" y="182680"/>
            <a:ext cx="3754760" cy="65403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3600" dirty="0">
                <a:solidFill>
                  <a:srgbClr val="FF9900"/>
                </a:solidFill>
              </a:rPr>
              <a:t>DISPLAY – </a:t>
            </a:r>
            <a:br>
              <a:rPr lang="pl-PL" sz="3600" dirty="0">
                <a:solidFill>
                  <a:srgbClr val="FF9900"/>
                </a:solidFill>
              </a:rPr>
            </a:br>
            <a:r>
              <a:rPr lang="pl-PL" sz="3600" dirty="0">
                <a:solidFill>
                  <a:srgbClr val="FF9900"/>
                </a:solidFill>
              </a:rPr>
              <a:t>Przykład kodu</a:t>
            </a:r>
            <a:endParaRPr lang="pl-PL" sz="3600" dirty="0"/>
          </a:p>
        </p:txBody>
      </p:sp>
      <p:sp>
        <p:nvSpPr>
          <p:cNvPr id="19459" name="pole tekstowe 7"/>
          <p:cNvSpPr txBox="1">
            <a:spLocks noChangeArrowheads="1"/>
          </p:cNvSpPr>
          <p:nvPr/>
        </p:nvSpPr>
        <p:spPr bwMode="auto">
          <a:xfrm>
            <a:off x="4211638" y="-100013"/>
            <a:ext cx="4752975" cy="702961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TOOLIN </a:t>
            </a:r>
            <a:r>
              <a:rPr lang="en-US" altLang="en-US" sz="1400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400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SORT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FROM(SORTIN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TO(SORTOUT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USING(TEMP)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DISPLAY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FROM(SORTOUT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LIST(OUTR)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TITLE(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'DATA SET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REPORT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PAGE DATE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TIME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HEADER('Lp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.')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</a:t>
            </a:r>
            <a:r>
              <a:rPr lang="en-US" altLang="en-US" sz="14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NUM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altLang="en-US" sz="14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N03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HEADER('NIP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ON(1,4,ZD,</a:t>
            </a:r>
            <a:r>
              <a:rPr lang="en-US" altLang="en-US" sz="14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NOST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HEADER('Imie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ON(5,10,CH)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HEADER('Nazwisko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ON(15,15,CH)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HEADER('Plec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ON(62,1,CH)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HEADER('Data'</a:t>
            </a:r>
            <a:r>
              <a:rPr lang="en-US" altLang="en-US" sz="14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'urodzenia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ON(63,10,CH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HEADER('Wyplata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ON(54,8,ZD,</a:t>
            </a:r>
            <a:r>
              <a:rPr lang="en-US" altLang="en-US" sz="14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F2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,T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 zl ') </a:t>
            </a:r>
            <a:r>
              <a:rPr lang="en-US" altLang="en-US" sz="14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BLANK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INDENT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(2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altLang="en-US" sz="14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BETWEEN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(2)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BREAK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(62,1,CH)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TITLE(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'Personal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data')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TOTAL(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'Suma wyplat w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grupie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AVERAGE(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'Srednia wyplat w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grupie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MINIMUM(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'Najnizsza kwota w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grupie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MAXIMUM(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'Najwyzsza kwota w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grupie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TOTAL(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'Suma wyplat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wszystkich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AVERAGE(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'Srednia kwota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wszystkich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MINIMUM(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'Wyplata minimalna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wszystkich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MAXIMUM(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'Wyplata maksymalna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wszystkich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TEMPCNTL  DD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SORT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FIELDS=(62,1,A,15,15,A,5,10,A),FORMAT=CH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SUM </a:t>
            </a:r>
            <a:r>
              <a:rPr lang="en-US" altLang="en-US" sz="14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FIELDS=NONE</a:t>
            </a:r>
            <a:endParaRPr lang="en-US" altLang="en-US" sz="14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 </a:t>
            </a:r>
            <a:endParaRPr lang="en-US" altLang="en-US" noProof="1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460" name="pole tekstowe 7"/>
          <p:cNvSpPr txBox="1">
            <a:spLocks noChangeArrowheads="1"/>
          </p:cNvSpPr>
          <p:nvPr/>
        </p:nvSpPr>
        <p:spPr bwMode="auto">
          <a:xfrm>
            <a:off x="107950" y="1206501"/>
            <a:ext cx="3959225" cy="573695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//************************************</a:t>
            </a:r>
            <a:endParaRPr lang="en-US" altLang="en-US" sz="1400" noProof="1" smtClean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//*</a:t>
            </a:r>
            <a:r>
              <a:rPr lang="en-US" altLang="en-US" sz="1400" noProof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400" noProof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US" altLang="en-US" sz="1400" noProof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ort by sex and remove duplicate </a:t>
            </a:r>
            <a:r>
              <a:rPr lang="en-US" altLang="en-US" sz="1400" noProof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persons</a:t>
            </a:r>
            <a:r>
              <a:rPr lang="en-US" altLang="en-US" sz="1400" noProof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400" noProof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endParaRPr lang="en-US" altLang="en-US" sz="1400" noProof="1" smtClean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//************************************</a:t>
            </a:r>
            <a:endParaRPr lang="en-US" altLang="en-US" sz="1400" noProof="1" smtClean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STEP020  </a:t>
            </a:r>
            <a:r>
              <a:rPr lang="en-US" altLang="en-US" sz="1400" noProof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EXEC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PGM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ICETOOL</a:t>
            </a:r>
            <a:endParaRPr lang="en-US" altLang="en-US" sz="14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SORTIN   </a:t>
            </a:r>
            <a:r>
              <a:rPr lang="en-US" altLang="en-US" sz="1400" noProof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DSN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LB12345.IKEA.ALL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endParaRPr lang="en-US" altLang="en-US" sz="1400" noProof="1" smtClean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DISP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SHR</a:t>
            </a:r>
            <a:endParaRPr lang="en-US" altLang="en-US" sz="14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SORTOUT  </a:t>
            </a:r>
            <a:r>
              <a:rPr lang="en-US" altLang="en-US" sz="1400" noProof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DSN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=&amp;&amp;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TEMP01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endParaRPr lang="en-US" altLang="en-US" sz="1400" noProof="1" smtClean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DISP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=(,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PASS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),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AVGREC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endParaRPr lang="en-US" altLang="en-US" sz="1400" noProof="1" smtClean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RECFM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DSORG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PS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LRECL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72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endParaRPr lang="en-US" altLang="en-US" sz="1400" noProof="1" smtClean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SPACE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=(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72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,(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),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RLSE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altLang="en-US" sz="1400" noProof="1" smtClean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OUTR   </a:t>
            </a:r>
            <a:r>
              <a:rPr lang="en-US" altLang="en-US" sz="1400" noProof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DSN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LB12345.ICETOOL.REPORT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endParaRPr lang="en-US" altLang="en-US" sz="1400" noProof="1" smtClean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DISP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=(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NEW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CATLG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DELETE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),</a:t>
            </a:r>
            <a:endParaRPr lang="en-US" altLang="en-US" sz="1400" noProof="1" smtClean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SPACE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=(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80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,(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),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RLSE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altLang="en-US" sz="1400" noProof="1" smtClean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DFSMSG    </a:t>
            </a:r>
            <a:r>
              <a:rPr lang="en-US" altLang="en-US" sz="1400" noProof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SYSOUT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endParaRPr lang="en-US" altLang="en-US" sz="14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TOOLMSG  </a:t>
            </a:r>
            <a:r>
              <a:rPr lang="en-US" altLang="en-US" sz="1400" noProof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SYSOUT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endParaRPr lang="en-US" altLang="en-US" sz="14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LISTOUT    </a:t>
            </a:r>
            <a:r>
              <a:rPr lang="en-US" altLang="en-US" sz="1400" noProof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SYSOUT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endParaRPr lang="en-US" altLang="en-US" sz="14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SYSOUT     </a:t>
            </a:r>
            <a:r>
              <a:rPr lang="en-US" altLang="en-US" sz="1400" noProof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SYSOUT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endParaRPr lang="en-US" altLang="en-US" sz="14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SYSPRINT  </a:t>
            </a:r>
            <a:r>
              <a:rPr lang="en-US" altLang="en-US" sz="1400" noProof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SYSOUT</a:t>
            </a:r>
            <a:r>
              <a:rPr lang="en-US" altLang="en-US" sz="1400" noProof="1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endParaRPr lang="en-US" altLang="en-US" sz="14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//************************************</a:t>
            </a:r>
            <a:endParaRPr lang="en-US" altLang="en-US" sz="1400" noProof="1" smtClean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//*                 Creating report                     </a:t>
            </a:r>
            <a:r>
              <a:rPr lang="en-US" altLang="en-US" sz="1400" noProof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endParaRPr lang="en-US" altLang="en-US" sz="1400" noProof="1" smtClean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//************************************</a:t>
            </a:r>
            <a:endParaRPr lang="en-US" altLang="en-US" sz="1400" noProof="1" smtClean="0">
              <a:solidFill>
                <a:srgbClr val="00B0F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TOOLIN </a:t>
            </a:r>
            <a:r>
              <a:rPr lang="en-US" altLang="en-US" sz="1400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400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sz="14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endParaRPr lang="en-US" altLang="en-US" sz="1400" noProof="1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643182"/>
            <a:ext cx="8229600" cy="1143000"/>
          </a:xfr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4800" dirty="0" err="1">
                <a:solidFill>
                  <a:srgbClr val="FF9900"/>
                </a:solidFill>
              </a:rPr>
              <a:t>Occur</a:t>
            </a:r>
            <a:endParaRPr lang="pl-PL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582594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l-PL" sz="4000" dirty="0">
                <a:solidFill>
                  <a:srgbClr val="FF9900"/>
                </a:solidFill>
              </a:rPr>
              <a:t>Składnia OCCUR</a:t>
            </a:r>
            <a:endParaRPr lang="pl-PL" dirty="0"/>
          </a:p>
        </p:txBody>
      </p:sp>
      <p:sp>
        <p:nvSpPr>
          <p:cNvPr id="21507" name="pole tekstowe 2"/>
          <p:cNvSpPr txBox="1">
            <a:spLocks noChangeArrowheads="1"/>
          </p:cNvSpPr>
          <p:nvPr/>
        </p:nvSpPr>
        <p:spPr bwMode="auto">
          <a:xfrm>
            <a:off x="561975" y="928688"/>
            <a:ext cx="5724525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b="1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Obowiązkowe operatory </a:t>
            </a:r>
            <a:r>
              <a:rPr lang="pl-PL" altLang="en-US" b="1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dla OCCUR </a:t>
            </a:r>
            <a:r>
              <a:rPr lang="pl-PL" altLang="en-US" b="1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(OCCURS):</a:t>
            </a:r>
            <a:r>
              <a:rPr lang="pl-PL" altLang="en-US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pl-PL" altLang="en-US" noProof="1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 smtClean="0">
                <a:solidFill>
                  <a:srgbClr val="295F7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noProof="1" smtClean="0">
                <a:solidFill>
                  <a:srgbClr val="295F7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</a:t>
            </a:r>
            <a:endParaRPr lang="pl-PL" altLang="en-US" noProof="1" smtClean="0">
              <a:solidFill>
                <a:srgbClr val="295F7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 smtClean="0">
                <a:solidFill>
                  <a:srgbClr val="295F7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noProof="1" smtClean="0">
                <a:solidFill>
                  <a:srgbClr val="295F7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</a:t>
            </a:r>
            <a:endParaRPr lang="pl-PL" altLang="en-US" noProof="1" smtClean="0">
              <a:solidFill>
                <a:srgbClr val="295F7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noProof="1" smtClean="0">
                <a:solidFill>
                  <a:srgbClr val="295F7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noProof="1" smtClean="0">
                <a:solidFill>
                  <a:srgbClr val="295F7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endParaRPr lang="pl-PL" altLang="en-US" noProof="1" smtClean="0">
              <a:solidFill>
                <a:srgbClr val="295F7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pl-PL" altLang="en-US" b="1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Składnia:</a:t>
            </a:r>
            <a:endParaRPr lang="pl-PL" altLang="en-US" b="1" noProof="1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pl-PL" altLang="en-US" b="1" noProof="1" smtClean="0">
                <a:solidFill>
                  <a:srgbClr val="295F7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OCCUR   </a:t>
            </a:r>
            <a:r>
              <a:rPr lang="pl-PL" altLang="en-US" b="1" noProof="1" smtClean="0">
                <a:solidFill>
                  <a:srgbClr val="295F7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FROM(wejscie</a:t>
            </a:r>
            <a:r>
              <a:rPr lang="pl-PL" altLang="en-US" b="1" noProof="1" smtClean="0">
                <a:solidFill>
                  <a:srgbClr val="295F7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 LIST(raport)	ON</a:t>
            </a:r>
            <a:r>
              <a:rPr lang="pl-PL" altLang="en-US" b="1" noProof="1" smtClean="0">
                <a:solidFill>
                  <a:srgbClr val="295F7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(…) </a:t>
            </a:r>
            <a:r>
              <a:rPr lang="pl-PL" altLang="en-US" b="1" noProof="1" smtClean="0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pl-PL" altLang="en-US" noProof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508" name="pole tekstowe 3"/>
          <p:cNvSpPr txBox="1">
            <a:spLocks noChangeArrowheads="1"/>
          </p:cNvSpPr>
          <p:nvPr/>
        </p:nvSpPr>
        <p:spPr bwMode="auto">
          <a:xfrm>
            <a:off x="785813" y="3286125"/>
            <a:ext cx="7008812" cy="3360738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//STEP005</a:t>
            </a:r>
            <a:r>
              <a:rPr lang="pl-PL" altLang="en-US" noProof="1">
                <a:latin typeface="Tahoma" pitchFamily="34" charset="0"/>
                <a:ea typeface="Tahoma" pitchFamily="34" charset="0"/>
                <a:cs typeface="Tahoma" pitchFamily="34" charset="0"/>
              </a:rPr>
              <a:t>           </a:t>
            </a:r>
            <a:r>
              <a:rPr lang="pl-PL" altLang="en-US" noProof="1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EXEC</a:t>
            </a:r>
            <a:r>
              <a:rPr lang="pl-PL" altLang="en-US" noProof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PGM</a:t>
            </a:r>
            <a:r>
              <a:rPr lang="pl-PL" altLang="en-US" noProof="1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ICETOOL</a:t>
            </a:r>
            <a:endParaRPr lang="pl-PL" altLang="en-US" noProof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//WEJSCIE	</a:t>
            </a:r>
            <a:r>
              <a:rPr lang="pl-PL" altLang="en-US" noProof="1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DSN</a:t>
            </a:r>
            <a:r>
              <a:rPr lang="pl-PL" altLang="en-US" noProof="1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LB12345.IKEA.ALL,DISP=SHR</a:t>
            </a:r>
          </a:p>
          <a:p>
            <a:pPr>
              <a:spcBef>
                <a:spcPct val="20000"/>
              </a:spcBef>
              <a:buFont typeface="Wingdings 2" pitchFamily="18" charset="2"/>
              <a:buNone/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//RAPORT	</a:t>
            </a:r>
            <a:r>
              <a:rPr lang="pl-PL" altLang="en-US" noProof="1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SYSOUT</a:t>
            </a:r>
            <a:r>
              <a:rPr lang="pl-PL" altLang="en-US" noProof="1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//DFSMSG	</a:t>
            </a:r>
            <a:r>
              <a:rPr lang="pl-PL" altLang="en-US" noProof="1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SYSOUT</a:t>
            </a:r>
            <a:r>
              <a:rPr lang="pl-PL" altLang="en-US" noProof="1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//TOOLMSG	</a:t>
            </a:r>
            <a:r>
              <a:rPr lang="pl-PL" altLang="en-US" noProof="1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SYSOUT</a:t>
            </a:r>
            <a:r>
              <a:rPr lang="pl-PL" altLang="en-US" noProof="1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//TOOLIN	</a:t>
            </a:r>
            <a:r>
              <a:rPr lang="pl-PL" altLang="en-US" noProof="1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OCCURS FROM(WEJSCIE) LIST(RAPORT) 		</a:t>
            </a:r>
            <a:r>
              <a:rPr lang="pl-PL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TITLE('Dane pracownikow') PAGE DATE TIME  	 </a:t>
            </a:r>
            <a:r>
              <a:rPr lang="pl-PL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HEADER('Imie') ON(5,10,CH) HEADER('Nazwisko') ON(15,15,CH) 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571752"/>
            <a:ext cx="8229600" cy="1143000"/>
          </a:xfr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4800" dirty="0">
                <a:solidFill>
                  <a:srgbClr val="FF9900"/>
                </a:solidFill>
              </a:rPr>
              <a:t>Display</a:t>
            </a:r>
            <a:endParaRPr lang="pl-PL" sz="4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582594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l-PL" sz="4000" dirty="0">
                <a:solidFill>
                  <a:srgbClr val="FF9900"/>
                </a:solidFill>
              </a:rPr>
              <a:t>Składnia </a:t>
            </a:r>
            <a:r>
              <a:rPr lang="pl-PL" sz="4000" dirty="0" smtClean="0">
                <a:solidFill>
                  <a:srgbClr val="FF9900"/>
                </a:solidFill>
              </a:rPr>
              <a:t>operatora ON</a:t>
            </a:r>
            <a:endParaRPr lang="pl-PL" dirty="0"/>
          </a:p>
        </p:txBody>
      </p:sp>
      <p:sp>
        <p:nvSpPr>
          <p:cNvPr id="22531" name="pole tekstowe 2"/>
          <p:cNvSpPr txBox="1">
            <a:spLocks noChangeArrowheads="1"/>
          </p:cNvSpPr>
          <p:nvPr/>
        </p:nvSpPr>
        <p:spPr bwMode="auto">
          <a:xfrm>
            <a:off x="1066800" y="908050"/>
            <a:ext cx="7096815" cy="302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b="1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Dostępna składnia operatora ON:</a:t>
            </a:r>
          </a:p>
          <a:p>
            <a:pPr>
              <a:spcBef>
                <a:spcPct val="20000"/>
              </a:spcBef>
            </a:pPr>
            <a:endParaRPr lang="pl-PL" altLang="en-US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OCCUR FROM(indd) LIST(listdd)	</a:t>
            </a: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r>
              <a:rPr lang="pl-PL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(p,m,f)</a:t>
            </a:r>
          </a:p>
          <a:p>
            <a:pPr>
              <a:spcBef>
                <a:spcPct val="20000"/>
              </a:spcBef>
            </a:pP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 			ON</a:t>
            </a:r>
            <a:r>
              <a:rPr lang="pl-PL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(p,m,f,formatowanie)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</a:t>
            </a: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r>
              <a:rPr lang="pl-PL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(p,m,HEX)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</a:t>
            </a: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r>
              <a:rPr lang="pl-PL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(VLEN)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</a:t>
            </a: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r>
              <a:rPr lang="pl-PL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(VLEN,formatowanie)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</a:t>
            </a: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r>
              <a:rPr lang="pl-PL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VALCNT</a:t>
            </a:r>
            <a:r>
              <a:rPr lang="pl-PL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</a:t>
            </a: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r>
              <a:rPr lang="pl-PL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VALCNT,formatowanie</a:t>
            </a:r>
            <a:r>
              <a:rPr lang="pl-PL" altLang="en-US" noProof="1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pl-PL" altLang="en-US" noProof="1"/>
          </a:p>
        </p:txBody>
      </p:sp>
      <p:sp>
        <p:nvSpPr>
          <p:cNvPr id="22532" name="pole tekstowe 3"/>
          <p:cNvSpPr txBox="1">
            <a:spLocks noChangeArrowheads="1"/>
          </p:cNvSpPr>
          <p:nvPr/>
        </p:nvSpPr>
        <p:spPr bwMode="auto">
          <a:xfrm>
            <a:off x="1138238" y="4005263"/>
            <a:ext cx="6945312" cy="2363787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//TOOLIN	</a:t>
            </a:r>
            <a:r>
              <a:rPr lang="pl-PL" altLang="en-US" noProof="1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OCCURS FROM(WEJSCIE) LIST(RAPORT) 		</a:t>
            </a:r>
            <a:r>
              <a:rPr lang="pl-PL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pl-PL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endParaRPr lang="pl-PL" altLang="en-US" noProof="1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TITLE('Dane pracownikow') PAGE DATE TIME  	</a:t>
            </a:r>
            <a:r>
              <a:rPr lang="pl-PL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HEADER('Imie') ON(5,10,CH) 			</a:t>
            </a:r>
            <a:r>
              <a:rPr lang="pl-PL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endParaRPr lang="pl-PL" altLang="en-US" noProof="1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HEADER('Nazwisko') ON(15,15,CH) 		</a:t>
            </a:r>
            <a:r>
              <a:rPr lang="pl-PL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endParaRPr lang="pl-PL" altLang="en-US" noProof="1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HEADER('Dni pracy') ON(VALCNT)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99412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l-PL" sz="4000" dirty="0">
                <a:solidFill>
                  <a:srgbClr val="FF9900"/>
                </a:solidFill>
              </a:rPr>
              <a:t>OCCUR – operatory </a:t>
            </a:r>
            <a:r>
              <a:rPr lang="pl-PL" sz="4000" dirty="0" smtClean="0">
                <a:solidFill>
                  <a:srgbClr val="FF9900"/>
                </a:solidFill>
              </a:rPr>
              <a:t>opcjonalne</a:t>
            </a:r>
            <a:br>
              <a:rPr lang="pl-PL" sz="4000" dirty="0" smtClean="0">
                <a:solidFill>
                  <a:srgbClr val="FF9900"/>
                </a:solidFill>
              </a:rPr>
            </a:br>
            <a:r>
              <a:rPr lang="pl-PL" sz="2700" dirty="0" smtClean="0">
                <a:solidFill>
                  <a:srgbClr val="FFFF00"/>
                </a:solidFill>
              </a:rPr>
              <a:t>Porównanie operatorów </a:t>
            </a:r>
            <a:r>
              <a:rPr lang="pl-PL" sz="2700" dirty="0" err="1" smtClean="0">
                <a:solidFill>
                  <a:srgbClr val="FFFF00"/>
                </a:solidFill>
              </a:rPr>
              <a:t>OCCUR</a:t>
            </a:r>
            <a:r>
              <a:rPr lang="pl-PL" sz="2700" dirty="0" smtClean="0">
                <a:solidFill>
                  <a:srgbClr val="FFFF00"/>
                </a:solidFill>
              </a:rPr>
              <a:t> </a:t>
            </a:r>
            <a:r>
              <a:rPr lang="pl-PL" sz="2700" dirty="0" err="1" smtClean="0">
                <a:solidFill>
                  <a:srgbClr val="FFFF00"/>
                </a:solidFill>
              </a:rPr>
              <a:t>vs</a:t>
            </a:r>
            <a:r>
              <a:rPr lang="pl-PL" sz="2700" dirty="0" smtClean="0">
                <a:solidFill>
                  <a:srgbClr val="FFFF00"/>
                </a:solidFill>
              </a:rPr>
              <a:t>. DISPLAY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3555" name="pole tekstowe 2"/>
          <p:cNvSpPr txBox="1">
            <a:spLocks noChangeArrowheads="1"/>
          </p:cNvSpPr>
          <p:nvPr/>
        </p:nvSpPr>
        <p:spPr bwMode="auto">
          <a:xfrm>
            <a:off x="611188" y="1443038"/>
            <a:ext cx="7921625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noProof="1">
                <a:solidFill>
                  <a:schemeClr val="bg2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Podobnie jak w DISPLAY, występują tu następujące parametry</a:t>
            </a:r>
          </a:p>
          <a:p>
            <a:pPr>
              <a:defRPr/>
            </a:pPr>
            <a:r>
              <a:rPr lang="en-US" sz="2000" noProof="1">
                <a:solidFill>
                  <a:schemeClr val="bg2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takiej samej funkcjonalności i takim samym przeznaczeniu:</a:t>
            </a:r>
          </a:p>
          <a:p>
            <a:pPr>
              <a:defRPr/>
            </a:pPr>
            <a:r>
              <a:rPr 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TITLE, PAGE, DATE, DATENS, YDDD, YDDDNS, TIME, TIMENS,</a:t>
            </a:r>
          </a:p>
          <a:p>
            <a:pPr>
              <a:defRPr/>
            </a:pPr>
            <a:r>
              <a:rPr 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TLEFT, TFIRST, NOCC, HEADER, HEADER(NONE), NOHEADER,</a:t>
            </a:r>
          </a:p>
          <a:p>
            <a:pPr>
              <a:defRPr/>
            </a:pPr>
            <a:r>
              <a:rPr 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LINES, BLANK, PLUS, VSAMTYPE, </a:t>
            </a:r>
          </a:p>
          <a:p>
            <a:pPr>
              <a:defRPr/>
            </a:pPr>
            <a:r>
              <a:rPr 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WIDTH, INDENT, BETWEEN, TBETWEEN,</a:t>
            </a:r>
          </a:p>
          <a:p>
            <a:pPr>
              <a:defRPr/>
            </a:pPr>
            <a:r>
              <a:rPr 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UZERO, LISTSDB, LISTNOSDB</a:t>
            </a:r>
            <a:r>
              <a:rPr lang="en-US" altLang="en-US" b="1" noProof="1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>
              <a:defRPr/>
            </a:pPr>
            <a:endParaRPr lang="en-US" altLang="en-US" b="1" noProof="1">
              <a:solidFill>
                <a:srgbClr val="FF99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2000" noProof="1">
                <a:solidFill>
                  <a:schemeClr val="bg2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Operatory dostępne tylko w OCCUR:</a:t>
            </a:r>
          </a:p>
          <a:p>
            <a:pPr>
              <a:defRPr/>
            </a:pPr>
            <a:r>
              <a:rPr lang="en-US" sz="2000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ALLDUPS, NODUPS, HIGHER, LOWER, EQUAL</a:t>
            </a:r>
          </a:p>
          <a:p>
            <a:pPr>
              <a:defRPr/>
            </a:pPr>
            <a:endParaRPr lang="en-US" altLang="en-US" noProof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noProof="1">
                <a:solidFill>
                  <a:schemeClr val="bg2">
                    <a:lumMod val="20000"/>
                    <a:lumOff val="8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Operatory dostępne tylko w DISPLAY:</a:t>
            </a:r>
          </a:p>
          <a:p>
            <a:pPr>
              <a:defRPr/>
            </a:pPr>
            <a:r>
              <a:rPr 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LIMIT, </a:t>
            </a:r>
          </a:p>
          <a:p>
            <a:pPr>
              <a:defRPr/>
            </a:pPr>
            <a:r>
              <a:rPr 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BREAK, B</a:t>
            </a:r>
            <a:r>
              <a:rPr lang="en-US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TITLE, </a:t>
            </a:r>
          </a:p>
          <a:p>
            <a:pPr>
              <a:defRPr/>
            </a:pPr>
            <a:r>
              <a:rPr lang="en-US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BTOTAL, BMAXIMUM, BMINIMUM, BAVERAGE, BCOUNT, EDBCOUNT,</a:t>
            </a:r>
          </a:p>
          <a:p>
            <a:pPr>
              <a:defRPr/>
            </a:pPr>
            <a:r>
              <a:rPr lang="en-US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TOTAL, MAXIMUM, MINIMUM, AVERAGE, COUNT, EDCOUNT,</a:t>
            </a:r>
          </a:p>
          <a:p>
            <a:pPr>
              <a:defRPr/>
            </a:pPr>
            <a:r>
              <a:rPr lang="en-US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STATLEFT</a:t>
            </a:r>
            <a:endParaRPr lang="en-US" altLang="en-US" noProof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827584" y="-27384"/>
            <a:ext cx="8100392" cy="642942"/>
          </a:xfrm>
          <a:prstGeom prst="rect">
            <a:avLst/>
          </a:prstGeom>
        </p:spPr>
        <p:txBody>
          <a:bodyPr anchor="ctr">
            <a:normAutofit/>
            <a:sp3d prstMaterial="softEdge">
              <a:bevelT w="38100" h="381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l-PL" sz="2800" b="1" dirty="0">
                <a:ln w="6350">
                  <a:noFill/>
                </a:ln>
                <a:solidFill>
                  <a:srgbClr val="FF99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Przykłady </a:t>
            </a:r>
            <a:r>
              <a:rPr lang="pl-PL" dirty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(bez dodatkowej funkcjonalności operatorów opcjonalnych)</a:t>
            </a:r>
            <a:r>
              <a:rPr lang="pl-PL" sz="2800" b="1" dirty="0">
                <a:ln w="6350">
                  <a:noFill/>
                </a:ln>
                <a:solidFill>
                  <a:srgbClr val="FF99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l-PL" sz="36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579" name="pole tekstowe 5"/>
          <p:cNvSpPr txBox="1">
            <a:spLocks noChangeArrowheads="1"/>
          </p:cNvSpPr>
          <p:nvPr/>
        </p:nvSpPr>
        <p:spPr bwMode="auto">
          <a:xfrm>
            <a:off x="179388" y="620713"/>
            <a:ext cx="8785225" cy="169862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//TOOLIN	</a:t>
            </a:r>
            <a:r>
              <a:rPr lang="pl-PL" altLang="en-US" noProof="1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OCCUR  FROM(WEJSCIE)  LIST(RAPORT) </a:t>
            </a:r>
            <a:r>
              <a:rPr lang="pl-PL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endParaRPr lang="pl-PL" altLang="en-US" noProof="1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</a:t>
            </a:r>
            <a:r>
              <a:rPr lang="pl-PL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TITLE('Liczba pracownikow w oddzialach')  – </a:t>
            </a:r>
          </a:p>
          <a:p>
            <a:pPr>
              <a:spcBef>
                <a:spcPct val="20000"/>
              </a:spcBef>
            </a:pPr>
            <a:r>
              <a:rPr lang="pl-PL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ON(30,3,CH) ON(VALCNT)</a:t>
            </a:r>
            <a:r>
              <a:rPr lang="pl-PL" noProof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 </a:t>
            </a:r>
          </a:p>
        </p:txBody>
      </p:sp>
      <p:sp>
        <p:nvSpPr>
          <p:cNvPr id="24580" name="pole tekstowe 5"/>
          <p:cNvSpPr txBox="1">
            <a:spLocks noChangeArrowheads="1"/>
          </p:cNvSpPr>
          <p:nvPr/>
        </p:nvSpPr>
        <p:spPr bwMode="auto">
          <a:xfrm>
            <a:off x="179388" y="2420938"/>
            <a:ext cx="8785225" cy="264001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//TOOLIN	</a:t>
            </a:r>
            <a:r>
              <a:rPr lang="pl-PL" altLang="en-US" noProof="1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</a:t>
            </a:r>
          </a:p>
          <a:p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OCCUR </a:t>
            </a:r>
            <a:r>
              <a:rPr lang="pl-PL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FROM(TELEFNR) LIST(LICZROZM) – </a:t>
            </a:r>
          </a:p>
          <a:p>
            <a:r>
              <a:rPr lang="pl-PL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DATE(4MD-) TITLE('Roczne zliczanie rozmow telefonicznych' ) – </a:t>
            </a:r>
          </a:p>
          <a:p>
            <a:r>
              <a:rPr lang="pl-PL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TITLE('z tel. stacjonarnych, powyzej 500 rozmow') TFIRST –</a:t>
            </a:r>
          </a:p>
          <a:p>
            <a:r>
              <a:rPr lang="pl-PL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HEADER('Nr telefoniczny') ON(1,9,ZD,E'(99)-999-99-99') –</a:t>
            </a:r>
          </a:p>
          <a:p>
            <a:r>
              <a:rPr lang="pl-PL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HEADER('Liczba') ON(VALCNT,A2,N05) – </a:t>
            </a:r>
          </a:p>
          <a:p>
            <a:r>
              <a:rPr lang="pl-PL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HIGHER(500) –</a:t>
            </a:r>
          </a:p>
          <a:p>
            <a:r>
              <a:rPr lang="pl-PL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INDENT(5) BETWEEN(10)</a:t>
            </a:r>
            <a:endParaRPr lang="pl-PL" altLang="en-US" noProof="1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 </a:t>
            </a:r>
          </a:p>
        </p:txBody>
      </p:sp>
      <p:sp>
        <p:nvSpPr>
          <p:cNvPr id="5" name="pole tekstowe 5"/>
          <p:cNvSpPr txBox="1">
            <a:spLocks noChangeArrowheads="1"/>
          </p:cNvSpPr>
          <p:nvPr/>
        </p:nvSpPr>
        <p:spPr bwMode="auto">
          <a:xfrm>
            <a:off x="179388" y="5445125"/>
            <a:ext cx="8785225" cy="1366838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noProof="1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//* </a:t>
            </a:r>
            <a:r>
              <a:rPr lang="en-US" i="1" noProof="1">
                <a:solidFill>
                  <a:schemeClr val="accent4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 - rodzaj rozmów: K - krajowe, M - międzynarodowe</a:t>
            </a:r>
            <a:endParaRPr lang="en-US" altLang="en-US" i="1" noProof="1">
              <a:solidFill>
                <a:schemeClr val="accent4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noProof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…  </a:t>
            </a:r>
          </a:p>
          <a:p>
            <a:pPr>
              <a:spcBef>
                <a:spcPct val="20000"/>
              </a:spcBef>
              <a:defRPr/>
            </a:pPr>
            <a:r>
              <a:rPr lang="en-US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HEADER('R') ON(10,1,CH) –</a:t>
            </a:r>
            <a:r>
              <a:rPr lang="en-US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spcBef>
                <a:spcPct val="20000"/>
              </a:spcBef>
              <a:defRPr/>
            </a:pPr>
            <a:r>
              <a:rPr lang="en-US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…</a:t>
            </a:r>
          </a:p>
        </p:txBody>
      </p:sp>
      <p:sp>
        <p:nvSpPr>
          <p:cNvPr id="24582" name="pole tekstowe 5"/>
          <p:cNvSpPr txBox="1">
            <a:spLocks noChangeArrowheads="1"/>
          </p:cNvSpPr>
          <p:nvPr/>
        </p:nvSpPr>
        <p:spPr bwMode="auto">
          <a:xfrm>
            <a:off x="179388" y="5084763"/>
            <a:ext cx="75295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noProof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 ostatnim przykładzie: Pomiędzy dwoma liniami HEADER… wstawiamy: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050"/>
            <a:ext cx="8229600" cy="1143000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l-PL" sz="4000" dirty="0">
                <a:solidFill>
                  <a:srgbClr val="FF9900"/>
                </a:solidFill>
              </a:rPr>
              <a:t>OCCUR </a:t>
            </a:r>
            <a:r>
              <a:rPr lang="pl-PL" sz="4000" dirty="0" err="1">
                <a:solidFill>
                  <a:srgbClr val="FF9900"/>
                </a:solidFill>
              </a:rPr>
              <a:t>vs</a:t>
            </a:r>
            <a:r>
              <a:rPr lang="pl-PL" sz="4000" dirty="0">
                <a:solidFill>
                  <a:srgbClr val="FF9900"/>
                </a:solidFill>
              </a:rPr>
              <a:t>. DISPLAY </a:t>
            </a:r>
            <a:r>
              <a:rPr lang="pl-PL" sz="6000" dirty="0">
                <a:solidFill>
                  <a:srgbClr val="FF9900"/>
                </a:solidFill>
              </a:rPr>
              <a:t> </a:t>
            </a:r>
            <a:br>
              <a:rPr lang="pl-PL" sz="6000" dirty="0">
                <a:solidFill>
                  <a:srgbClr val="FF9900"/>
                </a:solidFill>
              </a:rPr>
            </a:br>
            <a:r>
              <a:rPr lang="pl-PL" sz="2700" dirty="0">
                <a:solidFill>
                  <a:srgbClr val="FF9900"/>
                </a:solidFill>
              </a:rPr>
              <a:t>dodatkowa </a:t>
            </a:r>
            <a:r>
              <a:rPr lang="pl-PL" sz="2700" dirty="0" smtClean="0">
                <a:solidFill>
                  <a:srgbClr val="FF9900"/>
                </a:solidFill>
              </a:rPr>
              <a:t>funkcjonalność operatorów opcjonalnych</a:t>
            </a:r>
            <a:r>
              <a:rPr lang="en-US" dirty="0">
                <a:solidFill>
                  <a:srgbClr val="FF9900"/>
                </a:solidFill>
              </a:rPr>
              <a:t/>
            </a:r>
            <a:br>
              <a:rPr lang="en-US" dirty="0">
                <a:solidFill>
                  <a:srgbClr val="FF9900"/>
                </a:solidFill>
              </a:rPr>
            </a:br>
            <a:endParaRPr lang="pl-PL" dirty="0"/>
          </a:p>
        </p:txBody>
      </p:sp>
      <p:sp>
        <p:nvSpPr>
          <p:cNvPr id="25603" name="pole tekstowe 2"/>
          <p:cNvSpPr txBox="1">
            <a:spLocks noChangeArrowheads="1"/>
          </p:cNvSpPr>
          <p:nvPr/>
        </p:nvSpPr>
        <p:spPr bwMode="auto">
          <a:xfrm>
            <a:off x="214313" y="1884363"/>
            <a:ext cx="8428037" cy="386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sz="2400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Dodatkowa funkcjonalność w OCCUR:</a:t>
            </a:r>
          </a:p>
          <a:p>
            <a:pPr>
              <a:spcBef>
                <a:spcPct val="20000"/>
              </a:spcBef>
            </a:pPr>
            <a:endParaRPr lang="pl-PL" altLang="en-US" b="1" noProof="1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pl-PL" altLang="en-US" b="1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OCCUR wyświetla te podane w ON pola, które w innych rekordach…</a:t>
            </a:r>
          </a:p>
          <a:p>
            <a:pPr>
              <a:spcBef>
                <a:spcPct val="20000"/>
              </a:spcBef>
            </a:pPr>
            <a:endParaRPr lang="pl-PL" altLang="en-US" b="1" noProof="1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ALLDUPS 	</a:t>
            </a:r>
            <a:r>
              <a:rPr lang="pl-PL" altLang="en-US" b="1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… </a:t>
            </a:r>
            <a:r>
              <a:rPr lang="pl-PL" altLang="en-US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mają duplikaty (te same wartości),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NODUPS	</a:t>
            </a:r>
            <a:r>
              <a:rPr lang="pl-PL" altLang="en-US" b="1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…</a:t>
            </a:r>
            <a:r>
              <a:rPr lang="pl-PL" altLang="en-US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nie mają duplikatów,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HIGHER(</a:t>
            </a:r>
            <a:r>
              <a:rPr lang="pl-PL" altLang="en-US" b="1" i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	</a:t>
            </a:r>
            <a:r>
              <a:rPr lang="pl-PL" altLang="en-US" b="1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… </a:t>
            </a:r>
            <a:r>
              <a:rPr lang="pl-PL" altLang="en-US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ilość duplikatów jest większa niż </a:t>
            </a:r>
            <a:r>
              <a:rPr lang="pl-PL" altLang="en-US" i="1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</a:t>
            </a:r>
            <a:r>
              <a:rPr lang="pl-PL" altLang="en-US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LOWER(</a:t>
            </a:r>
            <a:r>
              <a:rPr lang="pl-PL" altLang="en-US" b="1" i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	</a:t>
            </a:r>
            <a:r>
              <a:rPr lang="pl-PL" altLang="en-US" b="1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… </a:t>
            </a:r>
            <a:r>
              <a:rPr lang="pl-PL" altLang="en-US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ilość duplikatów jest mniejsza niż </a:t>
            </a:r>
            <a:r>
              <a:rPr lang="pl-PL" altLang="en-US" i="1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 </a:t>
            </a:r>
            <a:r>
              <a:rPr lang="pl-PL" altLang="en-US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EQUAL(</a:t>
            </a:r>
            <a:r>
              <a:rPr lang="pl-PL" altLang="en-US" b="1" i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pl-PL" altLang="en-US" b="1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pl-PL" altLang="en-US" noProof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b="1" noProof="1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pl-PL" altLang="en-US" b="1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… </a:t>
            </a:r>
            <a:r>
              <a:rPr lang="pl-PL" altLang="en-US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ilość duplikatów jest dokładnie równa </a:t>
            </a:r>
            <a:r>
              <a:rPr lang="pl-PL" altLang="en-US" i="1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pl-PL" altLang="en-US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.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</a:p>
          <a:p>
            <a:pPr>
              <a:spcBef>
                <a:spcPct val="50000"/>
              </a:spcBef>
            </a:pPr>
            <a:r>
              <a:rPr lang="pl-PL" altLang="en-US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gdzie </a:t>
            </a:r>
            <a:r>
              <a:rPr lang="pl-PL" altLang="en-US" i="1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pl-PL" altLang="en-US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jest wartością numeryczną nieujemną mogącą zawierać od 1 do 15 cyfr.</a:t>
            </a:r>
            <a:endParaRPr lang="pl-PL" altLang="en-US" noProof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20080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3200" dirty="0">
                <a:solidFill>
                  <a:srgbClr val="FF9900"/>
                </a:solidFill>
              </a:rPr>
              <a:t>OCCUR vs. DISPLAY </a:t>
            </a:r>
            <a:r>
              <a:rPr lang="pl-PL" sz="3200" dirty="0" smtClean="0">
                <a:solidFill>
                  <a:srgbClr val="FF9900"/>
                </a:solidFill>
              </a:rPr>
              <a:t> - przykład </a:t>
            </a:r>
            <a:r>
              <a:rPr lang="pl-PL" sz="3200" dirty="0">
                <a:solidFill>
                  <a:srgbClr val="FF9900"/>
                </a:solidFill>
              </a:rPr>
              <a:t>kodu</a:t>
            </a:r>
            <a:endParaRPr lang="pl-PL" sz="3200" dirty="0"/>
          </a:p>
        </p:txBody>
      </p:sp>
      <p:sp>
        <p:nvSpPr>
          <p:cNvPr id="20483" name="pole tekstowe 7"/>
          <p:cNvSpPr txBox="1">
            <a:spLocks noChangeArrowheads="1"/>
          </p:cNvSpPr>
          <p:nvPr/>
        </p:nvSpPr>
        <p:spPr bwMode="auto">
          <a:xfrm>
            <a:off x="395288" y="620713"/>
            <a:ext cx="8208962" cy="60626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80000"/>
              <a:buFont typeface="Wingdings 2" pitchFamily="18" charset="2"/>
              <a:buChar char=""/>
              <a:defRPr sz="24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95000"/>
              <a:buFont typeface="Wingdings" pitchFamily="2" charset="2"/>
              <a:buChar char=""/>
              <a:defRPr sz="22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buClrTx/>
              <a:buSzTx/>
              <a:buFontTx/>
              <a:buNone/>
              <a:defRPr/>
            </a:pPr>
            <a:r>
              <a:rPr lang="en-US" altLang="en-US" sz="1600" noProof="1" smtClean="0">
                <a:solidFill>
                  <a:srgbClr val="32EE5F"/>
                </a:solidFill>
                <a:latin typeface="Tahoma" pitchFamily="34" charset="0"/>
                <a:cs typeface="Arial" charset="0"/>
              </a:rPr>
              <a:t>//TOOLIN </a:t>
            </a:r>
            <a:r>
              <a:rPr lang="en-US" altLang="en-US" sz="1600" noProof="1" smtClean="0">
                <a:solidFill>
                  <a:srgbClr val="FF0101"/>
                </a:solidFill>
                <a:latin typeface="Tahoma" pitchFamily="34" charset="0"/>
                <a:cs typeface="Arial" charset="0"/>
              </a:rPr>
              <a:t> DD</a:t>
            </a:r>
            <a:r>
              <a:rPr lang="en-US" altLang="en-US" sz="1600" noProof="1" smtClean="0">
                <a:solidFill>
                  <a:srgbClr val="32EE5F"/>
                </a:solidFill>
                <a:latin typeface="Tahoma" pitchFamily="34" charset="0"/>
                <a:cs typeface="Arial" charset="0"/>
              </a:rPr>
              <a:t> *</a:t>
            </a:r>
          </a:p>
          <a:p>
            <a:pPr>
              <a:buClrTx/>
              <a:buSzTx/>
              <a:buFontTx/>
              <a:buNone/>
              <a:defRPr/>
            </a:pPr>
            <a:r>
              <a:rPr lang="pl-PL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 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OCCUR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FROM(DDIN) LIST(DDOUT)		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pl-PL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 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TITLE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('Raport danych') PAGE DATE TIME </a:t>
            </a:r>
            <a:r>
              <a:rPr lang="en-US" altLang="en-US" sz="1600" noProof="1" smtClean="0">
                <a:latin typeface="Tahoma" pitchFamily="34" charset="0"/>
                <a:cs typeface="Arial" charset="0"/>
              </a:rPr>
              <a:t>ALLDUPS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 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en-US" altLang="en-US" sz="1400" noProof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Arial" charset="0"/>
              </a:rPr>
              <a:t>*    HEADER('Lp.') ON(NUM,N03)		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en-US" altLang="en-US" sz="1400" noProof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Arial" charset="0"/>
              </a:rPr>
              <a:t>*    HEADER('NIP') ON(1,4,ZD,NOST)	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pl-PL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 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HEADER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('Imie') ON(5,10,CH)			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pl-PL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 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HEADER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('Nazwisko') ON(15,15,CH)		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pl-PL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 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HEADER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('Plec') ON(62,1,CH)			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pl-PL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 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HEADER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('Data','urodzenia') ON(63,10,CH)	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en-US" altLang="en-US" sz="1400" noProof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Arial" charset="0"/>
              </a:rPr>
              <a:t>*    HEADER('Wyplata')  ON(54,8,ZD,F2,T' zl ') 	-</a:t>
            </a:r>
            <a:endParaRPr lang="en-US" altLang="en-US" sz="1600" noProof="1" smtClean="0">
              <a:solidFill>
                <a:schemeClr val="accent2">
                  <a:lumMod val="75000"/>
                </a:schemeClr>
              </a:solidFill>
              <a:latin typeface="Tahoma" pitchFamily="34" charset="0"/>
              <a:cs typeface="Arial" charset="0"/>
            </a:endParaRPr>
          </a:p>
          <a:p>
            <a:pPr>
              <a:buClrTx/>
              <a:buSzTx/>
              <a:buFontTx/>
              <a:buNone/>
              <a:defRPr/>
            </a:pPr>
            <a:r>
              <a:rPr lang="pl-PL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  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INDENT(2</a:t>
            </a:r>
            <a:r>
              <a:rPr lang="en-US" altLang="en-US" sz="1600" noProof="1" smtClean="0">
                <a:solidFill>
                  <a:schemeClr val="accent1"/>
                </a:solidFill>
                <a:latin typeface="Tahoma" pitchFamily="34" charset="0"/>
                <a:cs typeface="Arial" charset="0"/>
              </a:rPr>
              <a:t>) BETWEEN(2)</a:t>
            </a:r>
          </a:p>
          <a:p>
            <a:pPr>
              <a:buClrTx/>
              <a:buSzTx/>
              <a:buFontTx/>
              <a:buNone/>
              <a:defRPr/>
            </a:pPr>
            <a:r>
              <a:rPr lang="en-US" altLang="en-US" sz="1400" noProof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Arial" charset="0"/>
              </a:rPr>
              <a:t>*    BREAK(62,1,CH)			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en-US" altLang="en-US" sz="1400" noProof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Arial" charset="0"/>
              </a:rPr>
              <a:t>*    BTITLE('Personal data')		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en-US" altLang="en-US" sz="1400" noProof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Arial" charset="0"/>
              </a:rPr>
              <a:t>*    BTOTAL('Suma wyplat w grupie: ')	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en-US" altLang="en-US" sz="1400" noProof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Arial" charset="0"/>
              </a:rPr>
              <a:t>*    BAVERAGE('Srednia wyplat w grupie: ')	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en-US" altLang="en-US" sz="1400" noProof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Arial" charset="0"/>
              </a:rPr>
              <a:t>*    BMINIMUM('Najnizsza kwota w grupie: ')	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en-US" altLang="en-US" sz="1400" noProof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Arial" charset="0"/>
              </a:rPr>
              <a:t>*    BMAXIMUM('Najwyzsza kwota w grupie: ')	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en-US" altLang="en-US" sz="1400" noProof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Arial" charset="0"/>
              </a:rPr>
              <a:t>*    TOTAL('Suma wyplat wszystkich: ')	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en-US" altLang="en-US" sz="1400" noProof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Arial" charset="0"/>
              </a:rPr>
              <a:t>*    AVERAGE('Srednia kwota wszystkich: ')	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en-US" altLang="en-US" sz="1400" noProof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Arial" charset="0"/>
              </a:rPr>
              <a:t>*    MINIMUM('Wyplata minimalna wszystkich: ')	-</a:t>
            </a:r>
          </a:p>
          <a:p>
            <a:pPr>
              <a:buClrTx/>
              <a:buSzTx/>
              <a:buFontTx/>
              <a:buNone/>
              <a:defRPr/>
            </a:pPr>
            <a:r>
              <a:rPr lang="en-US" altLang="en-US" sz="1400" noProof="1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Arial" charset="0"/>
              </a:rPr>
              <a:t>*    MAXIMUM('Wyplata maksymalna wszystkich: ')</a:t>
            </a:r>
          </a:p>
          <a:p>
            <a:pPr>
              <a:buClrTx/>
              <a:buSzTx/>
              <a:buFontTx/>
              <a:buNone/>
              <a:defRPr/>
            </a:pPr>
            <a:r>
              <a:rPr lang="en-US" altLang="en-US" sz="1600" noProof="1" smtClean="0">
                <a:solidFill>
                  <a:srgbClr val="32EE5F"/>
                </a:solidFill>
                <a:latin typeface="Tahoma" pitchFamily="34" charset="0"/>
                <a:cs typeface="Arial" charset="0"/>
              </a:rPr>
              <a:t>/* </a:t>
            </a:r>
            <a:endParaRPr lang="en-US" altLang="en-US" sz="1600" noProof="1">
              <a:solidFill>
                <a:srgbClr val="32EE5F"/>
              </a:solidFill>
              <a:latin typeface="Tahoma" pitchFamily="34" charset="0"/>
              <a:cs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pole tekstowe 1"/>
          <p:cNvSpPr txBox="1">
            <a:spLocks noChangeArrowheads="1"/>
          </p:cNvSpPr>
          <p:nvPr/>
        </p:nvSpPr>
        <p:spPr bwMode="auto">
          <a:xfrm>
            <a:off x="1500188" y="1285875"/>
            <a:ext cx="4173537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Pokrewne prezentacje:</a:t>
            </a:r>
          </a:p>
          <a:p>
            <a:pPr>
              <a:spcBef>
                <a:spcPct val="20000"/>
              </a:spcBef>
            </a:pPr>
            <a:r>
              <a:rPr lang="pl-PL" alt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COBOL</a:t>
            </a:r>
          </a:p>
          <a:p>
            <a:pPr>
              <a:spcBef>
                <a:spcPct val="20000"/>
              </a:spcBef>
            </a:pPr>
            <a:r>
              <a:rPr lang="pl-PL" alt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pl-PL" altLang="en-US" sz="2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TSO</a:t>
            </a:r>
            <a:r>
              <a:rPr lang="pl-PL" alt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 edytor</a:t>
            </a:r>
          </a:p>
          <a:p>
            <a:pPr>
              <a:spcBef>
                <a:spcPct val="20000"/>
              </a:spcBef>
            </a:pPr>
            <a:r>
              <a:rPr lang="pl-PL" alt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pl-PL" altLang="en-US" sz="2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JCL</a:t>
            </a:r>
            <a:endParaRPr lang="pl-PL" altLang="en-US" sz="24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pl-PL" alt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Programy narzędziowe</a:t>
            </a:r>
          </a:p>
          <a:p>
            <a:pPr>
              <a:spcBef>
                <a:spcPct val="20000"/>
              </a:spcBef>
            </a:pPr>
            <a:r>
              <a:rPr lang="pl-PL" alt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pl-PL" altLang="en-US" sz="2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ICETOOL</a:t>
            </a:r>
            <a:r>
              <a:rPr lang="pl-PL" altLang="en-US" sz="2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pl-PL" altLang="en-US" sz="2400" noProof="1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0200" y="285728"/>
            <a:ext cx="7115204" cy="642942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l-PL" sz="3600" dirty="0">
                <a:solidFill>
                  <a:srgbClr val="FF9900"/>
                </a:solidFill>
              </a:rPr>
              <a:t>Składnia DISPLAY</a:t>
            </a:r>
            <a:endParaRPr lang="pl-PL" sz="3600" dirty="0"/>
          </a:p>
        </p:txBody>
      </p:sp>
      <p:sp>
        <p:nvSpPr>
          <p:cNvPr id="5123" name="Symbol zastępczy tekstu 2"/>
          <p:cNvSpPr>
            <a:spLocks noGrp="1"/>
          </p:cNvSpPr>
          <p:nvPr>
            <p:ph type="body" idx="1"/>
          </p:nvPr>
        </p:nvSpPr>
        <p:spPr>
          <a:xfrm>
            <a:off x="323528" y="1000125"/>
            <a:ext cx="7334572" cy="2571750"/>
          </a:xfrm>
        </p:spPr>
        <p:txBody>
          <a:bodyPr/>
          <a:lstStyle/>
          <a:p>
            <a:pPr marL="73025" eaLnBrk="1" hangingPunct="1">
              <a:lnSpc>
                <a:spcPct val="80000"/>
              </a:lnSpc>
            </a:pPr>
            <a:r>
              <a:rPr lang="pl-PL" altLang="en-US" b="1" noProof="1" smtClean="0"/>
              <a:t>Obowiązkowe operatory dla </a:t>
            </a:r>
            <a:r>
              <a:rPr lang="pl-PL" altLang="en-US" b="1" noProof="1" smtClean="0"/>
              <a:t>DISPLAY</a:t>
            </a:r>
            <a:r>
              <a:rPr lang="pl-PL" altLang="en-US" b="1" noProof="1" smtClean="0"/>
              <a:t>:</a:t>
            </a:r>
            <a:r>
              <a:rPr lang="pl-PL" altLang="en-US" noProof="1" smtClean="0"/>
              <a:t> </a:t>
            </a:r>
            <a:endParaRPr lang="pl-PL" altLang="en-US" noProof="1" smtClean="0"/>
          </a:p>
          <a:p>
            <a:pPr marL="73025" eaLnBrk="1" hangingPunct="1">
              <a:lnSpc>
                <a:spcPct val="80000"/>
              </a:lnSpc>
            </a:pPr>
            <a:endParaRPr lang="pl-PL" altLang="en-US" sz="1400" noProof="1" smtClean="0"/>
          </a:p>
          <a:p>
            <a:pPr marL="73025" eaLnBrk="1" hangingPunct="1">
              <a:lnSpc>
                <a:spcPct val="80000"/>
              </a:lnSpc>
              <a:buFontTx/>
              <a:buChar char="•"/>
            </a:pPr>
            <a:r>
              <a:rPr lang="pl-PL" altLang="en-US" noProof="1" smtClean="0">
                <a:solidFill>
                  <a:srgbClr val="FFFF00"/>
                </a:solidFill>
              </a:rPr>
              <a:t> </a:t>
            </a:r>
            <a:r>
              <a:rPr lang="pl-PL" altLang="en-US" noProof="1" smtClean="0">
                <a:solidFill>
                  <a:srgbClr val="C00000"/>
                </a:solidFill>
              </a:rPr>
              <a:t>FROM</a:t>
            </a:r>
            <a:endParaRPr lang="pl-PL" altLang="en-US" noProof="1" smtClean="0">
              <a:solidFill>
                <a:srgbClr val="C00000"/>
              </a:solidFill>
            </a:endParaRPr>
          </a:p>
          <a:p>
            <a:pPr marL="73025" eaLnBrk="1" hangingPunct="1">
              <a:lnSpc>
                <a:spcPct val="80000"/>
              </a:lnSpc>
              <a:buFontTx/>
              <a:buChar char="•"/>
            </a:pPr>
            <a:r>
              <a:rPr lang="pl-PL" altLang="en-US" noProof="1" smtClean="0">
                <a:solidFill>
                  <a:srgbClr val="C00000"/>
                </a:solidFill>
              </a:rPr>
              <a:t> </a:t>
            </a:r>
            <a:r>
              <a:rPr lang="pl-PL" altLang="en-US" noProof="1" smtClean="0">
                <a:solidFill>
                  <a:srgbClr val="C00000"/>
                </a:solidFill>
              </a:rPr>
              <a:t>LIST</a:t>
            </a:r>
            <a:endParaRPr lang="pl-PL" altLang="en-US" noProof="1" smtClean="0">
              <a:solidFill>
                <a:srgbClr val="C00000"/>
              </a:solidFill>
            </a:endParaRPr>
          </a:p>
          <a:p>
            <a:pPr marL="73025" eaLnBrk="1" hangingPunct="1">
              <a:lnSpc>
                <a:spcPct val="80000"/>
              </a:lnSpc>
              <a:buFontTx/>
              <a:buChar char="•"/>
            </a:pPr>
            <a:r>
              <a:rPr lang="pl-PL" altLang="en-US" noProof="1" smtClean="0">
                <a:solidFill>
                  <a:srgbClr val="C00000"/>
                </a:solidFill>
              </a:rPr>
              <a:t> </a:t>
            </a:r>
            <a:r>
              <a:rPr lang="pl-PL" altLang="en-US" noProof="1" smtClean="0">
                <a:solidFill>
                  <a:srgbClr val="C00000"/>
                </a:solidFill>
              </a:rPr>
              <a:t>ON</a:t>
            </a:r>
            <a:endParaRPr lang="pl-PL" altLang="en-US" noProof="1" smtClean="0">
              <a:solidFill>
                <a:srgbClr val="C00000"/>
              </a:solidFill>
            </a:endParaRPr>
          </a:p>
          <a:p>
            <a:pPr marL="73025" eaLnBrk="1" hangingPunct="1">
              <a:lnSpc>
                <a:spcPct val="80000"/>
              </a:lnSpc>
              <a:buFontTx/>
              <a:buChar char="•"/>
            </a:pPr>
            <a:endParaRPr lang="pl-PL" altLang="en-US" sz="1400" noProof="1" smtClean="0">
              <a:solidFill>
                <a:srgbClr val="FF9900"/>
              </a:solidFill>
            </a:endParaRPr>
          </a:p>
          <a:p>
            <a:pPr marL="73025" eaLnBrk="1" hangingPunct="1">
              <a:lnSpc>
                <a:spcPct val="80000"/>
              </a:lnSpc>
              <a:spcBef>
                <a:spcPct val="50000"/>
              </a:spcBef>
            </a:pPr>
            <a:r>
              <a:rPr lang="pl-PL" altLang="en-US" sz="1800" b="1" noProof="1" smtClean="0"/>
              <a:t>Najbardziej prosta </a:t>
            </a:r>
            <a:r>
              <a:rPr lang="pl-PL" altLang="en-US" sz="1800" b="1" noProof="1" smtClean="0"/>
              <a:t>składnia:</a:t>
            </a:r>
            <a:endParaRPr lang="pl-PL" altLang="en-US" sz="1800" b="1" noProof="1" smtClean="0"/>
          </a:p>
          <a:p>
            <a:pPr marL="73025" eaLnBrk="1" hangingPunct="1">
              <a:lnSpc>
                <a:spcPct val="80000"/>
              </a:lnSpc>
              <a:spcBef>
                <a:spcPct val="50000"/>
              </a:spcBef>
            </a:pPr>
            <a:r>
              <a:rPr lang="pl-PL" altLang="en-US" b="1" noProof="1" smtClean="0">
                <a:solidFill>
                  <a:srgbClr val="002060"/>
                </a:solidFill>
              </a:rPr>
              <a:t>DISPLAY   </a:t>
            </a:r>
            <a:r>
              <a:rPr lang="pl-PL" altLang="en-US" b="1" noProof="1" smtClean="0">
                <a:solidFill>
                  <a:srgbClr val="002060"/>
                </a:solidFill>
              </a:rPr>
              <a:t>FROM(indd</a:t>
            </a:r>
            <a:r>
              <a:rPr lang="pl-PL" altLang="en-US" b="1" noProof="1" smtClean="0">
                <a:solidFill>
                  <a:srgbClr val="002060"/>
                </a:solidFill>
              </a:rPr>
              <a:t>)   </a:t>
            </a:r>
            <a:r>
              <a:rPr lang="pl-PL" altLang="en-US" b="1" noProof="1" smtClean="0">
                <a:solidFill>
                  <a:srgbClr val="002060"/>
                </a:solidFill>
              </a:rPr>
              <a:t>LIST(listdd</a:t>
            </a:r>
            <a:r>
              <a:rPr lang="pl-PL" altLang="en-US" b="1" noProof="1" smtClean="0">
                <a:solidFill>
                  <a:srgbClr val="002060"/>
                </a:solidFill>
              </a:rPr>
              <a:t>)	  ON(…) </a:t>
            </a:r>
            <a:r>
              <a:rPr lang="pl-PL" altLang="en-US" b="1" noProof="1" smtClean="0">
                <a:solidFill>
                  <a:srgbClr val="002060"/>
                </a:solidFill>
              </a:rPr>
              <a:t>	</a:t>
            </a:r>
            <a:endParaRPr lang="pl-PL" altLang="en-US" noProof="1" smtClean="0">
              <a:solidFill>
                <a:srgbClr val="002060"/>
              </a:solidFill>
            </a:endParaRPr>
          </a:p>
          <a:p>
            <a:pPr marL="73025" eaLnBrk="1" hangingPunct="1">
              <a:lnSpc>
                <a:spcPct val="80000"/>
              </a:lnSpc>
            </a:pPr>
            <a:endParaRPr lang="pl-PL" altLang="en-US" sz="1000" dirty="0" smtClean="0">
              <a:solidFill>
                <a:srgbClr val="002060"/>
              </a:solidFill>
            </a:endParaRPr>
          </a:p>
        </p:txBody>
      </p:sp>
      <p:sp>
        <p:nvSpPr>
          <p:cNvPr id="5124" name="pole tekstowe 5"/>
          <p:cNvSpPr txBox="1">
            <a:spLocks noChangeArrowheads="1"/>
          </p:cNvSpPr>
          <p:nvPr/>
        </p:nvSpPr>
        <p:spPr bwMode="auto">
          <a:xfrm>
            <a:off x="395536" y="3571875"/>
            <a:ext cx="8496945" cy="2985433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//STEP010</a:t>
            </a:r>
            <a:r>
              <a:rPr lang="pl-PL" altLang="en-US" sz="2000" noProof="1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pl-PL" altLang="en-US" sz="2000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EXEC</a:t>
            </a:r>
            <a:r>
              <a:rPr lang="pl-PL" altLang="en-US" sz="2000" noProof="1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PGM</a:t>
            </a:r>
            <a:r>
              <a:rPr lang="pl-PL" altLang="en-US" sz="2000" noProof="1" smtClean="0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ICETOOL</a:t>
            </a:r>
            <a:r>
              <a:rPr lang="pl-PL" altLang="en-US" sz="2000" noProof="1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pl-PL" altLang="en-US" sz="2000" noProof="1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//WEJSCIE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pl-PL" altLang="en-US" sz="2000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DSN</a:t>
            </a:r>
            <a:r>
              <a:rPr lang="pl-PL" altLang="en-US" sz="2000" noProof="1" smtClean="0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LB12345.IKEA.ALL,DISP=SHR </a:t>
            </a:r>
            <a:endParaRPr lang="pl-PL" altLang="en-US" sz="20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  <a:buFont typeface="Wingdings 2" pitchFamily="18" charset="2"/>
              <a:buNone/>
            </a:pP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//RAPORT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pl-PL" altLang="en-US" sz="2000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SYSOUT</a:t>
            </a:r>
            <a:r>
              <a:rPr lang="pl-PL" altLang="en-US" sz="2000" noProof="1" smtClean="0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 </a:t>
            </a:r>
            <a:endParaRPr lang="pl-PL" altLang="en-US" sz="20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//DFSMSG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pl-PL" altLang="en-US" sz="2000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SYSOUT</a:t>
            </a:r>
            <a:r>
              <a:rPr lang="pl-PL" altLang="en-US" sz="2000" noProof="1" smtClean="0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 </a:t>
            </a:r>
            <a:endParaRPr lang="pl-PL" altLang="en-US" sz="20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//TOOLMSG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pl-PL" altLang="en-US" sz="2000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SYSOUT</a:t>
            </a:r>
            <a:r>
              <a:rPr lang="pl-PL" altLang="en-US" sz="2000" noProof="1" smtClean="0">
                <a:solidFill>
                  <a:srgbClr val="FF99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 </a:t>
            </a:r>
            <a:endParaRPr lang="pl-PL" altLang="en-US" sz="20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//TOOLIN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pl-PL" altLang="en-US" sz="2000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</a:t>
            </a:r>
            <a:endParaRPr lang="pl-PL" altLang="en-US" sz="20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pl-PL" altLang="en-US" sz="20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DISPLAY </a:t>
            </a:r>
            <a:r>
              <a:rPr lang="pl-PL" altLang="en-US" sz="20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FROM(WEJSCIE</a:t>
            </a:r>
            <a:r>
              <a:rPr lang="pl-PL" altLang="en-US" sz="20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pl-PL" altLang="en-US" sz="20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LIST(RAPORT</a:t>
            </a:r>
            <a:r>
              <a:rPr lang="pl-PL" altLang="en-US" sz="20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pl-PL" altLang="en-US" sz="20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ON(5,10,CH</a:t>
            </a:r>
            <a:r>
              <a:rPr lang="pl-PL" altLang="en-US" sz="20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pl-PL" altLang="en-US" sz="20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ON(15,10,CH)</a:t>
            </a: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pl-PL" altLang="en-US" sz="20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lang="pl-PL" altLang="en-US" sz="20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 </a:t>
            </a:r>
            <a:endParaRPr lang="pl-PL" altLang="en-US" sz="2000" noProof="1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108520" y="-24"/>
            <a:ext cx="9361040" cy="654032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sz="3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pl-PL" sz="3000" dirty="0" smtClean="0">
                <a:solidFill>
                  <a:srgbClr val="FF9900"/>
                </a:solidFill>
              </a:rPr>
              <a:t> w zapisie ON(</a:t>
            </a:r>
            <a:r>
              <a:rPr lang="pl-PL" sz="3000" dirty="0" err="1" smtClean="0">
                <a:solidFill>
                  <a:srgbClr val="FF9900"/>
                </a:solidFill>
              </a:rPr>
              <a:t>p,m,</a:t>
            </a:r>
            <a:r>
              <a:rPr lang="pl-PL" sz="3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pl-PL" sz="3000" dirty="0" smtClean="0">
                <a:solidFill>
                  <a:srgbClr val="FF9900"/>
                </a:solidFill>
              </a:rPr>
              <a:t>) czyli format pola na wejściu</a:t>
            </a:r>
            <a:endParaRPr lang="pl-PL" sz="30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14313" y="714375"/>
          <a:ext cx="8806907" cy="5989640"/>
        </p:xfrm>
        <a:graphic>
          <a:graphicData uri="http://schemas.openxmlformats.org/drawingml/2006/table">
            <a:tbl>
              <a:tblPr/>
              <a:tblGrid>
                <a:gridCol w="766764"/>
                <a:gridCol w="1142651"/>
                <a:gridCol w="3096344"/>
                <a:gridCol w="595018"/>
                <a:gridCol w="792088"/>
                <a:gridCol w="2414042"/>
              </a:tblGrid>
              <a:tr h="317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Kod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3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Długość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3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Opis pola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3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Kod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3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Długość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3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Opis pola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A3A8"/>
                    </a:solidFill>
                  </a:tcPr>
                </a:tc>
              </a:tr>
              <a:tr h="317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1-8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Binarne bez znaku liczby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DE3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ETOD data jako Z'yyyyddd'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  <a:tr h="317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1-8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Zmiennoprzecinkowe ze znakiem liczby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TM1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 bajty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SMF czas jako Z'hhmmss'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  <a:tr h="317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PD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1-16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Packed decimal ze znakiem liczby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TM2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 bajty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SMF czas jako Z'hhmm'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  <a:tr h="317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ZD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1-31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Zoned decimal ze znakiem liczby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TM3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 bajty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SMF czas jako Z'hh'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  <a:tr h="317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1-1500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Znakowe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TM4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 bajty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SMF czas jako Z'hhmmssxx'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  <a:tr h="4546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FL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 or 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Zmiennoprzecinkowe heksadecymalne ze znakiem liczby jako liczba całkowita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TC1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TOD czas jako Z'hhmmss'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  <a:tr h="317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CSF/FS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1-32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Numeryczne ze zmienną pozycją znaku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TC2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TOD czas jako Z'hhmm'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  <a:tr h="317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UFF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1-44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Numeryczne wolnego formatu bez znaku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TC3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TOD czas jako Z'hh'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  <a:tr h="317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SFF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1-44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Numeryczne wolnego formatu ze znakiem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TC4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TOD czas jako Z'hhmmssxx'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  <a:tr h="317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DT1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 bajty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SMF data jako Z'yyyymmdd'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TE1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ETOD czas jako Z'hhmmss'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  <a:tr h="317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DT2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 bajty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SMF data jako Z'yyyymm'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TE2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ETOD czas jako Z'hhmm'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  <a:tr h="317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DT3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 bajty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SMF data jako Z'yyyyddd'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TE3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ETOD czas jako Z'hh'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  <a:tr h="317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DC1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TOD data jako Z'yyyymmdd'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TE4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ETOD czas jako Z'hhmmssxx'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  <a:tr h="4546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DC2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TOD data jako Z'yyyymm'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HEX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1-1000 bajtów 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Znaki w postaci hexadecymalnej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  <a:tr h="317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DC3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TOD data jako Z'yyyyddd'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VLEN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n/a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Długość rekordu dla VLR (1,2,BI)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  <a:tr h="317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DE1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ETOD data jako Z'yyyymmdd'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n/a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Kolejny numer rekordu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  <a:tr h="317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DE2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 bajtów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ETOD data jako Z'yyyymm'</a:t>
                      </a: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488" marR="90488" marT="44452" marB="44452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9F9F9"/>
                        </a:buClr>
                        <a:buSzPct val="65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Book Antiqua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noProof="1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3C2C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86808" cy="5688632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 algn="l">
              <a:defRPr/>
            </a:pPr>
            <a:r>
              <a:rPr lang="en-US" sz="2000" b="0" noProof="1" smtClean="0">
                <a:solidFill>
                  <a:schemeClr val="bg1"/>
                </a:solidFill>
                <a:effectLst/>
              </a:rPr>
              <a:t>Podaje  wartości związane z wyszczególnionymi polami zarówno numerycznymi jak i znakowymi w formie raportu (LIST).</a:t>
            </a:r>
            <a:br>
              <a:rPr lang="en-US" sz="2000" b="0" noProof="1" smtClean="0">
                <a:solidFill>
                  <a:schemeClr val="bg1"/>
                </a:solidFill>
                <a:effectLst/>
              </a:rPr>
            </a:br>
            <a:r>
              <a:rPr lang="en-US" sz="2000" b="0" noProof="1" smtClean="0">
                <a:solidFill>
                  <a:schemeClr val="bg1"/>
                </a:solidFill>
                <a:effectLst/>
              </a:rPr>
              <a:t/>
            </a:r>
            <a:br>
              <a:rPr lang="en-US" sz="2000" b="0" noProof="1" smtClean="0">
                <a:solidFill>
                  <a:schemeClr val="bg1"/>
                </a:solidFill>
                <a:effectLst/>
              </a:rPr>
            </a:br>
            <a:r>
              <a:rPr lang="en-US" sz="2000" b="0" noProof="1" smtClean="0">
                <a:solidFill>
                  <a:schemeClr val="bg1"/>
                </a:solidFill>
                <a:effectLst/>
              </a:rPr>
              <a:t>Umożliwia:</a:t>
            </a:r>
            <a:br>
              <a:rPr lang="en-US" sz="2000" b="0" noProof="1" smtClean="0">
                <a:solidFill>
                  <a:schemeClr val="bg1"/>
                </a:solidFill>
                <a:effectLst/>
              </a:rPr>
            </a:br>
            <a:r>
              <a:rPr lang="en-US" sz="1000" b="0" noProof="1" smtClean="0">
                <a:solidFill>
                  <a:schemeClr val="bg1"/>
                </a:solidFill>
                <a:effectLst/>
              </a:rPr>
              <a:t/>
            </a:r>
            <a:br>
              <a:rPr lang="en-US" sz="1000" b="0" noProof="1" smtClean="0">
                <a:solidFill>
                  <a:schemeClr val="bg1"/>
                </a:solidFill>
                <a:effectLst/>
              </a:rPr>
            </a:br>
            <a:r>
              <a:rPr lang="en-US" sz="2000" b="0" noProof="1" smtClean="0">
                <a:solidFill>
                  <a:schemeClr val="bg1"/>
                </a:solidFill>
                <a:effectLst/>
              </a:rPr>
              <a:t>- podanie tytułu raportu (TITLE) (jak i tytułu sekcji) z aktualnymi datą i czasem, z podziałem na strony,</a:t>
            </a:r>
            <a:br>
              <a:rPr lang="en-US" sz="2000" b="0" noProof="1" smtClean="0">
                <a:solidFill>
                  <a:schemeClr val="bg1"/>
                </a:solidFill>
                <a:effectLst/>
              </a:rPr>
            </a:br>
            <a:r>
              <a:rPr lang="en-US" sz="900" b="0" noProof="1" smtClean="0">
                <a:solidFill>
                  <a:schemeClr val="bg1"/>
                </a:solidFill>
                <a:effectLst/>
              </a:rPr>
              <a:t/>
            </a:r>
            <a:br>
              <a:rPr lang="en-US" sz="900" b="0" noProof="1" smtClean="0">
                <a:solidFill>
                  <a:schemeClr val="bg1"/>
                </a:solidFill>
                <a:effectLst/>
              </a:rPr>
            </a:br>
            <a:r>
              <a:rPr lang="en-US" sz="2000" b="0" noProof="1" smtClean="0">
                <a:solidFill>
                  <a:schemeClr val="bg1"/>
                </a:solidFill>
                <a:effectLst/>
              </a:rPr>
              <a:t>- nazwanie (HEADER) i wzajemne pozycjonowanie drukowanych kolumn (INDENT, BETWEEN), </a:t>
            </a:r>
            <a:br>
              <a:rPr lang="en-US" sz="2000" b="0" noProof="1" smtClean="0">
                <a:solidFill>
                  <a:schemeClr val="bg1"/>
                </a:solidFill>
                <a:effectLst/>
              </a:rPr>
            </a:br>
            <a:r>
              <a:rPr lang="en-US" sz="900" b="0" noProof="1" smtClean="0">
                <a:solidFill>
                  <a:schemeClr val="bg1"/>
                </a:solidFill>
                <a:effectLst/>
              </a:rPr>
              <a:t/>
            </a:r>
            <a:br>
              <a:rPr lang="en-US" sz="900" b="0" noProof="1" smtClean="0">
                <a:solidFill>
                  <a:schemeClr val="bg1"/>
                </a:solidFill>
                <a:effectLst/>
              </a:rPr>
            </a:br>
            <a:r>
              <a:rPr lang="en-US" sz="2000" b="0" noProof="1" smtClean="0">
                <a:solidFill>
                  <a:schemeClr val="bg1"/>
                </a:solidFill>
                <a:effectLst/>
              </a:rPr>
              <a:t>- podział raportu na sekcje ze względu na różne wartości określonego pola (BREAK), </a:t>
            </a:r>
            <a:br>
              <a:rPr lang="en-US" sz="2000" b="0" noProof="1" smtClean="0">
                <a:solidFill>
                  <a:schemeClr val="bg1"/>
                </a:solidFill>
                <a:effectLst/>
              </a:rPr>
            </a:br>
            <a:r>
              <a:rPr lang="en-US" sz="900" b="0" noProof="1" smtClean="0">
                <a:solidFill>
                  <a:schemeClr val="bg1"/>
                </a:solidFill>
                <a:effectLst/>
              </a:rPr>
              <a:t/>
            </a:r>
            <a:br>
              <a:rPr lang="en-US" sz="900" b="0" noProof="1" smtClean="0">
                <a:solidFill>
                  <a:schemeClr val="bg1"/>
                </a:solidFill>
                <a:effectLst/>
              </a:rPr>
            </a:br>
            <a:r>
              <a:rPr lang="en-US" sz="2000" b="0" noProof="1" smtClean="0">
                <a:solidFill>
                  <a:schemeClr val="bg1"/>
                </a:solidFill>
                <a:effectLst/>
              </a:rPr>
              <a:t>- przedstawienie danych zgodnie z wybranymi formatami (np. ON(p,m,f,</a:t>
            </a:r>
            <a:r>
              <a:rPr lang="en-US" sz="2000" b="0" noProof="1" smtClean="0">
                <a:solidFill>
                  <a:schemeClr val="tx1"/>
                </a:solidFill>
                <a:effectLst/>
              </a:rPr>
              <a:t>formatowanie</a:t>
            </a:r>
            <a:r>
              <a:rPr lang="en-US" sz="2000" b="0" noProof="1" smtClean="0">
                <a:solidFill>
                  <a:schemeClr val="bg1"/>
                </a:solidFill>
                <a:effectLst/>
              </a:rPr>
              <a:t>))  i </a:t>
            </a:r>
            <a:br>
              <a:rPr lang="en-US" sz="2000" b="0" noProof="1" smtClean="0">
                <a:solidFill>
                  <a:schemeClr val="bg1"/>
                </a:solidFill>
                <a:effectLst/>
              </a:rPr>
            </a:br>
            <a:r>
              <a:rPr lang="en-US" sz="900" b="0" noProof="1" smtClean="0">
                <a:solidFill>
                  <a:schemeClr val="bg1"/>
                </a:solidFill>
                <a:effectLst/>
              </a:rPr>
              <a:t/>
            </a:r>
            <a:br>
              <a:rPr lang="en-US" sz="900" b="0" noProof="1" smtClean="0">
                <a:solidFill>
                  <a:schemeClr val="bg1"/>
                </a:solidFill>
                <a:effectLst/>
              </a:rPr>
            </a:br>
            <a:r>
              <a:rPr lang="en-US" sz="2000" b="0" noProof="1" smtClean="0">
                <a:solidFill>
                  <a:schemeClr val="bg1"/>
                </a:solidFill>
                <a:effectLst/>
              </a:rPr>
              <a:t>- obliczanie statystycznych wielkości pól zarówno poszczególnych sekcji jak i w podsumowaniu całego raportu. </a:t>
            </a:r>
            <a:r>
              <a:rPr lang="en-US" sz="2400" b="0" noProof="1" smtClean="0">
                <a:solidFill>
                  <a:schemeClr val="bg1"/>
                </a:solidFill>
                <a:effectLst/>
              </a:rPr>
              <a:t/>
            </a:r>
            <a:br>
              <a:rPr lang="en-US" sz="2400" b="0" noProof="1" smtClean="0">
                <a:solidFill>
                  <a:schemeClr val="bg1"/>
                </a:solidFill>
                <a:effectLst/>
              </a:rPr>
            </a:br>
            <a:r>
              <a:rPr lang="en-US" sz="900" b="0" noProof="1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sz="900" b="0" noProof="1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000" b="0" noProof="1" smtClean="0">
                <a:solidFill>
                  <a:srgbClr val="002060"/>
                </a:solidFill>
                <a:effectLst/>
              </a:rPr>
              <a:t>Następne slajdy będą dotyczyć słowa ‘</a:t>
            </a:r>
            <a:r>
              <a:rPr lang="en-US" sz="2000" b="0" noProof="1" smtClean="0">
                <a:solidFill>
                  <a:schemeClr val="tx1"/>
                </a:solidFill>
                <a:effectLst/>
              </a:rPr>
              <a:t>formatowanie</a:t>
            </a:r>
            <a:r>
              <a:rPr lang="en-US" sz="2000" b="0" noProof="1" smtClean="0">
                <a:solidFill>
                  <a:srgbClr val="002060"/>
                </a:solidFill>
                <a:effectLst/>
              </a:rPr>
              <a:t>’.</a:t>
            </a:r>
            <a:endParaRPr lang="en-US" sz="2400" b="0" noProof="1">
              <a:solidFill>
                <a:srgbClr val="002060"/>
              </a:solidFill>
              <a:effectLst/>
            </a:endParaRPr>
          </a:p>
        </p:txBody>
      </p:sp>
      <p:sp>
        <p:nvSpPr>
          <p:cNvPr id="3" name="Tytuł 1"/>
          <p:cNvSpPr txBox="1">
            <a:spLocks/>
          </p:cNvSpPr>
          <p:nvPr/>
        </p:nvSpPr>
        <p:spPr>
          <a:xfrm>
            <a:off x="3851920" y="285728"/>
            <a:ext cx="4863484" cy="642942"/>
          </a:xfrm>
          <a:prstGeom prst="rect">
            <a:avLst/>
          </a:prstGeom>
        </p:spPr>
        <p:txBody>
          <a:bodyPr anchor="ctr">
            <a:normAutofit/>
            <a:sp3d prstMaterial="softEdge">
              <a:bevelT w="38100" h="381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l-PL" sz="3600" b="1" dirty="0">
                <a:ln w="6350">
                  <a:noFill/>
                </a:ln>
                <a:solidFill>
                  <a:srgbClr val="FF99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Możliwości  DISPLAY</a:t>
            </a:r>
            <a:endParaRPr lang="pl-PL" sz="36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6804248" y="49754"/>
            <a:ext cx="1911156" cy="642942"/>
          </a:xfrm>
          <a:prstGeom prst="rect">
            <a:avLst/>
          </a:prstGeom>
        </p:spPr>
        <p:txBody>
          <a:bodyPr anchor="ctr">
            <a:normAutofit/>
            <a:sp3d prstMaterial="softEdge">
              <a:bevelT w="38100" h="381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l-PL" sz="2800" b="1" dirty="0">
                <a:ln w="6350">
                  <a:noFill/>
                </a:ln>
                <a:solidFill>
                  <a:srgbClr val="FF99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Przykłady</a:t>
            </a:r>
            <a:endParaRPr lang="pl-PL" sz="36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195" name="pole tekstowe 5"/>
          <p:cNvSpPr txBox="1">
            <a:spLocks noChangeArrowheads="1"/>
          </p:cNvSpPr>
          <p:nvPr/>
        </p:nvSpPr>
        <p:spPr bwMode="auto">
          <a:xfrm>
            <a:off x="179388" y="809625"/>
            <a:ext cx="8785225" cy="103505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//TOOLIN	</a:t>
            </a:r>
            <a:r>
              <a:rPr lang="pl-PL" altLang="en-US" noProof="1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DISPLAY  FROM(WEJSCIE)  LIST(RAPORT)  ON(NUM)  ON(30,12,CH)  ON(10,8,PD)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</a:rPr>
              <a:t>/* </a:t>
            </a:r>
          </a:p>
        </p:txBody>
      </p:sp>
      <p:sp>
        <p:nvSpPr>
          <p:cNvPr id="8196" name="pole tekstowe 5"/>
          <p:cNvSpPr txBox="1">
            <a:spLocks noChangeArrowheads="1"/>
          </p:cNvSpPr>
          <p:nvPr/>
        </p:nvSpPr>
        <p:spPr bwMode="auto">
          <a:xfrm>
            <a:off x="179388" y="4076700"/>
            <a:ext cx="8785225" cy="26670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438"/>
              </a:spcBef>
            </a:pPr>
            <a:r>
              <a:rPr lang="en-US" altLang="en-US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//TOOLIN</a:t>
            </a:r>
            <a:r>
              <a:rPr lang="en-US" altLang="en-US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en-US" altLang="en-US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</a:t>
            </a:r>
            <a:endParaRPr lang="en-US" altLang="en-US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438"/>
              </a:spcBef>
            </a:pPr>
            <a:r>
              <a:rPr lang="en-US" noProof="1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DISPLAY  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FROM(WEJSCIE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LIST(RAPORT</a:t>
            </a:r>
            <a:r>
              <a:rPr lang="en-US" alt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BLANK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endParaRPr lang="en-US" altLang="en-US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438"/>
              </a:spcBef>
            </a:pP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TITLE('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Roczny raport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firmy'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PAGE 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DATE(DM4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/)  TIME – </a:t>
            </a:r>
            <a:endParaRPr lang="en-US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438"/>
              </a:spcBef>
            </a:pP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HEADER('Oddzial'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HEADER('Zyski/Straty'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Liczba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pracownikow'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438"/>
              </a:spcBef>
            </a:pP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ON(1,15,CH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       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ON(45,8,ZD,E2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         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ON(3,3,ZD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438"/>
              </a:spcBef>
            </a:pP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MAXIMUM('Najwiecej'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MINIMUM('Najmniej'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438"/>
              </a:spcBef>
            </a:pP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COUNT('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Liczba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oddzialow'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EDCOUNT(U03)</a:t>
            </a:r>
            <a:endParaRPr lang="en-US" noProof="1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438"/>
              </a:spcBef>
            </a:pPr>
            <a:r>
              <a:rPr lang="en-US" altLang="en-US" noProof="1" smtClean="0">
                <a:solidFill>
                  <a:srgbClr val="32EE5F"/>
                </a:solidFill>
              </a:rPr>
              <a:t>/* </a:t>
            </a:r>
            <a:endParaRPr lang="en-US" altLang="en-US" noProof="1">
              <a:solidFill>
                <a:srgbClr val="32EE5F"/>
              </a:solidFill>
            </a:endParaRPr>
          </a:p>
        </p:txBody>
      </p:sp>
      <p:sp>
        <p:nvSpPr>
          <p:cNvPr id="8197" name="pole tekstowe 5"/>
          <p:cNvSpPr txBox="1">
            <a:spLocks noChangeArrowheads="1"/>
          </p:cNvSpPr>
          <p:nvPr/>
        </p:nvSpPr>
        <p:spPr bwMode="auto">
          <a:xfrm>
            <a:off x="179388" y="2090738"/>
            <a:ext cx="8785225" cy="169862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//TOOLIN	</a:t>
            </a:r>
            <a:r>
              <a:rPr lang="pl-PL" altLang="en-US" noProof="1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DISPLAY  FROM(WEJSCIE)  LIST(RAPORT) – 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NOHEADER –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ON(17,5,PD)  ON(1,2,FI)</a:t>
            </a: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pl-PL" altLang="en-US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 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5220072" y="49754"/>
            <a:ext cx="3495332" cy="642942"/>
          </a:xfrm>
          <a:prstGeom prst="rect">
            <a:avLst/>
          </a:prstGeom>
        </p:spPr>
        <p:txBody>
          <a:bodyPr anchor="ctr">
            <a:normAutofit/>
            <a:sp3d prstMaterial="softEdge">
              <a:bevelT w="38100" h="381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l-PL" sz="2800" b="1" dirty="0">
                <a:ln w="6350">
                  <a:noFill/>
                </a:ln>
                <a:solidFill>
                  <a:srgbClr val="FF99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Przykłady</a:t>
            </a:r>
            <a:r>
              <a:rPr lang="pl-PL" dirty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(ciąg dalszy)</a:t>
            </a:r>
            <a:endParaRPr lang="pl-PL" sz="3600" dirty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219" name="pole tekstowe 5"/>
          <p:cNvSpPr txBox="1">
            <a:spLocks noChangeArrowheads="1"/>
          </p:cNvSpPr>
          <p:nvPr/>
        </p:nvSpPr>
        <p:spPr bwMode="auto">
          <a:xfrm>
            <a:off x="179388" y="809625"/>
            <a:ext cx="8785225" cy="588327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438"/>
              </a:spcBef>
            </a:pPr>
            <a:r>
              <a:rPr lang="pl-PL" altLang="en-US" sz="1900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//TOOLIN	</a:t>
            </a:r>
            <a:r>
              <a:rPr lang="pl-PL" altLang="en-US" sz="1900" noProof="1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pl-PL" altLang="en-US" sz="1900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</a:t>
            </a:r>
          </a:p>
          <a:p>
            <a:pPr>
              <a:spcBef>
                <a:spcPts val="438"/>
              </a:spcBef>
            </a:pPr>
            <a:r>
              <a:rPr lang="pl-PL" altLang="en-US" sz="1900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pl-PL" altLang="en-US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SORT  FROM(INPUT)  TO(TYMCZAS)  USING(</a:t>
            </a:r>
            <a:r>
              <a:rPr lang="pl-PL" altLang="en-US" sz="1900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SRTU</a:t>
            </a:r>
            <a:r>
              <a:rPr lang="pl-PL" altLang="en-US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spcBef>
                <a:spcPts val="438"/>
              </a:spcBef>
            </a:pPr>
            <a:r>
              <a:rPr lang="pl-PL" altLang="en-US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DISPLAY  FROM(TYMCZAS)  LIST(RAPORT) </a:t>
            </a:r>
            <a:r>
              <a:rPr lang="pl-PL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</a:p>
          <a:p>
            <a:pPr>
              <a:spcBef>
                <a:spcPts val="438"/>
              </a:spcBef>
            </a:pPr>
            <a:r>
              <a:rPr lang="pl-PL" altLang="en-US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DATE  TITLE(</a:t>
            </a:r>
            <a:r>
              <a:rPr lang="pl-PL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'Raport Zyskow/Strat Firmy')  PAGE –</a:t>
            </a:r>
            <a:r>
              <a:rPr lang="pl-PL" altLang="en-US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spcBef>
                <a:spcPts val="438"/>
              </a:spcBef>
            </a:pPr>
            <a:r>
              <a:rPr lang="pl-PL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BTITLE('Oddzial:') BREAK(3,13,CH) –</a:t>
            </a:r>
          </a:p>
          <a:p>
            <a:pPr>
              <a:spcBef>
                <a:spcPts val="438"/>
              </a:spcBef>
            </a:pPr>
            <a:r>
              <a:rPr lang="pl-PL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HEADER('Lokalizacja') ON(16,13,CH) –</a:t>
            </a:r>
          </a:p>
          <a:p>
            <a:pPr>
              <a:spcBef>
                <a:spcPts val="438"/>
              </a:spcBef>
            </a:pPr>
            <a:r>
              <a:rPr lang="pl-PL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HEADER('Zysk/Strata (K)') ON(41,4,PD,/K,E1) –</a:t>
            </a:r>
          </a:p>
          <a:p>
            <a:pPr>
              <a:spcBef>
                <a:spcPts val="438"/>
              </a:spcBef>
            </a:pPr>
            <a:r>
              <a:rPr lang="pl-PL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BMINIMUM('Najnizsza wartosc w tym oddziale:') –</a:t>
            </a:r>
          </a:p>
          <a:p>
            <a:pPr>
              <a:spcBef>
                <a:spcPts val="438"/>
              </a:spcBef>
            </a:pPr>
            <a:r>
              <a:rPr lang="pl-PL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BMAXIMUM('Najwyzsza wartosc w tym oddziale:') –</a:t>
            </a:r>
          </a:p>
          <a:p>
            <a:pPr>
              <a:spcBef>
                <a:spcPts val="438"/>
              </a:spcBef>
            </a:pPr>
            <a:r>
              <a:rPr lang="pl-PL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BAVERAGE('Srednia wartosc w tym oddziale:') –</a:t>
            </a:r>
          </a:p>
          <a:p>
            <a:pPr>
              <a:spcBef>
                <a:spcPts val="438"/>
              </a:spcBef>
            </a:pPr>
            <a:r>
              <a:rPr lang="pl-PL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MINIMUM('Najnizsza wartosc dla wszystkich oddzialow:') –</a:t>
            </a:r>
          </a:p>
          <a:p>
            <a:pPr>
              <a:spcBef>
                <a:spcPts val="438"/>
              </a:spcBef>
            </a:pPr>
            <a:r>
              <a:rPr lang="pl-PL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MAXIMUM('Najwyzsza wartosc dla wszystkich oddzialow:') –</a:t>
            </a:r>
          </a:p>
          <a:p>
            <a:pPr>
              <a:spcBef>
                <a:spcPts val="438"/>
              </a:spcBef>
            </a:pPr>
            <a:r>
              <a:rPr lang="pl-PL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AVERAGE('Srednia wartosc dla wszystkich oddzialow:')	</a:t>
            </a:r>
            <a:r>
              <a:rPr lang="pl-PL" altLang="en-US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spcBef>
                <a:spcPts val="438"/>
              </a:spcBef>
            </a:pPr>
            <a:r>
              <a:rPr lang="pl-PL" altLang="en-US" sz="1900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</a:t>
            </a:r>
          </a:p>
          <a:p>
            <a:pPr>
              <a:spcBef>
                <a:spcPts val="438"/>
              </a:spcBef>
            </a:pPr>
            <a:r>
              <a:rPr lang="pl-PL" altLang="en-US" sz="1900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pl-PL" altLang="en-US" sz="1900" noProof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SRTU</a:t>
            </a:r>
            <a:r>
              <a:rPr lang="pl-PL" altLang="en-US" sz="1900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CNTL	</a:t>
            </a:r>
            <a:r>
              <a:rPr lang="pl-PL" altLang="en-US" sz="1900" noProof="1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DD</a:t>
            </a:r>
            <a:r>
              <a:rPr lang="pl-PL" altLang="en-US" sz="1900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</a:t>
            </a:r>
            <a:endParaRPr lang="pl-PL" altLang="en-US" sz="1900" noProof="1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438"/>
              </a:spcBef>
            </a:pPr>
            <a:r>
              <a:rPr lang="pl-PL" altLang="en-US" sz="1900" noProof="1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SORT FIELDS=(3,13,A,16,13,A),FORMAT=CH</a:t>
            </a:r>
          </a:p>
          <a:p>
            <a:pPr>
              <a:spcBef>
                <a:spcPts val="438"/>
              </a:spcBef>
            </a:pPr>
            <a:r>
              <a:rPr lang="pl-PL" altLang="en-US" sz="1900" noProof="1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</a:t>
            </a:r>
            <a:endParaRPr lang="pl-PL" altLang="en-US" sz="1900" noProof="1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5220072" y="-94262"/>
            <a:ext cx="3495332" cy="642942"/>
          </a:xfrm>
          <a:prstGeom prst="rect">
            <a:avLst/>
          </a:prstGeom>
        </p:spPr>
        <p:txBody>
          <a:bodyPr anchor="ctr">
            <a:normAutofit/>
            <a:sp3d prstMaterial="softEdge">
              <a:bevelT w="38100" h="381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l-PL" sz="2800" b="1" dirty="0">
                <a:ln w="6350">
                  <a:noFill/>
                </a:ln>
                <a:solidFill>
                  <a:srgbClr val="FF99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Przykłady</a:t>
            </a:r>
            <a:r>
              <a:rPr lang="pl-PL" dirty="0">
                <a:ln w="6350">
                  <a:noFill/>
                </a:ln>
                <a:solidFill>
                  <a:schemeClr val="bg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(ciąg dalszy)</a:t>
            </a:r>
            <a:endParaRPr lang="pl-PL" sz="3600" dirty="0">
              <a:ln w="6350">
                <a:noFill/>
              </a:ln>
              <a:solidFill>
                <a:schemeClr val="bg1"/>
              </a:soli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243" name="pole tekstowe 5"/>
          <p:cNvSpPr txBox="1">
            <a:spLocks noChangeArrowheads="1"/>
          </p:cNvSpPr>
          <p:nvPr/>
        </p:nvSpPr>
        <p:spPr bwMode="auto">
          <a:xfrm>
            <a:off x="179388" y="765175"/>
            <a:ext cx="8785225" cy="2708275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7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//TOOLIN</a:t>
            </a:r>
            <a:r>
              <a:rPr lang="en-US" altLang="en-US" sz="17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700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en-US" altLang="en-US" sz="17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</a:t>
            </a:r>
            <a:endParaRPr lang="en-US" altLang="en-US" sz="17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DISPLAY  </a:t>
            </a:r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FROM(WEJSCIE</a:t>
            </a:r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</a:t>
            </a:r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LIST(RAPORT</a:t>
            </a:r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TITLE(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Raport o Stanie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Kont'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DATE  BLANK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alt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HEADER('Kwota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ON(12,6,ZD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HEADER('Id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ON(NUM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HEADER('Konto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ON(31,3,PD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HEADER('Data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ON(1,4,ZD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TOTAL('Suma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:')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AVERAGE('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Srednia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wartosc:')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alt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en-US" sz="17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</a:t>
            </a:r>
            <a:endParaRPr lang="en-US" altLang="en-US" sz="1700" noProof="1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251520" y="404664"/>
            <a:ext cx="5328592" cy="354910"/>
          </a:xfrm>
          <a:prstGeom prst="rect">
            <a:avLst/>
          </a:prstGeom>
          <a:effectLst/>
        </p:spPr>
        <p:txBody>
          <a:bodyPr anchor="ctr">
            <a:normAutofit fontScale="92500"/>
            <a:sp3d prstMaterial="softEdge">
              <a:bevelT w="38100" h="381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>
                <a:ln w="6350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Porównaj: Drugi kod jest poprawieniem pierwszego</a:t>
            </a:r>
            <a:endParaRPr lang="pl-PL" sz="3600" dirty="0">
              <a:ln w="6350">
                <a:noFill/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45" name="pole tekstowe 5"/>
          <p:cNvSpPr txBox="1">
            <a:spLocks noChangeArrowheads="1"/>
          </p:cNvSpPr>
          <p:nvPr/>
        </p:nvSpPr>
        <p:spPr bwMode="auto">
          <a:xfrm>
            <a:off x="179388" y="3581400"/>
            <a:ext cx="8785225" cy="323215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7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//TOOLIN</a:t>
            </a:r>
            <a:r>
              <a:rPr lang="en-US" altLang="en-US" sz="17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en-US" sz="1700" noProof="1" smtClean="0">
                <a:solidFill>
                  <a:srgbClr val="FF010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DD</a:t>
            </a:r>
            <a:r>
              <a:rPr lang="en-US" altLang="en-US" sz="17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</a:t>
            </a:r>
            <a:endParaRPr lang="en-US" altLang="en-US" sz="1700" noProof="1" smtClean="0">
              <a:solidFill>
                <a:srgbClr val="32EE5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DISPLAY  </a:t>
            </a:r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FROM(WEJSCIE</a:t>
            </a:r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</a:t>
            </a:r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LIST(RAPORT</a:t>
            </a:r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TITLE(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Raport o Stanie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Kont'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DATE</a:t>
            </a:r>
            <a:r>
              <a:rPr lang="en-US" sz="17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(DM4/)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BLANK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r>
              <a:rPr lang="en-US" alt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alt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HEADER('Kwota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ON(12,6,ZD</a:t>
            </a:r>
            <a:r>
              <a:rPr lang="en-US" sz="17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,C2,N08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HEADER('Id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ON(NUM</a:t>
            </a:r>
            <a:r>
              <a:rPr lang="en-US" sz="17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,N02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HEADER('Konto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ON(31,3,PD</a:t>
            </a:r>
            <a:r>
              <a:rPr lang="en-US" sz="17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,NOST,LZ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HEADER('Data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')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ON(1,4,ZD</a:t>
            </a:r>
            <a:r>
              <a:rPr lang="en-US" sz="17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,E’99/99’,NOST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17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BETWEEN(5)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1700" noProof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STATLEFT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TOTAL('Suma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:')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endParaRPr 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AVERAGE('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Srednia </a:t>
            </a:r>
            <a:r>
              <a:rPr lang="en-US" sz="1700" noProof="1" smtClean="0">
                <a:solidFill>
                  <a:schemeClr val="accent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wartosc:')</a:t>
            </a:r>
            <a:endParaRPr lang="en-US" altLang="en-US" sz="1700" noProof="1" smtClean="0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altLang="en-US" sz="1700" noProof="1" smtClean="0">
                <a:solidFill>
                  <a:srgbClr val="32EE5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/*</a:t>
            </a:r>
            <a:endParaRPr lang="en-US" altLang="en-US" sz="1700" noProof="1">
              <a:solidFill>
                <a:schemeClr val="accent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0" y="44624"/>
            <a:ext cx="9144000" cy="642942"/>
          </a:xfrm>
          <a:prstGeom prst="rect">
            <a:avLst/>
          </a:prstGeom>
        </p:spPr>
        <p:txBody>
          <a:bodyPr anchor="ctr">
            <a:sp3d prstMaterial="softEdge">
              <a:bevelT w="38100" h="38100"/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l-PL" sz="2400" b="1" dirty="0">
                <a:ln w="6350">
                  <a:noFill/>
                </a:ln>
                <a:solidFill>
                  <a:srgbClr val="FF99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Formatowanie pól numerycznych i znakowych w raporcie</a:t>
            </a:r>
            <a:endParaRPr lang="pl-PL" sz="2400" b="1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Symbol zastępczy zawartości 6"/>
          <p:cNvGraphicFramePr>
            <a:graphicFrameLocks/>
          </p:cNvGraphicFramePr>
          <p:nvPr/>
        </p:nvGraphicFramePr>
        <p:xfrm>
          <a:off x="285750" y="2781300"/>
          <a:ext cx="8606159" cy="393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407"/>
                <a:gridCol w="6768752"/>
              </a:tblGrid>
              <a:tr h="324933">
                <a:tc>
                  <a:txBody>
                    <a:bodyPr/>
                    <a:lstStyle/>
                    <a:p>
                      <a:r>
                        <a:rPr lang="pl-PL" sz="1800" b="0" noProof="1" smtClean="0"/>
                        <a:t>formatowanie</a:t>
                      </a:r>
                      <a:endParaRPr lang="pl-PL" sz="1800" b="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1800" b="0" noProof="1" smtClean="0"/>
                        <a:t>Opis ogólny czyli co robi dane formatowanie z danymi kolumny</a:t>
                      </a:r>
                      <a:endParaRPr lang="pl-PL" sz="1800" b="0" noProof="1"/>
                    </a:p>
                  </a:txBody>
                  <a:tcPr marL="91439" marR="91439" marT="45729" marB="45729"/>
                </a:tc>
              </a:tr>
              <a:tr h="331896"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‘maska’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Podaje jedną z 39 różnych postaci tej samej liczby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</a:tr>
              <a:tr h="331896"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E’wzór’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Wydruk</a:t>
                      </a:r>
                      <a:r>
                        <a:rPr lang="pl-PL" sz="2000" baseline="0" noProof="1" smtClean="0"/>
                        <a:t> liczby według podanego wzorca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</a:tr>
              <a:tr h="331896"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L’znaki’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Drukuje podane znaki przed liczbą lub tekstem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</a:tr>
              <a:tr h="331896"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F’znaki’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Drukuje podane znaki tuż przed liczbą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</a:tr>
              <a:tr h="331896"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T’znaki’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Drukuje podane znaki po liczbie lub tekście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</a:tr>
              <a:tr h="331896"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LZ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Powoduje wydruk liczby z zerami wiodącymi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</a:tr>
              <a:tr h="331896"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NOST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Deaktywuje obliczenia statystyczne na liczbach tego pola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</a:tr>
              <a:tr h="331896"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Ndd lub Udd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Zmienia ilość cyfr pola (zawęża lub rozszerza kolumnę)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</a:tr>
              <a:tr h="331896"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/x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  <a:tc>
                  <a:txBody>
                    <a:bodyPr/>
                    <a:lstStyle/>
                    <a:p>
                      <a:r>
                        <a:rPr lang="pl-PL" sz="2000" noProof="1" smtClean="0"/>
                        <a:t>Przedstawia dużą liczbę podzieloną przez inną</a:t>
                      </a:r>
                      <a:r>
                        <a:rPr lang="pl-PL" sz="2000" baseline="0" noProof="1" smtClean="0"/>
                        <a:t> liczbę</a:t>
                      </a:r>
                      <a:endParaRPr lang="pl-PL" sz="2000" noProof="1"/>
                    </a:p>
                  </a:txBody>
                  <a:tcPr marL="91439" marR="91439" marT="45729" marB="45729"/>
                </a:tc>
              </a:tr>
            </a:tbl>
          </a:graphicData>
        </a:graphic>
      </p:graphicFrame>
      <p:sp>
        <p:nvSpPr>
          <p:cNvPr id="7" name="Symbol zastępczy tekstu 2"/>
          <p:cNvSpPr txBox="1">
            <a:spLocks/>
          </p:cNvSpPr>
          <p:nvPr/>
        </p:nvSpPr>
        <p:spPr>
          <a:xfrm>
            <a:off x="250825" y="641350"/>
            <a:ext cx="8642350" cy="20669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l-PL" noProof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Poprzednio była mowa o odczycie formatu danych wejściowych (na bazie których tworzymy raport), czyli symbolu 'f' w schemacie ON(p,m,</a:t>
            </a:r>
            <a:r>
              <a:rPr lang="pl-PL" b="1" noProof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</a:t>
            </a:r>
            <a:r>
              <a:rPr lang="pl-PL" noProof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,formatowanie). Dzięki temu, dane są poprawnie przeczytane przez system.</a:t>
            </a:r>
          </a:p>
          <a:p>
            <a:pPr>
              <a:defRPr/>
            </a:pPr>
            <a:r>
              <a:rPr lang="pl-PL" noProof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Teraz te dane możemy na jeden z wielu sposobów przedstawić w raporcie czyli podać ich ostateczną postać.</a:t>
            </a:r>
          </a:p>
          <a:p>
            <a:pPr>
              <a:defRPr/>
            </a:pPr>
            <a:r>
              <a:rPr lang="pl-PL" noProof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Poniższe schematy są realizowane na konkretnym polu/kolumnie instrukcji ON(p,m,f,</a:t>
            </a:r>
            <a:r>
              <a:rPr lang="pl-PL" b="1" noProof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formatowanie</a:t>
            </a:r>
            <a:r>
              <a:rPr lang="pl-PL" noProof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w miejscu słowa 'formatowanie‘.</a:t>
            </a:r>
            <a:endParaRPr lang="pl-PL" altLang="en-US" sz="1000" noProof="1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erzchołek">
  <a:themeElements>
    <a:clrScheme name="Wierzchołek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Wierzchołek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ierzchołek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270</TotalTime>
  <Words>4376</Words>
  <Application>Microsoft Office PowerPoint</Application>
  <PresentationFormat>Pokaz na ekranie (4:3)</PresentationFormat>
  <Paragraphs>1444</Paragraphs>
  <Slides>25</Slides>
  <Notes>25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26" baseType="lpstr">
      <vt:lpstr>Wierzchołek</vt:lpstr>
      <vt:lpstr>Slajd 1</vt:lpstr>
      <vt:lpstr>Display</vt:lpstr>
      <vt:lpstr>Składnia DISPLAY</vt:lpstr>
      <vt:lpstr>f w zapisie ON(p,m,f) czyli format pola na wejściu</vt:lpstr>
      <vt:lpstr>Podaje  wartości związane z wyszczególnionymi polami zarówno numerycznymi jak i znakowymi w formie raportu (LIST).  Umożliwia:  - podanie tytułu raportu (TITLE) (jak i tytułu sekcji) z aktualnymi datą i czasem, z podziałem na strony,  - nazwanie (HEADER) i wzajemne pozycjonowanie drukowanych kolumn (INDENT, BETWEEN),   - podział raportu na sekcje ze względu na różne wartości określonego pola (BREAK),   - przedstawienie danych zgodnie z wybranymi formatami (np. ON(p,m,f,formatowanie))  i   - obliczanie statystycznych wielkości pól zarówno poszczególnych sekcji jak i w podsumowaniu całego raportu.   Następne slajdy będą dotyczyć słowa ‘formatowanie’.</vt:lpstr>
      <vt:lpstr>Slajd 6</vt:lpstr>
      <vt:lpstr>Slajd 7</vt:lpstr>
      <vt:lpstr>Slajd 8</vt:lpstr>
      <vt:lpstr>Slajd 9</vt:lpstr>
      <vt:lpstr>Formatowanie wydruku - MASKA</vt:lpstr>
      <vt:lpstr>39 rodzajów masek (str. 1 z 2)</vt:lpstr>
      <vt:lpstr>39 rodzajów masek (str. 2 z 2)</vt:lpstr>
      <vt:lpstr>Slajd 13</vt:lpstr>
      <vt:lpstr>Formatowanie wydruku  - przykład do poprzedniego slajdu</vt:lpstr>
      <vt:lpstr>Formatowanie wydruku - /x</vt:lpstr>
      <vt:lpstr>DISPLAY – operatory (podsumowanie)</vt:lpstr>
      <vt:lpstr>DISPLAY –  Przykład kodu</vt:lpstr>
      <vt:lpstr>Occur</vt:lpstr>
      <vt:lpstr>Składnia OCCUR</vt:lpstr>
      <vt:lpstr>Składnia operatora ON</vt:lpstr>
      <vt:lpstr>OCCUR – operatory opcjonalne Porównanie operatorów OCCUR vs. DISPLAY</vt:lpstr>
      <vt:lpstr>Slajd 22</vt:lpstr>
      <vt:lpstr>OCCUR vs. DISPLAY   dodatkowa funkcjonalność operatorów opcjonalnych </vt:lpstr>
      <vt:lpstr>OCCUR vs. DISPLAY  - przykład kodu</vt:lpstr>
      <vt:lpstr>Slajd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ZLATANXD</dc:creator>
  <cp:lastModifiedBy>ZLATANXD</cp:lastModifiedBy>
  <cp:revision>43</cp:revision>
  <dcterms:created xsi:type="dcterms:W3CDTF">2022-05-23T11:25:32Z</dcterms:created>
  <dcterms:modified xsi:type="dcterms:W3CDTF">2022-07-30T13:10:29Z</dcterms:modified>
</cp:coreProperties>
</file>