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notesSlides/notesSlide3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324" r:id="rId2"/>
    <p:sldId id="325" r:id="rId3"/>
    <p:sldId id="326" r:id="rId4"/>
    <p:sldId id="327" r:id="rId5"/>
    <p:sldId id="328" r:id="rId6"/>
    <p:sldId id="329"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1" r:id="rId29"/>
    <p:sldId id="352" r:id="rId30"/>
    <p:sldId id="353" r:id="rId31"/>
    <p:sldId id="354" r:id="rId32"/>
    <p:sldId id="355" r:id="rId33"/>
    <p:sldId id="356" r:id="rId34"/>
    <p:sldId id="357" r:id="rId35"/>
    <p:sldId id="358" r:id="rId36"/>
    <p:sldId id="359" r:id="rId37"/>
    <p:sldId id="360" r:id="rId38"/>
    <p:sldId id="361" r:id="rId39"/>
  </p:sldIdLst>
  <p:sldSz cx="9144000" cy="6858000" type="screen4x3"/>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33" autoAdjust="0"/>
  </p:normalViewPr>
  <p:slideViewPr>
    <p:cSldViewPr>
      <p:cViewPr varScale="1">
        <p:scale>
          <a:sx n="78" d="100"/>
          <a:sy n="78" d="100"/>
        </p:scale>
        <p:origin x="-92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DBCC3D-9F1B-4681-B097-21BE5767F0B6}" type="datetimeFigureOut">
              <a:rPr lang="pl-PL" smtClean="0"/>
              <a:pPr/>
              <a:t>2022-07-30</a:t>
            </a:fld>
            <a:endParaRPr lang="pl-PL"/>
          </a:p>
        </p:txBody>
      </p:sp>
      <p:sp>
        <p:nvSpPr>
          <p:cNvPr id="4" name="Symbol zastępczy obrazu slajd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l-PL" smtClean="0"/>
              <a:t>Kliknij, aby edytować style wzorca tekstu</a:t>
            </a:r>
          </a:p>
          <a:p>
            <a:pPr lvl="1"/>
            <a:r>
              <a:rPr lang="pl-PL" smtClean="0"/>
              <a:t>Drugi poziom</a:t>
            </a:r>
          </a:p>
          <a:p>
            <a:pPr lvl="2"/>
            <a:r>
              <a:rPr lang="pl-PL" smtClean="0"/>
              <a:t>Trzeci poziom</a:t>
            </a:r>
          </a:p>
          <a:p>
            <a:pPr lvl="3"/>
            <a:r>
              <a:rPr lang="pl-PL" smtClean="0"/>
              <a:t>Czwarty poziom</a:t>
            </a:r>
          </a:p>
          <a:p>
            <a:pPr lvl="4"/>
            <a:r>
              <a:rPr lang="pl-PL" smtClean="0"/>
              <a:t>Piąty poziom</a:t>
            </a:r>
            <a:endParaRPr lang="pl-PL"/>
          </a:p>
        </p:txBody>
      </p:sp>
      <p:sp>
        <p:nvSpPr>
          <p:cNvPr id="6" name="Symbol zastępczy stopki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19A5DD-4E0C-44D7-947A-998DF77F348B}" type="slidenum">
              <a:rPr lang="pl-PL" smtClean="0"/>
              <a:pPr/>
              <a:t>‹#›</a:t>
            </a:fld>
            <a:endParaRPr lang="pl-PL"/>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45059" name="Symbol zastępczy notatek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pl-PL" altLang="en-US" noProof="1" smtClean="0"/>
              <a:t>Konieczna jest tu znajomość programu SORT. Patrz prezentacja ‘Programy narzędziowe’.</a:t>
            </a:r>
          </a:p>
          <a:p>
            <a:pPr eaLnBrk="1" hangingPunct="1">
              <a:spcBef>
                <a:spcPct val="0"/>
              </a:spcBef>
            </a:pPr>
            <a:endParaRPr lang="pl-PL" altLang="en-US" noProof="1" smtClean="0"/>
          </a:p>
          <a:p>
            <a:pPr eaLnBrk="1" hangingPunct="1">
              <a:spcBef>
                <a:spcPct val="0"/>
              </a:spcBef>
            </a:pPr>
            <a:r>
              <a:rPr lang="pl-PL" altLang="en-US" noProof="1" smtClean="0"/>
              <a:t>- - - - - - - - - - - - - - - - - - - - - - - - - - - - - - - - - - - - </a:t>
            </a:r>
          </a:p>
          <a:p>
            <a:r>
              <a:rPr lang="pl-PL" b="1" noProof="1" smtClean="0"/>
              <a:t>Terminologia: Jak się ma ICETOOL do DFSORT ?</a:t>
            </a:r>
            <a:endParaRPr lang="pl-PL" noProof="1" smtClean="0"/>
          </a:p>
          <a:p>
            <a:endParaRPr lang="pl-PL" noProof="1" smtClean="0"/>
          </a:p>
          <a:p>
            <a:r>
              <a:rPr lang="pl-PL" noProof="1" smtClean="0"/>
              <a:t>DFSORT jest aplikacją, która zawiera w sobie dwa podstawowe, współpracujące ze sobą  programy:</a:t>
            </a:r>
          </a:p>
          <a:p>
            <a:r>
              <a:rPr lang="pl-PL" noProof="1" smtClean="0"/>
              <a:t>- SORT*	(opisany szczegółowo w prezentacji 'programy narzędziowe')</a:t>
            </a:r>
          </a:p>
          <a:p>
            <a:r>
              <a:rPr lang="pl-PL" noProof="1" smtClean="0"/>
              <a:t>- ICETOOL	(samodzielne narzędzie wykorzystujące, jeżeli trzeba, program SORT)</a:t>
            </a:r>
          </a:p>
          <a:p>
            <a:endParaRPr lang="pl-PL" noProof="1" smtClean="0"/>
          </a:p>
          <a:p>
            <a:r>
              <a:rPr lang="pl-PL" b="1" noProof="1" smtClean="0"/>
              <a:t>ICETOOL jest nie tylko 'nakładką' na SORT, ale sam dysponuje własną wielozadaniowością.</a:t>
            </a:r>
          </a:p>
          <a:p>
            <a:endParaRPr lang="pl-PL" noProof="1" smtClean="0"/>
          </a:p>
          <a:p>
            <a:r>
              <a:rPr lang="pl-PL" noProof="1" smtClean="0"/>
              <a:t>Tak więc można bezpośrednio wywołać DFSORT na poniższe sposoby:</a:t>
            </a:r>
          </a:p>
          <a:p>
            <a:r>
              <a:rPr lang="pl-PL" noProof="1" smtClean="0"/>
              <a:t> //STEP1	EXEC	PGM=SORT		albo</a:t>
            </a:r>
          </a:p>
          <a:p>
            <a:r>
              <a:rPr lang="pl-PL" noProof="1" smtClean="0"/>
              <a:t> //STEP1	EXEC	PGM=ICEMAN	albo</a:t>
            </a:r>
          </a:p>
          <a:p>
            <a:r>
              <a:rPr lang="pl-PL" noProof="1" smtClean="0"/>
              <a:t> //STEP1	EXEC	PGM=ICETOOL	</a:t>
            </a:r>
            <a:r>
              <a:rPr lang="pl-PL" noProof="1" smtClean="0">
                <a:sym typeface="Wingdings" pitchFamily="2" charset="2"/>
              </a:rPr>
              <a:t> i o tym jest prezentacja</a:t>
            </a:r>
            <a:endParaRPr lang="pl-PL" noProof="1" smtClean="0"/>
          </a:p>
          <a:p>
            <a:r>
              <a:rPr lang="pl-PL" noProof="1" smtClean="0"/>
              <a:t> </a:t>
            </a:r>
          </a:p>
          <a:p>
            <a:r>
              <a:rPr lang="pl-PL" noProof="1" smtClean="0"/>
              <a:t>- - - - - - - - - - </a:t>
            </a:r>
          </a:p>
          <a:p>
            <a:r>
              <a:rPr lang="pl-PL" noProof="1" smtClean="0"/>
              <a:t>* EXEC PROC=SORT lub EXEC SORT uruchamia program o nazwie ICEMAN.</a:t>
            </a:r>
          </a:p>
          <a:p>
            <a:endParaRPr lang="pl-PL" altLang="en-US" noProof="1" smtClean="0"/>
          </a:p>
        </p:txBody>
      </p:sp>
      <p:sp>
        <p:nvSpPr>
          <p:cNvPr id="45060" name="Symbol zastępczy numeru slajdu 3"/>
          <p:cNvSpPr>
            <a:spLocks noGrp="1"/>
          </p:cNvSpPr>
          <p:nvPr>
            <p:ph type="sldNum" sz="quarter" idx="5"/>
          </p:nvPr>
        </p:nvSpPr>
        <p:spPr bwMode="auto">
          <a:noFill/>
          <a:ln>
            <a:miter lim="800000"/>
            <a:headEnd/>
            <a:tailEnd/>
          </a:ln>
        </p:spPr>
        <p:txBody>
          <a:bodyPr/>
          <a:lstStyle/>
          <a:p>
            <a:fld id="{99777823-B2FC-4232-8C70-DAA6B99F6BEA}" type="slidenum">
              <a:rPr lang="pl-PL" altLang="en-US" smtClean="0"/>
              <a:pPr/>
              <a:t>1</a:t>
            </a:fld>
            <a:endParaRPr lang="pl-PL"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54275" name="Symbol zastępczy notatek 2"/>
          <p:cNvSpPr>
            <a:spLocks noGrp="1"/>
          </p:cNvSpPr>
          <p:nvPr>
            <p:ph type="body" idx="1"/>
          </p:nvPr>
        </p:nvSpPr>
        <p:spPr bwMode="auto">
          <a:noFill/>
        </p:spPr>
        <p:txBody>
          <a:bodyPr wrap="square" numCol="1" anchor="t" anchorCtr="0" compatLnSpc="1">
            <a:prstTxWarp prst="textNoShape">
              <a:avLst/>
            </a:prstTxWarp>
          </a:bodyPr>
          <a:lstStyle/>
          <a:p>
            <a:r>
              <a:rPr lang="pl-PL" noProof="1" smtClean="0"/>
              <a:t>Przynajmniej jeden rekord jako HEADER i TRAILER winien się pojawić.</a:t>
            </a:r>
          </a:p>
          <a:p>
            <a:r>
              <a:rPr lang="pl-PL" noProof="1" smtClean="0"/>
              <a:t>HEADERy to specjalne rekordy na początku pliku a więc słowo HEADER zawsze może być zamienione słowem FIRST.</a:t>
            </a:r>
          </a:p>
          <a:p>
            <a:r>
              <a:rPr lang="pl-PL" noProof="1" smtClean="0"/>
              <a:t>TRAILERy to specjalne rekordy na końcu pliku a więc słowo TRAILER zawsze może być zamienione słowem LAST.</a:t>
            </a:r>
          </a:p>
          <a:p>
            <a:endParaRPr lang="pl-PL" noProof="1" smtClean="0"/>
          </a:p>
          <a:p>
            <a:pPr>
              <a:spcBef>
                <a:spcPct val="0"/>
              </a:spcBef>
            </a:pPr>
            <a:r>
              <a:rPr lang="pl-PL" altLang="en-US" noProof="1" smtClean="0"/>
              <a:t>Wyrażenie FROM określające źródłowy zbiór danych jest obowiązkowe. Obowiązkowo należy też podać docelowy zbiór danych za pomocą wyrażenia TO. USING podaje programowi SORT co należy wykonać pomiędzy nagłówkami i stopkami. </a:t>
            </a:r>
          </a:p>
          <a:p>
            <a:pPr>
              <a:spcBef>
                <a:spcPct val="0"/>
              </a:spcBef>
            </a:pPr>
            <a:endParaRPr lang="pl-PL" altLang="en-US" noProof="1" smtClean="0"/>
          </a:p>
          <a:p>
            <a:pPr>
              <a:spcBef>
                <a:spcPct val="0"/>
              </a:spcBef>
            </a:pPr>
            <a:r>
              <a:rPr lang="pl-PL" altLang="en-US" noProof="1" smtClean="0"/>
              <a:t>USING 	– określa tymczasowy, operacyjny zbiór danych z instrukcjami SORT.  Pobiera czteroznakowy parametr, który razem ze stałą CNTL określa nazwę tego zbioru.</a:t>
            </a:r>
          </a:p>
          <a:p>
            <a:r>
              <a:rPr lang="pl-PL" altLang="en-US" noProof="1" smtClean="0"/>
              <a:t>VSAMTYPE 	– format rekordu w przypadku gdy źródłowym zbiorem jest VSAM. Dostępne wartości V i F.</a:t>
            </a:r>
          </a:p>
          <a:p>
            <a:endParaRPr lang="pl-PL" noProof="1" smtClean="0"/>
          </a:p>
        </p:txBody>
      </p:sp>
      <p:sp>
        <p:nvSpPr>
          <p:cNvPr id="54276" name="Symbol zastępczy numeru slajdu 3"/>
          <p:cNvSpPr>
            <a:spLocks noGrp="1"/>
          </p:cNvSpPr>
          <p:nvPr>
            <p:ph type="sldNum" sz="quarter" idx="5"/>
          </p:nvPr>
        </p:nvSpPr>
        <p:spPr bwMode="auto">
          <a:noFill/>
          <a:ln>
            <a:miter lim="800000"/>
            <a:headEnd/>
            <a:tailEnd/>
          </a:ln>
        </p:spPr>
        <p:txBody>
          <a:bodyPr/>
          <a:lstStyle/>
          <a:p>
            <a:fld id="{3EAF5130-F10A-46D7-8ED3-8511B2BF6CC9}" type="slidenum">
              <a:rPr lang="pl-PL" altLang="en-US" smtClean="0"/>
              <a:pPr/>
              <a:t>10</a:t>
            </a:fld>
            <a:endParaRPr lang="pl-PL"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fontScale="40000" lnSpcReduction="20000"/>
          </a:bodyPr>
          <a:lstStyle/>
          <a:p>
            <a:pPr>
              <a:defRPr/>
            </a:pPr>
            <a:r>
              <a:rPr lang="en-US" altLang="en-US" b="1" noProof="1" smtClean="0"/>
              <a:t>Kompletne przykłady kodu.</a:t>
            </a:r>
          </a:p>
          <a:p>
            <a:pPr>
              <a:defRPr/>
            </a:pPr>
            <a:endParaRPr lang="en-US" noProof="1" smtClean="0"/>
          </a:p>
          <a:p>
            <a:pPr>
              <a:defRPr/>
            </a:pPr>
            <a:r>
              <a:rPr lang="en-US" noProof="1" smtClean="0"/>
              <a:t>********************************* Top of Data **************************</a:t>
            </a:r>
          </a:p>
          <a:p>
            <a:pPr>
              <a:defRPr/>
            </a:pPr>
            <a:r>
              <a:rPr lang="en-US" noProof="1" smtClean="0"/>
              <a:t>//ZZJTOOL2 JOB (ZZTOOL2),LBUK000,MSGCLASS=H,                            </a:t>
            </a:r>
          </a:p>
          <a:p>
            <a:pPr>
              <a:defRPr/>
            </a:pPr>
            <a:r>
              <a:rPr lang="en-US" noProof="1" smtClean="0"/>
              <a:t>//        MSGLEVEL=(1,1),CLASS=A,TIME=1,NOTIFY=LBUK000                  </a:t>
            </a:r>
          </a:p>
          <a:p>
            <a:pPr>
              <a:defRPr/>
            </a:pPr>
            <a:r>
              <a:rPr lang="en-US" noProof="1" smtClean="0"/>
              <a:t>//*                                                                     </a:t>
            </a:r>
          </a:p>
          <a:p>
            <a:pPr>
              <a:defRPr/>
            </a:pPr>
            <a:r>
              <a:rPr lang="en-US" noProof="1" smtClean="0"/>
              <a:t>//**********************************************************************</a:t>
            </a:r>
          </a:p>
          <a:p>
            <a:pPr>
              <a:defRPr/>
            </a:pPr>
            <a:r>
              <a:rPr lang="en-US" noProof="1" smtClean="0"/>
              <a:t>//*                            DATASORT                                      *</a:t>
            </a:r>
          </a:p>
          <a:p>
            <a:pPr>
              <a:defRPr/>
            </a:pPr>
            <a:r>
              <a:rPr lang="en-US" noProof="1" smtClean="0"/>
              <a:t>//*       SORTOWANIE DANYCH POMIEDZY NAGLOWKIEM I STOPKA            *</a:t>
            </a:r>
          </a:p>
          <a:p>
            <a:pPr>
              <a:defRPr/>
            </a:pPr>
            <a:r>
              <a:rPr lang="en-US" noProof="1" smtClean="0"/>
              <a:t>//**********************************************************************</a:t>
            </a:r>
          </a:p>
          <a:p>
            <a:pPr>
              <a:defRPr/>
            </a:pPr>
            <a:r>
              <a:rPr lang="en-US" noProof="1" smtClean="0"/>
              <a:t>//STEP010  EXEC PGM=ICETOOL                                             </a:t>
            </a:r>
          </a:p>
          <a:p>
            <a:pPr>
              <a:defRPr/>
            </a:pPr>
            <a:r>
              <a:rPr lang="en-US" noProof="1" smtClean="0"/>
              <a:t>//DFSMSG   DD SYSOUT=*                                                  </a:t>
            </a:r>
          </a:p>
          <a:p>
            <a:pPr>
              <a:defRPr/>
            </a:pPr>
            <a:r>
              <a:rPr lang="en-US" noProof="1" smtClean="0"/>
              <a:t>//TOOLMSG  DD SYSOUT=*                                                  </a:t>
            </a:r>
          </a:p>
          <a:p>
            <a:pPr>
              <a:defRPr/>
            </a:pPr>
            <a:r>
              <a:rPr lang="en-US" noProof="1" smtClean="0"/>
              <a:t>//INPUT    DD DSN=LBUK000.IKEA.ALL,DISP=SHR </a:t>
            </a:r>
          </a:p>
          <a:p>
            <a:pPr>
              <a:defRPr/>
            </a:pPr>
            <a:r>
              <a:rPr lang="en-US" noProof="1" smtClean="0"/>
              <a:t>//OUTPUT   DD DSN=LBUK000.KEA.ALL.SORTED,                            </a:t>
            </a:r>
          </a:p>
          <a:p>
            <a:pPr>
              <a:defRPr/>
            </a:pPr>
            <a:r>
              <a:rPr lang="en-US" noProof="1" smtClean="0"/>
              <a:t>//            DISP=(NEW,CATLG,DELETE),                                   </a:t>
            </a:r>
          </a:p>
          <a:p>
            <a:pPr>
              <a:defRPr/>
            </a:pPr>
            <a:r>
              <a:rPr lang="en-US" noProof="1" smtClean="0"/>
              <a:t>//            REFDD=*.INPUT                                             </a:t>
            </a:r>
          </a:p>
          <a:p>
            <a:pPr>
              <a:defRPr/>
            </a:pPr>
            <a:r>
              <a:rPr lang="en-US" noProof="1" smtClean="0"/>
              <a:t>//**********************************************************************</a:t>
            </a:r>
          </a:p>
          <a:p>
            <a:pPr>
              <a:defRPr/>
            </a:pPr>
            <a:r>
              <a:rPr lang="en-US" noProof="1" smtClean="0"/>
              <a:t>//*                    TEORETYCZNY OGÓLNY ZAPIS                        *</a:t>
            </a:r>
          </a:p>
          <a:p>
            <a:pPr>
              <a:defRPr/>
            </a:pPr>
            <a:r>
              <a:rPr lang="en-US" noProof="1" smtClean="0"/>
              <a:t>//**********************************************************************</a:t>
            </a:r>
          </a:p>
          <a:p>
            <a:pPr>
              <a:defRPr/>
            </a:pPr>
            <a:r>
              <a:rPr lang="en-US" noProof="1" smtClean="0"/>
              <a:t>//*  //TOOLIN   DD *                                                    </a:t>
            </a:r>
          </a:p>
          <a:p>
            <a:pPr>
              <a:defRPr/>
            </a:pPr>
            <a:r>
              <a:rPr lang="en-US" noProof="1" smtClean="0"/>
              <a:t>//*   DATASORT FROM(INDD) TO(OUTDD) HEADER(n) TRAILER(m) USING(INST) </a:t>
            </a:r>
          </a:p>
          <a:p>
            <a:pPr>
              <a:defRPr/>
            </a:pPr>
            <a:r>
              <a:rPr lang="en-US" noProof="1" smtClean="0"/>
              <a:t>//*  /*                                                                 </a:t>
            </a:r>
          </a:p>
          <a:p>
            <a:pPr>
              <a:defRPr/>
            </a:pPr>
            <a:r>
              <a:rPr lang="en-US" noProof="1" smtClean="0"/>
              <a:t>//*  //INSTCNTL DD *                                                    </a:t>
            </a:r>
          </a:p>
          <a:p>
            <a:pPr>
              <a:defRPr/>
            </a:pPr>
            <a:r>
              <a:rPr lang="en-US" noProof="1" smtClean="0"/>
              <a:t>//*    &lt;INSTRUKCJE SORT&gt;                                              </a:t>
            </a:r>
          </a:p>
          <a:p>
            <a:pPr>
              <a:defRPr/>
            </a:pPr>
            <a:r>
              <a:rPr lang="en-US" noProof="1" smtClean="0"/>
              <a:t>//*  /*                                                                 </a:t>
            </a:r>
          </a:p>
          <a:p>
            <a:pPr>
              <a:defRPr/>
            </a:pPr>
            <a:endParaRPr lang="en-US" noProof="1" smtClean="0"/>
          </a:p>
          <a:p>
            <a:pPr>
              <a:defRPr/>
            </a:pPr>
            <a:r>
              <a:rPr lang="en-US" b="1" noProof="1" smtClean="0"/>
              <a:t>W tym miejscu kopiujemy jeden z poniższych kodów:</a:t>
            </a:r>
          </a:p>
          <a:p>
            <a:pPr>
              <a:defRPr/>
            </a:pPr>
            <a:endParaRPr lang="en-US" b="1" noProof="1" smtClean="0"/>
          </a:p>
          <a:p>
            <a:pPr>
              <a:defRPr/>
            </a:pPr>
            <a:r>
              <a:rPr lang="en-US" b="1" noProof="1" smtClean="0"/>
              <a:t>Przykład 1</a:t>
            </a:r>
          </a:p>
          <a:p>
            <a:pPr>
              <a:defRPr/>
            </a:pPr>
            <a:endParaRPr lang="en-US" noProof="1" smtClean="0"/>
          </a:p>
          <a:p>
            <a:pPr>
              <a:defRPr/>
            </a:pPr>
            <a:r>
              <a:rPr lang="en-US" noProof="1" smtClean="0"/>
              <a:t>//**********************************************************************</a:t>
            </a:r>
          </a:p>
          <a:p>
            <a:pPr>
              <a:defRPr/>
            </a:pPr>
            <a:r>
              <a:rPr lang="en-US" noProof="1" smtClean="0"/>
              <a:t>//*  PRZYKLAD 1- SORTUJ PLIK PO IMIENIU I NAZWISKU,  *</a:t>
            </a:r>
          </a:p>
          <a:p>
            <a:pPr>
              <a:defRPr/>
            </a:pPr>
            <a:r>
              <a:rPr lang="en-US" noProof="1" smtClean="0"/>
              <a:t>//*  PO JEDNEJ LINII DLA NAGLOWKA I STOPKI                                 *</a:t>
            </a:r>
          </a:p>
          <a:p>
            <a:pPr>
              <a:defRPr/>
            </a:pPr>
            <a:r>
              <a:rPr lang="en-US" noProof="1" smtClean="0"/>
              <a:t>//*- - - - - - - - - - - - - - - - - - - - - - - - - - - - - - - - - - *</a:t>
            </a:r>
          </a:p>
          <a:p>
            <a:pPr>
              <a:defRPr/>
            </a:pPr>
            <a:r>
              <a:rPr lang="en-US" noProof="1" smtClean="0"/>
              <a:t>//TOOLIN   DD *                                                    </a:t>
            </a:r>
          </a:p>
          <a:p>
            <a:pPr>
              <a:defRPr/>
            </a:pPr>
            <a:r>
              <a:rPr lang="en-US" noProof="1" smtClean="0"/>
              <a:t>   DATASORT FROM(NPUT) T(OUTPUT) HEADER TRAILER USING(INST)</a:t>
            </a:r>
          </a:p>
          <a:p>
            <a:pPr>
              <a:defRPr/>
            </a:pPr>
            <a:r>
              <a:rPr lang="en-US" noProof="1" smtClean="0"/>
              <a:t>/*                      </a:t>
            </a:r>
          </a:p>
          <a:p>
            <a:pPr>
              <a:defRPr/>
            </a:pPr>
            <a:r>
              <a:rPr lang="en-US" noProof="1" smtClean="0"/>
              <a:t>//INSTCNTL DD *</a:t>
            </a:r>
          </a:p>
          <a:p>
            <a:pPr>
              <a:defRPr/>
            </a:pPr>
            <a:r>
              <a:rPr lang="en-US" noProof="1" smtClean="0"/>
              <a:t>   SORT FIELD=(5,25,CH,A)</a:t>
            </a:r>
          </a:p>
          <a:p>
            <a:pPr>
              <a:defRPr/>
            </a:pPr>
            <a:r>
              <a:rPr lang="en-US" noProof="1" smtClean="0"/>
              <a:t>/*</a:t>
            </a:r>
          </a:p>
          <a:p>
            <a:pPr>
              <a:defRPr/>
            </a:pPr>
            <a:endParaRPr lang="en-US" noProof="1" smtClean="0"/>
          </a:p>
          <a:p>
            <a:pPr>
              <a:defRPr/>
            </a:pPr>
            <a:r>
              <a:rPr lang="en-US" b="1" noProof="1" smtClean="0"/>
              <a:t>Przykład 2</a:t>
            </a:r>
          </a:p>
          <a:p>
            <a:pPr>
              <a:defRPr/>
            </a:pPr>
            <a:endParaRPr lang="en-US" noProof="1" smtClean="0"/>
          </a:p>
          <a:p>
            <a:pPr>
              <a:defRPr/>
            </a:pPr>
            <a:r>
              <a:rPr lang="en-US" noProof="1" smtClean="0"/>
              <a:t>//**********************************************************************</a:t>
            </a:r>
          </a:p>
          <a:p>
            <a:pPr>
              <a:defRPr/>
            </a:pPr>
            <a:r>
              <a:rPr lang="en-US" noProof="1" smtClean="0"/>
              <a:t>//*  PRZYKLAD 2- SORTUJ PLIK PO IMIENIU I NAZWISKU,  *</a:t>
            </a:r>
          </a:p>
          <a:p>
            <a:pPr>
              <a:defRPr/>
            </a:pPr>
            <a:r>
              <a:rPr lang="en-US" noProof="1" smtClean="0"/>
              <a:t>//*  POMIEDZY DWOMA LINIAMI NAGLOWKA I TRZEMA STOPKI                     *</a:t>
            </a:r>
          </a:p>
          <a:p>
            <a:pPr>
              <a:defRPr/>
            </a:pPr>
            <a:r>
              <a:rPr lang="en-US" noProof="1" smtClean="0"/>
              <a:t>//*- - - - - - - - - - - - - - - - - - - - - - - - - - - - - - - - - - *</a:t>
            </a:r>
          </a:p>
          <a:p>
            <a:pPr>
              <a:defRPr/>
            </a:pPr>
            <a:r>
              <a:rPr lang="en-US" noProof="1" smtClean="0"/>
              <a:t>//TOOLIN   DD *                                                    </a:t>
            </a:r>
          </a:p>
          <a:p>
            <a:pPr>
              <a:defRPr/>
            </a:pPr>
            <a:r>
              <a:rPr lang="en-US" noProof="1" smtClean="0"/>
              <a:t>   DATASORT FROM(NPUT) T(OUTPUT) HEADER</a:t>
            </a:r>
            <a:r>
              <a:rPr lang="en-US" b="1" noProof="1" smtClean="0"/>
              <a:t>(2)</a:t>
            </a:r>
            <a:r>
              <a:rPr lang="en-US" noProof="1" smtClean="0"/>
              <a:t> TRAILER</a:t>
            </a:r>
            <a:r>
              <a:rPr lang="en-US" b="1" noProof="1" smtClean="0"/>
              <a:t>(3)</a:t>
            </a:r>
            <a:r>
              <a:rPr lang="en-US" noProof="1" smtClean="0"/>
              <a:t> USING(INST)</a:t>
            </a:r>
          </a:p>
          <a:p>
            <a:pPr>
              <a:defRPr/>
            </a:pPr>
            <a:r>
              <a:rPr lang="en-US" noProof="1" smtClean="0"/>
              <a:t>/*                      </a:t>
            </a:r>
          </a:p>
          <a:p>
            <a:pPr>
              <a:defRPr/>
            </a:pPr>
            <a:r>
              <a:rPr lang="en-US" noProof="1" smtClean="0"/>
              <a:t>//INSTCNTL DD *</a:t>
            </a:r>
          </a:p>
          <a:p>
            <a:pPr>
              <a:defRPr/>
            </a:pPr>
            <a:r>
              <a:rPr lang="en-US" noProof="1" smtClean="0"/>
              <a:t>   SORT FIELD=(5,25,CH,A)</a:t>
            </a:r>
          </a:p>
          <a:p>
            <a:pPr>
              <a:defRPr/>
            </a:pPr>
            <a:r>
              <a:rPr lang="en-US" noProof="1" smtClean="0"/>
              <a:t>/*</a:t>
            </a:r>
          </a:p>
          <a:p>
            <a:pPr>
              <a:defRPr/>
            </a:pPr>
            <a:endParaRPr lang="en-US" noProof="1" smtClean="0"/>
          </a:p>
          <a:p>
            <a:pPr>
              <a:defRPr/>
            </a:pPr>
            <a:r>
              <a:rPr lang="en-US" altLang="en-US" noProof="1" smtClean="0"/>
              <a:t>- - - - - - - - - - - - - - - - - - - - - - - - - - - - - - - - - - - - - - - - - - - - - - - - - - - - - - - - - - - - - - - - - - - - - - - - - - - - - - - -</a:t>
            </a:r>
            <a:endParaRPr lang="en-US" noProof="1" smtClean="0"/>
          </a:p>
          <a:p>
            <a:pPr>
              <a:defRPr/>
            </a:pPr>
            <a:r>
              <a:rPr lang="en-US" noProof="1" smtClean="0"/>
              <a:t>Dane:</a:t>
            </a:r>
          </a:p>
          <a:p>
            <a:pPr>
              <a:defRPr/>
            </a:pPr>
            <a:endParaRPr lang="en-US" noProof="1" smtClean="0"/>
          </a:p>
          <a:p>
            <a:pPr>
              <a:defRPr/>
            </a:pPr>
            <a:r>
              <a:rPr lang="en-US" b="1" noProof="1" smtClean="0"/>
              <a:t>Dla przykładu 1</a:t>
            </a:r>
          </a:p>
          <a:p>
            <a:pPr>
              <a:lnSpc>
                <a:spcPct val="80000"/>
              </a:lnSpc>
              <a:defRPr/>
            </a:pPr>
            <a:r>
              <a:rPr lang="en-US" altLang="en-US" noProof="1" smtClean="0"/>
              <a:t>LB12345.IKEA.ALL</a:t>
            </a:r>
          </a:p>
          <a:p>
            <a:pPr>
              <a:lnSpc>
                <a:spcPct val="80000"/>
              </a:lnSpc>
              <a:defRPr/>
            </a:pPr>
            <a:endParaRPr lang="en-US" altLang="en-US" noProof="1" smtClean="0"/>
          </a:p>
          <a:p>
            <a:pPr>
              <a:lnSpc>
                <a:spcPct val="80000"/>
              </a:lnSpc>
              <a:defRPr/>
            </a:pPr>
            <a:r>
              <a:rPr lang="en-US" altLang="en-US" noProof="1" smtClean="0"/>
              <a:t>Dane pracownikow, stan na dzien 1 stycznia 2007</a:t>
            </a:r>
          </a:p>
          <a:p>
            <a:pPr>
              <a:defRPr/>
            </a:pPr>
            <a:r>
              <a:rPr lang="en-US" noProof="1" smtClean="0"/>
              <a:t>0021Magdalena   Borus		ITD2017-08-01	  01000000F 1997-01-15</a:t>
            </a:r>
          </a:p>
          <a:p>
            <a:pPr>
              <a:defRPr/>
            </a:pPr>
            <a:r>
              <a:rPr lang="en-US" noProof="1" smtClean="0"/>
              <a:t>0020Wieslaw	     Pieniek		ITD2017-08-01	  00805000M1968-10-22</a:t>
            </a:r>
          </a:p>
          <a:p>
            <a:pPr>
              <a:defRPr/>
            </a:pPr>
            <a:r>
              <a:rPr lang="en-US" noProof="1" smtClean="0"/>
              <a:t>0019Leszek	     Buczek		ITD2017-08-01	  00615050M1955-11-11</a:t>
            </a:r>
          </a:p>
          <a:p>
            <a:pPr>
              <a:defRPr/>
            </a:pPr>
            <a:r>
              <a:rPr lang="en-US" noProof="1" smtClean="0"/>
              <a:t>0018Mietek	     Jagoda		ITD2016-04-01	  01155570M1992-04-20</a:t>
            </a:r>
          </a:p>
          <a:p>
            <a:pPr>
              <a:defRPr/>
            </a:pPr>
            <a:r>
              <a:rPr lang="en-US" noProof="1" smtClean="0"/>
              <a:t>Koniec. Liczba rekordow: 004</a:t>
            </a:r>
          </a:p>
          <a:p>
            <a:pPr>
              <a:defRPr/>
            </a:pPr>
            <a:endParaRPr lang="en-US" noProof="1" smtClean="0"/>
          </a:p>
          <a:p>
            <a:pPr>
              <a:lnSpc>
                <a:spcPct val="80000"/>
              </a:lnSpc>
              <a:defRPr/>
            </a:pPr>
            <a:r>
              <a:rPr lang="en-US" altLang="en-US" noProof="1" smtClean="0"/>
              <a:t>LB12345.IKEA.ALL.SORTED</a:t>
            </a:r>
          </a:p>
          <a:p>
            <a:pPr>
              <a:lnSpc>
                <a:spcPct val="80000"/>
              </a:lnSpc>
              <a:defRPr/>
            </a:pPr>
            <a:endParaRPr lang="en-US" altLang="en-US" noProof="1" smtClean="0"/>
          </a:p>
          <a:p>
            <a:pPr>
              <a:lnSpc>
                <a:spcPct val="80000"/>
              </a:lnSpc>
              <a:defRPr/>
            </a:pPr>
            <a:r>
              <a:rPr lang="en-US" altLang="en-US" noProof="1" smtClean="0"/>
              <a:t>Dane pracownikow, stan na dzien 1 stycznia 2007</a:t>
            </a:r>
          </a:p>
          <a:p>
            <a:pPr>
              <a:defRPr/>
            </a:pPr>
            <a:r>
              <a:rPr lang="en-US" noProof="1" smtClean="0"/>
              <a:t>0019Leszek	     Buczek		ITD2017-08-01	  00615050M1955-11-11</a:t>
            </a:r>
          </a:p>
          <a:p>
            <a:pPr>
              <a:defRPr/>
            </a:pPr>
            <a:r>
              <a:rPr lang="en-US" noProof="1" smtClean="0"/>
              <a:t>0021Magdalena   Borus		ITD2017-08-01	  01000000F 1997-01-15</a:t>
            </a:r>
          </a:p>
          <a:p>
            <a:pPr>
              <a:defRPr/>
            </a:pPr>
            <a:r>
              <a:rPr lang="en-US" noProof="1" smtClean="0"/>
              <a:t>0018Mietek	     Jagoda		ITD2016-04-01	  01155570M1992-04-20</a:t>
            </a:r>
          </a:p>
          <a:p>
            <a:pPr>
              <a:defRPr/>
            </a:pPr>
            <a:r>
              <a:rPr lang="en-US" noProof="1" smtClean="0"/>
              <a:t>0020Wieslaw	     Pieniek		ITD2017-08-01	  00805000M1968-10-22</a:t>
            </a:r>
          </a:p>
          <a:p>
            <a:pPr>
              <a:defRPr/>
            </a:pPr>
            <a:r>
              <a:rPr lang="en-US" noProof="1" smtClean="0"/>
              <a:t>Koniec. Liczba rekordow: 004</a:t>
            </a:r>
          </a:p>
          <a:p>
            <a:pPr>
              <a:defRPr/>
            </a:pPr>
            <a:endParaRPr lang="en-US" noProof="1" smtClean="0"/>
          </a:p>
          <a:p>
            <a:pPr>
              <a:defRPr/>
            </a:pPr>
            <a:endParaRPr lang="en-US" noProof="1" smtClean="0"/>
          </a:p>
          <a:p>
            <a:pPr>
              <a:defRPr/>
            </a:pPr>
            <a:r>
              <a:rPr lang="en-US" b="1" noProof="1" smtClean="0"/>
              <a:t>Dla przykładu 2</a:t>
            </a:r>
          </a:p>
          <a:p>
            <a:pPr>
              <a:lnSpc>
                <a:spcPct val="80000"/>
              </a:lnSpc>
              <a:defRPr/>
            </a:pPr>
            <a:r>
              <a:rPr lang="en-US" altLang="en-US" noProof="1" smtClean="0"/>
              <a:t>LB12345.IKEA.ALL</a:t>
            </a:r>
          </a:p>
          <a:p>
            <a:pPr>
              <a:lnSpc>
                <a:spcPct val="80000"/>
              </a:lnSpc>
              <a:defRPr/>
            </a:pPr>
            <a:endParaRPr lang="en-US" altLang="en-US" noProof="1" smtClean="0"/>
          </a:p>
          <a:p>
            <a:pPr>
              <a:lnSpc>
                <a:spcPct val="80000"/>
              </a:lnSpc>
              <a:defRPr/>
            </a:pPr>
            <a:r>
              <a:rPr lang="en-US" altLang="en-US" noProof="1" smtClean="0"/>
              <a:t>Naglowek 1</a:t>
            </a:r>
          </a:p>
          <a:p>
            <a:pPr>
              <a:lnSpc>
                <a:spcPct val="80000"/>
              </a:lnSpc>
              <a:defRPr/>
            </a:pPr>
            <a:r>
              <a:rPr lang="en-US" altLang="en-US" noProof="1" smtClean="0"/>
              <a:t>Naglowek 2</a:t>
            </a:r>
          </a:p>
          <a:p>
            <a:pPr>
              <a:defRPr/>
            </a:pPr>
            <a:r>
              <a:rPr lang="en-US" noProof="1" smtClean="0"/>
              <a:t>0021Magdalena   Borus		ITD2017-08-01	  01000000F 1997-01-15</a:t>
            </a:r>
          </a:p>
          <a:p>
            <a:pPr>
              <a:defRPr/>
            </a:pPr>
            <a:r>
              <a:rPr lang="en-US" noProof="1" smtClean="0"/>
              <a:t>0020Wieslaw	     Pieniek		ITD2017-08-01	  00805000M1968-10-22</a:t>
            </a:r>
          </a:p>
          <a:p>
            <a:pPr>
              <a:defRPr/>
            </a:pPr>
            <a:r>
              <a:rPr lang="en-US" noProof="1" smtClean="0"/>
              <a:t>0019Leszek	     Buczek		ITD2017-08-01	  00615050M1955-11-11</a:t>
            </a:r>
          </a:p>
          <a:p>
            <a:pPr>
              <a:defRPr/>
            </a:pPr>
            <a:r>
              <a:rPr lang="en-US" noProof="1" smtClean="0"/>
              <a:t>0018Mietek	     Jagoda		ITD2016-04-01	  01155570M1992-04-20</a:t>
            </a:r>
          </a:p>
          <a:p>
            <a:pPr>
              <a:defRPr/>
            </a:pPr>
            <a:r>
              <a:rPr lang="en-US" noProof="1" smtClean="0"/>
              <a:t>Stopka 1</a:t>
            </a:r>
          </a:p>
          <a:p>
            <a:pPr>
              <a:defRPr/>
            </a:pPr>
            <a:r>
              <a:rPr lang="en-US" noProof="1" smtClean="0"/>
              <a:t>Stopka 2</a:t>
            </a:r>
          </a:p>
          <a:p>
            <a:pPr>
              <a:defRPr/>
            </a:pPr>
            <a:r>
              <a:rPr lang="en-US" noProof="1" smtClean="0"/>
              <a:t>Stopka 3</a:t>
            </a:r>
          </a:p>
          <a:p>
            <a:pPr>
              <a:defRPr/>
            </a:pPr>
            <a:endParaRPr lang="en-US" noProof="1" smtClean="0"/>
          </a:p>
          <a:p>
            <a:pPr>
              <a:lnSpc>
                <a:spcPct val="80000"/>
              </a:lnSpc>
              <a:defRPr/>
            </a:pPr>
            <a:r>
              <a:rPr lang="en-US" altLang="en-US" noProof="1" smtClean="0"/>
              <a:t>LB12345.IKEA.ALL.SORTED</a:t>
            </a:r>
          </a:p>
          <a:p>
            <a:pPr>
              <a:lnSpc>
                <a:spcPct val="80000"/>
              </a:lnSpc>
              <a:defRPr/>
            </a:pPr>
            <a:endParaRPr lang="en-US" altLang="en-US" noProof="1" smtClean="0"/>
          </a:p>
          <a:p>
            <a:pPr>
              <a:lnSpc>
                <a:spcPct val="80000"/>
              </a:lnSpc>
              <a:defRPr/>
            </a:pPr>
            <a:r>
              <a:rPr lang="en-US" altLang="en-US" noProof="1" smtClean="0"/>
              <a:t>Naglowek 1</a:t>
            </a:r>
          </a:p>
          <a:p>
            <a:pPr>
              <a:lnSpc>
                <a:spcPct val="80000"/>
              </a:lnSpc>
              <a:defRPr/>
            </a:pPr>
            <a:r>
              <a:rPr lang="en-US" altLang="en-US" noProof="1" smtClean="0"/>
              <a:t>Naglowek 2</a:t>
            </a:r>
          </a:p>
          <a:p>
            <a:pPr>
              <a:defRPr/>
            </a:pPr>
            <a:r>
              <a:rPr lang="en-US" noProof="1" smtClean="0"/>
              <a:t>0019Leszek	     Buczek		ITD2017-08-01	  00615050M1955-11-11</a:t>
            </a:r>
          </a:p>
          <a:p>
            <a:pPr>
              <a:defRPr/>
            </a:pPr>
            <a:r>
              <a:rPr lang="en-US" noProof="1" smtClean="0"/>
              <a:t>0021Magdalena   Borus		ITD2017-08-01	  01000000F 1997-01-15</a:t>
            </a:r>
          </a:p>
          <a:p>
            <a:pPr>
              <a:defRPr/>
            </a:pPr>
            <a:r>
              <a:rPr lang="en-US" noProof="1" smtClean="0"/>
              <a:t>0018Mietek	     Jagoda		ITD2016-04-01	  01155570M1992-04-20</a:t>
            </a:r>
          </a:p>
          <a:p>
            <a:pPr>
              <a:defRPr/>
            </a:pPr>
            <a:r>
              <a:rPr lang="en-US" noProof="1" smtClean="0"/>
              <a:t>0020Wieslaw	     Pieniek		ITD2017-08-01	  00805000M1968-10-22</a:t>
            </a:r>
          </a:p>
          <a:p>
            <a:pPr>
              <a:defRPr/>
            </a:pPr>
            <a:r>
              <a:rPr lang="en-US" noProof="1" smtClean="0"/>
              <a:t>Stopka 1</a:t>
            </a:r>
          </a:p>
          <a:p>
            <a:pPr>
              <a:defRPr/>
            </a:pPr>
            <a:r>
              <a:rPr lang="en-US" noProof="1" smtClean="0"/>
              <a:t>Stopka 2</a:t>
            </a:r>
          </a:p>
          <a:p>
            <a:pPr>
              <a:defRPr/>
            </a:pPr>
            <a:r>
              <a:rPr lang="en-US" noProof="1" smtClean="0"/>
              <a:t>Stopka 3</a:t>
            </a:r>
          </a:p>
          <a:p>
            <a:pPr>
              <a:defRPr/>
            </a:pPr>
            <a:endParaRPr lang="en-US" noProof="1" smtClean="0"/>
          </a:p>
          <a:p>
            <a:pPr>
              <a:defRPr/>
            </a:pPr>
            <a:endParaRPr lang="en-US" noProof="1" smtClean="0"/>
          </a:p>
          <a:p>
            <a:pPr>
              <a:defRPr/>
            </a:pPr>
            <a:r>
              <a:rPr lang="en-US" noProof="1" smtClean="0"/>
              <a:t>Copybook dla danych wygląda następująco:</a:t>
            </a:r>
          </a:p>
          <a:p>
            <a:pPr>
              <a:defRPr/>
            </a:pPr>
            <a:r>
              <a:rPr lang="en-US" noProof="1" smtClean="0"/>
              <a:t>*************************************************************	początek	koniec       długość pola</a:t>
            </a:r>
          </a:p>
          <a:p>
            <a:pPr>
              <a:defRPr/>
            </a:pPr>
            <a:r>
              <a:rPr lang="en-US" noProof="1" smtClean="0"/>
              <a:t>02  IKEA.						          1	     72	           72</a:t>
            </a:r>
          </a:p>
          <a:p>
            <a:pPr eaLnBrk="1" fontAlgn="auto" hangingPunct="1">
              <a:spcBef>
                <a:spcPts val="0"/>
              </a:spcBef>
              <a:spcAft>
                <a:spcPts val="0"/>
              </a:spcAft>
              <a:defRPr/>
            </a:pPr>
            <a:r>
              <a:rPr lang="en-US" noProof="1" smtClean="0"/>
              <a:t>     05  IKEA-NIP			PIC X(04).		          1	       4	             4</a:t>
            </a:r>
          </a:p>
          <a:p>
            <a:pPr>
              <a:defRPr/>
            </a:pPr>
            <a:r>
              <a:rPr lang="en-US" noProof="1" smtClean="0"/>
              <a:t>     05  IKEA-NAME			PIC X(10).		          5	     14	           10</a:t>
            </a:r>
          </a:p>
          <a:p>
            <a:pPr>
              <a:defRPr/>
            </a:pPr>
            <a:r>
              <a:rPr lang="en-US" noProof="1" smtClean="0"/>
              <a:t>     05  IKEA-SURNAME			PIC X(15).		        15	     29	           15</a:t>
            </a:r>
          </a:p>
          <a:p>
            <a:pPr>
              <a:defRPr/>
            </a:pPr>
            <a:r>
              <a:rPr lang="en-US" noProof="1" smtClean="0"/>
              <a:t>     05  IKEA-DEPARTMENT			PIC X(03).		        30	     32	             3</a:t>
            </a:r>
          </a:p>
          <a:p>
            <a:pPr>
              <a:defRPr/>
            </a:pPr>
            <a:r>
              <a:rPr lang="en-US" noProof="1" smtClean="0"/>
              <a:t>          88  IKEA-DEPARTMENT-ACC 		     VALUE 'ACC'.	ACC – Accounting Department</a:t>
            </a:r>
          </a:p>
          <a:p>
            <a:pPr>
              <a:defRPr/>
            </a:pPr>
            <a:r>
              <a:rPr lang="en-US" noProof="1" smtClean="0"/>
              <a:t>          88  IKEA-DEPARTMENT-BUS 		     VALUE 'BUS'.	ITD  - Information Technology Department</a:t>
            </a:r>
          </a:p>
          <a:p>
            <a:pPr>
              <a:defRPr/>
            </a:pPr>
            <a:r>
              <a:rPr lang="en-US" noProof="1" smtClean="0"/>
              <a:t>          88  IKEA-DEPARTMENT-ITD 		     VALUE 'ITD'.	BUS – Business Department</a:t>
            </a:r>
          </a:p>
          <a:p>
            <a:pPr>
              <a:defRPr/>
            </a:pPr>
            <a:r>
              <a:rPr lang="en-US" noProof="1" smtClean="0"/>
              <a:t>          88  IKEA-DEPARTMENT-INV		     VALUE 'INV'.	INV – Invention Department</a:t>
            </a:r>
          </a:p>
          <a:p>
            <a:pPr>
              <a:defRPr/>
            </a:pPr>
            <a:r>
              <a:rPr lang="en-US" noProof="1" smtClean="0"/>
              <a:t>          88  IKEA-DEPARTMENT-PRD		     VALUE 'PRD'.	PRD – Production Department</a:t>
            </a:r>
          </a:p>
          <a:p>
            <a:pPr>
              <a:defRPr/>
            </a:pPr>
            <a:r>
              <a:rPr lang="en-US" noProof="1" smtClean="0"/>
              <a:t>          88  IKEA-DEPARTMENT-VALID		     VALUE 'ACC', 'BUS', 'ITD', 'INV', 'PRD'.</a:t>
            </a:r>
          </a:p>
          <a:p>
            <a:pPr>
              <a:defRPr/>
            </a:pPr>
            <a:r>
              <a:rPr lang="en-US" noProof="1" smtClean="0"/>
              <a:t>     05  IKEA-DATE-IN			PIC X(10).		        33	     42	           10</a:t>
            </a:r>
          </a:p>
          <a:p>
            <a:pPr>
              <a:defRPr/>
            </a:pPr>
            <a:r>
              <a:rPr lang="en-US" noProof="1" smtClean="0"/>
              <a:t>     05  IKEA-DATE-OUT			PIC X(10).		        43	     52	           10</a:t>
            </a:r>
          </a:p>
          <a:p>
            <a:pPr>
              <a:defRPr/>
            </a:pPr>
            <a:r>
              <a:rPr lang="en-US" noProof="1" smtClean="0"/>
              <a:t>     05  IKEA-REASON-FOR-LEAVING		PIC X(01).		        53	     53	             1</a:t>
            </a:r>
          </a:p>
          <a:p>
            <a:pPr>
              <a:defRPr/>
            </a:pPr>
            <a:r>
              <a:rPr lang="en-US" noProof="1" smtClean="0"/>
              <a:t>          88  IKEA-REASON-FOR-LEAVING-MOVED	     VALUE 'M'.	M – MOVED – przeniesiony do innego oddziału (</a:t>
            </a:r>
            <a:r>
              <a:rPr lang="en-US" i="1" noProof="1" smtClean="0"/>
              <a:t>department</a:t>
            </a:r>
            <a:r>
              <a:rPr lang="en-US" noProof="1" smtClean="0"/>
              <a:t>).</a:t>
            </a:r>
          </a:p>
          <a:p>
            <a:pPr>
              <a:defRPr/>
            </a:pPr>
            <a:r>
              <a:rPr lang="en-US" noProof="1" smtClean="0"/>
              <a:t>          88  IKEA-REASON-FOR-LEAVING-LAY-OF	     VALUE 'L'.		L – LAY-OFF – zwolniony (tymczasowo) z braku pracy.</a:t>
            </a:r>
          </a:p>
          <a:p>
            <a:pPr>
              <a:defRPr/>
            </a:pPr>
            <a:r>
              <a:rPr lang="en-US" noProof="1" smtClean="0"/>
              <a:t>          88  IKEA-REASON-FOR-LEAVING-DISMIS	     VALUE 'D'.	D – DISMISSED – zwolniony np. za porozumieniem stron.</a:t>
            </a:r>
          </a:p>
          <a:p>
            <a:pPr>
              <a:defRPr/>
            </a:pPr>
            <a:r>
              <a:rPr lang="en-US" noProof="1" smtClean="0"/>
              <a:t>          88  IKEA-REASON-FOR-LEAVING-QUIT	     VALUE 'Q'.	Q – QUIT – porzucił pracę</a:t>
            </a:r>
          </a:p>
          <a:p>
            <a:pPr>
              <a:defRPr/>
            </a:pPr>
            <a:r>
              <a:rPr lang="en-US" noProof="1" smtClean="0"/>
              <a:t>          88  IKEA-REASON-FOR-LEAVING-FIRED	     VALUE 'F'.	F – FIRED – wyrzucony z pracy</a:t>
            </a:r>
          </a:p>
          <a:p>
            <a:pPr>
              <a:defRPr/>
            </a:pPr>
            <a:r>
              <a:rPr lang="en-US" noProof="1" smtClean="0"/>
              <a:t>          88  IKEA-REASON-FOR-LEAVING-VALID	     VALUE 'M', 'L', 'D', 'Q', 'F'.</a:t>
            </a:r>
          </a:p>
          <a:p>
            <a:pPr>
              <a:defRPr/>
            </a:pPr>
            <a:r>
              <a:rPr lang="en-US" noProof="1" smtClean="0"/>
              <a:t>     05  IKEA-SALARY			PIC 9(12)V9(02).	        54	     61	             8</a:t>
            </a:r>
          </a:p>
          <a:p>
            <a:pPr>
              <a:defRPr/>
            </a:pPr>
            <a:r>
              <a:rPr lang="en-US" noProof="1" smtClean="0"/>
              <a:t>     05  IKEA-SEX			PIC X(01).		        62	     62	             1</a:t>
            </a:r>
          </a:p>
          <a:p>
            <a:pPr>
              <a:defRPr/>
            </a:pPr>
            <a:r>
              <a:rPr lang="en-US" noProof="1" smtClean="0"/>
              <a:t>     05  IKEA-BATE-OF-BIRTH		PIC X(10).		        63	     72	           10</a:t>
            </a:r>
          </a:p>
          <a:p>
            <a:pPr>
              <a:defRPr/>
            </a:pPr>
            <a:endParaRPr lang="en-US" noProof="1" smtClean="0"/>
          </a:p>
          <a:p>
            <a:pPr>
              <a:defRPr/>
            </a:pPr>
            <a:endParaRPr lang="en-US" noProof="1"/>
          </a:p>
        </p:txBody>
      </p:sp>
      <p:sp>
        <p:nvSpPr>
          <p:cNvPr id="55300" name="Symbol zastępczy numeru slajdu 3"/>
          <p:cNvSpPr>
            <a:spLocks noGrp="1"/>
          </p:cNvSpPr>
          <p:nvPr>
            <p:ph type="sldNum" sz="quarter" idx="5"/>
          </p:nvPr>
        </p:nvSpPr>
        <p:spPr bwMode="auto">
          <a:noFill/>
          <a:ln>
            <a:miter lim="800000"/>
            <a:headEnd/>
            <a:tailEnd/>
          </a:ln>
        </p:spPr>
        <p:txBody>
          <a:bodyPr/>
          <a:lstStyle/>
          <a:p>
            <a:fld id="{A7AB38D5-3EF9-4D3B-A7F5-D1246E344B36}" type="slidenum">
              <a:rPr lang="pl-PL" altLang="en-US" smtClean="0"/>
              <a:pPr/>
              <a:t>11</a:t>
            </a:fld>
            <a:endParaRPr lang="pl-PL"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56323" name="Symbol zastępczy notatek 2"/>
          <p:cNvSpPr>
            <a:spLocks noGrp="1"/>
          </p:cNvSpPr>
          <p:nvPr>
            <p:ph type="body" idx="1"/>
          </p:nvPr>
        </p:nvSpPr>
        <p:spPr bwMode="auto">
          <a:noFill/>
        </p:spPr>
        <p:txBody>
          <a:bodyPr wrap="square" numCol="1" anchor="t" anchorCtr="0" compatLnSpc="1">
            <a:prstTxWarp prst="textNoShape">
              <a:avLst/>
            </a:prstTxWarp>
          </a:bodyPr>
          <a:lstStyle/>
          <a:p>
            <a:r>
              <a:rPr lang="pl-PL" noProof="1" smtClean="0"/>
              <a:t>Przykładowy raport w TOOLMSG zaczyna się tak:</a:t>
            </a:r>
          </a:p>
          <a:p>
            <a:endParaRPr lang="pl-PL" noProof="1" smtClean="0"/>
          </a:p>
          <a:p>
            <a:r>
              <a:rPr lang="pl-PL" noProof="1" smtClean="0"/>
              <a:t>ITEM	JCL (ICEAM1) VALUE	INV (ICEAM2) VALUE	TSO (ICEAM3) VALUE	TSOINV (ICEAM4) VALUE</a:t>
            </a:r>
          </a:p>
          <a:p>
            <a:r>
              <a:rPr lang="pl-PL" noProof="1" smtClean="0"/>
              <a:t>---------- 	------------------------- 	------------------------- 	-------------------------  	------------------------------</a:t>
            </a:r>
          </a:p>
          <a:p>
            <a:r>
              <a:rPr lang="pl-PL" noProof="1" smtClean="0"/>
              <a:t>ENABLE	NONE		TD1		NONE		NONE</a:t>
            </a:r>
          </a:p>
          <a:p>
            <a:r>
              <a:rPr lang="pl-PL" noProof="1" smtClean="0"/>
              <a:t>ALTSEQ	SEE BELOW		SEE BELOW		SEE BELOW 		SEE BELOW</a:t>
            </a:r>
          </a:p>
          <a:p>
            <a:r>
              <a:rPr lang="pl-PL" noProof="1" smtClean="0"/>
              <a:t>...</a:t>
            </a:r>
          </a:p>
        </p:txBody>
      </p:sp>
      <p:sp>
        <p:nvSpPr>
          <p:cNvPr id="56324" name="Symbol zastępczy numeru slajdu 3"/>
          <p:cNvSpPr>
            <a:spLocks noGrp="1"/>
          </p:cNvSpPr>
          <p:nvPr>
            <p:ph type="sldNum" sz="quarter" idx="5"/>
          </p:nvPr>
        </p:nvSpPr>
        <p:spPr bwMode="auto">
          <a:noFill/>
          <a:ln>
            <a:miter lim="800000"/>
            <a:headEnd/>
            <a:tailEnd/>
          </a:ln>
        </p:spPr>
        <p:txBody>
          <a:bodyPr/>
          <a:lstStyle/>
          <a:p>
            <a:fld id="{96A53239-BF1A-47C3-AE86-92D5B92E8F69}" type="slidenum">
              <a:rPr lang="pl-PL" altLang="en-US" smtClean="0"/>
              <a:pPr/>
              <a:t>12</a:t>
            </a:fld>
            <a:endParaRPr lang="pl-PL"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57347" name="Symbol zastępczy notatek 2"/>
          <p:cNvSpPr>
            <a:spLocks noGrp="1"/>
          </p:cNvSpPr>
          <p:nvPr>
            <p:ph type="body" idx="1"/>
          </p:nvPr>
        </p:nvSpPr>
        <p:spPr bwMode="auto">
          <a:noFill/>
        </p:spPr>
        <p:txBody>
          <a:bodyPr wrap="square" numCol="1" anchor="t" anchorCtr="0" compatLnSpc="1">
            <a:prstTxWarp prst="textNoShape">
              <a:avLst/>
            </a:prstTxWarp>
          </a:bodyPr>
          <a:lstStyle/>
          <a:p>
            <a:r>
              <a:rPr lang="pl-PL" noProof="1" smtClean="0"/>
              <a:t>MERGE łączy wiele (w liczbie do 50) zbiorów danych w jeden.</a:t>
            </a:r>
          </a:p>
          <a:p>
            <a:r>
              <a:rPr lang="pl-PL" noProof="1" smtClean="0"/>
              <a:t>Istnieje możliwość uzyskania do 10-ciu zbiorów wyjściowych – wtedy używamy takiej samej liczby operatora FROM ile chcemy uzyskać zbiorów danych na wyjściu.</a:t>
            </a:r>
          </a:p>
          <a:p>
            <a:endParaRPr lang="pl-PL" noProof="1" smtClean="0"/>
          </a:p>
          <a:p>
            <a:pPr>
              <a:lnSpc>
                <a:spcPct val="80000"/>
              </a:lnSpc>
              <a:spcBef>
                <a:spcPct val="0"/>
              </a:spcBef>
            </a:pPr>
            <a:r>
              <a:rPr lang="pl-PL" altLang="en-US" noProof="1" smtClean="0"/>
              <a:t>USING 	– określa zbiór danych z instrukcjami SORT. Pobiera czteroznakowy parametr, który razem ze stałą CNTL określa nazwę zbioru.</a:t>
            </a:r>
          </a:p>
          <a:p>
            <a:pPr>
              <a:lnSpc>
                <a:spcPct val="80000"/>
              </a:lnSpc>
              <a:spcBef>
                <a:spcPct val="0"/>
              </a:spcBef>
            </a:pPr>
            <a:r>
              <a:rPr lang="pl-PL" altLang="en-US" noProof="1" smtClean="0"/>
              <a:t>VSAMTYPE 	– format rekordu w przypadku, gdy źródłowymi zbiorami są zbiory VSAM. Dostępne wartości V i F.</a:t>
            </a:r>
          </a:p>
          <a:p>
            <a:pPr>
              <a:lnSpc>
                <a:spcPct val="80000"/>
              </a:lnSpc>
              <a:spcBef>
                <a:spcPct val="0"/>
              </a:spcBef>
            </a:pPr>
            <a:r>
              <a:rPr lang="pl-PL" altLang="en-US" noProof="1" smtClean="0"/>
              <a:t>LOCALE 	– zastępuje domyślne wartości parametrów zdefiniowanych podczas instalacji ICETOOL’a.</a:t>
            </a:r>
          </a:p>
          <a:p>
            <a:pPr>
              <a:lnSpc>
                <a:spcPct val="80000"/>
              </a:lnSpc>
              <a:spcBef>
                <a:spcPct val="0"/>
              </a:spcBef>
            </a:pPr>
            <a:r>
              <a:rPr lang="pl-PL" altLang="en-US" noProof="1" smtClean="0"/>
              <a:t>SERIAL 	– powoduje, że przetwarzanie OUTFIL nie będzie używać wielu zbiorów wynikowych. Nie zaleca się używania tego wyrażenia. </a:t>
            </a:r>
          </a:p>
          <a:p>
            <a:pPr>
              <a:lnSpc>
                <a:spcPct val="80000"/>
              </a:lnSpc>
              <a:spcBef>
                <a:spcPct val="0"/>
              </a:spcBef>
            </a:pPr>
            <a:endParaRPr lang="pl-PL" altLang="en-US" noProof="1" smtClean="0"/>
          </a:p>
          <a:p>
            <a:endParaRPr lang="pl-PL" noProof="1" smtClean="0"/>
          </a:p>
        </p:txBody>
      </p:sp>
      <p:sp>
        <p:nvSpPr>
          <p:cNvPr id="57348" name="Symbol zastępczy numeru slajdu 3"/>
          <p:cNvSpPr>
            <a:spLocks noGrp="1"/>
          </p:cNvSpPr>
          <p:nvPr>
            <p:ph type="sldNum" sz="quarter" idx="5"/>
          </p:nvPr>
        </p:nvSpPr>
        <p:spPr bwMode="auto">
          <a:noFill/>
          <a:ln>
            <a:miter lim="800000"/>
            <a:headEnd/>
            <a:tailEnd/>
          </a:ln>
        </p:spPr>
        <p:txBody>
          <a:bodyPr/>
          <a:lstStyle/>
          <a:p>
            <a:fld id="{C047693E-ED00-4C85-8E12-AD54232A52A9}" type="slidenum">
              <a:rPr lang="pl-PL" altLang="en-US" smtClean="0"/>
              <a:pPr/>
              <a:t>13</a:t>
            </a:fld>
            <a:endParaRPr lang="pl-PL"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lnSpcReduction="10000"/>
          </a:bodyPr>
          <a:lstStyle/>
          <a:p>
            <a:pPr>
              <a:defRPr/>
            </a:pPr>
            <a:r>
              <a:rPr lang="pl-PL" b="1" noProof="1" smtClean="0"/>
              <a:t>Przykład kodu:</a:t>
            </a:r>
          </a:p>
          <a:p>
            <a:pPr>
              <a:defRPr/>
            </a:pPr>
            <a:endParaRPr lang="pl-PL" noProof="1" smtClean="0"/>
          </a:p>
          <a:p>
            <a:pPr>
              <a:defRPr/>
            </a:pPr>
            <a:r>
              <a:rPr lang="pl-PL" noProof="1" smtClean="0"/>
              <a:t>Niech pliki wejściowe będą w JCL zdefiniowane następująco:</a:t>
            </a:r>
          </a:p>
          <a:p>
            <a:pPr>
              <a:defRPr/>
            </a:pPr>
            <a:endParaRPr lang="pl-PL" noProof="1" smtClean="0"/>
          </a:p>
          <a:p>
            <a:pPr>
              <a:defRPr/>
            </a:pPr>
            <a:r>
              <a:rPr lang="pl-PL" noProof="1" smtClean="0">
                <a:solidFill>
                  <a:srgbClr val="00B050"/>
                </a:solidFill>
              </a:rPr>
              <a:t>//IN1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LB12345.IKEA.ACC</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r>
            <a:br>
              <a:rPr lang="pl-PL" noProof="1" smtClean="0">
                <a:solidFill>
                  <a:srgbClr val="00B050"/>
                </a:solidFill>
              </a:rPr>
            </a:br>
            <a:r>
              <a:rPr lang="pl-PL" noProof="1" smtClean="0">
                <a:solidFill>
                  <a:srgbClr val="00B050"/>
                </a:solidFill>
              </a:rPr>
              <a:t>//IN2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LB12345.IKEA.BUS</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br>
              <a:rPr lang="pl-PL" noProof="1" smtClean="0">
                <a:solidFill>
                  <a:srgbClr val="00B050"/>
                </a:solidFill>
              </a:rPr>
            </a:br>
            <a:r>
              <a:rPr lang="pl-PL" noProof="1" smtClean="0">
                <a:solidFill>
                  <a:srgbClr val="00B050"/>
                </a:solidFill>
              </a:rPr>
              <a:t>//IN3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LB12345.IKEA.INV</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br>
              <a:rPr lang="pl-PL" noProof="1" smtClean="0">
                <a:solidFill>
                  <a:srgbClr val="00B050"/>
                </a:solidFill>
              </a:rPr>
            </a:br>
            <a:r>
              <a:rPr lang="pl-PL" noProof="1" smtClean="0">
                <a:solidFill>
                  <a:srgbClr val="00B050"/>
                </a:solidFill>
              </a:rPr>
              <a:t>//IN4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LB12345.IKEA.ITD</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br>
              <a:rPr lang="pl-PL" noProof="1" smtClean="0">
                <a:solidFill>
                  <a:srgbClr val="00B050"/>
                </a:solidFill>
              </a:rPr>
            </a:br>
            <a:r>
              <a:rPr lang="pl-PL" noProof="1" smtClean="0">
                <a:solidFill>
                  <a:srgbClr val="00B050"/>
                </a:solidFill>
              </a:rPr>
              <a:t>//IN5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LB12345.IKEA.PRD</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p>
          <a:p>
            <a:pPr>
              <a:defRPr/>
            </a:pPr>
            <a:r>
              <a:rPr lang="pl-PL" noProof="1" smtClean="0">
                <a:solidFill>
                  <a:srgbClr val="00B050"/>
                </a:solidFill>
              </a:rPr>
              <a:t>//IN6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LB12345.IKEA.CON</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p>
          <a:p>
            <a:pPr>
              <a:defRPr/>
            </a:pPr>
            <a:r>
              <a:rPr lang="pl-PL" noProof="1" smtClean="0">
                <a:solidFill>
                  <a:srgbClr val="00B050"/>
                </a:solidFill>
              </a:rPr>
              <a:t>//IN7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LB12345.IKEA.CEO</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p>
          <a:p>
            <a:pPr>
              <a:defRPr/>
            </a:pPr>
            <a:r>
              <a:rPr lang="pl-PL" noProof="1" smtClean="0">
                <a:solidFill>
                  <a:srgbClr val="00B050"/>
                </a:solidFill>
              </a:rPr>
              <a:t>//OUTPUT	DD  DSN=LB12345.IKEA.OUTPUT</a:t>
            </a:r>
            <a:r>
              <a:rPr lang="pl-PL" noProof="1" smtClean="0">
                <a:solidFill>
                  <a:srgbClr val="FFFF00"/>
                </a:solidFill>
              </a:rPr>
              <a:t>,</a:t>
            </a:r>
            <a:r>
              <a:rPr lang="pl-PL" noProof="1" smtClean="0">
                <a:solidFill>
                  <a:srgbClr val="00B050"/>
                </a:solidFill>
              </a:rPr>
              <a:t>DISP</a:t>
            </a:r>
            <a:r>
              <a:rPr lang="pl-PL" noProof="1" smtClean="0">
                <a:solidFill>
                  <a:srgbClr val="FFFF00"/>
                </a:solidFill>
              </a:rPr>
              <a:t>=(,KEEP),</a:t>
            </a:r>
            <a:r>
              <a:rPr lang="pl-PL" noProof="1" smtClean="0">
                <a:solidFill>
                  <a:srgbClr val="00B050"/>
                </a:solidFill>
              </a:rPr>
              <a:t/>
            </a:r>
            <a:br>
              <a:rPr lang="pl-PL" noProof="1" smtClean="0">
                <a:solidFill>
                  <a:srgbClr val="00B050"/>
                </a:solidFill>
              </a:rPr>
            </a:br>
            <a:r>
              <a:rPr lang="pl-PL" noProof="1" smtClean="0">
                <a:solidFill>
                  <a:srgbClr val="00B050"/>
                </a:solidFill>
              </a:rPr>
              <a:t>//		AVGREC</a:t>
            </a:r>
            <a:r>
              <a:rPr lang="pl-PL" noProof="1" smtClean="0">
                <a:solidFill>
                  <a:srgbClr val="FFFF00"/>
                </a:solidFill>
              </a:rPr>
              <a:t>=</a:t>
            </a:r>
            <a:r>
              <a:rPr lang="pl-PL" noProof="1" smtClean="0">
                <a:solidFill>
                  <a:srgbClr val="00B050"/>
                </a:solidFill>
              </a:rPr>
              <a:t>K</a:t>
            </a:r>
            <a:r>
              <a:rPr lang="pl-PL" noProof="1" smtClean="0">
                <a:solidFill>
                  <a:srgbClr val="FFFF00"/>
                </a:solidFill>
              </a:rPr>
              <a:t>,</a:t>
            </a:r>
            <a:r>
              <a:rPr lang="pl-PL" noProof="1" smtClean="0">
                <a:solidFill>
                  <a:srgbClr val="00B050"/>
                </a:solidFill>
              </a:rPr>
              <a:t>RECFM</a:t>
            </a:r>
            <a:r>
              <a:rPr lang="pl-PL" noProof="1" smtClean="0">
                <a:solidFill>
                  <a:srgbClr val="FFFF00"/>
                </a:solidFill>
              </a:rPr>
              <a:t>=</a:t>
            </a:r>
            <a:r>
              <a:rPr lang="pl-PL" noProof="1" smtClean="0">
                <a:solidFill>
                  <a:srgbClr val="00B050"/>
                </a:solidFill>
              </a:rPr>
              <a:t>F</a:t>
            </a:r>
            <a:r>
              <a:rPr lang="pl-PL" noProof="1" smtClean="0">
                <a:solidFill>
                  <a:srgbClr val="FFFF00"/>
                </a:solidFill>
              </a:rPr>
              <a:t>,</a:t>
            </a:r>
            <a:r>
              <a:rPr lang="pl-PL" noProof="1" smtClean="0">
                <a:solidFill>
                  <a:srgbClr val="00B050"/>
                </a:solidFill>
              </a:rPr>
              <a:t>DSORG</a:t>
            </a:r>
            <a:r>
              <a:rPr lang="pl-PL" noProof="1" smtClean="0">
                <a:solidFill>
                  <a:srgbClr val="FFFF00"/>
                </a:solidFill>
              </a:rPr>
              <a:t>=</a:t>
            </a:r>
            <a:r>
              <a:rPr lang="pl-PL" noProof="1" smtClean="0">
                <a:solidFill>
                  <a:srgbClr val="00B050"/>
                </a:solidFill>
              </a:rPr>
              <a:t>PS</a:t>
            </a:r>
            <a:r>
              <a:rPr lang="pl-PL" noProof="1" smtClean="0">
                <a:solidFill>
                  <a:srgbClr val="FFFF00"/>
                </a:solidFill>
              </a:rPr>
              <a:t>,</a:t>
            </a:r>
            <a:r>
              <a:rPr lang="pl-PL" noProof="1" smtClean="0">
                <a:solidFill>
                  <a:srgbClr val="00B050"/>
                </a:solidFill>
              </a:rPr>
              <a:t/>
            </a:r>
            <a:br>
              <a:rPr lang="pl-PL" noProof="1" smtClean="0">
                <a:solidFill>
                  <a:srgbClr val="00B050"/>
                </a:solidFill>
              </a:rPr>
            </a:br>
            <a:r>
              <a:rPr lang="pl-PL" noProof="1" smtClean="0">
                <a:solidFill>
                  <a:srgbClr val="00B050"/>
                </a:solidFill>
              </a:rPr>
              <a:t>//		SPACE</a:t>
            </a:r>
            <a:r>
              <a:rPr lang="pl-PL" noProof="1" smtClean="0">
                <a:solidFill>
                  <a:srgbClr val="FFFF00"/>
                </a:solidFill>
              </a:rPr>
              <a:t>=(</a:t>
            </a:r>
            <a:r>
              <a:rPr lang="pl-PL" noProof="1" smtClean="0">
                <a:solidFill>
                  <a:srgbClr val="00B050"/>
                </a:solidFill>
              </a:rPr>
              <a:t>72</a:t>
            </a:r>
            <a:r>
              <a:rPr lang="pl-PL" noProof="1" smtClean="0">
                <a:solidFill>
                  <a:srgbClr val="FFFF00"/>
                </a:solidFill>
              </a:rPr>
              <a:t>,(</a:t>
            </a:r>
            <a:r>
              <a:rPr lang="pl-PL" noProof="1" smtClean="0">
                <a:solidFill>
                  <a:srgbClr val="00B050"/>
                </a:solidFill>
              </a:rPr>
              <a:t>1</a:t>
            </a:r>
            <a:r>
              <a:rPr lang="pl-PL" noProof="1" smtClean="0">
                <a:solidFill>
                  <a:srgbClr val="FFFF00"/>
                </a:solidFill>
              </a:rPr>
              <a:t>,</a:t>
            </a:r>
            <a:r>
              <a:rPr lang="pl-PL" noProof="1" smtClean="0">
                <a:solidFill>
                  <a:srgbClr val="00B050"/>
                </a:solidFill>
              </a:rPr>
              <a:t>1</a:t>
            </a:r>
            <a:r>
              <a:rPr lang="pl-PL" noProof="1" smtClean="0">
                <a:solidFill>
                  <a:srgbClr val="FFFF00"/>
                </a:solidFill>
              </a:rPr>
              <a:t>),</a:t>
            </a:r>
            <a:r>
              <a:rPr lang="pl-PL" noProof="1" smtClean="0">
                <a:solidFill>
                  <a:srgbClr val="00B050"/>
                </a:solidFill>
              </a:rPr>
              <a:t>RLSE</a:t>
            </a:r>
            <a:r>
              <a:rPr lang="pl-PL" noProof="1" smtClean="0">
                <a:solidFill>
                  <a:srgbClr val="FFFF00"/>
                </a:solidFill>
              </a:rPr>
              <a:t>),</a:t>
            </a:r>
            <a:r>
              <a:rPr lang="pl-PL" noProof="1" smtClean="0">
                <a:solidFill>
                  <a:srgbClr val="00B050"/>
                </a:solidFill>
              </a:rPr>
              <a:t>LRECL</a:t>
            </a:r>
            <a:r>
              <a:rPr lang="pl-PL" noProof="1" smtClean="0">
                <a:solidFill>
                  <a:srgbClr val="FFFF00"/>
                </a:solidFill>
              </a:rPr>
              <a:t>=</a:t>
            </a:r>
            <a:r>
              <a:rPr lang="pl-PL" noProof="1" smtClean="0">
                <a:solidFill>
                  <a:srgbClr val="00B050"/>
                </a:solidFill>
              </a:rPr>
              <a:t>72 </a:t>
            </a:r>
          </a:p>
          <a:p>
            <a:pPr>
              <a:defRPr/>
            </a:pPr>
            <a:r>
              <a:rPr lang="pl-PL" noProof="1" smtClean="0">
                <a:solidFill>
                  <a:srgbClr val="00B050"/>
                </a:solidFill>
              </a:rPr>
              <a:t>//OUT1	DD  DSN=LB12345.IKEA.OUT1</a:t>
            </a:r>
            <a:r>
              <a:rPr lang="pl-PL" noProof="1" smtClean="0">
                <a:solidFill>
                  <a:srgbClr val="FFFF00"/>
                </a:solidFill>
              </a:rPr>
              <a:t>,</a:t>
            </a:r>
            <a:r>
              <a:rPr lang="pl-PL" noProof="1" smtClean="0">
                <a:solidFill>
                  <a:srgbClr val="00B050"/>
                </a:solidFill>
              </a:rPr>
              <a:t>DISP</a:t>
            </a:r>
            <a:r>
              <a:rPr lang="pl-PL" noProof="1" smtClean="0">
                <a:solidFill>
                  <a:srgbClr val="FFFF00"/>
                </a:solidFill>
              </a:rPr>
              <a:t>=(,</a:t>
            </a:r>
            <a:r>
              <a:rPr lang="pl-PL" noProof="1" smtClean="0">
                <a:solidFill>
                  <a:srgbClr val="00B050"/>
                </a:solidFill>
              </a:rPr>
              <a:t>KEEP</a:t>
            </a:r>
            <a:r>
              <a:rPr lang="pl-PL" noProof="1" smtClean="0">
                <a:solidFill>
                  <a:srgbClr val="FFFF00"/>
                </a:solidFill>
              </a:rPr>
              <a:t>),</a:t>
            </a:r>
            <a:r>
              <a:rPr lang="pl-PL" noProof="1" smtClean="0">
                <a:solidFill>
                  <a:srgbClr val="00B050"/>
                </a:solidFill>
              </a:rPr>
              <a:t>REFDD</a:t>
            </a:r>
            <a:r>
              <a:rPr lang="pl-PL" noProof="1" smtClean="0">
                <a:solidFill>
                  <a:srgbClr val="FFFF00"/>
                </a:solidFill>
              </a:rPr>
              <a:t>=</a:t>
            </a:r>
            <a:r>
              <a:rPr lang="pl-PL" noProof="1" smtClean="0">
                <a:solidFill>
                  <a:srgbClr val="00B050"/>
                </a:solidFill>
              </a:rPr>
              <a:t>*.OUTPUT</a:t>
            </a:r>
            <a:br>
              <a:rPr lang="pl-PL" noProof="1" smtClean="0">
                <a:solidFill>
                  <a:srgbClr val="00B050"/>
                </a:solidFill>
              </a:rPr>
            </a:br>
            <a:r>
              <a:rPr lang="pl-PL" noProof="1" smtClean="0">
                <a:solidFill>
                  <a:srgbClr val="00B050"/>
                </a:solidFill>
              </a:rPr>
              <a:t>//REST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LB12345.IKEA.REST</a:t>
            </a:r>
            <a:r>
              <a:rPr lang="pl-PL" noProof="1" smtClean="0">
                <a:solidFill>
                  <a:srgbClr val="FFFF00"/>
                </a:solidFill>
              </a:rPr>
              <a:t>,</a:t>
            </a:r>
            <a:r>
              <a:rPr lang="pl-PL" noProof="1" smtClean="0">
                <a:solidFill>
                  <a:srgbClr val="00B050"/>
                </a:solidFill>
              </a:rPr>
              <a:t>DISP</a:t>
            </a:r>
            <a:r>
              <a:rPr lang="pl-PL" noProof="1" smtClean="0">
                <a:solidFill>
                  <a:srgbClr val="FFFF00"/>
                </a:solidFill>
              </a:rPr>
              <a:t>=(,</a:t>
            </a:r>
            <a:r>
              <a:rPr lang="pl-PL" noProof="1" smtClean="0">
                <a:solidFill>
                  <a:srgbClr val="00B050"/>
                </a:solidFill>
              </a:rPr>
              <a:t>KEEP</a:t>
            </a:r>
            <a:r>
              <a:rPr lang="pl-PL" noProof="1" smtClean="0">
                <a:solidFill>
                  <a:srgbClr val="FFFF00"/>
                </a:solidFill>
              </a:rPr>
              <a:t>),</a:t>
            </a:r>
            <a:r>
              <a:rPr lang="pl-PL" noProof="1" smtClean="0">
                <a:solidFill>
                  <a:srgbClr val="00B050"/>
                </a:solidFill>
              </a:rPr>
              <a:t>REFDD</a:t>
            </a:r>
            <a:r>
              <a:rPr lang="pl-PL" noProof="1" smtClean="0">
                <a:solidFill>
                  <a:srgbClr val="FFFF00"/>
                </a:solidFill>
              </a:rPr>
              <a:t>=</a:t>
            </a:r>
            <a:r>
              <a:rPr lang="pl-PL" noProof="1" smtClean="0">
                <a:solidFill>
                  <a:srgbClr val="00B050"/>
                </a:solidFill>
              </a:rPr>
              <a:t>*.OUTPUT   </a:t>
            </a:r>
            <a:endParaRPr lang="pl-PL" noProof="1" smtClean="0"/>
          </a:p>
          <a:p>
            <a:pPr>
              <a:defRPr/>
            </a:pPr>
            <a:endParaRPr lang="pl-PL" noProof="1" smtClean="0"/>
          </a:p>
          <a:p>
            <a:pPr>
              <a:defRPr/>
            </a:pPr>
            <a:r>
              <a:rPr lang="pl-PL" noProof="1" smtClean="0"/>
              <a:t>MERGE sortuje rekordy po określonym polu/polach.</a:t>
            </a:r>
          </a:p>
          <a:p>
            <a:pPr>
              <a:defRPr/>
            </a:pPr>
            <a:r>
              <a:rPr lang="pl-PL" noProof="1" smtClean="0"/>
              <a:t>OPTION EQUALS  powoduje utrzymanie kolejności rekordów o tym samym kluczu. Jeżeli więc w plikach IN1 i IN2 znajdą się rekordy o tym samym kluczu (tutaj: imię i nazwisko) to na wyjściu pojawią się najpierw te w IN1 a później te z IN2 w takiej samej kolejności.</a:t>
            </a:r>
          </a:p>
          <a:p>
            <a:pPr>
              <a:defRPr/>
            </a:pPr>
            <a:r>
              <a:rPr lang="pl-PL" noProof="1" smtClean="0"/>
              <a:t>W pliku REST (nazwa jest dowolna a więc może to być np. OUT2) będą wszystkie inne rekordy z plików wejściowych, których nie będzie w OUT1.</a:t>
            </a:r>
          </a:p>
          <a:p>
            <a:pPr>
              <a:defRPr/>
            </a:pPr>
            <a:endParaRPr lang="pl-PL" noProof="1" smtClean="0"/>
          </a:p>
          <a:p>
            <a:pPr>
              <a:defRPr/>
            </a:pPr>
            <a:r>
              <a:rPr lang="pl-PL" noProof="1" smtClean="0"/>
              <a:t>- </a:t>
            </a:r>
            <a:r>
              <a:rPr lang="pl-PL" altLang="en-US" noProof="1" smtClean="0"/>
              <a:t>- - - - - - - - - - - - - - - - - - - - - - - - - - - - - - - - - - - - - - - - - - - - - - - - - - - - - - - - - - - - - - - - - - - - - - - - - - - - - - - -</a:t>
            </a:r>
            <a:endParaRPr lang="pl-PL" noProof="1" smtClean="0"/>
          </a:p>
          <a:p>
            <a:pPr>
              <a:defRPr/>
            </a:pPr>
            <a:r>
              <a:rPr lang="pl-PL" noProof="1" smtClean="0"/>
              <a:t>Czy w naszych przypadkach użycie MERGE było konieczne?</a:t>
            </a:r>
          </a:p>
          <a:p>
            <a:pPr>
              <a:defRPr/>
            </a:pPr>
            <a:r>
              <a:rPr lang="pl-PL" noProof="1" smtClean="0"/>
              <a:t>Dla przykładu 2, zamiast ICETOOL, wywołaj program SORT i zamiast osobnych nazw DD użyj jednej dla wszystkich plików tak:</a:t>
            </a:r>
          </a:p>
          <a:p>
            <a:pPr>
              <a:defRPr/>
            </a:pPr>
            <a:endParaRPr lang="pl-PL" noProof="1" smtClean="0"/>
          </a:p>
          <a:p>
            <a:pPr>
              <a:defRPr/>
            </a:pPr>
            <a:r>
              <a:rPr lang="pl-PL" noProof="1" smtClean="0"/>
              <a:t>//STEP010	EXEC  PGM=SORT</a:t>
            </a:r>
          </a:p>
          <a:p>
            <a:pPr>
              <a:defRPr/>
            </a:pPr>
            <a:r>
              <a:rPr lang="pl-PL" noProof="1" smtClean="0">
                <a:solidFill>
                  <a:srgbClr val="00B050"/>
                </a:solidFill>
              </a:rPr>
              <a:t>//SORTIN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LB12345.IKEA.ACC</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r>
            <a:br>
              <a:rPr lang="pl-PL" noProof="1" smtClean="0">
                <a:solidFill>
                  <a:srgbClr val="00B050"/>
                </a:solidFill>
              </a:rPr>
            </a:br>
            <a:r>
              <a:rPr lang="pl-PL" noProof="1" smtClean="0">
                <a:solidFill>
                  <a:srgbClr val="00B050"/>
                </a:solidFill>
              </a:rPr>
              <a:t>//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LB12345.IKEA.BUS</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br>
              <a:rPr lang="pl-PL" noProof="1" smtClean="0">
                <a:solidFill>
                  <a:srgbClr val="00B050"/>
                </a:solidFill>
              </a:rPr>
            </a:br>
            <a:r>
              <a:rPr lang="pl-PL" noProof="1" smtClean="0">
                <a:solidFill>
                  <a:srgbClr val="00B050"/>
                </a:solidFill>
              </a:rPr>
              <a:t>//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LB12345.IKEA.INV</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br>
              <a:rPr lang="pl-PL" noProof="1" smtClean="0">
                <a:solidFill>
                  <a:srgbClr val="00B050"/>
                </a:solidFill>
              </a:rPr>
            </a:br>
            <a:r>
              <a:rPr lang="pl-PL" noProof="1" smtClean="0">
                <a:solidFill>
                  <a:srgbClr val="00B050"/>
                </a:solidFill>
              </a:rPr>
              <a:t>//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LB12345.IKEA.ITD</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br>
              <a:rPr lang="pl-PL" noProof="1" smtClean="0">
                <a:solidFill>
                  <a:srgbClr val="00B050"/>
                </a:solidFill>
              </a:rPr>
            </a:br>
            <a:r>
              <a:rPr lang="pl-PL" noProof="1" smtClean="0">
                <a:solidFill>
                  <a:srgbClr val="00B050"/>
                </a:solidFill>
              </a:rPr>
              <a:t>//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LB12345.IKEA.PRD</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p>
          <a:p>
            <a:pPr>
              <a:defRPr/>
            </a:pPr>
            <a:r>
              <a:rPr lang="pl-PL" noProof="1" smtClean="0">
                <a:solidFill>
                  <a:srgbClr val="00B050"/>
                </a:solidFill>
              </a:rPr>
              <a:t>//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LB12345.IKEA.CON</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p>
          <a:p>
            <a:pPr>
              <a:defRPr/>
            </a:pPr>
            <a:r>
              <a:rPr lang="pl-PL" noProof="1" smtClean="0">
                <a:solidFill>
                  <a:srgbClr val="00B050"/>
                </a:solidFill>
              </a:rPr>
              <a:t>//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LB12345.IKEA.CEO</a:t>
            </a:r>
            <a:r>
              <a:rPr lang="pl-PL" noProof="1" smtClean="0">
                <a:solidFill>
                  <a:srgbClr val="FFFF00"/>
                </a:solidFill>
              </a:rPr>
              <a:t>,</a:t>
            </a:r>
            <a:r>
              <a:rPr lang="pl-PL" noProof="1" smtClean="0">
                <a:solidFill>
                  <a:srgbClr val="00B050"/>
                </a:solidFill>
              </a:rPr>
              <a:t>DISP</a:t>
            </a:r>
            <a:r>
              <a:rPr lang="pl-PL" noProof="1" smtClean="0">
                <a:solidFill>
                  <a:srgbClr val="FFFF00"/>
                </a:solidFill>
              </a:rPr>
              <a:t>=SHR</a:t>
            </a:r>
            <a:r>
              <a:rPr lang="pl-PL" noProof="1" smtClean="0">
                <a:solidFill>
                  <a:srgbClr val="00B050"/>
                </a:solidFill>
              </a:rPr>
              <a:t>     </a:t>
            </a:r>
          </a:p>
          <a:p>
            <a:pPr>
              <a:defRPr/>
            </a:pPr>
            <a:r>
              <a:rPr lang="pl-PL" noProof="1" smtClean="0">
                <a:solidFill>
                  <a:srgbClr val="00B050"/>
                </a:solidFill>
              </a:rPr>
              <a:t>//OUT1	DD  DSN=LB12345.IKEA.OUT1</a:t>
            </a:r>
            <a:r>
              <a:rPr lang="pl-PL" noProof="1" smtClean="0">
                <a:solidFill>
                  <a:srgbClr val="FFFF00"/>
                </a:solidFill>
              </a:rPr>
              <a:t>,</a:t>
            </a:r>
            <a:r>
              <a:rPr lang="pl-PL" noProof="1" smtClean="0">
                <a:solidFill>
                  <a:srgbClr val="00B050"/>
                </a:solidFill>
              </a:rPr>
              <a:t>DISP</a:t>
            </a:r>
            <a:r>
              <a:rPr lang="pl-PL" noProof="1" smtClean="0">
                <a:solidFill>
                  <a:srgbClr val="FFFF00"/>
                </a:solidFill>
              </a:rPr>
              <a:t>=(,KEEP),</a:t>
            </a:r>
            <a:r>
              <a:rPr lang="pl-PL" noProof="1" smtClean="0">
                <a:solidFill>
                  <a:srgbClr val="00B050"/>
                </a:solidFill>
              </a:rPr>
              <a:t/>
            </a:r>
            <a:br>
              <a:rPr lang="pl-PL" noProof="1" smtClean="0">
                <a:solidFill>
                  <a:srgbClr val="00B050"/>
                </a:solidFill>
              </a:rPr>
            </a:br>
            <a:r>
              <a:rPr lang="pl-PL" noProof="1" smtClean="0">
                <a:solidFill>
                  <a:srgbClr val="00B050"/>
                </a:solidFill>
              </a:rPr>
              <a:t>//		AVGREC</a:t>
            </a:r>
            <a:r>
              <a:rPr lang="pl-PL" noProof="1" smtClean="0">
                <a:solidFill>
                  <a:srgbClr val="FFFF00"/>
                </a:solidFill>
              </a:rPr>
              <a:t>=</a:t>
            </a:r>
            <a:r>
              <a:rPr lang="pl-PL" noProof="1" smtClean="0">
                <a:solidFill>
                  <a:srgbClr val="00B050"/>
                </a:solidFill>
              </a:rPr>
              <a:t>K</a:t>
            </a:r>
            <a:r>
              <a:rPr lang="pl-PL" noProof="1" smtClean="0">
                <a:solidFill>
                  <a:srgbClr val="FFFF00"/>
                </a:solidFill>
              </a:rPr>
              <a:t>,</a:t>
            </a:r>
            <a:r>
              <a:rPr lang="pl-PL" noProof="1" smtClean="0">
                <a:solidFill>
                  <a:srgbClr val="00B050"/>
                </a:solidFill>
              </a:rPr>
              <a:t>RECFM</a:t>
            </a:r>
            <a:r>
              <a:rPr lang="pl-PL" noProof="1" smtClean="0">
                <a:solidFill>
                  <a:srgbClr val="FFFF00"/>
                </a:solidFill>
              </a:rPr>
              <a:t>=</a:t>
            </a:r>
            <a:r>
              <a:rPr lang="pl-PL" noProof="1" smtClean="0">
                <a:solidFill>
                  <a:srgbClr val="00B050"/>
                </a:solidFill>
              </a:rPr>
              <a:t>F</a:t>
            </a:r>
            <a:r>
              <a:rPr lang="pl-PL" noProof="1" smtClean="0">
                <a:solidFill>
                  <a:srgbClr val="FFFF00"/>
                </a:solidFill>
              </a:rPr>
              <a:t>,</a:t>
            </a:r>
            <a:r>
              <a:rPr lang="pl-PL" noProof="1" smtClean="0">
                <a:solidFill>
                  <a:srgbClr val="00B050"/>
                </a:solidFill>
              </a:rPr>
              <a:t>DSORG</a:t>
            </a:r>
            <a:r>
              <a:rPr lang="pl-PL" noProof="1" smtClean="0">
                <a:solidFill>
                  <a:srgbClr val="FFFF00"/>
                </a:solidFill>
              </a:rPr>
              <a:t>=</a:t>
            </a:r>
            <a:r>
              <a:rPr lang="pl-PL" noProof="1" smtClean="0">
                <a:solidFill>
                  <a:srgbClr val="00B050"/>
                </a:solidFill>
              </a:rPr>
              <a:t>PS</a:t>
            </a:r>
            <a:r>
              <a:rPr lang="pl-PL" noProof="1" smtClean="0">
                <a:solidFill>
                  <a:srgbClr val="FFFF00"/>
                </a:solidFill>
              </a:rPr>
              <a:t>,</a:t>
            </a:r>
            <a:r>
              <a:rPr lang="pl-PL" noProof="1" smtClean="0">
                <a:solidFill>
                  <a:srgbClr val="00B050"/>
                </a:solidFill>
              </a:rPr>
              <a:t/>
            </a:r>
            <a:br>
              <a:rPr lang="pl-PL" noProof="1" smtClean="0">
                <a:solidFill>
                  <a:srgbClr val="00B050"/>
                </a:solidFill>
              </a:rPr>
            </a:br>
            <a:r>
              <a:rPr lang="pl-PL" noProof="1" smtClean="0">
                <a:solidFill>
                  <a:srgbClr val="00B050"/>
                </a:solidFill>
              </a:rPr>
              <a:t>//		SPACE</a:t>
            </a:r>
            <a:r>
              <a:rPr lang="pl-PL" noProof="1" smtClean="0">
                <a:solidFill>
                  <a:srgbClr val="FFFF00"/>
                </a:solidFill>
              </a:rPr>
              <a:t>=(</a:t>
            </a:r>
            <a:r>
              <a:rPr lang="pl-PL" noProof="1" smtClean="0">
                <a:solidFill>
                  <a:srgbClr val="00B050"/>
                </a:solidFill>
              </a:rPr>
              <a:t>72</a:t>
            </a:r>
            <a:r>
              <a:rPr lang="pl-PL" noProof="1" smtClean="0">
                <a:solidFill>
                  <a:srgbClr val="FFFF00"/>
                </a:solidFill>
              </a:rPr>
              <a:t>,(</a:t>
            </a:r>
            <a:r>
              <a:rPr lang="pl-PL" noProof="1" smtClean="0">
                <a:solidFill>
                  <a:srgbClr val="00B050"/>
                </a:solidFill>
              </a:rPr>
              <a:t>1</a:t>
            </a:r>
            <a:r>
              <a:rPr lang="pl-PL" noProof="1" smtClean="0">
                <a:solidFill>
                  <a:srgbClr val="FFFF00"/>
                </a:solidFill>
              </a:rPr>
              <a:t>,</a:t>
            </a:r>
            <a:r>
              <a:rPr lang="pl-PL" noProof="1" smtClean="0">
                <a:solidFill>
                  <a:srgbClr val="00B050"/>
                </a:solidFill>
              </a:rPr>
              <a:t>1</a:t>
            </a:r>
            <a:r>
              <a:rPr lang="pl-PL" noProof="1" smtClean="0">
                <a:solidFill>
                  <a:srgbClr val="FFFF00"/>
                </a:solidFill>
              </a:rPr>
              <a:t>),</a:t>
            </a:r>
            <a:r>
              <a:rPr lang="pl-PL" noProof="1" smtClean="0">
                <a:solidFill>
                  <a:srgbClr val="00B050"/>
                </a:solidFill>
              </a:rPr>
              <a:t>RLSE</a:t>
            </a:r>
            <a:r>
              <a:rPr lang="pl-PL" noProof="1" smtClean="0">
                <a:solidFill>
                  <a:srgbClr val="FFFF00"/>
                </a:solidFill>
              </a:rPr>
              <a:t>),</a:t>
            </a:r>
            <a:r>
              <a:rPr lang="pl-PL" noProof="1" smtClean="0">
                <a:solidFill>
                  <a:srgbClr val="00B050"/>
                </a:solidFill>
              </a:rPr>
              <a:t>LRECL</a:t>
            </a:r>
            <a:r>
              <a:rPr lang="pl-PL" noProof="1" smtClean="0">
                <a:solidFill>
                  <a:srgbClr val="FFFF00"/>
                </a:solidFill>
              </a:rPr>
              <a:t>=</a:t>
            </a:r>
            <a:r>
              <a:rPr lang="pl-PL" noProof="1" smtClean="0">
                <a:solidFill>
                  <a:srgbClr val="00B050"/>
                </a:solidFill>
              </a:rPr>
              <a:t>72 </a:t>
            </a:r>
          </a:p>
          <a:p>
            <a:pPr>
              <a:defRPr/>
            </a:pPr>
            <a:r>
              <a:rPr lang="pl-PL" noProof="1" smtClean="0">
                <a:solidFill>
                  <a:srgbClr val="00B050"/>
                </a:solidFill>
              </a:rPr>
              <a:t>//REST	</a:t>
            </a:r>
            <a:r>
              <a:rPr lang="pl-PL" noProof="1" smtClean="0">
                <a:solidFill>
                  <a:srgbClr val="FF0000"/>
                </a:solidFill>
              </a:rPr>
              <a:t>DD</a:t>
            </a:r>
            <a:r>
              <a:rPr lang="pl-PL" noProof="1" smtClean="0">
                <a:solidFill>
                  <a:srgbClr val="00B050"/>
                </a:solidFill>
              </a:rPr>
              <a:t>  DSN</a:t>
            </a:r>
            <a:r>
              <a:rPr lang="pl-PL" noProof="1" smtClean="0">
                <a:solidFill>
                  <a:srgbClr val="FFFF00"/>
                </a:solidFill>
              </a:rPr>
              <a:t>=</a:t>
            </a:r>
            <a:r>
              <a:rPr lang="pl-PL" noProof="1" smtClean="0">
                <a:solidFill>
                  <a:srgbClr val="00B050"/>
                </a:solidFill>
              </a:rPr>
              <a:t>LB12345.IKEA.REST</a:t>
            </a:r>
            <a:r>
              <a:rPr lang="pl-PL" noProof="1" smtClean="0">
                <a:solidFill>
                  <a:srgbClr val="FFFF00"/>
                </a:solidFill>
              </a:rPr>
              <a:t>,</a:t>
            </a:r>
            <a:r>
              <a:rPr lang="pl-PL" noProof="1" smtClean="0">
                <a:solidFill>
                  <a:srgbClr val="00B050"/>
                </a:solidFill>
              </a:rPr>
              <a:t>DISP</a:t>
            </a:r>
            <a:r>
              <a:rPr lang="pl-PL" noProof="1" smtClean="0">
                <a:solidFill>
                  <a:srgbClr val="FFFF00"/>
                </a:solidFill>
              </a:rPr>
              <a:t>=(,</a:t>
            </a:r>
            <a:r>
              <a:rPr lang="pl-PL" noProof="1" smtClean="0">
                <a:solidFill>
                  <a:srgbClr val="00B050"/>
                </a:solidFill>
              </a:rPr>
              <a:t>KEEP</a:t>
            </a:r>
            <a:r>
              <a:rPr lang="pl-PL" noProof="1" smtClean="0">
                <a:solidFill>
                  <a:srgbClr val="FFFF00"/>
                </a:solidFill>
              </a:rPr>
              <a:t>),</a:t>
            </a:r>
            <a:r>
              <a:rPr lang="pl-PL" noProof="1" smtClean="0">
                <a:solidFill>
                  <a:srgbClr val="00B050"/>
                </a:solidFill>
              </a:rPr>
              <a:t>REFDD</a:t>
            </a:r>
            <a:r>
              <a:rPr lang="pl-PL" noProof="1" smtClean="0">
                <a:solidFill>
                  <a:srgbClr val="FFFF00"/>
                </a:solidFill>
              </a:rPr>
              <a:t>=</a:t>
            </a:r>
            <a:r>
              <a:rPr lang="pl-PL" noProof="1" smtClean="0">
                <a:solidFill>
                  <a:srgbClr val="00B050"/>
                </a:solidFill>
              </a:rPr>
              <a:t>*.OUT1</a:t>
            </a:r>
          </a:p>
          <a:p>
            <a:pPr>
              <a:defRPr/>
            </a:pPr>
            <a:endParaRPr lang="pl-PL" noProof="1" smtClean="0">
              <a:solidFill>
                <a:srgbClr val="00B050"/>
              </a:solidFill>
            </a:endParaRPr>
          </a:p>
          <a:p>
            <a:pPr>
              <a:defRPr/>
            </a:pPr>
            <a:r>
              <a:rPr lang="pl-PL" noProof="1" smtClean="0">
                <a:solidFill>
                  <a:srgbClr val="00B050"/>
                </a:solidFill>
              </a:rPr>
              <a:t>Tu nie zapomnij o:</a:t>
            </a:r>
          </a:p>
          <a:p>
            <a:pPr>
              <a:defRPr/>
            </a:pPr>
            <a:r>
              <a:rPr lang="pl-PL" noProof="1" smtClean="0">
                <a:solidFill>
                  <a:srgbClr val="00B050"/>
                </a:solidFill>
              </a:rPr>
              <a:t>//SYSOUT	DD  SYSOUT=*   </a:t>
            </a:r>
            <a:endParaRPr lang="pl-PL" noProof="1" smtClean="0"/>
          </a:p>
          <a:p>
            <a:pPr>
              <a:defRPr/>
            </a:pPr>
            <a:r>
              <a:rPr lang="pl-PL" noProof="1" smtClean="0">
                <a:solidFill>
                  <a:srgbClr val="00B050"/>
                </a:solidFill>
              </a:rPr>
              <a:t>//SYSPRINT	DD  SYSOUT=*</a:t>
            </a:r>
            <a:endParaRPr lang="pl-PL" noProof="1" smtClean="0"/>
          </a:p>
          <a:p>
            <a:pPr>
              <a:defRPr/>
            </a:pPr>
            <a:endParaRPr lang="pl-PL" noProof="1"/>
          </a:p>
        </p:txBody>
      </p:sp>
      <p:sp>
        <p:nvSpPr>
          <p:cNvPr id="58372" name="Symbol zastępczy numeru slajdu 3"/>
          <p:cNvSpPr>
            <a:spLocks noGrp="1"/>
          </p:cNvSpPr>
          <p:nvPr>
            <p:ph type="sldNum" sz="quarter" idx="5"/>
          </p:nvPr>
        </p:nvSpPr>
        <p:spPr bwMode="auto">
          <a:noFill/>
          <a:ln>
            <a:miter lim="800000"/>
            <a:headEnd/>
            <a:tailEnd/>
          </a:ln>
        </p:spPr>
        <p:txBody>
          <a:bodyPr/>
          <a:lstStyle/>
          <a:p>
            <a:fld id="{FCC4382B-9EA4-42CD-8DD8-FE364240C4C0}" type="slidenum">
              <a:rPr lang="pl-PL" altLang="en-US" smtClean="0"/>
              <a:pPr/>
              <a:t>14</a:t>
            </a:fld>
            <a:endParaRPr lang="pl-PL"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lnSpcReduction="10000"/>
          </a:bodyPr>
          <a:lstStyle/>
          <a:p>
            <a:pPr>
              <a:defRPr/>
            </a:pPr>
            <a:r>
              <a:rPr lang="en-US" noProof="1" smtClean="0"/>
              <a:t>Dostępne są trzy tryby, które można ustawić lub zresetować dla grup operatorów:</a:t>
            </a:r>
          </a:p>
          <a:p>
            <a:pPr>
              <a:defRPr/>
            </a:pPr>
            <a:r>
              <a:rPr lang="en-US" noProof="1" smtClean="0"/>
              <a:t>• Tryb STOP (domyślny) zatrzymuje kolejne operacje w przypadku wykrycia błędu,</a:t>
            </a:r>
          </a:p>
          <a:p>
            <a:pPr>
              <a:defRPr/>
            </a:pPr>
            <a:r>
              <a:rPr lang="en-US" noProof="1" smtClean="0"/>
              <a:t>• Tryb CONTINUE kontynuuje wykonywanie kolejnych operacji w przypadku wykrycia błędu,</a:t>
            </a:r>
          </a:p>
          <a:p>
            <a:pPr>
              <a:defRPr/>
            </a:pPr>
            <a:r>
              <a:rPr lang="en-US" noProof="1" smtClean="0"/>
              <a:t>• Tryb SCAN umożliwia sprawdzanie instrukcji ICETOOL bez wykonywania jakichkolwiek operacji.</a:t>
            </a:r>
          </a:p>
          <a:p>
            <a:pPr>
              <a:defRPr/>
            </a:pPr>
            <a:endParaRPr lang="en-US" noProof="1" smtClean="0"/>
          </a:p>
          <a:p>
            <a:pPr>
              <a:defRPr/>
            </a:pPr>
            <a:r>
              <a:rPr lang="en-US" b="1" noProof="1" smtClean="0"/>
              <a:t>Przykład:</a:t>
            </a:r>
          </a:p>
          <a:p>
            <a:pPr>
              <a:defRPr/>
            </a:pPr>
            <a:r>
              <a:rPr lang="en-US" noProof="1" smtClean="0"/>
              <a:t>//TOOLIN	DD  *</a:t>
            </a:r>
          </a:p>
          <a:p>
            <a:pPr>
              <a:defRPr/>
            </a:pPr>
            <a:r>
              <a:rPr lang="en-US" noProof="1" smtClean="0"/>
              <a:t>   MODE SCAN</a:t>
            </a:r>
          </a:p>
          <a:p>
            <a:pPr>
              <a:defRPr/>
            </a:pPr>
            <a:r>
              <a:rPr lang="en-US" noProof="1" smtClean="0"/>
              <a:t>   RANGE ...		</a:t>
            </a:r>
            <a:r>
              <a:rPr lang="en-US" noProof="1" smtClean="0">
                <a:sym typeface="Wingdings" pitchFamily="2" charset="2"/>
              </a:rPr>
              <a:t> Trójkropek oznacza, że trzeba odpowiednio uzupełnić ten operator zgodnie z jego składnią </a:t>
            </a:r>
            <a:endParaRPr lang="en-US" noProof="1" smtClean="0"/>
          </a:p>
          <a:p>
            <a:pPr>
              <a:defRPr/>
            </a:pPr>
            <a:r>
              <a:rPr lang="en-US" noProof="1" smtClean="0"/>
              <a:t>   UNIQUE ...</a:t>
            </a:r>
          </a:p>
          <a:p>
            <a:pPr>
              <a:defRPr/>
            </a:pPr>
            <a:r>
              <a:rPr lang="en-US" noProof="1" smtClean="0"/>
              <a:t>   MODE STOP</a:t>
            </a:r>
          </a:p>
          <a:p>
            <a:pPr>
              <a:defRPr/>
            </a:pPr>
            <a:r>
              <a:rPr lang="en-US" noProof="1" smtClean="0"/>
              <a:t>   VERIFY ...</a:t>
            </a:r>
          </a:p>
          <a:p>
            <a:pPr>
              <a:defRPr/>
            </a:pPr>
            <a:r>
              <a:rPr lang="en-US" noProof="1" smtClean="0"/>
              <a:t>   DISPLAY ...</a:t>
            </a:r>
          </a:p>
          <a:p>
            <a:pPr>
              <a:defRPr/>
            </a:pPr>
            <a:r>
              <a:rPr lang="en-US" noProof="1" smtClean="0"/>
              <a:t>   MODE CONTINUE</a:t>
            </a:r>
          </a:p>
          <a:p>
            <a:pPr>
              <a:defRPr/>
            </a:pPr>
            <a:r>
              <a:rPr lang="en-US" noProof="1" smtClean="0"/>
              <a:t>   COPY ...</a:t>
            </a:r>
          </a:p>
          <a:p>
            <a:pPr>
              <a:defRPr/>
            </a:pPr>
            <a:r>
              <a:rPr lang="en-US" noProof="1" smtClean="0"/>
              <a:t>   SORT ...</a:t>
            </a:r>
          </a:p>
          <a:p>
            <a:pPr>
              <a:defRPr/>
            </a:pPr>
            <a:r>
              <a:rPr lang="en-US" noProof="1" smtClean="0"/>
              <a:t>   STATS ...</a:t>
            </a:r>
          </a:p>
          <a:p>
            <a:pPr>
              <a:defRPr/>
            </a:pPr>
            <a:r>
              <a:rPr lang="en-US" noProof="1" smtClean="0"/>
              <a:t>/*</a:t>
            </a:r>
          </a:p>
          <a:p>
            <a:pPr>
              <a:defRPr/>
            </a:pPr>
            <a:endParaRPr lang="en-US" noProof="1" smtClean="0"/>
          </a:p>
          <a:p>
            <a:pPr>
              <a:defRPr/>
            </a:pPr>
            <a:r>
              <a:rPr lang="en-US" noProof="1" smtClean="0"/>
              <a:t>Tryb SCAN: RANGE i UNIQUE są sprawdzane pod kątem błędów instrukcji.</a:t>
            </a:r>
          </a:p>
          <a:p>
            <a:pPr>
              <a:defRPr/>
            </a:pPr>
            <a:endParaRPr lang="en-US" noProof="1" smtClean="0"/>
          </a:p>
          <a:p>
            <a:pPr>
              <a:defRPr/>
            </a:pPr>
            <a:r>
              <a:rPr lang="en-US" noProof="1" smtClean="0"/>
              <a:t>Tryb STOP: Operator DISPLAY jest zależny od operatora VERIFY. Jeśli kod powrotu dla VERIFY to 12 lub 16, włączony jest tryb SCAN; DISPLAY jest sprawdzany pod kątem błędów instrukcji.</a:t>
            </a:r>
          </a:p>
          <a:p>
            <a:pPr>
              <a:defRPr/>
            </a:pPr>
            <a:endParaRPr lang="en-US" noProof="1" smtClean="0"/>
          </a:p>
          <a:p>
            <a:pPr>
              <a:defRPr/>
            </a:pPr>
            <a:r>
              <a:rPr lang="en-US" noProof="1" smtClean="0"/>
              <a:t>Tryb CONTINUE: COPY, SORT i STATS są od siebie niezależne. SORT jest przetwarzany, nawet jeśli kod powrotu dla COPY to 12 lub 16. STATS jest przetwarzany, nawet jeśli kod powrotu dla COPY lub SORT jest 12 lub 16. Należy zauważyć, że kody powrotu dla jednej grupy operatorów nie wpływają na inne grupy operatorów.</a:t>
            </a:r>
          </a:p>
          <a:p>
            <a:pPr>
              <a:defRPr/>
            </a:pPr>
            <a:endParaRPr lang="en-US" noProof="1" smtClean="0"/>
          </a:p>
          <a:p>
            <a:pPr>
              <a:defRPr/>
            </a:pPr>
            <a:r>
              <a:rPr lang="en-US" b="1" noProof="1" smtClean="0"/>
              <a:t>Przykładowa informacja w TOOLMSG dla MODE:</a:t>
            </a:r>
          </a:p>
          <a:p>
            <a:pPr lvl="1">
              <a:defRPr/>
            </a:pPr>
            <a:r>
              <a:rPr lang="en-US" noProof="1" smtClean="0"/>
              <a:t>* MODE - specifies the error checking and actions after error</a:t>
            </a:r>
          </a:p>
          <a:p>
            <a:pPr lvl="1">
              <a:defRPr/>
            </a:pPr>
            <a:r>
              <a:rPr lang="en-US" noProof="1" smtClean="0"/>
              <a:t>* detection to be performed for a group of operators.</a:t>
            </a:r>
          </a:p>
          <a:p>
            <a:pPr lvl="1">
              <a:defRPr/>
            </a:pPr>
            <a:r>
              <a:rPr lang="en-US" noProof="1" smtClean="0"/>
              <a:t>* Example: continue processing operators whether or not an</a:t>
            </a:r>
          </a:p>
          <a:p>
            <a:pPr lvl="1">
              <a:defRPr/>
            </a:pPr>
            <a:r>
              <a:rPr lang="en-US" noProof="1" smtClean="0"/>
              <a:t>* error is detected.</a:t>
            </a:r>
          </a:p>
          <a:p>
            <a:pPr>
              <a:defRPr/>
            </a:pPr>
            <a:r>
              <a:rPr lang="en-US" noProof="1" smtClean="0"/>
              <a:t>	MODE CONTINUE</a:t>
            </a:r>
          </a:p>
          <a:p>
            <a:pPr>
              <a:defRPr/>
            </a:pPr>
            <a:r>
              <a:rPr lang="en-US" noProof="1" smtClean="0"/>
              <a:t>ICE630I 1 MODE IN EFFECT: CONTINUE</a:t>
            </a:r>
          </a:p>
          <a:p>
            <a:pPr>
              <a:defRPr/>
            </a:pPr>
            <a:r>
              <a:rPr lang="en-US" noProof="1" smtClean="0"/>
              <a:t>ICE602I 1 OPERATION RETURN CODE: 00</a:t>
            </a:r>
          </a:p>
          <a:p>
            <a:pPr>
              <a:defRPr/>
            </a:pPr>
            <a:endParaRPr lang="en-US" noProof="1"/>
          </a:p>
        </p:txBody>
      </p:sp>
      <p:sp>
        <p:nvSpPr>
          <p:cNvPr id="59396" name="Symbol zastępczy numeru slajdu 3"/>
          <p:cNvSpPr>
            <a:spLocks noGrp="1"/>
          </p:cNvSpPr>
          <p:nvPr>
            <p:ph type="sldNum" sz="quarter" idx="5"/>
          </p:nvPr>
        </p:nvSpPr>
        <p:spPr bwMode="auto">
          <a:noFill/>
          <a:ln>
            <a:miter lim="800000"/>
            <a:headEnd/>
            <a:tailEnd/>
          </a:ln>
        </p:spPr>
        <p:txBody>
          <a:bodyPr/>
          <a:lstStyle/>
          <a:p>
            <a:fld id="{113F24C8-65E8-4E1E-8FF0-9ED6E4BBD823}" type="slidenum">
              <a:rPr lang="pl-PL" altLang="en-US" smtClean="0"/>
              <a:pPr/>
              <a:t>15</a:t>
            </a:fld>
            <a:endParaRPr lang="pl-PL"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lnSpcReduction="10000"/>
          </a:bodyPr>
          <a:lstStyle/>
          <a:p>
            <a:pPr>
              <a:defRPr/>
            </a:pPr>
            <a:r>
              <a:rPr lang="pl-PL" noProof="1" smtClean="0"/>
              <a:t>HIGHER, LOWER, EQUAL, NOTEQUAL - określa zakres liczonych wartości. </a:t>
            </a:r>
          </a:p>
          <a:p>
            <a:pPr>
              <a:defRPr/>
            </a:pPr>
            <a:r>
              <a:rPr lang="pl-PL" noProof="1" smtClean="0"/>
              <a:t>HIGHER  i  LOWER mogą być użyte razem lub osobno. </a:t>
            </a:r>
          </a:p>
          <a:p>
            <a:pPr>
              <a:defRPr/>
            </a:pPr>
            <a:r>
              <a:rPr lang="pl-PL" noProof="1" smtClean="0"/>
              <a:t>EQUAL i NOTEQUAL muszą być używane oddzielnie.</a:t>
            </a:r>
          </a:p>
          <a:p>
            <a:pPr>
              <a:defRPr/>
            </a:pPr>
            <a:endParaRPr lang="pl-PL" noProof="1" smtClean="0"/>
          </a:p>
          <a:p>
            <a:pPr>
              <a:defRPr/>
            </a:pPr>
            <a:r>
              <a:rPr lang="pl-PL" altLang="en-US" noProof="1" smtClean="0"/>
              <a:t>VSAMTYPE 	– format rekordu w przypadku gdy źródłowymi zbiorami są zbiory VSAM. Dostępne wartości V i F.</a:t>
            </a:r>
          </a:p>
          <a:p>
            <a:pPr>
              <a:defRPr/>
            </a:pPr>
            <a:endParaRPr lang="pl-PL" altLang="en-US" noProof="1" smtClean="0"/>
          </a:p>
          <a:p>
            <a:pPr>
              <a:defRPr/>
            </a:pPr>
            <a:r>
              <a:rPr lang="pl-PL" altLang="en-US" noProof="1" smtClean="0"/>
              <a:t>Formaty pól:</a:t>
            </a:r>
          </a:p>
          <a:p>
            <a:pPr>
              <a:defRPr/>
            </a:pPr>
            <a:r>
              <a:rPr lang="pl-PL" altLang="en-US" noProof="1" smtClean="0"/>
              <a:t>Format	Length	Description</a:t>
            </a:r>
          </a:p>
          <a:p>
            <a:pPr>
              <a:defRPr/>
            </a:pPr>
            <a:r>
              <a:rPr lang="pl-PL" altLang="en-US" noProof="1" smtClean="0"/>
              <a:t>----------	------------	-------------------------------------------------</a:t>
            </a:r>
          </a:p>
          <a:p>
            <a:pPr>
              <a:defRPr/>
            </a:pPr>
            <a:r>
              <a:rPr lang="pl-PL" altLang="en-US" noProof="1" smtClean="0"/>
              <a:t>   BI 	1-8 bytes 	binarne bez znaku</a:t>
            </a:r>
          </a:p>
          <a:p>
            <a:pPr>
              <a:defRPr/>
            </a:pPr>
            <a:r>
              <a:rPr lang="pl-PL" altLang="en-US" noProof="1" smtClean="0"/>
              <a:t>   FI 	1-8 bytes 	zmienno-przecinkowe ze znakiem</a:t>
            </a:r>
          </a:p>
          <a:p>
            <a:pPr>
              <a:defRPr/>
            </a:pPr>
            <a:r>
              <a:rPr lang="pl-PL" altLang="en-US" noProof="1" smtClean="0"/>
              <a:t>   PD 	1-16 bytes 	packed decimal ze znakiem</a:t>
            </a:r>
          </a:p>
          <a:p>
            <a:pPr>
              <a:defRPr/>
            </a:pPr>
            <a:r>
              <a:rPr lang="pl-PL" altLang="en-US" noProof="1" smtClean="0"/>
              <a:t>   ZD 	1-31 bytes 	zoned decimal ze znakiem</a:t>
            </a:r>
          </a:p>
          <a:p>
            <a:pPr>
              <a:defRPr/>
            </a:pPr>
            <a:r>
              <a:rPr lang="pl-PL" altLang="en-US" noProof="1" smtClean="0"/>
              <a:t>CSF/FS 	1-32 bytes 	numeryczne znakowe (floating sign)</a:t>
            </a:r>
          </a:p>
          <a:p>
            <a:pPr>
              <a:defRPr/>
            </a:pPr>
            <a:r>
              <a:rPr lang="pl-PL" altLang="en-US" noProof="1" smtClean="0"/>
              <a:t>  UFF 	1-44 bytes 	numeryczne bez znaku wolnego formatu</a:t>
            </a:r>
          </a:p>
          <a:p>
            <a:pPr>
              <a:defRPr/>
            </a:pPr>
            <a:r>
              <a:rPr lang="pl-PL" altLang="en-US" noProof="1" smtClean="0"/>
              <a:t>  SFF 	1-44 bytes 	numeryczne ze znakiem wolnego formatu</a:t>
            </a:r>
          </a:p>
          <a:p>
            <a:pPr>
              <a:defRPr/>
            </a:pPr>
            <a:r>
              <a:rPr lang="pl-PL" altLang="en-US" noProof="1" smtClean="0"/>
              <a:t>VLEN 	n/a 	długość rekordu dla VLR (1,2,BI) – VLR to Variable Lenght Record, rekordy zmiennej długości</a:t>
            </a:r>
          </a:p>
          <a:p>
            <a:pPr>
              <a:defRPr/>
            </a:pPr>
            <a:endParaRPr lang="pl-PL" noProof="1"/>
          </a:p>
        </p:txBody>
      </p:sp>
      <p:sp>
        <p:nvSpPr>
          <p:cNvPr id="60420" name="Symbol zastępczy numeru slajdu 3"/>
          <p:cNvSpPr>
            <a:spLocks noGrp="1"/>
          </p:cNvSpPr>
          <p:nvPr>
            <p:ph type="sldNum" sz="quarter" idx="5"/>
          </p:nvPr>
        </p:nvSpPr>
        <p:spPr bwMode="auto">
          <a:noFill/>
          <a:ln>
            <a:miter lim="800000"/>
            <a:headEnd/>
            <a:tailEnd/>
          </a:ln>
        </p:spPr>
        <p:txBody>
          <a:bodyPr/>
          <a:lstStyle/>
          <a:p>
            <a:fld id="{C652B43C-094D-4BCE-9FF9-B45F49091C86}" type="slidenum">
              <a:rPr lang="pl-PL" altLang="en-US" smtClean="0"/>
              <a:pPr/>
              <a:t>16</a:t>
            </a:fld>
            <a:endParaRPr lang="pl-PL"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lnSpcReduction="10000"/>
          </a:bodyPr>
          <a:lstStyle/>
          <a:p>
            <a:pPr>
              <a:defRPr/>
            </a:pPr>
            <a:r>
              <a:rPr lang="pl-PL" noProof="1" smtClean="0"/>
              <a:t>Pierwszy przykład: Operator RANGE podaje w </a:t>
            </a:r>
            <a:r>
              <a:rPr lang="pl-PL" b="1" noProof="1" smtClean="0"/>
              <a:t>TOOLMSG</a:t>
            </a:r>
            <a:r>
              <a:rPr lang="pl-PL" noProof="1" smtClean="0"/>
              <a:t> komunikat zawierający ilość liczb formatu Zoned Decimal (czyli nie BI czy PD lecz tak, jak piszemy w zeszycie szkolnym) z pozycji od 31 do 48 (pozycja nr 31 i 17-ście dalszych) pliku INDD, które są mniejsze niż 12345.</a:t>
            </a:r>
          </a:p>
          <a:p>
            <a:pPr>
              <a:defRPr/>
            </a:pPr>
            <a:endParaRPr lang="pl-PL" noProof="1" smtClean="0"/>
          </a:p>
          <a:p>
            <a:pPr>
              <a:defRPr/>
            </a:pPr>
            <a:r>
              <a:rPr lang="pl-PL" noProof="1" smtClean="0"/>
              <a:t>Drugi przykład: Operator RANGE podaje komunikat zawierający zliczenie wartości stałoprzecinkowych z pozycji od 29001 do 29004 zbioru danych INDD, które są wyższe niż -100, ale niższe niż 50.</a:t>
            </a:r>
          </a:p>
          <a:p>
            <a:pPr>
              <a:defRPr/>
            </a:pPr>
            <a:endParaRPr lang="pl-PL" noProof="1" smtClean="0"/>
          </a:p>
          <a:p>
            <a:pPr>
              <a:defRPr/>
            </a:pPr>
            <a:r>
              <a:rPr lang="pl-PL" noProof="1" smtClean="0"/>
              <a:t>Trzeci przykład:  Operator RANGE podaje komunikat zawierający liczbę upakowanych wartości dziesiętnych z pozycji 45-47 pliku INDD, które są równe -200.</a:t>
            </a:r>
          </a:p>
          <a:p>
            <a:pPr>
              <a:defRPr/>
            </a:pPr>
            <a:endParaRPr lang="pl-PL" noProof="1" smtClean="0"/>
          </a:p>
          <a:p>
            <a:pPr>
              <a:defRPr/>
            </a:pPr>
            <a:r>
              <a:rPr lang="pl-PL" noProof="1" smtClean="0"/>
              <a:t>Czwarty przykład: Operator RANGE podaje komunikat zawierający liczbę formatu binarnego z pozycji 40 zbioru danych INDD, które nie są równe 199. Ten operator RANGE może być użyty do zliczenia liczby rekordów, które nie mają „G” na pozycji 40 , ponieważ 199 (X'C7') to kod EBCDIC dla „G”. Ten sam rezultat osiągniemy operatorem COUNT z OMIT COND=(40,1,CH,EQ,C'G') kodowanym w USING.</a:t>
            </a:r>
          </a:p>
          <a:p>
            <a:pPr>
              <a:defRPr/>
            </a:pPr>
            <a:endParaRPr lang="pl-PL" noProof="1"/>
          </a:p>
        </p:txBody>
      </p:sp>
      <p:sp>
        <p:nvSpPr>
          <p:cNvPr id="61444" name="Symbol zastępczy numeru slajdu 3"/>
          <p:cNvSpPr>
            <a:spLocks noGrp="1"/>
          </p:cNvSpPr>
          <p:nvPr>
            <p:ph type="sldNum" sz="quarter" idx="5"/>
          </p:nvPr>
        </p:nvSpPr>
        <p:spPr bwMode="auto">
          <a:noFill/>
          <a:ln>
            <a:miter lim="800000"/>
            <a:headEnd/>
            <a:tailEnd/>
          </a:ln>
        </p:spPr>
        <p:txBody>
          <a:bodyPr/>
          <a:lstStyle/>
          <a:p>
            <a:fld id="{AF4DC9EF-A015-4B73-A4B5-7118683FA430}" type="slidenum">
              <a:rPr lang="pl-PL" altLang="en-US" smtClean="0"/>
              <a:pPr/>
              <a:t>17</a:t>
            </a:fld>
            <a:endParaRPr lang="pl-PL"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62467" name="Symbol zastępczy notatek 2"/>
          <p:cNvSpPr>
            <a:spLocks noGrp="1"/>
          </p:cNvSpPr>
          <p:nvPr>
            <p:ph type="body" idx="1"/>
          </p:nvPr>
        </p:nvSpPr>
        <p:spPr bwMode="auto">
          <a:noFill/>
        </p:spPr>
        <p:txBody>
          <a:bodyPr wrap="square" numCol="1" anchor="t" anchorCtr="0" compatLnSpc="1">
            <a:prstTxWarp prst="textNoShape">
              <a:avLst/>
            </a:prstTxWarp>
          </a:bodyPr>
          <a:lstStyle/>
          <a:p>
            <a:r>
              <a:rPr lang="pl-PL" altLang="en-US" noProof="1" smtClean="0">
                <a:solidFill>
                  <a:srgbClr val="FF9900"/>
                </a:solidFill>
              </a:rPr>
              <a:t>• Jeśli długość wejściowa jest mniejsza niż żądany rozmiar TOLEN, wiele mniejszych rekordów wejściowych jest połączonych w jeden większy rekord wyjściowy o rozmiarze TOLEN. Jeśli połączone rekordy wejściowe nie są w stanie całkowicie wypełnić rekord wyjściowy, rekord wyjściowy zostanie uzupełniony po prawej stronie pustymi miejscami (spacjami).</a:t>
            </a:r>
          </a:p>
          <a:p>
            <a:endParaRPr lang="pl-PL" noProof="1" smtClean="0"/>
          </a:p>
          <a:p>
            <a:r>
              <a:rPr lang="pl-PL" noProof="1" smtClean="0"/>
              <a:t>Przykład (&lt; i &gt; to tylko ograniczniki):</a:t>
            </a:r>
          </a:p>
          <a:p>
            <a:r>
              <a:rPr lang="pl-PL" noProof="1" smtClean="0"/>
              <a:t>indd:	&lt;111111111111111111&gt;</a:t>
            </a:r>
          </a:p>
          <a:p>
            <a:pPr lvl="2"/>
            <a:r>
              <a:rPr lang="pl-PL" noProof="1" smtClean="0"/>
              <a:t>&lt;222222222222222222&gt;</a:t>
            </a:r>
          </a:p>
          <a:p>
            <a:pPr lvl="2"/>
            <a:r>
              <a:rPr lang="pl-PL" noProof="1" smtClean="0"/>
              <a:t>&lt;333333333333333333&gt;</a:t>
            </a:r>
          </a:p>
          <a:p>
            <a:pPr lvl="2"/>
            <a:r>
              <a:rPr lang="pl-PL" noProof="1" smtClean="0"/>
              <a:t>&lt;444444444444444444&gt;</a:t>
            </a:r>
          </a:p>
          <a:p>
            <a:pPr lvl="2"/>
            <a:r>
              <a:rPr lang="pl-PL" noProof="1" smtClean="0"/>
              <a:t>&lt;555555555555555555&gt;</a:t>
            </a:r>
          </a:p>
          <a:p>
            <a:r>
              <a:rPr lang="pl-PL" noProof="1" smtClean="0"/>
              <a:t>RESIZE FROM(indd) TO(outdd) TOLEN(</a:t>
            </a:r>
            <a:r>
              <a:rPr lang="pl-PL" b="1" noProof="1" smtClean="0"/>
              <a:t>70</a:t>
            </a:r>
            <a:r>
              <a:rPr lang="pl-PL" noProof="1" smtClean="0"/>
              <a:t>)</a:t>
            </a:r>
          </a:p>
          <a:p>
            <a:r>
              <a:rPr lang="pl-PL" noProof="1" smtClean="0"/>
              <a:t>outdd:	&lt;111111111111111111&gt;&lt;222222222222222222&gt;&lt;333333333333333333&gt;&lt;              &gt;	</a:t>
            </a:r>
            <a:r>
              <a:rPr lang="pl-PL" noProof="1" smtClean="0">
                <a:sym typeface="Wingdings" pitchFamily="2" charset="2"/>
              </a:rPr>
              <a:t> 70 bajtów</a:t>
            </a:r>
            <a:endParaRPr lang="pl-PL" noProof="1" smtClean="0"/>
          </a:p>
          <a:p>
            <a:r>
              <a:rPr lang="pl-PL" noProof="1" smtClean="0"/>
              <a:t>	&lt;444444444444444444&gt;&lt;555555555555555555&gt;&lt;                                                  &gt;	</a:t>
            </a:r>
            <a:r>
              <a:rPr lang="pl-PL" noProof="1" smtClean="0">
                <a:sym typeface="Wingdings" pitchFamily="2" charset="2"/>
              </a:rPr>
              <a:t> 70 bajtów</a:t>
            </a:r>
            <a:endParaRPr lang="pl-PL" noProof="1" smtClean="0"/>
          </a:p>
          <a:p>
            <a:endParaRPr lang="pl-PL" noProof="1" smtClean="0">
              <a:solidFill>
                <a:srgbClr val="FF9900"/>
              </a:solidFill>
            </a:endParaRPr>
          </a:p>
          <a:p>
            <a:r>
              <a:rPr lang="pl-PL" noProof="1" smtClean="0">
                <a:solidFill>
                  <a:srgbClr val="FF9900"/>
                </a:solidFill>
              </a:rPr>
              <a:t>• Jeśli długość wejściowa jest większa niż żądany rozmiar TOLEN, każdy większy rekord wejściowy jest dzielony na wiele mniejszych rekordów wyjściowych o rozmiarze TOLEN. Jeśli podzielony rekord wejściowy nie wypełnia całkowicie wielu rekordów wyjściowych, ostatni z wielu rekordów wyjściowych zostanie dopełniony po prawej stronie pustymi miejscami.</a:t>
            </a:r>
          </a:p>
          <a:p>
            <a:endParaRPr lang="pl-PL" noProof="1" smtClean="0"/>
          </a:p>
          <a:p>
            <a:r>
              <a:rPr lang="pl-PL" noProof="1" smtClean="0"/>
              <a:t>Przykład:</a:t>
            </a:r>
          </a:p>
          <a:p>
            <a:r>
              <a:rPr lang="pl-PL" noProof="1" smtClean="0"/>
              <a:t>indd:	&lt;111111111111111111&gt;&lt;222222222222222222&gt;&lt;33333333&gt;</a:t>
            </a:r>
          </a:p>
          <a:p>
            <a:r>
              <a:rPr lang="pl-PL" noProof="1" smtClean="0"/>
              <a:t>	&lt;444444444444444444&gt;&lt;555555555555555555&gt;&lt;66666666&gt;</a:t>
            </a:r>
          </a:p>
          <a:p>
            <a:r>
              <a:rPr lang="pl-PL" noProof="1" smtClean="0"/>
              <a:t>RESIZE FROM(indd) TO(outdd) TOLEN(</a:t>
            </a:r>
            <a:r>
              <a:rPr lang="pl-PL" b="1" noProof="1" smtClean="0"/>
              <a:t>20</a:t>
            </a:r>
            <a:r>
              <a:rPr lang="pl-PL" noProof="1" smtClean="0"/>
              <a:t>)</a:t>
            </a:r>
          </a:p>
          <a:p>
            <a:r>
              <a:rPr lang="pl-PL" noProof="1" smtClean="0"/>
              <a:t>outdd:	&lt;111111111111111111&gt;</a:t>
            </a:r>
          </a:p>
          <a:p>
            <a:pPr lvl="2"/>
            <a:r>
              <a:rPr lang="pl-PL" noProof="1" smtClean="0"/>
              <a:t>&lt;222222222222222222&gt;</a:t>
            </a:r>
          </a:p>
          <a:p>
            <a:pPr lvl="2"/>
            <a:r>
              <a:rPr lang="pl-PL" noProof="1" smtClean="0"/>
              <a:t>&lt;33333333                  &gt;</a:t>
            </a:r>
          </a:p>
          <a:p>
            <a:pPr lvl="2"/>
            <a:r>
              <a:rPr lang="pl-PL" noProof="1" smtClean="0"/>
              <a:t>&lt;444444444444444444&gt;</a:t>
            </a:r>
          </a:p>
          <a:p>
            <a:pPr lvl="2"/>
            <a:r>
              <a:rPr lang="pl-PL" noProof="1" smtClean="0"/>
              <a:t>&lt;555555555555555555&gt;</a:t>
            </a:r>
          </a:p>
          <a:p>
            <a:pPr lvl="2"/>
            <a:r>
              <a:rPr lang="pl-PL" noProof="1" smtClean="0"/>
              <a:t>&lt;66666666                  &gt;</a:t>
            </a:r>
          </a:p>
          <a:p>
            <a:endParaRPr lang="pl-PL" noProof="1" smtClean="0"/>
          </a:p>
        </p:txBody>
      </p:sp>
      <p:sp>
        <p:nvSpPr>
          <p:cNvPr id="62468" name="Symbol zastępczy numeru slajdu 3"/>
          <p:cNvSpPr>
            <a:spLocks noGrp="1"/>
          </p:cNvSpPr>
          <p:nvPr>
            <p:ph type="sldNum" sz="quarter" idx="5"/>
          </p:nvPr>
        </p:nvSpPr>
        <p:spPr bwMode="auto">
          <a:noFill/>
          <a:ln>
            <a:miter lim="800000"/>
            <a:headEnd/>
            <a:tailEnd/>
          </a:ln>
        </p:spPr>
        <p:txBody>
          <a:bodyPr/>
          <a:lstStyle/>
          <a:p>
            <a:fld id="{84B3A6F2-352C-44E0-AB7C-36228F018CBE}" type="slidenum">
              <a:rPr lang="pl-PL" altLang="en-US" smtClean="0"/>
              <a:pPr/>
              <a:t>18</a:t>
            </a:fld>
            <a:endParaRPr lang="pl-PL"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59395" name="Symbol zastępczy notatek 2"/>
          <p:cNvSpPr>
            <a:spLocks noGrp="1"/>
          </p:cNvSpPr>
          <p:nvPr>
            <p:ph type="body" idx="1"/>
          </p:nvPr>
        </p:nvSpPr>
        <p:spPr bwMode="auto"/>
        <p:txBody>
          <a:bodyPr wrap="square" numCol="1" anchor="t" anchorCtr="0" compatLnSpc="1">
            <a:prstTxWarp prst="textNoShape">
              <a:avLst/>
            </a:prstTxWarp>
          </a:bodyPr>
          <a:lstStyle/>
          <a:p>
            <a:pPr>
              <a:defRPr/>
            </a:pPr>
            <a:r>
              <a:rPr lang="en-US" b="1" noProof="1" smtClean="0"/>
              <a:t>Przykłady:</a:t>
            </a:r>
          </a:p>
          <a:p>
            <a:pPr>
              <a:defRPr/>
            </a:pPr>
            <a:endParaRPr lang="en-US" noProof="1" smtClean="0"/>
          </a:p>
          <a:p>
            <a:pPr>
              <a:defRPr/>
            </a:pPr>
            <a:r>
              <a:rPr lang="en-US" b="1" noProof="1" smtClean="0"/>
              <a:t>Pierwszy:</a:t>
            </a:r>
            <a:r>
              <a:rPr lang="en-US" noProof="1" smtClean="0"/>
              <a:t> Tworzenie pliku o rekordach dłuższych niż w pliku wejściowym.</a:t>
            </a:r>
          </a:p>
          <a:p>
            <a:pPr>
              <a:defRPr/>
            </a:pPr>
            <a:endParaRPr lang="en-US" noProof="1" smtClean="0"/>
          </a:p>
          <a:p>
            <a:pPr>
              <a:defRPr/>
            </a:pPr>
            <a:r>
              <a:rPr lang="en-US" noProof="1" smtClean="0"/>
              <a:t>Niech plik INDD o stałej długości rekordów (RECFM=FB) po 5 bajtów (LRECL=5) wygląda tak:</a:t>
            </a:r>
          </a:p>
          <a:p>
            <a:pPr>
              <a:defRPr/>
            </a:pPr>
            <a:endParaRPr lang="en-US" noProof="1" smtClean="0"/>
          </a:p>
          <a:p>
            <a:pPr>
              <a:defRPr/>
            </a:pPr>
            <a:r>
              <a:rPr lang="en-US" noProof="1" smtClean="0"/>
              <a:t>Ala </a:t>
            </a:r>
          </a:p>
          <a:p>
            <a:pPr>
              <a:defRPr/>
            </a:pPr>
            <a:r>
              <a:rPr lang="en-US" noProof="1" smtClean="0"/>
              <a:t>ma</a:t>
            </a:r>
          </a:p>
          <a:p>
            <a:pPr>
              <a:defRPr/>
            </a:pPr>
            <a:r>
              <a:rPr lang="en-US" noProof="1" smtClean="0"/>
              <a:t>4</a:t>
            </a:r>
          </a:p>
          <a:p>
            <a:pPr>
              <a:defRPr/>
            </a:pPr>
            <a:r>
              <a:rPr lang="en-US" noProof="1" smtClean="0"/>
              <a:t>koty</a:t>
            </a:r>
          </a:p>
          <a:p>
            <a:pPr>
              <a:defRPr/>
            </a:pPr>
            <a:r>
              <a:rPr lang="en-US" noProof="1" smtClean="0"/>
              <a:t>a</a:t>
            </a:r>
          </a:p>
          <a:p>
            <a:pPr>
              <a:defRPr/>
            </a:pPr>
            <a:r>
              <a:rPr lang="en-US" noProof="1" smtClean="0"/>
              <a:t>Jas</a:t>
            </a:r>
          </a:p>
          <a:p>
            <a:pPr>
              <a:defRPr/>
            </a:pPr>
            <a:r>
              <a:rPr lang="en-US" noProof="1" smtClean="0"/>
              <a:t>2</a:t>
            </a:r>
          </a:p>
          <a:p>
            <a:pPr>
              <a:defRPr/>
            </a:pPr>
            <a:r>
              <a:rPr lang="en-US" noProof="1" smtClean="0"/>
              <a:t>psy</a:t>
            </a:r>
          </a:p>
          <a:p>
            <a:pPr>
              <a:defRPr/>
            </a:pPr>
            <a:endParaRPr lang="en-US" noProof="1" smtClean="0"/>
          </a:p>
          <a:p>
            <a:pPr>
              <a:defRPr/>
            </a:pPr>
            <a:r>
              <a:rPr lang="en-US" noProof="1" smtClean="0"/>
              <a:t>Rezultatem będzie plik OUTDD o stałej długości rekordów 15 bajtów (LRECL=15):</a:t>
            </a:r>
          </a:p>
          <a:p>
            <a:pPr>
              <a:defRPr/>
            </a:pPr>
            <a:endParaRPr lang="en-US" noProof="1" smtClean="0"/>
          </a:p>
          <a:p>
            <a:pPr>
              <a:defRPr/>
            </a:pPr>
            <a:r>
              <a:rPr lang="en-US" noProof="1" smtClean="0">
                <a:latin typeface="Courier New" pitchFamily="49" charset="0"/>
                <a:cs typeface="Courier New" pitchFamily="49" charset="0"/>
              </a:rPr>
              <a:t>Ala   ma   4    	</a:t>
            </a:r>
            <a:r>
              <a:rPr lang="en-US" noProof="1" smtClean="0">
                <a:latin typeface="Courier New" pitchFamily="49" charset="0"/>
                <a:cs typeface="Courier New" pitchFamily="49" charset="0"/>
                <a:sym typeface="Wingdings" pitchFamily="2" charset="2"/>
              </a:rPr>
              <a:t> 15 bajtów (4 spacje po czwórce)</a:t>
            </a:r>
            <a:endParaRPr lang="en-US" noProof="1" smtClean="0">
              <a:latin typeface="Courier New" pitchFamily="49" charset="0"/>
              <a:cs typeface="Courier New" pitchFamily="49" charset="0"/>
            </a:endParaRPr>
          </a:p>
          <a:p>
            <a:pPr>
              <a:defRPr/>
            </a:pPr>
            <a:r>
              <a:rPr lang="en-US" noProof="1" smtClean="0">
                <a:latin typeface="Courier New" pitchFamily="49" charset="0"/>
                <a:cs typeface="Courier New" pitchFamily="49" charset="0"/>
              </a:rPr>
              <a:t>koty a      Jas  	</a:t>
            </a:r>
            <a:r>
              <a:rPr lang="en-US" noProof="1" smtClean="0">
                <a:latin typeface="Courier New" pitchFamily="49" charset="0"/>
                <a:cs typeface="Courier New" pitchFamily="49" charset="0"/>
                <a:sym typeface="Wingdings" pitchFamily="2" charset="2"/>
              </a:rPr>
              <a:t> 15 bajtów (2 spacje po ‘s’)</a:t>
            </a:r>
            <a:endParaRPr lang="en-US" noProof="1" smtClean="0">
              <a:latin typeface="Courier New" pitchFamily="49" charset="0"/>
              <a:cs typeface="Courier New" pitchFamily="49" charset="0"/>
            </a:endParaRPr>
          </a:p>
          <a:p>
            <a:pPr marL="228600" indent="-228600">
              <a:defRPr/>
            </a:pPr>
            <a:r>
              <a:rPr lang="en-US" noProof="1" smtClean="0">
                <a:latin typeface="Courier New" pitchFamily="49" charset="0"/>
                <a:cs typeface="Courier New" pitchFamily="49" charset="0"/>
              </a:rPr>
              <a:t>2     psy       	     	</a:t>
            </a:r>
            <a:r>
              <a:rPr lang="en-US" noProof="1" smtClean="0">
                <a:latin typeface="Courier New" pitchFamily="49" charset="0"/>
                <a:cs typeface="Courier New" pitchFamily="49" charset="0"/>
                <a:sym typeface="Wingdings" pitchFamily="2" charset="2"/>
              </a:rPr>
              <a:t> 15 bajtów (7 spacji po ‘y’)</a:t>
            </a:r>
            <a:endParaRPr lang="en-US" noProof="1" smtClean="0">
              <a:latin typeface="Courier New" pitchFamily="49" charset="0"/>
              <a:cs typeface="Courier New" pitchFamily="49" charset="0"/>
            </a:endParaRPr>
          </a:p>
          <a:p>
            <a:pPr marL="228600" indent="-228600">
              <a:defRPr/>
            </a:pPr>
            <a:endParaRPr lang="en-US" noProof="1" smtClean="0"/>
          </a:p>
          <a:p>
            <a:pPr marL="228600" indent="-228600">
              <a:defRPr/>
            </a:pPr>
            <a:endParaRPr lang="en-US" noProof="1" smtClean="0"/>
          </a:p>
          <a:p>
            <a:pPr>
              <a:defRPr/>
            </a:pPr>
            <a:r>
              <a:rPr lang="en-US" b="1" noProof="1" smtClean="0"/>
              <a:t>Drugi:</a:t>
            </a:r>
            <a:r>
              <a:rPr lang="en-US" noProof="1" smtClean="0"/>
              <a:t> Z dodatkowym warunkiem w USING.</a:t>
            </a:r>
          </a:p>
          <a:p>
            <a:pPr>
              <a:defRPr/>
            </a:pPr>
            <a:endParaRPr lang="en-US" noProof="1" smtClean="0"/>
          </a:p>
          <a:p>
            <a:pPr>
              <a:defRPr/>
            </a:pPr>
            <a:r>
              <a:rPr lang="en-US" noProof="1" smtClean="0"/>
              <a:t>Niech plik INDD o stałej długości rekordów (RECFM=FB) po 5 bajtów (LRECL=5) wygląda tak:</a:t>
            </a:r>
          </a:p>
          <a:p>
            <a:pPr>
              <a:defRPr/>
            </a:pPr>
            <a:endParaRPr lang="en-US" noProof="1" smtClean="0"/>
          </a:p>
          <a:p>
            <a:pPr>
              <a:defRPr/>
            </a:pPr>
            <a:r>
              <a:rPr lang="en-US" noProof="1" smtClean="0"/>
              <a:t>C0005</a:t>
            </a:r>
          </a:p>
          <a:p>
            <a:pPr>
              <a:defRPr/>
            </a:pPr>
            <a:r>
              <a:rPr lang="en-US" noProof="1" smtClean="0"/>
              <a:t>B0000	</a:t>
            </a:r>
            <a:r>
              <a:rPr lang="en-US" noProof="1" smtClean="0">
                <a:sym typeface="Wingdings" pitchFamily="2" charset="2"/>
              </a:rPr>
              <a:t> wykluczone instrukcją OMIT</a:t>
            </a:r>
            <a:endParaRPr lang="en-US" noProof="1" smtClean="0"/>
          </a:p>
          <a:p>
            <a:pPr>
              <a:defRPr/>
            </a:pPr>
            <a:r>
              <a:rPr lang="en-US" noProof="1" smtClean="0"/>
              <a:t>A0008</a:t>
            </a:r>
          </a:p>
          <a:p>
            <a:pPr>
              <a:defRPr/>
            </a:pPr>
            <a:r>
              <a:rPr lang="en-US" noProof="1" smtClean="0"/>
              <a:t>I1234</a:t>
            </a:r>
          </a:p>
          <a:p>
            <a:pPr>
              <a:defRPr/>
            </a:pPr>
            <a:r>
              <a:rPr lang="en-US" noProof="1" smtClean="0"/>
              <a:t>F0053</a:t>
            </a:r>
          </a:p>
          <a:p>
            <a:pPr>
              <a:defRPr/>
            </a:pPr>
            <a:r>
              <a:rPr lang="en-US" noProof="1" smtClean="0"/>
              <a:t>D0123</a:t>
            </a:r>
          </a:p>
          <a:p>
            <a:pPr>
              <a:defRPr/>
            </a:pPr>
            <a:r>
              <a:rPr lang="en-US" noProof="1" smtClean="0"/>
              <a:t>H0001</a:t>
            </a:r>
          </a:p>
          <a:p>
            <a:pPr>
              <a:defRPr/>
            </a:pPr>
            <a:r>
              <a:rPr lang="en-US" noProof="1" smtClean="0"/>
              <a:t>G0000	</a:t>
            </a:r>
            <a:r>
              <a:rPr lang="en-US" noProof="1" smtClean="0">
                <a:sym typeface="Wingdings" pitchFamily="2" charset="2"/>
              </a:rPr>
              <a:t> wykluczone instrukcją OMIT</a:t>
            </a:r>
            <a:endParaRPr lang="en-US" noProof="1" smtClean="0"/>
          </a:p>
          <a:p>
            <a:pPr>
              <a:defRPr/>
            </a:pPr>
            <a:r>
              <a:rPr lang="en-US" noProof="1" smtClean="0"/>
              <a:t>E0022</a:t>
            </a:r>
          </a:p>
          <a:p>
            <a:pPr>
              <a:defRPr/>
            </a:pPr>
            <a:endParaRPr lang="en-US" noProof="1" smtClean="0"/>
          </a:p>
          <a:p>
            <a:pPr>
              <a:defRPr/>
            </a:pPr>
            <a:r>
              <a:rPr lang="en-US" noProof="1" smtClean="0"/>
              <a:t>Rezultatem będzie plik OUTDD o stałej długości rekordów 15 bajtów (LRECL=15) posortowany po pierwszym bajcie:</a:t>
            </a:r>
          </a:p>
          <a:p>
            <a:pPr>
              <a:defRPr/>
            </a:pPr>
            <a:endParaRPr lang="en-US" noProof="1" smtClean="0"/>
          </a:p>
          <a:p>
            <a:pPr>
              <a:defRPr/>
            </a:pPr>
            <a:r>
              <a:rPr lang="en-US" noProof="1" smtClean="0"/>
              <a:t>A0008C0005D0123</a:t>
            </a:r>
          </a:p>
          <a:p>
            <a:pPr>
              <a:defRPr/>
            </a:pPr>
            <a:r>
              <a:rPr lang="en-US" noProof="1" smtClean="0"/>
              <a:t>E0022F0053H0001</a:t>
            </a:r>
          </a:p>
          <a:p>
            <a:pPr>
              <a:defRPr/>
            </a:pPr>
            <a:r>
              <a:rPr lang="en-US" noProof="1" smtClean="0"/>
              <a:t>I1234</a:t>
            </a:r>
          </a:p>
          <a:p>
            <a:pPr>
              <a:defRPr/>
            </a:pPr>
            <a:endParaRPr lang="en-US" noProof="1" smtClean="0"/>
          </a:p>
        </p:txBody>
      </p:sp>
      <p:sp>
        <p:nvSpPr>
          <p:cNvPr id="63492" name="Symbol zastępczy numeru slajdu 3"/>
          <p:cNvSpPr>
            <a:spLocks noGrp="1"/>
          </p:cNvSpPr>
          <p:nvPr>
            <p:ph type="sldNum" sz="quarter" idx="5"/>
          </p:nvPr>
        </p:nvSpPr>
        <p:spPr bwMode="auto">
          <a:noFill/>
          <a:ln>
            <a:miter lim="800000"/>
            <a:headEnd/>
            <a:tailEnd/>
          </a:ln>
        </p:spPr>
        <p:txBody>
          <a:bodyPr/>
          <a:lstStyle/>
          <a:p>
            <a:fld id="{0DF74FBC-E5B1-4C8A-BBD8-6EA7B1B679E5}" type="slidenum">
              <a:rPr lang="pl-PL" altLang="en-US" smtClean="0"/>
              <a:pPr/>
              <a:t>19</a:t>
            </a:fld>
            <a:endParaRPr lang="pl-PL"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41987" name="Symbol zastępczy notatek 2"/>
          <p:cNvSpPr>
            <a:spLocks noGrp="1"/>
          </p:cNvSpPr>
          <p:nvPr>
            <p:ph type="body" idx="1"/>
          </p:nvPr>
        </p:nvSpPr>
        <p:spPr bwMode="auto"/>
        <p:txBody>
          <a:bodyPr wrap="square" numCol="1" anchor="t" anchorCtr="0" compatLnSpc="1">
            <a:prstTxWarp prst="textNoShape">
              <a:avLst/>
            </a:prstTxWarp>
            <a:normAutofit lnSpcReduction="10000"/>
          </a:bodyPr>
          <a:lstStyle/>
          <a:p>
            <a:pPr>
              <a:defRPr/>
            </a:pPr>
            <a:r>
              <a:rPr lang="pl-PL" b="1" noProof="1" smtClean="0"/>
              <a:t>Program batch’owy; plik płaski (</a:t>
            </a:r>
            <a:r>
              <a:rPr lang="pl-PL" b="1" i="1" noProof="1" smtClean="0"/>
              <a:t>flat file</a:t>
            </a:r>
            <a:r>
              <a:rPr lang="pl-PL" b="1" noProof="1" smtClean="0"/>
              <a:t>)</a:t>
            </a:r>
          </a:p>
          <a:p>
            <a:pPr>
              <a:defRPr/>
            </a:pPr>
            <a:endParaRPr lang="pl-PL" noProof="1" smtClean="0"/>
          </a:p>
          <a:p>
            <a:pPr>
              <a:defRPr/>
            </a:pPr>
            <a:r>
              <a:rPr lang="pl-PL" noProof="1" smtClean="0"/>
              <a:t>Program batch’owy to taki program, który uruchamia sam użytkownik. Przeciwieństwem programów batch’owych są programy on-line (np. CICS).</a:t>
            </a:r>
          </a:p>
          <a:p>
            <a:pPr>
              <a:defRPr/>
            </a:pPr>
            <a:r>
              <a:rPr lang="pl-PL" noProof="1" smtClean="0"/>
              <a:t>Plikiem płaskim nazywamy każdy plik, niezorganizowany pod osobnymi systemami. Tablice baz danych są przeciwieństwem ‘pliku płaskiego’. </a:t>
            </a:r>
          </a:p>
          <a:p>
            <a:pPr marL="0" lvl="1">
              <a:lnSpc>
                <a:spcPct val="90000"/>
              </a:lnSpc>
              <a:defRPr/>
            </a:pPr>
            <a:endParaRPr lang="pl-PL" altLang="en-US" sz="1300" noProof="1" smtClean="0">
              <a:solidFill>
                <a:srgbClr val="FF9900"/>
              </a:solidFill>
            </a:endParaRPr>
          </a:p>
          <a:p>
            <a:pPr marL="0" lvl="1">
              <a:lnSpc>
                <a:spcPct val="90000"/>
              </a:lnSpc>
              <a:defRPr/>
            </a:pPr>
            <a:r>
              <a:rPr lang="pl-PL" altLang="en-US" sz="1300" noProof="1" smtClean="0">
                <a:solidFill>
                  <a:srgbClr val="FF9900"/>
                </a:solidFill>
              </a:rPr>
              <a:t>- - - - - - - - - - - - - - - - - - - - - - - - - - - - - - - - - - - - - - - - - - - - - - - - - - - - - - - - - -</a:t>
            </a:r>
          </a:p>
          <a:p>
            <a:pPr marL="0" lvl="1">
              <a:lnSpc>
                <a:spcPct val="90000"/>
              </a:lnSpc>
              <a:defRPr/>
            </a:pPr>
            <a:endParaRPr lang="pl-PL" altLang="en-US" sz="1300" noProof="1" smtClean="0">
              <a:solidFill>
                <a:srgbClr val="FF9900"/>
              </a:solidFill>
            </a:endParaRPr>
          </a:p>
          <a:p>
            <a:pPr marL="0" lvl="1">
              <a:lnSpc>
                <a:spcPct val="90000"/>
              </a:lnSpc>
              <a:defRPr/>
            </a:pPr>
            <a:r>
              <a:rPr lang="pl-PL" altLang="en-US" sz="1300" b="1" noProof="1" smtClean="0">
                <a:solidFill>
                  <a:srgbClr val="FF9900"/>
                </a:solidFill>
              </a:rPr>
              <a:t>Operatory i ich funkcje:</a:t>
            </a:r>
          </a:p>
          <a:p>
            <a:pPr marL="0" lvl="1">
              <a:lnSpc>
                <a:spcPct val="90000"/>
              </a:lnSpc>
              <a:defRPr/>
            </a:pPr>
            <a:endParaRPr lang="pl-PL" altLang="en-US" sz="1300" noProof="1" smtClean="0">
              <a:solidFill>
                <a:srgbClr val="FF9900"/>
              </a:solidFill>
            </a:endParaRPr>
          </a:p>
          <a:p>
            <a:pPr marL="0" lvl="1">
              <a:lnSpc>
                <a:spcPct val="90000"/>
              </a:lnSpc>
              <a:defRPr/>
            </a:pPr>
            <a:r>
              <a:rPr lang="pl-PL" altLang="en-US" sz="1300" noProof="1" smtClean="0">
                <a:solidFill>
                  <a:srgbClr val="FF9900"/>
                </a:solidFill>
              </a:rPr>
              <a:t>COPY	– Służy do kopiowania pewnego zbioru do jednego lub więcej zbiorów.</a:t>
            </a:r>
          </a:p>
          <a:p>
            <a:pPr marL="0" lvl="1">
              <a:lnSpc>
                <a:spcPct val="90000"/>
              </a:lnSpc>
              <a:defRPr/>
            </a:pPr>
            <a:r>
              <a:rPr lang="pl-PL" altLang="en-US" sz="1300" noProof="1" smtClean="0">
                <a:solidFill>
                  <a:srgbClr val="FF9900"/>
                </a:solidFill>
              </a:rPr>
              <a:t>COUNT 	– </a:t>
            </a:r>
            <a:r>
              <a:rPr lang="pl-PL" noProof="1" smtClean="0"/>
              <a:t>Podaje liczbę rekordów w pliku danych</a:t>
            </a:r>
            <a:r>
              <a:rPr lang="pl-PL" sz="1300" noProof="1" smtClean="0">
                <a:solidFill>
                  <a:srgbClr val="FF9900"/>
                </a:solidFill>
              </a:rPr>
              <a:t>; może prowadzić informacje o ilości rekordów bazując na wymaganych kryteriach.</a:t>
            </a:r>
          </a:p>
          <a:p>
            <a:pPr marL="0" lvl="1">
              <a:lnSpc>
                <a:spcPct val="90000"/>
              </a:lnSpc>
              <a:defRPr/>
            </a:pPr>
            <a:r>
              <a:rPr lang="pl-PL" altLang="en-US" sz="1300" noProof="1" smtClean="0">
                <a:solidFill>
                  <a:srgbClr val="FF9900"/>
                </a:solidFill>
              </a:rPr>
              <a:t>DATASORT	– Sortuje dane omijając rekordy nagłówka i stopki.</a:t>
            </a:r>
          </a:p>
          <a:p>
            <a:pPr marL="0" lvl="1">
              <a:lnSpc>
                <a:spcPct val="90000"/>
              </a:lnSpc>
              <a:defRPr/>
            </a:pPr>
            <a:r>
              <a:rPr lang="pl-PL" altLang="en-US" sz="1300" noProof="1" smtClean="0">
                <a:solidFill>
                  <a:srgbClr val="FF9900"/>
                </a:solidFill>
              </a:rPr>
              <a:t>DEFAULTS 	– Podaje domyślne wartości instalacji DFSORT’a w osobnej liście.</a:t>
            </a:r>
          </a:p>
          <a:p>
            <a:pPr marL="0" lvl="1">
              <a:lnSpc>
                <a:spcPct val="90000"/>
              </a:lnSpc>
              <a:defRPr/>
            </a:pPr>
            <a:r>
              <a:rPr lang="pl-PL" altLang="en-US" sz="1300" noProof="1" smtClean="0">
                <a:solidFill>
                  <a:srgbClr val="FF9900"/>
                </a:solidFill>
              </a:rPr>
              <a:t>DISPLAY 	– Służy do generowania raportów (</a:t>
            </a:r>
            <a:r>
              <a:rPr lang="pl-PL" altLang="en-US" sz="1300" b="1" noProof="1" smtClean="0">
                <a:solidFill>
                  <a:srgbClr val="FF9900"/>
                </a:solidFill>
              </a:rPr>
              <a:t>patrz, osobna prezentacja: „ICETOOL – narzędzie do raportowania”</a:t>
            </a:r>
            <a:r>
              <a:rPr lang="pl-PL" altLang="en-US" sz="1300" noProof="1" smtClean="0">
                <a:solidFill>
                  <a:srgbClr val="FF9900"/>
                </a:solidFill>
              </a:rPr>
              <a:t>).</a:t>
            </a:r>
          </a:p>
          <a:p>
            <a:pPr marL="0" lvl="1">
              <a:lnSpc>
                <a:spcPct val="90000"/>
              </a:lnSpc>
              <a:defRPr/>
            </a:pPr>
            <a:r>
              <a:rPr lang="pl-PL" altLang="en-US" sz="1300" noProof="1" smtClean="0">
                <a:solidFill>
                  <a:srgbClr val="FF9900"/>
                </a:solidFill>
              </a:rPr>
              <a:t>MODE 	– Ustawia tryb kontroli i sprawdzania błędów.</a:t>
            </a:r>
          </a:p>
          <a:p>
            <a:pPr marL="0" lvl="1">
              <a:lnSpc>
                <a:spcPct val="90000"/>
              </a:lnSpc>
              <a:defRPr/>
            </a:pPr>
            <a:r>
              <a:rPr lang="pl-PL" altLang="en-US" sz="1300" noProof="1" smtClean="0">
                <a:solidFill>
                  <a:srgbClr val="FF9900"/>
                </a:solidFill>
              </a:rPr>
              <a:t>OCCUR 	– Służy do generowania raportów zawierających ilości wystąpień określonych wartości (</a:t>
            </a:r>
            <a:r>
              <a:rPr lang="pl-PL" altLang="en-US" sz="1300" b="1" noProof="1" smtClean="0">
                <a:solidFill>
                  <a:srgbClr val="FF9900"/>
                </a:solidFill>
              </a:rPr>
              <a:t>patrz, osobna prezentacja: „ICETOOL – narzędzie do raportowania”</a:t>
            </a:r>
            <a:r>
              <a:rPr lang="pl-PL" altLang="en-US" sz="1300" noProof="1" smtClean="0">
                <a:solidFill>
                  <a:srgbClr val="FF9900"/>
                </a:solidFill>
              </a:rPr>
              <a:t>).</a:t>
            </a:r>
          </a:p>
          <a:p>
            <a:pPr marL="0" lvl="1">
              <a:lnSpc>
                <a:spcPct val="90000"/>
              </a:lnSpc>
              <a:defRPr/>
            </a:pPr>
            <a:r>
              <a:rPr lang="pl-PL" altLang="en-US" sz="1300" noProof="1" smtClean="0">
                <a:solidFill>
                  <a:srgbClr val="FF9900"/>
                </a:solidFill>
              </a:rPr>
              <a:t>RANGE 	– Podaje ilość wystąpień wartości pól numerycznych z podanego przedziału.</a:t>
            </a:r>
          </a:p>
          <a:p>
            <a:pPr marL="0" lvl="1">
              <a:lnSpc>
                <a:spcPct val="90000"/>
              </a:lnSpc>
              <a:defRPr/>
            </a:pPr>
            <a:r>
              <a:rPr lang="pl-PL" altLang="en-US" sz="1300" noProof="1" smtClean="0">
                <a:solidFill>
                  <a:srgbClr val="FF9900"/>
                </a:solidFill>
              </a:rPr>
              <a:t>RESIZE	– Zwiększa lub zmniejsza długość rekordów – zmienia długość rekordów dla ‘plików o stałej długości rekordów’.</a:t>
            </a:r>
          </a:p>
          <a:p>
            <a:pPr marL="0" lvl="1">
              <a:lnSpc>
                <a:spcPct val="90000"/>
              </a:lnSpc>
              <a:defRPr/>
            </a:pPr>
            <a:r>
              <a:rPr lang="pl-PL" altLang="en-US" sz="1300" noProof="1" smtClean="0">
                <a:solidFill>
                  <a:srgbClr val="FF9900"/>
                </a:solidFill>
              </a:rPr>
              <a:t>SELECT 	– Wyszczególnia interesujące nas rekordy zgodnie z ustalonymi warunkami i dzieli zbiory danych.</a:t>
            </a:r>
          </a:p>
          <a:p>
            <a:pPr marL="0" lvl="1">
              <a:lnSpc>
                <a:spcPct val="90000"/>
              </a:lnSpc>
              <a:defRPr/>
            </a:pPr>
            <a:r>
              <a:rPr lang="pl-PL" altLang="en-US" sz="1300" noProof="1" smtClean="0">
                <a:solidFill>
                  <a:srgbClr val="FF9900"/>
                </a:solidFill>
              </a:rPr>
              <a:t>SORT 	– Sortuje zbiór danych do jednego lub więcej plików na bazie ustalonych warunków.</a:t>
            </a:r>
          </a:p>
          <a:p>
            <a:pPr marL="0" lvl="1">
              <a:lnSpc>
                <a:spcPct val="90000"/>
              </a:lnSpc>
              <a:defRPr/>
            </a:pPr>
            <a:r>
              <a:rPr lang="pl-PL" altLang="en-US" sz="1300" noProof="1" smtClean="0">
                <a:solidFill>
                  <a:srgbClr val="FF9900"/>
                </a:solidFill>
              </a:rPr>
              <a:t>SPLICE 	– Służy do uzupełniania danych jednych rekordów przez inne (podobny do JOIN’a znanego z SQL ale uwaga: porównaj z JOINKEYS. SPLICE praktycznie operuje na jednym (!) pliku).</a:t>
            </a:r>
          </a:p>
          <a:p>
            <a:pPr marL="0" lvl="1">
              <a:lnSpc>
                <a:spcPct val="90000"/>
              </a:lnSpc>
              <a:defRPr/>
            </a:pPr>
            <a:r>
              <a:rPr lang="pl-PL" altLang="en-US" sz="1300" noProof="1" smtClean="0">
                <a:solidFill>
                  <a:srgbClr val="FF9900"/>
                </a:solidFill>
              </a:rPr>
              <a:t>STATS 	– Podaje statystyki dla danych pól: minimalną, maksymalną, średnią, sumaryczną wartość określonego pola numerycznego</a:t>
            </a:r>
          </a:p>
          <a:p>
            <a:pPr marL="0" lvl="1">
              <a:lnSpc>
                <a:spcPct val="90000"/>
              </a:lnSpc>
              <a:defRPr/>
            </a:pPr>
            <a:r>
              <a:rPr lang="pl-PL" altLang="en-US" sz="1300" noProof="1" smtClean="0">
                <a:solidFill>
                  <a:srgbClr val="FF9900"/>
                </a:solidFill>
              </a:rPr>
              <a:t>SUBSET	– Wyszczególnia rekordy bazując na ich kolejności w pliku.</a:t>
            </a:r>
          </a:p>
          <a:p>
            <a:pPr marL="0" lvl="1">
              <a:lnSpc>
                <a:spcPct val="90000"/>
              </a:lnSpc>
              <a:defRPr/>
            </a:pPr>
            <a:r>
              <a:rPr lang="pl-PL" altLang="en-US" sz="1300" noProof="1" smtClean="0">
                <a:solidFill>
                  <a:srgbClr val="FF9900"/>
                </a:solidFill>
              </a:rPr>
              <a:t>UNIQUE 	– Podaje ilość unikalnych wartości pola numerycznego lub znakowego.</a:t>
            </a:r>
          </a:p>
          <a:p>
            <a:pPr marL="0" lvl="1">
              <a:lnSpc>
                <a:spcPct val="90000"/>
              </a:lnSpc>
              <a:defRPr/>
            </a:pPr>
            <a:r>
              <a:rPr lang="pl-PL" altLang="en-US" sz="1300" noProof="1" smtClean="0">
                <a:solidFill>
                  <a:srgbClr val="FF9900"/>
                </a:solidFill>
              </a:rPr>
              <a:t>VERIFY 	– Sprawdza czy określone numeryczne pola faktycznie zawierają liczby.</a:t>
            </a:r>
          </a:p>
          <a:p>
            <a:pPr>
              <a:lnSpc>
                <a:spcPct val="80000"/>
              </a:lnSpc>
              <a:defRPr/>
            </a:pPr>
            <a:endParaRPr lang="pl-PL" altLang="en-US" sz="800" dirty="0"/>
          </a:p>
        </p:txBody>
      </p:sp>
      <p:sp>
        <p:nvSpPr>
          <p:cNvPr id="46084" name="Symbol zastępczy numeru slajdu 3"/>
          <p:cNvSpPr>
            <a:spLocks noGrp="1"/>
          </p:cNvSpPr>
          <p:nvPr>
            <p:ph type="sldNum" sz="quarter" idx="5"/>
          </p:nvPr>
        </p:nvSpPr>
        <p:spPr bwMode="auto">
          <a:noFill/>
          <a:ln>
            <a:miter lim="800000"/>
            <a:headEnd/>
            <a:tailEnd/>
          </a:ln>
        </p:spPr>
        <p:txBody>
          <a:bodyPr/>
          <a:lstStyle/>
          <a:p>
            <a:fld id="{C062828A-3AE1-49E1-9904-41F9DE5F9F9A}" type="slidenum">
              <a:rPr lang="pl-PL" altLang="en-US" smtClean="0"/>
              <a:pPr/>
              <a:t>2</a:t>
            </a:fld>
            <a:endParaRPr lang="pl-PL"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fontScale="92500"/>
          </a:bodyPr>
          <a:lstStyle/>
          <a:p>
            <a:pPr>
              <a:lnSpc>
                <a:spcPct val="80000"/>
              </a:lnSpc>
              <a:spcBef>
                <a:spcPct val="0"/>
              </a:spcBef>
              <a:defRPr/>
            </a:pPr>
            <a:r>
              <a:rPr lang="pl-PL" altLang="en-US" sz="800" noProof="1" smtClean="0"/>
              <a:t>SELECT pobiera rekordy ze zbioru indd za pomocą wymaganego wyrażenia FROM i wrzuca do outdd1 za pomocą wyrażenia TO jeśli wymagane wyrażenie warunkowe na polu (wymagane wyrażenie ON) jest spełnione, lub do outdd2 za pomocą wyrażenia DISCARD jeżeli wyrażenie warunkowe jest niespełnione. Wymaganym jest podanie zbioru docelowego za pomocą wyrażenia TO lub DISCARD (można podać jednocześnie obydwa wyrażenia). </a:t>
            </a:r>
          </a:p>
          <a:p>
            <a:pPr>
              <a:lnSpc>
                <a:spcPct val="80000"/>
              </a:lnSpc>
              <a:spcBef>
                <a:spcPct val="0"/>
              </a:spcBef>
              <a:defRPr/>
            </a:pPr>
            <a:endParaRPr lang="pl-PL" altLang="en-US" sz="800" noProof="1" smtClean="0"/>
          </a:p>
          <a:p>
            <a:pPr>
              <a:lnSpc>
                <a:spcPct val="80000"/>
              </a:lnSpc>
              <a:spcBef>
                <a:spcPct val="0"/>
              </a:spcBef>
              <a:defRPr/>
            </a:pPr>
            <a:r>
              <a:rPr lang="pl-PL" altLang="en-US" sz="800" noProof="1" smtClean="0"/>
              <a:t>USING 	– określa zbiór danych z instrukcjami SORT. Pobiera czteroznakowy parametr, który razem ze stałą CNTL określa nazwę zbioru.</a:t>
            </a:r>
          </a:p>
          <a:p>
            <a:pPr>
              <a:lnSpc>
                <a:spcPct val="80000"/>
              </a:lnSpc>
              <a:spcBef>
                <a:spcPct val="0"/>
              </a:spcBef>
              <a:defRPr/>
            </a:pPr>
            <a:r>
              <a:rPr lang="pl-PL" altLang="en-US" sz="800" noProof="1" smtClean="0"/>
              <a:t>VSAMTYPE 	– format rekordu w przypadku gdy źródłowym zbiorem jest VSAM. Dostępne wartości V i F.</a:t>
            </a:r>
          </a:p>
          <a:p>
            <a:pPr>
              <a:lnSpc>
                <a:spcPct val="80000"/>
              </a:lnSpc>
              <a:spcBef>
                <a:spcPct val="0"/>
              </a:spcBef>
              <a:defRPr/>
            </a:pPr>
            <a:r>
              <a:rPr lang="pl-PL" altLang="en-US" sz="800" noProof="1" smtClean="0"/>
              <a:t>UZERO 	– powoduje, że -0 jest traktowane jak bez znaku, czyli jak +0.</a:t>
            </a:r>
          </a:p>
          <a:p>
            <a:pPr>
              <a:lnSpc>
                <a:spcPct val="80000"/>
              </a:lnSpc>
              <a:spcBef>
                <a:spcPct val="0"/>
              </a:spcBef>
              <a:defRPr/>
            </a:pPr>
            <a:endParaRPr lang="pl-PL" altLang="en-US" sz="800" noProof="1" smtClean="0"/>
          </a:p>
          <a:p>
            <a:pPr>
              <a:lnSpc>
                <a:spcPct val="80000"/>
              </a:lnSpc>
              <a:spcBef>
                <a:spcPct val="0"/>
              </a:spcBef>
              <a:defRPr/>
            </a:pPr>
            <a:r>
              <a:rPr lang="pl-PL" altLang="en-US" sz="800" noProof="1" smtClean="0"/>
              <a:t>ON – pole brane pod uwagę w wyrażeniach warunkowych. Można podać do 10 wyrażeń ON (wyrażenie warunkowe dotyczy wszystkich podanych pól). (p,m,f) oznacza pozycję, długość i format pola. Definicja pola ON musi mieścić się w faktycznej długości rekordu, a pozycja pola nie może być większa niż 32752.</a:t>
            </a:r>
          </a:p>
          <a:p>
            <a:pPr>
              <a:lnSpc>
                <a:spcPct val="80000"/>
              </a:lnSpc>
              <a:spcBef>
                <a:spcPct val="0"/>
              </a:spcBef>
              <a:defRPr/>
            </a:pPr>
            <a:endParaRPr lang="pl-PL" altLang="en-US" sz="800" noProof="1" smtClean="0"/>
          </a:p>
          <a:p>
            <a:pPr>
              <a:lnSpc>
                <a:spcPct val="80000"/>
              </a:lnSpc>
              <a:spcBef>
                <a:spcPct val="0"/>
              </a:spcBef>
              <a:defRPr/>
            </a:pPr>
            <a:r>
              <a:rPr lang="pl-PL" altLang="en-US" sz="800" noProof="1" smtClean="0"/>
              <a:t>Dostępne formaty pól:</a:t>
            </a:r>
          </a:p>
          <a:p>
            <a:pPr>
              <a:lnSpc>
                <a:spcPct val="80000"/>
              </a:lnSpc>
              <a:spcBef>
                <a:spcPct val="0"/>
              </a:spcBef>
              <a:defRPr/>
            </a:pPr>
            <a:r>
              <a:rPr lang="pl-PL" altLang="en-US" sz="800" noProof="1" smtClean="0"/>
              <a:t>Format	Długość	Znaczenie</a:t>
            </a:r>
          </a:p>
          <a:p>
            <a:pPr>
              <a:lnSpc>
                <a:spcPct val="80000"/>
              </a:lnSpc>
              <a:spcBef>
                <a:spcPct val="0"/>
              </a:spcBef>
              <a:defRPr/>
            </a:pPr>
            <a:r>
              <a:rPr lang="pl-PL" altLang="en-US" sz="800" noProof="1" smtClean="0"/>
              <a:t>---------	---------	--------------------------------------</a:t>
            </a:r>
          </a:p>
          <a:p>
            <a:pPr>
              <a:lnSpc>
                <a:spcPct val="80000"/>
              </a:lnSpc>
              <a:spcBef>
                <a:spcPct val="0"/>
              </a:spcBef>
              <a:defRPr/>
            </a:pPr>
            <a:r>
              <a:rPr lang="pl-PL" altLang="en-US" sz="800" noProof="1" smtClean="0"/>
              <a:t>   BI 	1 – 1500 	binarny bez znaku</a:t>
            </a:r>
          </a:p>
          <a:p>
            <a:pPr>
              <a:lnSpc>
                <a:spcPct val="80000"/>
              </a:lnSpc>
              <a:spcBef>
                <a:spcPct val="0"/>
              </a:spcBef>
              <a:defRPr/>
            </a:pPr>
            <a:r>
              <a:rPr lang="pl-PL" altLang="en-US" sz="800" noProof="1" smtClean="0"/>
              <a:t>   FI	1 – 256	stałopozycyjny ze znakiem</a:t>
            </a:r>
          </a:p>
          <a:p>
            <a:pPr>
              <a:lnSpc>
                <a:spcPct val="80000"/>
              </a:lnSpc>
              <a:spcBef>
                <a:spcPct val="0"/>
              </a:spcBef>
              <a:defRPr/>
            </a:pPr>
            <a:r>
              <a:rPr lang="pl-PL" altLang="en-US" sz="800" noProof="1" smtClean="0"/>
              <a:t>   PD	1 – 16	spakowany numeryczny ze znakiem</a:t>
            </a:r>
          </a:p>
          <a:p>
            <a:pPr>
              <a:lnSpc>
                <a:spcPct val="80000"/>
              </a:lnSpc>
              <a:spcBef>
                <a:spcPct val="0"/>
              </a:spcBef>
              <a:defRPr/>
            </a:pPr>
            <a:r>
              <a:rPr lang="pl-PL" altLang="en-US" sz="800" noProof="1" smtClean="0"/>
              <a:t>   ZD	1 – 31	numeryczna ze znakiem do prezentacji</a:t>
            </a:r>
          </a:p>
          <a:p>
            <a:pPr>
              <a:lnSpc>
                <a:spcPct val="80000"/>
              </a:lnSpc>
              <a:spcBef>
                <a:spcPct val="0"/>
              </a:spcBef>
              <a:defRPr/>
            </a:pPr>
            <a:r>
              <a:rPr lang="pl-PL" altLang="en-US" sz="800" noProof="1" smtClean="0"/>
              <a:t>   CH	1 – 1500	alfanumeryczny</a:t>
            </a:r>
          </a:p>
          <a:p>
            <a:pPr>
              <a:lnSpc>
                <a:spcPct val="80000"/>
              </a:lnSpc>
              <a:spcBef>
                <a:spcPct val="0"/>
              </a:spcBef>
              <a:defRPr/>
            </a:pPr>
            <a:r>
              <a:rPr lang="pl-PL" altLang="en-US" sz="800" noProof="1" smtClean="0"/>
              <a:t>CSF/FS	1 – 32	zmiennoprzecinkowy ze znakiem</a:t>
            </a:r>
          </a:p>
          <a:p>
            <a:pPr>
              <a:lnSpc>
                <a:spcPct val="80000"/>
              </a:lnSpc>
              <a:spcBef>
                <a:spcPct val="0"/>
              </a:spcBef>
              <a:defRPr/>
            </a:pPr>
            <a:r>
              <a:rPr lang="pl-PL" altLang="en-US" sz="800" noProof="1" smtClean="0"/>
              <a:t>  UFF	1 – 44	wolnego formatu, numeryczny bez znaku</a:t>
            </a:r>
          </a:p>
          <a:p>
            <a:pPr>
              <a:lnSpc>
                <a:spcPct val="80000"/>
              </a:lnSpc>
              <a:spcBef>
                <a:spcPct val="0"/>
              </a:spcBef>
              <a:defRPr/>
            </a:pPr>
            <a:r>
              <a:rPr lang="pl-PL" altLang="en-US" sz="800" noProof="1" smtClean="0"/>
              <a:t>  SFF	1 – 44	wolnego formatu, numeryczny ze znakiem</a:t>
            </a:r>
          </a:p>
          <a:p>
            <a:pPr>
              <a:lnSpc>
                <a:spcPct val="80000"/>
              </a:lnSpc>
              <a:spcBef>
                <a:spcPct val="0"/>
              </a:spcBef>
              <a:defRPr/>
            </a:pPr>
            <a:endParaRPr lang="pl-PL" altLang="en-US" sz="800" noProof="1" smtClean="0"/>
          </a:p>
          <a:p>
            <a:pPr>
              <a:lnSpc>
                <a:spcPct val="80000"/>
              </a:lnSpc>
              <a:spcBef>
                <a:spcPct val="0"/>
              </a:spcBef>
              <a:defRPr/>
            </a:pPr>
            <a:r>
              <a:rPr lang="pl-PL" altLang="en-US" sz="800" noProof="1" smtClean="0"/>
              <a:t>W wyrażeniu ON można zamiast określania pola z pomocą (p,m,f – pozycja pierwszego znaku, długość pola, format pola) podać VLEN. VLEN zwraca nam długość rekordu. Odpowiada temu samemu co ON(1,2,BI) dla plików o zmiennej długości rekordów (Jeżeli plik jest o zmiennej długości rekordu, na początku rekordu – w tzw. polu RDW (Record Description Word) - podana jest jego długość).</a:t>
            </a:r>
          </a:p>
          <a:p>
            <a:pPr>
              <a:lnSpc>
                <a:spcPct val="80000"/>
              </a:lnSpc>
              <a:spcBef>
                <a:spcPct val="0"/>
              </a:spcBef>
              <a:defRPr/>
            </a:pPr>
            <a:endParaRPr lang="pl-PL" altLang="en-US" sz="800" noProof="1" smtClean="0"/>
          </a:p>
          <a:p>
            <a:pPr>
              <a:lnSpc>
                <a:spcPct val="80000"/>
              </a:lnSpc>
              <a:spcBef>
                <a:spcPct val="0"/>
              </a:spcBef>
              <a:defRPr/>
            </a:pPr>
            <a:r>
              <a:rPr lang="pl-PL" altLang="en-US" sz="800" noProof="1" smtClean="0"/>
              <a:t>Wyrażenia regularne:</a:t>
            </a:r>
          </a:p>
          <a:p>
            <a:pPr>
              <a:lnSpc>
                <a:spcPct val="80000"/>
              </a:lnSpc>
              <a:spcBef>
                <a:spcPct val="0"/>
              </a:spcBef>
              <a:defRPr/>
            </a:pPr>
            <a:r>
              <a:rPr lang="pl-PL" altLang="en-US" sz="800" noProof="1" smtClean="0"/>
              <a:t>HIGHER(x) 	– powoduje zapisanie w TO wszystkich rekordów o nieunikalnej wartości pola ON, dla których jest więcej niż </a:t>
            </a:r>
            <a:r>
              <a:rPr lang="pl-PL" altLang="en-US" sz="800" i="1" noProof="1" smtClean="0"/>
              <a:t>x</a:t>
            </a:r>
            <a:r>
              <a:rPr lang="pl-PL" altLang="en-US" sz="800" noProof="1" smtClean="0"/>
              <a:t> duplikatów</a:t>
            </a:r>
          </a:p>
          <a:p>
            <a:pPr>
              <a:lnSpc>
                <a:spcPct val="80000"/>
              </a:lnSpc>
              <a:spcBef>
                <a:spcPct val="0"/>
              </a:spcBef>
              <a:defRPr/>
            </a:pPr>
            <a:r>
              <a:rPr lang="pl-PL" altLang="en-US" sz="800" noProof="1" smtClean="0"/>
              <a:t>LOWER(x) 	– powoduje zapisanie w TO wszystkich rekordów, dla których jest mniej niż </a:t>
            </a:r>
            <a:r>
              <a:rPr lang="pl-PL" altLang="en-US" sz="800" i="1" noProof="1" smtClean="0"/>
              <a:t>x</a:t>
            </a:r>
            <a:r>
              <a:rPr lang="pl-PL" altLang="en-US" sz="800" noProof="1" smtClean="0"/>
              <a:t> duplikatów wartości pola ON</a:t>
            </a:r>
          </a:p>
          <a:p>
            <a:pPr>
              <a:lnSpc>
                <a:spcPct val="80000"/>
              </a:lnSpc>
              <a:spcBef>
                <a:spcPct val="0"/>
              </a:spcBef>
              <a:defRPr/>
            </a:pPr>
            <a:r>
              <a:rPr lang="pl-PL" altLang="en-US" sz="800" noProof="1" smtClean="0"/>
              <a:t>EQUAL(x) 	– powoduje zapisanie w TO wszystkich rekordów, dla których jest </a:t>
            </a:r>
            <a:r>
              <a:rPr lang="pl-PL" altLang="en-US" sz="800" i="1" noProof="1" smtClean="0"/>
              <a:t>x</a:t>
            </a:r>
            <a:r>
              <a:rPr lang="pl-PL" altLang="en-US" sz="800" noProof="1" smtClean="0"/>
              <a:t> duplikatów wartości pola ON</a:t>
            </a:r>
          </a:p>
          <a:p>
            <a:pPr>
              <a:lnSpc>
                <a:spcPct val="80000"/>
              </a:lnSpc>
              <a:spcBef>
                <a:spcPct val="0"/>
              </a:spcBef>
              <a:defRPr/>
            </a:pPr>
            <a:r>
              <a:rPr lang="pl-PL" altLang="en-US" sz="800" noProof="1" smtClean="0"/>
              <a:t>ALLDUPS 	– powoduje zapisanie w TO wszystkich rekordów o nieunikalnej wartości pola ON (wszystkie rekordy zawierające duplikaty)</a:t>
            </a:r>
          </a:p>
          <a:p>
            <a:pPr>
              <a:lnSpc>
                <a:spcPct val="80000"/>
              </a:lnSpc>
              <a:spcBef>
                <a:spcPct val="0"/>
              </a:spcBef>
              <a:defRPr/>
            </a:pPr>
            <a:r>
              <a:rPr lang="pl-PL" altLang="en-US" sz="800" noProof="1" smtClean="0"/>
              <a:t>NODUPS 	– przeciwieństwo ALLDUPS: powoduje zapisanie w TO wszystkich rekordów o unikalnej wartości pola ON (wszystkie rekordy niezawierające duplikatów)</a:t>
            </a:r>
          </a:p>
          <a:p>
            <a:pPr>
              <a:lnSpc>
                <a:spcPct val="80000"/>
              </a:lnSpc>
              <a:spcBef>
                <a:spcPct val="0"/>
              </a:spcBef>
              <a:defRPr/>
            </a:pPr>
            <a:r>
              <a:rPr lang="pl-PL" altLang="en-US" sz="800" noProof="1" smtClean="0"/>
              <a:t>FIRSTDUP 	– powoduje zapisanie w TO pierwszych napotkanych rekordów o nieunikalnej wartości pola ON (zawierającego duplikat)</a:t>
            </a:r>
          </a:p>
          <a:p>
            <a:pPr>
              <a:lnSpc>
                <a:spcPct val="80000"/>
              </a:lnSpc>
              <a:spcBef>
                <a:spcPct val="0"/>
              </a:spcBef>
              <a:defRPr/>
            </a:pPr>
            <a:r>
              <a:rPr lang="pl-PL" altLang="en-US" sz="800" noProof="1" smtClean="0"/>
              <a:t>LASTDUP 	– powoduje zapisanie w TO ostatnich napotkanych rekordów o nieunikalnej wartości pola ON (zawierającego duplikat)</a:t>
            </a:r>
          </a:p>
          <a:p>
            <a:pPr>
              <a:lnSpc>
                <a:spcPct val="80000"/>
              </a:lnSpc>
              <a:spcBef>
                <a:spcPct val="0"/>
              </a:spcBef>
              <a:defRPr/>
            </a:pPr>
            <a:r>
              <a:rPr lang="pl-PL" altLang="en-US" sz="800" noProof="1" smtClean="0"/>
              <a:t>FIRST 	– powoduje zapisanie w TO pierwszych napotkanych rekordów o unikalnej wartości pola ON</a:t>
            </a:r>
          </a:p>
          <a:p>
            <a:pPr>
              <a:lnSpc>
                <a:spcPct val="80000"/>
              </a:lnSpc>
              <a:spcBef>
                <a:spcPct val="0"/>
              </a:spcBef>
              <a:defRPr/>
            </a:pPr>
            <a:r>
              <a:rPr lang="pl-PL" altLang="en-US" sz="800" noProof="1" smtClean="0"/>
              <a:t>LAST 	– powoduje zapisanie w TO ostatnich napotkanych rekordów o unikalnej wartości pola ON</a:t>
            </a:r>
          </a:p>
          <a:p>
            <a:pPr>
              <a:lnSpc>
                <a:spcPct val="80000"/>
              </a:lnSpc>
              <a:spcBef>
                <a:spcPct val="0"/>
              </a:spcBef>
              <a:defRPr/>
            </a:pPr>
            <a:endParaRPr lang="pl-PL" altLang="en-US" sz="800" noProof="1" smtClean="0"/>
          </a:p>
          <a:p>
            <a:pPr>
              <a:lnSpc>
                <a:spcPct val="80000"/>
              </a:lnSpc>
              <a:spcBef>
                <a:spcPct val="0"/>
              </a:spcBef>
              <a:defRPr/>
            </a:pPr>
            <a:r>
              <a:rPr lang="pl-PL" altLang="en-US" sz="800" noProof="1" smtClean="0"/>
              <a:t>W DISCARD znajdą się wszystkie rekordy, które nie trafią do TO.</a:t>
            </a:r>
          </a:p>
          <a:p>
            <a:pPr>
              <a:lnSpc>
                <a:spcPct val="80000"/>
              </a:lnSpc>
              <a:spcBef>
                <a:spcPct val="0"/>
              </a:spcBef>
              <a:defRPr/>
            </a:pPr>
            <a:endParaRPr lang="pl-PL" altLang="en-US" sz="800" noProof="1" smtClean="0"/>
          </a:p>
          <a:p>
            <a:pPr>
              <a:lnSpc>
                <a:spcPct val="80000"/>
              </a:lnSpc>
              <a:spcBef>
                <a:spcPct val="0"/>
              </a:spcBef>
              <a:defRPr/>
            </a:pPr>
            <a:r>
              <a:rPr lang="pl-PL" altLang="en-US" sz="800" noProof="1" smtClean="0"/>
              <a:t>SELECT umożliwia:</a:t>
            </a:r>
          </a:p>
          <a:p>
            <a:pPr>
              <a:lnSpc>
                <a:spcPct val="80000"/>
              </a:lnSpc>
              <a:spcBef>
                <a:spcPct val="0"/>
              </a:spcBef>
              <a:buFontTx/>
              <a:buChar char="-"/>
              <a:defRPr/>
            </a:pPr>
            <a:r>
              <a:rPr lang="pl-PL" altLang="en-US" sz="800" noProof="1" smtClean="0"/>
              <a:t> przechowywanie tylko rekordów ze zduplikowanymi wartościami pól, </a:t>
            </a:r>
          </a:p>
          <a:p>
            <a:pPr>
              <a:lnSpc>
                <a:spcPct val="80000"/>
              </a:lnSpc>
              <a:spcBef>
                <a:spcPct val="0"/>
              </a:spcBef>
              <a:buFontTx/>
              <a:buChar char="-"/>
              <a:defRPr/>
            </a:pPr>
            <a:r>
              <a:rPr lang="pl-PL" altLang="en-US" sz="800" noProof="1" smtClean="0"/>
              <a:t> przechowywanie tylko rekordów bez zduplikowanych wartości pól, </a:t>
            </a:r>
          </a:p>
          <a:p>
            <a:pPr>
              <a:lnSpc>
                <a:spcPct val="80000"/>
              </a:lnSpc>
              <a:spcBef>
                <a:spcPct val="0"/>
              </a:spcBef>
              <a:buFontTx/>
              <a:buChar char="-"/>
              <a:defRPr/>
            </a:pPr>
            <a:r>
              <a:rPr lang="pl-PL" altLang="en-US" sz="800" noProof="1" smtClean="0"/>
              <a:t> przechowywanie tylko rekordów z wartościami pól, które występują więcej niż, mniej lub dokładnie </a:t>
            </a:r>
            <a:r>
              <a:rPr lang="pl-PL" altLang="en-US" sz="800" i="1" noProof="1" smtClean="0"/>
              <a:t>x</a:t>
            </a:r>
            <a:r>
              <a:rPr lang="pl-PL" altLang="en-US" sz="800" noProof="1" smtClean="0"/>
              <a:t> razy, </a:t>
            </a:r>
          </a:p>
          <a:p>
            <a:pPr>
              <a:lnSpc>
                <a:spcPct val="80000"/>
              </a:lnSpc>
              <a:spcBef>
                <a:spcPct val="0"/>
              </a:spcBef>
              <a:buFontTx/>
              <a:buChar char="-"/>
              <a:defRPr/>
            </a:pPr>
            <a:r>
              <a:rPr lang="pl-PL" altLang="en-US" sz="800" noProof="1" smtClean="0"/>
              <a:t> zachowywanie tylko pierwszego lub pierwszego z </a:t>
            </a:r>
            <a:r>
              <a:rPr lang="pl-PL" altLang="en-US" sz="800" i="1" noProof="1" smtClean="0"/>
              <a:t>x</a:t>
            </a:r>
            <a:r>
              <a:rPr lang="pl-PL" altLang="en-US" sz="800" noProof="1" smtClean="0"/>
              <a:t> zduplikowanych rekordów z każdą wartością pola lub </a:t>
            </a:r>
          </a:p>
          <a:p>
            <a:pPr>
              <a:lnSpc>
                <a:spcPct val="80000"/>
              </a:lnSpc>
              <a:spcBef>
                <a:spcPct val="0"/>
              </a:spcBef>
              <a:buFontTx/>
              <a:buChar char="-"/>
              <a:defRPr/>
            </a:pPr>
            <a:r>
              <a:rPr lang="pl-PL" altLang="en-US" sz="800" noProof="1" smtClean="0"/>
              <a:t> zachowanie tylko pierwszego lub ostatniego rekordu z każdą unikalną lub zduplikowaną wartością pola. </a:t>
            </a:r>
          </a:p>
          <a:p>
            <a:pPr>
              <a:lnSpc>
                <a:spcPct val="80000"/>
              </a:lnSpc>
              <a:spcBef>
                <a:spcPct val="0"/>
              </a:spcBef>
              <a:defRPr/>
            </a:pPr>
            <a:endParaRPr lang="pl-PL" altLang="en-US" sz="800" noProof="1" smtClean="0"/>
          </a:p>
          <a:p>
            <a:pPr>
              <a:lnSpc>
                <a:spcPct val="80000"/>
              </a:lnSpc>
              <a:spcBef>
                <a:spcPct val="0"/>
              </a:spcBef>
              <a:defRPr/>
            </a:pPr>
            <a:r>
              <a:rPr lang="pl-PL" altLang="en-US" sz="800" noProof="1" smtClean="0"/>
              <a:t>SELECT może wymagać zwiększenia parametru REGION aby proces zakończył się pomyślnie ze względu na zwiększoną przestrzeń operacyjną podczas selekcji rekordów dużych plików.</a:t>
            </a:r>
          </a:p>
          <a:p>
            <a:pPr>
              <a:lnSpc>
                <a:spcPct val="80000"/>
              </a:lnSpc>
              <a:spcBef>
                <a:spcPct val="0"/>
              </a:spcBef>
              <a:defRPr/>
            </a:pPr>
            <a:r>
              <a:rPr lang="pl-PL" altLang="en-US" sz="800" noProof="1" smtClean="0"/>
              <a:t> </a:t>
            </a:r>
          </a:p>
          <a:p>
            <a:pPr>
              <a:lnSpc>
                <a:spcPct val="80000"/>
              </a:lnSpc>
              <a:spcBef>
                <a:spcPct val="0"/>
              </a:spcBef>
              <a:defRPr/>
            </a:pPr>
            <a:r>
              <a:rPr lang="pl-PL" altLang="en-US" sz="800" noProof="1" smtClean="0"/>
              <a:t>Można w SYMNAMES zdefiniować parametry numeryczne używane w wyrażeniach warunkowych, a także definicje pól (p,m,f) wykorzystywane w wyrażeniu  ON.</a:t>
            </a:r>
            <a:endParaRPr lang="pl-PL" noProof="1"/>
          </a:p>
        </p:txBody>
      </p:sp>
      <p:sp>
        <p:nvSpPr>
          <p:cNvPr id="64516" name="Symbol zastępczy numeru slajdu 3"/>
          <p:cNvSpPr>
            <a:spLocks noGrp="1"/>
          </p:cNvSpPr>
          <p:nvPr>
            <p:ph type="sldNum" sz="quarter" idx="5"/>
          </p:nvPr>
        </p:nvSpPr>
        <p:spPr bwMode="auto">
          <a:noFill/>
          <a:ln>
            <a:miter lim="800000"/>
            <a:headEnd/>
            <a:tailEnd/>
          </a:ln>
        </p:spPr>
        <p:txBody>
          <a:bodyPr/>
          <a:lstStyle/>
          <a:p>
            <a:fld id="{8AA61367-D68C-40ED-8ED0-42EAA0DE59CB}" type="slidenum">
              <a:rPr lang="pl-PL" altLang="en-US" smtClean="0"/>
              <a:pPr/>
              <a:t>20</a:t>
            </a:fld>
            <a:endParaRPr lang="pl-PL"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65539" name="Symbol zastępczy notatek 2"/>
          <p:cNvSpPr>
            <a:spLocks noGrp="1"/>
          </p:cNvSpPr>
          <p:nvPr>
            <p:ph type="body" idx="1"/>
          </p:nvPr>
        </p:nvSpPr>
        <p:spPr bwMode="auto">
          <a:noFill/>
        </p:spPr>
        <p:txBody>
          <a:bodyPr wrap="square" numCol="1" anchor="t" anchorCtr="0" compatLnSpc="1">
            <a:prstTxWarp prst="textNoShape">
              <a:avLst/>
            </a:prstTxWarp>
          </a:bodyPr>
          <a:lstStyle/>
          <a:p>
            <a:pPr>
              <a:lnSpc>
                <a:spcPct val="80000"/>
              </a:lnSpc>
              <a:spcBef>
                <a:spcPct val="0"/>
              </a:spcBef>
            </a:pPr>
            <a:r>
              <a:rPr lang="pl-PL" altLang="en-US" sz="700" b="1" noProof="1" smtClean="0"/>
              <a:t>Pierwszy</a:t>
            </a:r>
            <a:r>
              <a:rPr lang="pl-PL" altLang="en-US" sz="700" noProof="1" smtClean="0"/>
              <a:t> przykład dzieli źródłowy zbiór danych na dwa zbiory na podstawie numeru rachunku bankowego (ma on 26 cyfr). W OUTDD1 znajdą się wszystkie rekordy z danymi klientów i ich rachunków, dla których jest więcej niż jeden klient. W OUTDD2 znajdą się rekordy z danymi rachunków posiadających jednego klienta. </a:t>
            </a:r>
          </a:p>
          <a:p>
            <a:pPr>
              <a:lnSpc>
                <a:spcPct val="80000"/>
              </a:lnSpc>
              <a:spcBef>
                <a:spcPct val="0"/>
              </a:spcBef>
            </a:pPr>
            <a:endParaRPr lang="pl-PL" altLang="en-US" sz="700" noProof="1" smtClean="0"/>
          </a:p>
          <a:p>
            <a:pPr>
              <a:lnSpc>
                <a:spcPct val="80000"/>
              </a:lnSpc>
              <a:spcBef>
                <a:spcPct val="0"/>
              </a:spcBef>
            </a:pPr>
            <a:r>
              <a:rPr lang="pl-PL" altLang="en-US" sz="700" b="1" noProof="1" smtClean="0"/>
              <a:t>Drugi</a:t>
            </a:r>
            <a:r>
              <a:rPr lang="pl-PL" altLang="en-US" sz="700" noProof="1" smtClean="0"/>
              <a:t> przykład stworzy nam zbiór danych zawierający rekordy o różnej długości. W zbiorze znajdą się pierwsze napotkane rekordy o unikalnej długości.</a:t>
            </a:r>
          </a:p>
          <a:p>
            <a:pPr>
              <a:lnSpc>
                <a:spcPct val="80000"/>
              </a:lnSpc>
              <a:spcBef>
                <a:spcPct val="0"/>
              </a:spcBef>
            </a:pPr>
            <a:endParaRPr lang="pl-PL" altLang="en-US" sz="700" noProof="1" smtClean="0"/>
          </a:p>
          <a:p>
            <a:pPr>
              <a:lnSpc>
                <a:spcPct val="80000"/>
              </a:lnSpc>
              <a:spcBef>
                <a:spcPct val="0"/>
              </a:spcBef>
            </a:pPr>
            <a:r>
              <a:rPr lang="pl-PL" sz="800" noProof="1" smtClean="0"/>
              <a:t>- </a:t>
            </a:r>
            <a:r>
              <a:rPr lang="pl-PL" altLang="en-US" sz="800" noProof="1" smtClean="0"/>
              <a:t>- - - - - - - - - - - - - - - - - - - - - - - - - - - - - - - - - - - - - - - - - - - - - - - - - - - - - - - - - - - - - - - - - - - - - - - - - - - - - - - -</a:t>
            </a:r>
            <a:endParaRPr lang="pl-PL" altLang="en-US" sz="700" noProof="1" smtClean="0"/>
          </a:p>
          <a:p>
            <a:pPr>
              <a:lnSpc>
                <a:spcPct val="80000"/>
              </a:lnSpc>
              <a:spcBef>
                <a:spcPct val="0"/>
              </a:spcBef>
            </a:pPr>
            <a:r>
              <a:rPr lang="pl-PL" altLang="en-US" sz="700" b="1" noProof="1" smtClean="0"/>
              <a:t>Kompletny kod dla podobnych do powyższych przykładów:</a:t>
            </a:r>
          </a:p>
          <a:p>
            <a:pPr>
              <a:lnSpc>
                <a:spcPct val="80000"/>
              </a:lnSpc>
              <a:spcBef>
                <a:spcPct val="0"/>
              </a:spcBef>
            </a:pPr>
            <a:endParaRPr lang="pl-PL" altLang="en-US" sz="700" noProof="1" smtClean="0"/>
          </a:p>
          <a:p>
            <a:r>
              <a:rPr lang="pl-PL" noProof="1" smtClean="0"/>
              <a:t>Tu bez karty “JOBowej” i IDCAMS usuwającego pliki.</a:t>
            </a:r>
          </a:p>
          <a:p>
            <a:r>
              <a:rPr lang="pl-PL" noProof="1" smtClean="0"/>
              <a:t>//*************************************************************** </a:t>
            </a:r>
          </a:p>
          <a:p>
            <a:r>
              <a:rPr lang="pl-PL" noProof="1" smtClean="0"/>
              <a:t>//*                          SELECT                             * </a:t>
            </a:r>
          </a:p>
          <a:p>
            <a:r>
              <a:rPr lang="pl-PL" noProof="1" smtClean="0"/>
              <a:t>//*  CREATE FILES WITH SELECTED RECORDS (BY 'ON' CLAUSE)        * </a:t>
            </a:r>
          </a:p>
          <a:p>
            <a:r>
              <a:rPr lang="pl-PL" noProof="1" smtClean="0"/>
              <a:t>//*  AND/OR SEND THE REMAINING RECORDS TO A 'DISKARD' FILE      * </a:t>
            </a:r>
          </a:p>
          <a:p>
            <a:r>
              <a:rPr lang="pl-PL" noProof="1" smtClean="0"/>
              <a:t>//*************************************************************** </a:t>
            </a:r>
          </a:p>
          <a:p>
            <a:r>
              <a:rPr lang="pl-PL" noProof="1" smtClean="0"/>
              <a:t>//STEP020  EXEC PGM=ICETOOL,COND=(4,LT)                           </a:t>
            </a:r>
          </a:p>
          <a:p>
            <a:r>
              <a:rPr lang="pl-PL" noProof="1" smtClean="0"/>
              <a:t>//DFSMSG   DD SYSOUT=*                                            </a:t>
            </a:r>
          </a:p>
          <a:p>
            <a:r>
              <a:rPr lang="pl-PL" noProof="1" smtClean="0"/>
              <a:t>//TOOLMSG  DD SYSOUT=*                                            </a:t>
            </a:r>
          </a:p>
          <a:p>
            <a:r>
              <a:rPr lang="pl-PL" noProof="1" smtClean="0"/>
              <a:t>//INPUT    DD DSN=LBUK000.IKEA.ALL,DISP=SHR                       </a:t>
            </a:r>
          </a:p>
          <a:p>
            <a:r>
              <a:rPr lang="pl-PL" noProof="1" smtClean="0"/>
              <a:t>//OUTDD1   DD DSN=LBUK000.IKEA.OUTPUT.SORTED,                     </a:t>
            </a:r>
          </a:p>
          <a:p>
            <a:r>
              <a:rPr lang="pl-PL" noProof="1" smtClean="0"/>
              <a:t>//            DISP=(NEW,CATLG,DELETE),                            </a:t>
            </a:r>
          </a:p>
          <a:p>
            <a:r>
              <a:rPr lang="pl-PL" noProof="1" smtClean="0"/>
              <a:t>//            AVGREC=K,RECFM=FB,                                  </a:t>
            </a:r>
          </a:p>
          <a:p>
            <a:r>
              <a:rPr lang="pl-PL" noProof="1" smtClean="0"/>
              <a:t>//            DSORG=PS,                                           </a:t>
            </a:r>
          </a:p>
          <a:p>
            <a:r>
              <a:rPr lang="pl-PL" noProof="1" smtClean="0"/>
              <a:t>//            SPACE=(78,(1,1),RLSE),                                    </a:t>
            </a:r>
          </a:p>
          <a:p>
            <a:r>
              <a:rPr lang="pl-PL" noProof="1" smtClean="0"/>
              <a:t>//            LRECL=78                                                  </a:t>
            </a:r>
          </a:p>
          <a:p>
            <a:r>
              <a:rPr lang="pl-PL" noProof="1" smtClean="0"/>
              <a:t>//OUTDD2   DD DSN=LBUK000.IKEA.OUTPUT.DISCARD,                          </a:t>
            </a:r>
          </a:p>
          <a:p>
            <a:r>
              <a:rPr lang="pl-PL" noProof="1" smtClean="0"/>
              <a:t>//            DISP=(,KEEP),REFDD=*.OUTDD1                               </a:t>
            </a:r>
          </a:p>
          <a:p>
            <a:r>
              <a:rPr lang="pl-PL" noProof="1" smtClean="0"/>
              <a:t>//**********************************************************************</a:t>
            </a:r>
          </a:p>
          <a:p>
            <a:r>
              <a:rPr lang="pl-PL" noProof="1" smtClean="0"/>
              <a:t>//*                    TEORETYCZNY OGÓLNY ZAPIS                        *</a:t>
            </a:r>
          </a:p>
          <a:p>
            <a:r>
              <a:rPr lang="pl-PL" noProof="1" smtClean="0"/>
              <a:t>//* ON(P,M,F) MOŻE BYĆ ZAMIENIONE NA 'VLEN'                            *</a:t>
            </a:r>
          </a:p>
          <a:p>
            <a:r>
              <a:rPr lang="pl-PL" noProof="1" smtClean="0"/>
              <a:t>//**********************************************************************</a:t>
            </a:r>
          </a:p>
          <a:p>
            <a:r>
              <a:rPr lang="pl-PL" noProof="1" smtClean="0"/>
              <a:t>//*  //TOOLIN   DD *                                                    </a:t>
            </a:r>
          </a:p>
          <a:p>
            <a:r>
              <a:rPr lang="pl-PL" noProof="1" smtClean="0"/>
              <a:t>//*   SELECT FROM(INPUT) TO(OUTDD1) DISCARD(OUTDD2)                     </a:t>
            </a:r>
          </a:p>
          <a:p>
            <a:r>
              <a:rPr lang="pl-PL" noProof="1" smtClean="0"/>
              <a:t>//*   ON(P,M,F) USING(INST) VSAMTYPE(X) UZERO                           </a:t>
            </a:r>
          </a:p>
          <a:p>
            <a:r>
              <a:rPr lang="pl-PL" noProof="1" smtClean="0"/>
              <a:t>//*   ALLDUPS NODUPS HIGHER(X) LOWER(X) EQUAL(X) FIRST LAST             </a:t>
            </a:r>
          </a:p>
          <a:p>
            <a:r>
              <a:rPr lang="pl-PL" noProof="1" smtClean="0"/>
              <a:t>//*   FIRSTDUP LASTDUP                                                  </a:t>
            </a:r>
          </a:p>
          <a:p>
            <a:r>
              <a:rPr lang="pl-PL" noProof="1" smtClean="0"/>
              <a:t>//*  /*                                                                 </a:t>
            </a:r>
          </a:p>
          <a:p>
            <a:endParaRPr lang="pl-PL" noProof="1" smtClean="0"/>
          </a:p>
          <a:p>
            <a:r>
              <a:rPr lang="pl-PL" b="1" noProof="1" smtClean="0"/>
              <a:t>W tym miejscu kopiujemy jeden z poniższych kodów:</a:t>
            </a:r>
          </a:p>
          <a:p>
            <a:endParaRPr lang="pl-PL" b="1" noProof="1" smtClean="0"/>
          </a:p>
          <a:p>
            <a:r>
              <a:rPr lang="pl-PL" b="1" noProof="1" smtClean="0"/>
              <a:t>Przykład 1</a:t>
            </a:r>
          </a:p>
          <a:p>
            <a:endParaRPr lang="pl-PL" noProof="1" smtClean="0"/>
          </a:p>
          <a:p>
            <a:r>
              <a:rPr lang="pl-PL" noProof="1" smtClean="0"/>
              <a:t>//**********************************************************************</a:t>
            </a:r>
          </a:p>
          <a:p>
            <a:r>
              <a:rPr lang="pl-PL" noProof="1" smtClean="0"/>
              <a:t>//* PRZYKLAD 1 - WRZUCI PO JEDNYM 'DEPARTMENT' NA WYJSCIE W KAZDYM     *</a:t>
            </a:r>
          </a:p>
          <a:p>
            <a:r>
              <a:rPr lang="pl-PL" noProof="1" smtClean="0"/>
              <a:t>//* WYPADKU MUSI BYĆ UZYTA JEDNA Z PONIZSZYCH OPCJI:                   *</a:t>
            </a:r>
          </a:p>
          <a:p>
            <a:r>
              <a:rPr lang="pl-PL" noProof="1" smtClean="0"/>
              <a:t>//* - - - - - - - - - - - - - - - - - - - - - - - - - - - - - - - - - -*</a:t>
            </a:r>
          </a:p>
          <a:p>
            <a:r>
              <a:rPr lang="pl-PL" noProof="1" smtClean="0"/>
              <a:t>//* ALLDUPS - W 'DISCARD' SA NIEPOWTARZAJĄCE SIĘ ON(36,3,CH) A W</a:t>
            </a:r>
          </a:p>
          <a:p>
            <a:r>
              <a:rPr lang="pl-PL" noProof="1" smtClean="0"/>
              <a:t>//*           'OUTPUT' WSZYSTKO INNE                                   *</a:t>
            </a:r>
          </a:p>
          <a:p>
            <a:r>
              <a:rPr lang="pl-PL" noProof="1" smtClean="0"/>
              <a:t>//* NODUPS - W 'OUTPUT' JEST NIEPOWTARZAJĄCY SIĘ ON(36,3,CH)           *</a:t>
            </a:r>
          </a:p>
          <a:p>
            <a:r>
              <a:rPr lang="pl-PL" noProof="1" smtClean="0"/>
              <a:t>//* HIGHER(10) - W 'OUTPUT' SA TE 'DEPARTMENTS', KTÓRE WYSTEPUJĄ &gt; 10  *</a:t>
            </a:r>
          </a:p>
          <a:p>
            <a:r>
              <a:rPr lang="pl-PL" noProof="1" smtClean="0"/>
              <a:t>//*              RAZY A W 'DISCARD' WSZYSTKIE INNE 'DEPARTMENTS'       *</a:t>
            </a:r>
          </a:p>
          <a:p>
            <a:r>
              <a:rPr lang="pl-PL" noProof="1" smtClean="0"/>
              <a:t>//* LOWER(10) - ODWROTNIE NIZ W 'HIGHER(10)' ALE NIE DLA RÓWNOSCI      *</a:t>
            </a:r>
          </a:p>
          <a:p>
            <a:r>
              <a:rPr lang="pl-PL" noProof="1" smtClean="0"/>
              <a:t>//* EQUAL(22) - W 'OUTPUT' JEST TEN 'DEPARTMENT', KTÓRY WYSTEPUJE      *</a:t>
            </a:r>
          </a:p>
          <a:p>
            <a:r>
              <a:rPr lang="pl-PL" noProof="1" smtClean="0"/>
              <a:t>//*             DOKŁADNIE 22 RAZY; W 'DISCARD' - WSZYSTKO INNE         *</a:t>
            </a:r>
          </a:p>
          <a:p>
            <a:r>
              <a:rPr lang="pl-PL" noProof="1" smtClean="0"/>
              <a:t>//* FIRST - W 'OUTPUT' SĄ UNIKALNE 'DEPARTMENTS' WZIETE Z PIERWSZYCH   *</a:t>
            </a:r>
          </a:p>
          <a:p>
            <a:r>
              <a:rPr lang="pl-PL" noProof="1" smtClean="0"/>
              <a:t>//*         REKORDÓW POSZCZEGÓLYCH 'DEPARTMENTS'. OPCJA MOZE BYC WYKO- *</a:t>
            </a:r>
          </a:p>
          <a:p>
            <a:r>
              <a:rPr lang="pl-PL" noProof="1" smtClean="0"/>
              <a:t>//*         RZYSTANA DO OTRZYMANIA WSZYSKTICH RÓZNYCH 'DEPARTMENTS'    * </a:t>
            </a:r>
          </a:p>
          <a:p>
            <a:r>
              <a:rPr lang="pl-PL" noProof="1" smtClean="0"/>
              <a:t>//* LAST - TO SAMO CO 'FIRST' TYLKO BIERZE OSTATNIE REKORDY 'DEPARTMENT* </a:t>
            </a:r>
          </a:p>
          <a:p>
            <a:r>
              <a:rPr lang="pl-PL" noProof="1" smtClean="0"/>
              <a:t>//* FIRSTDUP - TO SAMO CO 'FIRST' TYLKO W 'OUTPUT' NIE MA REKORDU OSOBY* </a:t>
            </a:r>
          </a:p>
          <a:p>
            <a:r>
              <a:rPr lang="pl-PL" noProof="1" smtClean="0"/>
              <a:t>//*            TWORZĄCEJ CALY 'DEPARTMENT' - ZWYKLE POMYLKA W SPISIE   * </a:t>
            </a:r>
          </a:p>
          <a:p>
            <a:r>
              <a:rPr lang="pl-PL" noProof="1" smtClean="0"/>
              <a:t>//* LASTDUP - TO SAMO CO 'LAST' TYLKO W 'OUTPUT' NIE MA REKORDU OSOBY  * </a:t>
            </a:r>
          </a:p>
          <a:p>
            <a:r>
              <a:rPr lang="pl-PL" noProof="1" smtClean="0"/>
              <a:t>//*           TWORZĄCEJ CALY 'DEPARTMENT' - ZWYKLE POMYLKA W SPISIE    * </a:t>
            </a:r>
          </a:p>
          <a:p>
            <a:r>
              <a:rPr lang="pl-PL" noProof="1" smtClean="0"/>
              <a:t>//********************************************************************** </a:t>
            </a:r>
          </a:p>
          <a:p>
            <a:r>
              <a:rPr lang="pl-PL" noProof="1" smtClean="0"/>
              <a:t>//TOOLIN   DD *                                                      </a:t>
            </a:r>
          </a:p>
          <a:p>
            <a:r>
              <a:rPr lang="pl-PL" noProof="1" smtClean="0"/>
              <a:t>   SELECT FROM(INPUT) TO(OUTDD1) DISCARD(OUTDD2)      -                </a:t>
            </a:r>
          </a:p>
          <a:p>
            <a:r>
              <a:rPr lang="pl-PL" noProof="1" smtClean="0"/>
              <a:t>   ON(36,3,CH) ALLDUPS                                                 </a:t>
            </a:r>
          </a:p>
          <a:p>
            <a:r>
              <a:rPr lang="pl-PL" noProof="1" smtClean="0"/>
              <a:t>/*                                                                   </a:t>
            </a:r>
          </a:p>
          <a:p>
            <a:endParaRPr lang="pl-PL" noProof="1" smtClean="0"/>
          </a:p>
          <a:p>
            <a:r>
              <a:rPr lang="pl-PL" b="1" noProof="1" smtClean="0"/>
              <a:t>Przykład 2</a:t>
            </a:r>
          </a:p>
          <a:p>
            <a:endParaRPr lang="pl-PL" noProof="1" smtClean="0"/>
          </a:p>
          <a:p>
            <a:r>
              <a:rPr lang="pl-PL" noProof="1" smtClean="0"/>
              <a:t>//********************************************************************** </a:t>
            </a:r>
          </a:p>
          <a:p>
            <a:r>
              <a:rPr lang="pl-PL" noProof="1" smtClean="0"/>
              <a:t>//* PRZYKLAD 2 - Z 'ON(VLEN)' - DŁUGOSC REKORDU, PIERWSZE DWA BAJTY    * </a:t>
            </a:r>
          </a:p>
          <a:p>
            <a:r>
              <a:rPr lang="pl-PL" noProof="1" smtClean="0"/>
              <a:t>//* 'VLEN' DEDYKOWANE JEST DLA 'VARIABLE RECORD'                       * </a:t>
            </a:r>
          </a:p>
          <a:p>
            <a:r>
              <a:rPr lang="pl-PL" noProof="1" smtClean="0"/>
              <a:t>//* ICETOOL ZAMIENIA TO NA 'SORT FIELDS=(1,2,BI,A)'                       * </a:t>
            </a:r>
          </a:p>
          <a:p>
            <a:r>
              <a:rPr lang="pl-PL" noProof="1" smtClean="0"/>
              <a:t>//* - - - - - - - - - - - - - - - - - - - - - - - - - - - - - - - - - -* </a:t>
            </a:r>
          </a:p>
          <a:p>
            <a:r>
              <a:rPr lang="pl-PL" noProof="1" smtClean="0"/>
              <a:t>//* ALLDUPS - W 'DISCARD' SA REKORDY Z UNIKALNYMI 2 PIERWSZYMI BAJTAMI * </a:t>
            </a:r>
          </a:p>
          <a:p>
            <a:r>
              <a:rPr lang="pl-PL" noProof="1" smtClean="0"/>
              <a:t>//* NODUPS - W 'OUTPUT' SA REKORDY Z UNIKALNYMI 2 PIERWSZYMI BAJTAMI   * </a:t>
            </a:r>
          </a:p>
          <a:p>
            <a:r>
              <a:rPr lang="pl-PL" noProof="1" smtClean="0"/>
              <a:t>//* HIGHER(10) - W 'OUTPUT' SA REKORDY O 11-U LUB WIĘCEJ REKORDÓW      * </a:t>
            </a:r>
          </a:p>
          <a:p>
            <a:r>
              <a:rPr lang="pl-PL" noProof="1" smtClean="0"/>
              <a:t>//*              O TAKICH SAMYCH 2-CH PIERWSZYCH BAJTACH               * </a:t>
            </a:r>
          </a:p>
          <a:p>
            <a:r>
              <a:rPr lang="pl-PL" noProof="1" smtClean="0"/>
              <a:t>//* LOWER(10) - W 'OUTPUT' SA REKORDY O 9-U LUB MNIEJ REKORDÓW         * </a:t>
            </a:r>
          </a:p>
          <a:p>
            <a:r>
              <a:rPr lang="pl-PL" noProof="1" smtClean="0"/>
              <a:t>//*              O TAKICH SAMYCH 2-CH PIERWSZYCH BAJTACH               * </a:t>
            </a:r>
          </a:p>
          <a:p>
            <a:r>
              <a:rPr lang="pl-PL" noProof="1" smtClean="0"/>
              <a:t>//* EQUAL(8) - W 'OUTPUT' SA REKORDY O DOKŁADNIE 8-U REKORDACH O TAKICH* </a:t>
            </a:r>
          </a:p>
          <a:p>
            <a:r>
              <a:rPr lang="pl-PL" noProof="1" smtClean="0"/>
              <a:t>//*            SAMYCH 2-CH PIERWSZYCH BAJTACH                          * </a:t>
            </a:r>
          </a:p>
          <a:p>
            <a:r>
              <a:rPr lang="pl-PL" noProof="1" smtClean="0"/>
              <a:t>//* FIRST - W 'OUTPUT' SA REKORDY O RÓZNYCH 2-CH PIERWSZYCH BAJTACH    * </a:t>
            </a:r>
          </a:p>
          <a:p>
            <a:r>
              <a:rPr lang="pl-PL" noProof="1" smtClean="0"/>
              <a:t>//*         SĄ TO PIERWSZE Z NAPOTKANYCH REKORDÓW                      * </a:t>
            </a:r>
          </a:p>
          <a:p>
            <a:r>
              <a:rPr lang="pl-PL" noProof="1" smtClean="0"/>
              <a:t>//* LAST -  W 'OUTPUT' SA REKORDY O RÓZNYCH 2-CH PIERWSZYCH BAJTACH    * </a:t>
            </a:r>
          </a:p>
          <a:p>
            <a:r>
              <a:rPr lang="pl-PL" noProof="1" smtClean="0"/>
              <a:t>//*         SĄ TO OSTATNIE Z NAPOTKANYCH REKORDÓW                      *</a:t>
            </a:r>
          </a:p>
          <a:p>
            <a:r>
              <a:rPr lang="pl-PL" noProof="1" smtClean="0"/>
              <a:t>//* FIRSTDUP - W 'OUTPUT' SA REKORDY, KTÓRE MAJĄ DUPLIKATY W 2-CH      * </a:t>
            </a:r>
          </a:p>
          <a:p>
            <a:r>
              <a:rPr lang="pl-PL" noProof="1" smtClean="0"/>
              <a:t>//*            PIERWSZYCH BAJTACH I SĄ TO PIERWSZE Z TYCH REKORDÓW     * </a:t>
            </a:r>
          </a:p>
          <a:p>
            <a:r>
              <a:rPr lang="pl-PL" noProof="1" smtClean="0"/>
              <a:t>//*            INNE REKORDY W TYM BEZ DUPLIKATÓW BĘDĄ W 'DISCARD'      * </a:t>
            </a:r>
          </a:p>
          <a:p>
            <a:r>
              <a:rPr lang="pl-PL" noProof="1" smtClean="0"/>
              <a:t>//* LASTDUP -  TO SAMO CO 'FIRSTDUP' ALE SĄ TO OSTATNIE Z TYCH REKORDÓW* </a:t>
            </a:r>
          </a:p>
          <a:p>
            <a:r>
              <a:rPr lang="pl-PL" noProof="1" smtClean="0"/>
              <a:t>//********************************************************************** </a:t>
            </a:r>
          </a:p>
          <a:p>
            <a:r>
              <a:rPr lang="pl-PL" noProof="1" smtClean="0"/>
              <a:t>//TOOLIN   DD *                                                      </a:t>
            </a:r>
          </a:p>
          <a:p>
            <a:r>
              <a:rPr lang="pl-PL" noProof="1" smtClean="0"/>
              <a:t>   SELECT FROM(INPUT) TO(OUTDD1) DISCARD(OUTDD2)      -                </a:t>
            </a:r>
          </a:p>
          <a:p>
            <a:r>
              <a:rPr lang="pl-PL" noProof="1" smtClean="0"/>
              <a:t>   ON(VLEN) FIRST                                                      </a:t>
            </a:r>
          </a:p>
          <a:p>
            <a:r>
              <a:rPr lang="pl-PL" noProof="1" smtClean="0"/>
              <a:t>/*                                                                   </a:t>
            </a:r>
          </a:p>
          <a:p>
            <a:endParaRPr lang="pl-PL" noProof="1" smtClean="0"/>
          </a:p>
        </p:txBody>
      </p:sp>
      <p:sp>
        <p:nvSpPr>
          <p:cNvPr id="65540" name="Symbol zastępczy numeru slajdu 3"/>
          <p:cNvSpPr>
            <a:spLocks noGrp="1"/>
          </p:cNvSpPr>
          <p:nvPr>
            <p:ph type="sldNum" sz="quarter" idx="5"/>
          </p:nvPr>
        </p:nvSpPr>
        <p:spPr bwMode="auto">
          <a:noFill/>
          <a:ln>
            <a:miter lim="800000"/>
            <a:headEnd/>
            <a:tailEnd/>
          </a:ln>
        </p:spPr>
        <p:txBody>
          <a:bodyPr/>
          <a:lstStyle/>
          <a:p>
            <a:fld id="{02245773-26E2-4F60-8503-BEEE5A50F762}" type="slidenum">
              <a:rPr lang="pl-PL" altLang="en-US" smtClean="0"/>
              <a:pPr/>
              <a:t>21</a:t>
            </a:fld>
            <a:endParaRPr lang="pl-PL"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66563" name="Symbol zastępczy notatek 2"/>
          <p:cNvSpPr>
            <a:spLocks noGrp="1"/>
          </p:cNvSpPr>
          <p:nvPr>
            <p:ph type="body" idx="1"/>
          </p:nvPr>
        </p:nvSpPr>
        <p:spPr bwMode="auto">
          <a:noFill/>
        </p:spPr>
        <p:txBody>
          <a:bodyPr wrap="square" numCol="1" anchor="t" anchorCtr="0" compatLnSpc="1">
            <a:prstTxWarp prst="textNoShape">
              <a:avLst/>
            </a:prstTxWarp>
          </a:bodyPr>
          <a:lstStyle/>
          <a:p>
            <a:pPr>
              <a:lnSpc>
                <a:spcPct val="80000"/>
              </a:lnSpc>
              <a:spcBef>
                <a:spcPct val="0"/>
              </a:spcBef>
            </a:pPr>
            <a:r>
              <a:rPr lang="pl-PL" altLang="en-US" sz="700" noProof="1" smtClean="0"/>
              <a:t>Powyższy przykład ma na celu wrzucenie do OUTPUT rekordów z danymi mężczyzn, posiadających co najmniej dwóch o tym samym imieniu. </a:t>
            </a:r>
          </a:p>
          <a:p>
            <a:pPr algn="just">
              <a:lnSpc>
                <a:spcPct val="80000"/>
              </a:lnSpc>
              <a:spcBef>
                <a:spcPct val="0"/>
              </a:spcBef>
            </a:pPr>
            <a:endParaRPr lang="pl-PL" altLang="en-US" sz="700" noProof="1" smtClean="0"/>
          </a:p>
          <a:p>
            <a:pPr algn="just">
              <a:lnSpc>
                <a:spcPct val="80000"/>
              </a:lnSpc>
              <a:spcBef>
                <a:spcPct val="0"/>
              </a:spcBef>
              <a:buFontTx/>
              <a:buChar char="-"/>
            </a:pPr>
            <a:r>
              <a:rPr lang="pl-PL" altLang="en-US" sz="700" noProof="1" smtClean="0"/>
              <a:t> - - - - - - - - - - - - - - - - - - - - - - - - - - - - - - - - - - - - - - - - - - - - - - - - - - - - - - - - - - - - - - - - - - - - - - - - - - - - - - - -</a:t>
            </a:r>
            <a:endParaRPr lang="pl-PL" altLang="en-US" sz="600" noProof="1" smtClean="0"/>
          </a:p>
          <a:p>
            <a:pPr>
              <a:lnSpc>
                <a:spcPct val="80000"/>
              </a:lnSpc>
              <a:buFontTx/>
              <a:buChar char="-"/>
            </a:pPr>
            <a:endParaRPr lang="pl-PL" altLang="en-US" sz="700" noProof="1" smtClean="0"/>
          </a:p>
          <a:p>
            <a:pPr>
              <a:lnSpc>
                <a:spcPct val="80000"/>
              </a:lnSpc>
            </a:pPr>
            <a:r>
              <a:rPr lang="pl-PL" altLang="en-US" sz="700" b="1" noProof="1" smtClean="0"/>
              <a:t>Kompletny kod dla podobnego do powyższego przykładu:</a:t>
            </a:r>
          </a:p>
          <a:p>
            <a:pPr>
              <a:lnSpc>
                <a:spcPct val="80000"/>
              </a:lnSpc>
            </a:pPr>
            <a:endParaRPr lang="pl-PL" altLang="en-US" sz="700" noProof="1" smtClean="0"/>
          </a:p>
          <a:p>
            <a:pPr>
              <a:lnSpc>
                <a:spcPct val="80000"/>
              </a:lnSpc>
            </a:pPr>
            <a:r>
              <a:rPr lang="pl-PL" sz="800" b="1" noProof="1" smtClean="0"/>
              <a:t>Przykład 3</a:t>
            </a:r>
          </a:p>
          <a:p>
            <a:pPr>
              <a:lnSpc>
                <a:spcPct val="80000"/>
              </a:lnSpc>
            </a:pPr>
            <a:endParaRPr lang="pl-PL" altLang="en-US" sz="700" noProof="1" smtClean="0"/>
          </a:p>
          <a:p>
            <a:r>
              <a:rPr lang="pl-PL" sz="800" noProof="1" smtClean="0"/>
              <a:t>//********************************************************************** </a:t>
            </a:r>
          </a:p>
          <a:p>
            <a:r>
              <a:rPr lang="pl-PL" sz="800" noProof="1" smtClean="0"/>
              <a:t>//* PRZYKLAD 3                                                         * </a:t>
            </a:r>
          </a:p>
          <a:p>
            <a:r>
              <a:rPr lang="pl-PL" sz="800" noProof="1" smtClean="0"/>
              <a:t>//********************************************************************** </a:t>
            </a:r>
          </a:p>
          <a:p>
            <a:r>
              <a:rPr lang="pl-PL" sz="800" noProof="1" smtClean="0"/>
              <a:t>//SYMNAMES DD *                                                          </a:t>
            </a:r>
          </a:p>
          <a:p>
            <a:r>
              <a:rPr lang="pl-PL" sz="800" noProof="1" smtClean="0"/>
              <a:t>    MINFEM,3                                                             </a:t>
            </a:r>
          </a:p>
          <a:p>
            <a:r>
              <a:rPr lang="pl-PL" sz="800" noProof="1" smtClean="0"/>
              <a:t>    SEX,68,1,CH                                                          </a:t>
            </a:r>
          </a:p>
          <a:p>
            <a:r>
              <a:rPr lang="pl-PL" sz="800" noProof="1" smtClean="0"/>
              <a:t>    FEMALE,C'F'                                                          </a:t>
            </a:r>
          </a:p>
          <a:p>
            <a:r>
              <a:rPr lang="pl-PL" sz="800" noProof="1" smtClean="0"/>
              <a:t>/*                                                                       </a:t>
            </a:r>
          </a:p>
          <a:p>
            <a:r>
              <a:rPr lang="pl-PL" sz="800" noProof="1" smtClean="0"/>
              <a:t>//*** SORTUJ PO PIERWSZYCH 2-CH BAJTACH, UZYJ CONDITION, WEZ PIERWSZY</a:t>
            </a:r>
          </a:p>
          <a:p>
            <a:r>
              <a:rPr lang="pl-PL" sz="800" noProof="1" smtClean="0"/>
              <a:t>//*** NAPOTKANY DUPLIKAT (BEDZIE TYLKO JEDEN Z MIN 3-CH KOBIET DLA        </a:t>
            </a:r>
          </a:p>
          <a:p>
            <a:r>
              <a:rPr lang="pl-PL" sz="800" noProof="1" smtClean="0"/>
              <a:t>//*** KTÓRYCH SĄ MIN 3 TAKIE SAME 2 PIERWSZE BAJTY                       </a:t>
            </a:r>
          </a:p>
          <a:p>
            <a:r>
              <a:rPr lang="pl-PL" sz="800" noProof="1" smtClean="0"/>
              <a:t>//TOOLIN   DD *                                                          </a:t>
            </a:r>
          </a:p>
          <a:p>
            <a:r>
              <a:rPr lang="pl-PL" sz="800" noProof="1" smtClean="0"/>
              <a:t>  SELECT FROM(INPUT) TO(OUTDD1) DISCARD(OUTDD2)      -                   </a:t>
            </a:r>
          </a:p>
          <a:p>
            <a:r>
              <a:rPr lang="pl-PL" sz="800" noProof="1" smtClean="0"/>
              <a:t>   ON(VLEN) USING(FEM1) FIRSTDUP                                         </a:t>
            </a:r>
          </a:p>
          <a:p>
            <a:r>
              <a:rPr lang="pl-PL" sz="800" noProof="1" smtClean="0"/>
              <a:t>/*                                                                       </a:t>
            </a:r>
          </a:p>
          <a:p>
            <a:r>
              <a:rPr lang="pl-PL" sz="800" noProof="1" smtClean="0"/>
              <a:t>//FEM1CNTL DD *                                                          </a:t>
            </a:r>
          </a:p>
          <a:p>
            <a:r>
              <a:rPr lang="pl-PL" sz="800" noProof="1" smtClean="0"/>
              <a:t>   INCLUDE COND=(SEX,EQ,FEMALE)                                          </a:t>
            </a:r>
          </a:p>
          <a:p>
            <a:r>
              <a:rPr lang="pl-PL" sz="800" noProof="1" smtClean="0"/>
              <a:t>/*                                                                       </a:t>
            </a:r>
          </a:p>
          <a:p>
            <a:pPr>
              <a:lnSpc>
                <a:spcPct val="80000"/>
              </a:lnSpc>
            </a:pPr>
            <a:endParaRPr lang="pl-PL" altLang="en-US" sz="700" noProof="1" smtClean="0"/>
          </a:p>
        </p:txBody>
      </p:sp>
      <p:sp>
        <p:nvSpPr>
          <p:cNvPr id="66564" name="Symbol zastępczy numeru slajdu 3"/>
          <p:cNvSpPr>
            <a:spLocks noGrp="1"/>
          </p:cNvSpPr>
          <p:nvPr>
            <p:ph type="sldNum" sz="quarter" idx="5"/>
          </p:nvPr>
        </p:nvSpPr>
        <p:spPr bwMode="auto">
          <a:noFill/>
          <a:ln>
            <a:miter lim="800000"/>
            <a:headEnd/>
            <a:tailEnd/>
          </a:ln>
        </p:spPr>
        <p:txBody>
          <a:bodyPr/>
          <a:lstStyle/>
          <a:p>
            <a:fld id="{F5BBE8EE-B514-492F-8EB9-9082F79D8B2F}" type="slidenum">
              <a:rPr lang="pl-PL" altLang="en-US" smtClean="0"/>
              <a:pPr/>
              <a:t>22</a:t>
            </a:fld>
            <a:endParaRPr lang="pl-PL"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67587" name="Symbol zastępczy notatek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pl-PL" altLang="en-US" noProof="1" smtClean="0"/>
              <a:t>SORT służy do sortowania zbiorów danych. ICETOOL wykorzystuje do tego program SORT dlatego wyrażenie USING jest dla tego operatora obowiązkowe. Jeżeli w instrukcjach programu SORT zamieścimy OUTFIL wskazujący docelowy zbiór danych, możemy pominąć wyrażenie TO.</a:t>
            </a:r>
          </a:p>
          <a:p>
            <a:pPr>
              <a:spcBef>
                <a:spcPct val="0"/>
              </a:spcBef>
            </a:pPr>
            <a:r>
              <a:rPr lang="pl-PL" altLang="en-US" noProof="1" smtClean="0"/>
              <a:t>W wyrażeniu TO możemy podać maksymalnie 10 zbiorów wynikowych.</a:t>
            </a:r>
          </a:p>
          <a:p>
            <a:pPr>
              <a:spcBef>
                <a:spcPct val="0"/>
              </a:spcBef>
            </a:pPr>
            <a:endParaRPr lang="pl-PL" altLang="en-US" noProof="1" smtClean="0"/>
          </a:p>
          <a:p>
            <a:pPr>
              <a:spcBef>
                <a:spcPct val="0"/>
              </a:spcBef>
            </a:pPr>
            <a:r>
              <a:rPr lang="pl-PL" altLang="en-US" noProof="1" smtClean="0"/>
              <a:t>USING 	– określa zbiór danych z instrukcjami SORT. Pobiera czteroznakowy parametr, który razem ze stałą CNTL określa nazwę zbioru.</a:t>
            </a:r>
          </a:p>
          <a:p>
            <a:pPr>
              <a:spcBef>
                <a:spcPct val="0"/>
              </a:spcBef>
            </a:pPr>
            <a:r>
              <a:rPr lang="pl-PL" altLang="en-US" noProof="1" smtClean="0"/>
              <a:t>VSAMTYPE 	– format rekordu w przypadku, gdy źródłowym zbiorem jest VSAM. Dostępne wartości V i F.</a:t>
            </a:r>
          </a:p>
          <a:p>
            <a:pPr>
              <a:spcBef>
                <a:spcPct val="0"/>
              </a:spcBef>
            </a:pPr>
            <a:r>
              <a:rPr lang="pl-PL" altLang="en-US" noProof="1" smtClean="0"/>
              <a:t>LOCALE 	– zastępuje domyślne wartości parametrów zdefiniowanych podczas instalacji ICETOOL’a.</a:t>
            </a:r>
          </a:p>
          <a:p>
            <a:pPr>
              <a:spcBef>
                <a:spcPct val="0"/>
              </a:spcBef>
            </a:pPr>
            <a:r>
              <a:rPr lang="pl-PL" altLang="en-US" noProof="1" smtClean="0"/>
              <a:t>SERIAL 	– powoduje, że przetwarzanie OUTFIL nie będzie używać wielu zbiorów wynikowych. Nie zaleca się używania tego wyrażenia. </a:t>
            </a:r>
          </a:p>
          <a:p>
            <a:pPr>
              <a:spcBef>
                <a:spcPct val="0"/>
              </a:spcBef>
            </a:pPr>
            <a:r>
              <a:rPr lang="pl-PL" altLang="en-US" noProof="1" smtClean="0"/>
              <a:t> </a:t>
            </a:r>
          </a:p>
          <a:p>
            <a:pPr>
              <a:spcBef>
                <a:spcPct val="0"/>
              </a:spcBef>
            </a:pPr>
            <a:r>
              <a:rPr lang="pl-PL" altLang="en-US" noProof="1" smtClean="0"/>
              <a:t>Zawsze możemy w SYMNAMES zdefiniować zarówno parametry jak i pola.</a:t>
            </a:r>
          </a:p>
          <a:p>
            <a:endParaRPr lang="pl-PL" altLang="en-US" smtClean="0"/>
          </a:p>
        </p:txBody>
      </p:sp>
      <p:sp>
        <p:nvSpPr>
          <p:cNvPr id="67588" name="Symbol zastępczy numeru slajdu 3"/>
          <p:cNvSpPr>
            <a:spLocks noGrp="1"/>
          </p:cNvSpPr>
          <p:nvPr>
            <p:ph type="sldNum" sz="quarter" idx="5"/>
          </p:nvPr>
        </p:nvSpPr>
        <p:spPr bwMode="auto">
          <a:noFill/>
          <a:ln>
            <a:miter lim="800000"/>
            <a:headEnd/>
            <a:tailEnd/>
          </a:ln>
        </p:spPr>
        <p:txBody>
          <a:bodyPr/>
          <a:lstStyle/>
          <a:p>
            <a:fld id="{45303A7A-63E8-453C-A275-D438AEEE37B3}" type="slidenum">
              <a:rPr lang="pl-PL" altLang="en-US" smtClean="0"/>
              <a:pPr/>
              <a:t>23</a:t>
            </a:fld>
            <a:endParaRPr lang="pl-PL"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68611" name="Symbol zastępczy notatek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pl-PL" altLang="en-US" noProof="1" smtClean="0"/>
              <a:t>Powyższy przykład sortuje rosnąco dane osób po nazwisku a późnej imieniu i umieszcza je w dwóch zbiorach wyjściowych. Obydwa zbiory wyjściowe (OUTDD1 i OUTDD2) będą zawierać identyczne dane.</a:t>
            </a:r>
          </a:p>
          <a:p>
            <a:endParaRPr lang="pl-PL" altLang="en-US" noProof="1" smtClean="0"/>
          </a:p>
          <a:p>
            <a:pPr algn="just">
              <a:lnSpc>
                <a:spcPct val="80000"/>
              </a:lnSpc>
              <a:spcBef>
                <a:spcPct val="0"/>
              </a:spcBef>
              <a:buFontTx/>
              <a:buChar char="-"/>
            </a:pPr>
            <a:r>
              <a:rPr lang="pl-PL" altLang="en-US" sz="800" noProof="1" smtClean="0"/>
              <a:t> - - - - - - - - - - - - - - - - - - - - - - - - - - - - - - - - - - - - - - - - - - - - - - - - - - - - - - - - - - - - - - - - - - - - - - - - - - - - - - - -</a:t>
            </a:r>
          </a:p>
          <a:p>
            <a:pPr>
              <a:lnSpc>
                <a:spcPct val="80000"/>
              </a:lnSpc>
              <a:buFontTx/>
              <a:buChar char="-"/>
            </a:pPr>
            <a:endParaRPr lang="pl-PL" altLang="en-US" sz="800" noProof="1" smtClean="0"/>
          </a:p>
          <a:p>
            <a:pPr>
              <a:lnSpc>
                <a:spcPct val="80000"/>
              </a:lnSpc>
            </a:pPr>
            <a:r>
              <a:rPr lang="pl-PL" altLang="en-US" sz="800" b="1" noProof="1" smtClean="0"/>
              <a:t>Kompletny kod dla podobnego do powyższego przykładu:</a:t>
            </a:r>
          </a:p>
          <a:p>
            <a:pPr>
              <a:lnSpc>
                <a:spcPct val="80000"/>
              </a:lnSpc>
            </a:pPr>
            <a:endParaRPr lang="pl-PL" altLang="en-US" sz="800" noProof="1" smtClean="0"/>
          </a:p>
          <a:p>
            <a:pPr>
              <a:lnSpc>
                <a:spcPct val="80000"/>
              </a:lnSpc>
            </a:pPr>
            <a:r>
              <a:rPr lang="pl-PL" b="1" noProof="1" smtClean="0"/>
              <a:t>Przykład 1</a:t>
            </a:r>
          </a:p>
          <a:p>
            <a:endParaRPr lang="pl-PL" altLang="en-US" noProof="1" smtClean="0"/>
          </a:p>
          <a:p>
            <a:r>
              <a:rPr lang="pl-PL" noProof="1" smtClean="0"/>
              <a:t>//***************************************************************       </a:t>
            </a:r>
          </a:p>
          <a:p>
            <a:r>
              <a:rPr lang="pl-PL" noProof="1" smtClean="0"/>
              <a:t>//*                        SORT                                 *       </a:t>
            </a:r>
          </a:p>
          <a:p>
            <a:r>
              <a:rPr lang="pl-PL" noProof="1" smtClean="0"/>
              <a:t>//* SORTUJE ZBIORY DANYCH.  UZYWA DO TEGO DFSORT DLATEGO 'USING'*       </a:t>
            </a:r>
          </a:p>
          <a:p>
            <a:r>
              <a:rPr lang="pl-PL" noProof="1" smtClean="0"/>
              <a:t>//* JEST TU OBOWIĄZKOWE.  ZASTOSOWANIE 'OUTFIL' POWODUJE BRAK   *       </a:t>
            </a:r>
          </a:p>
          <a:p>
            <a:r>
              <a:rPr lang="pl-PL" noProof="1" smtClean="0"/>
              <a:t>//* UZYCIA 'TO'.                                                *       </a:t>
            </a:r>
          </a:p>
          <a:p>
            <a:r>
              <a:rPr lang="pl-PL" noProof="1" smtClean="0"/>
              <a:t>//***************************************************************       </a:t>
            </a:r>
          </a:p>
          <a:p>
            <a:r>
              <a:rPr lang="pl-PL" noProof="1" smtClean="0"/>
              <a:t>//STEP020  EXEC PGM=ICETOOL,COND=(4,LT)                                 </a:t>
            </a:r>
          </a:p>
          <a:p>
            <a:r>
              <a:rPr lang="pl-PL" noProof="1" smtClean="0"/>
              <a:t>//DFSMSG   DD SYSOUT=*                                                  </a:t>
            </a:r>
          </a:p>
          <a:p>
            <a:r>
              <a:rPr lang="pl-PL" noProof="1" smtClean="0"/>
              <a:t>//TOOLMSG  DD SYSOUT=*                                                  </a:t>
            </a:r>
          </a:p>
          <a:p>
            <a:r>
              <a:rPr lang="pl-PL" noProof="1" smtClean="0"/>
              <a:t>//INPUT    DD DSN=LBUK000.IKEA.ALL,DISP=SHR                             </a:t>
            </a:r>
          </a:p>
          <a:p>
            <a:r>
              <a:rPr lang="pl-PL" noProof="1" smtClean="0"/>
              <a:t>//OUTDD1   DD DSN=LBUK000.IKEA.ALL.SORTED1,                             </a:t>
            </a:r>
          </a:p>
          <a:p>
            <a:r>
              <a:rPr lang="pl-PL" noProof="1" smtClean="0"/>
              <a:t>//            SPACE=(78,(1,1),RLSE),                                    </a:t>
            </a:r>
          </a:p>
          <a:p>
            <a:r>
              <a:rPr lang="pl-PL" noProof="1" smtClean="0"/>
              <a:t>//            DISP=(,KEEP),REFDD=*.INPUT          </a:t>
            </a:r>
            <a:r>
              <a:rPr lang="pl-PL" noProof="1" smtClean="0">
                <a:sym typeface="Wingdings" pitchFamily="2" charset="2"/>
              </a:rPr>
              <a:t> </a:t>
            </a:r>
            <a:r>
              <a:rPr lang="pl-PL" noProof="1" smtClean="0"/>
              <a:t>LRECL=78 JAK W 'INPUT'</a:t>
            </a:r>
          </a:p>
          <a:p>
            <a:r>
              <a:rPr lang="pl-PL" noProof="1" smtClean="0"/>
              <a:t>//OUTDD2   DD DSN=LBUK000.IKEA.ALL.SORTED2,                             </a:t>
            </a:r>
          </a:p>
          <a:p>
            <a:r>
              <a:rPr lang="pl-PL" noProof="1" smtClean="0"/>
              <a:t>//            SPACE=(78,(1,1),RLSE),                                    </a:t>
            </a:r>
          </a:p>
          <a:p>
            <a:r>
              <a:rPr lang="pl-PL" noProof="1" smtClean="0"/>
              <a:t>//            DISP=(,KEEP),REFDD=*.INPUT          </a:t>
            </a:r>
            <a:r>
              <a:rPr lang="pl-PL" noProof="1" smtClean="0">
                <a:sym typeface="Wingdings" pitchFamily="2" charset="2"/>
              </a:rPr>
              <a:t> </a:t>
            </a:r>
            <a:r>
              <a:rPr lang="pl-PL" noProof="1" smtClean="0"/>
              <a:t>LRECL=78 JAK W 'INPUT'</a:t>
            </a:r>
          </a:p>
          <a:p>
            <a:r>
              <a:rPr lang="pl-PL" noProof="1" smtClean="0"/>
              <a:t>//**********************************************************************</a:t>
            </a:r>
          </a:p>
          <a:p>
            <a:r>
              <a:rPr lang="pl-PL" noProof="1" smtClean="0"/>
              <a:t>//*                    TEORETYCZNY OGÓLNY ZAPIS                        *</a:t>
            </a:r>
          </a:p>
          <a:p>
            <a:r>
              <a:rPr lang="pl-PL" noProof="1" smtClean="0"/>
              <a:t>//**********************************************************************</a:t>
            </a:r>
          </a:p>
          <a:p>
            <a:r>
              <a:rPr lang="pl-PL" noProof="1" smtClean="0"/>
              <a:t>//*  //TOOLIN   DD *                                                    </a:t>
            </a:r>
          </a:p>
          <a:p>
            <a:r>
              <a:rPr lang="pl-PL" noProof="1" smtClean="0"/>
              <a:t>//*   SORT FROM(INDD) TO(OUTDD1) USING(INST)                            </a:t>
            </a:r>
          </a:p>
          <a:p>
            <a:r>
              <a:rPr lang="pl-PL" noProof="1" smtClean="0"/>
              <a:t>//*   VSAMTYPE(X) LOCALE(NAME) SERIAL                                   </a:t>
            </a:r>
          </a:p>
          <a:p>
            <a:r>
              <a:rPr lang="pl-PL" noProof="1" smtClean="0"/>
              <a:t>//*  /*                                                                 </a:t>
            </a:r>
          </a:p>
          <a:p>
            <a:r>
              <a:rPr lang="pl-PL" noProof="1" smtClean="0"/>
              <a:t>//*  //INSTCNTL DD *                                                    </a:t>
            </a:r>
          </a:p>
          <a:p>
            <a:r>
              <a:rPr lang="pl-PL" noProof="1" smtClean="0"/>
              <a:t>//*    &lt;INSTRUKCJE DFSORT&gt;                                              </a:t>
            </a:r>
          </a:p>
          <a:p>
            <a:r>
              <a:rPr lang="pl-PL" noProof="1" smtClean="0"/>
              <a:t>//*  /*                                                                 </a:t>
            </a:r>
          </a:p>
          <a:p>
            <a:r>
              <a:rPr lang="pl-PL" noProof="1" smtClean="0"/>
              <a:t>//**********************************************************************</a:t>
            </a:r>
          </a:p>
          <a:p>
            <a:r>
              <a:rPr lang="pl-PL" noProof="1" smtClean="0"/>
              <a:t>//* PRZYKLAD 1 - WRZUCI POSORTOWANE PO NAZWISKU I IMIENIU              *</a:t>
            </a:r>
          </a:p>
          <a:p>
            <a:r>
              <a:rPr lang="pl-PL" noProof="1" smtClean="0"/>
              <a:t>//* PLIKI DO 'OUTDD1' I 'OUTDD2' - IDENTYCZNE                          * </a:t>
            </a:r>
          </a:p>
          <a:p>
            <a:r>
              <a:rPr lang="pl-PL" noProof="1" smtClean="0"/>
              <a:t>//********************************************************************** </a:t>
            </a:r>
          </a:p>
          <a:p>
            <a:r>
              <a:rPr lang="pl-PL" noProof="1" smtClean="0"/>
              <a:t>//SYMNAMES DD *                                                     </a:t>
            </a:r>
          </a:p>
          <a:p>
            <a:r>
              <a:rPr lang="pl-PL" noProof="1" smtClean="0"/>
              <a:t>   SURNAME,21,15,CH                                                  </a:t>
            </a:r>
          </a:p>
          <a:p>
            <a:r>
              <a:rPr lang="pl-PL" noProof="1" smtClean="0"/>
              <a:t>   NAME,11,10,CH                                                     </a:t>
            </a:r>
          </a:p>
          <a:p>
            <a:r>
              <a:rPr lang="pl-PL" noProof="1" smtClean="0"/>
              <a:t>/*                                                                  </a:t>
            </a:r>
          </a:p>
          <a:p>
            <a:r>
              <a:rPr lang="pl-PL" noProof="1" smtClean="0"/>
              <a:t>//TOOLIN   DD *                                                     </a:t>
            </a:r>
          </a:p>
          <a:p>
            <a:r>
              <a:rPr lang="pl-PL" noProof="1" smtClean="0"/>
              <a:t>   SORT FROM(INPUT) TO(OUTDD1,OUTDD2) USING(CON1)                     </a:t>
            </a:r>
          </a:p>
          <a:p>
            <a:r>
              <a:rPr lang="pl-PL" noProof="1" smtClean="0"/>
              <a:t>/*                                                                  </a:t>
            </a:r>
          </a:p>
          <a:p>
            <a:r>
              <a:rPr lang="pl-PL" noProof="1" smtClean="0"/>
              <a:t>//CON1CNTL DD *                                                     </a:t>
            </a:r>
          </a:p>
          <a:p>
            <a:r>
              <a:rPr lang="pl-PL" noProof="1" smtClean="0"/>
              <a:t>   SORT FIELDS=(SURNAME,A,NAME,A)                                     </a:t>
            </a:r>
          </a:p>
          <a:p>
            <a:r>
              <a:rPr lang="pl-PL" noProof="1" smtClean="0"/>
              <a:t>/*                                                                  </a:t>
            </a:r>
          </a:p>
          <a:p>
            <a:endParaRPr lang="pl-PL" noProof="1" smtClean="0"/>
          </a:p>
        </p:txBody>
      </p:sp>
      <p:sp>
        <p:nvSpPr>
          <p:cNvPr id="68612" name="Symbol zastępczy numeru slajdu 3"/>
          <p:cNvSpPr>
            <a:spLocks noGrp="1"/>
          </p:cNvSpPr>
          <p:nvPr>
            <p:ph type="sldNum" sz="quarter" idx="5"/>
          </p:nvPr>
        </p:nvSpPr>
        <p:spPr bwMode="auto">
          <a:noFill/>
          <a:ln>
            <a:miter lim="800000"/>
            <a:headEnd/>
            <a:tailEnd/>
          </a:ln>
        </p:spPr>
        <p:txBody>
          <a:bodyPr/>
          <a:lstStyle/>
          <a:p>
            <a:fld id="{D55CDF4B-93E4-4C28-B707-900056C229BA}" type="slidenum">
              <a:rPr lang="pl-PL" altLang="en-US" smtClean="0"/>
              <a:pPr/>
              <a:t>24</a:t>
            </a:fld>
            <a:endParaRPr lang="pl-PL" alt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69635" name="Symbol zastępczy notatek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pl-PL" altLang="en-US" noProof="1" smtClean="0"/>
              <a:t>Powyższy przykład sortuje rosnąco dane osób (najpierw po nazwisku – 15,10,CH,A a później po imieniu – 2,10,CH,A) i umieszcza je w dwóch zbiorach wyjściowych. W jednym umieszcza dane mężczyzn, w drugim kobiet.</a:t>
            </a:r>
          </a:p>
          <a:p>
            <a:endParaRPr lang="pl-PL" altLang="en-US" noProof="1" smtClean="0"/>
          </a:p>
          <a:p>
            <a:pPr algn="just">
              <a:lnSpc>
                <a:spcPct val="80000"/>
              </a:lnSpc>
              <a:spcBef>
                <a:spcPct val="0"/>
              </a:spcBef>
              <a:buFontTx/>
              <a:buChar char="-"/>
            </a:pPr>
            <a:r>
              <a:rPr lang="pl-PL" altLang="en-US" noProof="1" smtClean="0"/>
              <a:t> - - - - - - - - - - - - - - - - - - - - - - - - - - - - - - - - - - - - - - - - - - - - - - - - - - - - - - - - - - - - - - - - - - - - - - - - - - - - - - - -</a:t>
            </a:r>
          </a:p>
          <a:p>
            <a:pPr>
              <a:lnSpc>
                <a:spcPct val="80000"/>
              </a:lnSpc>
              <a:buFontTx/>
              <a:buChar char="-"/>
            </a:pPr>
            <a:endParaRPr lang="pl-PL" altLang="en-US" noProof="1" smtClean="0"/>
          </a:p>
          <a:p>
            <a:pPr>
              <a:lnSpc>
                <a:spcPct val="80000"/>
              </a:lnSpc>
            </a:pPr>
            <a:r>
              <a:rPr lang="pl-PL" altLang="en-US" b="1" noProof="1" smtClean="0"/>
              <a:t>Kompletny kod dla podobnego do powyższego przykładu:</a:t>
            </a:r>
          </a:p>
          <a:p>
            <a:pPr>
              <a:lnSpc>
                <a:spcPct val="80000"/>
              </a:lnSpc>
            </a:pPr>
            <a:endParaRPr lang="pl-PL" altLang="en-US" noProof="1" smtClean="0"/>
          </a:p>
          <a:p>
            <a:pPr>
              <a:lnSpc>
                <a:spcPct val="80000"/>
              </a:lnSpc>
            </a:pPr>
            <a:r>
              <a:rPr lang="pl-PL" sz="2400" b="1" noProof="1" smtClean="0"/>
              <a:t>Przykład 2</a:t>
            </a:r>
          </a:p>
          <a:p>
            <a:endParaRPr lang="pl-PL" altLang="en-US" noProof="1" smtClean="0"/>
          </a:p>
          <a:p>
            <a:r>
              <a:rPr lang="pl-PL" noProof="1" smtClean="0"/>
              <a:t>//********************************************************************** </a:t>
            </a:r>
          </a:p>
          <a:p>
            <a:r>
              <a:rPr lang="pl-PL" noProof="1" smtClean="0"/>
              <a:t>//* PRZYKLAD 2 - WRZUCI POSORTOWANE PO NAZWISKU I IMIENIU  PLIKI DO    * </a:t>
            </a:r>
          </a:p>
          <a:p>
            <a:r>
              <a:rPr lang="pl-PL" noProof="1" smtClean="0"/>
              <a:t>//* 'OUTDD1' (TYLKO Z ODDZIALEM 'ACC') I 'OUTDD2' (ZE WSZYSTKIMI       * </a:t>
            </a:r>
          </a:p>
          <a:p>
            <a:r>
              <a:rPr lang="pl-PL" noProof="1" smtClean="0"/>
              <a:t>//* 'DEPARTMENTS' OPRÓCZ 'BUS')                                        * </a:t>
            </a:r>
          </a:p>
          <a:p>
            <a:r>
              <a:rPr lang="pl-PL" noProof="1" smtClean="0"/>
              <a:t>//********************************************************************** </a:t>
            </a:r>
          </a:p>
          <a:p>
            <a:r>
              <a:rPr lang="pl-PL" noProof="1" smtClean="0"/>
              <a:t>//TOOLIN   DD *                                                          </a:t>
            </a:r>
          </a:p>
          <a:p>
            <a:r>
              <a:rPr lang="pl-PL" noProof="1" smtClean="0"/>
              <a:t>   SORT FROM(INPUT) USING(CON1)                                          </a:t>
            </a:r>
          </a:p>
          <a:p>
            <a:r>
              <a:rPr lang="pl-PL" noProof="1" smtClean="0"/>
              <a:t>/*                                                                       </a:t>
            </a:r>
          </a:p>
          <a:p>
            <a:r>
              <a:rPr lang="pl-PL" noProof="1" smtClean="0"/>
              <a:t>//CON1CNTL DD *                                                          </a:t>
            </a:r>
          </a:p>
          <a:p>
            <a:r>
              <a:rPr lang="pl-PL" noProof="1" smtClean="0"/>
              <a:t>   SORT FIELDS=(21,15,CH,A,11,10,CH,A)                                   </a:t>
            </a:r>
          </a:p>
          <a:p>
            <a:r>
              <a:rPr lang="pl-PL" noProof="1" smtClean="0"/>
              <a:t>   OUTFIL FNAMES=OUTDD1,INCLUDE=(36,3,CH,EQ,C'ACC')                      </a:t>
            </a:r>
          </a:p>
          <a:p>
            <a:r>
              <a:rPr lang="pl-PL" noProof="1" smtClean="0"/>
              <a:t>   OUTFIL FNAMES=OUTDD2,INCLUDE=(36,3,CH,NE,C'BUS')                      </a:t>
            </a:r>
          </a:p>
          <a:p>
            <a:r>
              <a:rPr lang="pl-PL" noProof="1" smtClean="0"/>
              <a:t>/*                                                                       </a:t>
            </a:r>
          </a:p>
          <a:p>
            <a:endParaRPr lang="pl-PL" noProof="1" smtClean="0"/>
          </a:p>
        </p:txBody>
      </p:sp>
      <p:sp>
        <p:nvSpPr>
          <p:cNvPr id="69636" name="Symbol zastępczy numeru slajdu 3"/>
          <p:cNvSpPr>
            <a:spLocks noGrp="1"/>
          </p:cNvSpPr>
          <p:nvPr>
            <p:ph type="sldNum" sz="quarter" idx="5"/>
          </p:nvPr>
        </p:nvSpPr>
        <p:spPr bwMode="auto">
          <a:noFill/>
          <a:ln>
            <a:miter lim="800000"/>
            <a:headEnd/>
            <a:tailEnd/>
          </a:ln>
        </p:spPr>
        <p:txBody>
          <a:bodyPr/>
          <a:lstStyle/>
          <a:p>
            <a:fld id="{B4B0EDE2-4265-4D73-99F7-B1A5BB135C67}" type="slidenum">
              <a:rPr lang="pl-PL" altLang="en-US" smtClean="0"/>
              <a:pPr/>
              <a:t>25</a:t>
            </a:fld>
            <a:endParaRPr lang="pl-PL" alt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fontScale="77500" lnSpcReduction="20000"/>
          </a:bodyPr>
          <a:lstStyle/>
          <a:p>
            <a:pPr>
              <a:lnSpc>
                <a:spcPct val="80000"/>
              </a:lnSpc>
              <a:spcBef>
                <a:spcPct val="0"/>
              </a:spcBef>
              <a:defRPr/>
            </a:pPr>
            <a:r>
              <a:rPr lang="en-US" altLang="en-US" noProof="1" smtClean="0"/>
              <a:t>SPLICE służy do łączenia zbiorów danych podobnie jak robi to SQL’owy JOIN. Służy także do uzupełniania danych rekordów.</a:t>
            </a:r>
          </a:p>
          <a:p>
            <a:pPr>
              <a:lnSpc>
                <a:spcPct val="80000"/>
              </a:lnSpc>
              <a:spcBef>
                <a:spcPct val="0"/>
              </a:spcBef>
              <a:defRPr/>
            </a:pPr>
            <a:r>
              <a:rPr lang="en-US" altLang="en-US" noProof="1" smtClean="0"/>
              <a:t>Aby połączyć zbiory danych, należy podać do DD źródłowego (podanego w FROM) nasze zbiory np.:</a:t>
            </a:r>
          </a:p>
          <a:p>
            <a:pPr>
              <a:lnSpc>
                <a:spcPct val="80000"/>
              </a:lnSpc>
              <a:spcBef>
                <a:spcPct val="0"/>
              </a:spcBef>
              <a:defRPr/>
            </a:pPr>
            <a:r>
              <a:rPr lang="en-US" altLang="en-US" noProof="1" smtClean="0"/>
              <a:t>//INDD  DD DSN=</a:t>
            </a:r>
            <a:r>
              <a:rPr lang="en-US" noProof="1" smtClean="0"/>
              <a:t>LBUK000.</a:t>
            </a:r>
            <a:r>
              <a:rPr lang="en-US" altLang="en-US" noProof="1" smtClean="0"/>
              <a:t>ICETOOL.SPLICE.INPUT1,DISP=SHR</a:t>
            </a:r>
          </a:p>
          <a:p>
            <a:pPr>
              <a:lnSpc>
                <a:spcPct val="80000"/>
              </a:lnSpc>
              <a:spcBef>
                <a:spcPct val="0"/>
              </a:spcBef>
              <a:defRPr/>
            </a:pPr>
            <a:r>
              <a:rPr lang="en-US" altLang="en-US" noProof="1" smtClean="0"/>
              <a:t>//          DD DSN=</a:t>
            </a:r>
            <a:r>
              <a:rPr lang="en-US" noProof="1" smtClean="0"/>
              <a:t>LBUK000.</a:t>
            </a:r>
            <a:r>
              <a:rPr lang="en-US" altLang="en-US" noProof="1" smtClean="0"/>
              <a:t>ICETOOL.SPLICE.INPUT2,DISP=SHR</a:t>
            </a:r>
          </a:p>
          <a:p>
            <a:pPr>
              <a:lnSpc>
                <a:spcPct val="80000"/>
              </a:lnSpc>
              <a:spcBef>
                <a:spcPct val="0"/>
              </a:spcBef>
              <a:defRPr/>
            </a:pPr>
            <a:endParaRPr lang="en-US" altLang="en-US" noProof="1" smtClean="0"/>
          </a:p>
          <a:p>
            <a:pPr>
              <a:lnSpc>
                <a:spcPct val="80000"/>
              </a:lnSpc>
              <a:spcBef>
                <a:spcPct val="0"/>
              </a:spcBef>
              <a:defRPr/>
            </a:pPr>
            <a:r>
              <a:rPr lang="en-US" altLang="en-US" noProof="1" smtClean="0"/>
              <a:t>SPLICE dla przetwarzanego rekordu, szuka kolejnego o tej samej wartości pola klucza (podanego w ON) i przenosi do przetwarzanego rekordu wartość pola WITH. Wynikowy zbiór (w TO) będzie posortowany po kluczu.</a:t>
            </a:r>
          </a:p>
          <a:p>
            <a:pPr>
              <a:lnSpc>
                <a:spcPct val="80000"/>
              </a:lnSpc>
              <a:spcBef>
                <a:spcPct val="0"/>
              </a:spcBef>
              <a:defRPr/>
            </a:pPr>
            <a:r>
              <a:rPr lang="en-US" altLang="en-US" noProof="1" smtClean="0"/>
              <a:t>  </a:t>
            </a:r>
          </a:p>
          <a:p>
            <a:pPr>
              <a:lnSpc>
                <a:spcPct val="80000"/>
              </a:lnSpc>
              <a:spcBef>
                <a:spcPct val="0"/>
              </a:spcBef>
              <a:defRPr/>
            </a:pPr>
            <a:r>
              <a:rPr lang="en-US" altLang="en-US" noProof="1" smtClean="0"/>
              <a:t>USING 	– określa zbiór danych z instrukcjami programu SORT. Pobiera czteroznakowy parametr, który razem ze stałą CNTL określa nazwę zbioru.</a:t>
            </a:r>
          </a:p>
          <a:p>
            <a:pPr>
              <a:lnSpc>
                <a:spcPct val="80000"/>
              </a:lnSpc>
              <a:spcBef>
                <a:spcPct val="0"/>
              </a:spcBef>
              <a:defRPr/>
            </a:pPr>
            <a:r>
              <a:rPr lang="en-US" altLang="en-US" noProof="1" smtClean="0"/>
              <a:t>VSAMTYPE 	– format rekordu w przypadku, gdy źródłowym zbiorem jest VSAM. Dostępne wartości V i F.</a:t>
            </a:r>
          </a:p>
          <a:p>
            <a:pPr>
              <a:lnSpc>
                <a:spcPct val="80000"/>
              </a:lnSpc>
              <a:spcBef>
                <a:spcPct val="0"/>
              </a:spcBef>
              <a:defRPr/>
            </a:pPr>
            <a:r>
              <a:rPr lang="en-US" altLang="en-US" noProof="1" smtClean="0"/>
              <a:t>UZERO 	– powoduje, że -0 jest traktowane jak bez znaku, czyli jak +0.</a:t>
            </a:r>
          </a:p>
          <a:p>
            <a:pPr>
              <a:lnSpc>
                <a:spcPct val="80000"/>
              </a:lnSpc>
              <a:spcBef>
                <a:spcPct val="0"/>
              </a:spcBef>
              <a:defRPr/>
            </a:pPr>
            <a:r>
              <a:rPr lang="en-US" altLang="en-US" noProof="1" smtClean="0"/>
              <a:t>VLENMAX 	– jeżeli przetwarzamy plik o zmiennej długości rekordu, parametr ten spowoduje, że przetworzony rekord będzie miał długość równą dłuższemu rekordowi: z przetwarzanego (bazowego) lub tego, z którego brana jest wartość WITH .</a:t>
            </a:r>
          </a:p>
          <a:p>
            <a:pPr>
              <a:lnSpc>
                <a:spcPct val="80000"/>
              </a:lnSpc>
              <a:spcBef>
                <a:spcPct val="0"/>
              </a:spcBef>
              <a:defRPr/>
            </a:pPr>
            <a:r>
              <a:rPr lang="en-US" altLang="en-US" noProof="1" smtClean="0"/>
              <a:t>VLENOVLY 	– jeżeli przetwarzamy plik o zmiennej długości rekordu, parametr ten spowoduje, że przetworzony rekord będzie miał długość równą rekordowi, z którego brana jest wartość WITH .</a:t>
            </a:r>
          </a:p>
          <a:p>
            <a:pPr>
              <a:lnSpc>
                <a:spcPct val="80000"/>
              </a:lnSpc>
              <a:spcBef>
                <a:spcPct val="0"/>
              </a:spcBef>
              <a:defRPr/>
            </a:pPr>
            <a:endParaRPr lang="en-US" altLang="en-US" noProof="1" smtClean="0"/>
          </a:p>
          <a:p>
            <a:pPr>
              <a:lnSpc>
                <a:spcPct val="80000"/>
              </a:lnSpc>
              <a:spcBef>
                <a:spcPct val="0"/>
              </a:spcBef>
              <a:defRPr/>
            </a:pPr>
            <a:r>
              <a:rPr lang="en-US" altLang="en-US" noProof="1" smtClean="0"/>
              <a:t>ON 	– pole będące kluczem SPLICE. Można podać do 10 wyrażeń ON (klucz SPLICE będzie składał się z kilku pól). (p,m,f) oznacza pozycję, długość i format pola. Definicja pola ON musi mieścić się w faktycznej długości rekordu, a pozycja pola nie może być większa niż 32752.</a:t>
            </a:r>
          </a:p>
          <a:p>
            <a:pPr>
              <a:lnSpc>
                <a:spcPct val="80000"/>
              </a:lnSpc>
              <a:spcBef>
                <a:spcPct val="0"/>
              </a:spcBef>
              <a:defRPr/>
            </a:pPr>
            <a:endParaRPr lang="en-US" altLang="en-US" noProof="1" smtClean="0"/>
          </a:p>
          <a:p>
            <a:pPr>
              <a:lnSpc>
                <a:spcPct val="80000"/>
              </a:lnSpc>
              <a:spcBef>
                <a:spcPct val="0"/>
              </a:spcBef>
              <a:defRPr/>
            </a:pPr>
            <a:r>
              <a:rPr lang="en-US" altLang="en-US" noProof="1" smtClean="0"/>
              <a:t>Dostępne formaty pól:</a:t>
            </a:r>
          </a:p>
          <a:p>
            <a:pPr>
              <a:lnSpc>
                <a:spcPct val="80000"/>
              </a:lnSpc>
              <a:spcBef>
                <a:spcPct val="0"/>
              </a:spcBef>
              <a:defRPr/>
            </a:pPr>
            <a:r>
              <a:rPr lang="en-US" altLang="en-US" noProof="1" smtClean="0"/>
              <a:t>Format	Długość	Znaczenie</a:t>
            </a:r>
          </a:p>
          <a:p>
            <a:pPr>
              <a:lnSpc>
                <a:spcPct val="80000"/>
              </a:lnSpc>
              <a:spcBef>
                <a:spcPct val="0"/>
              </a:spcBef>
              <a:defRPr/>
            </a:pPr>
            <a:r>
              <a:rPr lang="en-US" altLang="en-US" noProof="1" smtClean="0"/>
              <a:t>---------	---------	--------------------------------------</a:t>
            </a:r>
          </a:p>
          <a:p>
            <a:pPr>
              <a:lnSpc>
                <a:spcPct val="80000"/>
              </a:lnSpc>
              <a:spcBef>
                <a:spcPct val="0"/>
              </a:spcBef>
              <a:defRPr/>
            </a:pPr>
            <a:r>
              <a:rPr lang="en-US" altLang="en-US" noProof="1" smtClean="0"/>
              <a:t>   BI 	1 – 1500 	binarny bez znaku</a:t>
            </a:r>
          </a:p>
          <a:p>
            <a:pPr>
              <a:lnSpc>
                <a:spcPct val="80000"/>
              </a:lnSpc>
              <a:spcBef>
                <a:spcPct val="0"/>
              </a:spcBef>
              <a:defRPr/>
            </a:pPr>
            <a:r>
              <a:rPr lang="en-US" altLang="en-US" noProof="1" smtClean="0"/>
              <a:t>   FI	1 – 256	stałopozycyjny ze znakiem</a:t>
            </a:r>
          </a:p>
          <a:p>
            <a:pPr>
              <a:lnSpc>
                <a:spcPct val="80000"/>
              </a:lnSpc>
              <a:spcBef>
                <a:spcPct val="0"/>
              </a:spcBef>
              <a:defRPr/>
            </a:pPr>
            <a:r>
              <a:rPr lang="en-US" altLang="en-US" noProof="1" smtClean="0"/>
              <a:t>   PD	1 – 16	spakowany numeryczny ze znakiem</a:t>
            </a:r>
          </a:p>
          <a:p>
            <a:pPr>
              <a:lnSpc>
                <a:spcPct val="80000"/>
              </a:lnSpc>
              <a:spcBef>
                <a:spcPct val="0"/>
              </a:spcBef>
              <a:defRPr/>
            </a:pPr>
            <a:r>
              <a:rPr lang="en-US" altLang="en-US" noProof="1" smtClean="0"/>
              <a:t>   ZD	1 – 31	numeryczna ze znakiem do prezentacji</a:t>
            </a:r>
          </a:p>
          <a:p>
            <a:pPr>
              <a:lnSpc>
                <a:spcPct val="80000"/>
              </a:lnSpc>
              <a:spcBef>
                <a:spcPct val="0"/>
              </a:spcBef>
              <a:defRPr/>
            </a:pPr>
            <a:r>
              <a:rPr lang="en-US" altLang="en-US" noProof="1" smtClean="0"/>
              <a:t>   CH	1 – 1500	alfanumeryczny</a:t>
            </a:r>
          </a:p>
          <a:p>
            <a:pPr>
              <a:lnSpc>
                <a:spcPct val="80000"/>
              </a:lnSpc>
              <a:spcBef>
                <a:spcPct val="0"/>
              </a:spcBef>
              <a:defRPr/>
            </a:pPr>
            <a:r>
              <a:rPr lang="en-US" altLang="en-US" noProof="1" smtClean="0"/>
              <a:t>CSF/FS	1 – 32	zmiennoprzecinkowy ze znakiem</a:t>
            </a:r>
          </a:p>
          <a:p>
            <a:pPr>
              <a:lnSpc>
                <a:spcPct val="80000"/>
              </a:lnSpc>
              <a:spcBef>
                <a:spcPct val="0"/>
              </a:spcBef>
              <a:defRPr/>
            </a:pPr>
            <a:r>
              <a:rPr lang="en-US" altLang="en-US" noProof="1" smtClean="0"/>
              <a:t>  UFF	1 – 44	wolnego formatu, numeryczny bez znaku</a:t>
            </a:r>
          </a:p>
          <a:p>
            <a:pPr>
              <a:lnSpc>
                <a:spcPct val="80000"/>
              </a:lnSpc>
              <a:spcBef>
                <a:spcPct val="0"/>
              </a:spcBef>
              <a:defRPr/>
            </a:pPr>
            <a:r>
              <a:rPr lang="en-US" altLang="en-US" noProof="1" smtClean="0"/>
              <a:t>  SFF	1 – 44	wolnego formatu, numeryczny ze znakiem</a:t>
            </a:r>
          </a:p>
          <a:p>
            <a:pPr>
              <a:lnSpc>
                <a:spcPct val="80000"/>
              </a:lnSpc>
              <a:spcBef>
                <a:spcPct val="0"/>
              </a:spcBef>
              <a:defRPr/>
            </a:pPr>
            <a:endParaRPr lang="en-US" altLang="en-US" noProof="1" smtClean="0"/>
          </a:p>
          <a:p>
            <a:pPr>
              <a:lnSpc>
                <a:spcPct val="80000"/>
              </a:lnSpc>
              <a:spcBef>
                <a:spcPct val="0"/>
              </a:spcBef>
              <a:defRPr/>
            </a:pPr>
            <a:endParaRPr lang="en-US" altLang="en-US" noProof="1" smtClean="0"/>
          </a:p>
          <a:p>
            <a:pPr>
              <a:lnSpc>
                <a:spcPct val="80000"/>
              </a:lnSpc>
              <a:spcBef>
                <a:spcPct val="0"/>
              </a:spcBef>
              <a:defRPr/>
            </a:pPr>
            <a:r>
              <a:rPr lang="en-US" altLang="en-US" noProof="1" smtClean="0"/>
              <a:t>W wyrażeniu ON można zamiast określania pola za pomocą (p,m,f) podać VLEN. VLEN zwraca nam długość rekordu. Odpowiada temu samemu co ON(1,2,BI) dla plików o zmiennej długości rekordów (Jeżeli plik jest o zmiennej długości rekordu, na początku rekordu podana jest jego długość).</a:t>
            </a:r>
          </a:p>
          <a:p>
            <a:pPr>
              <a:lnSpc>
                <a:spcPct val="80000"/>
              </a:lnSpc>
              <a:spcBef>
                <a:spcPct val="0"/>
              </a:spcBef>
              <a:defRPr/>
            </a:pPr>
            <a:endParaRPr lang="en-US" altLang="en-US" noProof="1" smtClean="0"/>
          </a:p>
          <a:p>
            <a:pPr>
              <a:lnSpc>
                <a:spcPct val="80000"/>
              </a:lnSpc>
              <a:spcBef>
                <a:spcPct val="0"/>
              </a:spcBef>
              <a:defRPr/>
            </a:pPr>
            <a:r>
              <a:rPr lang="en-US" altLang="en-US" noProof="1" smtClean="0"/>
              <a:t>WITH 	– pole zawierające dane, którymi się uzupełnia przetwarzany rekord. (p,m) oznacza pozycję, długość pola.</a:t>
            </a:r>
          </a:p>
          <a:p>
            <a:pPr>
              <a:lnSpc>
                <a:spcPct val="80000"/>
              </a:lnSpc>
              <a:spcBef>
                <a:spcPct val="0"/>
              </a:spcBef>
              <a:defRPr/>
            </a:pPr>
            <a:endParaRPr lang="en-US" altLang="en-US" noProof="1" smtClean="0"/>
          </a:p>
          <a:p>
            <a:pPr>
              <a:lnSpc>
                <a:spcPct val="80000"/>
              </a:lnSpc>
              <a:spcBef>
                <a:spcPct val="0"/>
              </a:spcBef>
              <a:defRPr/>
            </a:pPr>
            <a:r>
              <a:rPr lang="en-US" altLang="en-US" noProof="1" smtClean="0"/>
              <a:t>Możemy w SYMNAMES zdefiniować definicje pól (p,m,f) i (p,m) wykorzystywane w ON i WITH.</a:t>
            </a:r>
          </a:p>
          <a:p>
            <a:pPr>
              <a:lnSpc>
                <a:spcPct val="80000"/>
              </a:lnSpc>
              <a:spcBef>
                <a:spcPct val="0"/>
              </a:spcBef>
              <a:defRPr/>
            </a:pPr>
            <a:endParaRPr lang="en-US" altLang="en-US" noProof="1" smtClean="0"/>
          </a:p>
          <a:p>
            <a:pPr>
              <a:lnSpc>
                <a:spcPct val="80000"/>
              </a:lnSpc>
              <a:spcBef>
                <a:spcPct val="0"/>
              </a:spcBef>
              <a:defRPr/>
            </a:pPr>
            <a:r>
              <a:rPr lang="en-US" altLang="en-US" noProof="1" smtClean="0"/>
              <a:t>Zauważ, że dwa (lub więcej plików) traktowane są jak jeden plik i jeżeli w tym dużym pliku powtarza się wartość pola opcji ON to tak jak by ten rekord był w drugim (kolejnym) pliku.</a:t>
            </a:r>
          </a:p>
          <a:p>
            <a:pPr>
              <a:lnSpc>
                <a:spcPct val="80000"/>
              </a:lnSpc>
              <a:defRPr/>
            </a:pPr>
            <a:endParaRPr lang="en-US" altLang="en-US" noProof="1" smtClean="0"/>
          </a:p>
        </p:txBody>
      </p:sp>
      <p:sp>
        <p:nvSpPr>
          <p:cNvPr id="70660" name="Symbol zastępczy numeru slajdu 3"/>
          <p:cNvSpPr>
            <a:spLocks noGrp="1"/>
          </p:cNvSpPr>
          <p:nvPr>
            <p:ph type="sldNum" sz="quarter" idx="5"/>
          </p:nvPr>
        </p:nvSpPr>
        <p:spPr bwMode="auto">
          <a:noFill/>
          <a:ln>
            <a:miter lim="800000"/>
            <a:headEnd/>
            <a:tailEnd/>
          </a:ln>
        </p:spPr>
        <p:txBody>
          <a:bodyPr/>
          <a:lstStyle/>
          <a:p>
            <a:fld id="{C64AA47A-C2B5-42DF-BB49-6D30C6BF74BF}" type="slidenum">
              <a:rPr lang="pl-PL" altLang="en-US" smtClean="0"/>
              <a:pPr/>
              <a:t>26</a:t>
            </a:fld>
            <a:endParaRPr lang="pl-PL" alt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62467" name="Symbol zastępczy notatek 2"/>
          <p:cNvSpPr>
            <a:spLocks noGrp="1"/>
          </p:cNvSpPr>
          <p:nvPr>
            <p:ph type="body" idx="1"/>
          </p:nvPr>
        </p:nvSpPr>
        <p:spPr bwMode="auto"/>
        <p:txBody>
          <a:bodyPr wrap="square" numCol="1" anchor="t" anchorCtr="0" compatLnSpc="1">
            <a:prstTxWarp prst="textNoShape">
              <a:avLst/>
            </a:prstTxWarp>
            <a:normAutofit fontScale="62500" lnSpcReduction="20000"/>
          </a:bodyPr>
          <a:lstStyle/>
          <a:p>
            <a:pPr>
              <a:lnSpc>
                <a:spcPct val="80000"/>
              </a:lnSpc>
              <a:spcBef>
                <a:spcPct val="0"/>
              </a:spcBef>
              <a:defRPr/>
            </a:pPr>
            <a:r>
              <a:rPr lang="en-US" altLang="en-US" sz="800" noProof="1" smtClean="0"/>
              <a:t>Powyższy przykład łączy dwa zbiory. Pozostawia w zbiorze wynikowym rekordy ze zbioru z danymi o pracownikach, dla których znaleziono duplikat w zbiorze z danymi o zatrudnieniu. Rekordy zostają uzupełnione danymi z ostatniego znalezionego duplikatu.</a:t>
            </a:r>
          </a:p>
          <a:p>
            <a:pPr>
              <a:lnSpc>
                <a:spcPct val="80000"/>
              </a:lnSpc>
              <a:defRPr/>
            </a:pPr>
            <a:endParaRPr lang="en-US" altLang="en-US" sz="800" noProof="1" smtClean="0"/>
          </a:p>
          <a:p>
            <a:pPr>
              <a:lnSpc>
                <a:spcPct val="80000"/>
              </a:lnSpc>
              <a:buFontTx/>
              <a:buChar char="-"/>
              <a:defRPr/>
            </a:pPr>
            <a:r>
              <a:rPr lang="en-US" altLang="en-US" sz="800" noProof="1" smtClean="0"/>
              <a:t> - - - - - - - - - - - - - - - - - - - - - - - - - - - - - - - - - - - - - - - - - - - - - - - - - - - - - - - - - - - - - - - - - - - - - - - - - - - - - - -</a:t>
            </a:r>
          </a:p>
          <a:p>
            <a:pPr>
              <a:lnSpc>
                <a:spcPct val="80000"/>
              </a:lnSpc>
              <a:defRPr/>
            </a:pPr>
            <a:endParaRPr lang="en-US" altLang="en-US" sz="800" noProof="1" smtClean="0"/>
          </a:p>
          <a:p>
            <a:pPr>
              <a:lnSpc>
                <a:spcPct val="80000"/>
              </a:lnSpc>
              <a:defRPr/>
            </a:pPr>
            <a:r>
              <a:rPr lang="en-US" altLang="en-US" sz="800" noProof="1" smtClean="0"/>
              <a:t>W celu zobrazowania działania operatora SPLICE, utworzone zostały dwa pliki o tej samej strukturze:</a:t>
            </a:r>
          </a:p>
          <a:p>
            <a:pPr>
              <a:lnSpc>
                <a:spcPct val="80000"/>
              </a:lnSpc>
              <a:defRPr/>
            </a:pPr>
            <a:endParaRPr lang="en-US" altLang="en-US" sz="800" noProof="1" smtClean="0"/>
          </a:p>
          <a:p>
            <a:pPr>
              <a:lnSpc>
                <a:spcPct val="80000"/>
              </a:lnSpc>
              <a:defRPr/>
            </a:pPr>
            <a:r>
              <a:rPr lang="en-US" altLang="en-US" sz="800" noProof="1" smtClean="0"/>
              <a:t>LB12345.IKEA.SPLICE.MAIN</a:t>
            </a:r>
          </a:p>
          <a:p>
            <a:pPr>
              <a:lnSpc>
                <a:spcPct val="80000"/>
              </a:lnSpc>
              <a:defRPr/>
            </a:pPr>
            <a:r>
              <a:rPr lang="en-US" altLang="en-US" sz="800" b="1" noProof="1" smtClean="0"/>
              <a:t>0001Magdalena    Borus</a:t>
            </a:r>
          </a:p>
          <a:p>
            <a:pPr>
              <a:lnSpc>
                <a:spcPct val="80000"/>
              </a:lnSpc>
              <a:defRPr/>
            </a:pPr>
            <a:r>
              <a:rPr lang="en-US" altLang="en-US" sz="800" noProof="1" smtClean="0"/>
              <a:t>0002Wieslaw	        Pieniek</a:t>
            </a:r>
          </a:p>
          <a:p>
            <a:pPr>
              <a:lnSpc>
                <a:spcPct val="80000"/>
              </a:lnSpc>
              <a:defRPr/>
            </a:pPr>
            <a:r>
              <a:rPr lang="en-US" altLang="en-US" sz="800" noProof="1" smtClean="0"/>
              <a:t>0003 Stefan	        Armaniak</a:t>
            </a:r>
          </a:p>
          <a:p>
            <a:pPr>
              <a:lnSpc>
                <a:spcPct val="80000"/>
              </a:lnSpc>
              <a:defRPr/>
            </a:pPr>
            <a:r>
              <a:rPr lang="en-US" altLang="en-US" sz="800" noProof="1" smtClean="0"/>
              <a:t>0004 Leszek	        Buczek</a:t>
            </a:r>
          </a:p>
          <a:p>
            <a:pPr>
              <a:lnSpc>
                <a:spcPct val="80000"/>
              </a:lnSpc>
              <a:defRPr/>
            </a:pPr>
            <a:r>
              <a:rPr lang="en-US" altLang="en-US" sz="800" noProof="1" smtClean="0"/>
              <a:t>0005 Mietek	        Jagoda</a:t>
            </a:r>
          </a:p>
          <a:p>
            <a:pPr>
              <a:lnSpc>
                <a:spcPct val="80000"/>
              </a:lnSpc>
              <a:defRPr/>
            </a:pPr>
            <a:r>
              <a:rPr lang="en-US" altLang="en-US" sz="800" noProof="1" smtClean="0"/>
              <a:t>0006 Grzegorz       Sendziszyn</a:t>
            </a:r>
          </a:p>
          <a:p>
            <a:pPr>
              <a:lnSpc>
                <a:spcPct val="80000"/>
              </a:lnSpc>
              <a:defRPr/>
            </a:pPr>
            <a:r>
              <a:rPr lang="en-US" altLang="en-US" sz="800" noProof="1" smtClean="0"/>
              <a:t>0007 Jurek	       </a:t>
            </a:r>
            <a:r>
              <a:rPr lang="pl-PL" altLang="en-US" sz="800" noProof="1" smtClean="0"/>
              <a:t> </a:t>
            </a:r>
            <a:r>
              <a:rPr lang="en-US" altLang="en-US" sz="800" noProof="1" smtClean="0"/>
              <a:t>Bojda</a:t>
            </a:r>
          </a:p>
          <a:p>
            <a:pPr>
              <a:lnSpc>
                <a:spcPct val="80000"/>
              </a:lnSpc>
              <a:defRPr/>
            </a:pPr>
            <a:r>
              <a:rPr lang="en-US" altLang="en-US" sz="800" noProof="1" smtClean="0"/>
              <a:t>0008 Maria	       </a:t>
            </a:r>
            <a:r>
              <a:rPr lang="pl-PL" altLang="en-US" sz="800" noProof="1" smtClean="0"/>
              <a:t> </a:t>
            </a:r>
            <a:r>
              <a:rPr lang="en-US" altLang="en-US" sz="800" noProof="1" smtClean="0"/>
              <a:t>Cicha</a:t>
            </a:r>
          </a:p>
          <a:p>
            <a:pPr>
              <a:lnSpc>
                <a:spcPct val="80000"/>
              </a:lnSpc>
              <a:defRPr/>
            </a:pPr>
            <a:r>
              <a:rPr lang="en-US" altLang="en-US" sz="800" noProof="1" smtClean="0"/>
              <a:t>0009 Adam	       </a:t>
            </a:r>
            <a:r>
              <a:rPr lang="pl-PL" altLang="en-US" sz="800" noProof="1" smtClean="0"/>
              <a:t> </a:t>
            </a:r>
            <a:r>
              <a:rPr lang="en-US" altLang="en-US" sz="800" noProof="1" smtClean="0"/>
              <a:t>Macieja</a:t>
            </a:r>
          </a:p>
          <a:p>
            <a:pPr>
              <a:lnSpc>
                <a:spcPct val="80000"/>
              </a:lnSpc>
              <a:defRPr/>
            </a:pPr>
            <a:r>
              <a:rPr lang="en-US" altLang="en-US" sz="800" noProof="1" smtClean="0"/>
              <a:t>0010 Seweryn       Konieczny</a:t>
            </a:r>
          </a:p>
          <a:p>
            <a:pPr>
              <a:lnSpc>
                <a:spcPct val="80000"/>
              </a:lnSpc>
              <a:defRPr/>
            </a:pPr>
            <a:endParaRPr lang="en-US" altLang="en-US" sz="800" noProof="1" smtClean="0"/>
          </a:p>
          <a:p>
            <a:pPr>
              <a:lnSpc>
                <a:spcPct val="80000"/>
              </a:lnSpc>
              <a:defRPr/>
            </a:pPr>
            <a:r>
              <a:rPr lang="en-US" altLang="en-US" sz="800" noProof="1" smtClean="0"/>
              <a:t>LB12345.IKEA.SPLICE.HISTORY</a:t>
            </a:r>
          </a:p>
          <a:p>
            <a:pPr>
              <a:lnSpc>
                <a:spcPct val="80000"/>
              </a:lnSpc>
              <a:defRPr/>
            </a:pPr>
            <a:r>
              <a:rPr lang="en-US" altLang="en-US" sz="800" b="1" noProof="1" smtClean="0"/>
              <a:t>0001 Magdalena Borus</a:t>
            </a:r>
            <a:r>
              <a:rPr lang="pl-PL" altLang="en-US" sz="800" b="1" noProof="1" smtClean="0"/>
              <a:t>	    </a:t>
            </a:r>
            <a:r>
              <a:rPr lang="en-US" altLang="en-US" sz="800" b="1" noProof="1" smtClean="0"/>
              <a:t>Manager	    </a:t>
            </a:r>
            <a:r>
              <a:rPr lang="pl-PL" altLang="en-US" sz="800" b="1" noProof="1" smtClean="0"/>
              <a:t>    </a:t>
            </a:r>
            <a:r>
              <a:rPr lang="en-US" altLang="en-US" sz="800" b="1" noProof="1" smtClean="0"/>
              <a:t>2017-08-01    1100000</a:t>
            </a:r>
          </a:p>
          <a:p>
            <a:pPr>
              <a:lnSpc>
                <a:spcPct val="80000"/>
              </a:lnSpc>
              <a:defRPr/>
            </a:pPr>
            <a:r>
              <a:rPr lang="en-US" altLang="en-US" sz="800" noProof="1" smtClean="0"/>
              <a:t>0002 Wieslaw        Pieniek	</a:t>
            </a:r>
            <a:r>
              <a:rPr lang="pl-PL" altLang="en-US" sz="800" noProof="1" smtClean="0"/>
              <a:t>    </a:t>
            </a:r>
            <a:r>
              <a:rPr lang="en-US" altLang="en-US" sz="800" noProof="1" smtClean="0"/>
              <a:t>Programista</a:t>
            </a:r>
            <a:r>
              <a:rPr lang="pl-PL" altLang="en-US" sz="800" noProof="1" smtClean="0"/>
              <a:t>      </a:t>
            </a:r>
            <a:r>
              <a:rPr lang="en-US" altLang="en-US" sz="800" noProof="1" smtClean="0"/>
              <a:t>2017-08-04       1000000</a:t>
            </a:r>
          </a:p>
          <a:p>
            <a:pPr>
              <a:lnSpc>
                <a:spcPct val="80000"/>
              </a:lnSpc>
              <a:defRPr/>
            </a:pPr>
            <a:r>
              <a:rPr lang="en-US" altLang="en-US" sz="800" noProof="1" smtClean="0"/>
              <a:t>0003 Stefan	      </a:t>
            </a:r>
            <a:r>
              <a:rPr lang="pl-PL" altLang="en-US" sz="800" noProof="1" smtClean="0"/>
              <a:t>  </a:t>
            </a:r>
            <a:r>
              <a:rPr lang="en-US" altLang="en-US" sz="800" noProof="1" smtClean="0"/>
              <a:t>Armaniak </a:t>
            </a:r>
            <a:r>
              <a:rPr lang="pl-PL" altLang="en-US" sz="800" noProof="1" smtClean="0"/>
              <a:t> </a:t>
            </a:r>
            <a:r>
              <a:rPr lang="en-US" altLang="en-US" sz="800" noProof="1" smtClean="0"/>
              <a:t>Senior Anajyst   2017-05-01       1050000</a:t>
            </a:r>
          </a:p>
          <a:p>
            <a:pPr>
              <a:lnSpc>
                <a:spcPct val="80000"/>
              </a:lnSpc>
              <a:defRPr/>
            </a:pPr>
            <a:r>
              <a:rPr lang="en-US" altLang="en-US" sz="800" noProof="1" smtClean="0"/>
              <a:t>0004 Leszek	      </a:t>
            </a:r>
            <a:r>
              <a:rPr lang="pl-PL" altLang="en-US" sz="800" noProof="1" smtClean="0"/>
              <a:t>  </a:t>
            </a:r>
            <a:r>
              <a:rPr lang="en-US" altLang="en-US" sz="800" noProof="1" smtClean="0"/>
              <a:t>Buczek	</a:t>
            </a:r>
            <a:r>
              <a:rPr lang="pl-PL" altLang="en-US" sz="800" noProof="1" smtClean="0"/>
              <a:t>    </a:t>
            </a:r>
            <a:r>
              <a:rPr lang="en-US" altLang="en-US" sz="800" noProof="1" smtClean="0"/>
              <a:t>Asystent	    </a:t>
            </a:r>
            <a:r>
              <a:rPr lang="pl-PL" altLang="en-US" sz="800" noProof="1" smtClean="0"/>
              <a:t>   </a:t>
            </a:r>
            <a:r>
              <a:rPr lang="en-US" altLang="en-US" sz="800" noProof="1" smtClean="0"/>
              <a:t>2017-08-01         700000</a:t>
            </a:r>
          </a:p>
          <a:p>
            <a:pPr>
              <a:lnSpc>
                <a:spcPct val="80000"/>
              </a:lnSpc>
              <a:defRPr/>
            </a:pPr>
            <a:r>
              <a:rPr lang="en-US" altLang="en-US" sz="800" noProof="1" smtClean="0"/>
              <a:t>0005 Mietek	      </a:t>
            </a:r>
            <a:r>
              <a:rPr lang="pl-PL" altLang="en-US" sz="800" noProof="1" smtClean="0"/>
              <a:t>  </a:t>
            </a:r>
            <a:r>
              <a:rPr lang="en-US" altLang="en-US" sz="800" noProof="1" smtClean="0"/>
              <a:t>Jagoda	</a:t>
            </a:r>
            <a:r>
              <a:rPr lang="pl-PL" altLang="en-US" sz="800" noProof="1" smtClean="0"/>
              <a:t>    </a:t>
            </a:r>
            <a:r>
              <a:rPr lang="en-US" altLang="en-US" sz="800" noProof="1" smtClean="0"/>
              <a:t>Koder	    </a:t>
            </a:r>
            <a:r>
              <a:rPr lang="pl-PL" altLang="en-US" sz="800" noProof="1" smtClean="0"/>
              <a:t>   </a:t>
            </a:r>
            <a:r>
              <a:rPr lang="en-US" altLang="en-US" sz="800" noProof="1" smtClean="0"/>
              <a:t>2016-03-06         800000</a:t>
            </a:r>
          </a:p>
          <a:p>
            <a:pPr>
              <a:lnSpc>
                <a:spcPct val="80000"/>
              </a:lnSpc>
              <a:defRPr/>
            </a:pPr>
            <a:r>
              <a:rPr lang="en-US" altLang="en-US" sz="800" noProof="1" smtClean="0"/>
              <a:t>0007 Jurek	      </a:t>
            </a:r>
            <a:r>
              <a:rPr lang="pl-PL" altLang="en-US" sz="800" noProof="1" smtClean="0"/>
              <a:t>  </a:t>
            </a:r>
            <a:r>
              <a:rPr lang="en-US" altLang="en-US" sz="800" noProof="1" smtClean="0"/>
              <a:t>Bojda	</a:t>
            </a:r>
            <a:r>
              <a:rPr lang="pl-PL" altLang="en-US" sz="800" noProof="1" smtClean="0"/>
              <a:t>    </a:t>
            </a:r>
            <a:r>
              <a:rPr lang="en-US" altLang="en-US" sz="800" noProof="1" smtClean="0"/>
              <a:t>Sprzatajacy</a:t>
            </a:r>
            <a:r>
              <a:rPr lang="pl-PL" altLang="en-US" sz="800" noProof="1" smtClean="0"/>
              <a:t>  </a:t>
            </a:r>
            <a:r>
              <a:rPr lang="en-US" altLang="en-US" sz="800" noProof="1" smtClean="0"/>
              <a:t>    2012-01-01         300000</a:t>
            </a:r>
          </a:p>
          <a:p>
            <a:pPr>
              <a:lnSpc>
                <a:spcPct val="80000"/>
              </a:lnSpc>
              <a:defRPr/>
            </a:pPr>
            <a:r>
              <a:rPr lang="en-US" altLang="en-US" sz="800" noProof="1" smtClean="0"/>
              <a:t>0010 Seweryn       Konieczny Dostarczyciel    2014-06-06         400000</a:t>
            </a:r>
          </a:p>
          <a:p>
            <a:pPr>
              <a:lnSpc>
                <a:spcPct val="80000"/>
              </a:lnSpc>
              <a:defRPr/>
            </a:pPr>
            <a:r>
              <a:rPr lang="en-US" altLang="en-US" sz="800" b="1" noProof="1" smtClean="0"/>
              <a:t>0001 Magdalena Borus	</a:t>
            </a:r>
            <a:r>
              <a:rPr lang="pl-PL" altLang="en-US" sz="800" b="1" noProof="1" smtClean="0"/>
              <a:t>    </a:t>
            </a:r>
            <a:r>
              <a:rPr lang="en-US" altLang="en-US" sz="800" b="1" noProof="1" smtClean="0"/>
              <a:t>Projektant</a:t>
            </a:r>
            <a:r>
              <a:rPr lang="pl-PL" altLang="en-US" sz="800" b="1" noProof="1" smtClean="0"/>
              <a:t> </a:t>
            </a:r>
            <a:r>
              <a:rPr lang="en-US" altLang="en-US" sz="800" b="1" noProof="1" smtClean="0"/>
              <a:t>    2016-10-01    1000000</a:t>
            </a:r>
          </a:p>
          <a:p>
            <a:pPr>
              <a:lnSpc>
                <a:spcPct val="80000"/>
              </a:lnSpc>
              <a:defRPr/>
            </a:pPr>
            <a:r>
              <a:rPr lang="en-US" altLang="en-US" sz="800" noProof="1" smtClean="0"/>
              <a:t>0002 Wieslaw        Pieniek	</a:t>
            </a:r>
            <a:r>
              <a:rPr lang="pl-PL" altLang="en-US" sz="800" noProof="1" smtClean="0"/>
              <a:t>    </a:t>
            </a:r>
            <a:r>
              <a:rPr lang="en-US" altLang="en-US" sz="800" noProof="1" smtClean="0"/>
              <a:t>Stazysta	   </a:t>
            </a:r>
            <a:r>
              <a:rPr lang="pl-PL" altLang="en-US" sz="800" noProof="1" smtClean="0"/>
              <a:t>   </a:t>
            </a:r>
            <a:r>
              <a:rPr lang="en-US" altLang="en-US" sz="800" noProof="1" smtClean="0"/>
              <a:t> 2017-05-01         150000</a:t>
            </a:r>
          </a:p>
          <a:p>
            <a:pPr>
              <a:lnSpc>
                <a:spcPct val="80000"/>
              </a:lnSpc>
              <a:defRPr/>
            </a:pPr>
            <a:r>
              <a:rPr lang="en-US" altLang="en-US" sz="800" noProof="1" smtClean="0"/>
              <a:t>0003 Stefan	      </a:t>
            </a:r>
            <a:r>
              <a:rPr lang="pl-PL" altLang="en-US" sz="800" noProof="1" smtClean="0"/>
              <a:t>  </a:t>
            </a:r>
            <a:r>
              <a:rPr lang="en-US" altLang="en-US" sz="800" noProof="1" smtClean="0"/>
              <a:t>Armaniak </a:t>
            </a:r>
            <a:r>
              <a:rPr lang="pl-PL" altLang="en-US" sz="800" noProof="1" smtClean="0"/>
              <a:t> </a:t>
            </a:r>
            <a:r>
              <a:rPr lang="en-US" altLang="en-US" sz="800" noProof="1" smtClean="0"/>
              <a:t>Junior Analyst   2016-05-05         850000</a:t>
            </a:r>
          </a:p>
          <a:p>
            <a:pPr>
              <a:lnSpc>
                <a:spcPct val="80000"/>
              </a:lnSpc>
              <a:defRPr/>
            </a:pPr>
            <a:r>
              <a:rPr lang="en-US" altLang="en-US" sz="800" noProof="1" smtClean="0"/>
              <a:t>0005 Mietek          Jagoda	</a:t>
            </a:r>
            <a:r>
              <a:rPr lang="pl-PL" altLang="en-US" sz="800" noProof="1" smtClean="0"/>
              <a:t>    </a:t>
            </a:r>
            <a:r>
              <a:rPr lang="en-US" altLang="en-US" sz="800" noProof="1" smtClean="0"/>
              <a:t>Mlodszy Koder  2015-04-04         780000</a:t>
            </a:r>
          </a:p>
          <a:p>
            <a:pPr>
              <a:lnSpc>
                <a:spcPct val="80000"/>
              </a:lnSpc>
              <a:defRPr/>
            </a:pPr>
            <a:r>
              <a:rPr lang="en-US" altLang="en-US" sz="800" b="1" noProof="1" smtClean="0"/>
              <a:t>0001 Magdalena Borus	</a:t>
            </a:r>
            <a:r>
              <a:rPr lang="pl-PL" altLang="en-US" sz="800" b="1" noProof="1" smtClean="0"/>
              <a:t>    </a:t>
            </a:r>
            <a:r>
              <a:rPr lang="en-US" altLang="en-US" sz="800" b="1" noProof="1" smtClean="0"/>
              <a:t>Koder</a:t>
            </a:r>
            <a:r>
              <a:rPr lang="pl-PL" altLang="en-US" sz="800" b="1" noProof="1" smtClean="0"/>
              <a:t>       </a:t>
            </a:r>
            <a:r>
              <a:rPr lang="en-US" altLang="en-US" sz="800" b="1" noProof="1" smtClean="0"/>
              <a:t>   </a:t>
            </a:r>
            <a:r>
              <a:rPr lang="pl-PL" altLang="en-US" sz="800" b="1" noProof="1" smtClean="0"/>
              <a:t>    </a:t>
            </a:r>
            <a:r>
              <a:rPr lang="en-US" altLang="en-US" sz="800" b="1" noProof="1" smtClean="0"/>
              <a:t>2015-01-01      900000</a:t>
            </a:r>
          </a:p>
          <a:p>
            <a:pPr>
              <a:lnSpc>
                <a:spcPct val="80000"/>
              </a:lnSpc>
              <a:defRPr/>
            </a:pPr>
            <a:r>
              <a:rPr lang="en-US" altLang="en-US" sz="800" noProof="1" smtClean="0"/>
              <a:t>0003 Stefan	      </a:t>
            </a:r>
            <a:r>
              <a:rPr lang="pl-PL" altLang="en-US" sz="800" noProof="1" smtClean="0"/>
              <a:t>  </a:t>
            </a:r>
            <a:r>
              <a:rPr lang="en-US" altLang="en-US" sz="800" noProof="1" smtClean="0"/>
              <a:t>Armaniak </a:t>
            </a:r>
            <a:r>
              <a:rPr lang="pl-PL" altLang="en-US" sz="800" noProof="1" smtClean="0"/>
              <a:t> </a:t>
            </a:r>
            <a:r>
              <a:rPr lang="en-US" altLang="en-US" sz="800" noProof="1" smtClean="0"/>
              <a:t>Programmer</a:t>
            </a:r>
            <a:r>
              <a:rPr lang="pl-PL" altLang="en-US" sz="800" noProof="1" smtClean="0"/>
              <a:t>  </a:t>
            </a:r>
            <a:r>
              <a:rPr lang="en-US" altLang="en-US" sz="800" noProof="1" smtClean="0"/>
              <a:t>   2014-10-10         650000</a:t>
            </a:r>
          </a:p>
          <a:p>
            <a:pPr>
              <a:lnSpc>
                <a:spcPct val="80000"/>
              </a:lnSpc>
              <a:defRPr/>
            </a:pPr>
            <a:endParaRPr lang="en-US" altLang="en-US" sz="800" noProof="1" smtClean="0"/>
          </a:p>
          <a:p>
            <a:pPr>
              <a:lnSpc>
                <a:spcPct val="80000"/>
              </a:lnSpc>
              <a:defRPr/>
            </a:pPr>
            <a:r>
              <a:rPr lang="en-US" altLang="en-US" sz="800" noProof="1" smtClean="0"/>
              <a:t>Copybook dla obydwu plików jest następujący:</a:t>
            </a:r>
          </a:p>
          <a:p>
            <a:pPr>
              <a:lnSpc>
                <a:spcPct val="80000"/>
              </a:lnSpc>
              <a:defRPr/>
            </a:pPr>
            <a:endParaRPr lang="en-US" altLang="en-US" sz="800" noProof="1" smtClean="0"/>
          </a:p>
          <a:p>
            <a:pPr>
              <a:defRPr/>
            </a:pPr>
            <a:r>
              <a:rPr lang="en-US" altLang="en-US" noProof="1" smtClean="0"/>
              <a:t>Poziom       Pole		Picture	  Początek	Koniec	Długość pola</a:t>
            </a:r>
          </a:p>
          <a:p>
            <a:pPr>
              <a:defRPr/>
            </a:pPr>
            <a:r>
              <a:rPr lang="en-US" altLang="en-US" noProof="1" smtClean="0"/>
              <a:t>---------      -------------------------------	--------------    -------------	---------	-----------------</a:t>
            </a:r>
          </a:p>
          <a:p>
            <a:pPr>
              <a:defRPr/>
            </a:pPr>
            <a:r>
              <a:rPr lang="en-US" altLang="en-US" noProof="1" smtClean="0"/>
              <a:t>    02  IKEA-MAIN.			        1	   65	       65</a:t>
            </a:r>
          </a:p>
          <a:p>
            <a:pPr>
              <a:defRPr/>
            </a:pPr>
            <a:r>
              <a:rPr lang="en-US" altLang="en-US" noProof="1" smtClean="0"/>
              <a:t>         05  IKEA-NIP		PIC X(04).	        1	     4	         4 </a:t>
            </a:r>
          </a:p>
          <a:p>
            <a:pPr>
              <a:defRPr/>
            </a:pPr>
            <a:r>
              <a:rPr lang="en-US" altLang="en-US" noProof="1" smtClean="0"/>
              <a:t>         05  IKEA-NAME		PIC X(10).	      05	   14 	       10</a:t>
            </a:r>
          </a:p>
          <a:p>
            <a:pPr>
              <a:defRPr/>
            </a:pPr>
            <a:r>
              <a:rPr lang="en-US" altLang="en-US" noProof="1" smtClean="0"/>
              <a:t>         05  IKEA-SURNAME		PIC X(15).	      15	   29	       15</a:t>
            </a:r>
          </a:p>
          <a:p>
            <a:pPr>
              <a:defRPr/>
            </a:pPr>
            <a:r>
              <a:rPr lang="en-US" altLang="en-US" noProof="1" smtClean="0"/>
              <a:t>         05  IKEA-CDEP			      30	   65	       36</a:t>
            </a:r>
          </a:p>
          <a:p>
            <a:pPr>
              <a:defRPr/>
            </a:pPr>
            <a:r>
              <a:rPr lang="en-US" altLang="en-US" noProof="1" smtClean="0"/>
              <a:t>              10  IKEA-POSITION	PIC X(03).	      30	   44	       15</a:t>
            </a:r>
          </a:p>
          <a:p>
            <a:pPr>
              <a:defRPr/>
            </a:pPr>
            <a:r>
              <a:rPr lang="en-US" altLang="en-US" noProof="1" smtClean="0"/>
              <a:t>              10  IKEA-DATE-OF-HIRE	PIC X(03).	      45	   54	       10</a:t>
            </a:r>
          </a:p>
          <a:p>
            <a:pPr>
              <a:defRPr/>
            </a:pPr>
            <a:r>
              <a:rPr lang="en-US" altLang="en-US" noProof="1" smtClean="0"/>
              <a:t>              10  IKEA-SOLARY	PIC X(03).	      55	   65	       11</a:t>
            </a:r>
          </a:p>
          <a:p>
            <a:pPr>
              <a:lnSpc>
                <a:spcPct val="80000"/>
              </a:lnSpc>
              <a:defRPr/>
            </a:pPr>
            <a:endParaRPr lang="en-US" altLang="en-US" sz="800" noProof="1" smtClean="0"/>
          </a:p>
          <a:p>
            <a:pPr>
              <a:lnSpc>
                <a:spcPct val="80000"/>
              </a:lnSpc>
              <a:defRPr/>
            </a:pPr>
            <a:r>
              <a:rPr lang="en-US" altLang="en-US" sz="800" b="1" noProof="1" smtClean="0"/>
              <a:t>Kompletny kod:</a:t>
            </a:r>
          </a:p>
          <a:p>
            <a:pPr>
              <a:lnSpc>
                <a:spcPct val="80000"/>
              </a:lnSpc>
              <a:defRPr/>
            </a:pPr>
            <a:endParaRPr lang="en-US" altLang="en-US" sz="800" noProof="1" smtClean="0"/>
          </a:p>
          <a:p>
            <a:pPr>
              <a:defRPr/>
            </a:pPr>
            <a:r>
              <a:rPr lang="en-US" noProof="1" smtClean="0"/>
              <a:t>//***************************************************************       </a:t>
            </a:r>
          </a:p>
          <a:p>
            <a:pPr>
              <a:defRPr/>
            </a:pPr>
            <a:r>
              <a:rPr lang="en-US" noProof="1" smtClean="0"/>
              <a:t>//*                        SPLICE                               *       </a:t>
            </a:r>
          </a:p>
          <a:p>
            <a:pPr>
              <a:defRPr/>
            </a:pPr>
            <a:r>
              <a:rPr lang="en-US" noProof="1" smtClean="0"/>
              <a:t>//* SLUZY DO POŁĄCZENIA (UZUPEŁNIENIA) ZBIORU DANYCH.           *       </a:t>
            </a:r>
          </a:p>
          <a:p>
            <a:pPr>
              <a:defRPr/>
            </a:pPr>
            <a:r>
              <a:rPr lang="en-US" noProof="1" smtClean="0"/>
              <a:t>//* JEZELI WPROWADZIMY DWA PLIKI POD JEDNYM 'DDNAME' TO ZALOZE- *       </a:t>
            </a:r>
          </a:p>
          <a:p>
            <a:pPr>
              <a:defRPr/>
            </a:pPr>
            <a:r>
              <a:rPr lang="en-US" noProof="1" smtClean="0"/>
              <a:t>//* NIEM JEST ZE PLIK PIERWSZY MA KLUCZ (WITH OPTION) UNIKALNY  *       </a:t>
            </a:r>
          </a:p>
          <a:p>
            <a:pPr>
              <a:defRPr/>
            </a:pPr>
            <a:r>
              <a:rPr lang="en-US" noProof="1" smtClean="0"/>
              <a:t>//* TAK, ZEBY DANE UZUPEŁNIAJĄCE BYŁY DOŁANCZANE Z DRUGIEGO PLIKU       </a:t>
            </a:r>
          </a:p>
          <a:p>
            <a:pPr>
              <a:defRPr/>
            </a:pPr>
            <a:r>
              <a:rPr lang="en-US" noProof="1" smtClean="0"/>
              <a:t>//* PLIKI NA WEJSCIU MAJĄ BYĆ TEJ SAMEJ DŁUGOSCI.               *       </a:t>
            </a:r>
          </a:p>
          <a:p>
            <a:pPr>
              <a:defRPr/>
            </a:pPr>
            <a:r>
              <a:rPr lang="en-US" noProof="1" smtClean="0"/>
              <a:t>//***************************************************************       </a:t>
            </a:r>
          </a:p>
          <a:p>
            <a:pPr>
              <a:defRPr/>
            </a:pPr>
            <a:r>
              <a:rPr lang="en-US" noProof="1" smtClean="0"/>
              <a:t>//STEP020  EXEC PGM=ICETOOL,COND=(4,LT)                                 </a:t>
            </a:r>
          </a:p>
          <a:p>
            <a:pPr>
              <a:defRPr/>
            </a:pPr>
            <a:r>
              <a:rPr lang="en-US" noProof="1" smtClean="0"/>
              <a:t>//DFSMSG   DD SYSOUT=*                                                  </a:t>
            </a:r>
          </a:p>
          <a:p>
            <a:pPr>
              <a:defRPr/>
            </a:pPr>
            <a:r>
              <a:rPr lang="en-US" noProof="1" smtClean="0"/>
              <a:t>//TOOLMSG  DD SYSOUT=*                                                  </a:t>
            </a:r>
          </a:p>
          <a:p>
            <a:pPr>
              <a:defRPr/>
            </a:pPr>
            <a:r>
              <a:rPr lang="en-US" noProof="1" smtClean="0"/>
              <a:t>//INPUT    DD DSN=LBUK000.IKEA.CURRENT,DISP=SHR                         </a:t>
            </a:r>
          </a:p>
          <a:p>
            <a:pPr>
              <a:defRPr/>
            </a:pPr>
            <a:r>
              <a:rPr lang="en-US" noProof="1" smtClean="0"/>
              <a:t>//         DD DSN=LBUK000.IKEA.ALL,DISP=SHR                             </a:t>
            </a:r>
          </a:p>
          <a:p>
            <a:pPr>
              <a:defRPr/>
            </a:pPr>
            <a:r>
              <a:rPr lang="en-US" noProof="1" smtClean="0"/>
              <a:t>//OUTDD1   DD DSN=LBUK000.IKEA.ALL.SORTED,                              </a:t>
            </a:r>
          </a:p>
          <a:p>
            <a:pPr>
              <a:defRPr/>
            </a:pPr>
            <a:r>
              <a:rPr lang="en-US" noProof="1" smtClean="0"/>
              <a:t>//            DISP=(NEW,CATLG,DELETE),                                  </a:t>
            </a:r>
          </a:p>
          <a:p>
            <a:pPr>
              <a:defRPr/>
            </a:pPr>
            <a:r>
              <a:rPr lang="en-US" noProof="1" smtClean="0"/>
              <a:t>//            AVGREC=K,RECFM=FB,                                        </a:t>
            </a:r>
          </a:p>
          <a:p>
            <a:pPr>
              <a:defRPr/>
            </a:pPr>
            <a:r>
              <a:rPr lang="en-US" noProof="1" smtClean="0"/>
              <a:t>//            DSORG=PS,                                                 </a:t>
            </a:r>
          </a:p>
          <a:p>
            <a:pPr>
              <a:defRPr/>
            </a:pPr>
            <a:r>
              <a:rPr lang="en-US" noProof="1" smtClean="0"/>
              <a:t>//            SPACE=(78,(1,1),RLSE),                                    </a:t>
            </a:r>
          </a:p>
          <a:p>
            <a:pPr>
              <a:defRPr/>
            </a:pPr>
            <a:r>
              <a:rPr lang="en-US" noProof="1" smtClean="0"/>
              <a:t>//            LRECL=78                                                  </a:t>
            </a:r>
          </a:p>
          <a:p>
            <a:pPr>
              <a:defRPr/>
            </a:pPr>
            <a:r>
              <a:rPr lang="en-US" noProof="1" smtClean="0"/>
              <a:t>//**********************************************************************</a:t>
            </a:r>
          </a:p>
          <a:p>
            <a:pPr>
              <a:defRPr/>
            </a:pPr>
            <a:r>
              <a:rPr lang="en-US" noProof="1" smtClean="0"/>
              <a:t>//*                    TEORETYCZNY OGÓLNY ZAPIS                        *</a:t>
            </a:r>
          </a:p>
          <a:p>
            <a:pPr>
              <a:defRPr/>
            </a:pPr>
            <a:r>
              <a:rPr lang="en-US" noProof="1" smtClean="0"/>
              <a:t>//* 'SPLICE' MAJĄC KOLEJNY, SEKWENCYJNIE CZYTANY REKORD, SZUKA NASTE-  *</a:t>
            </a:r>
          </a:p>
          <a:p>
            <a:pPr>
              <a:defRPr/>
            </a:pPr>
            <a:r>
              <a:rPr lang="en-US" noProof="1" smtClean="0"/>
              <a:t>//* NEGO O TYM SAMYM KLUCZU [PODANEGO W OPCJI 'ON(P,M,F)'] I PRZENOSI  *</a:t>
            </a:r>
          </a:p>
          <a:p>
            <a:pPr>
              <a:defRPr/>
            </a:pPr>
            <a:r>
              <a:rPr lang="en-US" noProof="1" smtClean="0"/>
              <a:t>//* Z NIEGO WARTOSCI POLA OKRESLONEGO W OPCJI WITH(P,M) I WPROWADZA NA *</a:t>
            </a:r>
          </a:p>
          <a:p>
            <a:pPr>
              <a:defRPr/>
            </a:pPr>
            <a:r>
              <a:rPr lang="en-US" noProof="1" smtClean="0"/>
              <a:t>//* TĘ POZYCJĘ NA WYJSCIU (PRZYKRYWAJĄC DANE Z PIERWSZEGO REKORDU O TYM*</a:t>
            </a:r>
          </a:p>
          <a:p>
            <a:pPr>
              <a:defRPr/>
            </a:pPr>
            <a:r>
              <a:rPr lang="en-US" noProof="1" smtClean="0"/>
              <a:t>//* KLUCZU. KOMBINACJA TYCH PÓL DAJE W KOŃCU PLIK OKRESLONY W 'TO'     *</a:t>
            </a:r>
          </a:p>
          <a:p>
            <a:pPr>
              <a:defRPr/>
            </a:pPr>
            <a:r>
              <a:rPr lang="en-US" noProof="1" smtClean="0"/>
              <a:t>//* POSORTOWANY ZGODNIE Z KLUCZEM.                                     *</a:t>
            </a:r>
          </a:p>
          <a:p>
            <a:pPr>
              <a:defRPr/>
            </a:pPr>
            <a:r>
              <a:rPr lang="en-US" noProof="1" smtClean="0"/>
              <a:t>//**********************************************************************</a:t>
            </a:r>
          </a:p>
          <a:p>
            <a:pPr>
              <a:defRPr/>
            </a:pPr>
            <a:r>
              <a:rPr lang="en-US" noProof="1" smtClean="0"/>
              <a:t>//*  //TOOLIN   DD *                                                    </a:t>
            </a:r>
          </a:p>
          <a:p>
            <a:pPr>
              <a:defRPr/>
            </a:pPr>
            <a:r>
              <a:rPr lang="en-US" noProof="1" smtClean="0"/>
              <a:t>//*   SPLICE FROM(INDD) TO(OUTDD1) ON(P,M,F) WITH(P,M)                  </a:t>
            </a:r>
          </a:p>
          <a:p>
            <a:pPr>
              <a:defRPr/>
            </a:pPr>
            <a:r>
              <a:rPr lang="en-US" noProof="1" smtClean="0"/>
              <a:t>//*   USING(INST) VSAMTYPE(X) UZERO VLENMAX VLENOVLY                    </a:t>
            </a:r>
          </a:p>
          <a:p>
            <a:pPr>
              <a:defRPr/>
            </a:pPr>
            <a:r>
              <a:rPr lang="en-US" noProof="1" smtClean="0"/>
              <a:t>//*   WITHEACH WITHALL KEEPNODUPS KEEPBASE                              </a:t>
            </a:r>
          </a:p>
          <a:p>
            <a:pPr>
              <a:defRPr/>
            </a:pPr>
            <a:r>
              <a:rPr lang="en-US" noProof="1" smtClean="0"/>
              <a:t>//*  /*                                                                 </a:t>
            </a:r>
          </a:p>
          <a:p>
            <a:pPr>
              <a:defRPr/>
            </a:pPr>
            <a:r>
              <a:rPr lang="en-US" noProof="1" smtClean="0"/>
              <a:t>//**********************************************************************</a:t>
            </a:r>
          </a:p>
          <a:p>
            <a:pPr>
              <a:defRPr/>
            </a:pPr>
            <a:r>
              <a:rPr lang="en-US" noProof="1" smtClean="0"/>
              <a:t>//* PRZYKLAD 1 - (BEZ OPCJI)                                           *</a:t>
            </a:r>
          </a:p>
          <a:p>
            <a:pPr>
              <a:defRPr/>
            </a:pPr>
            <a:r>
              <a:rPr lang="en-US" noProof="1" smtClean="0"/>
              <a:t>//* POLA ZOSTANĄ UZUPEŁNIONE Z OSTATNIEGO KOLEJNOSCIĄ DUPLIKATU        *</a:t>
            </a:r>
          </a:p>
          <a:p>
            <a:pPr>
              <a:defRPr/>
            </a:pPr>
            <a:r>
              <a:rPr lang="en-US" noProof="1" smtClean="0"/>
              <a:t>//**********************************************************************</a:t>
            </a:r>
          </a:p>
          <a:p>
            <a:pPr>
              <a:defRPr/>
            </a:pPr>
            <a:r>
              <a:rPr lang="en-US" noProof="1" smtClean="0"/>
              <a:t>//TOOLIN   DD *                                                         </a:t>
            </a:r>
          </a:p>
          <a:p>
            <a:pPr>
              <a:defRPr/>
            </a:pPr>
            <a:r>
              <a:rPr lang="en-US" noProof="1" smtClean="0"/>
              <a:t>    SPLICE FROM(INPUT) TO(OUTDD1) ON(1,4,CH) WITH(30,36)               </a:t>
            </a:r>
          </a:p>
          <a:p>
            <a:pPr>
              <a:defRPr/>
            </a:pPr>
            <a:r>
              <a:rPr lang="en-US" noProof="1" smtClean="0"/>
              <a:t>/* </a:t>
            </a:r>
            <a:endParaRPr lang="en-US" altLang="en-US" sz="800" noProof="1" smtClean="0"/>
          </a:p>
          <a:p>
            <a:pPr>
              <a:lnSpc>
                <a:spcPct val="80000"/>
              </a:lnSpc>
              <a:defRPr/>
            </a:pPr>
            <a:endParaRPr lang="en-US" altLang="en-US" sz="800" noProof="1"/>
          </a:p>
        </p:txBody>
      </p:sp>
      <p:sp>
        <p:nvSpPr>
          <p:cNvPr id="71684" name="Symbol zastępczy numeru slajdu 3"/>
          <p:cNvSpPr>
            <a:spLocks noGrp="1"/>
          </p:cNvSpPr>
          <p:nvPr>
            <p:ph type="sldNum" sz="quarter" idx="5"/>
          </p:nvPr>
        </p:nvSpPr>
        <p:spPr bwMode="auto">
          <a:noFill/>
          <a:ln>
            <a:miter lim="800000"/>
            <a:headEnd/>
            <a:tailEnd/>
          </a:ln>
        </p:spPr>
        <p:txBody>
          <a:bodyPr/>
          <a:lstStyle/>
          <a:p>
            <a:fld id="{85368F9F-FD5E-4A38-8718-886209CE8B86}" type="slidenum">
              <a:rPr lang="pl-PL" altLang="en-US" smtClean="0"/>
              <a:pPr/>
              <a:t>27</a:t>
            </a:fld>
            <a:endParaRPr lang="pl-PL" alt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72707" name="Symbol zastępczy notatek 2"/>
          <p:cNvSpPr>
            <a:spLocks noGrp="1"/>
          </p:cNvSpPr>
          <p:nvPr>
            <p:ph type="body" idx="1"/>
          </p:nvPr>
        </p:nvSpPr>
        <p:spPr bwMode="auto">
          <a:noFill/>
        </p:spPr>
        <p:txBody>
          <a:bodyPr wrap="square" numCol="1" anchor="t" anchorCtr="0" compatLnSpc="1">
            <a:prstTxWarp prst="textNoShape">
              <a:avLst/>
            </a:prstTxWarp>
          </a:bodyPr>
          <a:lstStyle/>
          <a:p>
            <a:pPr>
              <a:lnSpc>
                <a:spcPct val="80000"/>
              </a:lnSpc>
              <a:spcBef>
                <a:spcPct val="0"/>
              </a:spcBef>
            </a:pPr>
            <a:r>
              <a:rPr lang="pl-PL" altLang="en-US" sz="800" noProof="1" smtClean="0"/>
              <a:t>Powyższy przykład łączy dwa zbiory. Pozostawia w zbiorze wynikowym rekordy ze zbioru z danymi o pracownikach, dla których znaleziono duplikat w zbiorze z danymi o zatrudnieniu. Rekordy zostają uzupełnione danymi z pierwszego znalezionego duplikatu.</a:t>
            </a:r>
          </a:p>
          <a:p>
            <a:pPr>
              <a:lnSpc>
                <a:spcPct val="80000"/>
              </a:lnSpc>
            </a:pPr>
            <a:endParaRPr lang="pl-PL" altLang="en-US" sz="800" noProof="1" smtClean="0"/>
          </a:p>
          <a:p>
            <a:pPr>
              <a:lnSpc>
                <a:spcPct val="80000"/>
              </a:lnSpc>
              <a:buFontTx/>
              <a:buChar char="-"/>
            </a:pPr>
            <a:r>
              <a:rPr lang="pl-PL" altLang="en-US" sz="800" noProof="1" smtClean="0"/>
              <a:t> - - - - - - - - - - - - - - - - - - - - - - - - - - - - - - - - - - - - - - - - - - - - - - - - - - - - - - - - - - - - - - - - - - - - - - - - - - - - - -</a:t>
            </a:r>
          </a:p>
          <a:p>
            <a:pPr>
              <a:lnSpc>
                <a:spcPct val="80000"/>
              </a:lnSpc>
              <a:buFontTx/>
              <a:buChar char="-"/>
            </a:pPr>
            <a:endParaRPr lang="pl-PL" altLang="en-US" sz="800" noProof="1" smtClean="0"/>
          </a:p>
          <a:p>
            <a:pPr>
              <a:lnSpc>
                <a:spcPct val="80000"/>
              </a:lnSpc>
            </a:pPr>
            <a:r>
              <a:rPr lang="pl-PL" altLang="en-US" sz="800" b="1" noProof="1" smtClean="0"/>
              <a:t>Kompletny kod (ciąg dalszy):</a:t>
            </a:r>
          </a:p>
          <a:p>
            <a:pPr>
              <a:lnSpc>
                <a:spcPct val="80000"/>
              </a:lnSpc>
            </a:pPr>
            <a:endParaRPr lang="pl-PL" altLang="en-US" sz="800" noProof="1" smtClean="0"/>
          </a:p>
          <a:p>
            <a:r>
              <a:rPr lang="pl-PL" noProof="1" smtClean="0"/>
              <a:t>//**********************************************************************</a:t>
            </a:r>
          </a:p>
          <a:p>
            <a:r>
              <a:rPr lang="pl-PL" noProof="1" smtClean="0"/>
              <a:t>//* PRZYKLAD 2 - WITHEACH                                              *</a:t>
            </a:r>
          </a:p>
          <a:p>
            <a:r>
              <a:rPr lang="pl-PL" noProof="1" smtClean="0"/>
              <a:t>//* POLA ZOSTANĄ UZUPEŁNIONE Z PIERWSZEGO KOLEJNOSCIĄ DUPLIKATU        *</a:t>
            </a:r>
          </a:p>
          <a:p>
            <a:r>
              <a:rPr lang="pl-PL" noProof="1" smtClean="0"/>
              <a:t>//**********************************************************************</a:t>
            </a:r>
          </a:p>
          <a:p>
            <a:r>
              <a:rPr lang="pl-PL" noProof="1" smtClean="0"/>
              <a:t>//TOOLIN   DD *                                                    </a:t>
            </a:r>
          </a:p>
          <a:p>
            <a:r>
              <a:rPr lang="pl-PL" noProof="1" smtClean="0"/>
              <a:t>   SPLICE FROM(INPUT) TO(OUTDD1) ON(1,4,CH) WITH(30,36)  -       </a:t>
            </a:r>
          </a:p>
          <a:p>
            <a:r>
              <a:rPr lang="pl-PL" noProof="1" smtClean="0"/>
              <a:t>   WITHEACH                                                      </a:t>
            </a:r>
          </a:p>
          <a:p>
            <a:r>
              <a:rPr lang="pl-PL" noProof="1" smtClean="0"/>
              <a:t>/* </a:t>
            </a:r>
            <a:endParaRPr lang="pl-PL" altLang="en-US" sz="800" noProof="1" smtClean="0"/>
          </a:p>
        </p:txBody>
      </p:sp>
      <p:sp>
        <p:nvSpPr>
          <p:cNvPr id="72708" name="Symbol zastępczy numeru slajdu 3"/>
          <p:cNvSpPr>
            <a:spLocks noGrp="1"/>
          </p:cNvSpPr>
          <p:nvPr>
            <p:ph type="sldNum" sz="quarter" idx="5"/>
          </p:nvPr>
        </p:nvSpPr>
        <p:spPr bwMode="auto">
          <a:noFill/>
          <a:ln>
            <a:miter lim="800000"/>
            <a:headEnd/>
            <a:tailEnd/>
          </a:ln>
        </p:spPr>
        <p:txBody>
          <a:bodyPr/>
          <a:lstStyle/>
          <a:p>
            <a:fld id="{C0137208-1534-423E-B377-4976154E7FD8}" type="slidenum">
              <a:rPr lang="pl-PL" altLang="en-US" smtClean="0"/>
              <a:pPr/>
              <a:t>28</a:t>
            </a:fld>
            <a:endParaRPr lang="pl-PL" alt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73731" name="Symbol zastępczy notatek 2"/>
          <p:cNvSpPr>
            <a:spLocks noGrp="1"/>
          </p:cNvSpPr>
          <p:nvPr>
            <p:ph type="body" idx="1"/>
          </p:nvPr>
        </p:nvSpPr>
        <p:spPr bwMode="auto">
          <a:noFill/>
        </p:spPr>
        <p:txBody>
          <a:bodyPr wrap="square" numCol="1" anchor="t" anchorCtr="0" compatLnSpc="1">
            <a:prstTxWarp prst="textNoShape">
              <a:avLst/>
            </a:prstTxWarp>
          </a:bodyPr>
          <a:lstStyle/>
          <a:p>
            <a:pPr>
              <a:lnSpc>
                <a:spcPct val="80000"/>
              </a:lnSpc>
              <a:spcBef>
                <a:spcPct val="0"/>
              </a:spcBef>
            </a:pPr>
            <a:r>
              <a:rPr lang="pl-PL" altLang="en-US" sz="800" noProof="1" smtClean="0"/>
              <a:t>Powyższy przykład łączy dwa zbiory. Pozostawia w zbiorze wynikowym rekordy ze zbioru z danymi o pracownikach, dla których znaleziono duplikat w zbiorze z danymi o zatrudnieniu. W przypadku znalezienia kilku duplikatów, rekordy ze zbioru z danymi o pracownikach zostaną powielone.</a:t>
            </a:r>
          </a:p>
          <a:p>
            <a:pPr>
              <a:lnSpc>
                <a:spcPct val="80000"/>
              </a:lnSpc>
            </a:pPr>
            <a:endParaRPr lang="pl-PL" altLang="en-US" sz="800" noProof="1" smtClean="0"/>
          </a:p>
          <a:p>
            <a:pPr>
              <a:lnSpc>
                <a:spcPct val="80000"/>
              </a:lnSpc>
              <a:buFontTx/>
              <a:buChar char="-"/>
            </a:pPr>
            <a:r>
              <a:rPr lang="pl-PL" altLang="en-US" sz="800" noProof="1" smtClean="0"/>
              <a:t> - - - - - - - - - - - - - - - - - - - - - - - - - - - - - - - - - - - - - - - - - - - - - - - - - - - - - - - - - - - - - - - - - - - - - - - - - - - - - -</a:t>
            </a:r>
          </a:p>
          <a:p>
            <a:pPr>
              <a:lnSpc>
                <a:spcPct val="80000"/>
              </a:lnSpc>
              <a:buFontTx/>
              <a:buChar char="-"/>
            </a:pPr>
            <a:endParaRPr lang="pl-PL" altLang="en-US" sz="800" noProof="1" smtClean="0"/>
          </a:p>
          <a:p>
            <a:pPr>
              <a:lnSpc>
                <a:spcPct val="80000"/>
              </a:lnSpc>
            </a:pPr>
            <a:r>
              <a:rPr lang="pl-PL" altLang="en-US" sz="800" b="1" noProof="1" smtClean="0"/>
              <a:t>Kompletny kod (ciąg dalszy):</a:t>
            </a:r>
          </a:p>
          <a:p>
            <a:pPr>
              <a:lnSpc>
                <a:spcPct val="80000"/>
              </a:lnSpc>
            </a:pPr>
            <a:endParaRPr lang="pl-PL" altLang="en-US" sz="800" noProof="1" smtClean="0"/>
          </a:p>
          <a:p>
            <a:r>
              <a:rPr lang="pl-PL" noProof="1" smtClean="0"/>
              <a:t>//**********************************************************************</a:t>
            </a:r>
          </a:p>
          <a:p>
            <a:r>
              <a:rPr lang="pl-PL" noProof="1" smtClean="0"/>
              <a:t>//* PRZYKLAD 3 - WITHALL                                               *</a:t>
            </a:r>
          </a:p>
          <a:p>
            <a:r>
              <a:rPr lang="pl-PL" noProof="1" smtClean="0"/>
              <a:t>//* DLA DANEGO KLUCZA PRZECZYTANEGO PIERWSZEGO REKORDU, DOPISYWANE SĄ  *</a:t>
            </a:r>
          </a:p>
          <a:p>
            <a:r>
              <a:rPr lang="pl-PL" noProof="1" smtClean="0"/>
              <a:t>//* DANE INNYCH REKORDÓW O TYM KLUCZU I TYLE TYCH REKORDÓW JEST NA     *</a:t>
            </a:r>
          </a:p>
          <a:p>
            <a:r>
              <a:rPr lang="pl-PL" noProof="1" smtClean="0"/>
              <a:t>//* WYJSCIU - WSZYSTKIE ONE MAJĄ NIE PRZYKRYTE PRZEZ 'WITH' DANE PIE-  *</a:t>
            </a:r>
          </a:p>
          <a:p>
            <a:r>
              <a:rPr lang="pl-PL" noProof="1" smtClean="0"/>
              <a:t>//* RWSZEGO REKORDU.                                                    </a:t>
            </a:r>
          </a:p>
          <a:p>
            <a:r>
              <a:rPr lang="pl-PL" noProof="1" smtClean="0"/>
              <a:t>//**********************************************************************</a:t>
            </a:r>
          </a:p>
          <a:p>
            <a:r>
              <a:rPr lang="pl-PL" noProof="1" smtClean="0"/>
              <a:t>//TOOLIN   DD *                                                    </a:t>
            </a:r>
          </a:p>
          <a:p>
            <a:r>
              <a:rPr lang="pl-PL" noProof="1" smtClean="0"/>
              <a:t>   SPLICE FROM(INPUT) TO(OUTDD1) ON(1,4,CH) WITH(30,36) WITHALL   </a:t>
            </a:r>
          </a:p>
          <a:p>
            <a:r>
              <a:rPr lang="pl-PL" noProof="1" smtClean="0"/>
              <a:t>/*                                                                 </a:t>
            </a:r>
          </a:p>
          <a:p>
            <a:pPr>
              <a:lnSpc>
                <a:spcPct val="80000"/>
              </a:lnSpc>
            </a:pPr>
            <a:endParaRPr lang="pl-PL" altLang="en-US" sz="800" noProof="1" smtClean="0"/>
          </a:p>
        </p:txBody>
      </p:sp>
      <p:sp>
        <p:nvSpPr>
          <p:cNvPr id="73732" name="Symbol zastępczy numeru slajdu 3"/>
          <p:cNvSpPr>
            <a:spLocks noGrp="1"/>
          </p:cNvSpPr>
          <p:nvPr>
            <p:ph type="sldNum" sz="quarter" idx="5"/>
          </p:nvPr>
        </p:nvSpPr>
        <p:spPr bwMode="auto">
          <a:noFill/>
          <a:ln>
            <a:miter lim="800000"/>
            <a:headEnd/>
            <a:tailEnd/>
          </a:ln>
        </p:spPr>
        <p:txBody>
          <a:bodyPr/>
          <a:lstStyle/>
          <a:p>
            <a:fld id="{21E0BDDF-6ADB-4313-997C-C9C7448E5759}" type="slidenum">
              <a:rPr lang="pl-PL" altLang="en-US" smtClean="0"/>
              <a:pPr/>
              <a:t>29</a:t>
            </a:fld>
            <a:endParaRPr lang="pl-PL"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44035" name="Symbol zastępczy notatek 2"/>
          <p:cNvSpPr>
            <a:spLocks noGrp="1"/>
          </p:cNvSpPr>
          <p:nvPr>
            <p:ph type="body" idx="1"/>
          </p:nvPr>
        </p:nvSpPr>
        <p:spPr bwMode="auto"/>
        <p:txBody>
          <a:bodyPr wrap="square" numCol="1" anchor="t" anchorCtr="0" compatLnSpc="1">
            <a:prstTxWarp prst="textNoShape">
              <a:avLst/>
            </a:prstTxWarp>
          </a:bodyPr>
          <a:lstStyle/>
          <a:p>
            <a:pPr>
              <a:spcBef>
                <a:spcPct val="0"/>
              </a:spcBef>
              <a:defRPr/>
            </a:pPr>
            <a:r>
              <a:rPr lang="en-US" altLang="en-US" noProof="1" smtClean="0"/>
              <a:t>Bardziej rozbudowany kod może wyglądać tak:</a:t>
            </a:r>
          </a:p>
          <a:p>
            <a:pPr>
              <a:spcBef>
                <a:spcPct val="0"/>
              </a:spcBef>
              <a:defRPr/>
            </a:pPr>
            <a:endParaRPr lang="en-US" altLang="en-US" noProof="1" smtClean="0"/>
          </a:p>
          <a:p>
            <a:pPr>
              <a:spcBef>
                <a:spcPct val="0"/>
              </a:spcBef>
              <a:defRPr/>
            </a:pPr>
            <a:r>
              <a:rPr lang="en-US" b="1" noProof="1" smtClean="0"/>
              <a:t>//</a:t>
            </a:r>
            <a:r>
              <a:rPr lang="en-US" i="1" noProof="1" smtClean="0"/>
              <a:t>JOBnazwa</a:t>
            </a:r>
            <a:r>
              <a:rPr lang="en-US" noProof="1" smtClean="0"/>
              <a:t>	</a:t>
            </a:r>
            <a:r>
              <a:rPr lang="en-US" b="1" noProof="1" smtClean="0"/>
              <a:t>JOB</a:t>
            </a:r>
            <a:r>
              <a:rPr lang="en-US" noProof="1" smtClean="0"/>
              <a:t> </a:t>
            </a:r>
            <a:r>
              <a:rPr lang="en-US" i="1" noProof="1" smtClean="0"/>
              <a:t>parametry pozycyjne i kluczowe</a:t>
            </a:r>
          </a:p>
          <a:p>
            <a:pPr>
              <a:spcBef>
                <a:spcPct val="0"/>
              </a:spcBef>
              <a:defRPr/>
            </a:pPr>
            <a:r>
              <a:rPr lang="en-US" b="1" noProof="1" smtClean="0"/>
              <a:t>//</a:t>
            </a:r>
            <a:r>
              <a:rPr lang="en-US" noProof="1" smtClean="0"/>
              <a:t>STEP010	</a:t>
            </a:r>
            <a:r>
              <a:rPr lang="en-US" b="1" noProof="1" smtClean="0"/>
              <a:t>EXEC PGM=ICETOOL</a:t>
            </a:r>
            <a:r>
              <a:rPr lang="en-US" noProof="1" smtClean="0"/>
              <a:t>,REGION=1024K</a:t>
            </a:r>
            <a:r>
              <a:rPr lang="en-US" altLang="en-US" noProof="1" smtClean="0"/>
              <a:t> 	</a:t>
            </a:r>
            <a:r>
              <a:rPr lang="en-US" altLang="en-US" i="1" noProof="1" smtClean="0">
                <a:sym typeface="Wingdings" pitchFamily="2" charset="2"/>
              </a:rPr>
              <a:t> rekomendowane jest użycie REGION=1024K  ze względu</a:t>
            </a:r>
            <a:r>
              <a:rPr lang="en-US" altLang="en-US" noProof="1" smtClean="0">
                <a:sym typeface="Wingdings" pitchFamily="2" charset="2"/>
              </a:rPr>
              <a:t> </a:t>
            </a:r>
          </a:p>
          <a:p>
            <a:pPr>
              <a:spcBef>
                <a:spcPct val="0"/>
              </a:spcBef>
              <a:defRPr/>
            </a:pPr>
            <a:r>
              <a:rPr lang="en-US" altLang="en-US" noProof="1" smtClean="0">
                <a:sym typeface="Wingdings" pitchFamily="2" charset="2"/>
              </a:rPr>
              <a:t>					    </a:t>
            </a:r>
            <a:r>
              <a:rPr lang="en-US" altLang="en-US" i="1" noProof="1" smtClean="0">
                <a:sym typeface="Wingdings" pitchFamily="2" charset="2"/>
              </a:rPr>
              <a:t>na zwykle niemałą przestrzeń operacyjną ICETOOL’a</a:t>
            </a:r>
          </a:p>
          <a:p>
            <a:pPr>
              <a:spcBef>
                <a:spcPct val="0"/>
              </a:spcBef>
              <a:defRPr/>
            </a:pPr>
            <a:r>
              <a:rPr lang="en-US" b="1" noProof="1" smtClean="0"/>
              <a:t>//DFSMSG DD SYSOUT=*</a:t>
            </a:r>
          </a:p>
          <a:p>
            <a:pPr>
              <a:spcBef>
                <a:spcPct val="0"/>
              </a:spcBef>
              <a:defRPr/>
            </a:pPr>
            <a:r>
              <a:rPr lang="en-US" b="1" noProof="1" smtClean="0"/>
              <a:t>//TOOLMSG DD SYSOUT=*</a:t>
            </a:r>
          </a:p>
          <a:p>
            <a:pPr>
              <a:spcBef>
                <a:spcPct val="0"/>
              </a:spcBef>
              <a:defRPr/>
            </a:pPr>
            <a:r>
              <a:rPr lang="en-US" b="1" noProof="1" smtClean="0"/>
              <a:t>//TOOLIN DD *</a:t>
            </a:r>
          </a:p>
          <a:p>
            <a:pPr>
              <a:spcBef>
                <a:spcPct val="0"/>
              </a:spcBef>
              <a:defRPr/>
            </a:pPr>
            <a:r>
              <a:rPr lang="en-US" altLang="en-US" noProof="1" smtClean="0"/>
              <a:t>    </a:t>
            </a:r>
            <a:r>
              <a:rPr lang="en-US" altLang="en-US" i="1" noProof="1" smtClean="0"/>
              <a:t>wyrażenia ICETOOL’a</a:t>
            </a:r>
          </a:p>
          <a:p>
            <a:pPr>
              <a:spcBef>
                <a:spcPct val="0"/>
              </a:spcBef>
              <a:defRPr/>
            </a:pPr>
            <a:r>
              <a:rPr lang="en-US" altLang="en-US" noProof="1" smtClean="0"/>
              <a:t>    </a:t>
            </a:r>
            <a:r>
              <a:rPr lang="en-US" altLang="en-US" i="1" noProof="1" smtClean="0"/>
              <a:t>tu może wystąpić</a:t>
            </a:r>
            <a:r>
              <a:rPr lang="en-US" altLang="en-US" noProof="1" smtClean="0"/>
              <a:t>       … </a:t>
            </a:r>
            <a:r>
              <a:rPr lang="en-US" altLang="en-US" b="1" noProof="1" smtClean="0"/>
              <a:t>USING(</a:t>
            </a:r>
            <a:r>
              <a:rPr lang="en-US" altLang="en-US" b="1" i="1" noProof="1" smtClean="0"/>
              <a:t>xxxx</a:t>
            </a:r>
            <a:r>
              <a:rPr lang="en-US" altLang="en-US" b="1" noProof="1" smtClean="0"/>
              <a:t>)</a:t>
            </a:r>
          </a:p>
          <a:p>
            <a:pPr>
              <a:spcBef>
                <a:spcPct val="0"/>
              </a:spcBef>
              <a:defRPr/>
            </a:pPr>
            <a:r>
              <a:rPr lang="en-US" altLang="en-US" b="1" noProof="1" smtClean="0"/>
              <a:t>/*</a:t>
            </a:r>
          </a:p>
          <a:p>
            <a:pPr>
              <a:defRPr/>
            </a:pPr>
            <a:r>
              <a:rPr lang="en-US" b="1" noProof="1" smtClean="0"/>
              <a:t>//</a:t>
            </a:r>
            <a:r>
              <a:rPr lang="en-US" b="1" i="1" noProof="1" smtClean="0"/>
              <a:t>xxxx</a:t>
            </a:r>
            <a:r>
              <a:rPr lang="en-US" b="1" noProof="1" smtClean="0"/>
              <a:t>CNTL DD  *</a:t>
            </a:r>
            <a:r>
              <a:rPr lang="en-US" noProof="1" smtClean="0"/>
              <a:t>	</a:t>
            </a:r>
          </a:p>
          <a:p>
            <a:pPr>
              <a:defRPr/>
            </a:pPr>
            <a:r>
              <a:rPr lang="en-US" altLang="en-US" i="1" noProof="1" smtClean="0"/>
              <a:t>    wyrażenia SORT’u dla operacji </a:t>
            </a:r>
            <a:r>
              <a:rPr lang="en-US" i="1" noProof="1" smtClean="0"/>
              <a:t>COPY, COUNT, DATASORT, MERGE, RESIZE, SELECT, SORT, SPLICE lub SUBSET.</a:t>
            </a:r>
            <a:endParaRPr lang="en-US" altLang="en-US" i="1" noProof="1" smtClean="0"/>
          </a:p>
          <a:p>
            <a:pPr>
              <a:spcBef>
                <a:spcPct val="0"/>
              </a:spcBef>
              <a:defRPr/>
            </a:pPr>
            <a:r>
              <a:rPr lang="en-US" altLang="en-US" b="1" noProof="1" smtClean="0"/>
              <a:t>/*</a:t>
            </a:r>
          </a:p>
          <a:p>
            <a:pPr>
              <a:defRPr/>
            </a:pPr>
            <a:r>
              <a:rPr lang="en-US" b="1" noProof="1" smtClean="0"/>
              <a:t>//indd DD</a:t>
            </a:r>
            <a:r>
              <a:rPr lang="en-US" noProof="1" smtClean="0"/>
              <a:t>		</a:t>
            </a:r>
            <a:r>
              <a:rPr lang="en-US" noProof="1" smtClean="0">
                <a:sym typeface="Wingdings" pitchFamily="2" charset="2"/>
              </a:rPr>
              <a:t> </a:t>
            </a:r>
            <a:r>
              <a:rPr lang="en-US" i="1" noProof="1" smtClean="0"/>
              <a:t>Definiuje plik wejścia dla operacji COPY, COUNT, DATASORT, DISPLAY, MERGE, </a:t>
            </a:r>
          </a:p>
          <a:p>
            <a:pPr>
              <a:defRPr/>
            </a:pPr>
            <a:r>
              <a:rPr lang="en-US" i="1" noProof="1" smtClean="0"/>
              <a:t>		OCCUR, RANGE, RESIZE, SELECT, SORT, SPLICE, STATS, SUBSET, UNIQUE lub VERIFY.</a:t>
            </a:r>
          </a:p>
          <a:p>
            <a:pPr>
              <a:defRPr/>
            </a:pPr>
            <a:r>
              <a:rPr lang="en-US" b="1" noProof="1" smtClean="0"/>
              <a:t>//outdd DD	</a:t>
            </a:r>
            <a:r>
              <a:rPr lang="en-US" noProof="1" smtClean="0"/>
              <a:t>	</a:t>
            </a:r>
            <a:r>
              <a:rPr lang="en-US" noProof="1" smtClean="0">
                <a:sym typeface="Wingdings" pitchFamily="2" charset="2"/>
              </a:rPr>
              <a:t></a:t>
            </a:r>
            <a:r>
              <a:rPr lang="en-US" b="1" noProof="1" smtClean="0">
                <a:sym typeface="Wingdings" pitchFamily="2" charset="2"/>
              </a:rPr>
              <a:t> </a:t>
            </a:r>
            <a:r>
              <a:rPr lang="en-US" i="1" noProof="1" smtClean="0"/>
              <a:t>Definiuje plik wyjścia dla operacji COPY, DATASORT, MERGE, RESIZE, SELECT, SORT, </a:t>
            </a:r>
          </a:p>
          <a:p>
            <a:pPr>
              <a:defRPr/>
            </a:pPr>
            <a:r>
              <a:rPr lang="en-US" i="1" noProof="1" smtClean="0"/>
              <a:t>		SPLICE lub SUBSET.</a:t>
            </a:r>
          </a:p>
          <a:p>
            <a:pPr>
              <a:defRPr/>
            </a:pPr>
            <a:r>
              <a:rPr lang="en-US" b="1" noProof="1" smtClean="0"/>
              <a:t>//savedd DD</a:t>
            </a:r>
            <a:r>
              <a:rPr lang="en-US" noProof="1" smtClean="0"/>
              <a:t>	</a:t>
            </a:r>
            <a:r>
              <a:rPr lang="en-US" noProof="1" smtClean="0">
                <a:sym typeface="Wingdings" pitchFamily="2" charset="2"/>
              </a:rPr>
              <a:t> </a:t>
            </a:r>
            <a:r>
              <a:rPr lang="en-US" i="1" noProof="1" smtClean="0"/>
              <a:t>Definiuje plik wyjścia dla operacji SELECT lub SUBSET.</a:t>
            </a:r>
          </a:p>
          <a:p>
            <a:pPr>
              <a:defRPr/>
            </a:pPr>
            <a:r>
              <a:rPr lang="en-US" b="1" noProof="1" smtClean="0"/>
              <a:t>//listdd DD</a:t>
            </a:r>
            <a:r>
              <a:rPr lang="en-US" noProof="1" smtClean="0"/>
              <a:t>		</a:t>
            </a:r>
            <a:r>
              <a:rPr lang="en-US" noProof="1" smtClean="0">
                <a:sym typeface="Wingdings" pitchFamily="2" charset="2"/>
              </a:rPr>
              <a:t> </a:t>
            </a:r>
            <a:r>
              <a:rPr lang="en-US" i="1" noProof="1" smtClean="0"/>
              <a:t>Definiuje listę w formie raportu na wyjściu dla operacji DEFAULTS, DISPLAY lub OCCUR.</a:t>
            </a:r>
          </a:p>
          <a:p>
            <a:pPr>
              <a:defRPr/>
            </a:pPr>
            <a:r>
              <a:rPr lang="en-US" b="1" noProof="1" smtClean="0"/>
              <a:t>//countdd DD</a:t>
            </a:r>
            <a:r>
              <a:rPr lang="en-US" noProof="1" smtClean="0"/>
              <a:t>	</a:t>
            </a:r>
            <a:r>
              <a:rPr lang="en-US" noProof="1" smtClean="0">
                <a:sym typeface="Wingdings" pitchFamily="2" charset="2"/>
              </a:rPr>
              <a:t> </a:t>
            </a:r>
            <a:r>
              <a:rPr lang="en-US" i="1" noProof="1" smtClean="0"/>
              <a:t>Definiuje plik dla operacji COUNT.</a:t>
            </a:r>
          </a:p>
          <a:p>
            <a:pPr>
              <a:spcBef>
                <a:spcPct val="0"/>
              </a:spcBef>
              <a:defRPr/>
            </a:pPr>
            <a:endParaRPr lang="en-US" altLang="en-US" noProof="1" smtClean="0"/>
          </a:p>
          <a:p>
            <a:pPr marL="0" lvl="1">
              <a:spcBef>
                <a:spcPct val="0"/>
              </a:spcBef>
              <a:defRPr/>
            </a:pPr>
            <a:r>
              <a:rPr lang="en-US" altLang="en-US" sz="1300" noProof="1" smtClean="0">
                <a:solidFill>
                  <a:srgbClr val="FF9900"/>
                </a:solidFill>
              </a:rPr>
              <a:t>- - - - - - - - - - - - - - - - - - - - - - - - - - - - - - - - - - - - - - - - - - - - - - - - - - - - - - - - - - - - - - - - - - - - - - - - - - - - - -</a:t>
            </a:r>
            <a:endParaRPr lang="en-US" altLang="en-US" noProof="1" smtClean="0"/>
          </a:p>
          <a:p>
            <a:pPr>
              <a:spcBef>
                <a:spcPct val="0"/>
              </a:spcBef>
              <a:defRPr/>
            </a:pPr>
            <a:endParaRPr lang="en-US" altLang="en-US" noProof="1" smtClean="0"/>
          </a:p>
          <a:p>
            <a:pPr>
              <a:spcBef>
                <a:spcPct val="0"/>
              </a:spcBef>
              <a:defRPr/>
            </a:pPr>
            <a:r>
              <a:rPr lang="en-US" altLang="en-US" noProof="1" smtClean="0"/>
              <a:t>W trakcie omawiania działania operatorów pomijane będą na slajdach linie (które zawsze muszą być kodowane):</a:t>
            </a:r>
          </a:p>
          <a:p>
            <a:pPr>
              <a:spcBef>
                <a:spcPct val="0"/>
              </a:spcBef>
              <a:defRPr/>
            </a:pPr>
            <a:endParaRPr lang="en-US" altLang="en-US" noProof="1" smtClean="0"/>
          </a:p>
          <a:p>
            <a:pPr lvl="1">
              <a:spcBef>
                <a:spcPct val="0"/>
              </a:spcBef>
              <a:defRPr/>
            </a:pPr>
            <a:r>
              <a:rPr lang="en-US" altLang="en-US" noProof="1" smtClean="0"/>
              <a:t>        //STEP010	EXEC  PGM=ICETOOL</a:t>
            </a:r>
          </a:p>
          <a:p>
            <a:pPr lvl="1">
              <a:spcBef>
                <a:spcPct val="0"/>
              </a:spcBef>
              <a:defRPr/>
            </a:pPr>
            <a:r>
              <a:rPr lang="en-US" altLang="en-US" noProof="1" smtClean="0"/>
              <a:t>        //DFSMSG	DD  SYSOUT=*</a:t>
            </a:r>
          </a:p>
          <a:p>
            <a:pPr lvl="1">
              <a:spcBef>
                <a:spcPct val="0"/>
              </a:spcBef>
              <a:defRPr/>
            </a:pPr>
            <a:r>
              <a:rPr lang="en-US" altLang="en-US" noProof="1" smtClean="0"/>
              <a:t>        //TOOLMSG	DD  SYSOUT=*</a:t>
            </a:r>
          </a:p>
          <a:p>
            <a:pPr algn="just">
              <a:spcBef>
                <a:spcPct val="0"/>
              </a:spcBef>
              <a:defRPr/>
            </a:pPr>
            <a:endParaRPr lang="en-US" altLang="en-US" noProof="1" smtClean="0"/>
          </a:p>
        </p:txBody>
      </p:sp>
      <p:sp>
        <p:nvSpPr>
          <p:cNvPr id="47108" name="Symbol zastępczy numeru slajdu 3"/>
          <p:cNvSpPr>
            <a:spLocks noGrp="1"/>
          </p:cNvSpPr>
          <p:nvPr>
            <p:ph type="sldNum" sz="quarter" idx="5"/>
          </p:nvPr>
        </p:nvSpPr>
        <p:spPr bwMode="auto">
          <a:noFill/>
          <a:ln>
            <a:miter lim="800000"/>
            <a:headEnd/>
            <a:tailEnd/>
          </a:ln>
        </p:spPr>
        <p:txBody>
          <a:bodyPr/>
          <a:lstStyle/>
          <a:p>
            <a:fld id="{75C3FB81-E154-4616-A671-B02729938FE7}" type="slidenum">
              <a:rPr lang="pl-PL" altLang="en-US" smtClean="0"/>
              <a:pPr/>
              <a:t>3</a:t>
            </a:fld>
            <a:endParaRPr lang="pl-PL"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74755" name="Symbol zastępczy notatek 2"/>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r>
              <a:rPr lang="pl-PL" noProof="1" smtClean="0"/>
              <a:t>Powyższy przykład łączy dwa zbiory. W zbiorze wynikowym znajdą się także rekordy, dla których nie znaleziono pary. Rekordy zostają uzupełnione danymi z ostatniego znalezionego duplikatu.</a:t>
            </a:r>
          </a:p>
          <a:p>
            <a:pPr>
              <a:spcBef>
                <a:spcPct val="0"/>
              </a:spcBef>
            </a:pPr>
            <a:endParaRPr lang="pl-PL" noProof="1" smtClean="0"/>
          </a:p>
          <a:p>
            <a:pPr>
              <a:lnSpc>
                <a:spcPct val="80000"/>
              </a:lnSpc>
              <a:buFontTx/>
              <a:buChar char="-"/>
            </a:pPr>
            <a:r>
              <a:rPr lang="pl-PL" altLang="en-US" noProof="1" smtClean="0"/>
              <a:t> - - - - - - - - - - - - - - - - - - - - - - - - - - - - - - - - - - - - - - - - - - - - - - - - - - - - - - - - - - - - - - - - - - - - - - - - - - - - - -</a:t>
            </a:r>
          </a:p>
          <a:p>
            <a:pPr>
              <a:lnSpc>
                <a:spcPct val="80000"/>
              </a:lnSpc>
              <a:buFontTx/>
              <a:buChar char="-"/>
            </a:pPr>
            <a:endParaRPr lang="pl-PL" altLang="en-US" noProof="1" smtClean="0"/>
          </a:p>
          <a:p>
            <a:pPr>
              <a:lnSpc>
                <a:spcPct val="80000"/>
              </a:lnSpc>
            </a:pPr>
            <a:r>
              <a:rPr lang="pl-PL" altLang="en-US" b="1" noProof="1" smtClean="0"/>
              <a:t>Kompletny kod (ciąg dalszy):</a:t>
            </a:r>
          </a:p>
          <a:p>
            <a:pPr>
              <a:spcBef>
                <a:spcPct val="0"/>
              </a:spcBef>
            </a:pPr>
            <a:endParaRPr lang="pl-PL" noProof="1" smtClean="0"/>
          </a:p>
          <a:p>
            <a:r>
              <a:rPr lang="pl-PL" noProof="1" smtClean="0"/>
              <a:t>//**********************************************************************</a:t>
            </a:r>
          </a:p>
          <a:p>
            <a:r>
              <a:rPr lang="pl-PL" noProof="1" smtClean="0"/>
              <a:t>//* PRZYKLAD 4 - KEEPNODUPS                                            *</a:t>
            </a:r>
          </a:p>
          <a:p>
            <a:r>
              <a:rPr lang="pl-PL" noProof="1" smtClean="0"/>
              <a:t>//* POLA ZOSTANĄ UZUPEŁNIONE Z OSTATNIEGO KOLEJNOSCIĄ DUPLIKATU        *</a:t>
            </a:r>
          </a:p>
          <a:p>
            <a:r>
              <a:rPr lang="pl-PL" noProof="1" smtClean="0"/>
              <a:t>//* REKORDY BEZ PARY ZOSTANĄ ZACHOWANE (OCZYWISCIE TE W PIERWSZYM I    *</a:t>
            </a:r>
          </a:p>
          <a:p>
            <a:r>
              <a:rPr lang="pl-PL" noProof="1" smtClean="0"/>
              <a:t>//* DRUGIM PLIKU BO 'SPLICE' TRAKTUJE JE JAK JEDEN PLIK.               *</a:t>
            </a:r>
          </a:p>
          <a:p>
            <a:r>
              <a:rPr lang="pl-PL" noProof="1" smtClean="0"/>
              <a:t>//**********************************************************************</a:t>
            </a:r>
          </a:p>
          <a:p>
            <a:r>
              <a:rPr lang="pl-PL" noProof="1" smtClean="0"/>
              <a:t>//TOOLIN   DD *                                                    </a:t>
            </a:r>
          </a:p>
          <a:p>
            <a:r>
              <a:rPr lang="pl-PL" noProof="1" smtClean="0"/>
              <a:t>   SPLICE FROM(INPUT) TO(OUTDD1) ON(1,4,CH) WITH(30,36) KEEPNODUPS </a:t>
            </a:r>
          </a:p>
          <a:p>
            <a:r>
              <a:rPr lang="pl-PL" noProof="1" smtClean="0"/>
              <a:t>/*                                                                 </a:t>
            </a:r>
          </a:p>
          <a:p>
            <a:pPr>
              <a:spcBef>
                <a:spcPct val="0"/>
              </a:spcBef>
            </a:pPr>
            <a:endParaRPr lang="pl-PL" noProof="1" smtClean="0"/>
          </a:p>
        </p:txBody>
      </p:sp>
      <p:sp>
        <p:nvSpPr>
          <p:cNvPr id="74756" name="Symbol zastępczy numeru slajdu 3"/>
          <p:cNvSpPr>
            <a:spLocks noGrp="1"/>
          </p:cNvSpPr>
          <p:nvPr>
            <p:ph type="sldNum" sz="quarter" idx="5"/>
          </p:nvPr>
        </p:nvSpPr>
        <p:spPr bwMode="auto">
          <a:noFill/>
          <a:ln>
            <a:miter lim="800000"/>
            <a:headEnd/>
            <a:tailEnd/>
          </a:ln>
        </p:spPr>
        <p:txBody>
          <a:bodyPr/>
          <a:lstStyle/>
          <a:p>
            <a:fld id="{E0BEE3C6-9A4B-4C40-AB89-967CC2C7A347}" type="slidenum">
              <a:rPr lang="pl-PL" altLang="en-US" smtClean="0"/>
              <a:pPr/>
              <a:t>30</a:t>
            </a:fld>
            <a:endParaRPr lang="pl-PL" altLang="en-US"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75779" name="Symbol zastępczy notatek 2"/>
          <p:cNvSpPr>
            <a:spLocks noGrp="1"/>
          </p:cNvSpPr>
          <p:nvPr>
            <p:ph type="body" idx="1"/>
          </p:nvPr>
        </p:nvSpPr>
        <p:spPr bwMode="auto">
          <a:noFill/>
        </p:spPr>
        <p:txBody>
          <a:bodyPr wrap="square" numCol="1" anchor="t" anchorCtr="0" compatLnSpc="1">
            <a:prstTxWarp prst="textNoShape">
              <a:avLst/>
            </a:prstTxWarp>
          </a:bodyPr>
          <a:lstStyle/>
          <a:p>
            <a:pPr>
              <a:lnSpc>
                <a:spcPct val="80000"/>
              </a:lnSpc>
              <a:spcBef>
                <a:spcPct val="0"/>
              </a:spcBef>
            </a:pPr>
            <a:r>
              <a:rPr lang="pl-PL" altLang="en-US" sz="800" noProof="1" smtClean="0"/>
              <a:t>Powyższy przykład łączy dwa zbiory. Pozostawia w zbiorze wynikowym rekordy ze zbioru z danymi o pracownikach, dla których znaleziono duplikat w zbiorze z danymi o zatrudnieniu. Rekordy zostają uzupełnione danymi z ostatniego znalezionego duplikatu. W zbiorze wynikowym znajdą się również rekordy bazowe bez wprowadzonych zmian.</a:t>
            </a:r>
          </a:p>
          <a:p>
            <a:pPr>
              <a:lnSpc>
                <a:spcPct val="80000"/>
              </a:lnSpc>
              <a:spcBef>
                <a:spcPct val="0"/>
              </a:spcBef>
            </a:pPr>
            <a:endParaRPr lang="pl-PL" altLang="en-US" sz="800" noProof="1" smtClean="0"/>
          </a:p>
          <a:p>
            <a:pPr>
              <a:lnSpc>
                <a:spcPct val="80000"/>
              </a:lnSpc>
              <a:spcBef>
                <a:spcPct val="0"/>
              </a:spcBef>
            </a:pPr>
            <a:r>
              <a:rPr lang="pl-PL" altLang="en-US" sz="800" noProof="1" smtClean="0"/>
              <a:t>Niestety nie na każdej platformie opcja ta działa.</a:t>
            </a:r>
          </a:p>
          <a:p>
            <a:pPr>
              <a:lnSpc>
                <a:spcPct val="80000"/>
              </a:lnSpc>
              <a:spcBef>
                <a:spcPct val="0"/>
              </a:spcBef>
            </a:pPr>
            <a:endParaRPr lang="pl-PL" altLang="en-US" sz="800" noProof="1" smtClean="0"/>
          </a:p>
          <a:p>
            <a:pPr>
              <a:lnSpc>
                <a:spcPct val="80000"/>
              </a:lnSpc>
              <a:buFontTx/>
              <a:buChar char="-"/>
            </a:pPr>
            <a:r>
              <a:rPr lang="pl-PL" altLang="en-US" sz="800" noProof="1" smtClean="0"/>
              <a:t> - - - - - - - - - - - - - - - - - - - - - - - - - - - - - - - - - - - - - - - - - - - - - - - - - - - - - - - - - - - - - - - - - - - - - - - - - - - - - -</a:t>
            </a:r>
          </a:p>
          <a:p>
            <a:pPr>
              <a:lnSpc>
                <a:spcPct val="80000"/>
              </a:lnSpc>
              <a:buFontTx/>
              <a:buChar char="-"/>
            </a:pPr>
            <a:endParaRPr lang="pl-PL" altLang="en-US" sz="800" noProof="1" smtClean="0"/>
          </a:p>
          <a:p>
            <a:pPr>
              <a:lnSpc>
                <a:spcPct val="80000"/>
              </a:lnSpc>
            </a:pPr>
            <a:r>
              <a:rPr lang="pl-PL" altLang="en-US" sz="800" b="1" noProof="1" smtClean="0"/>
              <a:t>Kompletny kod (ciąg dalszy):</a:t>
            </a:r>
          </a:p>
          <a:p>
            <a:pPr>
              <a:lnSpc>
                <a:spcPct val="80000"/>
              </a:lnSpc>
              <a:spcBef>
                <a:spcPct val="0"/>
              </a:spcBef>
            </a:pPr>
            <a:endParaRPr lang="pl-PL" altLang="en-US" sz="800" noProof="1" smtClean="0"/>
          </a:p>
          <a:p>
            <a:r>
              <a:rPr lang="pl-PL" noProof="1" smtClean="0"/>
              <a:t>//**********************************************************************</a:t>
            </a:r>
          </a:p>
          <a:p>
            <a:r>
              <a:rPr lang="pl-PL" noProof="1" smtClean="0"/>
              <a:t>//* PRZYKLAD 5 – KEEPBASE                                              *</a:t>
            </a:r>
          </a:p>
          <a:p>
            <a:r>
              <a:rPr lang="pl-PL" noProof="1" smtClean="0"/>
              <a:t>//* DZIAŁA TAK JAK W PRZYKŁADZIE NR 1 (BEZ OPCJI) ALE DODATKOWO POZO-  *</a:t>
            </a:r>
          </a:p>
          <a:p>
            <a:r>
              <a:rPr lang="pl-PL" noProof="1" smtClean="0"/>
              <a:t>//* STAWIA PIERWSZY REKORD.  REKORDY NIESPAROWANE SĄ POMIJANE.        *</a:t>
            </a:r>
          </a:p>
          <a:p>
            <a:r>
              <a:rPr lang="pl-PL" noProof="1" smtClean="0"/>
              <a:t>//**********************************************************************</a:t>
            </a:r>
          </a:p>
          <a:p>
            <a:r>
              <a:rPr lang="pl-PL" noProof="1" smtClean="0"/>
              <a:t>//TOOLIN   DD *                                                    </a:t>
            </a:r>
          </a:p>
          <a:p>
            <a:r>
              <a:rPr lang="pl-PL" noProof="1" smtClean="0"/>
              <a:t>   SPLICE FROM(INPUT) TO(OUTDD1) ON(1,4,CH) WITH(30,36) KEEPBASE  </a:t>
            </a:r>
          </a:p>
          <a:p>
            <a:r>
              <a:rPr lang="pl-PL" noProof="1" smtClean="0"/>
              <a:t>/*                                                                 </a:t>
            </a:r>
          </a:p>
          <a:p>
            <a:pPr>
              <a:lnSpc>
                <a:spcPct val="80000"/>
              </a:lnSpc>
              <a:spcBef>
                <a:spcPct val="0"/>
              </a:spcBef>
            </a:pPr>
            <a:endParaRPr lang="pl-PL" altLang="en-US" sz="800" noProof="1" smtClean="0"/>
          </a:p>
        </p:txBody>
      </p:sp>
      <p:sp>
        <p:nvSpPr>
          <p:cNvPr id="75780" name="Symbol zastępczy numeru slajdu 3"/>
          <p:cNvSpPr>
            <a:spLocks noGrp="1"/>
          </p:cNvSpPr>
          <p:nvPr>
            <p:ph type="sldNum" sz="quarter" idx="5"/>
          </p:nvPr>
        </p:nvSpPr>
        <p:spPr bwMode="auto">
          <a:noFill/>
          <a:ln>
            <a:miter lim="800000"/>
            <a:headEnd/>
            <a:tailEnd/>
          </a:ln>
        </p:spPr>
        <p:txBody>
          <a:bodyPr/>
          <a:lstStyle/>
          <a:p>
            <a:fld id="{94E6F0B7-D295-4C6B-9793-8EAF2BDF6087}" type="slidenum">
              <a:rPr lang="pl-PL" altLang="en-US" smtClean="0"/>
              <a:pPr/>
              <a:t>31</a:t>
            </a:fld>
            <a:endParaRPr lang="pl-PL" alt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lnSpcReduction="10000"/>
          </a:bodyPr>
          <a:lstStyle/>
          <a:p>
            <a:pPr>
              <a:defRPr/>
            </a:pPr>
            <a:r>
              <a:rPr lang="en-US" noProof="1" smtClean="0"/>
              <a:t>Podaje w TOOLMSG dane statystyczne takie jak minimalna wartość, maksymalna wartość, średnia wartość i suma wyszczególnionego w ON pola numerycznego.</a:t>
            </a:r>
          </a:p>
          <a:p>
            <a:pPr>
              <a:defRPr/>
            </a:pPr>
            <a:r>
              <a:rPr lang="en-US" altLang="en-US" noProof="1" smtClean="0"/>
              <a:t>Można podać do 10 wyrażeń ON (p,m,f) gdzie (p,m,f) oznacza (pozycję, długość i format pola). Definicja pola ON musi mieścić się w faktycznej długości rekordu, a pozycja pola nie może być większa niż 32752.</a:t>
            </a:r>
          </a:p>
          <a:p>
            <a:pPr>
              <a:defRPr/>
            </a:pPr>
            <a:endParaRPr lang="en-US" noProof="1" smtClean="0"/>
          </a:p>
          <a:p>
            <a:pPr>
              <a:lnSpc>
                <a:spcPct val="80000"/>
              </a:lnSpc>
              <a:spcBef>
                <a:spcPct val="0"/>
              </a:spcBef>
              <a:defRPr/>
            </a:pPr>
            <a:r>
              <a:rPr lang="en-US" altLang="en-US" noProof="1" smtClean="0"/>
              <a:t>Dostępne formaty pól:</a:t>
            </a:r>
          </a:p>
          <a:p>
            <a:pPr>
              <a:lnSpc>
                <a:spcPct val="80000"/>
              </a:lnSpc>
              <a:spcBef>
                <a:spcPct val="0"/>
              </a:spcBef>
              <a:defRPr/>
            </a:pPr>
            <a:r>
              <a:rPr lang="en-US" altLang="en-US" noProof="1" smtClean="0"/>
              <a:t>Format	Długość	Znaczenie</a:t>
            </a:r>
          </a:p>
          <a:p>
            <a:pPr>
              <a:lnSpc>
                <a:spcPct val="80000"/>
              </a:lnSpc>
              <a:spcBef>
                <a:spcPct val="0"/>
              </a:spcBef>
              <a:defRPr/>
            </a:pPr>
            <a:r>
              <a:rPr lang="en-US" altLang="en-US" noProof="1" smtClean="0"/>
              <a:t>---------	---------	--------------------------------------</a:t>
            </a:r>
          </a:p>
          <a:p>
            <a:pPr>
              <a:lnSpc>
                <a:spcPct val="80000"/>
              </a:lnSpc>
              <a:spcBef>
                <a:spcPct val="0"/>
              </a:spcBef>
              <a:defRPr/>
            </a:pPr>
            <a:r>
              <a:rPr lang="en-US" altLang="en-US" noProof="1" smtClean="0"/>
              <a:t>   BI 	1 – 1500 	binarny bez znaku</a:t>
            </a:r>
          </a:p>
          <a:p>
            <a:pPr>
              <a:lnSpc>
                <a:spcPct val="80000"/>
              </a:lnSpc>
              <a:spcBef>
                <a:spcPct val="0"/>
              </a:spcBef>
              <a:defRPr/>
            </a:pPr>
            <a:r>
              <a:rPr lang="en-US" altLang="en-US" noProof="1" smtClean="0"/>
              <a:t>   FI	1 – 256	stałopozycyjny ze znakiem</a:t>
            </a:r>
          </a:p>
          <a:p>
            <a:pPr>
              <a:lnSpc>
                <a:spcPct val="80000"/>
              </a:lnSpc>
              <a:spcBef>
                <a:spcPct val="0"/>
              </a:spcBef>
              <a:defRPr/>
            </a:pPr>
            <a:r>
              <a:rPr lang="en-US" altLang="en-US" noProof="1" smtClean="0"/>
              <a:t>   PD	1 – 16	spakowany numeryczny ze znakiem</a:t>
            </a:r>
          </a:p>
          <a:p>
            <a:pPr>
              <a:lnSpc>
                <a:spcPct val="80000"/>
              </a:lnSpc>
              <a:spcBef>
                <a:spcPct val="0"/>
              </a:spcBef>
              <a:defRPr/>
            </a:pPr>
            <a:r>
              <a:rPr lang="en-US" altLang="en-US" noProof="1" smtClean="0"/>
              <a:t>   ZD	1 – 31	numeryczna ze znakiem do prezentacji</a:t>
            </a:r>
          </a:p>
          <a:p>
            <a:pPr>
              <a:lnSpc>
                <a:spcPct val="80000"/>
              </a:lnSpc>
              <a:spcBef>
                <a:spcPct val="0"/>
              </a:spcBef>
              <a:defRPr/>
            </a:pPr>
            <a:r>
              <a:rPr lang="en-US" altLang="en-US" noProof="1" smtClean="0"/>
              <a:t>   CH	1 – 1500	alfanumeryczny</a:t>
            </a:r>
          </a:p>
          <a:p>
            <a:pPr>
              <a:lnSpc>
                <a:spcPct val="80000"/>
              </a:lnSpc>
              <a:spcBef>
                <a:spcPct val="0"/>
              </a:spcBef>
              <a:defRPr/>
            </a:pPr>
            <a:r>
              <a:rPr lang="en-US" altLang="en-US" noProof="1" smtClean="0"/>
              <a:t>CSF/FS	1 – 32	zmiennoprzecinkowy ze znakiem</a:t>
            </a:r>
          </a:p>
          <a:p>
            <a:pPr>
              <a:lnSpc>
                <a:spcPct val="80000"/>
              </a:lnSpc>
              <a:spcBef>
                <a:spcPct val="0"/>
              </a:spcBef>
              <a:defRPr/>
            </a:pPr>
            <a:r>
              <a:rPr lang="en-US" altLang="en-US" noProof="1" smtClean="0"/>
              <a:t>  UFF	1 – 44	wolnego formatu, numeryczny bez znaku</a:t>
            </a:r>
          </a:p>
          <a:p>
            <a:pPr>
              <a:lnSpc>
                <a:spcPct val="80000"/>
              </a:lnSpc>
              <a:spcBef>
                <a:spcPct val="0"/>
              </a:spcBef>
              <a:defRPr/>
            </a:pPr>
            <a:r>
              <a:rPr lang="en-US" altLang="en-US" noProof="1" smtClean="0"/>
              <a:t>  SFF	1 – 44	wolnego formatu, numeryczny ze znakiem</a:t>
            </a:r>
          </a:p>
          <a:p>
            <a:pPr>
              <a:lnSpc>
                <a:spcPct val="80000"/>
              </a:lnSpc>
              <a:spcBef>
                <a:spcPct val="0"/>
              </a:spcBef>
              <a:defRPr/>
            </a:pPr>
            <a:endParaRPr lang="en-US" altLang="en-US" noProof="1" smtClean="0"/>
          </a:p>
          <a:p>
            <a:pPr>
              <a:lnSpc>
                <a:spcPct val="80000"/>
              </a:lnSpc>
              <a:spcBef>
                <a:spcPct val="0"/>
              </a:spcBef>
              <a:defRPr/>
            </a:pPr>
            <a:r>
              <a:rPr lang="en-US" altLang="en-US" noProof="1" smtClean="0"/>
              <a:t>W wyrażeniu ON można zamiast określenia pola za pomocą (p,m,f) podać VLEN. VLEN zwraca nam długość rekordu. Odpowiada temu samemu co ON(1,2,BI) dla plików o zmiennej długości rekordów (Jeżeli plik jest o zmiennej długości rekordu, na początku rekordu podana jest jego długość – 4 bajty RDW).</a:t>
            </a:r>
          </a:p>
          <a:p>
            <a:pPr>
              <a:lnSpc>
                <a:spcPct val="80000"/>
              </a:lnSpc>
              <a:spcBef>
                <a:spcPct val="0"/>
              </a:spcBef>
              <a:defRPr/>
            </a:pPr>
            <a:endParaRPr lang="en-US" altLang="en-US" noProof="1" smtClean="0"/>
          </a:p>
          <a:p>
            <a:pPr>
              <a:lnSpc>
                <a:spcPct val="80000"/>
              </a:lnSpc>
              <a:spcBef>
                <a:spcPct val="0"/>
              </a:spcBef>
              <a:defRPr/>
            </a:pPr>
            <a:r>
              <a:rPr lang="en-US" altLang="en-US" noProof="1" smtClean="0"/>
              <a:t>VSAMTYPE 	– format rekordu w przypadku gdy źródłowym zbiorem jest VSAM. Dostępne wartości V i F.</a:t>
            </a:r>
          </a:p>
          <a:p>
            <a:pPr>
              <a:lnSpc>
                <a:spcPct val="80000"/>
              </a:lnSpc>
              <a:spcBef>
                <a:spcPct val="0"/>
              </a:spcBef>
              <a:defRPr/>
            </a:pPr>
            <a:r>
              <a:rPr lang="en-US" altLang="en-US" noProof="1" smtClean="0"/>
              <a:t>LMSG	– podaje </a:t>
            </a:r>
            <a:r>
              <a:rPr lang="en-US" noProof="1" smtClean="0"/>
              <a:t>minimalną wartość, maksymalną wartość, średnią wartość i sumę dla wszystkich pól numerycznych.</a:t>
            </a:r>
            <a:endParaRPr lang="en-US" altLang="en-US" noProof="1" smtClean="0"/>
          </a:p>
          <a:p>
            <a:pPr>
              <a:lnSpc>
                <a:spcPct val="80000"/>
              </a:lnSpc>
              <a:spcBef>
                <a:spcPct val="0"/>
              </a:spcBef>
              <a:defRPr/>
            </a:pPr>
            <a:endParaRPr lang="en-US" altLang="en-US" noProof="1" smtClean="0"/>
          </a:p>
          <a:p>
            <a:pPr>
              <a:lnSpc>
                <a:spcPct val="80000"/>
              </a:lnSpc>
              <a:spcBef>
                <a:spcPct val="0"/>
              </a:spcBef>
              <a:defRPr/>
            </a:pPr>
            <a:r>
              <a:rPr lang="en-US" altLang="en-US" noProof="1" smtClean="0"/>
              <a:t>- - - - - - - - - - - - - - - - - - - - - - - - - - - - - - - - - - - - - - - - - - - - - - - - - - - - - - - - - - - - - - - - - - - - - - - - - - - - - -</a:t>
            </a:r>
          </a:p>
          <a:p>
            <a:pPr>
              <a:lnSpc>
                <a:spcPct val="80000"/>
              </a:lnSpc>
              <a:spcBef>
                <a:spcPct val="0"/>
              </a:spcBef>
              <a:defRPr/>
            </a:pPr>
            <a:endParaRPr lang="en-US" altLang="en-US" noProof="1" smtClean="0"/>
          </a:p>
          <a:p>
            <a:pPr>
              <a:lnSpc>
                <a:spcPct val="80000"/>
              </a:lnSpc>
              <a:spcBef>
                <a:spcPct val="0"/>
              </a:spcBef>
              <a:defRPr/>
            </a:pPr>
            <a:r>
              <a:rPr lang="en-US" altLang="en-US" noProof="1" smtClean="0"/>
              <a:t>Powyższy przykład </a:t>
            </a:r>
            <a:r>
              <a:rPr lang="en-US" noProof="1" smtClean="0"/>
              <a:t>daje w TOOLMSG minimalną wartość, maksymalną wartość, średnią wartość i sumę binarnych dwóch bajtów pliku o zmiennej długości rekordów czyli podaje dane o długościach rekordów. Dodatkowo podaje takie dane statystyczne dla pola na pozycji od 15 do 18 bajtu pliku INDD. </a:t>
            </a:r>
          </a:p>
          <a:p>
            <a:pPr>
              <a:lnSpc>
                <a:spcPct val="80000"/>
              </a:lnSpc>
              <a:spcBef>
                <a:spcPct val="0"/>
              </a:spcBef>
              <a:defRPr/>
            </a:pPr>
            <a:endParaRPr lang="en-US" altLang="en-US" noProof="1" smtClean="0"/>
          </a:p>
          <a:p>
            <a:pPr>
              <a:lnSpc>
                <a:spcPct val="80000"/>
              </a:lnSpc>
              <a:spcBef>
                <a:spcPct val="0"/>
              </a:spcBef>
              <a:defRPr/>
            </a:pPr>
            <a:r>
              <a:rPr lang="en-US" altLang="en-US" b="1" noProof="1" smtClean="0"/>
              <a:t>Przykładowy wydruk w TOOLMSG:</a:t>
            </a:r>
          </a:p>
          <a:p>
            <a:pPr>
              <a:defRPr/>
            </a:pPr>
            <a:endParaRPr lang="en-US" noProof="1" smtClean="0"/>
          </a:p>
          <a:p>
            <a:pPr>
              <a:defRPr/>
            </a:pPr>
            <a:r>
              <a:rPr lang="en-US" noProof="1" smtClean="0"/>
              <a:t>	STATS FROM(VLRIN) ON(VLEN) ON(12,2,ZD) ON(18,5,FS)</a:t>
            </a:r>
          </a:p>
          <a:p>
            <a:pPr>
              <a:defRPr/>
            </a:pPr>
            <a:r>
              <a:rPr lang="en-US" noProof="1" smtClean="0"/>
              <a:t>ICE627I 0 DFSORT CALL 0011 FOR COPY FROM VLRIN TO E35 EXIT COMPLETED</a:t>
            </a:r>
          </a:p>
          <a:p>
            <a:pPr>
              <a:defRPr/>
            </a:pPr>
            <a:r>
              <a:rPr lang="en-US" noProof="1" smtClean="0"/>
              <a:t>ICE628I 0 RECORD COUNT: 000000000000017</a:t>
            </a:r>
          </a:p>
          <a:p>
            <a:pPr>
              <a:defRPr/>
            </a:pPr>
            <a:r>
              <a:rPr lang="en-US" noProof="1" smtClean="0"/>
              <a:t>ICE607I 0 STATISTICS FOR (VLEN) :				</a:t>
            </a:r>
            <a:r>
              <a:rPr lang="en-US" b="1" noProof="1" smtClean="0">
                <a:sym typeface="Wingdings" pitchFamily="2" charset="2"/>
              </a:rPr>
              <a:t> dla ON(VLEN)</a:t>
            </a:r>
            <a:endParaRPr lang="en-US" b="1" noProof="1" smtClean="0"/>
          </a:p>
          <a:p>
            <a:pPr>
              <a:defRPr/>
            </a:pPr>
            <a:r>
              <a:rPr lang="en-US" noProof="1" smtClean="0"/>
              <a:t>ICE608I 0 MINIMUM: +000000000000058, MAXIMUM: +000000000000079</a:t>
            </a:r>
          </a:p>
          <a:p>
            <a:pPr>
              <a:defRPr/>
            </a:pPr>
            <a:r>
              <a:rPr lang="en-US" noProof="1" smtClean="0"/>
              <a:t>ICE609I 0 AVERAGE: +000000000000068, TOTAL : +000000000001171</a:t>
            </a:r>
          </a:p>
          <a:p>
            <a:pPr>
              <a:defRPr/>
            </a:pPr>
            <a:r>
              <a:rPr lang="en-US" noProof="1" smtClean="0"/>
              <a:t>ICE607I 0 STATISTICS FOR (12,2,ZD) :				</a:t>
            </a:r>
            <a:r>
              <a:rPr lang="en-US" b="1" noProof="1" smtClean="0">
                <a:sym typeface="Wingdings" pitchFamily="2" charset="2"/>
              </a:rPr>
              <a:t> dla pola ON(12,2,ZD)</a:t>
            </a:r>
            <a:endParaRPr lang="en-US" noProof="1" smtClean="0"/>
          </a:p>
          <a:p>
            <a:pPr>
              <a:defRPr/>
            </a:pPr>
            <a:r>
              <a:rPr lang="en-US" noProof="1" smtClean="0"/>
              <a:t>ICE608I 0 MINIMUM: -000000000000064, MAXIMUM: +000000000000082</a:t>
            </a:r>
          </a:p>
          <a:p>
            <a:pPr>
              <a:defRPr/>
            </a:pPr>
            <a:r>
              <a:rPr lang="en-US" noProof="1" smtClean="0"/>
              <a:t>ICE609I 0 AVERAGE: +000000000000010, TOTAL : +000000000000177</a:t>
            </a:r>
          </a:p>
          <a:p>
            <a:pPr>
              <a:defRPr/>
            </a:pPr>
            <a:r>
              <a:rPr lang="en-US" noProof="1" smtClean="0"/>
              <a:t>ICE607I 0 STATISTICS FOR (18,5,FS) :				</a:t>
            </a:r>
            <a:r>
              <a:rPr lang="en-US" b="1" noProof="1" smtClean="0">
                <a:sym typeface="Wingdings" pitchFamily="2" charset="2"/>
              </a:rPr>
              <a:t> dla pola ON(18,5,FS)</a:t>
            </a:r>
            <a:endParaRPr lang="en-US" noProof="1" smtClean="0"/>
          </a:p>
          <a:p>
            <a:pPr>
              <a:defRPr/>
            </a:pPr>
            <a:r>
              <a:rPr lang="en-US" noProof="1" smtClean="0"/>
              <a:t>ICE608I 0 MINIMUM: -000000000003892, MAXIMUM: +000000000018723</a:t>
            </a:r>
          </a:p>
          <a:p>
            <a:pPr>
              <a:defRPr/>
            </a:pPr>
            <a:r>
              <a:rPr lang="en-US" noProof="1" smtClean="0"/>
              <a:t>ICE609I 0 AVERAGE: +000000000001127, TOTAL : +000000000019168</a:t>
            </a:r>
          </a:p>
          <a:p>
            <a:pPr>
              <a:defRPr/>
            </a:pPr>
            <a:r>
              <a:rPr lang="en-US" noProof="1" smtClean="0"/>
              <a:t>ICE602I 0 OPERATION RETURN CODE: 00			</a:t>
            </a:r>
            <a:r>
              <a:rPr lang="en-US" b="1" noProof="1" smtClean="0">
                <a:sym typeface="Wingdings" pitchFamily="2" charset="2"/>
              </a:rPr>
              <a:t> ostateczny (najwyższy) kod powrotu</a:t>
            </a:r>
            <a:endParaRPr lang="en-US" altLang="en-US" b="1" noProof="1" smtClean="0"/>
          </a:p>
          <a:p>
            <a:pPr>
              <a:defRPr/>
            </a:pPr>
            <a:endParaRPr lang="en-US" noProof="1" smtClean="0"/>
          </a:p>
        </p:txBody>
      </p:sp>
      <p:sp>
        <p:nvSpPr>
          <p:cNvPr id="76804" name="Symbol zastępczy numeru slajdu 3"/>
          <p:cNvSpPr>
            <a:spLocks noGrp="1"/>
          </p:cNvSpPr>
          <p:nvPr>
            <p:ph type="sldNum" sz="quarter" idx="5"/>
          </p:nvPr>
        </p:nvSpPr>
        <p:spPr bwMode="auto">
          <a:noFill/>
          <a:ln>
            <a:miter lim="800000"/>
            <a:headEnd/>
            <a:tailEnd/>
          </a:ln>
        </p:spPr>
        <p:txBody>
          <a:bodyPr/>
          <a:lstStyle/>
          <a:p>
            <a:fld id="{1B95A3C0-08F8-434E-B09D-9BD8C3EB5712}" type="slidenum">
              <a:rPr lang="pl-PL" altLang="en-US" smtClean="0"/>
              <a:pPr/>
              <a:t>32</a:t>
            </a:fld>
            <a:endParaRPr lang="pl-PL" alt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fontScale="92500" lnSpcReduction="20000"/>
          </a:bodyPr>
          <a:lstStyle/>
          <a:p>
            <a:pPr>
              <a:lnSpc>
                <a:spcPct val="80000"/>
              </a:lnSpc>
              <a:spcBef>
                <a:spcPct val="0"/>
              </a:spcBef>
              <a:defRPr/>
            </a:pPr>
            <a:r>
              <a:rPr lang="en-US" altLang="en-US" noProof="1" smtClean="0"/>
              <a:t>SUBSET pobiera rekordy ze zbioru indd za pomocą wymaganego wyrażenia FROM i wrzuca do outdd1 za pomocą wyrażenia TO te rekordy, dla których wymagane wyrażenie warunkowe jest spełnione, lub do outdd2 za pomocą wyrażenia DISCARD jeżeli wyrażenie warunkowe jest niespełnione. Wymaganym jest podanie zbioru docelowego za pomocą wyrażenia TO lub DISCARD (można podać jednocześnie obydwa wyrażenia). </a:t>
            </a:r>
          </a:p>
          <a:p>
            <a:pPr>
              <a:lnSpc>
                <a:spcPct val="80000"/>
              </a:lnSpc>
              <a:spcBef>
                <a:spcPct val="0"/>
              </a:spcBef>
              <a:defRPr/>
            </a:pPr>
            <a:endParaRPr lang="en-US" altLang="en-US" noProof="1" smtClean="0"/>
          </a:p>
          <a:p>
            <a:pPr>
              <a:lnSpc>
                <a:spcPct val="80000"/>
              </a:lnSpc>
              <a:spcBef>
                <a:spcPct val="0"/>
              </a:spcBef>
              <a:defRPr/>
            </a:pPr>
            <a:r>
              <a:rPr lang="en-US" altLang="en-US" noProof="1" smtClean="0"/>
              <a:t>KEEP, REMOVE – wskazuje, czy rekordy spełniające kryteria mają być zachowywane, czy usuwane.</a:t>
            </a:r>
          </a:p>
          <a:p>
            <a:pPr>
              <a:lnSpc>
                <a:spcPct val="80000"/>
              </a:lnSpc>
              <a:spcBef>
                <a:spcPct val="0"/>
              </a:spcBef>
              <a:defRPr/>
            </a:pPr>
            <a:r>
              <a:rPr lang="en-US" altLang="en-US" noProof="1" smtClean="0"/>
              <a:t>INPUT, OUTPUT – wskazuje, czy kryteria mają być stosowane do rekordów wejściowych czy wyjściowych.</a:t>
            </a:r>
          </a:p>
          <a:p>
            <a:pPr>
              <a:lnSpc>
                <a:spcPct val="80000"/>
              </a:lnSpc>
              <a:spcBef>
                <a:spcPct val="0"/>
              </a:spcBef>
              <a:defRPr/>
            </a:pPr>
            <a:r>
              <a:rPr lang="en-US" altLang="en-US" noProof="1" smtClean="0"/>
              <a:t>HEADER, FIRST, TRAILER, LAST, RRN – określa rekordy nagłówka (pierwszych </a:t>
            </a:r>
            <a:r>
              <a:rPr lang="en-US" altLang="en-US" i="1" noProof="1" smtClean="0"/>
              <a:t>n</a:t>
            </a:r>
            <a:r>
              <a:rPr lang="en-US" altLang="en-US" noProof="1" smtClean="0"/>
              <a:t> rekordów), rekordy stopki (ostatnie </a:t>
            </a:r>
            <a:r>
              <a:rPr lang="en-US" altLang="en-US" i="1" noProof="1" smtClean="0"/>
              <a:t>m</a:t>
            </a:r>
            <a:r>
              <a:rPr lang="en-US" altLang="en-US" noProof="1" smtClean="0"/>
              <a:t> rekordy) i/lub rekordy relatywne czyli w kolejności ich występowania (rekord relatywny </a:t>
            </a:r>
            <a:r>
              <a:rPr lang="en-US" altLang="en-US" i="1" noProof="1" smtClean="0"/>
              <a:t>k</a:t>
            </a:r>
            <a:r>
              <a:rPr lang="en-US" altLang="en-US" noProof="1" smtClean="0"/>
              <a:t> lub rekordy relatywne od </a:t>
            </a:r>
            <a:r>
              <a:rPr lang="en-US" altLang="en-US" i="1" noProof="1" smtClean="0"/>
              <a:t>k</a:t>
            </a:r>
            <a:r>
              <a:rPr lang="en-US" altLang="en-US" noProof="1" smtClean="0"/>
              <a:t> do </a:t>
            </a:r>
            <a:r>
              <a:rPr lang="en-US" altLang="en-US" i="1" noProof="1" smtClean="0"/>
              <a:t>l</a:t>
            </a:r>
            <a:r>
              <a:rPr lang="en-US" altLang="en-US" noProof="1" smtClean="0"/>
              <a:t>), które mają być albo zachowane albo usuwane. RRN(k,*) może służyć do określania rekordów relatywnych od </a:t>
            </a:r>
            <a:r>
              <a:rPr lang="en-US" altLang="en-US" i="1" noProof="1" smtClean="0"/>
              <a:t>k</a:t>
            </a:r>
            <a:r>
              <a:rPr lang="en-US" altLang="en-US" noProof="1" smtClean="0"/>
              <a:t> do ostatniego rekordu. Można określić od 1 do 300 operandów RRN. RRN to </a:t>
            </a:r>
            <a:r>
              <a:rPr lang="en-US" altLang="en-US" i="1" noProof="1" smtClean="0"/>
              <a:t>Relative Record Number</a:t>
            </a:r>
            <a:r>
              <a:rPr lang="en-US" altLang="en-US" noProof="1" smtClean="0"/>
              <a:t>.</a:t>
            </a:r>
          </a:p>
          <a:p>
            <a:pPr>
              <a:lnSpc>
                <a:spcPct val="80000"/>
              </a:lnSpc>
              <a:spcBef>
                <a:spcPct val="0"/>
              </a:spcBef>
              <a:defRPr/>
            </a:pPr>
            <a:endParaRPr lang="en-US" altLang="en-US" noProof="1" smtClean="0"/>
          </a:p>
          <a:p>
            <a:pPr>
              <a:lnSpc>
                <a:spcPct val="80000"/>
              </a:lnSpc>
              <a:spcBef>
                <a:spcPct val="0"/>
              </a:spcBef>
              <a:defRPr/>
            </a:pPr>
            <a:r>
              <a:rPr lang="en-US" altLang="en-US" noProof="1" smtClean="0"/>
              <a:t>USING 	– określa zbiór danych z instrukcjami SORT. Pobiera czteroznakowy parametr, który razem ze stałą CNTL określa nazwę zbioru.</a:t>
            </a:r>
          </a:p>
          <a:p>
            <a:pPr>
              <a:lnSpc>
                <a:spcPct val="80000"/>
              </a:lnSpc>
              <a:spcBef>
                <a:spcPct val="0"/>
              </a:spcBef>
              <a:defRPr/>
            </a:pPr>
            <a:r>
              <a:rPr lang="en-US" altLang="en-US" noProof="1" smtClean="0"/>
              <a:t>VSAMTYPE 	– format rekordu w przypadku, gdy źródłowym zbiorem jest VSAM. Dostępne wartości V i F.</a:t>
            </a:r>
          </a:p>
          <a:p>
            <a:pPr>
              <a:lnSpc>
                <a:spcPct val="80000"/>
              </a:lnSpc>
              <a:spcBef>
                <a:spcPct val="0"/>
              </a:spcBef>
              <a:defRPr/>
            </a:pPr>
            <a:endParaRPr lang="pl-PL" altLang="en-US" dirty="0" smtClean="0"/>
          </a:p>
        </p:txBody>
      </p:sp>
      <p:sp>
        <p:nvSpPr>
          <p:cNvPr id="77828" name="Symbol zastępczy numeru slajdu 3"/>
          <p:cNvSpPr>
            <a:spLocks noGrp="1"/>
          </p:cNvSpPr>
          <p:nvPr>
            <p:ph type="sldNum" sz="quarter" idx="5"/>
          </p:nvPr>
        </p:nvSpPr>
        <p:spPr bwMode="auto">
          <a:noFill/>
          <a:ln>
            <a:miter lim="800000"/>
            <a:headEnd/>
            <a:tailEnd/>
          </a:ln>
        </p:spPr>
        <p:txBody>
          <a:bodyPr/>
          <a:lstStyle/>
          <a:p>
            <a:fld id="{2B7A7364-022D-49AC-82D8-16B96ACEA3FD}" type="slidenum">
              <a:rPr lang="pl-PL" altLang="en-US" smtClean="0"/>
              <a:pPr/>
              <a:t>33</a:t>
            </a:fld>
            <a:endParaRPr lang="pl-PL" alt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fontScale="25000" lnSpcReduction="20000"/>
          </a:bodyPr>
          <a:lstStyle/>
          <a:p>
            <a:pPr>
              <a:defRPr/>
            </a:pPr>
            <a:r>
              <a:rPr lang="en-US" b="1" noProof="1" smtClean="0"/>
              <a:t>Przykład 1</a:t>
            </a:r>
          </a:p>
          <a:p>
            <a:pPr>
              <a:defRPr/>
            </a:pPr>
            <a:endParaRPr lang="en-US" noProof="1" smtClean="0"/>
          </a:p>
          <a:p>
            <a:pPr>
              <a:defRPr/>
            </a:pPr>
            <a:r>
              <a:rPr lang="en-US" noProof="1" smtClean="0"/>
              <a:t>Niech plik wejścia o nazwie DD ‘INDD’ wygląda tak:</a:t>
            </a:r>
          </a:p>
          <a:p>
            <a:pPr>
              <a:defRPr/>
            </a:pPr>
            <a:endParaRPr lang="en-US" noProof="1" smtClean="0"/>
          </a:p>
          <a:p>
            <a:pPr lvl="1">
              <a:defRPr/>
            </a:pPr>
            <a:r>
              <a:rPr lang="en-US" noProof="1" smtClean="0"/>
              <a:t>Moi znajomi</a:t>
            </a:r>
          </a:p>
          <a:p>
            <a:pPr lvl="1">
              <a:defRPr/>
            </a:pPr>
            <a:r>
              <a:rPr lang="en-US" noProof="1" smtClean="0"/>
              <a:t>Leo Kowalski</a:t>
            </a:r>
          </a:p>
          <a:p>
            <a:pPr lvl="1">
              <a:defRPr/>
            </a:pPr>
            <a:r>
              <a:rPr lang="en-US" noProof="1" smtClean="0"/>
              <a:t>Bartek Nowak</a:t>
            </a:r>
          </a:p>
          <a:p>
            <a:pPr lvl="1">
              <a:defRPr/>
            </a:pPr>
            <a:r>
              <a:rPr lang="en-US" noProof="1" smtClean="0"/>
              <a:t>Dudek Kot</a:t>
            </a:r>
          </a:p>
          <a:p>
            <a:pPr lvl="1">
              <a:defRPr/>
            </a:pPr>
            <a:r>
              <a:rPr lang="en-US" noProof="1" smtClean="0"/>
              <a:t>Koniec listy COUNT 003</a:t>
            </a:r>
          </a:p>
          <a:p>
            <a:pPr>
              <a:defRPr/>
            </a:pPr>
            <a:endParaRPr lang="en-US" noProof="1" smtClean="0"/>
          </a:p>
          <a:p>
            <a:pPr>
              <a:defRPr/>
            </a:pPr>
            <a:r>
              <a:rPr lang="en-US" noProof="1" smtClean="0"/>
              <a:t>REMOVE, INPUT, HEADER i TRAILER oznacza: usuń (REMOVE) z pliku wejściowego (INPUT) nagłówek (HEADER) i stopkę (TRAILER).</a:t>
            </a:r>
          </a:p>
          <a:p>
            <a:pPr>
              <a:defRPr/>
            </a:pPr>
            <a:r>
              <a:rPr lang="en-US" noProof="1" smtClean="0"/>
              <a:t>Ponieważ nie ma liczby przy HEADER, jak np. HEADER(3), oznacza to, że HEADER to jedna linia/rekord na początku pliku.</a:t>
            </a:r>
          </a:p>
          <a:p>
            <a:pPr>
              <a:defRPr/>
            </a:pPr>
            <a:r>
              <a:rPr lang="en-US" noProof="1" smtClean="0"/>
              <a:t>Podobnie jest z TRAILER – to jedna, ostatnia linia/rekord pliku.</a:t>
            </a:r>
          </a:p>
          <a:p>
            <a:pPr>
              <a:defRPr/>
            </a:pPr>
            <a:r>
              <a:rPr lang="en-US" noProof="1" smtClean="0"/>
              <a:t>Zawsze HEADER można zamienić na FIRST – obydwa wyrażenia pełnią tę samą funkcję.</a:t>
            </a:r>
          </a:p>
          <a:p>
            <a:pPr>
              <a:defRPr/>
            </a:pPr>
            <a:r>
              <a:rPr lang="en-US" noProof="1" smtClean="0"/>
              <a:t>Zawsze TRAILER można zamienić na LAST – obydwa wyrażenia pełnią tę samą funkcję.</a:t>
            </a:r>
          </a:p>
          <a:p>
            <a:pPr>
              <a:defRPr/>
            </a:pPr>
            <a:r>
              <a:rPr lang="en-US" noProof="1" smtClean="0"/>
              <a:t>Plik wyjściowy będzie wyglądać tak:</a:t>
            </a:r>
          </a:p>
          <a:p>
            <a:pPr>
              <a:defRPr/>
            </a:pPr>
            <a:endParaRPr lang="en-US" noProof="1" smtClean="0"/>
          </a:p>
          <a:p>
            <a:pPr lvl="1">
              <a:defRPr/>
            </a:pPr>
            <a:r>
              <a:rPr lang="en-US" noProof="1" smtClean="0"/>
              <a:t>Leo Kowalski</a:t>
            </a:r>
          </a:p>
          <a:p>
            <a:pPr lvl="1">
              <a:defRPr/>
            </a:pPr>
            <a:r>
              <a:rPr lang="en-US" noProof="1" smtClean="0"/>
              <a:t>Bartek Nowak</a:t>
            </a:r>
          </a:p>
          <a:p>
            <a:pPr lvl="1">
              <a:defRPr/>
            </a:pPr>
            <a:r>
              <a:rPr lang="en-US" noProof="1" smtClean="0"/>
              <a:t>Dudek Kot</a:t>
            </a:r>
          </a:p>
          <a:p>
            <a:pPr>
              <a:defRPr/>
            </a:pPr>
            <a:endParaRPr lang="en-US" noProof="1" smtClean="0"/>
          </a:p>
          <a:p>
            <a:pPr>
              <a:defRPr/>
            </a:pPr>
            <a:endParaRPr lang="en-US" noProof="1" smtClean="0"/>
          </a:p>
          <a:p>
            <a:pPr>
              <a:defRPr/>
            </a:pPr>
            <a:r>
              <a:rPr lang="en-US" b="1" noProof="1" smtClean="0"/>
              <a:t>Przykład 2</a:t>
            </a:r>
          </a:p>
          <a:p>
            <a:pPr>
              <a:defRPr/>
            </a:pPr>
            <a:endParaRPr lang="en-US" noProof="1" smtClean="0"/>
          </a:p>
          <a:p>
            <a:pPr>
              <a:defRPr/>
            </a:pPr>
            <a:r>
              <a:rPr lang="en-US" noProof="1" smtClean="0"/>
              <a:t>Niech plik wejścia o nazwie DD ‘INDD’ wygląda tak:</a:t>
            </a:r>
          </a:p>
          <a:p>
            <a:pPr>
              <a:defRPr/>
            </a:pPr>
            <a:endParaRPr lang="en-US" noProof="1" smtClean="0"/>
          </a:p>
          <a:p>
            <a:pPr lvl="1">
              <a:defRPr/>
            </a:pPr>
            <a:r>
              <a:rPr lang="en-US" noProof="1" smtClean="0"/>
              <a:t>Algebra</a:t>
            </a:r>
          </a:p>
          <a:p>
            <a:pPr lvl="1">
              <a:defRPr/>
            </a:pPr>
            <a:r>
              <a:rPr lang="en-US" noProof="1" smtClean="0"/>
              <a:t>Angielski</a:t>
            </a:r>
          </a:p>
          <a:p>
            <a:pPr lvl="1">
              <a:defRPr/>
            </a:pPr>
            <a:r>
              <a:rPr lang="en-US" noProof="1" smtClean="0"/>
              <a:t>Astronomia</a:t>
            </a:r>
          </a:p>
          <a:p>
            <a:pPr lvl="1">
              <a:defRPr/>
            </a:pPr>
            <a:r>
              <a:rPr lang="en-US" noProof="1" smtClean="0"/>
              <a:t>Biologia</a:t>
            </a:r>
          </a:p>
          <a:p>
            <a:pPr lvl="1">
              <a:defRPr/>
            </a:pPr>
            <a:r>
              <a:rPr lang="en-US" noProof="1" smtClean="0"/>
              <a:t>Chemia</a:t>
            </a:r>
          </a:p>
          <a:p>
            <a:pPr lvl="1">
              <a:defRPr/>
            </a:pPr>
            <a:r>
              <a:rPr lang="en-US" noProof="1" smtClean="0"/>
              <a:t>Fizyka</a:t>
            </a:r>
          </a:p>
          <a:p>
            <a:pPr lvl="1">
              <a:defRPr/>
            </a:pPr>
            <a:r>
              <a:rPr lang="en-US" noProof="1" smtClean="0"/>
              <a:t>Francuski</a:t>
            </a:r>
          </a:p>
          <a:p>
            <a:pPr lvl="1">
              <a:defRPr/>
            </a:pPr>
            <a:r>
              <a:rPr lang="en-US" noProof="1" smtClean="0"/>
              <a:t>Geografia</a:t>
            </a:r>
          </a:p>
          <a:p>
            <a:pPr lvl="1">
              <a:defRPr/>
            </a:pPr>
            <a:r>
              <a:rPr lang="en-US" noProof="1" smtClean="0"/>
              <a:t>Geometria</a:t>
            </a:r>
          </a:p>
          <a:p>
            <a:pPr lvl="1">
              <a:defRPr/>
            </a:pPr>
            <a:r>
              <a:rPr lang="en-US" noProof="1" smtClean="0"/>
              <a:t>Historia</a:t>
            </a:r>
          </a:p>
          <a:p>
            <a:pPr lvl="1">
              <a:defRPr/>
            </a:pPr>
            <a:r>
              <a:rPr lang="en-US" noProof="1" smtClean="0"/>
              <a:t>Informatyka</a:t>
            </a:r>
          </a:p>
          <a:p>
            <a:pPr lvl="1">
              <a:defRPr/>
            </a:pPr>
            <a:r>
              <a:rPr lang="en-US" noProof="1" smtClean="0"/>
              <a:t>Niemiecki</a:t>
            </a:r>
          </a:p>
          <a:p>
            <a:pPr>
              <a:defRPr/>
            </a:pPr>
            <a:endParaRPr lang="en-US" noProof="1" smtClean="0"/>
          </a:p>
          <a:p>
            <a:pPr>
              <a:defRPr/>
            </a:pPr>
            <a:r>
              <a:rPr lang="en-US" noProof="1" smtClean="0"/>
              <a:t>KEEP INPUT RRN(3,4) LAST(3) oznacza: pozostaw (KEEP) w pliku wejścia (INPUT) rekord trzeci i czwarty (od rekordu trzeciego do czwartego) i ostatnie trzy rekordy. Plik OUTDD1 będzie wyglądał tak:</a:t>
            </a:r>
          </a:p>
          <a:p>
            <a:pPr>
              <a:defRPr/>
            </a:pPr>
            <a:endParaRPr lang="en-US" noProof="1" smtClean="0"/>
          </a:p>
          <a:p>
            <a:pPr lvl="1">
              <a:defRPr/>
            </a:pPr>
            <a:r>
              <a:rPr lang="en-US" noProof="1" smtClean="0"/>
              <a:t>Astronomia</a:t>
            </a:r>
          </a:p>
          <a:p>
            <a:pPr lvl="1">
              <a:defRPr/>
            </a:pPr>
            <a:r>
              <a:rPr lang="en-US" noProof="1" smtClean="0"/>
              <a:t>Biologia</a:t>
            </a:r>
          </a:p>
          <a:p>
            <a:pPr lvl="1">
              <a:defRPr/>
            </a:pPr>
            <a:r>
              <a:rPr lang="en-US" noProof="1" smtClean="0"/>
              <a:t>Historia</a:t>
            </a:r>
          </a:p>
          <a:p>
            <a:pPr lvl="1">
              <a:defRPr/>
            </a:pPr>
            <a:r>
              <a:rPr lang="en-US" noProof="1" smtClean="0"/>
              <a:t>Informatyka</a:t>
            </a:r>
          </a:p>
          <a:p>
            <a:pPr lvl="1">
              <a:defRPr/>
            </a:pPr>
            <a:r>
              <a:rPr lang="en-US" noProof="1" smtClean="0"/>
              <a:t>Niemiecki</a:t>
            </a:r>
          </a:p>
          <a:p>
            <a:pPr>
              <a:defRPr/>
            </a:pPr>
            <a:endParaRPr lang="en-US" noProof="1" smtClean="0"/>
          </a:p>
          <a:p>
            <a:pPr>
              <a:defRPr/>
            </a:pPr>
            <a:r>
              <a:rPr lang="en-US" noProof="1" smtClean="0"/>
              <a:t>W pliku OUTDD2 będzie wszystko inne:</a:t>
            </a:r>
          </a:p>
          <a:p>
            <a:pPr>
              <a:defRPr/>
            </a:pPr>
            <a:endParaRPr lang="en-US" noProof="1" smtClean="0"/>
          </a:p>
          <a:p>
            <a:pPr lvl="1">
              <a:defRPr/>
            </a:pPr>
            <a:r>
              <a:rPr lang="en-US" noProof="1" smtClean="0"/>
              <a:t>Algebra</a:t>
            </a:r>
          </a:p>
          <a:p>
            <a:pPr lvl="1">
              <a:defRPr/>
            </a:pPr>
            <a:r>
              <a:rPr lang="en-US" noProof="1" smtClean="0"/>
              <a:t>Angielski</a:t>
            </a:r>
          </a:p>
          <a:p>
            <a:pPr lvl="1">
              <a:defRPr/>
            </a:pPr>
            <a:r>
              <a:rPr lang="en-US" noProof="1" smtClean="0"/>
              <a:t>Chemia</a:t>
            </a:r>
          </a:p>
          <a:p>
            <a:pPr lvl="1">
              <a:defRPr/>
            </a:pPr>
            <a:r>
              <a:rPr lang="en-US" noProof="1" smtClean="0"/>
              <a:t>Fizyka</a:t>
            </a:r>
          </a:p>
          <a:p>
            <a:pPr lvl="1">
              <a:defRPr/>
            </a:pPr>
            <a:r>
              <a:rPr lang="en-US" noProof="1" smtClean="0"/>
              <a:t>Francuski</a:t>
            </a:r>
          </a:p>
          <a:p>
            <a:pPr lvl="1">
              <a:defRPr/>
            </a:pPr>
            <a:r>
              <a:rPr lang="en-US" noProof="1" smtClean="0"/>
              <a:t>Geografia</a:t>
            </a:r>
          </a:p>
          <a:p>
            <a:pPr lvl="1">
              <a:defRPr/>
            </a:pPr>
            <a:r>
              <a:rPr lang="en-US" noProof="1" smtClean="0"/>
              <a:t>Geometria</a:t>
            </a:r>
          </a:p>
          <a:p>
            <a:pPr>
              <a:defRPr/>
            </a:pPr>
            <a:endParaRPr lang="en-US" noProof="1" smtClean="0"/>
          </a:p>
          <a:p>
            <a:pPr>
              <a:defRPr/>
            </a:pPr>
            <a:endParaRPr lang="en-US" noProof="1" smtClean="0"/>
          </a:p>
          <a:p>
            <a:pPr>
              <a:defRPr/>
            </a:pPr>
            <a:r>
              <a:rPr lang="en-US" b="1" noProof="1" smtClean="0"/>
              <a:t>Przykład 3</a:t>
            </a:r>
          </a:p>
          <a:p>
            <a:pPr>
              <a:defRPr/>
            </a:pPr>
            <a:endParaRPr lang="en-US" noProof="1" smtClean="0"/>
          </a:p>
          <a:p>
            <a:pPr>
              <a:defRPr/>
            </a:pPr>
            <a:r>
              <a:rPr lang="en-US" noProof="1" smtClean="0"/>
              <a:t>To sposób na uzyskanie ostatnich pięć już posortowanych rekordów.</a:t>
            </a:r>
          </a:p>
          <a:p>
            <a:pPr>
              <a:defRPr/>
            </a:pPr>
            <a:r>
              <a:rPr lang="en-US" noProof="1" smtClean="0"/>
              <a:t>Niech plik wejścia o nazwie DD ‘INDD’ wygląda tak, jak w przykładzie poprzednim (</a:t>
            </a:r>
            <a:r>
              <a:rPr lang="en-US" b="1" noProof="1" smtClean="0"/>
              <a:t>Przykład 2</a:t>
            </a:r>
            <a:r>
              <a:rPr lang="en-US" noProof="1" smtClean="0"/>
              <a:t>) ale rekordy są wymieszane.</a:t>
            </a:r>
          </a:p>
          <a:p>
            <a:pPr>
              <a:defRPr/>
            </a:pPr>
            <a:r>
              <a:rPr lang="en-US" noProof="1" smtClean="0"/>
              <a:t>Ostateczne operacje wykonane są na pliku wyjściowym (OUTPUT) a więc wcześniej wykonany jest SORT po którym plik pośredni wygląda dosłownie tak, jak plik wejściowy przykładu drugiego.</a:t>
            </a:r>
          </a:p>
          <a:p>
            <a:pPr>
              <a:defRPr/>
            </a:pPr>
            <a:r>
              <a:rPr lang="en-US" noProof="1" smtClean="0"/>
              <a:t>Ostatecznie więc KEEP OUTPUT LAST(5) daje plik OUTDD:</a:t>
            </a:r>
          </a:p>
          <a:p>
            <a:pPr>
              <a:defRPr/>
            </a:pPr>
            <a:endParaRPr lang="en-US" noProof="1" smtClean="0"/>
          </a:p>
          <a:p>
            <a:pPr lvl="1">
              <a:defRPr/>
            </a:pPr>
            <a:r>
              <a:rPr lang="en-US" noProof="1" smtClean="0"/>
              <a:t>Geografia</a:t>
            </a:r>
          </a:p>
          <a:p>
            <a:pPr lvl="1">
              <a:defRPr/>
            </a:pPr>
            <a:r>
              <a:rPr lang="en-US" noProof="1" smtClean="0"/>
              <a:t>Geometria</a:t>
            </a:r>
          </a:p>
          <a:p>
            <a:pPr lvl="1">
              <a:defRPr/>
            </a:pPr>
            <a:r>
              <a:rPr lang="en-US" noProof="1" smtClean="0"/>
              <a:t>Historia</a:t>
            </a:r>
          </a:p>
          <a:p>
            <a:pPr lvl="1">
              <a:defRPr/>
            </a:pPr>
            <a:r>
              <a:rPr lang="en-US" noProof="1" smtClean="0"/>
              <a:t>Informatyka</a:t>
            </a:r>
          </a:p>
          <a:p>
            <a:pPr lvl="1">
              <a:defRPr/>
            </a:pPr>
            <a:r>
              <a:rPr lang="en-US" noProof="1" smtClean="0"/>
              <a:t>Niemiecki</a:t>
            </a:r>
          </a:p>
          <a:p>
            <a:pPr>
              <a:defRPr/>
            </a:pPr>
            <a:endParaRPr lang="en-US" noProof="1" smtClean="0"/>
          </a:p>
          <a:p>
            <a:pPr>
              <a:defRPr/>
            </a:pPr>
            <a:r>
              <a:rPr lang="en-US" noProof="1" smtClean="0"/>
              <a:t>LAST(5) jest tym samym co TRAILER(5).</a:t>
            </a:r>
          </a:p>
          <a:p>
            <a:pPr>
              <a:defRPr/>
            </a:pPr>
            <a:endParaRPr lang="en-US" noProof="1" smtClean="0"/>
          </a:p>
          <a:p>
            <a:pPr>
              <a:defRPr/>
            </a:pPr>
            <a:r>
              <a:rPr lang="en-US" altLang="en-US" noProof="1" smtClean="0"/>
              <a:t> - - - - - - - - - - - - - - - - - - - - - - - - - - - - - - - - - - - - - - - - - - - - - - - - - - - - - - - - - - - - - - - - - - - - - - - - - - - - - - -</a:t>
            </a:r>
          </a:p>
          <a:p>
            <a:pPr>
              <a:defRPr/>
            </a:pPr>
            <a:endParaRPr lang="en-US" noProof="1" smtClean="0"/>
          </a:p>
          <a:p>
            <a:pPr>
              <a:defRPr/>
            </a:pPr>
            <a:r>
              <a:rPr lang="en-US" b="1" noProof="1" smtClean="0"/>
              <a:t>Przykład użycia instrukcji INPUT:</a:t>
            </a:r>
          </a:p>
          <a:p>
            <a:pPr>
              <a:defRPr/>
            </a:pPr>
            <a:endParaRPr lang="en-US" noProof="1" smtClean="0"/>
          </a:p>
          <a:p>
            <a:pPr>
              <a:defRPr/>
            </a:pPr>
            <a:r>
              <a:rPr lang="en-US" noProof="1" smtClean="0"/>
              <a:t>Niech plik INDD wygląda tak: </a:t>
            </a:r>
          </a:p>
          <a:p>
            <a:pPr>
              <a:defRPr/>
            </a:pPr>
            <a:endParaRPr lang="en-US" noProof="1" smtClean="0"/>
          </a:p>
          <a:p>
            <a:pPr lvl="1">
              <a:defRPr/>
            </a:pPr>
            <a:r>
              <a:rPr lang="en-US" noProof="1" smtClean="0"/>
              <a:t>AAAA R01</a:t>
            </a:r>
          </a:p>
          <a:p>
            <a:pPr lvl="1">
              <a:defRPr/>
            </a:pPr>
            <a:r>
              <a:rPr lang="en-US" noProof="1" smtClean="0"/>
              <a:t>AAAA R02</a:t>
            </a:r>
          </a:p>
          <a:p>
            <a:pPr lvl="1">
              <a:defRPr/>
            </a:pPr>
            <a:r>
              <a:rPr lang="en-US" noProof="1" smtClean="0"/>
              <a:t>BBBB R03</a:t>
            </a:r>
          </a:p>
          <a:p>
            <a:pPr lvl="1">
              <a:defRPr/>
            </a:pPr>
            <a:r>
              <a:rPr lang="en-US" noProof="1" smtClean="0"/>
              <a:t>CCCC R04</a:t>
            </a:r>
          </a:p>
          <a:p>
            <a:pPr lvl="1">
              <a:defRPr/>
            </a:pPr>
            <a:r>
              <a:rPr lang="en-US" noProof="1" smtClean="0"/>
              <a:t>CCCC R05</a:t>
            </a:r>
          </a:p>
          <a:p>
            <a:pPr lvl="1">
              <a:defRPr/>
            </a:pPr>
            <a:r>
              <a:rPr lang="en-US" noProof="1" smtClean="0"/>
              <a:t>CCCC R06</a:t>
            </a:r>
          </a:p>
          <a:p>
            <a:pPr lvl="1">
              <a:defRPr/>
            </a:pPr>
            <a:r>
              <a:rPr lang="en-US" noProof="1" smtClean="0"/>
              <a:t>DDDD R07</a:t>
            </a:r>
          </a:p>
          <a:p>
            <a:pPr lvl="1">
              <a:defRPr/>
            </a:pPr>
            <a:r>
              <a:rPr lang="en-US" noProof="1" smtClean="0"/>
              <a:t>DDDD R08</a:t>
            </a:r>
          </a:p>
          <a:p>
            <a:pPr lvl="1">
              <a:defRPr/>
            </a:pPr>
            <a:r>
              <a:rPr lang="en-US" noProof="1" smtClean="0"/>
              <a:t>EEEE R09</a:t>
            </a:r>
          </a:p>
          <a:p>
            <a:pPr lvl="1">
              <a:defRPr/>
            </a:pPr>
            <a:r>
              <a:rPr lang="en-US" noProof="1" smtClean="0"/>
              <a:t>EEEE R10</a:t>
            </a:r>
          </a:p>
          <a:p>
            <a:pPr lvl="1">
              <a:defRPr/>
            </a:pPr>
            <a:r>
              <a:rPr lang="en-US" noProof="1" smtClean="0"/>
              <a:t>EEEE R11</a:t>
            </a:r>
          </a:p>
          <a:p>
            <a:pPr>
              <a:defRPr/>
            </a:pPr>
            <a:r>
              <a:rPr lang="en-US" noProof="1" smtClean="0"/>
              <a:t> </a:t>
            </a:r>
          </a:p>
          <a:p>
            <a:pPr>
              <a:defRPr/>
            </a:pPr>
            <a:r>
              <a:rPr lang="en-US" noProof="1" smtClean="0"/>
              <a:t>a operator SUBSET i wyrażenie kontrolne SORT tak:</a:t>
            </a:r>
          </a:p>
          <a:p>
            <a:pPr lvl="1">
              <a:defRPr/>
            </a:pPr>
            <a:r>
              <a:rPr lang="en-US" noProof="1" smtClean="0"/>
              <a:t>...</a:t>
            </a:r>
          </a:p>
          <a:p>
            <a:pPr lvl="1">
              <a:defRPr/>
            </a:pPr>
            <a:r>
              <a:rPr lang="en-US" noProof="1" smtClean="0"/>
              <a:t>//TOOLIN DD *</a:t>
            </a:r>
          </a:p>
          <a:p>
            <a:pPr lvl="1">
              <a:defRPr/>
            </a:pPr>
            <a:r>
              <a:rPr lang="en-US" noProof="1" smtClean="0"/>
              <a:t>   SUBSET FROM(INDD) TO(OUTDD) KEEP INPUT RRN(3,10) USING(CTL1)</a:t>
            </a:r>
          </a:p>
          <a:p>
            <a:pPr lvl="1">
              <a:defRPr/>
            </a:pPr>
            <a:r>
              <a:rPr lang="en-US" noProof="1" smtClean="0"/>
              <a:t>//CTL1CNTL DD *</a:t>
            </a:r>
          </a:p>
          <a:p>
            <a:pPr lvl="1">
              <a:defRPr/>
            </a:pPr>
            <a:r>
              <a:rPr lang="en-US" noProof="1" smtClean="0"/>
              <a:t>   SORT FIELDS=(1,5,CH,D)</a:t>
            </a:r>
          </a:p>
          <a:p>
            <a:pPr lvl="1">
              <a:defRPr/>
            </a:pPr>
            <a:r>
              <a:rPr lang="en-US" noProof="1" smtClean="0"/>
              <a:t>   SUM FIELDS=NONE</a:t>
            </a:r>
          </a:p>
          <a:p>
            <a:pPr lvl="1">
              <a:defRPr/>
            </a:pPr>
            <a:r>
              <a:rPr lang="en-US" noProof="1" smtClean="0"/>
              <a:t>/*</a:t>
            </a:r>
          </a:p>
          <a:p>
            <a:pPr>
              <a:defRPr/>
            </a:pPr>
            <a:r>
              <a:rPr lang="en-US" noProof="1" smtClean="0"/>
              <a:t> </a:t>
            </a:r>
          </a:p>
          <a:p>
            <a:pPr>
              <a:defRPr/>
            </a:pPr>
            <a:r>
              <a:rPr lang="en-US" noProof="1" smtClean="0"/>
              <a:t>Najpierw z pliku wejścia (INPUT, nazwa DD to INDD) pozostawione zostaną rekordy od 3-go do 10-go  [RRN(3,10)] i pośredni plik będzie wyglądać tak:</a:t>
            </a:r>
          </a:p>
          <a:p>
            <a:pPr>
              <a:defRPr/>
            </a:pPr>
            <a:r>
              <a:rPr lang="en-US" noProof="1" smtClean="0"/>
              <a:t> </a:t>
            </a:r>
          </a:p>
          <a:p>
            <a:pPr lvl="1">
              <a:defRPr/>
            </a:pPr>
            <a:r>
              <a:rPr lang="en-US" noProof="1" smtClean="0"/>
              <a:t>BBBB R03</a:t>
            </a:r>
          </a:p>
          <a:p>
            <a:pPr lvl="1">
              <a:defRPr/>
            </a:pPr>
            <a:r>
              <a:rPr lang="en-US" noProof="1" smtClean="0"/>
              <a:t>CCCC R04</a:t>
            </a:r>
          </a:p>
          <a:p>
            <a:pPr lvl="1">
              <a:defRPr/>
            </a:pPr>
            <a:r>
              <a:rPr lang="en-US" noProof="1" smtClean="0"/>
              <a:t>CCCC R05</a:t>
            </a:r>
          </a:p>
          <a:p>
            <a:pPr lvl="1">
              <a:defRPr/>
            </a:pPr>
            <a:r>
              <a:rPr lang="en-US" noProof="1" smtClean="0"/>
              <a:t>CCCC R06</a:t>
            </a:r>
          </a:p>
          <a:p>
            <a:pPr lvl="1">
              <a:defRPr/>
            </a:pPr>
            <a:r>
              <a:rPr lang="en-US" noProof="1" smtClean="0"/>
              <a:t>DDDD R07</a:t>
            </a:r>
          </a:p>
          <a:p>
            <a:pPr lvl="1">
              <a:defRPr/>
            </a:pPr>
            <a:r>
              <a:rPr lang="en-US" noProof="1" smtClean="0"/>
              <a:t>DDDD R08</a:t>
            </a:r>
          </a:p>
          <a:p>
            <a:pPr lvl="1">
              <a:defRPr/>
            </a:pPr>
            <a:r>
              <a:rPr lang="en-US" noProof="1" smtClean="0"/>
              <a:t>EEEE R09</a:t>
            </a:r>
          </a:p>
          <a:p>
            <a:pPr lvl="1">
              <a:defRPr/>
            </a:pPr>
            <a:r>
              <a:rPr lang="en-US" noProof="1" smtClean="0"/>
              <a:t>EEEE R10</a:t>
            </a:r>
          </a:p>
          <a:p>
            <a:pPr>
              <a:defRPr/>
            </a:pPr>
            <a:r>
              <a:rPr lang="en-US" noProof="1" smtClean="0"/>
              <a:t> </a:t>
            </a:r>
          </a:p>
          <a:p>
            <a:pPr>
              <a:defRPr/>
            </a:pPr>
            <a:r>
              <a:rPr lang="en-US" noProof="1" smtClean="0"/>
              <a:t>Późnej ten plik podlega instrukcji SORT na pięciu pierwszych bajtach (descending – malejąco), tworząc </a:t>
            </a:r>
            <a:r>
              <a:rPr lang="pl-PL" noProof="1" smtClean="0"/>
              <a:t>następny </a:t>
            </a:r>
            <a:r>
              <a:rPr lang="en-US" noProof="1" smtClean="0"/>
              <a:t>pośredni plik:</a:t>
            </a:r>
          </a:p>
          <a:p>
            <a:pPr>
              <a:defRPr/>
            </a:pPr>
            <a:r>
              <a:rPr lang="en-US" noProof="1" smtClean="0"/>
              <a:t> </a:t>
            </a:r>
          </a:p>
          <a:p>
            <a:pPr lvl="1">
              <a:defRPr/>
            </a:pPr>
            <a:r>
              <a:rPr lang="en-US" noProof="1" smtClean="0"/>
              <a:t>EEEE R09</a:t>
            </a:r>
          </a:p>
          <a:p>
            <a:pPr lvl="1">
              <a:defRPr/>
            </a:pPr>
            <a:r>
              <a:rPr lang="en-US" noProof="1" smtClean="0"/>
              <a:t>EEEE R10</a:t>
            </a:r>
          </a:p>
          <a:p>
            <a:pPr lvl="1">
              <a:defRPr/>
            </a:pPr>
            <a:r>
              <a:rPr lang="en-US" noProof="1" smtClean="0"/>
              <a:t>DDDD R07</a:t>
            </a:r>
          </a:p>
          <a:p>
            <a:pPr lvl="1">
              <a:defRPr/>
            </a:pPr>
            <a:r>
              <a:rPr lang="en-US" noProof="1" smtClean="0"/>
              <a:t>DDDD R08</a:t>
            </a:r>
          </a:p>
          <a:p>
            <a:pPr lvl="1">
              <a:defRPr/>
            </a:pPr>
            <a:r>
              <a:rPr lang="en-US" noProof="1" smtClean="0"/>
              <a:t>CCCC R04</a:t>
            </a:r>
          </a:p>
          <a:p>
            <a:pPr lvl="1">
              <a:defRPr/>
            </a:pPr>
            <a:r>
              <a:rPr lang="en-US" noProof="1" smtClean="0"/>
              <a:t>CCCC R05</a:t>
            </a:r>
          </a:p>
          <a:p>
            <a:pPr lvl="1">
              <a:defRPr/>
            </a:pPr>
            <a:r>
              <a:rPr lang="en-US" noProof="1" smtClean="0"/>
              <a:t>CCCC R06</a:t>
            </a:r>
          </a:p>
          <a:p>
            <a:pPr lvl="1">
              <a:defRPr/>
            </a:pPr>
            <a:r>
              <a:rPr lang="en-US" noProof="1" smtClean="0"/>
              <a:t>BBBB R03</a:t>
            </a:r>
          </a:p>
          <a:p>
            <a:pPr>
              <a:defRPr/>
            </a:pPr>
            <a:r>
              <a:rPr lang="en-US" noProof="1" smtClean="0"/>
              <a:t> </a:t>
            </a:r>
          </a:p>
          <a:p>
            <a:pPr>
              <a:defRPr/>
            </a:pPr>
            <a:r>
              <a:rPr lang="en-US" noProof="1" smtClean="0"/>
              <a:t>W końcu rekordy z duplikatami kluczy są wyrzucane przez instrukcję SUM (tylko pierwsze zostają) tworząc plik wyjściowy OUTDD:</a:t>
            </a:r>
          </a:p>
          <a:p>
            <a:pPr>
              <a:defRPr/>
            </a:pPr>
            <a:r>
              <a:rPr lang="en-US" noProof="1" smtClean="0"/>
              <a:t> </a:t>
            </a:r>
          </a:p>
          <a:p>
            <a:pPr lvl="1">
              <a:defRPr/>
            </a:pPr>
            <a:r>
              <a:rPr lang="en-US" noProof="1" smtClean="0"/>
              <a:t>EEEE R09</a:t>
            </a:r>
          </a:p>
          <a:p>
            <a:pPr lvl="1">
              <a:defRPr/>
            </a:pPr>
            <a:r>
              <a:rPr lang="en-US" noProof="1" smtClean="0"/>
              <a:t>DDDD R07</a:t>
            </a:r>
          </a:p>
          <a:p>
            <a:pPr lvl="1">
              <a:defRPr/>
            </a:pPr>
            <a:r>
              <a:rPr lang="en-US" noProof="1" smtClean="0"/>
              <a:t>CCCC R04</a:t>
            </a:r>
          </a:p>
          <a:p>
            <a:pPr lvl="1">
              <a:defRPr/>
            </a:pPr>
            <a:r>
              <a:rPr lang="en-US" noProof="1" smtClean="0"/>
              <a:t>BBBB R03</a:t>
            </a:r>
          </a:p>
          <a:p>
            <a:pPr>
              <a:defRPr/>
            </a:pPr>
            <a:endParaRPr lang="en-US" noProof="1" smtClean="0"/>
          </a:p>
          <a:p>
            <a:pPr>
              <a:defRPr/>
            </a:pPr>
            <a:endParaRPr lang="en-US" noProof="1" smtClean="0"/>
          </a:p>
          <a:p>
            <a:pPr>
              <a:defRPr/>
            </a:pPr>
            <a:r>
              <a:rPr lang="en-US" b="1" noProof="1" smtClean="0"/>
              <a:t>Przykład użycia instrukcji OUTPUT:</a:t>
            </a:r>
          </a:p>
          <a:p>
            <a:pPr>
              <a:defRPr/>
            </a:pPr>
            <a:endParaRPr lang="en-US" noProof="1" smtClean="0"/>
          </a:p>
          <a:p>
            <a:pPr>
              <a:defRPr/>
            </a:pPr>
            <a:r>
              <a:rPr lang="en-US" noProof="1" smtClean="0"/>
              <a:t>Niech plik INDD wygląda tak:</a:t>
            </a:r>
          </a:p>
          <a:p>
            <a:pPr>
              <a:defRPr/>
            </a:pPr>
            <a:endParaRPr lang="en-US" noProof="1" smtClean="0"/>
          </a:p>
          <a:p>
            <a:pPr lvl="1">
              <a:defRPr/>
            </a:pPr>
            <a:r>
              <a:rPr lang="en-US" noProof="1" smtClean="0"/>
              <a:t>AAAA R01</a:t>
            </a:r>
          </a:p>
          <a:p>
            <a:pPr lvl="1">
              <a:defRPr/>
            </a:pPr>
            <a:r>
              <a:rPr lang="en-US" noProof="1" smtClean="0"/>
              <a:t>AAAA R02</a:t>
            </a:r>
          </a:p>
          <a:p>
            <a:pPr lvl="1">
              <a:defRPr/>
            </a:pPr>
            <a:r>
              <a:rPr lang="en-US" noProof="1" smtClean="0"/>
              <a:t>BBBB R03</a:t>
            </a:r>
          </a:p>
          <a:p>
            <a:pPr lvl="1">
              <a:defRPr/>
            </a:pPr>
            <a:r>
              <a:rPr lang="en-US" noProof="1" smtClean="0"/>
              <a:t>CCCC R04</a:t>
            </a:r>
          </a:p>
          <a:p>
            <a:pPr lvl="1">
              <a:defRPr/>
            </a:pPr>
            <a:r>
              <a:rPr lang="en-US" noProof="1" smtClean="0"/>
              <a:t>CCCC R05</a:t>
            </a:r>
          </a:p>
          <a:p>
            <a:pPr lvl="1">
              <a:defRPr/>
            </a:pPr>
            <a:r>
              <a:rPr lang="en-US" noProof="1" smtClean="0"/>
              <a:t>CCCC R06</a:t>
            </a:r>
          </a:p>
          <a:p>
            <a:pPr lvl="1">
              <a:defRPr/>
            </a:pPr>
            <a:r>
              <a:rPr lang="en-US" noProof="1" smtClean="0"/>
              <a:t>DDDD R07</a:t>
            </a:r>
          </a:p>
          <a:p>
            <a:pPr lvl="1">
              <a:defRPr/>
            </a:pPr>
            <a:r>
              <a:rPr lang="en-US" noProof="1" smtClean="0"/>
              <a:t>DDDD R08</a:t>
            </a:r>
          </a:p>
          <a:p>
            <a:pPr lvl="1">
              <a:defRPr/>
            </a:pPr>
            <a:r>
              <a:rPr lang="en-US" noProof="1" smtClean="0"/>
              <a:t>EEEE R09</a:t>
            </a:r>
          </a:p>
          <a:p>
            <a:pPr lvl="1">
              <a:defRPr/>
            </a:pPr>
            <a:r>
              <a:rPr lang="en-US" noProof="1" smtClean="0"/>
              <a:t>EEEE R11</a:t>
            </a:r>
          </a:p>
          <a:p>
            <a:pPr>
              <a:defRPr/>
            </a:pPr>
            <a:r>
              <a:rPr lang="en-US" noProof="1" smtClean="0"/>
              <a:t>	</a:t>
            </a:r>
          </a:p>
          <a:p>
            <a:pPr>
              <a:defRPr/>
            </a:pPr>
            <a:r>
              <a:rPr lang="en-US" noProof="1" smtClean="0"/>
              <a:t>a operator SUBSET i wyrażenie kontrolne SORT tak:</a:t>
            </a:r>
          </a:p>
          <a:p>
            <a:pPr lvl="1">
              <a:defRPr/>
            </a:pPr>
            <a:r>
              <a:rPr lang="en-US" noProof="1" smtClean="0"/>
              <a:t>...</a:t>
            </a:r>
          </a:p>
          <a:p>
            <a:pPr lvl="1">
              <a:defRPr/>
            </a:pPr>
            <a:r>
              <a:rPr lang="en-US" noProof="1" smtClean="0"/>
              <a:t>//TOOLIN DD *</a:t>
            </a:r>
          </a:p>
          <a:p>
            <a:pPr lvl="1">
              <a:defRPr/>
            </a:pPr>
            <a:r>
              <a:rPr lang="en-US" noProof="1" smtClean="0"/>
              <a:t>   SUBSET FROM(INDD) TO(OUTDD) KEEP OUTPUT RRN(2,3) USING(CTL1)</a:t>
            </a:r>
          </a:p>
          <a:p>
            <a:pPr lvl="1">
              <a:defRPr/>
            </a:pPr>
            <a:r>
              <a:rPr lang="en-US" noProof="1" smtClean="0"/>
              <a:t>//CTL1CNTL DD *</a:t>
            </a:r>
          </a:p>
          <a:p>
            <a:pPr lvl="1">
              <a:defRPr/>
            </a:pPr>
            <a:r>
              <a:rPr lang="en-US" noProof="1" smtClean="0"/>
              <a:t>   SORT FIELDS=(1,5,CH,D)</a:t>
            </a:r>
          </a:p>
          <a:p>
            <a:pPr lvl="1">
              <a:defRPr/>
            </a:pPr>
            <a:r>
              <a:rPr lang="en-US" noProof="1" smtClean="0"/>
              <a:t>   SUM FIELDS=NONE</a:t>
            </a:r>
          </a:p>
          <a:p>
            <a:pPr lvl="1">
              <a:defRPr/>
            </a:pPr>
            <a:r>
              <a:rPr lang="en-US" noProof="1" smtClean="0"/>
              <a:t>/* </a:t>
            </a:r>
          </a:p>
          <a:p>
            <a:pPr>
              <a:defRPr/>
            </a:pPr>
            <a:r>
              <a:rPr lang="en-US" noProof="1" smtClean="0"/>
              <a:t> </a:t>
            </a:r>
          </a:p>
          <a:p>
            <a:pPr>
              <a:defRPr/>
            </a:pPr>
            <a:r>
              <a:rPr lang="en-US" noProof="1" smtClean="0"/>
              <a:t>Najpierw wykonany jest SORT na pięciu pierwszych bajtach (descending – malejąco), tworząc pośredni plik:</a:t>
            </a:r>
          </a:p>
          <a:p>
            <a:pPr>
              <a:defRPr/>
            </a:pPr>
            <a:r>
              <a:rPr lang="en-US" noProof="1" smtClean="0"/>
              <a:t> </a:t>
            </a:r>
          </a:p>
          <a:p>
            <a:pPr lvl="1">
              <a:defRPr/>
            </a:pPr>
            <a:r>
              <a:rPr lang="en-US" noProof="1" smtClean="0"/>
              <a:t>EEEE R09</a:t>
            </a:r>
          </a:p>
          <a:p>
            <a:pPr lvl="1">
              <a:defRPr/>
            </a:pPr>
            <a:r>
              <a:rPr lang="en-US" noProof="1" smtClean="0"/>
              <a:t>EEEE R10</a:t>
            </a:r>
          </a:p>
          <a:p>
            <a:pPr lvl="1">
              <a:defRPr/>
            </a:pPr>
            <a:r>
              <a:rPr lang="en-US" noProof="1" smtClean="0"/>
              <a:t>EEEE R11</a:t>
            </a:r>
          </a:p>
          <a:p>
            <a:pPr lvl="1">
              <a:defRPr/>
            </a:pPr>
            <a:r>
              <a:rPr lang="en-US" noProof="1" smtClean="0"/>
              <a:t>DDDD R07</a:t>
            </a:r>
          </a:p>
          <a:p>
            <a:pPr lvl="1">
              <a:defRPr/>
            </a:pPr>
            <a:r>
              <a:rPr lang="en-US" noProof="1" smtClean="0"/>
              <a:t>DDDD R08</a:t>
            </a:r>
          </a:p>
          <a:p>
            <a:pPr lvl="1">
              <a:defRPr/>
            </a:pPr>
            <a:r>
              <a:rPr lang="en-US" noProof="1" smtClean="0"/>
              <a:t>CCCC R04</a:t>
            </a:r>
          </a:p>
          <a:p>
            <a:pPr lvl="1">
              <a:defRPr/>
            </a:pPr>
            <a:r>
              <a:rPr lang="en-US" noProof="1" smtClean="0"/>
              <a:t>CCCC R05</a:t>
            </a:r>
          </a:p>
          <a:p>
            <a:pPr lvl="1">
              <a:defRPr/>
            </a:pPr>
            <a:r>
              <a:rPr lang="en-US" noProof="1" smtClean="0"/>
              <a:t>CCCC R06</a:t>
            </a:r>
          </a:p>
          <a:p>
            <a:pPr lvl="1">
              <a:defRPr/>
            </a:pPr>
            <a:r>
              <a:rPr lang="en-US" noProof="1" smtClean="0"/>
              <a:t>BBBB R03</a:t>
            </a:r>
          </a:p>
          <a:p>
            <a:pPr lvl="1">
              <a:defRPr/>
            </a:pPr>
            <a:r>
              <a:rPr lang="en-US" noProof="1" smtClean="0"/>
              <a:t>AAAA R01</a:t>
            </a:r>
          </a:p>
          <a:p>
            <a:pPr lvl="1">
              <a:defRPr/>
            </a:pPr>
            <a:r>
              <a:rPr lang="en-US" noProof="1" smtClean="0"/>
              <a:t>AAAA R02</a:t>
            </a:r>
          </a:p>
          <a:p>
            <a:pPr>
              <a:defRPr/>
            </a:pPr>
            <a:r>
              <a:rPr lang="en-US" noProof="1" smtClean="0"/>
              <a:t> </a:t>
            </a:r>
          </a:p>
          <a:p>
            <a:pPr>
              <a:defRPr/>
            </a:pPr>
            <a:r>
              <a:rPr lang="en-US" noProof="1" smtClean="0"/>
              <a:t>Później rekordy z duplikatami kluczy są wyrzucane przez instrukcję SUM (tylko pierwsze zostają) tworząc następny, pośredni plik:</a:t>
            </a:r>
          </a:p>
          <a:p>
            <a:pPr>
              <a:defRPr/>
            </a:pPr>
            <a:r>
              <a:rPr lang="en-US" noProof="1" smtClean="0"/>
              <a:t> </a:t>
            </a:r>
          </a:p>
          <a:p>
            <a:pPr lvl="1">
              <a:defRPr/>
            </a:pPr>
            <a:r>
              <a:rPr lang="en-US" noProof="1" smtClean="0"/>
              <a:t>EEEE R09</a:t>
            </a:r>
          </a:p>
          <a:p>
            <a:pPr lvl="1">
              <a:defRPr/>
            </a:pPr>
            <a:r>
              <a:rPr lang="en-US" noProof="1" smtClean="0"/>
              <a:t>DDDD R07</a:t>
            </a:r>
          </a:p>
          <a:p>
            <a:pPr lvl="1">
              <a:defRPr/>
            </a:pPr>
            <a:r>
              <a:rPr lang="en-US" noProof="1" smtClean="0"/>
              <a:t>CCCC R04</a:t>
            </a:r>
          </a:p>
          <a:p>
            <a:pPr lvl="1">
              <a:defRPr/>
            </a:pPr>
            <a:r>
              <a:rPr lang="en-US" noProof="1" smtClean="0"/>
              <a:t>BBBB R03</a:t>
            </a:r>
          </a:p>
          <a:p>
            <a:pPr lvl="1">
              <a:defRPr/>
            </a:pPr>
            <a:r>
              <a:rPr lang="en-US" noProof="1" smtClean="0"/>
              <a:t>AAAA R01</a:t>
            </a:r>
          </a:p>
          <a:p>
            <a:pPr>
              <a:defRPr/>
            </a:pPr>
            <a:r>
              <a:rPr lang="en-US" noProof="1" smtClean="0"/>
              <a:t> </a:t>
            </a:r>
          </a:p>
          <a:p>
            <a:pPr>
              <a:defRPr/>
            </a:pPr>
            <a:r>
              <a:rPr lang="en-US" noProof="1" smtClean="0"/>
              <a:t>W końcu zatrzymane zostają tylko rekordy od drugiego do trzeciego [RRN(2,3)]  i ostatecznie plik wyjścia OUTDD będzie następujący:</a:t>
            </a:r>
          </a:p>
          <a:p>
            <a:pPr>
              <a:defRPr/>
            </a:pPr>
            <a:r>
              <a:rPr lang="en-US" noProof="1" smtClean="0"/>
              <a:t> </a:t>
            </a:r>
          </a:p>
          <a:p>
            <a:pPr lvl="1">
              <a:defRPr/>
            </a:pPr>
            <a:r>
              <a:rPr lang="en-US" noProof="1" smtClean="0"/>
              <a:t>DDDD R07</a:t>
            </a:r>
          </a:p>
          <a:p>
            <a:pPr lvl="1">
              <a:defRPr/>
            </a:pPr>
            <a:r>
              <a:rPr lang="en-US" noProof="1" smtClean="0"/>
              <a:t>CCCC R04</a:t>
            </a:r>
          </a:p>
          <a:p>
            <a:pPr>
              <a:defRPr/>
            </a:pPr>
            <a:endParaRPr lang="pl-PL" dirty="0"/>
          </a:p>
        </p:txBody>
      </p:sp>
      <p:sp>
        <p:nvSpPr>
          <p:cNvPr id="78852" name="Symbol zastępczy numeru slajdu 3"/>
          <p:cNvSpPr>
            <a:spLocks noGrp="1"/>
          </p:cNvSpPr>
          <p:nvPr>
            <p:ph type="sldNum" sz="quarter" idx="5"/>
          </p:nvPr>
        </p:nvSpPr>
        <p:spPr bwMode="auto">
          <a:noFill/>
          <a:ln>
            <a:miter lim="800000"/>
            <a:headEnd/>
            <a:tailEnd/>
          </a:ln>
        </p:spPr>
        <p:txBody>
          <a:bodyPr/>
          <a:lstStyle/>
          <a:p>
            <a:fld id="{101D35C2-4CA2-4351-95D1-3632EFBF8D3B}" type="slidenum">
              <a:rPr lang="pl-PL" altLang="en-US" smtClean="0"/>
              <a:pPr/>
              <a:t>34</a:t>
            </a:fld>
            <a:endParaRPr lang="pl-PL" altLang="en-US"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fontScale="92500" lnSpcReduction="10000"/>
          </a:bodyPr>
          <a:lstStyle/>
          <a:p>
            <a:pPr>
              <a:defRPr/>
            </a:pPr>
            <a:r>
              <a:rPr lang="en-US" noProof="1" smtClean="0"/>
              <a:t>Podaje w TOOLMSG ilość unlikalnych wartości wyszczególnionego w ON pola.</a:t>
            </a:r>
          </a:p>
          <a:p>
            <a:pPr>
              <a:defRPr/>
            </a:pPr>
            <a:endParaRPr lang="en-US" noProof="1" smtClean="0"/>
          </a:p>
          <a:p>
            <a:pPr>
              <a:defRPr/>
            </a:pPr>
            <a:r>
              <a:rPr lang="en-US" altLang="en-US" noProof="1" smtClean="0"/>
              <a:t>Można podać do 10 wyrażeń ON (p,m,f) gdzie (p,m,f) oznacza (pozycję, długość i format pola). Definicja pola ON musi mieścić się w faktycznej długości rekordu, a pozycja pola nie może być większa niż 32752.</a:t>
            </a:r>
          </a:p>
          <a:p>
            <a:pPr>
              <a:defRPr/>
            </a:pPr>
            <a:endParaRPr lang="en-US" noProof="1" smtClean="0"/>
          </a:p>
          <a:p>
            <a:pPr>
              <a:lnSpc>
                <a:spcPct val="80000"/>
              </a:lnSpc>
              <a:spcBef>
                <a:spcPct val="0"/>
              </a:spcBef>
              <a:defRPr/>
            </a:pPr>
            <a:r>
              <a:rPr lang="en-US" altLang="en-US" noProof="1" smtClean="0"/>
              <a:t>Dostępne formaty pól:</a:t>
            </a:r>
          </a:p>
          <a:p>
            <a:pPr>
              <a:lnSpc>
                <a:spcPct val="80000"/>
              </a:lnSpc>
              <a:spcBef>
                <a:spcPct val="0"/>
              </a:spcBef>
              <a:defRPr/>
            </a:pPr>
            <a:r>
              <a:rPr lang="en-US" altLang="en-US" noProof="1" smtClean="0"/>
              <a:t>Format	Długość	Znaczenie</a:t>
            </a:r>
          </a:p>
          <a:p>
            <a:pPr>
              <a:lnSpc>
                <a:spcPct val="80000"/>
              </a:lnSpc>
              <a:spcBef>
                <a:spcPct val="0"/>
              </a:spcBef>
              <a:defRPr/>
            </a:pPr>
            <a:r>
              <a:rPr lang="en-US" altLang="en-US" noProof="1" smtClean="0"/>
              <a:t>---------	---------	--------------------------------------</a:t>
            </a:r>
          </a:p>
          <a:p>
            <a:pPr>
              <a:lnSpc>
                <a:spcPct val="80000"/>
              </a:lnSpc>
              <a:spcBef>
                <a:spcPct val="0"/>
              </a:spcBef>
              <a:defRPr/>
            </a:pPr>
            <a:r>
              <a:rPr lang="en-US" altLang="en-US" noProof="1" smtClean="0"/>
              <a:t>   BI 	1 – 1500 	binarny bez znaku</a:t>
            </a:r>
          </a:p>
          <a:p>
            <a:pPr>
              <a:lnSpc>
                <a:spcPct val="80000"/>
              </a:lnSpc>
              <a:spcBef>
                <a:spcPct val="0"/>
              </a:spcBef>
              <a:defRPr/>
            </a:pPr>
            <a:r>
              <a:rPr lang="en-US" altLang="en-US" noProof="1" smtClean="0"/>
              <a:t>   FI	1 – 256	stałopozycyjny ze znakiem</a:t>
            </a:r>
          </a:p>
          <a:p>
            <a:pPr>
              <a:lnSpc>
                <a:spcPct val="80000"/>
              </a:lnSpc>
              <a:spcBef>
                <a:spcPct val="0"/>
              </a:spcBef>
              <a:defRPr/>
            </a:pPr>
            <a:r>
              <a:rPr lang="en-US" altLang="en-US" noProof="1" smtClean="0"/>
              <a:t>   PD	1 – 16	spakowany numeryczny ze znakiem</a:t>
            </a:r>
          </a:p>
          <a:p>
            <a:pPr>
              <a:lnSpc>
                <a:spcPct val="80000"/>
              </a:lnSpc>
              <a:spcBef>
                <a:spcPct val="0"/>
              </a:spcBef>
              <a:defRPr/>
            </a:pPr>
            <a:r>
              <a:rPr lang="en-US" altLang="en-US" noProof="1" smtClean="0"/>
              <a:t>   ZD	1 – 31	numeryczna ze znakiem do prezentacji</a:t>
            </a:r>
          </a:p>
          <a:p>
            <a:pPr>
              <a:lnSpc>
                <a:spcPct val="80000"/>
              </a:lnSpc>
              <a:spcBef>
                <a:spcPct val="0"/>
              </a:spcBef>
              <a:defRPr/>
            </a:pPr>
            <a:r>
              <a:rPr lang="en-US" altLang="en-US" noProof="1" smtClean="0"/>
              <a:t>   CH	1 – 1500	alfanumeryczny</a:t>
            </a:r>
          </a:p>
          <a:p>
            <a:pPr>
              <a:lnSpc>
                <a:spcPct val="80000"/>
              </a:lnSpc>
              <a:spcBef>
                <a:spcPct val="0"/>
              </a:spcBef>
              <a:defRPr/>
            </a:pPr>
            <a:r>
              <a:rPr lang="en-US" altLang="en-US" noProof="1" smtClean="0"/>
              <a:t>CSF/FS	1 – 32	zmiennoprzecinkowy ze znakiem</a:t>
            </a:r>
          </a:p>
          <a:p>
            <a:pPr>
              <a:lnSpc>
                <a:spcPct val="80000"/>
              </a:lnSpc>
              <a:spcBef>
                <a:spcPct val="0"/>
              </a:spcBef>
              <a:defRPr/>
            </a:pPr>
            <a:r>
              <a:rPr lang="en-US" altLang="en-US" noProof="1" smtClean="0"/>
              <a:t>  UFF	1 – 44	wolnego formatu, numeryczny bez znaku</a:t>
            </a:r>
          </a:p>
          <a:p>
            <a:pPr>
              <a:lnSpc>
                <a:spcPct val="80000"/>
              </a:lnSpc>
              <a:spcBef>
                <a:spcPct val="0"/>
              </a:spcBef>
              <a:defRPr/>
            </a:pPr>
            <a:r>
              <a:rPr lang="en-US" altLang="en-US" noProof="1" smtClean="0"/>
              <a:t>  SFF	1 – 44	wolnego formatu, numeryczny ze znakiem</a:t>
            </a:r>
          </a:p>
          <a:p>
            <a:pPr>
              <a:lnSpc>
                <a:spcPct val="80000"/>
              </a:lnSpc>
              <a:spcBef>
                <a:spcPct val="0"/>
              </a:spcBef>
              <a:defRPr/>
            </a:pPr>
            <a:endParaRPr lang="en-US" altLang="en-US" noProof="1" smtClean="0"/>
          </a:p>
          <a:p>
            <a:pPr>
              <a:lnSpc>
                <a:spcPct val="80000"/>
              </a:lnSpc>
              <a:spcBef>
                <a:spcPct val="0"/>
              </a:spcBef>
              <a:defRPr/>
            </a:pPr>
            <a:r>
              <a:rPr lang="en-US" altLang="en-US" noProof="1" smtClean="0"/>
              <a:t>W wyrażeniu ON można zamiast określania pola za pomocą (p,m,f) podać VLEN. VLEN zwraca nam długość rekordu. Odpowiada temu samemu co ON(1,2,BI) dla plików o zmiennej długości rekordów (Jeżeli plik jest o zmiennej długości rekordu, na początku rekordu podana jest jego długość – 4 bajty RDW).</a:t>
            </a:r>
          </a:p>
          <a:p>
            <a:pPr>
              <a:lnSpc>
                <a:spcPct val="80000"/>
              </a:lnSpc>
              <a:spcBef>
                <a:spcPct val="0"/>
              </a:spcBef>
              <a:defRPr/>
            </a:pPr>
            <a:endParaRPr lang="en-US" altLang="en-US" noProof="1" smtClean="0"/>
          </a:p>
          <a:p>
            <a:pPr>
              <a:lnSpc>
                <a:spcPct val="80000"/>
              </a:lnSpc>
              <a:spcBef>
                <a:spcPct val="0"/>
              </a:spcBef>
              <a:defRPr/>
            </a:pPr>
            <a:r>
              <a:rPr lang="en-US" altLang="en-US" noProof="1" smtClean="0"/>
              <a:t>VSAMTYPE 	– format rekordu w przypadku, gdy źródłowym zbiorem jest VSAM. Dostępne wartości V i F.</a:t>
            </a:r>
          </a:p>
          <a:p>
            <a:pPr>
              <a:lnSpc>
                <a:spcPct val="80000"/>
              </a:lnSpc>
              <a:spcBef>
                <a:spcPct val="0"/>
              </a:spcBef>
              <a:defRPr/>
            </a:pPr>
            <a:r>
              <a:rPr lang="en-US" altLang="en-US" noProof="1" smtClean="0"/>
              <a:t>UZERO 	– powoduje, że -0 jest traktowane jak bez znaku, czyli jak +0.</a:t>
            </a:r>
          </a:p>
          <a:p>
            <a:pPr>
              <a:lnSpc>
                <a:spcPct val="80000"/>
              </a:lnSpc>
              <a:spcBef>
                <a:spcPct val="0"/>
              </a:spcBef>
              <a:defRPr/>
            </a:pPr>
            <a:endParaRPr lang="en-US" altLang="en-US" noProof="1" smtClean="0"/>
          </a:p>
          <a:p>
            <a:pPr>
              <a:lnSpc>
                <a:spcPct val="80000"/>
              </a:lnSpc>
              <a:spcBef>
                <a:spcPct val="0"/>
              </a:spcBef>
              <a:defRPr/>
            </a:pPr>
            <a:r>
              <a:rPr lang="en-US" altLang="en-US" noProof="1" smtClean="0"/>
              <a:t>- - - - - - - - - - - - - - - - - - - - - - - - - - - - - - - - - - - - - - - - - - - - - - - - - - - - - - - - - - - - - - - - - - - - - - - - - - - - - -</a:t>
            </a:r>
          </a:p>
          <a:p>
            <a:pPr>
              <a:lnSpc>
                <a:spcPct val="80000"/>
              </a:lnSpc>
              <a:spcBef>
                <a:spcPct val="0"/>
              </a:spcBef>
              <a:defRPr/>
            </a:pPr>
            <a:r>
              <a:rPr lang="en-US" altLang="en-US" b="1" noProof="1" smtClean="0"/>
              <a:t>Przykład 1</a:t>
            </a:r>
          </a:p>
          <a:p>
            <a:pPr>
              <a:lnSpc>
                <a:spcPct val="80000"/>
              </a:lnSpc>
              <a:spcBef>
                <a:spcPct val="0"/>
              </a:spcBef>
              <a:defRPr/>
            </a:pPr>
            <a:endParaRPr lang="en-US" altLang="en-US" noProof="1" smtClean="0"/>
          </a:p>
          <a:p>
            <a:pPr>
              <a:lnSpc>
                <a:spcPct val="80000"/>
              </a:lnSpc>
              <a:spcBef>
                <a:spcPct val="0"/>
              </a:spcBef>
              <a:defRPr/>
            </a:pPr>
            <a:r>
              <a:rPr lang="en-US" altLang="en-US" noProof="1" smtClean="0"/>
              <a:t>Podaje ilość unikalnych wartości pola znakowego na pozycji od 10 bajtu do 29 bajtu włącznie.</a:t>
            </a:r>
          </a:p>
          <a:p>
            <a:pPr>
              <a:lnSpc>
                <a:spcPct val="80000"/>
              </a:lnSpc>
              <a:spcBef>
                <a:spcPct val="0"/>
              </a:spcBef>
              <a:defRPr/>
            </a:pPr>
            <a:endParaRPr lang="en-US" altLang="en-US" noProof="1" smtClean="0"/>
          </a:p>
          <a:p>
            <a:pPr>
              <a:lnSpc>
                <a:spcPct val="80000"/>
              </a:lnSpc>
              <a:spcBef>
                <a:spcPct val="0"/>
              </a:spcBef>
              <a:defRPr/>
            </a:pPr>
            <a:r>
              <a:rPr lang="en-US" altLang="en-US" b="1" noProof="1" smtClean="0"/>
              <a:t>Przykład 2</a:t>
            </a:r>
          </a:p>
          <a:p>
            <a:pPr>
              <a:lnSpc>
                <a:spcPct val="80000"/>
              </a:lnSpc>
              <a:spcBef>
                <a:spcPct val="0"/>
              </a:spcBef>
              <a:defRPr/>
            </a:pPr>
            <a:endParaRPr lang="en-US" altLang="en-US" noProof="1" smtClean="0"/>
          </a:p>
          <a:p>
            <a:pPr>
              <a:lnSpc>
                <a:spcPct val="80000"/>
              </a:lnSpc>
              <a:spcBef>
                <a:spcPct val="0"/>
              </a:spcBef>
              <a:defRPr/>
            </a:pPr>
            <a:r>
              <a:rPr lang="en-US" altLang="en-US" noProof="1" smtClean="0"/>
              <a:t>Podaje ilość unikalnych wartości pola numerycznego na pozycji od 5 bajtu do 7 bajtu włącznie.</a:t>
            </a:r>
          </a:p>
          <a:p>
            <a:pPr>
              <a:lnSpc>
                <a:spcPct val="80000"/>
              </a:lnSpc>
              <a:spcBef>
                <a:spcPct val="0"/>
              </a:spcBef>
              <a:defRPr/>
            </a:pPr>
            <a:endParaRPr lang="en-US" altLang="en-US" noProof="1" smtClean="0"/>
          </a:p>
          <a:p>
            <a:pPr>
              <a:lnSpc>
                <a:spcPct val="80000"/>
              </a:lnSpc>
              <a:spcBef>
                <a:spcPct val="0"/>
              </a:spcBef>
              <a:defRPr/>
            </a:pPr>
            <a:r>
              <a:rPr lang="en-US" altLang="en-US" noProof="1" smtClean="0"/>
              <a:t>- - - - - - - - - - - - - - - - - - - - - - - - - - - - - - - - - - - - - - - - - - - - - - - - - - - - - - - - - - - - - - - - - - - - - - - - - - - - - -</a:t>
            </a:r>
          </a:p>
          <a:p>
            <a:pPr>
              <a:defRPr/>
            </a:pPr>
            <a:r>
              <a:rPr lang="en-US" noProof="1" smtClean="0"/>
              <a:t>Przykładowa informacja w TOOLMSG:</a:t>
            </a:r>
          </a:p>
          <a:p>
            <a:pPr>
              <a:defRPr/>
            </a:pPr>
            <a:endParaRPr lang="en-US" noProof="1" smtClean="0"/>
          </a:p>
          <a:p>
            <a:pPr>
              <a:defRPr/>
            </a:pPr>
            <a:r>
              <a:rPr lang="en-US" noProof="1" smtClean="0"/>
              <a:t>	UNIQUE FROM(OUT1) ON(30,2,PD)</a:t>
            </a:r>
          </a:p>
          <a:p>
            <a:pPr>
              <a:defRPr/>
            </a:pPr>
            <a:r>
              <a:rPr lang="en-US" noProof="1" smtClean="0"/>
              <a:t>ICE627I 0 DFSORT CALL 0013 FOR SORT FROM OUT1 TO E35 EXIT COMPLETED</a:t>
            </a:r>
          </a:p>
          <a:p>
            <a:pPr>
              <a:defRPr/>
            </a:pPr>
            <a:r>
              <a:rPr lang="en-US" noProof="1" smtClean="0"/>
              <a:t>ICE628I 0 RECORD COUNT: 000000000000040</a:t>
            </a:r>
          </a:p>
          <a:p>
            <a:pPr>
              <a:defRPr/>
            </a:pPr>
            <a:r>
              <a:rPr lang="en-US" noProof="1" smtClean="0"/>
              <a:t>ICE610I 0 NUMBER OF UNIQUE VALUES FOR (30,2,PD) : 000000000000011</a:t>
            </a:r>
          </a:p>
          <a:p>
            <a:pPr>
              <a:defRPr/>
            </a:pPr>
            <a:r>
              <a:rPr lang="en-US" noProof="1" smtClean="0"/>
              <a:t>ICE602I 0 OPERATION RETURN CODE: 00</a:t>
            </a:r>
          </a:p>
          <a:p>
            <a:pPr>
              <a:defRPr/>
            </a:pPr>
            <a:endParaRPr lang="en-US" noProof="1" smtClean="0"/>
          </a:p>
          <a:p>
            <a:pPr>
              <a:defRPr/>
            </a:pPr>
            <a:endParaRPr lang="pl-PL" dirty="0"/>
          </a:p>
        </p:txBody>
      </p:sp>
      <p:sp>
        <p:nvSpPr>
          <p:cNvPr id="79876" name="Symbol zastępczy numeru slajdu 3"/>
          <p:cNvSpPr>
            <a:spLocks noGrp="1"/>
          </p:cNvSpPr>
          <p:nvPr>
            <p:ph type="sldNum" sz="quarter" idx="5"/>
          </p:nvPr>
        </p:nvSpPr>
        <p:spPr bwMode="auto">
          <a:noFill/>
          <a:ln>
            <a:miter lim="800000"/>
            <a:headEnd/>
            <a:tailEnd/>
          </a:ln>
        </p:spPr>
        <p:txBody>
          <a:bodyPr/>
          <a:lstStyle/>
          <a:p>
            <a:fld id="{6AB03980-3E07-4D75-93F8-468A49951239}" type="slidenum">
              <a:rPr lang="pl-PL" altLang="en-US" smtClean="0"/>
              <a:pPr/>
              <a:t>35</a:t>
            </a:fld>
            <a:endParaRPr lang="pl-PL" altLang="en-US"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80899" name="Symbol zastępczy notatek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pl-PL" altLang="en-US" noProof="1" smtClean="0"/>
              <a:t>VERIFY wypisuje w TOOLMSG każdą nieprawidłową wartość.  W przypadku znalezienia niepoprawnej wartości w polu numerycznym zwrócony zostanie kod powrotu 12.</a:t>
            </a:r>
          </a:p>
          <a:p>
            <a:pPr>
              <a:spcBef>
                <a:spcPct val="0"/>
              </a:spcBef>
            </a:pPr>
            <a:endParaRPr lang="pl-PL" altLang="en-US" noProof="1" smtClean="0"/>
          </a:p>
          <a:p>
            <a:pPr>
              <a:spcBef>
                <a:spcPct val="0"/>
              </a:spcBef>
            </a:pPr>
            <a:r>
              <a:rPr lang="pl-PL" altLang="en-US" noProof="1" smtClean="0"/>
              <a:t>Pole numeryczne jest nieprawidłowe gdy:</a:t>
            </a:r>
          </a:p>
          <a:p>
            <a:pPr>
              <a:spcBef>
                <a:spcPct val="0"/>
              </a:spcBef>
              <a:buFontTx/>
              <a:buChar char="-"/>
            </a:pPr>
            <a:r>
              <a:rPr lang="pl-PL" altLang="en-US" noProof="1" smtClean="0"/>
              <a:t> Zawiera inne znaki niż cyfry na miejscach gdzie powinny być cyfry (w heksadecymalych wartoścach pojawiają się znaki od A do F).</a:t>
            </a:r>
          </a:p>
          <a:p>
            <a:pPr>
              <a:spcBef>
                <a:spcPct val="0"/>
              </a:spcBef>
              <a:buFontTx/>
              <a:buChar char="-"/>
            </a:pPr>
            <a:r>
              <a:rPr lang="pl-PL" altLang="en-US" noProof="1" smtClean="0"/>
              <a:t> Gdy pojawia się znak a podaliśmy parametr NOSIGN.</a:t>
            </a:r>
          </a:p>
          <a:p>
            <a:pPr>
              <a:spcBef>
                <a:spcPct val="0"/>
              </a:spcBef>
              <a:buFontTx/>
              <a:buChar char="-"/>
            </a:pPr>
            <a:endParaRPr lang="pl-PL" altLang="en-US" noProof="1" smtClean="0"/>
          </a:p>
          <a:p>
            <a:pPr>
              <a:spcBef>
                <a:spcPct val="0"/>
              </a:spcBef>
            </a:pPr>
            <a:r>
              <a:rPr lang="pl-PL" altLang="en-US" noProof="1" smtClean="0"/>
              <a:t>NOSIGN 	– powoduje, że znak nie będzie sprawdzany.</a:t>
            </a:r>
          </a:p>
          <a:p>
            <a:pPr>
              <a:spcBef>
                <a:spcPct val="0"/>
              </a:spcBef>
            </a:pPr>
            <a:r>
              <a:rPr lang="pl-PL" altLang="en-US" noProof="1" smtClean="0"/>
              <a:t>LIMIT 	– definiuje po ilu niepoprawnych wartościach sprawdzanego pola ICETOOL ma zakończyć przetwarzanie (domyślnie jest ustawione na 200).</a:t>
            </a:r>
          </a:p>
          <a:p>
            <a:pPr>
              <a:spcBef>
                <a:spcPct val="0"/>
              </a:spcBef>
            </a:pPr>
            <a:r>
              <a:rPr lang="pl-PL" altLang="en-US" noProof="1" smtClean="0"/>
              <a:t>VSAMTYPE 	– format rekordu w przypadku, gdy źródłowym zbiorem jest VSAM. Dostępne wartości V i F.</a:t>
            </a:r>
          </a:p>
          <a:p>
            <a:pPr>
              <a:spcBef>
                <a:spcPct val="0"/>
              </a:spcBef>
            </a:pPr>
            <a:endParaRPr lang="pl-PL" altLang="en-US" noProof="1" smtClean="0"/>
          </a:p>
          <a:p>
            <a:pPr>
              <a:spcBef>
                <a:spcPct val="0"/>
              </a:spcBef>
            </a:pPr>
            <a:r>
              <a:rPr lang="pl-PL" altLang="en-US" noProof="1" smtClean="0"/>
              <a:t>ON – sprawdzane pole. Można podać do 10 wyrażeń ON. (p,m,f) oznacza pozycję, długość i format pola. Definicja pola ON musi mieścić się w faktycznej długości rekordu, a pozycja pola nie może być większa niż 32752.</a:t>
            </a:r>
          </a:p>
          <a:p>
            <a:pPr>
              <a:spcBef>
                <a:spcPct val="0"/>
              </a:spcBef>
            </a:pPr>
            <a:endParaRPr lang="pl-PL" altLang="en-US" noProof="1" smtClean="0"/>
          </a:p>
          <a:p>
            <a:pPr>
              <a:lnSpc>
                <a:spcPct val="80000"/>
              </a:lnSpc>
              <a:spcBef>
                <a:spcPct val="0"/>
              </a:spcBef>
            </a:pPr>
            <a:r>
              <a:rPr lang="pl-PL" altLang="en-US" noProof="1" smtClean="0"/>
              <a:t>Dostępne formaty pól:</a:t>
            </a:r>
          </a:p>
          <a:p>
            <a:pPr>
              <a:lnSpc>
                <a:spcPct val="80000"/>
              </a:lnSpc>
              <a:spcBef>
                <a:spcPct val="0"/>
              </a:spcBef>
            </a:pPr>
            <a:r>
              <a:rPr lang="pl-PL" altLang="en-US" noProof="1" smtClean="0"/>
              <a:t>Format	Długość	Znaczenie</a:t>
            </a:r>
          </a:p>
          <a:p>
            <a:pPr>
              <a:lnSpc>
                <a:spcPct val="80000"/>
              </a:lnSpc>
              <a:spcBef>
                <a:spcPct val="0"/>
              </a:spcBef>
            </a:pPr>
            <a:r>
              <a:rPr lang="pl-PL" altLang="en-US" noProof="1" smtClean="0"/>
              <a:t>---------	---------	--------------------------------------</a:t>
            </a:r>
          </a:p>
          <a:p>
            <a:pPr>
              <a:lnSpc>
                <a:spcPct val="80000"/>
              </a:lnSpc>
              <a:spcBef>
                <a:spcPct val="0"/>
              </a:spcBef>
            </a:pPr>
            <a:r>
              <a:rPr lang="pl-PL" altLang="en-US" noProof="1" smtClean="0"/>
              <a:t>   PD	1 – 16	spakowany numeryczny ze znakiem</a:t>
            </a:r>
          </a:p>
          <a:p>
            <a:pPr>
              <a:lnSpc>
                <a:spcPct val="80000"/>
              </a:lnSpc>
              <a:spcBef>
                <a:spcPct val="0"/>
              </a:spcBef>
            </a:pPr>
            <a:r>
              <a:rPr lang="pl-PL" altLang="en-US" noProof="1" smtClean="0"/>
              <a:t>   ZD	1 – 31	jawna postać numeryczna ze znakiem</a:t>
            </a:r>
          </a:p>
          <a:p>
            <a:pPr>
              <a:spcBef>
                <a:spcPct val="0"/>
              </a:spcBef>
            </a:pPr>
            <a:endParaRPr lang="pl-PL" altLang="en-US" noProof="1" smtClean="0"/>
          </a:p>
          <a:p>
            <a:pPr>
              <a:spcBef>
                <a:spcPct val="0"/>
              </a:spcBef>
            </a:pPr>
            <a:r>
              <a:rPr lang="pl-PL" altLang="en-US" noProof="1" smtClean="0"/>
              <a:t>Możemy w SYMNAMES zdefiniować definicje pól (p,m,f) wykorzystywane w ON.</a:t>
            </a:r>
          </a:p>
          <a:p>
            <a:endParaRPr lang="pl-PL" altLang="en-US" dirty="0" smtClean="0"/>
          </a:p>
        </p:txBody>
      </p:sp>
      <p:sp>
        <p:nvSpPr>
          <p:cNvPr id="80900" name="Symbol zastępczy numeru slajdu 3"/>
          <p:cNvSpPr>
            <a:spLocks noGrp="1"/>
          </p:cNvSpPr>
          <p:nvPr>
            <p:ph type="sldNum" sz="quarter" idx="5"/>
          </p:nvPr>
        </p:nvSpPr>
        <p:spPr bwMode="auto">
          <a:noFill/>
          <a:ln>
            <a:miter lim="800000"/>
            <a:headEnd/>
            <a:tailEnd/>
          </a:ln>
        </p:spPr>
        <p:txBody>
          <a:bodyPr/>
          <a:lstStyle/>
          <a:p>
            <a:fld id="{84C6FC63-5F0E-4138-904C-AFDAD181C429}" type="slidenum">
              <a:rPr lang="pl-PL" altLang="en-US" smtClean="0"/>
              <a:pPr/>
              <a:t>36</a:t>
            </a:fld>
            <a:endParaRPr lang="pl-PL"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81923" name="Symbol zastępczy notatek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pl-PL" altLang="en-US" noProof="1" smtClean="0"/>
              <a:t>W pierwszym przykładzie sprawdzane jest (czy to liczba) pole KWOTA, które jest przechowywane bez znaku w czytelnym formacie (zoned decimal). Sprawdzanie znaku jest zbędne więc używamy NOSIGN. W logach narzędzia (TOOLMSG) wypisane zostaną wszystkie (faktycznie tylko do 200) niepoprawne wartości tego pola.</a:t>
            </a:r>
          </a:p>
          <a:p>
            <a:pPr>
              <a:spcBef>
                <a:spcPct val="0"/>
              </a:spcBef>
            </a:pPr>
            <a:endParaRPr lang="pl-PL" altLang="en-US" noProof="1" smtClean="0"/>
          </a:p>
          <a:p>
            <a:pPr>
              <a:spcBef>
                <a:spcPct val="0"/>
              </a:spcBef>
            </a:pPr>
            <a:r>
              <a:rPr lang="pl-PL" altLang="en-US" noProof="1" smtClean="0"/>
              <a:t>W kolejnym przykładzie sprawdzane jest również pole kwoty będące polem numerycznym upakowanym. W przypadku znalezienia pierwszej niepoprawnej wartości ICETOOL zakończy sprawdzanie.</a:t>
            </a:r>
          </a:p>
          <a:p>
            <a:endParaRPr lang="pl-PL" altLang="en-US" noProof="1" smtClean="0"/>
          </a:p>
          <a:p>
            <a:pPr>
              <a:lnSpc>
                <a:spcPct val="80000"/>
              </a:lnSpc>
              <a:buFontTx/>
              <a:buChar char="-"/>
            </a:pPr>
            <a:r>
              <a:rPr lang="pl-PL" altLang="en-US" noProof="1" smtClean="0"/>
              <a:t> - - - - - - - - - - - - - - - - - - - - - - - - - - - - - - - - - - - - - - - - - - - - - - - - - - - - - - - - - - - - - - - - - - - - - - - - - - - - - -</a:t>
            </a:r>
          </a:p>
          <a:p>
            <a:pPr>
              <a:lnSpc>
                <a:spcPct val="80000"/>
              </a:lnSpc>
              <a:buFontTx/>
              <a:buChar char="-"/>
            </a:pPr>
            <a:endParaRPr lang="pl-PL" altLang="en-US" noProof="1" smtClean="0"/>
          </a:p>
          <a:p>
            <a:pPr>
              <a:lnSpc>
                <a:spcPct val="80000"/>
              </a:lnSpc>
            </a:pPr>
            <a:r>
              <a:rPr lang="pl-PL" altLang="en-US" b="1" noProof="1" smtClean="0"/>
              <a:t>Kompletny kod:</a:t>
            </a:r>
          </a:p>
          <a:p>
            <a:r>
              <a:rPr lang="pl-PL" altLang="en-US" noProof="1" smtClean="0"/>
              <a:t>(plikiem wejściowym jest plik </a:t>
            </a:r>
            <a:r>
              <a:rPr lang="pl-PL" noProof="1" smtClean="0"/>
              <a:t>LBUK000.IKEA.ALL.WRONG.NUMBERS, kopia LBUK000.IKEA.ALL gdzie w polu </a:t>
            </a:r>
          </a:p>
          <a:p>
            <a:r>
              <a:rPr lang="pl-PL" noProof="1" smtClean="0"/>
              <a:t> 05  IKEA-SALARY	PIC 9(12)V9(02).	        54 (początek pola)     61(koniec pola)             8(długość pola)</a:t>
            </a:r>
          </a:p>
          <a:p>
            <a:r>
              <a:rPr lang="pl-PL" altLang="en-US" noProof="1" smtClean="0"/>
              <a:t>celowo wprowadzono błędy)</a:t>
            </a:r>
          </a:p>
          <a:p>
            <a:endParaRPr lang="pl-PL" altLang="en-US" noProof="1" smtClean="0"/>
          </a:p>
          <a:p>
            <a:r>
              <a:rPr lang="pl-PL" noProof="1" smtClean="0"/>
              <a:t>********************************* Top of Data ***************************</a:t>
            </a:r>
          </a:p>
          <a:p>
            <a:r>
              <a:rPr lang="pl-PL" noProof="1" smtClean="0"/>
              <a:t>//ZZJTOOL6 JOB (ZZTOOL6),LBUK000,MSGCLASS=H,                             </a:t>
            </a:r>
          </a:p>
          <a:p>
            <a:r>
              <a:rPr lang="pl-PL" noProof="1" smtClean="0"/>
              <a:t>//        MSGLEVEL=(1,1),CLASS=A,TIME=1,NOTIFY=LBUK000                   </a:t>
            </a:r>
          </a:p>
          <a:p>
            <a:r>
              <a:rPr lang="pl-PL" noProof="1" smtClean="0"/>
              <a:t>//*                                                                      </a:t>
            </a:r>
          </a:p>
          <a:p>
            <a:r>
              <a:rPr lang="pl-PL" noProof="1" smtClean="0"/>
              <a:t>//********************************************************************** </a:t>
            </a:r>
          </a:p>
          <a:p>
            <a:r>
              <a:rPr lang="pl-PL" noProof="1" smtClean="0"/>
              <a:t>//*                           VERIFY                                   * </a:t>
            </a:r>
          </a:p>
          <a:p>
            <a:r>
              <a:rPr lang="pl-PL" noProof="1" smtClean="0"/>
              <a:t>//* WALIDUJE POLA NUMERYCZNE I WYNIK PODAJE W 'TOOLMSG'.               * </a:t>
            </a:r>
          </a:p>
          <a:p>
            <a:r>
              <a:rPr lang="pl-PL" noProof="1" smtClean="0"/>
              <a:t>//* ZNALEZIENIE PRZYNAJMNIEJ JEDNEGO NIEPRAWIDŁOWEGO POLA NUMERYCZNEGO * </a:t>
            </a:r>
          </a:p>
          <a:p>
            <a:r>
              <a:rPr lang="pl-PL" noProof="1" smtClean="0"/>
              <a:t>//* WYWOŁUJE RC=12.                                                    * </a:t>
            </a:r>
          </a:p>
          <a:p>
            <a:r>
              <a:rPr lang="pl-PL" noProof="1" smtClean="0"/>
              <a:t>//********************************************************************** </a:t>
            </a:r>
          </a:p>
          <a:p>
            <a:r>
              <a:rPr lang="pl-PL" noProof="1" smtClean="0"/>
              <a:t>//STEP010  EXEC PGM=ICETOOL                                              </a:t>
            </a:r>
          </a:p>
          <a:p>
            <a:r>
              <a:rPr lang="pl-PL" noProof="1" smtClean="0"/>
              <a:t>//DFSMSG   DD SYSOUT=*                                                   </a:t>
            </a:r>
          </a:p>
          <a:p>
            <a:r>
              <a:rPr lang="pl-PL" noProof="1" smtClean="0"/>
              <a:t>//TOOLMSG  DD SYSOUT=*                                                   </a:t>
            </a:r>
          </a:p>
          <a:p>
            <a:r>
              <a:rPr lang="pl-PL" noProof="1" smtClean="0"/>
              <a:t>//INPUT    DD DSN=LBUK000.IKEA.ALL.WRONG.NUMBERS,DISP=SHR                </a:t>
            </a:r>
          </a:p>
          <a:p>
            <a:r>
              <a:rPr lang="pl-PL" noProof="1" smtClean="0"/>
              <a:t>//*INPUT    DD DSN=LBUK000.IKEA.ALL,DISP=SHR                             </a:t>
            </a:r>
          </a:p>
          <a:p>
            <a:r>
              <a:rPr lang="pl-PL" noProof="1" smtClean="0"/>
              <a:t>//********************************************************************** </a:t>
            </a:r>
          </a:p>
          <a:p>
            <a:r>
              <a:rPr lang="pl-PL" noProof="1" smtClean="0"/>
              <a:t>//*                    TEORETYCZNY OGÓLNY ZAPIS                        * </a:t>
            </a:r>
          </a:p>
          <a:p>
            <a:r>
              <a:rPr lang="pl-PL" noProof="1" smtClean="0"/>
              <a:t>//* ON(P,M,F) - POLE DO WALIDACJI                                      * </a:t>
            </a:r>
          </a:p>
          <a:p>
            <a:r>
              <a:rPr lang="pl-PL" noProof="1" smtClean="0"/>
              <a:t>//* NOSIGN - POLE MA NIE MIEĆ ZNAKU (KAZDA LICZBA MA BYC DODATNIA)     * </a:t>
            </a:r>
          </a:p>
          <a:p>
            <a:r>
              <a:rPr lang="pl-PL" noProof="1" smtClean="0"/>
              <a:t>//* LIMIT(X) - OKRESLA PO ILU NIEPRAWIDŁOWYCH POLACH 'VERIFY' MA ZAKOŃ-* </a:t>
            </a:r>
          </a:p>
          <a:p>
            <a:r>
              <a:rPr lang="pl-PL" noProof="1" smtClean="0"/>
              <a:t>//*            CZYĆ SPRAWDZANIE [DOMYSLNIE LIMIT(200)]                 * </a:t>
            </a:r>
          </a:p>
          <a:p>
            <a:r>
              <a:rPr lang="pl-PL" noProof="1" smtClean="0"/>
              <a:t>//********************************************************************** </a:t>
            </a:r>
          </a:p>
          <a:p>
            <a:r>
              <a:rPr lang="pl-PL" noProof="1" smtClean="0"/>
              <a:t>//*  //TOOLIN   DD *                                                     </a:t>
            </a:r>
          </a:p>
          <a:p>
            <a:r>
              <a:rPr lang="pl-PL" noProof="1" smtClean="0"/>
              <a:t>//*   VERIFY FROM(INDD) ON(P,M,F)                                        </a:t>
            </a:r>
          </a:p>
          <a:p>
            <a:r>
              <a:rPr lang="pl-PL" noProof="1" smtClean="0"/>
              <a:t>//*   NOSIGN LIMIT(X) VSAMTYPE(X)                                        </a:t>
            </a:r>
          </a:p>
          <a:p>
            <a:r>
              <a:rPr lang="pl-PL" noProof="1" smtClean="0"/>
              <a:t>//*  /*                                                                  </a:t>
            </a:r>
          </a:p>
          <a:p>
            <a:endParaRPr lang="pl-PL" noProof="1" smtClean="0"/>
          </a:p>
          <a:p>
            <a:r>
              <a:rPr lang="pl-PL" b="1" noProof="1" smtClean="0"/>
              <a:t>W tym miejscu kopiujemy jeden z poniższych kodów:</a:t>
            </a:r>
          </a:p>
          <a:p>
            <a:endParaRPr lang="pl-PL" b="1" noProof="1" smtClean="0"/>
          </a:p>
          <a:p>
            <a:r>
              <a:rPr lang="pl-PL" b="1" noProof="1" smtClean="0"/>
              <a:t>Przykład 1</a:t>
            </a:r>
          </a:p>
          <a:p>
            <a:endParaRPr lang="pl-PL" noProof="1" smtClean="0"/>
          </a:p>
          <a:p>
            <a:r>
              <a:rPr lang="pl-PL" noProof="1" smtClean="0"/>
              <a:t>//********************************************************************** </a:t>
            </a:r>
          </a:p>
          <a:p>
            <a:r>
              <a:rPr lang="pl-PL" noProof="1" smtClean="0"/>
              <a:t>//* PRZYKLAD 1 - (BEZ OPCJI)                                           *</a:t>
            </a:r>
          </a:p>
          <a:p>
            <a:r>
              <a:rPr lang="pl-PL" noProof="1" smtClean="0"/>
              <a:t>//**********************************************************************</a:t>
            </a:r>
          </a:p>
          <a:p>
            <a:r>
              <a:rPr lang="pl-PL" noProof="1" smtClean="0"/>
              <a:t>//TOOLIN   DD *                                                    </a:t>
            </a:r>
          </a:p>
          <a:p>
            <a:r>
              <a:rPr lang="pl-PL" noProof="1" smtClean="0"/>
              <a:t>   VERIFY FROM(INPUT) ON(54,8,PD)                                   </a:t>
            </a:r>
          </a:p>
          <a:p>
            <a:r>
              <a:rPr lang="pl-PL" noProof="1" smtClean="0"/>
              <a:t>/*                                                                 </a:t>
            </a:r>
          </a:p>
          <a:p>
            <a:endParaRPr lang="pl-PL" noProof="1" smtClean="0"/>
          </a:p>
          <a:p>
            <a:r>
              <a:rPr lang="pl-PL" b="1" noProof="1" smtClean="0"/>
              <a:t>Przykład 2</a:t>
            </a:r>
          </a:p>
          <a:p>
            <a:endParaRPr lang="pl-PL" noProof="1" smtClean="0"/>
          </a:p>
          <a:p>
            <a:r>
              <a:rPr lang="pl-PL" noProof="1" smtClean="0"/>
              <a:t>//**********************************************************************</a:t>
            </a:r>
          </a:p>
          <a:p>
            <a:r>
              <a:rPr lang="pl-PL" noProof="1" smtClean="0"/>
              <a:t>//* PRZYKLAD 2 - NOSIGN                                                *</a:t>
            </a:r>
          </a:p>
          <a:p>
            <a:r>
              <a:rPr lang="pl-PL" noProof="1" smtClean="0"/>
              <a:t>//* SPODZIEWAMY SIE ZE KAZDA LICZBA JEST DODATNIA                      *</a:t>
            </a:r>
          </a:p>
          <a:p>
            <a:r>
              <a:rPr lang="pl-PL" noProof="1" smtClean="0"/>
              <a:t>//**********************************************************************</a:t>
            </a:r>
          </a:p>
          <a:p>
            <a:r>
              <a:rPr lang="pl-PL" noProof="1" smtClean="0"/>
              <a:t>//SYMNAMES DD *                                                    </a:t>
            </a:r>
          </a:p>
          <a:p>
            <a:r>
              <a:rPr lang="pl-PL" noProof="1" smtClean="0"/>
              <a:t>   AMOUNT, 54,8,PD                                                   </a:t>
            </a:r>
          </a:p>
          <a:p>
            <a:r>
              <a:rPr lang="pl-PL" noProof="1" smtClean="0"/>
              <a:t>/*                                                                 </a:t>
            </a:r>
          </a:p>
          <a:p>
            <a:r>
              <a:rPr lang="pl-PL" noProof="1" smtClean="0"/>
              <a:t>//TOOLIN   DD *                                                    </a:t>
            </a:r>
          </a:p>
          <a:p>
            <a:r>
              <a:rPr lang="pl-PL" noProof="1" smtClean="0"/>
              <a:t>   VERIFY FROM(INPUT) ON(AMOUNT) NOSIGN                            </a:t>
            </a:r>
          </a:p>
          <a:p>
            <a:r>
              <a:rPr lang="pl-PL" noProof="1" smtClean="0"/>
              <a:t>/*                                                                 </a:t>
            </a:r>
          </a:p>
          <a:p>
            <a:endParaRPr lang="pl-PL" noProof="1" smtClean="0"/>
          </a:p>
          <a:p>
            <a:r>
              <a:rPr lang="pl-PL" b="1" noProof="1" smtClean="0"/>
              <a:t>Przykład 3</a:t>
            </a:r>
          </a:p>
          <a:p>
            <a:endParaRPr lang="pl-PL" noProof="1" smtClean="0"/>
          </a:p>
          <a:p>
            <a:r>
              <a:rPr lang="pl-PL" noProof="1" smtClean="0"/>
              <a:t>//**********************************************************************</a:t>
            </a:r>
          </a:p>
          <a:p>
            <a:r>
              <a:rPr lang="pl-PL" noProof="1" smtClean="0"/>
              <a:t>//* PRZYKLAD 3 - LIMIT(X)                                              *</a:t>
            </a:r>
          </a:p>
          <a:p>
            <a:r>
              <a:rPr lang="pl-PL" noProof="1" smtClean="0"/>
              <a:t>//* ZAKOŃCZ SPRAWDZANIE PO ZNALEZIENIU 'X' NIEPRAWIDŁOWYCH PÓL         *</a:t>
            </a:r>
          </a:p>
          <a:p>
            <a:r>
              <a:rPr lang="pl-PL" noProof="1" smtClean="0"/>
              <a:t>//**********************************************************************</a:t>
            </a:r>
          </a:p>
          <a:p>
            <a:r>
              <a:rPr lang="pl-PL" noProof="1" smtClean="0"/>
              <a:t>//TOOLIN   DD *                                                         </a:t>
            </a:r>
          </a:p>
          <a:p>
            <a:r>
              <a:rPr lang="pl-PL" noProof="1" smtClean="0"/>
              <a:t>   VERIFY FROM(INPUT) ON(54,8,PD) LIMIT(1)                              </a:t>
            </a:r>
          </a:p>
          <a:p>
            <a:r>
              <a:rPr lang="pl-PL" noProof="1" smtClean="0"/>
              <a:t>/*                                                                      </a:t>
            </a:r>
          </a:p>
          <a:p>
            <a:r>
              <a:rPr lang="pl-PL" noProof="1" smtClean="0"/>
              <a:t>******************************** Bottom of Data ************************</a:t>
            </a:r>
          </a:p>
          <a:p>
            <a:endParaRPr lang="pl-PL" altLang="en-US" noProof="1" smtClean="0"/>
          </a:p>
          <a:p>
            <a:r>
              <a:rPr lang="pl-PL" altLang="en-US" noProof="1" smtClean="0"/>
              <a:t> - - - - - - - - - - - - - - - - - - - - - - - - - - - - - - - - - - - - - - - - - - - - - - - - - - - - - - - - - - - - - - - - - - - - - - - - - - - - - -</a:t>
            </a:r>
          </a:p>
          <a:p>
            <a:endParaRPr lang="pl-PL" altLang="en-US" noProof="1" smtClean="0"/>
          </a:p>
          <a:p>
            <a:r>
              <a:rPr lang="pl-PL" altLang="en-US" b="1" noProof="1" smtClean="0"/>
              <a:t>Przykładowa wiadomość w TOOLMSG:</a:t>
            </a:r>
          </a:p>
          <a:p>
            <a:endParaRPr lang="pl-PL" altLang="en-US" noProof="1" smtClean="0"/>
          </a:p>
          <a:p>
            <a:r>
              <a:rPr lang="pl-PL" noProof="1" smtClean="0"/>
              <a:t>	VERIFY FROM(IN2) ON(10,2,ZD)</a:t>
            </a:r>
          </a:p>
          <a:p>
            <a:r>
              <a:rPr lang="pl-PL" noProof="1" smtClean="0"/>
              <a:t>ICE618A 0 INVALID (10,2,ZD) VALUE - RECORD: 000000000000003,</a:t>
            </a:r>
          </a:p>
          <a:p>
            <a:r>
              <a:rPr lang="pl-PL" noProof="1" smtClean="0"/>
              <a:t>HEX VALUE FAF2				</a:t>
            </a:r>
            <a:r>
              <a:rPr lang="pl-PL" noProof="1" smtClean="0">
                <a:sym typeface="Wingdings" pitchFamily="2" charset="2"/>
              </a:rPr>
              <a:t> numeryczne </a:t>
            </a:r>
            <a:r>
              <a:rPr lang="pl-PL" noProof="1" smtClean="0"/>
              <a:t>2</a:t>
            </a:r>
            <a:r>
              <a:rPr lang="pl-PL" noProof="1" smtClean="0">
                <a:sym typeface="Wingdings" pitchFamily="2" charset="2"/>
              </a:rPr>
              <a:t>-znak</a:t>
            </a:r>
            <a:r>
              <a:rPr lang="pl-PL" noProof="1" smtClean="0"/>
              <a:t>o</a:t>
            </a:r>
            <a:r>
              <a:rPr lang="pl-PL" noProof="1" smtClean="0">
                <a:sym typeface="Wingdings" pitchFamily="2" charset="2"/>
              </a:rPr>
              <a:t>we p</a:t>
            </a:r>
            <a:r>
              <a:rPr lang="pl-PL" noProof="1" smtClean="0"/>
              <a:t>o</a:t>
            </a:r>
            <a:r>
              <a:rPr lang="pl-PL" noProof="1" smtClean="0">
                <a:sym typeface="Wingdings" pitchFamily="2" charset="2"/>
              </a:rPr>
              <a:t>le </a:t>
            </a:r>
            <a:r>
              <a:rPr lang="pl-PL" noProof="1" smtClean="0"/>
              <a:t>o</a:t>
            </a:r>
            <a:r>
              <a:rPr lang="pl-PL" noProof="1" smtClean="0">
                <a:sym typeface="Wingdings" pitchFamily="2" charset="2"/>
              </a:rPr>
              <a:t> wart</a:t>
            </a:r>
            <a:r>
              <a:rPr lang="pl-PL" noProof="1" smtClean="0"/>
              <a:t>o</a:t>
            </a:r>
            <a:r>
              <a:rPr lang="pl-PL" noProof="1" smtClean="0">
                <a:sym typeface="Wingdings" pitchFamily="2" charset="2"/>
              </a:rPr>
              <a:t>ścach ‘FA’ i ‘F</a:t>
            </a:r>
            <a:r>
              <a:rPr lang="pl-PL" noProof="1" smtClean="0"/>
              <a:t>2’ – to nie są cyfry</a:t>
            </a:r>
          </a:p>
          <a:p>
            <a:r>
              <a:rPr lang="pl-PL" noProof="1" smtClean="0"/>
              <a:t>ICE618A 0 INVALID (10,2,ZD) VALUE - RECORD: 000000000000006,</a:t>
            </a:r>
          </a:p>
          <a:p>
            <a:r>
              <a:rPr lang="pl-PL" noProof="1" smtClean="0"/>
              <a:t>HEX VALUE F134				</a:t>
            </a:r>
            <a:r>
              <a:rPr lang="pl-PL" noProof="1" smtClean="0">
                <a:sym typeface="Wingdings" pitchFamily="2" charset="2"/>
              </a:rPr>
              <a:t> znak liczby przy braku NOSIGN</a:t>
            </a:r>
            <a:endParaRPr lang="pl-PL" noProof="1" smtClean="0"/>
          </a:p>
          <a:p>
            <a:r>
              <a:rPr lang="pl-PL" noProof="1" smtClean="0"/>
              <a:t>ICE627I 0 DFSORT CALL 0014 FOR COPY FROM IN2 TO E35 EXIT COMPLETED</a:t>
            </a:r>
          </a:p>
          <a:p>
            <a:r>
              <a:rPr lang="pl-PL" noProof="1" smtClean="0"/>
              <a:t>ICE628I 0 RECORD COUNT: 000000000000008		</a:t>
            </a:r>
            <a:r>
              <a:rPr lang="pl-PL" noProof="1" smtClean="0">
                <a:sym typeface="Wingdings" pitchFamily="2" charset="2"/>
              </a:rPr>
              <a:t> liczba rek</a:t>
            </a:r>
            <a:r>
              <a:rPr lang="pl-PL" noProof="1" smtClean="0"/>
              <a:t>o</a:t>
            </a:r>
            <a:r>
              <a:rPr lang="pl-PL" noProof="1" smtClean="0">
                <a:sym typeface="Wingdings" pitchFamily="2" charset="2"/>
              </a:rPr>
              <a:t>rdów</a:t>
            </a:r>
            <a:endParaRPr lang="pl-PL" noProof="1" smtClean="0"/>
          </a:p>
          <a:p>
            <a:r>
              <a:rPr lang="pl-PL" noProof="1" smtClean="0"/>
              <a:t>ICE602I 0 OPERATION RETURN CODE: 12		</a:t>
            </a:r>
            <a:r>
              <a:rPr lang="pl-PL" noProof="1" smtClean="0">
                <a:sym typeface="Wingdings" pitchFamily="2" charset="2"/>
              </a:rPr>
              <a:t> najwyższy kod powrotu dla tego procesu</a:t>
            </a:r>
          </a:p>
          <a:p>
            <a:endParaRPr lang="pl-PL" altLang="en-US" noProof="1" smtClean="0"/>
          </a:p>
        </p:txBody>
      </p:sp>
      <p:sp>
        <p:nvSpPr>
          <p:cNvPr id="81924" name="Symbol zastępczy numeru slajdu 3"/>
          <p:cNvSpPr>
            <a:spLocks noGrp="1"/>
          </p:cNvSpPr>
          <p:nvPr>
            <p:ph type="sldNum" sz="quarter" idx="5"/>
          </p:nvPr>
        </p:nvSpPr>
        <p:spPr bwMode="auto">
          <a:noFill/>
          <a:ln>
            <a:miter lim="800000"/>
            <a:headEnd/>
            <a:tailEnd/>
          </a:ln>
        </p:spPr>
        <p:txBody>
          <a:bodyPr/>
          <a:lstStyle/>
          <a:p>
            <a:fld id="{48B63CD1-60D2-4DFF-80A2-4DE1E286B6EA}" type="slidenum">
              <a:rPr lang="pl-PL" altLang="en-US" smtClean="0"/>
              <a:pPr/>
              <a:t>37</a:t>
            </a:fld>
            <a:endParaRPr lang="pl-PL" altLang="en-US"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pl-PL" altLang="en-US" smtClean="0">
                <a:sym typeface="Wingdings" pitchFamily="2" charset="2"/>
              </a:rPr>
              <a:t>Leszek Buczek, sierpień 2007</a:t>
            </a:r>
            <a:endParaRPr lang="pl-PL" altLang="en-US" smtClean="0"/>
          </a:p>
          <a:p>
            <a:endParaRPr lang="en-GB" altLang="en-US" smtClean="0"/>
          </a:p>
        </p:txBody>
      </p:sp>
      <p:sp>
        <p:nvSpPr>
          <p:cNvPr id="82948" name="Slide Number Placeholder 3"/>
          <p:cNvSpPr>
            <a:spLocks noGrp="1"/>
          </p:cNvSpPr>
          <p:nvPr>
            <p:ph type="sldNum" sz="quarter" idx="5"/>
          </p:nvPr>
        </p:nvSpPr>
        <p:spPr bwMode="auto">
          <a:noFill/>
          <a:ln>
            <a:miter lim="800000"/>
            <a:headEnd/>
            <a:tailEnd/>
          </a:ln>
        </p:spPr>
        <p:txBody>
          <a:bodyPr/>
          <a:lstStyle/>
          <a:p>
            <a:fld id="{D1F5BA79-2360-4FBF-BDDC-AA771B0AB13A}" type="slidenum">
              <a:rPr lang="pl-PL" altLang="en-US" smtClean="0"/>
              <a:pPr/>
              <a:t>38</a:t>
            </a:fld>
            <a:endParaRPr lang="pl-PL"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48131" name="Symbol zastępczy notatek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pl-PL" altLang="en-US" noProof="1" smtClean="0"/>
              <a:t>Można zauważyć, że niektóre operatory ICETOOL a przynajmniej ich najważniejsze funkcje, mogą być egzekwowane w programie SORT.</a:t>
            </a:r>
          </a:p>
          <a:p>
            <a:pPr eaLnBrk="1" hangingPunct="1">
              <a:spcBef>
                <a:spcPct val="0"/>
              </a:spcBef>
            </a:pPr>
            <a:r>
              <a:rPr lang="pl-PL" altLang="en-US" noProof="1" smtClean="0"/>
              <a:t>Np. operator COPY może być zwykle zastąpiony możliwością ukierunkowania plików – patrz: „Programy Narzędziowe, SORT, Ukierunkowanie plików” , slajd 21 i dalsze.</a:t>
            </a:r>
          </a:p>
          <a:p>
            <a:pPr eaLnBrk="1" hangingPunct="1">
              <a:spcBef>
                <a:spcPct val="0"/>
              </a:spcBef>
            </a:pPr>
            <a:r>
              <a:rPr lang="pl-PL" altLang="en-US" noProof="1" smtClean="0"/>
              <a:t>Podobnie: COUNT, DEFAULTS, MARGE, …</a:t>
            </a:r>
          </a:p>
          <a:p>
            <a:pPr eaLnBrk="1" hangingPunct="1">
              <a:spcBef>
                <a:spcPct val="0"/>
              </a:spcBef>
            </a:pPr>
            <a:endParaRPr lang="pl-PL" altLang="en-US" noProof="1" smtClean="0"/>
          </a:p>
          <a:p>
            <a:pPr eaLnBrk="1" hangingPunct="1">
              <a:spcBef>
                <a:spcPct val="0"/>
              </a:spcBef>
              <a:buFontTx/>
              <a:buChar char="-"/>
            </a:pPr>
            <a:r>
              <a:rPr lang="pl-PL" altLang="en-US" noProof="1" smtClean="0"/>
              <a:t> - - - - - - - - - - - - - - - - - - - - - - - - - - - - - - - - - - - - - - - - - - - - - - - - - - - - - - - - - - -</a:t>
            </a:r>
          </a:p>
          <a:p>
            <a:pPr eaLnBrk="1" hangingPunct="1">
              <a:spcBef>
                <a:spcPct val="0"/>
              </a:spcBef>
            </a:pPr>
            <a:r>
              <a:rPr lang="pl-PL" altLang="en-US" noProof="1" smtClean="0"/>
              <a:t>Aby uprościć prezentację, nie znajdziesz tu omówienia wyjątkowo rzadkich operacji: </a:t>
            </a:r>
          </a:p>
          <a:p>
            <a:pPr eaLnBrk="1" hangingPunct="1">
              <a:spcBef>
                <a:spcPct val="0"/>
              </a:spcBef>
              <a:buFontTx/>
              <a:buChar char="-"/>
            </a:pPr>
            <a:r>
              <a:rPr lang="pl-PL" altLang="en-US" noProof="1" smtClean="0"/>
              <a:t> z użyciem instrukcji JOINKEYS,</a:t>
            </a:r>
          </a:p>
          <a:p>
            <a:pPr eaLnBrk="1" hangingPunct="1">
              <a:spcBef>
                <a:spcPct val="0"/>
              </a:spcBef>
              <a:buFontTx/>
              <a:buChar char="-"/>
            </a:pPr>
            <a:r>
              <a:rPr lang="pl-PL" altLang="en-US" noProof="1" smtClean="0"/>
              <a:t> na plikach VSAM (‘wisamowskich’), to jest takich plików płaskich, których rekordy mają unikalny klucz. Tworzone są pod programem IDCAMS w jednym kroku JOB’a, łącznie z załadowaniem plików danymi. Ich znaczenie można łatwo zrozumieć, gdy przyjmie się, że jesteśmy w olbrzymiej firmie ubezpieczeniowej, w której są ubezpieczenia grupowe z kodem zakładów pracy ubezpieczającym swoich pracowników. Jedni pracodawcy wykupują ubezpieczenia, inni z niego rezygnują lub zmieniają formę ubezpieczenia (określony pakiet nazywa się ‘produktem’). Plik takie dane zawierający jest dynamiczny, mogący zmieniać się kilka razy dziennie. Ładuje się więc tymi danymi plik VSAM (instrukcja REPRO programu IDCAMS), tuż przed uruchomieniem programu w COBOL’u i pełni on rolę pliku referencyjnego, sprawdzającego, czy klient jest aktualnie aktywny i jaki ‘produkt’ wykupił. </a:t>
            </a:r>
          </a:p>
          <a:p>
            <a:pPr eaLnBrk="1" hangingPunct="1">
              <a:spcBef>
                <a:spcPct val="0"/>
              </a:spcBef>
              <a:buFontTx/>
              <a:buChar char="-"/>
            </a:pPr>
            <a:endParaRPr lang="pl-PL" altLang="en-US" noProof="1" smtClean="0"/>
          </a:p>
          <a:p>
            <a:pPr eaLnBrk="1" hangingPunct="1">
              <a:spcBef>
                <a:spcPct val="0"/>
              </a:spcBef>
            </a:pPr>
            <a:r>
              <a:rPr lang="pl-PL" altLang="en-US" noProof="1" smtClean="0"/>
              <a:t>Gdy opanujesz tę prezentację, te pominięte operacje będą dla Ciebie banalnie proste.</a:t>
            </a:r>
          </a:p>
        </p:txBody>
      </p:sp>
      <p:sp>
        <p:nvSpPr>
          <p:cNvPr id="48132" name="Symbol zastępczy numeru slajdu 3"/>
          <p:cNvSpPr>
            <a:spLocks noGrp="1"/>
          </p:cNvSpPr>
          <p:nvPr>
            <p:ph type="sldNum" sz="quarter" idx="5"/>
          </p:nvPr>
        </p:nvSpPr>
        <p:spPr bwMode="auto">
          <a:noFill/>
          <a:ln>
            <a:miter lim="800000"/>
            <a:headEnd/>
            <a:tailEnd/>
          </a:ln>
        </p:spPr>
        <p:txBody>
          <a:bodyPr/>
          <a:lstStyle/>
          <a:p>
            <a:fld id="{56A93F75-71F4-49C3-99ED-574A66C3A92D}" type="slidenum">
              <a:rPr lang="pl-PL" altLang="en-US" smtClean="0"/>
              <a:pPr/>
              <a:t>4</a:t>
            </a:fld>
            <a:endParaRPr lang="pl-PL"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49155" name="Symbol zastępczy notatek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pl-PL" altLang="en-US" noProof="1" smtClean="0"/>
              <a:t>COPY służy do kopiowania zbiorów danych. Wyrażenie FROM określające źródłowy zbiór danych jest obowiązkowe. Obowiązkowo należy też podać docelowy zbiór/zbiory danych za pomocą wyrażenia TO lub USING.  Dlatego też jedno z tych wyrażeń musi się pojawić. Mogą pojawić się też obydwa (zarówno TO i USING).</a:t>
            </a:r>
          </a:p>
          <a:p>
            <a:pPr>
              <a:spcBef>
                <a:spcPct val="0"/>
              </a:spcBef>
            </a:pPr>
            <a:endParaRPr lang="pl-PL" altLang="en-US" noProof="1" smtClean="0"/>
          </a:p>
          <a:p>
            <a:pPr>
              <a:spcBef>
                <a:spcPct val="0"/>
              </a:spcBef>
            </a:pPr>
            <a:r>
              <a:rPr lang="pl-PL" altLang="en-US" noProof="1" smtClean="0"/>
              <a:t>USING 	– określa zbiór danych z instrukcjami SORT. USING pobiera czteroznakowy parametr, który razem ze stałą CNTL określa nazwę zbioru.</a:t>
            </a:r>
          </a:p>
          <a:p>
            <a:pPr>
              <a:spcBef>
                <a:spcPct val="0"/>
              </a:spcBef>
            </a:pPr>
            <a:r>
              <a:rPr lang="pl-PL" altLang="en-US" noProof="1" smtClean="0"/>
              <a:t>VSAMTYPE 	– format rekordu w przypadku, gdy źródłowym zbiorem jest VSAM. Dostępne wartości V i F.</a:t>
            </a:r>
          </a:p>
          <a:p>
            <a:pPr>
              <a:spcBef>
                <a:spcPct val="0"/>
              </a:spcBef>
            </a:pPr>
            <a:r>
              <a:rPr lang="pl-PL" altLang="en-US" noProof="1" smtClean="0"/>
              <a:t>LOCALE 	– zastępuje domyślne wartości parametrów zdefiniowanych podczas instalacji ICETOOL’a.</a:t>
            </a:r>
          </a:p>
          <a:p>
            <a:pPr>
              <a:spcBef>
                <a:spcPct val="0"/>
              </a:spcBef>
            </a:pPr>
            <a:r>
              <a:rPr lang="pl-PL" altLang="en-US" noProof="1" smtClean="0"/>
              <a:t>SERIAL 	– powoduje, że przetwarzanie OUTFIL nie będzie używać wielu zbiorów wynikowych. Nie zaleca się używania tego wyrażenia. </a:t>
            </a:r>
          </a:p>
          <a:p>
            <a:pPr algn="just">
              <a:spcBef>
                <a:spcPct val="0"/>
              </a:spcBef>
            </a:pPr>
            <a:endParaRPr lang="pl-PL" altLang="en-US" noProof="1" smtClean="0"/>
          </a:p>
        </p:txBody>
      </p:sp>
      <p:sp>
        <p:nvSpPr>
          <p:cNvPr id="49156" name="Symbol zastępczy numeru slajdu 3"/>
          <p:cNvSpPr>
            <a:spLocks noGrp="1"/>
          </p:cNvSpPr>
          <p:nvPr>
            <p:ph type="sldNum" sz="quarter" idx="5"/>
          </p:nvPr>
        </p:nvSpPr>
        <p:spPr bwMode="auto">
          <a:noFill/>
          <a:ln>
            <a:miter lim="800000"/>
            <a:headEnd/>
            <a:tailEnd/>
          </a:ln>
        </p:spPr>
        <p:txBody>
          <a:bodyPr/>
          <a:lstStyle/>
          <a:p>
            <a:fld id="{A8C5D488-2B2D-4B91-8693-6AC8F0F39F08}" type="slidenum">
              <a:rPr lang="pl-PL" altLang="en-US" smtClean="0"/>
              <a:pPr/>
              <a:t>5</a:t>
            </a:fld>
            <a:endParaRPr lang="pl-PL"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50179" name="Symbol zastępczy notatek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pl-PL" altLang="en-US" noProof="1" smtClean="0"/>
              <a:t>Pierwszy przykład pokazuje proste skopiowanie zbioru INPUT do zbioru OUTPUT.</a:t>
            </a:r>
          </a:p>
          <a:p>
            <a:pPr>
              <a:spcBef>
                <a:spcPct val="0"/>
              </a:spcBef>
            </a:pPr>
            <a:endParaRPr lang="pl-PL" altLang="en-US" noProof="1" smtClean="0"/>
          </a:p>
          <a:p>
            <a:pPr>
              <a:spcBef>
                <a:spcPct val="0"/>
              </a:spcBef>
            </a:pPr>
            <a:r>
              <a:rPr lang="pl-PL" altLang="en-US" noProof="1" smtClean="0"/>
              <a:t>Drugi przykład pokazuje jak skopiować zbiór INDD do zbiorów OUT3 i OUT4. Dodatkowo zbiór INDD jest dzielony na dwa zbiory OUT1 i OUT2 na podstawie wartości trzyznakowego pola (użyta instrukcja SORT).</a:t>
            </a:r>
          </a:p>
          <a:p>
            <a:pPr>
              <a:spcBef>
                <a:spcPct val="0"/>
              </a:spcBef>
            </a:pPr>
            <a:r>
              <a:rPr lang="pl-PL" altLang="en-US" noProof="1" smtClean="0"/>
              <a:t>Uwaga: W wyrażeniu TO można podać maksymalnie do 10 zbiorów docelowych.</a:t>
            </a:r>
          </a:p>
          <a:p>
            <a:pPr>
              <a:spcBef>
                <a:spcPct val="0"/>
              </a:spcBef>
            </a:pPr>
            <a:endParaRPr lang="pl-PL" altLang="en-US" noProof="1" smtClean="0"/>
          </a:p>
          <a:p>
            <a:pPr>
              <a:spcBef>
                <a:spcPct val="0"/>
              </a:spcBef>
              <a:buFontTx/>
              <a:buChar char="-"/>
            </a:pPr>
            <a:r>
              <a:rPr lang="pl-PL" altLang="en-US" noProof="1" smtClean="0"/>
              <a:t> - - - - - - - - - - - - - - - - - - - - - - - - - - - - - - - - - - - - - - - - - - - - - - - - - - - - - - - - - - - - - - - - - - - - - - - - - - - - - - - -</a:t>
            </a:r>
          </a:p>
          <a:p>
            <a:pPr>
              <a:spcBef>
                <a:spcPct val="0"/>
              </a:spcBef>
            </a:pPr>
            <a:endParaRPr lang="pl-PL" altLang="en-US" noProof="1" smtClean="0"/>
          </a:p>
          <a:p>
            <a:pPr>
              <a:spcBef>
                <a:spcPct val="0"/>
              </a:spcBef>
            </a:pPr>
            <a:r>
              <a:rPr lang="pl-PL" altLang="en-US" b="1" noProof="1" smtClean="0"/>
              <a:t>Kompletne przykłady kodu.</a:t>
            </a:r>
          </a:p>
          <a:p>
            <a:pPr>
              <a:spcBef>
                <a:spcPct val="0"/>
              </a:spcBef>
            </a:pPr>
            <a:endParaRPr lang="pl-PL" altLang="en-US" noProof="1" smtClean="0"/>
          </a:p>
          <a:p>
            <a:pPr>
              <a:spcBef>
                <a:spcPct val="0"/>
              </a:spcBef>
            </a:pPr>
            <a:r>
              <a:rPr lang="pl-PL" altLang="en-US" noProof="1" smtClean="0"/>
              <a:t>- Plik   </a:t>
            </a:r>
            <a:r>
              <a:rPr lang="pl-PL" noProof="1" smtClean="0"/>
              <a:t>LBUK000.IKEA.ALL  z przykładowymi danymi i copybook’iem (strukturą danych) jest w prezentacji: „Programy narzędziowe” – Można się też sugerować danymi z tej prezentacji, slajd 11 - DATASORT.</a:t>
            </a:r>
            <a:endParaRPr lang="pl-PL" altLang="en-US" noProof="1" smtClean="0"/>
          </a:p>
          <a:p>
            <a:pPr>
              <a:spcBef>
                <a:spcPct val="0"/>
              </a:spcBef>
              <a:buFontTx/>
              <a:buChar char="-"/>
            </a:pPr>
            <a:r>
              <a:rPr lang="pl-PL" altLang="en-US" noProof="1" smtClean="0"/>
              <a:t> Karta JOB’owa jest przykładowa – przynajmniej wyrażenia z kursywą winny być wymienione.</a:t>
            </a:r>
          </a:p>
          <a:p>
            <a:pPr>
              <a:spcBef>
                <a:spcPct val="0"/>
              </a:spcBef>
              <a:buFontTx/>
              <a:buChar char="-"/>
            </a:pPr>
            <a:r>
              <a:rPr lang="pl-PL" altLang="en-US" noProof="1" smtClean="0"/>
              <a:t> Przed wywołaniem ICETOOL’a dobrze jest usunąć pliki w nim tworzone dla bezpiecznego, ponownego uruchomienia JOB’u (poniżej krok o nazwie STEP010). Jeżeli plik nie istnieje to próba jego usunięcia kończy się kodem powrotu =8. „</a:t>
            </a:r>
            <a:r>
              <a:rPr lang="pl-PL" noProof="1" smtClean="0"/>
              <a:t>IF MAXCC=8 THEN SET MAXCC=0” każe ignorować ten ‘błąd’.  </a:t>
            </a:r>
            <a:endParaRPr lang="pl-PL" altLang="en-US" noProof="1" smtClean="0"/>
          </a:p>
          <a:p>
            <a:pPr>
              <a:spcBef>
                <a:spcPct val="0"/>
              </a:spcBef>
              <a:buFontTx/>
              <a:buChar char="-"/>
            </a:pPr>
            <a:endParaRPr lang="pl-PL" altLang="en-US" noProof="1" smtClean="0"/>
          </a:p>
          <a:p>
            <a:r>
              <a:rPr lang="pl-PL" noProof="1" smtClean="0"/>
              <a:t>********************************* Top of Data ********************</a:t>
            </a:r>
          </a:p>
          <a:p>
            <a:r>
              <a:rPr lang="pl-PL" noProof="1" smtClean="0"/>
              <a:t>//</a:t>
            </a:r>
            <a:r>
              <a:rPr lang="pl-PL" i="1" noProof="1" smtClean="0"/>
              <a:t>ZZJTOOL1</a:t>
            </a:r>
            <a:r>
              <a:rPr lang="pl-PL" noProof="1" smtClean="0"/>
              <a:t> JOB (</a:t>
            </a:r>
            <a:r>
              <a:rPr lang="pl-PL" i="1" noProof="1" smtClean="0"/>
              <a:t>ZZJTOOL1</a:t>
            </a:r>
            <a:r>
              <a:rPr lang="pl-PL" noProof="1" smtClean="0"/>
              <a:t>),</a:t>
            </a:r>
            <a:r>
              <a:rPr lang="pl-PL" i="1" noProof="1" smtClean="0"/>
              <a:t>LBUK000</a:t>
            </a:r>
            <a:r>
              <a:rPr lang="pl-PL" noProof="1" smtClean="0"/>
              <a:t>,MSGCLASS=H,                     </a:t>
            </a:r>
          </a:p>
          <a:p>
            <a:r>
              <a:rPr lang="pl-PL" noProof="1" smtClean="0"/>
              <a:t>//        MSGLEVEL=(1,1),CLASS=A,TIME=1,NOTIFY=</a:t>
            </a:r>
            <a:r>
              <a:rPr lang="pl-PL" i="1" noProof="1" smtClean="0"/>
              <a:t>LBUK000</a:t>
            </a:r>
            <a:r>
              <a:rPr lang="pl-PL" noProof="1" smtClean="0"/>
              <a:t>            </a:t>
            </a:r>
          </a:p>
          <a:p>
            <a:r>
              <a:rPr lang="pl-PL" noProof="1" smtClean="0"/>
              <a:t>//*                                                               </a:t>
            </a:r>
          </a:p>
          <a:p>
            <a:r>
              <a:rPr lang="pl-PL" noProof="1" smtClean="0"/>
              <a:t>//*************************************************************** </a:t>
            </a:r>
          </a:p>
          <a:p>
            <a:r>
              <a:rPr lang="pl-PL" noProof="1" smtClean="0"/>
              <a:t>//*                  DELETES EXISTING FILES                     * </a:t>
            </a:r>
          </a:p>
          <a:p>
            <a:r>
              <a:rPr lang="pl-PL" noProof="1" smtClean="0"/>
              <a:t>//*************************************************************** </a:t>
            </a:r>
          </a:p>
          <a:p>
            <a:r>
              <a:rPr lang="pl-PL" noProof="1" smtClean="0"/>
              <a:t>//STEP010  EXEC PGMcIDCAMS                                        </a:t>
            </a:r>
          </a:p>
          <a:p>
            <a:r>
              <a:rPr lang="pl-PL" noProof="1" smtClean="0"/>
              <a:t>//SYSPRINT DD SYSOUT=*                                            </a:t>
            </a:r>
          </a:p>
          <a:p>
            <a:r>
              <a:rPr lang="pl-PL" noProof="1" smtClean="0"/>
              <a:t>//SYSOUT   DD SYSOUT=*                                            </a:t>
            </a:r>
          </a:p>
          <a:p>
            <a:r>
              <a:rPr lang="pl-PL" noProof="1" smtClean="0"/>
              <a:t>//SYSIN    DD *                                                   </a:t>
            </a:r>
          </a:p>
          <a:p>
            <a:r>
              <a:rPr lang="pl-PL" noProof="1" smtClean="0"/>
              <a:t>   DELETE LBUK000.IKEA.ALL.SORTED                                 </a:t>
            </a:r>
          </a:p>
          <a:p>
            <a:r>
              <a:rPr lang="pl-PL" noProof="1" smtClean="0"/>
              <a:t>   DELETE LBUK000.IKEA.ALL.SORTED.REST                            </a:t>
            </a:r>
          </a:p>
          <a:p>
            <a:r>
              <a:rPr lang="pl-PL" noProof="1" smtClean="0"/>
              <a:t>   DELETE LBUK000.IKEA.ALL.SORTED.FIRST                           </a:t>
            </a:r>
          </a:p>
          <a:p>
            <a:r>
              <a:rPr lang="pl-PL" noProof="1" smtClean="0"/>
              <a:t>   DELETE LBUK000.IKEA.ALL.SORTED.SECND                           </a:t>
            </a:r>
          </a:p>
          <a:p>
            <a:r>
              <a:rPr lang="pl-PL" noProof="1" smtClean="0"/>
              <a:t>   IF MAXCC=8 THEN SET MAXCC=0                                    </a:t>
            </a:r>
          </a:p>
          <a:p>
            <a:r>
              <a:rPr lang="pl-PL" noProof="1" smtClean="0"/>
              <a:t>/*                                                                </a:t>
            </a:r>
          </a:p>
          <a:p>
            <a:r>
              <a:rPr lang="pl-PL" noProof="1" smtClean="0"/>
              <a:t>//*************************************************************** </a:t>
            </a:r>
          </a:p>
          <a:p>
            <a:r>
              <a:rPr lang="pl-PL" noProof="1" smtClean="0"/>
              <a:t>//*                          COPY                               * </a:t>
            </a:r>
          </a:p>
          <a:p>
            <a:r>
              <a:rPr lang="pl-PL" noProof="1" smtClean="0"/>
              <a:t>//*  KOPIOWANIE PLIKÓW BEZPOSREDNIE (DO 'OUTDD3' I 'OUTDD4'     * </a:t>
            </a:r>
          </a:p>
          <a:p>
            <a:r>
              <a:rPr lang="pl-PL" noProof="1" smtClean="0"/>
              <a:t>//*  I Z WARUNKAMI LOGICZNYMI (DO 'OUTDD1' I 'OUTDD2')          * </a:t>
            </a:r>
          </a:p>
          <a:p>
            <a:r>
              <a:rPr lang="pl-PL" noProof="1" smtClean="0"/>
              <a:t>//*************************************************************** </a:t>
            </a:r>
          </a:p>
          <a:p>
            <a:r>
              <a:rPr lang="pl-PL" noProof="1" smtClean="0"/>
              <a:t>//STEP020  EXEC PGM=ICETOOL,COND=(4,LT)                           </a:t>
            </a:r>
          </a:p>
          <a:p>
            <a:r>
              <a:rPr lang="pl-PL" noProof="1" smtClean="0"/>
              <a:t>//DFSMSG   DD SYSOUT=*                                            </a:t>
            </a:r>
          </a:p>
          <a:p>
            <a:r>
              <a:rPr lang="pl-PL" noProof="1" smtClean="0"/>
              <a:t>//TOOLMSG  DD SYSOUT=*                                            </a:t>
            </a:r>
          </a:p>
          <a:p>
            <a:r>
              <a:rPr lang="pl-PL" noProof="1" smtClean="0"/>
              <a:t>//SORTIN   DD DSN=LBUK000.IKEA.ALL,DISP=SHR                       </a:t>
            </a:r>
          </a:p>
          <a:p>
            <a:r>
              <a:rPr lang="pl-PL" noProof="1" smtClean="0"/>
              <a:t>//*INPUT    DD DSN=LBUK000.IKEA.ALL,DISP=SHR                      </a:t>
            </a:r>
          </a:p>
          <a:p>
            <a:r>
              <a:rPr lang="pl-PL" noProof="1" smtClean="0"/>
              <a:t>//OUTDD1   DD DSN=LBUK000.IKEA.ALL.SORTED,                        </a:t>
            </a:r>
          </a:p>
          <a:p>
            <a:r>
              <a:rPr lang="pl-PL" noProof="1" smtClean="0"/>
              <a:t>//*OUTPUT   DD DSN=LBUK000.IKEA.ALL.SORTED,                              </a:t>
            </a:r>
          </a:p>
          <a:p>
            <a:r>
              <a:rPr lang="pl-PL" noProof="1" smtClean="0"/>
              <a:t>//            DISP=(NEW,CATLG,DELETE),                                   </a:t>
            </a:r>
          </a:p>
          <a:p>
            <a:r>
              <a:rPr lang="pl-PL" noProof="1" smtClean="0"/>
              <a:t>//            AVGREC=K,RECFM=FB,                                         </a:t>
            </a:r>
          </a:p>
          <a:p>
            <a:r>
              <a:rPr lang="pl-PL" noProof="1" smtClean="0"/>
              <a:t>//            DSORG=PS,                                                  </a:t>
            </a:r>
          </a:p>
          <a:p>
            <a:r>
              <a:rPr lang="pl-PL" noProof="1" smtClean="0"/>
              <a:t>//            SPACE=(78,(1,1),RLSE),                                     </a:t>
            </a:r>
          </a:p>
          <a:p>
            <a:r>
              <a:rPr lang="pl-PL" noProof="1" smtClean="0"/>
              <a:t>//            LRECL=78                                                   </a:t>
            </a:r>
          </a:p>
          <a:p>
            <a:r>
              <a:rPr lang="pl-PL" noProof="1" smtClean="0"/>
              <a:t>//OUTDD2   DD DSN=LBUK000.IKEA.ALL.SORTED.REST,                          </a:t>
            </a:r>
          </a:p>
          <a:p>
            <a:r>
              <a:rPr lang="pl-PL" noProof="1" smtClean="0"/>
              <a:t>//            DISP=(NEW,CATLG,DELETE),LRECL=78,REFDD=*.OUTDD1            </a:t>
            </a:r>
          </a:p>
          <a:p>
            <a:r>
              <a:rPr lang="pl-PL" noProof="1" smtClean="0"/>
              <a:t>//OUTDD3   DD DSN=LBUK000.IKEA.ALL.SORTED.FIRST,                         </a:t>
            </a:r>
          </a:p>
          <a:p>
            <a:r>
              <a:rPr lang="pl-PL" noProof="1" smtClean="0"/>
              <a:t>//            DISP=(NEW,CATLG,DELETE),LRECL=78,REFDD=*.OUTDD1            </a:t>
            </a:r>
          </a:p>
          <a:p>
            <a:r>
              <a:rPr lang="pl-PL" noProof="1" smtClean="0"/>
              <a:t>//OUTDD4   DD DSN=LBUK000.IKEA.ALL.SORTED.SECND,                         </a:t>
            </a:r>
          </a:p>
          <a:p>
            <a:r>
              <a:rPr lang="pl-PL" noProof="1" smtClean="0"/>
              <a:t>//            DISP=(NEW,CATLG,DELETE),LRECL=78,REFDD=*.OUTDD1            </a:t>
            </a:r>
          </a:p>
          <a:p>
            <a:r>
              <a:rPr lang="pl-PL" noProof="1" smtClean="0"/>
              <a:t>//********************************************************************** </a:t>
            </a:r>
          </a:p>
          <a:p>
            <a:r>
              <a:rPr lang="pl-PL" noProof="1" smtClean="0"/>
              <a:t>//*                    TEORETYCZNY OGÓLNY ZAPIS                        * </a:t>
            </a:r>
          </a:p>
          <a:p>
            <a:r>
              <a:rPr lang="pl-PL" noProof="1" smtClean="0"/>
              <a:t>//********************************************************************** </a:t>
            </a:r>
          </a:p>
          <a:p>
            <a:r>
              <a:rPr lang="pl-PL" noProof="1" smtClean="0"/>
              <a:t>//*    COPY FROM(INDD) TO(OUTDD1,OUTDD2) USING(INST) .                   </a:t>
            </a:r>
          </a:p>
          <a:p>
            <a:r>
              <a:rPr lang="pl-PL" noProof="1" smtClean="0"/>
              <a:t>//*         VSAMTYPE(X) LOCALE(NAME) SERIAL                              </a:t>
            </a:r>
          </a:p>
          <a:p>
            <a:r>
              <a:rPr lang="pl-PL" noProof="1" smtClean="0"/>
              <a:t>//*  /*                                                                  </a:t>
            </a:r>
          </a:p>
          <a:p>
            <a:r>
              <a:rPr lang="pl-PL" noProof="1" smtClean="0"/>
              <a:t>//*  //INSTCNTL DD *                                                     </a:t>
            </a:r>
          </a:p>
          <a:p>
            <a:r>
              <a:rPr lang="pl-PL" noProof="1" smtClean="0"/>
              <a:t>//*    &lt;INSTRUKCJE DFSORT&gt;                                               </a:t>
            </a:r>
          </a:p>
          <a:p>
            <a:r>
              <a:rPr lang="pl-PL" noProof="1" smtClean="0"/>
              <a:t>//*  /*                                                                  </a:t>
            </a:r>
          </a:p>
          <a:p>
            <a:endParaRPr lang="pl-PL" noProof="1" smtClean="0"/>
          </a:p>
          <a:p>
            <a:r>
              <a:rPr lang="pl-PL" b="1" noProof="1" smtClean="0"/>
              <a:t>W tym miejscu kopiujemy jeden z poniższych kodów:</a:t>
            </a:r>
          </a:p>
          <a:p>
            <a:endParaRPr lang="pl-PL" b="1" noProof="1" smtClean="0"/>
          </a:p>
          <a:p>
            <a:r>
              <a:rPr lang="pl-PL" b="1" noProof="1" smtClean="0"/>
              <a:t>Przykład 1</a:t>
            </a:r>
          </a:p>
          <a:p>
            <a:endParaRPr lang="pl-PL" noProof="1" smtClean="0"/>
          </a:p>
          <a:p>
            <a:r>
              <a:rPr lang="pl-PL" noProof="1" smtClean="0"/>
              <a:t>//********************************************************************** </a:t>
            </a:r>
          </a:p>
          <a:p>
            <a:r>
              <a:rPr lang="pl-PL" noProof="1" smtClean="0"/>
              <a:t>//* PRZYKLAD 1                                                         * </a:t>
            </a:r>
          </a:p>
          <a:p>
            <a:r>
              <a:rPr lang="pl-PL" noProof="1" smtClean="0"/>
              <a:t>//********************************************************************** </a:t>
            </a:r>
          </a:p>
          <a:p>
            <a:r>
              <a:rPr lang="pl-PL" noProof="1" smtClean="0"/>
              <a:t>//TOOLIN     DD *                                                   </a:t>
            </a:r>
          </a:p>
          <a:p>
            <a:r>
              <a:rPr lang="pl-PL" noProof="1" smtClean="0"/>
              <a:t>   COPY FROM(INPUT) TO(OUTPUT)                                      </a:t>
            </a:r>
          </a:p>
          <a:p>
            <a:r>
              <a:rPr lang="pl-PL" noProof="1" smtClean="0"/>
              <a:t>/*</a:t>
            </a:r>
          </a:p>
          <a:p>
            <a:endParaRPr lang="pl-PL" noProof="1" smtClean="0"/>
          </a:p>
          <a:p>
            <a:r>
              <a:rPr lang="pl-PL" b="1" noProof="1" smtClean="0"/>
              <a:t>Przykład 2</a:t>
            </a:r>
          </a:p>
          <a:p>
            <a:r>
              <a:rPr lang="pl-PL" noProof="1" smtClean="0"/>
              <a:t>                                                </a:t>
            </a:r>
          </a:p>
          <a:p>
            <a:r>
              <a:rPr lang="pl-PL" noProof="1" smtClean="0"/>
              <a:t>//**********************************************************************</a:t>
            </a:r>
          </a:p>
          <a:p>
            <a:r>
              <a:rPr lang="pl-PL" noProof="1" smtClean="0"/>
              <a:t>//* PRZYKLAD 2                                                         *</a:t>
            </a:r>
          </a:p>
          <a:p>
            <a:r>
              <a:rPr lang="pl-PL" noProof="1" smtClean="0"/>
              <a:t>//**********************************************************************</a:t>
            </a:r>
          </a:p>
          <a:p>
            <a:r>
              <a:rPr lang="pl-PL" noProof="1" smtClean="0"/>
              <a:t>//TOOLIN   DD *                                                         </a:t>
            </a:r>
          </a:p>
          <a:p>
            <a:r>
              <a:rPr lang="pl-PL" noProof="1" smtClean="0"/>
              <a:t>  COPY FROM(SORTIN) TO(OUTDD3,OUTDD4) USING(CND1)                       </a:t>
            </a:r>
          </a:p>
          <a:p>
            <a:r>
              <a:rPr lang="pl-PL" noProof="1" smtClean="0"/>
              <a:t>/*                                                                      </a:t>
            </a:r>
          </a:p>
          <a:p>
            <a:r>
              <a:rPr lang="pl-PL" noProof="1" smtClean="0"/>
              <a:t>//CND1CNTL DD *                                                         </a:t>
            </a:r>
          </a:p>
          <a:p>
            <a:r>
              <a:rPr lang="pl-PL" noProof="1" smtClean="0"/>
              <a:t>  OUTFIL FNAMES=OUTDD1,INCLUDE=(36,3,CH,EQ,C'ACC')                      </a:t>
            </a:r>
          </a:p>
          <a:p>
            <a:r>
              <a:rPr lang="pl-PL" noProof="1" smtClean="0"/>
              <a:t>  OUTFIL FNAMES=OUTDD2,INCLUDE=(36,3,CH,EQ,C'BUS')                      </a:t>
            </a:r>
          </a:p>
          <a:p>
            <a:r>
              <a:rPr lang="pl-PL" noProof="1" smtClean="0"/>
              <a:t>/*                                                                      </a:t>
            </a:r>
          </a:p>
          <a:p>
            <a:r>
              <a:rPr lang="pl-PL" noProof="1" smtClean="0"/>
              <a:t>******************************** Bottom of Data ************************</a:t>
            </a:r>
          </a:p>
          <a:p>
            <a:pPr>
              <a:spcBef>
                <a:spcPct val="0"/>
              </a:spcBef>
              <a:buFontTx/>
              <a:buChar char="-"/>
            </a:pPr>
            <a:endParaRPr lang="pl-PL" altLang="en-US" noProof="1" smtClean="0"/>
          </a:p>
        </p:txBody>
      </p:sp>
      <p:sp>
        <p:nvSpPr>
          <p:cNvPr id="50180" name="Symbol zastępczy numeru slajdu 3"/>
          <p:cNvSpPr>
            <a:spLocks noGrp="1"/>
          </p:cNvSpPr>
          <p:nvPr>
            <p:ph type="sldNum" sz="quarter" idx="5"/>
          </p:nvPr>
        </p:nvSpPr>
        <p:spPr bwMode="auto">
          <a:noFill/>
          <a:ln>
            <a:miter lim="800000"/>
            <a:headEnd/>
            <a:tailEnd/>
          </a:ln>
        </p:spPr>
        <p:txBody>
          <a:bodyPr/>
          <a:lstStyle/>
          <a:p>
            <a:fld id="{D97AF46D-3C59-489A-8F59-3B977932EEB0}" type="slidenum">
              <a:rPr lang="pl-PL" altLang="en-US" smtClean="0"/>
              <a:pPr/>
              <a:t>6</a:t>
            </a:fld>
            <a:endParaRPr lang="pl-PL"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3" name="Symbol zastępczy notatek 2"/>
          <p:cNvSpPr>
            <a:spLocks noGrp="1"/>
          </p:cNvSpPr>
          <p:nvPr>
            <p:ph type="body" idx="1"/>
          </p:nvPr>
        </p:nvSpPr>
        <p:spPr/>
        <p:txBody>
          <a:bodyPr>
            <a:normAutofit fontScale="92500" lnSpcReduction="20000"/>
          </a:bodyPr>
          <a:lstStyle/>
          <a:p>
            <a:pPr>
              <a:lnSpc>
                <a:spcPct val="80000"/>
              </a:lnSpc>
              <a:spcBef>
                <a:spcPct val="0"/>
              </a:spcBef>
              <a:defRPr/>
            </a:pPr>
            <a:r>
              <a:rPr lang="pl-PL" altLang="en-US" noProof="1" smtClean="0"/>
              <a:t>COUNT służy do liczenia ilości rekordów i może być użyty do porównania ilości rekordów w pliku z arbitralną liczbą przez nas podaną.</a:t>
            </a:r>
          </a:p>
          <a:p>
            <a:pPr>
              <a:lnSpc>
                <a:spcPct val="80000"/>
              </a:lnSpc>
              <a:spcBef>
                <a:spcPct val="0"/>
              </a:spcBef>
              <a:defRPr/>
            </a:pPr>
            <a:r>
              <a:rPr lang="pl-PL" altLang="en-US" noProof="1" smtClean="0"/>
              <a:t>Wyrażenie FROM określające źródłowy zbiór danych jest obowiązkowe. </a:t>
            </a:r>
          </a:p>
          <a:p>
            <a:pPr>
              <a:lnSpc>
                <a:spcPct val="80000"/>
              </a:lnSpc>
              <a:spcBef>
                <a:spcPct val="0"/>
              </a:spcBef>
              <a:defRPr/>
            </a:pPr>
            <a:r>
              <a:rPr lang="pl-PL" altLang="en-US" noProof="1" smtClean="0"/>
              <a:t>W najprostszej postaci (bez wyrażeń warunkowych) operator COUNT liczy wszystkie rekordy, bądź spełniające kryteria z USING i wypisuje zliczoną liczbę w TOOLMSG. </a:t>
            </a:r>
          </a:p>
          <a:p>
            <a:pPr>
              <a:lnSpc>
                <a:spcPct val="80000"/>
              </a:lnSpc>
              <a:spcBef>
                <a:spcPct val="0"/>
              </a:spcBef>
              <a:defRPr/>
            </a:pPr>
            <a:endParaRPr lang="pl-PL" altLang="en-US" noProof="1" smtClean="0"/>
          </a:p>
          <a:p>
            <a:pPr>
              <a:lnSpc>
                <a:spcPct val="80000"/>
              </a:lnSpc>
              <a:spcBef>
                <a:spcPct val="0"/>
              </a:spcBef>
              <a:defRPr/>
            </a:pPr>
            <a:r>
              <a:rPr lang="pl-PL" altLang="en-US" noProof="1" smtClean="0"/>
              <a:t>USING 	– określa zbiór danych z instrukcjami SORT. Pobiera czteroznakowy parametr, który razem ze stałą CNTL określa nazwę zbioru.</a:t>
            </a:r>
          </a:p>
          <a:p>
            <a:pPr>
              <a:lnSpc>
                <a:spcPct val="80000"/>
              </a:lnSpc>
              <a:spcBef>
                <a:spcPct val="0"/>
              </a:spcBef>
              <a:defRPr/>
            </a:pPr>
            <a:r>
              <a:rPr lang="pl-PL" altLang="en-US" noProof="1" smtClean="0"/>
              <a:t>VSAMTYPE 	– format rekordu w przypadku, gdy źródłowym zbiorem jest VSAM. Dostępne wartości V i F.</a:t>
            </a:r>
          </a:p>
          <a:p>
            <a:pPr>
              <a:lnSpc>
                <a:spcPct val="80000"/>
              </a:lnSpc>
              <a:spcBef>
                <a:spcPct val="0"/>
              </a:spcBef>
              <a:defRPr/>
            </a:pPr>
            <a:r>
              <a:rPr lang="pl-PL" altLang="en-US" noProof="1" smtClean="0"/>
              <a:t>LOCALE 	– zastępuje domyślne wartości parametrów zdefiniowanych podczas instalacji ICETOOL’a.</a:t>
            </a:r>
          </a:p>
          <a:p>
            <a:pPr>
              <a:lnSpc>
                <a:spcPct val="80000"/>
              </a:lnSpc>
              <a:spcBef>
                <a:spcPct val="0"/>
              </a:spcBef>
              <a:defRPr/>
            </a:pPr>
            <a:endParaRPr lang="pl-PL" altLang="en-US" noProof="1" smtClean="0"/>
          </a:p>
          <a:p>
            <a:pPr>
              <a:lnSpc>
                <a:spcPct val="80000"/>
              </a:lnSpc>
              <a:spcBef>
                <a:spcPct val="0"/>
              </a:spcBef>
              <a:defRPr/>
            </a:pPr>
            <a:r>
              <a:rPr lang="pl-PL" altLang="en-US" noProof="1" smtClean="0"/>
              <a:t>W przypadku zastosowania wyrażenia warunkowego, operator COUNT porównuje ilość rekordów z wprowadzoną przez nas liczbą i zwraca kod powrotu 12 jeśli warunek jest spełniony, 0 jeżeli warunek nie jest spełniony. Możemy zlecić zwracanie kodu 4 zamiast 12 stosując wyrażenie RC4 (na niektórych platformach to wyrażenie nie działa).</a:t>
            </a:r>
          </a:p>
          <a:p>
            <a:pPr>
              <a:lnSpc>
                <a:spcPct val="80000"/>
              </a:lnSpc>
              <a:spcBef>
                <a:spcPct val="0"/>
              </a:spcBef>
              <a:defRPr/>
            </a:pPr>
            <a:endParaRPr lang="pl-PL" altLang="en-US" noProof="1" smtClean="0"/>
          </a:p>
          <a:p>
            <a:pPr>
              <a:lnSpc>
                <a:spcPct val="80000"/>
              </a:lnSpc>
              <a:spcBef>
                <a:spcPct val="0"/>
              </a:spcBef>
              <a:defRPr/>
            </a:pPr>
            <a:r>
              <a:rPr lang="pl-PL" altLang="en-US" noProof="1" smtClean="0"/>
              <a:t>Wyrażenia regularne:</a:t>
            </a:r>
          </a:p>
          <a:p>
            <a:pPr>
              <a:lnSpc>
                <a:spcPct val="80000"/>
              </a:lnSpc>
              <a:spcBef>
                <a:spcPct val="0"/>
              </a:spcBef>
              <a:defRPr/>
            </a:pPr>
            <a:r>
              <a:rPr lang="pl-PL" altLang="en-US" noProof="1" smtClean="0"/>
              <a:t>EMPTY 	– sprawdza czy zbiór jest pusty (ilość rekordów równa 0)</a:t>
            </a:r>
          </a:p>
          <a:p>
            <a:pPr>
              <a:lnSpc>
                <a:spcPct val="80000"/>
              </a:lnSpc>
              <a:spcBef>
                <a:spcPct val="0"/>
              </a:spcBef>
              <a:defRPr/>
            </a:pPr>
            <a:r>
              <a:rPr lang="pl-PL" altLang="en-US" noProof="1" smtClean="0"/>
              <a:t>NOTEMPTY 	– sprawdza czy zbiór zawiera jakieś rekordy</a:t>
            </a:r>
          </a:p>
          <a:p>
            <a:pPr>
              <a:lnSpc>
                <a:spcPct val="80000"/>
              </a:lnSpc>
              <a:spcBef>
                <a:spcPct val="0"/>
              </a:spcBef>
              <a:defRPr/>
            </a:pPr>
            <a:r>
              <a:rPr lang="pl-PL" altLang="en-US" noProof="1" smtClean="0"/>
              <a:t>HIGHER(x) 	– sprawdza czy zbiór posiada więcej niż x rekordów</a:t>
            </a:r>
          </a:p>
          <a:p>
            <a:pPr>
              <a:lnSpc>
                <a:spcPct val="80000"/>
              </a:lnSpc>
              <a:spcBef>
                <a:spcPct val="0"/>
              </a:spcBef>
              <a:defRPr/>
            </a:pPr>
            <a:r>
              <a:rPr lang="pl-PL" altLang="en-US" noProof="1" smtClean="0"/>
              <a:t>LOWER(x) 	– sprawdza czy zbiór posiada mniej niż x rekordów</a:t>
            </a:r>
          </a:p>
          <a:p>
            <a:pPr>
              <a:lnSpc>
                <a:spcPct val="80000"/>
              </a:lnSpc>
              <a:spcBef>
                <a:spcPct val="0"/>
              </a:spcBef>
              <a:defRPr/>
            </a:pPr>
            <a:r>
              <a:rPr lang="pl-PL" altLang="en-US" noProof="1" smtClean="0"/>
              <a:t>EQUAL(x) 	– sprawdza czy zbiór posiada x rekordów</a:t>
            </a:r>
          </a:p>
          <a:p>
            <a:pPr>
              <a:lnSpc>
                <a:spcPct val="80000"/>
              </a:lnSpc>
              <a:spcBef>
                <a:spcPct val="0"/>
              </a:spcBef>
              <a:defRPr/>
            </a:pPr>
            <a:r>
              <a:rPr lang="pl-PL" altLang="en-US" noProof="1" smtClean="0"/>
              <a:t>NOTEQUAL(x) – sprawdza czy zbiór posiada różną od x ilość rekordów</a:t>
            </a:r>
          </a:p>
          <a:p>
            <a:pPr>
              <a:lnSpc>
                <a:spcPct val="80000"/>
              </a:lnSpc>
              <a:spcBef>
                <a:spcPct val="0"/>
              </a:spcBef>
              <a:defRPr/>
            </a:pPr>
            <a:endParaRPr lang="pl-PL" altLang="en-US" noProof="1" smtClean="0"/>
          </a:p>
          <a:p>
            <a:pPr>
              <a:lnSpc>
                <a:spcPct val="80000"/>
              </a:lnSpc>
              <a:spcBef>
                <a:spcPct val="0"/>
              </a:spcBef>
              <a:defRPr/>
            </a:pPr>
            <a:r>
              <a:rPr lang="pl-PL" altLang="en-US" noProof="1" smtClean="0"/>
              <a:t>Parametr w wyrażeniach warunkowych musi być liczbą bez znaku lub liczbą dodatnią (ze znakiem +).  </a:t>
            </a:r>
          </a:p>
          <a:p>
            <a:pPr>
              <a:lnSpc>
                <a:spcPct val="80000"/>
              </a:lnSpc>
              <a:spcBef>
                <a:spcPct val="0"/>
              </a:spcBef>
              <a:defRPr/>
            </a:pPr>
            <a:r>
              <a:rPr lang="pl-PL" altLang="en-US" noProof="1" smtClean="0"/>
              <a:t>Dostępne wartości z przedziału od 0 do  562949953421310.</a:t>
            </a:r>
          </a:p>
          <a:p>
            <a:pPr>
              <a:lnSpc>
                <a:spcPct val="80000"/>
              </a:lnSpc>
              <a:spcBef>
                <a:spcPct val="0"/>
              </a:spcBef>
              <a:defRPr/>
            </a:pPr>
            <a:endParaRPr lang="pl-PL" altLang="en-US" noProof="1" smtClean="0"/>
          </a:p>
          <a:p>
            <a:pPr>
              <a:lnSpc>
                <a:spcPct val="80000"/>
              </a:lnSpc>
              <a:spcBef>
                <a:spcPct val="0"/>
              </a:spcBef>
              <a:defRPr/>
            </a:pPr>
            <a:r>
              <a:rPr lang="pl-PL" altLang="en-US" noProof="1" smtClean="0"/>
              <a:t>W przypadku zastosowania wyrażenia warunkowego, COUNT nie przetwarza wszystkich rekordów. Kończy przetwarzanie gdy warunek jest spełniony (używa do tego STOPAFT programu SORT).</a:t>
            </a:r>
          </a:p>
          <a:p>
            <a:pPr>
              <a:lnSpc>
                <a:spcPct val="80000"/>
              </a:lnSpc>
              <a:spcBef>
                <a:spcPct val="0"/>
              </a:spcBef>
              <a:defRPr/>
            </a:pPr>
            <a:endParaRPr lang="pl-PL" altLang="en-US" noProof="1" smtClean="0"/>
          </a:p>
          <a:p>
            <a:pPr>
              <a:lnSpc>
                <a:spcPct val="80000"/>
              </a:lnSpc>
              <a:spcBef>
                <a:spcPct val="0"/>
              </a:spcBef>
              <a:defRPr/>
            </a:pPr>
            <a:r>
              <a:rPr lang="pl-PL" altLang="en-US" noProof="1" smtClean="0"/>
              <a:t>Możemy w SYMNAMES zdefiniować parametry numeryczne używane w wyrażeniach warunkowych.</a:t>
            </a:r>
          </a:p>
          <a:p>
            <a:pPr>
              <a:defRPr/>
            </a:pPr>
            <a:endParaRPr lang="pl-PL" noProof="1"/>
          </a:p>
        </p:txBody>
      </p:sp>
      <p:sp>
        <p:nvSpPr>
          <p:cNvPr id="51204" name="Symbol zastępczy numeru slajdu 3"/>
          <p:cNvSpPr>
            <a:spLocks noGrp="1"/>
          </p:cNvSpPr>
          <p:nvPr>
            <p:ph type="sldNum" sz="quarter" idx="5"/>
          </p:nvPr>
        </p:nvSpPr>
        <p:spPr bwMode="auto">
          <a:noFill/>
          <a:ln>
            <a:miter lim="800000"/>
            <a:headEnd/>
            <a:tailEnd/>
          </a:ln>
        </p:spPr>
        <p:txBody>
          <a:bodyPr/>
          <a:lstStyle/>
          <a:p>
            <a:fld id="{1B18FBD6-BA34-4726-BE4D-BD31B450EF0A}" type="slidenum">
              <a:rPr lang="pl-PL" altLang="en-US" smtClean="0"/>
              <a:pPr/>
              <a:t>7</a:t>
            </a:fld>
            <a:endParaRPr lang="pl-PL"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52227" name="Symbol zastępczy notatek 2"/>
          <p:cNvSpPr>
            <a:spLocks noGrp="1"/>
          </p:cNvSpPr>
          <p:nvPr>
            <p:ph type="body" idx="1"/>
          </p:nvPr>
        </p:nvSpPr>
        <p:spPr bwMode="auto">
          <a:noFill/>
        </p:spPr>
        <p:txBody>
          <a:bodyPr wrap="square" numCol="1" anchor="t" anchorCtr="0" compatLnSpc="1">
            <a:prstTxWarp prst="textNoShape">
              <a:avLst/>
            </a:prstTxWarp>
          </a:bodyPr>
          <a:lstStyle/>
          <a:p>
            <a:pPr>
              <a:lnSpc>
                <a:spcPct val="80000"/>
              </a:lnSpc>
              <a:spcBef>
                <a:spcPct val="0"/>
              </a:spcBef>
            </a:pPr>
            <a:r>
              <a:rPr lang="pl-PL" altLang="en-US" sz="1000" noProof="1" smtClean="0"/>
              <a:t>Przykłady:</a:t>
            </a:r>
          </a:p>
          <a:p>
            <a:pPr>
              <a:lnSpc>
                <a:spcPct val="80000"/>
              </a:lnSpc>
              <a:spcBef>
                <a:spcPct val="0"/>
              </a:spcBef>
            </a:pPr>
            <a:endParaRPr lang="pl-PL" altLang="en-US" sz="1000" noProof="1" smtClean="0"/>
          </a:p>
          <a:p>
            <a:pPr>
              <a:lnSpc>
                <a:spcPct val="80000"/>
              </a:lnSpc>
              <a:spcBef>
                <a:spcPct val="0"/>
              </a:spcBef>
            </a:pPr>
            <a:r>
              <a:rPr lang="pl-PL" altLang="en-US" sz="1000" noProof="1" smtClean="0"/>
              <a:t>Pierwszy 	- podaje liczbę rekordów w pliku INDD. </a:t>
            </a:r>
          </a:p>
          <a:p>
            <a:pPr>
              <a:lnSpc>
                <a:spcPct val="80000"/>
              </a:lnSpc>
              <a:spcBef>
                <a:spcPct val="0"/>
              </a:spcBef>
            </a:pPr>
            <a:r>
              <a:rPr lang="pl-PL" altLang="en-US" sz="1000" noProof="1" smtClean="0"/>
              <a:t>Drugi	- sprawdza czy zbiór INDD jest pusty. Jeżeli tak, otrzymamy kod powrotu (RC) 12. W przeciwnym razie RC = 0.</a:t>
            </a:r>
          </a:p>
          <a:p>
            <a:pPr>
              <a:lnSpc>
                <a:spcPct val="80000"/>
              </a:lnSpc>
              <a:spcBef>
                <a:spcPct val="0"/>
              </a:spcBef>
            </a:pPr>
            <a:r>
              <a:rPr lang="pl-PL" altLang="en-US" sz="1000" noProof="1" smtClean="0"/>
              <a:t>Trzeci	- nie przepuści (RC=12) pliku z większą ilością rekordów niż 50000.</a:t>
            </a:r>
          </a:p>
          <a:p>
            <a:pPr>
              <a:lnSpc>
                <a:spcPct val="80000"/>
              </a:lnSpc>
              <a:spcBef>
                <a:spcPct val="0"/>
              </a:spcBef>
            </a:pPr>
            <a:r>
              <a:rPr lang="pl-PL" altLang="en-US" sz="1000" noProof="1" smtClean="0"/>
              <a:t>Czwarty	- otrzymamy kod powrotu 4 w przypadku gdy plik zawiera 5 rekordów.</a:t>
            </a:r>
          </a:p>
          <a:p>
            <a:pPr>
              <a:lnSpc>
                <a:spcPct val="80000"/>
              </a:lnSpc>
              <a:spcBef>
                <a:spcPct val="0"/>
              </a:spcBef>
            </a:pPr>
            <a:endParaRPr lang="pl-PL" altLang="en-US" sz="1000" noProof="1" smtClean="0"/>
          </a:p>
          <a:p>
            <a:pPr>
              <a:spcBef>
                <a:spcPct val="0"/>
              </a:spcBef>
              <a:buFontTx/>
              <a:buChar char="-"/>
            </a:pPr>
            <a:r>
              <a:rPr lang="pl-PL" altLang="en-US" sz="1000" noProof="1" smtClean="0"/>
              <a:t> - - - - - - - - - - - - - - - - - - - - - - - - - - - - - - - - - - - - - - - - - - - - - - - - - - - - - - - - - - - - - - - - - - - - - - - - - - - - - - - -</a:t>
            </a:r>
          </a:p>
          <a:p>
            <a:pPr>
              <a:spcBef>
                <a:spcPct val="0"/>
              </a:spcBef>
            </a:pPr>
            <a:endParaRPr lang="pl-PL" altLang="en-US" sz="1000" noProof="1" smtClean="0"/>
          </a:p>
          <a:p>
            <a:pPr>
              <a:spcBef>
                <a:spcPct val="0"/>
              </a:spcBef>
            </a:pPr>
            <a:r>
              <a:rPr lang="pl-PL" altLang="en-US" sz="1000" b="1" noProof="1" smtClean="0"/>
              <a:t>Kompletne przykłady kodu.</a:t>
            </a:r>
          </a:p>
          <a:p>
            <a:pPr>
              <a:spcBef>
                <a:spcPct val="0"/>
              </a:spcBef>
            </a:pPr>
            <a:endParaRPr lang="pl-PL" altLang="en-US" sz="1000" noProof="1" smtClean="0"/>
          </a:p>
          <a:p>
            <a:r>
              <a:rPr lang="pl-PL" noProof="1" smtClean="0"/>
              <a:t>********************************* Top of Data **************************</a:t>
            </a:r>
          </a:p>
          <a:p>
            <a:r>
              <a:rPr lang="pl-PL" noProof="1" smtClean="0"/>
              <a:t>//ZZJTOOL2 JOB (ZZTOOL2),LBUK000,MSGCLASS=H,                            </a:t>
            </a:r>
          </a:p>
          <a:p>
            <a:r>
              <a:rPr lang="pl-PL" noProof="1" smtClean="0"/>
              <a:t>//        MSGLEVEL=(1,1),CLASS=A,TIME=1,NOTIFY=LBUK000                  </a:t>
            </a:r>
          </a:p>
          <a:p>
            <a:r>
              <a:rPr lang="pl-PL" noProof="1" smtClean="0"/>
              <a:t>//*                                                                     </a:t>
            </a:r>
          </a:p>
          <a:p>
            <a:r>
              <a:rPr lang="pl-PL" noProof="1" smtClean="0"/>
              <a:t>//**********************************************************************</a:t>
            </a:r>
          </a:p>
          <a:p>
            <a:r>
              <a:rPr lang="pl-PL" noProof="1" smtClean="0"/>
              <a:t>//*                            COUNT                                   *</a:t>
            </a:r>
          </a:p>
          <a:p>
            <a:r>
              <a:rPr lang="pl-PL" noProof="1" smtClean="0"/>
              <a:t>//*               LICZENIE REKORDOW I ICH WALIDACJA                    *</a:t>
            </a:r>
          </a:p>
          <a:p>
            <a:r>
              <a:rPr lang="pl-PL" noProof="1" smtClean="0"/>
              <a:t>//**********************************************************************</a:t>
            </a:r>
          </a:p>
          <a:p>
            <a:r>
              <a:rPr lang="pl-PL" noProof="1" smtClean="0"/>
              <a:t>//STEP010  EXEC PGM=ICETOOL                                             </a:t>
            </a:r>
          </a:p>
          <a:p>
            <a:r>
              <a:rPr lang="pl-PL" noProof="1" smtClean="0"/>
              <a:t>//DFSMSG   DD SYSOUT=*                                                  </a:t>
            </a:r>
          </a:p>
          <a:p>
            <a:r>
              <a:rPr lang="pl-PL" noProof="1" smtClean="0"/>
              <a:t>//TOOLMSG  DD SYSOUT=*                                                  </a:t>
            </a:r>
          </a:p>
          <a:p>
            <a:r>
              <a:rPr lang="pl-PL" noProof="1" smtClean="0"/>
              <a:t>//INDD     DD DSN=LBUK000.IKEA.ALL,DISP=SHR                             </a:t>
            </a:r>
          </a:p>
          <a:p>
            <a:r>
              <a:rPr lang="pl-PL" noProof="1" smtClean="0"/>
              <a:t>//**********************************************************************</a:t>
            </a:r>
          </a:p>
          <a:p>
            <a:r>
              <a:rPr lang="pl-PL" noProof="1" smtClean="0"/>
              <a:t>//*                    TEORETYCZNY OGÓLNY ZAPIS                        *</a:t>
            </a:r>
          </a:p>
          <a:p>
            <a:r>
              <a:rPr lang="pl-PL" noProof="1" smtClean="0"/>
              <a:t>//**********************************************************************</a:t>
            </a:r>
          </a:p>
          <a:p>
            <a:r>
              <a:rPr lang="pl-PL" noProof="1" smtClean="0"/>
              <a:t>//*  //TOOLIN   DD *                                                    </a:t>
            </a:r>
          </a:p>
          <a:p>
            <a:r>
              <a:rPr lang="pl-PL" noProof="1" smtClean="0"/>
              <a:t>//*   COUNT FROM(INDD) USING(INST) VSAMTYPE(X) LOCALE(NAME)             </a:t>
            </a:r>
          </a:p>
          <a:p>
            <a:r>
              <a:rPr lang="pl-PL" noProof="1" smtClean="0"/>
              <a:t>//*   EMPTY NOTEMPTY HIGHER(X) LOWER(X) EQUAL(X) NOTEQUAL(X)            </a:t>
            </a:r>
          </a:p>
          <a:p>
            <a:r>
              <a:rPr lang="pl-PL" noProof="1" smtClean="0"/>
              <a:t>//*   RC4                                                               </a:t>
            </a:r>
          </a:p>
          <a:p>
            <a:r>
              <a:rPr lang="pl-PL" noProof="1" smtClean="0"/>
              <a:t>//*  /*                                                                 </a:t>
            </a:r>
          </a:p>
          <a:p>
            <a:r>
              <a:rPr lang="pl-PL" noProof="1" smtClean="0"/>
              <a:t>//*  //INSTCNTL DD *                                                    </a:t>
            </a:r>
          </a:p>
          <a:p>
            <a:r>
              <a:rPr lang="pl-PL" noProof="1" smtClean="0"/>
              <a:t>//*    &lt;INSTRUKCJE DFSORT&gt;                                              </a:t>
            </a:r>
          </a:p>
          <a:p>
            <a:r>
              <a:rPr lang="pl-PL" noProof="1" smtClean="0"/>
              <a:t>//*  /*                                                                 </a:t>
            </a:r>
          </a:p>
          <a:p>
            <a:endParaRPr lang="pl-PL" noProof="1" smtClean="0"/>
          </a:p>
          <a:p>
            <a:r>
              <a:rPr lang="pl-PL" b="1" noProof="1" smtClean="0"/>
              <a:t>W tym miejscu kopiujemy jeden z poniższych kodów:</a:t>
            </a:r>
          </a:p>
          <a:p>
            <a:endParaRPr lang="pl-PL" b="1" noProof="1" smtClean="0"/>
          </a:p>
          <a:p>
            <a:r>
              <a:rPr lang="pl-PL" b="1" noProof="1" smtClean="0"/>
              <a:t>Przykład 1</a:t>
            </a:r>
          </a:p>
          <a:p>
            <a:endParaRPr lang="pl-PL" b="1" noProof="1" smtClean="0"/>
          </a:p>
          <a:p>
            <a:r>
              <a:rPr lang="pl-PL" noProof="1" smtClean="0"/>
              <a:t>//**********************************************************************</a:t>
            </a:r>
          </a:p>
          <a:p>
            <a:r>
              <a:rPr lang="pl-PL" noProof="1" smtClean="0"/>
              <a:t>//*  PRZYKLAD 1 – ZLICZA ILOSC REKORDOW W PLIKU ‘INDD’                  *</a:t>
            </a:r>
          </a:p>
          <a:p>
            <a:r>
              <a:rPr lang="pl-PL" noProof="1" smtClean="0"/>
              <a:t>//**********************************************************************</a:t>
            </a:r>
          </a:p>
          <a:p>
            <a:r>
              <a:rPr lang="pl-PL" noProof="1" smtClean="0"/>
              <a:t>//TOOLIN   DD *                                                    </a:t>
            </a:r>
          </a:p>
          <a:p>
            <a:r>
              <a:rPr lang="pl-PL" noProof="1" smtClean="0"/>
              <a:t>   COUNT FROM(INDD)                                             </a:t>
            </a:r>
          </a:p>
          <a:p>
            <a:r>
              <a:rPr lang="pl-PL" noProof="1" smtClean="0"/>
              <a:t>/*                                                                 </a:t>
            </a:r>
          </a:p>
          <a:p>
            <a:endParaRPr lang="pl-PL" b="1" noProof="1" smtClean="0"/>
          </a:p>
          <a:p>
            <a:r>
              <a:rPr lang="pl-PL" b="1" noProof="1" smtClean="0"/>
              <a:t>Przykład 2</a:t>
            </a:r>
          </a:p>
          <a:p>
            <a:endParaRPr lang="pl-PL" noProof="1" smtClean="0"/>
          </a:p>
          <a:p>
            <a:r>
              <a:rPr lang="pl-PL" noProof="1" smtClean="0"/>
              <a:t>//**********************************************************************</a:t>
            </a:r>
          </a:p>
          <a:p>
            <a:r>
              <a:rPr lang="pl-PL" noProof="1" smtClean="0"/>
              <a:t>//*  PRZYKLAD 2 - JEZELI JEST EMPTY (PUSTY) TO RC=12                   *</a:t>
            </a:r>
          </a:p>
          <a:p>
            <a:r>
              <a:rPr lang="pl-PL" noProof="1" smtClean="0"/>
              <a:t>//*  JEZELI NIE JEST PUSTY TO RC=0                                     *</a:t>
            </a:r>
          </a:p>
          <a:p>
            <a:r>
              <a:rPr lang="pl-PL" noProof="1" smtClean="0"/>
              <a:t>//**********************************************************************</a:t>
            </a:r>
          </a:p>
          <a:p>
            <a:r>
              <a:rPr lang="pl-PL" noProof="1" smtClean="0"/>
              <a:t>//*  //TOOLIN   DD *                                                    </a:t>
            </a:r>
          </a:p>
          <a:p>
            <a:r>
              <a:rPr lang="pl-PL" noProof="1" smtClean="0"/>
              <a:t>//*   COUNT FROM(INDD) EMPTY                                            </a:t>
            </a:r>
          </a:p>
          <a:p>
            <a:r>
              <a:rPr lang="pl-PL" noProof="1" smtClean="0"/>
              <a:t>//*  /*                                                                 </a:t>
            </a:r>
          </a:p>
          <a:p>
            <a:endParaRPr lang="pl-PL" noProof="1" smtClean="0"/>
          </a:p>
          <a:p>
            <a:r>
              <a:rPr lang="pl-PL" b="1" noProof="1" smtClean="0"/>
              <a:t>Przykład 3</a:t>
            </a:r>
          </a:p>
          <a:p>
            <a:endParaRPr lang="pl-PL" noProof="1" smtClean="0"/>
          </a:p>
          <a:p>
            <a:r>
              <a:rPr lang="pl-PL" noProof="1" smtClean="0"/>
              <a:t>//**********************************************************************</a:t>
            </a:r>
          </a:p>
          <a:p>
            <a:r>
              <a:rPr lang="pl-PL" noProof="1" smtClean="0"/>
              <a:t>//*  PRZYKLAD 3 DLA PLIKOW O LICZBIE REKORDOW &gt; 50000 DAJE RC=12,   *</a:t>
            </a:r>
          </a:p>
          <a:p>
            <a:r>
              <a:rPr lang="pl-PL" noProof="1" smtClean="0"/>
              <a:t>//*  DLA LICZBY REKORDOW MNIEJSZEJ, RC=0                               *</a:t>
            </a:r>
          </a:p>
          <a:p>
            <a:r>
              <a:rPr lang="pl-PL" noProof="1" smtClean="0"/>
              <a:t>//**********************************************************************</a:t>
            </a:r>
          </a:p>
          <a:p>
            <a:r>
              <a:rPr lang="pl-PL" noProof="1" smtClean="0"/>
              <a:t>//TOOLIN   DD *                                                         </a:t>
            </a:r>
          </a:p>
          <a:p>
            <a:r>
              <a:rPr lang="pl-PL" noProof="1" smtClean="0"/>
              <a:t>  COUNT FROM(INDD) HIGHER(+50000)                                     </a:t>
            </a:r>
          </a:p>
          <a:p>
            <a:r>
              <a:rPr lang="pl-PL" noProof="1" smtClean="0"/>
              <a:t>/*                                                                      </a:t>
            </a:r>
          </a:p>
          <a:p>
            <a:endParaRPr lang="pl-PL" noProof="1" smtClean="0"/>
          </a:p>
          <a:p>
            <a:r>
              <a:rPr lang="pl-PL" b="1" noProof="1" smtClean="0"/>
              <a:t>Przykład 4</a:t>
            </a:r>
          </a:p>
          <a:p>
            <a:endParaRPr lang="pl-PL" noProof="1" smtClean="0"/>
          </a:p>
          <a:p>
            <a:r>
              <a:rPr lang="pl-PL" noProof="1" smtClean="0"/>
              <a:t>//**********************************************************************</a:t>
            </a:r>
          </a:p>
          <a:p>
            <a:r>
              <a:rPr lang="pl-PL" noProof="1" smtClean="0"/>
              <a:t>//*   PRZYKLAD 4 - MA DAWAC RC=4 GDY ILOSC REKORDOW = 5                *</a:t>
            </a:r>
          </a:p>
          <a:p>
            <a:r>
              <a:rPr lang="pl-PL" noProof="1" smtClean="0"/>
              <a:t>//**********************************************************************</a:t>
            </a:r>
          </a:p>
          <a:p>
            <a:r>
              <a:rPr lang="pl-PL" noProof="1" smtClean="0"/>
              <a:t>//*  //TOOLIN   DD *                                                    </a:t>
            </a:r>
          </a:p>
          <a:p>
            <a:r>
              <a:rPr lang="pl-PL" noProof="1" smtClean="0"/>
              <a:t>//*   COUNT FROM(INDD) EQUAL(0005) RC4                                 </a:t>
            </a:r>
          </a:p>
          <a:p>
            <a:r>
              <a:rPr lang="pl-PL" noProof="1" smtClean="0"/>
              <a:t>//*  /*                                                                 </a:t>
            </a:r>
          </a:p>
          <a:p>
            <a:r>
              <a:rPr lang="pl-PL" noProof="1" smtClean="0"/>
              <a:t>//**********************************************************************</a:t>
            </a:r>
            <a:endParaRPr lang="pl-PL" altLang="en-US" sz="1000" noProof="1" smtClean="0"/>
          </a:p>
        </p:txBody>
      </p:sp>
      <p:sp>
        <p:nvSpPr>
          <p:cNvPr id="52228" name="Symbol zastępczy numeru slajdu 3"/>
          <p:cNvSpPr>
            <a:spLocks noGrp="1"/>
          </p:cNvSpPr>
          <p:nvPr>
            <p:ph type="sldNum" sz="quarter" idx="5"/>
          </p:nvPr>
        </p:nvSpPr>
        <p:spPr bwMode="auto">
          <a:noFill/>
          <a:ln>
            <a:miter lim="800000"/>
            <a:headEnd/>
            <a:tailEnd/>
          </a:ln>
        </p:spPr>
        <p:txBody>
          <a:bodyPr/>
          <a:lstStyle/>
          <a:p>
            <a:fld id="{1937F4B8-847C-4B01-9F82-D0168A2CC091}" type="slidenum">
              <a:rPr lang="pl-PL" altLang="en-US" smtClean="0"/>
              <a:pPr/>
              <a:t>8</a:t>
            </a:fld>
            <a:endParaRPr lang="pl-PL"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ymbol zastępczy obrazu slajdu 1"/>
          <p:cNvSpPr>
            <a:spLocks noGrp="1" noRot="1" noChangeAspect="1" noTextEdit="1"/>
          </p:cNvSpPr>
          <p:nvPr>
            <p:ph type="sldImg"/>
          </p:nvPr>
        </p:nvSpPr>
        <p:spPr bwMode="auto">
          <a:noFill/>
          <a:ln>
            <a:solidFill>
              <a:srgbClr val="000000"/>
            </a:solidFill>
            <a:miter lim="800000"/>
            <a:headEnd/>
            <a:tailEnd/>
          </a:ln>
        </p:spPr>
      </p:sp>
      <p:sp>
        <p:nvSpPr>
          <p:cNvPr id="48131" name="Symbol zastępczy notatek 2"/>
          <p:cNvSpPr>
            <a:spLocks noGrp="1"/>
          </p:cNvSpPr>
          <p:nvPr>
            <p:ph type="body" idx="1"/>
          </p:nvPr>
        </p:nvSpPr>
        <p:spPr bwMode="auto"/>
        <p:txBody>
          <a:bodyPr wrap="square" numCol="1" anchor="t" anchorCtr="0" compatLnSpc="1">
            <a:prstTxWarp prst="textNoShape">
              <a:avLst/>
            </a:prstTxWarp>
          </a:bodyPr>
          <a:lstStyle/>
          <a:p>
            <a:pPr>
              <a:lnSpc>
                <a:spcPct val="80000"/>
              </a:lnSpc>
              <a:spcBef>
                <a:spcPct val="0"/>
              </a:spcBef>
              <a:defRPr/>
            </a:pPr>
            <a:r>
              <a:rPr lang="en-US" altLang="en-US" sz="1000" noProof="1" smtClean="0"/>
              <a:t>Powyższy przykład (piąty) ma na celu dopilnowanie aby w zbiorze INPUT znajdowały się dane co najmniej 3 kobiet. </a:t>
            </a:r>
          </a:p>
          <a:p>
            <a:pPr>
              <a:lnSpc>
                <a:spcPct val="80000"/>
              </a:lnSpc>
              <a:spcBef>
                <a:spcPct val="0"/>
              </a:spcBef>
              <a:defRPr/>
            </a:pPr>
            <a:endParaRPr lang="en-US" altLang="en-US" sz="1000" noProof="1" smtClean="0"/>
          </a:p>
          <a:p>
            <a:pPr>
              <a:lnSpc>
                <a:spcPct val="80000"/>
              </a:lnSpc>
              <a:spcBef>
                <a:spcPct val="0"/>
              </a:spcBef>
              <a:defRPr/>
            </a:pPr>
            <a:r>
              <a:rPr lang="en-US" altLang="en-US" sz="1000" b="1" noProof="1" smtClean="0"/>
              <a:t>Inne przykłady:</a:t>
            </a:r>
          </a:p>
          <a:p>
            <a:pPr>
              <a:lnSpc>
                <a:spcPct val="80000"/>
              </a:lnSpc>
              <a:spcBef>
                <a:spcPct val="0"/>
              </a:spcBef>
              <a:defRPr/>
            </a:pPr>
            <a:endParaRPr lang="en-US" altLang="en-US" sz="1000" noProof="1" smtClean="0"/>
          </a:p>
          <a:p>
            <a:pPr>
              <a:defRPr/>
            </a:pPr>
            <a:r>
              <a:rPr lang="en-US" noProof="1" smtClean="0"/>
              <a:t>//**********************************************************************</a:t>
            </a:r>
          </a:p>
          <a:p>
            <a:pPr>
              <a:defRPr/>
            </a:pPr>
            <a:r>
              <a:rPr lang="en-US" noProof="1" smtClean="0"/>
              <a:t>//*  PRZYKLAD 6 - JEZELI LUDZI PRACUJĄCYCH W 'ITD' JEST MNIEJ NIZ 10,  *</a:t>
            </a:r>
          </a:p>
          <a:p>
            <a:pPr>
              <a:defRPr/>
            </a:pPr>
            <a:r>
              <a:rPr lang="en-US" noProof="1" smtClean="0"/>
              <a:t>//*  RC=12, JEZELI WIECEJ NIZ 10, RC=0                                 *</a:t>
            </a:r>
          </a:p>
          <a:p>
            <a:pPr>
              <a:defRPr/>
            </a:pPr>
            <a:r>
              <a:rPr lang="en-US" noProof="1" smtClean="0"/>
              <a:t>//*- - - - - - - - - - - - - - - - - - - - - - - - - - - - - - - - - - *</a:t>
            </a:r>
          </a:p>
          <a:p>
            <a:pPr>
              <a:defRPr/>
            </a:pPr>
            <a:r>
              <a:rPr lang="en-US" noProof="1" smtClean="0"/>
              <a:t>//*  DLA MINITD=10, RC=0 ALE DLA MINITD=100, RC=12                      </a:t>
            </a:r>
          </a:p>
          <a:p>
            <a:pPr>
              <a:defRPr/>
            </a:pPr>
            <a:r>
              <a:rPr lang="en-US" noProof="1" smtClean="0"/>
              <a:t>//*                                                                     </a:t>
            </a:r>
          </a:p>
          <a:p>
            <a:pPr>
              <a:defRPr/>
            </a:pPr>
            <a:endParaRPr lang="en-US" noProof="1" smtClean="0"/>
          </a:p>
          <a:p>
            <a:pPr>
              <a:defRPr/>
            </a:pPr>
            <a:r>
              <a:rPr lang="en-US" noProof="1" smtClean="0"/>
              <a:t>//* MINIMUM 100 OSOB W ITD JEST ZA DUZE *************************       </a:t>
            </a:r>
          </a:p>
          <a:p>
            <a:pPr>
              <a:defRPr/>
            </a:pPr>
            <a:r>
              <a:rPr lang="en-US" noProof="1" smtClean="0"/>
              <a:t>     </a:t>
            </a:r>
            <a:r>
              <a:rPr lang="en-US" b="1" noProof="1" smtClean="0"/>
              <a:t>COUNT FROM(INPUT) USING(DEP1) LOWER(100)</a:t>
            </a:r>
            <a:r>
              <a:rPr lang="en-US" noProof="1" smtClean="0"/>
              <a:t>                  </a:t>
            </a:r>
          </a:p>
          <a:p>
            <a:pPr>
              <a:defRPr/>
            </a:pPr>
            <a:r>
              <a:rPr lang="en-US" noProof="1" smtClean="0"/>
              <a:t>//* ICE606I 0 DFSORT CALL 0001 FOR COPY FROM INPUT    TO E35 EXIT USING 	</a:t>
            </a:r>
            <a:r>
              <a:rPr lang="en-US" b="1" noProof="1" smtClean="0">
                <a:solidFill>
                  <a:schemeClr val="accent5">
                    <a:lumMod val="40000"/>
                    <a:lumOff val="60000"/>
                  </a:schemeClr>
                </a:solidFill>
                <a:sym typeface="Wingdings" pitchFamily="2" charset="2"/>
              </a:rPr>
              <a:t> przykładowa odpowiedź ICETOOL</a:t>
            </a:r>
            <a:endParaRPr lang="en-US" b="1" noProof="1" smtClean="0">
              <a:solidFill>
                <a:schemeClr val="accent5">
                  <a:lumMod val="40000"/>
                  <a:lumOff val="60000"/>
                </a:schemeClr>
              </a:solidFill>
            </a:endParaRPr>
          </a:p>
          <a:p>
            <a:pPr>
              <a:defRPr/>
            </a:pPr>
            <a:r>
              <a:rPr lang="en-US" noProof="1" smtClean="0"/>
              <a:t>//* ICE646A 0 RECORD COUNT MEETS CRITERIA - RC=12 SET                   </a:t>
            </a:r>
          </a:p>
          <a:p>
            <a:pPr>
              <a:defRPr/>
            </a:pPr>
            <a:r>
              <a:rPr lang="en-US" noProof="1" smtClean="0"/>
              <a:t>//* ICE602I 0 OPERATION RETURN CODE:  12                                </a:t>
            </a:r>
          </a:p>
          <a:p>
            <a:pPr>
              <a:defRPr/>
            </a:pPr>
            <a:r>
              <a:rPr lang="en-US" noProof="1" smtClean="0"/>
              <a:t>//*                                                                     </a:t>
            </a:r>
          </a:p>
          <a:p>
            <a:pPr>
              <a:defRPr/>
            </a:pPr>
            <a:endParaRPr lang="en-US" noProof="1" smtClean="0"/>
          </a:p>
          <a:p>
            <a:pPr>
              <a:defRPr/>
            </a:pPr>
            <a:r>
              <a:rPr lang="en-US" noProof="1" smtClean="0"/>
              <a:t>//* MINITD=10 JEST OK! ******************************************      </a:t>
            </a:r>
          </a:p>
          <a:p>
            <a:pPr>
              <a:defRPr/>
            </a:pPr>
            <a:r>
              <a:rPr lang="en-US" noProof="1" smtClean="0"/>
              <a:t>     </a:t>
            </a:r>
            <a:r>
              <a:rPr lang="en-US" b="1" noProof="1" smtClean="0"/>
              <a:t>COUNT FROM(INPUT) USING(DEP1) LOWER(10)</a:t>
            </a:r>
            <a:r>
              <a:rPr lang="en-US" noProof="1" smtClean="0"/>
              <a:t>                  </a:t>
            </a:r>
          </a:p>
          <a:p>
            <a:pPr>
              <a:defRPr/>
            </a:pPr>
            <a:r>
              <a:rPr lang="en-US" noProof="1" smtClean="0"/>
              <a:t>//* ICE606I 0 DFSORT CALL 0001 FOR COPY FROM INPUT    TO E35 EXIT USING	</a:t>
            </a:r>
            <a:r>
              <a:rPr lang="en-US" b="1" noProof="1" smtClean="0">
                <a:solidFill>
                  <a:schemeClr val="accent5">
                    <a:lumMod val="40000"/>
                    <a:lumOff val="60000"/>
                  </a:schemeClr>
                </a:solidFill>
                <a:sym typeface="Wingdings" pitchFamily="2" charset="2"/>
              </a:rPr>
              <a:t> przykładowa odpowiedź ICETOOL</a:t>
            </a:r>
            <a:endParaRPr lang="en-US" noProof="1" smtClean="0"/>
          </a:p>
          <a:p>
            <a:pPr>
              <a:defRPr/>
            </a:pPr>
            <a:r>
              <a:rPr lang="en-US" noProof="1" smtClean="0"/>
              <a:t>//* ICE647I 0 RECORD COUNT DOES NOT MEET CRITERIA - RC=0 SET           </a:t>
            </a:r>
          </a:p>
          <a:p>
            <a:pPr>
              <a:defRPr/>
            </a:pPr>
            <a:r>
              <a:rPr lang="en-US" noProof="1" smtClean="0"/>
              <a:t>//* ICE602I 0 OPERATION RETURN CODE:  00                               </a:t>
            </a:r>
          </a:p>
          <a:p>
            <a:pPr>
              <a:defRPr/>
            </a:pPr>
            <a:r>
              <a:rPr lang="en-US" noProof="1" smtClean="0"/>
              <a:t>//***************************************************************      </a:t>
            </a:r>
          </a:p>
          <a:p>
            <a:pPr>
              <a:defRPr/>
            </a:pPr>
            <a:endParaRPr lang="en-US" noProof="1" smtClean="0"/>
          </a:p>
          <a:p>
            <a:pPr>
              <a:defRPr/>
            </a:pPr>
            <a:r>
              <a:rPr lang="en-US" noProof="1" smtClean="0"/>
              <a:t>//SYMNAMES DD *                                                    </a:t>
            </a:r>
          </a:p>
          <a:p>
            <a:pPr>
              <a:defRPr/>
            </a:pPr>
            <a:r>
              <a:rPr lang="en-US" noProof="1" smtClean="0"/>
              <a:t>  MINITD,10                                                        </a:t>
            </a:r>
          </a:p>
          <a:p>
            <a:pPr>
              <a:defRPr/>
            </a:pPr>
            <a:r>
              <a:rPr lang="en-US" noProof="1" smtClean="0"/>
              <a:t>  DEP,36,3,CH                                                      </a:t>
            </a:r>
          </a:p>
          <a:p>
            <a:pPr>
              <a:defRPr/>
            </a:pPr>
            <a:r>
              <a:rPr lang="en-US" noProof="1" smtClean="0"/>
              <a:t>  ITDEP,C'ITD'                                                     </a:t>
            </a:r>
          </a:p>
          <a:p>
            <a:pPr>
              <a:defRPr/>
            </a:pPr>
            <a:r>
              <a:rPr lang="en-US" noProof="1" smtClean="0"/>
              <a:t>//TOOLIN   DD *                                                    </a:t>
            </a:r>
          </a:p>
          <a:p>
            <a:pPr>
              <a:defRPr/>
            </a:pPr>
            <a:r>
              <a:rPr lang="en-US" noProof="1" smtClean="0"/>
              <a:t>   COUNT FROM(INPUT) USING(DEP1) LOWER(MINITD)                      </a:t>
            </a:r>
          </a:p>
          <a:p>
            <a:pPr>
              <a:defRPr/>
            </a:pPr>
            <a:r>
              <a:rPr lang="en-US" noProof="1" smtClean="0"/>
              <a:t>/*                                                                 </a:t>
            </a:r>
          </a:p>
          <a:p>
            <a:pPr>
              <a:defRPr/>
            </a:pPr>
            <a:r>
              <a:rPr lang="en-US" noProof="1" smtClean="0"/>
              <a:t>//DEP1CNTL DD *                                                    </a:t>
            </a:r>
          </a:p>
          <a:p>
            <a:pPr>
              <a:defRPr/>
            </a:pPr>
            <a:r>
              <a:rPr lang="en-US" noProof="1" smtClean="0"/>
              <a:t>  INCLUDE COND=(DEP,EQ,ITDEP)                                      </a:t>
            </a:r>
          </a:p>
          <a:p>
            <a:pPr>
              <a:defRPr/>
            </a:pPr>
            <a:r>
              <a:rPr lang="en-US" noProof="1" smtClean="0"/>
              <a:t>/*                                                                 </a:t>
            </a:r>
          </a:p>
          <a:p>
            <a:pPr>
              <a:defRPr/>
            </a:pPr>
            <a:r>
              <a:rPr lang="en-US" noProof="1" smtClean="0"/>
              <a:t>******************************** Bottom of Data ***********************</a:t>
            </a:r>
          </a:p>
          <a:p>
            <a:pPr>
              <a:lnSpc>
                <a:spcPct val="80000"/>
              </a:lnSpc>
              <a:spcBef>
                <a:spcPct val="0"/>
              </a:spcBef>
              <a:defRPr/>
            </a:pPr>
            <a:endParaRPr lang="en-US" altLang="en-US" sz="1000" noProof="1" smtClean="0"/>
          </a:p>
        </p:txBody>
      </p:sp>
      <p:sp>
        <p:nvSpPr>
          <p:cNvPr id="53252" name="Symbol zastępczy numeru slajdu 3"/>
          <p:cNvSpPr>
            <a:spLocks noGrp="1"/>
          </p:cNvSpPr>
          <p:nvPr>
            <p:ph type="sldNum" sz="quarter" idx="5"/>
          </p:nvPr>
        </p:nvSpPr>
        <p:spPr bwMode="auto">
          <a:noFill/>
          <a:ln>
            <a:miter lim="800000"/>
            <a:headEnd/>
            <a:tailEnd/>
          </a:ln>
        </p:spPr>
        <p:txBody>
          <a:bodyPr/>
          <a:lstStyle/>
          <a:p>
            <a:fld id="{91AC8295-88C9-432A-9D9E-60213C7DD7A0}" type="slidenum">
              <a:rPr lang="pl-PL" altLang="en-US" smtClean="0"/>
              <a:pPr/>
              <a:t>9</a:t>
            </a:fld>
            <a:endParaRPr lang="pl-PL"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Ref idx="1002">
        <a:schemeClr val="bg2"/>
      </p:bgRef>
    </p:bg>
    <p:spTree>
      <p:nvGrpSpPr>
        <p:cNvPr id="1" name=""/>
        <p:cNvGrpSpPr/>
        <p:nvPr/>
      </p:nvGrpSpPr>
      <p:grpSpPr>
        <a:xfrm>
          <a:off x="0" y="0"/>
          <a:ext cx="0" cy="0"/>
          <a:chOff x="0" y="0"/>
          <a:chExt cx="0" cy="0"/>
        </a:xfrm>
      </p:grpSpPr>
      <p:sp>
        <p:nvSpPr>
          <p:cNvPr id="9" name="Tytuł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17" name="Podtytuł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l-PL" smtClean="0"/>
              <a:t>Kliknij, aby edytować styl wzorca podtytułu</a:t>
            </a:r>
            <a:endParaRPr kumimoji="0" lang="en-US"/>
          </a:p>
        </p:txBody>
      </p:sp>
      <p:sp>
        <p:nvSpPr>
          <p:cNvPr id="30" name="Symbol zastępczy daty 29"/>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19" name="Symbol zastępczy stopki 18"/>
          <p:cNvSpPr>
            <a:spLocks noGrp="1"/>
          </p:cNvSpPr>
          <p:nvPr>
            <p:ph type="ftr" sz="quarter" idx="11"/>
          </p:nvPr>
        </p:nvSpPr>
        <p:spPr/>
        <p:txBody>
          <a:bodyPr/>
          <a:lstStyle/>
          <a:p>
            <a:endParaRPr lang="pl-PL"/>
          </a:p>
        </p:txBody>
      </p:sp>
      <p:sp>
        <p:nvSpPr>
          <p:cNvPr id="27" name="Symbol zastępczy numeru slajdu 26"/>
          <p:cNvSpPr>
            <a:spLocks noGrp="1"/>
          </p:cNvSpPr>
          <p:nvPr>
            <p:ph type="sldNum" sz="quarter" idx="12"/>
          </p:nvPr>
        </p:nvSpPr>
        <p:spPr/>
        <p:txBody>
          <a:bodyPr/>
          <a:lstStyle/>
          <a:p>
            <a:fld id="{75F77298-CA44-4C7E-AEAE-049C529CF5A4}" type="slidenum">
              <a:rPr lang="pl-PL" smtClean="0"/>
              <a:pPr/>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5F77298-CA44-4C7E-AEAE-049C529CF5A4}" type="slidenum">
              <a:rPr lang="pl-PL" smtClean="0"/>
              <a:pPr/>
              <a:t>‹#›</a:t>
            </a:fld>
            <a:endParaRPr lang="pl-P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629400" y="914401"/>
            <a:ext cx="2057400" cy="5211763"/>
          </a:xfrm>
        </p:spPr>
        <p:txBody>
          <a:bodyPr vert="eaVert"/>
          <a:lstStyle/>
          <a:p>
            <a:r>
              <a:rPr kumimoji="0" lang="pl-PL" smtClean="0"/>
              <a:t>Kliknij, aby edytować styl</a:t>
            </a:r>
            <a:endParaRPr kumimoji="0" lang="en-US"/>
          </a:p>
        </p:txBody>
      </p:sp>
      <p:sp>
        <p:nvSpPr>
          <p:cNvPr id="3" name="Symbol zastępczy tytułu pionowego 2"/>
          <p:cNvSpPr>
            <a:spLocks noGrp="1"/>
          </p:cNvSpPr>
          <p:nvPr>
            <p:ph type="body" orient="vert" idx="1"/>
          </p:nvPr>
        </p:nvSpPr>
        <p:spPr>
          <a:xfrm>
            <a:off x="457200" y="914401"/>
            <a:ext cx="6019800" cy="5211763"/>
          </a:xfrm>
        </p:spPr>
        <p:txBody>
          <a:bodyPr vert="eaVert"/>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5F77298-CA44-4C7E-AEAE-049C529CF5A4}" type="slidenum">
              <a:rPr lang="pl-PL" smtClean="0"/>
              <a:pPr/>
              <a:t>‹#›</a:t>
            </a:fld>
            <a:endParaRPr lang="pl-P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kumimoji="0" lang="pl-PL" smtClean="0"/>
              <a:t>Kliknij, aby edytować styl</a:t>
            </a:r>
            <a:endParaRPr kumimoji="0" lang="en-US"/>
          </a:p>
        </p:txBody>
      </p:sp>
      <p:sp>
        <p:nvSpPr>
          <p:cNvPr id="3" name="Symbol zastępczy zawartości 2"/>
          <p:cNvSpPr>
            <a:spLocks noGrp="1"/>
          </p:cNvSpPr>
          <p:nvPr>
            <p:ph idx="1"/>
          </p:nvPr>
        </p:nvSpPr>
        <p:spPr/>
        <p:txBody>
          <a:body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daty 3"/>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5F77298-CA44-4C7E-AEAE-049C529CF5A4}" type="slidenum">
              <a:rPr lang="pl-PL" smtClean="0"/>
              <a:pPr/>
              <a:t>‹#›</a:t>
            </a:fld>
            <a:endParaRPr lang="pl-P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bg>
      <p:bgRef idx="1002">
        <a:schemeClr val="bg2"/>
      </p:bgRef>
    </p:bg>
    <p:spTree>
      <p:nvGrpSpPr>
        <p:cNvPr id="1" name=""/>
        <p:cNvGrpSpPr/>
        <p:nvPr/>
      </p:nvGrpSpPr>
      <p:grpSpPr>
        <a:xfrm>
          <a:off x="0" y="0"/>
          <a:ext cx="0" cy="0"/>
          <a:chOff x="0" y="0"/>
          <a:chExt cx="0" cy="0"/>
        </a:xfrm>
      </p:grpSpPr>
      <p:sp>
        <p:nvSpPr>
          <p:cNvPr id="2" name="Tytuł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l-PL" smtClean="0"/>
              <a:t>Kliknij, aby edytować style wzorca tekstu</a:t>
            </a:r>
          </a:p>
        </p:txBody>
      </p:sp>
      <p:sp>
        <p:nvSpPr>
          <p:cNvPr id="4" name="Symbol zastępczy daty 3"/>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75F77298-CA44-4C7E-AEAE-049C529CF5A4}" type="slidenum">
              <a:rPr lang="pl-PL" smtClean="0"/>
              <a:pPr/>
              <a:t>‹#›</a:t>
            </a:fld>
            <a:endParaRPr lang="pl-PL"/>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a:xfrm>
            <a:off x="457200" y="704088"/>
            <a:ext cx="8229600" cy="1143000"/>
          </a:xfrm>
        </p:spPr>
        <p:txBody>
          <a:bodyPr/>
          <a:lstStyle/>
          <a:p>
            <a:r>
              <a:rPr kumimoji="0" lang="pl-PL" smtClean="0"/>
              <a:t>Kliknij, aby edytować styl</a:t>
            </a:r>
            <a:endParaRPr kumimoji="0" lang="en-US"/>
          </a:p>
        </p:txBody>
      </p:sp>
      <p:sp>
        <p:nvSpPr>
          <p:cNvPr id="3" name="Symbol zastępczy zawartości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4" name="Symbol zastępczy zawartości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75F77298-CA44-4C7E-AEAE-049C529CF5A4}" type="slidenum">
              <a:rPr lang="pl-PL" smtClean="0"/>
              <a:pPr/>
              <a:t>‹#›</a:t>
            </a:fld>
            <a:endParaRPr lang="pl-P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457200" y="704088"/>
            <a:ext cx="8229600" cy="1143000"/>
          </a:xfrm>
        </p:spPr>
        <p:txBody>
          <a:bodyPr tIns="45720" anchor="b"/>
          <a:lstStyle>
            <a:lvl1pPr>
              <a:defRPr/>
            </a:lvl1pPr>
          </a:lstStyle>
          <a:p>
            <a:r>
              <a:rPr kumimoji="0" lang="pl-PL" smtClean="0"/>
              <a:t>Kliknij, aby edytować styl</a:t>
            </a:r>
            <a:endParaRPr kumimoji="0" lang="en-US"/>
          </a:p>
        </p:txBody>
      </p:sp>
      <p:sp>
        <p:nvSpPr>
          <p:cNvPr id="3" name="Symbol zastępczy tekstu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4" name="Symbol zastępczy tekstu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pl-PL" smtClean="0"/>
              <a:t>Kliknij, aby edytować style wzorca tekstu</a:t>
            </a:r>
          </a:p>
        </p:txBody>
      </p:sp>
      <p:sp>
        <p:nvSpPr>
          <p:cNvPr id="5" name="Symbol zastępczy zawartości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6" name="Symbol zastępczy zawartości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7" name="Symbol zastępczy daty 6"/>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75F77298-CA44-4C7E-AEAE-049C529CF5A4}" type="slidenum">
              <a:rPr lang="pl-PL" smtClean="0"/>
              <a:pPr/>
              <a:t>‹#›</a:t>
            </a:fld>
            <a:endParaRPr lang="pl-P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Symbol zastępczy daty 2"/>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75F77298-CA44-4C7E-AEAE-049C529CF5A4}" type="slidenum">
              <a:rPr lang="pl-PL" smtClean="0"/>
              <a:pPr/>
              <a:t>‹#›</a:t>
            </a:fld>
            <a:endParaRPr lang="pl-P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75F77298-CA44-4C7E-AEAE-049C529CF5A4}" type="slidenum">
              <a:rPr lang="pl-PL" smtClean="0"/>
              <a:pPr/>
              <a:t>‹#›</a:t>
            </a:fld>
            <a:endParaRPr lang="pl-P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pl-PL" smtClean="0"/>
              <a:t>Kliknij, aby edytować styl</a:t>
            </a:r>
            <a:endParaRPr kumimoji="0" lang="en-US"/>
          </a:p>
        </p:txBody>
      </p:sp>
      <p:sp>
        <p:nvSpPr>
          <p:cNvPr id="3" name="Symbol zastępczy tekstu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pl-PL" smtClean="0"/>
              <a:t>Kliknij, aby edytować style wzorca tekstu</a:t>
            </a:r>
          </a:p>
        </p:txBody>
      </p:sp>
      <p:sp>
        <p:nvSpPr>
          <p:cNvPr id="4" name="Symbol zastępczy zawartości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pl-PL" smtClean="0"/>
              <a:t>Kliknij, aby edytować style wzorca tekstu</a:t>
            </a:r>
          </a:p>
          <a:p>
            <a:pPr lvl="1" eaLnBrk="1" latinLnBrk="0" hangingPunct="1"/>
            <a:r>
              <a:rPr lang="pl-PL" smtClean="0"/>
              <a:t>Drugi poziom</a:t>
            </a:r>
          </a:p>
          <a:p>
            <a:pPr lvl="2" eaLnBrk="1" latinLnBrk="0" hangingPunct="1"/>
            <a:r>
              <a:rPr lang="pl-PL" smtClean="0"/>
              <a:t>Trzeci poziom</a:t>
            </a:r>
          </a:p>
          <a:p>
            <a:pPr lvl="3" eaLnBrk="1" latinLnBrk="0" hangingPunct="1"/>
            <a:r>
              <a:rPr lang="pl-PL" smtClean="0"/>
              <a:t>Czwarty poziom</a:t>
            </a:r>
          </a:p>
          <a:p>
            <a:pPr lvl="4" eaLnBrk="1" latinLnBrk="0" hangingPunct="1"/>
            <a:r>
              <a:rPr lang="pl-PL" smtClean="0"/>
              <a:t>Piąty poziom</a:t>
            </a:r>
            <a:endParaRPr kumimoji="0" lang="en-US"/>
          </a:p>
        </p:txBody>
      </p:sp>
      <p:sp>
        <p:nvSpPr>
          <p:cNvPr id="5" name="Symbol zastępczy daty 4"/>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75F77298-CA44-4C7E-AEAE-049C529CF5A4}" type="slidenum">
              <a:rPr lang="pl-PL" smtClean="0"/>
              <a:pPr/>
              <a:t>‹#›</a:t>
            </a:fld>
            <a:endParaRPr lang="pl-P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9" name="Prostokąt ze ściętym i zaokrąglonym rogiem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ójkąt prostokątny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ytuł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pl-PL" smtClean="0"/>
              <a:t>Kliknij, aby edytować styl</a:t>
            </a:r>
            <a:endParaRPr kumimoji="0" lang="en-US"/>
          </a:p>
        </p:txBody>
      </p:sp>
      <p:sp>
        <p:nvSpPr>
          <p:cNvPr id="4" name="Symbol zastępczy tekstu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pl-PL" smtClean="0"/>
              <a:t>Kliknij, aby edytować style wzorca tekstu</a:t>
            </a:r>
          </a:p>
        </p:txBody>
      </p:sp>
      <p:sp>
        <p:nvSpPr>
          <p:cNvPr id="5" name="Symbol zastępczy daty 4"/>
          <p:cNvSpPr>
            <a:spLocks noGrp="1"/>
          </p:cNvSpPr>
          <p:nvPr>
            <p:ph type="dt" sz="half" idx="10"/>
          </p:nvPr>
        </p:nvSpPr>
        <p:spPr/>
        <p:txBody>
          <a:bodyPr/>
          <a:lstStyle/>
          <a:p>
            <a:fld id="{CA3D805A-43F9-44E3-ACE1-7A945424D30C}" type="datetimeFigureOut">
              <a:rPr lang="pl-PL" smtClean="0"/>
              <a:pPr/>
              <a:t>2022-07-30</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a:xfrm>
            <a:off x="8077200" y="6356350"/>
            <a:ext cx="609600" cy="365125"/>
          </a:xfrm>
        </p:spPr>
        <p:txBody>
          <a:bodyPr/>
          <a:lstStyle/>
          <a:p>
            <a:fld id="{75F77298-CA44-4C7E-AEAE-049C529CF5A4}" type="slidenum">
              <a:rPr lang="pl-PL" smtClean="0"/>
              <a:pPr/>
              <a:t>‹#›</a:t>
            </a:fld>
            <a:endParaRPr lang="pl-PL"/>
          </a:p>
        </p:txBody>
      </p:sp>
      <p:sp>
        <p:nvSpPr>
          <p:cNvPr id="3" name="Symbol zastępczy obrazu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pl-PL" smtClean="0"/>
              <a:t>Kliknij ikonę, aby dodać obraz</a:t>
            </a:r>
            <a:endParaRPr kumimoji="0" lang="en-US" dirty="0"/>
          </a:p>
        </p:txBody>
      </p:sp>
      <p:sp>
        <p:nvSpPr>
          <p:cNvPr id="10" name="Dowolny kształt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Dowolny kształt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Dowolny kształt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Dowolny kształt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Symbol zastępczy tytułu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pl-PL" smtClean="0"/>
              <a:t>Kliknij, aby edytować styl</a:t>
            </a:r>
            <a:endParaRPr kumimoji="0" lang="en-US"/>
          </a:p>
        </p:txBody>
      </p:sp>
      <p:sp>
        <p:nvSpPr>
          <p:cNvPr id="30" name="Symbol zastępczy tekstu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pl-PL" smtClean="0"/>
              <a:t>Kliknij, aby edytować style wzorca tekstu</a:t>
            </a:r>
          </a:p>
          <a:p>
            <a:pPr lvl="1" eaLnBrk="1" latinLnBrk="0" hangingPunct="1"/>
            <a:r>
              <a:rPr kumimoji="0" lang="pl-PL" smtClean="0"/>
              <a:t>Drugi poziom</a:t>
            </a:r>
          </a:p>
          <a:p>
            <a:pPr lvl="2" eaLnBrk="1" latinLnBrk="0" hangingPunct="1"/>
            <a:r>
              <a:rPr kumimoji="0" lang="pl-PL" smtClean="0"/>
              <a:t>Trzeci poziom</a:t>
            </a:r>
          </a:p>
          <a:p>
            <a:pPr lvl="3" eaLnBrk="1" latinLnBrk="0" hangingPunct="1"/>
            <a:r>
              <a:rPr kumimoji="0" lang="pl-PL" smtClean="0"/>
              <a:t>Czwarty poziom</a:t>
            </a:r>
          </a:p>
          <a:p>
            <a:pPr lvl="4" eaLnBrk="1" latinLnBrk="0" hangingPunct="1"/>
            <a:r>
              <a:rPr kumimoji="0" lang="pl-PL" smtClean="0"/>
              <a:t>Piąty poziom</a:t>
            </a:r>
            <a:endParaRPr kumimoji="0" lang="en-US"/>
          </a:p>
        </p:txBody>
      </p:sp>
      <p:sp>
        <p:nvSpPr>
          <p:cNvPr id="10" name="Symbol zastępczy daty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A3D805A-43F9-44E3-ACE1-7A945424D30C}" type="datetimeFigureOut">
              <a:rPr lang="pl-PL" smtClean="0"/>
              <a:pPr/>
              <a:t>2022-07-30</a:t>
            </a:fld>
            <a:endParaRPr lang="pl-PL"/>
          </a:p>
        </p:txBody>
      </p:sp>
      <p:sp>
        <p:nvSpPr>
          <p:cNvPr id="22" name="Symbol zastępczy stopki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pl-PL"/>
          </a:p>
        </p:txBody>
      </p:sp>
      <p:sp>
        <p:nvSpPr>
          <p:cNvPr id="18" name="Symbol zastępczy numeru slajdu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5F77298-CA44-4C7E-AEAE-049C529CF5A4}" type="slidenum">
              <a:rPr lang="pl-PL" smtClean="0"/>
              <a:pPr/>
              <a:t>‹#›</a:t>
            </a:fld>
            <a:endParaRPr lang="pl-PL"/>
          </a:p>
        </p:txBody>
      </p:sp>
      <p:grpSp>
        <p:nvGrpSpPr>
          <p:cNvPr id="2" name="Grupa 1"/>
          <p:cNvGrpSpPr/>
          <p:nvPr/>
        </p:nvGrpSpPr>
        <p:grpSpPr>
          <a:xfrm>
            <a:off x="-19017" y="202408"/>
            <a:ext cx="9180548" cy="649224"/>
            <a:chOff x="-19045" y="216550"/>
            <a:chExt cx="9180548" cy="649224"/>
          </a:xfrm>
        </p:grpSpPr>
        <p:sp>
          <p:nvSpPr>
            <p:cNvPr id="12" name="Dowolny kształt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Dowolny kształt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533400" y="2060848"/>
            <a:ext cx="7851648" cy="1139552"/>
          </a:xfrm>
        </p:spPr>
        <p:txBody>
          <a:bodyPr/>
          <a:lstStyle/>
          <a:p>
            <a:pPr eaLnBrk="1" fontAlgn="auto" hangingPunct="1">
              <a:spcAft>
                <a:spcPts val="0"/>
              </a:spcAft>
              <a:defRPr/>
            </a:pPr>
            <a:r>
              <a:rPr lang="pl-PL" sz="6600" dirty="0"/>
              <a:t>ICETOOL</a:t>
            </a:r>
            <a:endParaRPr lang="pl-PL" dirty="0"/>
          </a:p>
        </p:txBody>
      </p:sp>
      <p:sp>
        <p:nvSpPr>
          <p:cNvPr id="5123" name="Podtytuł 2"/>
          <p:cNvSpPr>
            <a:spLocks noGrp="1"/>
          </p:cNvSpPr>
          <p:nvPr>
            <p:ph type="subTitle" idx="1"/>
          </p:nvPr>
        </p:nvSpPr>
        <p:spPr>
          <a:xfrm>
            <a:off x="4859338" y="3357563"/>
            <a:ext cx="3600450" cy="828675"/>
          </a:xfrm>
        </p:spPr>
        <p:txBody>
          <a:bodyPr/>
          <a:lstStyle/>
          <a:p>
            <a:pPr marR="0" algn="ctr" eaLnBrk="1" hangingPunct="1"/>
            <a:r>
              <a:rPr lang="pl-PL" altLang="en-US" sz="3600" smtClean="0">
                <a:solidFill>
                  <a:srgbClr val="FFFF00"/>
                </a:solidFill>
              </a:rPr>
              <a:t>Więcej niż SORT</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ytuł 1"/>
          <p:cNvSpPr>
            <a:spLocks noGrp="1"/>
          </p:cNvSpPr>
          <p:nvPr>
            <p:ph type="title"/>
          </p:nvPr>
        </p:nvSpPr>
        <p:spPr>
          <a:xfrm>
            <a:off x="457200" y="476250"/>
            <a:ext cx="8229600" cy="563563"/>
          </a:xfrm>
        </p:spPr>
        <p:txBody>
          <a:bodyPr>
            <a:normAutofit fontScale="90000"/>
          </a:bodyPr>
          <a:lstStyle/>
          <a:p>
            <a:pPr algn="ctr"/>
            <a:r>
              <a:rPr lang="pl-PL" sz="3600" smtClean="0">
                <a:solidFill>
                  <a:srgbClr val="FF0000"/>
                </a:solidFill>
              </a:rPr>
              <a:t>DATASORT</a:t>
            </a:r>
            <a:endParaRPr lang="pl-PL" sz="3600" smtClean="0"/>
          </a:p>
        </p:txBody>
      </p:sp>
      <p:sp>
        <p:nvSpPr>
          <p:cNvPr id="4" name="pole tekstowe 3"/>
          <p:cNvSpPr txBox="1">
            <a:spLocks noChangeArrowheads="1"/>
          </p:cNvSpPr>
          <p:nvPr/>
        </p:nvSpPr>
        <p:spPr bwMode="auto">
          <a:xfrm>
            <a:off x="611188" y="2060575"/>
            <a:ext cx="5284787" cy="2124075"/>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DATASORT:</a:t>
            </a:r>
          </a:p>
          <a:p>
            <a:pPr>
              <a:spcBef>
                <a:spcPct val="20000"/>
              </a:spcBef>
              <a:buClr>
                <a:schemeClr val="tx1"/>
              </a:buClr>
              <a:buFont typeface="Arial" pitchFamily="34" charset="0"/>
              <a:buChar char="•"/>
              <a:defRPr/>
            </a:pPr>
            <a:r>
              <a:rPr lang="pl-PL" altLang="en-US" noProof="1">
                <a:solidFill>
                  <a:schemeClr val="accent4">
                    <a:lumMod val="50000"/>
                  </a:schemeClr>
                </a:solidFill>
              </a:rPr>
              <a:t> FROM	– źródłowy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TO	– docelowy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HEADER(n) / FIRST(n) – nagłówek, n – ilość linii</a:t>
            </a:r>
          </a:p>
          <a:p>
            <a:pPr>
              <a:spcBef>
                <a:spcPct val="20000"/>
              </a:spcBef>
              <a:buClr>
                <a:schemeClr val="tx1"/>
              </a:buClr>
              <a:buFont typeface="Arial" pitchFamily="34" charset="0"/>
              <a:buChar char="•"/>
              <a:defRPr/>
            </a:pPr>
            <a:r>
              <a:rPr lang="pl-PL" altLang="en-US" noProof="1">
                <a:solidFill>
                  <a:schemeClr val="accent4">
                    <a:lumMod val="50000"/>
                  </a:schemeClr>
                </a:solidFill>
              </a:rPr>
              <a:t> TRAILER(m) / LAST(m) – stopka, m – ilość linii</a:t>
            </a:r>
          </a:p>
          <a:p>
            <a:pPr>
              <a:spcBef>
                <a:spcPct val="20000"/>
              </a:spcBef>
              <a:buClr>
                <a:schemeClr val="tx1"/>
              </a:buClr>
              <a:buFont typeface="Arial" pitchFamily="34" charset="0"/>
              <a:buChar char="•"/>
              <a:defRPr/>
            </a:pPr>
            <a:r>
              <a:rPr lang="pl-PL" altLang="en-US" noProof="1">
                <a:solidFill>
                  <a:schemeClr val="accent4">
                    <a:lumMod val="50000"/>
                  </a:schemeClr>
                </a:solidFill>
              </a:rPr>
              <a:t> USING	 –</a:t>
            </a:r>
            <a:r>
              <a:rPr lang="pl-PL" altLang="en-US" noProof="1">
                <a:solidFill>
                  <a:srgbClr val="FF9900"/>
                </a:solidFill>
              </a:rPr>
              <a:t> </a:t>
            </a:r>
            <a:r>
              <a:rPr lang="pl-PL" altLang="en-US" noProof="1">
                <a:solidFill>
                  <a:schemeClr val="accent4">
                    <a:lumMod val="50000"/>
                  </a:schemeClr>
                </a:solidFill>
              </a:rPr>
              <a:t>zbiór z instrukcjami programu SORT</a:t>
            </a:r>
          </a:p>
        </p:txBody>
      </p:sp>
      <p:sp>
        <p:nvSpPr>
          <p:cNvPr id="14340" name="pole tekstowe 2"/>
          <p:cNvSpPr txBox="1">
            <a:spLocks noChangeArrowheads="1"/>
          </p:cNvSpPr>
          <p:nvPr/>
        </p:nvSpPr>
        <p:spPr bwMode="auto">
          <a:xfrm>
            <a:off x="468313" y="1125538"/>
            <a:ext cx="8462962" cy="768350"/>
          </a:xfrm>
          <a:prstGeom prst="rect">
            <a:avLst/>
          </a:prstGeom>
          <a:noFill/>
          <a:ln w="9525">
            <a:noFill/>
            <a:miter lim="800000"/>
            <a:headEnd/>
            <a:tailEnd/>
          </a:ln>
        </p:spPr>
        <p:txBody>
          <a:bodyPr>
            <a:spAutoFit/>
          </a:bodyPr>
          <a:lstStyle/>
          <a:p>
            <a:pPr eaLnBrk="1" hangingPunct="1"/>
            <a:r>
              <a:rPr lang="pl-PL" altLang="en-US" sz="2200">
                <a:solidFill>
                  <a:srgbClr val="FF9900"/>
                </a:solidFill>
              </a:rPr>
              <a:t>Dla plików z nagłówkiem i stopką, sortuje dane pomiędzy nimi przesyłając oryginalne nagłówek i stopkę do pliku wyjściowego.</a:t>
            </a:r>
            <a:endParaRPr lang="pl-PL" altLang="en-US" sz="2200"/>
          </a:p>
        </p:txBody>
      </p:sp>
      <p:sp>
        <p:nvSpPr>
          <p:cNvPr id="14341" name="pole tekstowe 4"/>
          <p:cNvSpPr txBox="1">
            <a:spLocks noChangeArrowheads="1"/>
          </p:cNvSpPr>
          <p:nvPr/>
        </p:nvSpPr>
        <p:spPr bwMode="auto">
          <a:xfrm>
            <a:off x="323850" y="4221163"/>
            <a:ext cx="8494713" cy="2462212"/>
          </a:xfrm>
          <a:prstGeom prst="rect">
            <a:avLst/>
          </a:prstGeom>
          <a:solidFill>
            <a:schemeClr val="tx2"/>
          </a:solidFill>
          <a:ln w="9525">
            <a:noFill/>
            <a:miter lim="800000"/>
            <a:headEnd/>
            <a:tailEnd/>
          </a:ln>
        </p:spPr>
        <p:txBody>
          <a:bodyPr wrap="none">
            <a:spAutoFit/>
          </a:bodyPr>
          <a:lstStyle/>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//TOOLIN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DATASORT FROM(indd) TO(outDD) HEADER(n) TRAILRE(m) –</a:t>
            </a:r>
          </a:p>
          <a:p>
            <a:pPr>
              <a:lnSpc>
                <a:spcPct val="110000"/>
              </a:lnSpc>
              <a:buClr>
                <a:srgbClr val="00FF00"/>
              </a:buClr>
              <a:buSzPct val="75000"/>
              <a:buFont typeface="Monotype Sorts"/>
              <a:buNone/>
              <a:defRPr/>
            </a:pPr>
            <a:r>
              <a:rPr lang="pl-PL" altLang="en-US" sz="2000" b="1" noProof="1">
                <a:solidFill>
                  <a:srgbClr val="00B0F0"/>
                </a:solidFill>
                <a:latin typeface="Courier New" pitchFamily="49" charset="0"/>
              </a:rPr>
              <a:t> USING(</a:t>
            </a:r>
            <a:r>
              <a:rPr lang="pl-PL" altLang="en-US" sz="2000" b="1" noProof="1">
                <a:solidFill>
                  <a:schemeClr val="bg1">
                    <a:lumMod val="85000"/>
                  </a:schemeClr>
                </a:solidFill>
                <a:latin typeface="Courier New" pitchFamily="49" charset="0"/>
              </a:rPr>
              <a:t>inst</a:t>
            </a:r>
            <a:r>
              <a:rPr lang="pl-PL" altLang="en-US" sz="2000" b="1" noProof="1">
                <a:solidFill>
                  <a:srgbClr val="00B0F0"/>
                </a:solidFill>
                <a:latin typeface="Courier New" pitchFamily="49" charset="0"/>
              </a:rPr>
              <a:t>) VSAMTYPE(x)</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r>
              <a:rPr lang="pl-PL" altLang="en-US" sz="2000" b="1" noProof="1">
                <a:solidFill>
                  <a:schemeClr val="bg1">
                    <a:lumMod val="85000"/>
                  </a:schemeClr>
                </a:solidFill>
                <a:latin typeface="Courier New" pitchFamily="49" charset="0"/>
              </a:rPr>
              <a:t>inst</a:t>
            </a:r>
            <a:r>
              <a:rPr lang="pl-PL" altLang="en-US" sz="2000" b="1" noProof="1">
                <a:solidFill>
                  <a:srgbClr val="32EE5F"/>
                </a:solidFill>
                <a:latin typeface="Courier New" pitchFamily="49" charset="0"/>
              </a:rPr>
              <a:t>CNTL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&lt;instrukcje programu SORT&gt;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endParaRPr lang="pl-PL" altLang="en-US" sz="2000" b="1" noProof="1"/>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57200" y="476250"/>
            <a:ext cx="8229600" cy="563563"/>
          </a:xfrm>
          <a:prstGeom prst="rect">
            <a:avLst/>
          </a:prstGeom>
        </p:spPr>
        <p:txBody>
          <a:bodyPr/>
          <a:lstStyle/>
          <a:p>
            <a:pPr algn="ctr">
              <a:defRPr/>
            </a:pPr>
            <a:r>
              <a:rPr lang="pl-PL" sz="3600" noProof="1">
                <a:solidFill>
                  <a:srgbClr val="FF0000"/>
                </a:solidFill>
                <a:latin typeface="+mj-lt"/>
                <a:ea typeface="+mj-ea"/>
                <a:cs typeface="+mj-cs"/>
              </a:rPr>
              <a:t>DATASORT</a:t>
            </a:r>
            <a:r>
              <a:rPr lang="pl-PL" sz="2000" noProof="1">
                <a:solidFill>
                  <a:srgbClr val="FF0000"/>
                </a:solidFill>
                <a:latin typeface="+mj-lt"/>
                <a:ea typeface="+mj-ea"/>
                <a:cs typeface="+mj-cs"/>
              </a:rPr>
              <a:t> </a:t>
            </a:r>
            <a:r>
              <a:rPr lang="pl-PL" sz="2000" noProof="1">
                <a:solidFill>
                  <a:schemeClr val="tx1"/>
                </a:solidFill>
                <a:latin typeface="+mj-lt"/>
              </a:rPr>
              <a:t>(przykłady</a:t>
            </a:r>
            <a:r>
              <a:rPr lang="pl-PL" sz="2000" dirty="0">
                <a:solidFill>
                  <a:schemeClr val="tx1"/>
                </a:solidFill>
                <a:latin typeface="+mj-lt"/>
              </a:rPr>
              <a:t>)</a:t>
            </a:r>
            <a:endParaRPr lang="pl-PL" sz="2000" dirty="0">
              <a:solidFill>
                <a:schemeClr val="tx2"/>
              </a:solidFill>
              <a:latin typeface="+mj-lt"/>
              <a:ea typeface="+mj-ea"/>
              <a:cs typeface="+mj-cs"/>
            </a:endParaRPr>
          </a:p>
        </p:txBody>
      </p:sp>
      <p:sp>
        <p:nvSpPr>
          <p:cNvPr id="15363" name="pole tekstowe 3"/>
          <p:cNvSpPr txBox="1">
            <a:spLocks noChangeArrowheads="1"/>
          </p:cNvSpPr>
          <p:nvPr/>
        </p:nvSpPr>
        <p:spPr bwMode="auto">
          <a:xfrm>
            <a:off x="571500" y="1268413"/>
            <a:ext cx="8072438" cy="268922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200" b="1">
                <a:solidFill>
                  <a:srgbClr val="32EE5F"/>
                </a:solidFill>
                <a:latin typeface="Courier New" pitchFamily="49" charset="0"/>
              </a:rPr>
              <a:t>//TOOLIN   </a:t>
            </a:r>
            <a:r>
              <a:rPr lang="pl-PL" altLang="en-US" sz="2200" b="1">
                <a:solidFill>
                  <a:srgbClr val="FF0000"/>
                </a:solidFill>
                <a:latin typeface="Courier New" pitchFamily="49" charset="0"/>
              </a:rPr>
              <a:t>DD</a:t>
            </a:r>
            <a:r>
              <a:rPr lang="pl-PL" altLang="en-US" sz="22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200" b="1">
                <a:solidFill>
                  <a:srgbClr val="32EE5F"/>
                </a:solidFill>
                <a:latin typeface="Courier New" pitchFamily="49" charset="0"/>
              </a:rPr>
              <a:t> </a:t>
            </a:r>
            <a:r>
              <a:rPr lang="pl-PL" altLang="en-US" sz="2200" b="1">
                <a:solidFill>
                  <a:srgbClr val="00B0F0"/>
                </a:solidFill>
                <a:latin typeface="Courier New" pitchFamily="49" charset="0"/>
              </a:rPr>
              <a:t>DATASORT FROM(INPUT) TO(OUTPUT) HEADER    -</a:t>
            </a:r>
          </a:p>
          <a:p>
            <a:pPr>
              <a:lnSpc>
                <a:spcPct val="110000"/>
              </a:lnSpc>
              <a:buClr>
                <a:srgbClr val="00FF00"/>
              </a:buClr>
              <a:buSzPct val="75000"/>
              <a:buFont typeface="Monotype Sorts"/>
              <a:buNone/>
            </a:pPr>
            <a:r>
              <a:rPr lang="pl-PL" altLang="en-US" sz="2200" b="1">
                <a:solidFill>
                  <a:srgbClr val="00B0F0"/>
                </a:solidFill>
                <a:latin typeface="Courier New" pitchFamily="49" charset="0"/>
              </a:rPr>
              <a:t> TRAILER USING(INST)</a:t>
            </a:r>
          </a:p>
          <a:p>
            <a:pPr>
              <a:lnSpc>
                <a:spcPct val="110000"/>
              </a:lnSpc>
              <a:buClr>
                <a:srgbClr val="00FF00"/>
              </a:buClr>
              <a:buSzPct val="75000"/>
              <a:buFont typeface="Monotype Sorts"/>
              <a:buNone/>
            </a:pPr>
            <a:r>
              <a:rPr lang="pl-PL" altLang="en-US" sz="22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200" b="1">
                <a:solidFill>
                  <a:srgbClr val="32EE5F"/>
                </a:solidFill>
                <a:latin typeface="Courier New" pitchFamily="49" charset="0"/>
              </a:rPr>
              <a:t>//INSTCNTL </a:t>
            </a:r>
            <a:r>
              <a:rPr lang="pl-PL" altLang="en-US" sz="2200" b="1">
                <a:solidFill>
                  <a:srgbClr val="FF0000"/>
                </a:solidFill>
                <a:latin typeface="Courier New" pitchFamily="49" charset="0"/>
              </a:rPr>
              <a:t>DD</a:t>
            </a:r>
            <a:r>
              <a:rPr lang="pl-PL" altLang="en-US" sz="22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200" b="1">
                <a:solidFill>
                  <a:srgbClr val="32EE5F"/>
                </a:solidFill>
                <a:latin typeface="Courier New" pitchFamily="49" charset="0"/>
              </a:rPr>
              <a:t>  </a:t>
            </a:r>
            <a:r>
              <a:rPr lang="pl-PL" altLang="en-US" sz="2200" b="1">
                <a:solidFill>
                  <a:srgbClr val="00B0F0"/>
                </a:solidFill>
                <a:latin typeface="Courier New" pitchFamily="49" charset="0"/>
              </a:rPr>
              <a:t>SORT FIELDS=(5,25,CH,A)</a:t>
            </a:r>
          </a:p>
          <a:p>
            <a:pPr>
              <a:lnSpc>
                <a:spcPct val="110000"/>
              </a:lnSpc>
              <a:buClr>
                <a:srgbClr val="00FF00"/>
              </a:buClr>
              <a:buSzPct val="75000"/>
              <a:buFont typeface="Monotype Sorts"/>
              <a:buNone/>
            </a:pPr>
            <a:r>
              <a:rPr lang="pl-PL" altLang="en-US" sz="2200" b="1">
                <a:solidFill>
                  <a:srgbClr val="32EE5F"/>
                </a:solidFill>
                <a:latin typeface="Courier New" pitchFamily="49" charset="0"/>
              </a:rPr>
              <a:t>/*</a:t>
            </a:r>
            <a:endParaRPr lang="pl-PL" altLang="en-US" sz="2200" b="1"/>
          </a:p>
        </p:txBody>
      </p:sp>
      <p:sp>
        <p:nvSpPr>
          <p:cNvPr id="15364" name="pole tekstowe 3"/>
          <p:cNvSpPr txBox="1">
            <a:spLocks noChangeArrowheads="1"/>
          </p:cNvSpPr>
          <p:nvPr/>
        </p:nvSpPr>
        <p:spPr bwMode="auto">
          <a:xfrm>
            <a:off x="539750" y="4092575"/>
            <a:ext cx="8072438" cy="268922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200" b="1">
                <a:solidFill>
                  <a:srgbClr val="32EE5F"/>
                </a:solidFill>
                <a:latin typeface="Courier New" pitchFamily="49" charset="0"/>
              </a:rPr>
              <a:t>//TOOLIN   </a:t>
            </a:r>
            <a:r>
              <a:rPr lang="pl-PL" altLang="en-US" sz="2200" b="1">
                <a:solidFill>
                  <a:srgbClr val="FF0000"/>
                </a:solidFill>
                <a:latin typeface="Courier New" pitchFamily="49" charset="0"/>
              </a:rPr>
              <a:t>DD</a:t>
            </a:r>
            <a:r>
              <a:rPr lang="pl-PL" altLang="en-US" sz="22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200" b="1">
                <a:solidFill>
                  <a:srgbClr val="32EE5F"/>
                </a:solidFill>
                <a:latin typeface="Courier New" pitchFamily="49" charset="0"/>
              </a:rPr>
              <a:t> </a:t>
            </a:r>
            <a:r>
              <a:rPr lang="pl-PL" altLang="en-US" sz="2200" b="1">
                <a:solidFill>
                  <a:srgbClr val="00B0F0"/>
                </a:solidFill>
                <a:latin typeface="Courier New" pitchFamily="49" charset="0"/>
              </a:rPr>
              <a:t>DATASORT FROM(INPUT) TO(OUTPUT) HEADER(2) -</a:t>
            </a:r>
          </a:p>
          <a:p>
            <a:pPr>
              <a:lnSpc>
                <a:spcPct val="110000"/>
              </a:lnSpc>
              <a:buClr>
                <a:srgbClr val="00FF00"/>
              </a:buClr>
              <a:buSzPct val="75000"/>
              <a:buFont typeface="Monotype Sorts"/>
              <a:buNone/>
            </a:pPr>
            <a:r>
              <a:rPr lang="pl-PL" altLang="en-US" sz="2200" b="1">
                <a:solidFill>
                  <a:srgbClr val="00B0F0"/>
                </a:solidFill>
                <a:latin typeface="Courier New" pitchFamily="49" charset="0"/>
              </a:rPr>
              <a:t> TRAILER(3) USING(INST)</a:t>
            </a:r>
          </a:p>
          <a:p>
            <a:pPr>
              <a:lnSpc>
                <a:spcPct val="110000"/>
              </a:lnSpc>
              <a:buClr>
                <a:srgbClr val="00FF00"/>
              </a:buClr>
              <a:buSzPct val="75000"/>
              <a:buFont typeface="Monotype Sorts"/>
              <a:buNone/>
            </a:pPr>
            <a:r>
              <a:rPr lang="pl-PL" altLang="en-US" sz="22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200" b="1">
                <a:solidFill>
                  <a:srgbClr val="32EE5F"/>
                </a:solidFill>
                <a:latin typeface="Courier New" pitchFamily="49" charset="0"/>
              </a:rPr>
              <a:t>//INSTCNTL </a:t>
            </a:r>
            <a:r>
              <a:rPr lang="pl-PL" altLang="en-US" sz="2200" b="1">
                <a:solidFill>
                  <a:srgbClr val="FF0000"/>
                </a:solidFill>
                <a:latin typeface="Courier New" pitchFamily="49" charset="0"/>
              </a:rPr>
              <a:t>DD</a:t>
            </a:r>
            <a:r>
              <a:rPr lang="pl-PL" altLang="en-US" sz="22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200" b="1">
                <a:solidFill>
                  <a:srgbClr val="32EE5F"/>
                </a:solidFill>
                <a:latin typeface="Courier New" pitchFamily="49" charset="0"/>
              </a:rPr>
              <a:t>  </a:t>
            </a:r>
            <a:r>
              <a:rPr lang="pl-PL" altLang="en-US" sz="2200" b="1">
                <a:solidFill>
                  <a:srgbClr val="00B0F0"/>
                </a:solidFill>
                <a:latin typeface="Courier New" pitchFamily="49" charset="0"/>
              </a:rPr>
              <a:t>SORT FIELDS=(5,25,CH,A)</a:t>
            </a:r>
          </a:p>
          <a:p>
            <a:pPr>
              <a:lnSpc>
                <a:spcPct val="110000"/>
              </a:lnSpc>
              <a:buClr>
                <a:srgbClr val="00FF00"/>
              </a:buClr>
              <a:buSzPct val="75000"/>
              <a:buFont typeface="Monotype Sorts"/>
              <a:buNone/>
            </a:pPr>
            <a:r>
              <a:rPr lang="pl-PL" altLang="en-US" sz="2200" b="1">
                <a:solidFill>
                  <a:srgbClr val="32EE5F"/>
                </a:solidFill>
                <a:latin typeface="Courier New" pitchFamily="49" charset="0"/>
              </a:rPr>
              <a:t>/*</a:t>
            </a:r>
            <a:endParaRPr lang="pl-PL" altLang="en-US" sz="2200" b="1"/>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57200" y="620713"/>
            <a:ext cx="8229600" cy="563562"/>
          </a:xfrm>
          <a:prstGeom prst="rect">
            <a:avLst/>
          </a:prstGeom>
        </p:spPr>
        <p:txBody>
          <a:bodyPr/>
          <a:lstStyle/>
          <a:p>
            <a:pPr algn="ctr">
              <a:defRPr/>
            </a:pPr>
            <a:r>
              <a:rPr lang="pl-PL" sz="3600" noProof="1">
                <a:solidFill>
                  <a:srgbClr val="FF0000"/>
                </a:solidFill>
                <a:latin typeface="+mj-lt"/>
                <a:ea typeface="+mj-ea"/>
                <a:cs typeface="+mj-cs"/>
              </a:rPr>
              <a:t>DEFAULTS</a:t>
            </a:r>
            <a:endParaRPr lang="pl-PL" sz="3600" noProof="1">
              <a:solidFill>
                <a:schemeClr val="tx2"/>
              </a:solidFill>
              <a:latin typeface="+mj-lt"/>
              <a:ea typeface="+mj-ea"/>
              <a:cs typeface="+mj-cs"/>
            </a:endParaRPr>
          </a:p>
        </p:txBody>
      </p:sp>
      <p:sp>
        <p:nvSpPr>
          <p:cNvPr id="16387" name="pole tekstowe 2"/>
          <p:cNvSpPr txBox="1">
            <a:spLocks noChangeArrowheads="1"/>
          </p:cNvSpPr>
          <p:nvPr/>
        </p:nvSpPr>
        <p:spPr bwMode="auto">
          <a:xfrm>
            <a:off x="468313" y="1341438"/>
            <a:ext cx="8462962" cy="430212"/>
          </a:xfrm>
          <a:prstGeom prst="rect">
            <a:avLst/>
          </a:prstGeom>
          <a:noFill/>
          <a:ln w="9525">
            <a:noFill/>
            <a:miter lim="800000"/>
            <a:headEnd/>
            <a:tailEnd/>
          </a:ln>
        </p:spPr>
        <p:txBody>
          <a:bodyPr>
            <a:spAutoFit/>
          </a:bodyPr>
          <a:lstStyle/>
          <a:p>
            <a:pPr eaLnBrk="1" hangingPunct="1"/>
            <a:r>
              <a:rPr lang="pl-PL" altLang="en-US" sz="2200">
                <a:solidFill>
                  <a:srgbClr val="FF9900"/>
                </a:solidFill>
              </a:rPr>
              <a:t>Podaje w formie raportu ustawienia domyślne DFSORT’u.</a:t>
            </a:r>
            <a:endParaRPr lang="pl-PL" altLang="en-US" sz="2200"/>
          </a:p>
        </p:txBody>
      </p:sp>
      <p:sp>
        <p:nvSpPr>
          <p:cNvPr id="5" name="pole tekstowe 4"/>
          <p:cNvSpPr txBox="1">
            <a:spLocks noChangeArrowheads="1"/>
          </p:cNvSpPr>
          <p:nvPr/>
        </p:nvSpPr>
        <p:spPr bwMode="auto">
          <a:xfrm>
            <a:off x="611188" y="1844675"/>
            <a:ext cx="4141787" cy="831850"/>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DEFAULTS:</a:t>
            </a:r>
          </a:p>
          <a:p>
            <a:pPr>
              <a:spcBef>
                <a:spcPct val="20000"/>
              </a:spcBef>
              <a:buClr>
                <a:schemeClr val="tx1"/>
              </a:buClr>
              <a:buFont typeface="Arial" pitchFamily="34" charset="0"/>
              <a:buChar char="•"/>
              <a:defRPr/>
            </a:pPr>
            <a:r>
              <a:rPr lang="pl-PL" altLang="en-US" sz="2000" noProof="1">
                <a:solidFill>
                  <a:schemeClr val="accent4">
                    <a:lumMod val="50000"/>
                  </a:schemeClr>
                </a:solidFill>
              </a:rPr>
              <a:t> </a:t>
            </a:r>
            <a:r>
              <a:rPr lang="pl-PL" altLang="en-US" noProof="1">
                <a:solidFill>
                  <a:schemeClr val="accent4">
                    <a:lumMod val="50000"/>
                  </a:schemeClr>
                </a:solidFill>
              </a:rPr>
              <a:t>LIST(opcje)	– raport końcowy</a:t>
            </a:r>
          </a:p>
        </p:txBody>
      </p:sp>
      <p:sp>
        <p:nvSpPr>
          <p:cNvPr id="16389" name="pole tekstowe 4"/>
          <p:cNvSpPr txBox="1">
            <a:spLocks noChangeArrowheads="1"/>
          </p:cNvSpPr>
          <p:nvPr/>
        </p:nvSpPr>
        <p:spPr bwMode="auto">
          <a:xfrm>
            <a:off x="755650" y="2852738"/>
            <a:ext cx="7777163" cy="1503362"/>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800" b="1">
                <a:solidFill>
                  <a:srgbClr val="32EE5F"/>
                </a:solidFill>
                <a:latin typeface="Courier New" pitchFamily="49" charset="0"/>
              </a:rPr>
              <a:t>//TOOLIN   </a:t>
            </a:r>
            <a:r>
              <a:rPr lang="pl-PL" altLang="en-US" sz="2800" b="1">
                <a:solidFill>
                  <a:srgbClr val="FF0000"/>
                </a:solidFill>
                <a:latin typeface="Courier New" pitchFamily="49" charset="0"/>
              </a:rPr>
              <a:t>DD</a:t>
            </a:r>
            <a:r>
              <a:rPr lang="pl-PL" altLang="en-US" sz="28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800" b="1">
                <a:solidFill>
                  <a:srgbClr val="32EE5F"/>
                </a:solidFill>
                <a:latin typeface="Courier New" pitchFamily="49" charset="0"/>
              </a:rPr>
              <a:t> </a:t>
            </a:r>
            <a:r>
              <a:rPr lang="pl-PL" altLang="en-US" sz="2800" b="1">
                <a:solidFill>
                  <a:srgbClr val="00B0F0"/>
                </a:solidFill>
                <a:latin typeface="Courier New" pitchFamily="49" charset="0"/>
              </a:rPr>
              <a:t>DEFAULTS LIST(opcje)</a:t>
            </a:r>
          </a:p>
          <a:p>
            <a:pPr>
              <a:lnSpc>
                <a:spcPct val="110000"/>
              </a:lnSpc>
              <a:buClr>
                <a:srgbClr val="00FF00"/>
              </a:buClr>
              <a:buSzPct val="75000"/>
              <a:buFont typeface="Monotype Sorts"/>
              <a:buNone/>
            </a:pPr>
            <a:r>
              <a:rPr lang="pl-PL" altLang="en-US" sz="2800" b="1">
                <a:solidFill>
                  <a:srgbClr val="32EE5F"/>
                </a:solidFill>
                <a:latin typeface="Courier New" pitchFamily="49" charset="0"/>
              </a:rPr>
              <a:t>/*</a:t>
            </a:r>
          </a:p>
        </p:txBody>
      </p:sp>
      <p:sp>
        <p:nvSpPr>
          <p:cNvPr id="16390" name="pole tekstowe 2"/>
          <p:cNvSpPr txBox="1">
            <a:spLocks noChangeArrowheads="1"/>
          </p:cNvSpPr>
          <p:nvPr/>
        </p:nvSpPr>
        <p:spPr bwMode="auto">
          <a:xfrm>
            <a:off x="679450" y="4508500"/>
            <a:ext cx="1225550" cy="400050"/>
          </a:xfrm>
          <a:prstGeom prst="rect">
            <a:avLst/>
          </a:prstGeom>
          <a:noFill/>
          <a:ln w="9525">
            <a:noFill/>
            <a:miter lim="800000"/>
            <a:headEnd/>
            <a:tailEnd/>
          </a:ln>
        </p:spPr>
        <p:txBody>
          <a:bodyPr wrap="none">
            <a:spAutoFit/>
          </a:bodyPr>
          <a:lstStyle/>
          <a:p>
            <a:pPr>
              <a:spcBef>
                <a:spcPct val="20000"/>
              </a:spcBef>
            </a:pPr>
            <a:r>
              <a:rPr lang="pl-PL" altLang="en-US" sz="2000">
                <a:solidFill>
                  <a:schemeClr val="tx1"/>
                </a:solidFill>
              </a:rPr>
              <a:t>Przykład:</a:t>
            </a:r>
          </a:p>
        </p:txBody>
      </p:sp>
      <p:sp>
        <p:nvSpPr>
          <p:cNvPr id="16391" name="pole tekstowe 4"/>
          <p:cNvSpPr txBox="1">
            <a:spLocks noChangeArrowheads="1"/>
          </p:cNvSpPr>
          <p:nvPr/>
        </p:nvSpPr>
        <p:spPr bwMode="auto">
          <a:xfrm>
            <a:off x="755650" y="5021263"/>
            <a:ext cx="7777163" cy="1503362"/>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800" b="1">
                <a:solidFill>
                  <a:srgbClr val="32EE5F"/>
                </a:solidFill>
                <a:latin typeface="Courier New" pitchFamily="49" charset="0"/>
              </a:rPr>
              <a:t>//TOOLIN   </a:t>
            </a:r>
            <a:r>
              <a:rPr lang="pl-PL" altLang="en-US" sz="2800" b="1">
                <a:solidFill>
                  <a:srgbClr val="FF0000"/>
                </a:solidFill>
                <a:latin typeface="Courier New" pitchFamily="49" charset="0"/>
              </a:rPr>
              <a:t>DD</a:t>
            </a:r>
            <a:r>
              <a:rPr lang="pl-PL" altLang="en-US" sz="28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800" b="1">
                <a:solidFill>
                  <a:srgbClr val="32EE5F"/>
                </a:solidFill>
                <a:latin typeface="Courier New" pitchFamily="49" charset="0"/>
              </a:rPr>
              <a:t> </a:t>
            </a:r>
            <a:r>
              <a:rPr lang="pl-PL" altLang="en-US" sz="2800" b="1">
                <a:solidFill>
                  <a:srgbClr val="00B0F0"/>
                </a:solidFill>
                <a:latin typeface="Courier New" pitchFamily="49" charset="0"/>
              </a:rPr>
              <a:t>DEFAULTS LIST(SHOWDEF)</a:t>
            </a:r>
          </a:p>
          <a:p>
            <a:pPr>
              <a:lnSpc>
                <a:spcPct val="110000"/>
              </a:lnSpc>
              <a:buClr>
                <a:srgbClr val="00FF00"/>
              </a:buClr>
              <a:buSzPct val="75000"/>
              <a:buFont typeface="Monotype Sorts"/>
              <a:buNone/>
            </a:pPr>
            <a:r>
              <a:rPr lang="pl-PL" altLang="en-US" sz="2800" b="1">
                <a:solidFill>
                  <a:srgbClr val="32EE5F"/>
                </a:solidFill>
                <a:latin typeface="Courier New" pitchFamily="49" charset="0"/>
              </a:rPr>
              <a:t>/*</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57200" y="404813"/>
            <a:ext cx="8229600" cy="563562"/>
          </a:xfrm>
          <a:prstGeom prst="rect">
            <a:avLst/>
          </a:prstGeom>
        </p:spPr>
        <p:txBody>
          <a:bodyPr/>
          <a:lstStyle/>
          <a:p>
            <a:pPr algn="ctr">
              <a:defRPr/>
            </a:pPr>
            <a:r>
              <a:rPr lang="pl-PL" sz="3600" noProof="1">
                <a:solidFill>
                  <a:srgbClr val="FF0000"/>
                </a:solidFill>
                <a:latin typeface="+mj-lt"/>
                <a:ea typeface="+mj-ea"/>
                <a:cs typeface="+mj-cs"/>
              </a:rPr>
              <a:t>MERGE</a:t>
            </a:r>
            <a:endParaRPr lang="pl-PL" sz="3600" noProof="1">
              <a:solidFill>
                <a:schemeClr val="tx2"/>
              </a:solidFill>
              <a:latin typeface="+mj-lt"/>
              <a:ea typeface="+mj-ea"/>
              <a:cs typeface="+mj-cs"/>
            </a:endParaRPr>
          </a:p>
        </p:txBody>
      </p:sp>
      <p:sp>
        <p:nvSpPr>
          <p:cNvPr id="17411" name="pole tekstowe 2"/>
          <p:cNvSpPr txBox="1">
            <a:spLocks noChangeArrowheads="1"/>
          </p:cNvSpPr>
          <p:nvPr/>
        </p:nvSpPr>
        <p:spPr bwMode="auto">
          <a:xfrm>
            <a:off x="468313" y="1146175"/>
            <a:ext cx="8462962" cy="769938"/>
          </a:xfrm>
          <a:prstGeom prst="rect">
            <a:avLst/>
          </a:prstGeom>
          <a:noFill/>
          <a:ln w="9525">
            <a:noFill/>
            <a:miter lim="800000"/>
            <a:headEnd/>
            <a:tailEnd/>
          </a:ln>
        </p:spPr>
        <p:txBody>
          <a:bodyPr>
            <a:spAutoFit/>
          </a:bodyPr>
          <a:lstStyle/>
          <a:p>
            <a:pPr eaLnBrk="1" hangingPunct="1"/>
            <a:r>
              <a:rPr lang="pl-PL" altLang="en-US" sz="2200">
                <a:solidFill>
                  <a:srgbClr val="FF9900"/>
                </a:solidFill>
              </a:rPr>
              <a:t>Łączy do 50 plików w jeden plik. Może utworzyć do 10 plików wyjściowych.</a:t>
            </a:r>
            <a:endParaRPr lang="pl-PL" altLang="en-US" sz="2200"/>
          </a:p>
        </p:txBody>
      </p:sp>
      <p:sp>
        <p:nvSpPr>
          <p:cNvPr id="4" name="pole tekstowe 3"/>
          <p:cNvSpPr txBox="1">
            <a:spLocks noChangeArrowheads="1"/>
          </p:cNvSpPr>
          <p:nvPr/>
        </p:nvSpPr>
        <p:spPr bwMode="auto">
          <a:xfrm>
            <a:off x="611188" y="1989138"/>
            <a:ext cx="8505825" cy="1262062"/>
          </a:xfrm>
          <a:prstGeom prst="rect">
            <a:avLst/>
          </a:prstGeom>
          <a:noFill/>
          <a:ln w="9525">
            <a:noFill/>
            <a:miter lim="800000"/>
            <a:headEnd/>
            <a:tailEnd/>
          </a:ln>
        </p:spPr>
        <p:txBody>
          <a:bodyPr wrap="none">
            <a:spAutoFit/>
          </a:bodyPr>
          <a:lstStyle/>
          <a:p>
            <a:pPr>
              <a:spcBef>
                <a:spcPct val="20000"/>
              </a:spcBef>
              <a:defRPr/>
            </a:pPr>
            <a:r>
              <a:rPr lang="pl-PL" altLang="en-US" sz="2800" noProof="1">
                <a:solidFill>
                  <a:schemeClr val="tx1"/>
                </a:solidFill>
              </a:rPr>
              <a:t>Obowiązkowe dla MERGE:</a:t>
            </a:r>
          </a:p>
          <a:p>
            <a:pPr>
              <a:spcBef>
                <a:spcPct val="20000"/>
              </a:spcBef>
              <a:buClr>
                <a:schemeClr val="tx1"/>
              </a:buClr>
              <a:buFont typeface="Arial" pitchFamily="34" charset="0"/>
              <a:buChar char="•"/>
              <a:defRPr/>
            </a:pPr>
            <a:r>
              <a:rPr lang="pl-PL" altLang="en-US" sz="2000" noProof="1">
                <a:solidFill>
                  <a:schemeClr val="accent4">
                    <a:lumMod val="50000"/>
                  </a:schemeClr>
                </a:solidFill>
              </a:rPr>
              <a:t>  FROM	– źródłowy zbiór danych</a:t>
            </a:r>
          </a:p>
          <a:p>
            <a:pPr>
              <a:spcBef>
                <a:spcPct val="20000"/>
              </a:spcBef>
              <a:buClr>
                <a:schemeClr val="tx1"/>
              </a:buClr>
              <a:buFont typeface="Arial" pitchFamily="34" charset="0"/>
              <a:buChar char="•"/>
              <a:defRPr/>
            </a:pPr>
            <a:r>
              <a:rPr lang="pl-PL" altLang="en-US" sz="2000" noProof="1">
                <a:solidFill>
                  <a:schemeClr val="accent4">
                    <a:lumMod val="50000"/>
                  </a:schemeClr>
                </a:solidFill>
              </a:rPr>
              <a:t>  TO	– docelowy zbiór danych, chyba że pliki deklarowane są w USING</a:t>
            </a:r>
          </a:p>
        </p:txBody>
      </p:sp>
      <p:sp>
        <p:nvSpPr>
          <p:cNvPr id="5" name="pole tekstowe 4"/>
          <p:cNvSpPr txBox="1">
            <a:spLocks noChangeArrowheads="1"/>
          </p:cNvSpPr>
          <p:nvPr/>
        </p:nvSpPr>
        <p:spPr bwMode="auto">
          <a:xfrm>
            <a:off x="395288" y="3284538"/>
            <a:ext cx="8340725" cy="3444875"/>
          </a:xfrm>
          <a:prstGeom prst="rect">
            <a:avLst/>
          </a:prstGeom>
          <a:solidFill>
            <a:schemeClr val="tx2"/>
          </a:solidFill>
          <a:ln w="9525">
            <a:noFill/>
            <a:miter lim="800000"/>
            <a:headEnd/>
            <a:tailEnd/>
          </a:ln>
        </p:spPr>
        <p:txBody>
          <a:bodyPr wrap="none">
            <a:spAutoFit/>
          </a:bodyPr>
          <a:lstStyle/>
          <a:p>
            <a:pPr>
              <a:lnSpc>
                <a:spcPct val="110000"/>
              </a:lnSpc>
              <a:buClr>
                <a:srgbClr val="00FF00"/>
              </a:buClr>
              <a:buSzPct val="75000"/>
              <a:buFont typeface="Monotype Sorts"/>
              <a:buNone/>
              <a:defRPr/>
            </a:pPr>
            <a:r>
              <a:rPr lang="pl-PL" altLang="en-US" sz="2200" b="1" noProof="1">
                <a:solidFill>
                  <a:srgbClr val="32EE5F"/>
                </a:solidFill>
                <a:latin typeface="Courier New" pitchFamily="49" charset="0"/>
              </a:rPr>
              <a:t>//TOOLIN   </a:t>
            </a:r>
            <a:r>
              <a:rPr lang="pl-PL" altLang="en-US" sz="2200" b="1" noProof="1">
                <a:solidFill>
                  <a:srgbClr val="FF0000"/>
                </a:solidFill>
                <a:latin typeface="Courier New" pitchFamily="49" charset="0"/>
              </a:rPr>
              <a:t>DD</a:t>
            </a:r>
            <a:r>
              <a:rPr lang="pl-PL" altLang="en-US" sz="22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200" b="1" noProof="1">
                <a:solidFill>
                  <a:schemeClr val="accent2">
                    <a:lumMod val="60000"/>
                    <a:lumOff val="40000"/>
                  </a:schemeClr>
                </a:solidFill>
                <a:latin typeface="Courier New" pitchFamily="49" charset="0"/>
              </a:rPr>
              <a:t>  MERGE FROM(indd1, indd2, indd3, …)     -</a:t>
            </a:r>
          </a:p>
          <a:p>
            <a:pPr>
              <a:lnSpc>
                <a:spcPct val="110000"/>
              </a:lnSpc>
              <a:buClr>
                <a:srgbClr val="00FF00"/>
              </a:buClr>
              <a:buSzPct val="75000"/>
              <a:buFont typeface="Monotype Sorts"/>
              <a:buNone/>
              <a:defRPr/>
            </a:pPr>
            <a:r>
              <a:rPr lang="pl-PL" altLang="en-US" sz="2200" b="1" noProof="1">
                <a:solidFill>
                  <a:schemeClr val="accent2">
                    <a:lumMod val="60000"/>
                    <a:lumOff val="40000"/>
                  </a:schemeClr>
                </a:solidFill>
                <a:latin typeface="Courier New" pitchFamily="49" charset="0"/>
              </a:rPr>
              <a:t>     TO(outdd1, outdd2, outdd3, …) USING(</a:t>
            </a:r>
            <a:r>
              <a:rPr lang="pl-PL" altLang="en-US" sz="2200" b="1" noProof="1">
                <a:solidFill>
                  <a:schemeClr val="accent6">
                    <a:lumMod val="60000"/>
                    <a:lumOff val="40000"/>
                  </a:schemeClr>
                </a:solidFill>
                <a:latin typeface="Courier New" pitchFamily="49" charset="0"/>
              </a:rPr>
              <a:t>inst</a:t>
            </a:r>
            <a:r>
              <a:rPr lang="pl-PL" altLang="en-US" sz="2200" b="1" noProof="1">
                <a:solidFill>
                  <a:schemeClr val="accent2">
                    <a:lumMod val="60000"/>
                    <a:lumOff val="40000"/>
                  </a:schemeClr>
                </a:solidFill>
                <a:latin typeface="Courier New" pitchFamily="49" charset="0"/>
              </a:rPr>
              <a:t>) –</a:t>
            </a:r>
          </a:p>
          <a:p>
            <a:pPr>
              <a:lnSpc>
                <a:spcPct val="110000"/>
              </a:lnSpc>
              <a:buClr>
                <a:srgbClr val="00FF00"/>
              </a:buClr>
              <a:buSzPct val="75000"/>
              <a:buFont typeface="Monotype Sorts"/>
              <a:buNone/>
              <a:defRPr/>
            </a:pPr>
            <a:r>
              <a:rPr lang="pl-PL" altLang="en-US" sz="2200" b="1" noProof="1">
                <a:solidFill>
                  <a:schemeClr val="accent2">
                    <a:lumMod val="60000"/>
                    <a:lumOff val="40000"/>
                  </a:schemeClr>
                </a:solidFill>
                <a:latin typeface="Courier New" pitchFamily="49" charset="0"/>
              </a:rPr>
              <a:t>       VSAMTYPE(x) LOCALE(name) SERIAL</a:t>
            </a:r>
          </a:p>
          <a:p>
            <a:pPr>
              <a:lnSpc>
                <a:spcPct val="110000"/>
              </a:lnSpc>
              <a:buClr>
                <a:srgbClr val="00FF00"/>
              </a:buClr>
              <a:buSzPct val="75000"/>
              <a:buFont typeface="Monotype Sorts"/>
              <a:buNone/>
              <a:defRPr/>
            </a:pPr>
            <a:r>
              <a:rPr lang="pl-PL" altLang="en-US" sz="2200" b="1" noProof="1">
                <a:solidFill>
                  <a:srgbClr val="32EE5F"/>
                </a:solidFill>
                <a:latin typeface="Courier New" pitchFamily="49" charset="0"/>
              </a:rPr>
              <a:t>/*</a:t>
            </a:r>
          </a:p>
          <a:p>
            <a:pPr>
              <a:lnSpc>
                <a:spcPct val="110000"/>
              </a:lnSpc>
              <a:buClr>
                <a:srgbClr val="00FF00"/>
              </a:buClr>
              <a:buSzPct val="75000"/>
              <a:buFont typeface="Monotype Sorts"/>
              <a:buNone/>
              <a:defRPr/>
            </a:pPr>
            <a:r>
              <a:rPr lang="pl-PL" altLang="en-US" sz="2200" b="1" noProof="1">
                <a:solidFill>
                  <a:srgbClr val="32EE5F"/>
                </a:solidFill>
                <a:latin typeface="Courier New" pitchFamily="49" charset="0"/>
              </a:rPr>
              <a:t>//</a:t>
            </a:r>
            <a:r>
              <a:rPr lang="pl-PL" altLang="en-US" sz="2200" b="1" noProof="1">
                <a:solidFill>
                  <a:schemeClr val="accent6">
                    <a:lumMod val="60000"/>
                    <a:lumOff val="40000"/>
                  </a:schemeClr>
                </a:solidFill>
                <a:latin typeface="Courier New" pitchFamily="49" charset="0"/>
              </a:rPr>
              <a:t>inst</a:t>
            </a:r>
            <a:r>
              <a:rPr lang="pl-PL" altLang="en-US" sz="2200" b="1" noProof="1">
                <a:solidFill>
                  <a:srgbClr val="32EE5F"/>
                </a:solidFill>
                <a:latin typeface="Courier New" pitchFamily="49" charset="0"/>
              </a:rPr>
              <a:t>CNTL </a:t>
            </a:r>
            <a:r>
              <a:rPr lang="pl-PL" altLang="en-US" sz="2200" b="1" noProof="1">
                <a:solidFill>
                  <a:srgbClr val="FF0000"/>
                </a:solidFill>
                <a:latin typeface="Courier New" pitchFamily="49" charset="0"/>
              </a:rPr>
              <a:t>DD</a:t>
            </a:r>
            <a:r>
              <a:rPr lang="pl-PL" altLang="en-US" sz="22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200" b="1" noProof="1">
                <a:solidFill>
                  <a:srgbClr val="32EE5F"/>
                </a:solidFill>
                <a:latin typeface="Courier New" pitchFamily="49" charset="0"/>
              </a:rPr>
              <a:t> </a:t>
            </a:r>
            <a:r>
              <a:rPr lang="pl-PL" altLang="en-US" sz="2200" b="1" noProof="1">
                <a:solidFill>
                  <a:srgbClr val="00B0F0"/>
                </a:solidFill>
                <a:latin typeface="Courier New" pitchFamily="49" charset="0"/>
              </a:rPr>
              <a:t> MERGE FIELDS=(start,dlugosc,typ,asc/desc) </a:t>
            </a:r>
            <a:endParaRPr lang="pl-PL" altLang="en-US" sz="2200" b="1" noProof="1">
              <a:solidFill>
                <a:srgbClr val="32EE5F"/>
              </a:solidFill>
              <a:latin typeface="Courier New" pitchFamily="49" charset="0"/>
            </a:endParaRPr>
          </a:p>
          <a:p>
            <a:pPr>
              <a:lnSpc>
                <a:spcPct val="110000"/>
              </a:lnSpc>
              <a:buClr>
                <a:srgbClr val="00FF00"/>
              </a:buClr>
              <a:buSzPct val="75000"/>
              <a:buFont typeface="Monotype Sorts"/>
              <a:buNone/>
              <a:defRPr/>
            </a:pPr>
            <a:r>
              <a:rPr lang="pl-PL" altLang="en-US" sz="2200" b="1" noProof="1">
                <a:solidFill>
                  <a:srgbClr val="32EE5F"/>
                </a:solidFill>
                <a:latin typeface="Courier New" pitchFamily="49" charset="0"/>
              </a:rPr>
              <a:t>  </a:t>
            </a:r>
            <a:r>
              <a:rPr lang="pl-PL" altLang="en-US" sz="2200" b="1" noProof="1">
                <a:solidFill>
                  <a:srgbClr val="00B0F0"/>
                </a:solidFill>
                <a:latin typeface="Courier New" pitchFamily="49" charset="0"/>
              </a:rPr>
              <a:t>&lt;inne instrukcje programu SORT&gt;</a:t>
            </a:r>
          </a:p>
          <a:p>
            <a:pPr>
              <a:lnSpc>
                <a:spcPct val="110000"/>
              </a:lnSpc>
              <a:buClr>
                <a:srgbClr val="00FF00"/>
              </a:buClr>
              <a:buSzPct val="75000"/>
              <a:buFont typeface="Monotype Sorts"/>
              <a:buNone/>
              <a:defRPr/>
            </a:pPr>
            <a:r>
              <a:rPr lang="pl-PL" altLang="en-US" sz="2200" b="1" noProof="1">
                <a:solidFill>
                  <a:srgbClr val="32EE5F"/>
                </a:solidFill>
                <a:latin typeface="Courier New" pitchFamily="49" charset="0"/>
              </a:rPr>
              <a:t>/*</a:t>
            </a:r>
            <a:endParaRPr lang="pl-PL" altLang="en-US" sz="2200" b="1" noProof="1"/>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57200" y="260350"/>
            <a:ext cx="8229600" cy="563563"/>
          </a:xfrm>
          <a:prstGeom prst="rect">
            <a:avLst/>
          </a:prstGeom>
        </p:spPr>
        <p:txBody>
          <a:bodyPr/>
          <a:lstStyle/>
          <a:p>
            <a:pPr algn="ctr">
              <a:defRPr/>
            </a:pPr>
            <a:r>
              <a:rPr lang="pl-PL" sz="3600" noProof="1">
                <a:solidFill>
                  <a:srgbClr val="FF0000"/>
                </a:solidFill>
                <a:latin typeface="+mj-lt"/>
                <a:ea typeface="+mj-ea"/>
                <a:cs typeface="+mj-cs"/>
              </a:rPr>
              <a:t>MERGE</a:t>
            </a:r>
            <a:r>
              <a:rPr lang="pl-PL" sz="2000" dirty="0">
                <a:solidFill>
                  <a:srgbClr val="FF0000"/>
                </a:solidFill>
                <a:latin typeface="+mj-lt"/>
                <a:ea typeface="+mj-ea"/>
                <a:cs typeface="+mj-cs"/>
              </a:rPr>
              <a:t> </a:t>
            </a:r>
            <a:r>
              <a:rPr lang="pl-PL" sz="2000" dirty="0">
                <a:solidFill>
                  <a:schemeClr val="tx1"/>
                </a:solidFill>
                <a:latin typeface="+mj-lt"/>
              </a:rPr>
              <a:t>(przykłady)</a:t>
            </a:r>
            <a:endParaRPr lang="pl-PL" sz="2000" dirty="0">
              <a:solidFill>
                <a:schemeClr val="tx2"/>
              </a:solidFill>
              <a:latin typeface="+mj-lt"/>
              <a:ea typeface="+mj-ea"/>
              <a:cs typeface="+mj-cs"/>
            </a:endParaRPr>
          </a:p>
        </p:txBody>
      </p:sp>
      <p:sp>
        <p:nvSpPr>
          <p:cNvPr id="18435" name="pole tekstowe 3"/>
          <p:cNvSpPr txBox="1">
            <a:spLocks noChangeArrowheads="1"/>
          </p:cNvSpPr>
          <p:nvPr/>
        </p:nvSpPr>
        <p:spPr bwMode="auto">
          <a:xfrm>
            <a:off x="323850" y="3597275"/>
            <a:ext cx="8569325" cy="3128963"/>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MERGE FROM(IN1,IN2,IN3,IN4)   -</a:t>
            </a:r>
          </a:p>
          <a:p>
            <a:pPr>
              <a:lnSpc>
                <a:spcPct val="110000"/>
              </a:lnSpc>
              <a:buClr>
                <a:srgbClr val="00FF00"/>
              </a:buClr>
              <a:buSzPct val="75000"/>
              <a:buFont typeface="Monotype Sorts"/>
              <a:buNone/>
            </a:pPr>
            <a:r>
              <a:rPr lang="pl-PL" altLang="en-US" sz="2000" b="1">
                <a:solidFill>
                  <a:srgbClr val="00B0F0"/>
                </a:solidFill>
                <a:latin typeface="Courier New" pitchFamily="49" charset="0"/>
              </a:rPr>
              <a:t>       FROM(IN5,IN6,IN7) USING(INST)</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//INSTCNTL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MERGE FIELDS=(5,25,CH,A)</a:t>
            </a:r>
          </a:p>
          <a:p>
            <a:pPr>
              <a:lnSpc>
                <a:spcPct val="110000"/>
              </a:lnSpc>
              <a:buClr>
                <a:srgbClr val="00FF00"/>
              </a:buClr>
              <a:buSzPct val="75000"/>
              <a:buFont typeface="Monotype Sorts"/>
              <a:buNone/>
            </a:pPr>
            <a:r>
              <a:rPr lang="pl-PL" altLang="en-US" sz="2000" b="1">
                <a:solidFill>
                  <a:srgbClr val="00B0F0"/>
                </a:solidFill>
                <a:latin typeface="Courier New" pitchFamily="49" charset="0"/>
              </a:rPr>
              <a:t>  OUTFIL FNAMES=OUT1,INCLUDE=(30,3,CH,EQ,C’ACC’)</a:t>
            </a:r>
          </a:p>
          <a:p>
            <a:pPr>
              <a:lnSpc>
                <a:spcPct val="110000"/>
              </a:lnSpc>
              <a:buClr>
                <a:srgbClr val="00FF00"/>
              </a:buClr>
              <a:buSzPct val="75000"/>
              <a:buFont typeface="Monotype Sorts"/>
              <a:buNone/>
            </a:pPr>
            <a:r>
              <a:rPr lang="pl-PL" altLang="en-US" sz="2000" b="1">
                <a:solidFill>
                  <a:srgbClr val="00B0F0"/>
                </a:solidFill>
                <a:latin typeface="Courier New" pitchFamily="49" charset="0"/>
              </a:rPr>
              <a:t>  OUTFIL FNAMES=REST,SAVE</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endParaRPr lang="pl-PL" altLang="en-US" sz="2000" b="1"/>
          </a:p>
        </p:txBody>
      </p:sp>
      <p:sp>
        <p:nvSpPr>
          <p:cNvPr id="18436" name="pole tekstowe 3"/>
          <p:cNvSpPr txBox="1">
            <a:spLocks noChangeArrowheads="1"/>
          </p:cNvSpPr>
          <p:nvPr/>
        </p:nvSpPr>
        <p:spPr bwMode="auto">
          <a:xfrm>
            <a:off x="323850" y="966788"/>
            <a:ext cx="8569325" cy="2462212"/>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MERGE FROM(IN1,IN2,IN3,IN4,IN5) TO(OUTPUT) USING(INST)</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//INSTCNTL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OPTION EQUALS</a:t>
            </a:r>
          </a:p>
          <a:p>
            <a:pPr>
              <a:lnSpc>
                <a:spcPct val="110000"/>
              </a:lnSpc>
              <a:buClr>
                <a:srgbClr val="00FF00"/>
              </a:buClr>
              <a:buSzPct val="75000"/>
              <a:buFont typeface="Monotype Sorts"/>
              <a:buNone/>
            </a:pPr>
            <a:r>
              <a:rPr lang="pl-PL" altLang="en-US" sz="2000" b="1">
                <a:solidFill>
                  <a:srgbClr val="00B0F0"/>
                </a:solidFill>
                <a:latin typeface="Courier New" pitchFamily="49" charset="0"/>
              </a:rPr>
              <a:t>  MERGE FIELDS=(5,25,CH,A)</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endParaRPr lang="pl-PL" altLang="en-US" sz="2000" b="1"/>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57200" y="849313"/>
            <a:ext cx="8229600" cy="563562"/>
          </a:xfrm>
          <a:prstGeom prst="rect">
            <a:avLst/>
          </a:prstGeom>
        </p:spPr>
        <p:txBody>
          <a:bodyPr/>
          <a:lstStyle/>
          <a:p>
            <a:pPr algn="ctr">
              <a:defRPr/>
            </a:pPr>
            <a:r>
              <a:rPr lang="pl-PL" sz="3600" noProof="1">
                <a:solidFill>
                  <a:srgbClr val="FF0000"/>
                </a:solidFill>
                <a:latin typeface="+mj-lt"/>
                <a:ea typeface="+mj-ea"/>
                <a:cs typeface="+mj-cs"/>
              </a:rPr>
              <a:t>MODE</a:t>
            </a:r>
            <a:endParaRPr lang="pl-PL" sz="3600" noProof="1">
              <a:solidFill>
                <a:schemeClr val="tx2"/>
              </a:solidFill>
              <a:latin typeface="+mj-lt"/>
              <a:ea typeface="+mj-ea"/>
              <a:cs typeface="+mj-cs"/>
            </a:endParaRPr>
          </a:p>
        </p:txBody>
      </p:sp>
      <p:sp>
        <p:nvSpPr>
          <p:cNvPr id="19459" name="pole tekstowe 2"/>
          <p:cNvSpPr txBox="1">
            <a:spLocks noChangeArrowheads="1"/>
          </p:cNvSpPr>
          <p:nvPr/>
        </p:nvSpPr>
        <p:spPr bwMode="auto">
          <a:xfrm>
            <a:off x="468313" y="1806575"/>
            <a:ext cx="8462962" cy="830263"/>
          </a:xfrm>
          <a:prstGeom prst="rect">
            <a:avLst/>
          </a:prstGeom>
          <a:noFill/>
          <a:ln w="9525">
            <a:noFill/>
            <a:miter lim="800000"/>
            <a:headEnd/>
            <a:tailEnd/>
          </a:ln>
        </p:spPr>
        <p:txBody>
          <a:bodyPr>
            <a:spAutoFit/>
          </a:bodyPr>
          <a:lstStyle/>
          <a:p>
            <a:pPr eaLnBrk="1" hangingPunct="1"/>
            <a:r>
              <a:rPr lang="pl-PL" altLang="en-US" sz="2400">
                <a:solidFill>
                  <a:srgbClr val="FF9900"/>
                </a:solidFill>
              </a:rPr>
              <a:t>Operuje jednym z trzech trybów w trakcie badania przyczyny błędu.</a:t>
            </a:r>
            <a:endParaRPr lang="pl-PL" altLang="en-US" sz="3200"/>
          </a:p>
        </p:txBody>
      </p:sp>
      <p:sp>
        <p:nvSpPr>
          <p:cNvPr id="4" name="pole tekstowe 3"/>
          <p:cNvSpPr txBox="1">
            <a:spLocks noChangeArrowheads="1"/>
          </p:cNvSpPr>
          <p:nvPr/>
        </p:nvSpPr>
        <p:spPr bwMode="auto">
          <a:xfrm>
            <a:off x="611188" y="3049588"/>
            <a:ext cx="7161212" cy="1027112"/>
          </a:xfrm>
          <a:prstGeom prst="rect">
            <a:avLst/>
          </a:prstGeom>
          <a:noFill/>
          <a:ln w="9525">
            <a:noFill/>
            <a:miter lim="800000"/>
            <a:headEnd/>
            <a:tailEnd/>
          </a:ln>
        </p:spPr>
        <p:txBody>
          <a:bodyPr wrap="none">
            <a:spAutoFit/>
          </a:bodyPr>
          <a:lstStyle/>
          <a:p>
            <a:pPr>
              <a:spcBef>
                <a:spcPct val="20000"/>
              </a:spcBef>
              <a:defRPr/>
            </a:pPr>
            <a:r>
              <a:rPr lang="pl-PL" altLang="en-US" sz="3200" noProof="1">
                <a:solidFill>
                  <a:schemeClr val="tx1"/>
                </a:solidFill>
              </a:rPr>
              <a:t>Obowiązkowe dla MODE:</a:t>
            </a:r>
          </a:p>
          <a:p>
            <a:pPr>
              <a:spcBef>
                <a:spcPct val="20000"/>
              </a:spcBef>
              <a:buClr>
                <a:schemeClr val="tx1"/>
              </a:buClr>
              <a:buFont typeface="Arial" pitchFamily="34" charset="0"/>
              <a:buChar char="•"/>
              <a:defRPr/>
            </a:pPr>
            <a:r>
              <a:rPr lang="pl-PL" altLang="en-US" sz="2400" noProof="1">
                <a:solidFill>
                  <a:schemeClr val="accent4">
                    <a:lumMod val="50000"/>
                  </a:schemeClr>
                </a:solidFill>
              </a:rPr>
              <a:t> STOP / CONTINUE / SCAN 	– raport końcowy</a:t>
            </a:r>
          </a:p>
        </p:txBody>
      </p:sp>
      <p:sp>
        <p:nvSpPr>
          <p:cNvPr id="5" name="pole tekstowe 4"/>
          <p:cNvSpPr txBox="1">
            <a:spLocks noChangeArrowheads="1"/>
          </p:cNvSpPr>
          <p:nvPr/>
        </p:nvSpPr>
        <p:spPr bwMode="auto">
          <a:xfrm>
            <a:off x="466725" y="4518025"/>
            <a:ext cx="8208963" cy="1503363"/>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defRPr/>
            </a:pPr>
            <a:r>
              <a:rPr lang="pl-PL" altLang="en-US" sz="2800" b="1" noProof="1">
                <a:solidFill>
                  <a:srgbClr val="32EE5F"/>
                </a:solidFill>
                <a:latin typeface="Courier New" pitchFamily="49" charset="0"/>
              </a:rPr>
              <a:t>//TOOLIN   </a:t>
            </a:r>
            <a:r>
              <a:rPr lang="pl-PL" altLang="en-US" sz="2800" b="1" noProof="1">
                <a:solidFill>
                  <a:srgbClr val="FF0000"/>
                </a:solidFill>
                <a:latin typeface="Courier New" pitchFamily="49" charset="0"/>
              </a:rPr>
              <a:t>DD</a:t>
            </a:r>
            <a:r>
              <a:rPr lang="pl-PL" altLang="en-US" sz="28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800" b="1" noProof="1">
                <a:solidFill>
                  <a:schemeClr val="accent2">
                    <a:lumMod val="60000"/>
                    <a:lumOff val="40000"/>
                  </a:schemeClr>
                </a:solidFill>
                <a:latin typeface="Courier New" pitchFamily="49" charset="0"/>
              </a:rPr>
              <a:t>  MODE STOP / CONTINUE / SCAN</a:t>
            </a:r>
          </a:p>
          <a:p>
            <a:pPr>
              <a:lnSpc>
                <a:spcPct val="110000"/>
              </a:lnSpc>
              <a:buClr>
                <a:srgbClr val="00FF00"/>
              </a:buClr>
              <a:buSzPct val="75000"/>
              <a:buFont typeface="Monotype Sorts"/>
              <a:buNone/>
              <a:defRPr/>
            </a:pPr>
            <a:r>
              <a:rPr lang="pl-PL" altLang="en-US" sz="2800" b="1" noProof="1">
                <a:solidFill>
                  <a:srgbClr val="32EE5F"/>
                </a:solidFill>
                <a:latin typeface="Courier New" pitchFamily="49" charset="0"/>
              </a:rPr>
              <a:t>/*</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28625" y="704850"/>
            <a:ext cx="8334375" cy="652463"/>
          </a:xfrm>
          <a:prstGeom prst="rect">
            <a:avLst/>
          </a:prstGeom>
        </p:spPr>
        <p:txBody>
          <a:bodyPr/>
          <a:lstStyle/>
          <a:p>
            <a:pPr algn="ctr" eaLnBrk="1" hangingPunct="1">
              <a:defRPr/>
            </a:pPr>
            <a:r>
              <a:rPr lang="pl-PL" sz="3600" noProof="1">
                <a:solidFill>
                  <a:srgbClr val="FF0000"/>
                </a:solidFill>
                <a:latin typeface="+mj-lt"/>
                <a:ea typeface="+mj-ea"/>
                <a:cs typeface="+mj-cs"/>
              </a:rPr>
              <a:t>RANGE</a:t>
            </a:r>
          </a:p>
        </p:txBody>
      </p:sp>
      <p:sp>
        <p:nvSpPr>
          <p:cNvPr id="20483" name="pole tekstowe 2"/>
          <p:cNvSpPr txBox="1">
            <a:spLocks noChangeArrowheads="1"/>
          </p:cNvSpPr>
          <p:nvPr/>
        </p:nvSpPr>
        <p:spPr bwMode="auto">
          <a:xfrm>
            <a:off x="539750" y="1590675"/>
            <a:ext cx="8135938" cy="830263"/>
          </a:xfrm>
          <a:prstGeom prst="rect">
            <a:avLst/>
          </a:prstGeom>
          <a:noFill/>
          <a:ln w="9525">
            <a:noFill/>
            <a:miter lim="800000"/>
            <a:headEnd/>
            <a:tailEnd/>
          </a:ln>
        </p:spPr>
        <p:txBody>
          <a:bodyPr>
            <a:spAutoFit/>
          </a:bodyPr>
          <a:lstStyle/>
          <a:p>
            <a:pPr eaLnBrk="1" hangingPunct="1"/>
            <a:r>
              <a:rPr lang="pl-PL" altLang="en-US" sz="2400">
                <a:solidFill>
                  <a:srgbClr val="FF9900"/>
                </a:solidFill>
              </a:rPr>
              <a:t>Podaje ilość wystąpień pola numerycznego o wartościach mieszczących się w określonym zakresie.</a:t>
            </a:r>
            <a:endParaRPr lang="pl-PL" altLang="en-US" sz="2400"/>
          </a:p>
        </p:txBody>
      </p:sp>
      <p:sp>
        <p:nvSpPr>
          <p:cNvPr id="4" name="pole tekstowe 3"/>
          <p:cNvSpPr txBox="1">
            <a:spLocks noChangeArrowheads="1"/>
          </p:cNvSpPr>
          <p:nvPr/>
        </p:nvSpPr>
        <p:spPr bwMode="auto">
          <a:xfrm>
            <a:off x="250825" y="2762250"/>
            <a:ext cx="8789988" cy="1458913"/>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RANGE:</a:t>
            </a:r>
          </a:p>
          <a:p>
            <a:pPr>
              <a:spcBef>
                <a:spcPct val="20000"/>
              </a:spcBef>
              <a:buClr>
                <a:schemeClr val="tx1"/>
              </a:buClr>
              <a:buFont typeface="Arial" pitchFamily="34" charset="0"/>
              <a:buChar char="•"/>
              <a:defRPr/>
            </a:pPr>
            <a:r>
              <a:rPr lang="pl-PL" altLang="en-US" noProof="1">
                <a:solidFill>
                  <a:schemeClr val="accent4">
                    <a:lumMod val="50000"/>
                  </a:schemeClr>
                </a:solidFill>
              </a:rPr>
              <a:t> FROM	– źródłowy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ON(pozycja,długość,format)	– pole tu użyte do analizy</a:t>
            </a:r>
          </a:p>
          <a:p>
            <a:pPr>
              <a:spcBef>
                <a:spcPct val="20000"/>
              </a:spcBef>
              <a:buClr>
                <a:schemeClr val="tx1"/>
              </a:buClr>
              <a:buFont typeface="Arial" pitchFamily="34" charset="0"/>
              <a:buChar char="•"/>
              <a:defRPr/>
            </a:pPr>
            <a:r>
              <a:rPr lang="pl-PL" altLang="en-US" noProof="1">
                <a:solidFill>
                  <a:schemeClr val="accent4">
                    <a:lumMod val="50000"/>
                  </a:schemeClr>
                </a:solidFill>
              </a:rPr>
              <a:t> HIGHER(n) / LOWER(m) / EQUAL(k) / NOTEQUAL(l)  – zakres wartości do zliczania</a:t>
            </a:r>
          </a:p>
        </p:txBody>
      </p:sp>
      <p:sp>
        <p:nvSpPr>
          <p:cNvPr id="20485" name="pole tekstowe 4"/>
          <p:cNvSpPr txBox="1">
            <a:spLocks noChangeArrowheads="1"/>
          </p:cNvSpPr>
          <p:nvPr/>
        </p:nvSpPr>
        <p:spPr bwMode="auto">
          <a:xfrm>
            <a:off x="539750" y="4652963"/>
            <a:ext cx="7878763" cy="1446212"/>
          </a:xfrm>
          <a:prstGeom prst="rect">
            <a:avLst/>
          </a:prstGeom>
          <a:solidFill>
            <a:schemeClr val="tx2"/>
          </a:solidFill>
          <a:ln w="9525">
            <a:noFill/>
            <a:miter lim="800000"/>
            <a:headEnd/>
            <a:tailEnd/>
          </a:ln>
        </p:spPr>
        <p:txBody>
          <a:bodyPr wrap="none">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RANGE FROM(indd) ON(p,l,f) HIGHER(n) / LOWER(m) /</a:t>
            </a:r>
          </a:p>
          <a:p>
            <a:pPr>
              <a:lnSpc>
                <a:spcPct val="110000"/>
              </a:lnSpc>
              <a:buClr>
                <a:srgbClr val="00FF00"/>
              </a:buClr>
              <a:buSzPct val="75000"/>
              <a:buFont typeface="Monotype Sorts"/>
              <a:buNone/>
            </a:pPr>
            <a:r>
              <a:rPr lang="pl-PL" altLang="en-US" sz="2000" b="1">
                <a:solidFill>
                  <a:srgbClr val="00B0F0"/>
                </a:solidFill>
                <a:latin typeface="Courier New" pitchFamily="49" charset="0"/>
              </a:rPr>
              <a:t> EQUAL(k) / NOTEQUAL(l) VSAMTYPE(x)</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57200" y="488950"/>
            <a:ext cx="8229600" cy="563563"/>
          </a:xfrm>
          <a:prstGeom prst="rect">
            <a:avLst/>
          </a:prstGeom>
        </p:spPr>
        <p:txBody>
          <a:bodyPr/>
          <a:lstStyle/>
          <a:p>
            <a:pPr algn="ctr">
              <a:defRPr/>
            </a:pPr>
            <a:r>
              <a:rPr lang="pl-PL" sz="3600" noProof="1">
                <a:solidFill>
                  <a:srgbClr val="FF0000"/>
                </a:solidFill>
                <a:latin typeface="+mj-lt"/>
                <a:ea typeface="+mj-ea"/>
                <a:cs typeface="+mj-cs"/>
              </a:rPr>
              <a:t>RANGE</a:t>
            </a:r>
            <a:r>
              <a:rPr lang="pl-PL" sz="2000" noProof="1">
                <a:solidFill>
                  <a:srgbClr val="FF0000"/>
                </a:solidFill>
                <a:latin typeface="+mj-lt"/>
                <a:ea typeface="+mj-ea"/>
                <a:cs typeface="+mj-cs"/>
              </a:rPr>
              <a:t> </a:t>
            </a:r>
            <a:r>
              <a:rPr lang="pl-PL" sz="2000" noProof="1">
                <a:solidFill>
                  <a:schemeClr val="tx1"/>
                </a:solidFill>
                <a:latin typeface="+mj-lt"/>
              </a:rPr>
              <a:t>(przykłady)</a:t>
            </a:r>
            <a:endParaRPr lang="pl-PL" sz="2000" noProof="1">
              <a:solidFill>
                <a:schemeClr val="tx2"/>
              </a:solidFill>
              <a:latin typeface="+mj-lt"/>
              <a:ea typeface="+mj-ea"/>
              <a:cs typeface="+mj-cs"/>
            </a:endParaRPr>
          </a:p>
        </p:txBody>
      </p:sp>
      <p:sp>
        <p:nvSpPr>
          <p:cNvPr id="21507" name="pole tekstowe 4"/>
          <p:cNvSpPr txBox="1">
            <a:spLocks noChangeArrowheads="1"/>
          </p:cNvSpPr>
          <p:nvPr/>
        </p:nvSpPr>
        <p:spPr bwMode="auto">
          <a:xfrm>
            <a:off x="539750" y="1268413"/>
            <a:ext cx="8070850" cy="11080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RANGE FROM(INDD) ON(31,18,ZD) LOWER(+12345)</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
        <p:nvSpPr>
          <p:cNvPr id="21508" name="pole tekstowe 4"/>
          <p:cNvSpPr txBox="1">
            <a:spLocks noChangeArrowheads="1"/>
          </p:cNvSpPr>
          <p:nvPr/>
        </p:nvSpPr>
        <p:spPr bwMode="auto">
          <a:xfrm>
            <a:off x="539750" y="2559050"/>
            <a:ext cx="8064500" cy="1446213"/>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RANGE FROM(INDD) ON(29001,4,FI) –</a:t>
            </a:r>
          </a:p>
          <a:p>
            <a:pPr>
              <a:lnSpc>
                <a:spcPct val="110000"/>
              </a:lnSpc>
              <a:buClr>
                <a:srgbClr val="00FF00"/>
              </a:buClr>
              <a:buSzPct val="75000"/>
              <a:buFont typeface="Monotype Sorts"/>
              <a:buNone/>
            </a:pPr>
            <a:r>
              <a:rPr lang="pl-PL" altLang="en-US" sz="2000" b="1">
                <a:solidFill>
                  <a:srgbClr val="00B0F0"/>
                </a:solidFill>
                <a:latin typeface="Courier New" pitchFamily="49" charset="0"/>
              </a:rPr>
              <a:t> HIGHER(-100) LOWER(50)</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
        <p:nvSpPr>
          <p:cNvPr id="21509" name="pole tekstowe 4"/>
          <p:cNvSpPr txBox="1">
            <a:spLocks noChangeArrowheads="1"/>
          </p:cNvSpPr>
          <p:nvPr/>
        </p:nvSpPr>
        <p:spPr bwMode="auto">
          <a:xfrm>
            <a:off x="539750" y="4192588"/>
            <a:ext cx="8101013" cy="11080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RANGE FROM(INDD) ON(45,3,PD) EQUAL(-200)</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
        <p:nvSpPr>
          <p:cNvPr id="21510" name="pole tekstowe 4"/>
          <p:cNvSpPr txBox="1">
            <a:spLocks noChangeArrowheads="1"/>
          </p:cNvSpPr>
          <p:nvPr/>
        </p:nvSpPr>
        <p:spPr bwMode="auto">
          <a:xfrm>
            <a:off x="496888" y="5489575"/>
            <a:ext cx="8143875" cy="11080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RANGE FROM(INDD) ON(40,1,BI) NOTEQUAL(199)</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28625" y="704850"/>
            <a:ext cx="8334375" cy="652463"/>
          </a:xfrm>
          <a:prstGeom prst="rect">
            <a:avLst/>
          </a:prstGeom>
        </p:spPr>
        <p:txBody>
          <a:bodyPr/>
          <a:lstStyle/>
          <a:p>
            <a:pPr algn="ctr" eaLnBrk="1" hangingPunct="1">
              <a:defRPr/>
            </a:pPr>
            <a:r>
              <a:rPr lang="pl-PL" sz="3600" noProof="1">
                <a:solidFill>
                  <a:srgbClr val="FF0000"/>
                </a:solidFill>
                <a:latin typeface="+mj-lt"/>
                <a:ea typeface="+mj-ea"/>
                <a:cs typeface="+mj-cs"/>
              </a:rPr>
              <a:t>RESIZE</a:t>
            </a:r>
          </a:p>
        </p:txBody>
      </p:sp>
      <p:sp>
        <p:nvSpPr>
          <p:cNvPr id="22531" name="pole tekstowe 2"/>
          <p:cNvSpPr txBox="1">
            <a:spLocks noChangeArrowheads="1"/>
          </p:cNvSpPr>
          <p:nvPr/>
        </p:nvSpPr>
        <p:spPr bwMode="auto">
          <a:xfrm>
            <a:off x="357188" y="1500188"/>
            <a:ext cx="8247062" cy="830262"/>
          </a:xfrm>
          <a:prstGeom prst="rect">
            <a:avLst/>
          </a:prstGeom>
          <a:noFill/>
          <a:ln w="9525">
            <a:noFill/>
            <a:miter lim="800000"/>
            <a:headEnd/>
            <a:tailEnd/>
          </a:ln>
        </p:spPr>
        <p:txBody>
          <a:bodyPr>
            <a:spAutoFit/>
          </a:bodyPr>
          <a:lstStyle/>
          <a:p>
            <a:pPr eaLnBrk="1" hangingPunct="1"/>
            <a:r>
              <a:rPr lang="pl-PL" altLang="en-US" sz="2400">
                <a:solidFill>
                  <a:srgbClr val="FF9900"/>
                </a:solidFill>
              </a:rPr>
              <a:t>Służy do zmieniania długości rekordów w pliku o stałej długości rekordów – na inną stałą długość rekordów.</a:t>
            </a:r>
            <a:endParaRPr lang="pl-PL" altLang="en-US" sz="2400"/>
          </a:p>
        </p:txBody>
      </p:sp>
      <p:sp>
        <p:nvSpPr>
          <p:cNvPr id="4" name="pole tekstowe 3"/>
          <p:cNvSpPr txBox="1">
            <a:spLocks noChangeArrowheads="1"/>
          </p:cNvSpPr>
          <p:nvPr/>
        </p:nvSpPr>
        <p:spPr bwMode="auto">
          <a:xfrm>
            <a:off x="611188" y="2474913"/>
            <a:ext cx="5499100" cy="1458912"/>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RESIZE:</a:t>
            </a:r>
          </a:p>
          <a:p>
            <a:pPr>
              <a:spcBef>
                <a:spcPct val="20000"/>
              </a:spcBef>
              <a:buClr>
                <a:schemeClr val="tx1"/>
              </a:buClr>
              <a:buFont typeface="Arial" pitchFamily="34" charset="0"/>
              <a:buChar char="•"/>
              <a:defRPr/>
            </a:pPr>
            <a:r>
              <a:rPr lang="pl-PL" altLang="en-US" noProof="1">
                <a:solidFill>
                  <a:schemeClr val="accent4">
                    <a:lumMod val="50000"/>
                  </a:schemeClr>
                </a:solidFill>
              </a:rPr>
              <a:t> FROM	– źródłowy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TO	– docelowy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TOLEN(n)  – gdzie n – długość pliku docelowego</a:t>
            </a:r>
          </a:p>
        </p:txBody>
      </p:sp>
      <p:sp>
        <p:nvSpPr>
          <p:cNvPr id="22533" name="pole tekstowe 4"/>
          <p:cNvSpPr txBox="1">
            <a:spLocks noChangeArrowheads="1"/>
          </p:cNvSpPr>
          <p:nvPr/>
        </p:nvSpPr>
        <p:spPr bwMode="auto">
          <a:xfrm>
            <a:off x="539750" y="4329113"/>
            <a:ext cx="8032750" cy="2124075"/>
          </a:xfrm>
          <a:prstGeom prst="rect">
            <a:avLst/>
          </a:prstGeom>
          <a:solidFill>
            <a:schemeClr val="tx2"/>
          </a:solidFill>
          <a:ln w="9525">
            <a:noFill/>
            <a:miter lim="800000"/>
            <a:headEnd/>
            <a:tailEnd/>
          </a:ln>
        </p:spPr>
        <p:txBody>
          <a:bodyPr wrap="none">
            <a:spAutoFit/>
          </a:bodyPr>
          <a:lstStyle/>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//TOOLIN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RESIZE FROM(indd) TO(outdd) TOLEN(n) USING(</a:t>
            </a:r>
            <a:r>
              <a:rPr lang="pl-PL" altLang="en-US" sz="2000" b="1" noProof="1">
                <a:solidFill>
                  <a:schemeClr val="bg1">
                    <a:lumMod val="85000"/>
                  </a:schemeClr>
                </a:solidFill>
                <a:latin typeface="Courier New" pitchFamily="49" charset="0"/>
              </a:rPr>
              <a:t>inst</a:t>
            </a:r>
            <a:r>
              <a:rPr lang="pl-PL" altLang="en-US" sz="2000" b="1" noProof="1">
                <a:solidFill>
                  <a:srgbClr val="00B0F0"/>
                </a:solidFill>
                <a:latin typeface="Courier New" pitchFamily="49" charset="0"/>
              </a:rPr>
              <a: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r>
              <a:rPr lang="pl-PL" altLang="en-US" sz="2000" b="1" noProof="1">
                <a:solidFill>
                  <a:schemeClr val="bg1">
                    <a:lumMod val="85000"/>
                  </a:schemeClr>
                </a:solidFill>
                <a:latin typeface="Courier New" pitchFamily="49" charset="0"/>
              </a:rPr>
              <a:t>inst</a:t>
            </a:r>
            <a:r>
              <a:rPr lang="pl-PL" altLang="en-US" sz="2000" b="1" noProof="1">
                <a:solidFill>
                  <a:srgbClr val="32EE5F"/>
                </a:solidFill>
                <a:latin typeface="Courier New" pitchFamily="49" charset="0"/>
              </a:rPr>
              <a:t>CNTL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&lt;instrukcje programu SORT&gt;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endParaRPr lang="pl-PL" altLang="en-US" sz="2000" b="1" noProof="1"/>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57200" y="488950"/>
            <a:ext cx="8229600" cy="563563"/>
          </a:xfrm>
          <a:prstGeom prst="rect">
            <a:avLst/>
          </a:prstGeom>
        </p:spPr>
        <p:txBody>
          <a:bodyPr/>
          <a:lstStyle/>
          <a:p>
            <a:pPr algn="ctr">
              <a:defRPr/>
            </a:pPr>
            <a:r>
              <a:rPr lang="pl-PL" sz="3600" noProof="1">
                <a:solidFill>
                  <a:srgbClr val="FF0000"/>
                </a:solidFill>
                <a:latin typeface="+mj-lt"/>
                <a:ea typeface="+mj-ea"/>
                <a:cs typeface="+mj-cs"/>
              </a:rPr>
              <a:t>RESIZE</a:t>
            </a:r>
            <a:r>
              <a:rPr lang="pl-PL" sz="2000" noProof="1">
                <a:solidFill>
                  <a:srgbClr val="FF0000"/>
                </a:solidFill>
                <a:latin typeface="+mj-lt"/>
                <a:ea typeface="+mj-ea"/>
                <a:cs typeface="+mj-cs"/>
              </a:rPr>
              <a:t> </a:t>
            </a:r>
            <a:r>
              <a:rPr lang="pl-PL" sz="2000" noProof="1">
                <a:solidFill>
                  <a:schemeClr val="tx1"/>
                </a:solidFill>
                <a:latin typeface="+mj-lt"/>
              </a:rPr>
              <a:t>(przykłady)</a:t>
            </a:r>
            <a:endParaRPr lang="pl-PL" sz="2000" noProof="1">
              <a:solidFill>
                <a:schemeClr val="tx2"/>
              </a:solidFill>
              <a:latin typeface="+mj-lt"/>
              <a:ea typeface="+mj-ea"/>
              <a:cs typeface="+mj-cs"/>
            </a:endParaRPr>
          </a:p>
        </p:txBody>
      </p:sp>
      <p:sp>
        <p:nvSpPr>
          <p:cNvPr id="23555" name="pole tekstowe 4"/>
          <p:cNvSpPr txBox="1">
            <a:spLocks noChangeArrowheads="1"/>
          </p:cNvSpPr>
          <p:nvPr/>
        </p:nvSpPr>
        <p:spPr bwMode="auto">
          <a:xfrm>
            <a:off x="539750" y="3141663"/>
            <a:ext cx="7993063" cy="3341687"/>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//TOOLIN   </a:t>
            </a:r>
            <a:r>
              <a:rPr lang="pl-PL" altLang="en-US" sz="2400" b="1" noProof="1">
                <a:solidFill>
                  <a:srgbClr val="FF0000"/>
                </a:solidFill>
                <a:latin typeface="Courier New" pitchFamily="49" charset="0"/>
              </a:rPr>
              <a:t>DD</a:t>
            </a:r>
            <a:r>
              <a:rPr lang="pl-PL" altLang="en-US" sz="2400" b="1" noProof="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 </a:t>
            </a:r>
            <a:r>
              <a:rPr lang="pl-PL" altLang="en-US" sz="2400" b="1" noProof="1">
                <a:solidFill>
                  <a:srgbClr val="00B0F0"/>
                </a:solidFill>
                <a:latin typeface="Courier New" pitchFamily="49" charset="0"/>
              </a:rPr>
              <a:t>RESIZE FROM(INDD) TO(OUTDD) TOLEN(15) –</a:t>
            </a:r>
          </a:p>
          <a:p>
            <a:pPr>
              <a:lnSpc>
                <a:spcPct val="110000"/>
              </a:lnSpc>
              <a:buClr>
                <a:srgbClr val="00FF00"/>
              </a:buClr>
              <a:buSzPct val="75000"/>
              <a:buFont typeface="Monotype Sorts"/>
              <a:buNone/>
            </a:pPr>
            <a:r>
              <a:rPr lang="pl-PL" altLang="en-US" sz="2400" b="1" noProof="1">
                <a:solidFill>
                  <a:srgbClr val="00B0F0"/>
                </a:solidFill>
                <a:latin typeface="Courier New" pitchFamily="49" charset="0"/>
              </a:rPr>
              <a:t>    USING(inst)</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a:t>
            </a:r>
            <a:r>
              <a:rPr lang="pl-PL" altLang="en-US" sz="2400" b="1" noProof="1">
                <a:solidFill>
                  <a:srgbClr val="00B0F0"/>
                </a:solidFill>
                <a:latin typeface="Courier New" pitchFamily="49" charset="0"/>
              </a:rPr>
              <a:t>inst</a:t>
            </a:r>
            <a:r>
              <a:rPr lang="pl-PL" altLang="en-US" sz="2400" b="1" noProof="1">
                <a:solidFill>
                  <a:srgbClr val="32EE5F"/>
                </a:solidFill>
                <a:latin typeface="Courier New" pitchFamily="49" charset="0"/>
              </a:rPr>
              <a:t>CNTL </a:t>
            </a:r>
            <a:r>
              <a:rPr lang="pl-PL" altLang="en-US" sz="2400" b="1" noProof="1">
                <a:solidFill>
                  <a:srgbClr val="FF0000"/>
                </a:solidFill>
                <a:latin typeface="Courier New" pitchFamily="49" charset="0"/>
              </a:rPr>
              <a:t>DD</a:t>
            </a:r>
            <a:r>
              <a:rPr lang="pl-PL" altLang="en-US" sz="2400" b="1" noProof="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  </a:t>
            </a:r>
            <a:r>
              <a:rPr lang="pl-PL" altLang="en-US" sz="2400" b="1" noProof="1">
                <a:solidFill>
                  <a:srgbClr val="00B0F0"/>
                </a:solidFill>
                <a:latin typeface="Courier New" pitchFamily="49" charset="0"/>
              </a:rPr>
              <a:t>OMIT COND=(2,4,ZD,EQ,0)</a:t>
            </a:r>
          </a:p>
          <a:p>
            <a:pPr>
              <a:lnSpc>
                <a:spcPct val="110000"/>
              </a:lnSpc>
              <a:buClr>
                <a:srgbClr val="00FF00"/>
              </a:buClr>
              <a:buSzPct val="75000"/>
              <a:buFont typeface="Monotype Sorts"/>
              <a:buNone/>
            </a:pPr>
            <a:r>
              <a:rPr lang="pl-PL" altLang="en-US" sz="2400" b="1" noProof="1">
                <a:solidFill>
                  <a:srgbClr val="00B0F0"/>
                </a:solidFill>
                <a:latin typeface="Courier New" pitchFamily="49" charset="0"/>
              </a:rPr>
              <a:t>  SORT FIELDS=(1,1,CH,A)</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a:t>
            </a:r>
            <a:endParaRPr lang="pl-PL" altLang="en-US" sz="2400" b="1" noProof="1"/>
          </a:p>
        </p:txBody>
      </p:sp>
      <p:sp>
        <p:nvSpPr>
          <p:cNvPr id="23556" name="pole tekstowe 4"/>
          <p:cNvSpPr txBox="1">
            <a:spLocks noChangeArrowheads="1"/>
          </p:cNvSpPr>
          <p:nvPr/>
        </p:nvSpPr>
        <p:spPr bwMode="auto">
          <a:xfrm>
            <a:off x="539750" y="1412875"/>
            <a:ext cx="7977188" cy="1301750"/>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//TOOLIN   </a:t>
            </a:r>
            <a:r>
              <a:rPr lang="pl-PL" altLang="en-US" sz="2400" b="1" noProof="1">
                <a:solidFill>
                  <a:srgbClr val="FF0000"/>
                </a:solidFill>
                <a:latin typeface="Courier New" pitchFamily="49" charset="0"/>
              </a:rPr>
              <a:t>DD</a:t>
            </a:r>
            <a:r>
              <a:rPr lang="pl-PL" altLang="en-US" sz="2400" b="1" noProof="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 </a:t>
            </a:r>
            <a:r>
              <a:rPr lang="pl-PL" altLang="en-US" sz="2400" b="1" noProof="1">
                <a:solidFill>
                  <a:srgbClr val="00B0F0"/>
                </a:solidFill>
                <a:latin typeface="Courier New" pitchFamily="49" charset="0"/>
              </a:rPr>
              <a:t>RESIZE FROM(INDD) TO(OUTDD) TOLEN(15)</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395536" y="548680"/>
            <a:ext cx="8305800" cy="724078"/>
          </a:xfrm>
        </p:spPr>
        <p:txBody>
          <a:bodyPr/>
          <a:lstStyle/>
          <a:p>
            <a:pPr algn="ctr" eaLnBrk="1" fontAlgn="auto" hangingPunct="1">
              <a:spcAft>
                <a:spcPts val="0"/>
              </a:spcAft>
              <a:defRPr/>
            </a:pPr>
            <a:r>
              <a:rPr lang="pl-PL" sz="3600" noProof="1" smtClean="0">
                <a:solidFill>
                  <a:srgbClr val="FF0000"/>
                </a:solidFill>
              </a:rPr>
              <a:t>ICETOOL – podstawowe informacje</a:t>
            </a:r>
            <a:endParaRPr lang="pl-PL" sz="3600" noProof="1">
              <a:solidFill>
                <a:srgbClr val="FF0000"/>
              </a:solidFill>
            </a:endParaRPr>
          </a:p>
        </p:txBody>
      </p:sp>
      <p:sp>
        <p:nvSpPr>
          <p:cNvPr id="4" name="Tytuł 1"/>
          <p:cNvSpPr txBox="1">
            <a:spLocks/>
          </p:cNvSpPr>
          <p:nvPr/>
        </p:nvSpPr>
        <p:spPr>
          <a:xfrm>
            <a:off x="428596" y="1412776"/>
            <a:ext cx="8429684" cy="4945182"/>
          </a:xfrm>
          <a:prstGeom prst="rect">
            <a:avLst/>
          </a:prstGeom>
        </p:spPr>
        <p:txBody>
          <a:bodyPr lIns="0" rIns="0" bIns="0" anchor="b">
            <a:normAutofit fontScale="92500" lnSpcReduction="20000"/>
            <a:scene3d>
              <a:camera prst="orthographicFront"/>
              <a:lightRig rig="freezing" dir="t">
                <a:rot lat="0" lon="0" rev="5640000"/>
              </a:lightRig>
            </a:scene3d>
            <a:sp3d prstMaterial="flat">
              <a:contourClr>
                <a:schemeClr val="tx2"/>
              </a:contourClr>
            </a:sp3d>
          </a:bodyPr>
          <a:lstStyle/>
          <a:p>
            <a:pPr marL="174625" indent="-174625">
              <a:lnSpc>
                <a:spcPct val="90000"/>
              </a:lnSpc>
              <a:spcBef>
                <a:spcPct val="20000"/>
              </a:spcBef>
              <a:buClr>
                <a:schemeClr val="tx1"/>
              </a:buClr>
              <a:buFontTx/>
              <a:buChar char="•"/>
              <a:defRPr/>
            </a:pPr>
            <a:r>
              <a:rPr lang="pl-PL" sz="2400" noProof="1">
                <a:solidFill>
                  <a:srgbClr val="002060"/>
                </a:solidFill>
                <a:cs typeface="+mn-cs"/>
              </a:rPr>
              <a:t>ICETOOL jest wielozadaniowym narzędziem do  przetwarzania batch’oweg</a:t>
            </a:r>
            <a:r>
              <a:rPr lang="pl-PL" sz="2400" noProof="1">
                <a:solidFill>
                  <a:srgbClr val="002060"/>
                </a:solidFill>
              </a:rPr>
              <a:t>o</a:t>
            </a:r>
            <a:r>
              <a:rPr lang="pl-PL" sz="2400" noProof="1">
                <a:solidFill>
                  <a:srgbClr val="002060"/>
                </a:solidFill>
                <a:cs typeface="+mn-cs"/>
              </a:rPr>
              <a:t> danych plików płaskich w tym także do tworzenia raportów.</a:t>
            </a:r>
          </a:p>
          <a:p>
            <a:pPr marL="174625" indent="-174625">
              <a:lnSpc>
                <a:spcPct val="90000"/>
              </a:lnSpc>
              <a:spcBef>
                <a:spcPct val="20000"/>
              </a:spcBef>
              <a:buClr>
                <a:schemeClr val="tx1"/>
              </a:buClr>
              <a:defRPr/>
            </a:pPr>
            <a:endParaRPr lang="pl-PL" sz="2400" noProof="1">
              <a:solidFill>
                <a:srgbClr val="002060"/>
              </a:solidFill>
              <a:cs typeface="+mn-cs"/>
            </a:endParaRPr>
          </a:p>
          <a:p>
            <a:pPr marL="174625" indent="-174625">
              <a:lnSpc>
                <a:spcPct val="90000"/>
              </a:lnSpc>
              <a:spcBef>
                <a:spcPct val="20000"/>
              </a:spcBef>
              <a:buClr>
                <a:schemeClr val="tx1"/>
              </a:buClr>
              <a:buFontTx/>
              <a:buChar char="•"/>
              <a:defRPr/>
            </a:pPr>
            <a:r>
              <a:rPr lang="pl-PL" sz="2400" noProof="1">
                <a:solidFill>
                  <a:srgbClr val="002060"/>
                </a:solidFill>
                <a:cs typeface="+mn-cs"/>
              </a:rPr>
              <a:t>Pozwala wykonać dużo różnych operacji na zbiorach danych w pojedynczym kroku JOB’a wywołując w nim wiele operatorów jednocześnie.</a:t>
            </a:r>
          </a:p>
          <a:p>
            <a:pPr marL="174625" indent="-174625">
              <a:lnSpc>
                <a:spcPct val="90000"/>
              </a:lnSpc>
              <a:spcBef>
                <a:spcPct val="20000"/>
              </a:spcBef>
              <a:buClr>
                <a:schemeClr val="tx1"/>
              </a:buClr>
              <a:buFontTx/>
              <a:buChar char="•"/>
              <a:defRPr/>
            </a:pPr>
            <a:endParaRPr lang="pl-PL" sz="2400" noProof="1">
              <a:solidFill>
                <a:srgbClr val="002060"/>
              </a:solidFill>
              <a:cs typeface="+mn-cs"/>
            </a:endParaRPr>
          </a:p>
          <a:p>
            <a:pPr marL="174625" indent="-174625">
              <a:lnSpc>
                <a:spcPct val="90000"/>
              </a:lnSpc>
              <a:spcBef>
                <a:spcPct val="20000"/>
              </a:spcBef>
              <a:buClr>
                <a:schemeClr val="tx1"/>
              </a:buClr>
              <a:buFontTx/>
              <a:buChar char="•"/>
              <a:defRPr/>
            </a:pPr>
            <a:r>
              <a:rPr lang="pl-PL" sz="2400" noProof="1">
                <a:solidFill>
                  <a:srgbClr val="002060"/>
                </a:solidFill>
              </a:rPr>
              <a:t>Dysponuje możliwością zwartego, nieskomplikowanego i schematycznego kodu a więc łatwego do zbudowania.</a:t>
            </a:r>
          </a:p>
          <a:p>
            <a:pPr marL="174625" indent="-174625">
              <a:lnSpc>
                <a:spcPct val="90000"/>
              </a:lnSpc>
              <a:spcBef>
                <a:spcPct val="20000"/>
              </a:spcBef>
              <a:buClr>
                <a:schemeClr val="tx1"/>
              </a:buClr>
              <a:buFontTx/>
              <a:buChar char="•"/>
              <a:defRPr/>
            </a:pPr>
            <a:endParaRPr lang="pl-PL" sz="2400" noProof="1">
              <a:solidFill>
                <a:srgbClr val="002060"/>
              </a:solidFill>
            </a:endParaRPr>
          </a:p>
          <a:p>
            <a:pPr marL="174625" indent="-174625">
              <a:lnSpc>
                <a:spcPct val="90000"/>
              </a:lnSpc>
              <a:spcBef>
                <a:spcPct val="20000"/>
              </a:spcBef>
              <a:buClr>
                <a:schemeClr val="tx1"/>
              </a:buClr>
              <a:buFontTx/>
              <a:buChar char="•"/>
              <a:defRPr/>
            </a:pPr>
            <a:r>
              <a:rPr lang="pl-PL" sz="2400" noProof="1">
                <a:solidFill>
                  <a:srgbClr val="002060"/>
                </a:solidFill>
                <a:cs typeface="+mn-cs"/>
              </a:rPr>
              <a:t>Dodatkowo oferuje informacje z kodami powrotu opisującymi rezultat poszczególnych operacji i wykrytych błędów.</a:t>
            </a:r>
          </a:p>
          <a:p>
            <a:pPr marL="174625" indent="-174625">
              <a:lnSpc>
                <a:spcPct val="90000"/>
              </a:lnSpc>
              <a:spcBef>
                <a:spcPct val="20000"/>
              </a:spcBef>
              <a:buClr>
                <a:schemeClr val="tx1"/>
              </a:buClr>
              <a:defRPr/>
            </a:pPr>
            <a:r>
              <a:rPr lang="pl-PL" sz="2400" noProof="1">
                <a:solidFill>
                  <a:srgbClr val="002060"/>
                </a:solidFill>
                <a:cs typeface="+mn-cs"/>
              </a:rPr>
              <a:t> </a:t>
            </a:r>
          </a:p>
          <a:p>
            <a:pPr marL="174625" indent="-174625">
              <a:lnSpc>
                <a:spcPct val="90000"/>
              </a:lnSpc>
              <a:spcBef>
                <a:spcPct val="20000"/>
              </a:spcBef>
              <a:buClr>
                <a:schemeClr val="tx1"/>
              </a:buClr>
              <a:buFontTx/>
              <a:buChar char="•"/>
              <a:defRPr/>
            </a:pPr>
            <a:r>
              <a:rPr lang="pl-PL" sz="2400" noProof="1">
                <a:solidFill>
                  <a:srgbClr val="002060"/>
                </a:solidFill>
                <a:cs typeface="+mn-cs"/>
              </a:rPr>
              <a:t>17 operatorów ICETOOL’a:</a:t>
            </a:r>
          </a:p>
          <a:p>
            <a:pPr marL="631825" lvl="1" indent="-174625">
              <a:lnSpc>
                <a:spcPct val="90000"/>
              </a:lnSpc>
              <a:spcBef>
                <a:spcPct val="20000"/>
              </a:spcBef>
              <a:buClr>
                <a:schemeClr val="tx1"/>
              </a:buClr>
              <a:defRPr/>
            </a:pPr>
            <a:r>
              <a:rPr lang="pl-PL" sz="2400" noProof="1">
                <a:solidFill>
                  <a:srgbClr val="002060"/>
                </a:solidFill>
                <a:cs typeface="+mn-cs"/>
              </a:rPr>
              <a:t>  COPY, COUNT, DATASORT, DEFAULTS, DISPLAY, MERGE, MODE, OCCUR, RANGE, RESIZE, SELECT, SORT, SPLICE, STATS, SUBSET, UNIQUE, VERIFY</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28625" y="333375"/>
            <a:ext cx="8334375" cy="652463"/>
          </a:xfrm>
          <a:prstGeom prst="rect">
            <a:avLst/>
          </a:prstGeom>
        </p:spPr>
        <p:txBody>
          <a:bodyPr/>
          <a:lstStyle/>
          <a:p>
            <a:pPr algn="ctr" eaLnBrk="1" hangingPunct="1">
              <a:defRPr/>
            </a:pPr>
            <a:r>
              <a:rPr lang="pl-PL" sz="3600" noProof="1">
                <a:solidFill>
                  <a:srgbClr val="FF0000"/>
                </a:solidFill>
                <a:latin typeface="+mj-lt"/>
                <a:ea typeface="+mj-ea"/>
                <a:cs typeface="+mj-cs"/>
              </a:rPr>
              <a:t>SELECT</a:t>
            </a:r>
          </a:p>
        </p:txBody>
      </p:sp>
      <p:sp>
        <p:nvSpPr>
          <p:cNvPr id="24579" name="pole tekstowe 2"/>
          <p:cNvSpPr txBox="1">
            <a:spLocks noChangeArrowheads="1"/>
          </p:cNvSpPr>
          <p:nvPr/>
        </p:nvSpPr>
        <p:spPr bwMode="auto">
          <a:xfrm>
            <a:off x="357188" y="981075"/>
            <a:ext cx="8313737" cy="461963"/>
          </a:xfrm>
          <a:prstGeom prst="rect">
            <a:avLst/>
          </a:prstGeom>
          <a:noFill/>
          <a:ln w="9525">
            <a:noFill/>
            <a:miter lim="800000"/>
            <a:headEnd/>
            <a:tailEnd/>
          </a:ln>
        </p:spPr>
        <p:txBody>
          <a:bodyPr wrap="none">
            <a:spAutoFit/>
          </a:bodyPr>
          <a:lstStyle/>
          <a:p>
            <a:pPr eaLnBrk="1" hangingPunct="1"/>
            <a:r>
              <a:rPr lang="pl-PL" altLang="en-US" sz="2400">
                <a:solidFill>
                  <a:srgbClr val="FF9900"/>
                </a:solidFill>
              </a:rPr>
              <a:t>Służy do selekcji rekordów oraz do podziału zbiorów danych</a:t>
            </a:r>
            <a:endParaRPr lang="pl-PL" altLang="en-US" sz="2400"/>
          </a:p>
        </p:txBody>
      </p:sp>
      <p:sp>
        <p:nvSpPr>
          <p:cNvPr id="24580" name="pole tekstowe 3"/>
          <p:cNvSpPr txBox="1">
            <a:spLocks noChangeArrowheads="1"/>
          </p:cNvSpPr>
          <p:nvPr/>
        </p:nvSpPr>
        <p:spPr bwMode="auto">
          <a:xfrm>
            <a:off x="428625" y="1484313"/>
            <a:ext cx="8656638" cy="2124075"/>
          </a:xfrm>
          <a:prstGeom prst="rect">
            <a:avLst/>
          </a:prstGeom>
          <a:noFill/>
          <a:ln w="9525">
            <a:noFill/>
            <a:miter lim="800000"/>
            <a:headEnd/>
            <a:tailEnd/>
          </a:ln>
        </p:spPr>
        <p:txBody>
          <a:bodyPr wrap="none">
            <a:spAutoFit/>
          </a:bodyPr>
          <a:lstStyle/>
          <a:p>
            <a:pPr>
              <a:spcBef>
                <a:spcPct val="20000"/>
              </a:spcBef>
              <a:defRPr/>
            </a:pPr>
            <a:r>
              <a:rPr lang="en-US" altLang="en-US" sz="2400" noProof="1">
                <a:solidFill>
                  <a:schemeClr val="tx1"/>
                </a:solidFill>
              </a:rPr>
              <a:t>Obowiązkowe dla SELECT:</a:t>
            </a:r>
          </a:p>
          <a:p>
            <a:pPr>
              <a:spcBef>
                <a:spcPct val="20000"/>
              </a:spcBef>
              <a:buClr>
                <a:schemeClr val="tx1"/>
              </a:buClr>
              <a:buFont typeface="Arial" pitchFamily="34" charset="0"/>
              <a:buChar char="•"/>
              <a:defRPr/>
            </a:pPr>
            <a:r>
              <a:rPr lang="en-US" altLang="en-US" noProof="1">
                <a:solidFill>
                  <a:srgbClr val="FF9900"/>
                </a:solidFill>
              </a:rPr>
              <a:t> </a:t>
            </a:r>
            <a:r>
              <a:rPr lang="en-US" altLang="en-US" noProof="1">
                <a:solidFill>
                  <a:schemeClr val="accent4">
                    <a:lumMod val="50000"/>
                  </a:schemeClr>
                </a:solidFill>
              </a:rPr>
              <a:t>FROM 		– źródłowy zbiór danych</a:t>
            </a:r>
          </a:p>
          <a:p>
            <a:pPr>
              <a:spcBef>
                <a:spcPct val="20000"/>
              </a:spcBef>
              <a:buClr>
                <a:schemeClr val="tx1"/>
              </a:buClr>
              <a:buFont typeface="Arial" pitchFamily="34" charset="0"/>
              <a:buChar char="•"/>
              <a:defRPr/>
            </a:pPr>
            <a:r>
              <a:rPr lang="en-US" altLang="en-US" noProof="1">
                <a:solidFill>
                  <a:schemeClr val="accent4">
                    <a:lumMod val="50000"/>
                  </a:schemeClr>
                </a:solidFill>
              </a:rPr>
              <a:t> TO, DISCARD 	– docelowy zbiór danych</a:t>
            </a:r>
          </a:p>
          <a:p>
            <a:pPr>
              <a:spcBef>
                <a:spcPct val="20000"/>
              </a:spcBef>
              <a:buClr>
                <a:schemeClr val="tx1"/>
              </a:buClr>
              <a:buFont typeface="Arial" pitchFamily="34" charset="0"/>
              <a:buChar char="•"/>
              <a:defRPr/>
            </a:pPr>
            <a:r>
              <a:rPr lang="en-US" altLang="en-US" noProof="1">
                <a:solidFill>
                  <a:schemeClr val="accent4">
                    <a:lumMod val="50000"/>
                  </a:schemeClr>
                </a:solidFill>
              </a:rPr>
              <a:t> ON 		– pole ze źródłowego zbioru danych</a:t>
            </a:r>
          </a:p>
          <a:p>
            <a:pPr>
              <a:spcBef>
                <a:spcPct val="20000"/>
              </a:spcBef>
              <a:buClr>
                <a:schemeClr val="tx1"/>
              </a:buClr>
              <a:buFont typeface="Arial" pitchFamily="34" charset="0"/>
              <a:buChar char="•"/>
              <a:defRPr/>
            </a:pPr>
            <a:r>
              <a:rPr lang="en-US" altLang="en-US" noProof="1">
                <a:solidFill>
                  <a:schemeClr val="accent4">
                    <a:lumMod val="50000"/>
                  </a:schemeClr>
                </a:solidFill>
              </a:rPr>
              <a:t> </a:t>
            </a:r>
            <a:r>
              <a:rPr lang="en-US" noProof="1">
                <a:solidFill>
                  <a:schemeClr val="accent4">
                    <a:lumMod val="50000"/>
                  </a:schemeClr>
                </a:solidFill>
              </a:rPr>
              <a:t>ALLDUPS, NODUPS, HIGHER, LOWER, EQUAL, FIRST, LAST, FIRSTDUP, LASTDUP </a:t>
            </a:r>
          </a:p>
          <a:p>
            <a:pPr>
              <a:spcBef>
                <a:spcPct val="20000"/>
              </a:spcBef>
              <a:buClr>
                <a:schemeClr val="tx1"/>
              </a:buClr>
              <a:defRPr/>
            </a:pPr>
            <a:r>
              <a:rPr lang="en-US" noProof="1">
                <a:solidFill>
                  <a:schemeClr val="accent4">
                    <a:lumMod val="50000"/>
                  </a:schemeClr>
                </a:solidFill>
              </a:rPr>
              <a:t>   		– definiują kryteria wyboru rekordów</a:t>
            </a:r>
            <a:endParaRPr lang="en-US" altLang="en-US" noProof="1">
              <a:solidFill>
                <a:schemeClr val="accent4">
                  <a:lumMod val="50000"/>
                </a:schemeClr>
              </a:solidFill>
            </a:endParaRPr>
          </a:p>
        </p:txBody>
      </p:sp>
      <p:sp>
        <p:nvSpPr>
          <p:cNvPr id="24581" name="pole tekstowe 4"/>
          <p:cNvSpPr txBox="1">
            <a:spLocks noChangeArrowheads="1"/>
          </p:cNvSpPr>
          <p:nvPr/>
        </p:nvSpPr>
        <p:spPr bwMode="auto">
          <a:xfrm>
            <a:off x="428625" y="3644900"/>
            <a:ext cx="8494713" cy="3140075"/>
          </a:xfrm>
          <a:prstGeom prst="rect">
            <a:avLst/>
          </a:prstGeom>
          <a:solidFill>
            <a:schemeClr val="tx2"/>
          </a:solidFill>
          <a:ln w="9525">
            <a:noFill/>
            <a:miter lim="800000"/>
            <a:headEnd/>
            <a:tailEnd/>
          </a:ln>
        </p:spPr>
        <p:txBody>
          <a:bodyPr wrap="none">
            <a:spAutoFit/>
          </a:bodyPr>
          <a:lstStyle/>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//TOOLIN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SELECT FROM(indd) TO(outdd1) DISCARD(outdd2)</a:t>
            </a:r>
          </a:p>
          <a:p>
            <a:pPr>
              <a:lnSpc>
                <a:spcPct val="110000"/>
              </a:lnSpc>
              <a:buClr>
                <a:srgbClr val="00FF00"/>
              </a:buClr>
              <a:buSzPct val="75000"/>
              <a:buFont typeface="Monotype Sorts"/>
              <a:buNone/>
              <a:defRPr/>
            </a:pPr>
            <a:r>
              <a:rPr lang="pl-PL" altLang="en-US" sz="2000" b="1" noProof="1">
                <a:solidFill>
                  <a:srgbClr val="00B0F0"/>
                </a:solidFill>
                <a:latin typeface="Courier New" pitchFamily="49" charset="0"/>
              </a:rPr>
              <a:t> ON(p,m,f) USING(</a:t>
            </a:r>
            <a:r>
              <a:rPr lang="pl-PL" altLang="en-US" sz="2000" b="1" noProof="1">
                <a:solidFill>
                  <a:schemeClr val="bg1">
                    <a:lumMod val="85000"/>
                  </a:schemeClr>
                </a:solidFill>
                <a:latin typeface="Courier New" pitchFamily="49" charset="0"/>
              </a:rPr>
              <a:t>inst</a:t>
            </a:r>
            <a:r>
              <a:rPr lang="pl-PL" altLang="en-US" sz="2000" b="1" noProof="1">
                <a:solidFill>
                  <a:srgbClr val="00B0F0"/>
                </a:solidFill>
                <a:latin typeface="Courier New" pitchFamily="49" charset="0"/>
              </a:rPr>
              <a:t>) VSAMTYPE(x) UZERO</a:t>
            </a:r>
          </a:p>
          <a:p>
            <a:pPr>
              <a:lnSpc>
                <a:spcPct val="110000"/>
              </a:lnSpc>
              <a:buClr>
                <a:srgbClr val="00FF00"/>
              </a:buClr>
              <a:buSzPct val="75000"/>
              <a:buFont typeface="Monotype Sorts"/>
              <a:buNone/>
              <a:defRPr/>
            </a:pPr>
            <a:r>
              <a:rPr lang="pl-PL" altLang="en-US" sz="2000" b="1" noProof="1">
                <a:solidFill>
                  <a:srgbClr val="00B0F0"/>
                </a:solidFill>
                <a:latin typeface="Courier New" pitchFamily="49" charset="0"/>
              </a:rPr>
              <a:t> ALLDUPS NODUPS HIGHER(x) LOWER(x) EQUAL(x) FIRST LAST</a:t>
            </a:r>
          </a:p>
          <a:p>
            <a:pPr>
              <a:lnSpc>
                <a:spcPct val="110000"/>
              </a:lnSpc>
              <a:buClr>
                <a:srgbClr val="00FF00"/>
              </a:buClr>
              <a:buSzPct val="75000"/>
              <a:buFont typeface="Monotype Sorts"/>
              <a:buNone/>
              <a:defRPr/>
            </a:pPr>
            <a:r>
              <a:rPr lang="pl-PL" altLang="en-US" sz="2000" b="1" noProof="1">
                <a:solidFill>
                  <a:srgbClr val="00B0F0"/>
                </a:solidFill>
                <a:latin typeface="Courier New" pitchFamily="49" charset="0"/>
              </a:rPr>
              <a:t> FIRSTDUP LASTDUP</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r>
              <a:rPr lang="pl-PL" altLang="en-US" sz="2000" b="1" noProof="1">
                <a:solidFill>
                  <a:schemeClr val="bg1">
                    <a:lumMod val="85000"/>
                  </a:schemeClr>
                </a:solidFill>
                <a:latin typeface="Courier New" pitchFamily="49" charset="0"/>
              </a:rPr>
              <a:t>inst</a:t>
            </a:r>
            <a:r>
              <a:rPr lang="pl-PL" altLang="en-US" sz="2000" b="1" noProof="1">
                <a:solidFill>
                  <a:srgbClr val="32EE5F"/>
                </a:solidFill>
                <a:latin typeface="Courier New" pitchFamily="49" charset="0"/>
              </a:rPr>
              <a:t>CNTL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&lt;instrukcje programu SORT&gt;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endParaRPr lang="pl-PL" altLang="en-US" sz="2000" b="1" noProof="1"/>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704088"/>
            <a:ext cx="8334404" cy="653210"/>
          </a:xfrm>
        </p:spPr>
        <p:txBody>
          <a:bodyPr/>
          <a:lstStyle/>
          <a:p>
            <a:pPr algn="ctr" eaLnBrk="1" hangingPunct="1">
              <a:defRPr/>
            </a:pPr>
            <a:r>
              <a:rPr lang="pl-PL" sz="3600" noProof="1" smtClean="0">
                <a:solidFill>
                  <a:srgbClr val="FF0000"/>
                </a:solidFill>
              </a:rPr>
              <a:t>SELECT </a:t>
            </a:r>
            <a:r>
              <a:rPr lang="pl-PL" sz="2000" noProof="1" smtClean="0">
                <a:solidFill>
                  <a:schemeClr val="tx1"/>
                </a:solidFill>
              </a:rPr>
              <a:t>(przykłady)</a:t>
            </a:r>
            <a:endParaRPr lang="pl-PL" sz="3600" noProof="1">
              <a:solidFill>
                <a:srgbClr val="FF0000"/>
              </a:solidFill>
            </a:endParaRPr>
          </a:p>
        </p:txBody>
      </p:sp>
      <p:sp>
        <p:nvSpPr>
          <p:cNvPr id="25603" name="pole tekstowe 3"/>
          <p:cNvSpPr txBox="1">
            <a:spLocks noChangeArrowheads="1"/>
          </p:cNvSpPr>
          <p:nvPr/>
        </p:nvSpPr>
        <p:spPr bwMode="auto">
          <a:xfrm>
            <a:off x="71438" y="2211388"/>
            <a:ext cx="9032875" cy="1717675"/>
          </a:xfrm>
          <a:prstGeom prst="rect">
            <a:avLst/>
          </a:prstGeom>
          <a:solidFill>
            <a:schemeClr val="tx2"/>
          </a:solidFill>
          <a:ln w="9525">
            <a:noFill/>
            <a:miter lim="800000"/>
            <a:headEnd/>
            <a:tailEnd/>
          </a:ln>
        </p:spPr>
        <p:txBody>
          <a:bodyPr wrap="none">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SELECT FROM(INPUT) TO(OUTDD1) DISCARD(OUTDD2) -</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ON(50,26,CH) ALLDUPS</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
        <p:nvSpPr>
          <p:cNvPr id="25604" name="pole tekstowe 4"/>
          <p:cNvSpPr txBox="1">
            <a:spLocks noChangeArrowheads="1"/>
          </p:cNvSpPr>
          <p:nvPr/>
        </p:nvSpPr>
        <p:spPr bwMode="auto">
          <a:xfrm>
            <a:off x="71438" y="4354513"/>
            <a:ext cx="9001125" cy="17176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SELECT FROM(INPUT) TO(OUTDD1) -</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ON(VLEN) FIRST</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pole tekstowe 3"/>
          <p:cNvSpPr txBox="1">
            <a:spLocks noChangeArrowheads="1"/>
          </p:cNvSpPr>
          <p:nvPr/>
        </p:nvSpPr>
        <p:spPr bwMode="auto">
          <a:xfrm>
            <a:off x="638175" y="1714500"/>
            <a:ext cx="7862888" cy="5029200"/>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//SYMNAMES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SEX,62,1,CH</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MALE,C‘M‘</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NAME,5,10,CH</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SELECT FROM(INPUT) TO(OUTPUT)      -</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USING(MAL1) ON(NAME) HIGHER(2)</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//MAL1CNTL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INCLUDE COND=(SEX,EQ,MALE)</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
        <p:nvSpPr>
          <p:cNvPr id="6" name="Tytuł 1"/>
          <p:cNvSpPr>
            <a:spLocks noGrp="1"/>
          </p:cNvSpPr>
          <p:nvPr>
            <p:ph type="title"/>
          </p:nvPr>
        </p:nvSpPr>
        <p:spPr>
          <a:xfrm>
            <a:off x="428596" y="704088"/>
            <a:ext cx="8334404" cy="653210"/>
          </a:xfrm>
        </p:spPr>
        <p:txBody>
          <a:bodyPr/>
          <a:lstStyle/>
          <a:p>
            <a:pPr algn="ctr" eaLnBrk="1" hangingPunct="1">
              <a:defRPr/>
            </a:pPr>
            <a:r>
              <a:rPr lang="pl-PL" sz="3600" noProof="1" smtClean="0">
                <a:solidFill>
                  <a:srgbClr val="FF0000"/>
                </a:solidFill>
              </a:rPr>
              <a:t>SELECT </a:t>
            </a:r>
            <a:r>
              <a:rPr lang="pl-PL" sz="2000" noProof="1" smtClean="0">
                <a:solidFill>
                  <a:schemeClr val="tx1"/>
                </a:solidFill>
              </a:rPr>
              <a:t>(przykłady, ciąg dalszy)</a:t>
            </a:r>
            <a:endParaRPr lang="pl-PL" sz="3600" noProof="1">
              <a:solidFill>
                <a:srgbClr val="FF0000"/>
              </a:solidFill>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28625" y="704850"/>
            <a:ext cx="8334375" cy="581025"/>
          </a:xfrm>
          <a:prstGeom prst="rect">
            <a:avLst/>
          </a:prstGeom>
        </p:spPr>
        <p:txBody>
          <a:bodyPr/>
          <a:lstStyle/>
          <a:p>
            <a:pPr algn="ctr" eaLnBrk="1" hangingPunct="1">
              <a:defRPr/>
            </a:pPr>
            <a:r>
              <a:rPr lang="pl-PL" sz="3600" dirty="0">
                <a:solidFill>
                  <a:srgbClr val="FF0000"/>
                </a:solidFill>
                <a:latin typeface="+mj-lt"/>
                <a:ea typeface="+mj-ea"/>
                <a:cs typeface="+mj-cs"/>
              </a:rPr>
              <a:t>SORT</a:t>
            </a:r>
            <a:endParaRPr lang="pl-PL" sz="3200" dirty="0">
              <a:solidFill>
                <a:srgbClr val="FF0000"/>
              </a:solidFill>
              <a:latin typeface="+mj-lt"/>
              <a:ea typeface="+mj-ea"/>
              <a:cs typeface="+mj-cs"/>
            </a:endParaRPr>
          </a:p>
        </p:txBody>
      </p:sp>
      <p:sp>
        <p:nvSpPr>
          <p:cNvPr id="27651" name="pole tekstowe 2"/>
          <p:cNvSpPr txBox="1">
            <a:spLocks noChangeArrowheads="1"/>
          </p:cNvSpPr>
          <p:nvPr/>
        </p:nvSpPr>
        <p:spPr bwMode="auto">
          <a:xfrm>
            <a:off x="642938" y="1357313"/>
            <a:ext cx="5310187" cy="461962"/>
          </a:xfrm>
          <a:prstGeom prst="rect">
            <a:avLst/>
          </a:prstGeom>
          <a:noFill/>
          <a:ln w="9525">
            <a:noFill/>
            <a:miter lim="800000"/>
            <a:headEnd/>
            <a:tailEnd/>
          </a:ln>
        </p:spPr>
        <p:txBody>
          <a:bodyPr wrap="none">
            <a:spAutoFit/>
          </a:bodyPr>
          <a:lstStyle/>
          <a:p>
            <a:pPr eaLnBrk="1" hangingPunct="1"/>
            <a:r>
              <a:rPr lang="pl-PL" altLang="en-US" sz="2400">
                <a:solidFill>
                  <a:srgbClr val="FF9900"/>
                </a:solidFill>
              </a:rPr>
              <a:t> Służy do sortowania zbiorów danych </a:t>
            </a:r>
            <a:endParaRPr lang="pl-PL" altLang="en-US" sz="2400"/>
          </a:p>
        </p:txBody>
      </p:sp>
      <p:sp>
        <p:nvSpPr>
          <p:cNvPr id="27652" name="pole tekstowe 3"/>
          <p:cNvSpPr txBox="1">
            <a:spLocks noChangeArrowheads="1"/>
          </p:cNvSpPr>
          <p:nvPr/>
        </p:nvSpPr>
        <p:spPr bwMode="auto">
          <a:xfrm>
            <a:off x="785813" y="1928813"/>
            <a:ext cx="5038725" cy="1458912"/>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SORT:</a:t>
            </a:r>
          </a:p>
          <a:p>
            <a:pPr>
              <a:spcBef>
                <a:spcPct val="20000"/>
              </a:spcBef>
              <a:buClr>
                <a:schemeClr val="tx1"/>
              </a:buClr>
              <a:buFont typeface="Arial" pitchFamily="34" charset="0"/>
              <a:buChar char="•"/>
              <a:defRPr/>
            </a:pPr>
            <a:r>
              <a:rPr lang="pl-PL" altLang="en-US" noProof="1">
                <a:solidFill>
                  <a:schemeClr val="accent4">
                    <a:lumMod val="50000"/>
                  </a:schemeClr>
                </a:solidFill>
              </a:rPr>
              <a:t> FROM – źródłowy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USING – zbiór z instrukcjami programu SORT</a:t>
            </a:r>
          </a:p>
          <a:p>
            <a:pPr>
              <a:spcBef>
                <a:spcPct val="20000"/>
              </a:spcBef>
              <a:buClr>
                <a:schemeClr val="tx1"/>
              </a:buClr>
              <a:buFont typeface="Arial" pitchFamily="34" charset="0"/>
              <a:buChar char="•"/>
              <a:defRPr/>
            </a:pPr>
            <a:r>
              <a:rPr lang="pl-PL" altLang="en-US" noProof="1">
                <a:solidFill>
                  <a:schemeClr val="accent4">
                    <a:lumMod val="50000"/>
                  </a:schemeClr>
                </a:solidFill>
              </a:rPr>
              <a:t> (TO – docelowy zbiór danych)</a:t>
            </a:r>
          </a:p>
        </p:txBody>
      </p:sp>
      <p:sp>
        <p:nvSpPr>
          <p:cNvPr id="27653" name="pole tekstowe 4"/>
          <p:cNvSpPr txBox="1">
            <a:spLocks noChangeArrowheads="1"/>
          </p:cNvSpPr>
          <p:nvPr/>
        </p:nvSpPr>
        <p:spPr bwMode="auto">
          <a:xfrm>
            <a:off x="857250" y="3571875"/>
            <a:ext cx="7531100" cy="2927350"/>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defRPr/>
            </a:pPr>
            <a:r>
              <a:rPr lang="pl-PL" altLang="en-US" sz="2400" b="1" noProof="1">
                <a:solidFill>
                  <a:srgbClr val="32EE5F"/>
                </a:solidFill>
                <a:latin typeface="Courier New" pitchFamily="49" charset="0"/>
              </a:rPr>
              <a:t>//TOOLIN   </a:t>
            </a:r>
            <a:r>
              <a:rPr lang="pl-PL" altLang="en-US" sz="2400" b="1" noProof="1">
                <a:solidFill>
                  <a:srgbClr val="FF0000"/>
                </a:solidFill>
                <a:latin typeface="Courier New" pitchFamily="49" charset="0"/>
              </a:rPr>
              <a:t>DD</a:t>
            </a:r>
            <a:r>
              <a:rPr lang="pl-PL" altLang="en-US" sz="24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400" b="1" noProof="1">
                <a:solidFill>
                  <a:srgbClr val="32EE5F"/>
                </a:solidFill>
                <a:latin typeface="Courier New" pitchFamily="49" charset="0"/>
              </a:rPr>
              <a:t> </a:t>
            </a:r>
            <a:r>
              <a:rPr lang="pl-PL" altLang="en-US" sz="2400" b="1" noProof="1">
                <a:solidFill>
                  <a:srgbClr val="00B0F0"/>
                </a:solidFill>
                <a:latin typeface="Courier New" pitchFamily="49" charset="0"/>
              </a:rPr>
              <a:t>SORT FROM(indd) TO(outdd) USING(</a:t>
            </a:r>
            <a:r>
              <a:rPr lang="pl-PL" altLang="en-US" sz="2400" b="1" noProof="1">
                <a:solidFill>
                  <a:schemeClr val="bg1">
                    <a:lumMod val="85000"/>
                  </a:schemeClr>
                </a:solidFill>
                <a:latin typeface="Courier New" pitchFamily="49" charset="0"/>
              </a:rPr>
              <a:t>inst</a:t>
            </a:r>
            <a:r>
              <a:rPr lang="pl-PL" altLang="en-US" sz="2400" b="1" noProof="1">
                <a:solidFill>
                  <a:srgbClr val="00B0F0"/>
                </a:solidFill>
                <a:latin typeface="Courier New" pitchFamily="49" charset="0"/>
              </a:rPr>
              <a:t>)</a:t>
            </a:r>
          </a:p>
          <a:p>
            <a:pPr>
              <a:lnSpc>
                <a:spcPct val="110000"/>
              </a:lnSpc>
              <a:buClr>
                <a:srgbClr val="00FF00"/>
              </a:buClr>
              <a:buSzPct val="75000"/>
              <a:buFont typeface="Monotype Sorts"/>
              <a:buNone/>
              <a:defRPr/>
            </a:pPr>
            <a:r>
              <a:rPr lang="pl-PL" altLang="en-US" sz="2400" b="1" noProof="1">
                <a:solidFill>
                  <a:srgbClr val="00B0F0"/>
                </a:solidFill>
                <a:latin typeface="Courier New" pitchFamily="49" charset="0"/>
              </a:rPr>
              <a:t> VSAMTYPE(x) LOCALE(name) SERIAL</a:t>
            </a:r>
          </a:p>
          <a:p>
            <a:pPr>
              <a:lnSpc>
                <a:spcPct val="110000"/>
              </a:lnSpc>
              <a:buClr>
                <a:srgbClr val="00FF00"/>
              </a:buClr>
              <a:buSzPct val="75000"/>
              <a:buFont typeface="Monotype Sorts"/>
              <a:buNone/>
              <a:defRPr/>
            </a:pPr>
            <a:r>
              <a:rPr lang="pl-PL" altLang="en-US" sz="2400" b="1" noProof="1">
                <a:solidFill>
                  <a:srgbClr val="32EE5F"/>
                </a:solidFill>
                <a:latin typeface="Courier New" pitchFamily="49" charset="0"/>
              </a:rPr>
              <a:t>/*</a:t>
            </a:r>
          </a:p>
          <a:p>
            <a:pPr>
              <a:lnSpc>
                <a:spcPct val="110000"/>
              </a:lnSpc>
              <a:buClr>
                <a:srgbClr val="00FF00"/>
              </a:buClr>
              <a:buSzPct val="75000"/>
              <a:buFont typeface="Monotype Sorts"/>
              <a:buNone/>
              <a:defRPr/>
            </a:pPr>
            <a:r>
              <a:rPr lang="pl-PL" altLang="en-US" sz="2400" b="1" noProof="1">
                <a:solidFill>
                  <a:srgbClr val="32EE5F"/>
                </a:solidFill>
                <a:latin typeface="Courier New" pitchFamily="49" charset="0"/>
              </a:rPr>
              <a:t>//</a:t>
            </a:r>
            <a:r>
              <a:rPr lang="pl-PL" altLang="en-US" sz="2400" b="1" noProof="1">
                <a:solidFill>
                  <a:schemeClr val="bg1">
                    <a:lumMod val="85000"/>
                  </a:schemeClr>
                </a:solidFill>
                <a:latin typeface="Courier New" pitchFamily="49" charset="0"/>
              </a:rPr>
              <a:t>inst</a:t>
            </a:r>
            <a:r>
              <a:rPr lang="pl-PL" altLang="en-US" sz="2400" b="1" noProof="1">
                <a:solidFill>
                  <a:srgbClr val="32EE5F"/>
                </a:solidFill>
                <a:latin typeface="Courier New" pitchFamily="49" charset="0"/>
              </a:rPr>
              <a:t>CNTL </a:t>
            </a:r>
            <a:r>
              <a:rPr lang="pl-PL" altLang="en-US" sz="2400" b="1" noProof="1">
                <a:solidFill>
                  <a:srgbClr val="FF0000"/>
                </a:solidFill>
                <a:latin typeface="Courier New" pitchFamily="49" charset="0"/>
              </a:rPr>
              <a:t>DD</a:t>
            </a:r>
            <a:r>
              <a:rPr lang="pl-PL" altLang="en-US" sz="24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400" b="1" noProof="1">
                <a:solidFill>
                  <a:srgbClr val="32EE5F"/>
                </a:solidFill>
                <a:latin typeface="Courier New" pitchFamily="49" charset="0"/>
              </a:rPr>
              <a:t>  </a:t>
            </a:r>
            <a:r>
              <a:rPr lang="pl-PL" altLang="en-US" sz="2400" b="1" noProof="1">
                <a:solidFill>
                  <a:srgbClr val="00B0F0"/>
                </a:solidFill>
                <a:latin typeface="Courier New" pitchFamily="49" charset="0"/>
              </a:rPr>
              <a:t>&lt;instrukcje DFSORT&gt;</a:t>
            </a:r>
          </a:p>
          <a:p>
            <a:pPr>
              <a:lnSpc>
                <a:spcPct val="110000"/>
              </a:lnSpc>
              <a:buClr>
                <a:srgbClr val="00FF00"/>
              </a:buClr>
              <a:buSzPct val="75000"/>
              <a:buFont typeface="Monotype Sorts"/>
              <a:buNone/>
              <a:defRPr/>
            </a:pPr>
            <a:r>
              <a:rPr lang="pl-PL" altLang="en-US" sz="2400" b="1" noProof="1">
                <a:solidFill>
                  <a:srgbClr val="32EE5F"/>
                </a:solidFill>
                <a:latin typeface="Courier New" pitchFamily="49" charset="0"/>
              </a:rPr>
              <a:t>/*</a:t>
            </a: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704088"/>
            <a:ext cx="8334404" cy="581772"/>
          </a:xfrm>
        </p:spPr>
        <p:txBody>
          <a:bodyPr>
            <a:noAutofit/>
          </a:bodyPr>
          <a:lstStyle/>
          <a:p>
            <a:pPr algn="ctr" eaLnBrk="1" hangingPunct="1">
              <a:defRPr/>
            </a:pPr>
            <a:r>
              <a:rPr lang="pl-PL" sz="3600" dirty="0" smtClean="0">
                <a:solidFill>
                  <a:srgbClr val="FF0000"/>
                </a:solidFill>
              </a:rPr>
              <a:t>SORT </a:t>
            </a:r>
            <a:r>
              <a:rPr lang="pl-PL" sz="2000" dirty="0" smtClean="0">
                <a:solidFill>
                  <a:schemeClr val="tx1"/>
                </a:solidFill>
              </a:rPr>
              <a:t>(przykład)</a:t>
            </a:r>
            <a:endParaRPr lang="pl-PL" sz="3200" dirty="0">
              <a:solidFill>
                <a:srgbClr val="FF0000"/>
              </a:solidFill>
            </a:endParaRPr>
          </a:p>
        </p:txBody>
      </p:sp>
      <p:sp>
        <p:nvSpPr>
          <p:cNvPr id="28675" name="pole tekstowe 4"/>
          <p:cNvSpPr txBox="1">
            <a:spLocks noChangeArrowheads="1"/>
          </p:cNvSpPr>
          <p:nvPr/>
        </p:nvSpPr>
        <p:spPr bwMode="auto">
          <a:xfrm>
            <a:off x="142875" y="1844675"/>
            <a:ext cx="8848725" cy="4144963"/>
          </a:xfrm>
          <a:prstGeom prst="rect">
            <a:avLst/>
          </a:prstGeom>
          <a:solidFill>
            <a:schemeClr val="tx2"/>
          </a:solidFill>
          <a:ln w="9525">
            <a:noFill/>
            <a:miter lim="800000"/>
            <a:headEnd/>
            <a:tailEnd/>
          </a:ln>
        </p:spPr>
        <p:txBody>
          <a:bodyPr wrap="none">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//SYMNAMES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SURNAME,15,15,CH</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NAME,5,10,CH</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SORT FROM(INPUT) TO(OUTDD1,OUTDD2) USING(CON1)</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//CON1CNTL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SORT FIELDS=(SURNAME,A,NAME,A)</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pole tekstowe 4"/>
          <p:cNvSpPr txBox="1">
            <a:spLocks noChangeArrowheads="1"/>
          </p:cNvSpPr>
          <p:nvPr/>
        </p:nvSpPr>
        <p:spPr bwMode="auto">
          <a:xfrm>
            <a:off x="50800" y="2247900"/>
            <a:ext cx="9032875" cy="3341688"/>
          </a:xfrm>
          <a:prstGeom prst="rect">
            <a:avLst/>
          </a:prstGeom>
          <a:solidFill>
            <a:schemeClr val="tx2"/>
          </a:solidFill>
          <a:ln w="9525">
            <a:noFill/>
            <a:miter lim="800000"/>
            <a:headEnd/>
            <a:tailEnd/>
          </a:ln>
        </p:spPr>
        <p:txBody>
          <a:bodyPr wrap="none">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SORT FROM(INPUT) USING(CON1)</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//CON1CNTL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SORT FIELDS=(15,10,CH,A,5,10,CH,A)</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OUTFIL FNAMES=OUTDD1,INCLUDE=(62,1,CH,EQ,C’M’)</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OUTFIL FNAMES=OUTDD2,INCLUDE=(62,1,CH,EQ,C’F’)</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
        <p:nvSpPr>
          <p:cNvPr id="6" name="Tytuł 1"/>
          <p:cNvSpPr>
            <a:spLocks noGrp="1"/>
          </p:cNvSpPr>
          <p:nvPr>
            <p:ph type="title"/>
          </p:nvPr>
        </p:nvSpPr>
        <p:spPr>
          <a:xfrm>
            <a:off x="428596" y="704088"/>
            <a:ext cx="8334404" cy="581772"/>
          </a:xfrm>
        </p:spPr>
        <p:txBody>
          <a:bodyPr>
            <a:noAutofit/>
          </a:bodyPr>
          <a:lstStyle/>
          <a:p>
            <a:pPr algn="ctr" eaLnBrk="1" hangingPunct="1">
              <a:defRPr/>
            </a:pPr>
            <a:r>
              <a:rPr lang="pl-PL" sz="3600" dirty="0" smtClean="0">
                <a:solidFill>
                  <a:srgbClr val="FF0000"/>
                </a:solidFill>
              </a:rPr>
              <a:t>SORT </a:t>
            </a:r>
            <a:r>
              <a:rPr lang="pl-PL" sz="2000" dirty="0" smtClean="0">
                <a:solidFill>
                  <a:schemeClr val="tx1"/>
                </a:solidFill>
              </a:rPr>
              <a:t>(przykład, ciąg dalszy)</a:t>
            </a:r>
            <a:endParaRPr lang="pl-PL" sz="3200" dirty="0">
              <a:solidFill>
                <a:srgbClr val="FF0000"/>
              </a:solidFill>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28625" y="704850"/>
            <a:ext cx="8334375" cy="652463"/>
          </a:xfrm>
          <a:prstGeom prst="rect">
            <a:avLst/>
          </a:prstGeom>
        </p:spPr>
        <p:txBody>
          <a:bodyPr/>
          <a:lstStyle/>
          <a:p>
            <a:pPr algn="ctr" eaLnBrk="1" hangingPunct="1">
              <a:defRPr/>
            </a:pPr>
            <a:r>
              <a:rPr lang="pl-PL" sz="3600" noProof="1">
                <a:solidFill>
                  <a:srgbClr val="FF0000"/>
                </a:solidFill>
                <a:latin typeface="+mj-lt"/>
                <a:ea typeface="+mj-ea"/>
                <a:cs typeface="+mj-cs"/>
              </a:rPr>
              <a:t>SPLICE</a:t>
            </a:r>
            <a:endParaRPr lang="pl-PL" sz="3200" noProof="1">
              <a:solidFill>
                <a:srgbClr val="FF0000"/>
              </a:solidFill>
              <a:latin typeface="+mj-lt"/>
              <a:ea typeface="+mj-ea"/>
              <a:cs typeface="+mj-cs"/>
            </a:endParaRPr>
          </a:p>
        </p:txBody>
      </p:sp>
      <p:sp>
        <p:nvSpPr>
          <p:cNvPr id="30723" name="pole tekstowe 2"/>
          <p:cNvSpPr txBox="1">
            <a:spLocks noChangeArrowheads="1"/>
          </p:cNvSpPr>
          <p:nvPr/>
        </p:nvSpPr>
        <p:spPr bwMode="auto">
          <a:xfrm>
            <a:off x="285750" y="1341438"/>
            <a:ext cx="8609013" cy="461962"/>
          </a:xfrm>
          <a:prstGeom prst="rect">
            <a:avLst/>
          </a:prstGeom>
          <a:noFill/>
          <a:ln w="9525">
            <a:noFill/>
            <a:miter lim="800000"/>
            <a:headEnd/>
            <a:tailEnd/>
          </a:ln>
        </p:spPr>
        <p:txBody>
          <a:bodyPr wrap="none">
            <a:spAutoFit/>
          </a:bodyPr>
          <a:lstStyle/>
          <a:p>
            <a:pPr eaLnBrk="1" hangingPunct="1"/>
            <a:r>
              <a:rPr lang="pl-PL" altLang="en-US" sz="2400">
                <a:solidFill>
                  <a:srgbClr val="FF9900"/>
                </a:solidFill>
              </a:rPr>
              <a:t> Służy do łączenia zbiorów danych, do uzupełniania rekordów </a:t>
            </a:r>
            <a:endParaRPr lang="pl-PL" altLang="en-US" sz="2400"/>
          </a:p>
        </p:txBody>
      </p:sp>
      <p:sp>
        <p:nvSpPr>
          <p:cNvPr id="30724" name="pole tekstowe 3"/>
          <p:cNvSpPr txBox="1">
            <a:spLocks noChangeArrowheads="1"/>
          </p:cNvSpPr>
          <p:nvPr/>
        </p:nvSpPr>
        <p:spPr bwMode="auto">
          <a:xfrm>
            <a:off x="500063" y="1916113"/>
            <a:ext cx="6426200" cy="1790700"/>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SPLICE:</a:t>
            </a:r>
          </a:p>
          <a:p>
            <a:pPr>
              <a:spcBef>
                <a:spcPct val="20000"/>
              </a:spcBef>
              <a:buClr>
                <a:schemeClr val="tx1"/>
              </a:buClr>
              <a:buFont typeface="Arial" pitchFamily="34" charset="0"/>
              <a:buChar char="•"/>
              <a:defRPr/>
            </a:pPr>
            <a:r>
              <a:rPr lang="pl-PL" altLang="en-US" noProof="1">
                <a:solidFill>
                  <a:srgbClr val="FF9900"/>
                </a:solidFill>
              </a:rPr>
              <a:t> </a:t>
            </a:r>
            <a:r>
              <a:rPr lang="pl-PL" altLang="en-US" noProof="1">
                <a:solidFill>
                  <a:schemeClr val="accent4">
                    <a:lumMod val="50000"/>
                  </a:schemeClr>
                </a:solidFill>
              </a:rPr>
              <a:t>FROM 	– źródłowy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TO 	– docelowy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ON 	– pole ze zbioru danych będące kluczem łączenia</a:t>
            </a:r>
          </a:p>
          <a:p>
            <a:pPr>
              <a:spcBef>
                <a:spcPct val="20000"/>
              </a:spcBef>
              <a:buClr>
                <a:schemeClr val="tx1"/>
              </a:buClr>
              <a:buFont typeface="Arial" pitchFamily="34" charset="0"/>
              <a:buChar char="•"/>
              <a:defRPr/>
            </a:pPr>
            <a:r>
              <a:rPr lang="pl-PL" altLang="en-US" noProof="1">
                <a:solidFill>
                  <a:schemeClr val="accent4">
                    <a:lumMod val="50000"/>
                  </a:schemeClr>
                </a:solidFill>
              </a:rPr>
              <a:t> WITH 	– pole, którego wartością będzie uzupełniany rekord</a:t>
            </a:r>
          </a:p>
        </p:txBody>
      </p:sp>
      <p:sp>
        <p:nvSpPr>
          <p:cNvPr id="30725" name="pole tekstowe 4"/>
          <p:cNvSpPr txBox="1">
            <a:spLocks noChangeArrowheads="1"/>
          </p:cNvSpPr>
          <p:nvPr/>
        </p:nvSpPr>
        <p:spPr bwMode="auto">
          <a:xfrm>
            <a:off x="500063" y="3860800"/>
            <a:ext cx="8143875" cy="2800350"/>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//TOOLIN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SPLICE FROM(indd) TO(outdd) ON(p,m,f) WITH(p,m)</a:t>
            </a:r>
          </a:p>
          <a:p>
            <a:pPr>
              <a:lnSpc>
                <a:spcPct val="110000"/>
              </a:lnSpc>
              <a:buClr>
                <a:srgbClr val="00FF00"/>
              </a:buClr>
              <a:buSzPct val="75000"/>
              <a:buFont typeface="Monotype Sorts"/>
              <a:buNone/>
              <a:defRPr/>
            </a:pPr>
            <a:r>
              <a:rPr lang="pl-PL" altLang="en-US" sz="2000" b="1" noProof="1">
                <a:solidFill>
                  <a:srgbClr val="00B0F0"/>
                </a:solidFill>
                <a:latin typeface="Courier New" pitchFamily="49" charset="0"/>
              </a:rPr>
              <a:t> USING(</a:t>
            </a:r>
            <a:r>
              <a:rPr lang="pl-PL" altLang="en-US" sz="2000" b="1" noProof="1">
                <a:solidFill>
                  <a:schemeClr val="bg1">
                    <a:lumMod val="85000"/>
                  </a:schemeClr>
                </a:solidFill>
                <a:latin typeface="Courier New" pitchFamily="49" charset="0"/>
              </a:rPr>
              <a:t>inst</a:t>
            </a:r>
            <a:r>
              <a:rPr lang="pl-PL" altLang="en-US" sz="2000" b="1" noProof="1">
                <a:solidFill>
                  <a:srgbClr val="00B0F0"/>
                </a:solidFill>
                <a:latin typeface="Courier New" pitchFamily="49" charset="0"/>
              </a:rPr>
              <a:t>) VSAMTYPE(x) UZERO VLENMAX VLENOVLY</a:t>
            </a:r>
          </a:p>
          <a:p>
            <a:pPr>
              <a:lnSpc>
                <a:spcPct val="110000"/>
              </a:lnSpc>
              <a:buClr>
                <a:srgbClr val="00FF00"/>
              </a:buClr>
              <a:buSzPct val="75000"/>
              <a:buFont typeface="Monotype Sorts"/>
              <a:buNone/>
              <a:defRPr/>
            </a:pPr>
            <a:r>
              <a:rPr lang="pl-PL" altLang="en-US" sz="2000" b="1" noProof="1">
                <a:solidFill>
                  <a:srgbClr val="00B0F0"/>
                </a:solidFill>
                <a:latin typeface="Courier New" pitchFamily="49" charset="0"/>
              </a:rPr>
              <a:t> WITHEACH WITHALL KEEPNODUPS KEEPBASE</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r>
              <a:rPr lang="pl-PL" altLang="en-US" sz="2000" b="1" noProof="1">
                <a:solidFill>
                  <a:schemeClr val="bg1">
                    <a:lumMod val="85000"/>
                  </a:schemeClr>
                </a:solidFill>
                <a:latin typeface="Courier New" pitchFamily="49" charset="0"/>
              </a:rPr>
              <a:t>inst</a:t>
            </a:r>
            <a:r>
              <a:rPr lang="pl-PL" altLang="en-US" sz="2000" b="1" noProof="1">
                <a:solidFill>
                  <a:srgbClr val="32EE5F"/>
                </a:solidFill>
                <a:latin typeface="Courier New" pitchFamily="49" charset="0"/>
              </a:rPr>
              <a:t>CNTL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&lt;instrukcje programu SORT&gt;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endParaRPr lang="pl-PL" altLang="en-US" sz="2000" b="1" noProof="1"/>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704088"/>
            <a:ext cx="8334404" cy="653210"/>
          </a:xfrm>
        </p:spPr>
        <p:txBody>
          <a:bodyPr/>
          <a:lstStyle/>
          <a:p>
            <a:pPr algn="ctr" eaLnBrk="1" hangingPunct="1">
              <a:defRPr/>
            </a:pPr>
            <a:r>
              <a:rPr lang="pl-PL" sz="3600" noProof="1" smtClean="0">
                <a:solidFill>
                  <a:srgbClr val="FF0000"/>
                </a:solidFill>
              </a:rPr>
              <a:t>SPLICE </a:t>
            </a:r>
            <a:r>
              <a:rPr lang="pl-PL" sz="2000" noProof="1" smtClean="0">
                <a:solidFill>
                  <a:schemeClr val="tx1"/>
                </a:solidFill>
              </a:rPr>
              <a:t>(przykład)</a:t>
            </a:r>
            <a:endParaRPr lang="pl-PL" sz="3200" noProof="1">
              <a:solidFill>
                <a:srgbClr val="FF0000"/>
              </a:solidFill>
            </a:endParaRPr>
          </a:p>
        </p:txBody>
      </p:sp>
      <p:sp>
        <p:nvSpPr>
          <p:cNvPr id="31747" name="pole tekstowe 2"/>
          <p:cNvSpPr txBox="1">
            <a:spLocks noChangeArrowheads="1"/>
          </p:cNvSpPr>
          <p:nvPr/>
        </p:nvSpPr>
        <p:spPr bwMode="auto">
          <a:xfrm>
            <a:off x="285750" y="1285875"/>
            <a:ext cx="3714750" cy="461963"/>
          </a:xfrm>
          <a:prstGeom prst="rect">
            <a:avLst/>
          </a:prstGeom>
          <a:noFill/>
          <a:ln w="9525">
            <a:noFill/>
            <a:miter lim="800000"/>
            <a:headEnd/>
            <a:tailEnd/>
          </a:ln>
        </p:spPr>
        <p:txBody>
          <a:bodyPr>
            <a:spAutoFit/>
          </a:bodyPr>
          <a:lstStyle/>
          <a:p>
            <a:pPr eaLnBrk="1" hangingPunct="1"/>
            <a:r>
              <a:rPr lang="pl-PL" altLang="en-US" sz="2400">
                <a:solidFill>
                  <a:srgbClr val="FF9900"/>
                </a:solidFill>
              </a:rPr>
              <a:t> </a:t>
            </a:r>
            <a:r>
              <a:rPr lang="pl-PL" altLang="en-US">
                <a:solidFill>
                  <a:schemeClr val="tx1"/>
                </a:solidFill>
              </a:rPr>
              <a:t>Przykład SPLICE bez parametrów:</a:t>
            </a:r>
          </a:p>
        </p:txBody>
      </p:sp>
      <p:sp>
        <p:nvSpPr>
          <p:cNvPr id="31748" name="pole tekstowe 3"/>
          <p:cNvSpPr txBox="1">
            <a:spLocks noChangeArrowheads="1"/>
          </p:cNvSpPr>
          <p:nvPr/>
        </p:nvSpPr>
        <p:spPr bwMode="auto">
          <a:xfrm>
            <a:off x="428625" y="1714500"/>
            <a:ext cx="8072438" cy="430213"/>
          </a:xfrm>
          <a:prstGeom prst="rect">
            <a:avLst/>
          </a:prstGeom>
          <a:solidFill>
            <a:schemeClr val="tx2"/>
          </a:solidFill>
          <a:ln w="9525">
            <a:noFill/>
            <a:miter lim="800000"/>
            <a:headEnd/>
            <a:tailEnd/>
          </a:ln>
        </p:spPr>
        <p:txBody>
          <a:bodyPr>
            <a:spAutoFit/>
          </a:bodyPr>
          <a:lstStyle/>
          <a:p>
            <a:pPr algn="just">
              <a:lnSpc>
                <a:spcPct val="110000"/>
              </a:lnSpc>
              <a:spcBef>
                <a:spcPct val="20000"/>
              </a:spcBef>
              <a:buClr>
                <a:srgbClr val="00FF00"/>
              </a:buClr>
              <a:buSzPct val="75000"/>
              <a:buFont typeface="Monotype Sorts"/>
              <a:buNone/>
            </a:pPr>
            <a:r>
              <a:rPr lang="pl-PL" altLang="en-US" sz="2000">
                <a:solidFill>
                  <a:srgbClr val="00B0F0"/>
                </a:solidFill>
                <a:latin typeface="Courier New" pitchFamily="49" charset="0"/>
              </a:rPr>
              <a:t>SPLICE FROM(INPUT) TO(OUTDD) </a:t>
            </a:r>
            <a:r>
              <a:rPr lang="pl-PL" altLang="en-US" sz="2000">
                <a:solidFill>
                  <a:srgbClr val="FF0000"/>
                </a:solidFill>
                <a:latin typeface="Courier New" pitchFamily="49" charset="0"/>
              </a:rPr>
              <a:t>ON(1,4,CH) </a:t>
            </a:r>
            <a:r>
              <a:rPr lang="pl-PL" altLang="en-US" sz="2000">
                <a:solidFill>
                  <a:srgbClr val="32EE5F"/>
                </a:solidFill>
                <a:latin typeface="Courier New" pitchFamily="49" charset="0"/>
              </a:rPr>
              <a:t>WITH(25,50)</a:t>
            </a:r>
          </a:p>
        </p:txBody>
      </p:sp>
      <p:sp>
        <p:nvSpPr>
          <p:cNvPr id="31749" name="pole tekstowe 5"/>
          <p:cNvSpPr txBox="1">
            <a:spLocks noChangeArrowheads="1"/>
          </p:cNvSpPr>
          <p:nvPr/>
        </p:nvSpPr>
        <p:spPr bwMode="auto">
          <a:xfrm>
            <a:off x="714375" y="3143250"/>
            <a:ext cx="184150" cy="369888"/>
          </a:xfrm>
          <a:prstGeom prst="rect">
            <a:avLst/>
          </a:prstGeom>
          <a:noFill/>
          <a:ln w="9525">
            <a:noFill/>
            <a:miter lim="800000"/>
            <a:headEnd/>
            <a:tailEnd/>
          </a:ln>
        </p:spPr>
        <p:txBody>
          <a:bodyPr wrap="none">
            <a:spAutoFit/>
          </a:bodyPr>
          <a:lstStyle/>
          <a:p>
            <a:pPr eaLnBrk="1" hangingPunct="1"/>
            <a:endParaRPr lang="en-US" altLang="en-US"/>
          </a:p>
        </p:txBody>
      </p:sp>
      <p:graphicFrame>
        <p:nvGraphicFramePr>
          <p:cNvPr id="7" name="Tabela 6"/>
          <p:cNvGraphicFramePr>
            <a:graphicFrameLocks noGrp="1"/>
          </p:cNvGraphicFramePr>
          <p:nvPr/>
        </p:nvGraphicFramePr>
        <p:xfrm>
          <a:off x="500063" y="2286000"/>
          <a:ext cx="7929562" cy="1219200"/>
        </p:xfrm>
        <a:graphic>
          <a:graphicData uri="http://schemas.openxmlformats.org/drawingml/2006/table">
            <a:tbl>
              <a:tblPr/>
              <a:tblGrid>
                <a:gridCol w="1320800"/>
                <a:gridCol w="1322387"/>
                <a:gridCol w="1320800"/>
                <a:gridCol w="1322388"/>
                <a:gridCol w="1322387"/>
                <a:gridCol w="1320800"/>
              </a:tblGrid>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MAGDALENA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BORUS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WIESLAW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PIENIEK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STEFAN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ARMANIAK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LESZEK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BUCZEK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graphicFrame>
        <p:nvGraphicFramePr>
          <p:cNvPr id="9" name="Tabela 8"/>
          <p:cNvGraphicFramePr>
            <a:graphicFrameLocks noGrp="1"/>
          </p:cNvGraphicFramePr>
          <p:nvPr/>
        </p:nvGraphicFramePr>
        <p:xfrm>
          <a:off x="500063" y="3714750"/>
          <a:ext cx="7929562" cy="1219200"/>
        </p:xfrm>
        <a:graphic>
          <a:graphicData uri="http://schemas.openxmlformats.org/drawingml/2006/table">
            <a:tbl>
              <a:tblPr/>
              <a:tblGrid>
                <a:gridCol w="1320800"/>
                <a:gridCol w="1322387"/>
                <a:gridCol w="1320800"/>
                <a:gridCol w="1322388"/>
                <a:gridCol w="1322387"/>
                <a:gridCol w="1320800"/>
              </a:tblGrid>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2017-04-10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KODER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PROJEKTANT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2015-05-15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ASYSTENT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2016-10-01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sp>
        <p:nvSpPr>
          <p:cNvPr id="31824" name="pole tekstowe 9"/>
          <p:cNvSpPr txBox="1">
            <a:spLocks noChangeArrowheads="1"/>
          </p:cNvSpPr>
          <p:nvPr/>
        </p:nvSpPr>
        <p:spPr bwMode="auto">
          <a:xfrm>
            <a:off x="571500" y="5059363"/>
            <a:ext cx="881063" cy="369887"/>
          </a:xfrm>
          <a:prstGeom prst="rect">
            <a:avLst/>
          </a:prstGeom>
          <a:noFill/>
          <a:ln w="9525">
            <a:noFill/>
            <a:miter lim="800000"/>
            <a:headEnd/>
            <a:tailEnd/>
          </a:ln>
        </p:spPr>
        <p:txBody>
          <a:bodyPr wrap="none">
            <a:spAutoFit/>
          </a:bodyPr>
          <a:lstStyle/>
          <a:p>
            <a:pPr eaLnBrk="1" hangingPunct="1"/>
            <a:r>
              <a:rPr lang="pl-PL" altLang="en-US">
                <a:solidFill>
                  <a:schemeClr val="tx1"/>
                </a:solidFill>
              </a:rPr>
              <a:t>Wynik:</a:t>
            </a:r>
          </a:p>
        </p:txBody>
      </p:sp>
      <p:graphicFrame>
        <p:nvGraphicFramePr>
          <p:cNvPr id="11" name="Tabela 10"/>
          <p:cNvGraphicFramePr>
            <a:graphicFrameLocks noGrp="1"/>
          </p:cNvGraphicFramePr>
          <p:nvPr/>
        </p:nvGraphicFramePr>
        <p:xfrm>
          <a:off x="500063" y="5572125"/>
          <a:ext cx="7953378" cy="714376"/>
        </p:xfrm>
        <a:graphic>
          <a:graphicData uri="http://schemas.openxmlformats.org/drawingml/2006/table">
            <a:tbl>
              <a:tblPr firstRow="1" bandRow="1">
                <a:tableStyleId>{5C22544A-7EE6-4342-B048-85BDC9FD1C3A}</a:tableStyleId>
              </a:tblPr>
              <a:tblGrid>
                <a:gridCol w="1325563"/>
                <a:gridCol w="1325563"/>
                <a:gridCol w="1325563"/>
                <a:gridCol w="1325563"/>
                <a:gridCol w="1325563"/>
                <a:gridCol w="1325563"/>
              </a:tblGrid>
              <a:tr h="357188">
                <a:tc>
                  <a:txBody>
                    <a:bodyPr/>
                    <a:lstStyle/>
                    <a:p>
                      <a:r>
                        <a:rPr lang="pl-PL" sz="1400" b="0" dirty="0">
                          <a:solidFill>
                            <a:schemeClr val="tx1"/>
                          </a:solidFill>
                        </a:rPr>
                        <a:t>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WIESLAW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PIENIEK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PROJEKTANT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2015-05-15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2700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57188">
                <a:tc>
                  <a:txBody>
                    <a:bodyPr/>
                    <a:lstStyle/>
                    <a:p>
                      <a:r>
                        <a:rPr lang="pl-PL" sz="1400" dirty="0">
                          <a:solidFill>
                            <a:schemeClr val="tx1"/>
                          </a:solidFill>
                        </a:rPr>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STEFAN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A</a:t>
                      </a:r>
                      <a:r>
                        <a:rPr lang="en-GB" sz="1400" dirty="0">
                          <a:solidFill>
                            <a:schemeClr val="tx1"/>
                          </a:solidFill>
                        </a:rPr>
                        <a:t>RMANIAK</a:t>
                      </a:r>
                      <a:endParaRPr lang="pl-PL"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KODER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2017-02-01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2500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704088"/>
            <a:ext cx="8334404" cy="653210"/>
          </a:xfrm>
        </p:spPr>
        <p:txBody>
          <a:bodyPr/>
          <a:lstStyle/>
          <a:p>
            <a:pPr algn="ctr" eaLnBrk="1" hangingPunct="1">
              <a:defRPr/>
            </a:pPr>
            <a:r>
              <a:rPr lang="pl-PL" sz="3600" noProof="1" smtClean="0">
                <a:solidFill>
                  <a:srgbClr val="FF0000"/>
                </a:solidFill>
              </a:rPr>
              <a:t>SPLICE </a:t>
            </a:r>
            <a:r>
              <a:rPr lang="pl-PL" sz="2000" noProof="1" smtClean="0">
                <a:solidFill>
                  <a:schemeClr val="tx1"/>
                </a:solidFill>
              </a:rPr>
              <a:t>(przykład, ciąg dalszy)</a:t>
            </a:r>
            <a:endParaRPr lang="pl-PL" sz="3200" noProof="1">
              <a:solidFill>
                <a:srgbClr val="FF0000"/>
              </a:solidFill>
            </a:endParaRPr>
          </a:p>
        </p:txBody>
      </p:sp>
      <p:sp>
        <p:nvSpPr>
          <p:cNvPr id="32771" name="pole tekstowe 2"/>
          <p:cNvSpPr txBox="1">
            <a:spLocks noChangeArrowheads="1"/>
          </p:cNvSpPr>
          <p:nvPr/>
        </p:nvSpPr>
        <p:spPr bwMode="auto">
          <a:xfrm>
            <a:off x="285750" y="1416050"/>
            <a:ext cx="3714750" cy="369888"/>
          </a:xfrm>
          <a:prstGeom prst="rect">
            <a:avLst/>
          </a:prstGeom>
          <a:noFill/>
          <a:ln w="9525">
            <a:noFill/>
            <a:miter lim="800000"/>
            <a:headEnd/>
            <a:tailEnd/>
          </a:ln>
        </p:spPr>
        <p:txBody>
          <a:bodyPr>
            <a:spAutoFit/>
          </a:bodyPr>
          <a:lstStyle/>
          <a:p>
            <a:pPr>
              <a:spcBef>
                <a:spcPct val="20000"/>
              </a:spcBef>
            </a:pPr>
            <a:r>
              <a:rPr lang="pl-PL" altLang="en-US">
                <a:solidFill>
                  <a:schemeClr val="tx1"/>
                </a:solidFill>
              </a:rPr>
              <a:t>Przykład SPLICE z WITHEACH:</a:t>
            </a:r>
          </a:p>
        </p:txBody>
      </p:sp>
      <p:sp>
        <p:nvSpPr>
          <p:cNvPr id="32772" name="pole tekstowe 3"/>
          <p:cNvSpPr txBox="1">
            <a:spLocks noChangeArrowheads="1"/>
          </p:cNvSpPr>
          <p:nvPr/>
        </p:nvSpPr>
        <p:spPr bwMode="auto">
          <a:xfrm>
            <a:off x="214313" y="1785938"/>
            <a:ext cx="8715375" cy="430212"/>
          </a:xfrm>
          <a:prstGeom prst="rect">
            <a:avLst/>
          </a:prstGeom>
          <a:solidFill>
            <a:schemeClr val="tx2"/>
          </a:solidFill>
          <a:ln w="9525">
            <a:noFill/>
            <a:miter lim="800000"/>
            <a:headEnd/>
            <a:tailEnd/>
          </a:ln>
        </p:spPr>
        <p:txBody>
          <a:bodyPr>
            <a:spAutoFit/>
          </a:bodyPr>
          <a:lstStyle/>
          <a:p>
            <a:pPr algn="just">
              <a:lnSpc>
                <a:spcPct val="110000"/>
              </a:lnSpc>
              <a:spcBef>
                <a:spcPct val="20000"/>
              </a:spcBef>
              <a:buClr>
                <a:srgbClr val="00FF00"/>
              </a:buClr>
              <a:buSzPct val="75000"/>
              <a:buFont typeface="Monotype Sorts"/>
              <a:buNone/>
            </a:pPr>
            <a:r>
              <a:rPr lang="pl-PL" altLang="en-US" sz="2000">
                <a:solidFill>
                  <a:srgbClr val="00B0F0"/>
                </a:solidFill>
                <a:latin typeface="Courier New" pitchFamily="49" charset="0"/>
              </a:rPr>
              <a:t>SPLICE FROM(INPUT) TO(OUTDD) </a:t>
            </a:r>
            <a:r>
              <a:rPr lang="pl-PL" altLang="en-US" sz="2000">
                <a:solidFill>
                  <a:srgbClr val="FF0000"/>
                </a:solidFill>
                <a:latin typeface="Courier New" pitchFamily="49" charset="0"/>
              </a:rPr>
              <a:t>ON(ID) </a:t>
            </a:r>
            <a:r>
              <a:rPr lang="pl-PL" altLang="en-US" sz="2000">
                <a:solidFill>
                  <a:srgbClr val="32EE5F"/>
                </a:solidFill>
                <a:latin typeface="Courier New" pitchFamily="49" charset="0"/>
              </a:rPr>
              <a:t>WITH(DANE) </a:t>
            </a:r>
            <a:r>
              <a:rPr lang="pl-PL" altLang="en-US" sz="2000">
                <a:solidFill>
                  <a:srgbClr val="FFFF00"/>
                </a:solidFill>
                <a:latin typeface="Courier New" pitchFamily="49" charset="0"/>
              </a:rPr>
              <a:t>WITHEACH</a:t>
            </a:r>
          </a:p>
        </p:txBody>
      </p:sp>
      <p:sp>
        <p:nvSpPr>
          <p:cNvPr id="32773" name="pole tekstowe 5"/>
          <p:cNvSpPr txBox="1">
            <a:spLocks noChangeArrowheads="1"/>
          </p:cNvSpPr>
          <p:nvPr/>
        </p:nvSpPr>
        <p:spPr bwMode="auto">
          <a:xfrm>
            <a:off x="714375" y="3143250"/>
            <a:ext cx="184150" cy="369888"/>
          </a:xfrm>
          <a:prstGeom prst="rect">
            <a:avLst/>
          </a:prstGeom>
          <a:noFill/>
          <a:ln w="9525">
            <a:noFill/>
            <a:miter lim="800000"/>
            <a:headEnd/>
            <a:tailEnd/>
          </a:ln>
        </p:spPr>
        <p:txBody>
          <a:bodyPr wrap="none">
            <a:spAutoFit/>
          </a:bodyPr>
          <a:lstStyle/>
          <a:p>
            <a:pPr eaLnBrk="1" hangingPunct="1"/>
            <a:endParaRPr lang="en-US" altLang="en-US"/>
          </a:p>
        </p:txBody>
      </p:sp>
      <p:graphicFrame>
        <p:nvGraphicFramePr>
          <p:cNvPr id="7" name="Tabela 6"/>
          <p:cNvGraphicFramePr>
            <a:graphicFrameLocks noGrp="1"/>
          </p:cNvGraphicFramePr>
          <p:nvPr/>
        </p:nvGraphicFramePr>
        <p:xfrm>
          <a:off x="642938" y="2286000"/>
          <a:ext cx="7929562" cy="1219200"/>
        </p:xfrm>
        <a:graphic>
          <a:graphicData uri="http://schemas.openxmlformats.org/drawingml/2006/table">
            <a:tbl>
              <a:tblPr/>
              <a:tblGrid>
                <a:gridCol w="1320800"/>
                <a:gridCol w="1322387"/>
                <a:gridCol w="1322388"/>
                <a:gridCol w="1320800"/>
                <a:gridCol w="1322387"/>
                <a:gridCol w="1320800"/>
              </a:tblGrid>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MAGDALENA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BORUS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WIESLAW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PIENIEK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STEFAN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ARMANIAK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LESZEK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BUCZEK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graphicFrame>
        <p:nvGraphicFramePr>
          <p:cNvPr id="9" name="Tabela 8"/>
          <p:cNvGraphicFramePr>
            <a:graphicFrameLocks noGrp="1"/>
          </p:cNvGraphicFramePr>
          <p:nvPr/>
        </p:nvGraphicFramePr>
        <p:xfrm>
          <a:off x="642938" y="3714750"/>
          <a:ext cx="7929562" cy="1219200"/>
        </p:xfrm>
        <a:graphic>
          <a:graphicData uri="http://schemas.openxmlformats.org/drawingml/2006/table">
            <a:tbl>
              <a:tblPr/>
              <a:tblGrid>
                <a:gridCol w="1320800"/>
                <a:gridCol w="1322387"/>
                <a:gridCol w="1322388"/>
                <a:gridCol w="1320800"/>
                <a:gridCol w="1322387"/>
                <a:gridCol w="1320800"/>
              </a:tblGrid>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2017-04-10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KODER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PROJEKTANT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2015-05-15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ASYSTENT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2016-10-01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sp>
        <p:nvSpPr>
          <p:cNvPr id="32848" name="pole tekstowe 9"/>
          <p:cNvSpPr txBox="1">
            <a:spLocks noChangeArrowheads="1"/>
          </p:cNvSpPr>
          <p:nvPr/>
        </p:nvSpPr>
        <p:spPr bwMode="auto">
          <a:xfrm>
            <a:off x="571500" y="4929188"/>
            <a:ext cx="881063" cy="369887"/>
          </a:xfrm>
          <a:prstGeom prst="rect">
            <a:avLst/>
          </a:prstGeom>
          <a:noFill/>
          <a:ln w="9525">
            <a:noFill/>
            <a:miter lim="800000"/>
            <a:headEnd/>
            <a:tailEnd/>
          </a:ln>
        </p:spPr>
        <p:txBody>
          <a:bodyPr wrap="none">
            <a:spAutoFit/>
          </a:bodyPr>
          <a:lstStyle/>
          <a:p>
            <a:pPr eaLnBrk="1" hangingPunct="1"/>
            <a:r>
              <a:rPr lang="pl-PL" altLang="en-US">
                <a:solidFill>
                  <a:schemeClr val="tx1"/>
                </a:solidFill>
              </a:rPr>
              <a:t>Wynik:</a:t>
            </a:r>
          </a:p>
        </p:txBody>
      </p:sp>
      <p:graphicFrame>
        <p:nvGraphicFramePr>
          <p:cNvPr id="11" name="Tabela 10"/>
          <p:cNvGraphicFramePr>
            <a:graphicFrameLocks noGrp="1"/>
          </p:cNvGraphicFramePr>
          <p:nvPr/>
        </p:nvGraphicFramePr>
        <p:xfrm>
          <a:off x="619125" y="5357813"/>
          <a:ext cx="7953378" cy="714376"/>
        </p:xfrm>
        <a:graphic>
          <a:graphicData uri="http://schemas.openxmlformats.org/drawingml/2006/table">
            <a:tbl>
              <a:tblPr firstRow="1" bandRow="1">
                <a:tableStyleId>{5C22544A-7EE6-4342-B048-85BDC9FD1C3A}</a:tableStyleId>
              </a:tblPr>
              <a:tblGrid>
                <a:gridCol w="1325563"/>
                <a:gridCol w="1325563"/>
                <a:gridCol w="1325563"/>
                <a:gridCol w="1325563"/>
                <a:gridCol w="1325563"/>
                <a:gridCol w="1325563"/>
              </a:tblGrid>
              <a:tr h="357188">
                <a:tc>
                  <a:txBody>
                    <a:bodyPr/>
                    <a:lstStyle/>
                    <a:p>
                      <a:r>
                        <a:rPr lang="pl-PL" sz="1400" b="0" dirty="0">
                          <a:solidFill>
                            <a:schemeClr val="tx1"/>
                          </a:solidFill>
                        </a:rPr>
                        <a:t>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WIESLAW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PIENIEK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2017-04-10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57188">
                <a:tc>
                  <a:txBody>
                    <a:bodyPr/>
                    <a:lstStyle/>
                    <a:p>
                      <a:r>
                        <a:rPr lang="pl-PL" sz="1400" dirty="0">
                          <a:solidFill>
                            <a:schemeClr val="tx1"/>
                          </a:solidFill>
                        </a:rPr>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STEFAN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ARMANIAK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KODER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2017-02-01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2500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704088"/>
            <a:ext cx="8334404" cy="653210"/>
          </a:xfrm>
        </p:spPr>
        <p:txBody>
          <a:bodyPr/>
          <a:lstStyle/>
          <a:p>
            <a:pPr algn="ctr" eaLnBrk="1" hangingPunct="1">
              <a:defRPr/>
            </a:pPr>
            <a:r>
              <a:rPr lang="pl-PL" sz="3600" noProof="1" smtClean="0">
                <a:solidFill>
                  <a:srgbClr val="FF0000"/>
                </a:solidFill>
              </a:rPr>
              <a:t>SPLICE </a:t>
            </a:r>
            <a:r>
              <a:rPr lang="pl-PL" sz="2000" noProof="1" smtClean="0">
                <a:solidFill>
                  <a:schemeClr val="tx1"/>
                </a:solidFill>
              </a:rPr>
              <a:t>(przykład, ciąg dalszy)</a:t>
            </a:r>
            <a:endParaRPr lang="pl-PL" sz="3200" noProof="1">
              <a:solidFill>
                <a:srgbClr val="FF0000"/>
              </a:solidFill>
            </a:endParaRPr>
          </a:p>
        </p:txBody>
      </p:sp>
      <p:sp>
        <p:nvSpPr>
          <p:cNvPr id="33795" name="pole tekstowe 2"/>
          <p:cNvSpPr txBox="1">
            <a:spLocks noChangeArrowheads="1"/>
          </p:cNvSpPr>
          <p:nvPr/>
        </p:nvSpPr>
        <p:spPr bwMode="auto">
          <a:xfrm>
            <a:off x="285750" y="1428750"/>
            <a:ext cx="3714750" cy="369888"/>
          </a:xfrm>
          <a:prstGeom prst="rect">
            <a:avLst/>
          </a:prstGeom>
          <a:noFill/>
          <a:ln w="9525">
            <a:noFill/>
            <a:miter lim="800000"/>
            <a:headEnd/>
            <a:tailEnd/>
          </a:ln>
        </p:spPr>
        <p:txBody>
          <a:bodyPr>
            <a:spAutoFit/>
          </a:bodyPr>
          <a:lstStyle/>
          <a:p>
            <a:pPr>
              <a:spcBef>
                <a:spcPct val="20000"/>
              </a:spcBef>
            </a:pPr>
            <a:r>
              <a:rPr lang="pl-PL" altLang="en-US">
                <a:solidFill>
                  <a:schemeClr val="tx1"/>
                </a:solidFill>
              </a:rPr>
              <a:t>Przykład SPLICE z WITHALL:</a:t>
            </a:r>
          </a:p>
        </p:txBody>
      </p:sp>
      <p:sp>
        <p:nvSpPr>
          <p:cNvPr id="33796" name="pole tekstowe 3"/>
          <p:cNvSpPr txBox="1">
            <a:spLocks noChangeArrowheads="1"/>
          </p:cNvSpPr>
          <p:nvPr/>
        </p:nvSpPr>
        <p:spPr bwMode="auto">
          <a:xfrm>
            <a:off x="285750" y="1784350"/>
            <a:ext cx="8501063" cy="430213"/>
          </a:xfrm>
          <a:prstGeom prst="rect">
            <a:avLst/>
          </a:prstGeom>
          <a:solidFill>
            <a:schemeClr val="tx2"/>
          </a:solidFill>
          <a:ln w="9525">
            <a:noFill/>
            <a:miter lim="800000"/>
            <a:headEnd/>
            <a:tailEnd/>
          </a:ln>
        </p:spPr>
        <p:txBody>
          <a:bodyPr>
            <a:spAutoFit/>
          </a:bodyPr>
          <a:lstStyle/>
          <a:p>
            <a:pPr algn="just">
              <a:lnSpc>
                <a:spcPct val="110000"/>
              </a:lnSpc>
              <a:spcBef>
                <a:spcPct val="20000"/>
              </a:spcBef>
              <a:buClr>
                <a:srgbClr val="00FF00"/>
              </a:buClr>
              <a:buSzPct val="75000"/>
              <a:buFont typeface="Monotype Sorts"/>
              <a:buNone/>
            </a:pPr>
            <a:r>
              <a:rPr lang="pl-PL" altLang="en-US" sz="2000">
                <a:solidFill>
                  <a:srgbClr val="00B0F0"/>
                </a:solidFill>
                <a:latin typeface="Courier New" pitchFamily="49" charset="0"/>
              </a:rPr>
              <a:t>SPLICE FROM(INPUT) TO(OUTDD) </a:t>
            </a:r>
            <a:r>
              <a:rPr lang="pl-PL" altLang="en-US" sz="2000">
                <a:solidFill>
                  <a:srgbClr val="FF0000"/>
                </a:solidFill>
                <a:latin typeface="Courier New" pitchFamily="49" charset="0"/>
              </a:rPr>
              <a:t>ON(ID) </a:t>
            </a:r>
            <a:r>
              <a:rPr lang="pl-PL" altLang="en-US" sz="2000">
                <a:solidFill>
                  <a:srgbClr val="32EE5F"/>
                </a:solidFill>
                <a:latin typeface="Courier New" pitchFamily="49" charset="0"/>
              </a:rPr>
              <a:t>WITH(DANE) </a:t>
            </a:r>
            <a:r>
              <a:rPr lang="pl-PL" altLang="en-US" sz="2000">
                <a:solidFill>
                  <a:srgbClr val="FFFF00"/>
                </a:solidFill>
                <a:latin typeface="Courier New" pitchFamily="49" charset="0"/>
              </a:rPr>
              <a:t>WITHALL</a:t>
            </a:r>
          </a:p>
        </p:txBody>
      </p:sp>
      <p:sp>
        <p:nvSpPr>
          <p:cNvPr id="33797" name="pole tekstowe 5"/>
          <p:cNvSpPr txBox="1">
            <a:spLocks noChangeArrowheads="1"/>
          </p:cNvSpPr>
          <p:nvPr/>
        </p:nvSpPr>
        <p:spPr bwMode="auto">
          <a:xfrm>
            <a:off x="714375" y="3143250"/>
            <a:ext cx="184150" cy="369888"/>
          </a:xfrm>
          <a:prstGeom prst="rect">
            <a:avLst/>
          </a:prstGeom>
          <a:noFill/>
          <a:ln w="9525">
            <a:noFill/>
            <a:miter lim="800000"/>
            <a:headEnd/>
            <a:tailEnd/>
          </a:ln>
        </p:spPr>
        <p:txBody>
          <a:bodyPr wrap="none">
            <a:spAutoFit/>
          </a:bodyPr>
          <a:lstStyle/>
          <a:p>
            <a:pPr eaLnBrk="1" hangingPunct="1"/>
            <a:endParaRPr lang="en-US" altLang="en-US"/>
          </a:p>
        </p:txBody>
      </p:sp>
      <p:graphicFrame>
        <p:nvGraphicFramePr>
          <p:cNvPr id="7" name="Tabela 6"/>
          <p:cNvGraphicFramePr>
            <a:graphicFrameLocks noGrp="1"/>
          </p:cNvGraphicFramePr>
          <p:nvPr/>
        </p:nvGraphicFramePr>
        <p:xfrm>
          <a:off x="642938" y="2286000"/>
          <a:ext cx="7929562" cy="1219200"/>
        </p:xfrm>
        <a:graphic>
          <a:graphicData uri="http://schemas.openxmlformats.org/drawingml/2006/table">
            <a:tbl>
              <a:tblPr/>
              <a:tblGrid>
                <a:gridCol w="1320800"/>
                <a:gridCol w="1322387"/>
                <a:gridCol w="1322388"/>
                <a:gridCol w="1320800"/>
                <a:gridCol w="1322387"/>
                <a:gridCol w="1320800"/>
              </a:tblGrid>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MAGDALENA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BORUS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WIESLAW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PIENIEK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STEFAN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ARMANIAK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LESZEK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BUCZEK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graphicFrame>
        <p:nvGraphicFramePr>
          <p:cNvPr id="9" name="Tabela 8"/>
          <p:cNvGraphicFramePr>
            <a:graphicFrameLocks noGrp="1"/>
          </p:cNvGraphicFramePr>
          <p:nvPr/>
        </p:nvGraphicFramePr>
        <p:xfrm>
          <a:off x="642938" y="3714750"/>
          <a:ext cx="7929562" cy="1219200"/>
        </p:xfrm>
        <a:graphic>
          <a:graphicData uri="http://schemas.openxmlformats.org/drawingml/2006/table">
            <a:tbl>
              <a:tblPr/>
              <a:tblGrid>
                <a:gridCol w="1320800"/>
                <a:gridCol w="1322387"/>
                <a:gridCol w="1322388"/>
                <a:gridCol w="1320800"/>
                <a:gridCol w="1322387"/>
                <a:gridCol w="1320800"/>
              </a:tblGrid>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2017-04-10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KODER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PROJEKTANT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2015-05-15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ASYSTENT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2016-10-01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sp>
        <p:nvSpPr>
          <p:cNvPr id="33872" name="pole tekstowe 9"/>
          <p:cNvSpPr txBox="1">
            <a:spLocks noChangeArrowheads="1"/>
          </p:cNvSpPr>
          <p:nvPr/>
        </p:nvSpPr>
        <p:spPr bwMode="auto">
          <a:xfrm>
            <a:off x="571500" y="4929188"/>
            <a:ext cx="881063" cy="369887"/>
          </a:xfrm>
          <a:prstGeom prst="rect">
            <a:avLst/>
          </a:prstGeom>
          <a:noFill/>
          <a:ln w="9525">
            <a:noFill/>
            <a:miter lim="800000"/>
            <a:headEnd/>
            <a:tailEnd/>
          </a:ln>
        </p:spPr>
        <p:txBody>
          <a:bodyPr wrap="none">
            <a:spAutoFit/>
          </a:bodyPr>
          <a:lstStyle/>
          <a:p>
            <a:pPr eaLnBrk="1" hangingPunct="1"/>
            <a:r>
              <a:rPr lang="pl-PL" altLang="en-US">
                <a:solidFill>
                  <a:schemeClr val="tx1"/>
                </a:solidFill>
              </a:rPr>
              <a:t>Wynik:</a:t>
            </a:r>
          </a:p>
        </p:txBody>
      </p:sp>
      <p:graphicFrame>
        <p:nvGraphicFramePr>
          <p:cNvPr id="11" name="Tabela 10"/>
          <p:cNvGraphicFramePr>
            <a:graphicFrameLocks noGrp="1"/>
          </p:cNvGraphicFramePr>
          <p:nvPr/>
        </p:nvGraphicFramePr>
        <p:xfrm>
          <a:off x="619125" y="5357813"/>
          <a:ext cx="7953378" cy="1071561"/>
        </p:xfrm>
        <a:graphic>
          <a:graphicData uri="http://schemas.openxmlformats.org/drawingml/2006/table">
            <a:tbl>
              <a:tblPr firstRow="1" bandRow="1">
                <a:tableStyleId>{5C22544A-7EE6-4342-B048-85BDC9FD1C3A}</a:tableStyleId>
              </a:tblPr>
              <a:tblGrid>
                <a:gridCol w="1325563"/>
                <a:gridCol w="1325563"/>
                <a:gridCol w="1325563"/>
                <a:gridCol w="1325563"/>
                <a:gridCol w="1325563"/>
                <a:gridCol w="1325563"/>
              </a:tblGrid>
              <a:tr h="357187">
                <a:tc>
                  <a:txBody>
                    <a:bodyPr/>
                    <a:lstStyle/>
                    <a:p>
                      <a:r>
                        <a:rPr lang="pl-PL" sz="1400" b="0" dirty="0">
                          <a:solidFill>
                            <a:schemeClr val="tx1"/>
                          </a:solidFill>
                        </a:rPr>
                        <a:t>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WIESLAW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PIENIEK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MANAGER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2017-04-10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3000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57187">
                <a:tc>
                  <a:txBody>
                    <a:bodyPr/>
                    <a:lstStyle/>
                    <a:p>
                      <a:r>
                        <a:rPr lang="pl-PL" sz="1400" b="0" dirty="0">
                          <a:solidFill>
                            <a:schemeClr val="tx1"/>
                          </a:solidFill>
                        </a:rPr>
                        <a:t>0002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WIESLAW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PIENIEK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PROJEKTANT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2015-05-15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pl-PL" sz="1400" b="0" dirty="0">
                          <a:solidFill>
                            <a:schemeClr val="tx1"/>
                          </a:solidFill>
                        </a:rPr>
                        <a:t>2700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r>
              <a:tr h="357187">
                <a:tc>
                  <a:txBody>
                    <a:bodyPr/>
                    <a:lstStyle/>
                    <a:p>
                      <a:r>
                        <a:rPr lang="pl-PL" sz="1400" dirty="0">
                          <a:solidFill>
                            <a:schemeClr val="tx1"/>
                          </a:solidFill>
                        </a:rPr>
                        <a:t>0003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STEFAN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ARMANIAK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KODER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2017-02-01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pl-PL" sz="1400" dirty="0">
                          <a:solidFill>
                            <a:schemeClr val="tx1"/>
                          </a:solidFill>
                        </a:rPr>
                        <a:t>2500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642910" y="553240"/>
            <a:ext cx="8091486" cy="571504"/>
          </a:xfrm>
        </p:spPr>
        <p:txBody>
          <a:bodyPr>
            <a:normAutofit fontScale="90000"/>
          </a:bodyPr>
          <a:lstStyle/>
          <a:p>
            <a:pPr algn="ctr" eaLnBrk="1" hangingPunct="1">
              <a:defRPr/>
            </a:pPr>
            <a:r>
              <a:rPr lang="pl-PL" sz="4000" noProof="1" smtClean="0">
                <a:solidFill>
                  <a:srgbClr val="FF0000"/>
                </a:solidFill>
              </a:rPr>
              <a:t>Składnia wywołania ICETOOL w JCL</a:t>
            </a:r>
            <a:endParaRPr lang="pl-PL" sz="4000" noProof="1">
              <a:solidFill>
                <a:srgbClr val="FF0000"/>
              </a:solidFill>
            </a:endParaRPr>
          </a:p>
        </p:txBody>
      </p:sp>
      <p:sp>
        <p:nvSpPr>
          <p:cNvPr id="10243" name="pole tekstowe 3"/>
          <p:cNvSpPr txBox="1">
            <a:spLocks noChangeArrowheads="1"/>
          </p:cNvSpPr>
          <p:nvPr/>
        </p:nvSpPr>
        <p:spPr bwMode="auto">
          <a:xfrm>
            <a:off x="785813" y="1268413"/>
            <a:ext cx="6738937" cy="2262187"/>
          </a:xfrm>
          <a:prstGeom prst="rect">
            <a:avLst/>
          </a:prstGeom>
          <a:noFill/>
          <a:ln w="9525">
            <a:noFill/>
            <a:miter lim="800000"/>
            <a:headEnd/>
            <a:tailEnd/>
          </a:ln>
        </p:spPr>
        <p:txBody>
          <a:bodyPr>
            <a:spAutoFit/>
          </a:bodyPr>
          <a:lstStyle/>
          <a:p>
            <a:pPr>
              <a:spcBef>
                <a:spcPct val="20000"/>
              </a:spcBef>
              <a:defRPr/>
            </a:pPr>
            <a:r>
              <a:rPr lang="pl-PL" altLang="en-US" sz="2400" noProof="1">
                <a:solidFill>
                  <a:schemeClr val="tx1"/>
                </a:solidFill>
              </a:rPr>
              <a:t>Kod JCL wywołujący ICETOOL musi zawierać:</a:t>
            </a:r>
          </a:p>
          <a:p>
            <a:pPr>
              <a:lnSpc>
                <a:spcPct val="150000"/>
              </a:lnSpc>
              <a:spcBef>
                <a:spcPct val="20000"/>
              </a:spcBef>
              <a:buClr>
                <a:schemeClr val="tx1"/>
              </a:buClr>
              <a:buFont typeface="Courier New" pitchFamily="49" charset="0"/>
              <a:buChar char="o"/>
              <a:defRPr/>
            </a:pPr>
            <a:r>
              <a:rPr lang="pl-PL" altLang="en-US" noProof="1">
                <a:solidFill>
                  <a:srgbClr val="FF9900"/>
                </a:solidFill>
              </a:rPr>
              <a:t> </a:t>
            </a:r>
            <a:r>
              <a:rPr lang="pl-PL" altLang="en-US" noProof="1">
                <a:solidFill>
                  <a:schemeClr val="accent5">
                    <a:lumMod val="50000"/>
                  </a:schemeClr>
                </a:solidFill>
              </a:rPr>
              <a:t>Nazwę kroku z </a:t>
            </a:r>
            <a:r>
              <a:rPr lang="pl-PL" altLang="en-US" b="1" noProof="1">
                <a:solidFill>
                  <a:schemeClr val="accent5">
                    <a:lumMod val="50000"/>
                  </a:schemeClr>
                </a:solidFill>
              </a:rPr>
              <a:t>PGM=ICETOOL</a:t>
            </a:r>
          </a:p>
          <a:p>
            <a:pPr>
              <a:spcBef>
                <a:spcPct val="20000"/>
              </a:spcBef>
              <a:buClr>
                <a:schemeClr val="tx1"/>
              </a:buClr>
              <a:buFont typeface="Courier New" pitchFamily="49" charset="0"/>
              <a:buChar char="o"/>
              <a:defRPr/>
            </a:pPr>
            <a:r>
              <a:rPr lang="pl-PL" altLang="en-US" noProof="1">
                <a:solidFill>
                  <a:srgbClr val="FF9900"/>
                </a:solidFill>
              </a:rPr>
              <a:t> </a:t>
            </a:r>
            <a:r>
              <a:rPr lang="pl-PL" altLang="en-US" noProof="1">
                <a:solidFill>
                  <a:schemeClr val="accent5">
                    <a:lumMod val="50000"/>
                  </a:schemeClr>
                </a:solidFill>
              </a:rPr>
              <a:t>Elementy DD (Data Description):</a:t>
            </a:r>
          </a:p>
          <a:p>
            <a:pPr lvl="1">
              <a:spcBef>
                <a:spcPct val="20000"/>
              </a:spcBef>
              <a:buClr>
                <a:schemeClr val="tx1"/>
              </a:buClr>
              <a:buFont typeface="Arial" pitchFamily="34" charset="0"/>
              <a:buChar char="•"/>
              <a:defRPr/>
            </a:pPr>
            <a:r>
              <a:rPr lang="pl-PL" altLang="en-US" b="1" noProof="1">
                <a:solidFill>
                  <a:schemeClr val="accent4">
                    <a:lumMod val="50000"/>
                  </a:schemeClr>
                </a:solidFill>
              </a:rPr>
              <a:t> DFSMSG	</a:t>
            </a:r>
            <a:r>
              <a:rPr lang="pl-PL" altLang="en-US" noProof="1">
                <a:solidFill>
                  <a:schemeClr val="accent4">
                    <a:lumMod val="50000"/>
                  </a:schemeClr>
                </a:solidFill>
              </a:rPr>
              <a:t>– wyjścia dla wiadomości z DFSORT</a:t>
            </a:r>
            <a:endParaRPr lang="pl-PL" altLang="en-US" noProof="1">
              <a:solidFill>
                <a:srgbClr val="FF9900"/>
              </a:solidFill>
            </a:endParaRPr>
          </a:p>
          <a:p>
            <a:pPr lvl="1">
              <a:spcBef>
                <a:spcPct val="20000"/>
              </a:spcBef>
              <a:buClr>
                <a:schemeClr val="tx1"/>
              </a:buClr>
              <a:buFont typeface="Arial" pitchFamily="34" charset="0"/>
              <a:buChar char="•"/>
              <a:defRPr/>
            </a:pPr>
            <a:r>
              <a:rPr lang="pl-PL" altLang="en-US" noProof="1">
                <a:solidFill>
                  <a:srgbClr val="FF9900"/>
                </a:solidFill>
              </a:rPr>
              <a:t> </a:t>
            </a:r>
            <a:r>
              <a:rPr lang="pl-PL" altLang="en-US" b="1" noProof="1">
                <a:solidFill>
                  <a:schemeClr val="accent4">
                    <a:lumMod val="50000"/>
                  </a:schemeClr>
                </a:solidFill>
              </a:rPr>
              <a:t>TOOLMSG	</a:t>
            </a:r>
            <a:r>
              <a:rPr lang="pl-PL" altLang="en-US" noProof="1">
                <a:solidFill>
                  <a:schemeClr val="accent4">
                    <a:lumMod val="50000"/>
                  </a:schemeClr>
                </a:solidFill>
              </a:rPr>
              <a:t>– wyjścia dla wiadomości z ICETOOL</a:t>
            </a:r>
          </a:p>
          <a:p>
            <a:pPr lvl="1">
              <a:spcBef>
                <a:spcPct val="20000"/>
              </a:spcBef>
              <a:buClr>
                <a:schemeClr val="tx1"/>
              </a:buClr>
              <a:buFont typeface="Arial" pitchFamily="34" charset="0"/>
              <a:buChar char="•"/>
              <a:defRPr/>
            </a:pPr>
            <a:r>
              <a:rPr lang="pl-PL" altLang="en-US" noProof="1">
                <a:solidFill>
                  <a:srgbClr val="FF9900"/>
                </a:solidFill>
              </a:rPr>
              <a:t> </a:t>
            </a:r>
            <a:r>
              <a:rPr lang="pl-PL" altLang="en-US" b="1" noProof="1">
                <a:solidFill>
                  <a:schemeClr val="accent4">
                    <a:lumMod val="50000"/>
                  </a:schemeClr>
                </a:solidFill>
              </a:rPr>
              <a:t>TOOLIN	</a:t>
            </a:r>
            <a:r>
              <a:rPr lang="pl-PL" altLang="en-US" noProof="1">
                <a:solidFill>
                  <a:schemeClr val="accent4">
                    <a:lumMod val="50000"/>
                  </a:schemeClr>
                </a:solidFill>
              </a:rPr>
              <a:t>– wywołanie operatorów ICETOOL</a:t>
            </a:r>
          </a:p>
        </p:txBody>
      </p:sp>
      <p:sp>
        <p:nvSpPr>
          <p:cNvPr id="7172" name="pole tekstowe 4"/>
          <p:cNvSpPr txBox="1">
            <a:spLocks noChangeArrowheads="1"/>
          </p:cNvSpPr>
          <p:nvPr/>
        </p:nvSpPr>
        <p:spPr bwMode="auto">
          <a:xfrm>
            <a:off x="2500313" y="4929188"/>
            <a:ext cx="184150" cy="369887"/>
          </a:xfrm>
          <a:prstGeom prst="rect">
            <a:avLst/>
          </a:prstGeom>
          <a:noFill/>
          <a:ln w="9525">
            <a:noFill/>
            <a:miter lim="800000"/>
            <a:headEnd/>
            <a:tailEnd/>
          </a:ln>
        </p:spPr>
        <p:txBody>
          <a:bodyPr wrap="none">
            <a:spAutoFit/>
          </a:bodyPr>
          <a:lstStyle/>
          <a:p>
            <a:pPr eaLnBrk="1" hangingPunct="1"/>
            <a:endParaRPr lang="en-US" altLang="en-US"/>
          </a:p>
        </p:txBody>
      </p:sp>
      <p:sp>
        <p:nvSpPr>
          <p:cNvPr id="10245" name="pole tekstowe 5"/>
          <p:cNvSpPr txBox="1">
            <a:spLocks noChangeArrowheads="1"/>
          </p:cNvSpPr>
          <p:nvPr/>
        </p:nvSpPr>
        <p:spPr bwMode="auto">
          <a:xfrm>
            <a:off x="323850" y="3775075"/>
            <a:ext cx="8496300" cy="2678113"/>
          </a:xfrm>
          <a:prstGeom prst="rect">
            <a:avLst/>
          </a:prstGeom>
          <a:solidFill>
            <a:schemeClr val="tx2"/>
          </a:solidFill>
          <a:ln w="9525">
            <a:noFill/>
            <a:miter lim="800000"/>
            <a:headEnd/>
            <a:tailEnd/>
          </a:ln>
        </p:spPr>
        <p:txBody>
          <a:bodyPr>
            <a:spAutoFit/>
          </a:bodyPr>
          <a:lstStyle/>
          <a:p>
            <a:pPr>
              <a:buClr>
                <a:schemeClr val="tx1"/>
              </a:buClr>
              <a:buSzPct val="75000"/>
              <a:defRPr/>
            </a:pPr>
            <a:r>
              <a:rPr lang="en-US" altLang="en-US" sz="2400" b="1" noProof="1">
                <a:solidFill>
                  <a:srgbClr val="32EE5F"/>
                </a:solidFill>
                <a:latin typeface="Courier New" pitchFamily="49" charset="0"/>
              </a:rPr>
              <a:t>//STEP010 </a:t>
            </a:r>
            <a:r>
              <a:rPr lang="en-US" altLang="en-US" sz="2400" b="1" noProof="1">
                <a:solidFill>
                  <a:srgbClr val="FF0000"/>
                </a:solidFill>
                <a:latin typeface="Courier New" pitchFamily="49" charset="0"/>
              </a:rPr>
              <a:t>EXEC</a:t>
            </a:r>
            <a:r>
              <a:rPr lang="en-US" altLang="en-US" sz="2400" b="1" noProof="1">
                <a:solidFill>
                  <a:srgbClr val="32EE5F"/>
                </a:solidFill>
                <a:latin typeface="Courier New" pitchFamily="49" charset="0"/>
              </a:rPr>
              <a:t> PGM</a:t>
            </a:r>
            <a:r>
              <a:rPr lang="en-US" altLang="en-US" sz="2400" b="1" noProof="1">
                <a:solidFill>
                  <a:srgbClr val="FFFF00"/>
                </a:solidFill>
                <a:latin typeface="Courier New" pitchFamily="49" charset="0"/>
              </a:rPr>
              <a:t>=</a:t>
            </a:r>
            <a:r>
              <a:rPr lang="en-US" altLang="en-US" sz="2400" b="1" noProof="1">
                <a:solidFill>
                  <a:srgbClr val="32EE5F"/>
                </a:solidFill>
                <a:latin typeface="Courier New" pitchFamily="49" charset="0"/>
              </a:rPr>
              <a:t>ICETOOL</a:t>
            </a:r>
          </a:p>
          <a:p>
            <a:pPr algn="just">
              <a:buClr>
                <a:srgbClr val="00FF00"/>
              </a:buClr>
              <a:buSzPct val="75000"/>
              <a:buFont typeface="Monotype Sorts"/>
              <a:buNone/>
              <a:defRPr/>
            </a:pPr>
            <a:r>
              <a:rPr lang="en-US" altLang="en-US" sz="2400" b="1" noProof="1">
                <a:solidFill>
                  <a:srgbClr val="32EE5F"/>
                </a:solidFill>
                <a:latin typeface="Courier New" pitchFamily="49" charset="0"/>
              </a:rPr>
              <a:t>//DFSMSG  </a:t>
            </a:r>
            <a:r>
              <a:rPr lang="en-US" altLang="en-US" sz="2400" b="1" noProof="1">
                <a:solidFill>
                  <a:srgbClr val="FF0000"/>
                </a:solidFill>
                <a:latin typeface="Courier New" pitchFamily="49" charset="0"/>
              </a:rPr>
              <a:t>DD</a:t>
            </a:r>
            <a:r>
              <a:rPr lang="en-US" altLang="en-US" sz="2400" b="1" noProof="1">
                <a:solidFill>
                  <a:srgbClr val="32EE5F"/>
                </a:solidFill>
                <a:latin typeface="Courier New" pitchFamily="49" charset="0"/>
              </a:rPr>
              <a:t> SYSOUT</a:t>
            </a:r>
            <a:r>
              <a:rPr lang="en-US" altLang="en-US" sz="2400" b="1" noProof="1">
                <a:solidFill>
                  <a:srgbClr val="FFFF00"/>
                </a:solidFill>
                <a:latin typeface="Courier New" pitchFamily="49" charset="0"/>
              </a:rPr>
              <a:t>=</a:t>
            </a:r>
            <a:r>
              <a:rPr lang="en-US" altLang="en-US" sz="2400" b="1" noProof="1">
                <a:solidFill>
                  <a:srgbClr val="32EE5F"/>
                </a:solidFill>
                <a:latin typeface="Courier New" pitchFamily="49" charset="0"/>
              </a:rPr>
              <a:t>*</a:t>
            </a:r>
          </a:p>
          <a:p>
            <a:pPr algn="just">
              <a:buClr>
                <a:srgbClr val="00FF00"/>
              </a:buClr>
              <a:buSzPct val="75000"/>
              <a:buFont typeface="Monotype Sorts"/>
              <a:buNone/>
              <a:defRPr/>
            </a:pPr>
            <a:r>
              <a:rPr lang="en-US" altLang="en-US" sz="2400" b="1" noProof="1">
                <a:solidFill>
                  <a:srgbClr val="32EE5F"/>
                </a:solidFill>
                <a:latin typeface="Courier New" pitchFamily="49" charset="0"/>
              </a:rPr>
              <a:t>//TOOLMSG </a:t>
            </a:r>
            <a:r>
              <a:rPr lang="en-US" altLang="en-US" sz="2400" b="1" noProof="1">
                <a:solidFill>
                  <a:srgbClr val="FF0000"/>
                </a:solidFill>
                <a:latin typeface="Courier New" pitchFamily="49" charset="0"/>
              </a:rPr>
              <a:t>DD</a:t>
            </a:r>
            <a:r>
              <a:rPr lang="en-US" altLang="en-US" sz="2400" b="1" noProof="1">
                <a:solidFill>
                  <a:srgbClr val="32EE5F"/>
                </a:solidFill>
                <a:latin typeface="Courier New" pitchFamily="49" charset="0"/>
              </a:rPr>
              <a:t> SYSOUT</a:t>
            </a:r>
            <a:r>
              <a:rPr lang="en-US" altLang="en-US" sz="2400" b="1" noProof="1">
                <a:solidFill>
                  <a:srgbClr val="FFFF00"/>
                </a:solidFill>
                <a:latin typeface="Courier New" pitchFamily="49" charset="0"/>
              </a:rPr>
              <a:t>=</a:t>
            </a:r>
            <a:r>
              <a:rPr lang="en-US" altLang="en-US" sz="2400" b="1" noProof="1">
                <a:solidFill>
                  <a:srgbClr val="32EE5F"/>
                </a:solidFill>
                <a:latin typeface="Courier New" pitchFamily="49" charset="0"/>
              </a:rPr>
              <a:t>*</a:t>
            </a:r>
          </a:p>
          <a:p>
            <a:pPr algn="just">
              <a:buClr>
                <a:srgbClr val="00FF00"/>
              </a:buClr>
              <a:buSzPct val="75000"/>
              <a:buFont typeface="Monotype Sorts"/>
              <a:buNone/>
              <a:defRPr/>
            </a:pPr>
            <a:r>
              <a:rPr lang="en-US" altLang="en-US" sz="2400" b="1" noProof="1">
                <a:solidFill>
                  <a:srgbClr val="32EE5F"/>
                </a:solidFill>
                <a:latin typeface="Courier New" pitchFamily="49" charset="0"/>
              </a:rPr>
              <a:t>//TOOLIN  </a:t>
            </a:r>
            <a:r>
              <a:rPr lang="en-US" altLang="en-US" sz="2400" b="1" noProof="1">
                <a:solidFill>
                  <a:srgbClr val="FF0000"/>
                </a:solidFill>
                <a:latin typeface="Courier New" pitchFamily="49" charset="0"/>
              </a:rPr>
              <a:t>DD</a:t>
            </a:r>
            <a:r>
              <a:rPr lang="en-US" altLang="en-US" sz="2400" b="1" noProof="1">
                <a:solidFill>
                  <a:srgbClr val="32EE5F"/>
                </a:solidFill>
                <a:latin typeface="Courier New" pitchFamily="49" charset="0"/>
              </a:rPr>
              <a:t> *</a:t>
            </a:r>
          </a:p>
          <a:p>
            <a:pPr algn="just">
              <a:buClr>
                <a:srgbClr val="00FF00"/>
              </a:buClr>
              <a:buSzPct val="75000"/>
              <a:buFont typeface="Monotype Sorts"/>
              <a:buNone/>
              <a:defRPr/>
            </a:pPr>
            <a:r>
              <a:rPr lang="en-US" altLang="en-US" sz="2400" b="1" noProof="1">
                <a:solidFill>
                  <a:srgbClr val="32EE5F"/>
                </a:solidFill>
                <a:latin typeface="Courier New" pitchFamily="49" charset="0"/>
              </a:rPr>
              <a:t>  </a:t>
            </a:r>
            <a:r>
              <a:rPr lang="en-US" altLang="en-US" sz="2400" b="1" noProof="1">
                <a:solidFill>
                  <a:srgbClr val="00B0F0"/>
                </a:solidFill>
                <a:latin typeface="Courier New" pitchFamily="49" charset="0"/>
              </a:rPr>
              <a:t>&lt;Operatory programu ICETOOL&gt;</a:t>
            </a:r>
          </a:p>
          <a:p>
            <a:pPr algn="just">
              <a:buClr>
                <a:srgbClr val="00FF00"/>
              </a:buClr>
              <a:buSzPct val="75000"/>
              <a:buFont typeface="Monotype Sorts"/>
              <a:buNone/>
              <a:defRPr/>
            </a:pPr>
            <a:r>
              <a:rPr lang="en-US" altLang="en-US" sz="2400" b="1" noProof="1">
                <a:solidFill>
                  <a:srgbClr val="32EE5F"/>
                </a:solidFill>
                <a:latin typeface="Courier New" pitchFamily="49" charset="0"/>
              </a:rPr>
              <a:t>/*</a:t>
            </a:r>
          </a:p>
          <a:p>
            <a:pPr algn="just">
              <a:buClr>
                <a:srgbClr val="00FF00"/>
              </a:buClr>
              <a:buSzPct val="75000"/>
              <a:buFont typeface="Monotype Sorts"/>
              <a:buNone/>
              <a:defRPr/>
            </a:pPr>
            <a:r>
              <a:rPr lang="en-US" altLang="en-US" sz="2400" b="1" noProof="1">
                <a:solidFill>
                  <a:srgbClr val="32EE5F"/>
                </a:solidFill>
                <a:latin typeface="Courier New" pitchFamily="49" charset="0"/>
              </a:rPr>
              <a:t>//* </a:t>
            </a:r>
            <a:r>
              <a:rPr lang="en-US" altLang="en-US" sz="2400" b="1" i="1" noProof="1">
                <a:solidFill>
                  <a:schemeClr val="tx1">
                    <a:lumMod val="85000"/>
                    <a:lumOff val="15000"/>
                  </a:schemeClr>
                </a:solidFill>
                <a:latin typeface="Courier New" pitchFamily="49" charset="0"/>
              </a:rPr>
              <a:t>Dodatkowe DD dla plików wejścia i wyjścia</a:t>
            </a:r>
            <a:endParaRPr lang="en-US" altLang="en-US" sz="2400" b="1" i="1" noProof="1">
              <a:solidFill>
                <a:schemeClr val="tx1">
                  <a:lumMod val="85000"/>
                  <a:lumOff val="15000"/>
                </a:schemeClr>
              </a:solidFill>
            </a:endParaRPr>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704088"/>
            <a:ext cx="8334404" cy="653210"/>
          </a:xfrm>
        </p:spPr>
        <p:txBody>
          <a:bodyPr/>
          <a:lstStyle/>
          <a:p>
            <a:pPr algn="ctr" eaLnBrk="1" hangingPunct="1">
              <a:defRPr/>
            </a:pPr>
            <a:r>
              <a:rPr lang="pl-PL" sz="3600" noProof="1" smtClean="0">
                <a:solidFill>
                  <a:srgbClr val="FF0000"/>
                </a:solidFill>
              </a:rPr>
              <a:t>SPLICE </a:t>
            </a:r>
            <a:r>
              <a:rPr lang="pl-PL" sz="2000" noProof="1" smtClean="0">
                <a:solidFill>
                  <a:schemeClr val="tx1"/>
                </a:solidFill>
              </a:rPr>
              <a:t>(przykład, ciąg dalszy)</a:t>
            </a:r>
            <a:endParaRPr lang="pl-PL" sz="3200" noProof="1">
              <a:solidFill>
                <a:srgbClr val="FF0000"/>
              </a:solidFill>
            </a:endParaRPr>
          </a:p>
        </p:txBody>
      </p:sp>
      <p:sp>
        <p:nvSpPr>
          <p:cNvPr id="34819" name="pole tekstowe 2"/>
          <p:cNvSpPr txBox="1">
            <a:spLocks noChangeArrowheads="1"/>
          </p:cNvSpPr>
          <p:nvPr/>
        </p:nvSpPr>
        <p:spPr bwMode="auto">
          <a:xfrm>
            <a:off x="285750" y="1285875"/>
            <a:ext cx="3714750" cy="369888"/>
          </a:xfrm>
          <a:prstGeom prst="rect">
            <a:avLst/>
          </a:prstGeom>
          <a:noFill/>
          <a:ln w="9525">
            <a:noFill/>
            <a:miter lim="800000"/>
            <a:headEnd/>
            <a:tailEnd/>
          </a:ln>
        </p:spPr>
        <p:txBody>
          <a:bodyPr>
            <a:spAutoFit/>
          </a:bodyPr>
          <a:lstStyle/>
          <a:p>
            <a:pPr>
              <a:spcBef>
                <a:spcPct val="20000"/>
              </a:spcBef>
            </a:pPr>
            <a:r>
              <a:rPr lang="pl-PL" altLang="en-US">
                <a:solidFill>
                  <a:schemeClr val="tx1"/>
                </a:solidFill>
              </a:rPr>
              <a:t>Przykład SPLICE z KEEPNODUPS:</a:t>
            </a:r>
          </a:p>
        </p:txBody>
      </p:sp>
      <p:sp>
        <p:nvSpPr>
          <p:cNvPr id="34820" name="pole tekstowe 3"/>
          <p:cNvSpPr txBox="1">
            <a:spLocks noChangeArrowheads="1"/>
          </p:cNvSpPr>
          <p:nvPr/>
        </p:nvSpPr>
        <p:spPr bwMode="auto">
          <a:xfrm>
            <a:off x="142875" y="1641475"/>
            <a:ext cx="8929688" cy="430213"/>
          </a:xfrm>
          <a:prstGeom prst="rect">
            <a:avLst/>
          </a:prstGeom>
          <a:solidFill>
            <a:schemeClr val="tx2"/>
          </a:solidFill>
          <a:ln w="9525">
            <a:noFill/>
            <a:miter lim="800000"/>
            <a:headEnd/>
            <a:tailEnd/>
          </a:ln>
        </p:spPr>
        <p:txBody>
          <a:bodyPr>
            <a:spAutoFit/>
          </a:bodyPr>
          <a:lstStyle/>
          <a:p>
            <a:pPr algn="just">
              <a:lnSpc>
                <a:spcPct val="110000"/>
              </a:lnSpc>
              <a:spcBef>
                <a:spcPct val="20000"/>
              </a:spcBef>
              <a:buClr>
                <a:srgbClr val="00FF00"/>
              </a:buClr>
              <a:buSzPct val="75000"/>
              <a:buFont typeface="Monotype Sorts"/>
              <a:buNone/>
            </a:pPr>
            <a:r>
              <a:rPr lang="pl-PL" altLang="en-US" sz="2000">
                <a:solidFill>
                  <a:srgbClr val="00B0F0"/>
                </a:solidFill>
                <a:latin typeface="Courier New" pitchFamily="49" charset="0"/>
              </a:rPr>
              <a:t>SPLICE FROM(INPUT) TO(OUTDD) </a:t>
            </a:r>
            <a:r>
              <a:rPr lang="pl-PL" altLang="en-US" sz="2000">
                <a:solidFill>
                  <a:srgbClr val="FF0000"/>
                </a:solidFill>
                <a:latin typeface="Courier New" pitchFamily="49" charset="0"/>
              </a:rPr>
              <a:t>ON(ID) </a:t>
            </a:r>
            <a:r>
              <a:rPr lang="pl-PL" altLang="en-US" sz="2000">
                <a:solidFill>
                  <a:srgbClr val="32EE5F"/>
                </a:solidFill>
                <a:latin typeface="Courier New" pitchFamily="49" charset="0"/>
              </a:rPr>
              <a:t>WITH(DANE) </a:t>
            </a:r>
            <a:r>
              <a:rPr lang="pl-PL" altLang="en-US" sz="2000">
                <a:solidFill>
                  <a:srgbClr val="FFFF00"/>
                </a:solidFill>
                <a:latin typeface="Courier New" pitchFamily="49" charset="0"/>
              </a:rPr>
              <a:t>KEEPNODUPS</a:t>
            </a:r>
            <a:endParaRPr lang="pl-PL" altLang="en-US" sz="2000">
              <a:solidFill>
                <a:srgbClr val="32EE5F"/>
              </a:solidFill>
              <a:latin typeface="Courier New" pitchFamily="49" charset="0"/>
            </a:endParaRPr>
          </a:p>
        </p:txBody>
      </p:sp>
      <p:sp>
        <p:nvSpPr>
          <p:cNvPr id="34821" name="pole tekstowe 5"/>
          <p:cNvSpPr txBox="1">
            <a:spLocks noChangeArrowheads="1"/>
          </p:cNvSpPr>
          <p:nvPr/>
        </p:nvSpPr>
        <p:spPr bwMode="auto">
          <a:xfrm>
            <a:off x="714375" y="3143250"/>
            <a:ext cx="184150" cy="369888"/>
          </a:xfrm>
          <a:prstGeom prst="rect">
            <a:avLst/>
          </a:prstGeom>
          <a:noFill/>
          <a:ln w="9525">
            <a:noFill/>
            <a:miter lim="800000"/>
            <a:headEnd/>
            <a:tailEnd/>
          </a:ln>
        </p:spPr>
        <p:txBody>
          <a:bodyPr wrap="none">
            <a:spAutoFit/>
          </a:bodyPr>
          <a:lstStyle/>
          <a:p>
            <a:pPr eaLnBrk="1" hangingPunct="1"/>
            <a:endParaRPr lang="en-US" altLang="en-US"/>
          </a:p>
        </p:txBody>
      </p:sp>
      <p:graphicFrame>
        <p:nvGraphicFramePr>
          <p:cNvPr id="7" name="Tabela 6"/>
          <p:cNvGraphicFramePr>
            <a:graphicFrameLocks noGrp="1"/>
          </p:cNvGraphicFramePr>
          <p:nvPr/>
        </p:nvGraphicFramePr>
        <p:xfrm>
          <a:off x="642938" y="2143125"/>
          <a:ext cx="7929562" cy="1219200"/>
        </p:xfrm>
        <a:graphic>
          <a:graphicData uri="http://schemas.openxmlformats.org/drawingml/2006/table">
            <a:tbl>
              <a:tblPr/>
              <a:tblGrid>
                <a:gridCol w="1320800"/>
                <a:gridCol w="1322387"/>
                <a:gridCol w="1322388"/>
                <a:gridCol w="1320800"/>
                <a:gridCol w="1322387"/>
                <a:gridCol w="1320800"/>
              </a:tblGrid>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MAGDALENA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BORUS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WIESLAW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PIENIEK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STEFAN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ARMANIAK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LESZEK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BUCZEK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graphicFrame>
        <p:nvGraphicFramePr>
          <p:cNvPr id="9" name="Tabela 8"/>
          <p:cNvGraphicFramePr>
            <a:graphicFrameLocks noGrp="1"/>
          </p:cNvGraphicFramePr>
          <p:nvPr/>
        </p:nvGraphicFramePr>
        <p:xfrm>
          <a:off x="642938" y="3495675"/>
          <a:ext cx="7929562" cy="1219200"/>
        </p:xfrm>
        <a:graphic>
          <a:graphicData uri="http://schemas.openxmlformats.org/drawingml/2006/table">
            <a:tbl>
              <a:tblPr/>
              <a:tblGrid>
                <a:gridCol w="1320800"/>
                <a:gridCol w="1322387"/>
                <a:gridCol w="1322388"/>
                <a:gridCol w="1320800"/>
                <a:gridCol w="1322387"/>
                <a:gridCol w="1320800"/>
              </a:tblGrid>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2017-04-10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KODER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PROJEKTANT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2015-05-15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ASYSTENT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2016-10-01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sp>
        <p:nvSpPr>
          <p:cNvPr id="34896" name="pole tekstowe 9"/>
          <p:cNvSpPr txBox="1">
            <a:spLocks noChangeArrowheads="1"/>
          </p:cNvSpPr>
          <p:nvPr/>
        </p:nvSpPr>
        <p:spPr bwMode="auto">
          <a:xfrm>
            <a:off x="571500" y="4714875"/>
            <a:ext cx="881063" cy="369888"/>
          </a:xfrm>
          <a:prstGeom prst="rect">
            <a:avLst/>
          </a:prstGeom>
          <a:noFill/>
          <a:ln w="9525">
            <a:noFill/>
            <a:miter lim="800000"/>
            <a:headEnd/>
            <a:tailEnd/>
          </a:ln>
        </p:spPr>
        <p:txBody>
          <a:bodyPr wrap="none">
            <a:spAutoFit/>
          </a:bodyPr>
          <a:lstStyle/>
          <a:p>
            <a:pPr eaLnBrk="1" hangingPunct="1"/>
            <a:r>
              <a:rPr lang="pl-PL" altLang="en-US">
                <a:solidFill>
                  <a:schemeClr val="tx1"/>
                </a:solidFill>
              </a:rPr>
              <a:t>Wynik:</a:t>
            </a:r>
          </a:p>
        </p:txBody>
      </p:sp>
      <p:graphicFrame>
        <p:nvGraphicFramePr>
          <p:cNvPr id="11" name="Tabela 10"/>
          <p:cNvGraphicFramePr>
            <a:graphicFrameLocks noGrp="1"/>
          </p:cNvGraphicFramePr>
          <p:nvPr/>
        </p:nvGraphicFramePr>
        <p:xfrm>
          <a:off x="619125" y="5000625"/>
          <a:ext cx="7953375" cy="1785940"/>
        </p:xfrm>
        <a:graphic>
          <a:graphicData uri="http://schemas.openxmlformats.org/drawingml/2006/table">
            <a:tbl>
              <a:tblPr/>
              <a:tblGrid>
                <a:gridCol w="1325563"/>
                <a:gridCol w="1325562"/>
                <a:gridCol w="1325563"/>
                <a:gridCol w="1325562"/>
                <a:gridCol w="1325563"/>
                <a:gridCol w="1325562"/>
              </a:tblGrid>
              <a:tr h="3571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MAGDALENA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BORUS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3571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WIESLAW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PIENIEK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PROJEKTANT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2015-05-15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3571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STEFAN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ARMANIAK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KODER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r>
              <a:tr h="3571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LESZEK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BUCZEK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r h="3571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ASYSTENT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2016-10-01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r>
            </a:tbl>
          </a:graphicData>
        </a:graphic>
      </p:graphicFrame>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704088"/>
            <a:ext cx="8334404" cy="653210"/>
          </a:xfrm>
        </p:spPr>
        <p:txBody>
          <a:bodyPr/>
          <a:lstStyle/>
          <a:p>
            <a:pPr algn="ctr" eaLnBrk="1" hangingPunct="1">
              <a:defRPr/>
            </a:pPr>
            <a:r>
              <a:rPr lang="pl-PL" sz="3600" noProof="1" smtClean="0">
                <a:solidFill>
                  <a:srgbClr val="FF0000"/>
                </a:solidFill>
              </a:rPr>
              <a:t>SPLICE </a:t>
            </a:r>
            <a:r>
              <a:rPr lang="pl-PL" sz="2000" noProof="1" smtClean="0">
                <a:solidFill>
                  <a:schemeClr val="tx1"/>
                </a:solidFill>
              </a:rPr>
              <a:t>(przykład, ciąg dalszy)</a:t>
            </a:r>
            <a:endParaRPr lang="pl-PL" sz="3200" noProof="1">
              <a:solidFill>
                <a:srgbClr val="FF0000"/>
              </a:solidFill>
            </a:endParaRPr>
          </a:p>
        </p:txBody>
      </p:sp>
      <p:sp>
        <p:nvSpPr>
          <p:cNvPr id="35843" name="pole tekstowe 2"/>
          <p:cNvSpPr txBox="1">
            <a:spLocks noChangeArrowheads="1"/>
          </p:cNvSpPr>
          <p:nvPr/>
        </p:nvSpPr>
        <p:spPr bwMode="auto">
          <a:xfrm>
            <a:off x="214313" y="1285875"/>
            <a:ext cx="3714750" cy="369888"/>
          </a:xfrm>
          <a:prstGeom prst="rect">
            <a:avLst/>
          </a:prstGeom>
          <a:noFill/>
          <a:ln w="9525">
            <a:noFill/>
            <a:miter lim="800000"/>
            <a:headEnd/>
            <a:tailEnd/>
          </a:ln>
        </p:spPr>
        <p:txBody>
          <a:bodyPr>
            <a:spAutoFit/>
          </a:bodyPr>
          <a:lstStyle/>
          <a:p>
            <a:pPr>
              <a:spcBef>
                <a:spcPct val="20000"/>
              </a:spcBef>
            </a:pPr>
            <a:r>
              <a:rPr lang="pl-PL" altLang="en-US">
                <a:solidFill>
                  <a:schemeClr val="tx1"/>
                </a:solidFill>
              </a:rPr>
              <a:t>Przykład SPLICE z KEEPBASE:</a:t>
            </a:r>
          </a:p>
        </p:txBody>
      </p:sp>
      <p:sp>
        <p:nvSpPr>
          <p:cNvPr id="35844" name="pole tekstowe 3"/>
          <p:cNvSpPr txBox="1">
            <a:spLocks noChangeArrowheads="1"/>
          </p:cNvSpPr>
          <p:nvPr/>
        </p:nvSpPr>
        <p:spPr bwMode="auto">
          <a:xfrm>
            <a:off x="285750" y="1643063"/>
            <a:ext cx="8643938" cy="430212"/>
          </a:xfrm>
          <a:prstGeom prst="rect">
            <a:avLst/>
          </a:prstGeom>
          <a:solidFill>
            <a:schemeClr val="tx2"/>
          </a:solidFill>
          <a:ln w="9525">
            <a:noFill/>
            <a:miter lim="800000"/>
            <a:headEnd/>
            <a:tailEnd/>
          </a:ln>
        </p:spPr>
        <p:txBody>
          <a:bodyPr>
            <a:spAutoFit/>
          </a:bodyPr>
          <a:lstStyle/>
          <a:p>
            <a:pPr algn="just">
              <a:lnSpc>
                <a:spcPct val="110000"/>
              </a:lnSpc>
              <a:spcBef>
                <a:spcPct val="20000"/>
              </a:spcBef>
              <a:buClr>
                <a:srgbClr val="00FF00"/>
              </a:buClr>
              <a:buSzPct val="75000"/>
              <a:buFont typeface="Monotype Sorts"/>
              <a:buNone/>
            </a:pPr>
            <a:r>
              <a:rPr lang="pl-PL" altLang="en-US" sz="2000">
                <a:solidFill>
                  <a:srgbClr val="00B0F0"/>
                </a:solidFill>
                <a:latin typeface="Courier New" pitchFamily="49" charset="0"/>
              </a:rPr>
              <a:t>SPLICE FROM(INPUT) TO(OUTDD) </a:t>
            </a:r>
            <a:r>
              <a:rPr lang="pl-PL" altLang="en-US" sz="2000">
                <a:solidFill>
                  <a:srgbClr val="FF0000"/>
                </a:solidFill>
                <a:latin typeface="Courier New" pitchFamily="49" charset="0"/>
              </a:rPr>
              <a:t>ON(ID) </a:t>
            </a:r>
            <a:r>
              <a:rPr lang="pl-PL" altLang="en-US" sz="2000">
                <a:solidFill>
                  <a:srgbClr val="32EE5F"/>
                </a:solidFill>
                <a:latin typeface="Courier New" pitchFamily="49" charset="0"/>
              </a:rPr>
              <a:t>WITH(DANE) </a:t>
            </a:r>
            <a:r>
              <a:rPr lang="pl-PL" altLang="en-US" sz="2000">
                <a:solidFill>
                  <a:srgbClr val="FFFF00"/>
                </a:solidFill>
                <a:latin typeface="Courier New" pitchFamily="49" charset="0"/>
              </a:rPr>
              <a:t>KEEPBASE</a:t>
            </a:r>
            <a:endParaRPr lang="pl-PL" altLang="en-US" sz="2000">
              <a:solidFill>
                <a:srgbClr val="32EE5F"/>
              </a:solidFill>
              <a:latin typeface="Courier New" pitchFamily="49" charset="0"/>
            </a:endParaRPr>
          </a:p>
        </p:txBody>
      </p:sp>
      <p:sp>
        <p:nvSpPr>
          <p:cNvPr id="35845" name="pole tekstowe 5"/>
          <p:cNvSpPr txBox="1">
            <a:spLocks noChangeArrowheads="1"/>
          </p:cNvSpPr>
          <p:nvPr/>
        </p:nvSpPr>
        <p:spPr bwMode="auto">
          <a:xfrm>
            <a:off x="714375" y="3143250"/>
            <a:ext cx="184150" cy="369888"/>
          </a:xfrm>
          <a:prstGeom prst="rect">
            <a:avLst/>
          </a:prstGeom>
          <a:noFill/>
          <a:ln w="9525">
            <a:noFill/>
            <a:miter lim="800000"/>
            <a:headEnd/>
            <a:tailEnd/>
          </a:ln>
        </p:spPr>
        <p:txBody>
          <a:bodyPr wrap="none">
            <a:spAutoFit/>
          </a:bodyPr>
          <a:lstStyle/>
          <a:p>
            <a:pPr eaLnBrk="1" hangingPunct="1"/>
            <a:endParaRPr lang="en-US" altLang="en-US"/>
          </a:p>
        </p:txBody>
      </p:sp>
      <p:graphicFrame>
        <p:nvGraphicFramePr>
          <p:cNvPr id="7" name="Tabela 6"/>
          <p:cNvGraphicFramePr>
            <a:graphicFrameLocks noGrp="1"/>
          </p:cNvGraphicFramePr>
          <p:nvPr/>
        </p:nvGraphicFramePr>
        <p:xfrm>
          <a:off x="642938" y="2143125"/>
          <a:ext cx="7929562" cy="1219200"/>
        </p:xfrm>
        <a:graphic>
          <a:graphicData uri="http://schemas.openxmlformats.org/drawingml/2006/table">
            <a:tbl>
              <a:tblPr/>
              <a:tblGrid>
                <a:gridCol w="1320800"/>
                <a:gridCol w="1322387"/>
                <a:gridCol w="1322388"/>
                <a:gridCol w="1320800"/>
                <a:gridCol w="1322387"/>
                <a:gridCol w="1320800"/>
              </a:tblGrid>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MAGDALENA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BORUS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WIESLAW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PIENIEK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STEFAN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ARMANIAK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r>
              <a:tr h="28733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LESZEK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BUCZEK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graphicFrame>
        <p:nvGraphicFramePr>
          <p:cNvPr id="9" name="Tabela 8"/>
          <p:cNvGraphicFramePr>
            <a:graphicFrameLocks noGrp="1"/>
          </p:cNvGraphicFramePr>
          <p:nvPr/>
        </p:nvGraphicFramePr>
        <p:xfrm>
          <a:off x="642938" y="3495675"/>
          <a:ext cx="7929562" cy="1219200"/>
        </p:xfrm>
        <a:graphic>
          <a:graphicData uri="http://schemas.openxmlformats.org/drawingml/2006/table">
            <a:tbl>
              <a:tblPr/>
              <a:tblGrid>
                <a:gridCol w="1320800"/>
                <a:gridCol w="1322387"/>
                <a:gridCol w="1322388"/>
                <a:gridCol w="1320800"/>
                <a:gridCol w="1322387"/>
                <a:gridCol w="1320800"/>
              </a:tblGrid>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MANAGER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2017-04-10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KODER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PROJEKTANT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2015-05-15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B050"/>
                    </a:solidFill>
                  </a:tcPr>
                </a:tc>
              </a:tr>
              <a:tr h="303213">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ASYSTENT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2016-10-01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sp>
        <p:nvSpPr>
          <p:cNvPr id="35920" name="pole tekstowe 9"/>
          <p:cNvSpPr txBox="1">
            <a:spLocks noChangeArrowheads="1"/>
          </p:cNvSpPr>
          <p:nvPr/>
        </p:nvSpPr>
        <p:spPr bwMode="auto">
          <a:xfrm>
            <a:off x="571500" y="4714875"/>
            <a:ext cx="881063" cy="369888"/>
          </a:xfrm>
          <a:prstGeom prst="rect">
            <a:avLst/>
          </a:prstGeom>
          <a:noFill/>
          <a:ln w="9525">
            <a:noFill/>
            <a:miter lim="800000"/>
            <a:headEnd/>
            <a:tailEnd/>
          </a:ln>
        </p:spPr>
        <p:txBody>
          <a:bodyPr wrap="none">
            <a:spAutoFit/>
          </a:bodyPr>
          <a:lstStyle/>
          <a:p>
            <a:pPr eaLnBrk="1" hangingPunct="1"/>
            <a:r>
              <a:rPr lang="pl-PL" altLang="en-US">
                <a:solidFill>
                  <a:schemeClr val="tx1"/>
                </a:solidFill>
              </a:rPr>
              <a:t>Wynik:</a:t>
            </a:r>
          </a:p>
        </p:txBody>
      </p:sp>
      <p:graphicFrame>
        <p:nvGraphicFramePr>
          <p:cNvPr id="11" name="Tabela 10"/>
          <p:cNvGraphicFramePr>
            <a:graphicFrameLocks noGrp="1"/>
          </p:cNvGraphicFramePr>
          <p:nvPr/>
        </p:nvGraphicFramePr>
        <p:xfrm>
          <a:off x="619125" y="5084763"/>
          <a:ext cx="7953375" cy="1428752"/>
        </p:xfrm>
        <a:graphic>
          <a:graphicData uri="http://schemas.openxmlformats.org/drawingml/2006/table">
            <a:tbl>
              <a:tblPr/>
              <a:tblGrid>
                <a:gridCol w="1325563"/>
                <a:gridCol w="1325562"/>
                <a:gridCol w="1325563"/>
                <a:gridCol w="1325562"/>
                <a:gridCol w="1325563"/>
                <a:gridCol w="1325562"/>
              </a:tblGrid>
              <a:tr h="3571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WIESLAW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PIENIEK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3571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WIESLAW</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PIENIEK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PROJEKTANT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2015-05-15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2700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3571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STEFAN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ARMANIAK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KODER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Constantia" pitchFamily="18" charset="0"/>
                        <a:cs typeface="Arial"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BF5"/>
                    </a:solidFill>
                  </a:tcPr>
                </a:tc>
              </a:tr>
              <a:tr h="357188">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0003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STEFAN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ARMANIAK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a:ln>
                            <a:noFill/>
                          </a:ln>
                          <a:solidFill>
                            <a:schemeClr val="tx1"/>
                          </a:solidFill>
                          <a:effectLst/>
                          <a:latin typeface="Constantia" pitchFamily="18" charset="0"/>
                          <a:cs typeface="Arial" pitchFamily="34" charset="0"/>
                        </a:rPr>
                        <a:t>KODER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2017-02-01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c>
                  <a:txBody>
                    <a:bodyPr/>
                    <a:lstStyle>
                      <a:lvl1pPr eaLnBrk="0" hangingPunct="0">
                        <a:spcBef>
                          <a:spcPct val="20000"/>
                        </a:spcBef>
                        <a:buClr>
                          <a:srgbClr val="0BD0D9"/>
                        </a:buClr>
                        <a:buSzPct val="95000"/>
                        <a:buFont typeface="Wingdings 2" pitchFamily="18" charset="2"/>
                        <a:defRPr sz="2200">
                          <a:solidFill>
                            <a:schemeClr val="tx1"/>
                          </a:solidFill>
                          <a:latin typeface="Constantia" pitchFamily="18" charset="0"/>
                        </a:defRPr>
                      </a:lvl1pPr>
                      <a:lvl2pPr marL="742950" indent="-285750" eaLnBrk="0" hangingPunct="0">
                        <a:spcBef>
                          <a:spcPct val="20000"/>
                        </a:spcBef>
                        <a:buClr>
                          <a:schemeClr val="accent1"/>
                        </a:buClr>
                        <a:buSzPct val="85000"/>
                        <a:buFont typeface="Wingdings 2" pitchFamily="18" charset="2"/>
                        <a:defRPr sz="2000">
                          <a:solidFill>
                            <a:schemeClr val="tx1"/>
                          </a:solidFill>
                          <a:latin typeface="Constantia" pitchFamily="18" charset="0"/>
                        </a:defRPr>
                      </a:lvl2pPr>
                      <a:lvl3pPr marL="1143000" indent="-228600" eaLnBrk="0" hangingPunct="0">
                        <a:spcBef>
                          <a:spcPct val="20000"/>
                        </a:spcBef>
                        <a:buClr>
                          <a:schemeClr val="accent2"/>
                        </a:buClr>
                        <a:buSzPct val="70000"/>
                        <a:buFont typeface="Wingdings 2" pitchFamily="18" charset="2"/>
                        <a:defRPr sz="1900">
                          <a:solidFill>
                            <a:schemeClr val="tx1"/>
                          </a:solidFill>
                          <a:latin typeface="Constantia" pitchFamily="18" charset="0"/>
                        </a:defRPr>
                      </a:lvl3pPr>
                      <a:lvl4pPr marL="1600200" indent="-228600" eaLnBrk="0" hangingPunct="0">
                        <a:spcBef>
                          <a:spcPct val="20000"/>
                        </a:spcBef>
                        <a:buClr>
                          <a:srgbClr val="0BD0D9"/>
                        </a:buClr>
                        <a:buSzPct val="65000"/>
                        <a:buFont typeface="Wingdings 2" pitchFamily="18" charset="2"/>
                        <a:defRPr>
                          <a:solidFill>
                            <a:schemeClr val="tx1"/>
                          </a:solidFill>
                          <a:latin typeface="Constantia" pitchFamily="18" charset="0"/>
                        </a:defRPr>
                      </a:lvl4pPr>
                      <a:lvl5pPr marL="2057400" indent="-228600" eaLnBrk="0" hangingPunct="0">
                        <a:spcBef>
                          <a:spcPct val="20000"/>
                        </a:spcBef>
                        <a:buClr>
                          <a:srgbClr val="10CF9B"/>
                        </a:buClr>
                        <a:buSzPct val="65000"/>
                        <a:buFont typeface="Wingdings 2" pitchFamily="18" charset="2"/>
                        <a:defRPr>
                          <a:solidFill>
                            <a:schemeClr val="tx1"/>
                          </a:solidFill>
                          <a:latin typeface="Constantia" pitchFamily="18" charset="0"/>
                        </a:defRPr>
                      </a:lvl5pPr>
                      <a:lvl6pPr marL="25146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6pPr>
                      <a:lvl7pPr marL="29718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7pPr>
                      <a:lvl8pPr marL="34290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8pPr>
                      <a:lvl9pPr marL="3886200" indent="-228600" eaLnBrk="0" fontAlgn="base" hangingPunct="0">
                        <a:spcBef>
                          <a:spcPct val="20000"/>
                        </a:spcBef>
                        <a:spcAft>
                          <a:spcPct val="0"/>
                        </a:spcAft>
                        <a:buClr>
                          <a:srgbClr val="10CF9B"/>
                        </a:buClr>
                        <a:buSzPct val="65000"/>
                        <a:buFont typeface="Wingdings 2" pitchFamily="18" charset="2"/>
                        <a:defRPr>
                          <a:solidFill>
                            <a:schemeClr val="tx1"/>
                          </a:solidFill>
                          <a:latin typeface="Constantia" pitchFamily="18"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l-PL" altLang="en-US" sz="1400" b="0" i="0" u="none" strike="noStrike" cap="none" normalizeH="0" baseline="0" dirty="0">
                          <a:ln>
                            <a:noFill/>
                          </a:ln>
                          <a:solidFill>
                            <a:schemeClr val="tx1"/>
                          </a:solidFill>
                          <a:effectLst/>
                          <a:latin typeface="Constantia" pitchFamily="18" charset="0"/>
                          <a:cs typeface="Arial" pitchFamily="34" charset="0"/>
                        </a:rPr>
                        <a:t>2500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D5EA"/>
                    </a:solidFill>
                  </a:tcPr>
                </a:tc>
              </a:tr>
            </a:tbl>
          </a:graphicData>
        </a:graphic>
      </p:graphicFrame>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28625" y="704850"/>
            <a:ext cx="8334375" cy="652463"/>
          </a:xfrm>
          <a:prstGeom prst="rect">
            <a:avLst/>
          </a:prstGeom>
        </p:spPr>
        <p:txBody>
          <a:bodyPr/>
          <a:lstStyle/>
          <a:p>
            <a:pPr algn="ctr" eaLnBrk="1" hangingPunct="1">
              <a:defRPr/>
            </a:pPr>
            <a:r>
              <a:rPr lang="pl-PL" sz="3600" noProof="1">
                <a:solidFill>
                  <a:srgbClr val="FF0000"/>
                </a:solidFill>
                <a:latin typeface="+mj-lt"/>
                <a:ea typeface="+mj-ea"/>
                <a:cs typeface="+mj-cs"/>
              </a:rPr>
              <a:t>STATS</a:t>
            </a:r>
            <a:endParaRPr lang="pl-PL" sz="3200" noProof="1">
              <a:solidFill>
                <a:srgbClr val="FF0000"/>
              </a:solidFill>
              <a:latin typeface="+mj-lt"/>
              <a:ea typeface="+mj-ea"/>
              <a:cs typeface="+mj-cs"/>
            </a:endParaRPr>
          </a:p>
        </p:txBody>
      </p:sp>
      <p:sp>
        <p:nvSpPr>
          <p:cNvPr id="36867" name="pole tekstowe 2"/>
          <p:cNvSpPr txBox="1">
            <a:spLocks noChangeArrowheads="1"/>
          </p:cNvSpPr>
          <p:nvPr/>
        </p:nvSpPr>
        <p:spPr bwMode="auto">
          <a:xfrm>
            <a:off x="285750" y="1538288"/>
            <a:ext cx="8002588" cy="461962"/>
          </a:xfrm>
          <a:prstGeom prst="rect">
            <a:avLst/>
          </a:prstGeom>
          <a:noFill/>
          <a:ln w="9525">
            <a:noFill/>
            <a:miter lim="800000"/>
            <a:headEnd/>
            <a:tailEnd/>
          </a:ln>
        </p:spPr>
        <p:txBody>
          <a:bodyPr wrap="none">
            <a:spAutoFit/>
          </a:bodyPr>
          <a:lstStyle/>
          <a:p>
            <a:pPr eaLnBrk="1" hangingPunct="1"/>
            <a:r>
              <a:rPr lang="pl-PL" altLang="en-US" sz="2400">
                <a:solidFill>
                  <a:srgbClr val="FF9900"/>
                </a:solidFill>
              </a:rPr>
              <a:t> Podaje dane statystyczne dla wartości pól zbioru danych </a:t>
            </a:r>
            <a:endParaRPr lang="pl-PL" altLang="en-US" sz="2400"/>
          </a:p>
        </p:txBody>
      </p:sp>
      <p:sp>
        <p:nvSpPr>
          <p:cNvPr id="4" name="pole tekstowe 3"/>
          <p:cNvSpPr txBox="1">
            <a:spLocks noChangeArrowheads="1"/>
          </p:cNvSpPr>
          <p:nvPr/>
        </p:nvSpPr>
        <p:spPr bwMode="auto">
          <a:xfrm>
            <a:off x="500063" y="2281238"/>
            <a:ext cx="6492875" cy="1127125"/>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STATS:</a:t>
            </a:r>
          </a:p>
          <a:p>
            <a:pPr>
              <a:spcBef>
                <a:spcPct val="20000"/>
              </a:spcBef>
              <a:buClr>
                <a:schemeClr val="tx1"/>
              </a:buClr>
              <a:buFont typeface="Arial" pitchFamily="34" charset="0"/>
              <a:buChar char="•"/>
              <a:defRPr/>
            </a:pPr>
            <a:r>
              <a:rPr lang="pl-PL" altLang="en-US" noProof="1">
                <a:solidFill>
                  <a:srgbClr val="FF9900"/>
                </a:solidFill>
              </a:rPr>
              <a:t> </a:t>
            </a:r>
            <a:r>
              <a:rPr lang="pl-PL" altLang="en-US" noProof="1">
                <a:solidFill>
                  <a:schemeClr val="accent4">
                    <a:lumMod val="50000"/>
                  </a:schemeClr>
                </a:solidFill>
              </a:rPr>
              <a:t>FROM 				– źródłowy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ON(pozycja,długość,format)	– pole tu użyte do analizy</a:t>
            </a:r>
          </a:p>
        </p:txBody>
      </p:sp>
      <p:sp>
        <p:nvSpPr>
          <p:cNvPr id="36869" name="pole tekstowe 4"/>
          <p:cNvSpPr txBox="1">
            <a:spLocks noChangeArrowheads="1"/>
          </p:cNvSpPr>
          <p:nvPr/>
        </p:nvSpPr>
        <p:spPr bwMode="auto">
          <a:xfrm>
            <a:off x="500063" y="3573463"/>
            <a:ext cx="8143875" cy="11080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STATS FROM(indd) ON(p,m,f) VSAMTYPE(x) LMSG</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
        <p:nvSpPr>
          <p:cNvPr id="36870" name="pole tekstowe 5"/>
          <p:cNvSpPr txBox="1">
            <a:spLocks noChangeArrowheads="1"/>
          </p:cNvSpPr>
          <p:nvPr/>
        </p:nvSpPr>
        <p:spPr bwMode="auto">
          <a:xfrm>
            <a:off x="500063" y="5418138"/>
            <a:ext cx="8143875" cy="1106487"/>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STATS FROM(INDD) ON(VLEN) ON(15,4,ZD)</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
        <p:nvSpPr>
          <p:cNvPr id="36871" name="pole tekstowe 2"/>
          <p:cNvSpPr txBox="1">
            <a:spLocks noChangeArrowheads="1"/>
          </p:cNvSpPr>
          <p:nvPr/>
        </p:nvSpPr>
        <p:spPr bwMode="auto">
          <a:xfrm>
            <a:off x="425450" y="4859338"/>
            <a:ext cx="1122363" cy="369887"/>
          </a:xfrm>
          <a:prstGeom prst="rect">
            <a:avLst/>
          </a:prstGeom>
          <a:noFill/>
          <a:ln w="9525">
            <a:noFill/>
            <a:miter lim="800000"/>
            <a:headEnd/>
            <a:tailEnd/>
          </a:ln>
        </p:spPr>
        <p:txBody>
          <a:bodyPr>
            <a:spAutoFit/>
          </a:bodyPr>
          <a:lstStyle/>
          <a:p>
            <a:pPr>
              <a:spcBef>
                <a:spcPct val="20000"/>
              </a:spcBef>
            </a:pPr>
            <a:r>
              <a:rPr lang="pl-PL" altLang="en-US">
                <a:solidFill>
                  <a:schemeClr val="tx1"/>
                </a:solidFill>
              </a:rPr>
              <a:t>Przykład:</a:t>
            </a:r>
          </a:p>
        </p:txBody>
      </p:sp>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28625" y="688975"/>
            <a:ext cx="8334375" cy="652463"/>
          </a:xfrm>
          <a:prstGeom prst="rect">
            <a:avLst/>
          </a:prstGeom>
        </p:spPr>
        <p:txBody>
          <a:bodyPr/>
          <a:lstStyle/>
          <a:p>
            <a:pPr algn="ctr" eaLnBrk="1" hangingPunct="1">
              <a:defRPr/>
            </a:pPr>
            <a:r>
              <a:rPr lang="pl-PL" sz="3600" noProof="1">
                <a:solidFill>
                  <a:srgbClr val="FF0000"/>
                </a:solidFill>
                <a:latin typeface="+mj-lt"/>
                <a:ea typeface="+mj-ea"/>
                <a:cs typeface="+mj-cs"/>
              </a:rPr>
              <a:t>SUBSET</a:t>
            </a:r>
            <a:endParaRPr lang="pl-PL" sz="3200" noProof="1">
              <a:solidFill>
                <a:srgbClr val="FF0000"/>
              </a:solidFill>
              <a:latin typeface="+mj-lt"/>
              <a:ea typeface="+mj-ea"/>
              <a:cs typeface="+mj-cs"/>
            </a:endParaRPr>
          </a:p>
        </p:txBody>
      </p:sp>
      <p:sp>
        <p:nvSpPr>
          <p:cNvPr id="37891" name="pole tekstowe 2"/>
          <p:cNvSpPr txBox="1">
            <a:spLocks noChangeArrowheads="1"/>
          </p:cNvSpPr>
          <p:nvPr/>
        </p:nvSpPr>
        <p:spPr bwMode="auto">
          <a:xfrm>
            <a:off x="107950" y="1268413"/>
            <a:ext cx="9029700" cy="461962"/>
          </a:xfrm>
          <a:prstGeom prst="rect">
            <a:avLst/>
          </a:prstGeom>
          <a:noFill/>
          <a:ln w="9525">
            <a:noFill/>
            <a:miter lim="800000"/>
            <a:headEnd/>
            <a:tailEnd/>
          </a:ln>
        </p:spPr>
        <p:txBody>
          <a:bodyPr wrap="none">
            <a:spAutoFit/>
          </a:bodyPr>
          <a:lstStyle/>
          <a:p>
            <a:pPr eaLnBrk="1" hangingPunct="1"/>
            <a:r>
              <a:rPr lang="pl-PL" altLang="en-US" sz="2400">
                <a:solidFill>
                  <a:srgbClr val="FF9900"/>
                </a:solidFill>
              </a:rPr>
              <a:t> Selekcjonuje rekordy bazując na ich pozycjach w zborze danych </a:t>
            </a:r>
            <a:endParaRPr lang="pl-PL" altLang="en-US" sz="2400"/>
          </a:p>
        </p:txBody>
      </p:sp>
      <p:sp>
        <p:nvSpPr>
          <p:cNvPr id="4" name="pole tekstowe 3"/>
          <p:cNvSpPr txBox="1">
            <a:spLocks noChangeArrowheads="1"/>
          </p:cNvSpPr>
          <p:nvPr/>
        </p:nvSpPr>
        <p:spPr bwMode="auto">
          <a:xfrm>
            <a:off x="500063" y="1773238"/>
            <a:ext cx="8455328" cy="2123658"/>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SUBSET:</a:t>
            </a:r>
          </a:p>
          <a:p>
            <a:pPr>
              <a:spcBef>
                <a:spcPct val="20000"/>
              </a:spcBef>
              <a:buClr>
                <a:schemeClr val="tx1"/>
              </a:buClr>
              <a:buFont typeface="Arial" pitchFamily="34" charset="0"/>
              <a:buChar char="•"/>
              <a:defRPr/>
            </a:pPr>
            <a:r>
              <a:rPr lang="pl-PL" altLang="en-US" noProof="1">
                <a:solidFill>
                  <a:srgbClr val="FF9900"/>
                </a:solidFill>
              </a:rPr>
              <a:t> </a:t>
            </a:r>
            <a:r>
              <a:rPr lang="pl-PL" altLang="en-US" noProof="1">
                <a:solidFill>
                  <a:schemeClr val="accent4">
                    <a:lumMod val="50000"/>
                  </a:schemeClr>
                </a:solidFill>
              </a:rPr>
              <a:t>FROM 	– źródłowy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TO 	– docelowy zbiór danych wyselekcjonowanych warunkami</a:t>
            </a:r>
          </a:p>
          <a:p>
            <a:pPr>
              <a:spcBef>
                <a:spcPct val="20000"/>
              </a:spcBef>
              <a:buClr>
                <a:schemeClr val="tx1"/>
              </a:buClr>
              <a:buFont typeface="Arial" pitchFamily="34" charset="0"/>
              <a:buChar char="•"/>
              <a:defRPr/>
            </a:pPr>
            <a:r>
              <a:rPr lang="pl-PL" altLang="en-US" noProof="1">
                <a:solidFill>
                  <a:schemeClr val="accent4">
                    <a:lumMod val="50000"/>
                  </a:schemeClr>
                </a:solidFill>
              </a:rPr>
              <a:t> DISCARD 	– zbiór danych nie wyselekcjonowanych warunkami</a:t>
            </a:r>
          </a:p>
          <a:p>
            <a:pPr>
              <a:spcBef>
                <a:spcPct val="20000"/>
              </a:spcBef>
              <a:buClr>
                <a:schemeClr val="tx1"/>
              </a:buClr>
              <a:buFont typeface="Arial" pitchFamily="34" charset="0"/>
              <a:buChar char="•"/>
              <a:defRPr/>
            </a:pPr>
            <a:r>
              <a:rPr lang="pl-PL" altLang="en-US" noProof="1">
                <a:solidFill>
                  <a:schemeClr val="accent4">
                    <a:lumMod val="50000"/>
                  </a:schemeClr>
                </a:solidFill>
              </a:rPr>
              <a:t> KEEP, REMOVE 	– czy wyselekcjonowane rekordy utrzymać czy usunąć</a:t>
            </a:r>
          </a:p>
          <a:p>
            <a:pPr>
              <a:spcBef>
                <a:spcPct val="20000"/>
              </a:spcBef>
              <a:buClr>
                <a:schemeClr val="tx1"/>
              </a:buClr>
              <a:buFont typeface="Arial" pitchFamily="34" charset="0"/>
              <a:buChar char="•"/>
              <a:defRPr/>
            </a:pPr>
            <a:r>
              <a:rPr lang="pl-PL" altLang="en-US" noProof="1">
                <a:solidFill>
                  <a:schemeClr val="accent4">
                    <a:lumMod val="50000"/>
                  </a:schemeClr>
                </a:solidFill>
              </a:rPr>
              <a:t> INPUT, </a:t>
            </a:r>
            <a:r>
              <a:rPr lang="pl-PL" altLang="en-US" noProof="1" smtClean="0">
                <a:solidFill>
                  <a:schemeClr val="accent4">
                    <a:lumMod val="50000"/>
                  </a:schemeClr>
                </a:solidFill>
              </a:rPr>
              <a:t>OUTPUT  </a:t>
            </a:r>
            <a:r>
              <a:rPr lang="pl-PL" altLang="en-US" noProof="1">
                <a:solidFill>
                  <a:schemeClr val="accent4">
                    <a:lumMod val="50000"/>
                  </a:schemeClr>
                </a:solidFill>
              </a:rPr>
              <a:t>– czy kryteria selekcjonowania dotyczą pliku wejścia czy wyjścia</a:t>
            </a:r>
          </a:p>
        </p:txBody>
      </p:sp>
      <p:sp>
        <p:nvSpPr>
          <p:cNvPr id="37893" name="pole tekstowe 4"/>
          <p:cNvSpPr txBox="1">
            <a:spLocks noChangeArrowheads="1"/>
          </p:cNvSpPr>
          <p:nvPr/>
        </p:nvSpPr>
        <p:spPr bwMode="auto">
          <a:xfrm>
            <a:off x="500063" y="3933825"/>
            <a:ext cx="8143875" cy="2800350"/>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//TOOLIN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SUBSET FROM(indd) TO(outdd1) DISCARD(outdd2) KEEP</a:t>
            </a:r>
          </a:p>
          <a:p>
            <a:pPr>
              <a:lnSpc>
                <a:spcPct val="110000"/>
              </a:lnSpc>
              <a:buClr>
                <a:srgbClr val="00FF00"/>
              </a:buClr>
              <a:buSzPct val="75000"/>
              <a:buFont typeface="Monotype Sorts"/>
              <a:buNone/>
              <a:defRPr/>
            </a:pPr>
            <a:r>
              <a:rPr lang="pl-PL" altLang="en-US" sz="2000" b="1" noProof="1">
                <a:solidFill>
                  <a:srgbClr val="00B0F0"/>
                </a:solidFill>
                <a:latin typeface="Courier New" pitchFamily="49" charset="0"/>
              </a:rPr>
              <a:t>   REMOVE INPUT OUTPUT HEADER(n) FIRST(n) TRAILER(m)</a:t>
            </a:r>
          </a:p>
          <a:p>
            <a:pPr>
              <a:lnSpc>
                <a:spcPct val="110000"/>
              </a:lnSpc>
              <a:buClr>
                <a:srgbClr val="00FF00"/>
              </a:buClr>
              <a:buSzPct val="75000"/>
              <a:buFont typeface="Monotype Sorts"/>
              <a:buNone/>
              <a:defRPr/>
            </a:pPr>
            <a:r>
              <a:rPr lang="pl-PL" altLang="en-US" sz="2000" b="1" noProof="1">
                <a:solidFill>
                  <a:srgbClr val="00B0F0"/>
                </a:solidFill>
                <a:latin typeface="Courier New" pitchFamily="49" charset="0"/>
              </a:rPr>
              <a:t>   LAST(m) RRN(k,l) USING(</a:t>
            </a:r>
            <a:r>
              <a:rPr lang="pl-PL" altLang="en-US" sz="2000" b="1" noProof="1">
                <a:solidFill>
                  <a:schemeClr val="bg1">
                    <a:lumMod val="85000"/>
                  </a:schemeClr>
                </a:solidFill>
                <a:latin typeface="Courier New" pitchFamily="49" charset="0"/>
              </a:rPr>
              <a:t>inst</a:t>
            </a:r>
            <a:r>
              <a:rPr lang="pl-PL" altLang="en-US" sz="2000" b="1" noProof="1">
                <a:solidFill>
                  <a:srgbClr val="00B0F0"/>
                </a:solidFill>
                <a:latin typeface="Courier New" pitchFamily="49" charset="0"/>
              </a:rPr>
              <a:t>) VSAMTYPE(x)</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r>
              <a:rPr lang="pl-PL" altLang="en-US" sz="2000" b="1" noProof="1">
                <a:solidFill>
                  <a:schemeClr val="bg1">
                    <a:lumMod val="85000"/>
                  </a:schemeClr>
                </a:solidFill>
                <a:latin typeface="Courier New" pitchFamily="49" charset="0"/>
              </a:rPr>
              <a:t>inst</a:t>
            </a:r>
            <a:r>
              <a:rPr lang="pl-PL" altLang="en-US" sz="2000" b="1" noProof="1">
                <a:solidFill>
                  <a:srgbClr val="32EE5F"/>
                </a:solidFill>
                <a:latin typeface="Courier New" pitchFamily="49" charset="0"/>
              </a:rPr>
              <a:t>CNTL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&lt;instrukcje programu SORT&gt;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endParaRPr lang="pl-PL" altLang="en-US" sz="2000" b="1" noProof="1"/>
          </a:p>
        </p:txBody>
      </p:sp>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1"/>
          <p:cNvSpPr txBox="1">
            <a:spLocks/>
          </p:cNvSpPr>
          <p:nvPr/>
        </p:nvSpPr>
        <p:spPr>
          <a:xfrm>
            <a:off x="428625" y="115888"/>
            <a:ext cx="8334375" cy="652462"/>
          </a:xfrm>
          <a:prstGeom prst="rect">
            <a:avLst/>
          </a:prstGeom>
        </p:spPr>
        <p:txBody>
          <a:bodyPr/>
          <a:lstStyle/>
          <a:p>
            <a:pPr algn="ctr" eaLnBrk="1" hangingPunct="1">
              <a:defRPr/>
            </a:pPr>
            <a:r>
              <a:rPr lang="pl-PL" sz="3600" noProof="1">
                <a:solidFill>
                  <a:srgbClr val="FF0000"/>
                </a:solidFill>
                <a:latin typeface="+mj-lt"/>
                <a:ea typeface="+mj-ea"/>
                <a:cs typeface="+mj-cs"/>
              </a:rPr>
              <a:t>SUBSET </a:t>
            </a:r>
            <a:r>
              <a:rPr lang="pl-PL" sz="2000" noProof="1">
                <a:solidFill>
                  <a:schemeClr val="tx1"/>
                </a:solidFill>
              </a:rPr>
              <a:t>(przykłady)</a:t>
            </a:r>
            <a:endParaRPr lang="pl-PL" sz="3200" noProof="1">
              <a:solidFill>
                <a:srgbClr val="FF0000"/>
              </a:solidFill>
              <a:latin typeface="+mj-lt"/>
              <a:ea typeface="+mj-ea"/>
              <a:cs typeface="+mj-cs"/>
            </a:endParaRPr>
          </a:p>
        </p:txBody>
      </p:sp>
      <p:sp>
        <p:nvSpPr>
          <p:cNvPr id="38915" name="pole tekstowe 4"/>
          <p:cNvSpPr txBox="1">
            <a:spLocks noChangeArrowheads="1"/>
          </p:cNvSpPr>
          <p:nvPr/>
        </p:nvSpPr>
        <p:spPr bwMode="auto">
          <a:xfrm>
            <a:off x="500063" y="4005263"/>
            <a:ext cx="8143875" cy="2800350"/>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SUBSET FROM(INDD) TO(OUTDD) –</a:t>
            </a:r>
          </a:p>
          <a:p>
            <a:pPr>
              <a:lnSpc>
                <a:spcPct val="110000"/>
              </a:lnSpc>
              <a:buClr>
                <a:srgbClr val="00FF00"/>
              </a:buClr>
              <a:buSzPct val="75000"/>
              <a:buFont typeface="Monotype Sorts"/>
              <a:buNone/>
            </a:pPr>
            <a:r>
              <a:rPr lang="pl-PL" altLang="en-US" sz="2000" b="1">
                <a:solidFill>
                  <a:srgbClr val="00B0F0"/>
                </a:solidFill>
                <a:latin typeface="Courier New" pitchFamily="49" charset="0"/>
              </a:rPr>
              <a:t>    KEEP OUTPUT LAST(5)       -</a:t>
            </a:r>
          </a:p>
          <a:p>
            <a:pPr>
              <a:lnSpc>
                <a:spcPct val="110000"/>
              </a:lnSpc>
              <a:buClr>
                <a:srgbClr val="00FF00"/>
              </a:buClr>
              <a:buSzPct val="75000"/>
              <a:buFont typeface="Monotype Sorts"/>
              <a:buNone/>
            </a:pPr>
            <a:r>
              <a:rPr lang="pl-PL" altLang="en-US" sz="2000" b="1">
                <a:solidFill>
                  <a:srgbClr val="00B0F0"/>
                </a:solidFill>
                <a:latin typeface="Courier New" pitchFamily="49" charset="0"/>
              </a:rPr>
              <a:t>    USING(INST)</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//INSTCNTL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SORT FIELDS=(1,15,CH,A)</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
        <p:nvSpPr>
          <p:cNvPr id="38916" name="pole tekstowe 4"/>
          <p:cNvSpPr txBox="1">
            <a:spLocks noChangeArrowheads="1"/>
          </p:cNvSpPr>
          <p:nvPr/>
        </p:nvSpPr>
        <p:spPr bwMode="auto">
          <a:xfrm>
            <a:off x="468313" y="836613"/>
            <a:ext cx="8143875" cy="1446212"/>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SUBSET FROM(INDD) TO(OUTDD) –</a:t>
            </a:r>
          </a:p>
          <a:p>
            <a:pPr>
              <a:lnSpc>
                <a:spcPct val="110000"/>
              </a:lnSpc>
              <a:buClr>
                <a:srgbClr val="00FF00"/>
              </a:buClr>
              <a:buSzPct val="75000"/>
              <a:buFont typeface="Monotype Sorts"/>
              <a:buNone/>
            </a:pPr>
            <a:r>
              <a:rPr lang="pl-PL" altLang="en-US" sz="2000" b="1">
                <a:solidFill>
                  <a:srgbClr val="00B0F0"/>
                </a:solidFill>
                <a:latin typeface="Courier New" pitchFamily="49" charset="0"/>
              </a:rPr>
              <a:t>    REMOVE INPUT HEADER TRAILER</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
        <p:nvSpPr>
          <p:cNvPr id="38917" name="pole tekstowe 4"/>
          <p:cNvSpPr txBox="1">
            <a:spLocks noChangeArrowheads="1"/>
          </p:cNvSpPr>
          <p:nvPr/>
        </p:nvSpPr>
        <p:spPr bwMode="auto">
          <a:xfrm>
            <a:off x="468313" y="2420938"/>
            <a:ext cx="8143875" cy="1446212"/>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SUBSET FROM(INDD) TO(OUTDD1) DISCARD(OUTDD2) –</a:t>
            </a:r>
          </a:p>
          <a:p>
            <a:pPr>
              <a:lnSpc>
                <a:spcPct val="110000"/>
              </a:lnSpc>
              <a:buClr>
                <a:srgbClr val="00FF00"/>
              </a:buClr>
              <a:buSzPct val="75000"/>
              <a:buFont typeface="Monotype Sorts"/>
              <a:buNone/>
            </a:pPr>
            <a:r>
              <a:rPr lang="pl-PL" altLang="en-US" sz="2000" b="1">
                <a:solidFill>
                  <a:srgbClr val="00B0F0"/>
                </a:solidFill>
                <a:latin typeface="Courier New" pitchFamily="49" charset="0"/>
              </a:rPr>
              <a:t>    KEEP INPUT RRN(3,4) LAST(3)</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Tree>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28625" y="704850"/>
            <a:ext cx="8334375" cy="652463"/>
          </a:xfrm>
          <a:prstGeom prst="rect">
            <a:avLst/>
          </a:prstGeom>
        </p:spPr>
        <p:txBody>
          <a:bodyPr/>
          <a:lstStyle/>
          <a:p>
            <a:pPr algn="ctr" eaLnBrk="1" hangingPunct="1">
              <a:defRPr/>
            </a:pPr>
            <a:r>
              <a:rPr lang="pl-PL" sz="3600" noProof="1">
                <a:solidFill>
                  <a:srgbClr val="FF0000"/>
                </a:solidFill>
                <a:latin typeface="+mj-lt"/>
                <a:ea typeface="+mj-ea"/>
                <a:cs typeface="+mj-cs"/>
              </a:rPr>
              <a:t>UNIQUE</a:t>
            </a:r>
            <a:endParaRPr lang="pl-PL" sz="3200" noProof="1">
              <a:solidFill>
                <a:srgbClr val="FF0000"/>
              </a:solidFill>
              <a:latin typeface="+mj-lt"/>
              <a:ea typeface="+mj-ea"/>
              <a:cs typeface="+mj-cs"/>
            </a:endParaRPr>
          </a:p>
        </p:txBody>
      </p:sp>
      <p:sp>
        <p:nvSpPr>
          <p:cNvPr id="39939" name="pole tekstowe 2"/>
          <p:cNvSpPr txBox="1">
            <a:spLocks noChangeArrowheads="1"/>
          </p:cNvSpPr>
          <p:nvPr/>
        </p:nvSpPr>
        <p:spPr bwMode="auto">
          <a:xfrm>
            <a:off x="395288" y="1341438"/>
            <a:ext cx="6813550" cy="460375"/>
          </a:xfrm>
          <a:prstGeom prst="rect">
            <a:avLst/>
          </a:prstGeom>
          <a:noFill/>
          <a:ln w="9525">
            <a:noFill/>
            <a:miter lim="800000"/>
            <a:headEnd/>
            <a:tailEnd/>
          </a:ln>
        </p:spPr>
        <p:txBody>
          <a:bodyPr wrap="none">
            <a:spAutoFit/>
          </a:bodyPr>
          <a:lstStyle/>
          <a:p>
            <a:pPr eaLnBrk="1" hangingPunct="1"/>
            <a:r>
              <a:rPr lang="pl-PL" altLang="en-US" sz="2400">
                <a:solidFill>
                  <a:srgbClr val="FF9900"/>
                </a:solidFill>
              </a:rPr>
              <a:t> Zlicza unikalne wartości wyszczególnionych pól. </a:t>
            </a:r>
            <a:endParaRPr lang="pl-PL" altLang="en-US" sz="2400"/>
          </a:p>
        </p:txBody>
      </p:sp>
      <p:sp>
        <p:nvSpPr>
          <p:cNvPr id="4" name="pole tekstowe 3"/>
          <p:cNvSpPr txBox="1">
            <a:spLocks noChangeArrowheads="1"/>
          </p:cNvSpPr>
          <p:nvPr/>
        </p:nvSpPr>
        <p:spPr bwMode="auto">
          <a:xfrm>
            <a:off x="500063" y="1844675"/>
            <a:ext cx="6564312" cy="1127125"/>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UNIQUE:</a:t>
            </a:r>
          </a:p>
          <a:p>
            <a:pPr>
              <a:spcBef>
                <a:spcPct val="20000"/>
              </a:spcBef>
              <a:buClr>
                <a:schemeClr val="tx1"/>
              </a:buClr>
              <a:buFont typeface="Arial" pitchFamily="34" charset="0"/>
              <a:buChar char="•"/>
              <a:defRPr/>
            </a:pPr>
            <a:r>
              <a:rPr lang="pl-PL" altLang="en-US" noProof="1">
                <a:solidFill>
                  <a:srgbClr val="FF9900"/>
                </a:solidFill>
              </a:rPr>
              <a:t> </a:t>
            </a:r>
            <a:r>
              <a:rPr lang="pl-PL" altLang="en-US" noProof="1">
                <a:solidFill>
                  <a:schemeClr val="accent4">
                    <a:lumMod val="50000"/>
                  </a:schemeClr>
                </a:solidFill>
              </a:rPr>
              <a:t>FROM 				– źródłowy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ON(pozycja,długość,format)	– pole tu użyte do analizy </a:t>
            </a:r>
          </a:p>
        </p:txBody>
      </p:sp>
      <p:sp>
        <p:nvSpPr>
          <p:cNvPr id="39941" name="pole tekstowe 4"/>
          <p:cNvSpPr txBox="1">
            <a:spLocks noChangeArrowheads="1"/>
          </p:cNvSpPr>
          <p:nvPr/>
        </p:nvSpPr>
        <p:spPr bwMode="auto">
          <a:xfrm>
            <a:off x="500063" y="2997200"/>
            <a:ext cx="8143875" cy="11080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UNIQUE FROM(indd) ON(p,m,f) VSAMTYPE(x) UZERO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
        <p:nvSpPr>
          <p:cNvPr id="39942" name="pole tekstowe 2"/>
          <p:cNvSpPr txBox="1">
            <a:spLocks noChangeArrowheads="1"/>
          </p:cNvSpPr>
          <p:nvPr/>
        </p:nvSpPr>
        <p:spPr bwMode="auto">
          <a:xfrm>
            <a:off x="425450" y="4076700"/>
            <a:ext cx="1266825" cy="369888"/>
          </a:xfrm>
          <a:prstGeom prst="rect">
            <a:avLst/>
          </a:prstGeom>
          <a:noFill/>
          <a:ln w="9525">
            <a:noFill/>
            <a:miter lim="800000"/>
            <a:headEnd/>
            <a:tailEnd/>
          </a:ln>
        </p:spPr>
        <p:txBody>
          <a:bodyPr>
            <a:spAutoFit/>
          </a:bodyPr>
          <a:lstStyle/>
          <a:p>
            <a:pPr>
              <a:spcBef>
                <a:spcPct val="20000"/>
              </a:spcBef>
            </a:pPr>
            <a:r>
              <a:rPr lang="pl-PL" altLang="en-US">
                <a:solidFill>
                  <a:schemeClr val="tx1"/>
                </a:solidFill>
              </a:rPr>
              <a:t>Przykłady:</a:t>
            </a:r>
          </a:p>
        </p:txBody>
      </p:sp>
      <p:sp>
        <p:nvSpPr>
          <p:cNvPr id="39943" name="pole tekstowe 4"/>
          <p:cNvSpPr txBox="1">
            <a:spLocks noChangeArrowheads="1"/>
          </p:cNvSpPr>
          <p:nvPr/>
        </p:nvSpPr>
        <p:spPr bwMode="auto">
          <a:xfrm>
            <a:off x="468313" y="4437063"/>
            <a:ext cx="8143875" cy="11080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UNIQUE FROM(INDD) ON(10,30,CH)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
        <p:nvSpPr>
          <p:cNvPr id="39944" name="pole tekstowe 4"/>
          <p:cNvSpPr txBox="1">
            <a:spLocks noChangeArrowheads="1"/>
          </p:cNvSpPr>
          <p:nvPr/>
        </p:nvSpPr>
        <p:spPr bwMode="auto">
          <a:xfrm>
            <a:off x="460375" y="5634038"/>
            <a:ext cx="8143875" cy="11080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000" b="1">
                <a:solidFill>
                  <a:srgbClr val="32EE5F"/>
                </a:solidFill>
                <a:latin typeface="Courier New" pitchFamily="49" charset="0"/>
              </a:rPr>
              <a:t>//TOOLIN   </a:t>
            </a:r>
            <a:r>
              <a:rPr lang="pl-PL" altLang="en-US" sz="2000" b="1">
                <a:solidFill>
                  <a:srgbClr val="FF0000"/>
                </a:solidFill>
                <a:latin typeface="Courier New" pitchFamily="49" charset="0"/>
              </a:rPr>
              <a:t>DD</a:t>
            </a:r>
            <a:r>
              <a:rPr lang="pl-PL" altLang="en-US" sz="20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 </a:t>
            </a:r>
            <a:r>
              <a:rPr lang="pl-PL" altLang="en-US" sz="2000" b="1">
                <a:solidFill>
                  <a:srgbClr val="00B0F0"/>
                </a:solidFill>
                <a:latin typeface="Courier New" pitchFamily="49" charset="0"/>
              </a:rPr>
              <a:t>UNIQUE FROM(INDD) ON(5,3,ZD) </a:t>
            </a:r>
          </a:p>
          <a:p>
            <a:pPr>
              <a:lnSpc>
                <a:spcPct val="110000"/>
              </a:lnSpc>
              <a:buClr>
                <a:srgbClr val="00FF00"/>
              </a:buClr>
              <a:buSzPct val="75000"/>
              <a:buFont typeface="Monotype Sorts"/>
              <a:buNone/>
            </a:pPr>
            <a:r>
              <a:rPr lang="pl-PL" altLang="en-US" sz="2000" b="1">
                <a:solidFill>
                  <a:srgbClr val="32EE5F"/>
                </a:solidFill>
                <a:latin typeface="Courier New" pitchFamily="49" charset="0"/>
              </a:rPr>
              <a:t>/*</a:t>
            </a:r>
          </a:p>
        </p:txBody>
      </p:sp>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a:xfrm>
            <a:off x="457200" y="704850"/>
            <a:ext cx="8329613" cy="652463"/>
          </a:xfrm>
          <a:prstGeom prst="rect">
            <a:avLst/>
          </a:prstGeom>
        </p:spPr>
        <p:txBody>
          <a:bodyPr/>
          <a:lstStyle/>
          <a:p>
            <a:pPr algn="ctr" eaLnBrk="1" hangingPunct="1">
              <a:defRPr/>
            </a:pPr>
            <a:r>
              <a:rPr lang="pl-PL" sz="3600" noProof="1">
                <a:solidFill>
                  <a:srgbClr val="FF0000"/>
                </a:solidFill>
                <a:latin typeface="+mj-lt"/>
                <a:ea typeface="+mj-ea"/>
                <a:cs typeface="+mj-cs"/>
              </a:rPr>
              <a:t>VERIFY</a:t>
            </a:r>
          </a:p>
        </p:txBody>
      </p:sp>
      <p:sp>
        <p:nvSpPr>
          <p:cNvPr id="40963" name="pole tekstowe 2"/>
          <p:cNvSpPr txBox="1">
            <a:spLocks noChangeArrowheads="1"/>
          </p:cNvSpPr>
          <p:nvPr/>
        </p:nvSpPr>
        <p:spPr bwMode="auto">
          <a:xfrm>
            <a:off x="1000125" y="1714500"/>
            <a:ext cx="7431088" cy="461963"/>
          </a:xfrm>
          <a:prstGeom prst="rect">
            <a:avLst/>
          </a:prstGeom>
          <a:noFill/>
          <a:ln w="9525">
            <a:noFill/>
            <a:miter lim="800000"/>
            <a:headEnd/>
            <a:tailEnd/>
          </a:ln>
        </p:spPr>
        <p:txBody>
          <a:bodyPr wrap="none">
            <a:spAutoFit/>
          </a:bodyPr>
          <a:lstStyle/>
          <a:p>
            <a:pPr eaLnBrk="1" hangingPunct="1"/>
            <a:r>
              <a:rPr lang="pl-PL" altLang="en-US" sz="2400">
                <a:solidFill>
                  <a:srgbClr val="FF9900"/>
                </a:solidFill>
              </a:rPr>
              <a:t>Służy do sprawdzania poprawności pól numerycznych</a:t>
            </a:r>
            <a:endParaRPr lang="pl-PL" altLang="en-US" sz="2400"/>
          </a:p>
        </p:txBody>
      </p:sp>
      <p:sp>
        <p:nvSpPr>
          <p:cNvPr id="40964" name="pole tekstowe 3"/>
          <p:cNvSpPr txBox="1">
            <a:spLocks noChangeArrowheads="1"/>
          </p:cNvSpPr>
          <p:nvPr/>
        </p:nvSpPr>
        <p:spPr bwMode="auto">
          <a:xfrm>
            <a:off x="1071563" y="2500313"/>
            <a:ext cx="5891212" cy="1127125"/>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VERIFY:</a:t>
            </a:r>
          </a:p>
          <a:p>
            <a:pPr>
              <a:spcBef>
                <a:spcPct val="20000"/>
              </a:spcBef>
              <a:buClr>
                <a:schemeClr val="tx1"/>
              </a:buClr>
              <a:buFont typeface="Arial" pitchFamily="34" charset="0"/>
              <a:buChar char="•"/>
              <a:defRPr/>
            </a:pPr>
            <a:r>
              <a:rPr lang="pl-PL" altLang="en-US" noProof="1">
                <a:solidFill>
                  <a:srgbClr val="FF9900"/>
                </a:solidFill>
              </a:rPr>
              <a:t> </a:t>
            </a:r>
            <a:r>
              <a:rPr lang="pl-PL" altLang="en-US" noProof="1">
                <a:solidFill>
                  <a:schemeClr val="accent4">
                    <a:lumMod val="50000"/>
                  </a:schemeClr>
                </a:solidFill>
              </a:rPr>
              <a:t>FROM – źródłowy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ON – pole ze zbioru danych podlegające sprawdzeniu</a:t>
            </a:r>
          </a:p>
        </p:txBody>
      </p:sp>
      <p:sp>
        <p:nvSpPr>
          <p:cNvPr id="40965" name="pole tekstowe 4"/>
          <p:cNvSpPr txBox="1">
            <a:spLocks noChangeArrowheads="1"/>
          </p:cNvSpPr>
          <p:nvPr/>
        </p:nvSpPr>
        <p:spPr bwMode="auto">
          <a:xfrm>
            <a:off x="1143000" y="4143375"/>
            <a:ext cx="7215188" cy="1708150"/>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VERIFY FROM(indd) ON(p,m,f)</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NOSIGN LIMIT(x) VSAMTYPE(x)</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57200" y="704088"/>
            <a:ext cx="8329642" cy="653210"/>
          </a:xfrm>
        </p:spPr>
        <p:txBody>
          <a:bodyPr/>
          <a:lstStyle/>
          <a:p>
            <a:pPr algn="ctr" eaLnBrk="1" hangingPunct="1">
              <a:defRPr/>
            </a:pPr>
            <a:r>
              <a:rPr lang="pl-PL" sz="3600" noProof="1" smtClean="0">
                <a:solidFill>
                  <a:srgbClr val="FF0000"/>
                </a:solidFill>
              </a:rPr>
              <a:t>VERIFY </a:t>
            </a:r>
            <a:r>
              <a:rPr lang="pl-PL" sz="2000" noProof="1" smtClean="0">
                <a:solidFill>
                  <a:schemeClr val="tx1"/>
                </a:solidFill>
              </a:rPr>
              <a:t>(przykłady)</a:t>
            </a:r>
            <a:endParaRPr lang="pl-PL" sz="3600" noProof="1">
              <a:solidFill>
                <a:srgbClr val="FF0000"/>
              </a:solidFill>
            </a:endParaRPr>
          </a:p>
        </p:txBody>
      </p:sp>
      <p:sp>
        <p:nvSpPr>
          <p:cNvPr id="41987" name="pole tekstowe 3"/>
          <p:cNvSpPr txBox="1">
            <a:spLocks noChangeArrowheads="1"/>
          </p:cNvSpPr>
          <p:nvPr/>
        </p:nvSpPr>
        <p:spPr bwMode="auto">
          <a:xfrm>
            <a:off x="857250" y="1773238"/>
            <a:ext cx="7572375" cy="25304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//SYMNAMES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KWOTA,54,8,ZD</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VERIFY FROM(INPUT) ON(KWOTA) NOSIGN</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
        <p:nvSpPr>
          <p:cNvPr id="41988" name="pole tekstowe 4"/>
          <p:cNvSpPr txBox="1">
            <a:spLocks noChangeArrowheads="1"/>
          </p:cNvSpPr>
          <p:nvPr/>
        </p:nvSpPr>
        <p:spPr bwMode="auto">
          <a:xfrm>
            <a:off x="857250" y="4868863"/>
            <a:ext cx="7572375" cy="13112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//TOOLIN   </a:t>
            </a:r>
            <a:r>
              <a:rPr lang="pl-PL" altLang="en-US" sz="2400" b="1" noProof="1">
                <a:solidFill>
                  <a:srgbClr val="FF0000"/>
                </a:solidFill>
                <a:latin typeface="Courier New" pitchFamily="49" charset="0"/>
              </a:rPr>
              <a:t>DD</a:t>
            </a:r>
            <a:r>
              <a:rPr lang="pl-PL" altLang="en-US" sz="2400" b="1" noProof="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 </a:t>
            </a:r>
            <a:r>
              <a:rPr lang="pl-PL" altLang="en-US" sz="2400" b="1" noProof="1">
                <a:solidFill>
                  <a:srgbClr val="00B0F0"/>
                </a:solidFill>
                <a:latin typeface="Courier New" pitchFamily="49" charset="0"/>
              </a:rPr>
              <a:t>VERIFY FROM(INPUT) ON(54,8,PD) LIMIT(1)</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a:t>
            </a:r>
          </a:p>
        </p:txBody>
      </p:sp>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pole tekstowe 1"/>
          <p:cNvSpPr txBox="1">
            <a:spLocks noChangeArrowheads="1"/>
          </p:cNvSpPr>
          <p:nvPr/>
        </p:nvSpPr>
        <p:spPr bwMode="auto">
          <a:xfrm>
            <a:off x="785813" y="1357313"/>
            <a:ext cx="6289675" cy="2308225"/>
          </a:xfrm>
          <a:prstGeom prst="rect">
            <a:avLst/>
          </a:prstGeom>
          <a:noFill/>
          <a:ln w="9525">
            <a:noFill/>
            <a:miter lim="800000"/>
            <a:headEnd/>
            <a:tailEnd/>
          </a:ln>
        </p:spPr>
        <p:txBody>
          <a:bodyPr wrap="none">
            <a:spAutoFit/>
          </a:bodyPr>
          <a:lstStyle/>
          <a:p>
            <a:pPr eaLnBrk="1" hangingPunct="1"/>
            <a:r>
              <a:rPr lang="pl-PL" altLang="en-US" sz="2400">
                <a:solidFill>
                  <a:schemeClr val="tx1"/>
                </a:solidFill>
              </a:rPr>
              <a:t>Pokrewne prezentacje:</a:t>
            </a:r>
          </a:p>
          <a:p>
            <a:pPr eaLnBrk="1" hangingPunct="1"/>
            <a:r>
              <a:rPr lang="pl-PL" altLang="en-US" sz="2400">
                <a:solidFill>
                  <a:schemeClr val="tx1"/>
                </a:solidFill>
              </a:rPr>
              <a:t>	COBOL</a:t>
            </a:r>
          </a:p>
          <a:p>
            <a:pPr eaLnBrk="1" hangingPunct="1"/>
            <a:r>
              <a:rPr lang="pl-PL" altLang="en-US" sz="2400">
                <a:solidFill>
                  <a:schemeClr val="tx1"/>
                </a:solidFill>
              </a:rPr>
              <a:t>	TSO - edytor</a:t>
            </a:r>
          </a:p>
          <a:p>
            <a:pPr eaLnBrk="1" hangingPunct="1"/>
            <a:r>
              <a:rPr lang="pl-PL" altLang="en-US" sz="2400">
                <a:solidFill>
                  <a:schemeClr val="tx1"/>
                </a:solidFill>
              </a:rPr>
              <a:t>	JCL</a:t>
            </a:r>
          </a:p>
          <a:p>
            <a:pPr eaLnBrk="1" hangingPunct="1"/>
            <a:r>
              <a:rPr lang="pl-PL" altLang="en-US" sz="2400">
                <a:solidFill>
                  <a:schemeClr val="tx1"/>
                </a:solidFill>
              </a:rPr>
              <a:t>	Programy narzędziowe</a:t>
            </a:r>
          </a:p>
          <a:p>
            <a:pPr eaLnBrk="1" hangingPunct="1"/>
            <a:r>
              <a:rPr lang="pl-PL" altLang="en-US" sz="2400">
                <a:solidFill>
                  <a:schemeClr val="tx1"/>
                </a:solidFill>
              </a:rPr>
              <a:t>	ICETOOL – narzędzie do raportowania</a:t>
            </a:r>
            <a:endParaRPr lang="pl-PL" altLang="en-US" sz="2400" noProof="1">
              <a:solidFill>
                <a:schemeClr val="tx1"/>
              </a:solidFill>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251520" y="404664"/>
            <a:ext cx="8305800" cy="6077930"/>
          </a:xfrm>
        </p:spPr>
        <p:txBody>
          <a:bodyPr>
            <a:normAutofit fontScale="90000"/>
          </a:bodyPr>
          <a:lstStyle/>
          <a:p>
            <a:pPr>
              <a:defRPr/>
            </a:pPr>
            <a:r>
              <a:rPr lang="pl-PL" sz="5400" dirty="0">
                <a:solidFill>
                  <a:srgbClr val="FF9900"/>
                </a:solidFill>
              </a:rPr>
              <a:t> </a:t>
            </a:r>
            <a:r>
              <a:rPr lang="pl-PL" sz="5400" dirty="0" smtClean="0">
                <a:solidFill>
                  <a:srgbClr val="FF9900"/>
                </a:solidFill>
              </a:rPr>
              <a:t>      </a:t>
            </a:r>
            <a:r>
              <a:rPr lang="pl-PL" sz="3600" noProof="1" smtClean="0">
                <a:solidFill>
                  <a:schemeClr val="accent2">
                    <a:lumMod val="75000"/>
                  </a:schemeClr>
                </a:solidFill>
              </a:rPr>
              <a:t>Wybrane możliwości programu ICETOOL</a:t>
            </a:r>
            <a:r>
              <a:rPr lang="pl-PL" sz="3600" dirty="0" smtClean="0">
                <a:solidFill>
                  <a:schemeClr val="accent2">
                    <a:lumMod val="75000"/>
                  </a:schemeClr>
                </a:solidFill>
              </a:rPr>
              <a:t/>
            </a:r>
            <a:br>
              <a:rPr lang="pl-PL" sz="3600" dirty="0" smtClean="0">
                <a:solidFill>
                  <a:schemeClr val="accent2">
                    <a:lumMod val="75000"/>
                  </a:schemeClr>
                </a:solidFill>
              </a:rPr>
            </a:br>
            <a:r>
              <a:rPr lang="pl-PL" sz="1400" dirty="0" smtClean="0"/>
              <a:t>•</a:t>
            </a:r>
            <a:r>
              <a:rPr lang="pl-PL" sz="1400" noProof="1" smtClean="0"/>
              <a:t> Tworzenie wielu kopii posortowanych, połączonych lub edytowanych danych wejściowych 		</a:t>
            </a:r>
            <a:r>
              <a:rPr lang="pl-PL" sz="1400" noProof="1" smtClean="0">
                <a:sym typeface="Wingdings"/>
              </a:rPr>
              <a:t></a:t>
            </a:r>
            <a:r>
              <a:rPr lang="pl-PL" sz="1400" noProof="1" smtClean="0"/>
              <a:t> COPY</a:t>
            </a:r>
            <a:br>
              <a:rPr lang="pl-PL" sz="1400" noProof="1" smtClean="0"/>
            </a:br>
            <a:r>
              <a:rPr lang="pl-PL" sz="1400" noProof="1" smtClean="0"/>
              <a:t>• Zliczanie ilości rekordów.							</a:t>
            </a:r>
            <a:r>
              <a:rPr lang="pl-PL" sz="1400" noProof="1" smtClean="0">
                <a:sym typeface="Wingdings"/>
              </a:rPr>
              <a:t></a:t>
            </a:r>
            <a:r>
              <a:rPr lang="pl-PL" sz="1400" noProof="1" smtClean="0"/>
              <a:t> COUNT</a:t>
            </a:r>
            <a:br>
              <a:rPr lang="pl-PL" sz="1400" noProof="1" smtClean="0"/>
            </a:br>
            <a:r>
              <a:rPr lang="pl-PL" sz="1400" noProof="1" smtClean="0"/>
              <a:t>• Ustawianie kodu powrotu (RC - Return Code) RC=12, RC=8, RC=4 lub RC=0 na podstawie liczby rekordów porównanej z liczbą przez nas oczekiwaną.						</a:t>
            </a:r>
            <a:r>
              <a:rPr lang="pl-PL" sz="1400" noProof="1" smtClean="0">
                <a:sym typeface="Wingdings"/>
              </a:rPr>
              <a:t></a:t>
            </a:r>
            <a:r>
              <a:rPr lang="pl-PL" sz="1400" noProof="1" smtClean="0"/>
              <a:t> COUNT</a:t>
            </a:r>
            <a:br>
              <a:rPr lang="pl-PL" sz="1400" noProof="1" smtClean="0"/>
            </a:br>
            <a:r>
              <a:rPr lang="pl-PL" sz="1400" noProof="1" smtClean="0"/>
              <a:t>• Tworzenie pliku na bazie pliku wejściowego, zawierającego dodatkowy rekord z tekstem i ilością rekordów .	</a:t>
            </a:r>
            <a:r>
              <a:rPr lang="pl-PL" sz="1400" noProof="1" smtClean="0">
                <a:sym typeface="Wingdings"/>
              </a:rPr>
              <a:t></a:t>
            </a:r>
            <a:r>
              <a:rPr lang="pl-PL" sz="1400" noProof="1" smtClean="0"/>
              <a:t> COUNT</a:t>
            </a:r>
            <a:br>
              <a:rPr lang="pl-PL" sz="1400" noProof="1" smtClean="0"/>
            </a:br>
            <a:r>
              <a:rPr lang="pl-PL" sz="1400" noProof="1" smtClean="0"/>
              <a:t>• Sortowanie rekordów pomiędzy nagłówkami i stopkami.				</a:t>
            </a:r>
            <a:r>
              <a:rPr lang="pl-PL" sz="1400" noProof="1" smtClean="0">
                <a:sym typeface="Wingdings"/>
              </a:rPr>
              <a:t></a:t>
            </a:r>
            <a:r>
              <a:rPr lang="pl-PL" sz="1400" noProof="1" smtClean="0"/>
              <a:t> DATASORT</a:t>
            </a:r>
            <a:br>
              <a:rPr lang="pl-PL" sz="1400" noProof="1" smtClean="0"/>
            </a:br>
            <a:r>
              <a:rPr lang="pl-PL" sz="1400" noProof="1" smtClean="0"/>
              <a:t>• Ukazanie domyślnych ustawień instalacji DFSORT.					</a:t>
            </a:r>
            <a:r>
              <a:rPr lang="pl-PL" sz="1400" noProof="1" smtClean="0">
                <a:sym typeface="Wingdings"/>
              </a:rPr>
              <a:t></a:t>
            </a:r>
            <a:r>
              <a:rPr lang="pl-PL" sz="1400" noProof="1" smtClean="0"/>
              <a:t> DEFAULTS</a:t>
            </a:r>
            <a:br>
              <a:rPr lang="pl-PL" sz="1400" noProof="1" smtClean="0"/>
            </a:br>
            <a:r>
              <a:rPr lang="pl-PL" sz="1400" noProof="1" smtClean="0"/>
              <a:t>• Tworzenie formy raportu na bazie pól znakowych i numerycznych, podzielonych na sekcje zgodnie z założonymi kryteriami z tytułami, datami, godzinami, numerami stron, nagłówkami, ilością wierszy na stronie, sformatowanymi polami i sumą , maksymalną, minimalną, średnią wartością dla danych liczbowych łącznie z ilością ich wystąpień.	</a:t>
            </a:r>
            <a:r>
              <a:rPr lang="pl-PL" sz="1400" noProof="1" smtClean="0">
                <a:sym typeface="Wingdings"/>
              </a:rPr>
              <a:t></a:t>
            </a:r>
            <a:r>
              <a:rPr lang="pl-PL" sz="1400" noProof="1" smtClean="0"/>
              <a:t> DYSPLAY</a:t>
            </a:r>
            <a:br>
              <a:rPr lang="pl-PL" sz="1400" noProof="1" smtClean="0"/>
            </a:br>
            <a:r>
              <a:rPr lang="pl-PL" sz="1400" noProof="1" smtClean="0"/>
              <a:t>• Tworzenie plików zawierających przegrupowania pól plików wejściowych. 			</a:t>
            </a:r>
            <a:r>
              <a:rPr lang="pl-PL" sz="1400" noProof="1" smtClean="0">
                <a:sym typeface="Wingdings"/>
              </a:rPr>
              <a:t></a:t>
            </a:r>
            <a:r>
              <a:rPr lang="pl-PL" sz="1400" noProof="1" smtClean="0"/>
              <a:t> MARGE</a:t>
            </a:r>
            <a:br>
              <a:rPr lang="pl-PL" sz="1400" noProof="1" smtClean="0"/>
            </a:br>
            <a:r>
              <a:rPr lang="pl-PL" sz="1400" noProof="1" smtClean="0"/>
              <a:t>• Używanie trzech różnych trybów (stop, continue, scan - zatrzymania, kontynuacji i prześledzenia) do kontroli sprawdzania błędów i działań po wykryciu błędu dla grup operatorów.				</a:t>
            </a:r>
            <a:r>
              <a:rPr lang="pl-PL" sz="1400" noProof="1" smtClean="0">
                <a:sym typeface="Wingdings"/>
              </a:rPr>
              <a:t></a:t>
            </a:r>
            <a:r>
              <a:rPr lang="pl-PL" sz="1400" noProof="1" smtClean="0"/>
              <a:t> MODE</a:t>
            </a:r>
            <a:br>
              <a:rPr lang="pl-PL" sz="1400" noProof="1" smtClean="0"/>
            </a:br>
            <a:r>
              <a:rPr lang="pl-PL" sz="1400" noProof="1" smtClean="0"/>
              <a:t>• Tworzenie formy raportu pokazującego unikalne wartości dla wybranych pól znakowych i numerycznych oraz liczbę wystąpień każdego z nich, podzielonych na sekcje zgodnie z założonymi kryteriami.		</a:t>
            </a:r>
            <a:r>
              <a:rPr lang="pl-PL" sz="1400" noProof="1" smtClean="0">
                <a:sym typeface="Wingdings"/>
              </a:rPr>
              <a:t></a:t>
            </a:r>
            <a:r>
              <a:rPr lang="pl-PL" sz="1400" noProof="1" smtClean="0"/>
              <a:t> OCCUR</a:t>
            </a:r>
            <a:br>
              <a:rPr lang="pl-PL" sz="1400" noProof="1" smtClean="0"/>
            </a:br>
            <a:r>
              <a:rPr lang="pl-PL" sz="1400" noProof="1" smtClean="0"/>
              <a:t>• Zmiana rozmiaru rekordów w pliku o stałej długości rekordów poprzez utworzenie większego rekordu z wielu krótszych rekordów lub wielu krótszych rekordów z większego rekordu.				</a:t>
            </a:r>
            <a:r>
              <a:rPr lang="pl-PL" sz="1400" noProof="1" smtClean="0">
                <a:sym typeface="Wingdings"/>
              </a:rPr>
              <a:t></a:t>
            </a:r>
            <a:r>
              <a:rPr lang="pl-PL" sz="1400" noProof="1" smtClean="0"/>
              <a:t> RESIZE</a:t>
            </a:r>
            <a:br>
              <a:rPr lang="pl-PL" sz="1400" noProof="1" smtClean="0"/>
            </a:br>
            <a:r>
              <a:rPr lang="pl-PL" sz="1400" noProof="1" smtClean="0"/>
              <a:t>• Tworzenie plików z rekordami gdzie określona grupa pól to: tylko duplikaty, tylko bez duplikatów lub z duplikatami występującymi dokładnie </a:t>
            </a:r>
            <a:r>
              <a:rPr lang="pl-PL" sz="1400" i="1" noProof="1" smtClean="0"/>
              <a:t>n</a:t>
            </a:r>
            <a:r>
              <a:rPr lang="pl-PL" sz="1400" noProof="1" smtClean="0"/>
              <a:t> razy, mniej niż </a:t>
            </a:r>
            <a:r>
              <a:rPr lang="pl-PL" sz="1400" i="1" noProof="1" smtClean="0"/>
              <a:t>n</a:t>
            </a:r>
            <a:r>
              <a:rPr lang="pl-PL" sz="1400" noProof="1" smtClean="0"/>
              <a:t> razy lub więcej niż </a:t>
            </a:r>
            <a:r>
              <a:rPr lang="pl-PL" sz="1400" i="1" noProof="1" smtClean="0"/>
              <a:t>n</a:t>
            </a:r>
            <a:r>
              <a:rPr lang="pl-PL" sz="1400" noProof="1" smtClean="0"/>
              <a:t> razy.			</a:t>
            </a:r>
            <a:r>
              <a:rPr lang="pl-PL" sz="1400" noProof="1" smtClean="0">
                <a:sym typeface="Wingdings"/>
              </a:rPr>
              <a:t></a:t>
            </a:r>
            <a:r>
              <a:rPr lang="pl-PL" sz="1400" noProof="1" smtClean="0"/>
              <a:t> SELECT</a:t>
            </a:r>
            <a:br>
              <a:rPr lang="pl-PL" sz="1400" noProof="1" smtClean="0"/>
            </a:br>
            <a:r>
              <a:rPr lang="pl-PL" sz="1400" noProof="1" smtClean="0"/>
              <a:t>• Tworzenie pliku z rekordami złożonymi z dwóch lub więcej rekordów wejściowych o zduplikowanych wartościach. Te rekordy wejściowe mogą pochodzić z różnych plików, pomagając w wykonywaniu operacji "join" i "match".	</a:t>
            </a:r>
            <a:r>
              <a:rPr lang="pl-PL" sz="1400" noProof="1" smtClean="0">
                <a:sym typeface="Wingdings"/>
              </a:rPr>
              <a:t></a:t>
            </a:r>
            <a:r>
              <a:rPr lang="pl-PL" sz="1400" noProof="1" smtClean="0"/>
              <a:t> SPLICE</a:t>
            </a:r>
            <a:br>
              <a:rPr lang="pl-PL" sz="1400" noProof="1" smtClean="0"/>
            </a:br>
            <a:r>
              <a:rPr lang="pl-PL" sz="1400" noProof="1" smtClean="0"/>
              <a:t>• Podawanie statystycznych danych dla wybranych pól numerycznych, takich jak minimum, maksimum, średnia, suma, liczba wszystkich wartości i liczba unikalnych wartości.					</a:t>
            </a:r>
            <a:r>
              <a:rPr lang="pl-PL" sz="1400" noProof="1" smtClean="0">
                <a:sym typeface="Wingdings"/>
              </a:rPr>
              <a:t></a:t>
            </a:r>
            <a:r>
              <a:rPr lang="pl-PL" sz="1400" noProof="1" smtClean="0"/>
              <a:t> STATS</a:t>
            </a:r>
            <a:br>
              <a:rPr lang="pl-PL" sz="1400" noProof="1" smtClean="0"/>
            </a:br>
            <a:r>
              <a:rPr lang="pl-PL" sz="1400" noProof="1" smtClean="0"/>
              <a:t>• Tworzenie danych wyjściowych zawierających podzbiory danych wejściowych na podstawie różnych kryteriów dotyczących wartości pól znakowych i numerycznych, liczby wystąpień wartości unikalnych, rekordów nagłówka i stopki lub kolejności rekordów.							</a:t>
            </a:r>
            <a:r>
              <a:rPr lang="pl-PL" sz="1400" noProof="1" smtClean="0">
                <a:sym typeface="Wingdings"/>
              </a:rPr>
              <a:t></a:t>
            </a:r>
            <a:r>
              <a:rPr lang="pl-PL" sz="1400" noProof="1" smtClean="0"/>
              <a:t> SUBSET</a:t>
            </a:r>
            <a:br>
              <a:rPr lang="pl-PL" sz="1400" noProof="1" smtClean="0"/>
            </a:br>
            <a:r>
              <a:rPr lang="pl-PL" sz="1400" noProof="1" smtClean="0"/>
              <a:t>• Wyodrębnienie wartości nieliczbowych z pól zadeklarowanych jako numeryczne.		</a:t>
            </a:r>
            <a:r>
              <a:rPr lang="pl-PL" sz="1400" noProof="1" smtClean="0">
                <a:sym typeface="Wingdings"/>
              </a:rPr>
              <a:t></a:t>
            </a:r>
            <a:r>
              <a:rPr lang="pl-PL" sz="1400" noProof="1" smtClean="0"/>
              <a:t> VERIFY</a:t>
            </a:r>
            <a:endParaRPr lang="pl-PL" sz="1400" noProof="1">
              <a:solidFill>
                <a:schemeClr val="accent2">
                  <a:lumMod val="75000"/>
                </a:schemeClr>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71472" y="476672"/>
            <a:ext cx="8162924" cy="571496"/>
          </a:xfrm>
        </p:spPr>
        <p:txBody>
          <a:bodyPr>
            <a:noAutofit/>
          </a:bodyPr>
          <a:lstStyle/>
          <a:p>
            <a:pPr algn="ctr" eaLnBrk="1" hangingPunct="1">
              <a:defRPr/>
            </a:pPr>
            <a:r>
              <a:rPr lang="pl-PL" sz="3600" noProof="1" smtClean="0">
                <a:solidFill>
                  <a:srgbClr val="FF0000"/>
                </a:solidFill>
              </a:rPr>
              <a:t>COPY</a:t>
            </a:r>
            <a:endParaRPr lang="pl-PL" sz="4800" noProof="1">
              <a:solidFill>
                <a:srgbClr val="FF0000"/>
              </a:solidFill>
            </a:endParaRPr>
          </a:p>
        </p:txBody>
      </p:sp>
      <p:sp>
        <p:nvSpPr>
          <p:cNvPr id="9219" name="pole tekstowe 2"/>
          <p:cNvSpPr txBox="1">
            <a:spLocks noChangeArrowheads="1"/>
          </p:cNvSpPr>
          <p:nvPr/>
        </p:nvSpPr>
        <p:spPr bwMode="auto">
          <a:xfrm>
            <a:off x="642938" y="1052513"/>
            <a:ext cx="7961312" cy="831850"/>
          </a:xfrm>
          <a:prstGeom prst="rect">
            <a:avLst/>
          </a:prstGeom>
          <a:noFill/>
          <a:ln w="9525">
            <a:noFill/>
            <a:miter lim="800000"/>
            <a:headEnd/>
            <a:tailEnd/>
          </a:ln>
        </p:spPr>
        <p:txBody>
          <a:bodyPr>
            <a:spAutoFit/>
          </a:bodyPr>
          <a:lstStyle/>
          <a:p>
            <a:pPr eaLnBrk="1" hangingPunct="1"/>
            <a:r>
              <a:rPr lang="pl-PL" altLang="en-US">
                <a:solidFill>
                  <a:srgbClr val="FF9900"/>
                </a:solidFill>
              </a:rPr>
              <a:t> </a:t>
            </a:r>
            <a:r>
              <a:rPr lang="pl-PL" altLang="en-US" sz="2400">
                <a:solidFill>
                  <a:srgbClr val="FF9900"/>
                </a:solidFill>
              </a:rPr>
              <a:t>Służy do kopiowania pewnego zbioru do jednego lub więcej zbiorów.</a:t>
            </a:r>
            <a:endParaRPr lang="pl-PL" altLang="en-US" sz="2400"/>
          </a:p>
        </p:txBody>
      </p:sp>
      <p:sp>
        <p:nvSpPr>
          <p:cNvPr id="12292" name="pole tekstowe 3"/>
          <p:cNvSpPr txBox="1">
            <a:spLocks noChangeArrowheads="1"/>
          </p:cNvSpPr>
          <p:nvPr/>
        </p:nvSpPr>
        <p:spPr bwMode="auto">
          <a:xfrm>
            <a:off x="714375" y="1916113"/>
            <a:ext cx="4967288" cy="1458912"/>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COPY:</a:t>
            </a:r>
          </a:p>
          <a:p>
            <a:pPr>
              <a:spcBef>
                <a:spcPct val="20000"/>
              </a:spcBef>
              <a:buClr>
                <a:schemeClr val="tx1"/>
              </a:buClr>
              <a:buFont typeface="Arial" pitchFamily="34" charset="0"/>
              <a:buChar char="•"/>
              <a:defRPr/>
            </a:pPr>
            <a:r>
              <a:rPr lang="pl-PL" altLang="en-US" noProof="1">
                <a:solidFill>
                  <a:srgbClr val="FF9900"/>
                </a:solidFill>
              </a:rPr>
              <a:t> </a:t>
            </a:r>
            <a:r>
              <a:rPr lang="pl-PL" altLang="en-US" noProof="1">
                <a:solidFill>
                  <a:schemeClr val="accent4">
                    <a:lumMod val="50000"/>
                  </a:schemeClr>
                </a:solidFill>
              </a:rPr>
              <a:t>FROM 	– źródłowy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TO 	– docelowy zbiór danych</a:t>
            </a:r>
          </a:p>
          <a:p>
            <a:pPr>
              <a:spcBef>
                <a:spcPct val="20000"/>
              </a:spcBef>
              <a:buClr>
                <a:schemeClr val="tx1"/>
              </a:buClr>
              <a:buFont typeface="Arial" pitchFamily="34" charset="0"/>
              <a:buChar char="•"/>
              <a:defRPr/>
            </a:pPr>
            <a:r>
              <a:rPr lang="pl-PL" altLang="en-US" noProof="1">
                <a:solidFill>
                  <a:schemeClr val="accent4">
                    <a:lumMod val="50000"/>
                  </a:schemeClr>
                </a:solidFill>
              </a:rPr>
              <a:t> USING 	– zbiór z instrukcjami programu SORT</a:t>
            </a:r>
          </a:p>
        </p:txBody>
      </p:sp>
      <p:sp>
        <p:nvSpPr>
          <p:cNvPr id="9221" name="pole tekstowe 4"/>
          <p:cNvSpPr txBox="1">
            <a:spLocks noChangeArrowheads="1"/>
          </p:cNvSpPr>
          <p:nvPr/>
        </p:nvSpPr>
        <p:spPr bwMode="auto">
          <a:xfrm>
            <a:off x="642938" y="3786188"/>
            <a:ext cx="7929562" cy="2462212"/>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//TOOLIN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chemeClr val="accent2">
                    <a:lumMod val="60000"/>
                    <a:lumOff val="40000"/>
                  </a:schemeClr>
                </a:solidFill>
                <a:latin typeface="Courier New" pitchFamily="49" charset="0"/>
              </a:rPr>
              <a:t>  COPY FROM(indd) TO(outdd1,outdd2) USING(</a:t>
            </a:r>
            <a:r>
              <a:rPr lang="pl-PL" altLang="en-US" sz="2000" b="1" noProof="1">
                <a:solidFill>
                  <a:schemeClr val="accent6">
                    <a:lumMod val="60000"/>
                    <a:lumOff val="40000"/>
                  </a:schemeClr>
                </a:solidFill>
                <a:latin typeface="Courier New" pitchFamily="49" charset="0"/>
              </a:rPr>
              <a:t>inst</a:t>
            </a:r>
            <a:r>
              <a:rPr lang="pl-PL" altLang="en-US" sz="2000" b="1" noProof="1">
                <a:solidFill>
                  <a:schemeClr val="accent2">
                    <a:lumMod val="60000"/>
                    <a:lumOff val="40000"/>
                  </a:schemeClr>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chemeClr val="accent2">
                    <a:lumMod val="60000"/>
                    <a:lumOff val="40000"/>
                  </a:schemeClr>
                </a:solidFill>
                <a:latin typeface="Courier New" pitchFamily="49" charset="0"/>
              </a:rPr>
              <a:t>       VSAMTYPE(x) LOCALE(name) SERIAL</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r>
              <a:rPr lang="pl-PL" altLang="en-US" sz="2000" b="1" noProof="1">
                <a:solidFill>
                  <a:schemeClr val="accent6">
                    <a:lumMod val="60000"/>
                    <a:lumOff val="40000"/>
                  </a:schemeClr>
                </a:solidFill>
                <a:latin typeface="Courier New" pitchFamily="49" charset="0"/>
              </a:rPr>
              <a:t>inst</a:t>
            </a:r>
            <a:r>
              <a:rPr lang="pl-PL" altLang="en-US" sz="2000" b="1" noProof="1">
                <a:solidFill>
                  <a:srgbClr val="32EE5F"/>
                </a:solidFill>
                <a:latin typeface="Courier New" pitchFamily="49" charset="0"/>
              </a:rPr>
              <a:t>CNTL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&lt;instrukcje programu SORT&gt;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endParaRPr lang="pl-PL" altLang="en-US" sz="2000" b="1" noProof="1"/>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571472" y="714356"/>
            <a:ext cx="8162924" cy="571496"/>
          </a:xfrm>
        </p:spPr>
        <p:txBody>
          <a:bodyPr>
            <a:noAutofit/>
          </a:bodyPr>
          <a:lstStyle/>
          <a:p>
            <a:pPr algn="ctr" eaLnBrk="1" hangingPunct="1">
              <a:defRPr/>
            </a:pPr>
            <a:r>
              <a:rPr lang="pl-PL" sz="3600" noProof="1" smtClean="0">
                <a:solidFill>
                  <a:srgbClr val="FF0000"/>
                </a:solidFill>
              </a:rPr>
              <a:t>COPY </a:t>
            </a:r>
            <a:r>
              <a:rPr lang="pl-PL" sz="2000" noProof="1" smtClean="0">
                <a:solidFill>
                  <a:schemeClr val="tx1"/>
                </a:solidFill>
              </a:rPr>
              <a:t>(przykłady)</a:t>
            </a:r>
            <a:endParaRPr lang="pl-PL" sz="4800" noProof="1">
              <a:solidFill>
                <a:schemeClr val="tx1"/>
              </a:solidFill>
            </a:endParaRPr>
          </a:p>
        </p:txBody>
      </p:sp>
      <p:sp>
        <p:nvSpPr>
          <p:cNvPr id="10243" name="pole tekstowe 3"/>
          <p:cNvSpPr txBox="1">
            <a:spLocks noChangeArrowheads="1"/>
          </p:cNvSpPr>
          <p:nvPr/>
        </p:nvSpPr>
        <p:spPr bwMode="auto">
          <a:xfrm>
            <a:off x="50800" y="3357563"/>
            <a:ext cx="9032875" cy="2927350"/>
          </a:xfrm>
          <a:prstGeom prst="rect">
            <a:avLst/>
          </a:prstGeom>
          <a:solidFill>
            <a:schemeClr val="tx2"/>
          </a:solidFill>
          <a:ln w="9525">
            <a:noFill/>
            <a:miter lim="800000"/>
            <a:headEnd/>
            <a:tailEnd/>
          </a:ln>
        </p:spPr>
        <p:txBody>
          <a:bodyPr wrap="none">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COPY FROM(INDD) TO(OUT3,OUT4) USING(CND1)</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//CND1CNTL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OUTFIL FNAMES=OUT1,INCLUDE=(30,3,CH,EQ,C'AAA')</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OUTFIL FNAMES=OUT2,INCLUDE=(30,3,CH,NE,C'AAA')</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
        <p:nvSpPr>
          <p:cNvPr id="10244" name="pole tekstowe 4"/>
          <p:cNvSpPr txBox="1">
            <a:spLocks noChangeArrowheads="1"/>
          </p:cNvSpPr>
          <p:nvPr/>
        </p:nvSpPr>
        <p:spPr bwMode="auto">
          <a:xfrm>
            <a:off x="214313" y="1628775"/>
            <a:ext cx="8715375" cy="13112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//TOOLIN   </a:t>
            </a:r>
            <a:r>
              <a:rPr lang="pl-PL" altLang="en-US" sz="2400" b="1" noProof="1">
                <a:solidFill>
                  <a:srgbClr val="FF0000"/>
                </a:solidFill>
                <a:latin typeface="Courier New" pitchFamily="49" charset="0"/>
              </a:rPr>
              <a:t>DD</a:t>
            </a:r>
            <a:r>
              <a:rPr lang="pl-PL" altLang="en-US" sz="2400" b="1" noProof="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 </a:t>
            </a:r>
            <a:r>
              <a:rPr lang="pl-PL" altLang="en-US" sz="2400" b="1" noProof="1">
                <a:solidFill>
                  <a:srgbClr val="00B0F0"/>
                </a:solidFill>
                <a:latin typeface="Courier New" pitchFamily="49" charset="0"/>
              </a:rPr>
              <a:t>COPY FROM(INPUT) TO(OUTPUT)</a:t>
            </a:r>
          </a:p>
          <a:p>
            <a:pPr>
              <a:lnSpc>
                <a:spcPct val="110000"/>
              </a:lnSpc>
              <a:buClr>
                <a:srgbClr val="00FF00"/>
              </a:buClr>
              <a:buSzPct val="75000"/>
              <a:buFont typeface="Monotype Sorts"/>
              <a:buNone/>
            </a:pPr>
            <a:r>
              <a:rPr lang="pl-PL" altLang="en-US" sz="2400" b="1" noProof="1">
                <a:solidFill>
                  <a:srgbClr val="32EE5F"/>
                </a:solidFill>
                <a:latin typeface="Courier New" pitchFamily="49" charset="0"/>
              </a:rPr>
              <a:t>/*</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1"/>
          <p:cNvSpPr>
            <a:spLocks noGrp="1"/>
          </p:cNvSpPr>
          <p:nvPr>
            <p:ph type="title"/>
          </p:nvPr>
        </p:nvSpPr>
        <p:spPr>
          <a:xfrm>
            <a:off x="428596" y="642918"/>
            <a:ext cx="8286808" cy="642942"/>
          </a:xfrm>
        </p:spPr>
        <p:txBody>
          <a:bodyPr/>
          <a:lstStyle/>
          <a:p>
            <a:pPr algn="ctr" eaLnBrk="1" hangingPunct="1">
              <a:defRPr/>
            </a:pPr>
            <a:r>
              <a:rPr lang="pl-PL" sz="3600" dirty="0" err="1" smtClean="0">
                <a:solidFill>
                  <a:srgbClr val="FF0000"/>
                </a:solidFill>
              </a:rPr>
              <a:t>COUNT</a:t>
            </a:r>
            <a:endParaRPr lang="pl-PL" sz="3600" dirty="0">
              <a:solidFill>
                <a:srgbClr val="FF0000"/>
              </a:solidFill>
            </a:endParaRPr>
          </a:p>
        </p:txBody>
      </p:sp>
      <p:sp>
        <p:nvSpPr>
          <p:cNvPr id="11267" name="pole tekstowe 2"/>
          <p:cNvSpPr txBox="1">
            <a:spLocks noChangeArrowheads="1"/>
          </p:cNvSpPr>
          <p:nvPr/>
        </p:nvSpPr>
        <p:spPr bwMode="auto">
          <a:xfrm>
            <a:off x="500063" y="1571625"/>
            <a:ext cx="6723062" cy="461963"/>
          </a:xfrm>
          <a:prstGeom prst="rect">
            <a:avLst/>
          </a:prstGeom>
          <a:noFill/>
          <a:ln w="9525">
            <a:noFill/>
            <a:miter lim="800000"/>
            <a:headEnd/>
            <a:tailEnd/>
          </a:ln>
        </p:spPr>
        <p:txBody>
          <a:bodyPr wrap="none">
            <a:spAutoFit/>
          </a:bodyPr>
          <a:lstStyle/>
          <a:p>
            <a:pPr eaLnBrk="1" hangingPunct="1"/>
            <a:r>
              <a:rPr lang="pl-PL" altLang="en-US" sz="2400">
                <a:solidFill>
                  <a:srgbClr val="FF9900"/>
                </a:solidFill>
              </a:rPr>
              <a:t> Służy do liczenia i sprawdzania ilości rekordów.</a:t>
            </a:r>
            <a:endParaRPr lang="pl-PL" altLang="en-US" sz="2400"/>
          </a:p>
        </p:txBody>
      </p:sp>
      <p:sp>
        <p:nvSpPr>
          <p:cNvPr id="11268" name="pole tekstowe 3"/>
          <p:cNvSpPr txBox="1">
            <a:spLocks noChangeArrowheads="1"/>
          </p:cNvSpPr>
          <p:nvPr/>
        </p:nvSpPr>
        <p:spPr bwMode="auto">
          <a:xfrm>
            <a:off x="642938" y="2286000"/>
            <a:ext cx="3709987" cy="793750"/>
          </a:xfrm>
          <a:prstGeom prst="rect">
            <a:avLst/>
          </a:prstGeom>
          <a:noFill/>
          <a:ln w="9525">
            <a:noFill/>
            <a:miter lim="800000"/>
            <a:headEnd/>
            <a:tailEnd/>
          </a:ln>
        </p:spPr>
        <p:txBody>
          <a:bodyPr wrap="none">
            <a:spAutoFit/>
          </a:bodyPr>
          <a:lstStyle/>
          <a:p>
            <a:pPr>
              <a:spcBef>
                <a:spcPct val="20000"/>
              </a:spcBef>
              <a:defRPr/>
            </a:pPr>
            <a:r>
              <a:rPr lang="pl-PL" altLang="en-US" sz="2400" noProof="1">
                <a:solidFill>
                  <a:schemeClr val="tx1"/>
                </a:solidFill>
              </a:rPr>
              <a:t>Obowiązkowe dla COUNT:</a:t>
            </a:r>
          </a:p>
          <a:p>
            <a:pPr>
              <a:spcBef>
                <a:spcPct val="20000"/>
              </a:spcBef>
              <a:buClr>
                <a:schemeClr val="tx1"/>
              </a:buClr>
              <a:buFont typeface="Arial" pitchFamily="34" charset="0"/>
              <a:buChar char="•"/>
              <a:defRPr/>
            </a:pPr>
            <a:r>
              <a:rPr lang="pl-PL" altLang="en-US" noProof="1">
                <a:solidFill>
                  <a:srgbClr val="FF9900"/>
                </a:solidFill>
              </a:rPr>
              <a:t> </a:t>
            </a:r>
            <a:r>
              <a:rPr lang="pl-PL" altLang="en-US" noProof="1">
                <a:solidFill>
                  <a:schemeClr val="accent4">
                    <a:lumMod val="50000"/>
                  </a:schemeClr>
                </a:solidFill>
              </a:rPr>
              <a:t>FROM – źródłowy zbiór danych</a:t>
            </a:r>
          </a:p>
        </p:txBody>
      </p:sp>
      <p:sp>
        <p:nvSpPr>
          <p:cNvPr id="11269" name="pole tekstowe 4"/>
          <p:cNvSpPr txBox="1">
            <a:spLocks noChangeArrowheads="1"/>
          </p:cNvSpPr>
          <p:nvPr/>
        </p:nvSpPr>
        <p:spPr bwMode="auto">
          <a:xfrm>
            <a:off x="285750" y="3571875"/>
            <a:ext cx="8648700" cy="2800350"/>
          </a:xfrm>
          <a:prstGeom prst="rect">
            <a:avLst/>
          </a:prstGeom>
          <a:solidFill>
            <a:schemeClr val="tx2"/>
          </a:solidFill>
          <a:ln w="9525">
            <a:noFill/>
            <a:miter lim="800000"/>
            <a:headEnd/>
            <a:tailEnd/>
          </a:ln>
        </p:spPr>
        <p:txBody>
          <a:bodyPr wrap="none">
            <a:spAutoFit/>
          </a:bodyPr>
          <a:lstStyle/>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//TOOLIN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COUNT FROM(indd) USING(</a:t>
            </a:r>
            <a:r>
              <a:rPr lang="pl-PL" altLang="en-US" sz="2000" b="1" noProof="1">
                <a:solidFill>
                  <a:schemeClr val="bg1">
                    <a:lumMod val="85000"/>
                  </a:schemeClr>
                </a:solidFill>
                <a:latin typeface="Courier New" pitchFamily="49" charset="0"/>
              </a:rPr>
              <a:t>inst</a:t>
            </a:r>
            <a:r>
              <a:rPr lang="pl-PL" altLang="en-US" sz="2000" b="1" noProof="1">
                <a:solidFill>
                  <a:srgbClr val="00B0F0"/>
                </a:solidFill>
                <a:latin typeface="Courier New" pitchFamily="49" charset="0"/>
              </a:rPr>
              <a:t>) VSAMTYPE(x) LOCALE(name)</a:t>
            </a:r>
          </a:p>
          <a:p>
            <a:pPr>
              <a:lnSpc>
                <a:spcPct val="110000"/>
              </a:lnSpc>
              <a:buClr>
                <a:srgbClr val="00FF00"/>
              </a:buClr>
              <a:buSzPct val="75000"/>
              <a:buFont typeface="Monotype Sorts"/>
              <a:buNone/>
              <a:defRPr/>
            </a:pPr>
            <a:r>
              <a:rPr lang="pl-PL" altLang="en-US" sz="2000" b="1" noProof="1">
                <a:solidFill>
                  <a:srgbClr val="00B0F0"/>
                </a:solidFill>
                <a:latin typeface="Courier New" pitchFamily="49" charset="0"/>
              </a:rPr>
              <a:t> EMPTY NOTEMPTY HIGHER(x) LOWER(x) EQUAL(x) NOTEQUAL(x)</a:t>
            </a:r>
          </a:p>
          <a:p>
            <a:pPr>
              <a:lnSpc>
                <a:spcPct val="110000"/>
              </a:lnSpc>
              <a:buClr>
                <a:srgbClr val="00FF00"/>
              </a:buClr>
              <a:buSzPct val="75000"/>
              <a:buFont typeface="Monotype Sorts"/>
              <a:buNone/>
              <a:defRPr/>
            </a:pPr>
            <a:r>
              <a:rPr lang="pl-PL" altLang="en-US" sz="2000" b="1" noProof="1">
                <a:solidFill>
                  <a:srgbClr val="00B0F0"/>
                </a:solidFill>
                <a:latin typeface="Courier New" pitchFamily="49" charset="0"/>
              </a:rPr>
              <a:t> RC4</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r>
              <a:rPr lang="pl-PL" altLang="en-US" sz="2000" b="1" noProof="1">
                <a:solidFill>
                  <a:schemeClr val="bg1">
                    <a:lumMod val="85000"/>
                  </a:schemeClr>
                </a:solidFill>
                <a:latin typeface="Courier New" pitchFamily="49" charset="0"/>
              </a:rPr>
              <a:t>inst</a:t>
            </a:r>
            <a:r>
              <a:rPr lang="pl-PL" altLang="en-US" sz="2000" b="1" noProof="1">
                <a:solidFill>
                  <a:srgbClr val="32EE5F"/>
                </a:solidFill>
                <a:latin typeface="Courier New" pitchFamily="49" charset="0"/>
              </a:rPr>
              <a:t>CNTL </a:t>
            </a:r>
            <a:r>
              <a:rPr lang="pl-PL" altLang="en-US" sz="2000" b="1" noProof="1">
                <a:solidFill>
                  <a:srgbClr val="FF0000"/>
                </a:solidFill>
                <a:latin typeface="Courier New" pitchFamily="49" charset="0"/>
              </a:rPr>
              <a:t>DD</a:t>
            </a:r>
            <a:r>
              <a:rPr lang="pl-PL" altLang="en-US" sz="2000" b="1" noProof="1">
                <a:solidFill>
                  <a:srgbClr val="32EE5F"/>
                </a:solidFill>
                <a:latin typeface="Courier New" pitchFamily="49" charset="0"/>
              </a:rPr>
              <a:t> *</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  </a:t>
            </a:r>
            <a:r>
              <a:rPr lang="pl-PL" altLang="en-US" sz="2000" b="1" noProof="1">
                <a:solidFill>
                  <a:srgbClr val="00B0F0"/>
                </a:solidFill>
                <a:latin typeface="Courier New" pitchFamily="49" charset="0"/>
              </a:rPr>
              <a:t>&lt;instrukcje programu SORT&gt;</a:t>
            </a:r>
          </a:p>
          <a:p>
            <a:pPr>
              <a:lnSpc>
                <a:spcPct val="110000"/>
              </a:lnSpc>
              <a:buClr>
                <a:srgbClr val="00FF00"/>
              </a:buClr>
              <a:buSzPct val="75000"/>
              <a:buFont typeface="Monotype Sorts"/>
              <a:buNone/>
              <a:defRPr/>
            </a:pPr>
            <a:r>
              <a:rPr lang="pl-PL" altLang="en-US" sz="2000" b="1" noProof="1">
                <a:solidFill>
                  <a:srgbClr val="32EE5F"/>
                </a:solidFill>
                <a:latin typeface="Courier New" pitchFamily="49" charset="0"/>
              </a:rPr>
              <a:t>/*</a:t>
            </a:r>
            <a:endParaRPr lang="pl-PL" altLang="en-US" sz="2000" b="1" noProof="1"/>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332656"/>
            <a:ext cx="8286808" cy="642942"/>
          </a:xfrm>
        </p:spPr>
        <p:txBody>
          <a:bodyPr/>
          <a:lstStyle/>
          <a:p>
            <a:pPr algn="ctr" eaLnBrk="1" hangingPunct="1">
              <a:defRPr/>
            </a:pPr>
            <a:r>
              <a:rPr lang="pl-PL" sz="3600" noProof="1" smtClean="0">
                <a:solidFill>
                  <a:srgbClr val="FF0000"/>
                </a:solidFill>
              </a:rPr>
              <a:t>COUNT</a:t>
            </a:r>
            <a:r>
              <a:rPr lang="pl-PL" sz="3600" dirty="0" smtClean="0">
                <a:solidFill>
                  <a:srgbClr val="FF0000"/>
                </a:solidFill>
              </a:rPr>
              <a:t> </a:t>
            </a:r>
            <a:r>
              <a:rPr lang="pl-PL" sz="2000" dirty="0" smtClean="0">
                <a:solidFill>
                  <a:schemeClr val="tx1"/>
                </a:solidFill>
              </a:rPr>
              <a:t>(przykłady)</a:t>
            </a:r>
            <a:endParaRPr lang="pl-PL" sz="3600" dirty="0">
              <a:solidFill>
                <a:srgbClr val="FF0000"/>
              </a:solidFill>
            </a:endParaRPr>
          </a:p>
        </p:txBody>
      </p:sp>
      <p:sp>
        <p:nvSpPr>
          <p:cNvPr id="12291" name="pole tekstowe 3"/>
          <p:cNvSpPr txBox="1">
            <a:spLocks noChangeArrowheads="1"/>
          </p:cNvSpPr>
          <p:nvPr/>
        </p:nvSpPr>
        <p:spPr bwMode="auto">
          <a:xfrm>
            <a:off x="539750" y="2492375"/>
            <a:ext cx="8064500" cy="13112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COUNT FROM(INDD) EMPTY</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
        <p:nvSpPr>
          <p:cNvPr id="12292" name="pole tekstowe 4"/>
          <p:cNvSpPr txBox="1">
            <a:spLocks noChangeArrowheads="1"/>
          </p:cNvSpPr>
          <p:nvPr/>
        </p:nvSpPr>
        <p:spPr bwMode="auto">
          <a:xfrm>
            <a:off x="539750" y="3933825"/>
            <a:ext cx="8072438" cy="1301750"/>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COUNT FROM(INPUT) HIGHER(+50000)</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
        <p:nvSpPr>
          <p:cNvPr id="12293" name="pole tekstowe 5"/>
          <p:cNvSpPr txBox="1">
            <a:spLocks noChangeArrowheads="1"/>
          </p:cNvSpPr>
          <p:nvPr/>
        </p:nvSpPr>
        <p:spPr bwMode="auto">
          <a:xfrm>
            <a:off x="539750" y="5373688"/>
            <a:ext cx="8072438" cy="13112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COUNT FROM(INPUT) EQUAL(0005) RC4</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
        <p:nvSpPr>
          <p:cNvPr id="12294" name="pole tekstowe 3"/>
          <p:cNvSpPr txBox="1">
            <a:spLocks noChangeArrowheads="1"/>
          </p:cNvSpPr>
          <p:nvPr/>
        </p:nvSpPr>
        <p:spPr bwMode="auto">
          <a:xfrm>
            <a:off x="539750" y="1052513"/>
            <a:ext cx="8064500" cy="1311275"/>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COUNT FROM(INDD)</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428596" y="642918"/>
            <a:ext cx="8286808" cy="642942"/>
          </a:xfrm>
        </p:spPr>
        <p:txBody>
          <a:bodyPr/>
          <a:lstStyle/>
          <a:p>
            <a:pPr algn="ctr" eaLnBrk="1" hangingPunct="1">
              <a:defRPr/>
            </a:pPr>
            <a:r>
              <a:rPr lang="pl-PL" sz="3600" noProof="1" smtClean="0">
                <a:solidFill>
                  <a:srgbClr val="FF0000"/>
                </a:solidFill>
              </a:rPr>
              <a:t>COUNT</a:t>
            </a:r>
            <a:r>
              <a:rPr lang="pl-PL" sz="3600" dirty="0" smtClean="0">
                <a:solidFill>
                  <a:srgbClr val="FF0000"/>
                </a:solidFill>
              </a:rPr>
              <a:t> </a:t>
            </a:r>
            <a:r>
              <a:rPr lang="pl-PL" sz="2000" dirty="0" smtClean="0">
                <a:solidFill>
                  <a:schemeClr val="tx1"/>
                </a:solidFill>
              </a:rPr>
              <a:t>(przykłady, ciąg dalszy)</a:t>
            </a:r>
            <a:endParaRPr lang="pl-PL" sz="3600" dirty="0">
              <a:solidFill>
                <a:srgbClr val="FF0000"/>
              </a:solidFill>
            </a:endParaRPr>
          </a:p>
        </p:txBody>
      </p:sp>
      <p:sp>
        <p:nvSpPr>
          <p:cNvPr id="13315" name="pole tekstowe 3"/>
          <p:cNvSpPr txBox="1">
            <a:spLocks noChangeArrowheads="1"/>
          </p:cNvSpPr>
          <p:nvPr/>
        </p:nvSpPr>
        <p:spPr bwMode="auto">
          <a:xfrm>
            <a:off x="571500" y="1714500"/>
            <a:ext cx="8072438" cy="4967288"/>
          </a:xfrm>
          <a:prstGeom prst="rect">
            <a:avLst/>
          </a:prstGeom>
          <a:solidFill>
            <a:schemeClr val="tx2"/>
          </a:solidFill>
          <a:ln w="9525">
            <a:noFill/>
            <a:miter lim="800000"/>
            <a:headEnd/>
            <a:tailEnd/>
          </a:ln>
        </p:spPr>
        <p:txBody>
          <a:bodyPr>
            <a:spAutoFit/>
          </a:bodyPr>
          <a:lstStyle/>
          <a:p>
            <a:pPr>
              <a:lnSpc>
                <a:spcPct val="110000"/>
              </a:lnSpc>
              <a:buClr>
                <a:srgbClr val="00FF00"/>
              </a:buClr>
              <a:buSzPct val="75000"/>
              <a:buFont typeface="Monotype Sorts"/>
              <a:buNone/>
            </a:pPr>
            <a:r>
              <a:rPr lang="pl-PL" altLang="en-US" sz="2400" b="1">
                <a:solidFill>
                  <a:srgbClr val="32EE5F"/>
                </a:solidFill>
                <a:latin typeface="Courier New" pitchFamily="49" charset="0"/>
              </a:rPr>
              <a:t>//SYMNAMES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MINFEM,3</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SEX,62,1,CH</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FEMALE,C‚’F'</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//TOOLIN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COUNT FROM(INPUT) USING(FEM1)      -</a:t>
            </a:r>
          </a:p>
          <a:p>
            <a:pPr>
              <a:lnSpc>
                <a:spcPct val="110000"/>
              </a:lnSpc>
              <a:buClr>
                <a:srgbClr val="00FF00"/>
              </a:buClr>
              <a:buSzPct val="75000"/>
              <a:buFont typeface="Monotype Sorts"/>
              <a:buNone/>
            </a:pPr>
            <a:r>
              <a:rPr lang="pl-PL" altLang="en-US" sz="2400" b="1">
                <a:solidFill>
                  <a:srgbClr val="00B0F0"/>
                </a:solidFill>
                <a:latin typeface="Courier New" pitchFamily="49" charset="0"/>
              </a:rPr>
              <a:t> LOWER(MINFEM)</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//FEM1CNTL </a:t>
            </a:r>
            <a:r>
              <a:rPr lang="pl-PL" altLang="en-US" sz="2400" b="1">
                <a:solidFill>
                  <a:srgbClr val="FF0000"/>
                </a:solidFill>
                <a:latin typeface="Courier New" pitchFamily="49" charset="0"/>
              </a:rPr>
              <a:t>DD</a:t>
            </a:r>
            <a:r>
              <a:rPr lang="pl-PL" altLang="en-US" sz="2400" b="1">
                <a:solidFill>
                  <a:srgbClr val="32EE5F"/>
                </a:solidFill>
                <a:latin typeface="Courier New" pitchFamily="49" charset="0"/>
              </a:rPr>
              <a:t> *</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 </a:t>
            </a:r>
            <a:r>
              <a:rPr lang="pl-PL" altLang="en-US" sz="2400" b="1">
                <a:solidFill>
                  <a:srgbClr val="00B0F0"/>
                </a:solidFill>
                <a:latin typeface="Courier New" pitchFamily="49" charset="0"/>
              </a:rPr>
              <a:t>INCLUDE COND=(SEX,EQ,FEMALE)</a:t>
            </a:r>
          </a:p>
          <a:p>
            <a:pPr>
              <a:lnSpc>
                <a:spcPct val="110000"/>
              </a:lnSpc>
              <a:buClr>
                <a:srgbClr val="00FF00"/>
              </a:buClr>
              <a:buSzPct val="75000"/>
              <a:buFont typeface="Monotype Sorts"/>
              <a:buNone/>
            </a:pPr>
            <a:r>
              <a:rPr lang="pl-PL" altLang="en-US" sz="2400" b="1">
                <a:solidFill>
                  <a:srgbClr val="32EE5F"/>
                </a:solidFill>
                <a:latin typeface="Courier New" pitchFamily="49" charset="0"/>
              </a:rPr>
              <a:t>/*</a:t>
            </a:r>
          </a:p>
        </p:txBody>
      </p:sp>
    </p:spTree>
  </p:cSld>
  <p:clrMapOvr>
    <a:masterClrMapping/>
  </p:clrMapOvr>
  <p:transition>
    <p:fad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rzepływ">
  <a:themeElements>
    <a:clrScheme name="Przepły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Przepły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rzepły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akiet 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Pakiet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236</TotalTime>
  <Words>7827</Words>
  <Application>Microsoft Office PowerPoint</Application>
  <PresentationFormat>Pokaz na ekranie (4:3)</PresentationFormat>
  <Paragraphs>2078</Paragraphs>
  <Slides>38</Slides>
  <Notes>38</Notes>
  <HiddenSlides>0</HiddenSlides>
  <MMClips>0</MMClips>
  <ScaleCrop>false</ScaleCrop>
  <HeadingPairs>
    <vt:vector size="4" baseType="variant">
      <vt:variant>
        <vt:lpstr>Motyw</vt:lpstr>
      </vt:variant>
      <vt:variant>
        <vt:i4>1</vt:i4>
      </vt:variant>
      <vt:variant>
        <vt:lpstr>Tytuły slajdów</vt:lpstr>
      </vt:variant>
      <vt:variant>
        <vt:i4>38</vt:i4>
      </vt:variant>
    </vt:vector>
  </HeadingPairs>
  <TitlesOfParts>
    <vt:vector size="39" baseType="lpstr">
      <vt:lpstr>Przepływ</vt:lpstr>
      <vt:lpstr>ICETOOL</vt:lpstr>
      <vt:lpstr>ICETOOL – podstawowe informacje</vt:lpstr>
      <vt:lpstr>Składnia wywołania ICETOOL w JCL</vt:lpstr>
      <vt:lpstr>       Wybrane możliwości programu ICETOOL • Tworzenie wielu kopii posortowanych, połączonych lub edytowanych danych wejściowych    COPY • Zliczanie ilości rekordów.        COUNT • Ustawianie kodu powrotu (RC - Return Code) RC=12, RC=8, RC=4 lub RC=0 na podstawie liczby rekordów porównanej z liczbą przez nas oczekiwaną.       COUNT • Tworzenie pliku na bazie pliku wejściowego, zawierającego dodatkowy rekord z tekstem i ilością rekordów .  COUNT • Sortowanie rekordów pomiędzy nagłówkami i stopkami.     DATASORT • Ukazanie domyślnych ustawień instalacji DFSORT.      DEFAULTS • Tworzenie formy raportu na bazie pól znakowych i numerycznych, podzielonych na sekcje zgodnie z założonymi kryteriami z tytułami, datami, godzinami, numerami stron, nagłówkami, ilością wierszy na stronie, sformatowanymi polami i sumą , maksymalną, minimalną, średnią wartością dla danych liczbowych łącznie z ilością ich wystąpień.  DYSPLAY • Tworzenie plików zawierających przegrupowania pól plików wejściowych.     MARGE • Używanie trzech różnych trybów (stop, continue, scan - zatrzymania, kontynuacji i prześledzenia) do kontroli sprawdzania błędów i działań po wykryciu błędu dla grup operatorów.     MODE • Tworzenie formy raportu pokazującego unikalne wartości dla wybranych pól znakowych i numerycznych oraz liczbę wystąpień każdego z nich, podzielonych na sekcje zgodnie z założonymi kryteriami.   OCCUR • Zmiana rozmiaru rekordów w pliku o stałej długości rekordów poprzez utworzenie większego rekordu z wielu krótszych rekordów lub wielu krótszych rekordów z większego rekordu.     RESIZE • Tworzenie plików z rekordami gdzie określona grupa pól to: tylko duplikaty, tylko bez duplikatów lub z duplikatami występującymi dokładnie n razy, mniej niż n razy lub więcej niż n razy.    SELECT • Tworzenie pliku z rekordami złożonymi z dwóch lub więcej rekordów wejściowych o zduplikowanych wartościach. Te rekordy wejściowe mogą pochodzić z różnych plików, pomagając w wykonywaniu operacji "join" i "match".  SPLICE • Podawanie statystycznych danych dla wybranych pól numerycznych, takich jak minimum, maksimum, średnia, suma, liczba wszystkich wartości i liczba unikalnych wartości.      STATS • Tworzenie danych wyjściowych zawierających podzbiory danych wejściowych na podstawie różnych kryteriów dotyczących wartości pól znakowych i numerycznych, liczby wystąpień wartości unikalnych, rekordów nagłówka i stopki lub kolejności rekordów.        SUBSET • Wyodrębnienie wartości nieliczbowych z pól zadeklarowanych jako numeryczne.   VERIFY</vt:lpstr>
      <vt:lpstr>COPY</vt:lpstr>
      <vt:lpstr>COPY (przykłady)</vt:lpstr>
      <vt:lpstr>COUNT</vt:lpstr>
      <vt:lpstr>COUNT (przykłady)</vt:lpstr>
      <vt:lpstr>COUNT (przykłady, ciąg dalszy)</vt:lpstr>
      <vt:lpstr>DATASORT</vt:lpstr>
      <vt:lpstr>Slajd 11</vt:lpstr>
      <vt:lpstr>Slajd 12</vt:lpstr>
      <vt:lpstr>Slajd 13</vt:lpstr>
      <vt:lpstr>Slajd 14</vt:lpstr>
      <vt:lpstr>Slajd 15</vt:lpstr>
      <vt:lpstr>Slajd 16</vt:lpstr>
      <vt:lpstr>Slajd 17</vt:lpstr>
      <vt:lpstr>Slajd 18</vt:lpstr>
      <vt:lpstr>Slajd 19</vt:lpstr>
      <vt:lpstr>Slajd 20</vt:lpstr>
      <vt:lpstr>SELECT (przykłady)</vt:lpstr>
      <vt:lpstr>SELECT (przykłady, ciąg dalszy)</vt:lpstr>
      <vt:lpstr>Slajd 23</vt:lpstr>
      <vt:lpstr>SORT (przykład)</vt:lpstr>
      <vt:lpstr>SORT (przykład, ciąg dalszy)</vt:lpstr>
      <vt:lpstr>Slajd 26</vt:lpstr>
      <vt:lpstr>SPLICE (przykład)</vt:lpstr>
      <vt:lpstr>SPLICE (przykład, ciąg dalszy)</vt:lpstr>
      <vt:lpstr>SPLICE (przykład, ciąg dalszy)</vt:lpstr>
      <vt:lpstr>SPLICE (przykład, ciąg dalszy)</vt:lpstr>
      <vt:lpstr>SPLICE (przykład, ciąg dalszy)</vt:lpstr>
      <vt:lpstr>Slajd 32</vt:lpstr>
      <vt:lpstr>Slajd 33</vt:lpstr>
      <vt:lpstr>Slajd 34</vt:lpstr>
      <vt:lpstr>Slajd 35</vt:lpstr>
      <vt:lpstr>Slajd 36</vt:lpstr>
      <vt:lpstr>VERIFY (przykłady)</vt:lpstr>
      <vt:lpstr>Slajd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Slajd 1</dc:title>
  <dc:creator>ZLATANXD</dc:creator>
  <cp:lastModifiedBy>ZLATANXD</cp:lastModifiedBy>
  <cp:revision>39</cp:revision>
  <dcterms:created xsi:type="dcterms:W3CDTF">2022-05-23T11:25:32Z</dcterms:created>
  <dcterms:modified xsi:type="dcterms:W3CDTF">2022-07-30T11:44:43Z</dcterms:modified>
</cp:coreProperties>
</file>