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9" r:id="rId4"/>
    <p:sldId id="260" r:id="rId5"/>
    <p:sldId id="261" r:id="rId6"/>
    <p:sldId id="263" r:id="rId7"/>
    <p:sldId id="262" r:id="rId8"/>
    <p:sldId id="266" r:id="rId9"/>
    <p:sldId id="265" r:id="rId10"/>
    <p:sldId id="268" r:id="rId11"/>
    <p:sldId id="269" r:id="rId12"/>
    <p:sldId id="270" r:id="rId13"/>
    <p:sldId id="267" r:id="rId14"/>
    <p:sldId id="285" r:id="rId15"/>
    <p:sldId id="284" r:id="rId16"/>
    <p:sldId id="286" r:id="rId17"/>
    <p:sldId id="276" r:id="rId18"/>
    <p:sldId id="287" r:id="rId19"/>
    <p:sldId id="277" r:id="rId20"/>
    <p:sldId id="288" r:id="rId21"/>
    <p:sldId id="278" r:id="rId22"/>
    <p:sldId id="280" r:id="rId23"/>
    <p:sldId id="283" r:id="rId24"/>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8667" autoAdjust="0"/>
  </p:normalViewPr>
  <p:slideViewPr>
    <p:cSldViewPr>
      <p:cViewPr varScale="1">
        <p:scale>
          <a:sx n="78" d="100"/>
          <a:sy n="78" d="100"/>
        </p:scale>
        <p:origin x="-9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7913AA-464B-4660-A79D-6961C66098ED}" type="datetimeFigureOut">
              <a:rPr lang="pl-PL" smtClean="0"/>
              <a:pPr/>
              <a:t>2024-11-21</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6E2C3-1978-42C8-96D7-4F35D316F26B}" type="slidenum">
              <a:rPr lang="pl-PL" smtClean="0"/>
              <a:pPr/>
              <a:t>‹#›</a:t>
            </a:fld>
            <a:endParaRPr lang="pl-PL"/>
          </a:p>
        </p:txBody>
      </p:sp>
    </p:spTree>
    <p:extLst>
      <p:ext uri="{BB962C8B-B14F-4D97-AF65-F5344CB8AC3E}">
        <p14:creationId xmlns="" xmlns:p14="http://schemas.microsoft.com/office/powerpoint/2010/main" val="234877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en-US" b="1" dirty="0"/>
              <a:t>Job Control Language</a:t>
            </a:r>
            <a:r>
              <a:rPr lang="en-US" dirty="0"/>
              <a:t> (</a:t>
            </a:r>
            <a:r>
              <a:rPr lang="en-US" b="1" dirty="0"/>
              <a:t>JCL</a:t>
            </a:r>
            <a:r>
              <a:rPr lang="en-US" dirty="0"/>
              <a:t>) </a:t>
            </a:r>
            <a:r>
              <a:rPr lang="pl-PL" dirty="0"/>
              <a:t>jest językiem skryptowym</a:t>
            </a:r>
            <a:r>
              <a:rPr lang="en-US" dirty="0"/>
              <a:t> </a:t>
            </a:r>
            <a:r>
              <a:rPr lang="pl-PL" dirty="0"/>
              <a:t>(</a:t>
            </a:r>
            <a:r>
              <a:rPr lang="pl-PL" i="1" noProof="1"/>
              <a:t>scripting language</a:t>
            </a:r>
            <a:r>
              <a:rPr lang="pl-PL" dirty="0"/>
              <a:t>) używanym przez system operacyjny</a:t>
            </a:r>
            <a:r>
              <a:rPr lang="en-US" dirty="0"/>
              <a:t> </a:t>
            </a:r>
            <a:r>
              <a:rPr lang="pl-PL" noProof="1"/>
              <a:t>IBM mainframe</a:t>
            </a:r>
            <a:r>
              <a:rPr lang="pl-PL" dirty="0"/>
              <a:t> aby instruować system jak uruchamiać program</a:t>
            </a:r>
            <a:r>
              <a:rPr lang="pl-PL" baseline="0" dirty="0"/>
              <a:t> </a:t>
            </a:r>
            <a:r>
              <a:rPr lang="pl-PL" baseline="0" noProof="1"/>
              <a:t>„batchowy” (</a:t>
            </a:r>
            <a:r>
              <a:rPr lang="pl-PL" i="1" baseline="0" noProof="1"/>
              <a:t>batch job</a:t>
            </a:r>
            <a:r>
              <a:rPr lang="pl-PL" baseline="0" noProof="1"/>
              <a:t>)</a:t>
            </a:r>
            <a:r>
              <a:rPr lang="en-US" dirty="0"/>
              <a:t> </a:t>
            </a:r>
            <a:r>
              <a:rPr lang="pl-PL" dirty="0"/>
              <a:t>lub rozpocząć pracę w podsystemie (</a:t>
            </a:r>
            <a:r>
              <a:rPr lang="en-US" i="1" dirty="0"/>
              <a:t>subsystem</a:t>
            </a:r>
            <a:r>
              <a:rPr lang="pl-PL" dirty="0"/>
              <a:t>)</a:t>
            </a:r>
            <a:r>
              <a:rPr lang="en-US" dirty="0"/>
              <a:t>.</a:t>
            </a:r>
            <a:endParaRPr lang="pl-PL" dirty="0"/>
          </a:p>
          <a:p>
            <a:endParaRPr lang="pl-PL" dirty="0"/>
          </a:p>
          <a:p>
            <a:r>
              <a:rPr lang="pl-PL" dirty="0"/>
              <a:t>Wraz z pojawieniem się rodziny OS (</a:t>
            </a:r>
            <a:r>
              <a:rPr lang="pl-PL" i="1" dirty="0"/>
              <a:t>z/OS</a:t>
            </a:r>
            <a:r>
              <a:rPr lang="pl-PL" dirty="0"/>
              <a:t>), JCL</a:t>
            </a:r>
            <a:r>
              <a:rPr lang="pl-PL" baseline="0" dirty="0"/>
              <a:t> stał się bardziej elastyczny i łatwiejszy do użycia</a:t>
            </a:r>
            <a:r>
              <a:rPr lang="en-US" dirty="0"/>
              <a:t>.</a:t>
            </a:r>
          </a:p>
          <a:p>
            <a:r>
              <a:rPr lang="pl-PL" dirty="0"/>
              <a:t>Składnia JCL dla tak</a:t>
            </a:r>
            <a:r>
              <a:rPr lang="pl-PL" baseline="0" dirty="0"/>
              <a:t> starego systemu jak System/360</a:t>
            </a:r>
            <a:r>
              <a:rPr lang="en-US" dirty="0"/>
              <a:t> </a:t>
            </a:r>
            <a:r>
              <a:rPr lang="pl-PL" dirty="0"/>
              <a:t>wprowadzonego w </a:t>
            </a:r>
            <a:r>
              <a:rPr lang="en-US" dirty="0"/>
              <a:t>1964</a:t>
            </a:r>
            <a:r>
              <a:rPr lang="pl-PL" dirty="0"/>
              <a:t> jak i nowszych jest niemal taka sama i stara składnia wymaga</a:t>
            </a:r>
            <a:r>
              <a:rPr lang="pl-PL" baseline="0" dirty="0"/>
              <a:t> nieznacznych zmian aby służyła przez ponad 40 lat</a:t>
            </a:r>
            <a:r>
              <a:rPr lang="en-US" dirty="0"/>
              <a:t> – </a:t>
            </a:r>
            <a:r>
              <a:rPr lang="pl-PL" dirty="0"/>
              <a:t>te stare </a:t>
            </a:r>
            <a:r>
              <a:rPr lang="pl-PL" noProof="1"/>
              <a:t>JOBy</a:t>
            </a:r>
            <a:r>
              <a:rPr lang="pl-PL" dirty="0"/>
              <a:t> są często tak zawiłe że przerabianie ich przy użyciu składni CLIST</a:t>
            </a:r>
            <a:r>
              <a:rPr lang="en-US" dirty="0"/>
              <a:t> </a:t>
            </a:r>
            <a:r>
              <a:rPr lang="pl-PL" dirty="0"/>
              <a:t>byłoby zbyt uciążliwe</a:t>
            </a:r>
            <a:r>
              <a:rPr lang="pl-PL" baseline="0" dirty="0"/>
              <a:t> i pochłaniałoby zbyt wiele czasu.  </a:t>
            </a:r>
            <a:r>
              <a:rPr lang="pl-PL" dirty="0"/>
              <a:t>Jakkolwiek składnia </a:t>
            </a:r>
            <a:r>
              <a:rPr lang="en-US" dirty="0"/>
              <a:t>CLIST </a:t>
            </a:r>
            <a:r>
              <a:rPr lang="pl-PL" dirty="0"/>
              <a:t>jest łatwiejsza do odczytu</a:t>
            </a:r>
            <a:r>
              <a:rPr lang="en-US" dirty="0"/>
              <a:t>, </a:t>
            </a:r>
            <a:r>
              <a:rPr lang="pl-PL" dirty="0"/>
              <a:t>programiści muszą wprowadzać do kodu wciąż taką samą ilość informacji jaką wprowadzaliby stosując starą składnię</a:t>
            </a:r>
            <a:r>
              <a:rPr lang="en-US" dirty="0"/>
              <a:t>.</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a:t>
            </a:fld>
            <a:endParaRPr lang="pl-PL"/>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Jeżeli wywołujemy np.</a:t>
            </a:r>
            <a:r>
              <a:rPr lang="pl-PL" baseline="0" dirty="0"/>
              <a:t> program narzędziowy taki jak </a:t>
            </a:r>
            <a:r>
              <a:rPr lang="pl-PL" b="1" baseline="0" dirty="0"/>
              <a:t>IEBCOMPR, IEBCOPY, IEBGENER, IDCAMS </a:t>
            </a:r>
            <a:r>
              <a:rPr lang="pl-PL" baseline="0" dirty="0"/>
              <a:t>jego nazwa jest szukana w bibliotece systemowej (jest nią SYS1.LINKLIB).</a:t>
            </a:r>
          </a:p>
          <a:p>
            <a:r>
              <a:rPr lang="pl-PL" baseline="0" dirty="0"/>
              <a:t>Jeżeli </a:t>
            </a:r>
            <a:r>
              <a:rPr lang="pl-PL" baseline="0" noProof="1"/>
              <a:t>load</a:t>
            </a:r>
            <a:r>
              <a:rPr lang="pl-PL" baseline="0" dirty="0"/>
              <a:t> module znajduje się w bibliotece prywatnej, biblioteka ta musi być zadeklarowana (patrz następny slajd), np.</a:t>
            </a:r>
          </a:p>
          <a:p>
            <a:endParaRPr lang="pl-PL" baseline="0" dirty="0"/>
          </a:p>
          <a:p>
            <a:r>
              <a:rPr lang="pl-PL" dirty="0"/>
              <a:t>	</a:t>
            </a:r>
            <a:r>
              <a:rPr lang="pl-PL" noProof="1"/>
              <a:t>//LB12345  JOB (LB12345),MBorus,MSGCLASS=O,   </a:t>
            </a:r>
          </a:p>
          <a:p>
            <a:r>
              <a:rPr lang="pl-PL" noProof="1"/>
              <a:t>	//	      MSGLEVEL=(1,1),CLASS=B,NOTIFY=LB12345 </a:t>
            </a:r>
          </a:p>
          <a:p>
            <a:r>
              <a:rPr lang="pl-PL" noProof="1"/>
              <a:t>	//*                                             </a:t>
            </a:r>
          </a:p>
          <a:p>
            <a:r>
              <a:rPr lang="pl-PL" noProof="1"/>
              <a:t>	//JOBLIB      DD DSN=</a:t>
            </a:r>
            <a:r>
              <a:rPr lang="pl-PL" b="1" noProof="1"/>
              <a:t>LB12345.COB.LOAD</a:t>
            </a:r>
            <a:r>
              <a:rPr lang="pl-PL" noProof="1"/>
              <a:t>,DISP=SHR</a:t>
            </a:r>
          </a:p>
          <a:p>
            <a:r>
              <a:rPr lang="pl-PL" noProof="1"/>
              <a:t>	//STEP010    EXEC PGM=IDCAMS		</a:t>
            </a:r>
            <a:r>
              <a:rPr lang="pl-PL" noProof="1">
                <a:sym typeface="Wingdings" pitchFamily="2" charset="2"/>
              </a:rPr>
              <a:t> w bibliotece systemowej </a:t>
            </a:r>
            <a:r>
              <a:rPr lang="pl-PL" b="1" noProof="1">
                <a:sym typeface="Wingdings" pitchFamily="2" charset="2"/>
              </a:rPr>
              <a:t>SYS1.LINKLIB</a:t>
            </a:r>
            <a:endParaRPr lang="pl-PL" b="1" noProof="1"/>
          </a:p>
          <a:p>
            <a:r>
              <a:rPr lang="pl-PL" noProof="1"/>
              <a:t>	    ……………………………..</a:t>
            </a:r>
          </a:p>
          <a:p>
            <a:pPr marL="0" marR="0" indent="0" algn="l" defTabSz="914400" rtl="0" eaLnBrk="1" fontAlgn="auto" latinLnBrk="0" hangingPunct="1">
              <a:lnSpc>
                <a:spcPct val="100000"/>
              </a:lnSpc>
              <a:spcBef>
                <a:spcPts val="0"/>
              </a:spcBef>
              <a:spcAft>
                <a:spcPts val="0"/>
              </a:spcAft>
              <a:buClrTx/>
              <a:buSzTx/>
              <a:buFontTx/>
              <a:buNone/>
              <a:tabLst/>
              <a:defRPr/>
            </a:pPr>
            <a:r>
              <a:rPr lang="pl-PL" noProof="1"/>
              <a:t>	//STEP040    EXEC </a:t>
            </a:r>
            <a:r>
              <a:rPr lang="pl-PL" noProof="1" smtClean="0"/>
              <a:t>PGM=</a:t>
            </a:r>
            <a:r>
              <a:rPr lang="pl-PL" b="1" noProof="1" smtClean="0"/>
              <a:t>PRGLTS0</a:t>
            </a:r>
            <a:r>
              <a:rPr lang="pl-PL" noProof="1" smtClean="0"/>
              <a:t>,COND</a:t>
            </a:r>
            <a:r>
              <a:rPr lang="pl-PL" noProof="1"/>
              <a:t>=(4,LT)	</a:t>
            </a:r>
            <a:r>
              <a:rPr lang="pl-PL" noProof="1">
                <a:sym typeface="Wingdings" pitchFamily="2" charset="2"/>
              </a:rPr>
              <a:t> w bibliotece prywatnej, w tym wypadku </a:t>
            </a:r>
            <a:r>
              <a:rPr lang="pl-PL" b="1" noProof="1"/>
              <a:t>LB12345.COB.LOAD</a:t>
            </a:r>
            <a:endParaRPr lang="pl-PL" noProof="1"/>
          </a:p>
          <a:p>
            <a:pPr marL="0" marR="0" indent="0" algn="l" defTabSz="914400" rtl="0" eaLnBrk="1" fontAlgn="auto" latinLnBrk="0" hangingPunct="1">
              <a:lnSpc>
                <a:spcPct val="100000"/>
              </a:lnSpc>
              <a:spcBef>
                <a:spcPts val="0"/>
              </a:spcBef>
              <a:spcAft>
                <a:spcPts val="0"/>
              </a:spcAft>
              <a:buClrTx/>
              <a:buSzTx/>
              <a:buFontTx/>
              <a:buNone/>
              <a:tabLst/>
              <a:defRPr/>
            </a:pPr>
            <a:r>
              <a:rPr lang="pl-PL" noProof="1"/>
              <a:t>	    ……………………………..</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11</a:t>
            </a:fld>
            <a:endParaRPr lang="pl-PL"/>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25000" lnSpcReduction="20000"/>
          </a:bodyPr>
          <a:lstStyle/>
          <a:p>
            <a:r>
              <a:rPr lang="pl-PL" b="1" dirty="0"/>
              <a:t>Kody powrotu</a:t>
            </a:r>
            <a:endParaRPr lang="en-US" b="1" dirty="0"/>
          </a:p>
          <a:p>
            <a:r>
              <a:rPr lang="pl-PL" dirty="0"/>
              <a:t>Najbardziej popularna</a:t>
            </a:r>
            <a:r>
              <a:rPr lang="pl-PL" baseline="0" dirty="0"/>
              <a:t> konwencja wartości kodu powrotu przewiduje następujące wartości:</a:t>
            </a:r>
            <a:endParaRPr lang="en-US" dirty="0"/>
          </a:p>
          <a:p>
            <a:r>
              <a:rPr lang="en-US" dirty="0"/>
              <a:t>0 = </a:t>
            </a:r>
            <a:r>
              <a:rPr lang="pl-PL" dirty="0"/>
              <a:t>wszystko w porządku,</a:t>
            </a:r>
            <a:r>
              <a:rPr lang="en-US" dirty="0"/>
              <a:t> </a:t>
            </a:r>
          </a:p>
          <a:p>
            <a:r>
              <a:rPr lang="en-US" dirty="0"/>
              <a:t>4 = </a:t>
            </a:r>
            <a:r>
              <a:rPr lang="pl-PL" dirty="0"/>
              <a:t>ostrzeżenie, prawdopodobnie mało znaczący błąd,</a:t>
            </a:r>
            <a:r>
              <a:rPr lang="en-US" dirty="0"/>
              <a:t> </a:t>
            </a:r>
          </a:p>
          <a:p>
            <a:r>
              <a:rPr lang="en-US" dirty="0"/>
              <a:t>8 = </a:t>
            </a:r>
            <a:r>
              <a:rPr lang="pl-PL" dirty="0"/>
              <a:t>znaczący błąd,</a:t>
            </a:r>
            <a:r>
              <a:rPr lang="en-US" dirty="0"/>
              <a:t> </a:t>
            </a:r>
          </a:p>
          <a:p>
            <a:r>
              <a:rPr lang="en-US" dirty="0"/>
              <a:t>12 = </a:t>
            </a:r>
            <a:r>
              <a:rPr lang="pl-PL" dirty="0"/>
              <a:t>poważny błąd,</a:t>
            </a:r>
            <a:endParaRPr lang="en-US" dirty="0"/>
          </a:p>
          <a:p>
            <a:r>
              <a:rPr lang="en-US" dirty="0"/>
              <a:t>16 = </a:t>
            </a:r>
            <a:r>
              <a:rPr lang="pl-PL" dirty="0"/>
              <a:t>bardzo poważny błąd</a:t>
            </a:r>
            <a:r>
              <a:rPr lang="en-US" dirty="0"/>
              <a:t>! </a:t>
            </a:r>
          </a:p>
          <a:p>
            <a:r>
              <a:rPr lang="pl-PL" dirty="0"/>
              <a:t>System operacyjny odnosi się do kodu powrotu jako </a:t>
            </a:r>
            <a:r>
              <a:rPr lang="pl-PL" b="1" dirty="0"/>
              <a:t>COND</a:t>
            </a:r>
            <a:r>
              <a:rPr lang="pl-PL" dirty="0"/>
              <a:t> </a:t>
            </a:r>
            <a:r>
              <a:rPr lang="en-US" dirty="0"/>
              <a:t>("</a:t>
            </a:r>
            <a:r>
              <a:rPr lang="en-US" i="1" dirty="0"/>
              <a:t>condition code</a:t>
            </a:r>
            <a:r>
              <a:rPr lang="en-US" dirty="0"/>
              <a:t>")</a:t>
            </a:r>
            <a:r>
              <a:rPr lang="pl-PL" baseline="0" dirty="0"/>
              <a:t> i może go użyć do decyzji czy wprowadzić do przetwarzania następny krok.</a:t>
            </a:r>
          </a:p>
          <a:p>
            <a:endParaRPr lang="pl-PL" dirty="0"/>
          </a:p>
          <a:p>
            <a:r>
              <a:rPr lang="pl-PL" dirty="0"/>
              <a:t>Parametr </a:t>
            </a:r>
            <a:r>
              <a:rPr lang="pl-PL" b="1" dirty="0"/>
              <a:t>COND</a:t>
            </a:r>
            <a:r>
              <a:rPr lang="pl-PL" dirty="0"/>
              <a:t> dla instrukcji EXEC może sprawdzać jeden z poprzednich jak i wszystkie kody powrotu kroków poprzednich,</a:t>
            </a:r>
            <a:r>
              <a:rPr lang="pl-PL" baseline="0" dirty="0"/>
              <a:t> np.</a:t>
            </a:r>
          </a:p>
          <a:p>
            <a:r>
              <a:rPr lang="pl-PL" baseline="0" dirty="0"/>
              <a:t>//STEP010  EXEC  </a:t>
            </a:r>
            <a:r>
              <a:rPr lang="pl-PL" baseline="0" noProof="1"/>
              <a:t>PGM=pierwszy</a:t>
            </a:r>
          </a:p>
          <a:p>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//STEP020  EXEC  </a:t>
            </a:r>
            <a:r>
              <a:rPr lang="pl-PL" baseline="0" noProof="1"/>
              <a:t>PGM=drugi,COND</a:t>
            </a:r>
            <a:r>
              <a:rPr lang="pl-PL" baseline="0" dirty="0"/>
              <a:t>=(4,EQ,STEP010)		</a:t>
            </a:r>
            <a:r>
              <a:rPr lang="pl-PL" baseline="0" dirty="0">
                <a:sym typeface="Wingdings" pitchFamily="2" charset="2"/>
              </a:rPr>
              <a:t> STEP020 jest pominięty jeżeli 4 jest równe kodowi powrotu dla STEP010</a:t>
            </a:r>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//STEP030  EXEC  </a:t>
            </a:r>
            <a:r>
              <a:rPr lang="pl-PL" baseline="0" noProof="1"/>
              <a:t>PGM=trzeci,COND</a:t>
            </a:r>
            <a:r>
              <a:rPr lang="pl-PL" baseline="0" dirty="0"/>
              <a:t>=((12,GT),(8,EQ,STEP020),(4,EQ,STEP010))	</a:t>
            </a:r>
            <a:r>
              <a:rPr lang="pl-PL" baseline="0" dirty="0">
                <a:sym typeface="Wingdings" pitchFamily="2" charset="2"/>
              </a:rPr>
              <a:t> STEP030 jest pominięty jeżeli 12 jest większe niż kod powrotu</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jakiegokolwiek z poprzednich kroków </a:t>
            </a:r>
            <a:r>
              <a:rPr lang="pl-PL" b="1" baseline="0" dirty="0">
                <a:sym typeface="Wingdings" pitchFamily="2" charset="2"/>
              </a:rPr>
              <a:t>albo</a:t>
            </a:r>
            <a:r>
              <a:rPr lang="pl-PL" baseline="0" dirty="0">
                <a:sym typeface="Wingdings" pitchFamily="2" charset="2"/>
              </a:rPr>
              <a:t> gdy 8 jest równe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kodowi powrotu dla STEP020 </a:t>
            </a:r>
            <a:r>
              <a:rPr lang="pl-PL" b="1" baseline="0" dirty="0">
                <a:sym typeface="Wingdings" pitchFamily="2" charset="2"/>
              </a:rPr>
              <a:t>albo</a:t>
            </a:r>
            <a:r>
              <a:rPr lang="pl-PL" baseline="0" dirty="0">
                <a:sym typeface="Wingdings" pitchFamily="2" charset="2"/>
              </a:rPr>
              <a:t> 4 jest równe kodowi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powrotu dla STEP020.</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//STEP040  EXEC  </a:t>
            </a:r>
            <a:r>
              <a:rPr lang="pl-PL" baseline="0" noProof="1">
                <a:sym typeface="Wingdings" pitchFamily="2" charset="2"/>
              </a:rPr>
              <a:t>PGM=czwarty,COND=EVEN</a:t>
            </a:r>
            <a:r>
              <a:rPr lang="pl-PL" baseline="0" dirty="0">
                <a:sym typeface="Wingdings" pitchFamily="2" charset="2"/>
              </a:rPr>
              <a:t>		 pozwala na wprowadzenie kroku do przetwarzania </a:t>
            </a:r>
            <a:r>
              <a:rPr lang="pl-PL" u="sng" baseline="0" dirty="0">
                <a:sym typeface="Wingdings" pitchFamily="2" charset="2"/>
              </a:rPr>
              <a:t>nawet gdy</a:t>
            </a:r>
            <a:r>
              <a:rPr lang="pl-PL" baseline="0" dirty="0">
                <a:sym typeface="Wingdings" pitchFamily="2" charset="2"/>
              </a:rPr>
              <a:t> poprzednie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kroki skończą się </a:t>
            </a:r>
            <a:r>
              <a:rPr lang="pl-PL" i="1" baseline="0" noProof="1">
                <a:sym typeface="Wingdings" pitchFamily="2" charset="2"/>
              </a:rPr>
              <a:t>abend</a:t>
            </a:r>
            <a:r>
              <a:rPr lang="pl-PL" baseline="0" noProof="1">
                <a:sym typeface="Wingdings" pitchFamily="2" charset="2"/>
              </a:rPr>
              <a:t>em</a:t>
            </a:r>
            <a:r>
              <a:rPr lang="pl-PL" baseline="0" dirty="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//STEP040  EXEC  </a:t>
            </a:r>
            <a:r>
              <a:rPr lang="pl-PL" baseline="0" noProof="1">
                <a:sym typeface="Wingdings" pitchFamily="2" charset="2"/>
              </a:rPr>
              <a:t>PGM=piaty,COND=ONLY		</a:t>
            </a:r>
            <a:r>
              <a:rPr lang="pl-PL" baseline="0" dirty="0">
                <a:sym typeface="Wingdings" pitchFamily="2" charset="2"/>
              </a:rPr>
              <a:t> pozwala na wprowadzenie kroku do przetwarzania </a:t>
            </a:r>
            <a:r>
              <a:rPr lang="pl-PL" u="sng" baseline="0" dirty="0">
                <a:sym typeface="Wingdings" pitchFamily="2" charset="2"/>
              </a:rPr>
              <a:t>tylko gdy</a:t>
            </a:r>
            <a:r>
              <a:rPr lang="pl-PL" baseline="0" dirty="0">
                <a:sym typeface="Wingdings" pitchFamily="2" charset="2"/>
              </a:rPr>
              <a:t> poprzednie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kroki skończą się </a:t>
            </a:r>
            <a:r>
              <a:rPr lang="pl-PL" i="1" baseline="0" noProof="1">
                <a:sym typeface="Wingdings" pitchFamily="2" charset="2"/>
              </a:rPr>
              <a:t>abend</a:t>
            </a:r>
            <a:r>
              <a:rPr lang="pl-PL" baseline="0" noProof="1">
                <a:sym typeface="Wingdings" pitchFamily="2" charset="2"/>
              </a:rPr>
              <a:t>em</a:t>
            </a:r>
            <a:r>
              <a:rPr lang="pl-PL" baseline="0" dirty="0">
                <a:sym typeface="Wingdings" pitchFamily="2" charset="2"/>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a:sym typeface="Wingdings" pitchFamily="2" charset="2"/>
            </a:endParaRPr>
          </a:p>
          <a:p>
            <a:pPr marL="0" marR="0" indent="0" algn="l" defTabSz="914400" rtl="0" eaLnBrk="1" fontAlgn="auto" latinLnBrk="0" hangingPunct="1">
              <a:lnSpc>
                <a:spcPct val="100000"/>
              </a:lnSpc>
              <a:spcBef>
                <a:spcPts val="0"/>
              </a:spcBef>
              <a:spcAft>
                <a:spcPts val="0"/>
              </a:spcAft>
              <a:buClrTx/>
              <a:buSzTx/>
              <a:buFontTx/>
              <a:buNone/>
              <a:tabLst/>
              <a:defRPr/>
            </a:pPr>
            <a:r>
              <a:rPr lang="pl-PL" dirty="0"/>
              <a:t>Parametr </a:t>
            </a:r>
            <a:r>
              <a:rPr lang="pl-PL" b="1" dirty="0"/>
              <a:t>COND</a:t>
            </a:r>
            <a:r>
              <a:rPr lang="pl-PL" dirty="0"/>
              <a:t> kodowany</a:t>
            </a:r>
            <a:r>
              <a:rPr lang="pl-PL" baseline="0" dirty="0"/>
              <a:t> w </a:t>
            </a:r>
            <a:r>
              <a:rPr lang="pl-PL" baseline="0" noProof="1"/>
              <a:t>JOBie</a:t>
            </a:r>
            <a:r>
              <a:rPr lang="pl-PL" baseline="0" dirty="0"/>
              <a:t> ma prymat nad p</a:t>
            </a:r>
            <a:r>
              <a:rPr lang="pl-PL" dirty="0"/>
              <a:t>arametrem </a:t>
            </a:r>
            <a:r>
              <a:rPr lang="pl-PL" b="1" dirty="0"/>
              <a:t>COND</a:t>
            </a:r>
            <a:r>
              <a:rPr lang="pl-PL" dirty="0"/>
              <a:t> kodowanym</a:t>
            </a:r>
            <a:r>
              <a:rPr lang="pl-PL" baseline="0" dirty="0"/>
              <a:t> w EXEC skąd wniosek, że jeżeli pojawi się on w </a:t>
            </a:r>
            <a:r>
              <a:rPr lang="pl-PL" baseline="0" noProof="1"/>
              <a:t>JOBie</a:t>
            </a:r>
            <a:r>
              <a:rPr lang="pl-PL" baseline="0" dirty="0"/>
              <a:t>, nie ma sensu kodować go w jakimkolwiek kroku (EXEC).  Najczęściej </a:t>
            </a:r>
            <a:r>
              <a:rPr lang="pl-PL" b="1" baseline="0" dirty="0"/>
              <a:t>COND</a:t>
            </a:r>
            <a:r>
              <a:rPr lang="pl-PL" baseline="0" dirty="0"/>
              <a:t> jest przy EXEC, odwołujący się do kroku/kroków wcześniejszych.</a:t>
            </a:r>
          </a:p>
          <a:p>
            <a:pPr marL="0" marR="0" indent="0" algn="l" defTabSz="914400" rtl="0" eaLnBrk="1" fontAlgn="auto" latinLnBrk="0" hangingPunct="1">
              <a:lnSpc>
                <a:spcPct val="100000"/>
              </a:lnSpc>
              <a:spcBef>
                <a:spcPts val="0"/>
              </a:spcBef>
              <a:spcAft>
                <a:spcPts val="0"/>
              </a:spcAft>
              <a:buClrTx/>
              <a:buSzTx/>
              <a:buFontTx/>
              <a:buNone/>
              <a:tabLst/>
              <a:defRPr/>
            </a:pPr>
            <a:endParaRPr lang="pl-PL" b="1"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pl-PL" b="1"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1" baseline="0" dirty="0"/>
              <a:t>REGION</a:t>
            </a:r>
            <a:r>
              <a:rPr lang="pl-PL" baseline="0" dirty="0"/>
              <a:t> i </a:t>
            </a:r>
            <a:r>
              <a:rPr lang="pl-PL" b="1" baseline="0" dirty="0"/>
              <a:t>TIME</a:t>
            </a:r>
            <a:r>
              <a:rPr lang="pl-PL" baseline="0" dirty="0"/>
              <a:t> kodowane w </a:t>
            </a:r>
            <a:r>
              <a:rPr lang="pl-PL" baseline="0" noProof="1"/>
              <a:t>JOBie</a:t>
            </a:r>
            <a:r>
              <a:rPr lang="pl-PL" baseline="0" dirty="0"/>
              <a:t> mają prymat nad tymi parametrami kodowanymi w EXEC dla tego </a:t>
            </a:r>
            <a:r>
              <a:rPr lang="pl-PL" baseline="0" noProof="1"/>
              <a:t>JOBu</a:t>
            </a:r>
            <a:r>
              <a:rPr lang="pl-PL"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pl-PL" b="1" baseline="0" dirty="0"/>
              <a:t>TIME=0</a:t>
            </a:r>
            <a:r>
              <a:rPr lang="pl-PL" baseline="0" dirty="0"/>
              <a:t> może pojawić się w EXEC a to oznacza: użyj resztę niewykorzystanego czasu z poprzedniego kroku.  Aby uprościć „życie”, nigdy nie koduj </a:t>
            </a:r>
            <a:r>
              <a:rPr lang="pl-PL" b="1" baseline="0" dirty="0"/>
              <a:t>TIME=0</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pl-PL" b="1"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1" baseline="0" noProof="1"/>
              <a:t>PARM=</a:t>
            </a:r>
            <a:r>
              <a:rPr lang="pl-PL" b="1" i="1" baseline="0" noProof="1"/>
              <a:t>value</a:t>
            </a:r>
            <a:r>
              <a:rPr lang="pl-PL" b="0" baseline="0" dirty="0"/>
              <a:t>  przekazuje (kontrolną) informację gdy krok ten jest inicjalizowany.</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Parametrem może być zdanie użyte w programie np. w tytule raportu, data (formatu </a:t>
            </a:r>
            <a:r>
              <a:rPr lang="pl-PL" b="0" baseline="0" noProof="1"/>
              <a:t>RRRR-MM-DD</a:t>
            </a:r>
            <a:r>
              <a:rPr lang="pl-PL" b="0" baseline="0" dirty="0"/>
              <a:t>) zgodnie z którą program ma wykonać jakieś zadanie (np. współpracując z DB2 wziąć z tablicy szeregi w których data urodzenia klienta była wcześniejsza niż ta z przekazanego parametru), wartość liczbowa (np. jako przelicznik do danych, którymi operuje plik w </a:t>
            </a:r>
            <a:r>
              <a:rPr lang="pl-PL" b="0" baseline="0" noProof="1"/>
              <a:t>COBOLu, </a:t>
            </a:r>
            <a:r>
              <a:rPr lang="pl-PL" b="0" i="1" baseline="0" noProof="1"/>
              <a:t>switch</a:t>
            </a:r>
            <a:r>
              <a:rPr lang="pl-PL" b="0" baseline="0" dirty="0"/>
              <a:t>, zgodnie z którym program wejdzie na inną drogę przetwarzania niż zwykle.  Zaletą przekazywania parametru do programu jest powodowanie zmian działania programu bez zmiany samego programu.  Zmiana przekazanego parametru nie powoduje konieczności ponownej kompilacji samego programu bo on nie ulega zmianie.</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Przekazany parametr może mieć długość od 1 do 100 znaków.  Np..</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//STEP010  </a:t>
            </a:r>
            <a:r>
              <a:rPr lang="pl-PL" b="0" baseline="0" noProof="1"/>
              <a:t>EXEC  PGM=pierwszy,</a:t>
            </a:r>
            <a:r>
              <a:rPr lang="pl-PL" b="1" baseline="0" noProof="1"/>
              <a:t>PARM=FEMALE</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Jeżeli przekazywany parametr zawiera znaki specjalne takie jak spacja , . / ‘ ) ( * + - =, parametr ten musi być w apostrofach a sam ważny w parametrze apostrof (część parametru), poprzedzony jeszcze jednym apostrofem, znak &amp;, drugim znakiem &amp; np.:</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//STEP010  EXEC  PGM=pierwszy,</a:t>
            </a:r>
            <a:r>
              <a:rPr lang="pl-PL" b="1" baseline="0" dirty="0"/>
              <a:t>PARM=‘O’’CLOCKSIZE=100’</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Tego rodzaju kod przekazuje parametry tylko do programu, którego dotyczy i nie </a:t>
            </a:r>
            <a:r>
              <a:rPr lang="pl-PL" b="0" baseline="0" dirty="0" smtClean="0"/>
              <a:t>jest widoczny w </a:t>
            </a:r>
            <a:r>
              <a:rPr lang="pl-PL" b="0" baseline="0" dirty="0"/>
              <a:t>innych krokach.</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Jeżeli chcemy przekazać parametry do procedury, która zawiera kilka kroków, powtarzamy słowo </a:t>
            </a:r>
            <a:r>
              <a:rPr lang="pl-PL" b="1" baseline="0" dirty="0"/>
              <a:t>PARM</a:t>
            </a:r>
            <a:r>
              <a:rPr lang="pl-PL" b="0" baseline="0" dirty="0"/>
              <a:t> jak w przykładzie:</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//STEP010  EXEC  COB2UCLG,</a:t>
            </a:r>
            <a:r>
              <a:rPr lang="pl-PL" b="1" baseline="0" dirty="0"/>
              <a:t>PARM.LKED=MAP,PARM.GO=LIST</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MAP jest przekazywane do kroku LKED procedury COB2UCLG a LIST do kroku GO tej procedury.</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Jeżeli </a:t>
            </a:r>
            <a:r>
              <a:rPr lang="pl-PL" b="1" baseline="0" dirty="0"/>
              <a:t>PARM</a:t>
            </a:r>
            <a:r>
              <a:rPr lang="pl-PL" b="0" baseline="0" dirty="0"/>
              <a:t> jest pominięte przy instrukcji EXEC, żadna wartość nie jest przekazywana do wywoływanego programu.</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Aby program akceptował przekazywaną mu wartość, musi mieć zdefiniowaną LINKAGE SECTION:</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//STEP010  EXEC  </a:t>
            </a:r>
            <a:r>
              <a:rPr lang="pl-PL" b="0" baseline="0" noProof="1"/>
              <a:t>PGM=MOJPRG,</a:t>
            </a:r>
            <a:r>
              <a:rPr lang="pl-PL" b="1" baseline="0" noProof="1"/>
              <a:t>PARM=‘2008-06-25’</a:t>
            </a:r>
            <a:r>
              <a:rPr lang="pl-PL" b="0" baseline="0" noProof="1"/>
              <a:t>	</a:t>
            </a:r>
            <a:r>
              <a:rPr lang="pl-PL" b="0" baseline="0" noProof="1">
                <a:sym typeface="Wingdings" pitchFamily="2" charset="2"/>
              </a:rPr>
              <a:t> w JOBie</a:t>
            </a: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			</a:t>
            </a:r>
            <a:r>
              <a:rPr lang="pl-PL" b="0" baseline="0" noProof="1">
                <a:sym typeface="Wingdings" pitchFamily="2" charset="2"/>
              </a:rPr>
              <a:t> w programie o nazwie MOJPRG</a:t>
            </a: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a:t>
            </a:r>
            <a:r>
              <a:rPr lang="pl-PL" b="1" baseline="0" noProof="1"/>
              <a:t>LINKAGE  SECTION</a:t>
            </a:r>
            <a:r>
              <a:rPr lang="pl-PL" b="0" baseline="0" noProof="1"/>
              <a:t>.</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01  PARM.</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05  LNGTH	PIC  S9(4) BINARY.</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05  VAL		PIC  X(100).</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a:t>
            </a:r>
            <a:r>
              <a:rPr lang="pl-PL" b="1" baseline="0" dirty="0"/>
              <a:t>PROCEDURE DIVISION USING</a:t>
            </a:r>
            <a:r>
              <a:rPr lang="pl-PL" b="0" baseline="0" dirty="0"/>
              <a:t> PARM.</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a:t>
            </a: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Długość przekazywanego łańcucha znaków jest trzymana w LNGTH a sam łańcuch znaków w zmiennej VAL.  Zamiast PARM, LNGTH i VAL można użyć jakichkolwiek innych nazw.</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Jakkolwiek LNGTH podaje długość parametru (w tym wypadku LNGTH = 0010), VAL nadal ma długość pola 100 bajtów a skoro jest to typ alfanumeryczny, słowo </a:t>
            </a:r>
            <a:r>
              <a:rPr lang="pl-PL" b="1" i="1" baseline="0" dirty="0"/>
              <a:t>2008-06-25</a:t>
            </a:r>
            <a:r>
              <a:rPr lang="pl-PL" b="0" baseline="0" dirty="0"/>
              <a:t> wyrównane jest do lewej strony pola i bez problemu parametr ten można przypisać do zmiennej zadeklarowanej w WORKING STORAGE, np.   </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05   WS.</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10  </a:t>
            </a:r>
            <a:r>
              <a:rPr lang="pl-PL" b="0" baseline="0" noProof="1"/>
              <a:t>WS-DPARAMETER</a:t>
            </a:r>
            <a:r>
              <a:rPr lang="pl-PL" b="0" baseline="0" dirty="0"/>
              <a:t>		PIC  X(10).</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poprzez </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a:t>
            </a:r>
            <a:r>
              <a:rPr lang="pl-PL" b="0" baseline="0" noProof="1"/>
              <a:t>MOVE  VAL	TO   WS-DPARAMETER</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Dynamiczne alokowanie pola jest tu niezmiernie uciążliwe a długość pola może okazać się ważna.  Przykład:</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Gdy porównujemy VAL z datą wziętą np. z pliku w polu </a:t>
            </a:r>
            <a:r>
              <a:rPr lang="pl-PL" b="0" baseline="0" noProof="1"/>
              <a:t>WS-DDATE-OF-BIRTH</a:t>
            </a:r>
            <a:r>
              <a:rPr lang="pl-PL" b="0" baseline="0" dirty="0"/>
              <a:t> deklarowaną jako PIC  X(10),</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a:t>
            </a:r>
            <a:r>
              <a:rPr lang="pl-PL" b="0" baseline="0" noProof="1"/>
              <a:t>IF   VAL  &lt;  WS-DDATE-OF-BIRTH	nie będzie kłopotu, ale</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IF   VAL  =  WS-DDATE-OF-BIRTH	nigdy nie będzie spełnione gdy porównujemy pole 100 bajtowe z 10 bajtowym.</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IF   WS-DPARAMETER  =  WS-DDATE-OF-BIRTH	z tym już nie będzie kłopotu.</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Chcąc przekazać więcej niż jedną wartość, najlepiej jest przekazać te wartości jako jeden parametr, np. płeć i datę urodzenia do porównania:</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//STEP010  EXEC  </a:t>
            </a:r>
            <a:r>
              <a:rPr lang="pl-PL" b="0" baseline="0" noProof="1"/>
              <a:t>PGM=MOJPRG,</a:t>
            </a:r>
            <a:r>
              <a:rPr lang="pl-PL" b="1" baseline="0" noProof="1"/>
              <a:t>PARM=‘M2008-06-25’</a:t>
            </a:r>
            <a:r>
              <a:rPr lang="pl-PL" b="0" baseline="0" noProof="1"/>
              <a:t>	</a:t>
            </a:r>
            <a:r>
              <a:rPr lang="pl-PL" b="0" baseline="0" noProof="1">
                <a:sym typeface="Wingdings" pitchFamily="2" charset="2"/>
              </a:rPr>
              <a:t> w JOBie</a:t>
            </a: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			</a:t>
            </a:r>
            <a:r>
              <a:rPr lang="pl-PL" b="0" baseline="0" noProof="1">
                <a:sym typeface="Wingdings" pitchFamily="2" charset="2"/>
              </a:rPr>
              <a:t> w programie o nazwie MOJPRG</a:t>
            </a:r>
            <a:endParaRPr lang="pl-PL" b="0"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a:t>
            </a:r>
            <a:r>
              <a:rPr lang="pl-PL" b="1" baseline="0" noProof="1"/>
              <a:t>LINKAGE  SECTION</a:t>
            </a:r>
            <a:r>
              <a:rPr lang="pl-PL" b="0" baseline="0" noProof="1"/>
              <a:t>.</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01  PARM.</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05  LNGTH	PIC  S9(4) BINARY.</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05  VAL		PIC  X(100).</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a:t>
            </a:r>
            <a:r>
              <a:rPr lang="pl-PL" b="1" baseline="0" dirty="0"/>
              <a:t>PROCEDURE DIVISION USING</a:t>
            </a:r>
            <a:r>
              <a:rPr lang="pl-PL" b="0" baseline="0" dirty="0"/>
              <a:t> PARM.</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a:t>
            </a: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i przenieść VAL do pola grupowego:</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05   WS.</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10  WS-PAR.</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15  WS-CSEX		PIC  X(1)</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noProof="1"/>
              <a:t>	           15  WS-DDATE-OF-BIRTH	PIC  X(10).</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poprzez</a:t>
            </a:r>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	</a:t>
            </a:r>
            <a:r>
              <a:rPr lang="pl-PL" b="0" baseline="0" noProof="1"/>
              <a:t>MOVE  VAL	TO   WS-PAR</a:t>
            </a:r>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pl-PL" b="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0" baseline="0" dirty="0"/>
              <a:t>Innych parametrów prezentacja nie obejmuje a są one wyjątkowo rzadko spotykane: ACCT, ADDRSPC, DPRTY, PERFORM, RD</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12</a:t>
            </a:fld>
            <a:endParaRPr lang="pl-PL"/>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7500" lnSpcReduction="20000"/>
          </a:bodyPr>
          <a:lstStyle/>
          <a:p>
            <a:r>
              <a:rPr lang="pl-PL" sz="1600" b="1" dirty="0"/>
              <a:t>I) </a:t>
            </a:r>
            <a:r>
              <a:rPr lang="pl-PL" b="0" dirty="0"/>
              <a:t> Z</a:t>
            </a:r>
            <a:r>
              <a:rPr lang="pl-PL" b="1" baseline="0" dirty="0"/>
              <a:t> parametrów pozycyjnych (</a:t>
            </a:r>
            <a:r>
              <a:rPr lang="pl-PL" b="1" i="1" baseline="0" noProof="1"/>
              <a:t>positional parameters</a:t>
            </a:r>
            <a:r>
              <a:rPr lang="pl-PL" b="1" baseline="0" dirty="0"/>
              <a:t>)</a:t>
            </a:r>
            <a:r>
              <a:rPr lang="pl-PL" b="0" baseline="0" dirty="0"/>
              <a:t> są tylko trzy:</a:t>
            </a:r>
          </a:p>
          <a:p>
            <a:endParaRPr lang="pl-PL" b="0" baseline="0" dirty="0"/>
          </a:p>
          <a:p>
            <a:pPr>
              <a:buFont typeface="Arial" charset="0"/>
              <a:buNone/>
            </a:pPr>
            <a:r>
              <a:rPr lang="pl-PL" b="0" baseline="0" dirty="0" smtClean="0"/>
              <a:t>*(</a:t>
            </a:r>
            <a:r>
              <a:rPr lang="pl-PL" b="0" baseline="0" dirty="0"/>
              <a:t>gwiazdka) 	- wskazuje, że po niej następują natychmiast linie danych.  Mogą to być instrukcje do programu wywołanego w </a:t>
            </a:r>
            <a:r>
              <a:rPr lang="pl-PL" b="1" baseline="0" dirty="0"/>
              <a:t>EXEC</a:t>
            </a:r>
            <a:r>
              <a:rPr lang="pl-PL" b="0" baseline="0" dirty="0"/>
              <a:t> (</a:t>
            </a:r>
            <a:r>
              <a:rPr lang="pl-PL" b="1" baseline="0" dirty="0"/>
              <a:t>patrz: </a:t>
            </a:r>
            <a:r>
              <a:rPr lang="pl-PL" b="1" u="none" baseline="0" dirty="0"/>
              <a:t>slajd</a:t>
            </a:r>
          </a:p>
          <a:p>
            <a:pPr>
              <a:buFont typeface="Arial" charset="0"/>
              <a:buNone/>
            </a:pPr>
            <a:r>
              <a:rPr lang="pl-PL" b="1" u="none" baseline="0" dirty="0"/>
              <a:t>	  nr 5</a:t>
            </a:r>
            <a:r>
              <a:rPr lang="pl-PL" b="0" baseline="0" dirty="0"/>
              <a:t>) lub plik.</a:t>
            </a:r>
          </a:p>
          <a:p>
            <a:pPr>
              <a:buFont typeface="Arial" charset="0"/>
              <a:buNone/>
            </a:pPr>
            <a:endParaRPr lang="pl-PL" b="1" dirty="0"/>
          </a:p>
          <a:p>
            <a:pPr>
              <a:buFont typeface="Arial" charset="0"/>
              <a:buNone/>
            </a:pPr>
            <a:r>
              <a:rPr lang="pl-PL" b="1" dirty="0"/>
              <a:t>DATA</a:t>
            </a:r>
            <a:r>
              <a:rPr lang="pl-PL" b="0" dirty="0"/>
              <a:t>	- </a:t>
            </a:r>
            <a:r>
              <a:rPr lang="pl-PL" b="0" baseline="0" dirty="0"/>
              <a:t>wskazuje, że po niej następują natychmiast linie danych pliku.  Plik bowiem możemy umieścić na zewnątrz </a:t>
            </a:r>
            <a:r>
              <a:rPr lang="pl-PL" b="0" baseline="0" noProof="1"/>
              <a:t>JCLa</a:t>
            </a:r>
            <a:r>
              <a:rPr lang="pl-PL" b="0" baseline="0" dirty="0"/>
              <a:t> ale możemy go </a:t>
            </a:r>
          </a:p>
          <a:p>
            <a:pPr>
              <a:buFont typeface="Arial" charset="0"/>
              <a:buNone/>
            </a:pPr>
            <a:r>
              <a:rPr lang="pl-PL" b="0" baseline="0" dirty="0"/>
              <a:t>	  mieć w strumieniu danych </a:t>
            </a:r>
            <a:r>
              <a:rPr lang="pl-PL" b="0" baseline="0" noProof="1"/>
              <a:t>JCLa</a:t>
            </a:r>
            <a:r>
              <a:rPr lang="pl-PL" b="0" baseline="0" dirty="0"/>
              <a:t>.  </a:t>
            </a:r>
          </a:p>
          <a:p>
            <a:pPr>
              <a:buFont typeface="Arial" charset="0"/>
              <a:buNone/>
            </a:pPr>
            <a:r>
              <a:rPr lang="pl-PL" b="0" baseline="0" dirty="0"/>
              <a:t>Tak więc zarówno </a:t>
            </a:r>
            <a:r>
              <a:rPr lang="pl-PL" b="1" baseline="0" dirty="0"/>
              <a:t>*</a:t>
            </a:r>
            <a:r>
              <a:rPr lang="pl-PL" b="0" baseline="0" dirty="0"/>
              <a:t> (gwiazdka) jak i </a:t>
            </a:r>
            <a:r>
              <a:rPr lang="pl-PL" b="1" baseline="0" dirty="0"/>
              <a:t>DATA</a:t>
            </a:r>
            <a:r>
              <a:rPr lang="pl-PL" b="0" baseline="0" dirty="0"/>
              <a:t> mogą służyć do tego samego celu wpisania danych wejścia i mają być definiowane do odczytu jako pole 80-znakowe (to ze względów historycznych).  Jednak…</a:t>
            </a:r>
          </a:p>
          <a:p>
            <a:pPr>
              <a:buFontTx/>
              <a:buChar char="-"/>
            </a:pPr>
            <a:r>
              <a:rPr lang="pl-PL" b="0" baseline="0" dirty="0"/>
              <a:t>  po </a:t>
            </a:r>
            <a:r>
              <a:rPr lang="pl-PL" b="1" baseline="0" dirty="0"/>
              <a:t>*</a:t>
            </a:r>
            <a:r>
              <a:rPr lang="pl-PL" b="0" baseline="0" dirty="0"/>
              <a:t> (gwiazdce) w kolumnie 1 i 2 mogą wystąpić znaki // i są wtedy traktowane jak znaki sterujące.  Gdy chcemy je traktować jak znaki danych, trzeba użyć </a:t>
            </a:r>
            <a:r>
              <a:rPr lang="pl-PL" b="1" baseline="0" dirty="0"/>
              <a:t>DATA</a:t>
            </a:r>
            <a:r>
              <a:rPr lang="pl-PL" b="0" baseline="0" dirty="0"/>
              <a:t>.  </a:t>
            </a:r>
          </a:p>
          <a:p>
            <a:pPr>
              <a:buFontTx/>
              <a:buChar char="-"/>
            </a:pPr>
            <a:r>
              <a:rPr lang="pl-PL" b="0" baseline="0" dirty="0"/>
              <a:t>  Drugą różnicą pomiędzy </a:t>
            </a:r>
            <a:r>
              <a:rPr lang="pl-PL" b="1" baseline="0" dirty="0"/>
              <a:t>*</a:t>
            </a:r>
            <a:r>
              <a:rPr lang="pl-PL" b="0" baseline="0" dirty="0"/>
              <a:t> (gwiazdką) i </a:t>
            </a:r>
            <a:r>
              <a:rPr lang="pl-PL" b="1" baseline="0" dirty="0"/>
              <a:t>DATA</a:t>
            </a:r>
            <a:r>
              <a:rPr lang="pl-PL" b="0" baseline="0" dirty="0"/>
              <a:t> jest użycie </a:t>
            </a:r>
            <a:r>
              <a:rPr lang="pl-PL" b="1" baseline="0" dirty="0"/>
              <a:t>*</a:t>
            </a:r>
            <a:r>
              <a:rPr lang="pl-PL" b="0" baseline="0" dirty="0"/>
              <a:t> (gwiazdki) dla wskazania, że zaczynają się instrukcje specjalne dla wołanego w</a:t>
            </a:r>
          </a:p>
          <a:p>
            <a:pPr>
              <a:buFontTx/>
              <a:buNone/>
            </a:pPr>
            <a:r>
              <a:rPr lang="pl-PL" b="0" baseline="0" dirty="0"/>
              <a:t>   </a:t>
            </a:r>
            <a:r>
              <a:rPr lang="pl-PL" b="1" baseline="0" dirty="0"/>
              <a:t>EXEC</a:t>
            </a:r>
            <a:r>
              <a:rPr lang="pl-PL" b="0" baseline="0" dirty="0"/>
              <a:t> programu (np. </a:t>
            </a:r>
            <a:r>
              <a:rPr lang="pl-PL" b="1" baseline="0" noProof="1"/>
              <a:t>SORT</a:t>
            </a:r>
            <a:r>
              <a:rPr lang="pl-PL" b="0" baseline="0" noProof="1"/>
              <a:t>u, patrz: prezentacja „Programy narzędziowe”).</a:t>
            </a:r>
          </a:p>
          <a:p>
            <a:pPr>
              <a:buFont typeface="Arial" charset="0"/>
              <a:buNone/>
            </a:pPr>
            <a:endParaRPr lang="pl-PL" b="0" baseline="0" dirty="0"/>
          </a:p>
          <a:p>
            <a:pPr>
              <a:buFont typeface="Arial" charset="0"/>
              <a:buNone/>
            </a:pPr>
            <a:r>
              <a:rPr lang="pl-PL" b="0" baseline="0" dirty="0"/>
              <a:t>Koniec danych, które zaczynają zarówno </a:t>
            </a:r>
            <a:r>
              <a:rPr lang="pl-PL" b="1" baseline="0" dirty="0"/>
              <a:t>*</a:t>
            </a:r>
            <a:r>
              <a:rPr lang="pl-PL" b="0" baseline="0" dirty="0"/>
              <a:t> (gwiazdka) jak i słowo </a:t>
            </a:r>
            <a:r>
              <a:rPr lang="pl-PL" b="1" baseline="0" dirty="0"/>
              <a:t>DATA</a:t>
            </a:r>
            <a:r>
              <a:rPr lang="pl-PL" b="0" baseline="0" dirty="0"/>
              <a:t>, kończy się /* w kolumnach 1 i 2. </a:t>
            </a:r>
            <a:endParaRPr lang="pl-PL" b="1" dirty="0"/>
          </a:p>
          <a:p>
            <a:pPr>
              <a:buFont typeface="Arial" charset="0"/>
              <a:buNone/>
            </a:pPr>
            <a:endParaRPr lang="pl-PL" b="1" dirty="0"/>
          </a:p>
          <a:p>
            <a:pPr>
              <a:buFont typeface="Arial" charset="0"/>
              <a:buNone/>
            </a:pPr>
            <a:r>
              <a:rPr lang="pl-PL" b="1" dirty="0"/>
              <a:t>DUMMY</a:t>
            </a:r>
            <a:r>
              <a:rPr lang="pl-PL" b="0" dirty="0"/>
              <a:t>	- daje dla danych „głuchy” status,</a:t>
            </a:r>
            <a:r>
              <a:rPr lang="pl-PL" b="0" baseline="0" dirty="0"/>
              <a:t> mówiący systemowi: „nic z tym nie rób”.  Dziwne, ale czasem praktyczne np. gdy instrukcja musi </a:t>
            </a:r>
          </a:p>
          <a:p>
            <a:pPr>
              <a:buFont typeface="Arial" charset="0"/>
              <a:buNone/>
            </a:pPr>
            <a:r>
              <a:rPr lang="pl-PL" b="0" baseline="0" dirty="0"/>
              <a:t>	  być wywołana ale akurat nie jest tu praktyczna – dajemy jej status </a:t>
            </a:r>
            <a:r>
              <a:rPr lang="pl-PL" b="1" baseline="0" dirty="0"/>
              <a:t>DUMMY</a:t>
            </a:r>
            <a:r>
              <a:rPr lang="pl-PL" b="0" baseline="0" dirty="0"/>
              <a:t>, np.</a:t>
            </a:r>
          </a:p>
          <a:p>
            <a:pPr>
              <a:buFont typeface="Arial" charset="0"/>
              <a:buNone/>
            </a:pPr>
            <a:r>
              <a:rPr lang="pl-PL" b="0" baseline="0" dirty="0"/>
              <a:t>		//SYSPRINT   DD  DUMMY		</a:t>
            </a:r>
            <a:r>
              <a:rPr lang="pl-PL" b="0" baseline="0" dirty="0">
                <a:sym typeface="Wingdings" pitchFamily="2" charset="2"/>
              </a:rPr>
              <a:t> jakikolwiek wyjście dla SYSPRINT jest pominięte</a:t>
            </a:r>
          </a:p>
          <a:p>
            <a:pPr>
              <a:buFont typeface="Arial" charset="0"/>
              <a:buNone/>
            </a:pPr>
            <a:r>
              <a:rPr lang="pl-PL" b="0" baseline="0" dirty="0">
                <a:sym typeface="Wingdings" pitchFamily="2" charset="2"/>
              </a:rPr>
              <a:t>		//SYSIN         DD  DUMMY		 próba czytania danych kończy się zakończeniem czytania (</a:t>
            </a:r>
            <a:r>
              <a:rPr lang="pl-PL" b="0" i="1" baseline="0" noProof="1">
                <a:sym typeface="Wingdings" pitchFamily="2" charset="2"/>
              </a:rPr>
              <a:t>end-of-file</a:t>
            </a:r>
            <a:r>
              <a:rPr lang="pl-PL" b="0" baseline="0" dirty="0">
                <a:sym typeface="Wingdings" pitchFamily="2" charset="2"/>
              </a:rPr>
              <a:t>)</a:t>
            </a:r>
          </a:p>
          <a:p>
            <a:pPr>
              <a:buFont typeface="Arial" charset="0"/>
              <a:buNone/>
            </a:pPr>
            <a:endParaRPr lang="pl-PL" b="0" baseline="0" dirty="0">
              <a:sym typeface="Wingdings" pitchFamily="2" charset="2"/>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pl-PL" b="1" dirty="0"/>
              <a:t>Parametry</a:t>
            </a:r>
            <a:r>
              <a:rPr lang="pl-PL" b="1" baseline="0" dirty="0"/>
              <a:t> pozycyjne</a:t>
            </a:r>
            <a:r>
              <a:rPr lang="pl-PL" baseline="0" dirty="0"/>
              <a:t> muszą poprzedzać </a:t>
            </a:r>
            <a:r>
              <a:rPr lang="pl-PL" b="1" baseline="0" dirty="0"/>
              <a:t>parametry kluczowe</a:t>
            </a:r>
            <a:r>
              <a:rPr lang="pl-PL" baseline="0" dirty="0"/>
              <a:t>, które zawsze przypisują wartości do klucza poprzez znak równości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pl-PL" b="1" dirty="0"/>
          </a:p>
          <a:p>
            <a:r>
              <a:rPr lang="pl-PL" b="1" dirty="0"/>
              <a:t>II)  Parametrów kluczowych (</a:t>
            </a:r>
            <a:r>
              <a:rPr lang="en-US" b="1" i="1" dirty="0"/>
              <a:t>Keyword parameters</a:t>
            </a:r>
            <a:r>
              <a:rPr lang="pl-PL" b="1" dirty="0"/>
              <a:t>) </a:t>
            </a:r>
            <a:r>
              <a:rPr lang="pl-PL" b="0" dirty="0"/>
              <a:t>(patrz</a:t>
            </a:r>
            <a:r>
              <a:rPr lang="pl-PL" b="0" baseline="0" dirty="0"/>
              <a:t> strona 3) może być w instrukcji DD sporo, jednak tylko nieliczne są używane.  Nieliczna ich grupa ma „</a:t>
            </a:r>
            <a:r>
              <a:rPr lang="pl-PL" b="0" baseline="0" noProof="1"/>
              <a:t>podparametry”</a:t>
            </a:r>
            <a:r>
              <a:rPr lang="pl-PL" b="0" baseline="0" dirty="0"/>
              <a:t> np. </a:t>
            </a:r>
            <a:r>
              <a:rPr lang="en-US" b="1" dirty="0"/>
              <a:t>SPACE</a:t>
            </a:r>
            <a:r>
              <a:rPr lang="en-US" dirty="0"/>
              <a:t>=(TRK,50,10),</a:t>
            </a:r>
            <a:r>
              <a:rPr lang="pl-PL" dirty="0"/>
              <a:t> niektóre z nich są pogrupowane ale niekoniecznie musi to być widoczne w kodzie </a:t>
            </a:r>
            <a:r>
              <a:rPr lang="pl-PL" noProof="1"/>
              <a:t>JCLa</a:t>
            </a:r>
            <a:r>
              <a:rPr lang="pl-PL" dirty="0"/>
              <a:t>,</a:t>
            </a:r>
            <a:r>
              <a:rPr lang="pl-PL" baseline="0" dirty="0"/>
              <a:t> np. </a:t>
            </a:r>
            <a:r>
              <a:rPr lang="pl-PL" b="1" baseline="0" dirty="0"/>
              <a:t>DCB</a:t>
            </a:r>
            <a:r>
              <a:rPr lang="pl-PL" baseline="0" dirty="0"/>
              <a:t>=(</a:t>
            </a:r>
            <a:r>
              <a:rPr lang="pl-PL" b="1" baseline="0" dirty="0"/>
              <a:t>RECFM</a:t>
            </a:r>
            <a:r>
              <a:rPr lang="pl-PL" baseline="0" dirty="0"/>
              <a:t>=FB,</a:t>
            </a:r>
            <a:r>
              <a:rPr lang="pl-PL" b="1" baseline="0" dirty="0"/>
              <a:t>LRECL</a:t>
            </a:r>
            <a:r>
              <a:rPr lang="pl-PL" baseline="0" dirty="0"/>
              <a:t>=80,… ).  </a:t>
            </a:r>
            <a:r>
              <a:rPr lang="pl-PL" b="1" baseline="0" dirty="0"/>
              <a:t>DCB</a:t>
            </a:r>
            <a:r>
              <a:rPr lang="pl-PL" baseline="0" dirty="0"/>
              <a:t> to </a:t>
            </a:r>
            <a:r>
              <a:rPr lang="pl-PL" i="1" u="sng" baseline="0" noProof="1"/>
              <a:t>D</a:t>
            </a:r>
            <a:r>
              <a:rPr lang="pl-PL" i="1" baseline="0" noProof="1"/>
              <a:t>ata </a:t>
            </a:r>
            <a:r>
              <a:rPr lang="pl-PL" i="1" u="sng" baseline="0" noProof="1"/>
              <a:t>C</a:t>
            </a:r>
            <a:r>
              <a:rPr lang="pl-PL" i="1" baseline="0" noProof="1"/>
              <a:t>ontrol </a:t>
            </a:r>
            <a:r>
              <a:rPr lang="pl-PL" i="1" u="sng" baseline="0" noProof="1"/>
              <a:t>B</a:t>
            </a:r>
            <a:r>
              <a:rPr lang="pl-PL" i="1" baseline="0" noProof="1"/>
              <a:t>lock </a:t>
            </a:r>
            <a:r>
              <a:rPr lang="pl-PL" baseline="0" dirty="0"/>
              <a:t>– dokładne informacje o wyglądzie pliku (</a:t>
            </a:r>
            <a:r>
              <a:rPr lang="pl-PL" i="1" baseline="0" noProof="1"/>
              <a:t>file layout</a:t>
            </a:r>
            <a:r>
              <a:rPr lang="pl-PL" baseline="0" dirty="0"/>
              <a:t>).</a:t>
            </a:r>
          </a:p>
          <a:p>
            <a:endParaRPr lang="pl-PL" b="0" baseline="0" dirty="0"/>
          </a:p>
          <a:p>
            <a:r>
              <a:rPr lang="pl-PL" b="0" u="sng" baseline="0" dirty="0"/>
              <a:t>Spotykane w tej prezentacji:</a:t>
            </a:r>
          </a:p>
          <a:p>
            <a:r>
              <a:rPr lang="pl-PL" b="1" baseline="0" dirty="0"/>
              <a:t>DCB</a:t>
            </a:r>
            <a:r>
              <a:rPr lang="pl-PL" b="0" baseline="0" dirty="0"/>
              <a:t>	- wyszczególnia parametry DCB (</a:t>
            </a:r>
            <a:r>
              <a:rPr lang="pl-PL" b="0" i="1" baseline="0" noProof="1"/>
              <a:t>Data Control Block</a:t>
            </a:r>
            <a:r>
              <a:rPr lang="pl-PL" b="0" baseline="0" dirty="0"/>
              <a:t>) takie jak </a:t>
            </a:r>
            <a:r>
              <a:rPr lang="pl-PL" b="1" baseline="0" dirty="0"/>
              <a:t>RECFM</a:t>
            </a:r>
            <a:r>
              <a:rPr lang="pl-PL" b="0" baseline="0" dirty="0"/>
              <a:t>, </a:t>
            </a:r>
            <a:r>
              <a:rPr lang="pl-PL" b="1" baseline="0" dirty="0"/>
              <a:t>LRECL</a:t>
            </a:r>
            <a:r>
              <a:rPr lang="pl-PL" b="0" baseline="0" dirty="0"/>
              <a:t>, </a:t>
            </a:r>
            <a:r>
              <a:rPr lang="pl-PL" b="1" baseline="0" dirty="0"/>
              <a:t>DSORG</a:t>
            </a:r>
            <a:r>
              <a:rPr lang="pl-PL" b="0" baseline="0" dirty="0"/>
              <a:t>. </a:t>
            </a:r>
          </a:p>
          <a:p>
            <a:r>
              <a:rPr lang="pl-PL" b="0" baseline="0" dirty="0"/>
              <a:t>  </a:t>
            </a:r>
            <a:r>
              <a:rPr lang="pl-PL" b="1" baseline="0" dirty="0"/>
              <a:t>RECFM</a:t>
            </a:r>
            <a:r>
              <a:rPr lang="pl-PL" b="0" baseline="0" dirty="0"/>
              <a:t>	- podaje format rekordu,</a:t>
            </a:r>
          </a:p>
          <a:p>
            <a:r>
              <a:rPr lang="pl-PL" b="0" baseline="0" dirty="0"/>
              <a:t>  </a:t>
            </a:r>
            <a:r>
              <a:rPr lang="pl-PL" b="1" baseline="0" dirty="0"/>
              <a:t>LRECL</a:t>
            </a:r>
            <a:r>
              <a:rPr lang="pl-PL" b="0" baseline="0" dirty="0"/>
              <a:t>	- podaje logiczną długość rekordu,</a:t>
            </a:r>
          </a:p>
          <a:p>
            <a:r>
              <a:rPr lang="pl-PL" b="0" baseline="0" dirty="0"/>
              <a:t>  </a:t>
            </a:r>
            <a:r>
              <a:rPr lang="pl-PL" b="1" baseline="0" dirty="0"/>
              <a:t>DSORG</a:t>
            </a:r>
            <a:r>
              <a:rPr lang="pl-PL" b="0" baseline="0" dirty="0"/>
              <a:t>	- podaje typ organizacji pliku,</a:t>
            </a:r>
          </a:p>
          <a:p>
            <a:r>
              <a:rPr lang="pl-PL" b="1" baseline="0" dirty="0"/>
              <a:t>DISP</a:t>
            </a:r>
            <a:r>
              <a:rPr lang="pl-PL" b="0" baseline="0" dirty="0"/>
              <a:t>	- podaje jak traktować (</a:t>
            </a:r>
            <a:r>
              <a:rPr lang="pl-PL" b="0" i="1" baseline="0" noProof="1"/>
              <a:t>disposition</a:t>
            </a:r>
            <a:r>
              <a:rPr lang="pl-PL" b="0" baseline="0" dirty="0"/>
              <a:t>) pliki danych,</a:t>
            </a:r>
          </a:p>
          <a:p>
            <a:r>
              <a:rPr lang="pl-PL" b="1" baseline="0" dirty="0"/>
              <a:t>DSN</a:t>
            </a:r>
            <a:r>
              <a:rPr lang="pl-PL" b="0" baseline="0" dirty="0"/>
              <a:t>	- nazwa pliku/ów danych,</a:t>
            </a:r>
          </a:p>
          <a:p>
            <a:r>
              <a:rPr lang="pl-PL" b="1" baseline="0" dirty="0"/>
              <a:t>SPACE</a:t>
            </a:r>
            <a:r>
              <a:rPr lang="pl-PL" b="0" baseline="0" dirty="0"/>
              <a:t>	- żąda wyszczególnionej pamięci na dysku aby alokować plik,</a:t>
            </a:r>
          </a:p>
          <a:p>
            <a:r>
              <a:rPr lang="pl-PL" b="1" baseline="0" dirty="0"/>
              <a:t>SYSOUT</a:t>
            </a:r>
            <a:r>
              <a:rPr lang="pl-PL" b="0" baseline="0" dirty="0"/>
              <a:t>	- kieruje dane do wydruku,</a:t>
            </a:r>
          </a:p>
          <a:p>
            <a:r>
              <a:rPr lang="pl-PL" b="1" baseline="0" dirty="0"/>
              <a:t>AVGREC</a:t>
            </a:r>
            <a:r>
              <a:rPr lang="pl-PL" b="0" baseline="0" dirty="0"/>
              <a:t>	- mówi systemowi aby wymagana rezerwowana pamięć (</a:t>
            </a:r>
            <a:r>
              <a:rPr lang="pl-PL" b="1" baseline="0" dirty="0"/>
              <a:t>SPACE</a:t>
            </a:r>
            <a:r>
              <a:rPr lang="pl-PL" b="0" baseline="0" dirty="0"/>
              <a:t>) była podana w jednostkach (</a:t>
            </a:r>
            <a:r>
              <a:rPr lang="pl-PL" b="1" baseline="0" dirty="0"/>
              <a:t>K</a:t>
            </a:r>
            <a:r>
              <a:rPr lang="pl-PL" b="0" baseline="0" dirty="0"/>
              <a:t> – kilo, </a:t>
            </a:r>
            <a:r>
              <a:rPr lang="pl-PL" b="1" baseline="0" dirty="0"/>
              <a:t>M</a:t>
            </a:r>
            <a:r>
              <a:rPr lang="pl-PL" b="0" baseline="0" dirty="0"/>
              <a:t> – mega) ilości rekordów a</a:t>
            </a:r>
          </a:p>
          <a:p>
            <a:r>
              <a:rPr lang="pl-PL" b="0" baseline="0" dirty="0"/>
              <a:t>	  nie ilości bloków (BLKSIZE),</a:t>
            </a:r>
          </a:p>
          <a:p>
            <a:r>
              <a:rPr lang="pl-PL" b="1" baseline="0" dirty="0"/>
              <a:t>LIKE</a:t>
            </a:r>
            <a:r>
              <a:rPr lang="pl-PL" b="0" baseline="0" dirty="0"/>
              <a:t>	- kopiuje informacje o parametrach DD z innego miejsca istniejącego katalogowanego na dysku pliku,</a:t>
            </a:r>
          </a:p>
          <a:p>
            <a:r>
              <a:rPr lang="pl-PL" b="1" baseline="0" dirty="0"/>
              <a:t>REFDD</a:t>
            </a:r>
            <a:r>
              <a:rPr lang="pl-PL" b="0" baseline="0" dirty="0"/>
              <a:t>	- tak jak </a:t>
            </a:r>
            <a:r>
              <a:rPr lang="pl-PL" b="1" baseline="0" dirty="0"/>
              <a:t>LIKE</a:t>
            </a:r>
            <a:r>
              <a:rPr lang="pl-PL" b="0" baseline="0" dirty="0"/>
              <a:t> z </a:t>
            </a:r>
            <a:r>
              <a:rPr lang="pl-PL" b="0" baseline="0" dirty="0" smtClean="0"/>
              <a:t>tym, </a:t>
            </a:r>
            <a:r>
              <a:rPr lang="pl-PL" b="0" baseline="0" dirty="0"/>
              <a:t>że inne miejsce może być na taśmie lub dysku,</a:t>
            </a:r>
          </a:p>
          <a:p>
            <a:endParaRPr lang="pl-PL" b="0" baseline="0" dirty="0"/>
          </a:p>
          <a:p>
            <a:r>
              <a:rPr lang="pl-PL" b="0" u="sng" baseline="0" dirty="0"/>
              <a:t>Często spotykane w prezentacjach:</a:t>
            </a:r>
          </a:p>
          <a:p>
            <a:r>
              <a:rPr lang="pl-PL" b="0" baseline="0" dirty="0"/>
              <a:t>UNIT	- podaje urządzenie wejścia/wyjścia (I/O), </a:t>
            </a:r>
          </a:p>
          <a:p>
            <a:r>
              <a:rPr lang="pl-PL" b="0" baseline="0" dirty="0"/>
              <a:t>VOL	- podaje numer taśm/y. „</a:t>
            </a:r>
            <a:r>
              <a:rPr lang="pl-PL" b="0" i="1" baseline="0" noProof="1"/>
              <a:t>Volumen</a:t>
            </a:r>
            <a:r>
              <a:rPr lang="pl-PL" b="0" baseline="0" dirty="0"/>
              <a:t>” jest częścią urządzenia gdzie zapisywane są dane obsługiwane przez jeden mechanizm </a:t>
            </a:r>
          </a:p>
          <a:p>
            <a:r>
              <a:rPr lang="pl-PL" b="0" baseline="0" dirty="0"/>
              <a:t>	  odczytu/zapisu,</a:t>
            </a:r>
          </a:p>
          <a:p>
            <a:r>
              <a:rPr lang="pl-PL" b="0" baseline="0" dirty="0"/>
              <a:t>BLKSIZE	- podaje ile rekordów jest jednocześnie przesyłanych i zapisywanych na urządzeniu wejścia/wyjścia, </a:t>
            </a:r>
          </a:p>
          <a:p>
            <a:endParaRPr lang="pl-PL" dirty="0"/>
          </a:p>
          <a:p>
            <a:r>
              <a:rPr lang="pl-PL" u="sng" dirty="0"/>
              <a:t>Następujące parametry kluczowe</a:t>
            </a:r>
            <a:r>
              <a:rPr lang="pl-PL" u="sng" baseline="0" dirty="0"/>
              <a:t> są rzadko używane i nie będą omawiane w tej prezentacji:</a:t>
            </a:r>
          </a:p>
          <a:p>
            <a:r>
              <a:rPr lang="pl-PL" dirty="0"/>
              <a:t>ACCODE,	AMP,	BURST,	CHARS,	CHKPT,	COPIES,	DATACLAS,	DDNAME,	DEST,	DLM,	DSNTYPE,</a:t>
            </a:r>
            <a:r>
              <a:rPr lang="pl-PL" baseline="0" dirty="0"/>
              <a:t> </a:t>
            </a:r>
            <a:r>
              <a:rPr lang="pl-PL" dirty="0"/>
              <a:t>EXPDT,	FCB,	FLASH,	FREE,	HOLD,	KEYLEN,	KEYOFF,	LABEL,	MGMTCLAS,	MODIFY,	OUTLIM, OUTPUT,	PROTECT,	RECORG,	RETPD,	SECMODEL,	SEGMENT, 	SPIN,	STORCLAS,	TERM,	UCS</a:t>
            </a:r>
            <a:endParaRPr lang="pl-PL" b="0" baseline="0"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13</a:t>
            </a:fld>
            <a:endParaRPr lang="pl-PL"/>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W obu</a:t>
            </a:r>
            <a:r>
              <a:rPr lang="pl-PL" baseline="0" dirty="0"/>
              <a:t> przykładach użyto </a:t>
            </a:r>
            <a:r>
              <a:rPr lang="pl-PL" b="1" baseline="0" dirty="0"/>
              <a:t>REFDD</a:t>
            </a:r>
            <a:r>
              <a:rPr lang="pl-PL" baseline="0" dirty="0"/>
              <a:t> (zaznaczoną kolorem jasnoniebieskim), w pierwszym do danych z tego samego kroku, w drugim do jednego z kroków poprzedzających.  Dodatkowo, w drugim przykładzie wymieniono długość rekordu (kolor jasnobrązowy) na 39.</a:t>
            </a:r>
            <a:endParaRPr lang="pl-PL" dirty="0"/>
          </a:p>
          <a:p>
            <a:r>
              <a:rPr lang="pl-PL" dirty="0"/>
              <a:t>Ten sam efekt można osiągnąć</a:t>
            </a:r>
            <a:r>
              <a:rPr lang="pl-PL" baseline="0" dirty="0"/>
              <a:t> przez z</a:t>
            </a:r>
            <a:r>
              <a:rPr lang="pl-PL" dirty="0"/>
              <a:t>ablokowanie </a:t>
            </a:r>
            <a:r>
              <a:rPr lang="pl-PL" b="1" dirty="0"/>
              <a:t>REFDD</a:t>
            </a:r>
            <a:r>
              <a:rPr lang="pl-PL" dirty="0"/>
              <a:t> i zastąpienie go przez </a:t>
            </a:r>
            <a:r>
              <a:rPr lang="pl-PL" b="1" dirty="0"/>
              <a:t>LIKE</a:t>
            </a:r>
            <a:r>
              <a:rPr lang="pl-PL" dirty="0"/>
              <a:t> odwołującym się do nazwy pliku (biały kolor).</a:t>
            </a:r>
          </a:p>
          <a:p>
            <a:endParaRPr lang="pl-PL" dirty="0"/>
          </a:p>
          <a:p>
            <a:r>
              <a:rPr lang="pl-PL" dirty="0"/>
              <a:t>W ogóle sam symbol * (gwiazdki) jest wskazaniem</a:t>
            </a:r>
            <a:r>
              <a:rPr lang="pl-PL" baseline="0" dirty="0"/>
              <a:t> na dane zamieszczone wcześniej – nie musimy tu widzieć </a:t>
            </a:r>
            <a:r>
              <a:rPr lang="pl-PL" b="1" baseline="0" dirty="0"/>
              <a:t>REFDD</a:t>
            </a:r>
            <a:r>
              <a:rPr lang="pl-PL" baseline="0" dirty="0"/>
              <a:t> czy </a:t>
            </a:r>
            <a:r>
              <a:rPr lang="pl-PL" b="1" baseline="0" dirty="0"/>
              <a:t>LIKE</a:t>
            </a:r>
            <a:r>
              <a:rPr lang="pl-PL" baseline="0" dirty="0"/>
              <a:t>, np.</a:t>
            </a:r>
          </a:p>
          <a:p>
            <a:r>
              <a:rPr lang="pl-PL" baseline="0" dirty="0"/>
              <a:t>	//INPUT   DD  DCB=(*.STEP010,LRECL=80)</a:t>
            </a:r>
          </a:p>
          <a:p>
            <a:r>
              <a:rPr lang="pl-PL" baseline="0" dirty="0"/>
              <a:t>W przykładzie „</a:t>
            </a:r>
            <a:r>
              <a:rPr lang="pl-PL" baseline="0" noProof="1"/>
              <a:t>podparametry</a:t>
            </a:r>
            <a:r>
              <a:rPr lang="pl-PL" baseline="0" dirty="0"/>
              <a:t>” DCB będą skopiowane z DCB kroku STEP010 z tym że, LRECL (długość rekordu) będzie wymieniona na 80.  </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15</a:t>
            </a:fld>
            <a:endParaRPr lang="pl-PL"/>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85000" lnSpcReduction="20000"/>
          </a:bodyPr>
          <a:lstStyle/>
          <a:p>
            <a:r>
              <a:rPr lang="pl-PL" b="0" baseline="0" dirty="0"/>
              <a:t>Spotykane </a:t>
            </a:r>
            <a:r>
              <a:rPr lang="pl-PL" b="0" baseline="0" dirty="0" smtClean="0"/>
              <a:t>są także parametry </a:t>
            </a:r>
            <a:r>
              <a:rPr lang="pl-PL" b="1" baseline="0" dirty="0"/>
              <a:t>BLKSIZE</a:t>
            </a:r>
            <a:r>
              <a:rPr lang="pl-PL" b="0" baseline="0" dirty="0"/>
              <a:t>, </a:t>
            </a:r>
            <a:r>
              <a:rPr lang="pl-PL" b="1" baseline="0" dirty="0"/>
              <a:t>UNIT</a:t>
            </a:r>
            <a:r>
              <a:rPr lang="pl-PL" b="0" baseline="0" dirty="0"/>
              <a:t> i </a:t>
            </a:r>
            <a:r>
              <a:rPr lang="pl-PL" b="1" baseline="0" dirty="0"/>
              <a:t>VOL</a:t>
            </a:r>
            <a:r>
              <a:rPr lang="pl-PL" b="0" baseline="0" dirty="0"/>
              <a:t> więc może warto wiedzieć:</a:t>
            </a:r>
          </a:p>
          <a:p>
            <a:endParaRPr lang="pl-PL" b="0" baseline="0" dirty="0"/>
          </a:p>
          <a:p>
            <a:r>
              <a:rPr lang="pl-PL" b="1" baseline="0" dirty="0"/>
              <a:t>BLKSIZE</a:t>
            </a:r>
          </a:p>
          <a:p>
            <a:r>
              <a:rPr lang="pl-PL" b="0" baseline="0" dirty="0"/>
              <a:t>To ilość rekordów, które umieszczane są w bloku.  W przeszłości BLKSIZE był kodowany w </a:t>
            </a:r>
            <a:r>
              <a:rPr lang="pl-PL" b="0" baseline="0" noProof="1"/>
              <a:t>JCLu</a:t>
            </a:r>
            <a:r>
              <a:rPr lang="pl-PL" b="0" baseline="0" dirty="0"/>
              <a:t> ale od kiedy BLKSIZE zależy od typu urządzeń I/O, zmienia się on wraz z wprowadzeniem nowszych dysków.  System oblicza go sobie sam.  Ogólnie mówiąc, BLKSIZE powinno być usunięte z kodu.  Dla FB, BLKSIZE jest wielokrotnością długości rekordu.</a:t>
            </a:r>
          </a:p>
          <a:p>
            <a:endParaRPr lang="pl-PL" b="0" baseline="0" dirty="0"/>
          </a:p>
          <a:p>
            <a:r>
              <a:rPr lang="en-US" b="1" dirty="0"/>
              <a:t>UNIT</a:t>
            </a:r>
            <a:endParaRPr lang="pl-PL" dirty="0"/>
          </a:p>
          <a:p>
            <a:r>
              <a:rPr lang="pl-PL" dirty="0"/>
              <a:t>Środowisko</a:t>
            </a:r>
            <a:r>
              <a:rPr lang="pl-PL" baseline="0" dirty="0"/>
              <a:t> IBM </a:t>
            </a:r>
            <a:r>
              <a:rPr lang="pl-PL" baseline="0" noProof="1"/>
              <a:t>mainframe</a:t>
            </a:r>
            <a:r>
              <a:rPr lang="pl-PL" baseline="0" dirty="0"/>
              <a:t> przypisuje adresy do urządzeń i mogą one być przez system osiągalne przez te adresy. Poprzez UNIT podawane są te adresy.</a:t>
            </a:r>
            <a:endParaRPr lang="pl-PL" dirty="0"/>
          </a:p>
          <a:p>
            <a:r>
              <a:rPr lang="pl-PL" dirty="0"/>
              <a:t>Składnia:	</a:t>
            </a:r>
            <a:r>
              <a:rPr lang="en-US" dirty="0"/>
              <a:t>UNIT=</a:t>
            </a:r>
            <a:r>
              <a:rPr lang="pl-PL" noProof="1"/>
              <a:t>adres_urządzenia/typ_urządzenia/nazwa_grupy_urządzeń</a:t>
            </a:r>
            <a:r>
              <a:rPr lang="pl-PL" dirty="0"/>
              <a:t>/TAPE</a:t>
            </a:r>
            <a:r>
              <a:rPr lang="en-US" dirty="0"/>
              <a:t> </a:t>
            </a:r>
            <a:endParaRPr lang="pl-PL" dirty="0"/>
          </a:p>
          <a:p>
            <a:r>
              <a:rPr lang="pl-PL" dirty="0"/>
              <a:t>Przykład:		//LB12345	JOB  (PGRDEP0),LB12345</a:t>
            </a:r>
            <a:r>
              <a:rPr lang="en-US" dirty="0"/>
              <a:t> </a:t>
            </a:r>
            <a:endParaRPr lang="pl-PL" dirty="0"/>
          </a:p>
          <a:p>
            <a:r>
              <a:rPr lang="pl-PL" dirty="0"/>
              <a:t>		</a:t>
            </a:r>
            <a:r>
              <a:rPr lang="en-US" dirty="0"/>
              <a:t>//STEP</a:t>
            </a:r>
            <a:r>
              <a:rPr lang="pl-PL" dirty="0"/>
              <a:t>010	</a:t>
            </a:r>
            <a:r>
              <a:rPr lang="en-US" dirty="0"/>
              <a:t>EXEC PGM=</a:t>
            </a:r>
            <a:r>
              <a:rPr lang="pl-PL" dirty="0"/>
              <a:t>PGRDEP0</a:t>
            </a:r>
            <a:r>
              <a:rPr lang="en-US" dirty="0"/>
              <a:t> </a:t>
            </a:r>
            <a:endParaRPr lang="pl-PL" dirty="0"/>
          </a:p>
          <a:p>
            <a:r>
              <a:rPr lang="pl-PL" dirty="0"/>
              <a:t>		</a:t>
            </a:r>
            <a:r>
              <a:rPr lang="en-US" dirty="0"/>
              <a:t>//INFILE</a:t>
            </a:r>
            <a:r>
              <a:rPr lang="pl-PL" dirty="0"/>
              <a:t>	D</a:t>
            </a:r>
            <a:r>
              <a:rPr lang="en-US" dirty="0"/>
              <a:t>D DSN=</a:t>
            </a:r>
            <a:r>
              <a:rPr lang="pl-PL" dirty="0"/>
              <a:t>LB12345.IKEA.ALL,</a:t>
            </a:r>
          </a:p>
          <a:p>
            <a:r>
              <a:rPr lang="pl-PL" dirty="0"/>
              <a:t>		</a:t>
            </a:r>
            <a:r>
              <a:rPr lang="en-US" dirty="0"/>
              <a:t>//</a:t>
            </a:r>
            <a:r>
              <a:rPr lang="pl-PL" dirty="0"/>
              <a:t>	     </a:t>
            </a:r>
            <a:r>
              <a:rPr lang="en-US" dirty="0"/>
              <a:t>UNIT=SYSDA </a:t>
            </a:r>
            <a:endParaRPr lang="pl-PL" dirty="0"/>
          </a:p>
          <a:p>
            <a:r>
              <a:rPr lang="pl-PL" noProof="1" smtClean="0"/>
              <a:t>Plik danych określony przez INFILE dla programu PGRDEP0 może być umieszczony na dowolnym urządzeniu należącym do grupy pod nazwą SYSDA.</a:t>
            </a:r>
          </a:p>
          <a:p>
            <a:endParaRPr lang="pl-PL" dirty="0"/>
          </a:p>
          <a:p>
            <a:r>
              <a:rPr lang="en-US" b="1" dirty="0"/>
              <a:t>VOL</a:t>
            </a:r>
            <a:endParaRPr lang="pl-PL" b="1" dirty="0"/>
          </a:p>
          <a:p>
            <a:r>
              <a:rPr lang="pl-PL" b="0" dirty="0"/>
              <a:t>Identyfikuje numer</a:t>
            </a:r>
            <a:r>
              <a:rPr lang="pl-PL" b="0" baseline="0" dirty="0"/>
              <a:t> taśmy (już rzadko dysku) na której umieszcza się dane i jest to pojedyncze urządzenie, obsługiwane przez jeden mechanizm odczytu i zapisu.  Dla dużej ilości danych możemy określić wiele kolejnych urządzeń deklarując „</a:t>
            </a:r>
            <a:r>
              <a:rPr lang="pl-PL" b="0" baseline="0" noProof="1"/>
              <a:t>podparametr</a:t>
            </a:r>
            <a:r>
              <a:rPr lang="pl-PL" b="0" baseline="0" dirty="0"/>
              <a:t>” </a:t>
            </a:r>
            <a:r>
              <a:rPr lang="pl-PL" b="1" baseline="0" dirty="0"/>
              <a:t>SER.</a:t>
            </a:r>
            <a:endParaRPr lang="pl-PL" b="1" dirty="0"/>
          </a:p>
          <a:p>
            <a:r>
              <a:rPr lang="pl-PL" dirty="0"/>
              <a:t>Składnia:	</a:t>
            </a:r>
            <a:r>
              <a:rPr lang="en-US" dirty="0"/>
              <a:t>VOL= </a:t>
            </a:r>
            <a:r>
              <a:rPr lang="pl-PL" noProof="1"/>
              <a:t>etykieta_wolumenu/etykieta_danych</a:t>
            </a:r>
            <a:r>
              <a:rPr lang="en-US" dirty="0"/>
              <a:t> </a:t>
            </a:r>
            <a:endParaRPr lang="pl-PL" dirty="0"/>
          </a:p>
          <a:p>
            <a:r>
              <a:rPr lang="pl-PL" dirty="0"/>
              <a:t>Przykład:		//LB12345	JOB  (PGRDEP0),LB12345</a:t>
            </a:r>
            <a:r>
              <a:rPr lang="en-US" dirty="0"/>
              <a:t> </a:t>
            </a:r>
            <a:endParaRPr lang="pl-PL" dirty="0"/>
          </a:p>
          <a:p>
            <a:r>
              <a:rPr lang="pl-PL" dirty="0"/>
              <a:t>		</a:t>
            </a:r>
            <a:r>
              <a:rPr lang="en-US" dirty="0"/>
              <a:t>//STEP</a:t>
            </a:r>
            <a:r>
              <a:rPr lang="pl-PL" dirty="0"/>
              <a:t>010	</a:t>
            </a:r>
            <a:r>
              <a:rPr lang="en-US" dirty="0"/>
              <a:t>EXEC PGM=</a:t>
            </a:r>
            <a:r>
              <a:rPr lang="pl-PL" dirty="0"/>
              <a:t>PGRDEP0</a:t>
            </a:r>
            <a:r>
              <a:rPr lang="en-US" dirty="0"/>
              <a:t> </a:t>
            </a:r>
            <a:endParaRPr lang="pl-PL" dirty="0"/>
          </a:p>
          <a:p>
            <a:r>
              <a:rPr lang="pl-PL" dirty="0"/>
              <a:t>		</a:t>
            </a:r>
            <a:r>
              <a:rPr lang="en-US" dirty="0"/>
              <a:t>//INFILE</a:t>
            </a:r>
            <a:r>
              <a:rPr lang="pl-PL" dirty="0"/>
              <a:t>	D</a:t>
            </a:r>
            <a:r>
              <a:rPr lang="en-US" dirty="0"/>
              <a:t>D DSN=</a:t>
            </a:r>
            <a:r>
              <a:rPr lang="pl-PL" dirty="0"/>
              <a:t>LB12345.IKEA.ALL,</a:t>
            </a:r>
          </a:p>
          <a:p>
            <a:r>
              <a:rPr lang="pl-PL" dirty="0"/>
              <a:t>		</a:t>
            </a:r>
            <a:r>
              <a:rPr lang="en-US" dirty="0"/>
              <a:t>//</a:t>
            </a:r>
            <a:r>
              <a:rPr lang="pl-PL" dirty="0"/>
              <a:t>	     </a:t>
            </a:r>
            <a:r>
              <a:rPr lang="en-US" dirty="0"/>
              <a:t>VOL=SER=(VOL1,VOL2,VOL3) </a:t>
            </a:r>
            <a:endParaRPr lang="pl-PL" dirty="0"/>
          </a:p>
          <a:p>
            <a:r>
              <a:rPr lang="pl-PL" dirty="0"/>
              <a:t>Tu dane umieszczone są na 3 urządzeniach,</a:t>
            </a:r>
            <a:r>
              <a:rPr lang="pl-PL" baseline="0" dirty="0"/>
              <a:t> których numerami seryjnymi są </a:t>
            </a:r>
            <a:r>
              <a:rPr lang="en-US" dirty="0"/>
              <a:t>VOL1,VOL2,VOL3. </a:t>
            </a:r>
            <a:r>
              <a:rPr lang="pl-PL" dirty="0"/>
              <a:t>W tym wypadku system operacyjny żąda zamontowania wszystkich tych taśm jednocześnie.</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16</a:t>
            </a:fld>
            <a:endParaRPr lang="pl-PL"/>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W całej prezentacji założeniem</a:t>
            </a:r>
            <a:r>
              <a:rPr lang="pl-PL" baseline="0" dirty="0"/>
              <a:t> jest przetwarzanie plików sekwencyjnych.</a:t>
            </a:r>
          </a:p>
          <a:p>
            <a:r>
              <a:rPr lang="pl-PL" baseline="0" dirty="0"/>
              <a:t>Zachowanie się systemu dla plików partycjonowanych (</a:t>
            </a:r>
            <a:r>
              <a:rPr lang="pl-PL" i="1" baseline="0" noProof="1"/>
              <a:t>partitioned data sets</a:t>
            </a:r>
            <a:r>
              <a:rPr lang="pl-PL" baseline="0" dirty="0"/>
              <a:t>) może być zupełnie inne.</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17</a:t>
            </a:fld>
            <a:endParaRPr lang="pl-PL"/>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0000" lnSpcReduction="20000"/>
          </a:bodyPr>
          <a:lstStyle/>
          <a:p>
            <a:r>
              <a:rPr lang="pl-PL" baseline="0" dirty="0"/>
              <a:t>Dla parametru NEW, następuje alokacja pliku zgodnie z jego parametrami.  Nawet, gdy nie będzie wpisany do niego żaden rekord; plik, choć pusty, istnieje. Stąd nowy „plik będzie usunięty” gdy przetwarzanie zaraz na jego początku zostanie wstrzymane przez błąd warunkowy (</a:t>
            </a:r>
            <a:r>
              <a:rPr lang="pl-PL" b="1" baseline="0" dirty="0"/>
              <a:t>COND</a:t>
            </a:r>
            <a:r>
              <a:rPr lang="pl-PL" baseline="0" dirty="0"/>
              <a:t>)</a:t>
            </a:r>
          </a:p>
          <a:p>
            <a:endParaRPr lang="pl-PL" baseline="0" dirty="0"/>
          </a:p>
          <a:p>
            <a:r>
              <a:rPr lang="pl-PL" b="1" baseline="0" noProof="1"/>
              <a:t>Normal disposition</a:t>
            </a:r>
            <a:r>
              <a:rPr lang="pl-PL" baseline="0" dirty="0"/>
              <a:t> – druga pozycja parametru DISP.</a:t>
            </a:r>
          </a:p>
          <a:p>
            <a:r>
              <a:rPr lang="pl-PL" baseline="0" noProof="1"/>
              <a:t>Normal disposition</a:t>
            </a:r>
            <a:r>
              <a:rPr lang="pl-PL" baseline="0" dirty="0"/>
              <a:t> może być opuszczony jeżeli status pliku się nie zmienia – istniejący plik (MOD, OLD lub SHR) będzie nadal istniał; plik NEW będzie usunięty (ciekawe po co? Patrz: „Programy narzędziowe”, IEFBR14)</a:t>
            </a:r>
          </a:p>
          <a:p>
            <a:endParaRPr lang="pl-PL" baseline="0" dirty="0"/>
          </a:p>
          <a:p>
            <a:r>
              <a:rPr lang="pl-PL" baseline="0" dirty="0"/>
              <a:t>PASS	- przekazuje plik do następnych kroków; każdy krok może używać go tylko raz.  PASS oszczędza czas przetwarzania ponieważ </a:t>
            </a:r>
          </a:p>
          <a:p>
            <a:r>
              <a:rPr lang="pl-PL" baseline="0" dirty="0"/>
              <a:t>	  utrzymuje lokalizację pliku i informacje o jego atrybutach i nie musi czytać katalogu czy tablicy pozycji plików (</a:t>
            </a:r>
            <a:r>
              <a:rPr lang="pl-PL" i="1" baseline="0" noProof="1"/>
              <a:t>volume table</a:t>
            </a:r>
            <a:r>
              <a:rPr lang="pl-PL" baseline="0" dirty="0"/>
              <a:t>).</a:t>
            </a:r>
          </a:p>
          <a:p>
            <a:r>
              <a:rPr lang="pl-PL" baseline="0" dirty="0"/>
              <a:t>	  PASS jest szczególnie pożyteczny dla taśm bo utrzymuje, pomiędzy krokami </a:t>
            </a:r>
            <a:r>
              <a:rPr lang="pl-PL" baseline="0" noProof="1"/>
              <a:t>JOBu</a:t>
            </a:r>
            <a:r>
              <a:rPr lang="pl-PL" baseline="0" dirty="0"/>
              <a:t>, taśmę zamontowaną (co znaczy, że ani UNIT ani </a:t>
            </a:r>
          </a:p>
          <a:p>
            <a:r>
              <a:rPr lang="pl-PL" baseline="0" dirty="0"/>
              <a:t>	  VOL nie będzie kodowane w następnym kroku dla tego pliku.</a:t>
            </a:r>
          </a:p>
          <a:p>
            <a:r>
              <a:rPr lang="pl-PL" baseline="0" dirty="0"/>
              <a:t>	  PASS dotyczy zarówno plików tymczasowych jak i „zwykłych”.</a:t>
            </a:r>
          </a:p>
          <a:p>
            <a:r>
              <a:rPr lang="pl-PL" baseline="0" dirty="0"/>
              <a:t>	  Jeżeli plik posiada nadal opcję PASS a JOB nie ma już więcej kroków, DISP zakłada utrzymanie statusu pliku jaki był na początku </a:t>
            </a:r>
          </a:p>
          <a:p>
            <a:r>
              <a:rPr lang="pl-PL" baseline="0" dirty="0"/>
              <a:t>	  </a:t>
            </a:r>
            <a:r>
              <a:rPr lang="pl-PL" baseline="0" noProof="1"/>
              <a:t>JOBu</a:t>
            </a:r>
            <a:r>
              <a:rPr lang="pl-PL" baseline="0" dirty="0"/>
              <a:t>.  Jeśli plik jest tworzony z </a:t>
            </a:r>
            <a:r>
              <a:rPr lang="pl-PL" baseline="0" noProof="1"/>
              <a:t>KEEP,CATLG</a:t>
            </a:r>
            <a:r>
              <a:rPr lang="pl-PL" baseline="0" dirty="0"/>
              <a:t> a późniejszym kroku dajemy mu PASS, to w końcu plik będzie </a:t>
            </a:r>
            <a:r>
              <a:rPr lang="pl-PL" i="1" baseline="0" noProof="1"/>
              <a:t>KEEPed</a:t>
            </a:r>
            <a:r>
              <a:rPr lang="pl-PL" baseline="0" dirty="0"/>
              <a:t>.  Także KEEP </a:t>
            </a:r>
          </a:p>
          <a:p>
            <a:r>
              <a:rPr lang="pl-PL" baseline="0" dirty="0"/>
              <a:t>	  będzie aktualny dla istniejącego wcześniej (MOD, OLD lub SHR) „zwykłego” (nie tymczasowego) pliku.</a:t>
            </a:r>
          </a:p>
          <a:p>
            <a:r>
              <a:rPr lang="pl-PL" baseline="0" dirty="0"/>
              <a:t>	  Jeżeli mamy kilka plików o tej samej nazwie (nie zalecane), przekazywanych (PASS) do następnych kroków, instrukcja DD pobiera </a:t>
            </a:r>
          </a:p>
          <a:p>
            <a:r>
              <a:rPr lang="pl-PL" baseline="0" dirty="0"/>
              <a:t>	  je w kolejności w jakiej zostały przekazane (</a:t>
            </a:r>
            <a:r>
              <a:rPr lang="pl-PL" i="1" baseline="0" noProof="1"/>
              <a:t>PASSed</a:t>
            </a:r>
            <a:r>
              <a:rPr lang="pl-PL" baseline="0" dirty="0"/>
              <a:t>).</a:t>
            </a:r>
          </a:p>
          <a:p>
            <a:endParaRPr lang="pl-PL" baseline="0" dirty="0"/>
          </a:p>
          <a:p>
            <a:r>
              <a:rPr lang="pl-PL" baseline="0" dirty="0"/>
              <a:t>KEEP	- DISP=(…,KEEP,…) utrzymuje „zwykłe” (nie tymczasowe) pliki.</a:t>
            </a:r>
          </a:p>
          <a:p>
            <a:r>
              <a:rPr lang="pl-PL" baseline="0" dirty="0"/>
              <a:t>	  KEEP jest zasadniczo stosowany dla odczytu istniejącego pliku.</a:t>
            </a:r>
          </a:p>
          <a:p>
            <a:r>
              <a:rPr lang="pl-PL" baseline="0" dirty="0"/>
              <a:t>	  Dla plików tymczasowych, jeżeli przez przypadek dajemy im KEEP, zamieniane jest ono na PASS.</a:t>
            </a:r>
          </a:p>
          <a:p>
            <a:r>
              <a:rPr lang="pl-PL" baseline="0" dirty="0"/>
              <a:t>	  KEEP dla NEW tworzy etykietę pliku (informację gdzie, na jakim dysku lub taśmie, plik się znajduje).</a:t>
            </a:r>
          </a:p>
          <a:p>
            <a:endParaRPr lang="pl-PL" baseline="0" dirty="0"/>
          </a:p>
          <a:p>
            <a:r>
              <a:rPr lang="pl-PL" baseline="0" dirty="0"/>
              <a:t>DELETE	- DISP=(…,DELETE,…) usuwa plik a pamięć na dysku jest uwolniona.  Jeżeli plik był wcześniej skatalogowany, to przed jego </a:t>
            </a:r>
          </a:p>
          <a:p>
            <a:r>
              <a:rPr lang="pl-PL" baseline="0" dirty="0"/>
              <a:t>	  usunięciem plik jest „</a:t>
            </a:r>
            <a:r>
              <a:rPr lang="pl-PL" baseline="0" noProof="1"/>
              <a:t>odkatalogowany</a:t>
            </a:r>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Dla plików tymczasowych, jeżeli przez przypadek dajemy im CATLG, zamieniane jest ono na PASS.</a:t>
            </a:r>
          </a:p>
          <a:p>
            <a:endParaRPr lang="pl-PL" baseline="0" dirty="0"/>
          </a:p>
          <a:p>
            <a:r>
              <a:rPr lang="pl-PL" baseline="0" dirty="0"/>
              <a:t>CATLG	- DISP=(…,CATLG,…) kataloguje „zwykłe” (nie tymczasowe) pliki.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CATLG jest najczęściej używaną opcją dla tworzenia i modyfikowania „zwykłych” (nie tymczasowych) plików.</a:t>
            </a:r>
          </a:p>
          <a:p>
            <a:r>
              <a:rPr lang="pl-PL" baseline="0" dirty="0"/>
              <a:t>	  CATLG działa podobnie do KEEP z tą różnicą, że UNIT i VOL są wpisane do katalogu łącznie z nazwą pliku.</a:t>
            </a:r>
          </a:p>
          <a:p>
            <a:r>
              <a:rPr lang="pl-PL" baseline="0" dirty="0"/>
              <a:t>	  Jeżeli plik jest już „</a:t>
            </a:r>
            <a:r>
              <a:rPr lang="pl-PL" baseline="0" noProof="1"/>
              <a:t>skatologowany”, </a:t>
            </a:r>
            <a:r>
              <a:rPr lang="pl-PL" i="1" baseline="0" noProof="1"/>
              <a:t>DISPosition</a:t>
            </a:r>
            <a:r>
              <a:rPr lang="pl-PL" baseline="0" dirty="0"/>
              <a:t> jest takie samo jak PASS.</a:t>
            </a:r>
          </a:p>
          <a:p>
            <a:endParaRPr lang="pl-PL" baseline="0" dirty="0"/>
          </a:p>
          <a:p>
            <a:r>
              <a:rPr lang="pl-PL" baseline="0" dirty="0"/>
              <a:t>UNCATLG	- DISP=(…,UNCATLG,…) „</a:t>
            </a:r>
            <a:r>
              <a:rPr lang="pl-PL" baseline="0" noProof="1"/>
              <a:t>odkatalogowuje</a:t>
            </a:r>
            <a:r>
              <a:rPr lang="pl-PL" baseline="0" dirty="0"/>
              <a:t>” plik.</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UNCATLG działa podobnie do KEEP z tą różnicą, że nazwa pliku jest usuwana z katalogu.</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Jeżeli plik jest już UNCATLG („</a:t>
            </a:r>
            <a:r>
              <a:rPr lang="pl-PL" baseline="0" noProof="1"/>
              <a:t>odkatalogowany</a:t>
            </a:r>
            <a:r>
              <a:rPr lang="pl-PL" baseline="0" dirty="0"/>
              <a:t>”), UNCATLG jest równoważny z KEEP. </a:t>
            </a:r>
          </a:p>
          <a:p>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1" baseline="0" noProof="1"/>
              <a:t>Abnormal disposition</a:t>
            </a:r>
            <a:r>
              <a:rPr lang="pl-PL" baseline="0" dirty="0"/>
              <a:t> – trzecia pozycja parametru DISP.</a:t>
            </a:r>
          </a:p>
          <a:p>
            <a:r>
              <a:rPr lang="pl-PL" baseline="0" noProof="1"/>
              <a:t>„Abnormal dispisition”  ma miejsce tylko, gdy przetwarzanie jest wstrzymane ze względu na błąd odkryty przez system.  Opcje dla niego kodowane są tak samo jak dla „normal disposition” z tym, że PASS nie jest dopuszczalne.  Można kodować KEEP, CATLG, UNCATLG i DELETE. </a:t>
            </a:r>
          </a:p>
          <a:p>
            <a:r>
              <a:rPr lang="pl-PL" baseline="0" noProof="1"/>
              <a:t>Jeżeli opcja dla „abnormal disposition” jest pominięta a krok skończył się z poważnym błędem, opcja z „normal disposition”  jest przyjmowana.  Np. DISP=(OLD,KEEP) jest równoważne DISP=(OLD,KEEP,KEEP), DISP=(OLD,PASS) jest równoważne DISP=(OLD,PASS,KEEP).</a:t>
            </a:r>
          </a:p>
          <a:p>
            <a:r>
              <a:rPr lang="pl-PL" baseline="0" noProof="1"/>
              <a:t>„Abnormal dispisition” dla plików tymczasowych jest zawsze DELETE, niezależnie co jest faktycznie kodowane.</a:t>
            </a:r>
          </a:p>
          <a:p>
            <a:r>
              <a:rPr lang="pl-PL" baseline="0" noProof="1"/>
              <a:t>Jeżeli krok skończy się „abendem”, przekazywany plik zakłada </a:t>
            </a:r>
            <a:r>
              <a:rPr lang="pl-PL" baseline="0" noProof="1" smtClean="0"/>
              <a:t>opcję </a:t>
            </a:r>
            <a:r>
              <a:rPr lang="pl-PL" baseline="0" noProof="1"/>
              <a:t>wyszczególnioną ostatnio dla tego pliku.  Jeżeli brak jest opcji „abnormal disposition”, plik jest usuwany jeżeli był nowy i pierwszy raz przekazany (</a:t>
            </a:r>
            <a:r>
              <a:rPr lang="pl-PL" i="1" baseline="0" noProof="1"/>
              <a:t>PASSed</a:t>
            </a:r>
            <a:r>
              <a:rPr lang="pl-PL" baseline="0" noProof="1"/>
              <a:t>) do „abendującego” kroku; w przeciwnym wypadku jest utrzymany (</a:t>
            </a:r>
            <a:r>
              <a:rPr lang="pl-PL" i="1" baseline="0" noProof="1"/>
              <a:t>KEEPed</a:t>
            </a:r>
            <a:r>
              <a:rPr lang="pl-PL" baseline="0" noProof="1"/>
              <a:t>).</a:t>
            </a:r>
          </a:p>
          <a:p>
            <a:r>
              <a:rPr lang="pl-PL" baseline="0" noProof="1"/>
              <a:t>Gdy krok skończy się „abendem”:</a:t>
            </a:r>
          </a:p>
          <a:p>
            <a:r>
              <a:rPr lang="pl-PL" baseline="0" noProof="1"/>
              <a:t>	DISP=(NEW,KEEP)	</a:t>
            </a:r>
            <a:r>
              <a:rPr lang="pl-PL" baseline="0" noProof="1">
                <a:sym typeface="Wingdings" pitchFamily="2" charset="2"/>
              </a:rPr>
              <a:t> plik będzie utrzymany (</a:t>
            </a:r>
            <a:r>
              <a:rPr lang="pl-PL" i="1" baseline="0" noProof="1">
                <a:sym typeface="Wingdings" pitchFamily="2" charset="2"/>
              </a:rPr>
              <a:t>KEEPed</a:t>
            </a:r>
            <a:r>
              <a:rPr lang="pl-PL" baseline="0" noProof="1">
                <a:sym typeface="Wingdings" pitchFamily="2" charset="2"/>
              </a:rPr>
              <a:t>)</a:t>
            </a:r>
          </a:p>
          <a:p>
            <a:r>
              <a:rPr lang="pl-PL" baseline="0" noProof="1">
                <a:sym typeface="Wingdings" pitchFamily="2" charset="2"/>
              </a:rPr>
              <a:t>	DISP=(NEW,PASS)	 plik będzie usunięty, ponieważ system zakłada PASS (przepisany z „normal disposition”)</a:t>
            </a:r>
          </a:p>
          <a:p>
            <a:r>
              <a:rPr lang="pl-PL" baseline="0" noProof="1">
                <a:sym typeface="Wingdings" pitchFamily="2" charset="2"/>
              </a:rPr>
              <a:t>	DISP=(OLD,DELETE,CATLG)  plik jest „katologowany” (używane w przypadku tzw. „</a:t>
            </a:r>
            <a:r>
              <a:rPr lang="pl-PL" i="1" baseline="0" noProof="1">
                <a:sym typeface="Wingdings" pitchFamily="2" charset="2"/>
              </a:rPr>
              <a:t>checkpoint/restart</a:t>
            </a:r>
            <a:r>
              <a:rPr lang="pl-PL" baseline="0" noProof="1">
                <a:sym typeface="Wingdings" pitchFamily="2" charset="2"/>
              </a:rPr>
              <a:t>”. Powrót do przetwarzania </a:t>
            </a:r>
          </a:p>
          <a:p>
            <a:r>
              <a:rPr lang="pl-PL" baseline="0" noProof="1">
                <a:sym typeface="Wingdings" pitchFamily="2" charset="2"/>
              </a:rPr>
              <a:t>			       pliku po jego korekcji wymaga zmiany DISP).</a:t>
            </a:r>
            <a:endParaRPr lang="pl-PL" baseline="0" noProof="1"/>
          </a:p>
          <a:p>
            <a:pPr>
              <a:buFontTx/>
              <a:buChar char="-"/>
            </a:pPr>
            <a:r>
              <a:rPr lang="pl-PL" baseline="0" noProof="1"/>
              <a:t>- - - - - - - - - - - - - - - - - - - - - - - - - - - - - - - - - - - - - - - - - - - - - - - - - - - - - - - - - - - - - - - - - - - - - - - - - - - - - - - - - - - - - - - - - - - - - - - </a:t>
            </a:r>
          </a:p>
          <a:p>
            <a:pPr>
              <a:buFontTx/>
              <a:buNone/>
            </a:pPr>
            <a:r>
              <a:rPr lang="pl-PL" baseline="0" noProof="1"/>
              <a:t>Wszystkie opcje w DISP są opcjonalne.  Oto przykłady:</a:t>
            </a:r>
          </a:p>
          <a:p>
            <a:pPr>
              <a:buFontTx/>
              <a:buNone/>
            </a:pPr>
            <a:r>
              <a:rPr lang="pl-PL" baseline="0" noProof="1"/>
              <a:t>(Brak DISP w ogóle)	- DISP=(NEW,DELETE,DELETE) jest przyjmowany</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DISP=NEW		- DISP=(NEW,DELETE,DELETE) jest przyjmowany</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DISP=SHR		- DISP=(OLD,KEEP,KEEP) jest przyjmowany</a:t>
            </a:r>
          </a:p>
          <a:p>
            <a:pPr>
              <a:buFontTx/>
              <a:buNone/>
            </a:pPr>
            <a:r>
              <a:rPr lang="pl-PL" baseline="0" noProof="1"/>
              <a:t>DISP=MOD		- DISP=(OLD,KEEP,KEEP) jest przyjmowany</a:t>
            </a:r>
          </a:p>
          <a:p>
            <a:pPr>
              <a:buFontTx/>
              <a:buNone/>
            </a:pPr>
            <a:r>
              <a:rPr lang="pl-PL" baseline="0" noProof="1"/>
              <a:t>DISP=(,KEEP,DELETE)	- DISP=(NEW,KEEP,DELETE) jest przyjmowany</a:t>
            </a:r>
          </a:p>
          <a:p>
            <a:pPr>
              <a:buFontTx/>
              <a:buNone/>
            </a:pPr>
            <a:r>
              <a:rPr lang="pl-PL" baseline="0" noProof="1"/>
              <a:t>DSN=&amp;&amp;IT,DISP=(OLD,PASS,KEEP)	- DISP=(OLD,PASS,DELETE) jest przyjmowany (tymczasowy plik nie może być utrzymany)</a:t>
            </a:r>
          </a:p>
          <a:p>
            <a:pPr>
              <a:buFontTx/>
              <a:buNone/>
            </a:pPr>
            <a:r>
              <a:rPr lang="pl-PL" baseline="0" noProof="1"/>
              <a:t>DISP=(OLD,,CATLG)	- DISP=(OLD,KEEP,CATLG) jest przyjmowany</a:t>
            </a:r>
          </a:p>
          <a:p>
            <a:pPr>
              <a:buFontTx/>
              <a:buNone/>
            </a:pPr>
            <a:r>
              <a:rPr lang="pl-PL" baseline="0" noProof="1"/>
              <a:t>DSN=&amp;&amp;IT,DISP=(,KEEP)	- DISP=(NEW,PASS,DELETE) jest przyjmowany bo:</a:t>
            </a:r>
          </a:p>
          <a:p>
            <a:pPr>
              <a:buFontTx/>
              <a:buNone/>
            </a:pPr>
            <a:r>
              <a:rPr lang="pl-PL" baseline="0" noProof="1"/>
              <a:t>			NEW jest zawsze przyjmowany przy jego braku w kodzie,</a:t>
            </a:r>
          </a:p>
          <a:p>
            <a:pPr>
              <a:buFontTx/>
              <a:buNone/>
            </a:pPr>
            <a:r>
              <a:rPr lang="pl-PL" baseline="0" noProof="1"/>
              <a:t>			tymczasowy plik nie może być utrzymany, stąd PASS,</a:t>
            </a:r>
          </a:p>
          <a:p>
            <a:pPr>
              <a:buFontTx/>
              <a:buNone/>
            </a:pPr>
            <a:r>
              <a:rPr lang="pl-PL" baseline="0" noProof="1"/>
              <a:t>			DELETE jest przyjmowane ponieważ plik nie istniał przed przetwarzaniem kroku.</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18</a:t>
            </a:fld>
            <a:endParaRPr lang="pl-PL"/>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7500" lnSpcReduction="20000"/>
          </a:bodyPr>
          <a:lstStyle/>
          <a:p>
            <a:r>
              <a:rPr lang="pl-PL" dirty="0"/>
              <a:t>Przykłady:</a:t>
            </a:r>
          </a:p>
          <a:p>
            <a:r>
              <a:rPr lang="pl-PL" dirty="0"/>
              <a:t>	SPACE=(80,2000)	- alokacja 2000</a:t>
            </a:r>
            <a:r>
              <a:rPr lang="pl-PL" baseline="0" dirty="0"/>
              <a:t> bloków pamięci podstawowej.  Nie ma żadnej dodatkowej pamięci.</a:t>
            </a:r>
          </a:p>
          <a:p>
            <a:r>
              <a:rPr lang="pl-PL" baseline="0" dirty="0"/>
              <a:t>	SPACE=(CYL,20)	- alokacja 20</a:t>
            </a:r>
            <a:r>
              <a:rPr lang="pl-PL" dirty="0"/>
              <a:t> cylindrów</a:t>
            </a:r>
            <a:r>
              <a:rPr lang="pl-PL" baseline="0" dirty="0"/>
              <a:t> pamięci podstawowej.  Nie ma żadnej dodatkowej pamięci.</a:t>
            </a:r>
          </a:p>
          <a:p>
            <a:r>
              <a:rPr lang="pl-PL" dirty="0"/>
              <a:t>Jak widać na przykładzie, rezerwacja pamięci dodatkowej jest opcjonalna.</a:t>
            </a:r>
          </a:p>
          <a:p>
            <a:r>
              <a:rPr lang="pl-PL" dirty="0"/>
              <a:t>System będzie alokował maksymalnie 15 dodatkowych jednostek pamięci na pierwszym dysku i 16 na drugim jeżeli jest on deklarowany (VOL).</a:t>
            </a:r>
          </a:p>
          <a:p>
            <a:r>
              <a:rPr lang="pl-PL" dirty="0"/>
              <a:t>Przykład: SPACE=(6160,(10,20)) powoduje zaalokowanie w podstawowej pamięci 10 bloków, każdy po 6160 bajtów i każdą dodatkową pamięć w 20 blokach po 6160 bajtów.  Maksymalny rozmiar pamięci na pojedynczym dysku jest wtedy 10+20(15)=310 bloków po 6160 bajtów.</a:t>
            </a:r>
          </a:p>
          <a:p>
            <a:r>
              <a:rPr lang="pl-PL" dirty="0"/>
              <a:t> </a:t>
            </a:r>
          </a:p>
          <a:p>
            <a:r>
              <a:rPr lang="pl-PL" dirty="0"/>
              <a:t>Najczęściej używaną opcją specjalną jest RLSE (</a:t>
            </a:r>
            <a:r>
              <a:rPr lang="pl-PL" i="1" noProof="1"/>
              <a:t>release</a:t>
            </a:r>
            <a:r>
              <a:rPr lang="pl-PL" dirty="0"/>
              <a:t>), która pozwala zwolnić niezużytą, deklarowaną ilość pamięci po zakończeniu przetwarzania </a:t>
            </a:r>
            <a:r>
              <a:rPr lang="pl-PL" noProof="1"/>
              <a:t>JOBu</a:t>
            </a:r>
            <a:r>
              <a:rPr lang="pl-PL" dirty="0"/>
              <a:t>.  Opcja ta jest silnie zalecana.</a:t>
            </a:r>
          </a:p>
          <a:p>
            <a:pPr>
              <a:buFontTx/>
              <a:buNone/>
            </a:pPr>
            <a:r>
              <a:rPr lang="pl-PL" dirty="0"/>
              <a:t>- - - - - - - - - - - - - - - - - - - - - - - - - - - - - - - - - - - - - - - - - - - - - - - - - - - - - - - - - - - - - - - - - - - - - - - - - - - - - - - - - - - - - - - - - - - - - - -</a:t>
            </a:r>
          </a:p>
          <a:p>
            <a:r>
              <a:rPr lang="pl-PL" dirty="0"/>
              <a:t>Ilość bajtów na ścieżce jest zależna od dysku:</a:t>
            </a:r>
            <a:r>
              <a:rPr lang="pl-PL" baseline="0" dirty="0"/>
              <a:t>  SPACE=(TRK,1) to 56.664 bajtów na dysku 3390 a 47.476 na dysku 3380.</a:t>
            </a:r>
          </a:p>
          <a:p>
            <a:r>
              <a:rPr lang="pl-PL" baseline="0" dirty="0"/>
              <a:t>Podobnie jest z cylindrami:  SPACE=(CYL,1) to 849.960 bajtów na dysku 3390712.140 na dysku 3380.</a:t>
            </a:r>
          </a:p>
          <a:p>
            <a:endParaRPr lang="pl-PL" baseline="0" dirty="0"/>
          </a:p>
          <a:p>
            <a:r>
              <a:rPr lang="pl-PL" baseline="0" dirty="0"/>
              <a:t>Aby zamienić ilość ścieżek (</a:t>
            </a:r>
            <a:r>
              <a:rPr lang="pl-PL" i="1" baseline="0" noProof="1"/>
              <a:t>tracks</a:t>
            </a:r>
            <a:r>
              <a:rPr lang="pl-PL" baseline="0" dirty="0"/>
              <a:t>) na odpowiadającą im ilość cylindrów, stosujemy wzór:</a:t>
            </a:r>
          </a:p>
          <a:p>
            <a:r>
              <a:rPr lang="pl-PL" baseline="0" dirty="0"/>
              <a:t>		            ilość ścieżek</a:t>
            </a:r>
          </a:p>
          <a:p>
            <a:r>
              <a:rPr lang="pl-PL" baseline="0" dirty="0"/>
              <a:t>	ilość cylindrów = ------------------------------       i zaokrąglamy w górę do pierwszej liczby całkowitej </a:t>
            </a:r>
          </a:p>
          <a:p>
            <a:r>
              <a:rPr lang="pl-PL" baseline="0" dirty="0"/>
              <a:t>		       ilość ścieżek na cylinder</a:t>
            </a:r>
          </a:p>
          <a:p>
            <a:r>
              <a:rPr lang="pl-PL" baseline="0" dirty="0"/>
              <a:t>I tak, dla dysków zarówno 3380 jak i 3390, ilość ścieżek na cylinder jest 15 (nawiasem mówiąc ilość cylindrów na dysku 3390 wynosi 2226).</a:t>
            </a:r>
          </a:p>
          <a:p>
            <a:r>
              <a:rPr lang="pl-PL" baseline="0" dirty="0"/>
              <a:t>Dla 20 ścieżek</a:t>
            </a:r>
          </a:p>
          <a:p>
            <a:r>
              <a:rPr lang="pl-PL" baseline="0" dirty="0"/>
              <a:t>		       20</a:t>
            </a:r>
          </a:p>
          <a:p>
            <a:r>
              <a:rPr lang="pl-PL" baseline="0" dirty="0"/>
              <a:t>	ilość cylindrów = -----   = 1,33   która zaokrąglona w górę daje 2 </a:t>
            </a:r>
          </a:p>
          <a:p>
            <a:r>
              <a:rPr lang="pl-PL" baseline="0" dirty="0"/>
              <a:t>		       15</a:t>
            </a:r>
          </a:p>
          <a:p>
            <a:endParaRPr lang="pl-PL" baseline="0" dirty="0"/>
          </a:p>
          <a:p>
            <a:r>
              <a:rPr lang="pl-PL" baseline="0" dirty="0"/>
              <a:t>Jeżeli utworzony plik był określony bez dodatkowej pamięci, parametr SPACE użyty później dla tego pliku może zwiększyć tę pamięć ale tylko na czas trwania przetwarzania pliku.</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19</a:t>
            </a:fld>
            <a:endParaRPr lang="pl-PL"/>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25000" lnSpcReduction="20000"/>
          </a:bodyPr>
          <a:lstStyle/>
          <a:p>
            <a:r>
              <a:rPr lang="pl-PL" sz="1600" b="1" dirty="0"/>
              <a:t>BLKSIZE</a:t>
            </a:r>
            <a:r>
              <a:rPr lang="pl-PL" dirty="0"/>
              <a:t> (</a:t>
            </a:r>
            <a:r>
              <a:rPr lang="pl-PL" i="1" noProof="1"/>
              <a:t>blocksize</a:t>
            </a:r>
            <a:r>
              <a:rPr lang="pl-PL" dirty="0"/>
              <a:t>)</a:t>
            </a:r>
            <a:r>
              <a:rPr lang="pl-PL" baseline="0" dirty="0"/>
              <a:t> obliczany jest przez system jeżeli nie deklarujemy go. </a:t>
            </a:r>
          </a:p>
          <a:p>
            <a:r>
              <a:rPr lang="pl-PL" sz="1200" kern="1200" dirty="0">
                <a:solidFill>
                  <a:schemeClr val="tx1"/>
                </a:solidFill>
                <a:effectLst/>
                <a:latin typeface="+mn-lt"/>
                <a:ea typeface="+mn-ea"/>
                <a:cs typeface="+mn-cs"/>
              </a:rPr>
              <a:t>W przeszłości było żelazną regułą (</a:t>
            </a:r>
            <a:r>
              <a:rPr lang="pl-PL" sz="1200" i="1" kern="1200" dirty="0">
                <a:solidFill>
                  <a:schemeClr val="tx1"/>
                </a:solidFill>
                <a:effectLst/>
                <a:latin typeface="+mn-lt"/>
                <a:ea typeface="+mn-ea"/>
                <a:cs typeface="+mn-cs"/>
              </a:rPr>
              <a:t>a rule of thumb</a:t>
            </a:r>
            <a:r>
              <a:rPr lang="pl-PL" sz="1200" kern="1200" dirty="0">
                <a:solidFill>
                  <a:schemeClr val="tx1"/>
                </a:solidFill>
                <a:effectLst/>
                <a:latin typeface="+mn-lt"/>
                <a:ea typeface="+mn-ea"/>
                <a:cs typeface="+mn-cs"/>
              </a:rPr>
              <a:t>) aby deklarować BLKSIZE równy 6233 bajtów lub najbliżej jak tylko można, nie przekraczając tej liczby.  Jest to liczba wystarczająco duża aby przenieść dużo danych.  Jest ona jednocześnie nie aż tak duża, aby wypełnić ścieżki (</a:t>
            </a:r>
            <a:r>
              <a:rPr lang="pl-PL" sz="1200" i="1" kern="1200" dirty="0">
                <a:solidFill>
                  <a:schemeClr val="tx1"/>
                </a:solidFill>
                <a:effectLst/>
                <a:latin typeface="+mn-lt"/>
                <a:ea typeface="+mn-ea"/>
                <a:cs typeface="+mn-cs"/>
              </a:rPr>
              <a:t>tracks</a:t>
            </a:r>
            <a:r>
              <a:rPr lang="pl-PL" sz="1200" kern="1200" dirty="0">
                <a:solidFill>
                  <a:schemeClr val="tx1"/>
                </a:solidFill>
                <a:effectLst/>
                <a:latin typeface="+mn-lt"/>
                <a:ea typeface="+mn-ea"/>
                <a:cs typeface="+mn-cs"/>
              </a:rPr>
              <a:t>) każdego modelu dysku.  </a:t>
            </a:r>
          </a:p>
          <a:p>
            <a:r>
              <a:rPr lang="pl-PL" sz="1200" kern="1200" dirty="0">
                <a:solidFill>
                  <a:schemeClr val="tx1"/>
                </a:solidFill>
                <a:effectLst/>
                <a:latin typeface="+mn-lt"/>
                <a:ea typeface="+mn-ea"/>
                <a:cs typeface="+mn-cs"/>
              </a:rPr>
              <a:t>Obecnie przyjmuje się, że jeżeli wyliczona liczba BLKSIZE [dla FB: LRECL * możliwie duża liczba naturalna ‘N’; dla VB: LRECL * N + 4 dla RDW (Record Descriptor Word)] wynosi 27 998 lub jest niższa, to wybierz 27 998 ; jeżeli chcesz większy BLKSIZE, wybierz 32 760. Zależy to od tego, ile wolnej przestrzeni zostanie na dysku a powinno zostać jej jak najmniej.</a:t>
            </a:r>
          </a:p>
          <a:p>
            <a:r>
              <a:rPr lang="pl-PL" sz="1200" kern="1200" dirty="0">
                <a:solidFill>
                  <a:schemeClr val="tx1"/>
                </a:solidFill>
                <a:effectLst/>
                <a:latin typeface="+mn-lt"/>
                <a:ea typeface="+mn-ea"/>
                <a:cs typeface="+mn-cs"/>
              </a:rPr>
              <a:t>Przykład:  Dla LRECL=4016 i RECFM=VB, wybierz BLKSIZE=20 084 (4016 * 5 + 4)</a:t>
            </a:r>
          </a:p>
          <a:p>
            <a:endParaRPr lang="pl-PL" baseline="0" dirty="0"/>
          </a:p>
          <a:p>
            <a:r>
              <a:rPr lang="pl-PL" baseline="0" dirty="0"/>
              <a:t>Zawieranie wiele rekordów w jeden blok jest tak ważne dla transmisji danych jak fakt, że lepiej przewieźć dużo pasażerów jednym samolotem niż przewozić ich samolotem po każdym z nich osobno.</a:t>
            </a:r>
          </a:p>
          <a:p>
            <a:r>
              <a:rPr lang="pl-PL" baseline="0" dirty="0"/>
              <a:t>Dla rekordów FB (</a:t>
            </a:r>
            <a:r>
              <a:rPr lang="pl-PL" i="1" baseline="0" noProof="1"/>
              <a:t>fixed block</a:t>
            </a:r>
            <a:r>
              <a:rPr lang="pl-PL" baseline="0" dirty="0"/>
              <a:t>), z jakimi najczęściej mamy do czynienia, rozmiar bloku (BLKSIZE) musi być wielokrotnością  długości rekordu.</a:t>
            </a:r>
          </a:p>
          <a:p>
            <a:r>
              <a:rPr lang="pl-PL" baseline="0" dirty="0"/>
              <a:t>Bardziej skomplikowany jest VB (</a:t>
            </a:r>
            <a:r>
              <a:rPr lang="pl-PL" i="1" baseline="0" noProof="1"/>
              <a:t>variable block</a:t>
            </a:r>
            <a:r>
              <a:rPr lang="pl-PL" baseline="0" dirty="0"/>
              <a:t>):</a:t>
            </a:r>
          </a:p>
          <a:p>
            <a:r>
              <a:rPr lang="pl-PL" baseline="0" dirty="0"/>
              <a:t>– logiczna długość rekordu (LRECL, </a:t>
            </a:r>
            <a:r>
              <a:rPr lang="pl-PL" i="1" baseline="0" noProof="1"/>
              <a:t>Logical Record Length</a:t>
            </a:r>
            <a:r>
              <a:rPr lang="pl-PL" baseline="0" dirty="0"/>
              <a:t>) musi być przynajmniej równy długości najdłuższego rekordu + 4 (te 4 bajty zawierają</a:t>
            </a:r>
          </a:p>
          <a:p>
            <a:r>
              <a:rPr lang="pl-PL" baseline="0" dirty="0"/>
              <a:t>   długość każdego rekordu).</a:t>
            </a:r>
          </a:p>
          <a:p>
            <a:r>
              <a:rPr lang="pl-PL" baseline="0" dirty="0"/>
              <a:t>– Rozmiar bloku musi być przynajmniej równy długości najdłuższego rekordu + 8 (dodatkowe 4 bajty zawierają długość długość bloku).</a:t>
            </a:r>
          </a:p>
          <a:p>
            <a:r>
              <a:rPr lang="pl-PL" baseline="0" dirty="0"/>
              <a:t>Dla rekordów niedefiniowanej długości (</a:t>
            </a:r>
            <a:r>
              <a:rPr lang="pl-PL" i="1" baseline="0" noProof="1"/>
              <a:t>undefined-length records</a:t>
            </a:r>
            <a:r>
              <a:rPr lang="pl-PL" baseline="0" dirty="0"/>
              <a:t>) rozmiar bloku (BLKSIZE) musi być równa długości najdłuższego rekordu.</a:t>
            </a:r>
          </a:p>
          <a:p>
            <a:endParaRPr lang="pl-PL" baseline="0" dirty="0"/>
          </a:p>
          <a:p>
            <a:r>
              <a:rPr lang="pl-PL" baseline="0" dirty="0"/>
              <a:t>Przykłady:	//OUT      DD  DCB=(RECFM=FB,LRECL=80,BLKSIZE=6160)</a:t>
            </a:r>
          </a:p>
          <a:p>
            <a:r>
              <a:rPr lang="pl-PL" baseline="0" dirty="0"/>
              <a:t>	//OUT      DD  DCB=(RECFM=VB,LRECL=255,BLKSIZE=6233)</a:t>
            </a:r>
          </a:p>
          <a:p>
            <a:endParaRPr lang="pl-PL"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kern="1200" dirty="0">
                <a:solidFill>
                  <a:schemeClr val="tx1"/>
                </a:solidFill>
                <a:effectLst/>
                <a:latin typeface="+mn-lt"/>
                <a:ea typeface="+mn-ea"/>
                <a:cs typeface="+mn-cs"/>
              </a:rPr>
              <a:t>Fizyczna charakterystyka najbardziej popularnych dysków:</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kern="1200" dirty="0">
              <a:solidFill>
                <a:schemeClr val="tx1"/>
              </a:solidFill>
              <a:effectLst/>
              <a:latin typeface="+mn-lt"/>
              <a:ea typeface="+mn-ea"/>
              <a:cs typeface="+mn-cs"/>
            </a:endParaRPr>
          </a:p>
          <a:p>
            <a:r>
              <a:rPr lang="pl-PL" baseline="0" dirty="0"/>
              <a:t>Typ dysku	Liczba	Liczba cylindrów	Ilość ścieżek	Ilość bajtów	Ilość bajtów	Ilość bajtów</a:t>
            </a:r>
          </a:p>
          <a:p>
            <a:r>
              <a:rPr lang="pl-PL" baseline="0" dirty="0"/>
              <a:t>	cylindrów	rezerwowych		na cylinder	na ścieżkę	na cylinder	na moduł</a:t>
            </a:r>
          </a:p>
          <a:p>
            <a:r>
              <a:rPr lang="pl-PL" baseline="0" dirty="0"/>
              <a:t>--------------	--------------	-------------------------------	--------------	--------------	--------------	-------------------</a:t>
            </a:r>
          </a:p>
          <a:p>
            <a:r>
              <a:rPr lang="pl-PL" baseline="0" dirty="0"/>
              <a:t>3390-3	  3 339	1		15	56 664	849 960	  2 838 016 440</a:t>
            </a:r>
          </a:p>
          <a:p>
            <a:r>
              <a:rPr lang="pl-PL" baseline="0" dirty="0"/>
              <a:t>3390-9	10 017	3		15	56 664	849 960	  8 514 049 320</a:t>
            </a:r>
          </a:p>
          <a:p>
            <a:r>
              <a:rPr lang="pl-PL" baseline="0" dirty="0"/>
              <a:t>3390-27 (2)	32 760	3		15	56 664	849 960	27 844 689 600</a:t>
            </a:r>
          </a:p>
          <a:p>
            <a:r>
              <a:rPr lang="pl-PL" baseline="0" dirty="0"/>
              <a:t>3390-54	65 520	3		15	56 664	849 960	55 689 279 200</a:t>
            </a:r>
          </a:p>
          <a:p>
            <a:endParaRPr lang="pl-PL" baseline="0" dirty="0"/>
          </a:p>
          <a:p>
            <a:endParaRPr lang="pl-PL" baseline="0" dirty="0"/>
          </a:p>
          <a:p>
            <a:endParaRPr lang="pl-PL" baseline="0" dirty="0"/>
          </a:p>
          <a:p>
            <a:r>
              <a:rPr lang="pl-PL" b="1" u="sng" baseline="0" dirty="0"/>
              <a:t>Tabela formatów rekordów</a:t>
            </a:r>
            <a:r>
              <a:rPr lang="pl-PL" b="0" u="none" baseline="0" dirty="0"/>
              <a:t> (literą G oznaczono IBG (</a:t>
            </a:r>
            <a:r>
              <a:rPr lang="pl-PL" b="0" i="1" u="none" baseline="0" noProof="1"/>
              <a:t>InterBlock Gap</a:t>
            </a:r>
            <a:r>
              <a:rPr lang="pl-PL" b="0" u="none" baseline="0" dirty="0"/>
              <a:t>, szczelina pomiędzy blokami)</a:t>
            </a:r>
            <a:endParaRPr lang="pl-PL" b="1" u="sng" baseline="0" dirty="0"/>
          </a:p>
          <a:p>
            <a:endParaRPr lang="pl-PL" baseline="0" dirty="0"/>
          </a:p>
          <a:p>
            <a:endParaRPr lang="pl-PL" baseline="0" dirty="0"/>
          </a:p>
          <a:p>
            <a:r>
              <a:rPr lang="pl-PL" b="1" baseline="0" noProof="1"/>
              <a:t>RECFM=F</a:t>
            </a:r>
            <a:r>
              <a:rPr lang="pl-PL" baseline="0" noProof="1"/>
              <a:t>	</a:t>
            </a:r>
            <a:r>
              <a:rPr lang="pl-PL" baseline="0" noProof="1">
                <a:sym typeface="Wingdings" pitchFamily="2" charset="2"/>
              </a:rPr>
              <a:t> rekordy stałej długości</a:t>
            </a:r>
          </a:p>
          <a:p>
            <a:endParaRPr lang="pl-PL" baseline="0" noProof="1">
              <a:sym typeface="Wingdings" pitchFamily="2" charset="2"/>
            </a:endParaRPr>
          </a:p>
          <a:p>
            <a:r>
              <a:rPr lang="pl-PL" baseline="0" noProof="1">
                <a:sym typeface="Wingdings" pitchFamily="2" charset="2"/>
              </a:rPr>
              <a:t>      LRECL	     </a:t>
            </a:r>
          </a:p>
          <a:p>
            <a:r>
              <a:rPr lang="pl-PL" baseline="0" noProof="1">
                <a:sym typeface="Wingdings" pitchFamily="2" charset="2"/>
              </a:rPr>
              <a:t>&lt; -------------- &gt;</a:t>
            </a:r>
            <a:endParaRPr lang="pl-PL" baseline="0" noProof="1"/>
          </a:p>
          <a:p>
            <a:r>
              <a:rPr lang="pl-PL" baseline="0" noProof="1"/>
              <a:t>|__</a:t>
            </a:r>
            <a:r>
              <a:rPr lang="pl-PL" u="sng" baseline="0" noProof="1"/>
              <a:t>rekord1</a:t>
            </a:r>
            <a:r>
              <a:rPr lang="pl-PL" baseline="0" noProof="1"/>
              <a:t>____|</a:t>
            </a:r>
            <a:r>
              <a:rPr lang="pl-PL" u="sng" baseline="0" noProof="1"/>
              <a:t>G|___rekord2___|G|___rekord3___|G|</a:t>
            </a:r>
            <a:endParaRPr lang="pl-PL" baseline="0" noProof="1"/>
          </a:p>
          <a:p>
            <a:endParaRPr lang="pl-PL" baseline="0" noProof="1"/>
          </a:p>
          <a:p>
            <a:endParaRPr lang="pl-PL" baseline="0" noProof="1"/>
          </a:p>
          <a:p>
            <a:endParaRPr lang="pl-PL" baseline="0" noProof="1"/>
          </a:p>
          <a:p>
            <a:r>
              <a:rPr lang="pl-PL" b="1" baseline="0" noProof="1"/>
              <a:t>RECFM=FB</a:t>
            </a:r>
            <a:r>
              <a:rPr lang="pl-PL" baseline="0" noProof="1"/>
              <a:t>	</a:t>
            </a:r>
            <a:r>
              <a:rPr lang="pl-PL" baseline="0" noProof="1">
                <a:sym typeface="Wingdings" pitchFamily="2" charset="2"/>
              </a:rPr>
              <a:t> zblokowane rekordy stałej długości</a:t>
            </a:r>
            <a:endParaRPr lang="pl-PL" baseline="0" noProof="1"/>
          </a:p>
          <a:p>
            <a:endParaRPr lang="pl-PL" baseline="0" noProof="1">
              <a:sym typeface="Wingdings" pitchFamily="2" charset="2"/>
            </a:endParaRPr>
          </a:p>
          <a:p>
            <a:r>
              <a:rPr lang="pl-PL" baseline="0" noProof="1">
                <a:sym typeface="Wingdings" pitchFamily="2" charset="2"/>
              </a:rPr>
              <a:t>	      BLKSIZE</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sym typeface="Wingdings" pitchFamily="2" charset="2"/>
              </a:rPr>
              <a:t>&lt; ---------------------------------------------------- &gt;</a:t>
            </a:r>
            <a:endParaRPr lang="pl-PL" baseline="0" noProof="1"/>
          </a:p>
          <a:p>
            <a:r>
              <a:rPr lang="pl-PL" baseline="0" noProof="1">
                <a:sym typeface="Wingdings" pitchFamily="2" charset="2"/>
              </a:rPr>
              <a:t>       LRECL	     </a:t>
            </a:r>
          </a:p>
          <a:p>
            <a:r>
              <a:rPr lang="pl-PL" baseline="0" noProof="1">
                <a:sym typeface="Wingdings" pitchFamily="2" charset="2"/>
              </a:rPr>
              <a:t>&lt; -------------- &gt;</a:t>
            </a:r>
            <a:endParaRPr lang="pl-PL"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|__</a:t>
            </a:r>
            <a:r>
              <a:rPr lang="pl-PL" u="sng" baseline="0" noProof="1"/>
              <a:t>rekord1</a:t>
            </a:r>
            <a:r>
              <a:rPr lang="pl-PL" baseline="0" noProof="1"/>
              <a:t>____|</a:t>
            </a:r>
            <a:r>
              <a:rPr lang="pl-PL" u="sng" baseline="0" noProof="1"/>
              <a:t>___rekord2___|___rekord3___|G|</a:t>
            </a:r>
            <a:r>
              <a:rPr lang="pl-PL" baseline="0" noProof="1"/>
              <a:t>__</a:t>
            </a:r>
            <a:r>
              <a:rPr lang="pl-PL" u="sng" baseline="0" noProof="1"/>
              <a:t>rekord4</a:t>
            </a:r>
            <a:r>
              <a:rPr lang="pl-PL" baseline="0" noProof="1"/>
              <a:t>____|</a:t>
            </a:r>
            <a:r>
              <a:rPr lang="pl-PL" u="sng" baseline="0" noProof="1"/>
              <a:t>___rekord5___|___rekord6___|G|</a:t>
            </a:r>
            <a:endParaRPr lang="pl-PL" baseline="0" noProof="1"/>
          </a:p>
          <a:p>
            <a:endParaRPr lang="pl-PL" baseline="0" noProof="1"/>
          </a:p>
          <a:p>
            <a:endParaRPr lang="pl-PL" baseline="0" noProof="1"/>
          </a:p>
          <a:p>
            <a:endParaRPr lang="pl-PL" baseline="0" noProof="1"/>
          </a:p>
          <a:p>
            <a:r>
              <a:rPr lang="pl-PL" b="1" baseline="0" noProof="1"/>
              <a:t>RECFM=V</a:t>
            </a:r>
            <a:r>
              <a:rPr lang="pl-PL" baseline="0" noProof="1"/>
              <a:t>	</a:t>
            </a:r>
            <a:r>
              <a:rPr lang="pl-PL" baseline="0" noProof="1">
                <a:sym typeface="Wingdings" pitchFamily="2" charset="2"/>
              </a:rPr>
              <a:t> rekordy zmiennej długości</a:t>
            </a:r>
          </a:p>
          <a:p>
            <a:endParaRPr lang="pl-PL" baseline="0" noProof="1">
              <a:sym typeface="Wingdings" pitchFamily="2" charset="2"/>
            </a:endParaRPr>
          </a:p>
          <a:p>
            <a:r>
              <a:rPr lang="pl-PL" baseline="0" noProof="1">
                <a:sym typeface="Wingdings" pitchFamily="2" charset="2"/>
              </a:rPr>
              <a:t>         m bajtów	      BLKSIZE</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sym typeface="Wingdings" pitchFamily="2" charset="2"/>
              </a:rPr>
              <a:t>&lt; --------------------- &gt;     &lt; ------------------- &gt;</a:t>
            </a:r>
            <a:endParaRPr lang="pl-PL" baseline="0" noProof="1"/>
          </a:p>
          <a:p>
            <a:r>
              <a:rPr lang="pl-PL" baseline="0" noProof="1">
                <a:sym typeface="Wingdings" pitchFamily="2" charset="2"/>
              </a:rPr>
              <a:t>            n bajtów	         LRECL	     </a:t>
            </a:r>
          </a:p>
          <a:p>
            <a:r>
              <a:rPr lang="pl-PL" baseline="0" noProof="1">
                <a:sym typeface="Wingdings" pitchFamily="2" charset="2"/>
              </a:rPr>
              <a:t>     &lt; ----------------- &gt;	 &lt; ---------------- &gt;</a:t>
            </a:r>
            <a:endParaRPr lang="pl-PL"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a:t>
            </a:r>
            <a:r>
              <a:rPr lang="pl-PL" u="sng" baseline="0" noProof="1"/>
              <a:t>m</a:t>
            </a:r>
            <a:r>
              <a:rPr lang="pl-PL" baseline="0" noProof="1"/>
              <a:t>|</a:t>
            </a:r>
            <a:r>
              <a:rPr lang="pl-PL" u="sng" baseline="0" noProof="1"/>
              <a:t>n</a:t>
            </a:r>
            <a:r>
              <a:rPr lang="pl-PL" baseline="0" noProof="1"/>
              <a:t>|___</a:t>
            </a:r>
            <a:r>
              <a:rPr lang="pl-PL" u="sng" baseline="0" noProof="1"/>
              <a:t>rekord1</a:t>
            </a:r>
            <a:r>
              <a:rPr lang="pl-PL" baseline="0" noProof="1"/>
              <a:t>____|</a:t>
            </a:r>
            <a:r>
              <a:rPr lang="pl-PL" u="sng" baseline="0" noProof="1"/>
              <a:t>G|m</a:t>
            </a:r>
            <a:r>
              <a:rPr lang="pl-PL" baseline="0" noProof="1"/>
              <a:t>|</a:t>
            </a:r>
            <a:r>
              <a:rPr lang="pl-PL" u="sng" baseline="0" noProof="1"/>
              <a:t>n</a:t>
            </a:r>
            <a:r>
              <a:rPr lang="pl-PL" baseline="0" noProof="1"/>
              <a:t>|</a:t>
            </a:r>
            <a:r>
              <a:rPr lang="pl-PL" u="sng" baseline="0" noProof="1"/>
              <a:t>___rekord2___|G|m</a:t>
            </a:r>
            <a:r>
              <a:rPr lang="pl-PL" baseline="0" noProof="1"/>
              <a:t>|</a:t>
            </a:r>
            <a:r>
              <a:rPr lang="pl-PL" u="sng" baseline="0" noProof="1"/>
              <a:t>n</a:t>
            </a:r>
            <a:r>
              <a:rPr lang="pl-PL" baseline="0" noProof="1"/>
              <a:t>|</a:t>
            </a:r>
            <a:r>
              <a:rPr lang="pl-PL" u="sng" baseline="0" noProof="1"/>
              <a:t>___rekord3___|G|</a:t>
            </a:r>
            <a:endParaRPr lang="pl-PL" baseline="0" noProof="1"/>
          </a:p>
          <a:p>
            <a:r>
              <a:rPr lang="pl-PL" baseline="0" noProof="1"/>
              <a:t>  |   |</a:t>
            </a:r>
          </a:p>
          <a:p>
            <a:r>
              <a:rPr lang="pl-PL" baseline="0" noProof="1"/>
              <a:t>  |   4 bajty</a:t>
            </a:r>
          </a:p>
          <a:p>
            <a:r>
              <a:rPr lang="pl-PL" baseline="0" noProof="1"/>
              <a:t> 4 bajty</a:t>
            </a:r>
          </a:p>
          <a:p>
            <a:endParaRPr lang="pl-PL" baseline="0" noProof="1"/>
          </a:p>
          <a:p>
            <a:endParaRPr lang="pl-PL" baseline="0" noProof="1"/>
          </a:p>
          <a:p>
            <a:endParaRPr lang="pl-PL" baseline="0" noProof="1"/>
          </a:p>
          <a:p>
            <a:r>
              <a:rPr lang="pl-PL" b="1" baseline="0" noProof="1"/>
              <a:t>RECFM=VB</a:t>
            </a:r>
            <a:r>
              <a:rPr lang="pl-PL" baseline="0" noProof="1"/>
              <a:t>	</a:t>
            </a:r>
            <a:r>
              <a:rPr lang="pl-PL" baseline="0" noProof="1">
                <a:sym typeface="Wingdings" pitchFamily="2" charset="2"/>
              </a:rPr>
              <a:t> zblokowane rekordy zmiennej długości</a:t>
            </a:r>
          </a:p>
          <a:p>
            <a:endParaRPr lang="pl-PL" baseline="0" noProof="1">
              <a:sym typeface="Wingdings" pitchFamily="2" charset="2"/>
            </a:endParaRPr>
          </a:p>
          <a:p>
            <a:r>
              <a:rPr lang="pl-PL" baseline="0" noProof="1">
                <a:sym typeface="Wingdings" pitchFamily="2" charset="2"/>
              </a:rPr>
              <a:t>	m 			BLKSIZE	     </a:t>
            </a:r>
          </a:p>
          <a:p>
            <a:r>
              <a:rPr lang="pl-PL" baseline="0" noProof="1">
                <a:sym typeface="Wingdings" pitchFamily="2" charset="2"/>
              </a:rPr>
              <a:t>&lt; ------------------------------------------- &gt;    &lt; ------------------------------- &gt;</a:t>
            </a:r>
            <a:endParaRPr lang="pl-PL"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a:t>
            </a:r>
            <a:r>
              <a:rPr lang="pl-PL" u="sng" baseline="0" noProof="1"/>
              <a:t>m</a:t>
            </a:r>
            <a:r>
              <a:rPr lang="pl-PL" baseline="0" noProof="1"/>
              <a:t>|</a:t>
            </a:r>
            <a:r>
              <a:rPr lang="pl-PL" u="sng" baseline="0" noProof="1"/>
              <a:t>n</a:t>
            </a:r>
            <a:r>
              <a:rPr lang="pl-PL" baseline="0" noProof="1"/>
              <a:t>|___</a:t>
            </a:r>
            <a:r>
              <a:rPr lang="pl-PL" u="sng" baseline="0" noProof="1"/>
              <a:t>rekord1</a:t>
            </a:r>
            <a:r>
              <a:rPr lang="pl-PL" baseline="0" noProof="1"/>
              <a:t>____|</a:t>
            </a:r>
            <a:r>
              <a:rPr lang="pl-PL" u="sng" baseline="0" noProof="1"/>
              <a:t>n</a:t>
            </a:r>
            <a:r>
              <a:rPr lang="pl-PL" baseline="0" noProof="1"/>
              <a:t>|</a:t>
            </a:r>
            <a:r>
              <a:rPr lang="pl-PL" u="sng" baseline="0" noProof="1"/>
              <a:t>___rekord2___|G|m</a:t>
            </a:r>
            <a:r>
              <a:rPr lang="pl-PL" baseline="0" noProof="1"/>
              <a:t>|</a:t>
            </a:r>
            <a:r>
              <a:rPr lang="pl-PL" u="sng" baseline="0" noProof="1"/>
              <a:t>n</a:t>
            </a:r>
            <a:r>
              <a:rPr lang="pl-PL" baseline="0" noProof="1"/>
              <a:t>|</a:t>
            </a:r>
            <a:r>
              <a:rPr lang="pl-PL" u="sng" baseline="0" noProof="1"/>
              <a:t>_______rekord3_______|G|</a:t>
            </a:r>
            <a:endParaRPr lang="pl-PL" baseline="0" noProof="1"/>
          </a:p>
          <a:p>
            <a:endParaRPr lang="pl-PL" baseline="0" noProof="1"/>
          </a:p>
          <a:p>
            <a:endParaRPr lang="pl-PL" baseline="0" noProof="1"/>
          </a:p>
          <a:p>
            <a:endParaRPr lang="pl-PL" baseline="0" noProof="1"/>
          </a:p>
          <a:p>
            <a:r>
              <a:rPr lang="pl-PL" b="1" baseline="0" noProof="1"/>
              <a:t>RECFM=U</a:t>
            </a:r>
            <a:r>
              <a:rPr lang="pl-PL" baseline="0" noProof="1"/>
              <a:t>	</a:t>
            </a:r>
            <a:r>
              <a:rPr lang="pl-PL" baseline="0" noProof="1">
                <a:sym typeface="Wingdings" pitchFamily="2" charset="2"/>
              </a:rPr>
              <a:t> rekordy niedefiniowanej długości</a:t>
            </a:r>
          </a:p>
          <a:p>
            <a:endParaRPr lang="pl-PL" baseline="0" noProof="1">
              <a:sym typeface="Wingdings" pitchFamily="2" charset="2"/>
            </a:endParaRPr>
          </a:p>
          <a:p>
            <a:r>
              <a:rPr lang="pl-PL" baseline="0" noProof="1">
                <a:sym typeface="Wingdings" pitchFamily="2" charset="2"/>
              </a:rPr>
              <a:t>			         BLKSIZE	     </a:t>
            </a:r>
          </a:p>
          <a:p>
            <a:r>
              <a:rPr lang="pl-PL" baseline="0" noProof="1">
                <a:sym typeface="Wingdings" pitchFamily="2" charset="2"/>
              </a:rPr>
              <a:t>		         &lt; ------------------------------------- &gt;</a:t>
            </a:r>
            <a:endParaRPr lang="pl-PL"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|___</a:t>
            </a:r>
            <a:r>
              <a:rPr lang="pl-PL" u="sng" baseline="0" noProof="1"/>
              <a:t>rekord1</a:t>
            </a:r>
            <a:r>
              <a:rPr lang="pl-PL" baseline="0" noProof="1"/>
              <a:t>____|</a:t>
            </a:r>
            <a:r>
              <a:rPr lang="pl-PL" u="sng" baseline="0" noProof="1"/>
              <a:t>G|_rekord2_|G|___________rekord3___________|G|______rekord4______|G|</a:t>
            </a:r>
            <a:endParaRPr lang="pl-PL" baseline="0" noProof="1"/>
          </a:p>
          <a:p>
            <a:endParaRPr lang="pl-PL" baseline="0" dirty="0"/>
          </a:p>
          <a:p>
            <a:endParaRPr lang="pl-PL" baseline="0" dirty="0"/>
          </a:p>
          <a:p>
            <a:endParaRPr lang="pl-PL" baseline="0" dirty="0"/>
          </a:p>
          <a:p>
            <a:endParaRPr lang="pl-PL" baseline="0" dirty="0"/>
          </a:p>
          <a:p>
            <a:r>
              <a:rPr lang="pl-PL" baseline="0" dirty="0"/>
              <a:t>Dlaczego oprócz FB (rekordów o stałej długości) używamy VB (rekordów o zmiennej długości)?  Z plikami o stałej długości rekordów marnuje się dużo miejsca na dysku, dla VB – nie.</a:t>
            </a:r>
          </a:p>
          <a:p>
            <a:endParaRPr lang="pl-PL" baseline="0" dirty="0"/>
          </a:p>
          <a:p>
            <a:r>
              <a:rPr lang="pl-PL" baseline="0" dirty="0"/>
              <a:t>- - - - - - - - - - - - - - - - - - - - - - - - - - - - - - - - - - - - - - - - - - - - - - - - - - - - - - - - - - - - - - - - - - - - - - - - - - - - - - - - - - - - - - - - - - - - - - - -</a:t>
            </a:r>
          </a:p>
          <a:p>
            <a:pPr marL="0" marR="0" indent="0" algn="l" defTabSz="914400" rtl="0" eaLnBrk="1" fontAlgn="auto" latinLnBrk="0" hangingPunct="1">
              <a:lnSpc>
                <a:spcPct val="100000"/>
              </a:lnSpc>
              <a:spcBef>
                <a:spcPts val="0"/>
              </a:spcBef>
              <a:spcAft>
                <a:spcPts val="0"/>
              </a:spcAft>
              <a:buClrTx/>
              <a:buSzTx/>
              <a:buFontTx/>
              <a:buNone/>
              <a:tabLst/>
              <a:defRPr/>
            </a:pPr>
            <a:r>
              <a:rPr lang="pl-PL" b="1" baseline="0" dirty="0"/>
              <a:t>DSORG</a:t>
            </a:r>
            <a:r>
              <a:rPr lang="pl-PL" baseline="0" dirty="0"/>
              <a:t> podaje organizację pliku.  Jego domyślna wartość </a:t>
            </a:r>
            <a:r>
              <a:rPr lang="pl-PL" baseline="0" noProof="1"/>
              <a:t>DSORG=PS</a:t>
            </a:r>
            <a:r>
              <a:rPr lang="pl-PL" baseline="0" dirty="0"/>
              <a:t> ale większość programów aplikacyjnych podaje DSORG dla DCB, np. w </a:t>
            </a:r>
            <a:r>
              <a:rPr lang="pl-PL" baseline="0" noProof="1"/>
              <a:t>COBOLu</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a:t>
            </a:r>
            <a:r>
              <a:rPr lang="pl-PL" b="1" baseline="0" noProof="1"/>
              <a:t>RELATIVE		</a:t>
            </a:r>
            <a:r>
              <a:rPr lang="pl-PL" baseline="0" noProof="1"/>
              <a:t>DYNAMIC</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			            </a:t>
            </a:r>
            <a:r>
              <a:rPr lang="pl-PL" b="1" baseline="0" noProof="1"/>
              <a:t>INDEXED		</a:t>
            </a:r>
            <a:r>
              <a:rPr lang="pl-PL" baseline="0" noProof="1"/>
              <a:t>RANDOM</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			            </a:t>
            </a:r>
            <a:r>
              <a:rPr lang="pl-PL" b="1" baseline="0" noProof="1"/>
              <a:t>SEQUENTIAL		</a:t>
            </a:r>
            <a:r>
              <a:rPr lang="pl-PL" baseline="0" noProof="1"/>
              <a:t>SEQUENTIAL</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SELECT  nazwa_pliku   </a:t>
            </a:r>
            <a:r>
              <a:rPr lang="pl-PL" b="1" baseline="0" noProof="1"/>
              <a:t>ORGANIZATION   IS   ____________</a:t>
            </a:r>
            <a:r>
              <a:rPr lang="pl-PL" baseline="0" noProof="1"/>
              <a:t>   ACCESS  IS   ____________  .</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Najbardziej popularne typy organizacji plików	</a:t>
            </a:r>
            <a:r>
              <a:rPr lang="pl-PL" b="1" baseline="0" dirty="0"/>
              <a:t>PS</a:t>
            </a:r>
            <a:r>
              <a:rPr lang="pl-PL" baseline="0" dirty="0"/>
              <a:t>	- sekwencyjna (</a:t>
            </a:r>
            <a:r>
              <a:rPr lang="pl-PL" i="1" baseline="0" noProof="1"/>
              <a:t>physical sequential</a:t>
            </a:r>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a:t>
            </a:r>
            <a:r>
              <a:rPr lang="pl-PL" b="1" baseline="0" dirty="0"/>
              <a:t>PO</a:t>
            </a:r>
            <a:r>
              <a:rPr lang="pl-PL" baseline="0" dirty="0"/>
              <a:t>	- partycjonowana (</a:t>
            </a:r>
            <a:r>
              <a:rPr lang="pl-PL" i="1" baseline="0" noProof="1"/>
              <a:t>partitioned organization</a:t>
            </a:r>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a:t>
            </a:r>
            <a:r>
              <a:rPr lang="pl-PL" b="1" baseline="0" dirty="0"/>
              <a:t>DA</a:t>
            </a:r>
            <a:r>
              <a:rPr lang="pl-PL" baseline="0" dirty="0"/>
              <a:t>	- bezpośredniego dostępu (</a:t>
            </a:r>
            <a:r>
              <a:rPr lang="pl-PL" i="1" baseline="0" noProof="1"/>
              <a:t>direct access</a:t>
            </a:r>
            <a:r>
              <a:rPr lang="pl-PL"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Kodowanie </a:t>
            </a:r>
            <a:r>
              <a:rPr lang="pl-PL" baseline="0" noProof="1"/>
              <a:t>DSORG=PS</a:t>
            </a:r>
            <a:r>
              <a:rPr lang="pl-PL" baseline="0" dirty="0"/>
              <a:t> nie wydaje się więc konieczne.  Jednak, gdy np. chcemy plik zaalokować (używając do tego IEFBR14), zarządzający plikami SMS (</a:t>
            </a:r>
            <a:r>
              <a:rPr lang="pl-PL" i="1" baseline="0" noProof="1"/>
              <a:t>Storage Management Subsystem</a:t>
            </a:r>
            <a:r>
              <a:rPr lang="pl-PL" baseline="0" dirty="0"/>
              <a:t>) wymaga podania </a:t>
            </a:r>
            <a:r>
              <a:rPr lang="pl-PL" baseline="0" noProof="1"/>
              <a:t>DSORG=PS</a:t>
            </a:r>
            <a:r>
              <a:rPr lang="pl-PL" baseline="0" dirty="0"/>
              <a:t> dla plików sekwencyjnych i </a:t>
            </a:r>
            <a:r>
              <a:rPr lang="pl-PL" baseline="0" noProof="1"/>
              <a:t>DSORG=PO</a:t>
            </a:r>
            <a:r>
              <a:rPr lang="pl-PL" baseline="0" dirty="0"/>
              <a:t> dla PDS (</a:t>
            </a:r>
            <a:r>
              <a:rPr lang="pl-PL" i="1" baseline="0" noProof="1"/>
              <a:t>Partitioned Data Set</a:t>
            </a:r>
            <a:r>
              <a:rPr lang="pl-PL" baseline="0" dirty="0"/>
              <a:t>).  SMS potrzebuje tych informacji ponieważ IEFBR14 nie otwiera plików a SMS nie jest wystarczająco „mądry” aby określić typ danych (pliku) z parametru SPACE.  Dla plików sekwencyjnych deklaracja DSORG nie jest potrzebna ale ponieważ nikomu ona nie zawadza, </a:t>
            </a:r>
            <a:r>
              <a:rPr lang="pl-PL" b="1" baseline="0" dirty="0"/>
              <a:t>zawsze ją koduj</a:t>
            </a:r>
            <a:r>
              <a:rPr lang="pl-PL" baseline="0" dirty="0"/>
              <a:t> (</a:t>
            </a:r>
            <a:r>
              <a:rPr lang="pl-PL" i="1" baseline="0" noProof="1"/>
              <a:t>…but since it doesn’t hurt, always code it</a:t>
            </a:r>
            <a:r>
              <a:rPr lang="pl-PL" baseline="0" noProof="1"/>
              <a:t> – G. Brown: </a:t>
            </a:r>
            <a:r>
              <a:rPr lang="pl-PL" i="1" baseline="0" noProof="1"/>
              <a:t>SYSTEM 370/390, Job Control Language</a:t>
            </a:r>
            <a:r>
              <a:rPr lang="pl-PL" baseline="0" noProof="1"/>
              <a:t>,</a:t>
            </a:r>
            <a:r>
              <a:rPr lang="pl-PL" baseline="0" dirty="0"/>
              <a:t> str.196).</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 - - - - - - - - - - - - - - - - - - - - - - - - - - - - - - - - - - - - - - - - - - - - - - - - - - - - - - - - - - - - - - - - - - - - - - - - - - - - - - - - - - - - - - - - - - - - - - </a:t>
            </a:r>
          </a:p>
          <a:p>
            <a:r>
              <a:rPr lang="pl-PL" b="1" baseline="0" dirty="0"/>
              <a:t>BUFNO</a:t>
            </a:r>
            <a:r>
              <a:rPr lang="pl-PL" baseline="0" dirty="0"/>
              <a:t> podaje ilość buforów do alokacji pliku.  Wartość domyślna jest 5 i to niemal zawsze wystarcza.  Maksymalna ilość buforów wynosi 255.</a:t>
            </a:r>
          </a:p>
          <a:p>
            <a:r>
              <a:rPr lang="pl-PL" baseline="0" dirty="0"/>
              <a:t>Przykład:	//OUT      DD  DCB=(RECFM=FB,LRECL=80,BUFNO=2)</a:t>
            </a:r>
          </a:p>
          <a:p>
            <a:endParaRPr lang="pl-P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 - - - - - - - - - - - - - - - - - - - - - - - - - - - - - - - - - - - - - - - - - - - - - - - - - - - - - - - - - - - - - - - - - - - - - - - - - - - - - - - - - - - - - - - - - - - - - - </a:t>
            </a:r>
          </a:p>
          <a:p>
            <a:r>
              <a:rPr lang="pl-PL" baseline="0" dirty="0"/>
              <a:t>Jak </a:t>
            </a:r>
            <a:r>
              <a:rPr lang="pl-PL" baseline="0" dirty="0" smtClean="0"/>
              <a:t>znaleźć </a:t>
            </a:r>
            <a:r>
              <a:rPr lang="pl-PL" baseline="0" dirty="0"/>
              <a:t>RDW (</a:t>
            </a:r>
            <a:r>
              <a:rPr lang="pl-PL" i="1" baseline="0" dirty="0" err="1"/>
              <a:t>Record</a:t>
            </a:r>
            <a:r>
              <a:rPr lang="pl-PL" i="1" baseline="0" dirty="0"/>
              <a:t> </a:t>
            </a:r>
            <a:r>
              <a:rPr lang="pl-PL" i="1" baseline="0" dirty="0" err="1"/>
              <a:t>Descriotor</a:t>
            </a:r>
            <a:r>
              <a:rPr lang="pl-PL" i="1" baseline="0" dirty="0"/>
              <a:t> Word</a:t>
            </a:r>
            <a:r>
              <a:rPr lang="pl-PL" baseline="0" dirty="0"/>
              <a:t>), który składa się z </a:t>
            </a:r>
            <a:r>
              <a:rPr lang="pl-PL" i="1" baseline="0" dirty="0"/>
              <a:t>Block </a:t>
            </a:r>
            <a:r>
              <a:rPr lang="pl-PL" i="1" baseline="0" dirty="0" err="1"/>
              <a:t>Descriptor</a:t>
            </a:r>
            <a:r>
              <a:rPr lang="pl-PL" baseline="0" dirty="0"/>
              <a:t> (dwa bajty w kodzie binarnym, BI) i </a:t>
            </a:r>
            <a:r>
              <a:rPr lang="pl-PL" i="1" baseline="0" dirty="0" err="1"/>
              <a:t>Record</a:t>
            </a:r>
            <a:r>
              <a:rPr lang="pl-PL" i="1" baseline="0" dirty="0"/>
              <a:t> </a:t>
            </a:r>
            <a:r>
              <a:rPr lang="pl-PL" i="1" baseline="0" dirty="0" err="1"/>
              <a:t>Drscriptor</a:t>
            </a:r>
            <a:r>
              <a:rPr lang="pl-PL" baseline="0" dirty="0"/>
              <a:t> (następne dwa bajty w kodzie binarnym, BI)?</a:t>
            </a:r>
          </a:p>
          <a:p>
            <a:endParaRPr lang="pl-PL" baseline="0" dirty="0"/>
          </a:p>
          <a:p>
            <a:r>
              <a:rPr lang="en-GB" sz="1200" u="none" strike="noStrike" kern="1200" dirty="0">
                <a:solidFill>
                  <a:schemeClr val="tx1"/>
                </a:solidFill>
                <a:effectLst/>
                <a:latin typeface="+mn-lt"/>
                <a:ea typeface="+mn-ea"/>
                <a:cs typeface="+mn-cs"/>
              </a:rPr>
              <a:t>//SHOWV</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EXEC PGM=SORT</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//SYSOUT</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DD   </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SYSOUT=*</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//SORTIN</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DD   </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DSN=</a:t>
            </a:r>
            <a:r>
              <a:rPr lang="pl-PL" sz="1200" i="1" u="none" strike="noStrike" kern="1200" dirty="0">
                <a:solidFill>
                  <a:schemeClr val="tx1"/>
                </a:solidFill>
                <a:effectLst/>
                <a:latin typeface="+mn-lt"/>
                <a:ea typeface="+mn-ea"/>
                <a:cs typeface="+mn-cs"/>
              </a:rPr>
              <a:t>nazwa pliku o zmiennej długości rekordu</a:t>
            </a:r>
            <a:r>
              <a:rPr lang="en-GB" sz="1200" u="none" strike="noStrike" kern="1200" dirty="0">
                <a:solidFill>
                  <a:schemeClr val="tx1"/>
                </a:solidFill>
                <a:effectLst/>
                <a:latin typeface="+mn-lt"/>
                <a:ea typeface="+mn-ea"/>
                <a:cs typeface="+mn-cs"/>
              </a:rPr>
              <a:t>,DISP=SHR</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//SORTOUT</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DD   </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SYSOUT=*</a:t>
            </a:r>
            <a:r>
              <a:rPr lang="pl-PL" sz="1200" u="none" strike="noStrike" kern="1200" dirty="0">
                <a:solidFill>
                  <a:schemeClr val="tx1"/>
                </a:solidFill>
                <a:effectLst/>
                <a:latin typeface="+mn-lt"/>
                <a:ea typeface="+mn-ea"/>
                <a:cs typeface="+mn-cs"/>
              </a:rPr>
              <a:t>	</a:t>
            </a:r>
            <a:r>
              <a:rPr lang="pl-PL" sz="1200" u="none" strike="noStrike" kern="1200" dirty="0" smtClean="0">
                <a:solidFill>
                  <a:schemeClr val="tx1"/>
                </a:solidFill>
                <a:effectLst/>
                <a:latin typeface="+mn-lt"/>
                <a:ea typeface="+mn-ea"/>
                <a:cs typeface="+mn-cs"/>
                <a:sym typeface="Wingdings" panose="05000000000000000000" pitchFamily="2" charset="2"/>
              </a:rPr>
              <a:t> </a:t>
            </a:r>
            <a:r>
              <a:rPr lang="pl-PL" sz="1200" u="none" strike="noStrike" kern="1200" dirty="0">
                <a:solidFill>
                  <a:schemeClr val="tx1"/>
                </a:solidFill>
                <a:effectLst/>
                <a:latin typeface="+mn-lt"/>
                <a:ea typeface="+mn-ea"/>
                <a:cs typeface="+mn-cs"/>
                <a:sym typeface="Wingdings" panose="05000000000000000000" pitchFamily="2" charset="2"/>
              </a:rPr>
              <a:t>wynik będzie w SDSF (logu) pokazując kolumnę liczb oznaczających długość każdego rekordu</a:t>
            </a:r>
            <a:r>
              <a:rPr lang="en-GB" sz="1200" u="none" strike="noStrike" kern="1200" dirty="0">
                <a:solidFill>
                  <a:schemeClr val="tx1"/>
                </a:solidFill>
                <a:effectLst/>
                <a:latin typeface="+mn-lt"/>
                <a:ea typeface="+mn-ea"/>
                <a:cs typeface="+mn-cs"/>
              </a:rPr>
              <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//SYSIN</a:t>
            </a: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DD    *</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  OPTION COPY</a:t>
            </a:r>
            <a:br>
              <a:rPr lang="en-GB" sz="1200" u="none" strike="noStrike" kern="1200" dirty="0">
                <a:solidFill>
                  <a:schemeClr val="tx1"/>
                </a:solidFill>
                <a:effectLst/>
                <a:latin typeface="+mn-lt"/>
                <a:ea typeface="+mn-ea"/>
                <a:cs typeface="+mn-cs"/>
              </a:rPr>
            </a:br>
            <a:r>
              <a:rPr lang="pl-PL" sz="1200" u="none" strike="noStrike"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rPr>
              <a:t> </a:t>
            </a:r>
            <a:r>
              <a:rPr lang="pl-PL" sz="1200" u="none" strike="noStrike" kern="1200" dirty="0">
                <a:solidFill>
                  <a:schemeClr val="tx1"/>
                </a:solidFill>
                <a:effectLst/>
                <a:latin typeface="+mn-lt"/>
                <a:ea typeface="+mn-ea"/>
                <a:cs typeface="+mn-cs"/>
              </a:rPr>
              <a:t>OUT</a:t>
            </a:r>
            <a:r>
              <a:rPr lang="en-GB" sz="1200" u="none" strike="noStrike" kern="1200" dirty="0">
                <a:solidFill>
                  <a:schemeClr val="tx1"/>
                </a:solidFill>
                <a:effectLst/>
                <a:latin typeface="+mn-lt"/>
                <a:ea typeface="+mn-ea"/>
                <a:cs typeface="+mn-cs"/>
              </a:rPr>
              <a:t>REC BUILD=(1,4,1,2,BI,EDIT=(TTTTT)) </a:t>
            </a:r>
            <a:br>
              <a:rPr lang="en-GB" sz="1200" u="none" strike="noStrike" kern="1200" dirty="0">
                <a:solidFill>
                  <a:schemeClr val="tx1"/>
                </a:solidFill>
                <a:effectLst/>
                <a:latin typeface="+mn-lt"/>
                <a:ea typeface="+mn-ea"/>
                <a:cs typeface="+mn-cs"/>
              </a:rPr>
            </a:br>
            <a:r>
              <a:rPr lang="en-GB" sz="1200" u="none" strike="noStrike" kern="1200" dirty="0">
                <a:solidFill>
                  <a:schemeClr val="tx1"/>
                </a:solidFill>
                <a:effectLst/>
                <a:latin typeface="+mn-lt"/>
                <a:ea typeface="+mn-ea"/>
                <a:cs typeface="+mn-cs"/>
              </a:rPr>
              <a:t>/*</a:t>
            </a:r>
            <a:br>
              <a:rPr lang="en-GB" sz="1200" u="none" strike="noStrike" kern="1200" dirty="0">
                <a:solidFill>
                  <a:schemeClr val="tx1"/>
                </a:solidFill>
                <a:effectLst/>
                <a:latin typeface="+mn-lt"/>
                <a:ea typeface="+mn-ea"/>
                <a:cs typeface="+mn-cs"/>
              </a:rPr>
            </a:br>
            <a:endParaRPr lang="pl-PL" sz="1200" u="none" strike="noStrike" kern="1200" dirty="0">
              <a:solidFill>
                <a:schemeClr val="tx1"/>
              </a:solidFill>
              <a:effectLst/>
              <a:latin typeface="+mn-lt"/>
              <a:ea typeface="+mn-ea"/>
              <a:cs typeface="+mn-cs"/>
            </a:endParaRP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20</a:t>
            </a:fld>
            <a:endParaRPr lang="pl-PL"/>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21</a:t>
            </a:fld>
            <a:endParaRPr lang="pl-PL"/>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55000" lnSpcReduction="20000"/>
          </a:bodyPr>
          <a:lstStyle/>
          <a:p>
            <a:r>
              <a:rPr lang="en-US" noProof="1" smtClean="0"/>
              <a:t>Nieco obszerniej:</a:t>
            </a:r>
          </a:p>
          <a:p>
            <a:r>
              <a:rPr lang="en-US" noProof="1" smtClean="0"/>
              <a:t>JCL zawiera tylko 3 podstawowe instrukcje:</a:t>
            </a:r>
          </a:p>
          <a:p>
            <a:pPr marL="228600" indent="-228600">
              <a:buAutoNum type="arabicPeriod"/>
            </a:pPr>
            <a:r>
              <a:rPr lang="en-US" noProof="1" smtClean="0"/>
              <a:t>JOB (jeden JOB na proces), który zaznacza początek procesu i informacje dotyczące całego kodu takie jak numer rachunku, priorytet przy uruchamianiu, maksymalny</a:t>
            </a:r>
            <a:r>
              <a:rPr lang="en-US" baseline="0" noProof="1" smtClean="0"/>
              <a:t> </a:t>
            </a:r>
            <a:r>
              <a:rPr lang="en-US" noProof="1" smtClean="0"/>
              <a:t>czas przetwarzania</a:t>
            </a:r>
            <a:r>
              <a:rPr lang="en-US" baseline="0" noProof="1" smtClean="0"/>
              <a:t> i rozmiar pamięci</a:t>
            </a:r>
            <a:r>
              <a:rPr lang="en-US" noProof="1" smtClean="0"/>
              <a:t>. </a:t>
            </a:r>
          </a:p>
          <a:p>
            <a:pPr marL="228600" indent="-228600">
              <a:buAutoNum type="arabicPeriod" startAt="2"/>
            </a:pPr>
            <a:r>
              <a:rPr lang="en-US" noProof="1" smtClean="0"/>
              <a:t>EXEC (należy przyjąć, że każdy krok to jeden EXEC a kroków w jednym</a:t>
            </a:r>
            <a:r>
              <a:rPr lang="en-US" baseline="0" noProof="1" smtClean="0"/>
              <a:t> JOBie może być jeden lub bardzo dużo</a:t>
            </a:r>
            <a:r>
              <a:rPr lang="en-US" noProof="1" smtClean="0"/>
              <a:t>) , który określa program do wykonania w określonym kroku i podaje</a:t>
            </a:r>
            <a:r>
              <a:rPr lang="en-US" baseline="0" noProof="1" smtClean="0"/>
              <a:t> informacje o kroku</a:t>
            </a:r>
            <a:r>
              <a:rPr lang="en-US" noProof="1" smtClean="0"/>
              <a:t>.</a:t>
            </a:r>
          </a:p>
          <a:p>
            <a:pPr marL="228600" indent="-228600">
              <a:buNone/>
            </a:pPr>
            <a:r>
              <a:rPr lang="en-US" noProof="1" smtClean="0"/>
              <a:t>     Jeżeli jakaś instrukcja EXEC zawiera takie same nazwy parametrów jak instrukcja JOB ale z innymi informacjami, informacje w EXEC powielają informacje w JOB tylko dla tego kroku (tego EXEC).</a:t>
            </a:r>
          </a:p>
          <a:p>
            <a:pPr marL="228600" indent="-228600">
              <a:buAutoNum type="arabicPeriod" startAt="3"/>
            </a:pPr>
            <a:r>
              <a:rPr lang="en-US" noProof="1" smtClean="0"/>
              <a:t>DD (Data Description, Data Definition, może występować i zwykle występuje wielokrotnie dla</a:t>
            </a:r>
            <a:r>
              <a:rPr lang="en-US" baseline="0" noProof="1" smtClean="0"/>
              <a:t> jednego EXEC, kroku</a:t>
            </a:r>
            <a:r>
              <a:rPr lang="en-US" noProof="1" smtClean="0"/>
              <a:t>) identyfikuje plik</a:t>
            </a:r>
            <a:r>
              <a:rPr lang="en-US" baseline="0" noProof="1" smtClean="0"/>
              <a:t> z danymi</a:t>
            </a:r>
          </a:p>
          <a:p>
            <a:pPr marL="228600" indent="-228600">
              <a:buNone/>
            </a:pPr>
            <a:r>
              <a:rPr lang="en-US" baseline="0" noProof="1" smtClean="0"/>
              <a:t>	do procesu w danym kroku i podaje szczegółowe informacje odnośnie tego pliku</a:t>
            </a:r>
            <a:r>
              <a:rPr lang="en-US" noProof="1" smtClean="0"/>
              <a:t>. Instrukcje DD mogą być w dowolnej kolejności w danym kroku. </a:t>
            </a:r>
          </a:p>
          <a:p>
            <a:pPr marL="228600" indent="-228600">
              <a:buNone/>
            </a:pPr>
            <a:endParaRPr lang="en-US" noProof="1" smtClean="0"/>
          </a:p>
          <a:p>
            <a:r>
              <a:rPr lang="en-US" noProof="1" smtClean="0"/>
              <a:t>Każde</a:t>
            </a:r>
            <a:r>
              <a:rPr lang="en-US" baseline="0" noProof="1" smtClean="0"/>
              <a:t> pojawienie się słów JOB, EXEC i przynajmniej pierwszego w szeregu DD wymaga pojawienia się przed nimi a zaraz po symbolu // w kolumnach pierwszej i drugiej (w skrócie będziemy mówić, że // jest kodowane w kolumnie pierwszej) nazwy, która będzie odpowiednio nazwą JOBa, EXEC (kroku) i DD.</a:t>
            </a:r>
          </a:p>
          <a:p>
            <a:r>
              <a:rPr lang="en-US" baseline="0" noProof="1" smtClean="0"/>
              <a:t>Nazwy te wymyślamy sami ale skoro każda następna nazwa kroku (EXEC z wywoływanym programem) nie jest standaryzowana, jest naturalne ustalenie jej jako kolejny „STEP” czyli „krok” zostawiając sobie rezerwę jednostek dla przypadku, gdy wprowadzimy do tego kodu dodatkowy „step”:  STEP010, STEP020, STEP030,…,STEP120,… </a:t>
            </a:r>
            <a:endParaRPr lang="en-US" noProof="1" smtClean="0"/>
          </a:p>
          <a:p>
            <a:r>
              <a:rPr lang="en-US" noProof="1" smtClean="0"/>
              <a:t>JOB i DD mają w dużym stopniu standaryzowane w</a:t>
            </a:r>
            <a:r>
              <a:rPr lang="en-US" baseline="0" noProof="1" smtClean="0"/>
              <a:t> obrębie przedsiębiorstwa nazwy. </a:t>
            </a:r>
          </a:p>
          <a:p>
            <a:r>
              <a:rPr lang="en-US" baseline="0" noProof="1" smtClean="0"/>
              <a:t>Nazwa JOBu potrzebna jest nam choćby po to aby zidentyfikować JOB wśród innych JOBów w środowisku SDSF (</a:t>
            </a:r>
            <a:r>
              <a:rPr lang="en-US" i="1" baseline="0" noProof="1" smtClean="0"/>
              <a:t>System Display and Search Facility</a:t>
            </a:r>
            <a:r>
              <a:rPr lang="en-US" baseline="0" noProof="1" smtClean="0"/>
              <a:t> - jedna z opcji menu głównego ISPF gdy logujemy się do TSO) gdzie znajdujemy ciąg instrukcji wykonywanych w trakcie pracy JOBu z analizą wyników tej pracy, czyli historią (log) przetwarzania JOBu.</a:t>
            </a:r>
          </a:p>
          <a:p>
            <a:r>
              <a:rPr lang="en-US" baseline="0" noProof="1" smtClean="0"/>
              <a:t>Nazwa DD pojawi się w kodzie programu używającego te dane do procesu zarówno na wejściu (dane do obróbki) jak i wyjściu (dane będą tworzone w trakcie przetwarzania) – nazwy DD są identyfikatorami dla systemu łączącego (link) wiele plików – w programach języka COBOL nazwy te pojawią się w linii SELECT File-Control  dla Input-Output Section zaraz po wyrażeniu ASSIGN  TO.</a:t>
            </a:r>
          </a:p>
          <a:p>
            <a:endParaRPr lang="en-US" baseline="0" noProof="1" smtClean="0"/>
          </a:p>
          <a:p>
            <a:r>
              <a:rPr lang="en-US" baseline="0" noProof="1" smtClean="0"/>
              <a:t>Dalsze instrukcje JCL (instrukcje </a:t>
            </a:r>
            <a:r>
              <a:rPr lang="en-US" b="1" baseline="0" noProof="1" smtClean="0"/>
              <a:t>pogrubioną</a:t>
            </a:r>
            <a:r>
              <a:rPr lang="en-US" baseline="0" noProof="1" smtClean="0"/>
              <a:t> czcionką mogą się pojawić w tej prezentacji):</a:t>
            </a:r>
          </a:p>
          <a:p>
            <a:r>
              <a:rPr lang="en-US" b="1" baseline="0" noProof="1" smtClean="0"/>
              <a:t>/*</a:t>
            </a:r>
            <a:r>
              <a:rPr lang="en-US" baseline="0" noProof="1" smtClean="0"/>
              <a:t> 	- (</a:t>
            </a:r>
            <a:r>
              <a:rPr lang="en-US" b="1" i="1" baseline="0" noProof="1" smtClean="0"/>
              <a:t>delimiter, „end-of-file” statement</a:t>
            </a:r>
            <a:r>
              <a:rPr lang="en-US" baseline="0" noProof="1" smtClean="0"/>
              <a:t>) służy do zaznaczenia końca danych, które są włączone do kodu JCL</a:t>
            </a:r>
          </a:p>
          <a:p>
            <a:r>
              <a:rPr lang="en-US" b="1" baseline="0" noProof="1" smtClean="0"/>
              <a:t>//*</a:t>
            </a:r>
            <a:r>
              <a:rPr lang="en-US" baseline="0" noProof="1" smtClean="0"/>
              <a:t> 	- (</a:t>
            </a:r>
            <a:r>
              <a:rPr lang="en-US" b="1" i="1" baseline="0" noProof="1" smtClean="0"/>
              <a:t>comment statenent</a:t>
            </a:r>
            <a:r>
              <a:rPr lang="en-US" i="1" baseline="0" noProof="1" smtClean="0"/>
              <a:t>)</a:t>
            </a:r>
            <a:r>
              <a:rPr lang="en-US" baseline="0" noProof="1" smtClean="0"/>
              <a:t> linia komentarza</a:t>
            </a:r>
          </a:p>
          <a:p>
            <a:r>
              <a:rPr lang="en-US" b="1" baseline="0" noProof="1" smtClean="0"/>
              <a:t>PROC</a:t>
            </a:r>
            <a:r>
              <a:rPr lang="en-US" baseline="0" noProof="1" smtClean="0"/>
              <a:t>	- zaczyna procedurę katalogową lub </a:t>
            </a:r>
            <a:r>
              <a:rPr lang="en-US" i="1" baseline="0" noProof="1" smtClean="0"/>
              <a:t>in-stream </a:t>
            </a:r>
            <a:r>
              <a:rPr lang="en-US" baseline="0" noProof="1" smtClean="0"/>
              <a:t>(instrukcje włączone w kod JCL) </a:t>
            </a:r>
          </a:p>
          <a:p>
            <a:r>
              <a:rPr lang="en-US" b="1" baseline="0" noProof="1" smtClean="0"/>
              <a:t>PEND</a:t>
            </a:r>
            <a:r>
              <a:rPr lang="en-US" baseline="0" noProof="1" smtClean="0"/>
              <a:t>	- zaznacza koniec wyżej wymienionej procedury</a:t>
            </a:r>
          </a:p>
          <a:p>
            <a:r>
              <a:rPr lang="en-US" baseline="0" noProof="1" smtClean="0"/>
              <a:t>OUTPUT	- podaje informacje o danych wyjścia</a:t>
            </a:r>
          </a:p>
          <a:p>
            <a:r>
              <a:rPr lang="en-US" baseline="0" noProof="1" smtClean="0"/>
              <a:t>COMMAND	- używana przez operatora aby wprowadzić komendy na wejściu do JOBa</a:t>
            </a:r>
          </a:p>
          <a:p>
            <a:r>
              <a:rPr lang="en-US" baseline="0" noProof="1" smtClean="0"/>
              <a:t>IF/THEN/ELSE/ENDIF	- pozwala na selektywne wykonywanie kroków w obrębie JOBu</a:t>
            </a:r>
          </a:p>
          <a:p>
            <a:r>
              <a:rPr lang="en-US" baseline="0" noProof="1" smtClean="0"/>
              <a:t>INCLUDE	- pozwala JCLowi być w PDS (</a:t>
            </a:r>
            <a:r>
              <a:rPr lang="en-US" i="1" baseline="0" noProof="1" smtClean="0"/>
              <a:t>Partitioned Data Set</a:t>
            </a:r>
            <a:r>
              <a:rPr lang="en-US" baseline="0" noProof="1" smtClean="0"/>
              <a:t>) aby był użyty wewnątrz innego JOBa</a:t>
            </a:r>
          </a:p>
          <a:p>
            <a:r>
              <a:rPr lang="en-US" b="1" baseline="0" noProof="1" smtClean="0"/>
              <a:t>JCLLIB</a:t>
            </a:r>
            <a:r>
              <a:rPr lang="en-US" baseline="0" noProof="1" smtClean="0"/>
              <a:t>	- nazywa biblioteki (</a:t>
            </a:r>
            <a:r>
              <a:rPr lang="en-US" i="1" baseline="0" noProof="1" smtClean="0"/>
              <a:t>private libraries</a:t>
            </a:r>
            <a:r>
              <a:rPr lang="en-US" baseline="0" noProof="1" smtClean="0"/>
              <a:t>) katalogowanych procedur i JCLa z instrukcją INCLUDE</a:t>
            </a:r>
          </a:p>
          <a:p>
            <a:r>
              <a:rPr lang="en-US" b="1" baseline="0" noProof="1" smtClean="0"/>
              <a:t>SET</a:t>
            </a:r>
            <a:r>
              <a:rPr lang="en-US" baseline="0" noProof="1" smtClean="0"/>
              <a:t>	- przypisuje wartości parametrom symbolicznym (</a:t>
            </a:r>
            <a:r>
              <a:rPr lang="en-US" i="1" baseline="0" noProof="1" smtClean="0"/>
              <a:t>symbolic parameters</a:t>
            </a:r>
            <a:r>
              <a:rPr lang="en-US" baseline="0" noProof="1" smtClean="0"/>
              <a:t>) w procedurze katalogowanej</a:t>
            </a:r>
          </a:p>
          <a:p>
            <a:r>
              <a:rPr lang="en-US" baseline="0" noProof="1" smtClean="0"/>
              <a:t>CNTL	- zaznacza początek instrukcji programowej dla wejścia – rzadko stosowana</a:t>
            </a:r>
          </a:p>
          <a:p>
            <a:r>
              <a:rPr lang="en-US" baseline="0" noProof="1" smtClean="0"/>
              <a:t>ENDCNTL	- zaznacza koniec wyżej wspomnianej CNTL</a:t>
            </a:r>
          </a:p>
          <a:p>
            <a:r>
              <a:rPr lang="en-US" b="1" baseline="0" noProof="1" smtClean="0"/>
              <a:t>//</a:t>
            </a:r>
            <a:r>
              <a:rPr lang="en-US" baseline="0" noProof="1" smtClean="0"/>
              <a:t>	- (</a:t>
            </a:r>
            <a:r>
              <a:rPr lang="en-US" b="1" i="1" baseline="0" noProof="1" smtClean="0"/>
              <a:t>Null statement</a:t>
            </a:r>
            <a:r>
              <a:rPr lang="en-US" baseline="0" noProof="1" smtClean="0"/>
              <a:t>) może być stosowany do zaznaczenia końca JOBu a więc np. do przerwania przetwarzania JOBu w miejscu gdzie pojawi się linia tylko z podwójnym znakiem </a:t>
            </a:r>
            <a:r>
              <a:rPr lang="en-US" i="1" baseline="0" noProof="1" smtClean="0"/>
              <a:t>slash</a:t>
            </a:r>
            <a:r>
              <a:rPr lang="en-US" baseline="0" noProof="1" smtClean="0"/>
              <a:t> („</a:t>
            </a:r>
            <a:r>
              <a:rPr lang="en-US" b="1" baseline="0" noProof="1" smtClean="0"/>
              <a:t>//</a:t>
            </a:r>
            <a:r>
              <a:rPr lang="en-US" baseline="0" noProof="1" smtClean="0"/>
              <a:t>”) w pierwszej kolumnie.</a:t>
            </a:r>
            <a:endParaRPr lang="en-US" baseline="0"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a:t>
            </a:fld>
            <a:endParaRPr lang="pl-PL"/>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smtClean="0"/>
              <a:t>Źródło do prezentacji: </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noProof="1" smtClean="0"/>
              <a:t> Gary DeWard Brown: </a:t>
            </a:r>
            <a:r>
              <a:rPr lang="pl-PL" i="1" baseline="0" noProof="1" smtClean="0"/>
              <a:t>SYSTEM 370/390, Job Control Language</a:t>
            </a:r>
            <a:r>
              <a:rPr lang="pl-PL" baseline="0" noProof="1" smtClean="0"/>
              <a:t>, Third Edition, John Wiley &amp; Sons, Inc., 1991, ISBN 0-471-53465-X</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pl-PL" baseline="0" noProof="1" smtClean="0"/>
              <a:t> Gary DeWard Brown &amp; S.A.M. Smith: </a:t>
            </a:r>
            <a:r>
              <a:rPr lang="pl-PL" i="1" baseline="0" noProof="1" smtClean="0"/>
              <a:t>MVS/VSAM for the Application Programmer</a:t>
            </a:r>
            <a:r>
              <a:rPr lang="pl-PL" baseline="0" noProof="1" smtClean="0"/>
              <a:t>, QED Information Sciences, Inc., 1993, ISBN 0-89435-423-X </a:t>
            </a:r>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pl-PL"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l-PL" dirty="0" smtClean="0"/>
              <a:t>http</a:t>
            </a:r>
            <a:r>
              <a:rPr lang="pl-PL" dirty="0"/>
              <a:t>://www.geekinterview.com/question_details/29393	</a:t>
            </a:r>
            <a:r>
              <a:rPr lang="pl-PL" dirty="0">
                <a:sym typeface="Wingdings" pitchFamily="2" charset="2"/>
              </a:rPr>
              <a:t> zalecany </a:t>
            </a:r>
            <a:r>
              <a:rPr lang="pl-PL" dirty="0" smtClean="0">
                <a:sym typeface="Wingdings" pitchFamily="2" charset="2"/>
              </a:rPr>
              <a:t>nie</a:t>
            </a:r>
            <a:r>
              <a:rPr lang="pl-PL" baseline="0" dirty="0" smtClean="0">
                <a:sym typeface="Wingdings" pitchFamily="2" charset="2"/>
              </a:rPr>
              <a:t> </a:t>
            </a:r>
            <a:r>
              <a:rPr lang="pl-PL" baseline="0" dirty="0">
                <a:sym typeface="Wingdings" pitchFamily="2" charset="2"/>
              </a:rPr>
              <a:t>tylko dla JCL - portal pytań</a:t>
            </a:r>
          </a:p>
          <a:p>
            <a:pPr marL="0" marR="0" indent="0" algn="l" defTabSz="914400" rtl="0" eaLnBrk="1" fontAlgn="auto" latinLnBrk="0" hangingPunct="1">
              <a:lnSpc>
                <a:spcPct val="100000"/>
              </a:lnSpc>
              <a:spcBef>
                <a:spcPts val="0"/>
              </a:spcBef>
              <a:spcAft>
                <a:spcPts val="0"/>
              </a:spcAft>
              <a:buClrTx/>
              <a:buSzTx/>
              <a:buFontTx/>
              <a:buNone/>
              <a:tabLst/>
              <a:defRPr/>
            </a:pPr>
            <a:endParaRPr lang="pl-PL" baseline="0" dirty="0">
              <a:sym typeface="Wingdings" pitchFamily="2" charset="2"/>
            </a:endParaRP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23</a:t>
            </a:fld>
            <a:endParaRPr lang="pl-P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47500" lnSpcReduction="20000"/>
          </a:bodyPr>
          <a:lstStyle/>
          <a:p>
            <a:r>
              <a:rPr lang="pl-PL" dirty="0"/>
              <a:t>Reguły kodowania JCL:</a:t>
            </a:r>
          </a:p>
          <a:p>
            <a:pPr marL="228600" indent="-228600">
              <a:buAutoNum type="arabicPeriod"/>
            </a:pPr>
            <a:r>
              <a:rPr lang="pl-PL" dirty="0"/>
              <a:t>Wszystkie instrukcje JCL (oprócz instrukcji „/*” zaczynają się znakiem „//” w kolumnach 1 i 2</a:t>
            </a:r>
          </a:p>
          <a:p>
            <a:pPr marL="228600" indent="-228600">
              <a:buAutoNum type="arabicPeriod"/>
            </a:pPr>
            <a:r>
              <a:rPr lang="pl-PL" dirty="0"/>
              <a:t>Nazwa (</a:t>
            </a:r>
            <a:r>
              <a:rPr lang="pl-PL" i="0" noProof="1"/>
              <a:t>JOBa</a:t>
            </a:r>
            <a:r>
              <a:rPr lang="pl-PL" dirty="0"/>
              <a:t>, EXEC czy DD) musi zaczynać się w kolumnie 3</a:t>
            </a:r>
          </a:p>
          <a:p>
            <a:pPr marL="228600" indent="-228600">
              <a:buNone/>
            </a:pPr>
            <a:r>
              <a:rPr lang="pl-PL" dirty="0"/>
              <a:t>	Konwencja</a:t>
            </a:r>
            <a:r>
              <a:rPr lang="pl-PL" baseline="0" dirty="0"/>
              <a:t> nazewnictwa:</a:t>
            </a:r>
          </a:p>
          <a:p>
            <a:pPr marL="228600" indent="-228600">
              <a:buNone/>
            </a:pPr>
            <a:r>
              <a:rPr lang="pl-PL" baseline="0" dirty="0"/>
              <a:t>	a.  Musi mieć 8 znaków lub mniej.</a:t>
            </a:r>
          </a:p>
          <a:p>
            <a:pPr marL="228600" indent="-228600">
              <a:buNone/>
            </a:pPr>
            <a:r>
              <a:rPr lang="pl-PL" baseline="0" dirty="0"/>
              <a:t>	b.  Pierwszy znak musi być alfabetyczny (A do Z) lub narodowy US (@ $ #).</a:t>
            </a:r>
          </a:p>
          <a:p>
            <a:pPr marL="228600" indent="-228600">
              <a:buNone/>
            </a:pPr>
            <a:r>
              <a:rPr lang="pl-PL" baseline="0" dirty="0"/>
              <a:t>	c.  Pozostałe znaki mogą być alfanumerycznymi (A do Z, 0 do 9) lub narodowymi US (@ $ #)</a:t>
            </a:r>
          </a:p>
          <a:p>
            <a:pPr marL="228600" indent="-228600">
              <a:buNone/>
            </a:pPr>
            <a:r>
              <a:rPr lang="pl-PL" baseline="0" dirty="0"/>
              <a:t>	JCL traktuje znaki @ $ i # jak znaki alfabetyczne i można je pisać gdziekolwiek pisze się znak alfabetu</a:t>
            </a:r>
          </a:p>
          <a:p>
            <a:pPr marL="228600" indent="-228600">
              <a:buAutoNum type="arabicPeriod" startAt="3"/>
            </a:pPr>
            <a:r>
              <a:rPr lang="pl-PL" baseline="0" dirty="0"/>
              <a:t>Instrukcja </a:t>
            </a:r>
            <a:r>
              <a:rPr lang="pl-PL" baseline="0" noProof="1"/>
              <a:t>JCLa</a:t>
            </a:r>
            <a:r>
              <a:rPr lang="pl-PL" baseline="0" dirty="0"/>
              <a:t> następuje po jej nazwie po przynajmniej jednej spacji.</a:t>
            </a:r>
          </a:p>
          <a:p>
            <a:pPr marL="228600" indent="-228600">
              <a:buAutoNum type="arabicPeriod" startAt="3"/>
            </a:pPr>
            <a:r>
              <a:rPr lang="pl-PL" baseline="0" dirty="0"/>
              <a:t>Lista  parametrów następuje po instrukcji po przynajmniej jednej spacji a parametry oddzielone są od siebie przecinkiem.</a:t>
            </a:r>
          </a:p>
          <a:p>
            <a:pPr marL="228600" indent="-228600">
              <a:buAutoNum type="arabicPeriod" startAt="3"/>
            </a:pPr>
            <a:r>
              <a:rPr lang="pl-PL" baseline="0" dirty="0"/>
              <a:t>Kontynuacja listy parametrów ma się zaczynać w jednej z kolumn od 4 do 16</a:t>
            </a:r>
          </a:p>
          <a:p>
            <a:pPr marL="228600" indent="-228600">
              <a:buAutoNum type="arabicPeriod" startAt="3"/>
            </a:pPr>
            <a:r>
              <a:rPr lang="pl-PL" baseline="0" dirty="0"/>
              <a:t>Każda spacja w liście parametrów rozpoczyna komentarz w tej linii.</a:t>
            </a:r>
          </a:p>
          <a:p>
            <a:pPr marL="228600" indent="-228600">
              <a:buNone/>
            </a:pPr>
            <a:r>
              <a:rPr lang="pl-PL" baseline="0" dirty="0"/>
              <a:t> </a:t>
            </a:r>
            <a:endParaRPr lang="pl-PL" dirty="0"/>
          </a:p>
          <a:p>
            <a:r>
              <a:rPr lang="pl-PL" dirty="0"/>
              <a:t>Istnieją dwie grupy parametrów:</a:t>
            </a:r>
          </a:p>
          <a:p>
            <a:pPr marL="228600" indent="-228600">
              <a:buNone/>
            </a:pPr>
            <a:r>
              <a:rPr lang="pl-PL" dirty="0"/>
              <a:t>		Od razu</a:t>
            </a:r>
            <a:r>
              <a:rPr lang="pl-PL" baseline="0" dirty="0"/>
              <a:t> przykład	//TOMOJE   JOB  12345,CLASS=B</a:t>
            </a:r>
          </a:p>
          <a:p>
            <a:pPr marL="228600" indent="-228600">
              <a:buNone/>
            </a:pPr>
            <a:r>
              <a:rPr lang="pl-PL" baseline="0" dirty="0"/>
              <a:t>			12345  jest parametrem pozycyjnym</a:t>
            </a:r>
          </a:p>
          <a:p>
            <a:pPr marL="228600" indent="-228600">
              <a:buNone/>
            </a:pPr>
            <a:r>
              <a:rPr lang="pl-PL" baseline="0" dirty="0"/>
              <a:t>			</a:t>
            </a:r>
            <a:r>
              <a:rPr lang="pl-PL" baseline="0" noProof="1"/>
              <a:t>CLASS=B </a:t>
            </a:r>
            <a:r>
              <a:rPr lang="pl-PL" baseline="0" dirty="0"/>
              <a:t> jest parametrem kluczowym (występuje tu słowo kluczowe CLASS i coś do niego przypisane po znaku =) </a:t>
            </a:r>
            <a:endParaRPr lang="pl-PL" baseline="0" dirty="0" smtClean="0"/>
          </a:p>
          <a:p>
            <a:pPr marL="228600" indent="-228600">
              <a:buNone/>
            </a:pPr>
            <a:endParaRPr lang="pl-PL" baseline="0" dirty="0"/>
          </a:p>
          <a:p>
            <a:pPr marL="228600" indent="-228600">
              <a:buAutoNum type="arabicPeriod"/>
            </a:pPr>
            <a:r>
              <a:rPr lang="pl-PL" dirty="0"/>
              <a:t>Parametry Pozycyjne</a:t>
            </a:r>
            <a:r>
              <a:rPr lang="pl-PL" baseline="0" dirty="0"/>
              <a:t> (</a:t>
            </a:r>
            <a:r>
              <a:rPr lang="pl-PL" i="1" baseline="0" noProof="1"/>
              <a:t>positional parameters</a:t>
            </a:r>
            <a:r>
              <a:rPr lang="pl-PL" baseline="0" dirty="0"/>
              <a:t>) charakteryzujące się swoją pozycją (miejscem) w polu w stosunku do innych parametrów – musi być kodowane </a:t>
            </a:r>
            <a:r>
              <a:rPr lang="pl-PL" b="1" baseline="0" dirty="0"/>
              <a:t>przed</a:t>
            </a:r>
            <a:r>
              <a:rPr lang="pl-PL" baseline="0" dirty="0"/>
              <a:t> parametrami kluczowymi.  Brak parametru pozycyjnego jest zaznaczone tak, że dwa przecinki występują obok siebie.  Jeżeli jednak następny parametr/parametry nie jest kodowany ostatnie przecinki opuszczamy.  Np.</a:t>
            </a:r>
          </a:p>
          <a:p>
            <a:pPr marL="228600" indent="-228600">
              <a:buNone/>
            </a:pPr>
            <a:r>
              <a:rPr lang="pl-PL" baseline="0" dirty="0"/>
              <a:t>			</a:t>
            </a:r>
            <a:r>
              <a:rPr lang="pl-PL" baseline="0" noProof="1"/>
              <a:t>//TOMOJE  JOB  </a:t>
            </a:r>
            <a:r>
              <a:rPr lang="pl-PL" b="1" baseline="0" noProof="1"/>
              <a:t>(1234,100,40)</a:t>
            </a:r>
            <a:r>
              <a:rPr lang="pl-PL" baseline="0" noProof="1"/>
              <a:t>,’TOMEK’,CLASS=B</a:t>
            </a:r>
          </a:p>
          <a:p>
            <a:pPr marL="228600" indent="-228600">
              <a:buNone/>
            </a:pPr>
            <a:r>
              <a:rPr lang="pl-PL" baseline="0" noProof="1"/>
              <a:t>			//TOMOJE  JOB  </a:t>
            </a:r>
            <a:r>
              <a:rPr lang="pl-PL" b="1" baseline="0" noProof="1"/>
              <a:t>(1234,,40)</a:t>
            </a:r>
            <a:r>
              <a:rPr lang="pl-PL" baseline="0" noProof="1"/>
              <a:t> ,’TOMEK’,CLASS=B	</a:t>
            </a:r>
            <a:r>
              <a:rPr lang="pl-PL" baseline="0" noProof="1">
                <a:sym typeface="Wingdings" pitchFamily="2" charset="2"/>
              </a:rPr>
              <a:t> brak drugiego parametru</a:t>
            </a:r>
          </a:p>
          <a:p>
            <a:pPr marL="228600" indent="-228600">
              <a:buNone/>
            </a:pPr>
            <a:r>
              <a:rPr lang="pl-PL" baseline="0" noProof="1">
                <a:sym typeface="Wingdings" pitchFamily="2" charset="2"/>
              </a:rPr>
              <a:t>			</a:t>
            </a:r>
            <a:r>
              <a:rPr lang="pl-PL" baseline="0" noProof="1"/>
              <a:t>//TOMOJE  JOB  </a:t>
            </a:r>
            <a:r>
              <a:rPr lang="pl-PL" b="1" baseline="0" noProof="1"/>
              <a:t>(1234)</a:t>
            </a:r>
            <a:r>
              <a:rPr lang="pl-PL" baseline="0" noProof="1"/>
              <a:t> ,’TOMEK’,CLASS=B</a:t>
            </a:r>
            <a:r>
              <a:rPr lang="pl-PL" baseline="0" dirty="0"/>
              <a:t>	</a:t>
            </a:r>
            <a:r>
              <a:rPr lang="pl-PL" baseline="0" dirty="0">
                <a:sym typeface="Wingdings" pitchFamily="2" charset="2"/>
              </a:rPr>
              <a:t> brak ostatnich parametrów</a:t>
            </a:r>
          </a:p>
          <a:p>
            <a:pPr marL="228600" indent="-228600">
              <a:buNone/>
            </a:pPr>
            <a:r>
              <a:rPr lang="pl-PL" baseline="0" dirty="0"/>
              <a:t>	W tym ostatnim przypadku nawiasy mogą być pominięte jeżeli parametr składa się z pojedynczej wartości:</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a:t>
            </a:r>
            <a:r>
              <a:rPr lang="pl-PL" baseline="0" dirty="0"/>
              <a:t>//TOMOJE  JOB  </a:t>
            </a:r>
            <a:r>
              <a:rPr lang="pl-PL" b="1" baseline="0" dirty="0"/>
              <a:t>1234</a:t>
            </a:r>
            <a:r>
              <a:rPr lang="pl-PL" baseline="0" dirty="0"/>
              <a:t> ,</a:t>
            </a:r>
            <a:r>
              <a:rPr lang="pl-PL" baseline="0" noProof="1"/>
              <a:t>’TOMEK’,CLASS=B</a:t>
            </a:r>
            <a:r>
              <a:rPr lang="pl-PL" baseline="0" dirty="0"/>
              <a:t>	</a:t>
            </a:r>
            <a:r>
              <a:rPr lang="pl-PL" baseline="0" dirty="0">
                <a:sym typeface="Wingdings" pitchFamily="2" charset="2"/>
              </a:rPr>
              <a:t> nawiasy są zbyteczne</a:t>
            </a:r>
          </a:p>
          <a:p>
            <a:pPr marL="228600" indent="-228600">
              <a:buNone/>
            </a:pPr>
            <a:r>
              <a:rPr lang="pl-PL" baseline="0" dirty="0"/>
              <a:t>	Nic nie musi być kodowane jeżeli parametry pozycyjne są nieobecne: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a:t>
            </a:r>
            <a:r>
              <a:rPr lang="pl-PL" baseline="0" dirty="0"/>
              <a:t>//TOMOJE  JOB  </a:t>
            </a:r>
            <a:r>
              <a:rPr lang="pl-PL" baseline="0" noProof="1"/>
              <a:t>CLASS=A</a:t>
            </a:r>
            <a:r>
              <a:rPr lang="pl-PL" baseline="0" dirty="0"/>
              <a:t>			</a:t>
            </a:r>
            <a:r>
              <a:rPr lang="pl-PL" baseline="0" dirty="0">
                <a:sym typeface="Wingdings" pitchFamily="2" charset="2"/>
              </a:rPr>
              <a:t> brak parametrów </a:t>
            </a:r>
            <a:r>
              <a:rPr lang="pl-PL" baseline="0" dirty="0" smtClean="0">
                <a:sym typeface="Wingdings" pitchFamily="2" charset="2"/>
              </a:rPr>
              <a:t>pozycyjnych</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pl-PL" baseline="0" dirty="0">
              <a:sym typeface="Wingdings" pitchFamily="2" charset="2"/>
            </a:endParaRPr>
          </a:p>
          <a:p>
            <a:pPr marL="228600" indent="-228600">
              <a:buNone/>
            </a:pPr>
            <a:r>
              <a:rPr lang="pl-PL" baseline="0" dirty="0" smtClean="0"/>
              <a:t>2.  Parametry </a:t>
            </a:r>
            <a:r>
              <a:rPr lang="pl-PL" baseline="0" dirty="0"/>
              <a:t>Kluczowe (</a:t>
            </a:r>
            <a:r>
              <a:rPr lang="pl-PL" i="1" baseline="0" noProof="1"/>
              <a:t>keyword parameters</a:t>
            </a:r>
            <a:r>
              <a:rPr lang="pl-PL" baseline="0" dirty="0"/>
              <a:t>) niezależnie umiejscowione w stosunku do innych tego samego typu i zawierające słowo kluczowe i znak równości („=„) zaraz po nim.</a:t>
            </a:r>
          </a:p>
          <a:p>
            <a:pPr marL="228600" indent="-228600">
              <a:buNone/>
            </a:pPr>
            <a:r>
              <a:rPr lang="pl-PL" baseline="0" dirty="0"/>
              <a:t>	Parametry kluczowe mogą być kodowane w dowolnej kolejności ale zawsze po jakichkolwiek parametrach </a:t>
            </a:r>
            <a:r>
              <a:rPr lang="pl-PL" baseline="0" dirty="0" smtClean="0"/>
              <a:t>pozycyjnych.</a:t>
            </a:r>
          </a:p>
          <a:p>
            <a:pPr marL="228600" indent="-228600">
              <a:buNone/>
            </a:pPr>
            <a:endParaRPr lang="pl-PL" baseline="0" dirty="0"/>
          </a:p>
          <a:p>
            <a:pPr marL="228600" indent="-228600">
              <a:buNone/>
            </a:pPr>
            <a:r>
              <a:rPr lang="pl-PL" baseline="0" dirty="0"/>
              <a:t>Parametry są ignorowane jeżeli nie dotyczą one bieżącego systemu lub urządzenia (</a:t>
            </a:r>
            <a:r>
              <a:rPr lang="pl-PL" i="1" baseline="0" noProof="1"/>
              <a:t>hardware device</a:t>
            </a:r>
            <a:r>
              <a:rPr lang="pl-PL" baseline="0" dirty="0"/>
              <a:t>)</a:t>
            </a:r>
          </a:p>
          <a:p>
            <a:pPr marL="228600" indent="-228600">
              <a:buNone/>
            </a:pPr>
            <a:endParaRPr lang="pl-PL" dirty="0"/>
          </a:p>
          <a:p>
            <a:r>
              <a:rPr lang="pl-PL" dirty="0"/>
              <a:t>Najbardziej powszechna struktura linii JCL to</a:t>
            </a:r>
            <a:r>
              <a:rPr lang="en-US" dirty="0"/>
              <a:t>:</a:t>
            </a:r>
            <a:endParaRPr lang="pl-PL" dirty="0"/>
          </a:p>
          <a:p>
            <a:r>
              <a:rPr lang="en-US" dirty="0"/>
              <a:t>"//" </a:t>
            </a:r>
          </a:p>
          <a:p>
            <a:r>
              <a:rPr lang="pl-PL" dirty="0"/>
              <a:t>Nazwa do jakiej odnosi się linia (nazwa </a:t>
            </a:r>
            <a:r>
              <a:rPr lang="pl-PL" noProof="1"/>
              <a:t>JOBa</a:t>
            </a:r>
            <a:r>
              <a:rPr lang="pl-PL" dirty="0"/>
              <a:t>, EXEC, DD, pliku wejścia, wyjścia itd.) następująca</a:t>
            </a:r>
            <a:r>
              <a:rPr lang="pl-PL" baseline="0" dirty="0"/>
              <a:t> zaraz po </a:t>
            </a:r>
            <a:r>
              <a:rPr lang="en-US" dirty="0"/>
              <a:t>"//„</a:t>
            </a:r>
            <a:r>
              <a:rPr lang="pl-PL" dirty="0"/>
              <a:t> bez spacji pomiędzy nimi.</a:t>
            </a:r>
            <a:r>
              <a:rPr lang="en-US" dirty="0"/>
              <a:t> </a:t>
            </a:r>
          </a:p>
          <a:p>
            <a:r>
              <a:rPr lang="en-US" noProof="1"/>
              <a:t>Spac</a:t>
            </a:r>
            <a:r>
              <a:rPr lang="pl-PL" noProof="1"/>
              <a:t>ja/e</a:t>
            </a:r>
            <a:r>
              <a:rPr lang="en-US" noProof="1"/>
              <a:t> </a:t>
            </a:r>
          </a:p>
          <a:p>
            <a:r>
              <a:rPr lang="pl-PL" dirty="0"/>
              <a:t>Typ instrukcji</a:t>
            </a:r>
            <a:r>
              <a:rPr lang="en-US" dirty="0"/>
              <a:t> </a:t>
            </a:r>
          </a:p>
          <a:p>
            <a:r>
              <a:rPr lang="en-US" noProof="1"/>
              <a:t>Spac</a:t>
            </a:r>
            <a:r>
              <a:rPr lang="pl-PL" noProof="1"/>
              <a:t>ja/e</a:t>
            </a:r>
            <a:r>
              <a:rPr lang="en-US" noProof="1"/>
              <a:t> </a:t>
            </a:r>
          </a:p>
          <a:p>
            <a:r>
              <a:rPr lang="pl-PL" dirty="0"/>
              <a:t>Różne parametry w zależności</a:t>
            </a:r>
            <a:r>
              <a:rPr lang="pl-PL" baseline="0" dirty="0"/>
              <a:t> od typu instrukcji, oddzielone od siebie przecinkami bez jakiejkolwiek spacji pomiędzy nimi.</a:t>
            </a:r>
          </a:p>
          <a:p>
            <a:endParaRPr lang="pl-PL" baseline="0" dirty="0"/>
          </a:p>
          <a:p>
            <a:r>
              <a:rPr lang="pl-PL" baseline="0" dirty="0"/>
              <a:t>Kolejność trzech głównych instrukcji JCL wygląda zwykle tak:</a:t>
            </a:r>
          </a:p>
          <a:p>
            <a:r>
              <a:rPr lang="pl-PL" baseline="0" noProof="1"/>
              <a:t>//jobnazwa	JOB    ………</a:t>
            </a:r>
          </a:p>
          <a:p>
            <a:r>
              <a:rPr lang="pl-PL" baseline="0" noProof="1"/>
              <a:t>//STEP010	EXEC  ………		</a:t>
            </a:r>
            <a:r>
              <a:rPr lang="pl-PL" baseline="0" noProof="1">
                <a:sym typeface="Wingdings" pitchFamily="2" charset="2"/>
              </a:rPr>
              <a:t> pierwszy „krok”</a:t>
            </a:r>
            <a:endParaRPr lang="pl-PL" baseline="0" noProof="1"/>
          </a:p>
          <a:p>
            <a:r>
              <a:rPr lang="pl-PL" baseline="0" noProof="1"/>
              <a:t>//ddnazwa1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//ddnazwa2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//ddnazwaN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//STEP020	EXEC  ………		</a:t>
            </a:r>
            <a:r>
              <a:rPr lang="pl-PL" baseline="0" noProof="1">
                <a:sym typeface="Wingdings" pitchFamily="2" charset="2"/>
              </a:rPr>
              <a:t> drugi „krok”</a:t>
            </a:r>
            <a:endParaRPr lang="pl-PL" baseline="0" noProof="1"/>
          </a:p>
          <a:p>
            <a:r>
              <a:rPr lang="pl-PL" baseline="0" noProof="1"/>
              <a:t>//ddnazwa1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//ddnazwa2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//ddnazwaN	DD     ………</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//STEP030	EXEC  ………		</a:t>
            </a:r>
            <a:r>
              <a:rPr lang="pl-PL" baseline="0" noProof="1">
                <a:sym typeface="Wingdings" pitchFamily="2" charset="2"/>
              </a:rPr>
              <a:t> trzeci „krok”</a:t>
            </a:r>
            <a:endParaRPr lang="pl-PL" baseline="0" noProof="1"/>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a:t>……</a:t>
            </a:r>
          </a:p>
          <a:p>
            <a:endParaRPr lang="pl-PL"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3</a:t>
            </a:fld>
            <a:endParaRPr lang="pl-P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dirty="0"/>
              <a:t>W pierwszym przypadku został wywołany program środowiska DB2 o nazwie IKJEFT01 w linii EXEC</a:t>
            </a:r>
          </a:p>
          <a:p>
            <a:endParaRPr lang="pl-PL" dirty="0"/>
          </a:p>
          <a:p>
            <a:r>
              <a:rPr lang="pl-PL" dirty="0"/>
              <a:t>       //STEP020  EXEC PGM=IKJEFT01,DYNAMNBR=20</a:t>
            </a:r>
          </a:p>
          <a:p>
            <a:endParaRPr lang="pl-PL" dirty="0"/>
          </a:p>
          <a:p>
            <a:r>
              <a:rPr lang="pl-PL" dirty="0"/>
              <a:t>Podobne instrukcje można spotkać dla programów:</a:t>
            </a:r>
          </a:p>
          <a:p>
            <a:r>
              <a:rPr lang="pl-PL" dirty="0"/>
              <a:t>	IDCAMS</a:t>
            </a:r>
            <a:r>
              <a:rPr lang="pl-PL" baseline="0" dirty="0"/>
              <a:t> i w </a:t>
            </a:r>
            <a:r>
              <a:rPr lang="pl-PL" i="1" baseline="0" noProof="1"/>
              <a:t>in-stream</a:t>
            </a:r>
            <a:r>
              <a:rPr lang="pl-PL" baseline="0" dirty="0"/>
              <a:t> mogłaby być instrukcja DELETE</a:t>
            </a:r>
          </a:p>
          <a:p>
            <a:r>
              <a:rPr lang="pl-PL" baseline="0" dirty="0"/>
              <a:t>	SORT a w </a:t>
            </a:r>
            <a:r>
              <a:rPr lang="pl-PL" i="1" baseline="0" noProof="1"/>
              <a:t>in-stream</a:t>
            </a:r>
            <a:r>
              <a:rPr lang="pl-PL" baseline="0" dirty="0"/>
              <a:t> SORT FIELDS</a:t>
            </a:r>
          </a:p>
          <a:p>
            <a:r>
              <a:rPr lang="pl-PL" baseline="0" dirty="0"/>
              <a:t>	i wielu innych…</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5</a:t>
            </a:fld>
            <a:endParaRPr lang="pl-PL"/>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noProof="1" smtClean="0"/>
              <a:t>W DOSie taki kod wyglądałby następująco:</a:t>
            </a:r>
          </a:p>
          <a:p>
            <a:endParaRPr lang="pl-PL" noProof="1" smtClean="0"/>
          </a:p>
          <a:p>
            <a:r>
              <a:rPr lang="pl-PL" noProof="1" smtClean="0"/>
              <a:t>	COPY  STARYPLIK  NOWYPLIK</a:t>
            </a:r>
          </a:p>
          <a:p>
            <a:endParaRPr lang="pl-PL" noProof="1" smtClean="0"/>
          </a:p>
          <a:p>
            <a:r>
              <a:rPr lang="pl-PL" noProof="1" smtClean="0"/>
              <a:t>A jak sprawdzić czy kod JCL nie</a:t>
            </a:r>
            <a:r>
              <a:rPr lang="pl-PL" baseline="0" noProof="1" smtClean="0"/>
              <a:t> ma błędu, zanim JOB submit’ujemy?  Dotyczy to:</a:t>
            </a:r>
          </a:p>
          <a:p>
            <a:pPr marL="171450" indent="-171450">
              <a:buFontTx/>
              <a:buChar char="-"/>
            </a:pPr>
            <a:r>
              <a:rPr lang="pl-PL" baseline="0" noProof="1" smtClean="0"/>
              <a:t>Sprawdzenie składni JCL’a,</a:t>
            </a:r>
          </a:p>
          <a:p>
            <a:pPr marL="171450" indent="-171450">
              <a:buFontTx/>
              <a:buChar char="-"/>
            </a:pPr>
            <a:r>
              <a:rPr lang="pl-PL" baseline="0" noProof="1" smtClean="0"/>
              <a:t>Sprawdzenie dostępnych zasobów (czy są pliki zadeklarowane w JOB’ie jako istniejące – DISP=SHR, DISP=OLD), </a:t>
            </a:r>
          </a:p>
          <a:p>
            <a:pPr marL="171450" indent="-171450">
              <a:buFontTx/>
              <a:buChar char="-"/>
            </a:pPr>
            <a:r>
              <a:rPr lang="pl-PL" baseline="0" noProof="1" smtClean="0"/>
              <a:t>Poprawne interpretowanie instrukcji,  np. dla plików tymczasowych deklaracja DISP=(…,KEEP,…) zostaje zamieniona na DISP=(…,PASS,…) </a:t>
            </a:r>
          </a:p>
          <a:p>
            <a:r>
              <a:rPr lang="pl-PL" baseline="0" noProof="1" smtClean="0"/>
              <a:t>Spróbuj napisać w linii „Command ===&gt;                       „</a:t>
            </a:r>
          </a:p>
          <a:p>
            <a:pPr marL="228600" indent="-228600">
              <a:buAutoNum type="alphaLcParenR"/>
            </a:pPr>
            <a:r>
              <a:rPr lang="pl-PL" baseline="0" noProof="1" smtClean="0"/>
              <a:t>JEM</a:t>
            </a:r>
          </a:p>
          <a:p>
            <a:pPr marL="228600" indent="-228600">
              <a:buAutoNum type="alphaLcParenR"/>
            </a:pPr>
            <a:r>
              <a:rPr lang="pl-PL" baseline="0" noProof="1" smtClean="0"/>
              <a:t>JCPREP</a:t>
            </a:r>
          </a:p>
          <a:p>
            <a:pPr marL="228600" indent="-228600">
              <a:buAutoNum type="alphaLcParenR"/>
            </a:pPr>
            <a:r>
              <a:rPr lang="pl-PL" baseline="0" noProof="1" smtClean="0"/>
              <a:t>EJCK (ze szczegółami) lub EJCK NOLIST</a:t>
            </a:r>
          </a:p>
          <a:p>
            <a:pPr marL="228600" indent="-228600">
              <a:buAutoNum type="alphaLcParenR"/>
            </a:pPr>
            <a:r>
              <a:rPr lang="pl-PL" baseline="0" noProof="1" smtClean="0"/>
              <a:t>JCK</a:t>
            </a:r>
          </a:p>
          <a:p>
            <a:endParaRPr lang="pl-PL" baseline="0" noProof="1" smtClean="0"/>
          </a:p>
          <a:p>
            <a:endParaRPr lang="pl-PL" baseline="0" dirty="0"/>
          </a:p>
          <a:p>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6</a:t>
            </a:fld>
            <a:endParaRPr lang="pl-P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lnSpcReduction="10000"/>
          </a:bodyPr>
          <a:lstStyle/>
          <a:p>
            <a:r>
              <a:rPr lang="pl-PL" dirty="0"/>
              <a:t>JOB</a:t>
            </a:r>
            <a:r>
              <a:rPr lang="en-US" dirty="0"/>
              <a:t> </a:t>
            </a:r>
            <a:r>
              <a:rPr lang="pl-PL" dirty="0"/>
              <a:t>składa się z jednego lub kilku kroków</a:t>
            </a:r>
            <a:r>
              <a:rPr lang="en-US" dirty="0"/>
              <a:t> </a:t>
            </a:r>
            <a:r>
              <a:rPr lang="pl-PL" dirty="0"/>
              <a:t>(</a:t>
            </a:r>
            <a:r>
              <a:rPr lang="en-US" dirty="0"/>
              <a:t>steps</a:t>
            </a:r>
            <a:r>
              <a:rPr lang="pl-PL" dirty="0"/>
              <a:t>)</a:t>
            </a:r>
            <a:r>
              <a:rPr lang="en-US" dirty="0"/>
              <a:t>, </a:t>
            </a:r>
            <a:r>
              <a:rPr lang="pl-PL" dirty="0"/>
              <a:t>które żądają uruchomienia określonych programów</a:t>
            </a:r>
            <a:r>
              <a:rPr lang="en-US" dirty="0"/>
              <a:t>. </a:t>
            </a:r>
            <a:r>
              <a:rPr lang="pl-PL" dirty="0"/>
              <a:t> Np. w czasach przed pojawieniem się „relacyjnych baz danych”</a:t>
            </a:r>
            <a:r>
              <a:rPr lang="en-US" dirty="0"/>
              <a:t> </a:t>
            </a:r>
            <a:r>
              <a:rPr lang="pl-PL" dirty="0"/>
              <a:t>(</a:t>
            </a:r>
            <a:r>
              <a:rPr lang="pl-PL" i="1" noProof="1"/>
              <a:t>relational databases</a:t>
            </a:r>
            <a:r>
              <a:rPr lang="pl-PL" dirty="0"/>
              <a:t>)</a:t>
            </a:r>
            <a:r>
              <a:rPr lang="en-US" dirty="0"/>
              <a:t> </a:t>
            </a:r>
            <a:r>
              <a:rPr lang="pl-PL" dirty="0"/>
              <a:t>JOB aby wymagać drukowania raportu mógł zawierać następujące kroki:</a:t>
            </a:r>
            <a:r>
              <a:rPr lang="en-US" dirty="0"/>
              <a:t> program</a:t>
            </a:r>
            <a:r>
              <a:rPr lang="pl-PL" dirty="0"/>
              <a:t>,</a:t>
            </a:r>
            <a:r>
              <a:rPr lang="en-US" dirty="0"/>
              <a:t> </a:t>
            </a:r>
            <a:r>
              <a:rPr lang="pl-PL" dirty="0"/>
              <a:t>który wybierał odpowiednie rekordy i kopiował je do tymczasowego</a:t>
            </a:r>
            <a:r>
              <a:rPr lang="pl-PL" baseline="0" dirty="0"/>
              <a:t> pliku</a:t>
            </a:r>
            <a:r>
              <a:rPr lang="en-US" dirty="0"/>
              <a:t>;</a:t>
            </a:r>
            <a:r>
              <a:rPr lang="pl-PL" dirty="0"/>
              <a:t> sort</a:t>
            </a:r>
            <a:r>
              <a:rPr lang="en-US" dirty="0"/>
              <a:t> </a:t>
            </a:r>
            <a:r>
              <a:rPr lang="pl-PL" dirty="0"/>
              <a:t>do tymczasowego pliku w odpowiedni sposób</a:t>
            </a:r>
            <a:r>
              <a:rPr lang="en-US" dirty="0"/>
              <a:t>, </a:t>
            </a:r>
            <a:r>
              <a:rPr lang="pl-PL" dirty="0"/>
              <a:t>zwykle posługując się ogólnie dostępnymi narzędziami</a:t>
            </a:r>
            <a:r>
              <a:rPr lang="en-US" dirty="0"/>
              <a:t>; </a:t>
            </a:r>
            <a:r>
              <a:rPr lang="pl-PL" dirty="0"/>
              <a:t>komputerowy program aby prezentował informacje w sposób</a:t>
            </a:r>
            <a:r>
              <a:rPr lang="en-US" dirty="0"/>
              <a:t> </a:t>
            </a:r>
            <a:r>
              <a:rPr lang="pl-PL" dirty="0"/>
              <a:t>łatwy do odczytu i zrozumienia i zawierał dodatkowe istotne informacje jak podsumowanie raportu</a:t>
            </a:r>
            <a:r>
              <a:rPr lang="en-US" dirty="0"/>
              <a:t>.</a:t>
            </a:r>
            <a:endParaRPr lang="pl-PL" dirty="0"/>
          </a:p>
          <a:p>
            <a:endParaRPr lang="pl-PL" dirty="0"/>
          </a:p>
          <a:p>
            <a:r>
              <a:rPr lang="pl-PL" dirty="0"/>
              <a:t>W</a:t>
            </a:r>
            <a:r>
              <a:rPr lang="en-US" dirty="0"/>
              <a:t> JCL</a:t>
            </a:r>
            <a:r>
              <a:rPr lang="pl-PL" dirty="0"/>
              <a:t>’u</a:t>
            </a:r>
            <a:r>
              <a:rPr lang="en-US" dirty="0"/>
              <a:t> </a:t>
            </a:r>
            <a:r>
              <a:rPr lang="pl-PL" dirty="0"/>
              <a:t>pierwszą</a:t>
            </a:r>
            <a:r>
              <a:rPr lang="en-US" dirty="0"/>
              <a:t> „</a:t>
            </a:r>
            <a:r>
              <a:rPr lang="pl-PL" dirty="0"/>
              <a:t>kartą</a:t>
            </a:r>
            <a:r>
              <a:rPr lang="en-US" dirty="0"/>
              <a:t>“ </a:t>
            </a:r>
            <a:r>
              <a:rPr lang="pl-PL" dirty="0"/>
              <a:t>musi być karta </a:t>
            </a:r>
            <a:r>
              <a:rPr lang="en-US" dirty="0"/>
              <a:t>JOB</a:t>
            </a:r>
            <a:r>
              <a:rPr lang="pl-PL" dirty="0"/>
              <a:t>’owa, która</a:t>
            </a:r>
            <a:r>
              <a:rPr lang="en-US" dirty="0"/>
              <a:t>:</a:t>
            </a:r>
          </a:p>
          <a:p>
            <a:r>
              <a:rPr lang="pl-PL" dirty="0"/>
              <a:t>-  Identyfikuje JOB</a:t>
            </a:r>
            <a:r>
              <a:rPr lang="en-US" dirty="0"/>
              <a:t>. </a:t>
            </a:r>
          </a:p>
          <a:p>
            <a:r>
              <a:rPr lang="pl-PL" dirty="0"/>
              <a:t>-  Zwykle prowadzi informacje umożliwiającą operatorowi (</a:t>
            </a:r>
            <a:r>
              <a:rPr lang="en-US" dirty="0"/>
              <a:t>computer services department</a:t>
            </a:r>
            <a:r>
              <a:rPr lang="pl-PL" dirty="0"/>
              <a:t>) wystawić rachunek odpowiedniemu oddziałowi</a:t>
            </a:r>
            <a:r>
              <a:rPr lang="en-US" dirty="0"/>
              <a:t>. </a:t>
            </a:r>
          </a:p>
          <a:p>
            <a:r>
              <a:rPr lang="pl-PL" dirty="0"/>
              <a:t>-  </a:t>
            </a:r>
            <a:r>
              <a:rPr lang="en-US" noProof="1"/>
              <a:t>Defin</a:t>
            </a:r>
            <a:r>
              <a:rPr lang="pl-PL" noProof="1"/>
              <a:t>iuje</a:t>
            </a:r>
            <a:r>
              <a:rPr lang="pl-PL" dirty="0"/>
              <a:t> jak JOB jako całość jest do uruchomienia</a:t>
            </a:r>
            <a:r>
              <a:rPr lang="en-US" dirty="0"/>
              <a:t>, </a:t>
            </a:r>
            <a:r>
              <a:rPr lang="pl-PL" dirty="0"/>
              <a:t>np.</a:t>
            </a:r>
            <a:r>
              <a:rPr lang="en-US" dirty="0"/>
              <a:t> </a:t>
            </a:r>
            <a:r>
              <a:rPr lang="pl-PL" dirty="0"/>
              <a:t>jego znaczenie (</a:t>
            </a:r>
            <a:r>
              <a:rPr lang="en-US" i="1" dirty="0"/>
              <a:t>priority</a:t>
            </a:r>
            <a:r>
              <a:rPr lang="pl-PL" dirty="0"/>
              <a:t>) w stosunku do innych </a:t>
            </a:r>
            <a:r>
              <a:rPr lang="pl-PL" noProof="1"/>
              <a:t>JOB’ów</a:t>
            </a:r>
            <a:r>
              <a:rPr lang="pl-PL" dirty="0"/>
              <a:t> w kolejce do ich uruchomienia</a:t>
            </a:r>
            <a:r>
              <a:rPr lang="en-US" dirty="0"/>
              <a:t>. </a:t>
            </a:r>
          </a:p>
          <a:p>
            <a:r>
              <a:rPr lang="en-US" noProof="1"/>
              <a:t>Procedur</a:t>
            </a:r>
            <a:r>
              <a:rPr lang="pl-PL" noProof="1"/>
              <a:t>y</a:t>
            </a:r>
            <a:r>
              <a:rPr lang="en-US" dirty="0"/>
              <a:t> (</a:t>
            </a:r>
            <a:r>
              <a:rPr lang="pl-PL" dirty="0"/>
              <a:t>powszechnie zwane </a:t>
            </a:r>
            <a:r>
              <a:rPr lang="en-US" i="1" noProof="1"/>
              <a:t>procs</a:t>
            </a:r>
            <a:r>
              <a:rPr lang="en-US" dirty="0"/>
              <a:t>) </a:t>
            </a:r>
            <a:r>
              <a:rPr lang="pl-PL" dirty="0"/>
              <a:t>są wcześniej napisanymi rutynami </a:t>
            </a:r>
            <a:r>
              <a:rPr lang="en-US" dirty="0"/>
              <a:t>JCL</a:t>
            </a:r>
            <a:r>
              <a:rPr lang="pl-PL" dirty="0"/>
              <a:t>a</a:t>
            </a:r>
            <a:r>
              <a:rPr lang="en-US" dirty="0"/>
              <a:t> </a:t>
            </a:r>
            <a:r>
              <a:rPr lang="pl-PL" dirty="0"/>
              <a:t>dla kroku lub grupy kroków</a:t>
            </a:r>
            <a:r>
              <a:rPr lang="en-US" dirty="0"/>
              <a:t>, </a:t>
            </a:r>
            <a:r>
              <a:rPr lang="pl-PL" dirty="0"/>
              <a:t>wprowadzone do </a:t>
            </a:r>
            <a:r>
              <a:rPr lang="pl-PL" noProof="1"/>
              <a:t>JOBa</a:t>
            </a:r>
            <a:r>
              <a:rPr lang="en-US" dirty="0"/>
              <a:t>.  </a:t>
            </a:r>
            <a:r>
              <a:rPr lang="en-US" i="1" noProof="1"/>
              <a:t>Procs</a:t>
            </a:r>
            <a:r>
              <a:rPr lang="en-US" dirty="0"/>
              <a:t> </a:t>
            </a:r>
            <a:r>
              <a:rPr lang="pl-PL" dirty="0"/>
              <a:t>są stosowane dla powtarzających się kroków, które są stosowane kilka razy w </a:t>
            </a:r>
            <a:r>
              <a:rPr lang="pl-PL" noProof="1"/>
              <a:t>JOBie</a:t>
            </a:r>
            <a:r>
              <a:rPr lang="pl-PL" dirty="0"/>
              <a:t> albo w kilku różnych </a:t>
            </a:r>
            <a:r>
              <a:rPr lang="pl-PL" noProof="1"/>
              <a:t>JOBach</a:t>
            </a:r>
            <a:r>
              <a:rPr lang="en-US" dirty="0"/>
              <a:t>. </a:t>
            </a:r>
            <a:r>
              <a:rPr lang="pl-PL" dirty="0"/>
              <a:t>Oszczędzają</a:t>
            </a:r>
            <a:r>
              <a:rPr lang="pl-PL" baseline="0" dirty="0"/>
              <a:t> one czas programowania i obniżają ryzyko popełnienia błędu</a:t>
            </a:r>
            <a:r>
              <a:rPr lang="en-US" dirty="0"/>
              <a:t>. </a:t>
            </a:r>
            <a:r>
              <a:rPr lang="pl-PL" dirty="0"/>
              <a:t>Aby uruchomić procedurę, programista po prostu włącza do </a:t>
            </a:r>
            <a:r>
              <a:rPr lang="pl-PL" noProof="1"/>
              <a:t>JCLa</a:t>
            </a:r>
            <a:r>
              <a:rPr lang="pl-PL" dirty="0"/>
              <a:t> pojedynczą „kartę”, która kopiuje procedurę z określonego</a:t>
            </a:r>
            <a:r>
              <a:rPr lang="pl-PL" baseline="0" dirty="0"/>
              <a:t> pliku i wprowadza ją do źródłowego </a:t>
            </a:r>
            <a:r>
              <a:rPr lang="pl-PL" baseline="0" noProof="1"/>
              <a:t>JOBa</a:t>
            </a:r>
            <a:r>
              <a:rPr lang="pl-PL" baseline="0" dirty="0"/>
              <a:t> (</a:t>
            </a:r>
            <a:r>
              <a:rPr lang="en-US" i="1" noProof="1"/>
              <a:t>jobstream</a:t>
            </a:r>
            <a:r>
              <a:rPr lang="pl-PL" dirty="0"/>
              <a:t>)</a:t>
            </a:r>
            <a:r>
              <a:rPr lang="en-US" dirty="0"/>
              <a:t>. </a:t>
            </a:r>
            <a:r>
              <a:rPr lang="pl-PL" i="1" dirty="0"/>
              <a:t>P</a:t>
            </a:r>
            <a:r>
              <a:rPr lang="en-US" i="1" dirty="0"/>
              <a:t>rocs</a:t>
            </a:r>
            <a:r>
              <a:rPr lang="en-US" dirty="0"/>
              <a:t> </a:t>
            </a:r>
            <a:r>
              <a:rPr lang="pl-PL" dirty="0"/>
              <a:t>może także zawierać parametry </a:t>
            </a:r>
            <a:r>
              <a:rPr lang="pl-PL" i="1" dirty="0"/>
              <a:t>(</a:t>
            </a:r>
            <a:r>
              <a:rPr lang="pl-PL" i="1" noProof="1"/>
              <a:t>p</a:t>
            </a:r>
            <a:r>
              <a:rPr lang="en-US" i="1" noProof="1"/>
              <a:t>arameters</a:t>
            </a:r>
            <a:r>
              <a:rPr lang="pl-PL" i="1" dirty="0"/>
              <a:t>)</a:t>
            </a:r>
            <a:r>
              <a:rPr lang="en-US" dirty="0"/>
              <a:t> </a:t>
            </a:r>
            <a:r>
              <a:rPr lang="pl-PL" dirty="0"/>
              <a:t>aby przystosować procedurę dla każdego przypadku z osobna</a:t>
            </a:r>
            <a:r>
              <a:rPr lang="en-US" dirty="0"/>
              <a:t>.</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7</a:t>
            </a:fld>
            <a:endParaRPr lang="pl-P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70000" lnSpcReduction="20000"/>
          </a:bodyPr>
          <a:lstStyle/>
          <a:p>
            <a:pPr marL="228600" indent="-228600">
              <a:buNone/>
            </a:pPr>
            <a:r>
              <a:rPr lang="pl-PL" dirty="0"/>
              <a:t>Jeżeli się dziwisz,</a:t>
            </a:r>
            <a:r>
              <a:rPr lang="pl-PL" baseline="0" dirty="0"/>
              <a:t> że tyle jest o składni, która jest dla </a:t>
            </a:r>
            <a:r>
              <a:rPr lang="pl-PL" baseline="0" dirty="0" smtClean="0"/>
              <a:t>Ciebie </a:t>
            </a:r>
            <a:r>
              <a:rPr lang="pl-PL" baseline="0" dirty="0"/>
              <a:t>ustalona, zwróć uwagę na ilość parametrów włączonych w proces kompilacji.  </a:t>
            </a:r>
            <a:r>
              <a:rPr lang="pl-PL" baseline="0" dirty="0" smtClean="0"/>
              <a:t>Reguły ich </a:t>
            </a:r>
            <a:r>
              <a:rPr lang="pl-PL" baseline="0" dirty="0"/>
              <a:t>składni są te same! </a:t>
            </a:r>
            <a:endParaRPr lang="pl-PL" dirty="0"/>
          </a:p>
          <a:p>
            <a:pPr marL="228600" indent="-228600">
              <a:buNone/>
            </a:pPr>
            <a:r>
              <a:rPr lang="pl-PL" dirty="0"/>
              <a:t>Składnia parametrów pozycyjnych jest</a:t>
            </a:r>
            <a:r>
              <a:rPr lang="pl-PL" baseline="0" dirty="0"/>
              <a:t> omówiona w notatkach slajdu 2 (Podstawa Składni).  Dla przypomnienia:</a:t>
            </a:r>
            <a:endParaRPr lang="pl-PL" dirty="0"/>
          </a:p>
          <a:p>
            <a:pPr marL="228600" indent="-228600">
              <a:buNone/>
            </a:pPr>
            <a:endParaRPr lang="pl-PL" baseline="0" dirty="0"/>
          </a:p>
          <a:p>
            <a:pPr marL="228600" indent="-228600">
              <a:buNone/>
            </a:pPr>
            <a:r>
              <a:rPr lang="pl-PL" baseline="0" dirty="0"/>
              <a:t>Brak parametru pozycyjnego jest zaznaczone tak, że dwa przecinki występują obok siebie.  Jeżeli jednak następny parametr/parametry nie jest/są kodowany/e, ostatnie przecinki opuszczamy.  Np.</a:t>
            </a:r>
          </a:p>
          <a:p>
            <a:pPr marL="228600" indent="-228600">
              <a:buNone/>
            </a:pPr>
            <a:r>
              <a:rPr lang="pl-PL" baseline="0" dirty="0"/>
              <a:t>		//TOMOJE  JOB  </a:t>
            </a:r>
            <a:r>
              <a:rPr lang="pl-PL" b="1" baseline="0" dirty="0"/>
              <a:t>(1234,100,40)</a:t>
            </a:r>
            <a:r>
              <a:rPr lang="pl-PL" baseline="0" dirty="0"/>
              <a:t>,’</a:t>
            </a:r>
            <a:r>
              <a:rPr lang="pl-PL" baseline="0" noProof="1"/>
              <a:t>TOMEK’,CLASS=B</a:t>
            </a:r>
          </a:p>
          <a:p>
            <a:pPr marL="228600" indent="-228600">
              <a:buNone/>
            </a:pPr>
            <a:r>
              <a:rPr lang="pl-PL" baseline="0" dirty="0"/>
              <a:t>		//TOMOJE  JOB  </a:t>
            </a:r>
            <a:r>
              <a:rPr lang="pl-PL" b="1" baseline="0" dirty="0"/>
              <a:t>(1234,,40)</a:t>
            </a:r>
            <a:r>
              <a:rPr lang="pl-PL" baseline="0" dirty="0"/>
              <a:t> ,’</a:t>
            </a:r>
            <a:r>
              <a:rPr lang="pl-PL" baseline="0" noProof="1"/>
              <a:t>TOMEK’,CLASS=B</a:t>
            </a:r>
            <a:r>
              <a:rPr lang="pl-PL" baseline="0" dirty="0"/>
              <a:t>	</a:t>
            </a:r>
            <a:r>
              <a:rPr lang="pl-PL" baseline="0" dirty="0">
                <a:sym typeface="Wingdings" pitchFamily="2" charset="2"/>
              </a:rPr>
              <a:t> brak drugiego parametru</a:t>
            </a:r>
          </a:p>
          <a:p>
            <a:pPr marL="228600" indent="-228600">
              <a:buNone/>
            </a:pPr>
            <a:r>
              <a:rPr lang="pl-PL" baseline="0" dirty="0">
                <a:sym typeface="Wingdings" pitchFamily="2" charset="2"/>
              </a:rPr>
              <a:t>		</a:t>
            </a:r>
            <a:r>
              <a:rPr lang="pl-PL" baseline="0" dirty="0"/>
              <a:t>//TOMOJE  JOB  </a:t>
            </a:r>
            <a:r>
              <a:rPr lang="pl-PL" b="1" baseline="0" dirty="0"/>
              <a:t>(1234)</a:t>
            </a:r>
            <a:r>
              <a:rPr lang="pl-PL" baseline="0" dirty="0"/>
              <a:t> ,’</a:t>
            </a:r>
            <a:r>
              <a:rPr lang="pl-PL" baseline="0" noProof="1"/>
              <a:t>TOMEK’,CLASS=B</a:t>
            </a:r>
            <a:r>
              <a:rPr lang="pl-PL" baseline="0" dirty="0"/>
              <a:t>	</a:t>
            </a:r>
            <a:r>
              <a:rPr lang="pl-PL" baseline="0" dirty="0" smtClean="0">
                <a:sym typeface="Wingdings" pitchFamily="2" charset="2"/>
              </a:rPr>
              <a:t> </a:t>
            </a:r>
            <a:r>
              <a:rPr lang="pl-PL" baseline="0" dirty="0">
                <a:sym typeface="Wingdings" pitchFamily="2" charset="2"/>
              </a:rPr>
              <a:t>brak ostatnich parametrów</a:t>
            </a:r>
          </a:p>
          <a:p>
            <a:pPr marL="228600" indent="-228600">
              <a:buNone/>
            </a:pPr>
            <a:r>
              <a:rPr lang="pl-PL" baseline="0" dirty="0"/>
              <a:t>W tym ostatnim przypadku nawiasy mogą być pominięte jeżeli parametr składa się z pojedynczej wartości:</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a:t>
            </a:r>
            <a:r>
              <a:rPr lang="pl-PL" baseline="0" dirty="0"/>
              <a:t>//TOMOJE  JOB  </a:t>
            </a:r>
            <a:r>
              <a:rPr lang="pl-PL" b="1" baseline="0" dirty="0"/>
              <a:t>1234</a:t>
            </a:r>
            <a:r>
              <a:rPr lang="pl-PL" baseline="0" dirty="0"/>
              <a:t> ,’</a:t>
            </a:r>
            <a:r>
              <a:rPr lang="pl-PL" baseline="0" noProof="1"/>
              <a:t>TOMEK’,CLASS=B</a:t>
            </a:r>
            <a:r>
              <a:rPr lang="pl-PL" baseline="0" dirty="0"/>
              <a:t>	</a:t>
            </a:r>
            <a:r>
              <a:rPr lang="pl-PL" baseline="0" dirty="0" smtClean="0">
                <a:sym typeface="Wingdings" pitchFamily="2" charset="2"/>
              </a:rPr>
              <a:t> </a:t>
            </a:r>
            <a:r>
              <a:rPr lang="pl-PL" baseline="0" dirty="0">
                <a:sym typeface="Wingdings" pitchFamily="2" charset="2"/>
              </a:rPr>
              <a:t>nawiasy są zbyteczne</a:t>
            </a:r>
          </a:p>
          <a:p>
            <a:pPr marL="228600" indent="-228600">
              <a:buNone/>
            </a:pPr>
            <a:r>
              <a:rPr lang="pl-PL" baseline="0" dirty="0"/>
              <a:t>Nic nie musi być kodowane jeżeli parametry pozycyjne są nieobecne:</a:t>
            </a:r>
          </a:p>
          <a:p>
            <a:pPr marL="228600" marR="0" indent="-228600" algn="l" defTabSz="914400" rtl="0" eaLnBrk="1" fontAlgn="auto" latinLnBrk="0" hangingPunct="1">
              <a:lnSpc>
                <a:spcPct val="100000"/>
              </a:lnSpc>
              <a:spcBef>
                <a:spcPts val="0"/>
              </a:spcBef>
              <a:spcAft>
                <a:spcPts val="0"/>
              </a:spcAft>
              <a:buClrTx/>
              <a:buSzTx/>
              <a:buFontTx/>
              <a:buNone/>
              <a:tabLst/>
              <a:defRPr/>
            </a:pPr>
            <a:r>
              <a:rPr lang="pl-PL" baseline="0" dirty="0">
                <a:sym typeface="Wingdings" pitchFamily="2" charset="2"/>
              </a:rPr>
              <a:t>		</a:t>
            </a:r>
            <a:r>
              <a:rPr lang="pl-PL" baseline="0" dirty="0"/>
              <a:t>//TOMOJE  JOB  </a:t>
            </a:r>
            <a:r>
              <a:rPr lang="pl-PL" baseline="0" noProof="1"/>
              <a:t>CLASS=B</a:t>
            </a:r>
            <a:r>
              <a:rPr lang="pl-PL" baseline="0" dirty="0"/>
              <a:t>			</a:t>
            </a:r>
            <a:r>
              <a:rPr lang="pl-PL" baseline="0" dirty="0">
                <a:sym typeface="Wingdings" pitchFamily="2" charset="2"/>
              </a:rPr>
              <a:t> brak parametrów pozycyjnych</a:t>
            </a:r>
          </a:p>
          <a:p>
            <a:endParaRPr lang="pl-PL" dirty="0"/>
          </a:p>
          <a:p>
            <a:r>
              <a:rPr lang="pl-PL" b="1" dirty="0"/>
              <a:t>Numer rachunku</a:t>
            </a:r>
            <a:r>
              <a:rPr lang="pl-PL" dirty="0"/>
              <a:t> nie jest wymagany (</a:t>
            </a:r>
            <a:r>
              <a:rPr lang="pl-PL" i="1" noProof="1"/>
              <a:t>opcional</a:t>
            </a:r>
            <a:r>
              <a:rPr lang="pl-PL" dirty="0"/>
              <a:t>) ale może być ustawiony jako wymagany (</a:t>
            </a:r>
            <a:r>
              <a:rPr lang="pl-PL" i="1" noProof="1"/>
              <a:t>mandatory</a:t>
            </a:r>
            <a:r>
              <a:rPr lang="pl-PL" dirty="0"/>
              <a:t>) gdy system jest instalowany. </a:t>
            </a:r>
          </a:p>
          <a:p>
            <a:r>
              <a:rPr lang="pl-PL" dirty="0"/>
              <a:t>Maksymalna długość numeru rachunku wynosi 142 znaki.</a:t>
            </a:r>
          </a:p>
          <a:p>
            <a:r>
              <a:rPr lang="pl-PL" dirty="0"/>
              <a:t>Jeżeli numer rachunku zawiera znak specjalny oprócz myślnika (-) jak spację - . , / ‘ )</a:t>
            </a:r>
            <a:r>
              <a:rPr lang="pl-PL" baseline="0" dirty="0"/>
              <a:t> ( * + =) pod-parametr ten winien być ujęty w apostrofy (‘), które nie są częścią informacji.  Ciąg zawarty w apostrofach winien być w jednej linii.  Np.</a:t>
            </a:r>
          </a:p>
          <a:p>
            <a:r>
              <a:rPr lang="pl-PL" baseline="0" dirty="0"/>
              <a:t>	 //TOMOJE JOB  (20746,30,</a:t>
            </a:r>
            <a:r>
              <a:rPr lang="pl-PL" b="1" baseline="0" dirty="0"/>
              <a:t>’56+97/22’</a:t>
            </a:r>
            <a:r>
              <a:rPr lang="pl-PL" baseline="0" dirty="0"/>
              <a:t>,6,94),’</a:t>
            </a:r>
            <a:r>
              <a:rPr lang="pl-PL" baseline="0" noProof="1"/>
              <a:t>TOMEK’,CLASS=B</a:t>
            </a:r>
          </a:p>
          <a:p>
            <a:r>
              <a:rPr lang="pl-PL" baseline="0" dirty="0"/>
              <a:t>Jeżeli jakiś apostrof ma być częścią informacji, poprzedzany jest następnym apostrofem np. </a:t>
            </a:r>
            <a:r>
              <a:rPr lang="pl-PL" baseline="0" noProof="1"/>
              <a:t>I’m</a:t>
            </a:r>
            <a:r>
              <a:rPr lang="pl-PL" baseline="0" dirty="0"/>
              <a:t> jest kodowane jako </a:t>
            </a:r>
            <a:r>
              <a:rPr lang="pl-PL" baseline="0" noProof="1"/>
              <a:t>I’’m</a:t>
            </a:r>
            <a:r>
              <a:rPr lang="pl-PL" baseline="0" dirty="0"/>
              <a:t>.</a:t>
            </a:r>
          </a:p>
          <a:p>
            <a:r>
              <a:rPr lang="pl-PL" dirty="0"/>
              <a:t>Znak &amp; (</a:t>
            </a:r>
            <a:r>
              <a:rPr lang="pl-PL" i="1" noProof="1"/>
              <a:t>ampersand</a:t>
            </a:r>
            <a:r>
              <a:rPr lang="pl-PL" dirty="0"/>
              <a:t>) powinien być poprzedzony</a:t>
            </a:r>
            <a:r>
              <a:rPr lang="pl-PL" baseline="0" dirty="0"/>
              <a:t> drugim znakiem &amp; czyli wygląda to tak: &amp;&amp; </a:t>
            </a:r>
          </a:p>
          <a:p>
            <a:r>
              <a:rPr lang="pl-PL" baseline="0" dirty="0"/>
              <a:t>Jeżeli numer rachunku jest pominięty, jego nieobecność jest zaznaczana przez przecinek.  Np.:  //TOMOJE  JOB  </a:t>
            </a:r>
            <a:r>
              <a:rPr lang="pl-PL" b="1" baseline="0" dirty="0"/>
              <a:t>,</a:t>
            </a:r>
            <a:r>
              <a:rPr lang="pl-PL" baseline="0" dirty="0"/>
              <a:t>TOMEK</a:t>
            </a:r>
          </a:p>
          <a:p>
            <a:endParaRPr lang="pl-PL" baseline="0" dirty="0"/>
          </a:p>
          <a:p>
            <a:r>
              <a:rPr lang="pl-PL" b="1" dirty="0"/>
              <a:t>Nazwa programisty</a:t>
            </a:r>
            <a:r>
              <a:rPr lang="pl-PL" dirty="0"/>
              <a:t> musi być ujęta w apostrofy jeżeli zawiera znak specjalny inny niż kropka (.) i średnik (-) a więc spację , / ‘ ) ( * $ + - =</a:t>
            </a:r>
          </a:p>
          <a:p>
            <a:r>
              <a:rPr lang="pl-PL" dirty="0"/>
              <a:t>Zamiast pamiętać tę regułę, lepiej zawsze ujmować nazwę programisty w apostrofach.  Zauważ,</a:t>
            </a:r>
            <a:r>
              <a:rPr lang="pl-PL" baseline="0" dirty="0"/>
              <a:t> że pomiędzy numerem rachunku i nazwą programisty różnicę w znakach specjalnych robi kropka.  Jest powszechną regułą stawianie przed ważnym apostrofem dodatkowego apostrofu.  Tak więc </a:t>
            </a:r>
            <a:r>
              <a:rPr lang="pl-PL" baseline="0" noProof="1"/>
              <a:t>O’BRIAN</a:t>
            </a:r>
            <a:r>
              <a:rPr lang="pl-PL" baseline="0" dirty="0"/>
              <a:t> będzie kodowany jak </a:t>
            </a:r>
            <a:r>
              <a:rPr lang="pl-PL" baseline="0" noProof="1"/>
              <a:t>O’’BRIAN</a:t>
            </a:r>
            <a:r>
              <a:rPr lang="pl-PL" baseline="0" dirty="0"/>
              <a:t>.</a:t>
            </a:r>
          </a:p>
          <a:p>
            <a:r>
              <a:rPr lang="pl-PL" baseline="0" dirty="0"/>
              <a:t>Może się okazać, że instalacja będzie wymagała ściśle określonej nazwy (będzie predefiniowana).</a:t>
            </a:r>
          </a:p>
          <a:p>
            <a:r>
              <a:rPr lang="pl-PL" baseline="0" dirty="0"/>
              <a:t>Przykłady nazwy programisty:</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//TOMOJE JOB  (20746,30),</a:t>
            </a:r>
            <a:r>
              <a:rPr lang="pl-PL" b="1" baseline="0" dirty="0"/>
              <a:t>WOJTEK</a:t>
            </a:r>
            <a:r>
              <a:rPr lang="pl-PL" baseline="0" dirty="0"/>
              <a:t>,</a:t>
            </a:r>
            <a:r>
              <a:rPr lang="pl-PL" baseline="0" noProof="1"/>
              <a:t>CLASS=B</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//TOMOJE JOB  ,</a:t>
            </a:r>
            <a:r>
              <a:rPr lang="pl-PL" b="1" baseline="0" dirty="0"/>
              <a:t>WOJTEK</a:t>
            </a:r>
            <a:r>
              <a:rPr lang="pl-PL" baseline="0" dirty="0"/>
              <a:t>,</a:t>
            </a:r>
            <a:r>
              <a:rPr lang="pl-PL" baseline="0" noProof="1"/>
              <a:t>CLASS=B</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dirty="0"/>
              <a:t>	 //TOMOJE JOB  (20746,30),</a:t>
            </a:r>
            <a:r>
              <a:rPr lang="pl-PL" b="1" baseline="0" dirty="0"/>
              <a:t>’</a:t>
            </a:r>
            <a:r>
              <a:rPr lang="pl-PL" b="1" baseline="0" noProof="1"/>
              <a:t>O’’BRIAN</a:t>
            </a:r>
            <a:r>
              <a:rPr lang="pl-PL" b="1" baseline="0" dirty="0"/>
              <a:t>’</a:t>
            </a:r>
            <a:r>
              <a:rPr lang="pl-PL" baseline="0" dirty="0"/>
              <a:t>,</a:t>
            </a:r>
            <a:r>
              <a:rPr lang="pl-PL" baseline="0" noProof="1"/>
              <a:t>CLASS=B</a:t>
            </a:r>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8</a:t>
            </a:fld>
            <a:endParaRPr lang="pl-P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fontScale="32500" lnSpcReduction="20000"/>
          </a:bodyPr>
          <a:lstStyle/>
          <a:p>
            <a:r>
              <a:rPr lang="pl-PL" noProof="1" smtClean="0"/>
              <a:t>Następujące parametry kluczowe</a:t>
            </a:r>
            <a:r>
              <a:rPr lang="pl-PL" baseline="0" noProof="1" smtClean="0"/>
              <a:t> są rzadko używane i nie będą omawiane w tej prezentacji:</a:t>
            </a:r>
          </a:p>
          <a:p>
            <a:r>
              <a:rPr lang="pl-PL" baseline="0" noProof="1" smtClean="0"/>
              <a:t>ASDDRSPC   GROUP   PASSWORD   PERFORM   RD   RESTART   SECLABEL   USER</a:t>
            </a:r>
          </a:p>
          <a:p>
            <a:endParaRPr lang="pl-PL" baseline="0" noProof="1" smtClean="0"/>
          </a:p>
          <a:p>
            <a:r>
              <a:rPr lang="pl-PL" baseline="0" noProof="1" smtClean="0"/>
              <a:t>Trochę więcej o omawianych parametrach kluczowych:</a:t>
            </a:r>
          </a:p>
          <a:p>
            <a:r>
              <a:rPr lang="pl-PL" b="1" baseline="0" noProof="1" smtClean="0"/>
              <a:t>CLASS=</a:t>
            </a:r>
            <a:r>
              <a:rPr lang="pl-PL" b="1" i="1" baseline="0" noProof="1" smtClean="0"/>
              <a:t>class</a:t>
            </a:r>
            <a:r>
              <a:rPr lang="pl-PL" b="1" baseline="0" noProof="1" smtClean="0"/>
              <a:t>       </a:t>
            </a:r>
            <a:r>
              <a:rPr lang="pl-PL" baseline="0" noProof="1" smtClean="0"/>
              <a:t>- instalacja może określać do 36 różnych klas (A do Z, 0 do 9).  Może się okazać, że </a:t>
            </a:r>
            <a:r>
              <a:rPr lang="pl-PL" b="1" baseline="0" noProof="1" smtClean="0"/>
              <a:t>CLASS</a:t>
            </a:r>
            <a:r>
              <a:rPr lang="pl-PL" baseline="0" noProof="1" smtClean="0"/>
              <a:t> jest ustawione domyślnie a wtedy</a:t>
            </a:r>
          </a:p>
          <a:p>
            <a:r>
              <a:rPr lang="pl-PL" baseline="0" noProof="1" smtClean="0"/>
              <a:t>	          parametr </a:t>
            </a:r>
            <a:r>
              <a:rPr lang="pl-PL" b="1" baseline="0" noProof="1" smtClean="0"/>
              <a:t>CLASS</a:t>
            </a:r>
            <a:r>
              <a:rPr lang="pl-PL" baseline="0" noProof="1" smtClean="0"/>
              <a:t> pomijamy (nie kodujemy). </a:t>
            </a:r>
          </a:p>
          <a:p>
            <a:r>
              <a:rPr lang="pl-PL" b="1" baseline="0" noProof="1" smtClean="0"/>
              <a:t>MSGCLASS=</a:t>
            </a:r>
            <a:r>
              <a:rPr lang="pl-PL" b="1" i="1" baseline="0" noProof="1" smtClean="0"/>
              <a:t>class</a:t>
            </a:r>
            <a:r>
              <a:rPr lang="pl-PL" baseline="0" noProof="1" smtClean="0"/>
              <a:t>   - (</a:t>
            </a:r>
            <a:r>
              <a:rPr lang="pl-PL" i="1" baseline="0" noProof="1" smtClean="0"/>
              <a:t>job scheduler messages, system messages route</a:t>
            </a:r>
            <a:r>
              <a:rPr lang="pl-PL" baseline="0" noProof="1" smtClean="0"/>
              <a:t>) – klasa na wyjściu i jest ona pojedynczym znakiem A do Z lub 0 do 9.</a:t>
            </a:r>
          </a:p>
          <a:p>
            <a:r>
              <a:rPr lang="pl-PL" baseline="0" noProof="1" smtClean="0"/>
              <a:t>	              Jeżeli </a:t>
            </a:r>
            <a:r>
              <a:rPr lang="pl-PL" b="1" baseline="0" noProof="1" smtClean="0"/>
              <a:t>MSGCLASS</a:t>
            </a:r>
            <a:r>
              <a:rPr lang="pl-PL" baseline="0" noProof="1" smtClean="0"/>
              <a:t> nie jest podana, instalacja podaje jej domyślną wartość zwykle </a:t>
            </a:r>
            <a:r>
              <a:rPr lang="pl-PL" b="1" baseline="0" noProof="1" smtClean="0"/>
              <a:t>MSGCLASS=A</a:t>
            </a:r>
            <a:r>
              <a:rPr lang="pl-PL" baseline="0" noProof="1" smtClean="0"/>
              <a:t> – z historycznego </a:t>
            </a:r>
          </a:p>
          <a:p>
            <a:r>
              <a:rPr lang="pl-PL" baseline="0" noProof="1" smtClean="0"/>
              <a:t>	              punktu widzenia, na drukarkę.  Tam jednak nie ma ani instrukcji JCL ani informacji o błędach, gdzie to wydrukować itd.  </a:t>
            </a:r>
          </a:p>
          <a:p>
            <a:r>
              <a:rPr lang="pl-PL" baseline="0" noProof="1" smtClean="0"/>
              <a:t>	              Ponieważ operator (rozróżnij operatora jako fizyczną osobę od, w tym wypadku, operatora automatycznego) musi </a:t>
            </a:r>
          </a:p>
          <a:p>
            <a:r>
              <a:rPr lang="pl-PL" baseline="0" noProof="1" smtClean="0"/>
              <a:t>	              drukować to w określonej klasie wyjścia, musi się podać tę klasę albo nie będzie to drukowane.</a:t>
            </a:r>
          </a:p>
          <a:p>
            <a:r>
              <a:rPr lang="pl-PL" b="1" baseline="0" noProof="1" smtClean="0"/>
              <a:t>MSGLEVEL=(</a:t>
            </a:r>
            <a:r>
              <a:rPr lang="pl-PL" b="1" i="1" baseline="0" noProof="1" smtClean="0"/>
              <a:t>jcl,allocation</a:t>
            </a:r>
            <a:r>
              <a:rPr lang="pl-PL" b="1" baseline="0" noProof="1" smtClean="0"/>
              <a:t>)  </a:t>
            </a:r>
            <a:r>
              <a:rPr lang="pl-PL" baseline="0" noProof="1" smtClean="0"/>
              <a:t>  - powoduje wydruk JCL i wprowadzonych informacji (wskazuje miejsce danych i ich stan (</a:t>
            </a:r>
            <a:r>
              <a:rPr lang="pl-PL" i="1" baseline="0" noProof="1" smtClean="0"/>
              <a:t>disposition</a:t>
            </a:r>
            <a:r>
              <a:rPr lang="pl-PL" baseline="0" noProof="1" smtClean="0"/>
              <a:t>).  Jeżeli </a:t>
            </a:r>
          </a:p>
          <a:p>
            <a:r>
              <a:rPr lang="pl-PL" baseline="0" noProof="1" smtClean="0"/>
              <a:t>		           </a:t>
            </a:r>
            <a:r>
              <a:rPr lang="pl-PL" b="1" baseline="0" noProof="1" smtClean="0"/>
              <a:t>MSGLEVEL</a:t>
            </a:r>
            <a:r>
              <a:rPr lang="pl-PL" baseline="0" noProof="1" smtClean="0"/>
              <a:t> jest pominięte w kodzie JCL, instalacja przyjmie jego wartość domyślną.  Niegdyś </a:t>
            </a:r>
            <a:r>
              <a:rPr lang="pl-PL" b="1" baseline="0" noProof="1" smtClean="0"/>
              <a:t>MSGLEVEL</a:t>
            </a:r>
          </a:p>
          <a:p>
            <a:r>
              <a:rPr lang="pl-PL" b="1" baseline="0" noProof="1" smtClean="0"/>
              <a:t>		           </a:t>
            </a:r>
            <a:r>
              <a:rPr lang="pl-PL" baseline="0" noProof="1" smtClean="0"/>
              <a:t> mogło zaoszczędzić papier: Mogło nie być powodu aby po każdej poprawce danych drukować cały kod JCL i </a:t>
            </a:r>
          </a:p>
          <a:p>
            <a:r>
              <a:rPr lang="pl-PL" baseline="0" noProof="1" smtClean="0"/>
              <a:t>		           informacje o przetwarzaniu.  Aby zredukować wydruk do minimum, kodowano </a:t>
            </a:r>
            <a:r>
              <a:rPr lang="pl-PL" b="1" baseline="0" noProof="1" smtClean="0"/>
              <a:t>MSGLEVEL=(0,0)</a:t>
            </a:r>
            <a:r>
              <a:rPr lang="pl-PL" baseline="0" noProof="1" smtClean="0"/>
              <a:t>.</a:t>
            </a:r>
          </a:p>
          <a:p>
            <a:r>
              <a:rPr lang="pl-PL" b="1" baseline="0" noProof="1" smtClean="0"/>
              <a:t>NOTIFY=</a:t>
            </a:r>
            <a:r>
              <a:rPr lang="pl-PL" b="1" i="1" baseline="0" noProof="1" smtClean="0"/>
              <a:t>userid</a:t>
            </a:r>
            <a:r>
              <a:rPr lang="pl-PL" baseline="0" noProof="1" smtClean="0"/>
              <a:t>   - wymaga od systemu aby informacje o przetwarzaniu były wysyłane na odpowiedni terminal. </a:t>
            </a:r>
            <a:r>
              <a:rPr lang="pl-PL" i="1" baseline="0" noProof="1" smtClean="0"/>
              <a:t>&amp;SYSUID</a:t>
            </a:r>
            <a:r>
              <a:rPr lang="pl-PL" baseline="0" noProof="1" smtClean="0"/>
              <a:t> kieruje informacje na </a:t>
            </a:r>
          </a:p>
          <a:p>
            <a:r>
              <a:rPr lang="pl-PL" baseline="0" noProof="1" smtClean="0"/>
              <a:t>	           terminal skąd wywołano przetwarzanie, </a:t>
            </a:r>
            <a:r>
              <a:rPr lang="pl-PL" i="1" baseline="0" noProof="1" smtClean="0"/>
              <a:t>LB12345</a:t>
            </a:r>
            <a:r>
              <a:rPr lang="pl-PL" baseline="0" noProof="1" smtClean="0"/>
              <a:t> do użytkownika zalogowanego pod tym identyfikatorem.</a:t>
            </a:r>
          </a:p>
          <a:p>
            <a:r>
              <a:rPr lang="pl-PL" b="1" baseline="0" noProof="1" smtClean="0"/>
              <a:t>PRTY=</a:t>
            </a:r>
            <a:r>
              <a:rPr lang="pl-PL" b="1" i="1" baseline="0" noProof="1" smtClean="0"/>
              <a:t>priority</a:t>
            </a:r>
            <a:r>
              <a:rPr lang="pl-PL" baseline="0" noProof="1" smtClean="0"/>
              <a:t>     - wyszczególnia priorytet przetwarzania.  Jest to liczba z przedziału 0 do 14 (dla JES3) albo do 15 (dla JES2).  Pominięcie w </a:t>
            </a:r>
          </a:p>
          <a:p>
            <a:r>
              <a:rPr lang="pl-PL" baseline="0" noProof="1" smtClean="0"/>
              <a:t>	           kodzie słowa </a:t>
            </a:r>
            <a:r>
              <a:rPr lang="pl-PL" b="1" baseline="0" noProof="1" smtClean="0"/>
              <a:t>NOTIFY</a:t>
            </a:r>
            <a:r>
              <a:rPr lang="pl-PL" baseline="0" noProof="1" smtClean="0"/>
              <a:t>, wywołuje priorytet domyślny.  Podanie priorytetu wyższego (aby przetwarzanie naszego JOB zaczęło</a:t>
            </a:r>
          </a:p>
          <a:p>
            <a:r>
              <a:rPr lang="pl-PL" baseline="0" noProof="1" smtClean="0"/>
              <a:t>	           się wcześniej od innych JOBów kolejki) a więc o niższej liczbie, będzie prawdopodobnie kontrolowane przez operatora.  Może </a:t>
            </a:r>
          </a:p>
          <a:p>
            <a:r>
              <a:rPr lang="pl-PL" baseline="0" noProof="1" smtClean="0"/>
              <a:t>	           on nam dać priorytet wyższy niż regularny na czas pracy przy ważnym projekcie.  Priorytet jest oczywiście wewnątrz klasy</a:t>
            </a:r>
          </a:p>
          <a:p>
            <a:r>
              <a:rPr lang="pl-PL" baseline="0" noProof="1" smtClean="0"/>
              <a:t> 	           (</a:t>
            </a:r>
            <a:r>
              <a:rPr lang="pl-PL" b="1" baseline="0" noProof="1" smtClean="0"/>
              <a:t>CLASS</a:t>
            </a:r>
            <a:r>
              <a:rPr lang="pl-PL" baseline="0" noProof="1" smtClean="0"/>
              <a:t>)  bo każda kolejka to jedna </a:t>
            </a:r>
            <a:r>
              <a:rPr lang="pl-PL" b="1" baseline="0" noProof="1" smtClean="0"/>
              <a:t>CLASS</a:t>
            </a:r>
            <a:r>
              <a:rPr lang="pl-PL" baseline="0" noProof="1" smtClean="0"/>
              <a:t>.  Która klasa ma wyższy priorytet decyduje rozkład JOBów (</a:t>
            </a:r>
            <a:r>
              <a:rPr lang="pl-PL" i="1" baseline="0" noProof="1" smtClean="0"/>
              <a:t>job scheduler</a:t>
            </a:r>
            <a:r>
              <a:rPr lang="pl-PL" baseline="0" noProof="1" smtClean="0"/>
              <a:t>). </a:t>
            </a:r>
          </a:p>
          <a:p>
            <a:r>
              <a:rPr lang="pl-PL" baseline="0" noProof="1" smtClean="0"/>
              <a:t> 	           JOBy o tym samym priorytecie są wybierane do przetwarzania w kolejności pojawienia się w kolejce (</a:t>
            </a:r>
            <a:r>
              <a:rPr lang="pl-PL" i="1" baseline="0" noProof="1" smtClean="0"/>
              <a:t>first-in/first-out</a:t>
            </a:r>
            <a:r>
              <a:rPr lang="pl-PL" baseline="0" noProof="1" smtClean="0"/>
              <a:t>).</a:t>
            </a:r>
          </a:p>
          <a:p>
            <a:r>
              <a:rPr lang="pl-PL" b="1" baseline="0" noProof="1" smtClean="0"/>
              <a:t>TYPRAN=SCAN</a:t>
            </a:r>
            <a:r>
              <a:rPr lang="pl-PL" baseline="0" noProof="1" smtClean="0"/>
              <a:t>	- sprawdza składnię JCL bez wywołania przetwarzania JOBu.  Nie sprawdza jednak duplikatów plików (np. plik </a:t>
            </a:r>
          </a:p>
          <a:p>
            <a:r>
              <a:rPr lang="pl-PL" baseline="0" noProof="1" smtClean="0"/>
              <a:t>		  wyjściowy istnieje a w kodzie JCL deklarowany jest jako </a:t>
            </a:r>
            <a:r>
              <a:rPr lang="pl-PL" i="1" baseline="0" noProof="1" smtClean="0"/>
              <a:t>NEW</a:t>
            </a:r>
            <a:r>
              <a:rPr lang="pl-PL" baseline="0" noProof="1" smtClean="0"/>
              <a:t>), niewystarczającej ilości pamięci na dysku i rozmiaru </a:t>
            </a:r>
          </a:p>
          <a:p>
            <a:r>
              <a:rPr lang="pl-PL" baseline="0" noProof="1" smtClean="0"/>
              <a:t>		  </a:t>
            </a:r>
            <a:r>
              <a:rPr lang="pl-PL" b="1" baseline="0" noProof="1" smtClean="0"/>
              <a:t>REGION</a:t>
            </a:r>
            <a:r>
              <a:rPr lang="pl-PL" baseline="0" noProof="1" smtClean="0"/>
              <a:t>.</a:t>
            </a:r>
          </a:p>
          <a:p>
            <a:r>
              <a:rPr lang="pl-PL" b="1" baseline="0" noProof="1" smtClean="0"/>
              <a:t>TYPRAN=HOLD</a:t>
            </a:r>
            <a:r>
              <a:rPr lang="pl-PL" baseline="0" noProof="1" smtClean="0"/>
              <a:t>	- wstrzymuje przetwarzanie JOBu czekającego w kolejce (</a:t>
            </a:r>
            <a:r>
              <a:rPr lang="pl-PL" i="1" baseline="0" noProof="1" smtClean="0"/>
              <a:t>queue</a:t>
            </a:r>
            <a:r>
              <a:rPr lang="pl-PL" baseline="0" noProof="1" smtClean="0"/>
              <a:t>) aż operator (fizyczna osoba) uwolni go do </a:t>
            </a:r>
          </a:p>
          <a:p>
            <a:r>
              <a:rPr lang="pl-PL" baseline="0" noProof="1" smtClean="0"/>
              <a:t>		  przetwarzania.  Powinniśmy powiadomić operatora o tym fakcie.</a:t>
            </a:r>
          </a:p>
          <a:p>
            <a:r>
              <a:rPr lang="pl-PL" b="1" baseline="0" noProof="1" smtClean="0"/>
              <a:t>TYPRAN=JCLHOLD</a:t>
            </a:r>
            <a:r>
              <a:rPr lang="pl-PL" baseline="0" noProof="1" smtClean="0"/>
              <a:t>	- (tylko JES2) to samo co </a:t>
            </a:r>
            <a:r>
              <a:rPr lang="pl-PL" b="1" baseline="0" noProof="1" smtClean="0"/>
              <a:t>TYPRUN=HOLD</a:t>
            </a:r>
            <a:r>
              <a:rPr lang="pl-PL" baseline="0" noProof="1" smtClean="0"/>
              <a:t> z tym, że tu JCL nie jest sprawdzany.</a:t>
            </a:r>
          </a:p>
          <a:p>
            <a:r>
              <a:rPr lang="pl-PL" b="1" baseline="0" noProof="1" smtClean="0"/>
              <a:t>TYPRAN=COPY</a:t>
            </a:r>
            <a:r>
              <a:rPr lang="pl-PL" baseline="0" noProof="1" smtClean="0"/>
              <a:t>	- (tylko JES2) używane dawniej do wydrukowania kodu JCLa. Teraz mamy edytor tekstu w </a:t>
            </a:r>
            <a:r>
              <a:rPr lang="pl-PL" i="1" baseline="0" noProof="1" smtClean="0"/>
              <a:t>ISPF/PDF</a:t>
            </a:r>
            <a:r>
              <a:rPr lang="pl-PL" baseline="0" noProof="1" smtClean="0"/>
              <a:t> aby przeglądnąć </a:t>
            </a:r>
          </a:p>
          <a:p>
            <a:r>
              <a:rPr lang="pl-PL" baseline="0" noProof="1" smtClean="0"/>
              <a:t>		  ten kod. </a:t>
            </a:r>
          </a:p>
          <a:p>
            <a:endParaRPr lang="pl-PL" baseline="0" noProof="1" smtClean="0"/>
          </a:p>
          <a:p>
            <a:r>
              <a:rPr lang="pl-PL" baseline="0" noProof="1" smtClean="0"/>
              <a:t>Parametry wspólne w instrukcji JOB i EXEC</a:t>
            </a:r>
          </a:p>
          <a:p>
            <a:r>
              <a:rPr lang="pl-PL" b="1" baseline="0" noProof="1" smtClean="0"/>
              <a:t>COND=(</a:t>
            </a:r>
            <a:r>
              <a:rPr lang="pl-PL" b="1" i="1" baseline="0" noProof="1" smtClean="0"/>
              <a:t>kod_powrotu,porównanie</a:t>
            </a:r>
            <a:r>
              <a:rPr lang="pl-PL" b="1" baseline="0" noProof="1" smtClean="0"/>
              <a:t>)</a:t>
            </a:r>
            <a:r>
              <a:rPr lang="pl-PL" baseline="0" noProof="1" smtClean="0"/>
              <a:t>  - parametr, jeżeli kodowany w linii JOBa, dotyczy wszystkich następujących po nim kroków.</a:t>
            </a:r>
          </a:p>
          <a:p>
            <a:r>
              <a:rPr lang="pl-PL" baseline="0" noProof="1" smtClean="0"/>
              <a:t>	Jeżeli test dla jakiegokolwiek kroku jest spełniony, wszystkie następne kroki nie będą wykonane (będą pominięte – </a:t>
            </a:r>
            <a:r>
              <a:rPr lang="pl-PL" i="1" baseline="0" noProof="1" smtClean="0"/>
              <a:t>bypassed</a:t>
            </a:r>
            <a:r>
              <a:rPr lang="pl-PL" baseline="0" noProof="1" smtClean="0"/>
              <a:t>).</a:t>
            </a:r>
          </a:p>
          <a:p>
            <a:r>
              <a:rPr lang="pl-PL" baseline="0" noProof="1" smtClean="0"/>
              <a:t>	I w tym tkwi trudność w zrozumieniu działania parametru COND (condition = warunek) ponieważ jego pisana postać wyraża akurat</a:t>
            </a:r>
          </a:p>
          <a:p>
            <a:r>
              <a:rPr lang="pl-PL" baseline="0" noProof="1" smtClean="0"/>
              <a:t> 	coś przeciwnego niż myślimy. Nauczmy się więc czytać takie wyrażenia jak -  </a:t>
            </a:r>
            <a:r>
              <a:rPr lang="pl-PL" b="1" baseline="0" noProof="1" smtClean="0"/>
              <a:t>‘</a:t>
            </a:r>
            <a:r>
              <a:rPr lang="pl-PL" b="1" i="1" baseline="0" noProof="1" smtClean="0"/>
              <a:t>don’t do if true</a:t>
            </a:r>
            <a:r>
              <a:rPr lang="pl-PL" b="1" baseline="0" noProof="1" smtClean="0"/>
              <a:t>’</a:t>
            </a:r>
            <a:r>
              <a:rPr lang="pl-PL" baseline="0" noProof="1" smtClean="0"/>
              <a:t> (nie rób jeżeli prawda).</a:t>
            </a:r>
          </a:p>
          <a:p>
            <a:r>
              <a:rPr lang="pl-PL" baseline="0" noProof="1" smtClean="0"/>
              <a:t>	Np.	//TOMOJE  JOB  (1234),WOJTEK,CLASS=B,COND=(4,LT)</a:t>
            </a:r>
          </a:p>
          <a:p>
            <a:r>
              <a:rPr lang="pl-PL" baseline="0" noProof="1" smtClean="0"/>
              <a:t>		Czytamy: Zakończ pracę JOBu (nie wykonuj więcej - tego i następnych - kroków) jeżeli liczba 4 jest mniejsza od kodu </a:t>
            </a:r>
          </a:p>
          <a:p>
            <a:r>
              <a:rPr lang="pl-PL" baseline="0" noProof="1" smtClean="0"/>
              <a:t>		              powrotu wcześniejszego kroku; w przeciwnym wypadku, wykonaj ten krok.</a:t>
            </a:r>
          </a:p>
          <a:p>
            <a:r>
              <a:rPr lang="pl-PL" baseline="0" noProof="1" smtClean="0"/>
              <a:t>	Można kodować aż 8 warunków w jednej instrukcji COND, np.</a:t>
            </a:r>
          </a:p>
          <a:p>
            <a:pPr marL="0" marR="0" indent="0" algn="l" defTabSz="914400" rtl="0" eaLnBrk="1" fontAlgn="auto" latinLnBrk="0" hangingPunct="1">
              <a:lnSpc>
                <a:spcPct val="100000"/>
              </a:lnSpc>
              <a:spcBef>
                <a:spcPts val="0"/>
              </a:spcBef>
              <a:spcAft>
                <a:spcPts val="0"/>
              </a:spcAft>
              <a:buClrTx/>
              <a:buSzTx/>
              <a:buFontTx/>
              <a:buNone/>
              <a:tabLst/>
              <a:defRPr/>
            </a:pPr>
            <a:r>
              <a:rPr lang="pl-PL" baseline="0" noProof="1" smtClean="0"/>
              <a:t>	//TOMOJE JOB  (1234),MAGDA,CLASS=B,COND=((4,EQ),(5,EQ),(6,EQ)) </a:t>
            </a:r>
            <a:r>
              <a:rPr lang="pl-PL" baseline="0" noProof="1" smtClean="0">
                <a:sym typeface="Wingdings" pitchFamily="2" charset="2"/>
              </a:rPr>
              <a:t> przecinki między nawiasami są odpowiednikiem ‘or’ (lub)</a:t>
            </a:r>
            <a:endParaRPr lang="pl-PL" baseline="0" noProof="1" smtClean="0"/>
          </a:p>
          <a:p>
            <a:r>
              <a:rPr lang="pl-PL" baseline="0" noProof="1" smtClean="0"/>
              <a:t>	Zakończ JOB (nie wykonuj dalszych kroków) jeżeli kod powrotu równa się 4, 5 lub 6.  Ten sam efekt otrzyma się kodem</a:t>
            </a:r>
          </a:p>
          <a:p>
            <a:r>
              <a:rPr lang="pl-PL" baseline="0" noProof="1" smtClean="0"/>
              <a:t>	//TOMOJE JOB  (1234),MAGDA,CLASS=B,COND=((4,GT),(6,LT))</a:t>
            </a:r>
          </a:p>
          <a:p>
            <a:r>
              <a:rPr lang="pl-PL" b="1" baseline="0" noProof="1" smtClean="0"/>
              <a:t>REGION=</a:t>
            </a:r>
            <a:r>
              <a:rPr lang="pl-PL" b="1" i="1" baseline="0" noProof="1" smtClean="0"/>
              <a:t>n</a:t>
            </a:r>
            <a:r>
              <a:rPr lang="pl-PL" b="1" baseline="0" noProof="1" smtClean="0"/>
              <a:t>K</a:t>
            </a:r>
            <a:r>
              <a:rPr lang="pl-PL" baseline="0" noProof="1" smtClean="0"/>
              <a:t> lub </a:t>
            </a:r>
            <a:r>
              <a:rPr lang="pl-PL" b="1" baseline="0" noProof="1" smtClean="0"/>
              <a:t>REGION=</a:t>
            </a:r>
            <a:r>
              <a:rPr lang="pl-PL" b="1" i="1" baseline="0" noProof="1" smtClean="0"/>
              <a:t>n</a:t>
            </a:r>
            <a:r>
              <a:rPr lang="pl-PL" b="1" baseline="0" noProof="1" smtClean="0"/>
              <a:t>M</a:t>
            </a:r>
            <a:r>
              <a:rPr lang="pl-PL" baseline="0" noProof="1" smtClean="0"/>
              <a:t>  gdzie </a:t>
            </a:r>
            <a:r>
              <a:rPr lang="pl-PL" b="1" i="1" baseline="0" noProof="1" smtClean="0"/>
              <a:t>n</a:t>
            </a:r>
            <a:r>
              <a:rPr lang="pl-PL" baseline="0" noProof="1" smtClean="0"/>
              <a:t> jest liczbą bajtów (</a:t>
            </a:r>
            <a:r>
              <a:rPr lang="pl-PL" i="1" baseline="0" noProof="1" smtClean="0"/>
              <a:t>bytes</a:t>
            </a:r>
            <a:r>
              <a:rPr lang="pl-PL" baseline="0" noProof="1" smtClean="0"/>
              <a:t>), odpowiednio „kilo=1024” i „mega=1024000”.</a:t>
            </a:r>
          </a:p>
          <a:p>
            <a:r>
              <a:rPr lang="pl-PL" baseline="0" noProof="1" smtClean="0"/>
              <a:t>	- deklaruje rozmiar pamięci, który JOB może używać dla wszystkich kroków i pokrywa (</a:t>
            </a:r>
            <a:r>
              <a:rPr lang="pl-PL" i="1" baseline="0" noProof="1" smtClean="0"/>
              <a:t>overriding</a:t>
            </a:r>
            <a:r>
              <a:rPr lang="pl-PL" baseline="0" noProof="1" smtClean="0"/>
              <a:t>) dowolny rozmiar </a:t>
            </a:r>
            <a:r>
              <a:rPr lang="pl-PL" b="1" baseline="0" noProof="1" smtClean="0"/>
              <a:t>REGION</a:t>
            </a:r>
            <a:r>
              <a:rPr lang="pl-PL" baseline="0" noProof="1" smtClean="0"/>
              <a:t> </a:t>
            </a:r>
          </a:p>
          <a:p>
            <a:r>
              <a:rPr lang="pl-PL" baseline="0" noProof="1" smtClean="0"/>
              <a:t>	  deklarowany w instrukcji EXEC. Rozmiar pamięci wzrasta co 2K: jeżeli n jest liczbą nieparzystą, system zaokrągla ją do pierwszej </a:t>
            </a:r>
          </a:p>
          <a:p>
            <a:r>
              <a:rPr lang="pl-PL" baseline="0" noProof="1" smtClean="0"/>
              <a:t>	  większej liczby parzystej (</a:t>
            </a:r>
            <a:r>
              <a:rPr lang="pl-PL" b="1" baseline="0" noProof="1" smtClean="0"/>
              <a:t>REGION=</a:t>
            </a:r>
            <a:r>
              <a:rPr lang="pl-PL" baseline="0" noProof="1" smtClean="0"/>
              <a:t>65</a:t>
            </a:r>
            <a:r>
              <a:rPr lang="pl-PL" b="1" baseline="0" noProof="1" smtClean="0"/>
              <a:t>K</a:t>
            </a:r>
            <a:r>
              <a:rPr lang="pl-PL" baseline="0" noProof="1" smtClean="0"/>
              <a:t> jest traktowany jak </a:t>
            </a:r>
            <a:r>
              <a:rPr lang="pl-PL" b="1" baseline="0" noProof="1" smtClean="0"/>
              <a:t>REGION=</a:t>
            </a:r>
            <a:r>
              <a:rPr lang="pl-PL" baseline="0" noProof="1" smtClean="0"/>
              <a:t>66</a:t>
            </a:r>
            <a:r>
              <a:rPr lang="pl-PL" b="1" baseline="0" noProof="1" smtClean="0"/>
              <a:t>K</a:t>
            </a:r>
            <a:r>
              <a:rPr lang="pl-PL" baseline="0" noProof="1" smtClean="0"/>
              <a:t>).  Dla </a:t>
            </a:r>
            <a:r>
              <a:rPr lang="pl-PL" b="1" baseline="0" noProof="1" smtClean="0"/>
              <a:t>REGION=</a:t>
            </a:r>
            <a:r>
              <a:rPr lang="pl-PL" b="1" i="1" baseline="0" noProof="1" smtClean="0"/>
              <a:t>n</a:t>
            </a:r>
            <a:r>
              <a:rPr lang="pl-PL" b="1" baseline="0" noProof="1" smtClean="0"/>
              <a:t>M</a:t>
            </a:r>
            <a:r>
              <a:rPr lang="pl-PL" baseline="0" noProof="1" smtClean="0"/>
              <a:t>, </a:t>
            </a:r>
            <a:r>
              <a:rPr lang="pl-PL" b="1" i="1" baseline="0" noProof="1" smtClean="0"/>
              <a:t>n</a:t>
            </a:r>
            <a:r>
              <a:rPr lang="pl-PL" baseline="0" noProof="1" smtClean="0"/>
              <a:t> może być zarówno parzyste</a:t>
            </a:r>
          </a:p>
          <a:p>
            <a:r>
              <a:rPr lang="pl-PL" baseline="0" noProof="1" smtClean="0"/>
              <a:t>	  jak i nieparzyste.  </a:t>
            </a:r>
            <a:r>
              <a:rPr lang="pl-PL" b="1" baseline="0" noProof="1" smtClean="0"/>
              <a:t>REGION=</a:t>
            </a:r>
            <a:r>
              <a:rPr lang="pl-PL" baseline="0" noProof="1" smtClean="0"/>
              <a:t>1000</a:t>
            </a:r>
            <a:r>
              <a:rPr lang="pl-PL" b="1" baseline="0" noProof="1" smtClean="0"/>
              <a:t>K</a:t>
            </a:r>
            <a:r>
              <a:rPr lang="pl-PL" baseline="0" noProof="1" smtClean="0"/>
              <a:t> jest równoważne </a:t>
            </a:r>
            <a:r>
              <a:rPr lang="pl-PL" b="1" baseline="0" noProof="1" smtClean="0"/>
              <a:t>REGION=</a:t>
            </a:r>
            <a:r>
              <a:rPr lang="pl-PL" baseline="0" noProof="1" smtClean="0"/>
              <a:t>1</a:t>
            </a:r>
            <a:r>
              <a:rPr lang="pl-PL" b="1" baseline="0" noProof="1" smtClean="0"/>
              <a:t>M</a:t>
            </a:r>
            <a:r>
              <a:rPr lang="pl-PL" baseline="0" noProof="1" smtClean="0"/>
              <a:t>.</a:t>
            </a:r>
          </a:p>
          <a:p>
            <a:r>
              <a:rPr lang="pl-PL" baseline="0" noProof="1" smtClean="0"/>
              <a:t>	  Jeżeli JOB wymagałby większej pamięci niż zadeklarowana, wystąpi </a:t>
            </a:r>
            <a:r>
              <a:rPr lang="pl-PL" i="1" baseline="0" noProof="1" smtClean="0"/>
              <a:t>abend</a:t>
            </a:r>
            <a:r>
              <a:rPr lang="pl-PL" baseline="0" noProof="1" smtClean="0"/>
              <a:t> z kodem błędu </a:t>
            </a:r>
            <a:r>
              <a:rPr lang="pl-PL" b="1" baseline="0" noProof="1" smtClean="0"/>
              <a:t>804</a:t>
            </a:r>
            <a:r>
              <a:rPr lang="pl-PL" baseline="0" noProof="1" smtClean="0"/>
              <a:t> lub </a:t>
            </a:r>
            <a:r>
              <a:rPr lang="pl-PL" b="1" baseline="0" noProof="1" smtClean="0"/>
              <a:t>80A</a:t>
            </a:r>
            <a:r>
              <a:rPr lang="pl-PL" baseline="0" noProof="1" smtClean="0"/>
              <a:t>.  Pamięć jest alokowana </a:t>
            </a:r>
          </a:p>
          <a:p>
            <a:r>
              <a:rPr lang="pl-PL" baseline="0" noProof="1" smtClean="0"/>
              <a:t>	  dynamicznie, to jest w trakcie procesu, wobec czego </a:t>
            </a:r>
            <a:r>
              <a:rPr lang="pl-PL" i="1" baseline="0" noProof="1" smtClean="0"/>
              <a:t>abend</a:t>
            </a:r>
            <a:r>
              <a:rPr lang="pl-PL" baseline="0" noProof="1" smtClean="0"/>
              <a:t> wystąpi po rozpoczęciu wykonywania kroku.</a:t>
            </a:r>
          </a:p>
          <a:p>
            <a:r>
              <a:rPr lang="pl-PL" baseline="0" noProof="1" smtClean="0"/>
              <a:t>	  </a:t>
            </a:r>
            <a:r>
              <a:rPr lang="pl-PL" b="1" baseline="0" noProof="1" smtClean="0"/>
              <a:t>REGION=0K</a:t>
            </a:r>
            <a:r>
              <a:rPr lang="pl-PL" baseline="0" noProof="1" smtClean="0"/>
              <a:t> lub </a:t>
            </a:r>
            <a:r>
              <a:rPr lang="pl-PL" b="1" baseline="0" noProof="1" smtClean="0"/>
              <a:t>REGION=0M </a:t>
            </a:r>
            <a:r>
              <a:rPr lang="pl-PL" baseline="0" noProof="1" smtClean="0"/>
              <a:t> - alokacja całej dostępnej pamięci, zarówno powyżej jak poniżej linii 16Meg.  Dostępna pamięć</a:t>
            </a:r>
          </a:p>
          <a:p>
            <a:r>
              <a:rPr lang="pl-PL" baseline="0" noProof="1" smtClean="0"/>
              <a:t> 	  zależy od ilości wymaganej przez system przestrzeni adresowej i w rezultacie rozmiar </a:t>
            </a:r>
            <a:r>
              <a:rPr lang="pl-PL" b="1" baseline="0" noProof="1" smtClean="0"/>
              <a:t>REGION</a:t>
            </a:r>
            <a:r>
              <a:rPr lang="pl-PL" baseline="0" noProof="1" smtClean="0"/>
              <a:t>u jest nieprzewidywalny.</a:t>
            </a:r>
          </a:p>
          <a:p>
            <a:r>
              <a:rPr lang="pl-PL" baseline="0" noProof="1" smtClean="0"/>
              <a:t>	  </a:t>
            </a:r>
            <a:r>
              <a:rPr lang="pl-PL" b="1" baseline="0" noProof="1" smtClean="0"/>
              <a:t>REGION=2K</a:t>
            </a:r>
            <a:r>
              <a:rPr lang="pl-PL" baseline="0" noProof="1" smtClean="0"/>
              <a:t> do </a:t>
            </a:r>
            <a:r>
              <a:rPr lang="pl-PL" b="1" baseline="0" noProof="1" smtClean="0"/>
              <a:t>16384K</a:t>
            </a:r>
            <a:r>
              <a:rPr lang="pl-PL" baseline="0" noProof="1" smtClean="0"/>
              <a:t> lub </a:t>
            </a:r>
            <a:r>
              <a:rPr lang="pl-PL" b="1" baseline="0" noProof="1" smtClean="0"/>
              <a:t>1M</a:t>
            </a:r>
            <a:r>
              <a:rPr lang="pl-PL" baseline="0" noProof="1" smtClean="0"/>
              <a:t> do </a:t>
            </a:r>
            <a:r>
              <a:rPr lang="pl-PL" b="1" baseline="0" noProof="1" smtClean="0"/>
              <a:t>16M</a:t>
            </a:r>
            <a:r>
              <a:rPr lang="pl-PL" baseline="0" noProof="1" smtClean="0"/>
              <a:t>  - przestrzeń wymagana jest alokowana poniżej linii 16 Meg jako przestrzeń adresowa.  </a:t>
            </a:r>
          </a:p>
          <a:p>
            <a:r>
              <a:rPr lang="pl-PL" baseline="0" noProof="1" smtClean="0"/>
              <a:t>	  MVS/ESA rozszerza domyślnie rozmiar </a:t>
            </a:r>
            <a:r>
              <a:rPr lang="pl-PL" b="1" baseline="0" noProof="1" smtClean="0"/>
              <a:t>REGION</a:t>
            </a:r>
            <a:r>
              <a:rPr lang="pl-PL" baseline="0" noProof="1" smtClean="0"/>
              <a:t>u do </a:t>
            </a:r>
            <a:r>
              <a:rPr lang="pl-PL" b="1" baseline="0" noProof="1" smtClean="0"/>
              <a:t>32M</a:t>
            </a:r>
            <a:r>
              <a:rPr lang="pl-PL" baseline="0" noProof="1" smtClean="0"/>
              <a:t>.</a:t>
            </a:r>
          </a:p>
          <a:p>
            <a:r>
              <a:rPr lang="pl-PL" baseline="0" noProof="1" smtClean="0"/>
              <a:t>	  </a:t>
            </a:r>
            <a:r>
              <a:rPr lang="pl-PL" b="1" baseline="0" noProof="1" smtClean="0"/>
              <a:t>REGION=1638K </a:t>
            </a:r>
            <a:r>
              <a:rPr lang="pl-PL" baseline="0" noProof="1" smtClean="0"/>
              <a:t>do </a:t>
            </a:r>
            <a:r>
              <a:rPr lang="pl-PL" b="1" baseline="0" noProof="1" smtClean="0"/>
              <a:t>32786K</a:t>
            </a:r>
            <a:r>
              <a:rPr lang="pl-PL" baseline="0" noProof="1" smtClean="0"/>
              <a:t> lub </a:t>
            </a:r>
            <a:r>
              <a:rPr lang="pl-PL" b="1" baseline="0" noProof="1" smtClean="0"/>
              <a:t>17M</a:t>
            </a:r>
            <a:r>
              <a:rPr lang="pl-PL" baseline="0" noProof="1" smtClean="0"/>
              <a:t> do </a:t>
            </a:r>
            <a:r>
              <a:rPr lang="pl-PL" b="1" baseline="0" noProof="1" smtClean="0"/>
              <a:t>32M</a:t>
            </a:r>
            <a:r>
              <a:rPr lang="pl-PL" baseline="0" noProof="1" smtClean="0"/>
              <a:t>   - alokacja całej dostępnej pamięci poniżej linii 16 Meg (oprócz przestrzeni</a:t>
            </a:r>
          </a:p>
          <a:p>
            <a:r>
              <a:rPr lang="pl-PL" baseline="0" noProof="1" smtClean="0"/>
              <a:t> 	  adresowej użytej przez system operacyjny).  Dla MVS/ESA jest to </a:t>
            </a:r>
            <a:r>
              <a:rPr lang="pl-PL" b="1" baseline="0" noProof="1" smtClean="0"/>
              <a:t>32M</a:t>
            </a:r>
            <a:r>
              <a:rPr lang="pl-PL" baseline="0" noProof="1" smtClean="0"/>
              <a:t>.</a:t>
            </a:r>
          </a:p>
          <a:p>
            <a:r>
              <a:rPr lang="pl-PL" baseline="0" noProof="1" smtClean="0"/>
              <a:t>	  </a:t>
            </a:r>
            <a:r>
              <a:rPr lang="pl-PL" b="1" baseline="0" noProof="1" smtClean="0"/>
              <a:t>REGION=32788K</a:t>
            </a:r>
            <a:r>
              <a:rPr lang="pl-PL" baseline="0" noProof="1" smtClean="0"/>
              <a:t> do </a:t>
            </a:r>
            <a:r>
              <a:rPr lang="pl-PL" b="1" baseline="0" noProof="1" smtClean="0"/>
              <a:t>2096128K</a:t>
            </a:r>
            <a:r>
              <a:rPr lang="pl-PL" baseline="0" noProof="1" smtClean="0"/>
              <a:t> lub </a:t>
            </a:r>
            <a:r>
              <a:rPr lang="pl-PL" b="1" baseline="0" noProof="1" smtClean="0"/>
              <a:t>33M</a:t>
            </a:r>
            <a:r>
              <a:rPr lang="pl-PL" baseline="0" noProof="1" smtClean="0"/>
              <a:t> do </a:t>
            </a:r>
            <a:r>
              <a:rPr lang="pl-PL" b="1" baseline="0" noProof="1" smtClean="0"/>
              <a:t>2047M</a:t>
            </a:r>
            <a:r>
              <a:rPr lang="pl-PL" baseline="0" noProof="1" smtClean="0"/>
              <a:t>   - alokacja całej dostępnej pamięci poniżej linii 16 Meg jako przestrzeń</a:t>
            </a:r>
          </a:p>
          <a:p>
            <a:r>
              <a:rPr lang="pl-PL" baseline="0" noProof="1" smtClean="0"/>
              <a:t>	  adresową aplikacji i ustawia MVS/ESA rozszerzony rozmiar </a:t>
            </a:r>
            <a:r>
              <a:rPr lang="pl-PL" b="1" baseline="0" noProof="1" smtClean="0"/>
              <a:t>REGION</a:t>
            </a:r>
            <a:r>
              <a:rPr lang="pl-PL" baseline="0" noProof="1" smtClean="0"/>
              <a:t>u do wartości </a:t>
            </a:r>
            <a:r>
              <a:rPr lang="pl-PL" b="1" baseline="0" noProof="1" smtClean="0"/>
              <a:t>REGION</a:t>
            </a:r>
            <a:r>
              <a:rPr lang="pl-PL" baseline="0" noProof="1" smtClean="0"/>
              <a:t>u.</a:t>
            </a:r>
          </a:p>
          <a:p>
            <a:r>
              <a:rPr lang="pl-PL" b="1" baseline="0" noProof="1" smtClean="0"/>
              <a:t>TIME=</a:t>
            </a:r>
            <a:r>
              <a:rPr lang="pl-PL" b="1" i="1" baseline="0" noProof="1" smtClean="0"/>
              <a:t>n</a:t>
            </a:r>
            <a:r>
              <a:rPr lang="pl-PL" baseline="0" noProof="1" smtClean="0"/>
              <a:t>	- podaje graniczną wartość maksymalnej ilości czasu CPU przetwarzania całego JOBu.  Czas CPU (</a:t>
            </a:r>
            <a:r>
              <a:rPr lang="pl-PL" i="1" baseline="0" noProof="1" smtClean="0"/>
              <a:t>CPU time</a:t>
            </a:r>
            <a:r>
              <a:rPr lang="pl-PL" baseline="0" noProof="1" smtClean="0"/>
              <a:t>) to nie to samo co czas </a:t>
            </a:r>
          </a:p>
          <a:p>
            <a:r>
              <a:rPr lang="pl-PL" baseline="0" noProof="1" smtClean="0"/>
              <a:t>	  zegara (</a:t>
            </a:r>
            <a:r>
              <a:rPr lang="pl-PL" i="1" baseline="0" noProof="1" smtClean="0"/>
              <a:t>clock time</a:t>
            </a:r>
            <a:r>
              <a:rPr lang="pl-PL" baseline="0" noProof="1" smtClean="0"/>
              <a:t>).  </a:t>
            </a:r>
            <a:r>
              <a:rPr lang="pl-PL" i="1" baseline="0" noProof="1" smtClean="0"/>
              <a:t>CPU time</a:t>
            </a:r>
            <a:r>
              <a:rPr lang="pl-PL" baseline="0" noProof="1" smtClean="0"/>
              <a:t> nie zawiera czasu czekania na odpowiedź I/O, czasu systemowego i czasu użytego przez inne JOBy </a:t>
            </a:r>
          </a:p>
          <a:p>
            <a:r>
              <a:rPr lang="pl-PL" baseline="0" noProof="1" smtClean="0"/>
              <a:t>	  jednocześnie, przetwarzane w procesie programowania współbieżnego (</a:t>
            </a:r>
            <a:r>
              <a:rPr lang="pl-PL" i="1" baseline="0" noProof="1" smtClean="0"/>
              <a:t>multiprogramming</a:t>
            </a:r>
            <a:r>
              <a:rPr lang="pl-PL" baseline="0" noProof="1" smtClean="0"/>
              <a:t>).</a:t>
            </a:r>
          </a:p>
          <a:p>
            <a:r>
              <a:rPr lang="pl-PL" baseline="0" noProof="1" smtClean="0"/>
              <a:t>	  </a:t>
            </a:r>
            <a:r>
              <a:rPr lang="pl-PL" b="1" baseline="0" noProof="1" smtClean="0"/>
              <a:t>TIME=</a:t>
            </a:r>
            <a:r>
              <a:rPr lang="pl-PL" b="1" i="1" baseline="0" noProof="1" smtClean="0"/>
              <a:t>minuty</a:t>
            </a:r>
            <a:r>
              <a:rPr lang="pl-PL" b="1" baseline="0" noProof="1" smtClean="0"/>
              <a:t>		</a:t>
            </a:r>
            <a:r>
              <a:rPr lang="pl-PL" baseline="0" noProof="1" smtClean="0"/>
              <a:t>Np.   </a:t>
            </a:r>
            <a:r>
              <a:rPr lang="pl-PL" b="1" baseline="0" noProof="1" smtClean="0"/>
              <a:t>TIME=</a:t>
            </a:r>
            <a:r>
              <a:rPr lang="pl-PL" baseline="0" noProof="1" smtClean="0"/>
              <a:t>5</a:t>
            </a:r>
          </a:p>
          <a:p>
            <a:r>
              <a:rPr lang="pl-PL" baseline="0" noProof="1" smtClean="0"/>
              <a:t>	  </a:t>
            </a:r>
            <a:r>
              <a:rPr lang="pl-PL" b="1" baseline="0" noProof="1" smtClean="0"/>
              <a:t>TIME=(</a:t>
            </a:r>
            <a:r>
              <a:rPr lang="pl-PL" b="1" i="1" baseline="0" noProof="1" smtClean="0"/>
              <a:t>minuty,sekundy</a:t>
            </a:r>
            <a:r>
              <a:rPr lang="pl-PL" b="1" baseline="0" noProof="1" smtClean="0"/>
              <a:t>)</a:t>
            </a:r>
            <a:r>
              <a:rPr lang="pl-PL" baseline="0" noProof="1" smtClean="0"/>
              <a:t>	Np.   </a:t>
            </a:r>
            <a:r>
              <a:rPr lang="pl-PL" b="1" baseline="0" noProof="1" smtClean="0"/>
              <a:t>TIME=</a:t>
            </a:r>
            <a:r>
              <a:rPr lang="pl-PL" baseline="0" noProof="1" smtClean="0"/>
              <a:t>(1,30) </a:t>
            </a:r>
          </a:p>
          <a:p>
            <a:r>
              <a:rPr lang="pl-PL" baseline="0" noProof="1" smtClean="0"/>
              <a:t>	  </a:t>
            </a:r>
            <a:r>
              <a:rPr lang="pl-PL" b="1" baseline="0" noProof="1" smtClean="0"/>
              <a:t>TIME=NOLIMIT</a:t>
            </a:r>
          </a:p>
          <a:p>
            <a:r>
              <a:rPr lang="pl-PL" baseline="0" noProof="1" smtClean="0"/>
              <a:t>	  </a:t>
            </a:r>
            <a:r>
              <a:rPr lang="pl-PL" b="1" baseline="0" noProof="1" smtClean="0"/>
              <a:t>TIME=MAXIMUM</a:t>
            </a:r>
          </a:p>
          <a:p>
            <a:r>
              <a:rPr lang="pl-PL" baseline="0" noProof="1" smtClean="0"/>
              <a:t>	      minuty mogą być z przedziału od 1 do 1440 (24 godziny); sekundy muszą być mniejsze niż 60.  </a:t>
            </a:r>
          </a:p>
          <a:p>
            <a:r>
              <a:rPr lang="pl-PL" baseline="0" noProof="1" smtClean="0"/>
              <a:t>	      Jeżeli </a:t>
            </a:r>
            <a:r>
              <a:rPr lang="pl-PL" i="1" baseline="0" noProof="1" smtClean="0"/>
              <a:t>CPU time</a:t>
            </a:r>
            <a:r>
              <a:rPr lang="pl-PL" baseline="0" noProof="1" smtClean="0"/>
              <a:t> przekroczy wartość </a:t>
            </a:r>
            <a:r>
              <a:rPr lang="pl-PL" b="1" baseline="0" noProof="1" smtClean="0"/>
              <a:t>TIME</a:t>
            </a:r>
            <a:r>
              <a:rPr lang="pl-PL" baseline="0" noProof="1" smtClean="0"/>
              <a:t> zadeklarowaną w JOBie, przetwarzanie JOBu jest wstrzymane (</a:t>
            </a:r>
            <a:r>
              <a:rPr lang="pl-PL" i="1" baseline="0" noProof="1" smtClean="0"/>
              <a:t>abend</a:t>
            </a:r>
            <a:r>
              <a:rPr lang="pl-PL" baseline="0" noProof="1" smtClean="0"/>
              <a:t>) z błędem </a:t>
            </a:r>
            <a:r>
              <a:rPr lang="pl-PL" b="1" baseline="0" noProof="1" smtClean="0"/>
              <a:t>322</a:t>
            </a:r>
            <a:r>
              <a:rPr lang="pl-PL" baseline="0" noProof="1" smtClean="0"/>
              <a:t>.</a:t>
            </a:r>
          </a:p>
          <a:p>
            <a:r>
              <a:rPr lang="pl-PL" baseline="0" noProof="1" smtClean="0"/>
              <a:t>	      Deklaracja </a:t>
            </a:r>
            <a:r>
              <a:rPr lang="pl-PL" b="1" baseline="0" noProof="1" smtClean="0"/>
              <a:t>TIME=0</a:t>
            </a:r>
            <a:r>
              <a:rPr lang="pl-PL" baseline="0" noProof="1" smtClean="0"/>
              <a:t> daje nieprzewidywalny rezultat.  Nigdy nie koduj </a:t>
            </a:r>
            <a:r>
              <a:rPr lang="pl-PL" b="1" baseline="0" noProof="1" smtClean="0"/>
              <a:t>TIME=0</a:t>
            </a:r>
            <a:r>
              <a:rPr lang="pl-PL" baseline="0" noProof="1" smtClean="0"/>
              <a:t>.</a:t>
            </a:r>
          </a:p>
          <a:p>
            <a:r>
              <a:rPr lang="pl-PL" baseline="0" noProof="1" smtClean="0"/>
              <a:t>	      TIME=1440 wcale nie znaczy 24 godziny.  Znaczy to samo co </a:t>
            </a:r>
            <a:r>
              <a:rPr lang="pl-PL" b="1" baseline="0" noProof="1" smtClean="0"/>
              <a:t>TIME=NOLIMIT</a:t>
            </a:r>
            <a:r>
              <a:rPr lang="pl-PL" baseline="0" noProof="1" smtClean="0"/>
              <a:t>.  TIME=1440 i </a:t>
            </a:r>
            <a:r>
              <a:rPr lang="pl-PL" b="1" baseline="0" noProof="1" smtClean="0"/>
              <a:t>TIME=NOLIMIT</a:t>
            </a:r>
            <a:r>
              <a:rPr lang="pl-PL" baseline="0" noProof="1" smtClean="0"/>
              <a:t> usuwają </a:t>
            </a:r>
          </a:p>
          <a:p>
            <a:r>
              <a:rPr lang="pl-PL" baseline="0" noProof="1" smtClean="0"/>
              <a:t>	      ograniczenie </a:t>
            </a:r>
            <a:r>
              <a:rPr lang="pl-PL" i="1" baseline="0" noProof="1" smtClean="0"/>
              <a:t>CPU time</a:t>
            </a:r>
            <a:r>
              <a:rPr lang="pl-PL" baseline="0" noProof="1" smtClean="0"/>
              <a:t>.</a:t>
            </a:r>
          </a:p>
          <a:p>
            <a:r>
              <a:rPr lang="pl-PL" baseline="0" noProof="1" smtClean="0"/>
              <a:t>	      </a:t>
            </a:r>
            <a:r>
              <a:rPr lang="pl-PL" b="1" baseline="0" noProof="1" smtClean="0"/>
              <a:t>TIME=MAXIMUM</a:t>
            </a:r>
            <a:r>
              <a:rPr lang="pl-PL" baseline="0" noProof="1" smtClean="0"/>
              <a:t> pozwala na przetwarzanie maksymalnej ilości czasu określanego przez system na 377 912 minut.</a:t>
            </a:r>
          </a:p>
          <a:p>
            <a:r>
              <a:rPr lang="pl-PL" baseline="0" noProof="1" smtClean="0"/>
              <a:t>	  Dlaczego kodujemy </a:t>
            </a:r>
            <a:r>
              <a:rPr lang="pl-PL" b="1" baseline="0" noProof="1" smtClean="0"/>
              <a:t>TIME</a:t>
            </a:r>
            <a:r>
              <a:rPr lang="pl-PL" baseline="0" noProof="1" smtClean="0"/>
              <a:t> w JOBie? Są przynajmniej dwa powody:</a:t>
            </a:r>
          </a:p>
          <a:p>
            <a:r>
              <a:rPr lang="pl-PL" baseline="0" noProof="1" smtClean="0"/>
              <a:t>	  1.  Wywoływany program może się zapętlić.  Deklaracja odpowiedniej wielkości </a:t>
            </a:r>
            <a:r>
              <a:rPr lang="pl-PL" b="1" baseline="0" noProof="1" smtClean="0"/>
              <a:t>TIME</a:t>
            </a:r>
            <a:r>
              <a:rPr lang="pl-PL" baseline="0" noProof="1" smtClean="0"/>
              <a:t> daje nam o tym znać.  Podobnie  </a:t>
            </a:r>
          </a:p>
          <a:p>
            <a:r>
              <a:rPr lang="pl-PL" baseline="0" noProof="1" smtClean="0"/>
              <a:t>	       zachowujemy się przy testowaniu.</a:t>
            </a:r>
          </a:p>
          <a:p>
            <a:r>
              <a:rPr lang="pl-PL" baseline="0" noProof="1" smtClean="0"/>
              <a:t>	  2.  Deklaracja małej ilości </a:t>
            </a:r>
            <a:r>
              <a:rPr lang="pl-PL" i="1" baseline="0" noProof="1" smtClean="0"/>
              <a:t>CPU time</a:t>
            </a:r>
            <a:r>
              <a:rPr lang="pl-PL" baseline="0" noProof="1" smtClean="0"/>
              <a:t>, przesuwa nasz JOB w kolejce (</a:t>
            </a:r>
            <a:r>
              <a:rPr lang="pl-PL" i="1" baseline="0" noProof="1" smtClean="0"/>
              <a:t>queue</a:t>
            </a:r>
            <a:r>
              <a:rPr lang="pl-PL" baseline="0" noProof="1" smtClean="0"/>
              <a:t>) do przodu do egzekucji.</a:t>
            </a:r>
          </a:p>
          <a:p>
            <a:r>
              <a:rPr lang="pl-PL" baseline="0" noProof="1" smtClean="0"/>
              <a:t> 	  System sprawdza czas (</a:t>
            </a:r>
            <a:r>
              <a:rPr lang="pl-PL" i="1" baseline="0" noProof="1" smtClean="0"/>
              <a:t>clock time</a:t>
            </a:r>
            <a:r>
              <a:rPr lang="pl-PL" baseline="0" noProof="1" smtClean="0"/>
              <a:t>) nie ciągle lecz co 10.5 sekundy i dokładność sprawdzania czasu wynosi ±pół sekundy.</a:t>
            </a:r>
            <a:endParaRPr lang="pl-PL" baseline="0" noProof="1"/>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9</a:t>
            </a:fld>
            <a:endParaRPr lang="pl-PL"/>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r>
              <a:rPr lang="pl-PL" i="1" noProof="1">
                <a:solidFill>
                  <a:schemeClr val="tx2"/>
                </a:solidFill>
              </a:rPr>
              <a:t>Nazwa_programu</a:t>
            </a:r>
            <a:r>
              <a:rPr lang="pl-PL" dirty="0"/>
              <a:t> – kontynuacja na stronie następnej.</a:t>
            </a:r>
          </a:p>
          <a:p>
            <a:r>
              <a:rPr lang="pl-PL" i="1" noProof="1"/>
              <a:t>PGM=*recenzja</a:t>
            </a:r>
            <a:r>
              <a:rPr lang="pl-PL" dirty="0"/>
              <a:t> nie będzie omawiana w tej prezentacji bo jej zastosowanie</a:t>
            </a:r>
            <a:r>
              <a:rPr lang="pl-PL" baseline="0" dirty="0"/>
              <a:t> jest tu nikłe</a:t>
            </a:r>
            <a:r>
              <a:rPr lang="pl-PL" dirty="0"/>
              <a:t>.</a:t>
            </a:r>
            <a:r>
              <a:rPr lang="pl-PL" baseline="0" dirty="0"/>
              <a:t>  Gwiazdka (*) pojawi się przy omawianiu instrukcji DD, gdzie może okazać się całkiem praktyczna.</a:t>
            </a:r>
            <a:endParaRPr lang="pl-PL" dirty="0"/>
          </a:p>
        </p:txBody>
      </p:sp>
      <p:sp>
        <p:nvSpPr>
          <p:cNvPr id="4" name="Symbol zastępczy numeru slajdu 3"/>
          <p:cNvSpPr>
            <a:spLocks noGrp="1"/>
          </p:cNvSpPr>
          <p:nvPr>
            <p:ph type="sldNum" sz="quarter" idx="10"/>
          </p:nvPr>
        </p:nvSpPr>
        <p:spPr/>
        <p:txBody>
          <a:bodyPr/>
          <a:lstStyle/>
          <a:p>
            <a:fld id="{0136E2C3-1978-42C8-96D7-4F35D316F26B}" type="slidenum">
              <a:rPr lang="pl-PL" smtClean="0"/>
              <a:pPr/>
              <a:t>10</a:t>
            </a:fld>
            <a:endParaRPr lang="pl-P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2130425"/>
            <a:ext cx="7772400" cy="1470025"/>
          </a:xfrm>
        </p:spPr>
        <p:txBody>
          <a:bodyPr/>
          <a:lstStyle/>
          <a:p>
            <a:r>
              <a:rPr lang="pl-PL"/>
              <a:t>Kliknij, aby edytować styl</a:t>
            </a:r>
          </a:p>
        </p:txBody>
      </p:sp>
      <p:sp>
        <p:nvSpPr>
          <p:cNvPr id="3" name="Podtytu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l-PL"/>
              <a:t>Kliknij, aby edytować styl wzorca podtytułu</a:t>
            </a:r>
          </a:p>
        </p:txBody>
      </p:sp>
      <p:sp>
        <p:nvSpPr>
          <p:cNvPr id="4" name="Symbol zastępczy daty 3"/>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274638"/>
            <a:ext cx="2057400" cy="5851525"/>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457200" y="274638"/>
            <a:ext cx="6019800" cy="58515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a:t>Kliknij, aby edytować styl</a:t>
            </a:r>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lvl1pPr>
              <a:defRPr/>
            </a:lvl1pPr>
          </a:lstStyle>
          <a:p>
            <a:r>
              <a:rPr lang="pl-PL"/>
              <a:t>Kliknij, aby edytować styl</a:t>
            </a:r>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nchor="b"/>
          <a:lstStyle>
            <a:lvl1pPr algn="l">
              <a:defRPr sz="2000" b="1"/>
            </a:lvl1pPr>
          </a:lstStyle>
          <a:p>
            <a:r>
              <a:rPr lang="pl-PL"/>
              <a:t>Kliknij, aby edytować styl</a:t>
            </a:r>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nchor="b"/>
          <a:lstStyle>
            <a:lvl1pPr algn="l">
              <a:defRPr sz="2000" b="1"/>
            </a:lvl1pPr>
          </a:lstStyle>
          <a:p>
            <a:r>
              <a:rPr lang="pl-PL"/>
              <a:t>Kliknij, aby edytować styl</a:t>
            </a:r>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A396A085-4912-4018-A85C-85F0BA3EF25C}" type="datetimeFigureOut">
              <a:rPr lang="pl-PL" smtClean="0"/>
              <a:pPr/>
              <a:t>2024-11-21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F3F7B1-50A4-4FDF-9AF5-B9C636C3729F}" type="slidenum">
              <a:rPr lang="pl-PL" smtClean="0"/>
              <a:pPr/>
              <a:t>‹#›</a:t>
            </a:fld>
            <a:endParaRPr lang="pl-P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6A085-4912-4018-A85C-85F0BA3EF25C}" type="datetimeFigureOut">
              <a:rPr lang="pl-PL" smtClean="0"/>
              <a:pPr/>
              <a:t>2024-11-21</a:t>
            </a:fld>
            <a:endParaRPr lang="pl-PL"/>
          </a:p>
        </p:txBody>
      </p:sp>
      <p:sp>
        <p:nvSpPr>
          <p:cNvPr id="5" name="Symbol zastępczy stopki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F3F7B1-50A4-4FDF-9AF5-B9C636C3729F}" type="slidenum">
              <a:rPr lang="pl-PL" smtClean="0"/>
              <a:pPr/>
              <a:t>‹#›</a:t>
            </a:fld>
            <a:endParaRPr lang="pl-P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fontScale="90000"/>
          </a:bodyPr>
          <a:lstStyle/>
          <a:p>
            <a:r>
              <a:rPr lang="pl-PL" sz="9600" dirty="0"/>
              <a:t>JCL</a:t>
            </a:r>
          </a:p>
        </p:txBody>
      </p:sp>
      <p:sp>
        <p:nvSpPr>
          <p:cNvPr id="3" name="Podtytuł 2"/>
          <p:cNvSpPr>
            <a:spLocks noGrp="1"/>
          </p:cNvSpPr>
          <p:nvPr>
            <p:ph type="subTitle" idx="1"/>
          </p:nvPr>
        </p:nvSpPr>
        <p:spPr>
          <a:xfrm>
            <a:off x="1371600" y="3886200"/>
            <a:ext cx="6400800" cy="622920"/>
          </a:xfrm>
        </p:spPr>
        <p:txBody>
          <a:bodyPr/>
          <a:lstStyle/>
          <a:p>
            <a:r>
              <a:rPr lang="pl-PL" noProof="1"/>
              <a:t>Job  Control  Language</a:t>
            </a:r>
          </a:p>
          <a:p>
            <a:endParaRPr lang="pl-PL"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00034" y="0"/>
            <a:ext cx="8229600" cy="582594"/>
          </a:xfrm>
        </p:spPr>
        <p:txBody>
          <a:bodyPr>
            <a:normAutofit fontScale="90000"/>
          </a:bodyPr>
          <a:lstStyle/>
          <a:p>
            <a:r>
              <a:rPr lang="pl-PL" b="1" dirty="0"/>
              <a:t>Instrukcja EXEC</a:t>
            </a:r>
            <a:r>
              <a:rPr lang="pl-PL" dirty="0"/>
              <a:t> </a:t>
            </a:r>
            <a:r>
              <a:rPr lang="pl-PL" sz="1800" dirty="0"/>
              <a:t>(strona 1 z 3)</a:t>
            </a:r>
          </a:p>
        </p:txBody>
      </p:sp>
      <p:sp>
        <p:nvSpPr>
          <p:cNvPr id="3" name="pole tekstowe 2"/>
          <p:cNvSpPr txBox="1"/>
          <p:nvPr/>
        </p:nvSpPr>
        <p:spPr>
          <a:xfrm>
            <a:off x="0" y="571480"/>
            <a:ext cx="9145389" cy="6186309"/>
          </a:xfrm>
          <a:prstGeom prst="rect">
            <a:avLst/>
          </a:prstGeom>
          <a:noFill/>
        </p:spPr>
        <p:txBody>
          <a:bodyPr wrap="square" rtlCol="0">
            <a:spAutoFit/>
          </a:bodyPr>
          <a:lstStyle/>
          <a:p>
            <a:r>
              <a:rPr lang="pl-PL" dirty="0"/>
              <a:t>Każda instrukcja </a:t>
            </a:r>
            <a:r>
              <a:rPr lang="en-US" dirty="0"/>
              <a:t>EXEC </a:t>
            </a:r>
            <a:r>
              <a:rPr lang="pl-PL" dirty="0"/>
              <a:t>w danym </a:t>
            </a:r>
            <a:r>
              <a:rPr lang="pl-PL" noProof="1"/>
              <a:t>JOBie</a:t>
            </a:r>
            <a:r>
              <a:rPr lang="pl-PL" dirty="0"/>
              <a:t>  jest  jego krokiem (</a:t>
            </a:r>
            <a:r>
              <a:rPr lang="en-US" i="1" dirty="0"/>
              <a:t>job step</a:t>
            </a:r>
            <a:r>
              <a:rPr lang="pl-PL" dirty="0"/>
              <a:t>).  Każdy krok zaczyna się instrukcją EXEC , która nazywa albo program do uruchomienia (kompilator, program aplikacyjny, narzędziowy, taki jak IEBGENER czy SORT itd.) albo wprowadza procedurę. JOB może zawierać wiele instrukcji EXEC (do 255), każdy zawierający  instrukcje DD definiującą pliki.</a:t>
            </a:r>
          </a:p>
          <a:p>
            <a:r>
              <a:rPr lang="pl-PL" dirty="0"/>
              <a:t>Ogólny syntaks instrukcji EXEC:</a:t>
            </a:r>
          </a:p>
          <a:p>
            <a:r>
              <a:rPr lang="pl-PL" noProof="1"/>
              <a:t>		    </a:t>
            </a:r>
            <a:r>
              <a:rPr lang="pl-PL" i="1" noProof="1">
                <a:solidFill>
                  <a:srgbClr val="0070C0"/>
                </a:solidFill>
              </a:rPr>
              <a:t>nazwa_procedury</a:t>
            </a:r>
          </a:p>
          <a:p>
            <a:r>
              <a:rPr lang="pl-PL" noProof="1">
                <a:solidFill>
                  <a:srgbClr val="0070C0"/>
                </a:solidFill>
              </a:rPr>
              <a:t>		    PGM=</a:t>
            </a:r>
            <a:r>
              <a:rPr lang="pl-PL" i="1" noProof="1">
                <a:solidFill>
                  <a:srgbClr val="0070C0"/>
                </a:solidFill>
              </a:rPr>
              <a:t>nazwa_programu</a:t>
            </a:r>
          </a:p>
          <a:p>
            <a:r>
              <a:rPr lang="pl-PL" noProof="1">
                <a:solidFill>
                  <a:srgbClr val="0070C0"/>
                </a:solidFill>
              </a:rPr>
              <a:t>		    PGM=*</a:t>
            </a:r>
            <a:r>
              <a:rPr lang="pl-PL" i="1" noProof="1">
                <a:solidFill>
                  <a:srgbClr val="0070C0"/>
                </a:solidFill>
              </a:rPr>
              <a:t>recenzja</a:t>
            </a:r>
          </a:p>
          <a:p>
            <a:r>
              <a:rPr lang="pl-PL" b="1" noProof="1">
                <a:solidFill>
                  <a:srgbClr val="FF0000"/>
                </a:solidFill>
              </a:rPr>
              <a:t>//</a:t>
            </a:r>
            <a:r>
              <a:rPr lang="pl-PL" i="1" noProof="1">
                <a:solidFill>
                  <a:srgbClr val="0070C0"/>
                </a:solidFill>
              </a:rPr>
              <a:t>nazwa_kroku</a:t>
            </a:r>
            <a:r>
              <a:rPr lang="pl-PL" noProof="1">
                <a:solidFill>
                  <a:srgbClr val="0070C0"/>
                </a:solidFill>
              </a:rPr>
              <a:t>  </a:t>
            </a:r>
            <a:r>
              <a:rPr lang="pl-PL" b="1" noProof="1">
                <a:solidFill>
                  <a:srgbClr val="FF0000"/>
                </a:solidFill>
              </a:rPr>
              <a:t>EXEC</a:t>
            </a:r>
            <a:r>
              <a:rPr lang="pl-PL" noProof="1">
                <a:solidFill>
                  <a:srgbClr val="0070C0"/>
                </a:solidFill>
              </a:rPr>
              <a:t> ……………………………….…..  </a:t>
            </a:r>
            <a:r>
              <a:rPr lang="pl-PL" i="1" noProof="1">
                <a:solidFill>
                  <a:srgbClr val="0070C0"/>
                </a:solidFill>
              </a:rPr>
              <a:t>parametry_kluczowe</a:t>
            </a:r>
          </a:p>
          <a:p>
            <a:endParaRPr lang="pl-PL" noProof="1"/>
          </a:p>
          <a:p>
            <a:pPr>
              <a:buNone/>
            </a:pPr>
            <a:r>
              <a:rPr lang="pl-PL" b="1" noProof="1">
                <a:solidFill>
                  <a:srgbClr val="0070C0"/>
                </a:solidFill>
              </a:rPr>
              <a:t>Nazwa kroku</a:t>
            </a:r>
            <a:r>
              <a:rPr lang="pl-PL" b="1" noProof="1"/>
              <a:t>:</a:t>
            </a:r>
            <a:endParaRPr lang="pl-PL" noProof="1"/>
          </a:p>
          <a:p>
            <a:pPr>
              <a:buNone/>
            </a:pPr>
            <a:r>
              <a:rPr lang="pl-PL" b="1" dirty="0"/>
              <a:t>	</a:t>
            </a:r>
            <a:r>
              <a:rPr lang="pl-PL" dirty="0"/>
              <a:t>Zasady nazewnictwa są takie same jak dla nazwy </a:t>
            </a:r>
            <a:r>
              <a:rPr lang="pl-PL" noProof="1"/>
              <a:t>JOBu</a:t>
            </a:r>
            <a:r>
              <a:rPr lang="pl-PL" dirty="0"/>
              <a:t> [znaki z zakresu (A do Z, 0 do 9, 	@,$,#) zaczynające się w kolumnie 3 nie cyfrą długości nie większej niż 8 znaków) i 	muszą być unikalne wewnątrz </a:t>
            </a:r>
            <a:r>
              <a:rPr lang="pl-PL" noProof="1"/>
              <a:t>JOBa</a:t>
            </a:r>
            <a:r>
              <a:rPr lang="pl-PL" dirty="0"/>
              <a:t> (nie mogą się powtarzać.  Jest jednak regułą, że 	kroki nazywamy STEP010, STEP020, STEP030 itd.</a:t>
            </a:r>
          </a:p>
          <a:p>
            <a:pPr>
              <a:buNone/>
            </a:pPr>
            <a:r>
              <a:rPr lang="pl-PL" b="1" noProof="1">
                <a:solidFill>
                  <a:srgbClr val="0070C0"/>
                </a:solidFill>
              </a:rPr>
              <a:t>Nazwa programu</a:t>
            </a:r>
            <a:r>
              <a:rPr lang="pl-PL" b="1" noProof="1"/>
              <a:t>:</a:t>
            </a:r>
            <a:endParaRPr lang="pl-PL" dirty="0"/>
          </a:p>
          <a:p>
            <a:r>
              <a:rPr lang="pl-PL" dirty="0"/>
              <a:t>	Nazywa program do przetwarzania.  Program ten może znajdować się w bibliotece 	systemowej, bibliotece tymczasowej lub prywatnej i jest to </a:t>
            </a:r>
            <a:r>
              <a:rPr lang="pl-PL" i="1" noProof="1"/>
              <a:t>load module</a:t>
            </a:r>
            <a:r>
              <a:rPr lang="pl-PL" dirty="0"/>
              <a:t>, który jest  	wynikiem połączenia (</a:t>
            </a:r>
            <a:r>
              <a:rPr lang="pl-PL" i="1" dirty="0"/>
              <a:t>link</a:t>
            </a:r>
            <a:r>
              <a:rPr lang="pl-PL" dirty="0"/>
              <a:t>) wszystkich elementów potrzebnych do przetwarzania 	programu.  Jeżeli </a:t>
            </a:r>
            <a:r>
              <a:rPr lang="pl-PL" i="1" noProof="1">
                <a:solidFill>
                  <a:srgbClr val="0070C0"/>
                </a:solidFill>
              </a:rPr>
              <a:t>nazwa_programu</a:t>
            </a:r>
            <a:r>
              <a:rPr lang="pl-PL" dirty="0"/>
              <a:t> nie 	będzie znaleziona w bibliotece, spowoduje to  	wstrzymanie przetwarzania </a:t>
            </a:r>
            <a:r>
              <a:rPr lang="pl-PL" noProof="1"/>
              <a:t>JOBu (abend – abnormal end) z błędem 806 (couldn’t find 	the program to execute) – patrz następny slajd.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42910" y="1000108"/>
            <a:ext cx="7772400" cy="3500462"/>
          </a:xfrm>
          <a:solidFill>
            <a:schemeClr val="tx1"/>
          </a:solidFill>
        </p:spPr>
        <p:txBody>
          <a:bodyPr>
            <a:normAutofit fontScale="90000"/>
          </a:bodyPr>
          <a:lstStyle/>
          <a:p>
            <a:pPr algn="l"/>
            <a:r>
              <a:rPr lang="pl-PL" sz="1800" noProof="1">
                <a:solidFill>
                  <a:schemeClr val="bg1"/>
                </a:solidFill>
              </a:rPr>
              <a:t>Menu  Functions  Confirm  Utilities  Help </a:t>
            </a:r>
            <a:r>
              <a:rPr lang="pl-PL" sz="1800" noProof="1"/>
              <a:t>                                  </a:t>
            </a:r>
            <a:br>
              <a:rPr lang="pl-PL" sz="1800" noProof="1"/>
            </a:br>
            <a:r>
              <a:rPr lang="pl-PL" sz="1800" noProof="1">
                <a:solidFill>
                  <a:srgbClr val="0070C0"/>
                </a:solidFill>
              </a:rPr>
              <a:t>-------------------------------------------------------------------------------------------------------------------------</a:t>
            </a:r>
            <a:br>
              <a:rPr lang="pl-PL" sz="1800" noProof="1">
                <a:solidFill>
                  <a:srgbClr val="0070C0"/>
                </a:solidFill>
              </a:rPr>
            </a:br>
            <a:r>
              <a:rPr lang="pl-PL" sz="1800" noProof="1">
                <a:solidFill>
                  <a:srgbClr val="00B050"/>
                </a:solidFill>
              </a:rPr>
              <a:t>BROWSE</a:t>
            </a:r>
            <a:r>
              <a:rPr lang="pl-PL" sz="1800" noProof="1"/>
              <a:t>            </a:t>
            </a:r>
            <a:r>
              <a:rPr lang="pl-PL" sz="1800" b="1" noProof="1">
                <a:solidFill>
                  <a:srgbClr val="00B0F0"/>
                </a:solidFill>
              </a:rPr>
              <a:t>SYS1.LINKLIB</a:t>
            </a:r>
            <a:r>
              <a:rPr lang="pl-PL" sz="1800" b="1" noProof="1"/>
              <a:t>  </a:t>
            </a:r>
            <a:r>
              <a:rPr lang="pl-PL" sz="1800" noProof="1"/>
              <a:t>                                                                              </a:t>
            </a:r>
            <a:r>
              <a:rPr lang="pl-PL" sz="1800" noProof="1">
                <a:solidFill>
                  <a:schemeClr val="bg1"/>
                </a:solidFill>
              </a:rPr>
              <a:t>CHARS 'IEB' found</a:t>
            </a:r>
            <a:br>
              <a:rPr lang="pl-PL" sz="1800" noProof="1">
                <a:solidFill>
                  <a:schemeClr val="bg1"/>
                </a:solidFill>
              </a:rPr>
            </a:br>
            <a:r>
              <a:rPr lang="pl-PL" sz="1800" noProof="1">
                <a:solidFill>
                  <a:srgbClr val="00B050"/>
                </a:solidFill>
              </a:rPr>
              <a:t>Command ===&gt;</a:t>
            </a:r>
            <a:r>
              <a:rPr lang="pl-PL" sz="1800" noProof="1"/>
              <a:t>  </a:t>
            </a:r>
            <a:r>
              <a:rPr lang="pl-PL" sz="1800" noProof="1">
                <a:solidFill>
                  <a:srgbClr val="00B0F0"/>
                </a:solidFill>
              </a:rPr>
              <a:t>_______________________________________________ </a:t>
            </a:r>
            <a:r>
              <a:rPr lang="pl-PL" sz="1800" noProof="1"/>
              <a:t> </a:t>
            </a:r>
            <a:r>
              <a:rPr lang="pl-PL" sz="1800" noProof="1">
                <a:solidFill>
                  <a:srgbClr val="00B050"/>
                </a:solidFill>
              </a:rPr>
              <a:t>Scroll ===&gt; </a:t>
            </a:r>
            <a:r>
              <a:rPr lang="pl-PL" sz="1800" noProof="1">
                <a:solidFill>
                  <a:srgbClr val="00B0F0"/>
                </a:solidFill>
              </a:rPr>
              <a:t>CSR</a:t>
            </a:r>
            <a:r>
              <a:rPr lang="pl-PL" sz="1800" noProof="1"/>
              <a:t> </a:t>
            </a:r>
            <a:br>
              <a:rPr lang="pl-PL" sz="1800" noProof="1"/>
            </a:br>
            <a:r>
              <a:rPr lang="pl-PL" sz="1800" noProof="1"/>
              <a:t>	    </a:t>
            </a:r>
            <a:r>
              <a:rPr lang="pl-PL" sz="1800" noProof="1">
                <a:solidFill>
                  <a:srgbClr val="00B0F0"/>
                </a:solidFill>
              </a:rPr>
              <a:t>Name	     Prompt   Alias-of	     Size	    TTR	AC   AM  RM </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IEBCOMPR</a:t>
            </a:r>
            <a:r>
              <a:rPr lang="pl-PL" sz="1800" noProof="1"/>
              <a:t> 		</a:t>
            </a:r>
            <a:r>
              <a:rPr lang="pl-PL" sz="1800" noProof="1">
                <a:solidFill>
                  <a:srgbClr val="00B050"/>
                </a:solidFill>
              </a:rPr>
              <a:t>000055A8   02C606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IEBCOPY</a:t>
            </a:r>
            <a:r>
              <a:rPr lang="pl-PL" sz="1800" noProof="1"/>
              <a:t>			</a:t>
            </a:r>
            <a:r>
              <a:rPr lang="pl-PL" sz="1800" noProof="1">
                <a:solidFill>
                  <a:srgbClr val="00B050"/>
                </a:solidFill>
              </a:rPr>
              <a:t>00020718   06B10D	01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IEBCREAT </a:t>
            </a:r>
            <a:r>
              <a:rPr lang="pl-PL" sz="1800" noProof="1"/>
              <a:t>			</a:t>
            </a:r>
            <a:r>
              <a:rPr lang="pl-PL" sz="1800" noProof="1">
                <a:solidFill>
                  <a:srgbClr val="00B050"/>
                </a:solidFill>
              </a:rPr>
              <a:t>00000DF0   02B011	00    24   24</a:t>
            </a:r>
            <a:r>
              <a:rPr lang="pl-PL" sz="1800" noProof="1">
                <a:solidFill>
                  <a:srgbClr val="00B0F0"/>
                </a:solidFill>
              </a:rPr>
              <a:t/>
            </a:r>
            <a:br>
              <a:rPr lang="pl-PL" sz="1800" noProof="1">
                <a:solidFill>
                  <a:srgbClr val="00B0F0"/>
                </a:solidFill>
              </a:rPr>
            </a:br>
            <a:r>
              <a:rPr lang="pl-PL" sz="1800" noProof="1">
                <a:solidFill>
                  <a:srgbClr val="00B0F0"/>
                </a:solidFill>
              </a:rPr>
              <a:t>_________</a:t>
            </a:r>
            <a:r>
              <a:rPr lang="pl-PL" sz="1800" noProof="1"/>
              <a:t> </a:t>
            </a:r>
            <a:r>
              <a:rPr lang="pl-PL" sz="1800" noProof="1">
                <a:solidFill>
                  <a:srgbClr val="0070C0"/>
                </a:solidFill>
              </a:rPr>
              <a:t>IEBDGMSG</a:t>
            </a:r>
            <a:r>
              <a:rPr lang="pl-PL" sz="1800" noProof="1"/>
              <a:t>		</a:t>
            </a:r>
            <a:r>
              <a:rPr lang="pl-PL" sz="1800" noProof="1">
                <a:solidFill>
                  <a:srgbClr val="00B050"/>
                </a:solidFill>
              </a:rPr>
              <a:t>00001018   02B02D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IEBEDIT</a:t>
            </a:r>
            <a:r>
              <a:rPr lang="pl-PL" sz="1800" noProof="1"/>
              <a:t> 			</a:t>
            </a:r>
            <a:r>
              <a:rPr lang="pl-PL" sz="1800" noProof="1">
                <a:solidFill>
                  <a:srgbClr val="00B050"/>
                </a:solidFill>
              </a:rPr>
              <a:t>00002040   02B103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IEBGENER</a:t>
            </a:r>
            <a:r>
              <a:rPr lang="pl-PL" sz="1800" noProof="1"/>
              <a:t>			</a:t>
            </a:r>
            <a:r>
              <a:rPr lang="pl-PL" sz="1800" noProof="1">
                <a:solidFill>
                  <a:srgbClr val="00B050"/>
                </a:solidFill>
              </a:rPr>
              <a:t>0000A178   05C20E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IEBIMAGE</a:t>
            </a:r>
            <a:r>
              <a:rPr lang="pl-PL" sz="1800" noProof="1"/>
              <a:t>			</a:t>
            </a:r>
            <a:r>
              <a:rPr lang="pl-PL" sz="1800" noProof="1">
                <a:solidFill>
                  <a:srgbClr val="00B050"/>
                </a:solidFill>
              </a:rPr>
              <a:t>0000BC80   02CB38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IEBPTPCH</a:t>
            </a:r>
            <a:r>
              <a:rPr lang="pl-PL" sz="1800" noProof="1"/>
              <a:t>			</a:t>
            </a:r>
            <a:r>
              <a:rPr lang="pl-PL" sz="1800" noProof="1">
                <a:solidFill>
                  <a:srgbClr val="00B050"/>
                </a:solidFill>
              </a:rPr>
              <a:t>00005E90   02C617	00    24   24</a:t>
            </a:r>
            <a:r>
              <a:rPr lang="pl-PL" sz="1800" noProof="1"/>
              <a:t/>
            </a:r>
            <a:br>
              <a:rPr lang="pl-PL" sz="1800" noProof="1"/>
            </a:br>
            <a:r>
              <a:rPr lang="pl-PL" sz="1800" noProof="1">
                <a:solidFill>
                  <a:srgbClr val="00B0F0"/>
                </a:solidFill>
              </a:rPr>
              <a:t>_________</a:t>
            </a:r>
            <a:r>
              <a:rPr lang="pl-PL" sz="1800" noProof="1"/>
              <a:t> </a:t>
            </a:r>
            <a:r>
              <a:rPr lang="pl-PL" sz="1800" noProof="1">
                <a:solidFill>
                  <a:srgbClr val="0070C0"/>
                </a:solidFill>
              </a:rPr>
              <a:t>IEBUPDTE</a:t>
            </a:r>
            <a:r>
              <a:rPr lang="pl-PL" sz="1800" noProof="1"/>
              <a:t>			</a:t>
            </a:r>
            <a:r>
              <a:rPr lang="pl-PL" sz="1800" noProof="1">
                <a:solidFill>
                  <a:srgbClr val="00B050"/>
                </a:solidFill>
              </a:rPr>
              <a:t>00005510   02C50B	00    24   24</a:t>
            </a:r>
          </a:p>
        </p:txBody>
      </p:sp>
      <p:sp>
        <p:nvSpPr>
          <p:cNvPr id="3" name="Podtytuł 2"/>
          <p:cNvSpPr>
            <a:spLocks noGrp="1"/>
          </p:cNvSpPr>
          <p:nvPr>
            <p:ph type="subTitle" idx="1"/>
          </p:nvPr>
        </p:nvSpPr>
        <p:spPr>
          <a:xfrm>
            <a:off x="642910" y="4572008"/>
            <a:ext cx="7786742" cy="2143140"/>
          </a:xfrm>
          <a:solidFill>
            <a:schemeClr val="tx1"/>
          </a:solidFill>
        </p:spPr>
        <p:txBody>
          <a:bodyPr>
            <a:normAutofit fontScale="92500" lnSpcReduction="20000"/>
          </a:bodyPr>
          <a:lstStyle/>
          <a:p>
            <a:pPr algn="l"/>
            <a:r>
              <a:rPr lang="pl-PL" sz="1800" noProof="1">
                <a:solidFill>
                  <a:schemeClr val="bg1"/>
                </a:solidFill>
              </a:rPr>
              <a:t>Menu  Functions  Confirm  Utilities  Help </a:t>
            </a:r>
            <a:r>
              <a:rPr lang="pl-PL" sz="1800" noProof="1"/>
              <a:t>                                   </a:t>
            </a:r>
          </a:p>
          <a:p>
            <a:pPr algn="l"/>
            <a:r>
              <a:rPr lang="pl-PL" sz="1800" noProof="1">
                <a:solidFill>
                  <a:srgbClr val="0070C0"/>
                </a:solidFill>
              </a:rPr>
              <a:t>------------------------------------------------------------------------------------------------------------------</a:t>
            </a:r>
            <a:r>
              <a:rPr lang="pl-PL" sz="1800" noProof="1"/>
              <a:t> </a:t>
            </a:r>
          </a:p>
          <a:p>
            <a:pPr algn="l"/>
            <a:r>
              <a:rPr lang="pl-PL" sz="1800" noProof="1">
                <a:solidFill>
                  <a:srgbClr val="00B050"/>
                </a:solidFill>
              </a:rPr>
              <a:t>BROWSE</a:t>
            </a:r>
            <a:r>
              <a:rPr lang="pl-PL" sz="1800" noProof="1"/>
              <a:t>            </a:t>
            </a:r>
            <a:r>
              <a:rPr lang="pl-PL" sz="1800" b="1" noProof="1">
                <a:solidFill>
                  <a:srgbClr val="00B0F0"/>
                </a:solidFill>
              </a:rPr>
              <a:t>LB12345.COB.LOAD</a:t>
            </a:r>
            <a:r>
              <a:rPr lang="pl-PL" sz="1800" noProof="1"/>
              <a:t>                     	                        </a:t>
            </a:r>
            <a:r>
              <a:rPr lang="pl-PL" sz="1800" noProof="1">
                <a:solidFill>
                  <a:srgbClr val="00B050"/>
                </a:solidFill>
              </a:rPr>
              <a:t>Row</a:t>
            </a:r>
            <a:r>
              <a:rPr lang="pl-PL" sz="1800" noProof="1"/>
              <a:t> </a:t>
            </a:r>
            <a:r>
              <a:rPr lang="pl-PL" sz="1800" noProof="1">
                <a:solidFill>
                  <a:srgbClr val="00B0F0"/>
                </a:solidFill>
              </a:rPr>
              <a:t>00001</a:t>
            </a:r>
            <a:r>
              <a:rPr lang="pl-PL" sz="1800" noProof="1"/>
              <a:t> </a:t>
            </a:r>
            <a:r>
              <a:rPr lang="pl-PL" sz="1800" noProof="1">
                <a:solidFill>
                  <a:srgbClr val="00B050"/>
                </a:solidFill>
              </a:rPr>
              <a:t>of</a:t>
            </a:r>
            <a:r>
              <a:rPr lang="pl-PL" sz="1800" noProof="1"/>
              <a:t> </a:t>
            </a:r>
            <a:r>
              <a:rPr lang="pl-PL" sz="1800" noProof="1">
                <a:solidFill>
                  <a:srgbClr val="00B0F0"/>
                </a:solidFill>
              </a:rPr>
              <a:t>00004</a:t>
            </a:r>
            <a:r>
              <a:rPr lang="pl-PL" sz="1800" noProof="1"/>
              <a:t> </a:t>
            </a:r>
          </a:p>
          <a:p>
            <a:pPr algn="l"/>
            <a:r>
              <a:rPr lang="pl-PL" sz="1800" noProof="1">
                <a:solidFill>
                  <a:srgbClr val="00B050"/>
                </a:solidFill>
              </a:rPr>
              <a:t>Command ===&gt; </a:t>
            </a:r>
            <a:r>
              <a:rPr lang="pl-PL" sz="1800" noProof="1"/>
              <a:t> </a:t>
            </a:r>
            <a:r>
              <a:rPr lang="pl-PL" sz="1800" noProof="1">
                <a:solidFill>
                  <a:srgbClr val="00B0F0"/>
                </a:solidFill>
              </a:rPr>
              <a:t>___________________________________________</a:t>
            </a:r>
            <a:r>
              <a:rPr lang="pl-PL" sz="1800" noProof="1"/>
              <a:t>  </a:t>
            </a:r>
            <a:r>
              <a:rPr lang="pl-PL" sz="1800" noProof="1">
                <a:solidFill>
                  <a:srgbClr val="00B050"/>
                </a:solidFill>
              </a:rPr>
              <a:t>Scroll ===&gt; </a:t>
            </a:r>
            <a:r>
              <a:rPr lang="pl-PL" sz="1800" noProof="1">
                <a:solidFill>
                  <a:srgbClr val="00B0F0"/>
                </a:solidFill>
              </a:rPr>
              <a:t>CSR</a:t>
            </a:r>
            <a:r>
              <a:rPr lang="pl-PL" sz="1800" noProof="1"/>
              <a:t>  </a:t>
            </a:r>
          </a:p>
          <a:p>
            <a:pPr algn="l"/>
            <a:r>
              <a:rPr lang="pl-PL" sz="1800" noProof="1"/>
              <a:t> 	      </a:t>
            </a:r>
            <a:r>
              <a:rPr lang="pl-PL" sz="1800" noProof="1">
                <a:solidFill>
                  <a:srgbClr val="00B0F0"/>
                </a:solidFill>
              </a:rPr>
              <a:t>Name	     Prompt   Alias-of      Size 	    TTR	AC   AM  RM</a:t>
            </a:r>
            <a:r>
              <a:rPr lang="pl-PL" sz="1800" noProof="1"/>
              <a:t>  </a:t>
            </a:r>
          </a:p>
          <a:p>
            <a:pPr algn="l"/>
            <a:r>
              <a:rPr lang="pl-PL" sz="1800" noProof="1">
                <a:solidFill>
                  <a:srgbClr val="00B0F0"/>
                </a:solidFill>
              </a:rPr>
              <a:t>_________</a:t>
            </a:r>
            <a:r>
              <a:rPr lang="pl-PL" sz="1800" noProof="1"/>
              <a:t> </a:t>
            </a:r>
            <a:r>
              <a:rPr lang="pl-PL" sz="1800" b="1" noProof="1">
                <a:solidFill>
                  <a:srgbClr val="0070C0"/>
                </a:solidFill>
              </a:rPr>
              <a:t>PRGLTS0</a:t>
            </a:r>
            <a:r>
              <a:rPr lang="pl-PL" sz="1800" noProof="1"/>
              <a:t> 		</a:t>
            </a:r>
            <a:r>
              <a:rPr lang="pl-PL" sz="1800" noProof="1">
                <a:solidFill>
                  <a:srgbClr val="00B050"/>
                </a:solidFill>
              </a:rPr>
              <a:t>000148D8	   006C39	 00    31  ANY</a:t>
            </a:r>
            <a:r>
              <a:rPr lang="pl-PL" sz="1800" noProof="1"/>
              <a:t> </a:t>
            </a:r>
          </a:p>
          <a:p>
            <a:pPr algn="l"/>
            <a:r>
              <a:rPr lang="pl-PL" sz="1800" noProof="1">
                <a:solidFill>
                  <a:srgbClr val="00B0F0"/>
                </a:solidFill>
              </a:rPr>
              <a:t>_________</a:t>
            </a:r>
            <a:r>
              <a:rPr lang="pl-PL" sz="1800" noProof="1"/>
              <a:t> </a:t>
            </a:r>
            <a:r>
              <a:rPr lang="pl-PL" sz="1800" b="1" noProof="1">
                <a:solidFill>
                  <a:srgbClr val="0070C0"/>
                </a:solidFill>
              </a:rPr>
              <a:t>PRGDAT0</a:t>
            </a:r>
            <a:r>
              <a:rPr lang="pl-PL" sz="1800" noProof="1"/>
              <a:t> 		</a:t>
            </a:r>
            <a:r>
              <a:rPr lang="pl-PL" sz="1800" noProof="1">
                <a:solidFill>
                  <a:srgbClr val="00B050"/>
                </a:solidFill>
              </a:rPr>
              <a:t>000019A0   001A0F	 00    31  ANY</a:t>
            </a:r>
            <a:r>
              <a:rPr lang="pl-PL" sz="1800" noProof="1"/>
              <a:t> </a:t>
            </a:r>
            <a:endParaRPr lang="pl-PL" sz="1800" noProof="1">
              <a:solidFill>
                <a:srgbClr val="00B0F0"/>
              </a:solidFill>
            </a:endParaRPr>
          </a:p>
          <a:p>
            <a:pPr algn="l"/>
            <a:r>
              <a:rPr lang="pl-PL" sz="1800" noProof="1">
                <a:solidFill>
                  <a:srgbClr val="00B0F0"/>
                </a:solidFill>
              </a:rPr>
              <a:t>_________</a:t>
            </a:r>
            <a:r>
              <a:rPr lang="pl-PL" sz="1800" noProof="1"/>
              <a:t> </a:t>
            </a:r>
            <a:r>
              <a:rPr lang="pl-PL" sz="1800" b="1" noProof="1">
                <a:solidFill>
                  <a:srgbClr val="0070C0"/>
                </a:solidFill>
              </a:rPr>
              <a:t>PRGPSL0</a:t>
            </a:r>
            <a:r>
              <a:rPr lang="pl-PL" sz="1800" noProof="1"/>
              <a:t> 		</a:t>
            </a:r>
            <a:r>
              <a:rPr lang="pl-PL" sz="1800" noProof="1">
                <a:solidFill>
                  <a:srgbClr val="00B050"/>
                </a:solidFill>
              </a:rPr>
              <a:t>00001F38    001A35	 00    31  ANY</a:t>
            </a:r>
            <a:r>
              <a:rPr lang="pl-PL" sz="1800" noProof="1"/>
              <a:t> </a:t>
            </a:r>
          </a:p>
        </p:txBody>
      </p:sp>
      <p:sp>
        <p:nvSpPr>
          <p:cNvPr id="4" name="pole tekstowe 3"/>
          <p:cNvSpPr txBox="1"/>
          <p:nvPr/>
        </p:nvSpPr>
        <p:spPr>
          <a:xfrm>
            <a:off x="714348" y="214290"/>
            <a:ext cx="7572428" cy="646331"/>
          </a:xfrm>
          <a:prstGeom prst="rect">
            <a:avLst/>
          </a:prstGeom>
          <a:noFill/>
        </p:spPr>
        <p:txBody>
          <a:bodyPr wrap="square" rtlCol="0">
            <a:spAutoFit/>
          </a:bodyPr>
          <a:lstStyle/>
          <a:p>
            <a:pPr algn="ctr"/>
            <a:r>
              <a:rPr lang="pl-PL" sz="3600" b="1" dirty="0"/>
              <a:t>Instrukcja EXEC</a:t>
            </a:r>
            <a:r>
              <a:rPr lang="pl-PL" dirty="0"/>
              <a:t> (</a:t>
            </a:r>
            <a:r>
              <a:rPr lang="pl-PL" sz="1600" dirty="0"/>
              <a:t>strona 2 z 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22313" y="3714752"/>
            <a:ext cx="7772400" cy="3000396"/>
          </a:xfrm>
          <a:solidFill>
            <a:schemeClr val="tx1"/>
          </a:solidFill>
        </p:spPr>
        <p:txBody>
          <a:bodyPr>
            <a:normAutofit fontScale="90000"/>
          </a:bodyPr>
          <a:lstStyle/>
          <a:p>
            <a:r>
              <a:rPr lang="pl-PL" sz="1800" noProof="1">
                <a:solidFill>
                  <a:srgbClr val="00B050"/>
                </a:solidFill>
              </a:rPr>
              <a:t>000262       </a:t>
            </a:r>
            <a:r>
              <a:rPr lang="pl-PL" sz="1800" noProof="1">
                <a:solidFill>
                  <a:srgbClr val="00B0F0"/>
                </a:solidFill>
              </a:rPr>
              <a:t>*****************************************************************</a:t>
            </a:r>
            <a:r>
              <a:rPr lang="pl-PL" sz="1800" noProof="1">
                <a:solidFill>
                  <a:srgbClr val="00B050"/>
                </a:solidFill>
              </a:rPr>
              <a:t/>
            </a:r>
            <a:br>
              <a:rPr lang="pl-PL" sz="1800" noProof="1">
                <a:solidFill>
                  <a:srgbClr val="00B050"/>
                </a:solidFill>
              </a:rPr>
            </a:br>
            <a:r>
              <a:rPr lang="pl-PL" sz="1800" noProof="1">
                <a:solidFill>
                  <a:srgbClr val="00B050"/>
                </a:solidFill>
              </a:rPr>
              <a:t>000263       </a:t>
            </a:r>
            <a:r>
              <a:rPr lang="pl-PL" sz="1800" noProof="1">
                <a:solidFill>
                  <a:srgbClr val="00B0F0"/>
                </a:solidFill>
              </a:rPr>
              <a:t>*                                                  LINKAGE SECTION                                                         *</a:t>
            </a:r>
            <a:r>
              <a:rPr lang="pl-PL" sz="1800" noProof="1">
                <a:solidFill>
                  <a:srgbClr val="00B050"/>
                </a:solidFill>
              </a:rPr>
              <a:t/>
            </a:r>
            <a:br>
              <a:rPr lang="pl-PL" sz="1800" noProof="1">
                <a:solidFill>
                  <a:srgbClr val="00B050"/>
                </a:solidFill>
              </a:rPr>
            </a:br>
            <a:r>
              <a:rPr lang="pl-PL" sz="1800" noProof="1">
                <a:solidFill>
                  <a:srgbClr val="00B050"/>
                </a:solidFill>
              </a:rPr>
              <a:t>000264       </a:t>
            </a:r>
            <a:r>
              <a:rPr lang="pl-PL" sz="1800" noProof="1">
                <a:solidFill>
                  <a:srgbClr val="00B0F0"/>
                </a:solidFill>
              </a:rPr>
              <a:t>*****************************************************************</a:t>
            </a:r>
            <a:r>
              <a:rPr lang="pl-PL" sz="1800" noProof="1">
                <a:solidFill>
                  <a:srgbClr val="00B050"/>
                </a:solidFill>
              </a:rPr>
              <a:t/>
            </a:r>
            <a:br>
              <a:rPr lang="pl-PL" sz="1800" noProof="1">
                <a:solidFill>
                  <a:srgbClr val="00B050"/>
                </a:solidFill>
              </a:rPr>
            </a:br>
            <a:r>
              <a:rPr lang="pl-PL" sz="1800" noProof="1">
                <a:solidFill>
                  <a:srgbClr val="00B050"/>
                </a:solidFill>
              </a:rPr>
              <a:t>000265          </a:t>
            </a:r>
            <a:r>
              <a:rPr lang="pl-PL" sz="1800" noProof="1">
                <a:solidFill>
                  <a:srgbClr val="FF0000"/>
                </a:solidFill>
              </a:rPr>
              <a:t>LINKAGE SECTION</a:t>
            </a:r>
            <a:r>
              <a:rPr lang="pl-PL" sz="1800" noProof="1">
                <a:solidFill>
                  <a:srgbClr val="00B050"/>
                </a:solidFill>
              </a:rPr>
              <a:t>.                                                 </a:t>
            </a:r>
            <a:br>
              <a:rPr lang="pl-PL" sz="1800" noProof="1">
                <a:solidFill>
                  <a:srgbClr val="00B050"/>
                </a:solidFill>
              </a:rPr>
            </a:br>
            <a:r>
              <a:rPr lang="pl-PL" sz="1800" noProof="1">
                <a:solidFill>
                  <a:srgbClr val="00B050"/>
                </a:solidFill>
              </a:rPr>
              <a:t>000266       </a:t>
            </a:r>
            <a:r>
              <a:rPr lang="pl-PL" sz="1800" noProof="1">
                <a:solidFill>
                  <a:srgbClr val="00B0F0"/>
                </a:solidFill>
              </a:rPr>
              <a:t>* INVOCATION PARAMETERS.</a:t>
            </a:r>
            <a:r>
              <a:rPr lang="pl-PL" sz="1800" noProof="1">
                <a:solidFill>
                  <a:srgbClr val="00B050"/>
                </a:solidFill>
              </a:rPr>
              <a:t>                                           </a:t>
            </a:r>
            <a:br>
              <a:rPr lang="pl-PL" sz="1800" noProof="1">
                <a:solidFill>
                  <a:srgbClr val="00B050"/>
                </a:solidFill>
              </a:rPr>
            </a:br>
            <a:r>
              <a:rPr lang="pl-PL" sz="1800" noProof="1">
                <a:solidFill>
                  <a:srgbClr val="00B050"/>
                </a:solidFill>
              </a:rPr>
              <a:t>000267          01   WS-PARS.                                                      </a:t>
            </a:r>
            <a:br>
              <a:rPr lang="pl-PL" sz="1800" noProof="1">
                <a:solidFill>
                  <a:srgbClr val="00B050"/>
                </a:solidFill>
              </a:rPr>
            </a:br>
            <a:r>
              <a:rPr lang="pl-PL" sz="1800" noProof="1">
                <a:solidFill>
                  <a:srgbClr val="00B050"/>
                </a:solidFill>
              </a:rPr>
              <a:t>000268                  05   WS-PARS-LEN	</a:t>
            </a:r>
            <a:r>
              <a:rPr lang="pl-PL" sz="1800" noProof="1">
                <a:solidFill>
                  <a:srgbClr val="FF0000"/>
                </a:solidFill>
              </a:rPr>
              <a:t>PIC</a:t>
            </a:r>
            <a:r>
              <a:rPr lang="pl-PL" sz="1800" noProof="1">
                <a:solidFill>
                  <a:srgbClr val="00B050"/>
                </a:solidFill>
              </a:rPr>
              <a:t> S9(4) </a:t>
            </a:r>
            <a:r>
              <a:rPr lang="pl-PL" sz="1800" noProof="1">
                <a:solidFill>
                  <a:srgbClr val="FF0000"/>
                </a:solidFill>
              </a:rPr>
              <a:t>COMP</a:t>
            </a:r>
            <a:r>
              <a:rPr lang="pl-PL" sz="1800" noProof="1">
                <a:solidFill>
                  <a:srgbClr val="00B050"/>
                </a:solidFill>
              </a:rPr>
              <a:t>.           </a:t>
            </a:r>
            <a:br>
              <a:rPr lang="pl-PL" sz="1800" noProof="1">
                <a:solidFill>
                  <a:srgbClr val="00B050"/>
                </a:solidFill>
              </a:rPr>
            </a:br>
            <a:r>
              <a:rPr lang="pl-PL" sz="1800" noProof="1">
                <a:solidFill>
                  <a:srgbClr val="00B050"/>
                </a:solidFill>
              </a:rPr>
              <a:t>000269                  05   WS-PARS-VALUE	</a:t>
            </a:r>
            <a:r>
              <a:rPr lang="pl-PL" sz="1800" noProof="1">
                <a:solidFill>
                  <a:srgbClr val="FF0000"/>
                </a:solidFill>
              </a:rPr>
              <a:t>PIC</a:t>
            </a:r>
            <a:r>
              <a:rPr lang="pl-PL" sz="1800" noProof="1">
                <a:solidFill>
                  <a:srgbClr val="00B050"/>
                </a:solidFill>
              </a:rPr>
              <a:t> X(100).               </a:t>
            </a:r>
            <a:br>
              <a:rPr lang="pl-PL" sz="1800" noProof="1">
                <a:solidFill>
                  <a:srgbClr val="00B050"/>
                </a:solidFill>
              </a:rPr>
            </a:br>
            <a:r>
              <a:rPr lang="pl-PL" sz="1800" noProof="1">
                <a:solidFill>
                  <a:srgbClr val="00B050"/>
                </a:solidFill>
              </a:rPr>
              <a:t>000270       </a:t>
            </a:r>
            <a:r>
              <a:rPr lang="pl-PL" sz="1800" noProof="1">
                <a:solidFill>
                  <a:srgbClr val="00B0F0"/>
                </a:solidFill>
              </a:rPr>
              <a:t>*****************************************************************</a:t>
            </a:r>
            <a:r>
              <a:rPr lang="pl-PL" sz="1800" noProof="1">
                <a:solidFill>
                  <a:srgbClr val="00B050"/>
                </a:solidFill>
              </a:rPr>
              <a:t/>
            </a:r>
            <a:br>
              <a:rPr lang="pl-PL" sz="1800" noProof="1">
                <a:solidFill>
                  <a:srgbClr val="00B050"/>
                </a:solidFill>
              </a:rPr>
            </a:br>
            <a:r>
              <a:rPr lang="pl-PL" sz="1800" noProof="1">
                <a:solidFill>
                  <a:srgbClr val="00B050"/>
                </a:solidFill>
              </a:rPr>
              <a:t>000271       </a:t>
            </a:r>
            <a:r>
              <a:rPr lang="pl-PL" sz="1800" noProof="1">
                <a:solidFill>
                  <a:srgbClr val="00B0F0"/>
                </a:solidFill>
              </a:rPr>
              <a:t>*                                                 PROCEDURE DIVISION                                                  *</a:t>
            </a:r>
            <a:r>
              <a:rPr lang="pl-PL" sz="1800" noProof="1">
                <a:solidFill>
                  <a:srgbClr val="00B050"/>
                </a:solidFill>
              </a:rPr>
              <a:t/>
            </a:r>
            <a:br>
              <a:rPr lang="pl-PL" sz="1800" noProof="1">
                <a:solidFill>
                  <a:srgbClr val="00B050"/>
                </a:solidFill>
              </a:rPr>
            </a:br>
            <a:r>
              <a:rPr lang="pl-PL" sz="1800" noProof="1">
                <a:solidFill>
                  <a:srgbClr val="00B050"/>
                </a:solidFill>
              </a:rPr>
              <a:t>000272       </a:t>
            </a:r>
            <a:r>
              <a:rPr lang="pl-PL" sz="1800" noProof="1">
                <a:solidFill>
                  <a:srgbClr val="00B0F0"/>
                </a:solidFill>
              </a:rPr>
              <a:t>*****************************************************************</a:t>
            </a:r>
            <a:r>
              <a:rPr lang="pl-PL" sz="1800" noProof="1">
                <a:solidFill>
                  <a:srgbClr val="00B050"/>
                </a:solidFill>
              </a:rPr>
              <a:t/>
            </a:r>
            <a:br>
              <a:rPr lang="pl-PL" sz="1800" noProof="1">
                <a:solidFill>
                  <a:srgbClr val="00B050"/>
                </a:solidFill>
              </a:rPr>
            </a:br>
            <a:r>
              <a:rPr lang="pl-PL" sz="1800" noProof="1">
                <a:solidFill>
                  <a:srgbClr val="00B050"/>
                </a:solidFill>
              </a:rPr>
              <a:t>000273         </a:t>
            </a:r>
            <a:r>
              <a:rPr lang="pl-PL" sz="1800" noProof="1">
                <a:solidFill>
                  <a:srgbClr val="FF0000"/>
                </a:solidFill>
              </a:rPr>
              <a:t>PROCEDURE DIVISION USING</a:t>
            </a:r>
            <a:r>
              <a:rPr lang="pl-PL" sz="1800" noProof="1">
                <a:solidFill>
                  <a:srgbClr val="00B050"/>
                </a:solidFill>
              </a:rPr>
              <a:t> WS-PARS. </a:t>
            </a:r>
          </a:p>
        </p:txBody>
      </p:sp>
      <p:sp>
        <p:nvSpPr>
          <p:cNvPr id="3" name="Symbol zastępczy tekstu 2"/>
          <p:cNvSpPr>
            <a:spLocks noGrp="1"/>
          </p:cNvSpPr>
          <p:nvPr>
            <p:ph type="body" idx="1"/>
          </p:nvPr>
        </p:nvSpPr>
        <p:spPr>
          <a:xfrm>
            <a:off x="714348" y="2786058"/>
            <a:ext cx="7772400" cy="785818"/>
          </a:xfrm>
          <a:solidFill>
            <a:schemeClr val="tx1"/>
          </a:solidFill>
        </p:spPr>
        <p:txBody>
          <a:bodyPr>
            <a:normAutofit fontScale="77500" lnSpcReduction="20000"/>
          </a:bodyPr>
          <a:lstStyle/>
          <a:p>
            <a:r>
              <a:rPr lang="pl-PL" noProof="1">
                <a:solidFill>
                  <a:srgbClr val="00B050"/>
                </a:solidFill>
              </a:rPr>
              <a:t>000001 //MOJJOB  </a:t>
            </a:r>
            <a:r>
              <a:rPr lang="pl-PL" noProof="1">
                <a:solidFill>
                  <a:srgbClr val="FF0000"/>
                </a:solidFill>
              </a:rPr>
              <a:t>JOB</a:t>
            </a:r>
            <a:r>
              <a:rPr lang="pl-PL" noProof="1">
                <a:solidFill>
                  <a:srgbClr val="00B050"/>
                </a:solidFill>
              </a:rPr>
              <a:t>  </a:t>
            </a:r>
            <a:r>
              <a:rPr lang="pl-PL" noProof="1">
                <a:solidFill>
                  <a:srgbClr val="FFFF00"/>
                </a:solidFill>
              </a:rPr>
              <a:t>(</a:t>
            </a:r>
            <a:r>
              <a:rPr lang="pl-PL" noProof="1">
                <a:solidFill>
                  <a:srgbClr val="00B050"/>
                </a:solidFill>
              </a:rPr>
              <a:t>MOJJOB</a:t>
            </a:r>
            <a:r>
              <a:rPr lang="pl-PL" noProof="1">
                <a:solidFill>
                  <a:srgbClr val="FFFF00"/>
                </a:solidFill>
              </a:rPr>
              <a:t>),</a:t>
            </a:r>
            <a:r>
              <a:rPr lang="pl-PL" noProof="1">
                <a:solidFill>
                  <a:srgbClr val="00B050"/>
                </a:solidFill>
              </a:rPr>
              <a:t>MAGDA</a:t>
            </a:r>
            <a:r>
              <a:rPr lang="pl-PL" noProof="1">
                <a:solidFill>
                  <a:srgbClr val="FFFF00"/>
                </a:solidFill>
              </a:rPr>
              <a:t>,</a:t>
            </a:r>
            <a:r>
              <a:rPr lang="pl-PL" noProof="1">
                <a:solidFill>
                  <a:srgbClr val="00B050"/>
                </a:solidFill>
              </a:rPr>
              <a:t>MSGCLASS</a:t>
            </a:r>
            <a:r>
              <a:rPr lang="pl-PL" noProof="1">
                <a:solidFill>
                  <a:srgbClr val="FFFF00"/>
                </a:solidFill>
              </a:rPr>
              <a:t>=</a:t>
            </a:r>
            <a:r>
              <a:rPr lang="pl-PL" noProof="1">
                <a:solidFill>
                  <a:srgbClr val="00B050"/>
                </a:solidFill>
              </a:rPr>
              <a:t>O</a:t>
            </a:r>
            <a:r>
              <a:rPr lang="pl-PL" noProof="1">
                <a:solidFill>
                  <a:srgbClr val="FFFF00"/>
                </a:solidFill>
              </a:rPr>
              <a:t>,</a:t>
            </a:r>
            <a:r>
              <a:rPr lang="pl-PL" noProof="1">
                <a:solidFill>
                  <a:srgbClr val="00B050"/>
                </a:solidFill>
              </a:rPr>
              <a:t>    </a:t>
            </a:r>
          </a:p>
          <a:p>
            <a:r>
              <a:rPr lang="pl-PL" noProof="1">
                <a:solidFill>
                  <a:srgbClr val="00B050"/>
                </a:solidFill>
              </a:rPr>
              <a:t>000002 // 		    MSGLEVEL</a:t>
            </a:r>
            <a:r>
              <a:rPr lang="pl-PL" noProof="1">
                <a:solidFill>
                  <a:srgbClr val="FFFF00"/>
                </a:solidFill>
              </a:rPr>
              <a:t>=(</a:t>
            </a:r>
            <a:r>
              <a:rPr lang="pl-PL" noProof="1">
                <a:solidFill>
                  <a:srgbClr val="00B050"/>
                </a:solidFill>
              </a:rPr>
              <a:t>1</a:t>
            </a:r>
            <a:r>
              <a:rPr lang="pl-PL" noProof="1">
                <a:solidFill>
                  <a:srgbClr val="FFFF00"/>
                </a:solidFill>
              </a:rPr>
              <a:t>,</a:t>
            </a:r>
            <a:r>
              <a:rPr lang="pl-PL" noProof="1">
                <a:solidFill>
                  <a:srgbClr val="00B050"/>
                </a:solidFill>
              </a:rPr>
              <a:t>1</a:t>
            </a:r>
            <a:r>
              <a:rPr lang="pl-PL" noProof="1">
                <a:solidFill>
                  <a:srgbClr val="FFFF00"/>
                </a:solidFill>
              </a:rPr>
              <a:t>),</a:t>
            </a:r>
            <a:r>
              <a:rPr lang="pl-PL" noProof="1">
                <a:solidFill>
                  <a:srgbClr val="00B050"/>
                </a:solidFill>
              </a:rPr>
              <a:t>CLASS</a:t>
            </a:r>
            <a:r>
              <a:rPr lang="pl-PL" noProof="1">
                <a:solidFill>
                  <a:srgbClr val="FFFF00"/>
                </a:solidFill>
              </a:rPr>
              <a:t>=</a:t>
            </a:r>
            <a:r>
              <a:rPr lang="pl-PL" noProof="1">
                <a:solidFill>
                  <a:srgbClr val="00B050"/>
                </a:solidFill>
              </a:rPr>
              <a:t>B</a:t>
            </a:r>
            <a:r>
              <a:rPr lang="pl-PL" noProof="1">
                <a:solidFill>
                  <a:srgbClr val="FFFF00"/>
                </a:solidFill>
              </a:rPr>
              <a:t>,</a:t>
            </a:r>
            <a:r>
              <a:rPr lang="pl-PL" noProof="1">
                <a:solidFill>
                  <a:srgbClr val="00B050"/>
                </a:solidFill>
              </a:rPr>
              <a:t>NOTIFY</a:t>
            </a:r>
            <a:r>
              <a:rPr lang="pl-PL" noProof="1">
                <a:solidFill>
                  <a:srgbClr val="FFFF00"/>
                </a:solidFill>
              </a:rPr>
              <a:t>=</a:t>
            </a:r>
            <a:r>
              <a:rPr lang="pl-PL" noProof="1">
                <a:solidFill>
                  <a:srgbClr val="00B050"/>
                </a:solidFill>
              </a:rPr>
              <a:t>LB12345</a:t>
            </a:r>
          </a:p>
          <a:p>
            <a:r>
              <a:rPr lang="pl-PL" noProof="1">
                <a:solidFill>
                  <a:srgbClr val="00B050"/>
                </a:solidFill>
              </a:rPr>
              <a:t>000003 //COB2       </a:t>
            </a:r>
            <a:r>
              <a:rPr lang="pl-PL" noProof="1">
                <a:solidFill>
                  <a:srgbClr val="FF0000"/>
                </a:solidFill>
              </a:rPr>
              <a:t>EXEC</a:t>
            </a:r>
            <a:r>
              <a:rPr lang="pl-PL" noProof="1">
                <a:solidFill>
                  <a:srgbClr val="00B050"/>
                </a:solidFill>
              </a:rPr>
              <a:t>  PGM</a:t>
            </a:r>
            <a:r>
              <a:rPr lang="pl-PL" noProof="1">
                <a:solidFill>
                  <a:srgbClr val="FFFF00"/>
                </a:solidFill>
              </a:rPr>
              <a:t>=</a:t>
            </a:r>
            <a:r>
              <a:rPr lang="pl-PL" noProof="1">
                <a:solidFill>
                  <a:srgbClr val="00B050"/>
                </a:solidFill>
              </a:rPr>
              <a:t>TMPPROGS</a:t>
            </a:r>
            <a:r>
              <a:rPr lang="pl-PL" noProof="1">
                <a:solidFill>
                  <a:srgbClr val="FFFF00"/>
                </a:solidFill>
              </a:rPr>
              <a:t>,</a:t>
            </a:r>
            <a:r>
              <a:rPr lang="pl-PL" noProof="1">
                <a:solidFill>
                  <a:srgbClr val="00B050"/>
                </a:solidFill>
              </a:rPr>
              <a:t>PARM</a:t>
            </a:r>
            <a:r>
              <a:rPr lang="pl-PL" noProof="1">
                <a:solidFill>
                  <a:srgbClr val="FFFF00"/>
                </a:solidFill>
              </a:rPr>
              <a:t>=</a:t>
            </a:r>
            <a:r>
              <a:rPr lang="pl-PL" noProof="1">
                <a:solidFill>
                  <a:schemeClr val="bg1"/>
                </a:solidFill>
              </a:rPr>
              <a:t>'OBJECT'</a:t>
            </a:r>
            <a:r>
              <a:rPr lang="pl-PL" noProof="1">
                <a:solidFill>
                  <a:srgbClr val="00B050"/>
                </a:solidFill>
              </a:rPr>
              <a:t> </a:t>
            </a:r>
          </a:p>
        </p:txBody>
      </p:sp>
      <p:sp>
        <p:nvSpPr>
          <p:cNvPr id="4" name="pole tekstowe 3"/>
          <p:cNvSpPr txBox="1"/>
          <p:nvPr/>
        </p:nvSpPr>
        <p:spPr>
          <a:xfrm>
            <a:off x="285720" y="0"/>
            <a:ext cx="8572560" cy="646331"/>
          </a:xfrm>
          <a:prstGeom prst="rect">
            <a:avLst/>
          </a:prstGeom>
          <a:noFill/>
        </p:spPr>
        <p:txBody>
          <a:bodyPr wrap="square" rtlCol="0">
            <a:spAutoFit/>
          </a:bodyPr>
          <a:lstStyle/>
          <a:p>
            <a:pPr algn="ctr"/>
            <a:r>
              <a:rPr lang="pl-PL" sz="3600" b="1" dirty="0"/>
              <a:t>Instrukcja EXEC</a:t>
            </a:r>
            <a:r>
              <a:rPr lang="pl-PL" sz="2800" dirty="0"/>
              <a:t> </a:t>
            </a:r>
            <a:r>
              <a:rPr lang="pl-PL" sz="1600" dirty="0"/>
              <a:t>(strona 3 z 3)</a:t>
            </a:r>
            <a:endParaRPr lang="pl-PL" dirty="0"/>
          </a:p>
        </p:txBody>
      </p:sp>
      <p:sp>
        <p:nvSpPr>
          <p:cNvPr id="5" name="pole tekstowe 4"/>
          <p:cNvSpPr txBox="1"/>
          <p:nvPr/>
        </p:nvSpPr>
        <p:spPr>
          <a:xfrm>
            <a:off x="214282" y="500043"/>
            <a:ext cx="8705909" cy="2308324"/>
          </a:xfrm>
          <a:prstGeom prst="rect">
            <a:avLst/>
          </a:prstGeom>
          <a:noFill/>
        </p:spPr>
        <p:txBody>
          <a:bodyPr wrap="square" rtlCol="0">
            <a:spAutoFit/>
          </a:bodyPr>
          <a:lstStyle/>
          <a:p>
            <a:r>
              <a:rPr lang="pl-PL" dirty="0"/>
              <a:t>Parametry kluczowe</a:t>
            </a:r>
          </a:p>
          <a:p>
            <a:pPr>
              <a:buNone/>
            </a:pPr>
            <a:r>
              <a:rPr lang="pl-PL" dirty="0"/>
              <a:t>	Parametry wspólne zarówno dla instrukcji JOB jak i EXEC:</a:t>
            </a:r>
          </a:p>
          <a:p>
            <a:pPr>
              <a:buNone/>
            </a:pPr>
            <a:r>
              <a:rPr lang="pl-PL" dirty="0"/>
              <a:t>	</a:t>
            </a:r>
            <a:r>
              <a:rPr lang="pl-PL" b="1" dirty="0"/>
              <a:t>COND</a:t>
            </a:r>
            <a:r>
              <a:rPr lang="pl-PL" dirty="0"/>
              <a:t>	- określa warunki przy jakich dany krok może być przetwarzany w </a:t>
            </a:r>
          </a:p>
          <a:p>
            <a:pPr>
              <a:buNone/>
            </a:pPr>
            <a:r>
              <a:rPr lang="pl-PL" dirty="0"/>
              <a:t>		  zależności od rezultatu jakim zakończył się krok poprzedni.</a:t>
            </a:r>
          </a:p>
          <a:p>
            <a:pPr>
              <a:buNone/>
            </a:pPr>
            <a:r>
              <a:rPr lang="pl-PL" dirty="0"/>
              <a:t>	</a:t>
            </a:r>
            <a:r>
              <a:rPr lang="pl-PL" b="1" dirty="0"/>
              <a:t>REGION</a:t>
            </a:r>
            <a:r>
              <a:rPr lang="pl-PL" dirty="0"/>
              <a:t>	- określa rozmiar obszaru na dysku aby zaalokować JOB (lub jego krok).</a:t>
            </a:r>
          </a:p>
          <a:p>
            <a:pPr>
              <a:buNone/>
            </a:pPr>
            <a:r>
              <a:rPr lang="pl-PL" dirty="0"/>
              <a:t>	</a:t>
            </a:r>
            <a:r>
              <a:rPr lang="pl-PL" b="1" dirty="0"/>
              <a:t>TIME</a:t>
            </a:r>
            <a:r>
              <a:rPr lang="pl-PL" dirty="0"/>
              <a:t>	- wskazuje górną granicę czasu wykonania całego </a:t>
            </a:r>
            <a:r>
              <a:rPr lang="pl-PL" noProof="1"/>
              <a:t>JOBa</a:t>
            </a:r>
            <a:r>
              <a:rPr lang="pl-PL" dirty="0"/>
              <a:t> (lub jego kroku).</a:t>
            </a:r>
          </a:p>
          <a:p>
            <a:r>
              <a:rPr lang="pl-PL" dirty="0"/>
              <a:t>	Parametr tylko dla instrukcji EXEC:</a:t>
            </a:r>
          </a:p>
          <a:p>
            <a:r>
              <a:rPr lang="pl-PL" dirty="0"/>
              <a:t>	</a:t>
            </a:r>
            <a:r>
              <a:rPr lang="pl-PL" b="1" dirty="0"/>
              <a:t>PARM</a:t>
            </a:r>
            <a:r>
              <a:rPr lang="pl-PL" dirty="0"/>
              <a:t>	- przekazuje parametry do programu wywoływanego w tym kroku.</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348" y="5072074"/>
            <a:ext cx="7772400" cy="1785926"/>
          </a:xfrm>
          <a:solidFill>
            <a:schemeClr val="tx1"/>
          </a:solidFill>
        </p:spPr>
        <p:txBody>
          <a:bodyPr>
            <a:normAutofit/>
          </a:bodyPr>
          <a:lstStyle/>
          <a:p>
            <a:r>
              <a:rPr lang="pl-PL" sz="1800" noProof="1">
                <a:solidFill>
                  <a:srgbClr val="00B050"/>
                </a:solidFill>
              </a:rPr>
              <a:t>000058 //DANEWYJ  </a:t>
            </a:r>
            <a:r>
              <a:rPr lang="pl-PL" sz="1800" b="0" noProof="1">
                <a:solidFill>
                  <a:srgbClr val="FF0000"/>
                </a:solidFill>
              </a:rPr>
              <a:t>DD</a:t>
            </a:r>
            <a:r>
              <a:rPr lang="pl-PL" sz="1800" noProof="1">
                <a:solidFill>
                  <a:srgbClr val="00B050"/>
                </a:solidFill>
              </a:rPr>
              <a:t> DSN</a:t>
            </a:r>
            <a:r>
              <a:rPr lang="pl-PL" sz="1800" noProof="1">
                <a:solidFill>
                  <a:srgbClr val="FFFF00"/>
                </a:solidFill>
              </a:rPr>
              <a:t>=</a:t>
            </a:r>
            <a:r>
              <a:rPr lang="pl-PL" sz="1800" noProof="1">
                <a:solidFill>
                  <a:srgbClr val="00B050"/>
                </a:solidFill>
              </a:rPr>
              <a:t>LB12345.PGRLTS0.OUT</a:t>
            </a:r>
            <a:r>
              <a:rPr lang="pl-PL" sz="1800" noProof="1">
                <a:solidFill>
                  <a:srgbClr val="FFFF00"/>
                </a:solidFill>
              </a:rPr>
              <a:t>,</a:t>
            </a:r>
            <a:br>
              <a:rPr lang="pl-PL" sz="1800" noProof="1">
                <a:solidFill>
                  <a:srgbClr val="FFFF00"/>
                </a:solidFill>
              </a:rPr>
            </a:br>
            <a:r>
              <a:rPr lang="pl-PL" sz="1800" noProof="1">
                <a:solidFill>
                  <a:srgbClr val="00B050"/>
                </a:solidFill>
              </a:rPr>
              <a:t>000059 // 	           DISP</a:t>
            </a:r>
            <a:r>
              <a:rPr lang="pl-PL" sz="1800" noProof="1">
                <a:solidFill>
                  <a:srgbClr val="FFFF00"/>
                </a:solidFill>
              </a:rPr>
              <a:t>=(</a:t>
            </a:r>
            <a:r>
              <a:rPr lang="pl-PL" sz="1800" noProof="1">
                <a:solidFill>
                  <a:srgbClr val="00B050"/>
                </a:solidFill>
              </a:rPr>
              <a:t>NEW</a:t>
            </a:r>
            <a:r>
              <a:rPr lang="pl-PL" sz="1800" noProof="1">
                <a:solidFill>
                  <a:srgbClr val="FFFF00"/>
                </a:solidFill>
              </a:rPr>
              <a:t>,</a:t>
            </a:r>
            <a:r>
              <a:rPr lang="pl-PL" sz="1800" noProof="1">
                <a:solidFill>
                  <a:srgbClr val="00B050"/>
                </a:solidFill>
              </a:rPr>
              <a:t>CATLG</a:t>
            </a:r>
            <a:r>
              <a:rPr lang="pl-PL" sz="1800" noProof="1">
                <a:solidFill>
                  <a:srgbClr val="FFFF00"/>
                </a:solidFill>
              </a:rPr>
              <a:t>,</a:t>
            </a:r>
            <a:r>
              <a:rPr lang="pl-PL" sz="1800" noProof="1">
                <a:solidFill>
                  <a:srgbClr val="00B050"/>
                </a:solidFill>
              </a:rPr>
              <a:t>DELETE</a:t>
            </a:r>
            <a:r>
              <a:rPr lang="pl-PL" sz="1800" noProof="1">
                <a:solidFill>
                  <a:srgbClr val="FFFF00"/>
                </a:solidFill>
              </a:rPr>
              <a:t>),</a:t>
            </a:r>
            <a:r>
              <a:rPr lang="pl-PL" sz="1800" noProof="1">
                <a:solidFill>
                  <a:srgbClr val="00B050"/>
                </a:solidFill>
              </a:rPr>
              <a:t>                  </a:t>
            </a:r>
            <a:br>
              <a:rPr lang="pl-PL" sz="1800" noProof="1">
                <a:solidFill>
                  <a:srgbClr val="00B050"/>
                </a:solidFill>
              </a:rPr>
            </a:br>
            <a:r>
              <a:rPr lang="pl-PL" sz="1800" noProof="1">
                <a:solidFill>
                  <a:srgbClr val="00B050"/>
                </a:solidFill>
              </a:rPr>
              <a:t>000060 // 	           AVGREC</a:t>
            </a:r>
            <a:r>
              <a:rPr lang="pl-PL" sz="1800" noProof="1">
                <a:solidFill>
                  <a:srgbClr val="FFFF00"/>
                </a:solidFill>
              </a:rPr>
              <a:t>=</a:t>
            </a:r>
            <a:r>
              <a:rPr lang="pl-PL" sz="1800" noProof="1">
                <a:solidFill>
                  <a:srgbClr val="00B050"/>
                </a:solidFill>
              </a:rPr>
              <a:t>K</a:t>
            </a:r>
            <a:r>
              <a:rPr lang="pl-PL" sz="1800" noProof="1">
                <a:solidFill>
                  <a:srgbClr val="FFFF00"/>
                </a:solidFill>
              </a:rPr>
              <a:t>,</a:t>
            </a:r>
            <a:r>
              <a:rPr lang="pl-PL" sz="1800" noProof="1">
                <a:solidFill>
                  <a:srgbClr val="00B050"/>
                </a:solidFill>
              </a:rPr>
              <a:t>RECFM</a:t>
            </a:r>
            <a:r>
              <a:rPr lang="pl-PL" sz="1800" noProof="1">
                <a:solidFill>
                  <a:srgbClr val="FFFF00"/>
                </a:solidFill>
              </a:rPr>
              <a:t>=</a:t>
            </a:r>
            <a:r>
              <a:rPr lang="pl-PL" sz="1800" noProof="1">
                <a:solidFill>
                  <a:srgbClr val="00B050"/>
                </a:solidFill>
              </a:rPr>
              <a:t>F</a:t>
            </a:r>
            <a:r>
              <a:rPr lang="pl-PL" sz="1800" noProof="1">
                <a:solidFill>
                  <a:srgbClr val="FFFF00"/>
                </a:solidFill>
              </a:rPr>
              <a:t>,</a:t>
            </a:r>
            <a:r>
              <a:rPr lang="pl-PL" sz="1800" noProof="1">
                <a:solidFill>
                  <a:srgbClr val="00B050"/>
                </a:solidFill>
              </a:rPr>
              <a:t>                        </a:t>
            </a:r>
            <a:br>
              <a:rPr lang="pl-PL" sz="1800" noProof="1">
                <a:solidFill>
                  <a:srgbClr val="00B050"/>
                </a:solidFill>
              </a:rPr>
            </a:br>
            <a:r>
              <a:rPr lang="pl-PL" sz="1800" noProof="1">
                <a:solidFill>
                  <a:srgbClr val="00B050"/>
                </a:solidFill>
              </a:rPr>
              <a:t>000061 // 	           DSORG</a:t>
            </a:r>
            <a:r>
              <a:rPr lang="pl-PL" sz="1800" noProof="1">
                <a:solidFill>
                  <a:srgbClr val="FFFF00"/>
                </a:solidFill>
              </a:rPr>
              <a:t>=</a:t>
            </a:r>
            <a:r>
              <a:rPr lang="pl-PL" sz="1800" noProof="1">
                <a:solidFill>
                  <a:srgbClr val="00B050"/>
                </a:solidFill>
              </a:rPr>
              <a:t>PS</a:t>
            </a:r>
            <a:r>
              <a:rPr lang="pl-PL" sz="1800" noProof="1">
                <a:solidFill>
                  <a:srgbClr val="FFFF00"/>
                </a:solidFill>
              </a:rPr>
              <a:t>,</a:t>
            </a:r>
            <a:r>
              <a:rPr lang="pl-PL" sz="1800" noProof="1">
                <a:solidFill>
                  <a:srgbClr val="00B050"/>
                </a:solidFill>
              </a:rPr>
              <a:t>                                 </a:t>
            </a:r>
            <a:br>
              <a:rPr lang="pl-PL" sz="1800" noProof="1">
                <a:solidFill>
                  <a:srgbClr val="00B050"/>
                </a:solidFill>
              </a:rPr>
            </a:br>
            <a:r>
              <a:rPr lang="pl-PL" sz="1800" noProof="1">
                <a:solidFill>
                  <a:srgbClr val="00B050"/>
                </a:solidFill>
              </a:rPr>
              <a:t>000062 // 	           SPACE</a:t>
            </a:r>
            <a:r>
              <a:rPr lang="pl-PL" sz="1800" noProof="1">
                <a:solidFill>
                  <a:srgbClr val="FFFF00"/>
                </a:solidFill>
              </a:rPr>
              <a:t>=(</a:t>
            </a:r>
            <a:r>
              <a:rPr lang="pl-PL" sz="1800" noProof="1">
                <a:solidFill>
                  <a:srgbClr val="00B050"/>
                </a:solidFill>
              </a:rPr>
              <a:t>50</a:t>
            </a:r>
            <a:r>
              <a:rPr lang="pl-PL" sz="1800" noProof="1">
                <a:solidFill>
                  <a:srgbClr val="FFFF00"/>
                </a:solidFill>
              </a:rPr>
              <a:t>,(</a:t>
            </a:r>
            <a:r>
              <a:rPr lang="pl-PL" sz="1800" noProof="1">
                <a:solidFill>
                  <a:srgbClr val="00B050"/>
                </a:solidFill>
              </a:rPr>
              <a:t>1</a:t>
            </a:r>
            <a:r>
              <a:rPr lang="pl-PL" sz="1800" noProof="1">
                <a:solidFill>
                  <a:srgbClr val="FFFF00"/>
                </a:solidFill>
              </a:rPr>
              <a:t>,</a:t>
            </a:r>
            <a:r>
              <a:rPr lang="pl-PL" sz="1800" noProof="1">
                <a:solidFill>
                  <a:srgbClr val="00B050"/>
                </a:solidFill>
              </a:rPr>
              <a:t>1</a:t>
            </a:r>
            <a:r>
              <a:rPr lang="pl-PL" sz="1800" noProof="1">
                <a:solidFill>
                  <a:srgbClr val="FFFF00"/>
                </a:solidFill>
              </a:rPr>
              <a:t>),</a:t>
            </a:r>
            <a:r>
              <a:rPr lang="pl-PL" sz="1800" noProof="1">
                <a:solidFill>
                  <a:srgbClr val="00B050"/>
                </a:solidFill>
              </a:rPr>
              <a:t>RLSE</a:t>
            </a:r>
            <a:r>
              <a:rPr lang="pl-PL" sz="1800" noProof="1">
                <a:solidFill>
                  <a:srgbClr val="FFFF00"/>
                </a:solidFill>
              </a:rPr>
              <a:t>),</a:t>
            </a:r>
            <a:r>
              <a:rPr lang="pl-PL" sz="1800" noProof="1">
                <a:solidFill>
                  <a:srgbClr val="00B050"/>
                </a:solidFill>
              </a:rPr>
              <a:t>                    </a:t>
            </a:r>
            <a:br>
              <a:rPr lang="pl-PL" sz="1800" noProof="1">
                <a:solidFill>
                  <a:srgbClr val="00B050"/>
                </a:solidFill>
              </a:rPr>
            </a:br>
            <a:r>
              <a:rPr lang="pl-PL" sz="1800" noProof="1">
                <a:solidFill>
                  <a:srgbClr val="00B050"/>
                </a:solidFill>
              </a:rPr>
              <a:t>000063 // 	           LRECL</a:t>
            </a:r>
            <a:r>
              <a:rPr lang="pl-PL" sz="1800" noProof="1">
                <a:solidFill>
                  <a:srgbClr val="FFFF00"/>
                </a:solidFill>
              </a:rPr>
              <a:t>=</a:t>
            </a:r>
            <a:r>
              <a:rPr lang="pl-PL" sz="1800" noProof="1">
                <a:solidFill>
                  <a:srgbClr val="00B050"/>
                </a:solidFill>
              </a:rPr>
              <a:t>50 </a:t>
            </a:r>
          </a:p>
        </p:txBody>
      </p:sp>
      <p:sp>
        <p:nvSpPr>
          <p:cNvPr id="3" name="Symbol zastępczy tekstu 2"/>
          <p:cNvSpPr>
            <a:spLocks noGrp="1"/>
          </p:cNvSpPr>
          <p:nvPr>
            <p:ph type="body" idx="1"/>
          </p:nvPr>
        </p:nvSpPr>
        <p:spPr>
          <a:xfrm>
            <a:off x="642910" y="1"/>
            <a:ext cx="7772400" cy="642917"/>
          </a:xfrm>
        </p:spPr>
        <p:txBody>
          <a:bodyPr>
            <a:normAutofit fontScale="92500" lnSpcReduction="20000"/>
          </a:bodyPr>
          <a:lstStyle/>
          <a:p>
            <a:pPr algn="ctr"/>
            <a:r>
              <a:rPr lang="pl-PL" sz="3900" b="1" dirty="0">
                <a:solidFill>
                  <a:schemeClr val="tx1"/>
                </a:solidFill>
              </a:rPr>
              <a:t>Instrukcja</a:t>
            </a:r>
            <a:r>
              <a:rPr lang="pl-PL" sz="4800" b="1" dirty="0">
                <a:solidFill>
                  <a:schemeClr val="tx1"/>
                </a:solidFill>
              </a:rPr>
              <a:t> DD</a:t>
            </a:r>
            <a:r>
              <a:rPr lang="pl-PL" sz="3600" dirty="0">
                <a:solidFill>
                  <a:schemeClr val="tx1"/>
                </a:solidFill>
              </a:rPr>
              <a:t> </a:t>
            </a:r>
            <a:r>
              <a:rPr lang="pl-PL" sz="1400" dirty="0">
                <a:solidFill>
                  <a:schemeClr val="tx1"/>
                </a:solidFill>
              </a:rPr>
              <a:t>(strona 1 z 10)</a:t>
            </a:r>
          </a:p>
        </p:txBody>
      </p:sp>
      <p:sp>
        <p:nvSpPr>
          <p:cNvPr id="4" name="pole tekstowe 3"/>
          <p:cNvSpPr txBox="1"/>
          <p:nvPr/>
        </p:nvSpPr>
        <p:spPr>
          <a:xfrm>
            <a:off x="62155" y="642918"/>
            <a:ext cx="237566" cy="646331"/>
          </a:xfrm>
          <a:prstGeom prst="rect">
            <a:avLst/>
          </a:prstGeom>
          <a:noFill/>
        </p:spPr>
        <p:txBody>
          <a:bodyPr wrap="none" rtlCol="0">
            <a:spAutoFit/>
          </a:bodyPr>
          <a:lstStyle/>
          <a:p>
            <a:r>
              <a:rPr lang="en-US" dirty="0"/>
              <a:t> </a:t>
            </a:r>
            <a:endParaRPr lang="pl-PL" dirty="0"/>
          </a:p>
          <a:p>
            <a:endParaRPr lang="pl-PL" dirty="0"/>
          </a:p>
        </p:txBody>
      </p:sp>
      <p:sp>
        <p:nvSpPr>
          <p:cNvPr id="6" name="pole tekstowe 5"/>
          <p:cNvSpPr txBox="1"/>
          <p:nvPr/>
        </p:nvSpPr>
        <p:spPr>
          <a:xfrm>
            <a:off x="287216" y="642918"/>
            <a:ext cx="8856784" cy="4524315"/>
          </a:xfrm>
          <a:prstGeom prst="rect">
            <a:avLst/>
          </a:prstGeom>
          <a:noFill/>
        </p:spPr>
        <p:txBody>
          <a:bodyPr wrap="square" rtlCol="0">
            <a:spAutoFit/>
          </a:bodyPr>
          <a:lstStyle/>
          <a:p>
            <a:r>
              <a:rPr lang="pl-PL" dirty="0"/>
              <a:t>Instrukcja DD musi być usytuowana po instrukcji EXEC dla którego to kroku  dane są używane.</a:t>
            </a:r>
          </a:p>
          <a:p>
            <a:r>
              <a:rPr lang="pl-PL" dirty="0"/>
              <a:t>DD identyfikuje  dane dla wejścia (</a:t>
            </a:r>
            <a:r>
              <a:rPr lang="pl-PL" i="1" noProof="1"/>
              <a:t>input</a:t>
            </a:r>
            <a:r>
              <a:rPr lang="pl-PL" dirty="0"/>
              <a:t>) i wyjścia (</a:t>
            </a:r>
            <a:r>
              <a:rPr lang="pl-PL" i="1" noProof="1"/>
              <a:t>output</a:t>
            </a:r>
            <a:r>
              <a:rPr lang="pl-PL" dirty="0"/>
              <a:t>) dla programu lub procedury dla</a:t>
            </a:r>
          </a:p>
          <a:p>
            <a:r>
              <a:rPr lang="pl-PL" dirty="0"/>
              <a:t>instrukcji EXEC, która poprzedza instrukcję DD.</a:t>
            </a:r>
          </a:p>
          <a:p>
            <a:r>
              <a:rPr lang="pl-PL" dirty="0"/>
              <a:t>Każda  instrukcja DD </a:t>
            </a:r>
            <a:r>
              <a:rPr lang="en-US" dirty="0"/>
              <a:t>(</a:t>
            </a:r>
            <a:r>
              <a:rPr lang="pl-PL" i="1" noProof="1"/>
              <a:t>D</a:t>
            </a:r>
            <a:r>
              <a:rPr lang="en-US" i="1" noProof="1"/>
              <a:t>ata </a:t>
            </a:r>
            <a:r>
              <a:rPr lang="pl-PL" i="1" noProof="1"/>
              <a:t>D</a:t>
            </a:r>
            <a:r>
              <a:rPr lang="en-US" i="1" noProof="1"/>
              <a:t>efinition</a:t>
            </a:r>
            <a:r>
              <a:rPr lang="pl-PL" i="1" noProof="1"/>
              <a:t>, Data Description</a:t>
            </a:r>
            <a:r>
              <a:rPr lang="en-US" dirty="0"/>
              <a:t>) </a:t>
            </a:r>
            <a:r>
              <a:rPr lang="pl-PL" dirty="0"/>
              <a:t>dołącza</a:t>
            </a:r>
            <a:r>
              <a:rPr lang="en-US" dirty="0"/>
              <a:t> </a:t>
            </a:r>
            <a:r>
              <a:rPr lang="pl-PL" dirty="0"/>
              <a:t>(</a:t>
            </a:r>
            <a:r>
              <a:rPr lang="en-US" i="1" dirty="0"/>
              <a:t>links</a:t>
            </a:r>
            <a:r>
              <a:rPr lang="pl-PL" dirty="0"/>
              <a:t>)</a:t>
            </a:r>
            <a:r>
              <a:rPr lang="en-US" dirty="0"/>
              <a:t> </a:t>
            </a:r>
            <a:r>
              <a:rPr lang="pl-PL" dirty="0"/>
              <a:t>dane</a:t>
            </a:r>
            <a:r>
              <a:rPr lang="en-US" dirty="0"/>
              <a:t> </a:t>
            </a:r>
            <a:r>
              <a:rPr lang="pl-PL" dirty="0"/>
              <a:t>(</a:t>
            </a:r>
            <a:r>
              <a:rPr lang="en-US" i="1" dirty="0"/>
              <a:t>data set</a:t>
            </a:r>
            <a:r>
              <a:rPr lang="pl-PL" dirty="0"/>
              <a:t>) lub inny rodzaj wejścia/wyjścia (</a:t>
            </a:r>
            <a:r>
              <a:rPr lang="en-US" i="1" dirty="0"/>
              <a:t>I/O device</a:t>
            </a:r>
            <a:r>
              <a:rPr lang="pl-PL" dirty="0"/>
              <a:t>) do nazwy </a:t>
            </a:r>
            <a:r>
              <a:rPr lang="en-US" dirty="0"/>
              <a:t>(</a:t>
            </a:r>
            <a:r>
              <a:rPr lang="en-US" i="1" noProof="1"/>
              <a:t>ddname</a:t>
            </a:r>
            <a:r>
              <a:rPr lang="en-US" dirty="0"/>
              <a:t>) </a:t>
            </a:r>
            <a:r>
              <a:rPr lang="pl-PL" dirty="0"/>
              <a:t>kodowanej w </a:t>
            </a:r>
            <a:r>
              <a:rPr lang="pl-PL" dirty="0" err="1" smtClean="0"/>
              <a:t>COBOLu</a:t>
            </a:r>
            <a:r>
              <a:rPr lang="pl-PL" dirty="0" smtClean="0"/>
              <a:t> </a:t>
            </a:r>
            <a:r>
              <a:rPr lang="pl-PL" dirty="0"/>
              <a:t>w linii </a:t>
            </a:r>
            <a:r>
              <a:rPr lang="pl-PL" b="1" dirty="0"/>
              <a:t>SELECT</a:t>
            </a:r>
            <a:r>
              <a:rPr lang="pl-PL" dirty="0"/>
              <a:t> po słowie </a:t>
            </a:r>
            <a:r>
              <a:rPr lang="pl-PL" b="1" dirty="0"/>
              <a:t>ASSIGN</a:t>
            </a:r>
            <a:r>
              <a:rPr lang="pl-PL" dirty="0"/>
              <a:t> . </a:t>
            </a:r>
            <a:r>
              <a:rPr lang="en-US" dirty="0"/>
              <a:t> </a:t>
            </a:r>
            <a:r>
              <a:rPr lang="pl-PL" dirty="0"/>
              <a:t>Każda instrukcja </a:t>
            </a:r>
            <a:r>
              <a:rPr lang="en-US" dirty="0"/>
              <a:t>DD </a:t>
            </a:r>
            <a:r>
              <a:rPr lang="pl-PL" dirty="0"/>
              <a:t>jest związana ze szczególnym krokiem (EXEC).</a:t>
            </a:r>
            <a:r>
              <a:rPr lang="en-US" dirty="0"/>
              <a:t> </a:t>
            </a:r>
            <a:r>
              <a:rPr lang="pl-PL" dirty="0"/>
              <a:t>Dwie specjalne instrukcje DD,</a:t>
            </a:r>
            <a:r>
              <a:rPr lang="en-US" dirty="0"/>
              <a:t> </a:t>
            </a:r>
            <a:r>
              <a:rPr lang="en-US" b="1" dirty="0"/>
              <a:t>JOBLIB </a:t>
            </a:r>
            <a:r>
              <a:rPr lang="pl-PL" b="1" dirty="0"/>
              <a:t> </a:t>
            </a:r>
            <a:r>
              <a:rPr lang="en-US" b="1" dirty="0"/>
              <a:t>DD</a:t>
            </a:r>
            <a:r>
              <a:rPr lang="en-US" dirty="0"/>
              <a:t> </a:t>
            </a:r>
            <a:r>
              <a:rPr lang="pl-PL" dirty="0"/>
              <a:t>i</a:t>
            </a:r>
            <a:r>
              <a:rPr lang="en-US" dirty="0"/>
              <a:t> </a:t>
            </a:r>
            <a:r>
              <a:rPr lang="en-US" b="1" dirty="0"/>
              <a:t>STEPLIB</a:t>
            </a:r>
            <a:r>
              <a:rPr lang="pl-PL" b="1" dirty="0"/>
              <a:t> </a:t>
            </a:r>
            <a:r>
              <a:rPr lang="en-US" b="1" dirty="0"/>
              <a:t> DD</a:t>
            </a:r>
            <a:r>
              <a:rPr lang="pl-PL" dirty="0"/>
              <a:t> identyfikują umiejscowienie programu</a:t>
            </a:r>
            <a:r>
              <a:rPr lang="en-US" dirty="0"/>
              <a:t> </a:t>
            </a:r>
            <a:r>
              <a:rPr lang="pl-PL" dirty="0"/>
              <a:t>lub procedury.</a:t>
            </a:r>
            <a:r>
              <a:rPr lang="en-US" dirty="0"/>
              <a:t> </a:t>
            </a:r>
            <a:r>
              <a:rPr lang="pl-PL" dirty="0"/>
              <a:t> </a:t>
            </a:r>
            <a:r>
              <a:rPr lang="en-US" dirty="0"/>
              <a:t>z/OS </a:t>
            </a:r>
            <a:r>
              <a:rPr lang="pl-PL" dirty="0"/>
              <a:t>automatycznie śledzi standartowe biblioteki systemu</a:t>
            </a:r>
            <a:r>
              <a:rPr lang="en-US" dirty="0"/>
              <a:t> </a:t>
            </a:r>
            <a:r>
              <a:rPr lang="pl-PL" dirty="0"/>
              <a:t>(</a:t>
            </a:r>
            <a:r>
              <a:rPr lang="en-US" i="1" dirty="0"/>
              <a:t>standard system libraries</a:t>
            </a:r>
            <a:r>
              <a:rPr lang="pl-PL" dirty="0"/>
              <a:t>)</a:t>
            </a:r>
            <a:r>
              <a:rPr lang="en-US" dirty="0"/>
              <a:t>, </a:t>
            </a:r>
            <a:r>
              <a:rPr lang="pl-PL" dirty="0"/>
              <a:t>tak więc istnieje potrzeba  kodowania tych specjalnych instrukcji DD w </a:t>
            </a:r>
            <a:r>
              <a:rPr lang="pl-PL" noProof="1"/>
              <a:t>JCLu</a:t>
            </a:r>
            <a:r>
              <a:rPr lang="pl-PL" dirty="0"/>
              <a:t> tylko, </a:t>
            </a:r>
            <a:r>
              <a:rPr lang="en-US" dirty="0"/>
              <a:t> </a:t>
            </a:r>
            <a:r>
              <a:rPr lang="pl-PL" dirty="0"/>
              <a:t>gdy program lub procedura umiejscowiona jest w bibliotece prywatnej (patrz: instrukcja EXEC, strona 2). </a:t>
            </a:r>
          </a:p>
          <a:p>
            <a:r>
              <a:rPr lang="pl-PL" dirty="0"/>
              <a:t>Aż 3273 instrukcje DD mogę się pojawić po jednym EXEC.</a:t>
            </a:r>
          </a:p>
          <a:p>
            <a:r>
              <a:rPr lang="pl-PL" dirty="0"/>
              <a:t>Instrukcja DD może podać systemowi różnego rodzaju informacje o danych: organizacja danych, długość rekordu itd.  Jeżeli nowy plik danych tworzony jest na dysku (</a:t>
            </a:r>
            <a:r>
              <a:rPr lang="pl-PL" i="1" noProof="1"/>
              <a:t>direct-access device</a:t>
            </a:r>
            <a:r>
              <a:rPr lang="pl-PL" dirty="0"/>
              <a:t>) musi się określić ilość pamięci do alokacji zbioru.  Podawanie tych informacji jest jedną z rzeczy, które sprawiają, że  JCL jest taki trudny.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500306"/>
            <a:ext cx="8229600" cy="1714512"/>
          </a:xfrm>
          <a:solidFill>
            <a:schemeClr val="tx1"/>
          </a:solidFill>
        </p:spPr>
        <p:txBody>
          <a:bodyPr>
            <a:normAutofit/>
          </a:bodyPr>
          <a:lstStyle/>
          <a:p>
            <a:pPr algn="l"/>
            <a:r>
              <a:rPr lang="pl-PL" sz="1800" b="1" dirty="0">
                <a:solidFill>
                  <a:srgbClr val="00B050"/>
                </a:solidFill>
              </a:rPr>
              <a:t>000019 //STEP020	   </a:t>
            </a:r>
            <a:r>
              <a:rPr lang="pl-PL" sz="1800" b="1" dirty="0">
                <a:solidFill>
                  <a:srgbClr val="FF0000"/>
                </a:solidFill>
              </a:rPr>
              <a:t>EXEC</a:t>
            </a:r>
            <a:r>
              <a:rPr lang="pl-PL" sz="1800" b="1" dirty="0">
                <a:solidFill>
                  <a:srgbClr val="00B050"/>
                </a:solidFill>
              </a:rPr>
              <a:t> PGM</a:t>
            </a:r>
            <a:r>
              <a:rPr lang="pl-PL" sz="1800" b="1" dirty="0">
                <a:solidFill>
                  <a:srgbClr val="FFFF00"/>
                </a:solidFill>
              </a:rPr>
              <a:t>=</a:t>
            </a:r>
            <a:r>
              <a:rPr lang="pl-PL" sz="1800" b="1" dirty="0">
                <a:solidFill>
                  <a:srgbClr val="00B050"/>
                </a:solidFill>
              </a:rPr>
              <a:t>PRGPAR0</a:t>
            </a:r>
            <a:r>
              <a:rPr lang="pl-PL" sz="1800" b="1" dirty="0">
                <a:solidFill>
                  <a:srgbClr val="FFFF00"/>
                </a:solidFill>
              </a:rPr>
              <a:t>,</a:t>
            </a:r>
            <a:r>
              <a:rPr lang="pl-PL" sz="1800" b="1" dirty="0">
                <a:solidFill>
                  <a:srgbClr val="00B050"/>
                </a:solidFill>
              </a:rPr>
              <a:t>COND</a:t>
            </a:r>
            <a:r>
              <a:rPr lang="pl-PL" sz="1800" b="1" dirty="0">
                <a:solidFill>
                  <a:srgbClr val="FFFF00"/>
                </a:solidFill>
              </a:rPr>
              <a:t>=(</a:t>
            </a:r>
            <a:r>
              <a:rPr lang="pl-PL" sz="1800" b="1" dirty="0">
                <a:solidFill>
                  <a:srgbClr val="00B050"/>
                </a:solidFill>
              </a:rPr>
              <a:t>4</a:t>
            </a:r>
            <a:r>
              <a:rPr lang="pl-PL" sz="1800" b="1" dirty="0">
                <a:solidFill>
                  <a:srgbClr val="FFFF00"/>
                </a:solidFill>
              </a:rPr>
              <a:t>,</a:t>
            </a:r>
            <a:r>
              <a:rPr lang="pl-PL" sz="1800" b="1" dirty="0">
                <a:solidFill>
                  <a:srgbClr val="00B050"/>
                </a:solidFill>
              </a:rPr>
              <a:t>LT</a:t>
            </a:r>
            <a:r>
              <a:rPr lang="pl-PL" sz="1800" b="1" dirty="0">
                <a:solidFill>
                  <a:srgbClr val="FFFF00"/>
                </a:solidFill>
              </a:rPr>
              <a:t>),</a:t>
            </a:r>
            <a:r>
              <a:rPr lang="pl-PL" sz="1800" b="1" dirty="0">
                <a:solidFill>
                  <a:srgbClr val="00B050"/>
                </a:solidFill>
              </a:rPr>
              <a:t>PARM</a:t>
            </a:r>
            <a:r>
              <a:rPr lang="pl-PL" sz="1800" b="1" dirty="0">
                <a:solidFill>
                  <a:srgbClr val="FFFF00"/>
                </a:solidFill>
              </a:rPr>
              <a:t>=</a:t>
            </a:r>
            <a:r>
              <a:rPr lang="pl-PL" sz="1800" b="1" dirty="0">
                <a:solidFill>
                  <a:schemeClr val="bg1"/>
                </a:solidFill>
              </a:rPr>
              <a:t>' 1909-12-31'</a:t>
            </a:r>
            <a:r>
              <a:rPr lang="pl-PL" sz="1800" b="1" dirty="0">
                <a:solidFill>
                  <a:srgbClr val="00B050"/>
                </a:solidFill>
              </a:rPr>
              <a:t/>
            </a:r>
            <a:br>
              <a:rPr lang="pl-PL" sz="1800" b="1" dirty="0">
                <a:solidFill>
                  <a:srgbClr val="00B050"/>
                </a:solidFill>
              </a:rPr>
            </a:br>
            <a:r>
              <a:rPr lang="pl-PL" sz="1800" b="1" dirty="0">
                <a:solidFill>
                  <a:srgbClr val="00B050"/>
                </a:solidFill>
              </a:rPr>
              <a:t>000020 //E1DQPAR0 </a:t>
            </a:r>
            <a:r>
              <a:rPr lang="pl-PL" sz="1800" b="1" dirty="0">
                <a:solidFill>
                  <a:srgbClr val="FF0000"/>
                </a:solidFill>
              </a:rPr>
              <a:t>DD</a:t>
            </a:r>
            <a:r>
              <a:rPr lang="pl-PL" sz="1800" b="1" dirty="0">
                <a:solidFill>
                  <a:srgbClr val="00B050"/>
                </a:solidFill>
              </a:rPr>
              <a:t> DSN</a:t>
            </a:r>
            <a:r>
              <a:rPr lang="pl-PL" sz="1800" b="1" dirty="0">
                <a:solidFill>
                  <a:srgbClr val="FFFF00"/>
                </a:solidFill>
              </a:rPr>
              <a:t>=</a:t>
            </a:r>
            <a:r>
              <a:rPr lang="pl-PL" sz="1800" b="1" dirty="0">
                <a:solidFill>
                  <a:srgbClr val="00B0F0"/>
                </a:solidFill>
              </a:rPr>
              <a:t>LB12345.PGRPAR0.FILE1.IN</a:t>
            </a:r>
            <a:r>
              <a:rPr lang="pl-PL" sz="1800" b="1" dirty="0">
                <a:solidFill>
                  <a:srgbClr val="FFFF00"/>
                </a:solidFill>
              </a:rPr>
              <a:t>,</a:t>
            </a:r>
            <a:r>
              <a:rPr lang="pl-PL" sz="1800" b="1" dirty="0">
                <a:solidFill>
                  <a:srgbClr val="00B050"/>
                </a:solidFill>
              </a:rPr>
              <a:t>DISP</a:t>
            </a:r>
            <a:r>
              <a:rPr lang="pl-PL" sz="1800" b="1" dirty="0">
                <a:solidFill>
                  <a:srgbClr val="FFFF00"/>
                </a:solidFill>
              </a:rPr>
              <a:t>=</a:t>
            </a:r>
            <a:r>
              <a:rPr lang="pl-PL" sz="1800" b="1" dirty="0">
                <a:solidFill>
                  <a:srgbClr val="00B050"/>
                </a:solidFill>
              </a:rPr>
              <a:t>SHR</a:t>
            </a:r>
            <a:br>
              <a:rPr lang="pl-PL" sz="1800" b="1" dirty="0">
                <a:solidFill>
                  <a:srgbClr val="00B050"/>
                </a:solidFill>
              </a:rPr>
            </a:br>
            <a:r>
              <a:rPr lang="pl-PL" sz="1800" b="1" dirty="0">
                <a:solidFill>
                  <a:srgbClr val="00B050"/>
                </a:solidFill>
              </a:rPr>
              <a:t>000021 //	   </a:t>
            </a:r>
            <a:r>
              <a:rPr lang="pl-PL" sz="1800" b="1" dirty="0">
                <a:solidFill>
                  <a:srgbClr val="FF0000"/>
                </a:solidFill>
              </a:rPr>
              <a:t>DD</a:t>
            </a:r>
            <a:r>
              <a:rPr lang="pl-PL" sz="1800" b="1" dirty="0">
                <a:solidFill>
                  <a:srgbClr val="00B050"/>
                </a:solidFill>
              </a:rPr>
              <a:t>  DSN</a:t>
            </a:r>
            <a:r>
              <a:rPr lang="pl-PL" sz="1800" b="1" dirty="0">
                <a:solidFill>
                  <a:srgbClr val="FFFF00"/>
                </a:solidFill>
              </a:rPr>
              <a:t>=</a:t>
            </a:r>
            <a:r>
              <a:rPr lang="pl-PL" sz="1800" b="1" dirty="0">
                <a:solidFill>
                  <a:srgbClr val="00B0F0"/>
                </a:solidFill>
              </a:rPr>
              <a:t>LB12345.PGRPAR0.FILE2.IN</a:t>
            </a:r>
            <a:r>
              <a:rPr lang="pl-PL" sz="1800" b="1" dirty="0">
                <a:solidFill>
                  <a:srgbClr val="FFFF00"/>
                </a:solidFill>
              </a:rPr>
              <a:t>,</a:t>
            </a:r>
            <a:r>
              <a:rPr lang="pl-PL" sz="1800" b="1" dirty="0">
                <a:solidFill>
                  <a:srgbClr val="00B050"/>
                </a:solidFill>
              </a:rPr>
              <a:t>DISP</a:t>
            </a:r>
            <a:r>
              <a:rPr lang="pl-PL" sz="1800" b="1" dirty="0">
                <a:solidFill>
                  <a:srgbClr val="FFFF00"/>
                </a:solidFill>
              </a:rPr>
              <a:t>=</a:t>
            </a:r>
            <a:r>
              <a:rPr lang="pl-PL" sz="1800" b="1" dirty="0">
                <a:solidFill>
                  <a:srgbClr val="00B050"/>
                </a:solidFill>
              </a:rPr>
              <a:t>SHR</a:t>
            </a:r>
            <a:br>
              <a:rPr lang="pl-PL" sz="1800" b="1" dirty="0">
                <a:solidFill>
                  <a:srgbClr val="00B050"/>
                </a:solidFill>
              </a:rPr>
            </a:br>
            <a:r>
              <a:rPr lang="pl-PL" sz="1800" b="1" dirty="0">
                <a:solidFill>
                  <a:srgbClr val="00B050"/>
                </a:solidFill>
              </a:rPr>
              <a:t>000022 //	   </a:t>
            </a:r>
            <a:r>
              <a:rPr lang="pl-PL" sz="1800" b="1" dirty="0">
                <a:solidFill>
                  <a:srgbClr val="FF0000"/>
                </a:solidFill>
              </a:rPr>
              <a:t>DD</a:t>
            </a:r>
            <a:r>
              <a:rPr lang="pl-PL" sz="1800" b="1" dirty="0">
                <a:solidFill>
                  <a:srgbClr val="00B050"/>
                </a:solidFill>
              </a:rPr>
              <a:t>  DSN</a:t>
            </a:r>
            <a:r>
              <a:rPr lang="pl-PL" sz="1800" b="1" dirty="0">
                <a:solidFill>
                  <a:srgbClr val="FFFF00"/>
                </a:solidFill>
              </a:rPr>
              <a:t>=</a:t>
            </a:r>
            <a:r>
              <a:rPr lang="pl-PL" sz="1800" b="1" dirty="0">
                <a:solidFill>
                  <a:srgbClr val="00B0F0"/>
                </a:solidFill>
              </a:rPr>
              <a:t>LB12345.PGRPAR0.FILE3.IN</a:t>
            </a:r>
            <a:r>
              <a:rPr lang="pl-PL" sz="1800" b="1" dirty="0">
                <a:solidFill>
                  <a:srgbClr val="FFFF00"/>
                </a:solidFill>
              </a:rPr>
              <a:t>,</a:t>
            </a:r>
            <a:r>
              <a:rPr lang="pl-PL" sz="1800" b="1" dirty="0">
                <a:solidFill>
                  <a:srgbClr val="00B050"/>
                </a:solidFill>
              </a:rPr>
              <a:t>DISP</a:t>
            </a:r>
            <a:r>
              <a:rPr lang="pl-PL" sz="1800" b="1" dirty="0">
                <a:solidFill>
                  <a:srgbClr val="FFFF00"/>
                </a:solidFill>
              </a:rPr>
              <a:t>=</a:t>
            </a:r>
            <a:r>
              <a:rPr lang="pl-PL" sz="1800" b="1" dirty="0">
                <a:solidFill>
                  <a:srgbClr val="00B050"/>
                </a:solidFill>
              </a:rPr>
              <a:t>SHR</a:t>
            </a:r>
            <a:br>
              <a:rPr lang="pl-PL" sz="1800" b="1" dirty="0">
                <a:solidFill>
                  <a:srgbClr val="00B050"/>
                </a:solidFill>
              </a:rPr>
            </a:br>
            <a:r>
              <a:rPr lang="pl-PL" sz="1800" b="1" dirty="0">
                <a:solidFill>
                  <a:srgbClr val="00B050"/>
                </a:solidFill>
              </a:rPr>
              <a:t>000023 //S1DQPAR0 </a:t>
            </a:r>
            <a:r>
              <a:rPr lang="pl-PL" sz="1800" b="1" dirty="0">
                <a:solidFill>
                  <a:srgbClr val="FF0000"/>
                </a:solidFill>
              </a:rPr>
              <a:t>DD</a:t>
            </a:r>
            <a:r>
              <a:rPr lang="pl-PL" sz="1800" b="1" dirty="0">
                <a:solidFill>
                  <a:srgbClr val="00B050"/>
                </a:solidFill>
              </a:rPr>
              <a:t> DSN</a:t>
            </a:r>
            <a:r>
              <a:rPr lang="pl-PL" sz="1800" b="1" dirty="0">
                <a:solidFill>
                  <a:srgbClr val="FFFF00"/>
                </a:solidFill>
              </a:rPr>
              <a:t>=</a:t>
            </a:r>
            <a:r>
              <a:rPr lang="pl-PL" sz="1800" b="1" dirty="0">
                <a:solidFill>
                  <a:srgbClr val="00B050"/>
                </a:solidFill>
              </a:rPr>
              <a:t>LB12345.PGRPAR0.OUT</a:t>
            </a:r>
            <a:r>
              <a:rPr lang="pl-PL" sz="1800" b="1" dirty="0">
                <a:solidFill>
                  <a:srgbClr val="FFFF00"/>
                </a:solidFill>
              </a:rPr>
              <a:t>(</a:t>
            </a:r>
            <a:r>
              <a:rPr lang="pl-PL" sz="1800" b="1" dirty="0">
                <a:solidFill>
                  <a:srgbClr val="00B050"/>
                </a:solidFill>
              </a:rPr>
              <a:t>+1</a:t>
            </a:r>
            <a:r>
              <a:rPr lang="pl-PL" sz="1800" b="1" dirty="0">
                <a:solidFill>
                  <a:srgbClr val="FFFF00"/>
                </a:solidFill>
              </a:rPr>
              <a:t>),</a:t>
            </a:r>
          </a:p>
        </p:txBody>
      </p:sp>
      <p:sp>
        <p:nvSpPr>
          <p:cNvPr id="3" name="pole tekstowe 2"/>
          <p:cNvSpPr txBox="1"/>
          <p:nvPr/>
        </p:nvSpPr>
        <p:spPr>
          <a:xfrm>
            <a:off x="857224" y="500042"/>
            <a:ext cx="71438" cy="369332"/>
          </a:xfrm>
          <a:prstGeom prst="rect">
            <a:avLst/>
          </a:prstGeom>
          <a:noFill/>
        </p:spPr>
        <p:txBody>
          <a:bodyPr wrap="square" rtlCol="0">
            <a:spAutoFit/>
          </a:bodyPr>
          <a:lstStyle/>
          <a:p>
            <a:r>
              <a:rPr lang="pl-PL" b="1" dirty="0"/>
              <a:t>                  </a:t>
            </a:r>
            <a:endParaRPr lang="pl-PL" dirty="0"/>
          </a:p>
        </p:txBody>
      </p:sp>
      <p:sp>
        <p:nvSpPr>
          <p:cNvPr id="4" name="pole tekstowe 3"/>
          <p:cNvSpPr txBox="1"/>
          <p:nvPr/>
        </p:nvSpPr>
        <p:spPr>
          <a:xfrm>
            <a:off x="285720" y="0"/>
            <a:ext cx="8858280" cy="2431435"/>
          </a:xfrm>
          <a:prstGeom prst="rect">
            <a:avLst/>
          </a:prstGeom>
          <a:noFill/>
        </p:spPr>
        <p:txBody>
          <a:bodyPr wrap="square" rtlCol="0">
            <a:spAutoFit/>
          </a:bodyPr>
          <a:lstStyle/>
          <a:p>
            <a:pPr algn="ctr"/>
            <a:r>
              <a:rPr lang="pl-PL" sz="3600" b="1" dirty="0"/>
              <a:t>Instrukcja</a:t>
            </a:r>
            <a:r>
              <a:rPr lang="pl-PL" sz="4400" b="1" dirty="0"/>
              <a:t> DD </a:t>
            </a:r>
            <a:r>
              <a:rPr lang="pl-PL" sz="1600" dirty="0"/>
              <a:t>(strona 2 z 10)</a:t>
            </a:r>
            <a:endParaRPr lang="pl-PL" dirty="0"/>
          </a:p>
          <a:p>
            <a:r>
              <a:rPr lang="pl-PL" b="1" dirty="0"/>
              <a:t>DSN (</a:t>
            </a:r>
            <a:r>
              <a:rPr lang="pl-PL" b="1" i="1" noProof="1"/>
              <a:t>Data Set Name</a:t>
            </a:r>
            <a:r>
              <a:rPr lang="pl-PL" b="1" dirty="0"/>
              <a:t>) </a:t>
            </a:r>
            <a:r>
              <a:rPr lang="pl-PL" dirty="0"/>
              <a:t>– podaje nazwę pliku. Może to być:</a:t>
            </a:r>
          </a:p>
          <a:p>
            <a:pPr>
              <a:buFontTx/>
              <a:buChar char="-"/>
            </a:pPr>
            <a:r>
              <a:rPr lang="pl-PL" dirty="0"/>
              <a:t>  pojedyncza ścieżka do pliku (najczęściej, może zawierać do 44 znaków z kropkami włącznie),</a:t>
            </a:r>
          </a:p>
          <a:p>
            <a:pPr>
              <a:buFontTx/>
              <a:buChar char="-"/>
            </a:pPr>
            <a:r>
              <a:rPr lang="pl-PL" dirty="0"/>
              <a:t>  dane bezpośrednio występujące po parametrach * (gwiazdka) lub DATA (patrz: slajd nr 5),</a:t>
            </a:r>
          </a:p>
          <a:p>
            <a:pPr>
              <a:buFontTx/>
              <a:buChar char="-"/>
            </a:pPr>
            <a:r>
              <a:rPr lang="pl-PL" dirty="0"/>
              <a:t>  złożone z wielu plików (do 255 plików sekwencyjnych) dane, które formują  jeden duży plik sekwencyjny – pliki te muszą mieć te same parametry DCB (organizację, LRECL, RECFM,…) jak w kolejnych przykładach.</a:t>
            </a:r>
          </a:p>
        </p:txBody>
      </p:sp>
      <p:sp>
        <p:nvSpPr>
          <p:cNvPr id="5" name="pole tekstowe 4"/>
          <p:cNvSpPr txBox="1"/>
          <p:nvPr/>
        </p:nvSpPr>
        <p:spPr>
          <a:xfrm>
            <a:off x="285720" y="4286256"/>
            <a:ext cx="8810402" cy="2308324"/>
          </a:xfrm>
          <a:prstGeom prst="rect">
            <a:avLst/>
          </a:prstGeom>
          <a:noFill/>
        </p:spPr>
        <p:txBody>
          <a:bodyPr wrap="square" rtlCol="0">
            <a:spAutoFit/>
          </a:bodyPr>
          <a:lstStyle/>
          <a:p>
            <a:r>
              <a:rPr lang="pl-PL" b="1" dirty="0"/>
              <a:t>-  </a:t>
            </a:r>
            <a:r>
              <a:rPr lang="pl-PL" dirty="0"/>
              <a:t>Plik tymczasowy (</a:t>
            </a:r>
            <a:r>
              <a:rPr lang="pl-PL" i="1" noProof="1"/>
              <a:t>temporary data set</a:t>
            </a:r>
            <a:r>
              <a:rPr lang="pl-PL" dirty="0"/>
              <a:t>):</a:t>
            </a:r>
          </a:p>
          <a:p>
            <a:r>
              <a:rPr lang="pl-PL" b="1" dirty="0"/>
              <a:t>Pliki tymczasowe </a:t>
            </a:r>
            <a:r>
              <a:rPr lang="pl-PL" dirty="0"/>
              <a:t>– mają nazwy zaczynające się od &amp;&amp; (</a:t>
            </a:r>
            <a:r>
              <a:rPr lang="pl-PL" i="1" noProof="1"/>
              <a:t>double ampersands</a:t>
            </a:r>
            <a:r>
              <a:rPr lang="pl-PL" dirty="0"/>
              <a:t>) po których następuje dowolna  ich nazwa, zazwyczaj krótka (zalecana: &amp;&amp;TEMP1, &amp;&amp;TEMP2, itd.) </a:t>
            </a:r>
          </a:p>
          <a:p>
            <a:r>
              <a:rPr lang="pl-PL" dirty="0"/>
              <a:t>(patrz następny slajd, przykład drugi).</a:t>
            </a:r>
          </a:p>
          <a:p>
            <a:r>
              <a:rPr lang="pl-PL" dirty="0"/>
              <a:t>Dane są tworzone podczas przetwarzania </a:t>
            </a:r>
            <a:r>
              <a:rPr lang="pl-PL" noProof="1"/>
              <a:t>JOBu</a:t>
            </a:r>
            <a:r>
              <a:rPr lang="pl-PL" dirty="0"/>
              <a:t> i usuwane pod jego koniec.  Są to zwykle dane przygotowane przez JOB dla procesu otrzymania danych trwałych, </a:t>
            </a:r>
            <a:r>
              <a:rPr lang="pl-PL" dirty="0" smtClean="0"/>
              <a:t>niepotrzebnych </a:t>
            </a:r>
            <a:r>
              <a:rPr lang="pl-PL" dirty="0"/>
              <a:t>w rezultacie końcowym.  W takim wypadku ich </a:t>
            </a:r>
            <a:r>
              <a:rPr lang="pl-PL" noProof="1"/>
              <a:t>DISPosition</a:t>
            </a:r>
            <a:r>
              <a:rPr lang="pl-PL" dirty="0"/>
              <a:t> będzie ustawiona na NEW z poleceniem przekazania ich (PASS) dalej, w głąb </a:t>
            </a:r>
            <a:r>
              <a:rPr lang="pl-PL" noProof="1"/>
              <a:t>JOBu</a:t>
            </a:r>
            <a:r>
              <a:rPr lang="pl-PL"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22313" y="4071942"/>
            <a:ext cx="7772400" cy="2643206"/>
          </a:xfrm>
          <a:solidFill>
            <a:schemeClr val="tx1"/>
          </a:solidFill>
        </p:spPr>
        <p:txBody>
          <a:bodyPr>
            <a:normAutofit fontScale="90000"/>
          </a:bodyPr>
          <a:lstStyle/>
          <a:p>
            <a:r>
              <a:rPr lang="pl-PL" sz="1600" noProof="1">
                <a:solidFill>
                  <a:srgbClr val="00B050"/>
                </a:solidFill>
              </a:rPr>
              <a:t>000021 //STEP020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 </a:t>
            </a:r>
            <a:br>
              <a:rPr lang="pl-PL" sz="1600" noProof="1">
                <a:solidFill>
                  <a:srgbClr val="00B050"/>
                </a:solidFill>
              </a:rPr>
            </a:br>
            <a:r>
              <a:rPr lang="pl-PL" sz="1600" noProof="1">
                <a:solidFill>
                  <a:srgbClr val="00B050"/>
                </a:solidFill>
              </a:rPr>
              <a:t>000022 //SORTIN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chemeClr val="bg1"/>
                </a:solidFill>
              </a:rPr>
              <a:t>LB12345.PGRLTS0.PREPAR.DAT</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000023 //SORTOUT	</a:t>
            </a:r>
            <a:r>
              <a:rPr lang="pl-PL" sz="1600" noProof="1">
                <a:solidFill>
                  <a:srgbClr val="FF0000"/>
                </a:solidFill>
              </a:rPr>
              <a:t>DD</a:t>
            </a:r>
            <a:r>
              <a:rPr lang="pl-PL" sz="1600" noProof="1">
                <a:solidFill>
                  <a:srgbClr val="00B050"/>
                </a:solidFill>
              </a:rPr>
              <a:t>    DSN</a:t>
            </a:r>
            <a:r>
              <a:rPr lang="pl-PL" sz="1600" noProof="1">
                <a:solidFill>
                  <a:srgbClr val="FFFF00"/>
                </a:solidFill>
              </a:rPr>
              <a:t>=&amp;&amp;</a:t>
            </a:r>
            <a:r>
              <a:rPr lang="pl-PL" sz="1600" noProof="1">
                <a:solidFill>
                  <a:srgbClr val="00B050"/>
                </a:solidFill>
              </a:rPr>
              <a:t>TEMP1</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NEW</a:t>
            </a:r>
            <a:r>
              <a:rPr lang="pl-PL" sz="1600" noProof="1">
                <a:solidFill>
                  <a:srgbClr val="FFFF00"/>
                </a:solidFill>
              </a:rPr>
              <a:t>,</a:t>
            </a:r>
            <a:r>
              <a:rPr lang="pl-PL" sz="1600" noProof="1">
                <a:solidFill>
                  <a:srgbClr val="00B050"/>
                </a:solidFill>
              </a:rPr>
              <a:t>PASS</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000024 //		          AVGREC</a:t>
            </a:r>
            <a:r>
              <a:rPr lang="pl-PL" sz="1600" noProof="1">
                <a:solidFill>
                  <a:srgbClr val="FFFF00"/>
                </a:solidFill>
              </a:rPr>
              <a:t>=</a:t>
            </a:r>
            <a:r>
              <a:rPr lang="pl-PL" sz="1600" noProof="1">
                <a:solidFill>
                  <a:srgbClr val="00B050"/>
                </a:solidFill>
              </a:rPr>
              <a:t>K</a:t>
            </a:r>
            <a:r>
              <a:rPr lang="pl-PL" sz="1600" noProof="1">
                <a:solidFill>
                  <a:srgbClr val="FFFF00"/>
                </a:solidFill>
              </a:rPr>
              <a:t>,</a:t>
            </a:r>
            <a:r>
              <a:rPr lang="pl-PL" sz="1600" noProof="1">
                <a:solidFill>
                  <a:srgbClr val="00B050"/>
                </a:solidFill>
              </a:rPr>
              <a:t>RECFM</a:t>
            </a:r>
            <a:r>
              <a:rPr lang="pl-PL" sz="1600" noProof="1">
                <a:solidFill>
                  <a:srgbClr val="FFFF00"/>
                </a:solidFill>
              </a:rPr>
              <a:t>=</a:t>
            </a:r>
            <a:r>
              <a:rPr lang="pl-PL" sz="1600" noProof="1">
                <a:solidFill>
                  <a:srgbClr val="00B050"/>
                </a:solidFill>
              </a:rPr>
              <a:t>F</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000025 //		          DSORG</a:t>
            </a:r>
            <a:r>
              <a:rPr lang="pl-PL" sz="1600" noProof="1">
                <a:solidFill>
                  <a:srgbClr val="FFFF00"/>
                </a:solidFill>
              </a:rPr>
              <a:t>=</a:t>
            </a:r>
            <a:r>
              <a:rPr lang="pl-PL" sz="1600" noProof="1">
                <a:solidFill>
                  <a:srgbClr val="00B050"/>
                </a:solidFill>
              </a:rPr>
              <a:t>PS</a:t>
            </a:r>
            <a:r>
              <a:rPr lang="pl-PL" sz="1600" noProof="1">
                <a:solidFill>
                  <a:srgbClr val="FFFF00"/>
                </a:solidFill>
              </a:rPr>
              <a:t>,</a:t>
            </a:r>
            <a:r>
              <a:rPr lang="pl-PL" sz="1600" noProof="1">
                <a:solidFill>
                  <a:srgbClr val="00B050"/>
                </a:solidFill>
              </a:rPr>
              <a:t> SPACE</a:t>
            </a:r>
            <a:r>
              <a:rPr lang="pl-PL" sz="1600" noProof="1">
                <a:solidFill>
                  <a:srgbClr val="FFFF00"/>
                </a:solidFill>
              </a:rPr>
              <a:t>=(</a:t>
            </a:r>
            <a:r>
              <a:rPr lang="pl-PL" sz="1600" noProof="1">
                <a:solidFill>
                  <a:srgbClr val="00B050"/>
                </a:solidFill>
              </a:rPr>
              <a:t>50</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1</a:t>
            </a:r>
            <a:r>
              <a:rPr lang="pl-PL" sz="1600" noProof="1">
                <a:solidFill>
                  <a:srgbClr val="FFFF00"/>
                </a:solidFill>
              </a:rPr>
              <a:t>),</a:t>
            </a:r>
            <a:r>
              <a:rPr lang="pl-PL" sz="1600" noProof="1">
                <a:solidFill>
                  <a:srgbClr val="00B050"/>
                </a:solidFill>
              </a:rPr>
              <a:t>RLSE</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000026 //		          LRECL</a:t>
            </a:r>
            <a:r>
              <a:rPr lang="pl-PL" sz="1600" noProof="1">
                <a:solidFill>
                  <a:srgbClr val="FFFF00"/>
                </a:solidFill>
              </a:rPr>
              <a:t>=</a:t>
            </a:r>
            <a:r>
              <a:rPr lang="pl-PL" sz="1600" noProof="1">
                <a:solidFill>
                  <a:srgbClr val="00B050"/>
                </a:solidFill>
              </a:rPr>
              <a:t>50</a:t>
            </a:r>
            <a:br>
              <a:rPr lang="pl-PL" sz="1600" noProof="1">
                <a:solidFill>
                  <a:srgbClr val="00B050"/>
                </a:solidFill>
              </a:rPr>
            </a:br>
            <a:r>
              <a:rPr lang="pl-PL" sz="1600" noProof="1">
                <a:solidFill>
                  <a:srgbClr val="00B050"/>
                </a:solidFill>
              </a:rPr>
              <a:t>………………….</a:t>
            </a:r>
            <a:br>
              <a:rPr lang="pl-PL" sz="1600" noProof="1">
                <a:solidFill>
                  <a:srgbClr val="00B050"/>
                </a:solidFill>
              </a:rPr>
            </a:br>
            <a:r>
              <a:rPr lang="pl-PL" sz="1600" noProof="1">
                <a:solidFill>
                  <a:srgbClr val="00B050"/>
                </a:solidFill>
              </a:rPr>
              <a:t>000037 //STEP030	</a:t>
            </a:r>
            <a:r>
              <a:rPr lang="pl-PL" sz="1600" noProof="1">
                <a:solidFill>
                  <a:srgbClr val="FF0000"/>
                </a:solidFill>
              </a:rPr>
              <a:t>EXEC</a:t>
            </a:r>
            <a:r>
              <a:rPr lang="pl-PL" sz="1600" noProof="1">
                <a:solidFill>
                  <a:srgbClr val="00B050"/>
                </a:solidFill>
              </a:rPr>
              <a:t>  PGM</a:t>
            </a:r>
            <a:r>
              <a:rPr lang="pl-PL" sz="1600" noProof="1">
                <a:solidFill>
                  <a:srgbClr val="FFFF00"/>
                </a:solidFill>
              </a:rPr>
              <a:t>=</a:t>
            </a:r>
            <a:r>
              <a:rPr lang="pl-PL" sz="1600" noProof="1">
                <a:solidFill>
                  <a:srgbClr val="00B050"/>
                </a:solidFill>
              </a:rPr>
              <a:t>SORT</a:t>
            </a:r>
            <a:r>
              <a:rPr lang="pl-PL" sz="1600" noProof="1">
                <a:solidFill>
                  <a:srgbClr val="FFFF00"/>
                </a:solidFill>
              </a:rPr>
              <a:t>,</a:t>
            </a:r>
            <a:r>
              <a:rPr lang="pl-PL" sz="1600" noProof="1">
                <a:solidFill>
                  <a:srgbClr val="00B050"/>
                </a:solidFill>
              </a:rPr>
              <a:t>COND</a:t>
            </a:r>
            <a:r>
              <a:rPr lang="pl-PL" sz="1600" noProof="1">
                <a:solidFill>
                  <a:srgbClr val="FFFF00"/>
                </a:solidFill>
              </a:rPr>
              <a:t>=(</a:t>
            </a:r>
            <a:r>
              <a:rPr lang="pl-PL" sz="1600" noProof="1">
                <a:solidFill>
                  <a:srgbClr val="00B050"/>
                </a:solidFill>
              </a:rPr>
              <a:t>4</a:t>
            </a:r>
            <a:r>
              <a:rPr lang="pl-PL" sz="1600" noProof="1">
                <a:solidFill>
                  <a:srgbClr val="FFFF00"/>
                </a:solidFill>
              </a:rPr>
              <a:t>,</a:t>
            </a:r>
            <a:r>
              <a:rPr lang="pl-PL" sz="1600" noProof="1">
                <a:solidFill>
                  <a:srgbClr val="00B050"/>
                </a:solidFill>
              </a:rPr>
              <a:t>LT</a:t>
            </a:r>
            <a:r>
              <a:rPr lang="pl-PL" sz="1600" noProof="1">
                <a:solidFill>
                  <a:srgbClr val="FFFF00"/>
                </a:solidFill>
              </a:rPr>
              <a:t>)</a:t>
            </a:r>
            <a:r>
              <a:rPr lang="pl-PL" sz="1600" noProof="1">
                <a:solidFill>
                  <a:srgbClr val="00B050"/>
                </a:solidFill>
              </a:rPr>
              <a:t/>
            </a:r>
            <a:br>
              <a:rPr lang="pl-PL" sz="1600" noProof="1">
                <a:solidFill>
                  <a:srgbClr val="00B050"/>
                </a:solidFill>
              </a:rPr>
            </a:br>
            <a:r>
              <a:rPr lang="pl-PL" sz="1600" noProof="1">
                <a:solidFill>
                  <a:srgbClr val="00B050"/>
                </a:solidFill>
              </a:rPr>
              <a:t>000038 //SORTIN 	</a:t>
            </a:r>
            <a:r>
              <a:rPr lang="pl-PL" sz="1600" noProof="1">
                <a:solidFill>
                  <a:srgbClr val="FF0000"/>
                </a:solidFill>
              </a:rPr>
              <a:t>DD</a:t>
            </a:r>
            <a:r>
              <a:rPr lang="pl-PL" sz="1600" noProof="1">
                <a:solidFill>
                  <a:srgbClr val="00B050"/>
                </a:solidFill>
              </a:rPr>
              <a:t>    DSN</a:t>
            </a:r>
            <a:r>
              <a:rPr lang="pl-PL" sz="1600" noProof="1">
                <a:solidFill>
                  <a:srgbClr val="FFFF00"/>
                </a:solidFill>
              </a:rPr>
              <a:t>=</a:t>
            </a:r>
            <a:r>
              <a:rPr lang="pl-PL" sz="1600" noProof="1">
                <a:solidFill>
                  <a:srgbClr val="00B050"/>
                </a:solidFill>
              </a:rPr>
              <a:t>LB12345.PGRLTS0.MASTER.DAT</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SHR</a:t>
            </a:r>
            <a:br>
              <a:rPr lang="pl-PL" sz="1600" noProof="1">
                <a:solidFill>
                  <a:srgbClr val="00B050"/>
                </a:solidFill>
              </a:rPr>
            </a:br>
            <a:r>
              <a:rPr lang="pl-PL" sz="1600" noProof="1">
                <a:solidFill>
                  <a:srgbClr val="00B050"/>
                </a:solidFill>
              </a:rPr>
              <a:t>000039 //SORTOUT	</a:t>
            </a:r>
            <a:r>
              <a:rPr lang="pl-PL" sz="1600" noProof="1">
                <a:solidFill>
                  <a:srgbClr val="FF0000"/>
                </a:solidFill>
              </a:rPr>
              <a:t>DD</a:t>
            </a:r>
            <a:r>
              <a:rPr lang="pl-PL" sz="1600" noProof="1">
                <a:solidFill>
                  <a:srgbClr val="00B050"/>
                </a:solidFill>
              </a:rPr>
              <a:t>    DSN</a:t>
            </a:r>
            <a:r>
              <a:rPr lang="pl-PL" sz="1600" noProof="1">
                <a:solidFill>
                  <a:srgbClr val="FFFF00"/>
                </a:solidFill>
              </a:rPr>
              <a:t>=&amp;&amp;</a:t>
            </a:r>
            <a:r>
              <a:rPr lang="pl-PL" sz="1600" noProof="1">
                <a:solidFill>
                  <a:srgbClr val="00B050"/>
                </a:solidFill>
              </a:rPr>
              <a:t>TEMP2</a:t>
            </a:r>
            <a:r>
              <a:rPr lang="pl-PL" sz="1600" noProof="1">
                <a:solidFill>
                  <a:srgbClr val="FFFF00"/>
                </a:solidFill>
              </a:rPr>
              <a:t>,</a:t>
            </a:r>
            <a:r>
              <a:rPr lang="pl-PL" sz="1600" noProof="1">
                <a:solidFill>
                  <a:srgbClr val="00B050"/>
                </a:solidFill>
              </a:rPr>
              <a:t>DISP</a:t>
            </a:r>
            <a:r>
              <a:rPr lang="pl-PL" sz="1600" noProof="1">
                <a:solidFill>
                  <a:srgbClr val="FFFF00"/>
                </a:solidFill>
              </a:rPr>
              <a:t>=(</a:t>
            </a:r>
            <a:r>
              <a:rPr lang="pl-PL" sz="1600" noProof="1">
                <a:solidFill>
                  <a:srgbClr val="00B050"/>
                </a:solidFill>
              </a:rPr>
              <a:t>NEW</a:t>
            </a:r>
            <a:r>
              <a:rPr lang="pl-PL" sz="1600" noProof="1">
                <a:solidFill>
                  <a:srgbClr val="FFFF00"/>
                </a:solidFill>
              </a:rPr>
              <a:t>,</a:t>
            </a:r>
            <a:r>
              <a:rPr lang="pl-PL" sz="1600" noProof="1">
                <a:solidFill>
                  <a:srgbClr val="00B050"/>
                </a:solidFill>
              </a:rPr>
              <a:t>PASS</a:t>
            </a:r>
            <a:r>
              <a:rPr lang="pl-PL" sz="1600" noProof="1">
                <a:solidFill>
                  <a:srgbClr val="FFFF00"/>
                </a:solidFill>
              </a:rPr>
              <a:t>),</a:t>
            </a:r>
            <a:r>
              <a:rPr lang="pl-PL" sz="1600" noProof="1">
                <a:solidFill>
                  <a:schemeClr val="accent6">
                    <a:lumMod val="75000"/>
                  </a:schemeClr>
                </a:solidFill>
              </a:rPr>
              <a:t>LRECL=39</a:t>
            </a:r>
            <a:r>
              <a:rPr lang="pl-PL" sz="1600" noProof="1">
                <a:solidFill>
                  <a:srgbClr val="FFFF00"/>
                </a:solidFill>
              </a:rPr>
              <a:t>,</a:t>
            </a:r>
            <a:r>
              <a:rPr lang="pl-PL" sz="1600" noProof="1">
                <a:solidFill>
                  <a:srgbClr val="00B050"/>
                </a:solidFill>
              </a:rPr>
              <a:t> </a:t>
            </a:r>
            <a:br>
              <a:rPr lang="pl-PL" sz="1600" noProof="1">
                <a:solidFill>
                  <a:srgbClr val="00B050"/>
                </a:solidFill>
              </a:rPr>
            </a:br>
            <a:r>
              <a:rPr lang="pl-PL" sz="1600" noProof="1">
                <a:solidFill>
                  <a:srgbClr val="00B050"/>
                </a:solidFill>
              </a:rPr>
              <a:t>000040 </a:t>
            </a:r>
            <a:r>
              <a:rPr lang="pl-PL" sz="1600" noProof="1">
                <a:solidFill>
                  <a:schemeClr val="accent5">
                    <a:lumMod val="60000"/>
                    <a:lumOff val="40000"/>
                  </a:schemeClr>
                </a:solidFill>
              </a:rPr>
              <a:t>//****		            </a:t>
            </a:r>
            <a:r>
              <a:rPr lang="pl-PL" sz="1600" noProof="1">
                <a:solidFill>
                  <a:schemeClr val="tx2">
                    <a:lumMod val="40000"/>
                    <a:lumOff val="60000"/>
                  </a:schemeClr>
                </a:solidFill>
              </a:rPr>
              <a:t>REFDD</a:t>
            </a:r>
            <a:r>
              <a:rPr lang="pl-PL" sz="1600" noProof="1">
                <a:solidFill>
                  <a:schemeClr val="accent5">
                    <a:lumMod val="60000"/>
                    <a:lumOff val="40000"/>
                  </a:schemeClr>
                </a:solidFill>
              </a:rPr>
              <a:t>=*.STEP020.SORTOUT</a:t>
            </a:r>
            <a:r>
              <a:rPr lang="pl-PL" sz="1600" noProof="1">
                <a:solidFill>
                  <a:srgbClr val="00B050"/>
                </a:solidFill>
              </a:rPr>
              <a:t> </a:t>
            </a:r>
            <a:br>
              <a:rPr lang="pl-PL" sz="1600" noProof="1">
                <a:solidFill>
                  <a:srgbClr val="00B050"/>
                </a:solidFill>
              </a:rPr>
            </a:br>
            <a:r>
              <a:rPr lang="pl-PL" sz="1600" noProof="1">
                <a:solidFill>
                  <a:srgbClr val="00B050"/>
                </a:solidFill>
              </a:rPr>
              <a:t>000041 //		          </a:t>
            </a:r>
            <a:r>
              <a:rPr lang="pl-PL" sz="1600" noProof="1">
                <a:solidFill>
                  <a:schemeClr val="bg1"/>
                </a:solidFill>
              </a:rPr>
              <a:t>LIKE</a:t>
            </a:r>
            <a:r>
              <a:rPr lang="pl-PL" sz="1600" noProof="1">
                <a:solidFill>
                  <a:srgbClr val="FFFF00"/>
                </a:solidFill>
              </a:rPr>
              <a:t>=</a:t>
            </a:r>
            <a:r>
              <a:rPr lang="pl-PL" sz="1600" noProof="1">
                <a:solidFill>
                  <a:schemeClr val="bg1"/>
                </a:solidFill>
              </a:rPr>
              <a:t>LB12345.PGRLTS0.PREPAR.DAT</a:t>
            </a:r>
          </a:p>
        </p:txBody>
      </p:sp>
      <p:sp>
        <p:nvSpPr>
          <p:cNvPr id="3" name="Symbol zastępczy tekstu 2"/>
          <p:cNvSpPr>
            <a:spLocks noGrp="1"/>
          </p:cNvSpPr>
          <p:nvPr>
            <p:ph type="body" idx="1"/>
          </p:nvPr>
        </p:nvSpPr>
        <p:spPr>
          <a:xfrm>
            <a:off x="722313" y="2143116"/>
            <a:ext cx="7772400" cy="1857388"/>
          </a:xfrm>
          <a:solidFill>
            <a:schemeClr val="tx1"/>
          </a:solidFill>
        </p:spPr>
        <p:txBody>
          <a:bodyPr>
            <a:normAutofit fontScale="92500" lnSpcReduction="10000"/>
          </a:bodyPr>
          <a:lstStyle/>
          <a:p>
            <a:r>
              <a:rPr lang="pl-PL" sz="1600" b="1" noProof="1">
                <a:solidFill>
                  <a:srgbClr val="00B050"/>
                </a:solidFill>
              </a:rPr>
              <a:t>000024 //DLAJANKA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LB12345.IKEA.JANEK</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rgbClr val="00B050"/>
                </a:solidFill>
              </a:rPr>
              <a:t> </a:t>
            </a:r>
          </a:p>
          <a:p>
            <a:r>
              <a:rPr lang="pl-PL" sz="1600" b="1" noProof="1">
                <a:solidFill>
                  <a:srgbClr val="00B050"/>
                </a:solidFill>
              </a:rPr>
              <a:t>000025 //		        AVGREC</a:t>
            </a:r>
            <a:r>
              <a:rPr lang="pl-PL" sz="1600" b="1" noProof="1">
                <a:solidFill>
                  <a:srgbClr val="FFFF00"/>
                </a:solidFill>
              </a:rPr>
              <a:t>=</a:t>
            </a:r>
            <a:r>
              <a:rPr lang="pl-PL" sz="1600" b="1" noProof="1">
                <a:solidFill>
                  <a:srgbClr val="00B050"/>
                </a:solidFill>
              </a:rPr>
              <a:t>K</a:t>
            </a:r>
            <a:r>
              <a:rPr lang="pl-PL" sz="1600" b="1" noProof="1">
                <a:solidFill>
                  <a:srgbClr val="FFFF00"/>
                </a:solidFill>
              </a:rPr>
              <a:t>,</a:t>
            </a:r>
            <a:r>
              <a:rPr lang="pl-PL" sz="1600" b="1" noProof="1">
                <a:solidFill>
                  <a:srgbClr val="00B050"/>
                </a:solidFill>
              </a:rPr>
              <a:t>RECFM</a:t>
            </a:r>
            <a:r>
              <a:rPr lang="pl-PL" sz="1600" b="1" noProof="1">
                <a:solidFill>
                  <a:srgbClr val="FFFF00"/>
                </a:solidFill>
              </a:rPr>
              <a:t>=</a:t>
            </a:r>
            <a:r>
              <a:rPr lang="pl-PL" sz="1600" b="1" noProof="1">
                <a:solidFill>
                  <a:srgbClr val="00B050"/>
                </a:solidFill>
              </a:rPr>
              <a:t>F</a:t>
            </a:r>
            <a:r>
              <a:rPr lang="pl-PL" sz="1600" b="1" noProof="1">
                <a:solidFill>
                  <a:srgbClr val="FFFF00"/>
                </a:solidFill>
              </a:rPr>
              <a:t>,</a:t>
            </a:r>
            <a:r>
              <a:rPr lang="pl-PL" sz="1600" b="1" noProof="1">
                <a:solidFill>
                  <a:srgbClr val="00B050"/>
                </a:solidFill>
              </a:rPr>
              <a:t>DSORG</a:t>
            </a:r>
            <a:r>
              <a:rPr lang="pl-PL" sz="1600" b="1" noProof="1">
                <a:solidFill>
                  <a:srgbClr val="FFFF00"/>
                </a:solidFill>
              </a:rPr>
              <a:t>=</a:t>
            </a:r>
            <a:r>
              <a:rPr lang="pl-PL" sz="1600" b="1" noProof="1">
                <a:solidFill>
                  <a:srgbClr val="00B050"/>
                </a:solidFill>
              </a:rPr>
              <a:t>PS</a:t>
            </a:r>
            <a:r>
              <a:rPr lang="pl-PL" sz="1600" b="1" noProof="1">
                <a:solidFill>
                  <a:srgbClr val="FFFF00"/>
                </a:solidFill>
              </a:rPr>
              <a:t>,</a:t>
            </a:r>
          </a:p>
          <a:p>
            <a:r>
              <a:rPr lang="pl-PL" sz="1600" b="1" noProof="1">
                <a:solidFill>
                  <a:srgbClr val="00B050"/>
                </a:solidFill>
              </a:rPr>
              <a:t>000026 //		        SPACE</a:t>
            </a:r>
            <a:r>
              <a:rPr lang="pl-PL" sz="1600" b="1" noProof="1">
                <a:solidFill>
                  <a:srgbClr val="FFFF00"/>
                </a:solidFill>
              </a:rPr>
              <a:t>=(</a:t>
            </a:r>
            <a:r>
              <a:rPr lang="pl-PL" sz="1600" b="1" noProof="1">
                <a:solidFill>
                  <a:srgbClr val="00B050"/>
                </a:solidFill>
              </a:rPr>
              <a:t>72</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1</a:t>
            </a:r>
            <a:r>
              <a:rPr lang="pl-PL" sz="1600" b="1" noProof="1">
                <a:solidFill>
                  <a:srgbClr val="FFFF00"/>
                </a:solidFill>
              </a:rPr>
              <a:t>),</a:t>
            </a:r>
            <a:r>
              <a:rPr lang="pl-PL" sz="1600" b="1" noProof="1">
                <a:solidFill>
                  <a:srgbClr val="00B050"/>
                </a:solidFill>
              </a:rPr>
              <a:t>RLSE</a:t>
            </a:r>
            <a:r>
              <a:rPr lang="pl-PL" sz="1600" b="1" noProof="1">
                <a:solidFill>
                  <a:srgbClr val="FFFF00"/>
                </a:solidFill>
              </a:rPr>
              <a:t>),</a:t>
            </a:r>
            <a:r>
              <a:rPr lang="pl-PL" sz="1600" b="1" noProof="1">
                <a:solidFill>
                  <a:srgbClr val="00B050"/>
                </a:solidFill>
              </a:rPr>
              <a:t>LRECL</a:t>
            </a:r>
            <a:r>
              <a:rPr lang="pl-PL" sz="1600" b="1" noProof="1">
                <a:solidFill>
                  <a:srgbClr val="FFFF00"/>
                </a:solidFill>
              </a:rPr>
              <a:t>=</a:t>
            </a:r>
            <a:r>
              <a:rPr lang="pl-PL" sz="1600" b="1" noProof="1">
                <a:solidFill>
                  <a:srgbClr val="00B050"/>
                </a:solidFill>
              </a:rPr>
              <a:t>72</a:t>
            </a:r>
          </a:p>
          <a:p>
            <a:r>
              <a:rPr lang="pl-PL" sz="1600" b="1" noProof="1">
                <a:solidFill>
                  <a:srgbClr val="00B050"/>
                </a:solidFill>
              </a:rPr>
              <a:t>000027 //DLAJOLI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M188882.IKEA.JOLA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chemeClr val="tx2">
                    <a:lumMod val="40000"/>
                    <a:lumOff val="60000"/>
                  </a:schemeClr>
                </a:solidFill>
              </a:rPr>
              <a:t>REFDD</a:t>
            </a:r>
            <a:r>
              <a:rPr lang="pl-PL" sz="1600" b="1" noProof="1">
                <a:solidFill>
                  <a:srgbClr val="FFFF00"/>
                </a:solidFill>
              </a:rPr>
              <a:t>=</a:t>
            </a:r>
            <a:r>
              <a:rPr lang="pl-PL" sz="1600" b="1" noProof="1">
                <a:solidFill>
                  <a:srgbClr val="00B050"/>
                </a:solidFill>
              </a:rPr>
              <a:t>*.DLAJANKA </a:t>
            </a:r>
          </a:p>
          <a:p>
            <a:r>
              <a:rPr lang="pl-PL" sz="1600" b="1" noProof="1">
                <a:solidFill>
                  <a:srgbClr val="00B050"/>
                </a:solidFill>
              </a:rPr>
              <a:t>000028 //DLAMARTY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M188883.IKEA.MARTA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chemeClr val="tx2">
                    <a:lumMod val="40000"/>
                    <a:lumOff val="60000"/>
                  </a:schemeClr>
                </a:solidFill>
              </a:rPr>
              <a:t>REFDD</a:t>
            </a:r>
            <a:r>
              <a:rPr lang="pl-PL" sz="1600" b="1" noProof="1">
                <a:solidFill>
                  <a:srgbClr val="FFFF00"/>
                </a:solidFill>
              </a:rPr>
              <a:t>=</a:t>
            </a:r>
            <a:r>
              <a:rPr lang="pl-PL" sz="1600" b="1" noProof="1">
                <a:solidFill>
                  <a:srgbClr val="00B050"/>
                </a:solidFill>
              </a:rPr>
              <a:t>*.DLAJANKA</a:t>
            </a:r>
          </a:p>
          <a:p>
            <a:r>
              <a:rPr lang="pl-PL" sz="1600" b="1" noProof="1">
                <a:solidFill>
                  <a:srgbClr val="00B050"/>
                </a:solidFill>
              </a:rPr>
              <a:t>000029 //DLAOLI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M188884.IKEA.OLA</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chemeClr val="tx2">
                    <a:lumMod val="40000"/>
                    <a:lumOff val="60000"/>
                  </a:schemeClr>
                </a:solidFill>
              </a:rPr>
              <a:t>REFDD</a:t>
            </a:r>
            <a:r>
              <a:rPr lang="pl-PL" sz="1600" b="1" noProof="1">
                <a:solidFill>
                  <a:srgbClr val="FFFF00"/>
                </a:solidFill>
              </a:rPr>
              <a:t>=</a:t>
            </a:r>
            <a:r>
              <a:rPr lang="pl-PL" sz="1600" b="1" noProof="1">
                <a:solidFill>
                  <a:srgbClr val="00B050"/>
                </a:solidFill>
              </a:rPr>
              <a:t>*.DLAJANKA </a:t>
            </a:r>
          </a:p>
          <a:p>
            <a:r>
              <a:rPr lang="pl-PL" sz="1600" b="1" noProof="1">
                <a:solidFill>
                  <a:srgbClr val="00B050"/>
                </a:solidFill>
              </a:rPr>
              <a:t>000030 //DLATOMKA	</a:t>
            </a:r>
            <a:r>
              <a:rPr lang="pl-PL" sz="1600" b="1" noProof="1">
                <a:solidFill>
                  <a:srgbClr val="FF0000"/>
                </a:solidFill>
              </a:rPr>
              <a:t>DD</a:t>
            </a:r>
            <a:r>
              <a:rPr lang="pl-PL" sz="1600" b="1" noProof="1">
                <a:solidFill>
                  <a:srgbClr val="00B050"/>
                </a:solidFill>
              </a:rPr>
              <a:t>  DSN</a:t>
            </a:r>
            <a:r>
              <a:rPr lang="pl-PL" sz="1600" b="1" noProof="1">
                <a:solidFill>
                  <a:srgbClr val="FFFF00"/>
                </a:solidFill>
              </a:rPr>
              <a:t>=</a:t>
            </a:r>
            <a:r>
              <a:rPr lang="pl-PL" sz="1600" b="1" noProof="1">
                <a:solidFill>
                  <a:srgbClr val="00B050"/>
                </a:solidFill>
              </a:rPr>
              <a:t>M188885.IKEA.TOMEK</a:t>
            </a:r>
            <a:r>
              <a:rPr lang="pl-PL" sz="1600" b="1" noProof="1">
                <a:solidFill>
                  <a:srgbClr val="FFFF00"/>
                </a:solidFill>
              </a:rPr>
              <a:t>,</a:t>
            </a:r>
            <a:r>
              <a:rPr lang="pl-PL" sz="1600" b="1" noProof="1">
                <a:solidFill>
                  <a:srgbClr val="00B050"/>
                </a:solidFill>
              </a:rPr>
              <a:t>DISP</a:t>
            </a:r>
            <a:r>
              <a:rPr lang="pl-PL" sz="1600" b="1" noProof="1">
                <a:solidFill>
                  <a:srgbClr val="FFFF00"/>
                </a:solidFill>
              </a:rPr>
              <a:t>=(,</a:t>
            </a:r>
            <a:r>
              <a:rPr lang="pl-PL" sz="1600" b="1" noProof="1">
                <a:solidFill>
                  <a:srgbClr val="00B050"/>
                </a:solidFill>
              </a:rPr>
              <a:t>KEEP</a:t>
            </a:r>
            <a:r>
              <a:rPr lang="pl-PL" sz="1600" b="1" noProof="1">
                <a:solidFill>
                  <a:srgbClr val="FFFF00"/>
                </a:solidFill>
              </a:rPr>
              <a:t>),</a:t>
            </a:r>
            <a:r>
              <a:rPr lang="pl-PL" sz="1600" b="1" noProof="1">
                <a:solidFill>
                  <a:schemeClr val="tx2">
                    <a:lumMod val="40000"/>
                    <a:lumOff val="60000"/>
                  </a:schemeClr>
                </a:solidFill>
              </a:rPr>
              <a:t>REFDD</a:t>
            </a:r>
            <a:r>
              <a:rPr lang="pl-PL" sz="1600" b="1" noProof="1">
                <a:solidFill>
                  <a:srgbClr val="FFFF00"/>
                </a:solidFill>
              </a:rPr>
              <a:t>=</a:t>
            </a:r>
            <a:r>
              <a:rPr lang="pl-PL" sz="1600" b="1" noProof="1">
                <a:solidFill>
                  <a:srgbClr val="00B050"/>
                </a:solidFill>
              </a:rPr>
              <a:t>*.DLAJANKA</a:t>
            </a:r>
          </a:p>
        </p:txBody>
      </p:sp>
      <p:sp>
        <p:nvSpPr>
          <p:cNvPr id="4" name="pole tekstowe 3"/>
          <p:cNvSpPr txBox="1"/>
          <p:nvPr/>
        </p:nvSpPr>
        <p:spPr>
          <a:xfrm>
            <a:off x="285720" y="0"/>
            <a:ext cx="8858280" cy="2215991"/>
          </a:xfrm>
          <a:prstGeom prst="rect">
            <a:avLst/>
          </a:prstGeom>
          <a:noFill/>
        </p:spPr>
        <p:txBody>
          <a:bodyPr wrap="square" rtlCol="0">
            <a:spAutoFit/>
          </a:bodyPr>
          <a:lstStyle/>
          <a:p>
            <a:pPr algn="ctr"/>
            <a:r>
              <a:rPr lang="pl-PL" sz="2800" b="1" dirty="0"/>
              <a:t>Instrukcja DD</a:t>
            </a:r>
            <a:r>
              <a:rPr lang="pl-PL" sz="2800" dirty="0"/>
              <a:t> </a:t>
            </a:r>
            <a:r>
              <a:rPr lang="pl-PL" sz="1600" dirty="0"/>
              <a:t>(strona 3 z 10)</a:t>
            </a:r>
            <a:endParaRPr lang="pl-PL" sz="1600" b="1" noProof="1"/>
          </a:p>
          <a:p>
            <a:r>
              <a:rPr lang="pl-PL" sz="2000" b="1" noProof="1"/>
              <a:t>Referencje (</a:t>
            </a:r>
            <a:r>
              <a:rPr lang="pl-PL" sz="2000" b="1" i="1" noProof="1"/>
              <a:t>referbacks</a:t>
            </a:r>
            <a:r>
              <a:rPr lang="pl-PL" sz="2000" b="1" noProof="1"/>
              <a:t>) w JCLu</a:t>
            </a:r>
            <a:endParaRPr lang="en-US" sz="2000" b="1" noProof="1"/>
          </a:p>
          <a:p>
            <a:r>
              <a:rPr lang="pl-PL" dirty="0"/>
              <a:t>W </a:t>
            </a:r>
            <a:r>
              <a:rPr lang="pl-PL" noProof="1"/>
              <a:t>JOBie</a:t>
            </a:r>
            <a:r>
              <a:rPr lang="pl-PL" dirty="0"/>
              <a:t> z wieloma krokami, w następnym kroku można stosować  odniesienie się do </a:t>
            </a:r>
          </a:p>
          <a:p>
            <a:r>
              <a:rPr lang="pl-PL" dirty="0"/>
              <a:t>definiowania parametrów we wcześniejszym kroku zamiast w pełni wyszczególniać </a:t>
            </a:r>
            <a:r>
              <a:rPr lang="pl-PL" dirty="0" smtClean="0"/>
              <a:t>je </a:t>
            </a:r>
            <a:r>
              <a:rPr lang="pl-PL" dirty="0"/>
              <a:t>od </a:t>
            </a:r>
          </a:p>
          <a:p>
            <a:r>
              <a:rPr lang="pl-PL" dirty="0"/>
              <a:t>nowa, jeżeli, przynajmniej część z nich, jest taka sama.</a:t>
            </a:r>
          </a:p>
          <a:p>
            <a:r>
              <a:rPr lang="pl-PL" dirty="0"/>
              <a:t>Jedynie co musi się osobno deklarować to </a:t>
            </a:r>
            <a:r>
              <a:rPr lang="pl-PL" b="1" noProof="1"/>
              <a:t>DISP</a:t>
            </a:r>
            <a:r>
              <a:rPr lang="pl-PL" i="1" noProof="1"/>
              <a:t>osition</a:t>
            </a:r>
            <a:r>
              <a:rPr lang="pl-PL" noProof="1"/>
              <a:t> </a:t>
            </a:r>
            <a:r>
              <a:rPr lang="pl-PL" dirty="0"/>
              <a:t>.</a:t>
            </a:r>
          </a:p>
          <a:p>
            <a:r>
              <a:rPr lang="pl-PL" dirty="0"/>
              <a:t>Przykłady z zastosowaniem </a:t>
            </a:r>
            <a:r>
              <a:rPr lang="pl-PL" b="1" dirty="0"/>
              <a:t>REFDD</a:t>
            </a:r>
            <a:r>
              <a:rPr lang="pl-PL" dirty="0"/>
              <a:t> i </a:t>
            </a:r>
            <a:r>
              <a:rPr lang="pl-PL" b="1" dirty="0"/>
              <a:t>LIKE</a:t>
            </a:r>
            <a:r>
              <a:rPr lang="pl-PL"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2928934"/>
            <a:ext cx="8229600" cy="3714776"/>
          </a:xfrm>
          <a:solidFill>
            <a:schemeClr val="tx1"/>
          </a:solidFill>
        </p:spPr>
        <p:txBody>
          <a:bodyPr>
            <a:normAutofit/>
          </a:bodyPr>
          <a:lstStyle/>
          <a:p>
            <a:pPr algn="l"/>
            <a:r>
              <a:rPr lang="pl-PL" sz="2000" b="1" noProof="1">
                <a:solidFill>
                  <a:srgbClr val="00B050"/>
                </a:solidFill>
              </a:rPr>
              <a:t>000008 //STEP010      </a:t>
            </a:r>
            <a:r>
              <a:rPr lang="pl-PL" sz="2000" b="1" noProof="1">
                <a:solidFill>
                  <a:srgbClr val="FF0000"/>
                </a:solidFill>
              </a:rPr>
              <a:t>EXEC </a:t>
            </a:r>
            <a:r>
              <a:rPr lang="pl-PL" sz="2000" b="1" noProof="1">
                <a:solidFill>
                  <a:srgbClr val="00B050"/>
                </a:solidFill>
              </a:rPr>
              <a:t> PGM</a:t>
            </a:r>
            <a:r>
              <a:rPr lang="pl-PL" sz="2000" b="1" noProof="1">
                <a:solidFill>
                  <a:srgbClr val="FFFF00"/>
                </a:solidFill>
              </a:rPr>
              <a:t>=</a:t>
            </a:r>
            <a:r>
              <a:rPr lang="pl-PL" sz="2000" b="1" noProof="1">
                <a:solidFill>
                  <a:srgbClr val="00B050"/>
                </a:solidFill>
              </a:rPr>
              <a:t>PGRDEP1</a:t>
            </a:r>
            <a:br>
              <a:rPr lang="pl-PL" sz="2000" b="1" noProof="1">
                <a:solidFill>
                  <a:srgbClr val="00B050"/>
                </a:solidFill>
              </a:rPr>
            </a:br>
            <a:r>
              <a:rPr lang="pl-PL" sz="2000" b="1" noProof="1">
                <a:solidFill>
                  <a:srgbClr val="00B050"/>
                </a:solidFill>
              </a:rPr>
              <a:t>000009 //E1DEP0       </a:t>
            </a:r>
            <a:r>
              <a:rPr lang="pl-PL" sz="2000" b="1" noProof="1">
                <a:solidFill>
                  <a:srgbClr val="FF0000"/>
                </a:solidFill>
              </a:rPr>
              <a:t>DD</a:t>
            </a:r>
            <a:r>
              <a:rPr lang="pl-PL" sz="2000" b="1" noProof="1">
                <a:solidFill>
                  <a:srgbClr val="00B050"/>
                </a:solidFill>
              </a:rPr>
              <a:t>	DSN</a:t>
            </a:r>
            <a:r>
              <a:rPr lang="pl-PL" sz="2000" b="1" noProof="1">
                <a:solidFill>
                  <a:srgbClr val="FFFF00"/>
                </a:solidFill>
              </a:rPr>
              <a:t>=</a:t>
            </a:r>
            <a:r>
              <a:rPr lang="pl-PL" sz="2000" b="1" noProof="1">
                <a:solidFill>
                  <a:srgbClr val="00B050"/>
                </a:solidFill>
              </a:rPr>
              <a:t>LB12345.IKEA.ALL</a:t>
            </a:r>
            <a:r>
              <a:rPr lang="pl-PL" sz="2000" b="1" noProof="1">
                <a:solidFill>
                  <a:srgbClr val="FFFF00"/>
                </a:solidFill>
              </a:rPr>
              <a:t>,</a:t>
            </a:r>
            <a:r>
              <a:rPr lang="pl-PL" sz="2000" b="1" noProof="1">
                <a:solidFill>
                  <a:srgbClr val="00B050"/>
                </a:solidFill>
              </a:rPr>
              <a:t>DISP</a:t>
            </a:r>
            <a:r>
              <a:rPr lang="pl-PL" sz="2000" b="1" noProof="1">
                <a:solidFill>
                  <a:srgbClr val="FFFF00"/>
                </a:solidFill>
              </a:rPr>
              <a:t>=</a:t>
            </a:r>
            <a:r>
              <a:rPr lang="pl-PL" sz="2000" b="1" noProof="1">
                <a:solidFill>
                  <a:srgbClr val="00B050"/>
                </a:solidFill>
              </a:rPr>
              <a:t>SHR</a:t>
            </a:r>
            <a:br>
              <a:rPr lang="pl-PL" sz="2000" b="1" noProof="1">
                <a:solidFill>
                  <a:srgbClr val="00B050"/>
                </a:solidFill>
              </a:rPr>
            </a:br>
            <a:r>
              <a:rPr lang="pl-PL" sz="2000" b="1" noProof="1">
                <a:solidFill>
                  <a:srgbClr val="00B050"/>
                </a:solidFill>
              </a:rPr>
              <a:t>000010 //S1DEP0       </a:t>
            </a:r>
            <a:r>
              <a:rPr lang="pl-PL" sz="2000" b="1" noProof="1">
                <a:solidFill>
                  <a:srgbClr val="FF0000"/>
                </a:solidFill>
              </a:rPr>
              <a:t>DD</a:t>
            </a:r>
            <a:r>
              <a:rPr lang="pl-PL" sz="2000" b="1" noProof="1">
                <a:solidFill>
                  <a:srgbClr val="00B050"/>
                </a:solidFill>
              </a:rPr>
              <a:t>	DSN</a:t>
            </a:r>
            <a:r>
              <a:rPr lang="pl-PL" sz="2000" b="1" noProof="1">
                <a:solidFill>
                  <a:srgbClr val="FFFF00"/>
                </a:solidFill>
              </a:rPr>
              <a:t>=</a:t>
            </a:r>
            <a:r>
              <a:rPr lang="pl-PL" sz="2000" b="1" noProof="1">
                <a:solidFill>
                  <a:srgbClr val="00B050"/>
                </a:solidFill>
              </a:rPr>
              <a:t>LB12345.IKEA.ALL.REPORT</a:t>
            </a:r>
            <a:r>
              <a:rPr lang="pl-PL" sz="2000" b="1" noProof="1">
                <a:solidFill>
                  <a:srgbClr val="FFFF00"/>
                </a:solidFill>
              </a:rPr>
              <a:t>,</a:t>
            </a:r>
            <a:r>
              <a:rPr lang="pl-PL" sz="2000" b="1" noProof="1">
                <a:solidFill>
                  <a:srgbClr val="00B050"/>
                </a:solidFill>
              </a:rPr>
              <a:t/>
            </a:r>
            <a:br>
              <a:rPr lang="pl-PL" sz="2000" b="1" noProof="1">
                <a:solidFill>
                  <a:srgbClr val="00B050"/>
                </a:solidFill>
              </a:rPr>
            </a:br>
            <a:r>
              <a:rPr lang="pl-PL" sz="2000" b="1" noProof="1">
                <a:solidFill>
                  <a:srgbClr val="00B050"/>
                </a:solidFill>
              </a:rPr>
              <a:t>000011 //		DISP</a:t>
            </a:r>
            <a:r>
              <a:rPr lang="pl-PL" sz="2000" b="1" noProof="1">
                <a:solidFill>
                  <a:srgbClr val="FFFF00"/>
                </a:solidFill>
              </a:rPr>
              <a:t>=(</a:t>
            </a:r>
            <a:r>
              <a:rPr lang="pl-PL" sz="2000" b="1" noProof="1">
                <a:solidFill>
                  <a:srgbClr val="00B050"/>
                </a:solidFill>
              </a:rPr>
              <a:t>NEW</a:t>
            </a:r>
            <a:r>
              <a:rPr lang="pl-PL" sz="2000" b="1" noProof="1">
                <a:solidFill>
                  <a:srgbClr val="FFFF00"/>
                </a:solidFill>
              </a:rPr>
              <a:t>,</a:t>
            </a:r>
            <a:r>
              <a:rPr lang="pl-PL" sz="2000" b="1" noProof="1">
                <a:solidFill>
                  <a:srgbClr val="00B050"/>
                </a:solidFill>
              </a:rPr>
              <a:t>CATLG</a:t>
            </a:r>
            <a:r>
              <a:rPr lang="pl-PL" sz="2000" b="1" noProof="1">
                <a:solidFill>
                  <a:srgbClr val="FFFF00"/>
                </a:solidFill>
              </a:rPr>
              <a:t>,</a:t>
            </a:r>
            <a:r>
              <a:rPr lang="pl-PL" sz="2000" b="1" noProof="1">
                <a:solidFill>
                  <a:srgbClr val="00B050"/>
                </a:solidFill>
              </a:rPr>
              <a:t>DELETE</a:t>
            </a:r>
            <a:r>
              <a:rPr lang="pl-PL" sz="2000" b="1" noProof="1">
                <a:solidFill>
                  <a:srgbClr val="FFFF00"/>
                </a:solidFill>
              </a:rPr>
              <a:t>),</a:t>
            </a:r>
            <a:r>
              <a:rPr lang="pl-PL" sz="2000" b="1" noProof="1">
                <a:solidFill>
                  <a:srgbClr val="00B050"/>
                </a:solidFill>
              </a:rPr>
              <a:t/>
            </a:r>
            <a:br>
              <a:rPr lang="pl-PL" sz="2000" b="1" noProof="1">
                <a:solidFill>
                  <a:srgbClr val="00B050"/>
                </a:solidFill>
              </a:rPr>
            </a:br>
            <a:r>
              <a:rPr lang="pl-PL" sz="2000" b="1" noProof="1">
                <a:solidFill>
                  <a:srgbClr val="00B050"/>
                </a:solidFill>
              </a:rPr>
              <a:t>000012 //		SPACE</a:t>
            </a:r>
            <a:r>
              <a:rPr lang="pl-PL" sz="2000" b="1" noProof="1">
                <a:solidFill>
                  <a:srgbClr val="FFFF00"/>
                </a:solidFill>
              </a:rPr>
              <a:t>=(</a:t>
            </a:r>
            <a:r>
              <a:rPr lang="pl-PL" sz="2000" b="1" noProof="1">
                <a:solidFill>
                  <a:srgbClr val="00B050"/>
                </a:solidFill>
              </a:rPr>
              <a:t>50</a:t>
            </a:r>
            <a:r>
              <a:rPr lang="pl-PL" sz="2000" b="1" noProof="1">
                <a:solidFill>
                  <a:srgbClr val="FFFF00"/>
                </a:solidFill>
              </a:rPr>
              <a:t>,(</a:t>
            </a:r>
            <a:r>
              <a:rPr lang="pl-PL" sz="2000" b="1" noProof="1">
                <a:solidFill>
                  <a:srgbClr val="00B050"/>
                </a:solidFill>
              </a:rPr>
              <a:t>1</a:t>
            </a:r>
            <a:r>
              <a:rPr lang="pl-PL" sz="2000" b="1" noProof="1">
                <a:solidFill>
                  <a:srgbClr val="FFFF00"/>
                </a:solidFill>
              </a:rPr>
              <a:t>,</a:t>
            </a:r>
            <a:r>
              <a:rPr lang="pl-PL" sz="2000" b="1" noProof="1">
                <a:solidFill>
                  <a:srgbClr val="00B050"/>
                </a:solidFill>
              </a:rPr>
              <a:t>1</a:t>
            </a:r>
            <a:r>
              <a:rPr lang="pl-PL" sz="2000" b="1" noProof="1">
                <a:solidFill>
                  <a:srgbClr val="FFFF00"/>
                </a:solidFill>
              </a:rPr>
              <a:t>),</a:t>
            </a:r>
            <a:r>
              <a:rPr lang="pl-PL" sz="2000" b="1" noProof="1">
                <a:solidFill>
                  <a:srgbClr val="00B050"/>
                </a:solidFill>
              </a:rPr>
              <a:t>RLSE</a:t>
            </a:r>
            <a:r>
              <a:rPr lang="pl-PL" sz="2000" b="1" noProof="1">
                <a:solidFill>
                  <a:srgbClr val="FFFF00"/>
                </a:solidFill>
              </a:rPr>
              <a:t>),</a:t>
            </a:r>
            <a:r>
              <a:rPr lang="pl-PL" sz="2000" b="1" noProof="1">
                <a:solidFill>
                  <a:srgbClr val="00B050"/>
                </a:solidFill>
              </a:rPr>
              <a:t/>
            </a:r>
            <a:br>
              <a:rPr lang="pl-PL" sz="2000" b="1" noProof="1">
                <a:solidFill>
                  <a:srgbClr val="00B050"/>
                </a:solidFill>
              </a:rPr>
            </a:br>
            <a:r>
              <a:rPr lang="pl-PL" sz="2000" b="1" noProof="1">
                <a:solidFill>
                  <a:srgbClr val="00B050"/>
                </a:solidFill>
              </a:rPr>
              <a:t>000013 //		AVGREC</a:t>
            </a:r>
            <a:r>
              <a:rPr lang="pl-PL" sz="2000" b="1" noProof="1">
                <a:solidFill>
                  <a:srgbClr val="FFFF00"/>
                </a:solidFill>
              </a:rPr>
              <a:t>=</a:t>
            </a:r>
            <a:r>
              <a:rPr lang="pl-PL" sz="2000" b="1" noProof="1">
                <a:solidFill>
                  <a:srgbClr val="00B050"/>
                </a:solidFill>
              </a:rPr>
              <a:t>K</a:t>
            </a:r>
            <a:r>
              <a:rPr lang="pl-PL" sz="2000" b="1" noProof="1">
                <a:solidFill>
                  <a:srgbClr val="FFFF00"/>
                </a:solidFill>
              </a:rPr>
              <a:t>,</a:t>
            </a:r>
            <a:r>
              <a:rPr lang="pl-PL" sz="2000" b="1" noProof="1">
                <a:solidFill>
                  <a:srgbClr val="00B050"/>
                </a:solidFill>
              </a:rPr>
              <a:t/>
            </a:r>
            <a:br>
              <a:rPr lang="pl-PL" sz="2000" b="1" noProof="1">
                <a:solidFill>
                  <a:srgbClr val="00B050"/>
                </a:solidFill>
              </a:rPr>
            </a:br>
            <a:r>
              <a:rPr lang="pl-PL" sz="2000" b="1" noProof="1">
                <a:solidFill>
                  <a:srgbClr val="00B050"/>
                </a:solidFill>
              </a:rPr>
              <a:t>000014 //		DCB</a:t>
            </a:r>
            <a:r>
              <a:rPr lang="pl-PL" sz="2000" b="1" noProof="1">
                <a:solidFill>
                  <a:srgbClr val="FFFF00"/>
                </a:solidFill>
              </a:rPr>
              <a:t>=(</a:t>
            </a:r>
            <a:r>
              <a:rPr lang="pl-PL" sz="2000" b="1" noProof="1">
                <a:solidFill>
                  <a:srgbClr val="00B050"/>
                </a:solidFill>
              </a:rPr>
              <a:t>DSORG</a:t>
            </a:r>
            <a:r>
              <a:rPr lang="pl-PL" sz="2000" b="1" noProof="1">
                <a:solidFill>
                  <a:srgbClr val="FFFF00"/>
                </a:solidFill>
              </a:rPr>
              <a:t>=</a:t>
            </a:r>
            <a:r>
              <a:rPr lang="pl-PL" sz="2000" b="1" noProof="1">
                <a:solidFill>
                  <a:srgbClr val="00B050"/>
                </a:solidFill>
              </a:rPr>
              <a:t>PS</a:t>
            </a:r>
            <a:r>
              <a:rPr lang="pl-PL" sz="2000" b="1" noProof="1">
                <a:solidFill>
                  <a:srgbClr val="FFFF00"/>
                </a:solidFill>
              </a:rPr>
              <a:t>,</a:t>
            </a:r>
            <a:r>
              <a:rPr lang="pl-PL" sz="2000" b="1" noProof="1">
                <a:solidFill>
                  <a:srgbClr val="00B050"/>
                </a:solidFill>
              </a:rPr>
              <a:t>RECFM</a:t>
            </a:r>
            <a:r>
              <a:rPr lang="pl-PL" sz="2000" b="1" noProof="1">
                <a:solidFill>
                  <a:srgbClr val="FFFF00"/>
                </a:solidFill>
              </a:rPr>
              <a:t>=</a:t>
            </a:r>
            <a:r>
              <a:rPr lang="pl-PL" sz="2000" b="1" noProof="1">
                <a:solidFill>
                  <a:srgbClr val="00B050"/>
                </a:solidFill>
              </a:rPr>
              <a:t>F</a:t>
            </a:r>
            <a:r>
              <a:rPr lang="pl-PL" sz="2000" b="1" noProof="1">
                <a:solidFill>
                  <a:srgbClr val="FFFF00"/>
                </a:solidFill>
              </a:rPr>
              <a:t>,</a:t>
            </a:r>
            <a:r>
              <a:rPr lang="pl-PL" sz="2000" b="1" noProof="1">
                <a:solidFill>
                  <a:srgbClr val="00B050"/>
                </a:solidFill>
              </a:rPr>
              <a:t>LRECL</a:t>
            </a:r>
            <a:r>
              <a:rPr lang="pl-PL" sz="2000" b="1" noProof="1">
                <a:solidFill>
                  <a:srgbClr val="FFFF00"/>
                </a:solidFill>
              </a:rPr>
              <a:t>=</a:t>
            </a:r>
            <a:r>
              <a:rPr lang="pl-PL" sz="2000" b="1" noProof="1">
                <a:solidFill>
                  <a:srgbClr val="00B050"/>
                </a:solidFill>
              </a:rPr>
              <a:t>50</a:t>
            </a:r>
            <a:r>
              <a:rPr lang="pl-PL" sz="2000" b="1" noProof="1">
                <a:solidFill>
                  <a:srgbClr val="FFFF00"/>
                </a:solidFill>
              </a:rPr>
              <a:t>)</a:t>
            </a:r>
            <a:r>
              <a:rPr lang="pl-PL" sz="2000" b="1" noProof="1">
                <a:solidFill>
                  <a:srgbClr val="00B050"/>
                </a:solidFill>
              </a:rPr>
              <a:t/>
            </a:r>
            <a:br>
              <a:rPr lang="pl-PL" sz="2000" b="1" noProof="1">
                <a:solidFill>
                  <a:srgbClr val="00B050"/>
                </a:solidFill>
              </a:rPr>
            </a:br>
            <a:r>
              <a:rPr lang="pl-PL" sz="2000" b="1" noProof="1">
                <a:solidFill>
                  <a:srgbClr val="00B050"/>
                </a:solidFill>
              </a:rPr>
              <a:t>000015 //SYSOUT        </a:t>
            </a:r>
            <a:r>
              <a:rPr lang="pl-PL" sz="2000" b="1" noProof="1">
                <a:solidFill>
                  <a:srgbClr val="FF0000"/>
                </a:solidFill>
              </a:rPr>
              <a:t>DD</a:t>
            </a:r>
            <a:r>
              <a:rPr lang="pl-PL" sz="2000" b="1" noProof="1">
                <a:solidFill>
                  <a:srgbClr val="00B050"/>
                </a:solidFill>
              </a:rPr>
              <a:t>	 SYSOUT</a:t>
            </a:r>
            <a:r>
              <a:rPr lang="pl-PL" sz="2000" b="1" noProof="1">
                <a:solidFill>
                  <a:srgbClr val="FFFF00"/>
                </a:solidFill>
              </a:rPr>
              <a:t>=</a:t>
            </a:r>
            <a:r>
              <a:rPr lang="pl-PL" sz="2000" b="1" noProof="1">
                <a:solidFill>
                  <a:srgbClr val="00B050"/>
                </a:solidFill>
              </a:rPr>
              <a:t>*</a:t>
            </a:r>
            <a:br>
              <a:rPr lang="pl-PL" sz="2000" b="1" noProof="1">
                <a:solidFill>
                  <a:srgbClr val="00B050"/>
                </a:solidFill>
              </a:rPr>
            </a:br>
            <a:r>
              <a:rPr lang="pl-PL" sz="2000" b="1" noProof="1">
                <a:solidFill>
                  <a:srgbClr val="00B050"/>
                </a:solidFill>
              </a:rPr>
              <a:t>000016 //SYSUDUMP </a:t>
            </a:r>
            <a:r>
              <a:rPr lang="pl-PL" sz="2000" b="1" noProof="1">
                <a:solidFill>
                  <a:srgbClr val="FF0000"/>
                </a:solidFill>
              </a:rPr>
              <a:t>DD</a:t>
            </a:r>
            <a:r>
              <a:rPr lang="pl-PL" sz="2000" b="1" noProof="1">
                <a:solidFill>
                  <a:srgbClr val="00B050"/>
                </a:solidFill>
              </a:rPr>
              <a:t>	 SYSOUT</a:t>
            </a:r>
            <a:r>
              <a:rPr lang="pl-PL" sz="2000" b="1" noProof="1">
                <a:solidFill>
                  <a:srgbClr val="FFFF00"/>
                </a:solidFill>
              </a:rPr>
              <a:t>=</a:t>
            </a:r>
            <a:r>
              <a:rPr lang="pl-PL" sz="2000" b="1" noProof="1">
                <a:solidFill>
                  <a:srgbClr val="00B050"/>
                </a:solidFill>
              </a:rPr>
              <a:t>*		</a:t>
            </a:r>
            <a:r>
              <a:rPr lang="pl-PL" sz="2000" b="1" noProof="1">
                <a:solidFill>
                  <a:schemeClr val="accent1">
                    <a:lumMod val="60000"/>
                    <a:lumOff val="40000"/>
                  </a:schemeClr>
                </a:solidFill>
              </a:rPr>
              <a:t>SYSABEND powieli go</a:t>
            </a:r>
            <a:r>
              <a:rPr lang="pl-PL" sz="2000" b="1" noProof="1">
                <a:solidFill>
                  <a:srgbClr val="00B050"/>
                </a:solidFill>
              </a:rPr>
              <a:t/>
            </a:r>
            <a:br>
              <a:rPr lang="pl-PL" sz="2000" b="1" noProof="1">
                <a:solidFill>
                  <a:srgbClr val="00B050"/>
                </a:solidFill>
              </a:rPr>
            </a:br>
            <a:r>
              <a:rPr lang="pl-PL" sz="2000" b="1" noProof="1">
                <a:solidFill>
                  <a:srgbClr val="00B050"/>
                </a:solidFill>
              </a:rPr>
              <a:t>000017 //SYSABEND   </a:t>
            </a:r>
            <a:r>
              <a:rPr lang="pl-PL" sz="2000" b="1" noProof="1">
                <a:solidFill>
                  <a:srgbClr val="FF0000"/>
                </a:solidFill>
              </a:rPr>
              <a:t>DD</a:t>
            </a:r>
            <a:r>
              <a:rPr lang="pl-PL" sz="2000" b="1" noProof="1">
                <a:solidFill>
                  <a:srgbClr val="00B050"/>
                </a:solidFill>
              </a:rPr>
              <a:t>	 SYSOUT</a:t>
            </a:r>
            <a:r>
              <a:rPr lang="pl-PL" sz="2000" b="1" noProof="1">
                <a:solidFill>
                  <a:srgbClr val="FFFF00"/>
                </a:solidFill>
              </a:rPr>
              <a:t>=</a:t>
            </a:r>
            <a:r>
              <a:rPr lang="pl-PL" sz="2000" b="1" noProof="1">
                <a:solidFill>
                  <a:srgbClr val="00B050"/>
                </a:solidFill>
              </a:rPr>
              <a:t>*		</a:t>
            </a:r>
            <a:r>
              <a:rPr lang="pl-PL" sz="2000" b="1" noProof="1">
                <a:solidFill>
                  <a:schemeClr val="accent1">
                    <a:lumMod val="60000"/>
                    <a:lumOff val="40000"/>
                  </a:schemeClr>
                </a:solidFill>
              </a:rPr>
              <a:t>Ten będzie aktywny</a:t>
            </a:r>
            <a:r>
              <a:rPr lang="pl-PL" sz="2000" b="1" noProof="1">
                <a:solidFill>
                  <a:srgbClr val="00B050"/>
                </a:solidFill>
              </a:rPr>
              <a:t/>
            </a:r>
            <a:br>
              <a:rPr lang="pl-PL" sz="2000" b="1" noProof="1">
                <a:solidFill>
                  <a:srgbClr val="00B050"/>
                </a:solidFill>
              </a:rPr>
            </a:br>
            <a:r>
              <a:rPr lang="pl-PL" sz="2000" b="1" noProof="1">
                <a:solidFill>
                  <a:srgbClr val="00B050"/>
                </a:solidFill>
              </a:rPr>
              <a:t>000018 //SYSPRINT     </a:t>
            </a:r>
            <a:r>
              <a:rPr lang="pl-PL" sz="2000" b="1" noProof="1">
                <a:solidFill>
                  <a:srgbClr val="FF0000"/>
                </a:solidFill>
              </a:rPr>
              <a:t>DD</a:t>
            </a:r>
            <a:r>
              <a:rPr lang="pl-PL" sz="2000" b="1" noProof="1">
                <a:solidFill>
                  <a:srgbClr val="00B050"/>
                </a:solidFill>
              </a:rPr>
              <a:t>	 SYSOUT</a:t>
            </a:r>
            <a:r>
              <a:rPr lang="pl-PL" sz="2000" b="1" noProof="1">
                <a:solidFill>
                  <a:srgbClr val="FFFF00"/>
                </a:solidFill>
              </a:rPr>
              <a:t>=</a:t>
            </a:r>
            <a:r>
              <a:rPr lang="pl-PL" sz="2000" b="1" noProof="1">
                <a:solidFill>
                  <a:srgbClr val="00B050"/>
                </a:solidFill>
              </a:rPr>
              <a:t>*</a:t>
            </a:r>
          </a:p>
        </p:txBody>
      </p:sp>
      <p:sp>
        <p:nvSpPr>
          <p:cNvPr id="3" name="pole tekstowe 2"/>
          <p:cNvSpPr txBox="1"/>
          <p:nvPr/>
        </p:nvSpPr>
        <p:spPr>
          <a:xfrm>
            <a:off x="214282" y="0"/>
            <a:ext cx="8929718" cy="2923877"/>
          </a:xfrm>
          <a:prstGeom prst="rect">
            <a:avLst/>
          </a:prstGeom>
          <a:noFill/>
        </p:spPr>
        <p:txBody>
          <a:bodyPr wrap="square" rtlCol="0">
            <a:spAutoFit/>
          </a:bodyPr>
          <a:lstStyle/>
          <a:p>
            <a:pPr algn="ctr"/>
            <a:r>
              <a:rPr lang="pl-PL" sz="2800" b="1" dirty="0"/>
              <a:t>Instrukcja</a:t>
            </a:r>
            <a:r>
              <a:rPr lang="pl-PL" sz="3600" b="1" dirty="0"/>
              <a:t> DD</a:t>
            </a:r>
            <a:r>
              <a:rPr lang="pl-PL" sz="3600" dirty="0"/>
              <a:t> </a:t>
            </a:r>
            <a:r>
              <a:rPr lang="pl-PL" sz="1400" dirty="0"/>
              <a:t>(strona 4 z 10)</a:t>
            </a:r>
          </a:p>
          <a:p>
            <a:r>
              <a:rPr lang="pl-PL" dirty="0"/>
              <a:t>Na następnych slajdach omówione będą parametry kluczowe występujące na kopii z TSO:</a:t>
            </a:r>
          </a:p>
          <a:p>
            <a:pPr>
              <a:buFontTx/>
              <a:buChar char="-"/>
            </a:pPr>
            <a:r>
              <a:rPr lang="pl-PL" b="1" dirty="0"/>
              <a:t>  DISP</a:t>
            </a:r>
            <a:r>
              <a:rPr lang="pl-PL" dirty="0"/>
              <a:t>		- jak traktować (</a:t>
            </a:r>
            <a:r>
              <a:rPr lang="pl-PL" i="1" noProof="1"/>
              <a:t>disposition</a:t>
            </a:r>
            <a:r>
              <a:rPr lang="pl-PL" dirty="0"/>
              <a:t>) pliki danych,</a:t>
            </a:r>
          </a:p>
          <a:p>
            <a:pPr>
              <a:buFontTx/>
              <a:buChar char="-"/>
            </a:pPr>
            <a:r>
              <a:rPr lang="pl-PL" b="1" dirty="0"/>
              <a:t>  SPACE</a:t>
            </a:r>
            <a:r>
              <a:rPr lang="pl-PL" dirty="0"/>
              <a:t>		- ilość pamięci na dysku dla alokacji pliku,</a:t>
            </a:r>
          </a:p>
          <a:p>
            <a:pPr>
              <a:buFontTx/>
              <a:buChar char="-"/>
            </a:pPr>
            <a:r>
              <a:rPr lang="pl-PL" b="1" dirty="0"/>
              <a:t>  AVGREC</a:t>
            </a:r>
            <a:r>
              <a:rPr lang="pl-PL" dirty="0"/>
              <a:t>	- jednostki rezerwowania pamięci,</a:t>
            </a:r>
          </a:p>
          <a:p>
            <a:pPr>
              <a:buFontTx/>
              <a:buChar char="-"/>
            </a:pPr>
            <a:r>
              <a:rPr lang="pl-PL" b="1" dirty="0"/>
              <a:t>  DCB</a:t>
            </a:r>
            <a:r>
              <a:rPr lang="pl-PL" dirty="0"/>
              <a:t> parametry	-   </a:t>
            </a:r>
            <a:r>
              <a:rPr lang="pl-PL" b="1" dirty="0"/>
              <a:t>DSORG</a:t>
            </a:r>
            <a:r>
              <a:rPr lang="pl-PL" dirty="0"/>
              <a:t>	- typ organizacji pliku,</a:t>
            </a:r>
          </a:p>
          <a:p>
            <a:r>
              <a:rPr lang="pl-PL" dirty="0"/>
              <a:t>		-   </a:t>
            </a:r>
            <a:r>
              <a:rPr lang="pl-PL" b="1" dirty="0"/>
              <a:t>RECFM</a:t>
            </a:r>
            <a:r>
              <a:rPr lang="pl-PL" dirty="0"/>
              <a:t>	- format rekordu,</a:t>
            </a:r>
          </a:p>
          <a:p>
            <a:r>
              <a:rPr lang="pl-PL" dirty="0"/>
              <a:t>		-   </a:t>
            </a:r>
            <a:r>
              <a:rPr lang="pl-PL" b="1" dirty="0"/>
              <a:t>LRECL</a:t>
            </a:r>
            <a:r>
              <a:rPr lang="pl-PL" dirty="0"/>
              <a:t>	- długość rekordu,</a:t>
            </a:r>
          </a:p>
          <a:p>
            <a:pPr>
              <a:buFontTx/>
              <a:buChar char="-"/>
            </a:pPr>
            <a:r>
              <a:rPr lang="pl-PL" dirty="0"/>
              <a:t>Specjalne instrukcje  DD	-  </a:t>
            </a:r>
            <a:r>
              <a:rPr lang="pl-PL" b="1" dirty="0"/>
              <a:t>SYSOUT, SYSUDUMP, SYSABEND, SYSPRINT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0"/>
            <a:ext cx="8858312" cy="6832640"/>
          </a:xfrm>
          <a:prstGeom prst="rect">
            <a:avLst/>
          </a:prstGeom>
          <a:noFill/>
        </p:spPr>
        <p:txBody>
          <a:bodyPr wrap="square" rtlCol="0">
            <a:spAutoFit/>
          </a:bodyPr>
          <a:lstStyle/>
          <a:p>
            <a:pPr algn="ctr"/>
            <a:r>
              <a:rPr lang="pl-PL" sz="3200" b="1" dirty="0"/>
              <a:t>Instrukcja</a:t>
            </a:r>
            <a:r>
              <a:rPr lang="pl-PL" sz="4000" b="1" dirty="0"/>
              <a:t> DD</a:t>
            </a:r>
            <a:r>
              <a:rPr lang="pl-PL" sz="3600" dirty="0"/>
              <a:t> </a:t>
            </a:r>
            <a:r>
              <a:rPr lang="pl-PL" sz="1400" dirty="0"/>
              <a:t>(strona 5 z 10)</a:t>
            </a:r>
          </a:p>
          <a:p>
            <a:r>
              <a:rPr lang="en-US" sz="2000" b="1" dirty="0">
                <a:solidFill>
                  <a:srgbClr val="FF0000"/>
                </a:solidFill>
              </a:rPr>
              <a:t>DISP</a:t>
            </a:r>
            <a:r>
              <a:rPr lang="pl-PL" b="1" dirty="0"/>
              <a:t> </a:t>
            </a:r>
            <a:r>
              <a:rPr lang="pl-PL" dirty="0"/>
              <a:t>(</a:t>
            </a:r>
            <a:r>
              <a:rPr lang="pl-PL" i="1" noProof="1"/>
              <a:t>disposition</a:t>
            </a:r>
            <a:r>
              <a:rPr lang="pl-PL" dirty="0"/>
              <a:t>, uwarunkowania)</a:t>
            </a:r>
          </a:p>
          <a:p>
            <a:r>
              <a:rPr lang="pl-PL" dirty="0"/>
              <a:t>Opisuje aktualny status pliku (istniejący, nowy czy do modyfikacji) i mówi systemowi co ma </a:t>
            </a:r>
          </a:p>
          <a:p>
            <a:r>
              <a:rPr lang="pl-PL" dirty="0"/>
              <a:t>z nim zrobić po procesie w zależności czy proces zakończył się bezbłędnie czy „</a:t>
            </a:r>
            <a:r>
              <a:rPr lang="pl-PL" noProof="1"/>
              <a:t>abendem</a:t>
            </a:r>
            <a:r>
              <a:rPr lang="pl-PL" dirty="0"/>
              <a:t>”.</a:t>
            </a:r>
          </a:p>
          <a:p>
            <a:endParaRPr lang="pl-PL" dirty="0"/>
          </a:p>
          <a:p>
            <a:r>
              <a:rPr lang="pl-PL" dirty="0"/>
              <a:t>Składnia:	DISP=(</a:t>
            </a:r>
            <a:r>
              <a:rPr lang="pl-PL" noProof="1"/>
              <a:t>status,normal-disposition, abnormal-disposition</a:t>
            </a:r>
            <a:r>
              <a:rPr lang="pl-PL" dirty="0"/>
              <a:t>)</a:t>
            </a:r>
          </a:p>
          <a:p>
            <a:r>
              <a:rPr lang="pl-PL" dirty="0"/>
              <a:t>Parametry dla instrukcji DISP </a:t>
            </a:r>
          </a:p>
          <a:p>
            <a:r>
              <a:rPr lang="pl-PL" b="1" dirty="0"/>
              <a:t>	</a:t>
            </a:r>
            <a:r>
              <a:rPr lang="pl-PL" b="1" noProof="1"/>
              <a:t>Status 	Normal Disposition 	Abnormal Disposition</a:t>
            </a:r>
            <a:r>
              <a:rPr lang="pl-PL" noProof="1"/>
              <a:t> </a:t>
            </a:r>
          </a:p>
          <a:p>
            <a:r>
              <a:rPr lang="pl-PL" noProof="1"/>
              <a:t>	NEW 	DELETE 			DELETE </a:t>
            </a:r>
          </a:p>
          <a:p>
            <a:r>
              <a:rPr lang="pl-PL" noProof="1"/>
              <a:t>	OLD 	CATLG 			CATLG </a:t>
            </a:r>
          </a:p>
          <a:p>
            <a:r>
              <a:rPr lang="pl-PL" noProof="1"/>
              <a:t>	MOD 	UNCATLG 		KEEP </a:t>
            </a:r>
          </a:p>
          <a:p>
            <a:r>
              <a:rPr lang="pl-PL" noProof="1"/>
              <a:t>	SHR 	KEEP 			UNCATLG </a:t>
            </a:r>
          </a:p>
          <a:p>
            <a:r>
              <a:rPr lang="pl-PL" noProof="1"/>
              <a:t>		PASS </a:t>
            </a:r>
          </a:p>
          <a:p>
            <a:r>
              <a:rPr lang="en-US" b="1" noProof="1"/>
              <a:t>S</a:t>
            </a:r>
            <a:r>
              <a:rPr lang="pl-PL" b="1" noProof="1"/>
              <a:t>tatus</a:t>
            </a:r>
            <a:r>
              <a:rPr lang="en-US" noProof="1"/>
              <a:t> </a:t>
            </a:r>
            <a:endParaRPr lang="pl-PL" noProof="1"/>
          </a:p>
          <a:p>
            <a:r>
              <a:rPr lang="pl-PL" dirty="0"/>
              <a:t>    </a:t>
            </a:r>
            <a:r>
              <a:rPr lang="en-US" dirty="0"/>
              <a:t>NEW</a:t>
            </a:r>
            <a:r>
              <a:rPr lang="pl-PL" dirty="0"/>
              <a:t>	</a:t>
            </a:r>
            <a:r>
              <a:rPr lang="en-US" dirty="0"/>
              <a:t>– </a:t>
            </a:r>
            <a:r>
              <a:rPr lang="pl-PL" dirty="0"/>
              <a:t>Plik będzie utworzony (nie może wcześniej istnieć).</a:t>
            </a:r>
          </a:p>
          <a:p>
            <a:r>
              <a:rPr lang="pl-PL" dirty="0"/>
              <a:t>    </a:t>
            </a:r>
            <a:r>
              <a:rPr lang="en-US" dirty="0"/>
              <a:t>OLD </a:t>
            </a:r>
            <a:r>
              <a:rPr lang="pl-PL" dirty="0"/>
              <a:t>	</a:t>
            </a:r>
            <a:r>
              <a:rPr lang="en-US" dirty="0"/>
              <a:t>– </a:t>
            </a:r>
            <a:r>
              <a:rPr lang="pl-PL" dirty="0"/>
              <a:t>Plik już istnieje (przed przetwarzaniem </a:t>
            </a:r>
            <a:r>
              <a:rPr lang="pl-PL" noProof="1"/>
              <a:t>JOBa</a:t>
            </a:r>
            <a:r>
              <a:rPr lang="pl-PL" dirty="0"/>
              <a:t>)</a:t>
            </a:r>
          </a:p>
          <a:p>
            <a:r>
              <a:rPr lang="pl-PL" dirty="0"/>
              <a:t>    </a:t>
            </a:r>
            <a:r>
              <a:rPr lang="en-US" dirty="0"/>
              <a:t>MOD </a:t>
            </a:r>
            <a:r>
              <a:rPr lang="pl-PL" dirty="0"/>
              <a:t>	</a:t>
            </a:r>
            <a:r>
              <a:rPr lang="en-US" dirty="0"/>
              <a:t>– </a:t>
            </a:r>
            <a:r>
              <a:rPr lang="pl-PL" dirty="0"/>
              <a:t>Plik będzie utworzony o ile nie istnieje.</a:t>
            </a:r>
          </a:p>
          <a:p>
            <a:r>
              <a:rPr lang="pl-PL" dirty="0"/>
              <a:t>    </a:t>
            </a:r>
            <a:r>
              <a:rPr lang="en-US" dirty="0"/>
              <a:t>SHR </a:t>
            </a:r>
            <a:r>
              <a:rPr lang="pl-PL" dirty="0"/>
              <a:t>	</a:t>
            </a:r>
            <a:r>
              <a:rPr lang="en-US" dirty="0"/>
              <a:t>– </a:t>
            </a:r>
            <a:r>
              <a:rPr lang="pl-PL" dirty="0"/>
              <a:t>Plik może być jednocześnie użyty przez inny JOB.</a:t>
            </a:r>
          </a:p>
          <a:p>
            <a:endParaRPr lang="pl-PL" dirty="0"/>
          </a:p>
          <a:p>
            <a:r>
              <a:rPr lang="pl-PL" dirty="0"/>
              <a:t>Oprócz SHR system daje wyłączność na używanie pliku w czasie trwania jego przetwarzania.</a:t>
            </a:r>
          </a:p>
          <a:p>
            <a:r>
              <a:rPr lang="pl-PL" dirty="0"/>
              <a:t>Parametr NEW wymaga podania wszystkich parametrów do utworzenia pliku takich jak SPACE i parametrów DCB (RECFM, LRECL).  Parametr NEW jest domyślny, tak więc DISP=(,KEEP) </a:t>
            </a:r>
            <a:r>
              <a:rPr lang="pl-PL" dirty="0" smtClean="0"/>
              <a:t>jest tym samym </a:t>
            </a:r>
            <a:r>
              <a:rPr lang="pl-PL" dirty="0"/>
              <a:t>co DISP=(</a:t>
            </a:r>
            <a:r>
              <a:rPr lang="pl-PL" noProof="1"/>
              <a:t>NEW,KEEP)</a:t>
            </a:r>
            <a:r>
              <a:rPr lang="pl-PL" dirty="0"/>
              <a:t>.  Całkowite pominięcie DISP zakłada NEW.</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24"/>
            <a:ext cx="9001156" cy="6801862"/>
          </a:xfrm>
          <a:prstGeom prst="rect">
            <a:avLst/>
          </a:prstGeom>
          <a:noFill/>
        </p:spPr>
        <p:txBody>
          <a:bodyPr wrap="square" rtlCol="0">
            <a:spAutoFit/>
          </a:bodyPr>
          <a:lstStyle/>
          <a:p>
            <a:pPr algn="ctr"/>
            <a:r>
              <a:rPr lang="pl-PL" sz="3200" b="1" dirty="0"/>
              <a:t>Instrukcja</a:t>
            </a:r>
            <a:r>
              <a:rPr lang="pl-PL" sz="4000" b="1" dirty="0"/>
              <a:t> DD</a:t>
            </a:r>
            <a:r>
              <a:rPr lang="pl-PL" sz="4000" dirty="0"/>
              <a:t> </a:t>
            </a:r>
            <a:r>
              <a:rPr lang="pl-PL" sz="1600" dirty="0"/>
              <a:t>(strona 6 z 10)</a:t>
            </a:r>
          </a:p>
          <a:p>
            <a:r>
              <a:rPr lang="pl-PL" dirty="0"/>
              <a:t>MOD jest stosowany aby dopisać dane do istniejącego pliku albo do utworzenia nowego pliku jeżeli on nie istnieje.  Podobnie jak NEW, MOD wymaga podania parametrów pliku.</a:t>
            </a:r>
          </a:p>
          <a:p>
            <a:r>
              <a:rPr lang="pl-PL" dirty="0"/>
              <a:t>OLD jest przeznaczony dla pliku już </a:t>
            </a:r>
            <a:r>
              <a:rPr lang="pl-PL" dirty="0" smtClean="0"/>
              <a:t>istniejącego, </a:t>
            </a:r>
            <a:r>
              <a:rPr lang="pl-PL" dirty="0"/>
              <a:t>czy jako plik wejściowy do odczytu, czy wyjściowy </a:t>
            </a:r>
            <a:r>
              <a:rPr lang="pl-PL" dirty="0" smtClean="0"/>
              <a:t>gdy jego </a:t>
            </a:r>
            <a:r>
              <a:rPr lang="pl-PL" dirty="0"/>
              <a:t>dane </a:t>
            </a:r>
            <a:r>
              <a:rPr lang="pl-PL" dirty="0" smtClean="0"/>
              <a:t>wymieniamy </a:t>
            </a:r>
            <a:r>
              <a:rPr lang="pl-PL" dirty="0"/>
              <a:t>na nowe.  Zwykle OLD wymaga tylko parametru </a:t>
            </a:r>
            <a:r>
              <a:rPr lang="pl-PL" b="1" dirty="0"/>
              <a:t>DSN</a:t>
            </a:r>
            <a:r>
              <a:rPr lang="pl-PL" dirty="0"/>
              <a:t>.</a:t>
            </a:r>
          </a:p>
          <a:p>
            <a:r>
              <a:rPr lang="pl-PL" dirty="0"/>
              <a:t>SHR pozwala na użycie pliku przez pozostałych użytkowników systemu i może być używany tylko dla pliku </a:t>
            </a:r>
            <a:r>
              <a:rPr lang="pl-PL" dirty="0" smtClean="0"/>
              <a:t>wejściowego.</a:t>
            </a:r>
            <a:endParaRPr lang="pl-PL" dirty="0"/>
          </a:p>
          <a:p>
            <a:endParaRPr lang="pl-PL" dirty="0"/>
          </a:p>
          <a:p>
            <a:r>
              <a:rPr lang="en-US" b="1" noProof="1"/>
              <a:t>N</a:t>
            </a:r>
            <a:r>
              <a:rPr lang="pl-PL" b="1" noProof="1"/>
              <a:t>ormal disposition</a:t>
            </a:r>
            <a:r>
              <a:rPr lang="en-US" dirty="0"/>
              <a:t> (</a:t>
            </a:r>
            <a:r>
              <a:rPr lang="pl-PL" dirty="0"/>
              <a:t>przypadek bezbłędnego zakończenia się kroku)</a:t>
            </a:r>
          </a:p>
          <a:p>
            <a:r>
              <a:rPr lang="en-US" dirty="0"/>
              <a:t>DELETE </a:t>
            </a:r>
            <a:r>
              <a:rPr lang="pl-PL" dirty="0"/>
              <a:t>	</a:t>
            </a:r>
            <a:r>
              <a:rPr lang="en-US" dirty="0"/>
              <a:t> –  </a:t>
            </a:r>
            <a:r>
              <a:rPr lang="pl-PL" dirty="0"/>
              <a:t>Plik będzie usunięty,</a:t>
            </a:r>
            <a:r>
              <a:rPr lang="en-US" dirty="0"/>
              <a:t> </a:t>
            </a:r>
            <a:endParaRPr lang="pl-PL" dirty="0"/>
          </a:p>
          <a:p>
            <a:r>
              <a:rPr lang="en-US" dirty="0"/>
              <a:t>CATLG </a:t>
            </a:r>
            <a:r>
              <a:rPr lang="pl-PL" dirty="0"/>
              <a:t>	</a:t>
            </a:r>
            <a:r>
              <a:rPr lang="en-US" dirty="0"/>
              <a:t> –  </a:t>
            </a:r>
            <a:r>
              <a:rPr lang="pl-PL" dirty="0"/>
              <a:t>Plik będzie skatalogowany,</a:t>
            </a:r>
          </a:p>
          <a:p>
            <a:r>
              <a:rPr lang="en-US" dirty="0"/>
              <a:t>UNCATLG –  </a:t>
            </a:r>
            <a:r>
              <a:rPr lang="pl-PL" dirty="0"/>
              <a:t>Plik będzie usunięty z katalogu systemowego,</a:t>
            </a:r>
          </a:p>
          <a:p>
            <a:r>
              <a:rPr lang="en-US" dirty="0"/>
              <a:t>KEEP </a:t>
            </a:r>
            <a:r>
              <a:rPr lang="pl-PL" dirty="0"/>
              <a:t>	</a:t>
            </a:r>
            <a:r>
              <a:rPr lang="en-US" dirty="0"/>
              <a:t> –  </a:t>
            </a:r>
            <a:r>
              <a:rPr lang="pl-PL" dirty="0"/>
              <a:t>Plik będzie utrzymany (parametr ten nie może być stosowany dla plików </a:t>
            </a:r>
          </a:p>
          <a:p>
            <a:r>
              <a:rPr lang="pl-PL" dirty="0"/>
              <a:t>	     tymczasowych),</a:t>
            </a:r>
          </a:p>
          <a:p>
            <a:r>
              <a:rPr lang="en-US" dirty="0"/>
              <a:t>PASS </a:t>
            </a:r>
            <a:r>
              <a:rPr lang="pl-PL" dirty="0"/>
              <a:t>	</a:t>
            </a:r>
            <a:r>
              <a:rPr lang="en-US" dirty="0"/>
              <a:t> –  </a:t>
            </a:r>
            <a:r>
              <a:rPr lang="pl-PL" dirty="0"/>
              <a:t>Plik będzie przekazany do następnego kroku tego samego </a:t>
            </a:r>
            <a:r>
              <a:rPr lang="pl-PL" dirty="0" err="1"/>
              <a:t>JOBa</a:t>
            </a:r>
            <a:r>
              <a:rPr lang="pl-PL" dirty="0"/>
              <a:t>.</a:t>
            </a:r>
          </a:p>
          <a:p>
            <a:endParaRPr lang="pl-PL" dirty="0"/>
          </a:p>
          <a:p>
            <a:r>
              <a:rPr lang="en-US" b="1" noProof="1"/>
              <a:t>A</a:t>
            </a:r>
            <a:r>
              <a:rPr lang="pl-PL" b="1" noProof="1"/>
              <a:t>bnormal disposition</a:t>
            </a:r>
            <a:r>
              <a:rPr lang="en-US" dirty="0"/>
              <a:t> (</a:t>
            </a:r>
            <a:r>
              <a:rPr lang="pl-PL" dirty="0"/>
              <a:t>przypadek, gdy błąd wstrzyma przetwarzanie </a:t>
            </a:r>
            <a:r>
              <a:rPr lang="pl-PL" dirty="0" err="1"/>
              <a:t>JOBa</a:t>
            </a:r>
            <a:r>
              <a:rPr lang="pl-PL" dirty="0"/>
              <a:t>)</a:t>
            </a:r>
          </a:p>
          <a:p>
            <a:r>
              <a:rPr lang="en-US" dirty="0"/>
              <a:t>DELETE </a:t>
            </a:r>
            <a:r>
              <a:rPr lang="pl-PL" dirty="0"/>
              <a:t>	</a:t>
            </a:r>
            <a:r>
              <a:rPr lang="en-US" dirty="0"/>
              <a:t> –  </a:t>
            </a:r>
            <a:r>
              <a:rPr lang="pl-PL" dirty="0"/>
              <a:t>Plik będzie usunięty,</a:t>
            </a:r>
          </a:p>
          <a:p>
            <a:r>
              <a:rPr lang="en-US" dirty="0"/>
              <a:t>CATLG </a:t>
            </a:r>
            <a:r>
              <a:rPr lang="pl-PL" dirty="0"/>
              <a:t>	</a:t>
            </a:r>
            <a:r>
              <a:rPr lang="en-US" dirty="0"/>
              <a:t> –  </a:t>
            </a:r>
            <a:r>
              <a:rPr lang="pl-PL" dirty="0"/>
              <a:t>Plik będzie skatalogowany,</a:t>
            </a:r>
          </a:p>
          <a:p>
            <a:r>
              <a:rPr lang="en-US" dirty="0"/>
              <a:t>UNCATLG –  </a:t>
            </a:r>
            <a:r>
              <a:rPr lang="pl-PL" dirty="0"/>
              <a:t>Plik będzie usunięty z katalogu systemowego,</a:t>
            </a:r>
          </a:p>
          <a:p>
            <a:r>
              <a:rPr lang="en-US" dirty="0"/>
              <a:t>KEEP </a:t>
            </a:r>
            <a:r>
              <a:rPr lang="pl-PL" dirty="0"/>
              <a:t>	</a:t>
            </a:r>
            <a:r>
              <a:rPr lang="en-US" dirty="0"/>
              <a:t> –  </a:t>
            </a:r>
            <a:r>
              <a:rPr lang="pl-PL" dirty="0"/>
              <a:t>Plik będzie utrzymany aby go wykorzystać w następnych krokach </a:t>
            </a:r>
            <a:r>
              <a:rPr lang="pl-PL" dirty="0" err="1"/>
              <a:t>JOBu</a:t>
            </a:r>
            <a:r>
              <a:rPr lang="pl-PL" dirty="0"/>
              <a:t>.</a:t>
            </a:r>
            <a:r>
              <a:rPr lang="en-US" dirty="0"/>
              <a:t> </a:t>
            </a:r>
            <a:endParaRPr lang="pl-PL" dirty="0"/>
          </a:p>
          <a:p>
            <a:endParaRPr lang="pl-PL" dirty="0"/>
          </a:p>
          <a:p>
            <a:r>
              <a:rPr lang="pl-PL" dirty="0"/>
              <a:t>Objaśnienia dla </a:t>
            </a:r>
            <a:r>
              <a:rPr lang="pl-PL" b="1" noProof="1"/>
              <a:t>normal disposition</a:t>
            </a:r>
            <a:r>
              <a:rPr lang="pl-PL" noProof="1"/>
              <a:t> i </a:t>
            </a:r>
            <a:r>
              <a:rPr lang="pl-PL" b="1" noProof="1"/>
              <a:t>abnormal disposition</a:t>
            </a:r>
            <a:r>
              <a:rPr lang="pl-PL" b="1" dirty="0"/>
              <a:t> są </a:t>
            </a:r>
            <a:r>
              <a:rPr lang="pl-PL" dirty="0"/>
              <a:t>poniżej w notatkach.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5" y="-24"/>
            <a:ext cx="9001156" cy="6801862"/>
          </a:xfrm>
          <a:prstGeom prst="rect">
            <a:avLst/>
          </a:prstGeom>
          <a:noFill/>
        </p:spPr>
        <p:txBody>
          <a:bodyPr wrap="square" rtlCol="0">
            <a:spAutoFit/>
          </a:bodyPr>
          <a:lstStyle/>
          <a:p>
            <a:pPr algn="ctr"/>
            <a:r>
              <a:rPr lang="pl-PL" sz="3200" b="1" dirty="0"/>
              <a:t>Instrukcja</a:t>
            </a:r>
            <a:r>
              <a:rPr lang="pl-PL" sz="4000" b="1" dirty="0"/>
              <a:t> DD</a:t>
            </a:r>
            <a:r>
              <a:rPr lang="pl-PL" sz="3600" dirty="0"/>
              <a:t> </a:t>
            </a:r>
            <a:r>
              <a:rPr lang="pl-PL" sz="1400" dirty="0"/>
              <a:t>(strona 7 z 10)</a:t>
            </a:r>
          </a:p>
          <a:p>
            <a:r>
              <a:rPr lang="pl-PL" sz="2000" b="1" dirty="0">
                <a:solidFill>
                  <a:srgbClr val="FF0000"/>
                </a:solidFill>
              </a:rPr>
              <a:t>AVGREC</a:t>
            </a:r>
          </a:p>
          <a:p>
            <a:r>
              <a:rPr lang="pl-PL" dirty="0"/>
              <a:t>AVGREC wskazuje, że BLKSIZE jest długością rekordu a „podstawowa” (</a:t>
            </a:r>
            <a:r>
              <a:rPr lang="pl-PL" i="1" noProof="1"/>
              <a:t>primary allocation</a:t>
            </a:r>
            <a:r>
              <a:rPr lang="pl-PL" dirty="0"/>
              <a:t>) i „dodatkowa” (</a:t>
            </a:r>
            <a:r>
              <a:rPr lang="pl-PL" i="1" noProof="1"/>
              <a:t>secondary allocation</a:t>
            </a:r>
            <a:r>
              <a:rPr lang="pl-PL" dirty="0"/>
              <a:t>) pamięć są ilością rekordów.</a:t>
            </a:r>
          </a:p>
          <a:p>
            <a:r>
              <a:rPr lang="pl-PL" dirty="0"/>
              <a:t> Opcje AVGREC. „podstawowa” i „dodatkowa” alokacja są w jednostkach…:</a:t>
            </a:r>
          </a:p>
          <a:p>
            <a:r>
              <a:rPr lang="pl-PL" dirty="0"/>
              <a:t>	</a:t>
            </a:r>
            <a:r>
              <a:rPr lang="pl-PL" noProof="1"/>
              <a:t>AVGREC=U</a:t>
            </a:r>
            <a:r>
              <a:rPr lang="pl-PL" dirty="0"/>
              <a:t>	jedności</a:t>
            </a:r>
          </a:p>
          <a:p>
            <a:r>
              <a:rPr lang="pl-PL" dirty="0"/>
              <a:t>	</a:t>
            </a:r>
            <a:r>
              <a:rPr lang="pl-PL" noProof="1"/>
              <a:t>AVGREC=K</a:t>
            </a:r>
            <a:r>
              <a:rPr lang="pl-PL" dirty="0"/>
              <a:t>	K (1.024)</a:t>
            </a:r>
          </a:p>
          <a:p>
            <a:r>
              <a:rPr lang="pl-PL" dirty="0"/>
              <a:t>	</a:t>
            </a:r>
            <a:r>
              <a:rPr lang="pl-PL" noProof="1"/>
              <a:t>AVGREC=M</a:t>
            </a:r>
            <a:r>
              <a:rPr lang="pl-PL" dirty="0"/>
              <a:t>	M (1.048.576)</a:t>
            </a:r>
          </a:p>
          <a:p>
            <a:r>
              <a:rPr lang="en-US" sz="2000" b="1" dirty="0">
                <a:solidFill>
                  <a:srgbClr val="FF0000"/>
                </a:solidFill>
              </a:rPr>
              <a:t>SPACE</a:t>
            </a:r>
            <a:endParaRPr lang="pl-PL" b="1" dirty="0">
              <a:solidFill>
                <a:srgbClr val="FF0000"/>
              </a:solidFill>
            </a:endParaRPr>
          </a:p>
          <a:p>
            <a:r>
              <a:rPr lang="en-US" dirty="0"/>
              <a:t>SPACE</a:t>
            </a:r>
            <a:r>
              <a:rPr lang="pl-PL" dirty="0"/>
              <a:t> jest stosowane do alokacji miejsca w pamięci na dysku dla pliku</a:t>
            </a:r>
            <a:r>
              <a:rPr lang="en-US" dirty="0"/>
              <a:t>.</a:t>
            </a:r>
            <a:endParaRPr lang="pl-PL" dirty="0"/>
          </a:p>
          <a:p>
            <a:r>
              <a:rPr lang="pl-PL" dirty="0"/>
              <a:t>Składnia (ograniczona do praktycznego zastosowania):</a:t>
            </a:r>
          </a:p>
          <a:p>
            <a:r>
              <a:rPr lang="pl-PL" dirty="0"/>
              <a:t>	CYL</a:t>
            </a:r>
          </a:p>
          <a:p>
            <a:r>
              <a:rPr lang="pl-PL" dirty="0"/>
              <a:t>	TRK</a:t>
            </a:r>
          </a:p>
          <a:p>
            <a:r>
              <a:rPr lang="pl-PL" dirty="0"/>
              <a:t>           </a:t>
            </a:r>
            <a:r>
              <a:rPr lang="pl-PL" noProof="1"/>
              <a:t>rozmiar_bloku</a:t>
            </a:r>
          </a:p>
          <a:p>
            <a:r>
              <a:rPr lang="pl-PL" dirty="0"/>
              <a:t>SPACE=(________,(</a:t>
            </a:r>
            <a:r>
              <a:rPr lang="pl-PL" noProof="1"/>
              <a:t>pamięć_podstawowa,pamięć_dodatkowa</a:t>
            </a:r>
            <a:r>
              <a:rPr lang="en-US" dirty="0"/>
              <a:t>),RLSE) </a:t>
            </a:r>
            <a:endParaRPr lang="pl-PL" dirty="0"/>
          </a:p>
          <a:p>
            <a:endParaRPr lang="pl-PL" dirty="0"/>
          </a:p>
          <a:p>
            <a:r>
              <a:rPr lang="pl-PL" dirty="0"/>
              <a:t>CYL	- rezerwacja pamięci będzie w cylindrach</a:t>
            </a:r>
          </a:p>
          <a:p>
            <a:r>
              <a:rPr lang="pl-PL" dirty="0"/>
              <a:t>TRK	- rezerwacja pamięci będzie w ścieżkach (</a:t>
            </a:r>
            <a:r>
              <a:rPr lang="pl-PL" i="1" noProof="1"/>
              <a:t>tracks</a:t>
            </a:r>
            <a:r>
              <a:rPr lang="pl-PL" dirty="0"/>
              <a:t>)</a:t>
            </a:r>
          </a:p>
          <a:p>
            <a:r>
              <a:rPr lang="pl-PL" noProof="1"/>
              <a:t>rozmiar_bloku (</a:t>
            </a:r>
            <a:r>
              <a:rPr lang="pl-PL" i="1" noProof="1"/>
              <a:t>blocksize</a:t>
            </a:r>
            <a:r>
              <a:rPr lang="pl-PL" noProof="1"/>
              <a:t>)</a:t>
            </a:r>
            <a:r>
              <a:rPr lang="pl-PL" dirty="0"/>
              <a:t>	- rezerwacja pamięci w bajtach na blok </a:t>
            </a:r>
            <a:r>
              <a:rPr lang="pl-PL" noProof="1"/>
              <a:t>(block)</a:t>
            </a:r>
          </a:p>
          <a:p>
            <a:r>
              <a:rPr lang="pl-PL" noProof="1"/>
              <a:t>pamięć_podstawowa	-  ilość jednostek (cylindrów, ścieżek jub bloków) do alokacji.</a:t>
            </a:r>
          </a:p>
          <a:p>
            <a:r>
              <a:rPr lang="pl-PL" noProof="1"/>
              <a:t>			   Ta pamięć jest zawsze alokowana na jednym urządzeniu.</a:t>
            </a:r>
          </a:p>
          <a:p>
            <a:r>
              <a:rPr lang="pl-PL" noProof="1"/>
              <a:t>pamięć_dodatkowa		-  liczba jednostek (cylindrów, ścieżek jub bloków) do alokacji </a:t>
            </a:r>
          </a:p>
          <a:p>
            <a:r>
              <a:rPr lang="pl-PL" noProof="1"/>
              <a:t>			   jeżeli ilość pamięci podstawowej jest przekroczona.</a:t>
            </a:r>
            <a:endParaRPr lang="pl-P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Trzy podstawowe instrukcje JCL</a:t>
            </a:r>
          </a:p>
        </p:txBody>
      </p:sp>
      <p:sp>
        <p:nvSpPr>
          <p:cNvPr id="3" name="Symbol zastępczy zawartości 2"/>
          <p:cNvSpPr>
            <a:spLocks noGrp="1"/>
          </p:cNvSpPr>
          <p:nvPr>
            <p:ph idx="1"/>
          </p:nvPr>
        </p:nvSpPr>
        <p:spPr/>
        <p:txBody>
          <a:bodyPr>
            <a:normAutofit lnSpcReduction="10000"/>
          </a:bodyPr>
          <a:lstStyle/>
          <a:p>
            <a:r>
              <a:rPr lang="pl-PL" dirty="0"/>
              <a:t>JOB   -	</a:t>
            </a:r>
            <a:r>
              <a:rPr lang="pl-PL" sz="2400" dirty="0"/>
              <a:t>zaznacza początek „</a:t>
            </a:r>
            <a:r>
              <a:rPr lang="pl-PL" sz="2400" noProof="1"/>
              <a:t>Job’u</a:t>
            </a:r>
            <a:r>
              <a:rPr lang="pl-PL" sz="2400" dirty="0"/>
              <a:t>” i opisuje pewne jego 		charakterystyki.</a:t>
            </a:r>
          </a:p>
          <a:p>
            <a:r>
              <a:rPr lang="pl-PL" dirty="0"/>
              <a:t>EXEC -	</a:t>
            </a:r>
            <a:r>
              <a:rPr lang="pl-PL" sz="2400" dirty="0"/>
              <a:t>mówi systemowi operacyjnemu (MVS) który 		program uruchomić.  Opisuje cechy 				charakterystyczne programu lub procedury i musi 		być kodowany dla każdego kroku (step) danego 		„</a:t>
            </a:r>
            <a:r>
              <a:rPr lang="pl-PL" sz="2400" noProof="1"/>
              <a:t>Job’u</a:t>
            </a:r>
            <a:r>
              <a:rPr lang="pl-PL" sz="2400" dirty="0"/>
              <a:t>”.</a:t>
            </a:r>
          </a:p>
          <a:p>
            <a:r>
              <a:rPr lang="pl-PL" dirty="0"/>
              <a:t>DD     -	</a:t>
            </a:r>
            <a:r>
              <a:rPr lang="pl-PL" sz="2400" dirty="0"/>
              <a:t>„</a:t>
            </a:r>
            <a:r>
              <a:rPr lang="pl-PL" sz="2400" noProof="1"/>
              <a:t>Data Definition</a:t>
            </a:r>
            <a:r>
              <a:rPr lang="pl-PL" sz="2400" dirty="0"/>
              <a:t>” (czasem zwana też „Data 			</a:t>
            </a:r>
            <a:r>
              <a:rPr lang="pl-PL" sz="2400" noProof="1"/>
              <a:t>Description</a:t>
            </a:r>
            <a:r>
              <a:rPr lang="pl-PL" sz="2400" dirty="0"/>
              <a:t>”) identyfikuje pliki wejściowe i 			wyjściowe dla każdego kroku.  Zawsze występuje 		po instrukcji EXEC dla kroku, którego dotyczy.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4" y="-24"/>
            <a:ext cx="8948091" cy="6832640"/>
          </a:xfrm>
          <a:prstGeom prst="rect">
            <a:avLst/>
          </a:prstGeom>
          <a:noFill/>
        </p:spPr>
        <p:txBody>
          <a:bodyPr wrap="none" rtlCol="0">
            <a:spAutoFit/>
          </a:bodyPr>
          <a:lstStyle/>
          <a:p>
            <a:pPr algn="ctr"/>
            <a:r>
              <a:rPr lang="pl-PL" sz="3200" b="1" dirty="0"/>
              <a:t>Instrukcja</a:t>
            </a:r>
            <a:r>
              <a:rPr lang="pl-PL" sz="4000" b="1" dirty="0"/>
              <a:t> DD</a:t>
            </a:r>
            <a:r>
              <a:rPr lang="pl-PL" sz="3600" dirty="0"/>
              <a:t> </a:t>
            </a:r>
            <a:r>
              <a:rPr lang="pl-PL" sz="1400" dirty="0"/>
              <a:t>(strona 8 z 10)</a:t>
            </a:r>
          </a:p>
          <a:p>
            <a:r>
              <a:rPr lang="en-US" sz="2000" b="1" dirty="0">
                <a:solidFill>
                  <a:srgbClr val="FF0000"/>
                </a:solidFill>
              </a:rPr>
              <a:t>DCB</a:t>
            </a:r>
            <a:r>
              <a:rPr lang="en-US" dirty="0"/>
              <a:t> </a:t>
            </a:r>
            <a:r>
              <a:rPr lang="pl-PL" dirty="0"/>
              <a:t>(</a:t>
            </a:r>
            <a:r>
              <a:rPr lang="pl-PL" i="1" noProof="1">
                <a:solidFill>
                  <a:srgbClr val="FF0000"/>
                </a:solidFill>
              </a:rPr>
              <a:t>D</a:t>
            </a:r>
            <a:r>
              <a:rPr lang="pl-PL" i="1" noProof="1"/>
              <a:t>ata </a:t>
            </a:r>
            <a:r>
              <a:rPr lang="pl-PL" i="1" noProof="1">
                <a:solidFill>
                  <a:srgbClr val="FF0000"/>
                </a:solidFill>
              </a:rPr>
              <a:t>C</a:t>
            </a:r>
            <a:r>
              <a:rPr lang="pl-PL" i="1" noProof="1"/>
              <a:t>ontrol </a:t>
            </a:r>
            <a:r>
              <a:rPr lang="pl-PL" i="1" noProof="1">
                <a:solidFill>
                  <a:srgbClr val="FF0000"/>
                </a:solidFill>
              </a:rPr>
              <a:t>B</a:t>
            </a:r>
            <a:r>
              <a:rPr lang="pl-PL" i="1" noProof="1"/>
              <a:t>lock</a:t>
            </a:r>
            <a:r>
              <a:rPr lang="pl-PL" dirty="0"/>
              <a:t>)</a:t>
            </a:r>
          </a:p>
          <a:p>
            <a:r>
              <a:rPr lang="pl-PL" dirty="0"/>
              <a:t>Ze wszystkich „</a:t>
            </a:r>
            <a:r>
              <a:rPr lang="pl-PL" noProof="1"/>
              <a:t>podparametrów</a:t>
            </a:r>
            <a:r>
              <a:rPr lang="pl-PL" dirty="0"/>
              <a:t>” DCB, dla nowych plików, musi się deklarować RECFM (format</a:t>
            </a:r>
          </a:p>
          <a:p>
            <a:r>
              <a:rPr lang="pl-PL" dirty="0"/>
              <a:t>rekordu, </a:t>
            </a:r>
            <a:r>
              <a:rPr lang="pl-PL" i="1" noProof="1"/>
              <a:t>record format</a:t>
            </a:r>
            <a:r>
              <a:rPr lang="pl-PL" dirty="0"/>
              <a:t>) i LRECL (logiczną długość rekordu, </a:t>
            </a:r>
            <a:r>
              <a:rPr lang="pl-PL" i="1" noProof="1"/>
              <a:t>logical record length</a:t>
            </a:r>
            <a:r>
              <a:rPr lang="pl-PL" dirty="0"/>
              <a:t>).</a:t>
            </a:r>
          </a:p>
          <a:p>
            <a:endParaRPr lang="pl-PL" dirty="0"/>
          </a:p>
          <a:p>
            <a:r>
              <a:rPr lang="pl-PL" dirty="0"/>
              <a:t>Składnia:	</a:t>
            </a:r>
            <a:r>
              <a:rPr lang="en-US" dirty="0"/>
              <a:t> //</a:t>
            </a:r>
            <a:r>
              <a:rPr lang="en-US" noProof="1"/>
              <a:t>ddname</a:t>
            </a:r>
            <a:r>
              <a:rPr lang="en-US" dirty="0"/>
              <a:t> DD DCB=</a:t>
            </a:r>
            <a:r>
              <a:rPr lang="pl-PL" dirty="0"/>
              <a:t>(podparametr1,podparametr2,…)</a:t>
            </a:r>
            <a:r>
              <a:rPr lang="en-US" dirty="0"/>
              <a:t> </a:t>
            </a:r>
            <a:endParaRPr lang="pl-PL" dirty="0"/>
          </a:p>
          <a:p>
            <a:r>
              <a:rPr lang="pl-PL" noProof="1"/>
              <a:t>Podparametry</a:t>
            </a:r>
            <a:r>
              <a:rPr lang="pl-PL" dirty="0"/>
              <a:t>:	</a:t>
            </a:r>
            <a:r>
              <a:rPr lang="en-US" dirty="0"/>
              <a:t>RECFM</a:t>
            </a:r>
            <a:r>
              <a:rPr lang="pl-PL" dirty="0"/>
              <a:t>	</a:t>
            </a:r>
            <a:r>
              <a:rPr lang="en-US" dirty="0"/>
              <a:t>- </a:t>
            </a:r>
            <a:r>
              <a:rPr lang="pl-PL" dirty="0"/>
              <a:t>deklaruje format rekordu</a:t>
            </a:r>
            <a:r>
              <a:rPr lang="en-US" dirty="0"/>
              <a:t> - F/FB/V/VB/U </a:t>
            </a:r>
            <a:endParaRPr lang="pl-PL" dirty="0"/>
          </a:p>
          <a:p>
            <a:r>
              <a:rPr lang="pl-PL" dirty="0"/>
              <a:t>		</a:t>
            </a:r>
            <a:r>
              <a:rPr lang="en-US" dirty="0"/>
              <a:t>LRECL</a:t>
            </a:r>
            <a:r>
              <a:rPr lang="pl-PL" dirty="0"/>
              <a:t>	</a:t>
            </a:r>
            <a:r>
              <a:rPr lang="en-US" dirty="0"/>
              <a:t>- </a:t>
            </a:r>
            <a:r>
              <a:rPr lang="pl-PL" dirty="0"/>
              <a:t>deklaruje długość rekordu</a:t>
            </a:r>
          </a:p>
          <a:p>
            <a:r>
              <a:rPr lang="pl-PL" dirty="0"/>
              <a:t>		</a:t>
            </a:r>
            <a:r>
              <a:rPr lang="en-US" dirty="0"/>
              <a:t>BLKSIZE</a:t>
            </a:r>
            <a:r>
              <a:rPr lang="pl-PL" dirty="0"/>
              <a:t>	</a:t>
            </a:r>
            <a:r>
              <a:rPr lang="en-US" dirty="0"/>
              <a:t>- </a:t>
            </a:r>
            <a:r>
              <a:rPr lang="pl-PL" dirty="0"/>
              <a:t>deklaruje wielkość bloku</a:t>
            </a:r>
          </a:p>
          <a:p>
            <a:r>
              <a:rPr lang="pl-PL" dirty="0"/>
              <a:t>		DSORG	- deklaruje typ organizacji pliku (opcjonalnie PS)</a:t>
            </a:r>
          </a:p>
          <a:p>
            <a:r>
              <a:rPr lang="pl-PL" dirty="0"/>
              <a:t>		</a:t>
            </a:r>
            <a:r>
              <a:rPr lang="en-US" dirty="0"/>
              <a:t>BUFNO</a:t>
            </a:r>
            <a:r>
              <a:rPr lang="pl-PL" dirty="0"/>
              <a:t>	</a:t>
            </a:r>
            <a:r>
              <a:rPr lang="en-US" dirty="0"/>
              <a:t>- </a:t>
            </a:r>
            <a:r>
              <a:rPr lang="pl-PL" dirty="0"/>
              <a:t>deklaruje ilość buforów (</a:t>
            </a:r>
            <a:r>
              <a:rPr lang="pl-PL" i="1" noProof="1"/>
              <a:t>buffers</a:t>
            </a:r>
            <a:r>
              <a:rPr lang="pl-PL" dirty="0"/>
              <a:t>)</a:t>
            </a:r>
            <a:r>
              <a:rPr lang="en-US" dirty="0"/>
              <a:t> </a:t>
            </a:r>
            <a:r>
              <a:rPr lang="pl-PL" dirty="0"/>
              <a:t>(opcjonalnie 5)</a:t>
            </a:r>
          </a:p>
          <a:p>
            <a:endParaRPr lang="pl-PL" dirty="0"/>
          </a:p>
          <a:p>
            <a:r>
              <a:rPr lang="pl-PL" dirty="0"/>
              <a:t>RECFM może być jednym z następujących (lista niepełna ale absolutne wystarczająca):</a:t>
            </a:r>
          </a:p>
          <a:p>
            <a:r>
              <a:rPr lang="pl-PL" dirty="0"/>
              <a:t>Pierwszy znak    U -	rekordy niedefiniowanej długości,</a:t>
            </a:r>
          </a:p>
          <a:p>
            <a:r>
              <a:rPr lang="pl-PL" dirty="0"/>
              <a:t>		LRECL nie może być kodowany,</a:t>
            </a:r>
          </a:p>
          <a:p>
            <a:r>
              <a:rPr lang="pl-PL" dirty="0"/>
              <a:t>		BLKSIZE musi być większy lub równy najdłuższemu rekordowi.</a:t>
            </a:r>
          </a:p>
          <a:p>
            <a:r>
              <a:rPr lang="pl-PL" dirty="0"/>
              <a:t>	           V -	rekordy zmiennej długości,</a:t>
            </a:r>
          </a:p>
          <a:p>
            <a:r>
              <a:rPr lang="pl-PL" dirty="0"/>
              <a:t>		LRECL musi być równy długości najdłuższego rekordu + 4 bajty,</a:t>
            </a:r>
          </a:p>
          <a:p>
            <a:r>
              <a:rPr lang="pl-PL" dirty="0"/>
              <a:t>		BLKSIZE musi być przynajmniej równyLRECL+4 (patrz: notatki)</a:t>
            </a:r>
          </a:p>
          <a:p>
            <a:r>
              <a:rPr lang="pl-PL" dirty="0"/>
              <a:t>	           F -	rekordy stałej długości,</a:t>
            </a:r>
          </a:p>
          <a:p>
            <a:r>
              <a:rPr lang="pl-PL" dirty="0"/>
              <a:t>		BLKSIZE musi być wielokrotnością rekordów zblokowanych.</a:t>
            </a:r>
          </a:p>
          <a:p>
            <a:r>
              <a:rPr lang="pl-PL" dirty="0"/>
              <a:t>Drugi znak         B -	rekordy zblokowane (FB i VB mogą istnieć; </a:t>
            </a:r>
            <a:r>
              <a:rPr lang="pl-PL" strike="sngStrike" dirty="0"/>
              <a:t>UB nie</a:t>
            </a:r>
            <a:r>
              <a:rPr lang="pl-PL" dirty="0"/>
              <a:t>)</a:t>
            </a:r>
          </a:p>
          <a:p>
            <a:r>
              <a:rPr lang="pl-PL" dirty="0"/>
              <a:t>Dla U, V i F  BLKSIZE to jeden rekord.  VB i FB  to wiele rekordów w jednym bloku.</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14282" y="0"/>
            <a:ext cx="8929718" cy="6832640"/>
          </a:xfrm>
          <a:prstGeom prst="rect">
            <a:avLst/>
          </a:prstGeom>
          <a:noFill/>
        </p:spPr>
        <p:txBody>
          <a:bodyPr wrap="square" rtlCol="0">
            <a:spAutoFit/>
          </a:bodyPr>
          <a:lstStyle/>
          <a:p>
            <a:pPr algn="ctr"/>
            <a:r>
              <a:rPr lang="pl-PL" sz="3200" b="1" dirty="0"/>
              <a:t>Instrukcja</a:t>
            </a:r>
            <a:r>
              <a:rPr lang="pl-PL" sz="4000" b="1" dirty="0"/>
              <a:t> DD</a:t>
            </a:r>
            <a:r>
              <a:rPr lang="pl-PL" sz="4000" dirty="0"/>
              <a:t> </a:t>
            </a:r>
            <a:r>
              <a:rPr lang="pl-PL" sz="1600" dirty="0"/>
              <a:t>(strona 9 z 10)</a:t>
            </a:r>
            <a:endParaRPr lang="pl-PL" dirty="0"/>
          </a:p>
          <a:p>
            <a:r>
              <a:rPr lang="en-US" sz="2000" dirty="0">
                <a:solidFill>
                  <a:srgbClr val="FF0000"/>
                </a:solidFill>
              </a:rPr>
              <a:t> </a:t>
            </a:r>
            <a:r>
              <a:rPr lang="en-US" sz="2000" b="1" dirty="0" smtClean="0">
                <a:solidFill>
                  <a:srgbClr val="FF0000"/>
                </a:solidFill>
              </a:rPr>
              <a:t>S</a:t>
            </a:r>
            <a:r>
              <a:rPr lang="pl-PL" sz="2000" b="1" dirty="0" err="1" smtClean="0">
                <a:solidFill>
                  <a:srgbClr val="FF0000"/>
                </a:solidFill>
              </a:rPr>
              <a:t>pecjalne</a:t>
            </a:r>
            <a:r>
              <a:rPr lang="pl-PL" sz="2000" b="1" dirty="0" smtClean="0">
                <a:solidFill>
                  <a:srgbClr val="FF0000"/>
                </a:solidFill>
              </a:rPr>
              <a:t> Instrukcje</a:t>
            </a:r>
            <a:r>
              <a:rPr lang="en-US" sz="2000" b="1" dirty="0" smtClean="0">
                <a:solidFill>
                  <a:srgbClr val="FF0000"/>
                </a:solidFill>
              </a:rPr>
              <a:t> DD</a:t>
            </a:r>
            <a:endParaRPr lang="pl-PL" sz="2000" b="1" dirty="0">
              <a:solidFill>
                <a:srgbClr val="FF0000"/>
              </a:solidFill>
            </a:endParaRPr>
          </a:p>
          <a:p>
            <a:endParaRPr lang="pl-PL" dirty="0"/>
          </a:p>
          <a:p>
            <a:r>
              <a:rPr lang="en-US" b="1" dirty="0"/>
              <a:t>SYSOUT</a:t>
            </a:r>
            <a:endParaRPr lang="pl-PL" b="1" dirty="0"/>
          </a:p>
          <a:p>
            <a:r>
              <a:rPr lang="pl-PL" dirty="0"/>
              <a:t>Parametr </a:t>
            </a:r>
            <a:r>
              <a:rPr lang="pl-PL" b="1" dirty="0"/>
              <a:t>SYSOUT</a:t>
            </a:r>
            <a:r>
              <a:rPr lang="pl-PL" dirty="0"/>
              <a:t> jest używany aby</a:t>
            </a:r>
            <a:r>
              <a:rPr lang="en-US" dirty="0"/>
              <a:t> </a:t>
            </a:r>
            <a:r>
              <a:rPr lang="pl-PL" dirty="0"/>
              <a:t>wysłać wynik przetwarzania na zewnątrz </a:t>
            </a:r>
          </a:p>
          <a:p>
            <a:r>
              <a:rPr lang="pl-PL" dirty="0"/>
              <a:t>Składnia:	</a:t>
            </a:r>
            <a:r>
              <a:rPr lang="en-US" dirty="0"/>
              <a:t>//</a:t>
            </a:r>
            <a:r>
              <a:rPr lang="en-US" noProof="1"/>
              <a:t>ddname</a:t>
            </a:r>
            <a:r>
              <a:rPr lang="en-US" dirty="0"/>
              <a:t> DD </a:t>
            </a:r>
            <a:r>
              <a:rPr lang="en-US" b="1" dirty="0"/>
              <a:t>SYSOUT</a:t>
            </a:r>
            <a:r>
              <a:rPr lang="en-US" dirty="0"/>
              <a:t>=</a:t>
            </a:r>
            <a:r>
              <a:rPr lang="en-US" i="1" dirty="0"/>
              <a:t>class</a:t>
            </a:r>
            <a:endParaRPr lang="pl-PL" i="1" dirty="0"/>
          </a:p>
          <a:p>
            <a:r>
              <a:rPr lang="pl-PL" i="1" noProof="1"/>
              <a:t>class</a:t>
            </a:r>
            <a:r>
              <a:rPr lang="pl-PL" dirty="0"/>
              <a:t> (klasa) może być z zakresu A do Z, 0 do 9 lub gwiazdka(*)</a:t>
            </a:r>
          </a:p>
          <a:p>
            <a:r>
              <a:rPr lang="pl-PL" dirty="0"/>
              <a:t>//SYSPRINT  DD  </a:t>
            </a:r>
            <a:r>
              <a:rPr lang="pl-PL" b="1" noProof="1"/>
              <a:t>SYSOUT</a:t>
            </a:r>
            <a:r>
              <a:rPr lang="pl-PL" noProof="1"/>
              <a:t>=A</a:t>
            </a:r>
            <a:r>
              <a:rPr lang="pl-PL" dirty="0"/>
              <a:t>	</a:t>
            </a:r>
            <a:r>
              <a:rPr lang="pl-PL" dirty="0">
                <a:sym typeface="Wingdings" pitchFamily="2" charset="2"/>
              </a:rPr>
              <a:t> „A” tradycyjnie jest drukarką</a:t>
            </a:r>
          </a:p>
          <a:p>
            <a:r>
              <a:rPr lang="pl-PL" dirty="0"/>
              <a:t>//SYSPRINT  DD  </a:t>
            </a:r>
            <a:r>
              <a:rPr lang="pl-PL" b="1" noProof="1"/>
              <a:t>SYSOUT</a:t>
            </a:r>
            <a:r>
              <a:rPr lang="pl-PL" noProof="1"/>
              <a:t>=*</a:t>
            </a:r>
            <a:r>
              <a:rPr lang="pl-PL" dirty="0"/>
              <a:t>	</a:t>
            </a:r>
            <a:r>
              <a:rPr lang="pl-PL" dirty="0">
                <a:sym typeface="Wingdings" pitchFamily="2" charset="2"/>
              </a:rPr>
              <a:t> gwiazdka określa tę samą klasę (</a:t>
            </a:r>
            <a:r>
              <a:rPr lang="pl-PL" i="1" noProof="1">
                <a:sym typeface="Wingdings" pitchFamily="2" charset="2"/>
              </a:rPr>
              <a:t>class</a:t>
            </a:r>
            <a:r>
              <a:rPr lang="pl-PL" dirty="0">
                <a:sym typeface="Wingdings" pitchFamily="2" charset="2"/>
              </a:rPr>
              <a:t>) jaka jest podana w </a:t>
            </a:r>
          </a:p>
          <a:p>
            <a:r>
              <a:rPr lang="pl-PL" dirty="0">
                <a:sym typeface="Wingdings" pitchFamily="2" charset="2"/>
              </a:rPr>
              <a:t>			     parametrze MSGCLASS w instrukcji JOB.</a:t>
            </a:r>
            <a:endParaRPr lang="pl-PL" dirty="0"/>
          </a:p>
          <a:p>
            <a:r>
              <a:rPr lang="pl-PL" dirty="0"/>
              <a:t>		</a:t>
            </a:r>
            <a:r>
              <a:rPr lang="pl-PL" noProof="1"/>
              <a:t>//TOMOJE  JOB  (PGRXXX0),TOMEK,CLASS=B,MSGCLASS=O </a:t>
            </a:r>
          </a:p>
          <a:p>
            <a:r>
              <a:rPr lang="pl-PL" noProof="1"/>
              <a:t>		//SYSPRINT  DD  </a:t>
            </a:r>
            <a:r>
              <a:rPr lang="pl-PL" b="1" noProof="1"/>
              <a:t>SYSOUT</a:t>
            </a:r>
            <a:r>
              <a:rPr lang="pl-PL" noProof="1"/>
              <a:t>=*	</a:t>
            </a:r>
            <a:r>
              <a:rPr lang="pl-PL" noProof="1">
                <a:sym typeface="Wingdings" pitchFamily="2" charset="2"/>
              </a:rPr>
              <a:t> to samo co SYSOUT=O</a:t>
            </a:r>
            <a:endParaRPr lang="pl-PL" dirty="0"/>
          </a:p>
          <a:p>
            <a:endParaRPr lang="pl-PL" b="1" dirty="0"/>
          </a:p>
          <a:p>
            <a:endParaRPr lang="pl-PL" b="1" dirty="0"/>
          </a:p>
          <a:p>
            <a:r>
              <a:rPr lang="pl-PL" b="1" dirty="0"/>
              <a:t>SYSIN  DD *  </a:t>
            </a:r>
            <a:r>
              <a:rPr lang="pl-PL" dirty="0"/>
              <a:t>lub</a:t>
            </a:r>
            <a:r>
              <a:rPr lang="pl-PL" b="1" dirty="0"/>
              <a:t>  SYSIN  DD DATA</a:t>
            </a:r>
            <a:endParaRPr lang="pl-PL" dirty="0"/>
          </a:p>
          <a:p>
            <a:r>
              <a:rPr lang="pl-PL" dirty="0"/>
              <a:t>Wskazuje, że zaraz nastąpi strumień danych .</a:t>
            </a:r>
          </a:p>
          <a:p>
            <a:r>
              <a:rPr lang="pl-PL" dirty="0"/>
              <a:t>Dane muszą być w formacie linii 80-bajtowej.</a:t>
            </a:r>
          </a:p>
          <a:p>
            <a:endParaRPr lang="pl-PL" b="1" dirty="0"/>
          </a:p>
          <a:p>
            <a:endParaRPr lang="pl-PL" b="1" dirty="0"/>
          </a:p>
          <a:p>
            <a:r>
              <a:rPr lang="pl-PL" b="1" dirty="0"/>
              <a:t>SYSPRINT</a:t>
            </a:r>
          </a:p>
          <a:p>
            <a:r>
              <a:rPr lang="pl-PL" dirty="0"/>
              <a:t>Program kompilujący (IGYCRCTL) musi wewnętrznie zdefiniować plik stosując </a:t>
            </a:r>
            <a:r>
              <a:rPr lang="pl-PL" b="1" dirty="0"/>
              <a:t>SYSPRINT</a:t>
            </a:r>
            <a:r>
              <a:rPr lang="pl-PL" dirty="0"/>
              <a:t>.</a:t>
            </a:r>
          </a:p>
          <a:p>
            <a:r>
              <a:rPr lang="pl-PL" dirty="0"/>
              <a:t>Różnicą pomiędzy instrukcjami </a:t>
            </a:r>
            <a:r>
              <a:rPr lang="en-US" b="1" dirty="0"/>
              <a:t>SYSOUT</a:t>
            </a:r>
            <a:r>
              <a:rPr lang="en-US" dirty="0"/>
              <a:t> </a:t>
            </a:r>
            <a:r>
              <a:rPr lang="pl-PL" dirty="0"/>
              <a:t>i</a:t>
            </a:r>
            <a:r>
              <a:rPr lang="en-US" dirty="0"/>
              <a:t> </a:t>
            </a:r>
            <a:r>
              <a:rPr lang="en-US" b="1" dirty="0"/>
              <a:t>SYSPRINT</a:t>
            </a:r>
            <a:r>
              <a:rPr lang="en-US" dirty="0"/>
              <a:t> </a:t>
            </a:r>
            <a:r>
              <a:rPr lang="pl-PL" dirty="0"/>
              <a:t>jest ta, że </a:t>
            </a:r>
            <a:r>
              <a:rPr lang="pl-PL" b="1" dirty="0"/>
              <a:t>SYSPRINT</a:t>
            </a:r>
            <a:r>
              <a:rPr lang="pl-PL" dirty="0"/>
              <a:t> ukierunkowuje wynik zwykle na drukarkę a </a:t>
            </a:r>
            <a:r>
              <a:rPr lang="pl-PL" b="1" dirty="0"/>
              <a:t>SYSOUT</a:t>
            </a:r>
            <a:r>
              <a:rPr lang="pl-PL" dirty="0"/>
              <a:t> może to robić do pliku.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14283" y="0"/>
            <a:ext cx="8929718" cy="6247864"/>
          </a:xfrm>
          <a:prstGeom prst="rect">
            <a:avLst/>
          </a:prstGeom>
          <a:noFill/>
        </p:spPr>
        <p:txBody>
          <a:bodyPr wrap="square" rtlCol="0">
            <a:spAutoFit/>
          </a:bodyPr>
          <a:lstStyle/>
          <a:p>
            <a:pPr algn="ctr"/>
            <a:r>
              <a:rPr lang="pl-PL" sz="3200" b="1" dirty="0"/>
              <a:t>Instrukcja</a:t>
            </a:r>
            <a:r>
              <a:rPr lang="pl-PL" sz="4000" b="1" dirty="0"/>
              <a:t> DD</a:t>
            </a:r>
            <a:r>
              <a:rPr lang="pl-PL" sz="4000" dirty="0"/>
              <a:t> </a:t>
            </a:r>
            <a:r>
              <a:rPr lang="pl-PL" sz="1600" dirty="0"/>
              <a:t>(strona 10 z 10)</a:t>
            </a:r>
            <a:endParaRPr lang="pl-PL" dirty="0"/>
          </a:p>
          <a:p>
            <a:r>
              <a:rPr lang="en-US" b="1" dirty="0"/>
              <a:t>SYSUDUMP</a:t>
            </a:r>
            <a:r>
              <a:rPr lang="pl-PL" b="1" dirty="0"/>
              <a:t> and SYSABEND</a:t>
            </a:r>
          </a:p>
          <a:p>
            <a:endParaRPr lang="pl-PL" b="1" dirty="0"/>
          </a:p>
          <a:p>
            <a:r>
              <a:rPr lang="pl-PL" b="1" dirty="0"/>
              <a:t>SYSUDUMP</a:t>
            </a:r>
            <a:r>
              <a:rPr lang="pl-PL" dirty="0"/>
              <a:t> i </a:t>
            </a:r>
            <a:r>
              <a:rPr lang="pl-PL" b="1" dirty="0"/>
              <a:t>SYSABEND</a:t>
            </a:r>
            <a:r>
              <a:rPr lang="pl-PL" dirty="0"/>
              <a:t> są stosowane do kontroli przerwanego błędem przetwarzania.</a:t>
            </a:r>
          </a:p>
          <a:p>
            <a:r>
              <a:rPr lang="pl-PL" dirty="0"/>
              <a:t>Przykład:		</a:t>
            </a:r>
            <a:r>
              <a:rPr lang="pl-PL" noProof="1"/>
              <a:t>//TOMOJE       JOB   (PGRXXX0),TOMEK</a:t>
            </a:r>
          </a:p>
          <a:p>
            <a:r>
              <a:rPr lang="pl-PL" noProof="1"/>
              <a:t>		//STEP1           EXEC PGM=COBPROG </a:t>
            </a:r>
          </a:p>
          <a:p>
            <a:r>
              <a:rPr lang="pl-PL" noProof="1"/>
              <a:t>		//SYSUDUMP  DD     DSN=TEST.PROD.LIB </a:t>
            </a:r>
          </a:p>
          <a:p>
            <a:endParaRPr lang="pl-PL" dirty="0"/>
          </a:p>
          <a:p>
            <a:r>
              <a:rPr lang="pl-PL" dirty="0"/>
              <a:t>Należy kodować </a:t>
            </a:r>
            <a:r>
              <a:rPr lang="pl-PL" b="1" dirty="0"/>
              <a:t>SYSUDUMP</a:t>
            </a:r>
            <a:r>
              <a:rPr lang="pl-PL" dirty="0"/>
              <a:t> lub </a:t>
            </a:r>
            <a:r>
              <a:rPr lang="pl-PL" b="1" dirty="0"/>
              <a:t>SYSABEND</a:t>
            </a:r>
            <a:r>
              <a:rPr lang="pl-PL" dirty="0"/>
              <a:t> po każdej instrukcji EXEC w kroku jeżeli „</a:t>
            </a:r>
            <a:r>
              <a:rPr lang="pl-PL" i="1" noProof="1"/>
              <a:t>dump</a:t>
            </a:r>
            <a:r>
              <a:rPr lang="pl-PL" dirty="0"/>
              <a:t>” (informacja o błędach wstrzymujących przetwarzanie) jest wymagana.  Jeżeli zarówno </a:t>
            </a:r>
            <a:r>
              <a:rPr lang="pl-PL" b="1" dirty="0"/>
              <a:t>SYSUDUMP</a:t>
            </a:r>
            <a:r>
              <a:rPr lang="pl-PL" dirty="0"/>
              <a:t> i </a:t>
            </a:r>
            <a:r>
              <a:rPr lang="pl-PL" b="1" dirty="0"/>
              <a:t>SYSABEND</a:t>
            </a:r>
            <a:r>
              <a:rPr lang="pl-PL" dirty="0"/>
              <a:t> pojawi się w tym samym kroku, uruchomiony będzie tylko ten, który w kodzie pojawi się jako ostatni.</a:t>
            </a:r>
          </a:p>
          <a:p>
            <a:endParaRPr lang="pl-PL" b="1" dirty="0"/>
          </a:p>
          <a:p>
            <a:r>
              <a:rPr lang="pl-PL" b="1" dirty="0"/>
              <a:t>SYSUDUMP</a:t>
            </a:r>
            <a:r>
              <a:rPr lang="pl-PL" dirty="0"/>
              <a:t> daje sformatowany </a:t>
            </a:r>
            <a:r>
              <a:rPr lang="pl-PL" i="1" noProof="1"/>
              <a:t>dump</a:t>
            </a:r>
            <a:r>
              <a:rPr lang="pl-PL" dirty="0"/>
              <a:t>  w heksadecymalnych wartościach, włączając w raporcie zawartość rejestrów (</a:t>
            </a:r>
            <a:r>
              <a:rPr lang="pl-PL" i="1" noProof="1"/>
              <a:t>registers</a:t>
            </a:r>
            <a:r>
              <a:rPr lang="pl-PL" dirty="0"/>
              <a:t>) , zmiennych  i plików w chwili pojawienia się błędu wstrzymującego przetwarzanie.  Dzięki formatowi może być wydrukowany.</a:t>
            </a:r>
          </a:p>
          <a:p>
            <a:endParaRPr lang="pl-PL" b="1" dirty="0"/>
          </a:p>
          <a:p>
            <a:r>
              <a:rPr lang="pl-PL" b="1" dirty="0"/>
              <a:t>SYSABEND </a:t>
            </a:r>
            <a:r>
              <a:rPr lang="pl-PL" dirty="0"/>
              <a:t> dodatkowo prowadzi </a:t>
            </a:r>
            <a:r>
              <a:rPr lang="pl-PL" i="1" noProof="1"/>
              <a:t>dump</a:t>
            </a:r>
            <a:r>
              <a:rPr lang="pl-PL" noProof="1"/>
              <a:t> „</a:t>
            </a:r>
            <a:r>
              <a:rPr lang="pl-PL" i="1" noProof="1"/>
              <a:t>the system nuncleus</a:t>
            </a:r>
            <a:r>
              <a:rPr lang="pl-PL" noProof="1"/>
              <a:t>”</a:t>
            </a:r>
            <a:r>
              <a:rPr lang="pl-PL" dirty="0"/>
              <a:t> (część systemu, która rozporządza pracą poszczególnych części przez uruchamianie odpowiednich </a:t>
            </a:r>
            <a:r>
              <a:rPr lang="pl-PL" noProof="1"/>
              <a:t>JOBów</a:t>
            </a:r>
            <a:r>
              <a:rPr lang="pl-PL" dirty="0"/>
              <a:t> – np. szukanie taśm  –  aby wykonać zlecone zadanie, tak, iż mimo końcowego niepowodzenia jakiegoś </a:t>
            </a:r>
            <a:r>
              <a:rPr lang="pl-PL" dirty="0" err="1"/>
              <a:t>JOBu</a:t>
            </a:r>
            <a:r>
              <a:rPr lang="pl-PL" dirty="0"/>
              <a:t>, cały system  nadal pracował).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42845" y="-24"/>
            <a:ext cx="9001156" cy="3108543"/>
          </a:xfrm>
          <a:prstGeom prst="rect">
            <a:avLst/>
          </a:prstGeom>
          <a:noFill/>
        </p:spPr>
        <p:txBody>
          <a:bodyPr wrap="square" rtlCol="0">
            <a:spAutoFit/>
          </a:bodyPr>
          <a:lstStyle/>
          <a:p>
            <a:pPr algn="ctr"/>
            <a:r>
              <a:rPr lang="pl-PL" sz="3200" b="1" dirty="0"/>
              <a:t>Programy narzędziowe</a:t>
            </a:r>
          </a:p>
          <a:p>
            <a:pPr algn="ctr"/>
            <a:endParaRPr lang="pl-PL" b="1" dirty="0"/>
          </a:p>
          <a:p>
            <a:r>
              <a:rPr lang="pl-PL" sz="2000" b="1" dirty="0">
                <a:solidFill>
                  <a:srgbClr val="FF0000"/>
                </a:solidFill>
              </a:rPr>
              <a:t>Narzędzia JCL</a:t>
            </a:r>
            <a:r>
              <a:rPr lang="pl-PL" b="1" dirty="0"/>
              <a:t> (</a:t>
            </a:r>
            <a:r>
              <a:rPr lang="en-US" b="1" i="1" dirty="0"/>
              <a:t>JCL utilities</a:t>
            </a:r>
            <a:r>
              <a:rPr lang="pl-PL" b="1" dirty="0"/>
              <a:t>) </a:t>
            </a:r>
            <a:r>
              <a:rPr lang="pl-PL" dirty="0"/>
              <a:t>(patrz prezentacja:  Programy narzędziowe).</a:t>
            </a:r>
            <a:endParaRPr lang="en-US" dirty="0"/>
          </a:p>
          <a:p>
            <a:r>
              <a:rPr lang="en-US" dirty="0"/>
              <a:t>JCL </a:t>
            </a:r>
            <a:r>
              <a:rPr lang="pl-PL" dirty="0"/>
              <a:t>może użyć wielu programów narzędziowych </a:t>
            </a:r>
            <a:r>
              <a:rPr lang="pl-PL" noProof="1"/>
              <a:t>IBMa </a:t>
            </a:r>
            <a:r>
              <a:rPr lang="pl-PL" dirty="0"/>
              <a:t>aby wspomagać przetwarzanie danych. </a:t>
            </a:r>
            <a:r>
              <a:rPr lang="en-US" dirty="0"/>
              <a:t> </a:t>
            </a:r>
            <a:r>
              <a:rPr lang="pl-PL" dirty="0"/>
              <a:t>Oprogramowanie to jest niezmiernie pożyteczne dla przetwarzania </a:t>
            </a:r>
            <a:r>
              <a:rPr lang="pl-PL" i="1" noProof="1"/>
              <a:t>batch</a:t>
            </a:r>
            <a:r>
              <a:rPr lang="pl-PL" noProof="1"/>
              <a:t>owego</a:t>
            </a:r>
            <a:r>
              <a:rPr lang="pl-PL" dirty="0"/>
              <a:t>.  Można je podzielić na trzy grupy:</a:t>
            </a:r>
          </a:p>
          <a:p>
            <a:r>
              <a:rPr lang="en-US" dirty="0"/>
              <a:t> 1) </a:t>
            </a:r>
            <a:r>
              <a:rPr lang="pl-PL" dirty="0"/>
              <a:t>Narzędzia dla plików</a:t>
            </a:r>
            <a:r>
              <a:rPr lang="en-US" dirty="0"/>
              <a:t> – </a:t>
            </a:r>
            <a:r>
              <a:rPr lang="pl-PL" dirty="0"/>
              <a:t>do tworzenia, wydruku, przeniesienia i usunięcia plików</a:t>
            </a:r>
            <a:r>
              <a:rPr lang="en-US" dirty="0"/>
              <a:t>;</a:t>
            </a:r>
            <a:endParaRPr lang="pl-PL" dirty="0"/>
          </a:p>
          <a:p>
            <a:r>
              <a:rPr lang="en-US" dirty="0"/>
              <a:t> 2) </a:t>
            </a:r>
            <a:r>
              <a:rPr lang="pl-PL" dirty="0"/>
              <a:t>Narzędzia dla systemowe </a:t>
            </a:r>
            <a:r>
              <a:rPr lang="en-US" dirty="0"/>
              <a:t>– </a:t>
            </a:r>
            <a:r>
              <a:rPr lang="pl-PL" dirty="0"/>
              <a:t>do zarządzania katalogami (</a:t>
            </a:r>
            <a:r>
              <a:rPr lang="en-US" i="1" dirty="0"/>
              <a:t>catalogs</a:t>
            </a:r>
            <a:r>
              <a:rPr lang="pl-PL" dirty="0"/>
              <a:t>)</a:t>
            </a:r>
            <a:r>
              <a:rPr lang="en-US" dirty="0"/>
              <a:t>; </a:t>
            </a:r>
            <a:endParaRPr lang="pl-PL" dirty="0"/>
          </a:p>
          <a:p>
            <a:r>
              <a:rPr lang="pl-PL" dirty="0"/>
              <a:t> 3</a:t>
            </a:r>
            <a:r>
              <a:rPr lang="en-US" dirty="0"/>
              <a:t>) Access Method Services</a:t>
            </a:r>
            <a:r>
              <a:rPr lang="pl-PL" dirty="0"/>
              <a:t> </a:t>
            </a:r>
            <a:r>
              <a:rPr lang="en-US" dirty="0"/>
              <a:t>– </a:t>
            </a:r>
            <a:r>
              <a:rPr lang="pl-PL" dirty="0"/>
              <a:t>do przetwarzania plików </a:t>
            </a:r>
            <a:r>
              <a:rPr lang="en-US" dirty="0"/>
              <a:t>VSAM (</a:t>
            </a:r>
            <a:r>
              <a:rPr lang="en-US" i="1" noProof="1"/>
              <a:t>Virtual </a:t>
            </a:r>
            <a:r>
              <a:rPr lang="pl-PL" i="1" noProof="1"/>
              <a:t>S</a:t>
            </a:r>
            <a:r>
              <a:rPr lang="en-US" i="1" noProof="1"/>
              <a:t>torage </a:t>
            </a:r>
            <a:r>
              <a:rPr lang="pl-PL" i="1" noProof="1"/>
              <a:t>A</a:t>
            </a:r>
            <a:r>
              <a:rPr lang="en-US" i="1" noProof="1"/>
              <a:t>ccess </a:t>
            </a:r>
            <a:r>
              <a:rPr lang="pl-PL" i="1" noProof="1"/>
              <a:t>M</a:t>
            </a:r>
            <a:r>
              <a:rPr lang="en-US" i="1" noProof="1"/>
              <a:t>ethod</a:t>
            </a:r>
            <a:r>
              <a:rPr lang="en-US" dirty="0"/>
              <a:t>) </a:t>
            </a:r>
            <a:r>
              <a:rPr lang="pl-PL" dirty="0"/>
              <a:t>i innych (</a:t>
            </a:r>
            <a:r>
              <a:rPr lang="en-US" i="1" dirty="0"/>
              <a:t>non-</a:t>
            </a:r>
            <a:r>
              <a:rPr lang="en-US" dirty="0"/>
              <a:t>VSAM</a:t>
            </a:r>
            <a:r>
              <a:rPr lang="pl-PL" dirty="0"/>
              <a:t>).</a:t>
            </a:r>
          </a:p>
        </p:txBody>
      </p:sp>
      <p:sp>
        <p:nvSpPr>
          <p:cNvPr id="3" name="pole tekstowe 2"/>
          <p:cNvSpPr txBox="1"/>
          <p:nvPr/>
        </p:nvSpPr>
        <p:spPr>
          <a:xfrm>
            <a:off x="1331640" y="3212977"/>
            <a:ext cx="5877763" cy="3046988"/>
          </a:xfrm>
          <a:prstGeom prst="rect">
            <a:avLst/>
          </a:prstGeom>
          <a:solidFill>
            <a:schemeClr val="accent3">
              <a:lumMod val="60000"/>
              <a:lumOff val="40000"/>
            </a:schemeClr>
          </a:solidFill>
        </p:spPr>
        <p:txBody>
          <a:bodyPr wrap="square" rtlCol="0">
            <a:spAutoFit/>
          </a:bodyPr>
          <a:lstStyle/>
          <a:p>
            <a:r>
              <a:rPr lang="pl-PL" sz="2400" noProof="1" smtClean="0">
                <a:solidFill>
                  <a:srgbClr val="002060"/>
                </a:solidFill>
              </a:rPr>
              <a:t>Leszek Buczek, sierpień 2007</a:t>
            </a:r>
          </a:p>
          <a:p>
            <a:endParaRPr lang="pl-PL" sz="2400" noProof="1" smtClean="0">
              <a:solidFill>
                <a:srgbClr val="002060"/>
              </a:solidFill>
            </a:endParaRPr>
          </a:p>
          <a:p>
            <a:r>
              <a:rPr lang="pl-PL" sz="2400" noProof="1" smtClean="0">
                <a:solidFill>
                  <a:srgbClr val="002060"/>
                </a:solidFill>
              </a:rPr>
              <a:t>Pokrewne prezentacje:</a:t>
            </a:r>
          </a:p>
          <a:p>
            <a:r>
              <a:rPr lang="pl-PL" sz="2400" noProof="1" smtClean="0">
                <a:solidFill>
                  <a:srgbClr val="002060"/>
                </a:solidFill>
              </a:rPr>
              <a:t>	COBOL</a:t>
            </a:r>
          </a:p>
          <a:p>
            <a:r>
              <a:rPr lang="pl-PL" sz="2400" noProof="1" smtClean="0">
                <a:solidFill>
                  <a:srgbClr val="002060"/>
                </a:solidFill>
              </a:rPr>
              <a:t>	TSO – edytor </a:t>
            </a:r>
          </a:p>
          <a:p>
            <a:r>
              <a:rPr lang="pl-PL" sz="2400" noProof="1" smtClean="0">
                <a:solidFill>
                  <a:srgbClr val="002060"/>
                </a:solidFill>
              </a:rPr>
              <a:t>	Programy narzędziowe</a:t>
            </a:r>
          </a:p>
          <a:p>
            <a:r>
              <a:rPr lang="pl-PL" sz="2400" noProof="1" smtClean="0">
                <a:solidFill>
                  <a:srgbClr val="002060"/>
                </a:solidFill>
              </a:rPr>
              <a:t>	ICETOOL </a:t>
            </a:r>
          </a:p>
          <a:p>
            <a:r>
              <a:rPr lang="pl-PL" sz="2400" noProof="1" smtClean="0">
                <a:solidFill>
                  <a:srgbClr val="002060"/>
                </a:solidFill>
              </a:rPr>
              <a:t>	ICETOOL – narzędzie do raportowania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273045" y="0"/>
            <a:ext cx="9008107" cy="6771084"/>
          </a:xfrm>
          <a:prstGeom prst="rect">
            <a:avLst/>
          </a:prstGeom>
          <a:noFill/>
        </p:spPr>
        <p:txBody>
          <a:bodyPr wrap="none" rtlCol="0">
            <a:spAutoFit/>
          </a:bodyPr>
          <a:lstStyle/>
          <a:p>
            <a:pPr algn="ctr"/>
            <a:r>
              <a:rPr lang="pl-PL" sz="2000" b="1" dirty="0"/>
              <a:t>Podstawy składni</a:t>
            </a:r>
          </a:p>
          <a:p>
            <a:r>
              <a:rPr lang="pl-PL" dirty="0"/>
              <a:t>Maksymalna długość instrukcji w JCL wynosi tylko </a:t>
            </a:r>
            <a:r>
              <a:rPr lang="en-US" dirty="0"/>
              <a:t>71 </a:t>
            </a:r>
            <a:r>
              <a:rPr lang="pl-PL" dirty="0"/>
              <a:t>znaków na linię.  Znaki w kolumnach</a:t>
            </a:r>
          </a:p>
          <a:p>
            <a:r>
              <a:rPr lang="en-US" dirty="0"/>
              <a:t>73-80 </a:t>
            </a:r>
            <a:r>
              <a:rPr lang="pl-PL" dirty="0"/>
              <a:t>są zwykle numerem kolejnym karty, które system drukuje na końcu raportu </a:t>
            </a:r>
            <a:r>
              <a:rPr lang="pl-PL" noProof="1"/>
              <a:t>JOBa</a:t>
            </a:r>
          </a:p>
          <a:p>
            <a:r>
              <a:rPr lang="pl-PL" dirty="0"/>
              <a:t>i są one</a:t>
            </a:r>
            <a:r>
              <a:rPr lang="en-US" dirty="0"/>
              <a:t> </a:t>
            </a:r>
            <a:r>
              <a:rPr lang="pl-PL" dirty="0"/>
              <a:t>używane do identyfikacji położenia błędu raportowanego przez system operacyjny.</a:t>
            </a:r>
          </a:p>
          <a:p>
            <a:r>
              <a:rPr lang="pl-PL" dirty="0"/>
              <a:t>Znak</a:t>
            </a:r>
            <a:r>
              <a:rPr lang="en-US" dirty="0"/>
              <a:t> 72 </a:t>
            </a:r>
            <a:r>
              <a:rPr lang="pl-PL" dirty="0"/>
              <a:t>jest zwykle pusty dla oddzielenia kodu rzeczywistego </a:t>
            </a:r>
            <a:r>
              <a:rPr lang="pl-PL" noProof="1"/>
              <a:t>JCLa</a:t>
            </a:r>
            <a:r>
              <a:rPr lang="pl-PL" dirty="0"/>
              <a:t> od jakiegoś numeru</a:t>
            </a:r>
          </a:p>
          <a:p>
            <a:r>
              <a:rPr lang="pl-PL" dirty="0"/>
              <a:t>sekwencyjnego</a:t>
            </a:r>
            <a:r>
              <a:rPr lang="en-US" dirty="0"/>
              <a:t>, </a:t>
            </a:r>
            <a:r>
              <a:rPr lang="pl-PL" dirty="0"/>
              <a:t>ale w </a:t>
            </a:r>
            <a:r>
              <a:rPr lang="en-US" dirty="0"/>
              <a:t>OS JCL </a:t>
            </a:r>
            <a:r>
              <a:rPr lang="pl-PL" dirty="0"/>
              <a:t>może on zawierać znak kontynuacji dla linii uwag (komentarzy,</a:t>
            </a:r>
          </a:p>
          <a:p>
            <a:r>
              <a:rPr lang="pl-PL" dirty="0"/>
              <a:t>patrz poniżej</a:t>
            </a:r>
            <a:r>
              <a:rPr lang="en-US" dirty="0"/>
              <a:t>).</a:t>
            </a:r>
          </a:p>
          <a:p>
            <a:r>
              <a:rPr lang="pl-PL" dirty="0"/>
              <a:t>Wszystkie komendy</a:t>
            </a:r>
            <a:r>
              <a:rPr lang="en-US" dirty="0"/>
              <a:t>, </a:t>
            </a:r>
            <a:r>
              <a:rPr lang="pl-PL" dirty="0"/>
              <a:t>nazwy </a:t>
            </a:r>
            <a:r>
              <a:rPr lang="en-US" noProof="1"/>
              <a:t>paramet</a:t>
            </a:r>
            <a:r>
              <a:rPr lang="pl-PL" noProof="1"/>
              <a:t>rów</a:t>
            </a:r>
            <a:r>
              <a:rPr lang="pl-PL" dirty="0"/>
              <a:t> i wartości muszą być pisane dużymi literami za </a:t>
            </a:r>
          </a:p>
          <a:p>
            <a:r>
              <a:rPr lang="pl-PL" dirty="0"/>
              <a:t>wyjątkiem nazwy plików </a:t>
            </a:r>
            <a:r>
              <a:rPr lang="pl-PL" i="1" dirty="0"/>
              <a:t>USS</a:t>
            </a:r>
            <a:r>
              <a:rPr lang="pl-PL" dirty="0"/>
              <a:t>.</a:t>
            </a:r>
            <a:endParaRPr lang="en-US" dirty="0"/>
          </a:p>
          <a:p>
            <a:r>
              <a:rPr lang="pl-PL" dirty="0"/>
              <a:t>Wszystkie linie oprócz wewnętrznego strumienia danych wejścia </a:t>
            </a:r>
            <a:r>
              <a:rPr lang="pl-PL" dirty="0" err="1"/>
              <a:t>(</a:t>
            </a:r>
            <a:r>
              <a:rPr lang="pl-PL" i="1" dirty="0" err="1"/>
              <a:t>i</a:t>
            </a:r>
            <a:r>
              <a:rPr lang="pl-PL" i="1" dirty="0"/>
              <a:t>n</a:t>
            </a:r>
            <a:r>
              <a:rPr lang="en-US" i="1" dirty="0"/>
              <a:t>-stream input</a:t>
            </a:r>
            <a:r>
              <a:rPr lang="pl-PL" dirty="0"/>
              <a:t>, patrz</a:t>
            </a:r>
          </a:p>
          <a:p>
            <a:r>
              <a:rPr lang="pl-PL" dirty="0"/>
              <a:t>poniżej</a:t>
            </a:r>
            <a:r>
              <a:rPr lang="en-US" dirty="0"/>
              <a:t>) </a:t>
            </a:r>
            <a:r>
              <a:rPr lang="pl-PL" dirty="0"/>
              <a:t>muszą się zaczynać znakiem „/” (</a:t>
            </a:r>
            <a:r>
              <a:rPr lang="en-US" i="1" dirty="0"/>
              <a:t>slash</a:t>
            </a:r>
            <a:r>
              <a:rPr lang="pl-PL" dirty="0"/>
              <a:t>) a wszystkie linie procesu systemu</a:t>
            </a:r>
          </a:p>
          <a:p>
            <a:r>
              <a:rPr lang="pl-PL" dirty="0"/>
              <a:t>operacyjnego muszą się zaczynać przez „//” (</a:t>
            </a:r>
            <a:r>
              <a:rPr lang="en-US" i="1" dirty="0"/>
              <a:t>two slashes</a:t>
            </a:r>
            <a:r>
              <a:rPr lang="pl-PL" dirty="0"/>
              <a:t>)</a:t>
            </a:r>
            <a:r>
              <a:rPr lang="en-US" dirty="0"/>
              <a:t> – </a:t>
            </a:r>
            <a:r>
              <a:rPr lang="pl-PL" dirty="0"/>
              <a:t>zawsze lokowane w pierwszej</a:t>
            </a:r>
          </a:p>
          <a:p>
            <a:r>
              <a:rPr lang="pl-PL" dirty="0"/>
              <a:t>kolumnie (</a:t>
            </a:r>
            <a:r>
              <a:rPr lang="en-US" i="1" dirty="0"/>
              <a:t>first column</a:t>
            </a:r>
            <a:r>
              <a:rPr lang="pl-PL" i="1" dirty="0"/>
              <a:t>)</a:t>
            </a:r>
            <a:r>
              <a:rPr lang="en-US" dirty="0"/>
              <a:t>. </a:t>
            </a:r>
            <a:r>
              <a:rPr lang="pl-PL" dirty="0"/>
              <a:t> Są jednak dwa wyjątki</a:t>
            </a:r>
            <a:r>
              <a:rPr lang="en-US" dirty="0"/>
              <a:t>: </a:t>
            </a:r>
            <a:r>
              <a:rPr lang="pl-PL" dirty="0"/>
              <a:t>instrukcja ogranicznika (</a:t>
            </a:r>
            <a:r>
              <a:rPr lang="en-US" i="1" dirty="0"/>
              <a:t>delimiter statement</a:t>
            </a:r>
            <a:r>
              <a:rPr lang="pl-PL" dirty="0"/>
              <a:t>)</a:t>
            </a:r>
          </a:p>
          <a:p>
            <a:r>
              <a:rPr lang="pl-PL" dirty="0"/>
              <a:t>i instrukcja </a:t>
            </a:r>
            <a:r>
              <a:rPr lang="pl-PL" dirty="0" smtClean="0"/>
              <a:t>komentarza</a:t>
            </a:r>
            <a:r>
              <a:rPr lang="en-US" dirty="0" smtClean="0"/>
              <a:t> </a:t>
            </a:r>
            <a:r>
              <a:rPr lang="pl-PL" dirty="0"/>
              <a:t>(</a:t>
            </a:r>
            <a:r>
              <a:rPr lang="en-US" i="1" dirty="0"/>
              <a:t>comment statement</a:t>
            </a:r>
            <a:r>
              <a:rPr lang="pl-PL" dirty="0"/>
              <a:t>)</a:t>
            </a:r>
            <a:r>
              <a:rPr lang="en-US" dirty="0"/>
              <a:t>. </a:t>
            </a:r>
            <a:r>
              <a:rPr lang="pl-PL" dirty="0"/>
              <a:t> Instrukcje ogranicznika zaczynają się </a:t>
            </a:r>
            <a:r>
              <a:rPr lang="en-US" i="1" noProof="1"/>
              <a:t>slash</a:t>
            </a:r>
            <a:r>
              <a:rPr lang="pl-PL" noProof="1"/>
              <a:t>’em</a:t>
            </a:r>
          </a:p>
          <a:p>
            <a:r>
              <a:rPr lang="pl-PL" dirty="0"/>
              <a:t>i gwiazdką </a:t>
            </a:r>
            <a:r>
              <a:rPr lang="en-US" dirty="0"/>
              <a:t>(/*)</a:t>
            </a:r>
            <a:r>
              <a:rPr lang="pl-PL" dirty="0"/>
              <a:t> a instrukcje </a:t>
            </a:r>
            <a:r>
              <a:rPr lang="pl-PL" dirty="0" smtClean="0"/>
              <a:t>komentarza </a:t>
            </a:r>
            <a:r>
              <a:rPr lang="pl-PL" dirty="0"/>
              <a:t>zaczynają się z parą </a:t>
            </a:r>
            <a:r>
              <a:rPr lang="en-US" i="1" dirty="0"/>
              <a:t>slash</a:t>
            </a:r>
            <a:r>
              <a:rPr lang="pl-PL" dirty="0"/>
              <a:t>’y i gwiazdką</a:t>
            </a:r>
            <a:r>
              <a:rPr lang="en-US" dirty="0"/>
              <a:t> (//*).</a:t>
            </a:r>
          </a:p>
          <a:p>
            <a:r>
              <a:rPr lang="pl-PL" dirty="0"/>
              <a:t>Wiele zestawów instrukcji </a:t>
            </a:r>
            <a:r>
              <a:rPr lang="en-US" dirty="0"/>
              <a:t>JCL </a:t>
            </a:r>
            <a:r>
              <a:rPr lang="pl-PL" dirty="0"/>
              <a:t>jest za długich aby zmieścić się w </a:t>
            </a:r>
            <a:r>
              <a:rPr lang="en-US" dirty="0"/>
              <a:t>71 </a:t>
            </a:r>
            <a:r>
              <a:rPr lang="pl-PL" dirty="0"/>
              <a:t>znakach ale długość ich</a:t>
            </a:r>
          </a:p>
          <a:p>
            <a:r>
              <a:rPr lang="pl-PL" dirty="0"/>
              <a:t>może być </a:t>
            </a:r>
            <a:r>
              <a:rPr lang="en-US" dirty="0"/>
              <a:t> </a:t>
            </a:r>
            <a:r>
              <a:rPr lang="pl-PL" dirty="0"/>
              <a:t>zwiększona do nieokreślonej liczby „kart” (u nas: linii)</a:t>
            </a:r>
            <a:r>
              <a:rPr lang="en-US" dirty="0"/>
              <a:t> </a:t>
            </a:r>
            <a:r>
              <a:rPr lang="pl-PL" dirty="0"/>
              <a:t>kontynuacji przez</a:t>
            </a:r>
            <a:r>
              <a:rPr lang="en-US" dirty="0"/>
              <a:t>:</a:t>
            </a:r>
          </a:p>
          <a:p>
            <a:r>
              <a:rPr lang="pl-PL" dirty="0"/>
              <a:t>-  Zakończenie wszystkich oprócz </a:t>
            </a:r>
            <a:r>
              <a:rPr lang="pl-PL" noProof="1"/>
              <a:t>ostatnej</a:t>
            </a:r>
            <a:r>
              <a:rPr lang="pl-PL" dirty="0"/>
              <a:t> linii</a:t>
            </a:r>
            <a:r>
              <a:rPr lang="en-US" dirty="0"/>
              <a:t> JCL</a:t>
            </a:r>
            <a:r>
              <a:rPr lang="pl-PL" dirty="0"/>
              <a:t> symbolem przecinka (</a:t>
            </a:r>
            <a:r>
              <a:rPr lang="en-US" i="1" dirty="0"/>
              <a:t>comma</a:t>
            </a:r>
            <a:r>
              <a:rPr lang="en-US" dirty="0"/>
              <a:t> ",„</a:t>
            </a:r>
            <a:r>
              <a:rPr lang="pl-PL" dirty="0"/>
              <a:t>)</a:t>
            </a:r>
            <a:r>
              <a:rPr lang="en-US" dirty="0"/>
              <a:t>. </a:t>
            </a:r>
          </a:p>
          <a:p>
            <a:r>
              <a:rPr lang="pl-PL" dirty="0"/>
              <a:t>-  Zaczęcie każdej linii kontynuacji przez </a:t>
            </a:r>
            <a:r>
              <a:rPr lang="en-US" dirty="0"/>
              <a:t>"//" </a:t>
            </a:r>
            <a:r>
              <a:rPr lang="pl-PL" dirty="0"/>
              <a:t>w kolumnie pierwszej a po niej przynajmniej</a:t>
            </a:r>
          </a:p>
          <a:p>
            <a:r>
              <a:rPr lang="pl-PL" dirty="0"/>
              <a:t>    jedną spacją a nie więcej niż 13 spacjami (kontynuacja instrukcji JCL nie może się zacząć</a:t>
            </a:r>
          </a:p>
          <a:p>
            <a:r>
              <a:rPr lang="pl-PL" dirty="0"/>
              <a:t>    później niż w 16 kolumnie)</a:t>
            </a:r>
            <a:r>
              <a:rPr lang="en-US" dirty="0"/>
              <a:t>.</a:t>
            </a:r>
            <a:endParaRPr lang="pl-PL" dirty="0"/>
          </a:p>
          <a:p>
            <a:r>
              <a:rPr lang="pl-PL" dirty="0"/>
              <a:t>Każda spacja w ciągu instrukcji JCL (oprócz deklaracji ciągu znaków) powoduje, że po niej</a:t>
            </a:r>
          </a:p>
          <a:p>
            <a:r>
              <a:rPr lang="pl-PL" dirty="0"/>
              <a:t>wszystko traktowane jest jak komentarz.</a:t>
            </a:r>
          </a:p>
          <a:p>
            <a:r>
              <a:rPr lang="pl-PL" dirty="0"/>
              <a:t>Linia zawierająca tylko „//” w pierwszej kolumnie jest traktowana przez system jak koniec </a:t>
            </a:r>
            <a:r>
              <a:rPr lang="pl-PL" noProof="1"/>
              <a:t>JCLa</a:t>
            </a:r>
            <a:r>
              <a:rPr lang="pl-PL"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ole tekstowe 1"/>
          <p:cNvSpPr txBox="1"/>
          <p:nvPr/>
        </p:nvSpPr>
        <p:spPr>
          <a:xfrm>
            <a:off x="187061" y="214290"/>
            <a:ext cx="8956939" cy="6001643"/>
          </a:xfrm>
          <a:prstGeom prst="rect">
            <a:avLst/>
          </a:prstGeom>
          <a:noFill/>
        </p:spPr>
        <p:txBody>
          <a:bodyPr wrap="square" rtlCol="0">
            <a:spAutoFit/>
          </a:bodyPr>
          <a:lstStyle/>
          <a:p>
            <a:pPr algn="ctr"/>
            <a:r>
              <a:rPr lang="pl-PL" sz="2400" b="1" dirty="0"/>
              <a:t>Wewnętrzny strumień danych wejścia (</a:t>
            </a:r>
            <a:r>
              <a:rPr lang="en-US" sz="2400" b="1" dirty="0"/>
              <a:t>In-stream input</a:t>
            </a:r>
            <a:r>
              <a:rPr lang="pl-PL" sz="2400" b="1" dirty="0"/>
              <a:t>)</a:t>
            </a:r>
          </a:p>
          <a:p>
            <a:endParaRPr lang="en-US" b="1" dirty="0"/>
          </a:p>
          <a:p>
            <a:r>
              <a:rPr lang="en-US" dirty="0"/>
              <a:t>JCL </a:t>
            </a:r>
            <a:r>
              <a:rPr lang="pl-PL" dirty="0"/>
              <a:t>pozwala na wprowadzenie wewnętrznego strumienia danych wejścia to jest linii</a:t>
            </a:r>
          </a:p>
          <a:p>
            <a:r>
              <a:rPr lang="pl-PL" dirty="0"/>
              <a:t>(</a:t>
            </a:r>
            <a:r>
              <a:rPr lang="en-US" dirty="0"/>
              <a:t>„</a:t>
            </a:r>
            <a:r>
              <a:rPr lang="pl-PL" dirty="0"/>
              <a:t>kart” dla starego systemu, stąd pozostałość nazewnictwa np. „karta </a:t>
            </a:r>
            <a:r>
              <a:rPr lang="pl-PL" noProof="1"/>
              <a:t>JOBowa</a:t>
            </a:r>
            <a:r>
              <a:rPr lang="pl-PL" dirty="0"/>
              <a:t>”),</a:t>
            </a:r>
          </a:p>
          <a:p>
            <a:r>
              <a:rPr lang="pl-PL" dirty="0"/>
              <a:t> które są przetwarzane raczej przez program aplikacyjny niż system operacyjny</a:t>
            </a:r>
            <a:r>
              <a:rPr lang="en-US" dirty="0"/>
              <a:t>.</a:t>
            </a:r>
            <a:endParaRPr lang="pl-PL" dirty="0"/>
          </a:p>
          <a:p>
            <a:endParaRPr lang="pl-PL" dirty="0"/>
          </a:p>
          <a:p>
            <a:r>
              <a:rPr lang="pl-PL" dirty="0"/>
              <a:t>Dane, które są dla utrzymania ich przez długi czas, są zwykle trzymane na dysku ale</a:t>
            </a:r>
          </a:p>
          <a:p>
            <a:r>
              <a:rPr lang="pl-PL" dirty="0"/>
              <a:t>zanim pojawiły się powszechnie terminale interaktywne</a:t>
            </a:r>
            <a:r>
              <a:rPr lang="en-US" dirty="0"/>
              <a:t> </a:t>
            </a:r>
            <a:r>
              <a:rPr lang="pl-PL" dirty="0"/>
              <a:t>(</a:t>
            </a:r>
            <a:r>
              <a:rPr lang="pl-PL" i="1" noProof="1"/>
              <a:t>interactive</a:t>
            </a:r>
            <a:r>
              <a:rPr lang="pl-PL" dirty="0"/>
              <a:t>) jako powszechny</a:t>
            </a:r>
          </a:p>
          <a:p>
            <a:r>
              <a:rPr lang="pl-PL" dirty="0"/>
              <a:t>sposobu tworzenia i edycji plików dyskowych, wariant tworzenia i dostarczania nowych </a:t>
            </a:r>
          </a:p>
          <a:p>
            <a:r>
              <a:rPr lang="pl-PL" dirty="0"/>
              <a:t>danych na „kartach”(były to dosłownie karty perforowane czyli dziurkowane) był popularny</a:t>
            </a:r>
            <a:r>
              <a:rPr lang="en-US" dirty="0"/>
              <a:t>.</a:t>
            </a:r>
          </a:p>
          <a:p>
            <a:endParaRPr lang="pl-PL" dirty="0"/>
          </a:p>
          <a:p>
            <a:r>
              <a:rPr lang="en-US" dirty="0"/>
              <a:t>JCL </a:t>
            </a:r>
            <a:r>
              <a:rPr lang="pl-PL" dirty="0"/>
              <a:t>sygnalizuje początek </a:t>
            </a:r>
            <a:r>
              <a:rPr lang="en-US" dirty="0"/>
              <a:t>in-stream input</a:t>
            </a:r>
            <a:r>
              <a:rPr lang="pl-PL" dirty="0"/>
              <a:t> poprzez gwiazdkę następującą po identyfikatorze DD.</a:t>
            </a:r>
          </a:p>
          <a:p>
            <a:r>
              <a:rPr lang="pl-PL" dirty="0"/>
              <a:t>Instrukcje JCL mogą być włączone jako część </a:t>
            </a:r>
            <a:r>
              <a:rPr lang="en-US" i="1" dirty="0"/>
              <a:t>in-stream data</a:t>
            </a:r>
            <a:r>
              <a:rPr lang="pl-PL" dirty="0"/>
              <a:t> poprzez instrukcję DD  DATA.</a:t>
            </a:r>
          </a:p>
          <a:p>
            <a:endParaRPr lang="pl-PL" dirty="0"/>
          </a:p>
          <a:p>
            <a:r>
              <a:rPr lang="pl-PL" dirty="0"/>
              <a:t>JCL sygnalizuje koniec </a:t>
            </a:r>
            <a:r>
              <a:rPr lang="en-US" dirty="0"/>
              <a:t>in-stream input </a:t>
            </a:r>
            <a:r>
              <a:rPr lang="pl-PL" dirty="0"/>
              <a:t>poprzez</a:t>
            </a:r>
            <a:r>
              <a:rPr lang="en-US" dirty="0"/>
              <a:t> "/*" </a:t>
            </a:r>
            <a:r>
              <a:rPr lang="pl-PL" dirty="0"/>
              <a:t>w kolumnie </a:t>
            </a:r>
            <a:r>
              <a:rPr lang="en-US" dirty="0"/>
              <a:t>1 </a:t>
            </a:r>
            <a:r>
              <a:rPr lang="pl-PL" dirty="0"/>
              <a:t>linii po ostatniej linii</a:t>
            </a:r>
          </a:p>
          <a:p>
            <a:r>
              <a:rPr lang="pl-PL" dirty="0"/>
              <a:t>danych </a:t>
            </a:r>
            <a:r>
              <a:rPr lang="en-US" i="1" dirty="0"/>
              <a:t>in-stream</a:t>
            </a:r>
            <a:r>
              <a:rPr lang="pl-PL" dirty="0"/>
              <a:t>.</a:t>
            </a:r>
            <a:r>
              <a:rPr lang="en-US" dirty="0"/>
              <a:t> </a:t>
            </a:r>
            <a:r>
              <a:rPr lang="pl-PL" dirty="0"/>
              <a:t> To pozwala systemowi operacyjnemu przetwarzać ponownie </a:t>
            </a:r>
            <a:r>
              <a:rPr lang="en-US" dirty="0"/>
              <a:t>JCL</a:t>
            </a:r>
            <a:endParaRPr lang="pl-PL" dirty="0"/>
          </a:p>
          <a:p>
            <a:r>
              <a:rPr lang="pl-PL" dirty="0"/>
              <a:t>w liniach następujących po linii </a:t>
            </a:r>
            <a:r>
              <a:rPr lang="en-US" dirty="0"/>
              <a:t>"/*”.</a:t>
            </a:r>
          </a:p>
          <a:p>
            <a:endParaRPr lang="pl-PL" dirty="0"/>
          </a:p>
          <a:p>
            <a:r>
              <a:rPr lang="pl-PL" dirty="0"/>
              <a:t>Instrukcje </a:t>
            </a:r>
            <a:r>
              <a:rPr lang="en-US" dirty="0"/>
              <a:t>DD </a:t>
            </a:r>
            <a:r>
              <a:rPr lang="pl-PL" dirty="0"/>
              <a:t>mogą być użyte do opisu zarówno </a:t>
            </a:r>
            <a:r>
              <a:rPr lang="en-US" i="1" dirty="0"/>
              <a:t>in-stream data</a:t>
            </a:r>
            <a:r>
              <a:rPr lang="en-US" dirty="0"/>
              <a:t>, </a:t>
            </a:r>
            <a:r>
              <a:rPr lang="pl-PL" dirty="0"/>
              <a:t>przez co możemy rozumieć </a:t>
            </a:r>
          </a:p>
          <a:p>
            <a:r>
              <a:rPr lang="pl-PL" dirty="0"/>
              <a:t>choćby ciąg instrukcji jak też </a:t>
            </a:r>
            <a:r>
              <a:rPr lang="en-US" i="1" dirty="0"/>
              <a:t>data sets</a:t>
            </a:r>
            <a:r>
              <a:rPr lang="pl-PL" dirty="0"/>
              <a:t> – zestaw danych samych w sobie (patrz poniżej).</a:t>
            </a:r>
          </a:p>
          <a:p>
            <a:endParaRPr lang="pl-PL"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85786" y="4429132"/>
            <a:ext cx="7786742" cy="2143140"/>
          </a:xfrm>
          <a:solidFill>
            <a:schemeClr val="tx1"/>
          </a:solidFill>
        </p:spPr>
        <p:txBody>
          <a:bodyPr>
            <a:normAutofit/>
          </a:bodyPr>
          <a:lstStyle/>
          <a:p>
            <a:r>
              <a:rPr lang="pl-PL" sz="1800" dirty="0">
                <a:solidFill>
                  <a:srgbClr val="92D050"/>
                </a:solidFill>
              </a:rPr>
              <a:t>000017 //DANEWEJ  </a:t>
            </a:r>
            <a:r>
              <a:rPr lang="pl-PL" sz="1800" dirty="0">
                <a:solidFill>
                  <a:srgbClr val="FF0000"/>
                </a:solidFill>
              </a:rPr>
              <a:t>DD</a:t>
            </a:r>
            <a:r>
              <a:rPr lang="pl-PL" sz="1800" dirty="0">
                <a:solidFill>
                  <a:srgbClr val="92D050"/>
                </a:solidFill>
              </a:rPr>
              <a:t>  DATA                                </a:t>
            </a:r>
            <a:r>
              <a:rPr lang="pl-PL" sz="1800" dirty="0"/>
              <a:t/>
            </a:r>
            <a:br>
              <a:rPr lang="pl-PL" sz="1800" dirty="0"/>
            </a:br>
            <a:r>
              <a:rPr lang="pl-PL" sz="1800" dirty="0">
                <a:solidFill>
                  <a:srgbClr val="92D050"/>
                </a:solidFill>
              </a:rPr>
              <a:t>000018</a:t>
            </a:r>
            <a:r>
              <a:rPr lang="pl-PL" sz="1800" dirty="0"/>
              <a:t> </a:t>
            </a:r>
            <a:r>
              <a:rPr lang="pl-PL" sz="1800" dirty="0">
                <a:solidFill>
                  <a:srgbClr val="00B0F0"/>
                </a:solidFill>
              </a:rPr>
              <a:t>11111111111111111111111111 2002-11-11 AAA ZZZZZZZZ</a:t>
            </a:r>
            <a:r>
              <a:rPr lang="pl-PL" sz="1800" dirty="0"/>
              <a:t/>
            </a:r>
            <a:br>
              <a:rPr lang="pl-PL" sz="1800" dirty="0"/>
            </a:br>
            <a:r>
              <a:rPr lang="pl-PL" sz="1800" dirty="0">
                <a:solidFill>
                  <a:srgbClr val="92D050"/>
                </a:solidFill>
              </a:rPr>
              <a:t>000019</a:t>
            </a:r>
            <a:r>
              <a:rPr lang="pl-PL" sz="1800" dirty="0"/>
              <a:t> </a:t>
            </a:r>
            <a:r>
              <a:rPr lang="pl-PL" sz="1800" dirty="0">
                <a:solidFill>
                  <a:srgbClr val="00B0F0"/>
                </a:solidFill>
              </a:rPr>
              <a:t>12121212121212121212121212 2002-11-11 ABA LLLLLLLLL</a:t>
            </a:r>
            <a:r>
              <a:rPr lang="pl-PL" sz="1800" dirty="0"/>
              <a:t/>
            </a:r>
            <a:br>
              <a:rPr lang="pl-PL" sz="1800" dirty="0"/>
            </a:br>
            <a:r>
              <a:rPr lang="pl-PL" sz="1800" dirty="0">
                <a:solidFill>
                  <a:srgbClr val="92D050"/>
                </a:solidFill>
              </a:rPr>
              <a:t>000020</a:t>
            </a:r>
            <a:r>
              <a:rPr lang="pl-PL" sz="1800" dirty="0"/>
              <a:t> </a:t>
            </a:r>
            <a:r>
              <a:rPr lang="pl-PL" sz="1800" dirty="0">
                <a:solidFill>
                  <a:srgbClr val="00B0F0"/>
                </a:solidFill>
              </a:rPr>
              <a:t>22222222222222222222222222 2002-11-11 </a:t>
            </a:r>
            <a:r>
              <a:rPr lang="pl-PL" sz="1800" noProof="1">
                <a:solidFill>
                  <a:srgbClr val="00B0F0"/>
                </a:solidFill>
              </a:rPr>
              <a:t>BBb</a:t>
            </a:r>
            <a:r>
              <a:rPr lang="pl-PL" sz="1800" dirty="0">
                <a:solidFill>
                  <a:srgbClr val="00B0F0"/>
                </a:solidFill>
              </a:rPr>
              <a:t> EEEEEEEE</a:t>
            </a:r>
            <a:r>
              <a:rPr lang="pl-PL" sz="1800" dirty="0"/>
              <a:t/>
            </a:r>
            <a:br>
              <a:rPr lang="pl-PL" sz="1800" dirty="0"/>
            </a:br>
            <a:r>
              <a:rPr lang="pl-PL" sz="1800" dirty="0">
                <a:solidFill>
                  <a:srgbClr val="92D050"/>
                </a:solidFill>
              </a:rPr>
              <a:t>000021</a:t>
            </a:r>
            <a:r>
              <a:rPr lang="pl-PL" sz="1800" dirty="0"/>
              <a:t> </a:t>
            </a:r>
            <a:r>
              <a:rPr lang="pl-PL" sz="1800" dirty="0">
                <a:solidFill>
                  <a:srgbClr val="00B0F0"/>
                </a:solidFill>
              </a:rPr>
              <a:t>23232323232323232323232323 2002-11-11 BCB FFFFFFFF</a:t>
            </a:r>
            <a:r>
              <a:rPr lang="pl-PL" sz="1800" dirty="0"/>
              <a:t/>
            </a:r>
            <a:br>
              <a:rPr lang="pl-PL" sz="1800" dirty="0"/>
            </a:br>
            <a:r>
              <a:rPr lang="pl-PL" sz="1800" dirty="0">
                <a:solidFill>
                  <a:srgbClr val="92D050"/>
                </a:solidFill>
              </a:rPr>
              <a:t>000022</a:t>
            </a:r>
            <a:r>
              <a:rPr lang="pl-PL" sz="1800" dirty="0"/>
              <a:t> </a:t>
            </a:r>
            <a:r>
              <a:rPr lang="pl-PL" sz="1800" dirty="0">
                <a:solidFill>
                  <a:srgbClr val="00B0F0"/>
                </a:solidFill>
              </a:rPr>
              <a:t>33333333333333333333333333 2002-12-10 CCC SSSSSSSS</a:t>
            </a:r>
            <a:r>
              <a:rPr lang="pl-PL" sz="1800" dirty="0"/>
              <a:t/>
            </a:r>
            <a:br>
              <a:rPr lang="pl-PL" sz="1800" dirty="0"/>
            </a:br>
            <a:r>
              <a:rPr lang="pl-PL" sz="1800" dirty="0">
                <a:solidFill>
                  <a:srgbClr val="92D050"/>
                </a:solidFill>
              </a:rPr>
              <a:t>000023 /*</a:t>
            </a:r>
          </a:p>
        </p:txBody>
      </p:sp>
      <p:sp>
        <p:nvSpPr>
          <p:cNvPr id="3" name="Symbol zastępczy tekstu 2"/>
          <p:cNvSpPr>
            <a:spLocks noGrp="1"/>
          </p:cNvSpPr>
          <p:nvPr>
            <p:ph type="body" idx="1"/>
          </p:nvPr>
        </p:nvSpPr>
        <p:spPr>
          <a:xfrm>
            <a:off x="785786" y="1928802"/>
            <a:ext cx="7772400" cy="1643074"/>
          </a:xfrm>
          <a:solidFill>
            <a:schemeClr val="tx1"/>
          </a:solidFill>
        </p:spPr>
        <p:txBody>
          <a:bodyPr>
            <a:normAutofit fontScale="92500"/>
          </a:bodyPr>
          <a:lstStyle/>
          <a:p>
            <a:r>
              <a:rPr lang="pl-PL" sz="1800" b="1" dirty="0">
                <a:solidFill>
                  <a:srgbClr val="92D050"/>
                </a:solidFill>
              </a:rPr>
              <a:t>000026  //SYSTSIN   </a:t>
            </a:r>
            <a:r>
              <a:rPr lang="pl-PL" sz="1800" b="1" dirty="0">
                <a:solidFill>
                  <a:srgbClr val="FF0000"/>
                </a:solidFill>
              </a:rPr>
              <a:t>DD</a:t>
            </a:r>
            <a:r>
              <a:rPr lang="pl-PL" sz="1800" b="1" dirty="0">
                <a:solidFill>
                  <a:srgbClr val="92D050"/>
                </a:solidFill>
              </a:rPr>
              <a:t>  *</a:t>
            </a:r>
            <a:r>
              <a:rPr lang="pl-PL" sz="1800" dirty="0"/>
              <a:t>                                               </a:t>
            </a:r>
          </a:p>
          <a:p>
            <a:r>
              <a:rPr lang="pl-PL" sz="1800" b="1" dirty="0">
                <a:solidFill>
                  <a:srgbClr val="92D050"/>
                </a:solidFill>
              </a:rPr>
              <a:t>000027</a:t>
            </a:r>
            <a:r>
              <a:rPr lang="pl-PL" sz="1800" dirty="0"/>
              <a:t>      </a:t>
            </a:r>
            <a:r>
              <a:rPr lang="pl-PL" sz="1800" b="1" dirty="0">
                <a:solidFill>
                  <a:srgbClr val="00B0F0"/>
                </a:solidFill>
              </a:rPr>
              <a:t>DSN SYSTEM(DB8G)</a:t>
            </a:r>
            <a:r>
              <a:rPr lang="pl-PL" sz="1800" dirty="0"/>
              <a:t>                                             </a:t>
            </a:r>
          </a:p>
          <a:p>
            <a:r>
              <a:rPr lang="pl-PL" sz="1800" b="1" dirty="0">
                <a:solidFill>
                  <a:srgbClr val="92D050"/>
                </a:solidFill>
              </a:rPr>
              <a:t>000028</a:t>
            </a:r>
            <a:r>
              <a:rPr lang="pl-PL" sz="1800" dirty="0"/>
              <a:t>      </a:t>
            </a:r>
            <a:r>
              <a:rPr lang="pl-PL" sz="1800" b="1" dirty="0">
                <a:solidFill>
                  <a:srgbClr val="00B0F0"/>
                </a:solidFill>
              </a:rPr>
              <a:t>RUN PROGRAM(ZZ4CDB20) PLAN(ZZBPLAN) </a:t>
            </a:r>
            <a:r>
              <a:rPr lang="pl-PL" sz="1800" b="1" dirty="0" err="1">
                <a:solidFill>
                  <a:srgbClr val="00B0F0"/>
                </a:solidFill>
              </a:rPr>
              <a:t>LIB</a:t>
            </a:r>
            <a:r>
              <a:rPr lang="pl-PL" sz="1800" b="1" dirty="0" smtClean="0">
                <a:solidFill>
                  <a:srgbClr val="00B0F0"/>
                </a:solidFill>
              </a:rPr>
              <a:t>('</a:t>
            </a:r>
            <a:r>
              <a:rPr lang="pl-PL" sz="1800" b="1" dirty="0" err="1" smtClean="0">
                <a:solidFill>
                  <a:srgbClr val="00B0F0"/>
                </a:solidFill>
              </a:rPr>
              <a:t>LBUCZ123.COB.LOAD</a:t>
            </a:r>
            <a:r>
              <a:rPr lang="pl-PL" sz="1800" b="1" dirty="0">
                <a:solidFill>
                  <a:srgbClr val="00B0F0"/>
                </a:solidFill>
              </a:rPr>
              <a:t>') -</a:t>
            </a:r>
          </a:p>
          <a:p>
            <a:r>
              <a:rPr lang="pl-PL" sz="1800" b="1" dirty="0">
                <a:solidFill>
                  <a:srgbClr val="92D050"/>
                </a:solidFill>
              </a:rPr>
              <a:t>000029</a:t>
            </a:r>
            <a:r>
              <a:rPr lang="pl-PL" sz="1800" dirty="0"/>
              <a:t>      </a:t>
            </a:r>
            <a:r>
              <a:rPr lang="pl-PL" sz="1800" b="1" dirty="0">
                <a:solidFill>
                  <a:srgbClr val="00B0F0"/>
                </a:solidFill>
              </a:rPr>
              <a:t>PARMS('SFA')</a:t>
            </a:r>
            <a:r>
              <a:rPr lang="pl-PL" sz="1800" dirty="0"/>
              <a:t>                                                 </a:t>
            </a:r>
          </a:p>
          <a:p>
            <a:r>
              <a:rPr lang="pl-PL" sz="1800" b="1" dirty="0">
                <a:solidFill>
                  <a:srgbClr val="92D050"/>
                </a:solidFill>
              </a:rPr>
              <a:t>000030  /*</a:t>
            </a:r>
          </a:p>
        </p:txBody>
      </p:sp>
      <p:sp>
        <p:nvSpPr>
          <p:cNvPr id="4" name="pole tekstowe 3"/>
          <p:cNvSpPr txBox="1"/>
          <p:nvPr/>
        </p:nvSpPr>
        <p:spPr>
          <a:xfrm>
            <a:off x="928662" y="214290"/>
            <a:ext cx="7500990" cy="830997"/>
          </a:xfrm>
          <a:prstGeom prst="rect">
            <a:avLst/>
          </a:prstGeom>
          <a:noFill/>
        </p:spPr>
        <p:txBody>
          <a:bodyPr wrap="square" rtlCol="0">
            <a:spAutoFit/>
          </a:bodyPr>
          <a:lstStyle/>
          <a:p>
            <a:pPr algn="ctr"/>
            <a:r>
              <a:rPr lang="pl-PL" sz="2400" b="1" dirty="0"/>
              <a:t>Wewnętrzny strumień danych wejścia (</a:t>
            </a:r>
            <a:r>
              <a:rPr lang="en-US" sz="2400" b="1" dirty="0"/>
              <a:t>In-stream input</a:t>
            </a:r>
            <a:r>
              <a:rPr lang="pl-PL" sz="2400" b="1" dirty="0"/>
              <a:t>)</a:t>
            </a:r>
          </a:p>
          <a:p>
            <a:pPr algn="ctr"/>
            <a:r>
              <a:rPr lang="pl-PL" sz="2400" dirty="0"/>
              <a:t>(kontynuacja)</a:t>
            </a:r>
          </a:p>
        </p:txBody>
      </p:sp>
      <p:sp>
        <p:nvSpPr>
          <p:cNvPr id="7" name="pole tekstowe 6"/>
          <p:cNvSpPr txBox="1"/>
          <p:nvPr/>
        </p:nvSpPr>
        <p:spPr>
          <a:xfrm>
            <a:off x="1000100" y="1357298"/>
            <a:ext cx="1377365" cy="369332"/>
          </a:xfrm>
          <a:prstGeom prst="rect">
            <a:avLst/>
          </a:prstGeom>
          <a:noFill/>
        </p:spPr>
        <p:txBody>
          <a:bodyPr wrap="none" rtlCol="0">
            <a:spAutoFit/>
          </a:bodyPr>
          <a:lstStyle/>
          <a:p>
            <a:r>
              <a:rPr lang="pl-PL" dirty="0"/>
              <a:t>1.  Instrukcje</a:t>
            </a:r>
          </a:p>
        </p:txBody>
      </p:sp>
      <p:sp>
        <p:nvSpPr>
          <p:cNvPr id="9" name="pole tekstowe 8"/>
          <p:cNvSpPr txBox="1"/>
          <p:nvPr/>
        </p:nvSpPr>
        <p:spPr>
          <a:xfrm>
            <a:off x="928662" y="3857628"/>
            <a:ext cx="1706173" cy="369332"/>
          </a:xfrm>
          <a:prstGeom prst="rect">
            <a:avLst/>
          </a:prstGeom>
          <a:noFill/>
        </p:spPr>
        <p:txBody>
          <a:bodyPr wrap="none" rtlCol="0">
            <a:spAutoFit/>
          </a:bodyPr>
          <a:lstStyle/>
          <a:p>
            <a:r>
              <a:rPr lang="pl-PL" dirty="0"/>
              <a:t>  2. Plik, </a:t>
            </a:r>
            <a:r>
              <a:rPr lang="pl-PL" i="1" dirty="0"/>
              <a:t>data set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685800" y="44624"/>
            <a:ext cx="7772400" cy="428627"/>
          </a:xfrm>
        </p:spPr>
        <p:txBody>
          <a:bodyPr>
            <a:normAutofit fontScale="90000"/>
          </a:bodyPr>
          <a:lstStyle/>
          <a:p>
            <a:r>
              <a:rPr lang="pl-PL" sz="2800" dirty="0"/>
              <a:t>Złożoność kodu…</a:t>
            </a:r>
          </a:p>
        </p:txBody>
      </p:sp>
      <p:sp>
        <p:nvSpPr>
          <p:cNvPr id="3" name="Podtytuł 2"/>
          <p:cNvSpPr>
            <a:spLocks noGrp="1"/>
          </p:cNvSpPr>
          <p:nvPr>
            <p:ph type="subTitle" idx="1"/>
          </p:nvPr>
        </p:nvSpPr>
        <p:spPr>
          <a:xfrm>
            <a:off x="996680" y="4797152"/>
            <a:ext cx="7103712" cy="2000240"/>
          </a:xfrm>
          <a:solidFill>
            <a:schemeClr val="tx1"/>
          </a:solidFill>
        </p:spPr>
        <p:txBody>
          <a:bodyPr>
            <a:normAutofit fontScale="77500" lnSpcReduction="20000"/>
          </a:bodyPr>
          <a:lstStyle/>
          <a:p>
            <a:pPr algn="l"/>
            <a:r>
              <a:rPr lang="pl-PL" sz="1800" b="1" dirty="0">
                <a:solidFill>
                  <a:srgbClr val="00B050"/>
                </a:solidFill>
              </a:rPr>
              <a:t>//LB12345	</a:t>
            </a:r>
            <a:r>
              <a:rPr lang="pl-PL" sz="1800" b="1" dirty="0">
                <a:solidFill>
                  <a:srgbClr val="FF0000"/>
                </a:solidFill>
              </a:rPr>
              <a:t>JOB</a:t>
            </a:r>
            <a:r>
              <a:rPr lang="pl-PL" sz="1800" b="1" dirty="0">
                <a:solidFill>
                  <a:srgbClr val="00B050"/>
                </a:solidFill>
              </a:rPr>
              <a:t> </a:t>
            </a:r>
            <a:r>
              <a:rPr lang="pl-PL" sz="1800" b="1" dirty="0">
                <a:solidFill>
                  <a:srgbClr val="FFFF00"/>
                </a:solidFill>
              </a:rPr>
              <a:t>(</a:t>
            </a:r>
            <a:r>
              <a:rPr lang="pl-PL" sz="1800" b="1" dirty="0">
                <a:solidFill>
                  <a:srgbClr val="00B050"/>
                </a:solidFill>
              </a:rPr>
              <a:t>BWGO,T,B</a:t>
            </a:r>
            <a:r>
              <a:rPr lang="pl-PL" sz="1800" b="1" dirty="0">
                <a:solidFill>
                  <a:srgbClr val="FFFF00"/>
                </a:solidFill>
              </a:rPr>
              <a:t>),</a:t>
            </a:r>
            <a:r>
              <a:rPr lang="pl-PL" sz="1800" b="1" dirty="0">
                <a:solidFill>
                  <a:schemeClr val="bg1"/>
                </a:solidFill>
              </a:rPr>
              <a:t>'KOPIOWANIE </a:t>
            </a:r>
            <a:r>
              <a:rPr lang="pl-PL" sz="1800" b="1" noProof="1">
                <a:solidFill>
                  <a:schemeClr val="bg1"/>
                </a:solidFill>
              </a:rPr>
              <a:t>PLIKU'</a:t>
            </a:r>
            <a:r>
              <a:rPr lang="pl-PL" sz="1800" b="1" noProof="1">
                <a:solidFill>
                  <a:srgbClr val="FFFF00"/>
                </a:solidFill>
              </a:rPr>
              <a:t>,</a:t>
            </a:r>
            <a:r>
              <a:rPr lang="pl-PL" sz="1800" b="1" noProof="1">
                <a:solidFill>
                  <a:srgbClr val="00B050"/>
                </a:solidFill>
              </a:rPr>
              <a:t>CLASS</a:t>
            </a:r>
            <a:r>
              <a:rPr lang="pl-PL" sz="1800" b="1" noProof="1">
                <a:solidFill>
                  <a:srgbClr val="FFFF00"/>
                </a:solidFill>
              </a:rPr>
              <a:t>=</a:t>
            </a:r>
            <a:r>
              <a:rPr lang="pl-PL" sz="1800" b="1" noProof="1">
                <a:solidFill>
                  <a:srgbClr val="00B050"/>
                </a:solidFill>
              </a:rPr>
              <a:t>B</a:t>
            </a:r>
            <a:r>
              <a:rPr lang="pl-PL" sz="1800" b="1" noProof="1">
                <a:solidFill>
                  <a:srgbClr val="FFFF00"/>
                </a:solidFill>
              </a:rPr>
              <a:t>,</a:t>
            </a:r>
            <a:r>
              <a:rPr lang="pl-PL" sz="1800" b="1" noProof="1">
                <a:solidFill>
                  <a:srgbClr val="00B050"/>
                </a:solidFill>
              </a:rPr>
              <a:t>MSGCLASS</a:t>
            </a:r>
            <a:r>
              <a:rPr lang="pl-PL" sz="1800" b="1" noProof="1">
                <a:solidFill>
                  <a:srgbClr val="FFFF00"/>
                </a:solidFill>
              </a:rPr>
              <a:t>=</a:t>
            </a:r>
            <a:r>
              <a:rPr lang="pl-PL" sz="1800" b="1" noProof="1">
                <a:solidFill>
                  <a:srgbClr val="00B050"/>
                </a:solidFill>
              </a:rPr>
              <a:t>O</a:t>
            </a:r>
            <a:r>
              <a:rPr lang="pl-PL" sz="1800" b="1" noProof="1">
                <a:solidFill>
                  <a:srgbClr val="FFFF00"/>
                </a:solidFill>
              </a:rPr>
              <a:t>,</a:t>
            </a:r>
            <a:r>
              <a:rPr lang="pl-PL" sz="1800" b="1" noProof="1">
                <a:solidFill>
                  <a:srgbClr val="00B050"/>
                </a:solidFill>
              </a:rPr>
              <a:t>NOTIFY</a:t>
            </a:r>
            <a:r>
              <a:rPr lang="pl-PL" sz="1800" b="1" noProof="1">
                <a:solidFill>
                  <a:srgbClr val="FFFF00"/>
                </a:solidFill>
              </a:rPr>
              <a:t>=&amp;</a:t>
            </a:r>
            <a:r>
              <a:rPr lang="pl-PL" sz="1800" b="1" noProof="1">
                <a:solidFill>
                  <a:srgbClr val="00B050"/>
                </a:solidFill>
              </a:rPr>
              <a:t>SYSUID</a:t>
            </a:r>
          </a:p>
          <a:p>
            <a:pPr algn="l"/>
            <a:r>
              <a:rPr lang="pl-PL" sz="1800" b="1" dirty="0">
                <a:solidFill>
                  <a:srgbClr val="00B050"/>
                </a:solidFill>
              </a:rPr>
              <a:t>//COPY010 	</a:t>
            </a:r>
            <a:r>
              <a:rPr lang="pl-PL" sz="1800" b="1" dirty="0">
                <a:solidFill>
                  <a:srgbClr val="FF0000"/>
                </a:solidFill>
              </a:rPr>
              <a:t>EXEC</a:t>
            </a:r>
            <a:r>
              <a:rPr lang="pl-PL" sz="1800" b="1" dirty="0">
                <a:solidFill>
                  <a:srgbClr val="00B050"/>
                </a:solidFill>
              </a:rPr>
              <a:t> </a:t>
            </a:r>
            <a:r>
              <a:rPr lang="pl-PL" sz="1800" b="1" noProof="1">
                <a:solidFill>
                  <a:srgbClr val="00B050"/>
                </a:solidFill>
              </a:rPr>
              <a:t>PGM</a:t>
            </a:r>
            <a:r>
              <a:rPr lang="pl-PL" sz="1800" b="1" noProof="1">
                <a:solidFill>
                  <a:srgbClr val="FFFF00"/>
                </a:solidFill>
              </a:rPr>
              <a:t>=</a:t>
            </a:r>
            <a:r>
              <a:rPr lang="pl-PL" sz="1800" b="1" noProof="1">
                <a:solidFill>
                  <a:srgbClr val="00B050"/>
                </a:solidFill>
              </a:rPr>
              <a:t>IEBGENER </a:t>
            </a:r>
            <a:r>
              <a:rPr lang="pl-PL" sz="1800" b="1" dirty="0">
                <a:solidFill>
                  <a:srgbClr val="00B050"/>
                </a:solidFill>
              </a:rPr>
              <a:t>                                </a:t>
            </a:r>
          </a:p>
          <a:p>
            <a:pPr algn="l"/>
            <a:r>
              <a:rPr lang="pl-PL" sz="1800" b="1" dirty="0">
                <a:solidFill>
                  <a:srgbClr val="00B050"/>
                </a:solidFill>
              </a:rPr>
              <a:t>//SYSPRINT 	</a:t>
            </a:r>
            <a:r>
              <a:rPr lang="pl-PL" sz="1800" b="1" dirty="0">
                <a:solidFill>
                  <a:srgbClr val="FF0000"/>
                </a:solidFill>
              </a:rPr>
              <a:t>DD</a:t>
            </a:r>
            <a:r>
              <a:rPr lang="pl-PL" sz="1800" b="1" dirty="0">
                <a:solidFill>
                  <a:srgbClr val="00B050"/>
                </a:solidFill>
              </a:rPr>
              <a:t> SYSOUT</a:t>
            </a:r>
            <a:r>
              <a:rPr lang="pl-PL" sz="1800" b="1" dirty="0">
                <a:solidFill>
                  <a:srgbClr val="FFFF00"/>
                </a:solidFill>
              </a:rPr>
              <a:t>=</a:t>
            </a:r>
            <a:r>
              <a:rPr lang="pl-PL" sz="1800" b="1" dirty="0">
                <a:solidFill>
                  <a:srgbClr val="00B050"/>
                </a:solidFill>
              </a:rPr>
              <a:t>*                                       </a:t>
            </a:r>
          </a:p>
          <a:p>
            <a:pPr algn="l"/>
            <a:r>
              <a:rPr lang="pl-PL" sz="1800" b="1" dirty="0">
                <a:solidFill>
                  <a:srgbClr val="00B050"/>
                </a:solidFill>
              </a:rPr>
              <a:t>//SYSOUT 	</a:t>
            </a:r>
            <a:r>
              <a:rPr lang="pl-PL" sz="1800" b="1" dirty="0">
                <a:solidFill>
                  <a:srgbClr val="FF0000"/>
                </a:solidFill>
              </a:rPr>
              <a:t>DD</a:t>
            </a:r>
            <a:r>
              <a:rPr lang="pl-PL" sz="1800" b="1" dirty="0">
                <a:solidFill>
                  <a:srgbClr val="00B050"/>
                </a:solidFill>
              </a:rPr>
              <a:t> SYSOUT</a:t>
            </a:r>
            <a:r>
              <a:rPr lang="pl-PL" sz="1800" b="1" dirty="0">
                <a:solidFill>
                  <a:srgbClr val="FFFF00"/>
                </a:solidFill>
              </a:rPr>
              <a:t>=</a:t>
            </a:r>
            <a:r>
              <a:rPr lang="pl-PL" sz="1800" b="1" dirty="0">
                <a:solidFill>
                  <a:srgbClr val="00B050"/>
                </a:solidFill>
              </a:rPr>
              <a:t>*                                       </a:t>
            </a:r>
          </a:p>
          <a:p>
            <a:pPr algn="l"/>
            <a:r>
              <a:rPr lang="pl-PL" sz="1800" b="1" dirty="0">
                <a:solidFill>
                  <a:srgbClr val="00B050"/>
                </a:solidFill>
              </a:rPr>
              <a:t>//SYSUT1	</a:t>
            </a:r>
            <a:r>
              <a:rPr lang="pl-PL" sz="1800" b="1" dirty="0">
                <a:solidFill>
                  <a:srgbClr val="FF0000"/>
                </a:solidFill>
              </a:rPr>
              <a:t>DD</a:t>
            </a:r>
            <a:r>
              <a:rPr lang="pl-PL" sz="1800" b="1" dirty="0">
                <a:solidFill>
                  <a:srgbClr val="00B050"/>
                </a:solidFill>
              </a:rPr>
              <a:t> </a:t>
            </a:r>
            <a:r>
              <a:rPr lang="pl-PL" sz="1800" b="1" noProof="1">
                <a:solidFill>
                  <a:srgbClr val="00B050"/>
                </a:solidFill>
              </a:rPr>
              <a:t>DSN</a:t>
            </a:r>
            <a:r>
              <a:rPr lang="pl-PL" sz="1800" b="1" noProof="1">
                <a:solidFill>
                  <a:srgbClr val="FFFF00"/>
                </a:solidFill>
              </a:rPr>
              <a:t>=</a:t>
            </a:r>
            <a:r>
              <a:rPr lang="pl-PL" sz="1800" b="1" noProof="1">
                <a:solidFill>
                  <a:srgbClr val="00B050"/>
                </a:solidFill>
              </a:rPr>
              <a:t>STARYPLIK</a:t>
            </a:r>
            <a:r>
              <a:rPr lang="pl-PL" sz="1800" b="1" noProof="1">
                <a:solidFill>
                  <a:srgbClr val="FFFF00"/>
                </a:solidFill>
              </a:rPr>
              <a:t>,</a:t>
            </a:r>
            <a:r>
              <a:rPr lang="pl-PL" sz="1800" b="1" noProof="1">
                <a:solidFill>
                  <a:srgbClr val="00B050"/>
                </a:solidFill>
              </a:rPr>
              <a:t>DISP</a:t>
            </a:r>
            <a:r>
              <a:rPr lang="pl-PL" sz="1800" b="1" noProof="1">
                <a:solidFill>
                  <a:srgbClr val="FFFF00"/>
                </a:solidFill>
              </a:rPr>
              <a:t>=</a:t>
            </a:r>
            <a:r>
              <a:rPr lang="pl-PL" sz="1800" b="1" noProof="1">
                <a:solidFill>
                  <a:srgbClr val="00B050"/>
                </a:solidFill>
              </a:rPr>
              <a:t>SHR</a:t>
            </a:r>
            <a:r>
              <a:rPr lang="pl-PL" sz="1800" b="1" dirty="0">
                <a:solidFill>
                  <a:srgbClr val="00B050"/>
                </a:solidFill>
              </a:rPr>
              <a:t>                         </a:t>
            </a:r>
          </a:p>
          <a:p>
            <a:pPr algn="l"/>
            <a:r>
              <a:rPr lang="pl-PL" sz="1800" b="1" dirty="0">
                <a:solidFill>
                  <a:srgbClr val="00B050"/>
                </a:solidFill>
              </a:rPr>
              <a:t>//SYSUT2	</a:t>
            </a:r>
            <a:r>
              <a:rPr lang="pl-PL" sz="1800" b="1" dirty="0">
                <a:solidFill>
                  <a:srgbClr val="FF0000"/>
                </a:solidFill>
              </a:rPr>
              <a:t>DD</a:t>
            </a:r>
            <a:r>
              <a:rPr lang="pl-PL" sz="1800" b="1" dirty="0">
                <a:solidFill>
                  <a:srgbClr val="00B050"/>
                </a:solidFill>
              </a:rPr>
              <a:t> </a:t>
            </a:r>
            <a:r>
              <a:rPr lang="pl-PL" sz="1800" b="1" noProof="1">
                <a:solidFill>
                  <a:srgbClr val="00B050"/>
                </a:solidFill>
              </a:rPr>
              <a:t>DSN</a:t>
            </a:r>
            <a:r>
              <a:rPr lang="pl-PL" sz="1800" b="1" noProof="1">
                <a:solidFill>
                  <a:srgbClr val="FFFF00"/>
                </a:solidFill>
              </a:rPr>
              <a:t>=</a:t>
            </a:r>
            <a:r>
              <a:rPr lang="pl-PL" sz="1800" b="1" noProof="1">
                <a:solidFill>
                  <a:srgbClr val="00B050"/>
                </a:solidFill>
              </a:rPr>
              <a:t>NOWYPLIK</a:t>
            </a:r>
            <a:r>
              <a:rPr lang="pl-PL" sz="1800" b="1" dirty="0">
                <a:solidFill>
                  <a:srgbClr val="FFFF00"/>
                </a:solidFill>
              </a:rPr>
              <a:t>,</a:t>
            </a:r>
            <a:r>
              <a:rPr lang="pl-PL" sz="1800" b="1" dirty="0">
                <a:solidFill>
                  <a:srgbClr val="00B050"/>
                </a:solidFill>
              </a:rPr>
              <a:t>                                  </a:t>
            </a:r>
          </a:p>
          <a:p>
            <a:pPr algn="l"/>
            <a:r>
              <a:rPr lang="pl-PL" sz="1800" b="1" dirty="0">
                <a:solidFill>
                  <a:srgbClr val="00B050"/>
                </a:solidFill>
              </a:rPr>
              <a:t>// 	       DISP</a:t>
            </a:r>
            <a:r>
              <a:rPr lang="pl-PL" sz="1800" b="1" dirty="0">
                <a:solidFill>
                  <a:srgbClr val="FFFF00"/>
                </a:solidFill>
              </a:rPr>
              <a:t>=(</a:t>
            </a:r>
            <a:r>
              <a:rPr lang="pl-PL" sz="1800" b="1" noProof="1">
                <a:solidFill>
                  <a:srgbClr val="00B050"/>
                </a:solidFill>
              </a:rPr>
              <a:t>NEW</a:t>
            </a:r>
            <a:r>
              <a:rPr lang="pl-PL" sz="1800" b="1" noProof="1">
                <a:solidFill>
                  <a:srgbClr val="FFFF00"/>
                </a:solidFill>
              </a:rPr>
              <a:t>,</a:t>
            </a:r>
            <a:r>
              <a:rPr lang="pl-PL" sz="1800" b="1" noProof="1">
                <a:solidFill>
                  <a:srgbClr val="00B050"/>
                </a:solidFill>
              </a:rPr>
              <a:t>CATLG</a:t>
            </a:r>
            <a:r>
              <a:rPr lang="pl-PL" sz="1800" b="1" noProof="1">
                <a:solidFill>
                  <a:srgbClr val="FFFF00"/>
                </a:solidFill>
              </a:rPr>
              <a:t>,</a:t>
            </a:r>
            <a:r>
              <a:rPr lang="pl-PL" sz="1800" b="1" noProof="1">
                <a:solidFill>
                  <a:srgbClr val="00B050"/>
                </a:solidFill>
              </a:rPr>
              <a:t>DELETE</a:t>
            </a:r>
            <a:r>
              <a:rPr lang="pl-PL" sz="1800" b="1" dirty="0">
                <a:solidFill>
                  <a:srgbClr val="FFFF00"/>
                </a:solidFill>
              </a:rPr>
              <a:t>),</a:t>
            </a:r>
            <a:r>
              <a:rPr lang="pl-PL" sz="1800" b="1" dirty="0">
                <a:solidFill>
                  <a:srgbClr val="00B050"/>
                </a:solidFill>
              </a:rPr>
              <a:t>                       </a:t>
            </a:r>
          </a:p>
          <a:p>
            <a:pPr algn="l"/>
            <a:r>
              <a:rPr lang="pl-PL" sz="1800" b="1" dirty="0">
                <a:solidFill>
                  <a:srgbClr val="00B050"/>
                </a:solidFill>
              </a:rPr>
              <a:t>//	       SPACE</a:t>
            </a:r>
            <a:r>
              <a:rPr lang="pl-PL" sz="1800" b="1" dirty="0">
                <a:solidFill>
                  <a:srgbClr val="FFFF00"/>
                </a:solidFill>
              </a:rPr>
              <a:t>=(</a:t>
            </a:r>
            <a:r>
              <a:rPr lang="pl-PL" sz="1800" b="1" dirty="0">
                <a:solidFill>
                  <a:srgbClr val="00B050"/>
                </a:solidFill>
              </a:rPr>
              <a:t>TRKL</a:t>
            </a:r>
            <a:r>
              <a:rPr lang="pl-PL" sz="1800" b="1" dirty="0">
                <a:solidFill>
                  <a:srgbClr val="FFFF00"/>
                </a:solidFill>
              </a:rPr>
              <a:t>,(</a:t>
            </a:r>
            <a:r>
              <a:rPr lang="pl-PL" sz="1800" b="1" dirty="0">
                <a:solidFill>
                  <a:srgbClr val="00B050"/>
                </a:solidFill>
              </a:rPr>
              <a:t>10</a:t>
            </a:r>
            <a:r>
              <a:rPr lang="pl-PL" sz="1800" b="1" dirty="0">
                <a:solidFill>
                  <a:srgbClr val="FFFF00"/>
                </a:solidFill>
              </a:rPr>
              <a:t>,</a:t>
            </a:r>
            <a:r>
              <a:rPr lang="pl-PL" sz="1800" b="1" dirty="0">
                <a:solidFill>
                  <a:srgbClr val="00B050"/>
                </a:solidFill>
              </a:rPr>
              <a:t>5</a:t>
            </a:r>
            <a:r>
              <a:rPr lang="pl-PL" sz="1800" b="1" dirty="0">
                <a:solidFill>
                  <a:srgbClr val="FFFF00"/>
                </a:solidFill>
              </a:rPr>
              <a:t>),</a:t>
            </a:r>
            <a:r>
              <a:rPr lang="pl-PL" sz="1800" b="1" dirty="0">
                <a:solidFill>
                  <a:srgbClr val="00B050"/>
                </a:solidFill>
              </a:rPr>
              <a:t>RLSE</a:t>
            </a:r>
            <a:r>
              <a:rPr lang="pl-PL" sz="1800" b="1" dirty="0">
                <a:solidFill>
                  <a:srgbClr val="FFFF00"/>
                </a:solidFill>
              </a:rPr>
              <a:t>)</a:t>
            </a:r>
            <a:r>
              <a:rPr lang="pl-PL" sz="1800" b="1" dirty="0">
                <a:solidFill>
                  <a:srgbClr val="00B050"/>
                </a:solidFill>
              </a:rPr>
              <a:t>                        </a:t>
            </a:r>
          </a:p>
          <a:p>
            <a:pPr algn="l"/>
            <a:r>
              <a:rPr lang="pl-PL" sz="1800" b="1" dirty="0">
                <a:solidFill>
                  <a:srgbClr val="00B050"/>
                </a:solidFill>
              </a:rPr>
              <a:t>//SYSIN	</a:t>
            </a:r>
            <a:r>
              <a:rPr lang="pl-PL" sz="1800" b="1" dirty="0">
                <a:solidFill>
                  <a:srgbClr val="FF0000"/>
                </a:solidFill>
              </a:rPr>
              <a:t>DD</a:t>
            </a:r>
            <a:r>
              <a:rPr lang="pl-PL" sz="1800" b="1" dirty="0">
                <a:solidFill>
                  <a:srgbClr val="00B050"/>
                </a:solidFill>
              </a:rPr>
              <a:t> DUMMY </a:t>
            </a:r>
          </a:p>
        </p:txBody>
      </p:sp>
      <p:sp>
        <p:nvSpPr>
          <p:cNvPr id="5" name="pole tekstowe 4"/>
          <p:cNvSpPr txBox="1"/>
          <p:nvPr/>
        </p:nvSpPr>
        <p:spPr>
          <a:xfrm>
            <a:off x="142844" y="395947"/>
            <a:ext cx="9144063" cy="4401205"/>
          </a:xfrm>
          <a:prstGeom prst="rect">
            <a:avLst/>
          </a:prstGeom>
          <a:noFill/>
        </p:spPr>
        <p:txBody>
          <a:bodyPr wrap="square" rtlCol="0">
            <a:spAutoFit/>
          </a:bodyPr>
          <a:lstStyle/>
          <a:p>
            <a:r>
              <a:rPr lang="pl-PL" sz="1400" dirty="0"/>
              <a:t>…jest powodem dla którego JCL wydaje się być trudny.  </a:t>
            </a:r>
          </a:p>
          <a:p>
            <a:r>
              <a:rPr lang="pl-PL" sz="1400" dirty="0"/>
              <a:t>Złożoność ta powodowana jest środowiskiem w którym JCL miał pracować</a:t>
            </a:r>
            <a:r>
              <a:rPr lang="en-US" sz="1400" dirty="0"/>
              <a:t>:</a:t>
            </a:r>
            <a:r>
              <a:rPr lang="pl-PL" sz="1400" dirty="0"/>
              <a:t>  </a:t>
            </a:r>
          </a:p>
          <a:p>
            <a:pPr>
              <a:buFont typeface="Arial" charset="0"/>
              <a:buChar char="•"/>
            </a:pPr>
            <a:r>
              <a:rPr lang="pl-PL" sz="1400" dirty="0"/>
              <a:t>   Najstarszy System/360</a:t>
            </a:r>
            <a:r>
              <a:rPr lang="en-US" sz="1400" dirty="0"/>
              <a:t> CPU</a:t>
            </a:r>
            <a:r>
              <a:rPr lang="pl-PL" sz="1400" dirty="0"/>
              <a:t> miał mniej możliwości i był znacznie bardziej kosztowny niż PC lat 1980-tych dla którego był</a:t>
            </a:r>
          </a:p>
          <a:p>
            <a:r>
              <a:rPr lang="pl-PL" sz="1400" dirty="0"/>
              <a:t>     opracowany MS-DOS. OS/360</a:t>
            </a:r>
            <a:r>
              <a:rPr lang="en-US" sz="1400" dirty="0"/>
              <a:t> </a:t>
            </a:r>
            <a:r>
              <a:rPr lang="pl-PL" sz="1400" dirty="0"/>
              <a:t>był dedykowany systemowi z minimalną pamięcią </a:t>
            </a:r>
            <a:r>
              <a:rPr lang="en-US" sz="1400" dirty="0"/>
              <a:t>32 KB</a:t>
            </a:r>
            <a:r>
              <a:rPr lang="pl-PL" sz="1400" dirty="0"/>
              <a:t> a DOS/360</a:t>
            </a:r>
            <a:r>
              <a:rPr lang="en-US" sz="1400" dirty="0"/>
              <a:t> </a:t>
            </a:r>
            <a:r>
              <a:rPr lang="pl-PL" sz="1400" dirty="0"/>
              <a:t>systemowi z </a:t>
            </a:r>
            <a:r>
              <a:rPr lang="en-US" sz="1400" dirty="0"/>
              <a:t>minimum</a:t>
            </a:r>
            <a:endParaRPr lang="pl-PL" sz="1400" dirty="0"/>
          </a:p>
          <a:p>
            <a:r>
              <a:rPr lang="pl-PL" sz="1400" dirty="0"/>
              <a:t>    </a:t>
            </a:r>
            <a:r>
              <a:rPr lang="en-US" sz="1400" dirty="0"/>
              <a:t>16 KB; </a:t>
            </a:r>
            <a:r>
              <a:rPr lang="pl-PL" sz="1400" dirty="0"/>
              <a:t>w dodatku </a:t>
            </a:r>
            <a:r>
              <a:rPr lang="en-US" sz="1400" dirty="0"/>
              <a:t>360/30 CPU (</a:t>
            </a:r>
            <a:r>
              <a:rPr lang="pl-PL" sz="1400" dirty="0"/>
              <a:t>kiedy</a:t>
            </a:r>
            <a:r>
              <a:rPr lang="en-US" sz="1400" dirty="0"/>
              <a:t> System/360 </a:t>
            </a:r>
            <a:r>
              <a:rPr lang="pl-PL" sz="1400" dirty="0"/>
              <a:t>był wprowadzony w 1964 roku) wykonywał </a:t>
            </a:r>
            <a:r>
              <a:rPr lang="en-US" sz="1400" dirty="0"/>
              <a:t>5K </a:t>
            </a:r>
            <a:r>
              <a:rPr lang="pl-PL" sz="1400" dirty="0"/>
              <a:t>do</a:t>
            </a:r>
            <a:r>
              <a:rPr lang="en-US" sz="1400" dirty="0"/>
              <a:t> 13K </a:t>
            </a:r>
            <a:r>
              <a:rPr lang="pl-PL" sz="1400" dirty="0"/>
              <a:t>instrukcji na</a:t>
            </a:r>
          </a:p>
          <a:p>
            <a:r>
              <a:rPr lang="pl-PL" sz="1400" dirty="0"/>
              <a:t>    sekundę.  Pierwszy IBM PC</a:t>
            </a:r>
            <a:r>
              <a:rPr lang="en-US" sz="1400" dirty="0"/>
              <a:t> (model</a:t>
            </a:r>
            <a:r>
              <a:rPr lang="pl-PL" sz="1400" dirty="0"/>
              <a:t> 5150</a:t>
            </a:r>
            <a:r>
              <a:rPr lang="en-US" sz="1400" dirty="0"/>
              <a:t> </a:t>
            </a:r>
            <a:r>
              <a:rPr lang="pl-PL" sz="1400" dirty="0"/>
              <a:t>z</a:t>
            </a:r>
            <a:r>
              <a:rPr lang="en-US" sz="1400" dirty="0"/>
              <a:t> 1981</a:t>
            </a:r>
            <a:r>
              <a:rPr lang="pl-PL" sz="1400" dirty="0"/>
              <a:t> roku</a:t>
            </a:r>
            <a:r>
              <a:rPr lang="en-US" sz="1400" dirty="0"/>
              <a:t>) </a:t>
            </a:r>
            <a:r>
              <a:rPr lang="pl-PL" sz="1400" dirty="0"/>
              <a:t>miał</a:t>
            </a:r>
            <a:r>
              <a:rPr lang="en-US" sz="1400" dirty="0"/>
              <a:t> 16KB </a:t>
            </a:r>
            <a:r>
              <a:rPr lang="pl-PL" sz="1400" dirty="0"/>
              <a:t>lub</a:t>
            </a:r>
            <a:r>
              <a:rPr lang="en-US" sz="1400" dirty="0"/>
              <a:t> 64KB </a:t>
            </a:r>
            <a:r>
              <a:rPr lang="pl-PL" sz="1400" dirty="0"/>
              <a:t>pamięci i mógł wykonywać około </a:t>
            </a:r>
            <a:r>
              <a:rPr lang="en-US" sz="1400" dirty="0"/>
              <a:t>330</a:t>
            </a:r>
            <a:r>
              <a:rPr lang="pl-PL" sz="1400" dirty="0"/>
              <a:t> </a:t>
            </a:r>
            <a:r>
              <a:rPr lang="en-US" sz="1400" dirty="0"/>
              <a:t>000 </a:t>
            </a:r>
            <a:endParaRPr lang="pl-PL" sz="1400" dirty="0"/>
          </a:p>
          <a:p>
            <a:r>
              <a:rPr lang="pl-PL" sz="1400" dirty="0"/>
              <a:t>    instrukcji na sekundę.  W rezultacie</a:t>
            </a:r>
            <a:r>
              <a:rPr lang="en-US" sz="1400" dirty="0"/>
              <a:t>, JCL </a:t>
            </a:r>
            <a:r>
              <a:rPr lang="pl-PL" sz="1400" dirty="0"/>
              <a:t>musiał być łatwiejszy dla komputera w działaniu a łatwość w obsłudze dla </a:t>
            </a:r>
          </a:p>
          <a:p>
            <a:r>
              <a:rPr lang="pl-PL" sz="1400" dirty="0"/>
              <a:t>    programisty kompensowała niska jakość dostępu</a:t>
            </a:r>
            <a:r>
              <a:rPr lang="en-US" sz="1400" dirty="0"/>
              <a:t>. </a:t>
            </a:r>
          </a:p>
          <a:p>
            <a:pPr>
              <a:buFont typeface="Arial" charset="0"/>
              <a:buChar char="•"/>
            </a:pPr>
            <a:r>
              <a:rPr lang="pl-PL" sz="1400" dirty="0"/>
              <a:t>   </a:t>
            </a:r>
            <a:r>
              <a:rPr lang="en-US" sz="1400" dirty="0"/>
              <a:t>JCL </a:t>
            </a:r>
            <a:r>
              <a:rPr lang="pl-PL" sz="1400" dirty="0"/>
              <a:t>był opracowany dla przetwarzania </a:t>
            </a:r>
            <a:r>
              <a:rPr lang="pl-PL" sz="1400" i="1" noProof="1"/>
              <a:t>batch</a:t>
            </a:r>
            <a:r>
              <a:rPr lang="pl-PL" sz="1400" noProof="1"/>
              <a:t>’owego</a:t>
            </a:r>
            <a:r>
              <a:rPr lang="en-US" sz="1400" dirty="0"/>
              <a:t> </a:t>
            </a:r>
            <a:r>
              <a:rPr lang="pl-PL" sz="1400" dirty="0"/>
              <a:t> (</a:t>
            </a:r>
            <a:r>
              <a:rPr lang="pl-PL" sz="1400" i="1" noProof="1"/>
              <a:t>batch processing</a:t>
            </a:r>
            <a:r>
              <a:rPr lang="pl-PL" sz="1400" dirty="0"/>
              <a:t>)</a:t>
            </a:r>
            <a:r>
              <a:rPr lang="en-US" sz="1400" dirty="0"/>
              <a:t>, </a:t>
            </a:r>
            <a:r>
              <a:rPr lang="pl-PL" sz="1400" dirty="0"/>
              <a:t>często dla komputera w innym budynku niż jego</a:t>
            </a:r>
          </a:p>
          <a:p>
            <a:r>
              <a:rPr lang="pl-PL" sz="1400" dirty="0"/>
              <a:t>    użytkownik. Tak więc musiał on powiedzieć systemowi operacyjnemu wszystko, nawet </a:t>
            </a:r>
            <a:r>
              <a:rPr lang="pl-PL" sz="1400" dirty="0" smtClean="0"/>
              <a:t>to, </a:t>
            </a:r>
            <a:r>
              <a:rPr lang="pl-PL" sz="1400" dirty="0"/>
              <a:t>co zrobić w zależności od</a:t>
            </a:r>
          </a:p>
          <a:p>
            <a:r>
              <a:rPr lang="pl-PL" sz="1400" dirty="0"/>
              <a:t>    rezultatu jakim kończy się krok.  Np. </a:t>
            </a:r>
            <a:r>
              <a:rPr lang="en-US" sz="1400" dirty="0"/>
              <a:t>DISP=(NEW,CATLG,DELETE) </a:t>
            </a:r>
            <a:r>
              <a:rPr lang="pl-PL" sz="1400" dirty="0"/>
              <a:t>znaczy „utwórz nowy plik i kataloguj go</a:t>
            </a:r>
            <a:r>
              <a:rPr lang="en-US" sz="1400" dirty="0"/>
              <a:t> </a:t>
            </a:r>
            <a:r>
              <a:rPr lang="pl-PL" sz="1400" dirty="0"/>
              <a:t>jeżeli wynik</a:t>
            </a:r>
          </a:p>
          <a:p>
            <a:r>
              <a:rPr lang="pl-PL" sz="1400" dirty="0"/>
              <a:t>    przetwarzania w kroku zakończy się pozytywnie; w przeciwnym wypadku usuń nowy, właśnie utworzony plik”.</a:t>
            </a:r>
            <a:r>
              <a:rPr lang="en-US" sz="1400" dirty="0"/>
              <a:t> </a:t>
            </a:r>
          </a:p>
          <a:p>
            <a:pPr>
              <a:buFont typeface="Arial" charset="0"/>
              <a:buChar char="•"/>
            </a:pPr>
            <a:r>
              <a:rPr lang="pl-PL" sz="1400" dirty="0"/>
              <a:t>   </a:t>
            </a:r>
            <a:r>
              <a:rPr lang="en-US" sz="1400" dirty="0"/>
              <a:t>System/360 </a:t>
            </a:r>
            <a:r>
              <a:rPr lang="pl-PL" sz="1400" dirty="0"/>
              <a:t>był opracowany aby jednocześnie obsługiwać wszystkich użytkowników w przedsiębiorstwie</a:t>
            </a:r>
            <a:r>
              <a:rPr lang="en-US" sz="1400" dirty="0"/>
              <a:t>. </a:t>
            </a:r>
            <a:r>
              <a:rPr lang="pl-PL" sz="1400" dirty="0"/>
              <a:t>Stąd więc </a:t>
            </a:r>
          </a:p>
          <a:p>
            <a:r>
              <a:rPr lang="pl-PL" sz="1400" dirty="0"/>
              <a:t>    „karta </a:t>
            </a:r>
            <a:r>
              <a:rPr lang="pl-PL" sz="1400" noProof="1"/>
              <a:t>JOBowa</a:t>
            </a:r>
            <a:r>
              <a:rPr lang="pl-PL" sz="1400" dirty="0"/>
              <a:t>” mówi jak rozliczyć użytkownika </a:t>
            </a:r>
            <a:r>
              <a:rPr lang="en-US" sz="1400" dirty="0"/>
              <a:t>(</a:t>
            </a:r>
            <a:r>
              <a:rPr lang="en-US" sz="1400" i="1" dirty="0"/>
              <a:t>account</a:t>
            </a:r>
            <a:r>
              <a:rPr lang="en-US" sz="1400" dirty="0"/>
              <a:t> </a:t>
            </a:r>
            <a:r>
              <a:rPr lang="pl-PL" sz="1400" dirty="0"/>
              <a:t>BWGO</a:t>
            </a:r>
            <a:r>
              <a:rPr lang="en-US" sz="1400" dirty="0"/>
              <a:t>), </a:t>
            </a:r>
            <a:r>
              <a:rPr lang="pl-PL" sz="1400" dirty="0"/>
              <a:t>jaką zależność (</a:t>
            </a:r>
            <a:r>
              <a:rPr lang="pl-PL" sz="1400" i="1" noProof="1"/>
              <a:t>priority</a:t>
            </a:r>
            <a:r>
              <a:rPr lang="pl-PL" sz="1400" dirty="0"/>
              <a:t>) ma JOB w stosunku do </a:t>
            </a:r>
            <a:r>
              <a:rPr lang="pl-PL" sz="1400" noProof="1"/>
              <a:t>JOBów</a:t>
            </a:r>
          </a:p>
          <a:p>
            <a:r>
              <a:rPr lang="pl-PL" sz="1400" noProof="1"/>
              <a:t>   </a:t>
            </a:r>
            <a:r>
              <a:rPr lang="pl-PL" sz="1400" dirty="0"/>
              <a:t> innych użytkowników </a:t>
            </a:r>
            <a:r>
              <a:rPr lang="en-US" sz="1400" dirty="0"/>
              <a:t>(CLASS=</a:t>
            </a:r>
            <a:r>
              <a:rPr lang="pl-PL" sz="1400" dirty="0"/>
              <a:t>B</a:t>
            </a:r>
            <a:r>
              <a:rPr lang="en-US" sz="1400" dirty="0"/>
              <a:t>)</a:t>
            </a:r>
            <a:r>
              <a:rPr lang="pl-PL" sz="1400" dirty="0"/>
              <a:t> i parę innych rzeczy</a:t>
            </a:r>
            <a:r>
              <a:rPr lang="en-US" sz="1400" dirty="0"/>
              <a:t>.</a:t>
            </a:r>
            <a:r>
              <a:rPr lang="pl-PL" sz="1400" dirty="0"/>
              <a:t> </a:t>
            </a:r>
            <a:r>
              <a:rPr lang="en-US" sz="1400" dirty="0"/>
              <a:t> //SYSPRINT DD SYSOUT=* </a:t>
            </a:r>
            <a:r>
              <a:rPr lang="pl-PL" sz="1400" dirty="0"/>
              <a:t>mówi komputerowi aby wydrukował </a:t>
            </a:r>
          </a:p>
          <a:p>
            <a:r>
              <a:rPr lang="pl-PL" sz="1400" dirty="0"/>
              <a:t>    raport programu na drukarce domyślnej, która jest zasilana przez popularnej jakości papier.</a:t>
            </a:r>
            <a:r>
              <a:rPr lang="en-US" sz="1400" dirty="0"/>
              <a:t> DISP=SHR </a:t>
            </a:r>
            <a:r>
              <a:rPr lang="pl-PL" sz="1400" dirty="0"/>
              <a:t>mówi systemowi</a:t>
            </a:r>
          </a:p>
          <a:p>
            <a:r>
              <a:rPr lang="pl-PL" sz="1400" dirty="0"/>
              <a:t>    operacyjnemu, że inny program może  czytać STARYPLIK w tym samym czasie</a:t>
            </a:r>
            <a:r>
              <a:rPr lang="en-US" sz="1400" dirty="0"/>
              <a:t> </a:t>
            </a:r>
            <a:r>
              <a:rPr lang="pl-PL" sz="1400" dirty="0"/>
              <a:t>.</a:t>
            </a:r>
            <a:r>
              <a:rPr lang="en-US" sz="1400" dirty="0"/>
              <a:t> </a:t>
            </a:r>
          </a:p>
          <a:p>
            <a:r>
              <a:rPr lang="pl-PL" sz="1400" dirty="0"/>
              <a:t>Pomimo tych trudności</a:t>
            </a:r>
            <a:r>
              <a:rPr lang="en-US" sz="1400" dirty="0"/>
              <a:t> IBM </a:t>
            </a:r>
            <a:r>
              <a:rPr lang="pl-PL" sz="1400" dirty="0"/>
              <a:t>uważa za konieczne utrzymanie wszystkich funkcji oryginalnego </a:t>
            </a:r>
            <a:r>
              <a:rPr lang="pl-PL" sz="1400" noProof="1"/>
              <a:t>JCLa</a:t>
            </a:r>
            <a:r>
              <a:rPr lang="pl-PL" sz="1400" dirty="0"/>
              <a:t> aby</a:t>
            </a:r>
            <a:r>
              <a:rPr lang="en-US" sz="1400" dirty="0"/>
              <a:t> </a:t>
            </a:r>
            <a:r>
              <a:rPr lang="pl-PL" sz="1400" dirty="0"/>
              <a:t>uniknąć przekodowań wszystkich kodów JCL swoich klientów ale też IBM wprowadził alternatywne oprogramowanie takie jak CLIST.</a:t>
            </a:r>
            <a:r>
              <a:rPr lang="en-US" sz="1400" dirty="0"/>
              <a:t> </a:t>
            </a:r>
            <a:endParaRPr lang="pl-PL" sz="1400" dirty="0"/>
          </a:p>
          <a:p>
            <a:r>
              <a:rPr lang="pl-PL" sz="1400" dirty="0"/>
              <a:t>I oczywiście większość użytkowników zachowuje </a:t>
            </a:r>
            <a:r>
              <a:rPr lang="pl-PL" sz="1400" i="1" dirty="0"/>
              <a:t>procedury</a:t>
            </a:r>
            <a:r>
              <a:rPr lang="pl-PL" sz="1400" dirty="0"/>
              <a:t> i bloki instrukcji JCL aby  wykorzystywać je wielokrotnie.</a:t>
            </a:r>
            <a:endParaRPr lang="pl-PL"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2910" y="5286388"/>
            <a:ext cx="7780365" cy="950926"/>
          </a:xfrm>
          <a:solidFill>
            <a:schemeClr val="tx1"/>
          </a:solidFill>
        </p:spPr>
        <p:txBody>
          <a:bodyPr>
            <a:normAutofit fontScale="90000"/>
          </a:bodyPr>
          <a:lstStyle/>
          <a:p>
            <a:r>
              <a:rPr lang="pl-PL" sz="1800" dirty="0">
                <a:solidFill>
                  <a:srgbClr val="92D050"/>
                </a:solidFill>
              </a:rPr>
              <a:t>//LB12345 </a:t>
            </a:r>
            <a:r>
              <a:rPr lang="pl-PL" sz="1800" noProof="1">
                <a:solidFill>
                  <a:srgbClr val="FF0000"/>
                </a:solidFill>
              </a:rPr>
              <a:t>JOB</a:t>
            </a:r>
            <a:r>
              <a:rPr lang="pl-PL" sz="1800" dirty="0">
                <a:solidFill>
                  <a:srgbClr val="92D050"/>
                </a:solidFill>
              </a:rPr>
              <a:t> </a:t>
            </a:r>
            <a:r>
              <a:rPr lang="pl-PL" sz="1800" dirty="0">
                <a:solidFill>
                  <a:srgbClr val="FFFF00"/>
                </a:solidFill>
              </a:rPr>
              <a:t>(</a:t>
            </a:r>
            <a:r>
              <a:rPr lang="pl-PL" sz="1800" dirty="0">
                <a:solidFill>
                  <a:srgbClr val="92D050"/>
                </a:solidFill>
              </a:rPr>
              <a:t>BWGO</a:t>
            </a:r>
            <a:r>
              <a:rPr lang="pl-PL" sz="1800" noProof="1">
                <a:solidFill>
                  <a:srgbClr val="FFFF00"/>
                </a:solidFill>
              </a:rPr>
              <a:t>,</a:t>
            </a:r>
            <a:r>
              <a:rPr lang="pl-PL" sz="1800" dirty="0">
                <a:solidFill>
                  <a:srgbClr val="92D050"/>
                </a:solidFill>
              </a:rPr>
              <a:t>T</a:t>
            </a:r>
            <a:r>
              <a:rPr lang="pl-PL" sz="1800" noProof="1">
                <a:solidFill>
                  <a:srgbClr val="FFFF00"/>
                </a:solidFill>
              </a:rPr>
              <a:t>,</a:t>
            </a:r>
            <a:r>
              <a:rPr lang="pl-PL" sz="1800" dirty="0">
                <a:solidFill>
                  <a:srgbClr val="92D050"/>
                </a:solidFill>
              </a:rPr>
              <a:t>B</a:t>
            </a:r>
            <a:r>
              <a:rPr lang="pl-PL" sz="1800" dirty="0">
                <a:solidFill>
                  <a:srgbClr val="FFFF00"/>
                </a:solidFill>
              </a:rPr>
              <a:t>),</a:t>
            </a:r>
            <a:r>
              <a:rPr lang="pl-PL" sz="1800" noProof="1">
                <a:solidFill>
                  <a:srgbClr val="92D050"/>
                </a:solidFill>
              </a:rPr>
              <a:t>MBO</a:t>
            </a:r>
            <a:r>
              <a:rPr lang="en-GB" sz="1800" noProof="1">
                <a:solidFill>
                  <a:srgbClr val="92D050"/>
                </a:solidFill>
              </a:rPr>
              <a:t>RUS</a:t>
            </a:r>
            <a:r>
              <a:rPr lang="pl-PL" sz="1800" noProof="1">
                <a:solidFill>
                  <a:srgbClr val="FFFF00"/>
                </a:solidFill>
              </a:rPr>
              <a:t>,</a:t>
            </a:r>
            <a:r>
              <a:rPr lang="pl-PL" sz="1800" noProof="1">
                <a:solidFill>
                  <a:srgbClr val="92D050"/>
                </a:solidFill>
              </a:rPr>
              <a:t>MSGCLASS</a:t>
            </a:r>
            <a:r>
              <a:rPr lang="pl-PL" sz="1800" noProof="1">
                <a:solidFill>
                  <a:srgbClr val="FFFF00"/>
                </a:solidFill>
              </a:rPr>
              <a:t>=</a:t>
            </a:r>
            <a:r>
              <a:rPr lang="pl-PL" sz="1800" noProof="1">
                <a:solidFill>
                  <a:srgbClr val="92D050"/>
                </a:solidFill>
              </a:rPr>
              <a:t>O</a:t>
            </a:r>
            <a:r>
              <a:rPr lang="pl-PL" sz="1800" dirty="0">
                <a:solidFill>
                  <a:srgbClr val="FFFF00"/>
                </a:solidFill>
              </a:rPr>
              <a:t>,</a:t>
            </a:r>
            <a:r>
              <a:rPr lang="pl-PL" sz="1800" dirty="0">
                <a:solidFill>
                  <a:srgbClr val="92D050"/>
                </a:solidFill>
              </a:rPr>
              <a:t> </a:t>
            </a:r>
            <a:r>
              <a:rPr lang="pl-PL" sz="1800" dirty="0"/>
              <a:t>    </a:t>
            </a:r>
            <a:r>
              <a:rPr lang="en-GB" sz="1800" dirty="0"/>
              <a:t>                 </a:t>
            </a:r>
            <a:r>
              <a:rPr lang="pl-PL" sz="1800" dirty="0"/>
              <a:t>             </a:t>
            </a:r>
            <a:r>
              <a:rPr lang="pl-PL" sz="1800" dirty="0">
                <a:solidFill>
                  <a:schemeClr val="tx2">
                    <a:lumMod val="40000"/>
                    <a:lumOff val="60000"/>
                  </a:schemeClr>
                </a:solidFill>
              </a:rPr>
              <a:t>ten kosz to</a:t>
            </a:r>
            <a:r>
              <a:rPr lang="pl-PL" sz="1800" dirty="0"/>
              <a:t/>
            </a:r>
            <a:br>
              <a:rPr lang="pl-PL" sz="1800" dirty="0"/>
            </a:br>
            <a:r>
              <a:rPr lang="pl-PL" sz="1800" dirty="0">
                <a:solidFill>
                  <a:srgbClr val="92D050"/>
                </a:solidFill>
              </a:rPr>
              <a:t>//        </a:t>
            </a:r>
            <a:r>
              <a:rPr lang="pl-PL" sz="1800" noProof="1">
                <a:solidFill>
                  <a:srgbClr val="92D050"/>
                </a:solidFill>
              </a:rPr>
              <a:t>cond</a:t>
            </a:r>
            <a:r>
              <a:rPr lang="pl-PL" sz="1800" dirty="0">
                <a:solidFill>
                  <a:srgbClr val="FFFF00"/>
                </a:solidFill>
              </a:rPr>
              <a:t>=(</a:t>
            </a:r>
            <a:r>
              <a:rPr lang="pl-PL" sz="1800" dirty="0">
                <a:solidFill>
                  <a:srgbClr val="92D050"/>
                </a:solidFill>
              </a:rPr>
              <a:t>8</a:t>
            </a:r>
            <a:r>
              <a:rPr lang="pl-PL" sz="1800" dirty="0">
                <a:solidFill>
                  <a:srgbClr val="FFFF00"/>
                </a:solidFill>
              </a:rPr>
              <a:t>,</a:t>
            </a:r>
            <a:r>
              <a:rPr lang="pl-PL" sz="1800" dirty="0">
                <a:solidFill>
                  <a:srgbClr val="92D050"/>
                </a:solidFill>
              </a:rPr>
              <a:t>lt</a:t>
            </a:r>
            <a:r>
              <a:rPr lang="pl-PL" sz="1800" dirty="0">
                <a:solidFill>
                  <a:srgbClr val="FFFF00"/>
                </a:solidFill>
              </a:rPr>
              <a:t>),</a:t>
            </a:r>
            <a:r>
              <a:rPr lang="pl-PL" sz="1800" dirty="0">
                <a:solidFill>
                  <a:srgbClr val="92D050"/>
                </a:solidFill>
              </a:rPr>
              <a:t>region</a:t>
            </a:r>
            <a:r>
              <a:rPr lang="pl-PL" sz="1800" dirty="0">
                <a:solidFill>
                  <a:srgbClr val="FFFF00"/>
                </a:solidFill>
              </a:rPr>
              <a:t>=</a:t>
            </a:r>
            <a:r>
              <a:rPr lang="pl-PL" sz="1800" dirty="0">
                <a:solidFill>
                  <a:srgbClr val="92D050"/>
                </a:solidFill>
              </a:rPr>
              <a:t>2k</a:t>
            </a:r>
            <a:r>
              <a:rPr lang="pl-PL" sz="1800" dirty="0">
                <a:solidFill>
                  <a:srgbClr val="FFFF00"/>
                </a:solidFill>
              </a:rPr>
              <a:t>,</a:t>
            </a:r>
            <a:r>
              <a:rPr lang="pl-PL" sz="1800" dirty="0">
                <a:solidFill>
                  <a:srgbClr val="92D050"/>
                </a:solidFill>
              </a:rPr>
              <a:t>time</a:t>
            </a:r>
            <a:r>
              <a:rPr lang="pl-PL" sz="1800" dirty="0">
                <a:solidFill>
                  <a:srgbClr val="FFFF00"/>
                </a:solidFill>
              </a:rPr>
              <a:t>=</a:t>
            </a:r>
            <a:r>
              <a:rPr lang="pl-PL" sz="1800" dirty="0">
                <a:solidFill>
                  <a:srgbClr val="92D050"/>
                </a:solidFill>
              </a:rPr>
              <a:t>9</a:t>
            </a:r>
            <a:r>
              <a:rPr lang="pl-PL" sz="1800" dirty="0">
                <a:solidFill>
                  <a:srgbClr val="FFFF00"/>
                </a:solidFill>
              </a:rPr>
              <a:t>,</a:t>
            </a:r>
            <a:r>
              <a:rPr lang="pl-PL" sz="1800" dirty="0">
                <a:solidFill>
                  <a:srgbClr val="92D050"/>
                </a:solidFill>
              </a:rPr>
              <a:t> 			</a:t>
            </a:r>
            <a:r>
              <a:rPr lang="pl-PL" sz="1800" dirty="0"/>
              <a:t>        </a:t>
            </a:r>
            <a:r>
              <a:rPr lang="pl-PL" sz="1800" dirty="0">
                <a:solidFill>
                  <a:schemeClr val="tx2">
                    <a:lumMod val="40000"/>
                    <a:lumOff val="60000"/>
                  </a:schemeClr>
                </a:solidFill>
              </a:rPr>
              <a:t>wszystko moje</a:t>
            </a:r>
            <a:r>
              <a:rPr lang="pl-PL" sz="1800" dirty="0"/>
              <a:t/>
            </a:r>
            <a:br>
              <a:rPr lang="pl-PL" sz="1800" dirty="0"/>
            </a:br>
            <a:r>
              <a:rPr lang="pl-PL" sz="1800" dirty="0">
                <a:solidFill>
                  <a:srgbClr val="92D050"/>
                </a:solidFill>
              </a:rPr>
              <a:t>//        MSGLEVEL</a:t>
            </a:r>
            <a:r>
              <a:rPr lang="pl-PL" sz="1800" dirty="0">
                <a:solidFill>
                  <a:srgbClr val="FFFF00"/>
                </a:solidFill>
              </a:rPr>
              <a:t>=(</a:t>
            </a:r>
            <a:r>
              <a:rPr lang="pl-PL" sz="1800" dirty="0">
                <a:solidFill>
                  <a:srgbClr val="92D050"/>
                </a:solidFill>
              </a:rPr>
              <a:t>1</a:t>
            </a:r>
            <a:r>
              <a:rPr lang="pl-PL" sz="1800" dirty="0">
                <a:solidFill>
                  <a:srgbClr val="FFFF00"/>
                </a:solidFill>
              </a:rPr>
              <a:t>,</a:t>
            </a:r>
            <a:r>
              <a:rPr lang="pl-PL" sz="1800" dirty="0">
                <a:solidFill>
                  <a:srgbClr val="92D050"/>
                </a:solidFill>
              </a:rPr>
              <a:t>1</a:t>
            </a:r>
            <a:r>
              <a:rPr lang="pl-PL" sz="1800" noProof="1">
                <a:solidFill>
                  <a:srgbClr val="FFFF00"/>
                </a:solidFill>
              </a:rPr>
              <a:t>),</a:t>
            </a:r>
            <a:r>
              <a:rPr lang="pl-PL" sz="1800" noProof="1">
                <a:solidFill>
                  <a:srgbClr val="92D050"/>
                </a:solidFill>
              </a:rPr>
              <a:t>CLASS</a:t>
            </a:r>
            <a:r>
              <a:rPr lang="pl-PL" sz="1800" noProof="1">
                <a:solidFill>
                  <a:srgbClr val="FFFF00"/>
                </a:solidFill>
              </a:rPr>
              <a:t>=</a:t>
            </a:r>
            <a:r>
              <a:rPr lang="pl-PL" sz="1800" noProof="1">
                <a:solidFill>
                  <a:srgbClr val="92D050"/>
                </a:solidFill>
              </a:rPr>
              <a:t>B</a:t>
            </a:r>
            <a:r>
              <a:rPr lang="pl-PL" sz="1800" noProof="1">
                <a:solidFill>
                  <a:srgbClr val="FFFF00"/>
                </a:solidFill>
              </a:rPr>
              <a:t>,</a:t>
            </a:r>
            <a:r>
              <a:rPr lang="pl-PL" sz="1800" noProof="1">
                <a:solidFill>
                  <a:srgbClr val="92D050"/>
                </a:solidFill>
              </a:rPr>
              <a:t>NOTIFY</a:t>
            </a:r>
            <a:r>
              <a:rPr lang="pl-PL" sz="1800" noProof="1">
                <a:solidFill>
                  <a:srgbClr val="FFFF00"/>
                </a:solidFill>
              </a:rPr>
              <a:t>=&amp;</a:t>
            </a:r>
            <a:r>
              <a:rPr lang="pl-PL" sz="1800" noProof="1">
                <a:solidFill>
                  <a:srgbClr val="92D050"/>
                </a:solidFill>
              </a:rPr>
              <a:t>SYSUID </a:t>
            </a:r>
          </a:p>
        </p:txBody>
      </p:sp>
      <p:sp>
        <p:nvSpPr>
          <p:cNvPr id="3" name="Symbol zastępczy tekstu 2"/>
          <p:cNvSpPr>
            <a:spLocks noGrp="1"/>
          </p:cNvSpPr>
          <p:nvPr>
            <p:ph type="body" idx="1"/>
          </p:nvPr>
        </p:nvSpPr>
        <p:spPr>
          <a:xfrm>
            <a:off x="714348" y="1"/>
            <a:ext cx="7772400" cy="642917"/>
          </a:xfrm>
        </p:spPr>
        <p:txBody>
          <a:bodyPr>
            <a:normAutofit fontScale="92500" lnSpcReduction="20000"/>
          </a:bodyPr>
          <a:lstStyle/>
          <a:p>
            <a:pPr algn="ctr"/>
            <a:r>
              <a:rPr lang="pl-PL" sz="4400" b="1" dirty="0">
                <a:solidFill>
                  <a:schemeClr val="tx1"/>
                </a:solidFill>
              </a:rPr>
              <a:t>Instrukcja JOB</a:t>
            </a:r>
            <a:r>
              <a:rPr lang="pl-PL" sz="4400" dirty="0">
                <a:solidFill>
                  <a:schemeClr val="tx1"/>
                </a:solidFill>
              </a:rPr>
              <a:t> </a:t>
            </a:r>
            <a:r>
              <a:rPr lang="pl-PL" sz="1300" dirty="0">
                <a:solidFill>
                  <a:schemeClr val="tx1"/>
                </a:solidFill>
              </a:rPr>
              <a:t>(strona 1 z 3)</a:t>
            </a:r>
          </a:p>
        </p:txBody>
      </p:sp>
      <p:sp>
        <p:nvSpPr>
          <p:cNvPr id="4" name="pole tekstowe 3"/>
          <p:cNvSpPr txBox="1"/>
          <p:nvPr/>
        </p:nvSpPr>
        <p:spPr>
          <a:xfrm>
            <a:off x="142844" y="1785926"/>
            <a:ext cx="8648073" cy="1569660"/>
          </a:xfrm>
          <a:prstGeom prst="rect">
            <a:avLst/>
          </a:prstGeom>
          <a:noFill/>
        </p:spPr>
        <p:txBody>
          <a:bodyPr wrap="square" rtlCol="0">
            <a:spAutoFit/>
          </a:bodyPr>
          <a:lstStyle/>
          <a:p>
            <a:pPr>
              <a:buFont typeface="Arial" charset="0"/>
              <a:buChar char="•"/>
            </a:pPr>
            <a:r>
              <a:rPr lang="pl-PL" sz="3200" dirty="0"/>
              <a:t>    Zaznacza początek „</a:t>
            </a:r>
            <a:r>
              <a:rPr lang="pl-PL" sz="3200" noProof="1"/>
              <a:t>JOB’u</a:t>
            </a:r>
            <a:r>
              <a:rPr lang="pl-PL" sz="3200" dirty="0"/>
              <a:t>”   </a:t>
            </a:r>
          </a:p>
          <a:p>
            <a:pPr>
              <a:buFont typeface="Arial" charset="0"/>
              <a:buChar char="•"/>
            </a:pPr>
            <a:r>
              <a:rPr lang="pl-PL" sz="3200" dirty="0"/>
              <a:t>    Nazywa „JOB”</a:t>
            </a:r>
          </a:p>
          <a:p>
            <a:pPr>
              <a:buFont typeface="Arial" charset="0"/>
              <a:buChar char="•"/>
            </a:pPr>
            <a:r>
              <a:rPr lang="pl-PL" sz="3200" dirty="0"/>
              <a:t>    Opisuje pewne charakterystyki „</a:t>
            </a:r>
            <a:r>
              <a:rPr lang="pl-PL" sz="3200" noProof="1"/>
              <a:t>JOB’u</a:t>
            </a:r>
            <a:r>
              <a:rPr lang="pl-PL" sz="3200" dirty="0"/>
              <a:t>” dla MVS</a:t>
            </a:r>
          </a:p>
        </p:txBody>
      </p:sp>
      <p:sp>
        <p:nvSpPr>
          <p:cNvPr id="5" name="pole tekstowe 4"/>
          <p:cNvSpPr txBox="1"/>
          <p:nvPr/>
        </p:nvSpPr>
        <p:spPr>
          <a:xfrm>
            <a:off x="642910" y="3714752"/>
            <a:ext cx="7715304" cy="1200329"/>
          </a:xfrm>
          <a:prstGeom prst="rect">
            <a:avLst/>
          </a:prstGeom>
          <a:solidFill>
            <a:schemeClr val="tx1"/>
          </a:solidFill>
        </p:spPr>
        <p:txBody>
          <a:bodyPr wrap="square" rtlCol="0">
            <a:spAutoFit/>
          </a:bodyPr>
          <a:lstStyle/>
          <a:p>
            <a:r>
              <a:rPr lang="pl-PL" b="1" dirty="0">
                <a:solidFill>
                  <a:schemeClr val="accent5">
                    <a:lumMod val="60000"/>
                    <a:lumOff val="40000"/>
                  </a:schemeClr>
                </a:solidFill>
              </a:rPr>
              <a:t>//**************************************************************</a:t>
            </a:r>
          </a:p>
          <a:p>
            <a:r>
              <a:rPr lang="pl-PL" b="1" dirty="0">
                <a:solidFill>
                  <a:schemeClr val="accent5">
                    <a:lumMod val="60000"/>
                    <a:lumOff val="40000"/>
                  </a:schemeClr>
                </a:solidFill>
              </a:rPr>
              <a:t>//*                          WYKONUJ COKOLWIEK BY TO NIE BYŁO                                    *</a:t>
            </a:r>
          </a:p>
          <a:p>
            <a:r>
              <a:rPr lang="pl-PL" b="1" dirty="0">
                <a:solidFill>
                  <a:schemeClr val="accent5">
                    <a:lumMod val="60000"/>
                    <a:lumOff val="40000"/>
                  </a:schemeClr>
                </a:solidFill>
              </a:rPr>
              <a:t>//**************************************************************</a:t>
            </a:r>
          </a:p>
          <a:p>
            <a:r>
              <a:rPr lang="pl-PL" b="1" dirty="0">
                <a:solidFill>
                  <a:srgbClr val="00B050"/>
                </a:solidFill>
              </a:rPr>
              <a:t>//MOJJOB</a:t>
            </a:r>
            <a:r>
              <a:rPr lang="pl-PL" b="1" dirty="0"/>
              <a:t>  </a:t>
            </a:r>
            <a:r>
              <a:rPr lang="pl-PL" b="1" dirty="0">
                <a:solidFill>
                  <a:srgbClr val="FF0000"/>
                </a:solidFill>
              </a:rPr>
              <a:t> JOB</a:t>
            </a:r>
            <a:r>
              <a:rPr lang="pl-PL" b="1" dirty="0"/>
              <a:t>  </a:t>
            </a:r>
            <a:r>
              <a:rPr lang="pl-PL" b="1" dirty="0">
                <a:solidFill>
                  <a:srgbClr val="FFFF00"/>
                </a:solidFill>
              </a:rPr>
              <a:t>(</a:t>
            </a:r>
            <a:r>
              <a:rPr lang="pl-PL" b="1" dirty="0">
                <a:solidFill>
                  <a:srgbClr val="00B050"/>
                </a:solidFill>
              </a:rPr>
              <a:t>BWGO</a:t>
            </a:r>
            <a:r>
              <a:rPr lang="pl-PL" b="1" noProof="1">
                <a:solidFill>
                  <a:srgbClr val="FFFF00"/>
                </a:solidFill>
              </a:rPr>
              <a:t>,</a:t>
            </a:r>
            <a:r>
              <a:rPr lang="pl-PL" b="1" dirty="0">
                <a:solidFill>
                  <a:srgbClr val="00B050"/>
                </a:solidFill>
              </a:rPr>
              <a:t>T</a:t>
            </a:r>
            <a:r>
              <a:rPr lang="pl-PL" b="1" noProof="1">
                <a:solidFill>
                  <a:srgbClr val="FFFF00"/>
                </a:solidFill>
              </a:rPr>
              <a:t>,</a:t>
            </a:r>
            <a:r>
              <a:rPr lang="pl-PL" b="1" dirty="0">
                <a:solidFill>
                  <a:srgbClr val="00B050"/>
                </a:solidFill>
              </a:rPr>
              <a:t>B</a:t>
            </a:r>
            <a:r>
              <a:rPr lang="pl-PL" b="1" dirty="0">
                <a:solidFill>
                  <a:srgbClr val="FFFF00"/>
                </a:solidFill>
              </a:rPr>
              <a:t>),</a:t>
            </a:r>
            <a:r>
              <a:rPr lang="pl-PL" b="1" noProof="1">
                <a:solidFill>
                  <a:schemeClr val="bg1"/>
                </a:solidFill>
              </a:rPr>
              <a:t>‘</a:t>
            </a:r>
            <a:r>
              <a:rPr lang="pl-PL" b="1" dirty="0">
                <a:solidFill>
                  <a:schemeClr val="bg1"/>
                </a:solidFill>
              </a:rPr>
              <a:t>Bo</a:t>
            </a:r>
            <a:r>
              <a:rPr lang="en-GB" b="1" dirty="0" err="1">
                <a:solidFill>
                  <a:schemeClr val="bg1"/>
                </a:solidFill>
              </a:rPr>
              <a:t>rus</a:t>
            </a:r>
            <a:r>
              <a:rPr lang="pl-PL" b="1" dirty="0">
                <a:solidFill>
                  <a:schemeClr val="bg1"/>
                </a:solidFill>
              </a:rPr>
              <a:t> Magda</a:t>
            </a:r>
            <a:r>
              <a:rPr lang="pl-PL" b="1" noProof="1">
                <a:solidFill>
                  <a:schemeClr val="bg1"/>
                </a:solidFill>
              </a:rPr>
              <a:t>'</a:t>
            </a:r>
            <a:r>
              <a:rPr lang="pl-PL" b="1" noProof="1">
                <a:solidFill>
                  <a:srgbClr val="FFFF00"/>
                </a:solidFill>
              </a:rPr>
              <a:t>,</a:t>
            </a:r>
            <a:r>
              <a:rPr lang="pl-PL" b="1" noProof="1">
                <a:solidFill>
                  <a:srgbClr val="00B050"/>
                </a:solidFill>
              </a:rPr>
              <a:t>CLASS</a:t>
            </a:r>
            <a:r>
              <a:rPr lang="pl-PL" b="1" noProof="1">
                <a:solidFill>
                  <a:srgbClr val="FFFF00"/>
                </a:solidFill>
              </a:rPr>
              <a:t>=</a:t>
            </a:r>
            <a:r>
              <a:rPr lang="pl-PL" b="1" noProof="1">
                <a:solidFill>
                  <a:srgbClr val="00B050"/>
                </a:solidFill>
              </a:rPr>
              <a:t>B</a:t>
            </a:r>
            <a:r>
              <a:rPr lang="pl-PL" b="1" noProof="1"/>
              <a:t> </a:t>
            </a:r>
          </a:p>
        </p:txBody>
      </p:sp>
      <p:sp>
        <p:nvSpPr>
          <p:cNvPr id="6" name="pole tekstowe 5"/>
          <p:cNvSpPr txBox="1"/>
          <p:nvPr/>
        </p:nvSpPr>
        <p:spPr>
          <a:xfrm>
            <a:off x="500034" y="857232"/>
            <a:ext cx="8148513" cy="923330"/>
          </a:xfrm>
          <a:prstGeom prst="rect">
            <a:avLst/>
          </a:prstGeom>
          <a:noFill/>
        </p:spPr>
        <p:txBody>
          <a:bodyPr wrap="none" rtlCol="0">
            <a:spAutoFit/>
          </a:bodyPr>
          <a:lstStyle/>
          <a:p>
            <a:r>
              <a:rPr lang="pl-PL" dirty="0"/>
              <a:t>Każda pojedyncza jednostka robocza (</a:t>
            </a:r>
            <a:r>
              <a:rPr lang="pl-PL" i="1" dirty="0"/>
              <a:t>unit of </a:t>
            </a:r>
            <a:r>
              <a:rPr lang="pl-PL" i="1" noProof="1"/>
              <a:t>work</a:t>
            </a:r>
            <a:r>
              <a:rPr lang="pl-PL" noProof="1"/>
              <a:t>)</a:t>
            </a:r>
            <a:r>
              <a:rPr lang="pl-PL" dirty="0"/>
              <a:t> musi się zaczynać  od pojedynczej</a:t>
            </a:r>
          </a:p>
          <a:p>
            <a:r>
              <a:rPr lang="pl-PL" dirty="0"/>
              <a:t>instrukcji JOB.  Instalacja zwykle ustawia stały format </a:t>
            </a:r>
            <a:r>
              <a:rPr lang="pl-PL" noProof="1"/>
              <a:t>JOBu</a:t>
            </a:r>
            <a:r>
              <a:rPr lang="pl-PL" dirty="0"/>
              <a:t>, który musi być stosowany.</a:t>
            </a:r>
          </a:p>
          <a:p>
            <a:r>
              <a:rPr lang="pl-PL" dirty="0"/>
              <a:t>Niektóre, niżej opisane parametry mogą być pominięte.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0"/>
            <a:ext cx="8229600" cy="785794"/>
          </a:xfrm>
        </p:spPr>
        <p:txBody>
          <a:bodyPr>
            <a:noAutofit/>
          </a:bodyPr>
          <a:lstStyle/>
          <a:p>
            <a:r>
              <a:rPr lang="pl-PL" sz="4000" b="1" dirty="0"/>
              <a:t>Instrukcja JOB</a:t>
            </a:r>
            <a:r>
              <a:rPr lang="pl-PL" sz="4000" dirty="0"/>
              <a:t> </a:t>
            </a:r>
            <a:r>
              <a:rPr lang="pl-PL" sz="1400" dirty="0"/>
              <a:t>(strona 2 z 3)</a:t>
            </a:r>
          </a:p>
        </p:txBody>
      </p:sp>
      <p:sp>
        <p:nvSpPr>
          <p:cNvPr id="3" name="Symbol zastępczy zawartości 2"/>
          <p:cNvSpPr>
            <a:spLocks noGrp="1"/>
          </p:cNvSpPr>
          <p:nvPr>
            <p:ph idx="1"/>
          </p:nvPr>
        </p:nvSpPr>
        <p:spPr>
          <a:xfrm>
            <a:off x="457200" y="857232"/>
            <a:ext cx="8229600" cy="5668112"/>
          </a:xfrm>
        </p:spPr>
        <p:txBody>
          <a:bodyPr>
            <a:normAutofit fontScale="55000" lnSpcReduction="20000"/>
          </a:bodyPr>
          <a:lstStyle/>
          <a:p>
            <a:pPr>
              <a:buNone/>
            </a:pPr>
            <a:r>
              <a:rPr lang="en-US" noProof="1" smtClean="0"/>
              <a:t>Składnia:   </a:t>
            </a:r>
            <a:r>
              <a:rPr lang="en-US" b="1" noProof="1" smtClean="0">
                <a:solidFill>
                  <a:srgbClr val="FF0000"/>
                </a:solidFill>
              </a:rPr>
              <a:t>//</a:t>
            </a:r>
            <a:r>
              <a:rPr lang="en-US" i="1" noProof="1" smtClean="0">
                <a:solidFill>
                  <a:srgbClr val="0070C0"/>
                </a:solidFill>
              </a:rPr>
              <a:t>nazwa_jobu</a:t>
            </a:r>
            <a:r>
              <a:rPr lang="en-US" noProof="1" smtClean="0"/>
              <a:t>  </a:t>
            </a:r>
            <a:r>
              <a:rPr lang="en-US" b="1" noProof="1" smtClean="0">
                <a:solidFill>
                  <a:srgbClr val="FF0000"/>
                </a:solidFill>
              </a:rPr>
              <a:t>JOB</a:t>
            </a:r>
            <a:r>
              <a:rPr lang="en-US" noProof="1" smtClean="0"/>
              <a:t>  </a:t>
            </a:r>
            <a:r>
              <a:rPr lang="en-US" i="1" noProof="1" smtClean="0">
                <a:solidFill>
                  <a:srgbClr val="0070C0"/>
                </a:solidFill>
              </a:rPr>
              <a:t>parametry_pozycyjne</a:t>
            </a:r>
            <a:r>
              <a:rPr lang="en-US" b="1" i="1" noProof="1" smtClean="0">
                <a:solidFill>
                  <a:srgbClr val="FF0000"/>
                </a:solidFill>
              </a:rPr>
              <a:t>,</a:t>
            </a:r>
            <a:r>
              <a:rPr lang="en-US" i="1" noProof="1" smtClean="0">
                <a:solidFill>
                  <a:srgbClr val="0070C0"/>
                </a:solidFill>
              </a:rPr>
              <a:t>parametry_kluczowe</a:t>
            </a:r>
          </a:p>
          <a:p>
            <a:pPr>
              <a:buNone/>
            </a:pPr>
            <a:endParaRPr lang="en-US" b="1" noProof="1" smtClean="0"/>
          </a:p>
          <a:p>
            <a:pPr>
              <a:buNone/>
            </a:pPr>
            <a:r>
              <a:rPr lang="en-US" b="1" noProof="1" smtClean="0">
                <a:solidFill>
                  <a:srgbClr val="0070C0"/>
                </a:solidFill>
              </a:rPr>
              <a:t>Nazwa JOBu</a:t>
            </a:r>
            <a:r>
              <a:rPr lang="en-US" b="1" noProof="1" smtClean="0"/>
              <a:t>:</a:t>
            </a:r>
            <a:endParaRPr lang="en-US" noProof="1" smtClean="0"/>
          </a:p>
          <a:p>
            <a:pPr>
              <a:buNone/>
            </a:pPr>
            <a:r>
              <a:rPr lang="en-US" b="1" noProof="1" smtClean="0"/>
              <a:t>	</a:t>
            </a:r>
            <a:r>
              <a:rPr lang="en-US" noProof="1" smtClean="0"/>
              <a:t>Znaki z zakresu (A do Z, 0 do 9, @,$,#) zaczynające się w kolumnie 3 nie cyfrą długości nie większej niż 8 znaków.  Zwykle pierwsze znaki są narzuconym standardem w przedsiębiorstwie.  Jeżeli nazwa JOBu nie jest unikalna, system wstrzyma się z wykonaniem JOBa aż skończy się wykonywanie innego JOB o tej samej nazwie traktując go jak duplikat. </a:t>
            </a:r>
          </a:p>
          <a:p>
            <a:pPr>
              <a:buNone/>
            </a:pPr>
            <a:endParaRPr lang="en-US" b="1" noProof="1" smtClean="0"/>
          </a:p>
          <a:p>
            <a:pPr>
              <a:buNone/>
            </a:pPr>
            <a:r>
              <a:rPr lang="en-US" b="1" noProof="1" smtClean="0">
                <a:solidFill>
                  <a:srgbClr val="0070C0"/>
                </a:solidFill>
              </a:rPr>
              <a:t>Parametry pozycyjne</a:t>
            </a:r>
            <a:r>
              <a:rPr lang="en-US" noProof="1" smtClean="0"/>
              <a:t>:</a:t>
            </a:r>
          </a:p>
          <a:p>
            <a:pPr>
              <a:buNone/>
            </a:pPr>
            <a:r>
              <a:rPr lang="en-US" noProof="1" smtClean="0"/>
              <a:t>	</a:t>
            </a:r>
            <a:r>
              <a:rPr lang="en-US" b="1" noProof="1" smtClean="0"/>
              <a:t>Numer rachunku</a:t>
            </a:r>
            <a:r>
              <a:rPr lang="en-US" noProof="1" smtClean="0"/>
              <a:t> (</a:t>
            </a:r>
            <a:r>
              <a:rPr lang="en-US" i="1" noProof="1" smtClean="0"/>
              <a:t>Account information</a:t>
            </a:r>
            <a:r>
              <a:rPr lang="en-US" noProof="1" smtClean="0"/>
              <a:t>) – jeżeli składa się więcej niż z jednej części,</a:t>
            </a:r>
          </a:p>
          <a:p>
            <a:pPr>
              <a:buNone/>
            </a:pPr>
            <a:r>
              <a:rPr lang="en-US" noProof="1" smtClean="0"/>
              <a:t>	     musi być ujęty w nawiasy „(„ i „)” i każda część oddzielona jest przecinkami.</a:t>
            </a:r>
          </a:p>
          <a:p>
            <a:pPr>
              <a:buNone/>
            </a:pPr>
            <a:r>
              <a:rPr lang="en-US" noProof="1" smtClean="0"/>
              <a:t>	     Może zawierać kod systemowy, numer grupy w której pracuje programista,</a:t>
            </a:r>
          </a:p>
          <a:p>
            <a:pPr>
              <a:buNone/>
            </a:pPr>
            <a:r>
              <a:rPr lang="en-US" noProof="1" smtClean="0"/>
              <a:t>	     numer programisty (np. (BWGO.T.B) )  lub części mogą być połączone</a:t>
            </a:r>
          </a:p>
          <a:p>
            <a:pPr>
              <a:buNone/>
            </a:pPr>
            <a:r>
              <a:rPr lang="en-US" noProof="1" smtClean="0"/>
              <a:t>	     przez „-” a nawiasy „(” , „)” mogą być opuszczone.</a:t>
            </a:r>
          </a:p>
          <a:p>
            <a:pPr>
              <a:buNone/>
            </a:pPr>
            <a:r>
              <a:rPr lang="en-US" noProof="1" smtClean="0"/>
              <a:t>	     (patrz: slajd 3 – Podstawy składni, notatki)</a:t>
            </a:r>
          </a:p>
          <a:p>
            <a:pPr>
              <a:buNone/>
            </a:pPr>
            <a:r>
              <a:rPr lang="en-US" noProof="1" smtClean="0"/>
              <a:t>	</a:t>
            </a:r>
            <a:r>
              <a:rPr lang="en-US" b="1" noProof="1" smtClean="0"/>
              <a:t>Nazwa programisty</a:t>
            </a:r>
            <a:r>
              <a:rPr lang="en-US" noProof="1" smtClean="0"/>
              <a:t> (</a:t>
            </a:r>
            <a:r>
              <a:rPr lang="en-US" i="1" noProof="1" smtClean="0"/>
              <a:t>Programmer Name</a:t>
            </a:r>
            <a:r>
              <a:rPr lang="en-US" noProof="1" smtClean="0"/>
              <a:t>) – do 20 znaków (tylko 0 – 9, A – Z, -, .).</a:t>
            </a:r>
          </a:p>
          <a:p>
            <a:pPr>
              <a:buNone/>
            </a:pPr>
            <a:r>
              <a:rPr lang="en-US" noProof="1" smtClean="0"/>
              <a:t>	     Jeżeli pojawi się jakiś inny znak, nazwa programisty musi być ujęta w pojedynczy</a:t>
            </a:r>
          </a:p>
          <a:p>
            <a:pPr>
              <a:buNone/>
            </a:pPr>
            <a:r>
              <a:rPr lang="en-US" noProof="1" smtClean="0"/>
              <a:t>	     cudzysłów.</a:t>
            </a:r>
          </a:p>
          <a:p>
            <a:pPr>
              <a:buNone/>
            </a:pPr>
            <a:r>
              <a:rPr lang="en-US" noProof="1" smtClean="0"/>
              <a:t>	     Przykłady: 	‘Magda Borus’,  Magda-Borus    albo   Magda.Borus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14348" y="4929198"/>
            <a:ext cx="7772400" cy="1643073"/>
          </a:xfrm>
          <a:solidFill>
            <a:schemeClr val="tx1"/>
          </a:solidFill>
        </p:spPr>
        <p:txBody>
          <a:bodyPr>
            <a:normAutofit fontScale="90000"/>
          </a:bodyPr>
          <a:lstStyle/>
          <a:p>
            <a:r>
              <a:rPr lang="pl-PL" sz="1800" noProof="1">
                <a:solidFill>
                  <a:schemeClr val="accent1"/>
                </a:solidFill>
              </a:rPr>
              <a:t> EDIT       LB12345.JCL(TOMOJE) - 01.22                                              </a:t>
            </a:r>
            <a:r>
              <a:rPr lang="pl-PL" sz="1800" noProof="1">
                <a:solidFill>
                  <a:srgbClr val="92D050"/>
                </a:solidFill>
              </a:rPr>
              <a:t>Columns</a:t>
            </a:r>
            <a:r>
              <a:rPr lang="pl-PL" sz="1800" noProof="1">
                <a:solidFill>
                  <a:schemeClr val="accent1"/>
                </a:solidFill>
              </a:rPr>
              <a:t> 00001 00072 </a:t>
            </a:r>
            <a:br>
              <a:rPr lang="pl-PL" sz="1800" noProof="1">
                <a:solidFill>
                  <a:schemeClr val="accent1"/>
                </a:solidFill>
              </a:rPr>
            </a:br>
            <a:r>
              <a:rPr lang="pl-PL" sz="1800" noProof="1">
                <a:solidFill>
                  <a:schemeClr val="accent1"/>
                </a:solidFill>
              </a:rPr>
              <a:t> </a:t>
            </a:r>
            <a:r>
              <a:rPr lang="pl-PL" sz="1800" noProof="1">
                <a:solidFill>
                  <a:srgbClr val="92D050"/>
                </a:solidFill>
              </a:rPr>
              <a:t>Command ===&gt;</a:t>
            </a:r>
            <a:r>
              <a:rPr lang="pl-PL" sz="1800" noProof="1"/>
              <a:t>  </a:t>
            </a:r>
            <a:r>
              <a:rPr lang="pl-PL" sz="1800" noProof="1">
                <a:solidFill>
                  <a:schemeClr val="accent1"/>
                </a:solidFill>
              </a:rPr>
              <a:t>__________________________________________ </a:t>
            </a:r>
            <a:r>
              <a:rPr lang="pl-PL" sz="1800" noProof="1"/>
              <a:t> </a:t>
            </a:r>
            <a:r>
              <a:rPr lang="pl-PL" sz="1800" noProof="1">
                <a:solidFill>
                  <a:srgbClr val="92D050"/>
                </a:solidFill>
              </a:rPr>
              <a:t>Scroll ===&gt;</a:t>
            </a:r>
            <a:r>
              <a:rPr lang="pl-PL" sz="1800" noProof="1"/>
              <a:t> </a:t>
            </a:r>
            <a:r>
              <a:rPr lang="pl-PL" sz="1800" noProof="1">
                <a:solidFill>
                  <a:schemeClr val="accent1"/>
                </a:solidFill>
              </a:rPr>
              <a:t>CSR</a:t>
            </a:r>
            <a:r>
              <a:rPr lang="pl-PL" sz="1800" noProof="1"/>
              <a:t>  </a:t>
            </a:r>
            <a:br>
              <a:rPr lang="pl-PL" sz="1800" noProof="1"/>
            </a:br>
            <a:r>
              <a:rPr lang="pl-PL" sz="1800" noProof="1">
                <a:solidFill>
                  <a:schemeClr val="tx2"/>
                </a:solidFill>
              </a:rPr>
              <a:t> ****** ************************ Top of Data ******************************</a:t>
            </a:r>
            <a:r>
              <a:rPr lang="pl-PL" sz="1800" noProof="1"/>
              <a:t/>
            </a:r>
            <a:br>
              <a:rPr lang="pl-PL" sz="1800" noProof="1"/>
            </a:br>
            <a:r>
              <a:rPr lang="pl-PL" sz="1800" noProof="1"/>
              <a:t> </a:t>
            </a:r>
            <a:r>
              <a:rPr lang="pl-PL" sz="1800" noProof="1">
                <a:solidFill>
                  <a:srgbClr val="92D050"/>
                </a:solidFill>
              </a:rPr>
              <a:t>000001 //TOMOJE  </a:t>
            </a:r>
            <a:r>
              <a:rPr lang="pl-PL" sz="1800" noProof="1">
                <a:solidFill>
                  <a:srgbClr val="C00000"/>
                </a:solidFill>
              </a:rPr>
              <a:t>JOB</a:t>
            </a:r>
            <a:r>
              <a:rPr lang="pl-PL" sz="1800" noProof="1">
                <a:solidFill>
                  <a:srgbClr val="92D050"/>
                </a:solidFill>
              </a:rPr>
              <a:t>  </a:t>
            </a:r>
            <a:r>
              <a:rPr lang="pl-PL" sz="1800" noProof="1">
                <a:solidFill>
                  <a:srgbClr val="FFFF00"/>
                </a:solidFill>
              </a:rPr>
              <a:t>(</a:t>
            </a:r>
            <a:r>
              <a:rPr lang="pl-PL" sz="1800" noProof="1">
                <a:solidFill>
                  <a:srgbClr val="92D050"/>
                </a:solidFill>
              </a:rPr>
              <a:t>BWGO</a:t>
            </a:r>
            <a:r>
              <a:rPr lang="pl-PL" sz="1800" noProof="1">
                <a:solidFill>
                  <a:srgbClr val="FFFF00"/>
                </a:solidFill>
              </a:rPr>
              <a:t>,</a:t>
            </a:r>
            <a:r>
              <a:rPr lang="pl-PL" sz="1800" noProof="1">
                <a:solidFill>
                  <a:srgbClr val="92D050"/>
                </a:solidFill>
              </a:rPr>
              <a:t>T</a:t>
            </a:r>
            <a:r>
              <a:rPr lang="pl-PL" sz="1800" noProof="1">
                <a:solidFill>
                  <a:srgbClr val="FFFF00"/>
                </a:solidFill>
              </a:rPr>
              <a:t>,</a:t>
            </a:r>
            <a:r>
              <a:rPr lang="pl-PL" sz="1800" noProof="1">
                <a:solidFill>
                  <a:srgbClr val="92D050"/>
                </a:solidFill>
              </a:rPr>
              <a:t> B</a:t>
            </a:r>
            <a:r>
              <a:rPr lang="pl-PL" sz="1800" noProof="1">
                <a:solidFill>
                  <a:srgbClr val="FFFF00"/>
                </a:solidFill>
              </a:rPr>
              <a:t>),</a:t>
            </a:r>
            <a:r>
              <a:rPr lang="pl-PL" sz="1800" noProof="1">
                <a:solidFill>
                  <a:srgbClr val="92D050"/>
                </a:solidFill>
              </a:rPr>
              <a:t>TOMEK</a:t>
            </a:r>
            <a:r>
              <a:rPr lang="pl-PL" sz="1800" noProof="1">
                <a:solidFill>
                  <a:srgbClr val="FFFF00"/>
                </a:solidFill>
              </a:rPr>
              <a:t>,</a:t>
            </a:r>
            <a:r>
              <a:rPr lang="pl-PL" sz="1800" noProof="1">
                <a:solidFill>
                  <a:srgbClr val="92D050"/>
                </a:solidFill>
              </a:rPr>
              <a:t>CLASS</a:t>
            </a:r>
            <a:r>
              <a:rPr lang="pl-PL" sz="1800" noProof="1">
                <a:solidFill>
                  <a:srgbClr val="FFFF00"/>
                </a:solidFill>
              </a:rPr>
              <a:t>=</a:t>
            </a:r>
            <a:r>
              <a:rPr lang="pl-PL" sz="1800" noProof="1">
                <a:solidFill>
                  <a:srgbClr val="92D050"/>
                </a:solidFill>
              </a:rPr>
              <a:t>B</a:t>
            </a:r>
            <a:r>
              <a:rPr lang="pl-PL" sz="1800" noProof="1">
                <a:solidFill>
                  <a:srgbClr val="FFFF00"/>
                </a:solidFill>
              </a:rPr>
              <a:t>,</a:t>
            </a:r>
            <a:r>
              <a:rPr lang="pl-PL" sz="1800" noProof="1">
                <a:solidFill>
                  <a:srgbClr val="92D050"/>
                </a:solidFill>
              </a:rPr>
              <a:t>MSGCLASS</a:t>
            </a:r>
            <a:r>
              <a:rPr lang="pl-PL" sz="1800" noProof="1">
                <a:solidFill>
                  <a:srgbClr val="FFFF00"/>
                </a:solidFill>
              </a:rPr>
              <a:t>=</a:t>
            </a:r>
            <a:r>
              <a:rPr lang="pl-PL" sz="1800" noProof="1">
                <a:solidFill>
                  <a:srgbClr val="92D050"/>
                </a:solidFill>
              </a:rPr>
              <a:t>O</a:t>
            </a:r>
            <a:r>
              <a:rPr lang="pl-PL" sz="1800" noProof="1">
                <a:solidFill>
                  <a:srgbClr val="FFFF00"/>
                </a:solidFill>
              </a:rPr>
              <a:t>,</a:t>
            </a:r>
            <a:r>
              <a:rPr lang="pl-PL" sz="1800" noProof="1">
                <a:solidFill>
                  <a:srgbClr val="92D050"/>
                </a:solidFill>
              </a:rPr>
              <a:t>MSGLEVEL</a:t>
            </a:r>
            <a:r>
              <a:rPr lang="pl-PL" sz="1800" noProof="1">
                <a:solidFill>
                  <a:srgbClr val="FFFF00"/>
                </a:solidFill>
              </a:rPr>
              <a:t>=(</a:t>
            </a:r>
            <a:r>
              <a:rPr lang="pl-PL" sz="1800" noProof="1">
                <a:solidFill>
                  <a:srgbClr val="92D050"/>
                </a:solidFill>
              </a:rPr>
              <a:t>1</a:t>
            </a:r>
            <a:r>
              <a:rPr lang="pl-PL" sz="1800" noProof="1">
                <a:solidFill>
                  <a:srgbClr val="FFFF00"/>
                </a:solidFill>
              </a:rPr>
              <a:t>,</a:t>
            </a:r>
            <a:r>
              <a:rPr lang="pl-PL" sz="1800" noProof="1">
                <a:solidFill>
                  <a:srgbClr val="92D050"/>
                </a:solidFill>
              </a:rPr>
              <a:t>1</a:t>
            </a:r>
            <a:r>
              <a:rPr lang="pl-PL" sz="1800" noProof="1">
                <a:solidFill>
                  <a:srgbClr val="FFFF00"/>
                </a:solidFill>
              </a:rPr>
              <a:t>),</a:t>
            </a:r>
            <a:r>
              <a:rPr lang="pl-PL" sz="1800" noProof="1">
                <a:solidFill>
                  <a:srgbClr val="92D050"/>
                </a:solidFill>
              </a:rPr>
              <a:t> </a:t>
            </a:r>
            <a:br>
              <a:rPr lang="pl-PL" sz="1800" noProof="1">
                <a:solidFill>
                  <a:srgbClr val="92D050"/>
                </a:solidFill>
              </a:rPr>
            </a:br>
            <a:r>
              <a:rPr lang="pl-PL" sz="1800" noProof="1">
                <a:solidFill>
                  <a:srgbClr val="92D050"/>
                </a:solidFill>
              </a:rPr>
              <a:t> 000002 //                           COND</a:t>
            </a:r>
            <a:r>
              <a:rPr lang="pl-PL" sz="1800" noProof="1">
                <a:solidFill>
                  <a:srgbClr val="FFFF00"/>
                </a:solidFill>
              </a:rPr>
              <a:t>=(</a:t>
            </a:r>
            <a:r>
              <a:rPr lang="pl-PL" sz="1800" noProof="1">
                <a:solidFill>
                  <a:srgbClr val="92D050"/>
                </a:solidFill>
              </a:rPr>
              <a:t>4</a:t>
            </a:r>
            <a:r>
              <a:rPr lang="pl-PL" sz="1800" noProof="1">
                <a:solidFill>
                  <a:srgbClr val="FFFF00"/>
                </a:solidFill>
              </a:rPr>
              <a:t>,</a:t>
            </a:r>
            <a:r>
              <a:rPr lang="pl-PL" sz="1800" noProof="1">
                <a:solidFill>
                  <a:srgbClr val="92D050"/>
                </a:solidFill>
              </a:rPr>
              <a:t>LT</a:t>
            </a:r>
            <a:r>
              <a:rPr lang="pl-PL" sz="1800" noProof="1">
                <a:solidFill>
                  <a:srgbClr val="FFFF00"/>
                </a:solidFill>
              </a:rPr>
              <a:t>),</a:t>
            </a:r>
            <a:r>
              <a:rPr lang="pl-PL" sz="1800" noProof="1">
                <a:solidFill>
                  <a:srgbClr val="92D050"/>
                </a:solidFill>
              </a:rPr>
              <a:t>REGION</a:t>
            </a:r>
            <a:r>
              <a:rPr lang="pl-PL" sz="1800" noProof="1">
                <a:solidFill>
                  <a:srgbClr val="FFFF00"/>
                </a:solidFill>
              </a:rPr>
              <a:t>=</a:t>
            </a:r>
            <a:r>
              <a:rPr lang="pl-PL" sz="1800" noProof="1">
                <a:solidFill>
                  <a:srgbClr val="92D050"/>
                </a:solidFill>
              </a:rPr>
              <a:t>4K</a:t>
            </a:r>
            <a:r>
              <a:rPr lang="pl-PL" sz="1800" noProof="1">
                <a:solidFill>
                  <a:srgbClr val="FFFF00"/>
                </a:solidFill>
              </a:rPr>
              <a:t>,</a:t>
            </a:r>
            <a:r>
              <a:rPr lang="pl-PL" sz="1800" noProof="1">
                <a:solidFill>
                  <a:srgbClr val="92D050"/>
                </a:solidFill>
              </a:rPr>
              <a:t>TIME</a:t>
            </a:r>
            <a:r>
              <a:rPr lang="pl-PL" sz="1800" noProof="1">
                <a:solidFill>
                  <a:srgbClr val="FFFF00"/>
                </a:solidFill>
              </a:rPr>
              <a:t>=(</a:t>
            </a:r>
            <a:r>
              <a:rPr lang="pl-PL" sz="1800" noProof="1">
                <a:solidFill>
                  <a:srgbClr val="92D050"/>
                </a:solidFill>
              </a:rPr>
              <a:t>1</a:t>
            </a:r>
            <a:r>
              <a:rPr lang="pl-PL" sz="1800" noProof="1">
                <a:solidFill>
                  <a:srgbClr val="FFFF00"/>
                </a:solidFill>
              </a:rPr>
              <a:t>,</a:t>
            </a:r>
            <a:r>
              <a:rPr lang="pl-PL" sz="1800" noProof="1">
                <a:solidFill>
                  <a:srgbClr val="92D050"/>
                </a:solidFill>
              </a:rPr>
              <a:t>30</a:t>
            </a:r>
            <a:r>
              <a:rPr lang="pl-PL" sz="1800" noProof="1">
                <a:solidFill>
                  <a:srgbClr val="FFFF00"/>
                </a:solidFill>
              </a:rPr>
              <a:t>),</a:t>
            </a:r>
            <a:r>
              <a:rPr lang="pl-PL" sz="1800" noProof="1">
                <a:solidFill>
                  <a:srgbClr val="92D050"/>
                </a:solidFill>
              </a:rPr>
              <a:t> </a:t>
            </a:r>
            <a:br>
              <a:rPr lang="pl-PL" sz="1800" noProof="1">
                <a:solidFill>
                  <a:srgbClr val="92D050"/>
                </a:solidFill>
              </a:rPr>
            </a:br>
            <a:r>
              <a:rPr lang="pl-PL" sz="1800" noProof="1">
                <a:solidFill>
                  <a:srgbClr val="92D050"/>
                </a:solidFill>
              </a:rPr>
              <a:t> 000003 //                           TYPRUN</a:t>
            </a:r>
            <a:r>
              <a:rPr lang="pl-PL" sz="1800" noProof="1">
                <a:solidFill>
                  <a:srgbClr val="FFFF00"/>
                </a:solidFill>
              </a:rPr>
              <a:t>=</a:t>
            </a:r>
            <a:r>
              <a:rPr lang="pl-PL" sz="1800" noProof="1">
                <a:solidFill>
                  <a:srgbClr val="92D050"/>
                </a:solidFill>
              </a:rPr>
              <a:t>HOLD</a:t>
            </a:r>
            <a:r>
              <a:rPr lang="pl-PL" sz="1800" noProof="1">
                <a:solidFill>
                  <a:srgbClr val="FFFF00"/>
                </a:solidFill>
              </a:rPr>
              <a:t>,</a:t>
            </a:r>
            <a:r>
              <a:rPr lang="pl-PL" sz="1800" noProof="1">
                <a:solidFill>
                  <a:srgbClr val="92D050"/>
                </a:solidFill>
              </a:rPr>
              <a:t>NOTIFY</a:t>
            </a:r>
            <a:r>
              <a:rPr lang="pl-PL" sz="1800" noProof="1">
                <a:solidFill>
                  <a:srgbClr val="FFFF00"/>
                </a:solidFill>
              </a:rPr>
              <a:t>=&amp;</a:t>
            </a:r>
            <a:r>
              <a:rPr lang="pl-PL" sz="1800" noProof="1">
                <a:solidFill>
                  <a:srgbClr val="92D050"/>
                </a:solidFill>
              </a:rPr>
              <a:t>SYSUID </a:t>
            </a:r>
          </a:p>
        </p:txBody>
      </p:sp>
      <p:sp>
        <p:nvSpPr>
          <p:cNvPr id="3" name="Symbol zastępczy tekstu 2"/>
          <p:cNvSpPr>
            <a:spLocks noGrp="1"/>
          </p:cNvSpPr>
          <p:nvPr>
            <p:ph type="body" idx="1"/>
          </p:nvPr>
        </p:nvSpPr>
        <p:spPr>
          <a:xfrm>
            <a:off x="857224" y="214290"/>
            <a:ext cx="7772400" cy="500066"/>
          </a:xfrm>
        </p:spPr>
        <p:txBody>
          <a:bodyPr>
            <a:noAutofit/>
          </a:bodyPr>
          <a:lstStyle/>
          <a:p>
            <a:pPr algn="ctr"/>
            <a:r>
              <a:rPr lang="pl-PL" sz="4000" b="1" dirty="0">
                <a:solidFill>
                  <a:schemeClr val="tx1"/>
                </a:solidFill>
              </a:rPr>
              <a:t>Instrukcja JOB</a:t>
            </a:r>
            <a:r>
              <a:rPr lang="pl-PL" sz="4000" dirty="0">
                <a:solidFill>
                  <a:schemeClr val="tx1"/>
                </a:solidFill>
              </a:rPr>
              <a:t> </a:t>
            </a:r>
            <a:r>
              <a:rPr lang="pl-PL" sz="1600" dirty="0">
                <a:solidFill>
                  <a:schemeClr val="tx1"/>
                </a:solidFill>
              </a:rPr>
              <a:t>(strona 3 z 3)</a:t>
            </a:r>
            <a:endParaRPr lang="pl-PL" sz="4000" b="1" dirty="0">
              <a:solidFill>
                <a:schemeClr val="tx1"/>
              </a:solidFill>
            </a:endParaRPr>
          </a:p>
        </p:txBody>
      </p:sp>
      <p:sp>
        <p:nvSpPr>
          <p:cNvPr id="4" name="pole tekstowe 3"/>
          <p:cNvSpPr txBox="1"/>
          <p:nvPr/>
        </p:nvSpPr>
        <p:spPr>
          <a:xfrm>
            <a:off x="285720" y="642918"/>
            <a:ext cx="8775287" cy="4214842"/>
          </a:xfrm>
          <a:prstGeom prst="rect">
            <a:avLst/>
          </a:prstGeom>
          <a:noFill/>
        </p:spPr>
        <p:txBody>
          <a:bodyPr wrap="square" rtlCol="0">
            <a:spAutoFit/>
          </a:bodyPr>
          <a:lstStyle/>
          <a:p>
            <a:pPr>
              <a:buNone/>
            </a:pPr>
            <a:r>
              <a:rPr lang="pl-PL" b="1" dirty="0">
                <a:solidFill>
                  <a:srgbClr val="0070C0"/>
                </a:solidFill>
              </a:rPr>
              <a:t>Parametry kluczowe</a:t>
            </a:r>
            <a:r>
              <a:rPr lang="pl-PL" dirty="0"/>
              <a:t>:</a:t>
            </a:r>
          </a:p>
          <a:p>
            <a:pPr>
              <a:buNone/>
            </a:pPr>
            <a:r>
              <a:rPr lang="pl-PL" dirty="0"/>
              <a:t>	</a:t>
            </a:r>
            <a:r>
              <a:rPr lang="pl-PL" b="1" dirty="0"/>
              <a:t>CLASS</a:t>
            </a:r>
            <a:r>
              <a:rPr lang="pl-PL" dirty="0"/>
              <a:t>	- </a:t>
            </a:r>
            <a:r>
              <a:rPr lang="pl-PL" noProof="1"/>
              <a:t>JOBy</a:t>
            </a:r>
            <a:r>
              <a:rPr lang="pl-PL" dirty="0"/>
              <a:t> charakteryzujące się podobnymi cechami są grupowane </a:t>
            </a:r>
          </a:p>
          <a:p>
            <a:pPr>
              <a:buNone/>
            </a:pPr>
            <a:r>
              <a:rPr lang="pl-PL" dirty="0"/>
              <a:t>		  w pojedynczej klasie.  </a:t>
            </a:r>
            <a:r>
              <a:rPr lang="pl-PL" noProof="1"/>
              <a:t>JOBy</a:t>
            </a:r>
            <a:r>
              <a:rPr lang="pl-PL" dirty="0"/>
              <a:t> są trzymane na dysku w kolejce (</a:t>
            </a:r>
            <a:r>
              <a:rPr lang="pl-PL" i="1" noProof="1"/>
              <a:t>queue</a:t>
            </a:r>
            <a:r>
              <a:rPr lang="pl-PL" dirty="0"/>
              <a:t>) do </a:t>
            </a:r>
          </a:p>
          <a:p>
            <a:pPr>
              <a:buNone/>
            </a:pPr>
            <a:r>
              <a:rPr lang="pl-PL" dirty="0"/>
              <a:t>		  wykonania – każda CLASS ma osobną kolejkę. </a:t>
            </a:r>
          </a:p>
          <a:p>
            <a:pPr>
              <a:buNone/>
            </a:pPr>
            <a:r>
              <a:rPr lang="pl-PL" dirty="0"/>
              <a:t>	</a:t>
            </a:r>
            <a:r>
              <a:rPr lang="pl-PL" b="1" dirty="0"/>
              <a:t>MSGCLASS</a:t>
            </a:r>
            <a:r>
              <a:rPr lang="pl-PL" dirty="0"/>
              <a:t>  - określa rozkład klasy wydruku (wyniku procesu)</a:t>
            </a:r>
          </a:p>
          <a:p>
            <a:pPr>
              <a:buNone/>
            </a:pPr>
            <a:r>
              <a:rPr lang="pl-PL" dirty="0"/>
              <a:t>	</a:t>
            </a:r>
            <a:r>
              <a:rPr lang="pl-PL" b="1" dirty="0"/>
              <a:t>MSGLEVEL</a:t>
            </a:r>
            <a:r>
              <a:rPr lang="pl-PL" dirty="0"/>
              <a:t>   - wskazuje czy wydrukować wszystkie instrukcje JCL</a:t>
            </a:r>
          </a:p>
          <a:p>
            <a:pPr>
              <a:buNone/>
            </a:pPr>
            <a:r>
              <a:rPr lang="pl-PL" dirty="0"/>
              <a:t>	</a:t>
            </a:r>
            <a:r>
              <a:rPr lang="pl-PL" b="1" dirty="0"/>
              <a:t>NOTIFY</a:t>
            </a:r>
            <a:r>
              <a:rPr lang="pl-PL" dirty="0"/>
              <a:t>	- wskazuje na miejsce wysłania informacji o przetwarzaniu </a:t>
            </a:r>
            <a:r>
              <a:rPr lang="pl-PL" noProof="1"/>
              <a:t>JOBa</a:t>
            </a:r>
          </a:p>
          <a:p>
            <a:pPr>
              <a:buNone/>
            </a:pPr>
            <a:r>
              <a:rPr lang="pl-PL" dirty="0"/>
              <a:t>	</a:t>
            </a:r>
            <a:r>
              <a:rPr lang="pl-PL" b="1" dirty="0"/>
              <a:t>PRTY</a:t>
            </a:r>
            <a:r>
              <a:rPr lang="pl-PL" dirty="0"/>
              <a:t>	- określa priorytet przetwarzania </a:t>
            </a:r>
            <a:r>
              <a:rPr lang="pl-PL" noProof="1" smtClean="0"/>
              <a:t>JOBa</a:t>
            </a:r>
            <a:endParaRPr lang="pl-PL" noProof="1"/>
          </a:p>
          <a:p>
            <a:pPr>
              <a:buNone/>
            </a:pPr>
            <a:r>
              <a:rPr lang="pl-PL" dirty="0"/>
              <a:t>	</a:t>
            </a:r>
            <a:r>
              <a:rPr lang="pl-PL" b="1" dirty="0"/>
              <a:t>TYPRAN</a:t>
            </a:r>
            <a:r>
              <a:rPr lang="pl-PL" dirty="0"/>
              <a:t>	- sprawdza składnię JCL lub trzyma JOB w kolejce do wykonania</a:t>
            </a:r>
          </a:p>
          <a:p>
            <a:pPr>
              <a:buNone/>
            </a:pPr>
            <a:r>
              <a:rPr lang="pl-PL" dirty="0"/>
              <a:t>	</a:t>
            </a:r>
          </a:p>
          <a:p>
            <a:pPr>
              <a:buNone/>
            </a:pPr>
            <a:r>
              <a:rPr lang="pl-PL" dirty="0"/>
              <a:t>	Następujące parametry mogą być kodowane zarówno w instrukcji JOB jak i EXEC</a:t>
            </a:r>
          </a:p>
          <a:p>
            <a:pPr>
              <a:buNone/>
            </a:pPr>
            <a:r>
              <a:rPr lang="pl-PL" dirty="0"/>
              <a:t>	</a:t>
            </a:r>
            <a:r>
              <a:rPr lang="pl-PL" b="1" dirty="0"/>
              <a:t>COND</a:t>
            </a:r>
            <a:r>
              <a:rPr lang="pl-PL" dirty="0"/>
              <a:t>	- określa warunki przy jakich dany krok może być przetwarzany w </a:t>
            </a:r>
          </a:p>
          <a:p>
            <a:pPr>
              <a:buNone/>
            </a:pPr>
            <a:r>
              <a:rPr lang="pl-PL" dirty="0"/>
              <a:t>		  zależności od rezultatu jakim zakończył się krok poprzedni</a:t>
            </a:r>
          </a:p>
          <a:p>
            <a:pPr>
              <a:buNone/>
            </a:pPr>
            <a:r>
              <a:rPr lang="pl-PL" dirty="0"/>
              <a:t>	</a:t>
            </a:r>
            <a:r>
              <a:rPr lang="pl-PL" b="1" dirty="0"/>
              <a:t>REGION</a:t>
            </a:r>
            <a:r>
              <a:rPr lang="pl-PL" dirty="0"/>
              <a:t>	- określa rozmiar obszaru na dysku aby zaalokować JOB (lub jego krok)</a:t>
            </a:r>
          </a:p>
          <a:p>
            <a:pPr>
              <a:buNone/>
            </a:pPr>
            <a:r>
              <a:rPr lang="pl-PL" dirty="0"/>
              <a:t>	</a:t>
            </a:r>
            <a:r>
              <a:rPr lang="pl-PL" b="1" dirty="0"/>
              <a:t>TIME</a:t>
            </a:r>
            <a:r>
              <a:rPr lang="pl-PL" dirty="0"/>
              <a:t>	- wskazuje górną granicę czasu wykonania całego </a:t>
            </a:r>
            <a:r>
              <a:rPr lang="pl-PL" noProof="1"/>
              <a:t>JOBa</a:t>
            </a:r>
            <a:r>
              <a:rPr lang="pl-PL" dirty="0"/>
              <a:t> (lub jego kroku)</a:t>
            </a:r>
          </a:p>
        </p:txBody>
      </p:sp>
    </p:spTree>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6357</TotalTime>
  <Words>3576</Words>
  <Application>Microsoft Office PowerPoint</Application>
  <PresentationFormat>Pokaz na ekranie (4:3)</PresentationFormat>
  <Paragraphs>951</Paragraphs>
  <Slides>23</Slides>
  <Notes>20</Notes>
  <HiddenSlides>0</HiddenSlides>
  <MMClips>0</MMClips>
  <ScaleCrop>false</ScaleCrop>
  <HeadingPairs>
    <vt:vector size="4" baseType="variant">
      <vt:variant>
        <vt:lpstr>Motyw</vt:lpstr>
      </vt:variant>
      <vt:variant>
        <vt:i4>1</vt:i4>
      </vt:variant>
      <vt:variant>
        <vt:lpstr>Tytuły slajdów</vt:lpstr>
      </vt:variant>
      <vt:variant>
        <vt:i4>23</vt:i4>
      </vt:variant>
    </vt:vector>
  </HeadingPairs>
  <TitlesOfParts>
    <vt:vector size="24" baseType="lpstr">
      <vt:lpstr>Motyw pakietu Office</vt:lpstr>
      <vt:lpstr>JCL</vt:lpstr>
      <vt:lpstr>Trzy podstawowe instrukcje JCL</vt:lpstr>
      <vt:lpstr>Slajd 3</vt:lpstr>
      <vt:lpstr>Slajd 4</vt:lpstr>
      <vt:lpstr>000017 //DANEWEJ  DD  DATA                                 000018 11111111111111111111111111 2002-11-11 AAA ZZZZZZZZ 000019 12121212121212121212121212 2002-11-11 ABA LLLLLLLLL 000020 22222222222222222222222222 2002-11-11 BBb EEEEEEEE 000021 23232323232323232323232323 2002-11-11 BCB FFFFFFFF 000022 33333333333333333333333333 2002-12-10 CCC SSSSSSSS 000023 /*</vt:lpstr>
      <vt:lpstr>Złożoność kodu…</vt:lpstr>
      <vt:lpstr>//LB12345 JOB (BWGO,T,B),MBORUS,MSGCLASS=O,                                   ten kosz to //        cond=(8,lt),region=2k,time=9,            wszystko moje //        MSGLEVEL=(1,1),CLASS=B,NOTIFY=&amp;SYSUID </vt:lpstr>
      <vt:lpstr>Instrukcja JOB (strona 2 z 3)</vt:lpstr>
      <vt:lpstr> EDIT       LB12345.JCL(TOMOJE) - 01.22                                              Columns 00001 00072   Command ===&gt;  __________________________________________  Scroll ===&gt; CSR    ****** ************************ Top of Data ******************************  000001 //TOMOJE  JOB  (BWGO,T, B),TOMEK,CLASS=B,MSGCLASS=O,MSGLEVEL=(1,1),   000002 //                           COND=(4,LT),REGION=4K,TIME=(1,30),   000003 //                           TYPRUN=HOLD,NOTIFY=&amp;SYSUID </vt:lpstr>
      <vt:lpstr>Instrukcja EXEC (strona 1 z 3)</vt:lpstr>
      <vt:lpstr>Menu  Functions  Confirm  Utilities  Help                                    ------------------------------------------------------------------------------------------------------------------------- BROWSE            SYS1.LINKLIB                                                                                CHARS 'IEB' found Command ===&gt;  _______________________________________________  Scroll ===&gt; CSR       Name      Prompt   Alias-of      Size     TTR AC   AM  RM  _________ IEBCOMPR   000055A8   02C606 00    24   24 _________ IEBCOPY   00020718   06B10D 01    24   24 _________ IEBCREAT    00000DF0   02B011 00    24   24 _________ IEBDGMSG  00001018   02B02D 00    24   24 _________ IEBEDIT    00002040   02B103 00    24   24 _________ IEBGENER   0000A178   05C20E 00    24   24 _________ IEBIMAGE   0000BC80   02CB38 00    24   24 _________ IEBPTPCH   00005E90   02C617 00    24   24 _________ IEBUPDTE   00005510   02C50B 00    24   24</vt:lpstr>
      <vt:lpstr>000262       ***************************************************************** 000263       *                                                  LINKAGE SECTION                                                         * 000264       ***************************************************************** 000265          LINKAGE SECTION.                                                  000266       * INVOCATION PARAMETERS.                                            000267          01   WS-PARS.                                                       000268                  05   WS-PARS-LEN PIC S9(4) COMP.            000269                  05   WS-PARS-VALUE PIC X(100).                000270       ***************************************************************** 000271       *                                                 PROCEDURE DIVISION                                                  * 000272       ***************************************************************** 000273         PROCEDURE DIVISION USING WS-PARS. </vt:lpstr>
      <vt:lpstr>000058 //DANEWYJ  DD DSN=LB12345.PGRLTS0.OUT, 000059 //             DISP=(NEW,CATLG,DELETE),                   000060 //             AVGREC=K,RECFM=F,                         000061 //             DSORG=PS,                                  000062 //             SPACE=(50,(1,1),RLSE),                     000063 //             LRECL=50 </vt:lpstr>
      <vt:lpstr>000019 //STEP020    EXEC PGM=PRGPAR0,COND=(4,LT),PARM=' 1909-12-31' 000020 //E1DQPAR0 DD DSN=LB12345.PGRPAR0.FILE1.IN,DISP=SHR 000021 //    DD  DSN=LB12345.PGRPAR0.FILE2.IN,DISP=SHR 000022 //    DD  DSN=LB12345.PGRPAR0.FILE3.IN,DISP=SHR 000023 //S1DQPAR0 DD DSN=LB12345.PGRPAR0.OUT(+1),</vt:lpstr>
      <vt:lpstr>000021 //STEP020 EXEC  PGM=SORT  000022 //SORTIN DD    DSN=LB12345.PGRLTS0.PREPAR.DAT,DISP=SHR 000023 //SORTOUT DD    DSN=&amp;&amp;TEMP1,DISP=(NEW,PASS), 000024 //            AVGREC=K,RECFM=F, 000025 //            DSORG=PS, SPACE=(50,(1,1),RLSE), 000026 //            LRECL=50 …………………. 000037 //STEP030 EXEC  PGM=SORT,COND=(4,LT) 000038 //SORTIN  DD    DSN=LB12345.PGRLTS0.MASTER.DAT,DISP=SHR 000039 //SORTOUT DD    DSN=&amp;&amp;TEMP2,DISP=(NEW,PASS),LRECL=39,  000040 //****              REFDD=*.STEP020.SORTOUT  000041 //            LIKE=LB12345.PGRLTS0.PREPAR.DAT</vt:lpstr>
      <vt:lpstr>000008 //STEP010      EXEC  PGM=PGRDEP1 000009 //E1DEP0       DD DSN=LB12345.IKEA.ALL,DISP=SHR 000010 //S1DEP0       DD DSN=LB12345.IKEA.ALL.REPORT, 000011 //  DISP=(NEW,CATLG,DELETE), 000012 //  SPACE=(50,(1,1),RLSE), 000013 //  AVGREC=K, 000014 //  DCB=(DSORG=PS,RECFM=F,LRECL=50) 000015 //SYSOUT        DD  SYSOUT=* 000016 //SYSUDUMP DD  SYSOUT=*  SYSABEND powieli go 000017 //SYSABEND   DD  SYSOUT=*  Ten będzie aktywny 000018 //SYSPRINT     DD  SYSOUT=*</vt:lpstr>
      <vt:lpstr>Slajd 17</vt:lpstr>
      <vt:lpstr>Slajd 18</vt:lpstr>
      <vt:lpstr>Slajd 19</vt:lpstr>
      <vt:lpstr>Slajd 20</vt:lpstr>
      <vt:lpstr>Slajd 21</vt:lpstr>
      <vt:lpstr>Slajd 22</vt:lpstr>
      <vt:lpstr>Slajd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JCL</dc:title>
  <dc:creator>outlook</dc:creator>
  <cp:lastModifiedBy>ZLATANXD</cp:lastModifiedBy>
  <cp:revision>560</cp:revision>
  <dcterms:created xsi:type="dcterms:W3CDTF">2008-04-24T20:25:25Z</dcterms:created>
  <dcterms:modified xsi:type="dcterms:W3CDTF">2024-11-21T14:13:23Z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ec17ee5-d002-416f-a486-c5f1fad2d957_Enabled">
    <vt:lpwstr>true</vt:lpwstr>
  </property>
  <property fmtid="{D5CDD505-2E9C-101B-9397-08002B2CF9AE}" pid="3" name="MSIP_Label_5ec17ee5-d002-416f-a486-c5f1fad2d957_SetDate">
    <vt:lpwstr>2020-10-21T13:04:13Z</vt:lpwstr>
  </property>
  <property fmtid="{D5CDD505-2E9C-101B-9397-08002B2CF9AE}" pid="4" name="MSIP_Label_5ec17ee5-d002-416f-a486-c5f1fad2d957_Method">
    <vt:lpwstr>Privileged</vt:lpwstr>
  </property>
  <property fmtid="{D5CDD505-2E9C-101B-9397-08002B2CF9AE}" pid="5" name="MSIP_Label_5ec17ee5-d002-416f-a486-c5f1fad2d957_Name">
    <vt:lpwstr>Open</vt:lpwstr>
  </property>
  <property fmtid="{D5CDD505-2E9C-101B-9397-08002B2CF9AE}" pid="6" name="MSIP_Label_5ec17ee5-d002-416f-a486-c5f1fad2d957_SiteId">
    <vt:lpwstr>8beccd60-0be6-4025-8e24-ca9ae679e1f4</vt:lpwstr>
  </property>
  <property fmtid="{D5CDD505-2E9C-101B-9397-08002B2CF9AE}" pid="7" name="MSIP_Label_5ec17ee5-d002-416f-a486-c5f1fad2d957_ActionId">
    <vt:lpwstr>ce50a62e-dc80-489d-a199-93b6559f9a71</vt:lpwstr>
  </property>
  <property fmtid="{D5CDD505-2E9C-101B-9397-08002B2CF9AE}" pid="8" name="MSIP_Label_5ec17ee5-d002-416f-a486-c5f1fad2d957_ContentBits">
    <vt:lpwstr>0</vt:lpwstr>
  </property>
</Properties>
</file>