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256" r:id="rId2"/>
    <p:sldId id="257" r:id="rId3"/>
    <p:sldId id="280" r:id="rId4"/>
    <p:sldId id="281" r:id="rId5"/>
    <p:sldId id="282" r:id="rId6"/>
    <p:sldId id="283" r:id="rId7"/>
    <p:sldId id="284" r:id="rId8"/>
    <p:sldId id="285" r:id="rId9"/>
    <p:sldId id="260" r:id="rId10"/>
    <p:sldId id="286" r:id="rId11"/>
    <p:sldId id="259" r:id="rId12"/>
    <p:sldId id="265" r:id="rId13"/>
    <p:sldId id="266" r:id="rId14"/>
    <p:sldId id="288" r:id="rId15"/>
    <p:sldId id="262" r:id="rId16"/>
    <p:sldId id="263" r:id="rId17"/>
    <p:sldId id="279" r:id="rId18"/>
    <p:sldId id="273" r:id="rId19"/>
    <p:sldId id="272" r:id="rId20"/>
    <p:sldId id="274" r:id="rId21"/>
    <p:sldId id="275" r:id="rId22"/>
    <p:sldId id="276" r:id="rId23"/>
    <p:sldId id="277" r:id="rId24"/>
    <p:sldId id="267" r:id="rId25"/>
    <p:sldId id="287" r:id="rId26"/>
    <p:sldId id="289" r:id="rId27"/>
    <p:sldId id="290" r:id="rId28"/>
    <p:sldId id="291" r:id="rId29"/>
    <p:sldId id="292" r:id="rId30"/>
    <p:sldId id="293" r:id="rId31"/>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7000" autoAdjust="0"/>
  </p:normalViewPr>
  <p:slideViewPr>
    <p:cSldViewPr>
      <p:cViewPr varScale="1">
        <p:scale>
          <a:sx n="76" d="100"/>
          <a:sy n="76" d="100"/>
        </p:scale>
        <p:origin x="-98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7913AA-464B-4660-A79D-6961C66098ED}" type="datetimeFigureOut">
              <a:rPr lang="pl-PL" smtClean="0"/>
              <a:pPr/>
              <a:t>2022-07-29</a:t>
            </a:fld>
            <a:endParaRPr lang="pl-PL"/>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36E2C3-1978-42C8-96D7-4F35D316F26B}" type="slidenum">
              <a:rPr lang="pl-PL" smtClean="0"/>
              <a:pPr/>
              <a:t>‹#›</a:t>
            </a:fld>
            <a:endParaRPr lang="pl-PL"/>
          </a:p>
        </p:txBody>
      </p:sp>
    </p:spTree>
    <p:extLst>
      <p:ext uri="{BB962C8B-B14F-4D97-AF65-F5344CB8AC3E}">
        <p14:creationId xmlns:p14="http://schemas.microsoft.com/office/powerpoint/2010/main" xmlns="" val="1575803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l-PL" dirty="0"/>
          </a:p>
        </p:txBody>
      </p:sp>
      <p:sp>
        <p:nvSpPr>
          <p:cNvPr id="4" name="Symbol zastępczy numeru slajdu 3"/>
          <p:cNvSpPr>
            <a:spLocks noGrp="1"/>
          </p:cNvSpPr>
          <p:nvPr>
            <p:ph type="sldNum" sz="quarter" idx="10"/>
          </p:nvPr>
        </p:nvSpPr>
        <p:spPr/>
        <p:txBody>
          <a:bodyPr/>
          <a:lstStyle/>
          <a:p>
            <a:fld id="{0136E2C3-1978-42C8-96D7-4F35D316F26B}" type="slidenum">
              <a:rPr lang="pl-PL" smtClean="0"/>
              <a:pPr/>
              <a:t>1</a:t>
            </a:fld>
            <a:endParaRPr lang="pl-PL"/>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baseline="0" noProof="1"/>
          </a:p>
        </p:txBody>
      </p:sp>
      <p:sp>
        <p:nvSpPr>
          <p:cNvPr id="4" name="Symbol zastępczy numeru slajdu 3"/>
          <p:cNvSpPr>
            <a:spLocks noGrp="1"/>
          </p:cNvSpPr>
          <p:nvPr>
            <p:ph type="sldNum" sz="quarter" idx="10"/>
          </p:nvPr>
        </p:nvSpPr>
        <p:spPr/>
        <p:txBody>
          <a:bodyPr/>
          <a:lstStyle/>
          <a:p>
            <a:fld id="{0136E2C3-1978-42C8-96D7-4F35D316F26B}" type="slidenum">
              <a:rPr lang="pl-PL" smtClean="0"/>
              <a:pPr/>
              <a:t>10</a:t>
            </a:fld>
            <a:endParaRPr lang="pl-PL"/>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lnSpcReduction="10000"/>
          </a:bodyPr>
          <a:lstStyle/>
          <a:p>
            <a:r>
              <a:rPr lang="pl-PL" dirty="0"/>
              <a:t>Format danych		Identyfikator</a:t>
            </a:r>
            <a:br>
              <a:rPr lang="pl-PL" dirty="0"/>
            </a:br>
            <a:endParaRPr lang="pl-PL" dirty="0"/>
          </a:p>
          <a:p>
            <a:r>
              <a:rPr lang="pl-PL" noProof="1"/>
              <a:t>EBCDIC (Character)		       </a:t>
            </a:r>
            <a:r>
              <a:rPr lang="pl-PL" b="1" noProof="1"/>
              <a:t>CH</a:t>
            </a:r>
            <a:r>
              <a:rPr lang="pl-PL" noProof="1"/>
              <a:t/>
            </a:r>
            <a:br>
              <a:rPr lang="pl-PL" noProof="1"/>
            </a:br>
            <a:r>
              <a:rPr lang="pl-PL" noProof="1"/>
              <a:t>ASCII  (Character)		</a:t>
            </a:r>
            <a:r>
              <a:rPr lang="pl-PL" baseline="0" noProof="1"/>
              <a:t>       AC</a:t>
            </a:r>
            <a:endParaRPr lang="pl-PL" noProof="1"/>
          </a:p>
          <a:p>
            <a:r>
              <a:rPr lang="pl-PL" noProof="1"/>
              <a:t>Binary (Unsigned Numeric)		       </a:t>
            </a:r>
            <a:r>
              <a:rPr lang="pl-PL" b="1" noProof="1"/>
              <a:t>BI</a:t>
            </a:r>
            <a:r>
              <a:rPr lang="pl-PL" noProof="1"/>
              <a:t/>
            </a:r>
            <a:br>
              <a:rPr lang="pl-PL" noProof="1"/>
            </a:br>
            <a:r>
              <a:rPr lang="pl-PL" noProof="1"/>
              <a:t>Packed Decimal (Signed Numeric)	       </a:t>
            </a:r>
            <a:r>
              <a:rPr lang="pl-PL" b="1" noProof="1"/>
              <a:t>PD</a:t>
            </a:r>
            <a:endParaRPr lang="pl-PL" noProof="1"/>
          </a:p>
          <a:p>
            <a:r>
              <a:rPr lang="pl-PL" noProof="1"/>
              <a:t>Zoned Decimal (Signed Numeric)	       </a:t>
            </a:r>
            <a:r>
              <a:rPr lang="pl-PL" b="1" noProof="1"/>
              <a:t>ZD</a:t>
            </a:r>
            <a:r>
              <a:rPr lang="pl-PL" noProof="1"/>
              <a:t/>
            </a:r>
            <a:br>
              <a:rPr lang="pl-PL" noProof="1"/>
            </a:br>
            <a:r>
              <a:rPr lang="pl-PL" noProof="1"/>
              <a:t>Fixed-point (Signed Numeric)	      </a:t>
            </a:r>
            <a:r>
              <a:rPr lang="en-GB" noProof="1" smtClean="0"/>
              <a:t> </a:t>
            </a:r>
            <a:r>
              <a:rPr lang="pl-PL" noProof="1"/>
              <a:t>FI</a:t>
            </a:r>
          </a:p>
          <a:p>
            <a:r>
              <a:rPr lang="pl-PL" noProof="1"/>
              <a:t>Floating point (Signed Numeric)	       FL</a:t>
            </a:r>
          </a:p>
          <a:p>
            <a:r>
              <a:rPr lang="pl-PL" noProof="1"/>
              <a:t>Floating Sign (Signed Numeric)	       FS</a:t>
            </a:r>
          </a:p>
          <a:p>
            <a:r>
              <a:rPr lang="pl-PL" noProof="1"/>
              <a:t>Numeric</a:t>
            </a:r>
            <a:r>
              <a:rPr lang="pl-PL" baseline="0" noProof="1"/>
              <a:t> character, leading separate sign	       CSL	znak liczby jest po jej lewej stronie (poprzedza ją)</a:t>
            </a:r>
          </a:p>
          <a:p>
            <a:r>
              <a:rPr lang="pl-PL" baseline="0" noProof="1"/>
              <a:t>ASCII character, leading separate sign	       ASL		         --  ‘’  --</a:t>
            </a:r>
          </a:p>
          <a:p>
            <a:pPr marL="0" marR="0" indent="0" algn="l" defTabSz="914400" rtl="0" eaLnBrk="1" fontAlgn="auto" latinLnBrk="0" hangingPunct="1">
              <a:lnSpc>
                <a:spcPct val="100000"/>
              </a:lnSpc>
              <a:spcBef>
                <a:spcPts val="0"/>
              </a:spcBef>
              <a:spcAft>
                <a:spcPts val="0"/>
              </a:spcAft>
              <a:buClrTx/>
              <a:buSzTx/>
              <a:buFontTx/>
              <a:buNone/>
              <a:tabLst/>
              <a:defRPr/>
            </a:pPr>
            <a:r>
              <a:rPr lang="pl-PL" noProof="1"/>
              <a:t>Numeric</a:t>
            </a:r>
            <a:r>
              <a:rPr lang="pl-PL" baseline="0" noProof="1"/>
              <a:t> character, trailing separate sign	       CST	znak liczby jest po jej prawej stronie (za ją)</a:t>
            </a:r>
          </a:p>
          <a:p>
            <a:pPr marL="0" marR="0" indent="0" algn="l" defTabSz="914400" rtl="0" eaLnBrk="1" fontAlgn="auto" latinLnBrk="0" hangingPunct="1">
              <a:lnSpc>
                <a:spcPct val="100000"/>
              </a:lnSpc>
              <a:spcBef>
                <a:spcPts val="0"/>
              </a:spcBef>
              <a:spcAft>
                <a:spcPts val="0"/>
              </a:spcAft>
              <a:buClrTx/>
              <a:buSzTx/>
              <a:buFontTx/>
              <a:buNone/>
              <a:tabLst/>
              <a:defRPr/>
            </a:pPr>
            <a:r>
              <a:rPr lang="pl-PL" baseline="0" noProof="1"/>
              <a:t>ASCII character, trailing separate sign	       AST		     --  ‘’  --</a:t>
            </a:r>
          </a:p>
          <a:p>
            <a:pPr marL="0" marR="0" indent="0" algn="l" defTabSz="914400" rtl="0" eaLnBrk="1" fontAlgn="auto" latinLnBrk="0" hangingPunct="1">
              <a:lnSpc>
                <a:spcPct val="100000"/>
              </a:lnSpc>
              <a:spcBef>
                <a:spcPts val="0"/>
              </a:spcBef>
              <a:spcAft>
                <a:spcPts val="0"/>
              </a:spcAft>
              <a:buClrTx/>
              <a:buSzTx/>
              <a:buFontTx/>
              <a:buNone/>
              <a:tabLst/>
              <a:defRPr/>
            </a:pPr>
            <a:r>
              <a:rPr lang="pl-PL" noProof="1"/>
              <a:t>Numeric</a:t>
            </a:r>
            <a:r>
              <a:rPr lang="pl-PL" baseline="0" noProof="1"/>
              <a:t> character, leading overpunch sign    </a:t>
            </a:r>
            <a:r>
              <a:rPr lang="en-GB" baseline="0" noProof="1"/>
              <a:t>     </a:t>
            </a:r>
            <a:r>
              <a:rPr lang="pl-PL" baseline="0" noProof="1"/>
              <a:t>CLO	overpuch – znak liczby jest razem z pierwszą cyfrą</a:t>
            </a:r>
          </a:p>
          <a:p>
            <a:pPr marL="0" marR="0" indent="0" algn="l" defTabSz="914400" rtl="0" eaLnBrk="1" fontAlgn="auto" latinLnBrk="0" hangingPunct="1">
              <a:lnSpc>
                <a:spcPct val="100000"/>
              </a:lnSpc>
              <a:spcBef>
                <a:spcPts val="0"/>
              </a:spcBef>
              <a:spcAft>
                <a:spcPts val="0"/>
              </a:spcAft>
              <a:buClrTx/>
              <a:buSzTx/>
              <a:buFontTx/>
              <a:buNone/>
              <a:tabLst/>
              <a:defRPr/>
            </a:pPr>
            <a:r>
              <a:rPr lang="pl-PL" noProof="1"/>
              <a:t>Numeric</a:t>
            </a:r>
            <a:r>
              <a:rPr lang="pl-PL" baseline="0" noProof="1"/>
              <a:t> character, trailing overpunch sign     </a:t>
            </a:r>
            <a:r>
              <a:rPr lang="en-GB" baseline="0" noProof="1"/>
              <a:t>     </a:t>
            </a:r>
            <a:r>
              <a:rPr lang="pl-PL" baseline="0" noProof="1"/>
              <a:t>CTO	overpuch – znak liczby jest razem z ostatnią cyfrą</a:t>
            </a:r>
            <a:r>
              <a:rPr lang="pl-PL" noProof="1"/>
              <a:t/>
            </a:r>
            <a:br>
              <a:rPr lang="pl-PL" noProof="1"/>
            </a:br>
            <a:r>
              <a:rPr lang="pl-PL" noProof="1"/>
              <a:t>Free Form (Unsigned Numeric) 	       UFF</a:t>
            </a:r>
            <a:br>
              <a:rPr lang="pl-PL" noProof="1"/>
            </a:br>
            <a:r>
              <a:rPr lang="pl-PL" noProof="1"/>
              <a:t>Free Form (Signed Numeric) 	   </a:t>
            </a:r>
            <a:r>
              <a:rPr lang="pl-PL" noProof="1" smtClean="0"/>
              <a:t>    </a:t>
            </a:r>
            <a:r>
              <a:rPr lang="pl-PL" noProof="1"/>
              <a:t>SFF</a:t>
            </a:r>
            <a:br>
              <a:rPr lang="pl-PL" noProof="1"/>
            </a:br>
            <a:endParaRPr lang="pl-PL" noProof="1"/>
          </a:p>
        </p:txBody>
      </p:sp>
      <p:sp>
        <p:nvSpPr>
          <p:cNvPr id="4" name="Symbol zastępczy numeru slajdu 3"/>
          <p:cNvSpPr>
            <a:spLocks noGrp="1"/>
          </p:cNvSpPr>
          <p:nvPr>
            <p:ph type="sldNum" sz="quarter" idx="10"/>
          </p:nvPr>
        </p:nvSpPr>
        <p:spPr/>
        <p:txBody>
          <a:bodyPr/>
          <a:lstStyle/>
          <a:p>
            <a:fld id="{0136E2C3-1978-42C8-96D7-4F35D316F26B}" type="slidenum">
              <a:rPr lang="pl-PL" smtClean="0"/>
              <a:pPr/>
              <a:t>11</a:t>
            </a:fld>
            <a:endParaRPr lang="pl-PL"/>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pPr algn="just"/>
            <a:r>
              <a:rPr lang="pl-PL" noProof="1"/>
              <a:t>//jobname  	JOB     ………..</a:t>
            </a:r>
          </a:p>
          <a:p>
            <a:pPr algn="just"/>
            <a:r>
              <a:rPr lang="pl-PL" noProof="1"/>
              <a:t>//stepname	EXEC</a:t>
            </a:r>
            <a:r>
              <a:rPr lang="pl-PL" baseline="0" noProof="1"/>
              <a:t>   PGM=</a:t>
            </a:r>
            <a:r>
              <a:rPr lang="pl-PL" b="1" baseline="0" noProof="1"/>
              <a:t>SORT</a:t>
            </a:r>
          </a:p>
          <a:p>
            <a:pPr algn="just"/>
            <a:r>
              <a:rPr lang="pl-PL" noProof="1"/>
              <a:t>//steplib	DD		</a:t>
            </a:r>
            <a:r>
              <a:rPr lang="pl-PL" noProof="1">
                <a:sym typeface="Wingdings" pitchFamily="2" charset="2"/>
              </a:rPr>
              <a:t> kodujemy tylko gdy program DFSORT znajduje się poza biblioteką systemową</a:t>
            </a:r>
          </a:p>
          <a:p>
            <a:pPr algn="just"/>
            <a:r>
              <a:rPr lang="pl-PL" baseline="0" noProof="1"/>
              <a:t>//SYSOUT	DD      …..……	</a:t>
            </a:r>
            <a:r>
              <a:rPr lang="en-GB" baseline="0" noProof="1"/>
              <a:t>	</a:t>
            </a:r>
            <a:r>
              <a:rPr lang="pl-PL" baseline="0" noProof="1">
                <a:sym typeface="Wingdings" pitchFamily="2" charset="2"/>
              </a:rPr>
              <a:t> wskazuje miejsce dla informacji generowanych przez program SORT</a:t>
            </a:r>
          </a:p>
          <a:p>
            <a:pPr algn="just"/>
            <a:r>
              <a:rPr lang="pl-PL" baseline="0" noProof="1">
                <a:sym typeface="Wingdings" pitchFamily="2" charset="2"/>
              </a:rPr>
              <a:t>//SORTIN	DD      DSN=…….	 wskazuje plik do sortowania (input) </a:t>
            </a:r>
          </a:p>
          <a:p>
            <a:pPr algn="just"/>
            <a:r>
              <a:rPr lang="pl-PL" strike="sngStrike" baseline="0" noProof="1">
                <a:sym typeface="Wingdings" pitchFamily="2" charset="2"/>
              </a:rPr>
              <a:t>//SORTWKdd	DD      ………..</a:t>
            </a:r>
            <a:r>
              <a:rPr lang="pl-PL" baseline="0" noProof="1">
                <a:sym typeface="Wingdings" pitchFamily="2" charset="2"/>
              </a:rPr>
              <a:t>	</a:t>
            </a:r>
            <a:r>
              <a:rPr lang="pl-PL" baseline="0" noProof="1" smtClean="0">
                <a:sym typeface="Wingdings" pitchFamily="2" charset="2"/>
              </a:rPr>
              <a:t> </a:t>
            </a:r>
            <a:r>
              <a:rPr lang="pl-PL" baseline="0" noProof="1">
                <a:sym typeface="Wingdings" pitchFamily="2" charset="2"/>
              </a:rPr>
              <a:t>definiuje ilość pamięci potrzebnej systemowi do sortu.  Już nie stosowane – system oblicza to sam.</a:t>
            </a:r>
          </a:p>
          <a:p>
            <a:pPr algn="just"/>
            <a:r>
              <a:rPr lang="pl-PL" baseline="0" noProof="1">
                <a:sym typeface="Wingdings" pitchFamily="2" charset="2"/>
              </a:rPr>
              <a:t>//SORTOUT	DD       DSN=……	 wskazuje gdzie będzie posortowany plik.  Trzeba mu podać parametry takie jakie podajemy dla nowo utworzonego pliku czyli DISP, SPACE, LRECL, itd.</a:t>
            </a:r>
          </a:p>
          <a:p>
            <a:pPr algn="just"/>
            <a:r>
              <a:rPr lang="pl-PL" baseline="0" noProof="1">
                <a:sym typeface="Wingdings" pitchFamily="2" charset="2"/>
              </a:rPr>
              <a:t>//SYSIN	 DD		 poprzedza instrukcje kontrolne programu DFSORT </a:t>
            </a:r>
          </a:p>
        </p:txBody>
      </p:sp>
      <p:sp>
        <p:nvSpPr>
          <p:cNvPr id="4" name="Symbol zastępczy numeru slajdu 3"/>
          <p:cNvSpPr>
            <a:spLocks noGrp="1"/>
          </p:cNvSpPr>
          <p:nvPr>
            <p:ph type="sldNum" sz="quarter" idx="10"/>
          </p:nvPr>
        </p:nvSpPr>
        <p:spPr/>
        <p:txBody>
          <a:bodyPr/>
          <a:lstStyle/>
          <a:p>
            <a:fld id="{0136E2C3-1978-42C8-96D7-4F35D316F26B}" type="slidenum">
              <a:rPr lang="pl-PL" smtClean="0"/>
              <a:pPr/>
              <a:t>12</a:t>
            </a:fld>
            <a:endParaRPr lang="pl-PL"/>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fontScale="85000" lnSpcReduction="20000"/>
          </a:bodyPr>
          <a:lstStyle/>
          <a:p>
            <a:pPr>
              <a:buFont typeface="Arial" charset="0"/>
              <a:buNone/>
            </a:pPr>
            <a:r>
              <a:rPr lang="pl-PL" dirty="0"/>
              <a:t>*  Pola po słowach SORT FIELDS= będziemy nazywać</a:t>
            </a:r>
            <a:r>
              <a:rPr lang="pl-PL" baseline="0" dirty="0"/>
              <a:t> „polami kluczowymi” bo po tych polach będą sortowane rekordy.</a:t>
            </a:r>
          </a:p>
          <a:p>
            <a:pPr>
              <a:buFont typeface="Arial" charset="0"/>
              <a:buNone/>
            </a:pPr>
            <a:endParaRPr lang="pl-PL" baseline="0" dirty="0"/>
          </a:p>
          <a:p>
            <a:pPr>
              <a:buFont typeface="Arial" charset="0"/>
              <a:buNone/>
            </a:pPr>
            <a:r>
              <a:rPr lang="pl-PL" baseline="0" dirty="0"/>
              <a:t>Pola w SYMNAMES można deklarować razem z ich formatem a gwiazdka (*) dla każdego następnego pola </a:t>
            </a:r>
            <a:r>
              <a:rPr lang="pl-PL" baseline="0" dirty="0" smtClean="0"/>
              <a:t>wskazującego </a:t>
            </a:r>
            <a:r>
              <a:rPr lang="pl-PL" baseline="0" dirty="0"/>
              <a:t>pierwszą jego pozycję zastępuje obliczanie tej pozycji i redukuje </a:t>
            </a:r>
            <a:r>
              <a:rPr lang="pl-PL" baseline="0" dirty="0" smtClean="0"/>
              <a:t>tym samym ewentualne błędy </a:t>
            </a:r>
            <a:r>
              <a:rPr lang="pl-PL" baseline="0" dirty="0"/>
              <a:t>programisty:</a:t>
            </a:r>
          </a:p>
          <a:p>
            <a:pPr>
              <a:buFont typeface="Arial" charset="0"/>
              <a:buNone/>
            </a:pPr>
            <a:r>
              <a:rPr lang="pl-PL" dirty="0"/>
              <a:t>//***************************************************************</a:t>
            </a:r>
          </a:p>
          <a:p>
            <a:pPr>
              <a:buFont typeface="Arial" charset="0"/>
              <a:buNone/>
            </a:pPr>
            <a:r>
              <a:rPr lang="pl-PL" dirty="0"/>
              <a:t>//*		</a:t>
            </a:r>
            <a:r>
              <a:rPr lang="pl-PL" baseline="0" dirty="0"/>
              <a:t>  </a:t>
            </a:r>
            <a:r>
              <a:rPr lang="pl-PL" dirty="0"/>
              <a:t>     SORTS A FILE		               *</a:t>
            </a:r>
          </a:p>
          <a:p>
            <a:pPr>
              <a:buFont typeface="Arial" charset="0"/>
              <a:buNone/>
            </a:pPr>
            <a:r>
              <a:rPr lang="pl-PL" dirty="0"/>
              <a:t>//***************************************************************</a:t>
            </a:r>
          </a:p>
          <a:p>
            <a:pPr>
              <a:buFont typeface="Arial" charset="0"/>
              <a:buNone/>
            </a:pPr>
            <a:r>
              <a:rPr lang="pl-PL" noProof="1"/>
              <a:t>//STEP020	EXEC PGM=SORT,COND=(4,LT)</a:t>
            </a:r>
          </a:p>
          <a:p>
            <a:pPr>
              <a:buFont typeface="Arial" charset="0"/>
              <a:buNone/>
            </a:pPr>
            <a:r>
              <a:rPr lang="pl-PL" noProof="1"/>
              <a:t>//SORTIN	DD    DSN=LB12345.IKEA.ALL,DISP=SHR</a:t>
            </a:r>
          </a:p>
          <a:p>
            <a:pPr>
              <a:buFont typeface="Arial" charset="0"/>
              <a:buNone/>
            </a:pPr>
            <a:r>
              <a:rPr lang="pl-PL" noProof="1"/>
              <a:t>//SORTOUT	DD    DSN=LB12345.IKEA.ALL.SORTED,</a:t>
            </a:r>
          </a:p>
          <a:p>
            <a:pPr>
              <a:buFont typeface="Arial" charset="0"/>
              <a:buNone/>
            </a:pPr>
            <a:r>
              <a:rPr lang="pl-PL" noProof="1"/>
              <a:t>//            	</a:t>
            </a:r>
            <a:r>
              <a:rPr lang="pl-PL" baseline="0" noProof="1"/>
              <a:t>        </a:t>
            </a:r>
            <a:r>
              <a:rPr lang="pl-PL" noProof="1"/>
              <a:t>DISP=(NEW,CATLG,DELETE),</a:t>
            </a:r>
          </a:p>
          <a:p>
            <a:pPr>
              <a:buFont typeface="Arial" charset="0"/>
              <a:buNone/>
            </a:pPr>
            <a:r>
              <a:rPr lang="pl-PL" noProof="1"/>
              <a:t>//	        AVGREC=K,RECFM=F,</a:t>
            </a:r>
          </a:p>
          <a:p>
            <a:pPr>
              <a:buFont typeface="Arial" charset="0"/>
              <a:buNone/>
            </a:pPr>
            <a:r>
              <a:rPr lang="pl-PL" noProof="1"/>
              <a:t>//	        DSORG=PS,</a:t>
            </a:r>
          </a:p>
          <a:p>
            <a:pPr>
              <a:buFont typeface="Arial" charset="0"/>
              <a:buNone/>
            </a:pPr>
            <a:r>
              <a:rPr lang="pl-PL" noProof="1"/>
              <a:t>//	        SPACE=(72,(1,1),RLSE),</a:t>
            </a:r>
          </a:p>
          <a:p>
            <a:pPr>
              <a:buFont typeface="Arial" charset="0"/>
              <a:buNone/>
            </a:pPr>
            <a:r>
              <a:rPr lang="pl-PL" noProof="1"/>
              <a:t>//	        LRECL=72</a:t>
            </a:r>
          </a:p>
          <a:p>
            <a:pPr>
              <a:buFont typeface="Arial" charset="0"/>
              <a:buNone/>
            </a:pPr>
            <a:r>
              <a:rPr lang="pl-PL" noProof="1"/>
              <a:t>//SYSOUT	DD</a:t>
            </a:r>
            <a:r>
              <a:rPr lang="pl-PL" baseline="0" noProof="1"/>
              <a:t>   </a:t>
            </a:r>
            <a:r>
              <a:rPr lang="pl-PL" noProof="1"/>
              <a:t> SYSOUT=* </a:t>
            </a:r>
          </a:p>
          <a:p>
            <a:pPr>
              <a:buFont typeface="Arial" charset="0"/>
              <a:buNone/>
            </a:pPr>
            <a:r>
              <a:rPr lang="pl-PL" noProof="1"/>
              <a:t>//SYSPRINT	DD    SYSOUT=* </a:t>
            </a:r>
          </a:p>
          <a:p>
            <a:pPr>
              <a:buFont typeface="Arial" charset="0"/>
              <a:buNone/>
            </a:pPr>
            <a:r>
              <a:rPr lang="pl-PL" noProof="1"/>
              <a:t>//SYMNAMES	DD *</a:t>
            </a:r>
          </a:p>
          <a:p>
            <a:pPr>
              <a:buFont typeface="Arial" charset="0"/>
              <a:buNone/>
            </a:pPr>
            <a:r>
              <a:rPr lang="pl-PL" noProof="1"/>
              <a:t>  NIP,1,4,CH </a:t>
            </a:r>
          </a:p>
          <a:p>
            <a:pPr>
              <a:buFont typeface="Arial" charset="0"/>
              <a:buNone/>
            </a:pPr>
            <a:r>
              <a:rPr lang="pl-PL" noProof="1"/>
              <a:t>  NAME,*,10,CH</a:t>
            </a:r>
          </a:p>
          <a:p>
            <a:pPr>
              <a:buFont typeface="Arial" charset="0"/>
              <a:buNone/>
            </a:pPr>
            <a:r>
              <a:rPr lang="pl-PL" noProof="1"/>
              <a:t>  SURNAME,*,15,CH</a:t>
            </a:r>
          </a:p>
          <a:p>
            <a:pPr>
              <a:buFont typeface="Arial" charset="0"/>
              <a:buNone/>
            </a:pPr>
            <a:r>
              <a:rPr lang="pl-PL" noProof="1"/>
              <a:t>  DEPARTMT,*,3,CH</a:t>
            </a:r>
          </a:p>
          <a:p>
            <a:pPr>
              <a:buFont typeface="Arial" charset="0"/>
              <a:buNone/>
            </a:pPr>
            <a:r>
              <a:rPr lang="pl-PL" noProof="1"/>
              <a:t>  DATA_IH,*,10,CH</a:t>
            </a:r>
          </a:p>
          <a:p>
            <a:pPr>
              <a:buFont typeface="Arial" charset="0"/>
              <a:buNone/>
            </a:pPr>
            <a:r>
              <a:rPr lang="pl-PL" noProof="1"/>
              <a:t>  DATA_OUT,*,10,CH</a:t>
            </a:r>
          </a:p>
          <a:p>
            <a:pPr>
              <a:buFont typeface="Arial" charset="0"/>
              <a:buNone/>
            </a:pPr>
            <a:r>
              <a:rPr lang="pl-PL" noProof="1"/>
              <a:t>  REASON_OF_LEAVING,*,1,CH</a:t>
            </a:r>
          </a:p>
          <a:p>
            <a:pPr>
              <a:buFont typeface="Arial" charset="0"/>
              <a:buNone/>
            </a:pPr>
            <a:r>
              <a:rPr lang="pl-PL" noProof="1"/>
              <a:t>  AMOUNT,*,8,ZD </a:t>
            </a:r>
          </a:p>
          <a:p>
            <a:pPr>
              <a:buFont typeface="Arial" charset="0"/>
              <a:buNone/>
            </a:pPr>
            <a:r>
              <a:rPr lang="pl-PL" noProof="1"/>
              <a:t>  SEX,*,1,CH</a:t>
            </a:r>
          </a:p>
          <a:p>
            <a:pPr>
              <a:buFont typeface="Arial" charset="0"/>
              <a:buNone/>
            </a:pPr>
            <a:r>
              <a:rPr lang="pl-PL" baseline="0" noProof="1"/>
              <a:t>  BIRTH_DATE,*,10,CH</a:t>
            </a:r>
            <a:endParaRPr lang="pl-PL" noProof="1"/>
          </a:p>
          <a:p>
            <a:pPr>
              <a:buFont typeface="Arial" charset="0"/>
              <a:buNone/>
            </a:pPr>
            <a:r>
              <a:rPr lang="pl-PL" noProof="1"/>
              <a:t>/*</a:t>
            </a:r>
          </a:p>
          <a:p>
            <a:pPr>
              <a:buFont typeface="Arial" charset="0"/>
              <a:buNone/>
            </a:pPr>
            <a:r>
              <a:rPr lang="pl-PL" noProof="1"/>
              <a:t>//SYSIN	DD *</a:t>
            </a:r>
          </a:p>
          <a:p>
            <a:pPr>
              <a:buFont typeface="Arial" charset="0"/>
              <a:buNone/>
            </a:pPr>
            <a:r>
              <a:rPr lang="pl-PL" noProof="1"/>
              <a:t>  SORT FIELDS=(SURNAME,A,NAME,A)</a:t>
            </a:r>
          </a:p>
          <a:p>
            <a:pPr>
              <a:buFont typeface="Arial" charset="0"/>
              <a:buNone/>
            </a:pPr>
            <a:r>
              <a:rPr lang="pl-PL" noProof="1"/>
              <a:t>/*</a:t>
            </a:r>
            <a:endParaRPr lang="pl-PL" dirty="0"/>
          </a:p>
          <a:p>
            <a:pPr>
              <a:buFont typeface="Arial" charset="0"/>
              <a:buNone/>
            </a:pPr>
            <a:endParaRPr lang="pl-PL" dirty="0"/>
          </a:p>
        </p:txBody>
      </p:sp>
      <p:sp>
        <p:nvSpPr>
          <p:cNvPr id="4" name="Symbol zastępczy numeru slajdu 3"/>
          <p:cNvSpPr>
            <a:spLocks noGrp="1"/>
          </p:cNvSpPr>
          <p:nvPr>
            <p:ph type="sldNum" sz="quarter" idx="10"/>
          </p:nvPr>
        </p:nvSpPr>
        <p:spPr/>
        <p:txBody>
          <a:bodyPr/>
          <a:lstStyle/>
          <a:p>
            <a:fld id="{0136E2C3-1978-42C8-96D7-4F35D316F26B}" type="slidenum">
              <a:rPr lang="pl-PL" smtClean="0"/>
              <a:pPr/>
              <a:t>13</a:t>
            </a:fld>
            <a:endParaRPr lang="pl-PL"/>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fontScale="32500" lnSpcReduction="20000"/>
          </a:bodyPr>
          <a:lstStyle/>
          <a:p>
            <a:pPr>
              <a:buFont typeface="Arial" charset="0"/>
              <a:buNone/>
            </a:pPr>
            <a:r>
              <a:rPr lang="en-US" b="1" noProof="1" smtClean="0"/>
              <a:t>SEQNUM</a:t>
            </a:r>
          </a:p>
          <a:p>
            <a:pPr>
              <a:buFont typeface="Arial" charset="0"/>
              <a:buNone/>
            </a:pPr>
            <a:r>
              <a:rPr lang="en-US" noProof="1" smtClean="0"/>
              <a:t>Oryginalny plik ma rekordy długości 72 bajty.</a:t>
            </a:r>
            <a:r>
              <a:rPr lang="en-US" baseline="0" noProof="1" smtClean="0"/>
              <a:t> Rekordy pliku wyjścia mają 76 bajtów (o 4 więcej bo dla liczby sekwencyjnej).</a:t>
            </a:r>
          </a:p>
          <a:p>
            <a:pPr>
              <a:buFont typeface="Arial" charset="0"/>
              <a:buNone/>
            </a:pPr>
            <a:endParaRPr lang="en-US" baseline="0" noProof="1" smtClean="0"/>
          </a:p>
          <a:p>
            <a:pPr>
              <a:buFont typeface="Arial" charset="0"/>
              <a:buNone/>
            </a:pPr>
            <a:r>
              <a:rPr lang="en-US" b="1" noProof="1" smtClean="0"/>
              <a:t>HEADER</a:t>
            </a:r>
            <a:r>
              <a:rPr lang="en-US" noProof="1" smtClean="0"/>
              <a:t> and </a:t>
            </a:r>
            <a:r>
              <a:rPr lang="en-US" b="1" noProof="1" smtClean="0"/>
              <a:t>TRAILER</a:t>
            </a:r>
          </a:p>
          <a:p>
            <a:pPr>
              <a:buFont typeface="Arial" charset="0"/>
              <a:buNone/>
            </a:pPr>
            <a:r>
              <a:rPr lang="en-US" noProof="1" smtClean="0"/>
              <a:t>Kod poprzedzający SYSIN jest taki sam jak dla poprzedniego przykładu</a:t>
            </a:r>
            <a:r>
              <a:rPr lang="en-US" baseline="0" noProof="1" smtClean="0"/>
              <a:t> z tym, że wracamy do LRECL=72 (tak jak dla pliku wejścia).</a:t>
            </a:r>
          </a:p>
          <a:p>
            <a:pPr>
              <a:buFont typeface="Arial" charset="0"/>
              <a:buNone/>
            </a:pPr>
            <a:r>
              <a:rPr lang="en-US" baseline="0" noProof="1" smtClean="0"/>
              <a:t>Jeżeli chcesz najpierw sprawdzić działanie ‚HEADER i TRAILER’ bez dużej zawartości pliku to w linii oznaczonej numerem 000015 dodaj słowo kluczowe  NODETAIL</a:t>
            </a:r>
          </a:p>
          <a:p>
            <a:pPr>
              <a:buFont typeface="Arial" charset="0"/>
              <a:buNone/>
            </a:pPr>
            <a:r>
              <a:rPr lang="en-US" noProof="1" smtClean="0"/>
              <a:t>000015   OUTFIL REMOVECC,</a:t>
            </a:r>
            <a:r>
              <a:rPr lang="en-US" b="1" noProof="1" smtClean="0"/>
              <a:t>NODETAIL</a:t>
            </a:r>
            <a:r>
              <a:rPr lang="en-US" noProof="1" smtClean="0"/>
              <a:t>,</a:t>
            </a:r>
          </a:p>
          <a:p>
            <a:pPr>
              <a:buFont typeface="Arial" charset="0"/>
              <a:buNone/>
            </a:pPr>
            <a:endParaRPr lang="en-US" noProof="1" smtClean="0"/>
          </a:p>
          <a:p>
            <a:pPr>
              <a:buFont typeface="Arial" charset="0"/>
              <a:buNone/>
            </a:pPr>
            <a:r>
              <a:rPr lang="en-US" noProof="1" smtClean="0"/>
              <a:t>Popatrz</a:t>
            </a:r>
            <a:r>
              <a:rPr lang="en-US" baseline="0" noProof="1" smtClean="0"/>
              <a:t> na triki przedstawione tutaj:  </a:t>
            </a:r>
            <a:r>
              <a:rPr lang="en-US" noProof="1" smtClean="0"/>
              <a:t>https://www.tutorialspoint.com/jcl/jcl_basic_sort_tricks.htm </a:t>
            </a:r>
          </a:p>
          <a:p>
            <a:pPr>
              <a:buFont typeface="Arial" charset="0"/>
              <a:buNone/>
            </a:pPr>
            <a:r>
              <a:rPr lang="en-US" noProof="1" smtClean="0"/>
              <a:t>----------------------------------------------------------------------------------------------------------------------------------------------------------------------------</a:t>
            </a:r>
          </a:p>
          <a:p>
            <a:pPr>
              <a:buFont typeface="Arial" charset="0"/>
              <a:buNone/>
            </a:pPr>
            <a:r>
              <a:rPr lang="en-US" noProof="1" smtClean="0"/>
              <a:t>W ostatniej linii drugiego przykładu pojawiła się maska ’M11’.  Na</a:t>
            </a:r>
            <a:r>
              <a:rPr lang="en-US" baseline="0" noProof="1" smtClean="0"/>
              <a:t> trzecim slajdzie dla JOINKEYS pojawia się ”M22”, najlepsza dla przedstawienia kwoty pieniężnej.</a:t>
            </a:r>
          </a:p>
          <a:p>
            <a:pPr>
              <a:buFont typeface="Arial" charset="0"/>
              <a:buNone/>
            </a:pPr>
            <a:endParaRPr lang="en-US" noProof="1" smtClean="0"/>
          </a:p>
          <a:p>
            <a:pPr>
              <a:buFont typeface="Arial" charset="0"/>
              <a:buNone/>
            </a:pPr>
            <a:r>
              <a:rPr lang="en-US" noProof="1" smtClean="0"/>
              <a:t>Szablon dla predefiniowanych 27-u</a:t>
            </a:r>
            <a:r>
              <a:rPr lang="en-US" baseline="0" noProof="1" smtClean="0"/>
              <a:t> </a:t>
            </a:r>
            <a:r>
              <a:rPr lang="en-US" noProof="1" smtClean="0"/>
              <a:t>‚masks’ (M0</a:t>
            </a:r>
            <a:r>
              <a:rPr lang="en-US" baseline="0" noProof="1" smtClean="0"/>
              <a:t> – M26) jest następujący:</a:t>
            </a:r>
          </a:p>
          <a:p>
            <a:pPr>
              <a:buFont typeface="Arial" charset="0"/>
              <a:buNone/>
            </a:pPr>
            <a:endParaRPr lang="en-US" baseline="0" noProof="1" smtClean="0"/>
          </a:p>
          <a:p>
            <a:r>
              <a:rPr lang="en-US" sz="1200" b="1" kern="1200" noProof="1" smtClean="0">
                <a:solidFill>
                  <a:schemeClr val="tx1"/>
                </a:solidFill>
                <a:effectLst/>
                <a:latin typeface="+mn-lt"/>
                <a:ea typeface="+mn-ea"/>
                <a:cs typeface="+mn-cs"/>
              </a:rPr>
              <a:t>Maska	Szablon			         Przykłady</a:t>
            </a:r>
            <a:endParaRPr lang="en-US" sz="1200" kern="1200" noProof="1" smtClean="0">
              <a:solidFill>
                <a:schemeClr val="tx1"/>
              </a:solidFill>
              <a:effectLst/>
              <a:latin typeface="+mn-lt"/>
              <a:ea typeface="+mn-ea"/>
              <a:cs typeface="+mn-cs"/>
            </a:endParaRPr>
          </a:p>
          <a:p>
            <a:r>
              <a:rPr lang="en-US" sz="1200" b="1" kern="1200" noProof="1" smtClean="0">
                <a:solidFill>
                  <a:schemeClr val="tx1"/>
                </a:solidFill>
                <a:effectLst/>
                <a:latin typeface="+mn-lt"/>
                <a:ea typeface="+mn-ea"/>
                <a:cs typeface="+mn-cs"/>
              </a:rPr>
              <a:t>				Wartość	Resultat</a:t>
            </a:r>
            <a:endParaRPr lang="en-US" sz="1200" kern="1200" noProof="1" smtClean="0">
              <a:solidFill>
                <a:schemeClr val="tx1"/>
              </a:solidFill>
              <a:effectLst/>
              <a:latin typeface="+mn-lt"/>
              <a:ea typeface="+mn-ea"/>
              <a:cs typeface="+mn-cs"/>
            </a:endParaRPr>
          </a:p>
          <a:p>
            <a:r>
              <a:rPr lang="en-US" sz="1200" b="1" kern="1200" noProof="1" smtClean="0">
                <a:solidFill>
                  <a:schemeClr val="tx1"/>
                </a:solidFill>
                <a:effectLst/>
                <a:latin typeface="+mn-lt"/>
                <a:ea typeface="+mn-ea"/>
                <a:cs typeface="+mn-cs"/>
              </a:rPr>
              <a:t>---------	--------------------------------------</a:t>
            </a:r>
            <a:r>
              <a:rPr lang="en-US" sz="1200" b="1" kern="1200" baseline="0" noProof="1" smtClean="0">
                <a:solidFill>
                  <a:schemeClr val="tx1"/>
                </a:solidFill>
                <a:effectLst/>
                <a:latin typeface="+mn-lt"/>
                <a:ea typeface="+mn-ea"/>
                <a:cs typeface="+mn-cs"/>
              </a:rPr>
              <a:t>   	</a:t>
            </a:r>
            <a:r>
              <a:rPr lang="en-US" sz="1200" b="1" kern="1200" noProof="1" smtClean="0">
                <a:solidFill>
                  <a:schemeClr val="tx1"/>
                </a:solidFill>
                <a:effectLst/>
                <a:latin typeface="+mn-lt"/>
                <a:ea typeface="+mn-ea"/>
                <a:cs typeface="+mn-cs"/>
              </a:rPr>
              <a:t>----------	----------</a:t>
            </a:r>
            <a:endParaRPr lang="en-US" sz="1200" kern="1200" noProof="1" smtClean="0">
              <a:solidFill>
                <a:schemeClr val="tx1"/>
              </a:solidFill>
              <a:effectLst/>
              <a:latin typeface="+mn-lt"/>
              <a:ea typeface="+mn-ea"/>
              <a:cs typeface="+mn-cs"/>
            </a:endParaRPr>
          </a:p>
          <a:p>
            <a:r>
              <a:rPr lang="en-US" sz="1200" kern="1200" noProof="1" smtClean="0">
                <a:solidFill>
                  <a:schemeClr val="tx1"/>
                </a:solidFill>
                <a:effectLst/>
                <a:latin typeface="+mn-lt"/>
                <a:ea typeface="+mn-ea"/>
                <a:cs typeface="+mn-cs"/>
              </a:rPr>
              <a:t>M0 	IIIIIIIIIIIIIIIIIIIIIIIIIIIIIITS	+01234	1234 </a:t>
            </a:r>
          </a:p>
          <a:p>
            <a:r>
              <a:rPr lang="en-US" sz="1200" kern="1200" noProof="1" smtClean="0">
                <a:solidFill>
                  <a:schemeClr val="tx1"/>
                </a:solidFill>
                <a:effectLst/>
                <a:latin typeface="+mn-lt"/>
                <a:ea typeface="+mn-ea"/>
                <a:cs typeface="+mn-cs"/>
              </a:rPr>
              <a:t>				-00001	1-</a:t>
            </a:r>
          </a:p>
          <a:p>
            <a:r>
              <a:rPr lang="en-US" sz="1200" kern="1200" noProof="1" smtClean="0">
                <a:solidFill>
                  <a:schemeClr val="tx1"/>
                </a:solidFill>
                <a:effectLst/>
                <a:latin typeface="+mn-lt"/>
                <a:ea typeface="+mn-ea"/>
                <a:cs typeface="+mn-cs"/>
              </a:rPr>
              <a:t>M1	TTTTTTTTTTTTTTTTTTTTTTTTTTTTTTTS	-00123	00123-</a:t>
            </a:r>
          </a:p>
          <a:p>
            <a:r>
              <a:rPr lang="en-US" sz="1200" kern="1200" noProof="1" smtClean="0">
                <a:solidFill>
                  <a:schemeClr val="tx1"/>
                </a:solidFill>
                <a:effectLst/>
                <a:latin typeface="+mn-lt"/>
                <a:ea typeface="+mn-ea"/>
                <a:cs typeface="+mn-cs"/>
              </a:rPr>
              <a:t>				+00123	00123 </a:t>
            </a:r>
          </a:p>
          <a:p>
            <a:r>
              <a:rPr lang="en-US" sz="1200" kern="1200" noProof="1" smtClean="0">
                <a:solidFill>
                  <a:schemeClr val="tx1"/>
                </a:solidFill>
                <a:effectLst/>
                <a:latin typeface="+mn-lt"/>
                <a:ea typeface="+mn-ea"/>
                <a:cs typeface="+mn-cs"/>
              </a:rPr>
              <a:t>M2	II,III,III,III,III,III,III,III,III,IIT.TTS	+123450	1,234.50 </a:t>
            </a:r>
          </a:p>
          <a:p>
            <a:r>
              <a:rPr lang="en-US" sz="1200" kern="1200" noProof="1" smtClean="0">
                <a:solidFill>
                  <a:schemeClr val="tx1"/>
                </a:solidFill>
                <a:effectLst/>
                <a:latin typeface="+mn-lt"/>
                <a:ea typeface="+mn-ea"/>
                <a:cs typeface="+mn-cs"/>
              </a:rPr>
              <a:t>				-000020	0.20-</a:t>
            </a:r>
          </a:p>
          <a:p>
            <a:r>
              <a:rPr lang="en-US" sz="1200" kern="1200" noProof="1" smtClean="0">
                <a:solidFill>
                  <a:schemeClr val="tx1"/>
                </a:solidFill>
                <a:effectLst/>
                <a:latin typeface="+mn-lt"/>
                <a:ea typeface="+mn-ea"/>
                <a:cs typeface="+mn-cs"/>
              </a:rPr>
              <a:t>M3	II,III,III,III,III,III,III,III,III,IIT.TTCR	-001234	12.34CR</a:t>
            </a:r>
          </a:p>
          <a:p>
            <a:r>
              <a:rPr lang="en-US" sz="1200" kern="1200" noProof="1" smtClean="0">
                <a:solidFill>
                  <a:schemeClr val="tx1"/>
                </a:solidFill>
                <a:effectLst/>
                <a:latin typeface="+mn-lt"/>
                <a:ea typeface="+mn-ea"/>
                <a:cs typeface="+mn-cs"/>
              </a:rPr>
              <a:t>				+123456	1,234.56  </a:t>
            </a:r>
          </a:p>
          <a:p>
            <a:r>
              <a:rPr lang="en-US" sz="1200" kern="1200" noProof="1" smtClean="0">
                <a:solidFill>
                  <a:schemeClr val="tx1"/>
                </a:solidFill>
                <a:effectLst/>
                <a:latin typeface="+mn-lt"/>
                <a:ea typeface="+mn-ea"/>
                <a:cs typeface="+mn-cs"/>
              </a:rPr>
              <a:t>M4	SII,III,III,III,III,III,III,III,III,IIT.TT	+0123456	+1,234.56</a:t>
            </a:r>
          </a:p>
          <a:p>
            <a:r>
              <a:rPr lang="en-US" sz="1200" kern="1200" noProof="1" smtClean="0">
                <a:solidFill>
                  <a:schemeClr val="tx1"/>
                </a:solidFill>
                <a:effectLst/>
                <a:latin typeface="+mn-lt"/>
                <a:ea typeface="+mn-ea"/>
                <a:cs typeface="+mn-cs"/>
              </a:rPr>
              <a:t>				-1234567	-12,345.67</a:t>
            </a:r>
          </a:p>
          <a:p>
            <a:r>
              <a:rPr lang="en-US" sz="1200" kern="1200" noProof="1" smtClean="0">
                <a:solidFill>
                  <a:schemeClr val="tx1"/>
                </a:solidFill>
                <a:effectLst/>
                <a:latin typeface="+mn-lt"/>
                <a:ea typeface="+mn-ea"/>
                <a:cs typeface="+mn-cs"/>
              </a:rPr>
              <a:t>M5	SII,III,III,III,III,III,III,III,III,IIT.TTS	-001234	(12.34)</a:t>
            </a:r>
          </a:p>
          <a:p>
            <a:r>
              <a:rPr lang="en-US" sz="1200" kern="1200" noProof="1" smtClean="0">
                <a:solidFill>
                  <a:schemeClr val="tx1"/>
                </a:solidFill>
                <a:effectLst/>
                <a:latin typeface="+mn-lt"/>
                <a:ea typeface="+mn-ea"/>
                <a:cs typeface="+mn-cs"/>
              </a:rPr>
              <a:t>				+123450	1,234.50 </a:t>
            </a:r>
          </a:p>
          <a:p>
            <a:r>
              <a:rPr lang="en-US" sz="1200" kern="1200" noProof="1" smtClean="0">
                <a:solidFill>
                  <a:schemeClr val="tx1"/>
                </a:solidFill>
                <a:effectLst/>
                <a:latin typeface="+mn-lt"/>
                <a:ea typeface="+mn-ea"/>
                <a:cs typeface="+mn-cs"/>
              </a:rPr>
              <a:t>M6	III-TTT-TTTT			00123456	012-3456</a:t>
            </a:r>
          </a:p>
          <a:p>
            <a:r>
              <a:rPr lang="en-US" sz="1200" kern="1200" noProof="1" smtClean="0">
                <a:solidFill>
                  <a:schemeClr val="tx1"/>
                </a:solidFill>
                <a:effectLst/>
                <a:latin typeface="+mn-lt"/>
                <a:ea typeface="+mn-ea"/>
                <a:cs typeface="+mn-cs"/>
              </a:rPr>
              <a:t>				12345678	1-234-56788</a:t>
            </a:r>
          </a:p>
          <a:p>
            <a:r>
              <a:rPr lang="en-US" sz="1200" kern="1200" noProof="1" smtClean="0">
                <a:solidFill>
                  <a:schemeClr val="tx1"/>
                </a:solidFill>
                <a:effectLst/>
                <a:latin typeface="+mn-lt"/>
                <a:ea typeface="+mn-ea"/>
                <a:cs typeface="+mn-cs"/>
              </a:rPr>
              <a:t>M7	TTT-TT-TTTT			00123456	000-12-3456</a:t>
            </a:r>
          </a:p>
          <a:p>
            <a:r>
              <a:rPr lang="en-US" sz="1200" kern="1200" noProof="1" smtClean="0">
                <a:solidFill>
                  <a:schemeClr val="tx1"/>
                </a:solidFill>
                <a:effectLst/>
                <a:latin typeface="+mn-lt"/>
                <a:ea typeface="+mn-ea"/>
                <a:cs typeface="+mn-cs"/>
              </a:rPr>
              <a:t>				12345678	012-34-5678</a:t>
            </a:r>
          </a:p>
          <a:p>
            <a:r>
              <a:rPr lang="en-US" sz="1200" kern="1200" noProof="1" smtClean="0">
                <a:solidFill>
                  <a:schemeClr val="tx1"/>
                </a:solidFill>
                <a:effectLst/>
                <a:latin typeface="+mn-lt"/>
                <a:ea typeface="+mn-ea"/>
                <a:cs typeface="+mn-cs"/>
              </a:rPr>
              <a:t>M8	IT:TT:TT			030553	3:05:53</a:t>
            </a:r>
          </a:p>
          <a:p>
            <a:r>
              <a:rPr lang="en-US" sz="1200" kern="1200" noProof="1" smtClean="0">
                <a:solidFill>
                  <a:schemeClr val="tx1"/>
                </a:solidFill>
                <a:effectLst/>
                <a:latin typeface="+mn-lt"/>
                <a:ea typeface="+mn-ea"/>
                <a:cs typeface="+mn-cs"/>
              </a:rPr>
              <a:t>				121736	12:17:36</a:t>
            </a:r>
          </a:p>
          <a:p>
            <a:r>
              <a:rPr lang="en-US" sz="1200" kern="1200" noProof="1" smtClean="0">
                <a:solidFill>
                  <a:schemeClr val="tx1"/>
                </a:solidFill>
                <a:effectLst/>
                <a:latin typeface="+mn-lt"/>
                <a:ea typeface="+mn-ea"/>
                <a:cs typeface="+mn-cs"/>
              </a:rPr>
              <a:t>M9	IT/TT/TT			123004	12/30/04</a:t>
            </a:r>
          </a:p>
          <a:p>
            <a:r>
              <a:rPr lang="en-US" sz="1200" kern="1200" noProof="1" smtClean="0">
                <a:solidFill>
                  <a:schemeClr val="tx1"/>
                </a:solidFill>
                <a:effectLst/>
                <a:latin typeface="+mn-lt"/>
                <a:ea typeface="+mn-ea"/>
                <a:cs typeface="+mn-cs"/>
              </a:rPr>
              <a:t>				083104	8/31/04</a:t>
            </a:r>
          </a:p>
          <a:p>
            <a:r>
              <a:rPr lang="en-US" sz="1200" kern="1200" noProof="1" smtClean="0">
                <a:solidFill>
                  <a:schemeClr val="tx1"/>
                </a:solidFill>
                <a:effectLst/>
                <a:latin typeface="+mn-lt"/>
                <a:ea typeface="+mn-ea"/>
                <a:cs typeface="+mn-cs"/>
              </a:rPr>
              <a:t>M10	IIIIIIIIIIIIIIIIIIIIIIIIIIIIIIT		01234	1234</a:t>
            </a:r>
          </a:p>
          <a:p>
            <a:r>
              <a:rPr lang="en-US" sz="1200" kern="1200" noProof="1" smtClean="0">
                <a:solidFill>
                  <a:schemeClr val="tx1"/>
                </a:solidFill>
                <a:effectLst/>
                <a:latin typeface="+mn-lt"/>
                <a:ea typeface="+mn-ea"/>
                <a:cs typeface="+mn-cs"/>
              </a:rPr>
              <a:t>				00000	0</a:t>
            </a:r>
          </a:p>
          <a:p>
            <a:r>
              <a:rPr lang="en-US" sz="1200" kern="1200" noProof="1" smtClean="0">
                <a:solidFill>
                  <a:schemeClr val="tx1"/>
                </a:solidFill>
                <a:effectLst/>
                <a:latin typeface="+mn-lt"/>
                <a:ea typeface="+mn-ea"/>
                <a:cs typeface="+mn-cs"/>
              </a:rPr>
              <a:t>M11	TTTTTTTTTTTTTTTTTTTTTTTTTTTTTTT	00010	00010</a:t>
            </a:r>
          </a:p>
          <a:p>
            <a:r>
              <a:rPr lang="en-US" sz="1200" kern="1200" noProof="1" smtClean="0">
                <a:solidFill>
                  <a:schemeClr val="tx1"/>
                </a:solidFill>
                <a:effectLst/>
                <a:latin typeface="+mn-lt"/>
                <a:ea typeface="+mn-ea"/>
                <a:cs typeface="+mn-cs"/>
              </a:rPr>
              <a:t>				01234	01234</a:t>
            </a:r>
          </a:p>
          <a:p>
            <a:r>
              <a:rPr lang="en-US" sz="1200" kern="1200" noProof="1" smtClean="0">
                <a:solidFill>
                  <a:schemeClr val="tx1"/>
                </a:solidFill>
                <a:effectLst/>
                <a:latin typeface="+mn-lt"/>
                <a:ea typeface="+mn-ea"/>
                <a:cs typeface="+mn-cs"/>
              </a:rPr>
              <a:t>M12	SI,III,III,III,III,III,III,III,III,III,IIT	+1234567	1,234,567</a:t>
            </a:r>
          </a:p>
          <a:p>
            <a:r>
              <a:rPr lang="en-US" sz="1200" kern="1200" noProof="1" smtClean="0">
                <a:solidFill>
                  <a:schemeClr val="tx1"/>
                </a:solidFill>
                <a:effectLst/>
                <a:latin typeface="+mn-lt"/>
                <a:ea typeface="+mn-ea"/>
                <a:cs typeface="+mn-cs"/>
              </a:rPr>
              <a:t>				-0012345	-12,345</a:t>
            </a:r>
          </a:p>
          <a:p>
            <a:r>
              <a:rPr lang="en-US" sz="1200" kern="1200" noProof="1" smtClean="0">
                <a:solidFill>
                  <a:schemeClr val="tx1"/>
                </a:solidFill>
                <a:effectLst/>
                <a:latin typeface="+mn-lt"/>
                <a:ea typeface="+mn-ea"/>
                <a:cs typeface="+mn-cs"/>
              </a:rPr>
              <a:t>M13	SI.III.III.III.III.III.III.III.III.III.IIT	+1234567	1.234.567</a:t>
            </a:r>
          </a:p>
          <a:p>
            <a:r>
              <a:rPr lang="en-US" sz="1200" kern="1200" noProof="1" smtClean="0">
                <a:solidFill>
                  <a:schemeClr val="tx1"/>
                </a:solidFill>
                <a:effectLst/>
                <a:latin typeface="+mn-lt"/>
                <a:ea typeface="+mn-ea"/>
                <a:cs typeface="+mn-cs"/>
              </a:rPr>
              <a:t>				-0012345	-12.345</a:t>
            </a:r>
          </a:p>
          <a:p>
            <a:r>
              <a:rPr lang="en-US" sz="1200" kern="1200" noProof="1" smtClean="0">
                <a:solidFill>
                  <a:schemeClr val="tx1"/>
                </a:solidFill>
                <a:effectLst/>
                <a:latin typeface="+mn-lt"/>
                <a:ea typeface="+mn-ea"/>
                <a:cs typeface="+mn-cs"/>
              </a:rPr>
              <a:t>M14	SI III III III III III III III III III IITS	+1234567	1 234 567 </a:t>
            </a:r>
          </a:p>
          <a:p>
            <a:r>
              <a:rPr lang="en-US" sz="1200" kern="1200" noProof="1" smtClean="0">
                <a:solidFill>
                  <a:schemeClr val="tx1"/>
                </a:solidFill>
                <a:effectLst/>
                <a:latin typeface="+mn-lt"/>
                <a:ea typeface="+mn-ea"/>
                <a:cs typeface="+mn-cs"/>
              </a:rPr>
              <a:t>				-0012345	(12 345)</a:t>
            </a:r>
          </a:p>
          <a:p>
            <a:r>
              <a:rPr lang="en-US" sz="1200" kern="1200" noProof="1" smtClean="0">
                <a:solidFill>
                  <a:schemeClr val="tx1"/>
                </a:solidFill>
                <a:effectLst/>
                <a:latin typeface="+mn-lt"/>
                <a:ea typeface="+mn-ea"/>
                <a:cs typeface="+mn-cs"/>
              </a:rPr>
              <a:t>M15	I III III III III III III III III III IITS	+1234567	1 234 567 </a:t>
            </a:r>
          </a:p>
          <a:p>
            <a:r>
              <a:rPr lang="en-US" sz="1200" kern="1200" noProof="1" smtClean="0">
                <a:solidFill>
                  <a:schemeClr val="tx1"/>
                </a:solidFill>
                <a:effectLst/>
                <a:latin typeface="+mn-lt"/>
                <a:ea typeface="+mn-ea"/>
                <a:cs typeface="+mn-cs"/>
              </a:rPr>
              <a:t>				-0012345	12 345-</a:t>
            </a:r>
          </a:p>
          <a:p>
            <a:r>
              <a:rPr lang="en-US" sz="1200" kern="1200" noProof="1" smtClean="0">
                <a:solidFill>
                  <a:schemeClr val="tx1"/>
                </a:solidFill>
                <a:effectLst/>
                <a:latin typeface="+mn-lt"/>
                <a:ea typeface="+mn-ea"/>
                <a:cs typeface="+mn-cs"/>
              </a:rPr>
              <a:t>M16	SI III III III III III III III III III IIT	+1234567	1 234 567</a:t>
            </a:r>
          </a:p>
          <a:p>
            <a:r>
              <a:rPr lang="en-US" sz="1200" kern="1200" noProof="1" smtClean="0">
                <a:solidFill>
                  <a:schemeClr val="tx1"/>
                </a:solidFill>
                <a:effectLst/>
                <a:latin typeface="+mn-lt"/>
                <a:ea typeface="+mn-ea"/>
                <a:cs typeface="+mn-cs"/>
              </a:rPr>
              <a:t>				-0012345	-12 345</a:t>
            </a:r>
          </a:p>
          <a:p>
            <a:r>
              <a:rPr lang="en-US" sz="1200" kern="1200" noProof="1" smtClean="0">
                <a:solidFill>
                  <a:schemeClr val="tx1"/>
                </a:solidFill>
                <a:effectLst/>
                <a:latin typeface="+mn-lt"/>
                <a:ea typeface="+mn-ea"/>
                <a:cs typeface="+mn-cs"/>
              </a:rPr>
              <a:t>M17	SI'III'III'III'III'III'III'III'III'III'IIT	+1234567	1'234'567</a:t>
            </a:r>
          </a:p>
          <a:p>
            <a:r>
              <a:rPr lang="en-US" sz="1200" kern="1200" noProof="1" smtClean="0">
                <a:solidFill>
                  <a:schemeClr val="tx1"/>
                </a:solidFill>
                <a:effectLst/>
                <a:latin typeface="+mn-lt"/>
                <a:ea typeface="+mn-ea"/>
                <a:cs typeface="+mn-cs"/>
              </a:rPr>
              <a:t>				-0012345	-12'345</a:t>
            </a:r>
          </a:p>
          <a:p>
            <a:r>
              <a:rPr lang="en-US" sz="1200" kern="1200" noProof="1" smtClean="0">
                <a:solidFill>
                  <a:schemeClr val="tx1"/>
                </a:solidFill>
                <a:effectLst/>
                <a:latin typeface="+mn-lt"/>
                <a:ea typeface="+mn-ea"/>
                <a:cs typeface="+mn-cs"/>
              </a:rPr>
              <a:t>M18	SII,III,III,III,III,III,III,III,III,IIT.TT	+0123456	1,234.56</a:t>
            </a:r>
          </a:p>
          <a:p>
            <a:r>
              <a:rPr lang="en-US" sz="1200" kern="1200" noProof="1" smtClean="0">
                <a:solidFill>
                  <a:schemeClr val="tx1"/>
                </a:solidFill>
                <a:effectLst/>
                <a:latin typeface="+mn-lt"/>
                <a:ea typeface="+mn-ea"/>
                <a:cs typeface="+mn-cs"/>
              </a:rPr>
              <a:t>				-1234567	-12,345.67</a:t>
            </a:r>
          </a:p>
          <a:p>
            <a:r>
              <a:rPr lang="en-US" sz="1200" kern="1200" noProof="1" smtClean="0">
                <a:solidFill>
                  <a:schemeClr val="tx1"/>
                </a:solidFill>
                <a:effectLst/>
                <a:latin typeface="+mn-lt"/>
                <a:ea typeface="+mn-ea"/>
                <a:cs typeface="+mn-cs"/>
              </a:rPr>
              <a:t>M19	SII.III.III.III.III.III.III.III.III.IIT,TT	+0123456	1.234,56</a:t>
            </a:r>
          </a:p>
          <a:p>
            <a:r>
              <a:rPr lang="en-US" sz="1200" kern="1200" noProof="1" smtClean="0">
                <a:solidFill>
                  <a:schemeClr val="tx1"/>
                </a:solidFill>
                <a:effectLst/>
                <a:latin typeface="+mn-lt"/>
                <a:ea typeface="+mn-ea"/>
                <a:cs typeface="+mn-cs"/>
              </a:rPr>
              <a:t>				-1234567	-12.345,67</a:t>
            </a:r>
          </a:p>
          <a:p>
            <a:r>
              <a:rPr lang="en-US" sz="1200" kern="1200" noProof="1" smtClean="0">
                <a:solidFill>
                  <a:schemeClr val="tx1"/>
                </a:solidFill>
                <a:effectLst/>
                <a:latin typeface="+mn-lt"/>
                <a:ea typeface="+mn-ea"/>
                <a:cs typeface="+mn-cs"/>
              </a:rPr>
              <a:t>M20	SI III III III III III III III III IIT,TTS	+0123456	1 234,56 </a:t>
            </a:r>
          </a:p>
          <a:p>
            <a:r>
              <a:rPr lang="en-US" sz="1200" kern="1200" noProof="1" smtClean="0">
                <a:solidFill>
                  <a:schemeClr val="tx1"/>
                </a:solidFill>
                <a:effectLst/>
                <a:latin typeface="+mn-lt"/>
                <a:ea typeface="+mn-ea"/>
                <a:cs typeface="+mn-cs"/>
              </a:rPr>
              <a:t>				-1234567	(12 345,67)</a:t>
            </a:r>
          </a:p>
          <a:p>
            <a:r>
              <a:rPr lang="en-US" sz="1200" kern="1200" noProof="1" smtClean="0">
                <a:solidFill>
                  <a:schemeClr val="tx1"/>
                </a:solidFill>
                <a:effectLst/>
                <a:latin typeface="+mn-lt"/>
                <a:ea typeface="+mn-ea"/>
                <a:cs typeface="+mn-cs"/>
              </a:rPr>
              <a:t>M21	II III III III III III III III III IIT,TTS	+0123456	1 234,567 </a:t>
            </a:r>
          </a:p>
          <a:p>
            <a:r>
              <a:rPr lang="en-US" sz="1200" kern="1200" noProof="1" smtClean="0">
                <a:solidFill>
                  <a:schemeClr val="tx1"/>
                </a:solidFill>
                <a:effectLst/>
                <a:latin typeface="+mn-lt"/>
                <a:ea typeface="+mn-ea"/>
                <a:cs typeface="+mn-cs"/>
              </a:rPr>
              <a:t>				-1234567	12 345,67-</a:t>
            </a:r>
          </a:p>
          <a:p>
            <a:r>
              <a:rPr lang="en-US" sz="1200" kern="1200" noProof="1" smtClean="0">
                <a:solidFill>
                  <a:schemeClr val="tx1"/>
                </a:solidFill>
                <a:effectLst/>
                <a:latin typeface="+mn-lt"/>
                <a:ea typeface="+mn-ea"/>
                <a:cs typeface="+mn-cs"/>
              </a:rPr>
              <a:t>M22	SI III III III III IIII III III III IIT,TT	+0123456	1 234,56</a:t>
            </a:r>
          </a:p>
          <a:p>
            <a:r>
              <a:rPr lang="en-US" sz="1200" kern="1200" noProof="1" smtClean="0">
                <a:solidFill>
                  <a:schemeClr val="tx1"/>
                </a:solidFill>
                <a:effectLst/>
                <a:latin typeface="+mn-lt"/>
                <a:ea typeface="+mn-ea"/>
                <a:cs typeface="+mn-cs"/>
              </a:rPr>
              <a:t>				-1234567	-12 345,67</a:t>
            </a:r>
          </a:p>
          <a:p>
            <a:r>
              <a:rPr lang="en-US" sz="1200" kern="1200" noProof="1" smtClean="0">
                <a:solidFill>
                  <a:schemeClr val="tx1"/>
                </a:solidFill>
                <a:effectLst/>
                <a:latin typeface="+mn-lt"/>
                <a:ea typeface="+mn-ea"/>
                <a:cs typeface="+mn-cs"/>
              </a:rPr>
              <a:t>M23	SII'III'III'III'III'III'III'III'III'IIT.TT	+0123456	1'234.56</a:t>
            </a:r>
          </a:p>
          <a:p>
            <a:r>
              <a:rPr lang="en-US" sz="1200" kern="1200" noProof="1" smtClean="0">
                <a:solidFill>
                  <a:schemeClr val="tx1"/>
                </a:solidFill>
                <a:effectLst/>
                <a:latin typeface="+mn-lt"/>
                <a:ea typeface="+mn-ea"/>
                <a:cs typeface="+mn-cs"/>
              </a:rPr>
              <a:t>				-1234567	-12'345.67</a:t>
            </a:r>
          </a:p>
          <a:p>
            <a:r>
              <a:rPr lang="en-US" sz="1200" kern="1200" noProof="1" smtClean="0">
                <a:solidFill>
                  <a:schemeClr val="tx1"/>
                </a:solidFill>
                <a:effectLst/>
                <a:latin typeface="+mn-lt"/>
                <a:ea typeface="+mn-ea"/>
                <a:cs typeface="+mn-cs"/>
              </a:rPr>
              <a:t>M24	SII'III'III'III'III'III'III'III'III'IIT,TT	+0123456	1'234,56</a:t>
            </a:r>
          </a:p>
          <a:p>
            <a:r>
              <a:rPr lang="en-US" sz="1200" kern="1200" noProof="1" smtClean="0">
                <a:solidFill>
                  <a:schemeClr val="tx1"/>
                </a:solidFill>
                <a:effectLst/>
                <a:latin typeface="+mn-lt"/>
                <a:ea typeface="+mn-ea"/>
                <a:cs typeface="+mn-cs"/>
              </a:rPr>
              <a:t>				-1234567	-12'345,67</a:t>
            </a:r>
          </a:p>
          <a:p>
            <a:r>
              <a:rPr lang="en-US" sz="1200" kern="1200" noProof="1" smtClean="0">
                <a:solidFill>
                  <a:schemeClr val="tx1"/>
                </a:solidFill>
                <a:effectLst/>
                <a:latin typeface="+mn-lt"/>
                <a:ea typeface="+mn-ea"/>
                <a:cs typeface="+mn-cs"/>
              </a:rPr>
              <a:t>M25	SIIIIIIIIIIIIIIIIIIIIIIIIIIIIIIT	+01234	1234</a:t>
            </a:r>
          </a:p>
          <a:p>
            <a:r>
              <a:rPr lang="en-US" sz="1200" kern="1200" noProof="1" smtClean="0">
                <a:solidFill>
                  <a:schemeClr val="tx1"/>
                </a:solidFill>
                <a:effectLst/>
                <a:latin typeface="+mn-lt"/>
                <a:ea typeface="+mn-ea"/>
                <a:cs typeface="+mn-cs"/>
              </a:rPr>
              <a:t>				-00001	-1	</a:t>
            </a:r>
          </a:p>
          <a:p>
            <a:r>
              <a:rPr lang="en-US" sz="1200" kern="1200" noProof="1" smtClean="0">
                <a:solidFill>
                  <a:schemeClr val="tx1"/>
                </a:solidFill>
                <a:effectLst/>
                <a:latin typeface="+mn-lt"/>
                <a:ea typeface="+mn-ea"/>
                <a:cs typeface="+mn-cs"/>
              </a:rPr>
              <a:t>M26	STTTTTTTTTTTTTTTTTTTTTTTTTTTTTTT	1234	+01234</a:t>
            </a:r>
          </a:p>
          <a:p>
            <a:r>
              <a:rPr lang="en-US" sz="1200" kern="1200" noProof="1" smtClean="0">
                <a:solidFill>
                  <a:schemeClr val="tx1"/>
                </a:solidFill>
                <a:effectLst/>
                <a:latin typeface="+mn-lt"/>
                <a:ea typeface="+mn-ea"/>
                <a:cs typeface="+mn-cs"/>
              </a:rPr>
              <a:t>				-1	-00001</a:t>
            </a:r>
            <a:endParaRPr lang="en-US" sz="1200" kern="1200" noProof="1">
              <a:solidFill>
                <a:schemeClr val="tx1"/>
              </a:solidFill>
              <a:effectLst/>
              <a:latin typeface="+mn-lt"/>
              <a:ea typeface="+mn-ea"/>
              <a:cs typeface="+mn-cs"/>
            </a:endParaRPr>
          </a:p>
        </p:txBody>
      </p:sp>
      <p:sp>
        <p:nvSpPr>
          <p:cNvPr id="4" name="Symbol zastępczy numeru slajdu 3"/>
          <p:cNvSpPr>
            <a:spLocks noGrp="1"/>
          </p:cNvSpPr>
          <p:nvPr>
            <p:ph type="sldNum" sz="quarter" idx="10"/>
          </p:nvPr>
        </p:nvSpPr>
        <p:spPr/>
        <p:txBody>
          <a:bodyPr/>
          <a:lstStyle/>
          <a:p>
            <a:fld id="{0136E2C3-1978-42C8-96D7-4F35D316F26B}" type="slidenum">
              <a:rPr lang="pl-PL" smtClean="0"/>
              <a:pPr/>
              <a:t>14</a:t>
            </a:fld>
            <a:endParaRPr lang="pl-PL"/>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dirty="0"/>
              <a:t>Program SORT nie daje możliwości wpisania</a:t>
            </a:r>
            <a:r>
              <a:rPr lang="pl-PL" baseline="0" dirty="0"/>
              <a:t> w innym pliku niezapisanych na wyjściu rekordów (nazwijmy je „duplikatami”).  Taką możliwość dostarcza dopiero bogatszy w funkcje ICETOOL przez deklarację następnego pliku o nazwie SORT</a:t>
            </a:r>
            <a:r>
              <a:rPr lang="pl-PL" b="1" baseline="0" dirty="0"/>
              <a:t>XSUM</a:t>
            </a:r>
            <a:r>
              <a:rPr lang="pl-PL" baseline="0" dirty="0"/>
              <a:t> (podobnie jak można było to zrobić z SYSNAMES) i pisząc po NONE słowo </a:t>
            </a:r>
            <a:r>
              <a:rPr lang="pl-PL" b="1" baseline="0" dirty="0"/>
              <a:t>XSUM</a:t>
            </a:r>
            <a:r>
              <a:rPr lang="pl-PL" baseline="0" dirty="0"/>
              <a:t>:</a:t>
            </a:r>
          </a:p>
          <a:p>
            <a:r>
              <a:rPr lang="pl-PL" dirty="0"/>
              <a:t>. </a:t>
            </a:r>
          </a:p>
          <a:p>
            <a:r>
              <a:rPr lang="pl-PL" dirty="0"/>
              <a:t>. </a:t>
            </a:r>
          </a:p>
          <a:p>
            <a:r>
              <a:rPr lang="pl-PL" dirty="0"/>
              <a:t>//</a:t>
            </a:r>
            <a:r>
              <a:rPr lang="pl-PL" b="1" dirty="0"/>
              <a:t>SORTXSUM</a:t>
            </a:r>
            <a:r>
              <a:rPr lang="pl-PL" b="1" baseline="0" dirty="0"/>
              <a:t> </a:t>
            </a:r>
            <a:r>
              <a:rPr lang="pl-PL" dirty="0"/>
              <a:t>DD </a:t>
            </a:r>
            <a:r>
              <a:rPr lang="pl-PL" noProof="1"/>
              <a:t>DSN=datasetname, </a:t>
            </a:r>
          </a:p>
          <a:p>
            <a:r>
              <a:rPr lang="pl-PL" noProof="1"/>
              <a:t>//	        DISP=(NEW,CATLG,DELETE),</a:t>
            </a:r>
          </a:p>
          <a:p>
            <a:r>
              <a:rPr lang="pl-PL" noProof="1"/>
              <a:t>//	        SPACE=(CYL,(1,4),RLSE), </a:t>
            </a:r>
          </a:p>
          <a:p>
            <a:r>
              <a:rPr lang="pl-PL" noProof="1"/>
              <a:t>//	        RECFM=FB,LRECL=72 </a:t>
            </a:r>
          </a:p>
          <a:p>
            <a:r>
              <a:rPr lang="pl-PL" noProof="1"/>
              <a:t>. </a:t>
            </a:r>
          </a:p>
          <a:p>
            <a:r>
              <a:rPr lang="pl-PL" noProof="1"/>
              <a:t>. </a:t>
            </a:r>
          </a:p>
          <a:p>
            <a:r>
              <a:rPr lang="pl-PL" noProof="1"/>
              <a:t>//SYSIN	 DD *</a:t>
            </a:r>
          </a:p>
          <a:p>
            <a:r>
              <a:rPr lang="pl-PL" noProof="1"/>
              <a:t>   SORT FIELDS=(15,15,CH,A,5,10,CH,A)	* nazwisko i imię</a:t>
            </a:r>
          </a:p>
          <a:p>
            <a:r>
              <a:rPr lang="pl-PL" noProof="1"/>
              <a:t>   SUM FIELDS=NONE</a:t>
            </a:r>
            <a:r>
              <a:rPr lang="pl-PL" b="1" noProof="1"/>
              <a:t>,XSUM</a:t>
            </a:r>
            <a:r>
              <a:rPr lang="pl-PL" noProof="1"/>
              <a:t> </a:t>
            </a:r>
            <a:r>
              <a:rPr lang="pl-PL" dirty="0"/>
              <a:t>		* zignoruj sumowanie jakiegokolwiek pola numerycznego i wyrzuć duplikaty do SORT</a:t>
            </a:r>
            <a:r>
              <a:rPr lang="pl-PL" b="1" dirty="0"/>
              <a:t>XSUM</a:t>
            </a:r>
          </a:p>
          <a:p>
            <a:r>
              <a:rPr lang="pl-PL" dirty="0"/>
              <a:t>/* </a:t>
            </a:r>
            <a:endParaRPr lang="pl-PL" baseline="0" dirty="0"/>
          </a:p>
        </p:txBody>
      </p:sp>
      <p:sp>
        <p:nvSpPr>
          <p:cNvPr id="4" name="Symbol zastępczy numeru slajdu 3"/>
          <p:cNvSpPr>
            <a:spLocks noGrp="1"/>
          </p:cNvSpPr>
          <p:nvPr>
            <p:ph type="sldNum" sz="quarter" idx="10"/>
          </p:nvPr>
        </p:nvSpPr>
        <p:spPr/>
        <p:txBody>
          <a:bodyPr/>
          <a:lstStyle/>
          <a:p>
            <a:fld id="{0136E2C3-1978-42C8-96D7-4F35D316F26B}" type="slidenum">
              <a:rPr lang="pl-PL" smtClean="0"/>
              <a:pPr/>
              <a:t>15</a:t>
            </a:fld>
            <a:endParaRPr lang="pl-PL"/>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dirty="0"/>
              <a:t>Podczas porównywania pól trzeba uważać na reguły obowiązujące podczas zwiększania lub pomniejszania długości</a:t>
            </a:r>
            <a:r>
              <a:rPr lang="pl-PL" baseline="0" dirty="0"/>
              <a:t> pól:</a:t>
            </a:r>
          </a:p>
          <a:p>
            <a:pPr marL="0" marR="0" indent="0" algn="l" defTabSz="914400" rtl="0" eaLnBrk="1" fontAlgn="auto" latinLnBrk="0" hangingPunct="1">
              <a:lnSpc>
                <a:spcPct val="100000"/>
              </a:lnSpc>
              <a:spcBef>
                <a:spcPts val="0"/>
              </a:spcBef>
              <a:spcAft>
                <a:spcPts val="0"/>
              </a:spcAft>
              <a:buClrTx/>
              <a:buSzTx/>
              <a:buFontTx/>
              <a:buNone/>
              <a:tabLst/>
              <a:defRPr/>
            </a:pPr>
            <a:r>
              <a:rPr lang="pl-PL" dirty="0"/>
              <a:t>	Dodawanie (</a:t>
            </a:r>
            <a:r>
              <a:rPr lang="pl-PL" i="1" noProof="1"/>
              <a:t>padding</a:t>
            </a:r>
            <a:r>
              <a:rPr lang="pl-PL" dirty="0"/>
              <a:t>) dodaje do pliku dane, zwykle spacje lub zera</a:t>
            </a:r>
          </a:p>
          <a:p>
            <a:r>
              <a:rPr lang="pl-PL" dirty="0"/>
              <a:t>	Obcinanie (</a:t>
            </a:r>
            <a:r>
              <a:rPr lang="pl-PL" i="1" noProof="1"/>
              <a:t>truncation</a:t>
            </a:r>
            <a:r>
              <a:rPr lang="pl-PL" dirty="0"/>
              <a:t>) usuwa lub pomija początkowe lub końcowe części łańcucha znaków</a:t>
            </a:r>
          </a:p>
          <a:p>
            <a:r>
              <a:rPr lang="pl-PL" dirty="0"/>
              <a:t>	Reguły:	Stałe liczby są dodawane lub usuwane po lewej stronie</a:t>
            </a:r>
          </a:p>
          <a:p>
            <a:r>
              <a:rPr lang="pl-PL" dirty="0"/>
              <a:t>		Pola znakowe i heksadecymalne są dodawane lub usuwane po prawej stronie</a:t>
            </a:r>
          </a:p>
          <a:p>
            <a:endParaRPr lang="pl-PL" dirty="0"/>
          </a:p>
          <a:p>
            <a:r>
              <a:rPr lang="pl-PL" dirty="0"/>
              <a:t>SORT FIELDS=(20,5,CH,A)</a:t>
            </a:r>
          </a:p>
          <a:p>
            <a:r>
              <a:rPr lang="pl-PL" dirty="0"/>
              <a:t>INCLUDE COND=(20,1,CH,EQ,X’D4’)		</a:t>
            </a:r>
            <a:r>
              <a:rPr lang="pl-PL" dirty="0">
                <a:sym typeface="Wingdings" pitchFamily="2" charset="2"/>
              </a:rPr>
              <a:t> to samo co   </a:t>
            </a:r>
            <a:r>
              <a:rPr lang="pl-PL" dirty="0"/>
              <a:t>INCLUDE COND=(20,1,CH,EQ,C’M’)</a:t>
            </a:r>
          </a:p>
          <a:p>
            <a:r>
              <a:rPr lang="pl-PL" dirty="0"/>
              <a:t>lub</a:t>
            </a:r>
          </a:p>
          <a:p>
            <a:r>
              <a:rPr lang="pl-PL" dirty="0"/>
              <a:t>SORT FIELDS=(40,4,BI,A)</a:t>
            </a:r>
          </a:p>
          <a:p>
            <a:r>
              <a:rPr lang="pl-PL" dirty="0"/>
              <a:t>OMIT COND=(40,4,BI,LT,X’0000000A’)		</a:t>
            </a:r>
            <a:r>
              <a:rPr lang="pl-PL" dirty="0">
                <a:sym typeface="Wingdings" pitchFamily="2" charset="2"/>
              </a:rPr>
              <a:t> pominięte będą pola z liczbą mniejszą niż 10.</a:t>
            </a:r>
          </a:p>
          <a:p>
            <a:r>
              <a:rPr lang="pl-PL" dirty="0">
                <a:sym typeface="Wingdings" pitchFamily="2" charset="2"/>
              </a:rPr>
              <a:t>				    Uwaga: pisanie X’0A’ jest błędem ze względu na reguły wstawiania pól – ‘0A’ będzie </a:t>
            </a:r>
          </a:p>
          <a:p>
            <a:r>
              <a:rPr lang="pl-PL" dirty="0">
                <a:sym typeface="Wingdings" pitchFamily="2" charset="2"/>
              </a:rPr>
              <a:t>				</a:t>
            </a:r>
            <a:r>
              <a:rPr lang="pl-PL" baseline="0" dirty="0">
                <a:sym typeface="Wingdings" pitchFamily="2" charset="2"/>
              </a:rPr>
              <a:t>                </a:t>
            </a:r>
            <a:r>
              <a:rPr lang="pl-PL" dirty="0">
                <a:sym typeface="Wingdings" pitchFamily="2" charset="2"/>
              </a:rPr>
              <a:t>wstawiane do prawej zamiast do lewej strony.</a:t>
            </a:r>
            <a:endParaRPr lang="pl-PL" dirty="0"/>
          </a:p>
          <a:p>
            <a:endParaRPr lang="pl-PL" dirty="0"/>
          </a:p>
        </p:txBody>
      </p:sp>
      <p:sp>
        <p:nvSpPr>
          <p:cNvPr id="4" name="Symbol zastępczy numeru slajdu 3"/>
          <p:cNvSpPr>
            <a:spLocks noGrp="1"/>
          </p:cNvSpPr>
          <p:nvPr>
            <p:ph type="sldNum" sz="quarter" idx="10"/>
          </p:nvPr>
        </p:nvSpPr>
        <p:spPr/>
        <p:txBody>
          <a:bodyPr/>
          <a:lstStyle/>
          <a:p>
            <a:fld id="{0136E2C3-1978-42C8-96D7-4F35D316F26B}" type="slidenum">
              <a:rPr lang="pl-PL" smtClean="0"/>
              <a:pPr/>
              <a:t>16</a:t>
            </a:fld>
            <a:endParaRPr lang="pl-PL"/>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fontScale="32500" lnSpcReduction="20000"/>
          </a:bodyPr>
          <a:lstStyle/>
          <a:p>
            <a:r>
              <a:rPr lang="en-US" noProof="1" smtClean="0"/>
              <a:t>Od tej pory przykładowy</a:t>
            </a:r>
            <a:r>
              <a:rPr lang="en-US" baseline="0" noProof="1" smtClean="0"/>
              <a:t> plik wejścia dla podanych przykładów wygląda następująco:</a:t>
            </a:r>
            <a:endParaRPr lang="en-US" noProof="1" smtClean="0"/>
          </a:p>
          <a:p>
            <a:r>
              <a:rPr lang="en-US" noProof="1" smtClean="0"/>
              <a:t>***************************** Top of Data *****************************************</a:t>
            </a:r>
          </a:p>
          <a:p>
            <a:r>
              <a:rPr lang="en-US" noProof="1" smtClean="0"/>
              <a:t>0021Magdalena   Borus		ITD2017-08-01	  01000000F 1997-01-15</a:t>
            </a:r>
          </a:p>
          <a:p>
            <a:r>
              <a:rPr lang="en-US" noProof="1" smtClean="0"/>
              <a:t>0020Wieslaw	     Pieniek		ITD2017-08-01	  00805000M1968-10-22</a:t>
            </a:r>
          </a:p>
          <a:p>
            <a:r>
              <a:rPr lang="en-US" noProof="1" smtClean="0"/>
              <a:t>0019Leszek	     Buczek		ITD2017-08-01	  00615050M1955-11-11</a:t>
            </a:r>
          </a:p>
          <a:p>
            <a:r>
              <a:rPr lang="en-US" noProof="1" smtClean="0"/>
              <a:t>0018Mietek	     Jagoda		ITD2016-04-01	  01155570M1992-04-20</a:t>
            </a:r>
          </a:p>
          <a:p>
            <a:r>
              <a:rPr lang="en-US" noProof="1" smtClean="0"/>
              <a:t>0017Grzegorz     Sendziszyn	ITD2015-10-01	  01050000M1991-06-30</a:t>
            </a:r>
          </a:p>
          <a:p>
            <a:r>
              <a:rPr lang="en-US" noProof="1" smtClean="0"/>
              <a:t>0016Stefan	      Armaniak	ITD2015-09-01	  00980050M1993-12-31</a:t>
            </a:r>
          </a:p>
          <a:p>
            <a:r>
              <a:rPr lang="en-US" noProof="1" smtClean="0"/>
              <a:t>0004Jurek	      Bojda		BUS1998-06-012000-01-31F00700000M1983-04-01</a:t>
            </a:r>
          </a:p>
          <a:p>
            <a:r>
              <a:rPr lang="en-US" noProof="1" smtClean="0"/>
              <a:t>0003Maria	      Cicha		INV1997-05-012001-10-31L00752050 F 1988-01-25</a:t>
            </a:r>
          </a:p>
          <a:p>
            <a:r>
              <a:rPr lang="en-US" noProof="1" smtClean="0"/>
              <a:t>0001Adam           Macieja		PRD1991-09-012002-11-01D00550050M1959-03-13</a:t>
            </a:r>
          </a:p>
          <a:p>
            <a:r>
              <a:rPr lang="en-US" noProof="1" smtClean="0"/>
              <a:t>0002Seweryn   </a:t>
            </a:r>
            <a:r>
              <a:rPr lang="en-US" baseline="0" noProof="1" smtClean="0"/>
              <a:t>    </a:t>
            </a:r>
            <a:r>
              <a:rPr lang="en-US" noProof="1" smtClean="0"/>
              <a:t>Konieczny	PRD1992-02-012003-10-20Q00580070M1961-04-10</a:t>
            </a:r>
          </a:p>
          <a:p>
            <a:r>
              <a:rPr lang="en-US" noProof="1" smtClean="0"/>
              <a:t>0015Aleksandra   Wolna		INV1999-03-012000-06-10F00790060 F 1965-02-11</a:t>
            </a:r>
          </a:p>
          <a:p>
            <a:r>
              <a:rPr lang="en-US" noProof="1" smtClean="0"/>
              <a:t>0005Andrzej        Pacula		ACC2001-07-012006-07-11M00810030M1967-07-05</a:t>
            </a:r>
          </a:p>
          <a:p>
            <a:r>
              <a:rPr lang="en-US" noProof="1" smtClean="0"/>
              <a:t>0005Andrzej        Pacula		INV2006-07-122008-10-31Q00870020M1967-07-05</a:t>
            </a:r>
          </a:p>
          <a:p>
            <a:r>
              <a:rPr lang="en-US" noProof="1" smtClean="0"/>
              <a:t>0014Marta           Kwasniewska	BUS2006-04-012007-07-31M00880020F1991-08-08</a:t>
            </a:r>
          </a:p>
          <a:p>
            <a:r>
              <a:rPr lang="en-US" noProof="1" smtClean="0"/>
              <a:t>0014Marta           Kwasniewska	INV2007-08-012007-08-01Q00920060F 1991-08-08</a:t>
            </a:r>
          </a:p>
          <a:p>
            <a:r>
              <a:rPr lang="en-US" noProof="1" smtClean="0"/>
              <a:t>0012Waclaw        Jablonski		ACC2005-10-012007-10-31Q00770010M1981-10-05</a:t>
            </a:r>
          </a:p>
          <a:p>
            <a:r>
              <a:rPr lang="en-US" noProof="1" smtClean="0"/>
              <a:t>0013Boguslawa   Janszewska	PRD2004-11-012005-07-31D00660080F 1979-03-11</a:t>
            </a:r>
          </a:p>
          <a:p>
            <a:r>
              <a:rPr lang="en-US" noProof="1" smtClean="0"/>
              <a:t>0007Maciej         Straszny		INV2002-02-012003-03-31Q00830090M1977-06-05</a:t>
            </a:r>
          </a:p>
          <a:p>
            <a:r>
              <a:rPr lang="en-US" noProof="1" smtClean="0"/>
              <a:t>0009Marzena      Siudowska	BUS2003-01-012005-02-28L00860060F 1979-10-08</a:t>
            </a:r>
          </a:p>
          <a:p>
            <a:r>
              <a:rPr lang="en-US" noProof="1" smtClean="0"/>
              <a:t>0006Malgorzata  Bieniek		INV2001-09-012002-06-30M00960030F 1976-11-04</a:t>
            </a:r>
          </a:p>
          <a:p>
            <a:r>
              <a:rPr lang="en-US" noProof="1" smtClean="0"/>
              <a:t>0006Malgorzata  Bieniek		INV2002-07-012010-12-31Q01010010F 1976-11-04</a:t>
            </a:r>
          </a:p>
          <a:p>
            <a:r>
              <a:rPr lang="en-US" noProof="1" smtClean="0"/>
              <a:t>0010Waldemar   Grochowski	PRD2000-05-012004-12-31F00590090M1967-04-10</a:t>
            </a:r>
          </a:p>
          <a:p>
            <a:r>
              <a:rPr lang="en-US" noProof="1" smtClean="0"/>
              <a:t>0011Agnieszka   Klamka		PRD2004-03-012007-01-31Q00550000F 1968-08-11</a:t>
            </a:r>
          </a:p>
          <a:p>
            <a:r>
              <a:rPr lang="en-US" noProof="1" smtClean="0"/>
              <a:t>0008Mariusz       Raszyk		BUS2002-09-012004-03-31L00880090M 1973-03-24</a:t>
            </a:r>
          </a:p>
          <a:p>
            <a:r>
              <a:rPr lang="en-US" noProof="1" smtClean="0"/>
              <a:t>0022Natalia        Bojda		BUS2017-07-012017-01-10Q00640000F 1988-05-05</a:t>
            </a:r>
          </a:p>
          <a:p>
            <a:r>
              <a:rPr lang="en-US" noProof="1" smtClean="0"/>
              <a:t>**************************** Bottom of Data ***************************************</a:t>
            </a:r>
          </a:p>
          <a:p>
            <a:endParaRPr lang="en-US" noProof="1" smtClean="0"/>
          </a:p>
          <a:p>
            <a:endParaRPr lang="en-US" noProof="1" smtClean="0"/>
          </a:p>
          <a:p>
            <a:r>
              <a:rPr lang="en-US" noProof="1" smtClean="0"/>
              <a:t>dla</a:t>
            </a:r>
            <a:r>
              <a:rPr lang="en-US" baseline="0" noProof="1" smtClean="0"/>
              <a:t> którego copybook wygląda następująco:</a:t>
            </a:r>
          </a:p>
          <a:p>
            <a:r>
              <a:rPr lang="en-US" noProof="1" smtClean="0"/>
              <a:t>***************************************************************	początek	koniec       długość pola</a:t>
            </a:r>
          </a:p>
          <a:p>
            <a:r>
              <a:rPr lang="en-US" noProof="1" smtClean="0"/>
              <a:t>02  IKEA.						          1	     72	</a:t>
            </a:r>
            <a:r>
              <a:rPr lang="en-US" baseline="0" noProof="1" smtClean="0"/>
              <a:t>           </a:t>
            </a:r>
            <a:r>
              <a:rPr lang="en-US" noProof="1" smtClean="0"/>
              <a:t>72</a:t>
            </a:r>
          </a:p>
          <a:p>
            <a:pPr marL="0" marR="0" indent="0" algn="l" defTabSz="914400" rtl="0" eaLnBrk="1" fontAlgn="auto" latinLnBrk="0" hangingPunct="1">
              <a:lnSpc>
                <a:spcPct val="100000"/>
              </a:lnSpc>
              <a:spcBef>
                <a:spcPts val="0"/>
              </a:spcBef>
              <a:spcAft>
                <a:spcPts val="0"/>
              </a:spcAft>
              <a:buClrTx/>
              <a:buSzTx/>
              <a:buFontTx/>
              <a:buNone/>
              <a:tabLst/>
              <a:defRPr/>
            </a:pPr>
            <a:r>
              <a:rPr lang="en-US" noProof="1" smtClean="0"/>
              <a:t>     05  IKEA-NIP			PIC X(04).		          1	       4	             4</a:t>
            </a:r>
          </a:p>
          <a:p>
            <a:r>
              <a:rPr lang="en-US" noProof="1" smtClean="0"/>
              <a:t>     05  IKEA-NAME			PIC X(10).		          5	     14	           10</a:t>
            </a:r>
          </a:p>
          <a:p>
            <a:r>
              <a:rPr lang="en-US" noProof="1" smtClean="0"/>
              <a:t>     05  IKEA-SURNAME			PIC X(15).		        </a:t>
            </a:r>
            <a:r>
              <a:rPr lang="en-US" sz="1200" kern="1200" noProof="1" smtClean="0">
                <a:solidFill>
                  <a:schemeClr val="tx1"/>
                </a:solidFill>
                <a:effectLst/>
                <a:latin typeface="+mn-lt"/>
                <a:ea typeface="+mn-ea"/>
                <a:cs typeface="+mn-cs"/>
              </a:rPr>
              <a:t>15	     29	           15</a:t>
            </a:r>
            <a:endParaRPr lang="en-US" noProof="1" smtClean="0"/>
          </a:p>
          <a:p>
            <a:r>
              <a:rPr lang="en-US" noProof="1" smtClean="0"/>
              <a:t>     05  IKEA-DEPARTMENT			PIC X(03).		        </a:t>
            </a:r>
            <a:r>
              <a:rPr lang="en-US" sz="1200" kern="1200" noProof="1" smtClean="0">
                <a:solidFill>
                  <a:schemeClr val="tx1"/>
                </a:solidFill>
                <a:effectLst/>
                <a:latin typeface="+mn-lt"/>
                <a:ea typeface="+mn-ea"/>
                <a:cs typeface="+mn-cs"/>
              </a:rPr>
              <a:t>30	     32	             3</a:t>
            </a:r>
            <a:endParaRPr lang="en-US" noProof="1" smtClean="0"/>
          </a:p>
          <a:p>
            <a:r>
              <a:rPr lang="en-US" baseline="0" noProof="1" smtClean="0"/>
              <a:t>         </a:t>
            </a:r>
            <a:r>
              <a:rPr lang="en-US" noProof="1" smtClean="0"/>
              <a:t> 88  IKEA-DEPARTMENT-ACC 		     VALUE 'ACC'.	</a:t>
            </a:r>
            <a:r>
              <a:rPr lang="en-US" sz="1200" kern="1200" noProof="1" smtClean="0">
                <a:solidFill>
                  <a:schemeClr val="tx1"/>
                </a:solidFill>
                <a:effectLst/>
                <a:latin typeface="+mn-lt"/>
                <a:ea typeface="+mn-ea"/>
                <a:cs typeface="+mn-cs"/>
              </a:rPr>
              <a:t>ACC – Accounting Department</a:t>
            </a:r>
            <a:endParaRPr lang="en-US" noProof="1" smtClean="0"/>
          </a:p>
          <a:p>
            <a:r>
              <a:rPr lang="en-US" noProof="1" smtClean="0"/>
              <a:t>          88  IKEA-DEPARTMENT-BUS 		     VALUE 'BUS'.	</a:t>
            </a:r>
            <a:r>
              <a:rPr lang="en-US" sz="1200" kern="1200" noProof="1" smtClean="0">
                <a:solidFill>
                  <a:schemeClr val="tx1"/>
                </a:solidFill>
                <a:effectLst/>
                <a:latin typeface="+mn-lt"/>
                <a:ea typeface="+mn-ea"/>
                <a:cs typeface="+mn-cs"/>
              </a:rPr>
              <a:t>ITD  - Information Technology Department</a:t>
            </a:r>
            <a:endParaRPr lang="en-US" noProof="1" smtClean="0"/>
          </a:p>
          <a:p>
            <a:r>
              <a:rPr lang="en-US" noProof="1" smtClean="0"/>
              <a:t>          88  IKEA-DEPARTMENT-ITD 		     VALUE 'ITD'.	</a:t>
            </a:r>
            <a:r>
              <a:rPr lang="en-US" sz="1200" kern="1200" noProof="1" smtClean="0">
                <a:solidFill>
                  <a:schemeClr val="tx1"/>
                </a:solidFill>
                <a:effectLst/>
                <a:latin typeface="+mn-lt"/>
                <a:ea typeface="+mn-ea"/>
                <a:cs typeface="+mn-cs"/>
              </a:rPr>
              <a:t>BUS – Business Department</a:t>
            </a:r>
            <a:endParaRPr lang="en-US" noProof="1" smtClean="0"/>
          </a:p>
          <a:p>
            <a:r>
              <a:rPr lang="en-US" noProof="1" smtClean="0"/>
              <a:t>          88  IKEA-DEPARTMENT-INV		     VALUE 'INV'.	</a:t>
            </a:r>
            <a:r>
              <a:rPr lang="en-US" sz="1200" kern="1200" noProof="1" smtClean="0">
                <a:solidFill>
                  <a:schemeClr val="tx1"/>
                </a:solidFill>
                <a:effectLst/>
                <a:latin typeface="+mn-lt"/>
                <a:ea typeface="+mn-ea"/>
                <a:cs typeface="+mn-cs"/>
              </a:rPr>
              <a:t>INV – Invention Department</a:t>
            </a:r>
            <a:endParaRPr lang="en-US" noProof="1" smtClean="0"/>
          </a:p>
          <a:p>
            <a:r>
              <a:rPr lang="en-US" noProof="1" smtClean="0"/>
              <a:t>          88  IKEA-DEPARTMENT-PRD		     VALUE 'PRD'.	</a:t>
            </a:r>
            <a:r>
              <a:rPr lang="en-US" sz="1200" kern="1200" noProof="1" smtClean="0">
                <a:solidFill>
                  <a:schemeClr val="tx1"/>
                </a:solidFill>
                <a:effectLst/>
                <a:latin typeface="+mn-lt"/>
                <a:ea typeface="+mn-ea"/>
                <a:cs typeface="+mn-cs"/>
              </a:rPr>
              <a:t>PRD – Production Department</a:t>
            </a:r>
            <a:endParaRPr lang="en-US" noProof="1" smtClean="0"/>
          </a:p>
          <a:p>
            <a:r>
              <a:rPr lang="en-US" noProof="1" smtClean="0"/>
              <a:t>          88  IKEA-DEPARTMENT-VALID		     VALUE 'ACC', 'BUS', 'ITD', 'INV', 'PRD'.</a:t>
            </a:r>
          </a:p>
          <a:p>
            <a:r>
              <a:rPr lang="en-US" noProof="1" smtClean="0"/>
              <a:t>     05  IKEA-DATE-IN			PIC X(10).		        </a:t>
            </a:r>
            <a:r>
              <a:rPr lang="en-US" sz="1200" kern="1200" noProof="1" smtClean="0">
                <a:solidFill>
                  <a:schemeClr val="tx1"/>
                </a:solidFill>
                <a:effectLst/>
                <a:latin typeface="+mn-lt"/>
                <a:ea typeface="+mn-ea"/>
                <a:cs typeface="+mn-cs"/>
              </a:rPr>
              <a:t>33	     42	           10</a:t>
            </a:r>
            <a:endParaRPr lang="en-US" noProof="1" smtClean="0"/>
          </a:p>
          <a:p>
            <a:r>
              <a:rPr lang="en-US" noProof="1" smtClean="0"/>
              <a:t>     05  IKEA-DATE-OUT			PIC X(10).		        </a:t>
            </a:r>
            <a:r>
              <a:rPr lang="en-US" sz="1200" kern="1200" noProof="1" smtClean="0">
                <a:solidFill>
                  <a:schemeClr val="tx1"/>
                </a:solidFill>
                <a:effectLst/>
                <a:latin typeface="+mn-lt"/>
                <a:ea typeface="+mn-ea"/>
                <a:cs typeface="+mn-cs"/>
              </a:rPr>
              <a:t>43	     52	           10</a:t>
            </a:r>
            <a:endParaRPr lang="en-US" noProof="1" smtClean="0"/>
          </a:p>
          <a:p>
            <a:r>
              <a:rPr lang="en-US" noProof="1" smtClean="0"/>
              <a:t>     05  IKEA-REASON-FOR-LEAVING		PIC X(01).		        </a:t>
            </a:r>
            <a:r>
              <a:rPr lang="en-US" sz="1200" kern="1200" noProof="1" smtClean="0">
                <a:solidFill>
                  <a:schemeClr val="tx1"/>
                </a:solidFill>
                <a:effectLst/>
                <a:latin typeface="+mn-lt"/>
                <a:ea typeface="+mn-ea"/>
                <a:cs typeface="+mn-cs"/>
              </a:rPr>
              <a:t>53	     53	             1</a:t>
            </a:r>
            <a:endParaRPr lang="en-US" noProof="1" smtClean="0"/>
          </a:p>
          <a:p>
            <a:r>
              <a:rPr lang="en-US" noProof="1" smtClean="0"/>
              <a:t>          88  IKEA-REASON-FOR-LEAVING-MOVED	     VALUE 'M'.	</a:t>
            </a:r>
            <a:r>
              <a:rPr lang="en-US" baseline="0" noProof="1" smtClean="0"/>
              <a:t>M – MOVED – przeniesiony do innego oddziału (</a:t>
            </a:r>
            <a:r>
              <a:rPr lang="en-US" i="1" baseline="0" noProof="1" smtClean="0"/>
              <a:t>department</a:t>
            </a:r>
            <a:r>
              <a:rPr lang="en-US" baseline="0" noProof="1" smtClean="0"/>
              <a:t>).</a:t>
            </a:r>
            <a:endParaRPr lang="en-US" noProof="1" smtClean="0"/>
          </a:p>
          <a:p>
            <a:r>
              <a:rPr lang="en-US" noProof="1" smtClean="0"/>
              <a:t>          88  IKEA-REASON-FOR-LEAVING-LAY-OF	     VALUE 'L'.		</a:t>
            </a:r>
            <a:r>
              <a:rPr lang="en-US" baseline="0" noProof="1" smtClean="0"/>
              <a:t>L – LAYED-OFF – zwolniony (tymczasowo) z braku pracy.</a:t>
            </a:r>
            <a:endParaRPr lang="en-US" noProof="1" smtClean="0"/>
          </a:p>
          <a:p>
            <a:r>
              <a:rPr lang="en-US" noProof="1" smtClean="0"/>
              <a:t>          88  IKEA-REASON-FOR-LEAVING-DISMIS	     VALUE 'D'.	</a:t>
            </a:r>
            <a:r>
              <a:rPr lang="en-US" baseline="0" noProof="1" smtClean="0"/>
              <a:t>D – DISMISSED – zwolniony np. za porozumieniem stron.</a:t>
            </a:r>
            <a:endParaRPr lang="en-US" noProof="1" smtClean="0"/>
          </a:p>
          <a:p>
            <a:r>
              <a:rPr lang="en-US" noProof="1" smtClean="0"/>
              <a:t>          88  IKEA-REASON-FOR-LEAVING-QUIT	     VALUE 'Q'.	</a:t>
            </a:r>
            <a:r>
              <a:rPr lang="en-US" baseline="0" noProof="1" smtClean="0"/>
              <a:t>Q – QUIT – porzucił pracę</a:t>
            </a:r>
            <a:endParaRPr lang="en-US" noProof="1" smtClean="0"/>
          </a:p>
          <a:p>
            <a:r>
              <a:rPr lang="en-US" noProof="1" smtClean="0"/>
              <a:t>          88  IKEA-REASON-FOR-LEAVING-FIRED	     VALUE 'F'.	</a:t>
            </a:r>
            <a:r>
              <a:rPr lang="en-US" baseline="0" noProof="1" smtClean="0"/>
              <a:t>F – FIRED – wyrzucony z pracy</a:t>
            </a:r>
            <a:endParaRPr lang="en-US" noProof="1" smtClean="0"/>
          </a:p>
          <a:p>
            <a:r>
              <a:rPr lang="en-US" noProof="1" smtClean="0"/>
              <a:t>          88  IKEA-REASON-FOR-LEAVING-VALID	     VALUE 'M', 'L', 'D', 'Q', 'F'.</a:t>
            </a:r>
          </a:p>
          <a:p>
            <a:r>
              <a:rPr lang="en-US" noProof="1" smtClean="0"/>
              <a:t>     05  IKEA-SALARY			PIC 9(12)V9(02).	        </a:t>
            </a:r>
            <a:r>
              <a:rPr lang="en-US" sz="1200" kern="1200" noProof="1" smtClean="0">
                <a:solidFill>
                  <a:schemeClr val="tx1"/>
                </a:solidFill>
                <a:effectLst/>
                <a:latin typeface="+mn-lt"/>
                <a:ea typeface="+mn-ea"/>
                <a:cs typeface="+mn-cs"/>
              </a:rPr>
              <a:t>54	     61	             8</a:t>
            </a:r>
            <a:endParaRPr lang="en-US" noProof="1" smtClean="0"/>
          </a:p>
          <a:p>
            <a:r>
              <a:rPr lang="en-US" noProof="1" smtClean="0"/>
              <a:t>     05  IKEA-SEX			PIC X(01).		        </a:t>
            </a:r>
            <a:r>
              <a:rPr lang="en-US" sz="1200" kern="1200" noProof="1" smtClean="0">
                <a:solidFill>
                  <a:schemeClr val="tx1"/>
                </a:solidFill>
                <a:effectLst/>
                <a:latin typeface="+mn-lt"/>
                <a:ea typeface="+mn-ea"/>
                <a:cs typeface="+mn-cs"/>
              </a:rPr>
              <a:t>62	     62	             1</a:t>
            </a:r>
            <a:endParaRPr lang="en-US" noProof="1" smtClean="0"/>
          </a:p>
          <a:p>
            <a:r>
              <a:rPr lang="en-US" noProof="1" smtClean="0"/>
              <a:t>     05  IKEA-BATE-OF-BIRTH		PIC X(10).		        </a:t>
            </a:r>
            <a:r>
              <a:rPr lang="en-US" sz="1200" kern="1200" noProof="1" smtClean="0">
                <a:solidFill>
                  <a:schemeClr val="tx1"/>
                </a:solidFill>
                <a:effectLst/>
                <a:latin typeface="+mn-lt"/>
                <a:ea typeface="+mn-ea"/>
                <a:cs typeface="+mn-cs"/>
              </a:rPr>
              <a:t>63	     72	           10</a:t>
            </a:r>
            <a:endParaRPr lang="en-US" noProof="1" smtClean="0"/>
          </a:p>
          <a:p>
            <a:endParaRPr lang="en-US" noProof="1" smtClean="0"/>
          </a:p>
          <a:p>
            <a:r>
              <a:rPr lang="en-US" noProof="1" smtClean="0"/>
              <a:t>*******************************************************************************</a:t>
            </a:r>
          </a:p>
          <a:p>
            <a:r>
              <a:rPr lang="en-US" noProof="1" smtClean="0"/>
              <a:t>*  LENGTH OF THE COPYBOOK				     72 BYTES  *</a:t>
            </a:r>
          </a:p>
          <a:p>
            <a:r>
              <a:rPr lang="en-US" noProof="1" smtClean="0"/>
              <a:t>*******************************************************************************</a:t>
            </a:r>
            <a:endParaRPr lang="en-US" noProof="1"/>
          </a:p>
        </p:txBody>
      </p:sp>
      <p:sp>
        <p:nvSpPr>
          <p:cNvPr id="4" name="Symbol zastępczy numeru slajdu 3"/>
          <p:cNvSpPr>
            <a:spLocks noGrp="1"/>
          </p:cNvSpPr>
          <p:nvPr>
            <p:ph type="sldNum" sz="quarter" idx="10"/>
          </p:nvPr>
        </p:nvSpPr>
        <p:spPr/>
        <p:txBody>
          <a:bodyPr/>
          <a:lstStyle/>
          <a:p>
            <a:fld id="{0136E2C3-1978-42C8-96D7-4F35D316F26B}" type="slidenum">
              <a:rPr lang="pl-PL" smtClean="0"/>
              <a:pPr/>
              <a:t>17</a:t>
            </a:fld>
            <a:endParaRPr lang="pl-PL"/>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fontScale="77500" lnSpcReduction="20000"/>
          </a:bodyPr>
          <a:lstStyle/>
          <a:p>
            <a:r>
              <a:rPr lang="pl-PL" dirty="0"/>
              <a:t>Sortowanie jest po nazwisku i imieniu wzrastająco.</a:t>
            </a:r>
          </a:p>
          <a:p>
            <a:r>
              <a:rPr lang="pl-PL" dirty="0"/>
              <a:t>Gdy</a:t>
            </a:r>
            <a:r>
              <a:rPr lang="pl-PL" baseline="0" dirty="0"/>
              <a:t> nazwisko wraz z imieniem powtarza się, pole numeryczne formatu </a:t>
            </a:r>
            <a:r>
              <a:rPr lang="pl-PL" i="1" baseline="0" noProof="1"/>
              <a:t>Packed-Decimal</a:t>
            </a:r>
            <a:r>
              <a:rPr lang="pl-PL" baseline="0" dirty="0"/>
              <a:t> jest sumowane.</a:t>
            </a:r>
          </a:p>
          <a:p>
            <a:r>
              <a:rPr lang="pl-PL" baseline="0" dirty="0"/>
              <a:t>Format wyjściowy narzucony jest przez </a:t>
            </a:r>
            <a:r>
              <a:rPr lang="pl-PL" b="1" baseline="0" dirty="0"/>
              <a:t>OUTREC</a:t>
            </a:r>
            <a:r>
              <a:rPr lang="pl-PL" baseline="0" dirty="0"/>
              <a:t>:</a:t>
            </a:r>
          </a:p>
          <a:p>
            <a:r>
              <a:rPr lang="pl-PL" baseline="0" dirty="0"/>
              <a:t>	10 pierwszych znaków jest pomijanych, SORT wstawia w nie automatycznie spacje.</a:t>
            </a:r>
          </a:p>
          <a:p>
            <a:r>
              <a:rPr lang="pl-PL" baseline="0" dirty="0"/>
              <a:t>	Od jedenastego rekordu wstawione jest słowo  </a:t>
            </a:r>
            <a:r>
              <a:rPr lang="pl-PL" i="1" baseline="0" noProof="1"/>
              <a:t>Associate:</a:t>
            </a:r>
            <a:r>
              <a:rPr lang="pl-PL" baseline="0" dirty="0"/>
              <a:t>  , </a:t>
            </a:r>
          </a:p>
          <a:p>
            <a:r>
              <a:rPr lang="pl-PL" baseline="0" dirty="0"/>
              <a:t>	bezpośrednio po nim następuje imię przedzielone jedną spacją z nazwiskiem aby dziesięcioliterowe imię nie łączyło się z nazwiskiem</a:t>
            </a:r>
          </a:p>
          <a:p>
            <a:r>
              <a:rPr lang="pl-PL" baseline="0" dirty="0"/>
              <a:t>	    (co jest w pliku wejściowym).</a:t>
            </a:r>
          </a:p>
          <a:p>
            <a:r>
              <a:rPr lang="pl-PL" baseline="0" dirty="0"/>
              <a:t>	Nazwisko kończy się gdzieś przed kolumną pięćdziesiątą ale nie chce się nam obliczać tej pozycji, więc</a:t>
            </a:r>
          </a:p>
          <a:p>
            <a:r>
              <a:rPr lang="pl-PL" baseline="0" dirty="0"/>
              <a:t> 	ustawiamy kursor na pozycji 50 każąc wstawić wyrażenie  </a:t>
            </a:r>
            <a:r>
              <a:rPr lang="pl-PL" i="1" baseline="0" noProof="1"/>
              <a:t>salary</a:t>
            </a:r>
            <a:r>
              <a:rPr lang="pl-PL" i="1" baseline="0" dirty="0"/>
              <a:t> (zł) =</a:t>
            </a:r>
            <a:r>
              <a:rPr lang="pl-PL" baseline="0" dirty="0"/>
              <a:t> </a:t>
            </a:r>
          </a:p>
          <a:p>
            <a:r>
              <a:rPr lang="pl-PL" baseline="0" dirty="0"/>
              <a:t>	a po nim bezpośrednio kwotę przy czym całość od części dziesiętnej będzie oddzielona przecinkiem.</a:t>
            </a:r>
          </a:p>
          <a:p>
            <a:r>
              <a:rPr lang="pl-PL" dirty="0"/>
              <a:t>----------------------------------------------------------------------------------------------------------------------------------------------------------------------------------</a:t>
            </a:r>
          </a:p>
          <a:p>
            <a:r>
              <a:rPr lang="pl-PL" b="1" dirty="0"/>
              <a:t>LRECL</a:t>
            </a:r>
            <a:r>
              <a:rPr lang="pl-PL" baseline="0" dirty="0"/>
              <a:t> w DD </a:t>
            </a:r>
            <a:r>
              <a:rPr lang="pl-PL" baseline="0" noProof="1"/>
              <a:t>JCLa</a:t>
            </a:r>
            <a:r>
              <a:rPr lang="pl-PL" baseline="0" dirty="0"/>
              <a:t> wcale nie musi być zgodne z długością zgodną z formatem w </a:t>
            </a:r>
            <a:r>
              <a:rPr lang="pl-PL" b="1" baseline="0" dirty="0"/>
              <a:t>OUTREC</a:t>
            </a:r>
            <a:r>
              <a:rPr lang="pl-PL" baseline="0" dirty="0"/>
              <a:t> aby </a:t>
            </a:r>
            <a:r>
              <a:rPr lang="pl-PL" b="1" baseline="0" dirty="0"/>
              <a:t>RETURN CODE</a:t>
            </a:r>
            <a:r>
              <a:rPr lang="pl-PL" baseline="0" dirty="0"/>
              <a:t> był inny niż </a:t>
            </a:r>
            <a:r>
              <a:rPr lang="pl-PL" b="1" baseline="0" dirty="0"/>
              <a:t>0</a:t>
            </a:r>
            <a:r>
              <a:rPr lang="pl-PL" baseline="0" dirty="0"/>
              <a:t>.</a:t>
            </a:r>
          </a:p>
          <a:p>
            <a:r>
              <a:rPr lang="pl-PL" baseline="0" dirty="0"/>
              <a:t>Powinien być zgodny aby uniknąć przykrych niespodzianek w pliku wyjściowym.</a:t>
            </a:r>
          </a:p>
          <a:p>
            <a:r>
              <a:rPr lang="pl-PL" b="1" baseline="0" dirty="0"/>
              <a:t>OUTREC </a:t>
            </a:r>
            <a:r>
              <a:rPr lang="pl-PL" baseline="0" dirty="0"/>
              <a:t>można wykorzystać gdy z obszernego ilością rekordów i niepotrzebnie długimi rekordami pliku, chcemy otrzymać plik dla testów, nie tylko z nieznaczną ilością rekordów lecz z rekordami „obciętymi” (czego </a:t>
            </a:r>
            <a:r>
              <a:rPr lang="pl-PL" b="1" baseline="0" dirty="0"/>
              <a:t>IEBGENER</a:t>
            </a:r>
            <a:r>
              <a:rPr lang="pl-PL" baseline="0" dirty="0"/>
              <a:t> nie potrafi), nie mówiąc już o ich przeformatowaniu i np. zostawieniu paru bajtów na wpisanie własnych uwag przy rekordzie.  I co jeszcze ciekawsze, to program </a:t>
            </a:r>
            <a:r>
              <a:rPr lang="pl-PL" b="1" baseline="0" dirty="0"/>
              <a:t>SORT</a:t>
            </a:r>
            <a:r>
              <a:rPr lang="pl-PL" baseline="0" dirty="0"/>
              <a:t> nie wymaga danych </a:t>
            </a:r>
            <a:r>
              <a:rPr lang="pl-PL" b="1" baseline="0" dirty="0"/>
              <a:t>DCB</a:t>
            </a:r>
            <a:r>
              <a:rPr lang="pl-PL" baseline="0" dirty="0"/>
              <a:t> (nie musi się kodować RECFM, LRECL i innych opcji) bo ściąga je od </a:t>
            </a:r>
            <a:r>
              <a:rPr lang="pl-PL" b="1" baseline="0" dirty="0"/>
              <a:t>OUTREC</a:t>
            </a:r>
            <a:r>
              <a:rPr lang="pl-PL" baseline="0" dirty="0"/>
              <a:t>.  Wystarczy więc tak opisać plik wyjściowy i instrukcję </a:t>
            </a:r>
            <a:r>
              <a:rPr lang="pl-PL" baseline="0" noProof="1"/>
              <a:t>SORTu</a:t>
            </a:r>
            <a:r>
              <a:rPr lang="pl-PL" baseline="0" dirty="0"/>
              <a:t>:</a:t>
            </a:r>
          </a:p>
          <a:p>
            <a:endParaRPr lang="pl-PL" baseline="0" dirty="0"/>
          </a:p>
          <a:p>
            <a:r>
              <a:rPr lang="pl-PL" baseline="0" dirty="0"/>
              <a:t>	</a:t>
            </a:r>
            <a:r>
              <a:rPr lang="pl-PL" baseline="0" noProof="1"/>
              <a:t>//SORTOUT  DD DSN=LB12345.IKEA.ALL.SORTED,</a:t>
            </a:r>
          </a:p>
          <a:p>
            <a:r>
              <a:rPr lang="pl-PL" baseline="0" noProof="1"/>
              <a:t>	//            DISP=(</a:t>
            </a:r>
            <a:r>
              <a:rPr lang="pl-PL" baseline="0" noProof="1" smtClean="0"/>
              <a:t>NEW,CATLG,CATLG),    </a:t>
            </a:r>
            <a:r>
              <a:rPr lang="pl-PL" baseline="0" noProof="1" smtClean="0">
                <a:sym typeface="Wingdings" pitchFamily="2" charset="2"/>
              </a:rPr>
              <a:t>  to samo co: </a:t>
            </a:r>
            <a:r>
              <a:rPr lang="pl-PL" baseline="0" noProof="1" smtClean="0"/>
              <a:t>DISP=(NEW,CATLG)</a:t>
            </a:r>
            <a:endParaRPr lang="pl-PL" baseline="0" noProof="1"/>
          </a:p>
          <a:p>
            <a:r>
              <a:rPr lang="pl-PL" baseline="0" noProof="1"/>
              <a:t>	//            SPACE=(TRK,1)		</a:t>
            </a:r>
            <a:r>
              <a:rPr lang="pl-PL" baseline="0" noProof="1">
                <a:sym typeface="Wingdings" pitchFamily="2" charset="2"/>
              </a:rPr>
              <a:t> skopiuje to, co mieści się tylko na jednej ścieżce z błędem B37 – tu nie szkodzi!</a:t>
            </a:r>
            <a:r>
              <a:rPr lang="pl-PL" baseline="0" noProof="1"/>
              <a:t>               </a:t>
            </a:r>
          </a:p>
          <a:p>
            <a:r>
              <a:rPr lang="pl-PL" baseline="0" noProof="1"/>
              <a:t>	//SYSIN    DD *                           </a:t>
            </a:r>
          </a:p>
          <a:p>
            <a:r>
              <a:rPr lang="pl-PL" baseline="0" noProof="1"/>
              <a:t>	  OPTION COPY                             </a:t>
            </a:r>
          </a:p>
          <a:p>
            <a:r>
              <a:rPr lang="pl-PL" baseline="0" noProof="1"/>
              <a:t>	  OUTREC FIELDS=(5:1,35)</a:t>
            </a:r>
          </a:p>
          <a:p>
            <a:r>
              <a:rPr lang="pl-PL" baseline="0" noProof="1"/>
              <a:t>	/*</a:t>
            </a:r>
          </a:p>
        </p:txBody>
      </p:sp>
      <p:sp>
        <p:nvSpPr>
          <p:cNvPr id="4" name="Symbol zastępczy numeru slajdu 3"/>
          <p:cNvSpPr>
            <a:spLocks noGrp="1"/>
          </p:cNvSpPr>
          <p:nvPr>
            <p:ph type="sldNum" sz="quarter" idx="10"/>
          </p:nvPr>
        </p:nvSpPr>
        <p:spPr/>
        <p:txBody>
          <a:bodyPr/>
          <a:lstStyle/>
          <a:p>
            <a:fld id="{0136E2C3-1978-42C8-96D7-4F35D316F26B}" type="slidenum">
              <a:rPr lang="pl-PL" smtClean="0"/>
              <a:pPr/>
              <a:t>18</a:t>
            </a:fld>
            <a:endParaRPr lang="pl-PL"/>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fontScale="77500" lnSpcReduction="20000"/>
          </a:bodyPr>
          <a:lstStyle/>
          <a:p>
            <a:r>
              <a:rPr lang="pl-PL" dirty="0"/>
              <a:t>Gdy pojawia się</a:t>
            </a:r>
            <a:r>
              <a:rPr lang="pl-PL" baseline="0" dirty="0"/>
              <a:t> słowo kluczowe </a:t>
            </a:r>
            <a:r>
              <a:rPr lang="pl-PL" b="1" baseline="0" dirty="0"/>
              <a:t>COPY</a:t>
            </a:r>
            <a:r>
              <a:rPr lang="pl-PL" baseline="0" dirty="0"/>
              <a:t>, oznacza to deklarację braku sortowania.  Oznacza to, że po instrukcji </a:t>
            </a:r>
            <a:r>
              <a:rPr lang="pl-PL" b="1" baseline="0" dirty="0"/>
              <a:t>SORT FIELDS=</a:t>
            </a:r>
            <a:r>
              <a:rPr lang="pl-PL" baseline="0" dirty="0"/>
              <a:t> nie będzie wyszczególnionych pól do sortowania.  Co prawda współistnienie OPTION COPY i SORT FIELDS=(….) nie daje błędu (MAXCC=0) ale sortowanie jest ignorowane.</a:t>
            </a:r>
          </a:p>
          <a:p>
            <a:r>
              <a:rPr lang="pl-PL" baseline="0" dirty="0"/>
              <a:t>----------------------------------------------------------------------------------------------------------------------------------------------------------------------------------</a:t>
            </a:r>
          </a:p>
          <a:p>
            <a:r>
              <a:rPr lang="pl-PL" b="1" dirty="0"/>
              <a:t>COPY w instrukcji SORT, MERGE i OPTION</a:t>
            </a:r>
          </a:p>
          <a:p>
            <a:r>
              <a:rPr lang="pl-PL" dirty="0"/>
              <a:t>	</a:t>
            </a:r>
            <a:r>
              <a:rPr lang="pl-PL" noProof="1"/>
              <a:t>SORT FIELDS=COPY</a:t>
            </a:r>
          </a:p>
          <a:p>
            <a:r>
              <a:rPr lang="pl-PL" noProof="1"/>
              <a:t>	MERGE FIELDS=COPY</a:t>
            </a:r>
          </a:p>
          <a:p>
            <a:r>
              <a:rPr lang="pl-PL" baseline="0" dirty="0"/>
              <a:t>         </a:t>
            </a:r>
            <a:r>
              <a:rPr lang="pl-PL" dirty="0"/>
              <a:t>po prostu kopiuje pliki.  Można to zrobić też inaczej: w instrukcji OPTION</a:t>
            </a:r>
          </a:p>
          <a:p>
            <a:r>
              <a:rPr lang="pl-PL" dirty="0"/>
              <a:t>	OPTION COPY</a:t>
            </a:r>
          </a:p>
          <a:p>
            <a:r>
              <a:rPr lang="pl-PL" dirty="0"/>
              <a:t>         bo rezultat wszystkich trzech instrukcji jest taki sam.</a:t>
            </a:r>
          </a:p>
          <a:p>
            <a:r>
              <a:rPr lang="pl-PL" baseline="0" dirty="0"/>
              <a:t>----------------------------------------------------------------------------------------------------------------------------------------------------------------------------------</a:t>
            </a:r>
          </a:p>
          <a:p>
            <a:r>
              <a:rPr lang="pl-PL" dirty="0"/>
              <a:t>DFSORT może połączyć (MERGE) dwa lub więcej plików by jednocześnie je sortować do jednego pliku wyjściowego. Np..:</a:t>
            </a:r>
          </a:p>
          <a:p>
            <a:r>
              <a:rPr lang="pl-PL" dirty="0"/>
              <a:t>	</a:t>
            </a:r>
            <a:r>
              <a:rPr lang="pl-PL" noProof="1"/>
              <a:t>//STEP020 	EXEC PGM=SORT,COND=(4,LT)              </a:t>
            </a:r>
          </a:p>
          <a:p>
            <a:r>
              <a:rPr lang="pl-PL" noProof="1"/>
              <a:t>	//SORTIN	DD DSN=</a:t>
            </a:r>
            <a:r>
              <a:rPr lang="pl-PL" b="1" i="1" noProof="1"/>
              <a:t>LB12345.IKEA.ACC</a:t>
            </a:r>
            <a:r>
              <a:rPr lang="pl-PL" noProof="1"/>
              <a:t>,DISP=SHR       </a:t>
            </a:r>
          </a:p>
          <a:p>
            <a:r>
              <a:rPr lang="pl-PL" noProof="1"/>
              <a:t>	//	DD DSN=</a:t>
            </a:r>
            <a:r>
              <a:rPr lang="pl-PL" b="1" i="1" noProof="1"/>
              <a:t>LB12345.IKEA.BUS</a:t>
            </a:r>
            <a:r>
              <a:rPr lang="pl-PL" noProof="1"/>
              <a:t>,DISP=SHR       </a:t>
            </a:r>
          </a:p>
          <a:p>
            <a:r>
              <a:rPr lang="pl-PL" noProof="1"/>
              <a:t>	//	DD DSN=</a:t>
            </a:r>
            <a:r>
              <a:rPr lang="pl-PL" b="1" i="1" noProof="1"/>
              <a:t>LB12345.IKEA.ITD</a:t>
            </a:r>
            <a:r>
              <a:rPr lang="pl-PL" noProof="1"/>
              <a:t>,DISP=SHR       </a:t>
            </a:r>
          </a:p>
          <a:p>
            <a:r>
              <a:rPr lang="pl-PL" noProof="1"/>
              <a:t>	//SORTOUT	DD DSN=</a:t>
            </a:r>
            <a:r>
              <a:rPr lang="pl-PL" b="1" noProof="1"/>
              <a:t>LB12345.IKEA.MERGE</a:t>
            </a:r>
            <a:r>
              <a:rPr lang="pl-PL" noProof="1"/>
              <a:t>,DISP=(,KEEP),</a:t>
            </a:r>
          </a:p>
          <a:p>
            <a:r>
              <a:rPr lang="pl-PL" noProof="1"/>
              <a:t>	//	     AVGREC=K,RECFM=FB,DSORG=PS,         </a:t>
            </a:r>
          </a:p>
          <a:p>
            <a:r>
              <a:rPr lang="pl-PL" noProof="1"/>
              <a:t>	//	     SPACE=(72,(1,1),RLSE),LRECL=72      </a:t>
            </a:r>
          </a:p>
          <a:p>
            <a:r>
              <a:rPr lang="pl-PL" noProof="1"/>
              <a:t>	//SYSIN	DD *                                   </a:t>
            </a:r>
          </a:p>
          <a:p>
            <a:r>
              <a:rPr lang="pl-PL" noProof="1"/>
              <a:t>	    SORT FIELDS=(15,15,CH,A,5,10,CH,A,30,3,CH,A)   </a:t>
            </a:r>
          </a:p>
          <a:p>
            <a:r>
              <a:rPr lang="pl-PL" noProof="1"/>
              <a:t>	/*                                                </a:t>
            </a:r>
          </a:p>
          <a:p>
            <a:r>
              <a:rPr lang="pl-PL" noProof="1"/>
              <a:t>	//SYSOUT	DD SYSOUT=*                            </a:t>
            </a:r>
          </a:p>
          <a:p>
            <a:r>
              <a:rPr lang="pl-PL" noProof="1"/>
              <a:t>	//SYSPRINT	DD SYSOUT=* </a:t>
            </a:r>
          </a:p>
          <a:p>
            <a:r>
              <a:rPr lang="pl-PL" noProof="1"/>
              <a:t>----------------------------------------------------------------------------------------------------------------------------------------------------------------------------------</a:t>
            </a:r>
          </a:p>
          <a:p>
            <a:r>
              <a:rPr lang="pl-PL" noProof="1"/>
              <a:t>OPTION</a:t>
            </a:r>
            <a:r>
              <a:rPr lang="pl-PL" baseline="0" noProof="1"/>
              <a:t> może chwilowo, na czas trwania przetwarzania, przyjąć inne pewne kryteria niż są założone w czasie instalacji. Np.</a:t>
            </a:r>
          </a:p>
          <a:p>
            <a:r>
              <a:rPr lang="pl-PL" baseline="0" noProof="1"/>
              <a:t>Jeżeli parametr domyślny ustawiony jest na NOEQUALS, DFSORT wypisuje rekordy nie różniące się dla programu </a:t>
            </a:r>
            <a:r>
              <a:rPr lang="pl-PL" baseline="0" noProof="1" smtClean="0"/>
              <a:t>SORT, </a:t>
            </a:r>
            <a:r>
              <a:rPr lang="pl-PL" baseline="0" noProof="1"/>
              <a:t>w sposób przypadkowy (np. sortujemy tylko po „nazwisku” a więc „imię” dla SORTu jest nierozróżnialne, i jego wartości są ignorowane).  Aby otrzymać oryginalną kolejność tych rekordów piszemy</a:t>
            </a:r>
          </a:p>
          <a:p>
            <a:r>
              <a:rPr lang="pl-PL" baseline="0" noProof="1"/>
              <a:t>	OPTION EQUALS</a:t>
            </a:r>
          </a:p>
          <a:p>
            <a:r>
              <a:rPr lang="pl-PL" baseline="0" noProof="1"/>
              <a:t>Jeżeli domyślne jest EQUALS, możemy wymienić ten parametr na NOEQUALS.</a:t>
            </a:r>
          </a:p>
        </p:txBody>
      </p:sp>
      <p:sp>
        <p:nvSpPr>
          <p:cNvPr id="4" name="Symbol zastępczy numeru slajdu 3"/>
          <p:cNvSpPr>
            <a:spLocks noGrp="1"/>
          </p:cNvSpPr>
          <p:nvPr>
            <p:ph type="sldNum" sz="quarter" idx="10"/>
          </p:nvPr>
        </p:nvSpPr>
        <p:spPr/>
        <p:txBody>
          <a:bodyPr/>
          <a:lstStyle/>
          <a:p>
            <a:fld id="{0136E2C3-1978-42C8-96D7-4F35D316F26B}" type="slidenum">
              <a:rPr lang="pl-PL" smtClean="0"/>
              <a:pPr/>
              <a:t>19</a:t>
            </a:fld>
            <a:endParaRPr lang="pl-P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fontScale="70000" lnSpcReduction="20000"/>
          </a:bodyPr>
          <a:lstStyle/>
          <a:p>
            <a:r>
              <a:rPr lang="pl-PL" b="1" noProof="1"/>
              <a:t>Programy wspomagające operacje na plikach danych (</a:t>
            </a:r>
            <a:r>
              <a:rPr lang="pl-PL" b="1" i="1" noProof="1"/>
              <a:t>dataset</a:t>
            </a:r>
            <a:r>
              <a:rPr lang="pl-PL" b="1" i="1" dirty="0"/>
              <a:t> utilities</a:t>
            </a:r>
            <a:r>
              <a:rPr lang="pl-PL" b="1" dirty="0"/>
              <a:t>)</a:t>
            </a:r>
          </a:p>
          <a:p>
            <a:r>
              <a:rPr lang="pl-PL" dirty="0"/>
              <a:t>IDCAMS	-</a:t>
            </a:r>
            <a:r>
              <a:rPr lang="pl-PL" b="0" baseline="0" dirty="0"/>
              <a:t> Zasadnicze funkcje IDCAMS zostały to pominięte</a:t>
            </a:r>
            <a:endParaRPr lang="pl-PL" dirty="0"/>
          </a:p>
          <a:p>
            <a:r>
              <a:rPr lang="pl-PL" dirty="0"/>
              <a:t>IEBCOMPARE</a:t>
            </a:r>
          </a:p>
          <a:p>
            <a:r>
              <a:rPr lang="pl-PL" dirty="0"/>
              <a:t>IEBCOPY</a:t>
            </a:r>
          </a:p>
          <a:p>
            <a:r>
              <a:rPr lang="pl-PL" dirty="0"/>
              <a:t>IEBDG</a:t>
            </a:r>
          </a:p>
          <a:p>
            <a:r>
              <a:rPr lang="pl-PL" dirty="0"/>
              <a:t>IEBEDIT</a:t>
            </a:r>
          </a:p>
          <a:p>
            <a:r>
              <a:rPr lang="pl-PL" dirty="0"/>
              <a:t>IEBGENER	-</a:t>
            </a:r>
            <a:r>
              <a:rPr lang="pl-PL" b="0" baseline="0" dirty="0"/>
              <a:t> omówione w tej prezentacji</a:t>
            </a:r>
            <a:endParaRPr lang="pl-PL" dirty="0"/>
          </a:p>
          <a:p>
            <a:r>
              <a:rPr lang="pl-PL" dirty="0"/>
              <a:t>IEBIMAGE</a:t>
            </a:r>
          </a:p>
          <a:p>
            <a:r>
              <a:rPr lang="pl-PL" dirty="0"/>
              <a:t>IEBISAM</a:t>
            </a:r>
          </a:p>
          <a:p>
            <a:r>
              <a:rPr lang="pl-PL" dirty="0"/>
              <a:t>IEBPTPCH</a:t>
            </a:r>
          </a:p>
          <a:p>
            <a:r>
              <a:rPr lang="pl-PL" dirty="0"/>
              <a:t>IEBUPDATE</a:t>
            </a:r>
          </a:p>
          <a:p>
            <a:r>
              <a:rPr lang="pl-PL" b="1" dirty="0"/>
              <a:t>Program rozporządzania (</a:t>
            </a:r>
            <a:r>
              <a:rPr lang="pl-PL" b="1" i="1" noProof="1"/>
              <a:t>s</a:t>
            </a:r>
            <a:r>
              <a:rPr lang="en-US" b="1" i="1" noProof="1"/>
              <a:t>cheduler utilities</a:t>
            </a:r>
            <a:r>
              <a:rPr lang="pl-PL" b="1" dirty="0"/>
              <a:t>)</a:t>
            </a:r>
            <a:endParaRPr lang="en-US" b="1" dirty="0"/>
          </a:p>
          <a:p>
            <a:pPr marL="0" marR="0" indent="0" algn="l" defTabSz="914400" rtl="0" eaLnBrk="1" fontAlgn="auto" latinLnBrk="0" hangingPunct="1">
              <a:lnSpc>
                <a:spcPct val="100000"/>
              </a:lnSpc>
              <a:spcBef>
                <a:spcPts val="0"/>
              </a:spcBef>
              <a:spcAft>
                <a:spcPts val="0"/>
              </a:spcAft>
              <a:buClrTx/>
              <a:buSzTx/>
              <a:buFontTx/>
              <a:buNone/>
              <a:tabLst/>
              <a:defRPr/>
            </a:pPr>
            <a:r>
              <a:rPr lang="pl-PL" b="0" dirty="0"/>
              <a:t>IEFBR14 	</a:t>
            </a:r>
            <a:r>
              <a:rPr lang="pl-PL" dirty="0"/>
              <a:t>-</a:t>
            </a:r>
            <a:r>
              <a:rPr lang="pl-PL" b="0" baseline="0" dirty="0"/>
              <a:t> omówione w tej prezentacji</a:t>
            </a:r>
            <a:r>
              <a:rPr lang="pl-PL" b="0" dirty="0"/>
              <a:t> </a:t>
            </a:r>
          </a:p>
          <a:p>
            <a:r>
              <a:rPr lang="pl-PL" b="1" dirty="0"/>
              <a:t>Programy wspomagające</a:t>
            </a:r>
            <a:r>
              <a:rPr lang="pl-PL" b="1" baseline="0" dirty="0"/>
              <a:t> pracę systemu (</a:t>
            </a:r>
            <a:r>
              <a:rPr lang="pl-PL" b="1" i="1" baseline="0" dirty="0"/>
              <a:t>s</a:t>
            </a:r>
            <a:r>
              <a:rPr lang="pl-PL" b="1" i="1" dirty="0"/>
              <a:t>ystem</a:t>
            </a:r>
            <a:r>
              <a:rPr lang="pl-PL" b="1" i="1" baseline="0" dirty="0"/>
              <a:t> utilities</a:t>
            </a:r>
            <a:r>
              <a:rPr lang="pl-PL" b="1" baseline="0" dirty="0"/>
              <a:t>)</a:t>
            </a:r>
          </a:p>
          <a:p>
            <a:r>
              <a:rPr lang="pl-PL" b="0" baseline="0" dirty="0"/>
              <a:t>ICKDSF</a:t>
            </a:r>
          </a:p>
          <a:p>
            <a:r>
              <a:rPr lang="pl-PL" b="0" baseline="0" dirty="0"/>
              <a:t>IEHINITT</a:t>
            </a:r>
          </a:p>
          <a:p>
            <a:r>
              <a:rPr lang="pl-PL" b="0" baseline="0" dirty="0"/>
              <a:t>IEHLIST</a:t>
            </a:r>
          </a:p>
          <a:p>
            <a:r>
              <a:rPr lang="pl-PL" b="0" baseline="0" dirty="0"/>
              <a:t>IEHMOVE</a:t>
            </a:r>
          </a:p>
          <a:p>
            <a:r>
              <a:rPr lang="pl-PL" b="0" baseline="0" dirty="0"/>
              <a:t>IEHPROGM</a:t>
            </a:r>
          </a:p>
          <a:p>
            <a:r>
              <a:rPr lang="pl-PL" b="1" baseline="0" noProof="1"/>
              <a:t>Programy pomocnicze </a:t>
            </a:r>
            <a:r>
              <a:rPr lang="pl-PL" b="1" i="1" baseline="0" noProof="1"/>
              <a:t>(supporting programs</a:t>
            </a:r>
            <a:r>
              <a:rPr lang="pl-PL" b="1" baseline="0" noProof="1"/>
              <a:t>)</a:t>
            </a:r>
          </a:p>
          <a:p>
            <a:pPr marL="0" marR="0" indent="0" algn="l" defTabSz="914400" rtl="0" eaLnBrk="1" fontAlgn="auto" latinLnBrk="0" hangingPunct="1">
              <a:lnSpc>
                <a:spcPct val="100000"/>
              </a:lnSpc>
              <a:spcBef>
                <a:spcPts val="0"/>
              </a:spcBef>
              <a:spcAft>
                <a:spcPts val="0"/>
              </a:spcAft>
              <a:buClrTx/>
              <a:buSzTx/>
              <a:buFontTx/>
              <a:buNone/>
              <a:tabLst/>
              <a:defRPr/>
            </a:pPr>
            <a:r>
              <a:rPr lang="pl-PL" b="0" baseline="0" dirty="0"/>
              <a:t>SORT   	</a:t>
            </a:r>
            <a:r>
              <a:rPr lang="pl-PL" dirty="0"/>
              <a:t>-</a:t>
            </a:r>
            <a:r>
              <a:rPr lang="pl-PL" b="0" baseline="0" dirty="0"/>
              <a:t> omówione w tej prezentacji</a:t>
            </a:r>
          </a:p>
          <a:p>
            <a:pPr marL="0" marR="0" indent="0" algn="l" defTabSz="914400" rtl="0" eaLnBrk="1" fontAlgn="auto" latinLnBrk="0" hangingPunct="1">
              <a:lnSpc>
                <a:spcPct val="100000"/>
              </a:lnSpc>
              <a:spcBef>
                <a:spcPts val="0"/>
              </a:spcBef>
              <a:spcAft>
                <a:spcPts val="0"/>
              </a:spcAft>
              <a:buClrTx/>
              <a:buSzTx/>
              <a:buFontTx/>
              <a:buNone/>
              <a:tabLst/>
              <a:defRPr/>
            </a:pPr>
            <a:r>
              <a:rPr lang="pl-PL" b="0" baseline="0" dirty="0"/>
              <a:t>ICETOOL	</a:t>
            </a:r>
            <a:r>
              <a:rPr lang="pl-PL" dirty="0"/>
              <a:t>-</a:t>
            </a:r>
            <a:r>
              <a:rPr lang="pl-PL" b="0" baseline="0" dirty="0"/>
              <a:t> omówione w osobnych dwóch prezentacjach</a:t>
            </a:r>
          </a:p>
          <a:p>
            <a:endParaRPr lang="pl-PL" b="0" baseline="0" dirty="0"/>
          </a:p>
          <a:p>
            <a:r>
              <a:rPr lang="en-US" b="1" dirty="0"/>
              <a:t>Compilers/Linker</a:t>
            </a:r>
          </a:p>
          <a:p>
            <a:r>
              <a:rPr lang="en-US" dirty="0"/>
              <a:t>IGYCRCTL </a:t>
            </a:r>
            <a:r>
              <a:rPr lang="pl-PL" dirty="0"/>
              <a:t>	- jest kompilatorem </a:t>
            </a:r>
            <a:r>
              <a:rPr lang="pl-PL" noProof="1"/>
              <a:t>COBOLa</a:t>
            </a:r>
            <a:r>
              <a:rPr lang="pl-PL" dirty="0"/>
              <a:t>,</a:t>
            </a:r>
            <a:r>
              <a:rPr lang="pl-PL" baseline="0" dirty="0"/>
              <a:t> który przygotowuje źródłowy program w </a:t>
            </a:r>
            <a:r>
              <a:rPr lang="pl-PL" baseline="0" noProof="1"/>
              <a:t>COBOLu</a:t>
            </a:r>
            <a:r>
              <a:rPr lang="pl-PL" baseline="0" dirty="0"/>
              <a:t> do egzekucji tworząc moduł obiektowy kodu maszynowego</a:t>
            </a:r>
            <a:r>
              <a:rPr lang="en-US" dirty="0"/>
              <a:t> </a:t>
            </a:r>
            <a:r>
              <a:rPr lang="pl-PL" dirty="0"/>
              <a:t>(</a:t>
            </a:r>
            <a:r>
              <a:rPr lang="en-US" i="1" dirty="0"/>
              <a:t>machine-language object module</a:t>
            </a:r>
            <a:r>
              <a:rPr lang="pl-PL" dirty="0"/>
              <a:t>)</a:t>
            </a:r>
            <a:r>
              <a:rPr lang="en-US" dirty="0"/>
              <a:t>. </a:t>
            </a:r>
            <a:r>
              <a:rPr lang="pl-PL" dirty="0" smtClean="0"/>
              <a:t>Zauważ, </a:t>
            </a:r>
            <a:r>
              <a:rPr lang="pl-PL" dirty="0"/>
              <a:t>że ten moduł tworzony przez kompilator musi być przetwarzany przez program łączący</a:t>
            </a:r>
            <a:r>
              <a:rPr lang="en-US" dirty="0"/>
              <a:t> </a:t>
            </a:r>
            <a:r>
              <a:rPr lang="pl-PL" dirty="0"/>
              <a:t>(</a:t>
            </a:r>
            <a:r>
              <a:rPr lang="en-US" i="1" dirty="0"/>
              <a:t>linkage editor</a:t>
            </a:r>
            <a:r>
              <a:rPr lang="pl-PL" dirty="0"/>
              <a:t>)</a:t>
            </a:r>
            <a:r>
              <a:rPr lang="en-US" dirty="0"/>
              <a:t>, IEWL, </a:t>
            </a:r>
            <a:r>
              <a:rPr lang="pl-PL" dirty="0"/>
              <a:t>zanim przekompilowany program będzie gotowy do egzekucji.</a:t>
            </a:r>
            <a:r>
              <a:rPr lang="en-US" dirty="0"/>
              <a:t> (</a:t>
            </a:r>
            <a:r>
              <a:rPr lang="pl-PL" dirty="0"/>
              <a:t>Jest to kompilator dla aktualnego </a:t>
            </a:r>
            <a:r>
              <a:rPr lang="en-US" dirty="0"/>
              <a:t>IBM Enterprise COBOL </a:t>
            </a:r>
            <a:r>
              <a:rPr lang="pl-PL" dirty="0"/>
              <a:t>dla</a:t>
            </a:r>
            <a:r>
              <a:rPr lang="en-US" dirty="0"/>
              <a:t> z/OS; </a:t>
            </a:r>
            <a:r>
              <a:rPr lang="pl-PL" dirty="0"/>
              <a:t>istniało parę wcześniejszych kompilatorów</a:t>
            </a:r>
            <a:r>
              <a:rPr lang="en-US" dirty="0"/>
              <a:t> IBM COBOL </a:t>
            </a:r>
            <a:r>
              <a:rPr lang="pl-PL" dirty="0"/>
              <a:t>zwane inaczej, jak też kompilatory dla różnych innych języków programowania.)</a:t>
            </a:r>
            <a:endParaRPr lang="en-US" dirty="0"/>
          </a:p>
          <a:p>
            <a:endParaRPr lang="pl-PL" b="1" dirty="0"/>
          </a:p>
          <a:p>
            <a:r>
              <a:rPr lang="en-US" b="1" dirty="0"/>
              <a:t>DFSMS</a:t>
            </a:r>
          </a:p>
          <a:p>
            <a:r>
              <a:rPr lang="en-US" dirty="0"/>
              <a:t>DFSMS (</a:t>
            </a:r>
            <a:r>
              <a:rPr lang="en-US" i="1" dirty="0"/>
              <a:t>System Managed Storage</a:t>
            </a:r>
            <a:r>
              <a:rPr lang="en-US" dirty="0"/>
              <a:t>) </a:t>
            </a:r>
            <a:r>
              <a:rPr lang="pl-PL" dirty="0"/>
              <a:t>jest zlepkiem programów, które pozwalają samemu systemowi operacyjnemu wykonywać zadania rozporządzania</a:t>
            </a:r>
            <a:r>
              <a:rPr lang="pl-PL" baseline="0" dirty="0"/>
              <a:t> pamięcią, zadania, które wcześniej zostawały wykonywane manualnie przez programistów systemowych.  </a:t>
            </a:r>
            <a:r>
              <a:rPr lang="pl-PL" i="1" noProof="1"/>
              <a:t>St</a:t>
            </a:r>
            <a:r>
              <a:rPr lang="en-US" i="1" noProof="1"/>
              <a:t>orage</a:t>
            </a:r>
            <a:r>
              <a:rPr lang="en-US" i="1" dirty="0"/>
              <a:t> administrator</a:t>
            </a:r>
            <a:r>
              <a:rPr lang="pl-PL" i="1" dirty="0"/>
              <a:t> </a:t>
            </a:r>
            <a:r>
              <a:rPr lang="en-US" dirty="0"/>
              <a:t> </a:t>
            </a:r>
            <a:r>
              <a:rPr lang="pl-PL" dirty="0"/>
              <a:t>określa klasy</a:t>
            </a:r>
            <a:r>
              <a:rPr lang="en-US" dirty="0"/>
              <a:t> </a:t>
            </a:r>
            <a:r>
              <a:rPr lang="en-US" i="1" dirty="0"/>
              <a:t>classes</a:t>
            </a:r>
            <a:r>
              <a:rPr lang="en-US" dirty="0"/>
              <a:t> </a:t>
            </a:r>
            <a:r>
              <a:rPr lang="pl-PL" dirty="0"/>
              <a:t>pamięci (</a:t>
            </a:r>
            <a:r>
              <a:rPr lang="en-US" i="1" dirty="0"/>
              <a:t>classes</a:t>
            </a:r>
            <a:r>
              <a:rPr lang="pl-PL" i="1" dirty="0"/>
              <a:t> of </a:t>
            </a:r>
            <a:r>
              <a:rPr lang="pl-PL" i="1" noProof="1"/>
              <a:t>storage</a:t>
            </a:r>
            <a:r>
              <a:rPr lang="pl-PL" dirty="0"/>
              <a:t>) i reguły</a:t>
            </a:r>
            <a:r>
              <a:rPr lang="en-US" dirty="0"/>
              <a:t> </a:t>
            </a:r>
            <a:r>
              <a:rPr lang="pl-PL" dirty="0"/>
              <a:t>(</a:t>
            </a:r>
            <a:r>
              <a:rPr lang="en-US" i="1" dirty="0"/>
              <a:t>rules</a:t>
            </a:r>
            <a:r>
              <a:rPr lang="pl-PL" dirty="0"/>
              <a:t>) definiowania przypisania zadań na</a:t>
            </a:r>
            <a:r>
              <a:rPr lang="pl-PL" baseline="0" dirty="0"/>
              <a:t> </a:t>
            </a:r>
            <a:r>
              <a:rPr lang="pl-PL" dirty="0"/>
              <a:t>danych do tych klas.  Od tego momentu system rozporządza danymi automatycznie dbając o przypisane mu pliki danych do pamięci na taśmach lub dyskach, prowadząc tworzenie kopii (</a:t>
            </a:r>
            <a:r>
              <a:rPr lang="en-US" i="1" dirty="0"/>
              <a:t>backup</a:t>
            </a:r>
            <a:r>
              <a:rPr lang="pl-PL" dirty="0"/>
              <a:t>)</a:t>
            </a:r>
            <a:r>
              <a:rPr lang="en-US" dirty="0"/>
              <a:t> </a:t>
            </a:r>
            <a:r>
              <a:rPr lang="pl-PL" dirty="0"/>
              <a:t>i odzyskiwanie danych</a:t>
            </a:r>
            <a:r>
              <a:rPr lang="en-US" dirty="0"/>
              <a:t> </a:t>
            </a:r>
            <a:r>
              <a:rPr lang="pl-PL" dirty="0"/>
              <a:t>(</a:t>
            </a:r>
            <a:r>
              <a:rPr lang="en-US" i="1" dirty="0"/>
              <a:t>recovery</a:t>
            </a:r>
            <a:r>
              <a:rPr lang="pl-PL" dirty="0"/>
              <a:t>)</a:t>
            </a:r>
            <a:r>
              <a:rPr lang="en-US" dirty="0"/>
              <a:t>, </a:t>
            </a:r>
            <a:r>
              <a:rPr lang="pl-PL" dirty="0"/>
              <a:t>migracje danych i umiejętne użytkowanie możliwościami systemu</a:t>
            </a:r>
            <a:r>
              <a:rPr lang="en-US" dirty="0"/>
              <a:t>.</a:t>
            </a:r>
          </a:p>
        </p:txBody>
      </p:sp>
      <p:sp>
        <p:nvSpPr>
          <p:cNvPr id="4" name="Symbol zastępczy numeru slajdu 3"/>
          <p:cNvSpPr>
            <a:spLocks noGrp="1"/>
          </p:cNvSpPr>
          <p:nvPr>
            <p:ph type="sldNum" sz="quarter" idx="10"/>
          </p:nvPr>
        </p:nvSpPr>
        <p:spPr/>
        <p:txBody>
          <a:bodyPr/>
          <a:lstStyle/>
          <a:p>
            <a:fld id="{0136E2C3-1978-42C8-96D7-4F35D316F26B}" type="slidenum">
              <a:rPr lang="pl-PL" smtClean="0"/>
              <a:pPr/>
              <a:t>2</a:t>
            </a:fld>
            <a:endParaRPr lang="pl-PL"/>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baseline="0" dirty="0"/>
              <a:t>Jakkolwiek linie kodu możemy przedstawiać w dowolnej kolejności, lepiej jest trzymać się kolejności w jakiej operacje będą wykonywane.  Tak więc</a:t>
            </a:r>
          </a:p>
          <a:p>
            <a:r>
              <a:rPr lang="pl-PL" baseline="0" dirty="0"/>
              <a:t>INCLUDE, OMIT</a:t>
            </a:r>
          </a:p>
          <a:p>
            <a:r>
              <a:rPr lang="pl-PL" baseline="0" dirty="0"/>
              <a:t>INREC</a:t>
            </a:r>
          </a:p>
          <a:p>
            <a:r>
              <a:rPr lang="pl-PL" baseline="0" dirty="0"/>
              <a:t>SORT, MERGE, OPTION COPY, SUM</a:t>
            </a:r>
          </a:p>
          <a:p>
            <a:r>
              <a:rPr lang="pl-PL" baseline="0" dirty="0"/>
              <a:t>OUTREC</a:t>
            </a:r>
            <a:endParaRPr lang="pl-PL" dirty="0"/>
          </a:p>
          <a:p>
            <a:r>
              <a:rPr lang="pl-PL" dirty="0"/>
              <a:t>OUTFIL		</a:t>
            </a:r>
            <a:r>
              <a:rPr lang="pl-PL" dirty="0">
                <a:sym typeface="Wingdings" pitchFamily="2" charset="2"/>
              </a:rPr>
              <a:t> patrz: następny slajd</a:t>
            </a:r>
            <a:endParaRPr lang="pl-PL" dirty="0"/>
          </a:p>
        </p:txBody>
      </p:sp>
      <p:sp>
        <p:nvSpPr>
          <p:cNvPr id="4" name="Symbol zastępczy numeru slajdu 3"/>
          <p:cNvSpPr>
            <a:spLocks noGrp="1"/>
          </p:cNvSpPr>
          <p:nvPr>
            <p:ph type="sldNum" sz="quarter" idx="10"/>
          </p:nvPr>
        </p:nvSpPr>
        <p:spPr/>
        <p:txBody>
          <a:bodyPr/>
          <a:lstStyle/>
          <a:p>
            <a:fld id="{0136E2C3-1978-42C8-96D7-4F35D316F26B}" type="slidenum">
              <a:rPr lang="pl-PL" smtClean="0"/>
              <a:pPr/>
              <a:t>20</a:t>
            </a:fld>
            <a:endParaRPr lang="pl-PL"/>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dirty="0"/>
              <a:t>W powyższym przykładzie OUTFIL</a:t>
            </a:r>
            <a:r>
              <a:rPr lang="pl-PL" baseline="0" dirty="0"/>
              <a:t> używa opcji </a:t>
            </a:r>
            <a:r>
              <a:rPr lang="pl-PL" b="1" baseline="0" dirty="0"/>
              <a:t>FNAMES</a:t>
            </a:r>
            <a:r>
              <a:rPr lang="pl-PL" baseline="0" dirty="0"/>
              <a:t> wziętych z </a:t>
            </a:r>
            <a:r>
              <a:rPr lang="pl-PL" i="1" baseline="0" noProof="1"/>
              <a:t>ddnames</a:t>
            </a:r>
            <a:r>
              <a:rPr lang="pl-PL" baseline="0" dirty="0"/>
              <a:t>.</a:t>
            </a:r>
          </a:p>
          <a:p>
            <a:r>
              <a:rPr lang="pl-PL" baseline="0" dirty="0"/>
              <a:t>Wszystkich pięć powstałych plików jest wierną kopią pliku wejściowego LB12345.IKEA.ALL</a:t>
            </a:r>
            <a:endParaRPr lang="pl-PL" dirty="0"/>
          </a:p>
        </p:txBody>
      </p:sp>
      <p:sp>
        <p:nvSpPr>
          <p:cNvPr id="4" name="Symbol zastępczy numeru slajdu 3"/>
          <p:cNvSpPr>
            <a:spLocks noGrp="1"/>
          </p:cNvSpPr>
          <p:nvPr>
            <p:ph type="sldNum" sz="quarter" idx="10"/>
          </p:nvPr>
        </p:nvSpPr>
        <p:spPr/>
        <p:txBody>
          <a:bodyPr/>
          <a:lstStyle/>
          <a:p>
            <a:fld id="{0136E2C3-1978-42C8-96D7-4F35D316F26B}" type="slidenum">
              <a:rPr lang="pl-PL" smtClean="0"/>
              <a:pPr/>
              <a:t>21</a:t>
            </a:fld>
            <a:endParaRPr lang="pl-PL"/>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dirty="0"/>
              <a:t> Zmiany w porównaniu z poprzednim kodem oznaczone są na biało.</a:t>
            </a:r>
          </a:p>
        </p:txBody>
      </p:sp>
      <p:sp>
        <p:nvSpPr>
          <p:cNvPr id="4" name="Symbol zastępczy numeru slajdu 3"/>
          <p:cNvSpPr>
            <a:spLocks noGrp="1"/>
          </p:cNvSpPr>
          <p:nvPr>
            <p:ph type="sldNum" sz="quarter" idx="10"/>
          </p:nvPr>
        </p:nvSpPr>
        <p:spPr/>
        <p:txBody>
          <a:bodyPr/>
          <a:lstStyle/>
          <a:p>
            <a:fld id="{0136E2C3-1978-42C8-96D7-4F35D316F26B}" type="slidenum">
              <a:rPr lang="pl-PL" smtClean="0"/>
              <a:pPr/>
              <a:t>22</a:t>
            </a:fld>
            <a:endParaRPr lang="pl-PL"/>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fontScale="70000" lnSpcReduction="20000"/>
          </a:bodyPr>
          <a:lstStyle/>
          <a:p>
            <a:pPr marL="228600" marR="0" indent="-228600" algn="l" defTabSz="914400" rtl="0" eaLnBrk="1" fontAlgn="auto" latinLnBrk="0" hangingPunct="1">
              <a:lnSpc>
                <a:spcPct val="100000"/>
              </a:lnSpc>
              <a:spcBef>
                <a:spcPts val="0"/>
              </a:spcBef>
              <a:spcAft>
                <a:spcPts val="0"/>
              </a:spcAft>
              <a:buClrTx/>
              <a:buSzTx/>
              <a:buFontTx/>
              <a:buNone/>
              <a:tabLst/>
              <a:defRPr/>
            </a:pPr>
            <a:r>
              <a:rPr lang="en-US" b="1" dirty="0"/>
              <a:t>SORT FIELDS=COPY</a:t>
            </a:r>
            <a:r>
              <a:rPr lang="en-US" dirty="0"/>
              <a:t> – </a:t>
            </a:r>
            <a:r>
              <a:rPr lang="pl-PL" dirty="0"/>
              <a:t>wskazuje, że jest to kopiowanie a nie sortowanie.</a:t>
            </a:r>
          </a:p>
          <a:p>
            <a:pPr marL="228600" marR="0" indent="-228600" algn="l" defTabSz="914400" rtl="0" eaLnBrk="1" fontAlgn="auto" latinLnBrk="0" hangingPunct="1">
              <a:lnSpc>
                <a:spcPct val="100000"/>
              </a:lnSpc>
              <a:spcBef>
                <a:spcPts val="0"/>
              </a:spcBef>
              <a:spcAft>
                <a:spcPts val="0"/>
              </a:spcAft>
              <a:buClrTx/>
              <a:buSzTx/>
              <a:buFontTx/>
              <a:buNone/>
              <a:tabLst/>
              <a:defRPr/>
            </a:pPr>
            <a:r>
              <a:rPr lang="pl-PL" dirty="0"/>
              <a:t>W</a:t>
            </a:r>
            <a:r>
              <a:rPr lang="pl-PL" baseline="0" dirty="0"/>
              <a:t> polu zaczynającym się od kolumny 36 jest 3-literowy kod oddziału w firmie.  Otrzymamy 5 różnych plików, każdy z nich </a:t>
            </a:r>
            <a:r>
              <a:rPr lang="pl-PL" baseline="0" dirty="0" smtClean="0"/>
              <a:t>dla pracowników </a:t>
            </a:r>
            <a:r>
              <a:rPr lang="pl-PL" baseline="0" dirty="0"/>
              <a:t>osobnego </a:t>
            </a:r>
            <a:r>
              <a:rPr lang="pl-PL" baseline="0" dirty="0" smtClean="0"/>
              <a:t>oddziału (DEPARTMENT).</a:t>
            </a:r>
            <a:endParaRPr lang="pl-PL" dirty="0"/>
          </a:p>
          <a:p>
            <a:pPr marL="228600" marR="0" indent="-228600" algn="l" defTabSz="914400" rtl="0" eaLnBrk="1" fontAlgn="auto" latinLnBrk="0" hangingPunct="1">
              <a:lnSpc>
                <a:spcPct val="100000"/>
              </a:lnSpc>
              <a:spcBef>
                <a:spcPts val="0"/>
              </a:spcBef>
              <a:spcAft>
                <a:spcPts val="0"/>
              </a:spcAft>
              <a:buClrTx/>
              <a:buSzTx/>
              <a:buFontTx/>
              <a:buNone/>
              <a:tabLst/>
              <a:defRPr/>
            </a:pPr>
            <a:endParaRPr lang="pl-PL" dirty="0"/>
          </a:p>
          <a:p>
            <a:r>
              <a:rPr lang="pl-PL" dirty="0"/>
              <a:t>Jeżeli</a:t>
            </a:r>
            <a:r>
              <a:rPr lang="pl-PL" baseline="0" dirty="0"/>
              <a:t> chcemy mieć dodatkowo posortowane wszystkie te pliki np. po nazwisku i imieniu, konieczne jest usunięcie </a:t>
            </a:r>
            <a:r>
              <a:rPr lang="pl-PL" b="1" baseline="0" dirty="0"/>
              <a:t>OPTION COPY</a:t>
            </a:r>
            <a:r>
              <a:rPr lang="pl-PL" baseline="0" dirty="0"/>
              <a:t> i wstawienie</a:t>
            </a:r>
          </a:p>
          <a:p>
            <a:r>
              <a:rPr lang="pl-PL" dirty="0"/>
              <a:t>	</a:t>
            </a:r>
            <a:r>
              <a:rPr lang="pl-PL" b="1" noProof="1"/>
              <a:t>SORT FIELDS=</a:t>
            </a:r>
            <a:r>
              <a:rPr lang="pl-PL" noProof="1"/>
              <a:t>(15,15,A,5,10,A),FORMAT=CH</a:t>
            </a:r>
          </a:p>
          <a:p>
            <a:r>
              <a:rPr lang="pl-PL" noProof="1"/>
              <a:t>Ponieważ nie ma tu restrykcji co do „oddziału”, wszystkie pliki będą posortowane w taki sam sposób.</a:t>
            </a:r>
          </a:p>
          <a:p>
            <a:endParaRPr lang="pl-PL" noProof="1"/>
          </a:p>
          <a:p>
            <a:r>
              <a:rPr lang="pl-PL" noProof="1"/>
              <a:t>Kodowanie jak poniżej</a:t>
            </a:r>
          </a:p>
          <a:p>
            <a:r>
              <a:rPr lang="pl-PL" noProof="1"/>
              <a:t>	//SYSIN    DD *                                </a:t>
            </a:r>
          </a:p>
          <a:p>
            <a:r>
              <a:rPr lang="pl-PL" noProof="1"/>
              <a:t>	  </a:t>
            </a:r>
            <a:r>
              <a:rPr lang="pl-PL" b="1" noProof="1"/>
              <a:t>SORT </a:t>
            </a:r>
            <a:r>
              <a:rPr lang="pl-PL" b="0" noProof="1"/>
              <a:t>FIELDS</a:t>
            </a:r>
            <a:r>
              <a:rPr lang="pl-PL" b="1" noProof="1"/>
              <a:t>=</a:t>
            </a:r>
            <a:r>
              <a:rPr lang="pl-PL" noProof="1"/>
              <a:t>(15,15,A),FORMAT=CH              </a:t>
            </a:r>
          </a:p>
          <a:p>
            <a:r>
              <a:rPr lang="pl-PL" noProof="1"/>
              <a:t>	  </a:t>
            </a:r>
            <a:r>
              <a:rPr lang="pl-PL" b="1" noProof="1"/>
              <a:t>OUTFIL</a:t>
            </a:r>
            <a:r>
              <a:rPr lang="pl-PL" noProof="1"/>
              <a:t> FNAMES=ACC,INCLUDE=(30,3,CH,EQ,C'ACC')</a:t>
            </a:r>
          </a:p>
          <a:p>
            <a:r>
              <a:rPr lang="pl-PL" noProof="1"/>
              <a:t>	  </a:t>
            </a:r>
            <a:r>
              <a:rPr lang="pl-PL" b="1" noProof="1"/>
              <a:t>SORT</a:t>
            </a:r>
            <a:r>
              <a:rPr lang="pl-PL" noProof="1"/>
              <a:t> FIELDS=(5,10,A),FORMAT=CH </a:t>
            </a:r>
          </a:p>
          <a:p>
            <a:r>
              <a:rPr lang="pl-PL" noProof="1"/>
              <a:t>	  </a:t>
            </a:r>
            <a:r>
              <a:rPr lang="pl-PL" b="1" noProof="1"/>
              <a:t>OUTFIL</a:t>
            </a:r>
            <a:r>
              <a:rPr lang="pl-PL" noProof="1"/>
              <a:t> FNAMES=BUS,INCLUDE=(30,3,CH,EQ,C'BUS')</a:t>
            </a:r>
          </a:p>
          <a:p>
            <a:r>
              <a:rPr lang="pl-PL" dirty="0"/>
              <a:t>zignoruje drugą</a:t>
            </a:r>
            <a:r>
              <a:rPr lang="pl-PL" baseline="0" dirty="0"/>
              <a:t> instrukcję </a:t>
            </a:r>
            <a:r>
              <a:rPr lang="pl-PL" b="1" baseline="0" dirty="0"/>
              <a:t>SORT</a:t>
            </a:r>
            <a:r>
              <a:rPr lang="pl-PL" baseline="0" dirty="0"/>
              <a:t>.</a:t>
            </a:r>
          </a:p>
          <a:p>
            <a:endParaRPr lang="pl-PL" baseline="0" dirty="0"/>
          </a:p>
          <a:p>
            <a:r>
              <a:rPr lang="pl-PL" dirty="0"/>
              <a:t>Które</a:t>
            </a:r>
            <a:r>
              <a:rPr lang="pl-PL" baseline="0" dirty="0"/>
              <a:t> instrukcje (oddzielone przecinkiem) może przyjąć </a:t>
            </a:r>
            <a:r>
              <a:rPr lang="pl-PL" b="1" baseline="0" dirty="0"/>
              <a:t>OUTFIL</a:t>
            </a:r>
            <a:r>
              <a:rPr lang="pl-PL" baseline="0" dirty="0"/>
              <a:t> (oprócz </a:t>
            </a:r>
            <a:r>
              <a:rPr lang="pl-PL" b="1" baseline="0" dirty="0"/>
              <a:t>INCLUDE</a:t>
            </a:r>
            <a:r>
              <a:rPr lang="pl-PL" baseline="0" dirty="0"/>
              <a:t> bo to jest już w przykładowym </a:t>
            </a:r>
            <a:r>
              <a:rPr lang="pl-PL" baseline="0" noProof="1"/>
              <a:t>JCLu</a:t>
            </a:r>
            <a:r>
              <a:rPr lang="pl-PL" baseline="0" dirty="0"/>
              <a:t>) tylko dla swojego pliku?</a:t>
            </a:r>
          </a:p>
          <a:p>
            <a:r>
              <a:rPr lang="pl-PL" baseline="0" dirty="0"/>
              <a:t>Okazuje się, że:</a:t>
            </a:r>
          </a:p>
          <a:p>
            <a:pPr>
              <a:buFontTx/>
              <a:buChar char="-"/>
            </a:pPr>
            <a:r>
              <a:rPr lang="pl-PL" b="1" baseline="0" dirty="0"/>
              <a:t>  SORT FIELDS</a:t>
            </a:r>
            <a:r>
              <a:rPr lang="pl-PL" baseline="0" dirty="0"/>
              <a:t> i </a:t>
            </a:r>
            <a:r>
              <a:rPr lang="pl-PL" b="1" baseline="0" dirty="0"/>
              <a:t>SUM</a:t>
            </a:r>
            <a:r>
              <a:rPr lang="pl-PL" baseline="0" dirty="0"/>
              <a:t> muszą być na zewnątrz OUTFIL,</a:t>
            </a:r>
          </a:p>
          <a:p>
            <a:pPr>
              <a:buFontTx/>
              <a:buChar char="-"/>
            </a:pPr>
            <a:r>
              <a:rPr lang="pl-PL" baseline="0" dirty="0"/>
              <a:t>  </a:t>
            </a:r>
            <a:r>
              <a:rPr lang="pl-PL" b="1" baseline="0" dirty="0"/>
              <a:t>INCLUDE</a:t>
            </a:r>
            <a:r>
              <a:rPr lang="pl-PL" baseline="0" dirty="0"/>
              <a:t> nie może współistnieć z </a:t>
            </a:r>
            <a:r>
              <a:rPr lang="pl-PL" b="1" baseline="0" dirty="0"/>
              <a:t>OMIT</a:t>
            </a:r>
            <a:r>
              <a:rPr lang="pl-PL" baseline="0" dirty="0"/>
              <a:t> (tylko jedna z nich może być w jednym </a:t>
            </a:r>
            <a:r>
              <a:rPr lang="pl-PL" b="1" baseline="0" dirty="0"/>
              <a:t>OUTFIL</a:t>
            </a:r>
            <a:r>
              <a:rPr lang="pl-PL" baseline="0" dirty="0"/>
              <a:t>),</a:t>
            </a:r>
          </a:p>
          <a:p>
            <a:pPr>
              <a:buFontTx/>
              <a:buChar char="-"/>
            </a:pPr>
            <a:r>
              <a:rPr lang="pl-PL" baseline="0" dirty="0"/>
              <a:t>  </a:t>
            </a:r>
            <a:r>
              <a:rPr lang="pl-PL" b="1" baseline="0" dirty="0"/>
              <a:t>OUTREC</a:t>
            </a:r>
            <a:r>
              <a:rPr lang="pl-PL" baseline="0" dirty="0"/>
              <a:t> obsługuje </a:t>
            </a:r>
            <a:r>
              <a:rPr lang="pl-PL" b="1" baseline="0" dirty="0"/>
              <a:t>OUTFIL</a:t>
            </a:r>
            <a:r>
              <a:rPr lang="pl-PL" baseline="0" dirty="0"/>
              <a:t> co znaczy, że format dwóch plików wyjściowych może być różny.</a:t>
            </a:r>
          </a:p>
          <a:p>
            <a:pPr>
              <a:buFontTx/>
              <a:buNone/>
            </a:pPr>
            <a:r>
              <a:rPr lang="pl-PL" dirty="0"/>
              <a:t>Przykład działającego </a:t>
            </a:r>
            <a:r>
              <a:rPr lang="pl-PL" noProof="1"/>
              <a:t>JCLa</a:t>
            </a:r>
            <a:r>
              <a:rPr lang="pl-PL" dirty="0"/>
              <a:t>:</a:t>
            </a:r>
          </a:p>
          <a:p>
            <a:r>
              <a:rPr lang="pl-PL" noProof="1"/>
              <a:t>	//SORTOUT	DD DSN=LB12345.IKEA.ALL.SORTED,                          </a:t>
            </a:r>
          </a:p>
          <a:p>
            <a:r>
              <a:rPr lang="pl-PL" noProof="1"/>
              <a:t>	//	     DISP=(NEW,CATLG,DELETE),                              </a:t>
            </a:r>
          </a:p>
          <a:p>
            <a:r>
              <a:rPr lang="pl-PL" noProof="1"/>
              <a:t>	//	     AVGREC=K,RECFM=F,                                    </a:t>
            </a:r>
          </a:p>
          <a:p>
            <a:r>
              <a:rPr lang="pl-PL" noProof="1"/>
              <a:t>	//	     DSORG=PS,                                             </a:t>
            </a:r>
          </a:p>
          <a:p>
            <a:r>
              <a:rPr lang="pl-PL" noProof="1"/>
              <a:t>	//	     SPACE=(72,(1,1),RLSE),                                </a:t>
            </a:r>
          </a:p>
          <a:p>
            <a:r>
              <a:rPr lang="pl-PL" noProof="1"/>
              <a:t>	//	     LRECL=72                                              </a:t>
            </a:r>
          </a:p>
          <a:p>
            <a:r>
              <a:rPr lang="pl-PL" noProof="1"/>
              <a:t>	//REST	DD DSN=LB12345.IKEA.ALL.SORTED.REST,                     </a:t>
            </a:r>
          </a:p>
          <a:p>
            <a:r>
              <a:rPr lang="pl-PL" noProof="1"/>
              <a:t>	//	     DISP=(NEW,CATLG,DELETE),LRECL=72,REFDD=*.SORTOUT      </a:t>
            </a:r>
          </a:p>
          <a:p>
            <a:r>
              <a:rPr lang="pl-PL" noProof="1"/>
              <a:t>	//*******  OMIT=(63,10,CH,GT,C'1979-12-31'),                             </a:t>
            </a:r>
          </a:p>
          <a:p>
            <a:r>
              <a:rPr lang="pl-PL" noProof="1"/>
              <a:t>	//SYSIN	DD *                                                     </a:t>
            </a:r>
          </a:p>
          <a:p>
            <a:r>
              <a:rPr lang="pl-PL" noProof="1"/>
              <a:t>	    SORT FIELDS=(15,15,CH,A),SKIPREC=10,STOPAFT=20</a:t>
            </a:r>
          </a:p>
          <a:p>
            <a:r>
              <a:rPr lang="pl-PL" noProof="1"/>
              <a:t>	    SUM FIELDS=(54,8,ZD)</a:t>
            </a:r>
          </a:p>
          <a:p>
            <a:r>
              <a:rPr lang="pl-PL" noProof="1"/>
              <a:t>	    OUTFIL FNAMES=SORTOUT,</a:t>
            </a:r>
          </a:p>
          <a:p>
            <a:r>
              <a:rPr lang="pl-PL" noProof="1"/>
              <a:t>	    INCLUDE=(62,1,CH,EQ,C'M',AND,53,1,CH,NE,C'F'),</a:t>
            </a:r>
          </a:p>
          <a:p>
            <a:r>
              <a:rPr lang="pl-PL" noProof="1"/>
              <a:t>	    OUTREC=(11:C'ASSOCIATE: ',5,10,X,15,15,50:C'SALARY (Z|L) = ',54,6,C’,’,60,2)</a:t>
            </a:r>
          </a:p>
          <a:p>
            <a:r>
              <a:rPr lang="pl-PL" noProof="1"/>
              <a:t>	    OUTFIL FNAMES=REST,SAVE                                           </a:t>
            </a:r>
          </a:p>
          <a:p>
            <a:r>
              <a:rPr lang="pl-PL" noProof="1"/>
              <a:t>	/* </a:t>
            </a:r>
          </a:p>
        </p:txBody>
      </p:sp>
      <p:sp>
        <p:nvSpPr>
          <p:cNvPr id="4" name="Symbol zastępczy numeru slajdu 3"/>
          <p:cNvSpPr>
            <a:spLocks noGrp="1"/>
          </p:cNvSpPr>
          <p:nvPr>
            <p:ph type="sldNum" sz="quarter" idx="10"/>
          </p:nvPr>
        </p:nvSpPr>
        <p:spPr/>
        <p:txBody>
          <a:bodyPr/>
          <a:lstStyle/>
          <a:p>
            <a:fld id="{0136E2C3-1978-42C8-96D7-4F35D316F26B}" type="slidenum">
              <a:rPr lang="pl-PL" smtClean="0"/>
              <a:pPr/>
              <a:t>23</a:t>
            </a:fld>
            <a:endParaRPr lang="pl-PL"/>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noProof="1" smtClean="0"/>
              <a:t>Zalecane do analizy:</a:t>
            </a:r>
          </a:p>
          <a:p>
            <a:r>
              <a:rPr lang="pl-PL" noProof="1" smtClean="0"/>
              <a:t>https://www.ibm.com/support/pages/dfsortmvs-publications				</a:t>
            </a:r>
            <a:r>
              <a:rPr lang="pl-PL" baseline="0" noProof="1" smtClean="0">
                <a:sym typeface="Wingdings" pitchFamily="2" charset="2"/>
              </a:rPr>
              <a:t> DFSORT</a:t>
            </a:r>
          </a:p>
          <a:p>
            <a:pPr marL="0" marR="0" indent="0" algn="l" defTabSz="914400" rtl="0" eaLnBrk="1" fontAlgn="auto" latinLnBrk="0" hangingPunct="1">
              <a:lnSpc>
                <a:spcPct val="100000"/>
              </a:lnSpc>
              <a:spcBef>
                <a:spcPts val="0"/>
              </a:spcBef>
              <a:spcAft>
                <a:spcPts val="0"/>
              </a:spcAft>
              <a:buClrTx/>
              <a:buSzTx/>
              <a:buFontTx/>
              <a:buNone/>
              <a:tabLst/>
              <a:defRPr/>
            </a:pPr>
            <a:r>
              <a:rPr lang="pl-PL" noProof="1" smtClean="0"/>
              <a:t>http://www.rshconsulting.com/RSHpres/RSH_Consulting__DFSORT_&amp;_ICETOOL__May_2007.pdf	</a:t>
            </a:r>
            <a:r>
              <a:rPr lang="pl-PL" noProof="1" smtClean="0">
                <a:sym typeface="Wingdings" pitchFamily="2" charset="2"/>
              </a:rPr>
              <a:t> DFSORT &amp; ICETOOL</a:t>
            </a:r>
            <a:r>
              <a:rPr lang="pl-PL" baseline="0" noProof="1" smtClean="0">
                <a:sym typeface="Wingdings" pitchFamily="2" charset="2"/>
              </a:rPr>
              <a:t> </a:t>
            </a:r>
          </a:p>
          <a:p>
            <a:pPr marL="0" marR="0" indent="0" algn="l" defTabSz="914400" rtl="0" eaLnBrk="1" fontAlgn="auto" latinLnBrk="0" hangingPunct="1">
              <a:lnSpc>
                <a:spcPct val="100000"/>
              </a:lnSpc>
              <a:spcBef>
                <a:spcPts val="0"/>
              </a:spcBef>
              <a:spcAft>
                <a:spcPts val="0"/>
              </a:spcAft>
              <a:buClrTx/>
              <a:buSzTx/>
              <a:buFontTx/>
              <a:buNone/>
              <a:tabLst/>
              <a:defRPr/>
            </a:pPr>
            <a:r>
              <a:rPr lang="pl-PL" noProof="1" smtClean="0"/>
              <a:t>https://www-40.ibm.com/servers/resourcelink/svc00100.nsf/pages/zOSV2R3sc236880/$file/iceg200_v2r3.pdf </a:t>
            </a:r>
            <a:r>
              <a:rPr lang="pl-PL" noProof="1" smtClean="0">
                <a:sym typeface="Wingdings" pitchFamily="2" charset="2"/>
              </a:rPr>
              <a:t> DFSORT: Getting Started</a:t>
            </a:r>
            <a:endParaRPr lang="pl-PL" noProof="1" smtClean="0"/>
          </a:p>
          <a:p>
            <a:pPr marL="0" marR="0" indent="0" algn="l" defTabSz="914400" rtl="0" eaLnBrk="1" fontAlgn="auto" latinLnBrk="0" hangingPunct="1">
              <a:lnSpc>
                <a:spcPct val="100000"/>
              </a:lnSpc>
              <a:spcBef>
                <a:spcPts val="0"/>
              </a:spcBef>
              <a:spcAft>
                <a:spcPts val="0"/>
              </a:spcAft>
              <a:buClrTx/>
              <a:buSzTx/>
              <a:buFontTx/>
              <a:buNone/>
              <a:tabLst/>
              <a:defRPr/>
            </a:pPr>
            <a:r>
              <a:rPr lang="pl-PL" noProof="1" smtClean="0">
                <a:sym typeface="Wingdings" pitchFamily="2" charset="2"/>
              </a:rPr>
              <a:t>https://mainframeqns.files.wordpress.com/2012/02/dfsort.pdf			 DFSORT</a:t>
            </a:r>
            <a:r>
              <a:rPr lang="pl-PL" baseline="0" noProof="1" smtClean="0">
                <a:sym typeface="Wingdings" pitchFamily="2" charset="2"/>
              </a:rPr>
              <a:t> Application Programming Guide</a:t>
            </a:r>
          </a:p>
          <a:p>
            <a:pPr marL="0" marR="0" indent="0" algn="l" defTabSz="914400" rtl="0" eaLnBrk="1" fontAlgn="auto" latinLnBrk="0" hangingPunct="1">
              <a:lnSpc>
                <a:spcPct val="100000"/>
              </a:lnSpc>
              <a:spcBef>
                <a:spcPts val="0"/>
              </a:spcBef>
              <a:spcAft>
                <a:spcPts val="0"/>
              </a:spcAft>
              <a:buClrTx/>
              <a:buSzTx/>
              <a:buFontTx/>
              <a:buNone/>
              <a:tabLst/>
              <a:defRPr/>
            </a:pPr>
            <a:endParaRPr lang="pl-PL" baseline="0" noProof="1" smtClean="0">
              <a:sym typeface="Wingdings" pitchFamily="2" charset="2"/>
            </a:endParaRPr>
          </a:p>
        </p:txBody>
      </p:sp>
      <p:sp>
        <p:nvSpPr>
          <p:cNvPr id="4" name="Symbol zastępczy numeru slajdu 3"/>
          <p:cNvSpPr>
            <a:spLocks noGrp="1"/>
          </p:cNvSpPr>
          <p:nvPr>
            <p:ph type="sldNum" sz="quarter" idx="10"/>
          </p:nvPr>
        </p:nvSpPr>
        <p:spPr/>
        <p:txBody>
          <a:bodyPr/>
          <a:lstStyle/>
          <a:p>
            <a:fld id="{0136E2C3-1978-42C8-96D7-4F35D316F26B}" type="slidenum">
              <a:rPr lang="pl-PL" smtClean="0"/>
              <a:pPr/>
              <a:t>24</a:t>
            </a:fld>
            <a:endParaRPr lang="pl-PL"/>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fontScale="85000" lnSpcReduction="10000"/>
          </a:bodyPr>
          <a:lstStyle/>
          <a:p>
            <a:r>
              <a:rPr lang="en-US" sz="1200" b="1" kern="1200" noProof="1" smtClean="0">
                <a:solidFill>
                  <a:schemeClr val="tx1"/>
                </a:solidFill>
                <a:effectLst/>
                <a:latin typeface="+mn-lt"/>
                <a:ea typeface="+mn-ea"/>
                <a:cs typeface="+mn-cs"/>
              </a:rPr>
              <a:t>JCL dla JOINKEYS</a:t>
            </a:r>
            <a:endParaRPr lang="en-US" sz="1200" kern="1200" noProof="1" smtClean="0">
              <a:solidFill>
                <a:schemeClr val="tx1"/>
              </a:solidFill>
              <a:effectLst/>
              <a:latin typeface="+mn-lt"/>
              <a:ea typeface="+mn-ea"/>
              <a:cs typeface="+mn-cs"/>
            </a:endParaRPr>
          </a:p>
          <a:p>
            <a:r>
              <a:rPr lang="en-US" sz="1200" kern="1200" noProof="1" smtClean="0">
                <a:solidFill>
                  <a:schemeClr val="tx1"/>
                </a:solidFill>
                <a:effectLst/>
                <a:latin typeface="+mn-lt"/>
                <a:ea typeface="+mn-ea"/>
                <a:cs typeface="+mn-cs"/>
              </a:rPr>
              <a:t> </a:t>
            </a:r>
          </a:p>
          <a:p>
            <a:r>
              <a:rPr lang="en-US" sz="1200" kern="1200" noProof="1" smtClean="0">
                <a:solidFill>
                  <a:schemeClr val="tx1"/>
                </a:solidFill>
                <a:effectLst/>
                <a:latin typeface="+mn-lt"/>
                <a:ea typeface="+mn-ea"/>
                <a:cs typeface="+mn-cs"/>
              </a:rPr>
              <a:t>Co możemy zobaczyć w JOBie używającego JOINKEYS:</a:t>
            </a:r>
          </a:p>
          <a:p>
            <a:r>
              <a:rPr lang="en-US" sz="1200" b="1" kern="1200" noProof="1" smtClean="0">
                <a:solidFill>
                  <a:schemeClr val="tx1"/>
                </a:solidFill>
                <a:effectLst/>
                <a:latin typeface="+mn-lt"/>
                <a:ea typeface="+mn-ea"/>
                <a:cs typeface="+mn-cs"/>
              </a:rPr>
              <a:t>//stepname  EXEC PGM=SORT</a:t>
            </a:r>
            <a:r>
              <a:rPr lang="en-US" sz="1200" kern="1200" noProof="1" smtClean="0">
                <a:solidFill>
                  <a:schemeClr val="tx1"/>
                </a:solidFill>
                <a:effectLst/>
                <a:latin typeface="+mn-lt"/>
                <a:ea typeface="+mn-ea"/>
                <a:cs typeface="+mn-cs"/>
              </a:rPr>
              <a:t>	</a:t>
            </a:r>
            <a:r>
              <a:rPr lang="en-US" sz="1200" kern="1200" noProof="1" smtClean="0">
                <a:solidFill>
                  <a:schemeClr val="tx1"/>
                </a:solidFill>
                <a:effectLst/>
                <a:latin typeface="+mn-lt"/>
                <a:ea typeface="+mn-ea"/>
                <a:cs typeface="+mn-cs"/>
                <a:sym typeface="Wingdings"/>
              </a:rPr>
              <a:t></a:t>
            </a:r>
            <a:r>
              <a:rPr lang="en-US" sz="1200" kern="1200" noProof="1" smtClean="0">
                <a:solidFill>
                  <a:schemeClr val="tx1"/>
                </a:solidFill>
                <a:effectLst/>
                <a:latin typeface="+mn-lt"/>
                <a:ea typeface="+mn-ea"/>
                <a:cs typeface="+mn-cs"/>
              </a:rPr>
              <a:t> wywołujemy DFSORT.</a:t>
            </a:r>
            <a:r>
              <a:rPr lang="en-US" sz="1200" b="1" kern="1200" noProof="1" smtClean="0">
                <a:solidFill>
                  <a:schemeClr val="tx1"/>
                </a:solidFill>
                <a:effectLst/>
                <a:latin typeface="+mn-lt"/>
                <a:ea typeface="+mn-ea"/>
                <a:cs typeface="+mn-cs"/>
              </a:rPr>
              <a:t>   </a:t>
            </a:r>
            <a:r>
              <a:rPr lang="en-US" sz="1200" b="0" kern="1200" noProof="1" smtClean="0">
                <a:solidFill>
                  <a:schemeClr val="tx1"/>
                </a:solidFill>
                <a:effectLst/>
                <a:latin typeface="+mn-lt"/>
                <a:ea typeface="+mn-ea"/>
                <a:cs typeface="+mn-cs"/>
              </a:rPr>
              <a:t>Może być także</a:t>
            </a:r>
            <a:r>
              <a:rPr lang="en-US" sz="1200" b="1" kern="1200" noProof="1" smtClean="0">
                <a:solidFill>
                  <a:schemeClr val="tx1"/>
                </a:solidFill>
                <a:effectLst/>
                <a:latin typeface="+mn-lt"/>
                <a:ea typeface="+mn-ea"/>
                <a:cs typeface="+mn-cs"/>
              </a:rPr>
              <a:t>    PGM=ICEMAN</a:t>
            </a:r>
            <a:r>
              <a:rPr lang="en-US" sz="1200" kern="1200" noProof="1" smtClean="0">
                <a:solidFill>
                  <a:schemeClr val="tx1"/>
                </a:solidFill>
                <a:effectLst/>
                <a:latin typeface="+mn-lt"/>
                <a:ea typeface="+mn-ea"/>
                <a:cs typeface="+mn-cs"/>
              </a:rPr>
              <a:t> </a:t>
            </a:r>
          </a:p>
          <a:p>
            <a:r>
              <a:rPr lang="en-US" sz="1200" b="1" kern="1200" noProof="1" smtClean="0">
                <a:solidFill>
                  <a:schemeClr val="tx1"/>
                </a:solidFill>
                <a:effectLst/>
                <a:latin typeface="+mn-lt"/>
                <a:ea typeface="+mn-ea"/>
                <a:cs typeface="+mn-cs"/>
              </a:rPr>
              <a:t>//SYSOUT     DD		</a:t>
            </a:r>
            <a:r>
              <a:rPr lang="en-US" sz="1200" b="1" kern="1200" noProof="1" smtClean="0">
                <a:solidFill>
                  <a:schemeClr val="tx1"/>
                </a:solidFill>
                <a:effectLst/>
                <a:latin typeface="+mn-lt"/>
                <a:ea typeface="+mn-ea"/>
                <a:cs typeface="+mn-cs"/>
                <a:sym typeface="Wingdings"/>
              </a:rPr>
              <a:t></a:t>
            </a:r>
            <a:r>
              <a:rPr lang="en-US" sz="1200" b="1" kern="1200" noProof="1" smtClean="0">
                <a:solidFill>
                  <a:schemeClr val="tx1"/>
                </a:solidFill>
                <a:effectLst/>
                <a:latin typeface="+mn-lt"/>
                <a:ea typeface="+mn-ea"/>
                <a:cs typeface="+mn-cs"/>
              </a:rPr>
              <a:t> </a:t>
            </a:r>
            <a:r>
              <a:rPr lang="en-US" sz="1200" b="0" kern="1200" noProof="1" smtClean="0">
                <a:solidFill>
                  <a:schemeClr val="tx1"/>
                </a:solidFill>
                <a:effectLst/>
                <a:latin typeface="+mn-lt"/>
                <a:ea typeface="+mn-ea"/>
                <a:cs typeface="+mn-cs"/>
              </a:rPr>
              <a:t>Informacje głównego zadania</a:t>
            </a:r>
            <a:r>
              <a:rPr lang="en-US" sz="1200" kern="1200" noProof="1" smtClean="0">
                <a:solidFill>
                  <a:schemeClr val="tx1"/>
                </a:solidFill>
                <a:effectLst/>
                <a:latin typeface="+mn-lt"/>
                <a:ea typeface="+mn-ea"/>
                <a:cs typeface="+mn-cs"/>
              </a:rPr>
              <a:t>.</a:t>
            </a:r>
          </a:p>
          <a:p>
            <a:r>
              <a:rPr lang="en-US" sz="1200" b="1" kern="1200" noProof="1" smtClean="0">
                <a:solidFill>
                  <a:schemeClr val="tx1"/>
                </a:solidFill>
                <a:effectLst/>
                <a:latin typeface="+mn-lt"/>
                <a:ea typeface="+mn-ea"/>
                <a:cs typeface="+mn-cs"/>
              </a:rPr>
              <a:t>//SORTJNF1 DD 		</a:t>
            </a:r>
            <a:r>
              <a:rPr lang="en-US" sz="1200" b="1" kern="1200" noProof="1" smtClean="0">
                <a:solidFill>
                  <a:schemeClr val="tx1"/>
                </a:solidFill>
                <a:effectLst/>
                <a:latin typeface="+mn-lt"/>
                <a:ea typeface="+mn-ea"/>
                <a:cs typeface="+mn-cs"/>
                <a:sym typeface="Wingdings"/>
              </a:rPr>
              <a:t></a:t>
            </a:r>
            <a:r>
              <a:rPr lang="en-US" sz="1200" b="1" kern="1200" noProof="1" smtClean="0">
                <a:solidFill>
                  <a:schemeClr val="tx1"/>
                </a:solidFill>
                <a:effectLst/>
                <a:latin typeface="+mn-lt"/>
                <a:ea typeface="+mn-ea"/>
                <a:cs typeface="+mn-cs"/>
              </a:rPr>
              <a:t> </a:t>
            </a:r>
            <a:r>
              <a:rPr lang="en-US" sz="1200" kern="1200" noProof="1" smtClean="0">
                <a:solidFill>
                  <a:schemeClr val="tx1"/>
                </a:solidFill>
                <a:effectLst/>
                <a:latin typeface="+mn-lt"/>
                <a:ea typeface="+mn-ea"/>
                <a:cs typeface="+mn-cs"/>
              </a:rPr>
              <a:t>F1 – pierwszy plik wejściowy. ddname jest SORTJN</a:t>
            </a:r>
            <a:r>
              <a:rPr lang="en-US" sz="1200" b="1" kern="1200" noProof="1" smtClean="0">
                <a:solidFill>
                  <a:schemeClr val="tx1"/>
                </a:solidFill>
                <a:effectLst/>
                <a:latin typeface="+mn-lt"/>
                <a:ea typeface="+mn-ea"/>
                <a:cs typeface="+mn-cs"/>
              </a:rPr>
              <a:t>F1</a:t>
            </a:r>
            <a:r>
              <a:rPr lang="en-US" sz="1200" kern="1200" noProof="1" smtClean="0">
                <a:solidFill>
                  <a:schemeClr val="tx1"/>
                </a:solidFill>
                <a:effectLst/>
                <a:latin typeface="+mn-lt"/>
                <a:ea typeface="+mn-ea"/>
                <a:cs typeface="+mn-cs"/>
              </a:rPr>
              <a:t> jeżeli FILE=</a:t>
            </a:r>
            <a:r>
              <a:rPr lang="en-US" sz="1200" b="1" kern="1200" noProof="1" smtClean="0">
                <a:solidFill>
                  <a:schemeClr val="tx1"/>
                </a:solidFill>
                <a:effectLst/>
                <a:latin typeface="+mn-lt"/>
                <a:ea typeface="+mn-ea"/>
                <a:cs typeface="+mn-cs"/>
              </a:rPr>
              <a:t>F1</a:t>
            </a:r>
            <a:r>
              <a:rPr lang="en-US" sz="1200" kern="1200" noProof="1" smtClean="0">
                <a:solidFill>
                  <a:schemeClr val="tx1"/>
                </a:solidFill>
                <a:effectLst/>
                <a:latin typeface="+mn-lt"/>
                <a:ea typeface="+mn-ea"/>
                <a:cs typeface="+mn-cs"/>
              </a:rPr>
              <a:t> </a:t>
            </a:r>
          </a:p>
          <a:p>
            <a:r>
              <a:rPr lang="en-US" sz="1200" kern="1200" noProof="1" smtClean="0">
                <a:solidFill>
                  <a:schemeClr val="tx1"/>
                </a:solidFill>
                <a:effectLst/>
                <a:latin typeface="+mn-lt"/>
                <a:ea typeface="+mn-ea"/>
                <a:cs typeface="+mn-cs"/>
              </a:rPr>
              <a:t>			</a:t>
            </a:r>
            <a:r>
              <a:rPr lang="en-US" sz="1200" kern="1200" baseline="0" noProof="1" smtClean="0">
                <a:solidFill>
                  <a:schemeClr val="tx1"/>
                </a:solidFill>
                <a:effectLst/>
                <a:latin typeface="+mn-lt"/>
                <a:ea typeface="+mn-ea"/>
                <a:cs typeface="+mn-cs"/>
              </a:rPr>
              <a:t>    </a:t>
            </a:r>
            <a:r>
              <a:rPr lang="en-US" sz="1200" kern="1200" noProof="1" smtClean="0">
                <a:solidFill>
                  <a:schemeClr val="tx1"/>
                </a:solidFill>
                <a:effectLst/>
                <a:latin typeface="+mn-lt"/>
                <a:ea typeface="+mn-ea"/>
                <a:cs typeface="+mn-cs"/>
              </a:rPr>
              <a:t>albo FILES=</a:t>
            </a:r>
            <a:r>
              <a:rPr lang="en-US" sz="1200" b="1" kern="1200" noProof="1" smtClean="0">
                <a:solidFill>
                  <a:schemeClr val="tx1"/>
                </a:solidFill>
                <a:effectLst/>
                <a:latin typeface="+mn-lt"/>
                <a:ea typeface="+mn-ea"/>
                <a:cs typeface="+mn-cs"/>
              </a:rPr>
              <a:t>F1</a:t>
            </a:r>
            <a:r>
              <a:rPr lang="en-US" sz="1200" kern="1200" noProof="1" smtClean="0">
                <a:solidFill>
                  <a:schemeClr val="tx1"/>
                </a:solidFill>
                <a:effectLst/>
                <a:latin typeface="+mn-lt"/>
                <a:ea typeface="+mn-ea"/>
                <a:cs typeface="+mn-cs"/>
              </a:rPr>
              <a:t> jest wyszczególnione w instrukcji JOINKEYS.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noProof="1" smtClean="0">
                <a:solidFill>
                  <a:schemeClr val="tx1"/>
                </a:solidFill>
                <a:effectLst/>
                <a:latin typeface="+mn-lt"/>
                <a:ea typeface="+mn-ea"/>
                <a:cs typeface="+mn-cs"/>
              </a:rPr>
              <a:t>//SORTJNF2 DD		</a:t>
            </a:r>
            <a:r>
              <a:rPr lang="en-US" sz="1200" b="1" kern="1200" noProof="1" smtClean="0">
                <a:solidFill>
                  <a:schemeClr val="tx1"/>
                </a:solidFill>
                <a:effectLst/>
                <a:latin typeface="+mn-lt"/>
                <a:ea typeface="+mn-ea"/>
                <a:cs typeface="+mn-cs"/>
                <a:sym typeface="Wingdings"/>
              </a:rPr>
              <a:t></a:t>
            </a:r>
            <a:r>
              <a:rPr lang="en-US" sz="1200" b="1" kern="1200" noProof="1" smtClean="0">
                <a:solidFill>
                  <a:schemeClr val="tx1"/>
                </a:solidFill>
                <a:effectLst/>
                <a:latin typeface="+mn-lt"/>
                <a:ea typeface="+mn-ea"/>
                <a:cs typeface="+mn-cs"/>
              </a:rPr>
              <a:t> </a:t>
            </a:r>
            <a:r>
              <a:rPr lang="en-US" sz="1200" kern="1200" noProof="1" smtClean="0">
                <a:solidFill>
                  <a:schemeClr val="tx1"/>
                </a:solidFill>
                <a:effectLst/>
                <a:latin typeface="+mn-lt"/>
                <a:ea typeface="+mn-ea"/>
                <a:cs typeface="+mn-cs"/>
              </a:rPr>
              <a:t>F2 – drugi plik wejściowy. ddname jest SORTJN</a:t>
            </a:r>
            <a:r>
              <a:rPr lang="en-US" sz="1200" b="1" kern="1200" noProof="1" smtClean="0">
                <a:solidFill>
                  <a:schemeClr val="tx1"/>
                </a:solidFill>
                <a:effectLst/>
                <a:latin typeface="+mn-lt"/>
                <a:ea typeface="+mn-ea"/>
                <a:cs typeface="+mn-cs"/>
              </a:rPr>
              <a:t>F2</a:t>
            </a:r>
            <a:r>
              <a:rPr lang="en-US" sz="1200" kern="1200" noProof="1" smtClean="0">
                <a:solidFill>
                  <a:schemeClr val="tx1"/>
                </a:solidFill>
                <a:effectLst/>
                <a:latin typeface="+mn-lt"/>
                <a:ea typeface="+mn-ea"/>
                <a:cs typeface="+mn-cs"/>
              </a:rPr>
              <a:t> jeżeli FILE=</a:t>
            </a:r>
            <a:r>
              <a:rPr lang="en-US" sz="1200" b="1" kern="1200" noProof="1" smtClean="0">
                <a:solidFill>
                  <a:schemeClr val="tx1"/>
                </a:solidFill>
                <a:effectLst/>
                <a:latin typeface="+mn-lt"/>
                <a:ea typeface="+mn-ea"/>
                <a:cs typeface="+mn-cs"/>
              </a:rPr>
              <a:t>F2</a:t>
            </a:r>
            <a:r>
              <a:rPr lang="en-US" sz="1200" kern="1200" noProof="1"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noProof="1" smtClean="0">
                <a:solidFill>
                  <a:schemeClr val="tx1"/>
                </a:solidFill>
                <a:effectLst/>
                <a:latin typeface="+mn-lt"/>
                <a:ea typeface="+mn-ea"/>
                <a:cs typeface="+mn-cs"/>
              </a:rPr>
              <a:t>			    albo FILES=</a:t>
            </a:r>
            <a:r>
              <a:rPr lang="en-US" sz="1200" b="1" kern="1200" noProof="1" smtClean="0">
                <a:solidFill>
                  <a:schemeClr val="tx1"/>
                </a:solidFill>
                <a:effectLst/>
                <a:latin typeface="+mn-lt"/>
                <a:ea typeface="+mn-ea"/>
                <a:cs typeface="+mn-cs"/>
              </a:rPr>
              <a:t>F2</a:t>
            </a:r>
            <a:r>
              <a:rPr lang="en-US" sz="1200" kern="1200" noProof="1" smtClean="0">
                <a:solidFill>
                  <a:schemeClr val="tx1"/>
                </a:solidFill>
                <a:effectLst/>
                <a:latin typeface="+mn-lt"/>
                <a:ea typeface="+mn-ea"/>
                <a:cs typeface="+mn-cs"/>
              </a:rPr>
              <a:t> jest wyszczególnione w instrukcji JOINKEYS.</a:t>
            </a:r>
          </a:p>
          <a:p>
            <a:r>
              <a:rPr lang="en-US" sz="1200" kern="1200" noProof="1" smtClean="0">
                <a:solidFill>
                  <a:schemeClr val="tx1"/>
                </a:solidFill>
                <a:effectLst/>
                <a:latin typeface="+mn-lt"/>
                <a:ea typeface="+mn-ea"/>
                <a:cs typeface="+mn-cs"/>
              </a:rPr>
              <a:t>			    Kolejność plików jest tu bardzo istotna – jakiś plik musi być ‚1’</a:t>
            </a:r>
            <a:r>
              <a:rPr lang="en-US" sz="1200" kern="1200" baseline="0" noProof="1" smtClean="0">
                <a:solidFill>
                  <a:schemeClr val="tx1"/>
                </a:solidFill>
                <a:effectLst/>
                <a:latin typeface="+mn-lt"/>
                <a:ea typeface="+mn-ea"/>
                <a:cs typeface="+mn-cs"/>
              </a:rPr>
              <a:t> a drugi ‚2’</a:t>
            </a:r>
            <a:r>
              <a:rPr lang="en-US" sz="1200" kern="1200" noProof="1" smtClean="0">
                <a:solidFill>
                  <a:schemeClr val="tx1"/>
                </a:solidFill>
                <a:effectLst/>
                <a:latin typeface="+mn-lt"/>
                <a:ea typeface="+mn-ea"/>
                <a:cs typeface="+mn-cs"/>
              </a:rPr>
              <a:t>.</a:t>
            </a:r>
          </a:p>
          <a:p>
            <a:r>
              <a:rPr lang="en-US" sz="1200" b="1" kern="1200" noProof="1" smtClean="0">
                <a:solidFill>
                  <a:schemeClr val="tx1"/>
                </a:solidFill>
                <a:effectLst/>
                <a:latin typeface="+mn-lt"/>
                <a:ea typeface="+mn-ea"/>
                <a:cs typeface="+mn-cs"/>
              </a:rPr>
              <a:t>//SORTOUT DD </a:t>
            </a:r>
            <a:r>
              <a:rPr lang="en-US" sz="1200" b="0" kern="1200" noProof="1" smtClean="0">
                <a:solidFill>
                  <a:schemeClr val="tx1"/>
                </a:solidFill>
                <a:effectLst/>
                <a:latin typeface="+mn-lt"/>
                <a:ea typeface="+mn-ea"/>
                <a:cs typeface="+mn-cs"/>
              </a:rPr>
              <a:t>lub</a:t>
            </a:r>
            <a:r>
              <a:rPr lang="en-US" sz="1200" b="1" kern="1200" noProof="1" smtClean="0">
                <a:solidFill>
                  <a:schemeClr val="tx1"/>
                </a:solidFill>
                <a:effectLst/>
                <a:latin typeface="+mn-lt"/>
                <a:ea typeface="+mn-ea"/>
                <a:cs typeface="+mn-cs"/>
              </a:rPr>
              <a:t> //OUTFIL DD	</a:t>
            </a:r>
            <a:r>
              <a:rPr lang="en-US" sz="1200" b="1" kern="1200" noProof="1" smtClean="0">
                <a:solidFill>
                  <a:schemeClr val="tx1"/>
                </a:solidFill>
                <a:effectLst/>
                <a:latin typeface="+mn-lt"/>
                <a:ea typeface="+mn-ea"/>
                <a:cs typeface="+mn-cs"/>
                <a:sym typeface="Wingdings"/>
              </a:rPr>
              <a:t></a:t>
            </a:r>
            <a:r>
              <a:rPr lang="en-US" sz="1200" b="0" kern="1200" noProof="1" smtClean="0">
                <a:solidFill>
                  <a:schemeClr val="tx1"/>
                </a:solidFill>
                <a:effectLst/>
                <a:latin typeface="+mn-lt"/>
                <a:ea typeface="+mn-ea"/>
                <a:cs typeface="+mn-cs"/>
              </a:rPr>
              <a:t> Definicja pliku wyjściowego (wynik pracy na JOINKEYS)</a:t>
            </a:r>
            <a:r>
              <a:rPr lang="en-US" sz="1200" kern="1200" noProof="1" smtClean="0">
                <a:solidFill>
                  <a:schemeClr val="tx1"/>
                </a:solidFill>
                <a:effectLst/>
                <a:latin typeface="+mn-lt"/>
                <a:ea typeface="+mn-ea"/>
                <a:cs typeface="+mn-cs"/>
              </a:rPr>
              <a:t>.</a:t>
            </a:r>
          </a:p>
          <a:p>
            <a:endParaRPr lang="en-US" sz="1200" b="1" kern="1200" noProof="1" smtClean="0">
              <a:solidFill>
                <a:schemeClr val="tx1"/>
              </a:solidFill>
              <a:effectLst/>
              <a:latin typeface="+mn-lt"/>
              <a:ea typeface="+mn-ea"/>
              <a:cs typeface="+mn-cs"/>
            </a:endParaRPr>
          </a:p>
          <a:p>
            <a:endParaRPr lang="en-US" sz="1200" kern="1200" noProof="1" smtClean="0">
              <a:solidFill>
                <a:schemeClr val="tx1"/>
              </a:solidFill>
              <a:effectLst/>
              <a:latin typeface="+mn-lt"/>
              <a:ea typeface="+mn-ea"/>
              <a:cs typeface="+mn-cs"/>
            </a:endParaRPr>
          </a:p>
          <a:p>
            <a:r>
              <a:rPr lang="en-US" sz="1200" b="1" kern="1200" noProof="1" smtClean="0">
                <a:solidFill>
                  <a:schemeClr val="tx1"/>
                </a:solidFill>
                <a:effectLst/>
                <a:latin typeface="+mn-lt"/>
                <a:ea typeface="+mn-ea"/>
                <a:cs typeface="+mn-cs"/>
              </a:rPr>
              <a:t>JNF1CNTL DD	</a:t>
            </a:r>
            <a:r>
              <a:rPr lang="en-US" sz="1200" b="0" kern="1200" noProof="1" smtClean="0">
                <a:solidFill>
                  <a:schemeClr val="tx1"/>
                </a:solidFill>
                <a:effectLst/>
                <a:latin typeface="+mn-lt"/>
                <a:ea typeface="+mn-ea"/>
                <a:cs typeface="+mn-cs"/>
                <a:sym typeface="Wingdings"/>
              </a:rPr>
              <a:t></a:t>
            </a:r>
            <a:r>
              <a:rPr lang="en-US" sz="1200" b="1" kern="1200" noProof="1" smtClean="0">
                <a:solidFill>
                  <a:schemeClr val="tx1"/>
                </a:solidFill>
                <a:effectLst/>
                <a:latin typeface="+mn-lt"/>
                <a:ea typeface="+mn-ea"/>
                <a:cs typeface="+mn-cs"/>
              </a:rPr>
              <a:t> </a:t>
            </a:r>
            <a:r>
              <a:rPr lang="en-US" sz="1200" kern="1200" noProof="1" smtClean="0">
                <a:solidFill>
                  <a:schemeClr val="tx1"/>
                </a:solidFill>
                <a:effectLst/>
                <a:latin typeface="+mn-lt"/>
                <a:ea typeface="+mn-ea"/>
                <a:cs typeface="+mn-cs"/>
              </a:rPr>
              <a:t>Instrukcja kontrolna dla ’</a:t>
            </a:r>
            <a:r>
              <a:rPr lang="en-US" sz="1200" b="1" kern="1200" noProof="1" smtClean="0">
                <a:solidFill>
                  <a:schemeClr val="tx1"/>
                </a:solidFill>
                <a:effectLst/>
                <a:latin typeface="+mn-lt"/>
                <a:ea typeface="+mn-ea"/>
                <a:cs typeface="+mn-cs"/>
              </a:rPr>
              <a:t>podzadania1</a:t>
            </a:r>
            <a:r>
              <a:rPr lang="en-US" sz="1200" kern="1200" noProof="1" smtClean="0">
                <a:solidFill>
                  <a:schemeClr val="tx1"/>
                </a:solidFill>
                <a:effectLst/>
                <a:latin typeface="+mn-lt"/>
                <a:ea typeface="+mn-ea"/>
                <a:cs typeface="+mn-cs"/>
              </a:rPr>
              <a:t>’ – może zawierać INCLUDE lub OMIT, OPTION, </a:t>
            </a:r>
          </a:p>
          <a:p>
            <a:r>
              <a:rPr lang="en-US" sz="1200" kern="1200" noProof="1" smtClean="0">
                <a:solidFill>
                  <a:schemeClr val="tx1"/>
                </a:solidFill>
                <a:effectLst/>
                <a:latin typeface="+mn-lt"/>
                <a:ea typeface="+mn-ea"/>
                <a:cs typeface="+mn-cs"/>
              </a:rPr>
              <a:t>		    MODS, RECORD, ALTSEQ, INREC  i  SUM.</a:t>
            </a:r>
          </a:p>
          <a:p>
            <a:r>
              <a:rPr lang="en-US" sz="1200" b="1" kern="1200" noProof="1" smtClean="0">
                <a:solidFill>
                  <a:schemeClr val="tx1"/>
                </a:solidFill>
                <a:effectLst/>
                <a:latin typeface="+mn-lt"/>
                <a:ea typeface="+mn-ea"/>
                <a:cs typeface="+mn-cs"/>
              </a:rPr>
              <a:t>JNF2CNTL DD</a:t>
            </a:r>
            <a:r>
              <a:rPr lang="en-US" sz="1200" b="0" kern="1200" noProof="1" smtClean="0">
                <a:solidFill>
                  <a:schemeClr val="tx1"/>
                </a:solidFill>
                <a:effectLst/>
                <a:latin typeface="+mn-lt"/>
                <a:ea typeface="+mn-ea"/>
                <a:cs typeface="+mn-cs"/>
              </a:rPr>
              <a:t>	</a:t>
            </a:r>
            <a:r>
              <a:rPr lang="en-US" sz="1200" b="0" kern="1200" noProof="1" smtClean="0">
                <a:solidFill>
                  <a:schemeClr val="tx1"/>
                </a:solidFill>
                <a:effectLst/>
                <a:latin typeface="+mn-lt"/>
                <a:ea typeface="+mn-ea"/>
                <a:cs typeface="+mn-cs"/>
                <a:sym typeface="Wingdings" panose="05000000000000000000" pitchFamily="2" charset="2"/>
              </a:rPr>
              <a:t> </a:t>
            </a:r>
            <a:r>
              <a:rPr lang="en-US" sz="1200" kern="1200" noProof="1" smtClean="0">
                <a:solidFill>
                  <a:schemeClr val="tx1"/>
                </a:solidFill>
                <a:effectLst/>
                <a:latin typeface="+mn-lt"/>
                <a:ea typeface="+mn-ea"/>
                <a:cs typeface="+mn-cs"/>
              </a:rPr>
              <a:t>Instrukcja kontrolna dla ’</a:t>
            </a:r>
            <a:r>
              <a:rPr lang="en-US" sz="1200" b="1" kern="1200" noProof="1" smtClean="0">
                <a:solidFill>
                  <a:schemeClr val="tx1"/>
                </a:solidFill>
                <a:effectLst/>
                <a:latin typeface="+mn-lt"/>
                <a:ea typeface="+mn-ea"/>
                <a:cs typeface="+mn-cs"/>
              </a:rPr>
              <a:t>podzadania2</a:t>
            </a:r>
            <a:r>
              <a:rPr lang="en-US" sz="1200" kern="1200" noProof="1" smtClean="0">
                <a:solidFill>
                  <a:schemeClr val="tx1"/>
                </a:solidFill>
                <a:effectLst/>
                <a:latin typeface="+mn-lt"/>
                <a:ea typeface="+mn-ea"/>
                <a:cs typeface="+mn-cs"/>
              </a:rPr>
              <a:t>’ – może zawierać INCLUDE lub OMIT, OPTION, </a:t>
            </a:r>
          </a:p>
          <a:p>
            <a:r>
              <a:rPr lang="en-US" sz="1200" kern="1200" noProof="1" smtClean="0">
                <a:solidFill>
                  <a:schemeClr val="tx1"/>
                </a:solidFill>
                <a:effectLst/>
                <a:latin typeface="+mn-lt"/>
                <a:ea typeface="+mn-ea"/>
                <a:cs typeface="+mn-cs"/>
              </a:rPr>
              <a:t>		    MODS, RECORD, ALTSEQ, INREC  i  SUM.</a:t>
            </a:r>
          </a:p>
          <a:p>
            <a:r>
              <a:rPr lang="en-US" sz="1200" kern="1200" noProof="1" smtClean="0">
                <a:solidFill>
                  <a:schemeClr val="tx1"/>
                </a:solidFill>
                <a:effectLst/>
                <a:latin typeface="+mn-lt"/>
                <a:ea typeface="+mn-ea"/>
                <a:cs typeface="+mn-cs"/>
              </a:rPr>
              <a:t> </a:t>
            </a:r>
          </a:p>
          <a:p>
            <a:r>
              <a:rPr lang="en-US" sz="1200" kern="1200" noProof="1" smtClean="0">
                <a:solidFill>
                  <a:schemeClr val="tx1"/>
                </a:solidFill>
                <a:effectLst/>
                <a:latin typeface="+mn-lt"/>
                <a:ea typeface="+mn-ea"/>
                <a:cs typeface="+mn-cs"/>
              </a:rPr>
              <a:t>Mogą w JCL wystąpić także inne, dodatkowe linie (nie będą w tej prezentacji dla JOINKEYS omawiane):</a:t>
            </a:r>
          </a:p>
          <a:p>
            <a:r>
              <a:rPr lang="en-US" sz="1200" b="1" kern="1200" noProof="1" smtClean="0">
                <a:solidFill>
                  <a:schemeClr val="tx1"/>
                </a:solidFill>
                <a:effectLst/>
                <a:latin typeface="+mn-lt"/>
                <a:ea typeface="+mn-ea"/>
                <a:cs typeface="+mn-cs"/>
              </a:rPr>
              <a:t>//DFSPARM DD, //SYSIN DD or //SORTCNTL DD</a:t>
            </a:r>
            <a:endParaRPr lang="en-US" sz="1200" kern="1200" noProof="1" smtClean="0">
              <a:solidFill>
                <a:schemeClr val="tx1"/>
              </a:solidFill>
              <a:effectLst/>
              <a:latin typeface="+mn-lt"/>
              <a:ea typeface="+mn-ea"/>
              <a:cs typeface="+mn-cs"/>
            </a:endParaRPr>
          </a:p>
          <a:p>
            <a:r>
              <a:rPr lang="en-US" sz="1200" b="1" kern="1200" noProof="1" smtClean="0">
                <a:solidFill>
                  <a:schemeClr val="tx1"/>
                </a:solidFill>
                <a:effectLst/>
                <a:latin typeface="+mn-lt"/>
                <a:ea typeface="+mn-ea"/>
                <a:cs typeface="+mn-cs"/>
              </a:rPr>
              <a:t>SYMNAMES  DD</a:t>
            </a:r>
            <a:endParaRPr lang="en-US" sz="1200" kern="1200" noProof="1" smtClean="0">
              <a:solidFill>
                <a:schemeClr val="tx1"/>
              </a:solidFill>
              <a:effectLst/>
              <a:latin typeface="+mn-lt"/>
              <a:ea typeface="+mn-ea"/>
              <a:cs typeface="+mn-cs"/>
            </a:endParaRPr>
          </a:p>
          <a:p>
            <a:r>
              <a:rPr lang="en-US" sz="1200" b="1" kern="1200" noProof="1" smtClean="0">
                <a:solidFill>
                  <a:schemeClr val="tx1"/>
                </a:solidFill>
                <a:effectLst/>
                <a:latin typeface="+mn-lt"/>
                <a:ea typeface="+mn-ea"/>
                <a:cs typeface="+mn-cs"/>
              </a:rPr>
              <a:t>SYMNOUT    DD</a:t>
            </a:r>
            <a:endParaRPr lang="en-US" sz="1200" kern="1200" noProof="1" smtClean="0">
              <a:solidFill>
                <a:schemeClr val="tx1"/>
              </a:solidFill>
              <a:effectLst/>
              <a:latin typeface="+mn-lt"/>
              <a:ea typeface="+mn-ea"/>
              <a:cs typeface="+mn-cs"/>
            </a:endParaRPr>
          </a:p>
          <a:p>
            <a:r>
              <a:rPr lang="en-US" sz="1200" b="1" kern="1200" noProof="1" smtClean="0">
                <a:solidFill>
                  <a:schemeClr val="tx1"/>
                </a:solidFill>
                <a:effectLst/>
                <a:latin typeface="+mn-lt"/>
                <a:ea typeface="+mn-ea"/>
                <a:cs typeface="+mn-cs"/>
              </a:rPr>
              <a:t>JNF1JMSG   DD</a:t>
            </a:r>
            <a:endParaRPr lang="en-US" sz="1200" kern="1200" noProof="1" smtClean="0">
              <a:solidFill>
                <a:schemeClr val="tx1"/>
              </a:solidFill>
              <a:effectLst/>
              <a:latin typeface="+mn-lt"/>
              <a:ea typeface="+mn-ea"/>
              <a:cs typeface="+mn-cs"/>
            </a:endParaRPr>
          </a:p>
          <a:p>
            <a:r>
              <a:rPr lang="en-US" sz="1200" b="1" kern="1200" noProof="1" smtClean="0">
                <a:solidFill>
                  <a:schemeClr val="tx1"/>
                </a:solidFill>
                <a:effectLst/>
                <a:latin typeface="+mn-lt"/>
                <a:ea typeface="+mn-ea"/>
                <a:cs typeface="+mn-cs"/>
              </a:rPr>
              <a:t>JNF2JMSG   DD</a:t>
            </a:r>
            <a:endParaRPr lang="en-US" sz="1200" kern="1200" noProof="1" smtClean="0">
              <a:solidFill>
                <a:schemeClr val="tx1"/>
              </a:solidFill>
              <a:effectLst/>
              <a:latin typeface="+mn-lt"/>
              <a:ea typeface="+mn-ea"/>
              <a:cs typeface="+mn-cs"/>
            </a:endParaRPr>
          </a:p>
          <a:p>
            <a:r>
              <a:rPr lang="en-US" sz="1200" b="1" kern="1200" noProof="1" smtClean="0">
                <a:solidFill>
                  <a:schemeClr val="tx1"/>
                </a:solidFill>
                <a:effectLst/>
                <a:latin typeface="+mn-lt"/>
                <a:ea typeface="+mn-ea"/>
                <a:cs typeface="+mn-cs"/>
              </a:rPr>
              <a:t>SORTWKdd DD</a:t>
            </a:r>
            <a:endParaRPr lang="en-US" sz="1200" kern="1200" noProof="1" smtClean="0">
              <a:solidFill>
                <a:schemeClr val="tx1"/>
              </a:solidFill>
              <a:effectLst/>
              <a:latin typeface="+mn-lt"/>
              <a:ea typeface="+mn-ea"/>
              <a:cs typeface="+mn-cs"/>
            </a:endParaRPr>
          </a:p>
          <a:p>
            <a:r>
              <a:rPr lang="en-US" sz="1200" b="1" kern="1200" noProof="1" smtClean="0">
                <a:solidFill>
                  <a:schemeClr val="tx1"/>
                </a:solidFill>
                <a:effectLst/>
                <a:latin typeface="+mn-lt"/>
                <a:ea typeface="+mn-ea"/>
                <a:cs typeface="+mn-cs"/>
              </a:rPr>
              <a:t>JNF1WKdd  DD</a:t>
            </a:r>
            <a:endParaRPr lang="en-US" sz="1200" kern="1200" noProof="1" smtClean="0">
              <a:solidFill>
                <a:schemeClr val="tx1"/>
              </a:solidFill>
              <a:effectLst/>
              <a:latin typeface="+mn-lt"/>
              <a:ea typeface="+mn-ea"/>
              <a:cs typeface="+mn-cs"/>
            </a:endParaRPr>
          </a:p>
          <a:p>
            <a:r>
              <a:rPr lang="en-US" sz="1200" b="1" kern="1200" noProof="1" smtClean="0">
                <a:solidFill>
                  <a:schemeClr val="tx1"/>
                </a:solidFill>
                <a:effectLst/>
                <a:latin typeface="+mn-lt"/>
                <a:ea typeface="+mn-ea"/>
                <a:cs typeface="+mn-cs"/>
              </a:rPr>
              <a:t>JNF2WKdd  DD</a:t>
            </a:r>
            <a:endParaRPr lang="en-US" sz="1200" kern="1200" noProof="1">
              <a:solidFill>
                <a:schemeClr val="tx1"/>
              </a:solidFill>
              <a:effectLst/>
              <a:latin typeface="+mn-lt"/>
              <a:ea typeface="+mn-ea"/>
              <a:cs typeface="+mn-cs"/>
            </a:endParaRPr>
          </a:p>
        </p:txBody>
      </p:sp>
      <p:sp>
        <p:nvSpPr>
          <p:cNvPr id="4" name="Symbol zastępczy numeru slajdu 3"/>
          <p:cNvSpPr>
            <a:spLocks noGrp="1"/>
          </p:cNvSpPr>
          <p:nvPr>
            <p:ph type="sldNum" sz="quarter" idx="10"/>
          </p:nvPr>
        </p:nvSpPr>
        <p:spPr/>
        <p:txBody>
          <a:bodyPr/>
          <a:lstStyle/>
          <a:p>
            <a:fld id="{0136E2C3-1978-42C8-96D7-4F35D316F26B}" type="slidenum">
              <a:rPr lang="pl-PL" smtClean="0"/>
              <a:pPr/>
              <a:t>25</a:t>
            </a:fld>
            <a:endParaRPr lang="pl-PL"/>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fontScale="32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1" smtClean="0"/>
              <a:t>W prezentacji będziemy używać dwóch plików wejściowych:</a:t>
            </a:r>
          </a:p>
          <a:p>
            <a:pPr marL="0" marR="0" indent="0" algn="l" defTabSz="914400" rtl="0" eaLnBrk="1" fontAlgn="auto" latinLnBrk="0" hangingPunct="1">
              <a:lnSpc>
                <a:spcPct val="100000"/>
              </a:lnSpc>
              <a:spcBef>
                <a:spcPts val="0"/>
              </a:spcBef>
              <a:spcAft>
                <a:spcPts val="0"/>
              </a:spcAft>
              <a:buClrTx/>
              <a:buSzTx/>
              <a:buFontTx/>
              <a:buNone/>
              <a:tabLst/>
              <a:defRPr/>
            </a:pPr>
            <a:r>
              <a:rPr lang="en-US" noProof="1" smtClean="0"/>
              <a:t>Pierwszym jest do tej pory używany LB12345.IKEA.ALL</a:t>
            </a:r>
          </a:p>
          <a:p>
            <a:pPr marL="0" marR="0" indent="0" algn="l" defTabSz="914400" rtl="0" eaLnBrk="1" fontAlgn="auto" latinLnBrk="0" hangingPunct="1">
              <a:lnSpc>
                <a:spcPct val="100000"/>
              </a:lnSpc>
              <a:spcBef>
                <a:spcPts val="0"/>
              </a:spcBef>
              <a:spcAft>
                <a:spcPts val="0"/>
              </a:spcAft>
              <a:buClrTx/>
              <a:buSzTx/>
              <a:buFontTx/>
              <a:buNone/>
              <a:tabLst/>
              <a:defRPr/>
            </a:pPr>
            <a:r>
              <a:rPr lang="en-US" noProof="1" smtClean="0"/>
              <a:t>Drugim plikiem będzie LB12345.IKEA.PERS zdefiniowany</a:t>
            </a:r>
            <a:r>
              <a:rPr lang="en-US" baseline="0" noProof="1" smtClean="0"/>
              <a:t> następująco: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1" smtClean="0"/>
          </a:p>
          <a:p>
            <a:r>
              <a:rPr lang="en-US" sz="1200" kern="1200" noProof="1" smtClean="0">
                <a:solidFill>
                  <a:schemeClr val="tx1"/>
                </a:solidFill>
                <a:effectLst/>
                <a:latin typeface="+mn-lt"/>
                <a:ea typeface="+mn-ea"/>
                <a:cs typeface="+mn-cs"/>
              </a:rPr>
              <a:t>02  PERS-DATA.</a:t>
            </a:r>
          </a:p>
          <a:p>
            <a:r>
              <a:rPr lang="en-US" sz="1200" kern="1200" noProof="1" smtClean="0">
                <a:solidFill>
                  <a:schemeClr val="tx1"/>
                </a:solidFill>
                <a:effectLst/>
                <a:latin typeface="+mn-lt"/>
                <a:ea typeface="+mn-ea"/>
                <a:cs typeface="+mn-cs"/>
              </a:rPr>
              <a:t>      05  PERS-NAME		PIC X(10).</a:t>
            </a:r>
          </a:p>
          <a:p>
            <a:r>
              <a:rPr lang="en-US" sz="1200" kern="1200" noProof="1" smtClean="0">
                <a:solidFill>
                  <a:schemeClr val="tx1"/>
                </a:solidFill>
                <a:effectLst/>
                <a:latin typeface="+mn-lt"/>
                <a:ea typeface="+mn-ea"/>
                <a:cs typeface="+mn-cs"/>
              </a:rPr>
              <a:t>      05  PERS-SURNAME		PIC X(15).</a:t>
            </a:r>
          </a:p>
          <a:p>
            <a:r>
              <a:rPr lang="en-US" sz="1200" kern="1200" noProof="1" smtClean="0">
                <a:solidFill>
                  <a:schemeClr val="tx1"/>
                </a:solidFill>
                <a:effectLst/>
                <a:latin typeface="+mn-lt"/>
                <a:ea typeface="+mn-ea"/>
                <a:cs typeface="+mn-cs"/>
              </a:rPr>
              <a:t>      05  PERS-ADDRESS.</a:t>
            </a:r>
          </a:p>
          <a:p>
            <a:r>
              <a:rPr lang="en-US" sz="1200" kern="1200" noProof="1" smtClean="0">
                <a:solidFill>
                  <a:schemeClr val="tx1"/>
                </a:solidFill>
                <a:effectLst/>
                <a:latin typeface="+mn-lt"/>
                <a:ea typeface="+mn-ea"/>
                <a:cs typeface="+mn-cs"/>
              </a:rPr>
              <a:t>            10  PERS-POSTAL-CODE	PIC X(06).</a:t>
            </a:r>
          </a:p>
          <a:p>
            <a:r>
              <a:rPr lang="en-US" sz="1200" kern="1200" noProof="1" smtClean="0">
                <a:solidFill>
                  <a:schemeClr val="tx1"/>
                </a:solidFill>
                <a:effectLst/>
                <a:latin typeface="+mn-lt"/>
                <a:ea typeface="+mn-ea"/>
                <a:cs typeface="+mn-cs"/>
              </a:rPr>
              <a:t>            10  FILLER		PIC X(01).</a:t>
            </a:r>
          </a:p>
          <a:p>
            <a:r>
              <a:rPr lang="en-US" sz="1200" kern="1200" noProof="1" smtClean="0">
                <a:solidFill>
                  <a:schemeClr val="tx1"/>
                </a:solidFill>
                <a:effectLst/>
                <a:latin typeface="+mn-lt"/>
                <a:ea typeface="+mn-ea"/>
                <a:cs typeface="+mn-cs"/>
              </a:rPr>
              <a:t>            10  PERS-CITY		PIC X(10).</a:t>
            </a:r>
          </a:p>
          <a:p>
            <a:r>
              <a:rPr lang="en-US" sz="1200" kern="1200" noProof="1" smtClean="0">
                <a:solidFill>
                  <a:schemeClr val="tx1"/>
                </a:solidFill>
                <a:effectLst/>
                <a:latin typeface="+mn-lt"/>
                <a:ea typeface="+mn-ea"/>
                <a:cs typeface="+mn-cs"/>
              </a:rPr>
              <a:t>            10  FILLER		PIC X(01).</a:t>
            </a:r>
          </a:p>
          <a:p>
            <a:r>
              <a:rPr lang="en-US" sz="1200" kern="1200" noProof="1" smtClean="0">
                <a:solidFill>
                  <a:schemeClr val="tx1"/>
                </a:solidFill>
                <a:effectLst/>
                <a:latin typeface="+mn-lt"/>
                <a:ea typeface="+mn-ea"/>
                <a:cs typeface="+mn-cs"/>
              </a:rPr>
              <a:t>            10  PERS-STREET		PIC X(27).</a:t>
            </a:r>
          </a:p>
          <a:p>
            <a:r>
              <a:rPr lang="en-US" sz="1200" kern="1200" noProof="1" smtClean="0">
                <a:solidFill>
                  <a:schemeClr val="tx1"/>
                </a:solidFill>
                <a:effectLst/>
                <a:latin typeface="+mn-lt"/>
                <a:ea typeface="+mn-ea"/>
                <a:cs typeface="+mn-cs"/>
              </a:rPr>
              <a:t>************************************************************************</a:t>
            </a:r>
          </a:p>
          <a:p>
            <a:r>
              <a:rPr lang="en-US" sz="1200" kern="1200" noProof="1" smtClean="0">
                <a:solidFill>
                  <a:schemeClr val="tx1"/>
                </a:solidFill>
                <a:effectLst/>
                <a:latin typeface="+mn-lt"/>
                <a:ea typeface="+mn-ea"/>
                <a:cs typeface="+mn-cs"/>
              </a:rPr>
              <a:t>* Length of the copybook			70 bytes *</a:t>
            </a:r>
          </a:p>
          <a:p>
            <a:r>
              <a:rPr lang="en-US" sz="1200" kern="1200" noProof="1" smtClean="0">
                <a:solidFill>
                  <a:schemeClr val="tx1"/>
                </a:solidFill>
                <a:effectLst/>
                <a:latin typeface="+mn-lt"/>
                <a:ea typeface="+mn-ea"/>
                <a:cs typeface="+mn-cs"/>
              </a:rPr>
              <a:t>************************************************************************</a:t>
            </a:r>
          </a:p>
          <a:p>
            <a:r>
              <a:rPr lang="en-US" sz="1200" kern="1200" noProof="1" smtClean="0">
                <a:solidFill>
                  <a:schemeClr val="tx1"/>
                </a:solidFill>
                <a:effectLst/>
                <a:latin typeface="+mn-lt"/>
                <a:ea typeface="+mn-ea"/>
                <a:cs typeface="+mn-cs"/>
              </a:rPr>
              <a:t> </a:t>
            </a:r>
          </a:p>
          <a:p>
            <a:r>
              <a:rPr lang="en-US" sz="1200" kern="1200" noProof="1" smtClean="0">
                <a:solidFill>
                  <a:schemeClr val="tx1"/>
                </a:solidFill>
                <a:effectLst/>
                <a:latin typeface="+mn-lt"/>
                <a:ea typeface="+mn-ea"/>
                <a:cs typeface="+mn-cs"/>
              </a:rPr>
              <a:t>Copybook w formacie jaki daje ‘File Manager’:</a:t>
            </a:r>
          </a:p>
          <a:p>
            <a:r>
              <a:rPr lang="en-US" sz="1200" kern="1200" noProof="1" smtClean="0">
                <a:solidFill>
                  <a:schemeClr val="tx1"/>
                </a:solidFill>
                <a:effectLst/>
                <a:latin typeface="+mn-lt"/>
                <a:ea typeface="+mn-ea"/>
                <a:cs typeface="+mn-cs"/>
              </a:rPr>
              <a:t>*******************************************************************************************************************</a:t>
            </a:r>
          </a:p>
          <a:p>
            <a:r>
              <a:rPr lang="en-US" sz="1200" kern="1200" noProof="1" smtClean="0">
                <a:solidFill>
                  <a:schemeClr val="tx1"/>
                </a:solidFill>
                <a:effectLst/>
                <a:latin typeface="+mn-lt"/>
                <a:ea typeface="+mn-ea"/>
                <a:cs typeface="+mn-cs"/>
              </a:rPr>
              <a:t>No      Level		Field name			Picture	Type	Start	End	Length</a:t>
            </a:r>
          </a:p>
          <a:p>
            <a:r>
              <a:rPr lang="en-US" sz="1200" kern="1200" noProof="1" smtClean="0">
                <a:solidFill>
                  <a:schemeClr val="tx1"/>
                </a:solidFill>
                <a:effectLst/>
                <a:latin typeface="+mn-lt"/>
                <a:ea typeface="+mn-ea"/>
                <a:cs typeface="+mn-cs"/>
              </a:rPr>
              <a:t>-------  ------------   ---------------------------------------------------------  ----------   ------------  --------------   --------------   -----------------</a:t>
            </a:r>
          </a:p>
          <a:p>
            <a:r>
              <a:rPr lang="en-US" sz="1200" kern="1200" noProof="1" smtClean="0">
                <a:solidFill>
                  <a:schemeClr val="tx1"/>
                </a:solidFill>
                <a:effectLst/>
                <a:latin typeface="+mn-lt"/>
                <a:ea typeface="+mn-ea"/>
                <a:cs typeface="+mn-cs"/>
              </a:rPr>
              <a:t>  1	1	FILEMANAGER-DEFAULT-01		    AN	      1 	  70	    70</a:t>
            </a:r>
          </a:p>
          <a:p>
            <a:r>
              <a:rPr lang="en-US" sz="1200" kern="1200" noProof="1" smtClean="0">
                <a:solidFill>
                  <a:schemeClr val="tx1"/>
                </a:solidFill>
                <a:effectLst/>
                <a:latin typeface="+mn-lt"/>
                <a:ea typeface="+mn-ea"/>
                <a:cs typeface="+mn-cs"/>
              </a:rPr>
              <a:t>  2	  2	PERS-DATA				    AN	      1	  70	     70</a:t>
            </a:r>
          </a:p>
          <a:p>
            <a:r>
              <a:rPr lang="en-US" sz="1200" kern="1200" noProof="1" smtClean="0">
                <a:solidFill>
                  <a:schemeClr val="tx1"/>
                </a:solidFill>
                <a:effectLst/>
                <a:latin typeface="+mn-lt"/>
                <a:ea typeface="+mn-ea"/>
                <a:cs typeface="+mn-cs"/>
              </a:rPr>
              <a:t>  3	   3	PERS-NAME			    X(10)	    AN	      1	  10	     10</a:t>
            </a:r>
          </a:p>
          <a:p>
            <a:r>
              <a:rPr lang="en-US" sz="1200" kern="1200" noProof="1" smtClean="0">
                <a:solidFill>
                  <a:schemeClr val="tx1"/>
                </a:solidFill>
                <a:effectLst/>
                <a:latin typeface="+mn-lt"/>
                <a:ea typeface="+mn-ea"/>
                <a:cs typeface="+mn-cs"/>
              </a:rPr>
              <a:t>  4	   3	PERS-SURNAME		    X(15)	    AN	    11	  25	     15</a:t>
            </a:r>
          </a:p>
          <a:p>
            <a:r>
              <a:rPr lang="en-US" sz="1200" kern="1200" noProof="1" smtClean="0">
                <a:solidFill>
                  <a:schemeClr val="tx1"/>
                </a:solidFill>
                <a:effectLst/>
                <a:latin typeface="+mn-lt"/>
                <a:ea typeface="+mn-ea"/>
                <a:cs typeface="+mn-cs"/>
              </a:rPr>
              <a:t>  5	   3	PERS-ADDRESS			    AN	    26	  70	     45</a:t>
            </a:r>
          </a:p>
          <a:p>
            <a:r>
              <a:rPr lang="en-US" sz="1200" kern="1200" noProof="1" smtClean="0">
                <a:solidFill>
                  <a:schemeClr val="tx1"/>
                </a:solidFill>
                <a:effectLst/>
                <a:latin typeface="+mn-lt"/>
                <a:ea typeface="+mn-ea"/>
                <a:cs typeface="+mn-cs"/>
              </a:rPr>
              <a:t>  6	    4	PERS-POSTAL-CODE		    X(06)	    AN	    26	  31	       6</a:t>
            </a:r>
          </a:p>
          <a:p>
            <a:r>
              <a:rPr lang="en-US" sz="1200" kern="1200" noProof="1" smtClean="0">
                <a:solidFill>
                  <a:schemeClr val="tx1"/>
                </a:solidFill>
                <a:effectLst/>
                <a:latin typeface="+mn-lt"/>
                <a:ea typeface="+mn-ea"/>
                <a:cs typeface="+mn-cs"/>
              </a:rPr>
              <a:t>  7	    4	FILLER			    X(01)	    AN	    32	  32	       1</a:t>
            </a:r>
          </a:p>
          <a:p>
            <a:r>
              <a:rPr lang="en-US" sz="1200" kern="1200" noProof="1" smtClean="0">
                <a:solidFill>
                  <a:schemeClr val="tx1"/>
                </a:solidFill>
                <a:effectLst/>
                <a:latin typeface="+mn-lt"/>
                <a:ea typeface="+mn-ea"/>
                <a:cs typeface="+mn-cs"/>
              </a:rPr>
              <a:t>  8	    4	PERS-CITY			    X(10)	    AN	    33	  42	     10</a:t>
            </a:r>
          </a:p>
          <a:p>
            <a:r>
              <a:rPr lang="en-US" sz="1200" kern="1200" noProof="1" smtClean="0">
                <a:solidFill>
                  <a:schemeClr val="tx1"/>
                </a:solidFill>
                <a:effectLst/>
                <a:latin typeface="+mn-lt"/>
                <a:ea typeface="+mn-ea"/>
                <a:cs typeface="+mn-cs"/>
              </a:rPr>
              <a:t>  9	    4	FILLER			    X(01)	    AN	    43	  43	       1</a:t>
            </a:r>
          </a:p>
          <a:p>
            <a:r>
              <a:rPr lang="en-US" sz="1200" kern="1200" noProof="1" smtClean="0">
                <a:solidFill>
                  <a:schemeClr val="tx1"/>
                </a:solidFill>
                <a:effectLst/>
                <a:latin typeface="+mn-lt"/>
                <a:ea typeface="+mn-ea"/>
                <a:cs typeface="+mn-cs"/>
              </a:rPr>
              <a:t>10	    4	PERS-STREET		    X(27)	    AN	    44	  70	     27</a:t>
            </a:r>
          </a:p>
          <a:p>
            <a:pPr marL="0" marR="0" indent="0" algn="l" defTabSz="914400" rtl="0" eaLnBrk="1" fontAlgn="auto" latinLnBrk="0" hangingPunct="1">
              <a:lnSpc>
                <a:spcPct val="100000"/>
              </a:lnSpc>
              <a:spcBef>
                <a:spcPts val="0"/>
              </a:spcBef>
              <a:spcAft>
                <a:spcPts val="0"/>
              </a:spcAft>
              <a:buClrTx/>
              <a:buSzTx/>
              <a:buFontTx/>
              <a:buNone/>
              <a:tabLst/>
              <a:defRPr/>
            </a:pPr>
            <a:endParaRPr lang="en-US" noProof="1" smtClean="0"/>
          </a:p>
          <a:p>
            <a:pPr marL="0" marR="0" indent="0" algn="l" defTabSz="914400" rtl="0" eaLnBrk="1" fontAlgn="auto" latinLnBrk="0" hangingPunct="1">
              <a:lnSpc>
                <a:spcPct val="100000"/>
              </a:lnSpc>
              <a:spcBef>
                <a:spcPts val="0"/>
              </a:spcBef>
              <a:spcAft>
                <a:spcPts val="0"/>
              </a:spcAft>
              <a:buClrTx/>
              <a:buSzTx/>
              <a:buFontTx/>
              <a:buNone/>
              <a:tabLst/>
              <a:defRPr/>
            </a:pPr>
            <a:r>
              <a:rPr lang="en-US" noProof="1" smtClean="0"/>
              <a:t>z przykładowymi danymi</a:t>
            </a:r>
          </a:p>
          <a:p>
            <a:r>
              <a:rPr lang="en-US" sz="1200" kern="1200" noProof="1" smtClean="0">
                <a:solidFill>
                  <a:schemeClr val="tx1"/>
                </a:solidFill>
                <a:effectLst/>
                <a:latin typeface="+mn-lt"/>
                <a:ea typeface="+mn-ea"/>
                <a:cs typeface="+mn-cs"/>
              </a:rPr>
              <a:t>Magdalena	Borus		80-327	 Gdansk	ul. Slowackiego 30/15</a:t>
            </a:r>
          </a:p>
          <a:p>
            <a:r>
              <a:rPr lang="en-US" sz="1200" kern="1200" noProof="1" smtClean="0">
                <a:solidFill>
                  <a:schemeClr val="tx1"/>
                </a:solidFill>
                <a:effectLst/>
                <a:latin typeface="+mn-lt"/>
                <a:ea typeface="+mn-ea"/>
                <a:cs typeface="+mn-cs"/>
              </a:rPr>
              <a:t>Wieslaw	Pieniek		80-432	 Gdansk	ul. Mickiewicza 141/11</a:t>
            </a:r>
          </a:p>
          <a:p>
            <a:r>
              <a:rPr lang="en-US" sz="1200" kern="1200" noProof="1" smtClean="0">
                <a:solidFill>
                  <a:schemeClr val="tx1"/>
                </a:solidFill>
                <a:effectLst/>
                <a:latin typeface="+mn-lt"/>
                <a:ea typeface="+mn-ea"/>
                <a:cs typeface="+mn-cs"/>
              </a:rPr>
              <a:t>Leszek	Buczek		31-559	 Krakow	ul. Grzegorzecka 102/29</a:t>
            </a:r>
          </a:p>
          <a:p>
            <a:r>
              <a:rPr lang="en-US" sz="1200" kern="1200" noProof="1" smtClean="0">
                <a:solidFill>
                  <a:schemeClr val="tx1"/>
                </a:solidFill>
                <a:effectLst/>
                <a:latin typeface="+mn-lt"/>
                <a:ea typeface="+mn-ea"/>
                <a:cs typeface="+mn-cs"/>
              </a:rPr>
              <a:t>Mietek	Jagoda		M1W65	 Delhi	Indira Gandi street 455/34</a:t>
            </a:r>
          </a:p>
          <a:p>
            <a:r>
              <a:rPr lang="en-US" sz="1200" kern="1200" noProof="1" smtClean="0">
                <a:solidFill>
                  <a:schemeClr val="tx1"/>
                </a:solidFill>
                <a:effectLst/>
                <a:latin typeface="+mn-lt"/>
                <a:ea typeface="+mn-ea"/>
                <a:cs typeface="+mn-cs"/>
              </a:rPr>
              <a:t>Grzegorz	Sendziszyn		M1G55	 Mumbaj	Sandocan street 54/123</a:t>
            </a:r>
          </a:p>
          <a:p>
            <a:r>
              <a:rPr lang="en-US" sz="1200" kern="1200" noProof="1" smtClean="0">
                <a:solidFill>
                  <a:schemeClr val="tx1"/>
                </a:solidFill>
                <a:effectLst/>
                <a:latin typeface="+mn-lt"/>
                <a:ea typeface="+mn-ea"/>
                <a:cs typeface="+mn-cs"/>
              </a:rPr>
              <a:t>Stefan	Armaniak		K6F97	 Jaipur	Rajasthan street 765/543</a:t>
            </a:r>
          </a:p>
          <a:p>
            <a:r>
              <a:rPr lang="en-US" sz="1200" kern="1200" noProof="1" smtClean="0">
                <a:solidFill>
                  <a:schemeClr val="tx1"/>
                </a:solidFill>
                <a:effectLst/>
                <a:latin typeface="+mn-lt"/>
                <a:ea typeface="+mn-ea"/>
                <a:cs typeface="+mn-cs"/>
              </a:rPr>
              <a:t>Jurek	Bojda		00-405	 Warszawa	ul. Pietruszewicza 12/4</a:t>
            </a:r>
          </a:p>
          <a:p>
            <a:r>
              <a:rPr lang="en-US" sz="1200" strike="sngStrike" kern="1200" noProof="1" smtClean="0">
                <a:solidFill>
                  <a:schemeClr val="tx1"/>
                </a:solidFill>
                <a:effectLst/>
                <a:latin typeface="+mn-lt"/>
                <a:ea typeface="+mn-ea"/>
                <a:cs typeface="+mn-cs"/>
              </a:rPr>
              <a:t>Maria	Cicha		31-840	 Krakow	ul. Kosciuszki 12</a:t>
            </a:r>
          </a:p>
          <a:p>
            <a:r>
              <a:rPr lang="en-US" sz="1200" kern="1200" noProof="1" smtClean="0">
                <a:solidFill>
                  <a:schemeClr val="tx1"/>
                </a:solidFill>
                <a:effectLst/>
                <a:latin typeface="+mn-lt"/>
                <a:ea typeface="+mn-ea"/>
                <a:cs typeface="+mn-cs"/>
              </a:rPr>
              <a:t>Adam	Macieja		80-601	 Gdansk	ul. Wigury 1234/23</a:t>
            </a:r>
          </a:p>
          <a:p>
            <a:r>
              <a:rPr lang="en-US" sz="1200" kern="1200" noProof="1" smtClean="0">
                <a:solidFill>
                  <a:schemeClr val="tx1"/>
                </a:solidFill>
                <a:effectLst/>
                <a:latin typeface="+mn-lt"/>
                <a:ea typeface="+mn-ea"/>
                <a:cs typeface="+mn-cs"/>
              </a:rPr>
              <a:t>Seweryn	Konieczny		81-542	 Sopot	ul. Einsztaina 12/5</a:t>
            </a:r>
          </a:p>
          <a:p>
            <a:r>
              <a:rPr lang="en-US" sz="1200" kern="1200" noProof="1" smtClean="0">
                <a:solidFill>
                  <a:schemeClr val="tx1"/>
                </a:solidFill>
                <a:effectLst/>
                <a:latin typeface="+mn-lt"/>
                <a:ea typeface="+mn-ea"/>
                <a:cs typeface="+mn-cs"/>
              </a:rPr>
              <a:t>Aleksandra	Wolna		82-700	 Gdynia	ul. Sloneczna 123</a:t>
            </a:r>
          </a:p>
          <a:p>
            <a:r>
              <a:rPr lang="en-US" sz="1200" kern="1200" noProof="1" smtClean="0">
                <a:solidFill>
                  <a:schemeClr val="tx1"/>
                </a:solidFill>
                <a:effectLst/>
                <a:latin typeface="+mn-lt"/>
                <a:ea typeface="+mn-ea"/>
                <a:cs typeface="+mn-cs"/>
              </a:rPr>
              <a:t>Andrzej	Pacula		82-555	 Gdynia	ul. Szeroka 12/24</a:t>
            </a:r>
          </a:p>
          <a:p>
            <a:r>
              <a:rPr lang="en-US" sz="1200" kern="1200" noProof="1" smtClean="0">
                <a:solidFill>
                  <a:schemeClr val="tx1"/>
                </a:solidFill>
                <a:effectLst/>
                <a:latin typeface="+mn-lt"/>
                <a:ea typeface="+mn-ea"/>
                <a:cs typeface="+mn-cs"/>
              </a:rPr>
              <a:t>Marta	Kwasniewska		30-654	 Krakow	ul. Sienkiewicza 867/29</a:t>
            </a:r>
          </a:p>
          <a:p>
            <a:r>
              <a:rPr lang="en-US" sz="1200" strike="sngStrike" kern="1200" noProof="1" smtClean="0">
                <a:solidFill>
                  <a:schemeClr val="tx1"/>
                </a:solidFill>
                <a:effectLst/>
                <a:latin typeface="+mn-lt"/>
                <a:ea typeface="+mn-ea"/>
                <a:cs typeface="+mn-cs"/>
              </a:rPr>
              <a:t>Waclaw	Jablonski 		80-402	 Gdansk	ul. Pogodna 34/8</a:t>
            </a:r>
          </a:p>
          <a:p>
            <a:r>
              <a:rPr lang="en-US" sz="1200" kern="1200" noProof="1" smtClean="0">
                <a:solidFill>
                  <a:schemeClr val="tx1"/>
                </a:solidFill>
                <a:effectLst/>
                <a:latin typeface="+mn-lt"/>
                <a:ea typeface="+mn-ea"/>
                <a:cs typeface="+mn-cs"/>
              </a:rPr>
              <a:t>Boguslawa	Janszewska		80-609	 Gdansk	ul. Spokojna 14/32</a:t>
            </a:r>
          </a:p>
          <a:p>
            <a:r>
              <a:rPr lang="en-US" sz="1200" kern="1200" noProof="1" smtClean="0">
                <a:solidFill>
                  <a:schemeClr val="tx1"/>
                </a:solidFill>
                <a:effectLst/>
                <a:latin typeface="+mn-lt"/>
                <a:ea typeface="+mn-ea"/>
                <a:cs typeface="+mn-cs"/>
              </a:rPr>
              <a:t>Maciej	Straszny		81-439	 Sopot	ul. Niebieska 25</a:t>
            </a:r>
          </a:p>
          <a:p>
            <a:r>
              <a:rPr lang="en-US" sz="1200" kern="1200" noProof="1" smtClean="0">
                <a:solidFill>
                  <a:schemeClr val="tx1"/>
                </a:solidFill>
                <a:effectLst/>
                <a:latin typeface="+mn-lt"/>
                <a:ea typeface="+mn-ea"/>
                <a:cs typeface="+mn-cs"/>
              </a:rPr>
              <a:t>Marzena	Siudowska		31-924	 Krakow	Os. Centrum 'A', 8/58</a:t>
            </a:r>
          </a:p>
          <a:p>
            <a:r>
              <a:rPr lang="en-US" sz="1200" kern="1200" noProof="1" smtClean="0">
                <a:solidFill>
                  <a:schemeClr val="tx1"/>
                </a:solidFill>
                <a:effectLst/>
                <a:latin typeface="+mn-lt"/>
                <a:ea typeface="+mn-ea"/>
                <a:cs typeface="+mn-cs"/>
              </a:rPr>
              <a:t>Malgorzata	Bieniek		82-510	 Gdynia	ul Daliowa 24/6</a:t>
            </a:r>
          </a:p>
          <a:p>
            <a:r>
              <a:rPr lang="en-US" sz="1200" kern="1200" noProof="1" smtClean="0">
                <a:solidFill>
                  <a:schemeClr val="tx1"/>
                </a:solidFill>
                <a:effectLst/>
                <a:latin typeface="+mn-lt"/>
                <a:ea typeface="+mn-ea"/>
                <a:cs typeface="+mn-cs"/>
              </a:rPr>
              <a:t>Waldemar	Grochowski		80-830	 Gdansk	Oliwa, ul. Slowackiego 123</a:t>
            </a:r>
          </a:p>
          <a:p>
            <a:r>
              <a:rPr lang="en-US" sz="1200" strike="sngStrike" kern="1200" noProof="1" smtClean="0">
                <a:solidFill>
                  <a:schemeClr val="tx1"/>
                </a:solidFill>
                <a:effectLst/>
                <a:latin typeface="+mn-lt"/>
                <a:ea typeface="+mn-ea"/>
                <a:cs typeface="+mn-cs"/>
              </a:rPr>
              <a:t>Agnieszka	Klamka		80-809	 Gdansk	Chelm, ul. Witosa 12/66</a:t>
            </a:r>
          </a:p>
          <a:p>
            <a:r>
              <a:rPr lang="en-US" sz="1200" kern="1200" noProof="1" smtClean="0">
                <a:solidFill>
                  <a:schemeClr val="tx1"/>
                </a:solidFill>
                <a:effectLst/>
                <a:latin typeface="+mn-lt"/>
                <a:ea typeface="+mn-ea"/>
                <a:cs typeface="+mn-cs"/>
              </a:rPr>
              <a:t>Mariusz	Raszyk		80-630	 Gdansk	Kokoszki, ul. Gospody 19</a:t>
            </a:r>
          </a:p>
          <a:p>
            <a:r>
              <a:rPr lang="en-US" sz="1200" kern="1200" noProof="1" smtClean="0">
                <a:solidFill>
                  <a:schemeClr val="tx1"/>
                </a:solidFill>
                <a:effectLst/>
                <a:latin typeface="+mn-lt"/>
                <a:ea typeface="+mn-ea"/>
                <a:cs typeface="+mn-cs"/>
              </a:rPr>
              <a:t>Natalia	Bojda		00-405	 Warszawa	ul. Pietruszewicza 12/4</a:t>
            </a:r>
          </a:p>
          <a:p>
            <a:r>
              <a:rPr lang="en-US" sz="1200" b="1" kern="1200" noProof="1" smtClean="0">
                <a:solidFill>
                  <a:schemeClr val="tx1"/>
                </a:solidFill>
                <a:effectLst/>
                <a:latin typeface="+mn-lt"/>
                <a:ea typeface="+mn-ea"/>
                <a:cs typeface="+mn-cs"/>
              </a:rPr>
              <a:t>Zenek	Niepowazny	99-999	 Na Boku	ul. Dziwna 12345/9999</a:t>
            </a:r>
          </a:p>
          <a:p>
            <a:r>
              <a:rPr lang="en-US" sz="1200" b="1" kern="1200" noProof="1" smtClean="0">
                <a:solidFill>
                  <a:schemeClr val="tx1"/>
                </a:solidFill>
                <a:effectLst/>
                <a:latin typeface="+mn-lt"/>
                <a:ea typeface="+mn-ea"/>
                <a:cs typeface="+mn-cs"/>
              </a:rPr>
              <a:t>Wacek	Rombniety		00-000	 Majaczenie	 ul. Rozwiazla 1/1</a:t>
            </a:r>
          </a:p>
          <a:p>
            <a:endParaRPr lang="en-US" noProof="1" smtClean="0"/>
          </a:p>
          <a:p>
            <a:r>
              <a:rPr lang="en-US" noProof="1" smtClean="0"/>
              <a:t>Zauważ, że występują tu bez powtórzeń te same nazwiska co w pliku ‚pierwszym’ (LB12345.IKEA.ALL),</a:t>
            </a:r>
            <a:r>
              <a:rPr lang="en-US" baseline="0" noProof="1" smtClean="0"/>
              <a:t> z tym, że:</a:t>
            </a:r>
          </a:p>
          <a:p>
            <a:pPr marL="171450" indent="-171450">
              <a:buFontTx/>
              <a:buChar char="-"/>
            </a:pPr>
            <a:r>
              <a:rPr lang="en-US" baseline="0" noProof="1" smtClean="0"/>
              <a:t>Wyrzucone są z tego pliku 3 osoby:</a:t>
            </a:r>
          </a:p>
          <a:p>
            <a:pPr marL="0" indent="0">
              <a:buFontTx/>
              <a:buNone/>
            </a:pPr>
            <a:r>
              <a:rPr lang="en-US" baseline="0" noProof="1" smtClean="0"/>
              <a:t>	</a:t>
            </a:r>
            <a:r>
              <a:rPr lang="en-US" sz="1200" kern="1200" noProof="1" smtClean="0">
                <a:solidFill>
                  <a:schemeClr val="tx1"/>
                </a:solidFill>
                <a:effectLst/>
                <a:latin typeface="+mn-lt"/>
                <a:ea typeface="+mn-ea"/>
                <a:cs typeface="+mn-cs"/>
              </a:rPr>
              <a:t>Maria	Cicha</a:t>
            </a:r>
            <a:endParaRPr lang="en-US" baseline="0" noProof="1" smtClean="0"/>
          </a:p>
          <a:p>
            <a:pPr marL="0" indent="0">
              <a:buFontTx/>
              <a:buNone/>
            </a:pPr>
            <a:r>
              <a:rPr lang="en-US" baseline="0" noProof="1" smtClean="0"/>
              <a:t>	</a:t>
            </a:r>
            <a:r>
              <a:rPr lang="en-US" sz="1200" kern="1200" noProof="1" smtClean="0">
                <a:solidFill>
                  <a:schemeClr val="tx1"/>
                </a:solidFill>
                <a:effectLst/>
                <a:latin typeface="+mn-lt"/>
                <a:ea typeface="+mn-ea"/>
                <a:cs typeface="+mn-cs"/>
              </a:rPr>
              <a:t>Waclaw	Jablonski </a:t>
            </a:r>
            <a:endParaRPr lang="en-US" baseline="0" noProof="1" smtClean="0"/>
          </a:p>
          <a:p>
            <a:pPr marL="0" indent="0">
              <a:buFontTx/>
              <a:buNone/>
            </a:pPr>
            <a:r>
              <a:rPr lang="en-US" baseline="0" noProof="1" smtClean="0"/>
              <a:t>	</a:t>
            </a:r>
            <a:r>
              <a:rPr lang="en-US" sz="1200" kern="1200" noProof="1" smtClean="0">
                <a:solidFill>
                  <a:schemeClr val="tx1"/>
                </a:solidFill>
                <a:effectLst/>
                <a:latin typeface="+mn-lt"/>
                <a:ea typeface="+mn-ea"/>
                <a:cs typeface="+mn-cs"/>
              </a:rPr>
              <a:t>Agnieszka	Klamka</a:t>
            </a:r>
            <a:endParaRPr lang="en-US" baseline="0" noProof="1" smtClean="0"/>
          </a:p>
          <a:p>
            <a:pPr marL="171450" indent="-171450">
              <a:buFontTx/>
              <a:buChar char="-"/>
            </a:pPr>
            <a:r>
              <a:rPr lang="en-US" baseline="0" noProof="1" smtClean="0"/>
              <a:t>Dopisane są dwie osoby:</a:t>
            </a:r>
          </a:p>
          <a:p>
            <a:pPr marL="0" indent="0">
              <a:buFontTx/>
              <a:buNone/>
            </a:pPr>
            <a:r>
              <a:rPr lang="en-US" baseline="0" noProof="1" smtClean="0"/>
              <a:t>	</a:t>
            </a:r>
            <a:r>
              <a:rPr lang="en-US" sz="1200" kern="1200" noProof="1" smtClean="0">
                <a:solidFill>
                  <a:schemeClr val="tx1"/>
                </a:solidFill>
                <a:effectLst/>
                <a:latin typeface="+mn-lt"/>
                <a:ea typeface="+mn-ea"/>
                <a:cs typeface="+mn-cs"/>
              </a:rPr>
              <a:t>Zenek	Niepowazny</a:t>
            </a:r>
          </a:p>
          <a:p>
            <a:pPr marL="0" indent="0">
              <a:buFontTx/>
              <a:buNone/>
            </a:pPr>
            <a:r>
              <a:rPr lang="en-US" sz="1200" kern="1200" noProof="1" smtClean="0">
                <a:solidFill>
                  <a:schemeClr val="tx1"/>
                </a:solidFill>
                <a:effectLst/>
                <a:latin typeface="+mn-lt"/>
                <a:ea typeface="+mn-ea"/>
                <a:cs typeface="+mn-cs"/>
              </a:rPr>
              <a:t>	Wacek	Rombniety</a:t>
            </a:r>
            <a:endParaRPr lang="en-US" noProof="1"/>
          </a:p>
        </p:txBody>
      </p:sp>
      <p:sp>
        <p:nvSpPr>
          <p:cNvPr id="4" name="Symbol zastępczy numeru slajdu 3"/>
          <p:cNvSpPr>
            <a:spLocks noGrp="1"/>
          </p:cNvSpPr>
          <p:nvPr>
            <p:ph type="sldNum" sz="quarter" idx="10"/>
          </p:nvPr>
        </p:nvSpPr>
        <p:spPr/>
        <p:txBody>
          <a:bodyPr/>
          <a:lstStyle/>
          <a:p>
            <a:fld id="{0136E2C3-1978-42C8-96D7-4F35D316F26B}" type="slidenum">
              <a:rPr lang="pl-PL" smtClean="0"/>
              <a:pPr/>
              <a:t>26</a:t>
            </a:fld>
            <a:endParaRPr lang="pl-PL"/>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fontScale="25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noProof="1" smtClean="0"/>
              <a:t>Instrukcje występujące</a:t>
            </a:r>
            <a:r>
              <a:rPr lang="en-US" sz="1600" b="1" baseline="0" noProof="1" smtClean="0"/>
              <a:t> w linii, która rozpoczyna się słowem JOINKEYS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1" smtClean="0"/>
          </a:p>
          <a:p>
            <a:r>
              <a:rPr lang="en-US" sz="1200" b="1" kern="1200" noProof="1" smtClean="0">
                <a:solidFill>
                  <a:schemeClr val="tx1"/>
                </a:solidFill>
                <a:effectLst/>
                <a:latin typeface="+mn-lt"/>
                <a:ea typeface="+mn-ea"/>
                <a:cs typeface="+mn-cs"/>
              </a:rPr>
              <a:t>FILE=F1</a:t>
            </a:r>
            <a:r>
              <a:rPr lang="en-US" sz="1200" b="0" kern="1200" noProof="1" smtClean="0">
                <a:solidFill>
                  <a:schemeClr val="tx1"/>
                </a:solidFill>
                <a:effectLst/>
                <a:latin typeface="+mn-lt"/>
                <a:ea typeface="+mn-ea"/>
                <a:cs typeface="+mn-cs"/>
              </a:rPr>
              <a:t>,</a:t>
            </a:r>
            <a:r>
              <a:rPr lang="en-US" sz="1200" b="1" kern="1200" noProof="1" smtClean="0">
                <a:solidFill>
                  <a:schemeClr val="tx1"/>
                </a:solidFill>
                <a:effectLst/>
                <a:latin typeface="+mn-lt"/>
                <a:ea typeface="+mn-ea"/>
                <a:cs typeface="+mn-cs"/>
              </a:rPr>
              <a:t> FILES=F1 </a:t>
            </a:r>
            <a:r>
              <a:rPr lang="en-US" sz="1200" b="0" kern="1200" noProof="1" smtClean="0">
                <a:solidFill>
                  <a:schemeClr val="tx1"/>
                </a:solidFill>
                <a:effectLst/>
                <a:latin typeface="+mn-lt"/>
                <a:ea typeface="+mn-ea"/>
                <a:cs typeface="+mn-cs"/>
              </a:rPr>
              <a:t>lub</a:t>
            </a:r>
            <a:r>
              <a:rPr lang="en-US" sz="1200" b="1" kern="1200" noProof="1" smtClean="0">
                <a:solidFill>
                  <a:schemeClr val="tx1"/>
                </a:solidFill>
                <a:effectLst/>
                <a:latin typeface="+mn-lt"/>
                <a:ea typeface="+mn-ea"/>
                <a:cs typeface="+mn-cs"/>
              </a:rPr>
              <a:t> F1=ddname	</a:t>
            </a:r>
            <a:r>
              <a:rPr lang="en-US" sz="1200" b="0" kern="1200" noProof="1" smtClean="0">
                <a:solidFill>
                  <a:schemeClr val="tx1"/>
                </a:solidFill>
                <a:effectLst/>
                <a:latin typeface="+mn-lt"/>
                <a:ea typeface="+mn-ea"/>
                <a:cs typeface="+mn-cs"/>
                <a:sym typeface="Wingdings" panose="05000000000000000000" pitchFamily="2" charset="2"/>
              </a:rPr>
              <a:t> musi być użyta dla instrukcji JOINKEYS i dotyczy pliku pierwszego (plik1, F1)</a:t>
            </a:r>
            <a:r>
              <a:rPr lang="en-US" sz="1200" kern="1200" noProof="1" smtClean="0">
                <a:solidFill>
                  <a:schemeClr val="tx1"/>
                </a:solidFill>
                <a:effectLst/>
                <a:latin typeface="+mn-lt"/>
                <a:ea typeface="+mn-ea"/>
                <a:cs typeface="+mn-cs"/>
              </a:rPr>
              <a:t>. </a:t>
            </a:r>
          </a:p>
          <a:p>
            <a:r>
              <a:rPr lang="en-US" sz="1200" kern="1200" noProof="1" smtClean="0">
                <a:solidFill>
                  <a:schemeClr val="tx1"/>
                </a:solidFill>
                <a:effectLst/>
                <a:latin typeface="+mn-lt"/>
                <a:ea typeface="+mn-ea"/>
                <a:cs typeface="+mn-cs"/>
              </a:rPr>
              <a:t>			     FILE=F1 (lub FILES=F1) określa </a:t>
            </a:r>
            <a:r>
              <a:rPr lang="en-US" sz="1200" i="1" kern="1200" noProof="1" smtClean="0">
                <a:solidFill>
                  <a:schemeClr val="tx1"/>
                </a:solidFill>
                <a:effectLst/>
                <a:latin typeface="+mn-lt"/>
                <a:ea typeface="+mn-ea"/>
                <a:cs typeface="+mn-cs"/>
              </a:rPr>
              <a:t>ddname</a:t>
            </a:r>
            <a:r>
              <a:rPr lang="en-US" sz="1200" kern="1200" noProof="1" smtClean="0">
                <a:solidFill>
                  <a:schemeClr val="tx1"/>
                </a:solidFill>
                <a:effectLst/>
                <a:latin typeface="+mn-lt"/>
                <a:ea typeface="+mn-ea"/>
                <a:cs typeface="+mn-cs"/>
              </a:rPr>
              <a:t> w SORTJNF1 dla pliku F1. </a:t>
            </a:r>
          </a:p>
          <a:p>
            <a:r>
              <a:rPr lang="en-US" sz="1200" kern="1200" noProof="1" smtClean="0">
                <a:solidFill>
                  <a:schemeClr val="tx1"/>
                </a:solidFill>
                <a:effectLst/>
                <a:latin typeface="+mn-lt"/>
                <a:ea typeface="+mn-ea"/>
                <a:cs typeface="+mn-cs"/>
              </a:rPr>
              <a:t>			     F1=</a:t>
            </a:r>
            <a:r>
              <a:rPr lang="en-US" sz="1200" i="1" kern="1200" noProof="1" smtClean="0">
                <a:solidFill>
                  <a:schemeClr val="tx1"/>
                </a:solidFill>
                <a:effectLst/>
                <a:latin typeface="+mn-lt"/>
                <a:ea typeface="+mn-ea"/>
                <a:cs typeface="+mn-cs"/>
              </a:rPr>
              <a:t>ddname</a:t>
            </a:r>
            <a:r>
              <a:rPr lang="en-US" sz="1200" kern="1200" noProof="1" smtClean="0">
                <a:solidFill>
                  <a:schemeClr val="tx1"/>
                </a:solidFill>
                <a:effectLst/>
                <a:latin typeface="+mn-lt"/>
                <a:ea typeface="+mn-ea"/>
                <a:cs typeface="+mn-cs"/>
              </a:rPr>
              <a:t> może być użyty aby podać</a:t>
            </a:r>
            <a:r>
              <a:rPr lang="en-US" sz="1200" kern="1200" baseline="0" noProof="1" smtClean="0">
                <a:solidFill>
                  <a:schemeClr val="tx1"/>
                </a:solidFill>
                <a:effectLst/>
                <a:latin typeface="+mn-lt"/>
                <a:ea typeface="+mn-ea"/>
                <a:cs typeface="+mn-cs"/>
              </a:rPr>
              <a:t> </a:t>
            </a:r>
            <a:r>
              <a:rPr lang="en-US" sz="1200" i="1" kern="1200" noProof="1" smtClean="0">
                <a:solidFill>
                  <a:schemeClr val="tx1"/>
                </a:solidFill>
                <a:effectLst/>
                <a:latin typeface="+mn-lt"/>
                <a:ea typeface="+mn-ea"/>
                <a:cs typeface="+mn-cs"/>
              </a:rPr>
              <a:t>ddname</a:t>
            </a:r>
            <a:r>
              <a:rPr lang="en-US" sz="1200" kern="1200" noProof="1" smtClean="0">
                <a:solidFill>
                  <a:schemeClr val="tx1"/>
                </a:solidFill>
                <a:effectLst/>
                <a:latin typeface="+mn-lt"/>
                <a:ea typeface="+mn-ea"/>
                <a:cs typeface="+mn-cs"/>
              </a:rPr>
              <a:t> dla pliku F1.</a:t>
            </a:r>
          </a:p>
          <a:p>
            <a:r>
              <a:rPr lang="en-US" sz="1200" kern="1200" noProof="1" smtClean="0">
                <a:solidFill>
                  <a:schemeClr val="tx1"/>
                </a:solidFill>
                <a:effectLst/>
                <a:latin typeface="+mn-lt"/>
                <a:ea typeface="+mn-ea"/>
                <a:cs typeface="+mn-cs"/>
              </a:rPr>
              <a:t> </a:t>
            </a:r>
          </a:p>
          <a:p>
            <a:r>
              <a:rPr lang="en-US" sz="1200" b="1" kern="1200" noProof="1" smtClean="0">
                <a:solidFill>
                  <a:schemeClr val="tx1"/>
                </a:solidFill>
                <a:effectLst/>
                <a:latin typeface="+mn-lt"/>
                <a:ea typeface="+mn-ea"/>
                <a:cs typeface="+mn-cs"/>
              </a:rPr>
              <a:t>FILE=F2, FILES=F2 or F2=ddname	</a:t>
            </a:r>
            <a:r>
              <a:rPr lang="en-US" sz="1200" b="0" kern="1200" noProof="1" smtClean="0">
                <a:solidFill>
                  <a:schemeClr val="tx1"/>
                </a:solidFill>
                <a:effectLst/>
                <a:latin typeface="+mn-lt"/>
                <a:ea typeface="+mn-ea"/>
                <a:cs typeface="+mn-cs"/>
                <a:sym typeface="Wingdings" panose="05000000000000000000" pitchFamily="2" charset="2"/>
              </a:rPr>
              <a:t> musi być użyta dla instrukcji JOINKEYS i dotyczy pliku drugiego (plik2, F2)</a:t>
            </a:r>
            <a:r>
              <a:rPr lang="en-US" sz="1200" kern="1200" noProof="1" smtClean="0">
                <a:solidFill>
                  <a:schemeClr val="tx1"/>
                </a:solidFill>
                <a:effectLst/>
                <a:latin typeface="+mn-lt"/>
                <a:ea typeface="+mn-ea"/>
                <a:cs typeface="+mn-cs"/>
              </a:rPr>
              <a:t>. </a:t>
            </a:r>
          </a:p>
          <a:p>
            <a:r>
              <a:rPr lang="en-US" sz="1200" kern="1200" noProof="1" smtClean="0">
                <a:solidFill>
                  <a:schemeClr val="tx1"/>
                </a:solidFill>
                <a:effectLst/>
                <a:latin typeface="+mn-lt"/>
                <a:ea typeface="+mn-ea"/>
                <a:cs typeface="+mn-cs"/>
              </a:rPr>
              <a:t>			     FILE=F2 (lub FILES=F2) określa </a:t>
            </a:r>
            <a:r>
              <a:rPr lang="en-US" sz="1200" i="1" kern="1200" noProof="1" smtClean="0">
                <a:solidFill>
                  <a:schemeClr val="tx1"/>
                </a:solidFill>
                <a:effectLst/>
                <a:latin typeface="+mn-lt"/>
                <a:ea typeface="+mn-ea"/>
                <a:cs typeface="+mn-cs"/>
              </a:rPr>
              <a:t>ddname</a:t>
            </a:r>
            <a:r>
              <a:rPr lang="en-US" sz="1200" kern="1200" noProof="1" smtClean="0">
                <a:solidFill>
                  <a:schemeClr val="tx1"/>
                </a:solidFill>
                <a:effectLst/>
                <a:latin typeface="+mn-lt"/>
                <a:ea typeface="+mn-ea"/>
                <a:cs typeface="+mn-cs"/>
              </a:rPr>
              <a:t> w SORTJNF1 dla pliku F2. </a:t>
            </a:r>
          </a:p>
          <a:p>
            <a:r>
              <a:rPr lang="en-US" sz="1200" kern="1200" noProof="1" smtClean="0">
                <a:solidFill>
                  <a:schemeClr val="tx1"/>
                </a:solidFill>
                <a:effectLst/>
                <a:latin typeface="+mn-lt"/>
                <a:ea typeface="+mn-ea"/>
                <a:cs typeface="+mn-cs"/>
              </a:rPr>
              <a:t>			     F2=</a:t>
            </a:r>
            <a:r>
              <a:rPr lang="en-US" sz="1200" i="1" kern="1200" noProof="1" smtClean="0">
                <a:solidFill>
                  <a:schemeClr val="tx1"/>
                </a:solidFill>
                <a:effectLst/>
                <a:latin typeface="+mn-lt"/>
                <a:ea typeface="+mn-ea"/>
                <a:cs typeface="+mn-cs"/>
              </a:rPr>
              <a:t>ddname</a:t>
            </a:r>
            <a:r>
              <a:rPr lang="en-US" sz="1200" kern="1200" noProof="1" smtClean="0">
                <a:solidFill>
                  <a:schemeClr val="tx1"/>
                </a:solidFill>
                <a:effectLst/>
                <a:latin typeface="+mn-lt"/>
                <a:ea typeface="+mn-ea"/>
                <a:cs typeface="+mn-cs"/>
              </a:rPr>
              <a:t> może być użyty aby podać</a:t>
            </a:r>
            <a:r>
              <a:rPr lang="en-US" sz="1200" kern="1200" baseline="0" noProof="1" smtClean="0">
                <a:solidFill>
                  <a:schemeClr val="tx1"/>
                </a:solidFill>
                <a:effectLst/>
                <a:latin typeface="+mn-lt"/>
                <a:ea typeface="+mn-ea"/>
                <a:cs typeface="+mn-cs"/>
              </a:rPr>
              <a:t> </a:t>
            </a:r>
            <a:r>
              <a:rPr lang="en-US" sz="1200" i="1" kern="1200" noProof="1" smtClean="0">
                <a:solidFill>
                  <a:schemeClr val="tx1"/>
                </a:solidFill>
                <a:effectLst/>
                <a:latin typeface="+mn-lt"/>
                <a:ea typeface="+mn-ea"/>
                <a:cs typeface="+mn-cs"/>
              </a:rPr>
              <a:t>ddname</a:t>
            </a:r>
            <a:r>
              <a:rPr lang="en-US" sz="1200" kern="1200" noProof="1" smtClean="0">
                <a:solidFill>
                  <a:schemeClr val="tx1"/>
                </a:solidFill>
                <a:effectLst/>
                <a:latin typeface="+mn-lt"/>
                <a:ea typeface="+mn-ea"/>
                <a:cs typeface="+mn-cs"/>
              </a:rPr>
              <a:t> dla pliku F2.</a:t>
            </a:r>
          </a:p>
          <a:p>
            <a:endParaRPr lang="en-US" sz="1200" kern="1200" noProof="1" smtClean="0">
              <a:solidFill>
                <a:schemeClr val="tx1"/>
              </a:solidFill>
              <a:effectLst/>
              <a:latin typeface="+mn-lt"/>
              <a:ea typeface="+mn-ea"/>
              <a:cs typeface="+mn-cs"/>
            </a:endParaRPr>
          </a:p>
          <a:p>
            <a:r>
              <a:rPr lang="en-US" sz="1200" b="1" kern="1200" noProof="1" smtClean="0">
                <a:solidFill>
                  <a:schemeClr val="tx1"/>
                </a:solidFill>
                <a:effectLst/>
                <a:latin typeface="+mn-lt"/>
                <a:ea typeface="+mn-ea"/>
                <a:cs typeface="+mn-cs"/>
              </a:rPr>
              <a:t>FIELDS</a:t>
            </a:r>
            <a:r>
              <a:rPr lang="en-US" sz="1200" b="0" kern="1200" noProof="1" smtClean="0">
                <a:solidFill>
                  <a:schemeClr val="tx1"/>
                </a:solidFill>
                <a:effectLst/>
                <a:latin typeface="+mn-lt"/>
                <a:ea typeface="+mn-ea"/>
                <a:cs typeface="+mn-cs"/>
              </a:rPr>
              <a:t>			</a:t>
            </a:r>
            <a:r>
              <a:rPr lang="en-US" sz="1200" b="0" kern="1200" noProof="1" smtClean="0">
                <a:solidFill>
                  <a:schemeClr val="tx1"/>
                </a:solidFill>
                <a:effectLst/>
                <a:latin typeface="+mn-lt"/>
                <a:ea typeface="+mn-ea"/>
                <a:cs typeface="+mn-cs"/>
                <a:sym typeface="Wingdings" panose="05000000000000000000" pitchFamily="2" charset="2"/>
              </a:rPr>
              <a:t> Musi być</a:t>
            </a:r>
            <a:r>
              <a:rPr lang="en-US" sz="1200" b="0" kern="1200" baseline="0" noProof="1" smtClean="0">
                <a:solidFill>
                  <a:schemeClr val="tx1"/>
                </a:solidFill>
                <a:effectLst/>
                <a:latin typeface="+mn-lt"/>
                <a:ea typeface="+mn-ea"/>
                <a:cs typeface="+mn-cs"/>
                <a:sym typeface="Wingdings" panose="05000000000000000000" pitchFamily="2" charset="2"/>
              </a:rPr>
              <a:t> podana aby wskazać pozycję startową, długość pola i sposób sortowania </a:t>
            </a:r>
          </a:p>
          <a:p>
            <a:r>
              <a:rPr lang="en-US" sz="1200" b="0" kern="1200" baseline="0" noProof="1" smtClean="0">
                <a:solidFill>
                  <a:schemeClr val="tx1"/>
                </a:solidFill>
                <a:effectLst/>
                <a:latin typeface="+mn-lt"/>
                <a:ea typeface="+mn-ea"/>
                <a:cs typeface="+mn-cs"/>
                <a:sym typeface="Wingdings" panose="05000000000000000000" pitchFamily="2" charset="2"/>
              </a:rPr>
              <a:t>			    (A – ascending lub D – descending) po kluczu pliku wejściowego</a:t>
            </a:r>
            <a:r>
              <a:rPr lang="en-US" sz="1200" kern="1200" noProof="1" smtClean="0">
                <a:solidFill>
                  <a:schemeClr val="tx1"/>
                </a:solidFill>
                <a:effectLst/>
                <a:latin typeface="+mn-lt"/>
                <a:ea typeface="+mn-ea"/>
                <a:cs typeface="+mn-cs"/>
              </a:rPr>
              <a:t>.</a:t>
            </a:r>
          </a:p>
          <a:p>
            <a:r>
              <a:rPr lang="en-US" sz="1200" kern="1200" noProof="1" smtClean="0">
                <a:solidFill>
                  <a:schemeClr val="tx1"/>
                </a:solidFill>
                <a:effectLst/>
                <a:latin typeface="+mn-lt"/>
                <a:ea typeface="+mn-ea"/>
                <a:cs typeface="+mn-cs"/>
              </a:rPr>
              <a:t>			</a:t>
            </a:r>
            <a:r>
              <a:rPr lang="en-US" sz="1200" kern="1200" baseline="0" noProof="1" smtClean="0">
                <a:solidFill>
                  <a:schemeClr val="tx1"/>
                </a:solidFill>
                <a:effectLst/>
                <a:latin typeface="+mn-lt"/>
                <a:ea typeface="+mn-ea"/>
                <a:cs typeface="+mn-cs"/>
              </a:rPr>
              <a:t>     Przykład.  Jeżeli napiszemy coś takiego:</a:t>
            </a:r>
            <a:endParaRPr lang="en-US" sz="1200" kern="1200" noProof="1" smtClean="0">
              <a:solidFill>
                <a:schemeClr val="tx1"/>
              </a:solidFill>
              <a:effectLst/>
              <a:latin typeface="+mn-lt"/>
              <a:ea typeface="+mn-ea"/>
              <a:cs typeface="+mn-cs"/>
            </a:endParaRPr>
          </a:p>
          <a:p>
            <a:r>
              <a:rPr lang="en-US" sz="1200" kern="1200" noProof="1" smtClean="0">
                <a:solidFill>
                  <a:schemeClr val="tx1"/>
                </a:solidFill>
                <a:effectLst/>
                <a:latin typeface="+mn-lt"/>
                <a:ea typeface="+mn-ea"/>
                <a:cs typeface="+mn-cs"/>
              </a:rPr>
              <a:t>				JOINKEYS F1=IN1,FIELDS=(22,3,A,55,9,D)</a:t>
            </a:r>
          </a:p>
          <a:p>
            <a:r>
              <a:rPr lang="en-US" sz="1200" kern="1200" noProof="1" smtClean="0">
                <a:solidFill>
                  <a:schemeClr val="tx1"/>
                </a:solidFill>
                <a:effectLst/>
                <a:latin typeface="+mn-lt"/>
                <a:ea typeface="+mn-ea"/>
                <a:cs typeface="+mn-cs"/>
              </a:rPr>
              <a:t>				JOINKEYS F2=IN2,FIELDS=(15,3,A,1,9,D)</a:t>
            </a:r>
          </a:p>
          <a:p>
            <a:r>
              <a:rPr lang="en-US" sz="1200" kern="1200" noProof="1" smtClean="0">
                <a:solidFill>
                  <a:schemeClr val="tx1"/>
                </a:solidFill>
                <a:effectLst/>
                <a:latin typeface="+mn-lt"/>
                <a:ea typeface="+mn-ea"/>
                <a:cs typeface="+mn-cs"/>
              </a:rPr>
              <a:t> </a:t>
            </a:r>
          </a:p>
          <a:p>
            <a:r>
              <a:rPr lang="en-US" sz="1200" kern="1200" noProof="1" smtClean="0">
                <a:solidFill>
                  <a:schemeClr val="tx1"/>
                </a:solidFill>
                <a:effectLst/>
                <a:latin typeface="+mn-lt"/>
                <a:ea typeface="+mn-ea"/>
                <a:cs typeface="+mn-cs"/>
              </a:rPr>
              <a:t>			     Plik F1 jest procesowany dla </a:t>
            </a:r>
            <a:r>
              <a:rPr lang="en-US" sz="1200" i="1" kern="1200" noProof="1" smtClean="0">
                <a:solidFill>
                  <a:schemeClr val="tx1"/>
                </a:solidFill>
                <a:effectLst/>
                <a:latin typeface="+mn-lt"/>
                <a:ea typeface="+mn-ea"/>
                <a:cs typeface="+mn-cs"/>
              </a:rPr>
              <a:t>ddname</a:t>
            </a:r>
            <a:r>
              <a:rPr lang="en-US" sz="1200" kern="1200" noProof="1" smtClean="0">
                <a:solidFill>
                  <a:schemeClr val="tx1"/>
                </a:solidFill>
                <a:effectLst/>
                <a:latin typeface="+mn-lt"/>
                <a:ea typeface="+mn-ea"/>
                <a:cs typeface="+mn-cs"/>
              </a:rPr>
              <a:t> IN1, klucz wzrastający jest na pozycji 22-24 </a:t>
            </a:r>
          </a:p>
          <a:p>
            <a:r>
              <a:rPr lang="en-US" sz="1200" kern="1200" noProof="1" smtClean="0">
                <a:solidFill>
                  <a:schemeClr val="tx1"/>
                </a:solidFill>
                <a:effectLst/>
                <a:latin typeface="+mn-lt"/>
                <a:ea typeface="+mn-ea"/>
                <a:cs typeface="+mn-cs"/>
              </a:rPr>
              <a:t>			     a malejący na pozycji 55-63.  </a:t>
            </a:r>
          </a:p>
          <a:p>
            <a:r>
              <a:rPr lang="en-US" sz="1200" kern="1200" noProof="1" smtClean="0">
                <a:solidFill>
                  <a:schemeClr val="tx1"/>
                </a:solidFill>
                <a:effectLst/>
                <a:latin typeface="+mn-lt"/>
                <a:ea typeface="+mn-ea"/>
                <a:cs typeface="+mn-cs"/>
              </a:rPr>
              <a:t>			     Plik F1 jest procesowany dla </a:t>
            </a:r>
            <a:r>
              <a:rPr lang="en-US" sz="1200" i="1" kern="1200" noProof="1" smtClean="0">
                <a:solidFill>
                  <a:schemeClr val="tx1"/>
                </a:solidFill>
                <a:effectLst/>
                <a:latin typeface="+mn-lt"/>
                <a:ea typeface="+mn-ea"/>
                <a:cs typeface="+mn-cs"/>
              </a:rPr>
              <a:t>ddname</a:t>
            </a:r>
            <a:r>
              <a:rPr lang="en-US" sz="1200" kern="1200" noProof="1" smtClean="0">
                <a:solidFill>
                  <a:schemeClr val="tx1"/>
                </a:solidFill>
                <a:effectLst/>
                <a:latin typeface="+mn-lt"/>
                <a:ea typeface="+mn-ea"/>
                <a:cs typeface="+mn-cs"/>
              </a:rPr>
              <a:t> IN2, klucz wzrastający jest na pozycji 15-17 </a:t>
            </a:r>
          </a:p>
          <a:p>
            <a:r>
              <a:rPr lang="en-US" sz="1200" kern="1200" noProof="1" smtClean="0">
                <a:solidFill>
                  <a:schemeClr val="tx1"/>
                </a:solidFill>
                <a:effectLst/>
                <a:latin typeface="+mn-lt"/>
                <a:ea typeface="+mn-ea"/>
                <a:cs typeface="+mn-cs"/>
              </a:rPr>
              <a:t>			     a malejący na pozycji 1-9.</a:t>
            </a:r>
          </a:p>
          <a:p>
            <a:r>
              <a:rPr lang="en-US" sz="1200" kern="1200" noProof="1" smtClean="0">
                <a:solidFill>
                  <a:schemeClr val="tx1"/>
                </a:solidFill>
                <a:effectLst/>
                <a:latin typeface="+mn-lt"/>
                <a:ea typeface="+mn-ea"/>
                <a:cs typeface="+mn-cs"/>
              </a:rPr>
              <a:t> </a:t>
            </a:r>
          </a:p>
          <a:p>
            <a:r>
              <a:rPr lang="en-US" sz="1200" b="1" kern="1200" noProof="1" smtClean="0">
                <a:solidFill>
                  <a:schemeClr val="tx1"/>
                </a:solidFill>
                <a:effectLst/>
                <a:latin typeface="+mn-lt"/>
                <a:ea typeface="+mn-ea"/>
                <a:cs typeface="+mn-cs"/>
              </a:rPr>
              <a:t>SORTED</a:t>
            </a:r>
            <a:r>
              <a:rPr lang="en-US" sz="1200" b="0" kern="1200" noProof="1" smtClean="0">
                <a:solidFill>
                  <a:schemeClr val="tx1"/>
                </a:solidFill>
                <a:effectLst/>
                <a:latin typeface="+mn-lt"/>
                <a:ea typeface="+mn-ea"/>
                <a:cs typeface="+mn-cs"/>
              </a:rPr>
              <a:t>			</a:t>
            </a:r>
            <a:r>
              <a:rPr lang="en-US" sz="1200" b="0" kern="1200" noProof="1" smtClean="0">
                <a:solidFill>
                  <a:schemeClr val="tx1"/>
                </a:solidFill>
                <a:effectLst/>
                <a:latin typeface="+mn-lt"/>
                <a:ea typeface="+mn-ea"/>
                <a:cs typeface="+mn-cs"/>
                <a:sym typeface="Wingdings" panose="05000000000000000000" pitchFamily="2" charset="2"/>
              </a:rPr>
              <a:t> Jeżeli są już posortowane zgodnie z kluczem, to stosując słowo SORTED mówimy DFSORTowi </a:t>
            </a:r>
          </a:p>
          <a:p>
            <a:r>
              <a:rPr lang="en-US" sz="1200" b="0" kern="1200" noProof="1" smtClean="0">
                <a:solidFill>
                  <a:schemeClr val="tx1"/>
                </a:solidFill>
                <a:effectLst/>
                <a:latin typeface="+mn-lt"/>
                <a:ea typeface="+mn-ea"/>
                <a:cs typeface="+mn-cs"/>
                <a:sym typeface="Wingdings" panose="05000000000000000000" pitchFamily="2" charset="2"/>
              </a:rPr>
              <a:t>			     aby raczej kopiował a nie sortował. To powoduje wzrost wydajności procesu.</a:t>
            </a:r>
          </a:p>
          <a:p>
            <a:r>
              <a:rPr lang="en-US" sz="1200" b="0" kern="1200" noProof="1" smtClean="0">
                <a:solidFill>
                  <a:schemeClr val="tx1"/>
                </a:solidFill>
                <a:effectLst/>
                <a:latin typeface="+mn-lt"/>
                <a:ea typeface="+mn-ea"/>
                <a:cs typeface="+mn-cs"/>
                <a:sym typeface="Wingdings" panose="05000000000000000000" pitchFamily="2" charset="2"/>
              </a:rPr>
              <a:t>			     </a:t>
            </a:r>
            <a:r>
              <a:rPr lang="en-US" sz="1200" kern="1200" noProof="1" smtClean="0">
                <a:solidFill>
                  <a:schemeClr val="tx1"/>
                </a:solidFill>
                <a:effectLst/>
                <a:latin typeface="+mn-lt"/>
                <a:ea typeface="+mn-ea"/>
                <a:cs typeface="+mn-cs"/>
              </a:rPr>
              <a:t>DFSORT wstrzyma proces (wywali błąd)</a:t>
            </a:r>
            <a:r>
              <a:rPr lang="en-US" sz="1200" kern="1200" baseline="0" noProof="1" smtClean="0">
                <a:solidFill>
                  <a:schemeClr val="tx1"/>
                </a:solidFill>
                <a:effectLst/>
                <a:latin typeface="+mn-lt"/>
                <a:ea typeface="+mn-ea"/>
                <a:cs typeface="+mn-cs"/>
              </a:rPr>
              <a:t> jeżeli rekordy nie będą posortowane chyba, </a:t>
            </a:r>
          </a:p>
          <a:p>
            <a:r>
              <a:rPr lang="en-US" sz="1200" kern="1200" baseline="0" noProof="1" smtClean="0">
                <a:solidFill>
                  <a:schemeClr val="tx1"/>
                </a:solidFill>
                <a:effectLst/>
                <a:latin typeface="+mn-lt"/>
                <a:ea typeface="+mn-ea"/>
                <a:cs typeface="+mn-cs"/>
              </a:rPr>
              <a:t>			     że wyszczególnimy mu operator </a:t>
            </a:r>
            <a:r>
              <a:rPr lang="en-US" sz="1200" kern="1200" noProof="1" smtClean="0">
                <a:solidFill>
                  <a:schemeClr val="tx1"/>
                </a:solidFill>
                <a:effectLst/>
                <a:latin typeface="+mn-lt"/>
                <a:ea typeface="+mn-ea"/>
                <a:cs typeface="+mn-cs"/>
              </a:rPr>
              <a:t>NOSEQCK.</a:t>
            </a:r>
          </a:p>
          <a:p>
            <a:r>
              <a:rPr lang="en-US" sz="1200" kern="1200" noProof="1" smtClean="0">
                <a:solidFill>
                  <a:schemeClr val="tx1"/>
                </a:solidFill>
                <a:effectLst/>
                <a:latin typeface="+mn-lt"/>
                <a:ea typeface="+mn-ea"/>
                <a:cs typeface="+mn-cs"/>
              </a:rPr>
              <a:t>			     Przykład.   Jeżeli napiszemy:</a:t>
            </a:r>
          </a:p>
          <a:p>
            <a:r>
              <a:rPr lang="en-US" sz="1200" kern="1200" noProof="1" smtClean="0">
                <a:solidFill>
                  <a:schemeClr val="tx1"/>
                </a:solidFill>
                <a:effectLst/>
                <a:latin typeface="+mn-lt"/>
                <a:ea typeface="+mn-ea"/>
                <a:cs typeface="+mn-cs"/>
              </a:rPr>
              <a:t>				JOINKEYS FILE=F1,FIELDS=(22,3,A),SORTED</a:t>
            </a:r>
          </a:p>
          <a:p>
            <a:r>
              <a:rPr lang="en-US" sz="1200" kern="1200" noProof="1" smtClean="0">
                <a:solidFill>
                  <a:schemeClr val="tx1"/>
                </a:solidFill>
                <a:effectLst/>
                <a:latin typeface="+mn-lt"/>
                <a:ea typeface="+mn-ea"/>
                <a:cs typeface="+mn-cs"/>
              </a:rPr>
              <a:t>				JOINKEYS FILE=F2,FIELDS=(15,3,A)</a:t>
            </a:r>
          </a:p>
          <a:p>
            <a:r>
              <a:rPr lang="en-US" sz="1200" kern="1200" noProof="1" smtClean="0">
                <a:solidFill>
                  <a:schemeClr val="tx1"/>
                </a:solidFill>
                <a:effectLst/>
                <a:latin typeface="+mn-lt"/>
                <a:ea typeface="+mn-ea"/>
                <a:cs typeface="+mn-cs"/>
              </a:rPr>
              <a:t> </a:t>
            </a:r>
          </a:p>
          <a:p>
            <a:r>
              <a:rPr lang="en-US" sz="1200" kern="1200" noProof="1" smtClean="0">
                <a:solidFill>
                  <a:schemeClr val="tx1"/>
                </a:solidFill>
                <a:effectLst/>
                <a:latin typeface="+mn-lt"/>
                <a:ea typeface="+mn-ea"/>
                <a:cs typeface="+mn-cs"/>
              </a:rPr>
              <a:t>			     Plik F1 jest kopiowany używając </a:t>
            </a:r>
            <a:r>
              <a:rPr lang="en-US" sz="1200" i="1" kern="1200" noProof="1" smtClean="0">
                <a:solidFill>
                  <a:schemeClr val="tx1"/>
                </a:solidFill>
                <a:effectLst/>
                <a:latin typeface="+mn-lt"/>
                <a:ea typeface="+mn-ea"/>
                <a:cs typeface="+mn-cs"/>
              </a:rPr>
              <a:t>ddname</a:t>
            </a:r>
            <a:r>
              <a:rPr lang="en-US" sz="1200" kern="1200" noProof="1" smtClean="0">
                <a:solidFill>
                  <a:schemeClr val="tx1"/>
                </a:solidFill>
                <a:effectLst/>
                <a:latin typeface="+mn-lt"/>
                <a:ea typeface="+mn-ea"/>
                <a:cs typeface="+mn-cs"/>
              </a:rPr>
              <a:t> SORTJNF1 a wzrastający klucz jest na pozycji 22-24. </a:t>
            </a:r>
          </a:p>
          <a:p>
            <a:r>
              <a:rPr lang="en-US" sz="1200" kern="1200" noProof="1" smtClean="0">
                <a:solidFill>
                  <a:schemeClr val="tx1"/>
                </a:solidFill>
                <a:effectLst/>
                <a:latin typeface="+mn-lt"/>
                <a:ea typeface="+mn-ea"/>
                <a:cs typeface="+mn-cs"/>
              </a:rPr>
              <a:t>			     Rekordy SORTJNF1 będą sprawdzone ze względu na ich kolejność.</a:t>
            </a:r>
          </a:p>
          <a:p>
            <a:r>
              <a:rPr lang="en-US" sz="1200" kern="1200" noProof="1" smtClean="0">
                <a:solidFill>
                  <a:schemeClr val="tx1"/>
                </a:solidFill>
                <a:effectLst/>
                <a:latin typeface="+mn-lt"/>
                <a:ea typeface="+mn-ea"/>
                <a:cs typeface="+mn-cs"/>
              </a:rPr>
              <a:t>			     File F2 jest sortowany używając </a:t>
            </a:r>
            <a:r>
              <a:rPr lang="en-US" sz="1200" i="1" kern="1200" noProof="1" smtClean="0">
                <a:solidFill>
                  <a:schemeClr val="tx1"/>
                </a:solidFill>
                <a:effectLst/>
                <a:latin typeface="+mn-lt"/>
                <a:ea typeface="+mn-ea"/>
                <a:cs typeface="+mn-cs"/>
              </a:rPr>
              <a:t>ddname</a:t>
            </a:r>
            <a:r>
              <a:rPr lang="en-US" sz="1200" kern="1200" noProof="1" smtClean="0">
                <a:solidFill>
                  <a:schemeClr val="tx1"/>
                </a:solidFill>
                <a:effectLst/>
                <a:latin typeface="+mn-lt"/>
                <a:ea typeface="+mn-ea"/>
                <a:cs typeface="+mn-cs"/>
              </a:rPr>
              <a:t> SORTJNF2 a wzrastający klucz jest na pozycji 15-17.</a:t>
            </a:r>
          </a:p>
          <a:p>
            <a:r>
              <a:rPr lang="en-US" sz="1200" kern="1200" noProof="1" smtClean="0">
                <a:solidFill>
                  <a:schemeClr val="tx1"/>
                </a:solidFill>
                <a:effectLst/>
                <a:latin typeface="+mn-lt"/>
                <a:ea typeface="+mn-ea"/>
                <a:cs typeface="+mn-cs"/>
              </a:rPr>
              <a:t> </a:t>
            </a:r>
          </a:p>
          <a:p>
            <a:r>
              <a:rPr lang="en-US" sz="1200" b="1" kern="1200" noProof="1" smtClean="0">
                <a:solidFill>
                  <a:schemeClr val="tx1"/>
                </a:solidFill>
                <a:effectLst/>
                <a:latin typeface="+mn-lt"/>
                <a:ea typeface="+mn-ea"/>
                <a:cs typeface="+mn-cs"/>
              </a:rPr>
              <a:t>NOSEQCK</a:t>
            </a:r>
            <a:r>
              <a:rPr lang="en-US" sz="1200" b="0" kern="1200" noProof="1" smtClean="0">
                <a:solidFill>
                  <a:schemeClr val="tx1"/>
                </a:solidFill>
                <a:effectLst/>
                <a:latin typeface="+mn-lt"/>
                <a:ea typeface="+mn-ea"/>
                <a:cs typeface="+mn-cs"/>
              </a:rPr>
              <a:t>			</a:t>
            </a:r>
            <a:r>
              <a:rPr lang="en-US" sz="1200" b="0" kern="1200" noProof="1" smtClean="0">
                <a:solidFill>
                  <a:schemeClr val="tx1"/>
                </a:solidFill>
                <a:effectLst/>
                <a:latin typeface="+mn-lt"/>
                <a:ea typeface="+mn-ea"/>
                <a:cs typeface="+mn-cs"/>
                <a:sym typeface="Wingdings" panose="05000000000000000000" pitchFamily="2" charset="2"/>
              </a:rPr>
              <a:t> operator NOSEQCK mówi DFSORTowi aby on nie sprawdzał uporządkowania rekordów.  </a:t>
            </a:r>
          </a:p>
          <a:p>
            <a:r>
              <a:rPr lang="en-US" sz="1200" b="0" kern="1200" noProof="1" smtClean="0">
                <a:solidFill>
                  <a:schemeClr val="tx1"/>
                </a:solidFill>
                <a:effectLst/>
                <a:latin typeface="+mn-lt"/>
                <a:ea typeface="+mn-ea"/>
                <a:cs typeface="+mn-cs"/>
                <a:sym typeface="Wingdings" panose="05000000000000000000" pitchFamily="2" charset="2"/>
              </a:rPr>
              <a:t>			    To powoduje wzrost wydajności procesu.</a:t>
            </a:r>
            <a:endParaRPr lang="en-US" sz="1200" kern="1200" noProof="1" smtClean="0">
              <a:solidFill>
                <a:schemeClr val="tx1"/>
              </a:solidFill>
              <a:effectLst/>
              <a:latin typeface="+mn-lt"/>
              <a:ea typeface="+mn-ea"/>
              <a:cs typeface="+mn-cs"/>
            </a:endParaRPr>
          </a:p>
          <a:p>
            <a:r>
              <a:rPr lang="en-US" sz="1200" kern="1200" noProof="1" smtClean="0">
                <a:solidFill>
                  <a:schemeClr val="tx1"/>
                </a:solidFill>
                <a:effectLst/>
                <a:latin typeface="+mn-lt"/>
                <a:ea typeface="+mn-ea"/>
                <a:cs typeface="+mn-cs"/>
              </a:rPr>
              <a:t>			     Przykład.  Jeżeli napiszemy:</a:t>
            </a:r>
          </a:p>
          <a:p>
            <a:r>
              <a:rPr lang="en-US" sz="1200" kern="1200" noProof="1" smtClean="0">
                <a:solidFill>
                  <a:schemeClr val="tx1"/>
                </a:solidFill>
                <a:effectLst/>
                <a:latin typeface="+mn-lt"/>
                <a:ea typeface="+mn-ea"/>
                <a:cs typeface="+mn-cs"/>
              </a:rPr>
              <a:t>				JOINKEYS FILE=F1,FIELDS=(22,3,A),SORTED,NOSEQCK</a:t>
            </a:r>
          </a:p>
          <a:p>
            <a:r>
              <a:rPr lang="en-US" sz="1200" kern="1200" noProof="1" smtClean="0">
                <a:solidFill>
                  <a:schemeClr val="tx1"/>
                </a:solidFill>
                <a:effectLst/>
                <a:latin typeface="+mn-lt"/>
                <a:ea typeface="+mn-ea"/>
                <a:cs typeface="+mn-cs"/>
              </a:rPr>
              <a:t>				JOINKEYS FILE=F2,FIELDS=(15,3,A),SORTED</a:t>
            </a:r>
          </a:p>
          <a:p>
            <a:r>
              <a:rPr lang="en-US" sz="1200" kern="1200" noProof="1" smtClean="0">
                <a:solidFill>
                  <a:schemeClr val="tx1"/>
                </a:solidFill>
                <a:effectLst/>
                <a:latin typeface="+mn-lt"/>
                <a:ea typeface="+mn-ea"/>
                <a:cs typeface="+mn-cs"/>
              </a:rPr>
              <a:t> </a:t>
            </a:r>
          </a:p>
          <a:p>
            <a:r>
              <a:rPr lang="en-US" sz="1200" kern="1200" noProof="1" smtClean="0">
                <a:solidFill>
                  <a:schemeClr val="tx1"/>
                </a:solidFill>
                <a:effectLst/>
                <a:latin typeface="+mn-lt"/>
                <a:ea typeface="+mn-ea"/>
                <a:cs typeface="+mn-cs"/>
              </a:rPr>
              <a:t>			      Plik F1 jest kopiowany używając </a:t>
            </a:r>
            <a:r>
              <a:rPr lang="en-US" sz="1200" i="1" kern="1200" noProof="1" smtClean="0">
                <a:solidFill>
                  <a:schemeClr val="tx1"/>
                </a:solidFill>
                <a:effectLst/>
                <a:latin typeface="+mn-lt"/>
                <a:ea typeface="+mn-ea"/>
                <a:cs typeface="+mn-cs"/>
              </a:rPr>
              <a:t>ddname</a:t>
            </a:r>
            <a:r>
              <a:rPr lang="en-US" sz="1200" kern="1200" noProof="1" smtClean="0">
                <a:solidFill>
                  <a:schemeClr val="tx1"/>
                </a:solidFill>
                <a:effectLst/>
                <a:latin typeface="+mn-lt"/>
                <a:ea typeface="+mn-ea"/>
                <a:cs typeface="+mn-cs"/>
              </a:rPr>
              <a:t> SORTJNF1 a wzrastający klucz jest na pozycji 22-24.</a:t>
            </a:r>
          </a:p>
          <a:p>
            <a:r>
              <a:rPr lang="en-US" sz="1200" kern="1200" noProof="1" smtClean="0">
                <a:solidFill>
                  <a:schemeClr val="tx1"/>
                </a:solidFill>
                <a:effectLst/>
                <a:latin typeface="+mn-lt"/>
                <a:ea typeface="+mn-ea"/>
                <a:cs typeface="+mn-cs"/>
              </a:rPr>
              <a:t>			      Rekordy SORTJNF1 nie będą sprawdzane ze względu</a:t>
            </a:r>
            <a:r>
              <a:rPr lang="en-US" sz="1200" kern="1200" baseline="0" noProof="1" smtClean="0">
                <a:solidFill>
                  <a:schemeClr val="tx1"/>
                </a:solidFill>
                <a:effectLst/>
                <a:latin typeface="+mn-lt"/>
                <a:ea typeface="+mn-ea"/>
                <a:cs typeface="+mn-cs"/>
              </a:rPr>
              <a:t> na ich kolejność.</a:t>
            </a:r>
            <a:r>
              <a:rPr lang="en-US" sz="1200" kern="1200" noProof="1"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noProof="1" smtClean="0">
                <a:solidFill>
                  <a:schemeClr val="tx1"/>
                </a:solidFill>
                <a:effectLst/>
                <a:latin typeface="+mn-lt"/>
                <a:ea typeface="+mn-ea"/>
                <a:cs typeface="+mn-cs"/>
              </a:rPr>
              <a:t>			      Plik F2 jest kopiowany używając </a:t>
            </a:r>
            <a:r>
              <a:rPr lang="en-US" sz="1200" i="1" kern="1200" noProof="1" smtClean="0">
                <a:solidFill>
                  <a:schemeClr val="tx1"/>
                </a:solidFill>
                <a:effectLst/>
                <a:latin typeface="+mn-lt"/>
                <a:ea typeface="+mn-ea"/>
                <a:cs typeface="+mn-cs"/>
              </a:rPr>
              <a:t>ddname</a:t>
            </a:r>
            <a:r>
              <a:rPr lang="en-US" sz="1200" kern="1200" noProof="1" smtClean="0">
                <a:solidFill>
                  <a:schemeClr val="tx1"/>
                </a:solidFill>
                <a:effectLst/>
                <a:latin typeface="+mn-lt"/>
                <a:ea typeface="+mn-ea"/>
                <a:cs typeface="+mn-cs"/>
              </a:rPr>
              <a:t> SORTJNF2 a wzrastający klucz jest na pozycji 15-17.</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noProof="1" smtClean="0">
                <a:solidFill>
                  <a:schemeClr val="tx1"/>
                </a:solidFill>
                <a:effectLst/>
                <a:latin typeface="+mn-lt"/>
                <a:ea typeface="+mn-ea"/>
                <a:cs typeface="+mn-cs"/>
              </a:rPr>
              <a:t>			</a:t>
            </a:r>
            <a:r>
              <a:rPr lang="en-US" sz="1200" kern="1200" baseline="0" noProof="1" smtClean="0">
                <a:solidFill>
                  <a:schemeClr val="tx1"/>
                </a:solidFill>
                <a:effectLst/>
                <a:latin typeface="+mn-lt"/>
                <a:ea typeface="+mn-ea"/>
                <a:cs typeface="+mn-cs"/>
              </a:rPr>
              <a:t>   </a:t>
            </a:r>
            <a:r>
              <a:rPr lang="en-US" sz="1200" kern="1200" noProof="1" smtClean="0">
                <a:solidFill>
                  <a:schemeClr val="tx1"/>
                </a:solidFill>
                <a:effectLst/>
                <a:latin typeface="+mn-lt"/>
                <a:ea typeface="+mn-ea"/>
                <a:cs typeface="+mn-cs"/>
              </a:rPr>
              <a:t>   Rekordy SORTJNF1 będą sprawdzane ze względu</a:t>
            </a:r>
            <a:r>
              <a:rPr lang="en-US" sz="1200" kern="1200" baseline="0" noProof="1" smtClean="0">
                <a:solidFill>
                  <a:schemeClr val="tx1"/>
                </a:solidFill>
                <a:effectLst/>
                <a:latin typeface="+mn-lt"/>
                <a:ea typeface="+mn-ea"/>
                <a:cs typeface="+mn-cs"/>
              </a:rPr>
              <a:t> na ich kolejność.</a:t>
            </a:r>
            <a:r>
              <a:rPr lang="en-US" sz="1200" kern="1200" noProof="1" smtClean="0">
                <a:solidFill>
                  <a:schemeClr val="tx1"/>
                </a:solidFill>
                <a:effectLst/>
                <a:latin typeface="+mn-lt"/>
                <a:ea typeface="+mn-ea"/>
                <a:cs typeface="+mn-cs"/>
              </a:rPr>
              <a:t> </a:t>
            </a:r>
          </a:p>
          <a:p>
            <a:r>
              <a:rPr lang="en-US" sz="1200" kern="1200" noProof="1" smtClean="0">
                <a:solidFill>
                  <a:schemeClr val="tx1"/>
                </a:solidFill>
                <a:effectLst/>
                <a:latin typeface="+mn-lt"/>
                <a:ea typeface="+mn-ea"/>
                <a:cs typeface="+mn-cs"/>
              </a:rPr>
              <a:t> </a:t>
            </a:r>
          </a:p>
          <a:p>
            <a:r>
              <a:rPr lang="en-US" sz="1200" b="1" kern="1200" noProof="1" smtClean="0">
                <a:solidFill>
                  <a:schemeClr val="tx1"/>
                </a:solidFill>
                <a:effectLst/>
                <a:latin typeface="+mn-lt"/>
                <a:ea typeface="+mn-ea"/>
                <a:cs typeface="+mn-cs"/>
              </a:rPr>
              <a:t>TYPE</a:t>
            </a:r>
            <a:r>
              <a:rPr lang="en-US" sz="1200" b="0" kern="1200" noProof="1" smtClean="0">
                <a:solidFill>
                  <a:schemeClr val="tx1"/>
                </a:solidFill>
                <a:effectLst/>
                <a:latin typeface="+mn-lt"/>
                <a:ea typeface="+mn-ea"/>
                <a:cs typeface="+mn-cs"/>
              </a:rPr>
              <a:t>			</a:t>
            </a:r>
            <a:r>
              <a:rPr lang="en-US" sz="1200" b="0" kern="1200" noProof="1" smtClean="0">
                <a:solidFill>
                  <a:schemeClr val="tx1"/>
                </a:solidFill>
                <a:effectLst/>
                <a:latin typeface="+mn-lt"/>
                <a:ea typeface="+mn-ea"/>
                <a:cs typeface="+mn-cs"/>
                <a:sym typeface="Wingdings" panose="05000000000000000000" pitchFamily="2" charset="2"/>
              </a:rPr>
              <a:t> </a:t>
            </a:r>
            <a:r>
              <a:rPr lang="en-US" sz="1200" kern="1200" noProof="1" smtClean="0">
                <a:solidFill>
                  <a:schemeClr val="tx1"/>
                </a:solidFill>
                <a:effectLst/>
                <a:latin typeface="+mn-lt"/>
                <a:ea typeface="+mn-ea"/>
                <a:cs typeface="+mn-cs"/>
              </a:rPr>
              <a:t>TYPE=V  mówi DFSORTowi aby stosował proces o zmiennej długości rekordów </a:t>
            </a:r>
          </a:p>
          <a:p>
            <a:r>
              <a:rPr lang="en-US" sz="1200" kern="1200" noProof="1" smtClean="0">
                <a:solidFill>
                  <a:schemeClr val="tx1"/>
                </a:solidFill>
                <a:effectLst/>
                <a:latin typeface="+mn-lt"/>
                <a:ea typeface="+mn-ea"/>
                <a:cs typeface="+mn-cs"/>
              </a:rPr>
              <a:t>			    (</a:t>
            </a:r>
            <a:r>
              <a:rPr lang="en-US" sz="1200" i="1" kern="1200" noProof="1" smtClean="0">
                <a:solidFill>
                  <a:schemeClr val="tx1"/>
                </a:solidFill>
                <a:effectLst/>
                <a:latin typeface="+mn-lt"/>
                <a:ea typeface="+mn-ea"/>
                <a:cs typeface="+mn-cs"/>
              </a:rPr>
              <a:t>variable-length</a:t>
            </a:r>
            <a:r>
              <a:rPr lang="en-US" sz="1200" kern="1200" noProof="1" smtClean="0">
                <a:solidFill>
                  <a:schemeClr val="tx1"/>
                </a:solidFill>
                <a:effectLst/>
                <a:latin typeface="+mn-lt"/>
                <a:ea typeface="+mn-ea"/>
                <a:cs typeface="+mn-cs"/>
              </a:rPr>
              <a:t>) dla VSAMowskiego pliku wejściowego. </a:t>
            </a:r>
          </a:p>
          <a:p>
            <a:r>
              <a:rPr lang="en-US" sz="1200" kern="1200" noProof="1" smtClean="0">
                <a:solidFill>
                  <a:schemeClr val="tx1"/>
                </a:solidFill>
                <a:effectLst/>
                <a:latin typeface="+mn-lt"/>
                <a:ea typeface="+mn-ea"/>
                <a:cs typeface="+mn-cs"/>
              </a:rPr>
              <a:t>			    TYPE=F (</a:t>
            </a:r>
            <a:r>
              <a:rPr lang="en-US" sz="1200" i="1" kern="1200" noProof="1" smtClean="0">
                <a:solidFill>
                  <a:schemeClr val="tx1"/>
                </a:solidFill>
                <a:effectLst/>
                <a:latin typeface="+mn-lt"/>
                <a:ea typeface="+mn-ea"/>
                <a:cs typeface="+mn-cs"/>
              </a:rPr>
              <a:t>default</a:t>
            </a:r>
            <a:r>
              <a:rPr lang="en-US" sz="1200" kern="1200" noProof="1" smtClean="0">
                <a:solidFill>
                  <a:schemeClr val="tx1"/>
                </a:solidFill>
                <a:effectLst/>
                <a:latin typeface="+mn-lt"/>
                <a:ea typeface="+mn-ea"/>
                <a:cs typeface="+mn-cs"/>
              </a:rPr>
              <a:t>) mówi DFSORTowi aby stosował proces o stałej długości rekordów </a:t>
            </a:r>
          </a:p>
          <a:p>
            <a:r>
              <a:rPr lang="en-US" sz="1200" kern="1200" noProof="1" smtClean="0">
                <a:solidFill>
                  <a:schemeClr val="tx1"/>
                </a:solidFill>
                <a:effectLst/>
                <a:latin typeface="+mn-lt"/>
                <a:ea typeface="+mn-ea"/>
                <a:cs typeface="+mn-cs"/>
              </a:rPr>
              <a:t>			    (</a:t>
            </a:r>
            <a:r>
              <a:rPr lang="en-US" sz="1200" i="1" kern="1200" noProof="1" smtClean="0">
                <a:solidFill>
                  <a:schemeClr val="tx1"/>
                </a:solidFill>
                <a:effectLst/>
                <a:latin typeface="+mn-lt"/>
                <a:ea typeface="+mn-ea"/>
                <a:cs typeface="+mn-cs"/>
              </a:rPr>
              <a:t>fixed-length</a:t>
            </a:r>
            <a:r>
              <a:rPr lang="en-US" sz="1200" kern="1200" noProof="1" smtClean="0">
                <a:solidFill>
                  <a:schemeClr val="tx1"/>
                </a:solidFill>
                <a:effectLst/>
                <a:latin typeface="+mn-lt"/>
                <a:ea typeface="+mn-ea"/>
                <a:cs typeface="+mn-cs"/>
              </a:rPr>
              <a:t>) dla VSAMowskiego pliku wejściowego. </a:t>
            </a:r>
          </a:p>
          <a:p>
            <a:r>
              <a:rPr lang="en-US" sz="1200" kern="1200" noProof="1" smtClean="0">
                <a:solidFill>
                  <a:schemeClr val="tx1"/>
                </a:solidFill>
                <a:effectLst/>
                <a:latin typeface="+mn-lt"/>
                <a:ea typeface="+mn-ea"/>
                <a:cs typeface="+mn-cs"/>
              </a:rPr>
              <a:t>			     Przykład.</a:t>
            </a:r>
          </a:p>
          <a:p>
            <a:r>
              <a:rPr lang="en-US" sz="1200" kern="1200" noProof="1" smtClean="0">
                <a:solidFill>
                  <a:schemeClr val="tx1"/>
                </a:solidFill>
                <a:effectLst/>
                <a:latin typeface="+mn-lt"/>
                <a:ea typeface="+mn-ea"/>
                <a:cs typeface="+mn-cs"/>
              </a:rPr>
              <a:t>				JOINKEYS F1=VSAM1,FIELDS=(22,3,A),TYPE=V</a:t>
            </a:r>
          </a:p>
          <a:p>
            <a:r>
              <a:rPr lang="en-US" sz="1200" kern="1200" noProof="1" smtClean="0">
                <a:solidFill>
                  <a:schemeClr val="tx1"/>
                </a:solidFill>
                <a:effectLst/>
                <a:latin typeface="+mn-lt"/>
                <a:ea typeface="+mn-ea"/>
                <a:cs typeface="+mn-cs"/>
              </a:rPr>
              <a:t>				JOINKEYS F2=VSAM2,FIELDS=(15,3,A),TYPE=F</a:t>
            </a:r>
          </a:p>
          <a:p>
            <a:r>
              <a:rPr lang="en-US" sz="1200" kern="1200" noProof="1" smtClean="0">
                <a:solidFill>
                  <a:schemeClr val="tx1"/>
                </a:solidFill>
                <a:effectLst/>
                <a:latin typeface="+mn-lt"/>
                <a:ea typeface="+mn-ea"/>
                <a:cs typeface="+mn-cs"/>
              </a:rPr>
              <a:t> </a:t>
            </a:r>
          </a:p>
          <a:p>
            <a:r>
              <a:rPr lang="en-US" sz="1200" b="1" kern="1200" noProof="1" smtClean="0">
                <a:solidFill>
                  <a:schemeClr val="tx1"/>
                </a:solidFill>
                <a:effectLst/>
                <a:latin typeface="+mn-lt"/>
                <a:ea typeface="+mn-ea"/>
                <a:cs typeface="+mn-cs"/>
              </a:rPr>
              <a:t>STOPAFT</a:t>
            </a:r>
            <a:r>
              <a:rPr lang="en-US" sz="1200" b="0" kern="1200" noProof="1" smtClean="0">
                <a:solidFill>
                  <a:schemeClr val="tx1"/>
                </a:solidFill>
                <a:effectLst/>
                <a:latin typeface="+mn-lt"/>
                <a:ea typeface="+mn-ea"/>
                <a:cs typeface="+mn-cs"/>
              </a:rPr>
              <a:t>			</a:t>
            </a:r>
            <a:r>
              <a:rPr lang="en-US" sz="1200" b="0" kern="1200" noProof="1" smtClean="0">
                <a:solidFill>
                  <a:schemeClr val="tx1"/>
                </a:solidFill>
                <a:effectLst/>
                <a:latin typeface="+mn-lt"/>
                <a:ea typeface="+mn-ea"/>
                <a:cs typeface="+mn-cs"/>
                <a:sym typeface="Wingdings" panose="05000000000000000000" pitchFamily="2" charset="2"/>
              </a:rPr>
              <a:t> może być użyty aby określić maksymalną liczbę rekordów,</a:t>
            </a:r>
            <a:r>
              <a:rPr lang="en-US" sz="1200" b="0" kern="1200" baseline="0" noProof="1" smtClean="0">
                <a:solidFill>
                  <a:schemeClr val="tx1"/>
                </a:solidFill>
                <a:effectLst/>
                <a:latin typeface="+mn-lt"/>
                <a:ea typeface="+mn-ea"/>
                <a:cs typeface="+mn-cs"/>
                <a:sym typeface="Wingdings" panose="05000000000000000000" pitchFamily="2" charset="2"/>
              </a:rPr>
              <a:t> które poddamy podprocesowi </a:t>
            </a:r>
          </a:p>
          <a:p>
            <a:r>
              <a:rPr lang="en-US" sz="1200" b="0" kern="1200" baseline="0" noProof="1" smtClean="0">
                <a:solidFill>
                  <a:schemeClr val="tx1"/>
                </a:solidFill>
                <a:effectLst/>
                <a:latin typeface="+mn-lt"/>
                <a:ea typeface="+mn-ea"/>
                <a:cs typeface="+mn-cs"/>
                <a:sym typeface="Wingdings" panose="05000000000000000000" pitchFamily="2" charset="2"/>
              </a:rPr>
              <a:t>			    dla sortowania lub kopiowania (nie usuniętych przez </a:t>
            </a:r>
            <a:r>
              <a:rPr lang="en-US" sz="1200" kern="1200" noProof="1" smtClean="0">
                <a:solidFill>
                  <a:schemeClr val="tx1"/>
                </a:solidFill>
                <a:effectLst/>
                <a:latin typeface="+mn-lt"/>
                <a:ea typeface="+mn-ea"/>
                <a:cs typeface="+mn-cs"/>
              </a:rPr>
              <a:t>INCLUDE lub OMIT).</a:t>
            </a:r>
          </a:p>
          <a:p>
            <a:r>
              <a:rPr lang="en-US" sz="1200" kern="1200" noProof="1" smtClean="0">
                <a:solidFill>
                  <a:schemeClr val="tx1"/>
                </a:solidFill>
                <a:effectLst/>
                <a:latin typeface="+mn-lt"/>
                <a:ea typeface="+mn-ea"/>
                <a:cs typeface="+mn-cs"/>
              </a:rPr>
              <a:t>			</a:t>
            </a:r>
            <a:r>
              <a:rPr lang="en-US" sz="1200" kern="1200" baseline="0" noProof="1" smtClean="0">
                <a:solidFill>
                  <a:schemeClr val="tx1"/>
                </a:solidFill>
                <a:effectLst/>
                <a:latin typeface="+mn-lt"/>
                <a:ea typeface="+mn-ea"/>
                <a:cs typeface="+mn-cs"/>
              </a:rPr>
              <a:t>     Przykład dwóch kodów równoważnych sobie:</a:t>
            </a:r>
            <a:endParaRPr lang="en-US" sz="1200" kern="1200" noProof="1" smtClean="0">
              <a:solidFill>
                <a:schemeClr val="tx1"/>
              </a:solidFill>
              <a:effectLst/>
              <a:latin typeface="+mn-lt"/>
              <a:ea typeface="+mn-ea"/>
              <a:cs typeface="+mn-cs"/>
            </a:endParaRPr>
          </a:p>
          <a:p>
            <a:r>
              <a:rPr lang="en-US" sz="1200" kern="1200" noProof="1" smtClean="0">
                <a:solidFill>
                  <a:schemeClr val="tx1"/>
                </a:solidFill>
                <a:effectLst/>
                <a:latin typeface="+mn-lt"/>
                <a:ea typeface="+mn-ea"/>
                <a:cs typeface="+mn-cs"/>
              </a:rPr>
              <a:t>				JOINKEYS FILE=F1,STOPAFT=5,FIELDS=(32,4,A)</a:t>
            </a:r>
          </a:p>
          <a:p>
            <a:r>
              <a:rPr lang="en-US" sz="1200" kern="1200" noProof="1" smtClean="0">
                <a:solidFill>
                  <a:schemeClr val="tx1"/>
                </a:solidFill>
                <a:effectLst/>
                <a:latin typeface="+mn-lt"/>
                <a:ea typeface="+mn-ea"/>
                <a:cs typeface="+mn-cs"/>
              </a:rPr>
              <a:t>				JOINKEYS FILE=F2,STOPAFT=10,FIELDS=(32,4,A)</a:t>
            </a:r>
          </a:p>
          <a:p>
            <a:r>
              <a:rPr lang="en-US" sz="1200" kern="1200" noProof="1" smtClean="0">
                <a:solidFill>
                  <a:schemeClr val="tx1"/>
                </a:solidFill>
                <a:effectLst/>
                <a:latin typeface="+mn-lt"/>
                <a:ea typeface="+mn-ea"/>
                <a:cs typeface="+mn-cs"/>
              </a:rPr>
              <a:t>			     lub</a:t>
            </a:r>
          </a:p>
          <a:p>
            <a:r>
              <a:rPr lang="en-US" sz="1200" kern="1200" noProof="1" smtClean="0">
                <a:solidFill>
                  <a:schemeClr val="tx1"/>
                </a:solidFill>
                <a:effectLst/>
                <a:latin typeface="+mn-lt"/>
                <a:ea typeface="+mn-ea"/>
                <a:cs typeface="+mn-cs"/>
              </a:rPr>
              <a:t>				//SYSIN DD *</a:t>
            </a:r>
          </a:p>
          <a:p>
            <a:r>
              <a:rPr lang="en-US" sz="1200" kern="1200" noProof="1" smtClean="0">
                <a:solidFill>
                  <a:schemeClr val="tx1"/>
                </a:solidFill>
                <a:effectLst/>
                <a:latin typeface="+mn-lt"/>
                <a:ea typeface="+mn-ea"/>
                <a:cs typeface="+mn-cs"/>
              </a:rPr>
              <a:t>				JOINKEYS FILE=F1,FIELDS=(32,4,A)</a:t>
            </a:r>
          </a:p>
          <a:p>
            <a:r>
              <a:rPr lang="en-US" sz="1200" kern="1200" noProof="1" smtClean="0">
                <a:solidFill>
                  <a:schemeClr val="tx1"/>
                </a:solidFill>
                <a:effectLst/>
                <a:latin typeface="+mn-lt"/>
                <a:ea typeface="+mn-ea"/>
                <a:cs typeface="+mn-cs"/>
              </a:rPr>
              <a:t>				JOINKEYS FILE=F2,FIELDS=(32,4,A)</a:t>
            </a:r>
          </a:p>
          <a:p>
            <a:r>
              <a:rPr lang="en-US" sz="1200" kern="1200" noProof="1" smtClean="0">
                <a:solidFill>
                  <a:schemeClr val="tx1"/>
                </a:solidFill>
                <a:effectLst/>
                <a:latin typeface="+mn-lt"/>
                <a:ea typeface="+mn-ea"/>
                <a:cs typeface="+mn-cs"/>
              </a:rPr>
              <a:t>				...</a:t>
            </a:r>
          </a:p>
          <a:p>
            <a:r>
              <a:rPr lang="en-US" sz="1200" kern="1200" noProof="1" smtClean="0">
                <a:solidFill>
                  <a:schemeClr val="tx1"/>
                </a:solidFill>
                <a:effectLst/>
                <a:latin typeface="+mn-lt"/>
                <a:ea typeface="+mn-ea"/>
                <a:cs typeface="+mn-cs"/>
              </a:rPr>
              <a:t>				//JNF1CNTL DD *</a:t>
            </a:r>
          </a:p>
          <a:p>
            <a:r>
              <a:rPr lang="en-US" sz="1200" kern="1200" noProof="1" smtClean="0">
                <a:solidFill>
                  <a:schemeClr val="tx1"/>
                </a:solidFill>
                <a:effectLst/>
                <a:latin typeface="+mn-lt"/>
                <a:ea typeface="+mn-ea"/>
                <a:cs typeface="+mn-cs"/>
              </a:rPr>
              <a:t>				OPTION STOPAFT=5</a:t>
            </a:r>
          </a:p>
          <a:p>
            <a:r>
              <a:rPr lang="en-US" sz="1200" kern="1200" noProof="1" smtClean="0">
                <a:solidFill>
                  <a:schemeClr val="tx1"/>
                </a:solidFill>
                <a:effectLst/>
                <a:latin typeface="+mn-lt"/>
                <a:ea typeface="+mn-ea"/>
                <a:cs typeface="+mn-cs"/>
              </a:rPr>
              <a:t>				//JNF2CNTL DD *</a:t>
            </a:r>
          </a:p>
          <a:p>
            <a:r>
              <a:rPr lang="en-US" sz="1200" kern="1200" noProof="1" smtClean="0">
                <a:solidFill>
                  <a:schemeClr val="tx1"/>
                </a:solidFill>
                <a:effectLst/>
                <a:latin typeface="+mn-lt"/>
                <a:ea typeface="+mn-ea"/>
                <a:cs typeface="+mn-cs"/>
              </a:rPr>
              <a:t>				OPTION STOPAFT=10</a:t>
            </a:r>
          </a:p>
          <a:p>
            <a:r>
              <a:rPr lang="en-US" sz="1200" kern="1200" noProof="1" smtClean="0">
                <a:solidFill>
                  <a:schemeClr val="tx1"/>
                </a:solidFill>
                <a:effectLst/>
                <a:latin typeface="+mn-lt"/>
                <a:ea typeface="+mn-ea"/>
                <a:cs typeface="+mn-cs"/>
              </a:rPr>
              <a:t> </a:t>
            </a:r>
          </a:p>
          <a:p>
            <a:r>
              <a:rPr lang="en-US" sz="1200" b="1" kern="1200" noProof="1" smtClean="0">
                <a:solidFill>
                  <a:schemeClr val="tx1"/>
                </a:solidFill>
                <a:effectLst/>
                <a:latin typeface="+mn-lt"/>
                <a:ea typeface="+mn-ea"/>
                <a:cs typeface="+mn-cs"/>
              </a:rPr>
              <a:t>TASKID</a:t>
            </a:r>
            <a:r>
              <a:rPr lang="en-US" sz="1200" b="0" kern="1200" noProof="1" smtClean="0">
                <a:solidFill>
                  <a:schemeClr val="tx1"/>
                </a:solidFill>
                <a:effectLst/>
                <a:latin typeface="+mn-lt"/>
                <a:ea typeface="+mn-ea"/>
                <a:cs typeface="+mn-cs"/>
              </a:rPr>
              <a:t>			</a:t>
            </a:r>
            <a:r>
              <a:rPr lang="en-US" sz="1200" b="0" kern="1200" noProof="1" smtClean="0">
                <a:solidFill>
                  <a:schemeClr val="tx1"/>
                </a:solidFill>
                <a:effectLst/>
                <a:latin typeface="+mn-lt"/>
                <a:ea typeface="+mn-ea"/>
                <a:cs typeface="+mn-cs"/>
                <a:sym typeface="Wingdings" panose="05000000000000000000" pitchFamily="2" charset="2"/>
              </a:rPr>
              <a:t> z założenia (</a:t>
            </a:r>
            <a:r>
              <a:rPr lang="en-US" sz="1200" i="1" kern="1200" noProof="1" smtClean="0">
                <a:solidFill>
                  <a:schemeClr val="tx1"/>
                </a:solidFill>
                <a:effectLst/>
                <a:latin typeface="+mn-lt"/>
                <a:ea typeface="+mn-ea"/>
                <a:cs typeface="+mn-cs"/>
              </a:rPr>
              <a:t>default</a:t>
            </a:r>
            <a:r>
              <a:rPr lang="en-US" sz="1200" kern="1200" noProof="1" smtClean="0">
                <a:solidFill>
                  <a:schemeClr val="tx1"/>
                </a:solidFill>
                <a:effectLst/>
                <a:latin typeface="+mn-lt"/>
                <a:ea typeface="+mn-ea"/>
                <a:cs typeface="+mn-cs"/>
              </a:rPr>
              <a:t>), DFSORT używa następujących </a:t>
            </a:r>
            <a:r>
              <a:rPr lang="en-US" sz="1200" i="1" kern="1200" noProof="1" smtClean="0">
                <a:solidFill>
                  <a:schemeClr val="tx1"/>
                </a:solidFill>
                <a:effectLst/>
                <a:latin typeface="+mn-lt"/>
                <a:ea typeface="+mn-ea"/>
                <a:cs typeface="+mn-cs"/>
              </a:rPr>
              <a:t>ddnames</a:t>
            </a:r>
            <a:r>
              <a:rPr lang="en-US" sz="1200" kern="1200" noProof="1" smtClean="0">
                <a:solidFill>
                  <a:schemeClr val="tx1"/>
                </a:solidFill>
                <a:effectLst/>
                <a:latin typeface="+mn-lt"/>
                <a:ea typeface="+mn-ea"/>
                <a:cs typeface="+mn-cs"/>
              </a:rPr>
              <a:t> dla podzadań:</a:t>
            </a:r>
          </a:p>
          <a:p>
            <a:pPr lvl="0"/>
            <a:r>
              <a:rPr lang="en-US" sz="1200" kern="1200" noProof="1" smtClean="0">
                <a:solidFill>
                  <a:schemeClr val="tx1"/>
                </a:solidFill>
                <a:effectLst/>
                <a:latin typeface="+mn-lt"/>
                <a:ea typeface="+mn-ea"/>
                <a:cs typeface="+mn-cs"/>
              </a:rPr>
              <a:t>			    JNF1CNTL dla podzadania1 (plik F1) kontrolnego (jest on wywoływany z linii JOINKEYS).</a:t>
            </a:r>
          </a:p>
          <a:p>
            <a:pPr lvl="0"/>
            <a:r>
              <a:rPr lang="en-US" sz="1200" kern="1200" noProof="1" smtClean="0">
                <a:solidFill>
                  <a:schemeClr val="tx1"/>
                </a:solidFill>
                <a:effectLst/>
                <a:latin typeface="+mn-lt"/>
                <a:ea typeface="+mn-ea"/>
                <a:cs typeface="+mn-cs"/>
              </a:rPr>
              <a:t>			</a:t>
            </a:r>
            <a:r>
              <a:rPr lang="en-US" sz="1200" kern="1200" baseline="0" noProof="1" smtClean="0">
                <a:solidFill>
                  <a:schemeClr val="tx1"/>
                </a:solidFill>
                <a:effectLst/>
                <a:latin typeface="+mn-lt"/>
                <a:ea typeface="+mn-ea"/>
                <a:cs typeface="+mn-cs"/>
              </a:rPr>
              <a:t>    </a:t>
            </a:r>
            <a:r>
              <a:rPr lang="en-US" sz="1200" kern="1200" noProof="1" smtClean="0">
                <a:solidFill>
                  <a:schemeClr val="tx1"/>
                </a:solidFill>
                <a:effectLst/>
                <a:latin typeface="+mn-lt"/>
                <a:ea typeface="+mn-ea"/>
                <a:cs typeface="+mn-cs"/>
              </a:rPr>
              <a:t>JNF2CNTL dla podzadania2 (plik F2) kontrolnego.</a:t>
            </a:r>
          </a:p>
          <a:p>
            <a:r>
              <a:rPr lang="en-US" sz="1200" kern="1200" noProof="1" smtClean="0">
                <a:solidFill>
                  <a:schemeClr val="tx1"/>
                </a:solidFill>
                <a:effectLst/>
                <a:latin typeface="+mn-lt"/>
                <a:ea typeface="+mn-ea"/>
                <a:cs typeface="+mn-cs"/>
              </a:rPr>
              <a:t> 			</a:t>
            </a:r>
            <a:r>
              <a:rPr lang="en-US" sz="1200" kern="1200" baseline="0" noProof="1" smtClean="0">
                <a:solidFill>
                  <a:schemeClr val="tx1"/>
                </a:solidFill>
                <a:effectLst/>
                <a:latin typeface="+mn-lt"/>
                <a:ea typeface="+mn-ea"/>
                <a:cs typeface="+mn-cs"/>
              </a:rPr>
              <a:t>    Wyniki tych podzadań wejdą do odpowiedniego JOINKEYS.</a:t>
            </a:r>
            <a:endParaRPr lang="en-US" sz="1200" kern="1200" noProof="1" smtClean="0">
              <a:solidFill>
                <a:schemeClr val="tx1"/>
              </a:solidFill>
              <a:effectLst/>
              <a:latin typeface="+mn-lt"/>
              <a:ea typeface="+mn-ea"/>
              <a:cs typeface="+mn-cs"/>
            </a:endParaRPr>
          </a:p>
          <a:p>
            <a:r>
              <a:rPr lang="en-US" sz="1200" kern="1200" noProof="1" smtClean="0">
                <a:solidFill>
                  <a:schemeClr val="tx1"/>
                </a:solidFill>
                <a:effectLst/>
                <a:latin typeface="+mn-lt"/>
                <a:ea typeface="+mn-ea"/>
                <a:cs typeface="+mn-cs"/>
              </a:rPr>
              <a:t>			    Operator TASKID=id  może być użyty aby zmienić te dwa znaki  JN  na inne zmieniając w ten </a:t>
            </a:r>
          </a:p>
          <a:p>
            <a:r>
              <a:rPr lang="en-US" sz="1200" kern="1200" noProof="1" smtClean="0">
                <a:solidFill>
                  <a:schemeClr val="tx1"/>
                </a:solidFill>
                <a:effectLst/>
                <a:latin typeface="+mn-lt"/>
                <a:ea typeface="+mn-ea"/>
                <a:cs typeface="+mn-cs"/>
              </a:rPr>
              <a:t>			    sposób id podzadania. To samo id może być użyte zarówno dla F1 jak i dla F2 </a:t>
            </a:r>
            <a:r>
              <a:rPr lang="en-US" sz="1200" i="1" kern="1200" noProof="1" smtClean="0">
                <a:solidFill>
                  <a:schemeClr val="tx1"/>
                </a:solidFill>
                <a:effectLst/>
                <a:latin typeface="+mn-lt"/>
                <a:ea typeface="+mn-ea"/>
                <a:cs typeface="+mn-cs"/>
              </a:rPr>
              <a:t>ddnames</a:t>
            </a:r>
            <a:r>
              <a:rPr lang="en-US" sz="1200" kern="1200" noProof="1" smtClean="0">
                <a:solidFill>
                  <a:schemeClr val="tx1"/>
                </a:solidFill>
                <a:effectLst/>
                <a:latin typeface="+mn-lt"/>
                <a:ea typeface="+mn-ea"/>
                <a:cs typeface="+mn-cs"/>
              </a:rPr>
              <a:t>, </a:t>
            </a:r>
          </a:p>
          <a:p>
            <a:r>
              <a:rPr lang="en-US" sz="1200" kern="1200" noProof="1" smtClean="0">
                <a:solidFill>
                  <a:schemeClr val="tx1"/>
                </a:solidFill>
                <a:effectLst/>
                <a:latin typeface="+mn-lt"/>
                <a:ea typeface="+mn-ea"/>
                <a:cs typeface="+mn-cs"/>
              </a:rPr>
              <a:t>			    albo różne</a:t>
            </a:r>
            <a:r>
              <a:rPr lang="en-US" sz="1200" kern="1200" baseline="0" noProof="1" smtClean="0">
                <a:solidFill>
                  <a:schemeClr val="tx1"/>
                </a:solidFill>
                <a:effectLst/>
                <a:latin typeface="+mn-lt"/>
                <a:ea typeface="+mn-ea"/>
                <a:cs typeface="+mn-cs"/>
              </a:rPr>
              <a:t> id może być dla różnych plików</a:t>
            </a:r>
            <a:r>
              <a:rPr lang="en-US" sz="1200" kern="1200" noProof="1" smtClean="0">
                <a:solidFill>
                  <a:schemeClr val="tx1"/>
                </a:solidFill>
                <a:effectLst/>
                <a:latin typeface="+mn-lt"/>
                <a:ea typeface="+mn-ea"/>
                <a:cs typeface="+mn-cs"/>
              </a:rPr>
              <a:t>.</a:t>
            </a:r>
          </a:p>
          <a:p>
            <a:r>
              <a:rPr lang="en-US" sz="1200" kern="1200" noProof="1" smtClean="0">
                <a:solidFill>
                  <a:schemeClr val="tx1"/>
                </a:solidFill>
                <a:effectLst/>
                <a:latin typeface="+mn-lt"/>
                <a:ea typeface="+mn-ea"/>
                <a:cs typeface="+mn-cs"/>
              </a:rPr>
              <a:t> 			    Przykład:</a:t>
            </a:r>
          </a:p>
          <a:p>
            <a:r>
              <a:rPr lang="en-US" sz="1200" kern="1200" noProof="1" smtClean="0">
                <a:solidFill>
                  <a:schemeClr val="tx1"/>
                </a:solidFill>
                <a:effectLst/>
                <a:latin typeface="+mn-lt"/>
                <a:ea typeface="+mn-ea"/>
                <a:cs typeface="+mn-cs"/>
              </a:rPr>
              <a:t>				JOINKEYS F1=IN1,FIELDS=(1,10,A),TASKID=C1</a:t>
            </a:r>
          </a:p>
          <a:p>
            <a:r>
              <a:rPr lang="en-US" sz="1200" kern="1200" noProof="1" smtClean="0">
                <a:solidFill>
                  <a:schemeClr val="tx1"/>
                </a:solidFill>
                <a:effectLst/>
                <a:latin typeface="+mn-lt"/>
                <a:ea typeface="+mn-ea"/>
                <a:cs typeface="+mn-cs"/>
              </a:rPr>
              <a:t>				JOINKEYS F2=IN2,FIELDS=(22,10,A),TASKID=C1</a:t>
            </a:r>
          </a:p>
          <a:p>
            <a:r>
              <a:rPr lang="en-US" sz="1200" kern="1200" noProof="1" smtClean="0">
                <a:solidFill>
                  <a:schemeClr val="tx1"/>
                </a:solidFill>
                <a:effectLst/>
                <a:latin typeface="+mn-lt"/>
                <a:ea typeface="+mn-ea"/>
                <a:cs typeface="+mn-cs"/>
              </a:rPr>
              <a:t> </a:t>
            </a:r>
          </a:p>
          <a:p>
            <a:r>
              <a:rPr lang="en-US" sz="1200" kern="1200" noProof="1" smtClean="0">
                <a:solidFill>
                  <a:schemeClr val="tx1"/>
                </a:solidFill>
                <a:effectLst/>
                <a:latin typeface="+mn-lt"/>
                <a:ea typeface="+mn-ea"/>
                <a:cs typeface="+mn-cs"/>
              </a:rPr>
              <a:t>				C1F1CNTL będzie użyty</a:t>
            </a:r>
            <a:r>
              <a:rPr lang="en-US" sz="1200" kern="1200" baseline="0" noProof="1" smtClean="0">
                <a:solidFill>
                  <a:schemeClr val="tx1"/>
                </a:solidFill>
                <a:effectLst/>
                <a:latin typeface="+mn-lt"/>
                <a:ea typeface="+mn-ea"/>
                <a:cs typeface="+mn-cs"/>
              </a:rPr>
              <a:t> dla podzadania1</a:t>
            </a:r>
            <a:r>
              <a:rPr lang="en-US" sz="1200" kern="1200" noProof="1" smtClean="0">
                <a:solidFill>
                  <a:schemeClr val="tx1"/>
                </a:solidFill>
                <a:effectLst/>
                <a:latin typeface="+mn-lt"/>
                <a:ea typeface="+mn-ea"/>
                <a:cs typeface="+mn-cs"/>
              </a:rPr>
              <a:t> (plik F1).</a:t>
            </a:r>
          </a:p>
          <a:p>
            <a:r>
              <a:rPr lang="en-US" sz="1200" kern="1200" noProof="1" smtClean="0">
                <a:solidFill>
                  <a:schemeClr val="tx1"/>
                </a:solidFill>
                <a:effectLst/>
                <a:latin typeface="+mn-lt"/>
                <a:ea typeface="+mn-ea"/>
                <a:cs typeface="+mn-cs"/>
              </a:rPr>
              <a:t>				C1F2CNTL będzie użyty</a:t>
            </a:r>
            <a:r>
              <a:rPr lang="en-US" sz="1200" kern="1200" baseline="0" noProof="1" smtClean="0">
                <a:solidFill>
                  <a:schemeClr val="tx1"/>
                </a:solidFill>
                <a:effectLst/>
                <a:latin typeface="+mn-lt"/>
                <a:ea typeface="+mn-ea"/>
                <a:cs typeface="+mn-cs"/>
              </a:rPr>
              <a:t> dla podzadania</a:t>
            </a:r>
            <a:r>
              <a:rPr lang="en-US" sz="1200" kern="1200" noProof="1" smtClean="0">
                <a:solidFill>
                  <a:schemeClr val="tx1"/>
                </a:solidFill>
                <a:effectLst/>
                <a:latin typeface="+mn-lt"/>
                <a:ea typeface="+mn-ea"/>
                <a:cs typeface="+mn-cs"/>
              </a:rPr>
              <a:t>2 (plik F2).</a:t>
            </a:r>
          </a:p>
          <a:p>
            <a:endParaRPr lang="en-US" sz="1200" kern="1200" noProof="1"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noProof="1" smtClean="0">
                <a:solidFill>
                  <a:schemeClr val="tx1"/>
                </a:solidFill>
                <a:effectLst/>
                <a:latin typeface="+mn-lt"/>
                <a:ea typeface="+mn-ea"/>
                <a:cs typeface="+mn-cs"/>
              </a:rPr>
              <a:t>				Operator TASKID=id może być pożyteczny gdy chcemy zastosować wielokrotnie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noProof="1" smtClean="0">
                <a:solidFill>
                  <a:schemeClr val="tx1"/>
                </a:solidFill>
                <a:effectLst/>
                <a:latin typeface="+mn-lt"/>
                <a:ea typeface="+mn-ea"/>
                <a:cs typeface="+mn-cs"/>
              </a:rPr>
              <a:t>				    JOINKEYS i chcemy odseparować odrębne</a:t>
            </a:r>
            <a:r>
              <a:rPr lang="en-US" sz="1200" kern="1200" baseline="0" noProof="1" smtClean="0">
                <a:solidFill>
                  <a:schemeClr val="tx1"/>
                </a:solidFill>
                <a:effectLst/>
                <a:latin typeface="+mn-lt"/>
                <a:ea typeface="+mn-ea"/>
                <a:cs typeface="+mn-cs"/>
              </a:rPr>
              <a:t> deklaracje kontrolne w kolejnych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noProof="1" smtClean="0">
                <a:solidFill>
                  <a:schemeClr val="tx1"/>
                </a:solidFill>
                <a:effectLst/>
                <a:latin typeface="+mn-lt"/>
                <a:ea typeface="+mn-ea"/>
                <a:cs typeface="+mn-cs"/>
              </a:rPr>
              <a:t>				    podzadaniach.  Tak skomplikowane zadania mogą wymagać zwiększenia REGION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noProof="1" smtClean="0">
                <a:solidFill>
                  <a:schemeClr val="tx1"/>
                </a:solidFill>
                <a:effectLst/>
                <a:latin typeface="+mn-lt"/>
                <a:ea typeface="+mn-ea"/>
                <a:cs typeface="+mn-cs"/>
              </a:rPr>
              <a:t>				    (gdy spotkamy błąd 80A).</a:t>
            </a:r>
            <a:endParaRPr lang="en-US" sz="1200" kern="1200" noProof="1" smtClean="0">
              <a:solidFill>
                <a:schemeClr val="tx1"/>
              </a:solidFill>
              <a:effectLst/>
              <a:latin typeface="+mn-lt"/>
              <a:ea typeface="+mn-ea"/>
              <a:cs typeface="+mn-cs"/>
            </a:endParaRPr>
          </a:p>
          <a:p>
            <a:endParaRPr lang="en-US" sz="1200" kern="1200" noProof="1" smtClean="0">
              <a:solidFill>
                <a:schemeClr val="tx1"/>
              </a:solidFill>
              <a:effectLst/>
              <a:latin typeface="+mn-lt"/>
              <a:ea typeface="+mn-ea"/>
              <a:cs typeface="+mn-cs"/>
            </a:endParaRPr>
          </a:p>
          <a:p>
            <a:r>
              <a:rPr lang="en-US" sz="1200" kern="1200" noProof="1" smtClean="0">
                <a:solidFill>
                  <a:schemeClr val="tx1"/>
                </a:solidFill>
                <a:effectLst/>
                <a:latin typeface="+mn-lt"/>
                <a:ea typeface="+mn-ea"/>
                <a:cs typeface="+mn-cs"/>
              </a:rPr>
              <a:t> </a:t>
            </a:r>
          </a:p>
          <a:p>
            <a:r>
              <a:rPr lang="en-US" sz="1200" b="1" kern="1200" noProof="1" smtClean="0">
                <a:solidFill>
                  <a:schemeClr val="tx1"/>
                </a:solidFill>
                <a:effectLst/>
                <a:latin typeface="+mn-lt"/>
                <a:ea typeface="+mn-ea"/>
                <a:cs typeface="+mn-cs"/>
              </a:rPr>
              <a:t>INCLUDE </a:t>
            </a:r>
            <a:r>
              <a:rPr lang="en-US" sz="1200" b="1" i="1" kern="1200" noProof="1" smtClean="0">
                <a:solidFill>
                  <a:schemeClr val="tx1"/>
                </a:solidFill>
                <a:effectLst/>
                <a:latin typeface="+mn-lt"/>
                <a:ea typeface="+mn-ea"/>
                <a:cs typeface="+mn-cs"/>
              </a:rPr>
              <a:t>lub</a:t>
            </a:r>
            <a:r>
              <a:rPr lang="en-US" sz="1200" b="1" kern="1200" noProof="1" smtClean="0">
                <a:solidFill>
                  <a:schemeClr val="tx1"/>
                </a:solidFill>
                <a:effectLst/>
                <a:latin typeface="+mn-lt"/>
                <a:ea typeface="+mn-ea"/>
                <a:cs typeface="+mn-cs"/>
              </a:rPr>
              <a:t> OMIT</a:t>
            </a:r>
            <a:r>
              <a:rPr lang="en-US" sz="1200" b="0" kern="1200" noProof="1" smtClean="0">
                <a:solidFill>
                  <a:schemeClr val="tx1"/>
                </a:solidFill>
                <a:effectLst/>
                <a:latin typeface="+mn-lt"/>
                <a:ea typeface="+mn-ea"/>
                <a:cs typeface="+mn-cs"/>
              </a:rPr>
              <a:t>		</a:t>
            </a:r>
            <a:r>
              <a:rPr lang="en-US" sz="1200" b="0" kern="1200" noProof="1" smtClean="0">
                <a:solidFill>
                  <a:schemeClr val="tx1"/>
                </a:solidFill>
                <a:effectLst/>
                <a:latin typeface="+mn-lt"/>
                <a:ea typeface="+mn-ea"/>
                <a:cs typeface="+mn-cs"/>
                <a:sym typeface="Wingdings" panose="05000000000000000000" pitchFamily="2" charset="2"/>
              </a:rPr>
              <a:t> Przykład.</a:t>
            </a:r>
            <a:r>
              <a:rPr lang="en-US" sz="1200" b="0" kern="1200" baseline="0" noProof="1" smtClean="0">
                <a:solidFill>
                  <a:schemeClr val="tx1"/>
                </a:solidFill>
                <a:effectLst/>
                <a:latin typeface="+mn-lt"/>
                <a:ea typeface="+mn-ea"/>
                <a:cs typeface="+mn-cs"/>
                <a:sym typeface="Wingdings" panose="05000000000000000000" pitchFamily="2" charset="2"/>
              </a:rPr>
              <a:t> Jeżeli napiszemy:</a:t>
            </a:r>
            <a:endParaRPr lang="en-US" sz="1200" kern="1200" noProof="1" smtClean="0">
              <a:solidFill>
                <a:schemeClr val="tx1"/>
              </a:solidFill>
              <a:effectLst/>
              <a:latin typeface="+mn-lt"/>
              <a:ea typeface="+mn-ea"/>
              <a:cs typeface="+mn-cs"/>
            </a:endParaRPr>
          </a:p>
          <a:p>
            <a:r>
              <a:rPr lang="en-US" sz="1200" kern="1200" noProof="1" smtClean="0">
                <a:solidFill>
                  <a:schemeClr val="tx1"/>
                </a:solidFill>
                <a:effectLst/>
                <a:latin typeface="+mn-lt"/>
                <a:ea typeface="+mn-ea"/>
                <a:cs typeface="+mn-cs"/>
              </a:rPr>
              <a:t>				JOINKEYS FILE=F1,FIELDS=(35,8,A),</a:t>
            </a:r>
          </a:p>
          <a:p>
            <a:r>
              <a:rPr lang="en-US" sz="1200" kern="1200" noProof="1" smtClean="0">
                <a:solidFill>
                  <a:schemeClr val="tx1"/>
                </a:solidFill>
                <a:effectLst/>
                <a:latin typeface="+mn-lt"/>
                <a:ea typeface="+mn-ea"/>
                <a:cs typeface="+mn-cs"/>
              </a:rPr>
              <a:t>				OMIT=(5,4,CH,EQ,C’ABCD’)</a:t>
            </a:r>
          </a:p>
          <a:p>
            <a:r>
              <a:rPr lang="en-US" sz="1200" kern="1200" noProof="1" smtClean="0">
                <a:solidFill>
                  <a:schemeClr val="tx1"/>
                </a:solidFill>
                <a:effectLst/>
                <a:latin typeface="+mn-lt"/>
                <a:ea typeface="+mn-ea"/>
                <a:cs typeface="+mn-cs"/>
              </a:rPr>
              <a:t>				JOINKEYS FILE=F2,FIELDS=(37,8,A),</a:t>
            </a:r>
          </a:p>
          <a:p>
            <a:r>
              <a:rPr lang="en-US" sz="1200" kern="1200" noProof="1" smtClean="0">
                <a:solidFill>
                  <a:schemeClr val="tx1"/>
                </a:solidFill>
                <a:effectLst/>
                <a:latin typeface="+mn-lt"/>
                <a:ea typeface="+mn-ea"/>
                <a:cs typeface="+mn-cs"/>
              </a:rPr>
              <a:t>				INCLUDE=(1,20,SS,EQ,C’NO’)</a:t>
            </a:r>
          </a:p>
          <a:p>
            <a:r>
              <a:rPr lang="en-US" sz="1200" kern="1200" noProof="1" smtClean="0">
                <a:solidFill>
                  <a:schemeClr val="tx1"/>
                </a:solidFill>
                <a:effectLst/>
                <a:latin typeface="+mn-lt"/>
                <a:ea typeface="+mn-ea"/>
                <a:cs typeface="+mn-cs"/>
              </a:rPr>
              <a:t> </a:t>
            </a:r>
          </a:p>
          <a:p>
            <a:r>
              <a:rPr lang="en-US" sz="1200" kern="1200" noProof="1" smtClean="0">
                <a:solidFill>
                  <a:schemeClr val="tx1"/>
                </a:solidFill>
                <a:effectLst/>
                <a:latin typeface="+mn-lt"/>
                <a:ea typeface="+mn-ea"/>
                <a:cs typeface="+mn-cs"/>
              </a:rPr>
              <a:t>			</a:t>
            </a:r>
            <a:r>
              <a:rPr lang="en-US" sz="1200" kern="1200" baseline="0" noProof="1" smtClean="0">
                <a:solidFill>
                  <a:schemeClr val="tx1"/>
                </a:solidFill>
                <a:effectLst/>
                <a:latin typeface="+mn-lt"/>
                <a:ea typeface="+mn-ea"/>
                <a:cs typeface="+mn-cs"/>
              </a:rPr>
              <a:t>    Tylko rekordy w których nie ma </a:t>
            </a:r>
            <a:r>
              <a:rPr lang="en-US" sz="1200" kern="1200" noProof="1" smtClean="0">
                <a:solidFill>
                  <a:schemeClr val="tx1"/>
                </a:solidFill>
                <a:effectLst/>
                <a:latin typeface="+mn-lt"/>
                <a:ea typeface="+mn-ea"/>
                <a:cs typeface="+mn-cs"/>
              </a:rPr>
              <a:t>'ABCD' na pozycji 5-8 będą procesowane z pliku F1.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noProof="1" smtClean="0">
                <a:solidFill>
                  <a:schemeClr val="tx1"/>
                </a:solidFill>
                <a:effectLst/>
                <a:latin typeface="+mn-lt"/>
                <a:ea typeface="+mn-ea"/>
                <a:cs typeface="+mn-cs"/>
              </a:rPr>
              <a:t>			</a:t>
            </a:r>
            <a:r>
              <a:rPr lang="en-US" sz="1200" kern="1200" baseline="0" noProof="1" smtClean="0">
                <a:solidFill>
                  <a:schemeClr val="tx1"/>
                </a:solidFill>
                <a:effectLst/>
                <a:latin typeface="+mn-lt"/>
                <a:ea typeface="+mn-ea"/>
                <a:cs typeface="+mn-cs"/>
              </a:rPr>
              <a:t>    Tylko rekordy w których jest </a:t>
            </a:r>
            <a:r>
              <a:rPr lang="en-US" sz="1200" kern="1200" noProof="1" smtClean="0">
                <a:solidFill>
                  <a:schemeClr val="tx1"/>
                </a:solidFill>
                <a:effectLst/>
                <a:latin typeface="+mn-lt"/>
                <a:ea typeface="+mn-ea"/>
                <a:cs typeface="+mn-cs"/>
              </a:rPr>
              <a:t>‚NO' na pozycji 1-20 będą procesowane z pliku F2.</a:t>
            </a:r>
          </a:p>
          <a:p>
            <a:r>
              <a:rPr lang="en-US" sz="1200" kern="1200" noProof="1" smtClean="0">
                <a:solidFill>
                  <a:schemeClr val="tx1"/>
                </a:solidFill>
                <a:effectLst/>
                <a:latin typeface="+mn-lt"/>
                <a:ea typeface="+mn-ea"/>
                <a:cs typeface="+mn-cs"/>
              </a:rPr>
              <a:t> </a:t>
            </a:r>
          </a:p>
          <a:p>
            <a:r>
              <a:rPr lang="en-US" sz="1200" kern="1200" noProof="1" smtClean="0">
                <a:solidFill>
                  <a:schemeClr val="tx1"/>
                </a:solidFill>
                <a:effectLst/>
                <a:latin typeface="+mn-lt"/>
                <a:ea typeface="+mn-ea"/>
                <a:cs typeface="+mn-cs"/>
              </a:rPr>
              <a:t>			</a:t>
            </a:r>
            <a:r>
              <a:rPr lang="en-US" sz="1200" kern="1200" baseline="0" noProof="1" smtClean="0">
                <a:solidFill>
                  <a:schemeClr val="tx1"/>
                </a:solidFill>
                <a:effectLst/>
                <a:latin typeface="+mn-lt"/>
                <a:ea typeface="+mn-ea"/>
                <a:cs typeface="+mn-cs"/>
              </a:rPr>
              <a:t>    </a:t>
            </a:r>
            <a:r>
              <a:rPr lang="en-US" sz="1200" kern="1200" noProof="1" smtClean="0">
                <a:solidFill>
                  <a:schemeClr val="tx1"/>
                </a:solidFill>
                <a:effectLst/>
                <a:latin typeface="+mn-lt"/>
                <a:ea typeface="+mn-ea"/>
                <a:cs typeface="+mn-cs"/>
              </a:rPr>
              <a:t>albo</a:t>
            </a:r>
          </a:p>
          <a:p>
            <a:r>
              <a:rPr lang="en-US" sz="1200" kern="1200" noProof="1" smtClean="0">
                <a:solidFill>
                  <a:schemeClr val="tx1"/>
                </a:solidFill>
                <a:effectLst/>
                <a:latin typeface="+mn-lt"/>
                <a:ea typeface="+mn-ea"/>
                <a:cs typeface="+mn-cs"/>
              </a:rPr>
              <a:t>			     Przykład.  Zamiast instrukcji</a:t>
            </a:r>
            <a:r>
              <a:rPr lang="en-US" sz="1200" kern="1200" baseline="0" noProof="1" smtClean="0">
                <a:solidFill>
                  <a:schemeClr val="tx1"/>
                </a:solidFill>
                <a:effectLst/>
                <a:latin typeface="+mn-lt"/>
                <a:ea typeface="+mn-ea"/>
                <a:cs typeface="+mn-cs"/>
              </a:rPr>
              <a:t> JOINKEYS powyżej można użyć w JNF1CNTL lub JNF2CNTL </a:t>
            </a:r>
          </a:p>
          <a:p>
            <a:r>
              <a:rPr lang="en-US" sz="1200" kern="1200" baseline="0" noProof="1" smtClean="0">
                <a:solidFill>
                  <a:schemeClr val="tx1"/>
                </a:solidFill>
                <a:effectLst/>
                <a:latin typeface="+mn-lt"/>
                <a:ea typeface="+mn-ea"/>
                <a:cs typeface="+mn-cs"/>
              </a:rPr>
              <a:t>				operatorów OM</a:t>
            </a:r>
            <a:r>
              <a:rPr lang="en-US" sz="1200" kern="1200" noProof="1" smtClean="0">
                <a:solidFill>
                  <a:schemeClr val="tx1"/>
                </a:solidFill>
                <a:effectLst/>
                <a:latin typeface="+mn-lt"/>
                <a:ea typeface="+mn-ea"/>
                <a:cs typeface="+mn-cs"/>
              </a:rPr>
              <a:t>IT i INCLUDE:</a:t>
            </a:r>
          </a:p>
          <a:p>
            <a:r>
              <a:rPr lang="en-US" sz="1200" kern="1200" noProof="1" smtClean="0">
                <a:solidFill>
                  <a:schemeClr val="tx1"/>
                </a:solidFill>
                <a:effectLst/>
                <a:latin typeface="+mn-lt"/>
                <a:ea typeface="+mn-ea"/>
                <a:cs typeface="+mn-cs"/>
              </a:rPr>
              <a:t>				//SYSIN DD *</a:t>
            </a:r>
          </a:p>
          <a:p>
            <a:r>
              <a:rPr lang="en-US" sz="1200" kern="1200" noProof="1" smtClean="0">
                <a:solidFill>
                  <a:schemeClr val="tx1"/>
                </a:solidFill>
                <a:effectLst/>
                <a:latin typeface="+mn-lt"/>
                <a:ea typeface="+mn-ea"/>
                <a:cs typeface="+mn-cs"/>
              </a:rPr>
              <a:t>				JOINKEYS FILE=F1,FIELDS=(35,8,A)</a:t>
            </a:r>
          </a:p>
          <a:p>
            <a:r>
              <a:rPr lang="en-US" sz="1200" kern="1200" noProof="1" smtClean="0">
                <a:solidFill>
                  <a:schemeClr val="tx1"/>
                </a:solidFill>
                <a:effectLst/>
                <a:latin typeface="+mn-lt"/>
                <a:ea typeface="+mn-ea"/>
                <a:cs typeface="+mn-cs"/>
              </a:rPr>
              <a:t>				JOINKEYS FILE=F2,FIELDS=(37,8,A)</a:t>
            </a:r>
          </a:p>
          <a:p>
            <a:r>
              <a:rPr lang="en-US" sz="1200" kern="1200" noProof="1" smtClean="0">
                <a:solidFill>
                  <a:schemeClr val="tx1"/>
                </a:solidFill>
                <a:effectLst/>
                <a:latin typeface="+mn-lt"/>
                <a:ea typeface="+mn-ea"/>
                <a:cs typeface="+mn-cs"/>
              </a:rPr>
              <a:t>				...</a:t>
            </a:r>
          </a:p>
          <a:p>
            <a:r>
              <a:rPr lang="en-US" sz="1200" kern="1200" noProof="1" smtClean="0">
                <a:solidFill>
                  <a:schemeClr val="tx1"/>
                </a:solidFill>
                <a:effectLst/>
                <a:latin typeface="+mn-lt"/>
                <a:ea typeface="+mn-ea"/>
                <a:cs typeface="+mn-cs"/>
              </a:rPr>
              <a:t>				//JNF1CNTL DD *</a:t>
            </a:r>
          </a:p>
          <a:p>
            <a:r>
              <a:rPr lang="en-US" sz="1200" kern="1200" noProof="1" smtClean="0">
                <a:solidFill>
                  <a:schemeClr val="tx1"/>
                </a:solidFill>
                <a:effectLst/>
                <a:latin typeface="+mn-lt"/>
                <a:ea typeface="+mn-ea"/>
                <a:cs typeface="+mn-cs"/>
              </a:rPr>
              <a:t>				OMIT COND=(5,4,CH,EQ,C’ABCD’)</a:t>
            </a:r>
          </a:p>
          <a:p>
            <a:r>
              <a:rPr lang="en-US" sz="1200" kern="1200" noProof="1" smtClean="0">
                <a:solidFill>
                  <a:schemeClr val="tx1"/>
                </a:solidFill>
                <a:effectLst/>
                <a:latin typeface="+mn-lt"/>
                <a:ea typeface="+mn-ea"/>
                <a:cs typeface="+mn-cs"/>
              </a:rPr>
              <a:t>				//JNF2CNTL DD *</a:t>
            </a:r>
          </a:p>
          <a:p>
            <a:r>
              <a:rPr lang="en-US" sz="1200" kern="1200" noProof="1" smtClean="0">
                <a:solidFill>
                  <a:schemeClr val="tx1"/>
                </a:solidFill>
                <a:effectLst/>
                <a:latin typeface="+mn-lt"/>
                <a:ea typeface="+mn-ea"/>
                <a:cs typeface="+mn-cs"/>
              </a:rPr>
              <a:t>				INCLUDE COND=(1,20,SS,EQ,C’NO’)</a:t>
            </a:r>
          </a:p>
          <a:p>
            <a:pPr marL="0" marR="0" indent="0" algn="l" defTabSz="914400" rtl="0" eaLnBrk="1" fontAlgn="auto" latinLnBrk="0" hangingPunct="1">
              <a:lnSpc>
                <a:spcPct val="100000"/>
              </a:lnSpc>
              <a:spcBef>
                <a:spcPts val="0"/>
              </a:spcBef>
              <a:spcAft>
                <a:spcPts val="0"/>
              </a:spcAft>
              <a:buClrTx/>
              <a:buSzTx/>
              <a:buFontTx/>
              <a:buNone/>
              <a:tabLst/>
              <a:defRPr/>
            </a:pPr>
            <a:endParaRPr lang="pl-PL" dirty="0"/>
          </a:p>
        </p:txBody>
      </p:sp>
      <p:sp>
        <p:nvSpPr>
          <p:cNvPr id="4" name="Symbol zastępczy numeru slajdu 3"/>
          <p:cNvSpPr>
            <a:spLocks noGrp="1"/>
          </p:cNvSpPr>
          <p:nvPr>
            <p:ph type="sldNum" sz="quarter" idx="10"/>
          </p:nvPr>
        </p:nvSpPr>
        <p:spPr/>
        <p:txBody>
          <a:bodyPr/>
          <a:lstStyle/>
          <a:p>
            <a:fld id="{0136E2C3-1978-42C8-96D7-4F35D316F26B}" type="slidenum">
              <a:rPr lang="pl-PL" smtClean="0"/>
              <a:pPr/>
              <a:t>27</a:t>
            </a:fld>
            <a:endParaRPr lang="pl-PL"/>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l-PL" dirty="0"/>
          </a:p>
        </p:txBody>
      </p:sp>
      <p:sp>
        <p:nvSpPr>
          <p:cNvPr id="4" name="Symbol zastępczy numeru slajdu 3"/>
          <p:cNvSpPr>
            <a:spLocks noGrp="1"/>
          </p:cNvSpPr>
          <p:nvPr>
            <p:ph type="sldNum" sz="quarter" idx="10"/>
          </p:nvPr>
        </p:nvSpPr>
        <p:spPr/>
        <p:txBody>
          <a:bodyPr/>
          <a:lstStyle/>
          <a:p>
            <a:fld id="{0136E2C3-1978-42C8-96D7-4F35D316F26B}" type="slidenum">
              <a:rPr lang="pl-PL" smtClean="0"/>
              <a:pPr/>
              <a:t>28</a:t>
            </a:fld>
            <a:endParaRPr lang="pl-PL"/>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l-PL" dirty="0"/>
          </a:p>
        </p:txBody>
      </p:sp>
      <p:sp>
        <p:nvSpPr>
          <p:cNvPr id="4" name="Symbol zastępczy numeru slajdu 3"/>
          <p:cNvSpPr>
            <a:spLocks noGrp="1"/>
          </p:cNvSpPr>
          <p:nvPr>
            <p:ph type="sldNum" sz="quarter" idx="10"/>
          </p:nvPr>
        </p:nvSpPr>
        <p:spPr/>
        <p:txBody>
          <a:bodyPr/>
          <a:lstStyle/>
          <a:p>
            <a:fld id="{0136E2C3-1978-42C8-96D7-4F35D316F26B}" type="slidenum">
              <a:rPr lang="pl-PL" smtClean="0"/>
              <a:pPr/>
              <a:t>29</a:t>
            </a:fld>
            <a:endParaRPr lang="pl-P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fontScale="55000" lnSpcReduction="20000"/>
          </a:bodyPr>
          <a:lstStyle/>
          <a:p>
            <a:r>
              <a:rPr lang="pl-PL" dirty="0"/>
              <a:t>(</a:t>
            </a:r>
            <a:r>
              <a:rPr lang="pl-PL" b="1" dirty="0"/>
              <a:t>GDG</a:t>
            </a:r>
            <a:r>
              <a:rPr lang="pl-PL" dirty="0"/>
              <a:t>, kontynuacja)</a:t>
            </a:r>
          </a:p>
          <a:p>
            <a:r>
              <a:rPr lang="pl-PL" dirty="0"/>
              <a:t>… pod którą znajdą się pliki z podaniem  pewnych parametrów dotyczących </a:t>
            </a:r>
            <a:r>
              <a:rPr lang="pl-PL" b="1" dirty="0"/>
              <a:t>GDG</a:t>
            </a:r>
            <a:r>
              <a:rPr lang="pl-PL" dirty="0"/>
              <a:t> jako całości, powiązanych ze sobą chronologicznie  lub funkcjonalnie np. raporty tworzone co określony czas, jako wynik działania jednego programu na uaktualnianych danych.  Raporty są pod tą samą </a:t>
            </a:r>
            <a:r>
              <a:rPr lang="pl-PL" dirty="0" smtClean="0"/>
              <a:t>nazwą ogólną </a:t>
            </a:r>
            <a:r>
              <a:rPr lang="pl-PL" dirty="0"/>
              <a:t>(</a:t>
            </a:r>
            <a:r>
              <a:rPr lang="pl-PL" noProof="1"/>
              <a:t>nazwą</a:t>
            </a:r>
            <a:r>
              <a:rPr lang="pl-PL" dirty="0"/>
              <a:t> </a:t>
            </a:r>
            <a:r>
              <a:rPr lang="pl-PL" b="1" dirty="0"/>
              <a:t>GDG</a:t>
            </a:r>
            <a:r>
              <a:rPr lang="pl-PL" dirty="0"/>
              <a:t>) a do ich poprzednich generacji odwołać się można przez pełną nazwę pliku lub indeks </a:t>
            </a:r>
            <a:r>
              <a:rPr lang="pl-PL" b="1" dirty="0"/>
              <a:t>GDG</a:t>
            </a:r>
            <a:r>
              <a:rPr lang="pl-PL" dirty="0"/>
              <a:t>.</a:t>
            </a:r>
            <a:endParaRPr lang="pl-PL" b="1" noProof="1"/>
          </a:p>
          <a:p>
            <a:endParaRPr lang="pl-PL" b="1" noProof="1"/>
          </a:p>
          <a:p>
            <a:endParaRPr lang="pl-PL" b="1" noProof="1"/>
          </a:p>
          <a:p>
            <a:r>
              <a:rPr lang="pl-PL" b="1" noProof="1"/>
              <a:t>IDCAMS</a:t>
            </a:r>
          </a:p>
          <a:p>
            <a:r>
              <a:rPr lang="pl-PL" b="1" noProof="1"/>
              <a:t>IDCAMS</a:t>
            </a:r>
            <a:r>
              <a:rPr lang="pl-PL" b="0" baseline="0" noProof="1"/>
              <a:t> rozporządza organizacją plików, z których </a:t>
            </a:r>
            <a:r>
              <a:rPr lang="pl-PL" b="1" baseline="0" noProof="1"/>
              <a:t>VSAM</a:t>
            </a:r>
            <a:r>
              <a:rPr lang="pl-PL" b="0" baseline="0" noProof="1"/>
              <a:t>owskie są najbardziej znane.</a:t>
            </a:r>
            <a:endParaRPr lang="pl-PL" b="0" noProof="1"/>
          </a:p>
          <a:p>
            <a:r>
              <a:rPr lang="en-US" b="1" noProof="1"/>
              <a:t>Virtual storage access method</a:t>
            </a:r>
            <a:r>
              <a:rPr lang="en-US" noProof="1"/>
              <a:t> (</a:t>
            </a:r>
            <a:r>
              <a:rPr lang="en-US" b="1" noProof="1"/>
              <a:t>VSAM</a:t>
            </a:r>
            <a:r>
              <a:rPr lang="en-US" noProof="1"/>
              <a:t>) </a:t>
            </a:r>
            <a:r>
              <a:rPr lang="pl-PL" noProof="1"/>
              <a:t>jest u IBM metodą dostępu do pamięci na dysku pierwszy raz użytą dla systemu operacyjnego </a:t>
            </a:r>
            <a:r>
              <a:rPr lang="pl-PL" i="1" noProof="1"/>
              <a:t>OS/VS2</a:t>
            </a:r>
            <a:r>
              <a:rPr lang="pl-PL" noProof="1"/>
              <a:t>, później dla </a:t>
            </a:r>
            <a:r>
              <a:rPr lang="pl-PL" i="1" noProof="1"/>
              <a:t>Multiple Virtual Storage</a:t>
            </a:r>
            <a:r>
              <a:rPr lang="pl-PL" noProof="1"/>
              <a:t> (</a:t>
            </a:r>
            <a:r>
              <a:rPr lang="pl-PL" i="1" noProof="1"/>
              <a:t>MVS</a:t>
            </a:r>
            <a:r>
              <a:rPr lang="pl-PL" noProof="1"/>
              <a:t>) a teraz dla </a:t>
            </a:r>
            <a:r>
              <a:rPr lang="pl-PL" i="1" noProof="1"/>
              <a:t>z/OS</a:t>
            </a:r>
            <a:r>
              <a:rPr lang="pl-PL" noProof="1"/>
              <a:t>.  </a:t>
            </a:r>
            <a:r>
              <a:rPr lang="pl-PL" b="1" noProof="1"/>
              <a:t>VSAM</a:t>
            </a:r>
            <a:r>
              <a:rPr lang="pl-PL" noProof="1"/>
              <a:t> rozróżnia trzy typy organizacji</a:t>
            </a:r>
            <a:r>
              <a:rPr lang="pl-PL" baseline="0" noProof="1"/>
              <a:t> danych (</a:t>
            </a:r>
            <a:r>
              <a:rPr lang="pl-PL" i="1" baseline="0" noProof="1"/>
              <a:t>data set organizations</a:t>
            </a:r>
            <a:r>
              <a:rPr lang="pl-PL" baseline="0" noProof="1"/>
              <a: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pl-PL" i="1" baseline="0" noProof="1"/>
              <a:t>Key Sequential Data Set</a:t>
            </a:r>
            <a:r>
              <a:rPr lang="pl-PL" baseline="0" noProof="1"/>
              <a:t> (</a:t>
            </a:r>
            <a:r>
              <a:rPr lang="pl-PL" i="1" baseline="0" noProof="1"/>
              <a:t>KSDS</a:t>
            </a:r>
            <a:r>
              <a:rPr lang="pl-PL" baseline="0" noProof="1"/>
              <a:t>) - używa indeksów do rekordów (w COBOLu deklarujemy ORGANIZATION IS INDEXED).  Rekordy są uporządkowane zgodnie z kolejnością klucza głównego (nie fizycznie lecz przez rekord klucza; można użyć dodatkowo parę kluczy </a:t>
            </a:r>
            <a:r>
              <a:rPr lang="pl-PL" i="1" baseline="0" noProof="1"/>
              <a:t>alternate record key</a:t>
            </a:r>
            <a:r>
              <a:rPr lang="pl-PL" baseline="0" noProof="1"/>
              <a:t>…, które radzą sobie z duplikatami).  Klucz główny unikalnie identyfikuje rekord.  Wartość klucza musi być posortowana w pliku.</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pl-PL" baseline="0" noProof="1"/>
              <a:t> </a:t>
            </a:r>
            <a:r>
              <a:rPr lang="pl-PL" i="1" baseline="0" noProof="1"/>
              <a:t>Relative Record Data Set</a:t>
            </a:r>
            <a:r>
              <a:rPr lang="pl-PL" baseline="0" noProof="1"/>
              <a:t> (</a:t>
            </a:r>
            <a:r>
              <a:rPr lang="pl-PL" i="1" baseline="0" noProof="1"/>
              <a:t>RRDS</a:t>
            </a:r>
            <a:r>
              <a:rPr lang="pl-PL" baseline="0" noProof="1"/>
              <a:t>) – </a:t>
            </a:r>
            <a:r>
              <a:rPr lang="pl-PL" i="1" baseline="0" noProof="1"/>
              <a:t>RRDS</a:t>
            </a:r>
            <a:r>
              <a:rPr lang="pl-PL" baseline="0" noProof="1"/>
              <a:t> składa się ze stałej długości ponumerowanych szczelin (</a:t>
            </a:r>
            <a:r>
              <a:rPr lang="pl-PL" i="1" baseline="0" noProof="1"/>
              <a:t>slots</a:t>
            </a:r>
            <a:r>
              <a:rPr lang="pl-PL" baseline="0" noProof="1"/>
              <a:t>).  Te numery zwane </a:t>
            </a:r>
            <a:r>
              <a:rPr lang="pl-PL" i="1" baseline="0" noProof="1"/>
              <a:t>Relative Record Numbers </a:t>
            </a:r>
            <a:r>
              <a:rPr lang="pl-PL" baseline="0" noProof="1"/>
              <a:t>(</a:t>
            </a:r>
            <a:r>
              <a:rPr lang="pl-PL" i="1" baseline="0" noProof="1"/>
              <a:t>RRN</a:t>
            </a:r>
            <a:r>
              <a:rPr lang="pl-PL" baseline="0" noProof="1"/>
              <a:t>) umożliwiają bezpośredni dostęp do rekordu (w COBOLu deklarujemy ORGANIZATION IS RELATIVE).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pl-PL" baseline="0" noProof="1"/>
              <a:t> </a:t>
            </a:r>
            <a:r>
              <a:rPr lang="pl-PL" i="1" baseline="0" noProof="1"/>
              <a:t>Entry Sequential Data Set</a:t>
            </a:r>
            <a:r>
              <a:rPr lang="pl-PL" baseline="0" noProof="1"/>
              <a:t> (</a:t>
            </a:r>
            <a:r>
              <a:rPr lang="pl-PL" i="1" baseline="0" noProof="1"/>
              <a:t>ESDS</a:t>
            </a:r>
            <a:r>
              <a:rPr lang="pl-PL" baseline="0" noProof="1"/>
              <a:t>) – każdy rekord może być znaleziony w pliku poprzez </a:t>
            </a:r>
            <a:r>
              <a:rPr lang="pl-PL" i="1" baseline="0" noProof="1"/>
              <a:t>Relative Byte Address</a:t>
            </a:r>
            <a:r>
              <a:rPr lang="pl-PL" baseline="0" noProof="1"/>
              <a:t> (</a:t>
            </a:r>
            <a:r>
              <a:rPr lang="pl-PL" i="1" baseline="0" noProof="1"/>
              <a:t>RBA</a:t>
            </a:r>
            <a:r>
              <a:rPr lang="pl-PL" baseline="0" noProof="1"/>
              <a:t>), który wskazuje jak daleko od początku pliku znajduje się każdy rekord (w COBOLu deklarujemy ORGANIZATION IS SEQUENTIAL).</a:t>
            </a:r>
          </a:p>
          <a:p>
            <a:pPr marL="228600" marR="0" indent="-228600" algn="l" defTabSz="914400" rtl="0" eaLnBrk="1" fontAlgn="auto" latinLnBrk="0" hangingPunct="1">
              <a:lnSpc>
                <a:spcPct val="100000"/>
              </a:lnSpc>
              <a:spcBef>
                <a:spcPts val="0"/>
              </a:spcBef>
              <a:spcAft>
                <a:spcPts val="0"/>
              </a:spcAft>
              <a:buClrTx/>
              <a:buSzTx/>
              <a:buFontTx/>
              <a:buNone/>
              <a:tabLst/>
              <a:defRPr/>
            </a:pPr>
            <a:r>
              <a:rPr lang="pl-PL" baseline="0" noProof="1"/>
              <a:t>W zależności od organizacji pliku, wybieramy </a:t>
            </a:r>
            <a:r>
              <a:rPr lang="pl-PL" i="1" baseline="0" noProof="1"/>
              <a:t>ACCESS</a:t>
            </a:r>
            <a:r>
              <a:rPr lang="pl-PL" baseline="0" noProof="1"/>
              <a:t> do rekordu: </a:t>
            </a:r>
          </a:p>
          <a:p>
            <a:pPr marL="228600" marR="0" indent="-228600" algn="l" defTabSz="914400" rtl="0" eaLnBrk="1" fontAlgn="auto" latinLnBrk="0" hangingPunct="1">
              <a:lnSpc>
                <a:spcPct val="100000"/>
              </a:lnSpc>
              <a:spcBef>
                <a:spcPts val="0"/>
              </a:spcBef>
              <a:spcAft>
                <a:spcPts val="0"/>
              </a:spcAft>
              <a:buClrTx/>
              <a:buSzTx/>
              <a:buFontTx/>
              <a:buNone/>
              <a:tabLst/>
              <a:defRPr/>
            </a:pPr>
            <a:r>
              <a:rPr lang="pl-PL" baseline="0" noProof="1"/>
              <a:t>ACCESS is SEQUENTIAL dla plików o organizacji </a:t>
            </a:r>
            <a:r>
              <a:rPr lang="pl-PL" i="1" baseline="0" noProof="1"/>
              <a:t>SEQUENTIAL</a:t>
            </a:r>
            <a:r>
              <a:rPr lang="pl-PL" baseline="0" noProof="1"/>
              <a:t> (</a:t>
            </a:r>
            <a:r>
              <a:rPr lang="pl-PL" i="1" baseline="0" noProof="1"/>
              <a:t>ESDS</a:t>
            </a:r>
            <a:r>
              <a:rPr lang="pl-PL" baseline="0" noProof="1"/>
              <a:t>),</a:t>
            </a:r>
          </a:p>
          <a:p>
            <a:pPr marL="228600" marR="0" indent="-228600" algn="l" defTabSz="914400" rtl="0" eaLnBrk="1" fontAlgn="auto" latinLnBrk="0" hangingPunct="1">
              <a:lnSpc>
                <a:spcPct val="100000"/>
              </a:lnSpc>
              <a:spcBef>
                <a:spcPts val="0"/>
              </a:spcBef>
              <a:spcAft>
                <a:spcPts val="0"/>
              </a:spcAft>
              <a:buClrTx/>
              <a:buSzTx/>
              <a:buFontTx/>
              <a:buNone/>
              <a:tabLst/>
              <a:defRPr/>
            </a:pPr>
            <a:r>
              <a:rPr lang="pl-PL" baseline="0" noProof="1"/>
              <a:t>ACCESS is RANDOM może być zarówno dla plików o organizacji </a:t>
            </a:r>
            <a:r>
              <a:rPr lang="pl-PL" i="1" baseline="0" noProof="1"/>
              <a:t>SEQUENTIAL</a:t>
            </a:r>
            <a:r>
              <a:rPr lang="pl-PL" baseline="0" noProof="1"/>
              <a:t> (</a:t>
            </a:r>
            <a:r>
              <a:rPr lang="pl-PL" i="1" baseline="0" noProof="1"/>
              <a:t>ESDS</a:t>
            </a:r>
            <a:r>
              <a:rPr lang="pl-PL" baseline="0" noProof="1"/>
              <a:t>) jak i </a:t>
            </a:r>
            <a:r>
              <a:rPr lang="pl-PL" i="1" baseline="0" noProof="1"/>
              <a:t>INDEXED</a:t>
            </a:r>
            <a:r>
              <a:rPr lang="pl-PL" baseline="0" noProof="1"/>
              <a:t> (</a:t>
            </a:r>
            <a:r>
              <a:rPr lang="pl-PL" i="1" baseline="0" noProof="1"/>
              <a:t>KSDS</a:t>
            </a:r>
            <a:r>
              <a:rPr lang="pl-PL" baseline="0" noProof="1"/>
              <a:t>),</a:t>
            </a:r>
          </a:p>
          <a:p>
            <a:pPr marL="228600" marR="0" indent="-228600" algn="l" defTabSz="914400" rtl="0" eaLnBrk="1" fontAlgn="auto" latinLnBrk="0" hangingPunct="1">
              <a:lnSpc>
                <a:spcPct val="100000"/>
              </a:lnSpc>
              <a:spcBef>
                <a:spcPts val="0"/>
              </a:spcBef>
              <a:spcAft>
                <a:spcPts val="0"/>
              </a:spcAft>
              <a:buClrTx/>
              <a:buSzTx/>
              <a:buFontTx/>
              <a:buNone/>
              <a:tabLst/>
              <a:defRPr/>
            </a:pPr>
            <a:r>
              <a:rPr lang="pl-PL" baseline="0" noProof="1"/>
              <a:t>ACCESS is DYNAMIC jest kombinacją zarówno ACCESS SEQUENTIAL jak i RANDOM bo </a:t>
            </a:r>
            <a:r>
              <a:rPr lang="pl-PL" i="1" baseline="0" noProof="1"/>
              <a:t>COBOL</a:t>
            </a:r>
            <a:r>
              <a:rPr lang="pl-PL" baseline="0" noProof="1"/>
              <a:t> ma możliwość automatycznego przestawienia sequential </a:t>
            </a:r>
            <a:r>
              <a:rPr lang="pl-PL" baseline="0" noProof="1">
                <a:sym typeface="Wingdings" pitchFamily="2" charset="2"/>
              </a:rPr>
              <a:t> random ACCESS w jednym przetwarzaniu programu. </a:t>
            </a:r>
            <a:endParaRPr lang="pl-PL" baseline="0" noProof="1"/>
          </a:p>
          <a:p>
            <a:pPr marL="228600" marR="0" indent="-228600" algn="l" defTabSz="914400" rtl="0" eaLnBrk="1" fontAlgn="auto" latinLnBrk="0" hangingPunct="1">
              <a:lnSpc>
                <a:spcPct val="100000"/>
              </a:lnSpc>
              <a:spcBef>
                <a:spcPts val="0"/>
              </a:spcBef>
              <a:spcAft>
                <a:spcPts val="0"/>
              </a:spcAft>
              <a:buClrTx/>
              <a:buSzTx/>
              <a:buFontTx/>
              <a:buNone/>
              <a:tabLst/>
              <a:defRPr/>
            </a:pPr>
            <a:endParaRPr lang="pl-PL" baseline="0" noProof="1"/>
          </a:p>
          <a:p>
            <a:r>
              <a:rPr lang="en-US" noProof="1"/>
              <a:t>IBM </a:t>
            </a:r>
            <a:r>
              <a:rPr lang="pl-PL" noProof="1"/>
              <a:t>używa terminu </a:t>
            </a:r>
            <a:r>
              <a:rPr lang="pl-PL" i="1" noProof="1"/>
              <a:t>data</a:t>
            </a:r>
            <a:r>
              <a:rPr lang="pl-PL" i="1" baseline="0" noProof="1"/>
              <a:t> set</a:t>
            </a:r>
            <a:r>
              <a:rPr lang="pl-PL" baseline="0" noProof="1"/>
              <a:t> w oficjalnej dokumentacji jako synonimu pliku (</a:t>
            </a:r>
            <a:r>
              <a:rPr lang="pl-PL" i="1" baseline="0" noProof="1"/>
              <a:t>file</a:t>
            </a:r>
            <a:r>
              <a:rPr lang="pl-PL" baseline="0" noProof="1"/>
              <a:t>) a </a:t>
            </a:r>
            <a:r>
              <a:rPr lang="pl-PL" i="1" baseline="0" noProof="1"/>
              <a:t>DASD</a:t>
            </a:r>
            <a:r>
              <a:rPr lang="pl-PL" baseline="0" noProof="1"/>
              <a:t> (czytaj </a:t>
            </a:r>
            <a:r>
              <a:rPr lang="pl-PL" i="1" baseline="0" noProof="1"/>
              <a:t>daszdi</a:t>
            </a:r>
            <a:r>
              <a:rPr lang="pl-PL" baseline="0" noProof="1"/>
              <a:t>) zamiast napędu dysku.</a:t>
            </a:r>
          </a:p>
          <a:p>
            <a:r>
              <a:rPr lang="pl-PL" noProof="1"/>
              <a:t>Rekord </a:t>
            </a:r>
            <a:r>
              <a:rPr lang="en-US" b="1" noProof="1"/>
              <a:t>VSAM</a:t>
            </a:r>
            <a:r>
              <a:rPr lang="pl-PL" noProof="1"/>
              <a:t>-owski może być o stałej lub zmiennej długości (</a:t>
            </a:r>
            <a:r>
              <a:rPr lang="en-US" i="1" noProof="1"/>
              <a:t>fixed or variable length</a:t>
            </a:r>
            <a:r>
              <a:rPr lang="pl-PL" noProof="1"/>
              <a:t>)</a:t>
            </a:r>
            <a:r>
              <a:rPr lang="en-US" noProof="1"/>
              <a:t>. </a:t>
            </a:r>
            <a:r>
              <a:rPr lang="pl-PL" noProof="1"/>
              <a:t> Są one zorganizowane w rozmiarowo stałych blokach zwanych </a:t>
            </a:r>
            <a:r>
              <a:rPr lang="pl-PL" i="1" noProof="1"/>
              <a:t>Control Intervals</a:t>
            </a:r>
            <a:r>
              <a:rPr lang="pl-PL" noProof="1"/>
              <a:t> (</a:t>
            </a:r>
            <a:r>
              <a:rPr lang="pl-PL" i="1" noProof="1"/>
              <a:t>Ci</a:t>
            </a:r>
            <a:r>
              <a:rPr lang="pl-PL" noProof="1"/>
              <a:t>) a te w większych oddziałach (</a:t>
            </a:r>
            <a:r>
              <a:rPr lang="pl-PL" i="1" noProof="1"/>
              <a:t>divisions</a:t>
            </a:r>
            <a:r>
              <a:rPr lang="pl-PL" noProof="1"/>
              <a:t>) zwanych </a:t>
            </a:r>
            <a:r>
              <a:rPr lang="pl-PL" i="1" noProof="1"/>
              <a:t>Control Areas</a:t>
            </a:r>
            <a:r>
              <a:rPr lang="pl-PL" noProof="1"/>
              <a:t> (</a:t>
            </a:r>
            <a:r>
              <a:rPr lang="pl-PL" i="1" noProof="1"/>
              <a:t>CA</a:t>
            </a:r>
            <a:r>
              <a:rPr lang="pl-PL" noProof="1"/>
              <a:t>).  Rozmiar </a:t>
            </a:r>
            <a:r>
              <a:rPr lang="en-US" i="1" noProof="1"/>
              <a:t>Control Interval</a:t>
            </a:r>
            <a:r>
              <a:rPr lang="en-US" noProof="1"/>
              <a:t> </a:t>
            </a:r>
            <a:r>
              <a:rPr lang="pl-PL" noProof="1"/>
              <a:t>mierzone są w bajtach – np. 4 kilobajty – podczas gdy rozmiar </a:t>
            </a:r>
            <a:r>
              <a:rPr lang="pl-PL" i="1" noProof="1"/>
              <a:t>Control Area</a:t>
            </a:r>
            <a:r>
              <a:rPr lang="pl-PL" noProof="1"/>
              <a:t> mierzony jest ilością</a:t>
            </a:r>
            <a:r>
              <a:rPr lang="pl-PL" baseline="0" noProof="1"/>
              <a:t> ścieżek (</a:t>
            </a:r>
            <a:r>
              <a:rPr lang="pl-PL" i="1" baseline="0" noProof="1"/>
              <a:t>tracks</a:t>
            </a:r>
            <a:r>
              <a:rPr lang="pl-PL" baseline="0" noProof="1"/>
              <a:t>) lub cylindrów (</a:t>
            </a:r>
            <a:r>
              <a:rPr lang="pl-PL" i="1" baseline="0" noProof="1"/>
              <a:t>cylinders</a:t>
            </a:r>
            <a:r>
              <a:rPr lang="pl-PL" baseline="0" noProof="1"/>
              <a:t>).  </a:t>
            </a:r>
            <a:r>
              <a:rPr lang="en-US" i="1" noProof="1"/>
              <a:t>Control Intervals</a:t>
            </a:r>
            <a:r>
              <a:rPr lang="en-US" noProof="1"/>
              <a:t> </a:t>
            </a:r>
            <a:r>
              <a:rPr lang="pl-PL" noProof="1"/>
              <a:t>są jednostkami przenoszenia danych pomiędzy dyskiem a komputerem tak, że polecenie czytania (</a:t>
            </a:r>
            <a:r>
              <a:rPr lang="pl-PL" i="1" noProof="1"/>
              <a:t>read</a:t>
            </a:r>
            <a:r>
              <a:rPr lang="pl-PL" noProof="1"/>
              <a:t>) będzie wypełniać</a:t>
            </a:r>
            <a:r>
              <a:rPr lang="pl-PL" baseline="0" noProof="1"/>
              <a:t> całkowicie </a:t>
            </a:r>
            <a:r>
              <a:rPr lang="pl-PL" i="1" baseline="0" noProof="1"/>
              <a:t>Control Interval</a:t>
            </a:r>
            <a:r>
              <a:rPr lang="pl-PL" baseline="0" noProof="1"/>
              <a:t>.  </a:t>
            </a:r>
            <a:r>
              <a:rPr lang="en-US" noProof="1"/>
              <a:t> </a:t>
            </a:r>
            <a:r>
              <a:rPr lang="en-US" i="1" noProof="1"/>
              <a:t>Control Areas</a:t>
            </a:r>
            <a:r>
              <a:rPr lang="pl-PL" noProof="1"/>
              <a:t> są jednostkami alokacji (</a:t>
            </a:r>
            <a:r>
              <a:rPr lang="en-US" i="1" noProof="1"/>
              <a:t>allocation</a:t>
            </a:r>
            <a:r>
              <a:rPr lang="pl-PL" noProof="1"/>
              <a:t>) tak, że gdy pliki </a:t>
            </a:r>
            <a:r>
              <a:rPr lang="pl-PL" b="1" noProof="1"/>
              <a:t>VSAM</a:t>
            </a:r>
            <a:r>
              <a:rPr lang="pl-PL" baseline="0" noProof="1"/>
              <a:t> są tworzone, alokowana jest pewna liczba </a:t>
            </a:r>
            <a:r>
              <a:rPr lang="pl-PL" i="1" baseline="0" noProof="1"/>
              <a:t>Control Areas</a:t>
            </a:r>
            <a:r>
              <a:rPr lang="pl-PL" baseline="0" noProof="1"/>
              <a:t>.  </a:t>
            </a:r>
          </a:p>
          <a:p>
            <a:r>
              <a:rPr lang="pl-PL" noProof="1"/>
              <a:t>Program narzędziowy </a:t>
            </a:r>
            <a:r>
              <a:rPr lang="en-US" i="1" noProof="1"/>
              <a:t>Access Method Services</a:t>
            </a:r>
            <a:r>
              <a:rPr lang="pl-PL" noProof="1"/>
              <a:t> (</a:t>
            </a:r>
            <a:r>
              <a:rPr lang="pl-PL" i="1" noProof="1"/>
              <a:t>IDCAMS</a:t>
            </a:r>
            <a:r>
              <a:rPr lang="pl-PL" noProof="1"/>
              <a:t>) jest powszechnie używany do obsługi </a:t>
            </a:r>
            <a:r>
              <a:rPr lang="en-US" noProof="1"/>
              <a:t>("delete and define") </a:t>
            </a:r>
            <a:r>
              <a:rPr lang="pl-PL" noProof="1"/>
              <a:t>plików </a:t>
            </a:r>
            <a:r>
              <a:rPr lang="en-US" b="1" noProof="1"/>
              <a:t>VSAM</a:t>
            </a:r>
            <a:r>
              <a:rPr lang="pl-PL" noProof="1"/>
              <a:t>.</a:t>
            </a:r>
          </a:p>
          <a:p>
            <a:r>
              <a:rPr lang="pl-PL" noProof="1"/>
              <a:t>Programy (np. w COBOLu) mają dostęp do plików </a:t>
            </a:r>
            <a:r>
              <a:rPr lang="pl-PL" b="1" noProof="1"/>
              <a:t>VSAM</a:t>
            </a:r>
            <a:r>
              <a:rPr lang="pl-PL" noProof="1"/>
              <a:t> przez </a:t>
            </a:r>
            <a:r>
              <a:rPr lang="en-US" i="1" noProof="1"/>
              <a:t>data definitions</a:t>
            </a:r>
            <a:r>
              <a:rPr lang="en-US" noProof="1"/>
              <a:t> (</a:t>
            </a:r>
            <a:r>
              <a:rPr lang="en-US" i="1" noProof="1"/>
              <a:t>DD</a:t>
            </a:r>
            <a:r>
              <a:rPr lang="en-US" noProof="1"/>
              <a:t>) </a:t>
            </a:r>
            <a:r>
              <a:rPr lang="pl-PL" noProof="1"/>
              <a:t>w </a:t>
            </a:r>
            <a:r>
              <a:rPr lang="pl-PL" i="1" noProof="1"/>
              <a:t>Job Control</a:t>
            </a:r>
            <a:r>
              <a:rPr lang="pl-PL" i="1" baseline="0" noProof="1"/>
              <a:t> Language</a:t>
            </a:r>
            <a:r>
              <a:rPr lang="pl-PL" baseline="0" noProof="1"/>
              <a:t> (</a:t>
            </a:r>
            <a:r>
              <a:rPr lang="pl-PL" i="1" baseline="0" noProof="1"/>
              <a:t>JCL</a:t>
            </a:r>
            <a:r>
              <a:rPr lang="pl-PL" baseline="0" noProof="1"/>
              <a:t>) lub w środowisku online takim jak </a:t>
            </a:r>
            <a:r>
              <a:rPr lang="pl-PL" i="1" baseline="0" noProof="1"/>
              <a:t>Customer Information Control Systems</a:t>
            </a:r>
            <a:r>
              <a:rPr lang="pl-PL" baseline="0" noProof="1"/>
              <a:t> (</a:t>
            </a:r>
            <a:r>
              <a:rPr lang="pl-PL" i="1" baseline="0" noProof="1"/>
              <a:t>CICS</a:t>
            </a:r>
            <a:r>
              <a:rPr lang="pl-PL" baseline="0" noProof="1"/>
              <a:t>, czytaj w „American English” </a:t>
            </a:r>
            <a:r>
              <a:rPr lang="pl-PL" i="1" baseline="0" noProof="1"/>
              <a:t>si-aj-si-es</a:t>
            </a:r>
            <a:r>
              <a:rPr lang="pl-PL" baseline="0" noProof="1"/>
              <a:t> lub w Angli i po polsku </a:t>
            </a:r>
            <a:r>
              <a:rPr lang="pl-PL" i="1" baseline="0" noProof="1"/>
              <a:t>kiks</a:t>
            </a:r>
            <a:r>
              <a:rPr lang="pl-PL" baseline="0" noProof="1"/>
              <a:t>).</a:t>
            </a:r>
          </a:p>
          <a:p>
            <a:r>
              <a:rPr lang="pl-PL" baseline="0" noProof="1"/>
              <a:t>Zarówno </a:t>
            </a:r>
            <a:r>
              <a:rPr lang="pl-PL" i="1" baseline="0" noProof="1"/>
              <a:t>IMS/DB</a:t>
            </a:r>
            <a:r>
              <a:rPr lang="pl-PL" baseline="0" noProof="1"/>
              <a:t> jak i </a:t>
            </a:r>
            <a:r>
              <a:rPr lang="pl-PL" i="1" baseline="0" noProof="1"/>
              <a:t>DB2</a:t>
            </a:r>
            <a:r>
              <a:rPr lang="pl-PL" baseline="0" noProof="1"/>
              <a:t> są implementowane w górnych strefach </a:t>
            </a:r>
            <a:r>
              <a:rPr lang="pl-PL" b="1" baseline="0" noProof="1"/>
              <a:t>VSAM</a:t>
            </a:r>
            <a:r>
              <a:rPr lang="pl-PL" baseline="0" noProof="1"/>
              <a:t> z własną organizacją struktur danych.</a:t>
            </a:r>
          </a:p>
          <a:p>
            <a:endParaRPr lang="pl-PL" baseline="0" noProof="1"/>
          </a:p>
          <a:p>
            <a:r>
              <a:rPr lang="pl-PL" b="0" i="1" noProof="1"/>
              <a:t>Space</a:t>
            </a:r>
            <a:r>
              <a:rPr lang="pl-PL" b="0" baseline="0" noProof="1"/>
              <a:t> jest miejscem na dysku pod kontrolą </a:t>
            </a:r>
            <a:r>
              <a:rPr lang="pl-PL" b="1" baseline="0" noProof="1"/>
              <a:t>VSAM</a:t>
            </a:r>
            <a:r>
              <a:rPr lang="pl-PL" b="0" baseline="0" noProof="1"/>
              <a:t>u.  Dla systemu operacyjnego, </a:t>
            </a:r>
            <a:r>
              <a:rPr lang="pl-PL" b="0" i="1" baseline="0" noProof="1"/>
              <a:t>space</a:t>
            </a:r>
            <a:r>
              <a:rPr lang="pl-PL" b="0" baseline="0" noProof="1"/>
              <a:t> jest po prostu jeszcze jednym plikiem.</a:t>
            </a:r>
          </a:p>
        </p:txBody>
      </p:sp>
      <p:sp>
        <p:nvSpPr>
          <p:cNvPr id="4" name="Symbol zastępczy numeru slajdu 3"/>
          <p:cNvSpPr>
            <a:spLocks noGrp="1"/>
          </p:cNvSpPr>
          <p:nvPr>
            <p:ph type="sldNum" sz="quarter" idx="10"/>
          </p:nvPr>
        </p:nvSpPr>
        <p:spPr/>
        <p:txBody>
          <a:bodyPr/>
          <a:lstStyle/>
          <a:p>
            <a:fld id="{0136E2C3-1978-42C8-96D7-4F35D316F26B}" type="slidenum">
              <a:rPr lang="pl-PL" smtClean="0"/>
              <a:pPr/>
              <a:t>3</a:t>
            </a:fld>
            <a:endParaRPr lang="pl-PL"/>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z="1200" dirty="0" smtClean="0">
                <a:solidFill>
                  <a:srgbClr val="002060"/>
                </a:solidFill>
              </a:rPr>
              <a:t>Leszek Buczek, sierpień 2007</a:t>
            </a:r>
          </a:p>
          <a:p>
            <a:endParaRPr lang="pl-PL" sz="1200" dirty="0" smtClean="0">
              <a:solidFill>
                <a:srgbClr val="00206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sym typeface="Wingdings" pitchFamily="2" charset="2"/>
              </a:rPr>
              <a:t>Zalecane</a:t>
            </a:r>
            <a:r>
              <a:rPr lang="pl-PL" baseline="0" dirty="0" smtClean="0">
                <a:sym typeface="Wingdings" pitchFamily="2" charset="2"/>
              </a:rPr>
              <a:t> do analizy:	</a:t>
            </a:r>
            <a:r>
              <a:rPr lang="pl-PL" dirty="0" smtClean="0"/>
              <a:t>http://en.wikipedia.org/wiki/IBM_mainframe_utility_programs</a:t>
            </a:r>
          </a:p>
          <a:p>
            <a:endParaRPr lang="pl-PL" sz="1200" dirty="0" smtClean="0">
              <a:solidFill>
                <a:srgbClr val="002060"/>
              </a:solidFill>
            </a:endParaRPr>
          </a:p>
          <a:p>
            <a:r>
              <a:rPr lang="pl-PL" sz="1200" dirty="0" smtClean="0">
                <a:solidFill>
                  <a:srgbClr val="002060"/>
                </a:solidFill>
              </a:rPr>
              <a:t>Pokrewne prezentacje:</a:t>
            </a:r>
          </a:p>
          <a:p>
            <a:r>
              <a:rPr lang="pl-PL" sz="1200" dirty="0" smtClean="0">
                <a:solidFill>
                  <a:srgbClr val="002060"/>
                </a:solidFill>
              </a:rPr>
              <a:t>	COBOL</a:t>
            </a:r>
          </a:p>
          <a:p>
            <a:r>
              <a:rPr lang="pl-PL" sz="1200" dirty="0" smtClean="0">
                <a:solidFill>
                  <a:srgbClr val="002060"/>
                </a:solidFill>
              </a:rPr>
              <a:t>	</a:t>
            </a:r>
            <a:r>
              <a:rPr lang="pl-PL" sz="1200" dirty="0" err="1" smtClean="0">
                <a:solidFill>
                  <a:srgbClr val="002060"/>
                </a:solidFill>
              </a:rPr>
              <a:t>TSO</a:t>
            </a:r>
            <a:r>
              <a:rPr lang="pl-PL" sz="1200" dirty="0" smtClean="0">
                <a:solidFill>
                  <a:srgbClr val="002060"/>
                </a:solidFill>
              </a:rPr>
              <a:t> – edytor </a:t>
            </a:r>
          </a:p>
          <a:p>
            <a:r>
              <a:rPr lang="pl-PL" sz="1200" dirty="0" smtClean="0">
                <a:solidFill>
                  <a:srgbClr val="002060"/>
                </a:solidFill>
              </a:rPr>
              <a:t>	</a:t>
            </a:r>
            <a:r>
              <a:rPr lang="pl-PL" sz="1200" dirty="0" err="1" smtClean="0">
                <a:solidFill>
                  <a:srgbClr val="002060"/>
                </a:solidFill>
              </a:rPr>
              <a:t>JCL</a:t>
            </a:r>
            <a:endParaRPr lang="pl-PL" sz="1200" dirty="0" smtClean="0">
              <a:solidFill>
                <a:srgbClr val="002060"/>
              </a:solidFill>
            </a:endParaRPr>
          </a:p>
          <a:p>
            <a:r>
              <a:rPr lang="pl-PL" sz="1200" dirty="0" smtClean="0">
                <a:solidFill>
                  <a:srgbClr val="002060"/>
                </a:solidFill>
              </a:rPr>
              <a:t>	</a:t>
            </a:r>
            <a:r>
              <a:rPr lang="pl-PL" sz="1200" dirty="0" err="1" smtClean="0">
                <a:solidFill>
                  <a:srgbClr val="002060"/>
                </a:solidFill>
              </a:rPr>
              <a:t>ICETOOL</a:t>
            </a:r>
            <a:r>
              <a:rPr lang="pl-PL" sz="1200" dirty="0" smtClean="0">
                <a:solidFill>
                  <a:srgbClr val="002060"/>
                </a:solidFill>
              </a:rPr>
              <a:t> </a:t>
            </a:r>
          </a:p>
          <a:p>
            <a:r>
              <a:rPr lang="pl-PL" sz="1200" dirty="0" smtClean="0">
                <a:solidFill>
                  <a:srgbClr val="002060"/>
                </a:solidFill>
              </a:rPr>
              <a:t>	</a:t>
            </a:r>
            <a:r>
              <a:rPr lang="pl-PL" sz="1200" dirty="0" err="1" smtClean="0">
                <a:solidFill>
                  <a:srgbClr val="002060"/>
                </a:solidFill>
              </a:rPr>
              <a:t>ICETOOL</a:t>
            </a:r>
            <a:r>
              <a:rPr lang="pl-PL" sz="1200" dirty="0" smtClean="0">
                <a:solidFill>
                  <a:srgbClr val="002060"/>
                </a:solidFill>
              </a:rPr>
              <a:t> – narzędzie do raportowania </a:t>
            </a:r>
          </a:p>
          <a:p>
            <a:pPr marL="0" marR="0" indent="0" algn="l" defTabSz="914400" rtl="0" eaLnBrk="1" fontAlgn="auto" latinLnBrk="0" hangingPunct="1">
              <a:lnSpc>
                <a:spcPct val="100000"/>
              </a:lnSpc>
              <a:spcBef>
                <a:spcPts val="0"/>
              </a:spcBef>
              <a:spcAft>
                <a:spcPts val="0"/>
              </a:spcAft>
              <a:buClrTx/>
              <a:buSzTx/>
              <a:buFontTx/>
              <a:buNone/>
              <a:tabLst/>
              <a:defRPr/>
            </a:pPr>
            <a:endParaRPr lang="pl-PL" dirty="0"/>
          </a:p>
        </p:txBody>
      </p:sp>
      <p:sp>
        <p:nvSpPr>
          <p:cNvPr id="4" name="Symbol zastępczy numeru slajdu 3"/>
          <p:cNvSpPr>
            <a:spLocks noGrp="1"/>
          </p:cNvSpPr>
          <p:nvPr>
            <p:ph type="sldNum" sz="quarter" idx="10"/>
          </p:nvPr>
        </p:nvSpPr>
        <p:spPr/>
        <p:txBody>
          <a:bodyPr/>
          <a:lstStyle/>
          <a:p>
            <a:fld id="{0136E2C3-1978-42C8-96D7-4F35D316F26B}" type="slidenum">
              <a:rPr lang="pl-PL" smtClean="0"/>
              <a:pPr/>
              <a:t>30</a:t>
            </a:fld>
            <a:endParaRPr lang="pl-P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fontScale="85000" lnSpcReduction="20000"/>
          </a:bodyPr>
          <a:lstStyle/>
          <a:p>
            <a:r>
              <a:rPr lang="pl-PL" dirty="0"/>
              <a:t>Parametry GDG:</a:t>
            </a:r>
          </a:p>
          <a:p>
            <a:pPr marL="0" marR="0" indent="0" algn="l" defTabSz="914400" rtl="0" eaLnBrk="1" fontAlgn="auto" latinLnBrk="0" hangingPunct="1">
              <a:lnSpc>
                <a:spcPct val="100000"/>
              </a:lnSpc>
              <a:spcBef>
                <a:spcPts val="0"/>
              </a:spcBef>
              <a:spcAft>
                <a:spcPts val="0"/>
              </a:spcAft>
              <a:buClrTx/>
              <a:buSzTx/>
              <a:buFontTx/>
              <a:buNone/>
              <a:tabLst/>
              <a:defRPr/>
            </a:pPr>
            <a:r>
              <a:rPr lang="pl-PL" dirty="0"/>
              <a:t>      LIMIT		-  określa ilość ostatnich generacji jaką może zawierać GDG</a:t>
            </a:r>
          </a:p>
          <a:p>
            <a:r>
              <a:rPr lang="pl-PL" dirty="0"/>
              <a:t>      EMPTY lub NOEMPTY</a:t>
            </a:r>
          </a:p>
          <a:p>
            <a:r>
              <a:rPr lang="pl-PL" dirty="0"/>
              <a:t>	EMPTY	-  </a:t>
            </a:r>
            <a:r>
              <a:rPr lang="pl-PL" noProof="1"/>
              <a:t>odkataloguje</a:t>
            </a:r>
            <a:r>
              <a:rPr lang="pl-PL" dirty="0"/>
              <a:t> wszystkie istniejące generacje gdy zostaje osiągnięta</a:t>
            </a:r>
            <a:r>
              <a:rPr lang="pl-PL" baseline="0" dirty="0"/>
              <a:t> liczba katalogowanych generacji wyszczególniona</a:t>
            </a:r>
          </a:p>
          <a:p>
            <a:r>
              <a:rPr lang="pl-PL" baseline="0" dirty="0"/>
              <a:t>		   w opcji LIMIT, zostawiając tylko ostatnią właśnie utworzoną</a:t>
            </a:r>
            <a:endParaRPr lang="pl-PL" dirty="0"/>
          </a:p>
          <a:p>
            <a:r>
              <a:rPr lang="pl-PL" dirty="0"/>
              <a:t>	NOEMPTY	-  </a:t>
            </a:r>
            <a:r>
              <a:rPr lang="pl-PL" noProof="1"/>
              <a:t>odkataloguje</a:t>
            </a:r>
            <a:r>
              <a:rPr lang="pl-PL" dirty="0"/>
              <a:t> tylko ostatnie</a:t>
            </a:r>
            <a:r>
              <a:rPr lang="pl-PL" baseline="0" dirty="0"/>
              <a:t> generacje</a:t>
            </a:r>
            <a:r>
              <a:rPr lang="pl-PL" dirty="0"/>
              <a:t> gdy zostaje osiągnięta</a:t>
            </a:r>
            <a:r>
              <a:rPr lang="pl-PL" baseline="0" dirty="0"/>
              <a:t> liczba katalogowanych generacji wyszczególniona</a:t>
            </a:r>
          </a:p>
          <a:p>
            <a:r>
              <a:rPr lang="pl-PL" baseline="0" dirty="0"/>
              <a:t>		   w opcji LIMIT, pozostawiając liczbę generacji równą liczbie podanej w LIMIT</a:t>
            </a:r>
            <a:endParaRPr lang="pl-PL" dirty="0"/>
          </a:p>
          <a:p>
            <a:r>
              <a:rPr lang="pl-PL" dirty="0"/>
              <a:t>     </a:t>
            </a:r>
            <a:r>
              <a:rPr lang="pl-PL" baseline="0" dirty="0"/>
              <a:t> </a:t>
            </a:r>
            <a:r>
              <a:rPr lang="pl-PL" dirty="0"/>
              <a:t>SCRATCH lub NOSCRATCH</a:t>
            </a:r>
          </a:p>
          <a:p>
            <a:r>
              <a:rPr lang="pl-PL" dirty="0"/>
              <a:t>	SCRATCH	-  </a:t>
            </a:r>
            <a:r>
              <a:rPr lang="pl-PL" noProof="1"/>
              <a:t>odkataloguje i fizycznie usuwa ostatnie generacje </a:t>
            </a:r>
            <a:r>
              <a:rPr lang="pl-PL" dirty="0"/>
              <a:t>gdy zostaje osiągnięta</a:t>
            </a:r>
            <a:r>
              <a:rPr lang="pl-PL" baseline="0" dirty="0"/>
              <a:t> liczba katalogowanych generacji</a:t>
            </a:r>
          </a:p>
          <a:p>
            <a:r>
              <a:rPr lang="pl-PL" baseline="0" dirty="0"/>
              <a:t>		   wyszczególniona w opcji LIMIT</a:t>
            </a:r>
            <a:r>
              <a:rPr lang="en-US" dirty="0"/>
              <a:t>.</a:t>
            </a:r>
            <a:r>
              <a:rPr lang="pl-PL" dirty="0"/>
              <a:t>  </a:t>
            </a:r>
            <a:r>
              <a:rPr lang="pl-PL" noProof="1"/>
              <a:t>Odkataloguje</a:t>
            </a:r>
            <a:r>
              <a:rPr lang="pl-PL" baseline="0" dirty="0"/>
              <a:t> stare wersje tej samej generacji.</a:t>
            </a:r>
            <a:endParaRPr lang="pl-PL" dirty="0"/>
          </a:p>
          <a:p>
            <a:r>
              <a:rPr lang="pl-PL" dirty="0"/>
              <a:t>	NOSCRATCH	-</a:t>
            </a:r>
            <a:r>
              <a:rPr lang="pl-PL" baseline="0" dirty="0"/>
              <a:t>  </a:t>
            </a:r>
            <a:r>
              <a:rPr lang="pl-PL" noProof="1"/>
              <a:t>odkataloguje ale nie wyrzuca fizycznie</a:t>
            </a:r>
            <a:r>
              <a:rPr lang="pl-PL" baseline="0" noProof="1"/>
              <a:t> </a:t>
            </a:r>
            <a:r>
              <a:rPr lang="pl-PL" noProof="1"/>
              <a:t>ostatnich generacji </a:t>
            </a:r>
            <a:r>
              <a:rPr lang="pl-PL" dirty="0"/>
              <a:t>gdy zostaje osiągnięta</a:t>
            </a:r>
            <a:r>
              <a:rPr lang="pl-PL" baseline="0" dirty="0"/>
              <a:t> liczba katalogowanych generacji</a:t>
            </a:r>
          </a:p>
          <a:p>
            <a:r>
              <a:rPr lang="pl-PL" baseline="0" dirty="0"/>
              <a:t>		   wyszczególniona w opcji LIMIT</a:t>
            </a:r>
            <a:r>
              <a:rPr lang="en-US" dirty="0"/>
              <a:t>.</a:t>
            </a:r>
            <a:r>
              <a:rPr lang="pl-PL" dirty="0"/>
              <a:t>  Pozostawia  w katalogu</a:t>
            </a:r>
            <a:r>
              <a:rPr lang="pl-PL" baseline="0" dirty="0"/>
              <a:t> stare wersje tej samej generacji.</a:t>
            </a:r>
            <a:endParaRPr lang="pl-PL" dirty="0"/>
          </a:p>
          <a:p>
            <a:r>
              <a:rPr lang="pl-PL" dirty="0"/>
              <a:t>      TO		-  określa datę w juliańskim zapisie (</a:t>
            </a:r>
            <a:r>
              <a:rPr lang="pl-PL" noProof="1"/>
              <a:t>yyddd</a:t>
            </a:r>
            <a:r>
              <a:rPr lang="pl-PL" dirty="0"/>
              <a:t>) po jakiej GDG nie będzie w katalogu (fizycznie usunięta ?).</a:t>
            </a:r>
          </a:p>
          <a:p>
            <a:endParaRPr lang="pl-PL" dirty="0"/>
          </a:p>
          <a:p>
            <a:r>
              <a:rPr lang="pl-PL" dirty="0"/>
              <a:t>Czasem</a:t>
            </a:r>
            <a:r>
              <a:rPr lang="pl-PL" baseline="0" dirty="0"/>
              <a:t> nie należy parametrów odczytywać dosłownie.  Np. przed ukończeniem roku 1999, deklarując TO(99365), system został informowany aby nigdy nie usuwał GDG.  Podobnie jest z parametrem TIME=1440 w instrukcjach EXEC lub DD </a:t>
            </a:r>
            <a:r>
              <a:rPr lang="pl-PL" baseline="0" noProof="1"/>
              <a:t>JCLa</a:t>
            </a:r>
            <a:r>
              <a:rPr lang="pl-PL" baseline="0" dirty="0"/>
              <a:t> co jest równoznaczne z </a:t>
            </a:r>
            <a:r>
              <a:rPr lang="pl-PL" baseline="0" noProof="1"/>
              <a:t>TIME=NOLIMIT</a:t>
            </a:r>
            <a:r>
              <a:rPr lang="pl-PL" baseline="0" dirty="0"/>
              <a:t> i niektórymi innymi wielkościami rozrzuconymi po systemie wspomagającym </a:t>
            </a:r>
            <a:r>
              <a:rPr lang="pl-PL" baseline="0" noProof="1"/>
              <a:t>mainframe</a:t>
            </a:r>
            <a:r>
              <a:rPr lang="pl-PL" baseline="0" dirty="0"/>
              <a:t>.</a:t>
            </a:r>
          </a:p>
          <a:p>
            <a:endParaRPr lang="pl-PL" baseline="0" dirty="0"/>
          </a:p>
          <a:p>
            <a:r>
              <a:rPr lang="pl-PL" dirty="0"/>
              <a:t>Dwa zera pod koniec nazwy pliku (po literze </a:t>
            </a:r>
            <a:r>
              <a:rPr lang="pl-PL" b="1" dirty="0"/>
              <a:t>V</a:t>
            </a:r>
            <a:r>
              <a:rPr lang="pl-PL" dirty="0"/>
              <a:t>) określały niegdyś numer nośnika</a:t>
            </a:r>
            <a:r>
              <a:rPr lang="pl-PL" baseline="0" dirty="0"/>
              <a:t> (</a:t>
            </a:r>
            <a:r>
              <a:rPr lang="pl-PL" b="1" i="1" baseline="0" noProof="1"/>
              <a:t>V</a:t>
            </a:r>
            <a:r>
              <a:rPr lang="en-US" i="1" noProof="1"/>
              <a:t>olume number</a:t>
            </a:r>
            <a:r>
              <a:rPr lang="pl-PL" dirty="0"/>
              <a:t>) użytego do przechowania pliku – </a:t>
            </a:r>
            <a:r>
              <a:rPr lang="en-US" i="1" dirty="0"/>
              <a:t>multi-volume storage</a:t>
            </a:r>
            <a:r>
              <a:rPr lang="pl-PL" dirty="0"/>
              <a:t> jest teraz niezmiernie rzadko stosowany, dlatego te dwie pozycje wskazują teraz wersję kontrolną </a:t>
            </a:r>
            <a:r>
              <a:rPr lang="en-US" dirty="0"/>
              <a:t> </a:t>
            </a:r>
            <a:r>
              <a:rPr lang="pl-PL" dirty="0"/>
              <a:t>(</a:t>
            </a:r>
            <a:r>
              <a:rPr lang="pl-PL" b="1" i="1" noProof="1"/>
              <a:t>V</a:t>
            </a:r>
            <a:r>
              <a:rPr lang="en-US" i="1" noProof="1"/>
              <a:t>ersion control</a:t>
            </a:r>
            <a:r>
              <a:rPr lang="pl-PL" dirty="0"/>
              <a:t>) generacji.  Wszystkie</a:t>
            </a:r>
            <a:r>
              <a:rPr lang="pl-PL" baseline="0" dirty="0"/>
              <a:t> utworzone wersje będą istnieć obok siebie (dla opcji NOSCRATCH)</a:t>
            </a:r>
            <a:r>
              <a:rPr lang="pl-PL" dirty="0"/>
              <a:t> z tym, że tylko ostatnia będzie dołączona do GDG.</a:t>
            </a:r>
          </a:p>
        </p:txBody>
      </p:sp>
      <p:sp>
        <p:nvSpPr>
          <p:cNvPr id="4" name="Symbol zastępczy numeru slajdu 3"/>
          <p:cNvSpPr>
            <a:spLocks noGrp="1"/>
          </p:cNvSpPr>
          <p:nvPr>
            <p:ph type="sldNum" sz="quarter" idx="10"/>
          </p:nvPr>
        </p:nvSpPr>
        <p:spPr/>
        <p:txBody>
          <a:bodyPr/>
          <a:lstStyle/>
          <a:p>
            <a:fld id="{0136E2C3-1978-42C8-96D7-4F35D316F26B}" type="slidenum">
              <a:rPr lang="pl-PL" smtClean="0"/>
              <a:pPr/>
              <a:t>4</a:t>
            </a:fld>
            <a:endParaRPr lang="pl-P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fontScale="70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noProof="1" smtClean="0"/>
              <a:t>Do konkretnego pliku GDG możemy się odnieść używając jego nazwy „zewnętrznej” (np. LB12345.IKEA.GDG.G0039V00) ujawnianej na</a:t>
            </a:r>
            <a:r>
              <a:rPr lang="pl-PL" baseline="0" noProof="1" smtClean="0"/>
              <a:t> liście plików gdy z menu głównego ISPF wywołujemy opcję 3,4 – Utilities, Dslist ale zwykle odnosimy się do pliku GDG poprzez jego kolejny numer generacji pisany w nawiasie po nazwie GDG [np. </a:t>
            </a:r>
            <a:r>
              <a:rPr lang="pl-PL" noProof="1" smtClean="0"/>
              <a:t>LB12345.IKEA.GDG(</a:t>
            </a:r>
            <a:r>
              <a:rPr lang="pl-PL" b="1" noProof="1" smtClean="0"/>
              <a:t>0</a:t>
            </a:r>
            <a:r>
              <a:rPr lang="pl-PL" noProof="1" smtClean="0"/>
              <a:t>)].   Generacja </a:t>
            </a:r>
            <a:r>
              <a:rPr lang="pl-PL" b="1" noProof="1" smtClean="0"/>
              <a:t>0</a:t>
            </a:r>
            <a:r>
              <a:rPr lang="pl-PL" noProof="1" smtClean="0"/>
              <a:t> jest ostatnią</a:t>
            </a:r>
            <a:r>
              <a:rPr lang="pl-PL" baseline="0" noProof="1" smtClean="0"/>
              <a:t> generacją danego GDG w czasie gdy JOB jest uruchamiany aby na niej pracować podczas gdy </a:t>
            </a:r>
            <a:r>
              <a:rPr lang="pl-PL" b="1" baseline="0" noProof="1" smtClean="0"/>
              <a:t>-1</a:t>
            </a:r>
            <a:r>
              <a:rPr lang="pl-PL" baseline="0" noProof="1" smtClean="0"/>
              <a:t> jest bezpośrednio wcześniej utworzonym plikiem [</a:t>
            </a:r>
            <a:r>
              <a:rPr lang="pl-PL" noProof="1" smtClean="0"/>
              <a:t>np. LB12345.IKEA.GDG(</a:t>
            </a:r>
            <a:r>
              <a:rPr lang="pl-PL" b="1" noProof="1" smtClean="0"/>
              <a:t>-1</a:t>
            </a:r>
            <a:r>
              <a:rPr lang="pl-PL" noProof="1" smtClean="0"/>
              <a:t>)]</a:t>
            </a:r>
            <a:r>
              <a:rPr lang="pl-PL" baseline="0" noProof="1" smtClean="0"/>
              <a:t>.  Do  wcześniejszych wersji odnosimy się używając numerów </a:t>
            </a:r>
            <a:r>
              <a:rPr lang="pl-PL" b="1" baseline="0" noProof="1" smtClean="0"/>
              <a:t>-2</a:t>
            </a:r>
            <a:r>
              <a:rPr lang="pl-PL" baseline="0" noProof="1" smtClean="0"/>
              <a:t>, </a:t>
            </a:r>
            <a:r>
              <a:rPr lang="pl-PL" b="1" baseline="0" noProof="1" smtClean="0"/>
              <a:t>-3</a:t>
            </a:r>
            <a:r>
              <a:rPr lang="pl-PL" baseline="0" noProof="1" smtClean="0"/>
              <a:t> itd. Gdy w czasie przetwarzania JOBa dodawana jest nowa generacja, jej numerem będzie +1.  Posługując się kolejnymi numerami danej GDG nie musimy znać nazwy „zewnętrznej” pliku.</a:t>
            </a:r>
          </a:p>
          <a:p>
            <a:pPr marL="0" marR="0" indent="0" algn="l" defTabSz="914400" rtl="0" eaLnBrk="1" fontAlgn="auto" latinLnBrk="0" hangingPunct="1">
              <a:lnSpc>
                <a:spcPct val="100000"/>
              </a:lnSpc>
              <a:spcBef>
                <a:spcPts val="0"/>
              </a:spcBef>
              <a:spcAft>
                <a:spcPts val="0"/>
              </a:spcAft>
              <a:buClrTx/>
              <a:buSzTx/>
              <a:buFontTx/>
              <a:buNone/>
              <a:tabLst/>
              <a:defRPr/>
            </a:pPr>
            <a:r>
              <a:rPr lang="pl-PL" noProof="1" smtClean="0"/>
              <a:t>Jest nawet możliwe odniesienie się do całego GDG (liczby ostatnich generacji określonych w opcji LIMIT lub w ogóle</a:t>
            </a:r>
            <a:r>
              <a:rPr lang="pl-PL" baseline="0" noProof="1" smtClean="0"/>
              <a:t> skatalogowanymi) poprzez wywołanie nazwy GDG (np. LB12345</a:t>
            </a:r>
            <a:r>
              <a:rPr lang="pl-PL" noProof="1" smtClean="0"/>
              <a:t>.IKEA.GDG) tak, jak gdyby był to jeden plik.  Ten „plik” będzie przetwarzany</a:t>
            </a:r>
            <a:r>
              <a:rPr lang="pl-PL" baseline="0" noProof="1" smtClean="0"/>
              <a:t> przez JOB zaczynając od najstarszej generacji do najnowszej.  Możliwe jest to jednak, gdy właściwości wszystkich tych plików (DCB – </a:t>
            </a:r>
            <a:r>
              <a:rPr lang="pl-PL" i="1" baseline="0" noProof="1" smtClean="0"/>
              <a:t>Data Control Block</a:t>
            </a:r>
            <a:r>
              <a:rPr lang="pl-PL" baseline="0" noProof="1" smtClean="0"/>
              <a:t> takie jak długość rekordów – LRECL) są takie same.  Jeżeli jednak nie odwołujemy się do nazwy GDG to właściwości jego plików mogą się między sobą różnić (np. dodamy kolumnę do następnych tworzonych generacji).  Można to zrobić, bo definiując GDG definiujemy tylko jej nazwę i co i jak robić z później mającymi się tworzyć plikami.</a:t>
            </a:r>
          </a:p>
          <a:p>
            <a:pPr marL="0" marR="0" indent="0" algn="l" defTabSz="914400" rtl="0" eaLnBrk="1" fontAlgn="auto" latinLnBrk="0" hangingPunct="1">
              <a:lnSpc>
                <a:spcPct val="100000"/>
              </a:lnSpc>
              <a:spcBef>
                <a:spcPts val="0"/>
              </a:spcBef>
              <a:spcAft>
                <a:spcPts val="0"/>
              </a:spcAft>
              <a:buClrTx/>
              <a:buSzTx/>
              <a:buFontTx/>
              <a:buNone/>
              <a:tabLst/>
              <a:defRPr/>
            </a:pPr>
            <a:endParaRPr lang="pl-PL" noProof="1" smtClean="0"/>
          </a:p>
          <a:p>
            <a:r>
              <a:rPr lang="pl-PL" noProof="1" smtClean="0"/>
              <a:t>W</a:t>
            </a:r>
            <a:r>
              <a:rPr lang="pl-PL" baseline="0" noProof="1" smtClean="0"/>
              <a:t> przykładzie pierwszej kopii z TSO: </a:t>
            </a:r>
            <a:r>
              <a:rPr lang="pl-PL" noProof="1" smtClean="0"/>
              <a:t>Nawet jeżeli STEP020 zakończy się pomyślnie, utworzony</a:t>
            </a:r>
            <a:r>
              <a:rPr lang="pl-PL" baseline="0" noProof="1" smtClean="0"/>
              <a:t> plik nie będzie „ostatnią” (0) lecz „nową” (+1) generacją GDG.  Tylko gdy JOB się zakończy będzie on aktualną (ostatnią, </a:t>
            </a:r>
            <a:r>
              <a:rPr lang="pl-PL" i="1" baseline="0" noProof="1" smtClean="0"/>
              <a:t>current</a:t>
            </a:r>
            <a:r>
              <a:rPr lang="pl-PL" baseline="0" noProof="1" smtClean="0"/>
              <a:t>) generacją GDG.  Dlatego w środku JOBa musimy się do niego odnosić jak wciąż do nowej generacji (+1).</a:t>
            </a:r>
            <a:endParaRPr lang="pl-PL" noProof="1" smtClean="0"/>
          </a:p>
          <a:p>
            <a:r>
              <a:rPr lang="pl-PL" noProof="1" smtClean="0"/>
              <a:t>----------------------------------------------------------------------------------------------------------------------------------------------------------------------------------</a:t>
            </a:r>
          </a:p>
          <a:p>
            <a:endParaRPr lang="pl-PL" noProof="1" smtClean="0"/>
          </a:p>
          <a:p>
            <a:r>
              <a:rPr lang="pl-PL" noProof="1" smtClean="0"/>
              <a:t>Zakładając,</a:t>
            </a:r>
            <a:r>
              <a:rPr lang="pl-PL" baseline="0" noProof="1" smtClean="0"/>
              <a:t> że ostatnio utworzony plik GDG jest z numerem kolejnym 39</a:t>
            </a:r>
          </a:p>
          <a:p>
            <a:r>
              <a:rPr lang="pl-PL" baseline="0" noProof="1" smtClean="0"/>
              <a:t>	LB12345.IKEA.GDG.G0039V00</a:t>
            </a:r>
          </a:p>
          <a:p>
            <a:r>
              <a:rPr lang="pl-PL" baseline="0" noProof="1" smtClean="0"/>
              <a:t>Karta SORTIN w naszym JOBie mogłaby wyglądać tak</a:t>
            </a:r>
          </a:p>
          <a:p>
            <a:r>
              <a:rPr lang="pl-PL" baseline="0" noProof="1" smtClean="0"/>
              <a:t>	//SORTIN    DD  DSN=LB12345.IKEA.GDG.G0039V00</a:t>
            </a:r>
          </a:p>
          <a:p>
            <a:r>
              <a:rPr lang="pl-PL" baseline="0" noProof="1" smtClean="0"/>
              <a:t>Ale nie musimy znać jego numeru wiedząc, że mamy się odwołać do ostatniej generacji.  Ten sam efekt daje karta</a:t>
            </a:r>
          </a:p>
          <a:p>
            <a:r>
              <a:rPr lang="pl-PL" baseline="0" noProof="1" smtClean="0"/>
              <a:t>	//SORTIN    DD  DSN=LB12345.IKEA.GDG(0)</a:t>
            </a:r>
          </a:p>
          <a:p>
            <a:endParaRPr lang="pl-PL" baseline="0" noProof="1" smtClean="0"/>
          </a:p>
          <a:p>
            <a:r>
              <a:rPr lang="pl-PL" baseline="0" noProof="1" smtClean="0"/>
              <a:t>W ten ogólny sposób, nie dość, że tworzymy inny plik pod tym samym symbolem, odnosimy się co tydzień (jeżeli co tydzień tworzona jest nowa generacja) do innego pliku pod wciąż nie zmienionym symbolem nie zmieniając JCLa.</a:t>
            </a:r>
          </a:p>
          <a:p>
            <a:r>
              <a:rPr lang="pl-PL" baseline="0" noProof="1" smtClean="0"/>
              <a:t>Gdy chcemy wziąć trzeci od teraz plik [nie ostatni (0), ani nie przedostatni (-1) lecz przed nim (-2)] piszemy</a:t>
            </a:r>
          </a:p>
          <a:p>
            <a:pPr marL="0" marR="0" indent="0" algn="l" defTabSz="914400" rtl="0" eaLnBrk="1" fontAlgn="auto" latinLnBrk="0" hangingPunct="1">
              <a:lnSpc>
                <a:spcPct val="100000"/>
              </a:lnSpc>
              <a:spcBef>
                <a:spcPts val="0"/>
              </a:spcBef>
              <a:spcAft>
                <a:spcPts val="0"/>
              </a:spcAft>
              <a:buClrTx/>
              <a:buSzTx/>
              <a:buFontTx/>
              <a:buNone/>
              <a:tabLst/>
              <a:defRPr/>
            </a:pPr>
            <a:r>
              <a:rPr lang="pl-PL" baseline="0" noProof="1" smtClean="0"/>
              <a:t>	//SORTIN    DD  DSN=LB12345.IKEA.GDG(-2)</a:t>
            </a:r>
          </a:p>
          <a:p>
            <a:endParaRPr lang="pl-PL" noProof="1" smtClean="0"/>
          </a:p>
          <a:p>
            <a:r>
              <a:rPr lang="pl-PL" noProof="1" smtClean="0"/>
              <a:t>W dodatku nie musimy się martwić o usunięcie starych generacji ani nawet o to, że zdefiniowane GDG zniknie nam z oczu po określonym czasie.</a:t>
            </a:r>
          </a:p>
          <a:p>
            <a:r>
              <a:rPr lang="pl-PL" noProof="1" smtClean="0"/>
              <a:t>Nawet, gdy zmienimy format generowanego,</a:t>
            </a:r>
            <a:r>
              <a:rPr lang="pl-PL" baseline="0" noProof="1" smtClean="0"/>
              <a:t> następnego pliku, nie zmieniamy czegokolwiek, gdyż w definicji GDG jest tylko jej nazwa (i parametry jej zachowania się) jak tytuł albumu do którego możemy włożyć różnego formatu zdjęcia.  Z tym, że bez nazwy żadna generacja nie może istnieć.</a:t>
            </a:r>
          </a:p>
          <a:p>
            <a:endParaRPr lang="pl-PL" baseline="0" noProof="1" smtClean="0"/>
          </a:p>
          <a:p>
            <a:r>
              <a:rPr lang="pl-PL" noProof="1" smtClean="0"/>
              <a:t>Nic więc dziwnego, że GDG są tak chętnie stosowane.</a:t>
            </a:r>
            <a:endParaRPr lang="pl-PL" noProof="1"/>
          </a:p>
        </p:txBody>
      </p:sp>
      <p:sp>
        <p:nvSpPr>
          <p:cNvPr id="4" name="Symbol zastępczy numeru slajdu 3"/>
          <p:cNvSpPr>
            <a:spLocks noGrp="1"/>
          </p:cNvSpPr>
          <p:nvPr>
            <p:ph type="sldNum" sz="quarter" idx="10"/>
          </p:nvPr>
        </p:nvSpPr>
        <p:spPr/>
        <p:txBody>
          <a:bodyPr/>
          <a:lstStyle/>
          <a:p>
            <a:fld id="{0136E2C3-1978-42C8-96D7-4F35D316F26B}" type="slidenum">
              <a:rPr lang="pl-PL" smtClean="0"/>
              <a:pPr/>
              <a:t>5</a:t>
            </a:fld>
            <a:endParaRPr lang="pl-P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dirty="0"/>
              <a:t>Opcja FORCE dla funkcji </a:t>
            </a:r>
            <a:r>
              <a:rPr lang="pl-PL" b="1" dirty="0"/>
              <a:t>DELETE</a:t>
            </a:r>
            <a:r>
              <a:rPr lang="pl-PL" dirty="0"/>
              <a:t> potrzebna jest dla nazwy GDG posiadającej pod sobą pliki.</a:t>
            </a:r>
          </a:p>
        </p:txBody>
      </p:sp>
      <p:sp>
        <p:nvSpPr>
          <p:cNvPr id="4" name="Symbol zastępczy numeru slajdu 3"/>
          <p:cNvSpPr>
            <a:spLocks noGrp="1"/>
          </p:cNvSpPr>
          <p:nvPr>
            <p:ph type="sldNum" sz="quarter" idx="10"/>
          </p:nvPr>
        </p:nvSpPr>
        <p:spPr/>
        <p:txBody>
          <a:bodyPr/>
          <a:lstStyle/>
          <a:p>
            <a:fld id="{0136E2C3-1978-42C8-96D7-4F35D316F26B}" type="slidenum">
              <a:rPr lang="pl-PL" smtClean="0"/>
              <a:pPr/>
              <a:t>6</a:t>
            </a:fld>
            <a:endParaRPr lang="pl-P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dirty="0"/>
              <a:t>W rejestrze 14 (</a:t>
            </a:r>
            <a:r>
              <a:rPr lang="pl-PL" i="1" dirty="0"/>
              <a:t>Register 14</a:t>
            </a:r>
            <a:r>
              <a:rPr lang="pl-PL" dirty="0"/>
              <a:t>)</a:t>
            </a:r>
            <a:r>
              <a:rPr lang="pl-PL" baseline="0" dirty="0"/>
              <a:t> zawarty jest adres powrotu (</a:t>
            </a:r>
            <a:r>
              <a:rPr lang="pl-PL" i="1" baseline="0" dirty="0"/>
              <a:t>return </a:t>
            </a:r>
            <a:r>
              <a:rPr lang="pl-PL" i="1" baseline="0" noProof="1"/>
              <a:t>address</a:t>
            </a:r>
            <a:r>
              <a:rPr lang="pl-PL" baseline="0" dirty="0"/>
              <a:t>) i osiągnięcie go natychmiast kończy program.  Jednakże przed i po egzekucji programu system operacyjny alokuje i </a:t>
            </a:r>
            <a:r>
              <a:rPr lang="pl-PL" baseline="0" noProof="1"/>
              <a:t>dealokuje</a:t>
            </a:r>
            <a:r>
              <a:rPr lang="pl-PL" baseline="0" dirty="0"/>
              <a:t> zbiory tak, jak to wyszczególnia instrukcja DD.  Dlatego IEFBR14 („</a:t>
            </a:r>
            <a:r>
              <a:rPr lang="pl-PL" baseline="0" noProof="1"/>
              <a:t>Branch</a:t>
            </a:r>
            <a:r>
              <a:rPr lang="pl-PL" baseline="0" dirty="0"/>
              <a:t> to Register” 14, stąd nazwa) jest używany do szybkiego tworzenia lub usuwania zbiorów.</a:t>
            </a:r>
          </a:p>
        </p:txBody>
      </p:sp>
      <p:sp>
        <p:nvSpPr>
          <p:cNvPr id="4" name="Symbol zastępczy numeru slajdu 3"/>
          <p:cNvSpPr>
            <a:spLocks noGrp="1"/>
          </p:cNvSpPr>
          <p:nvPr>
            <p:ph type="sldNum" sz="quarter" idx="10"/>
          </p:nvPr>
        </p:nvSpPr>
        <p:spPr/>
        <p:txBody>
          <a:bodyPr/>
          <a:lstStyle/>
          <a:p>
            <a:fld id="{0136E2C3-1978-42C8-96D7-4F35D316F26B}" type="slidenum">
              <a:rPr lang="pl-PL" smtClean="0"/>
              <a:pPr/>
              <a:t>7</a:t>
            </a:fld>
            <a:endParaRPr lang="pl-P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dirty="0"/>
              <a:t>Dla bezpośredniego kopiowania,</a:t>
            </a:r>
            <a:r>
              <a:rPr lang="pl-PL" baseline="0" dirty="0"/>
              <a:t> </a:t>
            </a:r>
            <a:r>
              <a:rPr lang="pl-PL" b="1" baseline="0" dirty="0"/>
              <a:t>SORT</a:t>
            </a:r>
            <a:r>
              <a:rPr lang="pl-PL" baseline="0" dirty="0"/>
              <a:t> jest szybszy od </a:t>
            </a:r>
            <a:r>
              <a:rPr lang="pl-PL" b="1" baseline="0" noProof="1"/>
              <a:t>IEBGENER</a:t>
            </a:r>
            <a:r>
              <a:rPr lang="pl-PL" baseline="0" noProof="1"/>
              <a:t>a.</a:t>
            </a:r>
          </a:p>
          <a:p>
            <a:endParaRPr lang="pl-PL" baseline="0" noProof="1"/>
          </a:p>
          <a:p>
            <a:r>
              <a:rPr lang="pl-PL" baseline="0" noProof="1"/>
              <a:t>Można oczywiście połączyć kopiowane pliki ze sobą w jeden obszerny plik podając w SYSUT1 ich ciąg:</a:t>
            </a:r>
          </a:p>
          <a:p>
            <a:r>
              <a:rPr lang="pl-PL" baseline="0" noProof="1"/>
              <a:t>	//COPY010   EXEC PGM=IEBGENER                 </a:t>
            </a:r>
          </a:p>
          <a:p>
            <a:r>
              <a:rPr lang="pl-PL" baseline="0" noProof="1"/>
              <a:t>	//SYSPRINT	DD  SYSOUT=*                      </a:t>
            </a:r>
          </a:p>
          <a:p>
            <a:r>
              <a:rPr lang="pl-PL" baseline="0" noProof="1"/>
              <a:t>	//SYSOUT	DD  SYSOUT=*                      </a:t>
            </a:r>
          </a:p>
          <a:p>
            <a:r>
              <a:rPr lang="pl-PL" baseline="0" noProof="1"/>
              <a:t>	//SYSIN	DD  DUMMY                         </a:t>
            </a:r>
          </a:p>
          <a:p>
            <a:r>
              <a:rPr lang="pl-PL" baseline="0" noProof="1"/>
              <a:t>	//SYSUT1	DD  DSN=LB12345.IKEA.</a:t>
            </a:r>
            <a:r>
              <a:rPr lang="pl-PL" b="1" baseline="0" noProof="1"/>
              <a:t>ACC</a:t>
            </a:r>
            <a:r>
              <a:rPr lang="pl-PL" baseline="0" noProof="1"/>
              <a:t>,DISP=SHR </a:t>
            </a:r>
          </a:p>
          <a:p>
            <a:r>
              <a:rPr lang="pl-PL" baseline="0" noProof="1"/>
              <a:t>	//	DD  DSN=LB12345.IKEA.</a:t>
            </a:r>
            <a:r>
              <a:rPr lang="pl-PL" b="1" baseline="0" noProof="1"/>
              <a:t>BUS</a:t>
            </a:r>
            <a:r>
              <a:rPr lang="pl-PL" baseline="0" noProof="1"/>
              <a:t>,DISP=SHR </a:t>
            </a:r>
          </a:p>
          <a:p>
            <a:r>
              <a:rPr lang="pl-PL" baseline="0" noProof="1"/>
              <a:t>	//	DD  DSN=LB12345.IKEA.</a:t>
            </a:r>
            <a:r>
              <a:rPr lang="pl-PL" b="1" baseline="0" noProof="1"/>
              <a:t>INV</a:t>
            </a:r>
            <a:r>
              <a:rPr lang="pl-PL" baseline="0" noProof="1"/>
              <a:t>,DISP=SHR </a:t>
            </a:r>
          </a:p>
          <a:p>
            <a:r>
              <a:rPr lang="pl-PL" baseline="0" noProof="1"/>
              <a:t>	//	DD  DSN=LB12345.IKEA.</a:t>
            </a:r>
            <a:r>
              <a:rPr lang="pl-PL" b="1" baseline="0" noProof="1"/>
              <a:t>ITD</a:t>
            </a:r>
            <a:r>
              <a:rPr lang="pl-PL" baseline="0" noProof="1"/>
              <a:t>,DISP=SHR </a:t>
            </a:r>
          </a:p>
          <a:p>
            <a:r>
              <a:rPr lang="pl-PL" baseline="0" noProof="1"/>
              <a:t>	//	DD  DSN=LB12345.IKEA.</a:t>
            </a:r>
            <a:r>
              <a:rPr lang="pl-PL" b="1" baseline="0" noProof="1"/>
              <a:t>PRD</a:t>
            </a:r>
            <a:r>
              <a:rPr lang="pl-PL" baseline="0" noProof="1"/>
              <a:t>,DISP=SHR </a:t>
            </a:r>
          </a:p>
          <a:p>
            <a:r>
              <a:rPr lang="pl-PL" baseline="0" noProof="1"/>
              <a:t>	//	DD  DSN=LB12345.IKEA.</a:t>
            </a:r>
            <a:r>
              <a:rPr lang="pl-PL" b="1" baseline="0" noProof="1"/>
              <a:t>REST</a:t>
            </a:r>
            <a:r>
              <a:rPr lang="pl-PL" baseline="0" noProof="1"/>
              <a:t>,DISP=SHR</a:t>
            </a:r>
          </a:p>
          <a:p>
            <a:r>
              <a:rPr lang="pl-PL" baseline="0" noProof="1"/>
              <a:t>	//SYSUT2	DD  DSN=LB12345.IKEA.</a:t>
            </a:r>
            <a:r>
              <a:rPr lang="pl-PL" b="1" baseline="0" noProof="1">
                <a:solidFill>
                  <a:srgbClr val="FF0000"/>
                </a:solidFill>
              </a:rPr>
              <a:t>ALL</a:t>
            </a:r>
            <a:r>
              <a:rPr lang="pl-PL" baseline="0" noProof="1"/>
              <a:t>,        </a:t>
            </a:r>
          </a:p>
          <a:p>
            <a:r>
              <a:rPr lang="pl-PL" baseline="0" noProof="1"/>
              <a:t>	//	      DISP=(NEW,CATLG,DELETE),      </a:t>
            </a:r>
          </a:p>
          <a:p>
            <a:r>
              <a:rPr lang="pl-PL" baseline="0" noProof="1"/>
              <a:t>	//	      SPACE=(TRK,1)  </a:t>
            </a:r>
          </a:p>
          <a:p>
            <a:endParaRPr lang="pl-PL" dirty="0"/>
          </a:p>
          <a:p>
            <a:r>
              <a:rPr lang="pl-PL" dirty="0"/>
              <a:t>Program </a:t>
            </a:r>
            <a:r>
              <a:rPr lang="pl-PL" b="1" dirty="0"/>
              <a:t>DYL280</a:t>
            </a:r>
            <a:r>
              <a:rPr lang="pl-PL" dirty="0"/>
              <a:t> prowadzi wiele z funkcji </a:t>
            </a:r>
            <a:r>
              <a:rPr lang="pl-PL" noProof="1"/>
              <a:t>IEBGENERa</a:t>
            </a:r>
            <a:r>
              <a:rPr lang="pl-PL" dirty="0"/>
              <a:t> łącznie z informacją o przebiegu procesu kopiowania.  Jeżeli tylko </a:t>
            </a:r>
            <a:r>
              <a:rPr lang="pl-PL" b="1" dirty="0"/>
              <a:t>DYL280</a:t>
            </a:r>
            <a:r>
              <a:rPr lang="pl-PL" dirty="0"/>
              <a:t> jest dostępny, warto rozważyć jego</a:t>
            </a:r>
            <a:r>
              <a:rPr lang="pl-PL" baseline="0" dirty="0"/>
              <a:t> użycie.</a:t>
            </a:r>
          </a:p>
        </p:txBody>
      </p:sp>
      <p:sp>
        <p:nvSpPr>
          <p:cNvPr id="4" name="Symbol zastępczy numeru slajdu 3"/>
          <p:cNvSpPr>
            <a:spLocks noGrp="1"/>
          </p:cNvSpPr>
          <p:nvPr>
            <p:ph type="sldNum" sz="quarter" idx="10"/>
          </p:nvPr>
        </p:nvSpPr>
        <p:spPr/>
        <p:txBody>
          <a:bodyPr/>
          <a:lstStyle/>
          <a:p>
            <a:fld id="{0136E2C3-1978-42C8-96D7-4F35D316F26B}" type="slidenum">
              <a:rPr lang="pl-PL" smtClean="0"/>
              <a:pPr/>
              <a:t>8</a:t>
            </a:fld>
            <a:endParaRPr lang="pl-PL"/>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dirty="0"/>
              <a:t>Takie narzędzia jak </a:t>
            </a:r>
            <a:r>
              <a:rPr lang="pl-PL" b="1" dirty="0"/>
              <a:t>SORT</a:t>
            </a:r>
            <a:r>
              <a:rPr lang="pl-PL" dirty="0"/>
              <a:t>, </a:t>
            </a:r>
            <a:r>
              <a:rPr lang="pl-PL" b="1" dirty="0"/>
              <a:t>ICETOOL</a:t>
            </a:r>
            <a:r>
              <a:rPr lang="pl-PL" dirty="0"/>
              <a:t> i </a:t>
            </a:r>
            <a:r>
              <a:rPr lang="pl-PL" b="1" dirty="0"/>
              <a:t>ICEMAN</a:t>
            </a:r>
            <a:r>
              <a:rPr lang="pl-PL" dirty="0"/>
              <a:t> są określane wspólną nazwą </a:t>
            </a:r>
            <a:r>
              <a:rPr lang="pl-PL" b="1" dirty="0"/>
              <a:t>DFSORT</a:t>
            </a:r>
            <a:r>
              <a:rPr lang="pl-PL" dirty="0"/>
              <a:t>.</a:t>
            </a:r>
          </a:p>
          <a:p>
            <a:endParaRPr lang="pl-PL" dirty="0"/>
          </a:p>
          <a:p>
            <a:r>
              <a:rPr lang="pl-PL" dirty="0"/>
              <a:t>Sort wewnętrzny </a:t>
            </a:r>
            <a:r>
              <a:rPr lang="pl-PL" noProof="1"/>
              <a:t>COBOLa </a:t>
            </a:r>
            <a:r>
              <a:rPr lang="pl-PL" dirty="0"/>
              <a:t>używa też programu SORT ale COBOL spowalnia sortowanie.</a:t>
            </a:r>
          </a:p>
          <a:p>
            <a:endParaRPr lang="pl-PL" dirty="0"/>
          </a:p>
          <a:p>
            <a:r>
              <a:rPr lang="pl-PL" i="1" noProof="1"/>
              <a:t>Synksort</a:t>
            </a:r>
            <a:r>
              <a:rPr lang="pl-PL" noProof="1"/>
              <a:t> jest produktem</a:t>
            </a:r>
            <a:r>
              <a:rPr lang="pl-PL" baseline="0" noProof="1"/>
              <a:t> Syncsort, Incorporated, Woodcliff Like, NJ a </a:t>
            </a:r>
            <a:r>
              <a:rPr lang="pl-PL" i="1" baseline="0" noProof="1"/>
              <a:t>CA-SORT</a:t>
            </a:r>
            <a:r>
              <a:rPr lang="pl-PL" baseline="0" noProof="1"/>
              <a:t> produktem Computer Association International, Garden City, NY a więc spoza IBM lecz są one w pełni zgodne (</a:t>
            </a:r>
            <a:r>
              <a:rPr lang="pl-PL" i="1" baseline="0" noProof="1"/>
              <a:t>compatible</a:t>
            </a:r>
            <a:r>
              <a:rPr lang="pl-PL" baseline="0" noProof="1"/>
              <a:t>) z IBM </a:t>
            </a:r>
            <a:r>
              <a:rPr lang="pl-PL" b="1" baseline="0" noProof="1"/>
              <a:t>DFSORT</a:t>
            </a:r>
            <a:r>
              <a:rPr lang="pl-PL" baseline="0" noProof="1"/>
              <a:t>.</a:t>
            </a:r>
          </a:p>
        </p:txBody>
      </p:sp>
      <p:sp>
        <p:nvSpPr>
          <p:cNvPr id="4" name="Symbol zastępczy numeru slajdu 3"/>
          <p:cNvSpPr>
            <a:spLocks noGrp="1"/>
          </p:cNvSpPr>
          <p:nvPr>
            <p:ph type="sldNum" sz="quarter" idx="10"/>
          </p:nvPr>
        </p:nvSpPr>
        <p:spPr/>
        <p:txBody>
          <a:bodyPr/>
          <a:lstStyle/>
          <a:p>
            <a:fld id="{0136E2C3-1978-42C8-96D7-4F35D316F26B}" type="slidenum">
              <a:rPr lang="pl-PL" smtClean="0"/>
              <a:pPr/>
              <a:t>9</a:t>
            </a:fld>
            <a:endParaRPr lang="pl-P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96A085-4912-4018-A85C-85F0BA3EF25C}" type="datetimeFigureOut">
              <a:rPr lang="pl-PL" smtClean="0"/>
              <a:pPr/>
              <a:t>2022-07-29</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AF3F7B1-50A4-4FDF-9AF5-B9C636C3729F}" type="slidenum">
              <a:rPr lang="pl-PL" smtClean="0"/>
              <a:pPr/>
              <a:t>‹#›</a:t>
            </a:fld>
            <a:endParaRPr lang="pl-PL"/>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96A085-4912-4018-A85C-85F0BA3EF25C}" type="datetimeFigureOut">
              <a:rPr lang="pl-PL" smtClean="0"/>
              <a:pPr/>
              <a:t>2022-07-29</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AF3F7B1-50A4-4FDF-9AF5-B9C636C3729F}" type="slidenum">
              <a:rPr lang="pl-PL" smtClean="0"/>
              <a:pPr/>
              <a:t>‹#›</a:t>
            </a:fld>
            <a:endParaRPr lang="pl-P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96A085-4912-4018-A85C-85F0BA3EF25C}" type="datetimeFigureOut">
              <a:rPr lang="pl-PL" smtClean="0"/>
              <a:pPr/>
              <a:t>2022-07-29</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AF3F7B1-50A4-4FDF-9AF5-B9C636C3729F}" type="slidenum">
              <a:rPr lang="pl-PL" smtClean="0"/>
              <a:pPr/>
              <a:t>‹#›</a:t>
            </a:fld>
            <a:endParaRPr lang="pl-P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396A085-4912-4018-A85C-85F0BA3EF25C}" type="datetimeFigureOut">
              <a:rPr lang="pl-PL" smtClean="0"/>
              <a:pPr/>
              <a:t>2022-07-29</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AF3F7B1-50A4-4FDF-9AF5-B9C636C3729F}" type="slidenum">
              <a:rPr lang="pl-PL" smtClean="0"/>
              <a:pPr/>
              <a:t>‹#›</a:t>
            </a:fld>
            <a:endParaRPr lang="pl-PL"/>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143000" y="731520"/>
            <a:ext cx="64008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96A085-4912-4018-A85C-85F0BA3EF25C}" type="datetimeFigureOut">
              <a:rPr lang="pl-PL" smtClean="0"/>
              <a:pPr/>
              <a:t>2022-07-29</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AF3F7B1-50A4-4FDF-9AF5-B9C636C3729F}" type="slidenum">
              <a:rPr lang="pl-PL" smtClean="0"/>
              <a:pPr/>
              <a:t>‹#›</a:t>
            </a:fld>
            <a:endParaRPr lang="pl-P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396A085-4912-4018-A85C-85F0BA3EF25C}" type="datetimeFigureOut">
              <a:rPr lang="pl-PL" smtClean="0"/>
              <a:pPr/>
              <a:t>2022-07-29</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9AF3F7B1-50A4-4FDF-9AF5-B9C636C3729F}" type="slidenum">
              <a:rPr lang="pl-PL" smtClean="0"/>
              <a:pPr/>
              <a:t>‹#›</a:t>
            </a:fld>
            <a:endParaRPr lang="pl-PL"/>
          </a:p>
        </p:txBody>
      </p:sp>
      <p:sp>
        <p:nvSpPr>
          <p:cNvPr id="8" name="Title 7"/>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142999" y="731519"/>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731520"/>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96A085-4912-4018-A85C-85F0BA3EF25C}" type="datetimeFigureOut">
              <a:rPr lang="pl-PL" smtClean="0"/>
              <a:pPr/>
              <a:t>2022-07-29</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9AF3F7B1-50A4-4FDF-9AF5-B9C636C3729F}" type="slidenum">
              <a:rPr lang="pl-PL" smtClean="0"/>
              <a:pPr/>
              <a:t>‹#›</a:t>
            </a:fld>
            <a:endParaRPr lang="pl-PL"/>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96A085-4912-4018-A85C-85F0BA3EF25C}" type="datetimeFigureOut">
              <a:rPr lang="pl-PL" smtClean="0"/>
              <a:pPr/>
              <a:t>2022-07-29</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9AF3F7B1-50A4-4FDF-9AF5-B9C636C3729F}" type="slidenum">
              <a:rPr lang="pl-PL" smtClean="0"/>
              <a:pPr/>
              <a:t>‹#›</a:t>
            </a:fld>
            <a:endParaRPr lang="pl-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96A085-4912-4018-A85C-85F0BA3EF25C}" type="datetimeFigureOut">
              <a:rPr lang="pl-PL" smtClean="0"/>
              <a:pPr/>
              <a:t>2022-07-29</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9AF3F7B1-50A4-4FDF-9AF5-B9C636C3729F}" type="slidenum">
              <a:rPr lang="pl-PL" smtClean="0"/>
              <a:pPr/>
              <a:t>‹#›</a:t>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96A085-4912-4018-A85C-85F0BA3EF25C}" type="datetimeFigureOut">
              <a:rPr lang="pl-PL" smtClean="0"/>
              <a:pPr/>
              <a:t>2022-07-29</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9AF3F7B1-50A4-4FDF-9AF5-B9C636C3729F}" type="slidenum">
              <a:rPr lang="pl-PL" smtClean="0"/>
              <a:pPr/>
              <a:t>‹#›</a:t>
            </a:fld>
            <a:endParaRPr lang="pl-P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96A085-4912-4018-A85C-85F0BA3EF25C}" type="datetimeFigureOut">
              <a:rPr lang="pl-PL" smtClean="0"/>
              <a:pPr/>
              <a:t>2022-07-29</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9AF3F7B1-50A4-4FDF-9AF5-B9C636C3729F}" type="slidenum">
              <a:rPr lang="pl-PL" smtClean="0"/>
              <a:pPr/>
              <a:t>‹#›</a:t>
            </a:fld>
            <a:endParaRPr lang="pl-PL"/>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A396A085-4912-4018-A85C-85F0BA3EF25C}" type="datetimeFigureOut">
              <a:rPr lang="pl-PL" smtClean="0"/>
              <a:pPr/>
              <a:t>2022-07-29</a:t>
            </a:fld>
            <a:endParaRPr lang="pl-PL"/>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pl-PL"/>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9AF3F7B1-50A4-4FDF-9AF5-B9C636C3729F}" type="slidenum">
              <a:rPr lang="pl-PL" smtClean="0"/>
              <a:pPr/>
              <a:t>‹#›</a:t>
            </a:fld>
            <a:endParaRPr lang="pl-PL"/>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187624" y="2060848"/>
            <a:ext cx="6400800" cy="2304256"/>
          </a:xfrm>
        </p:spPr>
        <p:txBody>
          <a:bodyPr>
            <a:normAutofit fontScale="92500" lnSpcReduction="10000"/>
          </a:bodyPr>
          <a:lstStyle/>
          <a:p>
            <a:pPr algn="ctr"/>
            <a:r>
              <a:rPr lang="pl-PL" sz="4100" b="1" dirty="0"/>
              <a:t>Programy Narzędziowe</a:t>
            </a:r>
          </a:p>
          <a:p>
            <a:pPr algn="ctr"/>
            <a:r>
              <a:rPr lang="pl-PL" sz="4100" dirty="0"/>
              <a:t>(</a:t>
            </a:r>
            <a:r>
              <a:rPr lang="pl-PL" sz="4100" noProof="1"/>
              <a:t>Utility Programs</a:t>
            </a:r>
            <a:r>
              <a:rPr lang="pl-PL" sz="4100" dirty="0"/>
              <a:t>)</a:t>
            </a:r>
          </a:p>
          <a:p>
            <a:pPr algn="ctr"/>
            <a:endParaRPr lang="pl-PL" sz="2800" dirty="0"/>
          </a:p>
          <a:p>
            <a:pPr algn="ctr"/>
            <a:r>
              <a:rPr lang="pl-PL" sz="2800" dirty="0"/>
              <a:t>IDCAMS, IEFBR14, IEBGENER, SORT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706090"/>
          </a:xfrm>
        </p:spPr>
        <p:txBody>
          <a:bodyPr>
            <a:normAutofit/>
          </a:bodyPr>
          <a:lstStyle/>
          <a:p>
            <a:pPr marL="0" indent="0" algn="ctr">
              <a:buNone/>
            </a:pPr>
            <a:r>
              <a:rPr lang="pl-PL" sz="3600" b="1" dirty="0">
                <a:solidFill>
                  <a:srgbClr val="FF0000"/>
                </a:solidFill>
                <a:latin typeface="Calibri" panose="020F0502020204030204" pitchFamily="34" charset="0"/>
              </a:rPr>
              <a:t>SORT </a:t>
            </a:r>
            <a:r>
              <a:rPr lang="pl-PL" sz="1600" b="0" dirty="0">
                <a:latin typeface="Calibri" panose="020F0502020204030204" pitchFamily="34" charset="0"/>
              </a:rPr>
              <a:t>(strona 2 z 22)</a:t>
            </a:r>
            <a:endParaRPr lang="pl-PL" sz="2700" b="0" dirty="0">
              <a:latin typeface="Calibri" panose="020F0502020204030204" pitchFamily="34" charset="0"/>
            </a:endParaRPr>
          </a:p>
        </p:txBody>
      </p:sp>
      <p:sp>
        <p:nvSpPr>
          <p:cNvPr id="3" name="pole tekstowe 2"/>
          <p:cNvSpPr txBox="1"/>
          <p:nvPr/>
        </p:nvSpPr>
        <p:spPr>
          <a:xfrm>
            <a:off x="214282" y="1214422"/>
            <a:ext cx="8929718" cy="4001095"/>
          </a:xfrm>
          <a:prstGeom prst="rect">
            <a:avLst/>
          </a:prstGeom>
          <a:noFill/>
        </p:spPr>
        <p:txBody>
          <a:bodyPr wrap="square" rtlCol="0">
            <a:spAutoFit/>
          </a:bodyPr>
          <a:lstStyle/>
          <a:p>
            <a:r>
              <a:rPr lang="en-US" sz="2400" noProof="1" smtClean="0">
                <a:latin typeface="Calibri" panose="020F0502020204030204" pitchFamily="34" charset="0"/>
              </a:rPr>
              <a:t>Prezentacja SORTu podzielona jest na następujące </a:t>
            </a:r>
            <a:r>
              <a:rPr lang="en-US" sz="2400" noProof="1" smtClean="0">
                <a:latin typeface="Calibri" panose="020F0502020204030204" pitchFamily="34" charset="0"/>
              </a:rPr>
              <a:t>fragmenty:</a:t>
            </a:r>
            <a:endParaRPr lang="en-US" sz="2400" noProof="1" smtClean="0">
              <a:latin typeface="Calibri" panose="020F0502020204030204" pitchFamily="34" charset="0"/>
            </a:endParaRPr>
          </a:p>
          <a:p>
            <a:endParaRPr lang="en-US" sz="2400" noProof="1" smtClean="0">
              <a:latin typeface="Calibri" panose="020F0502020204030204" pitchFamily="34" charset="0"/>
            </a:endParaRPr>
          </a:p>
          <a:p>
            <a:r>
              <a:rPr lang="en-US" sz="2400" noProof="1" smtClean="0">
                <a:latin typeface="Calibri" panose="020F0502020204030204" pitchFamily="34" charset="0"/>
              </a:rPr>
              <a:t>					Instrukcje kontrolne</a:t>
            </a:r>
          </a:p>
          <a:p>
            <a:r>
              <a:rPr lang="en-US" sz="2400" noProof="1" smtClean="0">
                <a:latin typeface="Calibri" panose="020F0502020204030204" pitchFamily="34" charset="0"/>
              </a:rPr>
              <a:t>					 - - - - - - - - - - - - - - - - - - - - - - - - -</a:t>
            </a:r>
          </a:p>
          <a:p>
            <a:pPr marL="285750" indent="-285750">
              <a:buFontTx/>
              <a:buChar char="-"/>
            </a:pPr>
            <a:r>
              <a:rPr lang="en-US" sz="2400" b="1" noProof="1" smtClean="0">
                <a:solidFill>
                  <a:schemeClr val="accent3">
                    <a:lumMod val="75000"/>
                  </a:schemeClr>
                </a:solidFill>
                <a:latin typeface="Calibri" panose="020F0502020204030204" pitchFamily="34" charset="0"/>
              </a:rPr>
              <a:t>SORT – wiadomości </a:t>
            </a:r>
            <a:r>
              <a:rPr lang="en-US" sz="2400" b="1" noProof="1" smtClean="0">
                <a:solidFill>
                  <a:schemeClr val="accent3">
                    <a:lumMod val="75000"/>
                  </a:schemeClr>
                </a:solidFill>
                <a:latin typeface="Calibri" panose="020F0502020204030204" pitchFamily="34" charset="0"/>
              </a:rPr>
              <a:t>ogólne</a:t>
            </a:r>
            <a:endParaRPr lang="en-US" sz="2400" b="1" noProof="1" smtClean="0">
              <a:solidFill>
                <a:schemeClr val="accent3">
                  <a:lumMod val="75000"/>
                </a:schemeClr>
              </a:solidFill>
              <a:latin typeface="Calibri" panose="020F0502020204030204" pitchFamily="34" charset="0"/>
            </a:endParaRPr>
          </a:p>
          <a:p>
            <a:pPr marL="285750" indent="-285750">
              <a:buFontTx/>
              <a:buChar char="-"/>
            </a:pPr>
            <a:r>
              <a:rPr lang="en-US" sz="2400" b="1" noProof="1" smtClean="0">
                <a:solidFill>
                  <a:schemeClr val="accent3">
                    <a:lumMod val="75000"/>
                  </a:schemeClr>
                </a:solidFill>
                <a:latin typeface="Calibri" panose="020F0502020204030204" pitchFamily="34" charset="0"/>
              </a:rPr>
              <a:t>Redukcja ilości </a:t>
            </a:r>
            <a:r>
              <a:rPr lang="en-US" sz="2400" b="1" noProof="1" smtClean="0">
                <a:solidFill>
                  <a:schemeClr val="accent3">
                    <a:lumMod val="75000"/>
                  </a:schemeClr>
                </a:solidFill>
                <a:latin typeface="Calibri" panose="020F0502020204030204" pitchFamily="34" charset="0"/>
              </a:rPr>
              <a:t>rekordów</a:t>
            </a:r>
            <a:r>
              <a:rPr lang="en-US" sz="2400" noProof="1" smtClean="0">
                <a:latin typeface="Calibri" panose="020F0502020204030204" pitchFamily="34" charset="0"/>
              </a:rPr>
              <a:t>	</a:t>
            </a:r>
            <a:r>
              <a:rPr lang="en-US" sz="2400" noProof="1" smtClean="0">
                <a:latin typeface="Calibri" panose="020F0502020204030204" pitchFamily="34" charset="0"/>
              </a:rPr>
              <a:t>	</a:t>
            </a:r>
            <a:r>
              <a:rPr lang="en-US" sz="2000" noProof="1" smtClean="0">
                <a:solidFill>
                  <a:srgbClr val="C00000"/>
                </a:solidFill>
                <a:latin typeface="Calibri" panose="020F0502020204030204" pitchFamily="34" charset="0"/>
              </a:rPr>
              <a:t>SUM</a:t>
            </a:r>
            <a:r>
              <a:rPr lang="en-US" sz="2000" noProof="1" smtClean="0">
                <a:latin typeface="Calibri" panose="020F0502020204030204" pitchFamily="34" charset="0"/>
              </a:rPr>
              <a:t>, </a:t>
            </a:r>
            <a:r>
              <a:rPr lang="en-US" sz="2000" noProof="1" smtClean="0">
                <a:solidFill>
                  <a:srgbClr val="C00000"/>
                </a:solidFill>
                <a:latin typeface="Calibri" panose="020F0502020204030204" pitchFamily="34" charset="0"/>
              </a:rPr>
              <a:t>INCLUDE</a:t>
            </a:r>
            <a:r>
              <a:rPr lang="en-US" sz="2000" noProof="1" smtClean="0">
                <a:latin typeface="Calibri" panose="020F0502020204030204" pitchFamily="34" charset="0"/>
              </a:rPr>
              <a:t>, </a:t>
            </a:r>
            <a:r>
              <a:rPr lang="en-US" sz="2000" noProof="1" smtClean="0">
                <a:solidFill>
                  <a:srgbClr val="C00000"/>
                </a:solidFill>
                <a:latin typeface="Calibri" panose="020F0502020204030204" pitchFamily="34" charset="0"/>
              </a:rPr>
              <a:t>OMIT</a:t>
            </a:r>
            <a:r>
              <a:rPr lang="en-US" sz="2000" noProof="1" smtClean="0">
                <a:latin typeface="Calibri" panose="020F0502020204030204" pitchFamily="34" charset="0"/>
              </a:rPr>
              <a:t>, </a:t>
            </a:r>
            <a:r>
              <a:rPr lang="en-US" sz="2000" noProof="1" smtClean="0">
                <a:solidFill>
                  <a:srgbClr val="C00000"/>
                </a:solidFill>
                <a:latin typeface="Calibri" panose="020F0502020204030204" pitchFamily="34" charset="0"/>
              </a:rPr>
              <a:t>SKIPREC</a:t>
            </a:r>
            <a:r>
              <a:rPr lang="en-US" sz="2000" noProof="1" smtClean="0">
                <a:latin typeface="Calibri" panose="020F0502020204030204" pitchFamily="34" charset="0"/>
              </a:rPr>
              <a:t>,</a:t>
            </a:r>
            <a:endParaRPr lang="en-US" sz="2000" noProof="1" smtClean="0">
              <a:latin typeface="Calibri" panose="020F0502020204030204" pitchFamily="34" charset="0"/>
            </a:endParaRPr>
          </a:p>
          <a:p>
            <a:r>
              <a:rPr lang="en-US" sz="2000" noProof="1" smtClean="0">
                <a:latin typeface="Calibri" panose="020F0502020204030204" pitchFamily="34" charset="0"/>
              </a:rPr>
              <a:t>				</a:t>
            </a:r>
            <a:r>
              <a:rPr lang="en-US" sz="2000" noProof="1" smtClean="0">
                <a:latin typeface="Calibri" panose="020F0502020204030204" pitchFamily="34" charset="0"/>
              </a:rPr>
              <a:t>	</a:t>
            </a:r>
            <a:r>
              <a:rPr lang="en-US" sz="2000" noProof="1" smtClean="0">
                <a:solidFill>
                  <a:srgbClr val="C00000"/>
                </a:solidFill>
                <a:latin typeface="Calibri" panose="020F0502020204030204" pitchFamily="34" charset="0"/>
              </a:rPr>
              <a:t>STOPAFT</a:t>
            </a:r>
            <a:endParaRPr lang="en-US" sz="2400" noProof="1" smtClean="0">
              <a:solidFill>
                <a:srgbClr val="C00000"/>
              </a:solidFill>
              <a:latin typeface="Calibri" panose="020F0502020204030204" pitchFamily="34" charset="0"/>
            </a:endParaRPr>
          </a:p>
          <a:p>
            <a:pPr marL="285750" indent="-285750">
              <a:buFontTx/>
              <a:buChar char="-"/>
            </a:pPr>
            <a:r>
              <a:rPr lang="en-US" sz="2400" b="1" noProof="1" smtClean="0">
                <a:solidFill>
                  <a:schemeClr val="accent3">
                    <a:lumMod val="75000"/>
                  </a:schemeClr>
                </a:solidFill>
                <a:latin typeface="Calibri" panose="020F0502020204030204" pitchFamily="34" charset="0"/>
              </a:rPr>
              <a:t>Zmiana formatu </a:t>
            </a:r>
            <a:r>
              <a:rPr lang="en-US" sz="2400" b="1" noProof="1" smtClean="0">
                <a:solidFill>
                  <a:schemeClr val="accent3">
                    <a:lumMod val="75000"/>
                  </a:schemeClr>
                </a:solidFill>
                <a:latin typeface="Calibri" panose="020F0502020204030204" pitchFamily="34" charset="0"/>
              </a:rPr>
              <a:t>rekordów</a:t>
            </a:r>
            <a:r>
              <a:rPr lang="en-US" sz="2400" noProof="1" smtClean="0">
                <a:latin typeface="Calibri" panose="020F0502020204030204" pitchFamily="34" charset="0"/>
              </a:rPr>
              <a:t>	</a:t>
            </a:r>
            <a:r>
              <a:rPr lang="en-US" sz="2400" noProof="1" smtClean="0">
                <a:latin typeface="Calibri" panose="020F0502020204030204" pitchFamily="34" charset="0"/>
              </a:rPr>
              <a:t>	</a:t>
            </a:r>
            <a:r>
              <a:rPr lang="en-US" sz="2000" noProof="1" smtClean="0">
                <a:solidFill>
                  <a:srgbClr val="C00000"/>
                </a:solidFill>
                <a:latin typeface="Calibri" panose="020F0502020204030204" pitchFamily="34" charset="0"/>
              </a:rPr>
              <a:t>INREC</a:t>
            </a:r>
            <a:r>
              <a:rPr lang="en-US" sz="2000" noProof="1" smtClean="0">
                <a:latin typeface="Calibri" panose="020F0502020204030204" pitchFamily="34" charset="0"/>
              </a:rPr>
              <a:t>, </a:t>
            </a:r>
            <a:r>
              <a:rPr lang="en-US" sz="2000" noProof="1" smtClean="0">
                <a:solidFill>
                  <a:srgbClr val="C00000"/>
                </a:solidFill>
                <a:latin typeface="Calibri" panose="020F0502020204030204" pitchFamily="34" charset="0"/>
              </a:rPr>
              <a:t>OUTREC</a:t>
            </a:r>
            <a:endParaRPr lang="en-US" sz="2400" noProof="1" smtClean="0">
              <a:solidFill>
                <a:srgbClr val="C00000"/>
              </a:solidFill>
              <a:latin typeface="Calibri" panose="020F0502020204030204" pitchFamily="34" charset="0"/>
            </a:endParaRPr>
          </a:p>
          <a:p>
            <a:pPr marL="285750" indent="-285750">
              <a:buFontTx/>
              <a:buChar char="-"/>
            </a:pPr>
            <a:r>
              <a:rPr lang="en-US" sz="2400" b="1" noProof="1" smtClean="0">
                <a:solidFill>
                  <a:schemeClr val="accent3">
                    <a:lumMod val="75000"/>
                  </a:schemeClr>
                </a:solidFill>
                <a:latin typeface="Calibri" panose="020F0502020204030204" pitchFamily="34" charset="0"/>
              </a:rPr>
              <a:t>Ukierunkowanie do </a:t>
            </a:r>
            <a:r>
              <a:rPr lang="en-US" sz="2400" b="1" noProof="1" smtClean="0">
                <a:solidFill>
                  <a:schemeClr val="accent3">
                    <a:lumMod val="75000"/>
                  </a:schemeClr>
                </a:solidFill>
                <a:latin typeface="Calibri" panose="020F0502020204030204" pitchFamily="34" charset="0"/>
              </a:rPr>
              <a:t>plików</a:t>
            </a:r>
            <a:r>
              <a:rPr lang="en-US" sz="2400" noProof="1" smtClean="0">
                <a:latin typeface="Calibri" panose="020F0502020204030204" pitchFamily="34" charset="0"/>
              </a:rPr>
              <a:t>	</a:t>
            </a:r>
            <a:r>
              <a:rPr lang="en-US" sz="2000" noProof="1" smtClean="0">
                <a:solidFill>
                  <a:srgbClr val="C00000"/>
                </a:solidFill>
                <a:latin typeface="Calibri" panose="020F0502020204030204" pitchFamily="34" charset="0"/>
              </a:rPr>
              <a:t>OUTFIL</a:t>
            </a:r>
            <a:endParaRPr lang="en-US" sz="2000" noProof="1" smtClean="0">
              <a:solidFill>
                <a:srgbClr val="C00000"/>
              </a:solidFill>
              <a:latin typeface="Calibri" panose="020F0502020204030204" pitchFamily="34" charset="0"/>
            </a:endParaRPr>
          </a:p>
          <a:p>
            <a:pPr marL="285750" indent="-285750">
              <a:buFontTx/>
              <a:buChar char="-"/>
            </a:pPr>
            <a:r>
              <a:rPr lang="en-US" sz="2400" b="1" noProof="1" smtClean="0">
                <a:solidFill>
                  <a:schemeClr val="accent3">
                    <a:lumMod val="75000"/>
                  </a:schemeClr>
                </a:solidFill>
                <a:latin typeface="Calibri" panose="020F0502020204030204" pitchFamily="34" charset="0"/>
              </a:rPr>
              <a:t>Łączenie dwóch plików </a:t>
            </a:r>
            <a:r>
              <a:rPr lang="en-US" sz="2400" noProof="1" smtClean="0">
                <a:latin typeface="Calibri" panose="020F0502020204030204" pitchFamily="34" charset="0"/>
              </a:rPr>
              <a:t>	</a:t>
            </a:r>
            <a:r>
              <a:rPr lang="en-US" sz="2400" noProof="1" smtClean="0">
                <a:latin typeface="Calibri" panose="020F0502020204030204" pitchFamily="34" charset="0"/>
              </a:rPr>
              <a:t>	</a:t>
            </a:r>
            <a:r>
              <a:rPr lang="en-US" sz="2000" noProof="1" smtClean="0">
                <a:solidFill>
                  <a:srgbClr val="C00000"/>
                </a:solidFill>
                <a:latin typeface="Calibri" panose="020F0502020204030204" pitchFamily="34" charset="0"/>
              </a:rPr>
              <a:t>JOINKEYS</a:t>
            </a:r>
            <a:endParaRPr lang="en-US" sz="2000" noProof="1" smtClean="0">
              <a:solidFill>
                <a:srgbClr val="C00000"/>
              </a:solidFill>
              <a:latin typeface="Calibri" panose="020F0502020204030204" pitchFamily="34" charset="0"/>
            </a:endParaRPr>
          </a:p>
          <a:p>
            <a:endParaRPr lang="pl-PL" dirty="0">
              <a:latin typeface="Calibri" panose="020F0502020204030204" pitchFamily="34" charset="0"/>
            </a:endParaRPr>
          </a:p>
        </p:txBody>
      </p:sp>
    </p:spTree>
    <p:extLst>
      <p:ext uri="{BB962C8B-B14F-4D97-AF65-F5344CB8AC3E}">
        <p14:creationId xmlns:p14="http://schemas.microsoft.com/office/powerpoint/2010/main" xmlns="" val="3075041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65796" y="1642"/>
            <a:ext cx="9001156" cy="6955750"/>
          </a:xfrm>
          <a:prstGeom prst="rect">
            <a:avLst/>
          </a:prstGeom>
          <a:noFill/>
          <a:effectLst>
            <a:outerShdw blurRad="76200" dir="18900000" sy="23000" kx="-1200000" algn="bl" rotWithShape="0">
              <a:prstClr val="black">
                <a:alpha val="20000"/>
              </a:prstClr>
            </a:outerShdw>
          </a:effectLst>
        </p:spPr>
        <p:txBody>
          <a:bodyPr wrap="square" rtlCol="0">
            <a:spAutoFit/>
          </a:bodyPr>
          <a:lstStyle/>
          <a:p>
            <a:pPr algn="ctr"/>
            <a:r>
              <a:rPr lang="pl-PL" sz="3200" b="1" dirty="0">
                <a:solidFill>
                  <a:srgbClr val="FF0000"/>
                </a:solidFill>
                <a:latin typeface="Calibri" panose="020F0502020204030204" pitchFamily="34" charset="0"/>
              </a:rPr>
              <a:t>SORT</a:t>
            </a:r>
            <a:r>
              <a:rPr lang="pl-PL" sz="2400" b="1" dirty="0"/>
              <a:t> </a:t>
            </a:r>
            <a:r>
              <a:rPr lang="pl-PL" sz="1400" dirty="0">
                <a:latin typeface="Calibri" panose="020F0502020204030204" pitchFamily="34" charset="0"/>
              </a:rPr>
              <a:t>(strona 3 z 22)</a:t>
            </a:r>
            <a:endParaRPr lang="pl-PL" dirty="0">
              <a:latin typeface="Calibri" panose="020F0502020204030204" pitchFamily="34" charset="0"/>
            </a:endParaRPr>
          </a:p>
          <a:p>
            <a:r>
              <a:rPr lang="pl-PL" dirty="0"/>
              <a:t>Aby użyć DFSORT bezpośrednio</a:t>
            </a:r>
            <a:r>
              <a:rPr lang="en-US" dirty="0"/>
              <a:t> (</a:t>
            </a:r>
            <a:r>
              <a:rPr lang="pl-PL" dirty="0"/>
              <a:t>w </a:t>
            </a:r>
            <a:r>
              <a:rPr lang="pl-PL" noProof="1"/>
              <a:t>JCLu</a:t>
            </a:r>
            <a:r>
              <a:rPr lang="pl-PL" dirty="0"/>
              <a:t>)</a:t>
            </a:r>
            <a:r>
              <a:rPr lang="en-US" dirty="0"/>
              <a:t>, </a:t>
            </a:r>
            <a:r>
              <a:rPr lang="pl-PL" dirty="0"/>
              <a:t>trzeba napisać instrukcję kontrolną SORT do</a:t>
            </a:r>
          </a:p>
          <a:p>
            <a:r>
              <a:rPr lang="pl-PL" dirty="0"/>
              <a:t>opisu pola kontrolnego. Ta instrukcja kontrolna jest częścią danych SYSIN</a:t>
            </a:r>
            <a:r>
              <a:rPr lang="en-US" dirty="0"/>
              <a:t> </a:t>
            </a:r>
            <a:r>
              <a:rPr lang="pl-PL" dirty="0"/>
              <a:t>w JCL.  Dane </a:t>
            </a:r>
            <a:r>
              <a:rPr lang="en-US" dirty="0"/>
              <a:t>SYSIN</a:t>
            </a:r>
            <a:endParaRPr lang="pl-PL" dirty="0"/>
          </a:p>
          <a:p>
            <a:r>
              <a:rPr lang="pl-PL" dirty="0"/>
              <a:t>są zwykle pisane po </a:t>
            </a:r>
            <a:r>
              <a:rPr lang="en-US" dirty="0"/>
              <a:t>//SYSIN DD *</a:t>
            </a:r>
            <a:r>
              <a:rPr lang="pl-PL" dirty="0"/>
              <a:t>.  Jednakże w danych SYSIN mogą być użyte</a:t>
            </a:r>
            <a:r>
              <a:rPr lang="en-US" dirty="0"/>
              <a:t> </a:t>
            </a:r>
            <a:r>
              <a:rPr lang="pl-PL" dirty="0"/>
              <a:t>zarówno </a:t>
            </a:r>
          </a:p>
          <a:p>
            <a:r>
              <a:rPr lang="pl-PL" dirty="0"/>
              <a:t>sekwencyjne rekordy jak też pliki PDS (</a:t>
            </a:r>
            <a:r>
              <a:rPr lang="pl-PL" noProof="1"/>
              <a:t>P</a:t>
            </a:r>
            <a:r>
              <a:rPr lang="en-US" noProof="1"/>
              <a:t>artitioned </a:t>
            </a:r>
            <a:r>
              <a:rPr lang="pl-PL" noProof="1"/>
              <a:t>D</a:t>
            </a:r>
            <a:r>
              <a:rPr lang="en-US" noProof="1"/>
              <a:t>ata </a:t>
            </a:r>
            <a:r>
              <a:rPr lang="pl-PL" noProof="1"/>
              <a:t>S</a:t>
            </a:r>
            <a:r>
              <a:rPr lang="en-US" noProof="1"/>
              <a:t>et</a:t>
            </a:r>
            <a:r>
              <a:rPr lang="pl-PL" dirty="0"/>
              <a:t>) z instrukcją kontrolną jako rekordem.  Przykład:</a:t>
            </a:r>
          </a:p>
          <a:p>
            <a:endParaRPr lang="en-US" dirty="0"/>
          </a:p>
          <a:p>
            <a:r>
              <a:rPr lang="pl-PL" dirty="0"/>
              <a:t>	1        2</a:t>
            </a:r>
          </a:p>
          <a:p>
            <a:r>
              <a:rPr lang="pl-PL" b="1" dirty="0">
                <a:solidFill>
                  <a:srgbClr val="0070C0"/>
                </a:solidFill>
              </a:rPr>
              <a:t>           SORT FIELDS=(110,5,CH,A)</a:t>
            </a:r>
          </a:p>
          <a:p>
            <a:r>
              <a:rPr lang="pl-PL" dirty="0"/>
              <a:t>			            wzrastająco</a:t>
            </a:r>
          </a:p>
          <a:p>
            <a:r>
              <a:rPr lang="pl-PL" dirty="0"/>
              <a:t>			            pole znakowe</a:t>
            </a:r>
          </a:p>
          <a:p>
            <a:r>
              <a:rPr lang="pl-PL" dirty="0"/>
              <a:t>			            długość pola</a:t>
            </a:r>
          </a:p>
          <a:p>
            <a:r>
              <a:rPr lang="pl-PL" dirty="0"/>
              <a:t>			            początek pola</a:t>
            </a:r>
          </a:p>
          <a:p>
            <a:endParaRPr lang="pl-PL" dirty="0"/>
          </a:p>
          <a:p>
            <a:r>
              <a:rPr lang="pl-PL" dirty="0"/>
              <a:t>Upewnij się, że instrukcja ta jest w kolumnach od 2 do 71.  A oto kroki</a:t>
            </a:r>
            <a:r>
              <a:rPr lang="en-US" dirty="0"/>
              <a:t>:</a:t>
            </a:r>
          </a:p>
          <a:p>
            <a:endParaRPr lang="pl-PL" dirty="0"/>
          </a:p>
          <a:p>
            <a:r>
              <a:rPr lang="pl-PL" dirty="0"/>
              <a:t>Krok</a:t>
            </a:r>
            <a:r>
              <a:rPr lang="en-US" dirty="0"/>
              <a:t> </a:t>
            </a:r>
            <a:r>
              <a:rPr lang="pl-PL" dirty="0"/>
              <a:t>		Wykonanie</a:t>
            </a:r>
          </a:p>
          <a:p>
            <a:r>
              <a:rPr lang="pl-PL" dirty="0"/>
              <a:t>  </a:t>
            </a:r>
            <a:r>
              <a:rPr lang="en-US" dirty="0"/>
              <a:t> 1</a:t>
            </a:r>
            <a:r>
              <a:rPr lang="pl-PL" dirty="0"/>
              <a:t>	Pozostaw przynajmniej jedną spację i napisz </a:t>
            </a:r>
            <a:r>
              <a:rPr lang="en-US" b="1" dirty="0"/>
              <a:t>SORT</a:t>
            </a:r>
            <a:endParaRPr lang="pl-PL" b="1" dirty="0"/>
          </a:p>
          <a:p>
            <a:r>
              <a:rPr lang="pl-PL" b="1" dirty="0"/>
              <a:t>  </a:t>
            </a:r>
            <a:r>
              <a:rPr lang="en-US" dirty="0"/>
              <a:t> 2 </a:t>
            </a:r>
            <a:r>
              <a:rPr lang="pl-PL" dirty="0"/>
              <a:t>	Pozostaw przynajmniej jedną spację i napisz</a:t>
            </a:r>
            <a:r>
              <a:rPr lang="en-US" dirty="0"/>
              <a:t> </a:t>
            </a:r>
            <a:r>
              <a:rPr lang="en-US" b="1" dirty="0"/>
              <a:t>FIELDS=</a:t>
            </a:r>
            <a:r>
              <a:rPr lang="en-US" dirty="0"/>
              <a:t> </a:t>
            </a:r>
            <a:endParaRPr lang="pl-PL" dirty="0"/>
          </a:p>
          <a:p>
            <a:r>
              <a:rPr lang="pl-PL" dirty="0"/>
              <a:t>   </a:t>
            </a:r>
            <a:r>
              <a:rPr lang="en-US" dirty="0"/>
              <a:t>3</a:t>
            </a:r>
            <a:r>
              <a:rPr lang="pl-PL" dirty="0"/>
              <a:t>	Napisz w nawiasie  oddzielając przecinkiem</a:t>
            </a:r>
            <a:r>
              <a:rPr lang="en-US" dirty="0"/>
              <a:t>: </a:t>
            </a:r>
            <a:endParaRPr lang="pl-PL" dirty="0"/>
          </a:p>
          <a:p>
            <a:r>
              <a:rPr lang="pl-PL" dirty="0"/>
              <a:t>	-  Początek pola w rekordzie (pierwsze pole jest w pozycji 1-go bajta)</a:t>
            </a:r>
            <a:r>
              <a:rPr lang="en-US" dirty="0"/>
              <a:t>. </a:t>
            </a:r>
          </a:p>
          <a:p>
            <a:r>
              <a:rPr lang="pl-PL" dirty="0"/>
              <a:t>	-  Długość pola (łącznie z jego pierwszą pozycją).</a:t>
            </a:r>
          </a:p>
          <a:p>
            <a:r>
              <a:rPr lang="pl-PL" dirty="0"/>
              <a:t>	-  identyfikator formatu (najczęściej </a:t>
            </a:r>
            <a:r>
              <a:rPr lang="pl-PL" b="1" dirty="0"/>
              <a:t>CH</a:t>
            </a:r>
            <a:r>
              <a:rPr lang="pl-PL" dirty="0"/>
              <a:t>, </a:t>
            </a:r>
            <a:r>
              <a:rPr lang="pl-PL" b="1" dirty="0"/>
              <a:t>BI</a:t>
            </a:r>
            <a:r>
              <a:rPr lang="pl-PL" dirty="0"/>
              <a:t>, </a:t>
            </a:r>
            <a:r>
              <a:rPr lang="pl-PL" b="1" dirty="0"/>
              <a:t>PD</a:t>
            </a:r>
            <a:r>
              <a:rPr lang="pl-PL" dirty="0"/>
              <a:t> i </a:t>
            </a:r>
            <a:r>
              <a:rPr lang="pl-PL" b="1" dirty="0"/>
              <a:t>ZD</a:t>
            </a:r>
            <a:r>
              <a:rPr lang="pl-PL" dirty="0"/>
              <a:t> -patrz notatki).</a:t>
            </a:r>
            <a:r>
              <a:rPr lang="en-US" dirty="0"/>
              <a:t> </a:t>
            </a:r>
          </a:p>
          <a:p>
            <a:r>
              <a:rPr lang="pl-PL" dirty="0"/>
              <a:t>	-  Sposób sortowania (</a:t>
            </a:r>
            <a:r>
              <a:rPr lang="en-US" b="1" dirty="0"/>
              <a:t>A</a:t>
            </a:r>
            <a:r>
              <a:rPr lang="pl-PL" b="1" dirty="0"/>
              <a:t> </a:t>
            </a:r>
            <a:r>
              <a:rPr lang="pl-PL" dirty="0"/>
              <a:t>– wzrastająco, </a:t>
            </a:r>
            <a:r>
              <a:rPr lang="pl-PL" b="1" dirty="0"/>
              <a:t>D</a:t>
            </a:r>
            <a:r>
              <a:rPr lang="pl-PL" dirty="0"/>
              <a:t> – malejąco).</a:t>
            </a:r>
            <a:r>
              <a:rPr lang="en-US" dirty="0"/>
              <a:t> </a:t>
            </a:r>
            <a:endParaRPr lang="pl-PL" dirty="0"/>
          </a:p>
        </p:txBody>
      </p:sp>
      <p:cxnSp>
        <p:nvCxnSpPr>
          <p:cNvPr id="10" name="Łącznik łamany 9"/>
          <p:cNvCxnSpPr/>
          <p:nvPr/>
        </p:nvCxnSpPr>
        <p:spPr>
          <a:xfrm>
            <a:off x="3143240" y="2786058"/>
            <a:ext cx="357190" cy="214314"/>
          </a:xfrm>
          <a:prstGeom prst="bentConnector3">
            <a:avLst>
              <a:gd name="adj1" fmla="val 3516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Łącznik łamany 48"/>
          <p:cNvCxnSpPr/>
          <p:nvPr/>
        </p:nvCxnSpPr>
        <p:spPr>
          <a:xfrm>
            <a:off x="2928926" y="2786058"/>
            <a:ext cx="642942" cy="500066"/>
          </a:xfrm>
          <a:prstGeom prst="bentConnector3">
            <a:avLst>
              <a:gd name="adj1" fmla="val 1908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Łącznik łamany 75"/>
          <p:cNvCxnSpPr/>
          <p:nvPr/>
        </p:nvCxnSpPr>
        <p:spPr>
          <a:xfrm>
            <a:off x="2643174" y="2786058"/>
            <a:ext cx="928694" cy="785818"/>
          </a:xfrm>
          <a:prstGeom prst="bentConnector3">
            <a:avLst>
              <a:gd name="adj1" fmla="val 1289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Łącznik łamany 83"/>
          <p:cNvCxnSpPr/>
          <p:nvPr/>
        </p:nvCxnSpPr>
        <p:spPr>
          <a:xfrm>
            <a:off x="2285984" y="2786058"/>
            <a:ext cx="1285884" cy="1071570"/>
          </a:xfrm>
          <a:prstGeom prst="bentConnector3">
            <a:avLst>
              <a:gd name="adj1" fmla="val 20113"/>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259632" y="2780928"/>
            <a:ext cx="6743672" cy="3888432"/>
          </a:xfrm>
          <a:solidFill>
            <a:schemeClr val="tx1"/>
          </a:solidFill>
        </p:spPr>
        <p:txBody>
          <a:bodyPr>
            <a:noAutofit/>
          </a:bodyPr>
          <a:lstStyle/>
          <a:p>
            <a:pPr marL="0" indent="0" algn="l">
              <a:buNone/>
            </a:pPr>
            <a:r>
              <a:rPr lang="pl-PL" sz="1400" dirty="0">
                <a:solidFill>
                  <a:srgbClr val="FF0000"/>
                </a:solidFill>
              </a:rPr>
              <a:t>******</a:t>
            </a:r>
            <a:r>
              <a:rPr lang="pl-PL" sz="1400" dirty="0"/>
              <a:t> </a:t>
            </a:r>
            <a:r>
              <a:rPr lang="pl-PL" sz="1400" dirty="0">
                <a:solidFill>
                  <a:srgbClr val="0070C0"/>
                </a:solidFill>
              </a:rPr>
              <a:t>***************************** Top of Data ***************************</a:t>
            </a:r>
            <a:r>
              <a:rPr lang="pl-PL" sz="1400" dirty="0"/>
              <a:t/>
            </a:r>
            <a:br>
              <a:rPr lang="pl-PL" sz="1400" dirty="0"/>
            </a:br>
            <a:r>
              <a:rPr lang="pl-PL" sz="1400" b="1" noProof="1">
                <a:solidFill>
                  <a:srgbClr val="00B050"/>
                </a:solidFill>
              </a:rPr>
              <a:t>000001 //LB12345  </a:t>
            </a:r>
            <a:r>
              <a:rPr lang="pl-PL" sz="1400" b="1" noProof="1">
                <a:solidFill>
                  <a:srgbClr val="FF0000"/>
                </a:solidFill>
              </a:rPr>
              <a:t>JOB </a:t>
            </a:r>
            <a:r>
              <a:rPr lang="pl-PL" sz="1400" b="1" noProof="1">
                <a:solidFill>
                  <a:srgbClr val="00B050"/>
                </a:solidFill>
              </a:rPr>
              <a:t> </a:t>
            </a:r>
            <a:r>
              <a:rPr lang="pl-PL" sz="1400" b="1" noProof="1">
                <a:solidFill>
                  <a:srgbClr val="FFFF00"/>
                </a:solidFill>
              </a:rPr>
              <a:t>(</a:t>
            </a:r>
            <a:r>
              <a:rPr lang="pl-PL" sz="1400" b="1" noProof="1">
                <a:solidFill>
                  <a:srgbClr val="00B050"/>
                </a:solidFill>
              </a:rPr>
              <a:t>BWGO</a:t>
            </a:r>
            <a:r>
              <a:rPr lang="pl-PL" sz="1400" noProof="1">
                <a:solidFill>
                  <a:srgbClr val="FFFF00"/>
                </a:solidFill>
              </a:rPr>
              <a:t>,</a:t>
            </a:r>
            <a:r>
              <a:rPr lang="pl-PL" sz="1400" b="1" noProof="1">
                <a:solidFill>
                  <a:srgbClr val="00B050"/>
                </a:solidFill>
              </a:rPr>
              <a:t>T</a:t>
            </a:r>
            <a:r>
              <a:rPr lang="pl-PL" sz="1400" noProof="1">
                <a:solidFill>
                  <a:srgbClr val="FFFF00"/>
                </a:solidFill>
              </a:rPr>
              <a:t>,</a:t>
            </a:r>
            <a:r>
              <a:rPr lang="pl-PL" sz="1400" b="1" noProof="1">
                <a:solidFill>
                  <a:srgbClr val="00B050"/>
                </a:solidFill>
              </a:rPr>
              <a:t>B </a:t>
            </a:r>
            <a:r>
              <a:rPr lang="pl-PL" sz="1400" b="1" noProof="1">
                <a:solidFill>
                  <a:srgbClr val="FFFF00"/>
                </a:solidFill>
              </a:rPr>
              <a:t>),</a:t>
            </a:r>
            <a:r>
              <a:rPr lang="pl-PL" sz="1400" b="1" noProof="1">
                <a:solidFill>
                  <a:srgbClr val="00B050"/>
                </a:solidFill>
              </a:rPr>
              <a:t>LB12345</a:t>
            </a:r>
            <a:r>
              <a:rPr lang="pl-PL" sz="1400" b="1" noProof="1">
                <a:solidFill>
                  <a:srgbClr val="FFFF00"/>
                </a:solidFill>
              </a:rPr>
              <a:t>,</a:t>
            </a:r>
            <a:r>
              <a:rPr lang="pl-PL" sz="1400" b="1" noProof="1">
                <a:solidFill>
                  <a:srgbClr val="00B050"/>
                </a:solidFill>
              </a:rPr>
              <a:t>MSGCLASS</a:t>
            </a:r>
            <a:r>
              <a:rPr lang="pl-PL" sz="1400" b="1" noProof="1">
                <a:solidFill>
                  <a:srgbClr val="FFFF00"/>
                </a:solidFill>
              </a:rPr>
              <a:t>=</a:t>
            </a:r>
            <a:r>
              <a:rPr lang="pl-PL" sz="1400" b="1" noProof="1">
                <a:solidFill>
                  <a:srgbClr val="00B050"/>
                </a:solidFill>
              </a:rPr>
              <a:t>O</a:t>
            </a:r>
            <a:r>
              <a:rPr lang="pl-PL" sz="1400" b="1" noProof="1">
                <a:solidFill>
                  <a:srgbClr val="FFFF00"/>
                </a:solidFill>
              </a:rPr>
              <a:t>,</a:t>
            </a:r>
            <a:r>
              <a:rPr lang="pl-PL" sz="1400" b="1" noProof="1">
                <a:solidFill>
                  <a:srgbClr val="00B050"/>
                </a:solidFill>
              </a:rPr>
              <a:t> </a:t>
            </a:r>
            <a:br>
              <a:rPr lang="pl-PL" sz="1400" b="1" noProof="1">
                <a:solidFill>
                  <a:srgbClr val="00B050"/>
                </a:solidFill>
              </a:rPr>
            </a:br>
            <a:r>
              <a:rPr lang="pl-PL" sz="1400" b="1" noProof="1">
                <a:solidFill>
                  <a:srgbClr val="00B050"/>
                </a:solidFill>
              </a:rPr>
              <a:t>000002 //                            MSGLEVEL</a:t>
            </a:r>
            <a:r>
              <a:rPr lang="pl-PL" sz="1400" b="1" noProof="1">
                <a:solidFill>
                  <a:srgbClr val="FFFF00"/>
                </a:solidFill>
              </a:rPr>
              <a:t>=(</a:t>
            </a:r>
            <a:r>
              <a:rPr lang="pl-PL" sz="1400" b="1" noProof="1">
                <a:solidFill>
                  <a:srgbClr val="00B050"/>
                </a:solidFill>
              </a:rPr>
              <a:t>1</a:t>
            </a:r>
            <a:r>
              <a:rPr lang="pl-PL" sz="1400" b="1" noProof="1">
                <a:solidFill>
                  <a:srgbClr val="FFFF00"/>
                </a:solidFill>
              </a:rPr>
              <a:t>,</a:t>
            </a:r>
            <a:r>
              <a:rPr lang="pl-PL" sz="1400" b="1" noProof="1">
                <a:solidFill>
                  <a:srgbClr val="00B050"/>
                </a:solidFill>
              </a:rPr>
              <a:t>1</a:t>
            </a:r>
            <a:r>
              <a:rPr lang="pl-PL" sz="1400" b="1" noProof="1">
                <a:solidFill>
                  <a:srgbClr val="FFFF00"/>
                </a:solidFill>
              </a:rPr>
              <a:t>),</a:t>
            </a:r>
            <a:r>
              <a:rPr lang="pl-PL" sz="1400" b="1" noProof="1">
                <a:solidFill>
                  <a:srgbClr val="00B050"/>
                </a:solidFill>
              </a:rPr>
              <a:t>CLASS</a:t>
            </a:r>
            <a:r>
              <a:rPr lang="pl-PL" sz="1400" b="1" noProof="1">
                <a:solidFill>
                  <a:srgbClr val="FFFF00"/>
                </a:solidFill>
              </a:rPr>
              <a:t>=</a:t>
            </a:r>
            <a:r>
              <a:rPr lang="pl-PL" sz="1400" b="1" noProof="1">
                <a:solidFill>
                  <a:srgbClr val="00B050"/>
                </a:solidFill>
              </a:rPr>
              <a:t>B</a:t>
            </a:r>
            <a:r>
              <a:rPr lang="pl-PL" sz="1400" b="1" noProof="1">
                <a:solidFill>
                  <a:srgbClr val="FFFF00"/>
                </a:solidFill>
              </a:rPr>
              <a:t>,</a:t>
            </a:r>
            <a:r>
              <a:rPr lang="pl-PL" sz="1400" b="1" noProof="1">
                <a:solidFill>
                  <a:srgbClr val="00B050"/>
                </a:solidFill>
              </a:rPr>
              <a:t>NOTIFY</a:t>
            </a:r>
            <a:r>
              <a:rPr lang="pl-PL" sz="1400" b="1" noProof="1">
                <a:solidFill>
                  <a:srgbClr val="FFFF00"/>
                </a:solidFill>
              </a:rPr>
              <a:t>=</a:t>
            </a:r>
            <a:r>
              <a:rPr lang="pl-PL" sz="1400" b="1" noProof="1">
                <a:solidFill>
                  <a:srgbClr val="00B050"/>
                </a:solidFill>
              </a:rPr>
              <a:t>LB12345 </a:t>
            </a:r>
            <a:br>
              <a:rPr lang="pl-PL" sz="1400" b="1" noProof="1">
                <a:solidFill>
                  <a:srgbClr val="00B050"/>
                </a:solidFill>
              </a:rPr>
            </a:br>
            <a:r>
              <a:rPr lang="pl-PL" sz="1400" b="1" noProof="1">
                <a:solidFill>
                  <a:srgbClr val="00B050"/>
                </a:solidFill>
              </a:rPr>
              <a:t>000003 </a:t>
            </a:r>
            <a:r>
              <a:rPr lang="pl-PL" sz="1400" b="1" noProof="1">
                <a:solidFill>
                  <a:schemeClr val="accent5">
                    <a:lumMod val="60000"/>
                    <a:lumOff val="40000"/>
                  </a:schemeClr>
                </a:solidFill>
              </a:rPr>
              <a:t>//****************************************************************</a:t>
            </a:r>
            <a:r>
              <a:rPr lang="pl-PL" sz="1400" b="1" noProof="1">
                <a:solidFill>
                  <a:srgbClr val="00B050"/>
                </a:solidFill>
              </a:rPr>
              <a:t/>
            </a:r>
            <a:br>
              <a:rPr lang="pl-PL" sz="1400" b="1" noProof="1">
                <a:solidFill>
                  <a:srgbClr val="00B050"/>
                </a:solidFill>
              </a:rPr>
            </a:br>
            <a:r>
              <a:rPr lang="pl-PL" sz="1400" b="1" noProof="1">
                <a:solidFill>
                  <a:srgbClr val="00B050"/>
                </a:solidFill>
              </a:rPr>
              <a:t>000004 </a:t>
            </a:r>
            <a:r>
              <a:rPr lang="pl-PL" sz="1400" b="1" noProof="1">
                <a:solidFill>
                  <a:schemeClr val="accent5">
                    <a:lumMod val="60000"/>
                    <a:lumOff val="40000"/>
                  </a:schemeClr>
                </a:solidFill>
              </a:rPr>
              <a:t>//* 			SORTS THE DATASET			*</a:t>
            </a:r>
            <a:r>
              <a:rPr lang="pl-PL" sz="1400" b="1" noProof="1">
                <a:solidFill>
                  <a:srgbClr val="00B050"/>
                </a:solidFill>
              </a:rPr>
              <a:t/>
            </a:r>
            <a:br>
              <a:rPr lang="pl-PL" sz="1400" b="1" noProof="1">
                <a:solidFill>
                  <a:srgbClr val="00B050"/>
                </a:solidFill>
              </a:rPr>
            </a:br>
            <a:r>
              <a:rPr lang="pl-PL" sz="1400" b="1" noProof="1">
                <a:solidFill>
                  <a:srgbClr val="00B050"/>
                </a:solidFill>
              </a:rPr>
              <a:t>000005 </a:t>
            </a:r>
            <a:r>
              <a:rPr lang="pl-PL" sz="1400" b="1" noProof="1">
                <a:solidFill>
                  <a:schemeClr val="accent5">
                    <a:lumMod val="60000"/>
                    <a:lumOff val="40000"/>
                  </a:schemeClr>
                </a:solidFill>
              </a:rPr>
              <a:t>//****************************************************************</a:t>
            </a:r>
            <a:r>
              <a:rPr lang="pl-PL" sz="1400" b="1" noProof="1">
                <a:solidFill>
                  <a:srgbClr val="00B050"/>
                </a:solidFill>
              </a:rPr>
              <a:t/>
            </a:r>
            <a:br>
              <a:rPr lang="pl-PL" sz="1400" b="1" noProof="1">
                <a:solidFill>
                  <a:srgbClr val="00B050"/>
                </a:solidFill>
              </a:rPr>
            </a:br>
            <a:r>
              <a:rPr lang="pl-PL" sz="1400" b="1" noProof="1">
                <a:solidFill>
                  <a:srgbClr val="00B050"/>
                </a:solidFill>
              </a:rPr>
              <a:t>000006 //STEP020    </a:t>
            </a:r>
            <a:r>
              <a:rPr lang="pl-PL" sz="1400" b="1" noProof="1">
                <a:solidFill>
                  <a:srgbClr val="FF0000"/>
                </a:solidFill>
              </a:rPr>
              <a:t>EXEC </a:t>
            </a:r>
            <a:r>
              <a:rPr lang="pl-PL" sz="1400" b="1" noProof="1">
                <a:solidFill>
                  <a:srgbClr val="00B050"/>
                </a:solidFill>
              </a:rPr>
              <a:t> PGM</a:t>
            </a:r>
            <a:r>
              <a:rPr lang="pl-PL" sz="1400" b="1" noProof="1">
                <a:solidFill>
                  <a:srgbClr val="FFFF00"/>
                </a:solidFill>
              </a:rPr>
              <a:t>=</a:t>
            </a:r>
            <a:r>
              <a:rPr lang="pl-PL" sz="1400" b="1" noProof="1">
                <a:solidFill>
                  <a:srgbClr val="00B050"/>
                </a:solidFill>
              </a:rPr>
              <a:t>SORT </a:t>
            </a:r>
            <a:br>
              <a:rPr lang="pl-PL" sz="1400" b="1" noProof="1">
                <a:solidFill>
                  <a:srgbClr val="00B050"/>
                </a:solidFill>
              </a:rPr>
            </a:br>
            <a:r>
              <a:rPr lang="pl-PL" sz="1400" b="1" noProof="1">
                <a:solidFill>
                  <a:srgbClr val="00B050"/>
                </a:solidFill>
              </a:rPr>
              <a:t>000007 //SORTIN      </a:t>
            </a:r>
            <a:r>
              <a:rPr lang="pl-PL" sz="1400" b="1" noProof="1">
                <a:solidFill>
                  <a:srgbClr val="FF0000"/>
                </a:solidFill>
              </a:rPr>
              <a:t>DD</a:t>
            </a:r>
            <a:r>
              <a:rPr lang="pl-PL" sz="1400" b="1" noProof="1">
                <a:solidFill>
                  <a:srgbClr val="00B050"/>
                </a:solidFill>
              </a:rPr>
              <a:t>  DSN</a:t>
            </a:r>
            <a:r>
              <a:rPr lang="pl-PL" sz="1400" b="1" noProof="1">
                <a:solidFill>
                  <a:srgbClr val="FFFF00"/>
                </a:solidFill>
              </a:rPr>
              <a:t>=</a:t>
            </a:r>
            <a:r>
              <a:rPr lang="pl-PL" sz="1400" b="1" noProof="1">
                <a:solidFill>
                  <a:srgbClr val="00B050"/>
                </a:solidFill>
              </a:rPr>
              <a:t>LB12345.IKEA.ALL</a:t>
            </a:r>
            <a:r>
              <a:rPr lang="pl-PL" sz="1400" b="1" noProof="1">
                <a:solidFill>
                  <a:srgbClr val="FFFF00"/>
                </a:solidFill>
              </a:rPr>
              <a:t>,</a:t>
            </a:r>
            <a:r>
              <a:rPr lang="pl-PL" sz="1400" b="1" noProof="1">
                <a:solidFill>
                  <a:srgbClr val="00B050"/>
                </a:solidFill>
              </a:rPr>
              <a:t>DISP</a:t>
            </a:r>
            <a:r>
              <a:rPr lang="pl-PL" sz="1400" b="1" noProof="1">
                <a:solidFill>
                  <a:srgbClr val="FFFF00"/>
                </a:solidFill>
              </a:rPr>
              <a:t>=</a:t>
            </a:r>
            <a:r>
              <a:rPr lang="pl-PL" sz="1400" b="1" noProof="1">
                <a:solidFill>
                  <a:srgbClr val="00B050"/>
                </a:solidFill>
              </a:rPr>
              <a:t>SHR</a:t>
            </a:r>
            <a:br>
              <a:rPr lang="pl-PL" sz="1400" b="1" noProof="1">
                <a:solidFill>
                  <a:srgbClr val="00B050"/>
                </a:solidFill>
              </a:rPr>
            </a:br>
            <a:r>
              <a:rPr lang="pl-PL" sz="1400" b="1" noProof="1">
                <a:solidFill>
                  <a:srgbClr val="00B050"/>
                </a:solidFill>
              </a:rPr>
              <a:t>000008 //SORTOUT  </a:t>
            </a:r>
            <a:r>
              <a:rPr lang="pl-PL" sz="1400" b="1" noProof="1">
                <a:solidFill>
                  <a:srgbClr val="FF0000"/>
                </a:solidFill>
              </a:rPr>
              <a:t>DD</a:t>
            </a:r>
            <a:r>
              <a:rPr lang="pl-PL" sz="1400" b="1" noProof="1">
                <a:solidFill>
                  <a:srgbClr val="00B050"/>
                </a:solidFill>
              </a:rPr>
              <a:t>  DSN</a:t>
            </a:r>
            <a:r>
              <a:rPr lang="pl-PL" sz="1400" b="1" noProof="1">
                <a:solidFill>
                  <a:srgbClr val="FFFF00"/>
                </a:solidFill>
              </a:rPr>
              <a:t>=</a:t>
            </a:r>
            <a:r>
              <a:rPr lang="pl-PL" sz="1400" b="1" noProof="1">
                <a:solidFill>
                  <a:srgbClr val="00B050"/>
                </a:solidFill>
              </a:rPr>
              <a:t>LB12345.IKEA.ALL.SORTED</a:t>
            </a:r>
            <a:r>
              <a:rPr lang="pl-PL" sz="1400" b="1" noProof="1">
                <a:solidFill>
                  <a:srgbClr val="FFFF00"/>
                </a:solidFill>
              </a:rPr>
              <a:t>,</a:t>
            </a:r>
            <a:r>
              <a:rPr lang="pl-PL" sz="1400" b="1" noProof="1">
                <a:solidFill>
                  <a:srgbClr val="00B050"/>
                </a:solidFill>
              </a:rPr>
              <a:t>DISP</a:t>
            </a:r>
            <a:r>
              <a:rPr lang="pl-PL" sz="1400" b="1" noProof="1">
                <a:solidFill>
                  <a:srgbClr val="FFFF00"/>
                </a:solidFill>
              </a:rPr>
              <a:t>=(</a:t>
            </a:r>
            <a:r>
              <a:rPr lang="pl-PL" sz="1400" b="1" noProof="1">
                <a:solidFill>
                  <a:srgbClr val="00B050"/>
                </a:solidFill>
              </a:rPr>
              <a:t>NEW</a:t>
            </a:r>
            <a:r>
              <a:rPr lang="pl-PL" sz="1400" b="1" noProof="1">
                <a:solidFill>
                  <a:srgbClr val="FFFF00"/>
                </a:solidFill>
              </a:rPr>
              <a:t>,</a:t>
            </a:r>
            <a:r>
              <a:rPr lang="pl-PL" sz="1400" b="1" noProof="1">
                <a:solidFill>
                  <a:srgbClr val="00B050"/>
                </a:solidFill>
              </a:rPr>
              <a:t>PASS</a:t>
            </a:r>
            <a:r>
              <a:rPr lang="pl-PL" sz="1400" b="1" noProof="1">
                <a:solidFill>
                  <a:srgbClr val="FFFF00"/>
                </a:solidFill>
              </a:rPr>
              <a:t>),</a:t>
            </a:r>
            <a:r>
              <a:rPr lang="pl-PL" sz="1400" b="1" noProof="1">
                <a:solidFill>
                  <a:srgbClr val="00B050"/>
                </a:solidFill>
              </a:rPr>
              <a:t/>
            </a:r>
            <a:br>
              <a:rPr lang="pl-PL" sz="1400" b="1" noProof="1">
                <a:solidFill>
                  <a:srgbClr val="00B050"/>
                </a:solidFill>
              </a:rPr>
            </a:br>
            <a:r>
              <a:rPr lang="pl-PL" sz="1400" b="1" noProof="1">
                <a:solidFill>
                  <a:srgbClr val="00B050"/>
                </a:solidFill>
              </a:rPr>
              <a:t>000009 //	                       AVGREC</a:t>
            </a:r>
            <a:r>
              <a:rPr lang="pl-PL" sz="1400" b="1" noProof="1">
                <a:solidFill>
                  <a:srgbClr val="FFFF00"/>
                </a:solidFill>
              </a:rPr>
              <a:t>=</a:t>
            </a:r>
            <a:r>
              <a:rPr lang="pl-PL" sz="1400" b="1" noProof="1">
                <a:solidFill>
                  <a:srgbClr val="00B050"/>
                </a:solidFill>
              </a:rPr>
              <a:t>K</a:t>
            </a:r>
            <a:r>
              <a:rPr lang="pl-PL" sz="1400" b="1" noProof="1">
                <a:solidFill>
                  <a:srgbClr val="FFFF00"/>
                </a:solidFill>
              </a:rPr>
              <a:t>,</a:t>
            </a:r>
            <a:r>
              <a:rPr lang="pl-PL" sz="1400" b="1" noProof="1">
                <a:solidFill>
                  <a:srgbClr val="00B050"/>
                </a:solidFill>
              </a:rPr>
              <a:t>RECFM</a:t>
            </a:r>
            <a:r>
              <a:rPr lang="pl-PL" sz="1400" b="1" noProof="1">
                <a:solidFill>
                  <a:srgbClr val="FFFF00"/>
                </a:solidFill>
              </a:rPr>
              <a:t>=</a:t>
            </a:r>
            <a:r>
              <a:rPr lang="pl-PL" sz="1400" b="1" noProof="1">
                <a:solidFill>
                  <a:srgbClr val="00B050"/>
                </a:solidFill>
              </a:rPr>
              <a:t>F</a:t>
            </a:r>
            <a:r>
              <a:rPr lang="pl-PL" sz="1400" b="1" noProof="1">
                <a:solidFill>
                  <a:srgbClr val="FFFF00"/>
                </a:solidFill>
              </a:rPr>
              <a:t>,</a:t>
            </a:r>
            <a:r>
              <a:rPr lang="pl-PL" sz="1400" b="1" noProof="1">
                <a:solidFill>
                  <a:srgbClr val="00B050"/>
                </a:solidFill>
              </a:rPr>
              <a:t>DSORG</a:t>
            </a:r>
            <a:r>
              <a:rPr lang="pl-PL" sz="1400" b="1" noProof="1">
                <a:solidFill>
                  <a:srgbClr val="FFFF00"/>
                </a:solidFill>
              </a:rPr>
              <a:t>=</a:t>
            </a:r>
            <a:r>
              <a:rPr lang="pl-PL" sz="1400" b="1" noProof="1">
                <a:solidFill>
                  <a:srgbClr val="00B050"/>
                </a:solidFill>
              </a:rPr>
              <a:t>PS</a:t>
            </a:r>
            <a:r>
              <a:rPr lang="pl-PL" sz="1400" b="1" noProof="1">
                <a:solidFill>
                  <a:srgbClr val="FFFF00"/>
                </a:solidFill>
              </a:rPr>
              <a:t>,</a:t>
            </a:r>
            <a:r>
              <a:rPr lang="pl-PL" sz="1400" b="1" noProof="1">
                <a:solidFill>
                  <a:srgbClr val="00B050"/>
                </a:solidFill>
              </a:rPr>
              <a:t/>
            </a:r>
            <a:br>
              <a:rPr lang="pl-PL" sz="1400" b="1" noProof="1">
                <a:solidFill>
                  <a:srgbClr val="00B050"/>
                </a:solidFill>
              </a:rPr>
            </a:br>
            <a:r>
              <a:rPr lang="pl-PL" sz="1400" b="1" noProof="1">
                <a:solidFill>
                  <a:srgbClr val="00B050"/>
                </a:solidFill>
              </a:rPr>
              <a:t>000010 //	                       SPACE</a:t>
            </a:r>
            <a:r>
              <a:rPr lang="pl-PL" sz="1400" b="1" noProof="1">
                <a:solidFill>
                  <a:srgbClr val="FFFF00"/>
                </a:solidFill>
              </a:rPr>
              <a:t>=(</a:t>
            </a:r>
            <a:r>
              <a:rPr lang="pl-PL" sz="1400" b="1" noProof="1">
                <a:solidFill>
                  <a:srgbClr val="00B050"/>
                </a:solidFill>
              </a:rPr>
              <a:t>72</a:t>
            </a:r>
            <a:r>
              <a:rPr lang="pl-PL" sz="1400" b="1" noProof="1">
                <a:solidFill>
                  <a:srgbClr val="FFFF00"/>
                </a:solidFill>
              </a:rPr>
              <a:t>,(</a:t>
            </a:r>
            <a:r>
              <a:rPr lang="pl-PL" sz="1400" b="1" noProof="1">
                <a:solidFill>
                  <a:srgbClr val="00B050"/>
                </a:solidFill>
              </a:rPr>
              <a:t>1</a:t>
            </a:r>
            <a:r>
              <a:rPr lang="pl-PL" sz="1400" b="1" noProof="1">
                <a:solidFill>
                  <a:srgbClr val="FFFF00"/>
                </a:solidFill>
              </a:rPr>
              <a:t>,</a:t>
            </a:r>
            <a:r>
              <a:rPr lang="pl-PL" sz="1400" b="1" noProof="1">
                <a:solidFill>
                  <a:srgbClr val="00B050"/>
                </a:solidFill>
              </a:rPr>
              <a:t>1</a:t>
            </a:r>
            <a:r>
              <a:rPr lang="pl-PL" sz="1400" b="1" noProof="1">
                <a:solidFill>
                  <a:srgbClr val="FFFF00"/>
                </a:solidFill>
              </a:rPr>
              <a:t>),</a:t>
            </a:r>
            <a:r>
              <a:rPr lang="pl-PL" sz="1400" b="1" noProof="1">
                <a:solidFill>
                  <a:srgbClr val="00B050"/>
                </a:solidFill>
              </a:rPr>
              <a:t>RLSE</a:t>
            </a:r>
            <a:r>
              <a:rPr lang="pl-PL" sz="1400" b="1" noProof="1">
                <a:solidFill>
                  <a:srgbClr val="FFFF00"/>
                </a:solidFill>
              </a:rPr>
              <a:t>),</a:t>
            </a:r>
            <a:r>
              <a:rPr lang="pl-PL" sz="1400" b="1" noProof="1">
                <a:solidFill>
                  <a:srgbClr val="00B050"/>
                </a:solidFill>
              </a:rPr>
              <a:t>LRECL</a:t>
            </a:r>
            <a:r>
              <a:rPr lang="pl-PL" sz="1400" b="1" noProof="1">
                <a:solidFill>
                  <a:srgbClr val="FFFF00"/>
                </a:solidFill>
              </a:rPr>
              <a:t>=</a:t>
            </a:r>
            <a:r>
              <a:rPr lang="pl-PL" sz="1400" b="1" noProof="1">
                <a:solidFill>
                  <a:srgbClr val="00B050"/>
                </a:solidFill>
              </a:rPr>
              <a:t>72</a:t>
            </a:r>
            <a:br>
              <a:rPr lang="pl-PL" sz="1400" b="1" noProof="1">
                <a:solidFill>
                  <a:srgbClr val="00B050"/>
                </a:solidFill>
              </a:rPr>
            </a:br>
            <a:r>
              <a:rPr lang="pl-PL" sz="1400" b="1" noProof="1">
                <a:solidFill>
                  <a:srgbClr val="00B050"/>
                </a:solidFill>
              </a:rPr>
              <a:t>000011 //SYSPRINT   </a:t>
            </a:r>
            <a:r>
              <a:rPr lang="pl-PL" sz="1400" b="1" noProof="1">
                <a:solidFill>
                  <a:srgbClr val="FF0000"/>
                </a:solidFill>
              </a:rPr>
              <a:t>DD</a:t>
            </a:r>
            <a:r>
              <a:rPr lang="pl-PL" sz="1400" b="1" noProof="1">
                <a:solidFill>
                  <a:srgbClr val="00B050"/>
                </a:solidFill>
              </a:rPr>
              <a:t>  SYSOUT</a:t>
            </a:r>
            <a:r>
              <a:rPr lang="pl-PL" sz="1400" b="1" noProof="1">
                <a:solidFill>
                  <a:srgbClr val="FFFF00"/>
                </a:solidFill>
              </a:rPr>
              <a:t>=</a:t>
            </a:r>
            <a:r>
              <a:rPr lang="pl-PL" sz="1400" b="1" noProof="1">
                <a:solidFill>
                  <a:srgbClr val="00B050"/>
                </a:solidFill>
              </a:rPr>
              <a:t>*</a:t>
            </a:r>
            <a:br>
              <a:rPr lang="pl-PL" sz="1400" b="1" noProof="1">
                <a:solidFill>
                  <a:srgbClr val="00B050"/>
                </a:solidFill>
              </a:rPr>
            </a:br>
            <a:r>
              <a:rPr lang="pl-PL" sz="1400" b="1" noProof="1">
                <a:solidFill>
                  <a:srgbClr val="00B050"/>
                </a:solidFill>
              </a:rPr>
              <a:t>000012 //SYSOUT      </a:t>
            </a:r>
            <a:r>
              <a:rPr lang="pl-PL" sz="1400" b="1" noProof="1">
                <a:solidFill>
                  <a:srgbClr val="FF0000"/>
                </a:solidFill>
              </a:rPr>
              <a:t>DD</a:t>
            </a:r>
            <a:r>
              <a:rPr lang="pl-PL" sz="1400" b="1" noProof="1">
                <a:solidFill>
                  <a:srgbClr val="00B050"/>
                </a:solidFill>
              </a:rPr>
              <a:t>  SYSOUT</a:t>
            </a:r>
            <a:r>
              <a:rPr lang="pl-PL" sz="1400" b="1" noProof="1">
                <a:solidFill>
                  <a:srgbClr val="FFFF00"/>
                </a:solidFill>
              </a:rPr>
              <a:t>=</a:t>
            </a:r>
            <a:r>
              <a:rPr lang="pl-PL" sz="1400" b="1" noProof="1">
                <a:solidFill>
                  <a:srgbClr val="00B050"/>
                </a:solidFill>
              </a:rPr>
              <a:t>*</a:t>
            </a:r>
            <a:br>
              <a:rPr lang="pl-PL" sz="1400" b="1" noProof="1">
                <a:solidFill>
                  <a:srgbClr val="00B050"/>
                </a:solidFill>
              </a:rPr>
            </a:br>
            <a:r>
              <a:rPr lang="pl-PL" sz="1400" b="1" noProof="1">
                <a:solidFill>
                  <a:srgbClr val="00B050"/>
                </a:solidFill>
              </a:rPr>
              <a:t>000013 //SYSIN          </a:t>
            </a:r>
            <a:r>
              <a:rPr lang="pl-PL" sz="1400" b="1" noProof="1">
                <a:solidFill>
                  <a:srgbClr val="FF0000"/>
                </a:solidFill>
              </a:rPr>
              <a:t>DD </a:t>
            </a:r>
            <a:r>
              <a:rPr lang="pl-PL" sz="1400" b="1" noProof="1">
                <a:solidFill>
                  <a:srgbClr val="00B050"/>
                </a:solidFill>
              </a:rPr>
              <a:t> *</a:t>
            </a:r>
            <a:br>
              <a:rPr lang="pl-PL" sz="1400" b="1" noProof="1">
                <a:solidFill>
                  <a:srgbClr val="00B050"/>
                </a:solidFill>
              </a:rPr>
            </a:br>
            <a:r>
              <a:rPr lang="pl-PL" sz="1400" b="1" noProof="1">
                <a:solidFill>
                  <a:srgbClr val="00B050"/>
                </a:solidFill>
              </a:rPr>
              <a:t>000014    </a:t>
            </a:r>
            <a:r>
              <a:rPr lang="pl-PL" sz="1400" b="1" noProof="1">
                <a:solidFill>
                  <a:srgbClr val="0070C0"/>
                </a:solidFill>
              </a:rPr>
              <a:t>SORT FIELDS=(5,10,CH,A,	-	   * Imie klienta</a:t>
            </a:r>
            <a:r>
              <a:rPr lang="pl-PL" sz="1400" b="1" noProof="1">
                <a:solidFill>
                  <a:srgbClr val="00B050"/>
                </a:solidFill>
              </a:rPr>
              <a:t> </a:t>
            </a:r>
            <a:br>
              <a:rPr lang="pl-PL" sz="1400" b="1" noProof="1">
                <a:solidFill>
                  <a:srgbClr val="00B050"/>
                </a:solidFill>
              </a:rPr>
            </a:br>
            <a:r>
              <a:rPr lang="pl-PL" sz="1400" b="1" noProof="1">
                <a:solidFill>
                  <a:srgbClr val="00B050"/>
                </a:solidFill>
              </a:rPr>
              <a:t>000015                               </a:t>
            </a:r>
            <a:r>
              <a:rPr lang="pl-PL" sz="1400" b="1" noProof="1">
                <a:solidFill>
                  <a:srgbClr val="0070C0"/>
                </a:solidFill>
              </a:rPr>
              <a:t>15,15,CH,A)		   * Nazwisko klienta</a:t>
            </a:r>
            <a:r>
              <a:rPr lang="pl-PL" sz="1400" b="1" noProof="1">
                <a:solidFill>
                  <a:srgbClr val="00B050"/>
                </a:solidFill>
              </a:rPr>
              <a:t> </a:t>
            </a:r>
            <a:br>
              <a:rPr lang="pl-PL" sz="1400" b="1" noProof="1">
                <a:solidFill>
                  <a:srgbClr val="00B050"/>
                </a:solidFill>
              </a:rPr>
            </a:br>
            <a:r>
              <a:rPr lang="pl-PL" sz="1400" b="1" noProof="1">
                <a:solidFill>
                  <a:srgbClr val="00B050"/>
                </a:solidFill>
              </a:rPr>
              <a:t>000016 /*</a:t>
            </a:r>
            <a:br>
              <a:rPr lang="pl-PL" sz="1400" b="1" noProof="1">
                <a:solidFill>
                  <a:srgbClr val="00B050"/>
                </a:solidFill>
              </a:rPr>
            </a:br>
            <a:r>
              <a:rPr lang="pl-PL" sz="1400" dirty="0">
                <a:solidFill>
                  <a:srgbClr val="FF0000"/>
                </a:solidFill>
              </a:rPr>
              <a:t>******</a:t>
            </a:r>
            <a:r>
              <a:rPr lang="pl-PL" sz="1400" dirty="0"/>
              <a:t> </a:t>
            </a:r>
            <a:r>
              <a:rPr lang="pl-PL" sz="1400" dirty="0">
                <a:solidFill>
                  <a:srgbClr val="0070C0"/>
                </a:solidFill>
              </a:rPr>
              <a:t>**************************** </a:t>
            </a:r>
            <a:r>
              <a:rPr lang="pl-PL" sz="1400" dirty="0" err="1">
                <a:solidFill>
                  <a:srgbClr val="0070C0"/>
                </a:solidFill>
              </a:rPr>
              <a:t>Bottom</a:t>
            </a:r>
            <a:r>
              <a:rPr lang="pl-PL" sz="1400" dirty="0">
                <a:solidFill>
                  <a:srgbClr val="0070C0"/>
                </a:solidFill>
              </a:rPr>
              <a:t> of Data *************************</a:t>
            </a:r>
          </a:p>
        </p:txBody>
      </p:sp>
      <p:sp>
        <p:nvSpPr>
          <p:cNvPr id="3" name="pole tekstowe 2"/>
          <p:cNvSpPr txBox="1"/>
          <p:nvPr/>
        </p:nvSpPr>
        <p:spPr>
          <a:xfrm>
            <a:off x="249374" y="0"/>
            <a:ext cx="8715436" cy="2800767"/>
          </a:xfrm>
          <a:prstGeom prst="rect">
            <a:avLst/>
          </a:prstGeom>
          <a:noFill/>
        </p:spPr>
        <p:txBody>
          <a:bodyPr wrap="square" rtlCol="0">
            <a:spAutoFit/>
          </a:bodyPr>
          <a:lstStyle/>
          <a:p>
            <a:pPr algn="ctr"/>
            <a:r>
              <a:rPr lang="en-US" sz="3200" b="1" dirty="0">
                <a:solidFill>
                  <a:srgbClr val="FF0000"/>
                </a:solidFill>
                <a:latin typeface="Calibri" panose="020F0502020204030204" pitchFamily="34" charset="0"/>
              </a:rPr>
              <a:t>SORT</a:t>
            </a:r>
            <a:r>
              <a:rPr lang="pl-PL" sz="1600" b="1" dirty="0"/>
              <a:t> </a:t>
            </a:r>
            <a:r>
              <a:rPr lang="pl-PL" sz="1400" dirty="0">
                <a:latin typeface="Calibri" panose="020F0502020204030204" pitchFamily="34" charset="0"/>
              </a:rPr>
              <a:t>(strona 4 z 22)</a:t>
            </a:r>
            <a:endParaRPr lang="pl-PL" sz="1600" dirty="0">
              <a:latin typeface="Calibri" panose="020F0502020204030204" pitchFamily="34" charset="0"/>
            </a:endParaRPr>
          </a:p>
          <a:p>
            <a:r>
              <a:rPr lang="pl-PL" b="1" dirty="0">
                <a:solidFill>
                  <a:srgbClr val="0070C0"/>
                </a:solidFill>
              </a:rPr>
              <a:t>	SORT FIELDS=(110,5,CH,A,30,4,BI,D)</a:t>
            </a:r>
            <a:endParaRPr lang="pl-PL" dirty="0"/>
          </a:p>
          <a:p>
            <a:r>
              <a:rPr lang="pl-PL" dirty="0"/>
              <a:t>Najpierw plik zostanie posortowany po polu zaczynającym się w kolumnie 110 o długości 5</a:t>
            </a:r>
          </a:p>
          <a:p>
            <a:r>
              <a:rPr lang="pl-PL" dirty="0"/>
              <a:t>znaków (pole od 110 do 114 </a:t>
            </a:r>
            <a:r>
              <a:rPr lang="pl-PL" noProof="1"/>
              <a:t>bajtu</a:t>
            </a:r>
            <a:r>
              <a:rPr lang="pl-PL" dirty="0"/>
              <a:t>) wzrastająco a później, dla takich samych wartości tych</a:t>
            </a:r>
          </a:p>
          <a:p>
            <a:r>
              <a:rPr lang="pl-PL" dirty="0"/>
              <a:t>5 bajtów, malejącymi wartościami pola zaczynającego się w kolumnie 30 (bajcie 30) </a:t>
            </a:r>
          </a:p>
          <a:p>
            <a:r>
              <a:rPr lang="pl-PL" dirty="0"/>
              <a:t>a kończącego się w bajcie 33. </a:t>
            </a:r>
          </a:p>
          <a:p>
            <a:r>
              <a:rPr lang="pl-PL" dirty="0"/>
              <a:t>Jeżeli format wszystkich pól jest taki sam, można go wyrzucić poza nawias:</a:t>
            </a:r>
          </a:p>
          <a:p>
            <a:r>
              <a:rPr lang="pl-PL" dirty="0"/>
              <a:t>  	</a:t>
            </a:r>
            <a:r>
              <a:rPr lang="pl-PL" b="1" dirty="0">
                <a:solidFill>
                  <a:srgbClr val="0070C0"/>
                </a:solidFill>
              </a:rPr>
              <a:t> SORT FIELDS=(110,5,A,12,5,D,120,1,A),</a:t>
            </a:r>
            <a:r>
              <a:rPr lang="pl-PL" b="1" noProof="1">
                <a:solidFill>
                  <a:srgbClr val="0070C0"/>
                </a:solidFill>
              </a:rPr>
              <a:t>FORMAT=CH</a:t>
            </a:r>
            <a:endParaRPr lang="pl-PL" noProof="1"/>
          </a:p>
          <a:p>
            <a:r>
              <a:rPr lang="pl-PL" dirty="0"/>
              <a:t>Sortując pewien plik można się spotkać z takim kodem (patrz notatki):</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785786" y="2857496"/>
            <a:ext cx="7443814" cy="3786214"/>
          </a:xfrm>
          <a:solidFill>
            <a:schemeClr val="tx1"/>
          </a:solidFill>
        </p:spPr>
        <p:txBody>
          <a:bodyPr>
            <a:normAutofit/>
          </a:bodyPr>
          <a:lstStyle/>
          <a:p>
            <a:pPr marL="0" indent="0" algn="l">
              <a:buNone/>
            </a:pPr>
            <a:r>
              <a:rPr lang="pl-PL" sz="1600" b="1" noProof="1">
                <a:solidFill>
                  <a:srgbClr val="00B050"/>
                </a:solidFill>
              </a:rPr>
              <a:t>000006 //STEP020        </a:t>
            </a:r>
            <a:r>
              <a:rPr lang="pl-PL" sz="1600" b="1" noProof="1">
                <a:solidFill>
                  <a:srgbClr val="FF0000"/>
                </a:solidFill>
              </a:rPr>
              <a:t>EXEC </a:t>
            </a:r>
            <a:r>
              <a:rPr lang="pl-PL" sz="1600" b="1" noProof="1">
                <a:solidFill>
                  <a:srgbClr val="00B050"/>
                </a:solidFill>
              </a:rPr>
              <a:t> PGM</a:t>
            </a:r>
            <a:r>
              <a:rPr lang="pl-PL" sz="1600" b="1" noProof="1">
                <a:solidFill>
                  <a:srgbClr val="FFFF00"/>
                </a:solidFill>
              </a:rPr>
              <a:t>=</a:t>
            </a:r>
            <a:r>
              <a:rPr lang="pl-PL" sz="1600" b="1" noProof="1">
                <a:solidFill>
                  <a:srgbClr val="00B050"/>
                </a:solidFill>
              </a:rPr>
              <a:t>SORT</a:t>
            </a:r>
            <a:br>
              <a:rPr lang="pl-PL" sz="1600" b="1" noProof="1">
                <a:solidFill>
                  <a:srgbClr val="00B050"/>
                </a:solidFill>
              </a:rPr>
            </a:br>
            <a:r>
              <a:rPr lang="pl-PL" sz="1600" b="1" noProof="1">
                <a:solidFill>
                  <a:srgbClr val="00B050"/>
                </a:solidFill>
              </a:rPr>
              <a:t>000007 //SORTIN          </a:t>
            </a:r>
            <a:r>
              <a:rPr lang="pl-PL" sz="1600" b="1" noProof="1">
                <a:solidFill>
                  <a:srgbClr val="FF0000"/>
                </a:solidFill>
              </a:rPr>
              <a:t>DD</a:t>
            </a:r>
            <a:r>
              <a:rPr lang="pl-PL" sz="1600" b="1" noProof="1">
                <a:solidFill>
                  <a:srgbClr val="00B050"/>
                </a:solidFill>
              </a:rPr>
              <a:t>  DSN</a:t>
            </a:r>
            <a:r>
              <a:rPr lang="pl-PL" sz="1600" b="1" noProof="1">
                <a:solidFill>
                  <a:srgbClr val="FFFF00"/>
                </a:solidFill>
              </a:rPr>
              <a:t>=</a:t>
            </a:r>
            <a:r>
              <a:rPr lang="pl-PL" sz="1600" b="1" noProof="1">
                <a:solidFill>
                  <a:srgbClr val="00B050"/>
                </a:solidFill>
              </a:rPr>
              <a:t>LB12345.IKEA.ALL</a:t>
            </a:r>
            <a:r>
              <a:rPr lang="pl-PL" sz="1600" b="1" noProof="1">
                <a:solidFill>
                  <a:srgbClr val="FFFF00"/>
                </a:solidFill>
              </a:rPr>
              <a:t>,</a:t>
            </a:r>
            <a:r>
              <a:rPr lang="pl-PL" sz="1600" b="1" noProof="1">
                <a:solidFill>
                  <a:srgbClr val="00B050"/>
                </a:solidFill>
              </a:rPr>
              <a:t>DISP</a:t>
            </a:r>
            <a:r>
              <a:rPr lang="pl-PL" sz="1600" b="1" noProof="1">
                <a:solidFill>
                  <a:srgbClr val="FFFF00"/>
                </a:solidFill>
              </a:rPr>
              <a:t>=</a:t>
            </a:r>
            <a:r>
              <a:rPr lang="pl-PL" sz="1600" b="1" noProof="1">
                <a:solidFill>
                  <a:srgbClr val="00B050"/>
                </a:solidFill>
              </a:rPr>
              <a:t>SHR</a:t>
            </a:r>
            <a:br>
              <a:rPr lang="pl-PL" sz="1600" b="1" noProof="1">
                <a:solidFill>
                  <a:srgbClr val="00B050"/>
                </a:solidFill>
              </a:rPr>
            </a:br>
            <a:r>
              <a:rPr lang="pl-PL" sz="1600" b="1" noProof="1">
                <a:solidFill>
                  <a:srgbClr val="00B050"/>
                </a:solidFill>
              </a:rPr>
              <a:t>000008 //SORTOUT      </a:t>
            </a:r>
            <a:r>
              <a:rPr lang="pl-PL" sz="1600" b="1" noProof="1">
                <a:solidFill>
                  <a:srgbClr val="FF0000"/>
                </a:solidFill>
              </a:rPr>
              <a:t>DD</a:t>
            </a:r>
            <a:r>
              <a:rPr lang="pl-PL" sz="1600" b="1" noProof="1">
                <a:solidFill>
                  <a:srgbClr val="00B050"/>
                </a:solidFill>
              </a:rPr>
              <a:t>  DSN</a:t>
            </a:r>
            <a:r>
              <a:rPr lang="pl-PL" sz="1600" b="1" noProof="1">
                <a:solidFill>
                  <a:srgbClr val="FFFF00"/>
                </a:solidFill>
              </a:rPr>
              <a:t>=</a:t>
            </a:r>
            <a:r>
              <a:rPr lang="pl-PL" sz="1600" b="1" noProof="1">
                <a:solidFill>
                  <a:srgbClr val="00B050"/>
                </a:solidFill>
              </a:rPr>
              <a:t>LB12345.IKEA.ALL.SORTED</a:t>
            </a:r>
            <a:r>
              <a:rPr lang="pl-PL" sz="1600" b="1" noProof="1">
                <a:solidFill>
                  <a:srgbClr val="FFFF00"/>
                </a:solidFill>
              </a:rPr>
              <a:t>,</a:t>
            </a:r>
            <a:r>
              <a:rPr lang="pl-PL" sz="1600" b="1" noProof="1">
                <a:solidFill>
                  <a:srgbClr val="00B050"/>
                </a:solidFill>
              </a:rPr>
              <a:t>DISP</a:t>
            </a:r>
            <a:r>
              <a:rPr lang="pl-PL" sz="1600" b="1" noProof="1">
                <a:solidFill>
                  <a:srgbClr val="FFFF00"/>
                </a:solidFill>
              </a:rPr>
              <a:t>=(</a:t>
            </a:r>
            <a:r>
              <a:rPr lang="pl-PL" sz="1600" b="1" noProof="1">
                <a:solidFill>
                  <a:srgbClr val="00B050"/>
                </a:solidFill>
              </a:rPr>
              <a:t>NEW</a:t>
            </a:r>
            <a:r>
              <a:rPr lang="pl-PL" sz="1600" b="1" noProof="1">
                <a:solidFill>
                  <a:srgbClr val="FFFF00"/>
                </a:solidFill>
              </a:rPr>
              <a:t>,</a:t>
            </a:r>
            <a:r>
              <a:rPr lang="pl-PL" sz="1600" b="1" noProof="1">
                <a:solidFill>
                  <a:srgbClr val="00B050"/>
                </a:solidFill>
              </a:rPr>
              <a:t>PASS</a:t>
            </a:r>
            <a:r>
              <a:rPr lang="pl-PL" sz="1600" b="1" noProof="1">
                <a:solidFill>
                  <a:srgbClr val="FFFF00"/>
                </a:solidFill>
              </a:rPr>
              <a:t>),</a:t>
            </a:r>
            <a:r>
              <a:rPr lang="pl-PL" sz="1600" b="1" noProof="1">
                <a:solidFill>
                  <a:srgbClr val="00B050"/>
                </a:solidFill>
              </a:rPr>
              <a:t/>
            </a:r>
            <a:br>
              <a:rPr lang="pl-PL" sz="1600" b="1" noProof="1">
                <a:solidFill>
                  <a:srgbClr val="00B050"/>
                </a:solidFill>
              </a:rPr>
            </a:br>
            <a:r>
              <a:rPr lang="pl-PL" sz="1600" b="1" noProof="1">
                <a:solidFill>
                  <a:srgbClr val="00B050"/>
                </a:solidFill>
              </a:rPr>
              <a:t>000009 //	                              AVGREC</a:t>
            </a:r>
            <a:r>
              <a:rPr lang="pl-PL" sz="1600" b="1" noProof="1">
                <a:solidFill>
                  <a:srgbClr val="FFFF00"/>
                </a:solidFill>
              </a:rPr>
              <a:t>=</a:t>
            </a:r>
            <a:r>
              <a:rPr lang="pl-PL" sz="1600" b="1" noProof="1">
                <a:solidFill>
                  <a:srgbClr val="00B050"/>
                </a:solidFill>
              </a:rPr>
              <a:t>K</a:t>
            </a:r>
            <a:r>
              <a:rPr lang="pl-PL" sz="1600" b="1" noProof="1">
                <a:solidFill>
                  <a:srgbClr val="FFFF00"/>
                </a:solidFill>
              </a:rPr>
              <a:t>,</a:t>
            </a:r>
            <a:r>
              <a:rPr lang="pl-PL" sz="1600" b="1" noProof="1">
                <a:solidFill>
                  <a:srgbClr val="00B050"/>
                </a:solidFill>
              </a:rPr>
              <a:t>RECFM</a:t>
            </a:r>
            <a:r>
              <a:rPr lang="pl-PL" sz="1600" b="1" noProof="1">
                <a:solidFill>
                  <a:srgbClr val="FFFF00"/>
                </a:solidFill>
              </a:rPr>
              <a:t>=</a:t>
            </a:r>
            <a:r>
              <a:rPr lang="pl-PL" sz="1600" b="1" noProof="1">
                <a:solidFill>
                  <a:srgbClr val="00B050"/>
                </a:solidFill>
              </a:rPr>
              <a:t>F</a:t>
            </a:r>
            <a:r>
              <a:rPr lang="pl-PL" sz="1600" b="1" noProof="1">
                <a:solidFill>
                  <a:srgbClr val="FFFF00"/>
                </a:solidFill>
              </a:rPr>
              <a:t>,</a:t>
            </a:r>
            <a:r>
              <a:rPr lang="pl-PL" sz="1600" b="1" noProof="1">
                <a:solidFill>
                  <a:srgbClr val="00B050"/>
                </a:solidFill>
              </a:rPr>
              <a:t>DSORG</a:t>
            </a:r>
            <a:r>
              <a:rPr lang="pl-PL" sz="1600" b="1" noProof="1">
                <a:solidFill>
                  <a:srgbClr val="FFFF00"/>
                </a:solidFill>
              </a:rPr>
              <a:t>=</a:t>
            </a:r>
            <a:r>
              <a:rPr lang="pl-PL" sz="1600" b="1" noProof="1">
                <a:solidFill>
                  <a:srgbClr val="00B050"/>
                </a:solidFill>
              </a:rPr>
              <a:t>PS</a:t>
            </a:r>
            <a:r>
              <a:rPr lang="pl-PL" sz="1600" b="1" noProof="1">
                <a:solidFill>
                  <a:srgbClr val="FFFF00"/>
                </a:solidFill>
              </a:rPr>
              <a:t>,</a:t>
            </a:r>
            <a:r>
              <a:rPr lang="pl-PL" sz="1600" b="1" noProof="1">
                <a:solidFill>
                  <a:srgbClr val="00B050"/>
                </a:solidFill>
              </a:rPr>
              <a:t/>
            </a:r>
            <a:br>
              <a:rPr lang="pl-PL" sz="1600" b="1" noProof="1">
                <a:solidFill>
                  <a:srgbClr val="00B050"/>
                </a:solidFill>
              </a:rPr>
            </a:br>
            <a:r>
              <a:rPr lang="pl-PL" sz="1600" b="1" noProof="1">
                <a:solidFill>
                  <a:srgbClr val="00B050"/>
                </a:solidFill>
              </a:rPr>
              <a:t>000010 //	                              SPACE</a:t>
            </a:r>
            <a:r>
              <a:rPr lang="pl-PL" sz="1600" b="1" noProof="1">
                <a:solidFill>
                  <a:srgbClr val="FFFF00"/>
                </a:solidFill>
              </a:rPr>
              <a:t>=(</a:t>
            </a:r>
            <a:r>
              <a:rPr lang="pl-PL" sz="1600" b="1" noProof="1">
                <a:solidFill>
                  <a:srgbClr val="00B050"/>
                </a:solidFill>
              </a:rPr>
              <a:t>72</a:t>
            </a:r>
            <a:r>
              <a:rPr lang="pl-PL" sz="1600" b="1" noProof="1">
                <a:solidFill>
                  <a:srgbClr val="FFFF00"/>
                </a:solidFill>
              </a:rPr>
              <a:t>,(</a:t>
            </a:r>
            <a:r>
              <a:rPr lang="pl-PL" sz="1600" b="1" noProof="1">
                <a:solidFill>
                  <a:srgbClr val="00B050"/>
                </a:solidFill>
              </a:rPr>
              <a:t>1</a:t>
            </a:r>
            <a:r>
              <a:rPr lang="pl-PL" sz="1600" b="1" noProof="1">
                <a:solidFill>
                  <a:srgbClr val="FFFF00"/>
                </a:solidFill>
              </a:rPr>
              <a:t>,</a:t>
            </a:r>
            <a:r>
              <a:rPr lang="pl-PL" sz="1600" b="1" noProof="1">
                <a:solidFill>
                  <a:srgbClr val="00B050"/>
                </a:solidFill>
              </a:rPr>
              <a:t>1</a:t>
            </a:r>
            <a:r>
              <a:rPr lang="pl-PL" sz="1600" b="1" noProof="1">
                <a:solidFill>
                  <a:srgbClr val="FFFF00"/>
                </a:solidFill>
              </a:rPr>
              <a:t>),</a:t>
            </a:r>
            <a:r>
              <a:rPr lang="pl-PL" sz="1600" b="1" noProof="1">
                <a:solidFill>
                  <a:srgbClr val="00B050"/>
                </a:solidFill>
              </a:rPr>
              <a:t>RLSE</a:t>
            </a:r>
            <a:r>
              <a:rPr lang="pl-PL" sz="1600" b="1" noProof="1">
                <a:solidFill>
                  <a:srgbClr val="FFFF00"/>
                </a:solidFill>
              </a:rPr>
              <a:t>),</a:t>
            </a:r>
            <a:r>
              <a:rPr lang="pl-PL" sz="1600" b="1" noProof="1">
                <a:solidFill>
                  <a:srgbClr val="00B050"/>
                </a:solidFill>
              </a:rPr>
              <a:t>LRECL</a:t>
            </a:r>
            <a:r>
              <a:rPr lang="pl-PL" sz="1600" b="1" noProof="1">
                <a:solidFill>
                  <a:srgbClr val="FFFF00"/>
                </a:solidFill>
              </a:rPr>
              <a:t>=</a:t>
            </a:r>
            <a:r>
              <a:rPr lang="pl-PL" sz="1600" b="1" noProof="1">
                <a:solidFill>
                  <a:srgbClr val="00B050"/>
                </a:solidFill>
              </a:rPr>
              <a:t>72</a:t>
            </a:r>
            <a:br>
              <a:rPr lang="pl-PL" sz="1600" b="1" noProof="1">
                <a:solidFill>
                  <a:srgbClr val="00B050"/>
                </a:solidFill>
              </a:rPr>
            </a:br>
            <a:r>
              <a:rPr lang="pl-PL" sz="1600" b="1" noProof="1">
                <a:solidFill>
                  <a:srgbClr val="00B050"/>
                </a:solidFill>
              </a:rPr>
              <a:t>000011 //SYSPRINT       </a:t>
            </a:r>
            <a:r>
              <a:rPr lang="pl-PL" sz="1600" b="1" noProof="1">
                <a:solidFill>
                  <a:srgbClr val="FF0000"/>
                </a:solidFill>
              </a:rPr>
              <a:t>DD</a:t>
            </a:r>
            <a:r>
              <a:rPr lang="pl-PL" sz="1600" b="1" noProof="1">
                <a:solidFill>
                  <a:srgbClr val="00B050"/>
                </a:solidFill>
              </a:rPr>
              <a:t>  SYSOUT</a:t>
            </a:r>
            <a:r>
              <a:rPr lang="pl-PL" sz="1600" b="1" noProof="1">
                <a:solidFill>
                  <a:srgbClr val="FFFF00"/>
                </a:solidFill>
              </a:rPr>
              <a:t>=</a:t>
            </a:r>
            <a:r>
              <a:rPr lang="pl-PL" sz="1600" b="1" noProof="1">
                <a:solidFill>
                  <a:srgbClr val="00B050"/>
                </a:solidFill>
              </a:rPr>
              <a:t>*</a:t>
            </a:r>
            <a:br>
              <a:rPr lang="pl-PL" sz="1600" b="1" noProof="1">
                <a:solidFill>
                  <a:srgbClr val="00B050"/>
                </a:solidFill>
              </a:rPr>
            </a:br>
            <a:r>
              <a:rPr lang="pl-PL" sz="1600" b="1" noProof="1">
                <a:solidFill>
                  <a:srgbClr val="00B050"/>
                </a:solidFill>
              </a:rPr>
              <a:t>000012 //SYSOUT          </a:t>
            </a:r>
            <a:r>
              <a:rPr lang="pl-PL" sz="1600" b="1" noProof="1">
                <a:solidFill>
                  <a:srgbClr val="FF0000"/>
                </a:solidFill>
              </a:rPr>
              <a:t>DD</a:t>
            </a:r>
            <a:r>
              <a:rPr lang="pl-PL" sz="1600" b="1" noProof="1">
                <a:solidFill>
                  <a:srgbClr val="00B050"/>
                </a:solidFill>
              </a:rPr>
              <a:t>  SYSOUT</a:t>
            </a:r>
            <a:r>
              <a:rPr lang="pl-PL" sz="1600" b="1" noProof="1">
                <a:solidFill>
                  <a:srgbClr val="FFFF00"/>
                </a:solidFill>
              </a:rPr>
              <a:t>=</a:t>
            </a:r>
            <a:r>
              <a:rPr lang="pl-PL" sz="1600" b="1" noProof="1">
                <a:solidFill>
                  <a:srgbClr val="00B050"/>
                </a:solidFill>
              </a:rPr>
              <a:t>*</a:t>
            </a:r>
            <a:br>
              <a:rPr lang="pl-PL" sz="1600" b="1" noProof="1">
                <a:solidFill>
                  <a:srgbClr val="00B050"/>
                </a:solidFill>
              </a:rPr>
            </a:br>
            <a:r>
              <a:rPr lang="pl-PL" sz="1600" b="1" noProof="1">
                <a:solidFill>
                  <a:srgbClr val="00B050"/>
                </a:solidFill>
              </a:rPr>
              <a:t>000013 //SYMNAMES  </a:t>
            </a:r>
            <a:r>
              <a:rPr lang="pl-PL" sz="1600" b="1" noProof="1">
                <a:solidFill>
                  <a:srgbClr val="FF0000"/>
                </a:solidFill>
              </a:rPr>
              <a:t>DD </a:t>
            </a:r>
            <a:r>
              <a:rPr lang="pl-PL" sz="1600" b="1" noProof="1">
                <a:solidFill>
                  <a:srgbClr val="00B050"/>
                </a:solidFill>
              </a:rPr>
              <a:t>  *</a:t>
            </a:r>
            <a:br>
              <a:rPr lang="pl-PL" sz="1600" b="1" noProof="1">
                <a:solidFill>
                  <a:srgbClr val="00B050"/>
                </a:solidFill>
              </a:rPr>
            </a:br>
            <a:r>
              <a:rPr lang="pl-PL" sz="1600" b="1" noProof="1">
                <a:solidFill>
                  <a:srgbClr val="00B050"/>
                </a:solidFill>
              </a:rPr>
              <a:t>000014    </a:t>
            </a:r>
            <a:r>
              <a:rPr lang="pl-PL" sz="1600" b="1" noProof="1">
                <a:solidFill>
                  <a:srgbClr val="0070C0"/>
                </a:solidFill>
              </a:rPr>
              <a:t>NAME,5,10</a:t>
            </a:r>
            <a:r>
              <a:rPr lang="pl-PL" sz="1600" b="1" noProof="1">
                <a:solidFill>
                  <a:srgbClr val="00B050"/>
                </a:solidFill>
              </a:rPr>
              <a:t/>
            </a:r>
            <a:br>
              <a:rPr lang="pl-PL" sz="1600" b="1" noProof="1">
                <a:solidFill>
                  <a:srgbClr val="00B050"/>
                </a:solidFill>
              </a:rPr>
            </a:br>
            <a:r>
              <a:rPr lang="pl-PL" sz="1600" b="1" noProof="1">
                <a:solidFill>
                  <a:srgbClr val="00B050"/>
                </a:solidFill>
              </a:rPr>
              <a:t>000015    </a:t>
            </a:r>
            <a:r>
              <a:rPr lang="pl-PL" sz="1600" b="1" noProof="1">
                <a:solidFill>
                  <a:srgbClr val="0070C0"/>
                </a:solidFill>
              </a:rPr>
              <a:t>SURNAME,15,15</a:t>
            </a:r>
            <a:r>
              <a:rPr lang="pl-PL" sz="1600" b="1" noProof="1">
                <a:solidFill>
                  <a:srgbClr val="00B050"/>
                </a:solidFill>
              </a:rPr>
              <a:t/>
            </a:r>
            <a:br>
              <a:rPr lang="pl-PL" sz="1600" b="1" noProof="1">
                <a:solidFill>
                  <a:srgbClr val="00B050"/>
                </a:solidFill>
              </a:rPr>
            </a:br>
            <a:r>
              <a:rPr lang="pl-PL" sz="1600" b="1" noProof="1">
                <a:solidFill>
                  <a:srgbClr val="00B050"/>
                </a:solidFill>
              </a:rPr>
              <a:t>000016 / *</a:t>
            </a:r>
            <a:br>
              <a:rPr lang="pl-PL" sz="1600" b="1" noProof="1">
                <a:solidFill>
                  <a:srgbClr val="00B050"/>
                </a:solidFill>
              </a:rPr>
            </a:br>
            <a:r>
              <a:rPr lang="pl-PL" sz="1600" b="1" noProof="1">
                <a:solidFill>
                  <a:srgbClr val="00B050"/>
                </a:solidFill>
              </a:rPr>
              <a:t>000013 //SYSIN              </a:t>
            </a:r>
            <a:r>
              <a:rPr lang="pl-PL" sz="1600" b="1" noProof="1">
                <a:solidFill>
                  <a:srgbClr val="FF0000"/>
                </a:solidFill>
              </a:rPr>
              <a:t>DD </a:t>
            </a:r>
            <a:r>
              <a:rPr lang="pl-PL" sz="1600" b="1" noProof="1">
                <a:solidFill>
                  <a:srgbClr val="00B050"/>
                </a:solidFill>
              </a:rPr>
              <a:t> *</a:t>
            </a:r>
            <a:br>
              <a:rPr lang="pl-PL" sz="1600" b="1" noProof="1">
                <a:solidFill>
                  <a:srgbClr val="00B050"/>
                </a:solidFill>
              </a:rPr>
            </a:br>
            <a:r>
              <a:rPr lang="pl-PL" sz="1600" b="1" noProof="1">
                <a:solidFill>
                  <a:srgbClr val="00B050"/>
                </a:solidFill>
              </a:rPr>
              <a:t>000014    </a:t>
            </a:r>
            <a:r>
              <a:rPr lang="pl-PL" sz="1600" b="1" noProof="1">
                <a:solidFill>
                  <a:srgbClr val="0070C0"/>
                </a:solidFill>
              </a:rPr>
              <a:t>SORT FIELDS=(SURNAME,CH,A,	-</a:t>
            </a:r>
            <a:r>
              <a:rPr lang="pl-PL" sz="1600" b="1" noProof="1">
                <a:solidFill>
                  <a:srgbClr val="00B050"/>
                </a:solidFill>
              </a:rPr>
              <a:t>  </a:t>
            </a:r>
            <a:br>
              <a:rPr lang="pl-PL" sz="1600" b="1" noProof="1">
                <a:solidFill>
                  <a:srgbClr val="00B050"/>
                </a:solidFill>
              </a:rPr>
            </a:br>
            <a:r>
              <a:rPr lang="pl-PL" sz="1600" b="1" noProof="1">
                <a:solidFill>
                  <a:srgbClr val="00B050"/>
                </a:solidFill>
              </a:rPr>
              <a:t>000015  </a:t>
            </a:r>
            <a:r>
              <a:rPr lang="pl-PL" sz="1600" b="1" noProof="1">
                <a:solidFill>
                  <a:srgbClr val="0070C0"/>
                </a:solidFill>
              </a:rPr>
              <a:t>                            NAME,CH,A)</a:t>
            </a:r>
            <a:r>
              <a:rPr lang="pl-PL" sz="1600" b="1" noProof="1">
                <a:solidFill>
                  <a:srgbClr val="00B050"/>
                </a:solidFill>
              </a:rPr>
              <a:t/>
            </a:r>
            <a:br>
              <a:rPr lang="pl-PL" sz="1600" b="1" noProof="1">
                <a:solidFill>
                  <a:srgbClr val="00B050"/>
                </a:solidFill>
              </a:rPr>
            </a:br>
            <a:r>
              <a:rPr lang="pl-PL" sz="1600" b="1" noProof="1">
                <a:solidFill>
                  <a:srgbClr val="00B050"/>
                </a:solidFill>
              </a:rPr>
              <a:t>000016 /*</a:t>
            </a:r>
            <a:endParaRPr lang="pl-PL" dirty="0"/>
          </a:p>
        </p:txBody>
      </p:sp>
      <p:sp>
        <p:nvSpPr>
          <p:cNvPr id="3" name="pole tekstowe 2"/>
          <p:cNvSpPr txBox="1"/>
          <p:nvPr/>
        </p:nvSpPr>
        <p:spPr>
          <a:xfrm>
            <a:off x="142844" y="0"/>
            <a:ext cx="8786874" cy="2800767"/>
          </a:xfrm>
          <a:prstGeom prst="rect">
            <a:avLst/>
          </a:prstGeom>
          <a:noFill/>
        </p:spPr>
        <p:txBody>
          <a:bodyPr wrap="square" rtlCol="0">
            <a:spAutoFit/>
          </a:bodyPr>
          <a:lstStyle/>
          <a:p>
            <a:pPr algn="ctr"/>
            <a:r>
              <a:rPr lang="en-US" sz="3200" b="1" dirty="0">
                <a:solidFill>
                  <a:srgbClr val="FF0000"/>
                </a:solidFill>
                <a:latin typeface="Calibri" panose="020F0502020204030204" pitchFamily="34" charset="0"/>
              </a:rPr>
              <a:t>SORT</a:t>
            </a:r>
            <a:r>
              <a:rPr lang="pl-PL" sz="1600" b="1" dirty="0"/>
              <a:t> </a:t>
            </a:r>
            <a:r>
              <a:rPr lang="pl-PL" sz="1400" dirty="0"/>
              <a:t>(strona 5 z </a:t>
            </a:r>
            <a:r>
              <a:rPr lang="pl-PL" sz="1400" dirty="0">
                <a:latin typeface="Calibri" panose="020F0502020204030204" pitchFamily="34" charset="0"/>
              </a:rPr>
              <a:t>22</a:t>
            </a:r>
            <a:r>
              <a:rPr lang="pl-PL" sz="1400" dirty="0"/>
              <a:t>)</a:t>
            </a:r>
            <a:endParaRPr lang="pl-PL" sz="1600" dirty="0"/>
          </a:p>
          <a:p>
            <a:pPr algn="ctr"/>
            <a:r>
              <a:rPr lang="pl-PL" b="1" dirty="0"/>
              <a:t>SYMNAMES - opis pola poprzez symbol</a:t>
            </a:r>
          </a:p>
          <a:p>
            <a:r>
              <a:rPr lang="pl-PL" dirty="0"/>
              <a:t>Po „SORT FIELDS=(„ następują dwie liczby dla każdego pola*.  Można opisać te pola jak </a:t>
            </a:r>
            <a:r>
              <a:rPr lang="pl-PL" dirty="0" smtClean="0"/>
              <a:t>to jest widoczne </a:t>
            </a:r>
            <a:r>
              <a:rPr lang="pl-PL" dirty="0"/>
              <a:t>na poprzednim slajdzie ponieważ wszystkie znaki oprócz „-” (myślnika) są ignorowane przez system.  Jednakże </a:t>
            </a:r>
            <a:r>
              <a:rPr lang="en-US" dirty="0"/>
              <a:t>DFSORT</a:t>
            </a:r>
            <a:r>
              <a:rPr lang="pl-PL" dirty="0"/>
              <a:t> ma </a:t>
            </a:r>
            <a:r>
              <a:rPr lang="en-US" dirty="0"/>
              <a:t> </a:t>
            </a:r>
            <a:r>
              <a:rPr lang="pl-PL" dirty="0"/>
              <a:t>możliwość symbolicznego przedstawienia tych liczb przez definiowanie symboli w instrukcji SYMNAMES</a:t>
            </a:r>
            <a:r>
              <a:rPr lang="en-US" dirty="0"/>
              <a:t> </a:t>
            </a:r>
            <a:r>
              <a:rPr lang="pl-PL" dirty="0"/>
              <a:t> DD.  Tworząc plik symboli poprzez</a:t>
            </a:r>
            <a:r>
              <a:rPr lang="en-US" dirty="0"/>
              <a:t> SYMNAMES</a:t>
            </a:r>
            <a:r>
              <a:rPr lang="pl-PL" dirty="0"/>
              <a:t>, tworzymy go jak zwykły plik podając </a:t>
            </a:r>
            <a:r>
              <a:rPr lang="en-US" dirty="0"/>
              <a:t>RECFM=FB </a:t>
            </a:r>
            <a:r>
              <a:rPr lang="pl-PL" dirty="0"/>
              <a:t>i</a:t>
            </a:r>
            <a:r>
              <a:rPr lang="en-US" dirty="0"/>
              <a:t> LRECL=80</a:t>
            </a:r>
            <a:r>
              <a:rPr lang="pl-PL" dirty="0"/>
              <a:t> i inne instrukcje kontrolne.  Zawsze możemy jednak wpisać dane jako </a:t>
            </a:r>
            <a:r>
              <a:rPr lang="pl-PL" i="1" noProof="1"/>
              <a:t>in-stream data </a:t>
            </a:r>
            <a:r>
              <a:rPr lang="pl-PL" dirty="0"/>
              <a:t>tak jak na wydruku ekranu.</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800594" y="1746447"/>
            <a:ext cx="7443814" cy="2448272"/>
          </a:xfrm>
          <a:solidFill>
            <a:schemeClr val="tx1"/>
          </a:solidFill>
        </p:spPr>
        <p:txBody>
          <a:bodyPr>
            <a:normAutofit fontScale="90000"/>
          </a:bodyPr>
          <a:lstStyle/>
          <a:p>
            <a:pPr marL="0" indent="0" algn="l">
              <a:buNone/>
            </a:pPr>
            <a:r>
              <a:rPr lang="pl-PL" sz="1600" b="1" noProof="1">
                <a:solidFill>
                  <a:srgbClr val="00B050"/>
                </a:solidFill>
              </a:rPr>
              <a:t>000006 //STEP020	</a:t>
            </a:r>
            <a:r>
              <a:rPr lang="pl-PL" sz="1600" b="1" noProof="1">
                <a:solidFill>
                  <a:srgbClr val="FF0000"/>
                </a:solidFill>
              </a:rPr>
              <a:t>EXEC </a:t>
            </a:r>
            <a:r>
              <a:rPr lang="pl-PL" sz="1600" b="1" noProof="1">
                <a:solidFill>
                  <a:srgbClr val="00B050"/>
                </a:solidFill>
              </a:rPr>
              <a:t> PGM</a:t>
            </a:r>
            <a:r>
              <a:rPr lang="pl-PL" sz="1600" b="1" noProof="1">
                <a:solidFill>
                  <a:srgbClr val="FFFF00"/>
                </a:solidFill>
              </a:rPr>
              <a:t>=</a:t>
            </a:r>
            <a:r>
              <a:rPr lang="pl-PL" sz="1600" b="1" noProof="1">
                <a:solidFill>
                  <a:srgbClr val="00B050"/>
                </a:solidFill>
              </a:rPr>
              <a:t>SORT</a:t>
            </a:r>
            <a:br>
              <a:rPr lang="pl-PL" sz="1600" b="1" noProof="1">
                <a:solidFill>
                  <a:srgbClr val="00B050"/>
                </a:solidFill>
              </a:rPr>
            </a:br>
            <a:r>
              <a:rPr lang="pl-PL" sz="1600" b="1" noProof="1">
                <a:solidFill>
                  <a:srgbClr val="00B050"/>
                </a:solidFill>
              </a:rPr>
              <a:t>000007 //SORTIN	</a:t>
            </a:r>
            <a:r>
              <a:rPr lang="pl-PL" sz="1600" b="1" noProof="1">
                <a:solidFill>
                  <a:srgbClr val="FF0000"/>
                </a:solidFill>
              </a:rPr>
              <a:t>DD</a:t>
            </a:r>
            <a:r>
              <a:rPr lang="pl-PL" sz="1600" b="1" noProof="1">
                <a:solidFill>
                  <a:srgbClr val="00B050"/>
                </a:solidFill>
              </a:rPr>
              <a:t>  DSN</a:t>
            </a:r>
            <a:r>
              <a:rPr lang="pl-PL" sz="1600" b="1" noProof="1">
                <a:solidFill>
                  <a:srgbClr val="FFFF00"/>
                </a:solidFill>
              </a:rPr>
              <a:t>=</a:t>
            </a:r>
            <a:r>
              <a:rPr lang="pl-PL" sz="1600" b="1" noProof="1">
                <a:solidFill>
                  <a:srgbClr val="00B050"/>
                </a:solidFill>
              </a:rPr>
              <a:t>LB12345.IKEA.ALL</a:t>
            </a:r>
            <a:r>
              <a:rPr lang="pl-PL" sz="1600" b="1" noProof="1">
                <a:solidFill>
                  <a:srgbClr val="FFFF00"/>
                </a:solidFill>
              </a:rPr>
              <a:t>,</a:t>
            </a:r>
            <a:r>
              <a:rPr lang="pl-PL" sz="1600" b="1" noProof="1">
                <a:solidFill>
                  <a:srgbClr val="00B050"/>
                </a:solidFill>
              </a:rPr>
              <a:t>DISP</a:t>
            </a:r>
            <a:r>
              <a:rPr lang="pl-PL" sz="1600" b="1" noProof="1">
                <a:solidFill>
                  <a:srgbClr val="FFFF00"/>
                </a:solidFill>
              </a:rPr>
              <a:t>=</a:t>
            </a:r>
            <a:r>
              <a:rPr lang="pl-PL" sz="1600" b="1" noProof="1">
                <a:solidFill>
                  <a:srgbClr val="00B050"/>
                </a:solidFill>
              </a:rPr>
              <a:t>SHR</a:t>
            </a:r>
            <a:br>
              <a:rPr lang="pl-PL" sz="1600" b="1" noProof="1">
                <a:solidFill>
                  <a:srgbClr val="00B050"/>
                </a:solidFill>
              </a:rPr>
            </a:br>
            <a:r>
              <a:rPr lang="pl-PL" sz="1600" b="1" noProof="1">
                <a:solidFill>
                  <a:srgbClr val="00B050"/>
                </a:solidFill>
              </a:rPr>
              <a:t>000008 //SORTOUT	</a:t>
            </a:r>
            <a:r>
              <a:rPr lang="pl-PL" sz="1600" b="1" noProof="1">
                <a:solidFill>
                  <a:srgbClr val="FF0000"/>
                </a:solidFill>
              </a:rPr>
              <a:t>DD</a:t>
            </a:r>
            <a:r>
              <a:rPr lang="pl-PL" sz="1600" b="1" noProof="1">
                <a:solidFill>
                  <a:srgbClr val="00B050"/>
                </a:solidFill>
              </a:rPr>
              <a:t>  DSN</a:t>
            </a:r>
            <a:r>
              <a:rPr lang="pl-PL" sz="1600" b="1" noProof="1">
                <a:solidFill>
                  <a:srgbClr val="FFFF00"/>
                </a:solidFill>
              </a:rPr>
              <a:t>=</a:t>
            </a:r>
            <a:r>
              <a:rPr lang="pl-PL" sz="1600" b="1" noProof="1">
                <a:solidFill>
                  <a:srgbClr val="00B050"/>
                </a:solidFill>
              </a:rPr>
              <a:t>LB12345.IKEA.ALL.SORTED</a:t>
            </a:r>
            <a:r>
              <a:rPr lang="pl-PL" sz="1600" b="1" noProof="1">
                <a:solidFill>
                  <a:srgbClr val="FFFF00"/>
                </a:solidFill>
              </a:rPr>
              <a:t>,</a:t>
            </a:r>
            <a:r>
              <a:rPr lang="pl-PL" sz="1600" b="1" noProof="1">
                <a:solidFill>
                  <a:srgbClr val="00B050"/>
                </a:solidFill>
              </a:rPr>
              <a:t>DISP</a:t>
            </a:r>
            <a:r>
              <a:rPr lang="pl-PL" sz="1600" b="1" noProof="1">
                <a:solidFill>
                  <a:srgbClr val="FFFF00"/>
                </a:solidFill>
              </a:rPr>
              <a:t>=(</a:t>
            </a:r>
            <a:r>
              <a:rPr lang="pl-PL" sz="1600" b="1" noProof="1">
                <a:solidFill>
                  <a:srgbClr val="00B050"/>
                </a:solidFill>
              </a:rPr>
              <a:t>NEW</a:t>
            </a:r>
            <a:r>
              <a:rPr lang="pl-PL" sz="1600" b="1" noProof="1">
                <a:solidFill>
                  <a:srgbClr val="FFFF00"/>
                </a:solidFill>
              </a:rPr>
              <a:t>,</a:t>
            </a:r>
            <a:r>
              <a:rPr lang="pl-PL" sz="1600" b="1" noProof="1">
                <a:solidFill>
                  <a:srgbClr val="00B050"/>
                </a:solidFill>
              </a:rPr>
              <a:t>PASS</a:t>
            </a:r>
            <a:r>
              <a:rPr lang="pl-PL" sz="1600" b="1" noProof="1">
                <a:solidFill>
                  <a:srgbClr val="FFFF00"/>
                </a:solidFill>
              </a:rPr>
              <a:t>),</a:t>
            </a:r>
            <a:r>
              <a:rPr lang="pl-PL" sz="1600" b="1" noProof="1">
                <a:solidFill>
                  <a:srgbClr val="00B050"/>
                </a:solidFill>
              </a:rPr>
              <a:t/>
            </a:r>
            <a:br>
              <a:rPr lang="pl-PL" sz="1600" b="1" noProof="1">
                <a:solidFill>
                  <a:srgbClr val="00B050"/>
                </a:solidFill>
              </a:rPr>
            </a:br>
            <a:r>
              <a:rPr lang="pl-PL" sz="1600" b="1" noProof="1">
                <a:solidFill>
                  <a:srgbClr val="00B050"/>
                </a:solidFill>
              </a:rPr>
              <a:t>000009 //		        AVGREC</a:t>
            </a:r>
            <a:r>
              <a:rPr lang="pl-PL" sz="1600" b="1" noProof="1">
                <a:solidFill>
                  <a:srgbClr val="FFFF00"/>
                </a:solidFill>
              </a:rPr>
              <a:t>=</a:t>
            </a:r>
            <a:r>
              <a:rPr lang="pl-PL" sz="1600" b="1" noProof="1">
                <a:solidFill>
                  <a:srgbClr val="00B050"/>
                </a:solidFill>
              </a:rPr>
              <a:t>K</a:t>
            </a:r>
            <a:r>
              <a:rPr lang="pl-PL" sz="1600" b="1" noProof="1">
                <a:solidFill>
                  <a:srgbClr val="FFFF00"/>
                </a:solidFill>
              </a:rPr>
              <a:t>,</a:t>
            </a:r>
            <a:r>
              <a:rPr lang="pl-PL" sz="1600" b="1" noProof="1">
                <a:solidFill>
                  <a:srgbClr val="00B050"/>
                </a:solidFill>
              </a:rPr>
              <a:t>RECFM</a:t>
            </a:r>
            <a:r>
              <a:rPr lang="pl-PL" sz="1600" b="1" noProof="1">
                <a:solidFill>
                  <a:srgbClr val="FFFF00"/>
                </a:solidFill>
              </a:rPr>
              <a:t>=</a:t>
            </a:r>
            <a:r>
              <a:rPr lang="pl-PL" sz="1600" b="1" noProof="1">
                <a:solidFill>
                  <a:srgbClr val="00B050"/>
                </a:solidFill>
              </a:rPr>
              <a:t>F</a:t>
            </a:r>
            <a:r>
              <a:rPr lang="pl-PL" sz="1600" b="1" noProof="1">
                <a:solidFill>
                  <a:srgbClr val="FFFF00"/>
                </a:solidFill>
              </a:rPr>
              <a:t>,</a:t>
            </a:r>
            <a:r>
              <a:rPr lang="pl-PL" sz="1600" b="1" noProof="1">
                <a:solidFill>
                  <a:srgbClr val="00B050"/>
                </a:solidFill>
              </a:rPr>
              <a:t>DSORG</a:t>
            </a:r>
            <a:r>
              <a:rPr lang="pl-PL" sz="1600" b="1" noProof="1">
                <a:solidFill>
                  <a:srgbClr val="FFFF00"/>
                </a:solidFill>
              </a:rPr>
              <a:t>=</a:t>
            </a:r>
            <a:r>
              <a:rPr lang="pl-PL" sz="1600" b="1" noProof="1">
                <a:solidFill>
                  <a:srgbClr val="00B050"/>
                </a:solidFill>
              </a:rPr>
              <a:t>PS</a:t>
            </a:r>
            <a:r>
              <a:rPr lang="pl-PL" sz="1600" b="1" noProof="1">
                <a:solidFill>
                  <a:srgbClr val="FFFF00"/>
                </a:solidFill>
              </a:rPr>
              <a:t>,</a:t>
            </a:r>
            <a:r>
              <a:rPr lang="pl-PL" sz="1600" b="1" noProof="1">
                <a:solidFill>
                  <a:srgbClr val="00B050"/>
                </a:solidFill>
              </a:rPr>
              <a:t/>
            </a:r>
            <a:br>
              <a:rPr lang="pl-PL" sz="1600" b="1" noProof="1">
                <a:solidFill>
                  <a:srgbClr val="00B050"/>
                </a:solidFill>
              </a:rPr>
            </a:br>
            <a:r>
              <a:rPr lang="pl-PL" sz="1600" b="1" noProof="1">
                <a:solidFill>
                  <a:srgbClr val="00B050"/>
                </a:solidFill>
              </a:rPr>
              <a:t>000010 //		        SPACE</a:t>
            </a:r>
            <a:r>
              <a:rPr lang="pl-PL" sz="1600" b="1" noProof="1">
                <a:solidFill>
                  <a:srgbClr val="FFFF00"/>
                </a:solidFill>
              </a:rPr>
              <a:t>=(</a:t>
            </a:r>
            <a:r>
              <a:rPr lang="pl-PL" sz="1600" b="1" noProof="1">
                <a:solidFill>
                  <a:srgbClr val="00B050"/>
                </a:solidFill>
              </a:rPr>
              <a:t>76</a:t>
            </a:r>
            <a:r>
              <a:rPr lang="pl-PL" sz="1600" b="1" noProof="1">
                <a:solidFill>
                  <a:srgbClr val="FFFF00"/>
                </a:solidFill>
              </a:rPr>
              <a:t>,(</a:t>
            </a:r>
            <a:r>
              <a:rPr lang="pl-PL" sz="1600" b="1" noProof="1">
                <a:solidFill>
                  <a:srgbClr val="00B050"/>
                </a:solidFill>
              </a:rPr>
              <a:t>1</a:t>
            </a:r>
            <a:r>
              <a:rPr lang="pl-PL" sz="1600" b="1" noProof="1">
                <a:solidFill>
                  <a:srgbClr val="FFFF00"/>
                </a:solidFill>
              </a:rPr>
              <a:t>,</a:t>
            </a:r>
            <a:r>
              <a:rPr lang="pl-PL" sz="1600" b="1" noProof="1">
                <a:solidFill>
                  <a:srgbClr val="00B050"/>
                </a:solidFill>
              </a:rPr>
              <a:t>1</a:t>
            </a:r>
            <a:r>
              <a:rPr lang="pl-PL" sz="1600" b="1" noProof="1">
                <a:solidFill>
                  <a:srgbClr val="FFFF00"/>
                </a:solidFill>
              </a:rPr>
              <a:t>),</a:t>
            </a:r>
            <a:r>
              <a:rPr lang="pl-PL" sz="1600" b="1" noProof="1">
                <a:solidFill>
                  <a:srgbClr val="00B050"/>
                </a:solidFill>
              </a:rPr>
              <a:t>RLSE</a:t>
            </a:r>
            <a:r>
              <a:rPr lang="pl-PL" sz="1600" b="1" noProof="1">
                <a:solidFill>
                  <a:srgbClr val="FFFF00"/>
                </a:solidFill>
              </a:rPr>
              <a:t>),</a:t>
            </a:r>
            <a:r>
              <a:rPr lang="pl-PL" sz="1600" b="1" noProof="1">
                <a:solidFill>
                  <a:srgbClr val="00B050"/>
                </a:solidFill>
              </a:rPr>
              <a:t>LRECL</a:t>
            </a:r>
            <a:r>
              <a:rPr lang="pl-PL" sz="1600" b="1" noProof="1">
                <a:solidFill>
                  <a:srgbClr val="FFFF00"/>
                </a:solidFill>
              </a:rPr>
              <a:t>=</a:t>
            </a:r>
            <a:r>
              <a:rPr lang="pl-PL" sz="1600" b="1" noProof="1">
                <a:solidFill>
                  <a:srgbClr val="00B050"/>
                </a:solidFill>
              </a:rPr>
              <a:t>76</a:t>
            </a:r>
            <a:br>
              <a:rPr lang="pl-PL" sz="1600" b="1" noProof="1">
                <a:solidFill>
                  <a:srgbClr val="00B050"/>
                </a:solidFill>
              </a:rPr>
            </a:br>
            <a:r>
              <a:rPr lang="pl-PL" sz="1600" b="1" noProof="1">
                <a:solidFill>
                  <a:srgbClr val="00B050"/>
                </a:solidFill>
              </a:rPr>
              <a:t>000011 //SYSPRINT	</a:t>
            </a:r>
            <a:r>
              <a:rPr lang="pl-PL" sz="1600" b="1" noProof="1">
                <a:solidFill>
                  <a:srgbClr val="FF0000"/>
                </a:solidFill>
              </a:rPr>
              <a:t>DD</a:t>
            </a:r>
            <a:r>
              <a:rPr lang="pl-PL" sz="1600" b="1" noProof="1">
                <a:solidFill>
                  <a:srgbClr val="00B050"/>
                </a:solidFill>
              </a:rPr>
              <a:t>  SYSOUT</a:t>
            </a:r>
            <a:r>
              <a:rPr lang="pl-PL" sz="1600" b="1" noProof="1">
                <a:solidFill>
                  <a:srgbClr val="FFFF00"/>
                </a:solidFill>
              </a:rPr>
              <a:t>=</a:t>
            </a:r>
            <a:r>
              <a:rPr lang="pl-PL" sz="1600" b="1" noProof="1">
                <a:solidFill>
                  <a:srgbClr val="00B050"/>
                </a:solidFill>
              </a:rPr>
              <a:t>*</a:t>
            </a:r>
            <a:br>
              <a:rPr lang="pl-PL" sz="1600" b="1" noProof="1">
                <a:solidFill>
                  <a:srgbClr val="00B050"/>
                </a:solidFill>
              </a:rPr>
            </a:br>
            <a:r>
              <a:rPr lang="pl-PL" sz="1600" b="1" noProof="1">
                <a:solidFill>
                  <a:srgbClr val="00B050"/>
                </a:solidFill>
              </a:rPr>
              <a:t>000012 //SYSOUT	</a:t>
            </a:r>
            <a:r>
              <a:rPr lang="pl-PL" sz="1600" b="1" noProof="1">
                <a:solidFill>
                  <a:srgbClr val="FF0000"/>
                </a:solidFill>
              </a:rPr>
              <a:t>DD</a:t>
            </a:r>
            <a:r>
              <a:rPr lang="pl-PL" sz="1600" b="1" noProof="1">
                <a:solidFill>
                  <a:srgbClr val="00B050"/>
                </a:solidFill>
              </a:rPr>
              <a:t>  SYSOUT</a:t>
            </a:r>
            <a:r>
              <a:rPr lang="pl-PL" sz="1600" b="1" noProof="1">
                <a:solidFill>
                  <a:srgbClr val="FFFF00"/>
                </a:solidFill>
              </a:rPr>
              <a:t>=</a:t>
            </a:r>
            <a:r>
              <a:rPr lang="pl-PL" sz="1600" b="1" noProof="1">
                <a:solidFill>
                  <a:srgbClr val="00B050"/>
                </a:solidFill>
              </a:rPr>
              <a:t>*</a:t>
            </a:r>
            <a:br>
              <a:rPr lang="pl-PL" sz="1600" b="1" noProof="1">
                <a:solidFill>
                  <a:srgbClr val="00B050"/>
                </a:solidFill>
              </a:rPr>
            </a:br>
            <a:r>
              <a:rPr lang="pl-PL" sz="1600" b="1" noProof="1">
                <a:solidFill>
                  <a:srgbClr val="00B050"/>
                </a:solidFill>
              </a:rPr>
              <a:t>000013 //SYSIN	</a:t>
            </a:r>
            <a:r>
              <a:rPr lang="pl-PL" sz="1600" b="1" noProof="1">
                <a:solidFill>
                  <a:srgbClr val="FF0000"/>
                </a:solidFill>
              </a:rPr>
              <a:t>DD </a:t>
            </a:r>
            <a:r>
              <a:rPr lang="pl-PL" sz="1600" b="1" noProof="1">
                <a:solidFill>
                  <a:srgbClr val="00B050"/>
                </a:solidFill>
              </a:rPr>
              <a:t>  *</a:t>
            </a:r>
            <a:br>
              <a:rPr lang="pl-PL" sz="1600" b="1" noProof="1">
                <a:solidFill>
                  <a:srgbClr val="00B050"/>
                </a:solidFill>
              </a:rPr>
            </a:br>
            <a:r>
              <a:rPr lang="pl-PL" sz="1600" b="1" noProof="1">
                <a:solidFill>
                  <a:srgbClr val="00B050"/>
                </a:solidFill>
              </a:rPr>
              <a:t>000014    </a:t>
            </a:r>
            <a:r>
              <a:rPr lang="pl-PL" sz="1600" b="1" noProof="1">
                <a:solidFill>
                  <a:srgbClr val="0070C0"/>
                </a:solidFill>
              </a:rPr>
              <a:t>OPTION COPY</a:t>
            </a:r>
            <a:r>
              <a:rPr lang="pl-PL" sz="1600" b="1" noProof="1">
                <a:solidFill>
                  <a:srgbClr val="00B050"/>
                </a:solidFill>
              </a:rPr>
              <a:t/>
            </a:r>
            <a:br>
              <a:rPr lang="pl-PL" sz="1600" b="1" noProof="1">
                <a:solidFill>
                  <a:srgbClr val="00B050"/>
                </a:solidFill>
              </a:rPr>
            </a:br>
            <a:r>
              <a:rPr lang="pl-PL" sz="1600" b="1" noProof="1">
                <a:solidFill>
                  <a:srgbClr val="00B050"/>
                </a:solidFill>
              </a:rPr>
              <a:t>000015    </a:t>
            </a:r>
            <a:r>
              <a:rPr lang="pl-PL" sz="1600" b="1" noProof="1">
                <a:solidFill>
                  <a:srgbClr val="0070C0"/>
                </a:solidFill>
              </a:rPr>
              <a:t>OUTREC FIELDS=(1,72,SEQNUM,4,ZD)</a:t>
            </a:r>
            <a:r>
              <a:rPr lang="pl-PL" sz="1600" b="1" noProof="1">
                <a:solidFill>
                  <a:srgbClr val="00B050"/>
                </a:solidFill>
              </a:rPr>
              <a:t/>
            </a:r>
            <a:br>
              <a:rPr lang="pl-PL" sz="1600" b="1" noProof="1">
                <a:solidFill>
                  <a:srgbClr val="00B050"/>
                </a:solidFill>
              </a:rPr>
            </a:br>
            <a:r>
              <a:rPr lang="pl-PL" sz="1600" b="1" noProof="1">
                <a:solidFill>
                  <a:srgbClr val="00B050"/>
                </a:solidFill>
              </a:rPr>
              <a:t>000016 / *</a:t>
            </a:r>
            <a:endParaRPr lang="pl-PL" dirty="0"/>
          </a:p>
        </p:txBody>
      </p:sp>
      <p:sp>
        <p:nvSpPr>
          <p:cNvPr id="3" name="pole tekstowe 2"/>
          <p:cNvSpPr txBox="1"/>
          <p:nvPr/>
        </p:nvSpPr>
        <p:spPr>
          <a:xfrm>
            <a:off x="142844" y="0"/>
            <a:ext cx="8786874" cy="1692771"/>
          </a:xfrm>
          <a:prstGeom prst="rect">
            <a:avLst/>
          </a:prstGeom>
          <a:noFill/>
        </p:spPr>
        <p:txBody>
          <a:bodyPr wrap="square" rtlCol="0">
            <a:spAutoFit/>
          </a:bodyPr>
          <a:lstStyle/>
          <a:p>
            <a:pPr algn="ctr"/>
            <a:r>
              <a:rPr lang="en-US" sz="3200" b="1" dirty="0">
                <a:solidFill>
                  <a:srgbClr val="FF0000"/>
                </a:solidFill>
                <a:latin typeface="Calibri" panose="020F0502020204030204" pitchFamily="34" charset="0"/>
              </a:rPr>
              <a:t>SORT</a:t>
            </a:r>
            <a:r>
              <a:rPr lang="pl-PL" sz="1600" b="1" dirty="0"/>
              <a:t> </a:t>
            </a:r>
            <a:r>
              <a:rPr lang="pl-PL" sz="1400" dirty="0"/>
              <a:t>(strona 6 z </a:t>
            </a:r>
            <a:r>
              <a:rPr lang="pl-PL" sz="1400" dirty="0">
                <a:latin typeface="Calibri" panose="020F0502020204030204" pitchFamily="34" charset="0"/>
              </a:rPr>
              <a:t>22</a:t>
            </a:r>
            <a:r>
              <a:rPr lang="pl-PL" sz="1400" dirty="0"/>
              <a:t>)</a:t>
            </a:r>
            <a:endParaRPr lang="pl-PL" sz="1600" dirty="0"/>
          </a:p>
          <a:p>
            <a:pPr algn="ctr"/>
            <a:r>
              <a:rPr lang="pl-PL" b="1" dirty="0"/>
              <a:t>SEQNUM – przykład pseudo-kolumny</a:t>
            </a:r>
          </a:p>
          <a:p>
            <a:r>
              <a:rPr lang="pl-PL" dirty="0"/>
              <a:t>Może się okazać, że musimy z jakiś powodów nadać rekordowi jej unikalny numer (aby np. mieć oryginalną kolejność rekordów i po operacjach na pliku wrócić do tej kolejności).</a:t>
            </a:r>
          </a:p>
          <a:p>
            <a:r>
              <a:rPr lang="pl-PL" dirty="0"/>
              <a:t>Poniższy przykład dołącza do każdego rekordu jej kolejny numer: </a:t>
            </a:r>
          </a:p>
        </p:txBody>
      </p:sp>
      <p:sp>
        <p:nvSpPr>
          <p:cNvPr id="4" name="pole tekstowe 2"/>
          <p:cNvSpPr txBox="1"/>
          <p:nvPr/>
        </p:nvSpPr>
        <p:spPr>
          <a:xfrm>
            <a:off x="295244" y="4221088"/>
            <a:ext cx="8786874" cy="646331"/>
          </a:xfrm>
          <a:prstGeom prst="rect">
            <a:avLst/>
          </a:prstGeom>
          <a:noFill/>
        </p:spPr>
        <p:txBody>
          <a:bodyPr wrap="square" rtlCol="0">
            <a:spAutoFit/>
          </a:bodyPr>
          <a:lstStyle/>
          <a:p>
            <a:pPr algn="ctr"/>
            <a:r>
              <a:rPr lang="pl-PL" b="1" dirty="0"/>
              <a:t>HEADER and TRAILER – wprowadzenie nagłówka/-wek i stopki/-</a:t>
            </a:r>
            <a:r>
              <a:rPr lang="pl-PL" b="1" dirty="0" err="1"/>
              <a:t>ek</a:t>
            </a:r>
            <a:endParaRPr lang="pl-PL" b="1" dirty="0"/>
          </a:p>
          <a:p>
            <a:r>
              <a:rPr lang="pl-PL" dirty="0"/>
              <a:t>Można do pliku posortowanego lub nie posortowanego dołączyć nagłówek i/lub stopkę. </a:t>
            </a:r>
          </a:p>
        </p:txBody>
      </p:sp>
      <p:sp>
        <p:nvSpPr>
          <p:cNvPr id="5" name="Tytuł 1"/>
          <p:cNvSpPr txBox="1">
            <a:spLocks/>
          </p:cNvSpPr>
          <p:nvPr/>
        </p:nvSpPr>
        <p:spPr>
          <a:xfrm>
            <a:off x="800594" y="4861451"/>
            <a:ext cx="7443814" cy="1951925"/>
          </a:xfrm>
          <a:prstGeom prst="rect">
            <a:avLst/>
          </a:prstGeom>
          <a:solidFill>
            <a:schemeClr val="tx1"/>
          </a:solidFill>
          <a:effectLst/>
        </p:spPr>
        <p:txBody>
          <a:bodyPr vert="horz" lIns="91440" tIns="45720" rIns="91440" bIns="45720" rtlCol="0" anchor="t" anchorCtr="0">
            <a:normAutofit lnSpcReduction="10000"/>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None/>
            </a:pPr>
            <a:r>
              <a:rPr lang="pl-PL" sz="1600" noProof="1">
                <a:solidFill>
                  <a:srgbClr val="00B050"/>
                </a:solidFill>
              </a:rPr>
              <a:t>000010 //		        SPACE</a:t>
            </a:r>
            <a:r>
              <a:rPr lang="pl-PL" sz="1600" noProof="1">
                <a:solidFill>
                  <a:srgbClr val="FFFF00"/>
                </a:solidFill>
              </a:rPr>
              <a:t>=(</a:t>
            </a:r>
            <a:r>
              <a:rPr lang="pl-PL" sz="1600" noProof="1">
                <a:solidFill>
                  <a:schemeClr val="bg1"/>
                </a:solidFill>
              </a:rPr>
              <a:t>72</a:t>
            </a:r>
            <a:r>
              <a:rPr lang="pl-PL" sz="1600" noProof="1">
                <a:solidFill>
                  <a:srgbClr val="FFFF00"/>
                </a:solidFill>
              </a:rPr>
              <a:t>,(</a:t>
            </a:r>
            <a:r>
              <a:rPr lang="pl-PL" sz="1600" noProof="1">
                <a:solidFill>
                  <a:srgbClr val="00B050"/>
                </a:solidFill>
              </a:rPr>
              <a:t>1</a:t>
            </a:r>
            <a:r>
              <a:rPr lang="pl-PL" sz="1600" noProof="1">
                <a:solidFill>
                  <a:srgbClr val="FFFF00"/>
                </a:solidFill>
              </a:rPr>
              <a:t>,</a:t>
            </a:r>
            <a:r>
              <a:rPr lang="pl-PL" sz="1600" noProof="1">
                <a:solidFill>
                  <a:srgbClr val="00B050"/>
                </a:solidFill>
              </a:rPr>
              <a:t>1</a:t>
            </a:r>
            <a:r>
              <a:rPr lang="pl-PL" sz="1600" noProof="1">
                <a:solidFill>
                  <a:srgbClr val="FFFF00"/>
                </a:solidFill>
              </a:rPr>
              <a:t>),</a:t>
            </a:r>
            <a:r>
              <a:rPr lang="pl-PL" sz="1600" noProof="1">
                <a:solidFill>
                  <a:srgbClr val="00B050"/>
                </a:solidFill>
              </a:rPr>
              <a:t>RLSE</a:t>
            </a:r>
            <a:r>
              <a:rPr lang="pl-PL" sz="1600" noProof="1">
                <a:solidFill>
                  <a:srgbClr val="FFFF00"/>
                </a:solidFill>
              </a:rPr>
              <a:t>),</a:t>
            </a:r>
            <a:r>
              <a:rPr lang="pl-PL" sz="1600" noProof="1">
                <a:solidFill>
                  <a:srgbClr val="00B050"/>
                </a:solidFill>
              </a:rPr>
              <a:t>LRECL</a:t>
            </a:r>
            <a:r>
              <a:rPr lang="pl-PL" sz="1600" noProof="1">
                <a:solidFill>
                  <a:srgbClr val="FFFF00"/>
                </a:solidFill>
              </a:rPr>
              <a:t>=</a:t>
            </a:r>
            <a:r>
              <a:rPr lang="pl-PL" sz="1600" noProof="1">
                <a:solidFill>
                  <a:schemeClr val="bg1"/>
                </a:solidFill>
              </a:rPr>
              <a:t>72</a:t>
            </a:r>
            <a:r>
              <a:rPr lang="pl-PL" sz="1600" noProof="1">
                <a:solidFill>
                  <a:srgbClr val="00B050"/>
                </a:solidFill>
              </a:rPr>
              <a:t/>
            </a:r>
            <a:br>
              <a:rPr lang="pl-PL" sz="1600" noProof="1">
                <a:solidFill>
                  <a:srgbClr val="00B050"/>
                </a:solidFill>
              </a:rPr>
            </a:br>
            <a:r>
              <a:rPr lang="pl-PL" sz="500" noProof="1">
                <a:solidFill>
                  <a:srgbClr val="00B050"/>
                </a:solidFill>
              </a:rPr>
              <a:t/>
            </a:r>
            <a:br>
              <a:rPr lang="pl-PL" sz="500" noProof="1">
                <a:solidFill>
                  <a:srgbClr val="00B050"/>
                </a:solidFill>
              </a:rPr>
            </a:br>
            <a:r>
              <a:rPr lang="pl-PL" sz="1600" noProof="1">
                <a:solidFill>
                  <a:srgbClr val="00B050"/>
                </a:solidFill>
              </a:rPr>
              <a:t>000013 //SYSIN	</a:t>
            </a:r>
            <a:r>
              <a:rPr lang="pl-PL" sz="1600" noProof="1">
                <a:solidFill>
                  <a:srgbClr val="FF0000"/>
                </a:solidFill>
              </a:rPr>
              <a:t>DD </a:t>
            </a:r>
            <a:r>
              <a:rPr lang="pl-PL" sz="1600" noProof="1">
                <a:solidFill>
                  <a:srgbClr val="00B050"/>
                </a:solidFill>
              </a:rPr>
              <a:t>  *</a:t>
            </a:r>
            <a:br>
              <a:rPr lang="pl-PL" sz="1600" noProof="1">
                <a:solidFill>
                  <a:srgbClr val="00B050"/>
                </a:solidFill>
              </a:rPr>
            </a:br>
            <a:r>
              <a:rPr lang="pl-PL" sz="1600" noProof="1">
                <a:solidFill>
                  <a:srgbClr val="00B050"/>
                </a:solidFill>
              </a:rPr>
              <a:t>000014    </a:t>
            </a:r>
            <a:r>
              <a:rPr lang="pl-PL" sz="1600" noProof="1">
                <a:solidFill>
                  <a:srgbClr val="0070C0"/>
                </a:solidFill>
              </a:rPr>
              <a:t>OPTION COPY</a:t>
            </a:r>
            <a:r>
              <a:rPr lang="pl-PL" sz="1600" noProof="1">
                <a:solidFill>
                  <a:srgbClr val="00B050"/>
                </a:solidFill>
              </a:rPr>
              <a:t/>
            </a:r>
            <a:br>
              <a:rPr lang="pl-PL" sz="1600" noProof="1">
                <a:solidFill>
                  <a:srgbClr val="00B050"/>
                </a:solidFill>
              </a:rPr>
            </a:br>
            <a:r>
              <a:rPr lang="pl-PL" sz="1600" noProof="1">
                <a:solidFill>
                  <a:srgbClr val="00B050"/>
                </a:solidFill>
              </a:rPr>
              <a:t>000015    </a:t>
            </a:r>
            <a:r>
              <a:rPr lang="pl-PL" sz="1600" noProof="1">
                <a:solidFill>
                  <a:srgbClr val="0070C0"/>
                </a:solidFill>
              </a:rPr>
              <a:t>OUTFIL REMOVECC,</a:t>
            </a:r>
            <a:r>
              <a:rPr lang="pl-PL" sz="1600" noProof="1">
                <a:solidFill>
                  <a:srgbClr val="00B050"/>
                </a:solidFill>
              </a:rPr>
              <a:t/>
            </a:r>
            <a:br>
              <a:rPr lang="pl-PL" sz="1600" noProof="1">
                <a:solidFill>
                  <a:srgbClr val="00B050"/>
                </a:solidFill>
              </a:rPr>
            </a:br>
            <a:r>
              <a:rPr lang="pl-PL" sz="1600" noProof="1">
                <a:solidFill>
                  <a:srgbClr val="00B050"/>
                </a:solidFill>
              </a:rPr>
              <a:t>000016    </a:t>
            </a:r>
            <a:r>
              <a:rPr lang="pl-PL" sz="1600" noProof="1">
                <a:solidFill>
                  <a:srgbClr val="0070C0"/>
                </a:solidFill>
              </a:rPr>
              <a:t>HEADER1=(10:C'To jest naglowek'),</a:t>
            </a:r>
            <a:endParaRPr lang="pl-PL" sz="1600" noProof="1">
              <a:solidFill>
                <a:srgbClr val="00B050"/>
              </a:solidFill>
            </a:endParaRPr>
          </a:p>
          <a:p>
            <a:pPr marL="0" indent="0" algn="l">
              <a:buNone/>
            </a:pPr>
            <a:r>
              <a:rPr lang="pl-PL" sz="1600" noProof="1">
                <a:solidFill>
                  <a:srgbClr val="00B050"/>
                </a:solidFill>
              </a:rPr>
              <a:t>000017    </a:t>
            </a:r>
            <a:r>
              <a:rPr lang="pl-PL" sz="1600" noProof="1">
                <a:solidFill>
                  <a:srgbClr val="0070C0"/>
                </a:solidFill>
              </a:rPr>
              <a:t>TRAILER1=(10:C'To jest </a:t>
            </a:r>
            <a:r>
              <a:rPr lang="pl-PL" sz="1600" noProof="1" smtClean="0">
                <a:solidFill>
                  <a:srgbClr val="0070C0"/>
                </a:solidFill>
              </a:rPr>
              <a:t>pierwsza </a:t>
            </a:r>
            <a:r>
              <a:rPr lang="pl-PL" sz="1600" noProof="1">
                <a:solidFill>
                  <a:srgbClr val="0070C0"/>
                </a:solidFill>
              </a:rPr>
              <a:t>stopka'),</a:t>
            </a:r>
            <a:endParaRPr lang="pl-PL" sz="1600" dirty="0"/>
          </a:p>
          <a:p>
            <a:pPr marL="0" indent="0" algn="l">
              <a:buNone/>
            </a:pPr>
            <a:r>
              <a:rPr lang="pl-PL" sz="1600" noProof="1">
                <a:solidFill>
                  <a:srgbClr val="00B050"/>
                </a:solidFill>
              </a:rPr>
              <a:t>000018    </a:t>
            </a:r>
            <a:r>
              <a:rPr lang="en-GB" sz="1600" noProof="1">
                <a:solidFill>
                  <a:srgbClr val="0070C0"/>
                </a:solidFill>
              </a:rPr>
              <a:t>TRAILER2</a:t>
            </a:r>
            <a:r>
              <a:rPr lang="en-GB" sz="1600" noProof="1" smtClean="0">
                <a:solidFill>
                  <a:srgbClr val="0070C0"/>
                </a:solidFill>
              </a:rPr>
              <a:t>=('</a:t>
            </a:r>
            <a:r>
              <a:rPr lang="pl-PL" sz="1600" noProof="1" smtClean="0">
                <a:solidFill>
                  <a:srgbClr val="0070C0"/>
                </a:solidFill>
              </a:rPr>
              <a:t>Liczba rekordow</a:t>
            </a:r>
            <a:r>
              <a:rPr lang="en-GB" sz="1600" noProof="1" smtClean="0">
                <a:solidFill>
                  <a:srgbClr val="0070C0"/>
                </a:solidFill>
              </a:rPr>
              <a:t>: </a:t>
            </a:r>
            <a:r>
              <a:rPr lang="en-GB" sz="1600" noProof="1">
                <a:solidFill>
                  <a:srgbClr val="0070C0"/>
                </a:solidFill>
              </a:rPr>
              <a:t>',COUNT=(M11,LENGTH=2))</a:t>
            </a:r>
            <a:endParaRPr lang="pl-PL" sz="1600" dirty="0"/>
          </a:p>
          <a:p>
            <a:pPr marL="0" indent="0" algn="l">
              <a:buNone/>
            </a:pPr>
            <a:r>
              <a:rPr lang="pl-PL" sz="1600" noProof="1">
                <a:solidFill>
                  <a:srgbClr val="00B050"/>
                </a:solidFill>
              </a:rPr>
              <a:t>000019 / *</a:t>
            </a:r>
            <a:endParaRPr lang="pl-PL" sz="1600" dirty="0"/>
          </a:p>
          <a:p>
            <a:pPr marL="0" indent="0" algn="l">
              <a:buNone/>
            </a:pPr>
            <a:endParaRPr lang="pl-PL" sz="1600" dirty="0"/>
          </a:p>
        </p:txBody>
      </p:sp>
    </p:spTree>
    <p:extLst>
      <p:ext uri="{BB962C8B-B14F-4D97-AF65-F5344CB8AC3E}">
        <p14:creationId xmlns:p14="http://schemas.microsoft.com/office/powerpoint/2010/main" xmlns="" val="3592170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42845" y="1"/>
            <a:ext cx="9001156" cy="6771084"/>
          </a:xfrm>
          <a:prstGeom prst="rect">
            <a:avLst/>
          </a:prstGeom>
          <a:noFill/>
        </p:spPr>
        <p:txBody>
          <a:bodyPr wrap="square" rtlCol="0">
            <a:spAutoFit/>
          </a:bodyPr>
          <a:lstStyle/>
          <a:p>
            <a:pPr algn="ctr"/>
            <a:r>
              <a:rPr lang="en-US" sz="3200" b="1" dirty="0">
                <a:solidFill>
                  <a:srgbClr val="FF0000"/>
                </a:solidFill>
                <a:latin typeface="Calibri" panose="020F0502020204030204" pitchFamily="34" charset="0"/>
              </a:rPr>
              <a:t>SORT</a:t>
            </a:r>
            <a:r>
              <a:rPr lang="pl-PL" sz="3200" b="1" dirty="0"/>
              <a:t> </a:t>
            </a:r>
            <a:r>
              <a:rPr lang="pl-PL" sz="1200" dirty="0">
                <a:latin typeface="Calibri" panose="020F0502020204030204" pitchFamily="34" charset="0"/>
              </a:rPr>
              <a:t>(strona 7 z 22,</a:t>
            </a:r>
            <a:r>
              <a:rPr lang="pl-PL" sz="1600" dirty="0">
                <a:latin typeface="Calibri" panose="020F0502020204030204" pitchFamily="34" charset="0"/>
              </a:rPr>
              <a:t> </a:t>
            </a:r>
            <a:r>
              <a:rPr lang="pl-PL" sz="1600" b="1" dirty="0">
                <a:latin typeface="Calibri" panose="020F0502020204030204" pitchFamily="34" charset="0"/>
              </a:rPr>
              <a:t>Redukcja ilości rekordów</a:t>
            </a:r>
            <a:r>
              <a:rPr lang="pl-PL" sz="1400" dirty="0">
                <a:latin typeface="Calibri" panose="020F0502020204030204" pitchFamily="34" charset="0"/>
              </a:rPr>
              <a:t>, str. 1 z 3)</a:t>
            </a:r>
            <a:endParaRPr lang="pl-PL" sz="3200" dirty="0">
              <a:latin typeface="Calibri" panose="020F0502020204030204" pitchFamily="34" charset="0"/>
            </a:endParaRPr>
          </a:p>
          <a:p>
            <a:pPr algn="ctr"/>
            <a:r>
              <a:rPr lang="pl-PL" sz="2000" b="1" dirty="0"/>
              <a:t>Redukcja ilości rekordów – SUM, INCLUDE, OMIT, SKIPREC, STOPAFT </a:t>
            </a:r>
          </a:p>
          <a:p>
            <a:r>
              <a:rPr lang="pl-PL" b="1" dirty="0">
                <a:solidFill>
                  <a:srgbClr val="FF0000"/>
                </a:solidFill>
              </a:rPr>
              <a:t>SUM</a:t>
            </a:r>
          </a:p>
          <a:p>
            <a:r>
              <a:rPr lang="pl-PL" dirty="0"/>
              <a:t>Sumowanie po polu liczbowym zgodnie z instrukcją kontrolną (ustawioną w SORT FIELDS=) daje tyle rekordów ile jest różnych wartości w polu instrukcji kontrolnej. Dla każdej z nich obliczona zostaje suma wskazanego (w SUM FIELDS=) pola numerycznego.</a:t>
            </a:r>
          </a:p>
          <a:p>
            <a:r>
              <a:rPr lang="pl-PL" dirty="0"/>
              <a:t>SORT FIELDS=(15,15,CH,A,	-	* nazwisko	</a:t>
            </a:r>
            <a:r>
              <a:rPr lang="pl-PL" dirty="0">
                <a:sym typeface="Wingdings" pitchFamily="2" charset="2"/>
              </a:rPr>
              <a:t> instrukcja kontrolna</a:t>
            </a:r>
            <a:endParaRPr lang="pl-PL" dirty="0"/>
          </a:p>
          <a:p>
            <a:r>
              <a:rPr lang="pl-PL" dirty="0"/>
              <a:t>	           5,10,CH,A)		* imię		</a:t>
            </a:r>
            <a:r>
              <a:rPr lang="pl-PL" dirty="0">
                <a:sym typeface="Wingdings" pitchFamily="2" charset="2"/>
              </a:rPr>
              <a:t> instrukcja kontrolna (c.d.)</a:t>
            </a:r>
            <a:endParaRPr lang="pl-PL" dirty="0"/>
          </a:p>
          <a:p>
            <a:r>
              <a:rPr lang="pl-PL" b="1" dirty="0"/>
              <a:t>SUM FIELDS</a:t>
            </a:r>
            <a:r>
              <a:rPr lang="pl-PL" dirty="0"/>
              <a:t>=(54,8,ZD)		* kwota		</a:t>
            </a:r>
            <a:r>
              <a:rPr lang="pl-PL" dirty="0">
                <a:sym typeface="Wingdings" pitchFamily="2" charset="2"/>
              </a:rPr>
              <a:t> sumuj osobno dla wszystkich</a:t>
            </a:r>
          </a:p>
          <a:p>
            <a:r>
              <a:rPr lang="pl-PL" dirty="0">
                <a:sym typeface="Wingdings" pitchFamily="2" charset="2"/>
              </a:rPr>
              <a:t>						      z instrukcji kontrolnych</a:t>
            </a:r>
          </a:p>
          <a:p>
            <a:r>
              <a:rPr lang="pl-PL" dirty="0"/>
              <a:t>Pisząc </a:t>
            </a:r>
            <a:r>
              <a:rPr lang="pl-PL" b="1" dirty="0"/>
              <a:t>SUM </a:t>
            </a:r>
            <a:r>
              <a:rPr lang="pl-PL" b="1" noProof="1"/>
              <a:t>FIELDS=NONE</a:t>
            </a:r>
            <a:r>
              <a:rPr lang="pl-PL" b="1" dirty="0"/>
              <a:t> </a:t>
            </a:r>
            <a:r>
              <a:rPr lang="pl-PL" dirty="0"/>
              <a:t> </a:t>
            </a:r>
            <a:r>
              <a:rPr lang="pl-PL" b="1" u="sng" dirty="0"/>
              <a:t>usuwamy duplikaty</a:t>
            </a:r>
            <a:r>
              <a:rPr lang="pl-PL" dirty="0"/>
              <a:t> z pliku nie dbając o pola numeryczne (ich war- </a:t>
            </a:r>
            <a:r>
              <a:rPr lang="pl-PL" noProof="1"/>
              <a:t>tości</a:t>
            </a:r>
            <a:r>
              <a:rPr lang="pl-PL" dirty="0"/>
              <a:t> będą wybrane z pierwszego rekordu, niekoniecznie tego, który wydaje się być pierwszym). </a:t>
            </a:r>
          </a:p>
          <a:p>
            <a:r>
              <a:rPr lang="pl-PL" dirty="0"/>
              <a:t>Oczywiście przy </a:t>
            </a:r>
            <a:r>
              <a:rPr lang="pl-PL" b="1" dirty="0"/>
              <a:t>SUM</a:t>
            </a:r>
            <a:r>
              <a:rPr lang="pl-PL" dirty="0"/>
              <a:t> nie ma sposobu sortowania (</a:t>
            </a:r>
            <a:r>
              <a:rPr lang="pl-PL" b="1" dirty="0"/>
              <a:t>A</a:t>
            </a:r>
            <a:r>
              <a:rPr lang="pl-PL" dirty="0"/>
              <a:t> i </a:t>
            </a:r>
            <a:r>
              <a:rPr lang="pl-PL" b="1" dirty="0"/>
              <a:t>D</a:t>
            </a:r>
            <a:r>
              <a:rPr lang="pl-PL" dirty="0"/>
              <a:t>).</a:t>
            </a:r>
          </a:p>
          <a:p>
            <a:endParaRPr lang="pl-PL" dirty="0"/>
          </a:p>
          <a:p>
            <a:r>
              <a:rPr lang="pl-PL" b="1" dirty="0">
                <a:solidFill>
                  <a:srgbClr val="FF0000"/>
                </a:solidFill>
              </a:rPr>
              <a:t>INCLUDE</a:t>
            </a:r>
            <a:r>
              <a:rPr lang="pl-PL" dirty="0"/>
              <a:t> i </a:t>
            </a:r>
            <a:r>
              <a:rPr lang="pl-PL" b="1" dirty="0">
                <a:solidFill>
                  <a:srgbClr val="FF0000"/>
                </a:solidFill>
              </a:rPr>
              <a:t>OMIT</a:t>
            </a:r>
            <a:r>
              <a:rPr lang="pl-PL" dirty="0"/>
              <a:t>  - te dwie instrukcje są wzajemnie wykluczające się.</a:t>
            </a:r>
          </a:p>
          <a:p>
            <a:r>
              <a:rPr lang="pl-PL" dirty="0"/>
              <a:t>	SORT FIELDS=(20,5,CH,A)</a:t>
            </a:r>
          </a:p>
          <a:p>
            <a:r>
              <a:rPr lang="pl-PL" dirty="0"/>
              <a:t>	</a:t>
            </a:r>
            <a:r>
              <a:rPr lang="pl-PL" b="1" dirty="0"/>
              <a:t>INCLUDE COND</a:t>
            </a:r>
            <a:r>
              <a:rPr lang="pl-PL" dirty="0"/>
              <a:t>=(</a:t>
            </a:r>
            <a:r>
              <a:rPr lang="pl-PL" dirty="0">
                <a:solidFill>
                  <a:srgbClr val="7030A0"/>
                </a:solidFill>
              </a:rPr>
              <a:t>40,4,BI,</a:t>
            </a:r>
            <a:r>
              <a:rPr lang="pl-PL" b="1" dirty="0">
                <a:solidFill>
                  <a:srgbClr val="7030A0"/>
                </a:solidFill>
              </a:rPr>
              <a:t>GT,</a:t>
            </a:r>
            <a:r>
              <a:rPr lang="pl-PL" dirty="0">
                <a:solidFill>
                  <a:srgbClr val="7030A0"/>
                </a:solidFill>
              </a:rPr>
              <a:t>36,4,BI</a:t>
            </a:r>
            <a:r>
              <a:rPr lang="pl-PL" dirty="0"/>
              <a:t>,</a:t>
            </a:r>
            <a:r>
              <a:rPr lang="pl-PL" b="1" dirty="0"/>
              <a:t>AND</a:t>
            </a:r>
            <a:r>
              <a:rPr lang="pl-PL" dirty="0"/>
              <a:t>,</a:t>
            </a:r>
            <a:r>
              <a:rPr lang="pl-PL" dirty="0">
                <a:solidFill>
                  <a:srgbClr val="00B050"/>
                </a:solidFill>
              </a:rPr>
              <a:t>1,4,CH,</a:t>
            </a:r>
            <a:r>
              <a:rPr lang="pl-PL" b="1" dirty="0">
                <a:solidFill>
                  <a:srgbClr val="00B050"/>
                </a:solidFill>
              </a:rPr>
              <a:t>EQ</a:t>
            </a:r>
            <a:r>
              <a:rPr lang="pl-PL" dirty="0">
                <a:solidFill>
                  <a:srgbClr val="00B050"/>
                </a:solidFill>
              </a:rPr>
              <a:t>,</a:t>
            </a:r>
            <a:r>
              <a:rPr lang="pl-PL" sz="2000" b="1" dirty="0">
                <a:solidFill>
                  <a:srgbClr val="00B050"/>
                </a:solidFill>
              </a:rPr>
              <a:t>C’</a:t>
            </a:r>
            <a:r>
              <a:rPr lang="pl-PL" dirty="0">
                <a:solidFill>
                  <a:srgbClr val="00B050"/>
                </a:solidFill>
              </a:rPr>
              <a:t>COR’</a:t>
            </a:r>
            <a:r>
              <a:rPr lang="pl-PL" dirty="0"/>
              <a:t>)</a:t>
            </a:r>
          </a:p>
          <a:p>
            <a:r>
              <a:rPr lang="pl-PL" dirty="0"/>
              <a:t>Na wyjściu będą tylko te rekordy, które spełniają porównanie  </a:t>
            </a:r>
            <a:r>
              <a:rPr lang="pl-PL" dirty="0">
                <a:solidFill>
                  <a:srgbClr val="7030A0"/>
                </a:solidFill>
              </a:rPr>
              <a:t>40,4,BI,GT,36,4,BI</a:t>
            </a:r>
            <a:r>
              <a:rPr lang="pl-PL" dirty="0"/>
              <a:t> i w których pierwsze cztery znaki (</a:t>
            </a:r>
            <a:r>
              <a:rPr lang="pl-PL" sz="2000" b="1" dirty="0">
                <a:solidFill>
                  <a:srgbClr val="00B050"/>
                </a:solidFill>
              </a:rPr>
              <a:t>C</a:t>
            </a:r>
            <a:r>
              <a:rPr lang="pl-PL" dirty="0"/>
              <a:t>) to „</a:t>
            </a:r>
            <a:r>
              <a:rPr lang="pl-PL" dirty="0">
                <a:solidFill>
                  <a:srgbClr val="00B050"/>
                </a:solidFill>
              </a:rPr>
              <a:t>COR </a:t>
            </a:r>
            <a:r>
              <a:rPr lang="pl-PL" dirty="0"/>
              <a:t> „.</a:t>
            </a:r>
          </a:p>
          <a:p>
            <a:r>
              <a:rPr lang="pl-PL" dirty="0"/>
              <a:t>	SORT FIELDS=(20,5,CH,A)</a:t>
            </a:r>
          </a:p>
          <a:p>
            <a:r>
              <a:rPr lang="pl-PL" dirty="0"/>
              <a:t>	</a:t>
            </a:r>
            <a:r>
              <a:rPr lang="pl-PL" b="1" dirty="0"/>
              <a:t>OMIT COND</a:t>
            </a:r>
            <a:r>
              <a:rPr lang="pl-PL" dirty="0"/>
              <a:t>=(1,4,CH,EQ,C’</a:t>
            </a:r>
            <a:r>
              <a:rPr lang="pl-PL" sz="1400" dirty="0"/>
              <a:t>bbbb</a:t>
            </a:r>
            <a:r>
              <a:rPr lang="pl-PL" dirty="0"/>
              <a:t>‘)	</a:t>
            </a:r>
            <a:r>
              <a:rPr lang="pl-PL" sz="1400" dirty="0"/>
              <a:t>b</a:t>
            </a:r>
            <a:r>
              <a:rPr lang="pl-PL" dirty="0"/>
              <a:t> oznacza tu spację</a:t>
            </a:r>
          </a:p>
          <a:p>
            <a:r>
              <a:rPr lang="pl-PL" dirty="0"/>
              <a:t>Wyjście nie będzie zawierać rekordów ze spacjami czterech pierwszych znaków.</a:t>
            </a:r>
          </a:p>
          <a:p>
            <a:r>
              <a:rPr lang="pl-PL" dirty="0"/>
              <a:t>Jak kodować porównania </a:t>
            </a:r>
            <a:r>
              <a:rPr lang="pl-PL" dirty="0">
                <a:sym typeface="Wingdings" pitchFamily="2" charset="2"/>
              </a:rPr>
              <a:t> patrz następny slajd.</a:t>
            </a:r>
            <a:endParaRPr lang="pl-PL"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42844" y="0"/>
            <a:ext cx="8858280" cy="6678751"/>
          </a:xfrm>
          <a:prstGeom prst="rect">
            <a:avLst/>
          </a:prstGeom>
          <a:noFill/>
        </p:spPr>
        <p:txBody>
          <a:bodyPr wrap="square" rtlCol="0">
            <a:spAutoFit/>
          </a:bodyPr>
          <a:lstStyle/>
          <a:p>
            <a:pPr algn="ctr"/>
            <a:r>
              <a:rPr lang="en-US" sz="3200" b="1" dirty="0">
                <a:solidFill>
                  <a:srgbClr val="FF0000"/>
                </a:solidFill>
                <a:latin typeface="Calibri" panose="020F0502020204030204" pitchFamily="34" charset="0"/>
              </a:rPr>
              <a:t>SORT</a:t>
            </a:r>
            <a:r>
              <a:rPr lang="pl-PL" sz="2800" b="1" dirty="0"/>
              <a:t> </a:t>
            </a:r>
            <a:r>
              <a:rPr lang="pl-PL" sz="1400" dirty="0">
                <a:latin typeface="Calibri" panose="020F0502020204030204" pitchFamily="34" charset="0"/>
              </a:rPr>
              <a:t>(strona 8 z 22,</a:t>
            </a:r>
            <a:r>
              <a:rPr lang="pl-PL" dirty="0">
                <a:latin typeface="Calibri" panose="020F0502020204030204" pitchFamily="34" charset="0"/>
              </a:rPr>
              <a:t> </a:t>
            </a:r>
            <a:r>
              <a:rPr lang="pl-PL" b="1" dirty="0">
                <a:latin typeface="Calibri" panose="020F0502020204030204" pitchFamily="34" charset="0"/>
              </a:rPr>
              <a:t>Redukcja ilości rekordów</a:t>
            </a:r>
            <a:r>
              <a:rPr lang="pl-PL" sz="1400" dirty="0">
                <a:latin typeface="Calibri" panose="020F0502020204030204" pitchFamily="34" charset="0"/>
              </a:rPr>
              <a:t>, str. 2 z 3)</a:t>
            </a:r>
            <a:endParaRPr lang="pl-PL" sz="2800" dirty="0">
              <a:latin typeface="Calibri" panose="020F0502020204030204" pitchFamily="34" charset="0"/>
            </a:endParaRPr>
          </a:p>
          <a:p>
            <a:r>
              <a:rPr lang="pl-PL" b="1" dirty="0"/>
              <a:t>Operatory porównania</a:t>
            </a:r>
          </a:p>
          <a:p>
            <a:r>
              <a:rPr lang="pl-PL" dirty="0"/>
              <a:t>EQ	równe</a:t>
            </a:r>
          </a:p>
          <a:p>
            <a:r>
              <a:rPr lang="pl-PL" dirty="0"/>
              <a:t>NE	nie równe</a:t>
            </a:r>
          </a:p>
          <a:p>
            <a:r>
              <a:rPr lang="pl-PL" dirty="0"/>
              <a:t>GT	większe niż</a:t>
            </a:r>
          </a:p>
          <a:p>
            <a:r>
              <a:rPr lang="pl-PL" dirty="0"/>
              <a:t>GE	większe niż lub równe</a:t>
            </a:r>
          </a:p>
          <a:p>
            <a:r>
              <a:rPr lang="pl-PL" dirty="0"/>
              <a:t>LT	mniejsze niż</a:t>
            </a:r>
          </a:p>
          <a:p>
            <a:r>
              <a:rPr lang="pl-PL" dirty="0"/>
              <a:t>LE	mniejsze niż lub równe</a:t>
            </a:r>
          </a:p>
          <a:p>
            <a:endParaRPr lang="pl-PL" dirty="0"/>
          </a:p>
          <a:p>
            <a:r>
              <a:rPr lang="pl-PL" dirty="0"/>
              <a:t>Trzeba uważać na możliwość </a:t>
            </a:r>
            <a:r>
              <a:rPr lang="pl-PL" b="1" dirty="0"/>
              <a:t>porównywania różnych typów (formatów) danych</a:t>
            </a:r>
            <a:r>
              <a:rPr lang="pl-PL" dirty="0"/>
              <a:t>.  Możliwości są następujące:</a:t>
            </a:r>
          </a:p>
          <a:p>
            <a:r>
              <a:rPr lang="pl-PL" dirty="0"/>
              <a:t>         </a:t>
            </a:r>
            <a:r>
              <a:rPr lang="pl-PL" b="1" dirty="0"/>
              <a:t>Pola do pola</a:t>
            </a:r>
          </a:p>
          <a:p>
            <a:r>
              <a:rPr lang="pl-PL" dirty="0"/>
              <a:t>	Typ pola	BI	CH	ZD	PD</a:t>
            </a:r>
          </a:p>
          <a:p>
            <a:r>
              <a:rPr lang="pl-PL" dirty="0"/>
              <a:t>      	BI		</a:t>
            </a:r>
          </a:p>
          <a:p>
            <a:r>
              <a:rPr lang="pl-PL" dirty="0"/>
              <a:t>      	CH		</a:t>
            </a:r>
          </a:p>
          <a:p>
            <a:r>
              <a:rPr lang="pl-PL" dirty="0"/>
              <a:t>      	ZD</a:t>
            </a:r>
          </a:p>
          <a:p>
            <a:r>
              <a:rPr lang="pl-PL" dirty="0"/>
              <a:t>      	PD		</a:t>
            </a:r>
          </a:p>
          <a:p>
            <a:r>
              <a:rPr lang="pl-PL" dirty="0"/>
              <a:t>         </a:t>
            </a:r>
            <a:r>
              <a:rPr lang="pl-PL" b="1" dirty="0"/>
              <a:t>Pola do stałych</a:t>
            </a:r>
          </a:p>
          <a:p>
            <a:r>
              <a:rPr lang="pl-PL" dirty="0"/>
              <a:t>	 Typ pola	Pole znakowe	Pole heksadecymalne	Pole numeryczne</a:t>
            </a:r>
          </a:p>
          <a:p>
            <a:r>
              <a:rPr lang="pl-PL" dirty="0"/>
              <a:t>	BI	         </a:t>
            </a:r>
          </a:p>
          <a:p>
            <a:r>
              <a:rPr lang="pl-PL" dirty="0"/>
              <a:t>	CH	</a:t>
            </a:r>
          </a:p>
          <a:p>
            <a:r>
              <a:rPr lang="pl-PL" dirty="0"/>
              <a:t>	ZD</a:t>
            </a:r>
          </a:p>
          <a:p>
            <a:r>
              <a:rPr lang="pl-PL" dirty="0"/>
              <a:t>	PD</a:t>
            </a:r>
          </a:p>
        </p:txBody>
      </p:sp>
      <p:sp>
        <p:nvSpPr>
          <p:cNvPr id="3" name="Gwiazda 5-ramienna 2"/>
          <p:cNvSpPr/>
          <p:nvPr/>
        </p:nvSpPr>
        <p:spPr>
          <a:xfrm rot="175528">
            <a:off x="2132411" y="3930982"/>
            <a:ext cx="78638" cy="13904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4" name="Gwiazda 5-ramienna 3"/>
          <p:cNvSpPr/>
          <p:nvPr/>
        </p:nvSpPr>
        <p:spPr>
          <a:xfrm rot="175528">
            <a:off x="3075299" y="3930983"/>
            <a:ext cx="78638" cy="13904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5" name="Gwiazda 5-ramienna 4"/>
          <p:cNvSpPr/>
          <p:nvPr/>
        </p:nvSpPr>
        <p:spPr>
          <a:xfrm rot="175528">
            <a:off x="2132411" y="4216732"/>
            <a:ext cx="78638" cy="13904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t>		</a:t>
            </a:r>
          </a:p>
        </p:txBody>
      </p:sp>
      <p:sp>
        <p:nvSpPr>
          <p:cNvPr id="6" name="Gwiazda 5-ramienna 5"/>
          <p:cNvSpPr/>
          <p:nvPr/>
        </p:nvSpPr>
        <p:spPr>
          <a:xfrm rot="175528">
            <a:off x="3989799" y="4502484"/>
            <a:ext cx="78638" cy="13904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8" name="Gwiazda 5-ramienna 7"/>
          <p:cNvSpPr/>
          <p:nvPr/>
        </p:nvSpPr>
        <p:spPr>
          <a:xfrm rot="175528">
            <a:off x="4918493" y="4573922"/>
            <a:ext cx="78638" cy="13904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9" name="Gwiazda 5-ramienna 8"/>
          <p:cNvSpPr/>
          <p:nvPr/>
        </p:nvSpPr>
        <p:spPr>
          <a:xfrm rot="175528">
            <a:off x="3989799" y="4788238"/>
            <a:ext cx="78638" cy="13904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Gwiazda 5-ramienna 9"/>
          <p:cNvSpPr/>
          <p:nvPr/>
        </p:nvSpPr>
        <p:spPr>
          <a:xfrm rot="175528">
            <a:off x="4918493" y="4788237"/>
            <a:ext cx="78638" cy="13904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Gwiazda 5-ramienna 11"/>
          <p:cNvSpPr/>
          <p:nvPr/>
        </p:nvSpPr>
        <p:spPr>
          <a:xfrm rot="175528">
            <a:off x="3061105" y="4216735"/>
            <a:ext cx="78638" cy="13904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13" name="Gwiazda 5-ramienna 12"/>
          <p:cNvSpPr/>
          <p:nvPr/>
        </p:nvSpPr>
        <p:spPr>
          <a:xfrm rot="175528">
            <a:off x="2561039" y="5645492"/>
            <a:ext cx="78638" cy="13904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t>		  </a:t>
            </a:r>
          </a:p>
        </p:txBody>
      </p:sp>
      <p:sp>
        <p:nvSpPr>
          <p:cNvPr id="14" name="Gwiazda 5-ramienna 13"/>
          <p:cNvSpPr/>
          <p:nvPr/>
        </p:nvSpPr>
        <p:spPr>
          <a:xfrm rot="175528">
            <a:off x="4932687" y="5645492"/>
            <a:ext cx="78638" cy="13904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t>		</a:t>
            </a:r>
          </a:p>
        </p:txBody>
      </p:sp>
      <p:sp>
        <p:nvSpPr>
          <p:cNvPr id="15" name="Gwiazda 5-ramienna 14"/>
          <p:cNvSpPr/>
          <p:nvPr/>
        </p:nvSpPr>
        <p:spPr>
          <a:xfrm rot="175528">
            <a:off x="2561039" y="5859806"/>
            <a:ext cx="78638" cy="13904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t>		</a:t>
            </a:r>
          </a:p>
        </p:txBody>
      </p:sp>
      <p:sp>
        <p:nvSpPr>
          <p:cNvPr id="16" name="Gwiazda 5-ramienna 15"/>
          <p:cNvSpPr/>
          <p:nvPr/>
        </p:nvSpPr>
        <p:spPr>
          <a:xfrm rot="175528">
            <a:off x="4918493" y="5859809"/>
            <a:ext cx="78638" cy="13904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t>		</a:t>
            </a:r>
          </a:p>
        </p:txBody>
      </p:sp>
      <p:sp>
        <p:nvSpPr>
          <p:cNvPr id="17" name="Gwiazda 5-ramienna 16"/>
          <p:cNvSpPr/>
          <p:nvPr/>
        </p:nvSpPr>
        <p:spPr>
          <a:xfrm rot="175528">
            <a:off x="7433017" y="6145558"/>
            <a:ext cx="78638" cy="13904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t>		</a:t>
            </a:r>
          </a:p>
        </p:txBody>
      </p:sp>
      <p:sp>
        <p:nvSpPr>
          <p:cNvPr id="18" name="Gwiazda 5-ramienna 17"/>
          <p:cNvSpPr/>
          <p:nvPr/>
        </p:nvSpPr>
        <p:spPr>
          <a:xfrm rot="175528">
            <a:off x="7433017" y="6431310"/>
            <a:ext cx="78638" cy="13904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539143" y="1643050"/>
            <a:ext cx="8229600" cy="3571900"/>
          </a:xfrm>
          <a:solidFill>
            <a:schemeClr val="tx1"/>
          </a:solidFill>
        </p:spPr>
        <p:txBody>
          <a:bodyPr>
            <a:normAutofit fontScale="90000"/>
          </a:bodyPr>
          <a:lstStyle/>
          <a:p>
            <a:pPr marL="0" indent="0" algn="l">
              <a:buNone/>
            </a:pPr>
            <a:r>
              <a:rPr lang="pl-PL" sz="1600" b="1" noProof="1">
                <a:solidFill>
                  <a:srgbClr val="00B050"/>
                </a:solidFill>
              </a:rPr>
              <a:t>000018 //STEP020    </a:t>
            </a:r>
            <a:r>
              <a:rPr lang="pl-PL" sz="1600" b="1" noProof="1">
                <a:solidFill>
                  <a:srgbClr val="FF0000"/>
                </a:solidFill>
              </a:rPr>
              <a:t>EXEC </a:t>
            </a:r>
            <a:r>
              <a:rPr lang="pl-PL" sz="1600" b="1" noProof="1">
                <a:solidFill>
                  <a:srgbClr val="00B050"/>
                </a:solidFill>
              </a:rPr>
              <a:t> PGM</a:t>
            </a:r>
            <a:r>
              <a:rPr lang="pl-PL" sz="1600" b="1" noProof="1">
                <a:solidFill>
                  <a:srgbClr val="FFFF00"/>
                </a:solidFill>
              </a:rPr>
              <a:t>=</a:t>
            </a:r>
            <a:r>
              <a:rPr lang="pl-PL" sz="1600" b="1" noProof="1">
                <a:solidFill>
                  <a:srgbClr val="00B050"/>
                </a:solidFill>
              </a:rPr>
              <a:t>SORT</a:t>
            </a:r>
            <a:r>
              <a:rPr lang="pl-PL" sz="1600" b="1" noProof="1">
                <a:solidFill>
                  <a:srgbClr val="FFFF00"/>
                </a:solidFill>
              </a:rPr>
              <a:t>,</a:t>
            </a:r>
            <a:r>
              <a:rPr lang="pl-PL" sz="1600" b="1" noProof="1">
                <a:solidFill>
                  <a:srgbClr val="00B050"/>
                </a:solidFill>
              </a:rPr>
              <a:t>COND</a:t>
            </a:r>
            <a:r>
              <a:rPr lang="pl-PL" sz="1600" b="1" noProof="1">
                <a:solidFill>
                  <a:srgbClr val="FFFF00"/>
                </a:solidFill>
              </a:rPr>
              <a:t>=(</a:t>
            </a:r>
            <a:r>
              <a:rPr lang="pl-PL" sz="1600" b="1" noProof="1">
                <a:solidFill>
                  <a:srgbClr val="00B050"/>
                </a:solidFill>
              </a:rPr>
              <a:t>4</a:t>
            </a:r>
            <a:r>
              <a:rPr lang="pl-PL" sz="1600" b="1" noProof="1">
                <a:solidFill>
                  <a:srgbClr val="FFFF00"/>
                </a:solidFill>
              </a:rPr>
              <a:t>,</a:t>
            </a:r>
            <a:r>
              <a:rPr lang="pl-PL" sz="1600" b="1" noProof="1">
                <a:solidFill>
                  <a:srgbClr val="00B050"/>
                </a:solidFill>
              </a:rPr>
              <a:t>LT</a:t>
            </a:r>
            <a:r>
              <a:rPr lang="pl-PL" sz="1600" b="1" noProof="1">
                <a:solidFill>
                  <a:srgbClr val="FFFF00"/>
                </a:solidFill>
              </a:rPr>
              <a:t>)</a:t>
            </a:r>
            <a:r>
              <a:rPr lang="pl-PL" sz="1600" b="1" noProof="1">
                <a:solidFill>
                  <a:srgbClr val="00B050"/>
                </a:solidFill>
              </a:rPr>
              <a:t/>
            </a:r>
            <a:br>
              <a:rPr lang="pl-PL" sz="1600" b="1" noProof="1">
                <a:solidFill>
                  <a:srgbClr val="00B050"/>
                </a:solidFill>
              </a:rPr>
            </a:br>
            <a:r>
              <a:rPr lang="pl-PL" sz="1600" b="1" noProof="1">
                <a:solidFill>
                  <a:srgbClr val="00B050"/>
                </a:solidFill>
              </a:rPr>
              <a:t>000019 //SORTIN      </a:t>
            </a:r>
            <a:r>
              <a:rPr lang="pl-PL" sz="1600" b="1" noProof="1">
                <a:solidFill>
                  <a:srgbClr val="FF0000"/>
                </a:solidFill>
              </a:rPr>
              <a:t>DD</a:t>
            </a:r>
            <a:r>
              <a:rPr lang="pl-PL" sz="1600" b="1" noProof="1">
                <a:solidFill>
                  <a:srgbClr val="00B050"/>
                </a:solidFill>
              </a:rPr>
              <a:t>  DSN</a:t>
            </a:r>
            <a:r>
              <a:rPr lang="pl-PL" sz="1600" b="1" noProof="1">
                <a:solidFill>
                  <a:srgbClr val="FFFF00"/>
                </a:solidFill>
              </a:rPr>
              <a:t>=</a:t>
            </a:r>
            <a:r>
              <a:rPr lang="pl-PL" sz="1600" b="1" noProof="1">
                <a:solidFill>
                  <a:srgbClr val="00B050"/>
                </a:solidFill>
              </a:rPr>
              <a:t>LB12345.IKEA.ALL</a:t>
            </a:r>
            <a:r>
              <a:rPr lang="pl-PL" sz="1600" noProof="1">
                <a:solidFill>
                  <a:srgbClr val="FFFF00"/>
                </a:solidFill>
              </a:rPr>
              <a:t> ,</a:t>
            </a:r>
            <a:r>
              <a:rPr lang="pl-PL" sz="1600" b="1" noProof="1">
                <a:solidFill>
                  <a:srgbClr val="00B050"/>
                </a:solidFill>
              </a:rPr>
              <a:t>DISP</a:t>
            </a:r>
            <a:r>
              <a:rPr lang="pl-PL" sz="1600" noProof="1">
                <a:solidFill>
                  <a:srgbClr val="FFFF00"/>
                </a:solidFill>
              </a:rPr>
              <a:t>=</a:t>
            </a:r>
            <a:r>
              <a:rPr lang="pl-PL" sz="1600" b="1" noProof="1">
                <a:solidFill>
                  <a:srgbClr val="00B050"/>
                </a:solidFill>
              </a:rPr>
              <a:t>SHR</a:t>
            </a:r>
            <a:br>
              <a:rPr lang="pl-PL" sz="1600" b="1" noProof="1">
                <a:solidFill>
                  <a:srgbClr val="00B050"/>
                </a:solidFill>
              </a:rPr>
            </a:br>
            <a:r>
              <a:rPr lang="pl-PL" sz="1600" b="1" noProof="1">
                <a:solidFill>
                  <a:srgbClr val="00B050"/>
                </a:solidFill>
              </a:rPr>
              <a:t>000020 //SORTOUT  </a:t>
            </a:r>
            <a:r>
              <a:rPr lang="pl-PL" sz="1600" b="1" noProof="1">
                <a:solidFill>
                  <a:srgbClr val="FF0000"/>
                </a:solidFill>
              </a:rPr>
              <a:t>DD</a:t>
            </a:r>
            <a:r>
              <a:rPr lang="pl-PL" sz="1600" b="1" noProof="1">
                <a:solidFill>
                  <a:srgbClr val="00B050"/>
                </a:solidFill>
              </a:rPr>
              <a:t>  DSN</a:t>
            </a:r>
            <a:r>
              <a:rPr lang="pl-PL" sz="1600" b="1" noProof="1">
                <a:solidFill>
                  <a:srgbClr val="FFFF00"/>
                </a:solidFill>
              </a:rPr>
              <a:t>=</a:t>
            </a:r>
            <a:r>
              <a:rPr lang="pl-PL" sz="1600" b="1" noProof="1">
                <a:solidFill>
                  <a:srgbClr val="00B050"/>
                </a:solidFill>
              </a:rPr>
              <a:t>LB12345.IKEA.ALL.SORTED</a:t>
            </a:r>
            <a:r>
              <a:rPr lang="pl-PL" sz="1600" b="1" noProof="1">
                <a:solidFill>
                  <a:srgbClr val="FFFF00"/>
                </a:solidFill>
              </a:rPr>
              <a:t>,</a:t>
            </a:r>
            <a:r>
              <a:rPr lang="pl-PL" sz="1600" b="1" noProof="1">
                <a:solidFill>
                  <a:srgbClr val="00B050"/>
                </a:solidFill>
              </a:rPr>
              <a:t/>
            </a:r>
            <a:br>
              <a:rPr lang="pl-PL" sz="1600" b="1" noProof="1">
                <a:solidFill>
                  <a:srgbClr val="00B050"/>
                </a:solidFill>
              </a:rPr>
            </a:br>
            <a:r>
              <a:rPr lang="pl-PL" sz="1600" b="1" noProof="1">
                <a:solidFill>
                  <a:srgbClr val="00B050"/>
                </a:solidFill>
              </a:rPr>
              <a:t>000021 // 		DISP</a:t>
            </a:r>
            <a:r>
              <a:rPr lang="pl-PL" sz="1600" b="1" noProof="1">
                <a:solidFill>
                  <a:srgbClr val="FFFF00"/>
                </a:solidFill>
              </a:rPr>
              <a:t>=(</a:t>
            </a:r>
            <a:r>
              <a:rPr lang="pl-PL" sz="1600" b="1" noProof="1">
                <a:solidFill>
                  <a:srgbClr val="00B050"/>
                </a:solidFill>
              </a:rPr>
              <a:t>NEW</a:t>
            </a:r>
            <a:r>
              <a:rPr lang="pl-PL" sz="1600" b="1" noProof="1">
                <a:solidFill>
                  <a:srgbClr val="FFFF00"/>
                </a:solidFill>
              </a:rPr>
              <a:t>,</a:t>
            </a:r>
            <a:r>
              <a:rPr lang="pl-PL" sz="1600" b="1" noProof="1">
                <a:solidFill>
                  <a:srgbClr val="00B050"/>
                </a:solidFill>
              </a:rPr>
              <a:t>CATLG</a:t>
            </a:r>
            <a:r>
              <a:rPr lang="pl-PL" sz="1600" b="1" noProof="1">
                <a:solidFill>
                  <a:srgbClr val="FFFF00"/>
                </a:solidFill>
              </a:rPr>
              <a:t>,</a:t>
            </a:r>
            <a:r>
              <a:rPr lang="pl-PL" sz="1600" b="1" noProof="1">
                <a:solidFill>
                  <a:srgbClr val="00B050"/>
                </a:solidFill>
              </a:rPr>
              <a:t>DELETE</a:t>
            </a:r>
            <a:r>
              <a:rPr lang="pl-PL" sz="1600" b="1" noProof="1">
                <a:solidFill>
                  <a:srgbClr val="FFFF00"/>
                </a:solidFill>
              </a:rPr>
              <a:t>),</a:t>
            </a:r>
            <a:r>
              <a:rPr lang="pl-PL" sz="1600" b="1" noProof="1">
                <a:solidFill>
                  <a:srgbClr val="00B050"/>
                </a:solidFill>
              </a:rPr>
              <a:t/>
            </a:r>
            <a:br>
              <a:rPr lang="pl-PL" sz="1600" b="1" noProof="1">
                <a:solidFill>
                  <a:srgbClr val="00B050"/>
                </a:solidFill>
              </a:rPr>
            </a:br>
            <a:r>
              <a:rPr lang="pl-PL" sz="1600" b="1" noProof="1">
                <a:solidFill>
                  <a:srgbClr val="00B050"/>
                </a:solidFill>
              </a:rPr>
              <a:t>000022 // 		AVGREC</a:t>
            </a:r>
            <a:r>
              <a:rPr lang="pl-PL" sz="1600" b="1" noProof="1">
                <a:solidFill>
                  <a:srgbClr val="FFFF00"/>
                </a:solidFill>
              </a:rPr>
              <a:t>=</a:t>
            </a:r>
            <a:r>
              <a:rPr lang="pl-PL" sz="1600" b="1" noProof="1">
                <a:solidFill>
                  <a:srgbClr val="00B050"/>
                </a:solidFill>
              </a:rPr>
              <a:t>K</a:t>
            </a:r>
            <a:r>
              <a:rPr lang="pl-PL" sz="1600" b="1" noProof="1">
                <a:solidFill>
                  <a:srgbClr val="FFFF00"/>
                </a:solidFill>
              </a:rPr>
              <a:t>,</a:t>
            </a:r>
            <a:r>
              <a:rPr lang="pl-PL" sz="1600" b="1" noProof="1">
                <a:solidFill>
                  <a:srgbClr val="00B050"/>
                </a:solidFill>
              </a:rPr>
              <a:t>RECFM</a:t>
            </a:r>
            <a:r>
              <a:rPr lang="pl-PL" sz="1600" b="1" noProof="1">
                <a:solidFill>
                  <a:srgbClr val="FFFF00"/>
                </a:solidFill>
              </a:rPr>
              <a:t>=</a:t>
            </a:r>
            <a:r>
              <a:rPr lang="pl-PL" sz="1600" b="1" noProof="1">
                <a:solidFill>
                  <a:srgbClr val="00B050"/>
                </a:solidFill>
              </a:rPr>
              <a:t>F</a:t>
            </a:r>
            <a:r>
              <a:rPr lang="pl-PL" sz="1600" b="1" noProof="1">
                <a:solidFill>
                  <a:srgbClr val="FFFF00"/>
                </a:solidFill>
              </a:rPr>
              <a:t>,</a:t>
            </a:r>
            <a:r>
              <a:rPr lang="pl-PL" sz="1600" b="1" noProof="1">
                <a:solidFill>
                  <a:srgbClr val="00B050"/>
                </a:solidFill>
              </a:rPr>
              <a:t/>
            </a:r>
            <a:br>
              <a:rPr lang="pl-PL" sz="1600" b="1" noProof="1">
                <a:solidFill>
                  <a:srgbClr val="00B050"/>
                </a:solidFill>
              </a:rPr>
            </a:br>
            <a:r>
              <a:rPr lang="pl-PL" sz="1600" b="1" noProof="1">
                <a:solidFill>
                  <a:srgbClr val="00B050"/>
                </a:solidFill>
              </a:rPr>
              <a:t>000023 // 		DSORG</a:t>
            </a:r>
            <a:r>
              <a:rPr lang="pl-PL" sz="1600" b="1" noProof="1">
                <a:solidFill>
                  <a:srgbClr val="FFFF00"/>
                </a:solidFill>
              </a:rPr>
              <a:t>=</a:t>
            </a:r>
            <a:r>
              <a:rPr lang="pl-PL" sz="1600" b="1" noProof="1">
                <a:solidFill>
                  <a:srgbClr val="00B050"/>
                </a:solidFill>
              </a:rPr>
              <a:t>PS</a:t>
            </a:r>
            <a:r>
              <a:rPr lang="pl-PL" sz="1600" b="1" noProof="1">
                <a:solidFill>
                  <a:srgbClr val="FFFF00"/>
                </a:solidFill>
              </a:rPr>
              <a:t>,</a:t>
            </a:r>
            <a:r>
              <a:rPr lang="pl-PL" sz="1600" b="1" noProof="1">
                <a:solidFill>
                  <a:srgbClr val="00B050"/>
                </a:solidFill>
              </a:rPr>
              <a:t/>
            </a:r>
            <a:br>
              <a:rPr lang="pl-PL" sz="1600" b="1" noProof="1">
                <a:solidFill>
                  <a:srgbClr val="00B050"/>
                </a:solidFill>
              </a:rPr>
            </a:br>
            <a:r>
              <a:rPr lang="pl-PL" sz="1600" b="1" noProof="1">
                <a:solidFill>
                  <a:srgbClr val="00B050"/>
                </a:solidFill>
              </a:rPr>
              <a:t>000024 //		SPACE</a:t>
            </a:r>
            <a:r>
              <a:rPr lang="pl-PL" sz="1600" b="1" noProof="1">
                <a:solidFill>
                  <a:srgbClr val="FFFF00"/>
                </a:solidFill>
              </a:rPr>
              <a:t>=(</a:t>
            </a:r>
            <a:r>
              <a:rPr lang="pl-PL" sz="1600" b="1" noProof="1">
                <a:solidFill>
                  <a:srgbClr val="00B050"/>
                </a:solidFill>
              </a:rPr>
              <a:t>72</a:t>
            </a:r>
            <a:r>
              <a:rPr lang="pl-PL" sz="1600" b="1" noProof="1">
                <a:solidFill>
                  <a:srgbClr val="FFFF00"/>
                </a:solidFill>
              </a:rPr>
              <a:t>,(</a:t>
            </a:r>
            <a:r>
              <a:rPr lang="pl-PL" sz="1600" b="1" noProof="1">
                <a:solidFill>
                  <a:srgbClr val="00B050"/>
                </a:solidFill>
              </a:rPr>
              <a:t>1</a:t>
            </a:r>
            <a:r>
              <a:rPr lang="pl-PL" sz="1600" b="1" noProof="1">
                <a:solidFill>
                  <a:srgbClr val="FFFF00"/>
                </a:solidFill>
              </a:rPr>
              <a:t>,</a:t>
            </a:r>
            <a:r>
              <a:rPr lang="pl-PL" sz="1600" b="1" noProof="1">
                <a:solidFill>
                  <a:srgbClr val="00B050"/>
                </a:solidFill>
              </a:rPr>
              <a:t>1</a:t>
            </a:r>
            <a:r>
              <a:rPr lang="pl-PL" sz="1600" b="1" noProof="1">
                <a:solidFill>
                  <a:srgbClr val="FFFF00"/>
                </a:solidFill>
              </a:rPr>
              <a:t>),</a:t>
            </a:r>
            <a:r>
              <a:rPr lang="pl-PL" sz="1600" b="1" noProof="1">
                <a:solidFill>
                  <a:srgbClr val="00B050"/>
                </a:solidFill>
              </a:rPr>
              <a:t>RLSE</a:t>
            </a:r>
            <a:r>
              <a:rPr lang="pl-PL" sz="1600" b="1" noProof="1">
                <a:solidFill>
                  <a:srgbClr val="FFFF00"/>
                </a:solidFill>
              </a:rPr>
              <a:t>),</a:t>
            </a:r>
            <a:r>
              <a:rPr lang="pl-PL" sz="1600" b="1" noProof="1">
                <a:solidFill>
                  <a:srgbClr val="00B050"/>
                </a:solidFill>
              </a:rPr>
              <a:t/>
            </a:r>
            <a:br>
              <a:rPr lang="pl-PL" sz="1600" b="1" noProof="1">
                <a:solidFill>
                  <a:srgbClr val="00B050"/>
                </a:solidFill>
              </a:rPr>
            </a:br>
            <a:r>
              <a:rPr lang="pl-PL" sz="1600" b="1" noProof="1">
                <a:solidFill>
                  <a:srgbClr val="00B050"/>
                </a:solidFill>
              </a:rPr>
              <a:t>000025 //		LRECL</a:t>
            </a:r>
            <a:r>
              <a:rPr lang="pl-PL" sz="1600" b="1" noProof="1">
                <a:solidFill>
                  <a:srgbClr val="FFFF00"/>
                </a:solidFill>
              </a:rPr>
              <a:t>=</a:t>
            </a:r>
            <a:r>
              <a:rPr lang="pl-PL" sz="1600" b="1" noProof="1">
                <a:solidFill>
                  <a:srgbClr val="00B050"/>
                </a:solidFill>
              </a:rPr>
              <a:t>72</a:t>
            </a:r>
            <a:br>
              <a:rPr lang="pl-PL" sz="1600" b="1" noProof="1">
                <a:solidFill>
                  <a:srgbClr val="00B050"/>
                </a:solidFill>
              </a:rPr>
            </a:br>
            <a:r>
              <a:rPr lang="pl-PL" sz="1600" b="1" noProof="1">
                <a:solidFill>
                  <a:srgbClr val="00B050"/>
                </a:solidFill>
              </a:rPr>
              <a:t>000026 //SYSIN         </a:t>
            </a:r>
            <a:r>
              <a:rPr lang="pl-PL" sz="1600" b="1" noProof="1">
                <a:solidFill>
                  <a:srgbClr val="FF0000"/>
                </a:solidFill>
              </a:rPr>
              <a:t>DD</a:t>
            </a:r>
            <a:r>
              <a:rPr lang="pl-PL" sz="1600" b="1" noProof="1">
                <a:solidFill>
                  <a:srgbClr val="00B050"/>
                </a:solidFill>
              </a:rPr>
              <a:t>   *</a:t>
            </a:r>
            <a:br>
              <a:rPr lang="pl-PL" sz="1600" b="1" noProof="1">
                <a:solidFill>
                  <a:srgbClr val="00B050"/>
                </a:solidFill>
              </a:rPr>
            </a:br>
            <a:r>
              <a:rPr lang="pl-PL" sz="1600" b="1" noProof="1">
                <a:solidFill>
                  <a:srgbClr val="00B050"/>
                </a:solidFill>
              </a:rPr>
              <a:t>000027   </a:t>
            </a:r>
            <a:r>
              <a:rPr lang="pl-PL" sz="1600" b="1" noProof="1">
                <a:solidFill>
                  <a:srgbClr val="0070C0"/>
                </a:solidFill>
              </a:rPr>
              <a:t>SORT FIELDS=(15,15,CH,A),SKIPREC=10,STOPAFT=20</a:t>
            </a:r>
            <a:r>
              <a:rPr lang="pl-PL" sz="1600" b="1" noProof="1">
                <a:solidFill>
                  <a:srgbClr val="00B050"/>
                </a:solidFill>
              </a:rPr>
              <a:t/>
            </a:r>
            <a:br>
              <a:rPr lang="pl-PL" sz="1600" b="1" noProof="1">
                <a:solidFill>
                  <a:srgbClr val="00B050"/>
                </a:solidFill>
              </a:rPr>
            </a:br>
            <a:r>
              <a:rPr lang="pl-PL" sz="1600" b="1" noProof="1">
                <a:solidFill>
                  <a:srgbClr val="00B050"/>
                </a:solidFill>
              </a:rPr>
              <a:t>000028   </a:t>
            </a:r>
            <a:r>
              <a:rPr lang="pl-PL" sz="1600" b="1" noProof="1">
                <a:solidFill>
                  <a:srgbClr val="0070C0"/>
                </a:solidFill>
              </a:rPr>
              <a:t>SUM FIELDS=(54,8,ZD)</a:t>
            </a:r>
            <a:r>
              <a:rPr lang="pl-PL" sz="1600" b="1" noProof="1">
                <a:solidFill>
                  <a:srgbClr val="00B050"/>
                </a:solidFill>
              </a:rPr>
              <a:t/>
            </a:r>
            <a:br>
              <a:rPr lang="pl-PL" sz="1600" b="1" noProof="1">
                <a:solidFill>
                  <a:srgbClr val="00B050"/>
                </a:solidFill>
              </a:rPr>
            </a:br>
            <a:r>
              <a:rPr lang="en-US" sz="1600" b="1" noProof="1">
                <a:solidFill>
                  <a:srgbClr val="00B050"/>
                </a:solidFill>
              </a:rPr>
              <a:t>000029   </a:t>
            </a:r>
            <a:r>
              <a:rPr lang="en-US" sz="1600" b="1" noProof="1">
                <a:solidFill>
                  <a:srgbClr val="0070C0"/>
                </a:solidFill>
              </a:rPr>
              <a:t>INCLUDE COND=((</a:t>
            </a:r>
            <a:r>
              <a:rPr lang="pl-PL" sz="1600" b="1" noProof="1">
                <a:solidFill>
                  <a:srgbClr val="0070C0"/>
                </a:solidFill>
              </a:rPr>
              <a:t>53</a:t>
            </a:r>
            <a:r>
              <a:rPr lang="en-US" sz="1600" b="1" noProof="1">
                <a:solidFill>
                  <a:srgbClr val="0070C0"/>
                </a:solidFill>
              </a:rPr>
              <a:t>,1,CH,EQ,C'M'),OR,((</a:t>
            </a:r>
            <a:r>
              <a:rPr lang="pl-PL" sz="1600" noProof="1">
                <a:solidFill>
                  <a:srgbClr val="0070C0"/>
                </a:solidFill>
              </a:rPr>
              <a:t>62</a:t>
            </a:r>
            <a:r>
              <a:rPr lang="en-US" sz="1600" b="1" noProof="1">
                <a:solidFill>
                  <a:srgbClr val="0070C0"/>
                </a:solidFill>
              </a:rPr>
              <a:t>,1,CH,NE,C‚</a:t>
            </a:r>
            <a:r>
              <a:rPr lang="pl-PL" sz="1600" noProof="1">
                <a:solidFill>
                  <a:srgbClr val="0070C0"/>
                </a:solidFill>
              </a:rPr>
              <a:t>F</a:t>
            </a:r>
            <a:r>
              <a:rPr lang="en-US" sz="1600" b="1" noProof="1">
                <a:solidFill>
                  <a:srgbClr val="0070C0"/>
                </a:solidFill>
              </a:rPr>
              <a:t>'),</a:t>
            </a:r>
            <a:r>
              <a:rPr lang="en-US" sz="1600" b="1" noProof="1">
                <a:solidFill>
                  <a:srgbClr val="00B050"/>
                </a:solidFill>
              </a:rPr>
              <a:t/>
            </a:r>
            <a:br>
              <a:rPr lang="en-US" sz="1600" b="1" noProof="1">
                <a:solidFill>
                  <a:srgbClr val="00B050"/>
                </a:solidFill>
              </a:rPr>
            </a:br>
            <a:r>
              <a:rPr lang="en-US" sz="1600" b="1" noProof="1">
                <a:solidFill>
                  <a:srgbClr val="00B050"/>
                </a:solidFill>
              </a:rPr>
              <a:t>000030 </a:t>
            </a:r>
            <a:r>
              <a:rPr lang="pl-PL" sz="1600" b="1" noProof="1">
                <a:solidFill>
                  <a:srgbClr val="00B050"/>
                </a:solidFill>
              </a:rPr>
              <a:t>		</a:t>
            </a:r>
            <a:r>
              <a:rPr lang="en-US" sz="1600" b="1" noProof="1">
                <a:solidFill>
                  <a:srgbClr val="00B050"/>
                </a:solidFill>
              </a:rPr>
              <a:t>    </a:t>
            </a:r>
            <a:r>
              <a:rPr lang="en-US" sz="1600" b="1" noProof="1">
                <a:solidFill>
                  <a:srgbClr val="0070C0"/>
                </a:solidFill>
              </a:rPr>
              <a:t>AND,(6</a:t>
            </a:r>
            <a:r>
              <a:rPr lang="pl-PL" sz="1600" b="1" noProof="1">
                <a:solidFill>
                  <a:srgbClr val="0070C0"/>
                </a:solidFill>
              </a:rPr>
              <a:t>3</a:t>
            </a:r>
            <a:r>
              <a:rPr lang="en-US" sz="1600" b="1" noProof="1">
                <a:solidFill>
                  <a:srgbClr val="0070C0"/>
                </a:solidFill>
              </a:rPr>
              <a:t>,10,CH,LT,C'1970-01-01')))</a:t>
            </a:r>
            <a:r>
              <a:rPr lang="pl-PL" sz="1600" b="1" noProof="1">
                <a:solidFill>
                  <a:srgbClr val="00B050"/>
                </a:solidFill>
              </a:rPr>
              <a:t/>
            </a:r>
            <a:br>
              <a:rPr lang="pl-PL" sz="1600" b="1" noProof="1">
                <a:solidFill>
                  <a:srgbClr val="00B050"/>
                </a:solidFill>
              </a:rPr>
            </a:br>
            <a:r>
              <a:rPr lang="pl-PL" sz="1600" b="1" noProof="1">
                <a:solidFill>
                  <a:srgbClr val="00B050"/>
                </a:solidFill>
              </a:rPr>
              <a:t>000031 /* </a:t>
            </a:r>
            <a:br>
              <a:rPr lang="pl-PL" sz="1600" b="1" noProof="1">
                <a:solidFill>
                  <a:srgbClr val="00B050"/>
                </a:solidFill>
              </a:rPr>
            </a:br>
            <a:r>
              <a:rPr lang="pl-PL" sz="1600" b="1" noProof="1">
                <a:solidFill>
                  <a:srgbClr val="00B050"/>
                </a:solidFill>
              </a:rPr>
              <a:t>000032 //SYSOUT      </a:t>
            </a:r>
            <a:r>
              <a:rPr lang="pl-PL" sz="1600" b="1" noProof="1">
                <a:solidFill>
                  <a:srgbClr val="FF0000"/>
                </a:solidFill>
              </a:rPr>
              <a:t>DD</a:t>
            </a:r>
            <a:r>
              <a:rPr lang="pl-PL" sz="1600" b="1" noProof="1">
                <a:solidFill>
                  <a:srgbClr val="00B050"/>
                </a:solidFill>
              </a:rPr>
              <a:t> SYSOUT</a:t>
            </a:r>
            <a:r>
              <a:rPr lang="pl-PL" sz="1600" b="1" noProof="1">
                <a:solidFill>
                  <a:srgbClr val="FFFF00"/>
                </a:solidFill>
              </a:rPr>
              <a:t>=</a:t>
            </a:r>
            <a:r>
              <a:rPr lang="pl-PL" sz="1600" b="1" noProof="1">
                <a:solidFill>
                  <a:srgbClr val="00B050"/>
                </a:solidFill>
              </a:rPr>
              <a:t>*</a:t>
            </a:r>
            <a:br>
              <a:rPr lang="pl-PL" sz="1600" b="1" noProof="1">
                <a:solidFill>
                  <a:srgbClr val="00B050"/>
                </a:solidFill>
              </a:rPr>
            </a:br>
            <a:r>
              <a:rPr lang="pl-PL" sz="1600" b="1" noProof="1">
                <a:solidFill>
                  <a:srgbClr val="00B050"/>
                </a:solidFill>
              </a:rPr>
              <a:t>000033 //SYSPRINT   </a:t>
            </a:r>
            <a:r>
              <a:rPr lang="pl-PL" sz="1600" b="1" noProof="1">
                <a:solidFill>
                  <a:srgbClr val="FF0000"/>
                </a:solidFill>
              </a:rPr>
              <a:t>DD</a:t>
            </a:r>
            <a:r>
              <a:rPr lang="pl-PL" sz="1600" b="1" noProof="1">
                <a:solidFill>
                  <a:srgbClr val="00B050"/>
                </a:solidFill>
              </a:rPr>
              <a:t> SYSOUT</a:t>
            </a:r>
            <a:r>
              <a:rPr lang="pl-PL" sz="1600" b="1" noProof="1">
                <a:solidFill>
                  <a:srgbClr val="FFFF00"/>
                </a:solidFill>
              </a:rPr>
              <a:t>=</a:t>
            </a:r>
            <a:r>
              <a:rPr lang="pl-PL" sz="1600" b="1" noProof="1">
                <a:solidFill>
                  <a:srgbClr val="00B050"/>
                </a:solidFill>
              </a:rPr>
              <a:t>* </a:t>
            </a:r>
          </a:p>
        </p:txBody>
      </p:sp>
      <p:sp>
        <p:nvSpPr>
          <p:cNvPr id="3" name="pole tekstowe 2"/>
          <p:cNvSpPr txBox="1"/>
          <p:nvPr/>
        </p:nvSpPr>
        <p:spPr>
          <a:xfrm>
            <a:off x="214283" y="0"/>
            <a:ext cx="8929718" cy="1692771"/>
          </a:xfrm>
          <a:prstGeom prst="rect">
            <a:avLst/>
          </a:prstGeom>
          <a:noFill/>
        </p:spPr>
        <p:txBody>
          <a:bodyPr wrap="square" rtlCol="0">
            <a:spAutoFit/>
          </a:bodyPr>
          <a:lstStyle/>
          <a:p>
            <a:pPr algn="ctr"/>
            <a:r>
              <a:rPr lang="en-US" sz="3200" b="1" dirty="0">
                <a:solidFill>
                  <a:srgbClr val="FF0000"/>
                </a:solidFill>
                <a:latin typeface="Calibri" panose="020F0502020204030204" pitchFamily="34" charset="0"/>
              </a:rPr>
              <a:t>SORT</a:t>
            </a:r>
            <a:r>
              <a:rPr lang="pl-PL" sz="2800" b="1" dirty="0"/>
              <a:t> </a:t>
            </a:r>
            <a:r>
              <a:rPr lang="pl-PL" sz="1400" dirty="0">
                <a:latin typeface="Calibri" panose="020F0502020204030204" pitchFamily="34" charset="0"/>
              </a:rPr>
              <a:t>(strona 9 z 22,</a:t>
            </a:r>
            <a:r>
              <a:rPr lang="pl-PL" dirty="0">
                <a:latin typeface="Calibri" panose="020F0502020204030204" pitchFamily="34" charset="0"/>
              </a:rPr>
              <a:t> </a:t>
            </a:r>
            <a:r>
              <a:rPr lang="pl-PL" b="1" dirty="0">
                <a:latin typeface="Calibri" panose="020F0502020204030204" pitchFamily="34" charset="0"/>
              </a:rPr>
              <a:t>Redukcja ilości rekordów</a:t>
            </a:r>
            <a:r>
              <a:rPr lang="pl-PL" sz="1400" dirty="0">
                <a:latin typeface="Calibri" panose="020F0502020204030204" pitchFamily="34" charset="0"/>
              </a:rPr>
              <a:t>, str. 3 z 3)</a:t>
            </a:r>
            <a:endParaRPr lang="pl-PL" sz="2800" dirty="0">
              <a:latin typeface="Calibri" panose="020F0502020204030204" pitchFamily="34" charset="0"/>
            </a:endParaRPr>
          </a:p>
          <a:p>
            <a:r>
              <a:rPr lang="en-US" b="1" dirty="0"/>
              <a:t>SKIPREC=n</a:t>
            </a:r>
            <a:r>
              <a:rPr lang="en-US" dirty="0"/>
              <a:t> </a:t>
            </a:r>
            <a:r>
              <a:rPr lang="pl-PL" dirty="0"/>
              <a:t>powoduje opuszczenie </a:t>
            </a:r>
            <a:r>
              <a:rPr lang="pl-PL" b="1" dirty="0"/>
              <a:t>n</a:t>
            </a:r>
            <a:r>
              <a:rPr lang="pl-PL" dirty="0"/>
              <a:t> pierwszych rekordów zanim zacznie się sortowanie albo</a:t>
            </a:r>
          </a:p>
          <a:p>
            <a:r>
              <a:rPr lang="pl-PL" dirty="0"/>
              <a:t> kopiowanie.  Rekordy te oczywiście nie pojawią się w pliku wyjściowym.</a:t>
            </a:r>
          </a:p>
          <a:p>
            <a:r>
              <a:rPr lang="en-US" b="1" dirty="0"/>
              <a:t>STOPAFT=n </a:t>
            </a:r>
            <a:r>
              <a:rPr lang="pl-PL" dirty="0"/>
              <a:t>powoduje zatrzymanie sortowania lub kopiowania po </a:t>
            </a:r>
            <a:r>
              <a:rPr lang="pl-PL" b="1" noProof="1"/>
              <a:t>n</a:t>
            </a:r>
            <a:r>
              <a:rPr lang="pl-PL" noProof="1"/>
              <a:t>–tym</a:t>
            </a:r>
            <a:r>
              <a:rPr lang="pl-PL" dirty="0"/>
              <a:t> rekordzie.  Plik</a:t>
            </a:r>
          </a:p>
          <a:p>
            <a:r>
              <a:rPr lang="pl-PL" dirty="0"/>
              <a:t> wyjściowy będzie zawierał tylko </a:t>
            </a:r>
            <a:r>
              <a:rPr lang="pl-PL" b="1" dirty="0"/>
              <a:t>n</a:t>
            </a:r>
            <a:r>
              <a:rPr lang="pl-PL" dirty="0"/>
              <a:t> pierwszych posortowanych rekordów.</a:t>
            </a:r>
          </a:p>
        </p:txBody>
      </p:sp>
      <p:sp>
        <p:nvSpPr>
          <p:cNvPr id="4" name="pole tekstowe 3"/>
          <p:cNvSpPr txBox="1"/>
          <p:nvPr/>
        </p:nvSpPr>
        <p:spPr>
          <a:xfrm>
            <a:off x="214282" y="5214950"/>
            <a:ext cx="8879323" cy="1477328"/>
          </a:xfrm>
          <a:prstGeom prst="rect">
            <a:avLst/>
          </a:prstGeom>
          <a:noFill/>
        </p:spPr>
        <p:txBody>
          <a:bodyPr wrap="square" rtlCol="0">
            <a:spAutoFit/>
          </a:bodyPr>
          <a:lstStyle/>
          <a:p>
            <a:r>
              <a:rPr lang="pl-PL" dirty="0"/>
              <a:t>Sortuj wzrastająco po nazwisku, omiń pierwszych 10 rekordów zatrzymując się na 20-tym.</a:t>
            </a:r>
          </a:p>
          <a:p>
            <a:r>
              <a:rPr lang="pl-PL" dirty="0"/>
              <a:t>Sumuj kwotę (AMOUNT) – nazwiska nie będą się powtarzać a kwota będzie ich sumą.  Weź tylko tych, którzy przenieśli się do innego oddziału (M znaczy </a:t>
            </a:r>
            <a:r>
              <a:rPr lang="pl-PL" i="1" noProof="1"/>
              <a:t>moved</a:t>
            </a:r>
            <a:r>
              <a:rPr lang="pl-PL" dirty="0"/>
              <a:t>) lub (a więc dodaj rekordy) tych, którzy nie są kobietami (tu może być F, M lub spacja) a urodzili się przed 1970 r.</a:t>
            </a:r>
          </a:p>
          <a:p>
            <a:r>
              <a:rPr lang="pl-PL" dirty="0"/>
              <a:t>INCLUDE i OMIT nie mogą współistnieć obok siebie!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28596" y="4429132"/>
            <a:ext cx="8229600" cy="1643074"/>
          </a:xfrm>
          <a:solidFill>
            <a:schemeClr val="tx1"/>
          </a:solidFill>
        </p:spPr>
        <p:txBody>
          <a:bodyPr>
            <a:normAutofit/>
          </a:bodyPr>
          <a:lstStyle/>
          <a:p>
            <a:pPr marL="0" indent="0" algn="l">
              <a:buNone/>
            </a:pPr>
            <a:r>
              <a:rPr lang="pl-PL" sz="1400" b="1" noProof="1">
                <a:solidFill>
                  <a:srgbClr val="00B050"/>
                </a:solidFill>
              </a:rPr>
              <a:t>000025 //	                    LRECL</a:t>
            </a:r>
            <a:r>
              <a:rPr lang="pl-PL" sz="1400" b="1" noProof="1">
                <a:solidFill>
                  <a:srgbClr val="FFFF00"/>
                </a:solidFill>
              </a:rPr>
              <a:t>=</a:t>
            </a:r>
            <a:r>
              <a:rPr lang="pl-PL" sz="1400" b="1" noProof="1">
                <a:solidFill>
                  <a:srgbClr val="00B050"/>
                </a:solidFill>
              </a:rPr>
              <a:t>72</a:t>
            </a:r>
            <a:br>
              <a:rPr lang="pl-PL" sz="1400" b="1" noProof="1">
                <a:solidFill>
                  <a:srgbClr val="00B050"/>
                </a:solidFill>
              </a:rPr>
            </a:br>
            <a:r>
              <a:rPr lang="pl-PL" sz="1400" b="1" noProof="1">
                <a:solidFill>
                  <a:srgbClr val="00B050"/>
                </a:solidFill>
              </a:rPr>
              <a:t>000026 //SYSIN      </a:t>
            </a:r>
            <a:r>
              <a:rPr lang="pl-PL" sz="1400" b="1" noProof="1">
                <a:solidFill>
                  <a:srgbClr val="FF0000"/>
                </a:solidFill>
              </a:rPr>
              <a:t>DD</a:t>
            </a:r>
            <a:r>
              <a:rPr lang="pl-PL" sz="1400" b="1" noProof="1">
                <a:solidFill>
                  <a:srgbClr val="00B050"/>
                </a:solidFill>
              </a:rPr>
              <a:t>  *</a:t>
            </a:r>
            <a:br>
              <a:rPr lang="pl-PL" sz="1400" b="1" noProof="1">
                <a:solidFill>
                  <a:srgbClr val="00B050"/>
                </a:solidFill>
              </a:rPr>
            </a:br>
            <a:r>
              <a:rPr lang="pl-PL" sz="1400" b="1" noProof="1">
                <a:solidFill>
                  <a:srgbClr val="00B050"/>
                </a:solidFill>
              </a:rPr>
              <a:t>000027   </a:t>
            </a:r>
            <a:r>
              <a:rPr lang="pl-PL" sz="1400" b="1" noProof="1">
                <a:solidFill>
                  <a:srgbClr val="0070C0"/>
                </a:solidFill>
              </a:rPr>
              <a:t>SORT FIELDS=(15,15,A,5,10,A),FORMAT=CH</a:t>
            </a:r>
            <a:r>
              <a:rPr lang="pl-PL" sz="1400" b="1" noProof="1">
                <a:solidFill>
                  <a:srgbClr val="00B050"/>
                </a:solidFill>
              </a:rPr>
              <a:t/>
            </a:r>
            <a:br>
              <a:rPr lang="pl-PL" sz="1400" b="1" noProof="1">
                <a:solidFill>
                  <a:srgbClr val="00B050"/>
                </a:solidFill>
              </a:rPr>
            </a:br>
            <a:r>
              <a:rPr lang="pl-PL" sz="1400" b="1" noProof="1">
                <a:solidFill>
                  <a:srgbClr val="00B050"/>
                </a:solidFill>
              </a:rPr>
              <a:t>000028   </a:t>
            </a:r>
            <a:r>
              <a:rPr lang="pl-PL" sz="1400" b="1" noProof="1">
                <a:solidFill>
                  <a:srgbClr val="0070C0"/>
                </a:solidFill>
              </a:rPr>
              <a:t>SUM FIELDS=(54,8,ZD)</a:t>
            </a:r>
            <a:r>
              <a:rPr lang="pl-PL" sz="1400" b="1" noProof="1">
                <a:solidFill>
                  <a:srgbClr val="00B050"/>
                </a:solidFill>
              </a:rPr>
              <a:t/>
            </a:r>
            <a:br>
              <a:rPr lang="pl-PL" sz="1400" b="1" noProof="1">
                <a:solidFill>
                  <a:srgbClr val="00B050"/>
                </a:solidFill>
              </a:rPr>
            </a:br>
            <a:r>
              <a:rPr lang="pl-PL" sz="1400" b="1" noProof="1">
                <a:solidFill>
                  <a:srgbClr val="00B050"/>
                </a:solidFill>
              </a:rPr>
              <a:t>000029   </a:t>
            </a:r>
            <a:r>
              <a:rPr lang="pl-PL" sz="1400" b="1" noProof="1">
                <a:solidFill>
                  <a:srgbClr val="0070C0"/>
                </a:solidFill>
              </a:rPr>
              <a:t>OUTREC FIELDS=(11:C'Associate: ',5,10,X,15,15,50:C'salary (zl) = ',</a:t>
            </a:r>
            <a:r>
              <a:rPr lang="pl-PL" sz="1400" b="1" noProof="1">
                <a:solidFill>
                  <a:srgbClr val="00B050"/>
                </a:solidFill>
              </a:rPr>
              <a:t/>
            </a:r>
            <a:br>
              <a:rPr lang="pl-PL" sz="1400" b="1" noProof="1">
                <a:solidFill>
                  <a:srgbClr val="00B050"/>
                </a:solidFill>
              </a:rPr>
            </a:br>
            <a:r>
              <a:rPr lang="pl-PL" sz="1400" b="1" noProof="1">
                <a:solidFill>
                  <a:srgbClr val="00B050"/>
                </a:solidFill>
              </a:rPr>
              <a:t>000030                  </a:t>
            </a:r>
            <a:r>
              <a:rPr lang="pl-PL" sz="1400" b="1" noProof="1">
                <a:solidFill>
                  <a:srgbClr val="0070C0"/>
                </a:solidFill>
              </a:rPr>
              <a:t>54,6,C’,’,60,2)</a:t>
            </a:r>
            <a:r>
              <a:rPr lang="pl-PL" sz="1400" b="1" noProof="1">
                <a:solidFill>
                  <a:srgbClr val="00B050"/>
                </a:solidFill>
              </a:rPr>
              <a:t/>
            </a:r>
            <a:br>
              <a:rPr lang="pl-PL" sz="1400" b="1" noProof="1">
                <a:solidFill>
                  <a:srgbClr val="00B050"/>
                </a:solidFill>
              </a:rPr>
            </a:br>
            <a:r>
              <a:rPr lang="pl-PL" sz="1400" b="1" noProof="1">
                <a:solidFill>
                  <a:srgbClr val="00B050"/>
                </a:solidFill>
              </a:rPr>
              <a:t>000031 /*</a:t>
            </a:r>
          </a:p>
        </p:txBody>
      </p:sp>
      <p:sp>
        <p:nvSpPr>
          <p:cNvPr id="3" name="pole tekstowe 2"/>
          <p:cNvSpPr txBox="1"/>
          <p:nvPr/>
        </p:nvSpPr>
        <p:spPr>
          <a:xfrm>
            <a:off x="142845" y="0"/>
            <a:ext cx="9001156" cy="4462760"/>
          </a:xfrm>
          <a:prstGeom prst="rect">
            <a:avLst/>
          </a:prstGeom>
          <a:noFill/>
        </p:spPr>
        <p:txBody>
          <a:bodyPr wrap="square" rtlCol="0">
            <a:spAutoFit/>
          </a:bodyPr>
          <a:lstStyle/>
          <a:p>
            <a:pPr algn="ctr"/>
            <a:r>
              <a:rPr lang="en-US" sz="3200" b="1" dirty="0">
                <a:solidFill>
                  <a:srgbClr val="FF0000"/>
                </a:solidFill>
                <a:latin typeface="Calibri" panose="020F0502020204030204" pitchFamily="34" charset="0"/>
              </a:rPr>
              <a:t>SORT</a:t>
            </a:r>
            <a:r>
              <a:rPr lang="pl-PL" sz="2800" b="1" dirty="0"/>
              <a:t> </a:t>
            </a:r>
            <a:r>
              <a:rPr lang="pl-PL" sz="1400" dirty="0">
                <a:latin typeface="Calibri" panose="020F0502020204030204" pitchFamily="34" charset="0"/>
              </a:rPr>
              <a:t>(strona 10 z 22,</a:t>
            </a:r>
            <a:r>
              <a:rPr lang="pl-PL" dirty="0">
                <a:latin typeface="Calibri" panose="020F0502020204030204" pitchFamily="34" charset="0"/>
              </a:rPr>
              <a:t> </a:t>
            </a:r>
            <a:r>
              <a:rPr lang="pl-PL" b="1" dirty="0">
                <a:latin typeface="Calibri" panose="020F0502020204030204" pitchFamily="34" charset="0"/>
              </a:rPr>
              <a:t>Zmiana formatu rekordów</a:t>
            </a:r>
            <a:r>
              <a:rPr lang="pl-PL" sz="1400" dirty="0">
                <a:latin typeface="Calibri" panose="020F0502020204030204" pitchFamily="34" charset="0"/>
              </a:rPr>
              <a:t>, str. 1 z 3)</a:t>
            </a:r>
            <a:endParaRPr lang="pl-PL" sz="2800" dirty="0">
              <a:latin typeface="Calibri" panose="020F0502020204030204" pitchFamily="34" charset="0"/>
            </a:endParaRPr>
          </a:p>
          <a:p>
            <a:pPr algn="ctr"/>
            <a:r>
              <a:rPr lang="pl-PL" b="1" dirty="0"/>
              <a:t>Zmiana formatu rekordu na wyjściu</a:t>
            </a:r>
            <a:r>
              <a:rPr lang="pl-PL" dirty="0"/>
              <a:t> (</a:t>
            </a:r>
            <a:r>
              <a:rPr lang="pl-PL" i="1" noProof="1"/>
              <a:t>Reformatting records</a:t>
            </a:r>
            <a:r>
              <a:rPr lang="pl-PL" dirty="0"/>
              <a:t>) – </a:t>
            </a:r>
            <a:r>
              <a:rPr lang="pl-PL" b="1" dirty="0"/>
              <a:t>INREC</a:t>
            </a:r>
            <a:r>
              <a:rPr lang="pl-PL" dirty="0"/>
              <a:t> i </a:t>
            </a:r>
            <a:r>
              <a:rPr lang="pl-PL" b="1" dirty="0"/>
              <a:t>OUTREC</a:t>
            </a:r>
          </a:p>
          <a:p>
            <a:endParaRPr lang="pl-PL" dirty="0"/>
          </a:p>
          <a:p>
            <a:r>
              <a:rPr lang="pl-PL" dirty="0"/>
              <a:t>Instrukcjami kontrolnymi </a:t>
            </a:r>
            <a:r>
              <a:rPr lang="pl-PL" b="1" dirty="0"/>
              <a:t>INREC</a:t>
            </a:r>
            <a:r>
              <a:rPr lang="pl-PL" dirty="0"/>
              <a:t> i </a:t>
            </a:r>
            <a:r>
              <a:rPr lang="pl-PL" b="1" dirty="0"/>
              <a:t>OUTREC</a:t>
            </a:r>
            <a:r>
              <a:rPr lang="pl-PL" dirty="0"/>
              <a:t> można:</a:t>
            </a:r>
          </a:p>
          <a:p>
            <a:pPr>
              <a:buFontTx/>
              <a:buChar char="-"/>
            </a:pPr>
            <a:r>
              <a:rPr lang="pl-PL" dirty="0"/>
              <a:t>- Usunąć rekordy - zastosuj </a:t>
            </a:r>
            <a:r>
              <a:rPr lang="pl-PL" b="1" dirty="0"/>
              <a:t>INREC</a:t>
            </a:r>
            <a:r>
              <a:rPr lang="pl-PL" dirty="0"/>
              <a:t>,</a:t>
            </a:r>
          </a:p>
          <a:p>
            <a:pPr>
              <a:buFontTx/>
              <a:buChar char="-"/>
            </a:pPr>
            <a:r>
              <a:rPr lang="pl-PL" dirty="0"/>
              <a:t>- Zmienić kolejność pól – zarówno </a:t>
            </a:r>
            <a:r>
              <a:rPr lang="pl-PL" b="1" dirty="0"/>
              <a:t>INREC</a:t>
            </a:r>
            <a:r>
              <a:rPr lang="pl-PL" dirty="0"/>
              <a:t> jak i </a:t>
            </a:r>
            <a:r>
              <a:rPr lang="pl-PL" b="1" dirty="0"/>
              <a:t>OUTREC</a:t>
            </a:r>
            <a:r>
              <a:rPr lang="pl-PL" dirty="0"/>
              <a:t> jest odpowiedni</a:t>
            </a:r>
          </a:p>
          <a:p>
            <a:pPr>
              <a:buFontTx/>
              <a:buChar char="-"/>
            </a:pPr>
            <a:r>
              <a:rPr lang="pl-PL" dirty="0"/>
              <a:t>- Wstawić separatory (spacje, zera lub stałe) – zastosuj </a:t>
            </a:r>
            <a:r>
              <a:rPr lang="pl-PL" b="1" dirty="0"/>
              <a:t>OUTREC</a:t>
            </a:r>
          </a:p>
          <a:p>
            <a:endParaRPr lang="pl-PL" b="1" dirty="0"/>
          </a:p>
          <a:p>
            <a:r>
              <a:rPr lang="pl-PL" b="1" dirty="0"/>
              <a:t>INREC</a:t>
            </a:r>
            <a:r>
              <a:rPr lang="pl-PL" dirty="0"/>
              <a:t> przeformatowuje rekordy </a:t>
            </a:r>
            <a:r>
              <a:rPr lang="pl-PL" b="1" dirty="0"/>
              <a:t>przed</a:t>
            </a:r>
            <a:r>
              <a:rPr lang="pl-PL" dirty="0"/>
              <a:t> sortowaniem (stosowane do usunięcia rekordów).</a:t>
            </a:r>
          </a:p>
          <a:p>
            <a:r>
              <a:rPr lang="pl-PL" b="1" dirty="0"/>
              <a:t>OUTREC</a:t>
            </a:r>
            <a:r>
              <a:rPr lang="pl-PL" dirty="0"/>
              <a:t> przeformatowuje rekordy </a:t>
            </a:r>
            <a:r>
              <a:rPr lang="pl-PL" b="1" dirty="0"/>
              <a:t>po</a:t>
            </a:r>
            <a:r>
              <a:rPr lang="pl-PL" dirty="0"/>
              <a:t> sortowaniem dlatego stosuje się go dla wstawiania</a:t>
            </a:r>
          </a:p>
          <a:p>
            <a:r>
              <a:rPr lang="pl-PL" dirty="0"/>
              <a:t> separatorów.</a:t>
            </a:r>
          </a:p>
          <a:p>
            <a:r>
              <a:rPr lang="pl-PL" b="1" dirty="0"/>
              <a:t>OUREC</a:t>
            </a:r>
            <a:r>
              <a:rPr lang="pl-PL" dirty="0"/>
              <a:t> i </a:t>
            </a:r>
            <a:r>
              <a:rPr lang="pl-PL" b="1" dirty="0"/>
              <a:t>INREC</a:t>
            </a:r>
            <a:r>
              <a:rPr lang="pl-PL" dirty="0"/>
              <a:t> nie wyszczególniają formatu danych (nie znajdziesz tu </a:t>
            </a:r>
            <a:r>
              <a:rPr lang="pl-PL" b="1" dirty="0"/>
              <a:t>CH</a:t>
            </a:r>
            <a:r>
              <a:rPr lang="pl-PL" dirty="0"/>
              <a:t>, </a:t>
            </a:r>
            <a:r>
              <a:rPr lang="pl-PL" b="1" dirty="0"/>
              <a:t>BI</a:t>
            </a:r>
            <a:r>
              <a:rPr lang="pl-PL" dirty="0"/>
              <a:t>, </a:t>
            </a:r>
            <a:r>
              <a:rPr lang="pl-PL" b="1" dirty="0"/>
              <a:t>ZD</a:t>
            </a:r>
            <a:r>
              <a:rPr lang="pl-PL" dirty="0"/>
              <a:t> czy </a:t>
            </a:r>
            <a:r>
              <a:rPr lang="pl-PL" b="1" dirty="0"/>
              <a:t>PD</a:t>
            </a:r>
            <a:r>
              <a:rPr lang="pl-PL" dirty="0"/>
              <a:t>)</a:t>
            </a:r>
          </a:p>
          <a:p>
            <a:r>
              <a:rPr lang="pl-PL" dirty="0"/>
              <a:t>Należy zmienić długość rekordu (</a:t>
            </a:r>
            <a:r>
              <a:rPr lang="pl-PL" b="1" dirty="0"/>
              <a:t>LRECL</a:t>
            </a:r>
            <a:r>
              <a:rPr lang="pl-PL" dirty="0"/>
              <a:t>) w pliku na wyjściu w kodzie JCL:</a:t>
            </a:r>
          </a:p>
          <a:p>
            <a:r>
              <a:rPr lang="pl-PL" dirty="0"/>
              <a:t>	- Jeżeli występuje tylko </a:t>
            </a:r>
            <a:r>
              <a:rPr lang="pl-PL" b="1" dirty="0"/>
              <a:t>INREC</a:t>
            </a:r>
            <a:r>
              <a:rPr lang="pl-PL" dirty="0"/>
              <a:t> – taka jak długość pola w </a:t>
            </a:r>
            <a:r>
              <a:rPr lang="pl-PL" b="1" dirty="0"/>
              <a:t>INREC.</a:t>
            </a:r>
          </a:p>
          <a:p>
            <a:r>
              <a:rPr lang="pl-PL" dirty="0"/>
              <a:t>	- Jeżeli występuje zarówno </a:t>
            </a:r>
            <a:r>
              <a:rPr lang="pl-PL" b="1" dirty="0"/>
              <a:t>INREC</a:t>
            </a:r>
            <a:r>
              <a:rPr lang="pl-PL" dirty="0"/>
              <a:t> jak i </a:t>
            </a:r>
            <a:r>
              <a:rPr lang="pl-PL" b="1" dirty="0"/>
              <a:t>OUTREC</a:t>
            </a:r>
            <a:r>
              <a:rPr lang="pl-PL" dirty="0"/>
              <a:t> – taka jak długość pola w </a:t>
            </a:r>
            <a:r>
              <a:rPr lang="pl-PL" b="1" dirty="0"/>
              <a:t>OUTREC.</a:t>
            </a:r>
            <a:endParaRPr lang="pl-PL" dirty="0"/>
          </a:p>
        </p:txBody>
      </p:sp>
      <p:sp>
        <p:nvSpPr>
          <p:cNvPr id="4" name="pole tekstowe 3"/>
          <p:cNvSpPr txBox="1"/>
          <p:nvPr/>
        </p:nvSpPr>
        <p:spPr>
          <a:xfrm>
            <a:off x="357158" y="6072206"/>
            <a:ext cx="5929354" cy="646331"/>
          </a:xfrm>
          <a:prstGeom prst="rect">
            <a:avLst/>
          </a:prstGeom>
          <a:noFill/>
        </p:spPr>
        <p:txBody>
          <a:bodyPr wrap="square" rtlCol="0">
            <a:spAutoFit/>
          </a:bodyPr>
          <a:lstStyle/>
          <a:p>
            <a:r>
              <a:rPr lang="pl-PL" dirty="0"/>
              <a:t>LRECL musi być zgodne z formatem wyjścia.</a:t>
            </a:r>
          </a:p>
          <a:p>
            <a:r>
              <a:rPr lang="pl-PL" dirty="0"/>
              <a:t>Objaśnienia w notatkach.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214283" y="1"/>
            <a:ext cx="8929718" cy="6955750"/>
          </a:xfrm>
          <a:prstGeom prst="rect">
            <a:avLst/>
          </a:prstGeom>
          <a:noFill/>
        </p:spPr>
        <p:txBody>
          <a:bodyPr wrap="square" rtlCol="0">
            <a:spAutoFit/>
          </a:bodyPr>
          <a:lstStyle/>
          <a:p>
            <a:pPr algn="ctr"/>
            <a:r>
              <a:rPr lang="en-US" sz="3200" b="1" dirty="0">
                <a:solidFill>
                  <a:srgbClr val="FF0000"/>
                </a:solidFill>
                <a:latin typeface="Calibri" panose="020F0502020204030204" pitchFamily="34" charset="0"/>
              </a:rPr>
              <a:t>SORT</a:t>
            </a:r>
            <a:r>
              <a:rPr lang="pl-PL" sz="2800" b="1" dirty="0"/>
              <a:t> </a:t>
            </a:r>
            <a:r>
              <a:rPr lang="pl-PL" sz="1400" dirty="0">
                <a:latin typeface="Calibri" panose="020F0502020204030204" pitchFamily="34" charset="0"/>
              </a:rPr>
              <a:t>(strona 11 z 22,</a:t>
            </a:r>
            <a:r>
              <a:rPr lang="pl-PL" dirty="0">
                <a:latin typeface="Calibri" panose="020F0502020204030204" pitchFamily="34" charset="0"/>
              </a:rPr>
              <a:t> </a:t>
            </a:r>
            <a:r>
              <a:rPr lang="pl-PL" b="1" dirty="0">
                <a:latin typeface="Calibri" panose="020F0502020204030204" pitchFamily="34" charset="0"/>
              </a:rPr>
              <a:t>Zmiana formatu rekordów</a:t>
            </a:r>
            <a:r>
              <a:rPr lang="pl-PL" sz="1400" dirty="0">
                <a:latin typeface="Calibri" panose="020F0502020204030204" pitchFamily="34" charset="0"/>
              </a:rPr>
              <a:t>, str. 2 z 3)</a:t>
            </a:r>
            <a:endParaRPr lang="pl-PL" sz="2800" dirty="0">
              <a:latin typeface="Calibri" panose="020F0502020204030204" pitchFamily="34" charset="0"/>
            </a:endParaRPr>
          </a:p>
          <a:p>
            <a:r>
              <a:rPr lang="pl-PL" b="1" dirty="0"/>
              <a:t>Zmiana kolejności pól</a:t>
            </a:r>
          </a:p>
          <a:p>
            <a:r>
              <a:rPr lang="pl-PL" dirty="0"/>
              <a:t>	SORT  FIELDS=(10,4,CH,A)	              * Numer konta</a:t>
            </a:r>
          </a:p>
          <a:p>
            <a:r>
              <a:rPr lang="pl-PL" dirty="0"/>
              <a:t>	SUM  FIELDS=(20,4,BI,30,4,BI)             * Ilość transakcji i dzień miesiąca</a:t>
            </a:r>
          </a:p>
          <a:p>
            <a:r>
              <a:rPr lang="pl-PL" dirty="0"/>
              <a:t>	</a:t>
            </a:r>
            <a:r>
              <a:rPr lang="pl-PL" b="1" dirty="0"/>
              <a:t>OUTREC</a:t>
            </a:r>
            <a:r>
              <a:rPr lang="pl-PL" dirty="0"/>
              <a:t> FIELDS=(10,4,30,4,20,4)        * Numer konta, dzień miesiąca i ilość transakcji</a:t>
            </a:r>
          </a:p>
          <a:p>
            <a:r>
              <a:rPr lang="pl-PL" b="1" dirty="0"/>
              <a:t>Wstawianie separatorów</a:t>
            </a:r>
          </a:p>
          <a:p>
            <a:r>
              <a:rPr lang="pl-PL" dirty="0"/>
              <a:t>  Wstawianie spacji – </a:t>
            </a:r>
            <a:r>
              <a:rPr lang="pl-PL" i="1" noProof="1"/>
              <a:t>n</a:t>
            </a:r>
            <a:r>
              <a:rPr lang="pl-PL" b="1" noProof="1"/>
              <a:t>X</a:t>
            </a:r>
            <a:r>
              <a:rPr lang="pl-PL" noProof="1"/>
              <a:t> </a:t>
            </a:r>
            <a:r>
              <a:rPr lang="pl-PL" dirty="0"/>
              <a:t> gdzie </a:t>
            </a:r>
            <a:r>
              <a:rPr lang="pl-PL" i="1" dirty="0"/>
              <a:t>n</a:t>
            </a:r>
            <a:r>
              <a:rPr lang="pl-PL" dirty="0"/>
              <a:t> to ilość.  </a:t>
            </a:r>
            <a:r>
              <a:rPr lang="pl-PL" b="1" dirty="0"/>
              <a:t>X</a:t>
            </a:r>
            <a:r>
              <a:rPr lang="pl-PL" dirty="0"/>
              <a:t> lub </a:t>
            </a:r>
            <a:r>
              <a:rPr lang="pl-PL" b="1" dirty="0"/>
              <a:t>1X</a:t>
            </a:r>
            <a:r>
              <a:rPr lang="pl-PL" dirty="0"/>
              <a:t> dla jednej spacji</a:t>
            </a:r>
          </a:p>
          <a:p>
            <a:r>
              <a:rPr lang="pl-PL" dirty="0"/>
              <a:t>  	       binarnego zera – </a:t>
            </a:r>
            <a:r>
              <a:rPr lang="pl-PL" i="1" noProof="1"/>
              <a:t>n</a:t>
            </a:r>
            <a:r>
              <a:rPr lang="pl-PL" b="1" noProof="1"/>
              <a:t>Z</a:t>
            </a:r>
            <a:r>
              <a:rPr lang="pl-PL" dirty="0"/>
              <a:t>. </a:t>
            </a:r>
            <a:r>
              <a:rPr lang="pl-PL" b="1" dirty="0"/>
              <a:t>Z</a:t>
            </a:r>
            <a:r>
              <a:rPr lang="pl-PL" dirty="0"/>
              <a:t> lub </a:t>
            </a:r>
            <a:r>
              <a:rPr lang="pl-PL" b="1" dirty="0"/>
              <a:t>1Z</a:t>
            </a:r>
            <a:r>
              <a:rPr lang="pl-PL" dirty="0"/>
              <a:t> dla jednego zera</a:t>
            </a:r>
          </a:p>
          <a:p>
            <a:r>
              <a:rPr lang="pl-PL" dirty="0"/>
              <a:t>		Przykład	</a:t>
            </a:r>
            <a:r>
              <a:rPr lang="pl-PL" b="1" dirty="0"/>
              <a:t>OUTREC</a:t>
            </a:r>
            <a:r>
              <a:rPr lang="pl-PL" dirty="0"/>
              <a:t> FIELDS=(10,4,</a:t>
            </a:r>
            <a:r>
              <a:rPr lang="pl-PL" b="1" dirty="0"/>
              <a:t>3X</a:t>
            </a:r>
            <a:r>
              <a:rPr lang="pl-PL" dirty="0"/>
              <a:t>30,4,X,20,4,</a:t>
            </a:r>
            <a:r>
              <a:rPr lang="pl-PL" b="1" dirty="0"/>
              <a:t>4Z</a:t>
            </a:r>
            <a:r>
              <a:rPr lang="pl-PL" dirty="0"/>
              <a:t>)</a:t>
            </a:r>
          </a:p>
          <a:p>
            <a:r>
              <a:rPr lang="pl-PL" dirty="0"/>
              <a:t>	       stałych – </a:t>
            </a:r>
            <a:r>
              <a:rPr lang="pl-PL" i="1" noProof="1"/>
              <a:t>n</a:t>
            </a:r>
            <a:r>
              <a:rPr lang="pl-PL" b="1" noProof="1"/>
              <a:t>C</a:t>
            </a:r>
            <a:r>
              <a:rPr lang="pl-PL" noProof="1"/>
              <a:t>’x…x’</a:t>
            </a:r>
            <a:r>
              <a:rPr lang="pl-PL" dirty="0"/>
              <a:t>, gdzie </a:t>
            </a:r>
            <a:r>
              <a:rPr lang="pl-PL" i="1" dirty="0"/>
              <a:t>n</a:t>
            </a:r>
            <a:r>
              <a:rPr lang="pl-PL" dirty="0"/>
              <a:t> jest liczbą powtórzeń (</a:t>
            </a:r>
            <a:r>
              <a:rPr lang="pl-PL" i="1" dirty="0"/>
              <a:t>n</a:t>
            </a:r>
            <a:r>
              <a:rPr lang="pl-PL" dirty="0"/>
              <a:t> pominięte znaczy </a:t>
            </a:r>
            <a:r>
              <a:rPr lang="pl-PL" i="1" dirty="0"/>
              <a:t>n</a:t>
            </a:r>
            <a:r>
              <a:rPr lang="pl-PL" dirty="0"/>
              <a:t>=1)</a:t>
            </a:r>
          </a:p>
          <a:p>
            <a:r>
              <a:rPr lang="pl-PL" dirty="0"/>
              <a:t>		</a:t>
            </a:r>
            <a:r>
              <a:rPr lang="pl-PL" dirty="0" smtClean="0"/>
              <a:t>Chcąc </a:t>
            </a:r>
            <a:r>
              <a:rPr lang="pl-PL" dirty="0"/>
              <a:t>mieć </a:t>
            </a:r>
            <a:r>
              <a:rPr lang="pl-PL" dirty="0" smtClean="0"/>
              <a:t>wydrukowane </a:t>
            </a:r>
            <a:r>
              <a:rPr lang="pl-PL" noProof="1"/>
              <a:t>O’CONNOR piszemy O’’CONNOR</a:t>
            </a:r>
          </a:p>
          <a:p>
            <a:r>
              <a:rPr lang="pl-PL" dirty="0"/>
              <a:t>	       heksadecymalnych wartości – </a:t>
            </a:r>
            <a:r>
              <a:rPr lang="pl-PL" i="1" noProof="1"/>
              <a:t>n</a:t>
            </a:r>
            <a:r>
              <a:rPr lang="pl-PL" b="1" noProof="1"/>
              <a:t>X</a:t>
            </a:r>
            <a:r>
              <a:rPr lang="pl-PL" noProof="1"/>
              <a:t>’yy…yy’.</a:t>
            </a:r>
          </a:p>
          <a:p>
            <a:endParaRPr lang="pl-PL" dirty="0"/>
          </a:p>
          <a:p>
            <a:r>
              <a:rPr lang="pl-PL" dirty="0"/>
              <a:t>Aby otrzymać </a:t>
            </a:r>
            <a:r>
              <a:rPr lang="pl-PL" dirty="0" smtClean="0"/>
              <a:t>coś, </a:t>
            </a:r>
            <a:r>
              <a:rPr lang="pl-PL" dirty="0"/>
              <a:t>co przypomina raport, można użyć wyżej wymienione możliwości. Np.</a:t>
            </a:r>
          </a:p>
          <a:p>
            <a:r>
              <a:rPr lang="pl-PL" dirty="0"/>
              <a:t>           OPTION COPY</a:t>
            </a:r>
          </a:p>
          <a:p>
            <a:r>
              <a:rPr lang="pl-PL" dirty="0"/>
              <a:t>           OUTREC FIELDS=(11:C’Nr konta ‘,10,4,30:C’Ilość  transakcji = ‘ ,30,4,X,C:’Dzień = ‘,30,4)</a:t>
            </a:r>
          </a:p>
          <a:p>
            <a:r>
              <a:rPr lang="pl-PL" dirty="0"/>
              <a:t>	SORT wstawia automatycznie 10 spacji.  Po nich pisze </a:t>
            </a:r>
            <a:r>
              <a:rPr lang="pl-PL" i="1" dirty="0"/>
              <a:t>Nr konta</a:t>
            </a:r>
            <a:r>
              <a:rPr lang="pl-PL" dirty="0"/>
              <a:t> i jego numer, 	wstawia 5 spacji bo zaczyna od 30-go pola pisać </a:t>
            </a:r>
            <a:r>
              <a:rPr lang="pl-PL" i="1" dirty="0"/>
              <a:t>Ilość transakcji =</a:t>
            </a:r>
            <a:r>
              <a:rPr lang="pl-PL" dirty="0"/>
              <a:t> i wstawia liczbę, </a:t>
            </a:r>
          </a:p>
          <a:p>
            <a:r>
              <a:rPr lang="pl-PL" dirty="0"/>
              <a:t>	następnie spację w 53-ej kolumnie, pisze </a:t>
            </a:r>
            <a:r>
              <a:rPr lang="pl-PL" i="1" dirty="0"/>
              <a:t>Dzień =</a:t>
            </a:r>
            <a:r>
              <a:rPr lang="pl-PL" dirty="0"/>
              <a:t> z liczbą kolejnego dnia miesiąca w </a:t>
            </a:r>
          </a:p>
          <a:p>
            <a:r>
              <a:rPr lang="pl-PL" dirty="0"/>
              <a:t>	kolumnie 61 kończąc na kolumnie 64 (</a:t>
            </a:r>
            <a:r>
              <a:rPr lang="pl-PL" b="1" dirty="0"/>
              <a:t>LRECL</a:t>
            </a:r>
            <a:r>
              <a:rPr lang="pl-PL" dirty="0"/>
              <a:t>=64).</a:t>
            </a:r>
          </a:p>
          <a:p>
            <a:r>
              <a:rPr lang="pl-PL" noProof="1"/>
              <a:t>Reformatowanie</a:t>
            </a:r>
            <a:r>
              <a:rPr lang="pl-PL" dirty="0"/>
              <a:t>  przed sortowaniem (</a:t>
            </a:r>
            <a:r>
              <a:rPr lang="pl-PL" b="1" dirty="0"/>
              <a:t>INREC</a:t>
            </a:r>
            <a:r>
              <a:rPr lang="pl-PL" dirty="0"/>
              <a:t>).  Przykład;</a:t>
            </a:r>
          </a:p>
          <a:p>
            <a:r>
              <a:rPr lang="pl-PL" dirty="0"/>
              <a:t>	INREC FIELDS=(1,9,20,4,30,4)</a:t>
            </a:r>
          </a:p>
          <a:p>
            <a:r>
              <a:rPr lang="pl-PL" dirty="0"/>
              <a:t>	SORT FIELDS=(1,9,CH,A)		* Nazwa klienta</a:t>
            </a:r>
          </a:p>
          <a:p>
            <a:r>
              <a:rPr lang="pl-PL" dirty="0"/>
              <a:t>	SUM FIELDS=(10,4,BI)		* Ilość transakcji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42844" y="-24"/>
            <a:ext cx="9001156" cy="6186309"/>
          </a:xfrm>
          <a:prstGeom prst="rect">
            <a:avLst/>
          </a:prstGeom>
          <a:noFill/>
        </p:spPr>
        <p:txBody>
          <a:bodyPr wrap="square" rtlCol="0">
            <a:spAutoFit/>
          </a:bodyPr>
          <a:lstStyle/>
          <a:p>
            <a:pPr algn="ctr"/>
            <a:endParaRPr lang="pl-PL" b="1" dirty="0"/>
          </a:p>
          <a:p>
            <a:pPr algn="ctr"/>
            <a:r>
              <a:rPr lang="pl-PL" b="1" dirty="0">
                <a:latin typeface="Calibri" panose="020F0502020204030204" pitchFamily="34" charset="0"/>
              </a:rPr>
              <a:t>Historia / Wszędobylski JCL</a:t>
            </a:r>
          </a:p>
          <a:p>
            <a:pPr algn="ctr"/>
            <a:endParaRPr lang="pl-PL" b="1" dirty="0">
              <a:latin typeface="Calibri" panose="020F0502020204030204" pitchFamily="34" charset="0"/>
            </a:endParaRPr>
          </a:p>
          <a:p>
            <a:r>
              <a:rPr lang="pl-PL" dirty="0">
                <a:latin typeface="Calibri" panose="020F0502020204030204" pitchFamily="34" charset="0"/>
              </a:rPr>
              <a:t>Wiele z programów narzędziowych było opracowanych przez użytkowników IBM</a:t>
            </a:r>
            <a:r>
              <a:rPr lang="en-US" dirty="0">
                <a:latin typeface="Calibri" panose="020F0502020204030204" pitchFamily="34" charset="0"/>
              </a:rPr>
              <a:t> </a:t>
            </a:r>
            <a:r>
              <a:rPr lang="pl-PL" dirty="0">
                <a:latin typeface="Calibri" panose="020F0502020204030204" pitchFamily="34" charset="0"/>
              </a:rPr>
              <a:t>a później</a:t>
            </a:r>
          </a:p>
          <a:p>
            <a:r>
              <a:rPr lang="pl-PL" dirty="0">
                <a:latin typeface="Calibri" panose="020F0502020204030204" pitchFamily="34" charset="0"/>
              </a:rPr>
              <a:t>modyfikowanych i wprowadzonych przez </a:t>
            </a:r>
            <a:r>
              <a:rPr lang="pl-PL" dirty="0" smtClean="0">
                <a:latin typeface="Calibri" panose="020F0502020204030204" pitchFamily="34" charset="0"/>
              </a:rPr>
              <a:t>sam IBM</a:t>
            </a:r>
            <a:r>
              <a:rPr lang="pl-PL" dirty="0">
                <a:latin typeface="Calibri" panose="020F0502020204030204" pitchFamily="34" charset="0"/>
              </a:rPr>
              <a:t>.</a:t>
            </a:r>
            <a:endParaRPr lang="en-US" dirty="0">
              <a:latin typeface="Calibri" panose="020F0502020204030204" pitchFamily="34" charset="0"/>
            </a:endParaRPr>
          </a:p>
          <a:p>
            <a:endParaRPr lang="pl-PL" dirty="0">
              <a:latin typeface="Calibri" panose="020F0502020204030204" pitchFamily="34" charset="0"/>
            </a:endParaRPr>
          </a:p>
          <a:p>
            <a:r>
              <a:rPr lang="pl-PL" dirty="0">
                <a:latin typeface="Calibri" panose="020F0502020204030204" pitchFamily="34" charset="0"/>
              </a:rPr>
              <a:t>Te programy narzędziowe są zwykle wywoływane ze środowiska </a:t>
            </a:r>
            <a:r>
              <a:rPr lang="pl-PL" b="1" i="1" noProof="1">
                <a:latin typeface="Calibri" panose="020F0502020204030204" pitchFamily="34" charset="0"/>
              </a:rPr>
              <a:t>J</a:t>
            </a:r>
            <a:r>
              <a:rPr lang="pl-PL" i="1" noProof="1">
                <a:latin typeface="Calibri" panose="020F0502020204030204" pitchFamily="34" charset="0"/>
              </a:rPr>
              <a:t>ob </a:t>
            </a:r>
            <a:r>
              <a:rPr lang="pl-PL" b="1" i="1" noProof="1">
                <a:latin typeface="Calibri" panose="020F0502020204030204" pitchFamily="34" charset="0"/>
              </a:rPr>
              <a:t>C</a:t>
            </a:r>
            <a:r>
              <a:rPr lang="pl-PL" i="1" noProof="1">
                <a:latin typeface="Calibri" panose="020F0502020204030204" pitchFamily="34" charset="0"/>
              </a:rPr>
              <a:t>ontrol </a:t>
            </a:r>
            <a:r>
              <a:rPr lang="pl-PL" b="1" i="1" noProof="1">
                <a:latin typeface="Calibri" panose="020F0502020204030204" pitchFamily="34" charset="0"/>
              </a:rPr>
              <a:t>L</a:t>
            </a:r>
            <a:r>
              <a:rPr lang="pl-PL" i="1" noProof="1">
                <a:latin typeface="Calibri" panose="020F0502020204030204" pitchFamily="34" charset="0"/>
              </a:rPr>
              <a:t>anguage</a:t>
            </a:r>
            <a:r>
              <a:rPr lang="en-US" i="1" noProof="1">
                <a:latin typeface="Calibri" panose="020F0502020204030204" pitchFamily="34" charset="0"/>
              </a:rPr>
              <a:t> </a:t>
            </a:r>
            <a:r>
              <a:rPr lang="en-US" dirty="0">
                <a:latin typeface="Calibri" panose="020F0502020204030204" pitchFamily="34" charset="0"/>
              </a:rPr>
              <a:t>(</a:t>
            </a:r>
            <a:r>
              <a:rPr lang="en-US" b="1" dirty="0">
                <a:latin typeface="Calibri" panose="020F0502020204030204" pitchFamily="34" charset="0"/>
              </a:rPr>
              <a:t>JCL</a:t>
            </a:r>
            <a:r>
              <a:rPr lang="en-US" dirty="0">
                <a:latin typeface="Calibri" panose="020F0502020204030204" pitchFamily="34" charset="0"/>
              </a:rPr>
              <a:t>).</a:t>
            </a:r>
            <a:endParaRPr lang="pl-PL" dirty="0">
              <a:latin typeface="Calibri" panose="020F0502020204030204" pitchFamily="34" charset="0"/>
            </a:endParaRPr>
          </a:p>
          <a:p>
            <a:r>
              <a:rPr lang="pl-PL" dirty="0">
                <a:latin typeface="Calibri" panose="020F0502020204030204" pitchFamily="34" charset="0"/>
              </a:rPr>
              <a:t>Utrzymano w nich tendencję wspólną dla </a:t>
            </a:r>
            <a:r>
              <a:rPr lang="pl-PL" b="1" dirty="0">
                <a:latin typeface="Calibri" panose="020F0502020204030204" pitchFamily="34" charset="0"/>
              </a:rPr>
              <a:t>DD</a:t>
            </a:r>
            <a:r>
              <a:rPr lang="pl-PL" dirty="0">
                <a:latin typeface="Calibri" panose="020F0502020204030204" pitchFamily="34" charset="0"/>
              </a:rPr>
              <a:t> (</a:t>
            </a:r>
            <a:r>
              <a:rPr lang="pl-PL" b="1" i="1" dirty="0">
                <a:latin typeface="Calibri" panose="020F0502020204030204" pitchFamily="34" charset="0"/>
              </a:rPr>
              <a:t>D</a:t>
            </a:r>
            <a:r>
              <a:rPr lang="pl-PL" i="1" dirty="0">
                <a:latin typeface="Calibri" panose="020F0502020204030204" pitchFamily="34" charset="0"/>
              </a:rPr>
              <a:t>ata </a:t>
            </a:r>
            <a:r>
              <a:rPr lang="pl-PL" b="1" i="1" noProof="1">
                <a:latin typeface="Calibri" panose="020F0502020204030204" pitchFamily="34" charset="0"/>
              </a:rPr>
              <a:t>D</a:t>
            </a:r>
            <a:r>
              <a:rPr lang="pl-PL" i="1" noProof="1">
                <a:latin typeface="Calibri" panose="020F0502020204030204" pitchFamily="34" charset="0"/>
              </a:rPr>
              <a:t>escription</a:t>
            </a:r>
            <a:r>
              <a:rPr lang="pl-PL" noProof="1">
                <a:latin typeface="Calibri" panose="020F0502020204030204" pitchFamily="34" charset="0"/>
              </a:rPr>
              <a:t>) </a:t>
            </a:r>
            <a:r>
              <a:rPr lang="pl-PL" b="1" noProof="1">
                <a:latin typeface="Calibri" panose="020F0502020204030204" pitchFamily="34" charset="0"/>
              </a:rPr>
              <a:t>JCL</a:t>
            </a:r>
            <a:r>
              <a:rPr lang="pl-PL" noProof="1">
                <a:latin typeface="Calibri" panose="020F0502020204030204" pitchFamily="34" charset="0"/>
              </a:rPr>
              <a:t>a </a:t>
            </a:r>
            <a:r>
              <a:rPr lang="pl-PL" dirty="0">
                <a:latin typeface="Calibri" panose="020F0502020204030204" pitchFamily="34" charset="0"/>
              </a:rPr>
              <a:t>dla danych:</a:t>
            </a:r>
          </a:p>
          <a:p>
            <a:r>
              <a:rPr lang="en-US" dirty="0">
                <a:latin typeface="Calibri" panose="020F0502020204030204" pitchFamily="34" charset="0"/>
              </a:rPr>
              <a:t>SYSIN – </a:t>
            </a:r>
            <a:r>
              <a:rPr lang="pl-PL" dirty="0">
                <a:latin typeface="Calibri" panose="020F0502020204030204" pitchFamily="34" charset="0"/>
              </a:rPr>
              <a:t>plik wejściowy (</a:t>
            </a:r>
            <a:r>
              <a:rPr lang="en-US" i="1" dirty="0">
                <a:latin typeface="Calibri" panose="020F0502020204030204" pitchFamily="34" charset="0"/>
              </a:rPr>
              <a:t>input file</a:t>
            </a:r>
            <a:r>
              <a:rPr lang="pl-PL" dirty="0">
                <a:latin typeface="Calibri" panose="020F0502020204030204" pitchFamily="34" charset="0"/>
              </a:rPr>
              <a:t>) często ustawiony na </a:t>
            </a:r>
            <a:r>
              <a:rPr lang="en-US" dirty="0">
                <a:latin typeface="Calibri" panose="020F0502020204030204" pitchFamily="34" charset="0"/>
              </a:rPr>
              <a:t>DUMMY </a:t>
            </a:r>
            <a:r>
              <a:rPr lang="pl-PL" dirty="0">
                <a:latin typeface="Calibri" panose="020F0502020204030204" pitchFamily="34" charset="0"/>
              </a:rPr>
              <a:t>gdy wymagana akcja jest</a:t>
            </a:r>
          </a:p>
          <a:p>
            <a:r>
              <a:rPr lang="pl-PL" dirty="0">
                <a:latin typeface="Calibri" panose="020F0502020204030204" pitchFamily="34" charset="0"/>
              </a:rPr>
              <a:t>              domyślna.</a:t>
            </a:r>
          </a:p>
          <a:p>
            <a:r>
              <a:rPr lang="en-US" dirty="0">
                <a:latin typeface="Calibri" panose="020F0502020204030204" pitchFamily="34" charset="0"/>
              </a:rPr>
              <a:t>SYSUT1 – </a:t>
            </a:r>
            <a:r>
              <a:rPr lang="pl-PL" dirty="0">
                <a:latin typeface="Calibri" panose="020F0502020204030204" pitchFamily="34" charset="0"/>
              </a:rPr>
              <a:t>plik wejściowy (</a:t>
            </a:r>
            <a:r>
              <a:rPr lang="en-US" i="1" dirty="0">
                <a:latin typeface="Calibri" panose="020F0502020204030204" pitchFamily="34" charset="0"/>
              </a:rPr>
              <a:t>input file</a:t>
            </a:r>
            <a:r>
              <a:rPr lang="pl-PL" dirty="0">
                <a:latin typeface="Calibri" panose="020F0502020204030204" pitchFamily="34" charset="0"/>
              </a:rPr>
              <a:t>)</a:t>
            </a:r>
            <a:r>
              <a:rPr lang="en-US" dirty="0">
                <a:latin typeface="Calibri" panose="020F0502020204030204" pitchFamily="34" charset="0"/>
              </a:rPr>
              <a:t>. </a:t>
            </a:r>
          </a:p>
          <a:p>
            <a:r>
              <a:rPr lang="en-US" dirty="0">
                <a:latin typeface="Calibri" panose="020F0502020204030204" pitchFamily="34" charset="0"/>
              </a:rPr>
              <a:t>SYSUT2 – </a:t>
            </a:r>
            <a:r>
              <a:rPr lang="pl-PL" dirty="0">
                <a:latin typeface="Calibri" panose="020F0502020204030204" pitchFamily="34" charset="0"/>
              </a:rPr>
              <a:t>plik wyjściowy (</a:t>
            </a:r>
            <a:r>
              <a:rPr lang="en-US" i="1" dirty="0">
                <a:latin typeface="Calibri" panose="020F0502020204030204" pitchFamily="34" charset="0"/>
              </a:rPr>
              <a:t>output file</a:t>
            </a:r>
            <a:r>
              <a:rPr lang="pl-PL" dirty="0">
                <a:latin typeface="Calibri" panose="020F0502020204030204" pitchFamily="34" charset="0"/>
              </a:rPr>
              <a:t>)</a:t>
            </a:r>
            <a:r>
              <a:rPr lang="en-US" dirty="0">
                <a:latin typeface="Calibri" panose="020F0502020204030204" pitchFamily="34" charset="0"/>
              </a:rPr>
              <a:t>. </a:t>
            </a:r>
          </a:p>
          <a:p>
            <a:r>
              <a:rPr lang="en-US" dirty="0">
                <a:latin typeface="Calibri" panose="020F0502020204030204" pitchFamily="34" charset="0"/>
              </a:rPr>
              <a:t>SYSPRINT – </a:t>
            </a:r>
            <a:r>
              <a:rPr lang="pl-PL" dirty="0">
                <a:latin typeface="Calibri" panose="020F0502020204030204" pitchFamily="34" charset="0"/>
              </a:rPr>
              <a:t>informacyjny plik wyjściowy z programu narzędziowego</a:t>
            </a:r>
            <a:r>
              <a:rPr lang="en-US" dirty="0">
                <a:latin typeface="Calibri" panose="020F0502020204030204" pitchFamily="34" charset="0"/>
              </a:rPr>
              <a:t>. </a:t>
            </a:r>
          </a:p>
          <a:p>
            <a:r>
              <a:rPr lang="en-US" dirty="0">
                <a:latin typeface="Calibri" panose="020F0502020204030204" pitchFamily="34" charset="0"/>
              </a:rPr>
              <a:t>SYSOUT – </a:t>
            </a:r>
            <a:r>
              <a:rPr lang="pl-PL" dirty="0">
                <a:latin typeface="Calibri" panose="020F0502020204030204" pitchFamily="34" charset="0"/>
              </a:rPr>
              <a:t>wydruk z programu narzędziowego</a:t>
            </a:r>
            <a:r>
              <a:rPr lang="en-US" dirty="0">
                <a:latin typeface="Calibri" panose="020F0502020204030204" pitchFamily="34" charset="0"/>
              </a:rPr>
              <a:t>.</a:t>
            </a:r>
          </a:p>
          <a:p>
            <a:r>
              <a:rPr lang="en-US" dirty="0">
                <a:latin typeface="Calibri" panose="020F0502020204030204" pitchFamily="34" charset="0"/>
              </a:rPr>
              <a:t>SYSUDUMP – </a:t>
            </a:r>
            <a:r>
              <a:rPr lang="pl-PL" dirty="0">
                <a:latin typeface="Calibri" panose="020F0502020204030204" pitchFamily="34" charset="0"/>
              </a:rPr>
              <a:t>wydruk błędu programu gdy nastąpi ‘wywalenie’ się programu.</a:t>
            </a:r>
          </a:p>
          <a:p>
            <a:endParaRPr lang="en-US" dirty="0">
              <a:latin typeface="Calibri" panose="020F0502020204030204" pitchFamily="34" charset="0"/>
            </a:endParaRPr>
          </a:p>
          <a:p>
            <a:r>
              <a:rPr lang="pl-PL" dirty="0">
                <a:latin typeface="Calibri" panose="020F0502020204030204" pitchFamily="34" charset="0"/>
              </a:rPr>
              <a:t>Programy są zwykle w bibliotece systemowej SYS1.LINKLIB więc nie istnieje potrzeba </a:t>
            </a:r>
          </a:p>
          <a:p>
            <a:r>
              <a:rPr lang="pl-PL" dirty="0">
                <a:latin typeface="Calibri" panose="020F0502020204030204" pitchFamily="34" charset="0"/>
              </a:rPr>
              <a:t>definiowania do niej ścieżki dostępu.</a:t>
            </a:r>
          </a:p>
          <a:p>
            <a:endParaRPr lang="pl-PL" dirty="0">
              <a:latin typeface="Calibri" panose="020F0502020204030204" pitchFamily="34" charset="0"/>
            </a:endParaRPr>
          </a:p>
          <a:p>
            <a:r>
              <a:rPr lang="pl-PL" dirty="0">
                <a:latin typeface="Calibri" panose="020F0502020204030204" pitchFamily="34" charset="0"/>
              </a:rPr>
              <a:t>Część tych programów ma znaczenie „historyczne” z powodu rozwinięcia bardziej wygodnych</a:t>
            </a:r>
          </a:p>
          <a:p>
            <a:r>
              <a:rPr lang="pl-PL" dirty="0">
                <a:latin typeface="Calibri" panose="020F0502020204030204" pitchFamily="34" charset="0"/>
              </a:rPr>
              <a:t>narzędzi w innych strefach systemu, i tak np. </a:t>
            </a:r>
            <a:r>
              <a:rPr lang="pl-PL" b="1" dirty="0">
                <a:latin typeface="Calibri" panose="020F0502020204030204" pitchFamily="34" charset="0"/>
              </a:rPr>
              <a:t>IEBCOMPR </a:t>
            </a:r>
            <a:r>
              <a:rPr lang="pl-PL" dirty="0">
                <a:latin typeface="Calibri" panose="020F0502020204030204" pitchFamily="34" charset="0"/>
              </a:rPr>
              <a:t>z powodzeniem zastąpione przez</a:t>
            </a:r>
          </a:p>
          <a:p>
            <a:r>
              <a:rPr lang="pl-PL" dirty="0">
                <a:latin typeface="Calibri" panose="020F0502020204030204" pitchFamily="34" charset="0"/>
              </a:rPr>
              <a:t>program narzędziowy wywoływany z TSO (opcja 3.12) bez odwoływania się do kodu </a:t>
            </a:r>
            <a:r>
              <a:rPr lang="pl-PL" b="1" dirty="0">
                <a:latin typeface="Calibri" panose="020F0502020204030204" pitchFamily="34" charset="0"/>
              </a:rPr>
              <a:t>JCL</a:t>
            </a:r>
            <a:r>
              <a:rPr lang="pl-PL" dirty="0">
                <a:latin typeface="Calibri" panose="020F0502020204030204" pitchFamily="34" charset="0"/>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500034" y="3071810"/>
            <a:ext cx="8143932" cy="2286016"/>
          </a:xfrm>
          <a:solidFill>
            <a:schemeClr val="tx1"/>
          </a:solidFill>
        </p:spPr>
        <p:txBody>
          <a:bodyPr>
            <a:normAutofit/>
          </a:bodyPr>
          <a:lstStyle/>
          <a:p>
            <a:pPr marL="0" indent="0" algn="l">
              <a:buNone/>
            </a:pPr>
            <a:r>
              <a:rPr lang="pl-PL" sz="1800" b="1" noProof="1">
                <a:solidFill>
                  <a:srgbClr val="00B050"/>
                </a:solidFill>
              </a:rPr>
              <a:t>000025 // 	       LRECL</a:t>
            </a:r>
            <a:r>
              <a:rPr lang="pl-PL" sz="1800" b="1" noProof="1">
                <a:solidFill>
                  <a:srgbClr val="FFFF00"/>
                </a:solidFill>
              </a:rPr>
              <a:t>=</a:t>
            </a:r>
            <a:r>
              <a:rPr lang="pl-PL" sz="1800" b="1" noProof="1">
                <a:solidFill>
                  <a:srgbClr val="00B050"/>
                </a:solidFill>
              </a:rPr>
              <a:t>72</a:t>
            </a:r>
            <a:br>
              <a:rPr lang="pl-PL" sz="1800" b="1" noProof="1">
                <a:solidFill>
                  <a:srgbClr val="00B050"/>
                </a:solidFill>
              </a:rPr>
            </a:br>
            <a:r>
              <a:rPr lang="pl-PL" sz="1800" b="1" noProof="1">
                <a:solidFill>
                  <a:srgbClr val="00B050"/>
                </a:solidFill>
              </a:rPr>
              <a:t>000026 //SYSIN      DD  *</a:t>
            </a:r>
            <a:br>
              <a:rPr lang="pl-PL" sz="1800" b="1" noProof="1">
                <a:solidFill>
                  <a:srgbClr val="00B050"/>
                </a:solidFill>
              </a:rPr>
            </a:br>
            <a:r>
              <a:rPr lang="pl-PL" sz="1800" b="1" noProof="1">
                <a:solidFill>
                  <a:srgbClr val="00B050"/>
                </a:solidFill>
              </a:rPr>
              <a:t>000027   </a:t>
            </a:r>
            <a:r>
              <a:rPr lang="pl-PL" sz="1800" b="1" noProof="1">
                <a:solidFill>
                  <a:srgbClr val="0070C0"/>
                </a:solidFill>
              </a:rPr>
              <a:t>INREC FIELDS=(15,15,5,10,54,8)</a:t>
            </a:r>
            <a:r>
              <a:rPr lang="pl-PL" sz="1800" b="1" noProof="1">
                <a:solidFill>
                  <a:srgbClr val="00B050"/>
                </a:solidFill>
              </a:rPr>
              <a:t/>
            </a:r>
            <a:br>
              <a:rPr lang="pl-PL" sz="1800" b="1" noProof="1">
                <a:solidFill>
                  <a:srgbClr val="00B050"/>
                </a:solidFill>
              </a:rPr>
            </a:br>
            <a:r>
              <a:rPr lang="pl-PL" sz="1800" b="1" noProof="1">
                <a:solidFill>
                  <a:srgbClr val="00B050"/>
                </a:solidFill>
              </a:rPr>
              <a:t>000028   </a:t>
            </a:r>
            <a:r>
              <a:rPr lang="pl-PL" sz="1800" b="1" noProof="1">
                <a:solidFill>
                  <a:srgbClr val="0070C0"/>
                </a:solidFill>
              </a:rPr>
              <a:t>SORT FIELDS=(1,15,A,16,10,A),FORMAT=CH</a:t>
            </a:r>
            <a:r>
              <a:rPr lang="pl-PL" sz="1800" b="1" noProof="1">
                <a:solidFill>
                  <a:srgbClr val="00B050"/>
                </a:solidFill>
              </a:rPr>
              <a:t/>
            </a:r>
            <a:br>
              <a:rPr lang="pl-PL" sz="1800" b="1" noProof="1">
                <a:solidFill>
                  <a:srgbClr val="00B050"/>
                </a:solidFill>
              </a:rPr>
            </a:br>
            <a:r>
              <a:rPr lang="pl-PL" sz="1800" b="1" noProof="1">
                <a:solidFill>
                  <a:srgbClr val="00B050"/>
                </a:solidFill>
              </a:rPr>
              <a:t>000029   </a:t>
            </a:r>
            <a:r>
              <a:rPr lang="pl-PL" sz="1800" b="1" noProof="1">
                <a:solidFill>
                  <a:srgbClr val="0070C0"/>
                </a:solidFill>
              </a:rPr>
              <a:t>SUM FIELDS=(26,8,ZD)</a:t>
            </a:r>
            <a:r>
              <a:rPr lang="pl-PL" sz="1800" b="1" noProof="1">
                <a:solidFill>
                  <a:srgbClr val="00B050"/>
                </a:solidFill>
              </a:rPr>
              <a:t/>
            </a:r>
            <a:br>
              <a:rPr lang="pl-PL" sz="1800" b="1" noProof="1">
                <a:solidFill>
                  <a:srgbClr val="00B050"/>
                </a:solidFill>
              </a:rPr>
            </a:br>
            <a:r>
              <a:rPr lang="pl-PL" sz="1800" b="1" noProof="1">
                <a:solidFill>
                  <a:srgbClr val="00B050"/>
                </a:solidFill>
              </a:rPr>
              <a:t>000030   </a:t>
            </a:r>
            <a:r>
              <a:rPr lang="pl-PL" sz="1800" b="1" noProof="1">
                <a:solidFill>
                  <a:srgbClr val="0070C0"/>
                </a:solidFill>
              </a:rPr>
              <a:t>OUTREC FIELDS=(11:C'Associate: ',16,10,X,1,15,50:C'salary (zl) = ',</a:t>
            </a:r>
            <a:r>
              <a:rPr lang="pl-PL" sz="1800" b="1" noProof="1">
                <a:solidFill>
                  <a:srgbClr val="00B050"/>
                </a:solidFill>
              </a:rPr>
              <a:t/>
            </a:r>
            <a:br>
              <a:rPr lang="pl-PL" sz="1800" b="1" noProof="1">
                <a:solidFill>
                  <a:srgbClr val="00B050"/>
                </a:solidFill>
              </a:rPr>
            </a:br>
            <a:r>
              <a:rPr lang="pl-PL" sz="1800" b="1" noProof="1">
                <a:solidFill>
                  <a:srgbClr val="00B050"/>
                </a:solidFill>
              </a:rPr>
              <a:t>000031                  </a:t>
            </a:r>
            <a:r>
              <a:rPr lang="pl-PL" sz="1800" b="1" noProof="1">
                <a:solidFill>
                  <a:srgbClr val="0070C0"/>
                </a:solidFill>
              </a:rPr>
              <a:t>26,6,C’,’,32,2)</a:t>
            </a:r>
            <a:r>
              <a:rPr lang="pl-PL" sz="1800" b="1" noProof="1">
                <a:solidFill>
                  <a:srgbClr val="00B050"/>
                </a:solidFill>
              </a:rPr>
              <a:t/>
            </a:r>
            <a:br>
              <a:rPr lang="pl-PL" sz="1800" b="1" noProof="1">
                <a:solidFill>
                  <a:srgbClr val="00B050"/>
                </a:solidFill>
              </a:rPr>
            </a:br>
            <a:r>
              <a:rPr lang="pl-PL" sz="1800" b="1" noProof="1">
                <a:solidFill>
                  <a:srgbClr val="00B050"/>
                </a:solidFill>
              </a:rPr>
              <a:t>000032 /* </a:t>
            </a:r>
          </a:p>
        </p:txBody>
      </p:sp>
      <p:sp>
        <p:nvSpPr>
          <p:cNvPr id="3" name="pole tekstowe 2"/>
          <p:cNvSpPr txBox="1"/>
          <p:nvPr/>
        </p:nvSpPr>
        <p:spPr>
          <a:xfrm>
            <a:off x="214282" y="0"/>
            <a:ext cx="8929718" cy="3077766"/>
          </a:xfrm>
          <a:prstGeom prst="rect">
            <a:avLst/>
          </a:prstGeom>
          <a:noFill/>
        </p:spPr>
        <p:txBody>
          <a:bodyPr wrap="square" rtlCol="0">
            <a:spAutoFit/>
          </a:bodyPr>
          <a:lstStyle/>
          <a:p>
            <a:pPr algn="ctr"/>
            <a:r>
              <a:rPr lang="en-US" sz="3200" b="1" dirty="0">
                <a:solidFill>
                  <a:srgbClr val="FF0000"/>
                </a:solidFill>
                <a:latin typeface="Calibri" panose="020F0502020204030204" pitchFamily="34" charset="0"/>
              </a:rPr>
              <a:t>SORT</a:t>
            </a:r>
            <a:r>
              <a:rPr lang="pl-PL" sz="2800" b="1" dirty="0"/>
              <a:t> </a:t>
            </a:r>
            <a:r>
              <a:rPr lang="pl-PL" sz="1400" dirty="0">
                <a:latin typeface="Calibri" panose="020F0502020204030204" pitchFamily="34" charset="0"/>
              </a:rPr>
              <a:t>(strona 12 z 22,</a:t>
            </a:r>
            <a:r>
              <a:rPr lang="pl-PL" dirty="0">
                <a:latin typeface="Calibri" panose="020F0502020204030204" pitchFamily="34" charset="0"/>
              </a:rPr>
              <a:t> </a:t>
            </a:r>
            <a:r>
              <a:rPr lang="pl-PL" b="1" dirty="0">
                <a:latin typeface="Calibri" panose="020F0502020204030204" pitchFamily="34" charset="0"/>
              </a:rPr>
              <a:t>Zmiana formatu rekordów</a:t>
            </a:r>
            <a:r>
              <a:rPr lang="pl-PL" sz="1400" dirty="0">
                <a:latin typeface="Calibri" panose="020F0502020204030204" pitchFamily="34" charset="0"/>
              </a:rPr>
              <a:t>, str. 3 z 3)</a:t>
            </a:r>
            <a:endParaRPr lang="pl-PL" sz="2800" dirty="0">
              <a:latin typeface="Calibri" panose="020F0502020204030204" pitchFamily="34" charset="0"/>
            </a:endParaRPr>
          </a:p>
          <a:p>
            <a:endParaRPr lang="pl-PL" b="1" dirty="0"/>
          </a:p>
          <a:p>
            <a:r>
              <a:rPr lang="pl-PL" b="1" dirty="0"/>
              <a:t>Gdy użyte jest INREC</a:t>
            </a:r>
          </a:p>
          <a:p>
            <a:r>
              <a:rPr lang="pl-PL" dirty="0"/>
              <a:t>DFSORT uruchamia </a:t>
            </a:r>
            <a:r>
              <a:rPr lang="pl-PL" b="1" dirty="0"/>
              <a:t>INREC</a:t>
            </a:r>
            <a:r>
              <a:rPr lang="pl-PL" dirty="0"/>
              <a:t> przed </a:t>
            </a:r>
            <a:r>
              <a:rPr lang="pl-PL" b="1" dirty="0"/>
              <a:t>SORT</a:t>
            </a:r>
            <a:r>
              <a:rPr lang="pl-PL" dirty="0"/>
              <a:t>, </a:t>
            </a:r>
            <a:r>
              <a:rPr lang="pl-PL" b="1" dirty="0"/>
              <a:t>SUM</a:t>
            </a:r>
            <a:r>
              <a:rPr lang="pl-PL" dirty="0"/>
              <a:t> i </a:t>
            </a:r>
            <a:r>
              <a:rPr lang="pl-PL" b="1" dirty="0"/>
              <a:t>OUTREC</a:t>
            </a:r>
            <a:r>
              <a:rPr lang="pl-PL" dirty="0"/>
              <a:t> ale po </a:t>
            </a:r>
            <a:r>
              <a:rPr lang="pl-PL" b="1" dirty="0"/>
              <a:t>INCLUDE</a:t>
            </a:r>
            <a:r>
              <a:rPr lang="pl-PL" dirty="0"/>
              <a:t> i </a:t>
            </a:r>
            <a:r>
              <a:rPr lang="pl-PL" b="1" dirty="0"/>
              <a:t>OMIT</a:t>
            </a:r>
            <a:r>
              <a:rPr lang="pl-PL" dirty="0"/>
              <a:t> stąd użycie</a:t>
            </a:r>
          </a:p>
          <a:p>
            <a:r>
              <a:rPr lang="pl-PL" b="1" dirty="0"/>
              <a:t>INREC</a:t>
            </a:r>
            <a:r>
              <a:rPr lang="pl-PL" dirty="0"/>
              <a:t> zmusza </a:t>
            </a:r>
            <a:r>
              <a:rPr lang="pl-PL" b="1" dirty="0"/>
              <a:t>SORT</a:t>
            </a:r>
            <a:r>
              <a:rPr lang="pl-PL" dirty="0"/>
              <a:t>, </a:t>
            </a:r>
            <a:r>
              <a:rPr lang="pl-PL" b="1" dirty="0"/>
              <a:t>SUM</a:t>
            </a:r>
            <a:r>
              <a:rPr lang="pl-PL" dirty="0"/>
              <a:t> i </a:t>
            </a:r>
            <a:r>
              <a:rPr lang="pl-PL" b="1" dirty="0"/>
              <a:t>OUTREC</a:t>
            </a:r>
            <a:r>
              <a:rPr lang="pl-PL" dirty="0"/>
              <a:t> by miały opis pól zgodny z </a:t>
            </a:r>
            <a:r>
              <a:rPr lang="pl-PL" b="1" dirty="0"/>
              <a:t>INREC</a:t>
            </a:r>
            <a:r>
              <a:rPr lang="pl-PL" dirty="0"/>
              <a:t> a nie formatem pola</a:t>
            </a:r>
          </a:p>
          <a:p>
            <a:r>
              <a:rPr lang="pl-PL" dirty="0"/>
              <a:t>oryginalnego.</a:t>
            </a:r>
          </a:p>
          <a:p>
            <a:r>
              <a:rPr lang="pl-PL" b="1" dirty="0"/>
              <a:t>INCLUDE</a:t>
            </a:r>
            <a:r>
              <a:rPr lang="pl-PL" dirty="0"/>
              <a:t> (jak i </a:t>
            </a:r>
            <a:r>
              <a:rPr lang="pl-PL" b="1" dirty="0"/>
              <a:t>OMIT</a:t>
            </a:r>
            <a:r>
              <a:rPr lang="pl-PL" dirty="0"/>
              <a:t>) nie zmienia formatu oryginalnego.</a:t>
            </a:r>
          </a:p>
          <a:p>
            <a:r>
              <a:rPr lang="pl-PL" dirty="0"/>
              <a:t>	INCLUDE  COND=(40,6,EQ,C’KREDYT”)</a:t>
            </a:r>
          </a:p>
          <a:p>
            <a:r>
              <a:rPr lang="pl-PL" dirty="0"/>
              <a:t>	INREC  FIELDS=(1,9,20,4,40,6)</a:t>
            </a:r>
          </a:p>
          <a:p>
            <a:r>
              <a:rPr lang="pl-PL" dirty="0"/>
              <a:t>	OPTION  COPY</a:t>
            </a:r>
          </a:p>
        </p:txBody>
      </p:sp>
      <p:sp>
        <p:nvSpPr>
          <p:cNvPr id="4" name="pole tekstowe 3"/>
          <p:cNvSpPr txBox="1"/>
          <p:nvPr/>
        </p:nvSpPr>
        <p:spPr>
          <a:xfrm>
            <a:off x="214282" y="5385972"/>
            <a:ext cx="8716938" cy="1200329"/>
          </a:xfrm>
          <a:prstGeom prst="rect">
            <a:avLst/>
          </a:prstGeom>
          <a:noFill/>
        </p:spPr>
        <p:txBody>
          <a:bodyPr wrap="square" rtlCol="0">
            <a:spAutoFit/>
          </a:bodyPr>
          <a:lstStyle/>
          <a:p>
            <a:r>
              <a:rPr lang="pl-PL" dirty="0"/>
              <a:t>Plik wyjściowy jest identyczny z tym, otrzymanym w przedostatnim przykładzie kopii z TSO.</a:t>
            </a:r>
          </a:p>
          <a:p>
            <a:r>
              <a:rPr lang="pl-PL" dirty="0"/>
              <a:t>INREC powoduje zmianę formatu pola wejściowego do dalszych operacji programu SORT </a:t>
            </a:r>
          </a:p>
          <a:p>
            <a:r>
              <a:rPr lang="pl-PL" dirty="0"/>
              <a:t>i staje się dla nich rzeczywistym formatem wejściowym, tym </a:t>
            </a:r>
            <a:r>
              <a:rPr lang="pl-PL" dirty="0" smtClean="0"/>
              <a:t>lepszym, </a:t>
            </a:r>
            <a:r>
              <a:rPr lang="pl-PL" dirty="0"/>
              <a:t>bo zawierającym tylko </a:t>
            </a:r>
          </a:p>
          <a:p>
            <a:r>
              <a:rPr lang="pl-PL" dirty="0"/>
              <a:t>te pola, które są potrzebne do dalszego </a:t>
            </a:r>
            <a:r>
              <a:rPr lang="pl-PL" dirty="0" smtClean="0"/>
              <a:t>przetwarzania</a:t>
            </a:r>
            <a:r>
              <a:rPr lang="pl-PL" noProof="1" smtClean="0"/>
              <a:t>. LRECL=72 jest tu </a:t>
            </a:r>
            <a:r>
              <a:rPr lang="pl-PL" noProof="1" smtClean="0"/>
              <a:t>ignorowany.</a:t>
            </a:r>
            <a:endParaRPr lang="pl-PL" noProof="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3501008"/>
            <a:ext cx="8229600" cy="3286124"/>
          </a:xfrm>
          <a:solidFill>
            <a:schemeClr val="tx1"/>
          </a:solidFill>
        </p:spPr>
        <p:txBody>
          <a:bodyPr>
            <a:noAutofit/>
          </a:bodyPr>
          <a:lstStyle/>
          <a:p>
            <a:pPr marL="0" indent="0" algn="l">
              <a:buNone/>
            </a:pPr>
            <a:r>
              <a:rPr lang="pl-PL" sz="1400" b="1" noProof="1">
                <a:solidFill>
                  <a:srgbClr val="00B050"/>
                </a:solidFill>
              </a:rPr>
              <a:t>000022 //STEP010    </a:t>
            </a:r>
            <a:r>
              <a:rPr lang="pl-PL" sz="1400" b="1" noProof="1">
                <a:solidFill>
                  <a:srgbClr val="FF0000"/>
                </a:solidFill>
              </a:rPr>
              <a:t>EXEC</a:t>
            </a:r>
            <a:r>
              <a:rPr lang="pl-PL" sz="1400" b="1" noProof="1">
                <a:solidFill>
                  <a:srgbClr val="00B050"/>
                </a:solidFill>
              </a:rPr>
              <a:t>  PGM</a:t>
            </a:r>
            <a:r>
              <a:rPr lang="pl-PL" sz="1400" b="1" noProof="1">
                <a:solidFill>
                  <a:srgbClr val="FFFF00"/>
                </a:solidFill>
              </a:rPr>
              <a:t>=</a:t>
            </a:r>
            <a:r>
              <a:rPr lang="pl-PL" sz="1400" b="1" noProof="1">
                <a:solidFill>
                  <a:srgbClr val="00B050"/>
                </a:solidFill>
              </a:rPr>
              <a:t>SORT</a:t>
            </a:r>
            <a:br>
              <a:rPr lang="pl-PL" sz="1400" b="1" noProof="1">
                <a:solidFill>
                  <a:srgbClr val="00B050"/>
                </a:solidFill>
              </a:rPr>
            </a:br>
            <a:r>
              <a:rPr lang="pl-PL" sz="1400" b="1" noProof="1">
                <a:solidFill>
                  <a:srgbClr val="00B050"/>
                </a:solidFill>
              </a:rPr>
              <a:t>000023 //SORTIN        </a:t>
            </a:r>
            <a:r>
              <a:rPr lang="pl-PL" sz="1400" b="1" noProof="1">
                <a:solidFill>
                  <a:srgbClr val="FF0000"/>
                </a:solidFill>
              </a:rPr>
              <a:t>DD</a:t>
            </a:r>
            <a:r>
              <a:rPr lang="pl-PL" sz="1400" b="1" noProof="1">
                <a:solidFill>
                  <a:srgbClr val="00B050"/>
                </a:solidFill>
              </a:rPr>
              <a:t>   DSN</a:t>
            </a:r>
            <a:r>
              <a:rPr lang="pl-PL" sz="1400" b="1" noProof="1">
                <a:solidFill>
                  <a:srgbClr val="FFFF00"/>
                </a:solidFill>
              </a:rPr>
              <a:t>=</a:t>
            </a:r>
            <a:r>
              <a:rPr lang="pl-PL" sz="1400" b="1" noProof="1">
                <a:solidFill>
                  <a:srgbClr val="00B050"/>
                </a:solidFill>
              </a:rPr>
              <a:t>LB12345.IKEA.ALL,DISP</a:t>
            </a:r>
            <a:r>
              <a:rPr lang="pl-PL" sz="1400" b="1" noProof="1">
                <a:solidFill>
                  <a:srgbClr val="FFFF00"/>
                </a:solidFill>
              </a:rPr>
              <a:t>=</a:t>
            </a:r>
            <a:r>
              <a:rPr lang="pl-PL" sz="1400" b="1" noProof="1">
                <a:solidFill>
                  <a:srgbClr val="00B050"/>
                </a:solidFill>
              </a:rPr>
              <a:t>SHR</a:t>
            </a:r>
            <a:br>
              <a:rPr lang="pl-PL" sz="1400" b="1" noProof="1">
                <a:solidFill>
                  <a:srgbClr val="00B050"/>
                </a:solidFill>
              </a:rPr>
            </a:br>
            <a:r>
              <a:rPr lang="pl-PL" sz="1400" b="1" noProof="1">
                <a:solidFill>
                  <a:srgbClr val="00B050"/>
                </a:solidFill>
              </a:rPr>
              <a:t>000024 //DLAJANKA  </a:t>
            </a:r>
            <a:r>
              <a:rPr lang="pl-PL" sz="1400" b="1" noProof="1">
                <a:solidFill>
                  <a:srgbClr val="FF0000"/>
                </a:solidFill>
              </a:rPr>
              <a:t>DD</a:t>
            </a:r>
            <a:r>
              <a:rPr lang="pl-PL" sz="1400" b="1" noProof="1">
                <a:solidFill>
                  <a:srgbClr val="00B050"/>
                </a:solidFill>
              </a:rPr>
              <a:t>   DSN</a:t>
            </a:r>
            <a:r>
              <a:rPr lang="pl-PL" sz="1400" b="1" noProof="1">
                <a:solidFill>
                  <a:srgbClr val="FFFF00"/>
                </a:solidFill>
              </a:rPr>
              <a:t>=</a:t>
            </a:r>
            <a:r>
              <a:rPr lang="pl-PL" sz="1400" b="1" noProof="1">
                <a:solidFill>
                  <a:srgbClr val="00B050"/>
                </a:solidFill>
              </a:rPr>
              <a:t>LB12345.IKEA.JANEK</a:t>
            </a:r>
            <a:r>
              <a:rPr lang="pl-PL" sz="1400" b="1" noProof="1">
                <a:solidFill>
                  <a:srgbClr val="FFFF00"/>
                </a:solidFill>
              </a:rPr>
              <a:t>,</a:t>
            </a:r>
            <a:r>
              <a:rPr lang="pl-PL" sz="1400" b="1" noProof="1">
                <a:solidFill>
                  <a:srgbClr val="00B050"/>
                </a:solidFill>
              </a:rPr>
              <a:t>DISP</a:t>
            </a:r>
            <a:r>
              <a:rPr lang="pl-PL" sz="1400" b="1" noProof="1">
                <a:solidFill>
                  <a:srgbClr val="FFFF00"/>
                </a:solidFill>
              </a:rPr>
              <a:t>=(,</a:t>
            </a:r>
            <a:r>
              <a:rPr lang="pl-PL" sz="1400" b="1" noProof="1">
                <a:solidFill>
                  <a:srgbClr val="00B050"/>
                </a:solidFill>
              </a:rPr>
              <a:t>KEEP</a:t>
            </a:r>
            <a:r>
              <a:rPr lang="pl-PL" sz="1400" b="1" noProof="1">
                <a:solidFill>
                  <a:srgbClr val="FFFF00"/>
                </a:solidFill>
              </a:rPr>
              <a:t>),</a:t>
            </a:r>
            <a:r>
              <a:rPr lang="pl-PL" sz="1400" b="1" noProof="1">
                <a:solidFill>
                  <a:srgbClr val="00B050"/>
                </a:solidFill>
              </a:rPr>
              <a:t/>
            </a:r>
            <a:br>
              <a:rPr lang="pl-PL" sz="1400" b="1" noProof="1">
                <a:solidFill>
                  <a:srgbClr val="00B050"/>
                </a:solidFill>
              </a:rPr>
            </a:br>
            <a:r>
              <a:rPr lang="pl-PL" sz="1400" b="1" noProof="1">
                <a:solidFill>
                  <a:srgbClr val="00B050"/>
                </a:solidFill>
              </a:rPr>
              <a:t>000025 // 		   AVGREC</a:t>
            </a:r>
            <a:r>
              <a:rPr lang="pl-PL" sz="1400" b="1" noProof="1">
                <a:solidFill>
                  <a:srgbClr val="FFFF00"/>
                </a:solidFill>
              </a:rPr>
              <a:t>=</a:t>
            </a:r>
            <a:r>
              <a:rPr lang="pl-PL" sz="1400" b="1" noProof="1">
                <a:solidFill>
                  <a:srgbClr val="00B050"/>
                </a:solidFill>
              </a:rPr>
              <a:t>K</a:t>
            </a:r>
            <a:r>
              <a:rPr lang="pl-PL" sz="1400" b="1" noProof="1">
                <a:solidFill>
                  <a:srgbClr val="FFFF00"/>
                </a:solidFill>
              </a:rPr>
              <a:t>,</a:t>
            </a:r>
            <a:r>
              <a:rPr lang="pl-PL" sz="1400" b="1" noProof="1">
                <a:solidFill>
                  <a:srgbClr val="00B050"/>
                </a:solidFill>
              </a:rPr>
              <a:t>RECFM</a:t>
            </a:r>
            <a:r>
              <a:rPr lang="pl-PL" sz="1400" b="1" noProof="1">
                <a:solidFill>
                  <a:srgbClr val="FFFF00"/>
                </a:solidFill>
              </a:rPr>
              <a:t>=</a:t>
            </a:r>
            <a:r>
              <a:rPr lang="pl-PL" sz="1400" b="1" noProof="1">
                <a:solidFill>
                  <a:srgbClr val="00B050"/>
                </a:solidFill>
              </a:rPr>
              <a:t>F</a:t>
            </a:r>
            <a:r>
              <a:rPr lang="pl-PL" sz="1400" b="1" noProof="1">
                <a:solidFill>
                  <a:srgbClr val="FFFF00"/>
                </a:solidFill>
              </a:rPr>
              <a:t>,</a:t>
            </a:r>
            <a:r>
              <a:rPr lang="pl-PL" sz="1400" b="1" noProof="1">
                <a:solidFill>
                  <a:srgbClr val="00B050"/>
                </a:solidFill>
              </a:rPr>
              <a:t>DSORG</a:t>
            </a:r>
            <a:r>
              <a:rPr lang="pl-PL" sz="1400" b="1" noProof="1">
                <a:solidFill>
                  <a:srgbClr val="FFFF00"/>
                </a:solidFill>
              </a:rPr>
              <a:t>=</a:t>
            </a:r>
            <a:r>
              <a:rPr lang="pl-PL" sz="1400" b="1" noProof="1">
                <a:solidFill>
                  <a:srgbClr val="00B050"/>
                </a:solidFill>
              </a:rPr>
              <a:t>PS</a:t>
            </a:r>
            <a:r>
              <a:rPr lang="pl-PL" sz="1400" b="1" noProof="1">
                <a:solidFill>
                  <a:srgbClr val="FFFF00"/>
                </a:solidFill>
              </a:rPr>
              <a:t>,</a:t>
            </a:r>
            <a:r>
              <a:rPr lang="pl-PL" sz="1400" b="1" noProof="1">
                <a:solidFill>
                  <a:srgbClr val="00B050"/>
                </a:solidFill>
              </a:rPr>
              <a:t/>
            </a:r>
            <a:br>
              <a:rPr lang="pl-PL" sz="1400" b="1" noProof="1">
                <a:solidFill>
                  <a:srgbClr val="00B050"/>
                </a:solidFill>
              </a:rPr>
            </a:br>
            <a:r>
              <a:rPr lang="pl-PL" sz="1400" b="1" noProof="1">
                <a:solidFill>
                  <a:srgbClr val="00B050"/>
                </a:solidFill>
              </a:rPr>
              <a:t>000026 //		   SPACE</a:t>
            </a:r>
            <a:r>
              <a:rPr lang="pl-PL" sz="1400" b="1" noProof="1">
                <a:solidFill>
                  <a:srgbClr val="FFFF00"/>
                </a:solidFill>
              </a:rPr>
              <a:t>=(</a:t>
            </a:r>
            <a:r>
              <a:rPr lang="pl-PL" sz="1400" b="1" noProof="1">
                <a:solidFill>
                  <a:srgbClr val="00B050"/>
                </a:solidFill>
              </a:rPr>
              <a:t>72</a:t>
            </a:r>
            <a:r>
              <a:rPr lang="pl-PL" sz="1400" b="1" noProof="1">
                <a:solidFill>
                  <a:srgbClr val="FFFF00"/>
                </a:solidFill>
              </a:rPr>
              <a:t>,(</a:t>
            </a:r>
            <a:r>
              <a:rPr lang="pl-PL" sz="1400" b="1" noProof="1">
                <a:solidFill>
                  <a:srgbClr val="00B050"/>
                </a:solidFill>
              </a:rPr>
              <a:t>1</a:t>
            </a:r>
            <a:r>
              <a:rPr lang="pl-PL" sz="1400" b="1" noProof="1">
                <a:solidFill>
                  <a:srgbClr val="FFFF00"/>
                </a:solidFill>
              </a:rPr>
              <a:t>,</a:t>
            </a:r>
            <a:r>
              <a:rPr lang="pl-PL" sz="1400" b="1" noProof="1">
                <a:solidFill>
                  <a:srgbClr val="00B050"/>
                </a:solidFill>
              </a:rPr>
              <a:t>1</a:t>
            </a:r>
            <a:r>
              <a:rPr lang="pl-PL" sz="1400" b="1" noProof="1">
                <a:solidFill>
                  <a:srgbClr val="FFFF00"/>
                </a:solidFill>
              </a:rPr>
              <a:t>),</a:t>
            </a:r>
            <a:r>
              <a:rPr lang="pl-PL" sz="1400" b="1" noProof="1">
                <a:solidFill>
                  <a:srgbClr val="00B050"/>
                </a:solidFill>
              </a:rPr>
              <a:t>RLSE</a:t>
            </a:r>
            <a:r>
              <a:rPr lang="pl-PL" sz="1400" b="1" noProof="1">
                <a:solidFill>
                  <a:srgbClr val="FFFF00"/>
                </a:solidFill>
              </a:rPr>
              <a:t>),</a:t>
            </a:r>
            <a:r>
              <a:rPr lang="pl-PL" sz="1400" b="1" noProof="1">
                <a:solidFill>
                  <a:srgbClr val="00B050"/>
                </a:solidFill>
              </a:rPr>
              <a:t>LRECL</a:t>
            </a:r>
            <a:r>
              <a:rPr lang="pl-PL" sz="1400" b="1" noProof="1">
                <a:solidFill>
                  <a:srgbClr val="FFFF00"/>
                </a:solidFill>
              </a:rPr>
              <a:t>=</a:t>
            </a:r>
            <a:r>
              <a:rPr lang="pl-PL" sz="1400" b="1" noProof="1">
                <a:solidFill>
                  <a:srgbClr val="00B050"/>
                </a:solidFill>
              </a:rPr>
              <a:t>72</a:t>
            </a:r>
            <a:br>
              <a:rPr lang="pl-PL" sz="1400" b="1" noProof="1">
                <a:solidFill>
                  <a:srgbClr val="00B050"/>
                </a:solidFill>
              </a:rPr>
            </a:br>
            <a:r>
              <a:rPr lang="pl-PL" sz="1400" b="1" noProof="1">
                <a:solidFill>
                  <a:srgbClr val="00B050"/>
                </a:solidFill>
              </a:rPr>
              <a:t>000027 //DLAJOLI       </a:t>
            </a:r>
            <a:r>
              <a:rPr lang="pl-PL" sz="1400" b="1" noProof="1">
                <a:solidFill>
                  <a:srgbClr val="FF0000"/>
                </a:solidFill>
              </a:rPr>
              <a:t>DD</a:t>
            </a:r>
            <a:r>
              <a:rPr lang="pl-PL" sz="1400" b="1" noProof="1">
                <a:solidFill>
                  <a:srgbClr val="00B050"/>
                </a:solidFill>
              </a:rPr>
              <a:t>  DSN</a:t>
            </a:r>
            <a:r>
              <a:rPr lang="pl-PL" sz="1400" b="1" noProof="1">
                <a:solidFill>
                  <a:srgbClr val="FFFF00"/>
                </a:solidFill>
              </a:rPr>
              <a:t>=</a:t>
            </a:r>
            <a:r>
              <a:rPr lang="pl-PL" sz="1400" b="1" noProof="1">
                <a:solidFill>
                  <a:srgbClr val="00B050"/>
                </a:solidFill>
              </a:rPr>
              <a:t>LB12345.IKEA.JOLA</a:t>
            </a:r>
            <a:r>
              <a:rPr lang="pl-PL" sz="1400" b="1" noProof="1">
                <a:solidFill>
                  <a:srgbClr val="FFFF00"/>
                </a:solidFill>
              </a:rPr>
              <a:t>,</a:t>
            </a:r>
            <a:r>
              <a:rPr lang="pl-PL" sz="1400" b="1" noProof="1">
                <a:solidFill>
                  <a:srgbClr val="00B050"/>
                </a:solidFill>
              </a:rPr>
              <a:t>DISP</a:t>
            </a:r>
            <a:r>
              <a:rPr lang="pl-PL" sz="1400" b="1" noProof="1">
                <a:solidFill>
                  <a:srgbClr val="FFFF00"/>
                </a:solidFill>
              </a:rPr>
              <a:t>=(,</a:t>
            </a:r>
            <a:r>
              <a:rPr lang="pl-PL" sz="1400" b="1" noProof="1">
                <a:solidFill>
                  <a:srgbClr val="00B050"/>
                </a:solidFill>
              </a:rPr>
              <a:t>KEEP</a:t>
            </a:r>
            <a:r>
              <a:rPr lang="pl-PL" sz="1400" b="1" noProof="1">
                <a:solidFill>
                  <a:srgbClr val="FFFF00"/>
                </a:solidFill>
              </a:rPr>
              <a:t>),</a:t>
            </a:r>
            <a:r>
              <a:rPr lang="pl-PL" sz="1400" b="1" noProof="1">
                <a:solidFill>
                  <a:srgbClr val="00B050"/>
                </a:solidFill>
              </a:rPr>
              <a:t>REFDD</a:t>
            </a:r>
            <a:r>
              <a:rPr lang="pl-PL" sz="1400" b="1" noProof="1">
                <a:solidFill>
                  <a:srgbClr val="FFFF00"/>
                </a:solidFill>
              </a:rPr>
              <a:t>=</a:t>
            </a:r>
            <a:r>
              <a:rPr lang="pl-PL" sz="1400" b="1" noProof="1">
                <a:solidFill>
                  <a:srgbClr val="00B050"/>
                </a:solidFill>
              </a:rPr>
              <a:t>*.DLAJANKA</a:t>
            </a:r>
            <a:br>
              <a:rPr lang="pl-PL" sz="1400" b="1" noProof="1">
                <a:solidFill>
                  <a:srgbClr val="00B050"/>
                </a:solidFill>
              </a:rPr>
            </a:br>
            <a:r>
              <a:rPr lang="pl-PL" sz="1400" b="1" noProof="1">
                <a:solidFill>
                  <a:srgbClr val="00B050"/>
                </a:solidFill>
              </a:rPr>
              <a:t>000028 //DLAMARTY </a:t>
            </a:r>
            <a:r>
              <a:rPr lang="pl-PL" sz="1400" b="1" noProof="1">
                <a:solidFill>
                  <a:srgbClr val="FF0000"/>
                </a:solidFill>
              </a:rPr>
              <a:t>DD</a:t>
            </a:r>
            <a:r>
              <a:rPr lang="pl-PL" sz="1400" b="1" noProof="1">
                <a:solidFill>
                  <a:srgbClr val="00B050"/>
                </a:solidFill>
              </a:rPr>
              <a:t>  DSN</a:t>
            </a:r>
            <a:r>
              <a:rPr lang="pl-PL" sz="1400" b="1" noProof="1">
                <a:solidFill>
                  <a:srgbClr val="FFFF00"/>
                </a:solidFill>
              </a:rPr>
              <a:t>=</a:t>
            </a:r>
            <a:r>
              <a:rPr lang="pl-PL" sz="1400" b="1" noProof="1">
                <a:solidFill>
                  <a:srgbClr val="00B050"/>
                </a:solidFill>
              </a:rPr>
              <a:t>LB12345.IKEA.MARTA</a:t>
            </a:r>
            <a:r>
              <a:rPr lang="pl-PL" sz="1400" b="1" noProof="1">
                <a:solidFill>
                  <a:srgbClr val="FFFF00"/>
                </a:solidFill>
              </a:rPr>
              <a:t>,</a:t>
            </a:r>
            <a:r>
              <a:rPr lang="pl-PL" sz="1400" b="1" noProof="1">
                <a:solidFill>
                  <a:srgbClr val="00B050"/>
                </a:solidFill>
              </a:rPr>
              <a:t>DISP</a:t>
            </a:r>
            <a:r>
              <a:rPr lang="pl-PL" sz="1400" b="1" noProof="1">
                <a:solidFill>
                  <a:srgbClr val="FFFF00"/>
                </a:solidFill>
              </a:rPr>
              <a:t>=(,</a:t>
            </a:r>
            <a:r>
              <a:rPr lang="pl-PL" sz="1400" b="1" noProof="1">
                <a:solidFill>
                  <a:srgbClr val="00B050"/>
                </a:solidFill>
              </a:rPr>
              <a:t>KEEP</a:t>
            </a:r>
            <a:r>
              <a:rPr lang="pl-PL" sz="1400" b="1" noProof="1">
                <a:solidFill>
                  <a:srgbClr val="FFFF00"/>
                </a:solidFill>
              </a:rPr>
              <a:t>),</a:t>
            </a:r>
            <a:r>
              <a:rPr lang="pl-PL" sz="1400" b="1" noProof="1">
                <a:solidFill>
                  <a:srgbClr val="00B050"/>
                </a:solidFill>
              </a:rPr>
              <a:t>REFDD</a:t>
            </a:r>
            <a:r>
              <a:rPr lang="pl-PL" sz="1400" b="1" noProof="1">
                <a:solidFill>
                  <a:srgbClr val="FFFF00"/>
                </a:solidFill>
              </a:rPr>
              <a:t>=</a:t>
            </a:r>
            <a:r>
              <a:rPr lang="pl-PL" sz="1400" b="1" noProof="1">
                <a:solidFill>
                  <a:srgbClr val="00B050"/>
                </a:solidFill>
              </a:rPr>
              <a:t>*.DLAJANKA</a:t>
            </a:r>
            <a:br>
              <a:rPr lang="pl-PL" sz="1400" b="1" noProof="1">
                <a:solidFill>
                  <a:srgbClr val="00B050"/>
                </a:solidFill>
              </a:rPr>
            </a:br>
            <a:r>
              <a:rPr lang="pl-PL" sz="1400" b="1" noProof="1">
                <a:solidFill>
                  <a:srgbClr val="00B050"/>
                </a:solidFill>
              </a:rPr>
              <a:t>000029 //DLAOLI         </a:t>
            </a:r>
            <a:r>
              <a:rPr lang="pl-PL" sz="1400" b="1" noProof="1">
                <a:solidFill>
                  <a:srgbClr val="FF0000"/>
                </a:solidFill>
              </a:rPr>
              <a:t>DD</a:t>
            </a:r>
            <a:r>
              <a:rPr lang="pl-PL" sz="1400" b="1" noProof="1">
                <a:solidFill>
                  <a:srgbClr val="00B050"/>
                </a:solidFill>
              </a:rPr>
              <a:t>  DSN</a:t>
            </a:r>
            <a:r>
              <a:rPr lang="pl-PL" sz="1400" b="1" noProof="1">
                <a:solidFill>
                  <a:srgbClr val="FFFF00"/>
                </a:solidFill>
              </a:rPr>
              <a:t>=</a:t>
            </a:r>
            <a:r>
              <a:rPr lang="pl-PL" sz="1400" b="1" noProof="1">
                <a:solidFill>
                  <a:srgbClr val="00B050"/>
                </a:solidFill>
              </a:rPr>
              <a:t>LB12345.IKEA.OLA</a:t>
            </a:r>
            <a:r>
              <a:rPr lang="pl-PL" sz="1400" b="1" noProof="1">
                <a:solidFill>
                  <a:srgbClr val="FFFF00"/>
                </a:solidFill>
              </a:rPr>
              <a:t>,</a:t>
            </a:r>
            <a:r>
              <a:rPr lang="pl-PL" sz="1400" b="1" noProof="1">
                <a:solidFill>
                  <a:srgbClr val="00B050"/>
                </a:solidFill>
              </a:rPr>
              <a:t>DISP</a:t>
            </a:r>
            <a:r>
              <a:rPr lang="pl-PL" sz="1400" b="1" noProof="1">
                <a:solidFill>
                  <a:srgbClr val="FFFF00"/>
                </a:solidFill>
              </a:rPr>
              <a:t>=(,</a:t>
            </a:r>
            <a:r>
              <a:rPr lang="pl-PL" sz="1400" b="1" noProof="1">
                <a:solidFill>
                  <a:srgbClr val="00B050"/>
                </a:solidFill>
              </a:rPr>
              <a:t>KEEP</a:t>
            </a:r>
            <a:r>
              <a:rPr lang="pl-PL" sz="1400" b="1" noProof="1">
                <a:solidFill>
                  <a:srgbClr val="FFFF00"/>
                </a:solidFill>
              </a:rPr>
              <a:t>),</a:t>
            </a:r>
            <a:r>
              <a:rPr lang="pl-PL" sz="1400" b="1" noProof="1">
                <a:solidFill>
                  <a:srgbClr val="00B050"/>
                </a:solidFill>
              </a:rPr>
              <a:t>REFDD</a:t>
            </a:r>
            <a:r>
              <a:rPr lang="pl-PL" sz="1400" b="1" noProof="1">
                <a:solidFill>
                  <a:srgbClr val="FFFF00"/>
                </a:solidFill>
              </a:rPr>
              <a:t>=</a:t>
            </a:r>
            <a:r>
              <a:rPr lang="pl-PL" sz="1400" b="1" noProof="1">
                <a:solidFill>
                  <a:srgbClr val="00B050"/>
                </a:solidFill>
              </a:rPr>
              <a:t>*.DLAJANKA</a:t>
            </a:r>
            <a:br>
              <a:rPr lang="pl-PL" sz="1400" b="1" noProof="1">
                <a:solidFill>
                  <a:srgbClr val="00B050"/>
                </a:solidFill>
              </a:rPr>
            </a:br>
            <a:r>
              <a:rPr lang="pl-PL" sz="1400" b="1" noProof="1">
                <a:solidFill>
                  <a:srgbClr val="00B050"/>
                </a:solidFill>
              </a:rPr>
              <a:t>000030 //DLATOMKA </a:t>
            </a:r>
            <a:r>
              <a:rPr lang="pl-PL" sz="1400" b="1" noProof="1">
                <a:solidFill>
                  <a:srgbClr val="FF0000"/>
                </a:solidFill>
              </a:rPr>
              <a:t>DD</a:t>
            </a:r>
            <a:r>
              <a:rPr lang="pl-PL" sz="1400" b="1" noProof="1">
                <a:solidFill>
                  <a:srgbClr val="00B050"/>
                </a:solidFill>
              </a:rPr>
              <a:t>  DSN</a:t>
            </a:r>
            <a:r>
              <a:rPr lang="pl-PL" sz="1400" b="1" noProof="1">
                <a:solidFill>
                  <a:srgbClr val="FFFF00"/>
                </a:solidFill>
              </a:rPr>
              <a:t>=</a:t>
            </a:r>
            <a:r>
              <a:rPr lang="pl-PL" sz="1400" b="1" noProof="1">
                <a:solidFill>
                  <a:srgbClr val="00B050"/>
                </a:solidFill>
              </a:rPr>
              <a:t>LB12345.IKEA.TOMEK</a:t>
            </a:r>
            <a:r>
              <a:rPr lang="pl-PL" sz="1400" b="1" noProof="1">
                <a:solidFill>
                  <a:srgbClr val="FFFF00"/>
                </a:solidFill>
              </a:rPr>
              <a:t>,</a:t>
            </a:r>
            <a:r>
              <a:rPr lang="pl-PL" sz="1400" b="1" noProof="1">
                <a:solidFill>
                  <a:srgbClr val="00B050"/>
                </a:solidFill>
              </a:rPr>
              <a:t>DISP</a:t>
            </a:r>
            <a:r>
              <a:rPr lang="pl-PL" sz="1400" b="1" noProof="1">
                <a:solidFill>
                  <a:srgbClr val="FFFF00"/>
                </a:solidFill>
              </a:rPr>
              <a:t>=(,</a:t>
            </a:r>
            <a:r>
              <a:rPr lang="pl-PL" sz="1400" b="1" noProof="1">
                <a:solidFill>
                  <a:srgbClr val="00B050"/>
                </a:solidFill>
              </a:rPr>
              <a:t>KEEP</a:t>
            </a:r>
            <a:r>
              <a:rPr lang="pl-PL" sz="1400" b="1" noProof="1">
                <a:solidFill>
                  <a:srgbClr val="FFFF00"/>
                </a:solidFill>
              </a:rPr>
              <a:t>),</a:t>
            </a:r>
            <a:r>
              <a:rPr lang="pl-PL" sz="1400" b="1" noProof="1">
                <a:solidFill>
                  <a:srgbClr val="00B050"/>
                </a:solidFill>
              </a:rPr>
              <a:t>REFDD</a:t>
            </a:r>
            <a:r>
              <a:rPr lang="pl-PL" sz="1400" b="1" noProof="1">
                <a:solidFill>
                  <a:srgbClr val="FFFF00"/>
                </a:solidFill>
              </a:rPr>
              <a:t>=</a:t>
            </a:r>
            <a:r>
              <a:rPr lang="pl-PL" sz="1400" b="1" noProof="1">
                <a:solidFill>
                  <a:srgbClr val="00B050"/>
                </a:solidFill>
              </a:rPr>
              <a:t>*.DLAJANKA</a:t>
            </a:r>
            <a:br>
              <a:rPr lang="pl-PL" sz="1400" b="1" noProof="1">
                <a:solidFill>
                  <a:srgbClr val="00B050"/>
                </a:solidFill>
              </a:rPr>
            </a:br>
            <a:r>
              <a:rPr lang="pl-PL" sz="1400" b="1" noProof="1">
                <a:solidFill>
                  <a:srgbClr val="00B050"/>
                </a:solidFill>
              </a:rPr>
              <a:t>000031 //SYSIN            </a:t>
            </a:r>
            <a:r>
              <a:rPr lang="pl-PL" sz="1400" b="1" noProof="1">
                <a:solidFill>
                  <a:srgbClr val="FF0000"/>
                </a:solidFill>
              </a:rPr>
              <a:t>DD</a:t>
            </a:r>
            <a:r>
              <a:rPr lang="pl-PL" sz="1400" b="1" noProof="1">
                <a:solidFill>
                  <a:srgbClr val="00B050"/>
                </a:solidFill>
              </a:rPr>
              <a:t>  *</a:t>
            </a:r>
            <a:br>
              <a:rPr lang="pl-PL" sz="1400" b="1" noProof="1">
                <a:solidFill>
                  <a:srgbClr val="00B050"/>
                </a:solidFill>
              </a:rPr>
            </a:br>
            <a:r>
              <a:rPr lang="pl-PL" sz="1400" b="1" noProof="1">
                <a:solidFill>
                  <a:srgbClr val="00B050"/>
                </a:solidFill>
              </a:rPr>
              <a:t>000032   </a:t>
            </a:r>
            <a:r>
              <a:rPr lang="pl-PL" sz="1400" b="1" noProof="1">
                <a:solidFill>
                  <a:srgbClr val="0070C0"/>
                </a:solidFill>
              </a:rPr>
              <a:t>OPTION COPY</a:t>
            </a:r>
            <a:r>
              <a:rPr lang="pl-PL" sz="1400" b="1" noProof="1">
                <a:solidFill>
                  <a:srgbClr val="00B050"/>
                </a:solidFill>
              </a:rPr>
              <a:t/>
            </a:r>
            <a:br>
              <a:rPr lang="pl-PL" sz="1400" b="1" noProof="1">
                <a:solidFill>
                  <a:srgbClr val="00B050"/>
                </a:solidFill>
              </a:rPr>
            </a:br>
            <a:r>
              <a:rPr lang="pl-PL" sz="1400" b="1" noProof="1">
                <a:solidFill>
                  <a:srgbClr val="00B050"/>
                </a:solidFill>
              </a:rPr>
              <a:t>000033   </a:t>
            </a:r>
            <a:r>
              <a:rPr lang="pl-PL" sz="1400" b="1" noProof="1">
                <a:solidFill>
                  <a:srgbClr val="0070C0"/>
                </a:solidFill>
              </a:rPr>
              <a:t>OUTFIL FNAMES=(DLAJANKA,DLAJOLI,DLAMARTY,DLAOLI,DLATOMKA)</a:t>
            </a:r>
            <a:r>
              <a:rPr lang="pl-PL" sz="1400" b="1" noProof="1">
                <a:solidFill>
                  <a:srgbClr val="00B050"/>
                </a:solidFill>
              </a:rPr>
              <a:t/>
            </a:r>
            <a:br>
              <a:rPr lang="pl-PL" sz="1400" b="1" noProof="1">
                <a:solidFill>
                  <a:srgbClr val="00B050"/>
                </a:solidFill>
              </a:rPr>
            </a:br>
            <a:r>
              <a:rPr lang="pl-PL" sz="1400" b="1" noProof="1">
                <a:solidFill>
                  <a:srgbClr val="00B050"/>
                </a:solidFill>
              </a:rPr>
              <a:t>000034 /*</a:t>
            </a:r>
            <a:br>
              <a:rPr lang="pl-PL" sz="1400" b="1" noProof="1">
                <a:solidFill>
                  <a:srgbClr val="00B050"/>
                </a:solidFill>
              </a:rPr>
            </a:br>
            <a:r>
              <a:rPr lang="pl-PL" sz="1400" b="1" noProof="1">
                <a:solidFill>
                  <a:srgbClr val="00B050"/>
                </a:solidFill>
              </a:rPr>
              <a:t>000035 //SYSOUT       </a:t>
            </a:r>
            <a:r>
              <a:rPr lang="pl-PL" sz="1400" b="1" noProof="1">
                <a:solidFill>
                  <a:srgbClr val="FF0000"/>
                </a:solidFill>
              </a:rPr>
              <a:t>DD</a:t>
            </a:r>
            <a:r>
              <a:rPr lang="pl-PL" sz="1400" b="1" noProof="1">
                <a:solidFill>
                  <a:srgbClr val="00B050"/>
                </a:solidFill>
              </a:rPr>
              <a:t>  SYSOUT</a:t>
            </a:r>
            <a:r>
              <a:rPr lang="pl-PL" sz="1400" b="1" noProof="1">
                <a:solidFill>
                  <a:srgbClr val="FFFF00"/>
                </a:solidFill>
              </a:rPr>
              <a:t>=</a:t>
            </a:r>
            <a:r>
              <a:rPr lang="pl-PL" sz="1400" b="1" noProof="1">
                <a:solidFill>
                  <a:srgbClr val="00B050"/>
                </a:solidFill>
              </a:rPr>
              <a:t>*</a:t>
            </a:r>
            <a:br>
              <a:rPr lang="pl-PL" sz="1400" b="1" noProof="1">
                <a:solidFill>
                  <a:srgbClr val="00B050"/>
                </a:solidFill>
              </a:rPr>
            </a:br>
            <a:r>
              <a:rPr lang="pl-PL" sz="1400" b="1" noProof="1">
                <a:solidFill>
                  <a:srgbClr val="00B050"/>
                </a:solidFill>
              </a:rPr>
              <a:t>000036 //SYSPRINT    </a:t>
            </a:r>
            <a:r>
              <a:rPr lang="pl-PL" sz="1400" b="1" noProof="1">
                <a:solidFill>
                  <a:srgbClr val="FF0000"/>
                </a:solidFill>
              </a:rPr>
              <a:t>DD</a:t>
            </a:r>
            <a:r>
              <a:rPr lang="pl-PL" sz="1400" b="1" noProof="1">
                <a:solidFill>
                  <a:srgbClr val="00B050"/>
                </a:solidFill>
              </a:rPr>
              <a:t>  SYSOUT</a:t>
            </a:r>
            <a:r>
              <a:rPr lang="pl-PL" sz="1400" b="1" noProof="1">
                <a:solidFill>
                  <a:srgbClr val="FFFF00"/>
                </a:solidFill>
              </a:rPr>
              <a:t>=</a:t>
            </a:r>
            <a:r>
              <a:rPr lang="pl-PL" sz="1400" b="1" noProof="1">
                <a:solidFill>
                  <a:srgbClr val="00B050"/>
                </a:solidFill>
              </a:rPr>
              <a:t>*</a:t>
            </a:r>
          </a:p>
        </p:txBody>
      </p:sp>
      <p:sp>
        <p:nvSpPr>
          <p:cNvPr id="3" name="pole tekstowe 2"/>
          <p:cNvSpPr txBox="1"/>
          <p:nvPr/>
        </p:nvSpPr>
        <p:spPr>
          <a:xfrm>
            <a:off x="142844" y="0"/>
            <a:ext cx="9001156" cy="3539430"/>
          </a:xfrm>
          <a:prstGeom prst="rect">
            <a:avLst/>
          </a:prstGeom>
          <a:noFill/>
        </p:spPr>
        <p:txBody>
          <a:bodyPr wrap="square" rtlCol="0">
            <a:spAutoFit/>
          </a:bodyPr>
          <a:lstStyle/>
          <a:p>
            <a:pPr algn="ctr"/>
            <a:r>
              <a:rPr lang="en-US" sz="3200" b="1" dirty="0">
                <a:solidFill>
                  <a:srgbClr val="FF0000"/>
                </a:solidFill>
                <a:latin typeface="Calibri" panose="020F0502020204030204" pitchFamily="34" charset="0"/>
              </a:rPr>
              <a:t>SORT</a:t>
            </a:r>
            <a:r>
              <a:rPr lang="pl-PL" sz="3200" b="1" dirty="0"/>
              <a:t> </a:t>
            </a:r>
            <a:r>
              <a:rPr lang="pl-PL" sz="1400" dirty="0">
                <a:latin typeface="Calibri" panose="020F0502020204030204" pitchFamily="34" charset="0"/>
              </a:rPr>
              <a:t>(strona 13 z 22, </a:t>
            </a:r>
            <a:r>
              <a:rPr lang="pl-PL" b="1" dirty="0">
                <a:latin typeface="Calibri" panose="020F0502020204030204" pitchFamily="34" charset="0"/>
              </a:rPr>
              <a:t>Ukierunkowanie plików</a:t>
            </a:r>
            <a:r>
              <a:rPr lang="pl-PL" sz="1400" dirty="0">
                <a:latin typeface="Calibri" panose="020F0502020204030204" pitchFamily="34" charset="0"/>
              </a:rPr>
              <a:t>, str. 1 z 3)</a:t>
            </a:r>
            <a:endParaRPr lang="pl-PL" sz="1200" dirty="0">
              <a:latin typeface="Calibri" panose="020F0502020204030204" pitchFamily="34" charset="0"/>
            </a:endParaRPr>
          </a:p>
          <a:p>
            <a:pPr algn="ctr"/>
            <a:r>
              <a:rPr lang="pl-PL" sz="2000" b="1" dirty="0">
                <a:latin typeface="Calibri" panose="020F0502020204030204" pitchFamily="34" charset="0"/>
              </a:rPr>
              <a:t>Ukierunkowanie plików wyjścia(</a:t>
            </a:r>
            <a:r>
              <a:rPr lang="pl-PL" sz="2000" b="1" i="1" noProof="1">
                <a:latin typeface="Calibri" panose="020F0502020204030204" pitchFamily="34" charset="0"/>
              </a:rPr>
              <a:t>redirection</a:t>
            </a:r>
            <a:r>
              <a:rPr lang="pl-PL" sz="2000" b="1" dirty="0">
                <a:latin typeface="Calibri" panose="020F0502020204030204" pitchFamily="34" charset="0"/>
              </a:rPr>
              <a:t>) - OUTFIL </a:t>
            </a:r>
          </a:p>
          <a:p>
            <a:endParaRPr lang="pl-PL" sz="1000" dirty="0"/>
          </a:p>
          <a:p>
            <a:r>
              <a:rPr lang="pl-PL" b="1" dirty="0"/>
              <a:t>OUTFIL</a:t>
            </a:r>
            <a:r>
              <a:rPr lang="pl-PL" dirty="0"/>
              <a:t> wskazuje miejsce, gdzie ma się znaleźć plik wyjściowy.  Można go użyć do</a:t>
            </a:r>
          </a:p>
          <a:p>
            <a:r>
              <a:rPr lang="pl-PL" dirty="0"/>
              <a:t>--  wielokrotnego kopiowania pliku bez jego zmiany</a:t>
            </a:r>
          </a:p>
          <a:p>
            <a:r>
              <a:rPr lang="pl-PL" dirty="0"/>
              <a:t>--  wielokrotnego kopiowania pliku po jego wysortowaniu</a:t>
            </a:r>
          </a:p>
          <a:p>
            <a:r>
              <a:rPr lang="pl-PL" dirty="0"/>
              <a:t>--  wielokrotnego kopiowania pliku posortowanego lub nie sortowanego, poddanego </a:t>
            </a:r>
          </a:p>
          <a:p>
            <a:r>
              <a:rPr lang="pl-PL" dirty="0"/>
              <a:t>     dodatkowo warunkami logicznymi (</a:t>
            </a:r>
            <a:r>
              <a:rPr lang="pl-PL" b="1" dirty="0"/>
              <a:t>COND</a:t>
            </a:r>
            <a:r>
              <a:rPr lang="pl-PL" dirty="0"/>
              <a:t>, pomijania rekordów na wyjściu) jak i </a:t>
            </a:r>
          </a:p>
          <a:p>
            <a:r>
              <a:rPr lang="pl-PL" dirty="0"/>
              <a:t>     </a:t>
            </a:r>
            <a:r>
              <a:rPr lang="pl-PL" noProof="1"/>
              <a:t>reformatowaniu</a:t>
            </a:r>
            <a:r>
              <a:rPr lang="pl-PL" dirty="0"/>
              <a:t>.  Tak więc instrukcja </a:t>
            </a:r>
            <a:r>
              <a:rPr lang="pl-PL" b="1" dirty="0"/>
              <a:t>OUTFIL</a:t>
            </a:r>
            <a:r>
              <a:rPr lang="pl-PL" dirty="0"/>
              <a:t> może być użyta razem z dowolnymi innymi</a:t>
            </a:r>
          </a:p>
          <a:p>
            <a:r>
              <a:rPr lang="pl-PL" dirty="0"/>
              <a:t>     instrukcjami DFSORT takimi jak </a:t>
            </a:r>
            <a:r>
              <a:rPr lang="pl-PL" b="1" dirty="0"/>
              <a:t>INCLUDE</a:t>
            </a:r>
            <a:r>
              <a:rPr lang="pl-PL" dirty="0"/>
              <a:t>, </a:t>
            </a:r>
            <a:r>
              <a:rPr lang="pl-PL" b="1" dirty="0"/>
              <a:t>OMIT</a:t>
            </a:r>
            <a:r>
              <a:rPr lang="pl-PL" dirty="0"/>
              <a:t>, </a:t>
            </a:r>
            <a:r>
              <a:rPr lang="pl-PL" b="1" dirty="0"/>
              <a:t>INREC</a:t>
            </a:r>
            <a:r>
              <a:rPr lang="pl-PL" dirty="0"/>
              <a:t>, </a:t>
            </a:r>
            <a:r>
              <a:rPr lang="pl-PL" b="1" dirty="0"/>
              <a:t>SORT</a:t>
            </a:r>
            <a:r>
              <a:rPr lang="pl-PL" dirty="0"/>
              <a:t>, </a:t>
            </a:r>
            <a:r>
              <a:rPr lang="pl-PL" b="1" dirty="0"/>
              <a:t>MERGE</a:t>
            </a:r>
            <a:r>
              <a:rPr lang="pl-PL" dirty="0"/>
              <a:t>, </a:t>
            </a:r>
            <a:r>
              <a:rPr lang="pl-PL" b="1" dirty="0"/>
              <a:t>OPTION</a:t>
            </a:r>
            <a:r>
              <a:rPr lang="pl-PL" dirty="0"/>
              <a:t>, </a:t>
            </a:r>
            <a:r>
              <a:rPr lang="pl-PL" b="1" dirty="0"/>
              <a:t>SUM</a:t>
            </a:r>
            <a:r>
              <a:rPr lang="pl-PL" dirty="0"/>
              <a:t> i </a:t>
            </a:r>
          </a:p>
          <a:p>
            <a:r>
              <a:rPr lang="pl-PL" dirty="0"/>
              <a:t>     </a:t>
            </a:r>
            <a:r>
              <a:rPr lang="pl-PL" b="1" dirty="0"/>
              <a:t>OUTREC</a:t>
            </a:r>
            <a:r>
              <a:rPr lang="pl-PL" dirty="0"/>
              <a:t>.  </a:t>
            </a:r>
            <a:r>
              <a:rPr lang="pl-PL" b="1" dirty="0"/>
              <a:t>OUTFIL</a:t>
            </a:r>
            <a:r>
              <a:rPr lang="pl-PL" dirty="0"/>
              <a:t> jest wykonywany jako ostatnia instrukcja , po wszelkiego rodzaju </a:t>
            </a:r>
          </a:p>
          <a:p>
            <a:r>
              <a:rPr lang="pl-PL" dirty="0"/>
              <a:t>     przetwarzaniu pliku.</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928670"/>
            <a:ext cx="8229600" cy="3857652"/>
          </a:xfrm>
          <a:solidFill>
            <a:schemeClr val="tx1"/>
          </a:solidFill>
        </p:spPr>
        <p:txBody>
          <a:bodyPr>
            <a:normAutofit/>
          </a:bodyPr>
          <a:lstStyle/>
          <a:p>
            <a:pPr marL="0" indent="0" algn="l">
              <a:buNone/>
            </a:pPr>
            <a:r>
              <a:rPr lang="pl-PL" sz="1600" b="1" noProof="1">
                <a:solidFill>
                  <a:srgbClr val="00B050"/>
                </a:solidFill>
              </a:rPr>
              <a:t>000022 //STEP010  </a:t>
            </a:r>
            <a:r>
              <a:rPr lang="pl-PL" sz="1600" b="1" noProof="1">
                <a:solidFill>
                  <a:srgbClr val="FF0000"/>
                </a:solidFill>
              </a:rPr>
              <a:t>EXEC</a:t>
            </a:r>
            <a:r>
              <a:rPr lang="pl-PL" sz="1600" b="1" noProof="1">
                <a:solidFill>
                  <a:srgbClr val="00B050"/>
                </a:solidFill>
              </a:rPr>
              <a:t> PGM</a:t>
            </a:r>
            <a:r>
              <a:rPr lang="pl-PL" sz="1600" b="1" noProof="1">
                <a:solidFill>
                  <a:srgbClr val="FFFF00"/>
                </a:solidFill>
              </a:rPr>
              <a:t>=</a:t>
            </a:r>
            <a:r>
              <a:rPr lang="pl-PL" sz="1600" b="1" noProof="1">
                <a:solidFill>
                  <a:srgbClr val="00B050"/>
                </a:solidFill>
              </a:rPr>
              <a:t>SORT</a:t>
            </a:r>
            <a:br>
              <a:rPr lang="pl-PL" sz="1600" b="1" noProof="1">
                <a:solidFill>
                  <a:srgbClr val="00B050"/>
                </a:solidFill>
              </a:rPr>
            </a:br>
            <a:r>
              <a:rPr lang="pl-PL" sz="1600" b="1" noProof="1">
                <a:solidFill>
                  <a:srgbClr val="00B050"/>
                </a:solidFill>
              </a:rPr>
              <a:t>000023 //SORTIN     </a:t>
            </a:r>
            <a:r>
              <a:rPr lang="pl-PL" sz="1600" b="1" noProof="1">
                <a:solidFill>
                  <a:srgbClr val="FF0000"/>
                </a:solidFill>
              </a:rPr>
              <a:t>DD</a:t>
            </a:r>
            <a:r>
              <a:rPr lang="pl-PL" sz="1600" b="1" noProof="1">
                <a:solidFill>
                  <a:srgbClr val="00B050"/>
                </a:solidFill>
              </a:rPr>
              <a:t> DSN</a:t>
            </a:r>
            <a:r>
              <a:rPr lang="pl-PL" sz="1600" b="1" noProof="1">
                <a:solidFill>
                  <a:srgbClr val="FFFF00"/>
                </a:solidFill>
              </a:rPr>
              <a:t>=</a:t>
            </a:r>
            <a:r>
              <a:rPr lang="pl-PL" sz="1600" b="1" noProof="1">
                <a:solidFill>
                  <a:srgbClr val="00B050"/>
                </a:solidFill>
              </a:rPr>
              <a:t>LB12345.IKEA.ALL</a:t>
            </a:r>
            <a:r>
              <a:rPr lang="pl-PL" sz="1600" b="1" noProof="1">
                <a:solidFill>
                  <a:srgbClr val="FFFF00"/>
                </a:solidFill>
              </a:rPr>
              <a:t>,</a:t>
            </a:r>
            <a:r>
              <a:rPr lang="pl-PL" sz="1600" b="1" noProof="1">
                <a:solidFill>
                  <a:srgbClr val="00B050"/>
                </a:solidFill>
              </a:rPr>
              <a:t>DISP</a:t>
            </a:r>
            <a:r>
              <a:rPr lang="pl-PL" sz="1600" b="1" noProof="1">
                <a:solidFill>
                  <a:srgbClr val="FFFF00"/>
                </a:solidFill>
              </a:rPr>
              <a:t>=</a:t>
            </a:r>
            <a:r>
              <a:rPr lang="pl-PL" sz="1600" b="1" noProof="1">
                <a:solidFill>
                  <a:srgbClr val="00B050"/>
                </a:solidFill>
              </a:rPr>
              <a:t>SHR</a:t>
            </a:r>
            <a:br>
              <a:rPr lang="pl-PL" sz="1600" b="1" noProof="1">
                <a:solidFill>
                  <a:srgbClr val="00B050"/>
                </a:solidFill>
              </a:rPr>
            </a:br>
            <a:r>
              <a:rPr lang="pl-PL" sz="1600" b="1" noProof="1">
                <a:solidFill>
                  <a:srgbClr val="00B050"/>
                </a:solidFill>
              </a:rPr>
              <a:t>000024 //</a:t>
            </a:r>
            <a:r>
              <a:rPr lang="pl-PL" sz="1600" b="1" noProof="1">
                <a:solidFill>
                  <a:schemeClr val="bg1"/>
                </a:solidFill>
              </a:rPr>
              <a:t>SORTOF1</a:t>
            </a:r>
            <a:r>
              <a:rPr lang="pl-PL" sz="1600" b="1" noProof="1">
                <a:solidFill>
                  <a:srgbClr val="00B050"/>
                </a:solidFill>
              </a:rPr>
              <a:t>  </a:t>
            </a:r>
            <a:r>
              <a:rPr lang="pl-PL" sz="1600" b="1" noProof="1">
                <a:solidFill>
                  <a:srgbClr val="FF0000"/>
                </a:solidFill>
              </a:rPr>
              <a:t>DD</a:t>
            </a:r>
            <a:r>
              <a:rPr lang="pl-PL" sz="1600" b="1" noProof="1">
                <a:solidFill>
                  <a:srgbClr val="00B050"/>
                </a:solidFill>
              </a:rPr>
              <a:t> DSN</a:t>
            </a:r>
            <a:r>
              <a:rPr lang="pl-PL" sz="1600" b="1" noProof="1">
                <a:solidFill>
                  <a:srgbClr val="FFFF00"/>
                </a:solidFill>
              </a:rPr>
              <a:t>=</a:t>
            </a:r>
            <a:r>
              <a:rPr lang="pl-PL" sz="1600" b="1" noProof="1">
                <a:solidFill>
                  <a:srgbClr val="00B050"/>
                </a:solidFill>
              </a:rPr>
              <a:t>LB12345.IKEA.JANEK</a:t>
            </a:r>
            <a:r>
              <a:rPr lang="pl-PL" sz="1600" b="1" noProof="1">
                <a:solidFill>
                  <a:srgbClr val="FFFF00"/>
                </a:solidFill>
              </a:rPr>
              <a:t>,</a:t>
            </a:r>
            <a:r>
              <a:rPr lang="pl-PL" sz="1600" b="1" noProof="1">
                <a:solidFill>
                  <a:srgbClr val="00B050"/>
                </a:solidFill>
              </a:rPr>
              <a:t>DISP</a:t>
            </a:r>
            <a:r>
              <a:rPr lang="pl-PL" sz="1600" b="1" noProof="1">
                <a:solidFill>
                  <a:srgbClr val="FFFF00"/>
                </a:solidFill>
              </a:rPr>
              <a:t>=(,</a:t>
            </a:r>
            <a:r>
              <a:rPr lang="pl-PL" sz="1600" b="1" noProof="1">
                <a:solidFill>
                  <a:srgbClr val="00B050"/>
                </a:solidFill>
              </a:rPr>
              <a:t>KEEP</a:t>
            </a:r>
            <a:r>
              <a:rPr lang="pl-PL" sz="1600" b="1" noProof="1">
                <a:solidFill>
                  <a:srgbClr val="FFFF00"/>
                </a:solidFill>
              </a:rPr>
              <a:t>),</a:t>
            </a:r>
            <a:r>
              <a:rPr lang="pl-PL" sz="1600" b="1" noProof="1">
                <a:solidFill>
                  <a:srgbClr val="00B050"/>
                </a:solidFill>
              </a:rPr>
              <a:t/>
            </a:r>
            <a:br>
              <a:rPr lang="pl-PL" sz="1600" b="1" noProof="1">
                <a:solidFill>
                  <a:srgbClr val="00B050"/>
                </a:solidFill>
              </a:rPr>
            </a:br>
            <a:r>
              <a:rPr lang="pl-PL" sz="1600" b="1" noProof="1">
                <a:solidFill>
                  <a:srgbClr val="00B050"/>
                </a:solidFill>
              </a:rPr>
              <a:t>000025 //	                   AVGREC</a:t>
            </a:r>
            <a:r>
              <a:rPr lang="pl-PL" sz="1600" b="1" noProof="1">
                <a:solidFill>
                  <a:srgbClr val="FFFF00"/>
                </a:solidFill>
              </a:rPr>
              <a:t>=</a:t>
            </a:r>
            <a:r>
              <a:rPr lang="pl-PL" sz="1600" b="1" noProof="1">
                <a:solidFill>
                  <a:srgbClr val="00B050"/>
                </a:solidFill>
              </a:rPr>
              <a:t>K</a:t>
            </a:r>
            <a:r>
              <a:rPr lang="pl-PL" sz="1600" b="1" noProof="1">
                <a:solidFill>
                  <a:srgbClr val="FFFF00"/>
                </a:solidFill>
              </a:rPr>
              <a:t>,</a:t>
            </a:r>
            <a:r>
              <a:rPr lang="pl-PL" sz="1600" b="1" noProof="1">
                <a:solidFill>
                  <a:srgbClr val="00B050"/>
                </a:solidFill>
              </a:rPr>
              <a:t>RECFM</a:t>
            </a:r>
            <a:r>
              <a:rPr lang="pl-PL" sz="1600" b="1" noProof="1">
                <a:solidFill>
                  <a:srgbClr val="FFFF00"/>
                </a:solidFill>
              </a:rPr>
              <a:t>=</a:t>
            </a:r>
            <a:r>
              <a:rPr lang="pl-PL" sz="1600" b="1" noProof="1">
                <a:solidFill>
                  <a:srgbClr val="00B050"/>
                </a:solidFill>
              </a:rPr>
              <a:t>F</a:t>
            </a:r>
            <a:r>
              <a:rPr lang="pl-PL" sz="1600" b="1" noProof="1">
                <a:solidFill>
                  <a:srgbClr val="FFFF00"/>
                </a:solidFill>
              </a:rPr>
              <a:t>,</a:t>
            </a:r>
            <a:r>
              <a:rPr lang="pl-PL" sz="1600" b="1" noProof="1">
                <a:solidFill>
                  <a:srgbClr val="00B050"/>
                </a:solidFill>
              </a:rPr>
              <a:t>DSORG</a:t>
            </a:r>
            <a:r>
              <a:rPr lang="pl-PL" sz="1600" b="1" noProof="1">
                <a:solidFill>
                  <a:srgbClr val="FFFF00"/>
                </a:solidFill>
              </a:rPr>
              <a:t>=</a:t>
            </a:r>
            <a:r>
              <a:rPr lang="pl-PL" sz="1600" b="1" noProof="1">
                <a:solidFill>
                  <a:srgbClr val="00B050"/>
                </a:solidFill>
              </a:rPr>
              <a:t>PS</a:t>
            </a:r>
            <a:r>
              <a:rPr lang="pl-PL" sz="1600" b="1" noProof="1">
                <a:solidFill>
                  <a:srgbClr val="FFFF00"/>
                </a:solidFill>
              </a:rPr>
              <a:t>,</a:t>
            </a:r>
            <a:r>
              <a:rPr lang="pl-PL" sz="1600" b="1" noProof="1">
                <a:solidFill>
                  <a:srgbClr val="00B050"/>
                </a:solidFill>
              </a:rPr>
              <a:t/>
            </a:r>
            <a:br>
              <a:rPr lang="pl-PL" sz="1600" b="1" noProof="1">
                <a:solidFill>
                  <a:srgbClr val="00B050"/>
                </a:solidFill>
              </a:rPr>
            </a:br>
            <a:r>
              <a:rPr lang="pl-PL" sz="1600" b="1" noProof="1">
                <a:solidFill>
                  <a:srgbClr val="00B050"/>
                </a:solidFill>
              </a:rPr>
              <a:t>000026 //	                   SPACE</a:t>
            </a:r>
            <a:r>
              <a:rPr lang="pl-PL" sz="1600" b="1" noProof="1">
                <a:solidFill>
                  <a:srgbClr val="FFFF00"/>
                </a:solidFill>
              </a:rPr>
              <a:t>=(</a:t>
            </a:r>
            <a:r>
              <a:rPr lang="pl-PL" sz="1600" b="1" noProof="1">
                <a:solidFill>
                  <a:srgbClr val="00B050"/>
                </a:solidFill>
              </a:rPr>
              <a:t>72</a:t>
            </a:r>
            <a:r>
              <a:rPr lang="pl-PL" sz="1600" b="1" noProof="1">
                <a:solidFill>
                  <a:srgbClr val="FFFF00"/>
                </a:solidFill>
              </a:rPr>
              <a:t>,(</a:t>
            </a:r>
            <a:r>
              <a:rPr lang="pl-PL" sz="1600" b="1" noProof="1">
                <a:solidFill>
                  <a:srgbClr val="00B050"/>
                </a:solidFill>
              </a:rPr>
              <a:t>1</a:t>
            </a:r>
            <a:r>
              <a:rPr lang="pl-PL" sz="1600" b="1" noProof="1">
                <a:solidFill>
                  <a:srgbClr val="FFFF00"/>
                </a:solidFill>
              </a:rPr>
              <a:t>,</a:t>
            </a:r>
            <a:r>
              <a:rPr lang="pl-PL" sz="1600" b="1" noProof="1">
                <a:solidFill>
                  <a:srgbClr val="00B050"/>
                </a:solidFill>
              </a:rPr>
              <a:t>1</a:t>
            </a:r>
            <a:r>
              <a:rPr lang="pl-PL" sz="1600" b="1" noProof="1">
                <a:solidFill>
                  <a:srgbClr val="FFFF00"/>
                </a:solidFill>
              </a:rPr>
              <a:t>),</a:t>
            </a:r>
            <a:r>
              <a:rPr lang="pl-PL" sz="1600" b="1" noProof="1">
                <a:solidFill>
                  <a:srgbClr val="00B050"/>
                </a:solidFill>
              </a:rPr>
              <a:t>RLSE</a:t>
            </a:r>
            <a:r>
              <a:rPr lang="pl-PL" sz="1600" b="1" noProof="1">
                <a:solidFill>
                  <a:srgbClr val="FFFF00"/>
                </a:solidFill>
              </a:rPr>
              <a:t>),</a:t>
            </a:r>
            <a:r>
              <a:rPr lang="pl-PL" sz="1600" b="1" noProof="1">
                <a:solidFill>
                  <a:srgbClr val="00B050"/>
                </a:solidFill>
              </a:rPr>
              <a:t>LRECL</a:t>
            </a:r>
            <a:r>
              <a:rPr lang="pl-PL" sz="1600" b="1" noProof="1">
                <a:solidFill>
                  <a:srgbClr val="FFFF00"/>
                </a:solidFill>
              </a:rPr>
              <a:t>=</a:t>
            </a:r>
            <a:r>
              <a:rPr lang="pl-PL" sz="1600" b="1" noProof="1">
                <a:solidFill>
                  <a:srgbClr val="00B050"/>
                </a:solidFill>
              </a:rPr>
              <a:t>72</a:t>
            </a:r>
            <a:br>
              <a:rPr lang="pl-PL" sz="1600" b="1" noProof="1">
                <a:solidFill>
                  <a:srgbClr val="00B050"/>
                </a:solidFill>
              </a:rPr>
            </a:br>
            <a:r>
              <a:rPr lang="pl-PL" sz="1600" b="1" noProof="1">
                <a:solidFill>
                  <a:srgbClr val="00B050"/>
                </a:solidFill>
              </a:rPr>
              <a:t>000027 //</a:t>
            </a:r>
            <a:r>
              <a:rPr lang="pl-PL" sz="1600" b="1" noProof="1">
                <a:solidFill>
                  <a:schemeClr val="bg1"/>
                </a:solidFill>
              </a:rPr>
              <a:t>SORTOF2</a:t>
            </a:r>
            <a:r>
              <a:rPr lang="pl-PL" sz="1600" b="1" noProof="1">
                <a:solidFill>
                  <a:srgbClr val="00B050"/>
                </a:solidFill>
              </a:rPr>
              <a:t>  </a:t>
            </a:r>
            <a:r>
              <a:rPr lang="pl-PL" sz="1600" b="1" noProof="1">
                <a:solidFill>
                  <a:srgbClr val="FF0000"/>
                </a:solidFill>
              </a:rPr>
              <a:t>DD</a:t>
            </a:r>
            <a:r>
              <a:rPr lang="pl-PL" sz="1600" b="1" noProof="1">
                <a:solidFill>
                  <a:srgbClr val="00B050"/>
                </a:solidFill>
              </a:rPr>
              <a:t> DSN</a:t>
            </a:r>
            <a:r>
              <a:rPr lang="pl-PL" sz="1600" b="1" noProof="1">
                <a:solidFill>
                  <a:srgbClr val="FFFF00"/>
                </a:solidFill>
              </a:rPr>
              <a:t>=</a:t>
            </a:r>
            <a:r>
              <a:rPr lang="pl-PL" sz="1600" b="1" noProof="1">
                <a:solidFill>
                  <a:srgbClr val="00B050"/>
                </a:solidFill>
              </a:rPr>
              <a:t>LB12345.IKEA.JOLA</a:t>
            </a:r>
            <a:r>
              <a:rPr lang="pl-PL" sz="1600" b="1" noProof="1">
                <a:solidFill>
                  <a:srgbClr val="FFFF00"/>
                </a:solidFill>
              </a:rPr>
              <a:t>,</a:t>
            </a:r>
            <a:r>
              <a:rPr lang="pl-PL" sz="1600" b="1" noProof="1">
                <a:solidFill>
                  <a:srgbClr val="00B050"/>
                </a:solidFill>
              </a:rPr>
              <a:t>DISP</a:t>
            </a:r>
            <a:r>
              <a:rPr lang="pl-PL" sz="1600" b="1" noProof="1">
                <a:solidFill>
                  <a:srgbClr val="FFFF00"/>
                </a:solidFill>
              </a:rPr>
              <a:t>=(,</a:t>
            </a:r>
            <a:r>
              <a:rPr lang="pl-PL" sz="1600" b="1" noProof="1">
                <a:solidFill>
                  <a:srgbClr val="00B050"/>
                </a:solidFill>
              </a:rPr>
              <a:t>KEEP</a:t>
            </a:r>
            <a:r>
              <a:rPr lang="pl-PL" sz="1600" b="1" noProof="1">
                <a:solidFill>
                  <a:srgbClr val="FFFF00"/>
                </a:solidFill>
              </a:rPr>
              <a:t>),</a:t>
            </a:r>
            <a:r>
              <a:rPr lang="pl-PL" sz="1600" b="1" noProof="1">
                <a:solidFill>
                  <a:srgbClr val="00B050"/>
                </a:solidFill>
              </a:rPr>
              <a:t>REFDD</a:t>
            </a:r>
            <a:r>
              <a:rPr lang="pl-PL" sz="1600" b="1" noProof="1">
                <a:solidFill>
                  <a:srgbClr val="FFFF00"/>
                </a:solidFill>
              </a:rPr>
              <a:t>=</a:t>
            </a:r>
            <a:r>
              <a:rPr lang="pl-PL" sz="1600" b="1" noProof="1">
                <a:solidFill>
                  <a:srgbClr val="00B050"/>
                </a:solidFill>
              </a:rPr>
              <a:t>*.</a:t>
            </a:r>
            <a:r>
              <a:rPr lang="pl-PL" sz="1600" b="1" noProof="1">
                <a:solidFill>
                  <a:schemeClr val="bg1"/>
                </a:solidFill>
              </a:rPr>
              <a:t>SORTOF1</a:t>
            </a:r>
            <a:r>
              <a:rPr lang="pl-PL" sz="1600" b="1" noProof="1">
                <a:solidFill>
                  <a:srgbClr val="00B050"/>
                </a:solidFill>
              </a:rPr>
              <a:t/>
            </a:r>
            <a:br>
              <a:rPr lang="pl-PL" sz="1600" b="1" noProof="1">
                <a:solidFill>
                  <a:srgbClr val="00B050"/>
                </a:solidFill>
              </a:rPr>
            </a:br>
            <a:r>
              <a:rPr lang="pl-PL" sz="1600" b="1" noProof="1">
                <a:solidFill>
                  <a:srgbClr val="00B050"/>
                </a:solidFill>
              </a:rPr>
              <a:t>000028 //</a:t>
            </a:r>
            <a:r>
              <a:rPr lang="pl-PL" sz="1600" b="1" noProof="1">
                <a:solidFill>
                  <a:schemeClr val="bg1"/>
                </a:solidFill>
              </a:rPr>
              <a:t>SORTOF3</a:t>
            </a:r>
            <a:r>
              <a:rPr lang="pl-PL" sz="1600" b="1" noProof="1">
                <a:solidFill>
                  <a:srgbClr val="00B050"/>
                </a:solidFill>
              </a:rPr>
              <a:t>  </a:t>
            </a:r>
            <a:r>
              <a:rPr lang="pl-PL" sz="1600" b="1" noProof="1">
                <a:solidFill>
                  <a:srgbClr val="FF0000"/>
                </a:solidFill>
              </a:rPr>
              <a:t>DD</a:t>
            </a:r>
            <a:r>
              <a:rPr lang="pl-PL" sz="1600" b="1" noProof="1">
                <a:solidFill>
                  <a:srgbClr val="00B050"/>
                </a:solidFill>
              </a:rPr>
              <a:t> DSN</a:t>
            </a:r>
            <a:r>
              <a:rPr lang="pl-PL" sz="1600" b="1" noProof="1">
                <a:solidFill>
                  <a:srgbClr val="FFFF00"/>
                </a:solidFill>
              </a:rPr>
              <a:t>=</a:t>
            </a:r>
            <a:r>
              <a:rPr lang="pl-PL" sz="1600" b="1" noProof="1">
                <a:solidFill>
                  <a:srgbClr val="00B050"/>
                </a:solidFill>
              </a:rPr>
              <a:t>LB12345.IKEA.MARTA</a:t>
            </a:r>
            <a:r>
              <a:rPr lang="pl-PL" sz="1600" b="1" noProof="1">
                <a:solidFill>
                  <a:srgbClr val="FFFF00"/>
                </a:solidFill>
              </a:rPr>
              <a:t>,</a:t>
            </a:r>
            <a:r>
              <a:rPr lang="pl-PL" sz="1600" b="1" noProof="1">
                <a:solidFill>
                  <a:srgbClr val="00B050"/>
                </a:solidFill>
              </a:rPr>
              <a:t>DISP</a:t>
            </a:r>
            <a:r>
              <a:rPr lang="pl-PL" sz="1600" b="1" noProof="1">
                <a:solidFill>
                  <a:srgbClr val="FFFF00"/>
                </a:solidFill>
              </a:rPr>
              <a:t>=(,</a:t>
            </a:r>
            <a:r>
              <a:rPr lang="pl-PL" sz="1600" b="1" noProof="1">
                <a:solidFill>
                  <a:srgbClr val="00B050"/>
                </a:solidFill>
              </a:rPr>
              <a:t>KEEP</a:t>
            </a:r>
            <a:r>
              <a:rPr lang="pl-PL" sz="1600" b="1" noProof="1">
                <a:solidFill>
                  <a:srgbClr val="FFFF00"/>
                </a:solidFill>
              </a:rPr>
              <a:t>),</a:t>
            </a:r>
            <a:r>
              <a:rPr lang="pl-PL" sz="1600" b="1" noProof="1">
                <a:solidFill>
                  <a:srgbClr val="00B050"/>
                </a:solidFill>
              </a:rPr>
              <a:t>REFDD</a:t>
            </a:r>
            <a:r>
              <a:rPr lang="pl-PL" sz="1600" b="1" noProof="1">
                <a:solidFill>
                  <a:srgbClr val="FFFF00"/>
                </a:solidFill>
              </a:rPr>
              <a:t>=</a:t>
            </a:r>
            <a:r>
              <a:rPr lang="pl-PL" sz="1600" b="1" noProof="1">
                <a:solidFill>
                  <a:srgbClr val="00B050"/>
                </a:solidFill>
              </a:rPr>
              <a:t>*.</a:t>
            </a:r>
            <a:r>
              <a:rPr lang="pl-PL" sz="1600" b="1" noProof="1">
                <a:solidFill>
                  <a:schemeClr val="bg1"/>
                </a:solidFill>
              </a:rPr>
              <a:t>SORTOF1</a:t>
            </a:r>
            <a:r>
              <a:rPr lang="pl-PL" sz="1600" b="1" noProof="1">
                <a:solidFill>
                  <a:srgbClr val="00B050"/>
                </a:solidFill>
              </a:rPr>
              <a:t/>
            </a:r>
            <a:br>
              <a:rPr lang="pl-PL" sz="1600" b="1" noProof="1">
                <a:solidFill>
                  <a:srgbClr val="00B050"/>
                </a:solidFill>
              </a:rPr>
            </a:br>
            <a:r>
              <a:rPr lang="pl-PL" sz="1600" b="1" noProof="1">
                <a:solidFill>
                  <a:srgbClr val="00B050"/>
                </a:solidFill>
              </a:rPr>
              <a:t>000029 //</a:t>
            </a:r>
            <a:r>
              <a:rPr lang="pl-PL" sz="1600" b="1" noProof="1">
                <a:solidFill>
                  <a:schemeClr val="bg1"/>
                </a:solidFill>
              </a:rPr>
              <a:t>SORTOF4</a:t>
            </a:r>
            <a:r>
              <a:rPr lang="pl-PL" sz="1600" b="1" noProof="1">
                <a:solidFill>
                  <a:srgbClr val="00B050"/>
                </a:solidFill>
              </a:rPr>
              <a:t>  </a:t>
            </a:r>
            <a:r>
              <a:rPr lang="pl-PL" sz="1600" b="1" noProof="1">
                <a:solidFill>
                  <a:srgbClr val="FF0000"/>
                </a:solidFill>
              </a:rPr>
              <a:t>DD</a:t>
            </a:r>
            <a:r>
              <a:rPr lang="pl-PL" sz="1600" b="1" noProof="1">
                <a:solidFill>
                  <a:srgbClr val="00B050"/>
                </a:solidFill>
              </a:rPr>
              <a:t> DSN</a:t>
            </a:r>
            <a:r>
              <a:rPr lang="pl-PL" sz="1600" b="1" noProof="1">
                <a:solidFill>
                  <a:srgbClr val="FFFF00"/>
                </a:solidFill>
              </a:rPr>
              <a:t>=</a:t>
            </a:r>
            <a:r>
              <a:rPr lang="pl-PL" sz="1600" b="1" noProof="1">
                <a:solidFill>
                  <a:srgbClr val="00B050"/>
                </a:solidFill>
              </a:rPr>
              <a:t>LB12345.IKEA.OLA</a:t>
            </a:r>
            <a:r>
              <a:rPr lang="pl-PL" sz="1600" b="1" noProof="1">
                <a:solidFill>
                  <a:srgbClr val="FFFF00"/>
                </a:solidFill>
              </a:rPr>
              <a:t>,</a:t>
            </a:r>
            <a:r>
              <a:rPr lang="pl-PL" sz="1600" b="1" noProof="1">
                <a:solidFill>
                  <a:srgbClr val="00B050"/>
                </a:solidFill>
              </a:rPr>
              <a:t>DISP</a:t>
            </a:r>
            <a:r>
              <a:rPr lang="pl-PL" sz="1600" b="1" noProof="1">
                <a:solidFill>
                  <a:srgbClr val="FFFF00"/>
                </a:solidFill>
              </a:rPr>
              <a:t>=(,</a:t>
            </a:r>
            <a:r>
              <a:rPr lang="pl-PL" sz="1600" b="1" noProof="1">
                <a:solidFill>
                  <a:srgbClr val="00B050"/>
                </a:solidFill>
              </a:rPr>
              <a:t>KEEP</a:t>
            </a:r>
            <a:r>
              <a:rPr lang="pl-PL" sz="1600" b="1" noProof="1">
                <a:solidFill>
                  <a:srgbClr val="FFFF00"/>
                </a:solidFill>
              </a:rPr>
              <a:t>),</a:t>
            </a:r>
            <a:r>
              <a:rPr lang="pl-PL" sz="1600" b="1" noProof="1">
                <a:solidFill>
                  <a:srgbClr val="00B050"/>
                </a:solidFill>
              </a:rPr>
              <a:t>REFDD</a:t>
            </a:r>
            <a:r>
              <a:rPr lang="pl-PL" sz="1600" b="1" noProof="1">
                <a:solidFill>
                  <a:srgbClr val="FFFF00"/>
                </a:solidFill>
              </a:rPr>
              <a:t>=</a:t>
            </a:r>
            <a:r>
              <a:rPr lang="pl-PL" sz="1600" b="1" noProof="1">
                <a:solidFill>
                  <a:srgbClr val="00B050"/>
                </a:solidFill>
              </a:rPr>
              <a:t>*.</a:t>
            </a:r>
            <a:r>
              <a:rPr lang="pl-PL" sz="1600" b="1" noProof="1">
                <a:solidFill>
                  <a:schemeClr val="bg1"/>
                </a:solidFill>
              </a:rPr>
              <a:t>SORTOF1</a:t>
            </a:r>
            <a:r>
              <a:rPr lang="pl-PL" sz="1600" b="1" noProof="1">
                <a:solidFill>
                  <a:srgbClr val="00B050"/>
                </a:solidFill>
              </a:rPr>
              <a:t/>
            </a:r>
            <a:br>
              <a:rPr lang="pl-PL" sz="1600" b="1" noProof="1">
                <a:solidFill>
                  <a:srgbClr val="00B050"/>
                </a:solidFill>
              </a:rPr>
            </a:br>
            <a:r>
              <a:rPr lang="pl-PL" sz="1600" b="1" noProof="1">
                <a:solidFill>
                  <a:srgbClr val="00B050"/>
                </a:solidFill>
              </a:rPr>
              <a:t>000030 //</a:t>
            </a:r>
            <a:r>
              <a:rPr lang="pl-PL" sz="1600" b="1" noProof="1">
                <a:solidFill>
                  <a:schemeClr val="bg1"/>
                </a:solidFill>
              </a:rPr>
              <a:t>SORTOF5</a:t>
            </a:r>
            <a:r>
              <a:rPr lang="pl-PL" sz="1600" b="1" noProof="1">
                <a:solidFill>
                  <a:srgbClr val="00B050"/>
                </a:solidFill>
              </a:rPr>
              <a:t>  </a:t>
            </a:r>
            <a:r>
              <a:rPr lang="pl-PL" sz="1600" b="1" noProof="1">
                <a:solidFill>
                  <a:srgbClr val="FF0000"/>
                </a:solidFill>
              </a:rPr>
              <a:t>DD</a:t>
            </a:r>
            <a:r>
              <a:rPr lang="pl-PL" sz="1600" b="1" noProof="1">
                <a:solidFill>
                  <a:srgbClr val="00B050"/>
                </a:solidFill>
              </a:rPr>
              <a:t> DSN</a:t>
            </a:r>
            <a:r>
              <a:rPr lang="pl-PL" sz="1600" b="1" noProof="1">
                <a:solidFill>
                  <a:srgbClr val="FFFF00"/>
                </a:solidFill>
              </a:rPr>
              <a:t>=</a:t>
            </a:r>
            <a:r>
              <a:rPr lang="pl-PL" sz="1600" b="1" noProof="1">
                <a:solidFill>
                  <a:srgbClr val="00B050"/>
                </a:solidFill>
              </a:rPr>
              <a:t>LB12345.IKEA.TOMEK</a:t>
            </a:r>
            <a:r>
              <a:rPr lang="pl-PL" sz="1600" b="1" noProof="1">
                <a:solidFill>
                  <a:srgbClr val="FFFF00"/>
                </a:solidFill>
              </a:rPr>
              <a:t>,</a:t>
            </a:r>
            <a:r>
              <a:rPr lang="pl-PL" sz="1600" b="1" noProof="1">
                <a:solidFill>
                  <a:srgbClr val="00B050"/>
                </a:solidFill>
              </a:rPr>
              <a:t>DISP</a:t>
            </a:r>
            <a:r>
              <a:rPr lang="pl-PL" sz="1600" b="1" noProof="1">
                <a:solidFill>
                  <a:srgbClr val="FFFF00"/>
                </a:solidFill>
              </a:rPr>
              <a:t>=(,</a:t>
            </a:r>
            <a:r>
              <a:rPr lang="pl-PL" sz="1600" b="1" noProof="1">
                <a:solidFill>
                  <a:srgbClr val="00B050"/>
                </a:solidFill>
              </a:rPr>
              <a:t>KEEP</a:t>
            </a:r>
            <a:r>
              <a:rPr lang="pl-PL" sz="1600" b="1" noProof="1">
                <a:solidFill>
                  <a:srgbClr val="FFFF00"/>
                </a:solidFill>
              </a:rPr>
              <a:t>),</a:t>
            </a:r>
            <a:r>
              <a:rPr lang="pl-PL" sz="1600" b="1" noProof="1">
                <a:solidFill>
                  <a:srgbClr val="00B050"/>
                </a:solidFill>
              </a:rPr>
              <a:t>REFDD</a:t>
            </a:r>
            <a:r>
              <a:rPr lang="pl-PL" sz="1600" b="1" noProof="1">
                <a:solidFill>
                  <a:srgbClr val="FFFF00"/>
                </a:solidFill>
              </a:rPr>
              <a:t>=</a:t>
            </a:r>
            <a:r>
              <a:rPr lang="pl-PL" sz="1600" b="1" noProof="1">
                <a:solidFill>
                  <a:srgbClr val="00B050"/>
                </a:solidFill>
              </a:rPr>
              <a:t>*.</a:t>
            </a:r>
            <a:r>
              <a:rPr lang="pl-PL" sz="1600" b="1" noProof="1">
                <a:solidFill>
                  <a:schemeClr val="bg1"/>
                </a:solidFill>
              </a:rPr>
              <a:t>SORTOF1</a:t>
            </a:r>
            <a:r>
              <a:rPr lang="pl-PL" sz="1600" b="1" noProof="1">
                <a:solidFill>
                  <a:srgbClr val="00B050"/>
                </a:solidFill>
              </a:rPr>
              <a:t/>
            </a:r>
            <a:br>
              <a:rPr lang="pl-PL" sz="1600" b="1" noProof="1">
                <a:solidFill>
                  <a:srgbClr val="00B050"/>
                </a:solidFill>
              </a:rPr>
            </a:br>
            <a:r>
              <a:rPr lang="pl-PL" sz="1600" b="1" noProof="1">
                <a:solidFill>
                  <a:srgbClr val="00B050"/>
                </a:solidFill>
              </a:rPr>
              <a:t>000031 //SYSIN        </a:t>
            </a:r>
            <a:r>
              <a:rPr lang="pl-PL" sz="1600" b="1" noProof="1">
                <a:solidFill>
                  <a:srgbClr val="FF0000"/>
                </a:solidFill>
              </a:rPr>
              <a:t>DD</a:t>
            </a:r>
            <a:r>
              <a:rPr lang="pl-PL" sz="1600" b="1" noProof="1">
                <a:solidFill>
                  <a:srgbClr val="00B050"/>
                </a:solidFill>
              </a:rPr>
              <a:t> * </a:t>
            </a:r>
            <a:br>
              <a:rPr lang="pl-PL" sz="1600" b="1" noProof="1">
                <a:solidFill>
                  <a:srgbClr val="00B050"/>
                </a:solidFill>
              </a:rPr>
            </a:br>
            <a:r>
              <a:rPr lang="pl-PL" sz="1600" b="1" noProof="1">
                <a:solidFill>
                  <a:srgbClr val="00B050"/>
                </a:solidFill>
              </a:rPr>
              <a:t>000032   </a:t>
            </a:r>
            <a:r>
              <a:rPr lang="pl-PL" sz="1600" b="1" noProof="1">
                <a:solidFill>
                  <a:srgbClr val="0070C0"/>
                </a:solidFill>
              </a:rPr>
              <a:t>OPTION COPY</a:t>
            </a:r>
            <a:r>
              <a:rPr lang="pl-PL" sz="1600" b="1" noProof="1">
                <a:solidFill>
                  <a:srgbClr val="00B050"/>
                </a:solidFill>
              </a:rPr>
              <a:t/>
            </a:r>
            <a:br>
              <a:rPr lang="pl-PL" sz="1600" b="1" noProof="1">
                <a:solidFill>
                  <a:srgbClr val="00B050"/>
                </a:solidFill>
              </a:rPr>
            </a:br>
            <a:r>
              <a:rPr lang="pl-PL" sz="1600" b="1" noProof="1">
                <a:solidFill>
                  <a:srgbClr val="00B050"/>
                </a:solidFill>
              </a:rPr>
              <a:t>000033   </a:t>
            </a:r>
            <a:r>
              <a:rPr lang="pl-PL" sz="1600" b="1" noProof="1">
                <a:solidFill>
                  <a:srgbClr val="0070C0"/>
                </a:solidFill>
              </a:rPr>
              <a:t>OUTFIL </a:t>
            </a:r>
            <a:r>
              <a:rPr lang="pl-PL" sz="1600" b="1" noProof="1">
                <a:solidFill>
                  <a:schemeClr val="bg1"/>
                </a:solidFill>
              </a:rPr>
              <a:t>FILES</a:t>
            </a:r>
            <a:r>
              <a:rPr lang="pl-PL" sz="1600" b="1" noProof="1">
                <a:solidFill>
                  <a:srgbClr val="0070C0"/>
                </a:solidFill>
              </a:rPr>
              <a:t>=(</a:t>
            </a:r>
            <a:r>
              <a:rPr lang="pl-PL" sz="1600" b="1" noProof="1">
                <a:solidFill>
                  <a:schemeClr val="bg1"/>
                </a:solidFill>
              </a:rPr>
              <a:t>1</a:t>
            </a:r>
            <a:r>
              <a:rPr lang="pl-PL" sz="1600" b="1" noProof="1">
                <a:solidFill>
                  <a:srgbClr val="0070C0"/>
                </a:solidFill>
              </a:rPr>
              <a:t>,</a:t>
            </a:r>
            <a:r>
              <a:rPr lang="pl-PL" sz="1600" b="1" noProof="1">
                <a:solidFill>
                  <a:schemeClr val="bg1"/>
                </a:solidFill>
              </a:rPr>
              <a:t>2</a:t>
            </a:r>
            <a:r>
              <a:rPr lang="pl-PL" sz="1600" b="1" noProof="1">
                <a:solidFill>
                  <a:srgbClr val="0070C0"/>
                </a:solidFill>
              </a:rPr>
              <a:t>,</a:t>
            </a:r>
            <a:r>
              <a:rPr lang="pl-PL" sz="1600" b="1" noProof="1">
                <a:solidFill>
                  <a:schemeClr val="bg1"/>
                </a:solidFill>
              </a:rPr>
              <a:t>3</a:t>
            </a:r>
            <a:r>
              <a:rPr lang="pl-PL" sz="1600" b="1" noProof="1">
                <a:solidFill>
                  <a:srgbClr val="0070C0"/>
                </a:solidFill>
              </a:rPr>
              <a:t>,</a:t>
            </a:r>
            <a:r>
              <a:rPr lang="pl-PL" sz="1600" b="1" noProof="1">
                <a:solidFill>
                  <a:schemeClr val="bg1"/>
                </a:solidFill>
              </a:rPr>
              <a:t>4</a:t>
            </a:r>
            <a:r>
              <a:rPr lang="pl-PL" sz="1600" b="1" noProof="1">
                <a:solidFill>
                  <a:srgbClr val="0070C0"/>
                </a:solidFill>
              </a:rPr>
              <a:t>,</a:t>
            </a:r>
            <a:r>
              <a:rPr lang="pl-PL" sz="1600" b="1" noProof="1">
                <a:solidFill>
                  <a:schemeClr val="bg1"/>
                </a:solidFill>
              </a:rPr>
              <a:t>5</a:t>
            </a:r>
            <a:r>
              <a:rPr lang="pl-PL" sz="1600" b="1" noProof="1">
                <a:solidFill>
                  <a:srgbClr val="0070C0"/>
                </a:solidFill>
              </a:rPr>
              <a:t>)</a:t>
            </a:r>
            <a:r>
              <a:rPr lang="pl-PL" sz="1600" b="1" noProof="1">
                <a:solidFill>
                  <a:srgbClr val="00B050"/>
                </a:solidFill>
              </a:rPr>
              <a:t/>
            </a:r>
            <a:br>
              <a:rPr lang="pl-PL" sz="1600" b="1" noProof="1">
                <a:solidFill>
                  <a:srgbClr val="00B050"/>
                </a:solidFill>
              </a:rPr>
            </a:br>
            <a:r>
              <a:rPr lang="pl-PL" sz="1600" b="1" noProof="1">
                <a:solidFill>
                  <a:srgbClr val="00B050"/>
                </a:solidFill>
              </a:rPr>
              <a:t>000034 /*</a:t>
            </a:r>
            <a:br>
              <a:rPr lang="pl-PL" sz="1600" b="1" noProof="1">
                <a:solidFill>
                  <a:srgbClr val="00B050"/>
                </a:solidFill>
              </a:rPr>
            </a:br>
            <a:r>
              <a:rPr lang="pl-PL" sz="1600" b="1" noProof="1">
                <a:solidFill>
                  <a:srgbClr val="00B050"/>
                </a:solidFill>
              </a:rPr>
              <a:t>000035 //SYSOUT    </a:t>
            </a:r>
            <a:r>
              <a:rPr lang="pl-PL" sz="1600" b="1" noProof="1">
                <a:solidFill>
                  <a:srgbClr val="FF0000"/>
                </a:solidFill>
              </a:rPr>
              <a:t>DD</a:t>
            </a:r>
            <a:r>
              <a:rPr lang="pl-PL" sz="1600" b="1" noProof="1">
                <a:solidFill>
                  <a:srgbClr val="00B050"/>
                </a:solidFill>
              </a:rPr>
              <a:t> SYSOUT</a:t>
            </a:r>
            <a:r>
              <a:rPr lang="pl-PL" sz="1600" b="1" noProof="1">
                <a:solidFill>
                  <a:srgbClr val="FFFF00"/>
                </a:solidFill>
              </a:rPr>
              <a:t>=</a:t>
            </a:r>
            <a:r>
              <a:rPr lang="pl-PL" sz="1600" b="1" noProof="1">
                <a:solidFill>
                  <a:srgbClr val="00B050"/>
                </a:solidFill>
              </a:rPr>
              <a:t>*</a:t>
            </a:r>
            <a:br>
              <a:rPr lang="pl-PL" sz="1600" b="1" noProof="1">
                <a:solidFill>
                  <a:srgbClr val="00B050"/>
                </a:solidFill>
              </a:rPr>
            </a:br>
            <a:r>
              <a:rPr lang="pl-PL" sz="1600" b="1" noProof="1">
                <a:solidFill>
                  <a:srgbClr val="00B050"/>
                </a:solidFill>
              </a:rPr>
              <a:t>000036 //SYSPRINT </a:t>
            </a:r>
            <a:r>
              <a:rPr lang="pl-PL" sz="1600" b="1" noProof="1">
                <a:solidFill>
                  <a:srgbClr val="FF0000"/>
                </a:solidFill>
              </a:rPr>
              <a:t>DD</a:t>
            </a:r>
            <a:r>
              <a:rPr lang="pl-PL" sz="1600" b="1" noProof="1">
                <a:solidFill>
                  <a:srgbClr val="00B050"/>
                </a:solidFill>
              </a:rPr>
              <a:t> SYSOUT</a:t>
            </a:r>
            <a:r>
              <a:rPr lang="pl-PL" sz="1600" b="1" noProof="1">
                <a:solidFill>
                  <a:srgbClr val="FFFF00"/>
                </a:solidFill>
              </a:rPr>
              <a:t>=</a:t>
            </a:r>
            <a:r>
              <a:rPr lang="pl-PL" sz="1600" b="1" noProof="1">
                <a:solidFill>
                  <a:srgbClr val="00B050"/>
                </a:solidFill>
              </a:rPr>
              <a:t>*</a:t>
            </a:r>
          </a:p>
        </p:txBody>
      </p:sp>
      <p:sp>
        <p:nvSpPr>
          <p:cNvPr id="3" name="pole tekstowe 2"/>
          <p:cNvSpPr txBox="1"/>
          <p:nvPr/>
        </p:nvSpPr>
        <p:spPr>
          <a:xfrm>
            <a:off x="142845" y="0"/>
            <a:ext cx="9001156" cy="923330"/>
          </a:xfrm>
          <a:prstGeom prst="rect">
            <a:avLst/>
          </a:prstGeom>
          <a:noFill/>
        </p:spPr>
        <p:txBody>
          <a:bodyPr wrap="square" rtlCol="0">
            <a:spAutoFit/>
          </a:bodyPr>
          <a:lstStyle/>
          <a:p>
            <a:pPr algn="ctr"/>
            <a:r>
              <a:rPr lang="en-US" sz="3200" b="1" dirty="0">
                <a:solidFill>
                  <a:srgbClr val="FF0000"/>
                </a:solidFill>
                <a:latin typeface="Calibri" panose="020F0502020204030204" pitchFamily="34" charset="0"/>
              </a:rPr>
              <a:t>SORT</a:t>
            </a:r>
            <a:r>
              <a:rPr lang="pl-PL" sz="3600" b="1" dirty="0"/>
              <a:t> </a:t>
            </a:r>
            <a:r>
              <a:rPr lang="pl-PL" sz="1400" dirty="0">
                <a:latin typeface="Calibri" panose="020F0502020204030204" pitchFamily="34" charset="0"/>
              </a:rPr>
              <a:t>(strona 14 z 22,</a:t>
            </a:r>
            <a:r>
              <a:rPr lang="pl-PL" dirty="0">
                <a:latin typeface="Calibri" panose="020F0502020204030204" pitchFamily="34" charset="0"/>
              </a:rPr>
              <a:t> </a:t>
            </a:r>
            <a:r>
              <a:rPr lang="pl-PL" b="1" dirty="0">
                <a:latin typeface="Calibri" panose="020F0502020204030204" pitchFamily="34" charset="0"/>
              </a:rPr>
              <a:t>Ukierunkowanie plików</a:t>
            </a:r>
            <a:r>
              <a:rPr lang="pl-PL" sz="1400" dirty="0">
                <a:latin typeface="Calibri" panose="020F0502020204030204" pitchFamily="34" charset="0"/>
              </a:rPr>
              <a:t>, str. 2 z 3)</a:t>
            </a:r>
            <a:endParaRPr lang="pl-PL" dirty="0">
              <a:latin typeface="Calibri" panose="020F0502020204030204" pitchFamily="34" charset="0"/>
            </a:endParaRPr>
          </a:p>
          <a:p>
            <a:r>
              <a:rPr lang="pl-PL" b="1" dirty="0"/>
              <a:t>FNAMES</a:t>
            </a:r>
            <a:r>
              <a:rPr lang="pl-PL" dirty="0"/>
              <a:t> i </a:t>
            </a:r>
            <a:r>
              <a:rPr lang="pl-PL" b="1" dirty="0"/>
              <a:t>FILES</a:t>
            </a:r>
            <a:r>
              <a:rPr lang="pl-PL" dirty="0"/>
              <a:t> dają ten sam rezultat </a:t>
            </a:r>
          </a:p>
        </p:txBody>
      </p:sp>
      <p:sp>
        <p:nvSpPr>
          <p:cNvPr id="5" name="pole tekstowe 4"/>
          <p:cNvSpPr txBox="1"/>
          <p:nvPr/>
        </p:nvSpPr>
        <p:spPr>
          <a:xfrm>
            <a:off x="142845" y="4714884"/>
            <a:ext cx="9001156" cy="2031325"/>
          </a:xfrm>
          <a:prstGeom prst="rect">
            <a:avLst/>
          </a:prstGeom>
          <a:noFill/>
        </p:spPr>
        <p:txBody>
          <a:bodyPr wrap="square" rtlCol="0">
            <a:spAutoFit/>
          </a:bodyPr>
          <a:lstStyle/>
          <a:p>
            <a:r>
              <a:rPr lang="pl-PL" dirty="0"/>
              <a:t>W przykładzie poprzedniego (a) i tego (b) slajdu:</a:t>
            </a:r>
          </a:p>
          <a:p>
            <a:r>
              <a:rPr lang="en-US" dirty="0"/>
              <a:t>1</a:t>
            </a:r>
            <a:r>
              <a:rPr lang="pl-PL" dirty="0"/>
              <a:t>(</a:t>
            </a:r>
            <a:r>
              <a:rPr lang="pl-PL" noProof="1"/>
              <a:t>a,b</a:t>
            </a:r>
            <a:r>
              <a:rPr lang="pl-PL" dirty="0"/>
              <a:t>)</a:t>
            </a:r>
            <a:r>
              <a:rPr lang="en-US" dirty="0"/>
              <a:t>. SORT FIELDS=COPY – </a:t>
            </a:r>
            <a:r>
              <a:rPr lang="pl-PL" dirty="0"/>
              <a:t>wskazuje, że jest to kopiowanie a nie sortowanie</a:t>
            </a:r>
          </a:p>
          <a:p>
            <a:r>
              <a:rPr lang="en-US" dirty="0"/>
              <a:t>2</a:t>
            </a:r>
            <a:r>
              <a:rPr lang="pl-PL" dirty="0"/>
              <a:t>(a)</a:t>
            </a:r>
            <a:r>
              <a:rPr lang="en-US" dirty="0"/>
              <a:t>. OUTFIL F</a:t>
            </a:r>
            <a:r>
              <a:rPr lang="pl-PL" dirty="0"/>
              <a:t>NAMES</a:t>
            </a:r>
            <a:r>
              <a:rPr lang="en-US" dirty="0"/>
              <a:t>=</a:t>
            </a:r>
            <a:r>
              <a:rPr lang="pl-PL" dirty="0"/>
              <a:t>(</a:t>
            </a:r>
            <a:r>
              <a:rPr lang="pl-PL" b="1" noProof="1"/>
              <a:t>DLAJANKA</a:t>
            </a:r>
            <a:r>
              <a:rPr lang="pl-PL" noProof="1"/>
              <a:t>,</a:t>
            </a:r>
            <a:r>
              <a:rPr lang="pl-PL" b="1" noProof="1"/>
              <a:t>DLAJOLI</a:t>
            </a:r>
            <a:r>
              <a:rPr lang="pl-PL" noProof="1"/>
              <a:t>,</a:t>
            </a:r>
            <a:r>
              <a:rPr lang="pl-PL" b="1" noProof="1"/>
              <a:t>DLAMARTY</a:t>
            </a:r>
            <a:r>
              <a:rPr lang="pl-PL" noProof="1"/>
              <a:t>,</a:t>
            </a:r>
            <a:r>
              <a:rPr lang="pl-PL" b="1" noProof="1"/>
              <a:t>DLAOLI</a:t>
            </a:r>
            <a:r>
              <a:rPr lang="pl-PL" noProof="1"/>
              <a:t>,</a:t>
            </a:r>
            <a:r>
              <a:rPr lang="pl-PL" b="1" noProof="1"/>
              <a:t>DLATOMKA</a:t>
            </a:r>
            <a:r>
              <a:rPr lang="pl-PL" dirty="0"/>
              <a:t>) – nazwy</a:t>
            </a:r>
          </a:p>
          <a:p>
            <a:r>
              <a:rPr lang="pl-PL" dirty="0"/>
              <a:t>         odnoszące się odpowiednio do </a:t>
            </a:r>
            <a:r>
              <a:rPr lang="pl-PL" i="1" noProof="1"/>
              <a:t>ddnames</a:t>
            </a:r>
            <a:r>
              <a:rPr lang="pl-PL" dirty="0"/>
              <a:t> </a:t>
            </a:r>
            <a:r>
              <a:rPr lang="pl-PL" b="1" noProof="1"/>
              <a:t>DLAJANKA</a:t>
            </a:r>
            <a:r>
              <a:rPr lang="pl-PL" noProof="1"/>
              <a:t>,</a:t>
            </a:r>
            <a:r>
              <a:rPr lang="pl-PL" b="1" noProof="1"/>
              <a:t>DLAJOLI</a:t>
            </a:r>
            <a:r>
              <a:rPr lang="pl-PL" noProof="1"/>
              <a:t>,</a:t>
            </a:r>
            <a:r>
              <a:rPr lang="pl-PL" b="1" noProof="1"/>
              <a:t>DLAMARTY</a:t>
            </a:r>
            <a:r>
              <a:rPr lang="pl-PL" noProof="1"/>
              <a:t>,</a:t>
            </a:r>
            <a:r>
              <a:rPr lang="pl-PL" b="1" noProof="1"/>
              <a:t>DLAOLI</a:t>
            </a:r>
          </a:p>
          <a:p>
            <a:r>
              <a:rPr lang="pl-PL" b="1" noProof="1"/>
              <a:t>         </a:t>
            </a:r>
            <a:r>
              <a:rPr lang="pl-PL" noProof="1"/>
              <a:t>i</a:t>
            </a:r>
            <a:r>
              <a:rPr lang="pl-PL" b="1" noProof="1"/>
              <a:t> DLATOMKA </a:t>
            </a:r>
            <a:r>
              <a:rPr lang="pl-PL" dirty="0"/>
              <a:t>.</a:t>
            </a:r>
          </a:p>
          <a:p>
            <a:r>
              <a:rPr lang="en-US" dirty="0"/>
              <a:t> 2</a:t>
            </a:r>
            <a:r>
              <a:rPr lang="pl-PL" dirty="0"/>
              <a:t>(b)</a:t>
            </a:r>
            <a:r>
              <a:rPr lang="en-US" dirty="0"/>
              <a:t>. OUTFIL FILES=</a:t>
            </a:r>
            <a:r>
              <a:rPr lang="pl-PL" dirty="0"/>
              <a:t>(</a:t>
            </a:r>
            <a:r>
              <a:rPr lang="en-US" b="1" dirty="0"/>
              <a:t>1</a:t>
            </a:r>
            <a:r>
              <a:rPr lang="en-US" dirty="0"/>
              <a:t>,</a:t>
            </a:r>
            <a:r>
              <a:rPr lang="pl-PL" b="1" dirty="0"/>
              <a:t>2</a:t>
            </a:r>
            <a:r>
              <a:rPr lang="pl-PL" dirty="0"/>
              <a:t>,</a:t>
            </a:r>
            <a:r>
              <a:rPr lang="pl-PL" b="1" dirty="0"/>
              <a:t>3</a:t>
            </a:r>
            <a:r>
              <a:rPr lang="pl-PL" dirty="0"/>
              <a:t>,</a:t>
            </a:r>
            <a:r>
              <a:rPr lang="pl-PL" b="1" dirty="0"/>
              <a:t>4</a:t>
            </a:r>
            <a:r>
              <a:rPr lang="pl-PL" dirty="0"/>
              <a:t>,</a:t>
            </a:r>
            <a:r>
              <a:rPr lang="pl-PL" b="1" dirty="0"/>
              <a:t>5</a:t>
            </a:r>
            <a:r>
              <a:rPr lang="pl-PL" dirty="0"/>
              <a:t>) – liczby odnoszące się odpowiednio do </a:t>
            </a:r>
            <a:r>
              <a:rPr lang="pl-PL" i="1" noProof="1"/>
              <a:t>ddnames</a:t>
            </a:r>
            <a:r>
              <a:rPr lang="pl-PL" dirty="0"/>
              <a:t> SORTOF</a:t>
            </a:r>
            <a:r>
              <a:rPr lang="pl-PL" b="1" dirty="0"/>
              <a:t>1</a:t>
            </a:r>
            <a:r>
              <a:rPr lang="pl-PL" dirty="0"/>
              <a:t>, </a:t>
            </a:r>
          </a:p>
          <a:p>
            <a:r>
              <a:rPr lang="pl-PL" dirty="0"/>
              <a:t>          SORTOF</a:t>
            </a:r>
            <a:r>
              <a:rPr lang="pl-PL" b="1" dirty="0"/>
              <a:t>2</a:t>
            </a:r>
            <a:r>
              <a:rPr lang="pl-PL" dirty="0"/>
              <a:t>, SORTOF</a:t>
            </a:r>
            <a:r>
              <a:rPr lang="pl-PL" b="1" dirty="0"/>
              <a:t>3</a:t>
            </a:r>
            <a:r>
              <a:rPr lang="pl-PL" dirty="0"/>
              <a:t>, SORTOF</a:t>
            </a:r>
            <a:r>
              <a:rPr lang="pl-PL" b="1" dirty="0"/>
              <a:t>4</a:t>
            </a:r>
            <a:r>
              <a:rPr lang="pl-PL" dirty="0"/>
              <a:t> i SORTOF</a:t>
            </a:r>
            <a:r>
              <a:rPr lang="pl-PL" b="1" dirty="0"/>
              <a:t>5</a:t>
            </a:r>
            <a:r>
              <a:rPr lang="en-US" dirty="0"/>
              <a:t> </a:t>
            </a:r>
            <a:r>
              <a:rPr lang="pl-PL"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1428736"/>
            <a:ext cx="8229600" cy="5286412"/>
          </a:xfrm>
          <a:solidFill>
            <a:schemeClr val="tx1"/>
          </a:solidFill>
        </p:spPr>
        <p:txBody>
          <a:bodyPr>
            <a:normAutofit/>
          </a:bodyPr>
          <a:lstStyle/>
          <a:p>
            <a:pPr marL="0" indent="0" algn="l">
              <a:buNone/>
            </a:pPr>
            <a:r>
              <a:rPr lang="pl-PL" sz="1600" b="1" noProof="1">
                <a:solidFill>
                  <a:srgbClr val="00B050"/>
                </a:solidFill>
              </a:rPr>
              <a:t>000023 //STEP010  </a:t>
            </a:r>
            <a:r>
              <a:rPr lang="pl-PL" sz="1600" b="1" noProof="1">
                <a:solidFill>
                  <a:srgbClr val="FF0000"/>
                </a:solidFill>
              </a:rPr>
              <a:t>EXEC</a:t>
            </a:r>
            <a:r>
              <a:rPr lang="pl-PL" sz="1600" b="1" noProof="1">
                <a:solidFill>
                  <a:srgbClr val="00B050"/>
                </a:solidFill>
              </a:rPr>
              <a:t> PGM</a:t>
            </a:r>
            <a:r>
              <a:rPr lang="pl-PL" sz="1600" b="1" noProof="1">
                <a:solidFill>
                  <a:srgbClr val="FFFF00"/>
                </a:solidFill>
              </a:rPr>
              <a:t>=</a:t>
            </a:r>
            <a:r>
              <a:rPr lang="pl-PL" sz="1600" b="1" noProof="1">
                <a:solidFill>
                  <a:srgbClr val="00B050"/>
                </a:solidFill>
              </a:rPr>
              <a:t>SORT				    </a:t>
            </a:r>
            <a:r>
              <a:rPr lang="pl-PL" sz="1600" b="1" noProof="1">
                <a:solidFill>
                  <a:schemeClr val="tx2">
                    <a:lumMod val="40000"/>
                    <a:lumOff val="60000"/>
                  </a:schemeClr>
                </a:solidFill>
              </a:rPr>
              <a:t>DEPARTMENT</a:t>
            </a:r>
            <a:r>
              <a:rPr lang="pl-PL" sz="1600" b="1" noProof="1">
                <a:solidFill>
                  <a:srgbClr val="00B050"/>
                </a:solidFill>
              </a:rPr>
              <a:t/>
            </a:r>
            <a:br>
              <a:rPr lang="pl-PL" sz="1600" b="1" noProof="1">
                <a:solidFill>
                  <a:srgbClr val="00B050"/>
                </a:solidFill>
              </a:rPr>
            </a:br>
            <a:r>
              <a:rPr lang="pl-PL" sz="1600" b="1" noProof="1">
                <a:solidFill>
                  <a:srgbClr val="00B050"/>
                </a:solidFill>
              </a:rPr>
              <a:t>000024 //SORTIN    </a:t>
            </a:r>
            <a:r>
              <a:rPr lang="pl-PL" sz="1600" b="1" noProof="1">
                <a:solidFill>
                  <a:srgbClr val="FF0000"/>
                </a:solidFill>
              </a:rPr>
              <a:t>DD</a:t>
            </a:r>
            <a:r>
              <a:rPr lang="pl-PL" sz="1600" b="1" noProof="1">
                <a:solidFill>
                  <a:srgbClr val="00B050"/>
                </a:solidFill>
              </a:rPr>
              <a:t>  DSN</a:t>
            </a:r>
            <a:r>
              <a:rPr lang="pl-PL" sz="1600" b="1" noProof="1">
                <a:solidFill>
                  <a:srgbClr val="FFFF00"/>
                </a:solidFill>
              </a:rPr>
              <a:t>=</a:t>
            </a:r>
            <a:r>
              <a:rPr lang="pl-PL" sz="1600" b="1" noProof="1">
                <a:solidFill>
                  <a:srgbClr val="00B050"/>
                </a:solidFill>
              </a:rPr>
              <a:t>LB12345.IKEA.ALL</a:t>
            </a:r>
            <a:r>
              <a:rPr lang="pl-PL" sz="1600" b="1" noProof="1">
                <a:solidFill>
                  <a:srgbClr val="FFFF00"/>
                </a:solidFill>
              </a:rPr>
              <a:t>,</a:t>
            </a:r>
            <a:r>
              <a:rPr lang="pl-PL" sz="1600" b="1" noProof="1">
                <a:solidFill>
                  <a:srgbClr val="00B050"/>
                </a:solidFill>
              </a:rPr>
              <a:t>DISP</a:t>
            </a:r>
            <a:r>
              <a:rPr lang="pl-PL" sz="1600" b="1" noProof="1">
                <a:solidFill>
                  <a:srgbClr val="FFFF00"/>
                </a:solidFill>
              </a:rPr>
              <a:t>=</a:t>
            </a:r>
            <a:r>
              <a:rPr lang="pl-PL" sz="1600" b="1" noProof="1">
                <a:solidFill>
                  <a:srgbClr val="00B050"/>
                </a:solidFill>
              </a:rPr>
              <a:t>SHR</a:t>
            </a:r>
            <a:br>
              <a:rPr lang="pl-PL" sz="1600" b="1" noProof="1">
                <a:solidFill>
                  <a:srgbClr val="00B050"/>
                </a:solidFill>
              </a:rPr>
            </a:br>
            <a:r>
              <a:rPr lang="pl-PL" sz="1600" b="1" noProof="1">
                <a:solidFill>
                  <a:srgbClr val="00B050"/>
                </a:solidFill>
              </a:rPr>
              <a:t>000025 //ACC           </a:t>
            </a:r>
            <a:r>
              <a:rPr lang="pl-PL" sz="1600" b="1" noProof="1">
                <a:solidFill>
                  <a:srgbClr val="FF0000"/>
                </a:solidFill>
              </a:rPr>
              <a:t>DD</a:t>
            </a:r>
            <a:r>
              <a:rPr lang="pl-PL" sz="1600" b="1" noProof="1">
                <a:solidFill>
                  <a:srgbClr val="00B050"/>
                </a:solidFill>
              </a:rPr>
              <a:t>  DSN</a:t>
            </a:r>
            <a:r>
              <a:rPr lang="pl-PL" sz="1600" b="1" noProof="1">
                <a:solidFill>
                  <a:srgbClr val="FFFF00"/>
                </a:solidFill>
              </a:rPr>
              <a:t>=</a:t>
            </a:r>
            <a:r>
              <a:rPr lang="pl-PL" sz="1600" b="1" noProof="1">
                <a:solidFill>
                  <a:srgbClr val="00B050"/>
                </a:solidFill>
              </a:rPr>
              <a:t>LB12345.IKEA.ACC</a:t>
            </a:r>
            <a:r>
              <a:rPr lang="pl-PL" sz="1600" b="1" noProof="1">
                <a:solidFill>
                  <a:srgbClr val="FFFF00"/>
                </a:solidFill>
              </a:rPr>
              <a:t>,</a:t>
            </a:r>
            <a:r>
              <a:rPr lang="pl-PL" sz="1600" b="1" noProof="1">
                <a:solidFill>
                  <a:srgbClr val="00B050"/>
                </a:solidFill>
              </a:rPr>
              <a:t>DISP</a:t>
            </a:r>
            <a:r>
              <a:rPr lang="pl-PL" sz="1600" b="1" noProof="1">
                <a:solidFill>
                  <a:srgbClr val="FFFF00"/>
                </a:solidFill>
              </a:rPr>
              <a:t>=(,</a:t>
            </a:r>
            <a:r>
              <a:rPr lang="pl-PL" sz="1600" b="1" noProof="1">
                <a:solidFill>
                  <a:srgbClr val="00B050"/>
                </a:solidFill>
              </a:rPr>
              <a:t>KEEP</a:t>
            </a:r>
            <a:r>
              <a:rPr lang="pl-PL" sz="1600" b="1" noProof="1">
                <a:solidFill>
                  <a:srgbClr val="FFFF00"/>
                </a:solidFill>
              </a:rPr>
              <a:t>),</a:t>
            </a:r>
            <a:r>
              <a:rPr lang="pl-PL" sz="1600" b="1" noProof="1">
                <a:solidFill>
                  <a:srgbClr val="00B050"/>
                </a:solidFill>
              </a:rPr>
              <a:t/>
            </a:r>
            <a:br>
              <a:rPr lang="pl-PL" sz="1600" b="1" noProof="1">
                <a:solidFill>
                  <a:srgbClr val="00B050"/>
                </a:solidFill>
              </a:rPr>
            </a:br>
            <a:r>
              <a:rPr lang="pl-PL" sz="1600" b="1" noProof="1">
                <a:solidFill>
                  <a:srgbClr val="00B050"/>
                </a:solidFill>
              </a:rPr>
              <a:t>000026 //		    AVGREC</a:t>
            </a:r>
            <a:r>
              <a:rPr lang="pl-PL" sz="1600" b="1" noProof="1">
                <a:solidFill>
                  <a:srgbClr val="FFFF00"/>
                </a:solidFill>
              </a:rPr>
              <a:t>=</a:t>
            </a:r>
            <a:r>
              <a:rPr lang="pl-PL" sz="1600" b="1" noProof="1">
                <a:solidFill>
                  <a:srgbClr val="00B050"/>
                </a:solidFill>
              </a:rPr>
              <a:t>K</a:t>
            </a:r>
            <a:r>
              <a:rPr lang="pl-PL" sz="1600" b="1" noProof="1">
                <a:solidFill>
                  <a:srgbClr val="FFFF00"/>
                </a:solidFill>
              </a:rPr>
              <a:t>,</a:t>
            </a:r>
            <a:r>
              <a:rPr lang="pl-PL" sz="1600" b="1" noProof="1">
                <a:solidFill>
                  <a:srgbClr val="00B050"/>
                </a:solidFill>
              </a:rPr>
              <a:t>RECFM</a:t>
            </a:r>
            <a:r>
              <a:rPr lang="pl-PL" sz="1600" b="1" noProof="1">
                <a:solidFill>
                  <a:srgbClr val="FFFF00"/>
                </a:solidFill>
              </a:rPr>
              <a:t>=</a:t>
            </a:r>
            <a:r>
              <a:rPr lang="pl-PL" sz="1600" b="1" noProof="1">
                <a:solidFill>
                  <a:srgbClr val="00B050"/>
                </a:solidFill>
              </a:rPr>
              <a:t>F</a:t>
            </a:r>
            <a:r>
              <a:rPr lang="pl-PL" sz="1600" b="1" noProof="1">
                <a:solidFill>
                  <a:srgbClr val="FFFF00"/>
                </a:solidFill>
              </a:rPr>
              <a:t>,</a:t>
            </a:r>
            <a:r>
              <a:rPr lang="pl-PL" sz="1600" b="1" noProof="1">
                <a:solidFill>
                  <a:srgbClr val="00B050"/>
                </a:solidFill>
              </a:rPr>
              <a:t>DSORG</a:t>
            </a:r>
            <a:r>
              <a:rPr lang="pl-PL" sz="1600" b="1" noProof="1">
                <a:solidFill>
                  <a:srgbClr val="FFFF00"/>
                </a:solidFill>
              </a:rPr>
              <a:t>=</a:t>
            </a:r>
            <a:r>
              <a:rPr lang="pl-PL" sz="1600" b="1" noProof="1">
                <a:solidFill>
                  <a:srgbClr val="00B050"/>
                </a:solidFill>
              </a:rPr>
              <a:t>PS</a:t>
            </a:r>
            <a:r>
              <a:rPr lang="pl-PL" sz="1600" b="1" noProof="1">
                <a:solidFill>
                  <a:srgbClr val="FFFF00"/>
                </a:solidFill>
              </a:rPr>
              <a:t>,</a:t>
            </a:r>
            <a:r>
              <a:rPr lang="pl-PL" sz="1600" b="1" noProof="1">
                <a:solidFill>
                  <a:srgbClr val="00B050"/>
                </a:solidFill>
              </a:rPr>
              <a:t/>
            </a:r>
            <a:br>
              <a:rPr lang="pl-PL" sz="1600" b="1" noProof="1">
                <a:solidFill>
                  <a:srgbClr val="00B050"/>
                </a:solidFill>
              </a:rPr>
            </a:br>
            <a:r>
              <a:rPr lang="pl-PL" sz="1600" b="1" noProof="1">
                <a:solidFill>
                  <a:srgbClr val="00B050"/>
                </a:solidFill>
              </a:rPr>
              <a:t>000027 //		    SPACE</a:t>
            </a:r>
            <a:r>
              <a:rPr lang="pl-PL" sz="1600" b="1" noProof="1">
                <a:solidFill>
                  <a:srgbClr val="FFFF00"/>
                </a:solidFill>
              </a:rPr>
              <a:t>=(</a:t>
            </a:r>
            <a:r>
              <a:rPr lang="pl-PL" sz="1600" b="1" noProof="1">
                <a:solidFill>
                  <a:srgbClr val="00B050"/>
                </a:solidFill>
              </a:rPr>
              <a:t>72</a:t>
            </a:r>
            <a:r>
              <a:rPr lang="pl-PL" sz="1600" b="1" noProof="1">
                <a:solidFill>
                  <a:srgbClr val="FFFF00"/>
                </a:solidFill>
              </a:rPr>
              <a:t>,(</a:t>
            </a:r>
            <a:r>
              <a:rPr lang="pl-PL" sz="1600" b="1" noProof="1">
                <a:solidFill>
                  <a:srgbClr val="00B050"/>
                </a:solidFill>
              </a:rPr>
              <a:t>1</a:t>
            </a:r>
            <a:r>
              <a:rPr lang="pl-PL" sz="1600" b="1" noProof="1">
                <a:solidFill>
                  <a:srgbClr val="FFFF00"/>
                </a:solidFill>
              </a:rPr>
              <a:t>,</a:t>
            </a:r>
            <a:r>
              <a:rPr lang="pl-PL" sz="1600" b="1" noProof="1">
                <a:solidFill>
                  <a:srgbClr val="00B050"/>
                </a:solidFill>
              </a:rPr>
              <a:t>1</a:t>
            </a:r>
            <a:r>
              <a:rPr lang="pl-PL" sz="1600" b="1" noProof="1">
                <a:solidFill>
                  <a:srgbClr val="FFFF00"/>
                </a:solidFill>
              </a:rPr>
              <a:t>),</a:t>
            </a:r>
            <a:r>
              <a:rPr lang="pl-PL" sz="1600" b="1" noProof="1">
                <a:solidFill>
                  <a:srgbClr val="00B050"/>
                </a:solidFill>
              </a:rPr>
              <a:t>RLSE</a:t>
            </a:r>
            <a:r>
              <a:rPr lang="pl-PL" sz="1600" b="1" noProof="1">
                <a:solidFill>
                  <a:srgbClr val="FFFF00"/>
                </a:solidFill>
              </a:rPr>
              <a:t>),</a:t>
            </a:r>
            <a:r>
              <a:rPr lang="pl-PL" sz="1600" b="1" noProof="1">
                <a:solidFill>
                  <a:srgbClr val="00B050"/>
                </a:solidFill>
              </a:rPr>
              <a:t>LRECL</a:t>
            </a:r>
            <a:r>
              <a:rPr lang="pl-PL" sz="1600" b="1" noProof="1">
                <a:solidFill>
                  <a:srgbClr val="FFFF00"/>
                </a:solidFill>
              </a:rPr>
              <a:t>=</a:t>
            </a:r>
            <a:r>
              <a:rPr lang="pl-PL" sz="1600" b="1" noProof="1">
                <a:solidFill>
                  <a:srgbClr val="00B050"/>
                </a:solidFill>
              </a:rPr>
              <a:t>72 		    </a:t>
            </a:r>
            <a:r>
              <a:rPr lang="pl-PL" sz="1600" b="1" noProof="1">
                <a:solidFill>
                  <a:schemeClr val="tx2">
                    <a:lumMod val="40000"/>
                    <a:lumOff val="60000"/>
                  </a:schemeClr>
                </a:solidFill>
              </a:rPr>
              <a:t>ACCOUNTING</a:t>
            </a:r>
            <a:r>
              <a:rPr lang="pl-PL" sz="1600" b="1" noProof="1">
                <a:solidFill>
                  <a:srgbClr val="00B050"/>
                </a:solidFill>
              </a:rPr>
              <a:t/>
            </a:r>
            <a:br>
              <a:rPr lang="pl-PL" sz="1600" b="1" noProof="1">
                <a:solidFill>
                  <a:srgbClr val="00B050"/>
                </a:solidFill>
              </a:rPr>
            </a:br>
            <a:r>
              <a:rPr lang="pl-PL" sz="1600" b="1" noProof="1">
                <a:solidFill>
                  <a:srgbClr val="00B050"/>
                </a:solidFill>
              </a:rPr>
              <a:t>000028 //BUS          </a:t>
            </a:r>
            <a:r>
              <a:rPr lang="pl-PL" sz="1600" b="1" noProof="1">
                <a:solidFill>
                  <a:srgbClr val="FF0000"/>
                </a:solidFill>
              </a:rPr>
              <a:t>DD</a:t>
            </a:r>
            <a:r>
              <a:rPr lang="pl-PL" sz="1600" b="1" noProof="1">
                <a:solidFill>
                  <a:srgbClr val="00B050"/>
                </a:solidFill>
              </a:rPr>
              <a:t>  DSN</a:t>
            </a:r>
            <a:r>
              <a:rPr lang="pl-PL" sz="1600" b="1" noProof="1">
                <a:solidFill>
                  <a:srgbClr val="FFFF00"/>
                </a:solidFill>
              </a:rPr>
              <a:t>=</a:t>
            </a:r>
            <a:r>
              <a:rPr lang="pl-PL" sz="1600" b="1" noProof="1">
                <a:solidFill>
                  <a:srgbClr val="00B050"/>
                </a:solidFill>
              </a:rPr>
              <a:t>LB12345.IKEA.BUS</a:t>
            </a:r>
            <a:r>
              <a:rPr lang="pl-PL" sz="1600" b="1" noProof="1">
                <a:solidFill>
                  <a:srgbClr val="FFFF00"/>
                </a:solidFill>
              </a:rPr>
              <a:t>,</a:t>
            </a:r>
            <a:r>
              <a:rPr lang="pl-PL" sz="1600" b="1" noProof="1">
                <a:solidFill>
                  <a:srgbClr val="00B050"/>
                </a:solidFill>
              </a:rPr>
              <a:t>DISP</a:t>
            </a:r>
            <a:r>
              <a:rPr lang="pl-PL" sz="1600" b="1" noProof="1">
                <a:solidFill>
                  <a:srgbClr val="FFFF00"/>
                </a:solidFill>
              </a:rPr>
              <a:t>=(,</a:t>
            </a:r>
            <a:r>
              <a:rPr lang="pl-PL" sz="1600" b="1" noProof="1">
                <a:solidFill>
                  <a:srgbClr val="00B050"/>
                </a:solidFill>
              </a:rPr>
              <a:t>KEEP</a:t>
            </a:r>
            <a:r>
              <a:rPr lang="pl-PL" sz="1600" b="1" noProof="1">
                <a:solidFill>
                  <a:srgbClr val="FFFF00"/>
                </a:solidFill>
              </a:rPr>
              <a:t>),</a:t>
            </a:r>
            <a:r>
              <a:rPr lang="pl-PL" sz="1600" b="1" noProof="1">
                <a:solidFill>
                  <a:srgbClr val="00B050"/>
                </a:solidFill>
              </a:rPr>
              <a:t>REFDD</a:t>
            </a:r>
            <a:r>
              <a:rPr lang="pl-PL" sz="1600" b="1" noProof="1">
                <a:solidFill>
                  <a:srgbClr val="FFFF00"/>
                </a:solidFill>
              </a:rPr>
              <a:t>=</a:t>
            </a:r>
            <a:r>
              <a:rPr lang="pl-PL" sz="1600" b="1" noProof="1">
                <a:solidFill>
                  <a:srgbClr val="00B050"/>
                </a:solidFill>
              </a:rPr>
              <a:t>*.ACC       </a:t>
            </a:r>
            <a:r>
              <a:rPr lang="pl-PL" sz="1600" b="1" noProof="1">
                <a:solidFill>
                  <a:schemeClr val="tx2">
                    <a:lumMod val="40000"/>
                    <a:lumOff val="60000"/>
                  </a:schemeClr>
                </a:solidFill>
              </a:rPr>
              <a:t>BUSINESS</a:t>
            </a:r>
            <a:r>
              <a:rPr lang="pl-PL" sz="1600" b="1" noProof="1">
                <a:solidFill>
                  <a:srgbClr val="00B050"/>
                </a:solidFill>
              </a:rPr>
              <a:t/>
            </a:r>
            <a:br>
              <a:rPr lang="pl-PL" sz="1600" b="1" noProof="1">
                <a:solidFill>
                  <a:srgbClr val="00B050"/>
                </a:solidFill>
              </a:rPr>
            </a:br>
            <a:r>
              <a:rPr lang="pl-PL" sz="1600" b="1" noProof="1">
                <a:solidFill>
                  <a:srgbClr val="00B050"/>
                </a:solidFill>
              </a:rPr>
              <a:t>000029 //INV           </a:t>
            </a:r>
            <a:r>
              <a:rPr lang="pl-PL" sz="1600" b="1" noProof="1">
                <a:solidFill>
                  <a:srgbClr val="FF0000"/>
                </a:solidFill>
              </a:rPr>
              <a:t>DD</a:t>
            </a:r>
            <a:r>
              <a:rPr lang="pl-PL" sz="1600" b="1" noProof="1">
                <a:solidFill>
                  <a:srgbClr val="00B050"/>
                </a:solidFill>
              </a:rPr>
              <a:t>  DSN</a:t>
            </a:r>
            <a:r>
              <a:rPr lang="pl-PL" sz="1600" b="1" noProof="1">
                <a:solidFill>
                  <a:srgbClr val="FFFF00"/>
                </a:solidFill>
              </a:rPr>
              <a:t>=</a:t>
            </a:r>
            <a:r>
              <a:rPr lang="pl-PL" sz="1600" b="1" noProof="1">
                <a:solidFill>
                  <a:srgbClr val="00B050"/>
                </a:solidFill>
              </a:rPr>
              <a:t>LB12345.IKEA.INV</a:t>
            </a:r>
            <a:r>
              <a:rPr lang="pl-PL" sz="1600" b="1" noProof="1">
                <a:solidFill>
                  <a:srgbClr val="FFFF00"/>
                </a:solidFill>
              </a:rPr>
              <a:t>,</a:t>
            </a:r>
            <a:r>
              <a:rPr lang="pl-PL" sz="1600" b="1" noProof="1">
                <a:solidFill>
                  <a:srgbClr val="00B050"/>
                </a:solidFill>
              </a:rPr>
              <a:t>DISP</a:t>
            </a:r>
            <a:r>
              <a:rPr lang="pl-PL" sz="1600" b="1" noProof="1">
                <a:solidFill>
                  <a:srgbClr val="FFFF00"/>
                </a:solidFill>
              </a:rPr>
              <a:t>=(,</a:t>
            </a:r>
            <a:r>
              <a:rPr lang="pl-PL" sz="1600" b="1" noProof="1">
                <a:solidFill>
                  <a:srgbClr val="00B050"/>
                </a:solidFill>
              </a:rPr>
              <a:t>KEEP</a:t>
            </a:r>
            <a:r>
              <a:rPr lang="pl-PL" sz="1600" b="1" noProof="1">
                <a:solidFill>
                  <a:srgbClr val="FFFF00"/>
                </a:solidFill>
              </a:rPr>
              <a:t>),</a:t>
            </a:r>
            <a:r>
              <a:rPr lang="pl-PL" sz="1600" b="1" noProof="1">
                <a:solidFill>
                  <a:srgbClr val="00B050"/>
                </a:solidFill>
              </a:rPr>
              <a:t>REFDD</a:t>
            </a:r>
            <a:r>
              <a:rPr lang="pl-PL" sz="1600" b="1" noProof="1">
                <a:solidFill>
                  <a:srgbClr val="FFFF00"/>
                </a:solidFill>
              </a:rPr>
              <a:t>=</a:t>
            </a:r>
            <a:r>
              <a:rPr lang="pl-PL" sz="1600" b="1" noProof="1">
                <a:solidFill>
                  <a:srgbClr val="00B050"/>
                </a:solidFill>
              </a:rPr>
              <a:t>*.ACC       </a:t>
            </a:r>
            <a:r>
              <a:rPr lang="pl-PL" sz="1600" b="1" noProof="1">
                <a:solidFill>
                  <a:schemeClr val="tx2">
                    <a:lumMod val="40000"/>
                    <a:lumOff val="60000"/>
                  </a:schemeClr>
                </a:solidFill>
              </a:rPr>
              <a:t>INVENTION</a:t>
            </a:r>
            <a:r>
              <a:rPr lang="pl-PL" sz="1600" b="1" noProof="1">
                <a:solidFill>
                  <a:srgbClr val="00B050"/>
                </a:solidFill>
              </a:rPr>
              <a:t/>
            </a:r>
            <a:br>
              <a:rPr lang="pl-PL" sz="1600" b="1" noProof="1">
                <a:solidFill>
                  <a:srgbClr val="00B050"/>
                </a:solidFill>
              </a:rPr>
            </a:br>
            <a:r>
              <a:rPr lang="pl-PL" sz="1600" b="1" noProof="1">
                <a:solidFill>
                  <a:srgbClr val="00B050"/>
                </a:solidFill>
              </a:rPr>
              <a:t>000030 //ITD            </a:t>
            </a:r>
            <a:r>
              <a:rPr lang="pl-PL" sz="1600" b="1" noProof="1">
                <a:solidFill>
                  <a:srgbClr val="FF0000"/>
                </a:solidFill>
              </a:rPr>
              <a:t>DD</a:t>
            </a:r>
            <a:r>
              <a:rPr lang="pl-PL" sz="1600" b="1" noProof="1">
                <a:solidFill>
                  <a:srgbClr val="00B050"/>
                </a:solidFill>
              </a:rPr>
              <a:t>  DSN</a:t>
            </a:r>
            <a:r>
              <a:rPr lang="pl-PL" sz="1600" b="1" noProof="1">
                <a:solidFill>
                  <a:srgbClr val="FFFF00"/>
                </a:solidFill>
              </a:rPr>
              <a:t>=</a:t>
            </a:r>
            <a:r>
              <a:rPr lang="pl-PL" sz="1600" b="1" noProof="1">
                <a:solidFill>
                  <a:srgbClr val="00B050"/>
                </a:solidFill>
              </a:rPr>
              <a:t>LB12345.IKEA.ITD</a:t>
            </a:r>
            <a:r>
              <a:rPr lang="pl-PL" sz="1600" b="1" noProof="1">
                <a:solidFill>
                  <a:srgbClr val="FFFF00"/>
                </a:solidFill>
              </a:rPr>
              <a:t>,</a:t>
            </a:r>
            <a:r>
              <a:rPr lang="pl-PL" sz="1600" b="1" noProof="1">
                <a:solidFill>
                  <a:srgbClr val="00B050"/>
                </a:solidFill>
              </a:rPr>
              <a:t>DISP</a:t>
            </a:r>
            <a:r>
              <a:rPr lang="pl-PL" sz="1600" b="1" noProof="1">
                <a:solidFill>
                  <a:srgbClr val="FFFF00"/>
                </a:solidFill>
              </a:rPr>
              <a:t>=(,</a:t>
            </a:r>
            <a:r>
              <a:rPr lang="pl-PL" sz="1600" b="1" noProof="1">
                <a:solidFill>
                  <a:srgbClr val="00B050"/>
                </a:solidFill>
              </a:rPr>
              <a:t>KEEP</a:t>
            </a:r>
            <a:r>
              <a:rPr lang="pl-PL" sz="1600" b="1" noProof="1">
                <a:solidFill>
                  <a:srgbClr val="FFFF00"/>
                </a:solidFill>
              </a:rPr>
              <a:t>),</a:t>
            </a:r>
            <a:r>
              <a:rPr lang="pl-PL" sz="1600" b="1" noProof="1">
                <a:solidFill>
                  <a:srgbClr val="00B050"/>
                </a:solidFill>
              </a:rPr>
              <a:t>REFDD</a:t>
            </a:r>
            <a:r>
              <a:rPr lang="pl-PL" sz="1600" b="1" noProof="1">
                <a:solidFill>
                  <a:srgbClr val="FFFF00"/>
                </a:solidFill>
              </a:rPr>
              <a:t>=</a:t>
            </a:r>
            <a:r>
              <a:rPr lang="pl-PL" sz="1600" b="1" noProof="1">
                <a:solidFill>
                  <a:srgbClr val="00B050"/>
                </a:solidFill>
              </a:rPr>
              <a:t>*.ACC        </a:t>
            </a:r>
            <a:r>
              <a:rPr lang="pl-PL" sz="1600" b="1" noProof="1">
                <a:solidFill>
                  <a:schemeClr val="tx2">
                    <a:lumMod val="40000"/>
                    <a:lumOff val="60000"/>
                  </a:schemeClr>
                </a:solidFill>
              </a:rPr>
              <a:t>INFOTECH</a:t>
            </a:r>
            <a:r>
              <a:rPr lang="pl-PL" sz="1600" b="1" noProof="1">
                <a:solidFill>
                  <a:srgbClr val="00B050"/>
                </a:solidFill>
              </a:rPr>
              <a:t/>
            </a:r>
            <a:br>
              <a:rPr lang="pl-PL" sz="1600" b="1" noProof="1">
                <a:solidFill>
                  <a:srgbClr val="00B050"/>
                </a:solidFill>
              </a:rPr>
            </a:br>
            <a:r>
              <a:rPr lang="pl-PL" sz="1600" b="1" noProof="1">
                <a:solidFill>
                  <a:srgbClr val="00B050"/>
                </a:solidFill>
              </a:rPr>
              <a:t>000031 //PRD          </a:t>
            </a:r>
            <a:r>
              <a:rPr lang="pl-PL" sz="1600" b="1" noProof="1">
                <a:solidFill>
                  <a:srgbClr val="FF0000"/>
                </a:solidFill>
              </a:rPr>
              <a:t>DD</a:t>
            </a:r>
            <a:r>
              <a:rPr lang="pl-PL" sz="1600" b="1" noProof="1">
                <a:solidFill>
                  <a:srgbClr val="00B050"/>
                </a:solidFill>
              </a:rPr>
              <a:t>  DSN</a:t>
            </a:r>
            <a:r>
              <a:rPr lang="pl-PL" sz="1600" b="1" noProof="1">
                <a:solidFill>
                  <a:srgbClr val="FFFF00"/>
                </a:solidFill>
              </a:rPr>
              <a:t>=</a:t>
            </a:r>
            <a:r>
              <a:rPr lang="pl-PL" sz="1600" b="1" noProof="1">
                <a:solidFill>
                  <a:srgbClr val="00B050"/>
                </a:solidFill>
              </a:rPr>
              <a:t>LB12345.IKEA.PRD</a:t>
            </a:r>
            <a:r>
              <a:rPr lang="pl-PL" sz="1600" b="1" noProof="1">
                <a:solidFill>
                  <a:srgbClr val="FFFF00"/>
                </a:solidFill>
              </a:rPr>
              <a:t>,</a:t>
            </a:r>
            <a:r>
              <a:rPr lang="pl-PL" sz="1600" b="1" noProof="1">
                <a:solidFill>
                  <a:srgbClr val="00B050"/>
                </a:solidFill>
              </a:rPr>
              <a:t>DISP</a:t>
            </a:r>
            <a:r>
              <a:rPr lang="pl-PL" sz="1600" b="1" noProof="1">
                <a:solidFill>
                  <a:srgbClr val="FFFF00"/>
                </a:solidFill>
              </a:rPr>
              <a:t>=(,</a:t>
            </a:r>
            <a:r>
              <a:rPr lang="pl-PL" sz="1600" b="1" noProof="1">
                <a:solidFill>
                  <a:srgbClr val="00B050"/>
                </a:solidFill>
              </a:rPr>
              <a:t>KEEP</a:t>
            </a:r>
            <a:r>
              <a:rPr lang="pl-PL" sz="1600" b="1" noProof="1">
                <a:solidFill>
                  <a:srgbClr val="FFFF00"/>
                </a:solidFill>
              </a:rPr>
              <a:t>),</a:t>
            </a:r>
            <a:r>
              <a:rPr lang="pl-PL" sz="1600" b="1" noProof="1">
                <a:solidFill>
                  <a:srgbClr val="00B050"/>
                </a:solidFill>
              </a:rPr>
              <a:t>REFDD</a:t>
            </a:r>
            <a:r>
              <a:rPr lang="pl-PL" sz="1600" b="1" noProof="1">
                <a:solidFill>
                  <a:srgbClr val="FFFF00"/>
                </a:solidFill>
              </a:rPr>
              <a:t>=</a:t>
            </a:r>
            <a:r>
              <a:rPr lang="pl-PL" sz="1600" b="1" noProof="1">
                <a:solidFill>
                  <a:srgbClr val="00B050"/>
                </a:solidFill>
              </a:rPr>
              <a:t>*.ACC     </a:t>
            </a:r>
            <a:r>
              <a:rPr lang="pl-PL" sz="1600" b="1" noProof="1">
                <a:solidFill>
                  <a:schemeClr val="tx2">
                    <a:lumMod val="40000"/>
                    <a:lumOff val="60000"/>
                  </a:schemeClr>
                </a:solidFill>
              </a:rPr>
              <a:t>PRODUCTION</a:t>
            </a:r>
            <a:r>
              <a:rPr lang="pl-PL" sz="1600" b="1" noProof="1">
                <a:solidFill>
                  <a:srgbClr val="00B050"/>
                </a:solidFill>
              </a:rPr>
              <a:t/>
            </a:r>
            <a:br>
              <a:rPr lang="pl-PL" sz="1600" b="1" noProof="1">
                <a:solidFill>
                  <a:srgbClr val="00B050"/>
                </a:solidFill>
              </a:rPr>
            </a:br>
            <a:r>
              <a:rPr lang="pl-PL" sz="1600" b="1" noProof="1">
                <a:solidFill>
                  <a:srgbClr val="00B050"/>
                </a:solidFill>
              </a:rPr>
              <a:t>000032 //REST         </a:t>
            </a:r>
            <a:r>
              <a:rPr lang="pl-PL" sz="1600" b="1" noProof="1">
                <a:solidFill>
                  <a:srgbClr val="FF0000"/>
                </a:solidFill>
              </a:rPr>
              <a:t>DD</a:t>
            </a:r>
            <a:r>
              <a:rPr lang="pl-PL" sz="1600" b="1" noProof="1">
                <a:solidFill>
                  <a:srgbClr val="00B050"/>
                </a:solidFill>
              </a:rPr>
              <a:t>  DSN</a:t>
            </a:r>
            <a:r>
              <a:rPr lang="pl-PL" sz="1600" b="1" noProof="1">
                <a:solidFill>
                  <a:srgbClr val="FFFF00"/>
                </a:solidFill>
              </a:rPr>
              <a:t>=</a:t>
            </a:r>
            <a:r>
              <a:rPr lang="pl-PL" sz="1600" b="1" noProof="1">
                <a:solidFill>
                  <a:srgbClr val="00B050"/>
                </a:solidFill>
              </a:rPr>
              <a:t>LB12345.IKEA.REST</a:t>
            </a:r>
            <a:r>
              <a:rPr lang="pl-PL" sz="1600" b="1" noProof="1">
                <a:solidFill>
                  <a:srgbClr val="FFFF00"/>
                </a:solidFill>
              </a:rPr>
              <a:t>,</a:t>
            </a:r>
            <a:r>
              <a:rPr lang="pl-PL" sz="1600" b="1" noProof="1">
                <a:solidFill>
                  <a:srgbClr val="00B050"/>
                </a:solidFill>
              </a:rPr>
              <a:t>DISP</a:t>
            </a:r>
            <a:r>
              <a:rPr lang="pl-PL" sz="1600" b="1" noProof="1">
                <a:solidFill>
                  <a:srgbClr val="FFFF00"/>
                </a:solidFill>
              </a:rPr>
              <a:t>=(,</a:t>
            </a:r>
            <a:r>
              <a:rPr lang="pl-PL" sz="1600" b="1" noProof="1">
                <a:solidFill>
                  <a:srgbClr val="00B050"/>
                </a:solidFill>
              </a:rPr>
              <a:t>KEEP</a:t>
            </a:r>
            <a:r>
              <a:rPr lang="pl-PL" sz="1600" b="1" noProof="1">
                <a:solidFill>
                  <a:srgbClr val="FFFF00"/>
                </a:solidFill>
              </a:rPr>
              <a:t>),</a:t>
            </a:r>
            <a:r>
              <a:rPr lang="pl-PL" sz="1600" b="1" noProof="1">
                <a:solidFill>
                  <a:srgbClr val="00B050"/>
                </a:solidFill>
              </a:rPr>
              <a:t>REFDD</a:t>
            </a:r>
            <a:r>
              <a:rPr lang="pl-PL" sz="1600" b="1" noProof="1">
                <a:solidFill>
                  <a:srgbClr val="FFFF00"/>
                </a:solidFill>
              </a:rPr>
              <a:t>=</a:t>
            </a:r>
            <a:r>
              <a:rPr lang="pl-PL" sz="1600" b="1" noProof="1">
                <a:solidFill>
                  <a:srgbClr val="00B050"/>
                </a:solidFill>
              </a:rPr>
              <a:t>*.ACC        </a:t>
            </a:r>
            <a:r>
              <a:rPr lang="pl-PL" sz="1600" b="1" noProof="1">
                <a:solidFill>
                  <a:schemeClr val="tx2">
                    <a:lumMod val="40000"/>
                    <a:lumOff val="60000"/>
                  </a:schemeClr>
                </a:solidFill>
              </a:rPr>
              <a:t>OTHERS</a:t>
            </a:r>
            <a:r>
              <a:rPr lang="pl-PL" sz="1600" b="1" noProof="1">
                <a:solidFill>
                  <a:srgbClr val="00B050"/>
                </a:solidFill>
              </a:rPr>
              <a:t/>
            </a:r>
            <a:br>
              <a:rPr lang="pl-PL" sz="1600" b="1" noProof="1">
                <a:solidFill>
                  <a:srgbClr val="00B050"/>
                </a:solidFill>
              </a:rPr>
            </a:br>
            <a:r>
              <a:rPr lang="pl-PL" sz="1600" b="1" noProof="1">
                <a:solidFill>
                  <a:srgbClr val="00B050"/>
                </a:solidFill>
              </a:rPr>
              <a:t>000033 //SYSIN       </a:t>
            </a:r>
            <a:r>
              <a:rPr lang="pl-PL" sz="1600" b="1" noProof="1">
                <a:solidFill>
                  <a:srgbClr val="FF0000"/>
                </a:solidFill>
              </a:rPr>
              <a:t>DD</a:t>
            </a:r>
            <a:r>
              <a:rPr lang="pl-PL" sz="1600" b="1" noProof="1">
                <a:solidFill>
                  <a:srgbClr val="00B050"/>
                </a:solidFill>
              </a:rPr>
              <a:t>  *</a:t>
            </a:r>
            <a:br>
              <a:rPr lang="pl-PL" sz="1600" b="1" noProof="1">
                <a:solidFill>
                  <a:srgbClr val="00B050"/>
                </a:solidFill>
              </a:rPr>
            </a:br>
            <a:r>
              <a:rPr lang="pl-PL" sz="1600" b="1" noProof="1">
                <a:solidFill>
                  <a:srgbClr val="00B050"/>
                </a:solidFill>
              </a:rPr>
              <a:t>000034   </a:t>
            </a:r>
            <a:r>
              <a:rPr lang="pl-PL" sz="1600" b="1" noProof="1">
                <a:solidFill>
                  <a:srgbClr val="0070C0"/>
                </a:solidFill>
              </a:rPr>
              <a:t>OPTION  COPY</a:t>
            </a:r>
            <a:r>
              <a:rPr lang="pl-PL" sz="1600" b="1" noProof="1">
                <a:solidFill>
                  <a:srgbClr val="00B050"/>
                </a:solidFill>
              </a:rPr>
              <a:t/>
            </a:r>
            <a:br>
              <a:rPr lang="pl-PL" sz="1600" b="1" noProof="1">
                <a:solidFill>
                  <a:srgbClr val="00B050"/>
                </a:solidFill>
              </a:rPr>
            </a:br>
            <a:r>
              <a:rPr lang="pl-PL" sz="1600" b="1" noProof="1">
                <a:solidFill>
                  <a:srgbClr val="00B050"/>
                </a:solidFill>
              </a:rPr>
              <a:t>000035   </a:t>
            </a:r>
            <a:r>
              <a:rPr lang="pl-PL" sz="1600" b="1" noProof="1">
                <a:solidFill>
                  <a:srgbClr val="0070C0"/>
                </a:solidFill>
              </a:rPr>
              <a:t>OUTFIL  FNAMES=ACC,INCLUDE=(30,3,CH,EQ,C'ACC')</a:t>
            </a:r>
            <a:r>
              <a:rPr lang="pl-PL" sz="1600" b="1" noProof="1">
                <a:solidFill>
                  <a:srgbClr val="00B050"/>
                </a:solidFill>
              </a:rPr>
              <a:t/>
            </a:r>
            <a:br>
              <a:rPr lang="pl-PL" sz="1600" b="1" noProof="1">
                <a:solidFill>
                  <a:srgbClr val="00B050"/>
                </a:solidFill>
              </a:rPr>
            </a:br>
            <a:r>
              <a:rPr lang="pl-PL" sz="1600" b="1" noProof="1">
                <a:solidFill>
                  <a:srgbClr val="00B050"/>
                </a:solidFill>
              </a:rPr>
              <a:t>000036   </a:t>
            </a:r>
            <a:r>
              <a:rPr lang="pl-PL" sz="1600" b="1" noProof="1">
                <a:solidFill>
                  <a:srgbClr val="0070C0"/>
                </a:solidFill>
              </a:rPr>
              <a:t>OUTFIL  FNAMES=BUS,INCLUDE=(30,3,CH,EQ,C'BUS')</a:t>
            </a:r>
            <a:r>
              <a:rPr lang="pl-PL" sz="1600" b="1" noProof="1">
                <a:solidFill>
                  <a:srgbClr val="00B050"/>
                </a:solidFill>
              </a:rPr>
              <a:t/>
            </a:r>
            <a:br>
              <a:rPr lang="pl-PL" sz="1600" b="1" noProof="1">
                <a:solidFill>
                  <a:srgbClr val="00B050"/>
                </a:solidFill>
              </a:rPr>
            </a:br>
            <a:r>
              <a:rPr lang="pl-PL" sz="1600" b="1" noProof="1">
                <a:solidFill>
                  <a:srgbClr val="00B050"/>
                </a:solidFill>
              </a:rPr>
              <a:t>000037   </a:t>
            </a:r>
            <a:r>
              <a:rPr lang="pl-PL" sz="1600" b="1" noProof="1">
                <a:solidFill>
                  <a:srgbClr val="0070C0"/>
                </a:solidFill>
              </a:rPr>
              <a:t>OUTFIL  FNAMES=INV,INCLUDE=(30,3,CH,EQ,C'INV')</a:t>
            </a:r>
            <a:r>
              <a:rPr lang="pl-PL" sz="1600" b="1" noProof="1">
                <a:solidFill>
                  <a:srgbClr val="00B050"/>
                </a:solidFill>
              </a:rPr>
              <a:t/>
            </a:r>
            <a:br>
              <a:rPr lang="pl-PL" sz="1600" b="1" noProof="1">
                <a:solidFill>
                  <a:srgbClr val="00B050"/>
                </a:solidFill>
              </a:rPr>
            </a:br>
            <a:r>
              <a:rPr lang="pl-PL" sz="1600" b="1" noProof="1">
                <a:solidFill>
                  <a:srgbClr val="00B050"/>
                </a:solidFill>
              </a:rPr>
              <a:t>000038   </a:t>
            </a:r>
            <a:r>
              <a:rPr lang="pl-PL" sz="1600" b="1" noProof="1">
                <a:solidFill>
                  <a:srgbClr val="0070C0"/>
                </a:solidFill>
              </a:rPr>
              <a:t>OUTFIL  FNAMES=ITD,INCLUDE=(30,3,CH,EQ,C'ITD')</a:t>
            </a:r>
            <a:r>
              <a:rPr lang="pl-PL" sz="1600" b="1" noProof="1">
                <a:solidFill>
                  <a:srgbClr val="00B050"/>
                </a:solidFill>
              </a:rPr>
              <a:t/>
            </a:r>
            <a:br>
              <a:rPr lang="pl-PL" sz="1600" b="1" noProof="1">
                <a:solidFill>
                  <a:srgbClr val="00B050"/>
                </a:solidFill>
              </a:rPr>
            </a:br>
            <a:r>
              <a:rPr lang="pl-PL" sz="1600" b="1" noProof="1">
                <a:solidFill>
                  <a:srgbClr val="00B050"/>
                </a:solidFill>
              </a:rPr>
              <a:t>000039   </a:t>
            </a:r>
            <a:r>
              <a:rPr lang="pl-PL" sz="1600" b="1" noProof="1">
                <a:solidFill>
                  <a:srgbClr val="0070C0"/>
                </a:solidFill>
              </a:rPr>
              <a:t>OUTFIL  FNAMES=PRD,INCLUDE=(30,3,CH,EQ,C'PRD')</a:t>
            </a:r>
            <a:r>
              <a:rPr lang="pl-PL" sz="1600" b="1" noProof="1">
                <a:solidFill>
                  <a:srgbClr val="00B050"/>
                </a:solidFill>
              </a:rPr>
              <a:t/>
            </a:r>
            <a:br>
              <a:rPr lang="pl-PL" sz="1600" b="1" noProof="1">
                <a:solidFill>
                  <a:srgbClr val="00B050"/>
                </a:solidFill>
              </a:rPr>
            </a:br>
            <a:r>
              <a:rPr lang="pl-PL" sz="1600" b="1" noProof="1">
                <a:solidFill>
                  <a:srgbClr val="00B050"/>
                </a:solidFill>
              </a:rPr>
              <a:t>000040   </a:t>
            </a:r>
            <a:r>
              <a:rPr lang="pl-PL" sz="1600" b="1" noProof="1">
                <a:solidFill>
                  <a:srgbClr val="0070C0"/>
                </a:solidFill>
              </a:rPr>
              <a:t>OUTFIL  FNAMES=REST,SAVE</a:t>
            </a:r>
            <a:r>
              <a:rPr lang="pl-PL" sz="1600" b="1" noProof="1">
                <a:solidFill>
                  <a:srgbClr val="00B050"/>
                </a:solidFill>
              </a:rPr>
              <a:t/>
            </a:r>
            <a:br>
              <a:rPr lang="pl-PL" sz="1600" b="1" noProof="1">
                <a:solidFill>
                  <a:srgbClr val="00B050"/>
                </a:solidFill>
              </a:rPr>
            </a:br>
            <a:r>
              <a:rPr lang="pl-PL" sz="1600" b="1" noProof="1">
                <a:solidFill>
                  <a:srgbClr val="00B050"/>
                </a:solidFill>
              </a:rPr>
              <a:t>000041 /*</a:t>
            </a:r>
            <a:br>
              <a:rPr lang="pl-PL" sz="1600" b="1" noProof="1">
                <a:solidFill>
                  <a:srgbClr val="00B050"/>
                </a:solidFill>
              </a:rPr>
            </a:br>
            <a:r>
              <a:rPr lang="pl-PL" sz="1600" b="1" noProof="1">
                <a:solidFill>
                  <a:srgbClr val="00B050"/>
                </a:solidFill>
              </a:rPr>
              <a:t>000042 //SYSOUT     </a:t>
            </a:r>
            <a:r>
              <a:rPr lang="pl-PL" sz="1600" b="1" noProof="1">
                <a:solidFill>
                  <a:srgbClr val="FF0000"/>
                </a:solidFill>
              </a:rPr>
              <a:t>DD</a:t>
            </a:r>
            <a:r>
              <a:rPr lang="pl-PL" sz="1600" b="1" noProof="1">
                <a:solidFill>
                  <a:srgbClr val="00B050"/>
                </a:solidFill>
              </a:rPr>
              <a:t>  SYSOUT</a:t>
            </a:r>
            <a:r>
              <a:rPr lang="pl-PL" sz="1600" b="1" noProof="1">
                <a:solidFill>
                  <a:srgbClr val="FFFF00"/>
                </a:solidFill>
              </a:rPr>
              <a:t>=</a:t>
            </a:r>
            <a:r>
              <a:rPr lang="pl-PL" sz="1600" b="1" noProof="1">
                <a:solidFill>
                  <a:srgbClr val="00B050"/>
                </a:solidFill>
              </a:rPr>
              <a:t>*</a:t>
            </a:r>
            <a:br>
              <a:rPr lang="pl-PL" sz="1600" b="1" noProof="1">
                <a:solidFill>
                  <a:srgbClr val="00B050"/>
                </a:solidFill>
              </a:rPr>
            </a:br>
            <a:r>
              <a:rPr lang="pl-PL" sz="1600" b="1" noProof="1">
                <a:solidFill>
                  <a:srgbClr val="00B050"/>
                </a:solidFill>
              </a:rPr>
              <a:t>000043 //SYSPRINT  </a:t>
            </a:r>
            <a:r>
              <a:rPr lang="pl-PL" sz="1600" b="1" noProof="1">
                <a:solidFill>
                  <a:srgbClr val="FF0000"/>
                </a:solidFill>
              </a:rPr>
              <a:t>DD</a:t>
            </a:r>
            <a:r>
              <a:rPr lang="pl-PL" sz="1600" b="1" noProof="1">
                <a:solidFill>
                  <a:srgbClr val="00B050"/>
                </a:solidFill>
              </a:rPr>
              <a:t>  SYSOUT</a:t>
            </a:r>
            <a:r>
              <a:rPr lang="pl-PL" sz="1600" b="1" noProof="1">
                <a:solidFill>
                  <a:srgbClr val="FFFF00"/>
                </a:solidFill>
              </a:rPr>
              <a:t>=</a:t>
            </a:r>
            <a:r>
              <a:rPr lang="pl-PL" sz="1600" b="1" noProof="1">
                <a:solidFill>
                  <a:srgbClr val="00B050"/>
                </a:solidFill>
              </a:rPr>
              <a:t>*</a:t>
            </a:r>
          </a:p>
        </p:txBody>
      </p:sp>
      <p:sp>
        <p:nvSpPr>
          <p:cNvPr id="3" name="pole tekstowe 2"/>
          <p:cNvSpPr txBox="1"/>
          <p:nvPr/>
        </p:nvSpPr>
        <p:spPr>
          <a:xfrm>
            <a:off x="165359" y="0"/>
            <a:ext cx="9001155" cy="1477328"/>
          </a:xfrm>
          <a:prstGeom prst="rect">
            <a:avLst/>
          </a:prstGeom>
          <a:noFill/>
        </p:spPr>
        <p:txBody>
          <a:bodyPr wrap="square" rtlCol="0">
            <a:spAutoFit/>
          </a:bodyPr>
          <a:lstStyle/>
          <a:p>
            <a:pPr algn="ctr"/>
            <a:r>
              <a:rPr lang="en-US" sz="3200" b="1" dirty="0">
                <a:solidFill>
                  <a:srgbClr val="FF0000"/>
                </a:solidFill>
                <a:latin typeface="Calibri" panose="020F0502020204030204" pitchFamily="34" charset="0"/>
              </a:rPr>
              <a:t>SORT</a:t>
            </a:r>
            <a:r>
              <a:rPr lang="pl-PL" sz="3600" b="1" dirty="0"/>
              <a:t> </a:t>
            </a:r>
            <a:r>
              <a:rPr lang="pl-PL" sz="1400" dirty="0">
                <a:latin typeface="Calibri" panose="020F0502020204030204" pitchFamily="34" charset="0"/>
              </a:rPr>
              <a:t>(strona 15 z 22,</a:t>
            </a:r>
            <a:r>
              <a:rPr lang="pl-PL" dirty="0">
                <a:latin typeface="Calibri" panose="020F0502020204030204" pitchFamily="34" charset="0"/>
              </a:rPr>
              <a:t> </a:t>
            </a:r>
            <a:r>
              <a:rPr lang="pl-PL" b="1" dirty="0">
                <a:latin typeface="Calibri" panose="020F0502020204030204" pitchFamily="34" charset="0"/>
              </a:rPr>
              <a:t>Ukierunkowanie plików</a:t>
            </a:r>
            <a:r>
              <a:rPr lang="pl-PL" sz="1400" dirty="0">
                <a:latin typeface="Calibri" panose="020F0502020204030204" pitchFamily="34" charset="0"/>
              </a:rPr>
              <a:t>, str. 3 z 3)</a:t>
            </a:r>
            <a:endParaRPr lang="pl-PL" dirty="0">
              <a:latin typeface="Calibri" panose="020F0502020204030204" pitchFamily="34" charset="0"/>
            </a:endParaRPr>
          </a:p>
          <a:p>
            <a:r>
              <a:rPr lang="pl-PL" b="1" dirty="0"/>
              <a:t>Tworzenie osobnych plików z jednego</a:t>
            </a:r>
          </a:p>
          <a:p>
            <a:r>
              <a:rPr lang="pl-PL" dirty="0"/>
              <a:t>Zwykle występują tu instrukcje </a:t>
            </a:r>
            <a:r>
              <a:rPr lang="pl-PL" b="1" dirty="0"/>
              <a:t>INCLUDE</a:t>
            </a:r>
            <a:r>
              <a:rPr lang="pl-PL" dirty="0"/>
              <a:t> co wyselekcjonuje rekordy zgodnie z warunkami i</a:t>
            </a:r>
          </a:p>
          <a:p>
            <a:r>
              <a:rPr lang="pl-PL" b="1" dirty="0"/>
              <a:t>SAVE</a:t>
            </a:r>
            <a:r>
              <a:rPr lang="pl-PL" dirty="0"/>
              <a:t>, które umieści wszystkie pozostałe rekordy wcześniej nie wyselekcjonowane.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42844" y="0"/>
            <a:ext cx="9001156" cy="3693319"/>
          </a:xfrm>
          <a:prstGeom prst="rect">
            <a:avLst/>
          </a:prstGeom>
          <a:noFill/>
        </p:spPr>
        <p:txBody>
          <a:bodyPr wrap="square" rtlCol="0">
            <a:spAutoFit/>
          </a:bodyPr>
          <a:lstStyle/>
          <a:p>
            <a:pPr algn="ctr"/>
            <a:r>
              <a:rPr lang="en-US" sz="3600" b="1" dirty="0">
                <a:solidFill>
                  <a:srgbClr val="FF0000"/>
                </a:solidFill>
                <a:latin typeface="Calibri" panose="020F0502020204030204" pitchFamily="34" charset="0"/>
              </a:rPr>
              <a:t>SORT</a:t>
            </a:r>
            <a:r>
              <a:rPr lang="pl-PL" sz="3600" b="1" dirty="0"/>
              <a:t> </a:t>
            </a:r>
            <a:r>
              <a:rPr lang="pl-PL" sz="1400" dirty="0">
                <a:latin typeface="Calibri" panose="020F0502020204030204" pitchFamily="34" charset="0"/>
              </a:rPr>
              <a:t>(strona 16 z 22)</a:t>
            </a:r>
          </a:p>
          <a:p>
            <a:endParaRPr lang="pl-PL" dirty="0"/>
          </a:p>
          <a:p>
            <a:r>
              <a:rPr lang="pl-PL" dirty="0"/>
              <a:t>Możemy zwiększyć efektywność działania DFSORT stosując się do następujących reguł:</a:t>
            </a:r>
          </a:p>
          <a:p>
            <a:endParaRPr lang="pl-PL" dirty="0"/>
          </a:p>
          <a:p>
            <a:pPr>
              <a:buFontTx/>
              <a:buChar char="-"/>
            </a:pPr>
            <a:r>
              <a:rPr lang="pl-PL" dirty="0"/>
              <a:t> Rezerwuj pamięć z namysłem,</a:t>
            </a:r>
          </a:p>
          <a:p>
            <a:pPr>
              <a:buFontTx/>
              <a:buChar char="-"/>
            </a:pPr>
            <a:r>
              <a:rPr lang="pl-PL" dirty="0"/>
              <a:t> Usuń niepotrzebne pola stosując </a:t>
            </a:r>
            <a:r>
              <a:rPr lang="pl-PL" b="1" dirty="0"/>
              <a:t>INREC</a:t>
            </a:r>
            <a:r>
              <a:rPr lang="pl-PL" dirty="0"/>
              <a:t>,</a:t>
            </a:r>
            <a:r>
              <a:rPr lang="en-US" dirty="0"/>
              <a:t> </a:t>
            </a:r>
            <a:endParaRPr lang="pl-PL" dirty="0"/>
          </a:p>
          <a:p>
            <a:pPr>
              <a:buFontTx/>
              <a:buChar char="-"/>
            </a:pPr>
            <a:r>
              <a:rPr lang="pl-PL" dirty="0"/>
              <a:t> Usuń niepotrzebne rekordy przez  </a:t>
            </a:r>
            <a:r>
              <a:rPr lang="pl-PL" b="1" dirty="0"/>
              <a:t>INCLUDE</a:t>
            </a:r>
            <a:r>
              <a:rPr lang="pl-PL" dirty="0"/>
              <a:t> lub/i </a:t>
            </a:r>
            <a:r>
              <a:rPr lang="pl-PL" b="1" dirty="0"/>
              <a:t>OMIT</a:t>
            </a:r>
            <a:r>
              <a:rPr lang="pl-PL" dirty="0"/>
              <a:t>,</a:t>
            </a:r>
            <a:r>
              <a:rPr lang="en-US" dirty="0"/>
              <a:t> </a:t>
            </a:r>
            <a:endParaRPr lang="pl-PL" dirty="0"/>
          </a:p>
          <a:p>
            <a:pPr>
              <a:buFontTx/>
              <a:buChar char="-"/>
            </a:pPr>
            <a:r>
              <a:rPr lang="pl-PL" dirty="0"/>
              <a:t> Usuń niepotrzebne rekordy poprzez </a:t>
            </a:r>
            <a:r>
              <a:rPr lang="pl-PL" b="1" dirty="0"/>
              <a:t>STOPAFT</a:t>
            </a:r>
            <a:r>
              <a:rPr lang="pl-PL" dirty="0"/>
              <a:t> i </a:t>
            </a:r>
            <a:r>
              <a:rPr lang="pl-PL" b="1" dirty="0"/>
              <a:t>SKIPREC</a:t>
            </a:r>
            <a:r>
              <a:rPr lang="pl-PL" dirty="0"/>
              <a:t>,</a:t>
            </a:r>
          </a:p>
          <a:p>
            <a:pPr>
              <a:buFontTx/>
              <a:buChar char="-"/>
            </a:pPr>
            <a:r>
              <a:rPr lang="pl-PL" dirty="0"/>
              <a:t> „Sprasuj” rekordy używając funkcji </a:t>
            </a:r>
            <a:r>
              <a:rPr lang="pl-PL" b="1" dirty="0"/>
              <a:t>SUM</a:t>
            </a:r>
            <a:r>
              <a:rPr lang="pl-PL" dirty="0"/>
              <a:t>,</a:t>
            </a:r>
          </a:p>
          <a:p>
            <a:pPr>
              <a:buFontTx/>
              <a:buChar char="-"/>
            </a:pPr>
            <a:r>
              <a:rPr lang="pl-PL" dirty="0"/>
              <a:t> Utwórz wiele plików dzięki funkcji </a:t>
            </a:r>
            <a:r>
              <a:rPr lang="pl-PL" b="1" dirty="0"/>
              <a:t>OUTFIL</a:t>
            </a:r>
            <a:r>
              <a:rPr lang="pl-PL" dirty="0"/>
              <a:t>,</a:t>
            </a:r>
          </a:p>
          <a:p>
            <a:pPr>
              <a:buFontTx/>
              <a:buChar char="-"/>
            </a:pPr>
            <a:r>
              <a:rPr lang="pl-PL" dirty="0"/>
              <a:t> Zamień logikę programu np. w COBOLU na instrukcje kontrolne DFSORT,</a:t>
            </a:r>
            <a:endParaRPr lang="pl-PL" dirty="0">
              <a:sym typeface="Wingdings" pitchFamily="2" charset="2"/>
            </a:endParaRPr>
          </a:p>
          <a:p>
            <a:pPr>
              <a:buFontTx/>
              <a:buChar char="-"/>
            </a:pPr>
            <a:r>
              <a:rPr lang="pl-PL" dirty="0">
                <a:sym typeface="Wingdings" pitchFamily="2" charset="2"/>
              </a:rPr>
              <a:t> Unikaj opcji, które obniżają skuteczność działania kodu.</a:t>
            </a:r>
            <a:endParaRPr lang="pl-PL"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42844" y="0"/>
            <a:ext cx="9001156" cy="646331"/>
          </a:xfrm>
          <a:prstGeom prst="rect">
            <a:avLst/>
          </a:prstGeom>
          <a:noFill/>
        </p:spPr>
        <p:txBody>
          <a:bodyPr wrap="square" rtlCol="0">
            <a:spAutoFit/>
          </a:bodyPr>
          <a:lstStyle/>
          <a:p>
            <a:pPr algn="ctr"/>
            <a:r>
              <a:rPr lang="en-US" sz="3600" b="1" dirty="0">
                <a:solidFill>
                  <a:srgbClr val="FF0000"/>
                </a:solidFill>
                <a:latin typeface="Calibri" panose="020F0502020204030204" pitchFamily="34" charset="0"/>
              </a:rPr>
              <a:t>SORT</a:t>
            </a:r>
            <a:r>
              <a:rPr lang="pl-PL" sz="3600" b="1" dirty="0"/>
              <a:t> </a:t>
            </a:r>
            <a:r>
              <a:rPr lang="pl-PL" sz="1400" dirty="0">
                <a:latin typeface="Calibri" panose="020F0502020204030204" pitchFamily="34" charset="0"/>
              </a:rPr>
              <a:t>(strona 17 z 22, </a:t>
            </a:r>
            <a:r>
              <a:rPr lang="pl-PL" b="1" dirty="0">
                <a:latin typeface="Calibri" panose="020F0502020204030204" pitchFamily="34" charset="0"/>
              </a:rPr>
              <a:t>Praca na dwóch plikach</a:t>
            </a:r>
            <a:r>
              <a:rPr lang="pl-PL" sz="1400" dirty="0">
                <a:latin typeface="Calibri" panose="020F0502020204030204" pitchFamily="34" charset="0"/>
              </a:rPr>
              <a:t>, str. 1 z 6)</a:t>
            </a:r>
            <a:r>
              <a:rPr lang="pl-PL" sz="2000" b="1" dirty="0">
                <a:latin typeface="Calibri" panose="020F0502020204030204" pitchFamily="34" charset="0"/>
              </a:rPr>
              <a:t> </a:t>
            </a:r>
          </a:p>
        </p:txBody>
      </p:sp>
      <p:sp>
        <p:nvSpPr>
          <p:cNvPr id="3" name="TextBox 2"/>
          <p:cNvSpPr txBox="1"/>
          <p:nvPr/>
        </p:nvSpPr>
        <p:spPr>
          <a:xfrm>
            <a:off x="321499" y="692696"/>
            <a:ext cx="8640960" cy="6032421"/>
          </a:xfrm>
          <a:prstGeom prst="rect">
            <a:avLst/>
          </a:prstGeom>
          <a:noFill/>
        </p:spPr>
        <p:txBody>
          <a:bodyPr wrap="square" rtlCol="0">
            <a:spAutoFit/>
          </a:bodyPr>
          <a:lstStyle/>
          <a:p>
            <a:r>
              <a:rPr lang="en-US" sz="1600" noProof="1" smtClean="0"/>
              <a:t>Mamy trzy instrukcje kontrolne </a:t>
            </a:r>
            <a:r>
              <a:rPr lang="en-US" sz="1600" noProof="1" smtClean="0"/>
              <a:t>dla </a:t>
            </a:r>
            <a:r>
              <a:rPr lang="en-US" b="1" noProof="1" smtClean="0">
                <a:solidFill>
                  <a:srgbClr val="00B050"/>
                </a:solidFill>
              </a:rPr>
              <a:t>JOINKEYS</a:t>
            </a:r>
            <a:r>
              <a:rPr lang="en-US" sz="1600" noProof="1" smtClean="0"/>
              <a:t> po określonym kluczu na dwóch plikach </a:t>
            </a:r>
            <a:r>
              <a:rPr lang="en-US" sz="1600" noProof="1" smtClean="0"/>
              <a:t>(</a:t>
            </a:r>
            <a:r>
              <a:rPr lang="en-US" sz="1600" noProof="1" smtClean="0"/>
              <a:t>F1 i </a:t>
            </a:r>
            <a:r>
              <a:rPr lang="en-US" sz="1600" noProof="1" smtClean="0"/>
              <a:t>F2):</a:t>
            </a:r>
            <a:endParaRPr lang="en-US" sz="1600" noProof="1" smtClean="0"/>
          </a:p>
          <a:p>
            <a:r>
              <a:rPr lang="en-US" sz="1600" noProof="1" smtClean="0"/>
              <a:t> </a:t>
            </a:r>
            <a:r>
              <a:rPr lang="en-US" sz="1600" noProof="1" smtClean="0"/>
              <a:t>	</a:t>
            </a:r>
            <a:r>
              <a:rPr lang="en-US" sz="1600" noProof="1" smtClean="0"/>
              <a:t>	</a:t>
            </a:r>
            <a:r>
              <a:rPr lang="en-US" sz="1600" b="1" noProof="1" smtClean="0"/>
              <a:t>- </a:t>
            </a:r>
            <a:r>
              <a:rPr lang="en-US" sz="1600" b="1" noProof="1" smtClean="0">
                <a:solidFill>
                  <a:srgbClr val="0070C0"/>
                </a:solidFill>
              </a:rPr>
              <a:t>JOINKEYS</a:t>
            </a:r>
            <a:r>
              <a:rPr lang="en-US" sz="1600" b="1" noProof="1" smtClean="0">
                <a:solidFill>
                  <a:srgbClr val="0070C0"/>
                </a:solidFill>
              </a:rPr>
              <a:t>	</a:t>
            </a:r>
            <a:r>
              <a:rPr lang="en-US" sz="1600" b="1" noProof="1" smtClean="0"/>
              <a:t>	</a:t>
            </a:r>
            <a:r>
              <a:rPr lang="en-US" sz="1600" b="1" noProof="1" smtClean="0"/>
              <a:t>- </a:t>
            </a:r>
            <a:r>
              <a:rPr lang="en-US" sz="1600" b="1" noProof="1" smtClean="0">
                <a:solidFill>
                  <a:srgbClr val="0070C0"/>
                </a:solidFill>
              </a:rPr>
              <a:t>JOIN</a:t>
            </a:r>
            <a:r>
              <a:rPr lang="en-US" sz="1600" b="1" noProof="1" smtClean="0"/>
              <a:t>	        </a:t>
            </a:r>
            <a:r>
              <a:rPr lang="en-US" sz="1600" b="1" noProof="1" smtClean="0"/>
              <a:t>- </a:t>
            </a:r>
            <a:r>
              <a:rPr lang="en-US" sz="1600" b="1" noProof="1" smtClean="0">
                <a:solidFill>
                  <a:srgbClr val="0070C0"/>
                </a:solidFill>
              </a:rPr>
              <a:t>REFORMAT</a:t>
            </a:r>
            <a:endParaRPr lang="en-US" sz="1600" b="1" noProof="1" smtClean="0">
              <a:solidFill>
                <a:srgbClr val="0070C0"/>
              </a:solidFill>
            </a:endParaRPr>
          </a:p>
          <a:p>
            <a:endParaRPr lang="en-US" sz="1600" b="1" noProof="1" smtClean="0">
              <a:solidFill>
                <a:srgbClr val="0070C0"/>
              </a:solidFill>
            </a:endParaRPr>
          </a:p>
          <a:p>
            <a:r>
              <a:rPr lang="en-US" sz="1600" b="1" noProof="1" smtClean="0">
                <a:solidFill>
                  <a:srgbClr val="0070C0"/>
                </a:solidFill>
              </a:rPr>
              <a:t>JOINKEYS</a:t>
            </a:r>
            <a:endParaRPr lang="en-US" sz="1600" noProof="1" smtClean="0">
              <a:solidFill>
                <a:srgbClr val="0070C0"/>
              </a:solidFill>
            </a:endParaRPr>
          </a:p>
          <a:p>
            <a:r>
              <a:rPr lang="en-US" sz="1600" noProof="1" smtClean="0"/>
              <a:t>Muszą być dwa </a:t>
            </a:r>
            <a:r>
              <a:rPr lang="en-US" sz="1600" b="1" noProof="1" smtClean="0"/>
              <a:t>JOINKEYS</a:t>
            </a:r>
            <a:r>
              <a:rPr lang="en-US" sz="1600" noProof="1" smtClean="0"/>
              <a:t>: jeden dla pliku1 </a:t>
            </a:r>
            <a:r>
              <a:rPr lang="en-US" sz="1600" noProof="1" smtClean="0"/>
              <a:t>(F1</a:t>
            </a:r>
            <a:r>
              <a:rPr lang="en-US" sz="1600" noProof="1" smtClean="0"/>
              <a:t>), drugi dla pliku2 </a:t>
            </a:r>
            <a:r>
              <a:rPr lang="en-US" sz="1600" noProof="1" smtClean="0"/>
              <a:t>(F2</a:t>
            </a:r>
            <a:r>
              <a:rPr lang="en-US" sz="1600" noProof="1" smtClean="0"/>
              <a:t>).  Każdy </a:t>
            </a:r>
            <a:r>
              <a:rPr lang="en-US" sz="1600" b="1" noProof="1" smtClean="0"/>
              <a:t>JOINKEYS</a:t>
            </a:r>
            <a:r>
              <a:rPr lang="en-US" sz="1600" noProof="1" smtClean="0"/>
              <a:t> musi mieć DDname </a:t>
            </a:r>
            <a:r>
              <a:rPr lang="en-US" sz="1600" noProof="1" smtClean="0"/>
              <a:t>pliku</a:t>
            </a:r>
            <a:r>
              <a:rPr lang="en-US" sz="1600" noProof="1" smtClean="0"/>
              <a:t>, pozycję </a:t>
            </a:r>
            <a:r>
              <a:rPr lang="en-US" sz="1600" noProof="1" smtClean="0"/>
              <a:t>początkową</a:t>
            </a:r>
            <a:r>
              <a:rPr lang="en-US" sz="1600" noProof="1" smtClean="0"/>
              <a:t>, długość i sekwencje klucza w </a:t>
            </a:r>
            <a:r>
              <a:rPr lang="en-US" sz="1600" noProof="1" smtClean="0"/>
              <a:t>pliku</a:t>
            </a:r>
            <a:r>
              <a:rPr lang="en-US" sz="1600" noProof="1" smtClean="0"/>
              <a:t>.  Opcjonalnie plik możemy wcześniej </a:t>
            </a:r>
            <a:r>
              <a:rPr lang="en-US" sz="1600" noProof="1" smtClean="0"/>
              <a:t>wysortować.</a:t>
            </a:r>
            <a:endParaRPr lang="en-US" sz="1600" noProof="1" smtClean="0"/>
          </a:p>
          <a:p>
            <a:r>
              <a:rPr lang="en-US" sz="1600" noProof="1" smtClean="0"/>
              <a:t> </a:t>
            </a:r>
            <a:endParaRPr lang="en-US" sz="1600" noProof="1" smtClean="0"/>
          </a:p>
          <a:p>
            <a:r>
              <a:rPr lang="en-US" sz="1600" b="1" noProof="1" smtClean="0">
                <a:solidFill>
                  <a:srgbClr val="0070C0"/>
                </a:solidFill>
              </a:rPr>
              <a:t>JOIN</a:t>
            </a:r>
            <a:r>
              <a:rPr lang="en-US" sz="1600" b="1" noProof="1" smtClean="0"/>
              <a:t> </a:t>
            </a:r>
            <a:r>
              <a:rPr lang="en-US" sz="1600" noProof="1" smtClean="0"/>
              <a:t>(opcjonalnie)</a:t>
            </a:r>
            <a:endParaRPr lang="en-US" sz="1600" noProof="1" smtClean="0"/>
          </a:p>
          <a:p>
            <a:r>
              <a:rPr lang="en-US" sz="1600" noProof="1" smtClean="0"/>
              <a:t>Jeżeli nie podamy instrukcji </a:t>
            </a:r>
            <a:r>
              <a:rPr lang="en-US" sz="1600" b="1" noProof="1" smtClean="0"/>
              <a:t>JOIN</a:t>
            </a:r>
            <a:r>
              <a:rPr lang="en-US" sz="1600" noProof="1" smtClean="0"/>
              <a:t>, tylko sparowane </a:t>
            </a:r>
            <a:r>
              <a:rPr lang="en-US" sz="1600" noProof="1" smtClean="0"/>
              <a:t>(</a:t>
            </a:r>
            <a:r>
              <a:rPr lang="en-US" sz="1600" i="1" noProof="1" smtClean="0"/>
              <a:t>paired</a:t>
            </a:r>
            <a:r>
              <a:rPr lang="en-US" sz="1600" noProof="1" smtClean="0"/>
              <a:t>) rekordy będą wzięte do procesu </a:t>
            </a:r>
            <a:r>
              <a:rPr lang="en-US" sz="1600" noProof="1" smtClean="0"/>
              <a:t>(</a:t>
            </a:r>
            <a:r>
              <a:rPr lang="en-US" sz="1600" i="1" noProof="1" smtClean="0"/>
              <a:t>inner </a:t>
            </a:r>
            <a:r>
              <a:rPr lang="en-US" sz="1600" i="1" noProof="1" smtClean="0"/>
              <a:t>join</a:t>
            </a:r>
            <a:r>
              <a:rPr lang="en-US" sz="1600" noProof="1" smtClean="0"/>
              <a:t>). </a:t>
            </a:r>
            <a:endParaRPr lang="en-US" sz="1600" noProof="1" smtClean="0"/>
          </a:p>
          <a:p>
            <a:r>
              <a:rPr lang="en-US" sz="1600" noProof="1" smtClean="0"/>
              <a:t>Jeżeli podamy instrukcję </a:t>
            </a:r>
            <a:r>
              <a:rPr lang="en-US" sz="1600" b="1" noProof="1" smtClean="0"/>
              <a:t>JOIN</a:t>
            </a:r>
            <a:r>
              <a:rPr lang="en-US" sz="1600" noProof="1" smtClean="0"/>
              <a:t>, to otrzymujemy w pliku </a:t>
            </a:r>
            <a:r>
              <a:rPr lang="en-US" sz="1600" noProof="1" smtClean="0"/>
              <a:t>wyjściowym:</a:t>
            </a:r>
            <a:endParaRPr lang="en-US" sz="1600" noProof="1" smtClean="0"/>
          </a:p>
          <a:p>
            <a:r>
              <a:rPr lang="en-US" sz="1600" noProof="1" smtClean="0"/>
              <a:t>- niesparowane rekordy pliku1 </a:t>
            </a:r>
            <a:r>
              <a:rPr lang="en-US" sz="1600" noProof="1" smtClean="0"/>
              <a:t>(F1</a:t>
            </a:r>
            <a:r>
              <a:rPr lang="en-US" sz="1600" noProof="1" smtClean="0"/>
              <a:t>) jak i sparowane rekordy obu plików </a:t>
            </a:r>
            <a:r>
              <a:rPr lang="en-US" sz="1600" noProof="1" smtClean="0"/>
              <a:t>(</a:t>
            </a:r>
            <a:r>
              <a:rPr lang="en-US" sz="1600" noProof="1" smtClean="0"/>
              <a:t>F1 i </a:t>
            </a:r>
            <a:r>
              <a:rPr lang="en-US" sz="1600" noProof="1" smtClean="0"/>
              <a:t>F2</a:t>
            </a:r>
            <a:r>
              <a:rPr lang="en-US" sz="1600" noProof="1" smtClean="0"/>
              <a:t>) - </a:t>
            </a:r>
            <a:r>
              <a:rPr lang="en-US" sz="1600" i="1" noProof="1" smtClean="0"/>
              <a:t>left outer </a:t>
            </a:r>
            <a:r>
              <a:rPr lang="en-US" sz="1600" i="1" noProof="1" smtClean="0"/>
              <a:t>join</a:t>
            </a:r>
            <a:r>
              <a:rPr lang="en-US" sz="1600" noProof="1" smtClean="0"/>
              <a:t>,</a:t>
            </a:r>
            <a:endParaRPr lang="en-US" sz="1600" noProof="1" smtClean="0"/>
          </a:p>
          <a:p>
            <a:r>
              <a:rPr lang="en-US" sz="1600" noProof="1" smtClean="0"/>
              <a:t>- niesparowane rekordy pliku2 </a:t>
            </a:r>
            <a:r>
              <a:rPr lang="en-US" sz="1600" noProof="1" smtClean="0"/>
              <a:t>(F2</a:t>
            </a:r>
            <a:r>
              <a:rPr lang="en-US" sz="1600" noProof="1" smtClean="0"/>
              <a:t>) jak i sparowane rekordy obu plików </a:t>
            </a:r>
            <a:r>
              <a:rPr lang="en-US" sz="1600" noProof="1" smtClean="0"/>
              <a:t>(</a:t>
            </a:r>
            <a:r>
              <a:rPr lang="en-US" sz="1600" noProof="1" smtClean="0"/>
              <a:t>F1 i </a:t>
            </a:r>
            <a:r>
              <a:rPr lang="en-US" sz="1600" noProof="1" smtClean="0"/>
              <a:t>F2</a:t>
            </a:r>
            <a:r>
              <a:rPr lang="en-US" sz="1600" noProof="1" smtClean="0"/>
              <a:t>) - </a:t>
            </a:r>
            <a:r>
              <a:rPr lang="en-US" sz="1600" i="1" noProof="1" smtClean="0"/>
              <a:t>right outer </a:t>
            </a:r>
            <a:r>
              <a:rPr lang="en-US" sz="1600" i="1" noProof="1" smtClean="0"/>
              <a:t>join</a:t>
            </a:r>
            <a:endParaRPr lang="en-US" sz="1600" noProof="1" smtClean="0"/>
          </a:p>
          <a:p>
            <a:r>
              <a:rPr lang="en-US" sz="1600" noProof="1" smtClean="0"/>
              <a:t>- niesparowane rekordy obu </a:t>
            </a:r>
            <a:r>
              <a:rPr lang="en-US" sz="1600" noProof="1" smtClean="0"/>
              <a:t>plików</a:t>
            </a:r>
            <a:r>
              <a:rPr lang="en-US" sz="1600" noProof="1" smtClean="0"/>
              <a:t>: pliku1 i pliku2 </a:t>
            </a:r>
            <a:r>
              <a:rPr lang="en-US" sz="1600" noProof="1" smtClean="0"/>
              <a:t>(</a:t>
            </a:r>
            <a:r>
              <a:rPr lang="en-US" sz="1600" noProof="1" smtClean="0"/>
              <a:t>F1 i </a:t>
            </a:r>
            <a:r>
              <a:rPr lang="en-US" sz="1600" noProof="1" smtClean="0"/>
              <a:t>F2</a:t>
            </a:r>
            <a:r>
              <a:rPr lang="en-US" sz="1600" noProof="1" smtClean="0"/>
              <a:t>) jak i sparowane rekordy obu plików - </a:t>
            </a:r>
            <a:r>
              <a:rPr lang="en-US" sz="1600" i="1" noProof="1" smtClean="0"/>
              <a:t>full</a:t>
            </a:r>
            <a:endParaRPr lang="en-US" sz="1600" i="1" noProof="1" smtClean="0"/>
          </a:p>
          <a:p>
            <a:r>
              <a:rPr lang="en-US" sz="1600" i="1" noProof="1" smtClean="0"/>
              <a:t> outer </a:t>
            </a:r>
            <a:r>
              <a:rPr lang="en-US" sz="1600" i="1" noProof="1" smtClean="0"/>
              <a:t>join</a:t>
            </a:r>
            <a:endParaRPr lang="en-US" sz="1600" noProof="1" smtClean="0"/>
          </a:p>
          <a:p>
            <a:r>
              <a:rPr lang="en-US" sz="1600" noProof="1" smtClean="0"/>
              <a:t>- tylko niesparowane rekordy pliku1 </a:t>
            </a:r>
            <a:r>
              <a:rPr lang="en-US" sz="1600" noProof="1" smtClean="0"/>
              <a:t>(F1)</a:t>
            </a:r>
            <a:endParaRPr lang="en-US" sz="1600" noProof="1" smtClean="0"/>
          </a:p>
          <a:p>
            <a:r>
              <a:rPr lang="en-US" sz="1600" noProof="1" smtClean="0"/>
              <a:t>- tylko niesparowane rekordy pliku2 </a:t>
            </a:r>
            <a:r>
              <a:rPr lang="en-US" sz="1600" noProof="1" smtClean="0"/>
              <a:t>(F2)</a:t>
            </a:r>
            <a:endParaRPr lang="en-US" sz="1600" noProof="1" smtClean="0"/>
          </a:p>
          <a:p>
            <a:r>
              <a:rPr lang="en-US" sz="1600" noProof="1" smtClean="0"/>
              <a:t>- tylko niesparowane rekordy obu </a:t>
            </a:r>
            <a:r>
              <a:rPr lang="en-US" sz="1600" noProof="1" smtClean="0"/>
              <a:t>plików</a:t>
            </a:r>
            <a:r>
              <a:rPr lang="en-US" sz="1600" noProof="1" smtClean="0"/>
              <a:t>: pliku1 </a:t>
            </a:r>
            <a:r>
              <a:rPr lang="en-US" sz="1600" noProof="1" smtClean="0"/>
              <a:t>(F1</a:t>
            </a:r>
            <a:r>
              <a:rPr lang="en-US" sz="1600" noProof="1" smtClean="0"/>
              <a:t>) i pliku2 </a:t>
            </a:r>
            <a:r>
              <a:rPr lang="en-US" sz="1600" noProof="1" smtClean="0"/>
              <a:t>(F2)</a:t>
            </a:r>
            <a:endParaRPr lang="en-US" sz="1600" noProof="1" smtClean="0"/>
          </a:p>
          <a:p>
            <a:r>
              <a:rPr lang="en-US" sz="1600" noProof="1" smtClean="0"/>
              <a:t> </a:t>
            </a:r>
            <a:endParaRPr lang="en-US" sz="1600" noProof="1" smtClean="0"/>
          </a:p>
          <a:p>
            <a:r>
              <a:rPr lang="en-US" sz="1600" b="1" noProof="1" smtClean="0">
                <a:solidFill>
                  <a:srgbClr val="0070C0"/>
                </a:solidFill>
              </a:rPr>
              <a:t>REFORMAT</a:t>
            </a:r>
            <a:r>
              <a:rPr lang="en-US" sz="1600" noProof="1" smtClean="0"/>
              <a:t> </a:t>
            </a:r>
            <a:r>
              <a:rPr lang="en-US" sz="1600" noProof="1" smtClean="0"/>
              <a:t>(opcjonalnie)</a:t>
            </a:r>
            <a:endParaRPr lang="en-US" sz="1600" noProof="1" smtClean="0"/>
          </a:p>
          <a:p>
            <a:r>
              <a:rPr lang="en-US" sz="1600" b="1" noProof="1" smtClean="0"/>
              <a:t>REFORMAT</a:t>
            </a:r>
            <a:r>
              <a:rPr lang="en-US" sz="1600" noProof="1" smtClean="0"/>
              <a:t> podaje z którego pliku pochodzą pola w rekordzie </a:t>
            </a:r>
            <a:r>
              <a:rPr lang="en-US" sz="1600" noProof="1" smtClean="0"/>
              <a:t>wynikowym</a:t>
            </a:r>
            <a:r>
              <a:rPr lang="en-US" sz="1600" noProof="1" smtClean="0"/>
              <a:t>.  Opcjonalnie można wprowadzić indykator dla znalezionego </a:t>
            </a:r>
            <a:r>
              <a:rPr lang="en-US" sz="1600" noProof="1" smtClean="0"/>
              <a:t>klucza</a:t>
            </a:r>
            <a:r>
              <a:rPr lang="en-US" sz="1600" noProof="1" smtClean="0"/>
              <a:t>, który mówi z którego pliku dane </a:t>
            </a:r>
            <a:r>
              <a:rPr lang="en-US" sz="1600" noProof="1" smtClean="0"/>
              <a:t>pochodzą</a:t>
            </a:r>
            <a:r>
              <a:rPr lang="en-US" sz="1600" noProof="1" smtClean="0"/>
              <a:t>: może nim być – </a:t>
            </a:r>
            <a:r>
              <a:rPr lang="en-US" sz="1600" noProof="1" smtClean="0"/>
              <a:t>‘B</a:t>
            </a:r>
            <a:r>
              <a:rPr lang="en-US" sz="1600" noProof="1" smtClean="0"/>
              <a:t>’ bo w obu plikach </a:t>
            </a:r>
            <a:r>
              <a:rPr lang="en-US" sz="1600" noProof="1" smtClean="0"/>
              <a:t>(</a:t>
            </a:r>
            <a:r>
              <a:rPr lang="en-US" sz="1600" i="1" noProof="1" smtClean="0"/>
              <a:t>Both</a:t>
            </a:r>
            <a:r>
              <a:rPr lang="en-US" sz="1600" noProof="1" smtClean="0"/>
              <a:t>) występują te </a:t>
            </a:r>
            <a:r>
              <a:rPr lang="en-US" sz="1600" noProof="1" smtClean="0"/>
              <a:t>dane</a:t>
            </a:r>
            <a:r>
              <a:rPr lang="en-US" sz="1600" noProof="1" smtClean="0"/>
              <a:t>, albo </a:t>
            </a:r>
            <a:r>
              <a:rPr lang="en-US" sz="1600" noProof="1" smtClean="0"/>
              <a:t>‘1</a:t>
            </a:r>
            <a:r>
              <a:rPr lang="en-US" sz="1600" noProof="1" smtClean="0"/>
              <a:t>’ dla danych z </a:t>
            </a:r>
            <a:r>
              <a:rPr lang="en-US" sz="1600" noProof="1" smtClean="0"/>
              <a:t>pliku1</a:t>
            </a:r>
            <a:r>
              <a:rPr lang="en-US" sz="1600" noProof="1" smtClean="0"/>
              <a:t>, albo </a:t>
            </a:r>
            <a:r>
              <a:rPr lang="en-US" sz="1600" noProof="1" smtClean="0"/>
              <a:t>‘2</a:t>
            </a:r>
            <a:r>
              <a:rPr lang="en-US" sz="1600" noProof="1" smtClean="0"/>
              <a:t>’ z </a:t>
            </a:r>
            <a:r>
              <a:rPr lang="en-US" sz="1600" noProof="1" smtClean="0"/>
              <a:t>pliku2.</a:t>
            </a:r>
            <a:endParaRPr lang="en-US" sz="1600" noProof="1"/>
          </a:p>
        </p:txBody>
      </p:sp>
    </p:spTree>
    <p:extLst>
      <p:ext uri="{BB962C8B-B14F-4D97-AF65-F5344CB8AC3E}">
        <p14:creationId xmlns:p14="http://schemas.microsoft.com/office/powerpoint/2010/main" xmlns="" val="2106099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42844" y="0"/>
            <a:ext cx="9001156" cy="954107"/>
          </a:xfrm>
          <a:prstGeom prst="rect">
            <a:avLst/>
          </a:prstGeom>
          <a:noFill/>
        </p:spPr>
        <p:txBody>
          <a:bodyPr wrap="square" rtlCol="0">
            <a:spAutoFit/>
          </a:bodyPr>
          <a:lstStyle/>
          <a:p>
            <a:pPr algn="ctr"/>
            <a:r>
              <a:rPr lang="en-US" sz="3600" b="1" dirty="0">
                <a:solidFill>
                  <a:srgbClr val="FF0000"/>
                </a:solidFill>
                <a:latin typeface="Calibri" panose="020F0502020204030204" pitchFamily="34" charset="0"/>
              </a:rPr>
              <a:t>SORT</a:t>
            </a:r>
            <a:r>
              <a:rPr lang="pl-PL" sz="3600" b="1" dirty="0"/>
              <a:t> </a:t>
            </a:r>
            <a:r>
              <a:rPr lang="pl-PL" sz="1400" dirty="0">
                <a:latin typeface="Calibri" panose="020F0502020204030204" pitchFamily="34" charset="0"/>
              </a:rPr>
              <a:t>(strona 18 z 22, </a:t>
            </a:r>
            <a:r>
              <a:rPr lang="pl-PL" b="1" dirty="0">
                <a:latin typeface="Calibri" panose="020F0502020204030204" pitchFamily="34" charset="0"/>
              </a:rPr>
              <a:t>Praca na dwóch plikach</a:t>
            </a:r>
            <a:r>
              <a:rPr lang="pl-PL" sz="1400" dirty="0">
                <a:latin typeface="Calibri" panose="020F0502020204030204" pitchFamily="34" charset="0"/>
              </a:rPr>
              <a:t>, str. 2 z 6)</a:t>
            </a:r>
          </a:p>
          <a:p>
            <a:pPr algn="ctr"/>
            <a:r>
              <a:rPr lang="pl-PL" sz="2000" b="1" dirty="0">
                <a:latin typeface="Calibri" panose="020F0502020204030204" pitchFamily="34" charset="0"/>
              </a:rPr>
              <a:t>Łączenie dwóch plików - JOINKEYS </a:t>
            </a:r>
          </a:p>
        </p:txBody>
      </p:sp>
      <p:sp>
        <p:nvSpPr>
          <p:cNvPr id="3" name="TextBox 2"/>
          <p:cNvSpPr txBox="1"/>
          <p:nvPr/>
        </p:nvSpPr>
        <p:spPr>
          <a:xfrm>
            <a:off x="323529" y="1052736"/>
            <a:ext cx="8568952" cy="2031325"/>
          </a:xfrm>
          <a:prstGeom prst="rect">
            <a:avLst/>
          </a:prstGeom>
          <a:noFill/>
        </p:spPr>
        <p:txBody>
          <a:bodyPr wrap="square" rtlCol="0">
            <a:spAutoFit/>
          </a:bodyPr>
          <a:lstStyle/>
          <a:p>
            <a:r>
              <a:rPr lang="pl-PL" dirty="0"/>
              <a:t>Poniższy przykład pokazuje jak połączyć dane z dwóch plików.</a:t>
            </a:r>
          </a:p>
          <a:p>
            <a:r>
              <a:rPr lang="pl-PL" dirty="0"/>
              <a:t>Obydwa pliki zawierają Nazwisko i Imię (to będzie klucz wspólny dla obu plików).</a:t>
            </a:r>
          </a:p>
          <a:p>
            <a:r>
              <a:rPr lang="pl-PL" dirty="0"/>
              <a:t>Oprócz tego plik pierwszy zawiera dane związane z zakładem pracy (numer pracownika, jego data przyjęcia do pracy, odejścia z pracy, oddziału w pracy itd.).</a:t>
            </a:r>
          </a:p>
          <a:p>
            <a:r>
              <a:rPr lang="pl-PL" dirty="0"/>
              <a:t>Drugi plik oprócz Nazwiska i Imienia zawiera Adres pracownika.</a:t>
            </a:r>
          </a:p>
          <a:p>
            <a:r>
              <a:rPr lang="pl-PL" dirty="0"/>
              <a:t>W wyniku procesu, adres pracownika z pliku drugiego zostanie włączony do środka danych pliku pierwszego. W przypadku braku danych, pole adresu będzie puste. </a:t>
            </a:r>
            <a:endParaRPr lang="en-GB" dirty="0"/>
          </a:p>
        </p:txBody>
      </p:sp>
      <p:sp>
        <p:nvSpPr>
          <p:cNvPr id="4" name="Tytuł 1"/>
          <p:cNvSpPr txBox="1">
            <a:spLocks/>
          </p:cNvSpPr>
          <p:nvPr/>
        </p:nvSpPr>
        <p:spPr>
          <a:xfrm>
            <a:off x="453143" y="3084061"/>
            <a:ext cx="8229600" cy="3657308"/>
          </a:xfrm>
          <a:prstGeom prst="rect">
            <a:avLst/>
          </a:prstGeom>
          <a:solidFill>
            <a:schemeClr val="tx1"/>
          </a:solidFill>
        </p:spPr>
        <p:txBody>
          <a:bodyPr>
            <a:normAutofit lnSpcReduction="10000"/>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None/>
            </a:pPr>
            <a:r>
              <a:rPr lang="pl-PL" sz="1600" noProof="1">
                <a:solidFill>
                  <a:srgbClr val="00B050"/>
                </a:solidFill>
              </a:rPr>
              <a:t>000022 //STEP010  </a:t>
            </a:r>
            <a:r>
              <a:rPr lang="pl-PL" sz="1600" noProof="1">
                <a:solidFill>
                  <a:srgbClr val="FF0000"/>
                </a:solidFill>
              </a:rPr>
              <a:t>EXEC</a:t>
            </a:r>
            <a:r>
              <a:rPr lang="pl-PL" sz="1600" noProof="1">
                <a:solidFill>
                  <a:srgbClr val="00B050"/>
                </a:solidFill>
              </a:rPr>
              <a:t> PGM</a:t>
            </a:r>
            <a:r>
              <a:rPr lang="pl-PL" sz="1600" noProof="1">
                <a:solidFill>
                  <a:srgbClr val="FFFF00"/>
                </a:solidFill>
              </a:rPr>
              <a:t>=</a:t>
            </a:r>
            <a:r>
              <a:rPr lang="pl-PL" sz="1600" noProof="1">
                <a:solidFill>
                  <a:srgbClr val="00B050"/>
                </a:solidFill>
              </a:rPr>
              <a:t>SORT</a:t>
            </a:r>
            <a:br>
              <a:rPr lang="pl-PL" sz="1600" noProof="1">
                <a:solidFill>
                  <a:srgbClr val="00B050"/>
                </a:solidFill>
              </a:rPr>
            </a:br>
            <a:r>
              <a:rPr lang="pl-PL" sz="1600" noProof="1">
                <a:solidFill>
                  <a:srgbClr val="00B050"/>
                </a:solidFill>
              </a:rPr>
              <a:t>000023 //SORTJNF1 </a:t>
            </a:r>
            <a:r>
              <a:rPr lang="pl-PL" sz="1600" noProof="1">
                <a:solidFill>
                  <a:srgbClr val="FF0000"/>
                </a:solidFill>
              </a:rPr>
              <a:t>DD </a:t>
            </a:r>
            <a:r>
              <a:rPr lang="pl-PL" sz="1600" noProof="1">
                <a:solidFill>
                  <a:srgbClr val="00B050"/>
                </a:solidFill>
              </a:rPr>
              <a:t> DSN</a:t>
            </a:r>
            <a:r>
              <a:rPr lang="pl-PL" sz="1600" noProof="1">
                <a:solidFill>
                  <a:srgbClr val="FFFF00"/>
                </a:solidFill>
              </a:rPr>
              <a:t>=</a:t>
            </a:r>
            <a:r>
              <a:rPr lang="pl-PL" sz="1600" noProof="1">
                <a:solidFill>
                  <a:srgbClr val="00B050"/>
                </a:solidFill>
              </a:rPr>
              <a:t>LB12345.IKEA.ALL</a:t>
            </a:r>
            <a:r>
              <a:rPr lang="pl-PL" sz="1600" noProof="1">
                <a:solidFill>
                  <a:srgbClr val="FFFF00"/>
                </a:solidFill>
              </a:rPr>
              <a:t>,</a:t>
            </a:r>
            <a:r>
              <a:rPr lang="pl-PL" sz="1600" noProof="1">
                <a:solidFill>
                  <a:srgbClr val="00B050"/>
                </a:solidFill>
              </a:rPr>
              <a:t>DISP</a:t>
            </a:r>
            <a:r>
              <a:rPr lang="pl-PL" sz="1600" noProof="1">
                <a:solidFill>
                  <a:srgbClr val="FFFF00"/>
                </a:solidFill>
              </a:rPr>
              <a:t>=</a:t>
            </a:r>
            <a:r>
              <a:rPr lang="pl-PL" sz="1600" noProof="1">
                <a:solidFill>
                  <a:srgbClr val="00B050"/>
                </a:solidFill>
              </a:rPr>
              <a:t>SHR</a:t>
            </a:r>
            <a:br>
              <a:rPr lang="pl-PL" sz="1600" noProof="1">
                <a:solidFill>
                  <a:srgbClr val="00B050"/>
                </a:solidFill>
              </a:rPr>
            </a:br>
            <a:r>
              <a:rPr lang="pl-PL" sz="1600" noProof="1">
                <a:solidFill>
                  <a:srgbClr val="00B050"/>
                </a:solidFill>
              </a:rPr>
              <a:t>000024 //SORTJNF2 </a:t>
            </a:r>
            <a:r>
              <a:rPr lang="pl-PL" sz="1600" noProof="1">
                <a:solidFill>
                  <a:srgbClr val="FF0000"/>
                </a:solidFill>
              </a:rPr>
              <a:t>DD </a:t>
            </a:r>
            <a:r>
              <a:rPr lang="pl-PL" sz="1600" noProof="1">
                <a:solidFill>
                  <a:srgbClr val="00B050"/>
                </a:solidFill>
              </a:rPr>
              <a:t> DSN</a:t>
            </a:r>
            <a:r>
              <a:rPr lang="pl-PL" sz="1600" noProof="1">
                <a:solidFill>
                  <a:srgbClr val="FFFF00"/>
                </a:solidFill>
              </a:rPr>
              <a:t>=</a:t>
            </a:r>
            <a:r>
              <a:rPr lang="pl-PL" sz="1600" noProof="1">
                <a:solidFill>
                  <a:srgbClr val="00B050"/>
                </a:solidFill>
              </a:rPr>
              <a:t>LB12345.IKEA.PERS</a:t>
            </a:r>
            <a:r>
              <a:rPr lang="pl-PL" sz="1600" noProof="1">
                <a:solidFill>
                  <a:srgbClr val="FFFF00"/>
                </a:solidFill>
              </a:rPr>
              <a:t>,</a:t>
            </a:r>
            <a:r>
              <a:rPr lang="pl-PL" sz="1600" noProof="1">
                <a:solidFill>
                  <a:srgbClr val="00B050"/>
                </a:solidFill>
              </a:rPr>
              <a:t>DISP</a:t>
            </a:r>
            <a:r>
              <a:rPr lang="pl-PL" sz="1600" noProof="1">
                <a:solidFill>
                  <a:srgbClr val="FFFF00"/>
                </a:solidFill>
              </a:rPr>
              <a:t>=</a:t>
            </a:r>
            <a:r>
              <a:rPr lang="pl-PL" sz="1600" noProof="1">
                <a:solidFill>
                  <a:srgbClr val="00B050"/>
                </a:solidFill>
              </a:rPr>
              <a:t>SHR</a:t>
            </a:r>
            <a:br>
              <a:rPr lang="pl-PL" sz="1600" noProof="1">
                <a:solidFill>
                  <a:srgbClr val="00B050"/>
                </a:solidFill>
              </a:rPr>
            </a:br>
            <a:r>
              <a:rPr lang="pl-PL" sz="1600" noProof="1">
                <a:solidFill>
                  <a:srgbClr val="00B050"/>
                </a:solidFill>
              </a:rPr>
              <a:t>000025 //SORTOUT  </a:t>
            </a:r>
            <a:r>
              <a:rPr lang="pl-PL" sz="1600" noProof="1">
                <a:solidFill>
                  <a:srgbClr val="FF0000"/>
                </a:solidFill>
              </a:rPr>
              <a:t>DD</a:t>
            </a:r>
            <a:r>
              <a:rPr lang="pl-PL" sz="1600" noProof="1">
                <a:solidFill>
                  <a:srgbClr val="00B050"/>
                </a:solidFill>
              </a:rPr>
              <a:t> DSN</a:t>
            </a:r>
            <a:r>
              <a:rPr lang="pl-PL" sz="1600" noProof="1">
                <a:solidFill>
                  <a:srgbClr val="FFFF00"/>
                </a:solidFill>
              </a:rPr>
              <a:t>=</a:t>
            </a:r>
            <a:r>
              <a:rPr lang="pl-PL" sz="1600" noProof="1">
                <a:solidFill>
                  <a:srgbClr val="00B050"/>
                </a:solidFill>
              </a:rPr>
              <a:t>LB12345.IKEA.ALL.SORTED</a:t>
            </a:r>
            <a:r>
              <a:rPr lang="pl-PL" sz="1600" noProof="1">
                <a:solidFill>
                  <a:srgbClr val="FFFF00"/>
                </a:solidFill>
              </a:rPr>
              <a:t>,</a:t>
            </a:r>
            <a:endParaRPr lang="pl-PL" sz="1600" noProof="1">
              <a:solidFill>
                <a:srgbClr val="00B050"/>
              </a:solidFill>
            </a:endParaRPr>
          </a:p>
          <a:p>
            <a:pPr marL="0" indent="0" algn="l">
              <a:buNone/>
            </a:pPr>
            <a:r>
              <a:rPr lang="pl-PL" sz="1600" noProof="1">
                <a:solidFill>
                  <a:srgbClr val="00B050"/>
                </a:solidFill>
              </a:rPr>
              <a:t>000026 //		DISP</a:t>
            </a:r>
            <a:r>
              <a:rPr lang="pl-PL" sz="1600" noProof="1">
                <a:solidFill>
                  <a:srgbClr val="FFFF00"/>
                </a:solidFill>
              </a:rPr>
              <a:t>=( </a:t>
            </a:r>
            <a:r>
              <a:rPr lang="pl-PL" sz="1600" noProof="1">
                <a:solidFill>
                  <a:srgbClr val="00B050"/>
                </a:solidFill>
              </a:rPr>
              <a:t>NEW</a:t>
            </a:r>
            <a:r>
              <a:rPr lang="pl-PL" sz="1600" noProof="1">
                <a:solidFill>
                  <a:srgbClr val="FFFF00"/>
                </a:solidFill>
              </a:rPr>
              <a:t>,</a:t>
            </a:r>
            <a:r>
              <a:rPr lang="pl-PL" sz="1600" noProof="1">
                <a:solidFill>
                  <a:srgbClr val="00B050"/>
                </a:solidFill>
              </a:rPr>
              <a:t>CATLG</a:t>
            </a:r>
            <a:r>
              <a:rPr lang="pl-PL" sz="1600" noProof="1">
                <a:solidFill>
                  <a:srgbClr val="FFFF00"/>
                </a:solidFill>
              </a:rPr>
              <a:t>,</a:t>
            </a:r>
            <a:r>
              <a:rPr lang="pl-PL" sz="1600" noProof="1">
                <a:solidFill>
                  <a:srgbClr val="00B050"/>
                </a:solidFill>
              </a:rPr>
              <a:t>DELETE</a:t>
            </a:r>
            <a:r>
              <a:rPr lang="pl-PL" sz="1600" noProof="1">
                <a:solidFill>
                  <a:srgbClr val="FFFF00"/>
                </a:solidFill>
              </a:rPr>
              <a:t>),</a:t>
            </a:r>
            <a:r>
              <a:rPr lang="pl-PL" sz="1600" noProof="1">
                <a:solidFill>
                  <a:srgbClr val="00B050"/>
                </a:solidFill>
              </a:rPr>
              <a:t> </a:t>
            </a:r>
          </a:p>
          <a:p>
            <a:pPr marL="0" indent="0" algn="l">
              <a:buNone/>
            </a:pPr>
            <a:r>
              <a:rPr lang="pl-PL" sz="1600" noProof="1">
                <a:solidFill>
                  <a:srgbClr val="00B050"/>
                </a:solidFill>
              </a:rPr>
              <a:t>000027 //		AVGREC</a:t>
            </a:r>
            <a:r>
              <a:rPr lang="pl-PL" sz="1600" noProof="1">
                <a:solidFill>
                  <a:srgbClr val="FFFF00"/>
                </a:solidFill>
              </a:rPr>
              <a:t>=</a:t>
            </a:r>
            <a:r>
              <a:rPr lang="pl-PL" sz="1600" noProof="1">
                <a:solidFill>
                  <a:srgbClr val="00B050"/>
                </a:solidFill>
              </a:rPr>
              <a:t>K</a:t>
            </a:r>
            <a:r>
              <a:rPr lang="pl-PL" sz="1600" noProof="1">
                <a:solidFill>
                  <a:srgbClr val="FFFF00"/>
                </a:solidFill>
              </a:rPr>
              <a:t>,</a:t>
            </a:r>
            <a:r>
              <a:rPr lang="pl-PL" sz="1600" noProof="1">
                <a:solidFill>
                  <a:srgbClr val="00B050"/>
                </a:solidFill>
              </a:rPr>
              <a:t>RECFM</a:t>
            </a:r>
            <a:r>
              <a:rPr lang="pl-PL" sz="1600" noProof="1">
                <a:solidFill>
                  <a:srgbClr val="FFFF00"/>
                </a:solidFill>
              </a:rPr>
              <a:t>=</a:t>
            </a:r>
            <a:r>
              <a:rPr lang="pl-PL" sz="1600" noProof="1">
                <a:solidFill>
                  <a:srgbClr val="00B050"/>
                </a:solidFill>
              </a:rPr>
              <a:t>F</a:t>
            </a:r>
            <a:r>
              <a:rPr lang="pl-PL" sz="1600" noProof="1">
                <a:solidFill>
                  <a:srgbClr val="FFFF00"/>
                </a:solidFill>
              </a:rPr>
              <a:t>,</a:t>
            </a:r>
            <a:r>
              <a:rPr lang="pl-PL" sz="1600" noProof="1">
                <a:solidFill>
                  <a:srgbClr val="00B050"/>
                </a:solidFill>
              </a:rPr>
              <a:t>DSORG</a:t>
            </a:r>
            <a:r>
              <a:rPr lang="pl-PL" sz="1600" noProof="1">
                <a:solidFill>
                  <a:srgbClr val="FFFF00"/>
                </a:solidFill>
              </a:rPr>
              <a:t>=</a:t>
            </a:r>
            <a:r>
              <a:rPr lang="pl-PL" sz="1600" noProof="1">
                <a:solidFill>
                  <a:srgbClr val="00B050"/>
                </a:solidFill>
              </a:rPr>
              <a:t>PS</a:t>
            </a:r>
            <a:r>
              <a:rPr lang="pl-PL" sz="1600" noProof="1">
                <a:solidFill>
                  <a:srgbClr val="FFFF00"/>
                </a:solidFill>
              </a:rPr>
              <a:t>,</a:t>
            </a:r>
            <a:r>
              <a:rPr lang="pl-PL" sz="1600" noProof="1">
                <a:solidFill>
                  <a:srgbClr val="00B050"/>
                </a:solidFill>
              </a:rPr>
              <a:t/>
            </a:r>
            <a:br>
              <a:rPr lang="pl-PL" sz="1600" noProof="1">
                <a:solidFill>
                  <a:srgbClr val="00B050"/>
                </a:solidFill>
              </a:rPr>
            </a:br>
            <a:r>
              <a:rPr lang="pl-PL" sz="1600" noProof="1">
                <a:solidFill>
                  <a:srgbClr val="00B050"/>
                </a:solidFill>
              </a:rPr>
              <a:t>000028 //		SPACE</a:t>
            </a:r>
            <a:r>
              <a:rPr lang="pl-PL" sz="1600" noProof="1">
                <a:solidFill>
                  <a:srgbClr val="FFFF00"/>
                </a:solidFill>
              </a:rPr>
              <a:t>=(</a:t>
            </a:r>
            <a:r>
              <a:rPr lang="pl-PL" sz="1600" noProof="1">
                <a:solidFill>
                  <a:srgbClr val="00B050"/>
                </a:solidFill>
              </a:rPr>
              <a:t>117</a:t>
            </a:r>
            <a:r>
              <a:rPr lang="pl-PL" sz="1600" noProof="1">
                <a:solidFill>
                  <a:srgbClr val="FFFF00"/>
                </a:solidFill>
              </a:rPr>
              <a:t>,(</a:t>
            </a:r>
            <a:r>
              <a:rPr lang="pl-PL" sz="1600" noProof="1">
                <a:solidFill>
                  <a:srgbClr val="00B050"/>
                </a:solidFill>
              </a:rPr>
              <a:t>1</a:t>
            </a:r>
            <a:r>
              <a:rPr lang="pl-PL" sz="1600" noProof="1">
                <a:solidFill>
                  <a:srgbClr val="FFFF00"/>
                </a:solidFill>
              </a:rPr>
              <a:t>,</a:t>
            </a:r>
            <a:r>
              <a:rPr lang="pl-PL" sz="1600" noProof="1">
                <a:solidFill>
                  <a:srgbClr val="00B050"/>
                </a:solidFill>
              </a:rPr>
              <a:t>1</a:t>
            </a:r>
            <a:r>
              <a:rPr lang="pl-PL" sz="1600" noProof="1">
                <a:solidFill>
                  <a:srgbClr val="FFFF00"/>
                </a:solidFill>
              </a:rPr>
              <a:t>),</a:t>
            </a:r>
            <a:r>
              <a:rPr lang="pl-PL" sz="1600" noProof="1">
                <a:solidFill>
                  <a:srgbClr val="00B050"/>
                </a:solidFill>
              </a:rPr>
              <a:t>RLSE</a:t>
            </a:r>
            <a:r>
              <a:rPr lang="pl-PL" sz="1600" noProof="1">
                <a:solidFill>
                  <a:srgbClr val="FFFF00"/>
                </a:solidFill>
              </a:rPr>
              <a:t>),</a:t>
            </a:r>
            <a:r>
              <a:rPr lang="pl-PL" sz="1600" noProof="1">
                <a:solidFill>
                  <a:srgbClr val="00B050"/>
                </a:solidFill>
              </a:rPr>
              <a:t>LRECL</a:t>
            </a:r>
            <a:r>
              <a:rPr lang="pl-PL" sz="1600" noProof="1">
                <a:solidFill>
                  <a:srgbClr val="FFFF00"/>
                </a:solidFill>
              </a:rPr>
              <a:t>=</a:t>
            </a:r>
            <a:r>
              <a:rPr lang="pl-PL" sz="1600" noProof="1">
                <a:solidFill>
                  <a:srgbClr val="00B050"/>
                </a:solidFill>
              </a:rPr>
              <a:t>117</a:t>
            </a:r>
            <a:br>
              <a:rPr lang="pl-PL" sz="1600" noProof="1">
                <a:solidFill>
                  <a:srgbClr val="00B050"/>
                </a:solidFill>
              </a:rPr>
            </a:br>
            <a:r>
              <a:rPr lang="pl-PL" sz="1600" noProof="1">
                <a:solidFill>
                  <a:srgbClr val="00B050"/>
                </a:solidFill>
              </a:rPr>
              <a:t>000029 // SYSIN        </a:t>
            </a:r>
            <a:r>
              <a:rPr lang="pl-PL" sz="1600" noProof="1">
                <a:solidFill>
                  <a:srgbClr val="FF0000"/>
                </a:solidFill>
              </a:rPr>
              <a:t>DD</a:t>
            </a:r>
            <a:r>
              <a:rPr lang="pl-PL" sz="1600" noProof="1">
                <a:solidFill>
                  <a:srgbClr val="00B050"/>
                </a:solidFill>
              </a:rPr>
              <a:t> *</a:t>
            </a:r>
            <a:br>
              <a:rPr lang="pl-PL" sz="1600" noProof="1">
                <a:solidFill>
                  <a:srgbClr val="00B050"/>
                </a:solidFill>
              </a:rPr>
            </a:br>
            <a:r>
              <a:rPr lang="pl-PL" sz="1600" noProof="1">
                <a:solidFill>
                  <a:srgbClr val="00B050"/>
                </a:solidFill>
              </a:rPr>
              <a:t>000030 </a:t>
            </a:r>
            <a:r>
              <a:rPr lang="en-GB" sz="1600" noProof="1">
                <a:solidFill>
                  <a:srgbClr val="0070C0"/>
                </a:solidFill>
              </a:rPr>
              <a:t>* </a:t>
            </a:r>
            <a:r>
              <a:rPr lang="pl-PL" sz="1600" noProof="1" smtClean="0">
                <a:solidFill>
                  <a:srgbClr val="0070C0"/>
                </a:solidFill>
              </a:rPr>
              <a:t>Instrukcje kontrolne dla aplikacji </a:t>
            </a:r>
            <a:r>
              <a:rPr lang="en-GB" sz="1600" noProof="1" smtClean="0">
                <a:solidFill>
                  <a:srgbClr val="0070C0"/>
                </a:solidFill>
              </a:rPr>
              <a:t>JOINKEYS </a:t>
            </a:r>
            <a:r>
              <a:rPr lang="pl-PL" sz="1600" noProof="1">
                <a:solidFill>
                  <a:srgbClr val="00B050"/>
                </a:solidFill>
              </a:rPr>
              <a:t/>
            </a:r>
            <a:br>
              <a:rPr lang="pl-PL" sz="1600" noProof="1">
                <a:solidFill>
                  <a:srgbClr val="00B050"/>
                </a:solidFill>
              </a:rPr>
            </a:br>
            <a:r>
              <a:rPr lang="pl-PL" sz="1600" noProof="1">
                <a:solidFill>
                  <a:srgbClr val="00B050"/>
                </a:solidFill>
              </a:rPr>
              <a:t>000031   </a:t>
            </a:r>
            <a:r>
              <a:rPr lang="pl-PL" sz="1600" noProof="1">
                <a:solidFill>
                  <a:srgbClr val="0070C0"/>
                </a:solidFill>
              </a:rPr>
              <a:t>JOINKEYS FILE=F1,FIELDS=(5,25,A)</a:t>
            </a:r>
            <a:r>
              <a:rPr lang="pl-PL" sz="1600" noProof="1">
                <a:solidFill>
                  <a:srgbClr val="00B050"/>
                </a:solidFill>
              </a:rPr>
              <a:t/>
            </a:r>
            <a:br>
              <a:rPr lang="pl-PL" sz="1600" noProof="1">
                <a:solidFill>
                  <a:srgbClr val="00B050"/>
                </a:solidFill>
              </a:rPr>
            </a:br>
            <a:r>
              <a:rPr lang="pl-PL" sz="1600" noProof="1">
                <a:solidFill>
                  <a:srgbClr val="00B050"/>
                </a:solidFill>
              </a:rPr>
              <a:t>000032   </a:t>
            </a:r>
            <a:r>
              <a:rPr lang="pl-PL" sz="1600" noProof="1">
                <a:solidFill>
                  <a:srgbClr val="0070C0"/>
                </a:solidFill>
              </a:rPr>
              <a:t>JOINKEYS FILE=F2,FIELDS=(1,25,A)</a:t>
            </a:r>
            <a:r>
              <a:rPr lang="pl-PL" sz="1600" noProof="1">
                <a:solidFill>
                  <a:srgbClr val="00B050"/>
                </a:solidFill>
              </a:rPr>
              <a:t/>
            </a:r>
            <a:br>
              <a:rPr lang="pl-PL" sz="1600" noProof="1">
                <a:solidFill>
                  <a:srgbClr val="00B050"/>
                </a:solidFill>
              </a:rPr>
            </a:br>
            <a:r>
              <a:rPr lang="pl-PL" sz="1600" noProof="1">
                <a:solidFill>
                  <a:srgbClr val="00B050"/>
                </a:solidFill>
              </a:rPr>
              <a:t>000033   </a:t>
            </a:r>
            <a:r>
              <a:rPr lang="pl-PL" sz="1600" noProof="1">
                <a:solidFill>
                  <a:srgbClr val="0070C0"/>
                </a:solidFill>
              </a:rPr>
              <a:t>REFORMAT FIELDS=(F1:1,29,F2:26,45,F1:30,43)</a:t>
            </a:r>
            <a:endParaRPr lang="pl-PL" sz="1600" noProof="1">
              <a:solidFill>
                <a:srgbClr val="00B050"/>
              </a:solidFill>
            </a:endParaRPr>
          </a:p>
          <a:p>
            <a:pPr marL="0" indent="0" algn="l">
              <a:buNone/>
            </a:pPr>
            <a:r>
              <a:rPr lang="pl-PL" sz="1600" noProof="1">
                <a:solidFill>
                  <a:srgbClr val="00B050"/>
                </a:solidFill>
              </a:rPr>
              <a:t>000034   </a:t>
            </a:r>
            <a:r>
              <a:rPr lang="pl-PL" sz="1600" noProof="1">
                <a:solidFill>
                  <a:srgbClr val="0070C0"/>
                </a:solidFill>
              </a:rPr>
              <a:t>OPTION COPY</a:t>
            </a:r>
            <a:r>
              <a:rPr lang="pl-PL" sz="1600" noProof="1">
                <a:solidFill>
                  <a:srgbClr val="00B050"/>
                </a:solidFill>
              </a:rPr>
              <a:t/>
            </a:r>
            <a:br>
              <a:rPr lang="pl-PL" sz="1600" noProof="1">
                <a:solidFill>
                  <a:srgbClr val="00B050"/>
                </a:solidFill>
              </a:rPr>
            </a:br>
            <a:r>
              <a:rPr lang="pl-PL" sz="1600" noProof="1">
                <a:solidFill>
                  <a:srgbClr val="00B050"/>
                </a:solidFill>
              </a:rPr>
              <a:t>000035 /*</a:t>
            </a:r>
            <a:br>
              <a:rPr lang="pl-PL" sz="1600" noProof="1">
                <a:solidFill>
                  <a:srgbClr val="00B050"/>
                </a:solidFill>
              </a:rPr>
            </a:br>
            <a:r>
              <a:rPr lang="pl-PL" sz="1600" noProof="1">
                <a:solidFill>
                  <a:srgbClr val="00B050"/>
                </a:solidFill>
              </a:rPr>
              <a:t>000036 //SYSOUT    </a:t>
            </a:r>
            <a:r>
              <a:rPr lang="pl-PL" sz="1600" noProof="1">
                <a:solidFill>
                  <a:srgbClr val="FF0000"/>
                </a:solidFill>
              </a:rPr>
              <a:t>DD</a:t>
            </a:r>
            <a:r>
              <a:rPr lang="pl-PL" sz="1600" noProof="1">
                <a:solidFill>
                  <a:srgbClr val="00B050"/>
                </a:solidFill>
              </a:rPr>
              <a:t> SYSOUT</a:t>
            </a:r>
            <a:r>
              <a:rPr lang="pl-PL" sz="1600" noProof="1">
                <a:solidFill>
                  <a:srgbClr val="FFFF00"/>
                </a:solidFill>
              </a:rPr>
              <a:t>=</a:t>
            </a:r>
            <a:r>
              <a:rPr lang="pl-PL" sz="1600" noProof="1">
                <a:solidFill>
                  <a:srgbClr val="00B050"/>
                </a:solidFill>
              </a:rPr>
              <a:t>*</a:t>
            </a:r>
            <a:br>
              <a:rPr lang="pl-PL" sz="1600" noProof="1">
                <a:solidFill>
                  <a:srgbClr val="00B050"/>
                </a:solidFill>
              </a:rPr>
            </a:br>
            <a:r>
              <a:rPr lang="pl-PL" sz="1600" noProof="1">
                <a:solidFill>
                  <a:srgbClr val="00B050"/>
                </a:solidFill>
              </a:rPr>
              <a:t>000037 //SYSPRINT </a:t>
            </a:r>
            <a:r>
              <a:rPr lang="pl-PL" sz="1600" noProof="1">
                <a:solidFill>
                  <a:srgbClr val="FF0000"/>
                </a:solidFill>
              </a:rPr>
              <a:t>DD</a:t>
            </a:r>
            <a:r>
              <a:rPr lang="pl-PL" sz="1600" noProof="1">
                <a:solidFill>
                  <a:srgbClr val="00B050"/>
                </a:solidFill>
              </a:rPr>
              <a:t> SYSOUT</a:t>
            </a:r>
            <a:r>
              <a:rPr lang="pl-PL" sz="1600" noProof="1">
                <a:solidFill>
                  <a:srgbClr val="FFFF00"/>
                </a:solidFill>
              </a:rPr>
              <a:t>=</a:t>
            </a:r>
            <a:r>
              <a:rPr lang="pl-PL" sz="1600" noProof="1">
                <a:solidFill>
                  <a:srgbClr val="00B050"/>
                </a:solidFill>
              </a:rPr>
              <a:t>*</a:t>
            </a:r>
          </a:p>
        </p:txBody>
      </p:sp>
    </p:spTree>
    <p:extLst>
      <p:ext uri="{BB962C8B-B14F-4D97-AF65-F5344CB8AC3E}">
        <p14:creationId xmlns:p14="http://schemas.microsoft.com/office/powerpoint/2010/main" xmlns="" val="3507296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42844" y="0"/>
            <a:ext cx="9001156" cy="646331"/>
          </a:xfrm>
          <a:prstGeom prst="rect">
            <a:avLst/>
          </a:prstGeom>
          <a:noFill/>
        </p:spPr>
        <p:txBody>
          <a:bodyPr wrap="square" rtlCol="0">
            <a:spAutoFit/>
          </a:bodyPr>
          <a:lstStyle/>
          <a:p>
            <a:pPr algn="ctr"/>
            <a:r>
              <a:rPr lang="en-US" sz="3600" b="1" dirty="0">
                <a:solidFill>
                  <a:srgbClr val="FF0000"/>
                </a:solidFill>
                <a:latin typeface="Calibri" panose="020F0502020204030204" pitchFamily="34" charset="0"/>
              </a:rPr>
              <a:t>SORT</a:t>
            </a:r>
            <a:r>
              <a:rPr lang="pl-PL" sz="3600" b="1" dirty="0"/>
              <a:t> </a:t>
            </a:r>
            <a:r>
              <a:rPr lang="pl-PL" sz="1400" dirty="0">
                <a:latin typeface="Calibri" panose="020F0502020204030204" pitchFamily="34" charset="0"/>
              </a:rPr>
              <a:t>(strona 19 z 22, </a:t>
            </a:r>
            <a:r>
              <a:rPr lang="pl-PL" b="1" dirty="0">
                <a:latin typeface="Calibri" panose="020F0502020204030204" pitchFamily="34" charset="0"/>
              </a:rPr>
              <a:t>Praca na dwóch plikach</a:t>
            </a:r>
            <a:r>
              <a:rPr lang="pl-PL" sz="1400" dirty="0">
                <a:latin typeface="Calibri" panose="020F0502020204030204" pitchFamily="34" charset="0"/>
              </a:rPr>
              <a:t>, str. 3 z 6)</a:t>
            </a:r>
            <a:r>
              <a:rPr lang="pl-PL" sz="2000" b="1" dirty="0">
                <a:latin typeface="Calibri" panose="020F0502020204030204" pitchFamily="34" charset="0"/>
              </a:rPr>
              <a:t> </a:t>
            </a:r>
          </a:p>
        </p:txBody>
      </p:sp>
      <p:sp>
        <p:nvSpPr>
          <p:cNvPr id="3" name="TextBox 2"/>
          <p:cNvSpPr txBox="1"/>
          <p:nvPr/>
        </p:nvSpPr>
        <p:spPr>
          <a:xfrm>
            <a:off x="450507" y="476672"/>
            <a:ext cx="8369965" cy="1077218"/>
          </a:xfrm>
          <a:prstGeom prst="rect">
            <a:avLst/>
          </a:prstGeom>
          <a:noFill/>
        </p:spPr>
        <p:txBody>
          <a:bodyPr wrap="square" rtlCol="0">
            <a:spAutoFit/>
          </a:bodyPr>
          <a:lstStyle/>
          <a:p>
            <a:r>
              <a:rPr lang="pl-PL" sz="1600" dirty="0"/>
              <a:t>Aby otrzymać posortowany po nazwisku i imieniu plik wynikowym wystarczy dopisać linię</a:t>
            </a:r>
          </a:p>
          <a:p>
            <a:r>
              <a:rPr lang="pl-PL" sz="1600" dirty="0"/>
              <a:t>SORT FIELDS=(15,29,A,5,10,A),FORMAT=CH</a:t>
            </a:r>
          </a:p>
          <a:p>
            <a:r>
              <a:rPr lang="pl-PL" sz="1600" dirty="0"/>
              <a:t>OPTION EQUALS zastąpi OPTION COPY gdy chcemy być pewni, że kolejność rekordów dla linii o tym samym nazwisku i imieniu zostanie zachowana a niesparowane rekordy się nie pojawią.</a:t>
            </a:r>
            <a:endParaRPr lang="en-GB" sz="1600" dirty="0"/>
          </a:p>
        </p:txBody>
      </p:sp>
      <p:sp>
        <p:nvSpPr>
          <p:cNvPr id="4" name="Tytuł 1"/>
          <p:cNvSpPr txBox="1">
            <a:spLocks/>
          </p:cNvSpPr>
          <p:nvPr/>
        </p:nvSpPr>
        <p:spPr>
          <a:xfrm>
            <a:off x="395536" y="1484784"/>
            <a:ext cx="8229600" cy="1872208"/>
          </a:xfrm>
          <a:prstGeom prst="rect">
            <a:avLst/>
          </a:prstGeom>
          <a:solidFill>
            <a:schemeClr val="tx1"/>
          </a:solidFill>
        </p:spPr>
        <p:txBody>
          <a:bodyPr>
            <a:normAutofit lnSpcReduction="10000"/>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None/>
            </a:pPr>
            <a:r>
              <a:rPr lang="pl-PL" sz="1600" noProof="1">
                <a:solidFill>
                  <a:srgbClr val="00B050"/>
                </a:solidFill>
              </a:rPr>
              <a:t>000029 // SYSIN        </a:t>
            </a:r>
            <a:r>
              <a:rPr lang="pl-PL" sz="1600" noProof="1">
                <a:solidFill>
                  <a:srgbClr val="FF0000"/>
                </a:solidFill>
              </a:rPr>
              <a:t>DD</a:t>
            </a:r>
            <a:r>
              <a:rPr lang="pl-PL" sz="1600" noProof="1">
                <a:solidFill>
                  <a:srgbClr val="00B050"/>
                </a:solidFill>
              </a:rPr>
              <a:t> *</a:t>
            </a:r>
            <a:br>
              <a:rPr lang="pl-PL" sz="1600" noProof="1">
                <a:solidFill>
                  <a:srgbClr val="00B050"/>
                </a:solidFill>
              </a:rPr>
            </a:br>
            <a:r>
              <a:rPr lang="pl-PL" sz="1600" noProof="1">
                <a:solidFill>
                  <a:srgbClr val="00B050"/>
                </a:solidFill>
              </a:rPr>
              <a:t>000030 </a:t>
            </a:r>
            <a:r>
              <a:rPr lang="en-GB" sz="1600" noProof="1">
                <a:solidFill>
                  <a:srgbClr val="0070C0"/>
                </a:solidFill>
              </a:rPr>
              <a:t>* </a:t>
            </a:r>
            <a:r>
              <a:rPr lang="pl-PL" sz="1600" noProof="1" smtClean="0">
                <a:solidFill>
                  <a:srgbClr val="0070C0"/>
                </a:solidFill>
              </a:rPr>
              <a:t>Instrukcje kontrolne dla aplikacji </a:t>
            </a:r>
            <a:r>
              <a:rPr lang="en-GB" sz="1600" noProof="1" smtClean="0">
                <a:solidFill>
                  <a:srgbClr val="0070C0"/>
                </a:solidFill>
              </a:rPr>
              <a:t>JOINKEYS </a:t>
            </a:r>
            <a:r>
              <a:rPr lang="pl-PL" sz="1600" noProof="1">
                <a:solidFill>
                  <a:srgbClr val="00B050"/>
                </a:solidFill>
              </a:rPr>
              <a:t/>
            </a:r>
            <a:br>
              <a:rPr lang="pl-PL" sz="1600" noProof="1">
                <a:solidFill>
                  <a:srgbClr val="00B050"/>
                </a:solidFill>
              </a:rPr>
            </a:br>
            <a:r>
              <a:rPr lang="pl-PL" sz="1600" noProof="1">
                <a:solidFill>
                  <a:srgbClr val="00B050"/>
                </a:solidFill>
              </a:rPr>
              <a:t>000031   </a:t>
            </a:r>
            <a:r>
              <a:rPr lang="pl-PL" sz="1600" noProof="1">
                <a:solidFill>
                  <a:srgbClr val="0070C0"/>
                </a:solidFill>
              </a:rPr>
              <a:t>JOINKEYS FILE=F1,FIELDS=(5,25,A)</a:t>
            </a:r>
            <a:r>
              <a:rPr lang="pl-PL" sz="1600" noProof="1">
                <a:solidFill>
                  <a:srgbClr val="00B050"/>
                </a:solidFill>
              </a:rPr>
              <a:t/>
            </a:r>
            <a:br>
              <a:rPr lang="pl-PL" sz="1600" noProof="1">
                <a:solidFill>
                  <a:srgbClr val="00B050"/>
                </a:solidFill>
              </a:rPr>
            </a:br>
            <a:r>
              <a:rPr lang="pl-PL" sz="1600" noProof="1">
                <a:solidFill>
                  <a:srgbClr val="00B050"/>
                </a:solidFill>
              </a:rPr>
              <a:t>000032   </a:t>
            </a:r>
            <a:r>
              <a:rPr lang="pl-PL" sz="1600" noProof="1">
                <a:solidFill>
                  <a:srgbClr val="0070C0"/>
                </a:solidFill>
              </a:rPr>
              <a:t>JOINKEYS FILE=F2,FIELDS=(1,25,A)</a:t>
            </a:r>
            <a:r>
              <a:rPr lang="pl-PL" sz="1600" noProof="1">
                <a:solidFill>
                  <a:srgbClr val="00B050"/>
                </a:solidFill>
              </a:rPr>
              <a:t/>
            </a:r>
            <a:br>
              <a:rPr lang="pl-PL" sz="1600" noProof="1">
                <a:solidFill>
                  <a:srgbClr val="00B050"/>
                </a:solidFill>
              </a:rPr>
            </a:br>
            <a:r>
              <a:rPr lang="pl-PL" sz="1600" noProof="1">
                <a:solidFill>
                  <a:srgbClr val="00B050"/>
                </a:solidFill>
              </a:rPr>
              <a:t>000033   </a:t>
            </a:r>
            <a:r>
              <a:rPr lang="pl-PL" sz="1600" noProof="1">
                <a:solidFill>
                  <a:srgbClr val="0070C0"/>
                </a:solidFill>
              </a:rPr>
              <a:t>REFORMAT FIELDS=(F1:1,29,F2:26,45,F1:30,43)</a:t>
            </a:r>
            <a:endParaRPr lang="pl-PL" sz="1600" noProof="1">
              <a:solidFill>
                <a:srgbClr val="00B050"/>
              </a:solidFill>
            </a:endParaRPr>
          </a:p>
          <a:p>
            <a:pPr marL="0" indent="0" algn="l">
              <a:buNone/>
            </a:pPr>
            <a:r>
              <a:rPr lang="pl-PL" sz="1600" noProof="1">
                <a:solidFill>
                  <a:srgbClr val="00B050"/>
                </a:solidFill>
              </a:rPr>
              <a:t>000034   </a:t>
            </a:r>
            <a:r>
              <a:rPr lang="pl-PL" sz="1600" noProof="1">
                <a:solidFill>
                  <a:schemeClr val="bg1"/>
                </a:solidFill>
              </a:rPr>
              <a:t>OPTION EQUALS</a:t>
            </a:r>
          </a:p>
          <a:p>
            <a:pPr marL="0" indent="0" algn="l">
              <a:buNone/>
            </a:pPr>
            <a:r>
              <a:rPr lang="pl-PL" sz="1600" noProof="1">
                <a:solidFill>
                  <a:srgbClr val="00B050"/>
                </a:solidFill>
              </a:rPr>
              <a:t>000035   </a:t>
            </a:r>
            <a:r>
              <a:rPr lang="pl-PL" sz="1600" noProof="1">
                <a:solidFill>
                  <a:schemeClr val="bg1"/>
                </a:solidFill>
              </a:rPr>
              <a:t>SORT FIELDS=(15,15,A,5,10,A),FORMAT=CH</a:t>
            </a:r>
            <a:r>
              <a:rPr lang="pl-PL" sz="1600" noProof="1">
                <a:solidFill>
                  <a:srgbClr val="00B050"/>
                </a:solidFill>
              </a:rPr>
              <a:t/>
            </a:r>
            <a:br>
              <a:rPr lang="pl-PL" sz="1600" noProof="1">
                <a:solidFill>
                  <a:srgbClr val="00B050"/>
                </a:solidFill>
              </a:rPr>
            </a:br>
            <a:r>
              <a:rPr lang="pl-PL" sz="1600" noProof="1">
                <a:solidFill>
                  <a:srgbClr val="00B050"/>
                </a:solidFill>
              </a:rPr>
              <a:t>000036 /*</a:t>
            </a:r>
          </a:p>
        </p:txBody>
      </p:sp>
      <p:sp>
        <p:nvSpPr>
          <p:cNvPr id="5" name="TextBox 4"/>
          <p:cNvSpPr txBox="1"/>
          <p:nvPr/>
        </p:nvSpPr>
        <p:spPr>
          <a:xfrm>
            <a:off x="323528" y="3284984"/>
            <a:ext cx="6749476" cy="338554"/>
          </a:xfrm>
          <a:prstGeom prst="rect">
            <a:avLst/>
          </a:prstGeom>
          <a:noFill/>
        </p:spPr>
        <p:txBody>
          <a:bodyPr wrap="none" rtlCol="0">
            <a:spAutoFit/>
          </a:bodyPr>
          <a:lstStyle/>
          <a:p>
            <a:r>
              <a:rPr lang="pl-PL" sz="1600" dirty="0"/>
              <a:t>Do tego kodu dodaj nagłówek i rozstaw pola (LRECL należy powiększyć do 129):</a:t>
            </a:r>
            <a:endParaRPr lang="en-GB" sz="1600" dirty="0"/>
          </a:p>
        </p:txBody>
      </p:sp>
      <p:sp>
        <p:nvSpPr>
          <p:cNvPr id="6" name="Tytuł 1"/>
          <p:cNvSpPr txBox="1">
            <a:spLocks/>
          </p:cNvSpPr>
          <p:nvPr/>
        </p:nvSpPr>
        <p:spPr>
          <a:xfrm>
            <a:off x="395536" y="3573016"/>
            <a:ext cx="8229600" cy="3284984"/>
          </a:xfrm>
          <a:prstGeom prst="rect">
            <a:avLst/>
          </a:prstGeom>
          <a:solidFill>
            <a:schemeClr val="tx1"/>
          </a:solidFill>
        </p:spPr>
        <p:txBody>
          <a:bodyPr>
            <a:normAutofit fontScale="92500" lnSpcReduction="20000"/>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None/>
            </a:pPr>
            <a:r>
              <a:rPr lang="pl-PL" sz="1700" noProof="1">
                <a:solidFill>
                  <a:srgbClr val="00B050"/>
                </a:solidFill>
              </a:rPr>
              <a:t>000029 // SYSIN        </a:t>
            </a:r>
            <a:r>
              <a:rPr lang="pl-PL" sz="1700" noProof="1">
                <a:solidFill>
                  <a:srgbClr val="FF0000"/>
                </a:solidFill>
              </a:rPr>
              <a:t>DD</a:t>
            </a:r>
            <a:r>
              <a:rPr lang="pl-PL" sz="1700" noProof="1">
                <a:solidFill>
                  <a:srgbClr val="00B050"/>
                </a:solidFill>
              </a:rPr>
              <a:t> *</a:t>
            </a:r>
            <a:br>
              <a:rPr lang="pl-PL" sz="1700" noProof="1">
                <a:solidFill>
                  <a:srgbClr val="00B050"/>
                </a:solidFill>
              </a:rPr>
            </a:br>
            <a:r>
              <a:rPr lang="pl-PL" sz="1700" noProof="1">
                <a:solidFill>
                  <a:srgbClr val="00B050"/>
                </a:solidFill>
              </a:rPr>
              <a:t>000030 </a:t>
            </a:r>
            <a:r>
              <a:rPr lang="en-GB" sz="1700" noProof="1">
                <a:solidFill>
                  <a:srgbClr val="0070C0"/>
                </a:solidFill>
              </a:rPr>
              <a:t>* </a:t>
            </a:r>
            <a:r>
              <a:rPr lang="pl-PL" sz="1700" noProof="1" smtClean="0">
                <a:solidFill>
                  <a:srgbClr val="0070C0"/>
                </a:solidFill>
              </a:rPr>
              <a:t>Instrukcje kontrolne dla aplikacji </a:t>
            </a:r>
            <a:r>
              <a:rPr lang="en-GB" sz="1700" noProof="1" smtClean="0">
                <a:solidFill>
                  <a:srgbClr val="0070C0"/>
                </a:solidFill>
              </a:rPr>
              <a:t>JOINKEYS</a:t>
            </a:r>
            <a:r>
              <a:rPr lang="en-GB" sz="1800" noProof="1" smtClean="0">
                <a:solidFill>
                  <a:srgbClr val="0070C0"/>
                </a:solidFill>
              </a:rPr>
              <a:t> </a:t>
            </a:r>
            <a:r>
              <a:rPr lang="pl-PL" sz="1700" noProof="1">
                <a:solidFill>
                  <a:srgbClr val="00B050"/>
                </a:solidFill>
              </a:rPr>
              <a:t/>
            </a:r>
            <a:br>
              <a:rPr lang="pl-PL" sz="1700" noProof="1">
                <a:solidFill>
                  <a:srgbClr val="00B050"/>
                </a:solidFill>
              </a:rPr>
            </a:br>
            <a:r>
              <a:rPr lang="pl-PL" sz="1700" noProof="1">
                <a:solidFill>
                  <a:srgbClr val="00B050"/>
                </a:solidFill>
              </a:rPr>
              <a:t>000031   </a:t>
            </a:r>
            <a:r>
              <a:rPr lang="pl-PL" sz="1700" noProof="1">
                <a:solidFill>
                  <a:srgbClr val="0070C0"/>
                </a:solidFill>
              </a:rPr>
              <a:t>JOINKEYS FILE=F1,FIELDS=(5,25,A)</a:t>
            </a:r>
            <a:r>
              <a:rPr lang="pl-PL" sz="1700" noProof="1">
                <a:solidFill>
                  <a:srgbClr val="00B050"/>
                </a:solidFill>
              </a:rPr>
              <a:t/>
            </a:r>
            <a:br>
              <a:rPr lang="pl-PL" sz="1700" noProof="1">
                <a:solidFill>
                  <a:srgbClr val="00B050"/>
                </a:solidFill>
              </a:rPr>
            </a:br>
            <a:r>
              <a:rPr lang="pl-PL" sz="1700" noProof="1">
                <a:solidFill>
                  <a:srgbClr val="00B050"/>
                </a:solidFill>
              </a:rPr>
              <a:t>000032   </a:t>
            </a:r>
            <a:r>
              <a:rPr lang="pl-PL" sz="1700" noProof="1">
                <a:solidFill>
                  <a:srgbClr val="0070C0"/>
                </a:solidFill>
              </a:rPr>
              <a:t>JOINKEYS FILE=F2,FIELDS=(1,25,A)</a:t>
            </a:r>
            <a:r>
              <a:rPr lang="pl-PL" sz="1700" noProof="1">
                <a:solidFill>
                  <a:srgbClr val="00B050"/>
                </a:solidFill>
              </a:rPr>
              <a:t/>
            </a:r>
            <a:br>
              <a:rPr lang="pl-PL" sz="1700" noProof="1">
                <a:solidFill>
                  <a:srgbClr val="00B050"/>
                </a:solidFill>
              </a:rPr>
            </a:br>
            <a:r>
              <a:rPr lang="pl-PL" sz="1700" noProof="1">
                <a:solidFill>
                  <a:srgbClr val="00B050"/>
                </a:solidFill>
              </a:rPr>
              <a:t>000033   </a:t>
            </a:r>
            <a:r>
              <a:rPr lang="pl-PL" sz="1700" noProof="1">
                <a:solidFill>
                  <a:srgbClr val="0070C0"/>
                </a:solidFill>
              </a:rPr>
              <a:t>REFORMAT FIELDS=(F1:1,29,F2:26,45,F1:30,43)</a:t>
            </a:r>
            <a:endParaRPr lang="pl-PL" sz="1700" noProof="1">
              <a:solidFill>
                <a:srgbClr val="00B050"/>
              </a:solidFill>
            </a:endParaRPr>
          </a:p>
          <a:p>
            <a:pPr marL="0" indent="0" algn="l">
              <a:buNone/>
            </a:pPr>
            <a:r>
              <a:rPr lang="pl-PL" sz="1700" noProof="1">
                <a:solidFill>
                  <a:srgbClr val="00B050"/>
                </a:solidFill>
              </a:rPr>
              <a:t>000034   </a:t>
            </a:r>
            <a:r>
              <a:rPr lang="pl-PL" sz="1700" noProof="1">
                <a:solidFill>
                  <a:srgbClr val="0070C0"/>
                </a:solidFill>
              </a:rPr>
              <a:t>OPTION EQUALS</a:t>
            </a:r>
          </a:p>
          <a:p>
            <a:pPr marL="0" indent="0" algn="l">
              <a:buNone/>
            </a:pPr>
            <a:r>
              <a:rPr lang="pl-PL" sz="1700" noProof="1">
                <a:solidFill>
                  <a:srgbClr val="00B050"/>
                </a:solidFill>
              </a:rPr>
              <a:t>000035   </a:t>
            </a:r>
            <a:r>
              <a:rPr lang="pl-PL" sz="1700" noProof="1">
                <a:solidFill>
                  <a:srgbClr val="0070C0"/>
                </a:solidFill>
              </a:rPr>
              <a:t>SORT FIELDS=(15,15,A,5,10,A),FORMAT=CH</a:t>
            </a:r>
          </a:p>
          <a:p>
            <a:pPr marL="0" indent="0" algn="l">
              <a:buNone/>
            </a:pPr>
            <a:r>
              <a:rPr lang="pl-PL" sz="1700" noProof="1">
                <a:solidFill>
                  <a:srgbClr val="00B050"/>
                </a:solidFill>
              </a:rPr>
              <a:t>000036   </a:t>
            </a:r>
            <a:r>
              <a:rPr lang="pl-PL" sz="1700" noProof="1">
                <a:solidFill>
                  <a:srgbClr val="0070C0"/>
                </a:solidFill>
              </a:rPr>
              <a:t>OUTFIL REMOVECC,</a:t>
            </a:r>
          </a:p>
          <a:p>
            <a:pPr marL="0" indent="0" algn="l">
              <a:buNone/>
            </a:pPr>
            <a:r>
              <a:rPr lang="pl-PL" sz="1700" noProof="1">
                <a:solidFill>
                  <a:srgbClr val="00B050"/>
                </a:solidFill>
              </a:rPr>
              <a:t>000037   </a:t>
            </a:r>
            <a:r>
              <a:rPr lang="pl-PL" sz="1700" noProof="1">
                <a:solidFill>
                  <a:schemeClr val="bg1"/>
                </a:solidFill>
              </a:rPr>
              <a:t>HEADER1=(1:'Num',6:'Imie',17:'Nazwisko',33:'Adres',79:'Dep',</a:t>
            </a:r>
          </a:p>
          <a:p>
            <a:pPr marL="0" indent="0" algn="l">
              <a:buNone/>
            </a:pPr>
            <a:r>
              <a:rPr lang="pl-PL" sz="1700" noProof="1">
                <a:solidFill>
                  <a:srgbClr val="00B050"/>
                </a:solidFill>
              </a:rPr>
              <a:t>000038   </a:t>
            </a:r>
            <a:r>
              <a:rPr lang="pl-PL" sz="1700" noProof="1">
                <a:solidFill>
                  <a:schemeClr val="bg1"/>
                </a:solidFill>
              </a:rPr>
              <a:t>83:'Przyjety',94:'Zwolniony',105:'R',107:'Placa',118:'P',</a:t>
            </a:r>
          </a:p>
          <a:p>
            <a:pPr marL="0" indent="0" algn="l">
              <a:buNone/>
            </a:pPr>
            <a:r>
              <a:rPr lang="pl-PL" sz="1700" noProof="1">
                <a:solidFill>
                  <a:srgbClr val="00B050"/>
                </a:solidFill>
              </a:rPr>
              <a:t>000039   </a:t>
            </a:r>
            <a:r>
              <a:rPr lang="pl-PL" sz="1700" noProof="1">
                <a:solidFill>
                  <a:schemeClr val="bg1"/>
                </a:solidFill>
              </a:rPr>
              <a:t>120:'Urodzony',</a:t>
            </a:r>
          </a:p>
          <a:p>
            <a:pPr marL="0" indent="0" algn="l">
              <a:buNone/>
            </a:pPr>
            <a:r>
              <a:rPr lang="pl-PL" sz="1700" noProof="1">
                <a:solidFill>
                  <a:srgbClr val="00B050"/>
                </a:solidFill>
              </a:rPr>
              <a:t>000040   </a:t>
            </a:r>
            <a:r>
              <a:rPr lang="pl-PL" sz="1700" noProof="1">
                <a:solidFill>
                  <a:schemeClr val="bg1"/>
                </a:solidFill>
              </a:rPr>
              <a:t>/,1:3'-',6:10'-',17:15'-',33:45'-',79:3'-',83:10'-',94:10'-',</a:t>
            </a:r>
          </a:p>
          <a:p>
            <a:pPr marL="0" indent="0" algn="l">
              <a:buNone/>
            </a:pPr>
            <a:r>
              <a:rPr lang="pl-PL" sz="1700" noProof="1">
                <a:solidFill>
                  <a:srgbClr val="00B050"/>
                </a:solidFill>
              </a:rPr>
              <a:t>000041   </a:t>
            </a:r>
            <a:r>
              <a:rPr lang="pl-PL" sz="1700" noProof="1">
                <a:solidFill>
                  <a:schemeClr val="bg1"/>
                </a:solidFill>
              </a:rPr>
              <a:t>105:1'-',107:10'-',118:1'-',120:10'-'),</a:t>
            </a:r>
          </a:p>
          <a:p>
            <a:pPr marL="0" indent="0" algn="l">
              <a:buNone/>
            </a:pPr>
            <a:r>
              <a:rPr lang="pl-PL" sz="1700" noProof="1">
                <a:solidFill>
                  <a:srgbClr val="00B050"/>
                </a:solidFill>
              </a:rPr>
              <a:t>000042   </a:t>
            </a:r>
            <a:r>
              <a:rPr lang="pl-PL" sz="1700" noProof="1">
                <a:solidFill>
                  <a:schemeClr val="bg1"/>
                </a:solidFill>
              </a:rPr>
              <a:t>BUILD=(1:1,4,6:5,10,17:15,15,33:30,45,79:75,3,83:78,10,94:88,10,</a:t>
            </a:r>
            <a:br>
              <a:rPr lang="pl-PL" sz="1700" noProof="1">
                <a:solidFill>
                  <a:schemeClr val="bg1"/>
                </a:solidFill>
              </a:rPr>
            </a:br>
            <a:r>
              <a:rPr lang="pl-PL" sz="1700" noProof="1">
                <a:solidFill>
                  <a:srgbClr val="00B050"/>
                </a:solidFill>
              </a:rPr>
              <a:t>000043   </a:t>
            </a:r>
            <a:r>
              <a:rPr lang="pl-PL" sz="1700" noProof="1">
                <a:solidFill>
                  <a:schemeClr val="bg1"/>
                </a:solidFill>
              </a:rPr>
              <a:t>105:98,1,107:99,8,ZD,M22,LENGTH=10,118:107,1,120:108,10)</a:t>
            </a:r>
          </a:p>
          <a:p>
            <a:pPr marL="0" indent="0" algn="l">
              <a:buNone/>
            </a:pPr>
            <a:r>
              <a:rPr lang="pl-PL" sz="1700" noProof="1">
                <a:solidFill>
                  <a:srgbClr val="00B050"/>
                </a:solidFill>
              </a:rPr>
              <a:t>000044 /*</a:t>
            </a:r>
          </a:p>
        </p:txBody>
      </p:sp>
    </p:spTree>
    <p:extLst>
      <p:ext uri="{BB962C8B-B14F-4D97-AF65-F5344CB8AC3E}">
        <p14:creationId xmlns:p14="http://schemas.microsoft.com/office/powerpoint/2010/main" xmlns="" val="687358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42844" y="0"/>
            <a:ext cx="9001156" cy="954107"/>
          </a:xfrm>
          <a:prstGeom prst="rect">
            <a:avLst/>
          </a:prstGeom>
          <a:noFill/>
        </p:spPr>
        <p:txBody>
          <a:bodyPr wrap="square" rtlCol="0">
            <a:spAutoFit/>
          </a:bodyPr>
          <a:lstStyle/>
          <a:p>
            <a:pPr algn="ctr"/>
            <a:r>
              <a:rPr lang="en-US" sz="3600" b="1" dirty="0">
                <a:solidFill>
                  <a:srgbClr val="FF0000"/>
                </a:solidFill>
                <a:latin typeface="Calibri" panose="020F0502020204030204" pitchFamily="34" charset="0"/>
              </a:rPr>
              <a:t>SORT</a:t>
            </a:r>
            <a:r>
              <a:rPr lang="pl-PL" sz="3600" b="1" dirty="0"/>
              <a:t> </a:t>
            </a:r>
            <a:r>
              <a:rPr lang="pl-PL" sz="1400" dirty="0">
                <a:latin typeface="Calibri" panose="020F0502020204030204" pitchFamily="34" charset="0"/>
              </a:rPr>
              <a:t>(strona 20 z 22, </a:t>
            </a:r>
            <a:r>
              <a:rPr lang="pl-PL" b="1" dirty="0">
                <a:latin typeface="Calibri" panose="020F0502020204030204" pitchFamily="34" charset="0"/>
              </a:rPr>
              <a:t>Praca na dwóch plikach</a:t>
            </a:r>
            <a:r>
              <a:rPr lang="pl-PL" sz="1400" dirty="0">
                <a:latin typeface="Calibri" panose="020F0502020204030204" pitchFamily="34" charset="0"/>
              </a:rPr>
              <a:t>, str. 4 z 6)</a:t>
            </a:r>
          </a:p>
          <a:p>
            <a:pPr algn="ctr"/>
            <a:r>
              <a:rPr lang="pl-PL" sz="2000" b="1" dirty="0">
                <a:latin typeface="Calibri" panose="020F0502020204030204" pitchFamily="34" charset="0"/>
              </a:rPr>
              <a:t>Łączenie dwóch plików - JOIN </a:t>
            </a:r>
          </a:p>
        </p:txBody>
      </p:sp>
      <p:sp>
        <p:nvSpPr>
          <p:cNvPr id="3" name="TextBox 2"/>
          <p:cNvSpPr txBox="1"/>
          <p:nvPr/>
        </p:nvSpPr>
        <p:spPr>
          <a:xfrm>
            <a:off x="467544" y="838453"/>
            <a:ext cx="8529964" cy="646331"/>
          </a:xfrm>
          <a:prstGeom prst="rect">
            <a:avLst/>
          </a:prstGeom>
          <a:noFill/>
        </p:spPr>
        <p:txBody>
          <a:bodyPr wrap="none" rtlCol="0">
            <a:spAutoFit/>
          </a:bodyPr>
          <a:lstStyle/>
          <a:p>
            <a:r>
              <a:rPr lang="pl-PL" dirty="0"/>
              <a:t>Przykład 1.  Otrzymamy tylko sparowane rekordy pliku pierwszego.</a:t>
            </a:r>
          </a:p>
          <a:p>
            <a:r>
              <a:rPr lang="pl-PL" dirty="0"/>
              <a:t>Przy okazji odwołamy się do </a:t>
            </a:r>
            <a:r>
              <a:rPr lang="pl-PL" i="1" dirty="0" err="1"/>
              <a:t>DDname</a:t>
            </a:r>
            <a:r>
              <a:rPr lang="pl-PL" dirty="0"/>
              <a:t> w inny sposób (tu SYSOUT i SYSPRINT są pominięte).</a:t>
            </a:r>
            <a:endParaRPr lang="en-GB" dirty="0"/>
          </a:p>
        </p:txBody>
      </p:sp>
      <p:sp>
        <p:nvSpPr>
          <p:cNvPr id="4" name="Tytuł 1"/>
          <p:cNvSpPr txBox="1">
            <a:spLocks/>
          </p:cNvSpPr>
          <p:nvPr/>
        </p:nvSpPr>
        <p:spPr>
          <a:xfrm>
            <a:off x="419471" y="1595619"/>
            <a:ext cx="8229600" cy="2985509"/>
          </a:xfrm>
          <a:prstGeom prst="rect">
            <a:avLst/>
          </a:prstGeom>
          <a:solidFill>
            <a:schemeClr val="tx1"/>
          </a:solidFill>
        </p:spPr>
        <p:txBody>
          <a:bodyPr>
            <a:normAutofit fontScale="92500" lnSpcReduction="10000"/>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None/>
            </a:pPr>
            <a:r>
              <a:rPr lang="pl-PL" sz="1600" noProof="1">
                <a:solidFill>
                  <a:srgbClr val="00B050"/>
                </a:solidFill>
              </a:rPr>
              <a:t>000022 //STEP010  </a:t>
            </a:r>
            <a:r>
              <a:rPr lang="pl-PL" sz="1600" noProof="1">
                <a:solidFill>
                  <a:srgbClr val="FF0000"/>
                </a:solidFill>
              </a:rPr>
              <a:t>EXEC</a:t>
            </a:r>
            <a:r>
              <a:rPr lang="pl-PL" sz="1600" noProof="1">
                <a:solidFill>
                  <a:srgbClr val="00B050"/>
                </a:solidFill>
              </a:rPr>
              <a:t> PGM</a:t>
            </a:r>
            <a:r>
              <a:rPr lang="pl-PL" sz="1600" noProof="1">
                <a:solidFill>
                  <a:srgbClr val="FFFF00"/>
                </a:solidFill>
              </a:rPr>
              <a:t>=</a:t>
            </a:r>
            <a:r>
              <a:rPr lang="pl-PL" sz="1600" noProof="1">
                <a:solidFill>
                  <a:srgbClr val="00B050"/>
                </a:solidFill>
              </a:rPr>
              <a:t>SORT</a:t>
            </a:r>
            <a:br>
              <a:rPr lang="pl-PL" sz="1600" noProof="1">
                <a:solidFill>
                  <a:srgbClr val="00B050"/>
                </a:solidFill>
              </a:rPr>
            </a:br>
            <a:r>
              <a:rPr lang="pl-PL" sz="1600" noProof="1">
                <a:solidFill>
                  <a:srgbClr val="00B050"/>
                </a:solidFill>
              </a:rPr>
              <a:t>000023 //IN1             </a:t>
            </a:r>
            <a:r>
              <a:rPr lang="pl-PL" sz="1600" noProof="1">
                <a:solidFill>
                  <a:srgbClr val="FF0000"/>
                </a:solidFill>
              </a:rPr>
              <a:t>DD </a:t>
            </a:r>
            <a:r>
              <a:rPr lang="pl-PL" sz="1600" noProof="1">
                <a:solidFill>
                  <a:srgbClr val="00B050"/>
                </a:solidFill>
              </a:rPr>
              <a:t> DSN</a:t>
            </a:r>
            <a:r>
              <a:rPr lang="pl-PL" sz="1600" noProof="1">
                <a:solidFill>
                  <a:srgbClr val="FFFF00"/>
                </a:solidFill>
              </a:rPr>
              <a:t>=</a:t>
            </a:r>
            <a:r>
              <a:rPr lang="pl-PL" sz="1600" noProof="1">
                <a:solidFill>
                  <a:srgbClr val="00B050"/>
                </a:solidFill>
              </a:rPr>
              <a:t>LB12345.IKEA.ALL</a:t>
            </a:r>
            <a:r>
              <a:rPr lang="pl-PL" sz="1600" noProof="1">
                <a:solidFill>
                  <a:srgbClr val="FFFF00"/>
                </a:solidFill>
              </a:rPr>
              <a:t>,</a:t>
            </a:r>
            <a:r>
              <a:rPr lang="pl-PL" sz="1600" noProof="1">
                <a:solidFill>
                  <a:srgbClr val="00B050"/>
                </a:solidFill>
              </a:rPr>
              <a:t>DISP</a:t>
            </a:r>
            <a:r>
              <a:rPr lang="pl-PL" sz="1600" noProof="1">
                <a:solidFill>
                  <a:srgbClr val="FFFF00"/>
                </a:solidFill>
              </a:rPr>
              <a:t>=</a:t>
            </a:r>
            <a:r>
              <a:rPr lang="pl-PL" sz="1600" noProof="1">
                <a:solidFill>
                  <a:srgbClr val="00B050"/>
                </a:solidFill>
              </a:rPr>
              <a:t>SHR</a:t>
            </a:r>
            <a:br>
              <a:rPr lang="pl-PL" sz="1600" noProof="1">
                <a:solidFill>
                  <a:srgbClr val="00B050"/>
                </a:solidFill>
              </a:rPr>
            </a:br>
            <a:r>
              <a:rPr lang="pl-PL" sz="1600" noProof="1">
                <a:solidFill>
                  <a:srgbClr val="00B050"/>
                </a:solidFill>
              </a:rPr>
              <a:t>000024 //IN2             </a:t>
            </a:r>
            <a:r>
              <a:rPr lang="pl-PL" sz="1600" noProof="1">
                <a:solidFill>
                  <a:srgbClr val="FF0000"/>
                </a:solidFill>
              </a:rPr>
              <a:t>DD </a:t>
            </a:r>
            <a:r>
              <a:rPr lang="pl-PL" sz="1600" noProof="1">
                <a:solidFill>
                  <a:srgbClr val="00B050"/>
                </a:solidFill>
              </a:rPr>
              <a:t> DSN</a:t>
            </a:r>
            <a:r>
              <a:rPr lang="pl-PL" sz="1600" noProof="1">
                <a:solidFill>
                  <a:srgbClr val="FFFF00"/>
                </a:solidFill>
              </a:rPr>
              <a:t>=</a:t>
            </a:r>
            <a:r>
              <a:rPr lang="pl-PL" sz="1600" noProof="1">
                <a:solidFill>
                  <a:srgbClr val="00B050"/>
                </a:solidFill>
              </a:rPr>
              <a:t>LB12345.IKEA.PERS</a:t>
            </a:r>
            <a:r>
              <a:rPr lang="pl-PL" sz="1600" noProof="1">
                <a:solidFill>
                  <a:srgbClr val="FFFF00"/>
                </a:solidFill>
              </a:rPr>
              <a:t>,</a:t>
            </a:r>
            <a:r>
              <a:rPr lang="pl-PL" sz="1600" noProof="1">
                <a:solidFill>
                  <a:srgbClr val="00B050"/>
                </a:solidFill>
              </a:rPr>
              <a:t>DISP</a:t>
            </a:r>
            <a:r>
              <a:rPr lang="pl-PL" sz="1600" noProof="1">
                <a:solidFill>
                  <a:srgbClr val="FFFF00"/>
                </a:solidFill>
              </a:rPr>
              <a:t>=</a:t>
            </a:r>
            <a:r>
              <a:rPr lang="pl-PL" sz="1600" noProof="1">
                <a:solidFill>
                  <a:srgbClr val="00B050"/>
                </a:solidFill>
              </a:rPr>
              <a:t>SHR</a:t>
            </a:r>
            <a:br>
              <a:rPr lang="pl-PL" sz="1600" noProof="1">
                <a:solidFill>
                  <a:srgbClr val="00B050"/>
                </a:solidFill>
              </a:rPr>
            </a:br>
            <a:r>
              <a:rPr lang="pl-PL" sz="1600" noProof="1">
                <a:solidFill>
                  <a:srgbClr val="00B050"/>
                </a:solidFill>
              </a:rPr>
              <a:t>000025 // SORTOUT </a:t>
            </a:r>
            <a:r>
              <a:rPr lang="pl-PL" sz="1600" noProof="1">
                <a:solidFill>
                  <a:srgbClr val="FF0000"/>
                </a:solidFill>
              </a:rPr>
              <a:t>DD</a:t>
            </a:r>
            <a:r>
              <a:rPr lang="pl-PL" sz="1600" noProof="1">
                <a:solidFill>
                  <a:srgbClr val="00B050"/>
                </a:solidFill>
              </a:rPr>
              <a:t> DSN</a:t>
            </a:r>
            <a:r>
              <a:rPr lang="pl-PL" sz="1600" noProof="1">
                <a:solidFill>
                  <a:srgbClr val="FFFF00"/>
                </a:solidFill>
              </a:rPr>
              <a:t>=</a:t>
            </a:r>
            <a:r>
              <a:rPr lang="pl-PL" sz="1600" noProof="1">
                <a:solidFill>
                  <a:srgbClr val="00B050"/>
                </a:solidFill>
              </a:rPr>
              <a:t>LB12345.IKEA.ALL.SORTED</a:t>
            </a:r>
            <a:r>
              <a:rPr lang="pl-PL" sz="1600" noProof="1">
                <a:solidFill>
                  <a:srgbClr val="FFFF00"/>
                </a:solidFill>
              </a:rPr>
              <a:t>,</a:t>
            </a:r>
            <a:endParaRPr lang="pl-PL" sz="1600" noProof="1">
              <a:solidFill>
                <a:srgbClr val="00B050"/>
              </a:solidFill>
            </a:endParaRPr>
          </a:p>
          <a:p>
            <a:pPr marL="0" indent="0" algn="l">
              <a:buNone/>
            </a:pPr>
            <a:r>
              <a:rPr lang="pl-PL" sz="1600" noProof="1">
                <a:solidFill>
                  <a:srgbClr val="00B050"/>
                </a:solidFill>
              </a:rPr>
              <a:t>000026 //		DISP</a:t>
            </a:r>
            <a:r>
              <a:rPr lang="pl-PL" sz="1600" noProof="1">
                <a:solidFill>
                  <a:srgbClr val="FFFF00"/>
                </a:solidFill>
              </a:rPr>
              <a:t>=(</a:t>
            </a:r>
            <a:r>
              <a:rPr lang="pl-PL" sz="1600" noProof="1">
                <a:solidFill>
                  <a:srgbClr val="00B050"/>
                </a:solidFill>
              </a:rPr>
              <a:t>NEW</a:t>
            </a:r>
            <a:r>
              <a:rPr lang="pl-PL" sz="1600" noProof="1">
                <a:solidFill>
                  <a:srgbClr val="FFFF00"/>
                </a:solidFill>
              </a:rPr>
              <a:t>,</a:t>
            </a:r>
            <a:r>
              <a:rPr lang="pl-PL" sz="1600" noProof="1">
                <a:solidFill>
                  <a:srgbClr val="00B050"/>
                </a:solidFill>
              </a:rPr>
              <a:t>CATLG</a:t>
            </a:r>
            <a:r>
              <a:rPr lang="pl-PL" sz="1600" noProof="1">
                <a:solidFill>
                  <a:srgbClr val="FFFF00"/>
                </a:solidFill>
              </a:rPr>
              <a:t>,</a:t>
            </a:r>
            <a:r>
              <a:rPr lang="pl-PL" sz="1600" noProof="1">
                <a:solidFill>
                  <a:srgbClr val="00B050"/>
                </a:solidFill>
              </a:rPr>
              <a:t>DELETE</a:t>
            </a:r>
            <a:r>
              <a:rPr lang="pl-PL" sz="1600" noProof="1">
                <a:solidFill>
                  <a:srgbClr val="FFFF00"/>
                </a:solidFill>
              </a:rPr>
              <a:t>),</a:t>
            </a:r>
            <a:endParaRPr lang="pl-PL" sz="1600" noProof="1">
              <a:solidFill>
                <a:srgbClr val="00B050"/>
              </a:solidFill>
            </a:endParaRPr>
          </a:p>
          <a:p>
            <a:pPr marL="0" indent="0" algn="l">
              <a:buNone/>
            </a:pPr>
            <a:r>
              <a:rPr lang="pl-PL" sz="1600" noProof="1">
                <a:solidFill>
                  <a:srgbClr val="00B050"/>
                </a:solidFill>
              </a:rPr>
              <a:t>000027 //		AVGREC</a:t>
            </a:r>
            <a:r>
              <a:rPr lang="pl-PL" sz="1600" noProof="1">
                <a:solidFill>
                  <a:srgbClr val="FFFF00"/>
                </a:solidFill>
              </a:rPr>
              <a:t>=</a:t>
            </a:r>
            <a:r>
              <a:rPr lang="pl-PL" sz="1600" noProof="1">
                <a:solidFill>
                  <a:srgbClr val="00B050"/>
                </a:solidFill>
              </a:rPr>
              <a:t>K</a:t>
            </a:r>
            <a:r>
              <a:rPr lang="pl-PL" sz="1600" noProof="1">
                <a:solidFill>
                  <a:srgbClr val="FFFF00"/>
                </a:solidFill>
              </a:rPr>
              <a:t>,</a:t>
            </a:r>
            <a:r>
              <a:rPr lang="pl-PL" sz="1600" noProof="1">
                <a:solidFill>
                  <a:srgbClr val="00B050"/>
                </a:solidFill>
              </a:rPr>
              <a:t>RECFM</a:t>
            </a:r>
            <a:r>
              <a:rPr lang="pl-PL" sz="1600" noProof="1">
                <a:solidFill>
                  <a:srgbClr val="FFFF00"/>
                </a:solidFill>
              </a:rPr>
              <a:t>=</a:t>
            </a:r>
            <a:r>
              <a:rPr lang="pl-PL" sz="1600" noProof="1">
                <a:solidFill>
                  <a:srgbClr val="00B050"/>
                </a:solidFill>
              </a:rPr>
              <a:t>F</a:t>
            </a:r>
            <a:r>
              <a:rPr lang="pl-PL" sz="1600" noProof="1">
                <a:solidFill>
                  <a:srgbClr val="FFFF00"/>
                </a:solidFill>
              </a:rPr>
              <a:t>,</a:t>
            </a:r>
            <a:r>
              <a:rPr lang="pl-PL" sz="1600" noProof="1">
                <a:solidFill>
                  <a:srgbClr val="00B050"/>
                </a:solidFill>
              </a:rPr>
              <a:t>DSORG</a:t>
            </a:r>
            <a:r>
              <a:rPr lang="pl-PL" sz="1600" noProof="1">
                <a:solidFill>
                  <a:srgbClr val="FFFF00"/>
                </a:solidFill>
              </a:rPr>
              <a:t>=</a:t>
            </a:r>
            <a:r>
              <a:rPr lang="pl-PL" sz="1600" noProof="1">
                <a:solidFill>
                  <a:srgbClr val="00B050"/>
                </a:solidFill>
              </a:rPr>
              <a:t>PS</a:t>
            </a:r>
            <a:r>
              <a:rPr lang="pl-PL" sz="1600" noProof="1">
                <a:solidFill>
                  <a:srgbClr val="FFFF00"/>
                </a:solidFill>
              </a:rPr>
              <a:t>,</a:t>
            </a:r>
            <a:r>
              <a:rPr lang="pl-PL" sz="1600" noProof="1">
                <a:solidFill>
                  <a:srgbClr val="00B050"/>
                </a:solidFill>
              </a:rPr>
              <a:t/>
            </a:r>
            <a:br>
              <a:rPr lang="pl-PL" sz="1600" noProof="1">
                <a:solidFill>
                  <a:srgbClr val="00B050"/>
                </a:solidFill>
              </a:rPr>
            </a:br>
            <a:r>
              <a:rPr lang="pl-PL" sz="1600" noProof="1">
                <a:solidFill>
                  <a:srgbClr val="00B050"/>
                </a:solidFill>
              </a:rPr>
              <a:t>000028 //		SPACE</a:t>
            </a:r>
            <a:r>
              <a:rPr lang="pl-PL" sz="1600" noProof="1">
                <a:solidFill>
                  <a:srgbClr val="FFFF00"/>
                </a:solidFill>
              </a:rPr>
              <a:t>=(</a:t>
            </a:r>
            <a:r>
              <a:rPr lang="pl-PL" sz="1600" noProof="1">
                <a:solidFill>
                  <a:srgbClr val="00B050"/>
                </a:solidFill>
              </a:rPr>
              <a:t>72</a:t>
            </a:r>
            <a:r>
              <a:rPr lang="pl-PL" sz="1600" noProof="1">
                <a:solidFill>
                  <a:srgbClr val="FFFF00"/>
                </a:solidFill>
              </a:rPr>
              <a:t>,(</a:t>
            </a:r>
            <a:r>
              <a:rPr lang="pl-PL" sz="1600" noProof="1">
                <a:solidFill>
                  <a:srgbClr val="00B050"/>
                </a:solidFill>
              </a:rPr>
              <a:t>1</a:t>
            </a:r>
            <a:r>
              <a:rPr lang="pl-PL" sz="1600" noProof="1">
                <a:solidFill>
                  <a:srgbClr val="FFFF00"/>
                </a:solidFill>
              </a:rPr>
              <a:t>,</a:t>
            </a:r>
            <a:r>
              <a:rPr lang="pl-PL" sz="1600" noProof="1">
                <a:solidFill>
                  <a:srgbClr val="00B050"/>
                </a:solidFill>
              </a:rPr>
              <a:t>1</a:t>
            </a:r>
            <a:r>
              <a:rPr lang="pl-PL" sz="1600" noProof="1">
                <a:solidFill>
                  <a:srgbClr val="FFFF00"/>
                </a:solidFill>
              </a:rPr>
              <a:t>),</a:t>
            </a:r>
            <a:r>
              <a:rPr lang="pl-PL" sz="1600" noProof="1">
                <a:solidFill>
                  <a:srgbClr val="00B050"/>
                </a:solidFill>
              </a:rPr>
              <a:t>RLSE</a:t>
            </a:r>
            <a:r>
              <a:rPr lang="pl-PL" sz="1600" noProof="1">
                <a:solidFill>
                  <a:srgbClr val="FFFF00"/>
                </a:solidFill>
              </a:rPr>
              <a:t>),</a:t>
            </a:r>
            <a:r>
              <a:rPr lang="pl-PL" sz="1600" noProof="1">
                <a:solidFill>
                  <a:srgbClr val="00B050"/>
                </a:solidFill>
              </a:rPr>
              <a:t>LRECL</a:t>
            </a:r>
            <a:r>
              <a:rPr lang="pl-PL" sz="1600" noProof="1">
                <a:solidFill>
                  <a:srgbClr val="FFFF00"/>
                </a:solidFill>
              </a:rPr>
              <a:t>=</a:t>
            </a:r>
            <a:r>
              <a:rPr lang="pl-PL" sz="1600" noProof="1">
                <a:solidFill>
                  <a:srgbClr val="00B050"/>
                </a:solidFill>
              </a:rPr>
              <a:t>72</a:t>
            </a:r>
            <a:br>
              <a:rPr lang="pl-PL" sz="1600" noProof="1">
                <a:solidFill>
                  <a:srgbClr val="00B050"/>
                </a:solidFill>
              </a:rPr>
            </a:br>
            <a:r>
              <a:rPr lang="pl-PL" sz="1600" noProof="1">
                <a:solidFill>
                  <a:srgbClr val="00B050"/>
                </a:solidFill>
              </a:rPr>
              <a:t>000029 // SYSIN        </a:t>
            </a:r>
            <a:r>
              <a:rPr lang="pl-PL" sz="1600" noProof="1">
                <a:solidFill>
                  <a:srgbClr val="FF0000"/>
                </a:solidFill>
              </a:rPr>
              <a:t>DD</a:t>
            </a:r>
            <a:r>
              <a:rPr lang="pl-PL" sz="1600" noProof="1">
                <a:solidFill>
                  <a:srgbClr val="00B050"/>
                </a:solidFill>
              </a:rPr>
              <a:t> *</a:t>
            </a:r>
            <a:br>
              <a:rPr lang="pl-PL" sz="1600" noProof="1">
                <a:solidFill>
                  <a:srgbClr val="00B050"/>
                </a:solidFill>
              </a:rPr>
            </a:br>
            <a:r>
              <a:rPr lang="pl-PL" sz="1600" noProof="1">
                <a:solidFill>
                  <a:srgbClr val="00B050"/>
                </a:solidFill>
              </a:rPr>
              <a:t>000030 </a:t>
            </a:r>
            <a:r>
              <a:rPr lang="en-GB" sz="1600" noProof="1">
                <a:solidFill>
                  <a:srgbClr val="0070C0"/>
                </a:solidFill>
              </a:rPr>
              <a:t>* </a:t>
            </a:r>
            <a:r>
              <a:rPr lang="pl-PL" sz="1600" noProof="1" smtClean="0">
                <a:solidFill>
                  <a:srgbClr val="0070C0"/>
                </a:solidFill>
              </a:rPr>
              <a:t>Instrukcje kontrolne dla aplikacji </a:t>
            </a:r>
            <a:r>
              <a:rPr lang="en-GB" sz="1600" noProof="1" smtClean="0">
                <a:solidFill>
                  <a:srgbClr val="0070C0"/>
                </a:solidFill>
              </a:rPr>
              <a:t>JOINKEYS </a:t>
            </a:r>
            <a:r>
              <a:rPr lang="pl-PL" sz="1600" noProof="1">
                <a:solidFill>
                  <a:srgbClr val="00B050"/>
                </a:solidFill>
              </a:rPr>
              <a:t/>
            </a:r>
            <a:br>
              <a:rPr lang="pl-PL" sz="1600" noProof="1">
                <a:solidFill>
                  <a:srgbClr val="00B050"/>
                </a:solidFill>
              </a:rPr>
            </a:br>
            <a:r>
              <a:rPr lang="pl-PL" sz="1600" noProof="1">
                <a:solidFill>
                  <a:srgbClr val="00B050"/>
                </a:solidFill>
              </a:rPr>
              <a:t>000031   </a:t>
            </a:r>
            <a:r>
              <a:rPr lang="pl-PL" sz="1600" noProof="1">
                <a:solidFill>
                  <a:srgbClr val="0070C0"/>
                </a:solidFill>
              </a:rPr>
              <a:t>JOINKEYS F1=IN1,FIELDS=(5,25,A)</a:t>
            </a:r>
            <a:r>
              <a:rPr lang="pl-PL" sz="1600" noProof="1">
                <a:solidFill>
                  <a:srgbClr val="00B050"/>
                </a:solidFill>
              </a:rPr>
              <a:t/>
            </a:r>
            <a:br>
              <a:rPr lang="pl-PL" sz="1600" noProof="1">
                <a:solidFill>
                  <a:srgbClr val="00B050"/>
                </a:solidFill>
              </a:rPr>
            </a:br>
            <a:r>
              <a:rPr lang="pl-PL" sz="1600" noProof="1">
                <a:solidFill>
                  <a:srgbClr val="00B050"/>
                </a:solidFill>
              </a:rPr>
              <a:t>000032   </a:t>
            </a:r>
            <a:r>
              <a:rPr lang="pl-PL" sz="1600" noProof="1">
                <a:solidFill>
                  <a:srgbClr val="0070C0"/>
                </a:solidFill>
              </a:rPr>
              <a:t>JOINKEYS F2=IN2,FIELDS=(1,25,A)</a:t>
            </a:r>
            <a:r>
              <a:rPr lang="pl-PL" sz="1600" noProof="1">
                <a:solidFill>
                  <a:srgbClr val="00B050"/>
                </a:solidFill>
              </a:rPr>
              <a:t/>
            </a:r>
            <a:br>
              <a:rPr lang="pl-PL" sz="1600" noProof="1">
                <a:solidFill>
                  <a:srgbClr val="00B050"/>
                </a:solidFill>
              </a:rPr>
            </a:br>
            <a:r>
              <a:rPr lang="pl-PL" sz="1600" noProof="1">
                <a:solidFill>
                  <a:srgbClr val="00B050"/>
                </a:solidFill>
              </a:rPr>
              <a:t>000033   </a:t>
            </a:r>
            <a:r>
              <a:rPr lang="pl-PL" sz="1600" noProof="1">
                <a:solidFill>
                  <a:srgbClr val="0070C0"/>
                </a:solidFill>
              </a:rPr>
              <a:t>REFORMAT FIELDS=(F1:1,72)</a:t>
            </a:r>
            <a:endParaRPr lang="pl-PL" sz="1600" noProof="1">
              <a:solidFill>
                <a:srgbClr val="00B050"/>
              </a:solidFill>
            </a:endParaRPr>
          </a:p>
          <a:p>
            <a:pPr marL="0" indent="0" algn="l">
              <a:buNone/>
            </a:pPr>
            <a:r>
              <a:rPr lang="pl-PL" sz="1600" noProof="1">
                <a:solidFill>
                  <a:srgbClr val="00B050"/>
                </a:solidFill>
              </a:rPr>
              <a:t>000034   </a:t>
            </a:r>
            <a:r>
              <a:rPr lang="pl-PL" sz="1600" noProof="1">
                <a:solidFill>
                  <a:srgbClr val="0070C0"/>
                </a:solidFill>
              </a:rPr>
              <a:t>OPTION COPY</a:t>
            </a:r>
            <a:r>
              <a:rPr lang="pl-PL" sz="1600" noProof="1">
                <a:solidFill>
                  <a:srgbClr val="00B050"/>
                </a:solidFill>
              </a:rPr>
              <a:t/>
            </a:r>
            <a:br>
              <a:rPr lang="pl-PL" sz="1600" noProof="1">
                <a:solidFill>
                  <a:srgbClr val="00B050"/>
                </a:solidFill>
              </a:rPr>
            </a:br>
            <a:r>
              <a:rPr lang="pl-PL" sz="1600" noProof="1">
                <a:solidFill>
                  <a:srgbClr val="00B050"/>
                </a:solidFill>
              </a:rPr>
              <a:t>000035 /*</a:t>
            </a:r>
          </a:p>
        </p:txBody>
      </p:sp>
      <p:sp>
        <p:nvSpPr>
          <p:cNvPr id="5" name="TextBox 4"/>
          <p:cNvSpPr txBox="1"/>
          <p:nvPr/>
        </p:nvSpPr>
        <p:spPr>
          <a:xfrm>
            <a:off x="419471" y="4581128"/>
            <a:ext cx="6518003" cy="369332"/>
          </a:xfrm>
          <a:prstGeom prst="rect">
            <a:avLst/>
          </a:prstGeom>
          <a:noFill/>
        </p:spPr>
        <p:txBody>
          <a:bodyPr wrap="none" rtlCol="0">
            <a:spAutoFit/>
          </a:bodyPr>
          <a:lstStyle/>
          <a:p>
            <a:r>
              <a:rPr lang="pl-PL" dirty="0"/>
              <a:t>Przykład 2. Otrzymamy tylko niesparowane rekordy pliku drugiego</a:t>
            </a:r>
            <a:endParaRPr lang="en-GB" dirty="0"/>
          </a:p>
        </p:txBody>
      </p:sp>
      <p:sp>
        <p:nvSpPr>
          <p:cNvPr id="7" name="Tytuł 1"/>
          <p:cNvSpPr txBox="1">
            <a:spLocks/>
          </p:cNvSpPr>
          <p:nvPr/>
        </p:nvSpPr>
        <p:spPr>
          <a:xfrm>
            <a:off x="395536" y="4941168"/>
            <a:ext cx="8229600" cy="1800200"/>
          </a:xfrm>
          <a:prstGeom prst="rect">
            <a:avLst/>
          </a:prstGeom>
          <a:solidFill>
            <a:schemeClr val="tx1"/>
          </a:solidFill>
        </p:spPr>
        <p:txBody>
          <a:bodyPr>
            <a:normAutofit fontScale="92500" lnSpcReduction="10000"/>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None/>
            </a:pPr>
            <a:r>
              <a:rPr lang="pl-PL" sz="1600" noProof="1">
                <a:solidFill>
                  <a:srgbClr val="00B050"/>
                </a:solidFill>
              </a:rPr>
              <a:t>000028 //		SPACE</a:t>
            </a:r>
            <a:r>
              <a:rPr lang="pl-PL" sz="1600" noProof="1">
                <a:solidFill>
                  <a:srgbClr val="FFFF00"/>
                </a:solidFill>
              </a:rPr>
              <a:t>=(</a:t>
            </a:r>
            <a:r>
              <a:rPr lang="pl-PL" sz="1600" noProof="1">
                <a:solidFill>
                  <a:srgbClr val="00B050"/>
                </a:solidFill>
              </a:rPr>
              <a:t>70</a:t>
            </a:r>
            <a:r>
              <a:rPr lang="pl-PL" sz="1600" noProof="1">
                <a:solidFill>
                  <a:srgbClr val="FFFF00"/>
                </a:solidFill>
              </a:rPr>
              <a:t>,(</a:t>
            </a:r>
            <a:r>
              <a:rPr lang="pl-PL" sz="1600" noProof="1">
                <a:solidFill>
                  <a:srgbClr val="00B050"/>
                </a:solidFill>
              </a:rPr>
              <a:t>1</a:t>
            </a:r>
            <a:r>
              <a:rPr lang="pl-PL" sz="1600" noProof="1">
                <a:solidFill>
                  <a:srgbClr val="FFFF00"/>
                </a:solidFill>
              </a:rPr>
              <a:t>,</a:t>
            </a:r>
            <a:r>
              <a:rPr lang="pl-PL" sz="1600" noProof="1">
                <a:solidFill>
                  <a:srgbClr val="00B050"/>
                </a:solidFill>
              </a:rPr>
              <a:t>1</a:t>
            </a:r>
            <a:r>
              <a:rPr lang="pl-PL" sz="1600" noProof="1">
                <a:solidFill>
                  <a:srgbClr val="FFFF00"/>
                </a:solidFill>
              </a:rPr>
              <a:t>),</a:t>
            </a:r>
            <a:r>
              <a:rPr lang="pl-PL" sz="1600" noProof="1">
                <a:solidFill>
                  <a:srgbClr val="00B050"/>
                </a:solidFill>
              </a:rPr>
              <a:t>RLSE</a:t>
            </a:r>
            <a:r>
              <a:rPr lang="pl-PL" sz="1600" noProof="1">
                <a:solidFill>
                  <a:srgbClr val="FFFF00"/>
                </a:solidFill>
              </a:rPr>
              <a:t>),</a:t>
            </a:r>
            <a:r>
              <a:rPr lang="pl-PL" sz="1600" noProof="1">
                <a:solidFill>
                  <a:srgbClr val="00B050"/>
                </a:solidFill>
              </a:rPr>
              <a:t>LRECL</a:t>
            </a:r>
            <a:r>
              <a:rPr lang="pl-PL" sz="1600" noProof="1">
                <a:solidFill>
                  <a:srgbClr val="FFFF00"/>
                </a:solidFill>
              </a:rPr>
              <a:t>=</a:t>
            </a:r>
            <a:r>
              <a:rPr lang="pl-PL" sz="1600" noProof="1">
                <a:solidFill>
                  <a:srgbClr val="00B050"/>
                </a:solidFill>
              </a:rPr>
              <a:t>70</a:t>
            </a:r>
            <a:br>
              <a:rPr lang="pl-PL" sz="1600" noProof="1">
                <a:solidFill>
                  <a:srgbClr val="00B050"/>
                </a:solidFill>
              </a:rPr>
            </a:br>
            <a:r>
              <a:rPr lang="pl-PL" sz="1600" noProof="1">
                <a:solidFill>
                  <a:srgbClr val="00B050"/>
                </a:solidFill>
              </a:rPr>
              <a:t>000029 // SYSIN        </a:t>
            </a:r>
            <a:r>
              <a:rPr lang="pl-PL" sz="1600" noProof="1">
                <a:solidFill>
                  <a:srgbClr val="FF0000"/>
                </a:solidFill>
              </a:rPr>
              <a:t>DD</a:t>
            </a:r>
            <a:r>
              <a:rPr lang="pl-PL" sz="1600" noProof="1">
                <a:solidFill>
                  <a:srgbClr val="00B050"/>
                </a:solidFill>
              </a:rPr>
              <a:t> *</a:t>
            </a:r>
            <a:br>
              <a:rPr lang="pl-PL" sz="1600" noProof="1">
                <a:solidFill>
                  <a:srgbClr val="00B050"/>
                </a:solidFill>
              </a:rPr>
            </a:br>
            <a:r>
              <a:rPr lang="pl-PL" sz="1600" noProof="1">
                <a:solidFill>
                  <a:srgbClr val="00B050"/>
                </a:solidFill>
              </a:rPr>
              <a:t>000030 </a:t>
            </a:r>
            <a:r>
              <a:rPr lang="en-GB" sz="1600" noProof="1">
                <a:solidFill>
                  <a:srgbClr val="0070C0"/>
                </a:solidFill>
              </a:rPr>
              <a:t>* </a:t>
            </a:r>
            <a:r>
              <a:rPr lang="pl-PL" sz="1600" noProof="1" smtClean="0">
                <a:solidFill>
                  <a:srgbClr val="0070C0"/>
                </a:solidFill>
              </a:rPr>
              <a:t>Instrukcje kontrolne dla aplikacji </a:t>
            </a:r>
            <a:r>
              <a:rPr lang="en-GB" sz="1600" noProof="1" smtClean="0">
                <a:solidFill>
                  <a:srgbClr val="0070C0"/>
                </a:solidFill>
              </a:rPr>
              <a:t>JOINKEYS </a:t>
            </a:r>
            <a:r>
              <a:rPr lang="pl-PL" sz="1600" noProof="1">
                <a:solidFill>
                  <a:srgbClr val="00B050"/>
                </a:solidFill>
              </a:rPr>
              <a:t/>
            </a:r>
            <a:br>
              <a:rPr lang="pl-PL" sz="1600" noProof="1">
                <a:solidFill>
                  <a:srgbClr val="00B050"/>
                </a:solidFill>
              </a:rPr>
            </a:br>
            <a:r>
              <a:rPr lang="pl-PL" sz="1600" noProof="1">
                <a:solidFill>
                  <a:srgbClr val="00B050"/>
                </a:solidFill>
              </a:rPr>
              <a:t>000031   </a:t>
            </a:r>
            <a:r>
              <a:rPr lang="pl-PL" sz="1600" noProof="1">
                <a:solidFill>
                  <a:srgbClr val="0070C0"/>
                </a:solidFill>
              </a:rPr>
              <a:t>JOINKEYS F1=IN1,FIELDS=(5,25,A)</a:t>
            </a:r>
            <a:r>
              <a:rPr lang="pl-PL" sz="1600" noProof="1">
                <a:solidFill>
                  <a:srgbClr val="00B050"/>
                </a:solidFill>
              </a:rPr>
              <a:t/>
            </a:r>
            <a:br>
              <a:rPr lang="pl-PL" sz="1600" noProof="1">
                <a:solidFill>
                  <a:srgbClr val="00B050"/>
                </a:solidFill>
              </a:rPr>
            </a:br>
            <a:r>
              <a:rPr lang="pl-PL" sz="1600" noProof="1">
                <a:solidFill>
                  <a:srgbClr val="00B050"/>
                </a:solidFill>
              </a:rPr>
              <a:t>000032   </a:t>
            </a:r>
            <a:r>
              <a:rPr lang="pl-PL" sz="1600" noProof="1">
                <a:solidFill>
                  <a:srgbClr val="0070C0"/>
                </a:solidFill>
              </a:rPr>
              <a:t>JOINKEYS F2=IN2,FIELDS=(1,25,A)</a:t>
            </a:r>
            <a:r>
              <a:rPr lang="pl-PL" sz="1600" noProof="1">
                <a:solidFill>
                  <a:srgbClr val="00B050"/>
                </a:solidFill>
              </a:rPr>
              <a:t/>
            </a:r>
            <a:br>
              <a:rPr lang="pl-PL" sz="1600" noProof="1">
                <a:solidFill>
                  <a:srgbClr val="00B050"/>
                </a:solidFill>
              </a:rPr>
            </a:br>
            <a:r>
              <a:rPr lang="pl-PL" sz="1600" noProof="1">
                <a:solidFill>
                  <a:srgbClr val="00B050"/>
                </a:solidFill>
              </a:rPr>
              <a:t>000033   </a:t>
            </a:r>
            <a:r>
              <a:rPr lang="pl-PL" sz="1600" noProof="1">
                <a:solidFill>
                  <a:srgbClr val="0070C0"/>
                </a:solidFill>
              </a:rPr>
              <a:t>JOIN UNPAIRED,F2,ONLY</a:t>
            </a:r>
            <a:endParaRPr lang="pl-PL" sz="1600" noProof="1">
              <a:solidFill>
                <a:srgbClr val="00B050"/>
              </a:solidFill>
            </a:endParaRPr>
          </a:p>
          <a:p>
            <a:pPr marL="0" indent="0" algn="l">
              <a:buNone/>
            </a:pPr>
            <a:r>
              <a:rPr lang="pl-PL" sz="1600" noProof="1">
                <a:solidFill>
                  <a:srgbClr val="00B050"/>
                </a:solidFill>
              </a:rPr>
              <a:t>000034   </a:t>
            </a:r>
            <a:r>
              <a:rPr lang="pl-PL" sz="1600" noProof="1">
                <a:solidFill>
                  <a:srgbClr val="0070C0"/>
                </a:solidFill>
              </a:rPr>
              <a:t>OPTION COPY</a:t>
            </a:r>
            <a:r>
              <a:rPr lang="pl-PL" sz="1600" noProof="1">
                <a:solidFill>
                  <a:srgbClr val="00B050"/>
                </a:solidFill>
              </a:rPr>
              <a:t/>
            </a:r>
            <a:br>
              <a:rPr lang="pl-PL" sz="1600" noProof="1">
                <a:solidFill>
                  <a:srgbClr val="00B050"/>
                </a:solidFill>
              </a:rPr>
            </a:br>
            <a:r>
              <a:rPr lang="pl-PL" sz="1600" noProof="1">
                <a:solidFill>
                  <a:srgbClr val="00B050"/>
                </a:solidFill>
              </a:rPr>
              <a:t>000035 /*</a:t>
            </a:r>
          </a:p>
        </p:txBody>
      </p:sp>
    </p:spTree>
    <p:extLst>
      <p:ext uri="{BB962C8B-B14F-4D97-AF65-F5344CB8AC3E}">
        <p14:creationId xmlns:p14="http://schemas.microsoft.com/office/powerpoint/2010/main" xmlns="" val="25989419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42844" y="0"/>
            <a:ext cx="9001156" cy="954107"/>
          </a:xfrm>
          <a:prstGeom prst="rect">
            <a:avLst/>
          </a:prstGeom>
          <a:noFill/>
        </p:spPr>
        <p:txBody>
          <a:bodyPr wrap="square" rtlCol="0">
            <a:spAutoFit/>
          </a:bodyPr>
          <a:lstStyle/>
          <a:p>
            <a:pPr algn="ctr"/>
            <a:r>
              <a:rPr lang="en-US" sz="3600" b="1" dirty="0">
                <a:solidFill>
                  <a:srgbClr val="FF0000"/>
                </a:solidFill>
                <a:latin typeface="Calibri" panose="020F0502020204030204" pitchFamily="34" charset="0"/>
              </a:rPr>
              <a:t>SORT</a:t>
            </a:r>
            <a:r>
              <a:rPr lang="pl-PL" sz="3600" b="1" dirty="0"/>
              <a:t> </a:t>
            </a:r>
            <a:r>
              <a:rPr lang="pl-PL" sz="1400" dirty="0">
                <a:latin typeface="Calibri" panose="020F0502020204030204" pitchFamily="34" charset="0"/>
              </a:rPr>
              <a:t>(strona 21 z 22, </a:t>
            </a:r>
            <a:r>
              <a:rPr lang="pl-PL" b="1" dirty="0">
                <a:latin typeface="Calibri" panose="020F0502020204030204" pitchFamily="34" charset="0"/>
              </a:rPr>
              <a:t>Praca na dwóch plikach</a:t>
            </a:r>
            <a:r>
              <a:rPr lang="pl-PL" sz="1400" dirty="0">
                <a:latin typeface="Calibri" panose="020F0502020204030204" pitchFamily="34" charset="0"/>
              </a:rPr>
              <a:t>, str. 5 z 6)</a:t>
            </a:r>
          </a:p>
          <a:p>
            <a:pPr algn="ctr"/>
            <a:r>
              <a:rPr lang="pl-PL" sz="2000" b="1" noProof="1" smtClean="0">
                <a:latin typeface="Calibri" panose="020F0502020204030204" pitchFamily="34" charset="0"/>
              </a:rPr>
              <a:t>Łączenie dwóch plików - JOIN , REFORMAT</a:t>
            </a:r>
            <a:r>
              <a:rPr lang="pl-PL" sz="2000" b="1" noProof="1" smtClean="0">
                <a:latin typeface="Calibri" panose="020F0502020204030204" pitchFamily="34" charset="0"/>
              </a:rPr>
              <a:t>, </a:t>
            </a:r>
            <a:r>
              <a:rPr lang="pl-PL" sz="2000" b="1" noProof="1" smtClean="0">
                <a:latin typeface="Calibri" panose="020F0502020204030204" pitchFamily="34" charset="0"/>
              </a:rPr>
              <a:t>indicator</a:t>
            </a:r>
            <a:endParaRPr lang="pl-PL" sz="2000" b="1" noProof="1">
              <a:latin typeface="Calibri" panose="020F0502020204030204" pitchFamily="34" charset="0"/>
            </a:endParaRPr>
          </a:p>
        </p:txBody>
      </p:sp>
      <p:sp>
        <p:nvSpPr>
          <p:cNvPr id="3" name="TextBox 2"/>
          <p:cNvSpPr txBox="1"/>
          <p:nvPr/>
        </p:nvSpPr>
        <p:spPr>
          <a:xfrm>
            <a:off x="35497" y="943560"/>
            <a:ext cx="9361039" cy="1477328"/>
          </a:xfrm>
          <a:prstGeom prst="rect">
            <a:avLst/>
          </a:prstGeom>
          <a:noFill/>
        </p:spPr>
        <p:txBody>
          <a:bodyPr wrap="square" rtlCol="0">
            <a:spAutoFit/>
          </a:bodyPr>
          <a:lstStyle/>
          <a:p>
            <a:r>
              <a:rPr lang="pl-PL" noProof="1" smtClean="0"/>
              <a:t>Powróćmy </a:t>
            </a:r>
            <a:r>
              <a:rPr lang="pl-PL" noProof="1" smtClean="0"/>
              <a:t>do </a:t>
            </a:r>
            <a:r>
              <a:rPr lang="pl-PL" i="1" noProof="1" smtClean="0"/>
              <a:t>DDname</a:t>
            </a:r>
            <a:r>
              <a:rPr lang="pl-PL" noProof="1" smtClean="0"/>
              <a:t> plików wejścia SORTJNF1 i </a:t>
            </a:r>
            <a:r>
              <a:rPr lang="pl-PL" noProof="1" smtClean="0"/>
              <a:t>SORTJNF2</a:t>
            </a:r>
            <a:r>
              <a:rPr lang="pl-PL" noProof="1" smtClean="0"/>
              <a:t>. Kluczem znowu jest imię i </a:t>
            </a:r>
            <a:r>
              <a:rPr lang="pl-PL" noProof="1" smtClean="0"/>
              <a:t>nazwisko.</a:t>
            </a:r>
            <a:endParaRPr lang="pl-PL" noProof="1" smtClean="0"/>
          </a:p>
          <a:p>
            <a:r>
              <a:rPr lang="pl-PL" noProof="1" smtClean="0"/>
              <a:t>‚Indykator</a:t>
            </a:r>
            <a:r>
              <a:rPr lang="pl-PL" noProof="1" smtClean="0"/>
              <a:t>’ </a:t>
            </a:r>
            <a:r>
              <a:rPr lang="pl-PL" noProof="1" smtClean="0"/>
              <a:t>(</a:t>
            </a:r>
            <a:r>
              <a:rPr lang="pl-PL" noProof="1" smtClean="0"/>
              <a:t>tu na ostatnim </a:t>
            </a:r>
            <a:r>
              <a:rPr lang="pl-PL" noProof="1" smtClean="0"/>
              <a:t>miejscu</a:t>
            </a:r>
            <a:r>
              <a:rPr lang="pl-PL" noProof="1" smtClean="0"/>
              <a:t>, ‘?’) powie z którego pliku wzięte są </a:t>
            </a:r>
            <a:r>
              <a:rPr lang="pl-PL" noProof="1" smtClean="0"/>
              <a:t>dane:</a:t>
            </a:r>
            <a:endParaRPr lang="pl-PL" noProof="1" smtClean="0"/>
          </a:p>
          <a:p>
            <a:r>
              <a:rPr lang="pl-PL" noProof="1" smtClean="0"/>
              <a:t>’1</a:t>
            </a:r>
            <a:r>
              <a:rPr lang="pl-PL" noProof="1" smtClean="0"/>
              <a:t>’ – tu będą </a:t>
            </a:r>
            <a:r>
              <a:rPr lang="pl-PL" noProof="1" smtClean="0"/>
              <a:t>dane</a:t>
            </a:r>
            <a:r>
              <a:rPr lang="pl-PL" noProof="1" smtClean="0"/>
              <a:t>, których po kluczu </a:t>
            </a:r>
            <a:r>
              <a:rPr lang="pl-PL" noProof="1" smtClean="0"/>
              <a:t>(</a:t>
            </a:r>
            <a:r>
              <a:rPr lang="pl-PL" noProof="1" smtClean="0"/>
              <a:t>Imię i </a:t>
            </a:r>
            <a:r>
              <a:rPr lang="pl-PL" noProof="1" smtClean="0"/>
              <a:t>Nazwisko</a:t>
            </a:r>
            <a:r>
              <a:rPr lang="pl-PL" noProof="1" smtClean="0"/>
              <a:t>) są tylko w pliku F1 </a:t>
            </a:r>
            <a:r>
              <a:rPr lang="pl-PL" noProof="1" smtClean="0"/>
              <a:t>(</a:t>
            </a:r>
            <a:r>
              <a:rPr lang="pl-PL" noProof="1" smtClean="0"/>
              <a:t>nie ma klucza w </a:t>
            </a:r>
            <a:r>
              <a:rPr lang="pl-PL" noProof="1" smtClean="0"/>
              <a:t>F2).</a:t>
            </a:r>
            <a:endParaRPr lang="pl-PL" noProof="1" smtClean="0"/>
          </a:p>
          <a:p>
            <a:r>
              <a:rPr lang="pl-PL" noProof="1" smtClean="0"/>
              <a:t>’2</a:t>
            </a:r>
            <a:r>
              <a:rPr lang="pl-PL" noProof="1" smtClean="0"/>
              <a:t>’ – tu będą </a:t>
            </a:r>
            <a:r>
              <a:rPr lang="pl-PL" noProof="1" smtClean="0"/>
              <a:t>dane</a:t>
            </a:r>
            <a:r>
              <a:rPr lang="pl-PL" noProof="1" smtClean="0"/>
              <a:t>, których po kluczu </a:t>
            </a:r>
            <a:r>
              <a:rPr lang="pl-PL" noProof="1" smtClean="0"/>
              <a:t>(</a:t>
            </a:r>
            <a:r>
              <a:rPr lang="pl-PL" noProof="1" smtClean="0"/>
              <a:t>Imię i </a:t>
            </a:r>
            <a:r>
              <a:rPr lang="pl-PL" noProof="1" smtClean="0"/>
              <a:t>Nazwisko</a:t>
            </a:r>
            <a:r>
              <a:rPr lang="pl-PL" noProof="1" smtClean="0"/>
              <a:t>) są tylko w pliku F1 </a:t>
            </a:r>
            <a:r>
              <a:rPr lang="pl-PL" noProof="1" smtClean="0"/>
              <a:t>(</a:t>
            </a:r>
            <a:r>
              <a:rPr lang="pl-PL" noProof="1" smtClean="0"/>
              <a:t>nie ma klucza w </a:t>
            </a:r>
            <a:r>
              <a:rPr lang="pl-PL" noProof="1" smtClean="0"/>
              <a:t>F2).</a:t>
            </a:r>
            <a:endParaRPr lang="pl-PL" noProof="1" smtClean="0"/>
          </a:p>
          <a:p>
            <a:r>
              <a:rPr lang="pl-PL" noProof="1" smtClean="0"/>
              <a:t>’B</a:t>
            </a:r>
            <a:r>
              <a:rPr lang="pl-PL" noProof="1" smtClean="0"/>
              <a:t>’ </a:t>
            </a:r>
            <a:r>
              <a:rPr lang="pl-PL" noProof="1" smtClean="0"/>
              <a:t>(BOTH</a:t>
            </a:r>
            <a:r>
              <a:rPr lang="pl-PL" noProof="1" smtClean="0"/>
              <a:t>) – tu będą dane </a:t>
            </a:r>
            <a:r>
              <a:rPr lang="pl-PL" noProof="1" smtClean="0"/>
              <a:t>(rekordy</a:t>
            </a:r>
            <a:r>
              <a:rPr lang="pl-PL" noProof="1" smtClean="0"/>
              <a:t>), które po kluczu </a:t>
            </a:r>
            <a:r>
              <a:rPr lang="pl-PL" noProof="1" smtClean="0"/>
              <a:t>(</a:t>
            </a:r>
            <a:r>
              <a:rPr lang="pl-PL" noProof="1" smtClean="0"/>
              <a:t>Imię i </a:t>
            </a:r>
            <a:r>
              <a:rPr lang="pl-PL" noProof="1" smtClean="0"/>
              <a:t>Nazwisko</a:t>
            </a:r>
            <a:r>
              <a:rPr lang="pl-PL" noProof="1" smtClean="0"/>
              <a:t>) występują w obu </a:t>
            </a:r>
            <a:r>
              <a:rPr lang="pl-PL" noProof="1" smtClean="0"/>
              <a:t>plikach.</a:t>
            </a:r>
            <a:endParaRPr lang="pl-PL" noProof="1"/>
          </a:p>
        </p:txBody>
      </p:sp>
      <p:sp>
        <p:nvSpPr>
          <p:cNvPr id="4" name="Tytuł 1"/>
          <p:cNvSpPr txBox="1">
            <a:spLocks/>
          </p:cNvSpPr>
          <p:nvPr/>
        </p:nvSpPr>
        <p:spPr>
          <a:xfrm>
            <a:off x="453143" y="2448272"/>
            <a:ext cx="8229600" cy="4365104"/>
          </a:xfrm>
          <a:prstGeom prst="rect">
            <a:avLst/>
          </a:prstGeom>
          <a:solidFill>
            <a:schemeClr val="tx1"/>
          </a:solidFill>
        </p:spPr>
        <p:txBody>
          <a:bodyPr>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None/>
            </a:pPr>
            <a:r>
              <a:rPr lang="pl-PL" sz="1600" noProof="1">
                <a:solidFill>
                  <a:srgbClr val="00B050"/>
                </a:solidFill>
              </a:rPr>
              <a:t>000022 //STEP010  </a:t>
            </a:r>
            <a:r>
              <a:rPr lang="pl-PL" sz="1600" noProof="1">
                <a:solidFill>
                  <a:srgbClr val="FF0000"/>
                </a:solidFill>
              </a:rPr>
              <a:t>EXEC</a:t>
            </a:r>
            <a:r>
              <a:rPr lang="pl-PL" sz="1600" noProof="1">
                <a:solidFill>
                  <a:srgbClr val="00B050"/>
                </a:solidFill>
              </a:rPr>
              <a:t> PGM</a:t>
            </a:r>
            <a:r>
              <a:rPr lang="pl-PL" sz="1600" noProof="1">
                <a:solidFill>
                  <a:srgbClr val="FFFF00"/>
                </a:solidFill>
              </a:rPr>
              <a:t>=</a:t>
            </a:r>
            <a:r>
              <a:rPr lang="pl-PL" sz="1600" noProof="1">
                <a:solidFill>
                  <a:srgbClr val="00B050"/>
                </a:solidFill>
              </a:rPr>
              <a:t>SORT</a:t>
            </a:r>
            <a:br>
              <a:rPr lang="pl-PL" sz="1600" noProof="1">
                <a:solidFill>
                  <a:srgbClr val="00B050"/>
                </a:solidFill>
              </a:rPr>
            </a:br>
            <a:r>
              <a:rPr lang="pl-PL" sz="1600" noProof="1">
                <a:solidFill>
                  <a:srgbClr val="00B050"/>
                </a:solidFill>
              </a:rPr>
              <a:t>000023 //SORTJNF1 </a:t>
            </a:r>
            <a:r>
              <a:rPr lang="pl-PL" sz="1600" noProof="1">
                <a:solidFill>
                  <a:srgbClr val="FF0000"/>
                </a:solidFill>
              </a:rPr>
              <a:t>DD </a:t>
            </a:r>
            <a:r>
              <a:rPr lang="pl-PL" sz="1600" noProof="1">
                <a:solidFill>
                  <a:srgbClr val="00B050"/>
                </a:solidFill>
              </a:rPr>
              <a:t> DSN</a:t>
            </a:r>
            <a:r>
              <a:rPr lang="pl-PL" sz="1600" noProof="1">
                <a:solidFill>
                  <a:srgbClr val="FFFF00"/>
                </a:solidFill>
              </a:rPr>
              <a:t>=</a:t>
            </a:r>
            <a:r>
              <a:rPr lang="pl-PL" sz="1600" noProof="1">
                <a:solidFill>
                  <a:srgbClr val="00B050"/>
                </a:solidFill>
              </a:rPr>
              <a:t>LB12345.IKEA.ALL</a:t>
            </a:r>
            <a:r>
              <a:rPr lang="pl-PL" sz="1600" noProof="1">
                <a:solidFill>
                  <a:srgbClr val="FFFF00"/>
                </a:solidFill>
              </a:rPr>
              <a:t>,</a:t>
            </a:r>
            <a:r>
              <a:rPr lang="pl-PL" sz="1600" noProof="1">
                <a:solidFill>
                  <a:srgbClr val="00B050"/>
                </a:solidFill>
              </a:rPr>
              <a:t>DISP</a:t>
            </a:r>
            <a:r>
              <a:rPr lang="pl-PL" sz="1600" noProof="1">
                <a:solidFill>
                  <a:srgbClr val="FFFF00"/>
                </a:solidFill>
              </a:rPr>
              <a:t>=</a:t>
            </a:r>
            <a:r>
              <a:rPr lang="pl-PL" sz="1600" noProof="1">
                <a:solidFill>
                  <a:srgbClr val="00B050"/>
                </a:solidFill>
              </a:rPr>
              <a:t>SHR</a:t>
            </a:r>
            <a:br>
              <a:rPr lang="pl-PL" sz="1600" noProof="1">
                <a:solidFill>
                  <a:srgbClr val="00B050"/>
                </a:solidFill>
              </a:rPr>
            </a:br>
            <a:r>
              <a:rPr lang="pl-PL" sz="1600" noProof="1">
                <a:solidFill>
                  <a:srgbClr val="00B050"/>
                </a:solidFill>
              </a:rPr>
              <a:t>000024 //SORTJNF2 </a:t>
            </a:r>
            <a:r>
              <a:rPr lang="pl-PL" sz="1600" noProof="1">
                <a:solidFill>
                  <a:srgbClr val="FF0000"/>
                </a:solidFill>
              </a:rPr>
              <a:t>DD </a:t>
            </a:r>
            <a:r>
              <a:rPr lang="pl-PL" sz="1600" noProof="1">
                <a:solidFill>
                  <a:srgbClr val="00B050"/>
                </a:solidFill>
              </a:rPr>
              <a:t> DSN</a:t>
            </a:r>
            <a:r>
              <a:rPr lang="pl-PL" sz="1600" noProof="1">
                <a:solidFill>
                  <a:srgbClr val="FFFF00"/>
                </a:solidFill>
              </a:rPr>
              <a:t>=</a:t>
            </a:r>
            <a:r>
              <a:rPr lang="pl-PL" sz="1600" noProof="1">
                <a:solidFill>
                  <a:srgbClr val="00B050"/>
                </a:solidFill>
              </a:rPr>
              <a:t>LB12345.IKEA.PERS</a:t>
            </a:r>
            <a:r>
              <a:rPr lang="pl-PL" sz="1600" noProof="1">
                <a:solidFill>
                  <a:srgbClr val="FFFF00"/>
                </a:solidFill>
              </a:rPr>
              <a:t>,</a:t>
            </a:r>
            <a:r>
              <a:rPr lang="pl-PL" sz="1600" noProof="1">
                <a:solidFill>
                  <a:srgbClr val="00B050"/>
                </a:solidFill>
              </a:rPr>
              <a:t>DISP</a:t>
            </a:r>
            <a:r>
              <a:rPr lang="pl-PL" sz="1600" noProof="1">
                <a:solidFill>
                  <a:srgbClr val="FFFF00"/>
                </a:solidFill>
              </a:rPr>
              <a:t>=</a:t>
            </a:r>
            <a:r>
              <a:rPr lang="pl-PL" sz="1600" noProof="1">
                <a:solidFill>
                  <a:srgbClr val="00B050"/>
                </a:solidFill>
              </a:rPr>
              <a:t>SHR</a:t>
            </a:r>
            <a:br>
              <a:rPr lang="pl-PL" sz="1600" noProof="1">
                <a:solidFill>
                  <a:srgbClr val="00B050"/>
                </a:solidFill>
              </a:rPr>
            </a:br>
            <a:r>
              <a:rPr lang="pl-PL" sz="1600" noProof="1">
                <a:solidFill>
                  <a:srgbClr val="00B050"/>
                </a:solidFill>
              </a:rPr>
              <a:t>000025 //SORTOUT  </a:t>
            </a:r>
            <a:r>
              <a:rPr lang="pl-PL" sz="1600" noProof="1">
                <a:solidFill>
                  <a:srgbClr val="FF0000"/>
                </a:solidFill>
              </a:rPr>
              <a:t>DD</a:t>
            </a:r>
            <a:r>
              <a:rPr lang="pl-PL" sz="1600" noProof="1">
                <a:solidFill>
                  <a:srgbClr val="00B050"/>
                </a:solidFill>
              </a:rPr>
              <a:t>  DSN</a:t>
            </a:r>
            <a:r>
              <a:rPr lang="pl-PL" sz="1600" noProof="1">
                <a:solidFill>
                  <a:srgbClr val="FFFF00"/>
                </a:solidFill>
              </a:rPr>
              <a:t>=</a:t>
            </a:r>
            <a:r>
              <a:rPr lang="pl-PL" sz="1600" noProof="1">
                <a:solidFill>
                  <a:srgbClr val="00B050"/>
                </a:solidFill>
              </a:rPr>
              <a:t>LB12345.IKEA.ALL.SORTED</a:t>
            </a:r>
            <a:r>
              <a:rPr lang="pl-PL" sz="1600" noProof="1">
                <a:solidFill>
                  <a:srgbClr val="FFFF00"/>
                </a:solidFill>
              </a:rPr>
              <a:t>,</a:t>
            </a:r>
            <a:endParaRPr lang="pl-PL" sz="1600" noProof="1">
              <a:solidFill>
                <a:srgbClr val="00B050"/>
              </a:solidFill>
            </a:endParaRPr>
          </a:p>
          <a:p>
            <a:pPr marL="0" indent="0" algn="l">
              <a:buNone/>
            </a:pPr>
            <a:r>
              <a:rPr lang="pl-PL" sz="1600" noProof="1">
                <a:solidFill>
                  <a:srgbClr val="00B050"/>
                </a:solidFill>
              </a:rPr>
              <a:t>000026 //		   DISP</a:t>
            </a:r>
            <a:r>
              <a:rPr lang="pl-PL" sz="1600" noProof="1">
                <a:solidFill>
                  <a:srgbClr val="FFFF00"/>
                </a:solidFill>
              </a:rPr>
              <a:t>= (</a:t>
            </a:r>
            <a:r>
              <a:rPr lang="pl-PL" sz="1600" noProof="1">
                <a:solidFill>
                  <a:srgbClr val="00B050"/>
                </a:solidFill>
              </a:rPr>
              <a:t>NEW</a:t>
            </a:r>
            <a:r>
              <a:rPr lang="pl-PL" sz="1600" noProof="1">
                <a:solidFill>
                  <a:srgbClr val="FFFF00"/>
                </a:solidFill>
              </a:rPr>
              <a:t>,</a:t>
            </a:r>
            <a:r>
              <a:rPr lang="pl-PL" sz="1600" noProof="1">
                <a:solidFill>
                  <a:srgbClr val="00B050"/>
                </a:solidFill>
              </a:rPr>
              <a:t>CATLG</a:t>
            </a:r>
            <a:r>
              <a:rPr lang="pl-PL" sz="1600" noProof="1">
                <a:solidFill>
                  <a:srgbClr val="FFFF00"/>
                </a:solidFill>
              </a:rPr>
              <a:t>,</a:t>
            </a:r>
            <a:r>
              <a:rPr lang="pl-PL" sz="1600" noProof="1">
                <a:solidFill>
                  <a:srgbClr val="00B050"/>
                </a:solidFill>
              </a:rPr>
              <a:t>DELETE</a:t>
            </a:r>
            <a:r>
              <a:rPr lang="pl-PL" sz="1600" noProof="1">
                <a:solidFill>
                  <a:srgbClr val="FFFF00"/>
                </a:solidFill>
              </a:rPr>
              <a:t>),</a:t>
            </a:r>
            <a:r>
              <a:rPr lang="pl-PL" sz="1600" noProof="1">
                <a:solidFill>
                  <a:srgbClr val="00B050"/>
                </a:solidFill>
              </a:rPr>
              <a:t>AVGREC</a:t>
            </a:r>
            <a:r>
              <a:rPr lang="pl-PL" sz="1600" noProof="1">
                <a:solidFill>
                  <a:srgbClr val="FFFF00"/>
                </a:solidFill>
              </a:rPr>
              <a:t>=</a:t>
            </a:r>
            <a:r>
              <a:rPr lang="pl-PL" sz="1600" noProof="1">
                <a:solidFill>
                  <a:srgbClr val="00B050"/>
                </a:solidFill>
              </a:rPr>
              <a:t>K</a:t>
            </a:r>
            <a:r>
              <a:rPr lang="pl-PL" sz="1600" noProof="1">
                <a:solidFill>
                  <a:srgbClr val="FFFF00"/>
                </a:solidFill>
              </a:rPr>
              <a:t>,</a:t>
            </a:r>
            <a:r>
              <a:rPr lang="pl-PL" sz="1600" noProof="1">
                <a:solidFill>
                  <a:srgbClr val="00B050"/>
                </a:solidFill>
              </a:rPr>
              <a:t>RECFM</a:t>
            </a:r>
            <a:r>
              <a:rPr lang="pl-PL" sz="1600" noProof="1">
                <a:solidFill>
                  <a:srgbClr val="FFFF00"/>
                </a:solidFill>
              </a:rPr>
              <a:t>=</a:t>
            </a:r>
            <a:r>
              <a:rPr lang="pl-PL" sz="1600" noProof="1">
                <a:solidFill>
                  <a:srgbClr val="00B050"/>
                </a:solidFill>
              </a:rPr>
              <a:t>FB</a:t>
            </a:r>
            <a:r>
              <a:rPr lang="pl-PL" sz="1600" noProof="1">
                <a:solidFill>
                  <a:srgbClr val="FFFF00"/>
                </a:solidFill>
              </a:rPr>
              <a:t>,</a:t>
            </a:r>
            <a:endParaRPr lang="pl-PL" sz="1600" noProof="1">
              <a:solidFill>
                <a:srgbClr val="00B050"/>
              </a:solidFill>
            </a:endParaRPr>
          </a:p>
          <a:p>
            <a:pPr marL="0" indent="0" algn="l">
              <a:buNone/>
            </a:pPr>
            <a:r>
              <a:rPr lang="pl-PL" sz="1600" noProof="1">
                <a:solidFill>
                  <a:srgbClr val="00B050"/>
                </a:solidFill>
              </a:rPr>
              <a:t>000027 //		   DSORG</a:t>
            </a:r>
            <a:r>
              <a:rPr lang="pl-PL" sz="1600" noProof="1">
                <a:solidFill>
                  <a:srgbClr val="FFFF00"/>
                </a:solidFill>
              </a:rPr>
              <a:t>=</a:t>
            </a:r>
            <a:r>
              <a:rPr lang="pl-PL" sz="1600" noProof="1">
                <a:solidFill>
                  <a:srgbClr val="00B050"/>
                </a:solidFill>
              </a:rPr>
              <a:t>PS</a:t>
            </a:r>
            <a:r>
              <a:rPr lang="pl-PL" sz="1600" noProof="1">
                <a:solidFill>
                  <a:srgbClr val="FFFF00"/>
                </a:solidFill>
              </a:rPr>
              <a:t>,</a:t>
            </a:r>
            <a:r>
              <a:rPr lang="pl-PL" sz="1600" noProof="1">
                <a:solidFill>
                  <a:srgbClr val="00B050"/>
                </a:solidFill>
              </a:rPr>
              <a:t>SPACE</a:t>
            </a:r>
            <a:r>
              <a:rPr lang="pl-PL" sz="1600" noProof="1">
                <a:solidFill>
                  <a:srgbClr val="FFFF00"/>
                </a:solidFill>
              </a:rPr>
              <a:t>= (</a:t>
            </a:r>
            <a:r>
              <a:rPr lang="pl-PL" sz="1600" noProof="1">
                <a:solidFill>
                  <a:srgbClr val="00B050"/>
                </a:solidFill>
              </a:rPr>
              <a:t>55</a:t>
            </a:r>
            <a:r>
              <a:rPr lang="pl-PL" sz="1600" noProof="1">
                <a:solidFill>
                  <a:srgbClr val="FFFF00"/>
                </a:solidFill>
              </a:rPr>
              <a:t>, (</a:t>
            </a:r>
            <a:r>
              <a:rPr lang="pl-PL" sz="1600" noProof="1">
                <a:solidFill>
                  <a:srgbClr val="00B050"/>
                </a:solidFill>
              </a:rPr>
              <a:t>1</a:t>
            </a:r>
            <a:r>
              <a:rPr lang="pl-PL" sz="1600" noProof="1">
                <a:solidFill>
                  <a:srgbClr val="FFFF00"/>
                </a:solidFill>
              </a:rPr>
              <a:t>,</a:t>
            </a:r>
            <a:r>
              <a:rPr lang="pl-PL" sz="1600" noProof="1">
                <a:solidFill>
                  <a:srgbClr val="00B050"/>
                </a:solidFill>
              </a:rPr>
              <a:t>1</a:t>
            </a:r>
            <a:r>
              <a:rPr lang="pl-PL" sz="1600" noProof="1">
                <a:solidFill>
                  <a:srgbClr val="FFFF00"/>
                </a:solidFill>
              </a:rPr>
              <a:t>)</a:t>
            </a:r>
            <a:r>
              <a:rPr lang="pl-PL" sz="1600" noProof="1">
                <a:solidFill>
                  <a:srgbClr val="00B050"/>
                </a:solidFill>
              </a:rPr>
              <a:t>,RLSE</a:t>
            </a:r>
            <a:r>
              <a:rPr lang="pl-PL" sz="1600" noProof="1">
                <a:solidFill>
                  <a:srgbClr val="FFFF00"/>
                </a:solidFill>
              </a:rPr>
              <a:t>),</a:t>
            </a:r>
            <a:r>
              <a:rPr lang="pl-PL" sz="1600" noProof="1">
                <a:solidFill>
                  <a:srgbClr val="00B050"/>
                </a:solidFill>
              </a:rPr>
              <a:t/>
            </a:r>
            <a:br>
              <a:rPr lang="pl-PL" sz="1600" noProof="1">
                <a:solidFill>
                  <a:srgbClr val="00B050"/>
                </a:solidFill>
              </a:rPr>
            </a:br>
            <a:r>
              <a:rPr lang="pl-PL" sz="1600" noProof="1">
                <a:solidFill>
                  <a:srgbClr val="00B050"/>
                </a:solidFill>
              </a:rPr>
              <a:t>000028 //		   LRECL</a:t>
            </a:r>
            <a:r>
              <a:rPr lang="pl-PL" sz="1600" noProof="1">
                <a:solidFill>
                  <a:srgbClr val="FFFF00"/>
                </a:solidFill>
              </a:rPr>
              <a:t>=</a:t>
            </a:r>
            <a:r>
              <a:rPr lang="pl-PL" sz="1600" noProof="1">
                <a:solidFill>
                  <a:srgbClr val="00B050"/>
                </a:solidFill>
              </a:rPr>
              <a:t>55</a:t>
            </a:r>
          </a:p>
          <a:p>
            <a:pPr marL="0" indent="0" algn="l">
              <a:buNone/>
            </a:pPr>
            <a:r>
              <a:rPr lang="pl-PL" sz="1600" noProof="1">
                <a:solidFill>
                  <a:srgbClr val="00B050"/>
                </a:solidFill>
              </a:rPr>
              <a:t>000029 // SYSIN        </a:t>
            </a:r>
            <a:r>
              <a:rPr lang="pl-PL" sz="1600" noProof="1">
                <a:solidFill>
                  <a:srgbClr val="FF0000"/>
                </a:solidFill>
              </a:rPr>
              <a:t>DD</a:t>
            </a:r>
            <a:r>
              <a:rPr lang="pl-PL" sz="1600" noProof="1">
                <a:solidFill>
                  <a:srgbClr val="00B050"/>
                </a:solidFill>
              </a:rPr>
              <a:t> *</a:t>
            </a:r>
            <a:br>
              <a:rPr lang="pl-PL" sz="1600" noProof="1">
                <a:solidFill>
                  <a:srgbClr val="00B050"/>
                </a:solidFill>
              </a:rPr>
            </a:br>
            <a:r>
              <a:rPr lang="pl-PL" sz="1600" noProof="1">
                <a:solidFill>
                  <a:srgbClr val="00B050"/>
                </a:solidFill>
              </a:rPr>
              <a:t>000030 </a:t>
            </a:r>
            <a:r>
              <a:rPr lang="en-GB" sz="1600" noProof="1">
                <a:solidFill>
                  <a:srgbClr val="0070C0"/>
                </a:solidFill>
              </a:rPr>
              <a:t>* </a:t>
            </a:r>
            <a:r>
              <a:rPr lang="pl-PL" sz="1600" noProof="1" smtClean="0">
                <a:solidFill>
                  <a:srgbClr val="0070C0"/>
                </a:solidFill>
              </a:rPr>
              <a:t>Instrukcje kontrolne dla aplikacji </a:t>
            </a:r>
            <a:r>
              <a:rPr lang="en-GB" sz="1600" noProof="1" smtClean="0">
                <a:solidFill>
                  <a:srgbClr val="0070C0"/>
                </a:solidFill>
              </a:rPr>
              <a:t>JOINKEYS </a:t>
            </a:r>
            <a:r>
              <a:rPr lang="pl-PL" sz="1600" noProof="1">
                <a:solidFill>
                  <a:srgbClr val="00B050"/>
                </a:solidFill>
              </a:rPr>
              <a:t/>
            </a:r>
            <a:br>
              <a:rPr lang="pl-PL" sz="1600" noProof="1">
                <a:solidFill>
                  <a:srgbClr val="00B050"/>
                </a:solidFill>
              </a:rPr>
            </a:br>
            <a:r>
              <a:rPr lang="pl-PL" sz="1600" noProof="1">
                <a:solidFill>
                  <a:srgbClr val="00B050"/>
                </a:solidFill>
              </a:rPr>
              <a:t>000031   </a:t>
            </a:r>
            <a:r>
              <a:rPr lang="pl-PL" sz="1600" noProof="1">
                <a:solidFill>
                  <a:srgbClr val="0070C0"/>
                </a:solidFill>
              </a:rPr>
              <a:t>JOINKEYS FILE=F1,FIELDS=(5,25,A)</a:t>
            </a:r>
            <a:r>
              <a:rPr lang="pl-PL" sz="1600" noProof="1">
                <a:solidFill>
                  <a:srgbClr val="00B050"/>
                </a:solidFill>
              </a:rPr>
              <a:t/>
            </a:r>
            <a:br>
              <a:rPr lang="pl-PL" sz="1600" noProof="1">
                <a:solidFill>
                  <a:srgbClr val="00B050"/>
                </a:solidFill>
              </a:rPr>
            </a:br>
            <a:r>
              <a:rPr lang="pl-PL" sz="1600" noProof="1">
                <a:solidFill>
                  <a:srgbClr val="00B050"/>
                </a:solidFill>
              </a:rPr>
              <a:t>000032   </a:t>
            </a:r>
            <a:r>
              <a:rPr lang="pl-PL" sz="1600" noProof="1">
                <a:solidFill>
                  <a:srgbClr val="0070C0"/>
                </a:solidFill>
              </a:rPr>
              <a:t>JOINKEYS FILE=F2,FIELDS=(1,25,A)</a:t>
            </a:r>
          </a:p>
          <a:p>
            <a:pPr marL="0" indent="0" algn="l">
              <a:buNone/>
            </a:pPr>
            <a:r>
              <a:rPr lang="pl-PL" sz="1600" noProof="1">
                <a:solidFill>
                  <a:srgbClr val="00B050"/>
                </a:solidFill>
              </a:rPr>
              <a:t>000033   </a:t>
            </a:r>
            <a:r>
              <a:rPr lang="pl-PL" sz="1600" noProof="1">
                <a:solidFill>
                  <a:srgbClr val="0070C0"/>
                </a:solidFill>
              </a:rPr>
              <a:t>JOIN UNPAIRED,F1,F2</a:t>
            </a:r>
            <a:r>
              <a:rPr lang="pl-PL" sz="1600" noProof="1">
                <a:solidFill>
                  <a:srgbClr val="00B050"/>
                </a:solidFill>
              </a:rPr>
              <a:t/>
            </a:r>
            <a:br>
              <a:rPr lang="pl-PL" sz="1600" noProof="1">
                <a:solidFill>
                  <a:srgbClr val="00B050"/>
                </a:solidFill>
              </a:rPr>
            </a:br>
            <a:r>
              <a:rPr lang="pl-PL" sz="1600" noProof="1">
                <a:solidFill>
                  <a:srgbClr val="00B050"/>
                </a:solidFill>
              </a:rPr>
              <a:t>000034   </a:t>
            </a:r>
            <a:r>
              <a:rPr lang="pl-PL" sz="1600" noProof="1">
                <a:solidFill>
                  <a:srgbClr val="0070C0"/>
                </a:solidFill>
              </a:rPr>
              <a:t>REFORMAT FIELDS=(F1:1,29,F2:1,25,</a:t>
            </a:r>
            <a:r>
              <a:rPr lang="pl-PL" sz="1600" noProof="1">
                <a:solidFill>
                  <a:schemeClr val="bg1"/>
                </a:solidFill>
              </a:rPr>
              <a:t>?</a:t>
            </a:r>
            <a:r>
              <a:rPr lang="pl-PL" sz="1600" noProof="1">
                <a:solidFill>
                  <a:srgbClr val="0070C0"/>
                </a:solidFill>
              </a:rPr>
              <a:t>)</a:t>
            </a:r>
            <a:endParaRPr lang="pl-PL" sz="1600" noProof="1">
              <a:solidFill>
                <a:srgbClr val="00B050"/>
              </a:solidFill>
            </a:endParaRPr>
          </a:p>
          <a:p>
            <a:pPr marL="0" indent="0" algn="l">
              <a:buNone/>
            </a:pPr>
            <a:r>
              <a:rPr lang="pl-PL" sz="1600" noProof="1">
                <a:solidFill>
                  <a:srgbClr val="00B050"/>
                </a:solidFill>
              </a:rPr>
              <a:t>000035   </a:t>
            </a:r>
            <a:r>
              <a:rPr lang="pl-PL" sz="1600" noProof="1">
                <a:solidFill>
                  <a:srgbClr val="0070C0"/>
                </a:solidFill>
              </a:rPr>
              <a:t>OPTION COPY</a:t>
            </a:r>
          </a:p>
          <a:p>
            <a:pPr marL="0" indent="0" algn="l">
              <a:buNone/>
            </a:pPr>
            <a:r>
              <a:rPr lang="pl-PL" sz="1600" noProof="1">
                <a:solidFill>
                  <a:srgbClr val="00B050"/>
                </a:solidFill>
              </a:rPr>
              <a:t>000036 /*</a:t>
            </a:r>
            <a:br>
              <a:rPr lang="pl-PL" sz="1600" noProof="1">
                <a:solidFill>
                  <a:srgbClr val="00B050"/>
                </a:solidFill>
              </a:rPr>
            </a:br>
            <a:r>
              <a:rPr lang="pl-PL" sz="1600" noProof="1">
                <a:solidFill>
                  <a:srgbClr val="00B050"/>
                </a:solidFill>
              </a:rPr>
              <a:t>000037 //SYSOUT    </a:t>
            </a:r>
            <a:r>
              <a:rPr lang="pl-PL" sz="1600" noProof="1">
                <a:solidFill>
                  <a:srgbClr val="FF0000"/>
                </a:solidFill>
              </a:rPr>
              <a:t>DD</a:t>
            </a:r>
            <a:r>
              <a:rPr lang="pl-PL" sz="1600" noProof="1">
                <a:solidFill>
                  <a:srgbClr val="00B050"/>
                </a:solidFill>
              </a:rPr>
              <a:t> SYSOUT</a:t>
            </a:r>
            <a:r>
              <a:rPr lang="pl-PL" sz="1600" noProof="1">
                <a:solidFill>
                  <a:srgbClr val="FFFF00"/>
                </a:solidFill>
              </a:rPr>
              <a:t>=</a:t>
            </a:r>
            <a:r>
              <a:rPr lang="pl-PL" sz="1600" noProof="1">
                <a:solidFill>
                  <a:srgbClr val="00B050"/>
                </a:solidFill>
              </a:rPr>
              <a:t>*</a:t>
            </a:r>
            <a:br>
              <a:rPr lang="pl-PL" sz="1600" noProof="1">
                <a:solidFill>
                  <a:srgbClr val="00B050"/>
                </a:solidFill>
              </a:rPr>
            </a:br>
            <a:r>
              <a:rPr lang="pl-PL" sz="1600" noProof="1">
                <a:solidFill>
                  <a:srgbClr val="00B050"/>
                </a:solidFill>
              </a:rPr>
              <a:t>000038 //SYSPRINT </a:t>
            </a:r>
            <a:r>
              <a:rPr lang="pl-PL" sz="1600" noProof="1">
                <a:solidFill>
                  <a:srgbClr val="FF0000"/>
                </a:solidFill>
              </a:rPr>
              <a:t>DD</a:t>
            </a:r>
            <a:r>
              <a:rPr lang="pl-PL" sz="1600" noProof="1">
                <a:solidFill>
                  <a:srgbClr val="00B050"/>
                </a:solidFill>
              </a:rPr>
              <a:t> SYSOUT</a:t>
            </a:r>
            <a:r>
              <a:rPr lang="pl-PL" sz="1600" noProof="1">
                <a:solidFill>
                  <a:srgbClr val="FFFF00"/>
                </a:solidFill>
              </a:rPr>
              <a:t>=</a:t>
            </a:r>
            <a:r>
              <a:rPr lang="pl-PL" sz="1600" noProof="1">
                <a:solidFill>
                  <a:srgbClr val="00B050"/>
                </a:solidFill>
              </a:rPr>
              <a:t>*</a:t>
            </a:r>
          </a:p>
        </p:txBody>
      </p:sp>
    </p:spTree>
    <p:extLst>
      <p:ext uri="{BB962C8B-B14F-4D97-AF65-F5344CB8AC3E}">
        <p14:creationId xmlns:p14="http://schemas.microsoft.com/office/powerpoint/2010/main" xmlns="" val="3516726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tekstu 2"/>
          <p:cNvSpPr>
            <a:spLocks noGrp="1"/>
          </p:cNvSpPr>
          <p:nvPr>
            <p:ph type="body" idx="1"/>
          </p:nvPr>
        </p:nvSpPr>
        <p:spPr>
          <a:xfrm>
            <a:off x="785786" y="1"/>
            <a:ext cx="7772400" cy="500042"/>
          </a:xfrm>
        </p:spPr>
        <p:txBody>
          <a:bodyPr>
            <a:normAutofit fontScale="92500" lnSpcReduction="20000"/>
          </a:bodyPr>
          <a:lstStyle/>
          <a:p>
            <a:pPr algn="ctr"/>
            <a:r>
              <a:rPr lang="pl-PL" sz="3500" b="1" dirty="0">
                <a:solidFill>
                  <a:srgbClr val="FF0000"/>
                </a:solidFill>
                <a:latin typeface="Calibri" panose="020F0502020204030204" pitchFamily="34" charset="0"/>
              </a:rPr>
              <a:t>IDCAMS </a:t>
            </a:r>
            <a:r>
              <a:rPr lang="pl-PL" sz="1500" dirty="0">
                <a:solidFill>
                  <a:schemeClr val="tx1"/>
                </a:solidFill>
                <a:latin typeface="Calibri" panose="020F0502020204030204" pitchFamily="34" charset="0"/>
              </a:rPr>
              <a:t>(strona 1 z 4)</a:t>
            </a:r>
            <a:r>
              <a:rPr lang="pl-PL" sz="3200" b="1" dirty="0">
                <a:solidFill>
                  <a:srgbClr val="FF0000"/>
                </a:solidFill>
                <a:latin typeface="Calibri" panose="020F0502020204030204" pitchFamily="34" charset="0"/>
              </a:rPr>
              <a:t> </a:t>
            </a:r>
            <a:endParaRPr lang="pl-PL" b="1" dirty="0">
              <a:solidFill>
                <a:srgbClr val="FF0000"/>
              </a:solidFill>
              <a:latin typeface="Calibri" panose="020F0502020204030204" pitchFamily="34" charset="0"/>
            </a:endParaRPr>
          </a:p>
        </p:txBody>
      </p:sp>
      <p:sp>
        <p:nvSpPr>
          <p:cNvPr id="4" name="pole tekstowe 3"/>
          <p:cNvSpPr txBox="1"/>
          <p:nvPr/>
        </p:nvSpPr>
        <p:spPr>
          <a:xfrm>
            <a:off x="214282" y="428604"/>
            <a:ext cx="8929718" cy="2308324"/>
          </a:xfrm>
          <a:prstGeom prst="rect">
            <a:avLst/>
          </a:prstGeom>
          <a:noFill/>
        </p:spPr>
        <p:txBody>
          <a:bodyPr wrap="square" rtlCol="0">
            <a:spAutoFit/>
          </a:bodyPr>
          <a:lstStyle/>
          <a:p>
            <a:r>
              <a:rPr lang="en-US" b="1" dirty="0">
                <a:latin typeface="Calibri" panose="020F0502020204030204" pitchFamily="34" charset="0"/>
              </a:rPr>
              <a:t>IDCAMS</a:t>
            </a:r>
            <a:r>
              <a:rPr lang="en-US" dirty="0">
                <a:latin typeface="Calibri" panose="020F0502020204030204" pitchFamily="34" charset="0"/>
              </a:rPr>
              <a:t> (</a:t>
            </a:r>
            <a:r>
              <a:rPr lang="pl-PL" dirty="0">
                <a:latin typeface="Calibri" panose="020F0502020204030204" pitchFamily="34" charset="0"/>
              </a:rPr>
              <a:t>„</a:t>
            </a:r>
            <a:r>
              <a:rPr lang="pl-PL" b="1" i="1" dirty="0">
                <a:latin typeface="Calibri" panose="020F0502020204030204" pitchFamily="34" charset="0"/>
              </a:rPr>
              <a:t>A</a:t>
            </a:r>
            <a:r>
              <a:rPr lang="pl-PL" i="1" dirty="0">
                <a:latin typeface="Calibri" panose="020F0502020204030204" pitchFamily="34" charset="0"/>
              </a:rPr>
              <a:t>ccess </a:t>
            </a:r>
            <a:r>
              <a:rPr lang="pl-PL" b="1" i="1" noProof="1">
                <a:latin typeface="Calibri" panose="020F0502020204030204" pitchFamily="34" charset="0"/>
              </a:rPr>
              <a:t>M</a:t>
            </a:r>
            <a:r>
              <a:rPr lang="pl-PL" i="1" noProof="1">
                <a:latin typeface="Calibri" panose="020F0502020204030204" pitchFamily="34" charset="0"/>
              </a:rPr>
              <a:t>ethod</a:t>
            </a:r>
            <a:r>
              <a:rPr lang="pl-PL" i="1" dirty="0">
                <a:latin typeface="Calibri" panose="020F0502020204030204" pitchFamily="34" charset="0"/>
              </a:rPr>
              <a:t> </a:t>
            </a:r>
            <a:r>
              <a:rPr lang="pl-PL" b="1" i="1" dirty="0">
                <a:latin typeface="Calibri" panose="020F0502020204030204" pitchFamily="34" charset="0"/>
              </a:rPr>
              <a:t>S</a:t>
            </a:r>
            <a:r>
              <a:rPr lang="pl-PL" i="1" dirty="0">
                <a:latin typeface="Calibri" panose="020F0502020204030204" pitchFamily="34" charset="0"/>
              </a:rPr>
              <a:t>ervices</a:t>
            </a:r>
            <a:r>
              <a:rPr lang="pl-PL" dirty="0">
                <a:latin typeface="Calibri" panose="020F0502020204030204" pitchFamily="34" charset="0"/>
              </a:rPr>
              <a:t>”</a:t>
            </a:r>
            <a:r>
              <a:rPr lang="en-US" dirty="0">
                <a:latin typeface="Calibri" panose="020F0502020204030204" pitchFamily="34" charset="0"/>
              </a:rPr>
              <a:t>) </a:t>
            </a:r>
            <a:r>
              <a:rPr lang="pl-PL" dirty="0">
                <a:latin typeface="Calibri" panose="020F0502020204030204" pitchFamily="34" charset="0"/>
              </a:rPr>
              <a:t>tworzy i modyfikuje pliki danych.</a:t>
            </a:r>
          </a:p>
          <a:p>
            <a:r>
              <a:rPr lang="en-US" dirty="0">
                <a:latin typeface="Calibri" panose="020F0502020204030204" pitchFamily="34" charset="0"/>
              </a:rPr>
              <a:t> </a:t>
            </a:r>
            <a:r>
              <a:rPr lang="pl-PL" dirty="0">
                <a:latin typeface="Calibri" panose="020F0502020204030204" pitchFamily="34" charset="0"/>
              </a:rPr>
              <a:t>Z założenia </a:t>
            </a:r>
            <a:r>
              <a:rPr lang="pl-PL" b="1" dirty="0">
                <a:latin typeface="Calibri" panose="020F0502020204030204" pitchFamily="34" charset="0"/>
              </a:rPr>
              <a:t>IDCAMS</a:t>
            </a:r>
            <a:r>
              <a:rPr lang="pl-PL" dirty="0">
                <a:latin typeface="Calibri" panose="020F0502020204030204" pitchFamily="34" charset="0"/>
              </a:rPr>
              <a:t> miał zastąpić większość  innych programów narzędziowych i jest najczęściej używanym  narzędziem IBM.  Wiele z programów narzędziowych posiada  podobne funkcje, np. kopiować pliki może zarówno </a:t>
            </a:r>
            <a:r>
              <a:rPr lang="pl-PL" b="1" dirty="0">
                <a:latin typeface="Calibri" panose="020F0502020204030204" pitchFamily="34" charset="0"/>
              </a:rPr>
              <a:t>IDCAMS</a:t>
            </a:r>
            <a:r>
              <a:rPr lang="pl-PL" dirty="0">
                <a:latin typeface="Calibri" panose="020F0502020204030204" pitchFamily="34" charset="0"/>
              </a:rPr>
              <a:t>, </a:t>
            </a:r>
            <a:r>
              <a:rPr lang="pl-PL" b="1" dirty="0">
                <a:latin typeface="Calibri" panose="020F0502020204030204" pitchFamily="34" charset="0"/>
              </a:rPr>
              <a:t>IEBGENER</a:t>
            </a:r>
            <a:r>
              <a:rPr lang="pl-PL" dirty="0">
                <a:latin typeface="Calibri" panose="020F0502020204030204" pitchFamily="34" charset="0"/>
              </a:rPr>
              <a:t> jak i </a:t>
            </a:r>
            <a:r>
              <a:rPr lang="pl-PL" b="1" dirty="0">
                <a:latin typeface="Calibri" panose="020F0502020204030204" pitchFamily="34" charset="0"/>
              </a:rPr>
              <a:t>IEBCOPY</a:t>
            </a:r>
            <a:r>
              <a:rPr lang="pl-PL" dirty="0">
                <a:latin typeface="Calibri" panose="020F0502020204030204" pitchFamily="34" charset="0"/>
              </a:rPr>
              <a:t> . Tu tylko parę praktycznych zastosowań programu </a:t>
            </a:r>
            <a:r>
              <a:rPr lang="pl-PL" b="1" dirty="0">
                <a:latin typeface="Calibri" panose="020F0502020204030204" pitchFamily="34" charset="0"/>
              </a:rPr>
              <a:t>IDCAMS</a:t>
            </a:r>
            <a:r>
              <a:rPr lang="pl-PL" dirty="0">
                <a:latin typeface="Calibri" panose="020F0502020204030204" pitchFamily="34" charset="0"/>
              </a:rPr>
              <a:t>.</a:t>
            </a:r>
          </a:p>
          <a:p>
            <a:r>
              <a:rPr lang="pl-PL" b="1" dirty="0">
                <a:latin typeface="Calibri" panose="020F0502020204030204" pitchFamily="34" charset="0"/>
              </a:rPr>
              <a:t>DEFINE, ALTER, DELETE</a:t>
            </a:r>
            <a:r>
              <a:rPr lang="pl-PL" dirty="0">
                <a:latin typeface="Calibri" panose="020F0502020204030204" pitchFamily="34" charset="0"/>
              </a:rPr>
              <a:t> na przykładzie koncepcji </a:t>
            </a:r>
            <a:r>
              <a:rPr lang="pl-PL" b="1" dirty="0">
                <a:latin typeface="Calibri" panose="020F0502020204030204" pitchFamily="34" charset="0"/>
              </a:rPr>
              <a:t>GDG</a:t>
            </a:r>
          </a:p>
          <a:p>
            <a:r>
              <a:rPr lang="pl-PL" b="1" dirty="0">
                <a:latin typeface="Calibri" panose="020F0502020204030204" pitchFamily="34" charset="0"/>
              </a:rPr>
              <a:t>GDG</a:t>
            </a:r>
            <a:r>
              <a:rPr lang="pl-PL" dirty="0">
                <a:latin typeface="Calibri" panose="020F0502020204030204" pitchFamily="34" charset="0"/>
              </a:rPr>
              <a:t> (</a:t>
            </a:r>
            <a:r>
              <a:rPr lang="pl-PL" b="1" i="1" noProof="1">
                <a:latin typeface="Calibri" panose="020F0502020204030204" pitchFamily="34" charset="0"/>
              </a:rPr>
              <a:t>G</a:t>
            </a:r>
            <a:r>
              <a:rPr lang="pl-PL" i="1" noProof="1">
                <a:latin typeface="Calibri" panose="020F0502020204030204" pitchFamily="34" charset="0"/>
              </a:rPr>
              <a:t>eneration </a:t>
            </a:r>
            <a:r>
              <a:rPr lang="pl-PL" b="1" i="1" dirty="0">
                <a:latin typeface="Calibri" panose="020F0502020204030204" pitchFamily="34" charset="0"/>
              </a:rPr>
              <a:t>D</a:t>
            </a:r>
            <a:r>
              <a:rPr lang="pl-PL" i="1" dirty="0">
                <a:latin typeface="Calibri" panose="020F0502020204030204" pitchFamily="34" charset="0"/>
              </a:rPr>
              <a:t>ata </a:t>
            </a:r>
            <a:r>
              <a:rPr lang="pl-PL" b="1" i="1" dirty="0">
                <a:latin typeface="Calibri" panose="020F0502020204030204" pitchFamily="34" charset="0"/>
              </a:rPr>
              <a:t>G</a:t>
            </a:r>
            <a:r>
              <a:rPr lang="pl-PL" i="1" dirty="0">
                <a:latin typeface="Calibri" panose="020F0502020204030204" pitchFamily="34" charset="0"/>
              </a:rPr>
              <a:t>roup</a:t>
            </a:r>
            <a:r>
              <a:rPr lang="pl-PL" dirty="0">
                <a:latin typeface="Calibri" panose="020F0502020204030204" pitchFamily="34" charset="0"/>
              </a:rPr>
              <a:t>)  to grupa plików … (patrz: notatki).</a:t>
            </a:r>
          </a:p>
          <a:p>
            <a:r>
              <a:rPr lang="pl-PL" b="1" dirty="0">
                <a:latin typeface="Calibri" panose="020F0502020204030204" pitchFamily="34" charset="0"/>
              </a:rPr>
              <a:t>DEFINE GDG</a:t>
            </a:r>
            <a:r>
              <a:rPr lang="pl-PL" dirty="0">
                <a:latin typeface="Calibri" panose="020F0502020204030204" pitchFamily="34" charset="0"/>
              </a:rPr>
              <a:t> – zdefiniowanie (utworzenie) </a:t>
            </a:r>
            <a:r>
              <a:rPr lang="pl-PL" dirty="0" smtClean="0">
                <a:latin typeface="Calibri" panose="020F0502020204030204" pitchFamily="34" charset="0"/>
              </a:rPr>
              <a:t>nazwy…: </a:t>
            </a:r>
            <a:endParaRPr lang="pl-PL" dirty="0">
              <a:latin typeface="Calibri" panose="020F0502020204030204" pitchFamily="34" charset="0"/>
            </a:endParaRPr>
          </a:p>
        </p:txBody>
      </p:sp>
      <p:sp>
        <p:nvSpPr>
          <p:cNvPr id="6" name="Tytuł 1"/>
          <p:cNvSpPr>
            <a:spLocks noGrp="1"/>
          </p:cNvSpPr>
          <p:nvPr>
            <p:ph type="title"/>
          </p:nvPr>
        </p:nvSpPr>
        <p:spPr>
          <a:xfrm>
            <a:off x="899592" y="2736928"/>
            <a:ext cx="7730602" cy="4076448"/>
          </a:xfrm>
          <a:solidFill>
            <a:schemeClr val="tx1"/>
          </a:solidFill>
        </p:spPr>
        <p:txBody>
          <a:bodyPr>
            <a:noAutofit/>
          </a:bodyPr>
          <a:lstStyle/>
          <a:p>
            <a:pPr marL="0" indent="0" algn="l">
              <a:buNone/>
            </a:pPr>
            <a:r>
              <a:rPr lang="pl-PL" sz="1400" dirty="0">
                <a:solidFill>
                  <a:srgbClr val="FF0000"/>
                </a:solidFill>
                <a:latin typeface="Calibri" panose="020F0502020204030204" pitchFamily="34" charset="0"/>
              </a:rPr>
              <a:t>******</a:t>
            </a:r>
            <a:r>
              <a:rPr lang="pl-PL" sz="1400" dirty="0">
                <a:latin typeface="Calibri" panose="020F0502020204030204" pitchFamily="34" charset="0"/>
              </a:rPr>
              <a:t> </a:t>
            </a:r>
            <a:r>
              <a:rPr lang="pl-PL" sz="1400" dirty="0">
                <a:solidFill>
                  <a:srgbClr val="0070C0"/>
                </a:solidFill>
                <a:latin typeface="Calibri" panose="020F0502020204030204" pitchFamily="34" charset="0"/>
              </a:rPr>
              <a:t>***************************** Top of Data *******************************</a:t>
            </a:r>
            <a:br>
              <a:rPr lang="pl-PL" sz="1400" dirty="0">
                <a:solidFill>
                  <a:srgbClr val="0070C0"/>
                </a:solidFill>
                <a:latin typeface="Calibri" panose="020F0502020204030204" pitchFamily="34" charset="0"/>
              </a:rPr>
            </a:br>
            <a:r>
              <a:rPr lang="pl-PL" sz="1400" noProof="1">
                <a:solidFill>
                  <a:srgbClr val="00B050"/>
                </a:solidFill>
                <a:latin typeface="Calibri" panose="020F0502020204030204" pitchFamily="34" charset="0"/>
              </a:rPr>
              <a:t>000001 //LB12345 </a:t>
            </a:r>
            <a:r>
              <a:rPr lang="pl-PL" sz="1400" noProof="1">
                <a:solidFill>
                  <a:srgbClr val="FF0000"/>
                </a:solidFill>
                <a:latin typeface="Calibri" panose="020F0502020204030204" pitchFamily="34" charset="0"/>
              </a:rPr>
              <a:t>JOB</a:t>
            </a:r>
            <a:r>
              <a:rPr lang="pl-PL" sz="1400" noProof="1">
                <a:solidFill>
                  <a:srgbClr val="00B050"/>
                </a:solidFill>
                <a:latin typeface="Calibri" panose="020F0502020204030204" pitchFamily="34" charset="0"/>
              </a:rPr>
              <a:t> </a:t>
            </a:r>
            <a:r>
              <a:rPr lang="pl-PL" sz="1400" noProof="1">
                <a:solidFill>
                  <a:srgbClr val="FFFF00"/>
                </a:solidFill>
                <a:latin typeface="Calibri" panose="020F0502020204030204" pitchFamily="34" charset="0"/>
              </a:rPr>
              <a:t>(</a:t>
            </a:r>
            <a:r>
              <a:rPr lang="pl-PL" sz="1400" noProof="1">
                <a:solidFill>
                  <a:srgbClr val="00B050"/>
                </a:solidFill>
                <a:latin typeface="Calibri" panose="020F0502020204030204" pitchFamily="34" charset="0"/>
              </a:rPr>
              <a:t>BWGO</a:t>
            </a:r>
            <a:r>
              <a:rPr lang="pl-PL" sz="1400" noProof="1">
                <a:solidFill>
                  <a:srgbClr val="FFFF00"/>
                </a:solidFill>
                <a:latin typeface="Calibri" panose="020F0502020204030204" pitchFamily="34" charset="0"/>
              </a:rPr>
              <a:t>,</a:t>
            </a:r>
            <a:r>
              <a:rPr lang="pl-PL" sz="1400" noProof="1">
                <a:solidFill>
                  <a:srgbClr val="00B050"/>
                </a:solidFill>
                <a:latin typeface="Calibri" panose="020F0502020204030204" pitchFamily="34" charset="0"/>
              </a:rPr>
              <a:t>T</a:t>
            </a:r>
            <a:r>
              <a:rPr lang="pl-PL" sz="1400" noProof="1">
                <a:solidFill>
                  <a:srgbClr val="FFFF00"/>
                </a:solidFill>
                <a:latin typeface="Calibri" panose="020F0502020204030204" pitchFamily="34" charset="0"/>
              </a:rPr>
              <a:t>,</a:t>
            </a:r>
            <a:r>
              <a:rPr lang="pl-PL" sz="1400" noProof="1">
                <a:solidFill>
                  <a:srgbClr val="00B050"/>
                </a:solidFill>
                <a:latin typeface="Calibri" panose="020F0502020204030204" pitchFamily="34" charset="0"/>
              </a:rPr>
              <a:t>B</a:t>
            </a:r>
            <a:r>
              <a:rPr lang="pl-PL" sz="1400" noProof="1">
                <a:solidFill>
                  <a:srgbClr val="FFFF00"/>
                </a:solidFill>
                <a:latin typeface="Calibri" panose="020F0502020204030204" pitchFamily="34" charset="0"/>
              </a:rPr>
              <a:t>),</a:t>
            </a:r>
            <a:r>
              <a:rPr lang="pl-PL" sz="1400" noProof="1">
                <a:solidFill>
                  <a:srgbClr val="00B050"/>
                </a:solidFill>
                <a:latin typeface="Calibri" panose="020F0502020204030204" pitchFamily="34" charset="0"/>
              </a:rPr>
              <a:t>LB12345</a:t>
            </a:r>
            <a:r>
              <a:rPr lang="pl-PL" sz="1400" noProof="1">
                <a:solidFill>
                  <a:srgbClr val="FFFF00"/>
                </a:solidFill>
                <a:latin typeface="Calibri" panose="020F0502020204030204" pitchFamily="34" charset="0"/>
              </a:rPr>
              <a:t>,</a:t>
            </a:r>
            <a:r>
              <a:rPr lang="pl-PL" sz="1400" noProof="1">
                <a:solidFill>
                  <a:srgbClr val="00B050"/>
                </a:solidFill>
                <a:latin typeface="Calibri" panose="020F0502020204030204" pitchFamily="34" charset="0"/>
              </a:rPr>
              <a:t>MSGCLASS</a:t>
            </a:r>
            <a:r>
              <a:rPr lang="pl-PL" sz="1400" noProof="1">
                <a:solidFill>
                  <a:srgbClr val="FFFF00"/>
                </a:solidFill>
                <a:latin typeface="Calibri" panose="020F0502020204030204" pitchFamily="34" charset="0"/>
              </a:rPr>
              <a:t>=</a:t>
            </a:r>
            <a:r>
              <a:rPr lang="pl-PL" sz="1400" noProof="1">
                <a:solidFill>
                  <a:srgbClr val="00B050"/>
                </a:solidFill>
                <a:latin typeface="Calibri" panose="020F0502020204030204" pitchFamily="34" charset="0"/>
              </a:rPr>
              <a:t>O</a:t>
            </a:r>
            <a:r>
              <a:rPr lang="pl-PL" sz="1400" noProof="1">
                <a:solidFill>
                  <a:srgbClr val="FFFF00"/>
                </a:solidFill>
                <a:latin typeface="Calibri" panose="020F0502020204030204" pitchFamily="34" charset="0"/>
              </a:rPr>
              <a:t>,</a:t>
            </a:r>
            <a:r>
              <a:rPr lang="pl-PL" sz="1400" noProof="1">
                <a:solidFill>
                  <a:srgbClr val="00B050"/>
                </a:solidFill>
                <a:latin typeface="Calibri" panose="020F0502020204030204" pitchFamily="34" charset="0"/>
              </a:rPr>
              <a:t> </a:t>
            </a:r>
            <a:br>
              <a:rPr lang="pl-PL" sz="1400" noProof="1">
                <a:solidFill>
                  <a:srgbClr val="00B050"/>
                </a:solidFill>
                <a:latin typeface="Calibri" panose="020F0502020204030204" pitchFamily="34" charset="0"/>
              </a:rPr>
            </a:br>
            <a:r>
              <a:rPr lang="pl-PL" sz="1400" noProof="1">
                <a:solidFill>
                  <a:srgbClr val="00B050"/>
                </a:solidFill>
                <a:latin typeface="Calibri" panose="020F0502020204030204" pitchFamily="34" charset="0"/>
              </a:rPr>
              <a:t>000002 //                      MSGLEVEL</a:t>
            </a:r>
            <a:r>
              <a:rPr lang="pl-PL" sz="1400" noProof="1">
                <a:solidFill>
                  <a:srgbClr val="FFFF00"/>
                </a:solidFill>
                <a:latin typeface="Calibri" panose="020F0502020204030204" pitchFamily="34" charset="0"/>
              </a:rPr>
              <a:t>=(</a:t>
            </a:r>
            <a:r>
              <a:rPr lang="pl-PL" sz="1400" noProof="1">
                <a:solidFill>
                  <a:srgbClr val="00B050"/>
                </a:solidFill>
                <a:latin typeface="Calibri" panose="020F0502020204030204" pitchFamily="34" charset="0"/>
              </a:rPr>
              <a:t>1</a:t>
            </a:r>
            <a:r>
              <a:rPr lang="pl-PL" sz="1400" noProof="1">
                <a:solidFill>
                  <a:srgbClr val="FFFF00"/>
                </a:solidFill>
                <a:latin typeface="Calibri" panose="020F0502020204030204" pitchFamily="34" charset="0"/>
              </a:rPr>
              <a:t>,</a:t>
            </a:r>
            <a:r>
              <a:rPr lang="pl-PL" sz="1400" noProof="1">
                <a:solidFill>
                  <a:srgbClr val="00B050"/>
                </a:solidFill>
                <a:latin typeface="Calibri" panose="020F0502020204030204" pitchFamily="34" charset="0"/>
              </a:rPr>
              <a:t>1</a:t>
            </a:r>
            <a:r>
              <a:rPr lang="pl-PL" sz="1400" noProof="1">
                <a:solidFill>
                  <a:srgbClr val="FFFF00"/>
                </a:solidFill>
                <a:latin typeface="Calibri" panose="020F0502020204030204" pitchFamily="34" charset="0"/>
              </a:rPr>
              <a:t>),</a:t>
            </a:r>
            <a:r>
              <a:rPr lang="pl-PL" sz="1400" noProof="1">
                <a:solidFill>
                  <a:srgbClr val="00B050"/>
                </a:solidFill>
                <a:latin typeface="Calibri" panose="020F0502020204030204" pitchFamily="34" charset="0"/>
              </a:rPr>
              <a:t>CLASS</a:t>
            </a:r>
            <a:r>
              <a:rPr lang="pl-PL" sz="1400" noProof="1">
                <a:solidFill>
                  <a:srgbClr val="FFFF00"/>
                </a:solidFill>
                <a:latin typeface="Calibri" panose="020F0502020204030204" pitchFamily="34" charset="0"/>
              </a:rPr>
              <a:t>=</a:t>
            </a:r>
            <a:r>
              <a:rPr lang="pl-PL" sz="1400" noProof="1">
                <a:solidFill>
                  <a:srgbClr val="00B050"/>
                </a:solidFill>
                <a:latin typeface="Calibri" panose="020F0502020204030204" pitchFamily="34" charset="0"/>
              </a:rPr>
              <a:t>B</a:t>
            </a:r>
            <a:r>
              <a:rPr lang="pl-PL" sz="1400" noProof="1">
                <a:solidFill>
                  <a:srgbClr val="FFFF00"/>
                </a:solidFill>
                <a:latin typeface="Calibri" panose="020F0502020204030204" pitchFamily="34" charset="0"/>
              </a:rPr>
              <a:t>,</a:t>
            </a:r>
            <a:r>
              <a:rPr lang="pl-PL" sz="1400" noProof="1">
                <a:solidFill>
                  <a:srgbClr val="00B050"/>
                </a:solidFill>
                <a:latin typeface="Calibri" panose="020F0502020204030204" pitchFamily="34" charset="0"/>
              </a:rPr>
              <a:t>NOTIFY</a:t>
            </a:r>
            <a:r>
              <a:rPr lang="pl-PL" sz="1400" noProof="1">
                <a:solidFill>
                  <a:srgbClr val="FFFF00"/>
                </a:solidFill>
                <a:latin typeface="Calibri" panose="020F0502020204030204" pitchFamily="34" charset="0"/>
              </a:rPr>
              <a:t>=</a:t>
            </a:r>
            <a:r>
              <a:rPr lang="pl-PL" sz="1400" noProof="1">
                <a:solidFill>
                  <a:srgbClr val="00B050"/>
                </a:solidFill>
                <a:latin typeface="Calibri" panose="020F0502020204030204" pitchFamily="34" charset="0"/>
              </a:rPr>
              <a:t>LB12345 </a:t>
            </a:r>
            <a:br>
              <a:rPr lang="pl-PL" sz="1400" noProof="1">
                <a:solidFill>
                  <a:srgbClr val="00B050"/>
                </a:solidFill>
                <a:latin typeface="Calibri" panose="020F0502020204030204" pitchFamily="34" charset="0"/>
              </a:rPr>
            </a:br>
            <a:r>
              <a:rPr lang="pl-PL" sz="1400" noProof="1">
                <a:solidFill>
                  <a:srgbClr val="00B050"/>
                </a:solidFill>
                <a:latin typeface="Calibri" panose="020F0502020204030204" pitchFamily="34" charset="0"/>
              </a:rPr>
              <a:t>000003 </a:t>
            </a:r>
            <a:r>
              <a:rPr lang="pl-PL" sz="1400" noProof="1">
                <a:solidFill>
                  <a:schemeClr val="accent5">
                    <a:lumMod val="60000"/>
                    <a:lumOff val="40000"/>
                  </a:schemeClr>
                </a:solidFill>
                <a:latin typeface="Calibri" panose="020F0502020204030204" pitchFamily="34" charset="0"/>
              </a:rPr>
              <a:t>//****************************************************************</a:t>
            </a:r>
            <a:r>
              <a:rPr lang="pl-PL" sz="1400" noProof="1">
                <a:solidFill>
                  <a:srgbClr val="00B050"/>
                </a:solidFill>
                <a:latin typeface="Calibri" panose="020F0502020204030204" pitchFamily="34" charset="0"/>
              </a:rPr>
              <a:t/>
            </a:r>
            <a:br>
              <a:rPr lang="pl-PL" sz="1400" noProof="1">
                <a:solidFill>
                  <a:srgbClr val="00B050"/>
                </a:solidFill>
                <a:latin typeface="Calibri" panose="020F0502020204030204" pitchFamily="34" charset="0"/>
              </a:rPr>
            </a:br>
            <a:r>
              <a:rPr lang="pl-PL" sz="1400" noProof="1">
                <a:solidFill>
                  <a:srgbClr val="00B050"/>
                </a:solidFill>
                <a:latin typeface="Calibri" panose="020F0502020204030204" pitchFamily="34" charset="0"/>
              </a:rPr>
              <a:t>000004 </a:t>
            </a:r>
            <a:r>
              <a:rPr lang="pl-PL" sz="1400" noProof="1">
                <a:solidFill>
                  <a:schemeClr val="accent5">
                    <a:lumMod val="60000"/>
                    <a:lumOff val="40000"/>
                  </a:schemeClr>
                </a:solidFill>
                <a:latin typeface="Calibri" panose="020F0502020204030204" pitchFamily="34" charset="0"/>
              </a:rPr>
              <a:t>//*		                 Creation of GDG files name			*</a:t>
            </a:r>
            <a:r>
              <a:rPr lang="pl-PL" sz="1400" noProof="1">
                <a:solidFill>
                  <a:srgbClr val="00B050"/>
                </a:solidFill>
                <a:latin typeface="Calibri" panose="020F0502020204030204" pitchFamily="34" charset="0"/>
              </a:rPr>
              <a:t/>
            </a:r>
            <a:br>
              <a:rPr lang="pl-PL" sz="1400" noProof="1">
                <a:solidFill>
                  <a:srgbClr val="00B050"/>
                </a:solidFill>
                <a:latin typeface="Calibri" panose="020F0502020204030204" pitchFamily="34" charset="0"/>
              </a:rPr>
            </a:br>
            <a:r>
              <a:rPr lang="pl-PL" sz="1400" noProof="1">
                <a:solidFill>
                  <a:srgbClr val="00B050"/>
                </a:solidFill>
                <a:latin typeface="Calibri" panose="020F0502020204030204" pitchFamily="34" charset="0"/>
              </a:rPr>
              <a:t>000005 </a:t>
            </a:r>
            <a:r>
              <a:rPr lang="pl-PL" sz="1400" noProof="1">
                <a:solidFill>
                  <a:schemeClr val="accent5">
                    <a:lumMod val="60000"/>
                    <a:lumOff val="40000"/>
                  </a:schemeClr>
                </a:solidFill>
                <a:latin typeface="Calibri" panose="020F0502020204030204" pitchFamily="34" charset="0"/>
              </a:rPr>
              <a:t>//****************************************************************</a:t>
            </a:r>
            <a:r>
              <a:rPr lang="pl-PL" sz="1400" noProof="1">
                <a:solidFill>
                  <a:srgbClr val="00B050"/>
                </a:solidFill>
                <a:latin typeface="Calibri" panose="020F0502020204030204" pitchFamily="34" charset="0"/>
              </a:rPr>
              <a:t/>
            </a:r>
            <a:br>
              <a:rPr lang="pl-PL" sz="1400" noProof="1">
                <a:solidFill>
                  <a:srgbClr val="00B050"/>
                </a:solidFill>
                <a:latin typeface="Calibri" panose="020F0502020204030204" pitchFamily="34" charset="0"/>
              </a:rPr>
            </a:br>
            <a:r>
              <a:rPr lang="pl-PL" sz="1400" noProof="1">
                <a:solidFill>
                  <a:srgbClr val="00B050"/>
                </a:solidFill>
                <a:latin typeface="Calibri" panose="020F0502020204030204" pitchFamily="34" charset="0"/>
              </a:rPr>
              <a:t>000006 //GDGCREA   </a:t>
            </a:r>
            <a:r>
              <a:rPr lang="pl-PL" sz="1400" noProof="1">
                <a:solidFill>
                  <a:srgbClr val="FF0000"/>
                </a:solidFill>
                <a:latin typeface="Calibri" panose="020F0502020204030204" pitchFamily="34" charset="0"/>
              </a:rPr>
              <a:t>EXEC</a:t>
            </a:r>
            <a:r>
              <a:rPr lang="pl-PL" sz="1400" noProof="1">
                <a:solidFill>
                  <a:srgbClr val="00B050"/>
                </a:solidFill>
                <a:latin typeface="Calibri" panose="020F0502020204030204" pitchFamily="34" charset="0"/>
              </a:rPr>
              <a:t>  PGM</a:t>
            </a:r>
            <a:r>
              <a:rPr lang="pl-PL" sz="1400" noProof="1">
                <a:solidFill>
                  <a:srgbClr val="FFFF00"/>
                </a:solidFill>
                <a:latin typeface="Calibri" panose="020F0502020204030204" pitchFamily="34" charset="0"/>
              </a:rPr>
              <a:t>=</a:t>
            </a:r>
            <a:r>
              <a:rPr lang="pl-PL" sz="1400" noProof="1">
                <a:solidFill>
                  <a:srgbClr val="00B050"/>
                </a:solidFill>
                <a:latin typeface="Calibri" panose="020F0502020204030204" pitchFamily="34" charset="0"/>
              </a:rPr>
              <a:t>IDCAMS </a:t>
            </a:r>
            <a:br>
              <a:rPr lang="pl-PL" sz="1400" noProof="1">
                <a:solidFill>
                  <a:srgbClr val="00B050"/>
                </a:solidFill>
                <a:latin typeface="Calibri" panose="020F0502020204030204" pitchFamily="34" charset="0"/>
              </a:rPr>
            </a:br>
            <a:r>
              <a:rPr lang="pl-PL" sz="1400" noProof="1">
                <a:solidFill>
                  <a:srgbClr val="00B050"/>
                </a:solidFill>
                <a:latin typeface="Calibri" panose="020F0502020204030204" pitchFamily="34" charset="0"/>
              </a:rPr>
              <a:t>000007 //SYSPRINT    </a:t>
            </a:r>
            <a:r>
              <a:rPr lang="pl-PL" sz="1400" noProof="1">
                <a:solidFill>
                  <a:srgbClr val="FF0000"/>
                </a:solidFill>
                <a:latin typeface="Calibri" panose="020F0502020204030204" pitchFamily="34" charset="0"/>
              </a:rPr>
              <a:t>DD</a:t>
            </a:r>
            <a:r>
              <a:rPr lang="pl-PL" sz="1400" noProof="1">
                <a:solidFill>
                  <a:srgbClr val="00B050"/>
                </a:solidFill>
                <a:latin typeface="Calibri" panose="020F0502020204030204" pitchFamily="34" charset="0"/>
              </a:rPr>
              <a:t>     SYSOUT</a:t>
            </a:r>
            <a:r>
              <a:rPr lang="pl-PL" sz="1400" noProof="1">
                <a:solidFill>
                  <a:srgbClr val="FFFF00"/>
                </a:solidFill>
                <a:latin typeface="Calibri" panose="020F0502020204030204" pitchFamily="34" charset="0"/>
              </a:rPr>
              <a:t>=</a:t>
            </a:r>
            <a:r>
              <a:rPr lang="pl-PL" sz="1400" noProof="1">
                <a:solidFill>
                  <a:srgbClr val="00B050"/>
                </a:solidFill>
                <a:latin typeface="Calibri" panose="020F0502020204030204" pitchFamily="34" charset="0"/>
              </a:rPr>
              <a:t>* </a:t>
            </a:r>
            <a:br>
              <a:rPr lang="pl-PL" sz="1400" noProof="1">
                <a:solidFill>
                  <a:srgbClr val="00B050"/>
                </a:solidFill>
                <a:latin typeface="Calibri" panose="020F0502020204030204" pitchFamily="34" charset="0"/>
              </a:rPr>
            </a:br>
            <a:r>
              <a:rPr lang="pl-PL" sz="1400" noProof="1">
                <a:solidFill>
                  <a:srgbClr val="00B050"/>
                </a:solidFill>
                <a:latin typeface="Calibri" panose="020F0502020204030204" pitchFamily="34" charset="0"/>
              </a:rPr>
              <a:t>000008 //SYSOUT       </a:t>
            </a:r>
            <a:r>
              <a:rPr lang="pl-PL" sz="1400" noProof="1">
                <a:solidFill>
                  <a:srgbClr val="FF0000"/>
                </a:solidFill>
                <a:latin typeface="Calibri" panose="020F0502020204030204" pitchFamily="34" charset="0"/>
              </a:rPr>
              <a:t>DD</a:t>
            </a:r>
            <a:r>
              <a:rPr lang="pl-PL" sz="1400" noProof="1">
                <a:solidFill>
                  <a:srgbClr val="00B050"/>
                </a:solidFill>
                <a:latin typeface="Calibri" panose="020F0502020204030204" pitchFamily="34" charset="0"/>
              </a:rPr>
              <a:t>     SYSOUT</a:t>
            </a:r>
            <a:r>
              <a:rPr lang="pl-PL" sz="1400" noProof="1">
                <a:solidFill>
                  <a:srgbClr val="FFFF00"/>
                </a:solidFill>
                <a:latin typeface="Calibri" panose="020F0502020204030204" pitchFamily="34" charset="0"/>
              </a:rPr>
              <a:t>=</a:t>
            </a:r>
            <a:r>
              <a:rPr lang="pl-PL" sz="1400" noProof="1">
                <a:solidFill>
                  <a:srgbClr val="00B050"/>
                </a:solidFill>
                <a:latin typeface="Calibri" panose="020F0502020204030204" pitchFamily="34" charset="0"/>
              </a:rPr>
              <a:t>* </a:t>
            </a:r>
            <a:br>
              <a:rPr lang="pl-PL" sz="1400" noProof="1">
                <a:solidFill>
                  <a:srgbClr val="00B050"/>
                </a:solidFill>
                <a:latin typeface="Calibri" panose="020F0502020204030204" pitchFamily="34" charset="0"/>
              </a:rPr>
            </a:br>
            <a:r>
              <a:rPr lang="pl-PL" sz="1400" noProof="1">
                <a:solidFill>
                  <a:srgbClr val="00B050"/>
                </a:solidFill>
                <a:latin typeface="Calibri" panose="020F0502020204030204" pitchFamily="34" charset="0"/>
              </a:rPr>
              <a:t>000009 //SYSIN           </a:t>
            </a:r>
            <a:r>
              <a:rPr lang="pl-PL" sz="1400" noProof="1">
                <a:solidFill>
                  <a:srgbClr val="FF0000"/>
                </a:solidFill>
                <a:latin typeface="Calibri" panose="020F0502020204030204" pitchFamily="34" charset="0"/>
              </a:rPr>
              <a:t>DD</a:t>
            </a:r>
            <a:r>
              <a:rPr lang="pl-PL" sz="1400" noProof="1">
                <a:solidFill>
                  <a:srgbClr val="00B050"/>
                </a:solidFill>
                <a:latin typeface="Calibri" panose="020F0502020204030204" pitchFamily="34" charset="0"/>
              </a:rPr>
              <a:t>     * </a:t>
            </a:r>
            <a:br>
              <a:rPr lang="pl-PL" sz="1400" noProof="1">
                <a:solidFill>
                  <a:srgbClr val="00B050"/>
                </a:solidFill>
                <a:latin typeface="Calibri" panose="020F0502020204030204" pitchFamily="34" charset="0"/>
              </a:rPr>
            </a:br>
            <a:r>
              <a:rPr lang="pl-PL" sz="1400" noProof="1">
                <a:solidFill>
                  <a:srgbClr val="00B050"/>
                </a:solidFill>
                <a:latin typeface="Calibri" panose="020F0502020204030204" pitchFamily="34" charset="0"/>
              </a:rPr>
              <a:t>000010    </a:t>
            </a:r>
            <a:r>
              <a:rPr lang="pl-PL" sz="1400" noProof="1">
                <a:solidFill>
                  <a:srgbClr val="0070C0"/>
                </a:solidFill>
                <a:latin typeface="Calibri" panose="020F0502020204030204" pitchFamily="34" charset="0"/>
              </a:rPr>
              <a:t>DEFINE GDG</a:t>
            </a:r>
            <a:r>
              <a:rPr lang="pl-PL" sz="1400" noProof="1">
                <a:solidFill>
                  <a:srgbClr val="00B050"/>
                </a:solidFill>
                <a:latin typeface="Calibri" panose="020F0502020204030204" pitchFamily="34" charset="0"/>
              </a:rPr>
              <a:t> 			</a:t>
            </a:r>
            <a:r>
              <a:rPr lang="pl-PL" sz="1400" noProof="1">
                <a:solidFill>
                  <a:srgbClr val="0070C0"/>
                </a:solidFill>
                <a:latin typeface="Calibri" panose="020F0502020204030204" pitchFamily="34" charset="0"/>
              </a:rPr>
              <a:t>-</a:t>
            </a:r>
            <a:r>
              <a:rPr lang="pl-PL" sz="1400" noProof="1">
                <a:solidFill>
                  <a:srgbClr val="00B050"/>
                </a:solidFill>
                <a:latin typeface="Calibri" panose="020F0502020204030204" pitchFamily="34" charset="0"/>
              </a:rPr>
              <a:t> </a:t>
            </a:r>
            <a:br>
              <a:rPr lang="pl-PL" sz="1400" noProof="1">
                <a:solidFill>
                  <a:srgbClr val="00B050"/>
                </a:solidFill>
                <a:latin typeface="Calibri" panose="020F0502020204030204" pitchFamily="34" charset="0"/>
              </a:rPr>
            </a:br>
            <a:r>
              <a:rPr lang="pl-PL" sz="1400" noProof="1">
                <a:solidFill>
                  <a:srgbClr val="00B050"/>
                </a:solidFill>
                <a:latin typeface="Calibri" panose="020F0502020204030204" pitchFamily="34" charset="0"/>
              </a:rPr>
              <a:t>000011        </a:t>
            </a:r>
            <a:r>
              <a:rPr lang="pl-PL" sz="1400" noProof="1">
                <a:solidFill>
                  <a:srgbClr val="0070C0"/>
                </a:solidFill>
                <a:latin typeface="Calibri" panose="020F0502020204030204" pitchFamily="34" charset="0"/>
              </a:rPr>
              <a:t>(NAME(LB12345.IKEA.GDG)</a:t>
            </a:r>
            <a:r>
              <a:rPr lang="pl-PL" sz="1400" noProof="1">
                <a:solidFill>
                  <a:srgbClr val="00B050"/>
                </a:solidFill>
                <a:latin typeface="Calibri" panose="020F0502020204030204" pitchFamily="34" charset="0"/>
              </a:rPr>
              <a:t> 	</a:t>
            </a:r>
            <a:r>
              <a:rPr lang="pl-PL" sz="1400" noProof="1">
                <a:solidFill>
                  <a:srgbClr val="0070C0"/>
                </a:solidFill>
                <a:latin typeface="Calibri" panose="020F0502020204030204" pitchFamily="34" charset="0"/>
              </a:rPr>
              <a:t>-</a:t>
            </a:r>
            <a:r>
              <a:rPr lang="pl-PL" sz="1400" noProof="1">
                <a:solidFill>
                  <a:srgbClr val="00B050"/>
                </a:solidFill>
                <a:latin typeface="Calibri" panose="020F0502020204030204" pitchFamily="34" charset="0"/>
              </a:rPr>
              <a:t> </a:t>
            </a:r>
            <a:br>
              <a:rPr lang="pl-PL" sz="1400" noProof="1">
                <a:solidFill>
                  <a:srgbClr val="00B050"/>
                </a:solidFill>
                <a:latin typeface="Calibri" panose="020F0502020204030204" pitchFamily="34" charset="0"/>
              </a:rPr>
            </a:br>
            <a:r>
              <a:rPr lang="pl-PL" sz="1400" noProof="1">
                <a:solidFill>
                  <a:srgbClr val="00B050"/>
                </a:solidFill>
                <a:latin typeface="Calibri" panose="020F0502020204030204" pitchFamily="34" charset="0"/>
              </a:rPr>
              <a:t>000012         </a:t>
            </a:r>
            <a:r>
              <a:rPr lang="pl-PL" sz="1400" noProof="1">
                <a:solidFill>
                  <a:srgbClr val="0070C0"/>
                </a:solidFill>
                <a:latin typeface="Calibri" panose="020F0502020204030204" pitchFamily="34" charset="0"/>
              </a:rPr>
              <a:t>LIMIT (5) 			-</a:t>
            </a:r>
            <a:r>
              <a:rPr lang="pl-PL" sz="1400" noProof="1">
                <a:solidFill>
                  <a:srgbClr val="00B050"/>
                </a:solidFill>
                <a:latin typeface="Calibri" panose="020F0502020204030204" pitchFamily="34" charset="0"/>
              </a:rPr>
              <a:t> </a:t>
            </a:r>
            <a:br>
              <a:rPr lang="pl-PL" sz="1400" noProof="1">
                <a:solidFill>
                  <a:srgbClr val="00B050"/>
                </a:solidFill>
                <a:latin typeface="Calibri" panose="020F0502020204030204" pitchFamily="34" charset="0"/>
              </a:rPr>
            </a:br>
            <a:r>
              <a:rPr lang="pl-PL" sz="1400" noProof="1">
                <a:solidFill>
                  <a:srgbClr val="00B050"/>
                </a:solidFill>
                <a:latin typeface="Calibri" panose="020F0502020204030204" pitchFamily="34" charset="0"/>
              </a:rPr>
              <a:t>000013         </a:t>
            </a:r>
            <a:r>
              <a:rPr lang="pl-PL" sz="1400" noProof="1">
                <a:solidFill>
                  <a:srgbClr val="0070C0"/>
                </a:solidFill>
                <a:latin typeface="Calibri" panose="020F0502020204030204" pitchFamily="34" charset="0"/>
              </a:rPr>
              <a:t>EMPTY 			-</a:t>
            </a:r>
            <a:r>
              <a:rPr lang="pl-PL" sz="1400" noProof="1">
                <a:solidFill>
                  <a:srgbClr val="00B050"/>
                </a:solidFill>
                <a:latin typeface="Calibri" panose="020F0502020204030204" pitchFamily="34" charset="0"/>
              </a:rPr>
              <a:t> </a:t>
            </a:r>
            <a:br>
              <a:rPr lang="pl-PL" sz="1400" noProof="1">
                <a:solidFill>
                  <a:srgbClr val="00B050"/>
                </a:solidFill>
                <a:latin typeface="Calibri" panose="020F0502020204030204" pitchFamily="34" charset="0"/>
              </a:rPr>
            </a:br>
            <a:r>
              <a:rPr lang="pl-PL" sz="1400" noProof="1">
                <a:solidFill>
                  <a:srgbClr val="00B050"/>
                </a:solidFill>
                <a:latin typeface="Calibri" panose="020F0502020204030204" pitchFamily="34" charset="0"/>
              </a:rPr>
              <a:t>000014         </a:t>
            </a:r>
            <a:r>
              <a:rPr lang="pl-PL" sz="1400" noProof="1">
                <a:solidFill>
                  <a:srgbClr val="0070C0"/>
                </a:solidFill>
                <a:latin typeface="Calibri" panose="020F0502020204030204" pitchFamily="34" charset="0"/>
              </a:rPr>
              <a:t>SCRATCH 			-</a:t>
            </a:r>
            <a:r>
              <a:rPr lang="pl-PL" sz="1400" noProof="1">
                <a:solidFill>
                  <a:srgbClr val="00B050"/>
                </a:solidFill>
                <a:latin typeface="Calibri" panose="020F0502020204030204" pitchFamily="34" charset="0"/>
              </a:rPr>
              <a:t> </a:t>
            </a:r>
            <a:br>
              <a:rPr lang="pl-PL" sz="1400" noProof="1">
                <a:solidFill>
                  <a:srgbClr val="00B050"/>
                </a:solidFill>
                <a:latin typeface="Calibri" panose="020F0502020204030204" pitchFamily="34" charset="0"/>
              </a:rPr>
            </a:br>
            <a:r>
              <a:rPr lang="pl-PL" sz="1400" noProof="1">
                <a:solidFill>
                  <a:srgbClr val="00B050"/>
                </a:solidFill>
                <a:latin typeface="Calibri" panose="020F0502020204030204" pitchFamily="34" charset="0"/>
              </a:rPr>
              <a:t>000015         </a:t>
            </a:r>
            <a:r>
              <a:rPr lang="pl-PL" sz="1400" noProof="1">
                <a:solidFill>
                  <a:srgbClr val="0070C0"/>
                </a:solidFill>
                <a:latin typeface="Calibri" panose="020F0502020204030204" pitchFamily="34" charset="0"/>
              </a:rPr>
              <a:t>TO(2009356)		-</a:t>
            </a:r>
            <a:r>
              <a:rPr lang="pl-PL" sz="1400" noProof="1">
                <a:solidFill>
                  <a:srgbClr val="00B050"/>
                </a:solidFill>
                <a:latin typeface="Calibri" panose="020F0502020204030204" pitchFamily="34" charset="0"/>
              </a:rPr>
              <a:t> </a:t>
            </a:r>
            <a:br>
              <a:rPr lang="pl-PL" sz="1400" noProof="1">
                <a:solidFill>
                  <a:srgbClr val="00B050"/>
                </a:solidFill>
                <a:latin typeface="Calibri" panose="020F0502020204030204" pitchFamily="34" charset="0"/>
              </a:rPr>
            </a:br>
            <a:r>
              <a:rPr lang="pl-PL" sz="1400" noProof="1">
                <a:solidFill>
                  <a:srgbClr val="00B050"/>
                </a:solidFill>
                <a:latin typeface="Calibri" panose="020F0502020204030204" pitchFamily="34" charset="0"/>
              </a:rPr>
              <a:t>000016        </a:t>
            </a:r>
            <a:r>
              <a:rPr lang="pl-PL" sz="1400" noProof="1">
                <a:solidFill>
                  <a:srgbClr val="0070C0"/>
                </a:solidFill>
                <a:latin typeface="Calibri" panose="020F0502020204030204" pitchFamily="34" charset="0"/>
              </a:rPr>
              <a:t>)</a:t>
            </a:r>
            <a:r>
              <a:rPr lang="pl-PL" sz="1400" noProof="1">
                <a:solidFill>
                  <a:srgbClr val="00B050"/>
                </a:solidFill>
                <a:latin typeface="Calibri" panose="020F0502020204030204" pitchFamily="34" charset="0"/>
              </a:rPr>
              <a:t> </a:t>
            </a:r>
            <a:br>
              <a:rPr lang="pl-PL" sz="1400" noProof="1">
                <a:solidFill>
                  <a:srgbClr val="00B050"/>
                </a:solidFill>
                <a:latin typeface="Calibri" panose="020F0502020204030204" pitchFamily="34" charset="0"/>
              </a:rPr>
            </a:br>
            <a:r>
              <a:rPr lang="pl-PL" sz="1400" noProof="1">
                <a:solidFill>
                  <a:srgbClr val="00B050"/>
                </a:solidFill>
                <a:latin typeface="Calibri" panose="020F0502020204030204" pitchFamily="34" charset="0"/>
              </a:rPr>
              <a:t>000017 /* </a:t>
            </a:r>
            <a:br>
              <a:rPr lang="pl-PL" sz="1400" noProof="1">
                <a:solidFill>
                  <a:srgbClr val="00B050"/>
                </a:solidFill>
                <a:latin typeface="Calibri" panose="020F0502020204030204" pitchFamily="34" charset="0"/>
              </a:rPr>
            </a:br>
            <a:r>
              <a:rPr lang="pl-PL" sz="1400" dirty="0">
                <a:solidFill>
                  <a:srgbClr val="FF0000"/>
                </a:solidFill>
                <a:latin typeface="Calibri" panose="020F0502020204030204" pitchFamily="34" charset="0"/>
              </a:rPr>
              <a:t>******</a:t>
            </a:r>
            <a:r>
              <a:rPr lang="pl-PL" sz="1400" dirty="0">
                <a:latin typeface="Calibri" panose="020F0502020204030204" pitchFamily="34" charset="0"/>
              </a:rPr>
              <a:t> </a:t>
            </a:r>
            <a:r>
              <a:rPr lang="pl-PL" sz="1400" dirty="0">
                <a:solidFill>
                  <a:srgbClr val="0070C0"/>
                </a:solidFill>
                <a:latin typeface="Calibri" panose="020F0502020204030204" pitchFamily="34" charset="0"/>
              </a:rPr>
              <a:t>**************************** </a:t>
            </a:r>
            <a:r>
              <a:rPr lang="pl-PL" sz="1400" noProof="1">
                <a:solidFill>
                  <a:srgbClr val="0070C0"/>
                </a:solidFill>
                <a:latin typeface="Calibri" panose="020F0502020204030204" pitchFamily="34" charset="0"/>
              </a:rPr>
              <a:t>Bottom of Data</a:t>
            </a:r>
            <a:r>
              <a:rPr lang="pl-PL" sz="1400" dirty="0">
                <a:solidFill>
                  <a:srgbClr val="0070C0"/>
                </a:solidFill>
                <a:latin typeface="Calibri" panose="020F0502020204030204" pitchFamily="34" charset="0"/>
              </a:rPr>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42844" y="0"/>
            <a:ext cx="9001156" cy="954107"/>
          </a:xfrm>
          <a:prstGeom prst="rect">
            <a:avLst/>
          </a:prstGeom>
          <a:noFill/>
        </p:spPr>
        <p:txBody>
          <a:bodyPr wrap="square" rtlCol="0">
            <a:spAutoFit/>
          </a:bodyPr>
          <a:lstStyle/>
          <a:p>
            <a:pPr algn="ctr"/>
            <a:r>
              <a:rPr lang="en-US" sz="3600" b="1" dirty="0">
                <a:solidFill>
                  <a:srgbClr val="FF0000"/>
                </a:solidFill>
                <a:latin typeface="Calibri" panose="020F0502020204030204" pitchFamily="34" charset="0"/>
              </a:rPr>
              <a:t>SORT</a:t>
            </a:r>
            <a:r>
              <a:rPr lang="pl-PL" sz="3600" b="1" dirty="0"/>
              <a:t> </a:t>
            </a:r>
            <a:r>
              <a:rPr lang="pl-PL" sz="1400" dirty="0">
                <a:latin typeface="Calibri" panose="020F0502020204030204" pitchFamily="34" charset="0"/>
              </a:rPr>
              <a:t>(strona 22 z 22, </a:t>
            </a:r>
            <a:r>
              <a:rPr lang="pl-PL" b="1" dirty="0">
                <a:latin typeface="Calibri" panose="020F0502020204030204" pitchFamily="34" charset="0"/>
              </a:rPr>
              <a:t>Praca na dwóch plikach</a:t>
            </a:r>
            <a:r>
              <a:rPr lang="pl-PL" sz="1400" dirty="0">
                <a:latin typeface="Calibri" panose="020F0502020204030204" pitchFamily="34" charset="0"/>
              </a:rPr>
              <a:t>, str. 6 z 6)</a:t>
            </a:r>
          </a:p>
          <a:p>
            <a:pPr algn="ctr"/>
            <a:r>
              <a:rPr lang="pl-PL" sz="2000" b="1" dirty="0">
                <a:latin typeface="Calibri" panose="020F0502020204030204" pitchFamily="34" charset="0"/>
              </a:rPr>
              <a:t>Łączenie dwóch plików - JOIN , REFORMAT, FILL</a:t>
            </a:r>
          </a:p>
        </p:txBody>
      </p:sp>
      <p:sp>
        <p:nvSpPr>
          <p:cNvPr id="3" name="TextBox 2"/>
          <p:cNvSpPr txBox="1"/>
          <p:nvPr/>
        </p:nvSpPr>
        <p:spPr>
          <a:xfrm>
            <a:off x="441378" y="954107"/>
            <a:ext cx="8379094" cy="1477328"/>
          </a:xfrm>
          <a:prstGeom prst="rect">
            <a:avLst/>
          </a:prstGeom>
          <a:noFill/>
        </p:spPr>
        <p:txBody>
          <a:bodyPr wrap="square" rtlCol="0">
            <a:spAutoFit/>
          </a:bodyPr>
          <a:lstStyle/>
          <a:p>
            <a:r>
              <a:rPr lang="pl-PL" dirty="0"/>
              <a:t>Jedyną zmianą w poniższym kodzie jest dołączenie słowa FILL, tutaj: ,FILL’*’</a:t>
            </a:r>
          </a:p>
          <a:p>
            <a:r>
              <a:rPr lang="pl-PL" dirty="0"/>
              <a:t>Nieobecne dane z powodu nieobecności klucza w pliku będą zastąpione gwiazdką.</a:t>
            </a:r>
          </a:p>
          <a:p>
            <a:r>
              <a:rPr lang="pl-PL" dirty="0"/>
              <a:t>Można oczywiście wybrać inny znak. Indykator wydaje się być tu zbędny – należy jednak pamiętać aby LRECL zmniejszyć o jeden.</a:t>
            </a:r>
          </a:p>
          <a:p>
            <a:r>
              <a:rPr lang="pl-PL" dirty="0"/>
              <a:t>Dobrze jest dać spację lub dwie pomiędzy danymi z obu plików, np. (F1:1,29,</a:t>
            </a:r>
            <a:r>
              <a:rPr lang="pl-PL" b="1" dirty="0"/>
              <a:t>X2</a:t>
            </a:r>
            <a:r>
              <a:rPr lang="pl-PL" dirty="0"/>
              <a:t>,F2:1,25)</a:t>
            </a:r>
            <a:endParaRPr lang="en-GB" dirty="0"/>
          </a:p>
        </p:txBody>
      </p:sp>
      <p:sp>
        <p:nvSpPr>
          <p:cNvPr id="5" name="Tytuł 1"/>
          <p:cNvSpPr txBox="1">
            <a:spLocks/>
          </p:cNvSpPr>
          <p:nvPr/>
        </p:nvSpPr>
        <p:spPr>
          <a:xfrm>
            <a:off x="453143" y="2448272"/>
            <a:ext cx="8229600" cy="4365104"/>
          </a:xfrm>
          <a:prstGeom prst="rect">
            <a:avLst/>
          </a:prstGeom>
          <a:solidFill>
            <a:schemeClr val="tx1"/>
          </a:solidFill>
        </p:spPr>
        <p:txBody>
          <a:bodyPr>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None/>
            </a:pPr>
            <a:r>
              <a:rPr lang="pl-PL" sz="1600" noProof="1">
                <a:solidFill>
                  <a:srgbClr val="00B050"/>
                </a:solidFill>
              </a:rPr>
              <a:t>000022 //STEP010  </a:t>
            </a:r>
            <a:r>
              <a:rPr lang="pl-PL" sz="1600" noProof="1">
                <a:solidFill>
                  <a:srgbClr val="FF0000"/>
                </a:solidFill>
              </a:rPr>
              <a:t>EXEC</a:t>
            </a:r>
            <a:r>
              <a:rPr lang="pl-PL" sz="1600" noProof="1">
                <a:solidFill>
                  <a:srgbClr val="00B050"/>
                </a:solidFill>
              </a:rPr>
              <a:t> PGM</a:t>
            </a:r>
            <a:r>
              <a:rPr lang="pl-PL" sz="1600" noProof="1">
                <a:solidFill>
                  <a:srgbClr val="FFFF00"/>
                </a:solidFill>
              </a:rPr>
              <a:t>=</a:t>
            </a:r>
            <a:r>
              <a:rPr lang="pl-PL" sz="1600" noProof="1">
                <a:solidFill>
                  <a:srgbClr val="00B050"/>
                </a:solidFill>
              </a:rPr>
              <a:t>SORT</a:t>
            </a:r>
            <a:br>
              <a:rPr lang="pl-PL" sz="1600" noProof="1">
                <a:solidFill>
                  <a:srgbClr val="00B050"/>
                </a:solidFill>
              </a:rPr>
            </a:br>
            <a:r>
              <a:rPr lang="pl-PL" sz="1600" noProof="1">
                <a:solidFill>
                  <a:srgbClr val="00B050"/>
                </a:solidFill>
              </a:rPr>
              <a:t>000023 //SORTJNF1 </a:t>
            </a:r>
            <a:r>
              <a:rPr lang="pl-PL" sz="1600" noProof="1">
                <a:solidFill>
                  <a:srgbClr val="FF0000"/>
                </a:solidFill>
              </a:rPr>
              <a:t>DD </a:t>
            </a:r>
            <a:r>
              <a:rPr lang="pl-PL" sz="1600" noProof="1">
                <a:solidFill>
                  <a:srgbClr val="00B050"/>
                </a:solidFill>
              </a:rPr>
              <a:t> DSN</a:t>
            </a:r>
            <a:r>
              <a:rPr lang="pl-PL" sz="1600" noProof="1">
                <a:solidFill>
                  <a:srgbClr val="FFFF00"/>
                </a:solidFill>
              </a:rPr>
              <a:t>=</a:t>
            </a:r>
            <a:r>
              <a:rPr lang="pl-PL" sz="1600" noProof="1">
                <a:solidFill>
                  <a:srgbClr val="00B050"/>
                </a:solidFill>
              </a:rPr>
              <a:t>LB12345.IKEA.ALL</a:t>
            </a:r>
            <a:r>
              <a:rPr lang="pl-PL" sz="1600" noProof="1">
                <a:solidFill>
                  <a:srgbClr val="FFFF00"/>
                </a:solidFill>
              </a:rPr>
              <a:t>,</a:t>
            </a:r>
            <a:r>
              <a:rPr lang="pl-PL" sz="1600" noProof="1">
                <a:solidFill>
                  <a:srgbClr val="00B050"/>
                </a:solidFill>
              </a:rPr>
              <a:t>DISP</a:t>
            </a:r>
            <a:r>
              <a:rPr lang="pl-PL" sz="1600" noProof="1">
                <a:solidFill>
                  <a:srgbClr val="FFFF00"/>
                </a:solidFill>
              </a:rPr>
              <a:t>=</a:t>
            </a:r>
            <a:r>
              <a:rPr lang="pl-PL" sz="1600" noProof="1">
                <a:solidFill>
                  <a:srgbClr val="00B050"/>
                </a:solidFill>
              </a:rPr>
              <a:t>SHR</a:t>
            </a:r>
            <a:br>
              <a:rPr lang="pl-PL" sz="1600" noProof="1">
                <a:solidFill>
                  <a:srgbClr val="00B050"/>
                </a:solidFill>
              </a:rPr>
            </a:br>
            <a:r>
              <a:rPr lang="pl-PL" sz="1600" noProof="1">
                <a:solidFill>
                  <a:srgbClr val="00B050"/>
                </a:solidFill>
              </a:rPr>
              <a:t>000024 //SORTJNF2 </a:t>
            </a:r>
            <a:r>
              <a:rPr lang="pl-PL" sz="1600" noProof="1">
                <a:solidFill>
                  <a:srgbClr val="FF0000"/>
                </a:solidFill>
              </a:rPr>
              <a:t>DD </a:t>
            </a:r>
            <a:r>
              <a:rPr lang="pl-PL" sz="1600" noProof="1">
                <a:solidFill>
                  <a:srgbClr val="00B050"/>
                </a:solidFill>
              </a:rPr>
              <a:t> DSN</a:t>
            </a:r>
            <a:r>
              <a:rPr lang="pl-PL" sz="1600" noProof="1">
                <a:solidFill>
                  <a:srgbClr val="FFFF00"/>
                </a:solidFill>
              </a:rPr>
              <a:t>=</a:t>
            </a:r>
            <a:r>
              <a:rPr lang="pl-PL" sz="1600" noProof="1">
                <a:solidFill>
                  <a:srgbClr val="00B050"/>
                </a:solidFill>
              </a:rPr>
              <a:t>LB12345.IKEA.PERS</a:t>
            </a:r>
            <a:r>
              <a:rPr lang="pl-PL" sz="1600" noProof="1">
                <a:solidFill>
                  <a:srgbClr val="FFFF00"/>
                </a:solidFill>
              </a:rPr>
              <a:t>,</a:t>
            </a:r>
            <a:r>
              <a:rPr lang="pl-PL" sz="1600" noProof="1">
                <a:solidFill>
                  <a:srgbClr val="00B050"/>
                </a:solidFill>
              </a:rPr>
              <a:t>DISP</a:t>
            </a:r>
            <a:r>
              <a:rPr lang="pl-PL" sz="1600" noProof="1">
                <a:solidFill>
                  <a:srgbClr val="FFFF00"/>
                </a:solidFill>
              </a:rPr>
              <a:t>=</a:t>
            </a:r>
            <a:r>
              <a:rPr lang="pl-PL" sz="1600" noProof="1">
                <a:solidFill>
                  <a:srgbClr val="00B050"/>
                </a:solidFill>
              </a:rPr>
              <a:t>SHR</a:t>
            </a:r>
            <a:br>
              <a:rPr lang="pl-PL" sz="1600" noProof="1">
                <a:solidFill>
                  <a:srgbClr val="00B050"/>
                </a:solidFill>
              </a:rPr>
            </a:br>
            <a:r>
              <a:rPr lang="pl-PL" sz="1600" noProof="1">
                <a:solidFill>
                  <a:srgbClr val="00B050"/>
                </a:solidFill>
              </a:rPr>
              <a:t>000025 //SORTOUT  </a:t>
            </a:r>
            <a:r>
              <a:rPr lang="pl-PL" sz="1600" noProof="1">
                <a:solidFill>
                  <a:srgbClr val="FF0000"/>
                </a:solidFill>
              </a:rPr>
              <a:t>DD</a:t>
            </a:r>
            <a:r>
              <a:rPr lang="pl-PL" sz="1600" noProof="1">
                <a:solidFill>
                  <a:srgbClr val="00B050"/>
                </a:solidFill>
              </a:rPr>
              <a:t>  DSN</a:t>
            </a:r>
            <a:r>
              <a:rPr lang="pl-PL" sz="1600" noProof="1">
                <a:solidFill>
                  <a:srgbClr val="FFFF00"/>
                </a:solidFill>
              </a:rPr>
              <a:t>=</a:t>
            </a:r>
            <a:r>
              <a:rPr lang="pl-PL" sz="1600" noProof="1">
                <a:solidFill>
                  <a:srgbClr val="00B050"/>
                </a:solidFill>
              </a:rPr>
              <a:t>LB12345.IKEA.ALL.SORTED</a:t>
            </a:r>
            <a:r>
              <a:rPr lang="pl-PL" sz="1600" noProof="1">
                <a:solidFill>
                  <a:srgbClr val="FFFF00"/>
                </a:solidFill>
              </a:rPr>
              <a:t>,</a:t>
            </a:r>
            <a:endParaRPr lang="pl-PL" sz="1600" noProof="1">
              <a:solidFill>
                <a:srgbClr val="00B050"/>
              </a:solidFill>
            </a:endParaRPr>
          </a:p>
          <a:p>
            <a:pPr marL="0" indent="0" algn="l">
              <a:buNone/>
            </a:pPr>
            <a:r>
              <a:rPr lang="pl-PL" sz="1600" noProof="1">
                <a:solidFill>
                  <a:srgbClr val="00B050"/>
                </a:solidFill>
              </a:rPr>
              <a:t>000026 //		   DISP</a:t>
            </a:r>
            <a:r>
              <a:rPr lang="pl-PL" sz="1600" noProof="1">
                <a:solidFill>
                  <a:srgbClr val="FFFF00"/>
                </a:solidFill>
              </a:rPr>
              <a:t>= (</a:t>
            </a:r>
            <a:r>
              <a:rPr lang="pl-PL" sz="1600" noProof="1">
                <a:solidFill>
                  <a:srgbClr val="00B050"/>
                </a:solidFill>
              </a:rPr>
              <a:t>NEW</a:t>
            </a:r>
            <a:r>
              <a:rPr lang="pl-PL" sz="1600" noProof="1">
                <a:solidFill>
                  <a:srgbClr val="FFFF00"/>
                </a:solidFill>
              </a:rPr>
              <a:t>,</a:t>
            </a:r>
            <a:r>
              <a:rPr lang="pl-PL" sz="1600" noProof="1">
                <a:solidFill>
                  <a:srgbClr val="00B050"/>
                </a:solidFill>
              </a:rPr>
              <a:t>CATLG</a:t>
            </a:r>
            <a:r>
              <a:rPr lang="pl-PL" sz="1600" noProof="1">
                <a:solidFill>
                  <a:srgbClr val="FFFF00"/>
                </a:solidFill>
              </a:rPr>
              <a:t>,</a:t>
            </a:r>
            <a:r>
              <a:rPr lang="pl-PL" sz="1600" noProof="1">
                <a:solidFill>
                  <a:srgbClr val="00B050"/>
                </a:solidFill>
              </a:rPr>
              <a:t>DELETE</a:t>
            </a:r>
            <a:r>
              <a:rPr lang="pl-PL" sz="1600" noProof="1">
                <a:solidFill>
                  <a:srgbClr val="FFFF00"/>
                </a:solidFill>
              </a:rPr>
              <a:t>),</a:t>
            </a:r>
            <a:r>
              <a:rPr lang="pl-PL" sz="1600" noProof="1">
                <a:solidFill>
                  <a:srgbClr val="00B050"/>
                </a:solidFill>
              </a:rPr>
              <a:t>AVGREC</a:t>
            </a:r>
            <a:r>
              <a:rPr lang="pl-PL" sz="1600" noProof="1">
                <a:solidFill>
                  <a:srgbClr val="FFFF00"/>
                </a:solidFill>
              </a:rPr>
              <a:t>=</a:t>
            </a:r>
            <a:r>
              <a:rPr lang="pl-PL" sz="1600" noProof="1">
                <a:solidFill>
                  <a:srgbClr val="00B050"/>
                </a:solidFill>
              </a:rPr>
              <a:t>K</a:t>
            </a:r>
            <a:r>
              <a:rPr lang="pl-PL" sz="1600" noProof="1">
                <a:solidFill>
                  <a:srgbClr val="FFFF00"/>
                </a:solidFill>
              </a:rPr>
              <a:t>,</a:t>
            </a:r>
            <a:r>
              <a:rPr lang="pl-PL" sz="1600" noProof="1">
                <a:solidFill>
                  <a:srgbClr val="00B050"/>
                </a:solidFill>
              </a:rPr>
              <a:t>RECFM</a:t>
            </a:r>
            <a:r>
              <a:rPr lang="pl-PL" sz="1600" noProof="1">
                <a:solidFill>
                  <a:srgbClr val="FFFF00"/>
                </a:solidFill>
              </a:rPr>
              <a:t>=</a:t>
            </a:r>
            <a:r>
              <a:rPr lang="pl-PL" sz="1600" noProof="1">
                <a:solidFill>
                  <a:srgbClr val="00B050"/>
                </a:solidFill>
              </a:rPr>
              <a:t>FB</a:t>
            </a:r>
            <a:r>
              <a:rPr lang="pl-PL" sz="1600" noProof="1">
                <a:solidFill>
                  <a:srgbClr val="FFFF00"/>
                </a:solidFill>
              </a:rPr>
              <a:t>,</a:t>
            </a:r>
            <a:endParaRPr lang="pl-PL" sz="1600" noProof="1">
              <a:solidFill>
                <a:srgbClr val="00B050"/>
              </a:solidFill>
            </a:endParaRPr>
          </a:p>
          <a:p>
            <a:pPr marL="0" indent="0" algn="l">
              <a:buNone/>
            </a:pPr>
            <a:r>
              <a:rPr lang="pl-PL" sz="1600" noProof="1">
                <a:solidFill>
                  <a:srgbClr val="00B050"/>
                </a:solidFill>
              </a:rPr>
              <a:t>000027 //		   DSORG</a:t>
            </a:r>
            <a:r>
              <a:rPr lang="pl-PL" sz="1600" noProof="1">
                <a:solidFill>
                  <a:srgbClr val="FFFF00"/>
                </a:solidFill>
              </a:rPr>
              <a:t>=</a:t>
            </a:r>
            <a:r>
              <a:rPr lang="pl-PL" sz="1600" noProof="1">
                <a:solidFill>
                  <a:srgbClr val="00B050"/>
                </a:solidFill>
              </a:rPr>
              <a:t>PS</a:t>
            </a:r>
            <a:r>
              <a:rPr lang="pl-PL" sz="1600" noProof="1">
                <a:solidFill>
                  <a:srgbClr val="FFFF00"/>
                </a:solidFill>
              </a:rPr>
              <a:t>,</a:t>
            </a:r>
            <a:r>
              <a:rPr lang="pl-PL" sz="1600" noProof="1">
                <a:solidFill>
                  <a:srgbClr val="00B050"/>
                </a:solidFill>
              </a:rPr>
              <a:t>SPACE</a:t>
            </a:r>
            <a:r>
              <a:rPr lang="pl-PL" sz="1600" noProof="1">
                <a:solidFill>
                  <a:srgbClr val="FFFF00"/>
                </a:solidFill>
              </a:rPr>
              <a:t>= (</a:t>
            </a:r>
            <a:r>
              <a:rPr lang="pl-PL" sz="1600" noProof="1">
                <a:solidFill>
                  <a:srgbClr val="00B050"/>
                </a:solidFill>
              </a:rPr>
              <a:t>55</a:t>
            </a:r>
            <a:r>
              <a:rPr lang="pl-PL" sz="1600" noProof="1">
                <a:solidFill>
                  <a:srgbClr val="FFFF00"/>
                </a:solidFill>
              </a:rPr>
              <a:t>, (</a:t>
            </a:r>
            <a:r>
              <a:rPr lang="pl-PL" sz="1600" noProof="1">
                <a:solidFill>
                  <a:srgbClr val="00B050"/>
                </a:solidFill>
              </a:rPr>
              <a:t>1</a:t>
            </a:r>
            <a:r>
              <a:rPr lang="pl-PL" sz="1600" noProof="1">
                <a:solidFill>
                  <a:srgbClr val="FFFF00"/>
                </a:solidFill>
              </a:rPr>
              <a:t>,</a:t>
            </a:r>
            <a:r>
              <a:rPr lang="pl-PL" sz="1600" noProof="1">
                <a:solidFill>
                  <a:srgbClr val="00B050"/>
                </a:solidFill>
              </a:rPr>
              <a:t>1</a:t>
            </a:r>
            <a:r>
              <a:rPr lang="pl-PL" sz="1600" noProof="1">
                <a:solidFill>
                  <a:srgbClr val="FFFF00"/>
                </a:solidFill>
              </a:rPr>
              <a:t>)</a:t>
            </a:r>
            <a:r>
              <a:rPr lang="pl-PL" sz="1600" noProof="1">
                <a:solidFill>
                  <a:srgbClr val="00B050"/>
                </a:solidFill>
              </a:rPr>
              <a:t>,RLSE</a:t>
            </a:r>
            <a:r>
              <a:rPr lang="pl-PL" sz="1600" noProof="1">
                <a:solidFill>
                  <a:srgbClr val="FFFF00"/>
                </a:solidFill>
              </a:rPr>
              <a:t>),</a:t>
            </a:r>
            <a:r>
              <a:rPr lang="pl-PL" sz="1600" noProof="1">
                <a:solidFill>
                  <a:srgbClr val="00B050"/>
                </a:solidFill>
              </a:rPr>
              <a:t/>
            </a:r>
            <a:br>
              <a:rPr lang="pl-PL" sz="1600" noProof="1">
                <a:solidFill>
                  <a:srgbClr val="00B050"/>
                </a:solidFill>
              </a:rPr>
            </a:br>
            <a:r>
              <a:rPr lang="pl-PL" sz="1600" noProof="1">
                <a:solidFill>
                  <a:srgbClr val="00B050"/>
                </a:solidFill>
              </a:rPr>
              <a:t>000028 //		   LRECL</a:t>
            </a:r>
            <a:r>
              <a:rPr lang="pl-PL" sz="1600" noProof="1">
                <a:solidFill>
                  <a:srgbClr val="FFFF00"/>
                </a:solidFill>
              </a:rPr>
              <a:t>=</a:t>
            </a:r>
            <a:r>
              <a:rPr lang="pl-PL" sz="1600" noProof="1">
                <a:solidFill>
                  <a:srgbClr val="00B050"/>
                </a:solidFill>
              </a:rPr>
              <a:t>55</a:t>
            </a:r>
          </a:p>
          <a:p>
            <a:pPr marL="0" indent="0" algn="l">
              <a:buNone/>
            </a:pPr>
            <a:r>
              <a:rPr lang="pl-PL" sz="1600" noProof="1">
                <a:solidFill>
                  <a:srgbClr val="00B050"/>
                </a:solidFill>
              </a:rPr>
              <a:t>000029 // SYSIN        </a:t>
            </a:r>
            <a:r>
              <a:rPr lang="pl-PL" sz="1600" noProof="1">
                <a:solidFill>
                  <a:srgbClr val="FF0000"/>
                </a:solidFill>
              </a:rPr>
              <a:t>DD</a:t>
            </a:r>
            <a:r>
              <a:rPr lang="pl-PL" sz="1600" noProof="1">
                <a:solidFill>
                  <a:srgbClr val="00B050"/>
                </a:solidFill>
              </a:rPr>
              <a:t> *</a:t>
            </a:r>
            <a:br>
              <a:rPr lang="pl-PL" sz="1600" noProof="1">
                <a:solidFill>
                  <a:srgbClr val="00B050"/>
                </a:solidFill>
              </a:rPr>
            </a:br>
            <a:r>
              <a:rPr lang="pl-PL" sz="1600" noProof="1">
                <a:solidFill>
                  <a:srgbClr val="00B050"/>
                </a:solidFill>
              </a:rPr>
              <a:t>000030 </a:t>
            </a:r>
            <a:r>
              <a:rPr lang="en-GB" sz="1600" noProof="1">
                <a:solidFill>
                  <a:srgbClr val="0070C0"/>
                </a:solidFill>
              </a:rPr>
              <a:t>* </a:t>
            </a:r>
            <a:r>
              <a:rPr lang="pl-PL" sz="1600" noProof="1" smtClean="0">
                <a:solidFill>
                  <a:srgbClr val="0070C0"/>
                </a:solidFill>
              </a:rPr>
              <a:t>Instrukcje kontrolne dla aplikacji </a:t>
            </a:r>
            <a:r>
              <a:rPr lang="en-GB" sz="1600" noProof="1" smtClean="0">
                <a:solidFill>
                  <a:srgbClr val="0070C0"/>
                </a:solidFill>
              </a:rPr>
              <a:t>JOINKEYS </a:t>
            </a:r>
            <a:r>
              <a:rPr lang="pl-PL" sz="1600" noProof="1">
                <a:solidFill>
                  <a:srgbClr val="00B050"/>
                </a:solidFill>
              </a:rPr>
              <a:t/>
            </a:r>
            <a:br>
              <a:rPr lang="pl-PL" sz="1600" noProof="1">
                <a:solidFill>
                  <a:srgbClr val="00B050"/>
                </a:solidFill>
              </a:rPr>
            </a:br>
            <a:r>
              <a:rPr lang="pl-PL" sz="1600" noProof="1">
                <a:solidFill>
                  <a:srgbClr val="00B050"/>
                </a:solidFill>
              </a:rPr>
              <a:t>000031   </a:t>
            </a:r>
            <a:r>
              <a:rPr lang="pl-PL" sz="1600" noProof="1">
                <a:solidFill>
                  <a:srgbClr val="0070C0"/>
                </a:solidFill>
              </a:rPr>
              <a:t>JOINKEYS FILE=F1,FIELDS=(5,25,A)</a:t>
            </a:r>
            <a:r>
              <a:rPr lang="pl-PL" sz="1600" noProof="1">
                <a:solidFill>
                  <a:srgbClr val="00B050"/>
                </a:solidFill>
              </a:rPr>
              <a:t/>
            </a:r>
            <a:br>
              <a:rPr lang="pl-PL" sz="1600" noProof="1">
                <a:solidFill>
                  <a:srgbClr val="00B050"/>
                </a:solidFill>
              </a:rPr>
            </a:br>
            <a:r>
              <a:rPr lang="pl-PL" sz="1600" noProof="1">
                <a:solidFill>
                  <a:srgbClr val="00B050"/>
                </a:solidFill>
              </a:rPr>
              <a:t>000032   </a:t>
            </a:r>
            <a:r>
              <a:rPr lang="pl-PL" sz="1600" noProof="1">
                <a:solidFill>
                  <a:srgbClr val="0070C0"/>
                </a:solidFill>
              </a:rPr>
              <a:t>JOINKEYS FILE=F2,FIELDS=(1,25,A)</a:t>
            </a:r>
          </a:p>
          <a:p>
            <a:pPr marL="0" indent="0" algn="l">
              <a:buNone/>
            </a:pPr>
            <a:r>
              <a:rPr lang="pl-PL" sz="1600" noProof="1">
                <a:solidFill>
                  <a:srgbClr val="00B050"/>
                </a:solidFill>
              </a:rPr>
              <a:t>000033   </a:t>
            </a:r>
            <a:r>
              <a:rPr lang="pl-PL" sz="1600" noProof="1">
                <a:solidFill>
                  <a:srgbClr val="0070C0"/>
                </a:solidFill>
              </a:rPr>
              <a:t>JOIN UNPAIRED,F1,F2</a:t>
            </a:r>
            <a:r>
              <a:rPr lang="pl-PL" sz="1600" noProof="1">
                <a:solidFill>
                  <a:srgbClr val="00B050"/>
                </a:solidFill>
              </a:rPr>
              <a:t/>
            </a:r>
            <a:br>
              <a:rPr lang="pl-PL" sz="1600" noProof="1">
                <a:solidFill>
                  <a:srgbClr val="00B050"/>
                </a:solidFill>
              </a:rPr>
            </a:br>
            <a:r>
              <a:rPr lang="pl-PL" sz="1600" noProof="1">
                <a:solidFill>
                  <a:srgbClr val="00B050"/>
                </a:solidFill>
              </a:rPr>
              <a:t>000034   </a:t>
            </a:r>
            <a:r>
              <a:rPr lang="pl-PL" sz="1600" noProof="1">
                <a:solidFill>
                  <a:srgbClr val="0070C0"/>
                </a:solidFill>
              </a:rPr>
              <a:t>REFORMAT FIELDS=(F1:1,29,F2:1,25,?)</a:t>
            </a:r>
            <a:r>
              <a:rPr lang="pl-PL" sz="1600" noProof="1">
                <a:solidFill>
                  <a:schemeClr val="bg1"/>
                </a:solidFill>
              </a:rPr>
              <a:t>,FILL=C’*’</a:t>
            </a:r>
          </a:p>
          <a:p>
            <a:pPr marL="0" indent="0" algn="l">
              <a:buNone/>
            </a:pPr>
            <a:r>
              <a:rPr lang="pl-PL" sz="1600" noProof="1">
                <a:solidFill>
                  <a:srgbClr val="00B050"/>
                </a:solidFill>
              </a:rPr>
              <a:t>000035   </a:t>
            </a:r>
            <a:r>
              <a:rPr lang="pl-PL" sz="1600" noProof="1">
                <a:solidFill>
                  <a:srgbClr val="0070C0"/>
                </a:solidFill>
              </a:rPr>
              <a:t>OPTION COPY</a:t>
            </a:r>
          </a:p>
          <a:p>
            <a:pPr marL="0" indent="0" algn="l">
              <a:buNone/>
            </a:pPr>
            <a:r>
              <a:rPr lang="pl-PL" sz="1600" noProof="1">
                <a:solidFill>
                  <a:srgbClr val="00B050"/>
                </a:solidFill>
              </a:rPr>
              <a:t>000036 /*</a:t>
            </a:r>
            <a:br>
              <a:rPr lang="pl-PL" sz="1600" noProof="1">
                <a:solidFill>
                  <a:srgbClr val="00B050"/>
                </a:solidFill>
              </a:rPr>
            </a:br>
            <a:r>
              <a:rPr lang="pl-PL" sz="1600" noProof="1">
                <a:solidFill>
                  <a:srgbClr val="00B050"/>
                </a:solidFill>
              </a:rPr>
              <a:t>000037 //SYSOUT    </a:t>
            </a:r>
            <a:r>
              <a:rPr lang="pl-PL" sz="1600" noProof="1">
                <a:solidFill>
                  <a:srgbClr val="FF0000"/>
                </a:solidFill>
              </a:rPr>
              <a:t>DD</a:t>
            </a:r>
            <a:r>
              <a:rPr lang="pl-PL" sz="1600" noProof="1">
                <a:solidFill>
                  <a:srgbClr val="00B050"/>
                </a:solidFill>
              </a:rPr>
              <a:t> SYSOUT</a:t>
            </a:r>
            <a:r>
              <a:rPr lang="pl-PL" sz="1600" noProof="1">
                <a:solidFill>
                  <a:srgbClr val="FFFF00"/>
                </a:solidFill>
              </a:rPr>
              <a:t>=</a:t>
            </a:r>
            <a:r>
              <a:rPr lang="pl-PL" sz="1600" noProof="1">
                <a:solidFill>
                  <a:srgbClr val="00B050"/>
                </a:solidFill>
              </a:rPr>
              <a:t>*</a:t>
            </a:r>
            <a:br>
              <a:rPr lang="pl-PL" sz="1600" noProof="1">
                <a:solidFill>
                  <a:srgbClr val="00B050"/>
                </a:solidFill>
              </a:rPr>
            </a:br>
            <a:r>
              <a:rPr lang="pl-PL" sz="1600" noProof="1">
                <a:solidFill>
                  <a:srgbClr val="00B050"/>
                </a:solidFill>
              </a:rPr>
              <a:t>000038 //SYSPRINT </a:t>
            </a:r>
            <a:r>
              <a:rPr lang="pl-PL" sz="1600" noProof="1">
                <a:solidFill>
                  <a:srgbClr val="FF0000"/>
                </a:solidFill>
              </a:rPr>
              <a:t>DD</a:t>
            </a:r>
            <a:r>
              <a:rPr lang="pl-PL" sz="1600" noProof="1">
                <a:solidFill>
                  <a:srgbClr val="00B050"/>
                </a:solidFill>
              </a:rPr>
              <a:t> SYSOUT</a:t>
            </a:r>
            <a:r>
              <a:rPr lang="pl-PL" sz="1600" noProof="1">
                <a:solidFill>
                  <a:srgbClr val="FFFF00"/>
                </a:solidFill>
              </a:rPr>
              <a:t>=</a:t>
            </a:r>
            <a:r>
              <a:rPr lang="pl-PL" sz="1600" noProof="1">
                <a:solidFill>
                  <a:srgbClr val="00B050"/>
                </a:solidFill>
              </a:rPr>
              <a:t>*</a:t>
            </a:r>
          </a:p>
        </p:txBody>
      </p:sp>
    </p:spTree>
    <p:extLst>
      <p:ext uri="{BB962C8B-B14F-4D97-AF65-F5344CB8AC3E}">
        <p14:creationId xmlns:p14="http://schemas.microsoft.com/office/powerpoint/2010/main" xmlns="" val="2933090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785786" y="3815260"/>
            <a:ext cx="7772400" cy="2998116"/>
          </a:xfrm>
          <a:solidFill>
            <a:schemeClr val="tx1"/>
          </a:solidFill>
        </p:spPr>
        <p:txBody>
          <a:bodyPr>
            <a:noAutofit/>
          </a:bodyPr>
          <a:lstStyle/>
          <a:p>
            <a:pPr marL="0" indent="0" algn="l">
              <a:buNone/>
            </a:pPr>
            <a:r>
              <a:rPr lang="pl-PL" sz="1600" noProof="1">
                <a:solidFill>
                  <a:srgbClr val="00B050"/>
                </a:solidFill>
              </a:rPr>
              <a:t>000001 //LB12345 </a:t>
            </a:r>
            <a:r>
              <a:rPr lang="pl-PL" sz="1600" noProof="1">
                <a:solidFill>
                  <a:srgbClr val="FF0000"/>
                </a:solidFill>
              </a:rPr>
              <a:t>JOB</a:t>
            </a:r>
            <a:r>
              <a:rPr lang="pl-PL" sz="1600" noProof="1">
                <a:solidFill>
                  <a:srgbClr val="00B050"/>
                </a:solidFill>
              </a:rPr>
              <a:t> </a:t>
            </a:r>
            <a:r>
              <a:rPr lang="pl-PL" sz="1600" noProof="1">
                <a:solidFill>
                  <a:srgbClr val="FFFF00"/>
                </a:solidFill>
              </a:rPr>
              <a:t>(</a:t>
            </a:r>
            <a:r>
              <a:rPr lang="pl-PL" sz="1600" noProof="1">
                <a:solidFill>
                  <a:srgbClr val="00B050"/>
                </a:solidFill>
              </a:rPr>
              <a:t>BWGO</a:t>
            </a:r>
            <a:r>
              <a:rPr lang="pl-PL" sz="1600" noProof="1">
                <a:solidFill>
                  <a:srgbClr val="FFFF00"/>
                </a:solidFill>
              </a:rPr>
              <a:t>,</a:t>
            </a:r>
            <a:r>
              <a:rPr lang="pl-PL" sz="1600" noProof="1">
                <a:solidFill>
                  <a:srgbClr val="00B050"/>
                </a:solidFill>
              </a:rPr>
              <a:t>T</a:t>
            </a:r>
            <a:r>
              <a:rPr lang="pl-PL" sz="1600" noProof="1">
                <a:solidFill>
                  <a:srgbClr val="FFFF00"/>
                </a:solidFill>
              </a:rPr>
              <a:t>,</a:t>
            </a:r>
            <a:r>
              <a:rPr lang="pl-PL" sz="1600" noProof="1">
                <a:solidFill>
                  <a:srgbClr val="00B050"/>
                </a:solidFill>
              </a:rPr>
              <a:t>B</a:t>
            </a:r>
            <a:r>
              <a:rPr lang="pl-PL" sz="1600" noProof="1">
                <a:solidFill>
                  <a:srgbClr val="FFFF00"/>
                </a:solidFill>
              </a:rPr>
              <a:t>),</a:t>
            </a:r>
            <a:r>
              <a:rPr lang="pl-PL" sz="1600" noProof="1">
                <a:solidFill>
                  <a:srgbClr val="00B050"/>
                </a:solidFill>
              </a:rPr>
              <a:t>LB12345</a:t>
            </a:r>
            <a:r>
              <a:rPr lang="pl-PL" sz="1600" noProof="1">
                <a:solidFill>
                  <a:srgbClr val="FFFF00"/>
                </a:solidFill>
              </a:rPr>
              <a:t>,</a:t>
            </a:r>
            <a:r>
              <a:rPr lang="pl-PL" sz="1600" noProof="1">
                <a:solidFill>
                  <a:srgbClr val="00B050"/>
                </a:solidFill>
              </a:rPr>
              <a:t>MSGCLASS</a:t>
            </a:r>
            <a:r>
              <a:rPr lang="pl-PL" sz="1600" noProof="1">
                <a:solidFill>
                  <a:srgbClr val="FFFF00"/>
                </a:solidFill>
              </a:rPr>
              <a:t>=</a:t>
            </a:r>
            <a:r>
              <a:rPr lang="pl-PL" sz="1600" noProof="1">
                <a:solidFill>
                  <a:srgbClr val="00B050"/>
                </a:solidFill>
              </a:rPr>
              <a:t>O</a:t>
            </a:r>
            <a:r>
              <a:rPr lang="pl-PL" sz="1600" noProof="1">
                <a:solidFill>
                  <a:srgbClr val="FFFF00"/>
                </a:solidFill>
              </a:rPr>
              <a:t>,</a:t>
            </a:r>
            <a:r>
              <a:rPr lang="pl-PL" sz="1600" noProof="1">
                <a:solidFill>
                  <a:srgbClr val="00B050"/>
                </a:solidFill>
              </a:rPr>
              <a:t/>
            </a:r>
            <a:br>
              <a:rPr lang="pl-PL" sz="1600" noProof="1">
                <a:solidFill>
                  <a:srgbClr val="00B050"/>
                </a:solidFill>
              </a:rPr>
            </a:br>
            <a:r>
              <a:rPr lang="pl-PL" sz="1600" noProof="1">
                <a:solidFill>
                  <a:srgbClr val="00B050"/>
                </a:solidFill>
              </a:rPr>
              <a:t>000002 //                    MSGLEVEL</a:t>
            </a:r>
            <a:r>
              <a:rPr lang="pl-PL" sz="1600" noProof="1">
                <a:solidFill>
                  <a:srgbClr val="FFFF00"/>
                </a:solidFill>
              </a:rPr>
              <a:t>=(</a:t>
            </a:r>
            <a:r>
              <a:rPr lang="pl-PL" sz="1600" noProof="1">
                <a:solidFill>
                  <a:srgbClr val="00B050"/>
                </a:solidFill>
              </a:rPr>
              <a:t>1</a:t>
            </a:r>
            <a:r>
              <a:rPr lang="pl-PL" sz="1600" noProof="1">
                <a:solidFill>
                  <a:srgbClr val="FFFF00"/>
                </a:solidFill>
              </a:rPr>
              <a:t>,</a:t>
            </a:r>
            <a:r>
              <a:rPr lang="pl-PL" sz="1600" noProof="1">
                <a:solidFill>
                  <a:srgbClr val="00B050"/>
                </a:solidFill>
              </a:rPr>
              <a:t>1</a:t>
            </a:r>
            <a:r>
              <a:rPr lang="pl-PL" sz="1600" noProof="1">
                <a:solidFill>
                  <a:srgbClr val="FFFF00"/>
                </a:solidFill>
              </a:rPr>
              <a:t>),</a:t>
            </a:r>
            <a:r>
              <a:rPr lang="pl-PL" sz="1600" noProof="1">
                <a:solidFill>
                  <a:srgbClr val="00B050"/>
                </a:solidFill>
              </a:rPr>
              <a:t>CLASS</a:t>
            </a:r>
            <a:r>
              <a:rPr lang="pl-PL" sz="1600" noProof="1">
                <a:solidFill>
                  <a:srgbClr val="FFFF00"/>
                </a:solidFill>
              </a:rPr>
              <a:t>=</a:t>
            </a:r>
            <a:r>
              <a:rPr lang="pl-PL" sz="1600" noProof="1">
                <a:solidFill>
                  <a:srgbClr val="00B050"/>
                </a:solidFill>
              </a:rPr>
              <a:t>B</a:t>
            </a:r>
            <a:r>
              <a:rPr lang="pl-PL" sz="1600" noProof="1">
                <a:solidFill>
                  <a:srgbClr val="FFFF00"/>
                </a:solidFill>
              </a:rPr>
              <a:t>,</a:t>
            </a:r>
            <a:r>
              <a:rPr lang="pl-PL" sz="1600" noProof="1">
                <a:solidFill>
                  <a:srgbClr val="00B050"/>
                </a:solidFill>
              </a:rPr>
              <a:t>NOTIFY</a:t>
            </a:r>
            <a:r>
              <a:rPr lang="pl-PL" sz="1600" noProof="1">
                <a:solidFill>
                  <a:srgbClr val="FFFF00"/>
                </a:solidFill>
              </a:rPr>
              <a:t>=</a:t>
            </a:r>
            <a:r>
              <a:rPr lang="pl-PL" sz="1600" noProof="1">
                <a:solidFill>
                  <a:srgbClr val="00B050"/>
                </a:solidFill>
              </a:rPr>
              <a:t>LB12345</a:t>
            </a:r>
            <a:br>
              <a:rPr lang="pl-PL" sz="1600" noProof="1">
                <a:solidFill>
                  <a:srgbClr val="00B050"/>
                </a:solidFill>
              </a:rPr>
            </a:br>
            <a:r>
              <a:rPr lang="pl-PL" sz="1600" noProof="1">
                <a:solidFill>
                  <a:srgbClr val="00B050"/>
                </a:solidFill>
              </a:rPr>
              <a:t>000003 </a:t>
            </a:r>
            <a:r>
              <a:rPr lang="pl-PL" sz="1600" noProof="1">
                <a:solidFill>
                  <a:schemeClr val="accent5">
                    <a:lumMod val="60000"/>
                    <a:lumOff val="40000"/>
                  </a:schemeClr>
                </a:solidFill>
              </a:rPr>
              <a:t>//***************************************************************</a:t>
            </a:r>
            <a:r>
              <a:rPr lang="pl-PL" sz="1600" noProof="1">
                <a:solidFill>
                  <a:srgbClr val="00B050"/>
                </a:solidFill>
              </a:rPr>
              <a:t/>
            </a:r>
            <a:br>
              <a:rPr lang="pl-PL" sz="1600" noProof="1">
                <a:solidFill>
                  <a:srgbClr val="00B050"/>
                </a:solidFill>
              </a:rPr>
            </a:br>
            <a:r>
              <a:rPr lang="pl-PL" sz="1600" noProof="1">
                <a:solidFill>
                  <a:srgbClr val="00B050"/>
                </a:solidFill>
              </a:rPr>
              <a:t>000004 </a:t>
            </a:r>
            <a:r>
              <a:rPr lang="pl-PL" sz="1600" noProof="1">
                <a:solidFill>
                  <a:schemeClr val="accent5">
                    <a:lumMod val="60000"/>
                    <a:lumOff val="40000"/>
                  </a:schemeClr>
                </a:solidFill>
              </a:rPr>
              <a:t>//*		         Altering of GDG definition 		               *</a:t>
            </a:r>
            <a:r>
              <a:rPr lang="pl-PL" sz="1600" noProof="1">
                <a:solidFill>
                  <a:srgbClr val="00B050"/>
                </a:solidFill>
              </a:rPr>
              <a:t/>
            </a:r>
            <a:br>
              <a:rPr lang="pl-PL" sz="1600" noProof="1">
                <a:solidFill>
                  <a:srgbClr val="00B050"/>
                </a:solidFill>
              </a:rPr>
            </a:br>
            <a:r>
              <a:rPr lang="pl-PL" sz="1600" noProof="1">
                <a:solidFill>
                  <a:srgbClr val="00B050"/>
                </a:solidFill>
              </a:rPr>
              <a:t>000005 </a:t>
            </a:r>
            <a:r>
              <a:rPr lang="pl-PL" sz="1600" noProof="1">
                <a:solidFill>
                  <a:schemeClr val="accent5">
                    <a:lumMod val="60000"/>
                    <a:lumOff val="40000"/>
                  </a:schemeClr>
                </a:solidFill>
              </a:rPr>
              <a:t>//***************************************************************</a:t>
            </a:r>
            <a:r>
              <a:rPr lang="pl-PL" sz="1600" noProof="1">
                <a:solidFill>
                  <a:srgbClr val="00B050"/>
                </a:solidFill>
              </a:rPr>
              <a:t/>
            </a:r>
            <a:br>
              <a:rPr lang="pl-PL" sz="1600" noProof="1">
                <a:solidFill>
                  <a:srgbClr val="00B050"/>
                </a:solidFill>
              </a:rPr>
            </a:br>
            <a:r>
              <a:rPr lang="pl-PL" sz="1600" noProof="1">
                <a:solidFill>
                  <a:srgbClr val="00B050"/>
                </a:solidFill>
              </a:rPr>
              <a:t>000006 //GDGCREA  </a:t>
            </a:r>
            <a:r>
              <a:rPr lang="pl-PL" sz="1600" noProof="1">
                <a:solidFill>
                  <a:srgbClr val="FF0000"/>
                </a:solidFill>
              </a:rPr>
              <a:t>EXEC</a:t>
            </a:r>
            <a:r>
              <a:rPr lang="pl-PL" sz="1600" noProof="1">
                <a:solidFill>
                  <a:srgbClr val="00B050"/>
                </a:solidFill>
              </a:rPr>
              <a:t>  PGM</a:t>
            </a:r>
            <a:r>
              <a:rPr lang="pl-PL" sz="1600" noProof="1">
                <a:solidFill>
                  <a:srgbClr val="FFFF00"/>
                </a:solidFill>
              </a:rPr>
              <a:t>=</a:t>
            </a:r>
            <a:r>
              <a:rPr lang="pl-PL" sz="1600" noProof="1">
                <a:solidFill>
                  <a:srgbClr val="00B050"/>
                </a:solidFill>
              </a:rPr>
              <a:t>IDCAMS</a:t>
            </a:r>
            <a:br>
              <a:rPr lang="pl-PL" sz="1600" noProof="1">
                <a:solidFill>
                  <a:srgbClr val="00B050"/>
                </a:solidFill>
              </a:rPr>
            </a:br>
            <a:r>
              <a:rPr lang="pl-PL" sz="1600" noProof="1">
                <a:solidFill>
                  <a:srgbClr val="00B050"/>
                </a:solidFill>
              </a:rPr>
              <a:t>000007 //SYSPRINT   </a:t>
            </a:r>
            <a:r>
              <a:rPr lang="pl-PL" sz="1600" noProof="1">
                <a:solidFill>
                  <a:srgbClr val="FF0000"/>
                </a:solidFill>
              </a:rPr>
              <a:t>DD </a:t>
            </a:r>
            <a:r>
              <a:rPr lang="pl-PL" sz="1600" noProof="1">
                <a:solidFill>
                  <a:srgbClr val="00B050"/>
                </a:solidFill>
              </a:rPr>
              <a:t> SYSOUT</a:t>
            </a:r>
            <a:r>
              <a:rPr lang="pl-PL" sz="1600" noProof="1">
                <a:solidFill>
                  <a:srgbClr val="FFFF00"/>
                </a:solidFill>
              </a:rPr>
              <a:t>=</a:t>
            </a:r>
            <a:r>
              <a:rPr lang="pl-PL" sz="1600" noProof="1">
                <a:solidFill>
                  <a:srgbClr val="00B050"/>
                </a:solidFill>
              </a:rPr>
              <a:t>*</a:t>
            </a:r>
            <a:br>
              <a:rPr lang="pl-PL" sz="1600" noProof="1">
                <a:solidFill>
                  <a:srgbClr val="00B050"/>
                </a:solidFill>
              </a:rPr>
            </a:br>
            <a:r>
              <a:rPr lang="pl-PL" sz="1600" noProof="1">
                <a:solidFill>
                  <a:srgbClr val="00B050"/>
                </a:solidFill>
              </a:rPr>
              <a:t>000008 //SYSOUT      </a:t>
            </a:r>
            <a:r>
              <a:rPr lang="pl-PL" sz="1600" noProof="1">
                <a:solidFill>
                  <a:srgbClr val="FF0000"/>
                </a:solidFill>
              </a:rPr>
              <a:t>DD </a:t>
            </a:r>
            <a:r>
              <a:rPr lang="pl-PL" sz="1600" noProof="1">
                <a:solidFill>
                  <a:srgbClr val="00B050"/>
                </a:solidFill>
              </a:rPr>
              <a:t> SYSOUT</a:t>
            </a:r>
            <a:r>
              <a:rPr lang="pl-PL" sz="1600" noProof="1">
                <a:solidFill>
                  <a:srgbClr val="FFFF00"/>
                </a:solidFill>
              </a:rPr>
              <a:t>=</a:t>
            </a:r>
            <a:r>
              <a:rPr lang="pl-PL" sz="1600" noProof="1">
                <a:solidFill>
                  <a:srgbClr val="00B050"/>
                </a:solidFill>
              </a:rPr>
              <a:t>*</a:t>
            </a:r>
            <a:br>
              <a:rPr lang="pl-PL" sz="1600" noProof="1">
                <a:solidFill>
                  <a:srgbClr val="00B050"/>
                </a:solidFill>
              </a:rPr>
            </a:br>
            <a:r>
              <a:rPr lang="pl-PL" sz="1600" noProof="1">
                <a:solidFill>
                  <a:srgbClr val="00B050"/>
                </a:solidFill>
              </a:rPr>
              <a:t>000009 //SYSIN	     </a:t>
            </a:r>
            <a:r>
              <a:rPr lang="pl-PL" sz="1600" noProof="1">
                <a:solidFill>
                  <a:srgbClr val="FF0000"/>
                </a:solidFill>
              </a:rPr>
              <a:t>DD </a:t>
            </a:r>
            <a:r>
              <a:rPr lang="pl-PL" sz="1600" noProof="1">
                <a:solidFill>
                  <a:srgbClr val="00B050"/>
                </a:solidFill>
              </a:rPr>
              <a:t> *</a:t>
            </a:r>
            <a:br>
              <a:rPr lang="pl-PL" sz="1600" noProof="1">
                <a:solidFill>
                  <a:srgbClr val="00B050"/>
                </a:solidFill>
              </a:rPr>
            </a:br>
            <a:r>
              <a:rPr lang="pl-PL" sz="1600" noProof="1">
                <a:solidFill>
                  <a:srgbClr val="00B050"/>
                </a:solidFill>
              </a:rPr>
              <a:t>000010     </a:t>
            </a:r>
            <a:r>
              <a:rPr lang="pl-PL" sz="1600" noProof="1">
                <a:solidFill>
                  <a:srgbClr val="0070C0"/>
                </a:solidFill>
              </a:rPr>
              <a:t>ALTER LB12345.IKEA.GDG    - </a:t>
            </a:r>
            <a:r>
              <a:rPr lang="pl-PL" sz="1600" noProof="1">
                <a:solidFill>
                  <a:srgbClr val="00B050"/>
                </a:solidFill>
              </a:rPr>
              <a:t/>
            </a:r>
            <a:br>
              <a:rPr lang="pl-PL" sz="1600" noProof="1">
                <a:solidFill>
                  <a:srgbClr val="00B050"/>
                </a:solidFill>
              </a:rPr>
            </a:br>
            <a:r>
              <a:rPr lang="pl-PL" sz="1600" noProof="1">
                <a:solidFill>
                  <a:srgbClr val="00B050"/>
                </a:solidFill>
              </a:rPr>
              <a:t>000011                 </a:t>
            </a:r>
            <a:r>
              <a:rPr lang="pl-PL" sz="1600" noProof="1">
                <a:solidFill>
                  <a:srgbClr val="0070C0"/>
                </a:solidFill>
              </a:rPr>
              <a:t>LIMIT(15)</a:t>
            </a:r>
            <a:r>
              <a:rPr lang="pl-PL" sz="1600" noProof="1">
                <a:solidFill>
                  <a:srgbClr val="00B050"/>
                </a:solidFill>
              </a:rPr>
              <a:t/>
            </a:r>
            <a:br>
              <a:rPr lang="pl-PL" sz="1600" noProof="1">
                <a:solidFill>
                  <a:srgbClr val="00B050"/>
                </a:solidFill>
              </a:rPr>
            </a:br>
            <a:r>
              <a:rPr lang="pl-PL" sz="1600" noProof="1">
                <a:solidFill>
                  <a:srgbClr val="00B050"/>
                </a:solidFill>
              </a:rPr>
              <a:t>000012 /*</a:t>
            </a:r>
          </a:p>
        </p:txBody>
      </p:sp>
      <p:sp>
        <p:nvSpPr>
          <p:cNvPr id="3" name="Symbol zastępczy tekstu 2"/>
          <p:cNvSpPr>
            <a:spLocks noGrp="1"/>
          </p:cNvSpPr>
          <p:nvPr>
            <p:ph type="body" idx="1"/>
          </p:nvPr>
        </p:nvSpPr>
        <p:spPr>
          <a:xfrm>
            <a:off x="722313" y="928670"/>
            <a:ext cx="7776000" cy="2520000"/>
          </a:xfrm>
          <a:solidFill>
            <a:schemeClr val="tx1"/>
          </a:solidFill>
        </p:spPr>
        <p:txBody>
          <a:bodyPr anchor="t">
            <a:noAutofit/>
          </a:bodyPr>
          <a:lstStyle/>
          <a:p>
            <a:pPr algn="l">
              <a:spcBef>
                <a:spcPts val="0"/>
              </a:spcBef>
              <a:spcAft>
                <a:spcPts val="0"/>
              </a:spcAft>
            </a:pPr>
            <a:r>
              <a:rPr lang="pl-PL" sz="1400" b="1" noProof="1">
                <a:solidFill>
                  <a:schemeClr val="accent5">
                    <a:lumMod val="60000"/>
                    <a:lumOff val="40000"/>
                  </a:schemeClr>
                </a:solidFill>
                <a:latin typeface="Calibri" panose="020F0502020204030204" pitchFamily="34" charset="0"/>
              </a:rPr>
              <a:t>DSLIST - Data Sets Matching LBUK000 				    Row 74 of 82 </a:t>
            </a:r>
          </a:p>
          <a:p>
            <a:pPr algn="l">
              <a:spcBef>
                <a:spcPts val="0"/>
              </a:spcBef>
              <a:spcAft>
                <a:spcPts val="0"/>
              </a:spcAft>
            </a:pPr>
            <a:r>
              <a:rPr lang="pl-PL" sz="1400" b="1" noProof="1">
                <a:solidFill>
                  <a:srgbClr val="00B050"/>
                </a:solidFill>
                <a:latin typeface="Calibri" panose="020F0502020204030204" pitchFamily="34" charset="0"/>
              </a:rPr>
              <a:t>Command ===&gt;</a:t>
            </a:r>
            <a:r>
              <a:rPr lang="pl-PL" sz="1400" b="1" noProof="1">
                <a:solidFill>
                  <a:schemeClr val="accent5">
                    <a:lumMod val="60000"/>
                    <a:lumOff val="40000"/>
                  </a:schemeClr>
                </a:solidFill>
                <a:latin typeface="Calibri" panose="020F0502020204030204" pitchFamily="34" charset="0"/>
              </a:rPr>
              <a:t>  _________________________________________________________  </a:t>
            </a:r>
            <a:r>
              <a:rPr lang="pl-PL" sz="1400" b="1" noProof="1">
                <a:latin typeface="Calibri" panose="020F0502020204030204" pitchFamily="34" charset="0"/>
              </a:rPr>
              <a:t> </a:t>
            </a:r>
            <a:r>
              <a:rPr lang="pl-PL" sz="1400" b="1" noProof="1">
                <a:solidFill>
                  <a:srgbClr val="00B050"/>
                </a:solidFill>
                <a:latin typeface="Calibri" panose="020F0502020204030204" pitchFamily="34" charset="0"/>
              </a:rPr>
              <a:t>Scroll ===&gt;</a:t>
            </a:r>
            <a:r>
              <a:rPr lang="pl-PL" sz="1400" b="1" noProof="1">
                <a:latin typeface="Calibri" panose="020F0502020204030204" pitchFamily="34" charset="0"/>
              </a:rPr>
              <a:t> </a:t>
            </a:r>
            <a:r>
              <a:rPr lang="pl-PL" sz="1400" b="1" noProof="1">
                <a:solidFill>
                  <a:schemeClr val="accent5">
                    <a:lumMod val="60000"/>
                    <a:lumOff val="40000"/>
                  </a:schemeClr>
                </a:solidFill>
                <a:latin typeface="Calibri" panose="020F0502020204030204" pitchFamily="34" charset="0"/>
              </a:rPr>
              <a:t>CSR</a:t>
            </a:r>
            <a:r>
              <a:rPr lang="pl-PL" sz="1400" b="1" noProof="1">
                <a:latin typeface="Calibri" panose="020F0502020204030204" pitchFamily="34" charset="0"/>
              </a:rPr>
              <a:t>  </a:t>
            </a:r>
          </a:p>
          <a:p>
            <a:pPr algn="l">
              <a:spcBef>
                <a:spcPts val="0"/>
              </a:spcBef>
              <a:spcAft>
                <a:spcPts val="0"/>
              </a:spcAft>
            </a:pPr>
            <a:r>
              <a:rPr lang="pl-PL" sz="1400" b="1" noProof="1">
                <a:latin typeface="Calibri" panose="020F0502020204030204" pitchFamily="34" charset="0"/>
              </a:rPr>
              <a:t>                                                                               </a:t>
            </a:r>
          </a:p>
          <a:p>
            <a:pPr algn="l">
              <a:spcBef>
                <a:spcPts val="0"/>
              </a:spcBef>
              <a:spcAft>
                <a:spcPts val="0"/>
              </a:spcAft>
            </a:pPr>
            <a:r>
              <a:rPr lang="pl-PL" sz="1400" b="1" noProof="1">
                <a:solidFill>
                  <a:srgbClr val="0070C0"/>
                </a:solidFill>
                <a:latin typeface="Calibri" panose="020F0502020204030204" pitchFamily="34" charset="0"/>
              </a:rPr>
              <a:t>Command - Enter "/" to select action			</a:t>
            </a:r>
            <a:r>
              <a:rPr lang="pl-PL" sz="1400" b="1" noProof="1">
                <a:solidFill>
                  <a:schemeClr val="bg1"/>
                </a:solidFill>
                <a:latin typeface="Calibri" panose="020F0502020204030204" pitchFamily="34" charset="0"/>
              </a:rPr>
              <a:t>Message</a:t>
            </a:r>
            <a:r>
              <a:rPr lang="pl-PL" sz="1400" b="1" noProof="1">
                <a:solidFill>
                  <a:srgbClr val="0070C0"/>
                </a:solidFill>
                <a:latin typeface="Calibri" panose="020F0502020204030204" pitchFamily="34" charset="0"/>
              </a:rPr>
              <a:t>		           Volume </a:t>
            </a:r>
          </a:p>
          <a:p>
            <a:pPr algn="l">
              <a:spcBef>
                <a:spcPts val="0"/>
              </a:spcBef>
              <a:spcAft>
                <a:spcPts val="0"/>
              </a:spcAft>
            </a:pPr>
            <a:r>
              <a:rPr lang="pl-PL" sz="1400" b="1" noProof="1">
                <a:solidFill>
                  <a:srgbClr val="0070C0"/>
                </a:solidFill>
                <a:latin typeface="Calibri" panose="020F0502020204030204" pitchFamily="34" charset="0"/>
              </a:rPr>
              <a:t>-----------------------------------------------------------------------------------------------------------------------------------------</a:t>
            </a:r>
          </a:p>
          <a:p>
            <a:pPr algn="l">
              <a:spcBef>
                <a:spcPts val="0"/>
              </a:spcBef>
              <a:spcAft>
                <a:spcPts val="0"/>
              </a:spcAft>
            </a:pPr>
            <a:r>
              <a:rPr lang="pl-PL" sz="1400" b="1" noProof="1">
                <a:latin typeface="Calibri" panose="020F0502020204030204" pitchFamily="34" charset="0"/>
              </a:rPr>
              <a:t> 	</a:t>
            </a:r>
            <a:r>
              <a:rPr lang="pl-PL" sz="1400" b="1" noProof="1">
                <a:solidFill>
                  <a:srgbClr val="00B050"/>
                </a:solidFill>
                <a:latin typeface="Calibri" panose="020F0502020204030204" pitchFamily="34" charset="0"/>
              </a:rPr>
              <a:t>LB12345.IKEA.GDG</a:t>
            </a:r>
            <a:r>
              <a:rPr lang="pl-PL" sz="1400" b="1" noProof="1">
                <a:latin typeface="Calibri" panose="020F0502020204030204" pitchFamily="34" charset="0"/>
              </a:rPr>
              <a:t>					           </a:t>
            </a:r>
            <a:r>
              <a:rPr lang="pl-PL" sz="1400" b="1" noProof="1">
                <a:solidFill>
                  <a:srgbClr val="0070C0"/>
                </a:solidFill>
                <a:latin typeface="Calibri" panose="020F0502020204030204" pitchFamily="34" charset="0"/>
              </a:rPr>
              <a:t> ??????</a:t>
            </a:r>
            <a:r>
              <a:rPr lang="pl-PL" sz="1400" b="1" noProof="1">
                <a:latin typeface="Calibri" panose="020F0502020204030204" pitchFamily="34" charset="0"/>
              </a:rPr>
              <a:t> </a:t>
            </a:r>
          </a:p>
          <a:p>
            <a:pPr algn="l">
              <a:spcBef>
                <a:spcPts val="0"/>
              </a:spcBef>
              <a:spcAft>
                <a:spcPts val="0"/>
              </a:spcAft>
            </a:pPr>
            <a:r>
              <a:rPr lang="pl-PL" sz="1400" b="1" noProof="1">
                <a:latin typeface="Calibri" panose="020F0502020204030204" pitchFamily="34" charset="0"/>
              </a:rPr>
              <a:t>	</a:t>
            </a:r>
            <a:r>
              <a:rPr lang="pl-PL" sz="1400" b="1" noProof="1">
                <a:solidFill>
                  <a:srgbClr val="00B050"/>
                </a:solidFill>
                <a:latin typeface="Calibri" panose="020F0502020204030204" pitchFamily="34" charset="0"/>
              </a:rPr>
              <a:t>LB12345.IKEA.GDG.G0036V00</a:t>
            </a:r>
            <a:r>
              <a:rPr lang="pl-PL" sz="1400" b="1" noProof="1">
                <a:latin typeface="Calibri" panose="020F0502020204030204" pitchFamily="34" charset="0"/>
              </a:rPr>
              <a:t>				           </a:t>
            </a:r>
            <a:r>
              <a:rPr lang="pl-PL" sz="1400" b="1" noProof="1">
                <a:solidFill>
                  <a:srgbClr val="0070C0"/>
                </a:solidFill>
                <a:latin typeface="Calibri" panose="020F0502020204030204" pitchFamily="34" charset="0"/>
              </a:rPr>
              <a:t>USR00A</a:t>
            </a:r>
            <a:r>
              <a:rPr lang="pl-PL" sz="1400" b="1" noProof="1">
                <a:latin typeface="Calibri" panose="020F0502020204030204" pitchFamily="34" charset="0"/>
              </a:rPr>
              <a:t> </a:t>
            </a:r>
          </a:p>
          <a:p>
            <a:pPr algn="l">
              <a:spcBef>
                <a:spcPts val="0"/>
              </a:spcBef>
              <a:spcAft>
                <a:spcPts val="0"/>
              </a:spcAft>
            </a:pPr>
            <a:r>
              <a:rPr lang="pl-PL" sz="1400" b="1" noProof="1">
                <a:latin typeface="Calibri" panose="020F0502020204030204" pitchFamily="34" charset="0"/>
              </a:rPr>
              <a:t>	</a:t>
            </a:r>
            <a:r>
              <a:rPr lang="pl-PL" sz="1400" b="1" noProof="1">
                <a:solidFill>
                  <a:srgbClr val="00B050"/>
                </a:solidFill>
                <a:latin typeface="Calibri" panose="020F0502020204030204" pitchFamily="34" charset="0"/>
              </a:rPr>
              <a:t>LB12345.IKEA.GDG.G0037V00</a:t>
            </a:r>
            <a:r>
              <a:rPr lang="pl-PL" sz="1400" b="1" noProof="1">
                <a:latin typeface="Calibri" panose="020F0502020204030204" pitchFamily="34" charset="0"/>
              </a:rPr>
              <a:t>				           </a:t>
            </a:r>
            <a:r>
              <a:rPr lang="pl-PL" sz="1400" b="1" noProof="1">
                <a:solidFill>
                  <a:srgbClr val="0070C0"/>
                </a:solidFill>
                <a:latin typeface="Calibri" panose="020F0502020204030204" pitchFamily="34" charset="0"/>
              </a:rPr>
              <a:t>USR00A</a:t>
            </a:r>
            <a:r>
              <a:rPr lang="pl-PL" sz="1400" b="1" noProof="1">
                <a:latin typeface="Calibri" panose="020F0502020204030204" pitchFamily="34" charset="0"/>
              </a:rPr>
              <a:t> </a:t>
            </a:r>
          </a:p>
          <a:p>
            <a:pPr algn="l">
              <a:spcBef>
                <a:spcPts val="0"/>
              </a:spcBef>
              <a:spcAft>
                <a:spcPts val="0"/>
              </a:spcAft>
            </a:pPr>
            <a:r>
              <a:rPr lang="pl-PL" sz="1400" b="1" noProof="1">
                <a:latin typeface="Calibri" panose="020F0502020204030204" pitchFamily="34" charset="0"/>
              </a:rPr>
              <a:t>	</a:t>
            </a:r>
            <a:r>
              <a:rPr lang="pl-PL" sz="1400" b="1" noProof="1">
                <a:solidFill>
                  <a:srgbClr val="00B050"/>
                </a:solidFill>
                <a:latin typeface="Calibri" panose="020F0502020204030204" pitchFamily="34" charset="0"/>
              </a:rPr>
              <a:t>LB12345.IKEA.GDG.G0038V00</a:t>
            </a:r>
            <a:r>
              <a:rPr lang="pl-PL" sz="1400" b="1" noProof="1">
                <a:latin typeface="Calibri" panose="020F0502020204030204" pitchFamily="34" charset="0"/>
              </a:rPr>
              <a:t>				           </a:t>
            </a:r>
            <a:r>
              <a:rPr lang="pl-PL" sz="1400" b="1" noProof="1">
                <a:solidFill>
                  <a:srgbClr val="0070C0"/>
                </a:solidFill>
                <a:latin typeface="Calibri" panose="020F0502020204030204" pitchFamily="34" charset="0"/>
              </a:rPr>
              <a:t>USR00B</a:t>
            </a:r>
            <a:r>
              <a:rPr lang="pl-PL" sz="1400" b="1" noProof="1">
                <a:latin typeface="Calibri" panose="020F0502020204030204" pitchFamily="34" charset="0"/>
              </a:rPr>
              <a:t> </a:t>
            </a:r>
          </a:p>
          <a:p>
            <a:pPr algn="l">
              <a:spcBef>
                <a:spcPts val="0"/>
              </a:spcBef>
              <a:spcAft>
                <a:spcPts val="0"/>
              </a:spcAft>
            </a:pPr>
            <a:r>
              <a:rPr lang="pl-PL" sz="1400" b="1" noProof="1">
                <a:latin typeface="Calibri" panose="020F0502020204030204" pitchFamily="34" charset="0"/>
              </a:rPr>
              <a:t>	</a:t>
            </a:r>
            <a:r>
              <a:rPr lang="pl-PL" sz="1400" b="1" noProof="1">
                <a:solidFill>
                  <a:srgbClr val="00B050"/>
                </a:solidFill>
                <a:latin typeface="Calibri" panose="020F0502020204030204" pitchFamily="34" charset="0"/>
              </a:rPr>
              <a:t>LB12345.IKEA.GDG.G0039V00</a:t>
            </a:r>
            <a:r>
              <a:rPr lang="pl-PL" sz="1400" b="1" noProof="1">
                <a:latin typeface="Calibri" panose="020F0502020204030204" pitchFamily="34" charset="0"/>
              </a:rPr>
              <a:t>				           </a:t>
            </a:r>
            <a:r>
              <a:rPr lang="pl-PL" sz="1400" b="1" noProof="1">
                <a:solidFill>
                  <a:srgbClr val="0070C0"/>
                </a:solidFill>
                <a:latin typeface="Calibri" panose="020F0502020204030204" pitchFamily="34" charset="0"/>
              </a:rPr>
              <a:t>USR00B</a:t>
            </a:r>
            <a:r>
              <a:rPr lang="pl-PL" sz="1400" b="1" noProof="1">
                <a:latin typeface="Calibri" panose="020F0502020204030204" pitchFamily="34" charset="0"/>
              </a:rPr>
              <a:t> </a:t>
            </a:r>
          </a:p>
          <a:p>
            <a:pPr algn="l">
              <a:spcBef>
                <a:spcPts val="0"/>
              </a:spcBef>
              <a:spcAft>
                <a:spcPts val="0"/>
              </a:spcAft>
            </a:pPr>
            <a:r>
              <a:rPr lang="pl-PL" sz="1400" b="1" noProof="1">
                <a:latin typeface="Calibri" panose="020F0502020204030204" pitchFamily="34" charset="0"/>
              </a:rPr>
              <a:t>	</a:t>
            </a:r>
            <a:r>
              <a:rPr lang="pl-PL" sz="1400" b="1" noProof="1">
                <a:solidFill>
                  <a:srgbClr val="00B050"/>
                </a:solidFill>
                <a:latin typeface="Calibri" panose="020F0502020204030204" pitchFamily="34" charset="0"/>
              </a:rPr>
              <a:t>LB12345.IKEA.GDG.G0040V00</a:t>
            </a:r>
            <a:r>
              <a:rPr lang="pl-PL" sz="1400" b="1" noProof="1">
                <a:latin typeface="Calibri" panose="020F0502020204030204" pitchFamily="34" charset="0"/>
              </a:rPr>
              <a:t>				           </a:t>
            </a:r>
            <a:r>
              <a:rPr lang="pl-PL" sz="1400" b="1" noProof="1">
                <a:solidFill>
                  <a:srgbClr val="0070C0"/>
                </a:solidFill>
                <a:latin typeface="Calibri" panose="020F0502020204030204" pitchFamily="34" charset="0"/>
              </a:rPr>
              <a:t>USR00B</a:t>
            </a:r>
          </a:p>
        </p:txBody>
      </p:sp>
      <p:sp>
        <p:nvSpPr>
          <p:cNvPr id="4" name="pole tekstowe 3"/>
          <p:cNvSpPr txBox="1"/>
          <p:nvPr/>
        </p:nvSpPr>
        <p:spPr>
          <a:xfrm>
            <a:off x="170147" y="-35295"/>
            <a:ext cx="8715436" cy="861774"/>
          </a:xfrm>
          <a:prstGeom prst="rect">
            <a:avLst/>
          </a:prstGeom>
          <a:noFill/>
        </p:spPr>
        <p:txBody>
          <a:bodyPr wrap="square" rtlCol="0">
            <a:spAutoFit/>
          </a:bodyPr>
          <a:lstStyle/>
          <a:p>
            <a:pPr algn="ctr"/>
            <a:r>
              <a:rPr lang="pl-PL" sz="3200" b="1" dirty="0">
                <a:solidFill>
                  <a:srgbClr val="FF0000"/>
                </a:solidFill>
                <a:latin typeface="Calibri" panose="020F0502020204030204" pitchFamily="34" charset="0"/>
              </a:rPr>
              <a:t>IDCAMS </a:t>
            </a:r>
            <a:r>
              <a:rPr lang="pl-PL" sz="1400" dirty="0">
                <a:latin typeface="Calibri" panose="020F0502020204030204" pitchFamily="34" charset="0"/>
              </a:rPr>
              <a:t>(strona 2 z 4)</a:t>
            </a:r>
            <a:endParaRPr lang="pl-PL" sz="3600" dirty="0">
              <a:latin typeface="Calibri" panose="020F0502020204030204" pitchFamily="34" charset="0"/>
            </a:endParaRPr>
          </a:p>
          <a:p>
            <a:r>
              <a:rPr lang="pl-PL" dirty="0">
                <a:latin typeface="Calibri" panose="020F0502020204030204" pitchFamily="34" charset="0"/>
              </a:rPr>
              <a:t>Pliki </a:t>
            </a:r>
            <a:r>
              <a:rPr lang="pl-PL" b="1" dirty="0">
                <a:latin typeface="Calibri" panose="020F0502020204030204" pitchFamily="34" charset="0"/>
              </a:rPr>
              <a:t>GDG</a:t>
            </a:r>
            <a:r>
              <a:rPr lang="pl-PL" dirty="0">
                <a:latin typeface="Calibri" panose="020F0502020204030204" pitchFamily="34" charset="0"/>
              </a:rPr>
              <a:t> są zwykłymi plikami oprócz ich specyficznie kończącej się nazwy (ekran 3.4):</a:t>
            </a:r>
          </a:p>
        </p:txBody>
      </p:sp>
      <p:sp>
        <p:nvSpPr>
          <p:cNvPr id="5" name="pole tekstowe 4"/>
          <p:cNvSpPr txBox="1"/>
          <p:nvPr/>
        </p:nvSpPr>
        <p:spPr>
          <a:xfrm>
            <a:off x="214282" y="3429000"/>
            <a:ext cx="8715436" cy="369332"/>
          </a:xfrm>
          <a:prstGeom prst="rect">
            <a:avLst/>
          </a:prstGeom>
          <a:noFill/>
        </p:spPr>
        <p:txBody>
          <a:bodyPr wrap="square" rtlCol="0">
            <a:spAutoFit/>
          </a:bodyPr>
          <a:lstStyle/>
          <a:p>
            <a:r>
              <a:rPr lang="pl-PL" b="1" dirty="0"/>
              <a:t>ALTER GDG</a:t>
            </a:r>
            <a:r>
              <a:rPr lang="pl-PL" dirty="0"/>
              <a:t> – zmiana parametrów </a:t>
            </a:r>
            <a:r>
              <a:rPr lang="pl-PL" b="1" dirty="0"/>
              <a:t>GDG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785786" y="4311906"/>
            <a:ext cx="7715304" cy="2357454"/>
          </a:xfrm>
          <a:solidFill>
            <a:schemeClr val="tx1"/>
          </a:solidFill>
        </p:spPr>
        <p:txBody>
          <a:bodyPr>
            <a:normAutofit fontScale="90000"/>
          </a:bodyPr>
          <a:lstStyle/>
          <a:p>
            <a:pPr marL="0" indent="0" algn="l">
              <a:buNone/>
            </a:pPr>
            <a:r>
              <a:rPr lang="pl-PL" sz="1600" dirty="0">
                <a:solidFill>
                  <a:srgbClr val="FF0000"/>
                </a:solidFill>
              </a:rPr>
              <a:t>******</a:t>
            </a:r>
            <a:r>
              <a:rPr lang="pl-PL" sz="1600" dirty="0"/>
              <a:t> </a:t>
            </a:r>
            <a:r>
              <a:rPr lang="pl-PL" sz="1600" dirty="0">
                <a:solidFill>
                  <a:srgbClr val="0070C0"/>
                </a:solidFill>
              </a:rPr>
              <a:t>***************************** Top of Data **********************************</a:t>
            </a:r>
            <a:br>
              <a:rPr lang="pl-PL" sz="1600" dirty="0">
                <a:solidFill>
                  <a:srgbClr val="0070C0"/>
                </a:solidFill>
              </a:rPr>
            </a:br>
            <a:r>
              <a:rPr lang="pl-PL" sz="1600" noProof="1">
                <a:solidFill>
                  <a:srgbClr val="00B050"/>
                </a:solidFill>
              </a:rPr>
              <a:t>000001 //LB12345 </a:t>
            </a:r>
            <a:r>
              <a:rPr lang="pl-PL" sz="1600" noProof="1">
                <a:solidFill>
                  <a:srgbClr val="FF0000"/>
                </a:solidFill>
              </a:rPr>
              <a:t>JOB</a:t>
            </a:r>
            <a:r>
              <a:rPr lang="pl-PL" sz="1600" noProof="1">
                <a:solidFill>
                  <a:srgbClr val="00B050"/>
                </a:solidFill>
              </a:rPr>
              <a:t> </a:t>
            </a:r>
            <a:r>
              <a:rPr lang="pl-PL" sz="1600" noProof="1">
                <a:solidFill>
                  <a:srgbClr val="FFFF00"/>
                </a:solidFill>
              </a:rPr>
              <a:t>(</a:t>
            </a:r>
            <a:r>
              <a:rPr lang="pl-PL" sz="1600" noProof="1">
                <a:solidFill>
                  <a:srgbClr val="00B050"/>
                </a:solidFill>
              </a:rPr>
              <a:t>BWGO</a:t>
            </a:r>
            <a:r>
              <a:rPr lang="pl-PL" sz="1600" noProof="1">
                <a:solidFill>
                  <a:srgbClr val="FFFF00"/>
                </a:solidFill>
              </a:rPr>
              <a:t>,</a:t>
            </a:r>
            <a:r>
              <a:rPr lang="pl-PL" sz="1600" noProof="1">
                <a:solidFill>
                  <a:srgbClr val="00B050"/>
                </a:solidFill>
              </a:rPr>
              <a:t>T</a:t>
            </a:r>
            <a:r>
              <a:rPr lang="pl-PL" sz="1600" noProof="1">
                <a:solidFill>
                  <a:srgbClr val="FFFF00"/>
                </a:solidFill>
              </a:rPr>
              <a:t>,</a:t>
            </a:r>
            <a:r>
              <a:rPr lang="pl-PL" sz="1600" noProof="1">
                <a:solidFill>
                  <a:srgbClr val="00B050"/>
                </a:solidFill>
              </a:rPr>
              <a:t>B</a:t>
            </a:r>
            <a:r>
              <a:rPr lang="pl-PL" sz="1600" noProof="1">
                <a:solidFill>
                  <a:srgbClr val="FFFF00"/>
                </a:solidFill>
              </a:rPr>
              <a:t>),</a:t>
            </a:r>
            <a:r>
              <a:rPr lang="pl-PL" sz="1600" noProof="1">
                <a:solidFill>
                  <a:srgbClr val="00B050"/>
                </a:solidFill>
              </a:rPr>
              <a:t>LBUK000</a:t>
            </a:r>
            <a:r>
              <a:rPr lang="pl-PL" sz="1600" noProof="1">
                <a:solidFill>
                  <a:srgbClr val="FFFF00"/>
                </a:solidFill>
              </a:rPr>
              <a:t>,</a:t>
            </a:r>
            <a:r>
              <a:rPr lang="pl-PL" sz="1600" noProof="1">
                <a:solidFill>
                  <a:srgbClr val="00B050"/>
                </a:solidFill>
              </a:rPr>
              <a:t>MSGCLASS</a:t>
            </a:r>
            <a:r>
              <a:rPr lang="pl-PL" sz="1600" noProof="1">
                <a:solidFill>
                  <a:srgbClr val="FFFF00"/>
                </a:solidFill>
              </a:rPr>
              <a:t>=</a:t>
            </a:r>
            <a:r>
              <a:rPr lang="pl-PL" sz="1600" noProof="1">
                <a:solidFill>
                  <a:srgbClr val="00B050"/>
                </a:solidFill>
              </a:rPr>
              <a:t>O</a:t>
            </a:r>
            <a:r>
              <a:rPr lang="pl-PL" sz="1600" noProof="1">
                <a:solidFill>
                  <a:srgbClr val="FFFF00"/>
                </a:solidFill>
              </a:rPr>
              <a:t>,</a:t>
            </a:r>
            <a:r>
              <a:rPr lang="pl-PL" sz="1600" noProof="1">
                <a:solidFill>
                  <a:srgbClr val="00B050"/>
                </a:solidFill>
              </a:rPr>
              <a:t/>
            </a:r>
            <a:br>
              <a:rPr lang="pl-PL" sz="1600" noProof="1">
                <a:solidFill>
                  <a:srgbClr val="00B050"/>
                </a:solidFill>
              </a:rPr>
            </a:br>
            <a:r>
              <a:rPr lang="pl-PL" sz="1600" noProof="1">
                <a:solidFill>
                  <a:srgbClr val="00B050"/>
                </a:solidFill>
              </a:rPr>
              <a:t>000002 //        MSGLEVEL</a:t>
            </a:r>
            <a:r>
              <a:rPr lang="pl-PL" sz="1600" noProof="1">
                <a:solidFill>
                  <a:srgbClr val="FFFF00"/>
                </a:solidFill>
              </a:rPr>
              <a:t>=(</a:t>
            </a:r>
            <a:r>
              <a:rPr lang="pl-PL" sz="1600" noProof="1">
                <a:solidFill>
                  <a:srgbClr val="00B050"/>
                </a:solidFill>
              </a:rPr>
              <a:t>1</a:t>
            </a:r>
            <a:r>
              <a:rPr lang="pl-PL" sz="1600" noProof="1">
                <a:solidFill>
                  <a:srgbClr val="FFFF00"/>
                </a:solidFill>
              </a:rPr>
              <a:t>,</a:t>
            </a:r>
            <a:r>
              <a:rPr lang="pl-PL" sz="1600" noProof="1">
                <a:solidFill>
                  <a:srgbClr val="00B050"/>
                </a:solidFill>
              </a:rPr>
              <a:t>1</a:t>
            </a:r>
            <a:r>
              <a:rPr lang="pl-PL" sz="1600" noProof="1">
                <a:solidFill>
                  <a:srgbClr val="FFFF00"/>
                </a:solidFill>
              </a:rPr>
              <a:t>),</a:t>
            </a:r>
            <a:r>
              <a:rPr lang="pl-PL" sz="1600" noProof="1">
                <a:solidFill>
                  <a:srgbClr val="00B050"/>
                </a:solidFill>
              </a:rPr>
              <a:t>CLASS</a:t>
            </a:r>
            <a:r>
              <a:rPr lang="pl-PL" sz="1600" noProof="1">
                <a:solidFill>
                  <a:srgbClr val="FFFF00"/>
                </a:solidFill>
              </a:rPr>
              <a:t>=</a:t>
            </a:r>
            <a:r>
              <a:rPr lang="pl-PL" sz="1600" noProof="1">
                <a:solidFill>
                  <a:srgbClr val="00B050"/>
                </a:solidFill>
              </a:rPr>
              <a:t>B</a:t>
            </a:r>
            <a:r>
              <a:rPr lang="pl-PL" sz="1600" noProof="1">
                <a:solidFill>
                  <a:srgbClr val="FFFF00"/>
                </a:solidFill>
              </a:rPr>
              <a:t>,</a:t>
            </a:r>
            <a:r>
              <a:rPr lang="pl-PL" sz="1600" noProof="1">
                <a:solidFill>
                  <a:srgbClr val="00B050"/>
                </a:solidFill>
              </a:rPr>
              <a:t>TIME</a:t>
            </a:r>
            <a:r>
              <a:rPr lang="pl-PL" sz="1600" noProof="1">
                <a:solidFill>
                  <a:srgbClr val="FFFF00"/>
                </a:solidFill>
              </a:rPr>
              <a:t>=</a:t>
            </a:r>
            <a:r>
              <a:rPr lang="pl-PL" sz="1600" noProof="1">
                <a:solidFill>
                  <a:srgbClr val="00B050"/>
                </a:solidFill>
              </a:rPr>
              <a:t>1</a:t>
            </a:r>
            <a:r>
              <a:rPr lang="pl-PL" sz="1600" noProof="1">
                <a:solidFill>
                  <a:srgbClr val="FFFF00"/>
                </a:solidFill>
              </a:rPr>
              <a:t>,</a:t>
            </a:r>
            <a:r>
              <a:rPr lang="pl-PL" sz="1600" noProof="1">
                <a:solidFill>
                  <a:srgbClr val="00B050"/>
                </a:solidFill>
              </a:rPr>
              <a:t>NOTIFY</a:t>
            </a:r>
            <a:r>
              <a:rPr lang="pl-PL" sz="1600" noProof="1">
                <a:solidFill>
                  <a:srgbClr val="FFFF00"/>
                </a:solidFill>
              </a:rPr>
              <a:t>=</a:t>
            </a:r>
            <a:r>
              <a:rPr lang="pl-PL" sz="1600" noProof="1">
                <a:solidFill>
                  <a:srgbClr val="00B050"/>
                </a:solidFill>
              </a:rPr>
              <a:t>LB12345</a:t>
            </a:r>
            <a:br>
              <a:rPr lang="pl-PL" sz="1600" noProof="1">
                <a:solidFill>
                  <a:srgbClr val="00B050"/>
                </a:solidFill>
              </a:rPr>
            </a:br>
            <a:r>
              <a:rPr lang="pl-PL" sz="1600" noProof="1">
                <a:solidFill>
                  <a:srgbClr val="00B050"/>
                </a:solidFill>
              </a:rPr>
              <a:t>000003 </a:t>
            </a:r>
            <a:r>
              <a:rPr lang="pl-PL" sz="1600" noProof="1">
                <a:solidFill>
                  <a:schemeClr val="accent5">
                    <a:lumMod val="60000"/>
                    <a:lumOff val="40000"/>
                  </a:schemeClr>
                </a:solidFill>
              </a:rPr>
              <a:t>//**********************************************************************</a:t>
            </a:r>
            <a:r>
              <a:rPr lang="pl-PL" sz="1600" noProof="1">
                <a:solidFill>
                  <a:srgbClr val="00B050"/>
                </a:solidFill>
              </a:rPr>
              <a:t/>
            </a:r>
            <a:br>
              <a:rPr lang="pl-PL" sz="1600" noProof="1">
                <a:solidFill>
                  <a:srgbClr val="00B050"/>
                </a:solidFill>
              </a:rPr>
            </a:br>
            <a:r>
              <a:rPr lang="pl-PL" sz="1600" noProof="1">
                <a:solidFill>
                  <a:srgbClr val="00B050"/>
                </a:solidFill>
              </a:rPr>
              <a:t>000004 </a:t>
            </a:r>
            <a:r>
              <a:rPr lang="pl-PL" sz="1600" noProof="1">
                <a:solidFill>
                  <a:schemeClr val="accent5">
                    <a:lumMod val="60000"/>
                    <a:lumOff val="40000"/>
                  </a:schemeClr>
                </a:solidFill>
              </a:rPr>
              <a:t>//*			SORTS THE GDG DATASET		             *</a:t>
            </a:r>
            <a:br>
              <a:rPr lang="pl-PL" sz="1600" noProof="1">
                <a:solidFill>
                  <a:schemeClr val="accent5">
                    <a:lumMod val="60000"/>
                    <a:lumOff val="40000"/>
                  </a:schemeClr>
                </a:solidFill>
              </a:rPr>
            </a:br>
            <a:r>
              <a:rPr lang="pl-PL" sz="1600" noProof="1">
                <a:solidFill>
                  <a:srgbClr val="00B050"/>
                </a:solidFill>
              </a:rPr>
              <a:t>000005 </a:t>
            </a:r>
            <a:r>
              <a:rPr lang="pl-PL" sz="1600" noProof="1">
                <a:solidFill>
                  <a:schemeClr val="accent5">
                    <a:lumMod val="60000"/>
                    <a:lumOff val="40000"/>
                  </a:schemeClr>
                </a:solidFill>
              </a:rPr>
              <a:t>//**********************************************************************</a:t>
            </a:r>
            <a:r>
              <a:rPr lang="pl-PL" sz="1600" noProof="1">
                <a:solidFill>
                  <a:srgbClr val="00B050"/>
                </a:solidFill>
              </a:rPr>
              <a:t/>
            </a:r>
            <a:br>
              <a:rPr lang="pl-PL" sz="1600" noProof="1">
                <a:solidFill>
                  <a:srgbClr val="00B050"/>
                </a:solidFill>
              </a:rPr>
            </a:br>
            <a:r>
              <a:rPr lang="pl-PL" sz="1600" noProof="1">
                <a:solidFill>
                  <a:srgbClr val="00B050"/>
                </a:solidFill>
              </a:rPr>
              <a:t>000006 //STEP010  </a:t>
            </a:r>
            <a:r>
              <a:rPr lang="pl-PL" sz="1600" noProof="1">
                <a:solidFill>
                  <a:srgbClr val="FF0000"/>
                </a:solidFill>
              </a:rPr>
              <a:t>EXEC</a:t>
            </a:r>
            <a:r>
              <a:rPr lang="pl-PL" sz="1600" noProof="1">
                <a:solidFill>
                  <a:srgbClr val="00B050"/>
                </a:solidFill>
              </a:rPr>
              <a:t>  PGM</a:t>
            </a:r>
            <a:r>
              <a:rPr lang="pl-PL" sz="1600" noProof="1">
                <a:solidFill>
                  <a:srgbClr val="FFFF00"/>
                </a:solidFill>
              </a:rPr>
              <a:t>=</a:t>
            </a:r>
            <a:r>
              <a:rPr lang="pl-PL" sz="1600" noProof="1">
                <a:solidFill>
                  <a:srgbClr val="00B050"/>
                </a:solidFill>
              </a:rPr>
              <a:t>SORT </a:t>
            </a:r>
            <a:br>
              <a:rPr lang="pl-PL" sz="1600" noProof="1">
                <a:solidFill>
                  <a:srgbClr val="00B050"/>
                </a:solidFill>
              </a:rPr>
            </a:br>
            <a:r>
              <a:rPr lang="pl-PL" sz="1600" noProof="1">
                <a:solidFill>
                  <a:srgbClr val="00B050"/>
                </a:solidFill>
              </a:rPr>
              <a:t>000007 //SORTIN      </a:t>
            </a:r>
            <a:r>
              <a:rPr lang="pl-PL" sz="1600" noProof="1">
                <a:solidFill>
                  <a:srgbClr val="FF0000"/>
                </a:solidFill>
              </a:rPr>
              <a:t>DD</a:t>
            </a:r>
            <a:r>
              <a:rPr lang="pl-PL" sz="1600" noProof="1">
                <a:solidFill>
                  <a:srgbClr val="00B050"/>
                </a:solidFill>
              </a:rPr>
              <a:t>  DSN</a:t>
            </a:r>
            <a:r>
              <a:rPr lang="pl-PL" sz="1600" noProof="1">
                <a:solidFill>
                  <a:srgbClr val="FFFF00"/>
                </a:solidFill>
              </a:rPr>
              <a:t>=</a:t>
            </a:r>
            <a:r>
              <a:rPr lang="pl-PL" sz="1600" noProof="1">
                <a:solidFill>
                  <a:srgbClr val="00B050"/>
                </a:solidFill>
              </a:rPr>
              <a:t>LB12345.IKEA.GDG(0)</a:t>
            </a:r>
            <a:r>
              <a:rPr lang="pl-PL" sz="1600" noProof="1">
                <a:solidFill>
                  <a:srgbClr val="FFFF00"/>
                </a:solidFill>
              </a:rPr>
              <a:t>,</a:t>
            </a:r>
            <a:r>
              <a:rPr lang="pl-PL" sz="1600" noProof="1">
                <a:solidFill>
                  <a:srgbClr val="00B050"/>
                </a:solidFill>
              </a:rPr>
              <a:t>DISP</a:t>
            </a:r>
            <a:r>
              <a:rPr lang="pl-PL" sz="1600" noProof="1">
                <a:solidFill>
                  <a:srgbClr val="FFFF00"/>
                </a:solidFill>
              </a:rPr>
              <a:t>=</a:t>
            </a:r>
            <a:r>
              <a:rPr lang="pl-PL" sz="1600" noProof="1">
                <a:solidFill>
                  <a:srgbClr val="00B050"/>
                </a:solidFill>
              </a:rPr>
              <a:t>SHR</a:t>
            </a:r>
            <a:br>
              <a:rPr lang="pl-PL" sz="1600" noProof="1">
                <a:solidFill>
                  <a:srgbClr val="00B050"/>
                </a:solidFill>
              </a:rPr>
            </a:br>
            <a:r>
              <a:rPr lang="pl-PL" sz="1600" noProof="1">
                <a:solidFill>
                  <a:srgbClr val="00B050"/>
                </a:solidFill>
              </a:rPr>
              <a:t>000008 </a:t>
            </a:r>
            <a:r>
              <a:rPr lang="pl-PL" sz="1600" noProof="1">
                <a:solidFill>
                  <a:schemeClr val="accent5">
                    <a:lumMod val="60000"/>
                    <a:lumOff val="40000"/>
                  </a:schemeClr>
                </a:solidFill>
              </a:rPr>
              <a:t>//***  SORTIN     DD  DSN=LB12345.PGRPAR0.S1DQPAR0.OUT(-2),DISP=SHR</a:t>
            </a:r>
            <a:r>
              <a:rPr lang="pl-PL" sz="1600" noProof="1">
                <a:solidFill>
                  <a:srgbClr val="00B050"/>
                </a:solidFill>
              </a:rPr>
              <a:t/>
            </a:r>
            <a:br>
              <a:rPr lang="pl-PL" sz="1600" noProof="1">
                <a:solidFill>
                  <a:srgbClr val="00B050"/>
                </a:solidFill>
              </a:rPr>
            </a:br>
            <a:r>
              <a:rPr lang="pl-PL" sz="1600" noProof="1">
                <a:solidFill>
                  <a:srgbClr val="00B050"/>
                </a:solidFill>
              </a:rPr>
              <a:t>000009 //SORTOUT  </a:t>
            </a:r>
            <a:r>
              <a:rPr lang="pl-PL" sz="1600" noProof="1">
                <a:solidFill>
                  <a:srgbClr val="FF0000"/>
                </a:solidFill>
              </a:rPr>
              <a:t>DD</a:t>
            </a:r>
            <a:r>
              <a:rPr lang="pl-PL" sz="1600" noProof="1">
                <a:solidFill>
                  <a:srgbClr val="00B050"/>
                </a:solidFill>
              </a:rPr>
              <a:t>  DSN</a:t>
            </a:r>
            <a:r>
              <a:rPr lang="pl-PL" sz="1600" noProof="1">
                <a:solidFill>
                  <a:srgbClr val="FFFF00"/>
                </a:solidFill>
              </a:rPr>
              <a:t>=</a:t>
            </a:r>
            <a:r>
              <a:rPr lang="pl-PL" sz="1600" noProof="1">
                <a:solidFill>
                  <a:srgbClr val="00B050"/>
                </a:solidFill>
              </a:rPr>
              <a:t>LB12345.IKEA.GDG.SORTED</a:t>
            </a:r>
            <a:r>
              <a:rPr lang="pl-PL" sz="1600" noProof="1">
                <a:solidFill>
                  <a:srgbClr val="FFFF00"/>
                </a:solidFill>
              </a:rPr>
              <a:t>,</a:t>
            </a:r>
            <a:r>
              <a:rPr lang="pl-PL" sz="1600" noProof="1">
                <a:solidFill>
                  <a:srgbClr val="00B050"/>
                </a:solidFill>
              </a:rPr>
              <a:t/>
            </a:r>
            <a:br>
              <a:rPr lang="pl-PL" sz="1600" noProof="1">
                <a:solidFill>
                  <a:srgbClr val="00B050"/>
                </a:solidFill>
              </a:rPr>
            </a:br>
            <a:r>
              <a:rPr lang="pl-PL" sz="1600" noProof="1">
                <a:solidFill>
                  <a:srgbClr val="00B050"/>
                </a:solidFill>
              </a:rPr>
              <a:t>000010 // …………….</a:t>
            </a:r>
          </a:p>
        </p:txBody>
      </p:sp>
      <p:sp>
        <p:nvSpPr>
          <p:cNvPr id="3" name="Symbol zastępczy tekstu 2"/>
          <p:cNvSpPr>
            <a:spLocks noGrp="1"/>
          </p:cNvSpPr>
          <p:nvPr>
            <p:ph type="body" idx="1"/>
          </p:nvPr>
        </p:nvSpPr>
        <p:spPr>
          <a:xfrm>
            <a:off x="722313" y="1428737"/>
            <a:ext cx="7772400" cy="2423019"/>
          </a:xfrm>
          <a:solidFill>
            <a:schemeClr val="tx1"/>
          </a:solidFill>
        </p:spPr>
        <p:txBody>
          <a:bodyPr>
            <a:noAutofit/>
          </a:bodyPr>
          <a:lstStyle/>
          <a:p>
            <a:pPr algn="l">
              <a:spcBef>
                <a:spcPts val="0"/>
              </a:spcBef>
              <a:spcAft>
                <a:spcPts val="0"/>
              </a:spcAft>
            </a:pPr>
            <a:r>
              <a:rPr lang="pl-PL" sz="1400" b="1" noProof="1">
                <a:solidFill>
                  <a:srgbClr val="00B050"/>
                </a:solidFill>
              </a:rPr>
              <a:t>000019 //STEP020     </a:t>
            </a:r>
            <a:r>
              <a:rPr lang="pl-PL" sz="1400" b="1" noProof="1">
                <a:solidFill>
                  <a:srgbClr val="FF0000"/>
                </a:solidFill>
              </a:rPr>
              <a:t>EXEC</a:t>
            </a:r>
            <a:r>
              <a:rPr lang="pl-PL" sz="1400" b="1" noProof="1">
                <a:solidFill>
                  <a:srgbClr val="00B050"/>
                </a:solidFill>
              </a:rPr>
              <a:t>  PGM</a:t>
            </a:r>
            <a:r>
              <a:rPr lang="pl-PL" sz="1400" b="1" noProof="1">
                <a:solidFill>
                  <a:srgbClr val="FFFF00"/>
                </a:solidFill>
              </a:rPr>
              <a:t>=</a:t>
            </a:r>
            <a:r>
              <a:rPr lang="pl-PL" sz="1400" b="1" noProof="1">
                <a:solidFill>
                  <a:srgbClr val="00B050"/>
                </a:solidFill>
              </a:rPr>
              <a:t>PGRPAR0</a:t>
            </a:r>
            <a:r>
              <a:rPr lang="pl-PL" sz="1400" b="1" noProof="1">
                <a:solidFill>
                  <a:srgbClr val="FFFF00"/>
                </a:solidFill>
              </a:rPr>
              <a:t>,</a:t>
            </a:r>
            <a:r>
              <a:rPr lang="pl-PL" sz="1400" b="1" noProof="1">
                <a:solidFill>
                  <a:srgbClr val="00B050"/>
                </a:solidFill>
              </a:rPr>
              <a:t>COND</a:t>
            </a:r>
            <a:r>
              <a:rPr lang="pl-PL" sz="1400" b="1" noProof="1">
                <a:solidFill>
                  <a:srgbClr val="FFFF00"/>
                </a:solidFill>
              </a:rPr>
              <a:t>=(</a:t>
            </a:r>
            <a:r>
              <a:rPr lang="pl-PL" sz="1400" b="1" noProof="1">
                <a:solidFill>
                  <a:srgbClr val="00B050"/>
                </a:solidFill>
              </a:rPr>
              <a:t>4</a:t>
            </a:r>
            <a:r>
              <a:rPr lang="pl-PL" sz="1400" b="1" noProof="1">
                <a:solidFill>
                  <a:srgbClr val="FFFF00"/>
                </a:solidFill>
              </a:rPr>
              <a:t>,</a:t>
            </a:r>
            <a:r>
              <a:rPr lang="pl-PL" sz="1400" b="1" noProof="1">
                <a:solidFill>
                  <a:srgbClr val="00B050"/>
                </a:solidFill>
              </a:rPr>
              <a:t>LT</a:t>
            </a:r>
            <a:r>
              <a:rPr lang="pl-PL" sz="1400" b="1" noProof="1">
                <a:solidFill>
                  <a:srgbClr val="FFFF00"/>
                </a:solidFill>
              </a:rPr>
              <a:t>),</a:t>
            </a:r>
            <a:r>
              <a:rPr lang="pl-PL" sz="1400" b="1" noProof="1">
                <a:solidFill>
                  <a:srgbClr val="00B050"/>
                </a:solidFill>
              </a:rPr>
              <a:t>PARM</a:t>
            </a:r>
            <a:r>
              <a:rPr lang="pl-PL" sz="1400" b="1" noProof="1">
                <a:solidFill>
                  <a:srgbClr val="FFFF00"/>
                </a:solidFill>
              </a:rPr>
              <a:t>=</a:t>
            </a:r>
            <a:r>
              <a:rPr lang="pl-PL" sz="1400" b="1" noProof="1">
                <a:solidFill>
                  <a:schemeClr val="bg1"/>
                </a:solidFill>
              </a:rPr>
              <a:t>' 1909-12-31'</a:t>
            </a:r>
          </a:p>
          <a:p>
            <a:pPr algn="l">
              <a:spcBef>
                <a:spcPts val="0"/>
              </a:spcBef>
              <a:spcAft>
                <a:spcPts val="0"/>
              </a:spcAft>
            </a:pPr>
            <a:r>
              <a:rPr lang="pl-PL" sz="1400" b="1" noProof="1">
                <a:solidFill>
                  <a:srgbClr val="00B050"/>
                </a:solidFill>
              </a:rPr>
              <a:t>000020 //E1PAR0      </a:t>
            </a:r>
            <a:r>
              <a:rPr lang="pl-PL" sz="1400" b="1" noProof="1">
                <a:solidFill>
                  <a:srgbClr val="FF0000"/>
                </a:solidFill>
              </a:rPr>
              <a:t>DD</a:t>
            </a:r>
            <a:r>
              <a:rPr lang="pl-PL" sz="1400" b="1" noProof="1">
                <a:solidFill>
                  <a:srgbClr val="00B050"/>
                </a:solidFill>
              </a:rPr>
              <a:t>  DSN</a:t>
            </a:r>
            <a:r>
              <a:rPr lang="pl-PL" sz="1400" b="1" noProof="1">
                <a:solidFill>
                  <a:srgbClr val="FFFF00"/>
                </a:solidFill>
              </a:rPr>
              <a:t>=</a:t>
            </a:r>
            <a:r>
              <a:rPr lang="pl-PL" sz="1400" b="1" noProof="1">
                <a:solidFill>
                  <a:srgbClr val="00B050"/>
                </a:solidFill>
              </a:rPr>
              <a:t>LB12345.IKEA.FILE1.IN</a:t>
            </a:r>
            <a:r>
              <a:rPr lang="pl-PL" sz="1400" b="1" noProof="1">
                <a:solidFill>
                  <a:srgbClr val="FFFF00"/>
                </a:solidFill>
              </a:rPr>
              <a:t>,</a:t>
            </a:r>
            <a:r>
              <a:rPr lang="pl-PL" sz="1400" b="1" noProof="1">
                <a:solidFill>
                  <a:srgbClr val="00B050"/>
                </a:solidFill>
              </a:rPr>
              <a:t>DISP</a:t>
            </a:r>
            <a:r>
              <a:rPr lang="pl-PL" sz="1400" b="1" noProof="1">
                <a:solidFill>
                  <a:srgbClr val="FFFF00"/>
                </a:solidFill>
              </a:rPr>
              <a:t>=</a:t>
            </a:r>
            <a:r>
              <a:rPr lang="pl-PL" sz="1400" b="1" noProof="1">
                <a:solidFill>
                  <a:srgbClr val="00B050"/>
                </a:solidFill>
              </a:rPr>
              <a:t>SHR</a:t>
            </a:r>
          </a:p>
          <a:p>
            <a:pPr algn="l">
              <a:spcBef>
                <a:spcPts val="0"/>
              </a:spcBef>
              <a:spcAft>
                <a:spcPts val="0"/>
              </a:spcAft>
            </a:pPr>
            <a:r>
              <a:rPr lang="pl-PL" sz="1400" b="1" noProof="1">
                <a:solidFill>
                  <a:srgbClr val="00B050"/>
                </a:solidFill>
              </a:rPr>
              <a:t>000021 //S1PAR0      </a:t>
            </a:r>
            <a:r>
              <a:rPr lang="pl-PL" sz="1400" b="1" noProof="1">
                <a:solidFill>
                  <a:srgbClr val="FF0000"/>
                </a:solidFill>
              </a:rPr>
              <a:t>DD</a:t>
            </a:r>
            <a:r>
              <a:rPr lang="pl-PL" sz="1400" b="1" noProof="1">
                <a:solidFill>
                  <a:srgbClr val="00B050"/>
                </a:solidFill>
              </a:rPr>
              <a:t>  DSN</a:t>
            </a:r>
            <a:r>
              <a:rPr lang="pl-PL" sz="1400" b="1" noProof="1">
                <a:solidFill>
                  <a:srgbClr val="FFFF00"/>
                </a:solidFill>
              </a:rPr>
              <a:t>=</a:t>
            </a:r>
            <a:r>
              <a:rPr lang="pl-PL" sz="1400" b="1" noProof="1">
                <a:solidFill>
                  <a:srgbClr val="00B050"/>
                </a:solidFill>
              </a:rPr>
              <a:t>LB12345.IKEA.GDG</a:t>
            </a:r>
            <a:r>
              <a:rPr lang="pl-PL" sz="1400" b="1" noProof="1">
                <a:solidFill>
                  <a:srgbClr val="FFFF00"/>
                </a:solidFill>
              </a:rPr>
              <a:t>(</a:t>
            </a:r>
            <a:r>
              <a:rPr lang="pl-PL" sz="1400" b="1" noProof="1">
                <a:solidFill>
                  <a:srgbClr val="00B050"/>
                </a:solidFill>
              </a:rPr>
              <a:t>+1</a:t>
            </a:r>
            <a:r>
              <a:rPr lang="pl-PL" sz="1400" b="1" noProof="1">
                <a:solidFill>
                  <a:srgbClr val="FFFF00"/>
                </a:solidFill>
              </a:rPr>
              <a:t>),</a:t>
            </a:r>
          </a:p>
          <a:p>
            <a:pPr algn="l">
              <a:spcBef>
                <a:spcPts val="0"/>
              </a:spcBef>
              <a:spcAft>
                <a:spcPts val="0"/>
              </a:spcAft>
            </a:pPr>
            <a:r>
              <a:rPr lang="pl-PL" sz="1400" b="1" noProof="1">
                <a:solidFill>
                  <a:srgbClr val="00B050"/>
                </a:solidFill>
              </a:rPr>
              <a:t>000022 //		  DISP</a:t>
            </a:r>
            <a:r>
              <a:rPr lang="pl-PL" sz="1400" b="1" noProof="1">
                <a:solidFill>
                  <a:srgbClr val="FFFF00"/>
                </a:solidFill>
              </a:rPr>
              <a:t>=(</a:t>
            </a:r>
            <a:r>
              <a:rPr lang="pl-PL" sz="1400" b="1" noProof="1">
                <a:solidFill>
                  <a:srgbClr val="00B050"/>
                </a:solidFill>
              </a:rPr>
              <a:t>NEW</a:t>
            </a:r>
            <a:r>
              <a:rPr lang="pl-PL" sz="1400" b="1" noProof="1">
                <a:solidFill>
                  <a:srgbClr val="FFFF00"/>
                </a:solidFill>
              </a:rPr>
              <a:t>,</a:t>
            </a:r>
            <a:r>
              <a:rPr lang="pl-PL" sz="1400" b="1" noProof="1">
                <a:solidFill>
                  <a:srgbClr val="00B050"/>
                </a:solidFill>
              </a:rPr>
              <a:t>CATLG</a:t>
            </a:r>
            <a:r>
              <a:rPr lang="pl-PL" sz="1400" b="1" noProof="1">
                <a:solidFill>
                  <a:srgbClr val="FFFF00"/>
                </a:solidFill>
              </a:rPr>
              <a:t>,</a:t>
            </a:r>
            <a:r>
              <a:rPr lang="pl-PL" sz="1400" b="1" noProof="1">
                <a:solidFill>
                  <a:srgbClr val="00B050"/>
                </a:solidFill>
              </a:rPr>
              <a:t>DELETE</a:t>
            </a:r>
            <a:r>
              <a:rPr lang="pl-PL" sz="1400" b="1" noProof="1">
                <a:solidFill>
                  <a:srgbClr val="FFFF00"/>
                </a:solidFill>
              </a:rPr>
              <a:t>),</a:t>
            </a:r>
            <a:r>
              <a:rPr lang="pl-PL" sz="1400" b="1" noProof="1">
                <a:solidFill>
                  <a:srgbClr val="00B050"/>
                </a:solidFill>
              </a:rPr>
              <a:t>AVGREC</a:t>
            </a:r>
            <a:r>
              <a:rPr lang="pl-PL" sz="1400" b="1" noProof="1">
                <a:solidFill>
                  <a:srgbClr val="FFFF00"/>
                </a:solidFill>
              </a:rPr>
              <a:t>=</a:t>
            </a:r>
            <a:r>
              <a:rPr lang="pl-PL" sz="1400" b="1" noProof="1">
                <a:solidFill>
                  <a:srgbClr val="00B050"/>
                </a:solidFill>
              </a:rPr>
              <a:t>K</a:t>
            </a:r>
            <a:r>
              <a:rPr lang="pl-PL" sz="1400" b="1" noProof="1">
                <a:solidFill>
                  <a:srgbClr val="FFFF00"/>
                </a:solidFill>
              </a:rPr>
              <a:t>,</a:t>
            </a:r>
            <a:r>
              <a:rPr lang="pl-PL" sz="1400" b="1" noProof="1">
                <a:solidFill>
                  <a:srgbClr val="00B050"/>
                </a:solidFill>
              </a:rPr>
              <a:t>RECFM</a:t>
            </a:r>
            <a:r>
              <a:rPr lang="pl-PL" sz="1400" b="1" noProof="1">
                <a:solidFill>
                  <a:srgbClr val="FFFF00"/>
                </a:solidFill>
              </a:rPr>
              <a:t>=</a:t>
            </a:r>
            <a:r>
              <a:rPr lang="pl-PL" sz="1400" b="1" noProof="1">
                <a:solidFill>
                  <a:srgbClr val="00B050"/>
                </a:solidFill>
              </a:rPr>
              <a:t>F</a:t>
            </a:r>
            <a:r>
              <a:rPr lang="pl-PL" sz="1400" b="1" noProof="1">
                <a:solidFill>
                  <a:srgbClr val="FFFF00"/>
                </a:solidFill>
              </a:rPr>
              <a:t>,</a:t>
            </a:r>
          </a:p>
          <a:p>
            <a:pPr algn="l">
              <a:spcBef>
                <a:spcPts val="0"/>
              </a:spcBef>
              <a:spcAft>
                <a:spcPts val="0"/>
              </a:spcAft>
            </a:pPr>
            <a:r>
              <a:rPr lang="pl-PL" sz="1400" b="1" noProof="1">
                <a:solidFill>
                  <a:srgbClr val="00B050"/>
                </a:solidFill>
              </a:rPr>
              <a:t>000023 //		  DSORG</a:t>
            </a:r>
            <a:r>
              <a:rPr lang="pl-PL" sz="1400" b="1" noProof="1">
                <a:solidFill>
                  <a:srgbClr val="FFFF00"/>
                </a:solidFill>
              </a:rPr>
              <a:t>=</a:t>
            </a:r>
            <a:r>
              <a:rPr lang="pl-PL" sz="1400" b="1" noProof="1">
                <a:solidFill>
                  <a:srgbClr val="00B050"/>
                </a:solidFill>
              </a:rPr>
              <a:t>PS</a:t>
            </a:r>
            <a:r>
              <a:rPr lang="pl-PL" sz="1400" b="1" noProof="1">
                <a:solidFill>
                  <a:srgbClr val="FFFF00"/>
                </a:solidFill>
              </a:rPr>
              <a:t>,</a:t>
            </a:r>
            <a:r>
              <a:rPr lang="pl-PL" sz="1400" b="1" noProof="1">
                <a:solidFill>
                  <a:srgbClr val="00B050"/>
                </a:solidFill>
              </a:rPr>
              <a:t>SPACE</a:t>
            </a:r>
            <a:r>
              <a:rPr lang="pl-PL" sz="1400" b="1" noProof="1">
                <a:solidFill>
                  <a:srgbClr val="FFFF00"/>
                </a:solidFill>
              </a:rPr>
              <a:t>=(</a:t>
            </a:r>
            <a:r>
              <a:rPr lang="pl-PL" sz="1400" b="1" noProof="1">
                <a:solidFill>
                  <a:srgbClr val="00B050"/>
                </a:solidFill>
              </a:rPr>
              <a:t>72</a:t>
            </a:r>
            <a:r>
              <a:rPr lang="pl-PL" sz="1400" b="1" noProof="1">
                <a:solidFill>
                  <a:srgbClr val="FFFF00"/>
                </a:solidFill>
              </a:rPr>
              <a:t>,(</a:t>
            </a:r>
            <a:r>
              <a:rPr lang="pl-PL" sz="1400" b="1" noProof="1">
                <a:solidFill>
                  <a:srgbClr val="00B050"/>
                </a:solidFill>
              </a:rPr>
              <a:t>1</a:t>
            </a:r>
            <a:r>
              <a:rPr lang="pl-PL" sz="1400" b="1" noProof="1">
                <a:solidFill>
                  <a:srgbClr val="FFFF00"/>
                </a:solidFill>
              </a:rPr>
              <a:t>,</a:t>
            </a:r>
            <a:r>
              <a:rPr lang="pl-PL" sz="1400" b="1" noProof="1">
                <a:solidFill>
                  <a:srgbClr val="00B050"/>
                </a:solidFill>
              </a:rPr>
              <a:t>1</a:t>
            </a:r>
            <a:r>
              <a:rPr lang="pl-PL" sz="1400" b="1" noProof="1">
                <a:solidFill>
                  <a:srgbClr val="FFFF00"/>
                </a:solidFill>
              </a:rPr>
              <a:t>),</a:t>
            </a:r>
            <a:r>
              <a:rPr lang="pl-PL" sz="1400" b="1" noProof="1">
                <a:solidFill>
                  <a:srgbClr val="00B050"/>
                </a:solidFill>
              </a:rPr>
              <a:t>RLSE</a:t>
            </a:r>
            <a:r>
              <a:rPr lang="pl-PL" sz="1400" b="1" noProof="1">
                <a:solidFill>
                  <a:srgbClr val="FFFF00"/>
                </a:solidFill>
              </a:rPr>
              <a:t>),</a:t>
            </a:r>
            <a:r>
              <a:rPr lang="pl-PL" sz="1400" b="1" noProof="1">
                <a:solidFill>
                  <a:srgbClr val="00B050"/>
                </a:solidFill>
              </a:rPr>
              <a:t>LRECL</a:t>
            </a:r>
            <a:r>
              <a:rPr lang="pl-PL" sz="1400" b="1" noProof="1">
                <a:solidFill>
                  <a:srgbClr val="FFFF00"/>
                </a:solidFill>
              </a:rPr>
              <a:t>=</a:t>
            </a:r>
            <a:r>
              <a:rPr lang="pl-PL" sz="1400" b="1" noProof="1">
                <a:solidFill>
                  <a:srgbClr val="00B050"/>
                </a:solidFill>
              </a:rPr>
              <a:t>72</a:t>
            </a:r>
          </a:p>
          <a:p>
            <a:pPr algn="l">
              <a:spcBef>
                <a:spcPts val="0"/>
              </a:spcBef>
              <a:spcAft>
                <a:spcPts val="0"/>
              </a:spcAft>
            </a:pPr>
            <a:r>
              <a:rPr lang="pl-PL" sz="1400" noProof="1">
                <a:solidFill>
                  <a:srgbClr val="00B050"/>
                </a:solidFill>
              </a:rPr>
              <a:t>…………………</a:t>
            </a:r>
          </a:p>
          <a:p>
            <a:pPr algn="l">
              <a:spcBef>
                <a:spcPts val="0"/>
              </a:spcBef>
              <a:spcAft>
                <a:spcPts val="0"/>
              </a:spcAft>
            </a:pPr>
            <a:r>
              <a:rPr lang="pl-PL" sz="1400" b="1" noProof="1">
                <a:solidFill>
                  <a:srgbClr val="00B050"/>
                </a:solidFill>
              </a:rPr>
              <a:t>000029 </a:t>
            </a:r>
            <a:r>
              <a:rPr lang="pl-PL" sz="1400" b="1" noProof="1">
                <a:solidFill>
                  <a:schemeClr val="accent5">
                    <a:lumMod val="60000"/>
                    <a:lumOff val="40000"/>
                  </a:schemeClr>
                </a:solidFill>
              </a:rPr>
              <a:t>//************************   SORTS THE GDG DATASET   *****************************</a:t>
            </a:r>
          </a:p>
          <a:p>
            <a:pPr algn="l">
              <a:spcBef>
                <a:spcPts val="0"/>
              </a:spcBef>
              <a:spcAft>
                <a:spcPts val="0"/>
              </a:spcAft>
            </a:pPr>
            <a:r>
              <a:rPr lang="pl-PL" sz="1400" b="1" noProof="1">
                <a:solidFill>
                  <a:srgbClr val="00B050"/>
                </a:solidFill>
              </a:rPr>
              <a:t>000030 //STEP030    </a:t>
            </a:r>
            <a:r>
              <a:rPr lang="pl-PL" sz="1400" b="1" noProof="1">
                <a:solidFill>
                  <a:srgbClr val="FF0000"/>
                </a:solidFill>
              </a:rPr>
              <a:t>EXEC</a:t>
            </a:r>
            <a:r>
              <a:rPr lang="pl-PL" sz="1400" b="1" noProof="1">
                <a:solidFill>
                  <a:srgbClr val="00B050"/>
                </a:solidFill>
              </a:rPr>
              <a:t>  PGM</a:t>
            </a:r>
            <a:r>
              <a:rPr lang="pl-PL" sz="1400" b="1" noProof="1">
                <a:solidFill>
                  <a:srgbClr val="FFFF00"/>
                </a:solidFill>
              </a:rPr>
              <a:t>=</a:t>
            </a:r>
            <a:r>
              <a:rPr lang="pl-PL" sz="1400" b="1" noProof="1">
                <a:solidFill>
                  <a:srgbClr val="00B050"/>
                </a:solidFill>
              </a:rPr>
              <a:t>SORT</a:t>
            </a:r>
            <a:r>
              <a:rPr lang="pl-PL" sz="1400" b="1" noProof="1">
                <a:solidFill>
                  <a:srgbClr val="FFFF00"/>
                </a:solidFill>
              </a:rPr>
              <a:t>,</a:t>
            </a:r>
            <a:r>
              <a:rPr lang="pl-PL" sz="1400" b="1" noProof="1">
                <a:solidFill>
                  <a:srgbClr val="00B050"/>
                </a:solidFill>
              </a:rPr>
              <a:t>COND</a:t>
            </a:r>
            <a:r>
              <a:rPr lang="pl-PL" sz="1400" b="1" noProof="1">
                <a:solidFill>
                  <a:srgbClr val="FFFF00"/>
                </a:solidFill>
              </a:rPr>
              <a:t>=(</a:t>
            </a:r>
            <a:r>
              <a:rPr lang="pl-PL" sz="1400" b="1" noProof="1">
                <a:solidFill>
                  <a:srgbClr val="00B050"/>
                </a:solidFill>
              </a:rPr>
              <a:t>4</a:t>
            </a:r>
            <a:r>
              <a:rPr lang="pl-PL" sz="1400" b="1" noProof="1">
                <a:solidFill>
                  <a:srgbClr val="FFFF00"/>
                </a:solidFill>
              </a:rPr>
              <a:t>,</a:t>
            </a:r>
            <a:r>
              <a:rPr lang="pl-PL" sz="1400" b="1" noProof="1">
                <a:solidFill>
                  <a:srgbClr val="00B050"/>
                </a:solidFill>
              </a:rPr>
              <a:t>LT</a:t>
            </a:r>
            <a:r>
              <a:rPr lang="pl-PL" sz="1400" b="1" noProof="1">
                <a:solidFill>
                  <a:srgbClr val="FFFF00"/>
                </a:solidFill>
              </a:rPr>
              <a:t>)</a:t>
            </a:r>
          </a:p>
          <a:p>
            <a:pPr algn="l">
              <a:spcBef>
                <a:spcPts val="0"/>
              </a:spcBef>
              <a:spcAft>
                <a:spcPts val="0"/>
              </a:spcAft>
            </a:pPr>
            <a:r>
              <a:rPr lang="pl-PL" sz="1400" b="1" noProof="1">
                <a:solidFill>
                  <a:srgbClr val="00B050"/>
                </a:solidFill>
              </a:rPr>
              <a:t>000031 //SORTIN       </a:t>
            </a:r>
            <a:r>
              <a:rPr lang="pl-PL" sz="1400" b="1" noProof="1">
                <a:solidFill>
                  <a:srgbClr val="FF0000"/>
                </a:solidFill>
              </a:rPr>
              <a:t>DD</a:t>
            </a:r>
            <a:r>
              <a:rPr lang="pl-PL" sz="1400" b="1" noProof="1">
                <a:solidFill>
                  <a:srgbClr val="00B050"/>
                </a:solidFill>
              </a:rPr>
              <a:t>  DSN</a:t>
            </a:r>
            <a:r>
              <a:rPr lang="pl-PL" sz="1400" b="1" noProof="1">
                <a:solidFill>
                  <a:srgbClr val="FFFF00"/>
                </a:solidFill>
              </a:rPr>
              <a:t>=</a:t>
            </a:r>
            <a:r>
              <a:rPr lang="pl-PL" sz="1400" b="1" noProof="1">
                <a:solidFill>
                  <a:srgbClr val="00B050"/>
                </a:solidFill>
              </a:rPr>
              <a:t>LB12345.IKEA.GDG</a:t>
            </a:r>
            <a:r>
              <a:rPr lang="pl-PL" sz="1400" b="1" noProof="1">
                <a:solidFill>
                  <a:srgbClr val="FFFF00"/>
                </a:solidFill>
              </a:rPr>
              <a:t>(</a:t>
            </a:r>
            <a:r>
              <a:rPr lang="pl-PL" sz="1400" b="1" noProof="1">
                <a:solidFill>
                  <a:srgbClr val="00B050"/>
                </a:solidFill>
              </a:rPr>
              <a:t>+1</a:t>
            </a:r>
            <a:r>
              <a:rPr lang="pl-PL" sz="1400" b="1" noProof="1">
                <a:solidFill>
                  <a:srgbClr val="FFFF00"/>
                </a:solidFill>
              </a:rPr>
              <a:t>),</a:t>
            </a:r>
            <a:r>
              <a:rPr lang="pl-PL" sz="1400" b="1" noProof="1">
                <a:solidFill>
                  <a:srgbClr val="00B050"/>
                </a:solidFill>
              </a:rPr>
              <a:t>DISP</a:t>
            </a:r>
            <a:r>
              <a:rPr lang="pl-PL" sz="1400" b="1" noProof="1">
                <a:solidFill>
                  <a:srgbClr val="FFFF00"/>
                </a:solidFill>
              </a:rPr>
              <a:t>=</a:t>
            </a:r>
            <a:r>
              <a:rPr lang="pl-PL" sz="1400" b="1" noProof="1">
                <a:solidFill>
                  <a:srgbClr val="00B050"/>
                </a:solidFill>
              </a:rPr>
              <a:t>SHR</a:t>
            </a:r>
          </a:p>
          <a:p>
            <a:pPr algn="l">
              <a:spcBef>
                <a:spcPts val="0"/>
              </a:spcBef>
              <a:spcAft>
                <a:spcPts val="0"/>
              </a:spcAft>
            </a:pPr>
            <a:r>
              <a:rPr lang="pl-PL" sz="1400" b="1" noProof="1">
                <a:solidFill>
                  <a:srgbClr val="00B050"/>
                </a:solidFill>
              </a:rPr>
              <a:t>000032 //SORTOUT   </a:t>
            </a:r>
            <a:r>
              <a:rPr lang="pl-PL" sz="1400" b="1" noProof="1">
                <a:solidFill>
                  <a:srgbClr val="FF0000"/>
                </a:solidFill>
              </a:rPr>
              <a:t>DD</a:t>
            </a:r>
            <a:r>
              <a:rPr lang="pl-PL" sz="1400" b="1" noProof="1">
                <a:solidFill>
                  <a:srgbClr val="00B050"/>
                </a:solidFill>
              </a:rPr>
              <a:t>  DSN</a:t>
            </a:r>
            <a:r>
              <a:rPr lang="pl-PL" sz="1400" b="1" noProof="1">
                <a:solidFill>
                  <a:srgbClr val="FFFF00"/>
                </a:solidFill>
              </a:rPr>
              <a:t>=</a:t>
            </a:r>
            <a:r>
              <a:rPr lang="pl-PL" sz="1400" b="1" noProof="1">
                <a:solidFill>
                  <a:srgbClr val="00B050"/>
                </a:solidFill>
              </a:rPr>
              <a:t>LB12345.IKEA.GDG.SORTED</a:t>
            </a:r>
            <a:r>
              <a:rPr lang="pl-PL" sz="1400" b="1" noProof="1">
                <a:solidFill>
                  <a:srgbClr val="FFFF00"/>
                </a:solidFill>
              </a:rPr>
              <a:t>,</a:t>
            </a:r>
          </a:p>
          <a:p>
            <a:pPr algn="l">
              <a:spcBef>
                <a:spcPts val="0"/>
              </a:spcBef>
              <a:spcAft>
                <a:spcPts val="0"/>
              </a:spcAft>
            </a:pPr>
            <a:r>
              <a:rPr lang="pl-PL" sz="1400" noProof="1">
                <a:solidFill>
                  <a:srgbClr val="00B050"/>
                </a:solidFill>
              </a:rPr>
              <a:t>…………………</a:t>
            </a:r>
          </a:p>
          <a:p>
            <a:pPr algn="l">
              <a:spcBef>
                <a:spcPts val="0"/>
              </a:spcBef>
              <a:spcAft>
                <a:spcPts val="0"/>
              </a:spcAft>
            </a:pPr>
            <a:endParaRPr lang="pl-PL" sz="1400" b="1" noProof="1">
              <a:solidFill>
                <a:srgbClr val="FFFF00"/>
              </a:solidFill>
            </a:endParaRPr>
          </a:p>
        </p:txBody>
      </p:sp>
      <p:sp>
        <p:nvSpPr>
          <p:cNvPr id="4" name="pole tekstowe 3"/>
          <p:cNvSpPr txBox="1"/>
          <p:nvPr/>
        </p:nvSpPr>
        <p:spPr>
          <a:xfrm>
            <a:off x="214282" y="0"/>
            <a:ext cx="8715436" cy="1415772"/>
          </a:xfrm>
          <a:prstGeom prst="rect">
            <a:avLst/>
          </a:prstGeom>
          <a:noFill/>
        </p:spPr>
        <p:txBody>
          <a:bodyPr wrap="square" rtlCol="0">
            <a:spAutoFit/>
          </a:bodyPr>
          <a:lstStyle/>
          <a:p>
            <a:pPr algn="ctr"/>
            <a:r>
              <a:rPr lang="pl-PL" sz="3200" b="1" dirty="0">
                <a:solidFill>
                  <a:srgbClr val="FF0000"/>
                </a:solidFill>
                <a:latin typeface="Calibri" panose="020F0502020204030204" pitchFamily="34" charset="0"/>
              </a:rPr>
              <a:t>IDCAMS </a:t>
            </a:r>
            <a:r>
              <a:rPr lang="pl-PL" sz="1400" dirty="0">
                <a:latin typeface="Calibri" panose="020F0502020204030204" pitchFamily="34" charset="0"/>
              </a:rPr>
              <a:t>(strona 3 z 4)</a:t>
            </a:r>
            <a:endParaRPr lang="pl-PL" sz="3600" dirty="0">
              <a:latin typeface="Calibri" panose="020F0502020204030204" pitchFamily="34" charset="0"/>
            </a:endParaRPr>
          </a:p>
          <a:p>
            <a:r>
              <a:rPr lang="pl-PL" dirty="0"/>
              <a:t>Jak odwołać się do odpowiedniej generacji</a:t>
            </a:r>
          </a:p>
          <a:p>
            <a:r>
              <a:rPr lang="pl-PL" dirty="0"/>
              <a:t>- W tym samym </a:t>
            </a:r>
            <a:r>
              <a:rPr lang="pl-PL" noProof="1"/>
              <a:t>JOBie</a:t>
            </a:r>
            <a:r>
              <a:rPr lang="pl-PL" dirty="0"/>
              <a:t> w którym generacja powstaje - wbrew konwencji utworzony plik wzięty do następnego kroku musi mieć indeks (+1) a nie zero:</a:t>
            </a:r>
          </a:p>
        </p:txBody>
      </p:sp>
      <p:sp>
        <p:nvSpPr>
          <p:cNvPr id="5" name="pole tekstowe 4"/>
          <p:cNvSpPr txBox="1"/>
          <p:nvPr/>
        </p:nvSpPr>
        <p:spPr>
          <a:xfrm>
            <a:off x="214282" y="3851756"/>
            <a:ext cx="8602019" cy="369332"/>
          </a:xfrm>
          <a:prstGeom prst="rect">
            <a:avLst/>
          </a:prstGeom>
          <a:noFill/>
        </p:spPr>
        <p:txBody>
          <a:bodyPr wrap="square" rtlCol="0">
            <a:spAutoFit/>
          </a:bodyPr>
          <a:lstStyle/>
          <a:p>
            <a:r>
              <a:rPr lang="pl-PL" dirty="0"/>
              <a:t>- Gdy już istnieje utworzony przez zakończone przetwarzanie – indeksem zerowym, (0)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714348" y="4786322"/>
            <a:ext cx="7772400" cy="1857364"/>
          </a:xfrm>
          <a:solidFill>
            <a:schemeClr val="tx1"/>
          </a:solidFill>
        </p:spPr>
        <p:txBody>
          <a:bodyPr>
            <a:normAutofit/>
          </a:bodyPr>
          <a:lstStyle/>
          <a:p>
            <a:pPr marL="0" indent="0" algn="l">
              <a:buNone/>
            </a:pPr>
            <a:r>
              <a:rPr lang="pl-PL" sz="1600" noProof="1">
                <a:solidFill>
                  <a:srgbClr val="92D050"/>
                </a:solidFill>
              </a:rPr>
              <a:t>000008 //STEP010   </a:t>
            </a:r>
            <a:r>
              <a:rPr lang="pl-PL" sz="1600" noProof="1">
                <a:solidFill>
                  <a:srgbClr val="FF0000"/>
                </a:solidFill>
              </a:rPr>
              <a:t>EXEC</a:t>
            </a:r>
            <a:r>
              <a:rPr lang="pl-PL" sz="1600" noProof="1">
                <a:solidFill>
                  <a:srgbClr val="92D050"/>
                </a:solidFill>
              </a:rPr>
              <a:t> PGM</a:t>
            </a:r>
            <a:r>
              <a:rPr lang="pl-PL" sz="1600" noProof="1">
                <a:solidFill>
                  <a:srgbClr val="FFFF00"/>
                </a:solidFill>
              </a:rPr>
              <a:t>=</a:t>
            </a:r>
            <a:r>
              <a:rPr lang="pl-PL" sz="1600" noProof="1">
                <a:solidFill>
                  <a:srgbClr val="92D050"/>
                </a:solidFill>
              </a:rPr>
              <a:t>IDCAMS</a:t>
            </a:r>
            <a:br>
              <a:rPr lang="pl-PL" sz="1600" noProof="1">
                <a:solidFill>
                  <a:srgbClr val="92D050"/>
                </a:solidFill>
              </a:rPr>
            </a:br>
            <a:r>
              <a:rPr lang="pl-PL" sz="1600" noProof="1">
                <a:solidFill>
                  <a:srgbClr val="92D050"/>
                </a:solidFill>
              </a:rPr>
              <a:t>000009 //SYSPRINT  </a:t>
            </a:r>
            <a:r>
              <a:rPr lang="pl-PL" sz="1600" noProof="1">
                <a:solidFill>
                  <a:srgbClr val="FF0000"/>
                </a:solidFill>
              </a:rPr>
              <a:t>DD</a:t>
            </a:r>
            <a:r>
              <a:rPr lang="pl-PL" sz="1600" noProof="1">
                <a:solidFill>
                  <a:srgbClr val="92D050"/>
                </a:solidFill>
              </a:rPr>
              <a:t> SYSOUT</a:t>
            </a:r>
            <a:r>
              <a:rPr lang="pl-PL" sz="1600" noProof="1">
                <a:solidFill>
                  <a:srgbClr val="FFFF00"/>
                </a:solidFill>
              </a:rPr>
              <a:t>=</a:t>
            </a:r>
            <a:r>
              <a:rPr lang="pl-PL" sz="1600" noProof="1">
                <a:solidFill>
                  <a:srgbClr val="92D050"/>
                </a:solidFill>
              </a:rPr>
              <a:t>*</a:t>
            </a:r>
            <a:br>
              <a:rPr lang="pl-PL" sz="1600" noProof="1">
                <a:solidFill>
                  <a:srgbClr val="92D050"/>
                </a:solidFill>
              </a:rPr>
            </a:br>
            <a:r>
              <a:rPr lang="pl-PL" sz="1600" noProof="1">
                <a:solidFill>
                  <a:srgbClr val="92D050"/>
                </a:solidFill>
              </a:rPr>
              <a:t>000010 //SYSOUT     </a:t>
            </a:r>
            <a:r>
              <a:rPr lang="pl-PL" sz="1600" noProof="1">
                <a:solidFill>
                  <a:srgbClr val="FF0000"/>
                </a:solidFill>
              </a:rPr>
              <a:t>DD</a:t>
            </a:r>
            <a:r>
              <a:rPr lang="pl-PL" sz="1600" noProof="1">
                <a:solidFill>
                  <a:srgbClr val="92D050"/>
                </a:solidFill>
              </a:rPr>
              <a:t> SYSOUT</a:t>
            </a:r>
            <a:r>
              <a:rPr lang="pl-PL" sz="1600" noProof="1">
                <a:solidFill>
                  <a:srgbClr val="FFFF00"/>
                </a:solidFill>
              </a:rPr>
              <a:t>=</a:t>
            </a:r>
            <a:r>
              <a:rPr lang="pl-PL" sz="1600" noProof="1">
                <a:solidFill>
                  <a:srgbClr val="92D050"/>
                </a:solidFill>
              </a:rPr>
              <a:t>*</a:t>
            </a:r>
            <a:br>
              <a:rPr lang="pl-PL" sz="1600" noProof="1">
                <a:solidFill>
                  <a:srgbClr val="92D050"/>
                </a:solidFill>
              </a:rPr>
            </a:br>
            <a:r>
              <a:rPr lang="pl-PL" sz="1600" noProof="1">
                <a:solidFill>
                  <a:srgbClr val="92D050"/>
                </a:solidFill>
              </a:rPr>
              <a:t>000011 //SYSIN         </a:t>
            </a:r>
            <a:r>
              <a:rPr lang="pl-PL" sz="1600" noProof="1">
                <a:solidFill>
                  <a:srgbClr val="FF0000"/>
                </a:solidFill>
              </a:rPr>
              <a:t>DD</a:t>
            </a:r>
            <a:r>
              <a:rPr lang="pl-PL" sz="1600" noProof="1">
                <a:solidFill>
                  <a:srgbClr val="92D050"/>
                </a:solidFill>
              </a:rPr>
              <a:t> *</a:t>
            </a:r>
            <a:br>
              <a:rPr lang="pl-PL" sz="1600" noProof="1">
                <a:solidFill>
                  <a:srgbClr val="92D050"/>
                </a:solidFill>
              </a:rPr>
            </a:br>
            <a:r>
              <a:rPr lang="pl-PL" sz="1600" noProof="1">
                <a:solidFill>
                  <a:srgbClr val="92D050"/>
                </a:solidFill>
              </a:rPr>
              <a:t>000012    </a:t>
            </a:r>
            <a:r>
              <a:rPr lang="pl-PL" sz="1600" noProof="1">
                <a:solidFill>
                  <a:srgbClr val="0070C0"/>
                </a:solidFill>
              </a:rPr>
              <a:t>DELETE LB12345.IKEA.ALL.SORTED</a:t>
            </a:r>
            <a:r>
              <a:rPr lang="pl-PL" sz="1600" noProof="1">
                <a:solidFill>
                  <a:srgbClr val="92D050"/>
                </a:solidFill>
              </a:rPr>
              <a:t/>
            </a:r>
            <a:br>
              <a:rPr lang="pl-PL" sz="1600" noProof="1">
                <a:solidFill>
                  <a:srgbClr val="92D050"/>
                </a:solidFill>
              </a:rPr>
            </a:br>
            <a:r>
              <a:rPr lang="pl-PL" sz="1600" noProof="1">
                <a:solidFill>
                  <a:srgbClr val="92D050"/>
                </a:solidFill>
              </a:rPr>
              <a:t>000013    </a:t>
            </a:r>
            <a:r>
              <a:rPr lang="pl-PL" sz="1600" noProof="1">
                <a:solidFill>
                  <a:srgbClr val="0070C0"/>
                </a:solidFill>
              </a:rPr>
              <a:t>IF MAXCC=8 THEN SET MAXCC=0</a:t>
            </a:r>
            <a:r>
              <a:rPr lang="pl-PL" sz="1600" noProof="1">
                <a:solidFill>
                  <a:srgbClr val="92D050"/>
                </a:solidFill>
              </a:rPr>
              <a:t/>
            </a:r>
            <a:br>
              <a:rPr lang="pl-PL" sz="1600" noProof="1">
                <a:solidFill>
                  <a:srgbClr val="92D050"/>
                </a:solidFill>
              </a:rPr>
            </a:br>
            <a:r>
              <a:rPr lang="pl-PL" sz="1600" noProof="1">
                <a:solidFill>
                  <a:srgbClr val="92D050"/>
                </a:solidFill>
              </a:rPr>
              <a:t>000014 /*</a:t>
            </a:r>
          </a:p>
        </p:txBody>
      </p:sp>
      <p:sp>
        <p:nvSpPr>
          <p:cNvPr id="3" name="Symbol zastępczy tekstu 2"/>
          <p:cNvSpPr>
            <a:spLocks noGrp="1"/>
          </p:cNvSpPr>
          <p:nvPr>
            <p:ph type="body" idx="1"/>
          </p:nvPr>
        </p:nvSpPr>
        <p:spPr>
          <a:xfrm>
            <a:off x="642910" y="857232"/>
            <a:ext cx="7772400" cy="3357586"/>
          </a:xfrm>
          <a:solidFill>
            <a:schemeClr val="tx1"/>
          </a:solidFill>
        </p:spPr>
        <p:txBody>
          <a:bodyPr>
            <a:noAutofit/>
          </a:bodyPr>
          <a:lstStyle/>
          <a:p>
            <a:pPr algn="l">
              <a:spcBef>
                <a:spcPts val="0"/>
              </a:spcBef>
              <a:spcAft>
                <a:spcPts val="0"/>
              </a:spcAft>
            </a:pPr>
            <a:r>
              <a:rPr lang="pl-PL" sz="1600" b="1" noProof="1">
                <a:solidFill>
                  <a:srgbClr val="92D050"/>
                </a:solidFill>
              </a:rPr>
              <a:t>000001 //LB12345  </a:t>
            </a:r>
            <a:r>
              <a:rPr lang="pl-PL" sz="1600" b="1" noProof="1">
                <a:solidFill>
                  <a:srgbClr val="FF0000"/>
                </a:solidFill>
              </a:rPr>
              <a:t>JOB</a:t>
            </a:r>
            <a:r>
              <a:rPr lang="pl-PL" sz="1600" b="1" noProof="1">
                <a:solidFill>
                  <a:srgbClr val="92D050"/>
                </a:solidFill>
              </a:rPr>
              <a:t>  </a:t>
            </a:r>
            <a:r>
              <a:rPr lang="pl-PL" sz="1600" b="1" noProof="1">
                <a:solidFill>
                  <a:srgbClr val="FFFF00"/>
                </a:solidFill>
              </a:rPr>
              <a:t>(</a:t>
            </a:r>
            <a:r>
              <a:rPr lang="pl-PL" sz="1600" b="1" noProof="1">
                <a:solidFill>
                  <a:srgbClr val="92D050"/>
                </a:solidFill>
              </a:rPr>
              <a:t>BWGO</a:t>
            </a:r>
            <a:r>
              <a:rPr lang="pl-PL" sz="1600" b="1" noProof="1">
                <a:solidFill>
                  <a:srgbClr val="FFFF00"/>
                </a:solidFill>
              </a:rPr>
              <a:t>,</a:t>
            </a:r>
            <a:r>
              <a:rPr lang="pl-PL" sz="1600" b="1" noProof="1">
                <a:solidFill>
                  <a:srgbClr val="92D050"/>
                </a:solidFill>
              </a:rPr>
              <a:t>T</a:t>
            </a:r>
            <a:r>
              <a:rPr lang="pl-PL" sz="1600" b="1" noProof="1">
                <a:solidFill>
                  <a:srgbClr val="FFFF00"/>
                </a:solidFill>
              </a:rPr>
              <a:t>,</a:t>
            </a:r>
            <a:r>
              <a:rPr lang="pl-PL" sz="1600" b="1" noProof="1">
                <a:solidFill>
                  <a:srgbClr val="92D050"/>
                </a:solidFill>
              </a:rPr>
              <a:t>B</a:t>
            </a:r>
            <a:r>
              <a:rPr lang="pl-PL" sz="1600" b="1" noProof="1">
                <a:solidFill>
                  <a:srgbClr val="FFFF00"/>
                </a:solidFill>
              </a:rPr>
              <a:t>),</a:t>
            </a:r>
            <a:r>
              <a:rPr lang="pl-PL" sz="1600" b="1" noProof="1">
                <a:solidFill>
                  <a:srgbClr val="92D050"/>
                </a:solidFill>
              </a:rPr>
              <a:t>LBUK000</a:t>
            </a:r>
            <a:r>
              <a:rPr lang="pl-PL" sz="1600" b="1" noProof="1">
                <a:solidFill>
                  <a:srgbClr val="FFFF00"/>
                </a:solidFill>
              </a:rPr>
              <a:t>,</a:t>
            </a:r>
            <a:r>
              <a:rPr lang="pl-PL" sz="1600" b="1" noProof="1">
                <a:solidFill>
                  <a:srgbClr val="92D050"/>
                </a:solidFill>
              </a:rPr>
              <a:t>MSGCLASS</a:t>
            </a:r>
            <a:r>
              <a:rPr lang="pl-PL" sz="1600" b="1" noProof="1">
                <a:solidFill>
                  <a:srgbClr val="FFFF00"/>
                </a:solidFill>
              </a:rPr>
              <a:t>=</a:t>
            </a:r>
            <a:r>
              <a:rPr lang="pl-PL" sz="1600" b="1" noProof="1">
                <a:solidFill>
                  <a:srgbClr val="92D050"/>
                </a:solidFill>
              </a:rPr>
              <a:t>O</a:t>
            </a:r>
            <a:r>
              <a:rPr lang="pl-PL" sz="1600" b="1" noProof="1">
                <a:solidFill>
                  <a:srgbClr val="FFFF00"/>
                </a:solidFill>
              </a:rPr>
              <a:t>,</a:t>
            </a:r>
            <a:endParaRPr lang="pl-PL" sz="1600" b="1" noProof="1">
              <a:solidFill>
                <a:srgbClr val="92D050"/>
              </a:solidFill>
            </a:endParaRPr>
          </a:p>
          <a:p>
            <a:pPr algn="l">
              <a:spcBef>
                <a:spcPts val="0"/>
              </a:spcBef>
              <a:spcAft>
                <a:spcPts val="0"/>
              </a:spcAft>
            </a:pPr>
            <a:r>
              <a:rPr lang="pl-PL" sz="1600" b="1" noProof="1">
                <a:solidFill>
                  <a:srgbClr val="92D050"/>
                </a:solidFill>
              </a:rPr>
              <a:t>000002 //        MSGLEVEL</a:t>
            </a:r>
            <a:r>
              <a:rPr lang="pl-PL" sz="1600" b="1" noProof="1">
                <a:solidFill>
                  <a:srgbClr val="FFFF00"/>
                </a:solidFill>
              </a:rPr>
              <a:t>=(</a:t>
            </a:r>
            <a:r>
              <a:rPr lang="pl-PL" sz="1600" b="1" noProof="1">
                <a:solidFill>
                  <a:srgbClr val="92D050"/>
                </a:solidFill>
              </a:rPr>
              <a:t>1</a:t>
            </a:r>
            <a:r>
              <a:rPr lang="pl-PL" sz="1600" b="1" noProof="1">
                <a:solidFill>
                  <a:srgbClr val="FFFF00"/>
                </a:solidFill>
              </a:rPr>
              <a:t>,</a:t>
            </a:r>
            <a:r>
              <a:rPr lang="pl-PL" sz="1600" b="1" noProof="1">
                <a:solidFill>
                  <a:srgbClr val="92D050"/>
                </a:solidFill>
              </a:rPr>
              <a:t>1</a:t>
            </a:r>
            <a:r>
              <a:rPr lang="pl-PL" sz="1600" b="1" noProof="1">
                <a:solidFill>
                  <a:srgbClr val="FFFF00"/>
                </a:solidFill>
              </a:rPr>
              <a:t>),</a:t>
            </a:r>
            <a:r>
              <a:rPr lang="pl-PL" sz="1600" b="1" noProof="1">
                <a:solidFill>
                  <a:srgbClr val="92D050"/>
                </a:solidFill>
              </a:rPr>
              <a:t>CLASS</a:t>
            </a:r>
            <a:r>
              <a:rPr lang="pl-PL" sz="1600" b="1" noProof="1">
                <a:solidFill>
                  <a:srgbClr val="FFFF00"/>
                </a:solidFill>
              </a:rPr>
              <a:t>=</a:t>
            </a:r>
            <a:r>
              <a:rPr lang="pl-PL" sz="1600" b="1" noProof="1">
                <a:solidFill>
                  <a:srgbClr val="92D050"/>
                </a:solidFill>
              </a:rPr>
              <a:t>B</a:t>
            </a:r>
            <a:r>
              <a:rPr lang="pl-PL" sz="1600" b="1" noProof="1">
                <a:solidFill>
                  <a:srgbClr val="FFFF00"/>
                </a:solidFill>
              </a:rPr>
              <a:t>,</a:t>
            </a:r>
            <a:r>
              <a:rPr lang="pl-PL" sz="1600" b="1" noProof="1">
                <a:solidFill>
                  <a:srgbClr val="92D050"/>
                </a:solidFill>
              </a:rPr>
              <a:t>NOTIFY</a:t>
            </a:r>
            <a:r>
              <a:rPr lang="pl-PL" sz="1600" b="1" noProof="1">
                <a:solidFill>
                  <a:srgbClr val="FFFF00"/>
                </a:solidFill>
              </a:rPr>
              <a:t>=</a:t>
            </a:r>
            <a:r>
              <a:rPr lang="pl-PL" sz="1600" b="1" noProof="1">
                <a:solidFill>
                  <a:srgbClr val="92D050"/>
                </a:solidFill>
              </a:rPr>
              <a:t>LB12345</a:t>
            </a:r>
          </a:p>
          <a:p>
            <a:pPr algn="l">
              <a:spcBef>
                <a:spcPts val="0"/>
              </a:spcBef>
              <a:spcAft>
                <a:spcPts val="0"/>
              </a:spcAft>
            </a:pPr>
            <a:r>
              <a:rPr lang="pl-PL" sz="1600" b="1" noProof="1">
                <a:solidFill>
                  <a:srgbClr val="92D050"/>
                </a:solidFill>
              </a:rPr>
              <a:t>000003 </a:t>
            </a:r>
            <a:r>
              <a:rPr lang="pl-PL" sz="1600" b="1" noProof="1">
                <a:solidFill>
                  <a:schemeClr val="accent5">
                    <a:lumMod val="60000"/>
                    <a:lumOff val="40000"/>
                  </a:schemeClr>
                </a:solidFill>
              </a:rPr>
              <a:t>//******************************************************************</a:t>
            </a:r>
          </a:p>
          <a:p>
            <a:pPr algn="l">
              <a:spcBef>
                <a:spcPts val="0"/>
              </a:spcBef>
              <a:spcAft>
                <a:spcPts val="0"/>
              </a:spcAft>
            </a:pPr>
            <a:r>
              <a:rPr lang="pl-PL" sz="1600" b="1" noProof="1">
                <a:solidFill>
                  <a:srgbClr val="92D050"/>
                </a:solidFill>
              </a:rPr>
              <a:t>000004 </a:t>
            </a:r>
            <a:r>
              <a:rPr lang="pl-PL" sz="1600" b="1" noProof="1">
                <a:solidFill>
                  <a:schemeClr val="accent5">
                    <a:lumMod val="60000"/>
                    <a:lumOff val="40000"/>
                  </a:schemeClr>
                </a:solidFill>
              </a:rPr>
              <a:t>//*		Deletion of GDG name and files			</a:t>
            </a:r>
            <a:r>
              <a:rPr lang="pl-PL" sz="1600" b="1" noProof="1" smtClean="0">
                <a:solidFill>
                  <a:schemeClr val="accent5">
                    <a:lumMod val="60000"/>
                    <a:lumOff val="40000"/>
                  </a:schemeClr>
                </a:solidFill>
              </a:rPr>
              <a:t>   *</a:t>
            </a:r>
            <a:endParaRPr lang="pl-PL" sz="1600" b="1" noProof="1">
              <a:solidFill>
                <a:schemeClr val="accent5">
                  <a:lumMod val="60000"/>
                  <a:lumOff val="40000"/>
                </a:schemeClr>
              </a:solidFill>
            </a:endParaRPr>
          </a:p>
          <a:p>
            <a:pPr algn="l">
              <a:spcBef>
                <a:spcPts val="0"/>
              </a:spcBef>
              <a:spcAft>
                <a:spcPts val="0"/>
              </a:spcAft>
            </a:pPr>
            <a:r>
              <a:rPr lang="pl-PL" sz="1600" b="1" noProof="1">
                <a:solidFill>
                  <a:srgbClr val="92D050"/>
                </a:solidFill>
              </a:rPr>
              <a:t>000005 </a:t>
            </a:r>
            <a:r>
              <a:rPr lang="pl-PL" sz="1600" b="1" noProof="1">
                <a:solidFill>
                  <a:schemeClr val="accent5">
                    <a:lumMod val="60000"/>
                    <a:lumOff val="40000"/>
                  </a:schemeClr>
                </a:solidFill>
              </a:rPr>
              <a:t>//******************************************************************</a:t>
            </a:r>
          </a:p>
          <a:p>
            <a:pPr algn="l">
              <a:spcBef>
                <a:spcPts val="0"/>
              </a:spcBef>
              <a:spcAft>
                <a:spcPts val="0"/>
              </a:spcAft>
            </a:pPr>
            <a:r>
              <a:rPr lang="pl-PL" sz="1600" b="1" noProof="1">
                <a:solidFill>
                  <a:srgbClr val="92D050"/>
                </a:solidFill>
              </a:rPr>
              <a:t>000006 //GDGDEL   </a:t>
            </a:r>
            <a:r>
              <a:rPr lang="pl-PL" sz="1600" b="1" noProof="1">
                <a:solidFill>
                  <a:srgbClr val="FF0000"/>
                </a:solidFill>
              </a:rPr>
              <a:t>EXEC </a:t>
            </a:r>
            <a:r>
              <a:rPr lang="pl-PL" sz="1600" b="1" noProof="1">
                <a:solidFill>
                  <a:srgbClr val="92D050"/>
                </a:solidFill>
              </a:rPr>
              <a:t> PGM</a:t>
            </a:r>
            <a:r>
              <a:rPr lang="pl-PL" sz="1600" b="1" noProof="1">
                <a:solidFill>
                  <a:srgbClr val="FFFF00"/>
                </a:solidFill>
              </a:rPr>
              <a:t>=</a:t>
            </a:r>
            <a:r>
              <a:rPr lang="pl-PL" sz="1600" b="1" noProof="1">
                <a:solidFill>
                  <a:srgbClr val="92D050"/>
                </a:solidFill>
              </a:rPr>
              <a:t>IDCAMS</a:t>
            </a:r>
          </a:p>
          <a:p>
            <a:pPr algn="l">
              <a:spcBef>
                <a:spcPts val="0"/>
              </a:spcBef>
              <a:spcAft>
                <a:spcPts val="0"/>
              </a:spcAft>
            </a:pPr>
            <a:r>
              <a:rPr lang="pl-PL" sz="1600" b="1" noProof="1">
                <a:solidFill>
                  <a:srgbClr val="92D050"/>
                </a:solidFill>
              </a:rPr>
              <a:t>000007 //SYSPRINT   </a:t>
            </a:r>
            <a:r>
              <a:rPr lang="pl-PL" sz="1600" b="1" noProof="1">
                <a:solidFill>
                  <a:srgbClr val="FF0000"/>
                </a:solidFill>
              </a:rPr>
              <a:t>DD </a:t>
            </a:r>
            <a:r>
              <a:rPr lang="pl-PL" sz="1600" b="1" noProof="1">
                <a:solidFill>
                  <a:srgbClr val="92D050"/>
                </a:solidFill>
              </a:rPr>
              <a:t> SYSOUT</a:t>
            </a:r>
            <a:r>
              <a:rPr lang="pl-PL" sz="1600" b="1" noProof="1">
                <a:solidFill>
                  <a:srgbClr val="FFFF00"/>
                </a:solidFill>
              </a:rPr>
              <a:t>=</a:t>
            </a:r>
            <a:r>
              <a:rPr lang="pl-PL" sz="1600" b="1" noProof="1">
                <a:solidFill>
                  <a:srgbClr val="92D050"/>
                </a:solidFill>
              </a:rPr>
              <a:t>*</a:t>
            </a:r>
          </a:p>
          <a:p>
            <a:pPr algn="l">
              <a:spcBef>
                <a:spcPts val="0"/>
              </a:spcBef>
              <a:spcAft>
                <a:spcPts val="0"/>
              </a:spcAft>
            </a:pPr>
            <a:r>
              <a:rPr lang="pl-PL" sz="1600" b="1" noProof="1">
                <a:solidFill>
                  <a:srgbClr val="92D050"/>
                </a:solidFill>
              </a:rPr>
              <a:t>000008 //SYSOUT      </a:t>
            </a:r>
            <a:r>
              <a:rPr lang="pl-PL" sz="1600" b="1" noProof="1">
                <a:solidFill>
                  <a:srgbClr val="FF0000"/>
                </a:solidFill>
              </a:rPr>
              <a:t>DD</a:t>
            </a:r>
            <a:r>
              <a:rPr lang="pl-PL" sz="1600" b="1" noProof="1">
                <a:solidFill>
                  <a:srgbClr val="92D050"/>
                </a:solidFill>
              </a:rPr>
              <a:t>  SYSOUT</a:t>
            </a:r>
            <a:r>
              <a:rPr lang="pl-PL" sz="1600" b="1" noProof="1">
                <a:solidFill>
                  <a:srgbClr val="FFFF00"/>
                </a:solidFill>
              </a:rPr>
              <a:t>=</a:t>
            </a:r>
            <a:r>
              <a:rPr lang="pl-PL" sz="1600" b="1" noProof="1">
                <a:solidFill>
                  <a:srgbClr val="92D050"/>
                </a:solidFill>
              </a:rPr>
              <a:t>*</a:t>
            </a:r>
          </a:p>
          <a:p>
            <a:pPr algn="l">
              <a:spcBef>
                <a:spcPts val="0"/>
              </a:spcBef>
              <a:spcAft>
                <a:spcPts val="0"/>
              </a:spcAft>
            </a:pPr>
            <a:r>
              <a:rPr lang="pl-PL" sz="1600" b="1" noProof="1">
                <a:solidFill>
                  <a:srgbClr val="92D050"/>
                </a:solidFill>
              </a:rPr>
              <a:t>000009 //SYSIN          </a:t>
            </a:r>
            <a:r>
              <a:rPr lang="pl-PL" sz="1600" b="1" noProof="1">
                <a:solidFill>
                  <a:srgbClr val="FF0000"/>
                </a:solidFill>
              </a:rPr>
              <a:t>DD</a:t>
            </a:r>
            <a:r>
              <a:rPr lang="pl-PL" sz="1600" b="1" noProof="1">
                <a:solidFill>
                  <a:srgbClr val="92D050"/>
                </a:solidFill>
              </a:rPr>
              <a:t>  *</a:t>
            </a:r>
          </a:p>
          <a:p>
            <a:pPr algn="l">
              <a:spcBef>
                <a:spcPts val="0"/>
              </a:spcBef>
              <a:spcAft>
                <a:spcPts val="0"/>
              </a:spcAft>
            </a:pPr>
            <a:r>
              <a:rPr lang="pl-PL" sz="1600" b="1" noProof="1">
                <a:solidFill>
                  <a:srgbClr val="92D050"/>
                </a:solidFill>
              </a:rPr>
              <a:t>000010     </a:t>
            </a:r>
            <a:r>
              <a:rPr lang="pl-PL" sz="1600" b="1" noProof="1">
                <a:solidFill>
                  <a:srgbClr val="0070C0"/>
                </a:solidFill>
              </a:rPr>
              <a:t>DELETE LB12345.IKEA.GDG  GDG	</a:t>
            </a:r>
            <a:r>
              <a:rPr lang="pl-PL" sz="1600" b="1" noProof="1" smtClean="0">
                <a:solidFill>
                  <a:srgbClr val="0070C0"/>
                </a:solidFill>
              </a:rPr>
              <a:t>	-</a:t>
            </a:r>
            <a:r>
              <a:rPr lang="pl-PL" sz="1600" b="1" noProof="1" smtClean="0">
                <a:solidFill>
                  <a:srgbClr val="92D050"/>
                </a:solidFill>
              </a:rPr>
              <a:t> </a:t>
            </a:r>
            <a:endParaRPr lang="pl-PL" sz="1600" b="1" noProof="1">
              <a:solidFill>
                <a:srgbClr val="92D050"/>
              </a:solidFill>
            </a:endParaRPr>
          </a:p>
          <a:p>
            <a:pPr algn="l">
              <a:spcBef>
                <a:spcPts val="0"/>
              </a:spcBef>
              <a:spcAft>
                <a:spcPts val="0"/>
              </a:spcAft>
            </a:pPr>
            <a:r>
              <a:rPr lang="pl-PL" sz="1600" b="1" noProof="1">
                <a:solidFill>
                  <a:srgbClr val="92D050"/>
                </a:solidFill>
              </a:rPr>
              <a:t>000011     </a:t>
            </a:r>
            <a:r>
              <a:rPr lang="pl-PL" sz="1600" b="1" noProof="1">
                <a:solidFill>
                  <a:srgbClr val="0070C0"/>
                </a:solidFill>
              </a:rPr>
              <a:t>PURGE				-</a:t>
            </a:r>
            <a:r>
              <a:rPr lang="pl-PL" sz="1600" b="1" noProof="1">
                <a:solidFill>
                  <a:srgbClr val="92D050"/>
                </a:solidFill>
              </a:rPr>
              <a:t> </a:t>
            </a:r>
          </a:p>
          <a:p>
            <a:pPr algn="l">
              <a:spcBef>
                <a:spcPts val="0"/>
              </a:spcBef>
              <a:spcAft>
                <a:spcPts val="0"/>
              </a:spcAft>
            </a:pPr>
            <a:r>
              <a:rPr lang="pl-PL" sz="1600" b="1" noProof="1">
                <a:solidFill>
                  <a:srgbClr val="92D050"/>
                </a:solidFill>
              </a:rPr>
              <a:t>000012     </a:t>
            </a:r>
            <a:r>
              <a:rPr lang="pl-PL" sz="1600" b="1" noProof="1">
                <a:solidFill>
                  <a:srgbClr val="0070C0"/>
                </a:solidFill>
              </a:rPr>
              <a:t>FORCE</a:t>
            </a:r>
          </a:p>
          <a:p>
            <a:pPr algn="l">
              <a:spcBef>
                <a:spcPts val="0"/>
              </a:spcBef>
              <a:spcAft>
                <a:spcPts val="0"/>
              </a:spcAft>
            </a:pPr>
            <a:r>
              <a:rPr lang="pl-PL" sz="1600" b="1" noProof="1">
                <a:solidFill>
                  <a:srgbClr val="92D050"/>
                </a:solidFill>
              </a:rPr>
              <a:t>000013 /*</a:t>
            </a:r>
          </a:p>
        </p:txBody>
      </p:sp>
      <p:sp>
        <p:nvSpPr>
          <p:cNvPr id="4" name="pole tekstowe 3"/>
          <p:cNvSpPr txBox="1"/>
          <p:nvPr/>
        </p:nvSpPr>
        <p:spPr>
          <a:xfrm>
            <a:off x="214282" y="0"/>
            <a:ext cx="8715436" cy="861774"/>
          </a:xfrm>
          <a:prstGeom prst="rect">
            <a:avLst/>
          </a:prstGeom>
          <a:noFill/>
        </p:spPr>
        <p:txBody>
          <a:bodyPr wrap="square" rtlCol="0">
            <a:spAutoFit/>
          </a:bodyPr>
          <a:lstStyle/>
          <a:p>
            <a:pPr algn="ctr"/>
            <a:r>
              <a:rPr lang="pl-PL" sz="3200" b="1" dirty="0">
                <a:solidFill>
                  <a:srgbClr val="FF0000"/>
                </a:solidFill>
                <a:latin typeface="Calibri" panose="020F0502020204030204" pitchFamily="34" charset="0"/>
              </a:rPr>
              <a:t>IDCAMS </a:t>
            </a:r>
            <a:r>
              <a:rPr lang="pl-PL" sz="1400" dirty="0">
                <a:latin typeface="Calibri" panose="020F0502020204030204" pitchFamily="34" charset="0"/>
              </a:rPr>
              <a:t>(strona 4 z 4)</a:t>
            </a:r>
            <a:endParaRPr lang="pl-PL" sz="3600" dirty="0">
              <a:latin typeface="Calibri" panose="020F0502020204030204" pitchFamily="34" charset="0"/>
            </a:endParaRPr>
          </a:p>
          <a:p>
            <a:r>
              <a:rPr lang="pl-PL" b="1" dirty="0"/>
              <a:t>DELETE GDG</a:t>
            </a:r>
          </a:p>
        </p:txBody>
      </p:sp>
      <p:sp>
        <p:nvSpPr>
          <p:cNvPr id="5" name="pole tekstowe 4"/>
          <p:cNvSpPr txBox="1"/>
          <p:nvPr/>
        </p:nvSpPr>
        <p:spPr>
          <a:xfrm>
            <a:off x="214282" y="4143380"/>
            <a:ext cx="8929718" cy="646331"/>
          </a:xfrm>
          <a:prstGeom prst="rect">
            <a:avLst/>
          </a:prstGeom>
          <a:noFill/>
        </p:spPr>
        <p:txBody>
          <a:bodyPr wrap="square" rtlCol="0">
            <a:spAutoFit/>
          </a:bodyPr>
          <a:lstStyle/>
          <a:p>
            <a:r>
              <a:rPr lang="pl-PL" dirty="0"/>
              <a:t>Inny przykład zastosowania funkcji </a:t>
            </a:r>
            <a:r>
              <a:rPr lang="pl-PL" b="1" noProof="1"/>
              <a:t>DELETE IDCAMS</a:t>
            </a:r>
            <a:r>
              <a:rPr lang="pl-PL" noProof="1"/>
              <a:t>a </a:t>
            </a:r>
            <a:r>
              <a:rPr lang="pl-PL" dirty="0"/>
              <a:t>– usunięcie starych plików na początku pracy </a:t>
            </a:r>
            <a:r>
              <a:rPr lang="pl-PL" noProof="1"/>
              <a:t>JOBu</a:t>
            </a:r>
            <a:r>
              <a:rPr lang="pl-PL" dirty="0"/>
              <a:t> w celu utworzenia nowych plików pod tą samą nazwą:</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714348" y="4429132"/>
            <a:ext cx="7772400" cy="2286016"/>
          </a:xfrm>
          <a:solidFill>
            <a:schemeClr val="tx1"/>
          </a:solidFill>
        </p:spPr>
        <p:txBody>
          <a:bodyPr>
            <a:normAutofit/>
          </a:bodyPr>
          <a:lstStyle/>
          <a:p>
            <a:pPr marL="0" indent="0" algn="l">
              <a:buNone/>
            </a:pPr>
            <a:r>
              <a:rPr lang="pl-PL" sz="1600" noProof="1">
                <a:solidFill>
                  <a:srgbClr val="FF0000"/>
                </a:solidFill>
              </a:rPr>
              <a:t>******</a:t>
            </a:r>
            <a:r>
              <a:rPr lang="pl-PL" sz="1600" noProof="1"/>
              <a:t> </a:t>
            </a:r>
            <a:r>
              <a:rPr lang="pl-PL" sz="1600" noProof="1">
                <a:solidFill>
                  <a:srgbClr val="0070C0"/>
                </a:solidFill>
              </a:rPr>
              <a:t>***************************** Top of Data ***************************</a:t>
            </a:r>
            <a:br>
              <a:rPr lang="pl-PL" sz="1600" noProof="1">
                <a:solidFill>
                  <a:srgbClr val="0070C0"/>
                </a:solidFill>
              </a:rPr>
            </a:br>
            <a:r>
              <a:rPr lang="pl-PL" sz="1600" noProof="1">
                <a:solidFill>
                  <a:srgbClr val="00B050"/>
                </a:solidFill>
              </a:rPr>
              <a:t>000001 //LB12345  </a:t>
            </a:r>
            <a:r>
              <a:rPr lang="pl-PL" sz="1600" noProof="1">
                <a:solidFill>
                  <a:srgbClr val="FF0000"/>
                </a:solidFill>
              </a:rPr>
              <a:t>JOB</a:t>
            </a:r>
            <a:r>
              <a:rPr lang="pl-PL" sz="1600" noProof="1">
                <a:solidFill>
                  <a:srgbClr val="00B050"/>
                </a:solidFill>
              </a:rPr>
              <a:t>  </a:t>
            </a:r>
            <a:r>
              <a:rPr lang="pl-PL" sz="1600" noProof="1">
                <a:solidFill>
                  <a:srgbClr val="FFFF00"/>
                </a:solidFill>
              </a:rPr>
              <a:t>(</a:t>
            </a:r>
            <a:r>
              <a:rPr lang="pl-PL" sz="1600" noProof="1">
                <a:solidFill>
                  <a:srgbClr val="00B050"/>
                </a:solidFill>
              </a:rPr>
              <a:t>BWGO</a:t>
            </a:r>
            <a:r>
              <a:rPr lang="pl-PL" sz="1600" noProof="1">
                <a:solidFill>
                  <a:srgbClr val="FFFF00"/>
                </a:solidFill>
              </a:rPr>
              <a:t>,</a:t>
            </a:r>
            <a:r>
              <a:rPr lang="pl-PL" sz="1600" noProof="1">
                <a:solidFill>
                  <a:srgbClr val="00B050"/>
                </a:solidFill>
              </a:rPr>
              <a:t>T</a:t>
            </a:r>
            <a:r>
              <a:rPr lang="pl-PL" sz="1600" noProof="1">
                <a:solidFill>
                  <a:srgbClr val="FFFF00"/>
                </a:solidFill>
              </a:rPr>
              <a:t>,</a:t>
            </a:r>
            <a:r>
              <a:rPr lang="pl-PL" sz="1600" noProof="1">
                <a:solidFill>
                  <a:srgbClr val="00B050"/>
                </a:solidFill>
              </a:rPr>
              <a:t>B</a:t>
            </a:r>
            <a:r>
              <a:rPr lang="pl-PL" sz="1600" noProof="1">
                <a:solidFill>
                  <a:srgbClr val="FFFF00"/>
                </a:solidFill>
              </a:rPr>
              <a:t>),</a:t>
            </a:r>
            <a:r>
              <a:rPr lang="pl-PL" sz="1600" noProof="1">
                <a:solidFill>
                  <a:srgbClr val="00B050"/>
                </a:solidFill>
              </a:rPr>
              <a:t>LBUK000</a:t>
            </a:r>
            <a:r>
              <a:rPr lang="pl-PL" sz="1600" noProof="1">
                <a:solidFill>
                  <a:srgbClr val="FFFF00"/>
                </a:solidFill>
              </a:rPr>
              <a:t>,</a:t>
            </a:r>
            <a:r>
              <a:rPr lang="pl-PL" sz="1600" noProof="1">
                <a:solidFill>
                  <a:srgbClr val="00B050"/>
                </a:solidFill>
              </a:rPr>
              <a:t>MSGCLASS</a:t>
            </a:r>
            <a:r>
              <a:rPr lang="pl-PL" sz="1600" noProof="1">
                <a:solidFill>
                  <a:srgbClr val="FFFF00"/>
                </a:solidFill>
              </a:rPr>
              <a:t>=</a:t>
            </a:r>
            <a:r>
              <a:rPr lang="pl-PL" sz="1600" noProof="1">
                <a:solidFill>
                  <a:srgbClr val="00B050"/>
                </a:solidFill>
              </a:rPr>
              <a:t>O</a:t>
            </a:r>
            <a:r>
              <a:rPr lang="pl-PL" sz="1600" noProof="1">
                <a:solidFill>
                  <a:srgbClr val="FFFF00"/>
                </a:solidFill>
              </a:rPr>
              <a:t>,</a:t>
            </a:r>
            <a:r>
              <a:rPr lang="pl-PL" sz="1600" noProof="1">
                <a:solidFill>
                  <a:srgbClr val="00B050"/>
                </a:solidFill>
              </a:rPr>
              <a:t/>
            </a:r>
            <a:br>
              <a:rPr lang="pl-PL" sz="1600" noProof="1">
                <a:solidFill>
                  <a:srgbClr val="00B050"/>
                </a:solidFill>
              </a:rPr>
            </a:br>
            <a:r>
              <a:rPr lang="pl-PL" sz="1600" noProof="1">
                <a:solidFill>
                  <a:srgbClr val="00B050"/>
                </a:solidFill>
              </a:rPr>
              <a:t>000002 //        MSGLEVEL</a:t>
            </a:r>
            <a:r>
              <a:rPr lang="pl-PL" sz="1600" noProof="1">
                <a:solidFill>
                  <a:srgbClr val="FFFF00"/>
                </a:solidFill>
              </a:rPr>
              <a:t>=(</a:t>
            </a:r>
            <a:r>
              <a:rPr lang="pl-PL" sz="1600" noProof="1">
                <a:solidFill>
                  <a:srgbClr val="00B050"/>
                </a:solidFill>
              </a:rPr>
              <a:t>1</a:t>
            </a:r>
            <a:r>
              <a:rPr lang="pl-PL" sz="1600" noProof="1">
                <a:solidFill>
                  <a:srgbClr val="FFFF00"/>
                </a:solidFill>
              </a:rPr>
              <a:t>,</a:t>
            </a:r>
            <a:r>
              <a:rPr lang="pl-PL" sz="1600" noProof="1">
                <a:solidFill>
                  <a:srgbClr val="00B050"/>
                </a:solidFill>
              </a:rPr>
              <a:t>1</a:t>
            </a:r>
            <a:r>
              <a:rPr lang="pl-PL" sz="1600" noProof="1">
                <a:solidFill>
                  <a:srgbClr val="FFFF00"/>
                </a:solidFill>
              </a:rPr>
              <a:t>),</a:t>
            </a:r>
            <a:r>
              <a:rPr lang="pl-PL" sz="1600" noProof="1">
                <a:solidFill>
                  <a:srgbClr val="00B050"/>
                </a:solidFill>
              </a:rPr>
              <a:t>CLASS</a:t>
            </a:r>
            <a:r>
              <a:rPr lang="pl-PL" sz="1600" noProof="1">
                <a:solidFill>
                  <a:srgbClr val="FFFF00"/>
                </a:solidFill>
              </a:rPr>
              <a:t>=</a:t>
            </a:r>
            <a:r>
              <a:rPr lang="pl-PL" sz="1600" noProof="1">
                <a:solidFill>
                  <a:srgbClr val="00B050"/>
                </a:solidFill>
              </a:rPr>
              <a:t>B</a:t>
            </a:r>
            <a:r>
              <a:rPr lang="pl-PL" sz="1600" noProof="1">
                <a:solidFill>
                  <a:srgbClr val="FFFF00"/>
                </a:solidFill>
              </a:rPr>
              <a:t>,</a:t>
            </a:r>
            <a:r>
              <a:rPr lang="pl-PL" sz="1600" noProof="1">
                <a:solidFill>
                  <a:srgbClr val="00B050"/>
                </a:solidFill>
              </a:rPr>
              <a:t>TIME</a:t>
            </a:r>
            <a:r>
              <a:rPr lang="pl-PL" sz="1600" noProof="1">
                <a:solidFill>
                  <a:srgbClr val="FFFF00"/>
                </a:solidFill>
              </a:rPr>
              <a:t>=</a:t>
            </a:r>
            <a:r>
              <a:rPr lang="pl-PL" sz="1600" noProof="1">
                <a:solidFill>
                  <a:srgbClr val="00B050"/>
                </a:solidFill>
              </a:rPr>
              <a:t>1</a:t>
            </a:r>
            <a:r>
              <a:rPr lang="pl-PL" sz="1600" noProof="1">
                <a:solidFill>
                  <a:srgbClr val="FFFF00"/>
                </a:solidFill>
              </a:rPr>
              <a:t>,</a:t>
            </a:r>
            <a:r>
              <a:rPr lang="pl-PL" sz="1600" noProof="1">
                <a:solidFill>
                  <a:srgbClr val="00B050"/>
                </a:solidFill>
              </a:rPr>
              <a:t>NOTIFY</a:t>
            </a:r>
            <a:r>
              <a:rPr lang="pl-PL" sz="1600" noProof="1">
                <a:solidFill>
                  <a:srgbClr val="FFFF00"/>
                </a:solidFill>
              </a:rPr>
              <a:t>=</a:t>
            </a:r>
            <a:r>
              <a:rPr lang="pl-PL" sz="1600" noProof="1">
                <a:solidFill>
                  <a:srgbClr val="00B050"/>
                </a:solidFill>
              </a:rPr>
              <a:t>LB12345</a:t>
            </a:r>
            <a:br>
              <a:rPr lang="pl-PL" sz="1600" noProof="1">
                <a:solidFill>
                  <a:srgbClr val="00B050"/>
                </a:solidFill>
              </a:rPr>
            </a:br>
            <a:r>
              <a:rPr lang="pl-PL" sz="1600" noProof="1">
                <a:solidFill>
                  <a:srgbClr val="00B050"/>
                </a:solidFill>
              </a:rPr>
              <a:t>000003 </a:t>
            </a:r>
            <a:r>
              <a:rPr lang="pl-PL" sz="1600" noProof="1">
                <a:solidFill>
                  <a:schemeClr val="accent5">
                    <a:lumMod val="60000"/>
                    <a:lumOff val="40000"/>
                  </a:schemeClr>
                </a:solidFill>
              </a:rPr>
              <a:t>//*****************************************************************</a:t>
            </a:r>
            <a:br>
              <a:rPr lang="pl-PL" sz="1600" noProof="1">
                <a:solidFill>
                  <a:schemeClr val="accent5">
                    <a:lumMod val="60000"/>
                    <a:lumOff val="40000"/>
                  </a:schemeClr>
                </a:solidFill>
              </a:rPr>
            </a:br>
            <a:r>
              <a:rPr lang="pl-PL" sz="1600" noProof="1">
                <a:solidFill>
                  <a:srgbClr val="00B050"/>
                </a:solidFill>
              </a:rPr>
              <a:t>000004 </a:t>
            </a:r>
            <a:r>
              <a:rPr lang="pl-PL" sz="1600" noProof="1">
                <a:solidFill>
                  <a:schemeClr val="accent5">
                    <a:lumMod val="60000"/>
                    <a:lumOff val="40000"/>
                  </a:schemeClr>
                </a:solidFill>
              </a:rPr>
              <a:t>//*		DELETES EXISTING FILE			*</a:t>
            </a:r>
            <a:r>
              <a:rPr lang="pl-PL" sz="1600" noProof="1">
                <a:solidFill>
                  <a:srgbClr val="00B050"/>
                </a:solidFill>
              </a:rPr>
              <a:t/>
            </a:r>
            <a:br>
              <a:rPr lang="pl-PL" sz="1600" noProof="1">
                <a:solidFill>
                  <a:srgbClr val="00B050"/>
                </a:solidFill>
              </a:rPr>
            </a:br>
            <a:r>
              <a:rPr lang="pl-PL" sz="1600" noProof="1">
                <a:solidFill>
                  <a:srgbClr val="00B050"/>
                </a:solidFill>
              </a:rPr>
              <a:t>000005 </a:t>
            </a:r>
            <a:r>
              <a:rPr lang="pl-PL" sz="1600" noProof="1">
                <a:solidFill>
                  <a:schemeClr val="accent5">
                    <a:lumMod val="60000"/>
                    <a:lumOff val="40000"/>
                  </a:schemeClr>
                </a:solidFill>
              </a:rPr>
              <a:t>//*****************************************************************</a:t>
            </a:r>
            <a:r>
              <a:rPr lang="pl-PL" sz="1600" noProof="1">
                <a:solidFill>
                  <a:srgbClr val="00B050"/>
                </a:solidFill>
              </a:rPr>
              <a:t/>
            </a:r>
            <a:br>
              <a:rPr lang="pl-PL" sz="1600" noProof="1">
                <a:solidFill>
                  <a:srgbClr val="00B050"/>
                </a:solidFill>
              </a:rPr>
            </a:br>
            <a:r>
              <a:rPr lang="pl-PL" sz="1600" noProof="1">
                <a:solidFill>
                  <a:srgbClr val="00B050"/>
                </a:solidFill>
              </a:rPr>
              <a:t>000006 //STEP010  </a:t>
            </a:r>
            <a:r>
              <a:rPr lang="pl-PL" sz="1600" noProof="1">
                <a:solidFill>
                  <a:srgbClr val="FF0000"/>
                </a:solidFill>
              </a:rPr>
              <a:t>EXEC</a:t>
            </a:r>
            <a:r>
              <a:rPr lang="pl-PL" sz="1600" noProof="1">
                <a:solidFill>
                  <a:srgbClr val="00B050"/>
                </a:solidFill>
              </a:rPr>
              <a:t> PGM</a:t>
            </a:r>
            <a:r>
              <a:rPr lang="pl-PL" sz="1600" noProof="1">
                <a:solidFill>
                  <a:srgbClr val="FFFF00"/>
                </a:solidFill>
              </a:rPr>
              <a:t>=</a:t>
            </a:r>
            <a:r>
              <a:rPr lang="pl-PL" sz="1600" noProof="1">
                <a:solidFill>
                  <a:srgbClr val="00B050"/>
                </a:solidFill>
              </a:rPr>
              <a:t>IEFBR14</a:t>
            </a:r>
            <a:br>
              <a:rPr lang="pl-PL" sz="1600" noProof="1">
                <a:solidFill>
                  <a:srgbClr val="00B050"/>
                </a:solidFill>
              </a:rPr>
            </a:br>
            <a:r>
              <a:rPr lang="pl-PL" sz="1600" noProof="1">
                <a:solidFill>
                  <a:srgbClr val="00B050"/>
                </a:solidFill>
              </a:rPr>
              <a:t>000007 //DELETE0   </a:t>
            </a:r>
            <a:r>
              <a:rPr lang="pl-PL" sz="1600" noProof="1">
                <a:solidFill>
                  <a:srgbClr val="FF0000"/>
                </a:solidFill>
              </a:rPr>
              <a:t>DD</a:t>
            </a:r>
            <a:r>
              <a:rPr lang="pl-PL" sz="1600" noProof="1">
                <a:solidFill>
                  <a:srgbClr val="00B050"/>
                </a:solidFill>
              </a:rPr>
              <a:t>   DSN</a:t>
            </a:r>
            <a:r>
              <a:rPr lang="pl-PL" sz="1600" noProof="1">
                <a:solidFill>
                  <a:srgbClr val="FFFF00"/>
                </a:solidFill>
              </a:rPr>
              <a:t>=</a:t>
            </a:r>
            <a:r>
              <a:rPr lang="pl-PL" sz="1600" noProof="1">
                <a:solidFill>
                  <a:srgbClr val="00B050"/>
                </a:solidFill>
              </a:rPr>
              <a:t>LB12345.IKEA.ALL.SORTED</a:t>
            </a:r>
            <a:r>
              <a:rPr lang="pl-PL" sz="1600" noProof="1">
                <a:solidFill>
                  <a:srgbClr val="FFFF00"/>
                </a:solidFill>
              </a:rPr>
              <a:t>,</a:t>
            </a:r>
            <a:r>
              <a:rPr lang="pl-PL" sz="1600" noProof="1">
                <a:solidFill>
                  <a:srgbClr val="00B050"/>
                </a:solidFill>
              </a:rPr>
              <a:t>DISP</a:t>
            </a:r>
            <a:r>
              <a:rPr lang="pl-PL" sz="1600" noProof="1">
                <a:solidFill>
                  <a:srgbClr val="FFFF00"/>
                </a:solidFill>
              </a:rPr>
              <a:t>=(</a:t>
            </a:r>
            <a:r>
              <a:rPr lang="pl-PL" sz="1600" noProof="1">
                <a:solidFill>
                  <a:srgbClr val="00B050"/>
                </a:solidFill>
              </a:rPr>
              <a:t>OLD</a:t>
            </a:r>
            <a:r>
              <a:rPr lang="pl-PL" sz="1600" noProof="1">
                <a:solidFill>
                  <a:srgbClr val="FFFF00"/>
                </a:solidFill>
              </a:rPr>
              <a:t>,</a:t>
            </a:r>
            <a:r>
              <a:rPr lang="pl-PL" sz="1600" noProof="1">
                <a:solidFill>
                  <a:srgbClr val="00B050"/>
                </a:solidFill>
              </a:rPr>
              <a:t>DELETE</a:t>
            </a:r>
            <a:r>
              <a:rPr lang="pl-PL" sz="1600" noProof="1">
                <a:solidFill>
                  <a:srgbClr val="FFFF00"/>
                </a:solidFill>
              </a:rPr>
              <a:t>)</a:t>
            </a:r>
            <a:r>
              <a:rPr lang="pl-PL" sz="1600" noProof="1">
                <a:solidFill>
                  <a:srgbClr val="00B050"/>
                </a:solidFill>
              </a:rPr>
              <a:t/>
            </a:r>
            <a:br>
              <a:rPr lang="pl-PL" sz="1600" noProof="1">
                <a:solidFill>
                  <a:srgbClr val="00B050"/>
                </a:solidFill>
              </a:rPr>
            </a:br>
            <a:r>
              <a:rPr lang="pl-PL" sz="1600" noProof="1">
                <a:solidFill>
                  <a:srgbClr val="FF0000"/>
                </a:solidFill>
              </a:rPr>
              <a:t>******</a:t>
            </a:r>
            <a:r>
              <a:rPr lang="pl-PL" sz="1600" noProof="1"/>
              <a:t> </a:t>
            </a:r>
            <a:r>
              <a:rPr lang="pl-PL" sz="1600" noProof="1">
                <a:solidFill>
                  <a:srgbClr val="0070C0"/>
                </a:solidFill>
              </a:rPr>
              <a:t>**************************** Bottom of Data ************************</a:t>
            </a:r>
          </a:p>
        </p:txBody>
      </p:sp>
      <p:sp>
        <p:nvSpPr>
          <p:cNvPr id="3" name="Symbol zastępczy tekstu 2"/>
          <p:cNvSpPr>
            <a:spLocks noGrp="1"/>
          </p:cNvSpPr>
          <p:nvPr>
            <p:ph type="body" idx="1"/>
          </p:nvPr>
        </p:nvSpPr>
        <p:spPr>
          <a:xfrm>
            <a:off x="722313" y="857232"/>
            <a:ext cx="7772400" cy="3143272"/>
          </a:xfrm>
          <a:solidFill>
            <a:schemeClr val="tx1"/>
          </a:solidFill>
        </p:spPr>
        <p:txBody>
          <a:bodyPr>
            <a:noAutofit/>
          </a:bodyPr>
          <a:lstStyle/>
          <a:p>
            <a:pPr algn="l">
              <a:spcBef>
                <a:spcPts val="0"/>
              </a:spcBef>
              <a:spcAft>
                <a:spcPts val="0"/>
              </a:spcAft>
            </a:pPr>
            <a:r>
              <a:rPr lang="pl-PL" sz="1600" b="1" noProof="1">
                <a:solidFill>
                  <a:srgbClr val="00B050"/>
                </a:solidFill>
              </a:rPr>
              <a:t>000001 //LB12345  </a:t>
            </a:r>
            <a:r>
              <a:rPr lang="pl-PL" sz="1600" b="1" noProof="1">
                <a:solidFill>
                  <a:srgbClr val="FF0000"/>
                </a:solidFill>
              </a:rPr>
              <a:t>JOB</a:t>
            </a:r>
            <a:r>
              <a:rPr lang="pl-PL" sz="1600" b="1" noProof="1">
                <a:solidFill>
                  <a:srgbClr val="00B050"/>
                </a:solidFill>
              </a:rPr>
              <a:t>  </a:t>
            </a:r>
            <a:r>
              <a:rPr lang="pl-PL" sz="1600" b="1" noProof="1">
                <a:solidFill>
                  <a:srgbClr val="FFFF00"/>
                </a:solidFill>
              </a:rPr>
              <a:t>(</a:t>
            </a:r>
            <a:r>
              <a:rPr lang="pl-PL" sz="1600" b="1" noProof="1">
                <a:solidFill>
                  <a:srgbClr val="00B050"/>
                </a:solidFill>
              </a:rPr>
              <a:t>BWGO</a:t>
            </a:r>
            <a:r>
              <a:rPr lang="pl-PL" sz="1600" b="1" noProof="1">
                <a:solidFill>
                  <a:srgbClr val="FFFF00"/>
                </a:solidFill>
              </a:rPr>
              <a:t>,</a:t>
            </a:r>
            <a:r>
              <a:rPr lang="pl-PL" sz="1600" b="1" noProof="1">
                <a:solidFill>
                  <a:srgbClr val="00B050"/>
                </a:solidFill>
              </a:rPr>
              <a:t>T</a:t>
            </a:r>
            <a:r>
              <a:rPr lang="pl-PL" sz="1600" b="1" noProof="1">
                <a:solidFill>
                  <a:srgbClr val="FFFF00"/>
                </a:solidFill>
              </a:rPr>
              <a:t>,</a:t>
            </a:r>
            <a:r>
              <a:rPr lang="pl-PL" sz="1600" b="1" noProof="1">
                <a:solidFill>
                  <a:srgbClr val="00B050"/>
                </a:solidFill>
              </a:rPr>
              <a:t>B</a:t>
            </a:r>
            <a:r>
              <a:rPr lang="pl-PL" sz="1600" b="1" noProof="1">
                <a:solidFill>
                  <a:srgbClr val="FFFF00"/>
                </a:solidFill>
              </a:rPr>
              <a:t>),</a:t>
            </a:r>
            <a:r>
              <a:rPr lang="pl-PL" sz="1600" b="1" noProof="1">
                <a:solidFill>
                  <a:srgbClr val="00B050"/>
                </a:solidFill>
              </a:rPr>
              <a:t>LB12345</a:t>
            </a:r>
            <a:r>
              <a:rPr lang="pl-PL" sz="1600" b="1" noProof="1">
                <a:solidFill>
                  <a:srgbClr val="FFFF00"/>
                </a:solidFill>
              </a:rPr>
              <a:t>,</a:t>
            </a:r>
            <a:r>
              <a:rPr lang="pl-PL" sz="1600" b="1" noProof="1">
                <a:solidFill>
                  <a:srgbClr val="00B050"/>
                </a:solidFill>
              </a:rPr>
              <a:t>MSGCLASS</a:t>
            </a:r>
            <a:r>
              <a:rPr lang="pl-PL" sz="1600" b="1" noProof="1">
                <a:solidFill>
                  <a:srgbClr val="FFFF00"/>
                </a:solidFill>
              </a:rPr>
              <a:t>=</a:t>
            </a:r>
            <a:r>
              <a:rPr lang="pl-PL" sz="1600" b="1" noProof="1">
                <a:solidFill>
                  <a:srgbClr val="00B050"/>
                </a:solidFill>
              </a:rPr>
              <a:t>O</a:t>
            </a:r>
            <a:r>
              <a:rPr lang="pl-PL" sz="1600" b="1" noProof="1">
                <a:solidFill>
                  <a:srgbClr val="FFFF00"/>
                </a:solidFill>
              </a:rPr>
              <a:t>,</a:t>
            </a:r>
          </a:p>
          <a:p>
            <a:pPr algn="l">
              <a:spcBef>
                <a:spcPts val="0"/>
              </a:spcBef>
              <a:spcAft>
                <a:spcPts val="0"/>
              </a:spcAft>
            </a:pPr>
            <a:r>
              <a:rPr lang="pl-PL" sz="1600" b="1" noProof="1">
                <a:solidFill>
                  <a:srgbClr val="00B050"/>
                </a:solidFill>
              </a:rPr>
              <a:t>000002 //        MSGLEVEL</a:t>
            </a:r>
            <a:r>
              <a:rPr lang="pl-PL" sz="1600" b="1" noProof="1">
                <a:solidFill>
                  <a:srgbClr val="FFFF00"/>
                </a:solidFill>
              </a:rPr>
              <a:t>=(</a:t>
            </a:r>
            <a:r>
              <a:rPr lang="pl-PL" sz="1600" b="1" noProof="1">
                <a:solidFill>
                  <a:srgbClr val="00B050"/>
                </a:solidFill>
              </a:rPr>
              <a:t>1</a:t>
            </a:r>
            <a:r>
              <a:rPr lang="pl-PL" sz="1600" b="1" noProof="1">
                <a:solidFill>
                  <a:srgbClr val="FFFF00"/>
                </a:solidFill>
              </a:rPr>
              <a:t>,</a:t>
            </a:r>
            <a:r>
              <a:rPr lang="pl-PL" sz="1600" b="1" noProof="1">
                <a:solidFill>
                  <a:srgbClr val="00B050"/>
                </a:solidFill>
              </a:rPr>
              <a:t>1</a:t>
            </a:r>
            <a:r>
              <a:rPr lang="pl-PL" sz="1600" b="1" noProof="1">
                <a:solidFill>
                  <a:srgbClr val="FFFF00"/>
                </a:solidFill>
              </a:rPr>
              <a:t>),</a:t>
            </a:r>
            <a:r>
              <a:rPr lang="pl-PL" sz="1600" b="1" noProof="1">
                <a:solidFill>
                  <a:srgbClr val="00B050"/>
                </a:solidFill>
              </a:rPr>
              <a:t>CLASS</a:t>
            </a:r>
            <a:r>
              <a:rPr lang="pl-PL" sz="1600" b="1" noProof="1">
                <a:solidFill>
                  <a:srgbClr val="FFFF00"/>
                </a:solidFill>
              </a:rPr>
              <a:t>=</a:t>
            </a:r>
            <a:r>
              <a:rPr lang="pl-PL" sz="1600" b="1" noProof="1">
                <a:solidFill>
                  <a:srgbClr val="00B050"/>
                </a:solidFill>
              </a:rPr>
              <a:t>B</a:t>
            </a:r>
            <a:r>
              <a:rPr lang="pl-PL" sz="1600" b="1" noProof="1">
                <a:solidFill>
                  <a:srgbClr val="FFFF00"/>
                </a:solidFill>
              </a:rPr>
              <a:t>,</a:t>
            </a:r>
            <a:r>
              <a:rPr lang="pl-PL" sz="1600" b="1" noProof="1">
                <a:solidFill>
                  <a:srgbClr val="00B050"/>
                </a:solidFill>
              </a:rPr>
              <a:t>TIME</a:t>
            </a:r>
            <a:r>
              <a:rPr lang="pl-PL" sz="1600" b="1" noProof="1">
                <a:solidFill>
                  <a:srgbClr val="FFFF00"/>
                </a:solidFill>
              </a:rPr>
              <a:t>=</a:t>
            </a:r>
            <a:r>
              <a:rPr lang="pl-PL" sz="1600" b="1" noProof="1">
                <a:solidFill>
                  <a:srgbClr val="00B050"/>
                </a:solidFill>
              </a:rPr>
              <a:t>1</a:t>
            </a:r>
            <a:r>
              <a:rPr lang="pl-PL" sz="1600" b="1" noProof="1">
                <a:solidFill>
                  <a:srgbClr val="FFFF00"/>
                </a:solidFill>
              </a:rPr>
              <a:t>,</a:t>
            </a:r>
            <a:r>
              <a:rPr lang="pl-PL" sz="1600" b="1" noProof="1">
                <a:solidFill>
                  <a:srgbClr val="00B050"/>
                </a:solidFill>
              </a:rPr>
              <a:t>NOTIFY</a:t>
            </a:r>
            <a:r>
              <a:rPr lang="pl-PL" sz="1600" b="1" noProof="1">
                <a:solidFill>
                  <a:srgbClr val="FFFF00"/>
                </a:solidFill>
              </a:rPr>
              <a:t>=</a:t>
            </a:r>
            <a:r>
              <a:rPr lang="pl-PL" sz="1600" b="1" noProof="1">
                <a:solidFill>
                  <a:srgbClr val="00B050"/>
                </a:solidFill>
              </a:rPr>
              <a:t>LB12345</a:t>
            </a:r>
          </a:p>
          <a:p>
            <a:pPr algn="l">
              <a:spcBef>
                <a:spcPts val="0"/>
              </a:spcBef>
              <a:spcAft>
                <a:spcPts val="0"/>
              </a:spcAft>
            </a:pPr>
            <a:r>
              <a:rPr lang="pl-PL" sz="1600" b="1" noProof="1">
                <a:solidFill>
                  <a:srgbClr val="00B050"/>
                </a:solidFill>
              </a:rPr>
              <a:t>000003 </a:t>
            </a:r>
            <a:r>
              <a:rPr lang="pl-PL" sz="1600" b="1" noProof="1">
                <a:solidFill>
                  <a:schemeClr val="accent5">
                    <a:lumMod val="60000"/>
                    <a:lumOff val="40000"/>
                  </a:schemeClr>
                </a:solidFill>
              </a:rPr>
              <a:t>//*****************************************************************</a:t>
            </a:r>
          </a:p>
          <a:p>
            <a:pPr algn="l">
              <a:spcBef>
                <a:spcPts val="0"/>
              </a:spcBef>
              <a:spcAft>
                <a:spcPts val="0"/>
              </a:spcAft>
            </a:pPr>
            <a:r>
              <a:rPr lang="pl-PL" sz="1600" b="1" noProof="1">
                <a:solidFill>
                  <a:srgbClr val="00B050"/>
                </a:solidFill>
              </a:rPr>
              <a:t>000004 </a:t>
            </a:r>
            <a:r>
              <a:rPr lang="pl-PL" sz="1600" b="1" noProof="1">
                <a:solidFill>
                  <a:schemeClr val="accent5">
                    <a:lumMod val="60000"/>
                    <a:lumOff val="40000"/>
                  </a:schemeClr>
                </a:solidFill>
              </a:rPr>
              <a:t>//*		         ALLOCATES  FILE				*</a:t>
            </a:r>
          </a:p>
          <a:p>
            <a:pPr algn="l">
              <a:spcBef>
                <a:spcPts val="0"/>
              </a:spcBef>
              <a:spcAft>
                <a:spcPts val="0"/>
              </a:spcAft>
            </a:pPr>
            <a:r>
              <a:rPr lang="pl-PL" sz="1600" b="1" noProof="1">
                <a:solidFill>
                  <a:srgbClr val="00B050"/>
                </a:solidFill>
              </a:rPr>
              <a:t>000005 </a:t>
            </a:r>
            <a:r>
              <a:rPr lang="pl-PL" sz="1600" b="1" noProof="1">
                <a:solidFill>
                  <a:schemeClr val="accent5">
                    <a:lumMod val="60000"/>
                    <a:lumOff val="40000"/>
                  </a:schemeClr>
                </a:solidFill>
              </a:rPr>
              <a:t>//*****************************************************************</a:t>
            </a:r>
          </a:p>
          <a:p>
            <a:pPr algn="l">
              <a:spcBef>
                <a:spcPts val="0"/>
              </a:spcBef>
              <a:spcAft>
                <a:spcPts val="0"/>
              </a:spcAft>
            </a:pPr>
            <a:r>
              <a:rPr lang="pl-PL" sz="1600" b="1" noProof="1">
                <a:solidFill>
                  <a:srgbClr val="00B050"/>
                </a:solidFill>
              </a:rPr>
              <a:t>000006 //STEP010    </a:t>
            </a:r>
            <a:r>
              <a:rPr lang="pl-PL" sz="1600" b="1" noProof="1">
                <a:solidFill>
                  <a:srgbClr val="FF0000"/>
                </a:solidFill>
              </a:rPr>
              <a:t>EXEC</a:t>
            </a:r>
            <a:r>
              <a:rPr lang="pl-PL" sz="1600" b="1" noProof="1">
                <a:solidFill>
                  <a:srgbClr val="00B050"/>
                </a:solidFill>
              </a:rPr>
              <a:t>  PGM</a:t>
            </a:r>
            <a:r>
              <a:rPr lang="pl-PL" sz="1600" b="1" noProof="1">
                <a:solidFill>
                  <a:srgbClr val="FFFF00"/>
                </a:solidFill>
              </a:rPr>
              <a:t>=</a:t>
            </a:r>
            <a:r>
              <a:rPr lang="pl-PL" sz="1600" b="1" noProof="1">
                <a:solidFill>
                  <a:srgbClr val="00B050"/>
                </a:solidFill>
              </a:rPr>
              <a:t>IEFBR14</a:t>
            </a:r>
          </a:p>
          <a:p>
            <a:pPr algn="l">
              <a:spcBef>
                <a:spcPts val="0"/>
              </a:spcBef>
              <a:spcAft>
                <a:spcPts val="0"/>
              </a:spcAft>
            </a:pPr>
            <a:r>
              <a:rPr lang="pl-PL" sz="1600" b="1" noProof="1">
                <a:solidFill>
                  <a:srgbClr val="00B050"/>
                </a:solidFill>
              </a:rPr>
              <a:t>000007 //ALLOCAT   </a:t>
            </a:r>
            <a:r>
              <a:rPr lang="pl-PL" sz="1600" b="1" noProof="1">
                <a:solidFill>
                  <a:srgbClr val="FF0000"/>
                </a:solidFill>
              </a:rPr>
              <a:t>DD</a:t>
            </a:r>
            <a:r>
              <a:rPr lang="pl-PL" sz="1600" b="1" noProof="1">
                <a:solidFill>
                  <a:srgbClr val="00B050"/>
                </a:solidFill>
              </a:rPr>
              <a:t>   DSN</a:t>
            </a:r>
            <a:r>
              <a:rPr lang="pl-PL" sz="1600" b="1" noProof="1">
                <a:solidFill>
                  <a:srgbClr val="FFFF00"/>
                </a:solidFill>
              </a:rPr>
              <a:t>=</a:t>
            </a:r>
            <a:r>
              <a:rPr lang="pl-PL" sz="1600" b="1" noProof="1">
                <a:solidFill>
                  <a:srgbClr val="00B050"/>
                </a:solidFill>
              </a:rPr>
              <a:t>LB12345.IKEA.ALLOCATE.FILE01</a:t>
            </a:r>
            <a:r>
              <a:rPr lang="pl-PL" sz="1600" b="1" noProof="1">
                <a:solidFill>
                  <a:srgbClr val="FFFF00"/>
                </a:solidFill>
              </a:rPr>
              <a:t>,</a:t>
            </a:r>
            <a:r>
              <a:rPr lang="pl-PL" sz="1600" b="1" noProof="1">
                <a:solidFill>
                  <a:srgbClr val="00B050"/>
                </a:solidFill>
              </a:rPr>
              <a:t>DISP</a:t>
            </a:r>
            <a:r>
              <a:rPr lang="pl-PL" sz="1600" b="1" noProof="1">
                <a:solidFill>
                  <a:srgbClr val="FFFF00"/>
                </a:solidFill>
              </a:rPr>
              <a:t>=(</a:t>
            </a:r>
            <a:r>
              <a:rPr lang="pl-PL" sz="1600" b="1" noProof="1">
                <a:solidFill>
                  <a:srgbClr val="00B050"/>
                </a:solidFill>
              </a:rPr>
              <a:t>NEW</a:t>
            </a:r>
            <a:r>
              <a:rPr lang="pl-PL" sz="1600" b="1" noProof="1">
                <a:solidFill>
                  <a:srgbClr val="FFFF00"/>
                </a:solidFill>
              </a:rPr>
              <a:t>,</a:t>
            </a:r>
            <a:r>
              <a:rPr lang="pl-PL" sz="1600" b="1" noProof="1">
                <a:solidFill>
                  <a:srgbClr val="00B050"/>
                </a:solidFill>
              </a:rPr>
              <a:t>CATLG</a:t>
            </a:r>
            <a:r>
              <a:rPr lang="pl-PL" sz="1600" b="1" noProof="1">
                <a:solidFill>
                  <a:srgbClr val="FFFF00"/>
                </a:solidFill>
              </a:rPr>
              <a:t>),</a:t>
            </a:r>
          </a:p>
          <a:p>
            <a:pPr algn="l">
              <a:spcBef>
                <a:spcPts val="0"/>
              </a:spcBef>
              <a:spcAft>
                <a:spcPts val="0"/>
              </a:spcAft>
            </a:pPr>
            <a:r>
              <a:rPr lang="pl-PL" sz="1600" b="1" noProof="1">
                <a:solidFill>
                  <a:srgbClr val="00B050"/>
                </a:solidFill>
              </a:rPr>
              <a:t>000008 //		 AVGREC</a:t>
            </a:r>
            <a:r>
              <a:rPr lang="pl-PL" sz="1600" b="1" noProof="1">
                <a:solidFill>
                  <a:srgbClr val="FFFF00"/>
                </a:solidFill>
              </a:rPr>
              <a:t>=</a:t>
            </a:r>
            <a:r>
              <a:rPr lang="pl-PL" sz="1600" b="1" noProof="1">
                <a:solidFill>
                  <a:srgbClr val="00B050"/>
                </a:solidFill>
              </a:rPr>
              <a:t>K</a:t>
            </a:r>
            <a:r>
              <a:rPr lang="pl-PL" sz="1600" b="1" noProof="1">
                <a:solidFill>
                  <a:srgbClr val="FFFF00"/>
                </a:solidFill>
              </a:rPr>
              <a:t>,</a:t>
            </a:r>
            <a:r>
              <a:rPr lang="pl-PL" sz="1600" b="1" noProof="1">
                <a:solidFill>
                  <a:srgbClr val="00B050"/>
                </a:solidFill>
              </a:rPr>
              <a:t>RECFM</a:t>
            </a:r>
            <a:r>
              <a:rPr lang="pl-PL" sz="1600" b="1" noProof="1">
                <a:solidFill>
                  <a:srgbClr val="FFFF00"/>
                </a:solidFill>
              </a:rPr>
              <a:t>=</a:t>
            </a:r>
            <a:r>
              <a:rPr lang="pl-PL" sz="1600" b="1" noProof="1">
                <a:solidFill>
                  <a:srgbClr val="00B050"/>
                </a:solidFill>
              </a:rPr>
              <a:t>F</a:t>
            </a:r>
            <a:r>
              <a:rPr lang="pl-PL" sz="1600" b="1" noProof="1">
                <a:solidFill>
                  <a:srgbClr val="FFFF00"/>
                </a:solidFill>
              </a:rPr>
              <a:t>,</a:t>
            </a:r>
          </a:p>
          <a:p>
            <a:pPr algn="l">
              <a:spcBef>
                <a:spcPts val="0"/>
              </a:spcBef>
              <a:spcAft>
                <a:spcPts val="0"/>
              </a:spcAft>
            </a:pPr>
            <a:r>
              <a:rPr lang="pl-PL" sz="1600" b="1" noProof="1">
                <a:solidFill>
                  <a:srgbClr val="00B050"/>
                </a:solidFill>
              </a:rPr>
              <a:t>000009 //		 DSORG</a:t>
            </a:r>
            <a:r>
              <a:rPr lang="pl-PL" sz="1600" b="1" noProof="1">
                <a:solidFill>
                  <a:srgbClr val="FFFF00"/>
                </a:solidFill>
              </a:rPr>
              <a:t>=</a:t>
            </a:r>
            <a:r>
              <a:rPr lang="pl-PL" sz="1600" b="1" noProof="1">
                <a:solidFill>
                  <a:srgbClr val="00B050"/>
                </a:solidFill>
              </a:rPr>
              <a:t>PS</a:t>
            </a:r>
            <a:r>
              <a:rPr lang="pl-PL" sz="1600" b="1" noProof="1">
                <a:solidFill>
                  <a:srgbClr val="FFFF00"/>
                </a:solidFill>
              </a:rPr>
              <a:t>,</a:t>
            </a:r>
          </a:p>
          <a:p>
            <a:pPr algn="l">
              <a:spcBef>
                <a:spcPts val="0"/>
              </a:spcBef>
              <a:spcAft>
                <a:spcPts val="0"/>
              </a:spcAft>
            </a:pPr>
            <a:r>
              <a:rPr lang="pl-PL" sz="1600" b="1" noProof="1">
                <a:solidFill>
                  <a:srgbClr val="00B050"/>
                </a:solidFill>
              </a:rPr>
              <a:t>000010 // 		 SPACE</a:t>
            </a:r>
            <a:r>
              <a:rPr lang="pl-PL" sz="1600" b="1" noProof="1">
                <a:solidFill>
                  <a:srgbClr val="FFFF00"/>
                </a:solidFill>
              </a:rPr>
              <a:t>=(</a:t>
            </a:r>
            <a:r>
              <a:rPr lang="pl-PL" sz="1600" b="1" noProof="1">
                <a:solidFill>
                  <a:srgbClr val="00B050"/>
                </a:solidFill>
              </a:rPr>
              <a:t>72</a:t>
            </a:r>
            <a:r>
              <a:rPr lang="pl-PL" sz="1600" b="1" noProof="1">
                <a:solidFill>
                  <a:srgbClr val="FFFF00"/>
                </a:solidFill>
              </a:rPr>
              <a:t>,(</a:t>
            </a:r>
            <a:r>
              <a:rPr lang="pl-PL" sz="1600" b="1" noProof="1">
                <a:solidFill>
                  <a:srgbClr val="00B050"/>
                </a:solidFill>
              </a:rPr>
              <a:t>1</a:t>
            </a:r>
            <a:r>
              <a:rPr lang="pl-PL" sz="1600" b="1" noProof="1">
                <a:solidFill>
                  <a:srgbClr val="FFFF00"/>
                </a:solidFill>
              </a:rPr>
              <a:t>,</a:t>
            </a:r>
            <a:r>
              <a:rPr lang="pl-PL" sz="1600" b="1" noProof="1">
                <a:solidFill>
                  <a:srgbClr val="00B050"/>
                </a:solidFill>
              </a:rPr>
              <a:t>1</a:t>
            </a:r>
            <a:r>
              <a:rPr lang="pl-PL" sz="1600" b="1" noProof="1">
                <a:solidFill>
                  <a:srgbClr val="FFFF00"/>
                </a:solidFill>
              </a:rPr>
              <a:t>),</a:t>
            </a:r>
            <a:r>
              <a:rPr lang="pl-PL" sz="1600" b="1" noProof="1">
                <a:solidFill>
                  <a:srgbClr val="00B050"/>
                </a:solidFill>
              </a:rPr>
              <a:t>RLSE</a:t>
            </a:r>
            <a:r>
              <a:rPr lang="pl-PL" sz="1600" b="1" noProof="1">
                <a:solidFill>
                  <a:srgbClr val="FFFF00"/>
                </a:solidFill>
              </a:rPr>
              <a:t>),</a:t>
            </a:r>
          </a:p>
          <a:p>
            <a:pPr algn="l">
              <a:spcBef>
                <a:spcPts val="0"/>
              </a:spcBef>
              <a:spcAft>
                <a:spcPts val="0"/>
              </a:spcAft>
            </a:pPr>
            <a:r>
              <a:rPr lang="pl-PL" sz="1600" b="1" noProof="1">
                <a:solidFill>
                  <a:srgbClr val="00B050"/>
                </a:solidFill>
              </a:rPr>
              <a:t>000011 //		 LRECL</a:t>
            </a:r>
            <a:r>
              <a:rPr lang="pl-PL" sz="1600" b="1" noProof="1">
                <a:solidFill>
                  <a:srgbClr val="FFFF00"/>
                </a:solidFill>
              </a:rPr>
              <a:t>=</a:t>
            </a:r>
            <a:r>
              <a:rPr lang="pl-PL" sz="1600" b="1" noProof="1">
                <a:solidFill>
                  <a:srgbClr val="00B050"/>
                </a:solidFill>
              </a:rPr>
              <a:t>72</a:t>
            </a:r>
          </a:p>
          <a:p>
            <a:pPr algn="l">
              <a:spcBef>
                <a:spcPts val="0"/>
              </a:spcBef>
              <a:spcAft>
                <a:spcPts val="0"/>
              </a:spcAft>
            </a:pPr>
            <a:r>
              <a:rPr lang="pl-PL" sz="1600" b="1" noProof="1">
                <a:solidFill>
                  <a:srgbClr val="FF0000"/>
                </a:solidFill>
              </a:rPr>
              <a:t>******</a:t>
            </a:r>
            <a:r>
              <a:rPr lang="pl-PL" sz="1600" b="1" noProof="1"/>
              <a:t> </a:t>
            </a:r>
            <a:r>
              <a:rPr lang="pl-PL" sz="1600" b="1" noProof="1">
                <a:solidFill>
                  <a:srgbClr val="0070C0"/>
                </a:solidFill>
              </a:rPr>
              <a:t>************************* Bottom of Data ****************************</a:t>
            </a:r>
          </a:p>
        </p:txBody>
      </p:sp>
      <p:sp>
        <p:nvSpPr>
          <p:cNvPr id="4" name="pole tekstowe 3"/>
          <p:cNvSpPr txBox="1"/>
          <p:nvPr/>
        </p:nvSpPr>
        <p:spPr>
          <a:xfrm>
            <a:off x="214282" y="0"/>
            <a:ext cx="8754224" cy="861774"/>
          </a:xfrm>
          <a:prstGeom prst="rect">
            <a:avLst/>
          </a:prstGeom>
          <a:noFill/>
        </p:spPr>
        <p:txBody>
          <a:bodyPr wrap="square" rtlCol="0">
            <a:spAutoFit/>
          </a:bodyPr>
          <a:lstStyle/>
          <a:p>
            <a:pPr algn="ctr"/>
            <a:r>
              <a:rPr lang="pl-PL" sz="3200" b="1" dirty="0">
                <a:solidFill>
                  <a:srgbClr val="FF0000"/>
                </a:solidFill>
                <a:latin typeface="Calibri" panose="020F0502020204030204" pitchFamily="34" charset="0"/>
              </a:rPr>
              <a:t>IEFBR14</a:t>
            </a:r>
            <a:endParaRPr lang="pl-PL" b="1" dirty="0">
              <a:solidFill>
                <a:srgbClr val="FF0000"/>
              </a:solidFill>
              <a:latin typeface="Calibri" panose="020F0502020204030204" pitchFamily="34" charset="0"/>
            </a:endParaRPr>
          </a:p>
          <a:p>
            <a:r>
              <a:rPr lang="pl-PL" b="1" dirty="0"/>
              <a:t>IEFBR14</a:t>
            </a:r>
            <a:r>
              <a:rPr lang="pl-PL" dirty="0"/>
              <a:t> jest nic nie robiącym programem, zwykle wykorzystywanym do alokacji zbioru…</a:t>
            </a:r>
          </a:p>
        </p:txBody>
      </p:sp>
      <p:sp>
        <p:nvSpPr>
          <p:cNvPr id="5" name="pole tekstowe 4"/>
          <p:cNvSpPr txBox="1"/>
          <p:nvPr/>
        </p:nvSpPr>
        <p:spPr>
          <a:xfrm>
            <a:off x="227199" y="4000504"/>
            <a:ext cx="2273099" cy="369332"/>
          </a:xfrm>
          <a:prstGeom prst="rect">
            <a:avLst/>
          </a:prstGeom>
          <a:noFill/>
        </p:spPr>
        <p:txBody>
          <a:bodyPr wrap="square" rtlCol="0">
            <a:spAutoFit/>
          </a:bodyPr>
          <a:lstStyle/>
          <a:p>
            <a:r>
              <a:rPr lang="pl-PL" dirty="0" smtClean="0"/>
              <a:t>…lub </a:t>
            </a:r>
            <a:r>
              <a:rPr lang="pl-PL" dirty="0"/>
              <a:t>jego usunięcia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714348" y="2714620"/>
            <a:ext cx="7772400" cy="3911611"/>
          </a:xfrm>
          <a:solidFill>
            <a:schemeClr val="tx1"/>
          </a:solidFill>
        </p:spPr>
        <p:txBody>
          <a:bodyPr>
            <a:noAutofit/>
          </a:bodyPr>
          <a:lstStyle/>
          <a:p>
            <a:pPr marL="0" indent="0" algn="l">
              <a:buNone/>
            </a:pPr>
            <a:r>
              <a:rPr lang="pl-PL" sz="1600" noProof="1">
                <a:solidFill>
                  <a:srgbClr val="FF0000"/>
                </a:solidFill>
              </a:rPr>
              <a:t>*****</a:t>
            </a:r>
            <a:r>
              <a:rPr lang="pl-PL" sz="1600" noProof="1">
                <a:solidFill>
                  <a:srgbClr val="0070C0"/>
                </a:solidFill>
              </a:rPr>
              <a:t>* ***************************** Top of Data ****************************</a:t>
            </a:r>
            <a:br>
              <a:rPr lang="pl-PL" sz="1600" noProof="1">
                <a:solidFill>
                  <a:srgbClr val="0070C0"/>
                </a:solidFill>
              </a:rPr>
            </a:br>
            <a:r>
              <a:rPr lang="pl-PL" sz="1600" noProof="1">
                <a:solidFill>
                  <a:srgbClr val="00B050"/>
                </a:solidFill>
              </a:rPr>
              <a:t>000001 //LB12345  </a:t>
            </a:r>
            <a:r>
              <a:rPr lang="pl-PL" sz="1600" noProof="1">
                <a:solidFill>
                  <a:srgbClr val="FF0000"/>
                </a:solidFill>
              </a:rPr>
              <a:t>JOB</a:t>
            </a:r>
            <a:r>
              <a:rPr lang="pl-PL" sz="1600" noProof="1">
                <a:solidFill>
                  <a:srgbClr val="00B050"/>
                </a:solidFill>
              </a:rPr>
              <a:t>  </a:t>
            </a:r>
            <a:r>
              <a:rPr lang="pl-PL" sz="1600" noProof="1">
                <a:solidFill>
                  <a:srgbClr val="FFFF00"/>
                </a:solidFill>
              </a:rPr>
              <a:t>(</a:t>
            </a:r>
            <a:r>
              <a:rPr lang="pl-PL" sz="1600" noProof="1">
                <a:solidFill>
                  <a:srgbClr val="00B050"/>
                </a:solidFill>
              </a:rPr>
              <a:t>BWGO</a:t>
            </a:r>
            <a:r>
              <a:rPr lang="pl-PL" sz="1600" noProof="1">
                <a:solidFill>
                  <a:srgbClr val="FFFF00"/>
                </a:solidFill>
              </a:rPr>
              <a:t>,</a:t>
            </a:r>
            <a:r>
              <a:rPr lang="pl-PL" sz="1600" noProof="1">
                <a:solidFill>
                  <a:srgbClr val="00B050"/>
                </a:solidFill>
              </a:rPr>
              <a:t>T</a:t>
            </a:r>
            <a:r>
              <a:rPr lang="pl-PL" sz="1600" noProof="1">
                <a:solidFill>
                  <a:srgbClr val="FFFF00"/>
                </a:solidFill>
              </a:rPr>
              <a:t>,</a:t>
            </a:r>
            <a:r>
              <a:rPr lang="pl-PL" sz="1600" noProof="1">
                <a:solidFill>
                  <a:srgbClr val="00B050"/>
                </a:solidFill>
              </a:rPr>
              <a:t>B</a:t>
            </a:r>
            <a:r>
              <a:rPr lang="pl-PL" sz="1600" noProof="1">
                <a:solidFill>
                  <a:srgbClr val="FFFF00"/>
                </a:solidFill>
              </a:rPr>
              <a:t>),</a:t>
            </a:r>
            <a:r>
              <a:rPr lang="pl-PL" sz="1600" noProof="1">
                <a:solidFill>
                  <a:srgbClr val="00B050"/>
                </a:solidFill>
              </a:rPr>
              <a:t>LB12345</a:t>
            </a:r>
            <a:r>
              <a:rPr lang="pl-PL" sz="1600" noProof="1">
                <a:solidFill>
                  <a:srgbClr val="FFFF00"/>
                </a:solidFill>
              </a:rPr>
              <a:t>,</a:t>
            </a:r>
            <a:r>
              <a:rPr lang="pl-PL" sz="1600" noProof="1">
                <a:solidFill>
                  <a:srgbClr val="00B050"/>
                </a:solidFill>
              </a:rPr>
              <a:t>MSGCLASS</a:t>
            </a:r>
            <a:r>
              <a:rPr lang="pl-PL" sz="1600" noProof="1">
                <a:solidFill>
                  <a:srgbClr val="FFFF00"/>
                </a:solidFill>
              </a:rPr>
              <a:t>=</a:t>
            </a:r>
            <a:r>
              <a:rPr lang="pl-PL" sz="1600" noProof="1">
                <a:solidFill>
                  <a:srgbClr val="00B050"/>
                </a:solidFill>
              </a:rPr>
              <a:t>O</a:t>
            </a:r>
            <a:r>
              <a:rPr lang="pl-PL" sz="1600" noProof="1">
                <a:solidFill>
                  <a:srgbClr val="FFFF00"/>
                </a:solidFill>
              </a:rPr>
              <a:t>,</a:t>
            </a:r>
            <a:r>
              <a:rPr lang="pl-PL" sz="1600" noProof="1">
                <a:solidFill>
                  <a:srgbClr val="00B050"/>
                </a:solidFill>
              </a:rPr>
              <a:t/>
            </a:r>
            <a:br>
              <a:rPr lang="pl-PL" sz="1600" noProof="1">
                <a:solidFill>
                  <a:srgbClr val="00B050"/>
                </a:solidFill>
              </a:rPr>
            </a:br>
            <a:r>
              <a:rPr lang="pl-PL" sz="1600" noProof="1">
                <a:solidFill>
                  <a:srgbClr val="00B050"/>
                </a:solidFill>
              </a:rPr>
              <a:t>000002 //        MSGLEVEL</a:t>
            </a:r>
            <a:r>
              <a:rPr lang="pl-PL" sz="1600" noProof="1">
                <a:solidFill>
                  <a:srgbClr val="FFFF00"/>
                </a:solidFill>
              </a:rPr>
              <a:t>=(</a:t>
            </a:r>
            <a:r>
              <a:rPr lang="pl-PL" sz="1600" noProof="1">
                <a:solidFill>
                  <a:srgbClr val="00B050"/>
                </a:solidFill>
              </a:rPr>
              <a:t>1</a:t>
            </a:r>
            <a:r>
              <a:rPr lang="pl-PL" sz="1600" noProof="1">
                <a:solidFill>
                  <a:srgbClr val="FFFF00"/>
                </a:solidFill>
              </a:rPr>
              <a:t>,</a:t>
            </a:r>
            <a:r>
              <a:rPr lang="pl-PL" sz="1600" noProof="1">
                <a:solidFill>
                  <a:srgbClr val="00B050"/>
                </a:solidFill>
              </a:rPr>
              <a:t>1</a:t>
            </a:r>
            <a:r>
              <a:rPr lang="pl-PL" sz="1600" noProof="1">
                <a:solidFill>
                  <a:srgbClr val="FFFF00"/>
                </a:solidFill>
              </a:rPr>
              <a:t>),</a:t>
            </a:r>
            <a:r>
              <a:rPr lang="pl-PL" sz="1600" noProof="1">
                <a:solidFill>
                  <a:srgbClr val="00B050"/>
                </a:solidFill>
              </a:rPr>
              <a:t>CLASS</a:t>
            </a:r>
            <a:r>
              <a:rPr lang="pl-PL" sz="1600" noProof="1">
                <a:solidFill>
                  <a:srgbClr val="FFFF00"/>
                </a:solidFill>
              </a:rPr>
              <a:t>=</a:t>
            </a:r>
            <a:r>
              <a:rPr lang="pl-PL" sz="1600" noProof="1">
                <a:solidFill>
                  <a:srgbClr val="00B050"/>
                </a:solidFill>
              </a:rPr>
              <a:t>B</a:t>
            </a:r>
            <a:r>
              <a:rPr lang="pl-PL" sz="1600" noProof="1">
                <a:solidFill>
                  <a:srgbClr val="FFFF00"/>
                </a:solidFill>
              </a:rPr>
              <a:t>,</a:t>
            </a:r>
            <a:r>
              <a:rPr lang="pl-PL" sz="1600" noProof="1">
                <a:solidFill>
                  <a:srgbClr val="00B050"/>
                </a:solidFill>
              </a:rPr>
              <a:t>NOTIFY</a:t>
            </a:r>
            <a:r>
              <a:rPr lang="pl-PL" sz="1600" noProof="1">
                <a:solidFill>
                  <a:srgbClr val="FFFF00"/>
                </a:solidFill>
              </a:rPr>
              <a:t>=</a:t>
            </a:r>
            <a:r>
              <a:rPr lang="pl-PL" sz="1600" noProof="1">
                <a:solidFill>
                  <a:srgbClr val="00B050"/>
                </a:solidFill>
              </a:rPr>
              <a:t>LB12345</a:t>
            </a:r>
            <a:br>
              <a:rPr lang="pl-PL" sz="1600" noProof="1">
                <a:solidFill>
                  <a:srgbClr val="00B050"/>
                </a:solidFill>
              </a:rPr>
            </a:br>
            <a:r>
              <a:rPr lang="pl-PL" sz="1600" noProof="1">
                <a:solidFill>
                  <a:srgbClr val="00B050"/>
                </a:solidFill>
              </a:rPr>
              <a:t>000003 </a:t>
            </a:r>
            <a:r>
              <a:rPr lang="pl-PL" sz="1600" noProof="1">
                <a:solidFill>
                  <a:schemeClr val="accent5">
                    <a:lumMod val="60000"/>
                    <a:lumOff val="40000"/>
                  </a:schemeClr>
                </a:solidFill>
              </a:rPr>
              <a:t>//****************************************************************</a:t>
            </a:r>
            <a:r>
              <a:rPr lang="pl-PL" sz="1600" noProof="1">
                <a:solidFill>
                  <a:srgbClr val="00B050"/>
                </a:solidFill>
              </a:rPr>
              <a:t/>
            </a:r>
            <a:br>
              <a:rPr lang="pl-PL" sz="1600" noProof="1">
                <a:solidFill>
                  <a:srgbClr val="00B050"/>
                </a:solidFill>
              </a:rPr>
            </a:br>
            <a:r>
              <a:rPr lang="pl-PL" sz="1600" noProof="1">
                <a:solidFill>
                  <a:srgbClr val="00B050"/>
                </a:solidFill>
              </a:rPr>
              <a:t>000004 </a:t>
            </a:r>
            <a:r>
              <a:rPr lang="pl-PL" sz="1600" noProof="1">
                <a:solidFill>
                  <a:schemeClr val="accent5">
                    <a:lumMod val="60000"/>
                    <a:lumOff val="40000"/>
                  </a:schemeClr>
                </a:solidFill>
              </a:rPr>
              <a:t>//*		COPY  FILE  TO  ANOTHER  ONE		                 *</a:t>
            </a:r>
            <a:r>
              <a:rPr lang="pl-PL" sz="1600" noProof="1">
                <a:solidFill>
                  <a:srgbClr val="00B050"/>
                </a:solidFill>
              </a:rPr>
              <a:t/>
            </a:r>
            <a:br>
              <a:rPr lang="pl-PL" sz="1600" noProof="1">
                <a:solidFill>
                  <a:srgbClr val="00B050"/>
                </a:solidFill>
              </a:rPr>
            </a:br>
            <a:r>
              <a:rPr lang="pl-PL" sz="1600" noProof="1">
                <a:solidFill>
                  <a:srgbClr val="00B050"/>
                </a:solidFill>
              </a:rPr>
              <a:t>000005 </a:t>
            </a:r>
            <a:r>
              <a:rPr lang="pl-PL" sz="1600" noProof="1">
                <a:solidFill>
                  <a:schemeClr val="accent5">
                    <a:lumMod val="60000"/>
                    <a:lumOff val="40000"/>
                  </a:schemeClr>
                </a:solidFill>
              </a:rPr>
              <a:t>//****************************************************************</a:t>
            </a:r>
            <a:r>
              <a:rPr lang="pl-PL" sz="1600" noProof="1">
                <a:solidFill>
                  <a:srgbClr val="00B050"/>
                </a:solidFill>
              </a:rPr>
              <a:t/>
            </a:r>
            <a:br>
              <a:rPr lang="pl-PL" sz="1600" noProof="1">
                <a:solidFill>
                  <a:srgbClr val="00B050"/>
                </a:solidFill>
              </a:rPr>
            </a:br>
            <a:r>
              <a:rPr lang="pl-PL" sz="1600" noProof="1">
                <a:solidFill>
                  <a:srgbClr val="00B050"/>
                </a:solidFill>
              </a:rPr>
              <a:t>000006 //COPY010  </a:t>
            </a:r>
            <a:r>
              <a:rPr lang="pl-PL" sz="1600" noProof="1">
                <a:solidFill>
                  <a:srgbClr val="FF0000"/>
                </a:solidFill>
              </a:rPr>
              <a:t>EXEC</a:t>
            </a:r>
            <a:r>
              <a:rPr lang="pl-PL" sz="1600" noProof="1">
                <a:solidFill>
                  <a:srgbClr val="00B050"/>
                </a:solidFill>
              </a:rPr>
              <a:t>  PGM</a:t>
            </a:r>
            <a:r>
              <a:rPr lang="pl-PL" sz="1600" noProof="1">
                <a:solidFill>
                  <a:srgbClr val="FFFF00"/>
                </a:solidFill>
              </a:rPr>
              <a:t>=</a:t>
            </a:r>
            <a:r>
              <a:rPr lang="pl-PL" sz="1600" noProof="1">
                <a:solidFill>
                  <a:srgbClr val="00B050"/>
                </a:solidFill>
              </a:rPr>
              <a:t>IEBGENER</a:t>
            </a:r>
            <a:br>
              <a:rPr lang="pl-PL" sz="1600" noProof="1">
                <a:solidFill>
                  <a:srgbClr val="00B050"/>
                </a:solidFill>
              </a:rPr>
            </a:br>
            <a:r>
              <a:rPr lang="pl-PL" sz="1600" noProof="1">
                <a:solidFill>
                  <a:srgbClr val="00B050"/>
                </a:solidFill>
              </a:rPr>
              <a:t>000007 //SYSPRINT  </a:t>
            </a:r>
            <a:r>
              <a:rPr lang="pl-PL" sz="1600" noProof="1">
                <a:solidFill>
                  <a:srgbClr val="FF0000"/>
                </a:solidFill>
              </a:rPr>
              <a:t>DD</a:t>
            </a:r>
            <a:r>
              <a:rPr lang="pl-PL" sz="1600" noProof="1">
                <a:solidFill>
                  <a:srgbClr val="00B050"/>
                </a:solidFill>
              </a:rPr>
              <a:t>  SYSOUT</a:t>
            </a:r>
            <a:r>
              <a:rPr lang="pl-PL" sz="1600" noProof="1">
                <a:solidFill>
                  <a:srgbClr val="FFFF00"/>
                </a:solidFill>
              </a:rPr>
              <a:t>=</a:t>
            </a:r>
            <a:r>
              <a:rPr lang="pl-PL" sz="1600" noProof="1">
                <a:solidFill>
                  <a:srgbClr val="00B050"/>
                </a:solidFill>
              </a:rPr>
              <a:t>*</a:t>
            </a:r>
            <a:br>
              <a:rPr lang="pl-PL" sz="1600" noProof="1">
                <a:solidFill>
                  <a:srgbClr val="00B050"/>
                </a:solidFill>
              </a:rPr>
            </a:br>
            <a:r>
              <a:rPr lang="pl-PL" sz="1600" noProof="1">
                <a:solidFill>
                  <a:srgbClr val="00B050"/>
                </a:solidFill>
              </a:rPr>
              <a:t>000008 //SYSOUT     </a:t>
            </a:r>
            <a:r>
              <a:rPr lang="pl-PL" sz="1600" noProof="1">
                <a:solidFill>
                  <a:srgbClr val="FF0000"/>
                </a:solidFill>
              </a:rPr>
              <a:t>DD</a:t>
            </a:r>
            <a:r>
              <a:rPr lang="pl-PL" sz="1600" noProof="1">
                <a:solidFill>
                  <a:srgbClr val="00B050"/>
                </a:solidFill>
              </a:rPr>
              <a:t>  SYSOUT</a:t>
            </a:r>
            <a:r>
              <a:rPr lang="pl-PL" sz="1600" noProof="1">
                <a:solidFill>
                  <a:srgbClr val="FFFF00"/>
                </a:solidFill>
              </a:rPr>
              <a:t>=</a:t>
            </a:r>
            <a:r>
              <a:rPr lang="pl-PL" sz="1600" noProof="1">
                <a:solidFill>
                  <a:srgbClr val="00B050"/>
                </a:solidFill>
              </a:rPr>
              <a:t>*</a:t>
            </a:r>
            <a:br>
              <a:rPr lang="pl-PL" sz="1600" noProof="1">
                <a:solidFill>
                  <a:srgbClr val="00B050"/>
                </a:solidFill>
              </a:rPr>
            </a:br>
            <a:r>
              <a:rPr lang="pl-PL" sz="1600" noProof="1">
                <a:solidFill>
                  <a:srgbClr val="00B050"/>
                </a:solidFill>
              </a:rPr>
              <a:t>000009 //SYSIN         </a:t>
            </a:r>
            <a:r>
              <a:rPr lang="pl-PL" sz="1600" noProof="1">
                <a:solidFill>
                  <a:srgbClr val="FF0000"/>
                </a:solidFill>
              </a:rPr>
              <a:t>DD</a:t>
            </a:r>
            <a:r>
              <a:rPr lang="pl-PL" sz="1600" noProof="1">
                <a:solidFill>
                  <a:srgbClr val="00B050"/>
                </a:solidFill>
              </a:rPr>
              <a:t>  DUMMY</a:t>
            </a:r>
            <a:br>
              <a:rPr lang="pl-PL" sz="1600" noProof="1">
                <a:solidFill>
                  <a:srgbClr val="00B050"/>
                </a:solidFill>
              </a:rPr>
            </a:br>
            <a:r>
              <a:rPr lang="pl-PL" sz="1600" noProof="1">
                <a:solidFill>
                  <a:srgbClr val="00B050"/>
                </a:solidFill>
              </a:rPr>
              <a:t>000010 //SYSUT1      </a:t>
            </a:r>
            <a:r>
              <a:rPr lang="pl-PL" sz="1600" noProof="1">
                <a:solidFill>
                  <a:srgbClr val="FF0000"/>
                </a:solidFill>
              </a:rPr>
              <a:t>DD</a:t>
            </a:r>
            <a:r>
              <a:rPr lang="pl-PL" sz="1600" noProof="1">
                <a:solidFill>
                  <a:srgbClr val="00B050"/>
                </a:solidFill>
              </a:rPr>
              <a:t>  DSN</a:t>
            </a:r>
            <a:r>
              <a:rPr lang="pl-PL" sz="1600" noProof="1">
                <a:solidFill>
                  <a:srgbClr val="FFFF00"/>
                </a:solidFill>
              </a:rPr>
              <a:t>=</a:t>
            </a:r>
            <a:r>
              <a:rPr lang="pl-PL" sz="1600" noProof="1">
                <a:solidFill>
                  <a:srgbClr val="00B050"/>
                </a:solidFill>
              </a:rPr>
              <a:t>LB12345.IKEA.ALL</a:t>
            </a:r>
            <a:r>
              <a:rPr lang="pl-PL" sz="1600" noProof="1">
                <a:solidFill>
                  <a:srgbClr val="FFFF00"/>
                </a:solidFill>
              </a:rPr>
              <a:t>,</a:t>
            </a:r>
            <a:r>
              <a:rPr lang="pl-PL" sz="1600" noProof="1">
                <a:solidFill>
                  <a:srgbClr val="00B050"/>
                </a:solidFill>
              </a:rPr>
              <a:t/>
            </a:r>
            <a:br>
              <a:rPr lang="pl-PL" sz="1600" noProof="1">
                <a:solidFill>
                  <a:srgbClr val="00B050"/>
                </a:solidFill>
              </a:rPr>
            </a:br>
            <a:r>
              <a:rPr lang="pl-PL" sz="1600" noProof="1">
                <a:solidFill>
                  <a:srgbClr val="00B050"/>
                </a:solidFill>
              </a:rPr>
              <a:t>000011 //		      DISP</a:t>
            </a:r>
            <a:r>
              <a:rPr lang="pl-PL" sz="1600" noProof="1">
                <a:solidFill>
                  <a:srgbClr val="FFFF00"/>
                </a:solidFill>
              </a:rPr>
              <a:t>=</a:t>
            </a:r>
            <a:r>
              <a:rPr lang="pl-PL" sz="1600" noProof="1">
                <a:solidFill>
                  <a:srgbClr val="00B050"/>
                </a:solidFill>
              </a:rPr>
              <a:t>SHR</a:t>
            </a:r>
            <a:br>
              <a:rPr lang="pl-PL" sz="1600" noProof="1">
                <a:solidFill>
                  <a:srgbClr val="00B050"/>
                </a:solidFill>
              </a:rPr>
            </a:br>
            <a:r>
              <a:rPr lang="pl-PL" sz="1600" noProof="1">
                <a:solidFill>
                  <a:srgbClr val="00B050"/>
                </a:solidFill>
              </a:rPr>
              <a:t>000012 //SYSUT2      </a:t>
            </a:r>
            <a:r>
              <a:rPr lang="pl-PL" sz="1600" noProof="1">
                <a:solidFill>
                  <a:srgbClr val="FF0000"/>
                </a:solidFill>
              </a:rPr>
              <a:t>DD</a:t>
            </a:r>
            <a:r>
              <a:rPr lang="pl-PL" sz="1600" noProof="1">
                <a:solidFill>
                  <a:srgbClr val="00B050"/>
                </a:solidFill>
              </a:rPr>
              <a:t>  DSN</a:t>
            </a:r>
            <a:r>
              <a:rPr lang="pl-PL" sz="1600" noProof="1">
                <a:solidFill>
                  <a:srgbClr val="FFFF00"/>
                </a:solidFill>
              </a:rPr>
              <a:t>=</a:t>
            </a:r>
            <a:r>
              <a:rPr lang="pl-PL" sz="1600" noProof="1">
                <a:solidFill>
                  <a:srgbClr val="00B050"/>
                </a:solidFill>
              </a:rPr>
              <a:t>LB12345.IKEA.ALL.COPY</a:t>
            </a:r>
            <a:r>
              <a:rPr lang="pl-PL" sz="1600" noProof="1">
                <a:solidFill>
                  <a:srgbClr val="FFFF00"/>
                </a:solidFill>
              </a:rPr>
              <a:t>,</a:t>
            </a:r>
            <a:r>
              <a:rPr lang="pl-PL" sz="1600" noProof="1">
                <a:solidFill>
                  <a:srgbClr val="00B050"/>
                </a:solidFill>
              </a:rPr>
              <a:t/>
            </a:r>
            <a:br>
              <a:rPr lang="pl-PL" sz="1600" noProof="1">
                <a:solidFill>
                  <a:srgbClr val="00B050"/>
                </a:solidFill>
              </a:rPr>
            </a:br>
            <a:r>
              <a:rPr lang="pl-PL" sz="1600" noProof="1">
                <a:solidFill>
                  <a:srgbClr val="00B050"/>
                </a:solidFill>
              </a:rPr>
              <a:t>000013 //		      DISP</a:t>
            </a:r>
            <a:r>
              <a:rPr lang="pl-PL" sz="1600" noProof="1">
                <a:solidFill>
                  <a:srgbClr val="FFFF00"/>
                </a:solidFill>
              </a:rPr>
              <a:t>=(</a:t>
            </a:r>
            <a:r>
              <a:rPr lang="pl-PL" sz="1600" noProof="1">
                <a:solidFill>
                  <a:srgbClr val="00B050"/>
                </a:solidFill>
              </a:rPr>
              <a:t>NEW</a:t>
            </a:r>
            <a:r>
              <a:rPr lang="pl-PL" sz="1600" noProof="1">
                <a:solidFill>
                  <a:srgbClr val="FFFF00"/>
                </a:solidFill>
              </a:rPr>
              <a:t>,</a:t>
            </a:r>
            <a:r>
              <a:rPr lang="pl-PL" sz="1600" noProof="1">
                <a:solidFill>
                  <a:srgbClr val="00B050"/>
                </a:solidFill>
              </a:rPr>
              <a:t>CATLG</a:t>
            </a:r>
            <a:r>
              <a:rPr lang="pl-PL" sz="1600" noProof="1">
                <a:solidFill>
                  <a:srgbClr val="FFFF00"/>
                </a:solidFill>
              </a:rPr>
              <a:t>,</a:t>
            </a:r>
            <a:r>
              <a:rPr lang="pl-PL" sz="1600" noProof="1">
                <a:solidFill>
                  <a:srgbClr val="00B050"/>
                </a:solidFill>
              </a:rPr>
              <a:t>DELETE</a:t>
            </a:r>
            <a:r>
              <a:rPr lang="pl-PL" sz="1600" noProof="1">
                <a:solidFill>
                  <a:srgbClr val="FFFF00"/>
                </a:solidFill>
              </a:rPr>
              <a:t>),</a:t>
            </a:r>
            <a:r>
              <a:rPr lang="pl-PL" sz="1600" noProof="1">
                <a:solidFill>
                  <a:srgbClr val="00B050"/>
                </a:solidFill>
              </a:rPr>
              <a:t/>
            </a:r>
            <a:br>
              <a:rPr lang="pl-PL" sz="1600" noProof="1">
                <a:solidFill>
                  <a:srgbClr val="00B050"/>
                </a:solidFill>
              </a:rPr>
            </a:br>
            <a:r>
              <a:rPr lang="pl-PL" sz="1600" noProof="1">
                <a:solidFill>
                  <a:srgbClr val="00B050"/>
                </a:solidFill>
              </a:rPr>
              <a:t>000014 //		      SPACE</a:t>
            </a:r>
            <a:r>
              <a:rPr lang="pl-PL" sz="1600" noProof="1">
                <a:solidFill>
                  <a:srgbClr val="FFFF00"/>
                </a:solidFill>
              </a:rPr>
              <a:t>=(</a:t>
            </a:r>
            <a:r>
              <a:rPr lang="pl-PL" sz="1600" noProof="1">
                <a:solidFill>
                  <a:srgbClr val="00B050"/>
                </a:solidFill>
              </a:rPr>
              <a:t>TRK</a:t>
            </a:r>
            <a:r>
              <a:rPr lang="pl-PL" sz="1600" noProof="1">
                <a:solidFill>
                  <a:srgbClr val="FFFF00"/>
                </a:solidFill>
              </a:rPr>
              <a:t>,</a:t>
            </a:r>
            <a:r>
              <a:rPr lang="pl-PL" sz="1600" noProof="1">
                <a:solidFill>
                  <a:srgbClr val="00B050"/>
                </a:solidFill>
              </a:rPr>
              <a:t>1</a:t>
            </a:r>
            <a:r>
              <a:rPr lang="pl-PL" sz="1600" noProof="1">
                <a:solidFill>
                  <a:srgbClr val="FFFF00"/>
                </a:solidFill>
              </a:rPr>
              <a:t>)</a:t>
            </a:r>
            <a:r>
              <a:rPr lang="pl-PL" sz="1600" noProof="1">
                <a:solidFill>
                  <a:srgbClr val="00B050"/>
                </a:solidFill>
              </a:rPr>
              <a:t/>
            </a:r>
            <a:br>
              <a:rPr lang="pl-PL" sz="1600" noProof="1">
                <a:solidFill>
                  <a:srgbClr val="00B050"/>
                </a:solidFill>
              </a:rPr>
            </a:br>
            <a:r>
              <a:rPr lang="pl-PL" sz="1600" noProof="1">
                <a:solidFill>
                  <a:srgbClr val="FF0000"/>
                </a:solidFill>
              </a:rPr>
              <a:t>*****</a:t>
            </a:r>
            <a:r>
              <a:rPr lang="pl-PL" sz="1600" noProof="1">
                <a:solidFill>
                  <a:srgbClr val="0070C0"/>
                </a:solidFill>
              </a:rPr>
              <a:t>* **************************** Bottom of Data **************************</a:t>
            </a:r>
          </a:p>
        </p:txBody>
      </p:sp>
      <p:sp>
        <p:nvSpPr>
          <p:cNvPr id="3" name="Symbol zastępczy tekstu 2"/>
          <p:cNvSpPr>
            <a:spLocks noGrp="1"/>
          </p:cNvSpPr>
          <p:nvPr>
            <p:ph type="body" idx="1"/>
          </p:nvPr>
        </p:nvSpPr>
        <p:spPr>
          <a:xfrm>
            <a:off x="722313" y="1"/>
            <a:ext cx="7772400" cy="642917"/>
          </a:xfrm>
        </p:spPr>
        <p:txBody>
          <a:bodyPr>
            <a:normAutofit/>
          </a:bodyPr>
          <a:lstStyle/>
          <a:p>
            <a:pPr algn="ctr"/>
            <a:r>
              <a:rPr lang="pl-PL" sz="3200" b="1" dirty="0">
                <a:solidFill>
                  <a:srgbClr val="FF0000"/>
                </a:solidFill>
                <a:latin typeface="Calibri" panose="020F0502020204030204" pitchFamily="34" charset="0"/>
              </a:rPr>
              <a:t>IEBGENER</a:t>
            </a:r>
            <a:endParaRPr lang="pl-PL" sz="1800" b="1" dirty="0">
              <a:solidFill>
                <a:srgbClr val="FF0000"/>
              </a:solidFill>
              <a:latin typeface="Calibri" panose="020F0502020204030204" pitchFamily="34" charset="0"/>
            </a:endParaRPr>
          </a:p>
        </p:txBody>
      </p:sp>
      <p:sp>
        <p:nvSpPr>
          <p:cNvPr id="4" name="pole tekstowe 3"/>
          <p:cNvSpPr txBox="1"/>
          <p:nvPr/>
        </p:nvSpPr>
        <p:spPr>
          <a:xfrm>
            <a:off x="214282" y="714356"/>
            <a:ext cx="8929718" cy="2031325"/>
          </a:xfrm>
          <a:prstGeom prst="rect">
            <a:avLst/>
          </a:prstGeom>
          <a:noFill/>
        </p:spPr>
        <p:txBody>
          <a:bodyPr wrap="square" rtlCol="0">
            <a:spAutoFit/>
          </a:bodyPr>
          <a:lstStyle/>
          <a:p>
            <a:r>
              <a:rPr lang="pl-PL" b="1" noProof="1" smtClean="0"/>
              <a:t>IEBGENER</a:t>
            </a:r>
            <a:r>
              <a:rPr lang="pl-PL" noProof="1" smtClean="0"/>
              <a:t> kopiuje sekwencyjne pliki danych z jednego miejsca na dowolne inne </a:t>
            </a:r>
            <a:r>
              <a:rPr lang="pl-PL" noProof="1" smtClean="0"/>
              <a:t>miejsce.</a:t>
            </a:r>
            <a:endParaRPr lang="pl-PL" noProof="1" smtClean="0"/>
          </a:p>
          <a:p>
            <a:r>
              <a:rPr lang="pl-PL" noProof="1" smtClean="0"/>
              <a:t>Może więc nie tylko kopiować obszerne pliki z dysku na taśmę lecz </a:t>
            </a:r>
            <a:r>
              <a:rPr lang="pl-PL" noProof="1" smtClean="0"/>
              <a:t>np</a:t>
            </a:r>
            <a:r>
              <a:rPr lang="pl-PL" noProof="1" smtClean="0"/>
              <a:t>. skierować plik na </a:t>
            </a:r>
            <a:r>
              <a:rPr lang="pl-PL" noProof="1" smtClean="0"/>
              <a:t>drukarkę.</a:t>
            </a:r>
            <a:endParaRPr lang="pl-PL" noProof="1" smtClean="0"/>
          </a:p>
          <a:p>
            <a:r>
              <a:rPr lang="pl-PL" b="1" noProof="1" smtClean="0"/>
              <a:t>IEBGENER</a:t>
            </a:r>
            <a:r>
              <a:rPr lang="pl-PL" noProof="1" smtClean="0"/>
              <a:t> nie prowadzi jednak informacji o przebiegu procesu kopiowania i pozostaje </a:t>
            </a:r>
            <a:r>
              <a:rPr lang="pl-PL" noProof="1" smtClean="0"/>
              <a:t>wierzyć</a:t>
            </a:r>
            <a:r>
              <a:rPr lang="pl-PL" noProof="1" smtClean="0"/>
              <a:t>, że za każdym razem robi to </a:t>
            </a:r>
            <a:r>
              <a:rPr lang="pl-PL" noProof="1" smtClean="0"/>
              <a:t>dobrze</a:t>
            </a:r>
            <a:r>
              <a:rPr lang="pl-PL" noProof="1" smtClean="0"/>
              <a:t>.  Jeżeli jednak chcemy uzyskać krótki plik przykładowy do testów z pliku </a:t>
            </a:r>
            <a:r>
              <a:rPr lang="pl-PL" noProof="1" smtClean="0"/>
              <a:t>obszernego</a:t>
            </a:r>
            <a:r>
              <a:rPr lang="pl-PL" noProof="1" smtClean="0"/>
              <a:t>, możemy </a:t>
            </a:r>
            <a:r>
              <a:rPr lang="pl-PL" noProof="1" smtClean="0"/>
              <a:t>zadeklarować SPACE</a:t>
            </a:r>
            <a:r>
              <a:rPr lang="pl-PL" noProof="1"/>
              <a:t>=(</a:t>
            </a:r>
            <a:r>
              <a:rPr lang="pl-PL" noProof="1"/>
              <a:t>TRK,1</a:t>
            </a:r>
            <a:r>
              <a:rPr lang="pl-PL" noProof="1" smtClean="0"/>
              <a:t>)</a:t>
            </a:r>
            <a:r>
              <a:rPr lang="pl-PL" noProof="1" smtClean="0"/>
              <a:t> i uzyskać błąd B37 (brak pamięci na dysku) z rezultatem </a:t>
            </a:r>
            <a:r>
              <a:rPr lang="pl-PL" noProof="1" smtClean="0"/>
              <a:t>nas satysfakcjonującym – wtedy </a:t>
            </a:r>
            <a:r>
              <a:rPr lang="pl-PL" noProof="1" smtClean="0"/>
              <a:t>DISP=(NEW,CATLG,</a:t>
            </a:r>
            <a:r>
              <a:rPr lang="pl-PL" b="1" noProof="1" smtClean="0"/>
              <a:t>CATLG</a:t>
            </a:r>
            <a:r>
              <a:rPr lang="pl-PL" noProof="1" smtClean="0"/>
              <a:t>).</a:t>
            </a:r>
            <a:endParaRPr lang="pl-PL" noProof="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868346"/>
          </a:xfrm>
        </p:spPr>
        <p:txBody>
          <a:bodyPr>
            <a:normAutofit fontScale="90000"/>
          </a:bodyPr>
          <a:lstStyle/>
          <a:p>
            <a:pPr marL="0" indent="0" algn="ctr">
              <a:buNone/>
            </a:pPr>
            <a:r>
              <a:rPr lang="pl-PL" sz="3600" b="1" dirty="0">
                <a:solidFill>
                  <a:srgbClr val="FF0000"/>
                </a:solidFill>
                <a:latin typeface="Calibri" panose="020F0502020204030204" pitchFamily="34" charset="0"/>
              </a:rPr>
              <a:t>SORT </a:t>
            </a:r>
            <a:r>
              <a:rPr lang="pl-PL" sz="1600" dirty="0">
                <a:latin typeface="Calibri" panose="020F0502020204030204" pitchFamily="34" charset="0"/>
              </a:rPr>
              <a:t>(strona 1 z 22)</a:t>
            </a:r>
            <a:r>
              <a:rPr lang="pl-PL" dirty="0"/>
              <a:t/>
            </a:r>
            <a:br>
              <a:rPr lang="pl-PL" dirty="0"/>
            </a:br>
            <a:r>
              <a:rPr lang="pl-PL" sz="2700" dirty="0">
                <a:latin typeface="Calibri" panose="020F0502020204030204" pitchFamily="34" charset="0"/>
              </a:rPr>
              <a:t>(SORT/MERGE)</a:t>
            </a:r>
          </a:p>
        </p:txBody>
      </p:sp>
      <p:sp>
        <p:nvSpPr>
          <p:cNvPr id="3" name="pole tekstowe 2"/>
          <p:cNvSpPr txBox="1"/>
          <p:nvPr/>
        </p:nvSpPr>
        <p:spPr>
          <a:xfrm>
            <a:off x="214282" y="1214422"/>
            <a:ext cx="8929718" cy="5632311"/>
          </a:xfrm>
          <a:prstGeom prst="rect">
            <a:avLst/>
          </a:prstGeom>
          <a:noFill/>
        </p:spPr>
        <p:txBody>
          <a:bodyPr wrap="square" rtlCol="0">
            <a:spAutoFit/>
          </a:bodyPr>
          <a:lstStyle/>
          <a:p>
            <a:r>
              <a:rPr lang="pl-PL" dirty="0">
                <a:latin typeface="Calibri" panose="020F0502020204030204" pitchFamily="34" charset="0"/>
              </a:rPr>
              <a:t>Program </a:t>
            </a:r>
            <a:r>
              <a:rPr lang="pl-PL" b="1" dirty="0">
                <a:latin typeface="Calibri" panose="020F0502020204030204" pitchFamily="34" charset="0"/>
              </a:rPr>
              <a:t>SORT</a:t>
            </a:r>
            <a:r>
              <a:rPr lang="pl-PL" dirty="0">
                <a:latin typeface="Calibri" panose="020F0502020204030204" pitchFamily="34" charset="0"/>
              </a:rPr>
              <a:t> (zwany czasem </a:t>
            </a:r>
            <a:r>
              <a:rPr lang="pl-PL" b="1" dirty="0">
                <a:latin typeface="Calibri" panose="020F0502020204030204" pitchFamily="34" charset="0"/>
              </a:rPr>
              <a:t>SORT/MERGE</a:t>
            </a:r>
            <a:r>
              <a:rPr lang="pl-PL" dirty="0">
                <a:latin typeface="Calibri" panose="020F0502020204030204" pitchFamily="34" charset="0"/>
              </a:rPr>
              <a:t> dlatego, że może łączyć ze sobą pliki o tej samej</a:t>
            </a:r>
          </a:p>
          <a:p>
            <a:r>
              <a:rPr lang="pl-PL" dirty="0">
                <a:latin typeface="Calibri" panose="020F0502020204030204" pitchFamily="34" charset="0"/>
              </a:rPr>
              <a:t>organizacji przed ich wspólnym wysortowaniem do jednego lub wielu plików) znany jest </a:t>
            </a:r>
          </a:p>
          <a:p>
            <a:r>
              <a:rPr lang="pl-PL" dirty="0">
                <a:latin typeface="Calibri" panose="020F0502020204030204" pitchFamily="34" charset="0"/>
              </a:rPr>
              <a:t>najczęściej pod nazwą </a:t>
            </a:r>
            <a:r>
              <a:rPr lang="pl-PL" b="1" dirty="0">
                <a:latin typeface="Calibri" panose="020F0502020204030204" pitchFamily="34" charset="0"/>
              </a:rPr>
              <a:t>DFSORT</a:t>
            </a:r>
            <a:r>
              <a:rPr lang="pl-PL" dirty="0">
                <a:latin typeface="Calibri" panose="020F0502020204030204" pitchFamily="34" charset="0"/>
              </a:rPr>
              <a:t>.  Jego rozszerzeniem jest obecnie </a:t>
            </a:r>
            <a:r>
              <a:rPr lang="pl-PL" b="1" dirty="0">
                <a:latin typeface="Calibri" panose="020F0502020204030204" pitchFamily="34" charset="0"/>
              </a:rPr>
              <a:t>ICETOOL</a:t>
            </a:r>
            <a:r>
              <a:rPr lang="pl-PL" dirty="0">
                <a:latin typeface="Calibri" panose="020F0502020204030204" pitchFamily="34" charset="0"/>
              </a:rPr>
              <a:t>, który ma więcej</a:t>
            </a:r>
          </a:p>
          <a:p>
            <a:r>
              <a:rPr lang="pl-PL" dirty="0">
                <a:latin typeface="Calibri" panose="020F0502020204030204" pitchFamily="34" charset="0"/>
              </a:rPr>
              <a:t>możliwości, łącznie z formatowaniem raportów.  Jakkolwiek </a:t>
            </a:r>
            <a:r>
              <a:rPr lang="pl-PL" i="1" dirty="0">
                <a:latin typeface="Calibri" panose="020F0502020204030204" pitchFamily="34" charset="0"/>
              </a:rPr>
              <a:t>COBOL </a:t>
            </a:r>
            <a:r>
              <a:rPr lang="pl-PL" dirty="0">
                <a:latin typeface="Calibri" panose="020F0502020204030204" pitchFamily="34" charset="0"/>
              </a:rPr>
              <a:t>był przeznaczony  także </a:t>
            </a:r>
          </a:p>
          <a:p>
            <a:r>
              <a:rPr lang="pl-PL" dirty="0">
                <a:latin typeface="Calibri" panose="020F0502020204030204" pitchFamily="34" charset="0"/>
              </a:rPr>
              <a:t>do produkcji raportów (</a:t>
            </a:r>
            <a:r>
              <a:rPr lang="pl-PL" i="1" dirty="0">
                <a:latin typeface="Calibri" panose="020F0502020204030204" pitchFamily="34" charset="0"/>
              </a:rPr>
              <a:t>REPORT SECTION</a:t>
            </a:r>
            <a:r>
              <a:rPr lang="pl-PL" dirty="0">
                <a:latin typeface="Calibri" panose="020F0502020204030204" pitchFamily="34" charset="0"/>
              </a:rPr>
              <a:t> w </a:t>
            </a:r>
            <a:r>
              <a:rPr lang="pl-PL" i="1" noProof="1">
                <a:latin typeface="Calibri" panose="020F0502020204030204" pitchFamily="34" charset="0"/>
              </a:rPr>
              <a:t>COBOL</a:t>
            </a:r>
            <a:r>
              <a:rPr lang="pl-PL" noProof="1">
                <a:latin typeface="Calibri" panose="020F0502020204030204" pitchFamily="34" charset="0"/>
              </a:rPr>
              <a:t>u</a:t>
            </a:r>
            <a:r>
              <a:rPr lang="pl-PL" dirty="0">
                <a:latin typeface="Calibri" panose="020F0502020204030204" pitchFamily="34" charset="0"/>
              </a:rPr>
              <a:t>), ten sposób przedstawienia raportów</a:t>
            </a:r>
          </a:p>
          <a:p>
            <a:r>
              <a:rPr lang="pl-PL" dirty="0">
                <a:latin typeface="Calibri" panose="020F0502020204030204" pitchFamily="34" charset="0"/>
              </a:rPr>
              <a:t>nie był stosowany co wykorzystała firma spoza IBM upowszechniając sympatyczny program </a:t>
            </a:r>
          </a:p>
          <a:p>
            <a:r>
              <a:rPr lang="pl-PL" dirty="0">
                <a:latin typeface="Calibri" panose="020F0502020204030204" pitchFamily="34" charset="0"/>
              </a:rPr>
              <a:t>o nazwie </a:t>
            </a:r>
            <a:r>
              <a:rPr lang="pl-PL" b="1" noProof="1">
                <a:latin typeface="Calibri" panose="020F0502020204030204" pitchFamily="34" charset="0"/>
              </a:rPr>
              <a:t>EasyTrieve</a:t>
            </a:r>
            <a:r>
              <a:rPr lang="pl-PL" noProof="1">
                <a:latin typeface="Calibri" panose="020F0502020204030204" pitchFamily="34" charset="0"/>
              </a:rPr>
              <a:t> (</a:t>
            </a:r>
            <a:r>
              <a:rPr lang="pl-PL" b="1" noProof="1">
                <a:latin typeface="Calibri" panose="020F0502020204030204" pitchFamily="34" charset="0"/>
              </a:rPr>
              <a:t>EZTrieve</a:t>
            </a:r>
            <a:r>
              <a:rPr lang="pl-PL" dirty="0">
                <a:latin typeface="Calibri" panose="020F0502020204030204" pitchFamily="34" charset="0"/>
              </a:rPr>
              <a:t>) - potrafi on nawet zastąpić </a:t>
            </a:r>
            <a:r>
              <a:rPr lang="pl-PL" i="1" dirty="0">
                <a:latin typeface="Calibri" panose="020F0502020204030204" pitchFamily="34" charset="0"/>
              </a:rPr>
              <a:t>COBOL</a:t>
            </a:r>
            <a:r>
              <a:rPr lang="pl-PL" dirty="0">
                <a:latin typeface="Calibri" panose="020F0502020204030204" pitchFamily="34" charset="0"/>
              </a:rPr>
              <a:t> używając dynamicznego</a:t>
            </a:r>
          </a:p>
          <a:p>
            <a:r>
              <a:rPr lang="pl-PL" i="1" dirty="0">
                <a:latin typeface="Calibri" panose="020F0502020204030204" pitchFamily="34" charset="0"/>
              </a:rPr>
              <a:t>SQL</a:t>
            </a:r>
            <a:r>
              <a:rPr lang="pl-PL" dirty="0">
                <a:latin typeface="Calibri" panose="020F0502020204030204" pitchFamily="34" charset="0"/>
              </a:rPr>
              <a:t> pracując z </a:t>
            </a:r>
            <a:r>
              <a:rPr lang="pl-PL" i="1" dirty="0">
                <a:latin typeface="Calibri" panose="020F0502020204030204" pitchFamily="34" charset="0"/>
              </a:rPr>
              <a:t>DB2</a:t>
            </a:r>
            <a:r>
              <a:rPr lang="pl-PL" dirty="0">
                <a:latin typeface="Calibri" panose="020F0502020204030204" pitchFamily="34" charset="0"/>
              </a:rPr>
              <a:t>.  Odpowiedzią IBM było rozszerzenie programu </a:t>
            </a:r>
            <a:r>
              <a:rPr lang="pl-PL" b="1" dirty="0">
                <a:latin typeface="Calibri" panose="020F0502020204030204" pitchFamily="34" charset="0"/>
              </a:rPr>
              <a:t>SORT</a:t>
            </a:r>
            <a:r>
              <a:rPr lang="pl-PL" dirty="0">
                <a:latin typeface="Calibri" panose="020F0502020204030204" pitchFamily="34" charset="0"/>
              </a:rPr>
              <a:t> pod nazwą </a:t>
            </a:r>
          </a:p>
          <a:p>
            <a:r>
              <a:rPr lang="pl-PL" b="1" dirty="0">
                <a:latin typeface="Calibri" panose="020F0502020204030204" pitchFamily="34" charset="0"/>
              </a:rPr>
              <a:t>ICETOOL</a:t>
            </a:r>
            <a:r>
              <a:rPr lang="pl-PL" dirty="0">
                <a:latin typeface="Calibri" panose="020F0502020204030204" pitchFamily="34" charset="0"/>
              </a:rPr>
              <a:t>, posiadającą wszystkie funkcje programu </a:t>
            </a:r>
            <a:r>
              <a:rPr lang="pl-PL" b="1" dirty="0">
                <a:latin typeface="Calibri" panose="020F0502020204030204" pitchFamily="34" charset="0"/>
              </a:rPr>
              <a:t>SORT</a:t>
            </a:r>
            <a:r>
              <a:rPr lang="pl-PL" dirty="0">
                <a:latin typeface="Calibri" panose="020F0502020204030204" pitchFamily="34" charset="0"/>
              </a:rPr>
              <a:t>, wiele innych, plus możliwość </a:t>
            </a:r>
          </a:p>
          <a:p>
            <a:r>
              <a:rPr lang="pl-PL" dirty="0">
                <a:latin typeface="Calibri" panose="020F0502020204030204" pitchFamily="34" charset="0"/>
              </a:rPr>
              <a:t>raportowania. </a:t>
            </a:r>
          </a:p>
          <a:p>
            <a:r>
              <a:rPr lang="pl-PL" b="1" dirty="0">
                <a:latin typeface="Calibri" panose="020F0502020204030204" pitchFamily="34" charset="0"/>
              </a:rPr>
              <a:t>SORT</a:t>
            </a:r>
            <a:r>
              <a:rPr lang="pl-PL" dirty="0">
                <a:latin typeface="Calibri" panose="020F0502020204030204" pitchFamily="34" charset="0"/>
              </a:rPr>
              <a:t> jest programem sortującym rekordy pliku do innego pliku w określonym przez</a:t>
            </a:r>
          </a:p>
          <a:p>
            <a:r>
              <a:rPr lang="pl-PL" dirty="0">
                <a:latin typeface="Calibri" panose="020F0502020204030204" pitchFamily="34" charset="0"/>
              </a:rPr>
              <a:t>programistę porządku lub połączyć wcześniej posortowane pliki</a:t>
            </a:r>
            <a:r>
              <a:rPr lang="en-US" dirty="0">
                <a:latin typeface="Calibri" panose="020F0502020204030204" pitchFamily="34" charset="0"/>
              </a:rPr>
              <a:t>. </a:t>
            </a:r>
            <a:r>
              <a:rPr lang="pl-PL" dirty="0">
                <a:latin typeface="Calibri" panose="020F0502020204030204" pitchFamily="34" charset="0"/>
              </a:rPr>
              <a:t> </a:t>
            </a:r>
            <a:r>
              <a:rPr lang="pl-PL" b="1" dirty="0">
                <a:latin typeface="Calibri" panose="020F0502020204030204" pitchFamily="34" charset="0"/>
              </a:rPr>
              <a:t>SORT</a:t>
            </a:r>
            <a:r>
              <a:rPr lang="pl-PL" dirty="0">
                <a:latin typeface="Calibri" panose="020F0502020204030204" pitchFamily="34" charset="0"/>
              </a:rPr>
              <a:t> jest niezmiernie</a:t>
            </a:r>
          </a:p>
          <a:p>
            <a:r>
              <a:rPr lang="pl-PL" dirty="0">
                <a:latin typeface="Calibri" panose="020F0502020204030204" pitchFamily="34" charset="0"/>
              </a:rPr>
              <a:t>często stosowany ponieważ jest szybki, łatwy do napisania i ma dużo możliwości.  Czasem określa się go mianem „sortu zewnętrznego” w odróżnieniu od sortu kodowanego w samym </a:t>
            </a:r>
            <a:r>
              <a:rPr lang="pl-PL" i="1" noProof="1">
                <a:latin typeface="Calibri" panose="020F0502020204030204" pitchFamily="34" charset="0"/>
              </a:rPr>
              <a:t>COBOL</a:t>
            </a:r>
            <a:r>
              <a:rPr lang="pl-PL" noProof="1">
                <a:latin typeface="Calibri" panose="020F0502020204030204" pitchFamily="34" charset="0"/>
              </a:rPr>
              <a:t>u w jego funkcji SORT (w FILE CONTROL, oprócz FD – </a:t>
            </a:r>
            <a:r>
              <a:rPr lang="pl-PL" i="1" noProof="1">
                <a:latin typeface="Calibri" panose="020F0502020204030204" pitchFamily="34" charset="0"/>
              </a:rPr>
              <a:t>file description</a:t>
            </a:r>
            <a:r>
              <a:rPr lang="pl-PL" noProof="1">
                <a:latin typeface="Calibri" panose="020F0502020204030204" pitchFamily="34" charset="0"/>
              </a:rPr>
              <a:t>, można było spotkać RD – </a:t>
            </a:r>
            <a:r>
              <a:rPr lang="pl-PL" i="1" noProof="1">
                <a:latin typeface="Calibri" panose="020F0502020204030204" pitchFamily="34" charset="0"/>
              </a:rPr>
              <a:t>raport description</a:t>
            </a:r>
            <a:r>
              <a:rPr lang="pl-PL" noProof="1">
                <a:latin typeface="Calibri" panose="020F0502020204030204" pitchFamily="34" charset="0"/>
              </a:rPr>
              <a:t>, jak też SD – </a:t>
            </a:r>
            <a:r>
              <a:rPr lang="pl-PL" i="1" noProof="1">
                <a:latin typeface="Calibri" panose="020F0502020204030204" pitchFamily="34" charset="0"/>
              </a:rPr>
              <a:t>sort description</a:t>
            </a:r>
            <a:r>
              <a:rPr lang="pl-PL" noProof="1">
                <a:latin typeface="Calibri" panose="020F0502020204030204" pitchFamily="34" charset="0"/>
              </a:rPr>
              <a:t>).</a:t>
            </a:r>
          </a:p>
          <a:p>
            <a:r>
              <a:rPr lang="pl-PL" dirty="0">
                <a:latin typeface="Calibri" panose="020F0502020204030204" pitchFamily="34" charset="0"/>
              </a:rPr>
              <a:t>Program </a:t>
            </a:r>
            <a:r>
              <a:rPr lang="pl-PL" b="1" dirty="0">
                <a:latin typeface="Calibri" panose="020F0502020204030204" pitchFamily="34" charset="0"/>
              </a:rPr>
              <a:t>SORT</a:t>
            </a:r>
            <a:r>
              <a:rPr lang="pl-PL" dirty="0">
                <a:latin typeface="Calibri" panose="020F0502020204030204" pitchFamily="34" charset="0"/>
              </a:rPr>
              <a:t> może także wyselekcjonować lub opuścić pewne rekordy</a:t>
            </a:r>
            <a:r>
              <a:rPr lang="en-US" dirty="0">
                <a:latin typeface="Calibri" panose="020F0502020204030204" pitchFamily="34" charset="0"/>
              </a:rPr>
              <a:t>, </a:t>
            </a:r>
            <a:r>
              <a:rPr lang="pl-PL" dirty="0">
                <a:latin typeface="Calibri" panose="020F0502020204030204" pitchFamily="34" charset="0"/>
              </a:rPr>
              <a:t>podsumować ich </a:t>
            </a:r>
          </a:p>
          <a:p>
            <a:r>
              <a:rPr lang="pl-PL" dirty="0">
                <a:latin typeface="Calibri" panose="020F0502020204030204" pitchFamily="34" charset="0"/>
              </a:rPr>
              <a:t>numeryczne wartości, usunąć duplikaty, przeorganizować pola rekordów i dać prosty raport.</a:t>
            </a:r>
          </a:p>
          <a:p>
            <a:r>
              <a:rPr lang="en-US" dirty="0">
                <a:latin typeface="Calibri" panose="020F0502020204030204" pitchFamily="34" charset="0"/>
              </a:rPr>
              <a:t>Sort/merge </a:t>
            </a:r>
            <a:r>
              <a:rPr lang="pl-PL" dirty="0">
                <a:latin typeface="Calibri" panose="020F0502020204030204" pitchFamily="34" charset="0"/>
              </a:rPr>
              <a:t>jest wystarczająco ważny aby wiele firm sprzedawało swoje własne programy </a:t>
            </a:r>
          </a:p>
          <a:p>
            <a:r>
              <a:rPr lang="pl-PL" noProof="1">
                <a:latin typeface="Calibri" panose="020F0502020204030204" pitchFamily="34" charset="0"/>
              </a:rPr>
              <a:t>sort/merge dla mainframe </a:t>
            </a:r>
            <a:r>
              <a:rPr lang="pl-PL" dirty="0">
                <a:latin typeface="Calibri" panose="020F0502020204030204" pitchFamily="34" charset="0"/>
              </a:rPr>
              <a:t>IBM takie jak </a:t>
            </a:r>
            <a:r>
              <a:rPr lang="pl-PL" i="1" noProof="1">
                <a:latin typeface="Calibri" panose="020F0502020204030204" pitchFamily="34" charset="0"/>
              </a:rPr>
              <a:t>Syncsort</a:t>
            </a:r>
            <a:r>
              <a:rPr lang="pl-PL" dirty="0">
                <a:latin typeface="Calibri" panose="020F0502020204030204" pitchFamily="34" charset="0"/>
              </a:rPr>
              <a:t> czy </a:t>
            </a:r>
            <a:r>
              <a:rPr lang="pl-PL" i="1" dirty="0">
                <a:latin typeface="Calibri" panose="020F0502020204030204" pitchFamily="34" charset="0"/>
              </a:rPr>
              <a:t>CA-SORT</a:t>
            </a:r>
            <a:r>
              <a:rPr lang="pl-PL" dirty="0">
                <a:latin typeface="Calibri" panose="020F0502020204030204" pitchFamily="34" charset="0"/>
              </a:rPr>
              <a:t>.</a:t>
            </a:r>
          </a:p>
        </p:txBody>
      </p:sp>
    </p:spTree>
  </p:cSld>
  <p:clrMapOvr>
    <a:masterClrMapping/>
  </p:clrMapOvr>
</p:sld>
</file>

<file path=ppt/theme/theme1.xml><?xml version="1.0" encoding="utf-8"?>
<a:theme xmlns:a="http://schemas.openxmlformats.org/drawingml/2006/main" name="Slipstream">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10259</TotalTime>
  <Words>4390</Words>
  <Application>Microsoft Office PowerPoint</Application>
  <PresentationFormat>Pokaz na ekranie (4:3)</PresentationFormat>
  <Paragraphs>1081</Paragraphs>
  <Slides>30</Slides>
  <Notes>30</Notes>
  <HiddenSlides>0</HiddenSlides>
  <MMClips>0</MMClips>
  <ScaleCrop>false</ScaleCrop>
  <HeadingPairs>
    <vt:vector size="4" baseType="variant">
      <vt:variant>
        <vt:lpstr>Motyw</vt:lpstr>
      </vt:variant>
      <vt:variant>
        <vt:i4>1</vt:i4>
      </vt:variant>
      <vt:variant>
        <vt:lpstr>Tytuły slajdów</vt:lpstr>
      </vt:variant>
      <vt:variant>
        <vt:i4>30</vt:i4>
      </vt:variant>
    </vt:vector>
  </HeadingPairs>
  <TitlesOfParts>
    <vt:vector size="31" baseType="lpstr">
      <vt:lpstr>Slipstream</vt:lpstr>
      <vt:lpstr>Slajd 1</vt:lpstr>
      <vt:lpstr>Slajd 2</vt:lpstr>
      <vt:lpstr>****** ***************************** Top of Data ******************************* 000001 //LB12345 JOB (BWGO,T,B),LB12345,MSGCLASS=O,  000002 //                      MSGLEVEL=(1,1),CLASS=B,NOTIFY=LB12345  000003 //**************************************************************** 000004 //*                   Creation of GDG files name   * 000005 //**************************************************************** 000006 //GDGCREA   EXEC  PGM=IDCAMS  000007 //SYSPRINT    DD     SYSOUT=*  000008 //SYSOUT       DD     SYSOUT=*  000009 //SYSIN           DD     *  000010    DEFINE GDG    -  000011        (NAME(LB12345.IKEA.GDG)  -  000012         LIMIT (5)    -  000013         EMPTY    -  000014         SCRATCH    -  000015         TO(2009356)  -  000016        )  000017 /*  ****** **************************** Bottom of Data *********************</vt:lpstr>
      <vt:lpstr>000001 //LB12345 JOB (BWGO,T,B),LB12345,MSGCLASS=O, 000002 //                    MSGLEVEL=(1,1),CLASS=B,NOTIFY=LB12345 000003 //*************************************************************** 000004 //*           Altering of GDG definition                  * 000005 //*************************************************************** 000006 //GDGCREA  EXEC  PGM=IDCAMS 000007 //SYSPRINT   DD  SYSOUT=* 000008 //SYSOUT      DD  SYSOUT=* 000009 //SYSIN      DD  * 000010     ALTER LB12345.IKEA.GDG    -  000011                 LIMIT(15) 000012 /*</vt:lpstr>
      <vt:lpstr>****** ***************************** Top of Data ********************************** 000001 //LB12345 JOB (BWGO,T,B),LBUK000,MSGCLASS=O, 000002 //        MSGLEVEL=(1,1),CLASS=B,TIME=1,NOTIFY=LB12345 000003 //********************************************************************** 000004 //*   SORTS THE GDG DATASET               * 000005 //********************************************************************** 000006 //STEP010  EXEC  PGM=SORT  000007 //SORTIN      DD  DSN=LB12345.IKEA.GDG(0),DISP=SHR 000008 //***  SORTIN     DD  DSN=LB12345.PGRPAR0.S1DQPAR0.OUT(-2),DISP=SHR 000009 //SORTOUT  DD  DSN=LB12345.IKEA.GDG.SORTED, 000010 // …………….</vt:lpstr>
      <vt:lpstr>000008 //STEP010   EXEC PGM=IDCAMS 000009 //SYSPRINT  DD SYSOUT=* 000010 //SYSOUT     DD SYSOUT=* 000011 //SYSIN         DD * 000012    DELETE LB12345.IKEA.ALL.SORTED 000013    IF MAXCC=8 THEN SET MAXCC=0 000014 /*</vt:lpstr>
      <vt:lpstr>****** ***************************** Top of Data *************************** 000001 //LB12345  JOB  (BWGO,T,B),LBUK000,MSGCLASS=O, 000002 //        MSGLEVEL=(1,1),CLASS=B,TIME=1,NOTIFY=LB12345 000003 //***************************************************************** 000004 //*  DELETES EXISTING FILE   * 000005 //***************************************************************** 000006 //STEP010  EXEC PGM=IEFBR14 000007 //DELETE0   DD   DSN=LB12345.IKEA.ALL.SORTED,DISP=(OLD,DELETE) ****** **************************** Bottom of Data ************************</vt:lpstr>
      <vt:lpstr>****** ***************************** Top of Data **************************** 000001 //LB12345  JOB  (BWGO,T,B),LB12345,MSGCLASS=O, 000002 //        MSGLEVEL=(1,1),CLASS=B,NOTIFY=LB12345 000003 //**************************************************************** 000004 //*  COPY  FILE  TO  ANOTHER  ONE                   * 000005 //**************************************************************** 000006 //COPY010  EXEC  PGM=IEBGENER 000007 //SYSPRINT  DD  SYSOUT=* 000008 //SYSOUT     DD  SYSOUT=* 000009 //SYSIN         DD  DUMMY 000010 //SYSUT1      DD  DSN=LB12345.IKEA.ALL, 000011 //        DISP=SHR 000012 //SYSUT2      DD  DSN=LB12345.IKEA.ALL.COPY, 000013 //        DISP=(NEW,CATLG,DELETE), 000014 //        SPACE=(TRK,1) ****** **************************** Bottom of Data **************************</vt:lpstr>
      <vt:lpstr>SORT (strona 1 z 22) (SORT/MERGE)</vt:lpstr>
      <vt:lpstr>SORT (strona 2 z 22)</vt:lpstr>
      <vt:lpstr>Slajd 11</vt:lpstr>
      <vt:lpstr>****** ***************************** Top of Data *************************** 000001 //LB12345  JOB  (BWGO,T,B ),LB12345,MSGCLASS=O,  000002 //                            MSGLEVEL=(1,1),CLASS=B,NOTIFY=LB12345  000003 //**************************************************************** 000004 //*    SORTS THE DATASET   * 000005 //**************************************************************** 000006 //STEP020    EXEC  PGM=SORT  000007 //SORTIN      DD  DSN=LB12345.IKEA.ALL,DISP=SHR 000008 //SORTOUT  DD  DSN=LB12345.IKEA.ALL.SORTED,DISP=(NEW,PASS), 000009 //                        AVGREC=K,RECFM=F,DSORG=PS, 000010 //                        SPACE=(72,(1,1),RLSE),LRECL=72 000011 //SYSPRINT   DD  SYSOUT=* 000012 //SYSOUT      DD  SYSOUT=* 000013 //SYSIN          DD  * 000014    SORT FIELDS=(5,10,CH,A, -    * Imie klienta  000015                               15,15,CH,A)     * Nazwisko klienta  000016 /* ****** **************************** Bottom of Data *************************</vt:lpstr>
      <vt:lpstr>000006 //STEP020        EXEC  PGM=SORT 000007 //SORTIN          DD  DSN=LB12345.IKEA.ALL,DISP=SHR 000008 //SORTOUT      DD  DSN=LB12345.IKEA.ALL.SORTED,DISP=(NEW,PASS), 000009 //                               AVGREC=K,RECFM=F,DSORG=PS, 000010 //                               SPACE=(72,(1,1),RLSE),LRECL=72 000011 //SYSPRINT       DD  SYSOUT=* 000012 //SYSOUT          DD  SYSOUT=* 000013 //SYMNAMES  DD   * 000014    NAME,5,10 000015    SURNAME,15,15 000016 / * 000013 //SYSIN              DD  * 000014    SORT FIELDS=(SURNAME,CH,A, -   000015                              NAME,CH,A) 000016 /*</vt:lpstr>
      <vt:lpstr>000006 //STEP020 EXEC  PGM=SORT 000007 //SORTIN DD  DSN=LB12345.IKEA.ALL,DISP=SHR 000008 //SORTOUT DD  DSN=LB12345.IKEA.ALL.SORTED,DISP=(NEW,PASS), 000009 //          AVGREC=K,RECFM=F,DSORG=PS, 000010 //          SPACE=(76,(1,1),RLSE),LRECL=76 000011 //SYSPRINT DD  SYSOUT=* 000012 //SYSOUT DD  SYSOUT=* 000013 //SYSIN DD   * 000014    OPTION COPY 000015    OUTREC FIELDS=(1,72,SEQNUM,4,ZD) 000016 / *</vt:lpstr>
      <vt:lpstr>Slajd 15</vt:lpstr>
      <vt:lpstr>Slajd 16</vt:lpstr>
      <vt:lpstr>000018 //STEP020    EXEC  PGM=SORT,COND=(4,LT) 000019 //SORTIN      DD  DSN=LB12345.IKEA.ALL ,DISP=SHR 000020 //SORTOUT  DD  DSN=LB12345.IKEA.ALL.SORTED, 000021 //   DISP=(NEW,CATLG,DELETE), 000022 //   AVGREC=K,RECFM=F, 000023 //   DSORG=PS, 000024 //  SPACE=(72,(1,1),RLSE), 000025 //  LRECL=72 000026 //SYSIN         DD   * 000027   SORT FIELDS=(15,15,CH,A),SKIPREC=10,STOPAFT=20 000028   SUM FIELDS=(54,8,ZD) 000029   INCLUDE COND=((53,1,CH,EQ,C'M'),OR,((62,1,CH,NE,C‚F'), 000030       AND,(63,10,CH,LT,C'1970-01-01'))) 000031 /*  000032 //SYSOUT      DD SYSOUT=* 000033 //SYSPRINT   DD SYSOUT=* </vt:lpstr>
      <vt:lpstr>000025 //                     LRECL=72 000026 //SYSIN      DD  * 000027   SORT FIELDS=(15,15,A,5,10,A),FORMAT=CH 000028   SUM FIELDS=(54,8,ZD) 000029   OUTREC FIELDS=(11:C'Associate: ',5,10,X,15,15,50:C'salary (zl) = ', 000030                  54,6,C’,’,60,2) 000031 /*</vt:lpstr>
      <vt:lpstr>Slajd 19</vt:lpstr>
      <vt:lpstr>000025 //         LRECL=72 000026 //SYSIN      DD  * 000027   INREC FIELDS=(15,15,5,10,54,8) 000028   SORT FIELDS=(1,15,A,16,10,A),FORMAT=CH 000029   SUM FIELDS=(26,8,ZD) 000030   OUTREC FIELDS=(11:C'Associate: ',16,10,X,1,15,50:C'salary (zl) = ', 000031                  26,6,C’,’,32,2) 000032 /* </vt:lpstr>
      <vt:lpstr>000022 //STEP010    EXEC  PGM=SORT 000023 //SORTIN        DD   DSN=LB12345.IKEA.ALL,DISP=SHR 000024 //DLAJANKA  DD   DSN=LB12345.IKEA.JANEK,DISP=(,KEEP), 000025 //      AVGREC=K,RECFM=F,DSORG=PS, 000026 //     SPACE=(72,(1,1),RLSE),LRECL=72 000027 //DLAJOLI       DD  DSN=LB12345.IKEA.JOLA,DISP=(,KEEP),REFDD=*.DLAJANKA 000028 //DLAMARTY DD  DSN=LB12345.IKEA.MARTA,DISP=(,KEEP),REFDD=*.DLAJANKA 000029 //DLAOLI         DD  DSN=LB12345.IKEA.OLA,DISP=(,KEEP),REFDD=*.DLAJANKA 000030 //DLATOMKA DD  DSN=LB12345.IKEA.TOMEK,DISP=(,KEEP),REFDD=*.DLAJANKA 000031 //SYSIN            DD  * 000032   OPTION COPY 000033   OUTFIL FNAMES=(DLAJANKA,DLAJOLI,DLAMARTY,DLAOLI,DLATOMKA) 000034 /* 000035 //SYSOUT       DD  SYSOUT=* 000036 //SYSPRINT    DD  SYSOUT=*</vt:lpstr>
      <vt:lpstr>000022 //STEP010  EXEC PGM=SORT 000023 //SORTIN     DD DSN=LB12345.IKEA.ALL,DISP=SHR 000024 //SORTOF1  DD DSN=LB12345.IKEA.JANEK,DISP=(,KEEP), 000025 //                    AVGREC=K,RECFM=F,DSORG=PS, 000026 //                    SPACE=(72,(1,1),RLSE),LRECL=72 000027 //SORTOF2  DD DSN=LB12345.IKEA.JOLA,DISP=(,KEEP),REFDD=*.SORTOF1 000028 //SORTOF3  DD DSN=LB12345.IKEA.MARTA,DISP=(,KEEP),REFDD=*.SORTOF1 000029 //SORTOF4  DD DSN=LB12345.IKEA.OLA,DISP=(,KEEP),REFDD=*.SORTOF1 000030 //SORTOF5  DD DSN=LB12345.IKEA.TOMEK,DISP=(,KEEP),REFDD=*.SORTOF1 000031 //SYSIN        DD *  000032   OPTION COPY 000033   OUTFIL FILES=(1,2,3,4,5) 000034 /* 000035 //SYSOUT    DD SYSOUT=* 000036 //SYSPRINT DD SYSOUT=*</vt:lpstr>
      <vt:lpstr>000023 //STEP010  EXEC PGM=SORT        DEPARTMENT 000024 //SORTIN    DD  DSN=LB12345.IKEA.ALL,DISP=SHR 000025 //ACC           DD  DSN=LB12345.IKEA.ACC,DISP=(,KEEP), 000026 //      AVGREC=K,RECFM=F,DSORG=PS, 000027 //      SPACE=(72,(1,1),RLSE),LRECL=72       ACCOUNTING 000028 //BUS          DD  DSN=LB12345.IKEA.BUS,DISP=(,KEEP),REFDD=*.ACC       BUSINESS 000029 //INV           DD  DSN=LB12345.IKEA.INV,DISP=(,KEEP),REFDD=*.ACC       INVENTION 000030 //ITD            DD  DSN=LB12345.IKEA.ITD,DISP=(,KEEP),REFDD=*.ACC        INFOTECH 000031 //PRD          DD  DSN=LB12345.IKEA.PRD,DISP=(,KEEP),REFDD=*.ACC     PRODUCTION 000032 //REST         DD  DSN=LB12345.IKEA.REST,DISP=(,KEEP),REFDD=*.ACC        OTHERS 000033 //SYSIN       DD  * 000034   OPTION  COPY 000035   OUTFIL  FNAMES=ACC,INCLUDE=(30,3,CH,EQ,C'ACC') 000036   OUTFIL  FNAMES=BUS,INCLUDE=(30,3,CH,EQ,C'BUS') 000037   OUTFIL  FNAMES=INV,INCLUDE=(30,3,CH,EQ,C'INV') 000038   OUTFIL  FNAMES=ITD,INCLUDE=(30,3,CH,EQ,C'ITD') 000039   OUTFIL  FNAMES=PRD,INCLUDE=(30,3,CH,EQ,C'PRD') 000040   OUTFIL  FNAMES=REST,SAVE 000041 /* 000042 //SYSOUT     DD  SYSOUT=* 000043 //SYSPRINT  DD  SYSOUT=*</vt:lpstr>
      <vt:lpstr>Slajd 24</vt:lpstr>
      <vt:lpstr>Slajd 25</vt:lpstr>
      <vt:lpstr>Slajd 26</vt:lpstr>
      <vt:lpstr>Slajd 27</vt:lpstr>
      <vt:lpstr>Slajd 28</vt:lpstr>
      <vt:lpstr>Slajd 29</vt:lpstr>
      <vt:lpstr>Slajd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JCL</dc:title>
  <dc:creator>outlook</dc:creator>
  <cp:lastModifiedBy>ZLATANXD</cp:lastModifiedBy>
  <cp:revision>815</cp:revision>
  <dcterms:created xsi:type="dcterms:W3CDTF">2008-04-24T20:25:25Z</dcterms:created>
  <dcterms:modified xsi:type="dcterms:W3CDTF">2022-07-28T23:11:14Z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ec17ee5-d002-416f-a486-c5f1fad2d957_Enabled">
    <vt:lpwstr>true</vt:lpwstr>
  </property>
  <property fmtid="{D5CDD505-2E9C-101B-9397-08002B2CF9AE}" pid="3" name="MSIP_Label_5ec17ee5-d002-416f-a486-c5f1fad2d957_SetDate">
    <vt:lpwstr>2020-10-21T14:19:26Z</vt:lpwstr>
  </property>
  <property fmtid="{D5CDD505-2E9C-101B-9397-08002B2CF9AE}" pid="4" name="MSIP_Label_5ec17ee5-d002-416f-a486-c5f1fad2d957_Method">
    <vt:lpwstr>Privileged</vt:lpwstr>
  </property>
  <property fmtid="{D5CDD505-2E9C-101B-9397-08002B2CF9AE}" pid="5" name="MSIP_Label_5ec17ee5-d002-416f-a486-c5f1fad2d957_Name">
    <vt:lpwstr>Open</vt:lpwstr>
  </property>
  <property fmtid="{D5CDD505-2E9C-101B-9397-08002B2CF9AE}" pid="6" name="MSIP_Label_5ec17ee5-d002-416f-a486-c5f1fad2d957_SiteId">
    <vt:lpwstr>8beccd60-0be6-4025-8e24-ca9ae679e1f4</vt:lpwstr>
  </property>
  <property fmtid="{D5CDD505-2E9C-101B-9397-08002B2CF9AE}" pid="7" name="MSIP_Label_5ec17ee5-d002-416f-a486-c5f1fad2d957_ActionId">
    <vt:lpwstr>0b8a353f-2a6f-48d4-bb26-5a3e7c5a77bc</vt:lpwstr>
  </property>
  <property fmtid="{D5CDD505-2E9C-101B-9397-08002B2CF9AE}" pid="8" name="MSIP_Label_5ec17ee5-d002-416f-a486-c5f1fad2d957_ContentBits">
    <vt:lpwstr>0</vt:lpwstr>
  </property>
</Properties>
</file>