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3" r:id="rId14"/>
    <p:sldId id="274" r:id="rId15"/>
    <p:sldId id="267" r:id="rId16"/>
    <p:sldId id="268" r:id="rId17"/>
    <p:sldId id="269" r:id="rId18"/>
    <p:sldId id="277" r:id="rId19"/>
    <p:sldId id="276" r:id="rId20"/>
    <p:sldId id="278" r:id="rId21"/>
    <p:sldId id="279" r:id="rId22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333" autoAdjust="0"/>
  </p:normalViewPr>
  <p:slideViewPr>
    <p:cSldViewPr>
      <p:cViewPr varScale="1">
        <p:scale>
          <a:sx n="75" d="100"/>
          <a:sy n="75" d="100"/>
        </p:scale>
        <p:origin x="-10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28727EF-3461-4CC6-B87E-ACB6B6C62B8E}" type="datetimeFigureOut">
              <a:rPr lang="pl-PL"/>
              <a:pPr>
                <a:defRPr/>
              </a:pPr>
              <a:t>2022-07-29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295BF8-ED9E-4486-A003-B1D2558A663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488028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l-PL" b="1" dirty="0"/>
              <a:t>TSO</a:t>
            </a:r>
            <a:r>
              <a:rPr lang="pl-PL" dirty="0"/>
              <a:t> jest </a:t>
            </a:r>
            <a:r>
              <a:rPr lang="pl-PL" dirty="0" smtClean="0"/>
              <a:t>podstawowym elementem, </a:t>
            </a:r>
            <a:r>
              <a:rPr lang="pl-PL" dirty="0"/>
              <a:t>który </a:t>
            </a:r>
            <a:r>
              <a:rPr lang="pl-PL" dirty="0" smtClean="0"/>
              <a:t>pozwala użytkownikowi na interaktywną</a:t>
            </a:r>
            <a:r>
              <a:rPr lang="pl-PL" baseline="0" dirty="0" smtClean="0"/>
              <a:t> pracę z </a:t>
            </a:r>
            <a:r>
              <a:rPr lang="pl-PL" dirty="0" smtClean="0"/>
              <a:t>systemem </a:t>
            </a:r>
            <a:r>
              <a:rPr lang="pl-PL" dirty="0"/>
              <a:t>operacyjnym </a:t>
            </a:r>
            <a:r>
              <a:rPr lang="pl-PL" b="1" dirty="0"/>
              <a:t>MVS</a:t>
            </a:r>
            <a:r>
              <a:rPr lang="pl-PL" dirty="0"/>
              <a:t> (</a:t>
            </a:r>
            <a:r>
              <a:rPr lang="pl-PL" b="1" noProof="1"/>
              <a:t>M</a:t>
            </a:r>
            <a:r>
              <a:rPr lang="pl-PL" noProof="1"/>
              <a:t>ultiple </a:t>
            </a:r>
            <a:r>
              <a:rPr lang="pl-PL" b="1" noProof="1"/>
              <a:t>V</a:t>
            </a:r>
            <a:r>
              <a:rPr lang="pl-PL" noProof="1"/>
              <a:t>irtual</a:t>
            </a:r>
            <a:r>
              <a:rPr lang="pl-PL" dirty="0"/>
              <a:t> </a:t>
            </a:r>
            <a:r>
              <a:rPr lang="pl-PL" b="1" dirty="0"/>
              <a:t>S</a:t>
            </a:r>
            <a:r>
              <a:rPr lang="pl-PL" dirty="0"/>
              <a:t>ystem, a jego podstawowe wersje to </a:t>
            </a:r>
            <a:r>
              <a:rPr lang="pl-PL" b="1" dirty="0"/>
              <a:t>MVS/SP</a:t>
            </a:r>
            <a:r>
              <a:rPr lang="pl-PL" dirty="0"/>
              <a:t> czyli </a:t>
            </a:r>
            <a:r>
              <a:rPr lang="pl-PL" b="1" dirty="0"/>
              <a:t>MVS</a:t>
            </a:r>
            <a:r>
              <a:rPr lang="pl-PL" dirty="0"/>
              <a:t>/</a:t>
            </a:r>
            <a:r>
              <a:rPr lang="pl-PL" b="1" dirty="0"/>
              <a:t>S</a:t>
            </a:r>
            <a:r>
              <a:rPr lang="pl-PL" dirty="0"/>
              <a:t>ystems </a:t>
            </a:r>
            <a:r>
              <a:rPr lang="pl-PL" b="1" dirty="0"/>
              <a:t>P</a:t>
            </a:r>
            <a:r>
              <a:rPr lang="pl-PL" dirty="0"/>
              <a:t>rogram, </a:t>
            </a:r>
            <a:r>
              <a:rPr lang="pl-PL" b="1" dirty="0"/>
              <a:t>MVS/XA</a:t>
            </a:r>
            <a:r>
              <a:rPr lang="pl-PL" dirty="0"/>
              <a:t> czyli </a:t>
            </a:r>
            <a:r>
              <a:rPr lang="pl-PL" b="1" dirty="0"/>
              <a:t>MVS</a:t>
            </a:r>
            <a:r>
              <a:rPr lang="pl-PL" dirty="0"/>
              <a:t>/</a:t>
            </a:r>
            <a:r>
              <a:rPr lang="pl-PL" noProof="1"/>
              <a:t>e</a:t>
            </a:r>
            <a:r>
              <a:rPr lang="pl-PL" b="1" noProof="1"/>
              <a:t>X</a:t>
            </a:r>
            <a:r>
              <a:rPr lang="pl-PL" noProof="1"/>
              <a:t>tended </a:t>
            </a:r>
            <a:r>
              <a:rPr lang="pl-PL" b="1" noProof="1"/>
              <a:t>A</a:t>
            </a:r>
            <a:r>
              <a:rPr lang="pl-PL" noProof="1"/>
              <a:t>rchitecture</a:t>
            </a:r>
            <a:r>
              <a:rPr lang="pl-PL" dirty="0"/>
              <a:t> i </a:t>
            </a:r>
            <a:r>
              <a:rPr lang="pl-PL" b="1" dirty="0"/>
              <a:t>MVS/ESA</a:t>
            </a:r>
            <a:r>
              <a:rPr lang="pl-PL" dirty="0"/>
              <a:t> czyli </a:t>
            </a:r>
            <a:r>
              <a:rPr lang="pl-PL" b="1" dirty="0"/>
              <a:t>MVS</a:t>
            </a:r>
            <a:r>
              <a:rPr lang="pl-PL" dirty="0"/>
              <a:t>/</a:t>
            </a:r>
            <a:r>
              <a:rPr lang="pl-PL" b="1" noProof="1"/>
              <a:t>E</a:t>
            </a:r>
            <a:r>
              <a:rPr lang="pl-PL" noProof="1"/>
              <a:t>nterprice</a:t>
            </a:r>
            <a:r>
              <a:rPr lang="pl-PL" dirty="0"/>
              <a:t> </a:t>
            </a:r>
            <a:r>
              <a:rPr lang="pl-PL" b="1" dirty="0"/>
              <a:t>S</a:t>
            </a:r>
            <a:r>
              <a:rPr lang="pl-PL" dirty="0"/>
              <a:t>ystems </a:t>
            </a:r>
            <a:r>
              <a:rPr lang="pl-PL" b="1" noProof="1"/>
              <a:t>A</a:t>
            </a:r>
            <a:r>
              <a:rPr lang="pl-PL" noProof="1"/>
              <a:t>rchitecture</a:t>
            </a:r>
            <a:r>
              <a:rPr lang="pl-PL" dirty="0"/>
              <a:t>).  Jakkolwiek </a:t>
            </a:r>
            <a:r>
              <a:rPr lang="pl-PL" b="1" dirty="0"/>
              <a:t>IBM</a:t>
            </a:r>
            <a:r>
              <a:rPr lang="pl-PL" dirty="0"/>
              <a:t> czasem wypuszcza nowe wersje </a:t>
            </a:r>
            <a:r>
              <a:rPr lang="pl-PL" b="1" dirty="0"/>
              <a:t>MVS</a:t>
            </a:r>
            <a:r>
              <a:rPr lang="pl-PL" dirty="0"/>
              <a:t>, te wersje rzadko zmieniają istniejący </a:t>
            </a:r>
            <a:r>
              <a:rPr lang="pl-PL" b="1" dirty="0"/>
              <a:t>JCL</a:t>
            </a:r>
            <a:r>
              <a:rPr lang="pl-PL" dirty="0"/>
              <a:t>.</a:t>
            </a:r>
          </a:p>
          <a:p>
            <a:pPr eaLnBrk="1" hangingPunct="1">
              <a:spcBef>
                <a:spcPct val="0"/>
              </a:spcBef>
            </a:pPr>
            <a:endParaRPr lang="pl-PL" dirty="0"/>
          </a:p>
          <a:p>
            <a:pPr eaLnBrk="1" hangingPunct="1">
              <a:spcBef>
                <a:spcPct val="0"/>
              </a:spcBef>
            </a:pPr>
            <a:r>
              <a:rPr lang="pl-PL" dirty="0"/>
              <a:t>TSO ma w sobie język komend, które pozwalają na operacje w JCL, narzędziami takimi jak tworzenie, usuwanie i kopiowanie plików.  Można tu także przetrzymywać JCL, dane i uruchamiać programy </a:t>
            </a:r>
            <a:r>
              <a:rPr lang="pl-PL" i="1" noProof="1"/>
              <a:t>batch</a:t>
            </a:r>
            <a:r>
              <a:rPr lang="pl-PL" noProof="1"/>
              <a:t>’owe</a:t>
            </a:r>
            <a:r>
              <a:rPr lang="pl-PL" dirty="0"/>
              <a:t> i wyświetlić wyniki działania programów na ekranie monitora.</a:t>
            </a:r>
          </a:p>
          <a:p>
            <a:pPr eaLnBrk="1" hangingPunct="1">
              <a:spcBef>
                <a:spcPct val="0"/>
              </a:spcBef>
            </a:pPr>
            <a:endParaRPr lang="pl-PL" dirty="0"/>
          </a:p>
          <a:p>
            <a:pPr eaLnBrk="1" hangingPunct="1">
              <a:spcBef>
                <a:spcPct val="0"/>
              </a:spcBef>
            </a:pPr>
            <a:r>
              <a:rPr lang="pl-PL" dirty="0"/>
              <a:t>Można tu także edytować (zmieniać) dane i kody JCL</a:t>
            </a:r>
            <a:r>
              <a:rPr lang="pl-PL" noProof="1"/>
              <a:t>, COBOLa</a:t>
            </a:r>
            <a:r>
              <a:rPr lang="pl-PL" dirty="0"/>
              <a:t>… i o tym jest ta prezentacja. </a:t>
            </a:r>
          </a:p>
        </p:txBody>
      </p:sp>
      <p:sp>
        <p:nvSpPr>
          <p:cNvPr id="2458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158D79-608C-48EB-81B7-A6DD7C25AF21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1.  Otwieramy plik </a:t>
            </a:r>
            <a:r>
              <a:rPr lang="pl-PL" b="1" dirty="0"/>
              <a:t>do</a:t>
            </a:r>
            <a:r>
              <a:rPr lang="pl-PL" dirty="0"/>
              <a:t> którego chcemy kopiować (tutaj: PROGNEW)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2.  a)  W „bloku liczb” wstawiamy </a:t>
            </a:r>
            <a:r>
              <a:rPr lang="pl-PL" b="1" dirty="0"/>
              <a:t>A</a:t>
            </a:r>
            <a:r>
              <a:rPr lang="pl-PL" dirty="0"/>
              <a:t> jak </a:t>
            </a:r>
            <a:r>
              <a:rPr lang="pl-PL" i="1" noProof="1"/>
              <a:t>After</a:t>
            </a:r>
            <a:r>
              <a:rPr lang="pl-PL" noProof="1"/>
              <a:t> (lub </a:t>
            </a:r>
            <a:r>
              <a:rPr lang="pl-PL" b="1" noProof="1"/>
              <a:t>B</a:t>
            </a:r>
            <a:r>
              <a:rPr lang="pl-PL" noProof="1"/>
              <a:t> jak </a:t>
            </a:r>
            <a:r>
              <a:rPr lang="pl-PL" i="1" noProof="1"/>
              <a:t>Before</a:t>
            </a:r>
            <a:r>
              <a:rPr lang="pl-PL" dirty="0"/>
              <a:t>) i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     b)  piszemy COPY w linii komendy,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 startAt="3"/>
              <a:defRPr/>
            </a:pPr>
            <a:r>
              <a:rPr lang="pl-PL" dirty="0"/>
              <a:t>[ENTER]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 startAt="4"/>
              <a:defRPr/>
            </a:pPr>
            <a:r>
              <a:rPr lang="pl-PL" dirty="0"/>
              <a:t>Ukazuje się nam ekran do selekcjonowania plików (nie jest on pokazany na slajdzie) – wypełniamy tu ścieżkę dostępu (w tym przypadku jest to ten sam LB12345.SOURCE mający w sobie pliki)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l-PL" dirty="0"/>
              <a:t>5.  [ENTER]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6.</a:t>
            </a:r>
            <a:r>
              <a:rPr lang="pl-PL" baseline="0" dirty="0"/>
              <a:t>  </a:t>
            </a:r>
            <a:r>
              <a:rPr lang="pl-PL" dirty="0"/>
              <a:t>Piszemy </a:t>
            </a:r>
            <a:r>
              <a:rPr lang="pl-PL" b="1" dirty="0"/>
              <a:t>S</a:t>
            </a:r>
            <a:r>
              <a:rPr lang="pl-PL" dirty="0"/>
              <a:t> (jak </a:t>
            </a:r>
            <a:r>
              <a:rPr lang="pl-PL" i="1" noProof="1"/>
              <a:t>Select</a:t>
            </a:r>
            <a:r>
              <a:rPr lang="pl-PL" dirty="0"/>
              <a:t>) przy pliku </a:t>
            </a:r>
            <a:r>
              <a:rPr lang="pl-PL" b="1" dirty="0"/>
              <a:t>którego</a:t>
            </a:r>
            <a:r>
              <a:rPr lang="pl-PL" dirty="0"/>
              <a:t> zawartość chcemy kopiować widząc na ekranie wyrażenie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	</a:t>
            </a:r>
            <a:r>
              <a:rPr lang="en-US" dirty="0"/>
              <a:t>EDIT Extended Copy to </a:t>
            </a:r>
            <a:r>
              <a:rPr lang="pl-PL" dirty="0"/>
              <a:t>LB12345.SOURCE</a:t>
            </a:r>
            <a:r>
              <a:rPr lang="en-US" dirty="0"/>
              <a:t>(</a:t>
            </a:r>
            <a:r>
              <a:rPr lang="pl-PL" dirty="0"/>
              <a:t>PROGOLD</a:t>
            </a:r>
            <a:r>
              <a:rPr lang="en-US" dirty="0"/>
              <a:t>)</a:t>
            </a:r>
            <a:endParaRPr lang="pl-PL" dirty="0"/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pl-PL" dirty="0"/>
              <a:t>7.  [ENTER]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8.</a:t>
            </a:r>
            <a:r>
              <a:rPr lang="pl-PL" baseline="0" dirty="0"/>
              <a:t> </a:t>
            </a:r>
            <a:r>
              <a:rPr lang="pl-PL" dirty="0"/>
              <a:t> Cały PROGOLD został skopiowany do PROGNEW po miejscu oznaczonym przez </a:t>
            </a:r>
            <a:r>
              <a:rPr lang="pl-PL" b="1" dirty="0"/>
              <a:t>A</a:t>
            </a:r>
            <a:r>
              <a:rPr lang="pl-PL" dirty="0"/>
              <a:t> w „bloku liczb” .</a:t>
            </a:r>
          </a:p>
        </p:txBody>
      </p:sp>
      <p:sp>
        <p:nvSpPr>
          <p:cNvPr id="33796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003E15-5A89-4070-8702-2D45660ED50B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l-PL" dirty="0"/>
              <a:t>Na ekranie widzimy potwierdzenie działania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	 </a:t>
            </a:r>
            <a:r>
              <a:rPr lang="pl-PL" noProof="1"/>
              <a:t>Edit/View – Create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Po czym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	 "</a:t>
            </a:r>
            <a:r>
              <a:rPr lang="pl-PL" noProof="1"/>
              <a:t>Current</a:t>
            </a:r>
            <a:r>
              <a:rPr lang="pl-PL" dirty="0"/>
              <a:t>" Data Set: LB12345.SOURCE(STARY)      </a:t>
            </a:r>
            <a:r>
              <a:rPr lang="pl-PL" dirty="0">
                <a:sym typeface="Wingdings" pitchFamily="2" charset="2"/>
              </a:rPr>
              <a:t> to plik z którego kopiujemy</a:t>
            </a:r>
          </a:p>
          <a:p>
            <a:pPr eaLnBrk="1" hangingPunct="1">
              <a:spcBef>
                <a:spcPct val="0"/>
              </a:spcBef>
            </a:pPr>
            <a:endParaRPr lang="pl-PL" dirty="0"/>
          </a:p>
          <a:p>
            <a:pPr eaLnBrk="1" hangingPunct="1">
              <a:spcBef>
                <a:spcPct val="0"/>
              </a:spcBef>
            </a:pPr>
            <a:r>
              <a:rPr lang="pl-PL" dirty="0"/>
              <a:t>Po wpisaniu ścieżki dostępu do pliku (nieistniejącego jeszcze) zostanie on utworzony z atrybutami starego i z zawartością zaznaczonego kodu starego </a:t>
            </a:r>
            <a:r>
              <a:rPr lang="pl-PL" i="1" noProof="1"/>
              <a:t>copybook</a:t>
            </a:r>
            <a:r>
              <a:rPr lang="pl-PL" noProof="1"/>
              <a:t>’a</a:t>
            </a:r>
            <a:r>
              <a:rPr lang="pl-PL" dirty="0"/>
              <a:t> (w tym wypadku części </a:t>
            </a:r>
            <a:r>
              <a:rPr lang="pl-PL" dirty="0" smtClean="0"/>
              <a:t>tytułowej).</a:t>
            </a:r>
            <a:endParaRPr lang="pl-PL" dirty="0"/>
          </a:p>
        </p:txBody>
      </p:sp>
      <p:sp>
        <p:nvSpPr>
          <p:cNvPr id="3482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BD3C7A-0FB4-4BBD-A999-4A48297D541E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l-PL" dirty="0"/>
              <a:t>W tym przykładzie jest do skopiowania zestaw linii </a:t>
            </a:r>
            <a:r>
              <a:rPr lang="pl-PL" i="1" noProof="1"/>
              <a:t>copybook</a:t>
            </a:r>
            <a:r>
              <a:rPr lang="pl-PL" noProof="1"/>
              <a:t>’a</a:t>
            </a:r>
            <a:r>
              <a:rPr lang="pl-PL" dirty="0"/>
              <a:t> bez linii tytułowych </a:t>
            </a:r>
            <a:r>
              <a:rPr lang="pl-PL" i="1" noProof="1"/>
              <a:t>copybook</a:t>
            </a:r>
            <a:r>
              <a:rPr lang="pl-PL" noProof="1"/>
              <a:t>’a</a:t>
            </a:r>
            <a:r>
              <a:rPr lang="pl-PL" dirty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Zaznaczając blok linii i pisząc CUT w linii komendy można wyjść klawiszem [F3] (END).   Daje to w efekcie zapis bloku linii do bufora.</a:t>
            </a:r>
          </a:p>
          <a:p>
            <a:pPr eaLnBrk="1" hangingPunct="1">
              <a:spcBef>
                <a:spcPct val="0"/>
              </a:spcBef>
            </a:pPr>
            <a:r>
              <a:rPr lang="pl-PL" i="1" noProof="1"/>
              <a:t>Paste</a:t>
            </a:r>
            <a:r>
              <a:rPr lang="pl-PL" dirty="0"/>
              <a:t> w innym pliku (może przecież być w tym samym pliku) wrzuca ten blok po A w „bloku liczb”.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Skoro ten blok jest nadal w pamięci, jest nadal dostępny do innych operacji.</a:t>
            </a:r>
          </a:p>
        </p:txBody>
      </p:sp>
      <p:sp>
        <p:nvSpPr>
          <p:cNvPr id="35844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C20AF2-04B3-4274-B33C-D7C278D157F1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l-PL" b="1" dirty="0">
                <a:solidFill>
                  <a:srgbClr val="FF0000"/>
                </a:solidFill>
              </a:rPr>
              <a:t>RESET</a:t>
            </a:r>
            <a:r>
              <a:rPr lang="pl-PL" dirty="0"/>
              <a:t> lub w skrócie </a:t>
            </a:r>
            <a:r>
              <a:rPr lang="pl-PL" b="1" dirty="0"/>
              <a:t>RES</a:t>
            </a:r>
            <a:r>
              <a:rPr lang="pl-PL" dirty="0"/>
              <a:t> ukazuje ukryte komendą EXCLUDE linie (tak jak to jest w przypadku zastosowania komendy linii – patrz „Edit </a:t>
            </a:r>
            <a:r>
              <a:rPr lang="pl-PL" noProof="1"/>
              <a:t>command line”</a:t>
            </a:r>
            <a:r>
              <a:rPr lang="pl-PL" dirty="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Komenda globalna </a:t>
            </a:r>
            <a:r>
              <a:rPr lang="pl-PL" b="1" dirty="0"/>
              <a:t>FLIP </a:t>
            </a:r>
            <a:r>
              <a:rPr lang="pl-PL" dirty="0"/>
              <a:t>ukrywa nieukryte linie i jednocześnie odkrywa inne.</a:t>
            </a:r>
            <a:endParaRPr lang="pl-PL" b="1" dirty="0"/>
          </a:p>
          <a:p>
            <a:pPr eaLnBrk="1" hangingPunct="1">
              <a:spcBef>
                <a:spcPct val="0"/>
              </a:spcBef>
            </a:pPr>
            <a:endParaRPr lang="pl-PL" dirty="0"/>
          </a:p>
        </p:txBody>
      </p:sp>
      <p:sp>
        <p:nvSpPr>
          <p:cNvPr id="36868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8FD43A-37F4-4C98-980E-B698FAD8682D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pl-P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l-PL" dirty="0"/>
              <a:t>Można zawęzić przedział kolumn w którym szuka się danego ciągu znaków pisząc po nim dwie liczby określające pozycje kolumn w bajtach.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	Np. FIND </a:t>
            </a:r>
            <a:r>
              <a:rPr lang="pl-PL" noProof="1"/>
              <a:t>division</a:t>
            </a:r>
            <a:r>
              <a:rPr lang="pl-PL" dirty="0"/>
              <a:t> 8 18	        nie znajduje żadnego słowa ‘</a:t>
            </a:r>
            <a:r>
              <a:rPr lang="pl-PL" noProof="1"/>
              <a:t>division</a:t>
            </a:r>
            <a:r>
              <a:rPr lang="pl-PL" dirty="0"/>
              <a:t>’ bo kolumny są liczone od pierwszego znaku ‘bloku liczb’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	      FIND </a:t>
            </a:r>
            <a:r>
              <a:rPr lang="pl-PL" noProof="1"/>
              <a:t>division</a:t>
            </a:r>
            <a:r>
              <a:rPr lang="pl-PL" dirty="0"/>
              <a:t> 8 20	        chwyci słowo ‘</a:t>
            </a:r>
            <a:r>
              <a:rPr lang="pl-PL" noProof="1"/>
              <a:t>division</a:t>
            </a:r>
            <a:r>
              <a:rPr lang="pl-PL" dirty="0"/>
              <a:t>’ w DATA DIVISION bo ono wystąpi (litera D) w dwudziestej kolumnie.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	      FIND </a:t>
            </a:r>
            <a:r>
              <a:rPr lang="pl-PL" noProof="1"/>
              <a:t>division</a:t>
            </a:r>
            <a:r>
              <a:rPr lang="pl-PL" dirty="0"/>
              <a:t> 8 20 .F .L        chwyci słowo ‘</a:t>
            </a:r>
            <a:r>
              <a:rPr lang="pl-PL" noProof="1"/>
              <a:t>division</a:t>
            </a:r>
            <a:r>
              <a:rPr lang="pl-PL" dirty="0"/>
              <a:t>’ w DATA DIVISION pod warunkiem, że znajduje się ono pomiędzy .F i .L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			         wpisanymi w „blok liczb”.</a:t>
            </a:r>
          </a:p>
          <a:p>
            <a:pPr eaLnBrk="1" hangingPunct="1">
              <a:spcBef>
                <a:spcPct val="0"/>
              </a:spcBef>
            </a:pPr>
            <a:endParaRPr lang="pl-PL" dirty="0"/>
          </a:p>
          <a:p>
            <a:pPr eaLnBrk="1" hangingPunct="1">
              <a:spcBef>
                <a:spcPct val="0"/>
              </a:spcBef>
            </a:pPr>
            <a:r>
              <a:rPr lang="pl-PL" dirty="0"/>
              <a:t>Pełny model komendy FIND:</a:t>
            </a:r>
          </a:p>
          <a:p>
            <a:pPr eaLnBrk="1" hangingPunct="1">
              <a:spcBef>
                <a:spcPct val="0"/>
              </a:spcBef>
            </a:pPr>
            <a:endParaRPr lang="pl-PL" dirty="0"/>
          </a:p>
          <a:p>
            <a:pPr eaLnBrk="1" hangingPunct="1">
              <a:spcBef>
                <a:spcPct val="0"/>
              </a:spcBef>
            </a:pPr>
            <a:r>
              <a:rPr lang="pl-PL" dirty="0"/>
              <a:t>FIND </a:t>
            </a:r>
            <a:r>
              <a:rPr lang="pl-PL" i="1" dirty="0"/>
              <a:t>znaki</a:t>
            </a:r>
            <a:r>
              <a:rPr lang="pl-PL" dirty="0"/>
              <a:t>  nr_kolumny1  nr_kolumny2	NEXT	CHAR	X     </a:t>
            </a:r>
            <a:r>
              <a:rPr lang="pl-PL" noProof="1"/>
              <a:t>start_kolumna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			ALL	PREFIX	NX   </a:t>
            </a:r>
            <a:r>
              <a:rPr lang="pl-PL" noProof="1"/>
              <a:t>lewa_kolumna   prawa_kolumna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			FIRST	SUFFIX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			LAST	WORD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			PREV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Przykład:	</a:t>
            </a:r>
            <a:r>
              <a:rPr lang="pl-PL" b="1" dirty="0"/>
              <a:t>FIND</a:t>
            </a:r>
            <a:r>
              <a:rPr lang="pl-PL" dirty="0"/>
              <a:t>  program </a:t>
            </a:r>
            <a:r>
              <a:rPr lang="pl-PL" b="1" dirty="0"/>
              <a:t>WORD</a:t>
            </a:r>
            <a:r>
              <a:rPr lang="pl-PL" dirty="0"/>
              <a:t>             daje to samo co   </a:t>
            </a:r>
            <a:r>
              <a:rPr lang="pl-PL" b="1" dirty="0"/>
              <a:t>FIND</a:t>
            </a:r>
            <a:r>
              <a:rPr lang="pl-PL" dirty="0"/>
              <a:t>  ‘  program  ‘ 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Słowo WORD działa tak samo jak FIND ‘ </a:t>
            </a:r>
            <a:r>
              <a:rPr lang="pl-PL" i="1" dirty="0"/>
              <a:t>znaki</a:t>
            </a:r>
            <a:r>
              <a:rPr lang="pl-PL" dirty="0"/>
              <a:t>  ‘ a więc </a:t>
            </a:r>
            <a:r>
              <a:rPr lang="pl-PL" i="1" dirty="0"/>
              <a:t>znaki</a:t>
            </a:r>
            <a:r>
              <a:rPr lang="pl-PL" dirty="0"/>
              <a:t> jest poprzedzone i zakończone spacją. </a:t>
            </a:r>
          </a:p>
        </p:txBody>
      </p:sp>
      <p:sp>
        <p:nvSpPr>
          <p:cNvPr id="37892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0B080F-D53C-494C-B438-12E3802CF08C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pl-P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/>
          </a:p>
        </p:txBody>
      </p:sp>
      <p:sp>
        <p:nvSpPr>
          <p:cNvPr id="38916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DD947A-8C44-4D40-B2F4-55709CB43240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pl-P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l-PL" dirty="0"/>
              <a:t>PROFILE LOCK   - wartości PROFILE dla aktualnie edytowanego pliku są zapisane w tablicy PROFILE dla tego pliku.  Od tej pory jakakolwiek zmiana do aktualnego profilu (PROFILE) wpływa jedynie na tę tylko sesję.</a:t>
            </a:r>
          </a:p>
          <a:p>
            <a:pPr eaLnBrk="1" hangingPunct="1">
              <a:spcBef>
                <a:spcPct val="0"/>
              </a:spcBef>
            </a:pPr>
            <a:endParaRPr lang="pl-PL" dirty="0"/>
          </a:p>
          <a:p>
            <a:pPr eaLnBrk="1" hangingPunct="1">
              <a:spcBef>
                <a:spcPct val="0"/>
              </a:spcBef>
            </a:pPr>
            <a:r>
              <a:rPr lang="pl-PL" dirty="0"/>
              <a:t>PROFILE UNLOCK   - Od tej pory wszystkie zmiany w aktualnym profilu zamieniają wartości, które mogą być zapisane dla profilu edycji danego pliku.</a:t>
            </a:r>
          </a:p>
        </p:txBody>
      </p:sp>
      <p:sp>
        <p:nvSpPr>
          <p:cNvPr id="399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4312D4-589B-4F30-83F6-5F0CADF19812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pl-P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l-PL" dirty="0"/>
              <a:t>SORT – przykłady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	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	SORT D	- malejąco od pierwszej kolumny do końca ostatniej kolumny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	SORT 5	- od piątej kolumny wzrastająco do końca ostatniej kolumny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	SORT 5 D	- od piątej kolumny malejąco do końca ostatniej kolumny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	SORT 5 8 D	- od piątej do ósmej kolumny malejąco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	SORT .A .B	- od rzędu gdzie w „bloku liczb” jest ‘.A’ do rzędu gdzie w „bloku liczb” jest ‘.B’ 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		  (zamiast .A i .B mogą być inne liczby np. logicznie też jest pisać .F i .L jak First i </a:t>
            </a:r>
            <a:r>
              <a:rPr lang="pl-PL" dirty="0" err="1" smtClean="0"/>
              <a:t>Last</a:t>
            </a:r>
            <a:r>
              <a:rPr lang="pl-PL" dirty="0" smtClean="0"/>
              <a:t>)</a:t>
            </a:r>
            <a:endParaRPr lang="pl-PL" dirty="0"/>
          </a:p>
          <a:p>
            <a:pPr eaLnBrk="1" hangingPunct="1">
              <a:spcBef>
                <a:spcPct val="0"/>
              </a:spcBef>
            </a:pPr>
            <a:endParaRPr lang="pl-PL" dirty="0"/>
          </a:p>
        </p:txBody>
      </p:sp>
      <p:sp>
        <p:nvSpPr>
          <p:cNvPr id="40964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2029CA-2FD2-4BBA-8E92-50251285A813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pl-P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l-PL" noProof="1" smtClean="0"/>
              <a:t>Pokrewne prezentacje:</a:t>
            </a:r>
          </a:p>
          <a:p>
            <a:pPr lvl="2" eaLnBrk="1" hangingPunct="1">
              <a:spcBef>
                <a:spcPct val="0"/>
              </a:spcBef>
            </a:pPr>
            <a:r>
              <a:rPr lang="pl-PL" noProof="1" smtClean="0"/>
              <a:t>COBOL</a:t>
            </a:r>
          </a:p>
          <a:p>
            <a:pPr lvl="2" eaLnBrk="1" hangingPunct="1">
              <a:spcBef>
                <a:spcPct val="0"/>
              </a:spcBef>
            </a:pPr>
            <a:r>
              <a:rPr lang="pl-PL" noProof="1" smtClean="0"/>
              <a:t>JCL</a:t>
            </a:r>
          </a:p>
          <a:p>
            <a:pPr lvl="2" eaLnBrk="1" hangingPunct="1">
              <a:spcBef>
                <a:spcPct val="0"/>
              </a:spcBef>
            </a:pPr>
            <a:r>
              <a:rPr lang="pl-PL" noProof="1" smtClean="0"/>
              <a:t>Programy narzędziowe</a:t>
            </a:r>
          </a:p>
          <a:p>
            <a:pPr lvl="2" eaLnBrk="1" hangingPunct="1">
              <a:spcBef>
                <a:spcPct val="0"/>
              </a:spcBef>
            </a:pPr>
            <a:r>
              <a:rPr lang="pl-PL" noProof="1" smtClean="0"/>
              <a:t>ICETOOL</a:t>
            </a:r>
          </a:p>
          <a:p>
            <a:pPr lvl="2" eaLnBrk="1" hangingPunct="1">
              <a:spcBef>
                <a:spcPct val="0"/>
              </a:spcBef>
            </a:pPr>
            <a:r>
              <a:rPr lang="pl-PL" noProof="1" smtClean="0"/>
              <a:t>ICETOOL – narzędzie do raportowania</a:t>
            </a:r>
          </a:p>
          <a:p>
            <a:pPr eaLnBrk="1" hangingPunct="1">
              <a:spcBef>
                <a:spcPct val="0"/>
              </a:spcBef>
            </a:pPr>
            <a:endParaRPr lang="pl-PL" noProof="1" smtClean="0"/>
          </a:p>
          <a:p>
            <a:pPr eaLnBrk="1" hangingPunct="1">
              <a:spcBef>
                <a:spcPct val="0"/>
              </a:spcBef>
            </a:pPr>
            <a:r>
              <a:rPr lang="pl-PL" noProof="1" smtClean="0"/>
              <a:t>Leszek Buczek, dnia 04 sierpnia 2007</a:t>
            </a:r>
            <a:endParaRPr lang="pl-PL" noProof="1"/>
          </a:p>
        </p:txBody>
      </p:sp>
      <p:sp>
        <p:nvSpPr>
          <p:cNvPr id="41988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5AC8F1-04F3-4FC4-80D2-F26483C8E1A2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l-PL" dirty="0"/>
              <a:t>Typowym miejscem do edycji jest obszar wywołany z głównego ekranu TSO otrzymanego zaraz po zalogowaniu się do TSO przez podanie swojego (przypisanego przez administratora) tzw. </a:t>
            </a:r>
            <a:r>
              <a:rPr lang="pl-PL" i="1" noProof="1"/>
              <a:t>UserID</a:t>
            </a:r>
            <a:r>
              <a:rPr lang="pl-PL" dirty="0"/>
              <a:t> i własnego hasła nie przekraczającego długością ośmiu znaków (system będzie wymagał zmiany tego hasła co miesiąc informując użytkownika na kilka dni przed terminem).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W  linii komendy „COMMAND =</a:t>
            </a:r>
            <a:r>
              <a:rPr lang="pl-PL" dirty="0">
                <a:sym typeface="Wingdings" pitchFamily="2" charset="2"/>
              </a:rPr>
              <a:t>== &gt;” należy wywołać opcję EDIT wpisując 2, wpisując ścieżkę dostępu do pliku, który chce się edytować.</a:t>
            </a:r>
          </a:p>
          <a:p>
            <a:pPr eaLnBrk="1" hangingPunct="1">
              <a:spcBef>
                <a:spcPct val="0"/>
              </a:spcBef>
            </a:pPr>
            <a:r>
              <a:rPr lang="pl-PL" dirty="0">
                <a:sym typeface="Wingdings" pitchFamily="2" charset="2"/>
              </a:rPr>
              <a:t>Znacznie prościej jest wybrać opcję 3 (UTILITY), wpisać pierwszą część ścieżki dostępu (jest nią na pewno </a:t>
            </a:r>
            <a:r>
              <a:rPr lang="pl-PL" i="1" noProof="1">
                <a:sym typeface="Wingdings" pitchFamily="2" charset="2"/>
              </a:rPr>
              <a:t>UserID</a:t>
            </a:r>
            <a:r>
              <a:rPr lang="pl-PL" dirty="0">
                <a:sym typeface="Wingdings" pitchFamily="2" charset="2"/>
              </a:rPr>
              <a:t>) i wyselekcjonować dane do edycji przez wpisanie symbolu E po lewej stronie ścieżki dostępu do pliku.  Jeżeli ścieżka dostępu okaże się zbiorem plików (tzw. </a:t>
            </a:r>
            <a:r>
              <a:rPr lang="pl-PL" b="1" dirty="0">
                <a:sym typeface="Wingdings" pitchFamily="2" charset="2"/>
              </a:rPr>
              <a:t>PDS</a:t>
            </a:r>
            <a:r>
              <a:rPr lang="pl-PL" dirty="0">
                <a:sym typeface="Wingdings" pitchFamily="2" charset="2"/>
              </a:rPr>
              <a:t> – </a:t>
            </a:r>
            <a:r>
              <a:rPr lang="pl-PL" i="1" noProof="1">
                <a:sym typeface="Wingdings" pitchFamily="2" charset="2"/>
              </a:rPr>
              <a:t>Partitioned DataSet</a:t>
            </a:r>
            <a:r>
              <a:rPr lang="pl-PL" dirty="0">
                <a:sym typeface="Wingdings" pitchFamily="2" charset="2"/>
              </a:rPr>
              <a:t>) to możemy użyć B (</a:t>
            </a:r>
            <a:r>
              <a:rPr lang="pl-PL" i="1" noProof="1">
                <a:sym typeface="Wingdings" pitchFamily="2" charset="2"/>
              </a:rPr>
              <a:t>browse</a:t>
            </a:r>
            <a:r>
              <a:rPr lang="pl-PL" dirty="0">
                <a:sym typeface="Wingdings" pitchFamily="2" charset="2"/>
              </a:rPr>
              <a:t>) a przy odpowiednim pliku na następnym ekranie piszemy E (jak </a:t>
            </a:r>
            <a:r>
              <a:rPr lang="pl-PL" i="1" noProof="1">
                <a:sym typeface="Wingdings" pitchFamily="2" charset="2"/>
              </a:rPr>
              <a:t>edit</a:t>
            </a:r>
            <a:r>
              <a:rPr lang="pl-PL" dirty="0">
                <a:sym typeface="Wingdings" pitchFamily="2" charset="2"/>
              </a:rPr>
              <a:t>).</a:t>
            </a:r>
          </a:p>
          <a:p>
            <a:pPr eaLnBrk="1" hangingPunct="1">
              <a:spcBef>
                <a:spcPct val="0"/>
              </a:spcBef>
            </a:pPr>
            <a:r>
              <a:rPr lang="pl-PL" dirty="0">
                <a:sym typeface="Wingdings" pitchFamily="2" charset="2"/>
              </a:rPr>
              <a:t>Wyjście z edytora następuje przez klawisz funkcyjny [F3], które jednocześnie powoduje automatyczne zapisanie zmian w pliku edytowanym.</a:t>
            </a:r>
            <a:endParaRPr lang="pl-PL" dirty="0"/>
          </a:p>
        </p:txBody>
      </p:sp>
      <p:sp>
        <p:nvSpPr>
          <p:cNvPr id="25604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252203-D583-4E20-A5BD-B1B3C8517ED3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Klawisze funkcyjne do poruszania się w edytowanym pliku: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F1  - HELP – odpowiada na aktualne używane komendy opisując je.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F2  - SPLIT - Wywołuje drugi ekran pod ustawionym kursorem (patrz F3 i F9 – wyjście z drugiego ekranu i przeskok kursora pomiędzy ekranami).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	Właściwie to można wywołać wiele ekranów aktywnych jednocześnie – poruszanie się między nimi umożliwia komenda SWAP LIST</a:t>
            </a:r>
            <a:r>
              <a:rPr lang="pl-PL" baseline="0" dirty="0"/>
              <a:t> 	napisana w linii komendy.</a:t>
            </a:r>
            <a:endParaRPr lang="pl-PL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F3  - END - Wychodzi z aktualnego ekranu na ekran wyższego poziomu z automatycznym zapisem zmian w edytowanym pliku.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F4  - RETURN - wraca do głównego menu (ISPF/PDF PRIMARY OPTION MENU).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	   Działa jak START napisany w linii komendy z tym że START otwiera nową sesję zachowując istniejącą.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F5  - RFIND – powtarza komendę FIND (raz wprowadzoną komendę szukania ciągu znaków w pliku).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F6  - RCHANGE – powtarza komendę CHANGE (raz wprowadzoną komendę zmiany ciągu znaków w pliku).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F7  - UP – przesuwa dane na ekranie w górę.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F8  - DOWN - przesuwa dane na ekranie w dół.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F9  - SWAP - powoduje przeskok kursora pomiędzy ekranami.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F10  - LEFT - przesuwa dane na ekranie w lewo.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F11  - RIGHT - przesuwa dane na ekranie w prawo.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F12  - RETRIEVE – ukazuje ponownie ostatnio używaną komendę w linii komendy powodując, że jest ona od razu do ponownego użycia.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	        F12 działa jak DOSKEY w </a:t>
            </a:r>
            <a:r>
              <a:rPr lang="pl-PL" noProof="1"/>
              <a:t>DOSie</a:t>
            </a:r>
            <a:r>
              <a:rPr lang="pl-PL" dirty="0"/>
              <a:t>: powtórzenia F12 wywołują poprzednio używane komendy.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W końcu operacje</a:t>
            </a:r>
            <a:r>
              <a:rPr lang="pl-PL" baseline="0" dirty="0"/>
              <a:t> przypisane klawiszom funkcyjnym są dobrze opanowane więc warto rozważyć pozbycie się widoku dwóch linii w dole ekranu, oszczędzając w ten sposób miejsce na podgląd danych.  Aby to zrobić: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baseline="0" dirty="0"/>
              <a:t>	- Wywołujemy opcję </a:t>
            </a:r>
            <a:r>
              <a:rPr lang="pl-PL" baseline="0" noProof="1"/>
              <a:t>Settings w ISPF Primary Option</a:t>
            </a:r>
            <a:r>
              <a:rPr lang="pl-PL" baseline="0" dirty="0"/>
              <a:t> Menu (podstawowego ekranu ISPF) pisząc 0 (zero) w linii komendy,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baseline="0" dirty="0"/>
              <a:t>	- Wywołanie menu </a:t>
            </a:r>
            <a:r>
              <a:rPr lang="pl-PL" i="1" u="sng" baseline="0" noProof="1"/>
              <a:t>F</a:t>
            </a:r>
            <a:r>
              <a:rPr lang="pl-PL" i="1" baseline="0" noProof="1"/>
              <a:t>unction keys,</a:t>
            </a:r>
            <a:endParaRPr lang="pl-PL" baseline="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baseline="0" dirty="0"/>
              <a:t>	- Wybranie 6 (</a:t>
            </a:r>
            <a:r>
              <a:rPr lang="pl-PL" i="1" baseline="0" noProof="1"/>
              <a:t>Remove function key display</a:t>
            </a:r>
            <a:r>
              <a:rPr lang="pl-PL" baseline="0" dirty="0"/>
              <a:t>).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baseline="0" dirty="0"/>
              <a:t>Zawsze można powrócić do ukazania się tych usuniętych linii poprzez opcję 4 (</a:t>
            </a:r>
            <a:r>
              <a:rPr lang="pl-PL" i="1" baseline="0" noProof="1"/>
              <a:t>Show all function keys</a:t>
            </a:r>
            <a:r>
              <a:rPr lang="pl-PL" baseline="0" dirty="0"/>
              <a:t>) tego samego menu.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baseline="0" dirty="0"/>
              <a:t>Jeżeli takiej funkcji nie znajdziemy, to w linii Command wystarczy wpisać PFSHOW OFF.   PFSHOW ponownie ukazuje listę klawiszy funkcyjnych.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l-PL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noProof="1"/>
              <a:t>Scroll</a:t>
            </a:r>
            <a:r>
              <a:rPr lang="pl-PL" dirty="0"/>
              <a:t> ===&gt; ____  w górnej, prawej części ekranu pyta się jak ma przesuwać ekran gdy będą użyte klawisze F7, F8, F10 i F11.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Możemy tu wpisać np.: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	PAGE co oznacza gotowość przesunięcia danych ekranu o cały ekran,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	10 co oznacza gotowość przesunięcia danych ekranu o 10 linii (F7 i F8) lub kolumn (F10 i F11),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	1000 – (to samo co powyżej tylko nie 10 lecz 1000),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	CSR - co oznacza gotowość przesunięcia danych ekranu do miejsca umiejscowienia kursora (najbardziej praktyczne),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/>
              <a:t>	(wypróbuj inne opcje).</a:t>
            </a:r>
          </a:p>
        </p:txBody>
      </p:sp>
      <p:sp>
        <p:nvSpPr>
          <p:cNvPr id="26628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67404A-F016-4177-81A9-09F670AB5AF9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l-PL" dirty="0"/>
              <a:t>Istnieją ale nie będą tu omawiane (sprawdź w innych źródłach ich przydatność):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BOUNDS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MASK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MD      i      MDD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TABS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TE</a:t>
            </a:r>
          </a:p>
          <a:p>
            <a:pPr eaLnBrk="1" hangingPunct="1">
              <a:spcBef>
                <a:spcPct val="0"/>
              </a:spcBef>
            </a:pPr>
            <a:r>
              <a:rPr lang="pl-PL" dirty="0"/>
              <a:t>TF</a:t>
            </a:r>
          </a:p>
        </p:txBody>
      </p:sp>
      <p:sp>
        <p:nvSpPr>
          <p:cNvPr id="27652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9A8926-A8FB-429F-84F3-11733C4B0BAB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l-PL"/>
              <a:t>Zamiast </a:t>
            </a:r>
            <a:r>
              <a:rPr lang="pl-PL" b="1">
                <a:solidFill>
                  <a:srgbClr val="FF0000"/>
                </a:solidFill>
              </a:rPr>
              <a:t>A</a:t>
            </a:r>
            <a:r>
              <a:rPr lang="pl-PL"/>
              <a:t> (</a:t>
            </a:r>
            <a:r>
              <a:rPr lang="pl-PL" i="1" noProof="1"/>
              <a:t>After</a:t>
            </a:r>
            <a:r>
              <a:rPr lang="pl-PL"/>
              <a:t>) i </a:t>
            </a:r>
            <a:r>
              <a:rPr lang="pl-PL" b="1">
                <a:solidFill>
                  <a:srgbClr val="FF0000"/>
                </a:solidFill>
              </a:rPr>
              <a:t>B</a:t>
            </a:r>
            <a:r>
              <a:rPr lang="pl-PL"/>
              <a:t> (</a:t>
            </a:r>
            <a:r>
              <a:rPr lang="pl-PL" i="1" noProof="1"/>
              <a:t>Before</a:t>
            </a:r>
            <a:r>
              <a:rPr lang="pl-PL"/>
              <a:t>) można użyć </a:t>
            </a:r>
            <a:r>
              <a:rPr lang="pl-PL" b="1">
                <a:solidFill>
                  <a:srgbClr val="FF0000"/>
                </a:solidFill>
              </a:rPr>
              <a:t>O</a:t>
            </a:r>
            <a:r>
              <a:rPr lang="pl-PL"/>
              <a:t> (</a:t>
            </a:r>
            <a:r>
              <a:rPr lang="pl-PL" i="1" noProof="1"/>
              <a:t>Overwrite</a:t>
            </a:r>
            <a:r>
              <a:rPr lang="pl-PL"/>
              <a:t>, Pokryj) ale to działanie nie wprowadza całej linii na miejsce zaznaczone przez </a:t>
            </a:r>
            <a:r>
              <a:rPr lang="pl-PL" b="1">
                <a:solidFill>
                  <a:srgbClr val="FF0000"/>
                </a:solidFill>
              </a:rPr>
              <a:t>O</a:t>
            </a:r>
            <a:r>
              <a:rPr lang="pl-PL"/>
              <a:t> lecz wypełnia spacje tej linii znakami zaznaczonymi w linii </a:t>
            </a:r>
            <a:r>
              <a:rPr lang="pl-PL" b="1">
                <a:solidFill>
                  <a:srgbClr val="FF0000"/>
                </a:solidFill>
              </a:rPr>
              <a:t>C</a:t>
            </a:r>
            <a:r>
              <a:rPr lang="pl-PL"/>
              <a:t> (</a:t>
            </a:r>
            <a:r>
              <a:rPr lang="pl-PL" i="1" noProof="1"/>
              <a:t>Copy</a:t>
            </a:r>
            <a:r>
              <a:rPr lang="pl-PL"/>
              <a:t>) lub </a:t>
            </a:r>
            <a:r>
              <a:rPr lang="pl-PL" b="1">
                <a:solidFill>
                  <a:srgbClr val="FF0000"/>
                </a:solidFill>
              </a:rPr>
              <a:t>M</a:t>
            </a:r>
            <a:r>
              <a:rPr lang="pl-PL"/>
              <a:t> (</a:t>
            </a:r>
            <a:r>
              <a:rPr lang="pl-PL" i="1" noProof="1"/>
              <a:t>Move</a:t>
            </a:r>
            <a:r>
              <a:rPr lang="pl-PL"/>
              <a:t>).</a:t>
            </a:r>
          </a:p>
        </p:txBody>
      </p:sp>
      <p:sp>
        <p:nvSpPr>
          <p:cNvPr id="28676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6A8D3-C784-416B-BDFC-2159BA838BDF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l-PL" dirty="0"/>
              <a:t>Komendy, które zostawiają po sobie ślad inny niż „czysty” kod edytowanego programu, można usunąć komendą globalną (</a:t>
            </a:r>
            <a:r>
              <a:rPr lang="pl-PL" noProof="1"/>
              <a:t>Primary commands</a:t>
            </a:r>
            <a:r>
              <a:rPr lang="pl-PL" dirty="0"/>
              <a:t> -wpisaną po słowie „COMMAND =</a:t>
            </a:r>
            <a:r>
              <a:rPr lang="pl-PL" dirty="0">
                <a:sym typeface="Wingdings" pitchFamily="2" charset="2"/>
              </a:rPr>
              <a:t>==&gt;”) </a:t>
            </a:r>
            <a:r>
              <a:rPr lang="pl-PL" b="1" dirty="0">
                <a:sym typeface="Wingdings" pitchFamily="2" charset="2"/>
              </a:rPr>
              <a:t>RESET</a:t>
            </a:r>
            <a:r>
              <a:rPr lang="pl-PL" dirty="0">
                <a:sym typeface="Wingdings" pitchFamily="2" charset="2"/>
              </a:rPr>
              <a:t> lub w skrócie </a:t>
            </a:r>
            <a:r>
              <a:rPr lang="pl-PL" b="1" dirty="0">
                <a:sym typeface="Wingdings" pitchFamily="2" charset="2"/>
              </a:rPr>
              <a:t>RES</a:t>
            </a:r>
            <a:r>
              <a:rPr lang="pl-PL" dirty="0">
                <a:sym typeface="Wingdings" pitchFamily="2" charset="2"/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pl-PL" dirty="0"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pl-PL" b="1" dirty="0">
                <a:sym typeface="Wingdings" pitchFamily="2" charset="2"/>
              </a:rPr>
              <a:t>RESET</a:t>
            </a:r>
            <a:r>
              <a:rPr lang="pl-PL" dirty="0">
                <a:sym typeface="Wingdings" pitchFamily="2" charset="2"/>
              </a:rPr>
              <a:t> ukazuje więc ukryte komendą </a:t>
            </a:r>
            <a:r>
              <a:rPr lang="pl-PL" b="1" dirty="0">
                <a:sym typeface="Wingdings" pitchFamily="2" charset="2"/>
              </a:rPr>
              <a:t>X</a:t>
            </a:r>
            <a:r>
              <a:rPr lang="pl-PL" dirty="0">
                <a:sym typeface="Wingdings" pitchFamily="2" charset="2"/>
              </a:rPr>
              <a:t> wszystkie linie. (Patrz następne strony; stosuj komendę </a:t>
            </a:r>
            <a:r>
              <a:rPr lang="pl-PL" b="1" dirty="0">
                <a:sym typeface="Wingdings" pitchFamily="2" charset="2"/>
              </a:rPr>
              <a:t>RESET</a:t>
            </a:r>
            <a:r>
              <a:rPr lang="pl-PL" dirty="0">
                <a:sym typeface="Wingdings" pitchFamily="2" charset="2"/>
              </a:rPr>
              <a:t> aby sprawdzić jej działanie.) </a:t>
            </a:r>
          </a:p>
          <a:p>
            <a:pPr eaLnBrk="1" hangingPunct="1">
              <a:spcBef>
                <a:spcPct val="0"/>
              </a:spcBef>
            </a:pPr>
            <a:r>
              <a:rPr lang="pl-PL" dirty="0">
                <a:sym typeface="Wingdings" pitchFamily="2" charset="2"/>
              </a:rPr>
              <a:t>Komenda globalna </a:t>
            </a:r>
            <a:r>
              <a:rPr lang="pl-PL" b="1" dirty="0">
                <a:sym typeface="Wingdings" pitchFamily="2" charset="2"/>
              </a:rPr>
              <a:t>FLIP</a:t>
            </a:r>
            <a:r>
              <a:rPr lang="pl-PL" dirty="0">
                <a:sym typeface="Wingdings" pitchFamily="2" charset="2"/>
              </a:rPr>
              <a:t>.- ukrywa nieukryte linie i odkrywa ukryte.</a:t>
            </a:r>
          </a:p>
          <a:p>
            <a:pPr eaLnBrk="1" hangingPunct="1">
              <a:spcBef>
                <a:spcPct val="0"/>
              </a:spcBef>
            </a:pPr>
            <a:endParaRPr lang="pl-PL" dirty="0"/>
          </a:p>
        </p:txBody>
      </p:sp>
      <p:sp>
        <p:nvSpPr>
          <p:cNvPr id="2970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9C7B15-544F-4EBC-A3A8-5B838C18300A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l-PL"/>
              <a:t>Komenda globalna (</a:t>
            </a:r>
            <a:r>
              <a:rPr lang="pl-PL" noProof="1"/>
              <a:t>Primary Command</a:t>
            </a:r>
            <a:r>
              <a:rPr lang="pl-PL"/>
              <a:t>) </a:t>
            </a:r>
            <a:r>
              <a:rPr lang="pl-PL" b="1"/>
              <a:t>RESET</a:t>
            </a:r>
            <a:r>
              <a:rPr lang="pl-PL"/>
              <a:t> (w skrócie </a:t>
            </a:r>
            <a:r>
              <a:rPr lang="pl-PL" b="1"/>
              <a:t>RES</a:t>
            </a:r>
            <a:r>
              <a:rPr lang="pl-PL"/>
              <a:t>) usuwa linijkę.</a:t>
            </a:r>
          </a:p>
        </p:txBody>
      </p:sp>
      <p:sp>
        <p:nvSpPr>
          <p:cNvPr id="30724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4533A1-55DC-4A78-A935-41B0C3DA8D45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pl-PL" dirty="0"/>
              <a:t>Nieomawiane w tej prezentacji komendy globalne </a:t>
            </a:r>
            <a:r>
              <a:rPr lang="pl-PL" noProof="1"/>
              <a:t>(Primary Commands</a:t>
            </a:r>
            <a:r>
              <a:rPr lang="pl-PL" dirty="0"/>
              <a:t>) edytora:</a:t>
            </a:r>
          </a:p>
          <a:p>
            <a:pPr eaLnBrk="1" hangingPunct="1">
              <a:spcBef>
                <a:spcPct val="0"/>
              </a:spcBef>
            </a:pPr>
            <a:endParaRPr lang="pl-PL" dirty="0"/>
          </a:p>
          <a:p>
            <a:pPr eaLnBrk="1" hangingPunct="1">
              <a:spcBef>
                <a:spcPct val="0"/>
              </a:spcBef>
            </a:pPr>
            <a:r>
              <a:rPr lang="pl-PL" dirty="0"/>
              <a:t>AUTOLIST	AUTONUM	AUTOSAVE	BOUNDS	BUILTIN	COMPARE	DEFINE	DELETE	HIDE	IMACRO	LEVEL MODEL	NONUMBER	NOTES	NULLS	PRESERVE	RMACRO	STATS	TABS	UNNUMBER	VERSION	</a:t>
            </a:r>
          </a:p>
          <a:p>
            <a:pPr eaLnBrk="1" hangingPunct="1">
              <a:spcBef>
                <a:spcPct val="0"/>
              </a:spcBef>
            </a:pPr>
            <a:endParaRPr lang="pl-PL" dirty="0"/>
          </a:p>
        </p:txBody>
      </p:sp>
      <p:sp>
        <p:nvSpPr>
          <p:cNvPr id="31748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93A06E-8A38-4AAC-B645-9A3F1D10ADD0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spcBef>
                <a:spcPct val="0"/>
              </a:spcBef>
            </a:pPr>
            <a:r>
              <a:rPr lang="pl-PL" b="1" noProof="1" smtClean="0">
                <a:solidFill>
                  <a:srgbClr val="FF0000"/>
                </a:solidFill>
              </a:rPr>
              <a:t>RESET</a:t>
            </a:r>
            <a:r>
              <a:rPr lang="pl-PL" noProof="1" smtClean="0"/>
              <a:t> lub w skrócie </a:t>
            </a:r>
            <a:r>
              <a:rPr lang="pl-PL" b="1" noProof="1" smtClean="0"/>
              <a:t>RES</a:t>
            </a:r>
            <a:r>
              <a:rPr lang="pl-PL" noProof="1" smtClean="0"/>
              <a:t> likwiduje ślad pozostawiony w „bloku liczb” po zastosowaniu komendy </a:t>
            </a:r>
            <a:r>
              <a:rPr lang="pl-PL" b="1" noProof="1" smtClean="0"/>
              <a:t>CHANGE</a:t>
            </a:r>
            <a:r>
              <a:rPr lang="pl-PL" noProof="1" smtClean="0"/>
              <a:t>.  Gdy chce się teraz użyć </a:t>
            </a:r>
            <a:r>
              <a:rPr lang="pl-PL" b="1" noProof="1" smtClean="0"/>
              <a:t>CHANGE</a:t>
            </a:r>
            <a:r>
              <a:rPr lang="pl-PL" noProof="1" smtClean="0"/>
              <a:t> jeszcze raz na innym ciągu znaków, warto wykorzystać ten „ślad” do sprawdzenia czy nie zdarzyło się nic nieprzewidywalnego po czym komendą </a:t>
            </a:r>
            <a:r>
              <a:rPr lang="pl-PL" b="1" noProof="1" smtClean="0"/>
              <a:t>RESET</a:t>
            </a:r>
            <a:r>
              <a:rPr lang="pl-PL" noProof="1" smtClean="0"/>
              <a:t> usunąć ten ślad.  Dopiero teraz można w sposób kontrolowany ponownie użyć komendę </a:t>
            </a:r>
            <a:r>
              <a:rPr lang="pl-PL" b="1" noProof="1" smtClean="0"/>
              <a:t>CHANGE</a:t>
            </a:r>
            <a:r>
              <a:rPr lang="pl-PL" noProof="1" smtClean="0"/>
              <a:t> dla innego ciągu znaków.</a:t>
            </a:r>
          </a:p>
          <a:p>
            <a:pPr eaLnBrk="1" hangingPunct="1">
              <a:spcBef>
                <a:spcPct val="0"/>
              </a:spcBef>
            </a:pPr>
            <a:r>
              <a:rPr lang="pl-PL" noProof="1" smtClean="0"/>
              <a:t>Wyjście z edytora działa też jak </a:t>
            </a:r>
            <a:r>
              <a:rPr lang="pl-PL" b="1" noProof="1" smtClean="0"/>
              <a:t>RESET</a:t>
            </a:r>
            <a:r>
              <a:rPr lang="pl-PL" noProof="1" smtClean="0"/>
              <a:t> – powrotne wejście do edytowanego wcześniej programu nie uwidacznia śladów zmian.</a:t>
            </a:r>
          </a:p>
          <a:p>
            <a:pPr eaLnBrk="1" hangingPunct="1">
              <a:spcBef>
                <a:spcPct val="0"/>
              </a:spcBef>
            </a:pPr>
            <a:endParaRPr lang="pl-PL" b="1" noProof="1" smtClean="0"/>
          </a:p>
          <a:p>
            <a:pPr eaLnBrk="1" hangingPunct="1">
              <a:spcBef>
                <a:spcPct val="0"/>
              </a:spcBef>
            </a:pPr>
            <a:r>
              <a:rPr lang="pl-PL" noProof="1" smtClean="0"/>
              <a:t>Z powodu wyżej opisanej sytuacji, warto przed zastosowaniem komendy </a:t>
            </a:r>
            <a:r>
              <a:rPr lang="pl-PL" b="1" noProof="1" smtClean="0"/>
              <a:t>CHANGE</a:t>
            </a:r>
            <a:r>
              <a:rPr lang="pl-PL" noProof="1" smtClean="0"/>
              <a:t> </a:t>
            </a:r>
            <a:r>
              <a:rPr lang="pl-PL" i="1" noProof="1" smtClean="0"/>
              <a:t>ciąg_znaków</a:t>
            </a:r>
            <a:r>
              <a:rPr lang="pl-PL" noProof="1" smtClean="0"/>
              <a:t> użyć komendy </a:t>
            </a:r>
            <a:r>
              <a:rPr lang="pl-PL" b="1" noProof="1" smtClean="0"/>
              <a:t>FIND</a:t>
            </a:r>
            <a:r>
              <a:rPr lang="pl-PL" noProof="1" smtClean="0"/>
              <a:t> </a:t>
            </a:r>
            <a:r>
              <a:rPr lang="pl-PL" i="1" noProof="1" smtClean="0"/>
              <a:t>ciąg_znaków</a:t>
            </a:r>
            <a:r>
              <a:rPr lang="pl-PL" noProof="1" smtClean="0"/>
              <a:t> i prześledzić mające nastąpić zmiany.</a:t>
            </a:r>
          </a:p>
          <a:p>
            <a:pPr eaLnBrk="1" hangingPunct="1">
              <a:spcBef>
                <a:spcPct val="0"/>
              </a:spcBef>
            </a:pPr>
            <a:endParaRPr lang="pl-PL" noProof="1" smtClean="0"/>
          </a:p>
          <a:p>
            <a:pPr eaLnBrk="1" hangingPunct="1">
              <a:spcBef>
                <a:spcPct val="0"/>
              </a:spcBef>
            </a:pPr>
            <a:r>
              <a:rPr lang="pl-PL" noProof="1" smtClean="0"/>
              <a:t>Najlepiej używać komendę </a:t>
            </a:r>
            <a:r>
              <a:rPr lang="pl-PL" b="1" noProof="1" smtClean="0"/>
              <a:t>CHANGE</a:t>
            </a:r>
            <a:r>
              <a:rPr lang="pl-PL" noProof="1" smtClean="0"/>
              <a:t> </a:t>
            </a:r>
            <a:r>
              <a:rPr lang="pl-PL" i="1" noProof="1" smtClean="0"/>
              <a:t>ciąg_znaków</a:t>
            </a:r>
            <a:r>
              <a:rPr lang="pl-PL" noProof="1" smtClean="0"/>
              <a:t>, a później klawisz funkcyjny </a:t>
            </a:r>
            <a:r>
              <a:rPr lang="pl-PL" b="1" noProof="1" smtClean="0"/>
              <a:t>[F6]</a:t>
            </a:r>
            <a:r>
              <a:rPr lang="pl-PL" noProof="1" smtClean="0"/>
              <a:t> czyli komendę </a:t>
            </a:r>
            <a:r>
              <a:rPr lang="pl-PL" b="1" noProof="1" smtClean="0"/>
              <a:t>RCHANGE </a:t>
            </a:r>
            <a:r>
              <a:rPr lang="pl-PL" noProof="1" smtClean="0"/>
              <a:t>(patrz: </a:t>
            </a:r>
            <a:r>
              <a:rPr lang="pl-PL" b="1" noProof="1" smtClean="0"/>
              <a:t>RCHANGE</a:t>
            </a:r>
            <a:r>
              <a:rPr lang="pl-PL" noProof="1" smtClean="0"/>
              <a:t>).</a:t>
            </a:r>
          </a:p>
          <a:p>
            <a:pPr eaLnBrk="1" hangingPunct="1">
              <a:spcBef>
                <a:spcPct val="0"/>
              </a:spcBef>
            </a:pPr>
            <a:endParaRPr lang="pl-PL" noProof="1" smtClean="0"/>
          </a:p>
          <a:p>
            <a:pPr eaLnBrk="1" hangingPunct="1">
              <a:spcBef>
                <a:spcPct val="0"/>
              </a:spcBef>
            </a:pPr>
            <a:r>
              <a:rPr lang="pl-PL" noProof="1" smtClean="0"/>
              <a:t>Inne przykłady dla komendy CHANGE</a:t>
            </a:r>
          </a:p>
          <a:p>
            <a:pPr eaLnBrk="1" hangingPunct="1">
              <a:spcBef>
                <a:spcPct val="0"/>
              </a:spcBef>
            </a:pPr>
            <a:endParaRPr lang="pl-PL" noProof="1" smtClean="0"/>
          </a:p>
          <a:p>
            <a:pPr eaLnBrk="1" hangingPunct="1">
              <a:spcBef>
                <a:spcPct val="0"/>
              </a:spcBef>
            </a:pPr>
            <a:r>
              <a:rPr lang="pl-PL" noProof="1" smtClean="0"/>
              <a:t>	CHANGE  EWA  ELA  .F  .L		- zmienia pierwszy wyraz EWA na ELA tylko w rzędach pomiędzy symbolami .F i .L wpisanymi w „bloku liczb” (zamiast F i L można wpisać dowolne litery).</a:t>
            </a:r>
          </a:p>
          <a:p>
            <a:pPr eaLnBrk="1" hangingPunct="1">
              <a:spcBef>
                <a:spcPct val="0"/>
              </a:spcBef>
            </a:pPr>
            <a:r>
              <a:rPr lang="pl-PL" noProof="1" smtClean="0"/>
              <a:t>	CHANGE  EWA  ELA  8  15  .F  .L	- to co powyżej, ale tylko gdy ciąg znaków (tu EWA) występuje pomiędzy kolumną 8 a 15.</a:t>
            </a:r>
          </a:p>
          <a:p>
            <a:pPr eaLnBrk="1" hangingPunct="1">
              <a:spcBef>
                <a:spcPct val="0"/>
              </a:spcBef>
            </a:pPr>
            <a:r>
              <a:rPr lang="pl-PL" noProof="1" smtClean="0"/>
              <a:t> 	CHANGE  EWA  ELA  8  15  .F  .L ALL	- to co powyżej, ale wszystkie wystąpienia słowa EWA</a:t>
            </a:r>
          </a:p>
          <a:p>
            <a:pPr eaLnBrk="1" hangingPunct="1">
              <a:spcBef>
                <a:spcPct val="0"/>
              </a:spcBef>
            </a:pPr>
            <a:endParaRPr lang="pl-PL" noProof="1"/>
          </a:p>
        </p:txBody>
      </p:sp>
      <p:sp>
        <p:nvSpPr>
          <p:cNvPr id="32772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2C4DBD-888A-485B-91CD-964D8D162FF7}" type="slidenum">
              <a:rPr lang="pl-PL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519ED-ACDF-405B-AABF-ECEB06F0C719}" type="datetimeFigureOut">
              <a:rPr lang="pl-PL"/>
              <a:pPr>
                <a:defRPr/>
              </a:pPr>
              <a:t>2022-07-29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637AE-5B7D-4A86-B3F9-967A5560E14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DC503-9D36-4B27-A2F7-425A24B2626C}" type="datetimeFigureOut">
              <a:rPr lang="pl-PL"/>
              <a:pPr>
                <a:defRPr/>
              </a:pPr>
              <a:t>2022-07-29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0FCDF-CA7C-412D-BFBA-4CAD1A7C17A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396C6-2DE5-4EB2-B78D-03737E3ECF1A}" type="datetimeFigureOut">
              <a:rPr lang="pl-PL"/>
              <a:pPr>
                <a:defRPr/>
              </a:pPr>
              <a:t>2022-07-29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74ACD-DE7F-429C-A90C-DF242683DDF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AF2A8-CAC0-46E7-B63B-959254ACF9C1}" type="datetimeFigureOut">
              <a:rPr lang="pl-PL"/>
              <a:pPr>
                <a:defRPr/>
              </a:pPr>
              <a:t>2022-07-29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AA54E-7C1F-4021-BEF4-E16367734E1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D2182-21E4-4560-9BA9-7EAAD79753C2}" type="datetimeFigureOut">
              <a:rPr lang="pl-PL"/>
              <a:pPr>
                <a:defRPr/>
              </a:pPr>
              <a:t>2022-07-29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E0E52-55EB-40EE-8DDF-09D340E8FF5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0D51D-1035-4000-80BA-E0C8D23E507C}" type="datetimeFigureOut">
              <a:rPr lang="pl-PL"/>
              <a:pPr>
                <a:defRPr/>
              </a:pPr>
              <a:t>2022-07-29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CDB9A-03C8-4BE2-8A62-BF3323C5D64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1DC66-7796-4161-A472-2A9AB0110E5E}" type="datetimeFigureOut">
              <a:rPr lang="pl-PL"/>
              <a:pPr>
                <a:defRPr/>
              </a:pPr>
              <a:t>2022-07-29</a:t>
            </a:fld>
            <a:endParaRPr lang="pl-PL"/>
          </a:p>
        </p:txBody>
      </p:sp>
      <p:sp>
        <p:nvSpPr>
          <p:cNvPr id="8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37700-CA71-4B9B-BE92-E657E61D971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A82AB-29CE-41ED-95E3-14810CAC4BA9}" type="datetimeFigureOut">
              <a:rPr lang="pl-PL"/>
              <a:pPr>
                <a:defRPr/>
              </a:pPr>
              <a:t>2022-07-29</a:t>
            </a:fld>
            <a:endParaRPr lang="pl-PL"/>
          </a:p>
        </p:txBody>
      </p:sp>
      <p:sp>
        <p:nvSpPr>
          <p:cNvPr id="4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A4C5D-9B86-4CF0-9FC5-8D076589DA3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90C37-D3E9-4818-B890-F085C4CC7652}" type="datetimeFigureOut">
              <a:rPr lang="pl-PL"/>
              <a:pPr>
                <a:defRPr/>
              </a:pPr>
              <a:t>2022-07-29</a:t>
            </a:fld>
            <a:endParaRPr lang="pl-PL"/>
          </a:p>
        </p:txBody>
      </p:sp>
      <p:sp>
        <p:nvSpPr>
          <p:cNvPr id="3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56A7D-F8D9-4318-BF83-83D9D33974D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53655-F1A4-4992-8390-BB37382DECE2}" type="datetimeFigureOut">
              <a:rPr lang="pl-PL"/>
              <a:pPr>
                <a:defRPr/>
              </a:pPr>
              <a:t>2022-07-29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DCA24-3E36-4042-A84F-8412AB0A1B7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54FB4-841D-4F9F-B623-0E72A761EF71}" type="datetimeFigureOut">
              <a:rPr lang="pl-PL"/>
              <a:pPr>
                <a:defRPr/>
              </a:pPr>
              <a:t>2022-07-29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8AC85-BF05-492D-AA19-33BF5BA2339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</a:t>
            </a:r>
          </a:p>
        </p:txBody>
      </p:sp>
      <p:sp>
        <p:nvSpPr>
          <p:cNvPr id="1027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8325465-E13E-4F61-8289-D4D64A57AACA}" type="datetimeFigureOut">
              <a:rPr lang="pl-PL"/>
              <a:pPr>
                <a:defRPr/>
              </a:pPr>
              <a:t>2022-07-29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164C9D8-8307-46C6-AADC-B456D1B5103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l-PL" noProof="1" smtClean="0"/>
              <a:t>TSO</a:t>
            </a:r>
            <a:r>
              <a:rPr lang="pl-PL" noProof="1" smtClean="0"/>
              <a:t> - </a:t>
            </a:r>
            <a:r>
              <a:rPr lang="pl-PL" noProof="1" smtClean="0"/>
              <a:t>edytor</a:t>
            </a:r>
            <a:endParaRPr lang="pl-PL" noProof="1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noProof="1"/>
              <a:t>Time Sharing Option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noProof="1" smtClean="0"/>
              <a:t>Edytor</a:t>
            </a:r>
            <a:endParaRPr lang="pl-PL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Edit Primary Commands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2400" dirty="0"/>
              <a:t>Wszystkie te komendy piszemy w linii komendy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2400" dirty="0"/>
              <a:t>COMMAND ===&gt; __________________  </a:t>
            </a:r>
            <a:r>
              <a:rPr lang="pl-PL" sz="2400" dirty="0">
                <a:sym typeface="Wingdings" pitchFamily="2" charset="2"/>
              </a:rPr>
              <a:t> w tym miejscu</a:t>
            </a:r>
            <a:endParaRPr lang="pl-PL" sz="20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l-PL" sz="20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1800" b="1" dirty="0">
                <a:solidFill>
                  <a:srgbClr val="FF0000"/>
                </a:solidFill>
              </a:rPr>
              <a:t>BROWSE   </a:t>
            </a:r>
            <a:r>
              <a:rPr lang="pl-PL" sz="1800" dirty="0"/>
              <a:t>- umożliwia przegląd (</a:t>
            </a:r>
            <a:r>
              <a:rPr lang="pl-PL" sz="1800" i="1" dirty="0"/>
              <a:t>BROWSE</a:t>
            </a:r>
            <a:r>
              <a:rPr lang="pl-PL" sz="1800" dirty="0"/>
              <a:t>) innego pliku bez opuszczania aktualnej sesji 	pliku edytowanego.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1800" dirty="0"/>
              <a:t>		Pomocne gdy chcemy zobaczyć inny program na całym ekranie i wrócić [F3] 	znów do edytowanego programu.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1800" dirty="0"/>
              <a:t>		1) Piszemy </a:t>
            </a:r>
            <a:r>
              <a:rPr lang="pl-PL" sz="1800" b="1" dirty="0">
                <a:solidFill>
                  <a:srgbClr val="FF0000"/>
                </a:solidFill>
              </a:rPr>
              <a:t>BROWSE</a:t>
            </a:r>
            <a:r>
              <a:rPr lang="pl-PL" sz="1800" dirty="0"/>
              <a:t> w linii komendy, [ENTER],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1800" dirty="0"/>
              <a:t>		2) wybieramy program lub dane do przeglądu,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1800" dirty="0"/>
              <a:t>		3) wracamy do swojego pliku przez [F3].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l-PL" sz="18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1800" b="1" dirty="0">
                <a:solidFill>
                  <a:srgbClr val="FF0000"/>
                </a:solidFill>
              </a:rPr>
              <a:t>CANCEL</a:t>
            </a:r>
            <a:r>
              <a:rPr lang="pl-PL" sz="1800" dirty="0"/>
              <a:t>     - wychodzi z edycji bez zapisywania ostatnich zmian w edytowanym pliku.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1800" dirty="0">
                <a:solidFill>
                  <a:srgbClr val="FF0000"/>
                </a:solidFill>
              </a:rPr>
              <a:t>CAN</a:t>
            </a:r>
            <a:r>
              <a:rPr lang="pl-PL" sz="1800" dirty="0"/>
              <a:t>	Jest to ratunek na wypadek gdy zniszczymy przez nieostrożność plik i chcemy 	uniknąć jego zapisu.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1800" dirty="0"/>
              <a:t>		1) Piszemy </a:t>
            </a:r>
            <a:r>
              <a:rPr lang="pl-PL" sz="1800" b="1" dirty="0">
                <a:solidFill>
                  <a:srgbClr val="FF0000"/>
                </a:solidFill>
              </a:rPr>
              <a:t>CANCEL</a:t>
            </a:r>
            <a:r>
              <a:rPr lang="pl-PL" sz="1800" dirty="0"/>
              <a:t> lub w skrócie </a:t>
            </a:r>
            <a:r>
              <a:rPr lang="pl-PL" sz="1800" b="1" dirty="0">
                <a:solidFill>
                  <a:srgbClr val="FF0000"/>
                </a:solidFill>
              </a:rPr>
              <a:t>CAN</a:t>
            </a:r>
            <a:r>
              <a:rPr lang="pl-PL" sz="1800" dirty="0"/>
              <a:t> , [ENTER],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1800" dirty="0"/>
              <a:t>		2) zatwierdzamy potwierdzenie wydanej komendy (</a:t>
            </a:r>
            <a:r>
              <a:rPr lang="pl-PL" sz="1800" noProof="1"/>
              <a:t>confirmation screen</a:t>
            </a:r>
            <a:r>
              <a:rPr lang="pl-PL" sz="1800" dirty="0"/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l-PL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85720" y="117693"/>
            <a:ext cx="8191986" cy="67403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b="1" dirty="0">
                <a:solidFill>
                  <a:srgbClr val="FF0000"/>
                </a:solidFill>
                <a:latin typeface="+mn-lt"/>
              </a:rPr>
              <a:t>CAPS</a:t>
            </a:r>
            <a:r>
              <a:rPr lang="pl-PL" dirty="0">
                <a:latin typeface="+mn-lt"/>
              </a:rPr>
              <a:t>	- (</a:t>
            </a:r>
            <a:r>
              <a:rPr lang="pl-PL" noProof="1">
                <a:solidFill>
                  <a:srgbClr val="FF0000"/>
                </a:solidFill>
                <a:latin typeface="+mn-lt"/>
              </a:rPr>
              <a:t>CAPS</a:t>
            </a:r>
            <a:r>
              <a:rPr lang="pl-PL" noProof="1">
                <a:latin typeface="+mn-lt"/>
              </a:rPr>
              <a:t> – </a:t>
            </a:r>
            <a:r>
              <a:rPr lang="pl-PL" i="1" noProof="1">
                <a:latin typeface="+mn-lt"/>
              </a:rPr>
              <a:t>Control Automatic Character Conversion</a:t>
            </a:r>
            <a:r>
              <a:rPr lang="pl-PL" dirty="0">
                <a:latin typeface="+mn-lt"/>
              </a:rPr>
              <a:t>) ustawienie trybu pisania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>
                <a:latin typeface="+mn-lt"/>
              </a:rPr>
              <a:t>	 liter od momentu wprowadzenia komendy.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>
                <a:latin typeface="+mn-lt"/>
              </a:rPr>
              <a:t>	</a:t>
            </a:r>
            <a:r>
              <a:rPr lang="pl-PL" b="1" dirty="0">
                <a:solidFill>
                  <a:srgbClr val="FF0000"/>
                </a:solidFill>
                <a:latin typeface="+mn-lt"/>
              </a:rPr>
              <a:t>CAPS ON</a:t>
            </a:r>
            <a:r>
              <a:rPr lang="pl-PL" dirty="0">
                <a:latin typeface="+mn-lt"/>
              </a:rPr>
              <a:t> – jakimikolwiek literami piszemy, edytor zamieni je na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>
                <a:latin typeface="+mn-lt"/>
              </a:rPr>
              <a:t>		duże litery.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>
                <a:latin typeface="+mn-lt"/>
              </a:rPr>
              <a:t>	</a:t>
            </a:r>
            <a:r>
              <a:rPr lang="pl-PL" b="1" dirty="0">
                <a:solidFill>
                  <a:srgbClr val="FF0000"/>
                </a:solidFill>
                <a:latin typeface="+mn-lt"/>
              </a:rPr>
              <a:t>CAPS OFF</a:t>
            </a:r>
            <a:r>
              <a:rPr lang="pl-PL" dirty="0">
                <a:latin typeface="+mn-lt"/>
              </a:rPr>
              <a:t> – wyłączamy tym kontrolę wielkości liter.  Małe litery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>
                <a:latin typeface="+mn-lt"/>
              </a:rPr>
              <a:t>		pozostaną małe a duże dużymi.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b="1" dirty="0">
                <a:solidFill>
                  <a:srgbClr val="FF0000"/>
                </a:solidFill>
                <a:latin typeface="+mn-lt"/>
              </a:rPr>
              <a:t>CHANGE</a:t>
            </a:r>
            <a:r>
              <a:rPr lang="pl-PL" dirty="0">
                <a:latin typeface="+mn-lt"/>
              </a:rPr>
              <a:t> 	- zmienia jeden łańcuch znaków na drugi łańcuch znaków.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>
                <a:solidFill>
                  <a:srgbClr val="FF0000"/>
                </a:solidFill>
                <a:latin typeface="+mn-lt"/>
              </a:rPr>
              <a:t>C</a:t>
            </a:r>
            <a:r>
              <a:rPr lang="pl-PL" dirty="0">
                <a:latin typeface="+mn-lt"/>
              </a:rPr>
              <a:t>	Np. </a:t>
            </a:r>
            <a:r>
              <a:rPr lang="pl-PL" b="1" dirty="0">
                <a:solidFill>
                  <a:srgbClr val="FF0000"/>
                </a:solidFill>
                <a:latin typeface="+mn-lt"/>
              </a:rPr>
              <a:t>CHANGE</a:t>
            </a:r>
            <a:r>
              <a:rPr lang="pl-PL" dirty="0">
                <a:latin typeface="+mn-lt"/>
              </a:rPr>
              <a:t> </a:t>
            </a:r>
            <a:r>
              <a:rPr lang="pl-PL" i="1" dirty="0">
                <a:latin typeface="+mn-lt"/>
              </a:rPr>
              <a:t>EWA</a:t>
            </a:r>
            <a:r>
              <a:rPr lang="pl-PL" dirty="0">
                <a:latin typeface="+mn-lt"/>
              </a:rPr>
              <a:t> </a:t>
            </a:r>
            <a:r>
              <a:rPr lang="pl-PL" i="1" dirty="0">
                <a:latin typeface="+mn-lt"/>
              </a:rPr>
              <a:t>ELA</a:t>
            </a:r>
            <a:r>
              <a:rPr lang="pl-PL" dirty="0">
                <a:latin typeface="+mn-lt"/>
              </a:rPr>
              <a:t>	zamienia pierwszy napotkany ciąg znaków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>
                <a:latin typeface="+mn-lt"/>
              </a:rPr>
              <a:t>				</a:t>
            </a:r>
            <a:r>
              <a:rPr lang="pl-PL" i="1" dirty="0">
                <a:latin typeface="+mn-lt"/>
              </a:rPr>
              <a:t>EWA</a:t>
            </a:r>
            <a:r>
              <a:rPr lang="pl-PL" dirty="0">
                <a:latin typeface="+mn-lt"/>
              </a:rPr>
              <a:t> na </a:t>
            </a:r>
            <a:r>
              <a:rPr lang="pl-PL" i="1" dirty="0">
                <a:latin typeface="+mn-lt"/>
              </a:rPr>
              <a:t>ELA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>
                <a:latin typeface="+mn-lt"/>
              </a:rPr>
              <a:t>	        Aby zmienić wszystkie </a:t>
            </a:r>
            <a:r>
              <a:rPr lang="pl-PL" i="1" dirty="0">
                <a:latin typeface="+mn-lt"/>
              </a:rPr>
              <a:t>EWA</a:t>
            </a:r>
            <a:r>
              <a:rPr lang="pl-PL" dirty="0">
                <a:latin typeface="+mn-lt"/>
              </a:rPr>
              <a:t> na </a:t>
            </a:r>
            <a:r>
              <a:rPr lang="pl-PL" i="1" dirty="0">
                <a:latin typeface="+mn-lt"/>
              </a:rPr>
              <a:t>ELA</a:t>
            </a:r>
            <a:r>
              <a:rPr lang="pl-PL" dirty="0">
                <a:latin typeface="+mn-lt"/>
              </a:rPr>
              <a:t> dopisać trzeba słowo </a:t>
            </a:r>
            <a:r>
              <a:rPr lang="pl-PL" b="1" dirty="0">
                <a:latin typeface="+mn-lt"/>
              </a:rPr>
              <a:t>ALL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>
                <a:latin typeface="+mn-lt"/>
              </a:rPr>
              <a:t>	        </a:t>
            </a:r>
            <a:r>
              <a:rPr lang="pl-PL" b="1" dirty="0">
                <a:solidFill>
                  <a:srgbClr val="FF0000"/>
                </a:solidFill>
                <a:latin typeface="+mn-lt"/>
              </a:rPr>
              <a:t>CHANGE</a:t>
            </a:r>
            <a:r>
              <a:rPr lang="pl-PL" dirty="0">
                <a:latin typeface="+mn-lt"/>
              </a:rPr>
              <a:t> </a:t>
            </a:r>
            <a:r>
              <a:rPr lang="pl-PL" i="1" dirty="0">
                <a:latin typeface="+mn-lt"/>
              </a:rPr>
              <a:t>EWA ELA</a:t>
            </a:r>
            <a:r>
              <a:rPr lang="pl-PL" dirty="0">
                <a:latin typeface="+mn-lt"/>
              </a:rPr>
              <a:t> </a:t>
            </a:r>
            <a:r>
              <a:rPr lang="pl-PL" b="1" dirty="0">
                <a:latin typeface="+mn-lt"/>
              </a:rPr>
              <a:t>ALL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>
                <a:latin typeface="+mn-lt"/>
              </a:rPr>
              <a:t>	</a:t>
            </a:r>
            <a:r>
              <a:rPr lang="pl-PL" b="1" dirty="0">
                <a:solidFill>
                  <a:srgbClr val="FF0000"/>
                </a:solidFill>
                <a:latin typeface="+mn-lt"/>
              </a:rPr>
              <a:t>CHANGE</a:t>
            </a:r>
            <a:r>
              <a:rPr lang="pl-PL" dirty="0">
                <a:latin typeface="+mn-lt"/>
              </a:rPr>
              <a:t> może być niebezpieczna w przypadku zamiany krótkiego wyrazu	na dłuższy – system wykorzystuje spacje aby „upchać” dłuższy wyraz ale	może okazać się, że nie ma dla niego miejsca a skoro nie łamie linii, obcina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>
                <a:latin typeface="+mn-lt"/>
              </a:rPr>
              <a:t>	dłuższy wyraz.  Jest więc dodatkowy powód (oprócz wizualnego, czytelnego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>
                <a:latin typeface="+mn-lt"/>
              </a:rPr>
              <a:t>	waloru) kodowania programu w sposób jak poniższym przykładzie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>
                <a:latin typeface="+mn-lt"/>
              </a:rPr>
              <a:t>	    MOVE SPACES		TO   ZMIENNA-LICZBOWA_1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>
                <a:latin typeface="+mn-lt"/>
              </a:rPr>
              <a:t>				         ZMIENNA-LICZBOWA-2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>
                <a:latin typeface="+mn-lt"/>
              </a:rPr>
              <a:t>	a nie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>
                <a:latin typeface="+mn-lt"/>
              </a:rPr>
              <a:t>	    </a:t>
            </a:r>
            <a:r>
              <a:rPr lang="pl-PL" strike="sngStrike" dirty="0">
                <a:latin typeface="+mn-lt"/>
              </a:rPr>
              <a:t>MOVE SPACES	TO   ZMIENNA-LICZBOWA_1  ZMIENNA-LICZBOWA-2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>
                <a:latin typeface="+mn-lt"/>
              </a:rPr>
              <a:t>	Zastosowanie funkcji </a:t>
            </a:r>
            <a:r>
              <a:rPr lang="pl-PL" b="1" dirty="0">
                <a:solidFill>
                  <a:srgbClr val="FF0000"/>
                </a:solidFill>
                <a:latin typeface="+mn-lt"/>
              </a:rPr>
              <a:t>CHANGE</a:t>
            </a:r>
            <a:r>
              <a:rPr lang="pl-PL" dirty="0">
                <a:latin typeface="+mn-lt"/>
              </a:rPr>
              <a:t> pozostawia ślad w „bloku liczb” wskazujący,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dirty="0">
                <a:latin typeface="+mn-lt"/>
              </a:rPr>
              <a:t>	która linia została użyta dla zmiany danego ciągu znakowego (patrz poniżej).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 dirty="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pl-PL" sz="1800" b="1" dirty="0">
                <a:solidFill>
                  <a:srgbClr val="FF0000"/>
                </a:solidFill>
              </a:rPr>
              <a:t>COPY</a:t>
            </a:r>
            <a:r>
              <a:rPr lang="pl-PL" sz="1800" dirty="0"/>
              <a:t>	- kopiuje cały program z jednego pliku do wnętrza pliku edytowanego</a:t>
            </a:r>
            <a:br>
              <a:rPr lang="pl-PL" sz="1800" dirty="0"/>
            </a:br>
            <a:r>
              <a:rPr lang="pl-PL" sz="1800" dirty="0"/>
              <a:t>	w określonym miejscu.</a:t>
            </a:r>
            <a:br>
              <a:rPr lang="pl-PL" sz="1800" dirty="0"/>
            </a:br>
            <a:r>
              <a:rPr lang="pl-PL" sz="1800" dirty="0"/>
              <a:t>	Np.  Kopiowanie całego LB12345.SOURCE(PROGOLD)  do</a:t>
            </a:r>
            <a:br>
              <a:rPr lang="pl-PL" sz="1800" dirty="0"/>
            </a:br>
            <a:r>
              <a:rPr lang="pl-PL" sz="1800" dirty="0"/>
              <a:t>	         określonego miejsca w LB12345.SOURCE(PROGNEW)	(opis poniżej)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00063" y="1571625"/>
            <a:ext cx="4038600" cy="4525963"/>
          </a:xfrm>
          <a:solidFill>
            <a:srgbClr val="002060"/>
          </a:solidFill>
        </p:spPr>
        <p:txBody>
          <a:bodyPr rtlCol="0">
            <a:normAutofit fontScale="4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File  Edit </a:t>
            </a:r>
            <a:r>
              <a:rPr lang="pl-PL" noProof="1">
                <a:solidFill>
                  <a:schemeClr val="accent1">
                    <a:lumMod val="75000"/>
                  </a:schemeClr>
                </a:solidFill>
              </a:rPr>
              <a:t> Edit Settings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 Menu  Utilities  </a:t>
            </a:r>
            <a:r>
              <a:rPr lang="pl-PL" noProof="1">
                <a:solidFill>
                  <a:schemeClr val="accent1">
                    <a:lumMod val="75000"/>
                  </a:schemeClr>
                </a:solidFill>
              </a:rPr>
              <a:t>Compilers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 Test  Help  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-------------------------------------------------------------------------------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EDIT       </a:t>
            </a: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LB12345..SOURCE(PROGNEW)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- 01.31       </a:t>
            </a:r>
            <a:r>
              <a:rPr lang="pl-PL" noProof="1">
                <a:solidFill>
                  <a:schemeClr val="accent1">
                    <a:lumMod val="75000"/>
                  </a:schemeClr>
                </a:solidFill>
              </a:rPr>
              <a:t>Col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00001 00072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noProof="1">
                <a:solidFill>
                  <a:schemeClr val="accent1">
                    <a:lumMod val="75000"/>
                  </a:schemeClr>
                </a:solidFill>
              </a:rPr>
              <a:t>Command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 ===&gt; </a:t>
            </a:r>
            <a:r>
              <a:rPr lang="pl-PL" dirty="0">
                <a:solidFill>
                  <a:srgbClr val="FFFF00"/>
                </a:solidFill>
              </a:rPr>
              <a:t>COPY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</a:t>
            </a:r>
            <a:r>
              <a:rPr lang="pl-PL" noProof="1">
                <a:solidFill>
                  <a:schemeClr val="accent1">
                    <a:lumMod val="75000"/>
                  </a:schemeClr>
                </a:solidFill>
              </a:rPr>
              <a:t>Scroll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===&gt; CSR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****** ****************** Top of Data *******************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000001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000002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000003       *******************************************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000004       *                     IDENTIFICATION DIVISION                     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000005       *******************************************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l-PL" dirty="0">
                <a:solidFill>
                  <a:srgbClr val="FFFF00"/>
                </a:solidFill>
              </a:rPr>
              <a:t>A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00006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000007        IDENTIFICATION DIVISION.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000008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000009        PROGRAM-ID. ZZ4CBRA0.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000010        AUTHOR.  MAGDALENA BO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RUS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000011        </a:t>
            </a:r>
            <a:r>
              <a:rPr lang="pl-PL" noProof="1">
                <a:solidFill>
                  <a:schemeClr val="accent1">
                    <a:lumMod val="75000"/>
                  </a:schemeClr>
                </a:solidFill>
              </a:rPr>
              <a:t>DATE-WRITTEN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.  04/08/2017.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000012        </a:t>
            </a:r>
            <a:r>
              <a:rPr lang="pl-PL" noProof="1">
                <a:solidFill>
                  <a:schemeClr val="accent1">
                    <a:lumMod val="75000"/>
                  </a:schemeClr>
                </a:solidFill>
              </a:rPr>
              <a:t>DATE-COMPILED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. 04/08/2017.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000013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 000014       *******************************************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16016" y="1556792"/>
            <a:ext cx="4038600" cy="4525963"/>
          </a:xfrm>
          <a:solidFill>
            <a:srgbClr val="7030A0"/>
          </a:solidFill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 Menu  </a:t>
            </a:r>
            <a:r>
              <a:rPr lang="pl-PL" noProof="1"/>
              <a:t>Functions</a:t>
            </a:r>
            <a:r>
              <a:rPr lang="pl-PL" dirty="0"/>
              <a:t>  Utilities  Help                                   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------------------------------------------------------------------------------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>
                <a:solidFill>
                  <a:schemeClr val="bg1"/>
                </a:solidFill>
              </a:rPr>
              <a:t>EDIT </a:t>
            </a:r>
            <a:r>
              <a:rPr lang="pl-PL" noProof="1">
                <a:solidFill>
                  <a:schemeClr val="bg1"/>
                </a:solidFill>
              </a:rPr>
              <a:t>Extended Copy</a:t>
            </a:r>
            <a:r>
              <a:rPr lang="pl-PL" dirty="0">
                <a:solidFill>
                  <a:schemeClr val="bg1"/>
                </a:solidFill>
              </a:rPr>
              <a:t> to LB12345.SOURCE(PROGOLD)</a:t>
            </a:r>
            <a:r>
              <a:rPr lang="pl-PL" dirty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noProof="1"/>
              <a:t>Command</a:t>
            </a:r>
            <a:r>
              <a:rPr lang="pl-PL" dirty="0"/>
              <a:t> ===&gt;                                              </a:t>
            </a:r>
            <a:r>
              <a:rPr lang="pl-PL" noProof="1"/>
              <a:t>Scroll</a:t>
            </a:r>
            <a:r>
              <a:rPr lang="pl-PL" dirty="0"/>
              <a:t> ===&gt; CSR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   </a:t>
            </a:r>
            <a:r>
              <a:rPr lang="pl-PL" noProof="1"/>
              <a:t>Name	</a:t>
            </a:r>
            <a:r>
              <a:rPr lang="pl-PL" dirty="0"/>
              <a:t> </a:t>
            </a:r>
            <a:r>
              <a:rPr lang="pl-PL" noProof="1"/>
              <a:t>Prompt</a:t>
            </a:r>
            <a:r>
              <a:rPr lang="pl-PL" dirty="0"/>
              <a:t>       </a:t>
            </a:r>
            <a:r>
              <a:rPr lang="pl-PL" noProof="1"/>
              <a:t>Size</a:t>
            </a:r>
            <a:r>
              <a:rPr lang="pl-PL" dirty="0"/>
              <a:t>     </a:t>
            </a:r>
            <a:r>
              <a:rPr lang="pl-PL" noProof="1"/>
              <a:t>Created</a:t>
            </a:r>
            <a:r>
              <a:rPr lang="pl-PL" dirty="0"/>
              <a:t>       </a:t>
            </a:r>
            <a:r>
              <a:rPr lang="pl-PL" noProof="1"/>
              <a:t> Changed</a:t>
            </a:r>
            <a:r>
              <a:rPr lang="pl-PL" dirty="0"/>
              <a:t>            ID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. DB2INSTR 	 72    2008/05/28   2008/05/30 12:47:54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. TMPPROGS	776   2008/05/28   2008/06/02 11:07:33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. TMPROUTI 	342   2008/05/28   2008/05/28 09:41:08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. ZZ3CLTS0	737   2008/05/16   2008/06/16 02:01:30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. ZZ4AEMP	771   2008/05/28   2008/06/16 02:07:22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</a:t>
            </a:r>
            <a:r>
              <a:rPr lang="pl-PL" dirty="0"/>
              <a:t> ZZ4CBRA0 	819   2008/05/28   2008/06/05 03:46:12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. ZZ4CEMP0 	960   2008/05/28   2008/06/12 10:09:25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. ZZ8CDAT0	333   2008/05/20   2008/06/03 03:57:00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. ZZ8CPSL0	506   2008/05/20   2008/06/03 07:59:27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  **</a:t>
            </a:r>
            <a:r>
              <a:rPr lang="pl-PL" noProof="1"/>
              <a:t>End</a:t>
            </a:r>
            <a:r>
              <a:rPr lang="pl-PL" dirty="0"/>
              <a:t>**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63" y="357188"/>
            <a:ext cx="8229600" cy="1143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pl-PL" sz="1800" b="1" dirty="0">
                <a:solidFill>
                  <a:srgbClr val="FF0000"/>
                </a:solidFill>
              </a:rPr>
              <a:t>CREATE</a:t>
            </a:r>
            <a:r>
              <a:rPr lang="pl-PL" sz="1800" dirty="0"/>
              <a:t>	- tworzy nowy plik z częściową zawartością pliku już istniejącego</a:t>
            </a:r>
            <a:br>
              <a:rPr lang="pl-PL" sz="1800" dirty="0"/>
            </a:br>
            <a:r>
              <a:rPr lang="pl-PL" sz="1800" dirty="0">
                <a:solidFill>
                  <a:srgbClr val="FF0000"/>
                </a:solidFill>
              </a:rPr>
              <a:t>CRE</a:t>
            </a:r>
            <a:r>
              <a:rPr lang="pl-PL" sz="1800" dirty="0"/>
              <a:t>	Np.  Utworzenie nowego pliku  o nazwie LB12345.SOURCE(NOWY)</a:t>
            </a:r>
            <a:br>
              <a:rPr lang="pl-PL" sz="1800" dirty="0"/>
            </a:br>
            <a:r>
              <a:rPr lang="pl-PL" sz="1800" dirty="0"/>
              <a:t>	        przy jednoczesnym skopiowaniu do niego  części istniejącego pliku</a:t>
            </a:r>
            <a:br>
              <a:rPr lang="pl-PL" sz="1800" dirty="0"/>
            </a:br>
            <a:r>
              <a:rPr lang="pl-PL" sz="1800" dirty="0"/>
              <a:t>	        LB12345.SOURCE(STARY)				(opis poniżej)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28625" y="1428750"/>
            <a:ext cx="8215313" cy="639763"/>
          </a:xfrm>
        </p:spPr>
        <p:txBody>
          <a:bodyPr rtlCol="0">
            <a:normAutofit fontScale="85000" lnSpcReduction="20000"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pl-PL" sz="1400" dirty="0"/>
              <a:t>Wywołujemy istniejący plik (tu: STARY)                   	             4.  Wypełniamy pole </a:t>
            </a:r>
            <a:r>
              <a:rPr lang="pl-PL" sz="1400" b="0" noProof="1"/>
              <a:t>Data Set Name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pl-PL" sz="1400" dirty="0"/>
              <a:t>Zaznaczamy przez CC blok do skopiowania                                      (tu: ‘LB12345.SOURCE(NOWY)’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pl-PL" sz="1400" dirty="0"/>
              <a:t>Piszemy CREATE w linii komendy, [ENTER]                                 5.  [ENTER]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00063" y="2143125"/>
            <a:ext cx="4040187" cy="3951288"/>
          </a:xfrm>
          <a:solidFill>
            <a:schemeClr val="accent1">
              <a:lumMod val="60000"/>
              <a:lumOff val="4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 File  Edit  </a:t>
            </a:r>
            <a:r>
              <a:rPr lang="pl-PL" sz="900" noProof="1"/>
              <a:t>Edit_Settings </a:t>
            </a:r>
            <a:r>
              <a:rPr lang="pl-PL" sz="900" dirty="0"/>
              <a:t> Menu  Utilities  </a:t>
            </a:r>
            <a:r>
              <a:rPr lang="pl-PL" sz="900" noProof="1"/>
              <a:t>Compilers</a:t>
            </a:r>
            <a:r>
              <a:rPr lang="pl-PL" sz="900" dirty="0"/>
              <a:t>  Test  Help  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-------------------------------------------------------------------------------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EDIT       LB12345.SOURCE(STARY) - 01.04                                  </a:t>
            </a:r>
            <a:r>
              <a:rPr lang="pl-PL" sz="900" noProof="1"/>
              <a:t>Columns</a:t>
            </a:r>
            <a:r>
              <a:rPr lang="pl-PL" sz="900" dirty="0"/>
              <a:t> 00001 00072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noProof="1"/>
              <a:t>Command</a:t>
            </a:r>
            <a:r>
              <a:rPr lang="pl-PL" sz="900" dirty="0"/>
              <a:t> ===&gt; </a:t>
            </a:r>
            <a:r>
              <a:rPr lang="pl-PL" sz="900" dirty="0">
                <a:solidFill>
                  <a:srgbClr val="FFFF00"/>
                </a:solidFill>
              </a:rPr>
              <a:t>CREATE</a:t>
            </a:r>
            <a:r>
              <a:rPr lang="pl-PL" sz="900" dirty="0"/>
              <a:t>                                                                            </a:t>
            </a:r>
            <a:r>
              <a:rPr lang="pl-PL" sz="900" noProof="1"/>
              <a:t>Scroll</a:t>
            </a:r>
            <a:r>
              <a:rPr lang="pl-PL" sz="900" dirty="0"/>
              <a:t> ===&gt; CSR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****** ********************* Top of Data****************************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b="1" dirty="0">
                <a:solidFill>
                  <a:srgbClr val="FFFF00"/>
                </a:solidFill>
              </a:rPr>
              <a:t>CC</a:t>
            </a:r>
            <a:r>
              <a:rPr lang="pl-PL" sz="900" dirty="0"/>
              <a:t>0001             ****************************************************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000002             *				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000003             *  ZZWCEMP0 - COPYBOOK WITH EMPLOYEES DATA 	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000004             *				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000005             ****************************************************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000006             *		CHANGE LOG 		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000007             *				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000008             *  CHANGE  USERID     DATA             DESCRIPTION	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000009             *  -----------   -----------  ---------- -----  -------------------- 	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000010             *  ABCD        LB12345 2008-06-05  CREATION 	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000011             *				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</a:t>
            </a:r>
            <a:r>
              <a:rPr lang="pl-PL" sz="900" b="1" dirty="0">
                <a:solidFill>
                  <a:srgbClr val="FFFF00"/>
                </a:solidFill>
              </a:rPr>
              <a:t>CC</a:t>
            </a:r>
            <a:r>
              <a:rPr lang="pl-PL" sz="900" dirty="0"/>
              <a:t>12             ****************************************************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000013                02  ZZWCEMP0.                                      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000014                       05  </a:t>
            </a:r>
            <a:r>
              <a:rPr lang="pl-PL" sz="900" noProof="1"/>
              <a:t>WZEMP-CNAME </a:t>
            </a:r>
            <a:r>
              <a:rPr lang="pl-PL" sz="900" dirty="0"/>
              <a:t>                          PIC X(20).        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000015                       05  </a:t>
            </a:r>
            <a:r>
              <a:rPr lang="pl-PL" sz="900" noProof="1"/>
              <a:t>WZEMP-CSURNAME</a:t>
            </a:r>
            <a:r>
              <a:rPr lang="pl-PL" sz="900" dirty="0"/>
              <a:t>                    PIC X(20).        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000016                       05  </a:t>
            </a:r>
            <a:r>
              <a:rPr lang="pl-PL" sz="900" noProof="1"/>
              <a:t>WZEMP-CSEX </a:t>
            </a:r>
            <a:r>
              <a:rPr lang="pl-PL" sz="900" dirty="0"/>
              <a:t>                                PIC X(1).         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000017                       05  </a:t>
            </a:r>
            <a:r>
              <a:rPr lang="pl-PL" sz="900" noProof="1"/>
              <a:t>WZEMP-CPOSITION </a:t>
            </a:r>
            <a:r>
              <a:rPr lang="pl-PL" sz="900" dirty="0"/>
              <a:t>                     PIC X(3).         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000018                       05  </a:t>
            </a:r>
            <a:r>
              <a:rPr lang="pl-PL" sz="900" noProof="1"/>
              <a:t>WZEMP-DBIRTH-DATE</a:t>
            </a:r>
            <a:r>
              <a:rPr lang="pl-PL" sz="900" dirty="0"/>
              <a:t>                 PIC X(10).  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 Menu  </a:t>
            </a:r>
            <a:r>
              <a:rPr lang="pl-PL" noProof="1"/>
              <a:t>RefList</a:t>
            </a:r>
            <a:r>
              <a:rPr lang="pl-PL" dirty="0"/>
              <a:t>  Utilities  Help                                     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 ------------------------------------------------------------------------------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                               Edit/</a:t>
            </a:r>
            <a:r>
              <a:rPr lang="pl-PL" noProof="1"/>
              <a:t>View - Create</a:t>
            </a:r>
            <a:r>
              <a:rPr lang="pl-PL" dirty="0"/>
              <a:t>                     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 </a:t>
            </a:r>
            <a:r>
              <a:rPr lang="pl-PL" noProof="1"/>
              <a:t>Command</a:t>
            </a:r>
            <a:r>
              <a:rPr lang="pl-PL" dirty="0"/>
              <a:t> ===&gt;                                                         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                                                                      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 "</a:t>
            </a:r>
            <a:r>
              <a:rPr lang="pl-PL" noProof="1"/>
              <a:t>Current</a:t>
            </a:r>
            <a:r>
              <a:rPr lang="pl-PL" dirty="0"/>
              <a:t>" Data Set: LB12345.SOURCE(STARY)                           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                                                                      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 To ISPF </a:t>
            </a:r>
            <a:r>
              <a:rPr lang="pl-PL" noProof="1"/>
              <a:t>Library</a:t>
            </a:r>
            <a:r>
              <a:rPr lang="pl-PL" dirty="0"/>
              <a:t>:                                                     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    Project . . .                                                     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    Group . . . .                                                     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    </a:t>
            </a:r>
            <a:r>
              <a:rPr lang="pl-PL" noProof="1"/>
              <a:t>Type</a:t>
            </a:r>
            <a:r>
              <a:rPr lang="pl-PL" dirty="0"/>
              <a:t>  . . . .                                                     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    </a:t>
            </a:r>
            <a:r>
              <a:rPr lang="pl-PL" noProof="1"/>
              <a:t>Member</a:t>
            </a:r>
            <a:r>
              <a:rPr lang="pl-PL" dirty="0"/>
              <a:t>  . . .                                                     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                                                                      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 To </a:t>
            </a:r>
            <a:r>
              <a:rPr lang="pl-PL" noProof="1"/>
              <a:t>Other Partitioned</a:t>
            </a:r>
            <a:r>
              <a:rPr lang="pl-PL" dirty="0"/>
              <a:t> Data Set </a:t>
            </a:r>
            <a:r>
              <a:rPr lang="pl-PL" noProof="1"/>
              <a:t>Member</a:t>
            </a:r>
            <a:r>
              <a:rPr lang="pl-PL" dirty="0"/>
              <a:t>:                                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    Data Set </a:t>
            </a:r>
            <a:r>
              <a:rPr lang="pl-PL" noProof="1"/>
              <a:t>Name</a:t>
            </a:r>
            <a:r>
              <a:rPr lang="pl-PL" dirty="0"/>
              <a:t> . . . '</a:t>
            </a:r>
            <a:r>
              <a:rPr lang="pl-PL" b="1" dirty="0">
                <a:solidFill>
                  <a:srgbClr val="FF0000"/>
                </a:solidFill>
              </a:rPr>
              <a:t>LB12345.SOURCE(NOWY)'</a:t>
            </a:r>
            <a:r>
              <a:rPr lang="pl-PL" dirty="0"/>
              <a:t>                       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    </a:t>
            </a:r>
            <a:r>
              <a:rPr lang="pl-PL" noProof="1"/>
              <a:t>Volume</a:t>
            </a:r>
            <a:r>
              <a:rPr lang="pl-PL" dirty="0"/>
              <a:t> Serial . . .           (</a:t>
            </a:r>
            <a:r>
              <a:rPr lang="pl-PL" noProof="1"/>
              <a:t>If not cataloged</a:t>
            </a:r>
            <a:r>
              <a:rPr lang="pl-PL" dirty="0"/>
              <a:t>)                  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                                                                      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 Data Set </a:t>
            </a:r>
            <a:r>
              <a:rPr lang="pl-PL" noProof="1"/>
              <a:t>Password</a:t>
            </a:r>
            <a:r>
              <a:rPr lang="pl-PL" dirty="0"/>
              <a:t>  . .           (</a:t>
            </a:r>
            <a:r>
              <a:rPr lang="pl-PL" noProof="1"/>
              <a:t>If password protected)</a:t>
            </a:r>
            <a:r>
              <a:rPr lang="pl-PL" dirty="0"/>
              <a:t>             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                                                                      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 Enter "/" to </a:t>
            </a:r>
            <a:r>
              <a:rPr lang="pl-PL" noProof="1"/>
              <a:t>select option</a:t>
            </a:r>
            <a:r>
              <a:rPr lang="pl-PL" dirty="0"/>
              <a:t>                                           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    </a:t>
            </a:r>
            <a:r>
              <a:rPr lang="pl-PL" noProof="1"/>
              <a:t>Specify pack option</a:t>
            </a:r>
            <a:r>
              <a:rPr lang="pl-PL" dirty="0"/>
              <a:t> for "CREATE" Data Set                         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                                                                      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 Press ENTER </a:t>
            </a:r>
            <a:r>
              <a:rPr lang="pl-PL" noProof="1"/>
              <a:t>key to create. Enter END command to cancel create.</a:t>
            </a:r>
            <a:r>
              <a:rPr lang="pl-PL" dirty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pl-PL" sz="1800" b="1" dirty="0">
                <a:solidFill>
                  <a:srgbClr val="FF0000"/>
                </a:solidFill>
              </a:rPr>
              <a:t>CUT</a:t>
            </a:r>
            <a:r>
              <a:rPr lang="pl-PL" sz="1800" dirty="0"/>
              <a:t>	- zapisuje linie w pamięci dla późniejszej jej obróbki, najczęściej przez 	komendę </a:t>
            </a:r>
            <a:r>
              <a:rPr lang="pl-PL" sz="1800" b="1" dirty="0">
                <a:solidFill>
                  <a:srgbClr val="FF0000"/>
                </a:solidFill>
              </a:rPr>
              <a:t>PASTE</a:t>
            </a:r>
            <a:r>
              <a:rPr lang="pl-PL" sz="1800" dirty="0"/>
              <a:t>, która wstawia te linie do innych danych.</a:t>
            </a:r>
            <a:br>
              <a:rPr lang="pl-PL" sz="1800" dirty="0"/>
            </a:br>
            <a:r>
              <a:rPr lang="pl-PL" sz="1800" dirty="0"/>
              <a:t>	</a:t>
            </a:r>
            <a:r>
              <a:rPr lang="pl-PL" sz="1800" b="1" dirty="0">
                <a:solidFill>
                  <a:srgbClr val="FF0000"/>
                </a:solidFill>
              </a:rPr>
              <a:t>CUT</a:t>
            </a:r>
            <a:r>
              <a:rPr lang="pl-PL" sz="1800" dirty="0"/>
              <a:t> i </a:t>
            </a:r>
            <a:r>
              <a:rPr lang="pl-PL" sz="1800" b="1" dirty="0">
                <a:solidFill>
                  <a:srgbClr val="FF0000"/>
                </a:solidFill>
              </a:rPr>
              <a:t>PASTE</a:t>
            </a:r>
            <a:r>
              <a:rPr lang="pl-PL" sz="1800" dirty="0"/>
              <a:t> działa jak COPY i PASTE w </a:t>
            </a:r>
            <a:r>
              <a:rPr lang="pl-PL" sz="1800" noProof="1"/>
              <a:t>Window’sie</a:t>
            </a:r>
            <a:r>
              <a:rPr lang="pl-PL" sz="1800" dirty="0"/>
              <a:t> – kopiuje część danych do </a:t>
            </a:r>
            <a:br>
              <a:rPr lang="pl-PL" sz="1800" dirty="0"/>
            </a:br>
            <a:r>
              <a:rPr lang="pl-PL" sz="1800" dirty="0"/>
              <a:t>	wybranego miejsca w innym pliku.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85000" lnSpcReduction="20000"/>
          </a:bodyPr>
          <a:lstStyle/>
          <a:p>
            <a:pPr marL="228600" indent="-22860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pl-PL" sz="1400" dirty="0"/>
              <a:t>Zaznaczamy blok danych (kodu) poprzez CC ,</a:t>
            </a:r>
          </a:p>
          <a:p>
            <a:pPr marL="228600" indent="-22860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pl-PL" sz="1400" dirty="0"/>
              <a:t>Piszemy słowo CUT w linii komendy</a:t>
            </a:r>
          </a:p>
          <a:p>
            <a:pPr marL="228600" indent="-22860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pl-PL" sz="1400" dirty="0"/>
              <a:t>Blok linii mamy w buforze, wychodzimy [F3]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/>
        <p:txBody>
          <a:bodyPr rtlCol="0">
            <a:normAutofit fontScale="85000" lnSpcReduction="20000"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itchFamily="34" charset="0"/>
              <a:buAutoNum type="arabicPeriod" startAt="4"/>
              <a:defRPr/>
            </a:pPr>
            <a:r>
              <a:rPr lang="pl-PL" sz="1400" dirty="0"/>
              <a:t>Wywołujemy inny plik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itchFamily="34" charset="0"/>
              <a:buAutoNum type="arabicPeriod" startAt="4"/>
              <a:defRPr/>
            </a:pPr>
            <a:r>
              <a:rPr lang="pl-PL" sz="1400" dirty="0"/>
              <a:t>Piszemy A (jak </a:t>
            </a:r>
            <a:r>
              <a:rPr lang="pl-PL" sz="1400" noProof="1"/>
              <a:t>After</a:t>
            </a:r>
            <a:r>
              <a:rPr lang="pl-PL" sz="1400" dirty="0"/>
              <a:t>) w „bloku liczb” i PASTE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1400" dirty="0"/>
              <a:t>           w linii komendy, [ENTER]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 rtlCol="0">
            <a:normAutofit fontScale="2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 </a:t>
            </a:r>
            <a:r>
              <a:rPr lang="pl-PL" sz="3400" dirty="0"/>
              <a:t>File  Edit  </a:t>
            </a:r>
            <a:r>
              <a:rPr lang="pl-PL" sz="3400" noProof="1"/>
              <a:t>Edit_Settings  Menu  Utilities  Compilers</a:t>
            </a:r>
            <a:r>
              <a:rPr lang="pl-PL" sz="3400" dirty="0"/>
              <a:t>  Test  Help  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3400" dirty="0"/>
              <a:t>-------------------------------------------------------------------------------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3400" dirty="0"/>
              <a:t>EDIT       LB12345.SOURCE(NOWY) - 01.00                                  </a:t>
            </a:r>
            <a:r>
              <a:rPr lang="pl-PL" sz="3400" noProof="1"/>
              <a:t>Columns</a:t>
            </a:r>
            <a:r>
              <a:rPr lang="pl-PL" sz="3400" dirty="0"/>
              <a:t> 00001 00072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3400" noProof="1"/>
              <a:t>Command</a:t>
            </a:r>
            <a:r>
              <a:rPr lang="pl-PL" sz="3400" dirty="0"/>
              <a:t> ===&gt; </a:t>
            </a:r>
            <a:r>
              <a:rPr lang="pl-PL" sz="3400" b="1" dirty="0">
                <a:solidFill>
                  <a:srgbClr val="0070C0"/>
                </a:solidFill>
              </a:rPr>
              <a:t>PASTE</a:t>
            </a:r>
            <a:r>
              <a:rPr lang="pl-PL" sz="3400" dirty="0"/>
              <a:t>                                                                               </a:t>
            </a:r>
            <a:r>
              <a:rPr lang="pl-PL" sz="3400" noProof="1"/>
              <a:t>Scroll</a:t>
            </a:r>
            <a:r>
              <a:rPr lang="pl-PL" sz="3400" dirty="0"/>
              <a:t> ===&gt; CSR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3400" dirty="0"/>
              <a:t>****** ***************************** Top of Data *********************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3400" dirty="0"/>
              <a:t>000001               ****************************************************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3400" dirty="0"/>
              <a:t>000002               *				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3400" dirty="0"/>
              <a:t>000003               *  ZZWCEMP0 - COPYBOOK WITH EMPLOYEES DATA	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3400" dirty="0"/>
              <a:t>000004               *				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3400" dirty="0"/>
              <a:t>000005               ****************************************************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3400" dirty="0"/>
              <a:t>000006              *		CHANGE LOG		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3400" dirty="0"/>
              <a:t>000007              *				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3400" dirty="0"/>
              <a:t>000008              *  CHANGE  USERID     DATA              DESCRIPTION 	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3400" dirty="0"/>
              <a:t>000009              *  -----------   ------------ -----------------  -------------------------  	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3400" dirty="0"/>
              <a:t>000010              *  ABCD        LB12345 2017-08-04   CREATION 	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3400" dirty="0"/>
              <a:t>000011              *				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3400" dirty="0">
                <a:solidFill>
                  <a:srgbClr val="0070C0"/>
                </a:solidFill>
              </a:rPr>
              <a:t>A</a:t>
            </a:r>
            <a:r>
              <a:rPr lang="pl-PL" sz="3400" dirty="0"/>
              <a:t>00012              ****************************************************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3400" dirty="0"/>
              <a:t>****** ******************** </a:t>
            </a:r>
            <a:r>
              <a:rPr lang="pl-PL" sz="3400" noProof="1"/>
              <a:t>Bottom </a:t>
            </a:r>
            <a:r>
              <a:rPr lang="pl-PL" sz="3400" dirty="0"/>
              <a:t>of Data****************************</a:t>
            </a:r>
          </a:p>
        </p:txBody>
      </p:sp>
      <p:sp>
        <p:nvSpPr>
          <p:cNvPr id="7" name="Symbol zastępczy zawartości 3"/>
          <p:cNvSpPr>
            <a:spLocks noGrp="1"/>
          </p:cNvSpPr>
          <p:nvPr>
            <p:ph sz="half" idx="2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 File  Edit  </a:t>
            </a:r>
            <a:r>
              <a:rPr lang="pl-PL" sz="900" noProof="1"/>
              <a:t>Edit_Settings</a:t>
            </a:r>
            <a:r>
              <a:rPr lang="pl-PL" sz="900" dirty="0"/>
              <a:t>  Menu  Utilities  </a:t>
            </a:r>
            <a:r>
              <a:rPr lang="pl-PL" sz="900" noProof="1"/>
              <a:t>Compilers</a:t>
            </a:r>
            <a:r>
              <a:rPr lang="pl-PL" sz="900" dirty="0"/>
              <a:t>  Test  Help  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-------------------------------------------------------------------------------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EDIT       LB12345.SOURCE(STARY) - 01.04                                  </a:t>
            </a:r>
            <a:r>
              <a:rPr lang="pl-PL" sz="900" noProof="1"/>
              <a:t>Columns</a:t>
            </a:r>
            <a:r>
              <a:rPr lang="pl-PL" sz="900" dirty="0"/>
              <a:t> 00001 00072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noProof="1"/>
              <a:t>Command</a:t>
            </a:r>
            <a:r>
              <a:rPr lang="pl-PL" sz="900" dirty="0"/>
              <a:t> ===&gt; </a:t>
            </a:r>
            <a:r>
              <a:rPr lang="pl-PL" sz="900" dirty="0">
                <a:solidFill>
                  <a:schemeClr val="bg1"/>
                </a:solidFill>
              </a:rPr>
              <a:t>CUT</a:t>
            </a:r>
            <a:r>
              <a:rPr lang="pl-PL" sz="900" dirty="0"/>
              <a:t>                                                                                   </a:t>
            </a:r>
            <a:r>
              <a:rPr lang="pl-PL" sz="900" noProof="1"/>
              <a:t>Scroll</a:t>
            </a:r>
            <a:r>
              <a:rPr lang="pl-PL" sz="900" dirty="0"/>
              <a:t> ===&gt; CSR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****** ********************* Top of Data****************************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000001              ****************************************************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000002              *				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000003              *  ZZWCEMP0 - COPYBOOK WITH EMPLOYEES DATA	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000004              *				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000005              ****************************************************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000006              *		CHANGE LOG		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000007              *				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000008              *  CHANGE  USERID      DATA               DESCRIPTION 	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000009              *  -----------   ------------  ----------------  ------------------------ 	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000010              *  ABCD        LB12345  2017-08-03    CREATION	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000011              *				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000012              ****************************************************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>
                <a:solidFill>
                  <a:schemeClr val="bg1"/>
                </a:solidFill>
              </a:rPr>
              <a:t>CC</a:t>
            </a:r>
            <a:r>
              <a:rPr lang="pl-PL" sz="900" dirty="0"/>
              <a:t>0013                02  ZZWCEMP0.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000014                       05  </a:t>
            </a:r>
            <a:r>
              <a:rPr lang="pl-PL" sz="900" noProof="1"/>
              <a:t>WZEMP-CNAME</a:t>
            </a:r>
            <a:r>
              <a:rPr lang="pl-PL" sz="900" dirty="0"/>
              <a:t>                           PIC X(20).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000015                       05  </a:t>
            </a:r>
            <a:r>
              <a:rPr lang="pl-PL" sz="900" noProof="1"/>
              <a:t>WZEMP-CSURNAME</a:t>
            </a:r>
            <a:r>
              <a:rPr lang="pl-PL" sz="900" dirty="0"/>
              <a:t>                    PIC X(20).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000016                       05  </a:t>
            </a:r>
            <a:r>
              <a:rPr lang="pl-PL" sz="900" noProof="1"/>
              <a:t>WZEMP-CSEX</a:t>
            </a:r>
            <a:r>
              <a:rPr lang="pl-PL" sz="900" dirty="0"/>
              <a:t>                                 PIC X(1).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000017                       05  </a:t>
            </a:r>
            <a:r>
              <a:rPr lang="pl-PL" sz="900" noProof="1"/>
              <a:t>WZEMP-CPOSITION</a:t>
            </a:r>
            <a:r>
              <a:rPr lang="pl-PL" sz="900" dirty="0"/>
              <a:t>                      PIC X(3).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900" dirty="0"/>
              <a:t>00</a:t>
            </a:r>
            <a:r>
              <a:rPr lang="pl-PL" sz="900" dirty="0">
                <a:solidFill>
                  <a:schemeClr val="bg1"/>
                </a:solidFill>
              </a:rPr>
              <a:t>CC</a:t>
            </a:r>
            <a:r>
              <a:rPr lang="pl-PL" sz="900" dirty="0"/>
              <a:t>18                       05  </a:t>
            </a:r>
            <a:r>
              <a:rPr lang="pl-PL" sz="900" noProof="1"/>
              <a:t>WZEMP-DBIRTH-DATE</a:t>
            </a:r>
            <a:r>
              <a:rPr lang="pl-PL" sz="900" dirty="0"/>
              <a:t>                 PIC X(10).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pole tekstowe 2"/>
          <p:cNvSpPr txBox="1">
            <a:spLocks noChangeArrowheads="1"/>
          </p:cNvSpPr>
          <p:nvPr/>
        </p:nvSpPr>
        <p:spPr bwMode="auto">
          <a:xfrm>
            <a:off x="500063" y="571500"/>
            <a:ext cx="818589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EDIT</a:t>
            </a:r>
            <a:r>
              <a:rPr lang="pl-PL" dirty="0">
                <a:latin typeface="Calibri" pitchFamily="34" charset="0"/>
              </a:rPr>
              <a:t> 	- umożliwia przejście do edycji innego pliku bez opuszczania aktualnej sesji </a:t>
            </a:r>
          </a:p>
          <a:p>
            <a:r>
              <a:rPr lang="pl-PL" dirty="0">
                <a:latin typeface="Calibri" pitchFamily="34" charset="0"/>
              </a:rPr>
              <a:t>	pliku edytowanego.</a:t>
            </a:r>
          </a:p>
          <a:p>
            <a:r>
              <a:rPr lang="pl-PL" dirty="0">
                <a:latin typeface="Calibri" pitchFamily="34" charset="0"/>
              </a:rPr>
              <a:t>		Pomocne gdy chcemy zmienić coś drobnego np. we wcześniej</a:t>
            </a:r>
          </a:p>
          <a:p>
            <a:r>
              <a:rPr lang="pl-PL" dirty="0">
                <a:latin typeface="Calibri" pitchFamily="34" charset="0"/>
              </a:rPr>
              <a:t>		edytowanym programie na całym ekranie i wrócić [F3]</a:t>
            </a:r>
          </a:p>
          <a:p>
            <a:r>
              <a:rPr lang="pl-PL" dirty="0">
                <a:latin typeface="Calibri" pitchFamily="34" charset="0"/>
              </a:rPr>
              <a:t>	 	znów do aktualnie edytowanego programu.</a:t>
            </a:r>
          </a:p>
          <a:p>
            <a:r>
              <a:rPr lang="pl-PL" dirty="0">
                <a:latin typeface="Calibri" pitchFamily="34" charset="0"/>
              </a:rPr>
              <a:t>		1) Piszemy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EDIT</a:t>
            </a:r>
            <a:r>
              <a:rPr lang="pl-PL" dirty="0">
                <a:latin typeface="Calibri" pitchFamily="34" charset="0"/>
              </a:rPr>
              <a:t> w linii komendy, [ENTER],</a:t>
            </a:r>
          </a:p>
          <a:p>
            <a:r>
              <a:rPr lang="pl-PL" dirty="0">
                <a:latin typeface="Calibri" pitchFamily="34" charset="0"/>
              </a:rPr>
              <a:t>		2) wybieramy program lub dane do przeglądu,</a:t>
            </a:r>
          </a:p>
          <a:p>
            <a:r>
              <a:rPr lang="pl-PL" dirty="0">
                <a:latin typeface="Calibri" pitchFamily="34" charset="0"/>
              </a:rPr>
              <a:t>		3) wracamy do swojego pliku przez [F3].</a:t>
            </a:r>
          </a:p>
          <a:p>
            <a:endParaRPr lang="pl-PL" dirty="0">
              <a:latin typeface="Calibri" pitchFamily="34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END</a:t>
            </a:r>
            <a:r>
              <a:rPr lang="pl-PL" dirty="0">
                <a:latin typeface="Calibri" pitchFamily="34" charset="0"/>
              </a:rPr>
              <a:t>	- wyjście z edytora z zapisem programu.</a:t>
            </a:r>
          </a:p>
          <a:p>
            <a:r>
              <a:rPr lang="pl-PL" dirty="0">
                <a:solidFill>
                  <a:srgbClr val="FF0000"/>
                </a:solidFill>
                <a:latin typeface="Calibri" pitchFamily="34" charset="0"/>
              </a:rPr>
              <a:t>[F3]</a:t>
            </a:r>
            <a:r>
              <a:rPr lang="pl-PL" dirty="0">
                <a:latin typeface="Calibri" pitchFamily="34" charset="0"/>
              </a:rPr>
              <a:t>	To samo co przyciśnięcie klawisza funkcyjnego [F3].</a:t>
            </a:r>
          </a:p>
          <a:p>
            <a:endParaRPr lang="pl-PL" dirty="0">
              <a:latin typeface="Calibri" pitchFamily="34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EXCLUDE</a:t>
            </a:r>
            <a:r>
              <a:rPr lang="pl-PL" dirty="0">
                <a:latin typeface="Calibri" pitchFamily="34" charset="0"/>
              </a:rPr>
              <a:t>	- ukrywa linie które zawierają szukany łańcuch znakowy zamieniając je na</a:t>
            </a:r>
          </a:p>
          <a:p>
            <a:r>
              <a:rPr lang="pl-PL" dirty="0">
                <a:solidFill>
                  <a:srgbClr val="FF0000"/>
                </a:solidFill>
                <a:latin typeface="Calibri" pitchFamily="34" charset="0"/>
              </a:rPr>
              <a:t>EXC</a:t>
            </a:r>
            <a:r>
              <a:rPr lang="pl-PL" dirty="0">
                <a:latin typeface="Calibri" pitchFamily="34" charset="0"/>
              </a:rPr>
              <a:t>	kreskowane linie podobnie jak to jest po komendzie linii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X</a:t>
            </a:r>
            <a:r>
              <a:rPr lang="pl-PL" dirty="0">
                <a:latin typeface="Calibri" pitchFamily="34" charset="0"/>
              </a:rPr>
              <a:t>.</a:t>
            </a:r>
          </a:p>
          <a:p>
            <a:r>
              <a:rPr lang="pl-PL" dirty="0">
                <a:solidFill>
                  <a:srgbClr val="FF0000"/>
                </a:solidFill>
                <a:latin typeface="Calibri" pitchFamily="34" charset="0"/>
              </a:rPr>
              <a:t>EX</a:t>
            </a:r>
            <a:r>
              <a:rPr lang="pl-PL" dirty="0">
                <a:latin typeface="Calibri" pitchFamily="34" charset="0"/>
              </a:rPr>
              <a:t>	 Np.1) 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EXCLUDE</a:t>
            </a:r>
            <a:r>
              <a:rPr lang="pl-PL" dirty="0">
                <a:latin typeface="Calibri" pitchFamily="34" charset="0"/>
              </a:rPr>
              <a:t> BONCZKOWSKA</a:t>
            </a:r>
          </a:p>
          <a:p>
            <a:r>
              <a:rPr lang="pl-PL" dirty="0">
                <a:solidFill>
                  <a:srgbClr val="FF0000"/>
                </a:solidFill>
                <a:latin typeface="Calibri" pitchFamily="34" charset="0"/>
              </a:rPr>
              <a:t>X</a:t>
            </a:r>
            <a:r>
              <a:rPr lang="pl-PL" dirty="0">
                <a:latin typeface="Calibri" pitchFamily="34" charset="0"/>
              </a:rPr>
              <a:t>	         ukrywa te linie które zawierają ‘BONCZKOWSKA’ np. w linii AUTHOR w</a:t>
            </a:r>
          </a:p>
          <a:p>
            <a:r>
              <a:rPr lang="pl-PL" dirty="0">
                <a:latin typeface="Calibri" pitchFamily="34" charset="0"/>
              </a:rPr>
              <a:t>	         IDENTIFICATION DIVISION </a:t>
            </a:r>
          </a:p>
          <a:p>
            <a:r>
              <a:rPr lang="pl-PL" dirty="0">
                <a:latin typeface="Calibri" pitchFamily="34" charset="0"/>
              </a:rPr>
              <a:t>	       2) 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EXCLUDE</a:t>
            </a:r>
            <a:r>
              <a:rPr lang="pl-PL" dirty="0">
                <a:latin typeface="Calibri" pitchFamily="34" charset="0"/>
              </a:rPr>
              <a:t>  EWA  .F  .L </a:t>
            </a:r>
          </a:p>
          <a:p>
            <a:r>
              <a:rPr lang="pl-PL" dirty="0">
                <a:latin typeface="Calibri" pitchFamily="34" charset="0"/>
              </a:rPr>
              <a:t>	          ukrywa linie ze słowem EWA ale tylko te pomiędzy .F i .L wpisanych</a:t>
            </a:r>
          </a:p>
          <a:p>
            <a:r>
              <a:rPr lang="pl-PL" dirty="0">
                <a:latin typeface="Calibri" pitchFamily="34" charset="0"/>
              </a:rPr>
              <a:t>	          w „bloku liczb”.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pole tekstowe 1"/>
          <p:cNvSpPr txBox="1">
            <a:spLocks noChangeArrowheads="1"/>
          </p:cNvSpPr>
          <p:nvPr/>
        </p:nvSpPr>
        <p:spPr bwMode="auto">
          <a:xfrm>
            <a:off x="214313" y="214313"/>
            <a:ext cx="8334375" cy="646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FIND</a:t>
            </a:r>
            <a:r>
              <a:rPr lang="pl-PL" dirty="0">
                <a:latin typeface="Calibri" pitchFamily="34" charset="0"/>
              </a:rPr>
              <a:t>	- lokalizuje (podświetlając) wszystkie występowania szukanego </a:t>
            </a:r>
          </a:p>
          <a:p>
            <a:r>
              <a:rPr lang="pl-PL" dirty="0">
                <a:solidFill>
                  <a:srgbClr val="FF0000"/>
                </a:solidFill>
                <a:latin typeface="Calibri" pitchFamily="34" charset="0"/>
              </a:rPr>
              <a:t>F	</a:t>
            </a:r>
            <a:r>
              <a:rPr lang="pl-PL" dirty="0">
                <a:latin typeface="Calibri" pitchFamily="34" charset="0"/>
              </a:rPr>
              <a:t>ciągu znaków. Chcąc wiedzieć ile jest wszystkich wystąpień danego</a:t>
            </a:r>
          </a:p>
          <a:p>
            <a:r>
              <a:rPr lang="pl-PL" dirty="0">
                <a:latin typeface="Calibri" pitchFamily="34" charset="0"/>
              </a:rPr>
              <a:t>	ciągu znaków, wystarczy na zakończenie komendy dopisać słowo </a:t>
            </a:r>
            <a:r>
              <a:rPr lang="pl-PL" b="1" dirty="0">
                <a:latin typeface="Calibri" pitchFamily="34" charset="0"/>
              </a:rPr>
              <a:t>ALL.</a:t>
            </a:r>
          </a:p>
          <a:p>
            <a:r>
              <a:rPr lang="pl-PL" dirty="0">
                <a:latin typeface="Calibri" pitchFamily="34" charset="0"/>
              </a:rPr>
              <a:t>	Liczbę zobaczymy w prawym, górnym rogu ekranu.</a:t>
            </a:r>
          </a:p>
          <a:p>
            <a:r>
              <a:rPr lang="pl-PL" dirty="0">
                <a:latin typeface="Calibri" pitchFamily="34" charset="0"/>
              </a:rPr>
              <a:t>	Np.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FIND</a:t>
            </a:r>
            <a:r>
              <a:rPr lang="pl-PL" dirty="0">
                <a:latin typeface="Calibri" pitchFamily="34" charset="0"/>
              </a:rPr>
              <a:t> DIVISION </a:t>
            </a:r>
            <a:r>
              <a:rPr lang="pl-PL" b="1" dirty="0">
                <a:latin typeface="Calibri" pitchFamily="34" charset="0"/>
              </a:rPr>
              <a:t>ALL</a:t>
            </a:r>
          </a:p>
          <a:p>
            <a:r>
              <a:rPr lang="pl-PL" dirty="0">
                <a:latin typeface="Calibri" pitchFamily="34" charset="0"/>
              </a:rPr>
              <a:t>	Aby policzyć ilość wystąpień danego słowa, po prostu zastosuj funkcję</a:t>
            </a:r>
          </a:p>
          <a:p>
            <a:r>
              <a:rPr lang="pl-PL" dirty="0">
                <a:latin typeface="Calibri" pitchFamily="34" charset="0"/>
              </a:rPr>
              <a:t>	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FIND</a:t>
            </a:r>
            <a:r>
              <a:rPr lang="pl-PL" dirty="0">
                <a:latin typeface="Calibri" pitchFamily="34" charset="0"/>
              </a:rPr>
              <a:t>  </a:t>
            </a:r>
            <a:r>
              <a:rPr lang="pl-PL" i="1" noProof="1">
                <a:latin typeface="Calibri" pitchFamily="34" charset="0"/>
              </a:rPr>
              <a:t>szykane_słowo</a:t>
            </a:r>
            <a:r>
              <a:rPr lang="pl-PL" dirty="0">
                <a:latin typeface="Calibri" pitchFamily="34" charset="0"/>
              </a:rPr>
              <a:t>  </a:t>
            </a:r>
            <a:r>
              <a:rPr lang="pl-PL" b="1" dirty="0">
                <a:latin typeface="Calibri" pitchFamily="34" charset="0"/>
              </a:rPr>
              <a:t>ALL</a:t>
            </a:r>
          </a:p>
          <a:p>
            <a:r>
              <a:rPr lang="pl-PL" dirty="0">
                <a:latin typeface="Calibri" pitchFamily="34" charset="0"/>
              </a:rPr>
              <a:t>	Kursor zatrzymuje się na pierwszym napotkanym ciągiem znaków.</a:t>
            </a:r>
          </a:p>
          <a:p>
            <a:r>
              <a:rPr lang="pl-PL" dirty="0">
                <a:latin typeface="Calibri" pitchFamily="34" charset="0"/>
              </a:rPr>
              <a:t>	Aby przeskoczyć do następnego szukanego ciągu znaków przycisnąć </a:t>
            </a:r>
          </a:p>
          <a:p>
            <a:r>
              <a:rPr lang="pl-PL" dirty="0">
                <a:latin typeface="Calibri" pitchFamily="34" charset="0"/>
              </a:rPr>
              <a:t>	trzeba klawisz funkcyjny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[F5]</a:t>
            </a:r>
            <a:r>
              <a:rPr lang="pl-PL" dirty="0">
                <a:latin typeface="Calibri" pitchFamily="34" charset="0"/>
              </a:rPr>
              <a:t>.</a:t>
            </a:r>
          </a:p>
          <a:p>
            <a:endParaRPr lang="pl-PL" dirty="0">
              <a:latin typeface="Calibri" pitchFamily="34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FLIP</a:t>
            </a:r>
            <a:r>
              <a:rPr lang="pl-PL" dirty="0">
                <a:latin typeface="Calibri" pitchFamily="34" charset="0"/>
              </a:rPr>
              <a:t>	- wymienia ukryte linie (wcześniej użytą komendą linii lub globalną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X</a:t>
            </a:r>
            <a:r>
              <a:rPr lang="pl-PL" dirty="0">
                <a:latin typeface="Calibri" pitchFamily="34" charset="0"/>
              </a:rPr>
              <a:t> – czytaj</a:t>
            </a:r>
          </a:p>
          <a:p>
            <a:r>
              <a:rPr lang="pl-PL" dirty="0">
                <a:latin typeface="Calibri" pitchFamily="34" charset="0"/>
              </a:rPr>
              <a:t>	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EXCLUDE</a:t>
            </a:r>
            <a:r>
              <a:rPr lang="pl-PL" dirty="0">
                <a:latin typeface="Calibri" pitchFamily="34" charset="0"/>
              </a:rPr>
              <a:t>) na widoczne i odwrotnie.</a:t>
            </a:r>
          </a:p>
          <a:p>
            <a:r>
              <a:rPr lang="pl-PL" dirty="0">
                <a:latin typeface="Calibri" pitchFamily="34" charset="0"/>
              </a:rPr>
              <a:t>	Np. mamy dwie partie programu .  Ukrywamy linie pierwszej jej części </a:t>
            </a:r>
          </a:p>
          <a:p>
            <a:r>
              <a:rPr lang="pl-PL" dirty="0">
                <a:latin typeface="Calibri" pitchFamily="34" charset="0"/>
              </a:rPr>
              <a:t>	kompresując jej zawartość na ekranie do jednej kreskowanej linii z informacją</a:t>
            </a:r>
          </a:p>
          <a:p>
            <a:r>
              <a:rPr lang="pl-PL" dirty="0">
                <a:latin typeface="Calibri" pitchFamily="34" charset="0"/>
              </a:rPr>
              <a:t>	o ilości ukrytych tam linii.  Komenda FLIP (odwrócenie, zamiana ze sobą)</a:t>
            </a:r>
          </a:p>
          <a:p>
            <a:r>
              <a:rPr lang="pl-PL" dirty="0">
                <a:latin typeface="Calibri" pitchFamily="34" charset="0"/>
              </a:rPr>
              <a:t>	odkrywa zawartość pierwszej części programu i jednocześnie ukrywa już</a:t>
            </a:r>
          </a:p>
          <a:p>
            <a:r>
              <a:rPr lang="pl-PL" dirty="0">
                <a:latin typeface="Calibri" pitchFamily="34" charset="0"/>
              </a:rPr>
              <a:t>	edytowaną drugą jej część.</a:t>
            </a:r>
          </a:p>
          <a:p>
            <a:endParaRPr lang="pl-PL" dirty="0">
              <a:latin typeface="Calibri" pitchFamily="34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HEX</a:t>
            </a:r>
            <a:r>
              <a:rPr lang="pl-PL" dirty="0">
                <a:latin typeface="Calibri" pitchFamily="34" charset="0"/>
              </a:rPr>
              <a:t>	- ukazuje wartość szesnastkową (</a:t>
            </a:r>
            <a:r>
              <a:rPr lang="pl-PL" i="1" noProof="1">
                <a:latin typeface="Calibri" pitchFamily="34" charset="0"/>
              </a:rPr>
              <a:t>hexodecimal</a:t>
            </a:r>
            <a:r>
              <a:rPr lang="pl-PL" dirty="0">
                <a:latin typeface="Calibri" pitchFamily="34" charset="0"/>
              </a:rPr>
              <a:t>) znaków dla każdej linii zaraz</a:t>
            </a:r>
          </a:p>
          <a:p>
            <a:r>
              <a:rPr lang="pl-PL" dirty="0">
                <a:latin typeface="Calibri" pitchFamily="34" charset="0"/>
              </a:rPr>
              <a:t>	pod nią.  Komenda ważna przy analizie danych liczbowych ponieważ np. </a:t>
            </a:r>
          </a:p>
          <a:p>
            <a:r>
              <a:rPr lang="pl-PL" dirty="0">
                <a:latin typeface="Calibri" pitchFamily="34" charset="0"/>
              </a:rPr>
              <a:t>	spacje (</a:t>
            </a:r>
            <a:r>
              <a:rPr lang="pl-PL" noProof="1">
                <a:latin typeface="Calibri" pitchFamily="34" charset="0"/>
              </a:rPr>
              <a:t>hex ‘40’) i low-values (hex</a:t>
            </a:r>
            <a:r>
              <a:rPr lang="pl-PL" dirty="0">
                <a:latin typeface="Calibri" pitchFamily="34" charset="0"/>
              </a:rPr>
              <a:t> ‘00’) wyglądają na ekranie identycznie.</a:t>
            </a:r>
          </a:p>
          <a:p>
            <a:r>
              <a:rPr lang="pl-PL" dirty="0">
                <a:latin typeface="Calibri" pitchFamily="34" charset="0"/>
              </a:rPr>
              <a:t>	Wyjście z trybu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HEX</a:t>
            </a:r>
            <a:r>
              <a:rPr lang="pl-PL" dirty="0">
                <a:latin typeface="Calibri" pitchFamily="34" charset="0"/>
              </a:rPr>
              <a:t> następuje przez komendę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HEX OFF</a:t>
            </a:r>
            <a:r>
              <a:rPr lang="pl-PL" dirty="0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pole tekstowe 1"/>
          <p:cNvSpPr txBox="1">
            <a:spLocks noChangeArrowheads="1"/>
          </p:cNvSpPr>
          <p:nvPr/>
        </p:nvSpPr>
        <p:spPr bwMode="auto">
          <a:xfrm>
            <a:off x="214313" y="142875"/>
            <a:ext cx="8732327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HILITE</a:t>
            </a:r>
            <a:r>
              <a:rPr lang="pl-PL" noProof="1" smtClean="0">
                <a:latin typeface="Calibri" pitchFamily="34" charset="0"/>
              </a:rPr>
              <a:t> </a:t>
            </a:r>
            <a:r>
              <a:rPr lang="pl-PL" noProof="1" smtClean="0">
                <a:latin typeface="Calibri" pitchFamily="34" charset="0"/>
              </a:rPr>
              <a:t>	- </a:t>
            </a:r>
            <a:r>
              <a:rPr lang="pl-PL" noProof="1" smtClean="0">
                <a:latin typeface="Calibri" pitchFamily="34" charset="0"/>
              </a:rPr>
              <a:t>(</a:t>
            </a:r>
            <a:r>
              <a:rPr lang="pl-PL" i="1" noProof="1" smtClean="0">
                <a:latin typeface="Calibri" pitchFamily="34" charset="0"/>
              </a:rPr>
              <a:t>highlights</a:t>
            </a:r>
            <a:r>
              <a:rPr lang="pl-PL" noProof="1" smtClean="0">
                <a:latin typeface="Calibri" pitchFamily="34" charset="0"/>
              </a:rPr>
              <a:t>) umożliwia rozróżnienie słów w edytowanym programie przez</a:t>
            </a:r>
          </a:p>
          <a:p>
            <a:r>
              <a:rPr lang="pl-PL" noProof="1" smtClean="0">
                <a:solidFill>
                  <a:srgbClr val="FF0000"/>
                </a:solidFill>
                <a:latin typeface="Calibri" pitchFamily="34" charset="0"/>
              </a:rPr>
              <a:t>HI</a:t>
            </a:r>
            <a:r>
              <a:rPr lang="pl-PL" noProof="1" smtClean="0">
                <a:latin typeface="Calibri" pitchFamily="34" charset="0"/>
              </a:rPr>
              <a:t>	 kolorystyczne przedstawienie stałych, operatorów logicznych, słów</a:t>
            </a:r>
          </a:p>
          <a:p>
            <a:r>
              <a:rPr lang="pl-PL" noProof="1" smtClean="0">
                <a:latin typeface="Calibri" pitchFamily="34" charset="0"/>
              </a:rPr>
              <a:t>	zarezerwowanych, podświetlenie łańcucha szukanego przez </a:t>
            </a:r>
            <a:r>
              <a:rPr lang="pl-PL" noProof="1" smtClean="0">
                <a:latin typeface="Calibri" pitchFamily="34" charset="0"/>
              </a:rPr>
              <a:t>komendę 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FIND</a:t>
            </a:r>
            <a:r>
              <a:rPr lang="pl-PL" noProof="1" smtClean="0">
                <a:latin typeface="Calibri" pitchFamily="34" charset="0"/>
              </a:rPr>
              <a:t> </a:t>
            </a:r>
            <a:r>
              <a:rPr lang="pl-PL" noProof="1" smtClean="0">
                <a:latin typeface="Calibri" pitchFamily="34" charset="0"/>
              </a:rPr>
              <a:t>itd..</a:t>
            </a:r>
            <a:endParaRPr lang="pl-PL" noProof="1" smtClean="0">
              <a:latin typeface="Calibri" pitchFamily="34" charset="0"/>
            </a:endParaRPr>
          </a:p>
          <a:p>
            <a:r>
              <a:rPr lang="pl-PL" noProof="1" smtClean="0">
                <a:latin typeface="Calibri" pitchFamily="34" charset="0"/>
              </a:rPr>
              <a:t>	Funkcję tę można </a:t>
            </a:r>
            <a:r>
              <a:rPr lang="pl-PL" noProof="1" smtClean="0">
                <a:latin typeface="Calibri" pitchFamily="34" charset="0"/>
              </a:rPr>
              <a:t>włączyć </a:t>
            </a:r>
            <a:r>
              <a:rPr lang="pl-PL" noProof="1" smtClean="0">
                <a:latin typeface="Calibri" pitchFamily="34" charset="0"/>
              </a:rPr>
              <a:t>(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HILITE 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ON</a:t>
            </a:r>
            <a:r>
              <a:rPr lang="pl-PL" noProof="1" smtClean="0">
                <a:latin typeface="Calibri" pitchFamily="34" charset="0"/>
              </a:rPr>
              <a:t>) lub wyłączyć </a:t>
            </a:r>
            <a:r>
              <a:rPr lang="pl-PL" noProof="1" smtClean="0">
                <a:latin typeface="Calibri" pitchFamily="34" charset="0"/>
              </a:rPr>
              <a:t>(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HILITE 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OFF</a:t>
            </a:r>
            <a:r>
              <a:rPr lang="pl-PL" noProof="1" smtClean="0">
                <a:latin typeface="Calibri" pitchFamily="34" charset="0"/>
              </a:rPr>
              <a:t>) w </a:t>
            </a:r>
            <a:r>
              <a:rPr lang="pl-PL" noProof="1" smtClean="0">
                <a:latin typeface="Calibri" pitchFamily="34" charset="0"/>
              </a:rPr>
              <a:t>dowolnym</a:t>
            </a:r>
            <a:endParaRPr lang="pl-PL" noProof="1" smtClean="0">
              <a:latin typeface="Calibri" pitchFamily="34" charset="0"/>
            </a:endParaRPr>
          </a:p>
          <a:p>
            <a:r>
              <a:rPr lang="pl-PL" noProof="1" smtClean="0">
                <a:latin typeface="Calibri" pitchFamily="34" charset="0"/>
              </a:rPr>
              <a:t>	momencie edytowanego programu. </a:t>
            </a:r>
          </a:p>
          <a:p>
            <a:r>
              <a:rPr lang="pl-PL" noProof="1" smtClean="0">
                <a:latin typeface="Calibri" pitchFamily="34" charset="0"/>
              </a:rPr>
              <a:t>	Ze względu na ilość (ok.15) różnego typu języków programowania, trzeba czasem </a:t>
            </a:r>
          </a:p>
          <a:p>
            <a:r>
              <a:rPr lang="pl-PL" noProof="1" smtClean="0">
                <a:latin typeface="Calibri" pitchFamily="34" charset="0"/>
              </a:rPr>
              <a:t>	deklarować ten typ zaraz za </a:t>
            </a:r>
            <a:r>
              <a:rPr lang="pl-PL" noProof="1" smtClean="0">
                <a:latin typeface="Calibri" pitchFamily="34" charset="0"/>
              </a:rPr>
              <a:t>słowem 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HILITE</a:t>
            </a:r>
            <a:r>
              <a:rPr lang="pl-PL" noProof="1" smtClean="0">
                <a:latin typeface="Calibri" pitchFamily="34" charset="0"/>
              </a:rPr>
              <a:t>, </a:t>
            </a:r>
            <a:r>
              <a:rPr lang="pl-PL" noProof="1" smtClean="0">
                <a:latin typeface="Calibri" pitchFamily="34" charset="0"/>
              </a:rPr>
              <a:t>np</a:t>
            </a:r>
            <a:r>
              <a:rPr lang="pl-PL" noProof="1" smtClean="0">
                <a:latin typeface="Calibri" pitchFamily="34" charset="0"/>
              </a:rPr>
              <a:t>. </a:t>
            </a:r>
            <a:endParaRPr lang="pl-PL" noProof="1" smtClean="0">
              <a:latin typeface="Calibri" pitchFamily="34" charset="0"/>
            </a:endParaRPr>
          </a:p>
          <a:p>
            <a:r>
              <a:rPr lang="pl-PL" noProof="1" smtClean="0">
                <a:latin typeface="Calibri" pitchFamily="34" charset="0"/>
              </a:rPr>
              <a:t>	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HILITE</a:t>
            </a:r>
            <a:r>
              <a:rPr lang="pl-PL" noProof="1" smtClean="0">
                <a:latin typeface="Calibri" pitchFamily="34" charset="0"/>
              </a:rPr>
              <a:t> </a:t>
            </a:r>
            <a:r>
              <a:rPr lang="pl-PL" b="1" noProof="1" smtClean="0">
                <a:latin typeface="Calibri" pitchFamily="34" charset="0"/>
              </a:rPr>
              <a:t>AUTO</a:t>
            </a:r>
            <a:r>
              <a:rPr lang="pl-PL" noProof="1" smtClean="0">
                <a:latin typeface="Calibri" pitchFamily="34" charset="0"/>
              </a:rPr>
              <a:t>	- system automatycznie rozpoznaje środowisko,</a:t>
            </a:r>
          </a:p>
          <a:p>
            <a:r>
              <a:rPr lang="pl-PL" noProof="1" smtClean="0">
                <a:latin typeface="Calibri" pitchFamily="34" charset="0"/>
              </a:rPr>
              <a:t>	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HILITE</a:t>
            </a:r>
            <a:r>
              <a:rPr lang="pl-PL" noProof="1" smtClean="0">
                <a:latin typeface="Calibri" pitchFamily="34" charset="0"/>
              </a:rPr>
              <a:t> </a:t>
            </a:r>
            <a:r>
              <a:rPr lang="pl-PL" b="1" noProof="1" smtClean="0">
                <a:latin typeface="Calibri" pitchFamily="34" charset="0"/>
              </a:rPr>
              <a:t>COBOL</a:t>
            </a:r>
            <a:r>
              <a:rPr lang="pl-PL" noProof="1" smtClean="0">
                <a:latin typeface="Calibri" pitchFamily="34" charset="0"/>
              </a:rPr>
              <a:t>	- dla edycji programów </a:t>
            </a:r>
            <a:r>
              <a:rPr lang="pl-PL" noProof="1" smtClean="0">
                <a:latin typeface="Calibri" pitchFamily="34" charset="0"/>
              </a:rPr>
              <a:t>w </a:t>
            </a:r>
            <a:r>
              <a:rPr lang="pl-PL" b="1" noProof="1" smtClean="0">
                <a:latin typeface="Calibri" pitchFamily="34" charset="0"/>
              </a:rPr>
              <a:t>COBOL</a:t>
            </a:r>
            <a:r>
              <a:rPr lang="pl-PL" noProof="1" smtClean="0">
                <a:latin typeface="Calibri" pitchFamily="34" charset="0"/>
              </a:rPr>
              <a:t>,</a:t>
            </a:r>
            <a:endParaRPr lang="pl-PL" noProof="1" smtClean="0">
              <a:latin typeface="Calibri" pitchFamily="34" charset="0"/>
            </a:endParaRPr>
          </a:p>
          <a:p>
            <a:r>
              <a:rPr lang="pl-PL" noProof="1" smtClean="0">
                <a:latin typeface="Calibri" pitchFamily="34" charset="0"/>
              </a:rPr>
              <a:t>	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HILITE</a:t>
            </a:r>
            <a:r>
              <a:rPr lang="pl-PL" noProof="1" smtClean="0">
                <a:latin typeface="Calibri" pitchFamily="34" charset="0"/>
              </a:rPr>
              <a:t> </a:t>
            </a:r>
            <a:r>
              <a:rPr lang="pl-PL" b="1" noProof="1" smtClean="0">
                <a:latin typeface="Calibri" pitchFamily="34" charset="0"/>
              </a:rPr>
              <a:t>JCL</a:t>
            </a:r>
            <a:r>
              <a:rPr lang="pl-PL" noProof="1" smtClean="0">
                <a:latin typeface="Calibri" pitchFamily="34" charset="0"/>
              </a:rPr>
              <a:t>	- </a:t>
            </a:r>
            <a:r>
              <a:rPr lang="pl-PL" noProof="1" smtClean="0">
                <a:latin typeface="Calibri" pitchFamily="34" charset="0"/>
              </a:rPr>
              <a:t>dla </a:t>
            </a:r>
            <a:r>
              <a:rPr lang="pl-PL" b="1" noProof="1" smtClean="0">
                <a:latin typeface="Calibri" pitchFamily="34" charset="0"/>
              </a:rPr>
              <a:t>JCL.</a:t>
            </a:r>
            <a:endParaRPr lang="pl-PL" b="1" noProof="1" smtClean="0">
              <a:latin typeface="Calibri" pitchFamily="34" charset="0"/>
            </a:endParaRPr>
          </a:p>
          <a:p>
            <a:endParaRPr lang="pl-PL" noProof="1" smtClean="0">
              <a:latin typeface="Calibri" pitchFamily="34" charset="0"/>
            </a:endParaRPr>
          </a:p>
          <a:p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LOCATE</a:t>
            </a:r>
            <a:r>
              <a:rPr lang="pl-PL" noProof="1" smtClean="0">
                <a:latin typeface="Calibri" pitchFamily="34" charset="0"/>
              </a:rPr>
              <a:t>	- umożliwia przeskok do określonej linii edytora.</a:t>
            </a:r>
          </a:p>
          <a:p>
            <a:r>
              <a:rPr lang="pl-PL" noProof="1" smtClean="0">
                <a:solidFill>
                  <a:srgbClr val="FF0000"/>
                </a:solidFill>
                <a:latin typeface="Calibri" pitchFamily="34" charset="0"/>
              </a:rPr>
              <a:t>LOC</a:t>
            </a:r>
            <a:r>
              <a:rPr lang="pl-PL" noProof="1" smtClean="0">
                <a:latin typeface="Calibri" pitchFamily="34" charset="0"/>
              </a:rPr>
              <a:t>	Np</a:t>
            </a:r>
            <a:r>
              <a:rPr lang="pl-PL" noProof="1" smtClean="0">
                <a:latin typeface="Calibri" pitchFamily="34" charset="0"/>
              </a:rPr>
              <a:t>. 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LOCATE</a:t>
            </a:r>
            <a:r>
              <a:rPr lang="pl-PL" noProof="1" smtClean="0">
                <a:latin typeface="Calibri" pitchFamily="34" charset="0"/>
              </a:rPr>
              <a:t> 980 </a:t>
            </a:r>
            <a:r>
              <a:rPr lang="pl-PL" noProof="1" smtClean="0">
                <a:latin typeface="Calibri" pitchFamily="34" charset="0"/>
              </a:rPr>
              <a:t>	- pierwszą linią na ekranie jest 980-ta linia edytowanego</a:t>
            </a:r>
          </a:p>
          <a:p>
            <a:r>
              <a:rPr lang="pl-PL" noProof="1" smtClean="0">
                <a:solidFill>
                  <a:srgbClr val="FF0000"/>
                </a:solidFill>
                <a:latin typeface="Calibri" pitchFamily="34" charset="0"/>
              </a:rPr>
              <a:t>L</a:t>
            </a:r>
            <a:r>
              <a:rPr lang="pl-PL" noProof="1" smtClean="0">
                <a:latin typeface="Calibri" pitchFamily="34" charset="0"/>
              </a:rPr>
              <a:t>			programu lub danych</a:t>
            </a:r>
          </a:p>
          <a:p>
            <a:endParaRPr lang="pl-PL" noProof="1" smtClean="0">
              <a:latin typeface="Calibri" pitchFamily="34" charset="0"/>
            </a:endParaRPr>
          </a:p>
          <a:p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MOVE</a:t>
            </a:r>
            <a:r>
              <a:rPr lang="pl-PL" noProof="1" smtClean="0">
                <a:latin typeface="Calibri" pitchFamily="34" charset="0"/>
              </a:rPr>
              <a:t>	- przesuwa wyselekcjonowane dane z jednego pliku do wyznaczonego miejsca </a:t>
            </a:r>
          </a:p>
          <a:p>
            <a:r>
              <a:rPr lang="pl-PL" noProof="1" smtClean="0">
                <a:latin typeface="Calibri" pitchFamily="34" charset="0"/>
              </a:rPr>
              <a:t>	w drugim pliku.   Patrz na </a:t>
            </a:r>
            <a:r>
              <a:rPr lang="pl-PL" noProof="1" smtClean="0">
                <a:latin typeface="Calibri" pitchFamily="34" charset="0"/>
              </a:rPr>
              <a:t>komendę 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COPY</a:t>
            </a:r>
            <a:r>
              <a:rPr lang="pl-PL" noProof="1" smtClean="0">
                <a:latin typeface="Calibri" pitchFamily="34" charset="0"/>
              </a:rPr>
              <a:t> działającą podobnie z </a:t>
            </a:r>
            <a:r>
              <a:rPr lang="pl-PL" noProof="1" smtClean="0">
                <a:latin typeface="Calibri" pitchFamily="34" charset="0"/>
              </a:rPr>
              <a:t>tym</a:t>
            </a:r>
            <a:r>
              <a:rPr lang="pl-PL" noProof="1" smtClean="0">
                <a:latin typeface="Calibri" pitchFamily="34" charset="0"/>
              </a:rPr>
              <a:t>, że 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MOVE</a:t>
            </a:r>
            <a:endParaRPr lang="pl-PL" b="1" noProof="1" smtClean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pl-PL" noProof="1" smtClean="0">
                <a:latin typeface="Calibri" pitchFamily="34" charset="0"/>
              </a:rPr>
              <a:t>	„wycina” kod z jednego pliku, </a:t>
            </a:r>
            <a:r>
              <a:rPr lang="pl-PL" noProof="1" smtClean="0">
                <a:latin typeface="Calibri" pitchFamily="34" charset="0"/>
              </a:rPr>
              <a:t>usuwa </a:t>
            </a:r>
            <a:r>
              <a:rPr lang="pl-PL" noProof="1" smtClean="0">
                <a:latin typeface="Calibri" pitchFamily="34" charset="0"/>
              </a:rPr>
              <a:t>(</a:t>
            </a:r>
            <a:r>
              <a:rPr lang="pl-PL" i="1" noProof="1" smtClean="0">
                <a:latin typeface="Calibri" pitchFamily="34" charset="0"/>
              </a:rPr>
              <a:t>delete</a:t>
            </a:r>
            <a:r>
              <a:rPr lang="pl-PL" noProof="1" smtClean="0">
                <a:latin typeface="Calibri" pitchFamily="34" charset="0"/>
              </a:rPr>
              <a:t>) plik i </a:t>
            </a:r>
            <a:r>
              <a:rPr lang="pl-PL" noProof="1" smtClean="0">
                <a:latin typeface="Calibri" pitchFamily="34" charset="0"/>
              </a:rPr>
              <a:t>„wkleja</a:t>
            </a:r>
            <a:r>
              <a:rPr lang="pl-PL" noProof="1" smtClean="0">
                <a:latin typeface="Calibri" pitchFamily="34" charset="0"/>
              </a:rPr>
              <a:t>” go do </a:t>
            </a:r>
            <a:r>
              <a:rPr lang="pl-PL" noProof="1" smtClean="0">
                <a:latin typeface="Calibri" pitchFamily="34" charset="0"/>
              </a:rPr>
              <a:t>drugiego.</a:t>
            </a:r>
            <a:endParaRPr lang="pl-PL" noProof="1" smtClean="0">
              <a:latin typeface="Calibri" pitchFamily="34" charset="0"/>
            </a:endParaRPr>
          </a:p>
          <a:p>
            <a:endParaRPr lang="pl-PL" noProof="1" smtClean="0">
              <a:latin typeface="Calibri" pitchFamily="34" charset="0"/>
            </a:endParaRPr>
          </a:p>
          <a:p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NUMBER</a:t>
            </a:r>
            <a:r>
              <a:rPr lang="pl-PL" noProof="1" smtClean="0">
                <a:latin typeface="Calibri" pitchFamily="34" charset="0"/>
              </a:rPr>
              <a:t>	- Tworzy numerację sekwencyjną w „bloku liczb”.</a:t>
            </a:r>
          </a:p>
          <a:p>
            <a:r>
              <a:rPr lang="pl-PL" noProof="1" smtClean="0">
                <a:latin typeface="Calibri" pitchFamily="34" charset="0"/>
              </a:rPr>
              <a:t>	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NUMBER 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ON</a:t>
            </a:r>
            <a:r>
              <a:rPr lang="pl-PL" noProof="1" smtClean="0">
                <a:latin typeface="Calibri" pitchFamily="34" charset="0"/>
              </a:rPr>
              <a:t> włącza numerację sekwencyjną numerując linie co 100 i </a:t>
            </a:r>
            <a:r>
              <a:rPr lang="pl-PL" noProof="1" smtClean="0">
                <a:latin typeface="Calibri" pitchFamily="34" charset="0"/>
              </a:rPr>
              <a:t>pośrednimi</a:t>
            </a:r>
            <a:endParaRPr lang="pl-PL" noProof="1" smtClean="0">
              <a:latin typeface="Calibri" pitchFamily="34" charset="0"/>
            </a:endParaRPr>
          </a:p>
          <a:p>
            <a:r>
              <a:rPr lang="pl-PL" noProof="1" smtClean="0">
                <a:latin typeface="Calibri" pitchFamily="34" charset="0"/>
              </a:rPr>
              <a:t>		       liczbami numeruje nowe linie nie zmieniając numery starych linii.</a:t>
            </a:r>
          </a:p>
          <a:p>
            <a:r>
              <a:rPr lang="pl-PL" noProof="1" smtClean="0">
                <a:latin typeface="Calibri" pitchFamily="34" charset="0"/>
              </a:rPr>
              <a:t>	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NUMBER 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OFF</a:t>
            </a:r>
            <a:r>
              <a:rPr lang="pl-PL" noProof="1" smtClean="0">
                <a:latin typeface="Calibri" pitchFamily="34" charset="0"/>
              </a:rPr>
              <a:t> wyłącza tę numerację numerując linie co jeden </a:t>
            </a:r>
            <a:r>
              <a:rPr lang="pl-PL" noProof="1" smtClean="0">
                <a:latin typeface="Calibri" pitchFamily="34" charset="0"/>
              </a:rPr>
              <a:t>wyższą.</a:t>
            </a:r>
            <a:endParaRPr lang="pl-PL" noProof="1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362325"/>
            <a:ext cx="6400800" cy="3163019"/>
          </a:xfrm>
          <a:solidFill>
            <a:schemeClr val="accent2">
              <a:lumMod val="50000"/>
            </a:schemeClr>
          </a:solidFill>
        </p:spPr>
        <p:txBody>
          <a:bodyPr rtlCol="0">
            <a:normAutofit fontScale="40000" lnSpcReduction="2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 File    Edit    E</a:t>
            </a:r>
            <a:r>
              <a:rPr lang="pl-PL" noProof="1"/>
              <a:t>dit_Settings    </a:t>
            </a:r>
            <a:r>
              <a:rPr lang="pl-PL" dirty="0"/>
              <a:t>Menu    Utilities    </a:t>
            </a:r>
            <a:r>
              <a:rPr lang="pl-PL" noProof="1"/>
              <a:t>Compilers</a:t>
            </a:r>
            <a:r>
              <a:rPr lang="pl-PL" dirty="0"/>
              <a:t>    Test    Help            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--------------------------------------------------------------------------------------------------------------------------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EDIT       LB12345.SOURCE(MYPROG01) - 01.89		</a:t>
            </a:r>
            <a:r>
              <a:rPr lang="pl-PL" noProof="1"/>
              <a:t>Columns</a:t>
            </a:r>
            <a:r>
              <a:rPr lang="pl-PL" dirty="0"/>
              <a:t> 00001 00072 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noProof="1"/>
              <a:t>Command</a:t>
            </a:r>
            <a:r>
              <a:rPr lang="pl-PL" dirty="0"/>
              <a:t> ===&gt;				          </a:t>
            </a:r>
            <a:r>
              <a:rPr lang="pl-PL" noProof="1"/>
              <a:t> Scroll</a:t>
            </a:r>
            <a:r>
              <a:rPr lang="pl-PL" dirty="0"/>
              <a:t> ===&gt; CSR  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****** ***************************** Top of Data *****************************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=PROF&gt; ....</a:t>
            </a:r>
            <a:r>
              <a:rPr lang="pl-PL" dirty="0">
                <a:solidFill>
                  <a:schemeClr val="bg1"/>
                </a:solidFill>
              </a:rPr>
              <a:t>SRB (FIXED - 80)....RECOVERY ON....NUMBER OFF....................................................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=PROF&gt; ....</a:t>
            </a:r>
            <a:r>
              <a:rPr lang="pl-PL" dirty="0">
                <a:solidFill>
                  <a:schemeClr val="bg1"/>
                </a:solidFill>
              </a:rPr>
              <a:t>CAPS ON....HEX OFF....NULLS ON STD....TABS OFF.....................................................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=PROF&gt; ....</a:t>
            </a:r>
            <a:r>
              <a:rPr lang="pl-PL" dirty="0">
                <a:solidFill>
                  <a:schemeClr val="bg1"/>
                </a:solidFill>
              </a:rPr>
              <a:t>AUTOSAVE ON....AUTONUM OFF....AUTOLIST OFF....STATS ON................................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=PROF&gt; ....</a:t>
            </a:r>
            <a:r>
              <a:rPr lang="pl-PL" dirty="0">
                <a:solidFill>
                  <a:schemeClr val="bg1"/>
                </a:solidFill>
              </a:rPr>
              <a:t>PROFILE UNLOCK....IMACRO NONE....PACK OFF....NOTE ON....................................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=PROF&gt; ....</a:t>
            </a:r>
            <a:r>
              <a:rPr lang="pl-PL" dirty="0">
                <a:solidFill>
                  <a:schemeClr val="bg1"/>
                </a:solidFill>
              </a:rPr>
              <a:t>HILITE COBOL CURSOR FIND.....................................................................................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=BNDS&gt;                    &lt;         &gt;                                          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=COLS&gt; ----+----1----+----2----+----3----+----4----+----5----+----6----+----7--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000001                                                                         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000002          *********************************************************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000003          *	            IDENTIFICATION DIVISION		*</a:t>
            </a:r>
          </a:p>
        </p:txBody>
      </p:sp>
      <p:sp>
        <p:nvSpPr>
          <p:cNvPr id="19459" name="pole tekstowe 3"/>
          <p:cNvSpPr txBox="1">
            <a:spLocks noChangeArrowheads="1"/>
          </p:cNvSpPr>
          <p:nvPr/>
        </p:nvSpPr>
        <p:spPr bwMode="auto">
          <a:xfrm>
            <a:off x="785813" y="428625"/>
            <a:ext cx="741997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PACK</a:t>
            </a:r>
            <a:r>
              <a:rPr lang="pl-PL" dirty="0">
                <a:latin typeface="Calibri" pitchFamily="34" charset="0"/>
              </a:rPr>
              <a:t>	- kompresuje dane.</a:t>
            </a:r>
          </a:p>
          <a:p>
            <a:r>
              <a:rPr lang="pl-PL" dirty="0">
                <a:latin typeface="Calibri" pitchFamily="34" charset="0"/>
              </a:rPr>
              <a:t>	Funkcja wbrew pozorom pożyteczna bo w przypadku przekroczenia</a:t>
            </a:r>
          </a:p>
          <a:p>
            <a:r>
              <a:rPr lang="pl-PL" dirty="0">
                <a:latin typeface="Calibri" pitchFamily="34" charset="0"/>
              </a:rPr>
              <a:t>	wolnych zasobów (zadeklarowanych) na dysku (błąd E37) pozwala</a:t>
            </a:r>
          </a:p>
          <a:p>
            <a:r>
              <a:rPr lang="pl-PL" dirty="0">
                <a:latin typeface="Calibri" pitchFamily="34" charset="0"/>
              </a:rPr>
              <a:t>	na uwolnienie części zasobów przez kompresję danych.</a:t>
            </a:r>
          </a:p>
          <a:p>
            <a:endParaRPr lang="pl-PL" dirty="0">
              <a:latin typeface="Calibri" pitchFamily="34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PASTE</a:t>
            </a:r>
            <a:r>
              <a:rPr lang="pl-PL" dirty="0">
                <a:latin typeface="Calibri" pitchFamily="34" charset="0"/>
              </a:rPr>
              <a:t>	- „wkleja” to co ma w buforze.  Szczególnie pomocne w relacji </a:t>
            </a:r>
          </a:p>
          <a:p>
            <a:r>
              <a:rPr lang="pl-PL" dirty="0">
                <a:latin typeface="Calibri" pitchFamily="34" charset="0"/>
              </a:rPr>
              <a:t>	z komendami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CUT</a:t>
            </a:r>
            <a:r>
              <a:rPr lang="pl-PL" dirty="0">
                <a:latin typeface="Calibri" pitchFamily="34" charset="0"/>
              </a:rPr>
              <a:t> i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MOVE</a:t>
            </a:r>
            <a:r>
              <a:rPr lang="pl-PL" dirty="0">
                <a:latin typeface="Calibri" pitchFamily="34" charset="0"/>
              </a:rPr>
              <a:t> (patrz: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CUT</a:t>
            </a:r>
            <a:r>
              <a:rPr lang="pl-PL" dirty="0">
                <a:latin typeface="Calibri" pitchFamily="34" charset="0"/>
              </a:rPr>
              <a:t>).</a:t>
            </a:r>
          </a:p>
          <a:p>
            <a:endParaRPr lang="pl-PL" dirty="0">
              <a:latin typeface="Calibri" pitchFamily="34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PROFILE</a:t>
            </a:r>
            <a:r>
              <a:rPr lang="pl-PL" dirty="0">
                <a:latin typeface="Calibri" pitchFamily="34" charset="0"/>
              </a:rPr>
              <a:t>	- pozwala na kontrolę atrybutów pliku przez wyświetlanie ich stanu.</a:t>
            </a:r>
          </a:p>
          <a:p>
            <a:r>
              <a:rPr lang="pl-PL" dirty="0">
                <a:solidFill>
                  <a:srgbClr val="FF0000"/>
                </a:solidFill>
                <a:latin typeface="Calibri" pitchFamily="34" charset="0"/>
              </a:rPr>
              <a:t>PROF</a:t>
            </a:r>
            <a:r>
              <a:rPr lang="pl-PL" dirty="0">
                <a:latin typeface="Calibri" pitchFamily="34" charset="0"/>
              </a:rPr>
              <a:t>., </a:t>
            </a:r>
            <a:r>
              <a:rPr lang="pl-PL" dirty="0">
                <a:solidFill>
                  <a:srgbClr val="FF0000"/>
                </a:solidFill>
                <a:latin typeface="Calibri" pitchFamily="34" charset="0"/>
              </a:rPr>
              <a:t>PR</a:t>
            </a:r>
            <a:r>
              <a:rPr lang="pl-PL" dirty="0">
                <a:latin typeface="Calibri" pitchFamily="34" charset="0"/>
              </a:rPr>
              <a:t>	Po napisaniu PROFILE uzyskujemy następujące wiadomości: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pole tekstowe 1"/>
          <p:cNvSpPr txBox="1">
            <a:spLocks noChangeArrowheads="1"/>
          </p:cNvSpPr>
          <p:nvPr/>
        </p:nvSpPr>
        <p:spPr bwMode="auto">
          <a:xfrm>
            <a:off x="285750" y="0"/>
            <a:ext cx="8636000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l-PL" b="1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RCHANGE</a:t>
            </a:r>
            <a:r>
              <a:rPr lang="pl-PL" dirty="0">
                <a:latin typeface="Calibri" pitchFamily="34" charset="0"/>
              </a:rPr>
              <a:t>  - powtarza zmiany wywołane przez ostatnią komendę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CHANGE</a:t>
            </a:r>
            <a:r>
              <a:rPr lang="pl-PL" dirty="0">
                <a:latin typeface="Calibri" pitchFamily="34" charset="0"/>
              </a:rPr>
              <a:t>.</a:t>
            </a:r>
          </a:p>
          <a:p>
            <a:r>
              <a:rPr lang="pl-PL" dirty="0">
                <a:solidFill>
                  <a:srgbClr val="FF0000"/>
                </a:solidFill>
                <a:latin typeface="Calibri" pitchFamily="34" charset="0"/>
              </a:rPr>
              <a:t>[F6] </a:t>
            </a:r>
            <a:r>
              <a:rPr lang="pl-PL" dirty="0">
                <a:latin typeface="Calibri" pitchFamily="34" charset="0"/>
              </a:rPr>
              <a:t>	     Komenda jest więc bez parametrów. Zastosowanie innej komendy</a:t>
            </a:r>
          </a:p>
          <a:p>
            <a:r>
              <a:rPr lang="pl-PL" dirty="0">
                <a:latin typeface="Calibri" pitchFamily="34" charset="0"/>
              </a:rPr>
              <a:t>	     po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CHANGE</a:t>
            </a:r>
            <a:r>
              <a:rPr lang="pl-PL" dirty="0">
                <a:latin typeface="Calibri" pitchFamily="34" charset="0"/>
              </a:rPr>
              <a:t> niszczy działanie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RCHANGE</a:t>
            </a:r>
            <a:r>
              <a:rPr lang="pl-PL" dirty="0">
                <a:latin typeface="Calibri" pitchFamily="34" charset="0"/>
              </a:rPr>
              <a:t> aby przez przypadek nie</a:t>
            </a:r>
          </a:p>
          <a:p>
            <a:r>
              <a:rPr lang="pl-PL" dirty="0">
                <a:latin typeface="Calibri" pitchFamily="34" charset="0"/>
              </a:rPr>
              <a:t>	     zniszczyć pliku np. przyciśnięcie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[F6]</a:t>
            </a:r>
            <a:r>
              <a:rPr lang="pl-PL" dirty="0">
                <a:latin typeface="Calibri" pitchFamily="34" charset="0"/>
              </a:rPr>
              <a:t> zamiast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[F5]</a:t>
            </a:r>
            <a:r>
              <a:rPr lang="pl-PL" dirty="0">
                <a:latin typeface="Calibri" pitchFamily="34" charset="0"/>
              </a:rPr>
              <a:t> czyli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FIND</a:t>
            </a:r>
            <a:r>
              <a:rPr lang="pl-PL" dirty="0">
                <a:latin typeface="Calibri" pitchFamily="34" charset="0"/>
              </a:rPr>
              <a:t>, które jest </a:t>
            </a:r>
            <a:r>
              <a:rPr lang="pl-PL" i="1" noProof="1">
                <a:latin typeface="Calibri" pitchFamily="34" charset="0"/>
              </a:rPr>
              <a:t>nota</a:t>
            </a:r>
          </a:p>
          <a:p>
            <a:r>
              <a:rPr lang="pl-PL" i="1" noProof="1">
                <a:latin typeface="Calibri" pitchFamily="34" charset="0"/>
              </a:rPr>
              <a:t>	     bene</a:t>
            </a:r>
            <a:r>
              <a:rPr lang="pl-PL" dirty="0">
                <a:latin typeface="Calibri" pitchFamily="34" charset="0"/>
              </a:rPr>
              <a:t> aktywne nawet po wyjściu z edytowanego pliku i wywołanie go do</a:t>
            </a:r>
          </a:p>
          <a:p>
            <a:r>
              <a:rPr lang="pl-PL" dirty="0">
                <a:latin typeface="Calibri" pitchFamily="34" charset="0"/>
              </a:rPr>
              <a:t>	     edytora ponownie, ponieważ jest bezpieczne.</a:t>
            </a:r>
          </a:p>
          <a:p>
            <a:endParaRPr lang="pl-PL" dirty="0">
              <a:latin typeface="Calibri" pitchFamily="34" charset="0"/>
            </a:endParaRPr>
          </a:p>
          <a:p>
            <a:endParaRPr lang="pl-PL" dirty="0">
              <a:latin typeface="Calibri" pitchFamily="34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RECOVERY</a:t>
            </a:r>
            <a:r>
              <a:rPr lang="pl-PL" dirty="0">
                <a:latin typeface="Calibri" pitchFamily="34" charset="0"/>
              </a:rPr>
              <a:t>  - pozwala na odzyskanie danych po zawieszeniu się systemu.</a:t>
            </a:r>
          </a:p>
          <a:p>
            <a:r>
              <a:rPr lang="pl-PL" dirty="0">
                <a:solidFill>
                  <a:srgbClr val="FF0000"/>
                </a:solidFill>
                <a:latin typeface="Calibri" pitchFamily="34" charset="0"/>
              </a:rPr>
              <a:t>REC</a:t>
            </a:r>
          </a:p>
          <a:p>
            <a:endParaRPr lang="pl-PL" dirty="0">
              <a:latin typeface="Calibri" pitchFamily="34" charset="0"/>
            </a:endParaRPr>
          </a:p>
          <a:p>
            <a:endParaRPr lang="pl-PL" dirty="0">
              <a:latin typeface="Calibri" pitchFamily="34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RENUM</a:t>
            </a:r>
            <a:r>
              <a:rPr lang="pl-PL" dirty="0">
                <a:latin typeface="Calibri" pitchFamily="34" charset="0"/>
              </a:rPr>
              <a:t>	- uaktywnia komendę NUMBER i przenumerowuje numery linii („blok liczb”) </a:t>
            </a:r>
          </a:p>
          <a:p>
            <a:r>
              <a:rPr lang="pl-PL" dirty="0">
                <a:solidFill>
                  <a:srgbClr val="FF0000"/>
                </a:solidFill>
                <a:latin typeface="Calibri" pitchFamily="34" charset="0"/>
              </a:rPr>
              <a:t>REN</a:t>
            </a:r>
            <a:r>
              <a:rPr lang="pl-PL" dirty="0">
                <a:latin typeface="Calibri" pitchFamily="34" charset="0"/>
              </a:rPr>
              <a:t>	 na co 100 zaczynając od 100.  Dla numerów większych od 10 000 wzrost jest</a:t>
            </a:r>
          </a:p>
          <a:p>
            <a:r>
              <a:rPr lang="pl-PL" dirty="0">
                <a:latin typeface="Calibri" pitchFamily="34" charset="0"/>
              </a:rPr>
              <a:t>	 mniejszy od 100.</a:t>
            </a:r>
          </a:p>
          <a:p>
            <a:endParaRPr lang="pl-PL" dirty="0">
              <a:latin typeface="Calibri" pitchFamily="34" charset="0"/>
            </a:endParaRPr>
          </a:p>
          <a:p>
            <a:endParaRPr lang="pl-PL" dirty="0">
              <a:latin typeface="Calibri" pitchFamily="34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REPLACE</a:t>
            </a:r>
            <a:r>
              <a:rPr lang="pl-PL" dirty="0">
                <a:latin typeface="Calibri" pitchFamily="34" charset="0"/>
              </a:rPr>
              <a:t>	- przykrywa dane jednego pliku po </a:t>
            </a:r>
            <a:r>
              <a:rPr lang="pl-PL" b="1" dirty="0">
                <a:latin typeface="Calibri" pitchFamily="34" charset="0"/>
              </a:rPr>
              <a:t>A</a:t>
            </a:r>
            <a:r>
              <a:rPr lang="pl-PL" dirty="0">
                <a:latin typeface="Calibri" pitchFamily="34" charset="0"/>
              </a:rPr>
              <a:t> (</a:t>
            </a:r>
            <a:r>
              <a:rPr lang="pl-PL" i="1" noProof="1">
                <a:latin typeface="Calibri" pitchFamily="34" charset="0"/>
              </a:rPr>
              <a:t>After</a:t>
            </a:r>
            <a:r>
              <a:rPr lang="pl-PL" dirty="0">
                <a:latin typeface="Calibri" pitchFamily="34" charset="0"/>
              </a:rPr>
              <a:t>) w „bloku liczb” danymi innego pliku.</a:t>
            </a:r>
          </a:p>
          <a:p>
            <a:r>
              <a:rPr lang="pl-PL" dirty="0">
                <a:solidFill>
                  <a:srgbClr val="FF0000"/>
                </a:solidFill>
                <a:latin typeface="Calibri" pitchFamily="34" charset="0"/>
              </a:rPr>
              <a:t>REP</a:t>
            </a:r>
            <a:r>
              <a:rPr lang="pl-PL" dirty="0">
                <a:latin typeface="Calibri" pitchFamily="34" charset="0"/>
              </a:rPr>
              <a:t>	 Operacje dla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REPLACE</a:t>
            </a:r>
            <a:r>
              <a:rPr lang="pl-PL" dirty="0">
                <a:latin typeface="Calibri" pitchFamily="34" charset="0"/>
              </a:rPr>
              <a:t> są podobne jak przy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COPY</a:t>
            </a:r>
            <a:r>
              <a:rPr lang="pl-PL" dirty="0">
                <a:latin typeface="Calibri" pitchFamily="34" charset="0"/>
              </a:rPr>
              <a:t> i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MOVE </a:t>
            </a:r>
            <a:r>
              <a:rPr lang="pl-PL" dirty="0">
                <a:latin typeface="Calibri" pitchFamily="34" charset="0"/>
              </a:rPr>
              <a:t>z tym, że wymienia</a:t>
            </a:r>
          </a:p>
          <a:p>
            <a:r>
              <a:rPr lang="pl-PL" dirty="0">
                <a:latin typeface="Calibri" pitchFamily="34" charset="0"/>
              </a:rPr>
              <a:t>	 wszystkie dane jednego pliku bezpowrotnie je kasując na nowe dane</a:t>
            </a:r>
          </a:p>
          <a:p>
            <a:r>
              <a:rPr lang="pl-PL" dirty="0">
                <a:latin typeface="Calibri" pitchFamily="34" charset="0"/>
              </a:rPr>
              <a:t>	 wyselekcjonowane z pierwszego pliku.  Jeżeli plik , którego dane chcemy</a:t>
            </a:r>
          </a:p>
          <a:p>
            <a:r>
              <a:rPr lang="pl-PL" dirty="0">
                <a:latin typeface="Calibri" pitchFamily="34" charset="0"/>
              </a:rPr>
              <a:t>	 zastąpić danymi innego pliku nie istnieje, to edytor tworzy ten plik</a:t>
            </a:r>
          </a:p>
          <a:p>
            <a:r>
              <a:rPr lang="pl-PL" dirty="0">
                <a:latin typeface="Calibri" pitchFamily="34" charset="0"/>
              </a:rPr>
              <a:t>	 (można więc w ten sposób tworzyć nowy plik – działa jak komenda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CREATE</a:t>
            </a:r>
            <a:r>
              <a:rPr lang="pl-PL" dirty="0">
                <a:latin typeface="Calibri" pitchFamily="34" charset="0"/>
              </a:rPr>
              <a:t>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Dwa typy komend edytora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Edit Line </a:t>
            </a:r>
            <a:r>
              <a:rPr lang="pl-PL" noProof="1"/>
              <a:t>Commands</a:t>
            </a:r>
            <a:r>
              <a:rPr lang="pl-PL" dirty="0"/>
              <a:t>   -	</a:t>
            </a:r>
            <a:r>
              <a:rPr lang="pl-PL" sz="2400" dirty="0"/>
              <a:t>zwykle dotyczy pojedynczej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2400" dirty="0"/>
              <a:t>	(komendy linii)			</a:t>
            </a:r>
            <a:r>
              <a:rPr lang="pl-PL" sz="2400" noProof="1"/>
              <a:t>linii</a:t>
            </a:r>
            <a:r>
              <a:rPr lang="pl-PL" sz="2400" dirty="0"/>
              <a:t> lub bloku linii i 						wstawiamy je w „Bloku 						Liczb” (patrz nast. strona)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Edit </a:t>
            </a:r>
            <a:r>
              <a:rPr lang="pl-PL" noProof="1"/>
              <a:t>Primary Commands </a:t>
            </a:r>
            <a:r>
              <a:rPr lang="pl-PL" dirty="0"/>
              <a:t>-	</a:t>
            </a:r>
            <a:r>
              <a:rPr lang="pl-PL" sz="2400" dirty="0"/>
              <a:t>dotyczy  całego pliku lub (komendy globalne)			danych wywołanych do 						edycji i wstawiamy je w linii 					komendy, to znaczy po 						„COMMAND =</a:t>
            </a:r>
            <a:r>
              <a:rPr lang="pl-PL" sz="2400" dirty="0">
                <a:sym typeface="Wingdings" pitchFamily="2" charset="2"/>
              </a:rPr>
              <a:t>==&gt;”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sz="24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2400" dirty="0"/>
              <a:t>Część z komend działająca jako </a:t>
            </a:r>
            <a:r>
              <a:rPr lang="pl-PL" sz="2400" dirty="0" smtClean="0"/>
              <a:t>edytor </a:t>
            </a:r>
            <a:r>
              <a:rPr lang="pl-PL" sz="2400" dirty="0"/>
              <a:t>pojedynczej linii może przekształcić się w edytor całego kompletu danych (dane będą od teraz rozumiane jako rzeczywiste dane lub programy) – będzie to łatwo zauważalne.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ole tekstowe 1"/>
          <p:cNvSpPr txBox="1">
            <a:spLocks noChangeArrowheads="1"/>
          </p:cNvSpPr>
          <p:nvPr/>
        </p:nvSpPr>
        <p:spPr bwMode="auto">
          <a:xfrm>
            <a:off x="428625" y="0"/>
            <a:ext cx="8403006" cy="646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l-PL" b="1" dirty="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RESET</a:t>
            </a:r>
            <a:r>
              <a:rPr lang="pl-PL" dirty="0">
                <a:latin typeface="Calibri" pitchFamily="34" charset="0"/>
              </a:rPr>
              <a:t> 	- może odnowić numerację „bloku liczb” kiedy liczby te są przykryte </a:t>
            </a:r>
          </a:p>
          <a:p>
            <a:r>
              <a:rPr lang="pl-PL" dirty="0">
                <a:solidFill>
                  <a:srgbClr val="FF0000"/>
                </a:solidFill>
                <a:latin typeface="Calibri" pitchFamily="34" charset="0"/>
              </a:rPr>
              <a:t>RES</a:t>
            </a:r>
            <a:r>
              <a:rPr lang="pl-PL" dirty="0">
                <a:latin typeface="Calibri" pitchFamily="34" charset="0"/>
              </a:rPr>
              <a:t>	przez ślady działania komend, flagi błędów itd. Jak i samych komend:</a:t>
            </a:r>
          </a:p>
          <a:p>
            <a:r>
              <a:rPr lang="pl-PL" dirty="0">
                <a:latin typeface="Calibri" pitchFamily="34" charset="0"/>
              </a:rPr>
              <a:t>	</a:t>
            </a:r>
            <a:r>
              <a:rPr lang="pl-PL" dirty="0">
                <a:solidFill>
                  <a:srgbClr val="FF0000"/>
                </a:solidFill>
                <a:latin typeface="Calibri" pitchFamily="34" charset="0"/>
              </a:rPr>
              <a:t>CHANGE,	COMMAND, ERROR, EXCLUDE,  FIND, HIDE, LABEL, PROFILE</a:t>
            </a:r>
            <a:r>
              <a:rPr lang="pl-PL" dirty="0">
                <a:latin typeface="Calibri" pitchFamily="34" charset="0"/>
              </a:rPr>
              <a:t>.</a:t>
            </a:r>
          </a:p>
          <a:p>
            <a:endParaRPr lang="pl-PL" dirty="0">
              <a:latin typeface="Calibri" pitchFamily="34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RFIND</a:t>
            </a:r>
            <a:r>
              <a:rPr lang="pl-PL" dirty="0">
                <a:latin typeface="Calibri" pitchFamily="34" charset="0"/>
              </a:rPr>
              <a:t>	- pozycjonuje następny szukany przez ostatnio definiowane komendy</a:t>
            </a:r>
          </a:p>
          <a:p>
            <a:r>
              <a:rPr lang="pl-PL" dirty="0">
                <a:solidFill>
                  <a:srgbClr val="FF0000"/>
                </a:solidFill>
                <a:latin typeface="Calibri" pitchFamily="34" charset="0"/>
              </a:rPr>
              <a:t>[F5]</a:t>
            </a:r>
            <a:r>
              <a:rPr lang="pl-PL" dirty="0">
                <a:latin typeface="Calibri" pitchFamily="34" charset="0"/>
              </a:rPr>
              <a:t>	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SEEK</a:t>
            </a:r>
            <a:r>
              <a:rPr lang="pl-PL" dirty="0">
                <a:latin typeface="Calibri" pitchFamily="34" charset="0"/>
              </a:rPr>
              <a:t>,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FIND</a:t>
            </a:r>
            <a:r>
              <a:rPr lang="pl-PL" dirty="0">
                <a:latin typeface="Calibri" pitchFamily="34" charset="0"/>
              </a:rPr>
              <a:t> lub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CHANGE</a:t>
            </a:r>
            <a:r>
              <a:rPr lang="pl-PL" dirty="0">
                <a:latin typeface="Calibri" pitchFamily="34" charset="0"/>
              </a:rPr>
              <a:t> ciąg znaków lub wyklucza linię zawierającą </a:t>
            </a:r>
          </a:p>
          <a:p>
            <a:r>
              <a:rPr lang="pl-PL" dirty="0">
                <a:latin typeface="Calibri" pitchFamily="34" charset="0"/>
              </a:rPr>
              <a:t>	 szukany ciąg znaków definiowany przez ostatnią komendę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EXCLUDE</a:t>
            </a:r>
            <a:r>
              <a:rPr lang="pl-PL" dirty="0">
                <a:latin typeface="Calibri" pitchFamily="34" charset="0"/>
              </a:rPr>
              <a:t>.</a:t>
            </a:r>
          </a:p>
          <a:p>
            <a:endParaRPr lang="pl-PL" dirty="0">
              <a:latin typeface="Calibri" pitchFamily="34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SAVE</a:t>
            </a:r>
            <a:r>
              <a:rPr lang="pl-PL" dirty="0">
                <a:latin typeface="Calibri" pitchFamily="34" charset="0"/>
              </a:rPr>
              <a:t>	- zapisuje edytowane dane bez wychodzenia z edytora.</a:t>
            </a:r>
          </a:p>
          <a:p>
            <a:endParaRPr lang="pl-PL" dirty="0">
              <a:latin typeface="Calibri" pitchFamily="34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SORT</a:t>
            </a:r>
            <a:r>
              <a:rPr lang="pl-PL" dirty="0">
                <a:latin typeface="Calibri" pitchFamily="34" charset="0"/>
              </a:rPr>
              <a:t>	- układa dane według określonego porządku.</a:t>
            </a:r>
          </a:p>
          <a:p>
            <a:r>
              <a:rPr lang="pl-PL" dirty="0">
                <a:latin typeface="Calibri" pitchFamily="34" charset="0"/>
              </a:rPr>
              <a:t>	SORT  </a:t>
            </a:r>
            <a:r>
              <a:rPr lang="pl-PL" noProof="1" smtClean="0">
                <a:latin typeface="Calibri" pitchFamily="34" charset="0"/>
              </a:rPr>
              <a:t>rząd_pocz</a:t>
            </a:r>
            <a:r>
              <a:rPr lang="pl-PL" noProof="1">
                <a:latin typeface="Calibri" pitchFamily="34" charset="0"/>
              </a:rPr>
              <a:t>.  rząd_końc.  X  SORTFIELD  A  kolumna_pocz  </a:t>
            </a:r>
            <a:r>
              <a:rPr lang="pl-PL" noProof="1" smtClean="0">
                <a:latin typeface="Calibri" pitchFamily="34" charset="0"/>
              </a:rPr>
              <a:t>kolumna_końc </a:t>
            </a:r>
            <a:endParaRPr lang="pl-PL" noProof="1">
              <a:latin typeface="Calibri" pitchFamily="34" charset="0"/>
            </a:endParaRPr>
          </a:p>
          <a:p>
            <a:r>
              <a:rPr lang="pl-PL" dirty="0">
                <a:latin typeface="Calibri" pitchFamily="34" charset="0"/>
              </a:rPr>
              <a:t>				  NX	         </a:t>
            </a:r>
            <a:r>
              <a:rPr lang="pl-PL" dirty="0" smtClean="0">
                <a:latin typeface="Calibri" pitchFamily="34" charset="0"/>
              </a:rPr>
              <a:t> </a:t>
            </a:r>
            <a:r>
              <a:rPr lang="pl-PL" dirty="0">
                <a:latin typeface="Calibri" pitchFamily="34" charset="0"/>
              </a:rPr>
              <a:t>D</a:t>
            </a:r>
          </a:p>
          <a:p>
            <a:r>
              <a:rPr lang="pl-PL" dirty="0">
                <a:latin typeface="Calibri" pitchFamily="34" charset="0"/>
              </a:rPr>
              <a:t>	 gdzie 	</a:t>
            </a:r>
            <a:r>
              <a:rPr lang="pl-PL" noProof="1">
                <a:latin typeface="Calibri" pitchFamily="34" charset="0"/>
              </a:rPr>
              <a:t>rząd_pocz.</a:t>
            </a:r>
            <a:r>
              <a:rPr lang="pl-PL" dirty="0">
                <a:latin typeface="Calibri" pitchFamily="34" charset="0"/>
              </a:rPr>
              <a:t> - .ZFIRST – oznaczenie pierwszego  rzędu do sortowania</a:t>
            </a:r>
          </a:p>
          <a:p>
            <a:r>
              <a:rPr lang="pl-PL" dirty="0">
                <a:latin typeface="Calibri" pitchFamily="34" charset="0"/>
              </a:rPr>
              <a:t>		</a:t>
            </a:r>
            <a:r>
              <a:rPr lang="pl-PL" noProof="1">
                <a:latin typeface="Calibri" pitchFamily="34" charset="0"/>
              </a:rPr>
              <a:t>rząd_końc.</a:t>
            </a:r>
            <a:r>
              <a:rPr lang="pl-PL" dirty="0">
                <a:latin typeface="Calibri" pitchFamily="34" charset="0"/>
              </a:rPr>
              <a:t> - .ZLAST – oznaczenie ostatniego rzędu do sortowania</a:t>
            </a:r>
          </a:p>
          <a:p>
            <a:r>
              <a:rPr lang="pl-PL" dirty="0">
                <a:latin typeface="Calibri" pitchFamily="34" charset="0"/>
              </a:rPr>
              <a:t>		X – sortuje tylko linie, które są </a:t>
            </a:r>
            <a:r>
              <a:rPr lang="pl-PL" i="1" noProof="1">
                <a:latin typeface="Calibri" pitchFamily="34" charset="0"/>
              </a:rPr>
              <a:t>e</a:t>
            </a:r>
            <a:r>
              <a:rPr lang="pl-PL" b="1" i="1" noProof="1">
                <a:latin typeface="Calibri" pitchFamily="34" charset="0"/>
              </a:rPr>
              <a:t>X</a:t>
            </a:r>
            <a:r>
              <a:rPr lang="pl-PL" i="1" noProof="1">
                <a:latin typeface="Calibri" pitchFamily="34" charset="0"/>
              </a:rPr>
              <a:t>cluded</a:t>
            </a:r>
            <a:r>
              <a:rPr lang="pl-PL" dirty="0">
                <a:latin typeface="Calibri" pitchFamily="34" charset="0"/>
              </a:rPr>
              <a:t> (ukryte)</a:t>
            </a:r>
          </a:p>
          <a:p>
            <a:r>
              <a:rPr lang="pl-PL" dirty="0">
                <a:latin typeface="Calibri" pitchFamily="34" charset="0"/>
              </a:rPr>
              <a:t>		NX - sortuje tylko linie, które </a:t>
            </a:r>
            <a:r>
              <a:rPr lang="pl-PL" b="1" dirty="0">
                <a:latin typeface="Calibri" pitchFamily="34" charset="0"/>
              </a:rPr>
              <a:t>nie</a:t>
            </a:r>
            <a:r>
              <a:rPr lang="pl-PL" dirty="0">
                <a:latin typeface="Calibri" pitchFamily="34" charset="0"/>
              </a:rPr>
              <a:t> są </a:t>
            </a:r>
            <a:r>
              <a:rPr lang="pl-PL" i="1" noProof="1">
                <a:latin typeface="Calibri" pitchFamily="34" charset="0"/>
              </a:rPr>
              <a:t>e</a:t>
            </a:r>
            <a:r>
              <a:rPr lang="pl-PL" b="1" i="1" noProof="1">
                <a:latin typeface="Calibri" pitchFamily="34" charset="0"/>
              </a:rPr>
              <a:t>X</a:t>
            </a:r>
            <a:r>
              <a:rPr lang="pl-PL" i="1" noProof="1">
                <a:latin typeface="Calibri" pitchFamily="34" charset="0"/>
              </a:rPr>
              <a:t>cluded</a:t>
            </a:r>
            <a:r>
              <a:rPr lang="pl-PL" dirty="0">
                <a:latin typeface="Calibri" pitchFamily="34" charset="0"/>
              </a:rPr>
              <a:t> (nieukryte)</a:t>
            </a:r>
          </a:p>
          <a:p>
            <a:r>
              <a:rPr lang="pl-PL" dirty="0">
                <a:latin typeface="Calibri" pitchFamily="34" charset="0"/>
              </a:rPr>
              <a:t>		A – (</a:t>
            </a:r>
            <a:r>
              <a:rPr lang="pl-PL" i="1" noProof="1">
                <a:latin typeface="Calibri" pitchFamily="34" charset="0"/>
              </a:rPr>
              <a:t>Ascending mode</a:t>
            </a:r>
            <a:r>
              <a:rPr lang="pl-PL" dirty="0">
                <a:latin typeface="Calibri" pitchFamily="34" charset="0"/>
              </a:rPr>
              <a:t>) – wzrastająco</a:t>
            </a:r>
          </a:p>
          <a:p>
            <a:r>
              <a:rPr lang="pl-PL" dirty="0">
                <a:latin typeface="Calibri" pitchFamily="34" charset="0"/>
              </a:rPr>
              <a:t>		D – (</a:t>
            </a:r>
            <a:r>
              <a:rPr lang="pl-PL" i="1" noProof="1">
                <a:latin typeface="Calibri" pitchFamily="34" charset="0"/>
              </a:rPr>
              <a:t>Descending mode</a:t>
            </a:r>
            <a:r>
              <a:rPr lang="pl-PL" dirty="0">
                <a:latin typeface="Calibri" pitchFamily="34" charset="0"/>
              </a:rPr>
              <a:t>) – malejąco</a:t>
            </a:r>
          </a:p>
          <a:p>
            <a:r>
              <a:rPr lang="pl-PL" dirty="0">
                <a:latin typeface="Calibri" pitchFamily="34" charset="0"/>
              </a:rPr>
              <a:t>		</a:t>
            </a:r>
            <a:r>
              <a:rPr lang="pl-PL" noProof="1">
                <a:latin typeface="Calibri" pitchFamily="34" charset="0"/>
              </a:rPr>
              <a:t>kolumna_pocz.</a:t>
            </a:r>
            <a:r>
              <a:rPr lang="pl-PL" dirty="0">
                <a:latin typeface="Calibri" pitchFamily="34" charset="0"/>
              </a:rPr>
              <a:t> – kolumna od której znaki brane są do sortowania</a:t>
            </a:r>
          </a:p>
          <a:p>
            <a:r>
              <a:rPr lang="pl-PL" dirty="0">
                <a:latin typeface="Calibri" pitchFamily="34" charset="0"/>
              </a:rPr>
              <a:t>		</a:t>
            </a:r>
            <a:r>
              <a:rPr lang="pl-PL" noProof="1">
                <a:latin typeface="Calibri" pitchFamily="34" charset="0"/>
              </a:rPr>
              <a:t>kolumna_końc.</a:t>
            </a:r>
            <a:r>
              <a:rPr lang="pl-PL" dirty="0">
                <a:latin typeface="Calibri" pitchFamily="34" charset="0"/>
              </a:rPr>
              <a:t> – kolumna do której znaki brane są do sortowania</a:t>
            </a:r>
          </a:p>
          <a:p>
            <a:r>
              <a:rPr lang="pl-PL" dirty="0">
                <a:latin typeface="Calibri" pitchFamily="34" charset="0"/>
              </a:rPr>
              <a:t>	Przykłady podane są poniżej.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pole tekstowe 1"/>
          <p:cNvSpPr txBox="1">
            <a:spLocks noChangeArrowheads="1"/>
          </p:cNvSpPr>
          <p:nvPr/>
        </p:nvSpPr>
        <p:spPr bwMode="auto">
          <a:xfrm>
            <a:off x="315913" y="0"/>
            <a:ext cx="8827481" cy="6840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SUBMIT</a:t>
            </a:r>
            <a:r>
              <a:rPr lang="pl-PL" dirty="0">
                <a:latin typeface="Calibri" pitchFamily="34" charset="0"/>
              </a:rPr>
              <a:t>	- uruchamia edytowany program/skrypt dla przetwarzania </a:t>
            </a:r>
            <a:r>
              <a:rPr lang="pl-PL" i="1" noProof="1">
                <a:latin typeface="Calibri" pitchFamily="34" charset="0"/>
              </a:rPr>
              <a:t>batch</a:t>
            </a:r>
            <a:r>
              <a:rPr lang="pl-PL" noProof="1">
                <a:latin typeface="Calibri" pitchFamily="34" charset="0"/>
              </a:rPr>
              <a:t>’owego.</a:t>
            </a:r>
          </a:p>
          <a:p>
            <a:r>
              <a:rPr lang="pl-PL" dirty="0">
                <a:solidFill>
                  <a:srgbClr val="FF0000"/>
                </a:solidFill>
                <a:latin typeface="Calibri" pitchFamily="34" charset="0"/>
              </a:rPr>
              <a:t>SUB</a:t>
            </a:r>
            <a:r>
              <a:rPr lang="pl-PL" dirty="0">
                <a:latin typeface="Calibri" pitchFamily="34" charset="0"/>
              </a:rPr>
              <a:t>	   Przykłady  1)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SUBMIT</a:t>
            </a:r>
            <a:r>
              <a:rPr lang="pl-PL" dirty="0">
                <a:latin typeface="Calibri" pitchFamily="34" charset="0"/>
              </a:rPr>
              <a:t>  .F  .L</a:t>
            </a:r>
          </a:p>
          <a:p>
            <a:r>
              <a:rPr lang="pl-PL" dirty="0">
                <a:latin typeface="Calibri" pitchFamily="34" charset="0"/>
              </a:rPr>
              <a:t>[</a:t>
            </a:r>
            <a:r>
              <a:rPr lang="pl-PL" dirty="0">
                <a:solidFill>
                  <a:srgbClr val="FF0000"/>
                </a:solidFill>
                <a:latin typeface="Calibri" pitchFamily="34" charset="0"/>
              </a:rPr>
              <a:t>J</a:t>
            </a:r>
            <a:r>
              <a:rPr lang="pl-PL" dirty="0">
                <a:latin typeface="Calibri" pitchFamily="34" charset="0"/>
              </a:rPr>
              <a:t>]		        gdzie  .F  i .L  są wpisane do „bloku liczb</a:t>
            </a:r>
          </a:p>
          <a:p>
            <a:r>
              <a:rPr lang="pl-PL" dirty="0">
                <a:latin typeface="Calibri" pitchFamily="34" charset="0"/>
              </a:rPr>
              <a:t>		         Wykonana będzie tylko ta część kodu </a:t>
            </a:r>
            <a:r>
              <a:rPr lang="pl-PL" noProof="1">
                <a:latin typeface="Calibri" pitchFamily="34" charset="0"/>
              </a:rPr>
              <a:t>JCLa,</a:t>
            </a:r>
            <a:r>
              <a:rPr lang="pl-PL" dirty="0">
                <a:latin typeface="Calibri" pitchFamily="34" charset="0"/>
              </a:rPr>
              <a:t> która zawarta jest</a:t>
            </a:r>
          </a:p>
          <a:p>
            <a:r>
              <a:rPr lang="pl-PL" dirty="0">
                <a:latin typeface="Calibri" pitchFamily="34" charset="0"/>
              </a:rPr>
              <a:t>		         pomiędzy liniami oznaczonymi przez  .F  i  .L  </a:t>
            </a:r>
          </a:p>
          <a:p>
            <a:r>
              <a:rPr lang="pl-PL" dirty="0">
                <a:latin typeface="Calibri" pitchFamily="34" charset="0"/>
              </a:rPr>
              <a:t>		      2)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SUBMIT</a:t>
            </a:r>
            <a:r>
              <a:rPr lang="pl-PL" dirty="0">
                <a:latin typeface="Calibri" pitchFamily="34" charset="0"/>
              </a:rPr>
              <a:t>  X</a:t>
            </a:r>
          </a:p>
          <a:p>
            <a:r>
              <a:rPr lang="pl-PL" dirty="0">
                <a:latin typeface="Calibri" pitchFamily="34" charset="0"/>
              </a:rPr>
              <a:t>		         Wykonana będzie tylko ta część kodu </a:t>
            </a:r>
            <a:r>
              <a:rPr lang="pl-PL" noProof="1">
                <a:latin typeface="Calibri" pitchFamily="34" charset="0"/>
              </a:rPr>
              <a:t>JCLa</a:t>
            </a:r>
            <a:r>
              <a:rPr lang="pl-PL" dirty="0">
                <a:latin typeface="Calibri" pitchFamily="34" charset="0"/>
              </a:rPr>
              <a:t>, której linie są ukryte</a:t>
            </a:r>
          </a:p>
          <a:p>
            <a:r>
              <a:rPr lang="pl-PL" dirty="0">
                <a:latin typeface="Calibri" pitchFamily="34" charset="0"/>
              </a:rPr>
              <a:t>		         (</a:t>
            </a:r>
            <a:r>
              <a:rPr lang="pl-PL" i="1" noProof="1">
                <a:latin typeface="Calibri" pitchFamily="34" charset="0"/>
              </a:rPr>
              <a:t>eXcluded</a:t>
            </a:r>
            <a:r>
              <a:rPr lang="pl-PL" dirty="0">
                <a:latin typeface="Calibri" pitchFamily="34" charset="0"/>
              </a:rPr>
              <a:t>) przy wyświetlaniu kodu na monitorze.</a:t>
            </a:r>
          </a:p>
          <a:p>
            <a:r>
              <a:rPr lang="pl-PL" dirty="0">
                <a:latin typeface="Calibri" pitchFamily="34" charset="0"/>
              </a:rPr>
              <a:t>		      3)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SUBMIT</a:t>
            </a:r>
            <a:r>
              <a:rPr lang="pl-PL" dirty="0">
                <a:latin typeface="Calibri" pitchFamily="34" charset="0"/>
              </a:rPr>
              <a:t>  NX</a:t>
            </a:r>
          </a:p>
          <a:p>
            <a:r>
              <a:rPr lang="pl-PL" dirty="0">
                <a:latin typeface="Calibri" pitchFamily="34" charset="0"/>
              </a:rPr>
              <a:t>		         Wykonana będzie tylko ta część kodu </a:t>
            </a:r>
            <a:r>
              <a:rPr lang="pl-PL" noProof="1">
                <a:latin typeface="Calibri" pitchFamily="34" charset="0"/>
              </a:rPr>
              <a:t>JCLa</a:t>
            </a:r>
            <a:r>
              <a:rPr lang="pl-PL" dirty="0">
                <a:latin typeface="Calibri" pitchFamily="34" charset="0"/>
              </a:rPr>
              <a:t>, której linie nie są </a:t>
            </a:r>
          </a:p>
          <a:p>
            <a:r>
              <a:rPr lang="pl-PL" dirty="0">
                <a:latin typeface="Calibri" pitchFamily="34" charset="0"/>
              </a:rPr>
              <a:t>		         ukryte przy wyświetlaniu kodu na monitorze.</a:t>
            </a:r>
          </a:p>
          <a:p>
            <a:r>
              <a:rPr lang="pl-PL" dirty="0">
                <a:latin typeface="Calibri" pitchFamily="34" charset="0"/>
              </a:rPr>
              <a:t>	   Gdy chcemy uruchomić niezmieniony program, nie musimy wywoływać go do</a:t>
            </a:r>
          </a:p>
          <a:p>
            <a:r>
              <a:rPr lang="pl-PL" dirty="0">
                <a:latin typeface="Calibri" pitchFamily="34" charset="0"/>
              </a:rPr>
              <a:t>	   edycji: Wystarczy przy jego nazwie napisać </a:t>
            </a:r>
            <a:r>
              <a:rPr lang="pl-PL" dirty="0">
                <a:solidFill>
                  <a:srgbClr val="FF0000"/>
                </a:solidFill>
                <a:latin typeface="Calibri" pitchFamily="34" charset="0"/>
              </a:rPr>
              <a:t>SUB</a:t>
            </a:r>
            <a:r>
              <a:rPr lang="pl-PL" dirty="0">
                <a:latin typeface="Calibri" pitchFamily="34" charset="0"/>
              </a:rPr>
              <a:t> (lub literę </a:t>
            </a:r>
            <a:r>
              <a:rPr lang="pl-PL" dirty="0">
                <a:solidFill>
                  <a:srgbClr val="FF0000"/>
                </a:solidFill>
                <a:latin typeface="Calibri" pitchFamily="34" charset="0"/>
              </a:rPr>
              <a:t>J</a:t>
            </a:r>
            <a:r>
              <a:rPr lang="pl-PL" dirty="0">
                <a:latin typeface="Calibri" pitchFamily="34" charset="0"/>
              </a:rPr>
              <a:t>) i nacisnąć ENTER.</a:t>
            </a:r>
          </a:p>
          <a:p>
            <a:endParaRPr lang="pl-PL" sz="1050" dirty="0">
              <a:latin typeface="Calibri" pitchFamily="34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UNDO</a:t>
            </a:r>
            <a:r>
              <a:rPr lang="pl-PL" dirty="0">
                <a:latin typeface="Calibri" pitchFamily="34" charset="0"/>
              </a:rPr>
              <a:t> 	- pozwala na usunięcie modyfikacji kodu lub danych.</a:t>
            </a:r>
          </a:p>
          <a:p>
            <a:r>
              <a:rPr lang="pl-PL" dirty="0">
                <a:latin typeface="Calibri" pitchFamily="34" charset="0"/>
              </a:rPr>
              <a:t>	   Edytor musi być wcześniej w trybie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RECOVERY  ON</a:t>
            </a:r>
            <a:r>
              <a:rPr lang="pl-PL" dirty="0">
                <a:latin typeface="Calibri" pitchFamily="34" charset="0"/>
              </a:rPr>
              <a:t>.</a:t>
            </a:r>
          </a:p>
          <a:p>
            <a:r>
              <a:rPr lang="pl-PL" dirty="0">
                <a:latin typeface="Calibri" pitchFamily="34" charset="0"/>
              </a:rPr>
              <a:t>	  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UNDO</a:t>
            </a:r>
            <a:r>
              <a:rPr lang="pl-PL" dirty="0">
                <a:latin typeface="Calibri" pitchFamily="34" charset="0"/>
              </a:rPr>
              <a:t> odtwarza linię po linii (trzeba wtedy powtarzać wywołanie komendy</a:t>
            </a:r>
          </a:p>
          <a:p>
            <a:r>
              <a:rPr lang="pl-PL" dirty="0">
                <a:latin typeface="Calibri" pitchFamily="34" charset="0"/>
              </a:rPr>
              <a:t>	  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UNDO</a:t>
            </a:r>
            <a:r>
              <a:rPr lang="pl-PL" dirty="0">
                <a:latin typeface="Calibri" pitchFamily="34" charset="0"/>
              </a:rPr>
              <a:t>  - najlepiej klawiszem </a:t>
            </a:r>
            <a:r>
              <a:rPr lang="pl-PL" dirty="0">
                <a:solidFill>
                  <a:srgbClr val="FF0000"/>
                </a:solidFill>
                <a:latin typeface="Calibri" pitchFamily="34" charset="0"/>
              </a:rPr>
              <a:t>[F12]</a:t>
            </a:r>
            <a:r>
              <a:rPr lang="pl-PL" dirty="0">
                <a:latin typeface="Calibri" pitchFamily="34" charset="0"/>
              </a:rPr>
              <a:t>, który wywołuje zapis ostatniej komendy</a:t>
            </a:r>
          </a:p>
          <a:p>
            <a:r>
              <a:rPr lang="pl-PL" dirty="0">
                <a:latin typeface="Calibri" pitchFamily="34" charset="0"/>
              </a:rPr>
              <a:t>	   w linii komendy) albo ostatnią komendę np. kasującą (</a:t>
            </a:r>
            <a:r>
              <a:rPr lang="pl-PL" i="1" noProof="1">
                <a:latin typeface="Calibri" pitchFamily="34" charset="0"/>
              </a:rPr>
              <a:t>delete</a:t>
            </a:r>
            <a:r>
              <a:rPr lang="pl-PL" dirty="0">
                <a:latin typeface="Calibri" pitchFamily="34" charset="0"/>
              </a:rPr>
              <a:t>) kilka linii.</a:t>
            </a:r>
          </a:p>
          <a:p>
            <a:r>
              <a:rPr lang="pl-PL" dirty="0">
                <a:latin typeface="Calibri" pitchFamily="34" charset="0"/>
              </a:rPr>
              <a:t>	  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SAVE</a:t>
            </a:r>
            <a:r>
              <a:rPr lang="pl-PL" dirty="0">
                <a:latin typeface="Calibri" pitchFamily="34" charset="0"/>
              </a:rPr>
              <a:t> uniemożliwia odtworzenie danych przez komendę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UNDO</a:t>
            </a:r>
            <a:r>
              <a:rPr lang="pl-PL" dirty="0">
                <a:latin typeface="Calibri" pitchFamily="34" charset="0"/>
              </a:rPr>
              <a:t>. </a:t>
            </a:r>
          </a:p>
          <a:p>
            <a:endParaRPr lang="pl-PL" sz="1050" dirty="0">
              <a:latin typeface="Calibri" pitchFamily="34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VIEW	</a:t>
            </a:r>
            <a:r>
              <a:rPr lang="pl-PL" dirty="0">
                <a:latin typeface="Calibri" pitchFamily="34" charset="0"/>
              </a:rPr>
              <a:t>- pozwala na podpatrzenie innego programu lub danych w czasie aktualnej edycji  .</a:t>
            </a:r>
          </a:p>
          <a:p>
            <a:r>
              <a:rPr lang="pl-PL" dirty="0">
                <a:latin typeface="Calibri" pitchFamily="34" charset="0"/>
              </a:rPr>
              <a:t>	  Np.  </a:t>
            </a:r>
            <a:r>
              <a:rPr lang="pl-PL" b="1" dirty="0" err="1" smtClean="0">
                <a:solidFill>
                  <a:srgbClr val="FF0000"/>
                </a:solidFill>
                <a:latin typeface="Calibri" pitchFamily="34" charset="0"/>
              </a:rPr>
              <a:t>VIEW</a:t>
            </a:r>
            <a:r>
              <a:rPr lang="pl-PL" dirty="0" smtClean="0">
                <a:latin typeface="Calibri" pitchFamily="34" charset="0"/>
              </a:rPr>
              <a:t>, następnie </a:t>
            </a:r>
            <a:r>
              <a:rPr lang="pl-PL" dirty="0">
                <a:latin typeface="Calibri" pitchFamily="34" charset="0"/>
              </a:rPr>
              <a:t>wybieramy plik do przeglądu.  Wychodzimy z niego przez </a:t>
            </a:r>
          </a:p>
          <a:p>
            <a:r>
              <a:rPr lang="pl-PL" dirty="0">
                <a:latin typeface="Calibri" pitchFamily="34" charset="0"/>
              </a:rPr>
              <a:t>	          </a:t>
            </a:r>
            <a:r>
              <a:rPr lang="pl-PL" dirty="0">
                <a:solidFill>
                  <a:srgbClr val="FF0000"/>
                </a:solidFill>
                <a:latin typeface="Calibri" pitchFamily="34" charset="0"/>
              </a:rPr>
              <a:t>[F3]</a:t>
            </a:r>
            <a:r>
              <a:rPr lang="pl-PL" dirty="0">
                <a:latin typeface="Calibri" pitchFamily="34" charset="0"/>
              </a:rPr>
              <a:t> do aktualnie edytowanych danych czy programu.</a:t>
            </a:r>
          </a:p>
          <a:p>
            <a:r>
              <a:rPr lang="pl-PL" dirty="0">
                <a:latin typeface="Calibri" pitchFamily="34" charset="0"/>
              </a:rPr>
              <a:t>	   Operacja przy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VIEW</a:t>
            </a:r>
            <a:r>
              <a:rPr lang="pl-PL" dirty="0">
                <a:latin typeface="Calibri" pitchFamily="34" charset="0"/>
              </a:rPr>
              <a:t> jest podobna do wywołania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BROWSE</a:t>
            </a:r>
            <a:r>
              <a:rPr lang="pl-PL" dirty="0">
                <a:latin typeface="Calibri" pitchFamily="34" charset="0"/>
              </a:rPr>
              <a:t> czy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EDIT</a:t>
            </a:r>
            <a:r>
              <a:rPr lang="pl-PL" dirty="0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Gdzie wstawiamy komendy?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dirty="0"/>
              <a:t>Rozróżnijmy trzy obszary pól w edytorze (patrz następna strona – obszary sztucznie kolorowane!)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l-PL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Linia komend (</a:t>
            </a:r>
            <a:r>
              <a:rPr lang="pl-PL" noProof="1"/>
              <a:t>Command line</a:t>
            </a:r>
            <a:r>
              <a:rPr lang="pl-PL" dirty="0"/>
              <a:t>) </a:t>
            </a:r>
            <a:r>
              <a:rPr lang="pl-PL" sz="2400" dirty="0"/>
              <a:t>po słowie</a:t>
            </a:r>
            <a:r>
              <a:rPr lang="pl-PL" dirty="0"/>
              <a:t> „</a:t>
            </a:r>
            <a:r>
              <a:rPr lang="pl-PL" noProof="1"/>
              <a:t>Command</a:t>
            </a:r>
            <a:r>
              <a:rPr lang="pl-PL" dirty="0"/>
              <a:t> ===&gt; </a:t>
            </a:r>
            <a:r>
              <a:rPr lang="pl-PL" sz="2400" dirty="0"/>
              <a:t>„ w górnej (opcjonalnie) lub dolnej części ekranu edytora (zaznaczona na żółto tylko w tej prezentacji !).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Blok liczb </a:t>
            </a:r>
            <a:r>
              <a:rPr lang="pl-PL" sz="2400" dirty="0"/>
              <a:t>po lewej części ekranu edytora, na których będziemy pisać określone znaki komend (zaznaczony tu na zielono).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l-PL" dirty="0"/>
              <a:t>Blok do edycji – </a:t>
            </a:r>
            <a:r>
              <a:rPr lang="pl-PL" sz="2400" dirty="0"/>
              <a:t>pozostała część ekranu (tu kolor niebieski).</a:t>
            </a:r>
          </a:p>
        </p:txBody>
      </p:sp>
    </p:spTree>
  </p:cSld>
  <p:clrMapOvr>
    <a:masterClrMapping/>
  </p:clrMapOvr>
  <p:transition>
    <p:cut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dirty="0"/>
              <a:t>Ekran edytora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rtlCol="0">
            <a:normAutofit fontScale="47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en-US" noProof="1" smtClean="0">
                <a:solidFill>
                  <a:schemeClr val="bg1"/>
                </a:solidFill>
              </a:rPr>
              <a:t>File      </a:t>
            </a:r>
            <a:r>
              <a:rPr lang="en-US" noProof="1" smtClean="0">
                <a:solidFill>
                  <a:schemeClr val="bg1"/>
                </a:solidFill>
              </a:rPr>
              <a:t>Edit      </a:t>
            </a:r>
            <a:r>
              <a:rPr lang="en-US" noProof="1" smtClean="0">
                <a:solidFill>
                  <a:schemeClr val="bg1"/>
                </a:solidFill>
              </a:rPr>
              <a:t>Edit_Settings</a:t>
            </a:r>
            <a:r>
              <a:rPr lang="en-US" noProof="1" smtClean="0">
                <a:solidFill>
                  <a:schemeClr val="bg1"/>
                </a:solidFill>
              </a:rPr>
              <a:t>      Menu      Utilities      </a:t>
            </a:r>
            <a:r>
              <a:rPr lang="en-US" noProof="1" smtClean="0">
                <a:solidFill>
                  <a:schemeClr val="bg1"/>
                </a:solidFill>
              </a:rPr>
              <a:t>Compilers</a:t>
            </a:r>
            <a:r>
              <a:rPr lang="en-US" noProof="1" smtClean="0">
                <a:solidFill>
                  <a:schemeClr val="bg1"/>
                </a:solidFill>
              </a:rPr>
              <a:t>      Test      Help            </a:t>
            </a:r>
            <a:endParaRPr lang="en-US" noProof="1" smtClean="0">
              <a:solidFill>
                <a:schemeClr val="bg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noProof="1" smtClean="0">
                <a:solidFill>
                  <a:schemeClr val="bg1"/>
                </a:solidFill>
              </a:rPr>
              <a:t>---------------------------------------------------------------------------------------------------------------------------</a:t>
            </a:r>
            <a:endParaRPr lang="en-US" noProof="1" smtClean="0">
              <a:solidFill>
                <a:schemeClr val="bg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noProof="1" smtClean="0">
                <a:solidFill>
                  <a:schemeClr val="bg1"/>
                </a:solidFill>
              </a:rPr>
              <a:t>EDIT       </a:t>
            </a:r>
            <a:r>
              <a:rPr lang="en-US" noProof="1" smtClean="0">
                <a:solidFill>
                  <a:schemeClr val="bg1"/>
                </a:solidFill>
              </a:rPr>
              <a:t>LB12345.SOURCE(MYPROG01</a:t>
            </a:r>
            <a:r>
              <a:rPr lang="en-US" noProof="1" smtClean="0">
                <a:solidFill>
                  <a:schemeClr val="bg1"/>
                </a:solidFill>
              </a:rPr>
              <a:t>) - 01.09                                                         </a:t>
            </a:r>
            <a:r>
              <a:rPr lang="en-US" noProof="1" smtClean="0">
                <a:solidFill>
                  <a:schemeClr val="bg1"/>
                </a:solidFill>
              </a:rPr>
              <a:t>Columns</a:t>
            </a:r>
            <a:r>
              <a:rPr lang="en-US" noProof="1" smtClean="0">
                <a:solidFill>
                  <a:schemeClr val="bg1"/>
                </a:solidFill>
              </a:rPr>
              <a:t> 00001 00072 </a:t>
            </a:r>
            <a:endParaRPr lang="en-US" noProof="1" smtClean="0">
              <a:solidFill>
                <a:schemeClr val="bg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noProof="1" smtClean="0">
                <a:solidFill>
                  <a:srgbClr val="FFFF00"/>
                </a:solidFill>
              </a:rPr>
              <a:t>Command</a:t>
            </a:r>
            <a:r>
              <a:rPr lang="en-US" noProof="1" smtClean="0">
                <a:solidFill>
                  <a:srgbClr val="FFFF00"/>
                </a:solidFill>
              </a:rPr>
              <a:t> </a:t>
            </a:r>
            <a:r>
              <a:rPr lang="en-US" noProof="1" smtClean="0">
                <a:solidFill>
                  <a:srgbClr val="FFFF00"/>
                </a:solidFill>
              </a:rPr>
              <a:t>===&gt;</a:t>
            </a:r>
            <a:r>
              <a:rPr lang="en-US" noProof="1" smtClean="0">
                <a:solidFill>
                  <a:schemeClr val="bg1"/>
                </a:solidFill>
              </a:rPr>
              <a:t>   </a:t>
            </a:r>
            <a:r>
              <a:rPr lang="en-US" noProof="1" smtClean="0">
                <a:solidFill>
                  <a:srgbClr val="FFFF00"/>
                </a:solidFill>
              </a:rPr>
              <a:t>                                                                                                   </a:t>
            </a:r>
            <a:r>
              <a:rPr lang="en-US" noProof="1" smtClean="0">
                <a:solidFill>
                  <a:schemeClr val="bg1"/>
                </a:solidFill>
              </a:rPr>
              <a:t>                     </a:t>
            </a:r>
            <a:r>
              <a:rPr lang="en-US" noProof="1" smtClean="0">
                <a:solidFill>
                  <a:schemeClr val="bg1"/>
                </a:solidFill>
              </a:rPr>
              <a:t>Scroll</a:t>
            </a:r>
            <a:r>
              <a:rPr lang="en-US" noProof="1" smtClean="0">
                <a:solidFill>
                  <a:schemeClr val="bg1"/>
                </a:solidFill>
              </a:rPr>
              <a:t> ===&gt; CSR  </a:t>
            </a:r>
            <a:endParaRPr lang="en-US" noProof="1" smtClean="0">
              <a:solidFill>
                <a:schemeClr val="bg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noProof="1" smtClean="0">
                <a:solidFill>
                  <a:schemeClr val="bg1"/>
                </a:solidFill>
              </a:rPr>
              <a:t>******  ***************************** Top of Data </a:t>
            </a:r>
            <a:r>
              <a:rPr lang="en-US" noProof="1" smtClean="0">
                <a:solidFill>
                  <a:schemeClr val="bg1"/>
                </a:solidFill>
              </a:rPr>
              <a:t>******************************</a:t>
            </a:r>
            <a:endParaRPr lang="en-US" noProof="1" smtClean="0">
              <a:solidFill>
                <a:schemeClr val="bg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noProof="1" smtClean="0">
                <a:solidFill>
                  <a:srgbClr val="00B050"/>
                </a:solidFill>
              </a:rPr>
              <a:t>000001</a:t>
            </a:r>
            <a:r>
              <a:rPr lang="en-US" noProof="1" smtClean="0">
                <a:solidFill>
                  <a:schemeClr val="bg1"/>
                </a:solidFill>
              </a:rPr>
              <a:t>                </a:t>
            </a:r>
            <a:r>
              <a:rPr lang="en-US" noProof="1" smtClean="0">
                <a:solidFill>
                  <a:srgbClr val="00B0F0"/>
                </a:solidFill>
              </a:rPr>
              <a:t>* MYPROG01 - EMPLOYEE DATA ACTUALIZATION </a:t>
            </a:r>
            <a:r>
              <a:rPr lang="en-US" noProof="1" smtClean="0">
                <a:solidFill>
                  <a:schemeClr val="bg1"/>
                </a:solidFill>
              </a:rPr>
              <a:t>                         </a:t>
            </a:r>
            <a:endParaRPr lang="en-US" noProof="1" smtClean="0">
              <a:solidFill>
                <a:schemeClr val="bg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noProof="1" smtClean="0">
                <a:solidFill>
                  <a:srgbClr val="00B050"/>
                </a:solidFill>
              </a:rPr>
              <a:t>000002</a:t>
            </a:r>
            <a:r>
              <a:rPr lang="en-US" noProof="1" smtClean="0">
                <a:solidFill>
                  <a:schemeClr val="bg1"/>
                </a:solidFill>
              </a:rPr>
              <a:t>                </a:t>
            </a:r>
            <a:r>
              <a:rPr lang="en-US" noProof="1" smtClean="0">
                <a:solidFill>
                  <a:srgbClr val="00B0F0"/>
                </a:solidFill>
              </a:rPr>
              <a:t>**************************************************************</a:t>
            </a:r>
            <a:endParaRPr lang="en-US" noProof="1" smtClean="0">
              <a:solidFill>
                <a:srgbClr val="00B0F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noProof="1" smtClean="0">
                <a:solidFill>
                  <a:srgbClr val="00B050"/>
                </a:solidFill>
              </a:rPr>
              <a:t>000003</a:t>
            </a:r>
            <a:r>
              <a:rPr lang="en-US" noProof="1" smtClean="0">
                <a:solidFill>
                  <a:schemeClr val="bg1"/>
                </a:solidFill>
              </a:rPr>
              <a:t>                </a:t>
            </a:r>
            <a:r>
              <a:rPr lang="en-US" noProof="1" smtClean="0">
                <a:solidFill>
                  <a:srgbClr val="00B0F0"/>
                </a:solidFill>
              </a:rPr>
              <a:t>*                                        IDENTIFICATION DIVISION                                              </a:t>
            </a:r>
            <a:r>
              <a:rPr lang="en-US" noProof="1" smtClean="0">
                <a:solidFill>
                  <a:srgbClr val="00B0F0"/>
                </a:solidFill>
              </a:rPr>
              <a:t>*</a:t>
            </a:r>
            <a:endParaRPr lang="en-US" noProof="1" smtClean="0">
              <a:solidFill>
                <a:srgbClr val="00B0F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noProof="1" smtClean="0">
                <a:solidFill>
                  <a:srgbClr val="00B050"/>
                </a:solidFill>
              </a:rPr>
              <a:t>000004 </a:t>
            </a:r>
            <a:r>
              <a:rPr lang="en-US" noProof="1" smtClean="0">
                <a:solidFill>
                  <a:schemeClr val="bg1"/>
                </a:solidFill>
              </a:rPr>
              <a:t>     </a:t>
            </a:r>
            <a:r>
              <a:rPr lang="en-US" noProof="1" smtClean="0">
                <a:solidFill>
                  <a:srgbClr val="00B0F0"/>
                </a:solidFill>
              </a:rPr>
              <a:t>          </a:t>
            </a:r>
            <a:r>
              <a:rPr lang="en-US" noProof="1" smtClean="0">
                <a:solidFill>
                  <a:srgbClr val="00B0F0"/>
                </a:solidFill>
              </a:rPr>
              <a:t>**************************************************************</a:t>
            </a:r>
            <a:endParaRPr lang="en-US" noProof="1" smtClean="0">
              <a:solidFill>
                <a:srgbClr val="00B0F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noProof="1" smtClean="0">
                <a:solidFill>
                  <a:srgbClr val="00B050"/>
                </a:solidFill>
              </a:rPr>
              <a:t>000005   </a:t>
            </a:r>
            <a:r>
              <a:rPr lang="en-US" noProof="1" smtClean="0">
                <a:solidFill>
                  <a:schemeClr val="bg1"/>
                </a:solidFill>
              </a:rPr>
              <a:t>                                                                      </a:t>
            </a:r>
            <a:endParaRPr lang="en-US" noProof="1" smtClean="0">
              <a:solidFill>
                <a:schemeClr val="bg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noProof="1" smtClean="0">
                <a:solidFill>
                  <a:srgbClr val="00B050"/>
                </a:solidFill>
              </a:rPr>
              <a:t>000006</a:t>
            </a:r>
            <a:r>
              <a:rPr lang="en-US" noProof="1" smtClean="0">
                <a:solidFill>
                  <a:schemeClr val="bg1"/>
                </a:solidFill>
              </a:rPr>
              <a:t>                 </a:t>
            </a:r>
            <a:r>
              <a:rPr lang="en-US" noProof="1" smtClean="0">
                <a:solidFill>
                  <a:srgbClr val="00B0F0"/>
                </a:solidFill>
              </a:rPr>
              <a:t>IDENTIFICATION </a:t>
            </a:r>
            <a:r>
              <a:rPr lang="en-US" noProof="1" smtClean="0">
                <a:solidFill>
                  <a:srgbClr val="00B0F0"/>
                </a:solidFill>
              </a:rPr>
              <a:t>DIVISION</a:t>
            </a:r>
            <a:r>
              <a:rPr lang="en-US" noProof="1" smtClean="0">
                <a:solidFill>
                  <a:srgbClr val="00B0F0"/>
                </a:solidFill>
              </a:rPr>
              <a:t>. </a:t>
            </a:r>
            <a:r>
              <a:rPr lang="en-US" noProof="1" smtClean="0">
                <a:solidFill>
                  <a:schemeClr val="bg1"/>
                </a:solidFill>
              </a:rPr>
              <a:t> </a:t>
            </a:r>
            <a:endParaRPr lang="en-US" noProof="1" smtClean="0">
              <a:solidFill>
                <a:schemeClr val="bg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noProof="1" smtClean="0">
                <a:solidFill>
                  <a:schemeClr val="bg1"/>
                </a:solidFill>
              </a:rPr>
              <a:t> </a:t>
            </a:r>
            <a:r>
              <a:rPr lang="en-US" noProof="1" smtClean="0">
                <a:solidFill>
                  <a:srgbClr val="00B050"/>
                </a:solidFill>
              </a:rPr>
              <a:t>000007</a:t>
            </a:r>
            <a:r>
              <a:rPr lang="en-US" noProof="1" smtClean="0">
                <a:solidFill>
                  <a:schemeClr val="bg1"/>
                </a:solidFill>
              </a:rPr>
              <a:t>                                      </a:t>
            </a:r>
            <a:endParaRPr lang="en-US" noProof="1" smtClean="0">
              <a:solidFill>
                <a:schemeClr val="bg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noProof="1" smtClean="0">
                <a:solidFill>
                  <a:srgbClr val="00B050"/>
                </a:solidFill>
              </a:rPr>
              <a:t>000008</a:t>
            </a:r>
            <a:r>
              <a:rPr lang="en-US" noProof="1" smtClean="0">
                <a:solidFill>
                  <a:schemeClr val="bg1"/>
                </a:solidFill>
              </a:rPr>
              <a:t>                 </a:t>
            </a:r>
            <a:r>
              <a:rPr lang="en-US" noProof="1" smtClean="0">
                <a:solidFill>
                  <a:srgbClr val="00B0F0"/>
                </a:solidFill>
              </a:rPr>
              <a:t>PROGRAM-ID</a:t>
            </a:r>
            <a:r>
              <a:rPr lang="en-US" noProof="1" smtClean="0">
                <a:solidFill>
                  <a:srgbClr val="00B0F0"/>
                </a:solidFill>
              </a:rPr>
              <a:t>. </a:t>
            </a:r>
            <a:r>
              <a:rPr lang="en-US" noProof="1" smtClean="0">
                <a:solidFill>
                  <a:srgbClr val="00B0F0"/>
                </a:solidFill>
              </a:rPr>
              <a:t>MYPROG01</a:t>
            </a:r>
            <a:r>
              <a:rPr lang="en-US" noProof="1" smtClean="0">
                <a:solidFill>
                  <a:srgbClr val="00B0F0"/>
                </a:solidFill>
              </a:rPr>
              <a:t>.  </a:t>
            </a:r>
            <a:r>
              <a:rPr lang="en-US" noProof="1" smtClean="0">
                <a:solidFill>
                  <a:schemeClr val="bg1"/>
                </a:solidFill>
              </a:rPr>
              <a:t>                                          </a:t>
            </a:r>
            <a:endParaRPr lang="en-US" noProof="1" smtClean="0">
              <a:solidFill>
                <a:schemeClr val="bg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noProof="1" smtClean="0">
                <a:solidFill>
                  <a:srgbClr val="00B050"/>
                </a:solidFill>
              </a:rPr>
              <a:t>000009</a:t>
            </a:r>
            <a:r>
              <a:rPr lang="en-US" noProof="1" smtClean="0">
                <a:solidFill>
                  <a:schemeClr val="bg1"/>
                </a:solidFill>
              </a:rPr>
              <a:t>                 </a:t>
            </a:r>
            <a:r>
              <a:rPr lang="en-US" noProof="1" smtClean="0">
                <a:solidFill>
                  <a:srgbClr val="00B0F0"/>
                </a:solidFill>
              </a:rPr>
              <a:t>AUTHOR</a:t>
            </a:r>
            <a:r>
              <a:rPr lang="en-US" noProof="1" smtClean="0">
                <a:solidFill>
                  <a:srgbClr val="00B0F0"/>
                </a:solidFill>
              </a:rPr>
              <a:t>. ABC </a:t>
            </a:r>
            <a:r>
              <a:rPr lang="en-US" noProof="1" smtClean="0">
                <a:solidFill>
                  <a:srgbClr val="00B0F0"/>
                </a:solidFill>
              </a:rPr>
              <a:t>CONSULT</a:t>
            </a:r>
            <a:r>
              <a:rPr lang="en-US" noProof="1" smtClean="0">
                <a:solidFill>
                  <a:srgbClr val="00B0F0"/>
                </a:solidFill>
              </a:rPr>
              <a:t>, MAGDALENA </a:t>
            </a:r>
            <a:r>
              <a:rPr lang="en-US" noProof="1" smtClean="0">
                <a:solidFill>
                  <a:srgbClr val="00B0F0"/>
                </a:solidFill>
              </a:rPr>
              <a:t>BORUS.</a:t>
            </a:r>
            <a:r>
              <a:rPr lang="en-US" noProof="1" smtClean="0">
                <a:solidFill>
                  <a:schemeClr val="bg1"/>
                </a:solidFill>
              </a:rPr>
              <a:t>                               </a:t>
            </a:r>
            <a:endParaRPr lang="en-US" noProof="1" smtClean="0">
              <a:solidFill>
                <a:schemeClr val="bg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noProof="1" smtClean="0">
                <a:solidFill>
                  <a:srgbClr val="00B050"/>
                </a:solidFill>
              </a:rPr>
              <a:t>000010</a:t>
            </a:r>
            <a:r>
              <a:rPr lang="en-US" noProof="1" smtClean="0">
                <a:solidFill>
                  <a:schemeClr val="bg1"/>
                </a:solidFill>
              </a:rPr>
              <a:t>                 </a:t>
            </a:r>
            <a:r>
              <a:rPr lang="en-US" noProof="1" smtClean="0">
                <a:solidFill>
                  <a:srgbClr val="00B0F0"/>
                </a:solidFill>
              </a:rPr>
              <a:t>DATE-WRITTEN</a:t>
            </a:r>
            <a:r>
              <a:rPr lang="en-US" noProof="1" smtClean="0">
                <a:solidFill>
                  <a:srgbClr val="00B0F0"/>
                </a:solidFill>
              </a:rPr>
              <a:t>.  </a:t>
            </a:r>
            <a:r>
              <a:rPr lang="en-US" noProof="1" smtClean="0">
                <a:solidFill>
                  <a:srgbClr val="00B0F0"/>
                </a:solidFill>
              </a:rPr>
              <a:t>04/08/2017</a:t>
            </a:r>
            <a:r>
              <a:rPr lang="en-US" noProof="1" smtClean="0">
                <a:solidFill>
                  <a:srgbClr val="00B0F0"/>
                </a:solidFill>
              </a:rPr>
              <a:t>. </a:t>
            </a:r>
            <a:r>
              <a:rPr lang="en-US" noProof="1" smtClean="0">
                <a:solidFill>
                  <a:schemeClr val="bg1"/>
                </a:solidFill>
              </a:rPr>
              <a:t>                                      </a:t>
            </a:r>
            <a:endParaRPr lang="en-US" noProof="1" smtClean="0">
              <a:solidFill>
                <a:schemeClr val="bg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noProof="1" smtClean="0">
                <a:solidFill>
                  <a:srgbClr val="00B050"/>
                </a:solidFill>
              </a:rPr>
              <a:t>000011</a:t>
            </a:r>
            <a:r>
              <a:rPr lang="en-US" noProof="1" smtClean="0">
                <a:solidFill>
                  <a:schemeClr val="bg1"/>
                </a:solidFill>
              </a:rPr>
              <a:t>                 </a:t>
            </a:r>
            <a:r>
              <a:rPr lang="en-US" noProof="1" smtClean="0">
                <a:solidFill>
                  <a:srgbClr val="00B0F0"/>
                </a:solidFill>
              </a:rPr>
              <a:t>DATE-COMPILED</a:t>
            </a:r>
            <a:r>
              <a:rPr lang="en-US" noProof="1" smtClean="0">
                <a:solidFill>
                  <a:srgbClr val="00B0F0"/>
                </a:solidFill>
              </a:rPr>
              <a:t> . </a:t>
            </a:r>
            <a:r>
              <a:rPr lang="en-US" noProof="1" smtClean="0">
                <a:solidFill>
                  <a:srgbClr val="00B0F0"/>
                </a:solidFill>
              </a:rPr>
              <a:t>04/08/2017.</a:t>
            </a:r>
            <a:r>
              <a:rPr lang="en-US" noProof="1" smtClean="0">
                <a:solidFill>
                  <a:schemeClr val="bg1"/>
                </a:solidFill>
              </a:rPr>
              <a:t>                                                              </a:t>
            </a:r>
            <a:endParaRPr lang="en-US" noProof="1" smtClean="0">
              <a:solidFill>
                <a:schemeClr val="bg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noProof="1" smtClean="0">
                <a:solidFill>
                  <a:srgbClr val="00B050"/>
                </a:solidFill>
              </a:rPr>
              <a:t>000008</a:t>
            </a:r>
            <a:r>
              <a:rPr lang="en-US" noProof="1" smtClean="0">
                <a:solidFill>
                  <a:schemeClr val="bg1"/>
                </a:solidFill>
              </a:rPr>
              <a:t>                                       </a:t>
            </a:r>
            <a:endParaRPr lang="en-US" noProof="1" smtClean="0">
              <a:solidFill>
                <a:schemeClr val="bg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noProof="1" smtClean="0">
                <a:solidFill>
                  <a:srgbClr val="00B050"/>
                </a:solidFill>
              </a:rPr>
              <a:t>000012</a:t>
            </a:r>
            <a:r>
              <a:rPr lang="en-US" noProof="1" smtClean="0">
                <a:solidFill>
                  <a:schemeClr val="bg1"/>
                </a:solidFill>
              </a:rPr>
              <a:t>                                                                         </a:t>
            </a:r>
            <a:endParaRPr lang="en-US" noProof="1" smtClean="0">
              <a:solidFill>
                <a:schemeClr val="bg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noProof="1" smtClean="0">
                <a:solidFill>
                  <a:srgbClr val="00B050"/>
                </a:solidFill>
              </a:rPr>
              <a:t>000013</a:t>
            </a:r>
            <a:r>
              <a:rPr lang="en-US" noProof="1" smtClean="0">
                <a:solidFill>
                  <a:schemeClr val="bg1"/>
                </a:solidFill>
              </a:rPr>
              <a:t>               </a:t>
            </a:r>
            <a:r>
              <a:rPr lang="en-US" noProof="1" smtClean="0">
                <a:solidFill>
                  <a:srgbClr val="00B0F0"/>
                </a:solidFill>
              </a:rPr>
              <a:t>***************************************************************</a:t>
            </a:r>
            <a:endParaRPr lang="en-US" noProof="1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/>
              <a:t>Edit </a:t>
            </a:r>
            <a:r>
              <a:rPr lang="pl-PL" noProof="1"/>
              <a:t>line commands</a:t>
            </a:r>
          </a:p>
        </p:txBody>
      </p:sp>
      <p:sp>
        <p:nvSpPr>
          <p:cNvPr id="6147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pl-PL" sz="2400" dirty="0"/>
              <a:t>…czyli edytowanie pojedynczej linii lub bloku linii, gdzie znaki komendy są wpisane w „Bloku Liczb”.</a:t>
            </a:r>
          </a:p>
          <a:p>
            <a:pPr eaLnBrk="1" hangingPunct="1">
              <a:buFont typeface="Arial" charset="0"/>
              <a:buNone/>
            </a:pPr>
            <a:endParaRPr lang="pl-PL" sz="2400" dirty="0"/>
          </a:p>
          <a:p>
            <a:pPr eaLnBrk="1" hangingPunct="1">
              <a:buFont typeface="Arial" charset="0"/>
              <a:buNone/>
            </a:pPr>
            <a:r>
              <a:rPr lang="pl-PL" sz="1800" b="1" dirty="0">
                <a:solidFill>
                  <a:srgbClr val="FF0000"/>
                </a:solidFill>
              </a:rPr>
              <a:t>(</a:t>
            </a:r>
            <a:r>
              <a:rPr lang="pl-PL" sz="1800" dirty="0"/>
              <a:t>	- przesuwa linię o 2 miejsca </a:t>
            </a:r>
            <a:r>
              <a:rPr lang="pl-PL" sz="1800" b="1" dirty="0">
                <a:solidFill>
                  <a:srgbClr val="FF0000"/>
                </a:solidFill>
              </a:rPr>
              <a:t>w lewo</a:t>
            </a:r>
            <a:r>
              <a:rPr lang="pl-PL" sz="1800" dirty="0"/>
              <a:t> (akurat o 2 a nie o 1 pozycję)</a:t>
            </a:r>
          </a:p>
          <a:p>
            <a:pPr eaLnBrk="1" hangingPunct="1">
              <a:buFont typeface="Arial" charset="0"/>
              <a:buNone/>
            </a:pPr>
            <a:r>
              <a:rPr lang="pl-PL" sz="1800" dirty="0"/>
              <a:t>	</a:t>
            </a:r>
            <a:r>
              <a:rPr lang="pl-PL" sz="1800" b="1" dirty="0"/>
              <a:t>(N</a:t>
            </a:r>
            <a:r>
              <a:rPr lang="pl-PL" sz="1800" dirty="0"/>
              <a:t>	- przesuwa linię o </a:t>
            </a:r>
            <a:r>
              <a:rPr lang="pl-PL" sz="1800" b="1" dirty="0"/>
              <a:t>N</a:t>
            </a:r>
            <a:r>
              <a:rPr lang="pl-PL" sz="1800" dirty="0"/>
              <a:t> miejsc w lewo np. (10 – o 10 znaków).</a:t>
            </a:r>
          </a:p>
          <a:p>
            <a:pPr eaLnBrk="1" hangingPunct="1">
              <a:buFont typeface="Arial" charset="0"/>
              <a:buNone/>
            </a:pPr>
            <a:r>
              <a:rPr lang="pl-PL" sz="1800" dirty="0"/>
              <a:t>	</a:t>
            </a:r>
            <a:r>
              <a:rPr lang="pl-PL" sz="1800" b="1" dirty="0"/>
              <a:t>((5</a:t>
            </a:r>
            <a:r>
              <a:rPr lang="pl-PL" sz="1800" dirty="0"/>
              <a:t>   a w innej linii </a:t>
            </a:r>
            <a:r>
              <a:rPr lang="pl-PL" sz="1800" b="1" dirty="0"/>
              <a:t>((</a:t>
            </a:r>
            <a:r>
              <a:rPr lang="pl-PL" sz="1800" dirty="0"/>
              <a:t>   - przesuwa cały blok linii [ od </a:t>
            </a:r>
            <a:r>
              <a:rPr lang="pl-PL" sz="1800" b="1" dirty="0"/>
              <a:t>((5</a:t>
            </a:r>
            <a:r>
              <a:rPr lang="pl-PL" sz="1800" dirty="0"/>
              <a:t> do </a:t>
            </a:r>
            <a:r>
              <a:rPr lang="pl-PL" sz="1800" b="1" dirty="0"/>
              <a:t>((</a:t>
            </a:r>
            <a:r>
              <a:rPr lang="pl-PL" sz="1800" dirty="0"/>
              <a:t> ] o 5 pozycji w lewo</a:t>
            </a:r>
          </a:p>
          <a:p>
            <a:pPr eaLnBrk="1" hangingPunct="1">
              <a:buFont typeface="Arial" charset="0"/>
              <a:buNone/>
            </a:pPr>
            <a:endParaRPr lang="pl-PL" sz="1800" dirty="0"/>
          </a:p>
          <a:p>
            <a:pPr eaLnBrk="1" hangingPunct="1">
              <a:buFont typeface="Arial" charset="0"/>
              <a:buNone/>
            </a:pPr>
            <a:r>
              <a:rPr lang="pl-PL" sz="1800" b="1" dirty="0">
                <a:solidFill>
                  <a:srgbClr val="FF0000"/>
                </a:solidFill>
              </a:rPr>
              <a:t>)</a:t>
            </a:r>
            <a:r>
              <a:rPr lang="pl-PL" sz="1800" dirty="0"/>
              <a:t>	- to samo co powyżej tylko </a:t>
            </a:r>
            <a:r>
              <a:rPr lang="pl-PL" sz="1800" b="1" dirty="0">
                <a:solidFill>
                  <a:srgbClr val="FF0000"/>
                </a:solidFill>
              </a:rPr>
              <a:t>w prawo</a:t>
            </a:r>
          </a:p>
          <a:p>
            <a:pPr eaLnBrk="1" hangingPunct="1">
              <a:buFont typeface="Arial" charset="0"/>
              <a:buNone/>
            </a:pPr>
            <a:endParaRPr lang="pl-PL" sz="1800" dirty="0"/>
          </a:p>
          <a:p>
            <a:pPr eaLnBrk="1" hangingPunct="1">
              <a:buFont typeface="Arial" charset="0"/>
              <a:buNone/>
            </a:pPr>
            <a:r>
              <a:rPr lang="pl-PL" sz="1800" b="1" dirty="0">
                <a:solidFill>
                  <a:srgbClr val="FF0000"/>
                </a:solidFill>
              </a:rPr>
              <a:t>&lt;</a:t>
            </a:r>
          </a:p>
          <a:p>
            <a:pPr eaLnBrk="1" hangingPunct="1">
              <a:buFont typeface="Arial" charset="0"/>
              <a:buNone/>
            </a:pPr>
            <a:r>
              <a:rPr lang="pl-PL" sz="1800" b="1" dirty="0">
                <a:solidFill>
                  <a:srgbClr val="FF0000"/>
                </a:solidFill>
              </a:rPr>
              <a:t>&gt;	</a:t>
            </a:r>
            <a:r>
              <a:rPr lang="pl-PL" sz="1800" dirty="0"/>
              <a:t>- działają podobnie jak </a:t>
            </a:r>
            <a:r>
              <a:rPr lang="pl-PL" sz="1800" b="1" dirty="0">
                <a:solidFill>
                  <a:srgbClr val="FF0000"/>
                </a:solidFill>
              </a:rPr>
              <a:t>(</a:t>
            </a:r>
            <a:r>
              <a:rPr lang="pl-PL" sz="1800" dirty="0"/>
              <a:t> i </a:t>
            </a:r>
            <a:r>
              <a:rPr lang="pl-PL" sz="1800" b="1" dirty="0">
                <a:solidFill>
                  <a:srgbClr val="FF0000"/>
                </a:solidFill>
              </a:rPr>
              <a:t>)</a:t>
            </a:r>
            <a:r>
              <a:rPr lang="pl-PL" sz="1800" dirty="0"/>
              <a:t> ale gdy edytujemy kod JCL zauważyć można różnicę:</a:t>
            </a:r>
          </a:p>
          <a:p>
            <a:pPr eaLnBrk="1" hangingPunct="1">
              <a:buFont typeface="Arial" charset="0"/>
              <a:buNone/>
            </a:pPr>
            <a:r>
              <a:rPr lang="pl-PL" sz="1800" dirty="0"/>
              <a:t>	  </a:t>
            </a:r>
            <a:r>
              <a:rPr lang="pl-PL" sz="1800" b="1" dirty="0"/>
              <a:t>//</a:t>
            </a:r>
            <a:r>
              <a:rPr lang="pl-PL" sz="1800" dirty="0"/>
              <a:t> nie będą przesuwane 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pole tekstowe 1"/>
          <p:cNvSpPr txBox="1">
            <a:spLocks noChangeArrowheads="1"/>
          </p:cNvSpPr>
          <p:nvPr/>
        </p:nvSpPr>
        <p:spPr bwMode="auto">
          <a:xfrm>
            <a:off x="0" y="785813"/>
            <a:ext cx="8786813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pl-PL" b="1" noProof="1" smtClean="0">
                <a:solidFill>
                  <a:srgbClr val="0070C0"/>
                </a:solidFill>
                <a:latin typeface="Calibri" pitchFamily="34" charset="0"/>
              </a:rPr>
              <a:t>KOPIOWANIE </a:t>
            </a:r>
            <a:r>
              <a:rPr lang="pl-PL" b="1" noProof="1" smtClean="0">
                <a:solidFill>
                  <a:srgbClr val="0070C0"/>
                </a:solidFill>
                <a:latin typeface="Calibri" pitchFamily="34" charset="0"/>
              </a:rPr>
              <a:t>(COPY</a:t>
            </a:r>
            <a:r>
              <a:rPr lang="pl-PL" b="1" noProof="1" smtClean="0">
                <a:solidFill>
                  <a:srgbClr val="0070C0"/>
                </a:solidFill>
                <a:latin typeface="Calibri" pitchFamily="34" charset="0"/>
              </a:rPr>
              <a:t>) – działa z 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A</a:t>
            </a:r>
            <a:r>
              <a:rPr lang="pl-PL" b="1" noProof="1" smtClean="0">
                <a:solidFill>
                  <a:srgbClr val="0070C0"/>
                </a:solidFill>
                <a:latin typeface="Calibri" pitchFamily="34" charset="0"/>
              </a:rPr>
              <a:t> lub 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B</a:t>
            </a:r>
            <a:endParaRPr lang="pl-PL" b="1" noProof="1" smtClean="0">
              <a:solidFill>
                <a:srgbClr val="FF0000"/>
              </a:solidFill>
              <a:latin typeface="Calibri" pitchFamily="34" charset="0"/>
            </a:endParaRPr>
          </a:p>
          <a:p>
            <a:pPr lvl="1"/>
            <a:endParaRPr lang="pl-PL" b="1" noProof="1" smtClean="0">
              <a:solidFill>
                <a:srgbClr val="FF0000"/>
              </a:solidFill>
              <a:latin typeface="Calibri" pitchFamily="34" charset="0"/>
            </a:endParaRPr>
          </a:p>
          <a:p>
            <a:pPr lvl="1"/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C</a:t>
            </a:r>
            <a:r>
              <a:rPr lang="pl-PL" noProof="1" smtClean="0">
                <a:latin typeface="Calibri" pitchFamily="34" charset="0"/>
              </a:rPr>
              <a:t>	-  przygotowuje zaznaczoną linię do jej skopiowania. Po zaznaczeniu literą </a:t>
            </a:r>
          </a:p>
          <a:p>
            <a:pPr lvl="1"/>
            <a:r>
              <a:rPr lang="pl-PL" noProof="1" smtClean="0">
                <a:latin typeface="Calibri" pitchFamily="34" charset="0"/>
              </a:rPr>
              <a:t>	</a:t>
            </a:r>
            <a:r>
              <a:rPr lang="pl-PL" noProof="1" smtClean="0">
                <a:latin typeface="Calibri" pitchFamily="34" charset="0"/>
              </a:rPr>
              <a:t>   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A</a:t>
            </a:r>
            <a:r>
              <a:rPr lang="pl-PL" noProof="1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pl-PL" noProof="1" smtClean="0">
                <a:latin typeface="Calibri" pitchFamily="34" charset="0"/>
              </a:rPr>
              <a:t>(</a:t>
            </a:r>
            <a:r>
              <a:rPr lang="pl-PL" i="1" noProof="1" smtClean="0">
                <a:latin typeface="Calibri" pitchFamily="34" charset="0"/>
              </a:rPr>
              <a:t>After</a:t>
            </a:r>
            <a:r>
              <a:rPr lang="pl-PL" noProof="1" smtClean="0">
                <a:latin typeface="Calibri" pitchFamily="34" charset="0"/>
              </a:rPr>
              <a:t>),</a:t>
            </a:r>
            <a:r>
              <a:rPr lang="pl-PL" noProof="1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pl-PL" noProof="1" smtClean="0">
                <a:latin typeface="Calibri" pitchFamily="34" charset="0"/>
              </a:rPr>
              <a:t>kopiuje ją po tej linii </a:t>
            </a:r>
            <a:r>
              <a:rPr lang="pl-PL" noProof="1" smtClean="0">
                <a:latin typeface="Calibri" pitchFamily="34" charset="0"/>
              </a:rPr>
              <a:t>(</a:t>
            </a:r>
            <a:r>
              <a:rPr lang="pl-PL" noProof="1" smtClean="0">
                <a:latin typeface="Calibri" pitchFamily="34" charset="0"/>
              </a:rPr>
              <a:t>zaznaczoną przez 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A</a:t>
            </a:r>
            <a:r>
              <a:rPr lang="pl-PL" noProof="1" smtClean="0">
                <a:latin typeface="Calibri" pitchFamily="34" charset="0"/>
              </a:rPr>
              <a:t>)</a:t>
            </a:r>
            <a:endParaRPr lang="pl-PL" noProof="1" smtClean="0">
              <a:latin typeface="Calibri" pitchFamily="34" charset="0"/>
            </a:endParaRPr>
          </a:p>
          <a:p>
            <a:pPr lvl="1"/>
            <a:r>
              <a:rPr lang="pl-PL" b="1" noProof="1" smtClean="0">
                <a:latin typeface="Calibri" pitchFamily="34" charset="0"/>
              </a:rPr>
              <a:t>	</a:t>
            </a:r>
            <a:r>
              <a:rPr lang="pl-PL" b="1" noProof="1" smtClean="0">
                <a:latin typeface="Calibri" pitchFamily="34" charset="0"/>
              </a:rPr>
              <a:t>   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B</a:t>
            </a:r>
            <a:r>
              <a:rPr lang="pl-PL" b="1" noProof="1" smtClean="0">
                <a:latin typeface="Calibri" pitchFamily="34" charset="0"/>
              </a:rPr>
              <a:t> </a:t>
            </a:r>
            <a:r>
              <a:rPr lang="pl-PL" noProof="1" smtClean="0">
                <a:latin typeface="Calibri" pitchFamily="34" charset="0"/>
              </a:rPr>
              <a:t>(</a:t>
            </a:r>
            <a:r>
              <a:rPr lang="pl-PL" i="1" noProof="1" smtClean="0">
                <a:latin typeface="Calibri" pitchFamily="34" charset="0"/>
              </a:rPr>
              <a:t>Before</a:t>
            </a:r>
            <a:r>
              <a:rPr lang="pl-PL" noProof="1" smtClean="0">
                <a:latin typeface="Calibri" pitchFamily="34" charset="0"/>
              </a:rPr>
              <a:t>), kopiuje ją przed tą linią (zaznaczoną </a:t>
            </a:r>
            <a:r>
              <a:rPr lang="pl-PL" noProof="1" smtClean="0">
                <a:latin typeface="Calibri" pitchFamily="34" charset="0"/>
              </a:rPr>
              <a:t>przez 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B</a:t>
            </a:r>
            <a:r>
              <a:rPr lang="pl-PL" noProof="1" smtClean="0">
                <a:latin typeface="Calibri" pitchFamily="34" charset="0"/>
              </a:rPr>
              <a:t>)</a:t>
            </a:r>
            <a:endParaRPr lang="pl-PL" noProof="1" smtClean="0">
              <a:latin typeface="Calibri" pitchFamily="34" charset="0"/>
            </a:endParaRPr>
          </a:p>
          <a:p>
            <a:pPr lvl="1"/>
            <a:r>
              <a:rPr lang="pl-PL" noProof="1" smtClean="0">
                <a:latin typeface="Calibri" pitchFamily="34" charset="0"/>
              </a:rPr>
              <a:t>	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C</a:t>
            </a:r>
            <a:r>
              <a:rPr lang="pl-PL" b="1" noProof="1" smtClean="0">
                <a:latin typeface="Calibri" pitchFamily="34" charset="0"/>
              </a:rPr>
              <a:t>n</a:t>
            </a:r>
            <a:r>
              <a:rPr lang="pl-PL" noProof="1" smtClean="0">
                <a:latin typeface="Calibri" pitchFamily="34" charset="0"/>
              </a:rPr>
              <a:t>  - </a:t>
            </a:r>
            <a:r>
              <a:rPr lang="pl-PL" noProof="1" smtClean="0">
                <a:latin typeface="Calibri" pitchFamily="34" charset="0"/>
              </a:rPr>
              <a:t>(</a:t>
            </a:r>
            <a:r>
              <a:rPr lang="pl-PL" noProof="1" smtClean="0">
                <a:latin typeface="Calibri" pitchFamily="34" charset="0"/>
              </a:rPr>
              <a:t>gdzie </a:t>
            </a:r>
            <a:r>
              <a:rPr lang="pl-PL" b="1" noProof="1" smtClean="0">
                <a:latin typeface="Calibri" pitchFamily="34" charset="0"/>
              </a:rPr>
              <a:t>n</a:t>
            </a:r>
            <a:r>
              <a:rPr lang="pl-PL" noProof="1" smtClean="0">
                <a:latin typeface="Calibri" pitchFamily="34" charset="0"/>
              </a:rPr>
              <a:t> jest </a:t>
            </a:r>
            <a:r>
              <a:rPr lang="pl-PL" noProof="1" smtClean="0">
                <a:latin typeface="Calibri" pitchFamily="34" charset="0"/>
              </a:rPr>
              <a:t>liczbą</a:t>
            </a:r>
            <a:r>
              <a:rPr lang="pl-PL" noProof="1" smtClean="0">
                <a:latin typeface="Calibri" pitchFamily="34" charset="0"/>
              </a:rPr>
              <a:t>) - przygotowuje </a:t>
            </a:r>
            <a:r>
              <a:rPr lang="pl-PL" noProof="1" smtClean="0">
                <a:latin typeface="Calibri" pitchFamily="34" charset="0"/>
              </a:rPr>
              <a:t>zaznaczoną</a:t>
            </a:r>
            <a:r>
              <a:rPr lang="pl-PL" noProof="1" smtClean="0">
                <a:latin typeface="Calibri" pitchFamily="34" charset="0"/>
              </a:rPr>
              <a:t>, tą i następne n-1 </a:t>
            </a:r>
            <a:r>
              <a:rPr lang="pl-PL" noProof="1" smtClean="0">
                <a:latin typeface="Calibri" pitchFamily="34" charset="0"/>
              </a:rPr>
              <a:t>linii</a:t>
            </a:r>
            <a:r>
              <a:rPr lang="pl-PL" noProof="1" smtClean="0">
                <a:latin typeface="Calibri" pitchFamily="34" charset="0"/>
              </a:rPr>
              <a:t>, do </a:t>
            </a:r>
            <a:r>
              <a:rPr lang="pl-PL" noProof="1" smtClean="0">
                <a:latin typeface="Calibri" pitchFamily="34" charset="0"/>
              </a:rPr>
              <a:t>ich</a:t>
            </a:r>
            <a:endParaRPr lang="pl-PL" noProof="1" smtClean="0">
              <a:latin typeface="Calibri" pitchFamily="34" charset="0"/>
            </a:endParaRPr>
          </a:p>
          <a:p>
            <a:pPr lvl="1"/>
            <a:r>
              <a:rPr lang="pl-PL" noProof="1" smtClean="0">
                <a:latin typeface="Calibri" pitchFamily="34" charset="0"/>
              </a:rPr>
              <a:t>		 skopiowania.  Po zaznaczeniu literą </a:t>
            </a:r>
          </a:p>
          <a:p>
            <a:pPr lvl="1"/>
            <a:r>
              <a:rPr lang="pl-PL" noProof="1" smtClean="0">
                <a:latin typeface="Calibri" pitchFamily="34" charset="0"/>
              </a:rPr>
              <a:t>		</a:t>
            </a:r>
            <a:r>
              <a:rPr lang="pl-PL" noProof="1" smtClean="0">
                <a:latin typeface="Calibri" pitchFamily="34" charset="0"/>
              </a:rPr>
              <a:t>   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A</a:t>
            </a:r>
            <a:r>
              <a:rPr lang="pl-PL" noProof="1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pl-PL" noProof="1" smtClean="0">
                <a:latin typeface="Calibri" pitchFamily="34" charset="0"/>
              </a:rPr>
              <a:t>(</a:t>
            </a:r>
            <a:r>
              <a:rPr lang="pl-PL" i="1" noProof="1" smtClean="0">
                <a:latin typeface="Calibri" pitchFamily="34" charset="0"/>
              </a:rPr>
              <a:t>After</a:t>
            </a:r>
            <a:r>
              <a:rPr lang="pl-PL" noProof="1" smtClean="0">
                <a:latin typeface="Calibri" pitchFamily="34" charset="0"/>
              </a:rPr>
              <a:t>),</a:t>
            </a:r>
            <a:r>
              <a:rPr lang="pl-PL" noProof="1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pl-PL" noProof="1" smtClean="0">
                <a:latin typeface="Calibri" pitchFamily="34" charset="0"/>
              </a:rPr>
              <a:t>kopiuje je po tej linii </a:t>
            </a:r>
            <a:r>
              <a:rPr lang="pl-PL" noProof="1" smtClean="0">
                <a:latin typeface="Calibri" pitchFamily="34" charset="0"/>
              </a:rPr>
              <a:t>(</a:t>
            </a:r>
            <a:r>
              <a:rPr lang="pl-PL" noProof="1" smtClean="0">
                <a:latin typeface="Calibri" pitchFamily="34" charset="0"/>
              </a:rPr>
              <a:t>zaznaczoną przez 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A</a:t>
            </a:r>
            <a:r>
              <a:rPr lang="pl-PL" noProof="1" smtClean="0">
                <a:latin typeface="Calibri" pitchFamily="34" charset="0"/>
              </a:rPr>
              <a:t>)</a:t>
            </a:r>
            <a:endParaRPr lang="pl-PL" noProof="1" smtClean="0">
              <a:latin typeface="Calibri" pitchFamily="34" charset="0"/>
            </a:endParaRPr>
          </a:p>
          <a:p>
            <a:pPr lvl="1"/>
            <a:r>
              <a:rPr lang="pl-PL" b="1" noProof="1" smtClean="0">
                <a:latin typeface="Calibri" pitchFamily="34" charset="0"/>
              </a:rPr>
              <a:t>		</a:t>
            </a:r>
            <a:r>
              <a:rPr lang="pl-PL" b="1" noProof="1" smtClean="0">
                <a:latin typeface="Calibri" pitchFamily="34" charset="0"/>
              </a:rPr>
              <a:t>   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B</a:t>
            </a:r>
            <a:r>
              <a:rPr lang="pl-PL" b="1" noProof="1" smtClean="0">
                <a:latin typeface="Calibri" pitchFamily="34" charset="0"/>
              </a:rPr>
              <a:t> </a:t>
            </a:r>
            <a:r>
              <a:rPr lang="pl-PL" noProof="1" smtClean="0">
                <a:latin typeface="Calibri" pitchFamily="34" charset="0"/>
              </a:rPr>
              <a:t>(</a:t>
            </a:r>
            <a:r>
              <a:rPr lang="pl-PL" i="1" noProof="1" smtClean="0">
                <a:latin typeface="Calibri" pitchFamily="34" charset="0"/>
              </a:rPr>
              <a:t>Before</a:t>
            </a:r>
            <a:r>
              <a:rPr lang="pl-PL" noProof="1" smtClean="0">
                <a:latin typeface="Calibri" pitchFamily="34" charset="0"/>
              </a:rPr>
              <a:t>), kopiuje je przed tą linią (zaznaczoną </a:t>
            </a:r>
            <a:r>
              <a:rPr lang="pl-PL" noProof="1" smtClean="0">
                <a:latin typeface="Calibri" pitchFamily="34" charset="0"/>
              </a:rPr>
              <a:t>przez 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B</a:t>
            </a:r>
            <a:r>
              <a:rPr lang="pl-PL" noProof="1" smtClean="0">
                <a:latin typeface="Calibri" pitchFamily="34" charset="0"/>
              </a:rPr>
              <a:t>).</a:t>
            </a:r>
            <a:endParaRPr lang="pl-PL" noProof="1" smtClean="0">
              <a:latin typeface="Calibri" pitchFamily="34" charset="0"/>
            </a:endParaRPr>
          </a:p>
          <a:p>
            <a:pPr lvl="1"/>
            <a:r>
              <a:rPr lang="pl-PL" noProof="1" smtClean="0">
                <a:latin typeface="Calibri" pitchFamily="34" charset="0"/>
              </a:rPr>
              <a:t>	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CC</a:t>
            </a:r>
            <a:r>
              <a:rPr lang="pl-PL" noProof="1" smtClean="0">
                <a:latin typeface="Calibri" pitchFamily="34" charset="0"/>
              </a:rPr>
              <a:t>  a w innej linii następne 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CC</a:t>
            </a:r>
            <a:r>
              <a:rPr lang="pl-PL" noProof="1" smtClean="0">
                <a:latin typeface="Calibri" pitchFamily="34" charset="0"/>
              </a:rPr>
              <a:t>  -  przygotowuje zaznaczony blok do jego </a:t>
            </a:r>
            <a:r>
              <a:rPr lang="pl-PL" noProof="1" smtClean="0">
                <a:latin typeface="Calibri" pitchFamily="34" charset="0"/>
              </a:rPr>
              <a:t>	   	       skopiowania.  Kopiuje </a:t>
            </a:r>
            <a:r>
              <a:rPr lang="pl-PL" noProof="1" smtClean="0">
                <a:latin typeface="Calibri" pitchFamily="34" charset="0"/>
              </a:rPr>
              <a:t>po 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A</a:t>
            </a:r>
            <a:r>
              <a:rPr lang="pl-PL" noProof="1" smtClean="0">
                <a:latin typeface="Calibri" pitchFamily="34" charset="0"/>
              </a:rPr>
              <a:t> lub 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B</a:t>
            </a:r>
            <a:r>
              <a:rPr lang="pl-PL" noProof="1" smtClean="0">
                <a:latin typeface="Calibri" pitchFamily="34" charset="0"/>
              </a:rPr>
              <a:t> wpisane w gdzieś w </a:t>
            </a:r>
            <a:r>
              <a:rPr lang="pl-PL" noProof="1" smtClean="0">
                <a:latin typeface="Calibri" pitchFamily="34" charset="0"/>
              </a:rPr>
              <a:t>”</a:t>
            </a:r>
            <a:r>
              <a:rPr lang="pl-PL" noProof="1" smtClean="0">
                <a:latin typeface="Calibri" pitchFamily="34" charset="0"/>
              </a:rPr>
              <a:t>Bloku </a:t>
            </a:r>
            <a:r>
              <a:rPr lang="pl-PL" noProof="1" smtClean="0">
                <a:latin typeface="Calibri" pitchFamily="34" charset="0"/>
              </a:rPr>
              <a:t>liczb”,</a:t>
            </a:r>
            <a:endParaRPr lang="pl-PL" noProof="1" smtClean="0">
              <a:latin typeface="Calibri" pitchFamily="34" charset="0"/>
            </a:endParaRPr>
          </a:p>
          <a:p>
            <a:pPr lvl="1"/>
            <a:r>
              <a:rPr lang="pl-PL" noProof="1" smtClean="0">
                <a:latin typeface="Calibri" pitchFamily="34" charset="0"/>
              </a:rPr>
              <a:t>	</a:t>
            </a:r>
            <a:r>
              <a:rPr lang="pl-PL" noProof="1" smtClean="0">
                <a:latin typeface="Calibri" pitchFamily="34" charset="0"/>
              </a:rPr>
              <a:t>       odpowiednio po i przed tą </a:t>
            </a:r>
            <a:r>
              <a:rPr lang="pl-PL" noProof="1" smtClean="0">
                <a:latin typeface="Calibri" pitchFamily="34" charset="0"/>
              </a:rPr>
              <a:t>linią.</a:t>
            </a:r>
            <a:endParaRPr lang="pl-PL" noProof="1" smtClean="0">
              <a:latin typeface="Calibri" pitchFamily="34" charset="0"/>
            </a:endParaRPr>
          </a:p>
          <a:p>
            <a:pPr lvl="1"/>
            <a:endParaRPr lang="pl-PL" noProof="1" smtClean="0">
              <a:latin typeface="Calibri" pitchFamily="34" charset="0"/>
            </a:endParaRPr>
          </a:p>
          <a:p>
            <a:pPr lvl="1"/>
            <a:endParaRPr lang="pl-PL" noProof="1" smtClean="0">
              <a:latin typeface="Calibri" pitchFamily="34" charset="0"/>
            </a:endParaRPr>
          </a:p>
          <a:p>
            <a:pPr lvl="1"/>
            <a:r>
              <a:rPr lang="pl-PL" b="1" noProof="1" smtClean="0">
                <a:solidFill>
                  <a:srgbClr val="0070C0"/>
                </a:solidFill>
                <a:latin typeface="Calibri" pitchFamily="34" charset="0"/>
              </a:rPr>
              <a:t>PRZESUNIĘCIE </a:t>
            </a:r>
            <a:r>
              <a:rPr lang="pl-PL" b="1" noProof="1" smtClean="0">
                <a:solidFill>
                  <a:srgbClr val="0070C0"/>
                </a:solidFill>
                <a:latin typeface="Calibri" pitchFamily="34" charset="0"/>
              </a:rPr>
              <a:t>(MOVE</a:t>
            </a:r>
            <a:r>
              <a:rPr lang="pl-PL" b="1" noProof="1" smtClean="0">
                <a:solidFill>
                  <a:srgbClr val="0070C0"/>
                </a:solidFill>
                <a:latin typeface="Calibri" pitchFamily="34" charset="0"/>
              </a:rPr>
              <a:t>) – działa z 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A</a:t>
            </a:r>
            <a:r>
              <a:rPr lang="pl-PL" b="1" noProof="1" smtClean="0">
                <a:solidFill>
                  <a:srgbClr val="0070C0"/>
                </a:solidFill>
                <a:latin typeface="Calibri" pitchFamily="34" charset="0"/>
              </a:rPr>
              <a:t> lub 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B</a:t>
            </a:r>
            <a:endParaRPr lang="pl-PL" b="1" noProof="1" smtClean="0">
              <a:solidFill>
                <a:srgbClr val="0070C0"/>
              </a:solidFill>
              <a:latin typeface="Calibri" pitchFamily="34" charset="0"/>
            </a:endParaRPr>
          </a:p>
          <a:p>
            <a:pPr lvl="1"/>
            <a:endParaRPr lang="pl-PL" b="1" noProof="1" smtClean="0">
              <a:solidFill>
                <a:srgbClr val="FF0000"/>
              </a:solidFill>
              <a:latin typeface="Calibri" pitchFamily="34" charset="0"/>
            </a:endParaRPr>
          </a:p>
          <a:p>
            <a:pPr lvl="1"/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M</a:t>
            </a:r>
            <a:r>
              <a:rPr lang="pl-PL" noProof="1" smtClean="0">
                <a:latin typeface="Calibri" pitchFamily="34" charset="0"/>
              </a:rPr>
              <a:t>	- przygotowuje zaznaczoną linię do jej skopiowania. </a:t>
            </a:r>
          </a:p>
          <a:p>
            <a:pPr lvl="1"/>
            <a:r>
              <a:rPr lang="pl-PL" noProof="1" smtClean="0">
                <a:latin typeface="Calibri" pitchFamily="34" charset="0"/>
              </a:rPr>
              <a:t>	   Wszystkie opcje </a:t>
            </a:r>
            <a:r>
              <a:rPr lang="pl-PL" noProof="1" smtClean="0">
                <a:latin typeface="Calibri" pitchFamily="34" charset="0"/>
              </a:rPr>
              <a:t>dla 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M</a:t>
            </a:r>
            <a:r>
              <a:rPr lang="pl-PL" noProof="1" smtClean="0">
                <a:latin typeface="Calibri" pitchFamily="34" charset="0"/>
              </a:rPr>
              <a:t> są dostępne jak w </a:t>
            </a:r>
            <a:r>
              <a:rPr lang="pl-PL" b="1" noProof="1" smtClean="0">
                <a:solidFill>
                  <a:srgbClr val="FF0000"/>
                </a:solidFill>
                <a:latin typeface="Calibri" pitchFamily="34" charset="0"/>
              </a:rPr>
              <a:t>C</a:t>
            </a:r>
            <a:r>
              <a:rPr lang="pl-PL" noProof="1" smtClean="0">
                <a:latin typeface="Calibri" pitchFamily="34" charset="0"/>
              </a:rPr>
              <a:t> </a:t>
            </a:r>
            <a:r>
              <a:rPr lang="pl-PL" noProof="1" smtClean="0">
                <a:latin typeface="Calibri" pitchFamily="34" charset="0"/>
              </a:rPr>
              <a:t>(kopiowanie).</a:t>
            </a:r>
            <a:endParaRPr lang="pl-PL" noProof="1" smtClean="0">
              <a:latin typeface="Calibri" pitchFamily="34" charset="0"/>
            </a:endParaRPr>
          </a:p>
          <a:p>
            <a:pPr lvl="1"/>
            <a:endParaRPr lang="pl-PL" noProof="1" smtClean="0">
              <a:latin typeface="Calibri" pitchFamily="34" charset="0"/>
            </a:endParaRPr>
          </a:p>
          <a:p>
            <a:pPr lvl="1"/>
            <a:endParaRPr lang="pl-PL" dirty="0">
              <a:latin typeface="Calibri" pitchFamily="34" charset="0"/>
            </a:endParaRPr>
          </a:p>
          <a:p>
            <a:pPr lvl="1"/>
            <a:endParaRPr lang="pl-PL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pole tekstowe 2"/>
          <p:cNvSpPr txBox="1">
            <a:spLocks noChangeArrowheads="1"/>
          </p:cNvSpPr>
          <p:nvPr/>
        </p:nvSpPr>
        <p:spPr bwMode="auto">
          <a:xfrm>
            <a:off x="285750" y="117475"/>
            <a:ext cx="80899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pl-PL" b="1">
                <a:solidFill>
                  <a:srgbClr val="0070C0"/>
                </a:solidFill>
                <a:latin typeface="Calibri" pitchFamily="34" charset="0"/>
              </a:rPr>
              <a:t>USUNIĘCIE (DELETE)</a:t>
            </a:r>
          </a:p>
          <a:p>
            <a:pPr lvl="1"/>
            <a:endParaRPr lang="pl-PL" b="1">
              <a:solidFill>
                <a:srgbClr val="FF0000"/>
              </a:solidFill>
              <a:latin typeface="Calibri" pitchFamily="34" charset="0"/>
            </a:endParaRPr>
          </a:p>
          <a:p>
            <a:pPr lvl="1"/>
            <a:r>
              <a:rPr lang="pl-PL" b="1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pl-PL">
                <a:latin typeface="Calibri" pitchFamily="34" charset="0"/>
              </a:rPr>
              <a:t>	- usuwa zaznaczoną linię. </a:t>
            </a:r>
          </a:p>
          <a:p>
            <a:pPr lvl="1"/>
            <a:r>
              <a:rPr lang="pl-PL">
                <a:latin typeface="Calibri" pitchFamily="34" charset="0"/>
              </a:rPr>
              <a:t>	</a:t>
            </a:r>
            <a:r>
              <a:rPr lang="pl-PL" noProof="1">
                <a:latin typeface="Calibri" pitchFamily="34" charset="0"/>
              </a:rPr>
              <a:t>   </a:t>
            </a:r>
            <a:r>
              <a:rPr lang="pl-PL" b="1" noProof="1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pl-PL" b="1" noProof="1">
                <a:latin typeface="Calibri" pitchFamily="34" charset="0"/>
              </a:rPr>
              <a:t>n</a:t>
            </a:r>
            <a:r>
              <a:rPr lang="pl-PL" noProof="1">
                <a:latin typeface="Calibri" pitchFamily="34" charset="0"/>
              </a:rPr>
              <a:t>  </a:t>
            </a:r>
            <a:r>
              <a:rPr lang="pl-PL">
                <a:latin typeface="Calibri" pitchFamily="34" charset="0"/>
              </a:rPr>
              <a:t>- (gdzie </a:t>
            </a:r>
            <a:r>
              <a:rPr lang="pl-PL" b="1">
                <a:latin typeface="Calibri" pitchFamily="34" charset="0"/>
              </a:rPr>
              <a:t>n</a:t>
            </a:r>
            <a:r>
              <a:rPr lang="pl-PL">
                <a:latin typeface="Calibri" pitchFamily="34" charset="0"/>
              </a:rPr>
              <a:t> jest liczbą) - usuwa zaznaczoną, tą i następne n-1 linii.</a:t>
            </a:r>
          </a:p>
          <a:p>
            <a:pPr lvl="1"/>
            <a:r>
              <a:rPr lang="pl-PL">
                <a:latin typeface="Calibri" pitchFamily="34" charset="0"/>
              </a:rPr>
              <a:t>	   </a:t>
            </a:r>
            <a:r>
              <a:rPr lang="pl-PL" b="1">
                <a:solidFill>
                  <a:srgbClr val="FF0000"/>
                </a:solidFill>
                <a:latin typeface="Calibri" pitchFamily="34" charset="0"/>
              </a:rPr>
              <a:t>DD</a:t>
            </a:r>
            <a:r>
              <a:rPr lang="pl-PL">
                <a:latin typeface="Calibri" pitchFamily="34" charset="0"/>
              </a:rPr>
              <a:t>  a w innej linii następne </a:t>
            </a:r>
            <a:r>
              <a:rPr lang="pl-PL" b="1">
                <a:solidFill>
                  <a:srgbClr val="FF0000"/>
                </a:solidFill>
                <a:latin typeface="Calibri" pitchFamily="34" charset="0"/>
              </a:rPr>
              <a:t>DD</a:t>
            </a:r>
            <a:r>
              <a:rPr lang="pl-PL">
                <a:latin typeface="Calibri" pitchFamily="34" charset="0"/>
              </a:rPr>
              <a:t>  -  usuwa zaznaczony blok. </a:t>
            </a:r>
          </a:p>
          <a:p>
            <a:endParaRPr lang="pl-PL">
              <a:latin typeface="Calibri" pitchFamily="34" charset="0"/>
            </a:endParaRPr>
          </a:p>
          <a:p>
            <a:endParaRPr lang="pl-PL">
              <a:latin typeface="Calibri" pitchFamily="34" charset="0"/>
            </a:endParaRPr>
          </a:p>
          <a:p>
            <a:pPr lvl="1"/>
            <a:r>
              <a:rPr lang="pl-PL" b="1">
                <a:solidFill>
                  <a:srgbClr val="0070C0"/>
                </a:solidFill>
                <a:latin typeface="Calibri" pitchFamily="34" charset="0"/>
              </a:rPr>
              <a:t>POWTÓRZENIE (REPEAT)</a:t>
            </a:r>
          </a:p>
          <a:p>
            <a:pPr lvl="1"/>
            <a:endParaRPr lang="pl-PL" b="1">
              <a:solidFill>
                <a:srgbClr val="FF0000"/>
              </a:solidFill>
              <a:latin typeface="Calibri" pitchFamily="34" charset="0"/>
            </a:endParaRPr>
          </a:p>
          <a:p>
            <a:pPr lvl="1"/>
            <a:r>
              <a:rPr lang="pl-PL" b="1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lang="pl-PL">
                <a:latin typeface="Calibri" pitchFamily="34" charset="0"/>
              </a:rPr>
              <a:t>	- kopiuje zaznaczoną linię tuż po niej. </a:t>
            </a:r>
          </a:p>
          <a:p>
            <a:pPr lvl="1"/>
            <a:r>
              <a:rPr lang="pl-PL">
                <a:latin typeface="Calibri" pitchFamily="34" charset="0"/>
              </a:rPr>
              <a:t>	   </a:t>
            </a:r>
            <a:r>
              <a:rPr lang="pl-PL" b="1">
                <a:solidFill>
                  <a:srgbClr val="FF0000"/>
                </a:solidFill>
                <a:latin typeface="Calibri" pitchFamily="34" charset="0"/>
              </a:rPr>
              <a:t>R</a:t>
            </a:r>
            <a:r>
              <a:rPr lang="pl-PL" b="1">
                <a:latin typeface="Calibri" pitchFamily="34" charset="0"/>
              </a:rPr>
              <a:t>n</a:t>
            </a:r>
            <a:r>
              <a:rPr lang="pl-PL">
                <a:latin typeface="Calibri" pitchFamily="34" charset="0"/>
              </a:rPr>
              <a:t>  - (gdzie </a:t>
            </a:r>
            <a:r>
              <a:rPr lang="pl-PL" b="1">
                <a:latin typeface="Calibri" pitchFamily="34" charset="0"/>
              </a:rPr>
              <a:t>n</a:t>
            </a:r>
            <a:r>
              <a:rPr lang="pl-PL">
                <a:latin typeface="Calibri" pitchFamily="34" charset="0"/>
              </a:rPr>
              <a:t> jest liczbą) - kopiuje zaznaczoną linię </a:t>
            </a:r>
            <a:r>
              <a:rPr lang="pl-PL" b="1">
                <a:latin typeface="Calibri" pitchFamily="34" charset="0"/>
              </a:rPr>
              <a:t>n</a:t>
            </a:r>
            <a:r>
              <a:rPr lang="pl-PL">
                <a:latin typeface="Calibri" pitchFamily="34" charset="0"/>
              </a:rPr>
              <a:t> razy zaraz za </a:t>
            </a:r>
          </a:p>
          <a:p>
            <a:pPr lvl="1"/>
            <a:r>
              <a:rPr lang="pl-PL">
                <a:latin typeface="Calibri" pitchFamily="34" charset="0"/>
              </a:rPr>
              <a:t>	            tą zaznaczoną linią.</a:t>
            </a:r>
          </a:p>
          <a:p>
            <a:pPr lvl="1"/>
            <a:r>
              <a:rPr lang="pl-PL">
                <a:latin typeface="Calibri" pitchFamily="34" charset="0"/>
              </a:rPr>
              <a:t>	   </a:t>
            </a:r>
            <a:r>
              <a:rPr lang="pl-PL" b="1">
                <a:solidFill>
                  <a:srgbClr val="FF0000"/>
                </a:solidFill>
                <a:latin typeface="Calibri" pitchFamily="34" charset="0"/>
              </a:rPr>
              <a:t>RR</a:t>
            </a:r>
            <a:r>
              <a:rPr lang="pl-PL">
                <a:latin typeface="Calibri" pitchFamily="34" charset="0"/>
              </a:rPr>
              <a:t>  a w innej linii następne </a:t>
            </a:r>
            <a:r>
              <a:rPr lang="pl-PL" b="1">
                <a:solidFill>
                  <a:srgbClr val="FF0000"/>
                </a:solidFill>
                <a:latin typeface="Calibri" pitchFamily="34" charset="0"/>
              </a:rPr>
              <a:t>RR</a:t>
            </a:r>
            <a:r>
              <a:rPr lang="pl-PL">
                <a:latin typeface="Calibri" pitchFamily="34" charset="0"/>
              </a:rPr>
              <a:t>  -  kopiuje zaznaczony blok zaraz po nim. </a:t>
            </a:r>
          </a:p>
          <a:p>
            <a:endParaRPr lang="pl-PL">
              <a:latin typeface="Calibri" pitchFamily="34" charset="0"/>
            </a:endParaRPr>
          </a:p>
          <a:p>
            <a:endParaRPr lang="pl-PL">
              <a:latin typeface="Calibri" pitchFamily="34" charset="0"/>
            </a:endParaRPr>
          </a:p>
          <a:p>
            <a:pPr lvl="1"/>
            <a:r>
              <a:rPr lang="pl-PL" b="1">
                <a:solidFill>
                  <a:srgbClr val="0070C0"/>
                </a:solidFill>
                <a:latin typeface="Calibri" pitchFamily="34" charset="0"/>
              </a:rPr>
              <a:t>WPROWADŹ PUSTE LINIE (Insert, Include)</a:t>
            </a:r>
          </a:p>
          <a:p>
            <a:pPr lvl="1"/>
            <a:endParaRPr lang="pl-PL" b="1">
              <a:solidFill>
                <a:srgbClr val="FF0000"/>
              </a:solidFill>
              <a:latin typeface="Calibri" pitchFamily="34" charset="0"/>
            </a:endParaRPr>
          </a:p>
          <a:p>
            <a:pPr lvl="1"/>
            <a:r>
              <a:rPr lang="pl-PL" b="1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pl-PL">
                <a:latin typeface="Calibri" pitchFamily="34" charset="0"/>
              </a:rPr>
              <a:t>	- wprowadza nową, pustą linię w celu wprowadzenia tam danych np.</a:t>
            </a:r>
          </a:p>
          <a:p>
            <a:pPr lvl="1"/>
            <a:r>
              <a:rPr lang="pl-PL">
                <a:latin typeface="Calibri" pitchFamily="34" charset="0"/>
              </a:rPr>
              <a:t>	   linii kodu programu</a:t>
            </a:r>
          </a:p>
          <a:p>
            <a:pPr lvl="1"/>
            <a:r>
              <a:rPr lang="pl-PL">
                <a:latin typeface="Calibri" pitchFamily="34" charset="0"/>
              </a:rPr>
              <a:t>	   </a:t>
            </a:r>
            <a:r>
              <a:rPr lang="pl-PL" b="1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pl-PL" b="1">
                <a:latin typeface="Calibri" pitchFamily="34" charset="0"/>
              </a:rPr>
              <a:t>n</a:t>
            </a:r>
            <a:r>
              <a:rPr lang="pl-PL">
                <a:latin typeface="Calibri" pitchFamily="34" charset="0"/>
              </a:rPr>
              <a:t>  - (gdzie </a:t>
            </a:r>
            <a:r>
              <a:rPr lang="pl-PL" b="1">
                <a:latin typeface="Calibri" pitchFamily="34" charset="0"/>
              </a:rPr>
              <a:t>n</a:t>
            </a:r>
            <a:r>
              <a:rPr lang="pl-PL">
                <a:latin typeface="Calibri" pitchFamily="34" charset="0"/>
              </a:rPr>
              <a:t> jest liczbą) – wprowadza </a:t>
            </a:r>
            <a:r>
              <a:rPr lang="pl-PL" b="1">
                <a:latin typeface="Calibri" pitchFamily="34" charset="0"/>
              </a:rPr>
              <a:t>n</a:t>
            </a:r>
            <a:r>
              <a:rPr lang="pl-PL">
                <a:latin typeface="Calibri" pitchFamily="34" charset="0"/>
              </a:rPr>
              <a:t> nowych, pustych linii do pliku.  </a:t>
            </a:r>
          </a:p>
          <a:p>
            <a:pPr lvl="1"/>
            <a:r>
              <a:rPr lang="pl-PL">
                <a:latin typeface="Calibri" pitchFamily="34" charset="0"/>
              </a:rPr>
              <a:t>	            ENTER kasuje niewykorzystane linie w deklaracji wprowadzenia linii.</a:t>
            </a:r>
          </a:p>
          <a:p>
            <a:pPr lvl="1"/>
            <a:r>
              <a:rPr lang="pl-PL">
                <a:latin typeface="Calibri" pitchFamily="34" charset="0"/>
              </a:rPr>
              <a:t>	            Aby uzyskać pustą linię przy kodowaniu programu w </a:t>
            </a:r>
            <a:r>
              <a:rPr lang="pl-PL" noProof="1">
                <a:latin typeface="Calibri" pitchFamily="34" charset="0"/>
              </a:rPr>
              <a:t>COBOLu</a:t>
            </a:r>
            <a:r>
              <a:rPr lang="pl-PL">
                <a:latin typeface="Calibri" pitchFamily="34" charset="0"/>
              </a:rPr>
              <a:t>,</a:t>
            </a:r>
          </a:p>
          <a:p>
            <a:pPr lvl="1"/>
            <a:r>
              <a:rPr lang="pl-PL">
                <a:latin typeface="Calibri" pitchFamily="34" charset="0"/>
              </a:rPr>
              <a:t>	            należy wprowadzić w nią przynajmniej jedną spację. </a:t>
            </a:r>
          </a:p>
          <a:p>
            <a:pPr lvl="1"/>
            <a:r>
              <a:rPr lang="pl-PL"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pole tekstowe 1"/>
          <p:cNvSpPr txBox="1">
            <a:spLocks noChangeArrowheads="1"/>
          </p:cNvSpPr>
          <p:nvPr/>
        </p:nvSpPr>
        <p:spPr bwMode="auto">
          <a:xfrm>
            <a:off x="500063" y="117475"/>
            <a:ext cx="8218487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pl-PL" b="1" dirty="0">
                <a:solidFill>
                  <a:srgbClr val="0070C0"/>
                </a:solidFill>
                <a:latin typeface="Calibri" pitchFamily="34" charset="0"/>
              </a:rPr>
              <a:t>UKRYJ (</a:t>
            </a:r>
            <a:r>
              <a:rPr lang="pl-PL" b="1" noProof="1">
                <a:solidFill>
                  <a:srgbClr val="0070C0"/>
                </a:solidFill>
                <a:latin typeface="Calibri" pitchFamily="34" charset="0"/>
              </a:rPr>
              <a:t>eXclude</a:t>
            </a:r>
            <a:r>
              <a:rPr lang="pl-PL" b="1" dirty="0">
                <a:solidFill>
                  <a:srgbClr val="0070C0"/>
                </a:solidFill>
                <a:latin typeface="Calibri" pitchFamily="34" charset="0"/>
              </a:rPr>
              <a:t>, wyklucz)  -  przeciwieństwem są S, F, L</a:t>
            </a:r>
          </a:p>
          <a:p>
            <a:pPr lvl="1"/>
            <a:endParaRPr lang="pl-PL" b="1" dirty="0">
              <a:solidFill>
                <a:srgbClr val="FF0000"/>
              </a:solidFill>
              <a:latin typeface="Calibri" pitchFamily="34" charset="0"/>
            </a:endParaRPr>
          </a:p>
          <a:p>
            <a:pPr lvl="1"/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X</a:t>
            </a:r>
            <a:r>
              <a:rPr lang="pl-PL" dirty="0">
                <a:latin typeface="Calibri" pitchFamily="34" charset="0"/>
              </a:rPr>
              <a:t>	- zamienia linię na linię z kreskami (</a:t>
            </a:r>
            <a:r>
              <a:rPr lang="pl-PL" noProof="1">
                <a:latin typeface="Calibri" pitchFamily="34" charset="0"/>
              </a:rPr>
              <a:t>uniewidacznia</a:t>
            </a:r>
            <a:r>
              <a:rPr lang="pl-PL" dirty="0">
                <a:latin typeface="Calibri" pitchFamily="34" charset="0"/>
              </a:rPr>
              <a:t> jej zawartość). </a:t>
            </a:r>
          </a:p>
          <a:p>
            <a:pPr lvl="1"/>
            <a:r>
              <a:rPr lang="pl-PL" dirty="0">
                <a:latin typeface="Calibri" pitchFamily="34" charset="0"/>
              </a:rPr>
              <a:t>	   </a:t>
            </a:r>
            <a:r>
              <a:rPr lang="pl-PL" b="1" noProof="1">
                <a:solidFill>
                  <a:srgbClr val="FF0000"/>
                </a:solidFill>
                <a:latin typeface="Calibri" pitchFamily="34" charset="0"/>
              </a:rPr>
              <a:t>X</a:t>
            </a:r>
            <a:r>
              <a:rPr lang="pl-PL" b="1" noProof="1">
                <a:latin typeface="Calibri" pitchFamily="34" charset="0"/>
              </a:rPr>
              <a:t>n</a:t>
            </a:r>
            <a:r>
              <a:rPr lang="pl-PL" dirty="0">
                <a:latin typeface="Calibri" pitchFamily="34" charset="0"/>
              </a:rPr>
              <a:t>  - (gdzie </a:t>
            </a:r>
            <a:r>
              <a:rPr lang="pl-PL" b="1" dirty="0">
                <a:latin typeface="Calibri" pitchFamily="34" charset="0"/>
              </a:rPr>
              <a:t>n</a:t>
            </a:r>
            <a:r>
              <a:rPr lang="pl-PL" dirty="0">
                <a:latin typeface="Calibri" pitchFamily="34" charset="0"/>
              </a:rPr>
              <a:t> jest liczbą) – zamienia tą i następnych </a:t>
            </a:r>
            <a:r>
              <a:rPr lang="pl-PL" b="1" dirty="0">
                <a:latin typeface="Calibri" pitchFamily="34" charset="0"/>
              </a:rPr>
              <a:t>n-1</a:t>
            </a:r>
            <a:r>
              <a:rPr lang="pl-PL" dirty="0">
                <a:latin typeface="Calibri" pitchFamily="34" charset="0"/>
              </a:rPr>
              <a:t> linii na jedną  </a:t>
            </a:r>
          </a:p>
          <a:p>
            <a:pPr lvl="1"/>
            <a:r>
              <a:rPr lang="pl-PL" dirty="0">
                <a:latin typeface="Calibri" pitchFamily="34" charset="0"/>
              </a:rPr>
              <a:t>	            linię z kreskami wyświetlając liczbę linii ukrytych.  Celem tego  jest</a:t>
            </a:r>
          </a:p>
          <a:p>
            <a:pPr lvl="1"/>
            <a:r>
              <a:rPr lang="pl-PL" dirty="0">
                <a:latin typeface="Calibri" pitchFamily="34" charset="0"/>
              </a:rPr>
              <a:t>	            zmniejszenie widocznych linii, które nie są istotne dla analizy</a:t>
            </a:r>
          </a:p>
          <a:p>
            <a:pPr lvl="1"/>
            <a:r>
              <a:rPr lang="pl-PL" dirty="0">
                <a:latin typeface="Calibri" pitchFamily="34" charset="0"/>
              </a:rPr>
              <a:t>	            w czasie dalszego kodowania programu.</a:t>
            </a:r>
          </a:p>
          <a:p>
            <a:pPr lvl="1"/>
            <a:r>
              <a:rPr lang="pl-PL" dirty="0">
                <a:latin typeface="Calibri" pitchFamily="34" charset="0"/>
              </a:rPr>
              <a:t>	  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XX</a:t>
            </a:r>
            <a:r>
              <a:rPr lang="pl-PL" dirty="0">
                <a:latin typeface="Calibri" pitchFamily="34" charset="0"/>
              </a:rPr>
              <a:t>  a w innej linii następne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XX</a:t>
            </a:r>
            <a:r>
              <a:rPr lang="pl-PL" dirty="0">
                <a:latin typeface="Calibri" pitchFamily="34" charset="0"/>
              </a:rPr>
              <a:t>  -  robi to samo co </a:t>
            </a:r>
            <a:r>
              <a:rPr lang="pl-PL" b="1" noProof="1">
                <a:solidFill>
                  <a:srgbClr val="FF0000"/>
                </a:solidFill>
                <a:latin typeface="Calibri" pitchFamily="34" charset="0"/>
              </a:rPr>
              <a:t>X</a:t>
            </a:r>
            <a:r>
              <a:rPr lang="pl-PL" b="1" noProof="1">
                <a:latin typeface="Calibri" pitchFamily="34" charset="0"/>
              </a:rPr>
              <a:t>n</a:t>
            </a:r>
            <a:r>
              <a:rPr lang="pl-PL" dirty="0">
                <a:latin typeface="Calibri" pitchFamily="34" charset="0"/>
              </a:rPr>
              <a:t>.</a:t>
            </a:r>
          </a:p>
          <a:p>
            <a:pPr lvl="1"/>
            <a:endParaRPr lang="pl-PL" dirty="0">
              <a:latin typeface="Calibri" pitchFamily="34" charset="0"/>
            </a:endParaRPr>
          </a:p>
          <a:p>
            <a:pPr lvl="1"/>
            <a:endParaRPr lang="pl-PL" dirty="0">
              <a:latin typeface="Calibri" pitchFamily="34" charset="0"/>
            </a:endParaRPr>
          </a:p>
          <a:p>
            <a:pPr lvl="1"/>
            <a:r>
              <a:rPr lang="pl-PL" b="1" dirty="0">
                <a:solidFill>
                  <a:srgbClr val="0070C0"/>
                </a:solidFill>
                <a:latin typeface="Calibri" pitchFamily="34" charset="0"/>
              </a:rPr>
              <a:t>UKAŻ UKRYTE LINIE (Show)</a:t>
            </a:r>
          </a:p>
          <a:p>
            <a:pPr lvl="1"/>
            <a:endParaRPr lang="pl-PL" b="1" dirty="0">
              <a:solidFill>
                <a:srgbClr val="FF0000"/>
              </a:solidFill>
              <a:latin typeface="Calibri" pitchFamily="34" charset="0"/>
            </a:endParaRPr>
          </a:p>
          <a:p>
            <a:pPr lvl="1"/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S</a:t>
            </a:r>
            <a:r>
              <a:rPr lang="pl-PL" dirty="0">
                <a:latin typeface="Calibri" pitchFamily="34" charset="0"/>
              </a:rPr>
              <a:t>	- ukazuje (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S</a:t>
            </a:r>
            <a:r>
              <a:rPr lang="pl-PL" dirty="0">
                <a:latin typeface="Calibri" pitchFamily="34" charset="0"/>
              </a:rPr>
              <a:t>how) ukrytą przez komendę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X</a:t>
            </a:r>
            <a:r>
              <a:rPr lang="pl-PL" dirty="0">
                <a:latin typeface="Calibri" pitchFamily="34" charset="0"/>
              </a:rPr>
              <a:t> pierwszą linię (jej zawartość). </a:t>
            </a:r>
          </a:p>
          <a:p>
            <a:pPr lvl="1"/>
            <a:r>
              <a:rPr lang="pl-PL" dirty="0">
                <a:latin typeface="Calibri" pitchFamily="34" charset="0"/>
              </a:rPr>
              <a:t>	  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S</a:t>
            </a:r>
            <a:r>
              <a:rPr lang="pl-PL" b="1" dirty="0">
                <a:latin typeface="Calibri" pitchFamily="34" charset="0"/>
              </a:rPr>
              <a:t>n</a:t>
            </a:r>
            <a:r>
              <a:rPr lang="pl-PL" dirty="0">
                <a:latin typeface="Calibri" pitchFamily="34" charset="0"/>
              </a:rPr>
              <a:t>  - (gdzie </a:t>
            </a:r>
            <a:r>
              <a:rPr lang="pl-PL" b="1" dirty="0">
                <a:latin typeface="Calibri" pitchFamily="34" charset="0"/>
              </a:rPr>
              <a:t>n</a:t>
            </a:r>
            <a:r>
              <a:rPr lang="pl-PL" dirty="0">
                <a:latin typeface="Calibri" pitchFamily="34" charset="0"/>
              </a:rPr>
              <a:t> jest liczbą) – ukazuje ukrytych przez komendę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X</a:t>
            </a:r>
            <a:r>
              <a:rPr lang="pl-PL" dirty="0">
                <a:latin typeface="Calibri" pitchFamily="34" charset="0"/>
              </a:rPr>
              <a:t> </a:t>
            </a:r>
            <a:r>
              <a:rPr lang="pl-PL" b="1" dirty="0">
                <a:latin typeface="Calibri" pitchFamily="34" charset="0"/>
              </a:rPr>
              <a:t>n</a:t>
            </a:r>
            <a:r>
              <a:rPr lang="pl-PL" dirty="0">
                <a:latin typeface="Calibri" pitchFamily="34" charset="0"/>
              </a:rPr>
              <a:t> pierwszych</a:t>
            </a:r>
          </a:p>
          <a:p>
            <a:pPr lvl="1"/>
            <a:r>
              <a:rPr lang="pl-PL" dirty="0">
                <a:latin typeface="Calibri" pitchFamily="34" charset="0"/>
              </a:rPr>
              <a:t>	             linii w kolejności (te 2 punkty nie są całkowitym opisem procesu!):</a:t>
            </a:r>
          </a:p>
          <a:p>
            <a:pPr lvl="1"/>
            <a:r>
              <a:rPr lang="pl-PL" dirty="0">
                <a:latin typeface="Calibri" pitchFamily="34" charset="0"/>
              </a:rPr>
              <a:t>		1.  linie komentarzy,</a:t>
            </a:r>
          </a:p>
          <a:p>
            <a:pPr lvl="1"/>
            <a:r>
              <a:rPr lang="pl-PL" dirty="0">
                <a:latin typeface="Calibri" pitchFamily="34" charset="0"/>
              </a:rPr>
              <a:t>		2.  linie z kodem przy czym nie liczy linii pustych.</a:t>
            </a:r>
          </a:p>
          <a:p>
            <a:pPr lvl="1"/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F</a:t>
            </a:r>
            <a:r>
              <a:rPr lang="pl-PL" dirty="0">
                <a:latin typeface="Calibri" pitchFamily="34" charset="0"/>
              </a:rPr>
              <a:t>	- ukazuje pierwszą (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F</a:t>
            </a:r>
            <a:r>
              <a:rPr lang="pl-PL" dirty="0">
                <a:latin typeface="Calibri" pitchFamily="34" charset="0"/>
              </a:rPr>
              <a:t>irst) ukrytą przez komendę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X</a:t>
            </a:r>
            <a:r>
              <a:rPr lang="pl-PL" dirty="0">
                <a:latin typeface="Calibri" pitchFamily="34" charset="0"/>
              </a:rPr>
              <a:t> linię (jej zawartość).</a:t>
            </a:r>
          </a:p>
          <a:p>
            <a:pPr lvl="1"/>
            <a:r>
              <a:rPr lang="pl-PL" dirty="0">
                <a:latin typeface="Calibri" pitchFamily="34" charset="0"/>
              </a:rPr>
              <a:t>	   </a:t>
            </a:r>
            <a:r>
              <a:rPr lang="pl-PL" b="1" noProof="1">
                <a:solidFill>
                  <a:srgbClr val="FF0000"/>
                </a:solidFill>
                <a:latin typeface="Calibri" pitchFamily="34" charset="0"/>
              </a:rPr>
              <a:t>F</a:t>
            </a:r>
            <a:r>
              <a:rPr lang="pl-PL" b="1" noProof="1">
                <a:latin typeface="Calibri" pitchFamily="34" charset="0"/>
              </a:rPr>
              <a:t>n</a:t>
            </a:r>
            <a:r>
              <a:rPr lang="pl-PL" noProof="1">
                <a:latin typeface="Calibri" pitchFamily="34" charset="0"/>
              </a:rPr>
              <a:t> </a:t>
            </a:r>
            <a:r>
              <a:rPr lang="pl-PL" dirty="0">
                <a:latin typeface="Calibri" pitchFamily="34" charset="0"/>
              </a:rPr>
              <a:t> - (gdzie </a:t>
            </a:r>
            <a:r>
              <a:rPr lang="pl-PL" b="1" dirty="0">
                <a:latin typeface="Calibri" pitchFamily="34" charset="0"/>
              </a:rPr>
              <a:t>n</a:t>
            </a:r>
            <a:r>
              <a:rPr lang="pl-PL" dirty="0">
                <a:latin typeface="Calibri" pitchFamily="34" charset="0"/>
              </a:rPr>
              <a:t> jest liczbą) – ukazuje ukrytych przez komendę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X</a:t>
            </a:r>
            <a:r>
              <a:rPr lang="pl-PL" dirty="0">
                <a:latin typeface="Calibri" pitchFamily="34" charset="0"/>
              </a:rPr>
              <a:t> </a:t>
            </a:r>
            <a:r>
              <a:rPr lang="pl-PL" b="1" dirty="0">
                <a:latin typeface="Calibri" pitchFamily="34" charset="0"/>
              </a:rPr>
              <a:t>n</a:t>
            </a:r>
            <a:r>
              <a:rPr lang="pl-PL" dirty="0">
                <a:latin typeface="Calibri" pitchFamily="34" charset="0"/>
              </a:rPr>
              <a:t> pierwszych</a:t>
            </a:r>
          </a:p>
          <a:p>
            <a:pPr lvl="1"/>
            <a:r>
              <a:rPr lang="pl-PL" dirty="0">
                <a:latin typeface="Calibri" pitchFamily="34" charset="0"/>
              </a:rPr>
              <a:t>	             linii (tak jak komenda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S</a:t>
            </a:r>
            <a:r>
              <a:rPr lang="pl-PL" b="1" dirty="0">
                <a:latin typeface="Calibri" pitchFamily="34" charset="0"/>
              </a:rPr>
              <a:t>n</a:t>
            </a:r>
            <a:r>
              <a:rPr lang="pl-PL" dirty="0">
                <a:latin typeface="Calibri" pitchFamily="34" charset="0"/>
              </a:rPr>
              <a:t>).</a:t>
            </a:r>
          </a:p>
          <a:p>
            <a:pPr lvl="1"/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L</a:t>
            </a:r>
            <a:r>
              <a:rPr lang="pl-PL" dirty="0">
                <a:latin typeface="Calibri" pitchFamily="34" charset="0"/>
              </a:rPr>
              <a:t>	- ukazuje ostatnią (</a:t>
            </a:r>
            <a:r>
              <a:rPr lang="pl-PL" b="1" noProof="1">
                <a:solidFill>
                  <a:srgbClr val="FF0000"/>
                </a:solidFill>
                <a:latin typeface="Calibri" pitchFamily="34" charset="0"/>
              </a:rPr>
              <a:t>L</a:t>
            </a:r>
            <a:r>
              <a:rPr lang="pl-PL" noProof="1">
                <a:latin typeface="Calibri" pitchFamily="34" charset="0"/>
              </a:rPr>
              <a:t>ast</a:t>
            </a:r>
            <a:r>
              <a:rPr lang="pl-PL" dirty="0">
                <a:latin typeface="Calibri" pitchFamily="34" charset="0"/>
              </a:rPr>
              <a:t>) ukrytą przez komendę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X</a:t>
            </a:r>
            <a:r>
              <a:rPr lang="pl-PL" dirty="0">
                <a:latin typeface="Calibri" pitchFamily="34" charset="0"/>
              </a:rPr>
              <a:t> linię (jej zawartość).</a:t>
            </a:r>
          </a:p>
          <a:p>
            <a:pPr lvl="1"/>
            <a:r>
              <a:rPr lang="pl-PL" dirty="0">
                <a:latin typeface="Calibri" pitchFamily="34" charset="0"/>
              </a:rPr>
              <a:t>	   </a:t>
            </a:r>
            <a:r>
              <a:rPr lang="pl-PL" b="1" noProof="1">
                <a:solidFill>
                  <a:srgbClr val="FF0000"/>
                </a:solidFill>
                <a:latin typeface="Calibri" pitchFamily="34" charset="0"/>
              </a:rPr>
              <a:t>L</a:t>
            </a:r>
            <a:r>
              <a:rPr lang="pl-PL" b="1" noProof="1">
                <a:latin typeface="Calibri" pitchFamily="34" charset="0"/>
              </a:rPr>
              <a:t>n</a:t>
            </a:r>
            <a:r>
              <a:rPr lang="pl-PL" noProof="1">
                <a:latin typeface="Calibri" pitchFamily="34" charset="0"/>
              </a:rPr>
              <a:t> </a:t>
            </a:r>
            <a:r>
              <a:rPr lang="pl-PL" dirty="0">
                <a:latin typeface="Calibri" pitchFamily="34" charset="0"/>
              </a:rPr>
              <a:t> - (gdzie </a:t>
            </a:r>
            <a:r>
              <a:rPr lang="pl-PL" b="1" dirty="0">
                <a:latin typeface="Calibri" pitchFamily="34" charset="0"/>
              </a:rPr>
              <a:t>n</a:t>
            </a:r>
            <a:r>
              <a:rPr lang="pl-PL" dirty="0">
                <a:latin typeface="Calibri" pitchFamily="34" charset="0"/>
              </a:rPr>
              <a:t> jest liczbą) – ukazuje ukrytych przez komendę </a:t>
            </a:r>
            <a:r>
              <a:rPr lang="pl-PL" b="1" dirty="0">
                <a:solidFill>
                  <a:srgbClr val="FF0000"/>
                </a:solidFill>
                <a:latin typeface="Calibri" pitchFamily="34" charset="0"/>
              </a:rPr>
              <a:t>X</a:t>
            </a:r>
            <a:r>
              <a:rPr lang="pl-PL" dirty="0">
                <a:latin typeface="Calibri" pitchFamily="34" charset="0"/>
              </a:rPr>
              <a:t> </a:t>
            </a:r>
            <a:r>
              <a:rPr lang="pl-PL" b="1" dirty="0">
                <a:latin typeface="Calibri" pitchFamily="34" charset="0"/>
              </a:rPr>
              <a:t>n</a:t>
            </a:r>
            <a:r>
              <a:rPr lang="pl-PL" dirty="0">
                <a:latin typeface="Calibri" pitchFamily="34" charset="0"/>
              </a:rPr>
              <a:t> ostatnich</a:t>
            </a:r>
          </a:p>
          <a:p>
            <a:pPr lvl="1"/>
            <a:r>
              <a:rPr lang="pl-PL" dirty="0">
                <a:latin typeface="Calibri" pitchFamily="34" charset="0"/>
              </a:rPr>
              <a:t>	             linii.</a:t>
            </a:r>
          </a:p>
          <a:p>
            <a:r>
              <a:rPr lang="pl-PL" dirty="0">
                <a:latin typeface="Calibri" pitchFamily="34" charset="0"/>
              </a:rPr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pole tekstowe 1"/>
          <p:cNvSpPr txBox="1">
            <a:spLocks noChangeArrowheads="1"/>
          </p:cNvSpPr>
          <p:nvPr/>
        </p:nvSpPr>
        <p:spPr bwMode="auto">
          <a:xfrm>
            <a:off x="214313" y="357188"/>
            <a:ext cx="8515350" cy="618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b="1">
                <a:solidFill>
                  <a:srgbClr val="0070C0"/>
                </a:solidFill>
                <a:latin typeface="Calibri" pitchFamily="34" charset="0"/>
              </a:rPr>
              <a:t>MAŁE LITERY (Lower </a:t>
            </a:r>
            <a:r>
              <a:rPr lang="pl-PL" b="1" noProof="1">
                <a:solidFill>
                  <a:srgbClr val="0070C0"/>
                </a:solidFill>
                <a:latin typeface="Calibri" pitchFamily="34" charset="0"/>
              </a:rPr>
              <a:t>Case)</a:t>
            </a:r>
          </a:p>
          <a:p>
            <a:r>
              <a:rPr lang="pl-PL" b="1">
                <a:solidFill>
                  <a:srgbClr val="FF0000"/>
                </a:solidFill>
                <a:latin typeface="Calibri" pitchFamily="34" charset="0"/>
              </a:rPr>
              <a:t>LC</a:t>
            </a:r>
            <a:r>
              <a:rPr lang="pl-PL">
                <a:latin typeface="Calibri" pitchFamily="34" charset="0"/>
              </a:rPr>
              <a:t>      	- zamienia duże litery na małe w linii gdzie występuje.	</a:t>
            </a:r>
          </a:p>
          <a:p>
            <a:r>
              <a:rPr lang="pl-PL">
                <a:latin typeface="Calibri" pitchFamily="34" charset="0"/>
              </a:rPr>
              <a:t>	</a:t>
            </a:r>
            <a:r>
              <a:rPr lang="pl-PL" b="1" noProof="1">
                <a:solidFill>
                  <a:srgbClr val="FF0000"/>
                </a:solidFill>
                <a:latin typeface="Calibri" pitchFamily="34" charset="0"/>
              </a:rPr>
              <a:t>LC</a:t>
            </a:r>
            <a:r>
              <a:rPr lang="pl-PL" b="1" noProof="1">
                <a:latin typeface="Calibri" pitchFamily="34" charset="0"/>
              </a:rPr>
              <a:t>n</a:t>
            </a:r>
            <a:r>
              <a:rPr lang="pl-PL">
                <a:latin typeface="Calibri" pitchFamily="34" charset="0"/>
              </a:rPr>
              <a:t>  - (gdzie </a:t>
            </a:r>
            <a:r>
              <a:rPr lang="pl-PL" b="1">
                <a:latin typeface="Calibri" pitchFamily="34" charset="0"/>
              </a:rPr>
              <a:t>n</a:t>
            </a:r>
            <a:r>
              <a:rPr lang="pl-PL">
                <a:latin typeface="Calibri" pitchFamily="34" charset="0"/>
              </a:rPr>
              <a:t> jest liczbą) - zamienia duże litery na małe w linii gdzie występuje</a:t>
            </a:r>
          </a:p>
          <a:p>
            <a:r>
              <a:rPr lang="pl-PL">
                <a:latin typeface="Calibri" pitchFamily="34" charset="0"/>
              </a:rPr>
              <a:t>	            i w </a:t>
            </a:r>
            <a:r>
              <a:rPr lang="pl-PL" b="1">
                <a:latin typeface="Calibri" pitchFamily="34" charset="0"/>
              </a:rPr>
              <a:t>n-1</a:t>
            </a:r>
            <a:r>
              <a:rPr lang="pl-PL">
                <a:latin typeface="Calibri" pitchFamily="34" charset="0"/>
              </a:rPr>
              <a:t> następnych liniach.</a:t>
            </a:r>
          </a:p>
          <a:p>
            <a:endParaRPr lang="pl-PL">
              <a:latin typeface="Calibri" pitchFamily="34" charset="0"/>
            </a:endParaRPr>
          </a:p>
          <a:p>
            <a:endParaRPr lang="pl-PL">
              <a:latin typeface="Calibri" pitchFamily="34" charset="0"/>
            </a:endParaRPr>
          </a:p>
          <a:p>
            <a:r>
              <a:rPr lang="pl-PL" b="1">
                <a:solidFill>
                  <a:srgbClr val="0070C0"/>
                </a:solidFill>
                <a:latin typeface="Calibri" pitchFamily="34" charset="0"/>
              </a:rPr>
              <a:t>DUŻE LITERY (Upper </a:t>
            </a:r>
            <a:r>
              <a:rPr lang="pl-PL" b="1" noProof="1">
                <a:solidFill>
                  <a:srgbClr val="0070C0"/>
                </a:solidFill>
                <a:latin typeface="Calibri" pitchFamily="34" charset="0"/>
              </a:rPr>
              <a:t>Case)</a:t>
            </a:r>
          </a:p>
          <a:p>
            <a:r>
              <a:rPr lang="pl-PL" b="1">
                <a:solidFill>
                  <a:srgbClr val="FF0000"/>
                </a:solidFill>
                <a:latin typeface="Calibri" pitchFamily="34" charset="0"/>
              </a:rPr>
              <a:t>UC</a:t>
            </a:r>
            <a:r>
              <a:rPr lang="pl-PL">
                <a:latin typeface="Calibri" pitchFamily="34" charset="0"/>
              </a:rPr>
              <a:t>      	- zamienia małe litery na duże w linii gdzie występuje.	</a:t>
            </a:r>
          </a:p>
          <a:p>
            <a:r>
              <a:rPr lang="pl-PL">
                <a:latin typeface="Calibri" pitchFamily="34" charset="0"/>
              </a:rPr>
              <a:t>	</a:t>
            </a:r>
            <a:r>
              <a:rPr lang="pl-PL" b="1" noProof="1">
                <a:solidFill>
                  <a:srgbClr val="FF0000"/>
                </a:solidFill>
                <a:latin typeface="Calibri" pitchFamily="34" charset="0"/>
              </a:rPr>
              <a:t>UC</a:t>
            </a:r>
            <a:r>
              <a:rPr lang="pl-PL" b="1" noProof="1">
                <a:latin typeface="Calibri" pitchFamily="34" charset="0"/>
              </a:rPr>
              <a:t>n</a:t>
            </a:r>
            <a:r>
              <a:rPr lang="pl-PL">
                <a:latin typeface="Calibri" pitchFamily="34" charset="0"/>
              </a:rPr>
              <a:t>  - (gdzie </a:t>
            </a:r>
            <a:r>
              <a:rPr lang="pl-PL" b="1">
                <a:latin typeface="Calibri" pitchFamily="34" charset="0"/>
              </a:rPr>
              <a:t>n</a:t>
            </a:r>
            <a:r>
              <a:rPr lang="pl-PL">
                <a:latin typeface="Calibri" pitchFamily="34" charset="0"/>
              </a:rPr>
              <a:t> jest liczbą) - zamienia małe litery na duże w linii gdzie występuje</a:t>
            </a:r>
          </a:p>
          <a:p>
            <a:r>
              <a:rPr lang="pl-PL">
                <a:latin typeface="Calibri" pitchFamily="34" charset="0"/>
              </a:rPr>
              <a:t>	            i w </a:t>
            </a:r>
            <a:r>
              <a:rPr lang="pl-PL" b="1">
                <a:latin typeface="Calibri" pitchFamily="34" charset="0"/>
              </a:rPr>
              <a:t>n-1</a:t>
            </a:r>
            <a:r>
              <a:rPr lang="pl-PL">
                <a:latin typeface="Calibri" pitchFamily="34" charset="0"/>
              </a:rPr>
              <a:t> następnych liniach.</a:t>
            </a:r>
          </a:p>
          <a:p>
            <a:endParaRPr lang="pl-PL">
              <a:latin typeface="Calibri" pitchFamily="34" charset="0"/>
            </a:endParaRPr>
          </a:p>
          <a:p>
            <a:endParaRPr lang="pl-PL">
              <a:latin typeface="Calibri" pitchFamily="34" charset="0"/>
            </a:endParaRPr>
          </a:p>
          <a:p>
            <a:r>
              <a:rPr lang="pl-PL" b="1">
                <a:solidFill>
                  <a:srgbClr val="0070C0"/>
                </a:solidFill>
                <a:latin typeface="Calibri" pitchFamily="34" charset="0"/>
              </a:rPr>
              <a:t>LINIJKA (</a:t>
            </a:r>
            <a:r>
              <a:rPr lang="pl-PL" b="1" noProof="1">
                <a:solidFill>
                  <a:srgbClr val="0070C0"/>
                </a:solidFill>
                <a:latin typeface="Calibri" pitchFamily="34" charset="0"/>
              </a:rPr>
              <a:t>Columns</a:t>
            </a:r>
            <a:r>
              <a:rPr lang="pl-PL" b="1">
                <a:solidFill>
                  <a:srgbClr val="0070C0"/>
                </a:solidFill>
                <a:latin typeface="Calibri" pitchFamily="34" charset="0"/>
              </a:rPr>
              <a:t>, kolumny)</a:t>
            </a:r>
          </a:p>
          <a:p>
            <a:r>
              <a:rPr lang="pl-PL" b="1">
                <a:solidFill>
                  <a:srgbClr val="FF0000"/>
                </a:solidFill>
                <a:latin typeface="Calibri" pitchFamily="34" charset="0"/>
              </a:rPr>
              <a:t>COLS</a:t>
            </a:r>
            <a:r>
              <a:rPr lang="pl-PL">
                <a:latin typeface="Calibri" pitchFamily="34" charset="0"/>
              </a:rPr>
              <a:t>  	- ukazuje linijkę w linii gdzie pojawi się w „Bloku Liczb” słowo COLS. </a:t>
            </a:r>
          </a:p>
          <a:p>
            <a:r>
              <a:rPr lang="pl-PL">
                <a:latin typeface="Calibri" pitchFamily="34" charset="0"/>
              </a:rPr>
              <a:t>	Ułatwia to pozycjonowanie znaków w kodzie programów i wpisywanie ciągu</a:t>
            </a:r>
          </a:p>
          <a:p>
            <a:r>
              <a:rPr lang="pl-PL">
                <a:latin typeface="Calibri" pitchFamily="34" charset="0"/>
              </a:rPr>
              <a:t>	znaków w odpowiednim miejscu w pliku danych.</a:t>
            </a:r>
          </a:p>
          <a:p>
            <a:r>
              <a:rPr lang="pl-PL">
                <a:latin typeface="Calibri" pitchFamily="34" charset="0"/>
              </a:rPr>
              <a:t>	</a:t>
            </a:r>
            <a:r>
              <a:rPr lang="pl-PL" b="1">
                <a:solidFill>
                  <a:srgbClr val="FF0000"/>
                </a:solidFill>
                <a:latin typeface="Calibri" pitchFamily="34" charset="0"/>
              </a:rPr>
              <a:t>COLS</a:t>
            </a:r>
            <a:r>
              <a:rPr lang="pl-PL">
                <a:latin typeface="Calibri" pitchFamily="34" charset="0"/>
              </a:rPr>
              <a:t> wpisane w linii komendy ukazuje linijkę nad blokiem danych (jest to więc</a:t>
            </a:r>
          </a:p>
          <a:p>
            <a:r>
              <a:rPr lang="pl-PL">
                <a:latin typeface="Calibri" pitchFamily="34" charset="0"/>
              </a:rPr>
              <a:t>	           także „Edit Line </a:t>
            </a:r>
            <a:r>
              <a:rPr lang="pl-PL" noProof="1">
                <a:latin typeface="Calibri" pitchFamily="34" charset="0"/>
              </a:rPr>
              <a:t>Command</a:t>
            </a:r>
            <a:r>
              <a:rPr lang="pl-PL">
                <a:latin typeface="Calibri" pitchFamily="34" charset="0"/>
              </a:rPr>
              <a:t>”.</a:t>
            </a:r>
          </a:p>
          <a:p>
            <a:endParaRPr lang="pl-PL">
              <a:latin typeface="Calibri" pitchFamily="34" charset="0"/>
            </a:endParaRPr>
          </a:p>
          <a:p>
            <a:r>
              <a:rPr lang="pl-PL" b="1">
                <a:solidFill>
                  <a:srgbClr val="0070C0"/>
                </a:solidFill>
                <a:latin typeface="Calibri" pitchFamily="34" charset="0"/>
              </a:rPr>
              <a:t>ŁAMANIE TEKSTU (</a:t>
            </a:r>
            <a:r>
              <a:rPr lang="pl-PL" b="1" noProof="1">
                <a:solidFill>
                  <a:srgbClr val="0070C0"/>
                </a:solidFill>
                <a:latin typeface="Calibri" pitchFamily="34" charset="0"/>
              </a:rPr>
              <a:t>Text</a:t>
            </a:r>
            <a:r>
              <a:rPr lang="pl-PL" b="1">
                <a:solidFill>
                  <a:srgbClr val="0070C0"/>
                </a:solidFill>
                <a:latin typeface="Calibri" pitchFamily="34" charset="0"/>
              </a:rPr>
              <a:t> Split)</a:t>
            </a:r>
          </a:p>
          <a:p>
            <a:r>
              <a:rPr lang="pl-PL" b="1">
                <a:solidFill>
                  <a:srgbClr val="FF0000"/>
                </a:solidFill>
                <a:latin typeface="Calibri" pitchFamily="34" charset="0"/>
              </a:rPr>
              <a:t>TS</a:t>
            </a:r>
            <a:r>
              <a:rPr lang="pl-PL">
                <a:latin typeface="Calibri" pitchFamily="34" charset="0"/>
              </a:rPr>
              <a:t>	- łamie tekst w linii kodu tej w której „Bloku Liczb” wpisane jest </a:t>
            </a:r>
            <a:r>
              <a:rPr lang="pl-PL" b="1">
                <a:solidFill>
                  <a:srgbClr val="FF0000"/>
                </a:solidFill>
                <a:latin typeface="Calibri" pitchFamily="34" charset="0"/>
              </a:rPr>
              <a:t>TS</a:t>
            </a:r>
            <a:r>
              <a:rPr lang="pl-PL">
                <a:latin typeface="Calibri" pitchFamily="34" charset="0"/>
              </a:rPr>
              <a:t> w miejscu</a:t>
            </a:r>
          </a:p>
          <a:p>
            <a:r>
              <a:rPr lang="pl-PL">
                <a:latin typeface="Calibri" pitchFamily="34" charset="0"/>
              </a:rPr>
              <a:t>	gdzie umieszczony jest </a:t>
            </a:r>
            <a:r>
              <a:rPr lang="pl-PL" b="1">
                <a:latin typeface="Calibri" pitchFamily="34" charset="0"/>
              </a:rPr>
              <a:t>kursor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1694</Words>
  <Application>Microsoft Office PowerPoint</Application>
  <PresentationFormat>Pokaz na ekranie (4:3)</PresentationFormat>
  <Paragraphs>610</Paragraphs>
  <Slides>21</Slides>
  <Notes>18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2" baseType="lpstr">
      <vt:lpstr>Motyw pakietu Office</vt:lpstr>
      <vt:lpstr>TSO - edytor</vt:lpstr>
      <vt:lpstr>Dwa typy komend edytora</vt:lpstr>
      <vt:lpstr>Gdzie wstawiamy komendy?</vt:lpstr>
      <vt:lpstr>Ekran edytora</vt:lpstr>
      <vt:lpstr>Edit line commands</vt:lpstr>
      <vt:lpstr>Slajd 6</vt:lpstr>
      <vt:lpstr>Slajd 7</vt:lpstr>
      <vt:lpstr>Slajd 8</vt:lpstr>
      <vt:lpstr>Slajd 9</vt:lpstr>
      <vt:lpstr>Edit Primary Commands</vt:lpstr>
      <vt:lpstr>Slajd 11</vt:lpstr>
      <vt:lpstr>COPY - kopiuje cały program z jednego pliku do wnętrza pliku edytowanego  w określonym miejscu.  Np.  Kopiowanie całego LB12345.SOURCE(PROGOLD)  do           określonego miejsca w LB12345.SOURCE(PROGNEW) (opis poniżej)</vt:lpstr>
      <vt:lpstr>CREATE - tworzy nowy plik z częściową zawartością pliku już istniejącego CRE Np.  Utworzenie nowego pliku  o nazwie LB12345.SOURCE(NOWY)          przy jednoczesnym skopiowaniu do niego  części istniejącego pliku          LB12345.SOURCE(STARY)    (opis poniżej)</vt:lpstr>
      <vt:lpstr>CUT - zapisuje linie w pamięci dla późniejszej jej obróbki, najczęściej przez  komendę PASTE, która wstawia te linie do innych danych.  CUT i PASTE działa jak COPY i PASTE w Window’sie – kopiuje część danych do   wybranego miejsca w innym pliku.</vt:lpstr>
      <vt:lpstr>Slajd 15</vt:lpstr>
      <vt:lpstr>Slajd 16</vt:lpstr>
      <vt:lpstr>Slajd 17</vt:lpstr>
      <vt:lpstr>Slajd 18</vt:lpstr>
      <vt:lpstr>Slajd 19</vt:lpstr>
      <vt:lpstr>Slajd 20</vt:lpstr>
      <vt:lpstr>Slajd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JCL</dc:title>
  <dc:creator>outlook</dc:creator>
  <cp:lastModifiedBy>ZLATANXD</cp:lastModifiedBy>
  <cp:revision>231</cp:revision>
  <dcterms:created xsi:type="dcterms:W3CDTF">2008-04-24T20:25:25Z</dcterms:created>
  <dcterms:modified xsi:type="dcterms:W3CDTF">2022-07-28T23:16:41Z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ec17ee5-d002-416f-a486-c5f1fad2d957_Enabled">
    <vt:lpwstr>true</vt:lpwstr>
  </property>
  <property fmtid="{D5CDD505-2E9C-101B-9397-08002B2CF9AE}" pid="3" name="MSIP_Label_5ec17ee5-d002-416f-a486-c5f1fad2d957_SetDate">
    <vt:lpwstr>2020-10-21T13:21:09Z</vt:lpwstr>
  </property>
  <property fmtid="{D5CDD505-2E9C-101B-9397-08002B2CF9AE}" pid="4" name="MSIP_Label_5ec17ee5-d002-416f-a486-c5f1fad2d957_Method">
    <vt:lpwstr>Privileged</vt:lpwstr>
  </property>
  <property fmtid="{D5CDD505-2E9C-101B-9397-08002B2CF9AE}" pid="5" name="MSIP_Label_5ec17ee5-d002-416f-a486-c5f1fad2d957_Name">
    <vt:lpwstr>Open</vt:lpwstr>
  </property>
  <property fmtid="{D5CDD505-2E9C-101B-9397-08002B2CF9AE}" pid="6" name="MSIP_Label_5ec17ee5-d002-416f-a486-c5f1fad2d957_SiteId">
    <vt:lpwstr>8beccd60-0be6-4025-8e24-ca9ae679e1f4</vt:lpwstr>
  </property>
  <property fmtid="{D5CDD505-2E9C-101B-9397-08002B2CF9AE}" pid="7" name="MSIP_Label_5ec17ee5-d002-416f-a486-c5f1fad2d957_ActionId">
    <vt:lpwstr>10346fa8-3945-4ff9-b890-5eb1ac25f4c6</vt:lpwstr>
  </property>
  <property fmtid="{D5CDD505-2E9C-101B-9397-08002B2CF9AE}" pid="8" name="MSIP_Label_5ec17ee5-d002-416f-a486-c5f1fad2d957_ContentBits">
    <vt:lpwstr>0</vt:lpwstr>
  </property>
</Properties>
</file>