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7" r:id="rId3"/>
    <p:sldId id="258" r:id="rId4"/>
    <p:sldId id="256" r:id="rId5"/>
    <p:sldId id="259" r:id="rId6"/>
    <p:sldId id="261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64" autoAdjust="0"/>
  </p:normalViewPr>
  <p:slideViewPr>
    <p:cSldViewPr snapToGrid="0">
      <p:cViewPr varScale="1">
        <p:scale>
          <a:sx n="67" d="100"/>
          <a:sy n="67" d="100"/>
        </p:scale>
        <p:origin x="1190" y="58"/>
      </p:cViewPr>
      <p:guideLst/>
    </p:cSldViewPr>
  </p:slideViewPr>
  <p:notesTextViewPr>
    <p:cViewPr>
      <p:scale>
        <a:sx n="1" d="1"/>
        <a:sy n="1" d="1"/>
      </p:scale>
      <p:origin x="0" y="-1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849C3-4840-46B0-9EBC-2F690F717A08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9E298-393C-422A-A013-820CBA459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83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今天我们来讲解一下单源最短路的迪杰斯特拉算法</a:t>
            </a:r>
            <a:endParaRPr lang="en-US" altLang="zh-CN" dirty="0"/>
          </a:p>
          <a:p>
            <a:r>
              <a:rPr lang="zh-CN" altLang="en-US" dirty="0"/>
              <a:t>新人</a:t>
            </a:r>
            <a:r>
              <a:rPr lang="en-US" altLang="zh-CN" dirty="0"/>
              <a:t>UP</a:t>
            </a:r>
            <a:r>
              <a:rPr lang="zh-CN" altLang="en-US" dirty="0"/>
              <a:t>，蒟蒻做题家</a:t>
            </a:r>
            <a:endParaRPr lang="en-US" altLang="zh-CN" dirty="0"/>
          </a:p>
          <a:p>
            <a:r>
              <a:rPr lang="zh-CN" altLang="en-US" dirty="0"/>
              <a:t>难免有疏漏，请多多包涵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单击鼠标左键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9E298-393C-422A-A013-820CBA4592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374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这样我们就得到结论：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0</a:t>
            </a:r>
            <a:r>
              <a:rPr lang="zh-CN" altLang="en-US" dirty="0"/>
              <a:t>的最短距离为</a:t>
            </a:r>
            <a:r>
              <a:rPr lang="en-US" altLang="zh-CN" dirty="0"/>
              <a:t>0</a:t>
            </a:r>
            <a:r>
              <a:rPr lang="zh-CN" altLang="en-US" dirty="0"/>
              <a:t>，路径为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的最短距离为</a:t>
            </a:r>
            <a:r>
              <a:rPr lang="en-US" altLang="zh-CN" dirty="0"/>
              <a:t>2</a:t>
            </a:r>
            <a:r>
              <a:rPr lang="zh-CN" altLang="en-US" dirty="0"/>
              <a:t>，路径为</a:t>
            </a:r>
            <a:r>
              <a:rPr lang="en-US" altLang="zh-CN" dirty="0"/>
              <a:t>0→1</a:t>
            </a:r>
          </a:p>
          <a:p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2</a:t>
            </a:r>
            <a:r>
              <a:rPr lang="zh-CN" altLang="en-US" dirty="0"/>
              <a:t>的最短距离为</a:t>
            </a:r>
            <a:r>
              <a:rPr lang="en-US" altLang="zh-CN" dirty="0"/>
              <a:t>9</a:t>
            </a:r>
            <a:r>
              <a:rPr lang="zh-CN" altLang="en-US" dirty="0"/>
              <a:t>，路径为</a:t>
            </a:r>
            <a:r>
              <a:rPr lang="en-US" altLang="zh-CN" dirty="0"/>
              <a:t>0→2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3</a:t>
            </a:r>
            <a:r>
              <a:rPr lang="zh-CN" altLang="en-US" dirty="0"/>
              <a:t>的最短距离为</a:t>
            </a:r>
            <a:r>
              <a:rPr lang="en-US" altLang="zh-CN" dirty="0"/>
              <a:t>6</a:t>
            </a:r>
            <a:r>
              <a:rPr lang="zh-CN" altLang="en-US" dirty="0"/>
              <a:t>，路径为</a:t>
            </a:r>
            <a:r>
              <a:rPr lang="en-US" altLang="zh-CN" dirty="0"/>
              <a:t>0→1→3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4</a:t>
            </a:r>
            <a:r>
              <a:rPr lang="zh-CN" altLang="en-US" dirty="0"/>
              <a:t>不可达</a:t>
            </a:r>
          </a:p>
          <a:p>
            <a:r>
              <a:rPr lang="zh-CN" altLang="en-US"/>
              <a:t>感谢观看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9E298-393C-422A-A013-820CBA4592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709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这是一个有向图，共有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4</a:t>
            </a:r>
            <a:r>
              <a:rPr lang="zh-CN" altLang="en-US" dirty="0"/>
              <a:t>五个顶点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单击鼠标左键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以及</a:t>
            </a:r>
            <a:r>
              <a:rPr lang="en-US" altLang="zh-CN" dirty="0"/>
              <a:t>7</a:t>
            </a:r>
            <a:r>
              <a:rPr lang="zh-CN" altLang="en-US" dirty="0"/>
              <a:t>条边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单击鼠标左键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我们要求的是，以某一点为起点到所有点的最短路径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单击鼠标左键</a:t>
            </a:r>
            <a:r>
              <a:rPr lang="en-US" altLang="zh-CN" dirty="0"/>
              <a:t>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9E298-393C-422A-A013-820CBA4592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608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我们用红色代表：</a:t>
            </a:r>
            <a:r>
              <a:rPr lang="zh-CN" altLang="en-US" sz="1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最短距离</a:t>
            </a:r>
            <a:r>
              <a:rPr lang="en-US" altLang="zh-CN" sz="1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1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以及 来自哪里</a:t>
            </a:r>
            <a:endParaRPr lang="en-US" altLang="zh-CN" sz="12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单击鼠标左键</a:t>
            </a:r>
            <a:r>
              <a:rPr lang="en-US" altLang="zh-CN" dirty="0"/>
              <a:t>】</a:t>
            </a:r>
            <a:endParaRPr lang="en-US" altLang="zh-CN" sz="12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dirty="0"/>
              <a:t>点</a:t>
            </a:r>
            <a:r>
              <a:rPr lang="en-US" altLang="zh-CN" dirty="0"/>
              <a:t>a</a:t>
            </a:r>
            <a:r>
              <a:rPr lang="zh-CN" altLang="en-US" dirty="0"/>
              <a:t>的“最短距离”是指，从起点到点</a:t>
            </a:r>
            <a:r>
              <a:rPr lang="en-US" altLang="zh-CN" dirty="0"/>
              <a:t>a</a:t>
            </a:r>
            <a:r>
              <a:rPr lang="zh-CN" altLang="en-US" dirty="0"/>
              <a:t>的最短距离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单击鼠标左键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点</a:t>
            </a:r>
            <a:r>
              <a:rPr lang="en-US" altLang="zh-CN" dirty="0"/>
              <a:t>a</a:t>
            </a:r>
            <a:r>
              <a:rPr lang="zh-CN" altLang="en-US" dirty="0"/>
              <a:t>的“来自哪里”是指，从起点到点</a:t>
            </a:r>
            <a:r>
              <a:rPr lang="en-US" altLang="zh-CN" dirty="0"/>
              <a:t>a</a:t>
            </a:r>
            <a:r>
              <a:rPr lang="zh-CN" altLang="en-US" dirty="0"/>
              <a:t>的最短路径中，是从哪个点到的点</a:t>
            </a:r>
            <a:r>
              <a:rPr lang="en-US" altLang="zh-CN" dirty="0"/>
              <a:t>a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单击鼠标左键</a:t>
            </a:r>
            <a:r>
              <a:rPr lang="en-US" altLang="zh-CN" dirty="0"/>
              <a:t>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9E298-393C-422A-A013-820CBA4592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64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假设起点为</a:t>
            </a:r>
            <a:r>
              <a:rPr lang="en-US" altLang="zh-CN" dirty="0"/>
              <a:t>0</a:t>
            </a:r>
            <a:r>
              <a:rPr lang="zh-CN" altLang="en-US" dirty="0"/>
              <a:t>，我们要求的是，从点</a:t>
            </a:r>
            <a:r>
              <a:rPr lang="en-US" altLang="zh-CN" dirty="0"/>
              <a:t>0</a:t>
            </a:r>
            <a:r>
              <a:rPr lang="zh-CN" altLang="en-US" dirty="0"/>
              <a:t>到每个点的最短路径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单击鼠标左键</a:t>
            </a:r>
            <a:r>
              <a:rPr lang="en-US" altLang="zh-CN" dirty="0"/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首先将起点的“最短距离”置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单击鼠标左键</a:t>
            </a:r>
            <a:r>
              <a:rPr lang="en-US" altLang="zh-CN" dirty="0"/>
              <a:t>】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接着按顺序找到距离起点最近的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个点（距离起点最近、第二近、第三近、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……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zh-CN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怎么确定下一个“最近的点”呢？</a:t>
            </a:r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单击鼠标左键</a:t>
            </a:r>
            <a:r>
              <a:rPr lang="en-US" altLang="zh-CN" dirty="0"/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我们要在所有未确定过最短距离的点中，看哪个点的“最短距离”最小，哪个点就是要找的点。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单击鼠标左键</a:t>
            </a:r>
            <a:r>
              <a:rPr lang="en-US" altLang="zh-CN" dirty="0"/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找到之后，我们更新这个点的“来自哪里”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单击鼠标左键</a:t>
            </a:r>
            <a:r>
              <a:rPr lang="en-US" altLang="zh-CN" dirty="0"/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接着更新这个点为起点的所有路径的终点的“最短距离”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什么意思？假设我们确定了“这个点”是点</a:t>
            </a:r>
            <a:r>
              <a:rPr lang="en-US" altLang="zh-CN" dirty="0"/>
              <a:t>4</a:t>
            </a:r>
            <a:r>
              <a:rPr lang="zh-CN" altLang="en-US" dirty="0"/>
              <a:t>，那么我们看从点</a:t>
            </a:r>
            <a:r>
              <a:rPr lang="en-US" altLang="zh-CN" dirty="0"/>
              <a:t>4</a:t>
            </a:r>
            <a:r>
              <a:rPr lang="zh-CN" altLang="en-US" dirty="0"/>
              <a:t>出发的路径都有哪些。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不难发现，从点</a:t>
            </a:r>
            <a:r>
              <a:rPr lang="en-US" altLang="zh-CN" dirty="0"/>
              <a:t>4</a:t>
            </a:r>
            <a:r>
              <a:rPr lang="zh-CN" altLang="en-US" dirty="0"/>
              <a:t>出发的路径有两条（可以不考虑同样是到点</a:t>
            </a:r>
            <a:r>
              <a:rPr lang="en-US" altLang="zh-CN" dirty="0"/>
              <a:t>0</a:t>
            </a:r>
            <a:r>
              <a:rPr lang="zh-CN" altLang="en-US" dirty="0"/>
              <a:t>但是距离为</a:t>
            </a:r>
            <a:r>
              <a:rPr lang="en-US" altLang="zh-CN" dirty="0"/>
              <a:t>5</a:t>
            </a:r>
            <a:r>
              <a:rPr lang="zh-CN" altLang="en-US" dirty="0"/>
              <a:t>的那一条）</a:t>
            </a:r>
            <a:r>
              <a:rPr lang="en-US" altLang="zh-CN" dirty="0"/>
              <a:t>【</a:t>
            </a:r>
            <a:r>
              <a:rPr lang="zh-CN" altLang="en-US" dirty="0"/>
              <a:t>单击鼠标左键</a:t>
            </a:r>
            <a:r>
              <a:rPr lang="en-US" altLang="zh-CN" dirty="0"/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那么我们更新这两条路径的终点“</a:t>
            </a:r>
            <a:r>
              <a:rPr lang="en-US" altLang="zh-CN" dirty="0"/>
              <a:t>0</a:t>
            </a:r>
            <a:r>
              <a:rPr lang="zh-CN" altLang="en-US" dirty="0"/>
              <a:t>”和“</a:t>
            </a:r>
            <a:r>
              <a:rPr lang="en-US" altLang="zh-CN" dirty="0"/>
              <a:t>2</a:t>
            </a:r>
            <a:r>
              <a:rPr lang="zh-CN" altLang="en-US" dirty="0"/>
              <a:t>”的“最短距离”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相当于是在原来方案的基础上，又多了一种“从点</a:t>
            </a:r>
            <a:r>
              <a:rPr lang="en-US" altLang="zh-CN" dirty="0"/>
              <a:t>4</a:t>
            </a:r>
            <a:r>
              <a:rPr lang="zh-CN" altLang="en-US" dirty="0"/>
              <a:t>”来的方案。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lang="zh-CN" altLang="en-US" dirty="0"/>
              <a:t>单击鼠标左键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直到无点可达或全部找到为止</a:t>
            </a:r>
            <a:endParaRPr lang="en-US" altLang="zh-CN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单击鼠标左键</a:t>
            </a:r>
            <a:r>
              <a:rPr lang="en-US" altLang="zh-CN" dirty="0"/>
              <a:t>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9E298-393C-422A-A013-820CBA4592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601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这说得有点枯燥，不如实际计算一次。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单击鼠标左键</a:t>
            </a:r>
            <a:r>
              <a:rPr lang="en-US" altLang="zh-CN" dirty="0"/>
              <a:t>】</a:t>
            </a:r>
          </a:p>
          <a:p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首先将起点的“最短距离”置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单击鼠标左键</a:t>
            </a:r>
            <a:r>
              <a:rPr lang="en-US" altLang="zh-CN" dirty="0"/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接着找第一个距离起点最近的点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单击鼠标左键</a:t>
            </a:r>
            <a:r>
              <a:rPr lang="en-US" altLang="zh-CN" dirty="0"/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遍历所有未确定最短距离的点（当前所有点都未确定最短距离）</a:t>
            </a:r>
            <a:endParaRPr lang="en-US" altLang="zh-CN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单击鼠标左键</a:t>
            </a:r>
            <a:r>
              <a:rPr lang="en-US" altLang="zh-CN" dirty="0"/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不难发现距离起点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最近的点是点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单击鼠标左键</a:t>
            </a:r>
            <a:r>
              <a:rPr lang="en-US" altLang="zh-CN" dirty="0"/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点</a:t>
            </a:r>
            <a:r>
              <a:rPr lang="en-US" altLang="zh-CN" dirty="0"/>
              <a:t>0</a:t>
            </a:r>
            <a:r>
              <a:rPr lang="zh-CN" altLang="en-US" dirty="0"/>
              <a:t>来自自己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单击鼠标左键</a:t>
            </a:r>
            <a:r>
              <a:rPr lang="en-US" altLang="zh-CN" dirty="0"/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以点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为起点的路径有这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</a:t>
            </a:r>
            <a:endParaRPr lang="en-US" altLang="zh-CN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条路径分别能到达点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更新这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个点的 “最短距离”</a:t>
            </a:r>
            <a:endParaRPr lang="en-US" altLang="zh-CN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单击鼠标左键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可以由点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到达，更新点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的”最短距离“为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单击鼠标左键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同理，更新点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的”最短距离“为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单击鼠标左键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更新点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的”最短距离“为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单击鼠标左键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这样，我们就找到了距离起点最近的点</a:t>
            </a:r>
            <a:endParaRPr lang="en-US" altLang="zh-CN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接着以同样的方法找到距离起点第二近的点</a:t>
            </a:r>
            <a:endParaRPr lang="en-US" altLang="zh-CN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单击鼠标左键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9E298-393C-422A-A013-820CBA4592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064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 &lt; 8 &lt; 9 &lt; 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  <a:p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因此第二个距离最近的点是点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单击鼠标左键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更新点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能直接到达的点的“最短距离”</a:t>
            </a:r>
            <a:endParaRPr lang="en-US" altLang="zh-CN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单击鼠标左键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以同样的方法找第三近的点</a:t>
            </a:r>
            <a:endParaRPr lang="en-US" altLang="zh-CN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单击鼠标左键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9E298-393C-422A-A013-820CBA4592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62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 &lt; 9 &lt; 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  <a:p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因此第三个距离最近的点是点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单击鼠标左键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无法到达其他点。</a:t>
            </a:r>
            <a:endParaRPr lang="en-US" altLang="zh-CN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---</a:t>
            </a:r>
          </a:p>
          <a:p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以同样的方法找第四近的点</a:t>
            </a:r>
            <a:endParaRPr lang="en-US" altLang="zh-CN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单击鼠标左键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9E298-393C-422A-A013-820CBA4592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322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 &lt; 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  <a:p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因此第四个距离最近的点是点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单击鼠标左键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无法到达其他点。</a:t>
            </a:r>
            <a:endParaRPr lang="en-US" altLang="zh-CN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---</a:t>
            </a:r>
          </a:p>
          <a:p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以同样的方法找第五近的点</a:t>
            </a:r>
            <a:endParaRPr lang="en-US" altLang="zh-CN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单击鼠标左键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9E298-393C-422A-A013-820CBA4592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419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没有新的点可以到达，算法结束</a:t>
            </a:r>
            <a:endParaRPr lang="en-US" altLang="zh-CN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单击鼠标左键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单击鼠标左键</a:t>
            </a:r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9E298-393C-422A-A013-820CBA4592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2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0ED98-07A2-FE66-6569-714AD741C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5C704D-683D-897F-542B-36EBA6F9C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CA24A-2DE6-CB83-254A-CA1C6167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808E-9503-4230-B6C5-D30F75BDB8B0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D2CFC7-5A3F-0A73-2F86-BAF44B45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195C67-C302-103F-72F9-346445B1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37B8-75D6-47C7-A03F-1E9ED401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48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6846A-DA20-BD08-4694-F6327FFF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A977DF-7118-6092-122D-8B7F120BB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75D8D-9401-E029-551E-4B64A88F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808E-9503-4230-B6C5-D30F75BDB8B0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30CF5-7E76-3D52-5CA4-DD97B452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43595-1984-FE92-B37A-939003BF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37B8-75D6-47C7-A03F-1E9ED401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18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F35F4D-564E-10C5-C083-25DF02B8D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0821DF-DA79-9CC0-75F1-4B10CA8A9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25A68-4078-BC1A-FB64-F3B1DFA3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808E-9503-4230-B6C5-D30F75BDB8B0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7CCFE-12EB-E1D3-3D2B-E5276449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E2042-FCCE-7CD5-5EA0-53E519B8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37B8-75D6-47C7-A03F-1E9ED401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D6FD9-B886-8885-B9FC-179370C8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8175A-A875-55EE-982C-62FD34648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A495C-66CE-0A51-BD55-D13639B1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808E-9503-4230-B6C5-D30F75BDB8B0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038B6-9C11-A9B6-0DC8-21B64CDD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A301D-BE0B-E17F-1722-FC13378E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37B8-75D6-47C7-A03F-1E9ED401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50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9530D-39DE-74DE-4E9A-1534070B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A03E06-07F3-1819-1782-AEE38E0B2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9BD4C-4EC3-808F-E02A-7DADB041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808E-9503-4230-B6C5-D30F75BDB8B0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39EF41-B4E0-97B2-DFEF-8E8BE7AB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513D0-904D-53E0-F46C-64EC3DE5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37B8-75D6-47C7-A03F-1E9ED401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67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C1ECB-6550-585F-FC3F-09B2D667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0E351-BC30-E0DE-DB36-EF6B95892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B6C97E-17C3-A1CA-9E8A-56A010CA3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63EDF-4C08-C6B6-3348-BEF9E384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808E-9503-4230-B6C5-D30F75BDB8B0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88DEAD-6DB1-A3EC-7880-22F9396B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755EE1-0E91-2F10-BBEE-731AC90A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37B8-75D6-47C7-A03F-1E9ED401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20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A4C19-BFAE-6EB4-76CC-F5D9CC12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957A8-49DA-846A-72AF-3060C0A87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058059-C480-2728-3386-38766390A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478FB2-9A5E-1435-7CE8-A441F1594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9B4C84-E3FA-2E60-7F94-1C4311FE7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494C61-3F91-6D0D-2AB6-4199CF1C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808E-9503-4230-B6C5-D30F75BDB8B0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D37584-24A8-3876-8776-16436CAB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B6A67A-C1E9-8307-1425-E4428120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37B8-75D6-47C7-A03F-1E9ED401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8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A3C2F-9092-218F-F945-4F0DDDC9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68B0BD-E94C-3A17-6586-5F94799E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808E-9503-4230-B6C5-D30F75BDB8B0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39D04A-C98E-2B19-2D92-9059E9E7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BA7A06-B73D-6D26-C0ED-F5193A8B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37B8-75D6-47C7-A03F-1E9ED401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84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95B115-1C16-0DCA-45B2-9D9E4976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808E-9503-4230-B6C5-D30F75BDB8B0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AF2DD9-98EB-7830-9144-ADD667E6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B5281B-7C65-DF20-888C-C7CED530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37B8-75D6-47C7-A03F-1E9ED401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38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E06A8-76D5-120F-6474-ADDBBB07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93544-F3C5-C74E-0B44-8B2B2C29F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9EFD09-3515-7F91-8019-FD7460CF4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1D99F3-C93C-F806-D4B9-53EBE895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808E-9503-4230-B6C5-D30F75BDB8B0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CCA83A-CB49-96CC-56F1-B3A5DDFB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8D61E-A49F-A24C-0DD6-81CC7EC0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37B8-75D6-47C7-A03F-1E9ED401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13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57C3-C3BE-8834-8FC9-F4447613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E0F6BF-D1C9-251A-7E26-2ADF79EB5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D29C11-37A0-C01D-F778-A7457935A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1F3748-6680-89A9-2FC6-DB26EB6B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808E-9503-4230-B6C5-D30F75BDB8B0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9D939C-E65E-65B3-E75E-D12C9D2C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ACF88-2325-7BAD-5F6E-9390D5E3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37B8-75D6-47C7-A03F-1E9ED401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6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AF5106-266C-CEE2-355C-B38473D0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53E14-F37E-6A80-C311-25BEB2C61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8C567-DDAC-DE28-8A08-7F96462F2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4808E-9503-4230-B6C5-D30F75BDB8B0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8A3A2-1AE7-CF2B-8887-1A51DB01A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70E806-8C7C-2A29-B2C8-01EE30E80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37B8-75D6-47C7-A03F-1E9ED401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83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A47F1BED-6058-2F43-D2F4-6C0D770076EE}"/>
              </a:ext>
            </a:extLst>
          </p:cNvPr>
          <p:cNvGrpSpPr/>
          <p:nvPr/>
        </p:nvGrpSpPr>
        <p:grpSpPr>
          <a:xfrm>
            <a:off x="4518428" y="559928"/>
            <a:ext cx="2652224" cy="904154"/>
            <a:chOff x="565868" y="590378"/>
            <a:chExt cx="2652224" cy="904154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2F712EF2-ED52-C0A9-3703-A81F4773F5FF}"/>
                </a:ext>
              </a:extLst>
            </p:cNvPr>
            <p:cNvSpPr/>
            <p:nvPr/>
          </p:nvSpPr>
          <p:spPr>
            <a:xfrm>
              <a:off x="2670532" y="943298"/>
              <a:ext cx="215885" cy="433475"/>
            </a:xfrm>
            <a:custGeom>
              <a:avLst/>
              <a:gdLst/>
              <a:ahLst/>
              <a:cxnLst/>
              <a:rect l="l" t="t" r="r" b="b"/>
              <a:pathLst>
                <a:path w="161659" h="324595">
                  <a:moveTo>
                    <a:pt x="110313" y="0"/>
                  </a:moveTo>
                  <a:lnTo>
                    <a:pt x="161659" y="0"/>
                  </a:lnTo>
                  <a:lnTo>
                    <a:pt x="51346" y="324595"/>
                  </a:lnTo>
                  <a:lnTo>
                    <a:pt x="0" y="324595"/>
                  </a:lnTo>
                  <a:lnTo>
                    <a:pt x="110313" y="0"/>
                  </a:lnTo>
                  <a:close/>
                </a:path>
              </a:pathLst>
            </a:custGeom>
            <a:solidFill>
              <a:srgbClr val="70AD47">
                <a:tint val="1000"/>
              </a:srgbClr>
            </a:solidFill>
            <a:ln w="9525" cmpd="sng">
              <a:solidFill>
                <a:schemeClr val="accent1"/>
              </a:solidFill>
              <a:prstDash val="solid"/>
            </a:ln>
            <a:effectLst>
              <a:glow rad="38100">
                <a:schemeClr val="accent1"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600" b="1" i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951A3ED8-F940-BC76-936D-9C2B0638C50A}"/>
                </a:ext>
              </a:extLst>
            </p:cNvPr>
            <p:cNvSpPr/>
            <p:nvPr/>
          </p:nvSpPr>
          <p:spPr>
            <a:xfrm>
              <a:off x="565868" y="590378"/>
              <a:ext cx="378314" cy="786395"/>
            </a:xfrm>
            <a:custGeom>
              <a:avLst/>
              <a:gdLst>
                <a:gd name="connsiteX0" fmla="*/ 106898 w 283289"/>
                <a:gd name="connsiteY0" fmla="*/ 274320 h 588869"/>
                <a:gd name="connsiteX1" fmla="*/ 283289 w 283289"/>
                <a:gd name="connsiteY1" fmla="*/ 0 h 588869"/>
                <a:gd name="connsiteX2" fmla="*/ 69114 w 283289"/>
                <a:gd name="connsiteY2" fmla="*/ 545783 h 588869"/>
                <a:gd name="connsiteX3" fmla="*/ 190111 w 283289"/>
                <a:gd name="connsiteY3" fmla="*/ 545783 h 588869"/>
                <a:gd name="connsiteX4" fmla="*/ 175468 w 283289"/>
                <a:gd name="connsiteY4" fmla="*/ 588869 h 588869"/>
                <a:gd name="connsiteX5" fmla="*/ 0 w 283289"/>
                <a:gd name="connsiteY5" fmla="*/ 588869 h 588869"/>
                <a:gd name="connsiteX6" fmla="*/ 106898 w 283289"/>
                <a:gd name="connsiteY6" fmla="*/ 274320 h 588869"/>
                <a:gd name="connsiteX0" fmla="*/ 278348 w 283289"/>
                <a:gd name="connsiteY0" fmla="*/ 3810 h 588869"/>
                <a:gd name="connsiteX1" fmla="*/ 283289 w 283289"/>
                <a:gd name="connsiteY1" fmla="*/ 0 h 588869"/>
                <a:gd name="connsiteX2" fmla="*/ 69114 w 283289"/>
                <a:gd name="connsiteY2" fmla="*/ 545783 h 588869"/>
                <a:gd name="connsiteX3" fmla="*/ 190111 w 283289"/>
                <a:gd name="connsiteY3" fmla="*/ 545783 h 588869"/>
                <a:gd name="connsiteX4" fmla="*/ 175468 w 283289"/>
                <a:gd name="connsiteY4" fmla="*/ 588869 h 588869"/>
                <a:gd name="connsiteX5" fmla="*/ 0 w 283289"/>
                <a:gd name="connsiteY5" fmla="*/ 588869 h 588869"/>
                <a:gd name="connsiteX6" fmla="*/ 278348 w 283289"/>
                <a:gd name="connsiteY6" fmla="*/ 3810 h 58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289" h="588869">
                  <a:moveTo>
                    <a:pt x="278348" y="3810"/>
                  </a:moveTo>
                  <a:lnTo>
                    <a:pt x="283289" y="0"/>
                  </a:lnTo>
                  <a:lnTo>
                    <a:pt x="69114" y="545783"/>
                  </a:lnTo>
                  <a:lnTo>
                    <a:pt x="190111" y="545783"/>
                  </a:lnTo>
                  <a:lnTo>
                    <a:pt x="175468" y="588869"/>
                  </a:lnTo>
                  <a:lnTo>
                    <a:pt x="0" y="588869"/>
                  </a:lnTo>
                  <a:lnTo>
                    <a:pt x="278348" y="3810"/>
                  </a:lnTo>
                  <a:close/>
                </a:path>
              </a:pathLst>
            </a:custGeom>
            <a:solidFill>
              <a:srgbClr val="70AD47">
                <a:tint val="1000"/>
              </a:srgbClr>
            </a:solidFill>
            <a:ln w="9525" cmpd="sng">
              <a:solidFill>
                <a:schemeClr val="accent1"/>
              </a:solidFill>
              <a:prstDash val="solid"/>
            </a:ln>
            <a:effectLst>
              <a:glow rad="38100">
                <a:schemeClr val="accent1"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600" b="1" i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DD8803D4-64E2-232C-52E6-A6EB752B5C0D}"/>
                </a:ext>
              </a:extLst>
            </p:cNvPr>
            <p:cNvSpPr/>
            <p:nvPr/>
          </p:nvSpPr>
          <p:spPr>
            <a:xfrm>
              <a:off x="1443547" y="956714"/>
              <a:ext cx="602761" cy="420059"/>
            </a:xfrm>
            <a:custGeom>
              <a:avLst/>
              <a:gdLst/>
              <a:ahLst/>
              <a:cxnLst/>
              <a:rect l="l" t="t" r="r" b="b"/>
              <a:pathLst>
                <a:path w="451360" h="314549">
                  <a:moveTo>
                    <a:pt x="106898" y="0"/>
                  </a:moveTo>
                  <a:lnTo>
                    <a:pt x="180791" y="0"/>
                  </a:lnTo>
                  <a:lnTo>
                    <a:pt x="193205" y="184845"/>
                  </a:lnTo>
                  <a:cubicBezTo>
                    <a:pt x="193989" y="193923"/>
                    <a:pt x="194339" y="216322"/>
                    <a:pt x="194255" y="252041"/>
                  </a:cubicBezTo>
                  <a:cubicBezTo>
                    <a:pt x="203627" y="237604"/>
                    <a:pt x="219574" y="215206"/>
                    <a:pt x="242095" y="184845"/>
                  </a:cubicBezTo>
                  <a:lnTo>
                    <a:pt x="377914" y="0"/>
                  </a:lnTo>
                  <a:lnTo>
                    <a:pt x="451360" y="0"/>
                  </a:lnTo>
                  <a:lnTo>
                    <a:pt x="344462" y="314549"/>
                  </a:lnTo>
                  <a:lnTo>
                    <a:pt x="295126" y="314549"/>
                  </a:lnTo>
                  <a:lnTo>
                    <a:pt x="365988" y="106040"/>
                  </a:lnTo>
                  <a:cubicBezTo>
                    <a:pt x="369122" y="96813"/>
                    <a:pt x="372419" y="87548"/>
                    <a:pt x="375878" y="78247"/>
                  </a:cubicBezTo>
                  <a:cubicBezTo>
                    <a:pt x="379338" y="68945"/>
                    <a:pt x="382809" y="59606"/>
                    <a:pt x="386292" y="50230"/>
                  </a:cubicBezTo>
                  <a:cubicBezTo>
                    <a:pt x="379632" y="59755"/>
                    <a:pt x="374162" y="67531"/>
                    <a:pt x="369881" y="73559"/>
                  </a:cubicBezTo>
                  <a:cubicBezTo>
                    <a:pt x="365599" y="79586"/>
                    <a:pt x="356351" y="92348"/>
                    <a:pt x="342136" y="111845"/>
                  </a:cubicBezTo>
                  <a:lnTo>
                    <a:pt x="193551" y="314549"/>
                  </a:lnTo>
                  <a:lnTo>
                    <a:pt x="152474" y="314549"/>
                  </a:lnTo>
                  <a:lnTo>
                    <a:pt x="139596" y="109389"/>
                  </a:lnTo>
                  <a:cubicBezTo>
                    <a:pt x="138352" y="87214"/>
                    <a:pt x="137761" y="67494"/>
                    <a:pt x="137824" y="50230"/>
                  </a:cubicBezTo>
                  <a:cubicBezTo>
                    <a:pt x="134987" y="59457"/>
                    <a:pt x="132137" y="68610"/>
                    <a:pt x="129274" y="77689"/>
                  </a:cubicBezTo>
                  <a:cubicBezTo>
                    <a:pt x="126412" y="86767"/>
                    <a:pt x="123413" y="95920"/>
                    <a:pt x="120278" y="105147"/>
                  </a:cubicBezTo>
                  <a:lnTo>
                    <a:pt x="49113" y="314549"/>
                  </a:lnTo>
                  <a:lnTo>
                    <a:pt x="0" y="314549"/>
                  </a:lnTo>
                  <a:lnTo>
                    <a:pt x="106898" y="0"/>
                  </a:lnTo>
                  <a:close/>
                </a:path>
              </a:pathLst>
            </a:custGeom>
            <a:solidFill>
              <a:srgbClr val="70AD47">
                <a:tint val="1000"/>
              </a:srgbClr>
            </a:solidFill>
            <a:ln w="9525" cmpd="sng">
              <a:solidFill>
                <a:schemeClr val="accent1"/>
              </a:solidFill>
              <a:prstDash val="solid"/>
            </a:ln>
            <a:effectLst>
              <a:glow rad="38100">
                <a:schemeClr val="accent1"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600" b="1" i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04E889AE-D8E1-1082-DC63-5257454A3579}"/>
                </a:ext>
              </a:extLst>
            </p:cNvPr>
            <p:cNvSpPr/>
            <p:nvPr/>
          </p:nvSpPr>
          <p:spPr>
            <a:xfrm>
              <a:off x="2359388" y="956714"/>
              <a:ext cx="377081" cy="420059"/>
            </a:xfrm>
            <a:custGeom>
              <a:avLst/>
              <a:gdLst/>
              <a:ahLst/>
              <a:cxnLst/>
              <a:rect l="l" t="t" r="r" b="b"/>
              <a:pathLst>
                <a:path w="282366" h="314549">
                  <a:moveTo>
                    <a:pt x="106898" y="0"/>
                  </a:moveTo>
                  <a:lnTo>
                    <a:pt x="282366" y="0"/>
                  </a:lnTo>
                  <a:lnTo>
                    <a:pt x="267573" y="43532"/>
                  </a:lnTo>
                  <a:lnTo>
                    <a:pt x="146352" y="43532"/>
                  </a:lnTo>
                  <a:lnTo>
                    <a:pt x="113954" y="138857"/>
                  </a:lnTo>
                  <a:lnTo>
                    <a:pt x="230040" y="138857"/>
                  </a:lnTo>
                  <a:lnTo>
                    <a:pt x="215704" y="181050"/>
                  </a:lnTo>
                  <a:lnTo>
                    <a:pt x="99618" y="181050"/>
                  </a:lnTo>
                  <a:lnTo>
                    <a:pt x="54248" y="314549"/>
                  </a:lnTo>
                  <a:lnTo>
                    <a:pt x="0" y="314549"/>
                  </a:lnTo>
                  <a:lnTo>
                    <a:pt x="106898" y="0"/>
                  </a:lnTo>
                  <a:close/>
                </a:path>
              </a:pathLst>
            </a:custGeom>
            <a:solidFill>
              <a:srgbClr val="70AD47">
                <a:tint val="1000"/>
              </a:srgbClr>
            </a:solidFill>
            <a:ln w="9525" cmpd="sng">
              <a:solidFill>
                <a:schemeClr val="accent1"/>
              </a:solidFill>
              <a:prstDash val="solid"/>
            </a:ln>
            <a:effectLst>
              <a:glow rad="38100">
                <a:schemeClr val="accent1"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600" b="1" i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A06613E6-D433-E7EA-7E23-A160AE124A29}"/>
                </a:ext>
              </a:extLst>
            </p:cNvPr>
            <p:cNvSpPr/>
            <p:nvPr/>
          </p:nvSpPr>
          <p:spPr>
            <a:xfrm>
              <a:off x="1239584" y="997259"/>
              <a:ext cx="227022" cy="384880"/>
            </a:xfrm>
            <a:custGeom>
              <a:avLst/>
              <a:gdLst/>
              <a:ahLst/>
              <a:cxnLst/>
              <a:rect l="l" t="t" r="r" b="b"/>
              <a:pathLst>
                <a:path w="169999" h="288206">
                  <a:moveTo>
                    <a:pt x="99517" y="0"/>
                  </a:moveTo>
                  <a:lnTo>
                    <a:pt x="133673" y="0"/>
                  </a:lnTo>
                  <a:lnTo>
                    <a:pt x="114858" y="55364"/>
                  </a:lnTo>
                  <a:lnTo>
                    <a:pt x="169999" y="55364"/>
                  </a:lnTo>
                  <a:lnTo>
                    <a:pt x="157330" y="92646"/>
                  </a:lnTo>
                  <a:lnTo>
                    <a:pt x="102189" y="92646"/>
                  </a:lnTo>
                  <a:lnTo>
                    <a:pt x="60234" y="216099"/>
                  </a:lnTo>
                  <a:cubicBezTo>
                    <a:pt x="52546" y="238721"/>
                    <a:pt x="58301" y="250031"/>
                    <a:pt x="77500" y="250031"/>
                  </a:cubicBezTo>
                  <a:cubicBezTo>
                    <a:pt x="86579" y="250031"/>
                    <a:pt x="96656" y="249064"/>
                    <a:pt x="107732" y="247129"/>
                  </a:cubicBezTo>
                  <a:lnTo>
                    <a:pt x="96047" y="281509"/>
                  </a:lnTo>
                  <a:cubicBezTo>
                    <a:pt x="77562" y="285973"/>
                    <a:pt x="59687" y="288206"/>
                    <a:pt x="42423" y="288206"/>
                  </a:cubicBezTo>
                  <a:cubicBezTo>
                    <a:pt x="24564" y="288206"/>
                    <a:pt x="12195" y="283109"/>
                    <a:pt x="5316" y="272914"/>
                  </a:cubicBezTo>
                  <a:cubicBezTo>
                    <a:pt x="-1562" y="262719"/>
                    <a:pt x="-1765" y="248097"/>
                    <a:pt x="4709" y="229047"/>
                  </a:cubicBezTo>
                  <a:lnTo>
                    <a:pt x="51067" y="92646"/>
                  </a:lnTo>
                  <a:lnTo>
                    <a:pt x="17357" y="92646"/>
                  </a:lnTo>
                  <a:lnTo>
                    <a:pt x="30026" y="55364"/>
                  </a:lnTo>
                  <a:lnTo>
                    <a:pt x="64406" y="55364"/>
                  </a:lnTo>
                  <a:lnTo>
                    <a:pt x="99517" y="0"/>
                  </a:lnTo>
                  <a:close/>
                </a:path>
              </a:pathLst>
            </a:custGeom>
            <a:solidFill>
              <a:srgbClr val="70AD47">
                <a:tint val="1000"/>
              </a:srgbClr>
            </a:solidFill>
            <a:ln w="9525" cmpd="sng">
              <a:solidFill>
                <a:schemeClr val="accent1"/>
              </a:solidFill>
              <a:prstDash val="solid"/>
            </a:ln>
            <a:effectLst>
              <a:glow rad="38100">
                <a:schemeClr val="accent1"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600" b="1" i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561ECC07-0354-4FEF-4FC5-C9E5FF26D973}"/>
                </a:ext>
              </a:extLst>
            </p:cNvPr>
            <p:cNvSpPr/>
            <p:nvPr/>
          </p:nvSpPr>
          <p:spPr>
            <a:xfrm>
              <a:off x="883471" y="1064934"/>
              <a:ext cx="303579" cy="317801"/>
            </a:xfrm>
            <a:custGeom>
              <a:avLst/>
              <a:gdLst/>
              <a:ahLst/>
              <a:cxnLst/>
              <a:rect l="l" t="t" r="r" b="b"/>
              <a:pathLst>
                <a:path w="227326" h="237976">
                  <a:moveTo>
                    <a:pt x="156972" y="0"/>
                  </a:moveTo>
                  <a:cubicBezTo>
                    <a:pt x="189565" y="0"/>
                    <a:pt x="210865" y="10679"/>
                    <a:pt x="220870" y="32035"/>
                  </a:cubicBezTo>
                  <a:cubicBezTo>
                    <a:pt x="230875" y="53392"/>
                    <a:pt x="229253" y="83567"/>
                    <a:pt x="216002" y="122560"/>
                  </a:cubicBezTo>
                  <a:lnTo>
                    <a:pt x="213878" y="128811"/>
                  </a:lnTo>
                  <a:lnTo>
                    <a:pt x="60511" y="128811"/>
                  </a:lnTo>
                  <a:cubicBezTo>
                    <a:pt x="53313" y="152177"/>
                    <a:pt x="52377" y="170148"/>
                    <a:pt x="57703" y="182724"/>
                  </a:cubicBezTo>
                  <a:cubicBezTo>
                    <a:pt x="63028" y="195300"/>
                    <a:pt x="74025" y="201588"/>
                    <a:pt x="90694" y="201588"/>
                  </a:cubicBezTo>
                  <a:cubicBezTo>
                    <a:pt x="102005" y="201588"/>
                    <a:pt x="113049" y="198760"/>
                    <a:pt x="123826" y="193105"/>
                  </a:cubicBezTo>
                  <a:cubicBezTo>
                    <a:pt x="134603" y="187449"/>
                    <a:pt x="145840" y="177924"/>
                    <a:pt x="157537" y="164530"/>
                  </a:cubicBezTo>
                  <a:lnTo>
                    <a:pt x="191344" y="183952"/>
                  </a:lnTo>
                  <a:cubicBezTo>
                    <a:pt x="177757" y="198090"/>
                    <a:pt x="165334" y="208806"/>
                    <a:pt x="154075" y="216099"/>
                  </a:cubicBezTo>
                  <a:cubicBezTo>
                    <a:pt x="142817" y="223391"/>
                    <a:pt x="130726" y="228861"/>
                    <a:pt x="117804" y="232507"/>
                  </a:cubicBezTo>
                  <a:cubicBezTo>
                    <a:pt x="104881" y="236153"/>
                    <a:pt x="90383" y="237976"/>
                    <a:pt x="74310" y="237976"/>
                  </a:cubicBezTo>
                  <a:cubicBezTo>
                    <a:pt x="40823" y="237976"/>
                    <a:pt x="18580" y="227447"/>
                    <a:pt x="7579" y="206388"/>
                  </a:cubicBezTo>
                  <a:cubicBezTo>
                    <a:pt x="-3421" y="185328"/>
                    <a:pt x="-2447" y="155749"/>
                    <a:pt x="10501" y="117649"/>
                  </a:cubicBezTo>
                  <a:cubicBezTo>
                    <a:pt x="23551" y="79251"/>
                    <a:pt x="43003" y="50044"/>
                    <a:pt x="68856" y="30026"/>
                  </a:cubicBezTo>
                  <a:cubicBezTo>
                    <a:pt x="94709" y="10009"/>
                    <a:pt x="124081" y="0"/>
                    <a:pt x="156972" y="0"/>
                  </a:cubicBezTo>
                  <a:close/>
                  <a:moveTo>
                    <a:pt x="143121" y="35496"/>
                  </a:moveTo>
                  <a:cubicBezTo>
                    <a:pt x="128089" y="35496"/>
                    <a:pt x="114287" y="40854"/>
                    <a:pt x="101716" y="51569"/>
                  </a:cubicBezTo>
                  <a:cubicBezTo>
                    <a:pt x="89145" y="62285"/>
                    <a:pt x="79276" y="77093"/>
                    <a:pt x="72109" y="95994"/>
                  </a:cubicBezTo>
                  <a:lnTo>
                    <a:pt x="171675" y="95994"/>
                  </a:lnTo>
                  <a:cubicBezTo>
                    <a:pt x="177065" y="75754"/>
                    <a:pt x="177598" y="60610"/>
                    <a:pt x="173272" y="50565"/>
                  </a:cubicBezTo>
                  <a:cubicBezTo>
                    <a:pt x="168947" y="40519"/>
                    <a:pt x="158896" y="35496"/>
                    <a:pt x="143121" y="35496"/>
                  </a:cubicBezTo>
                  <a:close/>
                </a:path>
              </a:pathLst>
            </a:custGeom>
            <a:solidFill>
              <a:srgbClr val="70AD47">
                <a:tint val="1000"/>
              </a:srgbClr>
            </a:solidFill>
            <a:ln w="9525" cmpd="sng">
              <a:solidFill>
                <a:schemeClr val="accent1"/>
              </a:solidFill>
              <a:prstDash val="solid"/>
            </a:ln>
            <a:effectLst>
              <a:glow rad="38100">
                <a:schemeClr val="accent1"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600" b="1" i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A86CD05-9D86-C2B3-CDDD-3CADE8AFE661}"/>
                </a:ext>
              </a:extLst>
            </p:cNvPr>
            <p:cNvSpPr/>
            <p:nvPr/>
          </p:nvSpPr>
          <p:spPr>
            <a:xfrm>
              <a:off x="2028271" y="1064934"/>
              <a:ext cx="303579" cy="317801"/>
            </a:xfrm>
            <a:custGeom>
              <a:avLst/>
              <a:gdLst/>
              <a:ahLst/>
              <a:cxnLst/>
              <a:rect l="l" t="t" r="r" b="b"/>
              <a:pathLst>
                <a:path w="227326" h="237976">
                  <a:moveTo>
                    <a:pt x="156972" y="0"/>
                  </a:moveTo>
                  <a:cubicBezTo>
                    <a:pt x="189565" y="0"/>
                    <a:pt x="210865" y="10679"/>
                    <a:pt x="220870" y="32035"/>
                  </a:cubicBezTo>
                  <a:cubicBezTo>
                    <a:pt x="230875" y="53392"/>
                    <a:pt x="229252" y="83567"/>
                    <a:pt x="216002" y="122560"/>
                  </a:cubicBezTo>
                  <a:lnTo>
                    <a:pt x="213878" y="128811"/>
                  </a:lnTo>
                  <a:lnTo>
                    <a:pt x="60510" y="128811"/>
                  </a:lnTo>
                  <a:cubicBezTo>
                    <a:pt x="53313" y="152177"/>
                    <a:pt x="52377" y="170148"/>
                    <a:pt x="57702" y="182724"/>
                  </a:cubicBezTo>
                  <a:cubicBezTo>
                    <a:pt x="63028" y="195300"/>
                    <a:pt x="74025" y="201588"/>
                    <a:pt x="90693" y="201588"/>
                  </a:cubicBezTo>
                  <a:cubicBezTo>
                    <a:pt x="102004" y="201588"/>
                    <a:pt x="113048" y="198760"/>
                    <a:pt x="123826" y="193105"/>
                  </a:cubicBezTo>
                  <a:cubicBezTo>
                    <a:pt x="134603" y="187449"/>
                    <a:pt x="145840" y="177924"/>
                    <a:pt x="157537" y="164530"/>
                  </a:cubicBezTo>
                  <a:lnTo>
                    <a:pt x="191344" y="183952"/>
                  </a:lnTo>
                  <a:cubicBezTo>
                    <a:pt x="177757" y="198090"/>
                    <a:pt x="165334" y="208806"/>
                    <a:pt x="154075" y="216099"/>
                  </a:cubicBezTo>
                  <a:cubicBezTo>
                    <a:pt x="142816" y="223391"/>
                    <a:pt x="130726" y="228861"/>
                    <a:pt x="117803" y="232507"/>
                  </a:cubicBezTo>
                  <a:cubicBezTo>
                    <a:pt x="104881" y="236153"/>
                    <a:pt x="90383" y="237976"/>
                    <a:pt x="74310" y="237976"/>
                  </a:cubicBezTo>
                  <a:cubicBezTo>
                    <a:pt x="40823" y="237976"/>
                    <a:pt x="18580" y="227447"/>
                    <a:pt x="7579" y="206388"/>
                  </a:cubicBezTo>
                  <a:cubicBezTo>
                    <a:pt x="-3421" y="185328"/>
                    <a:pt x="-2447" y="155749"/>
                    <a:pt x="10501" y="117649"/>
                  </a:cubicBezTo>
                  <a:cubicBezTo>
                    <a:pt x="23551" y="79251"/>
                    <a:pt x="43003" y="50044"/>
                    <a:pt x="68856" y="30026"/>
                  </a:cubicBezTo>
                  <a:cubicBezTo>
                    <a:pt x="94709" y="10009"/>
                    <a:pt x="124081" y="0"/>
                    <a:pt x="156972" y="0"/>
                  </a:cubicBezTo>
                  <a:close/>
                  <a:moveTo>
                    <a:pt x="143120" y="35496"/>
                  </a:moveTo>
                  <a:cubicBezTo>
                    <a:pt x="128089" y="35496"/>
                    <a:pt x="114287" y="40854"/>
                    <a:pt x="101716" y="51569"/>
                  </a:cubicBezTo>
                  <a:cubicBezTo>
                    <a:pt x="89145" y="62285"/>
                    <a:pt x="79276" y="77093"/>
                    <a:pt x="72109" y="95994"/>
                  </a:cubicBezTo>
                  <a:lnTo>
                    <a:pt x="171675" y="95994"/>
                  </a:lnTo>
                  <a:cubicBezTo>
                    <a:pt x="177065" y="75754"/>
                    <a:pt x="177597" y="60610"/>
                    <a:pt x="173272" y="50565"/>
                  </a:cubicBezTo>
                  <a:cubicBezTo>
                    <a:pt x="168947" y="40519"/>
                    <a:pt x="158896" y="35496"/>
                    <a:pt x="143120" y="35496"/>
                  </a:cubicBezTo>
                  <a:close/>
                </a:path>
              </a:pathLst>
            </a:custGeom>
            <a:solidFill>
              <a:srgbClr val="70AD47">
                <a:tint val="1000"/>
              </a:srgbClr>
            </a:solidFill>
            <a:ln w="9525" cmpd="sng">
              <a:solidFill>
                <a:schemeClr val="accent1"/>
              </a:solidFill>
              <a:prstDash val="solid"/>
            </a:ln>
            <a:effectLst>
              <a:glow rad="38100">
                <a:schemeClr val="accent1"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600" b="1" i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6A8181CD-C7F9-100B-7EEF-8459EC5CB170}"/>
                </a:ext>
              </a:extLst>
            </p:cNvPr>
            <p:cNvSpPr/>
            <p:nvPr/>
          </p:nvSpPr>
          <p:spPr>
            <a:xfrm>
              <a:off x="2791227" y="1071194"/>
              <a:ext cx="426865" cy="423338"/>
            </a:xfrm>
            <a:custGeom>
              <a:avLst/>
              <a:gdLst/>
              <a:ahLst/>
              <a:cxnLst/>
              <a:rect l="l" t="t" r="r" b="b"/>
              <a:pathLst>
                <a:path w="319645" h="317004">
                  <a:moveTo>
                    <a:pt x="86357" y="0"/>
                  </a:moveTo>
                  <a:lnTo>
                    <a:pt x="141051" y="0"/>
                  </a:lnTo>
                  <a:lnTo>
                    <a:pt x="142565" y="121667"/>
                  </a:lnTo>
                  <a:cubicBezTo>
                    <a:pt x="142879" y="134318"/>
                    <a:pt x="142443" y="155526"/>
                    <a:pt x="141257" y="185291"/>
                  </a:cubicBezTo>
                  <a:cubicBezTo>
                    <a:pt x="147024" y="175766"/>
                    <a:pt x="159400" y="157088"/>
                    <a:pt x="178385" y="129257"/>
                  </a:cubicBezTo>
                  <a:lnTo>
                    <a:pt x="265620" y="0"/>
                  </a:lnTo>
                  <a:lnTo>
                    <a:pt x="319645" y="0"/>
                  </a:lnTo>
                  <a:lnTo>
                    <a:pt x="144082" y="242665"/>
                  </a:lnTo>
                  <a:cubicBezTo>
                    <a:pt x="127118" y="265435"/>
                    <a:pt x="109291" y="283518"/>
                    <a:pt x="90600" y="296912"/>
                  </a:cubicBezTo>
                  <a:cubicBezTo>
                    <a:pt x="71909" y="310307"/>
                    <a:pt x="51179" y="317004"/>
                    <a:pt x="28408" y="317004"/>
                  </a:cubicBezTo>
                  <a:cubicBezTo>
                    <a:pt x="18883" y="317004"/>
                    <a:pt x="9414" y="315962"/>
                    <a:pt x="0" y="313879"/>
                  </a:cubicBezTo>
                  <a:lnTo>
                    <a:pt x="13580" y="273918"/>
                  </a:lnTo>
                  <a:cubicBezTo>
                    <a:pt x="20663" y="275853"/>
                    <a:pt x="27033" y="276821"/>
                    <a:pt x="32688" y="276821"/>
                  </a:cubicBezTo>
                  <a:cubicBezTo>
                    <a:pt x="40576" y="276821"/>
                    <a:pt x="48091" y="275072"/>
                    <a:pt x="55232" y="271574"/>
                  </a:cubicBezTo>
                  <a:cubicBezTo>
                    <a:pt x="62373" y="268077"/>
                    <a:pt x="69376" y="263017"/>
                    <a:pt x="76241" y="256394"/>
                  </a:cubicBezTo>
                  <a:cubicBezTo>
                    <a:pt x="83106" y="249771"/>
                    <a:pt x="88937" y="243781"/>
                    <a:pt x="93734" y="238423"/>
                  </a:cubicBezTo>
                  <a:lnTo>
                    <a:pt x="99887" y="230163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70AD47">
                <a:tint val="1000"/>
              </a:srgbClr>
            </a:solidFill>
            <a:ln w="9525" cmpd="sng">
              <a:solidFill>
                <a:schemeClr val="accent1"/>
              </a:solidFill>
              <a:prstDash val="solid"/>
            </a:ln>
            <a:effectLst>
              <a:glow rad="38100">
                <a:schemeClr val="accent1"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600" b="1" i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C2A54502-1A07-F5F7-CCEA-10EA3CF58A7E}"/>
              </a:ext>
            </a:extLst>
          </p:cNvPr>
          <p:cNvSpPr/>
          <p:nvPr/>
        </p:nvSpPr>
        <p:spPr>
          <a:xfrm>
            <a:off x="1379805" y="1464082"/>
            <a:ext cx="943239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单源最短路的</a:t>
            </a:r>
            <a:r>
              <a:rPr lang="en-US" altLang="zh-CN" sz="66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Dijstra</a:t>
            </a:r>
            <a:r>
              <a:rPr lang="zh-CN" altLang="en-U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算法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1F72DBB1-F01D-ACEB-61A6-93029AF191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2140" y="11592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6316CF-81B8-2E00-233B-D7214F4047D3}"/>
              </a:ext>
            </a:extLst>
          </p:cNvPr>
          <p:cNvSpPr/>
          <p:nvPr/>
        </p:nvSpPr>
        <p:spPr>
          <a:xfrm>
            <a:off x="2517299" y="4965252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文档地址</a:t>
            </a:r>
            <a:endParaRPr lang="en-US" altLang="zh-CN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D80116F-EBEA-BDA5-FBD0-AA83B89AAB3C}"/>
              </a:ext>
            </a:extLst>
          </p:cNvPr>
          <p:cNvSpPr/>
          <p:nvPr/>
        </p:nvSpPr>
        <p:spPr>
          <a:xfrm>
            <a:off x="8053744" y="4965252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视频地址</a:t>
            </a:r>
            <a:endParaRPr lang="en-US" altLang="zh-CN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AE5FDB-31F6-9A4F-FB81-D4A474678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138" y="2789974"/>
            <a:ext cx="2175278" cy="217527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BC5325F-9F58-702C-485E-7D3B49154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583" y="2689837"/>
            <a:ext cx="2175278" cy="217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99ED89-5562-9F25-600E-2F655E4524B0}"/>
              </a:ext>
            </a:extLst>
          </p:cNvPr>
          <p:cNvSpPr txBox="1"/>
          <p:nvPr/>
        </p:nvSpPr>
        <p:spPr>
          <a:xfrm>
            <a:off x="6637592" y="1468073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9/0</a:t>
            </a:r>
            <a:endParaRPr lang="zh-CN" altLang="en-US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707B35-2907-76B7-7D6A-B7F3E61B7B38}"/>
              </a:ext>
            </a:extLst>
          </p:cNvPr>
          <p:cNvSpPr txBox="1"/>
          <p:nvPr/>
        </p:nvSpPr>
        <p:spPr>
          <a:xfrm>
            <a:off x="4114756" y="3455974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6/1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7D6C38-B636-9EB7-6F2B-EF08B56A62EF}"/>
              </a:ext>
            </a:extLst>
          </p:cNvPr>
          <p:cNvSpPr txBox="1"/>
          <p:nvPr/>
        </p:nvSpPr>
        <p:spPr>
          <a:xfrm>
            <a:off x="5033201" y="562499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0/0</a:t>
            </a:r>
            <a:endParaRPr lang="zh-CN" altLang="en-US" sz="1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0DAEC23-0073-C330-1047-56D1887B47C9}"/>
              </a:ext>
            </a:extLst>
          </p:cNvPr>
          <p:cNvSpPr/>
          <p:nvPr/>
        </p:nvSpPr>
        <p:spPr>
          <a:xfrm>
            <a:off x="4931923" y="826851"/>
            <a:ext cx="476656" cy="4766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37FA7B4-B485-281A-5BB0-96FC77CD50F2}"/>
              </a:ext>
            </a:extLst>
          </p:cNvPr>
          <p:cNvSpPr/>
          <p:nvPr/>
        </p:nvSpPr>
        <p:spPr>
          <a:xfrm>
            <a:off x="6543472" y="1780162"/>
            <a:ext cx="476656" cy="4766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21ED9F-9C92-8689-53EB-B205D4A27DDC}"/>
              </a:ext>
            </a:extLst>
          </p:cNvPr>
          <p:cNvSpPr txBox="1"/>
          <p:nvPr/>
        </p:nvSpPr>
        <p:spPr>
          <a:xfrm>
            <a:off x="3246151" y="2398831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2/0</a:t>
            </a:r>
            <a:endParaRPr lang="zh-CN" altLang="en-US" sz="1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99A6AFE-6267-4797-413E-D4B7EF65EA76}"/>
              </a:ext>
            </a:extLst>
          </p:cNvPr>
          <p:cNvSpPr/>
          <p:nvPr/>
        </p:nvSpPr>
        <p:spPr>
          <a:xfrm>
            <a:off x="3167975" y="1906621"/>
            <a:ext cx="476656" cy="4766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85953D3-DA61-B2B6-D019-35D8EB6B411E}"/>
              </a:ext>
            </a:extLst>
          </p:cNvPr>
          <p:cNvSpPr/>
          <p:nvPr/>
        </p:nvSpPr>
        <p:spPr>
          <a:xfrm>
            <a:off x="6549957" y="3190672"/>
            <a:ext cx="476656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C1E8AFF-1B9C-5144-46E4-D93F84F515FD}"/>
              </a:ext>
            </a:extLst>
          </p:cNvPr>
          <p:cNvSpPr/>
          <p:nvPr/>
        </p:nvSpPr>
        <p:spPr>
          <a:xfrm>
            <a:off x="3994827" y="2971800"/>
            <a:ext cx="476656" cy="4766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5358A79-C0F0-E3B1-FD4D-4A00BECE5F6A}"/>
              </a:ext>
            </a:extLst>
          </p:cNvPr>
          <p:cNvGrpSpPr/>
          <p:nvPr/>
        </p:nvGrpSpPr>
        <p:grpSpPr>
          <a:xfrm>
            <a:off x="3057732" y="986528"/>
            <a:ext cx="4375732" cy="2610996"/>
            <a:chOff x="3057732" y="986528"/>
            <a:chExt cx="4375732" cy="2610996"/>
          </a:xfrm>
        </p:grpSpPr>
        <p:cxnSp>
          <p:nvCxnSpPr>
            <p:cNvPr id="11" name="连接符: 曲线 10">
              <a:extLst>
                <a:ext uri="{FF2B5EF4-FFF2-40B4-BE49-F238E27FC236}">
                  <a16:creationId xmlns:a16="http://schemas.microsoft.com/office/drawing/2014/main" id="{C3C6FEB5-74BF-5561-405A-8C85C839630A}"/>
                </a:ext>
              </a:extLst>
            </p:cNvPr>
            <p:cNvCxnSpPr>
              <a:cxnSpLocks/>
              <a:stCxn id="8" idx="2"/>
              <a:endCxn id="10" idx="3"/>
            </p:cNvCxnSpPr>
            <p:nvPr/>
          </p:nvCxnSpPr>
          <p:spPr>
            <a:xfrm rot="10800000" flipH="1" flipV="1">
              <a:off x="3167974" y="2144949"/>
              <a:ext cx="896657" cy="1233702"/>
            </a:xfrm>
            <a:prstGeom prst="curvedConnector4">
              <a:avLst>
                <a:gd name="adj1" fmla="val -25495"/>
                <a:gd name="adj2" fmla="val 1241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连接符: 曲线 11">
              <a:extLst>
                <a:ext uri="{FF2B5EF4-FFF2-40B4-BE49-F238E27FC236}">
                  <a16:creationId xmlns:a16="http://schemas.microsoft.com/office/drawing/2014/main" id="{A8A164FC-661E-8AE8-89D5-3AF49B79C73D}"/>
                </a:ext>
              </a:extLst>
            </p:cNvPr>
            <p:cNvCxnSpPr>
              <a:cxnSpLocks/>
              <a:stCxn id="9" idx="3"/>
              <a:endCxn id="6" idx="4"/>
            </p:cNvCxnSpPr>
            <p:nvPr/>
          </p:nvCxnSpPr>
          <p:spPr>
            <a:xfrm rot="5400000" flipH="1">
              <a:off x="4747999" y="1725760"/>
              <a:ext cx="2294016" cy="1449511"/>
            </a:xfrm>
            <a:prstGeom prst="curvedConnector3">
              <a:avLst>
                <a:gd name="adj1" fmla="val -1300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曲线 12">
              <a:extLst>
                <a:ext uri="{FF2B5EF4-FFF2-40B4-BE49-F238E27FC236}">
                  <a16:creationId xmlns:a16="http://schemas.microsoft.com/office/drawing/2014/main" id="{4BBDCB80-B403-09A6-A395-16035BC7033E}"/>
                </a:ext>
              </a:extLst>
            </p:cNvPr>
            <p:cNvCxnSpPr>
              <a:stCxn id="9" idx="7"/>
              <a:endCxn id="7" idx="6"/>
            </p:cNvCxnSpPr>
            <p:nvPr/>
          </p:nvCxnSpPr>
          <p:spPr>
            <a:xfrm rot="5400000" flipH="1" flipV="1">
              <a:off x="6367475" y="2607824"/>
              <a:ext cx="1241987" cy="63320"/>
            </a:xfrm>
            <a:prstGeom prst="curvedConnector4">
              <a:avLst>
                <a:gd name="adj1" fmla="val 37595"/>
                <a:gd name="adj2" fmla="val 4610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连接符: 曲线 13">
              <a:extLst>
                <a:ext uri="{FF2B5EF4-FFF2-40B4-BE49-F238E27FC236}">
                  <a16:creationId xmlns:a16="http://schemas.microsoft.com/office/drawing/2014/main" id="{74D65C27-DBA8-C4BF-9146-D62D11BEDBD7}"/>
                </a:ext>
              </a:extLst>
            </p:cNvPr>
            <p:cNvCxnSpPr>
              <a:cxnSpLocks/>
              <a:stCxn id="6" idx="2"/>
              <a:endCxn id="8" idx="1"/>
            </p:cNvCxnSpPr>
            <p:nvPr/>
          </p:nvCxnSpPr>
          <p:spPr>
            <a:xfrm rot="10800000" flipV="1">
              <a:off x="3237781" y="1065178"/>
              <a:ext cx="1694143" cy="91124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连接符: 曲线 14">
              <a:extLst>
                <a:ext uri="{FF2B5EF4-FFF2-40B4-BE49-F238E27FC236}">
                  <a16:creationId xmlns:a16="http://schemas.microsoft.com/office/drawing/2014/main" id="{3B8B06CD-FE18-A77F-7BCB-BD9E6EF6172C}"/>
                </a:ext>
              </a:extLst>
            </p:cNvPr>
            <p:cNvCxnSpPr>
              <a:cxnSpLocks/>
              <a:stCxn id="6" idx="3"/>
              <a:endCxn id="10" idx="7"/>
            </p:cNvCxnSpPr>
            <p:nvPr/>
          </p:nvCxnSpPr>
          <p:spPr>
            <a:xfrm rot="5400000">
              <a:off x="3797752" y="1837628"/>
              <a:ext cx="1807903" cy="60005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曲线 15">
              <a:extLst>
                <a:ext uri="{FF2B5EF4-FFF2-40B4-BE49-F238E27FC236}">
                  <a16:creationId xmlns:a16="http://schemas.microsoft.com/office/drawing/2014/main" id="{5A203877-D530-28AB-C293-FF9FDA3E03BE}"/>
                </a:ext>
              </a:extLst>
            </p:cNvPr>
            <p:cNvCxnSpPr>
              <a:stCxn id="6" idx="6"/>
              <a:endCxn id="7" idx="1"/>
            </p:cNvCxnSpPr>
            <p:nvPr/>
          </p:nvCxnSpPr>
          <p:spPr>
            <a:xfrm>
              <a:off x="5408579" y="1065179"/>
              <a:ext cx="1204698" cy="78478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D62822A2-F95F-4A1E-757A-47A612929446}"/>
                </a:ext>
              </a:extLst>
            </p:cNvPr>
            <p:cNvCxnSpPr>
              <a:cxnSpLocks/>
              <a:stCxn id="9" idx="1"/>
              <a:endCxn id="6" idx="5"/>
            </p:cNvCxnSpPr>
            <p:nvPr/>
          </p:nvCxnSpPr>
          <p:spPr>
            <a:xfrm rot="16200000" flipV="1">
              <a:off x="4965881" y="1606596"/>
              <a:ext cx="2026775" cy="128098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AEC9AA9-DA22-F3D0-ED91-81047C7BC53E}"/>
                </a:ext>
              </a:extLst>
            </p:cNvPr>
            <p:cNvSpPr txBox="1"/>
            <p:nvPr/>
          </p:nvSpPr>
          <p:spPr>
            <a:xfrm>
              <a:off x="4259769" y="1975194"/>
              <a:ext cx="4766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</a:rPr>
                <a:t>8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9BFAFA-E0E0-6868-FAA8-FCF46037A1DD}"/>
                </a:ext>
              </a:extLst>
            </p:cNvPr>
            <p:cNvSpPr txBox="1"/>
            <p:nvPr/>
          </p:nvSpPr>
          <p:spPr>
            <a:xfrm>
              <a:off x="3622699" y="995374"/>
              <a:ext cx="4766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</a:rPr>
                <a:t>2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01480C3-5721-5836-EF67-9A75322BBEA5}"/>
                </a:ext>
              </a:extLst>
            </p:cNvPr>
            <p:cNvSpPr txBox="1"/>
            <p:nvPr/>
          </p:nvSpPr>
          <p:spPr>
            <a:xfrm>
              <a:off x="3057732" y="3177843"/>
              <a:ext cx="4766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</a:rPr>
                <a:t>4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B19454E-0296-DD2D-B32D-5EB70C450578}"/>
                </a:ext>
              </a:extLst>
            </p:cNvPr>
            <p:cNvSpPr txBox="1"/>
            <p:nvPr/>
          </p:nvSpPr>
          <p:spPr>
            <a:xfrm>
              <a:off x="5828489" y="1932651"/>
              <a:ext cx="4766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</a:rPr>
                <a:t>1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F9AC575-99E3-E67D-14B5-EC91673A3606}"/>
                </a:ext>
              </a:extLst>
            </p:cNvPr>
            <p:cNvSpPr txBox="1"/>
            <p:nvPr/>
          </p:nvSpPr>
          <p:spPr>
            <a:xfrm>
              <a:off x="5202003" y="2719496"/>
              <a:ext cx="4766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</a:rPr>
                <a:t>5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C7A5EFE-B3A4-8F16-ECD2-786A79721EC5}"/>
                </a:ext>
              </a:extLst>
            </p:cNvPr>
            <p:cNvSpPr txBox="1"/>
            <p:nvPr/>
          </p:nvSpPr>
          <p:spPr>
            <a:xfrm>
              <a:off x="5985663" y="986528"/>
              <a:ext cx="4766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</a:rPr>
                <a:t>9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133B3AA-8ED4-671F-BFCA-52E35EAF8651}"/>
                </a:ext>
              </a:extLst>
            </p:cNvPr>
            <p:cNvSpPr txBox="1"/>
            <p:nvPr/>
          </p:nvSpPr>
          <p:spPr>
            <a:xfrm>
              <a:off x="6956808" y="2733474"/>
              <a:ext cx="4766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</a:rPr>
                <a:t>1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639CA269-D743-50F3-317A-95D9F6E741C6}"/>
              </a:ext>
            </a:extLst>
          </p:cNvPr>
          <p:cNvSpPr txBox="1"/>
          <p:nvPr/>
        </p:nvSpPr>
        <p:spPr>
          <a:xfrm>
            <a:off x="6922851" y="3483946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/-1</a:t>
            </a:r>
            <a:endParaRPr lang="zh-CN" altLang="en-US" sz="16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F43F4E7-05C7-E190-43EE-4EE28274D68B}"/>
              </a:ext>
            </a:extLst>
          </p:cNvPr>
          <p:cNvSpPr/>
          <p:nvPr/>
        </p:nvSpPr>
        <p:spPr>
          <a:xfrm>
            <a:off x="303581" y="198815"/>
            <a:ext cx="44726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红色代表：  最短距离</a:t>
            </a:r>
            <a:r>
              <a:rPr lang="en-US" altLang="zh-CN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来自哪里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CE13960-C811-604B-6A42-0E6A202815E0}"/>
              </a:ext>
            </a:extLst>
          </p:cNvPr>
          <p:cNvSpPr txBox="1"/>
          <p:nvPr/>
        </p:nvSpPr>
        <p:spPr>
          <a:xfrm>
            <a:off x="9303491" y="660480"/>
            <a:ext cx="2343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 (</a:t>
            </a:r>
            <a:r>
              <a:rPr lang="zh-CN" alt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距离为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0)</a:t>
            </a:r>
            <a:endParaRPr lang="zh-CN" altLang="en-US" sz="1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C91F8B9-9C2E-1858-02B0-05D086624BBA}"/>
              </a:ext>
            </a:extLst>
          </p:cNvPr>
          <p:cNvSpPr txBox="1"/>
          <p:nvPr/>
        </p:nvSpPr>
        <p:spPr>
          <a:xfrm>
            <a:off x="9303491" y="1330540"/>
            <a:ext cx="2343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 </a:t>
            </a:r>
            <a:r>
              <a:rPr lang="zh-CN" alt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→ </a:t>
            </a:r>
            <a:r>
              <a:rPr lang="en-US" altLang="zh-CN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 (</a:t>
            </a:r>
            <a:r>
              <a:rPr lang="zh-CN" alt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距离为</a:t>
            </a:r>
            <a:r>
              <a:rPr lang="en-US" altLang="zh-CN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zh-CN" altLang="en-US" sz="1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ADF95A3-9869-B18B-C7F9-0ED45ED3C17A}"/>
              </a:ext>
            </a:extLst>
          </p:cNvPr>
          <p:cNvSpPr txBox="1"/>
          <p:nvPr/>
        </p:nvSpPr>
        <p:spPr>
          <a:xfrm>
            <a:off x="9303491" y="2034159"/>
            <a:ext cx="2343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 </a:t>
            </a:r>
            <a:r>
              <a:rPr lang="zh-CN" alt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→ </a:t>
            </a:r>
            <a:r>
              <a:rPr lang="en-US" altLang="zh-CN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 (</a:t>
            </a:r>
            <a:r>
              <a:rPr lang="zh-CN" alt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距离为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9)</a:t>
            </a:r>
            <a:endParaRPr lang="zh-CN" altLang="en-US" sz="1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3749BB9-7636-3D11-9E22-0CB5C30D869F}"/>
              </a:ext>
            </a:extLst>
          </p:cNvPr>
          <p:cNvSpPr txBox="1"/>
          <p:nvPr/>
        </p:nvSpPr>
        <p:spPr>
          <a:xfrm>
            <a:off x="9303491" y="2672273"/>
            <a:ext cx="2343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 </a:t>
            </a:r>
            <a:r>
              <a:rPr lang="zh-CN" alt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→ </a:t>
            </a:r>
            <a:r>
              <a:rPr lang="en-US" altLang="zh-CN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</a:t>
            </a:r>
            <a:r>
              <a:rPr lang="zh-CN" alt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→ </a:t>
            </a:r>
            <a:r>
              <a:rPr lang="en-US" altLang="zh-CN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 (</a:t>
            </a:r>
            <a:r>
              <a:rPr lang="zh-CN" alt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距离为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6)</a:t>
            </a:r>
            <a:endParaRPr lang="zh-CN" altLang="en-US" sz="1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495A02F-C9CC-5456-2630-F8635C911A71}"/>
              </a:ext>
            </a:extLst>
          </p:cNvPr>
          <p:cNvSpPr txBox="1"/>
          <p:nvPr/>
        </p:nvSpPr>
        <p:spPr>
          <a:xfrm>
            <a:off x="9303491" y="3299280"/>
            <a:ext cx="2343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从起点</a:t>
            </a:r>
            <a:r>
              <a:rPr lang="en-US" altLang="zh-CN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r>
              <a:rPr lang="zh-CN" alt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开始不可达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8D1962D-AFEF-AE55-0298-B00CEB51ABA8}"/>
              </a:ext>
            </a:extLst>
          </p:cNvPr>
          <p:cNvSpPr/>
          <p:nvPr/>
        </p:nvSpPr>
        <p:spPr>
          <a:xfrm>
            <a:off x="1869146" y="2398692"/>
            <a:ext cx="489749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5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Thanks</a:t>
            </a:r>
            <a:endParaRPr lang="zh-CN" altLang="en-US" sz="115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89ACCD9-89FA-1AD8-5E83-0E557623D08D}"/>
              </a:ext>
            </a:extLst>
          </p:cNvPr>
          <p:cNvGrpSpPr/>
          <p:nvPr/>
        </p:nvGrpSpPr>
        <p:grpSpPr>
          <a:xfrm>
            <a:off x="3457692" y="4287746"/>
            <a:ext cx="4692830" cy="2175278"/>
            <a:chOff x="3457692" y="4287746"/>
            <a:chExt cx="4692830" cy="2175278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735C4435-AE4F-89CD-4C4B-D9E672C79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692" y="4287746"/>
              <a:ext cx="2175278" cy="2175278"/>
            </a:xfrm>
            <a:prstGeom prst="rect">
              <a:avLst/>
            </a:prstGeom>
          </p:spPr>
        </p:pic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AF9BC1F-F085-F538-2F67-5CF4F729B6AA}"/>
                </a:ext>
              </a:extLst>
            </p:cNvPr>
            <p:cNvSpPr/>
            <p:nvPr/>
          </p:nvSpPr>
          <p:spPr>
            <a:xfrm>
              <a:off x="6305145" y="4878871"/>
              <a:ext cx="1845377" cy="9541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PPT</a:t>
              </a:r>
              <a:r>
                <a:rPr lang="zh-CN" altLang="en-US" sz="28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下载、</a:t>
              </a:r>
              <a:endPara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r>
                <a:rPr lang="en-US" altLang="zh-CN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C++</a:t>
              </a:r>
              <a:r>
                <a:rPr lang="zh-CN" alt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代码</a:t>
              </a:r>
              <a:endPara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75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2668 -0.0106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33" y="-5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96296E-6 L 0.28307 -0.0069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54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L 0.41146 -0.06782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3" y="-340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0.42214 -0.160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07" y="-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13659 0.0541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270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59259E-6 L 0.16094 0.0694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7" y="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0.34661 -0.03079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31" y="-155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0.36497 -0.1298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-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13789 0.01713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88" y="85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0.13932 -0.04769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-238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8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 animBg="1"/>
      <p:bldP spid="7" grpId="0" animBg="1"/>
      <p:bldP spid="4" grpId="0"/>
      <p:bldP spid="8" grpId="0" animBg="1"/>
      <p:bldP spid="9" grpId="0" animBg="1"/>
      <p:bldP spid="10" grpId="0" animBg="1"/>
      <p:bldP spid="25" grpId="0"/>
      <p:bldP spid="26" grpId="0"/>
      <p:bldP spid="34" grpId="0"/>
      <p:bldP spid="35" grpId="0"/>
      <p:bldP spid="36" grpId="0"/>
      <p:bldP spid="37" grpId="0"/>
      <p:bldP spid="38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28C461F-D4C8-2B40-AB29-738B1FF15AB1}"/>
              </a:ext>
            </a:extLst>
          </p:cNvPr>
          <p:cNvGrpSpPr/>
          <p:nvPr/>
        </p:nvGrpSpPr>
        <p:grpSpPr>
          <a:xfrm>
            <a:off x="3167975" y="826851"/>
            <a:ext cx="3858638" cy="2840477"/>
            <a:chOff x="3167975" y="826851"/>
            <a:chExt cx="3858638" cy="284047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9A7051C-7251-D659-20C7-F241BD5A7F01}"/>
                </a:ext>
              </a:extLst>
            </p:cNvPr>
            <p:cNvSpPr/>
            <p:nvPr/>
          </p:nvSpPr>
          <p:spPr>
            <a:xfrm>
              <a:off x="4931923" y="826851"/>
              <a:ext cx="476656" cy="4766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DAAB046-6B07-91E1-8750-B68D9898E0BB}"/>
                </a:ext>
              </a:extLst>
            </p:cNvPr>
            <p:cNvSpPr/>
            <p:nvPr/>
          </p:nvSpPr>
          <p:spPr>
            <a:xfrm>
              <a:off x="6543472" y="1780162"/>
              <a:ext cx="476656" cy="4766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2B4BF37-7DA2-6807-22F2-B06EB573189D}"/>
                </a:ext>
              </a:extLst>
            </p:cNvPr>
            <p:cNvSpPr/>
            <p:nvPr/>
          </p:nvSpPr>
          <p:spPr>
            <a:xfrm>
              <a:off x="3167975" y="1906621"/>
              <a:ext cx="476656" cy="4766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C05CCD2-70F2-4209-B0B1-EA51F18968C1}"/>
                </a:ext>
              </a:extLst>
            </p:cNvPr>
            <p:cNvSpPr/>
            <p:nvPr/>
          </p:nvSpPr>
          <p:spPr>
            <a:xfrm>
              <a:off x="6549957" y="3190672"/>
              <a:ext cx="476656" cy="4766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273CDCB-4E13-3DCD-1049-5CEE517C0A4A}"/>
                </a:ext>
              </a:extLst>
            </p:cNvPr>
            <p:cNvSpPr/>
            <p:nvPr/>
          </p:nvSpPr>
          <p:spPr>
            <a:xfrm>
              <a:off x="3994827" y="2971800"/>
              <a:ext cx="476656" cy="4766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21789E3-73EC-516A-401C-048556C44A7F}"/>
              </a:ext>
            </a:extLst>
          </p:cNvPr>
          <p:cNvGrpSpPr/>
          <p:nvPr/>
        </p:nvGrpSpPr>
        <p:grpSpPr>
          <a:xfrm>
            <a:off x="3057732" y="986528"/>
            <a:ext cx="4375732" cy="2610996"/>
            <a:chOff x="3057732" y="986528"/>
            <a:chExt cx="4375732" cy="2610996"/>
          </a:xfrm>
        </p:grpSpPr>
        <p:cxnSp>
          <p:nvCxnSpPr>
            <p:cNvPr id="10" name="连接符: 曲线 9">
              <a:extLst>
                <a:ext uri="{FF2B5EF4-FFF2-40B4-BE49-F238E27FC236}">
                  <a16:creationId xmlns:a16="http://schemas.microsoft.com/office/drawing/2014/main" id="{2E9EDC6C-6D83-BB85-A6EE-4A3994111564}"/>
                </a:ext>
              </a:extLst>
            </p:cNvPr>
            <p:cNvCxnSpPr>
              <a:cxnSpLocks/>
              <a:stCxn id="4" idx="2"/>
              <a:endCxn id="6" idx="1"/>
            </p:cNvCxnSpPr>
            <p:nvPr/>
          </p:nvCxnSpPr>
          <p:spPr>
            <a:xfrm rot="10800000" flipV="1">
              <a:off x="3237781" y="1065178"/>
              <a:ext cx="1694143" cy="91124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曲线 12">
              <a:extLst>
                <a:ext uri="{FF2B5EF4-FFF2-40B4-BE49-F238E27FC236}">
                  <a16:creationId xmlns:a16="http://schemas.microsoft.com/office/drawing/2014/main" id="{C753D90C-4F9F-4C7D-3DB0-7A48B517D976}"/>
                </a:ext>
              </a:extLst>
            </p:cNvPr>
            <p:cNvCxnSpPr>
              <a:cxnSpLocks/>
              <a:stCxn id="6" idx="2"/>
              <a:endCxn id="8" idx="3"/>
            </p:cNvCxnSpPr>
            <p:nvPr/>
          </p:nvCxnSpPr>
          <p:spPr>
            <a:xfrm rot="10800000" flipH="1" flipV="1">
              <a:off x="3167974" y="2144949"/>
              <a:ext cx="896657" cy="1233702"/>
            </a:xfrm>
            <a:prstGeom prst="curvedConnector4">
              <a:avLst>
                <a:gd name="adj1" fmla="val -25495"/>
                <a:gd name="adj2" fmla="val 1241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曲线 15">
              <a:extLst>
                <a:ext uri="{FF2B5EF4-FFF2-40B4-BE49-F238E27FC236}">
                  <a16:creationId xmlns:a16="http://schemas.microsoft.com/office/drawing/2014/main" id="{1BE5FBB8-A2AB-2B6F-1A1E-F87F88C69461}"/>
                </a:ext>
              </a:extLst>
            </p:cNvPr>
            <p:cNvCxnSpPr>
              <a:cxnSpLocks/>
              <a:stCxn id="7" idx="3"/>
              <a:endCxn id="4" idx="4"/>
            </p:cNvCxnSpPr>
            <p:nvPr/>
          </p:nvCxnSpPr>
          <p:spPr>
            <a:xfrm rot="5400000" flipH="1">
              <a:off x="4747999" y="1725760"/>
              <a:ext cx="2294016" cy="1449511"/>
            </a:xfrm>
            <a:prstGeom prst="curvedConnector3">
              <a:avLst>
                <a:gd name="adj1" fmla="val -1300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曲线 17">
              <a:extLst>
                <a:ext uri="{FF2B5EF4-FFF2-40B4-BE49-F238E27FC236}">
                  <a16:creationId xmlns:a16="http://schemas.microsoft.com/office/drawing/2014/main" id="{BA41E43A-4319-E7A9-67A6-E4D19A560639}"/>
                </a:ext>
              </a:extLst>
            </p:cNvPr>
            <p:cNvCxnSpPr>
              <a:stCxn id="7" idx="7"/>
              <a:endCxn id="5" idx="6"/>
            </p:cNvCxnSpPr>
            <p:nvPr/>
          </p:nvCxnSpPr>
          <p:spPr>
            <a:xfrm rot="5400000" flipH="1" flipV="1">
              <a:off x="6367475" y="2607824"/>
              <a:ext cx="1241987" cy="63320"/>
            </a:xfrm>
            <a:prstGeom prst="curvedConnector4">
              <a:avLst>
                <a:gd name="adj1" fmla="val 37595"/>
                <a:gd name="adj2" fmla="val 4610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9F7D6A44-E298-6195-A653-A2DD25F3B733}"/>
                </a:ext>
              </a:extLst>
            </p:cNvPr>
            <p:cNvCxnSpPr>
              <a:cxnSpLocks/>
              <a:stCxn id="4" idx="3"/>
              <a:endCxn id="8" idx="7"/>
            </p:cNvCxnSpPr>
            <p:nvPr/>
          </p:nvCxnSpPr>
          <p:spPr>
            <a:xfrm rot="5400000">
              <a:off x="3797752" y="1837628"/>
              <a:ext cx="1807903" cy="60005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曲线 22">
              <a:extLst>
                <a:ext uri="{FF2B5EF4-FFF2-40B4-BE49-F238E27FC236}">
                  <a16:creationId xmlns:a16="http://schemas.microsoft.com/office/drawing/2014/main" id="{7CBCE2B7-1476-1A55-166C-417280564331}"/>
                </a:ext>
              </a:extLst>
            </p:cNvPr>
            <p:cNvCxnSpPr>
              <a:stCxn id="4" idx="6"/>
              <a:endCxn id="5" idx="1"/>
            </p:cNvCxnSpPr>
            <p:nvPr/>
          </p:nvCxnSpPr>
          <p:spPr>
            <a:xfrm>
              <a:off x="5408579" y="1065179"/>
              <a:ext cx="1204698" cy="78478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曲线 26">
              <a:extLst>
                <a:ext uri="{FF2B5EF4-FFF2-40B4-BE49-F238E27FC236}">
                  <a16:creationId xmlns:a16="http://schemas.microsoft.com/office/drawing/2014/main" id="{68F84570-CEE0-D4CE-0C6B-C45B350AC3F1}"/>
                </a:ext>
              </a:extLst>
            </p:cNvPr>
            <p:cNvCxnSpPr>
              <a:cxnSpLocks/>
              <a:stCxn id="7" idx="1"/>
              <a:endCxn id="4" idx="5"/>
            </p:cNvCxnSpPr>
            <p:nvPr/>
          </p:nvCxnSpPr>
          <p:spPr>
            <a:xfrm rot="16200000" flipV="1">
              <a:off x="4965881" y="1606596"/>
              <a:ext cx="2026775" cy="128098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7014EB9-386B-D86C-B30A-A787995F5284}"/>
                </a:ext>
              </a:extLst>
            </p:cNvPr>
            <p:cNvSpPr txBox="1"/>
            <p:nvPr/>
          </p:nvSpPr>
          <p:spPr>
            <a:xfrm>
              <a:off x="4259769" y="1975194"/>
              <a:ext cx="4766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</a:rPr>
                <a:t>8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863450A-1CA2-DBAD-D8F2-77D94EAD3415}"/>
                </a:ext>
              </a:extLst>
            </p:cNvPr>
            <p:cNvSpPr txBox="1"/>
            <p:nvPr/>
          </p:nvSpPr>
          <p:spPr>
            <a:xfrm>
              <a:off x="3622699" y="995374"/>
              <a:ext cx="4766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</a:rPr>
                <a:t>2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CDD7856-ECF0-9897-0822-D1C97D18663B}"/>
                </a:ext>
              </a:extLst>
            </p:cNvPr>
            <p:cNvSpPr txBox="1"/>
            <p:nvPr/>
          </p:nvSpPr>
          <p:spPr>
            <a:xfrm>
              <a:off x="3057732" y="3177843"/>
              <a:ext cx="4766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</a:rPr>
                <a:t>4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3CF6336-9734-D0A3-5EFA-DB129F4DC84C}"/>
                </a:ext>
              </a:extLst>
            </p:cNvPr>
            <p:cNvSpPr txBox="1"/>
            <p:nvPr/>
          </p:nvSpPr>
          <p:spPr>
            <a:xfrm>
              <a:off x="5828489" y="1932651"/>
              <a:ext cx="4766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</a:rPr>
                <a:t>1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3E10782-F9DA-3434-A0F5-6C8BF51B1366}"/>
                </a:ext>
              </a:extLst>
            </p:cNvPr>
            <p:cNvSpPr txBox="1"/>
            <p:nvPr/>
          </p:nvSpPr>
          <p:spPr>
            <a:xfrm>
              <a:off x="5202003" y="2719496"/>
              <a:ext cx="4766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</a:rPr>
                <a:t>5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3F01FE4-EE3D-2793-D878-DE42E0A9B798}"/>
                </a:ext>
              </a:extLst>
            </p:cNvPr>
            <p:cNvSpPr txBox="1"/>
            <p:nvPr/>
          </p:nvSpPr>
          <p:spPr>
            <a:xfrm>
              <a:off x="5985663" y="986528"/>
              <a:ext cx="4766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</a:rPr>
                <a:t>9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0C78F94-1B60-B9C8-E294-3EEF0096252B}"/>
                </a:ext>
              </a:extLst>
            </p:cNvPr>
            <p:cNvSpPr txBox="1"/>
            <p:nvPr/>
          </p:nvSpPr>
          <p:spPr>
            <a:xfrm>
              <a:off x="6956808" y="2733474"/>
              <a:ext cx="4766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</a:rPr>
                <a:t>1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74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9A7051C-7251-D659-20C7-F241BD5A7F01}"/>
              </a:ext>
            </a:extLst>
          </p:cNvPr>
          <p:cNvSpPr/>
          <p:nvPr/>
        </p:nvSpPr>
        <p:spPr>
          <a:xfrm>
            <a:off x="4931923" y="826851"/>
            <a:ext cx="476656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DAAB046-6B07-91E1-8750-B68D9898E0BB}"/>
              </a:ext>
            </a:extLst>
          </p:cNvPr>
          <p:cNvSpPr/>
          <p:nvPr/>
        </p:nvSpPr>
        <p:spPr>
          <a:xfrm>
            <a:off x="6543472" y="1780162"/>
            <a:ext cx="476656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2B4BF37-7DA2-6807-22F2-B06EB573189D}"/>
              </a:ext>
            </a:extLst>
          </p:cNvPr>
          <p:cNvSpPr/>
          <p:nvPr/>
        </p:nvSpPr>
        <p:spPr>
          <a:xfrm>
            <a:off x="3167975" y="1906621"/>
            <a:ext cx="476656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C05CCD2-70F2-4209-B0B1-EA51F18968C1}"/>
              </a:ext>
            </a:extLst>
          </p:cNvPr>
          <p:cNvSpPr/>
          <p:nvPr/>
        </p:nvSpPr>
        <p:spPr>
          <a:xfrm>
            <a:off x="6549957" y="3190672"/>
            <a:ext cx="476656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273CDCB-4E13-3DCD-1049-5CEE517C0A4A}"/>
              </a:ext>
            </a:extLst>
          </p:cNvPr>
          <p:cNvSpPr/>
          <p:nvPr/>
        </p:nvSpPr>
        <p:spPr>
          <a:xfrm>
            <a:off x="3994827" y="2971800"/>
            <a:ext cx="476656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2E9EDC6C-6D83-BB85-A6EE-4A3994111564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0800000" flipV="1">
            <a:off x="3237781" y="1065178"/>
            <a:ext cx="1694143" cy="9112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C753D90C-4F9F-4C7D-3DB0-7A48B517D976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rot="10800000" flipH="1" flipV="1">
            <a:off x="3167974" y="2144949"/>
            <a:ext cx="896657" cy="1233702"/>
          </a:xfrm>
          <a:prstGeom prst="curvedConnector4">
            <a:avLst>
              <a:gd name="adj1" fmla="val -25495"/>
              <a:gd name="adj2" fmla="val 124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1BE5FBB8-A2AB-2B6F-1A1E-F87F88C69461}"/>
              </a:ext>
            </a:extLst>
          </p:cNvPr>
          <p:cNvCxnSpPr>
            <a:cxnSpLocks/>
            <a:stCxn id="7" idx="3"/>
            <a:endCxn id="4" idx="4"/>
          </p:cNvCxnSpPr>
          <p:nvPr/>
        </p:nvCxnSpPr>
        <p:spPr>
          <a:xfrm rot="5400000" flipH="1">
            <a:off x="4747999" y="1725760"/>
            <a:ext cx="2294016" cy="1449511"/>
          </a:xfrm>
          <a:prstGeom prst="curvedConnector3">
            <a:avLst>
              <a:gd name="adj1" fmla="val -13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BA41E43A-4319-E7A9-67A6-E4D19A560639}"/>
              </a:ext>
            </a:extLst>
          </p:cNvPr>
          <p:cNvCxnSpPr>
            <a:stCxn id="7" idx="7"/>
            <a:endCxn id="5" idx="6"/>
          </p:cNvCxnSpPr>
          <p:nvPr/>
        </p:nvCxnSpPr>
        <p:spPr>
          <a:xfrm rot="5400000" flipH="1" flipV="1">
            <a:off x="6367475" y="2607824"/>
            <a:ext cx="1241987" cy="63320"/>
          </a:xfrm>
          <a:prstGeom prst="curvedConnector4">
            <a:avLst>
              <a:gd name="adj1" fmla="val 37595"/>
              <a:gd name="adj2" fmla="val 4610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9F7D6A44-E298-6195-A653-A2DD25F3B733}"/>
              </a:ext>
            </a:extLst>
          </p:cNvPr>
          <p:cNvCxnSpPr>
            <a:cxnSpLocks/>
            <a:stCxn id="4" idx="3"/>
            <a:endCxn id="8" idx="7"/>
          </p:cNvCxnSpPr>
          <p:nvPr/>
        </p:nvCxnSpPr>
        <p:spPr>
          <a:xfrm rot="5400000">
            <a:off x="3797752" y="1837628"/>
            <a:ext cx="1807903" cy="6000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7CBCE2B7-1476-1A55-166C-417280564331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5408579" y="1065179"/>
            <a:ext cx="1204698" cy="7847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68F84570-CEE0-D4CE-0C6B-C45B350AC3F1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rot="16200000" flipV="1">
            <a:off x="4965881" y="1606596"/>
            <a:ext cx="2026775" cy="12809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7014EB9-386B-D86C-B30A-A787995F5284}"/>
              </a:ext>
            </a:extLst>
          </p:cNvPr>
          <p:cNvSpPr txBox="1"/>
          <p:nvPr/>
        </p:nvSpPr>
        <p:spPr>
          <a:xfrm>
            <a:off x="4259769" y="1975194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8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863450A-1CA2-DBAD-D8F2-77D94EAD3415}"/>
              </a:ext>
            </a:extLst>
          </p:cNvPr>
          <p:cNvSpPr txBox="1"/>
          <p:nvPr/>
        </p:nvSpPr>
        <p:spPr>
          <a:xfrm>
            <a:off x="3622699" y="995374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CDD7856-ECF0-9897-0822-D1C97D18663B}"/>
              </a:ext>
            </a:extLst>
          </p:cNvPr>
          <p:cNvSpPr txBox="1"/>
          <p:nvPr/>
        </p:nvSpPr>
        <p:spPr>
          <a:xfrm>
            <a:off x="3057732" y="3177843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4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3CF6336-9734-D0A3-5EFA-DB129F4DC84C}"/>
              </a:ext>
            </a:extLst>
          </p:cNvPr>
          <p:cNvSpPr txBox="1"/>
          <p:nvPr/>
        </p:nvSpPr>
        <p:spPr>
          <a:xfrm>
            <a:off x="5828489" y="1932651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3E10782-F9DA-3434-A0F5-6C8BF51B1366}"/>
              </a:ext>
            </a:extLst>
          </p:cNvPr>
          <p:cNvSpPr txBox="1"/>
          <p:nvPr/>
        </p:nvSpPr>
        <p:spPr>
          <a:xfrm>
            <a:off x="5202003" y="2719496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5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F01FE4-EE3D-2793-D878-DE42E0A9B798}"/>
              </a:ext>
            </a:extLst>
          </p:cNvPr>
          <p:cNvSpPr txBox="1"/>
          <p:nvPr/>
        </p:nvSpPr>
        <p:spPr>
          <a:xfrm>
            <a:off x="5985663" y="986528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9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0C78F94-1B60-B9C8-E294-3EEF0096252B}"/>
              </a:ext>
            </a:extLst>
          </p:cNvPr>
          <p:cNvSpPr txBox="1"/>
          <p:nvPr/>
        </p:nvSpPr>
        <p:spPr>
          <a:xfrm>
            <a:off x="6956808" y="2733474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351D77-A8AC-B8CC-EE2B-3C954FD851BC}"/>
              </a:ext>
            </a:extLst>
          </p:cNvPr>
          <p:cNvSpPr/>
          <p:nvPr/>
        </p:nvSpPr>
        <p:spPr>
          <a:xfrm>
            <a:off x="303581" y="198815"/>
            <a:ext cx="44726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红色代表：  最短距离</a:t>
            </a:r>
            <a:r>
              <a:rPr lang="en-US" altLang="zh-CN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来自哪里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7E6F3F-16AF-7530-BA24-06423F827F04}"/>
              </a:ext>
            </a:extLst>
          </p:cNvPr>
          <p:cNvSpPr txBox="1"/>
          <p:nvPr/>
        </p:nvSpPr>
        <p:spPr>
          <a:xfrm>
            <a:off x="4953132" y="554975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/-1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8D54DF-2D43-4781-BB2A-866527A63E0C}"/>
              </a:ext>
            </a:extLst>
          </p:cNvPr>
          <p:cNvSpPr txBox="1"/>
          <p:nvPr/>
        </p:nvSpPr>
        <p:spPr>
          <a:xfrm>
            <a:off x="6625704" y="1457573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/-1</a:t>
            </a:r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7FFE68-A108-2632-80F2-EF77AA210F59}"/>
              </a:ext>
            </a:extLst>
          </p:cNvPr>
          <p:cNvSpPr txBox="1"/>
          <p:nvPr/>
        </p:nvSpPr>
        <p:spPr>
          <a:xfrm>
            <a:off x="6922851" y="3483946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/-1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F66F9D-AA78-9AF6-91B1-FAD03BC832DC}"/>
              </a:ext>
            </a:extLst>
          </p:cNvPr>
          <p:cNvSpPr txBox="1"/>
          <p:nvPr/>
        </p:nvSpPr>
        <p:spPr>
          <a:xfrm>
            <a:off x="4024902" y="3458523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/-1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51611D-0A53-42C7-CBE0-63584A3374B8}"/>
              </a:ext>
            </a:extLst>
          </p:cNvPr>
          <p:cNvSpPr txBox="1"/>
          <p:nvPr/>
        </p:nvSpPr>
        <p:spPr>
          <a:xfrm>
            <a:off x="3241425" y="2390056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/-1</a:t>
            </a:r>
            <a:endParaRPr lang="zh-CN" altLang="en-US" sz="1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D9CA270-2444-38F5-1CAE-36FC0DFE96D7}"/>
              </a:ext>
            </a:extLst>
          </p:cNvPr>
          <p:cNvSpPr/>
          <p:nvPr/>
        </p:nvSpPr>
        <p:spPr>
          <a:xfrm>
            <a:off x="448469" y="4582054"/>
            <a:ext cx="762260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的“最短距离”是指，从起点到点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的最短距离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8552A45-8FB1-3569-F25F-301241ACE572}"/>
              </a:ext>
            </a:extLst>
          </p:cNvPr>
          <p:cNvSpPr/>
          <p:nvPr/>
        </p:nvSpPr>
        <p:spPr>
          <a:xfrm>
            <a:off x="448469" y="5056692"/>
            <a:ext cx="113928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的“来自哪里”是指，从起点到点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的最短路径中，是从哪个点到的点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5418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9A7051C-7251-D659-20C7-F241BD5A7F01}"/>
              </a:ext>
            </a:extLst>
          </p:cNvPr>
          <p:cNvSpPr/>
          <p:nvPr/>
        </p:nvSpPr>
        <p:spPr>
          <a:xfrm>
            <a:off x="4931923" y="826851"/>
            <a:ext cx="476656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DAAB046-6B07-91E1-8750-B68D9898E0BB}"/>
              </a:ext>
            </a:extLst>
          </p:cNvPr>
          <p:cNvSpPr/>
          <p:nvPr/>
        </p:nvSpPr>
        <p:spPr>
          <a:xfrm>
            <a:off x="6543472" y="1780162"/>
            <a:ext cx="476656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2B4BF37-7DA2-6807-22F2-B06EB573189D}"/>
              </a:ext>
            </a:extLst>
          </p:cNvPr>
          <p:cNvSpPr/>
          <p:nvPr/>
        </p:nvSpPr>
        <p:spPr>
          <a:xfrm>
            <a:off x="3167975" y="1906621"/>
            <a:ext cx="476656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C05CCD2-70F2-4209-B0B1-EA51F18968C1}"/>
              </a:ext>
            </a:extLst>
          </p:cNvPr>
          <p:cNvSpPr/>
          <p:nvPr/>
        </p:nvSpPr>
        <p:spPr>
          <a:xfrm>
            <a:off x="6549957" y="3190672"/>
            <a:ext cx="476656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273CDCB-4E13-3DCD-1049-5CEE517C0A4A}"/>
              </a:ext>
            </a:extLst>
          </p:cNvPr>
          <p:cNvSpPr/>
          <p:nvPr/>
        </p:nvSpPr>
        <p:spPr>
          <a:xfrm>
            <a:off x="3994827" y="2971800"/>
            <a:ext cx="476656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2E9EDC6C-6D83-BB85-A6EE-4A3994111564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0800000" flipV="1">
            <a:off x="3237781" y="1065178"/>
            <a:ext cx="1694143" cy="9112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C753D90C-4F9F-4C7D-3DB0-7A48B517D976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rot="10800000" flipH="1" flipV="1">
            <a:off x="3167974" y="2144949"/>
            <a:ext cx="896657" cy="1233702"/>
          </a:xfrm>
          <a:prstGeom prst="curvedConnector4">
            <a:avLst>
              <a:gd name="adj1" fmla="val -25495"/>
              <a:gd name="adj2" fmla="val 124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1BE5FBB8-A2AB-2B6F-1A1E-F87F88C69461}"/>
              </a:ext>
            </a:extLst>
          </p:cNvPr>
          <p:cNvCxnSpPr>
            <a:cxnSpLocks/>
            <a:stCxn id="7" idx="3"/>
            <a:endCxn id="4" idx="4"/>
          </p:cNvCxnSpPr>
          <p:nvPr/>
        </p:nvCxnSpPr>
        <p:spPr>
          <a:xfrm rot="5400000" flipH="1">
            <a:off x="4747999" y="1725760"/>
            <a:ext cx="2294016" cy="1449511"/>
          </a:xfrm>
          <a:prstGeom prst="curvedConnector3">
            <a:avLst>
              <a:gd name="adj1" fmla="val -13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BA41E43A-4319-E7A9-67A6-E4D19A560639}"/>
              </a:ext>
            </a:extLst>
          </p:cNvPr>
          <p:cNvCxnSpPr>
            <a:stCxn id="7" idx="7"/>
            <a:endCxn id="5" idx="6"/>
          </p:cNvCxnSpPr>
          <p:nvPr/>
        </p:nvCxnSpPr>
        <p:spPr>
          <a:xfrm rot="5400000" flipH="1" flipV="1">
            <a:off x="6367475" y="2607824"/>
            <a:ext cx="1241987" cy="63320"/>
          </a:xfrm>
          <a:prstGeom prst="curvedConnector4">
            <a:avLst>
              <a:gd name="adj1" fmla="val 37595"/>
              <a:gd name="adj2" fmla="val 4610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9F7D6A44-E298-6195-A653-A2DD25F3B733}"/>
              </a:ext>
            </a:extLst>
          </p:cNvPr>
          <p:cNvCxnSpPr>
            <a:cxnSpLocks/>
            <a:stCxn id="4" idx="3"/>
            <a:endCxn id="8" idx="7"/>
          </p:cNvCxnSpPr>
          <p:nvPr/>
        </p:nvCxnSpPr>
        <p:spPr>
          <a:xfrm rot="5400000">
            <a:off x="3797752" y="1837628"/>
            <a:ext cx="1807903" cy="6000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7CBCE2B7-1476-1A55-166C-417280564331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5408579" y="1065179"/>
            <a:ext cx="1204698" cy="7847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68F84570-CEE0-D4CE-0C6B-C45B350AC3F1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rot="16200000" flipV="1">
            <a:off x="4965881" y="1606596"/>
            <a:ext cx="2026775" cy="12809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7014EB9-386B-D86C-B30A-A787995F5284}"/>
              </a:ext>
            </a:extLst>
          </p:cNvPr>
          <p:cNvSpPr txBox="1"/>
          <p:nvPr/>
        </p:nvSpPr>
        <p:spPr>
          <a:xfrm>
            <a:off x="4259769" y="1975194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8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863450A-1CA2-DBAD-D8F2-77D94EAD3415}"/>
              </a:ext>
            </a:extLst>
          </p:cNvPr>
          <p:cNvSpPr txBox="1"/>
          <p:nvPr/>
        </p:nvSpPr>
        <p:spPr>
          <a:xfrm>
            <a:off x="3622699" y="995374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CDD7856-ECF0-9897-0822-D1C97D18663B}"/>
              </a:ext>
            </a:extLst>
          </p:cNvPr>
          <p:cNvSpPr txBox="1"/>
          <p:nvPr/>
        </p:nvSpPr>
        <p:spPr>
          <a:xfrm>
            <a:off x="3057732" y="3177843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4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3CF6336-9734-D0A3-5EFA-DB129F4DC84C}"/>
              </a:ext>
            </a:extLst>
          </p:cNvPr>
          <p:cNvSpPr txBox="1"/>
          <p:nvPr/>
        </p:nvSpPr>
        <p:spPr>
          <a:xfrm>
            <a:off x="5828489" y="1932651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3E10782-F9DA-3434-A0F5-6C8BF51B1366}"/>
              </a:ext>
            </a:extLst>
          </p:cNvPr>
          <p:cNvSpPr txBox="1"/>
          <p:nvPr/>
        </p:nvSpPr>
        <p:spPr>
          <a:xfrm>
            <a:off x="5202003" y="2719496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5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F01FE4-EE3D-2793-D878-DE42E0A9B798}"/>
              </a:ext>
            </a:extLst>
          </p:cNvPr>
          <p:cNvSpPr txBox="1"/>
          <p:nvPr/>
        </p:nvSpPr>
        <p:spPr>
          <a:xfrm>
            <a:off x="5985663" y="986528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9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0C78F94-1B60-B9C8-E294-3EEF0096252B}"/>
              </a:ext>
            </a:extLst>
          </p:cNvPr>
          <p:cNvSpPr txBox="1"/>
          <p:nvPr/>
        </p:nvSpPr>
        <p:spPr>
          <a:xfrm>
            <a:off x="6956808" y="2733474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903CBE4-0EED-8896-F216-E62149B5907E}"/>
              </a:ext>
            </a:extLst>
          </p:cNvPr>
          <p:cNvSpPr/>
          <p:nvPr/>
        </p:nvSpPr>
        <p:spPr>
          <a:xfrm>
            <a:off x="342202" y="280201"/>
            <a:ext cx="302037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假设起点为</a:t>
            </a:r>
            <a:r>
              <a:rPr lang="en-US" altLang="zh-CN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44EC19B-F40A-4A3E-9064-B0C54ECC846C}"/>
              </a:ext>
            </a:extLst>
          </p:cNvPr>
          <p:cNvSpPr txBox="1"/>
          <p:nvPr/>
        </p:nvSpPr>
        <p:spPr>
          <a:xfrm>
            <a:off x="4953132" y="554975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/-1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E1F86D3-CA44-0BE3-1F10-0735F51D6FC0}"/>
              </a:ext>
            </a:extLst>
          </p:cNvPr>
          <p:cNvSpPr txBox="1"/>
          <p:nvPr/>
        </p:nvSpPr>
        <p:spPr>
          <a:xfrm>
            <a:off x="6625704" y="1457573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/-1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809181F-F9E6-08AF-5038-C4DFBE7CCD8B}"/>
              </a:ext>
            </a:extLst>
          </p:cNvPr>
          <p:cNvSpPr txBox="1"/>
          <p:nvPr/>
        </p:nvSpPr>
        <p:spPr>
          <a:xfrm>
            <a:off x="6922851" y="3483946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/-1</a:t>
            </a:r>
            <a:endParaRPr lang="zh-CN" altLang="en-US" sz="16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909F987-6847-B9B9-6071-4BE960D898E9}"/>
              </a:ext>
            </a:extLst>
          </p:cNvPr>
          <p:cNvSpPr txBox="1"/>
          <p:nvPr/>
        </p:nvSpPr>
        <p:spPr>
          <a:xfrm>
            <a:off x="4024902" y="3458523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/-1</a:t>
            </a:r>
            <a:endParaRPr lang="zh-CN" altLang="en-US" sz="16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E9A3CA2-BFB5-AFCF-33DC-BC8FFA50A268}"/>
              </a:ext>
            </a:extLst>
          </p:cNvPr>
          <p:cNvSpPr txBox="1"/>
          <p:nvPr/>
        </p:nvSpPr>
        <p:spPr>
          <a:xfrm>
            <a:off x="3241425" y="2390056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/-1</a:t>
            </a:r>
            <a:endParaRPr lang="zh-CN" altLang="en-US" sz="16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C98A60-FD5B-582E-FA9A-D29C1C70F446}"/>
              </a:ext>
            </a:extLst>
          </p:cNvPr>
          <p:cNvSpPr/>
          <p:nvPr/>
        </p:nvSpPr>
        <p:spPr>
          <a:xfrm>
            <a:off x="448469" y="4582054"/>
            <a:ext cx="458010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首先将起点的“最短距离”置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45461D-E21B-8147-6A70-BA5D0951DCEA}"/>
              </a:ext>
            </a:extLst>
          </p:cNvPr>
          <p:cNvSpPr/>
          <p:nvPr/>
        </p:nvSpPr>
        <p:spPr>
          <a:xfrm>
            <a:off x="448469" y="5125676"/>
            <a:ext cx="61269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接着按顺序找到距离起点最近的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85C6A6-785E-9A1F-1036-701354913760}"/>
              </a:ext>
            </a:extLst>
          </p:cNvPr>
          <p:cNvSpPr/>
          <p:nvPr/>
        </p:nvSpPr>
        <p:spPr>
          <a:xfrm>
            <a:off x="6788285" y="4143983"/>
            <a:ext cx="529255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遍历所有未确定最短距离的点，找到“最短距离”最小的点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A4FF18-6187-8E90-BCD5-D66CE1676D98}"/>
              </a:ext>
            </a:extLst>
          </p:cNvPr>
          <p:cNvSpPr/>
          <p:nvPr/>
        </p:nvSpPr>
        <p:spPr>
          <a:xfrm>
            <a:off x="6781800" y="4960171"/>
            <a:ext cx="52925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更新这个点的“来自哪里”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4AC035-2698-B798-5992-97121E374D3C}"/>
              </a:ext>
            </a:extLst>
          </p:cNvPr>
          <p:cNvSpPr/>
          <p:nvPr/>
        </p:nvSpPr>
        <p:spPr>
          <a:xfrm>
            <a:off x="6781800" y="5468583"/>
            <a:ext cx="529255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更新这个点未起点的所有路径的终点的“最短距离”为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min(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原始最短距离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起点到刚刚的点的距离 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 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刚刚的点到这个点的距离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zh-CN" alt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97181C6E-BF7C-22C0-E1EE-8DD16BA63C84}"/>
              </a:ext>
            </a:extLst>
          </p:cNvPr>
          <p:cNvSpPr/>
          <p:nvPr/>
        </p:nvSpPr>
        <p:spPr>
          <a:xfrm>
            <a:off x="6462319" y="4341741"/>
            <a:ext cx="275186" cy="201602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D5A4A3D-4046-4D49-969D-6CCB3474A7F3}"/>
              </a:ext>
            </a:extLst>
          </p:cNvPr>
          <p:cNvSpPr/>
          <p:nvPr/>
        </p:nvSpPr>
        <p:spPr>
          <a:xfrm>
            <a:off x="422959" y="5669298"/>
            <a:ext cx="48526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直到无点可达或全部找到为止</a:t>
            </a:r>
          </a:p>
        </p:txBody>
      </p:sp>
    </p:spTree>
    <p:extLst>
      <p:ext uri="{BB962C8B-B14F-4D97-AF65-F5344CB8AC3E}">
        <p14:creationId xmlns:p14="http://schemas.microsoft.com/office/powerpoint/2010/main" val="342060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45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48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1" grpId="0"/>
      <p:bldP spid="12" grpId="0"/>
      <p:bldP spid="14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7179E6BF-4B47-3BA9-C840-6CDE04404A34}"/>
              </a:ext>
            </a:extLst>
          </p:cNvPr>
          <p:cNvSpPr txBox="1"/>
          <p:nvPr/>
        </p:nvSpPr>
        <p:spPr>
          <a:xfrm>
            <a:off x="5045816" y="570023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0/-1</a:t>
            </a:r>
            <a:endParaRPr lang="zh-CN" altLang="en-US" sz="16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9A7051C-7251-D659-20C7-F241BD5A7F01}"/>
              </a:ext>
            </a:extLst>
          </p:cNvPr>
          <p:cNvSpPr/>
          <p:nvPr/>
        </p:nvSpPr>
        <p:spPr>
          <a:xfrm>
            <a:off x="4931923" y="826851"/>
            <a:ext cx="476656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DAAB046-6B07-91E1-8750-B68D9898E0BB}"/>
              </a:ext>
            </a:extLst>
          </p:cNvPr>
          <p:cNvSpPr/>
          <p:nvPr/>
        </p:nvSpPr>
        <p:spPr>
          <a:xfrm>
            <a:off x="6543472" y="1780162"/>
            <a:ext cx="476656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2B4BF37-7DA2-6807-22F2-B06EB573189D}"/>
              </a:ext>
            </a:extLst>
          </p:cNvPr>
          <p:cNvSpPr/>
          <p:nvPr/>
        </p:nvSpPr>
        <p:spPr>
          <a:xfrm>
            <a:off x="3167975" y="1906621"/>
            <a:ext cx="476656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C05CCD2-70F2-4209-B0B1-EA51F18968C1}"/>
              </a:ext>
            </a:extLst>
          </p:cNvPr>
          <p:cNvSpPr/>
          <p:nvPr/>
        </p:nvSpPr>
        <p:spPr>
          <a:xfrm>
            <a:off x="6549957" y="3190672"/>
            <a:ext cx="476656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273CDCB-4E13-3DCD-1049-5CEE517C0A4A}"/>
              </a:ext>
            </a:extLst>
          </p:cNvPr>
          <p:cNvSpPr/>
          <p:nvPr/>
        </p:nvSpPr>
        <p:spPr>
          <a:xfrm>
            <a:off x="3994827" y="2971800"/>
            <a:ext cx="476656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C753D90C-4F9F-4C7D-3DB0-7A48B517D976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rot="10800000" flipH="1" flipV="1">
            <a:off x="3167974" y="2144949"/>
            <a:ext cx="896657" cy="1233702"/>
          </a:xfrm>
          <a:prstGeom prst="curvedConnector4">
            <a:avLst>
              <a:gd name="adj1" fmla="val -25495"/>
              <a:gd name="adj2" fmla="val 124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1BE5FBB8-A2AB-2B6F-1A1E-F87F88C69461}"/>
              </a:ext>
            </a:extLst>
          </p:cNvPr>
          <p:cNvCxnSpPr>
            <a:cxnSpLocks/>
            <a:stCxn id="7" idx="3"/>
            <a:endCxn id="4" idx="4"/>
          </p:cNvCxnSpPr>
          <p:nvPr/>
        </p:nvCxnSpPr>
        <p:spPr>
          <a:xfrm rot="5400000" flipH="1">
            <a:off x="4747999" y="1725760"/>
            <a:ext cx="2294016" cy="1449511"/>
          </a:xfrm>
          <a:prstGeom prst="curvedConnector3">
            <a:avLst>
              <a:gd name="adj1" fmla="val -13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BA41E43A-4319-E7A9-67A6-E4D19A560639}"/>
              </a:ext>
            </a:extLst>
          </p:cNvPr>
          <p:cNvCxnSpPr>
            <a:stCxn id="7" idx="7"/>
            <a:endCxn id="5" idx="6"/>
          </p:cNvCxnSpPr>
          <p:nvPr/>
        </p:nvCxnSpPr>
        <p:spPr>
          <a:xfrm rot="5400000" flipH="1" flipV="1">
            <a:off x="6367475" y="2607824"/>
            <a:ext cx="1241987" cy="63320"/>
          </a:xfrm>
          <a:prstGeom prst="curvedConnector4">
            <a:avLst>
              <a:gd name="adj1" fmla="val 37595"/>
              <a:gd name="adj2" fmla="val 4610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2E9EDC6C-6D83-BB85-A6EE-4A3994111564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0800000" flipV="1">
            <a:off x="3237781" y="1065178"/>
            <a:ext cx="1694143" cy="9112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9F7D6A44-E298-6195-A653-A2DD25F3B733}"/>
              </a:ext>
            </a:extLst>
          </p:cNvPr>
          <p:cNvCxnSpPr>
            <a:cxnSpLocks/>
            <a:stCxn id="4" idx="3"/>
            <a:endCxn id="8" idx="7"/>
          </p:cNvCxnSpPr>
          <p:nvPr/>
        </p:nvCxnSpPr>
        <p:spPr>
          <a:xfrm rot="5400000">
            <a:off x="3797752" y="1837628"/>
            <a:ext cx="1807903" cy="6000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7CBCE2B7-1476-1A55-166C-417280564331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5408579" y="1065179"/>
            <a:ext cx="1204698" cy="7847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68F84570-CEE0-D4CE-0C6B-C45B350AC3F1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rot="16200000" flipV="1">
            <a:off x="4965881" y="1606596"/>
            <a:ext cx="2026775" cy="12809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7014EB9-386B-D86C-B30A-A787995F5284}"/>
              </a:ext>
            </a:extLst>
          </p:cNvPr>
          <p:cNvSpPr txBox="1"/>
          <p:nvPr/>
        </p:nvSpPr>
        <p:spPr>
          <a:xfrm>
            <a:off x="4259769" y="1975194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8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863450A-1CA2-DBAD-D8F2-77D94EAD3415}"/>
              </a:ext>
            </a:extLst>
          </p:cNvPr>
          <p:cNvSpPr txBox="1"/>
          <p:nvPr/>
        </p:nvSpPr>
        <p:spPr>
          <a:xfrm>
            <a:off x="3622699" y="995374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CDD7856-ECF0-9897-0822-D1C97D18663B}"/>
              </a:ext>
            </a:extLst>
          </p:cNvPr>
          <p:cNvSpPr txBox="1"/>
          <p:nvPr/>
        </p:nvSpPr>
        <p:spPr>
          <a:xfrm>
            <a:off x="3057732" y="3177843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4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3CF6336-9734-D0A3-5EFA-DB129F4DC84C}"/>
              </a:ext>
            </a:extLst>
          </p:cNvPr>
          <p:cNvSpPr txBox="1"/>
          <p:nvPr/>
        </p:nvSpPr>
        <p:spPr>
          <a:xfrm>
            <a:off x="5828489" y="1932651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3E10782-F9DA-3434-A0F5-6C8BF51B1366}"/>
              </a:ext>
            </a:extLst>
          </p:cNvPr>
          <p:cNvSpPr txBox="1"/>
          <p:nvPr/>
        </p:nvSpPr>
        <p:spPr>
          <a:xfrm>
            <a:off x="5202003" y="2719496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5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F01FE4-EE3D-2793-D878-DE42E0A9B798}"/>
              </a:ext>
            </a:extLst>
          </p:cNvPr>
          <p:cNvSpPr txBox="1"/>
          <p:nvPr/>
        </p:nvSpPr>
        <p:spPr>
          <a:xfrm>
            <a:off x="5985663" y="986528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9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0C78F94-1B60-B9C8-E294-3EEF0096252B}"/>
              </a:ext>
            </a:extLst>
          </p:cNvPr>
          <p:cNvSpPr txBox="1"/>
          <p:nvPr/>
        </p:nvSpPr>
        <p:spPr>
          <a:xfrm>
            <a:off x="6956808" y="2733474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903CBE4-0EED-8896-F216-E62149B5907E}"/>
              </a:ext>
            </a:extLst>
          </p:cNvPr>
          <p:cNvSpPr/>
          <p:nvPr/>
        </p:nvSpPr>
        <p:spPr>
          <a:xfrm>
            <a:off x="342202" y="280201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实际计算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44EC19B-F40A-4A3E-9064-B0C54ECC846C}"/>
              </a:ext>
            </a:extLst>
          </p:cNvPr>
          <p:cNvSpPr txBox="1"/>
          <p:nvPr/>
        </p:nvSpPr>
        <p:spPr>
          <a:xfrm>
            <a:off x="4953132" y="554975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/-1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E1F86D3-CA44-0BE3-1F10-0735F51D6FC0}"/>
              </a:ext>
            </a:extLst>
          </p:cNvPr>
          <p:cNvSpPr txBox="1"/>
          <p:nvPr/>
        </p:nvSpPr>
        <p:spPr>
          <a:xfrm>
            <a:off x="6625704" y="1457573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/-1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809181F-F9E6-08AF-5038-C4DFBE7CCD8B}"/>
              </a:ext>
            </a:extLst>
          </p:cNvPr>
          <p:cNvSpPr txBox="1"/>
          <p:nvPr/>
        </p:nvSpPr>
        <p:spPr>
          <a:xfrm>
            <a:off x="6922851" y="3483946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/-1</a:t>
            </a:r>
            <a:endParaRPr lang="zh-CN" altLang="en-US" sz="16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909F987-6847-B9B9-6071-4BE960D898E9}"/>
              </a:ext>
            </a:extLst>
          </p:cNvPr>
          <p:cNvSpPr txBox="1"/>
          <p:nvPr/>
        </p:nvSpPr>
        <p:spPr>
          <a:xfrm>
            <a:off x="4024902" y="3458523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/-1</a:t>
            </a:r>
            <a:endParaRPr lang="zh-CN" altLang="en-US" sz="16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E9A3CA2-BFB5-AFCF-33DC-BC8FFA50A268}"/>
              </a:ext>
            </a:extLst>
          </p:cNvPr>
          <p:cNvSpPr txBox="1"/>
          <p:nvPr/>
        </p:nvSpPr>
        <p:spPr>
          <a:xfrm>
            <a:off x="3241425" y="2390056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/-1</a:t>
            </a:r>
            <a:endParaRPr lang="zh-CN" altLang="en-US" sz="16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C98A60-FD5B-582E-FA9A-D29C1C70F446}"/>
              </a:ext>
            </a:extLst>
          </p:cNvPr>
          <p:cNvSpPr/>
          <p:nvPr/>
        </p:nvSpPr>
        <p:spPr>
          <a:xfrm>
            <a:off x="448469" y="4582054"/>
            <a:ext cx="458010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首先将起点的“最短距离”置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45461D-E21B-8147-6A70-BA5D0951DCEA}"/>
              </a:ext>
            </a:extLst>
          </p:cNvPr>
          <p:cNvSpPr/>
          <p:nvPr/>
        </p:nvSpPr>
        <p:spPr>
          <a:xfrm>
            <a:off x="448469" y="5125676"/>
            <a:ext cx="61269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接着按顺序找到距离起点最近的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85C6A6-785E-9A1F-1036-701354913760}"/>
              </a:ext>
            </a:extLst>
          </p:cNvPr>
          <p:cNvSpPr/>
          <p:nvPr/>
        </p:nvSpPr>
        <p:spPr>
          <a:xfrm>
            <a:off x="6788285" y="4143983"/>
            <a:ext cx="529255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遍历所有未确定最短距离的点，找到“最短距离”最小的点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A4FF18-6187-8E90-BCD5-D66CE1676D98}"/>
              </a:ext>
            </a:extLst>
          </p:cNvPr>
          <p:cNvSpPr/>
          <p:nvPr/>
        </p:nvSpPr>
        <p:spPr>
          <a:xfrm>
            <a:off x="6781800" y="4960171"/>
            <a:ext cx="52925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更新这个点的“来自哪里”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4AC035-2698-B798-5992-97121E374D3C}"/>
              </a:ext>
            </a:extLst>
          </p:cNvPr>
          <p:cNvSpPr/>
          <p:nvPr/>
        </p:nvSpPr>
        <p:spPr>
          <a:xfrm>
            <a:off x="6781800" y="5468583"/>
            <a:ext cx="529255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更新这个点未起点的所有路径的终点的“最短距离”为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min(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原始最短距离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起点到刚刚的点的距离 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 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刚刚的点到这个点的距离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zh-CN" alt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97181C6E-BF7C-22C0-E1EE-8DD16BA63C84}"/>
              </a:ext>
            </a:extLst>
          </p:cNvPr>
          <p:cNvSpPr/>
          <p:nvPr/>
        </p:nvSpPr>
        <p:spPr>
          <a:xfrm>
            <a:off x="6462319" y="4341741"/>
            <a:ext cx="275186" cy="201602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D5A4A3D-4046-4D49-969D-6CCB3474A7F3}"/>
              </a:ext>
            </a:extLst>
          </p:cNvPr>
          <p:cNvSpPr/>
          <p:nvPr/>
        </p:nvSpPr>
        <p:spPr>
          <a:xfrm>
            <a:off x="422959" y="5669298"/>
            <a:ext cx="48526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直到无点可达或全部找到为止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F7C8ED-0E44-33B4-49CB-B9675EE87BC7}"/>
              </a:ext>
            </a:extLst>
          </p:cNvPr>
          <p:cNvSpPr/>
          <p:nvPr/>
        </p:nvSpPr>
        <p:spPr>
          <a:xfrm>
            <a:off x="303581" y="198815"/>
            <a:ext cx="44726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红色代表：  最短距离</a:t>
            </a:r>
            <a:r>
              <a:rPr lang="en-US" altLang="zh-CN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来自哪里</a:t>
            </a:r>
          </a:p>
        </p:txBody>
      </p:sp>
      <p:graphicFrame>
        <p:nvGraphicFramePr>
          <p:cNvPr id="20" name="表格 21">
            <a:extLst>
              <a:ext uri="{FF2B5EF4-FFF2-40B4-BE49-F238E27FC236}">
                <a16:creationId xmlns:a16="http://schemas.microsoft.com/office/drawing/2014/main" id="{F9D8C12A-B319-A077-F96F-7DE9F8652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8871"/>
              </p:ext>
            </p:extLst>
          </p:nvPr>
        </p:nvGraphicFramePr>
        <p:xfrm>
          <a:off x="8023182" y="1303506"/>
          <a:ext cx="370743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487">
                  <a:extLst>
                    <a:ext uri="{9D8B030D-6E8A-4147-A177-3AD203B41FA5}">
                      <a16:colId xmlns:a16="http://schemas.microsoft.com/office/drawing/2014/main" val="167289382"/>
                    </a:ext>
                  </a:extLst>
                </a:gridCol>
                <a:gridCol w="741487">
                  <a:extLst>
                    <a:ext uri="{9D8B030D-6E8A-4147-A177-3AD203B41FA5}">
                      <a16:colId xmlns:a16="http://schemas.microsoft.com/office/drawing/2014/main" val="3725628903"/>
                    </a:ext>
                  </a:extLst>
                </a:gridCol>
                <a:gridCol w="741487">
                  <a:extLst>
                    <a:ext uri="{9D8B030D-6E8A-4147-A177-3AD203B41FA5}">
                      <a16:colId xmlns:a16="http://schemas.microsoft.com/office/drawing/2014/main" val="4260248850"/>
                    </a:ext>
                  </a:extLst>
                </a:gridCol>
                <a:gridCol w="741487">
                  <a:extLst>
                    <a:ext uri="{9D8B030D-6E8A-4147-A177-3AD203B41FA5}">
                      <a16:colId xmlns:a16="http://schemas.microsoft.com/office/drawing/2014/main" val="882453533"/>
                    </a:ext>
                  </a:extLst>
                </a:gridCol>
                <a:gridCol w="741487">
                  <a:extLst>
                    <a:ext uri="{9D8B030D-6E8A-4147-A177-3AD203B41FA5}">
                      <a16:colId xmlns:a16="http://schemas.microsoft.com/office/drawing/2014/main" val="1519229576"/>
                    </a:ext>
                  </a:extLst>
                </a:gridCol>
              </a:tblGrid>
              <a:tr h="148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3095"/>
                  </a:ext>
                </a:extLst>
              </a:tr>
              <a:tr h="148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∞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∞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∞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∞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00931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4A9B66BC-901A-01F9-6E06-301F3A94E583}"/>
              </a:ext>
            </a:extLst>
          </p:cNvPr>
          <p:cNvSpPr/>
          <p:nvPr/>
        </p:nvSpPr>
        <p:spPr>
          <a:xfrm>
            <a:off x="8969856" y="2504052"/>
            <a:ext cx="25193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 &lt; ∞= ∞= ∞= ∞</a:t>
            </a:r>
            <a:endParaRPr lang="zh-CN" alt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8246149F-61A7-0D38-C80A-7392CAE5D75D}"/>
              </a:ext>
            </a:extLst>
          </p:cNvPr>
          <p:cNvSpPr/>
          <p:nvPr/>
        </p:nvSpPr>
        <p:spPr>
          <a:xfrm rot="10800000">
            <a:off x="8283388" y="2216535"/>
            <a:ext cx="286101" cy="1241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BC4F03A-2CE1-A578-6050-9A0EC68AB02E}"/>
              </a:ext>
            </a:extLst>
          </p:cNvPr>
          <p:cNvSpPr txBox="1"/>
          <p:nvPr/>
        </p:nvSpPr>
        <p:spPr>
          <a:xfrm>
            <a:off x="8283388" y="3558217"/>
            <a:ext cx="1669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距离最近的点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C724F7D-F4E5-16C4-D085-64D5837D43C7}"/>
              </a:ext>
            </a:extLst>
          </p:cNvPr>
          <p:cNvSpPr txBox="1"/>
          <p:nvPr/>
        </p:nvSpPr>
        <p:spPr>
          <a:xfrm>
            <a:off x="5033201" y="562499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0/0</a:t>
            </a:r>
            <a:endParaRPr lang="zh-CN" altLang="en-US" sz="1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D288D1-4F95-EAF9-8652-126D4289C056}"/>
              </a:ext>
            </a:extLst>
          </p:cNvPr>
          <p:cNvSpPr txBox="1"/>
          <p:nvPr/>
        </p:nvSpPr>
        <p:spPr>
          <a:xfrm>
            <a:off x="3246151" y="2398831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2/-1</a:t>
            </a:r>
            <a:endParaRPr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6D7069D-6CBB-DE1E-9391-1B07191341CC}"/>
              </a:ext>
            </a:extLst>
          </p:cNvPr>
          <p:cNvSpPr txBox="1"/>
          <p:nvPr/>
        </p:nvSpPr>
        <p:spPr>
          <a:xfrm>
            <a:off x="4102295" y="3468590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8/-1</a:t>
            </a:r>
            <a:endParaRPr lang="zh-CN" altLang="en-US" sz="16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4804F0A-2061-4FB3-A55E-12738E03081C}"/>
              </a:ext>
            </a:extLst>
          </p:cNvPr>
          <p:cNvSpPr txBox="1"/>
          <p:nvPr/>
        </p:nvSpPr>
        <p:spPr>
          <a:xfrm>
            <a:off x="6625704" y="1468073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9/-1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7946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4" grpId="0" animBg="1"/>
      <p:bldP spid="39" grpId="0"/>
      <p:bldP spid="42" grpId="0"/>
      <p:bldP spid="43" grpId="0"/>
      <p:bldP spid="45" grpId="0"/>
      <p:bldP spid="46" grpId="0"/>
      <p:bldP spid="2" grpId="0"/>
      <p:bldP spid="2" grpId="1"/>
      <p:bldP spid="3" grpId="0"/>
      <p:bldP spid="9" grpId="0"/>
      <p:bldP spid="9" grpId="1"/>
      <p:bldP spid="11" grpId="0"/>
      <p:bldP spid="11" grpId="1"/>
      <p:bldP spid="12" grpId="0"/>
      <p:bldP spid="12" grpId="1"/>
      <p:bldP spid="17" grpId="0"/>
      <p:bldP spid="22" grpId="0"/>
      <p:bldP spid="24" grpId="0" animBg="1"/>
      <p:bldP spid="26" grpId="0"/>
      <p:bldP spid="28" grpId="0"/>
      <p:bldP spid="28" grpId="1"/>
      <p:bldP spid="30" grpId="0"/>
      <p:bldP spid="31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EAD288D1-4F95-EAF9-8652-126D4289C056}"/>
              </a:ext>
            </a:extLst>
          </p:cNvPr>
          <p:cNvSpPr txBox="1"/>
          <p:nvPr/>
        </p:nvSpPr>
        <p:spPr>
          <a:xfrm>
            <a:off x="3246151" y="2398831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2/-1</a:t>
            </a:r>
            <a:endParaRPr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6D7069D-6CBB-DE1E-9391-1B07191341CC}"/>
              </a:ext>
            </a:extLst>
          </p:cNvPr>
          <p:cNvSpPr txBox="1"/>
          <p:nvPr/>
        </p:nvSpPr>
        <p:spPr>
          <a:xfrm>
            <a:off x="4102295" y="3468590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8/-1</a:t>
            </a:r>
            <a:endParaRPr lang="zh-CN" altLang="en-US" sz="16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4804F0A-2061-4FB3-A55E-12738E03081C}"/>
              </a:ext>
            </a:extLst>
          </p:cNvPr>
          <p:cNvSpPr txBox="1"/>
          <p:nvPr/>
        </p:nvSpPr>
        <p:spPr>
          <a:xfrm>
            <a:off x="6625704" y="1468073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9/-1</a:t>
            </a:r>
            <a:endParaRPr lang="zh-CN" altLang="en-US" sz="1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C724F7D-F4E5-16C4-D085-64D5837D43C7}"/>
              </a:ext>
            </a:extLst>
          </p:cNvPr>
          <p:cNvSpPr txBox="1"/>
          <p:nvPr/>
        </p:nvSpPr>
        <p:spPr>
          <a:xfrm>
            <a:off x="5033201" y="562499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0/0</a:t>
            </a:r>
            <a:endParaRPr lang="zh-CN" altLang="en-US" sz="16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9A7051C-7251-D659-20C7-F241BD5A7F01}"/>
              </a:ext>
            </a:extLst>
          </p:cNvPr>
          <p:cNvSpPr/>
          <p:nvPr/>
        </p:nvSpPr>
        <p:spPr>
          <a:xfrm>
            <a:off x="4931923" y="826851"/>
            <a:ext cx="476656" cy="4766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DAAB046-6B07-91E1-8750-B68D9898E0BB}"/>
              </a:ext>
            </a:extLst>
          </p:cNvPr>
          <p:cNvSpPr/>
          <p:nvPr/>
        </p:nvSpPr>
        <p:spPr>
          <a:xfrm>
            <a:off x="6543472" y="1780162"/>
            <a:ext cx="476656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2B4BF37-7DA2-6807-22F2-B06EB573189D}"/>
              </a:ext>
            </a:extLst>
          </p:cNvPr>
          <p:cNvSpPr/>
          <p:nvPr/>
        </p:nvSpPr>
        <p:spPr>
          <a:xfrm>
            <a:off x="3167975" y="1906621"/>
            <a:ext cx="476656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C05CCD2-70F2-4209-B0B1-EA51F18968C1}"/>
              </a:ext>
            </a:extLst>
          </p:cNvPr>
          <p:cNvSpPr/>
          <p:nvPr/>
        </p:nvSpPr>
        <p:spPr>
          <a:xfrm>
            <a:off x="6549957" y="3190672"/>
            <a:ext cx="476656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273CDCB-4E13-3DCD-1049-5CEE517C0A4A}"/>
              </a:ext>
            </a:extLst>
          </p:cNvPr>
          <p:cNvSpPr/>
          <p:nvPr/>
        </p:nvSpPr>
        <p:spPr>
          <a:xfrm>
            <a:off x="3994827" y="2971800"/>
            <a:ext cx="476656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C753D90C-4F9F-4C7D-3DB0-7A48B517D976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rot="10800000" flipH="1" flipV="1">
            <a:off x="3167974" y="2144949"/>
            <a:ext cx="896657" cy="1233702"/>
          </a:xfrm>
          <a:prstGeom prst="curvedConnector4">
            <a:avLst>
              <a:gd name="adj1" fmla="val -25495"/>
              <a:gd name="adj2" fmla="val 124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1BE5FBB8-A2AB-2B6F-1A1E-F87F88C69461}"/>
              </a:ext>
            </a:extLst>
          </p:cNvPr>
          <p:cNvCxnSpPr>
            <a:cxnSpLocks/>
            <a:stCxn id="7" idx="3"/>
            <a:endCxn id="4" idx="4"/>
          </p:cNvCxnSpPr>
          <p:nvPr/>
        </p:nvCxnSpPr>
        <p:spPr>
          <a:xfrm rot="5400000" flipH="1">
            <a:off x="4747999" y="1725760"/>
            <a:ext cx="2294016" cy="1449511"/>
          </a:xfrm>
          <a:prstGeom prst="curvedConnector3">
            <a:avLst>
              <a:gd name="adj1" fmla="val -13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BA41E43A-4319-E7A9-67A6-E4D19A560639}"/>
              </a:ext>
            </a:extLst>
          </p:cNvPr>
          <p:cNvCxnSpPr>
            <a:stCxn id="7" idx="7"/>
            <a:endCxn id="5" idx="6"/>
          </p:cNvCxnSpPr>
          <p:nvPr/>
        </p:nvCxnSpPr>
        <p:spPr>
          <a:xfrm rot="5400000" flipH="1" flipV="1">
            <a:off x="6367475" y="2607824"/>
            <a:ext cx="1241987" cy="63320"/>
          </a:xfrm>
          <a:prstGeom prst="curvedConnector4">
            <a:avLst>
              <a:gd name="adj1" fmla="val 37595"/>
              <a:gd name="adj2" fmla="val 4610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2E9EDC6C-6D83-BB85-A6EE-4A3994111564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0800000" flipV="1">
            <a:off x="3237781" y="1065178"/>
            <a:ext cx="1694143" cy="9112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9F7D6A44-E298-6195-A653-A2DD25F3B733}"/>
              </a:ext>
            </a:extLst>
          </p:cNvPr>
          <p:cNvCxnSpPr>
            <a:cxnSpLocks/>
            <a:stCxn id="4" idx="3"/>
            <a:endCxn id="8" idx="7"/>
          </p:cNvCxnSpPr>
          <p:nvPr/>
        </p:nvCxnSpPr>
        <p:spPr>
          <a:xfrm rot="5400000">
            <a:off x="3797752" y="1837628"/>
            <a:ext cx="1807903" cy="6000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7CBCE2B7-1476-1A55-166C-417280564331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5408579" y="1065179"/>
            <a:ext cx="1204698" cy="7847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68F84570-CEE0-D4CE-0C6B-C45B350AC3F1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rot="16200000" flipV="1">
            <a:off x="4965881" y="1606596"/>
            <a:ext cx="2026775" cy="12809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7014EB9-386B-D86C-B30A-A787995F5284}"/>
              </a:ext>
            </a:extLst>
          </p:cNvPr>
          <p:cNvSpPr txBox="1"/>
          <p:nvPr/>
        </p:nvSpPr>
        <p:spPr>
          <a:xfrm>
            <a:off x="4259769" y="1975194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8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863450A-1CA2-DBAD-D8F2-77D94EAD3415}"/>
              </a:ext>
            </a:extLst>
          </p:cNvPr>
          <p:cNvSpPr txBox="1"/>
          <p:nvPr/>
        </p:nvSpPr>
        <p:spPr>
          <a:xfrm>
            <a:off x="3622699" y="995374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CDD7856-ECF0-9897-0822-D1C97D18663B}"/>
              </a:ext>
            </a:extLst>
          </p:cNvPr>
          <p:cNvSpPr txBox="1"/>
          <p:nvPr/>
        </p:nvSpPr>
        <p:spPr>
          <a:xfrm>
            <a:off x="3057732" y="3177843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4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3CF6336-9734-D0A3-5EFA-DB129F4DC84C}"/>
              </a:ext>
            </a:extLst>
          </p:cNvPr>
          <p:cNvSpPr txBox="1"/>
          <p:nvPr/>
        </p:nvSpPr>
        <p:spPr>
          <a:xfrm>
            <a:off x="5828489" y="1932651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3E10782-F9DA-3434-A0F5-6C8BF51B1366}"/>
              </a:ext>
            </a:extLst>
          </p:cNvPr>
          <p:cNvSpPr txBox="1"/>
          <p:nvPr/>
        </p:nvSpPr>
        <p:spPr>
          <a:xfrm>
            <a:off x="5202003" y="2719496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5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F01FE4-EE3D-2793-D878-DE42E0A9B798}"/>
              </a:ext>
            </a:extLst>
          </p:cNvPr>
          <p:cNvSpPr txBox="1"/>
          <p:nvPr/>
        </p:nvSpPr>
        <p:spPr>
          <a:xfrm>
            <a:off x="5985663" y="986528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9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0C78F94-1B60-B9C8-E294-3EEF0096252B}"/>
              </a:ext>
            </a:extLst>
          </p:cNvPr>
          <p:cNvSpPr txBox="1"/>
          <p:nvPr/>
        </p:nvSpPr>
        <p:spPr>
          <a:xfrm>
            <a:off x="6956808" y="2733474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809181F-F9E6-08AF-5038-C4DFBE7CCD8B}"/>
              </a:ext>
            </a:extLst>
          </p:cNvPr>
          <p:cNvSpPr txBox="1"/>
          <p:nvPr/>
        </p:nvSpPr>
        <p:spPr>
          <a:xfrm>
            <a:off x="6922851" y="3483946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/-1</a:t>
            </a:r>
            <a:endParaRPr lang="zh-CN" altLang="en-US" sz="16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C98A60-FD5B-582E-FA9A-D29C1C70F446}"/>
              </a:ext>
            </a:extLst>
          </p:cNvPr>
          <p:cNvSpPr/>
          <p:nvPr/>
        </p:nvSpPr>
        <p:spPr>
          <a:xfrm>
            <a:off x="448469" y="4582054"/>
            <a:ext cx="458010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首先将起点的“最短距离”置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45461D-E21B-8147-6A70-BA5D0951DCEA}"/>
              </a:ext>
            </a:extLst>
          </p:cNvPr>
          <p:cNvSpPr/>
          <p:nvPr/>
        </p:nvSpPr>
        <p:spPr>
          <a:xfrm>
            <a:off x="448469" y="5125676"/>
            <a:ext cx="61269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接着按顺序找到距离起点最近的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85C6A6-785E-9A1F-1036-701354913760}"/>
              </a:ext>
            </a:extLst>
          </p:cNvPr>
          <p:cNvSpPr/>
          <p:nvPr/>
        </p:nvSpPr>
        <p:spPr>
          <a:xfrm>
            <a:off x="6788285" y="4143983"/>
            <a:ext cx="529255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遍历所有未确定最短距离的点，找到“最短距离”最小的点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A4FF18-6187-8E90-BCD5-D66CE1676D98}"/>
              </a:ext>
            </a:extLst>
          </p:cNvPr>
          <p:cNvSpPr/>
          <p:nvPr/>
        </p:nvSpPr>
        <p:spPr>
          <a:xfrm>
            <a:off x="6781800" y="4960171"/>
            <a:ext cx="52925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更新这个点的“来自哪里”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4AC035-2698-B798-5992-97121E374D3C}"/>
              </a:ext>
            </a:extLst>
          </p:cNvPr>
          <p:cNvSpPr/>
          <p:nvPr/>
        </p:nvSpPr>
        <p:spPr>
          <a:xfrm>
            <a:off x="6781800" y="5468583"/>
            <a:ext cx="529255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更新这个点未起点的所有路径的终点的“最短距离”为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min(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原始最短距离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起点到刚刚的点的距离 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 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刚刚的点到这个点的距离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zh-CN" alt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97181C6E-BF7C-22C0-E1EE-8DD16BA63C84}"/>
              </a:ext>
            </a:extLst>
          </p:cNvPr>
          <p:cNvSpPr/>
          <p:nvPr/>
        </p:nvSpPr>
        <p:spPr>
          <a:xfrm>
            <a:off x="6462319" y="4341741"/>
            <a:ext cx="275186" cy="201602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D5A4A3D-4046-4D49-969D-6CCB3474A7F3}"/>
              </a:ext>
            </a:extLst>
          </p:cNvPr>
          <p:cNvSpPr/>
          <p:nvPr/>
        </p:nvSpPr>
        <p:spPr>
          <a:xfrm>
            <a:off x="422959" y="5669298"/>
            <a:ext cx="48526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直到无点可达或全部找到为止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F7C8ED-0E44-33B4-49CB-B9675EE87BC7}"/>
              </a:ext>
            </a:extLst>
          </p:cNvPr>
          <p:cNvSpPr/>
          <p:nvPr/>
        </p:nvSpPr>
        <p:spPr>
          <a:xfrm>
            <a:off x="303581" y="198815"/>
            <a:ext cx="44726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红色代表：  最短距离</a:t>
            </a:r>
            <a:r>
              <a:rPr lang="en-US" altLang="zh-CN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来自哪里</a:t>
            </a:r>
          </a:p>
        </p:txBody>
      </p:sp>
      <p:graphicFrame>
        <p:nvGraphicFramePr>
          <p:cNvPr id="20" name="表格 21">
            <a:extLst>
              <a:ext uri="{FF2B5EF4-FFF2-40B4-BE49-F238E27FC236}">
                <a16:creationId xmlns:a16="http://schemas.microsoft.com/office/drawing/2014/main" id="{F9D8C12A-B319-A077-F96F-7DE9F8652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24384"/>
              </p:ext>
            </p:extLst>
          </p:nvPr>
        </p:nvGraphicFramePr>
        <p:xfrm>
          <a:off x="8023182" y="1303506"/>
          <a:ext cx="370743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487">
                  <a:extLst>
                    <a:ext uri="{9D8B030D-6E8A-4147-A177-3AD203B41FA5}">
                      <a16:colId xmlns:a16="http://schemas.microsoft.com/office/drawing/2014/main" val="167289382"/>
                    </a:ext>
                  </a:extLst>
                </a:gridCol>
                <a:gridCol w="741487">
                  <a:extLst>
                    <a:ext uri="{9D8B030D-6E8A-4147-A177-3AD203B41FA5}">
                      <a16:colId xmlns:a16="http://schemas.microsoft.com/office/drawing/2014/main" val="3725628903"/>
                    </a:ext>
                  </a:extLst>
                </a:gridCol>
                <a:gridCol w="741487">
                  <a:extLst>
                    <a:ext uri="{9D8B030D-6E8A-4147-A177-3AD203B41FA5}">
                      <a16:colId xmlns:a16="http://schemas.microsoft.com/office/drawing/2014/main" val="4260248850"/>
                    </a:ext>
                  </a:extLst>
                </a:gridCol>
                <a:gridCol w="741487">
                  <a:extLst>
                    <a:ext uri="{9D8B030D-6E8A-4147-A177-3AD203B41FA5}">
                      <a16:colId xmlns:a16="http://schemas.microsoft.com/office/drawing/2014/main" val="882453533"/>
                    </a:ext>
                  </a:extLst>
                </a:gridCol>
                <a:gridCol w="741487">
                  <a:extLst>
                    <a:ext uri="{9D8B030D-6E8A-4147-A177-3AD203B41FA5}">
                      <a16:colId xmlns:a16="http://schemas.microsoft.com/office/drawing/2014/main" val="1519229576"/>
                    </a:ext>
                  </a:extLst>
                </a:gridCol>
              </a:tblGrid>
              <a:tr h="148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3095"/>
                  </a:ext>
                </a:extLst>
              </a:tr>
              <a:tr h="148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∞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00931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4A9B66BC-901A-01F9-6E06-301F3A94E583}"/>
              </a:ext>
            </a:extLst>
          </p:cNvPr>
          <p:cNvSpPr/>
          <p:nvPr/>
        </p:nvSpPr>
        <p:spPr>
          <a:xfrm>
            <a:off x="9876899" y="2504052"/>
            <a:ext cx="25193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 &lt; 8 &lt; 9 &lt; 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8246149F-61A7-0D38-C80A-7392CAE5D75D}"/>
              </a:ext>
            </a:extLst>
          </p:cNvPr>
          <p:cNvSpPr/>
          <p:nvPr/>
        </p:nvSpPr>
        <p:spPr>
          <a:xfrm rot="10800000">
            <a:off x="8974843" y="2137653"/>
            <a:ext cx="286101" cy="1241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BC4F03A-2CE1-A578-6050-9A0EC68AB02E}"/>
              </a:ext>
            </a:extLst>
          </p:cNvPr>
          <p:cNvSpPr txBox="1"/>
          <p:nvPr/>
        </p:nvSpPr>
        <p:spPr>
          <a:xfrm>
            <a:off x="8341897" y="3503332"/>
            <a:ext cx="1669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距离最近的点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81B83DA-BED9-7501-BB50-494453A77B66}"/>
              </a:ext>
            </a:extLst>
          </p:cNvPr>
          <p:cNvSpPr/>
          <p:nvPr/>
        </p:nvSpPr>
        <p:spPr>
          <a:xfrm>
            <a:off x="3201211" y="3888914"/>
            <a:ext cx="135966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 + 4 = 6 &lt; 8</a:t>
            </a:r>
            <a:endParaRPr lang="zh-CN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8511642-9405-BACB-07F9-8E5B58AF3991}"/>
              </a:ext>
            </a:extLst>
          </p:cNvPr>
          <p:cNvSpPr txBox="1"/>
          <p:nvPr/>
        </p:nvSpPr>
        <p:spPr>
          <a:xfrm>
            <a:off x="4108719" y="3448188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6/-1</a:t>
            </a:r>
            <a:endParaRPr lang="zh-CN" altLang="en-US" sz="16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3B72C9C-A8D5-1445-2592-DF5483DD484B}"/>
              </a:ext>
            </a:extLst>
          </p:cNvPr>
          <p:cNvSpPr txBox="1"/>
          <p:nvPr/>
        </p:nvSpPr>
        <p:spPr>
          <a:xfrm>
            <a:off x="3191365" y="2409032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altLang="zh-CN" sz="1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/0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995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19" grpId="0"/>
      <p:bldP spid="25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EAD288D1-4F95-EAF9-8652-126D4289C056}"/>
              </a:ext>
            </a:extLst>
          </p:cNvPr>
          <p:cNvSpPr txBox="1"/>
          <p:nvPr/>
        </p:nvSpPr>
        <p:spPr>
          <a:xfrm>
            <a:off x="3246151" y="2398831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2/0</a:t>
            </a:r>
            <a:endParaRPr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6D7069D-6CBB-DE1E-9391-1B07191341CC}"/>
              </a:ext>
            </a:extLst>
          </p:cNvPr>
          <p:cNvSpPr txBox="1"/>
          <p:nvPr/>
        </p:nvSpPr>
        <p:spPr>
          <a:xfrm>
            <a:off x="4102295" y="3468590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6/-1</a:t>
            </a:r>
            <a:endParaRPr lang="zh-CN" altLang="en-US" sz="16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4804F0A-2061-4FB3-A55E-12738E03081C}"/>
              </a:ext>
            </a:extLst>
          </p:cNvPr>
          <p:cNvSpPr txBox="1"/>
          <p:nvPr/>
        </p:nvSpPr>
        <p:spPr>
          <a:xfrm>
            <a:off x="6625704" y="1468073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9/-1</a:t>
            </a:r>
            <a:endParaRPr lang="zh-CN" altLang="en-US" sz="1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C724F7D-F4E5-16C4-D085-64D5837D43C7}"/>
              </a:ext>
            </a:extLst>
          </p:cNvPr>
          <p:cNvSpPr txBox="1"/>
          <p:nvPr/>
        </p:nvSpPr>
        <p:spPr>
          <a:xfrm>
            <a:off x="5033201" y="562499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0/0</a:t>
            </a:r>
            <a:endParaRPr lang="zh-CN" altLang="en-US" sz="16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9A7051C-7251-D659-20C7-F241BD5A7F01}"/>
              </a:ext>
            </a:extLst>
          </p:cNvPr>
          <p:cNvSpPr/>
          <p:nvPr/>
        </p:nvSpPr>
        <p:spPr>
          <a:xfrm>
            <a:off x="4931923" y="826851"/>
            <a:ext cx="476656" cy="4766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DAAB046-6B07-91E1-8750-B68D9898E0BB}"/>
              </a:ext>
            </a:extLst>
          </p:cNvPr>
          <p:cNvSpPr/>
          <p:nvPr/>
        </p:nvSpPr>
        <p:spPr>
          <a:xfrm>
            <a:off x="6543472" y="1780162"/>
            <a:ext cx="476656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2B4BF37-7DA2-6807-22F2-B06EB573189D}"/>
              </a:ext>
            </a:extLst>
          </p:cNvPr>
          <p:cNvSpPr/>
          <p:nvPr/>
        </p:nvSpPr>
        <p:spPr>
          <a:xfrm>
            <a:off x="3167975" y="1906621"/>
            <a:ext cx="476656" cy="4766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C05CCD2-70F2-4209-B0B1-EA51F18968C1}"/>
              </a:ext>
            </a:extLst>
          </p:cNvPr>
          <p:cNvSpPr/>
          <p:nvPr/>
        </p:nvSpPr>
        <p:spPr>
          <a:xfrm>
            <a:off x="6549957" y="3190672"/>
            <a:ext cx="476656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273CDCB-4E13-3DCD-1049-5CEE517C0A4A}"/>
              </a:ext>
            </a:extLst>
          </p:cNvPr>
          <p:cNvSpPr/>
          <p:nvPr/>
        </p:nvSpPr>
        <p:spPr>
          <a:xfrm>
            <a:off x="3994827" y="2971800"/>
            <a:ext cx="476656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C753D90C-4F9F-4C7D-3DB0-7A48B517D976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rot="10800000" flipH="1" flipV="1">
            <a:off x="3167974" y="2144949"/>
            <a:ext cx="896657" cy="1233702"/>
          </a:xfrm>
          <a:prstGeom prst="curvedConnector4">
            <a:avLst>
              <a:gd name="adj1" fmla="val -25495"/>
              <a:gd name="adj2" fmla="val 124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1BE5FBB8-A2AB-2B6F-1A1E-F87F88C69461}"/>
              </a:ext>
            </a:extLst>
          </p:cNvPr>
          <p:cNvCxnSpPr>
            <a:cxnSpLocks/>
            <a:stCxn id="7" idx="3"/>
            <a:endCxn id="4" idx="4"/>
          </p:cNvCxnSpPr>
          <p:nvPr/>
        </p:nvCxnSpPr>
        <p:spPr>
          <a:xfrm rot="5400000" flipH="1">
            <a:off x="4747999" y="1725760"/>
            <a:ext cx="2294016" cy="1449511"/>
          </a:xfrm>
          <a:prstGeom prst="curvedConnector3">
            <a:avLst>
              <a:gd name="adj1" fmla="val -13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BA41E43A-4319-E7A9-67A6-E4D19A560639}"/>
              </a:ext>
            </a:extLst>
          </p:cNvPr>
          <p:cNvCxnSpPr>
            <a:stCxn id="7" idx="7"/>
            <a:endCxn id="5" idx="6"/>
          </p:cNvCxnSpPr>
          <p:nvPr/>
        </p:nvCxnSpPr>
        <p:spPr>
          <a:xfrm rot="5400000" flipH="1" flipV="1">
            <a:off x="6367475" y="2607824"/>
            <a:ext cx="1241987" cy="63320"/>
          </a:xfrm>
          <a:prstGeom prst="curvedConnector4">
            <a:avLst>
              <a:gd name="adj1" fmla="val 37595"/>
              <a:gd name="adj2" fmla="val 4610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2E9EDC6C-6D83-BB85-A6EE-4A3994111564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0800000" flipV="1">
            <a:off x="3237781" y="1065178"/>
            <a:ext cx="1694143" cy="9112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9F7D6A44-E298-6195-A653-A2DD25F3B733}"/>
              </a:ext>
            </a:extLst>
          </p:cNvPr>
          <p:cNvCxnSpPr>
            <a:cxnSpLocks/>
            <a:stCxn id="4" idx="3"/>
            <a:endCxn id="8" idx="7"/>
          </p:cNvCxnSpPr>
          <p:nvPr/>
        </p:nvCxnSpPr>
        <p:spPr>
          <a:xfrm rot="5400000">
            <a:off x="3797752" y="1837628"/>
            <a:ext cx="1807903" cy="6000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7CBCE2B7-1476-1A55-166C-417280564331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5408579" y="1065179"/>
            <a:ext cx="1204698" cy="7847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68F84570-CEE0-D4CE-0C6B-C45B350AC3F1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rot="16200000" flipV="1">
            <a:off x="4965881" y="1606596"/>
            <a:ext cx="2026775" cy="12809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7014EB9-386B-D86C-B30A-A787995F5284}"/>
              </a:ext>
            </a:extLst>
          </p:cNvPr>
          <p:cNvSpPr txBox="1"/>
          <p:nvPr/>
        </p:nvSpPr>
        <p:spPr>
          <a:xfrm>
            <a:off x="4259769" y="1975194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8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863450A-1CA2-DBAD-D8F2-77D94EAD3415}"/>
              </a:ext>
            </a:extLst>
          </p:cNvPr>
          <p:cNvSpPr txBox="1"/>
          <p:nvPr/>
        </p:nvSpPr>
        <p:spPr>
          <a:xfrm>
            <a:off x="3622699" y="995374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CDD7856-ECF0-9897-0822-D1C97D18663B}"/>
              </a:ext>
            </a:extLst>
          </p:cNvPr>
          <p:cNvSpPr txBox="1"/>
          <p:nvPr/>
        </p:nvSpPr>
        <p:spPr>
          <a:xfrm>
            <a:off x="3057732" y="3177843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4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3CF6336-9734-D0A3-5EFA-DB129F4DC84C}"/>
              </a:ext>
            </a:extLst>
          </p:cNvPr>
          <p:cNvSpPr txBox="1"/>
          <p:nvPr/>
        </p:nvSpPr>
        <p:spPr>
          <a:xfrm>
            <a:off x="5828489" y="1932651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3E10782-F9DA-3434-A0F5-6C8BF51B1366}"/>
              </a:ext>
            </a:extLst>
          </p:cNvPr>
          <p:cNvSpPr txBox="1"/>
          <p:nvPr/>
        </p:nvSpPr>
        <p:spPr>
          <a:xfrm>
            <a:off x="5202003" y="2719496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5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F01FE4-EE3D-2793-D878-DE42E0A9B798}"/>
              </a:ext>
            </a:extLst>
          </p:cNvPr>
          <p:cNvSpPr txBox="1"/>
          <p:nvPr/>
        </p:nvSpPr>
        <p:spPr>
          <a:xfrm>
            <a:off x="5985663" y="986528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9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0C78F94-1B60-B9C8-E294-3EEF0096252B}"/>
              </a:ext>
            </a:extLst>
          </p:cNvPr>
          <p:cNvSpPr txBox="1"/>
          <p:nvPr/>
        </p:nvSpPr>
        <p:spPr>
          <a:xfrm>
            <a:off x="6956808" y="2733474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809181F-F9E6-08AF-5038-C4DFBE7CCD8B}"/>
              </a:ext>
            </a:extLst>
          </p:cNvPr>
          <p:cNvSpPr txBox="1"/>
          <p:nvPr/>
        </p:nvSpPr>
        <p:spPr>
          <a:xfrm>
            <a:off x="6922851" y="3483946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/-1</a:t>
            </a:r>
            <a:endParaRPr lang="zh-CN" altLang="en-US" sz="16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C98A60-FD5B-582E-FA9A-D29C1C70F446}"/>
              </a:ext>
            </a:extLst>
          </p:cNvPr>
          <p:cNvSpPr/>
          <p:nvPr/>
        </p:nvSpPr>
        <p:spPr>
          <a:xfrm>
            <a:off x="448469" y="4582054"/>
            <a:ext cx="458010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首先将起点的“最短距离”置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45461D-E21B-8147-6A70-BA5D0951DCEA}"/>
              </a:ext>
            </a:extLst>
          </p:cNvPr>
          <p:cNvSpPr/>
          <p:nvPr/>
        </p:nvSpPr>
        <p:spPr>
          <a:xfrm>
            <a:off x="448469" y="5125676"/>
            <a:ext cx="61269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接着按顺序找到距离起点最近的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85C6A6-785E-9A1F-1036-701354913760}"/>
              </a:ext>
            </a:extLst>
          </p:cNvPr>
          <p:cNvSpPr/>
          <p:nvPr/>
        </p:nvSpPr>
        <p:spPr>
          <a:xfrm>
            <a:off x="6788285" y="4143983"/>
            <a:ext cx="529255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遍历所有未确定最短距离的点，找到“最短距离”最小的点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A4FF18-6187-8E90-BCD5-D66CE1676D98}"/>
              </a:ext>
            </a:extLst>
          </p:cNvPr>
          <p:cNvSpPr/>
          <p:nvPr/>
        </p:nvSpPr>
        <p:spPr>
          <a:xfrm>
            <a:off x="6781800" y="4960171"/>
            <a:ext cx="52925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更新这个点的“来自哪里”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4AC035-2698-B798-5992-97121E374D3C}"/>
              </a:ext>
            </a:extLst>
          </p:cNvPr>
          <p:cNvSpPr/>
          <p:nvPr/>
        </p:nvSpPr>
        <p:spPr>
          <a:xfrm>
            <a:off x="6781800" y="5468583"/>
            <a:ext cx="529255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更新这个点未起点的所有路径的终点的“最短距离”为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min(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原始最短距离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起点到刚刚的点的距离 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 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刚刚的点到这个点的距离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zh-CN" alt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97181C6E-BF7C-22C0-E1EE-8DD16BA63C84}"/>
              </a:ext>
            </a:extLst>
          </p:cNvPr>
          <p:cNvSpPr/>
          <p:nvPr/>
        </p:nvSpPr>
        <p:spPr>
          <a:xfrm>
            <a:off x="6462319" y="4341741"/>
            <a:ext cx="275186" cy="201602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D5A4A3D-4046-4D49-969D-6CCB3474A7F3}"/>
              </a:ext>
            </a:extLst>
          </p:cNvPr>
          <p:cNvSpPr/>
          <p:nvPr/>
        </p:nvSpPr>
        <p:spPr>
          <a:xfrm>
            <a:off x="422959" y="5669298"/>
            <a:ext cx="48526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直到无点可达或全部找到为止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F7C8ED-0E44-33B4-49CB-B9675EE87BC7}"/>
              </a:ext>
            </a:extLst>
          </p:cNvPr>
          <p:cNvSpPr/>
          <p:nvPr/>
        </p:nvSpPr>
        <p:spPr>
          <a:xfrm>
            <a:off x="303581" y="198815"/>
            <a:ext cx="44726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红色代表：  最短距离</a:t>
            </a:r>
            <a:r>
              <a:rPr lang="en-US" altLang="zh-CN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来自哪里</a:t>
            </a:r>
          </a:p>
        </p:txBody>
      </p:sp>
      <p:graphicFrame>
        <p:nvGraphicFramePr>
          <p:cNvPr id="20" name="表格 21">
            <a:extLst>
              <a:ext uri="{FF2B5EF4-FFF2-40B4-BE49-F238E27FC236}">
                <a16:creationId xmlns:a16="http://schemas.microsoft.com/office/drawing/2014/main" id="{F9D8C12A-B319-A077-F96F-7DE9F8652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108974"/>
              </p:ext>
            </p:extLst>
          </p:nvPr>
        </p:nvGraphicFramePr>
        <p:xfrm>
          <a:off x="8023182" y="1303506"/>
          <a:ext cx="370743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487">
                  <a:extLst>
                    <a:ext uri="{9D8B030D-6E8A-4147-A177-3AD203B41FA5}">
                      <a16:colId xmlns:a16="http://schemas.microsoft.com/office/drawing/2014/main" val="167289382"/>
                    </a:ext>
                  </a:extLst>
                </a:gridCol>
                <a:gridCol w="741487">
                  <a:extLst>
                    <a:ext uri="{9D8B030D-6E8A-4147-A177-3AD203B41FA5}">
                      <a16:colId xmlns:a16="http://schemas.microsoft.com/office/drawing/2014/main" val="3725628903"/>
                    </a:ext>
                  </a:extLst>
                </a:gridCol>
                <a:gridCol w="741487">
                  <a:extLst>
                    <a:ext uri="{9D8B030D-6E8A-4147-A177-3AD203B41FA5}">
                      <a16:colId xmlns:a16="http://schemas.microsoft.com/office/drawing/2014/main" val="4260248850"/>
                    </a:ext>
                  </a:extLst>
                </a:gridCol>
                <a:gridCol w="741487">
                  <a:extLst>
                    <a:ext uri="{9D8B030D-6E8A-4147-A177-3AD203B41FA5}">
                      <a16:colId xmlns:a16="http://schemas.microsoft.com/office/drawing/2014/main" val="882453533"/>
                    </a:ext>
                  </a:extLst>
                </a:gridCol>
                <a:gridCol w="741487">
                  <a:extLst>
                    <a:ext uri="{9D8B030D-6E8A-4147-A177-3AD203B41FA5}">
                      <a16:colId xmlns:a16="http://schemas.microsoft.com/office/drawing/2014/main" val="1519229576"/>
                    </a:ext>
                  </a:extLst>
                </a:gridCol>
              </a:tblGrid>
              <a:tr h="148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3095"/>
                  </a:ext>
                </a:extLst>
              </a:tr>
              <a:tr h="148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cap="none" spc="0" dirty="0">
                          <a:ln w="0"/>
                          <a:solidFill>
                            <a:schemeClr val="accent6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∞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00931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4A9B66BC-901A-01F9-6E06-301F3A94E583}"/>
              </a:ext>
            </a:extLst>
          </p:cNvPr>
          <p:cNvSpPr/>
          <p:nvPr/>
        </p:nvSpPr>
        <p:spPr>
          <a:xfrm>
            <a:off x="8543457" y="2571690"/>
            <a:ext cx="141594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6&lt; 9 &lt; 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B3D3C5A-8668-5F8B-2054-123E18F23C61}"/>
              </a:ext>
            </a:extLst>
          </p:cNvPr>
          <p:cNvGrpSpPr/>
          <p:nvPr/>
        </p:nvGrpSpPr>
        <p:grpSpPr>
          <a:xfrm>
            <a:off x="9876899" y="2159860"/>
            <a:ext cx="1669013" cy="1735011"/>
            <a:chOff x="9948355" y="2149158"/>
            <a:chExt cx="1669013" cy="1735011"/>
          </a:xfrm>
        </p:grpSpPr>
        <p:sp>
          <p:nvSpPr>
            <p:cNvPr id="24" name="箭头: 下 23">
              <a:extLst>
                <a:ext uri="{FF2B5EF4-FFF2-40B4-BE49-F238E27FC236}">
                  <a16:creationId xmlns:a16="http://schemas.microsoft.com/office/drawing/2014/main" id="{8246149F-61A7-0D38-C80A-7392CAE5D75D}"/>
                </a:ext>
              </a:extLst>
            </p:cNvPr>
            <p:cNvSpPr/>
            <p:nvPr/>
          </p:nvSpPr>
          <p:spPr>
            <a:xfrm rot="10800000">
              <a:off x="10581301" y="2149158"/>
              <a:ext cx="286101" cy="12419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BC4F03A-2CE1-A578-6050-9A0EC68AB02E}"/>
                </a:ext>
              </a:extLst>
            </p:cNvPr>
            <p:cNvSpPr txBox="1"/>
            <p:nvPr/>
          </p:nvSpPr>
          <p:spPr>
            <a:xfrm>
              <a:off x="9948355" y="3514837"/>
              <a:ext cx="16690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距离最近的点</a:t>
              </a: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DBD81D9A-6B51-5409-0192-0DDEFA6B9339}"/>
              </a:ext>
            </a:extLst>
          </p:cNvPr>
          <p:cNvSpPr txBox="1"/>
          <p:nvPr/>
        </p:nvSpPr>
        <p:spPr>
          <a:xfrm>
            <a:off x="4114756" y="3455974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6/1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0807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DBD81D9A-6B51-5409-0192-0DDEFA6B9339}"/>
              </a:ext>
            </a:extLst>
          </p:cNvPr>
          <p:cNvSpPr txBox="1"/>
          <p:nvPr/>
        </p:nvSpPr>
        <p:spPr>
          <a:xfrm>
            <a:off x="4114756" y="3455974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6/1</a:t>
            </a:r>
            <a:endParaRPr lang="zh-CN" altLang="en-US" sz="1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D288D1-4F95-EAF9-8652-126D4289C056}"/>
              </a:ext>
            </a:extLst>
          </p:cNvPr>
          <p:cNvSpPr txBox="1"/>
          <p:nvPr/>
        </p:nvSpPr>
        <p:spPr>
          <a:xfrm>
            <a:off x="3246151" y="2398831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2/0</a:t>
            </a:r>
            <a:endParaRPr lang="zh-CN" altLang="en-US" sz="16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4804F0A-2061-4FB3-A55E-12738E03081C}"/>
              </a:ext>
            </a:extLst>
          </p:cNvPr>
          <p:cNvSpPr txBox="1"/>
          <p:nvPr/>
        </p:nvSpPr>
        <p:spPr>
          <a:xfrm>
            <a:off x="6625704" y="1468073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9/-1</a:t>
            </a:r>
            <a:endParaRPr lang="zh-CN" altLang="en-US" sz="1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C724F7D-F4E5-16C4-D085-64D5837D43C7}"/>
              </a:ext>
            </a:extLst>
          </p:cNvPr>
          <p:cNvSpPr txBox="1"/>
          <p:nvPr/>
        </p:nvSpPr>
        <p:spPr>
          <a:xfrm>
            <a:off x="5033201" y="562499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0/0</a:t>
            </a:r>
            <a:endParaRPr lang="zh-CN" altLang="en-US" sz="16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9A7051C-7251-D659-20C7-F241BD5A7F01}"/>
              </a:ext>
            </a:extLst>
          </p:cNvPr>
          <p:cNvSpPr/>
          <p:nvPr/>
        </p:nvSpPr>
        <p:spPr>
          <a:xfrm>
            <a:off x="4931923" y="826851"/>
            <a:ext cx="476656" cy="4766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DAAB046-6B07-91E1-8750-B68D9898E0BB}"/>
              </a:ext>
            </a:extLst>
          </p:cNvPr>
          <p:cNvSpPr/>
          <p:nvPr/>
        </p:nvSpPr>
        <p:spPr>
          <a:xfrm>
            <a:off x="6543472" y="1780162"/>
            <a:ext cx="476656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2B4BF37-7DA2-6807-22F2-B06EB573189D}"/>
              </a:ext>
            </a:extLst>
          </p:cNvPr>
          <p:cNvSpPr/>
          <p:nvPr/>
        </p:nvSpPr>
        <p:spPr>
          <a:xfrm>
            <a:off x="3167975" y="1906621"/>
            <a:ext cx="476656" cy="4766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C05CCD2-70F2-4209-B0B1-EA51F18968C1}"/>
              </a:ext>
            </a:extLst>
          </p:cNvPr>
          <p:cNvSpPr/>
          <p:nvPr/>
        </p:nvSpPr>
        <p:spPr>
          <a:xfrm>
            <a:off x="6549957" y="3190672"/>
            <a:ext cx="476656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273CDCB-4E13-3DCD-1049-5CEE517C0A4A}"/>
              </a:ext>
            </a:extLst>
          </p:cNvPr>
          <p:cNvSpPr/>
          <p:nvPr/>
        </p:nvSpPr>
        <p:spPr>
          <a:xfrm>
            <a:off x="3994827" y="2971800"/>
            <a:ext cx="476656" cy="4766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C753D90C-4F9F-4C7D-3DB0-7A48B517D976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rot="10800000" flipH="1" flipV="1">
            <a:off x="3167974" y="2144949"/>
            <a:ext cx="896657" cy="1233702"/>
          </a:xfrm>
          <a:prstGeom prst="curvedConnector4">
            <a:avLst>
              <a:gd name="adj1" fmla="val -25495"/>
              <a:gd name="adj2" fmla="val 124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1BE5FBB8-A2AB-2B6F-1A1E-F87F88C69461}"/>
              </a:ext>
            </a:extLst>
          </p:cNvPr>
          <p:cNvCxnSpPr>
            <a:cxnSpLocks/>
            <a:stCxn id="7" idx="3"/>
            <a:endCxn id="4" idx="4"/>
          </p:cNvCxnSpPr>
          <p:nvPr/>
        </p:nvCxnSpPr>
        <p:spPr>
          <a:xfrm rot="5400000" flipH="1">
            <a:off x="4747999" y="1725760"/>
            <a:ext cx="2294016" cy="1449511"/>
          </a:xfrm>
          <a:prstGeom prst="curvedConnector3">
            <a:avLst>
              <a:gd name="adj1" fmla="val -13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BA41E43A-4319-E7A9-67A6-E4D19A560639}"/>
              </a:ext>
            </a:extLst>
          </p:cNvPr>
          <p:cNvCxnSpPr>
            <a:stCxn id="7" idx="7"/>
            <a:endCxn id="5" idx="6"/>
          </p:cNvCxnSpPr>
          <p:nvPr/>
        </p:nvCxnSpPr>
        <p:spPr>
          <a:xfrm rot="5400000" flipH="1" flipV="1">
            <a:off x="6367475" y="2607824"/>
            <a:ext cx="1241987" cy="63320"/>
          </a:xfrm>
          <a:prstGeom prst="curvedConnector4">
            <a:avLst>
              <a:gd name="adj1" fmla="val 37595"/>
              <a:gd name="adj2" fmla="val 4610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2E9EDC6C-6D83-BB85-A6EE-4A3994111564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0800000" flipV="1">
            <a:off x="3237781" y="1065178"/>
            <a:ext cx="1694143" cy="9112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9F7D6A44-E298-6195-A653-A2DD25F3B733}"/>
              </a:ext>
            </a:extLst>
          </p:cNvPr>
          <p:cNvCxnSpPr>
            <a:cxnSpLocks/>
            <a:stCxn id="4" idx="3"/>
            <a:endCxn id="8" idx="7"/>
          </p:cNvCxnSpPr>
          <p:nvPr/>
        </p:nvCxnSpPr>
        <p:spPr>
          <a:xfrm rot="5400000">
            <a:off x="3797752" y="1837628"/>
            <a:ext cx="1807903" cy="6000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7CBCE2B7-1476-1A55-166C-417280564331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5408579" y="1065179"/>
            <a:ext cx="1204698" cy="7847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68F84570-CEE0-D4CE-0C6B-C45B350AC3F1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rot="16200000" flipV="1">
            <a:off x="4965881" y="1606596"/>
            <a:ext cx="2026775" cy="12809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7014EB9-386B-D86C-B30A-A787995F5284}"/>
              </a:ext>
            </a:extLst>
          </p:cNvPr>
          <p:cNvSpPr txBox="1"/>
          <p:nvPr/>
        </p:nvSpPr>
        <p:spPr>
          <a:xfrm>
            <a:off x="4259769" y="1975194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8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863450A-1CA2-DBAD-D8F2-77D94EAD3415}"/>
              </a:ext>
            </a:extLst>
          </p:cNvPr>
          <p:cNvSpPr txBox="1"/>
          <p:nvPr/>
        </p:nvSpPr>
        <p:spPr>
          <a:xfrm>
            <a:off x="3622699" y="995374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CDD7856-ECF0-9897-0822-D1C97D18663B}"/>
              </a:ext>
            </a:extLst>
          </p:cNvPr>
          <p:cNvSpPr txBox="1"/>
          <p:nvPr/>
        </p:nvSpPr>
        <p:spPr>
          <a:xfrm>
            <a:off x="3057732" y="3177843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4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3CF6336-9734-D0A3-5EFA-DB129F4DC84C}"/>
              </a:ext>
            </a:extLst>
          </p:cNvPr>
          <p:cNvSpPr txBox="1"/>
          <p:nvPr/>
        </p:nvSpPr>
        <p:spPr>
          <a:xfrm>
            <a:off x="5828489" y="1932651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3E10782-F9DA-3434-A0F5-6C8BF51B1366}"/>
              </a:ext>
            </a:extLst>
          </p:cNvPr>
          <p:cNvSpPr txBox="1"/>
          <p:nvPr/>
        </p:nvSpPr>
        <p:spPr>
          <a:xfrm>
            <a:off x="5202003" y="2719496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5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F01FE4-EE3D-2793-D878-DE42E0A9B798}"/>
              </a:ext>
            </a:extLst>
          </p:cNvPr>
          <p:cNvSpPr txBox="1"/>
          <p:nvPr/>
        </p:nvSpPr>
        <p:spPr>
          <a:xfrm>
            <a:off x="5985663" y="986528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9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0C78F94-1B60-B9C8-E294-3EEF0096252B}"/>
              </a:ext>
            </a:extLst>
          </p:cNvPr>
          <p:cNvSpPr txBox="1"/>
          <p:nvPr/>
        </p:nvSpPr>
        <p:spPr>
          <a:xfrm>
            <a:off x="6956808" y="2733474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809181F-F9E6-08AF-5038-C4DFBE7CCD8B}"/>
              </a:ext>
            </a:extLst>
          </p:cNvPr>
          <p:cNvSpPr txBox="1"/>
          <p:nvPr/>
        </p:nvSpPr>
        <p:spPr>
          <a:xfrm>
            <a:off x="6922851" y="3483946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/-1</a:t>
            </a:r>
            <a:endParaRPr lang="zh-CN" altLang="en-US" sz="16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C98A60-FD5B-582E-FA9A-D29C1C70F446}"/>
              </a:ext>
            </a:extLst>
          </p:cNvPr>
          <p:cNvSpPr/>
          <p:nvPr/>
        </p:nvSpPr>
        <p:spPr>
          <a:xfrm>
            <a:off x="448469" y="4582054"/>
            <a:ext cx="458010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首先将起点的“最短距离”置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45461D-E21B-8147-6A70-BA5D0951DCEA}"/>
              </a:ext>
            </a:extLst>
          </p:cNvPr>
          <p:cNvSpPr/>
          <p:nvPr/>
        </p:nvSpPr>
        <p:spPr>
          <a:xfrm>
            <a:off x="448469" y="5125676"/>
            <a:ext cx="61269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接着按顺序找到距离起点最近的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85C6A6-785E-9A1F-1036-701354913760}"/>
              </a:ext>
            </a:extLst>
          </p:cNvPr>
          <p:cNvSpPr/>
          <p:nvPr/>
        </p:nvSpPr>
        <p:spPr>
          <a:xfrm>
            <a:off x="6788285" y="4143983"/>
            <a:ext cx="529255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遍历所有未确定最短距离的点，找到“最短距离”最小的点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A4FF18-6187-8E90-BCD5-D66CE1676D98}"/>
              </a:ext>
            </a:extLst>
          </p:cNvPr>
          <p:cNvSpPr/>
          <p:nvPr/>
        </p:nvSpPr>
        <p:spPr>
          <a:xfrm>
            <a:off x="6781800" y="4960171"/>
            <a:ext cx="52925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更新这个点的“来自哪里”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4AC035-2698-B798-5992-97121E374D3C}"/>
              </a:ext>
            </a:extLst>
          </p:cNvPr>
          <p:cNvSpPr/>
          <p:nvPr/>
        </p:nvSpPr>
        <p:spPr>
          <a:xfrm>
            <a:off x="6781800" y="5468583"/>
            <a:ext cx="529255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更新这个点未起点的所有路径的终点的“最短距离”为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min(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原始最短距离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起点到刚刚的点的距离 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 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刚刚的点到这个点的距离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zh-CN" alt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97181C6E-BF7C-22C0-E1EE-8DD16BA63C84}"/>
              </a:ext>
            </a:extLst>
          </p:cNvPr>
          <p:cNvSpPr/>
          <p:nvPr/>
        </p:nvSpPr>
        <p:spPr>
          <a:xfrm>
            <a:off x="6462319" y="4341741"/>
            <a:ext cx="275186" cy="201602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D5A4A3D-4046-4D49-969D-6CCB3474A7F3}"/>
              </a:ext>
            </a:extLst>
          </p:cNvPr>
          <p:cNvSpPr/>
          <p:nvPr/>
        </p:nvSpPr>
        <p:spPr>
          <a:xfrm>
            <a:off x="422959" y="5669298"/>
            <a:ext cx="48526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直到无点可达或全部找到为止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F7C8ED-0E44-33B4-49CB-B9675EE87BC7}"/>
              </a:ext>
            </a:extLst>
          </p:cNvPr>
          <p:cNvSpPr/>
          <p:nvPr/>
        </p:nvSpPr>
        <p:spPr>
          <a:xfrm>
            <a:off x="303581" y="198815"/>
            <a:ext cx="44726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红色代表：  最短距离</a:t>
            </a:r>
            <a:r>
              <a:rPr lang="en-US" altLang="zh-CN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来自哪里</a:t>
            </a:r>
          </a:p>
        </p:txBody>
      </p:sp>
      <p:graphicFrame>
        <p:nvGraphicFramePr>
          <p:cNvPr id="20" name="表格 21">
            <a:extLst>
              <a:ext uri="{FF2B5EF4-FFF2-40B4-BE49-F238E27FC236}">
                <a16:creationId xmlns:a16="http://schemas.microsoft.com/office/drawing/2014/main" id="{F9D8C12A-B319-A077-F96F-7DE9F8652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094302"/>
              </p:ext>
            </p:extLst>
          </p:nvPr>
        </p:nvGraphicFramePr>
        <p:xfrm>
          <a:off x="8023182" y="1303506"/>
          <a:ext cx="370743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487">
                  <a:extLst>
                    <a:ext uri="{9D8B030D-6E8A-4147-A177-3AD203B41FA5}">
                      <a16:colId xmlns:a16="http://schemas.microsoft.com/office/drawing/2014/main" val="167289382"/>
                    </a:ext>
                  </a:extLst>
                </a:gridCol>
                <a:gridCol w="741487">
                  <a:extLst>
                    <a:ext uri="{9D8B030D-6E8A-4147-A177-3AD203B41FA5}">
                      <a16:colId xmlns:a16="http://schemas.microsoft.com/office/drawing/2014/main" val="3725628903"/>
                    </a:ext>
                  </a:extLst>
                </a:gridCol>
                <a:gridCol w="741487">
                  <a:extLst>
                    <a:ext uri="{9D8B030D-6E8A-4147-A177-3AD203B41FA5}">
                      <a16:colId xmlns:a16="http://schemas.microsoft.com/office/drawing/2014/main" val="4260248850"/>
                    </a:ext>
                  </a:extLst>
                </a:gridCol>
                <a:gridCol w="741487">
                  <a:extLst>
                    <a:ext uri="{9D8B030D-6E8A-4147-A177-3AD203B41FA5}">
                      <a16:colId xmlns:a16="http://schemas.microsoft.com/office/drawing/2014/main" val="882453533"/>
                    </a:ext>
                  </a:extLst>
                </a:gridCol>
                <a:gridCol w="741487">
                  <a:extLst>
                    <a:ext uri="{9D8B030D-6E8A-4147-A177-3AD203B41FA5}">
                      <a16:colId xmlns:a16="http://schemas.microsoft.com/office/drawing/2014/main" val="1519229576"/>
                    </a:ext>
                  </a:extLst>
                </a:gridCol>
              </a:tblGrid>
              <a:tr h="148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3095"/>
                  </a:ext>
                </a:extLst>
              </a:tr>
              <a:tr h="148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cap="none" spc="0" dirty="0">
                          <a:ln w="0"/>
                          <a:solidFill>
                            <a:schemeClr val="accent6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cap="none" spc="0" dirty="0">
                          <a:ln w="0"/>
                          <a:solidFill>
                            <a:schemeClr val="accent6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∞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00931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4A9B66BC-901A-01F9-6E06-301F3A94E583}"/>
              </a:ext>
            </a:extLst>
          </p:cNvPr>
          <p:cNvSpPr/>
          <p:nvPr/>
        </p:nvSpPr>
        <p:spPr>
          <a:xfrm>
            <a:off x="8076957" y="2639484"/>
            <a:ext cx="96272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 &lt; 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B3D3C5A-8668-5F8B-2054-123E18F23C61}"/>
              </a:ext>
            </a:extLst>
          </p:cNvPr>
          <p:cNvGrpSpPr/>
          <p:nvPr/>
        </p:nvGrpSpPr>
        <p:grpSpPr>
          <a:xfrm>
            <a:off x="9109181" y="2159860"/>
            <a:ext cx="1669013" cy="1735011"/>
            <a:chOff x="9948355" y="2149158"/>
            <a:chExt cx="1669013" cy="1735011"/>
          </a:xfrm>
        </p:grpSpPr>
        <p:sp>
          <p:nvSpPr>
            <p:cNvPr id="24" name="箭头: 下 23">
              <a:extLst>
                <a:ext uri="{FF2B5EF4-FFF2-40B4-BE49-F238E27FC236}">
                  <a16:creationId xmlns:a16="http://schemas.microsoft.com/office/drawing/2014/main" id="{8246149F-61A7-0D38-C80A-7392CAE5D75D}"/>
                </a:ext>
              </a:extLst>
            </p:cNvPr>
            <p:cNvSpPr/>
            <p:nvPr/>
          </p:nvSpPr>
          <p:spPr>
            <a:xfrm rot="10800000">
              <a:off x="10581301" y="2149158"/>
              <a:ext cx="286101" cy="12419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BC4F03A-2CE1-A578-6050-9A0EC68AB02E}"/>
                </a:ext>
              </a:extLst>
            </p:cNvPr>
            <p:cNvSpPr txBox="1"/>
            <p:nvPr/>
          </p:nvSpPr>
          <p:spPr>
            <a:xfrm>
              <a:off x="9948355" y="3514837"/>
              <a:ext cx="16690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距离最近的点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2CF5ABD-0385-E581-7026-27809620C1DA}"/>
              </a:ext>
            </a:extLst>
          </p:cNvPr>
          <p:cNvSpPr txBox="1"/>
          <p:nvPr/>
        </p:nvSpPr>
        <p:spPr>
          <a:xfrm>
            <a:off x="6637592" y="1468073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9/0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611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82CF5ABD-0385-E581-7026-27809620C1DA}"/>
              </a:ext>
            </a:extLst>
          </p:cNvPr>
          <p:cNvSpPr txBox="1"/>
          <p:nvPr/>
        </p:nvSpPr>
        <p:spPr>
          <a:xfrm>
            <a:off x="6637592" y="1468073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9/0</a:t>
            </a:r>
            <a:endParaRPr lang="zh-CN" altLang="en-US" sz="16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BD81D9A-6B51-5409-0192-0DDEFA6B9339}"/>
              </a:ext>
            </a:extLst>
          </p:cNvPr>
          <p:cNvSpPr txBox="1"/>
          <p:nvPr/>
        </p:nvSpPr>
        <p:spPr>
          <a:xfrm>
            <a:off x="4114756" y="3455974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6/1</a:t>
            </a:r>
            <a:endParaRPr lang="zh-CN" altLang="en-US" sz="1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D288D1-4F95-EAF9-8652-126D4289C056}"/>
              </a:ext>
            </a:extLst>
          </p:cNvPr>
          <p:cNvSpPr txBox="1"/>
          <p:nvPr/>
        </p:nvSpPr>
        <p:spPr>
          <a:xfrm>
            <a:off x="3246151" y="2398831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2/0</a:t>
            </a:r>
            <a:endParaRPr lang="zh-CN" altLang="en-US" sz="1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C724F7D-F4E5-16C4-D085-64D5837D43C7}"/>
              </a:ext>
            </a:extLst>
          </p:cNvPr>
          <p:cNvSpPr txBox="1"/>
          <p:nvPr/>
        </p:nvSpPr>
        <p:spPr>
          <a:xfrm>
            <a:off x="5033201" y="562499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0/0</a:t>
            </a:r>
            <a:endParaRPr lang="zh-CN" altLang="en-US" sz="16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9A7051C-7251-D659-20C7-F241BD5A7F01}"/>
              </a:ext>
            </a:extLst>
          </p:cNvPr>
          <p:cNvSpPr/>
          <p:nvPr/>
        </p:nvSpPr>
        <p:spPr>
          <a:xfrm>
            <a:off x="4931923" y="826851"/>
            <a:ext cx="476656" cy="4766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DAAB046-6B07-91E1-8750-B68D9898E0BB}"/>
              </a:ext>
            </a:extLst>
          </p:cNvPr>
          <p:cNvSpPr/>
          <p:nvPr/>
        </p:nvSpPr>
        <p:spPr>
          <a:xfrm>
            <a:off x="6543472" y="1780162"/>
            <a:ext cx="476656" cy="4766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2B4BF37-7DA2-6807-22F2-B06EB573189D}"/>
              </a:ext>
            </a:extLst>
          </p:cNvPr>
          <p:cNvSpPr/>
          <p:nvPr/>
        </p:nvSpPr>
        <p:spPr>
          <a:xfrm>
            <a:off x="3167975" y="1906621"/>
            <a:ext cx="476656" cy="4766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C05CCD2-70F2-4209-B0B1-EA51F18968C1}"/>
              </a:ext>
            </a:extLst>
          </p:cNvPr>
          <p:cNvSpPr/>
          <p:nvPr/>
        </p:nvSpPr>
        <p:spPr>
          <a:xfrm>
            <a:off x="6549957" y="3190672"/>
            <a:ext cx="476656" cy="4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273CDCB-4E13-3DCD-1049-5CEE517C0A4A}"/>
              </a:ext>
            </a:extLst>
          </p:cNvPr>
          <p:cNvSpPr/>
          <p:nvPr/>
        </p:nvSpPr>
        <p:spPr>
          <a:xfrm>
            <a:off x="3994827" y="2971800"/>
            <a:ext cx="476656" cy="4766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C753D90C-4F9F-4C7D-3DB0-7A48B517D976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rot="10800000" flipH="1" flipV="1">
            <a:off x="3167974" y="2144949"/>
            <a:ext cx="896657" cy="1233702"/>
          </a:xfrm>
          <a:prstGeom prst="curvedConnector4">
            <a:avLst>
              <a:gd name="adj1" fmla="val -25495"/>
              <a:gd name="adj2" fmla="val 124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1BE5FBB8-A2AB-2B6F-1A1E-F87F88C69461}"/>
              </a:ext>
            </a:extLst>
          </p:cNvPr>
          <p:cNvCxnSpPr>
            <a:cxnSpLocks/>
            <a:stCxn id="7" idx="3"/>
            <a:endCxn id="4" idx="4"/>
          </p:cNvCxnSpPr>
          <p:nvPr/>
        </p:nvCxnSpPr>
        <p:spPr>
          <a:xfrm rot="5400000" flipH="1">
            <a:off x="4747999" y="1725760"/>
            <a:ext cx="2294016" cy="1449511"/>
          </a:xfrm>
          <a:prstGeom prst="curvedConnector3">
            <a:avLst>
              <a:gd name="adj1" fmla="val -13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BA41E43A-4319-E7A9-67A6-E4D19A560639}"/>
              </a:ext>
            </a:extLst>
          </p:cNvPr>
          <p:cNvCxnSpPr>
            <a:stCxn id="7" idx="7"/>
            <a:endCxn id="5" idx="6"/>
          </p:cNvCxnSpPr>
          <p:nvPr/>
        </p:nvCxnSpPr>
        <p:spPr>
          <a:xfrm rot="5400000" flipH="1" flipV="1">
            <a:off x="6367475" y="2607824"/>
            <a:ext cx="1241987" cy="63320"/>
          </a:xfrm>
          <a:prstGeom prst="curvedConnector4">
            <a:avLst>
              <a:gd name="adj1" fmla="val 37595"/>
              <a:gd name="adj2" fmla="val 4610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2E9EDC6C-6D83-BB85-A6EE-4A3994111564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0800000" flipV="1">
            <a:off x="3237781" y="1065178"/>
            <a:ext cx="1694143" cy="9112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9F7D6A44-E298-6195-A653-A2DD25F3B733}"/>
              </a:ext>
            </a:extLst>
          </p:cNvPr>
          <p:cNvCxnSpPr>
            <a:cxnSpLocks/>
            <a:stCxn id="4" idx="3"/>
            <a:endCxn id="8" idx="7"/>
          </p:cNvCxnSpPr>
          <p:nvPr/>
        </p:nvCxnSpPr>
        <p:spPr>
          <a:xfrm rot="5400000">
            <a:off x="3797752" y="1837628"/>
            <a:ext cx="1807903" cy="6000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7CBCE2B7-1476-1A55-166C-417280564331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5408579" y="1065179"/>
            <a:ext cx="1204698" cy="7847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68F84570-CEE0-D4CE-0C6B-C45B350AC3F1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rot="16200000" flipV="1">
            <a:off x="4965881" y="1606596"/>
            <a:ext cx="2026775" cy="12809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7014EB9-386B-D86C-B30A-A787995F5284}"/>
              </a:ext>
            </a:extLst>
          </p:cNvPr>
          <p:cNvSpPr txBox="1"/>
          <p:nvPr/>
        </p:nvSpPr>
        <p:spPr>
          <a:xfrm>
            <a:off x="4259769" y="1975194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8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863450A-1CA2-DBAD-D8F2-77D94EAD3415}"/>
              </a:ext>
            </a:extLst>
          </p:cNvPr>
          <p:cNvSpPr txBox="1"/>
          <p:nvPr/>
        </p:nvSpPr>
        <p:spPr>
          <a:xfrm>
            <a:off x="3622699" y="995374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CDD7856-ECF0-9897-0822-D1C97D18663B}"/>
              </a:ext>
            </a:extLst>
          </p:cNvPr>
          <p:cNvSpPr txBox="1"/>
          <p:nvPr/>
        </p:nvSpPr>
        <p:spPr>
          <a:xfrm>
            <a:off x="3057732" y="3177843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4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3CF6336-9734-D0A3-5EFA-DB129F4DC84C}"/>
              </a:ext>
            </a:extLst>
          </p:cNvPr>
          <p:cNvSpPr txBox="1"/>
          <p:nvPr/>
        </p:nvSpPr>
        <p:spPr>
          <a:xfrm>
            <a:off x="5828489" y="1932651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3E10782-F9DA-3434-A0F5-6C8BF51B1366}"/>
              </a:ext>
            </a:extLst>
          </p:cNvPr>
          <p:cNvSpPr txBox="1"/>
          <p:nvPr/>
        </p:nvSpPr>
        <p:spPr>
          <a:xfrm>
            <a:off x="5202003" y="2719496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5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F01FE4-EE3D-2793-D878-DE42E0A9B798}"/>
              </a:ext>
            </a:extLst>
          </p:cNvPr>
          <p:cNvSpPr txBox="1"/>
          <p:nvPr/>
        </p:nvSpPr>
        <p:spPr>
          <a:xfrm>
            <a:off x="5985663" y="986528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9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0C78F94-1B60-B9C8-E294-3EEF0096252B}"/>
              </a:ext>
            </a:extLst>
          </p:cNvPr>
          <p:cNvSpPr txBox="1"/>
          <p:nvPr/>
        </p:nvSpPr>
        <p:spPr>
          <a:xfrm>
            <a:off x="6956808" y="2733474"/>
            <a:ext cx="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809181F-F9E6-08AF-5038-C4DFBE7CCD8B}"/>
              </a:ext>
            </a:extLst>
          </p:cNvPr>
          <p:cNvSpPr txBox="1"/>
          <p:nvPr/>
        </p:nvSpPr>
        <p:spPr>
          <a:xfrm>
            <a:off x="6922851" y="3483946"/>
            <a:ext cx="725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∞</a:t>
            </a:r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/-1</a:t>
            </a:r>
            <a:endParaRPr lang="zh-CN" altLang="en-US" sz="16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C98A60-FD5B-582E-FA9A-D29C1C70F446}"/>
              </a:ext>
            </a:extLst>
          </p:cNvPr>
          <p:cNvSpPr/>
          <p:nvPr/>
        </p:nvSpPr>
        <p:spPr>
          <a:xfrm>
            <a:off x="448469" y="4582054"/>
            <a:ext cx="458010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首先将起点的“最短距离”置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45461D-E21B-8147-6A70-BA5D0951DCEA}"/>
              </a:ext>
            </a:extLst>
          </p:cNvPr>
          <p:cNvSpPr/>
          <p:nvPr/>
        </p:nvSpPr>
        <p:spPr>
          <a:xfrm>
            <a:off x="448469" y="5125676"/>
            <a:ext cx="61269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接着按顺序找到距离起点最近的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85C6A6-785E-9A1F-1036-701354913760}"/>
              </a:ext>
            </a:extLst>
          </p:cNvPr>
          <p:cNvSpPr/>
          <p:nvPr/>
        </p:nvSpPr>
        <p:spPr>
          <a:xfrm>
            <a:off x="6788285" y="4143983"/>
            <a:ext cx="529255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遍历所有未确定最短距离的点，找到“最短距离”最小的点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A4FF18-6187-8E90-BCD5-D66CE1676D98}"/>
              </a:ext>
            </a:extLst>
          </p:cNvPr>
          <p:cNvSpPr/>
          <p:nvPr/>
        </p:nvSpPr>
        <p:spPr>
          <a:xfrm>
            <a:off x="6781800" y="4960171"/>
            <a:ext cx="52925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更新这个点的“来自哪里”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4AC035-2698-B798-5992-97121E374D3C}"/>
              </a:ext>
            </a:extLst>
          </p:cNvPr>
          <p:cNvSpPr/>
          <p:nvPr/>
        </p:nvSpPr>
        <p:spPr>
          <a:xfrm>
            <a:off x="6781800" y="5468583"/>
            <a:ext cx="529255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更新这个点未起点的所有路径的终点的“最短距离”为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min(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原始最短距离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起点到刚刚的点的距离 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 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刚刚的点到这个点的距离</a:t>
            </a:r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zh-CN" alt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97181C6E-BF7C-22C0-E1EE-8DD16BA63C84}"/>
              </a:ext>
            </a:extLst>
          </p:cNvPr>
          <p:cNvSpPr/>
          <p:nvPr/>
        </p:nvSpPr>
        <p:spPr>
          <a:xfrm>
            <a:off x="6462319" y="4341741"/>
            <a:ext cx="275186" cy="201602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D5A4A3D-4046-4D49-969D-6CCB3474A7F3}"/>
              </a:ext>
            </a:extLst>
          </p:cNvPr>
          <p:cNvSpPr/>
          <p:nvPr/>
        </p:nvSpPr>
        <p:spPr>
          <a:xfrm>
            <a:off x="422959" y="5669298"/>
            <a:ext cx="48526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直到无点可达或全部找到为止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F7C8ED-0E44-33B4-49CB-B9675EE87BC7}"/>
              </a:ext>
            </a:extLst>
          </p:cNvPr>
          <p:cNvSpPr/>
          <p:nvPr/>
        </p:nvSpPr>
        <p:spPr>
          <a:xfrm>
            <a:off x="303581" y="198815"/>
            <a:ext cx="44726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红色代表：  最短距离</a:t>
            </a:r>
            <a:r>
              <a:rPr lang="en-US" altLang="zh-CN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来自哪里</a:t>
            </a:r>
          </a:p>
        </p:txBody>
      </p:sp>
      <p:graphicFrame>
        <p:nvGraphicFramePr>
          <p:cNvPr id="20" name="表格 21">
            <a:extLst>
              <a:ext uri="{FF2B5EF4-FFF2-40B4-BE49-F238E27FC236}">
                <a16:creationId xmlns:a16="http://schemas.microsoft.com/office/drawing/2014/main" id="{F9D8C12A-B319-A077-F96F-7DE9F8652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54017"/>
              </p:ext>
            </p:extLst>
          </p:nvPr>
        </p:nvGraphicFramePr>
        <p:xfrm>
          <a:off x="8023182" y="1303506"/>
          <a:ext cx="370743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487">
                  <a:extLst>
                    <a:ext uri="{9D8B030D-6E8A-4147-A177-3AD203B41FA5}">
                      <a16:colId xmlns:a16="http://schemas.microsoft.com/office/drawing/2014/main" val="167289382"/>
                    </a:ext>
                  </a:extLst>
                </a:gridCol>
                <a:gridCol w="741487">
                  <a:extLst>
                    <a:ext uri="{9D8B030D-6E8A-4147-A177-3AD203B41FA5}">
                      <a16:colId xmlns:a16="http://schemas.microsoft.com/office/drawing/2014/main" val="3725628903"/>
                    </a:ext>
                  </a:extLst>
                </a:gridCol>
                <a:gridCol w="741487">
                  <a:extLst>
                    <a:ext uri="{9D8B030D-6E8A-4147-A177-3AD203B41FA5}">
                      <a16:colId xmlns:a16="http://schemas.microsoft.com/office/drawing/2014/main" val="4260248850"/>
                    </a:ext>
                  </a:extLst>
                </a:gridCol>
                <a:gridCol w="741487">
                  <a:extLst>
                    <a:ext uri="{9D8B030D-6E8A-4147-A177-3AD203B41FA5}">
                      <a16:colId xmlns:a16="http://schemas.microsoft.com/office/drawing/2014/main" val="882453533"/>
                    </a:ext>
                  </a:extLst>
                </a:gridCol>
                <a:gridCol w="741487">
                  <a:extLst>
                    <a:ext uri="{9D8B030D-6E8A-4147-A177-3AD203B41FA5}">
                      <a16:colId xmlns:a16="http://schemas.microsoft.com/office/drawing/2014/main" val="1519229576"/>
                    </a:ext>
                  </a:extLst>
                </a:gridCol>
              </a:tblGrid>
              <a:tr h="148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3095"/>
                  </a:ext>
                </a:extLst>
              </a:tr>
              <a:tr h="148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cap="none" spc="0" dirty="0">
                          <a:ln w="0"/>
                          <a:solidFill>
                            <a:schemeClr val="accent6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2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cap="none" spc="0" dirty="0">
                          <a:ln w="0"/>
                          <a:solidFill>
                            <a:schemeClr val="accent6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9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cap="none" spc="0" dirty="0">
                          <a:ln w="0"/>
                          <a:solidFill>
                            <a:schemeClr val="accent6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6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∞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00931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1BC4F03A-2CE1-A578-6050-9A0EC68AB02E}"/>
              </a:ext>
            </a:extLst>
          </p:cNvPr>
          <p:cNvSpPr txBox="1"/>
          <p:nvPr/>
        </p:nvSpPr>
        <p:spPr>
          <a:xfrm>
            <a:off x="8869151" y="2761800"/>
            <a:ext cx="2343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没有新的点可以到达</a:t>
            </a:r>
          </a:p>
        </p:txBody>
      </p:sp>
    </p:spTree>
    <p:extLst>
      <p:ext uri="{BB962C8B-B14F-4D97-AF65-F5344CB8AC3E}">
        <p14:creationId xmlns:p14="http://schemas.microsoft.com/office/powerpoint/2010/main" val="361609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5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1815</Words>
  <Application>Microsoft Office PowerPoint</Application>
  <PresentationFormat>宽屏</PresentationFormat>
  <Paragraphs>376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腾飞</dc:creator>
  <cp:lastModifiedBy>李 腾飞</cp:lastModifiedBy>
  <cp:revision>152</cp:revision>
  <dcterms:created xsi:type="dcterms:W3CDTF">2023-02-28T07:36:52Z</dcterms:created>
  <dcterms:modified xsi:type="dcterms:W3CDTF">2023-03-02T07:35:04Z</dcterms:modified>
</cp:coreProperties>
</file>