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72" r:id="rId5"/>
    <p:sldId id="273" r:id="rId6"/>
    <p:sldId id="257" r:id="rId7"/>
    <p:sldId id="258" r:id="rId8"/>
    <p:sldId id="259" r:id="rId9"/>
    <p:sldId id="260" r:id="rId10"/>
    <p:sldId id="270" r:id="rId11"/>
    <p:sldId id="264" r:id="rId12"/>
    <p:sldId id="266" r:id="rId13"/>
    <p:sldId id="267"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535" y="2614295"/>
            <a:ext cx="9144000" cy="1879600"/>
          </a:xfrm>
        </p:spPr>
        <p:txBody>
          <a:bodyPr>
            <a:normAutofit/>
          </a:bodyPr>
          <a:lstStyle/>
          <a:p>
            <a:r>
              <a:rPr lang="en-US" dirty="0">
                <a:ln/>
                <a:gradFill>
                  <a:gsLst>
                    <a:gs pos="21000">
                      <a:srgbClr val="53575C"/>
                    </a:gs>
                    <a:gs pos="88000">
                      <a:srgbClr val="C5C7CA"/>
                    </a:gs>
                  </a:gsLst>
                  <a:lin ang="5400000"/>
                </a:gradFill>
                <a:effectLst/>
                <a:highlight>
                  <a:srgbClr val="FFFF00"/>
                </a:highlight>
                <a:latin typeface="Times New Roman" panose="02020603050405020304" charset="0"/>
                <a:cs typeface="Times New Roman" panose="02020603050405020304" charset="0"/>
              </a:rPr>
              <a:t>House Renting System</a:t>
            </a:r>
            <a:endParaRPr lang="en-US" dirty="0">
              <a:ln/>
              <a:gradFill>
                <a:gsLst>
                  <a:gs pos="21000">
                    <a:srgbClr val="53575C"/>
                  </a:gs>
                  <a:gs pos="88000">
                    <a:srgbClr val="C5C7CA"/>
                  </a:gs>
                </a:gsLst>
                <a:lin ang="5400000"/>
              </a:gradFill>
              <a:effectLst/>
              <a:highlight>
                <a:srgbClr val="FFFF00"/>
              </a:highligh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ltLang="en-US" sz="4000">
                <a:solidFill>
                  <a:srgbClr val="FF0000"/>
                </a:solidFill>
                <a:latin typeface="Times New Roman" panose="02020603050405020304" charset="0"/>
                <a:cs typeface="Times New Roman" panose="02020603050405020304" charset="0"/>
                <a:sym typeface="+mn-ea"/>
              </a:rPr>
              <a:t>Design Patterns: Singleton, Factory, Observer</a:t>
            </a:r>
            <a:endParaRPr lang="en-US" altLang="en-US" sz="4000">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ltLang="en-US" sz="3200">
                <a:latin typeface="Times New Roman" panose="02020603050405020304" charset="0"/>
                <a:cs typeface="Times New Roman" panose="02020603050405020304" charset="0"/>
              </a:rPr>
              <a:t>Design patterns are proven solutions to common problems in software design. an explanation of the Singleton, Factory, and Observer design patterns and how they can be applied to the House Rental System project.</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8065"/>
          </a:xfrm>
        </p:spPr>
        <p:txBody>
          <a:bodyPr/>
          <a:p>
            <a:r>
              <a:rPr lang="en-US" altLang="en-US">
                <a:solidFill>
                  <a:srgbClr val="0070C0"/>
                </a:solidFill>
                <a:latin typeface="Times New Roman" panose="02020603050405020304" charset="0"/>
                <a:cs typeface="Times New Roman" panose="02020603050405020304" charset="0"/>
                <a:sym typeface="+mn-ea"/>
              </a:rPr>
              <a:t>Factory Pattern</a:t>
            </a:r>
            <a:endParaRPr lang="en-US" altLang="en-US">
              <a:solidFill>
                <a:srgbClr val="0070C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602105"/>
            <a:ext cx="10515600" cy="4351338"/>
          </a:xfrm>
        </p:spPr>
        <p:txBody>
          <a:bodyPr>
            <a:normAutofit/>
          </a:bodyPr>
          <a:p>
            <a:pPr marL="0" indent="0">
              <a:buNone/>
            </a:pPr>
            <a:r>
              <a:rPr lang="en-US" altLang="en-US">
                <a:latin typeface="Times New Roman" panose="02020603050405020304" charset="0"/>
                <a:cs typeface="Times New Roman" panose="02020603050405020304" charset="0"/>
              </a:rPr>
              <a:t>The Factory design pattern defines an interface for creating objects, but it allows subclasses or other classes to decide which class to instantiate. </a:t>
            </a:r>
            <a:r>
              <a:rPr lang="en-US" altLang="en-US">
                <a:solidFill>
                  <a:srgbClr val="FF0000"/>
                </a:solidFill>
                <a:latin typeface="Times New Roman" panose="02020603050405020304" charset="0"/>
                <a:cs typeface="Times New Roman" panose="02020603050405020304" charset="0"/>
              </a:rPr>
              <a:t>This pattern is used to create objects without specifying the exact class of object that will be created.</a:t>
            </a:r>
            <a:endParaRPr lang="en-US" altLang="en-US">
              <a:solidFill>
                <a:srgbClr val="FF0000"/>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Use Case in House Rental System:</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In the House Rental System, a House Factory can be used to create different types of houses (e.g., Apartment, Villa, Townhouse). Each type of house can have its own set of properties, but they all share a common interface. The HouseFactory will decide which type of house to create based on input parameters (like house type).</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3600"/>
          </a:xfrm>
        </p:spPr>
        <p:txBody>
          <a:bodyPr>
            <a:normAutofit/>
          </a:bodyPr>
          <a:p>
            <a:r>
              <a:rPr lang="en-US" altLang="en-US">
                <a:solidFill>
                  <a:srgbClr val="0070C0"/>
                </a:solidFill>
                <a:latin typeface="Times New Roman" panose="02020603050405020304" charset="0"/>
                <a:cs typeface="Times New Roman" panose="02020603050405020304" charset="0"/>
                <a:sym typeface="+mn-ea"/>
              </a:rPr>
              <a:t>Observer Pattern</a:t>
            </a:r>
            <a:endParaRPr lang="en-US" altLang="en-US">
              <a:solidFill>
                <a:srgbClr val="0070C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437640"/>
            <a:ext cx="10515600" cy="4739640"/>
          </a:xfrm>
        </p:spPr>
        <p:txBody>
          <a:bodyPr>
            <a:normAutofit/>
          </a:bodyPr>
          <a:p>
            <a:pPr marL="0" indent="0">
              <a:buNone/>
            </a:pPr>
            <a:r>
              <a:rPr lang="en-US" altLang="en-US">
                <a:latin typeface="Times New Roman" panose="02020603050405020304" charset="0"/>
                <a:cs typeface="Times New Roman" panose="02020603050405020304" charset="0"/>
              </a:rPr>
              <a:t>The Observer design pattern is used when an object (known as the subject) changes its state, and it needs to </a:t>
            </a:r>
            <a:r>
              <a:rPr lang="en-US" altLang="en-US">
                <a:solidFill>
                  <a:srgbClr val="FF0000"/>
                </a:solidFill>
                <a:latin typeface="Times New Roman" panose="02020603050405020304" charset="0"/>
                <a:cs typeface="Times New Roman" panose="02020603050405020304" charset="0"/>
              </a:rPr>
              <a:t>notify all dependent objects (known as observers) about the change.</a:t>
            </a:r>
            <a:r>
              <a:rPr lang="en-US" altLang="en-US">
                <a:latin typeface="Times New Roman" panose="02020603050405020304" charset="0"/>
                <a:cs typeface="Times New Roman" panose="02020603050405020304" charset="0"/>
              </a:rPr>
              <a:t> This is particularly useful in event-driven systems where multiple parts of the system need to react to state changes.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Use Case in House Rental System:</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In the House Rental System, an Email Notification System could be implemented using the Observer pattern. For example, when a house is rented, the system can notify relevant users (admin, owner, customer) about the rental status. Each user is an observer of the rental status changes.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250"/>
          </a:xfrm>
        </p:spPr>
        <p:txBody>
          <a:bodyPr>
            <a:normAutofit/>
          </a:bodyPr>
          <a:p>
            <a:r>
              <a:rPr lang="en-US" altLang="en-US">
                <a:latin typeface="Times New Roman" panose="02020603050405020304" charset="0"/>
                <a:cs typeface="Times New Roman" panose="02020603050405020304" charset="0"/>
                <a:sym typeface="+mn-ea"/>
              </a:rPr>
              <a:t>Singleton Pattern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29285" y="1348740"/>
            <a:ext cx="10724515" cy="4828540"/>
          </a:xfrm>
        </p:spPr>
        <p:txBody>
          <a:bodyPr>
            <a:normAutofit/>
          </a:bodyPr>
          <a:p>
            <a:r>
              <a:rPr lang="en-US" altLang="en-US">
                <a:latin typeface="Times New Roman" panose="02020603050405020304" charset="0"/>
                <a:cs typeface="Times New Roman" panose="02020603050405020304" charset="0"/>
              </a:rPr>
              <a:t>The </a:t>
            </a:r>
            <a:r>
              <a:rPr lang="en-US" altLang="en-US">
                <a:solidFill>
                  <a:srgbClr val="FF0000"/>
                </a:solidFill>
                <a:latin typeface="Times New Roman" panose="02020603050405020304" charset="0"/>
                <a:cs typeface="Times New Roman" panose="02020603050405020304" charset="0"/>
              </a:rPr>
              <a:t>Singleton design pattern </a:t>
            </a:r>
            <a:r>
              <a:rPr lang="en-US" altLang="en-US">
                <a:latin typeface="Times New Roman" panose="02020603050405020304" charset="0"/>
                <a:cs typeface="Times New Roman" panose="02020603050405020304" charset="0"/>
              </a:rPr>
              <a:t>ensures that a class has </a:t>
            </a:r>
            <a:r>
              <a:rPr lang="en-US" altLang="en-US">
                <a:solidFill>
                  <a:srgbClr val="FF0000"/>
                </a:solidFill>
                <a:latin typeface="Times New Roman" panose="02020603050405020304" charset="0"/>
                <a:cs typeface="Times New Roman" panose="02020603050405020304" charset="0"/>
              </a:rPr>
              <a:t>only one instance </a:t>
            </a:r>
            <a:r>
              <a:rPr lang="en-US" altLang="en-US">
                <a:latin typeface="Times New Roman" panose="02020603050405020304" charset="0"/>
                <a:cs typeface="Times New Roman" panose="02020603050405020304" charset="0"/>
              </a:rPr>
              <a:t>and provides a global point of access to that instance. This is particularly useful when you want to r</a:t>
            </a:r>
            <a:r>
              <a:rPr lang="en-US" altLang="en-US">
                <a:solidFill>
                  <a:srgbClr val="FF0000"/>
                </a:solidFill>
                <a:latin typeface="Times New Roman" panose="02020603050405020304" charset="0"/>
                <a:cs typeface="Times New Roman" panose="02020603050405020304" charset="0"/>
              </a:rPr>
              <a:t>estrict the instantiation of a class to a single object</a:t>
            </a:r>
            <a:r>
              <a:rPr lang="en-US" altLang="en-US">
                <a:latin typeface="Times New Roman" panose="02020603050405020304" charset="0"/>
                <a:cs typeface="Times New Roman" panose="02020603050405020304" charset="0"/>
              </a:rPr>
              <a:t> (e.g., a configuration manager or a database connection).</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Use Case in House Rental System:</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In the House Rental System, the Database Connection Manager can be implemented as a Singleton. Since there should only be one instance of the database connection to manage connections and queries, the Singleton pattern ensures that no additional instances of the connection manager are created.</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1160" y="245745"/>
            <a:ext cx="10515600" cy="490855"/>
          </a:xfrm>
        </p:spPr>
        <p:txBody>
          <a:bodyPr>
            <a:normAutofit fontScale="90000"/>
          </a:bodyPr>
          <a:p>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8820" y="1244600"/>
            <a:ext cx="10634980" cy="4932680"/>
          </a:xfrm>
        </p:spPr>
        <p:txBody>
          <a:bodyPr>
            <a:normAutofit/>
          </a:bodyPr>
          <a:p>
            <a:r>
              <a:rPr lang="en-US" altLang="en-US">
                <a:latin typeface="Times New Roman" panose="02020603050405020304" charset="0"/>
                <a:cs typeface="Times New Roman" panose="02020603050405020304" charset="0"/>
              </a:rPr>
              <a:t>The House Rental System is designed to streamline the process of house rentals by facilitating the following:</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House Listing: Owners can easily list their properties with essential details like location, rent price, and type.</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Search and Rent: Customers can search for houses based on location, price range, and type, and rent them easily.</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Admin Control: Admins manage house listings and user activities to ensure smooth operation of the platform.</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Security and Authentication: The system provides secure login for users, ensuring that only authorized individuals can access the platform.</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1725"/>
          </a:xfrm>
        </p:spPr>
        <p:txBody>
          <a:bodyPr/>
          <a:p>
            <a:r>
              <a:rPr lang="en-US" altLang="en-US" b="1">
                <a:latin typeface="Times New Roman" panose="02020603050405020304" charset="0"/>
                <a:cs typeface="Times New Roman" panose="02020603050405020304" charset="0"/>
                <a:sym typeface="+mn-ea"/>
              </a:rPr>
              <a:t>House Renting Project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72260"/>
            <a:ext cx="10515600" cy="4605020"/>
          </a:xfrm>
        </p:spPr>
        <p:txBody>
          <a:bodyPr/>
          <a:p>
            <a:pPr marL="0" indent="0">
              <a:buNone/>
            </a:pPr>
            <a:r>
              <a:rPr lang="en-US" altLang="en-US" sz="3200">
                <a:solidFill>
                  <a:srgbClr val="FF0000"/>
                </a:solidFill>
                <a:latin typeface="Times New Roman" panose="02020603050405020304" charset="0"/>
                <a:cs typeface="Times New Roman" panose="02020603050405020304" charset="0"/>
              </a:rPr>
              <a:t>Introduction</a:t>
            </a:r>
            <a:r>
              <a:rPr lang="en-US" altLang="en-US" sz="3200">
                <a:latin typeface="Times New Roman" panose="02020603050405020304" charset="0"/>
                <a:cs typeface="Times New Roman" panose="02020603050405020304" charset="0"/>
              </a:rPr>
              <a:t>:</a:t>
            </a:r>
            <a:endParaRPr lang="en-US" altLang="en-US" sz="3200">
              <a:latin typeface="Times New Roman" panose="02020603050405020304" charset="0"/>
              <a:cs typeface="Times New Roman" panose="02020603050405020304" charset="0"/>
            </a:endParaRPr>
          </a:p>
          <a:p>
            <a:pPr marL="0" indent="0">
              <a:buNone/>
            </a:pPr>
            <a:r>
              <a:rPr lang="en-US" altLang="en-US" sz="3200">
                <a:latin typeface="Times New Roman" panose="02020603050405020304" charset="0"/>
                <a:cs typeface="Times New Roman" panose="02020603050405020304" charset="0"/>
              </a:rPr>
              <a:t>The House Renting Project aims to create an efficient platform for house owners and potential tenants to interact, manage, and facilitate rental transactions seamlessly. </a:t>
            </a:r>
            <a:endParaRPr lang="en-US" altLang="en-US" sz="3200">
              <a:latin typeface="Times New Roman" panose="02020603050405020304" charset="0"/>
              <a:cs typeface="Times New Roman" panose="02020603050405020304" charset="0"/>
            </a:endParaRPr>
          </a:p>
          <a:p>
            <a:pPr marL="0" indent="0">
              <a:buNone/>
            </a:pPr>
            <a:r>
              <a:rPr lang="en-US" altLang="en-US" sz="3200">
                <a:latin typeface="Times New Roman" panose="02020603050405020304" charset="0"/>
                <a:cs typeface="Times New Roman" panose="02020603050405020304" charset="0"/>
              </a:rPr>
              <a:t>The platform allows property owners to list their available properties, while customers can search for, browse, and rent houses based on their preferences.</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61390"/>
            <a:ext cx="10515600" cy="5215890"/>
          </a:xfrm>
        </p:spPr>
        <p:txBody>
          <a:bodyPr/>
          <a:p>
            <a:pPr marL="0" indent="0">
              <a:buNone/>
            </a:pPr>
            <a:r>
              <a:rPr lang="en-US" altLang="en-US">
                <a:solidFill>
                  <a:srgbClr val="FF0000"/>
                </a:solidFill>
                <a:latin typeface="Times New Roman" panose="02020603050405020304" charset="0"/>
                <a:cs typeface="Times New Roman" panose="02020603050405020304" charset="0"/>
              </a:rPr>
              <a:t>Object-Oriented Programming (OOP)</a:t>
            </a:r>
            <a:r>
              <a:rPr lang="en-US" altLang="en-US">
                <a:latin typeface="Times New Roman" panose="02020603050405020304" charset="0"/>
                <a:cs typeface="Times New Roman" panose="02020603050405020304" charset="0"/>
              </a:rPr>
              <a:t> principles to design and implement the solution. These principles help make the system modular, scalable, and maintainable.</a:t>
            </a:r>
            <a:endParaRPr lang="en-US" altLang="en-US">
              <a:latin typeface="Times New Roman" panose="02020603050405020304" charset="0"/>
              <a:cs typeface="Times New Roman" panose="02020603050405020304" charset="0"/>
            </a:endParaRPr>
          </a:p>
          <a:p>
            <a:pPr marL="0" indent="0">
              <a:buNone/>
            </a:pPr>
            <a:r>
              <a:rPr lang="en-US" altLang="en-US">
                <a:gradFill>
                  <a:gsLst>
                    <a:gs pos="0">
                      <a:srgbClr val="007BD3"/>
                    </a:gs>
                    <a:gs pos="100000">
                      <a:srgbClr val="034373"/>
                    </a:gs>
                  </a:gsLst>
                  <a:lin scaled="0"/>
                </a:gradFill>
                <a:latin typeface="Times New Roman" panose="02020603050405020304" charset="0"/>
                <a:cs typeface="Times New Roman" panose="02020603050405020304" charset="0"/>
              </a:rPr>
              <a:t> Here’s a breakdown of the key OOP principles we used:</a:t>
            </a:r>
            <a:endParaRPr lang="en-US" altLang="en-US">
              <a:gradFill>
                <a:gsLst>
                  <a:gs pos="0">
                    <a:srgbClr val="007BD3"/>
                  </a:gs>
                  <a:gs pos="100000">
                    <a:srgbClr val="034373"/>
                  </a:gs>
                </a:gsLst>
                <a:lin scaled="0"/>
              </a:gradFill>
              <a:latin typeface="Times New Roman" panose="02020603050405020304" charset="0"/>
              <a:cs typeface="Times New Roman" panose="02020603050405020304" charset="0"/>
            </a:endParaRPr>
          </a:p>
          <a:p>
            <a:pPr>
              <a:buFont typeface="Wingdings" panose="05000000000000000000" charset="0"/>
              <a:buChar char="Ø"/>
            </a:pPr>
            <a:r>
              <a:rPr lang="en-US" altLang="en-US">
                <a:solidFill>
                  <a:srgbClr val="FF0000"/>
                </a:solidFill>
                <a:latin typeface="Times New Roman" panose="02020603050405020304" charset="0"/>
                <a:cs typeface="Times New Roman" panose="02020603050405020304" charset="0"/>
              </a:rPr>
              <a:t>Encapsulation</a:t>
            </a:r>
            <a:endParaRPr lang="en-US" altLang="en-US">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Encapsulation is the bundling of data (variables) and methods that operate on the data within one unit (class). It also restricts direct access to some of an object's components.</a:t>
            </a: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 </a:t>
            </a:r>
            <a:r>
              <a:rPr lang="en-US" altLang="en-US">
                <a:solidFill>
                  <a:srgbClr val="FF0000"/>
                </a:solidFill>
                <a:latin typeface="Times New Roman" panose="02020603050405020304" charset="0"/>
                <a:cs typeface="Times New Roman" panose="02020603050405020304" charset="0"/>
              </a:rPr>
              <a:t>Abstraction</a:t>
            </a: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Abstraction involves hiding the complex implementation details and providing only essential features or interfaces.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0850" y="275590"/>
            <a:ext cx="10515600" cy="371475"/>
          </a:xfrm>
        </p:spPr>
        <p:txBody>
          <a:bodyPr>
            <a:normAutofit fontScale="90000"/>
          </a:bodyPr>
          <a:p>
            <a:r>
              <a:rPr lang="en-US"/>
              <a:t>cont...</a:t>
            </a:r>
            <a:endParaRPr lang="en-US"/>
          </a:p>
        </p:txBody>
      </p:sp>
      <p:sp>
        <p:nvSpPr>
          <p:cNvPr id="3" name="Content Placeholder 2"/>
          <p:cNvSpPr>
            <a:spLocks noGrp="1"/>
          </p:cNvSpPr>
          <p:nvPr>
            <p:ph idx="1"/>
          </p:nvPr>
        </p:nvSpPr>
        <p:spPr>
          <a:xfrm>
            <a:off x="838200" y="856615"/>
            <a:ext cx="10515600" cy="5320665"/>
          </a:xfrm>
        </p:spPr>
        <p:txBody>
          <a:bodyPr/>
          <a:p>
            <a:pPr>
              <a:buFont typeface="Wingdings" panose="05000000000000000000" charset="0"/>
              <a:buChar char="Ø"/>
            </a:pPr>
            <a:r>
              <a:rPr lang="en-US" altLang="en-US" b="1">
                <a:solidFill>
                  <a:srgbClr val="FF0000"/>
                </a:solidFill>
              </a:rPr>
              <a:t>Inheritance</a:t>
            </a:r>
            <a:endParaRPr lang="en-US" altLang="en-US"/>
          </a:p>
          <a:p>
            <a:r>
              <a:rPr lang="en-US" altLang="en-US"/>
              <a:t> </a:t>
            </a:r>
            <a:r>
              <a:rPr lang="en-US" altLang="en-US">
                <a:solidFill>
                  <a:srgbClr val="FF0000"/>
                </a:solidFill>
              </a:rPr>
              <a:t>Inheritance</a:t>
            </a:r>
            <a:r>
              <a:rPr lang="en-US" altLang="en-US"/>
              <a:t> allows a class to inherit methods and properties from another class. It helps in creating a hierarchical relationship between classes.</a:t>
            </a:r>
            <a:endParaRPr lang="en-US" altLang="en-US"/>
          </a:p>
          <a:p>
            <a:pPr>
              <a:buFont typeface="Wingdings" panose="05000000000000000000" charset="0"/>
              <a:buChar char="Ø"/>
            </a:pPr>
            <a:r>
              <a:rPr lang="en-US" altLang="en-US" b="1">
                <a:solidFill>
                  <a:srgbClr val="FF0000"/>
                </a:solidFill>
              </a:rPr>
              <a:t>Polymorphism</a:t>
            </a:r>
            <a:endParaRPr lang="en-US" altLang="en-US" b="1">
              <a:solidFill>
                <a:srgbClr val="FF0000"/>
              </a:solidFill>
            </a:endParaRPr>
          </a:p>
          <a:p>
            <a:pPr marL="0" indent="0">
              <a:buFont typeface="Wingdings" panose="05000000000000000000" charset="0"/>
              <a:buNone/>
            </a:pPr>
            <a:r>
              <a:rPr lang="en-US" altLang="en-US"/>
              <a:t> Polymorphism allows objects to be treated as instances of their parent class. </a:t>
            </a:r>
            <a:endParaRPr lang="en-US" altLang="en-US"/>
          </a:p>
          <a:p>
            <a:pPr marL="0" indent="0">
              <a:buFont typeface="Wingdings" panose="05000000000000000000" charset="0"/>
              <a:buNone/>
            </a:pPr>
            <a:r>
              <a:rPr lang="en-US" altLang="en-US">
                <a:solidFill>
                  <a:srgbClr val="FF0000"/>
                </a:solidFill>
              </a:rPr>
              <a:t>It provides the ability to call the same method on different objects, and each one responds differently.</a:t>
            </a:r>
            <a:endParaRPr lang="en-US"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5010"/>
          </a:xfrm>
        </p:spPr>
        <p:txBody>
          <a:bodyPr>
            <a:normAutofit fontScale="90000"/>
          </a:bodyPr>
          <a:p>
            <a:r>
              <a:rPr lang="en-US" altLang="en-US" b="1">
                <a:latin typeface="Times New Roman" panose="02020603050405020304" charset="0"/>
                <a:cs typeface="Times New Roman" panose="02020603050405020304" charset="0"/>
              </a:rPr>
              <a:t>Project Overview</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44600"/>
            <a:ext cx="10515600" cy="4932680"/>
          </a:xfrm>
        </p:spPr>
        <p:txBody>
          <a:bodyPr/>
          <a:p>
            <a:r>
              <a:rPr lang="en-US" altLang="en-US">
                <a:latin typeface="Times New Roman" panose="02020603050405020304" charset="0"/>
                <a:cs typeface="Times New Roman" panose="02020603050405020304" charset="0"/>
              </a:rPr>
              <a:t>Create a platform for house owners to list their properties: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Allow customers to search, rent, and manage house rentals</a:t>
            </a:r>
            <a:endParaRPr lang="en-US" altLang="en-US">
              <a:latin typeface="Times New Roman" panose="02020603050405020304" charset="0"/>
              <a:cs typeface="Times New Roman" panose="02020603050405020304" charset="0"/>
            </a:endParaRPr>
          </a:p>
          <a:p>
            <a:pPr>
              <a:buFont typeface="Wingdings" panose="05000000000000000000" charset="0"/>
              <a:buChar char="q"/>
            </a:pPr>
            <a:r>
              <a:rPr lang="en-US" altLang="en-US" b="1">
                <a:solidFill>
                  <a:srgbClr val="FF0000"/>
                </a:solidFill>
                <a:latin typeface="Times New Roman" panose="02020603050405020304" charset="0"/>
                <a:cs typeface="Times New Roman" panose="02020603050405020304" charset="0"/>
              </a:rPr>
              <a:t>Key Features:</a:t>
            </a:r>
            <a:endParaRPr lang="en-US" altLang="en-US" b="1">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a:solidFill>
                  <a:srgbClr val="0070C0"/>
                </a:solidFill>
                <a:latin typeface="Times New Roman" panose="02020603050405020304" charset="0"/>
                <a:cs typeface="Times New Roman" panose="02020603050405020304" charset="0"/>
              </a:rPr>
              <a:t>Admin Control for Managing Houses and Users:</a:t>
            </a:r>
            <a:endParaRPr lang="en-US" altLang="en-US">
              <a:solidFill>
                <a:srgbClr val="0070C0"/>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The admin has full control over the system, including approving or rejecting house listings, managing customer accounts, and ensuring that the system functions smoothly. Admins can also view reports and analytics on rented houses and user activity.</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0695" y="365125"/>
            <a:ext cx="10515600" cy="491490"/>
          </a:xfrm>
        </p:spPr>
        <p:txBody>
          <a:bodyPr>
            <a:normAutofit fontScale="90000"/>
          </a:bodyPr>
          <a:p>
            <a:r>
              <a:rPr lang="en-US"/>
              <a:t>cont...</a:t>
            </a:r>
            <a:endParaRPr lang="en-US"/>
          </a:p>
        </p:txBody>
      </p:sp>
      <p:sp>
        <p:nvSpPr>
          <p:cNvPr id="3" name="Content Placeholder 2"/>
          <p:cNvSpPr>
            <a:spLocks noGrp="1"/>
          </p:cNvSpPr>
          <p:nvPr>
            <p:ph idx="1"/>
          </p:nvPr>
        </p:nvSpPr>
        <p:spPr>
          <a:xfrm>
            <a:off x="838200" y="1050290"/>
            <a:ext cx="10515600" cy="5126990"/>
          </a:xfrm>
        </p:spPr>
        <p:txBody>
          <a:bodyPr>
            <a:normAutofit/>
          </a:bodyPr>
          <a:p>
            <a:pPr>
              <a:buFont typeface="Wingdings" panose="05000000000000000000" charset="0"/>
              <a:buChar char="Ø"/>
            </a:pPr>
            <a:r>
              <a:rPr lang="en-US" altLang="en-US" b="1">
                <a:solidFill>
                  <a:srgbClr val="0070C0"/>
                </a:solidFill>
                <a:latin typeface="Times New Roman" panose="02020603050405020304" charset="0"/>
                <a:cs typeface="Times New Roman" panose="02020603050405020304" charset="0"/>
              </a:rPr>
              <a:t>Customer Registration and Login:</a:t>
            </a:r>
            <a:endParaRPr lang="en-US" altLang="en-US" b="1">
              <a:solidFill>
                <a:srgbClr val="0070C0"/>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Customers can create an account by </a:t>
            </a:r>
            <a:r>
              <a:rPr lang="en-US" altLang="en-US">
                <a:solidFill>
                  <a:srgbClr val="FF0000"/>
                </a:solidFill>
                <a:latin typeface="Times New Roman" panose="02020603050405020304" charset="0"/>
                <a:cs typeface="Times New Roman" panose="02020603050405020304" charset="0"/>
              </a:rPr>
              <a:t>registering with a name, email, password</a:t>
            </a:r>
            <a:r>
              <a:rPr lang="en-US" altLang="en-US">
                <a:latin typeface="Times New Roman" panose="02020603050405020304" charset="0"/>
                <a:cs typeface="Times New Roman" panose="02020603050405020304" charset="0"/>
              </a:rPr>
              <a:t>, and role. The system will securely store passwords Once registered, customers can log in to manage their accounts and interact with the platform.</a:t>
            </a: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b="1">
                <a:solidFill>
                  <a:srgbClr val="0070C0"/>
                </a:solidFill>
                <a:latin typeface="Times New Roman" panose="02020603050405020304" charset="0"/>
                <a:cs typeface="Times New Roman" panose="02020603050405020304" charset="0"/>
              </a:rPr>
              <a:t>Property Listing and House Rental:</a:t>
            </a:r>
            <a:endParaRPr lang="en-US" altLang="en-US" b="1">
              <a:solidFill>
                <a:srgbClr val="0070C0"/>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Owners or admins can list properties on the platform by providing details such as location, rent price, type, and status. Customers can search through available listings, and upon finding a suitable property, they can rent it. Once rented, the house status is updated, and customers can view the rental details.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b="1">
                <a:latin typeface="Times New Roman" panose="02020603050405020304" charset="0"/>
                <a:cs typeface="Times New Roman" panose="02020603050405020304" charset="0"/>
                <a:sym typeface="+mn-ea"/>
              </a:rPr>
              <a:t>Key Elements in the </a:t>
            </a:r>
            <a:r>
              <a:rPr lang="en-US" altLang="en-US" sz="4000" b="1">
                <a:latin typeface="Times New Roman" panose="02020603050405020304" charset="0"/>
                <a:cs typeface="Times New Roman" panose="02020603050405020304" charset="0"/>
                <a:sym typeface="+mn-ea"/>
              </a:rPr>
              <a:t>House Renting</a:t>
            </a:r>
            <a:endParaRPr lang="en-US" altLang="en-US" sz="4000"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543050"/>
            <a:ext cx="10515600" cy="4634230"/>
          </a:xfrm>
        </p:spPr>
        <p:txBody>
          <a:bodyPr/>
          <a:p>
            <a:r>
              <a:rPr lang="en-US" altLang="en-US" sz="3200">
                <a:latin typeface="Times New Roman" panose="02020603050405020304" charset="0"/>
                <a:cs typeface="Times New Roman" panose="02020603050405020304" charset="0"/>
              </a:rPr>
              <a:t>Admin, Owner, Customer: These represent the users of the system, each interacting with the system via a user interface.</a:t>
            </a:r>
            <a:endParaRPr lang="en-US" altLang="en-US" sz="3200">
              <a:latin typeface="Times New Roman" panose="02020603050405020304" charset="0"/>
              <a:cs typeface="Times New Roman" panose="02020603050405020304" charset="0"/>
            </a:endParaRPr>
          </a:p>
          <a:p>
            <a:r>
              <a:rPr lang="en-US" altLang="en-US" sz="3200">
                <a:solidFill>
                  <a:srgbClr val="FF0000"/>
                </a:solidFill>
                <a:latin typeface="Times New Roman" panose="02020603050405020304" charset="0"/>
                <a:cs typeface="Times New Roman" panose="02020603050405020304" charset="0"/>
              </a:rPr>
              <a:t>User Interface: </a:t>
            </a:r>
            <a:r>
              <a:rPr lang="en-US" altLang="en-US" sz="3200">
                <a:latin typeface="Times New Roman" panose="02020603050405020304" charset="0"/>
                <a:cs typeface="Times New Roman" panose="02020603050405020304" charset="0"/>
              </a:rPr>
              <a:t>The interface through which users interact with the application.</a:t>
            </a:r>
            <a:endParaRPr lang="en-US" altLang="en-US" sz="3200">
              <a:latin typeface="Times New Roman" panose="02020603050405020304" charset="0"/>
              <a:cs typeface="Times New Roman" panose="02020603050405020304" charset="0"/>
            </a:endParaRPr>
          </a:p>
          <a:p>
            <a:r>
              <a:rPr lang="en-US" altLang="en-US" sz="3200">
                <a:latin typeface="Times New Roman" panose="02020603050405020304" charset="0"/>
                <a:cs typeface="Times New Roman" panose="02020603050405020304" charset="0"/>
              </a:rPr>
              <a:t>Application Logic : Handles the core functions like registration, house listing, rental operations, and user management.</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Database Schema</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85315"/>
            <a:ext cx="10515600" cy="2845435"/>
          </a:xfrm>
        </p:spPr>
        <p:txBody>
          <a:bodyPr/>
          <a:p>
            <a:pPr marL="0" indent="0">
              <a:buNone/>
            </a:pPr>
            <a:r>
              <a:rPr lang="en-US" altLang="en-US">
                <a:latin typeface="Times New Roman" panose="02020603050405020304" charset="0"/>
                <a:cs typeface="Times New Roman" panose="02020603050405020304" charset="0"/>
              </a:rPr>
              <a:t>The structure of the three main tables in the database that support the core functionalities of the House Rental System: Houses, Customers, and Rentals. Each table contains relevant columns that store data for houses, users, and rental transactions.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US">
                <a:latin typeface="Times New Roman" panose="02020603050405020304" charset="0"/>
                <a:cs typeface="Times New Roman" panose="02020603050405020304" charset="0"/>
              </a:rPr>
              <a:t>Usecase diagram</a:t>
            </a:r>
            <a:endParaRPr lang="en-US">
              <a:latin typeface="Times New Roman" panose="02020603050405020304" charset="0"/>
              <a:cs typeface="Times New Roman" panose="02020603050405020304" charset="0"/>
            </a:endParaRPr>
          </a:p>
        </p:txBody>
      </p:sp>
      <p:pic>
        <p:nvPicPr>
          <p:cNvPr id="6" name="Content Placeholder 5" descr="kkkkkkkkkkkkkk"/>
          <p:cNvPicPr>
            <a:picLocks noChangeAspect="1"/>
          </p:cNvPicPr>
          <p:nvPr>
            <p:ph idx="1"/>
          </p:nvPr>
        </p:nvPicPr>
        <p:blipFill>
          <a:blip r:embed="rId1"/>
          <a:stretch>
            <a:fillRect/>
          </a:stretch>
        </p:blipFill>
        <p:spPr>
          <a:xfrm>
            <a:off x="1141095" y="1155065"/>
            <a:ext cx="9323070" cy="5322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5674</Words>
  <Application>WPS Presentation</Application>
  <PresentationFormat>Widescreen</PresentationFormat>
  <Paragraphs>81</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Arial Unicode MS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Leta Tsegaye</cp:lastModifiedBy>
  <cp:revision>11</cp:revision>
  <dcterms:created xsi:type="dcterms:W3CDTF">2025-01-25T05:23:07Z</dcterms:created>
  <dcterms:modified xsi:type="dcterms:W3CDTF">2025-01-25T06:44:54Z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A5CE13E508FE43A793A60A54D68CB27F_11</vt:lpwstr>
  </property>
  <property fmtid="{D5CDD505-2E9C-101B-9397-08002B2CF9AE}" pid="3" name="KSOProductBuildVer">
    <vt:lpwstr>1033-12.2.0.19805</vt:lpwstr>
  </property>
</Properties>
</file>