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2" autoAdjust="0"/>
    <p:restoredTop sz="94660"/>
  </p:normalViewPr>
  <p:slideViewPr>
    <p:cSldViewPr snapToGrid="0">
      <p:cViewPr varScale="1">
        <p:scale>
          <a:sx n="73" d="100"/>
          <a:sy n="73" d="100"/>
        </p:scale>
        <p:origin x="119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6A708-876E-498E-85A8-C5A259448180}" type="datetimeFigureOut">
              <a:rPr lang="ru-RU" smtClean="0"/>
              <a:t>пн 26.02.18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E0AE34-0E44-419B-B562-F8123F5A5D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3364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noFill/>
          <a:ln>
            <a:headEnd/>
            <a:tailEnd/>
          </a:ln>
        </p:spPr>
      </p:sp>
      <p:sp>
        <p:nvSpPr>
          <p:cNvPr id="15362" name="Shape 52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71409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3F33-AA39-48CF-A754-02113F6E123E}" type="datetime1">
              <a:rPr lang="ru-RU" smtClean="0"/>
              <a:t>пн 26.02.18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4771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FD0A-B774-4DB6-BD66-5E2C8B0CEAFB}" type="datetime1">
              <a:rPr lang="ru-RU" smtClean="0"/>
              <a:t>пн 26.02.18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614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2E2E-A534-4EE3-81C1-30D16BFFC7DA}" type="datetime1">
              <a:rPr lang="ru-RU" smtClean="0"/>
              <a:t>пн 26.02.18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577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8468-677F-475B-AB94-7A5BF81F1920}" type="datetime1">
              <a:rPr lang="ru-RU" smtClean="0"/>
              <a:t>пн 26.02.18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839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B909C-D1EE-4200-9D23-AE51DE916FD8}" type="datetime1">
              <a:rPr lang="ru-RU" smtClean="0"/>
              <a:t>пн 26.02.18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105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7BA7F-1822-44B6-A71F-A06CED7C51CA}" type="datetime1">
              <a:rPr lang="ru-RU" smtClean="0"/>
              <a:t>пн 26.02.18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3073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1B16-B7BC-4BFF-A81B-7CFFC1BF36EE}" type="datetime1">
              <a:rPr lang="ru-RU" smtClean="0"/>
              <a:t>пн 26.02.18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7744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307CC-8142-4F34-8221-84AF9E169435}" type="datetime1">
              <a:rPr lang="ru-RU" smtClean="0"/>
              <a:t>пн 26.02.18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84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CF677-C3AA-42B2-ABAB-6E36B92E5CDC}" type="datetime1">
              <a:rPr lang="ru-RU" smtClean="0"/>
              <a:t>пн 26.02.18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787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C64F-81B3-47DC-BACD-AB7AD7164883}" type="datetime1">
              <a:rPr lang="ru-RU" smtClean="0"/>
              <a:t>пн 26.02.18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1406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81998-7396-42DD-B121-6FC08BB28732}" type="datetime1">
              <a:rPr lang="ru-RU" smtClean="0"/>
              <a:t>пн 26.02.18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0700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9E8A6-47E5-4FE1-AFAC-AA9A387D3BE2}" type="datetime1">
              <a:rPr lang="ru-RU" smtClean="0"/>
              <a:t>пн 26.02.18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8C2F6-A446-4506-9C70-AB5F0118B8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006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hape 54"/>
          <p:cNvSpPr txBox="1">
            <a:spLocks noGrp="1"/>
          </p:cNvSpPr>
          <p:nvPr>
            <p:ph type="ctrTitle"/>
          </p:nvPr>
        </p:nvSpPr>
        <p:spPr>
          <a:xfrm>
            <a:off x="120651" y="3338915"/>
            <a:ext cx="8520113" cy="1138238"/>
          </a:xfrm>
        </p:spPr>
        <p:txBody>
          <a:bodyPr/>
          <a:lstStyle/>
          <a:p>
            <a:pPr>
              <a:buClr>
                <a:srgbClr val="000000"/>
              </a:buClr>
            </a:pPr>
            <a:r>
              <a:rPr lang="ru-RU" sz="1800" dirty="0" err="1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Портирование</a:t>
            </a:r>
            <a:r>
              <a:rPr lang="ru-RU" sz="18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веб-сервиса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NotificationManager</a:t>
            </a:r>
            <a:r>
              <a:rPr lang="ru-RU" sz="18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и</a:t>
            </a:r>
            <a:br>
              <a:rPr lang="ru-RU" sz="18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</a:br>
            <a:r>
              <a:rPr lang="ru-RU" sz="18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компонента пользовательского интерфейса системы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Traccar</a:t>
            </a:r>
            <a:r>
              <a:rPr lang="ru-RU" sz="18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на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OSGi</a:t>
            </a:r>
            <a:r>
              <a:rPr lang="ru-RU" sz="18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сервис и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портлет</a:t>
            </a:r>
            <a:r>
              <a:rPr lang="ru-RU" sz="18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платформы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Liferay</a:t>
            </a:r>
            <a:r>
              <a:rPr lang="ru-RU" sz="18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с сохранением протокола взаимодействия клиента с сервером</a:t>
            </a:r>
          </a:p>
        </p:txBody>
      </p:sp>
      <p:sp>
        <p:nvSpPr>
          <p:cNvPr id="14338" name="Shape 55"/>
          <p:cNvSpPr txBox="1">
            <a:spLocks noGrp="1"/>
          </p:cNvSpPr>
          <p:nvPr>
            <p:ph type="subTitle" idx="1"/>
          </p:nvPr>
        </p:nvSpPr>
        <p:spPr>
          <a:xfrm>
            <a:off x="6338889" y="4468813"/>
            <a:ext cx="2662237" cy="1736044"/>
          </a:xfrm>
        </p:spPr>
        <p:txBody>
          <a:bodyPr>
            <a:normAutofit lnSpcReduction="10000"/>
          </a:bodyPr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595959"/>
              </a:buClr>
            </a:pPr>
            <a:r>
              <a:rPr lang="ru-RU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Подготовил:</a:t>
            </a:r>
            <a:endParaRPr lang="ru-RU" dirty="0">
              <a:solidFill>
                <a:srgbClr val="595959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595959"/>
              </a:buClr>
            </a:pPr>
            <a:r>
              <a:rPr lang="ru-RU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Арапов Артем</a:t>
            </a:r>
            <a:endParaRPr lang="ru-RU" dirty="0">
              <a:solidFill>
                <a:srgbClr val="595959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595959"/>
              </a:buClr>
            </a:pPr>
            <a:r>
              <a:rPr lang="ru-RU" dirty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группа </a:t>
            </a:r>
            <a:r>
              <a:rPr lang="ru-RU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ИУ3-73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595959"/>
              </a:buClr>
            </a:pPr>
            <a:r>
              <a:rPr lang="ru-RU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Руководитель: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595959"/>
              </a:buClr>
            </a:pPr>
            <a:r>
              <a:rPr lang="ru-RU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Иванов А.М.</a:t>
            </a:r>
            <a:endParaRPr lang="ru-RU" dirty="0">
              <a:solidFill>
                <a:srgbClr val="595959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14339" name="Shape 56"/>
          <p:cNvSpPr txBox="1">
            <a:spLocks noChangeArrowheads="1"/>
          </p:cNvSpPr>
          <p:nvPr/>
        </p:nvSpPr>
        <p:spPr bwMode="auto">
          <a:xfrm>
            <a:off x="360364" y="857251"/>
            <a:ext cx="878363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 algn="ctr"/>
            <a:r>
              <a:rPr lang="ru-RU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Федеральное государственное бюджетное образовательное учреждение</a:t>
            </a:r>
          </a:p>
          <a:p>
            <a:pPr algn="ctr"/>
            <a:r>
              <a:rPr lang="ru-RU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высшего образования</a:t>
            </a:r>
          </a:p>
        </p:txBody>
      </p:sp>
      <p:sp>
        <p:nvSpPr>
          <p:cNvPr id="14340" name="Shape 57"/>
          <p:cNvSpPr txBox="1">
            <a:spLocks noChangeArrowheads="1"/>
          </p:cNvSpPr>
          <p:nvPr/>
        </p:nvSpPr>
        <p:spPr bwMode="auto">
          <a:xfrm>
            <a:off x="0" y="1449389"/>
            <a:ext cx="9144000" cy="148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«Московский государственный технический университет</a:t>
            </a:r>
          </a:p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им. Н.Э. Баумана (национальный исследовательский университет)» </a:t>
            </a:r>
          </a:p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(МГТУ им. Н.Э. Баумана)</a:t>
            </a:r>
          </a:p>
        </p:txBody>
      </p:sp>
      <p:pic>
        <p:nvPicPr>
          <p:cNvPr id="14341" name="Shape 5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0651" y="1119189"/>
            <a:ext cx="113823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026253" y="2778364"/>
            <a:ext cx="307879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100" dirty="0"/>
              <a:t>Курсовая работа на тему:</a:t>
            </a:r>
            <a:endParaRPr lang="ru-RU" sz="21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804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90877" y="-132532"/>
            <a:ext cx="7886700" cy="994172"/>
          </a:xfrm>
        </p:spPr>
        <p:txBody>
          <a:bodyPr>
            <a:normAutofit/>
          </a:bodyPr>
          <a:lstStyle/>
          <a:p>
            <a:r>
              <a:rPr lang="ru-RU" sz="2400" dirty="0"/>
              <a:t>Диаграмма классов</a:t>
            </a:r>
            <a:endParaRPr lang="ru-RU" sz="2400" dirty="0"/>
          </a:p>
        </p:txBody>
      </p:sp>
      <p:pic>
        <p:nvPicPr>
          <p:cNvPr id="4" name="Рисунок 3" descr="C:\Users\Andalon\eclipse-workspace-liferayTraccar\ModelingProject\Class_Diagram.JPE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33" y="861640"/>
            <a:ext cx="8296310" cy="574816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4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6226" y="0"/>
            <a:ext cx="7886700" cy="99417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Зависимости между основными модулями</a:t>
            </a:r>
            <a:endParaRPr lang="ru-RU" sz="3200" dirty="0"/>
          </a:p>
        </p:txBody>
      </p:sp>
      <p:pic>
        <p:nvPicPr>
          <p:cNvPr id="4" name="Рисунок 3" descr="C:\Users\Andalon\Desktop\Иванов\Зависимоти между основными модулями2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20" y="862149"/>
            <a:ext cx="8478305" cy="599585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551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94880" y="0"/>
            <a:ext cx="7886700" cy="994172"/>
          </a:xfrm>
        </p:spPr>
        <p:txBody>
          <a:bodyPr/>
          <a:lstStyle/>
          <a:p>
            <a:r>
              <a:rPr lang="ru-RU" dirty="0" smtClean="0"/>
              <a:t>Тестирование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519" y="994172"/>
            <a:ext cx="4727989" cy="565972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865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Пользовательский интерфейс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C:\Users\Andalon\Desktop\Иванов\Пользовательский Интерфейс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06" y="1643448"/>
            <a:ext cx="8725988" cy="471569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839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Было реализовано </a:t>
            </a:r>
            <a:r>
              <a:rPr lang="ru-RU" dirty="0" err="1" smtClean="0"/>
              <a:t>портирование</a:t>
            </a:r>
            <a:r>
              <a:rPr lang="ru-RU" dirty="0" smtClean="0"/>
              <a:t> </a:t>
            </a:r>
            <a:r>
              <a:rPr lang="en-US" dirty="0" err="1" smtClean="0"/>
              <a:t>NotificationManager</a:t>
            </a:r>
            <a:r>
              <a:rPr lang="en-US" dirty="0" smtClean="0"/>
              <a:t> </a:t>
            </a:r>
            <a:r>
              <a:rPr lang="ru-RU" dirty="0" smtClean="0"/>
              <a:t>системы </a:t>
            </a:r>
            <a:r>
              <a:rPr lang="en-US" dirty="0" err="1" smtClean="0"/>
              <a:t>Traccar</a:t>
            </a:r>
            <a:r>
              <a:rPr lang="en-US" dirty="0" smtClean="0"/>
              <a:t> </a:t>
            </a:r>
            <a:r>
              <a:rPr lang="ru-RU" dirty="0" smtClean="0"/>
              <a:t>на </a:t>
            </a:r>
            <a:r>
              <a:rPr lang="en-US" dirty="0" err="1" smtClean="0"/>
              <a:t>Liferay</a:t>
            </a:r>
            <a:r>
              <a:rPr lang="en-US" dirty="0"/>
              <a:t>;</a:t>
            </a:r>
            <a:endParaRPr lang="ru-RU" dirty="0" smtClean="0"/>
          </a:p>
          <a:p>
            <a:r>
              <a:rPr lang="ru-RU" dirty="0" smtClean="0"/>
              <a:t>Реализованный интерфейс успешно протестирован;</a:t>
            </a:r>
          </a:p>
          <a:p>
            <a:r>
              <a:rPr lang="ru-RU" dirty="0" smtClean="0"/>
              <a:t>Интерфейс имеет большие возможности для распространения и интеграции с другими </a:t>
            </a:r>
            <a:r>
              <a:rPr lang="en-US" dirty="0" smtClean="0"/>
              <a:t>GPS </a:t>
            </a:r>
            <a:r>
              <a:rPr lang="ru-RU" dirty="0" smtClean="0"/>
              <a:t>системами.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5643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3709" y="2364310"/>
            <a:ext cx="7886700" cy="994172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7393" y="7011579"/>
            <a:ext cx="7886700" cy="435133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65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Система </a:t>
            </a:r>
            <a:r>
              <a:rPr lang="en-US" dirty="0" smtClean="0"/>
              <a:t>GPS </a:t>
            </a:r>
            <a:r>
              <a:rPr lang="ru-RU" dirty="0" smtClean="0"/>
              <a:t>мониторинга </a:t>
            </a:r>
            <a:r>
              <a:rPr lang="en-US" dirty="0" err="1" smtClean="0"/>
              <a:t>Traccar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350" y="1825864"/>
            <a:ext cx="7575947" cy="4082018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789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Платформа для построения порталов</a:t>
            </a:r>
            <a:r>
              <a:rPr lang="en-US" dirty="0" smtClean="0"/>
              <a:t> </a:t>
            </a:r>
            <a:r>
              <a:rPr lang="en-US" dirty="0" err="1" smtClean="0"/>
              <a:t>Liferay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1028" name="Picture 4" descr="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581" y="2035722"/>
            <a:ext cx="5904310" cy="369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29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31620" y="285988"/>
            <a:ext cx="7886700" cy="994172"/>
          </a:xfrm>
        </p:spPr>
        <p:txBody>
          <a:bodyPr>
            <a:normAutofit/>
          </a:bodyPr>
          <a:lstStyle/>
          <a:p>
            <a:r>
              <a:rPr lang="ru-RU" sz="2400" dirty="0"/>
              <a:t>Система в окружении внешних систем</a:t>
            </a:r>
            <a:endParaRPr lang="ru-RU" sz="2400" dirty="0"/>
          </a:p>
        </p:txBody>
      </p:sp>
      <p:pic>
        <p:nvPicPr>
          <p:cNvPr id="4" name="Рисунок 3" descr="C:\Users\Andalon\Desktop\Иванов\Система в окружении смежных систем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7280"/>
            <a:ext cx="9144000" cy="57607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6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Техническое 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 smtClean="0"/>
              <a:t>	</a:t>
            </a:r>
            <a:r>
              <a:rPr lang="ru-RU" dirty="0" err="1" smtClean="0"/>
              <a:t>Портирование</a:t>
            </a:r>
            <a:r>
              <a:rPr lang="ru-RU" dirty="0" smtClean="0"/>
              <a:t> </a:t>
            </a:r>
            <a:r>
              <a:rPr lang="ru-RU" dirty="0"/>
              <a:t>веб-сервиса </a:t>
            </a:r>
            <a:r>
              <a:rPr lang="en-US" dirty="0"/>
              <a:t>Notification</a:t>
            </a:r>
            <a:r>
              <a:rPr lang="ru-RU" dirty="0" err="1"/>
              <a:t>Manager</a:t>
            </a:r>
            <a:r>
              <a:rPr lang="ru-RU" dirty="0"/>
              <a:t> и компонента пользовательского интерфейса системы </a:t>
            </a:r>
            <a:r>
              <a:rPr lang="ru-RU" dirty="0" err="1"/>
              <a:t>Traccar</a:t>
            </a:r>
            <a:r>
              <a:rPr lang="ru-RU" dirty="0"/>
              <a:t> на OSGI сервис и </a:t>
            </a:r>
            <a:r>
              <a:rPr lang="ru-RU" dirty="0" err="1"/>
              <a:t>портлет</a:t>
            </a:r>
            <a:r>
              <a:rPr lang="ru-RU" dirty="0"/>
              <a:t> платформы </a:t>
            </a:r>
            <a:r>
              <a:rPr lang="ru-RU" dirty="0" err="1"/>
              <a:t>Liferay</a:t>
            </a:r>
            <a:r>
              <a:rPr lang="ru-RU" dirty="0"/>
              <a:t> с сохранением протокола взаимодействия клиента с сервером.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Тема индивидуальных заданий:</a:t>
            </a:r>
          </a:p>
          <a:p>
            <a:pPr lvl="0"/>
            <a:r>
              <a:rPr lang="ru-RU" dirty="0"/>
              <a:t>изучить соответствующий </a:t>
            </a:r>
            <a:r>
              <a:rPr lang="ru-RU" dirty="0" err="1"/>
              <a:t>Manager</a:t>
            </a:r>
            <a:r>
              <a:rPr lang="ru-RU" dirty="0"/>
              <a:t> и его графический интерфейс в </a:t>
            </a:r>
            <a:r>
              <a:rPr lang="ru-RU" dirty="0" err="1"/>
              <a:t>Traccar</a:t>
            </a:r>
            <a:r>
              <a:rPr lang="ru-RU" dirty="0"/>
              <a:t>;</a:t>
            </a:r>
          </a:p>
          <a:p>
            <a:pPr lvl="0"/>
            <a:r>
              <a:rPr lang="ru-RU" dirty="0"/>
              <a:t>спроектировать интерфейс компонента;</a:t>
            </a:r>
          </a:p>
          <a:p>
            <a:pPr lvl="0"/>
            <a:r>
              <a:rPr lang="ru-RU" dirty="0"/>
              <a:t>реализовать хранение данных в БД (функционал должен быть инкапсулирован);</a:t>
            </a:r>
          </a:p>
          <a:p>
            <a:pPr lvl="0"/>
            <a:r>
              <a:rPr lang="ru-RU" dirty="0"/>
              <a:t>разделение модели данных и бизнес логики; провести тестирование;</a:t>
            </a:r>
          </a:p>
          <a:p>
            <a:pPr lvl="0"/>
            <a:r>
              <a:rPr lang="ru-RU" dirty="0"/>
              <a:t>описать требования, конструкцию, особенности сборки и запуска в документации;</a:t>
            </a:r>
          </a:p>
          <a:p>
            <a:pPr lvl="0"/>
            <a:r>
              <a:rPr lang="ru-RU" dirty="0"/>
              <a:t>реализовать визуализацию данных в GUI;</a:t>
            </a:r>
          </a:p>
          <a:p>
            <a:pPr lvl="0"/>
            <a:r>
              <a:rPr lang="ru-RU" dirty="0"/>
              <a:t>обработка событий GUI и отправка команд;</a:t>
            </a:r>
          </a:p>
          <a:p>
            <a:pPr lvl="0"/>
            <a:r>
              <a:rPr lang="ru-RU" dirty="0"/>
              <a:t>использование CSS стилей и шаблонов.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85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7398" y="0"/>
            <a:ext cx="7886700" cy="994172"/>
          </a:xfrm>
        </p:spPr>
        <p:txBody>
          <a:bodyPr>
            <a:normAutofit/>
          </a:bodyPr>
          <a:lstStyle/>
          <a:p>
            <a:r>
              <a:rPr lang="ru-RU" sz="2400" dirty="0"/>
              <a:t>Выявление заинтересованных сторон и их интересов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38" y="784791"/>
            <a:ext cx="8406602" cy="5877071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865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2519" y="0"/>
            <a:ext cx="7886700" cy="994172"/>
          </a:xfrm>
        </p:spPr>
        <p:txBody>
          <a:bodyPr>
            <a:normAutofit/>
          </a:bodyPr>
          <a:lstStyle/>
          <a:p>
            <a:r>
              <a:rPr lang="ru-RU" sz="2400" dirty="0"/>
              <a:t>Выбор технических решений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799" y="994172"/>
            <a:ext cx="7637555" cy="5779445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62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16250" y="0"/>
            <a:ext cx="7886700" cy="994172"/>
          </a:xfrm>
        </p:spPr>
        <p:txBody>
          <a:bodyPr>
            <a:normAutofit/>
          </a:bodyPr>
          <a:lstStyle/>
          <a:p>
            <a:r>
              <a:rPr lang="ru-RU" sz="2400" dirty="0"/>
              <a:t>Диаграмма компонентов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C:\Users\Andalon\Desktop\Иванов\Диаграмма компонентов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35" y="994172"/>
            <a:ext cx="8989865" cy="541475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783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C:\Users\Andalon\Desktop\Иванов\Модульная диаграмма.jp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789"/>
          <a:stretch/>
        </p:blipFill>
        <p:spPr bwMode="auto">
          <a:xfrm>
            <a:off x="360964" y="261257"/>
            <a:ext cx="8574030" cy="549425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37408" y="5863828"/>
            <a:ext cx="7886700" cy="994172"/>
          </a:xfrm>
        </p:spPr>
        <p:txBody>
          <a:bodyPr>
            <a:normAutofit/>
          </a:bodyPr>
          <a:lstStyle/>
          <a:p>
            <a:r>
              <a:rPr lang="ru-RU" sz="2400" dirty="0"/>
              <a:t>Модульная диаграмма</a:t>
            </a:r>
            <a:endParaRPr lang="ru-RU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493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861</TotalTime>
  <Words>137</Words>
  <Application>Microsoft Office PowerPoint</Application>
  <PresentationFormat>Экран (4:3)</PresentationFormat>
  <Paragraphs>55</Paragraphs>
  <Slides>15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Тема Office</vt:lpstr>
      <vt:lpstr>Портирование веб-сервиса NotificationManager и компонента пользовательского интерфейса системы Traccar на OSGi сервис и портлет платформы Liferay с сохранением протокола взаимодействия клиента с сервером</vt:lpstr>
      <vt:lpstr>Система GPS мониторинга Traccar</vt:lpstr>
      <vt:lpstr>Платформа для построения порталов Liferay </vt:lpstr>
      <vt:lpstr>Система в окружении внешних систем</vt:lpstr>
      <vt:lpstr>Техническое задание</vt:lpstr>
      <vt:lpstr>Выявление заинтересованных сторон и их интересов</vt:lpstr>
      <vt:lpstr>Выбор технических решений</vt:lpstr>
      <vt:lpstr>Диаграмма компонентов</vt:lpstr>
      <vt:lpstr>Модульная диаграмма</vt:lpstr>
      <vt:lpstr>Диаграмма классов</vt:lpstr>
      <vt:lpstr>Зависимости между основными модулями</vt:lpstr>
      <vt:lpstr>Тестирование проекта</vt:lpstr>
      <vt:lpstr>Пользовательский интерфейс</vt:lpstr>
      <vt:lpstr>Выводы: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Портирование веб-сервиса NotificationManager и компонента пользовательского интерфейса системы Traccar на OSGi сервис и портлет платформы Liferay с сохранением протокола взаимодействия клиента с сервером</dc:title>
  <dc:creator>Andalon</dc:creator>
  <cp:lastModifiedBy>Andalon</cp:lastModifiedBy>
  <cp:revision>14</cp:revision>
  <dcterms:created xsi:type="dcterms:W3CDTF">2018-02-25T08:57:42Z</dcterms:created>
  <dcterms:modified xsi:type="dcterms:W3CDTF">2018-02-26T13:08:05Z</dcterms:modified>
</cp:coreProperties>
</file>