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2" r:id="rId6"/>
    <p:sldId id="273" r:id="rId7"/>
    <p:sldId id="263" r:id="rId8"/>
    <p:sldId id="261" r:id="rId9"/>
    <p:sldId id="274" r:id="rId10"/>
    <p:sldId id="275" r:id="rId11"/>
    <p:sldId id="276" r:id="rId12"/>
    <p:sldId id="277" r:id="rId13"/>
    <p:sldId id="264" r:id="rId14"/>
    <p:sldId id="265" r:id="rId15"/>
    <p:sldId id="266" r:id="rId16"/>
    <p:sldId id="267" r:id="rId17"/>
    <p:sldId id="268" r:id="rId18"/>
    <p:sldId id="28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585"/>
  </p:normalViewPr>
  <p:slideViewPr>
    <p:cSldViewPr snapToGrid="0">
      <p:cViewPr varScale="1">
        <p:scale>
          <a:sx n="105" d="100"/>
          <a:sy n="105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BB8D0-41FB-554A-97F4-2114105760D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67331-2C47-994D-B0B3-83A406D7E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6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Например, если мы классифицируем письма на спам и не спам,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accuracy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показывает, какая доля всех писем была правильно классифицирована моделью. Если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accuracy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равен 0,95, то это означает, что 95% всех писем были правильно классифицированы, а 5% были неправильно классифицированы.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Accuracy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является самой простой метрикой качества классификации, но может быть неправильной в случаях, когда классы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несбалансированы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или когда ложноположительные и ложноотрицательные ошибки имеют разную важность. Например, если в выборке 95% объектов принадлежат к одному классу, то модель, которая всегда предсказывает этот класс, будет иметь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accuracy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равную 0,95, но не будет иметь практической ценности.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7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Median Absolute Error (</a:t>
            </a:r>
            <a:r>
              <a:rPr lang="en" b="0" i="0" dirty="0" err="1">
                <a:solidFill>
                  <a:srgbClr val="D1D5DB"/>
                </a:solidFill>
                <a:effectLst/>
                <a:latin typeface="Söhne"/>
              </a:rPr>
              <a:t>MedAE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) -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это метрика, которая измеряет медианное абсолютное отклонение между фактическими и предсказанными значениями. Она может быть более устойчивой к выбросам, чем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Root Mean Squared Error (RMSE) -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это метрика, которая является квадратным корнем из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MSE.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Она также измеряет среднее отклонение между фактическими и предсказанными значениями, но возвращается к оригинальной шкале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0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Например, если мы классифицируем письма на спам и не спам,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precision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показывает, какая доля из писем, отмеченных как спам, действительно является спамом. Если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precision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равен 0,9, то это означает, что 90% писем, отмеченных как спам, действительно являются спамом, а оставшиеся 10% писем были неправильно классифицированы как спам.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Precision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часто используется в задачах, где важно избежать ложных положительных результатов. Например, в медицинской диагностике неверное определение заболевания как положительного может привести к ложным лечебным мерам и повышенным расходам на здравоохранение.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95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Например, если мы классифицируем письма на спам и не спам,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recall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показывает, какая доля всех писем, которые являются спамом, была правильно идентифицирована моделью. Если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recall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равен 0,8, то это означает, что 80% всех спам-писем были правильно идентифицированы, а оставшиеся 20% были неправильно классифицированы как не спам.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Recall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также называют чувствительностью (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sensitivity)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или вероятностью обнаружения (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hit rate).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Она часто используется в задачах, где важно избежать ложных отрицательных результатов. Например, в медицинской диагностике неверное определение заболевания как отрицательного может привести к пропущенной диагностике, недооценке заболевания и неправильному лечению.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23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Например, если мы классифицируем письма на спам и не спам,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F1-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мера показывает сбалансированность модели между правильным выявлением спама (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recall)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 правильным отсеиванием не спама (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precision). </a:t>
            </a:r>
          </a:p>
          <a:p>
            <a:pPr algn="l"/>
            <a:endParaRPr lang="e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Если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F1-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мера равна 0,9, то это означает, что модель имеет высокую точность и полноту при классификации писем на спам и не спам.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F1-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мера часто используется в задачах, где один класс сильно доминирует другой, например, когда большинство объектов относится к отрицательному классу, а положительные объекты составляют меньшинство.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1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ROC AUC -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это метрика, которая используется для оценки качества модели в задачах бинарной классификации. Она оценивает способность модели различать между классами на основе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AUC (Area Under the Curve)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графика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ROC (Receiver Operating Characteristic).</a:t>
            </a:r>
          </a:p>
          <a:p>
            <a:pPr algn="l">
              <a:buFont typeface="+mj-lt"/>
              <a:buAutoNum type="arabicPeriod"/>
            </a:pPr>
            <a:endParaRPr lang="e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Log Loss -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это метрика, которая используется для оценки качества вероятностных прогнозов модели в задачах бинарной или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многоклассовой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классификации. Она измеряет разницу между предсказанной вероятностью и фактической меткой и находится в диапазоне от 0 до бесконечности. Чем меньше значение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log loss,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тем лучше производительность модели.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Confusion Matrix (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матрица ошибок) - это таблица, которая показывает количество правильных и неправильных классификаций модели для каждого класса. Она может использоваться для расчета многих других метрик качества, включая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precision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recall.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41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Например, если мы строим модель для прогнозирования цен на недвижимость, то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показывает среднее абсолютное отклонение между нашими предсказаниями цен и реальными ценами на недвижимость. Если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равно 10 тысяч долларов, то это означает, что наша модель ошибается в среднем на 10 тысяч долларов при прогнозировании цен на недвижимость.</a:t>
            </a: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имеет преимущество перед другими метриками (например,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MSE),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потому что она не учитывает большие ошибки прогнозирования, что может быть важно для некоторых задач. Например, в задаче прогнозирования цен на недвижимость, большие ошибки могут быть критичными, поэтому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может быть более предпочтительной метрикой, чем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MSE.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Например, если мы строим модель для прогнозирования цен на недвижимость, то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MSE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показывает среднее значение квадрата отклонения между нашими предсказаниями цен и реальными ценами на недвижимость. Если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MSE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равно 100 тысяч долларов, то это означает, что наша модель ошибается в среднем на 10 тысяч долларов в квадрате при прогнозировании цен на недвижимость.</a:t>
            </a: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MSE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имеет некоторые недостатки, потому что она учитывает большие ошибки прогнозирования с большим весом, что может быть нежелательно для некоторых задач. Например, в задаче прогнозирования цен на недвижимость, большие ошибки могут быть критичными, поэтому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MSE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может быть менее предпочтительной метрикой, чем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R2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может принимать значения от 0 до 1. Значение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R2,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близкое к 0, означает, что модель не объясняет дисперсию целевой переменной, а значение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R2,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близкое к 1, означает, что модель хорошо объясняет дисперсию целевой переменной.</a:t>
            </a: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R2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является одной из наиболее популярных метрик для оценки качества модели в задачах регрессии, поскольку она позволяет сравнивать разные модели на основе объясненной дисперсии целевой переменной.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Например, если мы строим модель для прогнозирования цен на недвижимость, то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MAPE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показывает среднюю абсолютную процентную ошибку между нашими предсказаниями цен и реальными ценами на недвижимость. Если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MAPE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равно 10%, то это означает, что наша модель ошибается в среднем на 10% при прогнозировании цен на недвижимость.</a:t>
            </a: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MAPE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имеет преимущество перед другими метриками, потому что она показывает ошибку прогнозирования в процентах, что может быть более интерпретируемо для некоторых задач. Например, в задаче прогнозирования продаж, процентная ошибка может быть более полезной метрикой, чем абсолютная ошибка. Однако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MAPE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также имеет свои недостатки, например, она может быть неопределенной, если реальное значение целевой переменной равно нулю.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7331-2C47-994D-B0B3-83A406D7E62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8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38558-E630-5C3D-1A02-5A788D2F2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BD5D44-F3A5-3394-786B-DCEF2504F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ED177-F0F3-9B59-E429-633E37D9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433CCC-AE6B-2E2B-9B2F-0EB3F299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8F30C-6BBC-519B-5092-D66984DC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2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3909C-FC04-8F74-E605-2D90C50F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ADC3-D13B-E131-CFBB-C321DBE0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32584-89DE-C688-DD3C-AE0F71DF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DF33D-0169-3ADC-BA22-A4E8637B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50A11-7359-7342-20F4-0672EA01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7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442689-3C86-599B-E43A-449441998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AE0849-F747-7C0F-B100-F26A72C1F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A5D8B-564C-6875-FD0F-976855FA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5D0BD-6E3D-9CEE-6A14-90B65CF4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E5C13-4C74-4982-B0B3-B77A6655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43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5A892-8EBC-7612-3CEF-751D7AC8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50CBF-586A-2A32-0CCC-D2D3202E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E816CC-67F1-4BC2-59C9-B1E529E8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CAA50-ED7F-8526-509C-20DA10F6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9BCC1-75D1-5470-0450-20892822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6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2F65-A54B-06CC-16CD-E413A073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AA3B8B-451C-79CA-77C8-0DC72D6B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EA8D7-3392-C475-F196-7CBB943B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97EE1E-9AA6-C65F-DC5C-F7BAB12B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E2665-628D-FFFE-3EC5-D78659D9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7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A0E0D-A25C-D727-3C2D-B1FF61BA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01D27-537F-E4EF-9A63-4ADD0C2C3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684193-5D08-704E-FF39-B54169186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2BEDA0-C52F-C7A4-7848-078F7DFE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30DE3-E1C1-B580-E4E2-77B08264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4074F-6745-A8C0-849A-9B5DA2D5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7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79F9A-6AD7-2144-5189-E4589383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34F19-0EDA-72F5-6486-BD234EB3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7B012C-8093-93D9-002A-CFA2EB3B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865A29-BAA6-2C6A-CA8A-A4CDADDCC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4E3E69-1F48-E8DA-9683-8C75CAAB4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E342A0-126C-550B-1FBA-3A9C8FCE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ECB4EE-69AB-EAF5-857F-0CD1282F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4798D9-EB3A-D820-483B-A485E24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98EFC-9391-291A-8299-35DB5A79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92D526-6625-C4EF-AB67-54A2B369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BC8F4F-1506-E599-B191-B8AD3ADE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F8BAF7-D2E4-7F7D-3E30-35BBC3D2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2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D80FBE-81BC-1462-6C7C-D5E477EC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A304D8-112E-3858-B0D9-B6F1BE6E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F9FB52-AD62-C92C-0013-1DF4FDCC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9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5EAE1-B260-1499-B1AB-55C4A257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CB915-84C4-4B2C-8556-12A1C16E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EBBC9-653A-E84D-9512-9ABFCE332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A796FE-CCAC-1E19-7712-AC7C8844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AB973-D6A5-52DB-88F5-62B324E6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A59D3E-6050-9161-CCAA-35AC358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28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383B2-5FE2-AB9C-E93D-EC18F482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F5386-67AB-11CF-CD44-4D98DFBDB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54B5B1-24E7-AFEF-EEEF-9ABD4906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C9DDBA-716B-A58F-EBAA-0B54083A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C5898-A8F6-1273-6740-BD686A72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04C31-FDF9-C201-4975-8151D6F1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17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82759-F789-7F21-645C-DEB0975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0A17BC-9F25-4A55-ED81-4286E0F2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2390A8-FFA6-A3BD-6B7B-A4119A260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9601-5F07-D348-B1A6-89132B9312BD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236A11-DE62-F33A-CDA4-EDE127955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595CD-FA74-52C0-51A4-25EFE71A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2A12-5C8C-8744-9459-875763DB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83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ods/articles/32837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8425-0561-FB80-194B-B81387E69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ML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73EBDA-931D-91DE-1258-9C9EEDC4D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7F518-8CD6-67B3-5463-FA129CF7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 классификации </a:t>
            </a:r>
            <a:r>
              <a:rPr lang="en-US" dirty="0"/>
              <a:t>(Recall)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510D9-FB7E-3852-716B-239C319C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Recall (</a:t>
            </a:r>
            <a:r>
              <a:rPr lang="ru-RU" sz="2400" dirty="0">
                <a:latin typeface="Lucida Console" panose="020B0609040504020204" pitchFamily="49" charset="0"/>
              </a:rPr>
              <a:t>полнота) - это метрика качества классификации, которая измеряет, какая доля положительных объектов была правильно идентифицирована моделью.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Формула</a:t>
            </a:r>
            <a:r>
              <a:rPr lang="en" sz="2400" dirty="0">
                <a:latin typeface="Lucida Console" panose="020B0609040504020204" pitchFamily="49" charset="0"/>
              </a:rPr>
              <a:t>: Recall = TP / (TP + FN)</a:t>
            </a:r>
          </a:p>
          <a:p>
            <a:pPr marL="0" indent="0">
              <a:lnSpc>
                <a:spcPct val="80000"/>
              </a:lnSpc>
              <a:buNone/>
            </a:pPr>
            <a:endParaRPr lang="en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где: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TP (True Positive) - </a:t>
            </a:r>
            <a:r>
              <a:rPr lang="ru-RU" sz="2400" dirty="0">
                <a:latin typeface="Lucida Console" panose="020B0609040504020204" pitchFamily="49" charset="0"/>
              </a:rPr>
              <a:t>количество объектов, которые были правильно классифицированы как положительные;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FN (False Negative) - </a:t>
            </a:r>
            <a:r>
              <a:rPr lang="ru-RU" sz="2400" dirty="0">
                <a:latin typeface="Lucida Console" panose="020B0609040504020204" pitchFamily="49" charset="0"/>
              </a:rPr>
              <a:t>количество объектов, которые были неправильно классифицированы как отрицательные.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63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0A786-0F27-6571-A47F-CDE390C8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 классификации </a:t>
            </a:r>
            <a:r>
              <a:rPr lang="en-US" dirty="0"/>
              <a:t>(F1)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71E1E-BC3E-014B-3EA2-FA32154F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F1-</a:t>
            </a:r>
            <a:r>
              <a:rPr lang="ru-RU" sz="2400" dirty="0">
                <a:latin typeface="Lucida Console" panose="020B0609040504020204" pitchFamily="49" charset="0"/>
              </a:rPr>
              <a:t>мера (</a:t>
            </a:r>
            <a:r>
              <a:rPr lang="en" sz="2400" dirty="0">
                <a:latin typeface="Lucida Console" panose="020B0609040504020204" pitchFamily="49" charset="0"/>
              </a:rPr>
              <a:t>F1-score) - </a:t>
            </a:r>
            <a:r>
              <a:rPr lang="ru-RU" sz="2400" dirty="0">
                <a:latin typeface="Lucida Console" panose="020B0609040504020204" pitchFamily="49" charset="0"/>
              </a:rPr>
              <a:t>это метрика качества классификации, которая является средним гармоническим между </a:t>
            </a:r>
            <a:r>
              <a:rPr lang="en" sz="2400" dirty="0">
                <a:latin typeface="Lucida Console" panose="020B0609040504020204" pitchFamily="49" charset="0"/>
              </a:rPr>
              <a:t>precision </a:t>
            </a:r>
            <a:r>
              <a:rPr lang="ru-RU" sz="2400" dirty="0">
                <a:latin typeface="Lucida Console" panose="020B0609040504020204" pitchFamily="49" charset="0"/>
              </a:rPr>
              <a:t>и </a:t>
            </a:r>
            <a:r>
              <a:rPr lang="en" sz="2400" dirty="0">
                <a:latin typeface="Lucida Console" panose="020B0609040504020204" pitchFamily="49" charset="0"/>
              </a:rPr>
              <a:t>recall.</a:t>
            </a:r>
          </a:p>
          <a:p>
            <a:pPr marL="0" indent="0">
              <a:lnSpc>
                <a:spcPct val="80000"/>
              </a:lnSpc>
              <a:buNone/>
            </a:pPr>
            <a:endParaRPr lang="en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Формула: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F1 = 2 * (precision * recall) / (precision + recall)</a:t>
            </a:r>
          </a:p>
          <a:p>
            <a:pPr marL="0" indent="0">
              <a:lnSpc>
                <a:spcPct val="80000"/>
              </a:lnSpc>
              <a:buNone/>
            </a:pPr>
            <a:endParaRPr lang="en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F1-</a:t>
            </a:r>
            <a:r>
              <a:rPr lang="ru-RU" sz="2400" dirty="0">
                <a:latin typeface="Lucida Console" panose="020B0609040504020204" pitchFamily="49" charset="0"/>
              </a:rPr>
              <a:t>мера является балансом между </a:t>
            </a:r>
            <a:r>
              <a:rPr lang="en" sz="2400" dirty="0">
                <a:latin typeface="Lucida Console" panose="020B0609040504020204" pitchFamily="49" charset="0"/>
              </a:rPr>
              <a:t>precision </a:t>
            </a:r>
            <a:r>
              <a:rPr lang="ru-RU" sz="2400" dirty="0">
                <a:latin typeface="Lucida Console" panose="020B0609040504020204" pitchFamily="49" charset="0"/>
              </a:rPr>
              <a:t>и </a:t>
            </a:r>
            <a:r>
              <a:rPr lang="en" sz="2400" dirty="0">
                <a:latin typeface="Lucida Console" panose="020B0609040504020204" pitchFamily="49" charset="0"/>
              </a:rPr>
              <a:t>recall </a:t>
            </a:r>
            <a:r>
              <a:rPr lang="ru-RU" sz="2400" dirty="0">
                <a:latin typeface="Lucida Console" panose="020B0609040504020204" pitchFamily="49" charset="0"/>
              </a:rPr>
              <a:t>и учитывает как положительные, так и отрицательные ошибки классификации. Она принимает значения от 0 до 1, где 1 означает идеальную точность и полноту, а 0 означает полное отсутствие точности и полноты.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86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1CC4E-81D1-D4D6-9A82-C7C876F3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Итого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23845-C5B0-5AF6-509B-7A9F8E79F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Баланс классов</a:t>
            </a:r>
            <a:r>
              <a:rPr lang="en-US" sz="2400" dirty="0">
                <a:latin typeface="Lucida Console" panose="020B0609040504020204" pitchFamily="49" charset="0"/>
              </a:rPr>
              <a:t> (</a:t>
            </a:r>
            <a:r>
              <a:rPr lang="ru-RU" sz="2400" dirty="0">
                <a:latin typeface="Lucida Console" panose="020B0609040504020204" pitchFamily="49" charset="0"/>
              </a:rPr>
              <a:t>равномерное </a:t>
            </a:r>
            <a:r>
              <a:rPr lang="ru-RU" sz="2400" dirty="0" err="1">
                <a:latin typeface="Lucida Console" panose="020B0609040504020204" pitchFamily="49" charset="0"/>
              </a:rPr>
              <a:t>распредление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r>
              <a:rPr lang="ru-RU" sz="2400" dirty="0">
                <a:latin typeface="Lucida Console" panose="020B0609040504020204" pitchFamily="49" charset="0"/>
              </a:rPr>
              <a:t> – </a:t>
            </a:r>
            <a:r>
              <a:rPr lang="en-US" sz="2400" dirty="0">
                <a:latin typeface="Lucida Console" panose="020B0609040504020204" pitchFamily="49" charset="0"/>
              </a:rPr>
              <a:t>Accuracy (ACC)</a:t>
            </a: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Для всего остального – </a:t>
            </a:r>
            <a:r>
              <a:rPr lang="en-US" sz="2400" dirty="0">
                <a:latin typeface="Lucida Console" panose="020B0609040504020204" pitchFamily="49" charset="0"/>
              </a:rPr>
              <a:t>Precision, Recall, F1-score</a:t>
            </a:r>
            <a:endParaRPr lang="ru-RU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За кадром на самостоятельное изучение</a:t>
            </a:r>
            <a:r>
              <a:rPr lang="en-US" sz="2400" dirty="0">
                <a:latin typeface="Lucida Console" panose="020B06090405040202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AUC – </a:t>
            </a:r>
            <a:r>
              <a:rPr lang="ru-RU" sz="2400" dirty="0">
                <a:latin typeface="Lucida Console" panose="020B0609040504020204" pitchFamily="49" charset="0"/>
              </a:rPr>
              <a:t>(площадь под </a:t>
            </a:r>
            <a:r>
              <a:rPr lang="en-US" sz="2400" dirty="0">
                <a:latin typeface="Lucida Console" panose="020B0609040504020204" pitchFamily="49" charset="0"/>
              </a:rPr>
              <a:t>ROC </a:t>
            </a:r>
            <a:r>
              <a:rPr lang="ru-RU" sz="2400" dirty="0">
                <a:latin typeface="Lucida Console" panose="020B0609040504020204" pitchFamily="49" charset="0"/>
              </a:rPr>
              <a:t>кривой)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Log-loss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Confusion Matrix (</a:t>
            </a:r>
            <a:r>
              <a:rPr lang="ru-RU" sz="2400" dirty="0">
                <a:latin typeface="Lucida Console" panose="020B0609040504020204" pitchFamily="49" charset="0"/>
              </a:rPr>
              <a:t>матрица ошибок)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79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6E476-BA22-8BF7-1D4A-86E3126A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48D5B-185A-186B-E3D8-D7F3FCEB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Прогнозирование – это задача машинного обучения, которая заключается в предсказании значений целевой переменной на основе имеющихся данных (числовая переменная).</a:t>
            </a:r>
          </a:p>
        </p:txBody>
      </p:sp>
    </p:spTree>
    <p:extLst>
      <p:ext uri="{BB962C8B-B14F-4D97-AF65-F5344CB8AC3E}">
        <p14:creationId xmlns:p14="http://schemas.microsoft.com/office/powerpoint/2010/main" val="189360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39605-17E6-7D3D-FA52-ED8590C3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(</a:t>
            </a:r>
            <a:r>
              <a:rPr lang="en-US" dirty="0"/>
              <a:t>MAE)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32D11-7B23-04A2-8F1E-D00C83B3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sz="2600" dirty="0">
                <a:latin typeface="Lucida Console" panose="020B0609040504020204" pitchFamily="49" charset="0"/>
              </a:rPr>
              <a:t>MAE (Mean Absolute Error) - </a:t>
            </a:r>
            <a:r>
              <a:rPr lang="ru-RU" sz="2600" dirty="0">
                <a:latin typeface="Lucida Console" panose="020B0609040504020204" pitchFamily="49" charset="0"/>
              </a:rPr>
              <a:t>это метрика, которая используется для оценки качества работы модели в задачах регрессии. </a:t>
            </a:r>
            <a:r>
              <a:rPr lang="en" sz="2600" dirty="0">
                <a:latin typeface="Lucida Console" panose="020B0609040504020204" pitchFamily="49" charset="0"/>
              </a:rPr>
              <a:t>MAE </a:t>
            </a:r>
            <a:r>
              <a:rPr lang="ru-RU" sz="2600" dirty="0">
                <a:latin typeface="Lucida Console" panose="020B0609040504020204" pitchFamily="49" charset="0"/>
              </a:rPr>
              <a:t>показывает среднее абсолютное отклонение между предсказанными значениями и истинными значениями целевой переменной. Чем меньше значение </a:t>
            </a:r>
            <a:r>
              <a:rPr lang="en" sz="2600" dirty="0">
                <a:latin typeface="Lucida Console" panose="020B0609040504020204" pitchFamily="49" charset="0"/>
              </a:rPr>
              <a:t>MAE, </a:t>
            </a:r>
            <a:r>
              <a:rPr lang="ru-RU" sz="2600" dirty="0">
                <a:latin typeface="Lucida Console" panose="020B0609040504020204" pitchFamily="49" charset="0"/>
              </a:rPr>
              <a:t>тем лучше качество модели</a:t>
            </a:r>
            <a:endParaRPr lang="en-US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600" dirty="0"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cy-GB" sz="2600" dirty="0">
                <a:latin typeface="Lucida Console" panose="020B0609040504020204" pitchFamily="49" charset="0"/>
              </a:rPr>
              <a:t>MAE = (1 / n) * ∑ | y_i - ŷ_i |</a:t>
            </a:r>
            <a:endParaRPr lang="ru-RU" sz="2600" dirty="0"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endParaRPr lang="cy-GB" sz="2600" dirty="0"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cy-GB" sz="2600" dirty="0">
                <a:latin typeface="Lucida Console" panose="020B0609040504020204" pitchFamily="49" charset="0"/>
              </a:rPr>
              <a:t>где: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y-GB" sz="2600" dirty="0">
                <a:latin typeface="Lucida Console" panose="020B0609040504020204" pitchFamily="49" charset="0"/>
              </a:rPr>
              <a:t>n - количество объектов в выборке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y-GB" sz="2600" dirty="0">
                <a:latin typeface="Lucida Console" panose="020B0609040504020204" pitchFamily="49" charset="0"/>
              </a:rPr>
              <a:t>y_i - истинное значение целевой переменной для i-го объекта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y-GB" sz="2600" dirty="0">
                <a:latin typeface="Lucida Console" panose="020B0609040504020204" pitchFamily="49" charset="0"/>
              </a:rPr>
              <a:t>ŷ_i - предсказанное значение целевой переменной для i-го объекта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6085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E07B2-9629-8B7A-30A4-28439E19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(</a:t>
            </a:r>
            <a:r>
              <a:rPr lang="en-US" dirty="0"/>
              <a:t>MSE)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9D9C9-C79E-3C0A-E49C-B9DFBF94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y-GB" sz="2400" dirty="0">
                <a:latin typeface="Lucida Console" panose="020B0609040504020204" pitchFamily="49" charset="0"/>
              </a:rPr>
              <a:t>MSE (Mean Squared Error) - это метрика, которая используется для оценки качества работы модели в задачах регрессии. MSE показывает среднее значение квадрата отклонения между предсказанными значениями и истинными значениями целевой переменной. Чем меньше значение MSE, тем лучше качество модели.</a:t>
            </a:r>
          </a:p>
          <a:p>
            <a:pPr marL="0" indent="0">
              <a:buNone/>
            </a:pPr>
            <a:endParaRPr lang="cy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cy-GB" sz="2400" dirty="0">
                <a:latin typeface="Lucida Console" panose="020B0609040504020204" pitchFamily="49" charset="0"/>
              </a:rPr>
              <a:t>Формула для расчета MSE:</a:t>
            </a:r>
          </a:p>
          <a:p>
            <a:pPr marL="0" indent="0">
              <a:buNone/>
            </a:pPr>
            <a:r>
              <a:rPr lang="cy-GB" sz="2400" dirty="0">
                <a:latin typeface="Lucida Console" panose="020B0609040504020204" pitchFamily="49" charset="0"/>
              </a:rPr>
              <a:t>MSE = (1 / n) * ∑ (y_i - ŷ_i)^2</a:t>
            </a:r>
          </a:p>
          <a:p>
            <a:pPr marL="0" indent="0">
              <a:buNone/>
            </a:pPr>
            <a:r>
              <a:rPr lang="cy-GB" sz="2400" dirty="0">
                <a:latin typeface="Lucida Console" panose="020B0609040504020204" pitchFamily="49" charset="0"/>
              </a:rPr>
              <a:t>где:</a:t>
            </a:r>
          </a:p>
          <a:p>
            <a:pPr marL="0" indent="0">
              <a:buNone/>
            </a:pPr>
            <a:r>
              <a:rPr lang="cy-GB" sz="2400" dirty="0">
                <a:latin typeface="Lucida Console" panose="020B0609040504020204" pitchFamily="49" charset="0"/>
              </a:rPr>
              <a:t>n - количество объектов в выборке</a:t>
            </a:r>
          </a:p>
          <a:p>
            <a:pPr marL="0" indent="0">
              <a:buNone/>
            </a:pPr>
            <a:r>
              <a:rPr lang="cy-GB" sz="2400" dirty="0">
                <a:latin typeface="Lucida Console" panose="020B0609040504020204" pitchFamily="49" charset="0"/>
              </a:rPr>
              <a:t>y_i - истинное значение целевой переменной для i-го объекта</a:t>
            </a:r>
          </a:p>
          <a:p>
            <a:pPr marL="0" indent="0">
              <a:buNone/>
            </a:pPr>
            <a:r>
              <a:rPr lang="cy-GB" sz="2400" dirty="0">
                <a:latin typeface="Lucida Console" panose="020B0609040504020204" pitchFamily="49" charset="0"/>
              </a:rPr>
              <a:t>ŷ_i - предсказанное значение целевой переменной для i-го объекта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A37DB-E700-EFC9-2587-837922B4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(</a:t>
            </a:r>
            <a:r>
              <a:rPr lang="en-US" dirty="0"/>
              <a:t>R2)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66C2D-627D-431D-EBA7-643E8712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R2 (R-</a:t>
            </a:r>
            <a:r>
              <a:rPr lang="ru-RU" sz="2400" dirty="0">
                <a:latin typeface="Lucida Console" panose="020B0609040504020204" pitchFamily="49" charset="0"/>
              </a:rPr>
              <a:t>квадрат) - это метрика, которая используется для оценки качества работы модели в задачах регрессии. </a:t>
            </a:r>
            <a:r>
              <a:rPr lang="en" sz="2400" dirty="0">
                <a:latin typeface="Lucida Console" panose="020B0609040504020204" pitchFamily="49" charset="0"/>
              </a:rPr>
              <a:t>R2 </a:t>
            </a:r>
            <a:r>
              <a:rPr lang="ru-RU" sz="2400" dirty="0">
                <a:latin typeface="Lucida Console" panose="020B0609040504020204" pitchFamily="49" charset="0"/>
              </a:rPr>
              <a:t>показывает, какая доля дисперсии целевой переменной объясняется моделью. Чем ближе значение </a:t>
            </a:r>
            <a:r>
              <a:rPr lang="en" sz="2400" dirty="0">
                <a:latin typeface="Lucida Console" panose="020B0609040504020204" pitchFamily="49" charset="0"/>
              </a:rPr>
              <a:t>R2 </a:t>
            </a:r>
            <a:r>
              <a:rPr lang="ru-RU" sz="2400" dirty="0">
                <a:latin typeface="Lucida Console" panose="020B0609040504020204" pitchFamily="49" charset="0"/>
              </a:rPr>
              <a:t>к 1, тем лучше качество модели.</a:t>
            </a: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R2 = 1 - (</a:t>
            </a:r>
            <a:r>
              <a:rPr lang="en" sz="2400" dirty="0" err="1">
                <a:latin typeface="Lucida Console" panose="020B0609040504020204" pitchFamily="49" charset="0"/>
              </a:rPr>
              <a:t>SS_res</a:t>
            </a:r>
            <a:r>
              <a:rPr lang="en" sz="2400" dirty="0">
                <a:latin typeface="Lucida Console" panose="020B0609040504020204" pitchFamily="49" charset="0"/>
              </a:rPr>
              <a:t> / </a:t>
            </a:r>
            <a:r>
              <a:rPr lang="en" sz="2400" dirty="0" err="1">
                <a:latin typeface="Lucida Console" panose="020B0609040504020204" pitchFamily="49" charset="0"/>
              </a:rPr>
              <a:t>SS_tot</a:t>
            </a:r>
            <a:r>
              <a:rPr lang="en" sz="2400" dirty="0">
                <a:latin typeface="Lucida Console" panose="020B0609040504020204" pitchFamily="49" charset="0"/>
              </a:rPr>
              <a:t>)</a:t>
            </a:r>
            <a:endParaRPr lang="ru-RU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где: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" sz="2400" dirty="0" err="1">
                <a:latin typeface="Lucida Console" panose="020B0609040504020204" pitchFamily="49" charset="0"/>
              </a:rPr>
              <a:t>SS_res</a:t>
            </a:r>
            <a:r>
              <a:rPr lang="en" sz="2400" dirty="0">
                <a:latin typeface="Lucida Console" panose="020B0609040504020204" pitchFamily="49" charset="0"/>
              </a:rPr>
              <a:t> - </a:t>
            </a:r>
            <a:r>
              <a:rPr lang="ru-RU" sz="2400" dirty="0">
                <a:latin typeface="Lucida Console" panose="020B0609040504020204" pitchFamily="49" charset="0"/>
              </a:rPr>
              <a:t>сумма квадратов остатков (реальные значения - предсказанные значения)^2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" sz="2400" dirty="0" err="1">
                <a:latin typeface="Lucida Console" panose="020B0609040504020204" pitchFamily="49" charset="0"/>
              </a:rPr>
              <a:t>SS_tot</a:t>
            </a:r>
            <a:r>
              <a:rPr lang="en" sz="2400" dirty="0">
                <a:latin typeface="Lucida Console" panose="020B0609040504020204" pitchFamily="49" charset="0"/>
              </a:rPr>
              <a:t> - </a:t>
            </a:r>
            <a:r>
              <a:rPr lang="ru-RU" sz="2400" dirty="0">
                <a:latin typeface="Lucida Console" panose="020B0609040504020204" pitchFamily="49" charset="0"/>
              </a:rPr>
              <a:t>общая сумма квадратов (реальные значения - среднее значение)^2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49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451E2-9CE2-4D6E-929F-BC88D6F8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(</a:t>
            </a:r>
            <a:r>
              <a:rPr lang="en-US" dirty="0"/>
              <a:t>MAPE)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A9DCD-C145-082C-450B-DAFDF2E5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cy-GB" sz="2600" dirty="0">
                <a:latin typeface="Lucida Console" panose="020B0609040504020204" pitchFamily="49" charset="0"/>
              </a:rPr>
              <a:t>MAPE (Mean Absolute Percentage Error) - это метрика, которая используется для оценки качества работы модели в задачах регрессии. MAPE показывает среднюю абсолютную процентную ошибку между предсказанными значениями и истинными значениями целевой переменной. Чем меньше значение MAPE, тем лучше качество модели.</a:t>
            </a:r>
            <a:endParaRPr lang="ru-RU" sz="2600" dirty="0"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endParaRPr lang="cy-GB" dirty="0"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cy-GB" dirty="0">
                <a:latin typeface="Lucida Console" panose="020B0609040504020204" pitchFamily="49" charset="0"/>
              </a:rPr>
              <a:t>MAPE = (1 / n) * ∑ | (y_i - ŷ_i) / y_i | * 100%</a:t>
            </a:r>
            <a:endParaRPr lang="ru-RU" dirty="0"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endParaRPr lang="cy-GB" dirty="0"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cy-GB" dirty="0">
                <a:latin typeface="Lucida Console" panose="020B0609040504020204" pitchFamily="49" charset="0"/>
              </a:rPr>
              <a:t>где: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y-GB" dirty="0">
                <a:latin typeface="Lucida Console" panose="020B0609040504020204" pitchFamily="49" charset="0"/>
              </a:rPr>
              <a:t>n - количество объектов в выборке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y-GB" dirty="0">
                <a:latin typeface="Lucida Console" panose="020B0609040504020204" pitchFamily="49" charset="0"/>
              </a:rPr>
              <a:t>y_i - истинное значение целевой переменной для i-го объекта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y-GB" dirty="0">
                <a:latin typeface="Lucida Console" panose="020B0609040504020204" pitchFamily="49" charset="0"/>
              </a:rPr>
              <a:t>ŷ_i - предсказанное значение целевой переменной для i-го объекта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49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DA453-A5AB-8D6D-DC94-E8765466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итого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B155A-ADD2-EF44-27C9-F9300F39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Lucida Console" panose="020B0609040504020204" pitchFamily="49" charset="0"/>
              </a:rPr>
              <a:t>MAE, MSE – </a:t>
            </a:r>
            <a:r>
              <a:rPr lang="ru-RU" sz="2200" dirty="0">
                <a:latin typeface="Lucida Console" panose="020B0609040504020204" pitchFamily="49" charset="0"/>
              </a:rPr>
              <a:t>численная средняя ошибка</a:t>
            </a: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200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Lucida Console" panose="020B0609040504020204" pitchFamily="49" charset="0"/>
              </a:rPr>
              <a:t>R^2 – </a:t>
            </a:r>
            <a:r>
              <a:rPr lang="ru-RU" sz="2200" dirty="0">
                <a:latin typeface="Lucida Console" panose="020B0609040504020204" pitchFamily="49" charset="0"/>
              </a:rPr>
              <a:t>от 0 до 1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ru-RU" sz="2200" dirty="0">
                <a:latin typeface="Lucida Console" panose="020B0609040504020204" pitchFamily="49" charset="0"/>
              </a:rPr>
              <a:t>чем ближе к 1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ru-RU" sz="2200" dirty="0">
                <a:latin typeface="Lucida Console" panose="020B0609040504020204" pitchFamily="49" charset="0"/>
              </a:rPr>
              <a:t>тем лучше (аналогия </a:t>
            </a:r>
            <a:r>
              <a:rPr lang="en-US" sz="2200" dirty="0">
                <a:latin typeface="Lucida Console" panose="020B0609040504020204" pitchFamily="49" charset="0"/>
              </a:rPr>
              <a:t>AUC</a:t>
            </a:r>
            <a:r>
              <a:rPr lang="ru-RU" sz="2200" dirty="0">
                <a:latin typeface="Lucida Console" panose="020B0609040504020204" pitchFamily="49" charset="0"/>
              </a:rPr>
              <a:t> в задачах регрессии)</a:t>
            </a: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Lucida Console" panose="020B0609040504020204" pitchFamily="49" charset="0"/>
              </a:rPr>
              <a:t>MAPE – </a:t>
            </a:r>
            <a:r>
              <a:rPr lang="ru-RU" sz="2200" dirty="0">
                <a:latin typeface="Lucida Console" panose="020B0609040504020204" pitchFamily="49" charset="0"/>
              </a:rPr>
              <a:t>самая понятная метрика для заказчиков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ru-RU" sz="2200" dirty="0">
                <a:latin typeface="Lucida Console" panose="020B0609040504020204" pitchFamily="49" charset="0"/>
              </a:rPr>
              <a:t>показывает </a:t>
            </a:r>
            <a:r>
              <a:rPr lang="en-US" sz="2200" dirty="0">
                <a:latin typeface="Lucida Console" panose="020B0609040504020204" pitchFamily="49" charset="0"/>
              </a:rPr>
              <a:t>% </a:t>
            </a:r>
            <a:r>
              <a:rPr lang="ru-RU" sz="2200" dirty="0">
                <a:latin typeface="Lucida Console" panose="020B0609040504020204" pitchFamily="49" charset="0"/>
              </a:rPr>
              <a:t>ошибок (как </a:t>
            </a:r>
            <a:r>
              <a:rPr lang="en-US" sz="2200" dirty="0">
                <a:latin typeface="Lucida Console" panose="020B0609040504020204" pitchFamily="49" charset="0"/>
              </a:rPr>
              <a:t>MAE, </a:t>
            </a:r>
            <a:r>
              <a:rPr lang="ru-RU" sz="2200" dirty="0">
                <a:latin typeface="Lucida Console" panose="020B0609040504020204" pitchFamily="49" charset="0"/>
              </a:rPr>
              <a:t>только в </a:t>
            </a:r>
            <a:r>
              <a:rPr lang="en-US" sz="2200" dirty="0">
                <a:latin typeface="Lucida Console" panose="020B0609040504020204" pitchFamily="49" charset="0"/>
              </a:rPr>
              <a:t>%)</a:t>
            </a:r>
            <a:endParaRPr lang="ru-RU" sz="2200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200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latin typeface="Lucida Console" panose="020B0609040504020204" pitchFamily="49" charset="0"/>
              </a:rPr>
              <a:t>За кадром:</a:t>
            </a:r>
          </a:p>
          <a:p>
            <a:r>
              <a:rPr lang="en-US" sz="2200" dirty="0" err="1">
                <a:latin typeface="Lucida Console" panose="020B0609040504020204" pitchFamily="49" charset="0"/>
              </a:rPr>
              <a:t>MedAE</a:t>
            </a:r>
            <a:r>
              <a:rPr lang="en-US" sz="2200" dirty="0">
                <a:latin typeface="Lucida Console" panose="020B0609040504020204" pitchFamily="49" charset="0"/>
              </a:rPr>
              <a:t> (Median Absolute error)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RMSE (</a:t>
            </a:r>
            <a:r>
              <a:rPr lang="en" sz="2200" dirty="0">
                <a:latin typeface="Lucida Console" panose="020B0609040504020204" pitchFamily="49" charset="0"/>
              </a:rPr>
              <a:t>Root Mean Squared Error</a:t>
            </a:r>
            <a:r>
              <a:rPr lang="en-US" sz="2200" dirty="0">
                <a:latin typeface="Lucida Console" panose="020B0609040504020204" pitchFamily="49" charset="0"/>
              </a:rPr>
              <a:t>)</a:t>
            </a:r>
            <a:endParaRPr lang="ru-RU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304529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210DE-5785-0890-BA75-975F10DB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Будет рассмотрено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6774A3-64F9-215A-503E-D475C745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Lucida Console" panose="020B0609040504020204" pitchFamily="49" charset="0"/>
              </a:rPr>
              <a:t>Задачи машинного обучения</a:t>
            </a:r>
          </a:p>
          <a:p>
            <a:r>
              <a:rPr lang="ru-RU" dirty="0">
                <a:latin typeface="Lucida Console" panose="020B0609040504020204" pitchFamily="49" charset="0"/>
              </a:rPr>
              <a:t>Метрики качества</a:t>
            </a:r>
          </a:p>
          <a:p>
            <a:r>
              <a:rPr lang="ru-RU" strike="sngStrike" dirty="0">
                <a:latin typeface="Lucida Console" panose="020B0609040504020204" pitchFamily="49" charset="0"/>
              </a:rPr>
              <a:t>Обзор базовых моделей</a:t>
            </a:r>
          </a:p>
          <a:p>
            <a:r>
              <a:rPr lang="ru-RU" strike="sngStrike" dirty="0">
                <a:latin typeface="Lucida Console" panose="020B0609040504020204" pitchFamily="49" charset="0"/>
              </a:rPr>
              <a:t>Кросс-валидация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71347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038BC-F238-97F7-6C89-3163787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C238B4-0473-1594-6318-92D65799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Lucida Console" panose="020B0609040504020204" pitchFamily="49" charset="0"/>
              </a:rPr>
              <a:t>Классификация (предсказывание категориальный переменной)</a:t>
            </a:r>
          </a:p>
          <a:p>
            <a:r>
              <a:rPr lang="ru-RU" dirty="0">
                <a:latin typeface="Lucida Console" panose="020B0609040504020204" pitchFamily="49" charset="0"/>
              </a:rPr>
              <a:t>Прогнозирование (предсказывание численной переменной)</a:t>
            </a:r>
          </a:p>
          <a:p>
            <a:r>
              <a:rPr lang="ru-RU" dirty="0">
                <a:latin typeface="Lucida Console" panose="020B0609040504020204" pitchFamily="49" charset="0"/>
              </a:rPr>
              <a:t>Кластеризация (объединение точек по близости)</a:t>
            </a:r>
          </a:p>
          <a:p>
            <a:pPr lvl="1"/>
            <a:r>
              <a:rPr lang="ru-RU" dirty="0">
                <a:latin typeface="Lucida Console" panose="020B0609040504020204" pitchFamily="49" charset="0"/>
              </a:rPr>
              <a:t>Обнаружение аномалий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ru-RU" dirty="0">
                <a:effectLst/>
                <a:latin typeface="Lucida Console" panose="020B0609040504020204" pitchFamily="49" charset="0"/>
              </a:rPr>
              <a:t>🤟</a:t>
            </a:r>
            <a:endParaRPr lang="ru-RU" dirty="0">
              <a:latin typeface="Lucida Console" panose="020B060904050402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8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19DFF-8119-5F71-1942-D2BDA37E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DEEC7-2EB7-AE68-4EAF-B1D4EE2B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Lucida Console" panose="020B0609040504020204" pitchFamily="49" charset="0"/>
              </a:rPr>
              <a:t>Классификация – это задача машинного обучения, которая заключается в отнесении объекта к одной из заранее определенных категорий на основе имеющихся данных об объекте. 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Lucida Console" panose="020B0609040504020204" pitchFamily="49" charset="0"/>
              </a:rPr>
              <a:t>Классификация может быть </a:t>
            </a:r>
            <a:r>
              <a:rPr lang="ru-RU" dirty="0" err="1">
                <a:latin typeface="Lucida Console" panose="020B0609040504020204" pitchFamily="49" charset="0"/>
              </a:rPr>
              <a:t>двухклассовой</a:t>
            </a:r>
            <a:r>
              <a:rPr lang="ru-RU" dirty="0">
                <a:latin typeface="Lucida Console" panose="020B0609040504020204" pitchFamily="49" charset="0"/>
              </a:rPr>
              <a:t>, когда объект относится к одной из двух категорий, или </a:t>
            </a:r>
            <a:r>
              <a:rPr lang="ru-RU" dirty="0" err="1">
                <a:latin typeface="Lucida Console" panose="020B0609040504020204" pitchFamily="49" charset="0"/>
              </a:rPr>
              <a:t>многоклассовой</a:t>
            </a:r>
            <a:r>
              <a:rPr lang="ru-RU" dirty="0">
                <a:latin typeface="Lucida Console" panose="020B0609040504020204" pitchFamily="49" charset="0"/>
              </a:rPr>
              <a:t>, когда объект относится к одной из множества категорий.</a:t>
            </a:r>
          </a:p>
        </p:txBody>
      </p:sp>
    </p:spTree>
    <p:extLst>
      <p:ext uri="{BB962C8B-B14F-4D97-AF65-F5344CB8AC3E}">
        <p14:creationId xmlns:p14="http://schemas.microsoft.com/office/powerpoint/2010/main" val="417779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0DDE9-9DA7-B61A-7E4A-07CE4317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(метрика качества)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DA33D-56ED-BF42-FFB9-9A2A88CC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latin typeface="Lucida Console" panose="020B0609040504020204" pitchFamily="49" charset="0"/>
              </a:rPr>
              <a:t>Точность (</a:t>
            </a:r>
            <a:r>
              <a:rPr lang="en" dirty="0">
                <a:latin typeface="Lucida Console" panose="020B0609040504020204" pitchFamily="49" charset="0"/>
              </a:rPr>
              <a:t>accuracy) </a:t>
            </a:r>
            <a:r>
              <a:rPr lang="ru-RU" dirty="0">
                <a:latin typeface="Lucida Console" panose="020B0609040504020204" pitchFamily="49" charset="0"/>
              </a:rPr>
              <a:t>показывает долю правильных ответов в выдаче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Lucida Console" panose="020B0609040504020204" pitchFamily="49" charset="0"/>
              </a:rPr>
              <a:t>Точность (</a:t>
            </a:r>
            <a:r>
              <a:rPr lang="en" dirty="0">
                <a:latin typeface="Lucida Console" panose="020B0609040504020204" pitchFamily="49" charset="0"/>
              </a:rPr>
              <a:t>precision) </a:t>
            </a:r>
            <a:r>
              <a:rPr lang="ru-RU" dirty="0">
                <a:latin typeface="Lucida Console" panose="020B0609040504020204" pitchFamily="49" charset="0"/>
              </a:rPr>
              <a:t>показывает какое количество ответов из данных по этому классу является правильным.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br>
              <a:rPr lang="ru-RU" dirty="0">
                <a:latin typeface="Lucida Console" panose="020B0609040504020204" pitchFamily="49" charset="0"/>
              </a:rPr>
            </a:br>
            <a:r>
              <a:rPr lang="ru-RU" dirty="0">
                <a:latin typeface="Lucida Console" panose="020B0609040504020204" pitchFamily="49" charset="0"/>
              </a:rPr>
              <a:t>Полнота (</a:t>
            </a:r>
            <a:r>
              <a:rPr lang="en" dirty="0">
                <a:latin typeface="Lucida Console" panose="020B0609040504020204" pitchFamily="49" charset="0"/>
              </a:rPr>
              <a:t>recall) </a:t>
            </a:r>
            <a:r>
              <a:rPr lang="ru-RU" dirty="0">
                <a:latin typeface="Lucida Console" panose="020B0609040504020204" pitchFamily="49" charset="0"/>
              </a:rPr>
              <a:t>показывает какое количество объектов данного класса классифицированы данным классом.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" dirty="0">
                <a:latin typeface="Lucida Console" panose="020B0609040504020204" pitchFamily="49" charset="0"/>
                <a:hlinkClick r:id="rId2"/>
              </a:rPr>
              <a:t>https://habr.com/ru/companies/ods/articles/328372/</a:t>
            </a:r>
            <a:r>
              <a:rPr lang="en" dirty="0">
                <a:latin typeface="Lucida Console" panose="020B0609040504020204" pitchFamily="49" charset="0"/>
              </a:rPr>
              <a:t> - </a:t>
            </a:r>
            <a:r>
              <a:rPr lang="ru-RU" dirty="0">
                <a:latin typeface="Lucida Console" panose="020B0609040504020204" pitchFamily="49" charset="0"/>
              </a:rPr>
              <a:t>хороший обзор метрик</a:t>
            </a:r>
            <a:br>
              <a:rPr lang="ru-RU" dirty="0">
                <a:latin typeface="Lucida Console" panose="020B060904050402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56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7AAB4-1A11-0E02-AF8E-EFC7EBC4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</a:t>
            </a:r>
            <a:r>
              <a:rPr lang="en-US" dirty="0"/>
              <a:t>(TP, FP, TN, FN)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F84870-F414-2827-A589-7F266ECF11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06" y="1825625"/>
            <a:ext cx="60857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9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24B74-C938-190F-E568-94CDA1E7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 классификации</a:t>
            </a:r>
            <a:r>
              <a:rPr lang="en-US" dirty="0"/>
              <a:t> (precision, recall)</a:t>
            </a:r>
            <a:endParaRPr lang="ru-RU" dirty="0"/>
          </a:p>
        </p:txBody>
      </p:sp>
      <p:pic>
        <p:nvPicPr>
          <p:cNvPr id="1028" name="Picture 4" descr="What's the deal with Accuracy, Precision, Recall and F1? | by Christopher  Riggio | Towards Data Science">
            <a:extLst>
              <a:ext uri="{FF2B5EF4-FFF2-40B4-BE49-F238E27FC236}">
                <a16:creationId xmlns:a16="http://schemas.microsoft.com/office/drawing/2014/main" id="{B588FE2E-3DBB-A050-8BEF-F4A8A2AFA1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239294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4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79F33-D808-47E9-088A-43DFA2AD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 классификации </a:t>
            </a:r>
            <a:r>
              <a:rPr lang="en-US" dirty="0"/>
              <a:t>(ACC)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1AC0F-E8A7-E4D2-AAE8-4F044C24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656"/>
            <a:ext cx="10515600" cy="527913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Accuracy (</a:t>
            </a:r>
            <a:r>
              <a:rPr lang="ru-RU" sz="2400" dirty="0">
                <a:latin typeface="Lucida Console" panose="020B0609040504020204" pitchFamily="49" charset="0"/>
              </a:rPr>
              <a:t>точность) - это метрика качества классификации, которая измеряет, какая доля всех объектов была правильно классифицирована моделью.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Формула</a:t>
            </a:r>
            <a:r>
              <a:rPr lang="en" sz="2400" dirty="0">
                <a:latin typeface="Lucida Console" panose="020B0609040504020204" pitchFamily="49" charset="0"/>
              </a:rPr>
              <a:t>: Accuracy = (TP + TN) / (TP + TN + FP + FN)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latin typeface="Lucida Console" panose="020B0609040504020204" pitchFamily="49" charset="0"/>
              </a:rPr>
              <a:t>где: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TP (True Positive) - </a:t>
            </a:r>
            <a:r>
              <a:rPr lang="ru-RU" sz="2400" dirty="0">
                <a:latin typeface="Lucida Console" panose="020B0609040504020204" pitchFamily="49" charset="0"/>
              </a:rPr>
              <a:t>количество объектов, которые были правильно классифицированы как положительные;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TN (True Negative) - </a:t>
            </a:r>
            <a:r>
              <a:rPr lang="ru-RU" sz="2400" dirty="0">
                <a:latin typeface="Lucida Console" panose="020B0609040504020204" pitchFamily="49" charset="0"/>
              </a:rPr>
              <a:t>количество объектов, которые были правильно классифицированы как отрицательные;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FP (False Positive) - </a:t>
            </a:r>
            <a:r>
              <a:rPr lang="ru-RU" sz="2400" dirty="0">
                <a:latin typeface="Lucida Console" panose="020B0609040504020204" pitchFamily="49" charset="0"/>
              </a:rPr>
              <a:t>количество объектов, которые были неправильно классифицированы как положительные;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>
                <a:latin typeface="Lucida Console" panose="020B0609040504020204" pitchFamily="49" charset="0"/>
              </a:rPr>
              <a:t>FN (False Negative) - </a:t>
            </a:r>
            <a:r>
              <a:rPr lang="ru-RU" sz="2400" dirty="0">
                <a:latin typeface="Lucida Console" panose="020B0609040504020204" pitchFamily="49" charset="0"/>
              </a:rPr>
              <a:t>количество объектов, которые были неправильно классифицированы как отрицательные.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82514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2AEE1-00CC-4868-8837-94473139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 классификации </a:t>
            </a:r>
            <a:r>
              <a:rPr lang="en-US" dirty="0"/>
              <a:t>(Precision)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D0E7C-5038-8E09-3988-21EF5D87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sz="2600" dirty="0">
                <a:latin typeface="Lucida Console" panose="020B0609040504020204" pitchFamily="49" charset="0"/>
              </a:rPr>
              <a:t>Precision - </a:t>
            </a:r>
            <a:r>
              <a:rPr lang="ru-RU" sz="2600" dirty="0">
                <a:latin typeface="Lucida Console" panose="020B0609040504020204" pitchFamily="49" charset="0"/>
              </a:rPr>
              <a:t>это метрика качества классификации, которая измеряет, какая доля объектов, классифицированных как положительные, действительно является положительными.</a:t>
            </a:r>
            <a:endParaRPr lang="en-US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ru-RU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Lucida Console" panose="020B0609040504020204" pitchFamily="49" charset="0"/>
              </a:rPr>
              <a:t>Формула</a:t>
            </a:r>
            <a:r>
              <a:rPr lang="en" sz="2600" dirty="0">
                <a:latin typeface="Lucida Console" panose="020B0609040504020204" pitchFamily="49" charset="0"/>
              </a:rPr>
              <a:t>: Precision = TP / (TP + FP)</a:t>
            </a:r>
          </a:p>
          <a:p>
            <a:pPr marL="0" indent="0">
              <a:buNone/>
            </a:pPr>
            <a:endParaRPr lang="en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Lucida Console" panose="020B0609040504020204" pitchFamily="49" charset="0"/>
              </a:rPr>
              <a:t>где:</a:t>
            </a:r>
          </a:p>
          <a:p>
            <a:pPr marL="0" indent="0">
              <a:buNone/>
            </a:pPr>
            <a:r>
              <a:rPr lang="en" sz="2600" dirty="0">
                <a:latin typeface="Lucida Console" panose="020B0609040504020204" pitchFamily="49" charset="0"/>
              </a:rPr>
              <a:t>TP (True Positive) - </a:t>
            </a:r>
            <a:r>
              <a:rPr lang="ru-RU" sz="2600" dirty="0">
                <a:latin typeface="Lucida Console" panose="020B0609040504020204" pitchFamily="49" charset="0"/>
              </a:rPr>
              <a:t>количество объектов, которые были правильно классифицированы как положительные;</a:t>
            </a:r>
          </a:p>
          <a:p>
            <a:pPr marL="0" indent="0">
              <a:buNone/>
            </a:pPr>
            <a:r>
              <a:rPr lang="en" sz="2600" dirty="0">
                <a:latin typeface="Lucida Console" panose="020B0609040504020204" pitchFamily="49" charset="0"/>
              </a:rPr>
              <a:t>FP (False Positive) - </a:t>
            </a:r>
            <a:r>
              <a:rPr lang="ru-RU" sz="2600" dirty="0">
                <a:latin typeface="Lucida Console" panose="020B0609040504020204" pitchFamily="49" charset="0"/>
              </a:rPr>
              <a:t>количество объектов, которые были неправильно классифицированы как положительные.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816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 – 202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 2013 – 202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2068</Words>
  <Application>Microsoft Macintosh PowerPoint</Application>
  <PresentationFormat>Широкоэкранный</PresentationFormat>
  <Paragraphs>157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Lucida Console</vt:lpstr>
      <vt:lpstr>Söhne</vt:lpstr>
      <vt:lpstr>Тема Office 2013 – 2022</vt:lpstr>
      <vt:lpstr>ML</vt:lpstr>
      <vt:lpstr>Будет рассмотрено</vt:lpstr>
      <vt:lpstr>Задачи ML</vt:lpstr>
      <vt:lpstr>Классификация</vt:lpstr>
      <vt:lpstr>Классификация (метрика качества)</vt:lpstr>
      <vt:lpstr>Классификация (TP, FP, TN, FN)</vt:lpstr>
      <vt:lpstr>Метрики качества классификации (precision, recall)</vt:lpstr>
      <vt:lpstr>Метрики качества классификации (ACC)</vt:lpstr>
      <vt:lpstr>Метрики качества классификации (Precision)</vt:lpstr>
      <vt:lpstr>Метрики качества классификации (Recall)</vt:lpstr>
      <vt:lpstr>Метрики качества классификации (F1)</vt:lpstr>
      <vt:lpstr>Классификация Итого</vt:lpstr>
      <vt:lpstr>Прогнозирование</vt:lpstr>
      <vt:lpstr>Прогнозирование (MAE)</vt:lpstr>
      <vt:lpstr>Прогнозирование (MSE)</vt:lpstr>
      <vt:lpstr>Прогнозирование (R2)</vt:lpstr>
      <vt:lpstr>Прогнозирование (MAPE)</vt:lpstr>
      <vt:lpstr>Прогнозирование итого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</dc:title>
  <dc:creator>fj975</dc:creator>
  <cp:lastModifiedBy>fj975</cp:lastModifiedBy>
  <cp:revision>6</cp:revision>
  <dcterms:created xsi:type="dcterms:W3CDTF">2023-04-14T02:41:15Z</dcterms:created>
  <dcterms:modified xsi:type="dcterms:W3CDTF">2023-04-14T21:12:42Z</dcterms:modified>
</cp:coreProperties>
</file>