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8" r:id="rId4"/>
    <p:sldId id="260" r:id="rId5"/>
    <p:sldId id="273" r:id="rId6"/>
    <p:sldId id="264" r:id="rId7"/>
    <p:sldId id="272" r:id="rId8"/>
    <p:sldId id="265" r:id="rId9"/>
    <p:sldId id="267" r:id="rId10"/>
    <p:sldId id="268" r:id="rId11"/>
    <p:sldId id="269" r:id="rId12"/>
    <p:sldId id="271" r:id="rId13"/>
    <p:sldId id="270" r:id="rId14"/>
    <p:sldId id="274" r:id="rId15"/>
    <p:sldId id="266" r:id="rId16"/>
    <p:sldId id="263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44EB-B792-489F-9BE4-48352D499E01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54C-44CD-4FFC-9136-136680811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7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554C-44CD-4FFC-9136-1366808115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554C-44CD-4FFC-9136-1366808115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4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554C-44CD-4FFC-9136-1366808115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1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554C-44CD-4FFC-9136-1366808115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7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554C-44CD-4FFC-9136-1366808115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61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94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8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BE1E1-99E5-4B50-A404-4EB95B639F9B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845185-DBFE-4D40-B06F-81064F8764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3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2543" y="1139141"/>
            <a:ext cx="9666914" cy="2387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Comic Sans MS" panose="030F0702030302020204" pitchFamily="66" charset="0"/>
              </a:rPr>
              <a:t>Map matching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基于</a:t>
            </a:r>
            <a:r>
              <a:rPr lang="en-US" altLang="zh-CN" dirty="0" err="1" smtClean="0"/>
              <a:t>graphhopper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68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第五</a:t>
            </a:r>
            <a:r>
              <a:rPr lang="zh-CN" altLang="en-US" dirty="0"/>
              <a:t>步：从所有</a:t>
            </a:r>
            <a:r>
              <a:rPr lang="en-US" altLang="zh-CN" dirty="0"/>
              <a:t>GPX</a:t>
            </a:r>
            <a:r>
              <a:rPr lang="zh-CN" altLang="en-US" dirty="0"/>
              <a:t>条目的查询结果中创建候选项</a:t>
            </a:r>
            <a:r>
              <a:rPr lang="en-US" altLang="zh-CN" dirty="0"/>
              <a:t>(</a:t>
            </a:r>
            <a:r>
              <a:rPr lang="zh-CN" altLang="en-US" dirty="0"/>
              <a:t>一个候选项基本上是</a:t>
            </a:r>
            <a:r>
              <a:rPr lang="en-US" altLang="zh-CN" dirty="0" err="1"/>
              <a:t>QueryResult</a:t>
            </a:r>
            <a:r>
              <a:rPr lang="en-US" altLang="zh-CN" dirty="0"/>
              <a:t> + direction)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List&lt;</a:t>
            </a:r>
            <a:r>
              <a:rPr lang="en-US" altLang="zh-CN" dirty="0" err="1" smtClean="0"/>
              <a:t>TimeStep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GPXExtension</a:t>
            </a:r>
            <a:r>
              <a:rPr lang="en-US" altLang="zh-CN" dirty="0"/>
              <a:t>, </a:t>
            </a:r>
            <a:r>
              <a:rPr lang="en-US" altLang="zh-CN" dirty="0" err="1"/>
              <a:t>GPXEntry</a:t>
            </a:r>
            <a:r>
              <a:rPr lang="en-US" altLang="zh-CN" dirty="0"/>
              <a:t>, Path&gt;&gt; </a:t>
            </a:r>
            <a:r>
              <a:rPr lang="en-US" altLang="zh-CN" dirty="0" err="1"/>
              <a:t>timeSteps</a:t>
            </a:r>
            <a:r>
              <a:rPr lang="en-US" altLang="zh-CN" dirty="0"/>
              <a:t> 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createTimeSteps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filteredGPXEntries</a:t>
            </a:r>
            <a:r>
              <a:rPr lang="en-US" altLang="zh-CN" dirty="0"/>
              <a:t>, </a:t>
            </a:r>
            <a:r>
              <a:rPr lang="en-US" altLang="zh-CN" dirty="0" err="1"/>
              <a:t>queriesPerEntry</a:t>
            </a:r>
            <a:r>
              <a:rPr lang="en-US" altLang="zh-CN" dirty="0"/>
              <a:t>, </a:t>
            </a:r>
            <a:r>
              <a:rPr lang="en-US" altLang="zh-CN" dirty="0" err="1"/>
              <a:t>queryGraph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zh-CN" altLang="en-US" dirty="0"/>
              <a:t>通过虚拟节点为两个可能的方向中的每一个创建一个有指向的候选。</a:t>
            </a:r>
            <a:endParaRPr lang="en-US" altLang="zh-CN" dirty="0"/>
          </a:p>
          <a:p>
            <a:r>
              <a:rPr lang="zh-CN" altLang="en-US" dirty="0" smtClean="0"/>
              <a:t>为</a:t>
            </a:r>
            <a:r>
              <a:rPr lang="zh-CN" altLang="zh-CN" dirty="0" smtClean="0"/>
              <a:t>虚拟</a:t>
            </a:r>
            <a:r>
              <a:rPr lang="zh-CN" altLang="zh-CN" dirty="0"/>
              <a:t>节点创建有向候选项，为实际节点创建无向候选项。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0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第六步：计算最有可能的候选项（维特比算法）</a:t>
            </a:r>
            <a:endParaRPr lang="en-US" altLang="zh-CN" dirty="0" smtClean="0"/>
          </a:p>
          <a:p>
            <a:r>
              <a:rPr lang="en-US" altLang="zh-CN" dirty="0" smtClean="0"/>
              <a:t>List&lt;</a:t>
            </a:r>
            <a:r>
              <a:rPr lang="en-US" altLang="zh-CN" dirty="0" err="1" smtClean="0"/>
              <a:t>SequenceState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GPXExtension</a:t>
            </a:r>
            <a:r>
              <a:rPr lang="en-US" altLang="zh-CN" dirty="0"/>
              <a:t>, </a:t>
            </a:r>
            <a:r>
              <a:rPr lang="en-US" altLang="zh-CN" dirty="0" err="1"/>
              <a:t>GPXEntry</a:t>
            </a:r>
            <a:r>
              <a:rPr lang="en-US" altLang="zh-CN" dirty="0"/>
              <a:t>, Path&gt;&gt; </a:t>
            </a:r>
            <a:r>
              <a:rPr lang="en-US" altLang="zh-CN" dirty="0" err="1"/>
              <a:t>seq</a:t>
            </a:r>
            <a:r>
              <a:rPr lang="en-US" altLang="zh-CN" dirty="0"/>
              <a:t> = </a:t>
            </a:r>
            <a:r>
              <a:rPr lang="en-US" altLang="zh-CN" dirty="0" err="1"/>
              <a:t>computeViterbiSequence</a:t>
            </a:r>
            <a:r>
              <a:rPr lang="en-US" altLang="zh-CN" dirty="0"/>
              <a:t>(</a:t>
            </a:r>
            <a:r>
              <a:rPr lang="en-US" altLang="zh-CN" dirty="0" err="1"/>
              <a:t>timeSteps</a:t>
            </a:r>
            <a:r>
              <a:rPr lang="en-US" altLang="zh-CN" dirty="0"/>
              <a:t>, </a:t>
            </a:r>
            <a:r>
              <a:rPr lang="en-US" altLang="zh-CN" dirty="0" err="1"/>
              <a:t>gpxList.size</a:t>
            </a:r>
            <a:r>
              <a:rPr lang="en-US" altLang="zh-CN" dirty="0"/>
              <a:t>(), </a:t>
            </a:r>
            <a:r>
              <a:rPr lang="en-US" altLang="zh-CN" dirty="0" err="1"/>
              <a:t>queryGraph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8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38" y="2269732"/>
            <a:ext cx="11468555" cy="3450613"/>
          </a:xfrm>
        </p:spPr>
        <p:txBody>
          <a:bodyPr/>
          <a:lstStyle/>
          <a:p>
            <a:r>
              <a:rPr lang="zh-CN" altLang="en-US" dirty="0" smtClean="0"/>
              <a:t>第七步：传递返回值</a:t>
            </a:r>
            <a:r>
              <a:rPr lang="en-US" altLang="zh-CN" dirty="0" err="1"/>
              <a:t>matchResult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sz="1800" dirty="0"/>
              <a:t> final </a:t>
            </a:r>
            <a:r>
              <a:rPr lang="en-US" altLang="zh-CN" sz="1800" dirty="0" err="1"/>
              <a:t>EdgeExplorer</a:t>
            </a:r>
            <a:r>
              <a:rPr lang="en-US" altLang="zh-CN" sz="1800" dirty="0"/>
              <a:t> explorer = </a:t>
            </a:r>
            <a:r>
              <a:rPr lang="en-US" altLang="zh-CN" sz="1800" dirty="0" err="1"/>
              <a:t>queryGraph.createEdgeExplorer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DefaultEdgeFilter.allEdges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weighting.getFlagEncoder</a:t>
            </a:r>
            <a:r>
              <a:rPr lang="en-US" altLang="zh-CN" sz="1800" dirty="0"/>
              <a:t>()));</a:t>
            </a:r>
          </a:p>
          <a:p>
            <a:r>
              <a:rPr lang="en-US" altLang="zh-CN" sz="1800" dirty="0" smtClean="0"/>
              <a:t>final </a:t>
            </a:r>
            <a:r>
              <a:rPr lang="en-US" altLang="zh-CN" sz="1800" dirty="0"/>
              <a:t>Map&lt;String, </a:t>
            </a:r>
            <a:r>
              <a:rPr lang="en-US" altLang="zh-CN" sz="1800" dirty="0" err="1"/>
              <a:t>EdgeIteratorState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virtualEdgesMap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createVirtualEdgesMap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queriesPerEntry</a:t>
            </a:r>
            <a:r>
              <a:rPr lang="en-US" altLang="zh-CN" sz="1800" dirty="0"/>
              <a:t>, explorer);</a:t>
            </a:r>
          </a:p>
          <a:p>
            <a:r>
              <a:rPr lang="en-US" altLang="zh-CN" sz="1800" dirty="0" err="1" smtClean="0"/>
              <a:t>MatchResult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matchResult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computeMatchResult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seq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virtualEdgesMap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gpxList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queryGraph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532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过滤过于相近的节点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找到每个点的匹配边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创建一个图表，为这些边创建虚拟节点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删除重复节点（虚拟节点不会被删掉）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从所有</a:t>
            </a:r>
            <a:r>
              <a:rPr lang="en-US" altLang="zh-CN" dirty="0"/>
              <a:t>GPX</a:t>
            </a:r>
            <a:r>
              <a:rPr lang="zh-CN" altLang="en-US" dirty="0"/>
              <a:t>条目的查询结果中创建候选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计算最有可能的候选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传递返回值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89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维特比算法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51579" y="2015732"/>
            <a:ext cx="3534307" cy="26355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假设一：初始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发射概率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雨带伞的概率为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0.9 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不下雨不带伞的概率为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0.8 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不下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雨带伞的概率为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0.2</a:t>
            </a:r>
            <a:endParaRPr lang="en-US" altLang="zh-CN" sz="1100" dirty="0" smtClean="0"/>
          </a:p>
          <a:p>
            <a:pPr marL="0" indent="0">
              <a:buNone/>
            </a:pPr>
            <a:r>
              <a:rPr lang="zh-CN" altLang="en-US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下雨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不带伞的概率为</a:t>
            </a:r>
            <a:r>
              <a:rPr lang="en-US" altLang="zh-CN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0.1</a:t>
            </a:r>
            <a:endParaRPr lang="en-US" altLang="zh-CN" sz="1100" dirty="0" smtClean="0"/>
          </a:p>
        </p:txBody>
      </p:sp>
      <p:cxnSp>
        <p:nvCxnSpPr>
          <p:cNvPr id="18" name="直接连接符 17"/>
          <p:cNvCxnSpPr/>
          <p:nvPr/>
        </p:nvCxnSpPr>
        <p:spPr>
          <a:xfrm>
            <a:off x="1143000" y="7477760"/>
            <a:ext cx="552831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内容占位符 3"/>
          <p:cNvSpPr txBox="1">
            <a:spLocks/>
          </p:cNvSpPr>
          <p:nvPr/>
        </p:nvSpPr>
        <p:spPr>
          <a:xfrm>
            <a:off x="4693921" y="2015732"/>
            <a:ext cx="3534307" cy="2635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假设二</a:t>
            </a:r>
            <a:r>
              <a:rPr lang="zh-CN" altLang="en-US" dirty="0" smtClean="0"/>
              <a:t>：转移概率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下雨</a:t>
            </a:r>
            <a:r>
              <a:rPr lang="en-US" altLang="zh-CN" dirty="0"/>
              <a:t>-&gt;</a:t>
            </a:r>
            <a:r>
              <a:rPr lang="zh-CN" altLang="en-US" dirty="0"/>
              <a:t>下雨的概率为</a:t>
            </a:r>
            <a:r>
              <a:rPr lang="en-US" altLang="zh-CN" dirty="0" smtClean="0"/>
              <a:t>0.7</a:t>
            </a:r>
          </a:p>
          <a:p>
            <a:pPr marL="0" indent="0">
              <a:buNone/>
            </a:pPr>
            <a:r>
              <a:rPr lang="zh-CN" altLang="en-US" dirty="0"/>
              <a:t>不下雨</a:t>
            </a:r>
            <a:r>
              <a:rPr lang="en-US" altLang="zh-CN" dirty="0"/>
              <a:t>-&gt;</a:t>
            </a:r>
            <a:r>
              <a:rPr lang="zh-CN" altLang="en-US" dirty="0"/>
              <a:t>不下雨的概率为</a:t>
            </a:r>
            <a:r>
              <a:rPr lang="en-US" altLang="zh-CN" dirty="0"/>
              <a:t>0.7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下雨</a:t>
            </a:r>
            <a:r>
              <a:rPr lang="en-US" altLang="zh-CN" dirty="0"/>
              <a:t>-&gt;</a:t>
            </a:r>
            <a:r>
              <a:rPr lang="zh-CN" altLang="en-US" dirty="0"/>
              <a:t>不下雨的概率为</a:t>
            </a:r>
            <a:r>
              <a:rPr lang="en-US" altLang="zh-CN" dirty="0"/>
              <a:t>0.3</a:t>
            </a:r>
          </a:p>
          <a:p>
            <a:pPr marL="0" indent="0">
              <a:buNone/>
            </a:pPr>
            <a:r>
              <a:rPr lang="zh-CN" altLang="en-US" dirty="0"/>
              <a:t>不下雨</a:t>
            </a:r>
            <a:r>
              <a:rPr lang="en-US" altLang="zh-CN" dirty="0"/>
              <a:t>-&gt;</a:t>
            </a:r>
            <a:r>
              <a:rPr lang="zh-CN" altLang="en-US" dirty="0"/>
              <a:t>下雨的概率为</a:t>
            </a:r>
            <a:r>
              <a:rPr lang="en-US" altLang="zh-CN" dirty="0"/>
              <a:t>0.3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2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551008"/>
              </p:ext>
            </p:extLst>
          </p:nvPr>
        </p:nvGraphicFramePr>
        <p:xfrm>
          <a:off x="1451579" y="4651269"/>
          <a:ext cx="8477218" cy="134527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934292">
                  <a:extLst>
                    <a:ext uri="{9D8B030D-6E8A-4147-A177-3AD203B41FA5}">
                      <a16:colId xmlns:a16="http://schemas.microsoft.com/office/drawing/2014/main" val="3792669146"/>
                    </a:ext>
                  </a:extLst>
                </a:gridCol>
                <a:gridCol w="701343">
                  <a:extLst>
                    <a:ext uri="{9D8B030D-6E8A-4147-A177-3AD203B41FA5}">
                      <a16:colId xmlns:a16="http://schemas.microsoft.com/office/drawing/2014/main" val="1493822902"/>
                    </a:ext>
                  </a:extLst>
                </a:gridCol>
                <a:gridCol w="1797945">
                  <a:extLst>
                    <a:ext uri="{9D8B030D-6E8A-4147-A177-3AD203B41FA5}">
                      <a16:colId xmlns:a16="http://schemas.microsoft.com/office/drawing/2014/main" val="1850048811"/>
                    </a:ext>
                  </a:extLst>
                </a:gridCol>
                <a:gridCol w="2329313">
                  <a:extLst>
                    <a:ext uri="{9D8B030D-6E8A-4147-A177-3AD203B41FA5}">
                      <a16:colId xmlns:a16="http://schemas.microsoft.com/office/drawing/2014/main" val="1065253004"/>
                    </a:ext>
                  </a:extLst>
                </a:gridCol>
                <a:gridCol w="2714325">
                  <a:extLst>
                    <a:ext uri="{9D8B030D-6E8A-4147-A177-3AD203B41FA5}">
                      <a16:colId xmlns:a16="http://schemas.microsoft.com/office/drawing/2014/main" val="3922015102"/>
                    </a:ext>
                  </a:extLst>
                </a:gridCol>
              </a:tblGrid>
              <a:tr h="67263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下雨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</a:t>
                      </a:r>
                      <a:endParaRPr lang="zh-CN" sz="1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0.567=0.7*0.9*0.9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0.03969=0.567*0.1*0.7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0.0367416=0.13608*0.3*0.9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040161"/>
                  </a:ext>
                </a:extLst>
              </a:tr>
              <a:tr h="67263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不下雨</a:t>
                      </a:r>
                      <a:endParaRPr lang="zh-CN" sz="1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</a:t>
                      </a:r>
                      <a:endParaRPr lang="zh-CN" sz="1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0.054=0.2*0.3*0.9</a:t>
                      </a:r>
                      <a:endParaRPr lang="zh-CN" sz="1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0.13608=0.567*0.3*0.8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0.0190512=0.13608*0.2*0.7</a:t>
                      </a:r>
                      <a:endParaRPr lang="zh-CN" sz="1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808639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8467023" y="2354288"/>
            <a:ext cx="3356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已知条件</a:t>
            </a:r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带伞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带伞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不带伞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带伞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则推出概率</a:t>
            </a:r>
            <a:endParaRPr lang="zh-CN" altLang="en-US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289785" y="2015732"/>
            <a:ext cx="6718434" cy="2473559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2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维特比算法（</a:t>
            </a:r>
            <a:r>
              <a:rPr lang="zh-CN" altLang="en-US" dirty="0"/>
              <a:t>计算最有可能的候选</a:t>
            </a:r>
            <a:r>
              <a:rPr lang="zh-CN" altLang="en-US" dirty="0" smtClean="0"/>
              <a:t>项）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51579" y="2015732"/>
            <a:ext cx="10147754" cy="34506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zh-CN" altLang="en-US" dirty="0" smtClean="0"/>
              <a:t>每一个候选项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计算</a:t>
            </a:r>
            <a:r>
              <a:rPr lang="zh-CN" altLang="en-US" dirty="0"/>
              <a:t>发射</a:t>
            </a:r>
            <a:r>
              <a:rPr lang="zh-CN" altLang="en-US" dirty="0" smtClean="0"/>
              <a:t>概率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若为第一个候选项，计算初始概率，否则，计算转移概率，并处理下一个时间步骤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判断</a:t>
            </a:r>
            <a:r>
              <a:rPr lang="en-US" altLang="zh-CN" dirty="0"/>
              <a:t>Hmm </a:t>
            </a:r>
            <a:r>
              <a:rPr lang="en-US" altLang="zh-CN" dirty="0" smtClean="0"/>
              <a:t>broken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是</a:t>
            </a:r>
            <a:r>
              <a:rPr lang="zh-CN" altLang="zh-CN" dirty="0"/>
              <a:t>则意味着所有状态的概率为零。</a:t>
            </a:r>
            <a:r>
              <a:rPr lang="zh-CN" altLang="en-US" dirty="0" smtClean="0"/>
              <a:t>分析</a:t>
            </a:r>
            <a:r>
              <a:rPr lang="zh-CN" altLang="en-US" dirty="0"/>
              <a:t>是否为两点之间距离过</a:t>
            </a:r>
            <a:r>
              <a:rPr lang="zh-CN" altLang="en-US" dirty="0" smtClean="0"/>
              <a:t>远。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变量递增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继续循环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nd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742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Mapmatching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dowork</a:t>
            </a:r>
            <a:r>
              <a:rPr lang="zh-CN" altLang="en-US" dirty="0" smtClean="0"/>
              <a:t>函数的调用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67671" y="2024199"/>
            <a:ext cx="10911061" cy="345061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MapMatching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mapMatching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MapMatching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(hopper,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algoOptions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GPXEntry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inputGPXEntries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GPXFile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doImport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/test/resources/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test.gpx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MatchResult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mapMatching.doWork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inputGPXEntries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PathWrapper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matchGHRsp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PathWrapper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r>
              <a:rPr lang="en-US" altLang="zh-CN" sz="1400" dirty="0">
                <a:solidFill>
                  <a:srgbClr val="5C5C5C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5C5C5C"/>
                </a:solidFill>
                <a:latin typeface="Consolas" panose="020B0609020204030204" pitchFamily="49" charset="0"/>
              </a:rPr>
              <a:t>简化路径： </a:t>
            </a:r>
            <a:r>
              <a:rPr lang="en-US" altLang="zh-CN" sz="1400" dirty="0" err="1" smtClean="0">
                <a:solidFill>
                  <a:srgbClr val="5C5C5C"/>
                </a:solidFill>
                <a:latin typeface="Consolas" panose="020B0609020204030204" pitchFamily="49" charset="0"/>
              </a:rPr>
              <a:t>PathSimplification</a:t>
            </a:r>
            <a:endParaRPr lang="en-US" altLang="zh-CN" sz="140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smtClean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PathMerger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doWork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matchGHRsp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Collections.singletonList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mr.getMergedPath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()),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SINGLETON.get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InstructionList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matchGHRsp.getInstructions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4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il.size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il.get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"—&gt;"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4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99867" y="4792133"/>
            <a:ext cx="456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中进行输出路段名，测试</a:t>
            </a:r>
            <a:r>
              <a:rPr lang="en-US" altLang="zh-CN" dirty="0" err="1" smtClean="0"/>
              <a:t>doWork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1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68" y="345530"/>
            <a:ext cx="4305747" cy="6176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71" y="345530"/>
            <a:ext cx="4398925" cy="6169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椭圆 6"/>
          <p:cNvSpPr/>
          <p:nvPr/>
        </p:nvSpPr>
        <p:spPr>
          <a:xfrm>
            <a:off x="3748740" y="5938788"/>
            <a:ext cx="382002" cy="38501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65797" y="5109411"/>
            <a:ext cx="382002" cy="38501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820677" y="633664"/>
            <a:ext cx="382002" cy="38501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一、输入与输出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mapmatching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输入：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厦门市地图 </a:t>
            </a:r>
            <a:r>
              <a:rPr lang="en-US" altLang="zh-CN" sz="2000" dirty="0" err="1" smtClean="0"/>
              <a:t>xiamen.osm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*.</a:t>
            </a:r>
            <a:r>
              <a:rPr lang="en-US" altLang="zh-CN" sz="2000" dirty="0" err="1" smtClean="0"/>
              <a:t>gpx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数据</a:t>
            </a:r>
            <a:endParaRPr lang="en-US" altLang="zh-CN" sz="2000" dirty="0"/>
          </a:p>
          <a:p>
            <a:r>
              <a:rPr lang="zh-CN" altLang="en-US" sz="2400" dirty="0"/>
              <a:t>输出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地图匹配路段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647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3693" y="462472"/>
            <a:ext cx="8581160" cy="1049235"/>
          </a:xfrm>
        </p:spPr>
        <p:txBody>
          <a:bodyPr/>
          <a:lstStyle/>
          <a:p>
            <a:r>
              <a:rPr lang="zh-CN" altLang="en-US" dirty="0" smtClean="0"/>
              <a:t>输入                      </a:t>
            </a:r>
            <a:r>
              <a:rPr lang="en-US" altLang="zh-CN" dirty="0" smtClean="0">
                <a:sym typeface="Wingdings" panose="05000000000000000000" pitchFamily="2" charset="2"/>
              </a:rPr>
              <a:t>                    </a:t>
            </a:r>
            <a:r>
              <a:rPr lang="zh-CN" altLang="en-US" dirty="0" smtClean="0">
                <a:sym typeface="Wingdings" panose="05000000000000000000" pitchFamily="2" charset="2"/>
              </a:rPr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5" y="1423887"/>
            <a:ext cx="5853293" cy="48863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48" y="1185367"/>
            <a:ext cx="5886414" cy="55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过滤过于相近的节点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找到每个点的匹配边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创建一个图表，为这些边创建虚拟节点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删除重复节点（虚拟节点不会被删掉）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从所有</a:t>
            </a:r>
            <a:r>
              <a:rPr lang="en-US" altLang="zh-CN" dirty="0"/>
              <a:t>GPX</a:t>
            </a:r>
            <a:r>
              <a:rPr lang="zh-CN" altLang="en-US" dirty="0"/>
              <a:t>条目的查询结果中创建候选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计算最有可能的候选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传递返回值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1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第一步：计算相邻两个</a:t>
            </a:r>
            <a:r>
              <a:rPr lang="zh-CN" altLang="en-US" dirty="0"/>
              <a:t>坐标</a:t>
            </a:r>
            <a:r>
              <a:rPr lang="zh-CN" altLang="en-US" dirty="0" smtClean="0"/>
              <a:t>的距离，使得滤过之后的每两个点距离</a:t>
            </a:r>
            <a:r>
              <a:rPr lang="zh-CN" altLang="en-US" dirty="0"/>
              <a:t>大于两个</a:t>
            </a:r>
            <a:r>
              <a:rPr lang="zh-CN" altLang="en-US" dirty="0" smtClean="0"/>
              <a:t>标准差（阈值），距离足够远或首尾两个点则被保留。</a:t>
            </a:r>
            <a:endParaRPr lang="zh-CN" altLang="en-US" dirty="0"/>
          </a:p>
          <a:p>
            <a:r>
              <a:rPr lang="en-US" altLang="zh-CN" dirty="0" smtClean="0"/>
              <a:t>List&lt;</a:t>
            </a:r>
            <a:r>
              <a:rPr lang="en-US" altLang="zh-CN" dirty="0" err="1" smtClean="0"/>
              <a:t>GPXEntry</a:t>
            </a:r>
            <a:r>
              <a:rPr lang="en-US" altLang="zh-CN" dirty="0"/>
              <a:t>&gt; </a:t>
            </a:r>
            <a:r>
              <a:rPr lang="en-US" altLang="zh-CN" dirty="0" err="1"/>
              <a:t>filteredGPXEntries</a:t>
            </a:r>
            <a:r>
              <a:rPr lang="en-US" altLang="zh-CN" dirty="0"/>
              <a:t> = </a:t>
            </a:r>
            <a:r>
              <a:rPr lang="en-US" altLang="zh-CN" dirty="0" err="1"/>
              <a:t>filterGPXEntries</a:t>
            </a:r>
            <a:r>
              <a:rPr lang="en-US" altLang="zh-CN" dirty="0"/>
              <a:t>(</a:t>
            </a:r>
            <a:r>
              <a:rPr lang="en-US" altLang="zh-CN" dirty="0" err="1"/>
              <a:t>gpxList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230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第二步：找到每个</a:t>
            </a:r>
            <a:r>
              <a:rPr lang="en-US" altLang="zh-CN" dirty="0"/>
              <a:t>GPX</a:t>
            </a:r>
            <a:r>
              <a:rPr lang="zh-CN" altLang="en-US" dirty="0"/>
              <a:t>点可能的匹配</a:t>
            </a:r>
            <a:r>
              <a:rPr lang="zh-CN" altLang="en-US" dirty="0" smtClean="0"/>
              <a:t>边（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*算法）</a:t>
            </a:r>
            <a:endParaRPr lang="en-US" altLang="zh-CN" dirty="0"/>
          </a:p>
          <a:p>
            <a:r>
              <a:rPr lang="en-US" altLang="zh-CN" dirty="0"/>
              <a:t> List&lt;Collection&lt;</a:t>
            </a:r>
            <a:r>
              <a:rPr lang="en-US" altLang="zh-CN" dirty="0" err="1"/>
              <a:t>QueryResult</a:t>
            </a:r>
            <a:r>
              <a:rPr lang="en-US" altLang="zh-CN" dirty="0"/>
              <a:t>&gt;&gt; </a:t>
            </a:r>
            <a:r>
              <a:rPr lang="en-US" altLang="zh-CN" dirty="0" err="1"/>
              <a:t>queriesPerEntry</a:t>
            </a:r>
            <a:r>
              <a:rPr lang="en-US" altLang="zh-CN" dirty="0"/>
              <a:t> = </a:t>
            </a:r>
            <a:r>
              <a:rPr lang="en-US" altLang="zh-CN" dirty="0" err="1"/>
              <a:t>lookupGPXEntries</a:t>
            </a:r>
            <a:r>
              <a:rPr lang="en-US" altLang="zh-CN" dirty="0"/>
              <a:t>(</a:t>
            </a:r>
            <a:r>
              <a:rPr lang="en-US" altLang="zh-CN" dirty="0" err="1"/>
              <a:t>filteredGPXEntries</a:t>
            </a:r>
            <a:r>
              <a:rPr lang="en-US" altLang="zh-CN" dirty="0"/>
              <a:t>, </a:t>
            </a:r>
            <a:r>
              <a:rPr lang="en-US" altLang="zh-CN" dirty="0" err="1"/>
              <a:t>DefaultEdgeFilter.allEdges</a:t>
            </a:r>
            <a:r>
              <a:rPr lang="en-US" altLang="zh-CN" dirty="0"/>
              <a:t>(</a:t>
            </a:r>
            <a:r>
              <a:rPr lang="en-US" altLang="zh-CN" dirty="0" err="1"/>
              <a:t>weighting.getFlagEncoder</a:t>
            </a:r>
            <a:r>
              <a:rPr lang="en-US" altLang="zh-CN" dirty="0"/>
              <a:t>()));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0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第三步：初始化</a:t>
            </a:r>
            <a:r>
              <a:rPr lang="en-US" altLang="zh-CN" dirty="0" err="1" smtClean="0"/>
              <a:t>queryGraph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82" y="3205611"/>
            <a:ext cx="2836163" cy="10700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89533" y="47498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柱节点和塔节点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53" y="2775824"/>
            <a:ext cx="8049157" cy="269052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75384" y="5380247"/>
            <a:ext cx="9436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虚拟节点的作用主要是针对曲线的</a:t>
            </a:r>
            <a:r>
              <a:rPr lang="zh-CN" altLang="en-US" dirty="0"/>
              <a:t>路段。对于一条路线</a:t>
            </a:r>
            <a:r>
              <a:rPr lang="zh-CN" altLang="en-US" dirty="0" smtClean="0"/>
              <a:t>，不仅</a:t>
            </a:r>
            <a:r>
              <a:rPr lang="zh-CN" altLang="en-US" dirty="0"/>
              <a:t>需要连接精度，即从塔节点到塔节点</a:t>
            </a:r>
            <a:r>
              <a:rPr lang="zh-CN" altLang="en-US" dirty="0" smtClean="0"/>
              <a:t>，而且需要</a:t>
            </a:r>
            <a:r>
              <a:rPr lang="en-US" altLang="zh-CN" dirty="0" smtClean="0"/>
              <a:t>GPS</a:t>
            </a:r>
            <a:r>
              <a:rPr lang="zh-CN" altLang="en-US" dirty="0"/>
              <a:t>精确路线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9753455" y="3835400"/>
            <a:ext cx="186411" cy="9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Mapmatching</a:t>
            </a:r>
            <a:r>
              <a:rPr lang="zh-CN" altLang="en-US" dirty="0"/>
              <a:t>的</a:t>
            </a:r>
            <a:r>
              <a:rPr lang="en-US" altLang="zh-CN" dirty="0" err="1"/>
              <a:t>dowork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第四步：</a:t>
            </a:r>
            <a:r>
              <a:rPr lang="zh-CN" altLang="en-US" dirty="0"/>
              <a:t>删除</a:t>
            </a:r>
            <a:r>
              <a:rPr lang="zh-CN" altLang="en-US" dirty="0" smtClean="0"/>
              <a:t>重复边的节点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的查询结果可以有相同的塔节点作为最近的节点。</a:t>
            </a:r>
            <a:endParaRPr lang="en-US" altLang="zh-CN" dirty="0" smtClean="0"/>
          </a:p>
          <a:p>
            <a:r>
              <a:rPr lang="en-US" altLang="zh-CN" dirty="0" err="1" smtClean="0"/>
              <a:t>queriesPerEntry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deduplicateQueryResultsByClosestNode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queriesPerEntry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必须在调用</a:t>
            </a:r>
            <a:r>
              <a:rPr lang="en-US" altLang="zh-CN" dirty="0" err="1"/>
              <a:t>queryGraph.lookup</a:t>
            </a:r>
            <a:r>
              <a:rPr lang="en-US" altLang="zh-CN" dirty="0"/>
              <a:t>()</a:t>
            </a:r>
            <a:r>
              <a:rPr lang="zh-CN" altLang="en-US" dirty="0"/>
              <a:t>之后完成</a:t>
            </a:r>
            <a:r>
              <a:rPr lang="zh-CN" altLang="en-US" dirty="0" smtClean="0"/>
              <a:t>，</a:t>
            </a:r>
            <a:r>
              <a:rPr lang="zh-CN" altLang="en-US" dirty="0"/>
              <a:t>否则</a:t>
            </a:r>
            <a:r>
              <a:rPr lang="zh-CN" altLang="en-US" dirty="0" smtClean="0"/>
              <a:t>会</a:t>
            </a:r>
            <a:r>
              <a:rPr lang="zh-CN" altLang="en-US" dirty="0"/>
              <a:t>将一些</a:t>
            </a:r>
            <a:r>
              <a:rPr lang="en-US" altLang="zh-CN" dirty="0" err="1"/>
              <a:t>QueryResult</a:t>
            </a:r>
            <a:r>
              <a:rPr lang="zh-CN" altLang="en-US" dirty="0"/>
              <a:t>节点替换为虚拟节点。虚拟节点不会</a:t>
            </a:r>
            <a:r>
              <a:rPr lang="zh-CN" altLang="en-US" dirty="0" smtClean="0"/>
              <a:t>被</a:t>
            </a:r>
            <a:r>
              <a:rPr lang="zh-CN" altLang="en-US" dirty="0"/>
              <a:t>删除</a:t>
            </a:r>
            <a:r>
              <a:rPr lang="zh-CN" altLang="en-US" dirty="0" smtClean="0"/>
              <a:t>，</a:t>
            </a:r>
            <a:r>
              <a:rPr lang="zh-CN" altLang="en-US" dirty="0"/>
              <a:t>因为每条边最多有一个</a:t>
            </a:r>
            <a:r>
              <a:rPr lang="en-US" altLang="zh-CN" dirty="0" err="1"/>
              <a:t>QueryResult</a:t>
            </a:r>
            <a:r>
              <a:rPr lang="zh-CN" altLang="en-US" dirty="0"/>
              <a:t>，虚拟节点被插入到边缘的中间</a:t>
            </a:r>
          </a:p>
        </p:txBody>
      </p:sp>
    </p:spTree>
    <p:extLst>
      <p:ext uri="{BB962C8B-B14F-4D97-AF65-F5344CB8AC3E}">
        <p14:creationId xmlns:p14="http://schemas.microsoft.com/office/powerpoint/2010/main" val="4922575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402</TotalTime>
  <Words>705</Words>
  <Application>Microsoft Office PowerPoint</Application>
  <PresentationFormat>宽屏</PresentationFormat>
  <Paragraphs>116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Arial</vt:lpstr>
      <vt:lpstr>Comic Sans MS</vt:lpstr>
      <vt:lpstr>Consolas</vt:lpstr>
      <vt:lpstr>Gill Sans MT</vt:lpstr>
      <vt:lpstr>Times New Roman</vt:lpstr>
      <vt:lpstr>Wingdings</vt:lpstr>
      <vt:lpstr>Gallery</vt:lpstr>
      <vt:lpstr>Map matching</vt:lpstr>
      <vt:lpstr>目录</vt:lpstr>
      <vt:lpstr>输入和输出</vt:lpstr>
      <vt:lpstr>输入                                          输出</vt:lpstr>
      <vt:lpstr>Mapmatching的dowork函数</vt:lpstr>
      <vt:lpstr>Mapmatching的dowork函数</vt:lpstr>
      <vt:lpstr>Mapmatching的dowork函数</vt:lpstr>
      <vt:lpstr>Mapmatching的dowork函数</vt:lpstr>
      <vt:lpstr>Mapmatching的dowork函数</vt:lpstr>
      <vt:lpstr>Mapmatching的dowork函数</vt:lpstr>
      <vt:lpstr>Mapmatching的dowork函数</vt:lpstr>
      <vt:lpstr>Mapmatching的dowork函数</vt:lpstr>
      <vt:lpstr>Mapmatching的dowork函数</vt:lpstr>
      <vt:lpstr>维特比算法</vt:lpstr>
      <vt:lpstr>维特比算法（计算最有可能的候选项）</vt:lpstr>
      <vt:lpstr>Mapmatching的dowork函数的调用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 ke</dc:creator>
  <cp:lastModifiedBy>ke ke</cp:lastModifiedBy>
  <cp:revision>60</cp:revision>
  <dcterms:created xsi:type="dcterms:W3CDTF">2018-10-22T10:44:55Z</dcterms:created>
  <dcterms:modified xsi:type="dcterms:W3CDTF">2018-10-29T04:30:15Z</dcterms:modified>
</cp:coreProperties>
</file>