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</p:sldIdLst>
  <p:sldSz cy="5143500" cx="9144000"/>
  <p:notesSz cx="6858000" cy="9144000"/>
  <p:embeddedFontLst>
    <p:embeddedFont>
      <p:font typeface="Montserrat"/>
      <p:regular r:id="rId75"/>
      <p:bold r:id="rId76"/>
      <p:italic r:id="rId77"/>
      <p:boldItalic r:id="rId7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31" Type="http://schemas.openxmlformats.org/officeDocument/2006/relationships/slide" Target="slides/slide27.xml"/><Relationship Id="rId75" Type="http://schemas.openxmlformats.org/officeDocument/2006/relationships/font" Target="fonts/Montserrat-regular.fntdata"/><Relationship Id="rId30" Type="http://schemas.openxmlformats.org/officeDocument/2006/relationships/slide" Target="slides/slide26.xml"/><Relationship Id="rId74" Type="http://schemas.openxmlformats.org/officeDocument/2006/relationships/slide" Target="slides/slide70.xml"/><Relationship Id="rId33" Type="http://schemas.openxmlformats.org/officeDocument/2006/relationships/slide" Target="slides/slide29.xml"/><Relationship Id="rId77" Type="http://schemas.openxmlformats.org/officeDocument/2006/relationships/font" Target="fonts/Montserrat-italic.fntdata"/><Relationship Id="rId32" Type="http://schemas.openxmlformats.org/officeDocument/2006/relationships/slide" Target="slides/slide28.xml"/><Relationship Id="rId76" Type="http://schemas.openxmlformats.org/officeDocument/2006/relationships/font" Target="fonts/Montserrat-bold.fntdata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8" Type="http://schemas.openxmlformats.org/officeDocument/2006/relationships/font" Target="fonts/Montserrat-boldItalic.fntdata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66708b1a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66708b1a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66708b1ae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66708b1ae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66708b1ae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66708b1ae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66708b1a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66708b1a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66708b1ae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66708b1ae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66708b1ae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66708b1ae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66708b1ae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66708b1ae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66708b1ae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66708b1ae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66708b1ae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66708b1ae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66708b1a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66708b1a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6fa6ee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6fa6ee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66708b1a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66708b1a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66708b1ae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66708b1ae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66708b1ae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66708b1ae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66708b1ae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66708b1ae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466708b1a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466708b1a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66708b1a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466708b1a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66708b1ae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66708b1ae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466708b1ae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466708b1ae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66708b1ae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466708b1ae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466708b1ae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466708b1ae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66708b1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66708b1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66708b1ae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466708b1ae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466708b1a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466708b1a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466708b1a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466708b1a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466708b1ae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466708b1ae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466708b1a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466708b1a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466708b1ae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466708b1a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466708b1ae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466708b1ae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466708b1ae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466708b1ae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466708b1ae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466708b1ae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466708b1ae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466708b1ae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66708b1a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66708b1a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466708b1ae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466708b1ae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466708b1ae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466708b1ae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466708b1ae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466708b1ae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466708b1ae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466708b1ae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466708b1ae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466708b1ae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466708b1ae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466708b1ae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466708b1a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466708b1a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466708b1a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466708b1a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466708b1ae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466708b1ae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466708b1ae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466708b1ae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66708b1ae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66708b1ae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466708b1ae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466708b1ae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466708b1ae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466708b1ae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466708b1ae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466708b1ae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466708b1ae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466708b1ae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466708b1ae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466708b1ae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466708b1ae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466708b1ae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466708b1ae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466708b1ae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466708b1ae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466708b1ae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466708b1ae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466708b1ae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466708b1ae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466708b1ae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66708b1ae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66708b1ae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466708b1ae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466708b1ae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466708b1ae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466708b1ae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466708b1ae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466708b1ae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466708b1ae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466708b1ae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466708b1ae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466708b1ae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466708b1ae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466708b1ae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466708b1ae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466708b1ae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466708b1ae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466708b1ae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466708b1ae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466708b1ae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466708b1a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466708b1a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66708b1ae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66708b1ae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466708b1a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466708b1a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66708b1ae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66708b1ae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66708b1ae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66708b1ae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g"/><Relationship Id="rId4" Type="http://schemas.openxmlformats.org/officeDocument/2006/relationships/image" Target="../media/image11.png"/><Relationship Id="rId5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jpg"/><Relationship Id="rId4" Type="http://schemas.openxmlformats.org/officeDocument/2006/relationships/image" Target="../media/image13.png"/><Relationship Id="rId5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jpg"/><Relationship Id="rId4" Type="http://schemas.openxmlformats.org/officeDocument/2006/relationships/image" Target="../media/image17.png"/><Relationship Id="rId5" Type="http://schemas.openxmlformats.org/officeDocument/2006/relationships/image" Target="../media/image16.png"/><Relationship Id="rId6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jpg"/><Relationship Id="rId4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jpg"/><Relationship Id="rId4" Type="http://schemas.openxmlformats.org/officeDocument/2006/relationships/image" Target="../media/image1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.jpg"/><Relationship Id="rId4" Type="http://schemas.openxmlformats.org/officeDocument/2006/relationships/image" Target="../media/image1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.jpg"/><Relationship Id="rId4" Type="http://schemas.openxmlformats.org/officeDocument/2006/relationships/image" Target="../media/image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.jp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.jpg"/><Relationship Id="rId4" Type="http://schemas.openxmlformats.org/officeDocument/2006/relationships/image" Target="../media/image14.png"/><Relationship Id="rId5" Type="http://schemas.openxmlformats.org/officeDocument/2006/relationships/image" Target="../media/image1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.jpg"/><Relationship Id="rId4" Type="http://schemas.openxmlformats.org/officeDocument/2006/relationships/image" Target="../media/image14.png"/><Relationship Id="rId5" Type="http://schemas.openxmlformats.org/officeDocument/2006/relationships/image" Target="../media/image18.png"/><Relationship Id="rId6" Type="http://schemas.openxmlformats.org/officeDocument/2006/relationships/image" Target="../media/image1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.jpg"/><Relationship Id="rId4" Type="http://schemas.openxmlformats.org/officeDocument/2006/relationships/image" Target="../media/image14.png"/><Relationship Id="rId5" Type="http://schemas.openxmlformats.org/officeDocument/2006/relationships/image" Target="../media/image18.png"/><Relationship Id="rId6" Type="http://schemas.openxmlformats.org/officeDocument/2006/relationships/image" Target="../media/image1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.jpg"/><Relationship Id="rId4" Type="http://schemas.openxmlformats.org/officeDocument/2006/relationships/image" Target="../media/image2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5.jpg"/><Relationship Id="rId4" Type="http://schemas.openxmlformats.org/officeDocument/2006/relationships/image" Target="../media/image2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5.jpg"/><Relationship Id="rId4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.jpg"/><Relationship Id="rId4" Type="http://schemas.openxmlformats.org/officeDocument/2006/relationships/image" Target="../media/image26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5.jpg"/><Relationship Id="rId4" Type="http://schemas.openxmlformats.org/officeDocument/2006/relationships/image" Target="../media/image26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5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5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5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5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5.jpg"/><Relationship Id="rId4" Type="http://schemas.openxmlformats.org/officeDocument/2006/relationships/image" Target="../media/image21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5.jpg"/><Relationship Id="rId4" Type="http://schemas.openxmlformats.org/officeDocument/2006/relationships/image" Target="../media/image22.png"/><Relationship Id="rId5" Type="http://schemas.openxmlformats.org/officeDocument/2006/relationships/image" Target="../media/image24.png"/><Relationship Id="rId6" Type="http://schemas.openxmlformats.org/officeDocument/2006/relationships/image" Target="../media/image27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5.jpg"/><Relationship Id="rId4" Type="http://schemas.openxmlformats.org/officeDocument/2006/relationships/image" Target="../media/image22.png"/><Relationship Id="rId5" Type="http://schemas.openxmlformats.org/officeDocument/2006/relationships/image" Target="../media/image24.png"/><Relationship Id="rId6" Type="http://schemas.openxmlformats.org/officeDocument/2006/relationships/image" Target="../media/image2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5.jpg"/><Relationship Id="rId4" Type="http://schemas.openxmlformats.org/officeDocument/2006/relationships/image" Target="../media/image22.png"/><Relationship Id="rId5" Type="http://schemas.openxmlformats.org/officeDocument/2006/relationships/image" Target="../media/image24.png"/><Relationship Id="rId6" Type="http://schemas.openxmlformats.org/officeDocument/2006/relationships/image" Target="../media/image27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5.jpg"/><Relationship Id="rId4" Type="http://schemas.openxmlformats.org/officeDocument/2006/relationships/image" Target="../media/image22.png"/><Relationship Id="rId5" Type="http://schemas.openxmlformats.org/officeDocument/2006/relationships/image" Target="../media/image24.png"/><Relationship Id="rId6" Type="http://schemas.openxmlformats.org/officeDocument/2006/relationships/image" Target="../media/image27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9.png"/><Relationship Id="rId4" Type="http://schemas.openxmlformats.org/officeDocument/2006/relationships/image" Target="../media/image5.jpg"/><Relationship Id="rId5" Type="http://schemas.openxmlformats.org/officeDocument/2006/relationships/image" Target="../media/image28.png"/><Relationship Id="rId6" Type="http://schemas.openxmlformats.org/officeDocument/2006/relationships/image" Target="../media/image30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9.png"/><Relationship Id="rId4" Type="http://schemas.openxmlformats.org/officeDocument/2006/relationships/image" Target="../media/image5.jpg"/><Relationship Id="rId5" Type="http://schemas.openxmlformats.org/officeDocument/2006/relationships/image" Target="../media/image28.png"/><Relationship Id="rId6" Type="http://schemas.openxmlformats.org/officeDocument/2006/relationships/image" Target="../media/image30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9.png"/><Relationship Id="rId4" Type="http://schemas.openxmlformats.org/officeDocument/2006/relationships/image" Target="../media/image5.jpg"/><Relationship Id="rId5" Type="http://schemas.openxmlformats.org/officeDocument/2006/relationships/image" Target="../media/image28.png"/><Relationship Id="rId6" Type="http://schemas.openxmlformats.org/officeDocument/2006/relationships/image" Target="../media/image30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5.jpg"/><Relationship Id="rId4" Type="http://schemas.openxmlformats.org/officeDocument/2006/relationships/image" Target="../media/image33.png"/><Relationship Id="rId5" Type="http://schemas.openxmlformats.org/officeDocument/2006/relationships/image" Target="../media/image31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5.jpg"/><Relationship Id="rId4" Type="http://schemas.openxmlformats.org/officeDocument/2006/relationships/image" Target="../media/image33.png"/><Relationship Id="rId5" Type="http://schemas.openxmlformats.org/officeDocument/2006/relationships/image" Target="../media/image31.png"/><Relationship Id="rId6" Type="http://schemas.openxmlformats.org/officeDocument/2006/relationships/image" Target="../media/image34.png"/><Relationship Id="rId7" Type="http://schemas.openxmlformats.org/officeDocument/2006/relationships/image" Target="../media/image32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5.jpg"/><Relationship Id="rId4" Type="http://schemas.openxmlformats.org/officeDocument/2006/relationships/image" Target="../media/image31.png"/><Relationship Id="rId5" Type="http://schemas.openxmlformats.org/officeDocument/2006/relationships/image" Target="../media/image32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5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Image Processing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Blending and Pasting Images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32" name="Google Shape;132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3" name="Google Shape;133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we will be working with multiple images.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OpenCV has many programmatic methods of blending images together and pasting images on top of each other.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0" name="Google Shape;140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" name="Google Shape;141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Blending images is done through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addWeighted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function that uses both images and combines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blend images we use a simple formula: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new_pixel = </a:t>
            </a:r>
            <a:r>
              <a:rPr b="1" lang="en" sz="3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pixel_1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3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β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×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pixel_2 + </a:t>
            </a:r>
            <a:r>
              <a:rPr b="1" lang="en" sz="3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γ</a:t>
            </a:r>
            <a:endParaRPr b="1" sz="3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8" name="Google Shape;148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9" name="Google Shape;149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the syntax in this lecture!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Blending and Pasting Images - Part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64" name="Google Shape;164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5" name="Google Shape;165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far we’ve seen how to “overlay” images on top of each other by simply replacing values of the larger image with values of the smaller image for a desired ROI.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if we only want to blend or replace part of the image?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2" name="Google Shape;172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3" name="Google Shape;173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Operations we’ve done so far: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0" name="Google Shape;180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1" name="Google Shape;181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8875" y="2318613"/>
            <a:ext cx="4286250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if we want to mask part of the smaller image?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9" name="Google Shape;189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0" name="Google Shape;190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0350" y="2453938"/>
            <a:ext cx="4286250" cy="19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9"/>
          <p:cNvPicPr preferRelativeResize="0"/>
          <p:nvPr/>
        </p:nvPicPr>
        <p:blipFill rotWithShape="1">
          <a:blip r:embed="rId5">
            <a:alphaModFix/>
          </a:blip>
          <a:srcRect b="0" l="33818" r="33219" t="0"/>
          <a:stretch/>
        </p:blipFill>
        <p:spPr>
          <a:xfrm>
            <a:off x="2290350" y="2453950"/>
            <a:ext cx="1052475" cy="131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6150" y="2453938"/>
            <a:ext cx="4286250" cy="19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9"/>
          <p:cNvSpPr txBox="1"/>
          <p:nvPr/>
        </p:nvSpPr>
        <p:spPr>
          <a:xfrm>
            <a:off x="2290388" y="4356475"/>
            <a:ext cx="10524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Img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29"/>
          <p:cNvSpPr txBox="1"/>
          <p:nvPr/>
        </p:nvSpPr>
        <p:spPr>
          <a:xfrm>
            <a:off x="3421638" y="4356475"/>
            <a:ext cx="10524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Mask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p29"/>
          <p:cNvSpPr txBox="1"/>
          <p:nvPr/>
        </p:nvSpPr>
        <p:spPr>
          <a:xfrm>
            <a:off x="4552902" y="4356475"/>
            <a:ext cx="38226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Img 2 with masked Img1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the syntax for these steps!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it is quite complicated!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3 really good supplemental links at the bottom of the lecture notebook for you to explore for other use cases.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Image Thresholding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11" name="Google Shape;211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2" name="Google Shape;212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Goals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 various image processing operations.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Perform image operations such as Smoothing, Blurring, Morphological Operations.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Grab properties such as color spaces and histograms.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some CV Applications it is often necessary to convert color images to grayscale, since only edges and shapes end up being important.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Similarly, some applications only require a binary image showing general shapes.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9" name="Google Shape;219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0" name="Google Shape;220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Thresholding is fundamentally a very simple method of segmenting an image into different parts.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Thresholding will convert an image to consist of only two values, white or black.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7" name="Google Shape;227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8" name="Google Shape;228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" name="Google Shape;234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Converting a color image to binary.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5" name="Google Shape;235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6" name="Google Shape;236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825400"/>
            <a:ext cx="3567425" cy="241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5038" y="1776950"/>
            <a:ext cx="3710761" cy="2508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" name="Google Shape;239;p34"/>
          <p:cNvCxnSpPr>
            <a:stCxn id="237" idx="3"/>
            <a:endCxn id="238" idx="1"/>
          </p:cNvCxnSpPr>
          <p:nvPr/>
        </p:nvCxnSpPr>
        <p:spPr>
          <a:xfrm>
            <a:off x="3879125" y="3031188"/>
            <a:ext cx="1405800" cy="0"/>
          </a:xfrm>
          <a:prstGeom prst="straightConnector1">
            <a:avLst/>
          </a:prstGeom>
          <a:noFill/>
          <a:ln cap="flat" cmpd="sng" w="7620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the syntax and options for thresholding with OpenCV!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6" name="Google Shape;246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7" name="Google Shape;247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Blurring and Smoothing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3" name="Google Shape;253;p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54" name="Google Shape;254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5" name="Google Shape;255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1" name="Google Shape;261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common operation for image processing is blurring or smoothing an image.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Smoothing an image can help get rid of noise, or help an application focus on general details.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many methods of blurring and smoothing.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2" name="Google Shape;262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3" name="Google Shape;263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9" name="Google Shape;269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blurring or smoothing is combined with edge detection.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Edge detection algorithms detect too many edges when shown a high resolution image without any blurring.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0" name="Google Shape;270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1" name="Google Shape;271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7" name="Google Shape;277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blurring or smoothing is combined with edge detection.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8" name="Google Shape;278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9" name="Google Shape;279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398" y="2247975"/>
            <a:ext cx="2671075" cy="207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00041" y="2227713"/>
            <a:ext cx="2723372" cy="211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99978" y="2160850"/>
            <a:ext cx="2895821" cy="224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9"/>
          <p:cNvSpPr txBox="1"/>
          <p:nvPr/>
        </p:nvSpPr>
        <p:spPr>
          <a:xfrm>
            <a:off x="490300" y="4366425"/>
            <a:ext cx="20445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Original</a:t>
            </a:r>
            <a:endParaRPr b="1"/>
          </a:p>
        </p:txBody>
      </p:sp>
      <p:sp>
        <p:nvSpPr>
          <p:cNvPr id="284" name="Google Shape;284;p39"/>
          <p:cNvSpPr txBox="1"/>
          <p:nvPr/>
        </p:nvSpPr>
        <p:spPr>
          <a:xfrm>
            <a:off x="3278425" y="4366425"/>
            <a:ext cx="24570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Detected Edges (no blur)</a:t>
            </a:r>
            <a:endParaRPr b="1"/>
          </a:p>
        </p:txBody>
      </p:sp>
      <p:sp>
        <p:nvSpPr>
          <p:cNvPr id="285" name="Google Shape;285;p39"/>
          <p:cNvSpPr txBox="1"/>
          <p:nvPr/>
        </p:nvSpPr>
        <p:spPr>
          <a:xfrm>
            <a:off x="6375225" y="4366425"/>
            <a:ext cx="24570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Detected Edges (with blur)</a:t>
            </a:r>
            <a:endParaRPr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40"/>
          <p:cNvSpPr txBox="1"/>
          <p:nvPr>
            <p:ph idx="1" type="body"/>
          </p:nvPr>
        </p:nvSpPr>
        <p:spPr>
          <a:xfrm>
            <a:off x="311700" y="1152475"/>
            <a:ext cx="778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Methods we’ll be exploring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Gamma Correction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Gamma correction can be applied to an image to make it appear brighter or darker depending on the Gamma value chosen.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2" name="Google Shape;292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3" name="Google Shape;293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5300" y="0"/>
            <a:ext cx="10287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p41"/>
          <p:cNvSpPr txBox="1"/>
          <p:nvPr>
            <p:ph idx="1" type="body"/>
          </p:nvPr>
        </p:nvSpPr>
        <p:spPr>
          <a:xfrm>
            <a:off x="311700" y="1152475"/>
            <a:ext cx="877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Methods we’ll be exploring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Kernel Based Filters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Kernels can be applied over an image to produce a variety of effects.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best way to explain this is through an interactive visualization.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 to: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http://setosa.io/ev/image-kernels/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1" name="Google Shape;301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2" name="Google Shape;302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Colorspaces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Blurring and Smoothing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8" name="Google Shape;308;p4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</a:t>
            </a:r>
            <a:endParaRPr/>
          </a:p>
        </p:txBody>
      </p:sp>
      <p:pic>
        <p:nvPicPr>
          <p:cNvPr descr="watermark.jpg" id="309" name="Google Shape;309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0" name="Google Shape;310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Morphological Operators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6" name="Google Shape;316;p4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17" name="Google Shape;317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8" name="Google Shape;318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Morphological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Operators are sets of Kernels that can achieve a variety of effects, such as reducing noise.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Certain operators are very good at reducing black points on a white background (and vice versa)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5" name="Google Shape;325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6" name="Google Shape;326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2" name="Google Shape;332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Certain operators can also achieve an erosion and dilation effect that can add or erode from an existing image.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effect is most easily seen on text data, so we will practice various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morphological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operators on some simple white text on a black background.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3" name="Google Shape;333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4" name="Google Shape;334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Gradients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0" name="Google Shape;340;p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41" name="Google Shape;341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2" name="Google Shape;342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8" name="Google Shape;348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 image gradient is a directional change in the intensity or color in an image.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9" name="Google Shape;349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0" name="Google Shape;350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1450" y="2353673"/>
            <a:ext cx="4911750" cy="24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7" name="Google Shape;357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lecture we will mainly be exploring basic Sobel-Feldman Operators (often called Sobel for short)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in the course we will expand on this operator for general edge detection.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8" name="Google Shape;358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9" name="Google Shape;359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Gradients can be calculated in a specific direction.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9250" y="2478225"/>
            <a:ext cx="5905500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we see an image of a bike.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calculate some gradients!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5" name="Google Shape;375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6" name="Google Shape;376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3950" y="2286000"/>
            <a:ext cx="3810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3" name="Google Shape;383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Normalized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-gradient from Sobel-Feldman Operator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4" name="Google Shape;384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5" name="Google Shape;385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7000" y="2286000"/>
            <a:ext cx="3810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far we’ve only worked with RGB color spaces, in RGB coding, colors are modeled as a combination of Red, Green, and Blue.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1970s HSL (hue, saturation, lightness) and HSV (hue, saturation, value) were developed as alternative color models.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2" name="Google Shape;392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Normalized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-gradient from Sobel-Feldman Operator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3" name="Google Shape;393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4" name="Google Shape;394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7000" y="2286000"/>
            <a:ext cx="38100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67000" y="2286000"/>
            <a:ext cx="3810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2" name="Google Shape;402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Normalized gradient magnitude from Sobel–Feldman operator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3" name="Google Shape;403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4" name="Google Shape;404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7000" y="2286000"/>
            <a:ext cx="38100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67000" y="2286000"/>
            <a:ext cx="38100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67000" y="2286000"/>
            <a:ext cx="3810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3" name="Google Shape;413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explore this sort of general edge detection in a future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4" name="Google Shape;414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5" name="Google Shape;415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7000" y="2286000"/>
            <a:ext cx="38100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67000" y="2286000"/>
            <a:ext cx="38100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67000" y="2286000"/>
            <a:ext cx="3810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4" name="Google Shape;424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operator uses two 3×3 kernels which are convolved with the original image to calculate approximations of the derivatives – one for horizontal changes, and one for vertical.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5" name="Google Shape;425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6" name="Google Shape;426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850" y="3393412"/>
            <a:ext cx="7789801" cy="1364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3" name="Google Shape;433;p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out the wikipedia article on the Sobel Operator for full math details.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our use case, we will focus on understanding the syntax of using Sobel with OpenCV.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4" name="Google Shape;434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5" name="Google Shape;435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various gradient operators with OpenCV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combine these concepts with a few other image processing techniques we’ve learned.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2" name="Google Shape;442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3" name="Google Shape;443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Histograms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9" name="Google Shape;449;p5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50" name="Google Shape;450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1" name="Google Shape;451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7" name="Google Shape;457;p5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first understand what a regular histogram is, then we’ll explain what an image histogram means.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histogram is a visual representation of the distribution of a continuous feature.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8" name="Google Shape;458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9" name="Google Shape;459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5" name="Google Shape;465;p6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Simple 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6" name="Google Shape;466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7" name="Google Shape;467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6800" y="1989300"/>
            <a:ext cx="2770475" cy="277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4" name="Google Shape;474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also display the general trend of the frequency.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5" name="Google Shape;475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6" name="Google Shape;476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1300" y="2329949"/>
            <a:ext cx="3310450" cy="223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HSL and HSV are more closely aligned with the way human vision actually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perceives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color.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in the course we will deal almost exclusively with RGB images, its a good idea to understand how to convert to HSL and HSV colorspaces.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3" name="Google Shape;483;p6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images, we can display the frequency of values for colors.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of the three RGB channels has values between 0-255.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plot these as 3 histograms on top of each other to see how much of each channel there 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4" name="Google Shape;484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5" name="Google Shape;485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1" name="Google Shape;491;p6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Image Histogram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2" name="Google Shape;492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3" name="Google Shape;493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9850" y="2054275"/>
            <a:ext cx="3724275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0" name="Google Shape;500;p6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that 0 means pure black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1" name="Google Shape;501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2" name="Google Shape;502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9850" y="2054275"/>
            <a:ext cx="3724275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9" name="Google Shape;509;p6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to create image histograms with matplotlib and OpenCV!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0" name="Google Shape;510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1" name="Google Shape;511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6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Histograms - Part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7" name="Google Shape;517;p6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18" name="Google Shape;518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9" name="Google Shape;519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5" name="Google Shape;525;p6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continue our discussion of histograms with two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additional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topics: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Histograms on a masked portion of the image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Histogram Equalization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6" name="Google Shape;526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7" name="Google Shape;527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3" name="Google Shape;533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mentioned in the previous lecture, we can select an ROI and only calculate the color histogram of that masked section.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show how to create a mask and achieve this effect.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4" name="Google Shape;534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5" name="Google Shape;535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1" name="Google Shape;541;p6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Histogram Equalization is a method of contrast adjustment based on the image’s histogram.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2" name="Google Shape;542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3" name="Google Shape;543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8563" y="2753872"/>
            <a:ext cx="4566874" cy="204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0" name="Google Shape;550;p7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of an original image.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1" name="Google Shape;551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2" name="Google Shape;552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75" y="2457275"/>
            <a:ext cx="2809150" cy="16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4100" y="2398300"/>
            <a:ext cx="2609725" cy="175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7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44507" y="2340573"/>
            <a:ext cx="2493193" cy="186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1" name="Google Shape;561;p7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Applying histogram equalization will reduce the color depth (shades of gray)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2" name="Google Shape;562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3" name="Google Shape;563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75" y="2457275"/>
            <a:ext cx="2809150" cy="16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4100" y="2398300"/>
            <a:ext cx="2609725" cy="175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44507" y="2340573"/>
            <a:ext cx="2493193" cy="186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RGB Model Representation of Colors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5900" y="2081450"/>
            <a:ext cx="2793100" cy="209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57750" y="2081450"/>
            <a:ext cx="2793100" cy="2094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2" name="Google Shape;572;p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take a look at the original min and max values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3" name="Google Shape;573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4" name="Google Shape;574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75" y="2457275"/>
            <a:ext cx="2809150" cy="16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4100" y="2398300"/>
            <a:ext cx="2609725" cy="175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44507" y="2340573"/>
            <a:ext cx="2493193" cy="18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72"/>
          <p:cNvSpPr/>
          <p:nvPr/>
        </p:nvSpPr>
        <p:spPr>
          <a:xfrm>
            <a:off x="1468250" y="3102725"/>
            <a:ext cx="295500" cy="193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72"/>
          <p:cNvSpPr/>
          <p:nvPr/>
        </p:nvSpPr>
        <p:spPr>
          <a:xfrm>
            <a:off x="97000" y="2474850"/>
            <a:ext cx="295500" cy="193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5" name="Google Shape;585;p7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apply histogram equalization (check the resource link for full math)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6" name="Google Shape;586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7" name="Google Shape;587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75" y="2457275"/>
            <a:ext cx="2809150" cy="16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p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4100" y="2398300"/>
            <a:ext cx="2609725" cy="175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p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44507" y="2340573"/>
            <a:ext cx="2493193" cy="18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73"/>
          <p:cNvSpPr/>
          <p:nvPr/>
        </p:nvSpPr>
        <p:spPr>
          <a:xfrm>
            <a:off x="1468250" y="3102725"/>
            <a:ext cx="295500" cy="193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73"/>
          <p:cNvSpPr/>
          <p:nvPr/>
        </p:nvSpPr>
        <p:spPr>
          <a:xfrm>
            <a:off x="97000" y="2474850"/>
            <a:ext cx="295500" cy="193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7" name="Google Shape;597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57275"/>
            <a:ext cx="3022725" cy="16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9" name="Google Shape;599;p7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apply histogram equalization (check the resource link for full math)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0" name="Google Shape;600;p74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1" name="Google Shape;601;p74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74"/>
          <p:cNvSpPr/>
          <p:nvPr/>
        </p:nvSpPr>
        <p:spPr>
          <a:xfrm>
            <a:off x="1532900" y="3102725"/>
            <a:ext cx="295500" cy="193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74"/>
          <p:cNvSpPr/>
          <p:nvPr/>
        </p:nvSpPr>
        <p:spPr>
          <a:xfrm>
            <a:off x="87750" y="2419450"/>
            <a:ext cx="295500" cy="193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4" name="Google Shape;604;p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4100" y="2457275"/>
            <a:ext cx="2609725" cy="16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44500" y="2457275"/>
            <a:ext cx="2404525" cy="180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0" name="Google Shape;610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57275"/>
            <a:ext cx="3022725" cy="16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611" name="Google Shape;611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2" name="Google Shape;612;p7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Notice how the min and max values have now been equalized to be 0 and 255.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3" name="Google Shape;613;p7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4" name="Google Shape;614;p7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75"/>
          <p:cNvSpPr/>
          <p:nvPr/>
        </p:nvSpPr>
        <p:spPr>
          <a:xfrm>
            <a:off x="1532900" y="3102725"/>
            <a:ext cx="295500" cy="193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75"/>
          <p:cNvSpPr/>
          <p:nvPr/>
        </p:nvSpPr>
        <p:spPr>
          <a:xfrm>
            <a:off x="87750" y="2419450"/>
            <a:ext cx="295500" cy="193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7" name="Google Shape;617;p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4100" y="2457275"/>
            <a:ext cx="2609725" cy="16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7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44500" y="2457275"/>
            <a:ext cx="2404525" cy="180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3" name="Google Shape;623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57275"/>
            <a:ext cx="3022725" cy="16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5" name="Google Shape;625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also now see less shades of gray (resulting in higher contrast)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6" name="Google Shape;626;p76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7" name="Google Shape;627;p76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76"/>
          <p:cNvSpPr/>
          <p:nvPr/>
        </p:nvSpPr>
        <p:spPr>
          <a:xfrm>
            <a:off x="1532900" y="3102725"/>
            <a:ext cx="295500" cy="193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76"/>
          <p:cNvSpPr/>
          <p:nvPr/>
        </p:nvSpPr>
        <p:spPr>
          <a:xfrm>
            <a:off x="87750" y="2419450"/>
            <a:ext cx="295500" cy="193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0" name="Google Shape;630;p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4100" y="2457275"/>
            <a:ext cx="2609725" cy="16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Google Shape;631;p7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44500" y="2457275"/>
            <a:ext cx="2404525" cy="180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7" name="Google Shape;637;p77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see the results on a normal image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8" name="Google Shape;638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9" name="Google Shape;639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0" name="Google Shape;640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600" y="1783075"/>
            <a:ext cx="3929700" cy="261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1" name="Google Shape;641;p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5100" y="1783076"/>
            <a:ext cx="4191675" cy="261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7" name="Google Shape;647;p7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see the results on a normal image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8" name="Google Shape;648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9" name="Google Shape;649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0" name="Google Shape;650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600" y="1783075"/>
            <a:ext cx="3929700" cy="261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1" name="Google Shape;651;p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5100" y="1783076"/>
            <a:ext cx="4191675" cy="261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2" name="Google Shape;652;p7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5588" y="1783075"/>
            <a:ext cx="4040513" cy="269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Google Shape;653;p7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79254" y="1783075"/>
            <a:ext cx="4283372" cy="282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9" name="Google Shape;659;p7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Corresponding histogram (red) and cumulative histogram (black)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0" name="Google Shape;660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1" name="Google Shape;661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100" y="2263482"/>
            <a:ext cx="3846825" cy="240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2650" y="2196149"/>
            <a:ext cx="3846825" cy="253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9" name="Google Shape;669;p8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this with OpenCV!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0" name="Google Shape;670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1" name="Google Shape;671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8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Image Processing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7" name="Google Shape;677;p8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678" name="Google Shape;678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9" name="Google Shape;679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HSL Cylinder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" name="Google Shape;106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7" name="Google Shape;107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5812" y="2088774"/>
            <a:ext cx="3312375" cy="248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8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Image Processing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5" name="Google Shape;685;p8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686" name="Google Shape;686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7" name="Google Shape;687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HSV Cylinder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5" name="Google Shape;115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" name="Google Shape;116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5575" y="1758988"/>
            <a:ext cx="3752850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lecture will be a quick review on using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cvtColor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function to change colorspaces.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won’t have to deal with HSL or HSV based color images in the rest of the course.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4" name="Google Shape;124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5" name="Google Shape;125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