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sldIdLst>
    <p:sldId id="262" r:id="rId2"/>
    <p:sldId id="312" r:id="rId3"/>
    <p:sldId id="314" r:id="rId4"/>
    <p:sldId id="318" r:id="rId5"/>
    <p:sldId id="473" r:id="rId6"/>
    <p:sldId id="476" r:id="rId7"/>
    <p:sldId id="475" r:id="rId8"/>
    <p:sldId id="474" r:id="rId9"/>
    <p:sldId id="316" r:id="rId10"/>
    <p:sldId id="390" r:id="rId11"/>
    <p:sldId id="391" r:id="rId12"/>
    <p:sldId id="392" r:id="rId13"/>
    <p:sldId id="442" r:id="rId14"/>
    <p:sldId id="444" r:id="rId15"/>
    <p:sldId id="440" r:id="rId16"/>
    <p:sldId id="436" r:id="rId17"/>
    <p:sldId id="438" r:id="rId18"/>
    <p:sldId id="471" r:id="rId19"/>
    <p:sldId id="437" r:id="rId20"/>
    <p:sldId id="394" r:id="rId21"/>
    <p:sldId id="470" r:id="rId22"/>
    <p:sldId id="446" r:id="rId23"/>
    <p:sldId id="395" r:id="rId24"/>
    <p:sldId id="441" r:id="rId25"/>
    <p:sldId id="472" r:id="rId26"/>
    <p:sldId id="445" r:id="rId27"/>
    <p:sldId id="439" r:id="rId28"/>
    <p:sldId id="399" r:id="rId29"/>
    <p:sldId id="448" r:id="rId30"/>
    <p:sldId id="449" r:id="rId31"/>
    <p:sldId id="451" r:id="rId32"/>
    <p:sldId id="454" r:id="rId33"/>
    <p:sldId id="456" r:id="rId34"/>
    <p:sldId id="464" r:id="rId35"/>
    <p:sldId id="466" r:id="rId36"/>
    <p:sldId id="465" r:id="rId37"/>
    <p:sldId id="468" r:id="rId38"/>
    <p:sldId id="467" r:id="rId39"/>
    <p:sldId id="469" r:id="rId40"/>
  </p:sldIdLst>
  <p:sldSz cx="12192000" cy="6858000"/>
  <p:notesSz cx="6858000" cy="9144000"/>
  <p:embeddedFontLst>
    <p:embeddedFont>
      <p:font typeface="方正粗宋简体" panose="02010600030101010101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黑体" panose="02010609060101010101" pitchFamily="49" charset="-122"/>
      <p:regular r:id="rId5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4A5"/>
    <a:srgbClr val="31B5D6"/>
    <a:srgbClr val="3DA2CB"/>
    <a:srgbClr val="DB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4346" autoAdjust="0"/>
  </p:normalViewPr>
  <p:slideViewPr>
    <p:cSldViewPr snapToGrid="0">
      <p:cViewPr varScale="1">
        <p:scale>
          <a:sx n="59" d="100"/>
          <a:sy n="59" d="100"/>
        </p:scale>
        <p:origin x="-11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2EDC0-28C3-4FE7-9893-B4115506E30C}" type="doc">
      <dgm:prSet loTypeId="urn:microsoft.com/office/officeart/2005/8/layout/vList5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0D7B64AF-E89E-4F47-93DF-875AC7EA9F80}">
      <dgm:prSet phldrT="[文本]" custT="1"/>
      <dgm:spPr/>
      <dgm:t>
        <a:bodyPr/>
        <a:lstStyle/>
        <a:p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目前只应用在受限领域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08B7941-512D-4F86-AD27-749BF2A690AD}" type="parTrans" cxnId="{4C9CCEF2-01E0-4C0D-9F49-97C4E60277E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A9C35514-23AE-45F2-802C-53551939B0A1}" type="sibTrans" cxnId="{4C9CCEF2-01E0-4C0D-9F49-97C4E60277E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E7B058C8-9F24-4425-9245-540C959E25B2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华康俪金黑W8(P)"/>
            </a:rPr>
            <a:t>语用级别</a:t>
          </a:r>
          <a:endParaRPr lang="zh-CN" altLang="en-US" sz="2800" dirty="0">
            <a:latin typeface="微软雅黑" panose="020B0503020204020204" pitchFamily="34" charset="-122"/>
            <a:ea typeface="华康俪金黑W8(P)"/>
          </a:endParaRPr>
        </a:p>
      </dgm:t>
    </dgm:pt>
    <dgm:pt modelId="{C930D84C-0E90-4901-8249-526B90587C3A}" type="parTrans" cxnId="{ACCD2F28-22F2-44D6-AE16-5A29EDD7F34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C1CB44BA-B18A-4102-8277-02BDC5534532}" type="sibTrans" cxnId="{ACCD2F28-22F2-44D6-AE16-5A29EDD7F34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22B677B6-3E43-4154-B276-2F0542B27522}">
      <dgm:prSet custT="1"/>
      <dgm:spPr/>
      <dgm:t>
        <a:bodyPr/>
        <a:lstStyle/>
        <a:p>
          <a:endParaRPr lang="zh-CN" altLang="en-US" sz="18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C66618F6-CDF1-4D85-B7FD-0943F4E529C4}" type="parTrans" cxnId="{07F729FE-C9BB-4789-9F88-9C20DAA478A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AA5B8F94-81EA-4C94-90D0-B7F8BB2995D5}" type="sibTrans" cxnId="{07F729FE-C9BB-4789-9F88-9C20DAA478A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8164C08B-7FEA-49D1-8EDB-A34D4A5AE13A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华康俪金黑W8(P)"/>
            </a:rPr>
            <a:t>语义级别</a:t>
          </a:r>
          <a:endParaRPr lang="zh-CN" altLang="en-US" sz="2800" dirty="0">
            <a:latin typeface="微软雅黑" panose="020B0503020204020204" pitchFamily="34" charset="-122"/>
            <a:ea typeface="华康俪金黑W8(P)"/>
          </a:endParaRPr>
        </a:p>
      </dgm:t>
    </dgm:pt>
    <dgm:pt modelId="{4E35E266-2D6C-496B-BD37-903EA4C5BA82}" type="sibTrans" cxnId="{4A1FEBDE-DA7A-4D53-9D66-9319811ED35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4EB2FA3F-42A2-448C-B44D-49C48D464BE5}" type="parTrans" cxnId="{4A1FEBDE-DA7A-4D53-9D66-9319811ED35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1AF1258D-7D71-462E-899A-895332038374}" type="pres">
      <dgm:prSet presAssocID="{7B82EDC0-28C3-4FE7-9893-B4115506E3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4B684D-6A54-4966-A942-B64EFDFA3F3A}" type="pres">
      <dgm:prSet presAssocID="{8164C08B-7FEA-49D1-8EDB-A34D4A5AE13A}" presName="linNode" presStyleCnt="0"/>
      <dgm:spPr/>
      <dgm:t>
        <a:bodyPr/>
        <a:lstStyle/>
        <a:p>
          <a:endParaRPr lang="zh-CN" altLang="en-US"/>
        </a:p>
      </dgm:t>
    </dgm:pt>
    <dgm:pt modelId="{F4149E3D-D159-4E8D-9645-4C34100CAD08}" type="pres">
      <dgm:prSet presAssocID="{8164C08B-7FEA-49D1-8EDB-A34D4A5AE13A}" presName="parentText" presStyleLbl="node1" presStyleIdx="0" presStyleCnt="2" custScaleX="2641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12260-BB8C-4259-9A9A-07FD49D660DE}" type="pres">
      <dgm:prSet presAssocID="{8164C08B-7FEA-49D1-8EDB-A34D4A5AE13A}" presName="descendantText" presStyleLbl="alignAccFollowNode1" presStyleIdx="0" presStyleCnt="2" custScaleX="1355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E52DD-BF95-48EF-83BF-64D9AE8A1181}" type="pres">
      <dgm:prSet presAssocID="{4E35E266-2D6C-496B-BD37-903EA4C5BA82}" presName="sp" presStyleCnt="0"/>
      <dgm:spPr/>
      <dgm:t>
        <a:bodyPr/>
        <a:lstStyle/>
        <a:p>
          <a:endParaRPr lang="zh-CN" altLang="en-US"/>
        </a:p>
      </dgm:t>
    </dgm:pt>
    <dgm:pt modelId="{561821EA-E295-47E4-A7EF-0FAE72E8F842}" type="pres">
      <dgm:prSet presAssocID="{E7B058C8-9F24-4425-9245-540C959E25B2}" presName="linNode" presStyleCnt="0"/>
      <dgm:spPr/>
      <dgm:t>
        <a:bodyPr/>
        <a:lstStyle/>
        <a:p>
          <a:endParaRPr lang="zh-CN" altLang="en-US"/>
        </a:p>
      </dgm:t>
    </dgm:pt>
    <dgm:pt modelId="{988D9766-81DD-42EA-8025-F35CE451537D}" type="pres">
      <dgm:prSet presAssocID="{E7B058C8-9F24-4425-9245-540C959E25B2}" presName="parentText" presStyleLbl="node1" presStyleIdx="1" presStyleCnt="2" custScaleX="278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456F2-C104-49EC-A4F4-9E741C50E57D}" type="pres">
      <dgm:prSet presAssocID="{E7B058C8-9F24-4425-9245-540C959E25B2}" presName="descendantText" presStyleLbl="alignAccFollowNode1" presStyleIdx="1" presStyleCnt="2" custScaleX="1357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626964-E8F0-4647-A765-4A11F70DC8C7}" type="presOf" srcId="{E7B058C8-9F24-4425-9245-540C959E25B2}" destId="{988D9766-81DD-42EA-8025-F35CE451537D}" srcOrd="0" destOrd="0" presId="urn:microsoft.com/office/officeart/2005/8/layout/vList5"/>
    <dgm:cxn modelId="{F38AAD95-3717-4382-9501-6ACD0419E0BF}" type="presOf" srcId="{22B677B6-3E43-4154-B276-2F0542B27522}" destId="{C36456F2-C104-49EC-A4F4-9E741C50E57D}" srcOrd="0" destOrd="0" presId="urn:microsoft.com/office/officeart/2005/8/layout/vList5"/>
    <dgm:cxn modelId="{4A1FEBDE-DA7A-4D53-9D66-9319811ED352}" srcId="{7B82EDC0-28C3-4FE7-9893-B4115506E30C}" destId="{8164C08B-7FEA-49D1-8EDB-A34D4A5AE13A}" srcOrd="0" destOrd="0" parTransId="{4EB2FA3F-42A2-448C-B44D-49C48D464BE5}" sibTransId="{4E35E266-2D6C-496B-BD37-903EA4C5BA82}"/>
    <dgm:cxn modelId="{4C9CCEF2-01E0-4C0D-9F49-97C4E60277EF}" srcId="{8164C08B-7FEA-49D1-8EDB-A34D4A5AE13A}" destId="{0D7B64AF-E89E-4F47-93DF-875AC7EA9F80}" srcOrd="0" destOrd="0" parTransId="{408B7941-512D-4F86-AD27-749BF2A690AD}" sibTransId="{A9C35514-23AE-45F2-802C-53551939B0A1}"/>
    <dgm:cxn modelId="{41B741F3-4351-4EB1-AF70-8E49068C66EB}" type="presOf" srcId="{7B82EDC0-28C3-4FE7-9893-B4115506E30C}" destId="{1AF1258D-7D71-462E-899A-895332038374}" srcOrd="0" destOrd="0" presId="urn:microsoft.com/office/officeart/2005/8/layout/vList5"/>
    <dgm:cxn modelId="{07F729FE-C9BB-4789-9F88-9C20DAA478A1}" srcId="{E7B058C8-9F24-4425-9245-540C959E25B2}" destId="{22B677B6-3E43-4154-B276-2F0542B27522}" srcOrd="0" destOrd="0" parTransId="{C66618F6-CDF1-4D85-B7FD-0943F4E529C4}" sibTransId="{AA5B8F94-81EA-4C94-90D0-B7F8BB2995D5}"/>
    <dgm:cxn modelId="{ACCD2F28-22F2-44D6-AE16-5A29EDD7F34D}" srcId="{7B82EDC0-28C3-4FE7-9893-B4115506E30C}" destId="{E7B058C8-9F24-4425-9245-540C959E25B2}" srcOrd="1" destOrd="0" parTransId="{C930D84C-0E90-4901-8249-526B90587C3A}" sibTransId="{C1CB44BA-B18A-4102-8277-02BDC5534532}"/>
    <dgm:cxn modelId="{EAEABC3B-6D86-4728-B014-1E09301F1902}" type="presOf" srcId="{8164C08B-7FEA-49D1-8EDB-A34D4A5AE13A}" destId="{F4149E3D-D159-4E8D-9645-4C34100CAD08}" srcOrd="0" destOrd="0" presId="urn:microsoft.com/office/officeart/2005/8/layout/vList5"/>
    <dgm:cxn modelId="{3E4325FD-8AB5-4446-9D35-81D9710848B1}" type="presOf" srcId="{0D7B64AF-E89E-4F47-93DF-875AC7EA9F80}" destId="{5E312260-BB8C-4259-9A9A-07FD49D660DE}" srcOrd="0" destOrd="0" presId="urn:microsoft.com/office/officeart/2005/8/layout/vList5"/>
    <dgm:cxn modelId="{8096C819-54DD-4213-9879-18A1CB04BE37}" type="presParOf" srcId="{1AF1258D-7D71-462E-899A-895332038374}" destId="{464B684D-6A54-4966-A942-B64EFDFA3F3A}" srcOrd="0" destOrd="0" presId="urn:microsoft.com/office/officeart/2005/8/layout/vList5"/>
    <dgm:cxn modelId="{3BB95DA1-25A4-4E62-9A5C-451997B82526}" type="presParOf" srcId="{464B684D-6A54-4966-A942-B64EFDFA3F3A}" destId="{F4149E3D-D159-4E8D-9645-4C34100CAD08}" srcOrd="0" destOrd="0" presId="urn:microsoft.com/office/officeart/2005/8/layout/vList5"/>
    <dgm:cxn modelId="{4A4E4F81-1D90-4272-8B70-B5AF82F6774E}" type="presParOf" srcId="{464B684D-6A54-4966-A942-B64EFDFA3F3A}" destId="{5E312260-BB8C-4259-9A9A-07FD49D660DE}" srcOrd="1" destOrd="0" presId="urn:microsoft.com/office/officeart/2005/8/layout/vList5"/>
    <dgm:cxn modelId="{D80A0EB2-1C77-42C4-85FD-AFBA1D3AAFA6}" type="presParOf" srcId="{1AF1258D-7D71-462E-899A-895332038374}" destId="{B15E52DD-BF95-48EF-83BF-64D9AE8A1181}" srcOrd="1" destOrd="0" presId="urn:microsoft.com/office/officeart/2005/8/layout/vList5"/>
    <dgm:cxn modelId="{B2C0FFBF-B992-4F67-A3E0-073022D0BAFE}" type="presParOf" srcId="{1AF1258D-7D71-462E-899A-895332038374}" destId="{561821EA-E295-47E4-A7EF-0FAE72E8F842}" srcOrd="2" destOrd="0" presId="urn:microsoft.com/office/officeart/2005/8/layout/vList5"/>
    <dgm:cxn modelId="{434A62E2-04DA-4ADF-8DA6-7B5A74858811}" type="presParOf" srcId="{561821EA-E295-47E4-A7EF-0FAE72E8F842}" destId="{988D9766-81DD-42EA-8025-F35CE451537D}" srcOrd="0" destOrd="0" presId="urn:microsoft.com/office/officeart/2005/8/layout/vList5"/>
    <dgm:cxn modelId="{C3C96ED8-E543-41ED-ACA6-E6B4B954DA53}" type="presParOf" srcId="{561821EA-E295-47E4-A7EF-0FAE72E8F842}" destId="{C36456F2-C104-49EC-A4F4-9E741C50E5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2EDC0-28C3-4FE7-9893-B4115506E30C}" type="doc">
      <dgm:prSet loTypeId="urn:microsoft.com/office/officeart/2005/8/layout/vList5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0D7B64AF-E89E-4F47-93DF-875AC7EA9F80}">
      <dgm:prSet phldrT="[文本]" custT="1"/>
      <dgm:spPr/>
      <dgm:t>
        <a:bodyPr/>
        <a:lstStyle/>
        <a:p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最大匹配法：与词表中最长的词优先匹配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08B7941-512D-4F86-AD27-749BF2A690AD}" type="parTrans" cxnId="{4C9CCEF2-01E0-4C0D-9F49-97C4E60277E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A9C35514-23AE-45F2-802C-53551939B0A1}" type="sibTrans" cxnId="{4C9CCEF2-01E0-4C0D-9F49-97C4E60277E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E7B058C8-9F24-4425-9245-540C959E25B2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华康俪金黑W8(P)"/>
            </a:rPr>
            <a:t>汉语亚词</a:t>
          </a:r>
          <a:endParaRPr lang="zh-CN" altLang="en-US" sz="2800" dirty="0">
            <a:latin typeface="微软雅黑" panose="020B0503020204020204" pitchFamily="34" charset="-122"/>
            <a:ea typeface="华康俪金黑W8(P)"/>
          </a:endParaRPr>
        </a:p>
      </dgm:t>
    </dgm:pt>
    <dgm:pt modelId="{C930D84C-0E90-4901-8249-526B90587C3A}" type="parTrans" cxnId="{ACCD2F28-22F2-44D6-AE16-5A29EDD7F34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C1CB44BA-B18A-4102-8277-02BDC5534532}" type="sibTrans" cxnId="{ACCD2F28-22F2-44D6-AE16-5A29EDD7F34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22B677B6-3E43-4154-B276-2F0542B27522}">
      <dgm:prSet custT="1"/>
      <dgm:spPr/>
      <dgm:t>
        <a:bodyPr/>
        <a:lstStyle/>
        <a:p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字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C66618F6-CDF1-4D85-B7FD-0943F4E529C4}" type="parTrans" cxnId="{07F729FE-C9BB-4789-9F88-9C20DAA478A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AA5B8F94-81EA-4C94-90D0-B7F8BB2995D5}" type="sibTrans" cxnId="{07F729FE-C9BB-4789-9F88-9C20DAA478A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8164C08B-7FEA-49D1-8EDB-A34D4A5AE13A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华康俪金黑W8(P)"/>
            </a:rPr>
            <a:t>汉语分词</a:t>
          </a:r>
          <a:endParaRPr lang="zh-CN" altLang="en-US" sz="2800" dirty="0">
            <a:latin typeface="微软雅黑" panose="020B0503020204020204" pitchFamily="34" charset="-122"/>
            <a:ea typeface="华康俪金黑W8(P)"/>
          </a:endParaRPr>
        </a:p>
      </dgm:t>
    </dgm:pt>
    <dgm:pt modelId="{4E35E266-2D6C-496B-BD37-903EA4C5BA82}" type="sibTrans" cxnId="{4A1FEBDE-DA7A-4D53-9D66-9319811ED35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4EB2FA3F-42A2-448C-B44D-49C48D464BE5}" type="parTrans" cxnId="{4A1FEBDE-DA7A-4D53-9D66-9319811ED35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华康俪金黑W8(P)"/>
          </a:endParaRPr>
        </a:p>
      </dgm:t>
    </dgm:pt>
    <dgm:pt modelId="{E5B9741D-9624-4A98-953B-EA6DDEFBA0D7}">
      <dgm:prSet phldrT="[文本]" custT="1"/>
      <dgm:spPr/>
      <dgm:t>
        <a:bodyPr/>
        <a:lstStyle/>
        <a:p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未登录词识别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0893F60-2DE6-46B2-8367-AE91938CCC54}" type="parTrans" cxnId="{CAF723B7-E81E-432B-9AE5-0E29B9622514}">
      <dgm:prSet/>
      <dgm:spPr/>
      <dgm:t>
        <a:bodyPr/>
        <a:lstStyle/>
        <a:p>
          <a:endParaRPr lang="zh-CN" altLang="en-US"/>
        </a:p>
      </dgm:t>
    </dgm:pt>
    <dgm:pt modelId="{1D107859-2AA9-4FD1-BEF6-D9575CA963FE}" type="sibTrans" cxnId="{CAF723B7-E81E-432B-9AE5-0E29B9622514}">
      <dgm:prSet/>
      <dgm:spPr/>
      <dgm:t>
        <a:bodyPr/>
        <a:lstStyle/>
        <a:p>
          <a:endParaRPr lang="zh-CN" altLang="en-US"/>
        </a:p>
      </dgm:t>
    </dgm:pt>
    <dgm:pt modelId="{A5B3FB2F-9100-437B-99E1-4224B00AB64A}">
      <dgm:prSet phldrT="[文本]" custT="1"/>
      <dgm:spPr/>
      <dgm:t>
        <a:bodyPr/>
        <a:lstStyle/>
        <a:p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消除歧义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5280C07-8E00-4962-8555-1953273316D5}" type="parTrans" cxnId="{D03B7786-3484-4E46-B45D-08109EF66E29}">
      <dgm:prSet/>
      <dgm:spPr/>
      <dgm:t>
        <a:bodyPr/>
        <a:lstStyle/>
        <a:p>
          <a:endParaRPr lang="zh-CN" altLang="en-US"/>
        </a:p>
      </dgm:t>
    </dgm:pt>
    <dgm:pt modelId="{097B4FB0-A84B-48DD-AE50-D217E264DF32}" type="sibTrans" cxnId="{D03B7786-3484-4E46-B45D-08109EF66E29}">
      <dgm:prSet/>
      <dgm:spPr/>
      <dgm:t>
        <a:bodyPr/>
        <a:lstStyle/>
        <a:p>
          <a:endParaRPr lang="zh-CN" altLang="en-US"/>
        </a:p>
      </dgm:t>
    </dgm:pt>
    <dgm:pt modelId="{1AF1258D-7D71-462E-899A-895332038374}" type="pres">
      <dgm:prSet presAssocID="{7B82EDC0-28C3-4FE7-9893-B4115506E3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4B684D-6A54-4966-A942-B64EFDFA3F3A}" type="pres">
      <dgm:prSet presAssocID="{8164C08B-7FEA-49D1-8EDB-A34D4A5AE13A}" presName="linNode" presStyleCnt="0"/>
      <dgm:spPr/>
      <dgm:t>
        <a:bodyPr/>
        <a:lstStyle/>
        <a:p>
          <a:endParaRPr lang="zh-CN" altLang="en-US"/>
        </a:p>
      </dgm:t>
    </dgm:pt>
    <dgm:pt modelId="{F4149E3D-D159-4E8D-9645-4C34100CAD08}" type="pres">
      <dgm:prSet presAssocID="{8164C08B-7FEA-49D1-8EDB-A34D4A5AE13A}" presName="parentText" presStyleLbl="node1" presStyleIdx="0" presStyleCnt="2" custScaleX="2641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12260-BB8C-4259-9A9A-07FD49D660DE}" type="pres">
      <dgm:prSet presAssocID="{8164C08B-7FEA-49D1-8EDB-A34D4A5AE13A}" presName="descendantText" presStyleLbl="alignAccFollowNode1" presStyleIdx="0" presStyleCnt="2" custScaleX="1355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E52DD-BF95-48EF-83BF-64D9AE8A1181}" type="pres">
      <dgm:prSet presAssocID="{4E35E266-2D6C-496B-BD37-903EA4C5BA82}" presName="sp" presStyleCnt="0"/>
      <dgm:spPr/>
      <dgm:t>
        <a:bodyPr/>
        <a:lstStyle/>
        <a:p>
          <a:endParaRPr lang="zh-CN" altLang="en-US"/>
        </a:p>
      </dgm:t>
    </dgm:pt>
    <dgm:pt modelId="{561821EA-E295-47E4-A7EF-0FAE72E8F842}" type="pres">
      <dgm:prSet presAssocID="{E7B058C8-9F24-4425-9245-540C959E25B2}" presName="linNode" presStyleCnt="0"/>
      <dgm:spPr/>
      <dgm:t>
        <a:bodyPr/>
        <a:lstStyle/>
        <a:p>
          <a:endParaRPr lang="zh-CN" altLang="en-US"/>
        </a:p>
      </dgm:t>
    </dgm:pt>
    <dgm:pt modelId="{988D9766-81DD-42EA-8025-F35CE451537D}" type="pres">
      <dgm:prSet presAssocID="{E7B058C8-9F24-4425-9245-540C959E25B2}" presName="parentText" presStyleLbl="node1" presStyleIdx="1" presStyleCnt="2" custScaleX="278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456F2-C104-49EC-A4F4-9E741C50E57D}" type="pres">
      <dgm:prSet presAssocID="{E7B058C8-9F24-4425-9245-540C959E25B2}" presName="descendantText" presStyleLbl="alignAccFollowNode1" presStyleIdx="1" presStyleCnt="2" custScaleX="1357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F723B7-E81E-432B-9AE5-0E29B9622514}" srcId="{8164C08B-7FEA-49D1-8EDB-A34D4A5AE13A}" destId="{E5B9741D-9624-4A98-953B-EA6DDEFBA0D7}" srcOrd="2" destOrd="0" parTransId="{40893F60-2DE6-46B2-8367-AE91938CCC54}" sibTransId="{1D107859-2AA9-4FD1-BEF6-D9575CA963FE}"/>
    <dgm:cxn modelId="{CEDDB6BC-C2FC-43B9-A3EF-46367CD02BAB}" type="presOf" srcId="{22B677B6-3E43-4154-B276-2F0542B27522}" destId="{C36456F2-C104-49EC-A4F4-9E741C50E57D}" srcOrd="0" destOrd="0" presId="urn:microsoft.com/office/officeart/2005/8/layout/vList5"/>
    <dgm:cxn modelId="{5C24D3D3-B78A-4676-9164-EC0BE0237CAE}" type="presOf" srcId="{E5B9741D-9624-4A98-953B-EA6DDEFBA0D7}" destId="{5E312260-BB8C-4259-9A9A-07FD49D660DE}" srcOrd="0" destOrd="2" presId="urn:microsoft.com/office/officeart/2005/8/layout/vList5"/>
    <dgm:cxn modelId="{4A1FEBDE-DA7A-4D53-9D66-9319811ED352}" srcId="{7B82EDC0-28C3-4FE7-9893-B4115506E30C}" destId="{8164C08B-7FEA-49D1-8EDB-A34D4A5AE13A}" srcOrd="0" destOrd="0" parTransId="{4EB2FA3F-42A2-448C-B44D-49C48D464BE5}" sibTransId="{4E35E266-2D6C-496B-BD37-903EA4C5BA82}"/>
    <dgm:cxn modelId="{D03B7786-3484-4E46-B45D-08109EF66E29}" srcId="{8164C08B-7FEA-49D1-8EDB-A34D4A5AE13A}" destId="{A5B3FB2F-9100-437B-99E1-4224B00AB64A}" srcOrd="1" destOrd="0" parTransId="{65280C07-8E00-4962-8555-1953273316D5}" sibTransId="{097B4FB0-A84B-48DD-AE50-D217E264DF32}"/>
    <dgm:cxn modelId="{4C9CCEF2-01E0-4C0D-9F49-97C4E60277EF}" srcId="{8164C08B-7FEA-49D1-8EDB-A34D4A5AE13A}" destId="{0D7B64AF-E89E-4F47-93DF-875AC7EA9F80}" srcOrd="0" destOrd="0" parTransId="{408B7941-512D-4F86-AD27-749BF2A690AD}" sibTransId="{A9C35514-23AE-45F2-802C-53551939B0A1}"/>
    <dgm:cxn modelId="{7511FE6C-E930-4ADA-9E16-462692B8E924}" type="presOf" srcId="{0D7B64AF-E89E-4F47-93DF-875AC7EA9F80}" destId="{5E312260-BB8C-4259-9A9A-07FD49D660DE}" srcOrd="0" destOrd="0" presId="urn:microsoft.com/office/officeart/2005/8/layout/vList5"/>
    <dgm:cxn modelId="{58591316-ABD5-4BF5-B549-10577BBB2D6E}" type="presOf" srcId="{8164C08B-7FEA-49D1-8EDB-A34D4A5AE13A}" destId="{F4149E3D-D159-4E8D-9645-4C34100CAD08}" srcOrd="0" destOrd="0" presId="urn:microsoft.com/office/officeart/2005/8/layout/vList5"/>
    <dgm:cxn modelId="{9F6545D7-C0C2-4076-AAD4-0A43460682EC}" type="presOf" srcId="{E7B058C8-9F24-4425-9245-540C959E25B2}" destId="{988D9766-81DD-42EA-8025-F35CE451537D}" srcOrd="0" destOrd="0" presId="urn:microsoft.com/office/officeart/2005/8/layout/vList5"/>
    <dgm:cxn modelId="{07F729FE-C9BB-4789-9F88-9C20DAA478A1}" srcId="{E7B058C8-9F24-4425-9245-540C959E25B2}" destId="{22B677B6-3E43-4154-B276-2F0542B27522}" srcOrd="0" destOrd="0" parTransId="{C66618F6-CDF1-4D85-B7FD-0943F4E529C4}" sibTransId="{AA5B8F94-81EA-4C94-90D0-B7F8BB2995D5}"/>
    <dgm:cxn modelId="{60EEA80D-F4AF-4297-AC00-4EDE0708B935}" type="presOf" srcId="{7B82EDC0-28C3-4FE7-9893-B4115506E30C}" destId="{1AF1258D-7D71-462E-899A-895332038374}" srcOrd="0" destOrd="0" presId="urn:microsoft.com/office/officeart/2005/8/layout/vList5"/>
    <dgm:cxn modelId="{ACCD2F28-22F2-44D6-AE16-5A29EDD7F34D}" srcId="{7B82EDC0-28C3-4FE7-9893-B4115506E30C}" destId="{E7B058C8-9F24-4425-9245-540C959E25B2}" srcOrd="1" destOrd="0" parTransId="{C930D84C-0E90-4901-8249-526B90587C3A}" sibTransId="{C1CB44BA-B18A-4102-8277-02BDC5534532}"/>
    <dgm:cxn modelId="{422333E6-0CE4-4428-B580-7EC3F7F948C5}" type="presOf" srcId="{A5B3FB2F-9100-437B-99E1-4224B00AB64A}" destId="{5E312260-BB8C-4259-9A9A-07FD49D660DE}" srcOrd="0" destOrd="1" presId="urn:microsoft.com/office/officeart/2005/8/layout/vList5"/>
    <dgm:cxn modelId="{591B5465-3BDE-44DC-9892-61A1276963B7}" type="presParOf" srcId="{1AF1258D-7D71-462E-899A-895332038374}" destId="{464B684D-6A54-4966-A942-B64EFDFA3F3A}" srcOrd="0" destOrd="0" presId="urn:microsoft.com/office/officeart/2005/8/layout/vList5"/>
    <dgm:cxn modelId="{56D48824-8443-43C9-95FC-BB9995CCE3C4}" type="presParOf" srcId="{464B684D-6A54-4966-A942-B64EFDFA3F3A}" destId="{F4149E3D-D159-4E8D-9645-4C34100CAD08}" srcOrd="0" destOrd="0" presId="urn:microsoft.com/office/officeart/2005/8/layout/vList5"/>
    <dgm:cxn modelId="{999C12D0-E5E3-4B2F-A257-621462D736C2}" type="presParOf" srcId="{464B684D-6A54-4966-A942-B64EFDFA3F3A}" destId="{5E312260-BB8C-4259-9A9A-07FD49D660DE}" srcOrd="1" destOrd="0" presId="urn:microsoft.com/office/officeart/2005/8/layout/vList5"/>
    <dgm:cxn modelId="{C5DC98AA-13A4-4118-AE2A-D32215369A97}" type="presParOf" srcId="{1AF1258D-7D71-462E-899A-895332038374}" destId="{B15E52DD-BF95-48EF-83BF-64D9AE8A1181}" srcOrd="1" destOrd="0" presId="urn:microsoft.com/office/officeart/2005/8/layout/vList5"/>
    <dgm:cxn modelId="{AC7DEC65-9A04-49DF-ACF7-C3328EBE21F5}" type="presParOf" srcId="{1AF1258D-7D71-462E-899A-895332038374}" destId="{561821EA-E295-47E4-A7EF-0FAE72E8F842}" srcOrd="2" destOrd="0" presId="urn:microsoft.com/office/officeart/2005/8/layout/vList5"/>
    <dgm:cxn modelId="{4FFC1175-259A-4C9B-BF3C-632C9BEBBEF1}" type="presParOf" srcId="{561821EA-E295-47E4-A7EF-0FAE72E8F842}" destId="{988D9766-81DD-42EA-8025-F35CE451537D}" srcOrd="0" destOrd="0" presId="urn:microsoft.com/office/officeart/2005/8/layout/vList5"/>
    <dgm:cxn modelId="{CAA64201-8F4C-4275-8A1C-A0D339E8E3BC}" type="presParOf" srcId="{561821EA-E295-47E4-A7EF-0FAE72E8F842}" destId="{C36456F2-C104-49EC-A4F4-9E741C50E5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12260-BB8C-4259-9A9A-07FD49D660DE}">
      <dsp:nvSpPr>
        <dsp:cNvPr id="0" name=""/>
        <dsp:cNvSpPr/>
      </dsp:nvSpPr>
      <dsp:spPr>
        <a:xfrm rot="5400000">
          <a:off x="5042880" y="-3570359"/>
          <a:ext cx="1985283" cy="96224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目前只应用在受限领域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1224298" y="345137"/>
        <a:ext cx="9525533" cy="1791455"/>
      </dsp:txXfrm>
    </dsp:sp>
    <dsp:sp modelId="{F4149E3D-D159-4E8D-9645-4C34100CAD08}">
      <dsp:nvSpPr>
        <dsp:cNvPr id="0" name=""/>
        <dsp:cNvSpPr/>
      </dsp:nvSpPr>
      <dsp:spPr>
        <a:xfrm>
          <a:off x="169823" y="62"/>
          <a:ext cx="1054474" cy="248160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华康俪金黑W8(P)"/>
            </a:rPr>
            <a:t>语义级别</a:t>
          </a:r>
          <a:endParaRPr lang="zh-CN" altLang="en-US" sz="2800" kern="1200" dirty="0">
            <a:latin typeface="微软雅黑" panose="020B0503020204020204" pitchFamily="34" charset="-122"/>
            <a:ea typeface="华康俪金黑W8(P)"/>
          </a:endParaRPr>
        </a:p>
      </dsp:txBody>
      <dsp:txXfrm>
        <a:off x="221298" y="51537"/>
        <a:ext cx="951524" cy="2378654"/>
      </dsp:txXfrm>
    </dsp:sp>
    <dsp:sp modelId="{C36456F2-C104-49EC-A4F4-9E741C50E57D}">
      <dsp:nvSpPr>
        <dsp:cNvPr id="0" name=""/>
        <dsp:cNvSpPr/>
      </dsp:nvSpPr>
      <dsp:spPr>
        <a:xfrm rot="5400000">
          <a:off x="5108630" y="-972375"/>
          <a:ext cx="1985283" cy="96378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1282347" y="2950822"/>
        <a:ext cx="9540935" cy="1791455"/>
      </dsp:txXfrm>
    </dsp:sp>
    <dsp:sp modelId="{988D9766-81DD-42EA-8025-F35CE451537D}">
      <dsp:nvSpPr>
        <dsp:cNvPr id="0" name=""/>
        <dsp:cNvSpPr/>
      </dsp:nvSpPr>
      <dsp:spPr>
        <a:xfrm>
          <a:off x="169823" y="2605746"/>
          <a:ext cx="1112524" cy="248160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华康俪金黑W8(P)"/>
            </a:rPr>
            <a:t>语用级别</a:t>
          </a:r>
          <a:endParaRPr lang="zh-CN" altLang="en-US" sz="2800" kern="1200" dirty="0">
            <a:latin typeface="微软雅黑" panose="020B0503020204020204" pitchFamily="34" charset="-122"/>
            <a:ea typeface="华康俪金黑W8(P)"/>
          </a:endParaRPr>
        </a:p>
      </dsp:txBody>
      <dsp:txXfrm>
        <a:off x="224132" y="2660055"/>
        <a:ext cx="1003906" cy="2372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12260-BB8C-4259-9A9A-07FD49D660DE}">
      <dsp:nvSpPr>
        <dsp:cNvPr id="0" name=""/>
        <dsp:cNvSpPr/>
      </dsp:nvSpPr>
      <dsp:spPr>
        <a:xfrm rot="5400000">
          <a:off x="5042880" y="-3570359"/>
          <a:ext cx="1985283" cy="96224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最大匹配法：与词表中最长的词优先匹配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消除歧义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未登录词识别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1224298" y="345137"/>
        <a:ext cx="9525533" cy="1791455"/>
      </dsp:txXfrm>
    </dsp:sp>
    <dsp:sp modelId="{F4149E3D-D159-4E8D-9645-4C34100CAD08}">
      <dsp:nvSpPr>
        <dsp:cNvPr id="0" name=""/>
        <dsp:cNvSpPr/>
      </dsp:nvSpPr>
      <dsp:spPr>
        <a:xfrm>
          <a:off x="169823" y="62"/>
          <a:ext cx="1054474" cy="248160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华康俪金黑W8(P)"/>
            </a:rPr>
            <a:t>汉语分词</a:t>
          </a:r>
          <a:endParaRPr lang="zh-CN" altLang="en-US" sz="2800" kern="1200" dirty="0">
            <a:latin typeface="微软雅黑" panose="020B0503020204020204" pitchFamily="34" charset="-122"/>
            <a:ea typeface="华康俪金黑W8(P)"/>
          </a:endParaRPr>
        </a:p>
      </dsp:txBody>
      <dsp:txXfrm>
        <a:off x="221298" y="51537"/>
        <a:ext cx="951524" cy="2378654"/>
      </dsp:txXfrm>
    </dsp:sp>
    <dsp:sp modelId="{C36456F2-C104-49EC-A4F4-9E741C50E57D}">
      <dsp:nvSpPr>
        <dsp:cNvPr id="0" name=""/>
        <dsp:cNvSpPr/>
      </dsp:nvSpPr>
      <dsp:spPr>
        <a:xfrm rot="5400000">
          <a:off x="5108630" y="-972375"/>
          <a:ext cx="1985283" cy="96378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rPr>
            <a:t>字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1282347" y="2950822"/>
        <a:ext cx="9540935" cy="1791455"/>
      </dsp:txXfrm>
    </dsp:sp>
    <dsp:sp modelId="{988D9766-81DD-42EA-8025-F35CE451537D}">
      <dsp:nvSpPr>
        <dsp:cNvPr id="0" name=""/>
        <dsp:cNvSpPr/>
      </dsp:nvSpPr>
      <dsp:spPr>
        <a:xfrm>
          <a:off x="169823" y="2605746"/>
          <a:ext cx="1112524" cy="248160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华康俪金黑W8(P)"/>
            </a:rPr>
            <a:t>汉语亚词</a:t>
          </a:r>
          <a:endParaRPr lang="zh-CN" altLang="en-US" sz="2800" kern="1200" dirty="0">
            <a:latin typeface="微软雅黑" panose="020B0503020204020204" pitchFamily="34" charset="-122"/>
            <a:ea typeface="华康俪金黑W8(P)"/>
          </a:endParaRPr>
        </a:p>
      </dsp:txBody>
      <dsp:txXfrm>
        <a:off x="224132" y="2660055"/>
        <a:ext cx="1003906" cy="23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9FA4-EA2D-4642-9AB3-58F4DFE4A986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D7E9-B20B-40CB-89C0-CAF7F9D5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5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多义词</a:t>
            </a:r>
            <a:r>
              <a:rPr lang="zh-CN" altLang="en-US" sz="1200" dirty="0" smtClean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消歧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受一词多义、多词同义影响。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6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说明词频对分类的重要性</a:t>
            </a:r>
            <a:endParaRPr lang="en-US" altLang="zh-CN" dirty="0" smtClean="0"/>
          </a:p>
          <a:p>
            <a:r>
              <a:rPr lang="zh-CN" altLang="en-US" dirty="0" smtClean="0"/>
              <a:t>长</a:t>
            </a:r>
            <a:r>
              <a:rPr lang="zh-CN" altLang="en-US" dirty="0" smtClean="0"/>
              <a:t>尾理论强调的是重视冷门长尾，即是那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的尾部是商业与文化的未来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二八</a:t>
            </a:r>
            <a:r>
              <a:rPr lang="zh-CN" altLang="en-US" dirty="0" smtClean="0"/>
              <a:t>定律强调的是重视那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的头部，这才是给社会创造价值的部分。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1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Brown </a:t>
            </a:r>
            <a:r>
              <a:rPr lang="zh-CN" altLang="en-US" dirty="0" smtClean="0"/>
              <a:t>语料库中，“</a:t>
            </a:r>
            <a:r>
              <a:rPr lang="en-US" altLang="zh-CN" dirty="0" smtClean="0"/>
              <a:t>the”</a:t>
            </a:r>
            <a:r>
              <a:rPr lang="zh-CN" altLang="en-US" dirty="0" smtClean="0"/>
              <a:t>是最常见的单词，它在这个语料库中出现了大约</a:t>
            </a:r>
            <a:r>
              <a:rPr lang="en-US" altLang="zh-CN" dirty="0" smtClean="0"/>
              <a:t>7%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万单词中出现</a:t>
            </a:r>
            <a:r>
              <a:rPr lang="en-US" altLang="zh-CN" dirty="0" smtClean="0"/>
              <a:t>69971</a:t>
            </a:r>
            <a:r>
              <a:rPr lang="zh-CN" altLang="en-US" dirty="0" smtClean="0"/>
              <a:t>次）。正如齐夫定律中所描述的一样，出现次数为第二位的单词“</a:t>
            </a:r>
            <a:r>
              <a:rPr lang="en-US" altLang="zh-CN" dirty="0" smtClean="0"/>
              <a:t>of”</a:t>
            </a:r>
            <a:r>
              <a:rPr lang="zh-CN" altLang="en-US" dirty="0" smtClean="0"/>
              <a:t>占了整个语料库中的</a:t>
            </a:r>
            <a:r>
              <a:rPr lang="en-US" altLang="zh-CN" dirty="0" smtClean="0"/>
              <a:t>3.5%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36411</a:t>
            </a:r>
            <a:r>
              <a:rPr lang="zh-CN" altLang="en-US" dirty="0" smtClean="0"/>
              <a:t>次），之后的是“</a:t>
            </a:r>
            <a:r>
              <a:rPr lang="en-US" altLang="zh-CN" dirty="0" smtClean="0"/>
              <a:t>and”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28852</a:t>
            </a:r>
            <a:r>
              <a:rPr lang="zh-CN" altLang="en-US" dirty="0" smtClean="0"/>
              <a:t>次）。仅仅</a:t>
            </a:r>
            <a:r>
              <a:rPr lang="en-US" altLang="zh-CN" dirty="0" smtClean="0"/>
              <a:t>135</a:t>
            </a:r>
            <a:r>
              <a:rPr lang="zh-CN" altLang="en-US" dirty="0" smtClean="0"/>
              <a:t>个字汇就占了</a:t>
            </a:r>
            <a:r>
              <a:rPr lang="en-US" altLang="zh-CN" dirty="0" smtClean="0"/>
              <a:t>Brown</a:t>
            </a:r>
            <a:r>
              <a:rPr lang="zh-CN" altLang="en-US" dirty="0" smtClean="0"/>
              <a:t>语料库的一半。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6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一篇文章一共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个词汇，其中“机器学习”一共出现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次，那么他的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10/100=0.1</a:t>
            </a:r>
            <a:r>
              <a:rPr lang="zh-CN" altLang="en-US" dirty="0" smtClean="0"/>
              <a:t>，一个文件集中有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篇文章，共有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篇文章包含“机器学习”这个词，那么它的文档频率就是</a:t>
            </a:r>
            <a:r>
              <a:rPr lang="en-US" altLang="zh-CN" dirty="0" smtClean="0"/>
              <a:t>10/100=0.1</a:t>
            </a:r>
            <a:r>
              <a:rPr lang="zh-CN" altLang="en-US" dirty="0" smtClean="0"/>
              <a:t>，反文档频率</a:t>
            </a:r>
            <a:r>
              <a:rPr lang="en-US" altLang="zh-CN" dirty="0" smtClean="0"/>
              <a:t>IDF</a:t>
            </a:r>
            <a:r>
              <a:rPr lang="zh-CN" altLang="en-US" dirty="0" smtClean="0"/>
              <a:t>就是这个值的倒数，即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为底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9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一篇文章一共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个词汇，其中“机器学习”一共出现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次，那么他的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10/100=0.1</a:t>
            </a:r>
            <a:r>
              <a:rPr lang="zh-CN" altLang="en-US" dirty="0" smtClean="0"/>
              <a:t>，一个文件集中有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篇文章，共有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篇文章包含“机器学习”这个词，那么它的文档频率就是</a:t>
            </a:r>
            <a:r>
              <a:rPr lang="en-US" altLang="zh-CN" dirty="0" smtClean="0"/>
              <a:t>10/100=0.1</a:t>
            </a:r>
            <a:r>
              <a:rPr lang="zh-CN" altLang="en-US" dirty="0" smtClean="0"/>
              <a:t>，反文档频率</a:t>
            </a:r>
            <a:r>
              <a:rPr lang="en-US" altLang="zh-CN" dirty="0" smtClean="0"/>
              <a:t>IDF</a:t>
            </a:r>
            <a:r>
              <a:rPr lang="zh-CN" altLang="en-US" dirty="0" smtClean="0"/>
              <a:t>就是这个值的倒数，即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9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提取文章特征，即找文章关键词。以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中国的蜜蜂养殖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为例，假定该文长度为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个词，</a:t>
            </a:r>
            <a:r>
              <a:rPr lang="en-US" altLang="zh-CN" dirty="0" smtClean="0"/>
              <a:t>"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</a:t>
            </a:r>
            <a:r>
              <a:rPr lang="zh-CN" altLang="en-US" dirty="0" smtClean="0"/>
              <a:t>蜜蜂</a:t>
            </a:r>
            <a:r>
              <a:rPr lang="en-US" altLang="zh-CN" dirty="0" smtClean="0"/>
              <a:t>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</a:t>
            </a:r>
            <a:r>
              <a:rPr lang="zh-CN" altLang="en-US" dirty="0" smtClean="0"/>
              <a:t>养殖</a:t>
            </a:r>
            <a:r>
              <a:rPr lang="en-US" altLang="zh-CN" dirty="0" smtClean="0"/>
              <a:t>"</a:t>
            </a:r>
            <a:r>
              <a:rPr lang="zh-CN" altLang="en-US" dirty="0" smtClean="0"/>
              <a:t>各出现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次，则这三个词的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词频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）都为</a:t>
            </a:r>
            <a:r>
              <a:rPr lang="en-US" altLang="zh-CN" dirty="0" smtClean="0"/>
              <a:t>0.02</a:t>
            </a:r>
            <a:r>
              <a:rPr lang="zh-CN" altLang="en-US" dirty="0" smtClean="0"/>
              <a:t>。搜索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发现，包含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字的网页共有</a:t>
            </a:r>
            <a:r>
              <a:rPr lang="en-US" altLang="zh-CN" dirty="0" smtClean="0"/>
              <a:t>250</a:t>
            </a:r>
            <a:r>
              <a:rPr lang="zh-CN" altLang="en-US" dirty="0" smtClean="0"/>
              <a:t>亿张，假定这就是中文网页总数。包含</a:t>
            </a:r>
            <a:r>
              <a:rPr lang="en-US" altLang="zh-CN" dirty="0" smtClean="0"/>
              <a:t>"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的网页共有</a:t>
            </a:r>
            <a:r>
              <a:rPr lang="en-US" altLang="zh-CN" dirty="0" smtClean="0"/>
              <a:t>62.3</a:t>
            </a:r>
            <a:r>
              <a:rPr lang="zh-CN" altLang="en-US" dirty="0" smtClean="0"/>
              <a:t>亿张，包含</a:t>
            </a:r>
            <a:r>
              <a:rPr lang="en-US" altLang="zh-CN" dirty="0" smtClean="0"/>
              <a:t>"</a:t>
            </a:r>
            <a:r>
              <a:rPr lang="zh-CN" altLang="en-US" dirty="0" smtClean="0"/>
              <a:t>蜜蜂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的网页为</a:t>
            </a:r>
            <a:r>
              <a:rPr lang="en-US" altLang="zh-CN" dirty="0" smtClean="0"/>
              <a:t>0.484</a:t>
            </a:r>
            <a:r>
              <a:rPr lang="zh-CN" altLang="en-US" dirty="0" smtClean="0"/>
              <a:t>亿张，包含</a:t>
            </a:r>
            <a:r>
              <a:rPr lang="en-US" altLang="zh-CN" dirty="0" smtClean="0"/>
              <a:t>"</a:t>
            </a:r>
            <a:r>
              <a:rPr lang="zh-CN" altLang="en-US" dirty="0" smtClean="0"/>
              <a:t>养殖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的网页为</a:t>
            </a:r>
            <a:r>
              <a:rPr lang="en-US" altLang="zh-CN" dirty="0" smtClean="0"/>
              <a:t>0.973</a:t>
            </a:r>
            <a:r>
              <a:rPr lang="zh-CN" altLang="en-US" dirty="0" smtClean="0"/>
              <a:t>亿张。</a:t>
            </a:r>
            <a:r>
              <a:rPr lang="en-US" altLang="zh-CN" dirty="0" smtClean="0"/>
              <a:t>log(250/62.3)=0.603,0.002*0.603=0.0121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信噪比体现了特征项的分类能力。</a:t>
            </a:r>
          </a:p>
          <a:p>
            <a:r>
              <a:rPr lang="zh-CN" altLang="en-US" dirty="0" smtClean="0"/>
              <a:t>利用信息熵。当特征项在全部样本中出现一次时，信噪比取得较小值（噪音值最大，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），没有分类能力。当特征项集中出现在一个样本内时，信噪比取得较大值。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6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2BE66-3A1D-4F69-92F9-8180C3DFAF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E38-31E5-4E32-920D-85CA0EE6CD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37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D89F-CBC1-4F5A-B5D7-D8ADB918AF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8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20709" b="20363"/>
          <a:stretch/>
        </p:blipFill>
        <p:spPr>
          <a:xfrm>
            <a:off x="152400" y="-14515"/>
            <a:ext cx="11504149" cy="687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912E-CD21-4B76-91AB-8AF6576DF2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4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586250" y="1245799"/>
            <a:ext cx="6480000" cy="6480000"/>
            <a:chOff x="3586250" y="1245799"/>
            <a:chExt cx="6480000" cy="6480000"/>
          </a:xfrm>
        </p:grpSpPr>
        <p:sp>
          <p:nvSpPr>
            <p:cNvPr id="8" name="弧形 7"/>
            <p:cNvSpPr/>
            <p:nvPr/>
          </p:nvSpPr>
          <p:spPr>
            <a:xfrm>
              <a:off x="4305300" y="1964849"/>
              <a:ext cx="5041900" cy="50419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31B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3946250" y="1605799"/>
              <a:ext cx="5760000" cy="576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F78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3586250" y="1245799"/>
              <a:ext cx="6480000" cy="648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Oval 15"/>
          <p:cNvSpPr/>
          <p:nvPr userDrawn="1"/>
        </p:nvSpPr>
        <p:spPr>
          <a:xfrm>
            <a:off x="1608110" y="1405008"/>
            <a:ext cx="6133399" cy="4271893"/>
          </a:xfrm>
          <a:custGeom>
            <a:avLst/>
            <a:gdLst>
              <a:gd name="connsiteX0" fmla="*/ 1112520 w 2895600"/>
              <a:gd name="connsiteY0" fmla="*/ 0 h 1487173"/>
              <a:gd name="connsiteX1" fmla="*/ 1776897 w 2895600"/>
              <a:gd name="connsiteY1" fmla="*/ 523460 h 1487173"/>
              <a:gd name="connsiteX2" fmla="*/ 1981200 w 2895600"/>
              <a:gd name="connsiteY2" fmla="*/ 443446 h 1487173"/>
              <a:gd name="connsiteX3" fmla="*/ 2283615 w 2895600"/>
              <a:gd name="connsiteY3" fmla="*/ 724590 h 1487173"/>
              <a:gd name="connsiteX4" fmla="*/ 2461260 w 2895600"/>
              <a:gd name="connsiteY4" fmla="*/ 685800 h 1487173"/>
              <a:gd name="connsiteX5" fmla="*/ 2895600 w 2895600"/>
              <a:gd name="connsiteY5" fmla="*/ 1120140 h 1487173"/>
              <a:gd name="connsiteX6" fmla="*/ 2698117 w 2895600"/>
              <a:gd name="connsiteY6" fmla="*/ 1478280 h 1487173"/>
              <a:gd name="connsiteX7" fmla="*/ 2700675 w 2895600"/>
              <a:gd name="connsiteY7" fmla="*/ 1487173 h 1487173"/>
              <a:gd name="connsiteX8" fmla="*/ 64333 w 2895600"/>
              <a:gd name="connsiteY8" fmla="*/ 1478280 h 1487173"/>
              <a:gd name="connsiteX9" fmla="*/ 0 w 2895600"/>
              <a:gd name="connsiteY9" fmla="*/ 1257300 h 1487173"/>
              <a:gd name="connsiteX10" fmla="*/ 419100 w 2895600"/>
              <a:gd name="connsiteY10" fmla="*/ 838200 h 1487173"/>
              <a:gd name="connsiteX11" fmla="*/ 445895 w 2895600"/>
              <a:gd name="connsiteY11" fmla="*/ 840901 h 1487173"/>
              <a:gd name="connsiteX12" fmla="*/ 426720 w 2895600"/>
              <a:gd name="connsiteY12" fmla="*/ 685800 h 1487173"/>
              <a:gd name="connsiteX13" fmla="*/ 1112520 w 2895600"/>
              <a:gd name="connsiteY13" fmla="*/ 0 h 1487173"/>
              <a:gd name="connsiteX0" fmla="*/ 1112520 w 2895600"/>
              <a:gd name="connsiteY0" fmla="*/ 0 h 1656195"/>
              <a:gd name="connsiteX1" fmla="*/ 1776897 w 2895600"/>
              <a:gd name="connsiteY1" fmla="*/ 523460 h 1656195"/>
              <a:gd name="connsiteX2" fmla="*/ 1981200 w 2895600"/>
              <a:gd name="connsiteY2" fmla="*/ 443446 h 1656195"/>
              <a:gd name="connsiteX3" fmla="*/ 2283615 w 2895600"/>
              <a:gd name="connsiteY3" fmla="*/ 724590 h 1656195"/>
              <a:gd name="connsiteX4" fmla="*/ 2461260 w 2895600"/>
              <a:gd name="connsiteY4" fmla="*/ 685800 h 1656195"/>
              <a:gd name="connsiteX5" fmla="*/ 2895600 w 2895600"/>
              <a:gd name="connsiteY5" fmla="*/ 1120140 h 1656195"/>
              <a:gd name="connsiteX6" fmla="*/ 2698117 w 2895600"/>
              <a:gd name="connsiteY6" fmla="*/ 1478280 h 1656195"/>
              <a:gd name="connsiteX7" fmla="*/ 1980496 w 2895600"/>
              <a:gd name="connsiteY7" fmla="*/ 1656195 h 1656195"/>
              <a:gd name="connsiteX8" fmla="*/ 64333 w 2895600"/>
              <a:gd name="connsiteY8" fmla="*/ 1478280 h 1656195"/>
              <a:gd name="connsiteX9" fmla="*/ 0 w 2895600"/>
              <a:gd name="connsiteY9" fmla="*/ 1257300 h 1656195"/>
              <a:gd name="connsiteX10" fmla="*/ 419100 w 2895600"/>
              <a:gd name="connsiteY10" fmla="*/ 838200 h 1656195"/>
              <a:gd name="connsiteX11" fmla="*/ 445895 w 2895600"/>
              <a:gd name="connsiteY11" fmla="*/ 840901 h 1656195"/>
              <a:gd name="connsiteX12" fmla="*/ 426720 w 2895600"/>
              <a:gd name="connsiteY12" fmla="*/ 685800 h 1656195"/>
              <a:gd name="connsiteX13" fmla="*/ 1112520 w 2895600"/>
              <a:gd name="connsiteY13" fmla="*/ 0 h 1656195"/>
              <a:gd name="connsiteX0" fmla="*/ 1112520 w 2895600"/>
              <a:gd name="connsiteY0" fmla="*/ 0 h 1668502"/>
              <a:gd name="connsiteX1" fmla="*/ 1776897 w 2895600"/>
              <a:gd name="connsiteY1" fmla="*/ 523460 h 1668502"/>
              <a:gd name="connsiteX2" fmla="*/ 1981200 w 2895600"/>
              <a:gd name="connsiteY2" fmla="*/ 443446 h 1668502"/>
              <a:gd name="connsiteX3" fmla="*/ 2283615 w 2895600"/>
              <a:gd name="connsiteY3" fmla="*/ 724590 h 1668502"/>
              <a:gd name="connsiteX4" fmla="*/ 2461260 w 2895600"/>
              <a:gd name="connsiteY4" fmla="*/ 685800 h 1668502"/>
              <a:gd name="connsiteX5" fmla="*/ 2895600 w 2895600"/>
              <a:gd name="connsiteY5" fmla="*/ 1120140 h 1668502"/>
              <a:gd name="connsiteX6" fmla="*/ 2698117 w 2895600"/>
              <a:gd name="connsiteY6" fmla="*/ 1478280 h 1668502"/>
              <a:gd name="connsiteX7" fmla="*/ 1980496 w 2895600"/>
              <a:gd name="connsiteY7" fmla="*/ 1656195 h 1668502"/>
              <a:gd name="connsiteX8" fmla="*/ 64333 w 2895600"/>
              <a:gd name="connsiteY8" fmla="*/ 1478280 h 1668502"/>
              <a:gd name="connsiteX9" fmla="*/ 0 w 2895600"/>
              <a:gd name="connsiteY9" fmla="*/ 1257300 h 1668502"/>
              <a:gd name="connsiteX10" fmla="*/ 419100 w 2895600"/>
              <a:gd name="connsiteY10" fmla="*/ 838200 h 1668502"/>
              <a:gd name="connsiteX11" fmla="*/ 445895 w 2895600"/>
              <a:gd name="connsiteY11" fmla="*/ 840901 h 1668502"/>
              <a:gd name="connsiteX12" fmla="*/ 426720 w 2895600"/>
              <a:gd name="connsiteY12" fmla="*/ 685800 h 1668502"/>
              <a:gd name="connsiteX13" fmla="*/ 1112520 w 2895600"/>
              <a:gd name="connsiteY13" fmla="*/ 0 h 1668502"/>
              <a:gd name="connsiteX0" fmla="*/ 1112520 w 2895600"/>
              <a:gd name="connsiteY0" fmla="*/ 0 h 1687775"/>
              <a:gd name="connsiteX1" fmla="*/ 1776897 w 2895600"/>
              <a:gd name="connsiteY1" fmla="*/ 523460 h 1687775"/>
              <a:gd name="connsiteX2" fmla="*/ 1981200 w 2895600"/>
              <a:gd name="connsiteY2" fmla="*/ 443446 h 1687775"/>
              <a:gd name="connsiteX3" fmla="*/ 2283615 w 2895600"/>
              <a:gd name="connsiteY3" fmla="*/ 724590 h 1687775"/>
              <a:gd name="connsiteX4" fmla="*/ 2461260 w 2895600"/>
              <a:gd name="connsiteY4" fmla="*/ 685800 h 1687775"/>
              <a:gd name="connsiteX5" fmla="*/ 2895600 w 2895600"/>
              <a:gd name="connsiteY5" fmla="*/ 1120140 h 1687775"/>
              <a:gd name="connsiteX6" fmla="*/ 2698117 w 2895600"/>
              <a:gd name="connsiteY6" fmla="*/ 1478280 h 1687775"/>
              <a:gd name="connsiteX7" fmla="*/ 1980496 w 2895600"/>
              <a:gd name="connsiteY7" fmla="*/ 1656195 h 1687775"/>
              <a:gd name="connsiteX8" fmla="*/ 1965798 w 2895600"/>
              <a:gd name="connsiteY8" fmla="*/ 1670891 h 1687775"/>
              <a:gd name="connsiteX9" fmla="*/ 64333 w 2895600"/>
              <a:gd name="connsiteY9" fmla="*/ 1478280 h 1687775"/>
              <a:gd name="connsiteX10" fmla="*/ 0 w 2895600"/>
              <a:gd name="connsiteY10" fmla="*/ 1257300 h 1687775"/>
              <a:gd name="connsiteX11" fmla="*/ 419100 w 2895600"/>
              <a:gd name="connsiteY11" fmla="*/ 838200 h 1687775"/>
              <a:gd name="connsiteX12" fmla="*/ 445895 w 2895600"/>
              <a:gd name="connsiteY12" fmla="*/ 840901 h 1687775"/>
              <a:gd name="connsiteX13" fmla="*/ 426720 w 2895600"/>
              <a:gd name="connsiteY13" fmla="*/ 685800 h 1687775"/>
              <a:gd name="connsiteX14" fmla="*/ 1112520 w 2895600"/>
              <a:gd name="connsiteY14" fmla="*/ 0 h 1687775"/>
              <a:gd name="connsiteX0" fmla="*/ 1112520 w 2895600"/>
              <a:gd name="connsiteY0" fmla="*/ 0 h 1693144"/>
              <a:gd name="connsiteX1" fmla="*/ 1776897 w 2895600"/>
              <a:gd name="connsiteY1" fmla="*/ 523460 h 1693144"/>
              <a:gd name="connsiteX2" fmla="*/ 1981200 w 2895600"/>
              <a:gd name="connsiteY2" fmla="*/ 443446 h 1693144"/>
              <a:gd name="connsiteX3" fmla="*/ 2283615 w 2895600"/>
              <a:gd name="connsiteY3" fmla="*/ 724590 h 1693144"/>
              <a:gd name="connsiteX4" fmla="*/ 2461260 w 2895600"/>
              <a:gd name="connsiteY4" fmla="*/ 685800 h 1693144"/>
              <a:gd name="connsiteX5" fmla="*/ 2895600 w 2895600"/>
              <a:gd name="connsiteY5" fmla="*/ 1120140 h 1693144"/>
              <a:gd name="connsiteX6" fmla="*/ 2698117 w 2895600"/>
              <a:gd name="connsiteY6" fmla="*/ 1478280 h 1693144"/>
              <a:gd name="connsiteX7" fmla="*/ 1980496 w 2895600"/>
              <a:gd name="connsiteY7" fmla="*/ 1656195 h 1693144"/>
              <a:gd name="connsiteX8" fmla="*/ 863483 w 2895600"/>
              <a:gd name="connsiteY8" fmla="*/ 1678240 h 1693144"/>
              <a:gd name="connsiteX9" fmla="*/ 64333 w 2895600"/>
              <a:gd name="connsiteY9" fmla="*/ 1478280 h 1693144"/>
              <a:gd name="connsiteX10" fmla="*/ 0 w 2895600"/>
              <a:gd name="connsiteY10" fmla="*/ 1257300 h 1693144"/>
              <a:gd name="connsiteX11" fmla="*/ 419100 w 2895600"/>
              <a:gd name="connsiteY11" fmla="*/ 838200 h 1693144"/>
              <a:gd name="connsiteX12" fmla="*/ 445895 w 2895600"/>
              <a:gd name="connsiteY12" fmla="*/ 840901 h 1693144"/>
              <a:gd name="connsiteX13" fmla="*/ 426720 w 2895600"/>
              <a:gd name="connsiteY13" fmla="*/ 685800 h 1693144"/>
              <a:gd name="connsiteX14" fmla="*/ 1112520 w 2895600"/>
              <a:gd name="connsiteY14" fmla="*/ 0 h 1693144"/>
              <a:gd name="connsiteX0" fmla="*/ 1112520 w 2895600"/>
              <a:gd name="connsiteY0" fmla="*/ 0 h 1656322"/>
              <a:gd name="connsiteX1" fmla="*/ 1776897 w 2895600"/>
              <a:gd name="connsiteY1" fmla="*/ 523460 h 1656322"/>
              <a:gd name="connsiteX2" fmla="*/ 1981200 w 2895600"/>
              <a:gd name="connsiteY2" fmla="*/ 443446 h 1656322"/>
              <a:gd name="connsiteX3" fmla="*/ 2283615 w 2895600"/>
              <a:gd name="connsiteY3" fmla="*/ 724590 h 1656322"/>
              <a:gd name="connsiteX4" fmla="*/ 2461260 w 2895600"/>
              <a:gd name="connsiteY4" fmla="*/ 685800 h 1656322"/>
              <a:gd name="connsiteX5" fmla="*/ 2895600 w 2895600"/>
              <a:gd name="connsiteY5" fmla="*/ 1120140 h 1656322"/>
              <a:gd name="connsiteX6" fmla="*/ 2698117 w 2895600"/>
              <a:gd name="connsiteY6" fmla="*/ 1478280 h 1656322"/>
              <a:gd name="connsiteX7" fmla="*/ 1980496 w 2895600"/>
              <a:gd name="connsiteY7" fmla="*/ 1656195 h 1656322"/>
              <a:gd name="connsiteX8" fmla="*/ 951668 w 2895600"/>
              <a:gd name="connsiteY8" fmla="*/ 1450427 h 1656322"/>
              <a:gd name="connsiteX9" fmla="*/ 64333 w 2895600"/>
              <a:gd name="connsiteY9" fmla="*/ 1478280 h 1656322"/>
              <a:gd name="connsiteX10" fmla="*/ 0 w 2895600"/>
              <a:gd name="connsiteY10" fmla="*/ 1257300 h 1656322"/>
              <a:gd name="connsiteX11" fmla="*/ 419100 w 2895600"/>
              <a:gd name="connsiteY11" fmla="*/ 838200 h 1656322"/>
              <a:gd name="connsiteX12" fmla="*/ 445895 w 2895600"/>
              <a:gd name="connsiteY12" fmla="*/ 840901 h 1656322"/>
              <a:gd name="connsiteX13" fmla="*/ 426720 w 2895600"/>
              <a:gd name="connsiteY13" fmla="*/ 685800 h 1656322"/>
              <a:gd name="connsiteX14" fmla="*/ 1112520 w 2895600"/>
              <a:gd name="connsiteY14" fmla="*/ 0 h 1656322"/>
              <a:gd name="connsiteX0" fmla="*/ 1112520 w 2895600"/>
              <a:gd name="connsiteY0" fmla="*/ 0 h 1684771"/>
              <a:gd name="connsiteX1" fmla="*/ 1776897 w 2895600"/>
              <a:gd name="connsiteY1" fmla="*/ 523460 h 1684771"/>
              <a:gd name="connsiteX2" fmla="*/ 1981200 w 2895600"/>
              <a:gd name="connsiteY2" fmla="*/ 443446 h 1684771"/>
              <a:gd name="connsiteX3" fmla="*/ 2283615 w 2895600"/>
              <a:gd name="connsiteY3" fmla="*/ 724590 h 1684771"/>
              <a:gd name="connsiteX4" fmla="*/ 2461260 w 2895600"/>
              <a:gd name="connsiteY4" fmla="*/ 685800 h 1684771"/>
              <a:gd name="connsiteX5" fmla="*/ 2895600 w 2895600"/>
              <a:gd name="connsiteY5" fmla="*/ 1120140 h 1684771"/>
              <a:gd name="connsiteX6" fmla="*/ 2698117 w 2895600"/>
              <a:gd name="connsiteY6" fmla="*/ 1478280 h 1684771"/>
              <a:gd name="connsiteX7" fmla="*/ 1980496 w 2895600"/>
              <a:gd name="connsiteY7" fmla="*/ 1656195 h 1684771"/>
              <a:gd name="connsiteX8" fmla="*/ 1965798 w 2895600"/>
              <a:gd name="connsiteY8" fmla="*/ 1663542 h 1684771"/>
              <a:gd name="connsiteX9" fmla="*/ 951668 w 2895600"/>
              <a:gd name="connsiteY9" fmla="*/ 1450427 h 1684771"/>
              <a:gd name="connsiteX10" fmla="*/ 64333 w 2895600"/>
              <a:gd name="connsiteY10" fmla="*/ 1478280 h 1684771"/>
              <a:gd name="connsiteX11" fmla="*/ 0 w 2895600"/>
              <a:gd name="connsiteY11" fmla="*/ 1257300 h 1684771"/>
              <a:gd name="connsiteX12" fmla="*/ 419100 w 2895600"/>
              <a:gd name="connsiteY12" fmla="*/ 838200 h 1684771"/>
              <a:gd name="connsiteX13" fmla="*/ 445895 w 2895600"/>
              <a:gd name="connsiteY13" fmla="*/ 840901 h 1684771"/>
              <a:gd name="connsiteX14" fmla="*/ 426720 w 2895600"/>
              <a:gd name="connsiteY14" fmla="*/ 685800 h 1684771"/>
              <a:gd name="connsiteX15" fmla="*/ 1112520 w 2895600"/>
              <a:gd name="connsiteY15" fmla="*/ 0 h 1684771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64333 w 2895600"/>
              <a:gd name="connsiteY10" fmla="*/ 1478280 h 1667103"/>
              <a:gd name="connsiteX11" fmla="*/ 0 w 2895600"/>
              <a:gd name="connsiteY11" fmla="*/ 1257300 h 1667103"/>
              <a:gd name="connsiteX12" fmla="*/ 419100 w 2895600"/>
              <a:gd name="connsiteY12" fmla="*/ 838200 h 1667103"/>
              <a:gd name="connsiteX13" fmla="*/ 445895 w 2895600"/>
              <a:gd name="connsiteY13" fmla="*/ 840901 h 1667103"/>
              <a:gd name="connsiteX14" fmla="*/ 426720 w 2895600"/>
              <a:gd name="connsiteY14" fmla="*/ 685800 h 1667103"/>
              <a:gd name="connsiteX15" fmla="*/ 1112520 w 2895600"/>
              <a:gd name="connsiteY15" fmla="*/ 0 h 1667103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951669 w 2895600"/>
              <a:gd name="connsiteY10" fmla="*/ 1465124 h 1667103"/>
              <a:gd name="connsiteX11" fmla="*/ 64333 w 2895600"/>
              <a:gd name="connsiteY11" fmla="*/ 1478280 h 1667103"/>
              <a:gd name="connsiteX12" fmla="*/ 0 w 2895600"/>
              <a:gd name="connsiteY12" fmla="*/ 1257300 h 1667103"/>
              <a:gd name="connsiteX13" fmla="*/ 419100 w 2895600"/>
              <a:gd name="connsiteY13" fmla="*/ 838200 h 1667103"/>
              <a:gd name="connsiteX14" fmla="*/ 445895 w 2895600"/>
              <a:gd name="connsiteY14" fmla="*/ 840901 h 1667103"/>
              <a:gd name="connsiteX15" fmla="*/ 426720 w 2895600"/>
              <a:gd name="connsiteY15" fmla="*/ 685800 h 1667103"/>
              <a:gd name="connsiteX16" fmla="*/ 1112520 w 2895600"/>
              <a:gd name="connsiteY16" fmla="*/ 0 h 1667103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951669 w 2895600"/>
              <a:gd name="connsiteY11" fmla="*/ 1465124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738555 w 2895600"/>
              <a:gd name="connsiteY11" fmla="*/ 1450427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738555 w 2895600"/>
              <a:gd name="connsiteY11" fmla="*/ 1450427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473999 w 2895600"/>
              <a:gd name="connsiteY11" fmla="*/ 1729681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1928098"/>
              <a:gd name="connsiteX1" fmla="*/ 1776897 w 2895600"/>
              <a:gd name="connsiteY1" fmla="*/ 523460 h 1928098"/>
              <a:gd name="connsiteX2" fmla="*/ 1981200 w 2895600"/>
              <a:gd name="connsiteY2" fmla="*/ 443446 h 1928098"/>
              <a:gd name="connsiteX3" fmla="*/ 2283615 w 2895600"/>
              <a:gd name="connsiteY3" fmla="*/ 724590 h 1928098"/>
              <a:gd name="connsiteX4" fmla="*/ 2461260 w 2895600"/>
              <a:gd name="connsiteY4" fmla="*/ 685800 h 1928098"/>
              <a:gd name="connsiteX5" fmla="*/ 2895600 w 2895600"/>
              <a:gd name="connsiteY5" fmla="*/ 1120140 h 1928098"/>
              <a:gd name="connsiteX6" fmla="*/ 2698117 w 2895600"/>
              <a:gd name="connsiteY6" fmla="*/ 1478280 h 1928098"/>
              <a:gd name="connsiteX7" fmla="*/ 2274446 w 2895600"/>
              <a:gd name="connsiteY7" fmla="*/ 1443080 h 1928098"/>
              <a:gd name="connsiteX8" fmla="*/ 1965798 w 2895600"/>
              <a:gd name="connsiteY8" fmla="*/ 1663542 h 1928098"/>
              <a:gd name="connsiteX9" fmla="*/ 1326456 w 2895600"/>
              <a:gd name="connsiteY9" fmla="*/ 1832564 h 1928098"/>
              <a:gd name="connsiteX10" fmla="*/ 878180 w 2895600"/>
              <a:gd name="connsiteY10" fmla="*/ 1928098 h 1928098"/>
              <a:gd name="connsiteX11" fmla="*/ 473999 w 2895600"/>
              <a:gd name="connsiteY11" fmla="*/ 1729681 h 1928098"/>
              <a:gd name="connsiteX12" fmla="*/ 64333 w 2895600"/>
              <a:gd name="connsiteY12" fmla="*/ 1478280 h 1928098"/>
              <a:gd name="connsiteX13" fmla="*/ 0 w 2895600"/>
              <a:gd name="connsiteY13" fmla="*/ 1257300 h 1928098"/>
              <a:gd name="connsiteX14" fmla="*/ 419100 w 2895600"/>
              <a:gd name="connsiteY14" fmla="*/ 838200 h 1928098"/>
              <a:gd name="connsiteX15" fmla="*/ 445895 w 2895600"/>
              <a:gd name="connsiteY15" fmla="*/ 840901 h 1928098"/>
              <a:gd name="connsiteX16" fmla="*/ 426720 w 2895600"/>
              <a:gd name="connsiteY16" fmla="*/ 685800 h 1928098"/>
              <a:gd name="connsiteX17" fmla="*/ 1112520 w 2895600"/>
              <a:gd name="connsiteY17" fmla="*/ 0 h 1928098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65798 w 2895600"/>
              <a:gd name="connsiteY8" fmla="*/ 1663542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80496 w 2895600"/>
              <a:gd name="connsiteY8" fmla="*/ 1854611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28394"/>
              <a:gd name="connsiteX1" fmla="*/ 1776897 w 2895600"/>
              <a:gd name="connsiteY1" fmla="*/ 523460 h 1928394"/>
              <a:gd name="connsiteX2" fmla="*/ 1981200 w 2895600"/>
              <a:gd name="connsiteY2" fmla="*/ 443446 h 1928394"/>
              <a:gd name="connsiteX3" fmla="*/ 2283615 w 2895600"/>
              <a:gd name="connsiteY3" fmla="*/ 724590 h 1928394"/>
              <a:gd name="connsiteX4" fmla="*/ 2461260 w 2895600"/>
              <a:gd name="connsiteY4" fmla="*/ 685800 h 1928394"/>
              <a:gd name="connsiteX5" fmla="*/ 2895600 w 2895600"/>
              <a:gd name="connsiteY5" fmla="*/ 1120140 h 1928394"/>
              <a:gd name="connsiteX6" fmla="*/ 2698117 w 2895600"/>
              <a:gd name="connsiteY6" fmla="*/ 1478280 h 1928394"/>
              <a:gd name="connsiteX7" fmla="*/ 2274446 w 2895600"/>
              <a:gd name="connsiteY7" fmla="*/ 1443080 h 1928394"/>
              <a:gd name="connsiteX8" fmla="*/ 1980496 w 2895600"/>
              <a:gd name="connsiteY8" fmla="*/ 1854611 h 1928394"/>
              <a:gd name="connsiteX9" fmla="*/ 1458734 w 2895600"/>
              <a:gd name="connsiteY9" fmla="*/ 1685588 h 1928394"/>
              <a:gd name="connsiteX10" fmla="*/ 878180 w 2895600"/>
              <a:gd name="connsiteY10" fmla="*/ 1928098 h 1928394"/>
              <a:gd name="connsiteX11" fmla="*/ 473999 w 2895600"/>
              <a:gd name="connsiteY11" fmla="*/ 1729681 h 1928394"/>
              <a:gd name="connsiteX12" fmla="*/ 64333 w 2895600"/>
              <a:gd name="connsiteY12" fmla="*/ 1478280 h 1928394"/>
              <a:gd name="connsiteX13" fmla="*/ 0 w 2895600"/>
              <a:gd name="connsiteY13" fmla="*/ 1257300 h 1928394"/>
              <a:gd name="connsiteX14" fmla="*/ 419100 w 2895600"/>
              <a:gd name="connsiteY14" fmla="*/ 838200 h 1928394"/>
              <a:gd name="connsiteX15" fmla="*/ 445895 w 2895600"/>
              <a:gd name="connsiteY15" fmla="*/ 840901 h 1928394"/>
              <a:gd name="connsiteX16" fmla="*/ 426720 w 2895600"/>
              <a:gd name="connsiteY16" fmla="*/ 685800 h 1928394"/>
              <a:gd name="connsiteX17" fmla="*/ 1112520 w 2895600"/>
              <a:gd name="connsiteY17" fmla="*/ 0 h 1928394"/>
              <a:gd name="connsiteX0" fmla="*/ 1112520 w 2895600"/>
              <a:gd name="connsiteY0" fmla="*/ 0 h 2016464"/>
              <a:gd name="connsiteX1" fmla="*/ 1776897 w 2895600"/>
              <a:gd name="connsiteY1" fmla="*/ 523460 h 2016464"/>
              <a:gd name="connsiteX2" fmla="*/ 1981200 w 2895600"/>
              <a:gd name="connsiteY2" fmla="*/ 443446 h 2016464"/>
              <a:gd name="connsiteX3" fmla="*/ 2283615 w 2895600"/>
              <a:gd name="connsiteY3" fmla="*/ 724590 h 2016464"/>
              <a:gd name="connsiteX4" fmla="*/ 2461260 w 2895600"/>
              <a:gd name="connsiteY4" fmla="*/ 685800 h 2016464"/>
              <a:gd name="connsiteX5" fmla="*/ 2895600 w 2895600"/>
              <a:gd name="connsiteY5" fmla="*/ 1120140 h 2016464"/>
              <a:gd name="connsiteX6" fmla="*/ 2698117 w 2895600"/>
              <a:gd name="connsiteY6" fmla="*/ 1478280 h 2016464"/>
              <a:gd name="connsiteX7" fmla="*/ 2274446 w 2895600"/>
              <a:gd name="connsiteY7" fmla="*/ 1443080 h 2016464"/>
              <a:gd name="connsiteX8" fmla="*/ 1980496 w 2895600"/>
              <a:gd name="connsiteY8" fmla="*/ 1854611 h 2016464"/>
              <a:gd name="connsiteX9" fmla="*/ 1458734 w 2895600"/>
              <a:gd name="connsiteY9" fmla="*/ 1685588 h 2016464"/>
              <a:gd name="connsiteX10" fmla="*/ 878180 w 2895600"/>
              <a:gd name="connsiteY10" fmla="*/ 2016284 h 2016464"/>
              <a:gd name="connsiteX11" fmla="*/ 473999 w 2895600"/>
              <a:gd name="connsiteY11" fmla="*/ 1729681 h 2016464"/>
              <a:gd name="connsiteX12" fmla="*/ 64333 w 2895600"/>
              <a:gd name="connsiteY12" fmla="*/ 1478280 h 2016464"/>
              <a:gd name="connsiteX13" fmla="*/ 0 w 2895600"/>
              <a:gd name="connsiteY13" fmla="*/ 1257300 h 2016464"/>
              <a:gd name="connsiteX14" fmla="*/ 419100 w 2895600"/>
              <a:gd name="connsiteY14" fmla="*/ 838200 h 2016464"/>
              <a:gd name="connsiteX15" fmla="*/ 445895 w 2895600"/>
              <a:gd name="connsiteY15" fmla="*/ 840901 h 2016464"/>
              <a:gd name="connsiteX16" fmla="*/ 426720 w 2895600"/>
              <a:gd name="connsiteY16" fmla="*/ 685800 h 2016464"/>
              <a:gd name="connsiteX17" fmla="*/ 1112520 w 2895600"/>
              <a:gd name="connsiteY17" fmla="*/ 0 h 2016464"/>
              <a:gd name="connsiteX0" fmla="*/ 1112520 w 2895600"/>
              <a:gd name="connsiteY0" fmla="*/ 0 h 2016782"/>
              <a:gd name="connsiteX1" fmla="*/ 1776897 w 2895600"/>
              <a:gd name="connsiteY1" fmla="*/ 523460 h 2016782"/>
              <a:gd name="connsiteX2" fmla="*/ 1981200 w 2895600"/>
              <a:gd name="connsiteY2" fmla="*/ 443446 h 2016782"/>
              <a:gd name="connsiteX3" fmla="*/ 2283615 w 2895600"/>
              <a:gd name="connsiteY3" fmla="*/ 724590 h 2016782"/>
              <a:gd name="connsiteX4" fmla="*/ 2461260 w 2895600"/>
              <a:gd name="connsiteY4" fmla="*/ 685800 h 2016782"/>
              <a:gd name="connsiteX5" fmla="*/ 2895600 w 2895600"/>
              <a:gd name="connsiteY5" fmla="*/ 1120140 h 2016782"/>
              <a:gd name="connsiteX6" fmla="*/ 2698117 w 2895600"/>
              <a:gd name="connsiteY6" fmla="*/ 1478280 h 2016782"/>
              <a:gd name="connsiteX7" fmla="*/ 2274446 w 2895600"/>
              <a:gd name="connsiteY7" fmla="*/ 1443080 h 2016782"/>
              <a:gd name="connsiteX8" fmla="*/ 1980496 w 2895600"/>
              <a:gd name="connsiteY8" fmla="*/ 1854611 h 2016782"/>
              <a:gd name="connsiteX9" fmla="*/ 1458734 w 2895600"/>
              <a:gd name="connsiteY9" fmla="*/ 1685588 h 2016782"/>
              <a:gd name="connsiteX10" fmla="*/ 878180 w 2895600"/>
              <a:gd name="connsiteY10" fmla="*/ 2016284 h 2016782"/>
              <a:gd name="connsiteX11" fmla="*/ 620974 w 2895600"/>
              <a:gd name="connsiteY11" fmla="*/ 1604752 h 2016782"/>
              <a:gd name="connsiteX12" fmla="*/ 64333 w 2895600"/>
              <a:gd name="connsiteY12" fmla="*/ 1478280 h 2016782"/>
              <a:gd name="connsiteX13" fmla="*/ 0 w 2895600"/>
              <a:gd name="connsiteY13" fmla="*/ 1257300 h 2016782"/>
              <a:gd name="connsiteX14" fmla="*/ 419100 w 2895600"/>
              <a:gd name="connsiteY14" fmla="*/ 838200 h 2016782"/>
              <a:gd name="connsiteX15" fmla="*/ 445895 w 2895600"/>
              <a:gd name="connsiteY15" fmla="*/ 840901 h 2016782"/>
              <a:gd name="connsiteX16" fmla="*/ 426720 w 2895600"/>
              <a:gd name="connsiteY16" fmla="*/ 685800 h 2016782"/>
              <a:gd name="connsiteX17" fmla="*/ 1112520 w 2895600"/>
              <a:gd name="connsiteY17" fmla="*/ 0 h 20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5600" h="2016782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cubicBezTo>
                  <a:pt x="2458910" y="1537585"/>
                  <a:pt x="2394049" y="1380358"/>
                  <a:pt x="2274446" y="1443080"/>
                </a:cubicBezTo>
                <a:cubicBezTo>
                  <a:pt x="2154843" y="1505802"/>
                  <a:pt x="2151967" y="1888906"/>
                  <a:pt x="1980496" y="1854611"/>
                </a:cubicBezTo>
                <a:cubicBezTo>
                  <a:pt x="1772281" y="1858285"/>
                  <a:pt x="1627756" y="1721107"/>
                  <a:pt x="1458734" y="1685588"/>
                </a:cubicBezTo>
                <a:cubicBezTo>
                  <a:pt x="1265216" y="1766425"/>
                  <a:pt x="1017807" y="2029757"/>
                  <a:pt x="878180" y="2016284"/>
                </a:cubicBezTo>
                <a:cubicBezTo>
                  <a:pt x="738553" y="2002811"/>
                  <a:pt x="756615" y="1679722"/>
                  <a:pt x="620974" y="1604752"/>
                </a:cubicBezTo>
                <a:cubicBezTo>
                  <a:pt x="473085" y="1609394"/>
                  <a:pt x="222944" y="1512917"/>
                  <a:pt x="64333" y="1478280"/>
                </a:cubicBez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Oval 15"/>
          <p:cNvSpPr/>
          <p:nvPr userDrawn="1"/>
        </p:nvSpPr>
        <p:spPr>
          <a:xfrm>
            <a:off x="8067051" y="4699001"/>
            <a:ext cx="4124950" cy="2159000"/>
          </a:xfrm>
          <a:custGeom>
            <a:avLst/>
            <a:gdLst/>
            <a:ahLst/>
            <a:cxnLst/>
            <a:rect l="l" t="t" r="r" b="b"/>
            <a:pathLst>
              <a:path w="2895600" h="1478280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lnTo>
                  <a:pt x="64333" y="1478280"/>
                </a:ln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C532-050E-4A33-A28B-21717A782A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85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FB6E-327E-47FC-81CE-1B6A37B039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1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5D2B-392F-42A8-A446-2D80C114FB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34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9212-0C7C-4A93-A109-DE8FC9F27E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06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A6AF-A09D-45F8-A016-8F8C6C34EA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43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D717B-590C-42CC-A9BA-ABB80DAFC9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81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D0F70D-59E7-40B5-A1A2-CC96C214C4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7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4659317"/>
            <a:ext cx="12192000" cy="1552201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70" name="文本框 69"/>
          <p:cNvSpPr txBox="1"/>
          <p:nvPr/>
        </p:nvSpPr>
        <p:spPr>
          <a:xfrm>
            <a:off x="2510807" y="1253883"/>
            <a:ext cx="733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信息内容安全</a:t>
            </a:r>
            <a:endParaRPr lang="zh-CN" altLang="en-US" sz="60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34490" y="3123658"/>
            <a:ext cx="7086167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1" dirty="0" smtClean="0">
                <a:latin typeface="微软雅黑" pitchFamily="34" charset="-122"/>
                <a:ea typeface="微软雅黑" pitchFamily="34" charset="-122"/>
              </a:rPr>
              <a:t>第三章   网络信息内容预处理技术</a:t>
            </a:r>
            <a:endParaRPr lang="zh-CN" altLang="en-US" sz="300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818092" y="5204584"/>
            <a:ext cx="422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中国矿业大学  曹天杰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912E-CD21-4B76-91AB-8AF6576DF20D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02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913127" y="6027003"/>
            <a:ext cx="9889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目前来看，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表现较好是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BosonNLP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分词系统、庖丁中文分词系统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，性能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突出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常见中文分词系统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63" y="1187894"/>
            <a:ext cx="6829425" cy="454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857250"/>
            <a:ext cx="3879850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87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199456" y="5097959"/>
            <a:ext cx="9889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计算机对其处理不但是没有价值的工作，还会增加运算复杂度，通常文本的停用词处理中可采用基于词频的方法将其除去。可以按业务需要，专门整理对业务无帮助或无意义的词。甚至停用“句”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如针对电商的“此用户没有发表评论。”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停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用词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1661089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98" y="1050856"/>
            <a:ext cx="5509580" cy="400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1262097" y="1477060"/>
            <a:ext cx="3424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停用词（</a:t>
            </a:r>
            <a:r>
              <a:rPr lang="en-US" altLang="zh-CN" sz="2000" dirty="0">
                <a:solidFill>
                  <a:srgbClr val="FF0000"/>
                </a:solidFill>
              </a:rPr>
              <a:t>Stop Words</a:t>
            </a:r>
            <a:r>
              <a:rPr lang="zh-CN" altLang="en-US" sz="2000" dirty="0">
                <a:solidFill>
                  <a:srgbClr val="FF0000"/>
                </a:solidFill>
              </a:rPr>
              <a:t>）主要是功能词，功能词没有什么实际含义，比如</a:t>
            </a:r>
            <a:r>
              <a:rPr lang="en-US" altLang="zh-CN" sz="2000" dirty="0">
                <a:solidFill>
                  <a:srgbClr val="FF0000"/>
                </a:solidFill>
              </a:rPr>
              <a:t>'the'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'is'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'at'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'which'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'on'</a:t>
            </a:r>
            <a:r>
              <a:rPr lang="zh-CN" altLang="en-US" sz="2000" dirty="0">
                <a:solidFill>
                  <a:srgbClr val="FF0000"/>
                </a:solidFill>
              </a:rPr>
              <a:t>等。</a:t>
            </a:r>
          </a:p>
        </p:txBody>
      </p:sp>
      <p:sp>
        <p:nvSpPr>
          <p:cNvPr id="4" name="矩形 3"/>
          <p:cNvSpPr/>
          <p:nvPr/>
        </p:nvSpPr>
        <p:spPr>
          <a:xfrm>
            <a:off x="1262097" y="3416219"/>
            <a:ext cx="3424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中文停用词 </a:t>
            </a:r>
            <a:r>
              <a:rPr lang="en-US" altLang="zh-CN" sz="2000" dirty="0">
                <a:solidFill>
                  <a:srgbClr val="FF0000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中 </a:t>
            </a:r>
            <a:r>
              <a:rPr lang="en-US" altLang="zh-CN" sz="2000" dirty="0">
                <a:solidFill>
                  <a:srgbClr val="FF0000"/>
                </a:solidFill>
              </a:rPr>
              <a:t>, ? </a:t>
            </a:r>
            <a:r>
              <a:rPr lang="zh-CN" altLang="en-US" sz="2000" dirty="0">
                <a:solidFill>
                  <a:srgbClr val="FF0000"/>
                </a:solidFill>
              </a:rPr>
              <a:t>、。“”</a:t>
            </a:r>
            <a:r>
              <a:rPr lang="en-US" altLang="zh-CN" sz="2000" dirty="0">
                <a:solidFill>
                  <a:srgbClr val="FF0000"/>
                </a:solidFill>
              </a:rPr>
              <a:t>《》!,:;? </a:t>
            </a:r>
            <a:r>
              <a:rPr lang="zh-CN" altLang="en-US" sz="2000" dirty="0">
                <a:solidFill>
                  <a:srgbClr val="FF0000"/>
                </a:solidFill>
              </a:rPr>
              <a:t>人民 末啊阿哎 哎呀 哎哟</a:t>
            </a:r>
          </a:p>
        </p:txBody>
      </p:sp>
    </p:spTree>
    <p:extLst>
      <p:ext uri="{BB962C8B-B14F-4D97-AF65-F5344CB8AC3E}">
        <p14:creationId xmlns:p14="http://schemas.microsoft.com/office/powerpoint/2010/main" val="5187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998490" y="5336929"/>
            <a:ext cx="1031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根据语义级别由低到高来分，文本语义特征可分为：亚词级别、词级别、多词级别、语义级别和语用级别。其中，应用最为广泛的是词级别。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" b="18848"/>
          <a:stretch/>
        </p:blipFill>
        <p:spPr bwMode="auto">
          <a:xfrm>
            <a:off x="6653672" y="1711791"/>
            <a:ext cx="4716571" cy="2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语义特征提取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0" name="文本框 70"/>
          <p:cNvSpPr txBox="1"/>
          <p:nvPr/>
        </p:nvSpPr>
        <p:spPr>
          <a:xfrm>
            <a:off x="752548" y="146595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语义特征需具备如下特征：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738431" y="2327224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38431" y="297467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1134854" y="255158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116382" y="3239422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1540497" y="2429326"/>
            <a:ext cx="4321142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特征项要</a:t>
            </a:r>
            <a:r>
              <a:rPr lang="zh-CN" altLang="en-US" dirty="0" smtClean="0"/>
              <a:t>能确实</a:t>
            </a:r>
            <a:r>
              <a:rPr lang="zh-CN" altLang="en-US" dirty="0"/>
              <a:t>标识文本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  <p:sp>
        <p:nvSpPr>
          <p:cNvPr id="29" name="文本框 14"/>
          <p:cNvSpPr txBox="1"/>
          <p:nvPr/>
        </p:nvSpPr>
        <p:spPr>
          <a:xfrm>
            <a:off x="1567313" y="2932232"/>
            <a:ext cx="3348086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具有</a:t>
            </a:r>
            <a:r>
              <a:rPr lang="zh-CN" altLang="en-US" dirty="0"/>
              <a:t>将目标文本与其他文本相区分的能力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20410" y="3805749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 bwMode="auto">
          <a:xfrm>
            <a:off x="1124517" y="3911951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4"/>
          <p:cNvSpPr txBox="1"/>
          <p:nvPr/>
        </p:nvSpPr>
        <p:spPr>
          <a:xfrm>
            <a:off x="1575448" y="3824445"/>
            <a:ext cx="33480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特征项的个数不能太多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28545" y="436519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 bwMode="auto">
          <a:xfrm>
            <a:off x="1081843" y="4602615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14"/>
          <p:cNvSpPr txBox="1"/>
          <p:nvPr/>
        </p:nvSpPr>
        <p:spPr>
          <a:xfrm>
            <a:off x="1532774" y="4515109"/>
            <a:ext cx="33480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特征项分离要比较容易实现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85871" y="5055854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87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语义特征提取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345096"/>
            <a:ext cx="6096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53548" y="5339331"/>
            <a:ext cx="95614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有一篇很长的文章，我要用计算机提取它的关键词（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Automatic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Keyphrase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extraction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），完全不加以人工干预，请问怎样才能正确做到？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1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语义特征提取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5216" y="927100"/>
            <a:ext cx="53726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假定现在有一篇长文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中国的蜜蜂养殖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，我们准备用计算机提取它的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关键词；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首先思路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某个词很重要，它应该在这篇文章中多次出现。于是，我们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词频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统计；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我们可能发现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蜜蜂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养殖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这三个词的出现次数一样多。这是不是意味着，作为关键词，它们的重要性是一样的？</a:t>
            </a:r>
          </a:p>
        </p:txBody>
      </p:sp>
      <p:pic>
        <p:nvPicPr>
          <p:cNvPr id="45058" name="Picture 2" descr="http://image.beekka.com/blog/201303/bg20130315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43" y="1050856"/>
            <a:ext cx="5671026" cy="3898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00727" y="5501813"/>
            <a:ext cx="10227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如果某个词比较少见，但是它在这篇文章中多次出现，那么它很可能就反映了这篇文章的特性，正是我们所需要的关键词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30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语义特征提取</a:t>
            </a:r>
            <a:r>
              <a:rPr lang="en-US" altLang="zh-CN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——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例子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5217" y="982389"/>
            <a:ext cx="105253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如下</a:t>
            </a:r>
            <a:r>
              <a:rPr lang="zh-CN" altLang="en-US" sz="2000" dirty="0"/>
              <a:t>的向量来</a:t>
            </a:r>
            <a:r>
              <a:rPr lang="zh-CN" altLang="en-US" sz="2000" dirty="0" smtClean="0"/>
              <a:t>表示某第二篇，</a:t>
            </a:r>
            <a:r>
              <a:rPr lang="zh-CN" altLang="en-US" sz="2000" dirty="0"/>
              <a:t>以便于计算机理解和处理。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w2=</a:t>
            </a:r>
            <a:r>
              <a:rPr lang="zh-CN" altLang="en-US" sz="2000" dirty="0"/>
              <a:t>（文本，</a:t>
            </a:r>
            <a:r>
              <a:rPr lang="en-US" altLang="zh-CN" sz="2000" dirty="0"/>
              <a:t>5</a:t>
            </a:r>
            <a:r>
              <a:rPr lang="zh-CN" altLang="en-US" sz="2000" dirty="0"/>
              <a:t>，统计学习，</a:t>
            </a:r>
            <a:r>
              <a:rPr lang="en-US" altLang="zh-CN" sz="2000" dirty="0"/>
              <a:t>4</a:t>
            </a:r>
            <a:r>
              <a:rPr lang="zh-CN" altLang="en-US" sz="2000" dirty="0"/>
              <a:t>，模型，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　　这个向量表示在</a:t>
            </a:r>
            <a:r>
              <a:rPr lang="en-US" altLang="zh-CN" sz="2000" dirty="0"/>
              <a:t>w2</a:t>
            </a:r>
            <a:r>
              <a:rPr lang="zh-CN" altLang="en-US" sz="2000" dirty="0"/>
              <a:t>所代表的文本中，“文本”这个词出现了</a:t>
            </a:r>
            <a:r>
              <a:rPr lang="en-US" altLang="zh-CN" sz="2000" dirty="0"/>
              <a:t>5</a:t>
            </a:r>
            <a:r>
              <a:rPr lang="zh-CN" altLang="en-US" sz="2000" dirty="0"/>
              <a:t>次（这个信息就叫做词频），“统计学习”这个词出现了</a:t>
            </a:r>
            <a:r>
              <a:rPr lang="en-US" altLang="zh-CN" sz="2000" dirty="0"/>
              <a:t>4</a:t>
            </a:r>
            <a:r>
              <a:rPr lang="zh-CN" altLang="en-US" sz="2000" dirty="0"/>
              <a:t>次，而“模型”这个词出现了</a:t>
            </a:r>
            <a:r>
              <a:rPr lang="en-US" altLang="zh-CN" sz="2000" dirty="0"/>
              <a:t>0</a:t>
            </a:r>
            <a:r>
              <a:rPr lang="zh-CN" altLang="en-US" sz="2000" dirty="0"/>
              <a:t>次，依此类推，后面的词没有列出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系列的第三篇文章可以表示为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w3=</a:t>
            </a:r>
            <a:r>
              <a:rPr lang="zh-CN" altLang="en-US" sz="2000" dirty="0"/>
              <a:t>（文本，</a:t>
            </a:r>
            <a:r>
              <a:rPr lang="en-US" altLang="zh-CN" sz="2000" dirty="0"/>
              <a:t>9</a:t>
            </a:r>
            <a:r>
              <a:rPr lang="zh-CN" altLang="en-US" sz="2000" dirty="0"/>
              <a:t>，统计学习，</a:t>
            </a:r>
            <a:r>
              <a:rPr lang="en-US" altLang="zh-CN" sz="2000" dirty="0"/>
              <a:t>4</a:t>
            </a:r>
            <a:r>
              <a:rPr lang="zh-CN" altLang="en-US" sz="2000" dirty="0"/>
              <a:t>，模型，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　　其含义同上。如果还有更多的文档需要表示，我们都可以使用这种方式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例如我们的问题就可以抽离出一个词典向量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D=</a:t>
            </a:r>
            <a:r>
              <a:rPr lang="zh-CN" altLang="en-US" sz="2000" dirty="0"/>
              <a:t>（文本，统计学习，模型，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　　所有的文档向量均可在参考这个词典向量的基础上简化成诸如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w2=</a:t>
            </a: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w3=</a:t>
            </a:r>
            <a:r>
              <a:rPr lang="zh-CN" altLang="en-US" sz="2000" dirty="0"/>
              <a:t>（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　　的形式，其含义没有改变。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这些数字分别叫做各个词在某个文档中的</a:t>
            </a:r>
            <a:r>
              <a:rPr lang="zh-CN" altLang="en-US" sz="2000" dirty="0">
                <a:solidFill>
                  <a:srgbClr val="FF0000"/>
                </a:solidFill>
              </a:rPr>
              <a:t>权重</a:t>
            </a:r>
            <a:r>
              <a:rPr lang="zh-CN" altLang="en-US" sz="2000" dirty="0"/>
              <a:t>，实际上单单使用词频作为权重并不多见，也不十分有用，</a:t>
            </a:r>
            <a:r>
              <a:rPr lang="zh-CN" altLang="en-US" sz="2000" dirty="0">
                <a:solidFill>
                  <a:srgbClr val="FF0000"/>
                </a:solidFill>
              </a:rPr>
              <a:t>更常见的做法是</a:t>
            </a:r>
            <a:r>
              <a:rPr lang="zh-CN" altLang="en-US" sz="20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TF-IDF</a:t>
            </a:r>
            <a:r>
              <a:rPr lang="zh-CN" altLang="en-US" sz="2000" dirty="0">
                <a:solidFill>
                  <a:srgbClr val="FF0000"/>
                </a:solidFill>
              </a:rPr>
              <a:t>值作为权重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15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998489" y="5752427"/>
            <a:ext cx="1031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词级别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WordLevel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以词作为基本语义特征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。以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单词作为基本语义特征在文本分类、信息检索系统中工作良好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，是最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常见的基本语义特征。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词级别语义特征</a:t>
            </a:r>
          </a:p>
        </p:txBody>
      </p:sp>
      <p:sp>
        <p:nvSpPr>
          <p:cNvPr id="20" name="文本框 70"/>
          <p:cNvSpPr txBox="1"/>
          <p:nvPr/>
        </p:nvSpPr>
        <p:spPr>
          <a:xfrm>
            <a:off x="752548" y="91375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词特征可进行计算的因素有很多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常用的有词频、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词性：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38431" y="187000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38431" y="2517456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1134854" y="2094370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116382" y="278220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1540497" y="1972110"/>
            <a:ext cx="3277397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词频（高频、中频、低频）</a:t>
            </a:r>
            <a:endParaRPr lang="en-US" altLang="zh-CN" dirty="0"/>
          </a:p>
        </p:txBody>
      </p:sp>
      <p:sp>
        <p:nvSpPr>
          <p:cNvPr id="29" name="文本框 14"/>
          <p:cNvSpPr txBox="1"/>
          <p:nvPr/>
        </p:nvSpPr>
        <p:spPr>
          <a:xfrm>
            <a:off x="1540497" y="2678501"/>
            <a:ext cx="33480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词性（实词、虚词）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720410" y="3177077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 bwMode="auto">
          <a:xfrm>
            <a:off x="1124517" y="3454735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4"/>
          <p:cNvSpPr txBox="1"/>
          <p:nvPr/>
        </p:nvSpPr>
        <p:spPr>
          <a:xfrm>
            <a:off x="1575448" y="3367229"/>
            <a:ext cx="3978414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文档、词语</a:t>
            </a:r>
            <a:r>
              <a:rPr lang="zh-CN" altLang="en-US" dirty="0" smtClean="0"/>
              <a:t>长度（长词、两字词）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28545" y="3907974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 bwMode="auto">
          <a:xfrm>
            <a:off x="1081843" y="4145399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14"/>
          <p:cNvSpPr txBox="1"/>
          <p:nvPr/>
        </p:nvSpPr>
        <p:spPr>
          <a:xfrm>
            <a:off x="1532774" y="4057893"/>
            <a:ext cx="33480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词语直径</a:t>
            </a:r>
          </a:p>
        </p:txBody>
      </p:sp>
      <p:pic>
        <p:nvPicPr>
          <p:cNvPr id="21" name="图片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3861" y="260350"/>
            <a:ext cx="6233327" cy="4988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8134432" y="53809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词袋模型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728545" y="455452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1081843" y="4791945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14"/>
          <p:cNvSpPr txBox="1"/>
          <p:nvPr/>
        </p:nvSpPr>
        <p:spPr>
          <a:xfrm>
            <a:off x="1540497" y="4680666"/>
            <a:ext cx="4310814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首次出现</a:t>
            </a:r>
            <a:r>
              <a:rPr lang="zh-CN" altLang="en-US" dirty="0" smtClean="0"/>
              <a:t>位置（较早出现、晚出现）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685871" y="521660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  <p:sp>
        <p:nvSpPr>
          <p:cNvPr id="36" name="矩形 35"/>
          <p:cNvSpPr/>
          <p:nvPr/>
        </p:nvSpPr>
        <p:spPr bwMode="auto">
          <a:xfrm>
            <a:off x="1077075" y="5430137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14"/>
          <p:cNvSpPr txBox="1"/>
          <p:nvPr/>
        </p:nvSpPr>
        <p:spPr>
          <a:xfrm>
            <a:off x="1535728" y="5275994"/>
            <a:ext cx="3282165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词语分布偏差（分布均匀？）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681103" y="5754784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998490" y="5336929"/>
            <a:ext cx="1031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亚词级别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(Sub-Word Level)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也称为字素级别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GraphemicLevel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。在英文中比词级别更低的文字组成单位是字母，在汉语中则是单字。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亚词级别语义特征</a:t>
            </a:r>
          </a:p>
        </p:txBody>
      </p:sp>
      <p:sp>
        <p:nvSpPr>
          <p:cNvPr id="21" name="Freeform 274"/>
          <p:cNvSpPr>
            <a:spLocks/>
          </p:cNvSpPr>
          <p:nvPr/>
        </p:nvSpPr>
        <p:spPr bwMode="auto">
          <a:xfrm>
            <a:off x="4068087" y="1507368"/>
            <a:ext cx="1440000" cy="1440000"/>
          </a:xfrm>
          <a:prstGeom prst="flowChartConnector">
            <a:avLst/>
          </a:prstGeom>
          <a:solidFill>
            <a:srgbClr val="F784A5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7" name="Freeform 369"/>
          <p:cNvSpPr>
            <a:spLocks/>
          </p:cNvSpPr>
          <p:nvPr/>
        </p:nvSpPr>
        <p:spPr bwMode="auto">
          <a:xfrm>
            <a:off x="6690129" y="1524752"/>
            <a:ext cx="1440000" cy="1440000"/>
          </a:xfrm>
          <a:prstGeom prst="flowChartConnector">
            <a:avLst/>
          </a:prstGeom>
          <a:solidFill>
            <a:srgbClr val="31B5D6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3"/>
          <p:cNvSpPr txBox="1"/>
          <p:nvPr/>
        </p:nvSpPr>
        <p:spPr>
          <a:xfrm>
            <a:off x="4243705" y="181797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元模型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5"/>
          <p:cNvSpPr txBox="1"/>
          <p:nvPr/>
        </p:nvSpPr>
        <p:spPr>
          <a:xfrm>
            <a:off x="6856131" y="18162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多词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825359" y="1312176"/>
            <a:ext cx="1728192" cy="0"/>
          </a:xfrm>
          <a:prstGeom prst="straightConnector1">
            <a:avLst/>
          </a:prstGeom>
          <a:ln>
            <a:solidFill>
              <a:srgbClr val="F784A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21" idx="1"/>
          </p:cNvCxnSpPr>
          <p:nvPr/>
        </p:nvCxnSpPr>
        <p:spPr>
          <a:xfrm>
            <a:off x="3553551" y="1312176"/>
            <a:ext cx="725419" cy="406075"/>
          </a:xfrm>
          <a:prstGeom prst="line">
            <a:avLst/>
          </a:prstGeom>
          <a:ln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22295" y="1312176"/>
            <a:ext cx="1728000" cy="0"/>
          </a:xfrm>
          <a:prstGeom prst="line">
            <a:avLst/>
          </a:prstGeom>
          <a:ln>
            <a:solidFill>
              <a:srgbClr val="31B5D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7" idx="7"/>
          </p:cNvCxnSpPr>
          <p:nvPr/>
        </p:nvCxnSpPr>
        <p:spPr>
          <a:xfrm flipH="1">
            <a:off x="7919246" y="1312176"/>
            <a:ext cx="597518" cy="423459"/>
          </a:xfrm>
          <a:prstGeom prst="line">
            <a:avLst/>
          </a:prstGeom>
          <a:ln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1042668" y="1732816"/>
            <a:ext cx="2873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元模型将文本表示为重叠的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个连续字母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对应汉语情况为单字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的序列作为特征项；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元模型时，需要考虑数值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  <a:r>
              <a:rPr lang="zh-CN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9"/>
          <p:cNvSpPr txBox="1"/>
          <p:nvPr/>
        </p:nvSpPr>
        <p:spPr>
          <a:xfrm>
            <a:off x="8518457" y="1764367"/>
            <a:ext cx="3283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多词级别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(Multi-Word Leve1)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指用多个词作为文本的特征项，多词可以比词级别表示更多的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语义信息；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</a:t>
            </a:r>
            <a:r>
              <a:rPr lang="zh-CN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统计角度根据词之间较高的同现频率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(Co-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OccurFrequency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来选取特征项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16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语义与语用级别语义特征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  <p:graphicFrame>
        <p:nvGraphicFramePr>
          <p:cNvPr id="2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39384"/>
              </p:ext>
            </p:extLst>
          </p:nvPr>
        </p:nvGraphicFramePr>
        <p:xfrm>
          <a:off x="669703" y="1099075"/>
          <a:ext cx="11090021" cy="508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4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汉语的语义特征抽取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  <p:graphicFrame>
        <p:nvGraphicFramePr>
          <p:cNvPr id="2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935804"/>
              </p:ext>
            </p:extLst>
          </p:nvPr>
        </p:nvGraphicFramePr>
        <p:xfrm>
          <a:off x="669703" y="1099075"/>
          <a:ext cx="11090021" cy="508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6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/>
          <p:cNvSpPr>
            <a:spLocks noChangeArrowheads="1"/>
          </p:cNvSpPr>
          <p:nvPr/>
        </p:nvSpPr>
        <p:spPr bwMode="auto">
          <a:xfrm>
            <a:off x="1494368" y="195699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目录</a:t>
            </a:r>
          </a:p>
        </p:txBody>
      </p:sp>
      <p:sp>
        <p:nvSpPr>
          <p:cNvPr id="18435" name="直接连接符 13"/>
          <p:cNvSpPr>
            <a:spLocks noChangeShapeType="1"/>
          </p:cNvSpPr>
          <p:nvPr/>
        </p:nvSpPr>
        <p:spPr bwMode="auto">
          <a:xfrm>
            <a:off x="675218" y="845125"/>
            <a:ext cx="6193367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69967" y="1524783"/>
            <a:ext cx="1016000" cy="665162"/>
            <a:chOff x="1110" y="2656"/>
            <a:chExt cx="1549" cy="1351"/>
          </a:xfr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38" name="AutoShape 5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3DA2CB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AutoShape 6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3DA2CB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AutoShape 7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rgbClr val="3DA2CB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082767" y="2134603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91274" y="1588503"/>
            <a:ext cx="17235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预处理概述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gray">
          <a:xfrm>
            <a:off x="1585540" y="1623428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1269967" y="2310601"/>
            <a:ext cx="1016000" cy="665162"/>
            <a:chOff x="3174" y="2656"/>
            <a:chExt cx="1549" cy="1351"/>
          </a:xfr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35" name="AutoShape 1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utoShape 1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2082767" y="2920416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gray">
          <a:xfrm>
            <a:off x="1585540" y="2409242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1269967" y="3096419"/>
            <a:ext cx="1016000" cy="665162"/>
            <a:chOff x="1110" y="2656"/>
            <a:chExt cx="1549" cy="1351"/>
          </a:xfr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sp>
          <p:nvSpPr>
            <p:cNvPr id="32" name="AutoShape 1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2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082767" y="3706228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3007867" y="2310602"/>
            <a:ext cx="20313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语义特征抽取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gray">
          <a:xfrm>
            <a:off x="1585540" y="3195054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269967" y="3882237"/>
            <a:ext cx="1016000" cy="665162"/>
            <a:chOff x="3174" y="2656"/>
            <a:chExt cx="1549" cy="1351"/>
          </a:xfr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2082767" y="4492041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007867" y="3128224"/>
            <a:ext cx="20313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特征子集选择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gray">
          <a:xfrm>
            <a:off x="1585540" y="3980867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1282809" y="4668055"/>
            <a:ext cx="1016000" cy="665162"/>
            <a:chOff x="3174" y="2656"/>
            <a:chExt cx="1549" cy="1351"/>
          </a:xfrm>
          <a:solidFill>
            <a:srgbClr val="31B5D6"/>
          </a:solidFill>
        </p:grpSpPr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2095467" y="5277853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3097003" y="3893562"/>
            <a:ext cx="29546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>
              <a:defRPr>
                <a:latin typeface="Arial" charset="0"/>
              </a:defRPr>
            </a:lvl2pPr>
            <a:lvl3pPr>
              <a:defRPr>
                <a:latin typeface="Arial" charset="0"/>
              </a:defRPr>
            </a:lvl3pPr>
            <a:lvl4pPr>
              <a:defRPr>
                <a:latin typeface="Arial" charset="0"/>
              </a:defRPr>
            </a:lvl4pPr>
            <a:lvl5pPr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特征重构及向量生成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gray">
          <a:xfrm>
            <a:off x="1598240" y="476667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3122504" y="4693087"/>
            <a:ext cx="20313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>
              <a:defRPr>
                <a:latin typeface="Arial" charset="0"/>
              </a:defRPr>
            </a:lvl2pPr>
            <a:lvl3pPr>
              <a:defRPr>
                <a:latin typeface="Arial" charset="0"/>
              </a:defRPr>
            </a:lvl3pPr>
            <a:lvl4pPr>
              <a:defRPr>
                <a:latin typeface="Arial" charset="0"/>
              </a:defRPr>
            </a:lvl4pPr>
            <a:lvl5pPr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文本内容分析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1269967" y="5452419"/>
            <a:ext cx="1016000" cy="665162"/>
            <a:chOff x="3174" y="2656"/>
            <a:chExt cx="1549" cy="1351"/>
          </a:xfr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sp>
          <p:nvSpPr>
            <p:cNvPr id="45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2082767" y="6062223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gray">
          <a:xfrm>
            <a:off x="1585540" y="555104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en-US" altLang="zh-CN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3097003" y="5463744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>
              <a:defRPr>
                <a:latin typeface="Arial" charset="0"/>
              </a:defRPr>
            </a:lvl2pPr>
            <a:lvl3pPr>
              <a:defRPr>
                <a:latin typeface="Arial" charset="0"/>
              </a:defRPr>
            </a:lvl3pPr>
            <a:lvl4pPr>
              <a:defRPr>
                <a:latin typeface="Arial" charset="0"/>
              </a:defRPr>
            </a:lvl4pPr>
            <a:lvl5pPr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本章小结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53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特征子集选择</a:t>
            </a: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pic>
        <p:nvPicPr>
          <p:cNvPr id="36871" name="Picture 7" descr="C:\Users\Administrator\AppData\Roaming\Tencent\Users\21811376\QQ\WinTemp\RichOle\8$QZIE0IBM2$0N8S`0O~~W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"/>
          <a:stretch/>
        </p:blipFill>
        <p:spPr bwMode="auto">
          <a:xfrm>
            <a:off x="1519129" y="927100"/>
            <a:ext cx="9215931" cy="4409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145"/>
          <p:cNvSpPr txBox="1"/>
          <p:nvPr/>
        </p:nvSpPr>
        <p:spPr>
          <a:xfrm>
            <a:off x="998490" y="5336929"/>
            <a:ext cx="1031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机器学习领域存在多种特征选择方法，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Guyon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等人对特征子集选择进行了详尽讨论，分析比较了目前常用的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种特征选择方式：过滤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(filter)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、组合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(wrappers)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与嵌入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(embedded)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6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停用词过滤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7" name="文本框 145"/>
          <p:cNvSpPr txBox="1"/>
          <p:nvPr/>
        </p:nvSpPr>
        <p:spPr>
          <a:xfrm>
            <a:off x="998489" y="1236416"/>
            <a:ext cx="1031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过滤对分类没有贡献的特征项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词表可以手工建立，也可以通过统计自动生成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频繁出现，对分类却没有贡献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4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788515" y="231487"/>
            <a:ext cx="97671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文档频率阈值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法</a:t>
            </a:r>
            <a:r>
              <a:rPr lang="en-US" altLang="zh-CN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长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尾理论和二八定律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25" y="968236"/>
            <a:ext cx="5771084" cy="29099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217" y="4295044"/>
            <a:ext cx="10886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二八定律是</a:t>
            </a:r>
            <a:r>
              <a:rPr lang="en-US" altLang="zh-CN" sz="2400" dirty="0"/>
              <a:t>19</a:t>
            </a:r>
            <a:r>
              <a:rPr lang="zh-CN" altLang="en-US" sz="2400" dirty="0"/>
              <a:t>世纪末</a:t>
            </a:r>
            <a:r>
              <a:rPr lang="en-US" altLang="zh-CN" sz="2400" dirty="0"/>
              <a:t>20</a:t>
            </a:r>
            <a:r>
              <a:rPr lang="zh-CN" altLang="en-US" sz="2400" dirty="0"/>
              <a:t>世纪初意大利经济学家帕累托发现的。他认为，在任何一组东西中，最重要的只占其中一小部分，约</a:t>
            </a:r>
            <a:r>
              <a:rPr lang="en-US" altLang="zh-CN" sz="2400" dirty="0"/>
              <a:t>20%</a:t>
            </a:r>
            <a:r>
              <a:rPr lang="zh-CN" altLang="en-US" sz="2400" dirty="0"/>
              <a:t>，其余</a:t>
            </a:r>
            <a:r>
              <a:rPr lang="en-US" altLang="zh-CN" sz="2400" dirty="0"/>
              <a:t>80%</a:t>
            </a:r>
            <a:r>
              <a:rPr lang="zh-CN" altLang="en-US" sz="2400" dirty="0"/>
              <a:t>尽管是多数，却是次要的，因此又称二八定律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社会上</a:t>
            </a:r>
            <a:r>
              <a:rPr lang="en-US" altLang="zh-CN" sz="2400" dirty="0"/>
              <a:t>20%</a:t>
            </a:r>
            <a:r>
              <a:rPr lang="zh-CN" altLang="en-US" sz="2400" dirty="0"/>
              <a:t>的人占有</a:t>
            </a:r>
            <a:r>
              <a:rPr lang="en-US" altLang="zh-CN" sz="2400" dirty="0"/>
              <a:t>80%</a:t>
            </a:r>
            <a:r>
              <a:rPr lang="zh-CN" altLang="en-US" sz="2400" dirty="0"/>
              <a:t>的社会</a:t>
            </a:r>
            <a:r>
              <a:rPr lang="zh-CN" altLang="en-US" sz="2400" dirty="0" smtClean="0"/>
              <a:t>财富；</a:t>
            </a:r>
            <a:r>
              <a:rPr lang="en-US" altLang="zh-CN" sz="2400" dirty="0" smtClean="0"/>
              <a:t>20</a:t>
            </a:r>
            <a:r>
              <a:rPr lang="en-US" altLang="zh-CN" sz="2400" dirty="0"/>
              <a:t>%</a:t>
            </a:r>
            <a:r>
              <a:rPr lang="zh-CN" altLang="en-US" sz="2400" dirty="0"/>
              <a:t>的投入就有</a:t>
            </a:r>
            <a:r>
              <a:rPr lang="en-US" altLang="zh-CN" sz="2400" dirty="0"/>
              <a:t>80%</a:t>
            </a:r>
            <a:r>
              <a:rPr lang="zh-CN" altLang="en-US" sz="2400" dirty="0"/>
              <a:t>的产出；</a:t>
            </a:r>
            <a:r>
              <a:rPr lang="en-US" altLang="zh-CN" sz="2400" dirty="0"/>
              <a:t>20%</a:t>
            </a:r>
            <a:r>
              <a:rPr lang="zh-CN" altLang="en-US" sz="2400" dirty="0"/>
              <a:t>喝啤酒的人喝掉</a:t>
            </a:r>
            <a:r>
              <a:rPr lang="en-US" altLang="zh-CN" sz="2400" dirty="0"/>
              <a:t>80%</a:t>
            </a:r>
            <a:r>
              <a:rPr lang="zh-CN" altLang="en-US" sz="2400" dirty="0"/>
              <a:t>的啤酒；</a:t>
            </a:r>
            <a:r>
              <a:rPr lang="en-US" altLang="zh-CN" sz="2400" dirty="0"/>
              <a:t>80%</a:t>
            </a:r>
            <a:r>
              <a:rPr lang="zh-CN" altLang="en-US" sz="2400" dirty="0"/>
              <a:t>的利润来自于</a:t>
            </a:r>
            <a:r>
              <a:rPr lang="en-US" altLang="zh-CN" sz="2400" dirty="0"/>
              <a:t>20%</a:t>
            </a:r>
            <a:r>
              <a:rPr lang="zh-CN" altLang="en-US" sz="2400" dirty="0"/>
              <a:t>的产品；</a:t>
            </a:r>
            <a:r>
              <a:rPr lang="en-US" altLang="zh-CN" sz="2400" dirty="0"/>
              <a:t>80%</a:t>
            </a:r>
            <a:r>
              <a:rPr lang="zh-CN" altLang="en-US" sz="2400" dirty="0"/>
              <a:t>的利润来自于</a:t>
            </a:r>
            <a:r>
              <a:rPr lang="en-US" altLang="zh-CN" sz="2400" dirty="0"/>
              <a:t>20%</a:t>
            </a:r>
            <a:r>
              <a:rPr lang="zh-CN" altLang="en-US" sz="2400" dirty="0"/>
              <a:t>的顾客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75216" y="935697"/>
            <a:ext cx="5115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长尾（</a:t>
            </a:r>
            <a:r>
              <a:rPr lang="en-US" altLang="zh-CN" sz="2400" dirty="0"/>
              <a:t>The Long Tail</a:t>
            </a:r>
            <a:r>
              <a:rPr lang="zh-CN" altLang="en-US" sz="2400" dirty="0"/>
              <a:t>）这一</a:t>
            </a:r>
            <a:r>
              <a:rPr lang="zh-CN" altLang="en-US" sz="2400" dirty="0" smtClean="0"/>
              <a:t>概念用来</a:t>
            </a:r>
            <a:r>
              <a:rPr lang="zh-CN" altLang="en-US" sz="2400" dirty="0"/>
              <a:t>描述诸如亚马逊和</a:t>
            </a:r>
            <a:r>
              <a:rPr lang="en-US" altLang="zh-CN" sz="2400" dirty="0"/>
              <a:t>Netflix</a:t>
            </a:r>
            <a:r>
              <a:rPr lang="zh-CN" altLang="en-US" sz="2400" dirty="0"/>
              <a:t>之类网站的商业和经济模式。例如，某著名网站是世界上最大的网络广告商，它没有一个大客户，收入完全来自被其他广告商忽略的中小企业</a:t>
            </a:r>
            <a:r>
              <a:rPr lang="zh-CN" altLang="en-US" sz="2400" dirty="0" smtClean="0"/>
              <a:t>。网络</a:t>
            </a:r>
            <a:r>
              <a:rPr lang="zh-CN" altLang="en-US" sz="2400" dirty="0"/>
              <a:t>时代是关注“长尾”、发挥“长尾”效益的时代。</a:t>
            </a:r>
          </a:p>
        </p:txBody>
      </p:sp>
    </p:spTree>
    <p:extLst>
      <p:ext uri="{BB962C8B-B14F-4D97-AF65-F5344CB8AC3E}">
        <p14:creationId xmlns:p14="http://schemas.microsoft.com/office/powerpoint/2010/main" val="31355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682316" y="124745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文档频率阈值法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01487" y="2352986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1487" y="324859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1097910" y="2625474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79438" y="34133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1522603" y="2328516"/>
            <a:ext cx="3277397" cy="8266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用于</a:t>
            </a:r>
            <a:r>
              <a:rPr lang="zh-CN" altLang="en-US" dirty="0">
                <a:solidFill>
                  <a:srgbClr val="FF0000"/>
                </a:solidFill>
              </a:rPr>
              <a:t>去除训练样本集中出现频率较低的特征项</a:t>
            </a:r>
          </a:p>
        </p:txBody>
      </p:sp>
      <p:sp>
        <p:nvSpPr>
          <p:cNvPr id="83" name="文本框 14"/>
          <p:cNvSpPr txBox="1"/>
          <p:nvPr/>
        </p:nvSpPr>
        <p:spPr>
          <a:xfrm>
            <a:off x="1530368" y="3253772"/>
            <a:ext cx="4070331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词频对</a:t>
            </a:r>
            <a:r>
              <a:rPr lang="zh-CN" altLang="en-US" dirty="0"/>
              <a:t>标识文本类别的重要性</a:t>
            </a:r>
          </a:p>
        </p:txBody>
      </p:sp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636870" y="216831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文档频率阈值</a:t>
            </a:r>
            <a:r>
              <a:rPr lang="zh-CN" altLang="en-US" dirty="0" smtClean="0"/>
              <a:t>法与齐夫定律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2" name="直接连接符 161"/>
          <p:cNvCxnSpPr/>
          <p:nvPr/>
        </p:nvCxnSpPr>
        <p:spPr>
          <a:xfrm>
            <a:off x="683466" y="3808197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1087573" y="3985839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文本框 14"/>
          <p:cNvSpPr txBox="1"/>
          <p:nvPr/>
        </p:nvSpPr>
        <p:spPr>
          <a:xfrm>
            <a:off x="1538504" y="3898333"/>
            <a:ext cx="33480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齐夫定律</a:t>
            </a:r>
          </a:p>
        </p:txBody>
      </p:sp>
      <p:cxnSp>
        <p:nvCxnSpPr>
          <p:cNvPr id="166" name="直接连接符 165"/>
          <p:cNvCxnSpPr/>
          <p:nvPr/>
        </p:nvCxnSpPr>
        <p:spPr>
          <a:xfrm>
            <a:off x="691601" y="443907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8" name="矩形 167"/>
          <p:cNvSpPr/>
          <p:nvPr/>
        </p:nvSpPr>
        <p:spPr bwMode="auto">
          <a:xfrm>
            <a:off x="1044899" y="4676503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文本框 14"/>
          <p:cNvSpPr txBox="1"/>
          <p:nvPr/>
        </p:nvSpPr>
        <p:spPr>
          <a:xfrm>
            <a:off x="1495830" y="4433349"/>
            <a:ext cx="3348086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单词出现的</a:t>
            </a:r>
            <a:r>
              <a:rPr lang="zh-CN" altLang="zh-CN" dirty="0" smtClean="0"/>
              <a:t>频率</a:t>
            </a:r>
            <a:r>
              <a:rPr lang="en-US" altLang="zh-CN" dirty="0"/>
              <a:t>TF(t)</a:t>
            </a:r>
            <a:r>
              <a:rPr lang="zh-CN" altLang="zh-CN" dirty="0" smtClean="0"/>
              <a:t>与其序号</a:t>
            </a:r>
            <a:r>
              <a:rPr lang="en-US" altLang="zh-CN" dirty="0"/>
              <a:t>Rank(t)</a:t>
            </a:r>
            <a:r>
              <a:rPr lang="zh-CN" altLang="zh-CN" dirty="0" smtClean="0"/>
              <a:t>存在</a:t>
            </a:r>
            <a:r>
              <a:rPr lang="zh-CN" altLang="zh-CN" dirty="0"/>
              <a:t>近似反比关系</a:t>
            </a:r>
            <a:endParaRPr lang="zh-CN" altLang="en-US" dirty="0"/>
          </a:p>
        </p:txBody>
      </p:sp>
      <p:cxnSp>
        <p:nvCxnSpPr>
          <p:cNvPr id="170" name="直接连接符 169"/>
          <p:cNvCxnSpPr/>
          <p:nvPr/>
        </p:nvCxnSpPr>
        <p:spPr>
          <a:xfrm>
            <a:off x="648927" y="5315486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片 16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73" y="1898611"/>
            <a:ext cx="4842510" cy="296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6569652" y="5106507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一个</a:t>
            </a:r>
            <a:r>
              <a:rPr lang="zh-CN" altLang="zh-CN" dirty="0" smtClean="0"/>
              <a:t>中文</a:t>
            </a:r>
            <a:r>
              <a:rPr lang="zh-CN" altLang="en-US" dirty="0"/>
              <a:t>语</a:t>
            </a:r>
            <a:r>
              <a:rPr lang="zh-CN" altLang="zh-CN" dirty="0" smtClean="0"/>
              <a:t>料</a:t>
            </a:r>
            <a:r>
              <a:rPr lang="zh-CN" altLang="zh-CN" dirty="0"/>
              <a:t>的齐夫定律现象</a:t>
            </a:r>
            <a:r>
              <a:rPr lang="zh-CN" altLang="zh-CN" dirty="0" smtClean="0"/>
              <a:t>验证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轴为序号，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轴词频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  <p:sp>
        <p:nvSpPr>
          <p:cNvPr id="37" name="矩形 36"/>
          <p:cNvSpPr/>
          <p:nvPr/>
        </p:nvSpPr>
        <p:spPr>
          <a:xfrm>
            <a:off x="1534178" y="5290172"/>
            <a:ext cx="2823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Rank(t)*TF(t)</a:t>
            </a:r>
            <a:r>
              <a:rPr lang="en-US" altLang="zh-CN" sz="3200" dirty="0" smtClean="0">
                <a:sym typeface="Symbol"/>
              </a:rPr>
              <a:t>C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57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12859" y="1247457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/>
              <a:t>TF-IDF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1842652" y="401450"/>
            <a:ext cx="9222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/>
              <a:t>TF-IDF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特征</a:t>
            </a:r>
            <a:r>
              <a:rPr lang="zh-CN" altLang="en-US" dirty="0"/>
              <a:t>项频率</a:t>
            </a:r>
            <a:r>
              <a:rPr lang="en-US" altLang="zh-CN" dirty="0"/>
              <a:t>——</a:t>
            </a:r>
            <a:r>
              <a:rPr lang="zh-CN" altLang="en-US" dirty="0"/>
              <a:t>逆文本频率指数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7" name="文本框 145"/>
          <p:cNvSpPr txBox="1"/>
          <p:nvPr/>
        </p:nvSpPr>
        <p:spPr>
          <a:xfrm>
            <a:off x="951675" y="5482011"/>
            <a:ext cx="1031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TF-IDF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方法则结合考虑两个部分，第一部分认为，出现次数较多的特征项对分类贡献较大；第二部分认为，如果一个特征项在训练样本集中的大多数样本中都出现，则该特征项对分类贡献不大，应当去除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4" y="1109336"/>
            <a:ext cx="9455507" cy="41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8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12859" y="1247457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/>
              <a:t>TF-IDF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1842652" y="401450"/>
            <a:ext cx="9222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/>
              <a:t>TF-IDF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特征</a:t>
            </a:r>
            <a:r>
              <a:rPr lang="zh-CN" altLang="en-US" dirty="0"/>
              <a:t>项频率</a:t>
            </a:r>
            <a:r>
              <a:rPr lang="en-US" altLang="zh-CN" dirty="0"/>
              <a:t>——</a:t>
            </a:r>
            <a:r>
              <a:rPr lang="zh-CN" altLang="en-US" dirty="0"/>
              <a:t>逆文本频率指数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7" name="文本框 145"/>
          <p:cNvSpPr txBox="1"/>
          <p:nvPr/>
        </p:nvSpPr>
        <p:spPr>
          <a:xfrm>
            <a:off x="951675" y="2097126"/>
            <a:ext cx="10316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一篇文章一共</a:t>
            </a:r>
            <a:r>
              <a:rPr lang="en-US" altLang="zh-CN" sz="2400" dirty="0"/>
              <a:t>100</a:t>
            </a:r>
            <a:r>
              <a:rPr lang="zh-CN" altLang="en-US" sz="2400" dirty="0"/>
              <a:t>个词汇，其中“机器学习”一共出现</a:t>
            </a:r>
            <a:r>
              <a:rPr lang="en-US" altLang="zh-CN" sz="2400" dirty="0"/>
              <a:t>10</a:t>
            </a:r>
            <a:r>
              <a:rPr lang="zh-CN" altLang="en-US" sz="2400" dirty="0"/>
              <a:t>次，</a:t>
            </a:r>
            <a:r>
              <a:rPr lang="zh-CN" altLang="en-US" sz="2400" dirty="0" smtClean="0"/>
              <a:t>那么</a:t>
            </a:r>
            <a:r>
              <a:rPr lang="zh-CN" altLang="en-US" sz="2400" dirty="0"/>
              <a:t>它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TF</a:t>
            </a:r>
            <a:r>
              <a:rPr lang="zh-CN" altLang="en-US" sz="2400" dirty="0"/>
              <a:t>就是</a:t>
            </a:r>
            <a:r>
              <a:rPr lang="en-US" altLang="zh-CN" sz="2400" dirty="0"/>
              <a:t>10/100=0.1</a:t>
            </a:r>
            <a:r>
              <a:rPr lang="zh-CN" altLang="en-US" sz="2400" dirty="0"/>
              <a:t>，一个文件集中有</a:t>
            </a:r>
            <a:r>
              <a:rPr lang="en-US" altLang="zh-CN" sz="2400" dirty="0"/>
              <a:t>100</a:t>
            </a:r>
            <a:r>
              <a:rPr lang="zh-CN" altLang="en-US" sz="2400" dirty="0"/>
              <a:t>篇文章，共有</a:t>
            </a:r>
            <a:r>
              <a:rPr lang="en-US" altLang="zh-CN" sz="2400" dirty="0"/>
              <a:t>10</a:t>
            </a:r>
            <a:r>
              <a:rPr lang="zh-CN" altLang="en-US" sz="2400" dirty="0"/>
              <a:t>篇文章包含“机器学习”这个词，那么它的文档频率就是</a:t>
            </a:r>
            <a:r>
              <a:rPr lang="en-US" altLang="zh-CN" sz="2400" dirty="0"/>
              <a:t>10/100=0.1</a:t>
            </a:r>
            <a:r>
              <a:rPr lang="zh-CN" altLang="en-US" sz="2400" dirty="0" smtClean="0"/>
              <a:t>，逆文本频率</a:t>
            </a:r>
            <a:r>
              <a:rPr lang="en-US" altLang="zh-CN" sz="2400" dirty="0"/>
              <a:t>IDF</a:t>
            </a:r>
            <a:r>
              <a:rPr lang="zh-CN" altLang="en-US" sz="2400" dirty="0"/>
              <a:t>就是这个值的倒数，即</a:t>
            </a:r>
            <a:r>
              <a:rPr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61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语义特征提取</a:t>
            </a:r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例子</a:t>
            </a:r>
          </a:p>
        </p:txBody>
      </p:sp>
      <p:sp>
        <p:nvSpPr>
          <p:cNvPr id="2" name="矩形 1"/>
          <p:cNvSpPr/>
          <p:nvPr/>
        </p:nvSpPr>
        <p:spPr>
          <a:xfrm>
            <a:off x="1113182" y="5339332"/>
            <a:ext cx="95614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蜜蜂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TF-IDF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值最高，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养殖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其次，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最低。（如果还计算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字的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TF-IDF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，那将是一个极其接近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的值。）所以，如果只选择一个词，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蜜蜂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就是这篇文章的关键词。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75" y="2207264"/>
            <a:ext cx="6469310" cy="2802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494368" y="968237"/>
            <a:ext cx="862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假定</a:t>
            </a:r>
            <a:r>
              <a:rPr lang="en-US" altLang="zh-CN" sz="2400" dirty="0"/>
              <a:t>《</a:t>
            </a:r>
            <a:r>
              <a:rPr lang="zh-CN" altLang="en-US" sz="2400" dirty="0"/>
              <a:t>中国的蜜蜂养殖</a:t>
            </a:r>
            <a:r>
              <a:rPr lang="en-US" altLang="zh-CN" sz="2400" dirty="0"/>
              <a:t>》</a:t>
            </a:r>
            <a:r>
              <a:rPr lang="zh-CN" altLang="en-US" sz="2400" dirty="0" smtClean="0"/>
              <a:t>长度</a:t>
            </a:r>
            <a:r>
              <a:rPr lang="zh-CN" altLang="en-US" sz="2400" dirty="0"/>
              <a:t>为</a:t>
            </a:r>
            <a:r>
              <a:rPr lang="en-US" altLang="zh-CN" sz="2400" dirty="0"/>
              <a:t>1000</a:t>
            </a:r>
            <a:r>
              <a:rPr lang="zh-CN" altLang="en-US" sz="2400" dirty="0"/>
              <a:t>个词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中国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蜜蜂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养殖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各</a:t>
            </a:r>
            <a:r>
              <a:rPr lang="zh-CN" altLang="en-US" sz="2400" dirty="0"/>
              <a:t>出现</a:t>
            </a:r>
            <a:r>
              <a:rPr lang="en-US" altLang="zh-CN" sz="2400" dirty="0"/>
              <a:t>20</a:t>
            </a:r>
            <a:r>
              <a:rPr lang="zh-CN" altLang="en-US" sz="2400" dirty="0"/>
              <a:t>次，则这三个词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词频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TF</a:t>
            </a:r>
            <a:r>
              <a:rPr lang="zh-CN" altLang="en-US" sz="2400" dirty="0"/>
              <a:t>）都为</a:t>
            </a:r>
            <a:r>
              <a:rPr lang="en-US" altLang="zh-CN" sz="2400" dirty="0"/>
              <a:t>0.02</a:t>
            </a:r>
            <a:r>
              <a:rPr lang="zh-CN" altLang="en-US" sz="2400" dirty="0" smtClean="0"/>
              <a:t>。假设中文网页有</a:t>
            </a:r>
            <a:r>
              <a:rPr lang="en-US" altLang="zh-CN" sz="2400" dirty="0" smtClean="0"/>
              <a:t>250</a:t>
            </a:r>
            <a:r>
              <a:rPr lang="zh-CN" altLang="en-US" sz="2400" dirty="0" smtClean="0"/>
              <a:t>亿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2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682317" y="1247458"/>
            <a:ext cx="1027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将特征项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作为信号，信噪比可作为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该特征项对文本类别区分能力的体现</a:t>
            </a:r>
          </a:p>
        </p:txBody>
      </p:sp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3519527" y="331131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特征子集</a:t>
            </a:r>
            <a:r>
              <a:rPr lang="zh-CN" altLang="en-US" dirty="0" smtClean="0"/>
              <a:t>选择</a:t>
            </a:r>
            <a:r>
              <a:rPr lang="en-US" altLang="zh-CN" dirty="0"/>
              <a:t>——</a:t>
            </a:r>
            <a:r>
              <a:rPr lang="zh-CN" altLang="en-US" dirty="0" smtClean="0"/>
              <a:t>信噪比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AutoShape 17" descr="C:\Users\Administrator\AppData\Roaming\Tencent\Users\21811376\QQ\WinTemp\RichOle\3RQ@D6V91GMOK^U[18U3Q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8" descr="C:\Users\Administrator\AppData\Roaming\Tencent\Users\21811376\QQ\WinTemp\RichOle\3RQ@D6V91GMOK^U[18U3Q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9" descr="C:\Users\Administrator\AppData\Roaming\Tencent\Users\21811376\QQ\WinTemp\RichOle\3RQ@D6V91GMOK^U[18U3Q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2" y="1637082"/>
            <a:ext cx="8891486" cy="234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1" name="Picture 21" descr="C:\Users\Administrator\AppData\Roaming\Tencent\Users\21811376\QQ\WinTemp\RichOle\(V[TTX%[GVDZLD1BTXMRPD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2" y="4237900"/>
            <a:ext cx="8895540" cy="236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2" name="Picture 22" descr="C:\Users\Administrator\AppData\Roaming\Tencent\Users\21811376\QQ\WinTemp\RichOle\{%R84%`25FIID7`IC@0V[$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5" y="1764129"/>
            <a:ext cx="11100220" cy="42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20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572434" y="1336772"/>
            <a:ext cx="9901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特征重构以特征项集合为输入，利用对特征项的组合或转换生成新的特征集合作为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一般有如下要求：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01487" y="240111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1487" y="32089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1097910" y="2625474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79438" y="3473730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1504131" y="2345624"/>
            <a:ext cx="3277397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输出</a:t>
            </a:r>
            <a:r>
              <a:rPr lang="zh-CN" altLang="en-US" dirty="0"/>
              <a:t>的特征数量要远远少于输入的数量</a:t>
            </a:r>
          </a:p>
        </p:txBody>
      </p:sp>
      <p:sp>
        <p:nvSpPr>
          <p:cNvPr id="83" name="文本框 14"/>
          <p:cNvSpPr txBox="1"/>
          <p:nvPr/>
        </p:nvSpPr>
        <p:spPr>
          <a:xfrm>
            <a:off x="1403676" y="3297411"/>
            <a:ext cx="3950542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尽可能地保留原有类别区分能力</a:t>
            </a:r>
          </a:p>
        </p:txBody>
      </p:sp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583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特征重构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2" name="直接连接符 161"/>
          <p:cNvCxnSpPr/>
          <p:nvPr/>
        </p:nvCxnSpPr>
        <p:spPr>
          <a:xfrm>
            <a:off x="683466" y="4502477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1087573" y="4780135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文本框 14"/>
          <p:cNvSpPr txBox="1"/>
          <p:nvPr/>
        </p:nvSpPr>
        <p:spPr>
          <a:xfrm>
            <a:off x="1554985" y="4633831"/>
            <a:ext cx="5294994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基于语义的方法，如词干与知识库方法</a:t>
            </a:r>
          </a:p>
        </p:txBody>
      </p:sp>
      <p:cxnSp>
        <p:nvCxnSpPr>
          <p:cNvPr id="166" name="直接连接符 165"/>
          <p:cNvCxnSpPr/>
          <p:nvPr/>
        </p:nvCxnSpPr>
        <p:spPr>
          <a:xfrm>
            <a:off x="691601" y="5233374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8" name="矩形 167"/>
          <p:cNvSpPr/>
          <p:nvPr/>
        </p:nvSpPr>
        <p:spPr bwMode="auto">
          <a:xfrm>
            <a:off x="1044899" y="5470799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文本框 14"/>
          <p:cNvSpPr txBox="1"/>
          <p:nvPr/>
        </p:nvSpPr>
        <p:spPr>
          <a:xfrm>
            <a:off x="1540579" y="5330537"/>
            <a:ext cx="6175673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基于统计等数学方法，如潜在语义索引</a:t>
            </a:r>
          </a:p>
        </p:txBody>
      </p:sp>
      <p:cxnSp>
        <p:nvCxnSpPr>
          <p:cNvPr id="170" name="直接连接符 169"/>
          <p:cNvCxnSpPr/>
          <p:nvPr/>
        </p:nvCxnSpPr>
        <p:spPr>
          <a:xfrm>
            <a:off x="648927" y="592403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6" name="Picture 6" descr="https://renaissance-era.com/uploads/1/image/public/201611/20161115195206_bohkp9eav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18" y="2392849"/>
            <a:ext cx="6101745" cy="1926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851093" y="45440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特征重构</a:t>
            </a:r>
          </a:p>
        </p:txBody>
      </p:sp>
      <p:cxnSp>
        <p:nvCxnSpPr>
          <p:cNvPr id="167" name="直接连接符 166"/>
          <p:cNvCxnSpPr/>
          <p:nvPr/>
        </p:nvCxnSpPr>
        <p:spPr>
          <a:xfrm>
            <a:off x="655310" y="3967406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9418" y="396199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</a:rPr>
              <a:t>常用方法：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55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572434" y="1336772"/>
            <a:ext cx="9901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由于英文存在词形变化情况，词干方法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(stemming)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在英文文本处理中应用较为广泛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目的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01487" y="240111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1487" y="314481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1097910" y="2625474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79438" y="3409562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1365592" y="2345624"/>
            <a:ext cx="3641384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zh-CN" altLang="en-US" dirty="0"/>
              <a:t>变化的形式与其原形式合并为单个特征</a:t>
            </a:r>
            <a:r>
              <a:rPr lang="zh-CN" altLang="en-US" dirty="0" smtClean="0"/>
              <a:t>项（词干、知识库）</a:t>
            </a:r>
            <a:endParaRPr lang="zh-CN" altLang="en-US" dirty="0"/>
          </a:p>
        </p:txBody>
      </p:sp>
      <p:sp>
        <p:nvSpPr>
          <p:cNvPr id="83" name="文本框 14"/>
          <p:cNvSpPr txBox="1"/>
          <p:nvPr/>
        </p:nvSpPr>
        <p:spPr>
          <a:xfrm>
            <a:off x="1536551" y="3314088"/>
            <a:ext cx="33480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有效降低特征项维数</a:t>
            </a:r>
          </a:p>
        </p:txBody>
      </p:sp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583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特征重构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2" name="直接连接符 161"/>
          <p:cNvCxnSpPr/>
          <p:nvPr/>
        </p:nvCxnSpPr>
        <p:spPr>
          <a:xfrm>
            <a:off x="683466" y="4502477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1087573" y="4780135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文本框 14"/>
          <p:cNvSpPr txBox="1"/>
          <p:nvPr/>
        </p:nvSpPr>
        <p:spPr>
          <a:xfrm>
            <a:off x="1554985" y="4521537"/>
            <a:ext cx="5663962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常用的解决方式</a:t>
            </a:r>
            <a:r>
              <a:rPr lang="zh-CN" altLang="en-US" dirty="0" smtClean="0"/>
              <a:t>是保留</a:t>
            </a:r>
            <a:r>
              <a:rPr lang="zh-CN" altLang="en-US" dirty="0"/>
              <a:t>词前面的主体部分 </a:t>
            </a:r>
            <a:r>
              <a:rPr lang="en-US" altLang="zh-CN" dirty="0"/>
              <a:t>(</a:t>
            </a:r>
            <a:r>
              <a:rPr lang="zh-CN" altLang="en-US" dirty="0"/>
              <a:t>去除后缀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cxnSp>
        <p:nvCxnSpPr>
          <p:cNvPr id="166" name="直接连接符 165"/>
          <p:cNvCxnSpPr/>
          <p:nvPr/>
        </p:nvCxnSpPr>
        <p:spPr>
          <a:xfrm>
            <a:off x="691601" y="534566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8" name="矩形 167"/>
          <p:cNvSpPr/>
          <p:nvPr/>
        </p:nvSpPr>
        <p:spPr bwMode="auto">
          <a:xfrm>
            <a:off x="1044899" y="5583093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文本框 14"/>
          <p:cNvSpPr txBox="1"/>
          <p:nvPr/>
        </p:nvSpPr>
        <p:spPr>
          <a:xfrm>
            <a:off x="1540580" y="5314495"/>
            <a:ext cx="5678367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采用</a:t>
            </a:r>
            <a:r>
              <a:rPr lang="en-US" altLang="zh-CN" dirty="0"/>
              <a:t>n</a:t>
            </a:r>
            <a:r>
              <a:rPr lang="zh-CN" altLang="en-US" dirty="0"/>
              <a:t>元模型作为特征项时，</a:t>
            </a:r>
            <a:r>
              <a:rPr lang="zh-CN" altLang="en-US" dirty="0" smtClean="0"/>
              <a:t>应在</a:t>
            </a:r>
            <a:r>
              <a:rPr lang="zh-CN" altLang="en-US" dirty="0"/>
              <a:t>构建 </a:t>
            </a:r>
            <a:r>
              <a:rPr lang="en-US" altLang="zh-CN" dirty="0"/>
              <a:t>n</a:t>
            </a:r>
            <a:r>
              <a:rPr lang="zh-CN" altLang="en-US" dirty="0"/>
              <a:t>元模型前</a:t>
            </a:r>
            <a:r>
              <a:rPr lang="zh-CN" altLang="en-US" dirty="0" smtClean="0"/>
              <a:t>进行处理</a:t>
            </a:r>
            <a:endParaRPr lang="zh-CN" altLang="en-US" dirty="0"/>
          </a:p>
        </p:txBody>
      </p:sp>
      <p:cxnSp>
        <p:nvCxnSpPr>
          <p:cNvPr id="170" name="直接连接符 169"/>
          <p:cNvCxnSpPr/>
          <p:nvPr/>
        </p:nvCxnSpPr>
        <p:spPr>
          <a:xfrm>
            <a:off x="648927" y="616466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655310" y="390323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9418" y="396199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</a:rPr>
              <a:t>常用方法：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  <p:sp>
        <p:nvSpPr>
          <p:cNvPr id="37" name="文本框 12"/>
          <p:cNvSpPr txBox="1"/>
          <p:nvPr/>
        </p:nvSpPr>
        <p:spPr>
          <a:xfrm>
            <a:off x="7491071" y="2401112"/>
            <a:ext cx="4187581" cy="30162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词干：变化的形式</a:t>
            </a:r>
            <a:r>
              <a:rPr lang="zh-CN" altLang="en-US" dirty="0"/>
              <a:t>合并。词干是单词的一部分，是去除词的前缀和后缀后剩下的部分。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知识库：同义、近义合并，范围大小合并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手工构建知识库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人写作构建知识库</a:t>
            </a:r>
            <a:r>
              <a:rPr lang="en-US" altLang="zh-CN" sz="2000" dirty="0" smtClean="0"/>
              <a:t>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潜在语义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e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3929"/>
            <a:ext cx="11597803" cy="635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4"/>
          <p:cNvSpPr txBox="1">
            <a:spLocks/>
          </p:cNvSpPr>
          <p:nvPr/>
        </p:nvSpPr>
        <p:spPr bwMode="auto">
          <a:xfrm>
            <a:off x="10001251" y="6429375"/>
            <a:ext cx="1879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Jasmine.More</a:t>
            </a:r>
            <a:endParaRPr lang="zh-CN" altLang="en-US" sz="11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2410155" y="1988840"/>
            <a:ext cx="7334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6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6000" dirty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预处理概述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88E38-31E5-4E32-920D-85CA0EE6CDEC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20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955 5.64292E-6 L 3.05556E-6 5.6429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5831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潜在语义索引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6824" y="2222749"/>
            <a:ext cx="104463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模型有着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良好的降维性能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，对特征项之间的潜在关系有着优秀的表达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转换结果不直观、矩阵分解运算量大、动态更新需重新运算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奇异值分解的并行算法有助于实现更大规模的矩阵奇异值分解。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文本框 70"/>
          <p:cNvSpPr txBox="1"/>
          <p:nvPr/>
        </p:nvSpPr>
        <p:spPr>
          <a:xfrm>
            <a:off x="572434" y="1336772"/>
            <a:ext cx="9901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模型则以大规模的语料为基础，通过使用线性代数中对矩阵进行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奇异值分解的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方法，实现了一种词与词之间潜在语义的表示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583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向量生成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2434" y="2157668"/>
            <a:ext cx="104463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000" dirty="0"/>
              <a:t>局部系数</a:t>
            </a:r>
            <a:r>
              <a:rPr lang="en-US" altLang="zh-CN" sz="2000" dirty="0"/>
              <a:t>(Local Component) </a:t>
            </a:r>
            <a:r>
              <a:rPr lang="zh-CN" altLang="zh-CN" sz="2000" dirty="0"/>
              <a:t>，表示特征</a:t>
            </a:r>
            <a:r>
              <a:rPr lang="en-US" altLang="zh-CN" sz="2000" dirty="0"/>
              <a:t> t</a:t>
            </a:r>
            <a:r>
              <a:rPr lang="zh-CN" altLang="zh-CN" sz="2000" dirty="0"/>
              <a:t>对当前样本</a:t>
            </a:r>
            <a:r>
              <a:rPr lang="en-US" altLang="zh-CN" sz="2000" dirty="0"/>
              <a:t>d</a:t>
            </a:r>
            <a:r>
              <a:rPr lang="zh-CN" altLang="zh-CN" sz="2000" dirty="0"/>
              <a:t>的直接</a:t>
            </a:r>
            <a:r>
              <a:rPr lang="zh-CN" altLang="zh-CN" sz="2000" dirty="0" smtClean="0"/>
              <a:t>影响</a:t>
            </a:r>
            <a:r>
              <a:rPr lang="zh-CN" altLang="en-US" sz="2000" dirty="0" smtClean="0"/>
              <a:t>，</a:t>
            </a:r>
            <a:r>
              <a:rPr lang="zh-CN" altLang="zh-CN" sz="2000" dirty="0"/>
              <a:t>一般认为在样本</a:t>
            </a:r>
            <a:r>
              <a:rPr lang="en-US" altLang="zh-CN" sz="2000" dirty="0"/>
              <a:t>d</a:t>
            </a:r>
            <a:r>
              <a:rPr lang="zh-CN" altLang="zh-CN" sz="2000" dirty="0"/>
              <a:t>中一个特征</a:t>
            </a:r>
            <a:r>
              <a:rPr lang="en-US" altLang="zh-CN" sz="2000" dirty="0"/>
              <a:t>t</a:t>
            </a:r>
            <a:r>
              <a:rPr lang="zh-CN" altLang="zh-CN" sz="2000" dirty="0"/>
              <a:t>出现的次数越多，则</a:t>
            </a:r>
            <a:r>
              <a:rPr lang="en-US" altLang="zh-CN" sz="2000" dirty="0"/>
              <a:t>t</a:t>
            </a:r>
            <a:r>
              <a:rPr lang="zh-CN" altLang="zh-CN" sz="2000" dirty="0"/>
              <a:t>对</a:t>
            </a:r>
            <a:r>
              <a:rPr lang="en-US" altLang="zh-CN" sz="2000" dirty="0"/>
              <a:t>d</a:t>
            </a:r>
            <a:r>
              <a:rPr lang="zh-CN" altLang="zh-CN" sz="2000" dirty="0"/>
              <a:t>的影响越</a:t>
            </a:r>
            <a:r>
              <a:rPr lang="zh-CN" altLang="zh-CN" sz="2000" dirty="0" smtClean="0"/>
              <a:t>大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000" dirty="0"/>
              <a:t>全局系数</a:t>
            </a:r>
            <a:r>
              <a:rPr lang="en-US" altLang="zh-CN" sz="2000" dirty="0"/>
              <a:t>(Global Component) </a:t>
            </a:r>
            <a:r>
              <a:rPr lang="zh-CN" altLang="zh-CN" sz="2000" dirty="0"/>
              <a:t>考虑特征</a:t>
            </a:r>
            <a:r>
              <a:rPr lang="en-US" altLang="zh-CN" sz="2000" dirty="0"/>
              <a:t>t</a:t>
            </a:r>
            <a:r>
              <a:rPr lang="zh-CN" altLang="zh-CN" sz="2000" dirty="0"/>
              <a:t>在整个训练样本中的重要性，包含特征</a:t>
            </a:r>
            <a:r>
              <a:rPr lang="en-US" altLang="zh-CN" sz="2000" dirty="0"/>
              <a:t>t</a:t>
            </a:r>
            <a:r>
              <a:rPr lang="zh-CN" altLang="zh-CN" sz="2000" dirty="0"/>
              <a:t>的文档数较少时，特征</a:t>
            </a:r>
            <a:r>
              <a:rPr lang="en-US" altLang="zh-CN" sz="2000" dirty="0"/>
              <a:t>t</a:t>
            </a:r>
            <a:r>
              <a:rPr lang="zh-CN" altLang="zh-CN" sz="2000" dirty="0"/>
              <a:t>比较有分类区分能力，应给予较大权重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000" dirty="0"/>
              <a:t>规范化系数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NormalizationComponent</a:t>
            </a:r>
            <a:r>
              <a:rPr lang="en-US" altLang="zh-CN" sz="2000" dirty="0"/>
              <a:t>)</a:t>
            </a:r>
            <a:r>
              <a:rPr lang="zh-CN" altLang="zh-CN" sz="2000" dirty="0"/>
              <a:t>用于调节权重的取值范围，一种常见的方式是将所有的权重向量的取值范围映射到</a:t>
            </a:r>
            <a:r>
              <a:rPr lang="en-US" altLang="zh-CN" sz="2000" dirty="0"/>
              <a:t>[0,1]</a:t>
            </a:r>
            <a:r>
              <a:rPr lang="zh-CN" altLang="zh-CN" sz="2000" dirty="0"/>
              <a:t>区间</a:t>
            </a:r>
            <a:r>
              <a:rPr lang="zh-CN" altLang="zh-CN" sz="2000" dirty="0" smtClean="0"/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文本框 70"/>
          <p:cNvSpPr txBox="1"/>
          <p:nvPr/>
        </p:nvSpPr>
        <p:spPr>
          <a:xfrm>
            <a:off x="572434" y="1336772"/>
            <a:ext cx="9901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向量生成主要解决如何对表示文本的特征项集合赋予合适的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一个样本中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某特征项的权重由局部系数、全局系数和正规化系数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部分组成</a:t>
            </a: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03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文本内容分析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374" y="1314119"/>
            <a:ext cx="11361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如何减少文本特征的维数，避免维度诅咒是一个至关重要问题，主要包含</a:t>
            </a:r>
            <a:r>
              <a:rPr lang="zh-CN" altLang="en-US" sz="2000" b="1" dirty="0" smtClean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语法、语义、语用</a:t>
            </a:r>
            <a:r>
              <a:rPr lang="zh-CN" altLang="en-US" sz="2000" dirty="0" smtClean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三个方面</a:t>
            </a:r>
            <a:endParaRPr lang="zh-CN" altLang="en-US" sz="2000" dirty="0">
              <a:solidFill>
                <a:srgbClr val="F784A5"/>
              </a:solidFill>
              <a:latin typeface="微软雅黑" pitchFamily="34" charset="-122"/>
              <a:ea typeface="微软雅黑" pitchFamily="34" charset="-122"/>
              <a:cs typeface="华康俪金黑W8(P)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2" name="直接连接符 161"/>
          <p:cNvCxnSpPr/>
          <p:nvPr/>
        </p:nvCxnSpPr>
        <p:spPr>
          <a:xfrm>
            <a:off x="971550" y="3025775"/>
            <a:ext cx="8748713" cy="79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11225" y="4451350"/>
            <a:ext cx="8696325" cy="174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1161761" y="3448335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文本框 13"/>
          <p:cNvSpPr txBox="1">
            <a:spLocks noChangeArrowheads="1"/>
          </p:cNvSpPr>
          <p:nvPr/>
        </p:nvSpPr>
        <p:spPr bwMode="auto">
          <a:xfrm>
            <a:off x="1530350" y="4264025"/>
            <a:ext cx="327025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文本框 14"/>
          <p:cNvSpPr txBox="1">
            <a:spLocks noChangeArrowheads="1"/>
          </p:cNvSpPr>
          <p:nvPr/>
        </p:nvSpPr>
        <p:spPr bwMode="auto">
          <a:xfrm>
            <a:off x="1577975" y="3362325"/>
            <a:ext cx="98921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文本语义分析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将句子转化为某种可以表达句子意义的形式化表示，即将人类能够理解的自然语言转化为计算机能够理解的形式语言，做到人与机器相互沟通。</a:t>
            </a:r>
            <a:endParaRPr lang="zh-CN" altLang="en-US" sz="2000" dirty="0"/>
          </a:p>
        </p:txBody>
      </p:sp>
      <p:sp>
        <p:nvSpPr>
          <p:cNvPr id="167" name="矩形 166"/>
          <p:cNvSpPr/>
          <p:nvPr/>
        </p:nvSpPr>
        <p:spPr bwMode="auto">
          <a:xfrm>
            <a:off x="1184275" y="2170117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文本框 12"/>
          <p:cNvSpPr txBox="1">
            <a:spLocks noChangeArrowheads="1"/>
          </p:cNvSpPr>
          <p:nvPr/>
        </p:nvSpPr>
        <p:spPr bwMode="auto">
          <a:xfrm>
            <a:off x="1582737" y="2062163"/>
            <a:ext cx="103044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词义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文本语法分析指通过语言模型或语法模型来处理文本的过程，包括隐马尔科夫（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Hidden Markov Model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HMM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）词性标注、最大熵（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Maximum Entropy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矩形 189"/>
          <p:cNvSpPr/>
          <p:nvPr/>
        </p:nvSpPr>
        <p:spPr bwMode="auto">
          <a:xfrm>
            <a:off x="1146318" y="4871602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文本框 14"/>
          <p:cNvSpPr txBox="1">
            <a:spLocks noChangeArrowheads="1"/>
          </p:cNvSpPr>
          <p:nvPr/>
        </p:nvSpPr>
        <p:spPr bwMode="auto">
          <a:xfrm>
            <a:off x="1576388" y="4787900"/>
            <a:ext cx="9749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文本语用分析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利用语用学进行文本分析，针对句子群（又称话题，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）开展高端分析，获取对文本内涵的掌握。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1" name="直接连接符 186"/>
          <p:cNvCxnSpPr/>
          <p:nvPr/>
        </p:nvCxnSpPr>
        <p:spPr>
          <a:xfrm>
            <a:off x="822325" y="6121400"/>
            <a:ext cx="8696325" cy="174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61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5910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文本</a:t>
            </a:r>
            <a:r>
              <a:rPr lang="zh-CN" altLang="en-US" dirty="0"/>
              <a:t>语法分析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-HMM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5" name="内容占位符 2"/>
          <p:cNvSpPr>
            <a:spLocks noGrp="1"/>
          </p:cNvSpPr>
          <p:nvPr/>
        </p:nvSpPr>
        <p:spPr>
          <a:xfrm>
            <a:off x="743634" y="1389272"/>
            <a:ext cx="9640453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应用隐马尔可夫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模型（状态对外界不可见）主要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解决三个方面的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）评估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问题：对于给定的模型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λ=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A,B,π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），和给定的观察序列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O1O2O3…OT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），如何有效的计算观察值序列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概率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O|λ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（二）解码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问题：对于给定的模型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λ=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A,B,π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），和给定的观察序列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O1O2O3…OT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），如何寻找一个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状态转换序列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q1q2…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使得该状态转换序列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最有可能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产生上述观察序列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（三）学习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问题或训练问题：在模型参数未知或不准确的情况下，如何根据观察序列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O1O2O3…OT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）求得模型参数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或调整模型参数，即如何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确定一组模型参数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O|λ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）最大。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8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文本语义分析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0755" y="1335147"/>
            <a:ext cx="9903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语义分析方法包括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词义消歧、信息抽取和感情倾向性分析</a:t>
            </a:r>
            <a:r>
              <a:rPr lang="zh-CN" altLang="en-US" sz="2000" dirty="0" smtClean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内容</a:t>
            </a:r>
            <a:endParaRPr lang="zh-CN" altLang="en-US" sz="2000" dirty="0">
              <a:solidFill>
                <a:srgbClr val="F784A5"/>
              </a:solidFill>
              <a:latin typeface="微软雅黑" pitchFamily="34" charset="-122"/>
              <a:ea typeface="微软雅黑" pitchFamily="34" charset="-122"/>
              <a:cs typeface="华康俪金黑W8(P)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2" name="直接连接符 161"/>
          <p:cNvCxnSpPr/>
          <p:nvPr/>
        </p:nvCxnSpPr>
        <p:spPr>
          <a:xfrm>
            <a:off x="1628798" y="3025775"/>
            <a:ext cx="8748713" cy="79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1568473" y="4451350"/>
            <a:ext cx="8696325" cy="174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1819009" y="3448335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文本框 13"/>
          <p:cNvSpPr txBox="1">
            <a:spLocks noChangeArrowheads="1"/>
          </p:cNvSpPr>
          <p:nvPr/>
        </p:nvSpPr>
        <p:spPr bwMode="auto">
          <a:xfrm>
            <a:off x="2187598" y="4264025"/>
            <a:ext cx="327025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文本框 14"/>
          <p:cNvSpPr txBox="1">
            <a:spLocks noChangeArrowheads="1"/>
          </p:cNvSpPr>
          <p:nvPr/>
        </p:nvSpPr>
        <p:spPr bwMode="auto">
          <a:xfrm>
            <a:off x="2235222" y="3362325"/>
            <a:ext cx="8478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信息抽取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研究内容包括实体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识别、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术语自动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识别和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关系抽取。命名实体识别包括中国姓名、中国地名、组织机构、英译名的自动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辨识。</a:t>
            </a:r>
            <a:endParaRPr lang="zh-CN" altLang="en-US" sz="2000" dirty="0"/>
          </a:p>
        </p:txBody>
      </p:sp>
      <p:sp>
        <p:nvSpPr>
          <p:cNvPr id="167" name="矩形 166"/>
          <p:cNvSpPr/>
          <p:nvPr/>
        </p:nvSpPr>
        <p:spPr bwMode="auto">
          <a:xfrm>
            <a:off x="1841523" y="2170117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文本框 12"/>
          <p:cNvSpPr txBox="1">
            <a:spLocks noChangeArrowheads="1"/>
          </p:cNvSpPr>
          <p:nvPr/>
        </p:nvSpPr>
        <p:spPr bwMode="auto">
          <a:xfrm>
            <a:off x="2239985" y="2062163"/>
            <a:ext cx="86526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词义消歧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多义词根据上下文给出它所对应的语义编码，该编码可以是词典释义文本中该词所对应的某个义项号，也可以是义类词典中相应的义类编码</a:t>
            </a:r>
          </a:p>
        </p:txBody>
      </p:sp>
      <p:sp>
        <p:nvSpPr>
          <p:cNvPr id="169" name="矩形 189"/>
          <p:cNvSpPr/>
          <p:nvPr/>
        </p:nvSpPr>
        <p:spPr bwMode="auto">
          <a:xfrm>
            <a:off x="1803566" y="4871602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文本框 14"/>
          <p:cNvSpPr txBox="1">
            <a:spLocks noChangeArrowheads="1"/>
          </p:cNvSpPr>
          <p:nvPr/>
        </p:nvSpPr>
        <p:spPr bwMode="auto">
          <a:xfrm>
            <a:off x="2233635" y="4787900"/>
            <a:ext cx="8480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情感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倾向性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对一篇文章进行情感色彩判断。具体来说，就是对说话人的态度（或称观点、情感）进行分析，即对文本中的主观性信息进行分析。</a:t>
            </a:r>
          </a:p>
        </p:txBody>
      </p:sp>
      <p:cxnSp>
        <p:nvCxnSpPr>
          <p:cNvPr id="171" name="直接连接符 186"/>
          <p:cNvCxnSpPr/>
          <p:nvPr/>
        </p:nvCxnSpPr>
        <p:spPr>
          <a:xfrm>
            <a:off x="1479573" y="6121400"/>
            <a:ext cx="8696325" cy="174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21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5726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文本语义分析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r>
              <a:rPr lang="zh-CN" altLang="en-US" dirty="0"/>
              <a:t>词义消歧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0756" y="1335147"/>
            <a:ext cx="18682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基于词条语法属性的词义消歧的基本思路是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11" y="1099074"/>
            <a:ext cx="9059734" cy="563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4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5726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文本语义分析</a:t>
            </a:r>
            <a:r>
              <a:rPr lang="en-US" altLang="zh-CN" dirty="0" smtClean="0"/>
              <a:t>-2</a:t>
            </a:r>
            <a:r>
              <a:rPr lang="zh-CN" altLang="en-US" dirty="0" smtClean="0"/>
              <a:t>信息抽取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2" name="图片 1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54" y="1431521"/>
            <a:ext cx="4800600" cy="272034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071564" y="4548463"/>
            <a:ext cx="10060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其中，信息抽取引擎的输入是一组文本，引擎通过使用一个统计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一个规则模块或者两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个的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混合进行信息抽取。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引擎的输出是一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组从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文本中抽取的标注过的框架，即填好了的一张表</a:t>
            </a:r>
          </a:p>
        </p:txBody>
      </p:sp>
      <p:sp>
        <p:nvSpPr>
          <p:cNvPr id="14" name="矩形 13"/>
          <p:cNvSpPr/>
          <p:nvPr/>
        </p:nvSpPr>
        <p:spPr>
          <a:xfrm>
            <a:off x="4555804" y="39671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信息抽取过程示意图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20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/>
              <a:t>(3)	</a:t>
            </a:r>
            <a:r>
              <a:rPr lang="zh-CN" altLang="en-US" dirty="0"/>
              <a:t>情感倾向性分析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5419" y="1335147"/>
            <a:ext cx="9903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网络舆情倾向性分析模块分解为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词语情感倾向性分析、句子情感倾向性分析和篇章情感倾向性研究</a:t>
            </a:r>
            <a:r>
              <a:rPr lang="zh-CN" altLang="en-US" sz="2000" dirty="0">
                <a:solidFill>
                  <a:srgbClr val="F784A5"/>
                </a:solidFill>
                <a:latin typeface="微软雅黑" pitchFamily="34" charset="-122"/>
                <a:ea typeface="微软雅黑" pitchFamily="34" charset="-122"/>
                <a:cs typeface="华康俪金黑W8(P)"/>
              </a:rPr>
              <a:t>三个子模块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2" name="直接连接符 161"/>
          <p:cNvCxnSpPr/>
          <p:nvPr/>
        </p:nvCxnSpPr>
        <p:spPr>
          <a:xfrm>
            <a:off x="685234" y="3025775"/>
            <a:ext cx="8748713" cy="79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624909" y="4451350"/>
            <a:ext cx="8696325" cy="174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875445" y="3448335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文本框 13"/>
          <p:cNvSpPr txBox="1">
            <a:spLocks noChangeArrowheads="1"/>
          </p:cNvSpPr>
          <p:nvPr/>
        </p:nvSpPr>
        <p:spPr bwMode="auto">
          <a:xfrm>
            <a:off x="1244034" y="4264025"/>
            <a:ext cx="32702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16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文本框 14"/>
          <p:cNvSpPr txBox="1">
            <a:spLocks noChangeArrowheads="1"/>
          </p:cNvSpPr>
          <p:nvPr/>
        </p:nvSpPr>
        <p:spPr bwMode="auto">
          <a:xfrm>
            <a:off x="1291659" y="3362325"/>
            <a:ext cx="7797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句子情感倾向性分析子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其任务是对句子中的各种主观性信息进行分析和提取，包括对句子情感倾向性的判断，以及从中提取出与情感倾向性论述相关联的各个要素。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 bwMode="auto">
          <a:xfrm>
            <a:off x="897959" y="2170117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文本框 12"/>
          <p:cNvSpPr txBox="1">
            <a:spLocks noChangeArrowheads="1"/>
          </p:cNvSpPr>
          <p:nvPr/>
        </p:nvSpPr>
        <p:spPr bwMode="auto">
          <a:xfrm>
            <a:off x="1296422" y="2062163"/>
            <a:ext cx="8013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词语情感倾向性分析子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词语情感倾向性研究是倾向性研究工作的前提。具有情感倾向的词语以名词、动词、形容词和副词为主，也包括人名、机构名、产品名、事件名等命名实体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矩形 189"/>
          <p:cNvSpPr/>
          <p:nvPr/>
        </p:nvSpPr>
        <p:spPr bwMode="auto">
          <a:xfrm>
            <a:off x="860002" y="4871602"/>
            <a:ext cx="215900" cy="215900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文本框 14"/>
          <p:cNvSpPr txBox="1">
            <a:spLocks noChangeArrowheads="1"/>
          </p:cNvSpPr>
          <p:nvPr/>
        </p:nvSpPr>
        <p:spPr bwMode="auto">
          <a:xfrm>
            <a:off x="1290072" y="4787900"/>
            <a:ext cx="7797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篇章情感倾向性研究子模块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设定一定的阈值，并对含有情感的句子值综合相加，得出篇章的情感色彩，完成文本倾向性分析。根据得出的网页文本情感值与设定的阀值相比较的结果，将网页分为四级：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恶性网页、消极网页、中性网页和积极网页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cxnSp>
        <p:nvCxnSpPr>
          <p:cNvPr id="171" name="直接连接符 186"/>
          <p:cNvCxnSpPr/>
          <p:nvPr/>
        </p:nvCxnSpPr>
        <p:spPr>
          <a:xfrm>
            <a:off x="536009" y="6121400"/>
            <a:ext cx="8696325" cy="174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33" y="2071020"/>
            <a:ext cx="1966076" cy="405038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5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91200" y="34895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文本语用分析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6823" y="1720840"/>
            <a:ext cx="99534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语用学是一门研究如何用语言来达成一定目的的学科，即，利用语用学进行文本分析，</a:t>
            </a:r>
            <a:r>
              <a:rPr lang="zh-CN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针对句子群（又称话题，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）开展高端分析，获取对文本内涵的掌握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话题是有因果关系的一些句子，它们必须连贯（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coherence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例句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；把可独立理解并且是良构的几个句子放到一起的结果，并不能保证获取的是话题，如例句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例句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张玉把车钥匙弄丢了，她喝醉了。</a:t>
            </a:r>
          </a:p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例句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：张玉把车钥匙弄丢了，她喜欢吃菠菜。</a:t>
            </a:r>
          </a:p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为完成文本因果关系提取出现了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话题检测与跟综方法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；为了完成互联网上不同文本信息内容自动分类提出了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文本分类器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也称为信息内容过滤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23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335"/>
          <p:cNvSpPr txBox="1"/>
          <p:nvPr/>
        </p:nvSpPr>
        <p:spPr>
          <a:xfrm>
            <a:off x="2152044" y="33246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155" name="矩形 154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9063" y="1358433"/>
            <a:ext cx="9053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简述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文本信息的语义特征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如何进行文本特征提取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词语情感倾向性分析有哪些方法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如何衡量特征抽取过程与选择过程所造成的信息损失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为什么要进行特征重构，常用的方法有哪些？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80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340"/>
          <p:cNvSpPr txBox="1"/>
          <p:nvPr/>
        </p:nvSpPr>
        <p:spPr>
          <a:xfrm>
            <a:off x="2187017" y="4218785"/>
            <a:ext cx="4176838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分词，去停用</a:t>
            </a:r>
            <a:r>
              <a:rPr lang="zh-CN" altLang="en-US" sz="2400" dirty="0" smtClean="0"/>
              <a:t>词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特征子集</a:t>
            </a:r>
            <a:r>
              <a:rPr lang="zh-CN" altLang="en-US" sz="2400" dirty="0" smtClean="0"/>
              <a:t>选择与特征重构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5000"/>
              </a:lnSpc>
              <a:buFont typeface="Arial" pitchFamily="34" charset="0"/>
              <a:buChar char="•"/>
            </a:pPr>
            <a:endParaRPr lang="en-CA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/>
          </a:p>
        </p:txBody>
      </p:sp>
      <p:sp>
        <p:nvSpPr>
          <p:cNvPr id="78" name="圆角矩形 77"/>
          <p:cNvSpPr/>
          <p:nvPr/>
        </p:nvSpPr>
        <p:spPr>
          <a:xfrm>
            <a:off x="1584484" y="5421745"/>
            <a:ext cx="9267497" cy="1299218"/>
          </a:xfrm>
          <a:prstGeom prst="roundRect">
            <a:avLst>
              <a:gd name="adj" fmla="val 9394"/>
            </a:avLst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747795" y="5532745"/>
            <a:ext cx="89940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如何去除和减弱文本信息噪声和变形的</a:t>
            </a:r>
            <a:r>
              <a:rPr lang="zh-CN" altLang="en-US" sz="3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影响是文本</a:t>
            </a:r>
            <a:r>
              <a:rPr lang="zh-CN" altLang="en-US" sz="32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信息处理软件所遇到的一</a:t>
            </a:r>
            <a:r>
              <a:rPr lang="zh-CN" altLang="en-US" sz="3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个重要的</a:t>
            </a:r>
            <a:r>
              <a:rPr lang="zh-CN" altLang="en-US" sz="32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网络信息内容预处理概述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7263873" y="4218785"/>
            <a:ext cx="4089927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特征提取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生成和文本内容分析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08" y="1050856"/>
            <a:ext cx="4619914" cy="3046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051675" y="1119193"/>
            <a:ext cx="98890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中文是以字为基本书写单位，单个字往往不足以表达一个意思，通常认为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词是表达语义的最小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元素。因此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须对中文字符串进行合理的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切分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算法可分为三大类：基于字符串匹配的分词方法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基于统计的分词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理解的分词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在中文分词过程中，有两大难题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）歧义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识别：歧义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是指同样的一句话，可能有两种或者更多的切分方法。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）新词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识别：新词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，专业术语称为未登录词。也就是那些在字典中都没有收录过，但又确实能称为词的那些词。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中文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分词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99214"/>
            <a:ext cx="2743200" cy="365125"/>
          </a:xfrm>
        </p:spPr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8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051675" y="1119193"/>
            <a:ext cx="9889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字符串匹配的分词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方法：又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叫做机械分词方法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，它是按照一定的策略将待分析的汉字串与一个“充分大的”机器词典中的词条进行配，若在词典中找到某个字符串，则匹配成功（识别出一个词）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。按照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扫描方向的不同，串匹配分词方法可以分为正向匹配和逆向匹配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；按照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不同长度优先匹配的情况，可以分为最大（最长）匹配和最小（最短）匹配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；按照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是否与词性标注过程相结合，又可以分为单纯分词方法和分词与标注相结合的一体化方法。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中文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分词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99214"/>
            <a:ext cx="2743200" cy="365125"/>
          </a:xfrm>
        </p:spPr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051675" y="1600457"/>
            <a:ext cx="98890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基于统计的分词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上看，词是稳定的字的组合，因此在上下文中，相邻的字同时出现的次数越多，就越有可能构成一个词。因此字与字相邻共现的频率或概率能够较好的反映成词的可信度。可以对语料中相邻共现的各个字的组合的频度进行统计，计算它们的互现信息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定义两个字的互现信息，计算两个汉字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邻共现概率。互现信息体现了汉字之间结合关系的紧密程度。当紧密程度高于某一个阈值时，便可认为此字组可能构成了一个词。这种方法只需对语料中的字组频度进行统计，不需要切分词典，因而又叫做无词典分词法或统计取词方法。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中文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分词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99214"/>
            <a:ext cx="2743200" cy="365125"/>
          </a:xfrm>
        </p:spPr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58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051675" y="1600457"/>
            <a:ext cx="988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理解的分词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让计算机模拟人对句子的理解，达到识别词的效果。其基本思想就是在分词的同时进行句法、语义分析，利用句法信息和语义信息来处理歧义现象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通常包括三个部分：分词子系统、句法语义子系统、总控部分。在总控部分的协调下，分词子系统可以获得有关词、句子等的句法和语义信息来对分词歧义进行判断，即它模拟了人对句子的理解过程。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中文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分词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Calibri" pitchFamily="34" charset="0"/>
            </a:endParaRP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99214"/>
            <a:ext cx="2743200" cy="365125"/>
          </a:xfrm>
        </p:spPr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83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8600" y="1958641"/>
            <a:ext cx="4287556" cy="3716508"/>
            <a:chOff x="676367" y="2166511"/>
            <a:chExt cx="3426112" cy="5112029"/>
          </a:xfrm>
        </p:grpSpPr>
        <p:grpSp>
          <p:nvGrpSpPr>
            <p:cNvPr id="8" name="组合 7"/>
            <p:cNvGrpSpPr/>
            <p:nvPr/>
          </p:nvGrpSpPr>
          <p:grpSpPr>
            <a:xfrm>
              <a:off x="3000669" y="2166511"/>
              <a:ext cx="1101810" cy="1281868"/>
              <a:chOff x="3048934" y="2166511"/>
              <a:chExt cx="1101810" cy="1281868"/>
            </a:xfrm>
          </p:grpSpPr>
          <p:sp>
            <p:nvSpPr>
              <p:cNvPr id="99" name="矩形 8"/>
              <p:cNvSpPr>
                <a:spLocks noChangeArrowheads="1"/>
              </p:cNvSpPr>
              <p:nvPr/>
            </p:nvSpPr>
            <p:spPr bwMode="auto">
              <a:xfrm>
                <a:off x="3181808" y="2166511"/>
                <a:ext cx="968936" cy="853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latin typeface="微软雅黑" pitchFamily="34" charset="-122"/>
                    <a:ea typeface="微软雅黑" pitchFamily="34" charset="-122"/>
                  </a:rPr>
                  <a:t>字符串匹配</a:t>
                </a:r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 flipH="1">
                <a:off x="3048934" y="2188379"/>
                <a:ext cx="0" cy="1260000"/>
              </a:xfrm>
              <a:prstGeom prst="line">
                <a:avLst/>
              </a:prstGeom>
              <a:ln w="57150"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矩形 8"/>
            <p:cNvSpPr>
              <a:spLocks noChangeArrowheads="1"/>
            </p:cNvSpPr>
            <p:nvPr/>
          </p:nvSpPr>
          <p:spPr bwMode="auto">
            <a:xfrm>
              <a:off x="676367" y="3585221"/>
              <a:ext cx="3304009" cy="369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优点是：分词过程是跟词典作比较，不需要大量的语料库、规则库，其算法简单、复杂性小、对算法作一定的预处理后分词速度较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快；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缺点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是：不能消除歧义、识别未登录词，对词典的依赖性比较大，若词典足够大，其效果会更加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明显。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文本框 4"/>
          <p:cNvSpPr>
            <a:spLocks noChangeArrowheads="1"/>
          </p:cNvSpPr>
          <p:nvPr/>
        </p:nvSpPr>
        <p:spPr bwMode="auto">
          <a:xfrm>
            <a:off x="1494368" y="260350"/>
            <a:ext cx="77699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中文</a:t>
            </a:r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分词技术</a:t>
            </a:r>
            <a:r>
              <a:rPr lang="zh-CN" altLang="en-US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Calibri" pitchFamily="34" charset="0"/>
              </a:rPr>
              <a:t>特点</a:t>
            </a:r>
          </a:p>
        </p:txBody>
      </p:sp>
      <p:sp>
        <p:nvSpPr>
          <p:cNvPr id="22" name="直接连接符 13"/>
          <p:cNvSpPr>
            <a:spLocks noChangeShapeType="1"/>
          </p:cNvSpPr>
          <p:nvPr/>
        </p:nvSpPr>
        <p:spPr bwMode="auto">
          <a:xfrm>
            <a:off x="675217" y="927100"/>
            <a:ext cx="8313800" cy="0"/>
          </a:xfrm>
          <a:prstGeom prst="line">
            <a:avLst/>
          </a:prstGeom>
          <a:noFill/>
          <a:ln w="6350">
            <a:solidFill>
              <a:srgbClr val="4A7EBB">
                <a:alpha val="25098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16155" y="1854585"/>
            <a:ext cx="4111619" cy="4077740"/>
            <a:chOff x="676367" y="2166511"/>
            <a:chExt cx="3426112" cy="5472127"/>
          </a:xfrm>
        </p:grpSpPr>
        <p:grpSp>
          <p:nvGrpSpPr>
            <p:cNvPr id="19" name="组合 18"/>
            <p:cNvGrpSpPr/>
            <p:nvPr/>
          </p:nvGrpSpPr>
          <p:grpSpPr>
            <a:xfrm>
              <a:off x="3000669" y="2166511"/>
              <a:ext cx="1101810" cy="1281868"/>
              <a:chOff x="3048934" y="2166511"/>
              <a:chExt cx="1101810" cy="1281868"/>
            </a:xfrm>
          </p:grpSpPr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3181808" y="2166511"/>
                <a:ext cx="968936" cy="1253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latin typeface="微软雅黑" pitchFamily="34" charset="-122"/>
                    <a:ea typeface="微软雅黑" pitchFamily="34" charset="-122"/>
                  </a:rPr>
                  <a:t>基于</a:t>
                </a:r>
                <a:r>
                  <a:rPr lang="zh-CN" altLang="en-US" sz="2000" b="1" dirty="0" smtClean="0">
                    <a:latin typeface="微软雅黑" pitchFamily="34" charset="-122"/>
                    <a:ea typeface="微软雅黑" pitchFamily="34" charset="-122"/>
                  </a:rPr>
                  <a:t>统计方法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048934" y="2188379"/>
                <a:ext cx="0" cy="1260000"/>
              </a:xfrm>
              <a:prstGeom prst="line">
                <a:avLst/>
              </a:prstGeom>
              <a:ln w="57150"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76367" y="3585221"/>
              <a:ext cx="3304009" cy="405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优点是：由于是基于统计规律的，对未登录词的识别表现出了一定的优越性，不需要预设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词典；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缺点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是：需要一个足够大的语料库来统计训练，其正确性很大程度上依赖训练语料库的质量好坏，算法较为复杂，计算量大，周期长，但是都较为常见，处理速度一般。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48074" y="1854585"/>
            <a:ext cx="3943926" cy="3277621"/>
            <a:chOff x="676367" y="2166511"/>
            <a:chExt cx="3426112" cy="5472127"/>
          </a:xfrm>
        </p:grpSpPr>
        <p:grpSp>
          <p:nvGrpSpPr>
            <p:cNvPr id="28" name="组合 27"/>
            <p:cNvGrpSpPr/>
            <p:nvPr/>
          </p:nvGrpSpPr>
          <p:grpSpPr>
            <a:xfrm>
              <a:off x="3000669" y="2166511"/>
              <a:ext cx="1101810" cy="1281868"/>
              <a:chOff x="3048934" y="2166511"/>
              <a:chExt cx="1101810" cy="1281868"/>
            </a:xfrm>
          </p:grpSpPr>
          <p:sp>
            <p:nvSpPr>
              <p:cNvPr id="30" name="矩形 8"/>
              <p:cNvSpPr>
                <a:spLocks noChangeArrowheads="1"/>
              </p:cNvSpPr>
              <p:nvPr/>
            </p:nvSpPr>
            <p:spPr bwMode="auto">
              <a:xfrm>
                <a:off x="3181808" y="2166511"/>
                <a:ext cx="968936" cy="1253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latin typeface="微软雅黑" pitchFamily="34" charset="-122"/>
                    <a:ea typeface="微软雅黑" pitchFamily="34" charset="-122"/>
                  </a:rPr>
                  <a:t>基于</a:t>
                </a:r>
                <a:r>
                  <a:rPr lang="zh-CN" altLang="en-US" sz="2000" b="1" dirty="0" smtClean="0">
                    <a:latin typeface="微软雅黑" pitchFamily="34" charset="-122"/>
                    <a:ea typeface="微软雅黑" pitchFamily="34" charset="-122"/>
                  </a:rPr>
                  <a:t>理解方法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3048934" y="2188379"/>
                <a:ext cx="0" cy="1260000"/>
              </a:xfrm>
              <a:prstGeom prst="line">
                <a:avLst/>
              </a:prstGeom>
              <a:ln w="57150"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676367" y="3585221"/>
              <a:ext cx="3304009" cy="405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优点是：由于能理解字符串含义，对未登录词具有很强的识别能力，能很好的解决歧义问题，不需要词典及大量语料库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训练；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缺点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是：需要一个准确、完备的规则库，依赖性较强，效果好坏往往取决于规则库的完整性。算法比较复杂、实现技术难度较大，处理速度比较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慢。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8" y="1635821"/>
            <a:ext cx="1958326" cy="865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17" y="1418964"/>
            <a:ext cx="1728000" cy="1321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775" y="1440470"/>
            <a:ext cx="1728000" cy="1256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99214"/>
            <a:ext cx="2743200" cy="365125"/>
          </a:xfrm>
        </p:spPr>
        <p:txBody>
          <a:bodyPr/>
          <a:lstStyle/>
          <a:p>
            <a:pPr>
              <a:defRPr/>
            </a:pPr>
            <a:fld id="{B8A2BE66-3A1D-4F69-92F9-8180C3DFAFD8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69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9786</TotalTime>
  <Words>4054</Words>
  <Application>Microsoft Office PowerPoint</Application>
  <PresentationFormat>自定义</PresentationFormat>
  <Paragraphs>316</Paragraphs>
  <Slides>39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方正粗宋简体</vt:lpstr>
      <vt:lpstr>Wingdings</vt:lpstr>
      <vt:lpstr>微软雅黑</vt:lpstr>
      <vt:lpstr>华康俪金黑W8(P)</vt:lpstr>
      <vt:lpstr>Calibri Light</vt:lpstr>
      <vt:lpstr>Calibri</vt:lpstr>
      <vt:lpstr>Symbol</vt:lpstr>
      <vt:lpstr>黑体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zhao</dc:creator>
  <cp:lastModifiedBy>caolx</cp:lastModifiedBy>
  <cp:revision>377</cp:revision>
  <dcterms:created xsi:type="dcterms:W3CDTF">2014-04-19T11:56:09Z</dcterms:created>
  <dcterms:modified xsi:type="dcterms:W3CDTF">2020-04-19T08:06:21Z</dcterms:modified>
</cp:coreProperties>
</file>