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1"/>
  </p:notesMasterIdLst>
  <p:sldIdLst>
    <p:sldId id="262" r:id="rId2"/>
    <p:sldId id="312" r:id="rId3"/>
    <p:sldId id="314" r:id="rId4"/>
    <p:sldId id="463" r:id="rId5"/>
    <p:sldId id="317" r:id="rId6"/>
    <p:sldId id="474" r:id="rId7"/>
    <p:sldId id="475" r:id="rId8"/>
    <p:sldId id="476" r:id="rId9"/>
    <p:sldId id="316" r:id="rId10"/>
    <p:sldId id="329" r:id="rId11"/>
    <p:sldId id="320" r:id="rId12"/>
    <p:sldId id="429" r:id="rId13"/>
    <p:sldId id="430" r:id="rId14"/>
    <p:sldId id="433" r:id="rId15"/>
    <p:sldId id="434" r:id="rId16"/>
    <p:sldId id="435" r:id="rId17"/>
    <p:sldId id="437" r:id="rId18"/>
    <p:sldId id="440" r:id="rId19"/>
    <p:sldId id="441" r:id="rId20"/>
    <p:sldId id="443" r:id="rId21"/>
    <p:sldId id="444" r:id="rId22"/>
    <p:sldId id="445" r:id="rId23"/>
    <p:sldId id="446" r:id="rId24"/>
    <p:sldId id="416" r:id="rId25"/>
    <p:sldId id="447" r:id="rId26"/>
    <p:sldId id="448" r:id="rId27"/>
    <p:sldId id="449" r:id="rId28"/>
    <p:sldId id="450" r:id="rId29"/>
    <p:sldId id="451" r:id="rId30"/>
    <p:sldId id="452" r:id="rId31"/>
    <p:sldId id="453" r:id="rId32"/>
    <p:sldId id="454" r:id="rId33"/>
    <p:sldId id="455" r:id="rId34"/>
    <p:sldId id="456" r:id="rId35"/>
    <p:sldId id="457" r:id="rId36"/>
    <p:sldId id="458" r:id="rId37"/>
    <p:sldId id="459" r:id="rId38"/>
    <p:sldId id="460" r:id="rId39"/>
    <p:sldId id="462" r:id="rId40"/>
    <p:sldId id="470" r:id="rId41"/>
    <p:sldId id="471" r:id="rId42"/>
    <p:sldId id="472" r:id="rId43"/>
    <p:sldId id="473" r:id="rId44"/>
    <p:sldId id="468" r:id="rId45"/>
    <p:sldId id="469" r:id="rId46"/>
    <p:sldId id="464" r:id="rId47"/>
    <p:sldId id="465" r:id="rId48"/>
    <p:sldId id="466" r:id="rId49"/>
    <p:sldId id="467" r:id="rId50"/>
  </p:sldIdLst>
  <p:sldSz cx="12192000" cy="6858000"/>
  <p:notesSz cx="6858000" cy="9144000"/>
  <p:embeddedFontLst>
    <p:embeddedFont>
      <p:font typeface="Tahoma" panose="020B0604030504040204" pitchFamily="34" charset="0"/>
      <p:regular r:id="rId52"/>
      <p:bold r:id="rId53"/>
    </p:embeddedFont>
    <p:embeddedFont>
      <p:font typeface="微软雅黑" panose="020B0503020204020204" pitchFamily="34" charset="-122"/>
      <p:regular r:id="rId54"/>
      <p:bold r:id="rId55"/>
    </p:embeddedFont>
    <p:embeddedFont>
      <p:font typeface="华文中宋" panose="02010600040101010101" pitchFamily="2" charset="-122"/>
      <p:regular r:id="rId56"/>
    </p:embeddedFont>
    <p:embeddedFont>
      <p:font typeface="楷体" panose="02010609060101010101" pitchFamily="49" charset="-122"/>
      <p:regular r:id="rId57"/>
    </p:embeddedFont>
    <p:embeddedFont>
      <p:font typeface="Calibri" panose="020F0502020204030204" pitchFamily="34" charset="0"/>
      <p:regular r:id="rId58"/>
      <p:bold r:id="rId59"/>
      <p:italic r:id="rId60"/>
      <p:boldItalic r:id="rId61"/>
    </p:embeddedFont>
    <p:embeddedFont>
      <p:font typeface="黑体" panose="02010609060101010101" pitchFamily="49" charset="-122"/>
      <p:regular r:id="rId62"/>
    </p:embeddedFont>
    <p:embeddedFont>
      <p:font typeface="Segoe UI" panose="020B0502040204020203" pitchFamily="34" charset="0"/>
      <p:regular r:id="rId63"/>
      <p:bold r:id="rId64"/>
      <p:italic r:id="rId65"/>
      <p:boldItalic r:id="rId66"/>
    </p:embeddedFont>
    <p:embeddedFont>
      <p:font typeface="Calibri Light" panose="020F0302020204030204" pitchFamily="34" charset="0"/>
      <p:regular r:id="rId67"/>
      <p:italic r:id="rId68"/>
    </p:embeddedFont>
    <p:embeddedFont>
      <p:font typeface="方正粗宋简体" panose="02010600030101010101" charset="-122"/>
      <p:regular r:id="rId69"/>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7171"/>
    <a:srgbClr val="8F8B8B"/>
    <a:srgbClr val="44546A"/>
    <a:srgbClr val="00B0F0"/>
    <a:srgbClr val="0070C0"/>
    <a:srgbClr val="9DC3E6"/>
    <a:srgbClr val="92D050"/>
    <a:srgbClr val="2EBE70"/>
    <a:srgbClr val="548235"/>
    <a:srgbClr val="8FAA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73" autoAdjust="0"/>
    <p:restoredTop sz="94660"/>
  </p:normalViewPr>
  <p:slideViewPr>
    <p:cSldViewPr snapToGrid="0">
      <p:cViewPr varScale="1">
        <p:scale>
          <a:sx n="66" d="100"/>
          <a:sy n="66" d="100"/>
        </p:scale>
        <p:origin x="-870" y="-102"/>
      </p:cViewPr>
      <p:guideLst>
        <p:guide orient="horz" pos="2159"/>
        <p:guide pos="3871"/>
      </p:guideLst>
    </p:cSldViewPr>
  </p:slideViewPr>
  <p:notesTextViewPr>
    <p:cViewPr>
      <p:scale>
        <a:sx n="1" d="1"/>
        <a:sy n="1" d="1"/>
      </p:scale>
      <p:origin x="0" y="0"/>
    </p:cViewPr>
  </p:notesTextViewPr>
  <p:sorterViewPr>
    <p:cViewPr>
      <p:scale>
        <a:sx n="100" d="100"/>
        <a:sy n="100" d="100"/>
      </p:scale>
      <p:origin x="0" y="1111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2.fntdata"/><Relationship Id="rId68"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font" Target="fonts/font7.fntdata"/><Relationship Id="rId66" Type="http://schemas.openxmlformats.org/officeDocument/2006/relationships/font" Target="fonts/font15.fntdata"/><Relationship Id="rId5" Type="http://schemas.openxmlformats.org/officeDocument/2006/relationships/slide" Target="slides/slide4.xml"/><Relationship Id="rId61" Type="http://schemas.openxmlformats.org/officeDocument/2006/relationships/font" Target="fonts/font10.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5.fntdata"/><Relationship Id="rId64" Type="http://schemas.openxmlformats.org/officeDocument/2006/relationships/font" Target="fonts/font13.fntdata"/><Relationship Id="rId69" Type="http://schemas.openxmlformats.org/officeDocument/2006/relationships/font" Target="fonts/font18.fntdata"/><Relationship Id="rId8" Type="http://schemas.openxmlformats.org/officeDocument/2006/relationships/slide" Target="slides/slide7.xml"/><Relationship Id="rId51" Type="http://schemas.openxmlformats.org/officeDocument/2006/relationships/notesMaster" Target="notesMasters/notesMaster1.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8.fntdata"/><Relationship Id="rId67"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3.fntdata"/><Relationship Id="rId62" Type="http://schemas.openxmlformats.org/officeDocument/2006/relationships/font" Target="fonts/font11.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60" Type="http://schemas.openxmlformats.org/officeDocument/2006/relationships/font" Target="fonts/font9.fntdata"/><Relationship Id="rId65" Type="http://schemas.openxmlformats.org/officeDocument/2006/relationships/font" Target="fonts/font14.fntdata"/><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4.fntdata"/><Relationship Id="rId7" Type="http://schemas.openxmlformats.org/officeDocument/2006/relationships/slide" Target="slides/slide6.xml"/><Relationship Id="rId7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2D9FA4-EA2D-4642-9AB3-58F4DFE4A986}" type="datetimeFigureOut">
              <a:rPr lang="zh-CN" altLang="en-US" smtClean="0"/>
              <a:t>2020/4/17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7ED7E9-B20B-40CB-89C0-CAF7F9D5953A}" type="slidenum">
              <a:rPr lang="zh-CN" altLang="en-US" smtClean="0"/>
              <a:t>‹#›</a:t>
            </a:fld>
            <a:endParaRPr lang="zh-CN" altLang="en-US"/>
          </a:p>
        </p:txBody>
      </p:sp>
    </p:spTree>
    <p:extLst>
      <p:ext uri="{BB962C8B-B14F-4D97-AF65-F5344CB8AC3E}">
        <p14:creationId xmlns:p14="http://schemas.microsoft.com/office/powerpoint/2010/main" val="3426585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ED7E9-B20B-40CB-89C0-CAF7F9D5953A}"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zh-CN" altLang="en-US" dirty="0" smtClean="0"/>
              <a:t>国家信息安全的迫切需求</a:t>
            </a:r>
            <a:endParaRPr lang="en-US" altLang="zh-CN" dirty="0" smtClean="0"/>
          </a:p>
          <a:p>
            <a:pPr lvl="1"/>
            <a:r>
              <a:rPr lang="zh-CN" altLang="en-US" dirty="0" smtClean="0"/>
              <a:t>使网络用户尤其是青少年学生远离非友善信息的侵扰，净化网络空间</a:t>
            </a:r>
          </a:p>
          <a:p>
            <a:pPr lvl="1"/>
            <a:r>
              <a:rPr lang="zh-CN" altLang="en-US" dirty="0" smtClean="0"/>
              <a:t>改善</a:t>
            </a:r>
            <a:r>
              <a:rPr lang="en-US" altLang="zh-CN" dirty="0" smtClean="0"/>
              <a:t>Internet</a:t>
            </a:r>
            <a:r>
              <a:rPr lang="zh-CN" altLang="en-US" dirty="0" smtClean="0"/>
              <a:t>信息查询技术的需要</a:t>
            </a:r>
          </a:p>
          <a:p>
            <a:pPr lvl="1"/>
            <a:r>
              <a:rPr lang="zh-CN" altLang="en-US" dirty="0" smtClean="0"/>
              <a:t>信息个性化服务的基础</a:t>
            </a:r>
          </a:p>
          <a:p>
            <a:pPr lvl="1"/>
            <a:r>
              <a:rPr lang="zh-CN" altLang="en-US" dirty="0" smtClean="0"/>
              <a:t>信息服务供应商（信息中介）开展网络增值服务的手段</a:t>
            </a:r>
          </a:p>
        </p:txBody>
      </p:sp>
      <p:sp>
        <p:nvSpPr>
          <p:cNvPr id="4" name="灯片编号占位符 3"/>
          <p:cNvSpPr>
            <a:spLocks noGrp="1"/>
          </p:cNvSpPr>
          <p:nvPr>
            <p:ph type="sldNum" sz="quarter" idx="10"/>
          </p:nvPr>
        </p:nvSpPr>
        <p:spPr/>
        <p:txBody>
          <a:bodyPr/>
          <a:lstStyle/>
          <a:p>
            <a:fld id="{7E7ED7E9-B20B-40CB-89C0-CAF7F9D5953A}" type="slidenum">
              <a:rPr lang="zh-CN" altLang="en-US" smtClean="0"/>
              <a:t>5</a:t>
            </a:fld>
            <a:endParaRPr lang="zh-CN" altLang="en-US"/>
          </a:p>
        </p:txBody>
      </p:sp>
    </p:spTree>
    <p:extLst>
      <p:ext uri="{BB962C8B-B14F-4D97-AF65-F5344CB8AC3E}">
        <p14:creationId xmlns:p14="http://schemas.microsoft.com/office/powerpoint/2010/main" val="2668509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ED7E9-B20B-40CB-89C0-CAF7F9D5953A}" type="slidenum">
              <a:rPr lang="zh-CN" altLang="en-US" smtClean="0"/>
              <a:t>41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ED7E9-B20B-40CB-89C0-CAF7F9D5953A}" type="slidenum">
              <a:rPr lang="zh-CN" altLang="en-US" smtClean="0"/>
              <a:t>42</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ED7E9-B20B-40CB-89C0-CAF7F9D5953A}" type="slidenum">
              <a:rPr lang="zh-CN" altLang="en-US" smtClean="0"/>
              <a:t>43</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ED7E9-B20B-40CB-89C0-CAF7F9D5953A}" type="slidenum">
              <a:rPr lang="zh-CN" altLang="en-US" smtClean="0"/>
              <a:t>45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B8A2BE66-3A1D-4F69-92F9-8180C3DFAFD8}" type="slidenum">
              <a:rPr lang="zh-CN" altLang="zh-CN"/>
              <a:t>‹#›</a:t>
            </a:fld>
            <a:endParaRPr lang="zh-CN"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9E388E38-31E5-4E32-920D-85CA0EE6CDEC}" type="slidenum">
              <a:rPr lang="zh-CN" altLang="zh-CN"/>
              <a:t>‹#›</a:t>
            </a:fld>
            <a:endParaRPr lang="zh-CN"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0C0FD89F-CBC1-4F5A-B5D7-D8ADB918AF9A}" type="slidenum">
              <a:rPr lang="zh-CN" altLang="zh-CN"/>
              <a:t>‹#›</a:t>
            </a:fld>
            <a:endParaRPr lang="zh-CN"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54D9912E-CD21-4B76-91AB-8AF6576DF20D}" type="slidenum">
              <a:rPr lang="zh-CN" altLang="zh-CN"/>
              <a:t>‹#›</a:t>
            </a:fld>
            <a:endParaRPr lang="zh-CN"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grpSp>
        <p:nvGrpSpPr>
          <p:cNvPr id="7" name="组合 6"/>
          <p:cNvGrpSpPr/>
          <p:nvPr userDrawn="1"/>
        </p:nvGrpSpPr>
        <p:grpSpPr>
          <a:xfrm>
            <a:off x="3586250" y="1245799"/>
            <a:ext cx="6480000" cy="6480000"/>
            <a:chOff x="3586250" y="1245799"/>
            <a:chExt cx="6480000" cy="6480000"/>
          </a:xfrm>
        </p:grpSpPr>
        <p:sp>
          <p:nvSpPr>
            <p:cNvPr id="8" name="弧形 7"/>
            <p:cNvSpPr/>
            <p:nvPr/>
          </p:nvSpPr>
          <p:spPr>
            <a:xfrm>
              <a:off x="4305300" y="1964849"/>
              <a:ext cx="5041900" cy="5041900"/>
            </a:xfrm>
            <a:prstGeom prst="arc">
              <a:avLst>
                <a:gd name="adj1" fmla="val 13814770"/>
                <a:gd name="adj2" fmla="val 1284488"/>
              </a:avLst>
            </a:prstGeom>
            <a:ln w="381000">
              <a:solidFill>
                <a:srgbClr val="31B5D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弧形 8"/>
            <p:cNvSpPr/>
            <p:nvPr/>
          </p:nvSpPr>
          <p:spPr>
            <a:xfrm>
              <a:off x="3946250" y="1605799"/>
              <a:ext cx="5760000" cy="5760000"/>
            </a:xfrm>
            <a:prstGeom prst="arc">
              <a:avLst>
                <a:gd name="adj1" fmla="val 13814770"/>
                <a:gd name="adj2" fmla="val 1284488"/>
              </a:avLst>
            </a:prstGeom>
            <a:ln w="381000">
              <a:solidFill>
                <a:srgbClr val="F784A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弧形 9"/>
            <p:cNvSpPr/>
            <p:nvPr/>
          </p:nvSpPr>
          <p:spPr>
            <a:xfrm>
              <a:off x="3586250" y="1245799"/>
              <a:ext cx="6480000" cy="6480000"/>
            </a:xfrm>
            <a:prstGeom prst="arc">
              <a:avLst>
                <a:gd name="adj1" fmla="val 13814770"/>
                <a:gd name="adj2" fmla="val 1284488"/>
              </a:avLst>
            </a:prstGeom>
            <a:ln w="3810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1" name="Oval 15"/>
          <p:cNvSpPr/>
          <p:nvPr userDrawn="1"/>
        </p:nvSpPr>
        <p:spPr>
          <a:xfrm>
            <a:off x="1608110" y="1405008"/>
            <a:ext cx="6133399" cy="4271893"/>
          </a:xfrm>
          <a:custGeom>
            <a:avLst/>
            <a:gdLst>
              <a:gd name="connsiteX0" fmla="*/ 1112520 w 2895600"/>
              <a:gd name="connsiteY0" fmla="*/ 0 h 1487173"/>
              <a:gd name="connsiteX1" fmla="*/ 1776897 w 2895600"/>
              <a:gd name="connsiteY1" fmla="*/ 523460 h 1487173"/>
              <a:gd name="connsiteX2" fmla="*/ 1981200 w 2895600"/>
              <a:gd name="connsiteY2" fmla="*/ 443446 h 1487173"/>
              <a:gd name="connsiteX3" fmla="*/ 2283615 w 2895600"/>
              <a:gd name="connsiteY3" fmla="*/ 724590 h 1487173"/>
              <a:gd name="connsiteX4" fmla="*/ 2461260 w 2895600"/>
              <a:gd name="connsiteY4" fmla="*/ 685800 h 1487173"/>
              <a:gd name="connsiteX5" fmla="*/ 2895600 w 2895600"/>
              <a:gd name="connsiteY5" fmla="*/ 1120140 h 1487173"/>
              <a:gd name="connsiteX6" fmla="*/ 2698117 w 2895600"/>
              <a:gd name="connsiteY6" fmla="*/ 1478280 h 1487173"/>
              <a:gd name="connsiteX7" fmla="*/ 2700675 w 2895600"/>
              <a:gd name="connsiteY7" fmla="*/ 1487173 h 1487173"/>
              <a:gd name="connsiteX8" fmla="*/ 64333 w 2895600"/>
              <a:gd name="connsiteY8" fmla="*/ 1478280 h 1487173"/>
              <a:gd name="connsiteX9" fmla="*/ 0 w 2895600"/>
              <a:gd name="connsiteY9" fmla="*/ 1257300 h 1487173"/>
              <a:gd name="connsiteX10" fmla="*/ 419100 w 2895600"/>
              <a:gd name="connsiteY10" fmla="*/ 838200 h 1487173"/>
              <a:gd name="connsiteX11" fmla="*/ 445895 w 2895600"/>
              <a:gd name="connsiteY11" fmla="*/ 840901 h 1487173"/>
              <a:gd name="connsiteX12" fmla="*/ 426720 w 2895600"/>
              <a:gd name="connsiteY12" fmla="*/ 685800 h 1487173"/>
              <a:gd name="connsiteX13" fmla="*/ 1112520 w 2895600"/>
              <a:gd name="connsiteY13" fmla="*/ 0 h 1487173"/>
              <a:gd name="connsiteX0-1" fmla="*/ 1112520 w 2895600"/>
              <a:gd name="connsiteY0-2" fmla="*/ 0 h 1656195"/>
              <a:gd name="connsiteX1-3" fmla="*/ 1776897 w 2895600"/>
              <a:gd name="connsiteY1-4" fmla="*/ 523460 h 1656195"/>
              <a:gd name="connsiteX2-5" fmla="*/ 1981200 w 2895600"/>
              <a:gd name="connsiteY2-6" fmla="*/ 443446 h 1656195"/>
              <a:gd name="connsiteX3-7" fmla="*/ 2283615 w 2895600"/>
              <a:gd name="connsiteY3-8" fmla="*/ 724590 h 1656195"/>
              <a:gd name="connsiteX4-9" fmla="*/ 2461260 w 2895600"/>
              <a:gd name="connsiteY4-10" fmla="*/ 685800 h 1656195"/>
              <a:gd name="connsiteX5-11" fmla="*/ 2895600 w 2895600"/>
              <a:gd name="connsiteY5-12" fmla="*/ 1120140 h 1656195"/>
              <a:gd name="connsiteX6-13" fmla="*/ 2698117 w 2895600"/>
              <a:gd name="connsiteY6-14" fmla="*/ 1478280 h 1656195"/>
              <a:gd name="connsiteX7-15" fmla="*/ 1980496 w 2895600"/>
              <a:gd name="connsiteY7-16" fmla="*/ 1656195 h 1656195"/>
              <a:gd name="connsiteX8-17" fmla="*/ 64333 w 2895600"/>
              <a:gd name="connsiteY8-18" fmla="*/ 1478280 h 1656195"/>
              <a:gd name="connsiteX9-19" fmla="*/ 0 w 2895600"/>
              <a:gd name="connsiteY9-20" fmla="*/ 1257300 h 1656195"/>
              <a:gd name="connsiteX10-21" fmla="*/ 419100 w 2895600"/>
              <a:gd name="connsiteY10-22" fmla="*/ 838200 h 1656195"/>
              <a:gd name="connsiteX11-23" fmla="*/ 445895 w 2895600"/>
              <a:gd name="connsiteY11-24" fmla="*/ 840901 h 1656195"/>
              <a:gd name="connsiteX12-25" fmla="*/ 426720 w 2895600"/>
              <a:gd name="connsiteY12-26" fmla="*/ 685800 h 1656195"/>
              <a:gd name="connsiteX13-27" fmla="*/ 1112520 w 2895600"/>
              <a:gd name="connsiteY13-28" fmla="*/ 0 h 1656195"/>
              <a:gd name="connsiteX0-29" fmla="*/ 1112520 w 2895600"/>
              <a:gd name="connsiteY0-30" fmla="*/ 0 h 1668502"/>
              <a:gd name="connsiteX1-31" fmla="*/ 1776897 w 2895600"/>
              <a:gd name="connsiteY1-32" fmla="*/ 523460 h 1668502"/>
              <a:gd name="connsiteX2-33" fmla="*/ 1981200 w 2895600"/>
              <a:gd name="connsiteY2-34" fmla="*/ 443446 h 1668502"/>
              <a:gd name="connsiteX3-35" fmla="*/ 2283615 w 2895600"/>
              <a:gd name="connsiteY3-36" fmla="*/ 724590 h 1668502"/>
              <a:gd name="connsiteX4-37" fmla="*/ 2461260 w 2895600"/>
              <a:gd name="connsiteY4-38" fmla="*/ 685800 h 1668502"/>
              <a:gd name="connsiteX5-39" fmla="*/ 2895600 w 2895600"/>
              <a:gd name="connsiteY5-40" fmla="*/ 1120140 h 1668502"/>
              <a:gd name="connsiteX6-41" fmla="*/ 2698117 w 2895600"/>
              <a:gd name="connsiteY6-42" fmla="*/ 1478280 h 1668502"/>
              <a:gd name="connsiteX7-43" fmla="*/ 1980496 w 2895600"/>
              <a:gd name="connsiteY7-44" fmla="*/ 1656195 h 1668502"/>
              <a:gd name="connsiteX8-45" fmla="*/ 64333 w 2895600"/>
              <a:gd name="connsiteY8-46" fmla="*/ 1478280 h 1668502"/>
              <a:gd name="connsiteX9-47" fmla="*/ 0 w 2895600"/>
              <a:gd name="connsiteY9-48" fmla="*/ 1257300 h 1668502"/>
              <a:gd name="connsiteX10-49" fmla="*/ 419100 w 2895600"/>
              <a:gd name="connsiteY10-50" fmla="*/ 838200 h 1668502"/>
              <a:gd name="connsiteX11-51" fmla="*/ 445895 w 2895600"/>
              <a:gd name="connsiteY11-52" fmla="*/ 840901 h 1668502"/>
              <a:gd name="connsiteX12-53" fmla="*/ 426720 w 2895600"/>
              <a:gd name="connsiteY12-54" fmla="*/ 685800 h 1668502"/>
              <a:gd name="connsiteX13-55" fmla="*/ 1112520 w 2895600"/>
              <a:gd name="connsiteY13-56" fmla="*/ 0 h 1668502"/>
              <a:gd name="connsiteX0-57" fmla="*/ 1112520 w 2895600"/>
              <a:gd name="connsiteY0-58" fmla="*/ 0 h 1687775"/>
              <a:gd name="connsiteX1-59" fmla="*/ 1776897 w 2895600"/>
              <a:gd name="connsiteY1-60" fmla="*/ 523460 h 1687775"/>
              <a:gd name="connsiteX2-61" fmla="*/ 1981200 w 2895600"/>
              <a:gd name="connsiteY2-62" fmla="*/ 443446 h 1687775"/>
              <a:gd name="connsiteX3-63" fmla="*/ 2283615 w 2895600"/>
              <a:gd name="connsiteY3-64" fmla="*/ 724590 h 1687775"/>
              <a:gd name="connsiteX4-65" fmla="*/ 2461260 w 2895600"/>
              <a:gd name="connsiteY4-66" fmla="*/ 685800 h 1687775"/>
              <a:gd name="connsiteX5-67" fmla="*/ 2895600 w 2895600"/>
              <a:gd name="connsiteY5-68" fmla="*/ 1120140 h 1687775"/>
              <a:gd name="connsiteX6-69" fmla="*/ 2698117 w 2895600"/>
              <a:gd name="connsiteY6-70" fmla="*/ 1478280 h 1687775"/>
              <a:gd name="connsiteX7-71" fmla="*/ 1980496 w 2895600"/>
              <a:gd name="connsiteY7-72" fmla="*/ 1656195 h 1687775"/>
              <a:gd name="connsiteX8-73" fmla="*/ 1965798 w 2895600"/>
              <a:gd name="connsiteY8-74" fmla="*/ 1670891 h 1687775"/>
              <a:gd name="connsiteX9-75" fmla="*/ 64333 w 2895600"/>
              <a:gd name="connsiteY9-76" fmla="*/ 1478280 h 1687775"/>
              <a:gd name="connsiteX10-77" fmla="*/ 0 w 2895600"/>
              <a:gd name="connsiteY10-78" fmla="*/ 1257300 h 1687775"/>
              <a:gd name="connsiteX11-79" fmla="*/ 419100 w 2895600"/>
              <a:gd name="connsiteY11-80" fmla="*/ 838200 h 1687775"/>
              <a:gd name="connsiteX12-81" fmla="*/ 445895 w 2895600"/>
              <a:gd name="connsiteY12-82" fmla="*/ 840901 h 1687775"/>
              <a:gd name="connsiteX13-83" fmla="*/ 426720 w 2895600"/>
              <a:gd name="connsiteY13-84" fmla="*/ 685800 h 1687775"/>
              <a:gd name="connsiteX14" fmla="*/ 1112520 w 2895600"/>
              <a:gd name="connsiteY14" fmla="*/ 0 h 1687775"/>
              <a:gd name="connsiteX0-85" fmla="*/ 1112520 w 2895600"/>
              <a:gd name="connsiteY0-86" fmla="*/ 0 h 1693144"/>
              <a:gd name="connsiteX1-87" fmla="*/ 1776897 w 2895600"/>
              <a:gd name="connsiteY1-88" fmla="*/ 523460 h 1693144"/>
              <a:gd name="connsiteX2-89" fmla="*/ 1981200 w 2895600"/>
              <a:gd name="connsiteY2-90" fmla="*/ 443446 h 1693144"/>
              <a:gd name="connsiteX3-91" fmla="*/ 2283615 w 2895600"/>
              <a:gd name="connsiteY3-92" fmla="*/ 724590 h 1693144"/>
              <a:gd name="connsiteX4-93" fmla="*/ 2461260 w 2895600"/>
              <a:gd name="connsiteY4-94" fmla="*/ 685800 h 1693144"/>
              <a:gd name="connsiteX5-95" fmla="*/ 2895600 w 2895600"/>
              <a:gd name="connsiteY5-96" fmla="*/ 1120140 h 1693144"/>
              <a:gd name="connsiteX6-97" fmla="*/ 2698117 w 2895600"/>
              <a:gd name="connsiteY6-98" fmla="*/ 1478280 h 1693144"/>
              <a:gd name="connsiteX7-99" fmla="*/ 1980496 w 2895600"/>
              <a:gd name="connsiteY7-100" fmla="*/ 1656195 h 1693144"/>
              <a:gd name="connsiteX8-101" fmla="*/ 863483 w 2895600"/>
              <a:gd name="connsiteY8-102" fmla="*/ 1678240 h 1693144"/>
              <a:gd name="connsiteX9-103" fmla="*/ 64333 w 2895600"/>
              <a:gd name="connsiteY9-104" fmla="*/ 1478280 h 1693144"/>
              <a:gd name="connsiteX10-105" fmla="*/ 0 w 2895600"/>
              <a:gd name="connsiteY10-106" fmla="*/ 1257300 h 1693144"/>
              <a:gd name="connsiteX11-107" fmla="*/ 419100 w 2895600"/>
              <a:gd name="connsiteY11-108" fmla="*/ 838200 h 1693144"/>
              <a:gd name="connsiteX12-109" fmla="*/ 445895 w 2895600"/>
              <a:gd name="connsiteY12-110" fmla="*/ 840901 h 1693144"/>
              <a:gd name="connsiteX13-111" fmla="*/ 426720 w 2895600"/>
              <a:gd name="connsiteY13-112" fmla="*/ 685800 h 1693144"/>
              <a:gd name="connsiteX14-113" fmla="*/ 1112520 w 2895600"/>
              <a:gd name="connsiteY14-114" fmla="*/ 0 h 1693144"/>
              <a:gd name="connsiteX0-115" fmla="*/ 1112520 w 2895600"/>
              <a:gd name="connsiteY0-116" fmla="*/ 0 h 1656322"/>
              <a:gd name="connsiteX1-117" fmla="*/ 1776897 w 2895600"/>
              <a:gd name="connsiteY1-118" fmla="*/ 523460 h 1656322"/>
              <a:gd name="connsiteX2-119" fmla="*/ 1981200 w 2895600"/>
              <a:gd name="connsiteY2-120" fmla="*/ 443446 h 1656322"/>
              <a:gd name="connsiteX3-121" fmla="*/ 2283615 w 2895600"/>
              <a:gd name="connsiteY3-122" fmla="*/ 724590 h 1656322"/>
              <a:gd name="connsiteX4-123" fmla="*/ 2461260 w 2895600"/>
              <a:gd name="connsiteY4-124" fmla="*/ 685800 h 1656322"/>
              <a:gd name="connsiteX5-125" fmla="*/ 2895600 w 2895600"/>
              <a:gd name="connsiteY5-126" fmla="*/ 1120140 h 1656322"/>
              <a:gd name="connsiteX6-127" fmla="*/ 2698117 w 2895600"/>
              <a:gd name="connsiteY6-128" fmla="*/ 1478280 h 1656322"/>
              <a:gd name="connsiteX7-129" fmla="*/ 1980496 w 2895600"/>
              <a:gd name="connsiteY7-130" fmla="*/ 1656195 h 1656322"/>
              <a:gd name="connsiteX8-131" fmla="*/ 951668 w 2895600"/>
              <a:gd name="connsiteY8-132" fmla="*/ 1450427 h 1656322"/>
              <a:gd name="connsiteX9-133" fmla="*/ 64333 w 2895600"/>
              <a:gd name="connsiteY9-134" fmla="*/ 1478280 h 1656322"/>
              <a:gd name="connsiteX10-135" fmla="*/ 0 w 2895600"/>
              <a:gd name="connsiteY10-136" fmla="*/ 1257300 h 1656322"/>
              <a:gd name="connsiteX11-137" fmla="*/ 419100 w 2895600"/>
              <a:gd name="connsiteY11-138" fmla="*/ 838200 h 1656322"/>
              <a:gd name="connsiteX12-139" fmla="*/ 445895 w 2895600"/>
              <a:gd name="connsiteY12-140" fmla="*/ 840901 h 1656322"/>
              <a:gd name="connsiteX13-141" fmla="*/ 426720 w 2895600"/>
              <a:gd name="connsiteY13-142" fmla="*/ 685800 h 1656322"/>
              <a:gd name="connsiteX14-143" fmla="*/ 1112520 w 2895600"/>
              <a:gd name="connsiteY14-144" fmla="*/ 0 h 1656322"/>
              <a:gd name="connsiteX0-145" fmla="*/ 1112520 w 2895600"/>
              <a:gd name="connsiteY0-146" fmla="*/ 0 h 1684771"/>
              <a:gd name="connsiteX1-147" fmla="*/ 1776897 w 2895600"/>
              <a:gd name="connsiteY1-148" fmla="*/ 523460 h 1684771"/>
              <a:gd name="connsiteX2-149" fmla="*/ 1981200 w 2895600"/>
              <a:gd name="connsiteY2-150" fmla="*/ 443446 h 1684771"/>
              <a:gd name="connsiteX3-151" fmla="*/ 2283615 w 2895600"/>
              <a:gd name="connsiteY3-152" fmla="*/ 724590 h 1684771"/>
              <a:gd name="connsiteX4-153" fmla="*/ 2461260 w 2895600"/>
              <a:gd name="connsiteY4-154" fmla="*/ 685800 h 1684771"/>
              <a:gd name="connsiteX5-155" fmla="*/ 2895600 w 2895600"/>
              <a:gd name="connsiteY5-156" fmla="*/ 1120140 h 1684771"/>
              <a:gd name="connsiteX6-157" fmla="*/ 2698117 w 2895600"/>
              <a:gd name="connsiteY6-158" fmla="*/ 1478280 h 1684771"/>
              <a:gd name="connsiteX7-159" fmla="*/ 1980496 w 2895600"/>
              <a:gd name="connsiteY7-160" fmla="*/ 1656195 h 1684771"/>
              <a:gd name="connsiteX8-161" fmla="*/ 1965798 w 2895600"/>
              <a:gd name="connsiteY8-162" fmla="*/ 1663542 h 1684771"/>
              <a:gd name="connsiteX9-163" fmla="*/ 951668 w 2895600"/>
              <a:gd name="connsiteY9-164" fmla="*/ 1450427 h 1684771"/>
              <a:gd name="connsiteX10-165" fmla="*/ 64333 w 2895600"/>
              <a:gd name="connsiteY10-166" fmla="*/ 1478280 h 1684771"/>
              <a:gd name="connsiteX11-167" fmla="*/ 0 w 2895600"/>
              <a:gd name="connsiteY11-168" fmla="*/ 1257300 h 1684771"/>
              <a:gd name="connsiteX12-169" fmla="*/ 419100 w 2895600"/>
              <a:gd name="connsiteY12-170" fmla="*/ 838200 h 1684771"/>
              <a:gd name="connsiteX13-171" fmla="*/ 445895 w 2895600"/>
              <a:gd name="connsiteY13-172" fmla="*/ 840901 h 1684771"/>
              <a:gd name="connsiteX14-173" fmla="*/ 426720 w 2895600"/>
              <a:gd name="connsiteY14-174" fmla="*/ 685800 h 1684771"/>
              <a:gd name="connsiteX15" fmla="*/ 1112520 w 2895600"/>
              <a:gd name="connsiteY15" fmla="*/ 0 h 1684771"/>
              <a:gd name="connsiteX0-175" fmla="*/ 1112520 w 2895600"/>
              <a:gd name="connsiteY0-176" fmla="*/ 0 h 1667103"/>
              <a:gd name="connsiteX1-177" fmla="*/ 1776897 w 2895600"/>
              <a:gd name="connsiteY1-178" fmla="*/ 523460 h 1667103"/>
              <a:gd name="connsiteX2-179" fmla="*/ 1981200 w 2895600"/>
              <a:gd name="connsiteY2-180" fmla="*/ 443446 h 1667103"/>
              <a:gd name="connsiteX3-181" fmla="*/ 2283615 w 2895600"/>
              <a:gd name="connsiteY3-182" fmla="*/ 724590 h 1667103"/>
              <a:gd name="connsiteX4-183" fmla="*/ 2461260 w 2895600"/>
              <a:gd name="connsiteY4-184" fmla="*/ 685800 h 1667103"/>
              <a:gd name="connsiteX5-185" fmla="*/ 2895600 w 2895600"/>
              <a:gd name="connsiteY5-186" fmla="*/ 1120140 h 1667103"/>
              <a:gd name="connsiteX6-187" fmla="*/ 2698117 w 2895600"/>
              <a:gd name="connsiteY6-188" fmla="*/ 1478280 h 1667103"/>
              <a:gd name="connsiteX7-189" fmla="*/ 2274446 w 2895600"/>
              <a:gd name="connsiteY7-190" fmla="*/ 1443080 h 1667103"/>
              <a:gd name="connsiteX8-191" fmla="*/ 1965798 w 2895600"/>
              <a:gd name="connsiteY8-192" fmla="*/ 1663542 h 1667103"/>
              <a:gd name="connsiteX9-193" fmla="*/ 951668 w 2895600"/>
              <a:gd name="connsiteY9-194" fmla="*/ 1450427 h 1667103"/>
              <a:gd name="connsiteX10-195" fmla="*/ 64333 w 2895600"/>
              <a:gd name="connsiteY10-196" fmla="*/ 1478280 h 1667103"/>
              <a:gd name="connsiteX11-197" fmla="*/ 0 w 2895600"/>
              <a:gd name="connsiteY11-198" fmla="*/ 1257300 h 1667103"/>
              <a:gd name="connsiteX12-199" fmla="*/ 419100 w 2895600"/>
              <a:gd name="connsiteY12-200" fmla="*/ 838200 h 1667103"/>
              <a:gd name="connsiteX13-201" fmla="*/ 445895 w 2895600"/>
              <a:gd name="connsiteY13-202" fmla="*/ 840901 h 1667103"/>
              <a:gd name="connsiteX14-203" fmla="*/ 426720 w 2895600"/>
              <a:gd name="connsiteY14-204" fmla="*/ 685800 h 1667103"/>
              <a:gd name="connsiteX15-205" fmla="*/ 1112520 w 2895600"/>
              <a:gd name="connsiteY15-206" fmla="*/ 0 h 1667103"/>
              <a:gd name="connsiteX0-207" fmla="*/ 1112520 w 2895600"/>
              <a:gd name="connsiteY0-208" fmla="*/ 0 h 1667103"/>
              <a:gd name="connsiteX1-209" fmla="*/ 1776897 w 2895600"/>
              <a:gd name="connsiteY1-210" fmla="*/ 523460 h 1667103"/>
              <a:gd name="connsiteX2-211" fmla="*/ 1981200 w 2895600"/>
              <a:gd name="connsiteY2-212" fmla="*/ 443446 h 1667103"/>
              <a:gd name="connsiteX3-213" fmla="*/ 2283615 w 2895600"/>
              <a:gd name="connsiteY3-214" fmla="*/ 724590 h 1667103"/>
              <a:gd name="connsiteX4-215" fmla="*/ 2461260 w 2895600"/>
              <a:gd name="connsiteY4-216" fmla="*/ 685800 h 1667103"/>
              <a:gd name="connsiteX5-217" fmla="*/ 2895600 w 2895600"/>
              <a:gd name="connsiteY5-218" fmla="*/ 1120140 h 1667103"/>
              <a:gd name="connsiteX6-219" fmla="*/ 2698117 w 2895600"/>
              <a:gd name="connsiteY6-220" fmla="*/ 1478280 h 1667103"/>
              <a:gd name="connsiteX7-221" fmla="*/ 2274446 w 2895600"/>
              <a:gd name="connsiteY7-222" fmla="*/ 1443080 h 1667103"/>
              <a:gd name="connsiteX8-223" fmla="*/ 1965798 w 2895600"/>
              <a:gd name="connsiteY8-224" fmla="*/ 1663542 h 1667103"/>
              <a:gd name="connsiteX9-225" fmla="*/ 951668 w 2895600"/>
              <a:gd name="connsiteY9-226" fmla="*/ 1450427 h 1667103"/>
              <a:gd name="connsiteX10-227" fmla="*/ 951669 w 2895600"/>
              <a:gd name="connsiteY10-228" fmla="*/ 1465124 h 1667103"/>
              <a:gd name="connsiteX11-229" fmla="*/ 64333 w 2895600"/>
              <a:gd name="connsiteY11-230" fmla="*/ 1478280 h 1667103"/>
              <a:gd name="connsiteX12-231" fmla="*/ 0 w 2895600"/>
              <a:gd name="connsiteY12-232" fmla="*/ 1257300 h 1667103"/>
              <a:gd name="connsiteX13-233" fmla="*/ 419100 w 2895600"/>
              <a:gd name="connsiteY13-234" fmla="*/ 838200 h 1667103"/>
              <a:gd name="connsiteX14-235" fmla="*/ 445895 w 2895600"/>
              <a:gd name="connsiteY14-236" fmla="*/ 840901 h 1667103"/>
              <a:gd name="connsiteX15-237" fmla="*/ 426720 w 2895600"/>
              <a:gd name="connsiteY15-238" fmla="*/ 685800 h 1667103"/>
              <a:gd name="connsiteX16" fmla="*/ 1112520 w 2895600"/>
              <a:gd name="connsiteY16" fmla="*/ 0 h 1667103"/>
              <a:gd name="connsiteX0-239" fmla="*/ 1112520 w 2895600"/>
              <a:gd name="connsiteY0-240" fmla="*/ 0 h 1836772"/>
              <a:gd name="connsiteX1-241" fmla="*/ 1776897 w 2895600"/>
              <a:gd name="connsiteY1-242" fmla="*/ 523460 h 1836772"/>
              <a:gd name="connsiteX2-243" fmla="*/ 1981200 w 2895600"/>
              <a:gd name="connsiteY2-244" fmla="*/ 443446 h 1836772"/>
              <a:gd name="connsiteX3-245" fmla="*/ 2283615 w 2895600"/>
              <a:gd name="connsiteY3-246" fmla="*/ 724590 h 1836772"/>
              <a:gd name="connsiteX4-247" fmla="*/ 2461260 w 2895600"/>
              <a:gd name="connsiteY4-248" fmla="*/ 685800 h 1836772"/>
              <a:gd name="connsiteX5-249" fmla="*/ 2895600 w 2895600"/>
              <a:gd name="connsiteY5-250" fmla="*/ 1120140 h 1836772"/>
              <a:gd name="connsiteX6-251" fmla="*/ 2698117 w 2895600"/>
              <a:gd name="connsiteY6-252" fmla="*/ 1478280 h 1836772"/>
              <a:gd name="connsiteX7-253" fmla="*/ 2274446 w 2895600"/>
              <a:gd name="connsiteY7-254" fmla="*/ 1443080 h 1836772"/>
              <a:gd name="connsiteX8-255" fmla="*/ 1965798 w 2895600"/>
              <a:gd name="connsiteY8-256" fmla="*/ 1663542 h 1836772"/>
              <a:gd name="connsiteX9-257" fmla="*/ 1326456 w 2895600"/>
              <a:gd name="connsiteY9-258" fmla="*/ 1832564 h 1836772"/>
              <a:gd name="connsiteX10-259" fmla="*/ 951668 w 2895600"/>
              <a:gd name="connsiteY10-260" fmla="*/ 1450427 h 1836772"/>
              <a:gd name="connsiteX11-261" fmla="*/ 951669 w 2895600"/>
              <a:gd name="connsiteY11-262" fmla="*/ 1465124 h 1836772"/>
              <a:gd name="connsiteX12-263" fmla="*/ 64333 w 2895600"/>
              <a:gd name="connsiteY12-264" fmla="*/ 1478280 h 1836772"/>
              <a:gd name="connsiteX13-265" fmla="*/ 0 w 2895600"/>
              <a:gd name="connsiteY13-266" fmla="*/ 1257300 h 1836772"/>
              <a:gd name="connsiteX14-267" fmla="*/ 419100 w 2895600"/>
              <a:gd name="connsiteY14-268" fmla="*/ 838200 h 1836772"/>
              <a:gd name="connsiteX15-269" fmla="*/ 445895 w 2895600"/>
              <a:gd name="connsiteY15-270" fmla="*/ 840901 h 1836772"/>
              <a:gd name="connsiteX16-271" fmla="*/ 426720 w 2895600"/>
              <a:gd name="connsiteY16-272" fmla="*/ 685800 h 1836772"/>
              <a:gd name="connsiteX17" fmla="*/ 1112520 w 2895600"/>
              <a:gd name="connsiteY17" fmla="*/ 0 h 1836772"/>
              <a:gd name="connsiteX0-273" fmla="*/ 1112520 w 2895600"/>
              <a:gd name="connsiteY0-274" fmla="*/ 0 h 1836772"/>
              <a:gd name="connsiteX1-275" fmla="*/ 1776897 w 2895600"/>
              <a:gd name="connsiteY1-276" fmla="*/ 523460 h 1836772"/>
              <a:gd name="connsiteX2-277" fmla="*/ 1981200 w 2895600"/>
              <a:gd name="connsiteY2-278" fmla="*/ 443446 h 1836772"/>
              <a:gd name="connsiteX3-279" fmla="*/ 2283615 w 2895600"/>
              <a:gd name="connsiteY3-280" fmla="*/ 724590 h 1836772"/>
              <a:gd name="connsiteX4-281" fmla="*/ 2461260 w 2895600"/>
              <a:gd name="connsiteY4-282" fmla="*/ 685800 h 1836772"/>
              <a:gd name="connsiteX5-283" fmla="*/ 2895600 w 2895600"/>
              <a:gd name="connsiteY5-284" fmla="*/ 1120140 h 1836772"/>
              <a:gd name="connsiteX6-285" fmla="*/ 2698117 w 2895600"/>
              <a:gd name="connsiteY6-286" fmla="*/ 1478280 h 1836772"/>
              <a:gd name="connsiteX7-287" fmla="*/ 2274446 w 2895600"/>
              <a:gd name="connsiteY7-288" fmla="*/ 1443080 h 1836772"/>
              <a:gd name="connsiteX8-289" fmla="*/ 1965798 w 2895600"/>
              <a:gd name="connsiteY8-290" fmla="*/ 1663542 h 1836772"/>
              <a:gd name="connsiteX9-291" fmla="*/ 1326456 w 2895600"/>
              <a:gd name="connsiteY9-292" fmla="*/ 1832564 h 1836772"/>
              <a:gd name="connsiteX10-293" fmla="*/ 951668 w 2895600"/>
              <a:gd name="connsiteY10-294" fmla="*/ 1450427 h 1836772"/>
              <a:gd name="connsiteX11-295" fmla="*/ 738555 w 2895600"/>
              <a:gd name="connsiteY11-296" fmla="*/ 1450427 h 1836772"/>
              <a:gd name="connsiteX12-297" fmla="*/ 64333 w 2895600"/>
              <a:gd name="connsiteY12-298" fmla="*/ 1478280 h 1836772"/>
              <a:gd name="connsiteX13-299" fmla="*/ 0 w 2895600"/>
              <a:gd name="connsiteY13-300" fmla="*/ 1257300 h 1836772"/>
              <a:gd name="connsiteX14-301" fmla="*/ 419100 w 2895600"/>
              <a:gd name="connsiteY14-302" fmla="*/ 838200 h 1836772"/>
              <a:gd name="connsiteX15-303" fmla="*/ 445895 w 2895600"/>
              <a:gd name="connsiteY15-304" fmla="*/ 840901 h 1836772"/>
              <a:gd name="connsiteX16-305" fmla="*/ 426720 w 2895600"/>
              <a:gd name="connsiteY16-306" fmla="*/ 685800 h 1836772"/>
              <a:gd name="connsiteX17-307" fmla="*/ 1112520 w 2895600"/>
              <a:gd name="connsiteY17-308" fmla="*/ 0 h 1836772"/>
              <a:gd name="connsiteX0-309" fmla="*/ 1112520 w 2895600"/>
              <a:gd name="connsiteY0-310" fmla="*/ 0 h 2133864"/>
              <a:gd name="connsiteX1-311" fmla="*/ 1776897 w 2895600"/>
              <a:gd name="connsiteY1-312" fmla="*/ 523460 h 2133864"/>
              <a:gd name="connsiteX2-313" fmla="*/ 1981200 w 2895600"/>
              <a:gd name="connsiteY2-314" fmla="*/ 443446 h 2133864"/>
              <a:gd name="connsiteX3-315" fmla="*/ 2283615 w 2895600"/>
              <a:gd name="connsiteY3-316" fmla="*/ 724590 h 2133864"/>
              <a:gd name="connsiteX4-317" fmla="*/ 2461260 w 2895600"/>
              <a:gd name="connsiteY4-318" fmla="*/ 685800 h 2133864"/>
              <a:gd name="connsiteX5-319" fmla="*/ 2895600 w 2895600"/>
              <a:gd name="connsiteY5-320" fmla="*/ 1120140 h 2133864"/>
              <a:gd name="connsiteX6-321" fmla="*/ 2698117 w 2895600"/>
              <a:gd name="connsiteY6-322" fmla="*/ 1478280 h 2133864"/>
              <a:gd name="connsiteX7-323" fmla="*/ 2274446 w 2895600"/>
              <a:gd name="connsiteY7-324" fmla="*/ 1443080 h 2133864"/>
              <a:gd name="connsiteX8-325" fmla="*/ 1965798 w 2895600"/>
              <a:gd name="connsiteY8-326" fmla="*/ 1663542 h 2133864"/>
              <a:gd name="connsiteX9-327" fmla="*/ 1326456 w 2895600"/>
              <a:gd name="connsiteY9-328" fmla="*/ 1832564 h 2133864"/>
              <a:gd name="connsiteX10-329" fmla="*/ 885529 w 2895600"/>
              <a:gd name="connsiteY10-330" fmla="*/ 2133864 h 2133864"/>
              <a:gd name="connsiteX11-331" fmla="*/ 738555 w 2895600"/>
              <a:gd name="connsiteY11-332" fmla="*/ 1450427 h 2133864"/>
              <a:gd name="connsiteX12-333" fmla="*/ 64333 w 2895600"/>
              <a:gd name="connsiteY12-334" fmla="*/ 1478280 h 2133864"/>
              <a:gd name="connsiteX13-335" fmla="*/ 0 w 2895600"/>
              <a:gd name="connsiteY13-336" fmla="*/ 1257300 h 2133864"/>
              <a:gd name="connsiteX14-337" fmla="*/ 419100 w 2895600"/>
              <a:gd name="connsiteY14-338" fmla="*/ 838200 h 2133864"/>
              <a:gd name="connsiteX15-339" fmla="*/ 445895 w 2895600"/>
              <a:gd name="connsiteY15-340" fmla="*/ 840901 h 2133864"/>
              <a:gd name="connsiteX16-341" fmla="*/ 426720 w 2895600"/>
              <a:gd name="connsiteY16-342" fmla="*/ 685800 h 2133864"/>
              <a:gd name="connsiteX17-343" fmla="*/ 1112520 w 2895600"/>
              <a:gd name="connsiteY17-344" fmla="*/ 0 h 2133864"/>
              <a:gd name="connsiteX0-345" fmla="*/ 1112520 w 2895600"/>
              <a:gd name="connsiteY0-346" fmla="*/ 0 h 2133864"/>
              <a:gd name="connsiteX1-347" fmla="*/ 1776897 w 2895600"/>
              <a:gd name="connsiteY1-348" fmla="*/ 523460 h 2133864"/>
              <a:gd name="connsiteX2-349" fmla="*/ 1981200 w 2895600"/>
              <a:gd name="connsiteY2-350" fmla="*/ 443446 h 2133864"/>
              <a:gd name="connsiteX3-351" fmla="*/ 2283615 w 2895600"/>
              <a:gd name="connsiteY3-352" fmla="*/ 724590 h 2133864"/>
              <a:gd name="connsiteX4-353" fmla="*/ 2461260 w 2895600"/>
              <a:gd name="connsiteY4-354" fmla="*/ 685800 h 2133864"/>
              <a:gd name="connsiteX5-355" fmla="*/ 2895600 w 2895600"/>
              <a:gd name="connsiteY5-356" fmla="*/ 1120140 h 2133864"/>
              <a:gd name="connsiteX6-357" fmla="*/ 2698117 w 2895600"/>
              <a:gd name="connsiteY6-358" fmla="*/ 1478280 h 2133864"/>
              <a:gd name="connsiteX7-359" fmla="*/ 2274446 w 2895600"/>
              <a:gd name="connsiteY7-360" fmla="*/ 1443080 h 2133864"/>
              <a:gd name="connsiteX8-361" fmla="*/ 1965798 w 2895600"/>
              <a:gd name="connsiteY8-362" fmla="*/ 1663542 h 2133864"/>
              <a:gd name="connsiteX9-363" fmla="*/ 1326456 w 2895600"/>
              <a:gd name="connsiteY9-364" fmla="*/ 1832564 h 2133864"/>
              <a:gd name="connsiteX10-365" fmla="*/ 885529 w 2895600"/>
              <a:gd name="connsiteY10-366" fmla="*/ 2133864 h 2133864"/>
              <a:gd name="connsiteX11-367" fmla="*/ 473999 w 2895600"/>
              <a:gd name="connsiteY11-368" fmla="*/ 1729681 h 2133864"/>
              <a:gd name="connsiteX12-369" fmla="*/ 64333 w 2895600"/>
              <a:gd name="connsiteY12-370" fmla="*/ 1478280 h 2133864"/>
              <a:gd name="connsiteX13-371" fmla="*/ 0 w 2895600"/>
              <a:gd name="connsiteY13-372" fmla="*/ 1257300 h 2133864"/>
              <a:gd name="connsiteX14-373" fmla="*/ 419100 w 2895600"/>
              <a:gd name="connsiteY14-374" fmla="*/ 838200 h 2133864"/>
              <a:gd name="connsiteX15-375" fmla="*/ 445895 w 2895600"/>
              <a:gd name="connsiteY15-376" fmla="*/ 840901 h 2133864"/>
              <a:gd name="connsiteX16-377" fmla="*/ 426720 w 2895600"/>
              <a:gd name="connsiteY16-378" fmla="*/ 685800 h 2133864"/>
              <a:gd name="connsiteX17-379" fmla="*/ 1112520 w 2895600"/>
              <a:gd name="connsiteY17-380" fmla="*/ 0 h 2133864"/>
              <a:gd name="connsiteX0-381" fmla="*/ 1112520 w 2895600"/>
              <a:gd name="connsiteY0-382" fmla="*/ 0 h 1928098"/>
              <a:gd name="connsiteX1-383" fmla="*/ 1776897 w 2895600"/>
              <a:gd name="connsiteY1-384" fmla="*/ 523460 h 1928098"/>
              <a:gd name="connsiteX2-385" fmla="*/ 1981200 w 2895600"/>
              <a:gd name="connsiteY2-386" fmla="*/ 443446 h 1928098"/>
              <a:gd name="connsiteX3-387" fmla="*/ 2283615 w 2895600"/>
              <a:gd name="connsiteY3-388" fmla="*/ 724590 h 1928098"/>
              <a:gd name="connsiteX4-389" fmla="*/ 2461260 w 2895600"/>
              <a:gd name="connsiteY4-390" fmla="*/ 685800 h 1928098"/>
              <a:gd name="connsiteX5-391" fmla="*/ 2895600 w 2895600"/>
              <a:gd name="connsiteY5-392" fmla="*/ 1120140 h 1928098"/>
              <a:gd name="connsiteX6-393" fmla="*/ 2698117 w 2895600"/>
              <a:gd name="connsiteY6-394" fmla="*/ 1478280 h 1928098"/>
              <a:gd name="connsiteX7-395" fmla="*/ 2274446 w 2895600"/>
              <a:gd name="connsiteY7-396" fmla="*/ 1443080 h 1928098"/>
              <a:gd name="connsiteX8-397" fmla="*/ 1965798 w 2895600"/>
              <a:gd name="connsiteY8-398" fmla="*/ 1663542 h 1928098"/>
              <a:gd name="connsiteX9-399" fmla="*/ 1326456 w 2895600"/>
              <a:gd name="connsiteY9-400" fmla="*/ 1832564 h 1928098"/>
              <a:gd name="connsiteX10-401" fmla="*/ 878180 w 2895600"/>
              <a:gd name="connsiteY10-402" fmla="*/ 1928098 h 1928098"/>
              <a:gd name="connsiteX11-403" fmla="*/ 473999 w 2895600"/>
              <a:gd name="connsiteY11-404" fmla="*/ 1729681 h 1928098"/>
              <a:gd name="connsiteX12-405" fmla="*/ 64333 w 2895600"/>
              <a:gd name="connsiteY12-406" fmla="*/ 1478280 h 1928098"/>
              <a:gd name="connsiteX13-407" fmla="*/ 0 w 2895600"/>
              <a:gd name="connsiteY13-408" fmla="*/ 1257300 h 1928098"/>
              <a:gd name="connsiteX14-409" fmla="*/ 419100 w 2895600"/>
              <a:gd name="connsiteY14-410" fmla="*/ 838200 h 1928098"/>
              <a:gd name="connsiteX15-411" fmla="*/ 445895 w 2895600"/>
              <a:gd name="connsiteY15-412" fmla="*/ 840901 h 1928098"/>
              <a:gd name="connsiteX16-413" fmla="*/ 426720 w 2895600"/>
              <a:gd name="connsiteY16-414" fmla="*/ 685800 h 1928098"/>
              <a:gd name="connsiteX17-415" fmla="*/ 1112520 w 2895600"/>
              <a:gd name="connsiteY17-416" fmla="*/ 0 h 1928098"/>
              <a:gd name="connsiteX0-417" fmla="*/ 1112520 w 2895600"/>
              <a:gd name="connsiteY0-418" fmla="*/ 0 h 1932344"/>
              <a:gd name="connsiteX1-419" fmla="*/ 1776897 w 2895600"/>
              <a:gd name="connsiteY1-420" fmla="*/ 523460 h 1932344"/>
              <a:gd name="connsiteX2-421" fmla="*/ 1981200 w 2895600"/>
              <a:gd name="connsiteY2-422" fmla="*/ 443446 h 1932344"/>
              <a:gd name="connsiteX3-423" fmla="*/ 2283615 w 2895600"/>
              <a:gd name="connsiteY3-424" fmla="*/ 724590 h 1932344"/>
              <a:gd name="connsiteX4-425" fmla="*/ 2461260 w 2895600"/>
              <a:gd name="connsiteY4-426" fmla="*/ 685800 h 1932344"/>
              <a:gd name="connsiteX5-427" fmla="*/ 2895600 w 2895600"/>
              <a:gd name="connsiteY5-428" fmla="*/ 1120140 h 1932344"/>
              <a:gd name="connsiteX6-429" fmla="*/ 2698117 w 2895600"/>
              <a:gd name="connsiteY6-430" fmla="*/ 1478280 h 1932344"/>
              <a:gd name="connsiteX7-431" fmla="*/ 2274446 w 2895600"/>
              <a:gd name="connsiteY7-432" fmla="*/ 1443080 h 1932344"/>
              <a:gd name="connsiteX8-433" fmla="*/ 1965798 w 2895600"/>
              <a:gd name="connsiteY8-434" fmla="*/ 1663542 h 1932344"/>
              <a:gd name="connsiteX9-435" fmla="*/ 1326456 w 2895600"/>
              <a:gd name="connsiteY9-436" fmla="*/ 1832564 h 1932344"/>
              <a:gd name="connsiteX10-437" fmla="*/ 878180 w 2895600"/>
              <a:gd name="connsiteY10-438" fmla="*/ 1928098 h 1932344"/>
              <a:gd name="connsiteX11-439" fmla="*/ 473999 w 2895600"/>
              <a:gd name="connsiteY11-440" fmla="*/ 1729681 h 1932344"/>
              <a:gd name="connsiteX12-441" fmla="*/ 64333 w 2895600"/>
              <a:gd name="connsiteY12-442" fmla="*/ 1478280 h 1932344"/>
              <a:gd name="connsiteX13-443" fmla="*/ 0 w 2895600"/>
              <a:gd name="connsiteY13-444" fmla="*/ 1257300 h 1932344"/>
              <a:gd name="connsiteX14-445" fmla="*/ 419100 w 2895600"/>
              <a:gd name="connsiteY14-446" fmla="*/ 838200 h 1932344"/>
              <a:gd name="connsiteX15-447" fmla="*/ 445895 w 2895600"/>
              <a:gd name="connsiteY15-448" fmla="*/ 840901 h 1932344"/>
              <a:gd name="connsiteX16-449" fmla="*/ 426720 w 2895600"/>
              <a:gd name="connsiteY16-450" fmla="*/ 685800 h 1932344"/>
              <a:gd name="connsiteX17-451" fmla="*/ 1112520 w 2895600"/>
              <a:gd name="connsiteY17-452" fmla="*/ 0 h 1932344"/>
              <a:gd name="connsiteX0-453" fmla="*/ 1112520 w 2895600"/>
              <a:gd name="connsiteY0-454" fmla="*/ 0 h 1932344"/>
              <a:gd name="connsiteX1-455" fmla="*/ 1776897 w 2895600"/>
              <a:gd name="connsiteY1-456" fmla="*/ 523460 h 1932344"/>
              <a:gd name="connsiteX2-457" fmla="*/ 1981200 w 2895600"/>
              <a:gd name="connsiteY2-458" fmla="*/ 443446 h 1932344"/>
              <a:gd name="connsiteX3-459" fmla="*/ 2283615 w 2895600"/>
              <a:gd name="connsiteY3-460" fmla="*/ 724590 h 1932344"/>
              <a:gd name="connsiteX4-461" fmla="*/ 2461260 w 2895600"/>
              <a:gd name="connsiteY4-462" fmla="*/ 685800 h 1932344"/>
              <a:gd name="connsiteX5-463" fmla="*/ 2895600 w 2895600"/>
              <a:gd name="connsiteY5-464" fmla="*/ 1120140 h 1932344"/>
              <a:gd name="connsiteX6-465" fmla="*/ 2698117 w 2895600"/>
              <a:gd name="connsiteY6-466" fmla="*/ 1478280 h 1932344"/>
              <a:gd name="connsiteX7-467" fmla="*/ 2274446 w 2895600"/>
              <a:gd name="connsiteY7-468" fmla="*/ 1443080 h 1932344"/>
              <a:gd name="connsiteX8-469" fmla="*/ 1980496 w 2895600"/>
              <a:gd name="connsiteY8-470" fmla="*/ 1854611 h 1932344"/>
              <a:gd name="connsiteX9-471" fmla="*/ 1326456 w 2895600"/>
              <a:gd name="connsiteY9-472" fmla="*/ 1832564 h 1932344"/>
              <a:gd name="connsiteX10-473" fmla="*/ 878180 w 2895600"/>
              <a:gd name="connsiteY10-474" fmla="*/ 1928098 h 1932344"/>
              <a:gd name="connsiteX11-475" fmla="*/ 473999 w 2895600"/>
              <a:gd name="connsiteY11-476" fmla="*/ 1729681 h 1932344"/>
              <a:gd name="connsiteX12-477" fmla="*/ 64333 w 2895600"/>
              <a:gd name="connsiteY12-478" fmla="*/ 1478280 h 1932344"/>
              <a:gd name="connsiteX13-479" fmla="*/ 0 w 2895600"/>
              <a:gd name="connsiteY13-480" fmla="*/ 1257300 h 1932344"/>
              <a:gd name="connsiteX14-481" fmla="*/ 419100 w 2895600"/>
              <a:gd name="connsiteY14-482" fmla="*/ 838200 h 1932344"/>
              <a:gd name="connsiteX15-483" fmla="*/ 445895 w 2895600"/>
              <a:gd name="connsiteY15-484" fmla="*/ 840901 h 1932344"/>
              <a:gd name="connsiteX16-485" fmla="*/ 426720 w 2895600"/>
              <a:gd name="connsiteY16-486" fmla="*/ 685800 h 1932344"/>
              <a:gd name="connsiteX17-487" fmla="*/ 1112520 w 2895600"/>
              <a:gd name="connsiteY17-488" fmla="*/ 0 h 1932344"/>
              <a:gd name="connsiteX0-489" fmla="*/ 1112520 w 2895600"/>
              <a:gd name="connsiteY0-490" fmla="*/ 0 h 1928394"/>
              <a:gd name="connsiteX1-491" fmla="*/ 1776897 w 2895600"/>
              <a:gd name="connsiteY1-492" fmla="*/ 523460 h 1928394"/>
              <a:gd name="connsiteX2-493" fmla="*/ 1981200 w 2895600"/>
              <a:gd name="connsiteY2-494" fmla="*/ 443446 h 1928394"/>
              <a:gd name="connsiteX3-495" fmla="*/ 2283615 w 2895600"/>
              <a:gd name="connsiteY3-496" fmla="*/ 724590 h 1928394"/>
              <a:gd name="connsiteX4-497" fmla="*/ 2461260 w 2895600"/>
              <a:gd name="connsiteY4-498" fmla="*/ 685800 h 1928394"/>
              <a:gd name="connsiteX5-499" fmla="*/ 2895600 w 2895600"/>
              <a:gd name="connsiteY5-500" fmla="*/ 1120140 h 1928394"/>
              <a:gd name="connsiteX6-501" fmla="*/ 2698117 w 2895600"/>
              <a:gd name="connsiteY6-502" fmla="*/ 1478280 h 1928394"/>
              <a:gd name="connsiteX7-503" fmla="*/ 2274446 w 2895600"/>
              <a:gd name="connsiteY7-504" fmla="*/ 1443080 h 1928394"/>
              <a:gd name="connsiteX8-505" fmla="*/ 1980496 w 2895600"/>
              <a:gd name="connsiteY8-506" fmla="*/ 1854611 h 1928394"/>
              <a:gd name="connsiteX9-507" fmla="*/ 1458734 w 2895600"/>
              <a:gd name="connsiteY9-508" fmla="*/ 1685588 h 1928394"/>
              <a:gd name="connsiteX10-509" fmla="*/ 878180 w 2895600"/>
              <a:gd name="connsiteY10-510" fmla="*/ 1928098 h 1928394"/>
              <a:gd name="connsiteX11-511" fmla="*/ 473999 w 2895600"/>
              <a:gd name="connsiteY11-512" fmla="*/ 1729681 h 1928394"/>
              <a:gd name="connsiteX12-513" fmla="*/ 64333 w 2895600"/>
              <a:gd name="connsiteY12-514" fmla="*/ 1478280 h 1928394"/>
              <a:gd name="connsiteX13-515" fmla="*/ 0 w 2895600"/>
              <a:gd name="connsiteY13-516" fmla="*/ 1257300 h 1928394"/>
              <a:gd name="connsiteX14-517" fmla="*/ 419100 w 2895600"/>
              <a:gd name="connsiteY14-518" fmla="*/ 838200 h 1928394"/>
              <a:gd name="connsiteX15-519" fmla="*/ 445895 w 2895600"/>
              <a:gd name="connsiteY15-520" fmla="*/ 840901 h 1928394"/>
              <a:gd name="connsiteX16-521" fmla="*/ 426720 w 2895600"/>
              <a:gd name="connsiteY16-522" fmla="*/ 685800 h 1928394"/>
              <a:gd name="connsiteX17-523" fmla="*/ 1112520 w 2895600"/>
              <a:gd name="connsiteY17-524" fmla="*/ 0 h 1928394"/>
              <a:gd name="connsiteX0-525" fmla="*/ 1112520 w 2895600"/>
              <a:gd name="connsiteY0-526" fmla="*/ 0 h 2016464"/>
              <a:gd name="connsiteX1-527" fmla="*/ 1776897 w 2895600"/>
              <a:gd name="connsiteY1-528" fmla="*/ 523460 h 2016464"/>
              <a:gd name="connsiteX2-529" fmla="*/ 1981200 w 2895600"/>
              <a:gd name="connsiteY2-530" fmla="*/ 443446 h 2016464"/>
              <a:gd name="connsiteX3-531" fmla="*/ 2283615 w 2895600"/>
              <a:gd name="connsiteY3-532" fmla="*/ 724590 h 2016464"/>
              <a:gd name="connsiteX4-533" fmla="*/ 2461260 w 2895600"/>
              <a:gd name="connsiteY4-534" fmla="*/ 685800 h 2016464"/>
              <a:gd name="connsiteX5-535" fmla="*/ 2895600 w 2895600"/>
              <a:gd name="connsiteY5-536" fmla="*/ 1120140 h 2016464"/>
              <a:gd name="connsiteX6-537" fmla="*/ 2698117 w 2895600"/>
              <a:gd name="connsiteY6-538" fmla="*/ 1478280 h 2016464"/>
              <a:gd name="connsiteX7-539" fmla="*/ 2274446 w 2895600"/>
              <a:gd name="connsiteY7-540" fmla="*/ 1443080 h 2016464"/>
              <a:gd name="connsiteX8-541" fmla="*/ 1980496 w 2895600"/>
              <a:gd name="connsiteY8-542" fmla="*/ 1854611 h 2016464"/>
              <a:gd name="connsiteX9-543" fmla="*/ 1458734 w 2895600"/>
              <a:gd name="connsiteY9-544" fmla="*/ 1685588 h 2016464"/>
              <a:gd name="connsiteX10-545" fmla="*/ 878180 w 2895600"/>
              <a:gd name="connsiteY10-546" fmla="*/ 2016284 h 2016464"/>
              <a:gd name="connsiteX11-547" fmla="*/ 473999 w 2895600"/>
              <a:gd name="connsiteY11-548" fmla="*/ 1729681 h 2016464"/>
              <a:gd name="connsiteX12-549" fmla="*/ 64333 w 2895600"/>
              <a:gd name="connsiteY12-550" fmla="*/ 1478280 h 2016464"/>
              <a:gd name="connsiteX13-551" fmla="*/ 0 w 2895600"/>
              <a:gd name="connsiteY13-552" fmla="*/ 1257300 h 2016464"/>
              <a:gd name="connsiteX14-553" fmla="*/ 419100 w 2895600"/>
              <a:gd name="connsiteY14-554" fmla="*/ 838200 h 2016464"/>
              <a:gd name="connsiteX15-555" fmla="*/ 445895 w 2895600"/>
              <a:gd name="connsiteY15-556" fmla="*/ 840901 h 2016464"/>
              <a:gd name="connsiteX16-557" fmla="*/ 426720 w 2895600"/>
              <a:gd name="connsiteY16-558" fmla="*/ 685800 h 2016464"/>
              <a:gd name="connsiteX17-559" fmla="*/ 1112520 w 2895600"/>
              <a:gd name="connsiteY17-560" fmla="*/ 0 h 2016464"/>
              <a:gd name="connsiteX0-561" fmla="*/ 1112520 w 2895600"/>
              <a:gd name="connsiteY0-562" fmla="*/ 0 h 2016782"/>
              <a:gd name="connsiteX1-563" fmla="*/ 1776897 w 2895600"/>
              <a:gd name="connsiteY1-564" fmla="*/ 523460 h 2016782"/>
              <a:gd name="connsiteX2-565" fmla="*/ 1981200 w 2895600"/>
              <a:gd name="connsiteY2-566" fmla="*/ 443446 h 2016782"/>
              <a:gd name="connsiteX3-567" fmla="*/ 2283615 w 2895600"/>
              <a:gd name="connsiteY3-568" fmla="*/ 724590 h 2016782"/>
              <a:gd name="connsiteX4-569" fmla="*/ 2461260 w 2895600"/>
              <a:gd name="connsiteY4-570" fmla="*/ 685800 h 2016782"/>
              <a:gd name="connsiteX5-571" fmla="*/ 2895600 w 2895600"/>
              <a:gd name="connsiteY5-572" fmla="*/ 1120140 h 2016782"/>
              <a:gd name="connsiteX6-573" fmla="*/ 2698117 w 2895600"/>
              <a:gd name="connsiteY6-574" fmla="*/ 1478280 h 2016782"/>
              <a:gd name="connsiteX7-575" fmla="*/ 2274446 w 2895600"/>
              <a:gd name="connsiteY7-576" fmla="*/ 1443080 h 2016782"/>
              <a:gd name="connsiteX8-577" fmla="*/ 1980496 w 2895600"/>
              <a:gd name="connsiteY8-578" fmla="*/ 1854611 h 2016782"/>
              <a:gd name="connsiteX9-579" fmla="*/ 1458734 w 2895600"/>
              <a:gd name="connsiteY9-580" fmla="*/ 1685588 h 2016782"/>
              <a:gd name="connsiteX10-581" fmla="*/ 878180 w 2895600"/>
              <a:gd name="connsiteY10-582" fmla="*/ 2016284 h 2016782"/>
              <a:gd name="connsiteX11-583" fmla="*/ 620974 w 2895600"/>
              <a:gd name="connsiteY11-584" fmla="*/ 1604752 h 2016782"/>
              <a:gd name="connsiteX12-585" fmla="*/ 64333 w 2895600"/>
              <a:gd name="connsiteY12-586" fmla="*/ 1478280 h 2016782"/>
              <a:gd name="connsiteX13-587" fmla="*/ 0 w 2895600"/>
              <a:gd name="connsiteY13-588" fmla="*/ 1257300 h 2016782"/>
              <a:gd name="connsiteX14-589" fmla="*/ 419100 w 2895600"/>
              <a:gd name="connsiteY14-590" fmla="*/ 838200 h 2016782"/>
              <a:gd name="connsiteX15-591" fmla="*/ 445895 w 2895600"/>
              <a:gd name="connsiteY15-592" fmla="*/ 840901 h 2016782"/>
              <a:gd name="connsiteX16-593" fmla="*/ 426720 w 2895600"/>
              <a:gd name="connsiteY16-594" fmla="*/ 685800 h 2016782"/>
              <a:gd name="connsiteX17-595" fmla="*/ 1112520 w 2895600"/>
              <a:gd name="connsiteY17-596" fmla="*/ 0 h 20167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113" y="connsiteY14-114"/>
              </a:cxn>
              <a:cxn ang="0">
                <a:pos x="connsiteX15-205" y="connsiteY15-206"/>
              </a:cxn>
              <a:cxn ang="0">
                <a:pos x="connsiteX16-271" y="connsiteY16-272"/>
              </a:cxn>
              <a:cxn ang="0">
                <a:pos x="connsiteX17-307" y="connsiteY17-308"/>
              </a:cxn>
            </a:cxnLst>
            <a:rect l="l" t="t" r="r" b="b"/>
            <a:pathLst>
              <a:path w="2895600" h="2016782">
                <a:moveTo>
                  <a:pt x="1112520" y="0"/>
                </a:moveTo>
                <a:cubicBezTo>
                  <a:pt x="1435175" y="0"/>
                  <a:pt x="1705787" y="222820"/>
                  <a:pt x="1776897" y="523460"/>
                </a:cubicBezTo>
                <a:cubicBezTo>
                  <a:pt x="1830330" y="473455"/>
                  <a:pt x="1902261" y="443446"/>
                  <a:pt x="1981200" y="443446"/>
                </a:cubicBezTo>
                <a:cubicBezTo>
                  <a:pt x="2141537" y="443446"/>
                  <a:pt x="2272959" y="567249"/>
                  <a:pt x="2283615" y="724590"/>
                </a:cubicBezTo>
                <a:cubicBezTo>
                  <a:pt x="2337590" y="699394"/>
                  <a:pt x="2397838" y="685800"/>
                  <a:pt x="2461260" y="685800"/>
                </a:cubicBezTo>
                <a:cubicBezTo>
                  <a:pt x="2701139" y="685800"/>
                  <a:pt x="2895600" y="880261"/>
                  <a:pt x="2895600" y="1120140"/>
                </a:cubicBezTo>
                <a:cubicBezTo>
                  <a:pt x="2895600" y="1271517"/>
                  <a:pt x="2818161" y="1404807"/>
                  <a:pt x="2698117" y="1478280"/>
                </a:cubicBezTo>
                <a:cubicBezTo>
                  <a:pt x="2458910" y="1537585"/>
                  <a:pt x="2394049" y="1380358"/>
                  <a:pt x="2274446" y="1443080"/>
                </a:cubicBezTo>
                <a:cubicBezTo>
                  <a:pt x="2154843" y="1505802"/>
                  <a:pt x="2151967" y="1888906"/>
                  <a:pt x="1980496" y="1854611"/>
                </a:cubicBezTo>
                <a:cubicBezTo>
                  <a:pt x="1772281" y="1858285"/>
                  <a:pt x="1627756" y="1721107"/>
                  <a:pt x="1458734" y="1685588"/>
                </a:cubicBezTo>
                <a:cubicBezTo>
                  <a:pt x="1265216" y="1766425"/>
                  <a:pt x="1017807" y="2029757"/>
                  <a:pt x="878180" y="2016284"/>
                </a:cubicBezTo>
                <a:cubicBezTo>
                  <a:pt x="738553" y="2002811"/>
                  <a:pt x="756615" y="1679722"/>
                  <a:pt x="620974" y="1604752"/>
                </a:cubicBezTo>
                <a:cubicBezTo>
                  <a:pt x="473085" y="1609394"/>
                  <a:pt x="222944" y="1512917"/>
                  <a:pt x="64333" y="1478280"/>
                </a:cubicBezTo>
                <a:cubicBezTo>
                  <a:pt x="23189" y="1414624"/>
                  <a:pt x="0" y="1338670"/>
                  <a:pt x="0" y="1257300"/>
                </a:cubicBezTo>
                <a:cubicBezTo>
                  <a:pt x="0" y="1025837"/>
                  <a:pt x="187637" y="838200"/>
                  <a:pt x="419100" y="838200"/>
                </a:cubicBezTo>
                <a:lnTo>
                  <a:pt x="445895" y="840901"/>
                </a:lnTo>
                <a:cubicBezTo>
                  <a:pt x="432838" y="791300"/>
                  <a:pt x="426720" y="739265"/>
                  <a:pt x="426720" y="685800"/>
                </a:cubicBezTo>
                <a:cubicBezTo>
                  <a:pt x="426720" y="307043"/>
                  <a:pt x="733763" y="0"/>
                  <a:pt x="1112520" y="0"/>
                </a:cubicBezTo>
                <a:close/>
              </a:path>
            </a:pathLst>
          </a:custGeom>
          <a:solidFill>
            <a:schemeClr val="bg2"/>
          </a:solidFill>
          <a:ln w="57150">
            <a:noFill/>
          </a:ln>
        </p:spPr>
        <p:style>
          <a:lnRef idx="2">
            <a:schemeClr val="accent1">
              <a:shade val="50000"/>
            </a:schemeClr>
          </a:lnRef>
          <a:fillRef idx="1">
            <a:schemeClr val="accent1"/>
          </a:fillRef>
          <a:effectRef idx="0">
            <a:schemeClr val="accent1"/>
          </a:effectRef>
          <a:fontRef idx="minor">
            <a:schemeClr val="lt1"/>
          </a:fontRef>
        </p:style>
        <p:txBody>
          <a:bodyPr tIns="548562" bIns="91427" rtlCol="0" anchor="ctr"/>
          <a:lstStyle/>
          <a:p>
            <a:pPr algn="ctr"/>
            <a:endParaRPr lang="en-US" sz="1400" dirty="0">
              <a:solidFill>
                <a:srgbClr val="FFFFFF"/>
              </a:solidFill>
            </a:endParaRPr>
          </a:p>
        </p:txBody>
      </p:sp>
      <p:sp>
        <p:nvSpPr>
          <p:cNvPr id="12" name="Oval 15"/>
          <p:cNvSpPr/>
          <p:nvPr userDrawn="1"/>
        </p:nvSpPr>
        <p:spPr>
          <a:xfrm>
            <a:off x="8067051" y="4699001"/>
            <a:ext cx="4124950" cy="2159000"/>
          </a:xfrm>
          <a:custGeom>
            <a:avLst/>
            <a:gdLst/>
            <a:ahLst/>
            <a:cxnLst/>
            <a:rect l="l" t="t" r="r" b="b"/>
            <a:pathLst>
              <a:path w="2895600" h="1478280">
                <a:moveTo>
                  <a:pt x="1112520" y="0"/>
                </a:moveTo>
                <a:cubicBezTo>
                  <a:pt x="1435175" y="0"/>
                  <a:pt x="1705787" y="222820"/>
                  <a:pt x="1776897" y="523460"/>
                </a:cubicBezTo>
                <a:cubicBezTo>
                  <a:pt x="1830330" y="473455"/>
                  <a:pt x="1902261" y="443446"/>
                  <a:pt x="1981200" y="443446"/>
                </a:cubicBezTo>
                <a:cubicBezTo>
                  <a:pt x="2141537" y="443446"/>
                  <a:pt x="2272959" y="567249"/>
                  <a:pt x="2283615" y="724590"/>
                </a:cubicBezTo>
                <a:cubicBezTo>
                  <a:pt x="2337590" y="699394"/>
                  <a:pt x="2397838" y="685800"/>
                  <a:pt x="2461260" y="685800"/>
                </a:cubicBezTo>
                <a:cubicBezTo>
                  <a:pt x="2701139" y="685800"/>
                  <a:pt x="2895600" y="880261"/>
                  <a:pt x="2895600" y="1120140"/>
                </a:cubicBezTo>
                <a:cubicBezTo>
                  <a:pt x="2895600" y="1271517"/>
                  <a:pt x="2818161" y="1404807"/>
                  <a:pt x="2698117" y="1478280"/>
                </a:cubicBezTo>
                <a:lnTo>
                  <a:pt x="64333" y="1478280"/>
                </a:lnTo>
                <a:cubicBezTo>
                  <a:pt x="23189" y="1414624"/>
                  <a:pt x="0" y="1338670"/>
                  <a:pt x="0" y="1257300"/>
                </a:cubicBezTo>
                <a:cubicBezTo>
                  <a:pt x="0" y="1025837"/>
                  <a:pt x="187637" y="838200"/>
                  <a:pt x="419100" y="838200"/>
                </a:cubicBezTo>
                <a:lnTo>
                  <a:pt x="445895" y="840901"/>
                </a:lnTo>
                <a:cubicBezTo>
                  <a:pt x="432838" y="791300"/>
                  <a:pt x="426720" y="739265"/>
                  <a:pt x="426720" y="685800"/>
                </a:cubicBezTo>
                <a:cubicBezTo>
                  <a:pt x="426720" y="307043"/>
                  <a:pt x="733763" y="0"/>
                  <a:pt x="1112520" y="0"/>
                </a:cubicBezTo>
                <a:close/>
              </a:path>
            </a:pathLst>
          </a:custGeom>
          <a:solidFill>
            <a:schemeClr val="bg2"/>
          </a:solidFill>
          <a:ln w="57150">
            <a:noFill/>
          </a:ln>
        </p:spPr>
        <p:style>
          <a:lnRef idx="2">
            <a:schemeClr val="accent1">
              <a:shade val="50000"/>
            </a:schemeClr>
          </a:lnRef>
          <a:fillRef idx="1">
            <a:schemeClr val="accent1"/>
          </a:fillRef>
          <a:effectRef idx="0">
            <a:schemeClr val="accent1"/>
          </a:effectRef>
          <a:fontRef idx="minor">
            <a:schemeClr val="lt1"/>
          </a:fontRef>
        </p:style>
        <p:txBody>
          <a:bodyPr tIns="548562" bIns="91427" rtlCol="0" anchor="ctr"/>
          <a:lstStyle/>
          <a:p>
            <a:pPr algn="ctr"/>
            <a:endParaRPr lang="en-US" sz="1400"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zh-CN" altLang="zh-CN"/>
          </a:p>
        </p:txBody>
      </p:sp>
      <p:sp>
        <p:nvSpPr>
          <p:cNvPr id="6" name="Footer Placeholder 4"/>
          <p:cNvSpPr>
            <a:spLocks noGrp="1"/>
          </p:cNvSpPr>
          <p:nvPr>
            <p:ph type="ftr" sz="quarter" idx="11"/>
          </p:nvPr>
        </p:nvSpPr>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p:txBody>
          <a:bodyPr/>
          <a:lstStyle>
            <a:lvl1pPr>
              <a:defRPr/>
            </a:lvl1pPr>
          </a:lstStyle>
          <a:p>
            <a:pPr>
              <a:defRPr/>
            </a:pPr>
            <a:fld id="{192EC532-050E-4A33-A28B-21717A782A77}" type="slidenum">
              <a:rPr lang="zh-CN" altLang="zh-CN"/>
              <a:t>‹#›</a:t>
            </a:fld>
            <a:endParaRPr lang="zh-CN"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zh-CN" altLang="zh-CN"/>
          </a:p>
        </p:txBody>
      </p:sp>
      <p:sp>
        <p:nvSpPr>
          <p:cNvPr id="8" name="Footer Placeholder 4"/>
          <p:cNvSpPr>
            <a:spLocks noGrp="1"/>
          </p:cNvSpPr>
          <p:nvPr>
            <p:ph type="ftr" sz="quarter" idx="11"/>
          </p:nvPr>
        </p:nvSpPr>
        <p:spPr/>
        <p:txBody>
          <a:bodyPr/>
          <a:lstStyle>
            <a:lvl1pPr>
              <a:defRPr/>
            </a:lvl1pPr>
          </a:lstStyle>
          <a:p>
            <a:pPr>
              <a:defRPr/>
            </a:pPr>
            <a:endParaRPr lang="zh-CN" altLang="zh-CN"/>
          </a:p>
        </p:txBody>
      </p:sp>
      <p:sp>
        <p:nvSpPr>
          <p:cNvPr id="9" name="Slide Number Placeholder 5"/>
          <p:cNvSpPr>
            <a:spLocks noGrp="1"/>
          </p:cNvSpPr>
          <p:nvPr>
            <p:ph type="sldNum" sz="quarter" idx="12"/>
          </p:nvPr>
        </p:nvSpPr>
        <p:spPr/>
        <p:txBody>
          <a:bodyPr/>
          <a:lstStyle>
            <a:lvl1pPr>
              <a:defRPr/>
            </a:lvl1pPr>
          </a:lstStyle>
          <a:p>
            <a:pPr>
              <a:defRPr/>
            </a:pPr>
            <a:fld id="{3504FB6E-327E-47FC-81CE-1B6A37B039A4}" type="slidenum">
              <a:rPr lang="zh-CN" altLang="zh-CN"/>
              <a:t>‹#›</a:t>
            </a:fld>
            <a:endParaRPr lang="zh-CN"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endParaRPr lang="zh-CN" altLang="zh-CN"/>
          </a:p>
        </p:txBody>
      </p:sp>
      <p:sp>
        <p:nvSpPr>
          <p:cNvPr id="4" name="Footer Placeholder 4"/>
          <p:cNvSpPr>
            <a:spLocks noGrp="1"/>
          </p:cNvSpPr>
          <p:nvPr>
            <p:ph type="ftr" sz="quarter" idx="11"/>
          </p:nvPr>
        </p:nvSpPr>
        <p:spPr/>
        <p:txBody>
          <a:bodyPr/>
          <a:lstStyle>
            <a:lvl1pPr>
              <a:defRPr/>
            </a:lvl1pPr>
          </a:lstStyle>
          <a:p>
            <a:pPr>
              <a:defRPr/>
            </a:pPr>
            <a:endParaRPr lang="zh-CN" altLang="zh-CN"/>
          </a:p>
        </p:txBody>
      </p:sp>
      <p:sp>
        <p:nvSpPr>
          <p:cNvPr id="5" name="Slide Number Placeholder 5"/>
          <p:cNvSpPr>
            <a:spLocks noGrp="1"/>
          </p:cNvSpPr>
          <p:nvPr>
            <p:ph type="sldNum" sz="quarter" idx="12"/>
          </p:nvPr>
        </p:nvSpPr>
        <p:spPr/>
        <p:txBody>
          <a:bodyPr/>
          <a:lstStyle>
            <a:lvl1pPr>
              <a:defRPr/>
            </a:lvl1pPr>
          </a:lstStyle>
          <a:p>
            <a:pPr>
              <a:defRPr/>
            </a:pPr>
            <a:fld id="{179D5D2B-392F-42A8-A446-2D80C114FBC0}" type="slidenum">
              <a:rPr lang="zh-CN" altLang="zh-CN"/>
              <a:t>‹#›</a:t>
            </a:fld>
            <a:endParaRPr lang="zh-CN"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zh-CN" altLang="zh-CN"/>
          </a:p>
        </p:txBody>
      </p:sp>
      <p:sp>
        <p:nvSpPr>
          <p:cNvPr id="3" name="Footer Placeholder 4"/>
          <p:cNvSpPr>
            <a:spLocks noGrp="1"/>
          </p:cNvSpPr>
          <p:nvPr>
            <p:ph type="ftr" sz="quarter" idx="11"/>
          </p:nvPr>
        </p:nvSpPr>
        <p:spPr/>
        <p:txBody>
          <a:bodyPr/>
          <a:lstStyle>
            <a:lvl1pPr>
              <a:defRPr/>
            </a:lvl1pPr>
          </a:lstStyle>
          <a:p>
            <a:pPr>
              <a:defRPr/>
            </a:pPr>
            <a:endParaRPr lang="zh-CN" altLang="zh-CN"/>
          </a:p>
        </p:txBody>
      </p:sp>
      <p:sp>
        <p:nvSpPr>
          <p:cNvPr id="4" name="Slide Number Placeholder 5"/>
          <p:cNvSpPr>
            <a:spLocks noGrp="1"/>
          </p:cNvSpPr>
          <p:nvPr>
            <p:ph type="sldNum" sz="quarter" idx="12"/>
          </p:nvPr>
        </p:nvSpPr>
        <p:spPr/>
        <p:txBody>
          <a:bodyPr/>
          <a:lstStyle>
            <a:lvl1pPr>
              <a:defRPr/>
            </a:lvl1pPr>
          </a:lstStyle>
          <a:p>
            <a:pPr>
              <a:defRPr/>
            </a:pPr>
            <a:fld id="{A93C9212-0C7C-4A93-A109-DE8FC9F27E0E}" type="slidenum">
              <a:rPr lang="zh-CN" altLang="zh-CN"/>
              <a:t>‹#›</a:t>
            </a:fld>
            <a:endParaRPr lang="zh-CN"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endParaRPr lang="zh-CN" altLang="zh-CN"/>
          </a:p>
        </p:txBody>
      </p:sp>
      <p:sp>
        <p:nvSpPr>
          <p:cNvPr id="6" name="Footer Placeholder 4"/>
          <p:cNvSpPr>
            <a:spLocks noGrp="1"/>
          </p:cNvSpPr>
          <p:nvPr>
            <p:ph type="ftr" sz="quarter" idx="11"/>
          </p:nvPr>
        </p:nvSpPr>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p:txBody>
          <a:bodyPr/>
          <a:lstStyle>
            <a:lvl1pPr>
              <a:defRPr/>
            </a:lvl1pPr>
          </a:lstStyle>
          <a:p>
            <a:pPr>
              <a:defRPr/>
            </a:pPr>
            <a:fld id="{046BA6AF-A09D-45F8-A016-8F8C6C34EA8B}" type="slidenum">
              <a:rPr lang="zh-CN" altLang="zh-CN"/>
              <a:t>‹#›</a:t>
            </a:fld>
            <a:endParaRPr lang="zh-CN"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endParaRPr lang="zh-CN" altLang="zh-CN"/>
          </a:p>
        </p:txBody>
      </p:sp>
      <p:sp>
        <p:nvSpPr>
          <p:cNvPr id="6" name="Footer Placeholder 4"/>
          <p:cNvSpPr>
            <a:spLocks noGrp="1"/>
          </p:cNvSpPr>
          <p:nvPr>
            <p:ph type="ftr" sz="quarter" idx="11"/>
          </p:nvPr>
        </p:nvSpPr>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p:txBody>
          <a:bodyPr/>
          <a:lstStyle>
            <a:lvl1pPr>
              <a:defRPr/>
            </a:lvl1pPr>
          </a:lstStyle>
          <a:p>
            <a:pPr>
              <a:defRPr/>
            </a:pPr>
            <a:fld id="{87DD717B-590C-42CC-A9BA-ABB80DAFC902}" type="slidenum">
              <a:rPr lang="zh-CN" altLang="zh-CN"/>
              <a:t>‹#›</a:t>
            </a:fld>
            <a:endParaRPr lang="zh-CN"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en-US" smtClean="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hangingPunct="1">
              <a:defRPr sz="1200">
                <a:solidFill>
                  <a:schemeClr val="tx1">
                    <a:tint val="75000"/>
                  </a:schemeClr>
                </a:solidFill>
              </a:defRPr>
            </a:lvl1pPr>
          </a:lstStyle>
          <a:p>
            <a:pPr>
              <a:defRPr/>
            </a:pPr>
            <a:endParaRPr lang="zh-CN" altLang="zh-C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hangingPunct="1">
              <a:defRPr sz="1200">
                <a:solidFill>
                  <a:schemeClr val="tx1">
                    <a:tint val="75000"/>
                  </a:schemeClr>
                </a:solidFill>
              </a:defRPr>
            </a:lvl1pPr>
          </a:lstStyle>
          <a:p>
            <a:pPr>
              <a:defRPr/>
            </a:pPr>
            <a:endParaRPr lang="zh-CN" altLang="zh-C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hangingPunct="1">
              <a:defRPr sz="1200">
                <a:solidFill>
                  <a:schemeClr val="tx1">
                    <a:tint val="75000"/>
                  </a:schemeClr>
                </a:solidFill>
              </a:defRPr>
            </a:lvl1pPr>
          </a:lstStyle>
          <a:p>
            <a:pPr>
              <a:defRPr/>
            </a:pPr>
            <a:fld id="{8CD0F70D-59E7-40B5-A1A2-CC96C214C48C}" type="slidenum">
              <a:rPr lang="zh-CN" altLang="zh-CN"/>
              <a:t>‹#›</a:t>
            </a:fld>
            <a:endParaRPr lang="zh-CN"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5.emf"/><Relationship Id="rId4" Type="http://schemas.openxmlformats.org/officeDocument/2006/relationships/oleObject" Target="../embeddings/oleObject2.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6.emf"/><Relationship Id="rId4" Type="http://schemas.openxmlformats.org/officeDocument/2006/relationships/oleObject" Target="../embeddings/oleObject3.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7.emf"/><Relationship Id="rId4" Type="http://schemas.openxmlformats.org/officeDocument/2006/relationships/oleObject" Target="../embeddings/oleObject4.bin"/></Relationships>
</file>

<file path=ppt/slides/_rels/slide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3100070" y="204470"/>
            <a:ext cx="6155055" cy="3765550"/>
          </a:xfrm>
          <a:prstGeom prst="rect">
            <a:avLst/>
          </a:prstGeom>
        </p:spPr>
      </p:pic>
      <p:sp>
        <p:nvSpPr>
          <p:cNvPr id="68" name="任意多边形 67"/>
          <p:cNvSpPr/>
          <p:nvPr/>
        </p:nvSpPr>
        <p:spPr>
          <a:xfrm>
            <a:off x="0" y="4395157"/>
            <a:ext cx="12192000" cy="1552201"/>
          </a:xfrm>
          <a:custGeom>
            <a:avLst/>
            <a:gdLst>
              <a:gd name="connsiteX0" fmla="*/ 0 w 12192000"/>
              <a:gd name="connsiteY0" fmla="*/ 0 h 2711003"/>
              <a:gd name="connsiteX1" fmla="*/ 12192000 w 12192000"/>
              <a:gd name="connsiteY1" fmla="*/ 0 h 2711003"/>
              <a:gd name="connsiteX2" fmla="*/ 12192000 w 12192000"/>
              <a:gd name="connsiteY2" fmla="*/ 2711003 h 2711003"/>
              <a:gd name="connsiteX3" fmla="*/ 0 w 12192000"/>
              <a:gd name="connsiteY3" fmla="*/ 2711003 h 2711003"/>
            </a:gdLst>
            <a:ahLst/>
            <a:cxnLst>
              <a:cxn ang="0">
                <a:pos x="connsiteX0" y="connsiteY0"/>
              </a:cxn>
              <a:cxn ang="0">
                <a:pos x="connsiteX1" y="connsiteY1"/>
              </a:cxn>
              <a:cxn ang="0">
                <a:pos x="connsiteX2" y="connsiteY2"/>
              </a:cxn>
              <a:cxn ang="0">
                <a:pos x="connsiteX3" y="connsiteY3"/>
              </a:cxn>
            </a:cxnLst>
            <a:rect l="l" t="t" r="r" b="b"/>
            <a:pathLst>
              <a:path w="12192000" h="2711003">
                <a:moveTo>
                  <a:pt x="0" y="0"/>
                </a:moveTo>
                <a:lnTo>
                  <a:pt x="12192000" y="0"/>
                </a:lnTo>
                <a:lnTo>
                  <a:pt x="12192000" y="2711003"/>
                </a:lnTo>
                <a:lnTo>
                  <a:pt x="0" y="2711003"/>
                </a:lnTo>
                <a:close/>
              </a:path>
            </a:pathLst>
          </a:cu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800"/>
          </a:p>
        </p:txBody>
      </p:sp>
      <p:sp>
        <p:nvSpPr>
          <p:cNvPr id="70" name="文本框 69"/>
          <p:cNvSpPr txBox="1"/>
          <p:nvPr/>
        </p:nvSpPr>
        <p:spPr>
          <a:xfrm>
            <a:off x="2429232" y="172961"/>
            <a:ext cx="7333535" cy="1024255"/>
          </a:xfrm>
          <a:prstGeom prst="rect">
            <a:avLst/>
          </a:prstGeom>
          <a:noFill/>
        </p:spPr>
        <p:txBody>
          <a:bodyPr wrap="square" rtlCol="0">
            <a:spAutoFit/>
          </a:bodyPr>
          <a:lstStyle/>
          <a:p>
            <a:pPr algn="dist"/>
            <a:r>
              <a:rPr lang="zh-CN" altLang="en-US" sz="6000" dirty="0" smtClean="0">
                <a:latin typeface="方正粗宋简体" panose="03000509000000000000" pitchFamily="65" charset="-122"/>
                <a:ea typeface="方正粗宋简体" panose="03000509000000000000" pitchFamily="65" charset="-122"/>
              </a:rPr>
              <a:t>信息内容</a:t>
            </a:r>
            <a:r>
              <a:rPr lang="zh-CN" altLang="en-US" sz="6000" dirty="0">
                <a:latin typeface="方正粗宋简体" panose="03000509000000000000" pitchFamily="65" charset="-122"/>
                <a:ea typeface="方正粗宋简体" panose="03000509000000000000" pitchFamily="65" charset="-122"/>
              </a:rPr>
              <a:t>安全</a:t>
            </a:r>
          </a:p>
        </p:txBody>
      </p:sp>
      <p:sp>
        <p:nvSpPr>
          <p:cNvPr id="71" name="文本框 70"/>
          <p:cNvSpPr txBox="1"/>
          <p:nvPr/>
        </p:nvSpPr>
        <p:spPr>
          <a:xfrm>
            <a:off x="2429232" y="3897450"/>
            <a:ext cx="7086167" cy="581025"/>
          </a:xfrm>
          <a:prstGeom prst="rect">
            <a:avLst/>
          </a:prstGeom>
          <a:noFill/>
        </p:spPr>
        <p:txBody>
          <a:bodyPr wrap="square" rtlCol="0">
            <a:spAutoFit/>
          </a:bodyPr>
          <a:lstStyle/>
          <a:p>
            <a:pPr algn="dist"/>
            <a:r>
              <a:rPr lang="zh-CN" altLang="en-US" sz="3000" dirty="0">
                <a:latin typeface="微软雅黑" panose="020B0503020204020204" pitchFamily="34" charset="-122"/>
                <a:ea typeface="微软雅黑" panose="020B0503020204020204" pitchFamily="34" charset="-122"/>
              </a:rPr>
              <a:t>第四章   网络信息内容过滤</a:t>
            </a:r>
          </a:p>
        </p:txBody>
      </p:sp>
      <p:sp>
        <p:nvSpPr>
          <p:cNvPr id="102" name="文本框 101"/>
          <p:cNvSpPr txBox="1"/>
          <p:nvPr/>
        </p:nvSpPr>
        <p:spPr>
          <a:xfrm>
            <a:off x="3860583" y="4940424"/>
            <a:ext cx="4223463" cy="461665"/>
          </a:xfrm>
          <a:prstGeom prst="rect">
            <a:avLst/>
          </a:prstGeom>
          <a:noFill/>
        </p:spPr>
        <p:txBody>
          <a:bodyPr wrap="square" rtlCol="0">
            <a:spAutoFit/>
          </a:bodyPr>
          <a:lstStyle/>
          <a:p>
            <a:pPr algn="ctr"/>
            <a:r>
              <a:rPr lang="zh-CN" altLang="en-US" sz="2400" dirty="0" smtClean="0">
                <a:solidFill>
                  <a:schemeClr val="bg2">
                    <a:lumMod val="10000"/>
                  </a:schemeClr>
                </a:solidFill>
                <a:latin typeface="黑体" panose="02010609060101010101" pitchFamily="49" charset="-122"/>
                <a:ea typeface="黑体" panose="02010609060101010101" pitchFamily="49" charset="-122"/>
              </a:rPr>
              <a:t>中国矿业大学 曹天杰</a:t>
            </a:r>
            <a:endParaRPr lang="zh-CN" altLang="en-US" sz="2400" dirty="0">
              <a:solidFill>
                <a:schemeClr val="bg2">
                  <a:lumMod val="10000"/>
                </a:schemeClr>
              </a:solidFill>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2"/>
          </p:nvPr>
        </p:nvSpPr>
        <p:spPr/>
        <p:txBody>
          <a:bodyPr/>
          <a:lstStyle/>
          <a:p>
            <a:pPr>
              <a:defRPr/>
            </a:pPr>
            <a:fld id="{54D9912E-CD21-4B76-91AB-8AF6576DF20D}" type="slidenum">
              <a:rPr lang="zh-CN" altLang="zh-CN" smtClean="0"/>
              <a:t>1</a:t>
            </a:fld>
            <a:endParaRPr lang="zh-CN"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he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5360" y="203929"/>
            <a:ext cx="11597803" cy="6358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副标题 4"/>
          <p:cNvSpPr txBox="1"/>
          <p:nvPr/>
        </p:nvSpPr>
        <p:spPr bwMode="auto">
          <a:xfrm>
            <a:off x="2050474" y="2188788"/>
            <a:ext cx="8179376" cy="2118360"/>
          </a:xfrm>
          <a:prstGeom prst="rect">
            <a:avLst/>
          </a:prstGeom>
          <a:noFill/>
          <a:ln w="9525">
            <a:noFill/>
            <a:miter lim="800000"/>
          </a:ln>
        </p:spPr>
        <p:txBody>
          <a:bodyPr/>
          <a:lstStyle/>
          <a:p>
            <a:r>
              <a:rPr lang="en-US" altLang="zh-CN" sz="40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4.2 </a:t>
            </a:r>
            <a:r>
              <a:rPr lang="zh-CN" altLang="en-US" sz="40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网络信息内容过滤技术的分类</a:t>
            </a:r>
            <a:endParaRPr lang="en-US" altLang="zh-CN" sz="4000"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9E388E38-31E5-4E32-920D-85CA0EE6CDEC}" type="slidenum">
              <a:rPr lang="zh-CN" altLang="zh-CN" smtClean="0"/>
              <a:t>10</a:t>
            </a:fld>
            <a:endParaRPr lang="zh-CN"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655309" y="1032131"/>
            <a:ext cx="10477147" cy="66943"/>
            <a:chOff x="655309" y="1032131"/>
            <a:chExt cx="10477147" cy="66943"/>
          </a:xfrm>
        </p:grpSpPr>
        <p:sp>
          <p:nvSpPr>
            <p:cNvPr id="338" name="矩形 337"/>
            <p:cNvSpPr/>
            <p:nvPr/>
          </p:nvSpPr>
          <p:spPr>
            <a:xfrm flipV="1">
              <a:off x="655309"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9" name="矩形 338"/>
            <p:cNvSpPr/>
            <p:nvPr/>
          </p:nvSpPr>
          <p:spPr>
            <a:xfrm flipV="1">
              <a:off x="2152044"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0" name="矩形 339"/>
            <p:cNvSpPr/>
            <p:nvPr/>
          </p:nvSpPr>
          <p:spPr>
            <a:xfrm flipV="1">
              <a:off x="364878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1" name="矩形 340"/>
            <p:cNvSpPr/>
            <p:nvPr/>
          </p:nvSpPr>
          <p:spPr>
            <a:xfrm flipV="1">
              <a:off x="5145515"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2" name="矩形 341"/>
            <p:cNvSpPr/>
            <p:nvPr/>
          </p:nvSpPr>
          <p:spPr>
            <a:xfrm flipV="1">
              <a:off x="664225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3" name="矩形 342"/>
            <p:cNvSpPr/>
            <p:nvPr/>
          </p:nvSpPr>
          <p:spPr>
            <a:xfrm flipV="1">
              <a:off x="813898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4" name="矩形 343"/>
            <p:cNvSpPr/>
            <p:nvPr/>
          </p:nvSpPr>
          <p:spPr>
            <a:xfrm flipV="1">
              <a:off x="9635721"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5" name="文本框 344"/>
          <p:cNvSpPr txBox="1"/>
          <p:nvPr/>
        </p:nvSpPr>
        <p:spPr>
          <a:xfrm>
            <a:off x="2493605" y="331131"/>
            <a:ext cx="6786880" cy="701040"/>
          </a:xfrm>
          <a:prstGeom prst="rect">
            <a:avLst/>
          </a:prstGeom>
          <a:noFill/>
        </p:spPr>
        <p:txBody>
          <a:bodyPr wrap="none" rtlCol="0">
            <a:spAutoFit/>
          </a:bodyPr>
          <a:lstStyle/>
          <a:p>
            <a:r>
              <a:rPr lang="zh-CN" altLang="en-US" sz="4000" dirty="0" smtClean="0">
                <a:solidFill>
                  <a:srgbClr val="31B5D6"/>
                </a:solidFill>
                <a:latin typeface="华康俪金黑W8(P)" panose="020B0800000000000000" pitchFamily="34" charset="-122"/>
                <a:ea typeface="华康俪金黑W8(P)" panose="020B0800000000000000" pitchFamily="34" charset="-122"/>
              </a:rPr>
              <a:t>网络信息内容过滤技术的分类</a:t>
            </a:r>
            <a:endParaRPr lang="zh-CN" altLang="en-US" sz="4000" dirty="0">
              <a:solidFill>
                <a:srgbClr val="31B5D6"/>
              </a:solidFill>
              <a:latin typeface="华康俪金黑W8(P)" panose="020B0800000000000000" pitchFamily="34" charset="-122"/>
              <a:ea typeface="华康俪金黑W8(P)" panose="020B0800000000000000" pitchFamily="34" charset="-122"/>
            </a:endParaRPr>
          </a:p>
        </p:txBody>
      </p:sp>
      <p:grpSp>
        <p:nvGrpSpPr>
          <p:cNvPr id="8" name="组合 7"/>
          <p:cNvGrpSpPr/>
          <p:nvPr/>
        </p:nvGrpSpPr>
        <p:grpSpPr>
          <a:xfrm>
            <a:off x="1287427" y="1698830"/>
            <a:ext cx="0" cy="1274033"/>
            <a:chOff x="1246610" y="1440872"/>
            <a:chExt cx="0" cy="955525"/>
          </a:xfrm>
        </p:grpSpPr>
        <p:cxnSp>
          <p:nvCxnSpPr>
            <p:cNvPr id="10" name="直接连接符 9"/>
            <p:cNvCxnSpPr/>
            <p:nvPr/>
          </p:nvCxnSpPr>
          <p:spPr>
            <a:xfrm flipV="1">
              <a:off x="1246610" y="1907384"/>
              <a:ext cx="0" cy="489013"/>
            </a:xfrm>
            <a:prstGeom prst="line">
              <a:avLst/>
            </a:prstGeom>
            <a:ln w="12700">
              <a:solidFill>
                <a:srgbClr val="5B8F9F"/>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1246610" y="1440872"/>
              <a:ext cx="0" cy="489013"/>
            </a:xfrm>
            <a:prstGeom prst="line">
              <a:avLst/>
            </a:prstGeom>
            <a:ln w="44450">
              <a:solidFill>
                <a:srgbClr val="5B8F9F"/>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5942264" y="1712800"/>
            <a:ext cx="0" cy="1274033"/>
            <a:chOff x="4375887" y="1440872"/>
            <a:chExt cx="0" cy="955525"/>
          </a:xfrm>
        </p:grpSpPr>
        <p:cxnSp>
          <p:nvCxnSpPr>
            <p:cNvPr id="13" name="直接连接符 12"/>
            <p:cNvCxnSpPr/>
            <p:nvPr/>
          </p:nvCxnSpPr>
          <p:spPr>
            <a:xfrm flipV="1">
              <a:off x="4375887" y="1907384"/>
              <a:ext cx="0" cy="489013"/>
            </a:xfrm>
            <a:prstGeom prst="line">
              <a:avLst/>
            </a:prstGeom>
            <a:ln w="12700">
              <a:solidFill>
                <a:srgbClr val="5B8F9F"/>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4375887" y="1440872"/>
              <a:ext cx="0" cy="489013"/>
            </a:xfrm>
            <a:prstGeom prst="line">
              <a:avLst/>
            </a:prstGeom>
            <a:ln w="44450">
              <a:solidFill>
                <a:srgbClr val="5B8F9F"/>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3648534" y="4216867"/>
            <a:ext cx="0" cy="1276035"/>
            <a:chOff x="2806749" y="3318922"/>
            <a:chExt cx="0" cy="957026"/>
          </a:xfrm>
        </p:grpSpPr>
        <p:cxnSp>
          <p:nvCxnSpPr>
            <p:cNvPr id="16" name="直接连接符 15"/>
            <p:cNvCxnSpPr/>
            <p:nvPr/>
          </p:nvCxnSpPr>
          <p:spPr>
            <a:xfrm>
              <a:off x="2806749" y="3318922"/>
              <a:ext cx="0" cy="490513"/>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2806749" y="3786935"/>
              <a:ext cx="0" cy="489013"/>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8235805" y="4216867"/>
            <a:ext cx="0" cy="1276035"/>
            <a:chOff x="5942025" y="3318922"/>
            <a:chExt cx="0" cy="957026"/>
          </a:xfrm>
        </p:grpSpPr>
        <p:cxnSp>
          <p:nvCxnSpPr>
            <p:cNvPr id="19" name="直接连接符 18"/>
            <p:cNvCxnSpPr/>
            <p:nvPr/>
          </p:nvCxnSpPr>
          <p:spPr>
            <a:xfrm>
              <a:off x="5942025" y="3318922"/>
              <a:ext cx="0" cy="490513"/>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942025" y="3786935"/>
              <a:ext cx="0" cy="489013"/>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21" name="矩形 20"/>
          <p:cNvSpPr/>
          <p:nvPr/>
        </p:nvSpPr>
        <p:spPr>
          <a:xfrm>
            <a:off x="1348079" y="1493461"/>
            <a:ext cx="2638233" cy="1090029"/>
          </a:xfrm>
          <a:prstGeom prst="rect">
            <a:avLst/>
          </a:prstGeom>
        </p:spPr>
        <p:txBody>
          <a:bodyPr lIns="115205" tIns="57602" rIns="115205" bIns="57602"/>
          <a:lstStyle/>
          <a:p>
            <a:pPr>
              <a:lnSpc>
                <a:spcPct val="120000"/>
              </a:lnSpc>
              <a:defRPr/>
            </a:pPr>
            <a:r>
              <a:rPr lang="zh-CN" altLang="en-US" sz="2400" dirty="0">
                <a:solidFill>
                  <a:schemeClr val="accent1"/>
                </a:solidFill>
                <a:latin typeface="微软雅黑" panose="020B0503020204020204" pitchFamily="34" charset="-122"/>
                <a:ea typeface="微软雅黑" panose="020B0503020204020204" pitchFamily="34" charset="-122"/>
              </a:rPr>
              <a:t>基于内容的过滤</a:t>
            </a:r>
          </a:p>
          <a:p>
            <a:pPr>
              <a:lnSpc>
                <a:spcPct val="120000"/>
              </a:lnSpc>
              <a:defRPr/>
            </a:pPr>
            <a:r>
              <a:rPr lang="zh-CN" altLang="en-US" sz="2400" dirty="0">
                <a:solidFill>
                  <a:schemeClr val="accent1"/>
                </a:solidFill>
                <a:latin typeface="微软雅黑" panose="020B0503020204020204" pitchFamily="34" charset="-122"/>
                <a:ea typeface="微软雅黑" panose="020B0503020204020204" pitchFamily="34" charset="-122"/>
              </a:rPr>
              <a:t>协作过滤</a:t>
            </a:r>
          </a:p>
        </p:txBody>
      </p:sp>
      <p:sp>
        <p:nvSpPr>
          <p:cNvPr id="22" name="矩形 21"/>
          <p:cNvSpPr/>
          <p:nvPr/>
        </p:nvSpPr>
        <p:spPr>
          <a:xfrm>
            <a:off x="6025727" y="1493943"/>
            <a:ext cx="2729653" cy="1089660"/>
          </a:xfrm>
          <a:prstGeom prst="rect">
            <a:avLst/>
          </a:prstGeom>
        </p:spPr>
        <p:txBody>
          <a:bodyPr lIns="115205" tIns="57602" rIns="115205" bIns="57602"/>
          <a:lstStyle/>
          <a:p>
            <a:pPr>
              <a:lnSpc>
                <a:spcPct val="120000"/>
              </a:lnSpc>
              <a:defRPr/>
            </a:pPr>
            <a:r>
              <a:rPr lang="zh-CN" altLang="en-US" sz="2400" dirty="0">
                <a:solidFill>
                  <a:schemeClr val="accent1"/>
                </a:solidFill>
                <a:latin typeface="微软雅黑" panose="020B0503020204020204" pitchFamily="34" charset="-122"/>
                <a:ea typeface="微软雅黑" panose="020B0503020204020204" pitchFamily="34" charset="-122"/>
              </a:rPr>
              <a:t>上游过滤</a:t>
            </a:r>
          </a:p>
          <a:p>
            <a:pPr>
              <a:lnSpc>
                <a:spcPct val="120000"/>
              </a:lnSpc>
              <a:defRPr/>
            </a:pPr>
            <a:r>
              <a:rPr lang="zh-CN" altLang="en-US" sz="2400" dirty="0">
                <a:solidFill>
                  <a:schemeClr val="accent1"/>
                </a:solidFill>
                <a:latin typeface="微软雅黑" panose="020B0503020204020204" pitchFamily="34" charset="-122"/>
                <a:ea typeface="微软雅黑" panose="020B0503020204020204" pitchFamily="34" charset="-122"/>
              </a:rPr>
              <a:t>下游过滤</a:t>
            </a:r>
          </a:p>
        </p:txBody>
      </p:sp>
      <p:sp>
        <p:nvSpPr>
          <p:cNvPr id="23" name="矩形 22"/>
          <p:cNvSpPr/>
          <p:nvPr/>
        </p:nvSpPr>
        <p:spPr>
          <a:xfrm>
            <a:off x="8235950" y="4634865"/>
            <a:ext cx="2638425" cy="1501775"/>
          </a:xfrm>
          <a:prstGeom prst="rect">
            <a:avLst/>
          </a:prstGeom>
        </p:spPr>
        <p:txBody>
          <a:bodyPr lIns="115205" tIns="57602" rIns="115205" bIns="57602" anchor="b"/>
          <a:lstStyle/>
          <a:p>
            <a:pPr>
              <a:lnSpc>
                <a:spcPct val="120000"/>
              </a:lnSpc>
              <a:defRPr/>
            </a:pPr>
            <a:r>
              <a:rPr lang="zh-CN" altLang="en-US" sz="2400" dirty="0">
                <a:solidFill>
                  <a:schemeClr val="accent1"/>
                </a:solidFill>
                <a:latin typeface="微软雅黑" panose="020B0503020204020204" pitchFamily="34" charset="-122"/>
                <a:ea typeface="微软雅黑" panose="020B0503020204020204" pitchFamily="34" charset="-122"/>
              </a:rPr>
              <a:t>专门过滤软件</a:t>
            </a:r>
          </a:p>
          <a:p>
            <a:pPr>
              <a:lnSpc>
                <a:spcPct val="120000"/>
              </a:lnSpc>
              <a:defRPr/>
            </a:pPr>
            <a:r>
              <a:rPr lang="zh-CN" altLang="en-US" sz="2400" dirty="0">
                <a:solidFill>
                  <a:schemeClr val="accent1"/>
                </a:solidFill>
                <a:latin typeface="微软雅黑" panose="020B0503020204020204" pitchFamily="34" charset="-122"/>
                <a:ea typeface="微软雅黑" panose="020B0503020204020204" pitchFamily="34" charset="-122"/>
              </a:rPr>
              <a:t>网络应用程序</a:t>
            </a:r>
          </a:p>
          <a:p>
            <a:pPr>
              <a:lnSpc>
                <a:spcPct val="120000"/>
              </a:lnSpc>
              <a:defRPr/>
            </a:pPr>
            <a:r>
              <a:rPr lang="zh-CN" altLang="en-US" sz="2400" dirty="0">
                <a:solidFill>
                  <a:schemeClr val="accent1"/>
                </a:solidFill>
                <a:latin typeface="微软雅黑" panose="020B0503020204020204" pitchFamily="34" charset="-122"/>
                <a:ea typeface="微软雅黑" panose="020B0503020204020204" pitchFamily="34" charset="-122"/>
              </a:rPr>
              <a:t>其他过滤工具</a:t>
            </a:r>
          </a:p>
        </p:txBody>
      </p:sp>
      <p:sp>
        <p:nvSpPr>
          <p:cNvPr id="24" name="矩形 23"/>
          <p:cNvSpPr/>
          <p:nvPr/>
        </p:nvSpPr>
        <p:spPr>
          <a:xfrm>
            <a:off x="1281430" y="2973070"/>
            <a:ext cx="2260600" cy="14732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15205" tIns="57602" rIns="115205" bIns="57602" anchor="ctr"/>
          <a:lstStyle/>
          <a:p>
            <a:pPr algn="ctr">
              <a:defRPr/>
            </a:pPr>
            <a:r>
              <a:rPr lang="zh-CN" altLang="en-US" sz="3065" dirty="0" smtClean="0">
                <a:solidFill>
                  <a:schemeClr val="tx2"/>
                </a:solidFill>
                <a:latin typeface="微软雅黑" panose="020B0503020204020204" pitchFamily="34" charset="-122"/>
                <a:ea typeface="微软雅黑" panose="020B0503020204020204" pitchFamily="34" charset="-122"/>
              </a:rPr>
              <a:t>根据过滤方法分类</a:t>
            </a:r>
          </a:p>
        </p:txBody>
      </p:sp>
      <p:sp>
        <p:nvSpPr>
          <p:cNvPr id="25" name="矩形 24"/>
          <p:cNvSpPr/>
          <p:nvPr/>
        </p:nvSpPr>
        <p:spPr>
          <a:xfrm>
            <a:off x="3648710" y="2973070"/>
            <a:ext cx="2171065" cy="14732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15205" tIns="57602" rIns="115205" bIns="57602" anchor="ctr"/>
          <a:lstStyle/>
          <a:p>
            <a:pPr algn="ctr">
              <a:defRPr/>
            </a:pPr>
            <a:r>
              <a:rPr lang="zh-CN" altLang="en-US" sz="3065" dirty="0" smtClean="0">
                <a:solidFill>
                  <a:schemeClr val="tx2"/>
                </a:solidFill>
                <a:latin typeface="微软雅黑" panose="020B0503020204020204" pitchFamily="34" charset="-122"/>
                <a:ea typeface="微软雅黑" panose="020B0503020204020204" pitchFamily="34" charset="-122"/>
              </a:rPr>
              <a:t>根据操作的主动性分类</a:t>
            </a:r>
          </a:p>
        </p:txBody>
      </p:sp>
      <p:sp>
        <p:nvSpPr>
          <p:cNvPr id="26" name="矩形 25"/>
          <p:cNvSpPr/>
          <p:nvPr/>
        </p:nvSpPr>
        <p:spPr>
          <a:xfrm>
            <a:off x="5942330" y="2973070"/>
            <a:ext cx="2155825" cy="14738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15205" tIns="57602" rIns="115205" bIns="57602" anchor="ctr"/>
          <a:lstStyle/>
          <a:p>
            <a:pPr algn="ctr"/>
            <a:r>
              <a:rPr lang="zh-CN" altLang="en-US" sz="3065" dirty="0">
                <a:solidFill>
                  <a:schemeClr val="tx2"/>
                </a:solidFill>
                <a:latin typeface="微软雅黑" panose="020B0503020204020204" pitchFamily="34" charset="-122"/>
                <a:ea typeface="微软雅黑" panose="020B0503020204020204" pitchFamily="34" charset="-122"/>
              </a:rPr>
              <a:t>根据过滤位置分类</a:t>
            </a:r>
          </a:p>
        </p:txBody>
      </p:sp>
      <p:sp>
        <p:nvSpPr>
          <p:cNvPr id="27" name="矩形 26"/>
          <p:cNvSpPr/>
          <p:nvPr/>
        </p:nvSpPr>
        <p:spPr>
          <a:xfrm>
            <a:off x="8235950" y="2973070"/>
            <a:ext cx="2140585" cy="14732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15205" tIns="57602" rIns="115205" bIns="57602" anchor="ctr"/>
          <a:lstStyle/>
          <a:p>
            <a:pPr algn="ctr"/>
            <a:r>
              <a:rPr lang="zh-CN" altLang="en-US" sz="3065" dirty="0">
                <a:solidFill>
                  <a:schemeClr val="tx2"/>
                </a:solidFill>
                <a:latin typeface="微软雅黑" panose="020B0503020204020204" pitchFamily="34" charset="-122"/>
                <a:ea typeface="微软雅黑" panose="020B0503020204020204" pitchFamily="34" charset="-122"/>
              </a:rPr>
              <a:t>根据过滤的不同应用分类</a:t>
            </a:r>
          </a:p>
        </p:txBody>
      </p:sp>
      <p:sp>
        <p:nvSpPr>
          <p:cNvPr id="30" name="矩形 29"/>
          <p:cNvSpPr/>
          <p:nvPr/>
        </p:nvSpPr>
        <p:spPr>
          <a:xfrm>
            <a:off x="3648684" y="4840546"/>
            <a:ext cx="2638233" cy="1090029"/>
          </a:xfrm>
          <a:prstGeom prst="rect">
            <a:avLst/>
          </a:prstGeom>
        </p:spPr>
        <p:txBody>
          <a:bodyPr lIns="115205" tIns="57602" rIns="115205" bIns="57602"/>
          <a:lstStyle/>
          <a:p>
            <a:pPr>
              <a:lnSpc>
                <a:spcPct val="120000"/>
              </a:lnSpc>
              <a:defRPr/>
            </a:pPr>
            <a:r>
              <a:rPr lang="zh-CN" altLang="en-US" sz="2400" dirty="0">
                <a:solidFill>
                  <a:schemeClr val="accent1"/>
                </a:solidFill>
                <a:latin typeface="微软雅黑" panose="020B0503020204020204" pitchFamily="34" charset="-122"/>
                <a:ea typeface="微软雅黑" panose="020B0503020204020204" pitchFamily="34" charset="-122"/>
              </a:rPr>
              <a:t>主动过滤</a:t>
            </a:r>
          </a:p>
          <a:p>
            <a:pPr>
              <a:lnSpc>
                <a:spcPct val="120000"/>
              </a:lnSpc>
              <a:defRPr/>
            </a:pPr>
            <a:r>
              <a:rPr lang="zh-CN" altLang="en-US" sz="2400" dirty="0">
                <a:solidFill>
                  <a:schemeClr val="accent1"/>
                </a:solidFill>
                <a:latin typeface="微软雅黑" panose="020B0503020204020204" pitchFamily="34" charset="-122"/>
                <a:ea typeface="微软雅黑" panose="020B0503020204020204" pitchFamily="34" charset="-122"/>
              </a:rPr>
              <a:t>被动过滤</a:t>
            </a:r>
          </a:p>
        </p:txBody>
      </p:sp>
      <p:sp>
        <p:nvSpPr>
          <p:cNvPr id="3" name="灯片编号占位符 2"/>
          <p:cNvSpPr>
            <a:spLocks noGrp="1"/>
          </p:cNvSpPr>
          <p:nvPr>
            <p:ph type="sldNum" sz="quarter" idx="12"/>
          </p:nvPr>
        </p:nvSpPr>
        <p:spPr/>
        <p:txBody>
          <a:bodyPr/>
          <a:lstStyle/>
          <a:p>
            <a:pPr>
              <a:defRPr/>
            </a:pPr>
            <a:fld id="{B8A2BE66-3A1D-4F69-92F9-8180C3DFAFD8}" type="slidenum">
              <a:rPr lang="zh-CN" altLang="zh-CN" smtClean="0"/>
              <a:t>11</a:t>
            </a:fld>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childTnLst>
                          </p:cTn>
                        </p:par>
                        <p:par>
                          <p:cTn id="17" fill="hold">
                            <p:stCondLst>
                              <p:cond delay="1500"/>
                            </p:stCondLst>
                            <p:childTnLst>
                              <p:par>
                                <p:cTn id="18" presetID="2" presetClass="entr" presetSubtype="1"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 calcmode="lin" valueType="num">
                                      <p:cBhvr additive="base">
                                        <p:cTn id="20" dur="500" fill="hold"/>
                                        <p:tgtEl>
                                          <p:spTgt spid="25"/>
                                        </p:tgtEl>
                                        <p:attrNameLst>
                                          <p:attrName>ppt_x</p:attrName>
                                        </p:attrNameLst>
                                      </p:cBhvr>
                                      <p:tavLst>
                                        <p:tav tm="0">
                                          <p:val>
                                            <p:strVal val="#ppt_x"/>
                                          </p:val>
                                        </p:tav>
                                        <p:tav tm="100000">
                                          <p:val>
                                            <p:strVal val="#ppt_x"/>
                                          </p:val>
                                        </p:tav>
                                      </p:tavLst>
                                    </p:anim>
                                    <p:anim calcmode="lin" valueType="num">
                                      <p:cBhvr additive="base">
                                        <p:cTn id="21" dur="500" fill="hold"/>
                                        <p:tgtEl>
                                          <p:spTgt spid="25"/>
                                        </p:tgtEl>
                                        <p:attrNameLst>
                                          <p:attrName>ppt_y</p:attrName>
                                        </p:attrNameLst>
                                      </p:cBhvr>
                                      <p:tavLst>
                                        <p:tav tm="0">
                                          <p:val>
                                            <p:strVal val="0-#ppt_h/2"/>
                                          </p:val>
                                        </p:tav>
                                        <p:tav tm="100000">
                                          <p:val>
                                            <p:strVal val="#ppt_y"/>
                                          </p:val>
                                        </p:tav>
                                      </p:tavLst>
                                    </p:anim>
                                  </p:childTnLst>
                                </p:cTn>
                              </p:par>
                            </p:childTnLst>
                          </p:cTn>
                        </p:par>
                        <p:par>
                          <p:cTn id="22" fill="hold">
                            <p:stCondLst>
                              <p:cond delay="2000"/>
                            </p:stCondLst>
                            <p:childTnLst>
                              <p:par>
                                <p:cTn id="23" presetID="22" presetClass="entr" presetSubtype="1"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up)">
                                      <p:cBhvr>
                                        <p:cTn id="25" dur="500"/>
                                        <p:tgtEl>
                                          <p:spTgt spid="15"/>
                                        </p:tgtEl>
                                      </p:cBhvr>
                                    </p:animEffect>
                                  </p:childTnLst>
                                </p:cTn>
                              </p:par>
                            </p:childTnLst>
                          </p:cTn>
                        </p:par>
                        <p:par>
                          <p:cTn id="26" fill="hold">
                            <p:stCondLst>
                              <p:cond delay="2500"/>
                            </p:stCondLst>
                            <p:childTnLst>
                              <p:par>
                                <p:cTn id="27" presetID="2" presetClass="entr" presetSubtype="4" fill="hold" grpId="0" nodeType="afterEffect">
                                  <p:stCondLst>
                                    <p:cond delay="0"/>
                                  </p:stCondLst>
                                  <p:childTnLst>
                                    <p:set>
                                      <p:cBhvr>
                                        <p:cTn id="28" dur="1" fill="hold">
                                          <p:stCondLst>
                                            <p:cond delay="0"/>
                                          </p:stCondLst>
                                        </p:cTn>
                                        <p:tgtEl>
                                          <p:spTgt spid="26"/>
                                        </p:tgtEl>
                                        <p:attrNameLst>
                                          <p:attrName>style.visibility</p:attrName>
                                        </p:attrNameLst>
                                      </p:cBhvr>
                                      <p:to>
                                        <p:strVal val="visible"/>
                                      </p:to>
                                    </p:set>
                                    <p:anim calcmode="lin" valueType="num">
                                      <p:cBhvr additive="base">
                                        <p:cTn id="29" dur="500" fill="hold"/>
                                        <p:tgtEl>
                                          <p:spTgt spid="26"/>
                                        </p:tgtEl>
                                        <p:attrNameLst>
                                          <p:attrName>ppt_x</p:attrName>
                                        </p:attrNameLst>
                                      </p:cBhvr>
                                      <p:tavLst>
                                        <p:tav tm="0">
                                          <p:val>
                                            <p:strVal val="#ppt_x"/>
                                          </p:val>
                                        </p:tav>
                                        <p:tav tm="100000">
                                          <p:val>
                                            <p:strVal val="#ppt_x"/>
                                          </p:val>
                                        </p:tav>
                                      </p:tavLst>
                                    </p:anim>
                                    <p:anim calcmode="lin" valueType="num">
                                      <p:cBhvr additive="base">
                                        <p:cTn id="30" dur="500" fill="hold"/>
                                        <p:tgtEl>
                                          <p:spTgt spid="26"/>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22" presetClass="entr" presetSubtype="4" fill="hold"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500"/>
                                        <p:tgtEl>
                                          <p:spTgt spid="12"/>
                                        </p:tgtEl>
                                      </p:cBhvr>
                                    </p:animEffect>
                                  </p:childTnLst>
                                </p:cTn>
                              </p:par>
                            </p:childTnLst>
                          </p:cTn>
                        </p:par>
                        <p:par>
                          <p:cTn id="35" fill="hold">
                            <p:stCondLst>
                              <p:cond delay="3500"/>
                            </p:stCondLst>
                            <p:childTnLst>
                              <p:par>
                                <p:cTn id="36" presetID="22" presetClass="entr" presetSubtype="8" fill="hold" grpId="0" nodeType="after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left)">
                                      <p:cBhvr>
                                        <p:cTn id="38" dur="500"/>
                                        <p:tgtEl>
                                          <p:spTgt spid="22"/>
                                        </p:tgtEl>
                                      </p:cBhvr>
                                    </p:animEffect>
                                  </p:childTnLst>
                                </p:cTn>
                              </p:par>
                            </p:childTnLst>
                          </p:cTn>
                        </p:par>
                        <p:par>
                          <p:cTn id="39" fill="hold">
                            <p:stCondLst>
                              <p:cond delay="4000"/>
                            </p:stCondLst>
                            <p:childTnLst>
                              <p:par>
                                <p:cTn id="40" presetID="2" presetClass="entr" presetSubtype="1"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additive="base">
                                        <p:cTn id="42" dur="500" fill="hold"/>
                                        <p:tgtEl>
                                          <p:spTgt spid="27"/>
                                        </p:tgtEl>
                                        <p:attrNameLst>
                                          <p:attrName>ppt_x</p:attrName>
                                        </p:attrNameLst>
                                      </p:cBhvr>
                                      <p:tavLst>
                                        <p:tav tm="0">
                                          <p:val>
                                            <p:strVal val="#ppt_x"/>
                                          </p:val>
                                        </p:tav>
                                        <p:tav tm="100000">
                                          <p:val>
                                            <p:strVal val="#ppt_x"/>
                                          </p:val>
                                        </p:tav>
                                      </p:tavLst>
                                    </p:anim>
                                    <p:anim calcmode="lin" valueType="num">
                                      <p:cBhvr additive="base">
                                        <p:cTn id="43" dur="500" fill="hold"/>
                                        <p:tgtEl>
                                          <p:spTgt spid="27"/>
                                        </p:tgtEl>
                                        <p:attrNameLst>
                                          <p:attrName>ppt_y</p:attrName>
                                        </p:attrNameLst>
                                      </p:cBhvr>
                                      <p:tavLst>
                                        <p:tav tm="0">
                                          <p:val>
                                            <p:strVal val="0-#ppt_h/2"/>
                                          </p:val>
                                        </p:tav>
                                        <p:tav tm="100000">
                                          <p:val>
                                            <p:strVal val="#ppt_y"/>
                                          </p:val>
                                        </p:tav>
                                      </p:tavLst>
                                    </p:anim>
                                  </p:childTnLst>
                                </p:cTn>
                              </p:par>
                            </p:childTnLst>
                          </p:cTn>
                        </p:par>
                        <p:par>
                          <p:cTn id="44" fill="hold">
                            <p:stCondLst>
                              <p:cond delay="4500"/>
                            </p:stCondLst>
                            <p:childTnLst>
                              <p:par>
                                <p:cTn id="45" presetID="22" presetClass="entr" presetSubtype="1" fill="hold"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up)">
                                      <p:cBhvr>
                                        <p:cTn id="47" dur="500"/>
                                        <p:tgtEl>
                                          <p:spTgt spid="18"/>
                                        </p:tgtEl>
                                      </p:cBhvr>
                                    </p:animEffect>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wipe(left)">
                                      <p:cBhvr>
                                        <p:cTn id="51" dur="500"/>
                                        <p:tgtEl>
                                          <p:spTgt spid="23"/>
                                        </p:tgtEl>
                                      </p:cBhvr>
                                    </p:animEffect>
                                  </p:childTnLst>
                                </p:cTn>
                              </p:par>
                            </p:childTnLst>
                          </p:cTn>
                        </p:par>
                        <p:par>
                          <p:cTn id="52" fill="hold">
                            <p:stCondLst>
                              <p:cond delay="5500"/>
                            </p:stCondLst>
                            <p:childTnLst>
                              <p:par>
                                <p:cTn id="53" presetID="22" presetClass="entr" presetSubtype="8" fill="hold" grpId="0" nodeType="after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wipe(left)">
                                      <p:cBhvr>
                                        <p:cTn id="5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bldLvl="0" animBg="1"/>
      <p:bldP spid="25" grpId="0" bldLvl="0" animBg="1"/>
      <p:bldP spid="26" grpId="0" bldLvl="0" animBg="1"/>
      <p:bldP spid="27" grpId="0" bldLvl="0" animBg="1"/>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lvl="1"/>
            <a:r>
              <a:rPr lang="en-US" altLang="zh-CN" dirty="0" smtClean="0">
                <a:latin typeface="Arial" pitchFamily="34" charset="0"/>
                <a:cs typeface="Arial" pitchFamily="34" charset="0"/>
              </a:rPr>
              <a:t>1987</a:t>
            </a:r>
            <a:r>
              <a:rPr lang="zh-CN" altLang="en-US" dirty="0">
                <a:latin typeface="Arial" pitchFamily="34" charset="0"/>
                <a:cs typeface="Arial" pitchFamily="34" charset="0"/>
              </a:rPr>
              <a:t>年，</a:t>
            </a:r>
            <a:r>
              <a:rPr lang="en-US" altLang="zh-CN" dirty="0">
                <a:latin typeface="Arial" pitchFamily="34" charset="0"/>
                <a:cs typeface="Arial" pitchFamily="34" charset="0"/>
              </a:rPr>
              <a:t>Malone</a:t>
            </a:r>
            <a:r>
              <a:rPr lang="zh-CN" altLang="en-US" dirty="0">
                <a:latin typeface="Arial" pitchFamily="34" charset="0"/>
                <a:cs typeface="Arial" pitchFamily="34" charset="0"/>
              </a:rPr>
              <a:t>及其同事把信息过滤方法分为</a:t>
            </a:r>
            <a:r>
              <a:rPr lang="en-US" altLang="zh-CN" dirty="0">
                <a:latin typeface="Arial" pitchFamily="34" charset="0"/>
                <a:cs typeface="Arial" pitchFamily="34" charset="0"/>
              </a:rPr>
              <a:t>3</a:t>
            </a:r>
            <a:r>
              <a:rPr lang="zh-CN" altLang="en-US" dirty="0">
                <a:latin typeface="Arial" pitchFamily="34" charset="0"/>
                <a:cs typeface="Arial" pitchFamily="34" charset="0"/>
              </a:rPr>
              <a:t>类</a:t>
            </a:r>
            <a:r>
              <a:rPr lang="zh-CN" altLang="en-US" dirty="0" smtClean="0">
                <a:latin typeface="Arial" pitchFamily="34" charset="0"/>
                <a:cs typeface="Arial" pitchFamily="34" charset="0"/>
              </a:rPr>
              <a:t>：</a:t>
            </a:r>
            <a:endParaRPr lang="en-US" altLang="zh-CN" dirty="0" smtClean="0">
              <a:latin typeface="Arial" pitchFamily="34" charset="0"/>
              <a:cs typeface="Arial" pitchFamily="34" charset="0"/>
            </a:endParaRPr>
          </a:p>
          <a:p>
            <a:pPr lvl="2"/>
            <a:r>
              <a:rPr lang="zh-CN" altLang="en-US" sz="2400" b="1" dirty="0" smtClean="0">
                <a:latin typeface="Arial" pitchFamily="34" charset="0"/>
                <a:cs typeface="Arial" pitchFamily="34" charset="0"/>
              </a:rPr>
              <a:t>基于</a:t>
            </a:r>
            <a:r>
              <a:rPr lang="zh-CN" altLang="en-US" sz="2400" b="1" dirty="0">
                <a:latin typeface="Arial" pitchFamily="34" charset="0"/>
                <a:cs typeface="Arial" pitchFamily="34" charset="0"/>
              </a:rPr>
              <a:t>内容的</a:t>
            </a:r>
            <a:r>
              <a:rPr lang="zh-CN" altLang="en-US" sz="2400" b="1" dirty="0" smtClean="0">
                <a:latin typeface="Arial" pitchFamily="34" charset="0"/>
                <a:cs typeface="Arial" pitchFamily="34" charset="0"/>
              </a:rPr>
              <a:t>过滤</a:t>
            </a:r>
            <a:r>
              <a:rPr lang="zh-CN" altLang="en-US" sz="2400" dirty="0" smtClean="0">
                <a:latin typeface="Arial" pitchFamily="34" charset="0"/>
                <a:cs typeface="Arial" pitchFamily="34" charset="0"/>
              </a:rPr>
              <a:t>（</a:t>
            </a:r>
            <a:r>
              <a:rPr lang="en-US" altLang="zh-CN" sz="2400" dirty="0" smtClean="0">
                <a:latin typeface="Arial" pitchFamily="34" charset="0"/>
                <a:cs typeface="Arial" pitchFamily="34" charset="0"/>
              </a:rPr>
              <a:t>Content-based filtering</a:t>
            </a:r>
            <a:r>
              <a:rPr lang="zh-CN" altLang="en-US" sz="2400" dirty="0" smtClean="0">
                <a:latin typeface="Arial" pitchFamily="34" charset="0"/>
                <a:cs typeface="Arial" pitchFamily="34" charset="0"/>
              </a:rPr>
              <a:t>），</a:t>
            </a:r>
            <a:r>
              <a:rPr lang="zh-CN" altLang="en-US" sz="2400" dirty="0">
                <a:latin typeface="Arial" pitchFamily="34" charset="0"/>
                <a:cs typeface="Arial" pitchFamily="34" charset="0"/>
              </a:rPr>
              <a:t>也叫认知</a:t>
            </a:r>
            <a:r>
              <a:rPr lang="zh-CN" altLang="en-US" sz="2400" dirty="0" smtClean="0">
                <a:latin typeface="Arial" pitchFamily="34" charset="0"/>
                <a:cs typeface="Arial" pitchFamily="34" charset="0"/>
              </a:rPr>
              <a:t>过滤（</a:t>
            </a:r>
            <a:r>
              <a:rPr lang="en-US" altLang="zh-CN" sz="2400" dirty="0" smtClean="0">
                <a:latin typeface="Arial" pitchFamily="34" charset="0"/>
                <a:cs typeface="Arial" pitchFamily="34" charset="0"/>
              </a:rPr>
              <a:t>Cognitive filtering</a:t>
            </a:r>
            <a:r>
              <a:rPr lang="zh-CN" altLang="en-US" sz="2400" dirty="0" smtClean="0">
                <a:latin typeface="Arial" pitchFamily="34" charset="0"/>
                <a:cs typeface="Arial" pitchFamily="34" charset="0"/>
              </a:rPr>
              <a:t>）</a:t>
            </a:r>
            <a:endParaRPr lang="en-US" altLang="zh-CN" sz="2400" dirty="0" smtClean="0">
              <a:latin typeface="Arial" pitchFamily="34" charset="0"/>
              <a:cs typeface="Arial" pitchFamily="34" charset="0"/>
            </a:endParaRPr>
          </a:p>
          <a:p>
            <a:pPr lvl="2"/>
            <a:r>
              <a:rPr lang="zh-CN" altLang="en-US" sz="2400" b="1" dirty="0" smtClean="0">
                <a:latin typeface="Arial" pitchFamily="34" charset="0"/>
                <a:cs typeface="Arial" pitchFamily="34" charset="0"/>
              </a:rPr>
              <a:t>协作过滤</a:t>
            </a:r>
            <a:r>
              <a:rPr lang="zh-CN" altLang="en-US" sz="2400" dirty="0" smtClean="0">
                <a:latin typeface="Arial" pitchFamily="34" charset="0"/>
                <a:cs typeface="Arial" pitchFamily="34" charset="0"/>
              </a:rPr>
              <a:t>（</a:t>
            </a:r>
            <a:r>
              <a:rPr lang="en-US" altLang="zh-CN" sz="2400" dirty="0" smtClean="0">
                <a:latin typeface="Arial" pitchFamily="34" charset="0"/>
                <a:cs typeface="Arial" pitchFamily="34" charset="0"/>
              </a:rPr>
              <a:t>Collaborative filtering</a:t>
            </a:r>
            <a:r>
              <a:rPr lang="zh-CN" altLang="en-US" sz="2400" dirty="0" smtClean="0">
                <a:latin typeface="Arial" pitchFamily="34" charset="0"/>
                <a:cs typeface="Arial" pitchFamily="34" charset="0"/>
              </a:rPr>
              <a:t>），</a:t>
            </a:r>
            <a:r>
              <a:rPr lang="zh-CN" altLang="en-US" sz="2400" dirty="0">
                <a:latin typeface="Arial" pitchFamily="34" charset="0"/>
                <a:cs typeface="Arial" pitchFamily="34" charset="0"/>
              </a:rPr>
              <a:t>社会</a:t>
            </a:r>
            <a:r>
              <a:rPr lang="zh-CN" altLang="en-US" sz="2400" dirty="0" smtClean="0">
                <a:latin typeface="Arial" pitchFamily="34" charset="0"/>
                <a:cs typeface="Arial" pitchFamily="34" charset="0"/>
              </a:rPr>
              <a:t>过滤（</a:t>
            </a:r>
            <a:r>
              <a:rPr lang="en-US" altLang="zh-CN" sz="2400" dirty="0" smtClean="0">
                <a:latin typeface="Arial" pitchFamily="34" charset="0"/>
                <a:cs typeface="Arial" pitchFamily="34" charset="0"/>
              </a:rPr>
              <a:t>social filtering</a:t>
            </a:r>
            <a:r>
              <a:rPr lang="zh-CN" altLang="en-US" sz="2400" dirty="0" smtClean="0">
                <a:latin typeface="Arial" pitchFamily="34" charset="0"/>
                <a:cs typeface="Arial" pitchFamily="34" charset="0"/>
              </a:rPr>
              <a:t>）</a:t>
            </a:r>
            <a:endParaRPr lang="en-US" altLang="zh-CN" sz="2400" dirty="0" smtClean="0">
              <a:latin typeface="Arial" pitchFamily="34" charset="0"/>
              <a:cs typeface="Arial" pitchFamily="34" charset="0"/>
            </a:endParaRPr>
          </a:p>
          <a:p>
            <a:pPr lvl="2"/>
            <a:r>
              <a:rPr lang="zh-CN" altLang="en-US" sz="2400" b="1" dirty="0" smtClean="0">
                <a:latin typeface="Arial" pitchFamily="34" charset="0"/>
                <a:cs typeface="Arial" pitchFamily="34" charset="0"/>
              </a:rPr>
              <a:t>经济过滤（</a:t>
            </a:r>
            <a:r>
              <a:rPr lang="en-US" altLang="zh-CN" sz="2400" dirty="0" smtClean="0">
                <a:latin typeface="Arial" pitchFamily="34" charset="0"/>
                <a:cs typeface="Arial" pitchFamily="34" charset="0"/>
              </a:rPr>
              <a:t>Economic filtering</a:t>
            </a:r>
            <a:r>
              <a:rPr lang="zh-CN" altLang="en-US" sz="2400" dirty="0" smtClean="0">
                <a:latin typeface="Arial" pitchFamily="34" charset="0"/>
                <a:cs typeface="Arial" pitchFamily="34" charset="0"/>
              </a:rPr>
              <a:t>）。</a:t>
            </a:r>
            <a:endParaRPr lang="en-US" altLang="zh-CN" sz="2400" dirty="0" smtClean="0">
              <a:latin typeface="Arial" pitchFamily="34" charset="0"/>
              <a:cs typeface="Arial" pitchFamily="34" charset="0"/>
            </a:endParaRPr>
          </a:p>
          <a:p>
            <a:pPr lvl="1"/>
            <a:r>
              <a:rPr lang="zh-CN" altLang="en-US" dirty="0" smtClean="0">
                <a:latin typeface="Arial" pitchFamily="34" charset="0"/>
                <a:cs typeface="Arial" pitchFamily="34" charset="0"/>
              </a:rPr>
              <a:t>目前</a:t>
            </a:r>
            <a:r>
              <a:rPr lang="zh-CN" altLang="en-US" dirty="0">
                <a:latin typeface="Arial" pitchFamily="34" charset="0"/>
                <a:cs typeface="Arial" pitchFamily="34" charset="0"/>
              </a:rPr>
              <a:t>使用较多的就是基于内容的</a:t>
            </a:r>
            <a:r>
              <a:rPr lang="zh-CN" altLang="en-US" dirty="0" smtClean="0">
                <a:latin typeface="Arial" pitchFamily="34" charset="0"/>
                <a:cs typeface="Arial" pitchFamily="34" charset="0"/>
              </a:rPr>
              <a:t>过滤</a:t>
            </a:r>
            <a:r>
              <a:rPr lang="zh-CN" altLang="en-US" dirty="0">
                <a:latin typeface="Arial" pitchFamily="34" charset="0"/>
                <a:cs typeface="Arial" pitchFamily="34" charset="0"/>
              </a:rPr>
              <a:t>和基于协作的过滤。</a:t>
            </a:r>
          </a:p>
        </p:txBody>
      </p:sp>
      <p:sp>
        <p:nvSpPr>
          <p:cNvPr id="4" name="标题 3"/>
          <p:cNvSpPr>
            <a:spLocks noGrp="1"/>
          </p:cNvSpPr>
          <p:nvPr>
            <p:ph type="title"/>
          </p:nvPr>
        </p:nvSpPr>
        <p:spPr/>
        <p:txBody>
          <a:bodyPr/>
          <a:lstStyle/>
          <a:p>
            <a:r>
              <a:rPr lang="zh-CN" altLang="en-US" dirty="0">
                <a:latin typeface="Arial" pitchFamily="34" charset="0"/>
                <a:cs typeface="Arial" pitchFamily="34" charset="0"/>
              </a:rPr>
              <a:t>根据过滤系统的结构</a:t>
            </a:r>
            <a:r>
              <a:rPr lang="zh-CN" altLang="en-US" dirty="0" smtClean="0">
                <a:latin typeface="Arial" pitchFamily="34" charset="0"/>
                <a:cs typeface="Arial" pitchFamily="34" charset="0"/>
              </a:rPr>
              <a:t>分类</a:t>
            </a:r>
            <a:endParaRPr lang="zh-CN" altLang="en-US" dirty="0"/>
          </a:p>
        </p:txBody>
      </p:sp>
      <p:sp>
        <p:nvSpPr>
          <p:cNvPr id="5" name="灯片编号占位符 4"/>
          <p:cNvSpPr>
            <a:spLocks noGrp="1"/>
          </p:cNvSpPr>
          <p:nvPr>
            <p:ph type="sldNum" sz="quarter" idx="12"/>
          </p:nvPr>
        </p:nvSpPr>
        <p:spPr/>
        <p:txBody>
          <a:bodyPr/>
          <a:lstStyle/>
          <a:p>
            <a:pPr>
              <a:defRPr/>
            </a:pPr>
            <a:fld id="{54D9912E-CD21-4B76-91AB-8AF6576DF20D}" type="slidenum">
              <a:rPr lang="zh-CN" altLang="zh-CN" smtClean="0"/>
              <a:t>12</a:t>
            </a:fld>
            <a:endParaRPr lang="zh-CN" altLang="zh-CN"/>
          </a:p>
        </p:txBody>
      </p:sp>
    </p:spTree>
    <p:extLst>
      <p:ext uri="{BB962C8B-B14F-4D97-AF65-F5344CB8AC3E}">
        <p14:creationId xmlns:p14="http://schemas.microsoft.com/office/powerpoint/2010/main" val="27951980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33829"/>
            <a:ext cx="10515600" cy="5843134"/>
          </a:xfrm>
        </p:spPr>
        <p:txBody>
          <a:bodyPr>
            <a:normAutofit/>
          </a:bodyPr>
          <a:lstStyle/>
          <a:p>
            <a:pPr lvl="1"/>
            <a:r>
              <a:rPr lang="zh-CN" altLang="en-US" b="1" dirty="0" smtClean="0">
                <a:latin typeface="Arial" pitchFamily="34" charset="0"/>
                <a:cs typeface="Arial" pitchFamily="34" charset="0"/>
              </a:rPr>
              <a:t>基于</a:t>
            </a:r>
            <a:r>
              <a:rPr lang="zh-CN" altLang="en-US" b="1" dirty="0">
                <a:latin typeface="Arial" pitchFamily="34" charset="0"/>
                <a:cs typeface="Arial" pitchFamily="34" charset="0"/>
              </a:rPr>
              <a:t>内容的</a:t>
            </a:r>
            <a:r>
              <a:rPr lang="zh-CN" altLang="en-US" b="1" dirty="0" smtClean="0">
                <a:latin typeface="Arial" pitchFamily="34" charset="0"/>
                <a:cs typeface="Arial" pitchFamily="34" charset="0"/>
              </a:rPr>
              <a:t>过滤</a:t>
            </a:r>
            <a:endParaRPr lang="en-US" altLang="zh-CN" b="1" dirty="0" smtClean="0">
              <a:latin typeface="Arial" pitchFamily="34" charset="0"/>
              <a:cs typeface="Arial" pitchFamily="34" charset="0"/>
            </a:endParaRPr>
          </a:p>
          <a:p>
            <a:pPr lvl="2"/>
            <a:r>
              <a:rPr lang="zh-CN" altLang="en-US" dirty="0">
                <a:latin typeface="Arial" pitchFamily="34" charset="0"/>
                <a:cs typeface="Arial" pitchFamily="34" charset="0"/>
              </a:rPr>
              <a:t>这种方法</a:t>
            </a:r>
            <a:r>
              <a:rPr lang="zh-CN" altLang="en-US" dirty="0">
                <a:solidFill>
                  <a:srgbClr val="FF0000"/>
                </a:solidFill>
                <a:latin typeface="Arial" pitchFamily="34" charset="0"/>
                <a:cs typeface="Arial" pitchFamily="34" charset="0"/>
              </a:rPr>
              <a:t>按照信息内容的特征作出选择</a:t>
            </a:r>
            <a:r>
              <a:rPr lang="zh-CN" altLang="en-US" dirty="0">
                <a:latin typeface="Arial" pitchFamily="34" charset="0"/>
                <a:cs typeface="Arial" pitchFamily="34" charset="0"/>
              </a:rPr>
              <a:t>，主要采用</a:t>
            </a:r>
            <a:r>
              <a:rPr lang="zh-CN" altLang="en-US" dirty="0" smtClean="0">
                <a:latin typeface="Arial" pitchFamily="34" charset="0"/>
                <a:cs typeface="Arial" pitchFamily="34" charset="0"/>
              </a:rPr>
              <a:t>自然语言处理</a:t>
            </a:r>
            <a:r>
              <a:rPr lang="zh-CN" altLang="en-US" dirty="0">
                <a:latin typeface="Arial" pitchFamily="34" charset="0"/>
                <a:cs typeface="Arial" pitchFamily="34" charset="0"/>
              </a:rPr>
              <a:t>、人工智能、概率统计和机器学习等技术进行过滤</a:t>
            </a:r>
            <a:r>
              <a:rPr lang="zh-CN" altLang="en-US" dirty="0" smtClean="0">
                <a:latin typeface="Arial" pitchFamily="34" charset="0"/>
                <a:cs typeface="Arial" pitchFamily="34" charset="0"/>
              </a:rPr>
              <a:t>。</a:t>
            </a:r>
            <a:endParaRPr lang="en-US" altLang="zh-CN" dirty="0" smtClean="0">
              <a:latin typeface="Arial" pitchFamily="34" charset="0"/>
              <a:cs typeface="Arial" pitchFamily="34" charset="0"/>
            </a:endParaRPr>
          </a:p>
          <a:p>
            <a:pPr lvl="2"/>
            <a:r>
              <a:rPr lang="zh-CN" altLang="en-US" dirty="0" smtClean="0">
                <a:latin typeface="Arial" pitchFamily="34" charset="0"/>
                <a:cs typeface="Arial" pitchFamily="34" charset="0"/>
              </a:rPr>
              <a:t>内容过滤能够</a:t>
            </a:r>
            <a:r>
              <a:rPr lang="zh-CN" altLang="en-US" dirty="0">
                <a:latin typeface="Arial" pitchFamily="34" charset="0"/>
                <a:cs typeface="Arial" pitchFamily="34" charset="0"/>
              </a:rPr>
              <a:t>监测现有信息的内容特征，为用户提供与其曾经</a:t>
            </a:r>
            <a:r>
              <a:rPr lang="zh-CN" altLang="en-US" dirty="0" smtClean="0">
                <a:latin typeface="Arial" pitchFamily="34" charset="0"/>
                <a:cs typeface="Arial" pitchFamily="34" charset="0"/>
              </a:rPr>
              <a:t>感兴趣信息</a:t>
            </a:r>
            <a:r>
              <a:rPr lang="zh-CN" altLang="en-US" dirty="0">
                <a:latin typeface="Arial" pitchFamily="34" charset="0"/>
                <a:cs typeface="Arial" pitchFamily="34" charset="0"/>
              </a:rPr>
              <a:t>相似的信息，但不能为用户发现新的兴趣信息</a:t>
            </a:r>
            <a:r>
              <a:rPr lang="zh-CN" altLang="en-US" dirty="0" smtClean="0">
                <a:latin typeface="Arial" pitchFamily="34" charset="0"/>
                <a:cs typeface="Arial" pitchFamily="34" charset="0"/>
              </a:rPr>
              <a:t>。</a:t>
            </a:r>
            <a:endParaRPr lang="en-US" altLang="zh-CN" dirty="0" smtClean="0">
              <a:latin typeface="Arial" pitchFamily="34" charset="0"/>
              <a:cs typeface="Arial" pitchFamily="34" charset="0"/>
            </a:endParaRPr>
          </a:p>
          <a:p>
            <a:pPr lvl="2"/>
            <a:r>
              <a:rPr lang="zh-CN" altLang="en-US" dirty="0" smtClean="0">
                <a:latin typeface="Arial" pitchFamily="34" charset="0"/>
                <a:cs typeface="Arial" pitchFamily="34" charset="0"/>
              </a:rPr>
              <a:t>这种方法</a:t>
            </a:r>
            <a:r>
              <a:rPr lang="zh-CN" altLang="en-US" dirty="0">
                <a:latin typeface="Arial" pitchFamily="34" charset="0"/>
                <a:cs typeface="Arial" pitchFamily="34" charset="0"/>
              </a:rPr>
              <a:t>比较适合于分析文本信息，但对声音、图像、视频等形式</a:t>
            </a:r>
            <a:r>
              <a:rPr lang="zh-CN" altLang="en-US" dirty="0" smtClean="0">
                <a:latin typeface="Arial" pitchFamily="34" charset="0"/>
                <a:cs typeface="Arial" pitchFamily="34" charset="0"/>
              </a:rPr>
              <a:t>的媒体</a:t>
            </a:r>
            <a:r>
              <a:rPr lang="zh-CN" altLang="en-US" dirty="0">
                <a:latin typeface="Arial" pitchFamily="34" charset="0"/>
                <a:cs typeface="Arial" pitchFamily="34" charset="0"/>
              </a:rPr>
              <a:t>信息还缺乏有效的自动分析方法</a:t>
            </a:r>
            <a:r>
              <a:rPr lang="zh-CN" altLang="en-US" dirty="0" smtClean="0">
                <a:latin typeface="Arial" pitchFamily="34" charset="0"/>
                <a:cs typeface="Arial" pitchFamily="34" charset="0"/>
              </a:rPr>
              <a:t>。</a:t>
            </a:r>
            <a:endParaRPr lang="en-US" altLang="zh-CN" dirty="0" smtClean="0">
              <a:latin typeface="Arial" pitchFamily="34" charset="0"/>
              <a:cs typeface="Arial" pitchFamily="34" charset="0"/>
            </a:endParaRPr>
          </a:p>
          <a:p>
            <a:pPr lvl="1"/>
            <a:r>
              <a:rPr lang="zh-CN" altLang="en-US" b="1" dirty="0">
                <a:latin typeface="Arial" pitchFamily="34" charset="0"/>
                <a:cs typeface="Arial" pitchFamily="34" charset="0"/>
              </a:rPr>
              <a:t>基于协作的过滤</a:t>
            </a:r>
            <a:endParaRPr lang="en-US" altLang="zh-CN" b="1" dirty="0">
              <a:latin typeface="Arial" pitchFamily="34" charset="0"/>
              <a:cs typeface="Arial" pitchFamily="34" charset="0"/>
            </a:endParaRPr>
          </a:p>
          <a:p>
            <a:pPr lvl="2"/>
            <a:r>
              <a:rPr lang="zh-CN" altLang="en-US" dirty="0">
                <a:latin typeface="Arial" pitchFamily="34" charset="0"/>
                <a:cs typeface="Arial" pitchFamily="34" charset="0"/>
              </a:rPr>
              <a:t>这种方法是</a:t>
            </a:r>
            <a:r>
              <a:rPr lang="zh-CN" altLang="en-US" dirty="0">
                <a:solidFill>
                  <a:srgbClr val="FF0000"/>
                </a:solidFill>
                <a:latin typeface="Arial" pitchFamily="34" charset="0"/>
                <a:cs typeface="Arial" pitchFamily="34" charset="0"/>
              </a:rPr>
              <a:t>“相似”用户间的相互协作过程</a:t>
            </a:r>
            <a:r>
              <a:rPr lang="zh-CN" altLang="en-US" dirty="0">
                <a:latin typeface="Arial" pitchFamily="34" charset="0"/>
                <a:cs typeface="Arial" pitchFamily="34" charset="0"/>
              </a:rPr>
              <a:t>。通过分析用户兴趣，在用户群体中找到与指定用户兴趣相同或相似的用户，综合这些相同或相似用户对某一信息的评价，形成系统对该指定用户对此信息的喜好程度预测。</a:t>
            </a:r>
            <a:endParaRPr lang="en-US" altLang="zh-CN" dirty="0">
              <a:latin typeface="Arial" pitchFamily="34" charset="0"/>
              <a:cs typeface="Arial" pitchFamily="34" charset="0"/>
            </a:endParaRPr>
          </a:p>
          <a:p>
            <a:pPr lvl="2"/>
            <a:r>
              <a:rPr lang="zh-CN" altLang="en-US" dirty="0">
                <a:latin typeface="Arial" pitchFamily="34" charset="0"/>
                <a:cs typeface="Arial" pitchFamily="34" charset="0"/>
              </a:rPr>
              <a:t>由于不依赖于内容，这种过滤方法不仅适用于文本信息，也可以推广到非文本形式的信息</a:t>
            </a:r>
            <a:r>
              <a:rPr lang="zh-CN" altLang="en-US" dirty="0" smtClean="0">
                <a:latin typeface="Arial" pitchFamily="34" charset="0"/>
                <a:cs typeface="Arial" pitchFamily="34" charset="0"/>
              </a:rPr>
              <a:t>。</a:t>
            </a:r>
            <a:endParaRPr lang="en-US" altLang="zh-CN" dirty="0" smtClean="0">
              <a:latin typeface="Arial" pitchFamily="34" charset="0"/>
              <a:cs typeface="Arial" pitchFamily="34" charset="0"/>
            </a:endParaRPr>
          </a:p>
          <a:p>
            <a:pPr lvl="2"/>
            <a:r>
              <a:rPr lang="zh-CN" altLang="en-US" dirty="0">
                <a:latin typeface="Arial" pitchFamily="34" charset="0"/>
                <a:cs typeface="Arial" pitchFamily="34" charset="0"/>
              </a:rPr>
              <a:t>局限是活动用户只能获取具有相同兴趣的用户喜欢的信息，而不能获取不同兴趣的用户喜欢的信息。</a:t>
            </a:r>
            <a:endParaRPr lang="en-US" altLang="zh-CN" dirty="0">
              <a:latin typeface="Arial" pitchFamily="34" charset="0"/>
              <a:cs typeface="Arial" pitchFamily="34" charset="0"/>
            </a:endParaRPr>
          </a:p>
          <a:p>
            <a:pPr lvl="1"/>
            <a:r>
              <a:rPr lang="zh-CN" altLang="en-US" b="1" dirty="0">
                <a:latin typeface="Arial" pitchFamily="34" charset="0"/>
                <a:cs typeface="Arial" pitchFamily="34" charset="0"/>
              </a:rPr>
              <a:t>经济过滤</a:t>
            </a:r>
            <a:endParaRPr lang="en-US" altLang="zh-CN" b="1" dirty="0">
              <a:latin typeface="Arial" pitchFamily="34" charset="0"/>
              <a:cs typeface="Arial" pitchFamily="34" charset="0"/>
            </a:endParaRPr>
          </a:p>
          <a:p>
            <a:pPr lvl="2"/>
            <a:r>
              <a:rPr lang="zh-CN" altLang="en-US" dirty="0"/>
              <a:t>这种方法</a:t>
            </a:r>
            <a:r>
              <a:rPr lang="zh-CN" altLang="en-US" dirty="0">
                <a:solidFill>
                  <a:srgbClr val="FF0000"/>
                </a:solidFill>
              </a:rPr>
              <a:t>依赖于成本和用户获益的计算</a:t>
            </a:r>
            <a:r>
              <a:rPr lang="zh-CN" altLang="en-US" dirty="0"/>
              <a:t>，依赖于价格机制</a:t>
            </a:r>
            <a:r>
              <a:rPr lang="zh-CN" altLang="en-US" dirty="0" smtClean="0"/>
              <a:t>。</a:t>
            </a:r>
            <a:endParaRPr lang="zh-CN" altLang="en-US" dirty="0">
              <a:latin typeface="Arial" pitchFamily="34" charset="0"/>
              <a:cs typeface="Arial" pitchFamily="34" charset="0"/>
            </a:endParaRPr>
          </a:p>
          <a:p>
            <a:pPr lvl="2"/>
            <a:endParaRPr lang="zh-CN" altLang="en-US" dirty="0">
              <a:latin typeface="Arial" pitchFamily="34" charset="0"/>
              <a:cs typeface="Arial" pitchFamily="34" charset="0"/>
            </a:endParaRPr>
          </a:p>
        </p:txBody>
      </p:sp>
      <p:sp>
        <p:nvSpPr>
          <p:cNvPr id="5" name="灯片编号占位符 4"/>
          <p:cNvSpPr>
            <a:spLocks noGrp="1"/>
          </p:cNvSpPr>
          <p:nvPr>
            <p:ph type="sldNum" sz="quarter" idx="12"/>
          </p:nvPr>
        </p:nvSpPr>
        <p:spPr/>
        <p:txBody>
          <a:bodyPr/>
          <a:lstStyle/>
          <a:p>
            <a:pPr>
              <a:defRPr/>
            </a:pPr>
            <a:fld id="{54D9912E-CD21-4B76-91AB-8AF6576DF20D}" type="slidenum">
              <a:rPr lang="zh-CN" altLang="zh-CN" smtClean="0"/>
              <a:t>13</a:t>
            </a:fld>
            <a:endParaRPr lang="zh-CN" altLang="zh-CN"/>
          </a:p>
        </p:txBody>
      </p:sp>
    </p:spTree>
    <p:extLst>
      <p:ext uri="{BB962C8B-B14F-4D97-AF65-F5344CB8AC3E}">
        <p14:creationId xmlns:p14="http://schemas.microsoft.com/office/powerpoint/2010/main" val="33012633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Arial" pitchFamily="34" charset="0"/>
                <a:cs typeface="Arial" pitchFamily="34" charset="0"/>
              </a:rPr>
              <a:t>根据操作的主动性</a:t>
            </a:r>
            <a:r>
              <a:rPr lang="zh-CN" altLang="en-US" dirty="0" smtClean="0">
                <a:latin typeface="Arial" pitchFamily="34" charset="0"/>
                <a:cs typeface="Arial" pitchFamily="34" charset="0"/>
              </a:rPr>
              <a:t>分类</a:t>
            </a:r>
            <a:endParaRPr lang="zh-CN" altLang="en-US" dirty="0"/>
          </a:p>
        </p:txBody>
      </p:sp>
      <p:sp>
        <p:nvSpPr>
          <p:cNvPr id="3" name="内容占位符 2"/>
          <p:cNvSpPr>
            <a:spLocks noGrp="1"/>
          </p:cNvSpPr>
          <p:nvPr>
            <p:ph idx="1"/>
          </p:nvPr>
        </p:nvSpPr>
        <p:spPr/>
        <p:txBody>
          <a:bodyPr>
            <a:normAutofit/>
          </a:bodyPr>
          <a:lstStyle/>
          <a:p>
            <a:pPr lvl="1"/>
            <a:r>
              <a:rPr lang="zh-CN" altLang="en-US" b="1" dirty="0" smtClean="0">
                <a:latin typeface="Arial" pitchFamily="34" charset="0"/>
                <a:cs typeface="Arial" pitchFamily="34" charset="0"/>
              </a:rPr>
              <a:t>主动过滤</a:t>
            </a:r>
            <a:endParaRPr lang="en-US" altLang="zh-CN" b="1" dirty="0" smtClean="0">
              <a:latin typeface="Arial" pitchFamily="34" charset="0"/>
              <a:cs typeface="Arial" pitchFamily="34" charset="0"/>
            </a:endParaRPr>
          </a:p>
          <a:p>
            <a:pPr lvl="2"/>
            <a:r>
              <a:rPr lang="zh-CN" altLang="en-US" dirty="0">
                <a:latin typeface="Arial" pitchFamily="34" charset="0"/>
                <a:cs typeface="Arial" pitchFamily="34" charset="0"/>
              </a:rPr>
              <a:t>系统主动从</a:t>
            </a:r>
            <a:r>
              <a:rPr lang="en-US" altLang="zh-CN" dirty="0">
                <a:latin typeface="Arial" pitchFamily="34" charset="0"/>
                <a:cs typeface="Arial" pitchFamily="34" charset="0"/>
              </a:rPr>
              <a:t>Web</a:t>
            </a:r>
            <a:r>
              <a:rPr lang="zh-CN" altLang="en-US" dirty="0">
                <a:latin typeface="Arial" pitchFamily="34" charset="0"/>
                <a:cs typeface="Arial" pitchFamily="34" charset="0"/>
              </a:rPr>
              <a:t>上为其用户推送相关的信息</a:t>
            </a:r>
            <a:r>
              <a:rPr lang="zh-CN" altLang="en-US" dirty="0" smtClean="0">
                <a:latin typeface="Arial" pitchFamily="34" charset="0"/>
                <a:cs typeface="Arial" pitchFamily="34" charset="0"/>
              </a:rPr>
              <a:t>。</a:t>
            </a:r>
            <a:endParaRPr lang="en-US" altLang="zh-CN" dirty="0" smtClean="0">
              <a:latin typeface="Arial" pitchFamily="34" charset="0"/>
              <a:cs typeface="Arial" pitchFamily="34" charset="0"/>
            </a:endParaRPr>
          </a:p>
          <a:p>
            <a:pPr lvl="2"/>
            <a:r>
              <a:rPr lang="zh-CN" altLang="en-US" dirty="0" smtClean="0">
                <a:latin typeface="Arial" pitchFamily="34" charset="0"/>
                <a:cs typeface="Arial" pitchFamily="34" charset="0"/>
              </a:rPr>
              <a:t>在</a:t>
            </a:r>
            <a:r>
              <a:rPr lang="zh-CN" altLang="en-US" dirty="0">
                <a:latin typeface="Arial" pitchFamily="34" charset="0"/>
                <a:cs typeface="Arial" pitchFamily="34" charset="0"/>
              </a:rPr>
              <a:t>有些</a:t>
            </a:r>
            <a:r>
              <a:rPr lang="zh-CN" altLang="en-US" dirty="0" smtClean="0">
                <a:latin typeface="Arial" pitchFamily="34" charset="0"/>
                <a:cs typeface="Arial" pitchFamily="34" charset="0"/>
              </a:rPr>
              <a:t>主动</a:t>
            </a:r>
            <a:r>
              <a:rPr lang="zh-CN" altLang="en-US" dirty="0">
                <a:latin typeface="Arial" pitchFamily="34" charset="0"/>
                <a:cs typeface="Arial" pitchFamily="34" charset="0"/>
              </a:rPr>
              <a:t>信息过滤系统中，预先对网络信息进行处理，例如对</a:t>
            </a:r>
            <a:r>
              <a:rPr lang="zh-CN" altLang="en-US" dirty="0" smtClean="0">
                <a:latin typeface="Arial" pitchFamily="34" charset="0"/>
                <a:cs typeface="Arial" pitchFamily="34" charset="0"/>
              </a:rPr>
              <a:t>网页或者</a:t>
            </a:r>
            <a:r>
              <a:rPr lang="zh-CN" altLang="en-US" dirty="0">
                <a:latin typeface="Arial" pitchFamily="34" charset="0"/>
                <a:cs typeface="Arial" pitchFamily="34" charset="0"/>
              </a:rPr>
              <a:t>网站预先分级、建立允许或禁止访问的地址列表等，</a:t>
            </a:r>
            <a:r>
              <a:rPr lang="zh-CN" altLang="en-US" dirty="0" smtClean="0">
                <a:latin typeface="Arial" pitchFamily="34" charset="0"/>
                <a:cs typeface="Arial" pitchFamily="34" charset="0"/>
              </a:rPr>
              <a:t>在过滤</a:t>
            </a:r>
            <a:r>
              <a:rPr lang="zh-CN" altLang="en-US" dirty="0">
                <a:latin typeface="Arial" pitchFamily="34" charset="0"/>
                <a:cs typeface="Arial" pitchFamily="34" charset="0"/>
              </a:rPr>
              <a:t>时可以根据分级标记或地址列表决定能否访问。</a:t>
            </a:r>
            <a:endParaRPr lang="en-US" altLang="zh-CN" dirty="0" smtClean="0">
              <a:latin typeface="Arial" pitchFamily="34" charset="0"/>
              <a:cs typeface="Arial" pitchFamily="34" charset="0"/>
            </a:endParaRPr>
          </a:p>
          <a:p>
            <a:pPr lvl="1"/>
            <a:r>
              <a:rPr lang="zh-CN" altLang="en-US" b="1" dirty="0">
                <a:latin typeface="Arial" pitchFamily="34" charset="0"/>
                <a:cs typeface="Arial" pitchFamily="34" charset="0"/>
              </a:rPr>
              <a:t>被动过滤</a:t>
            </a:r>
            <a:endParaRPr lang="en-US" altLang="zh-CN" b="1" dirty="0" smtClean="0">
              <a:latin typeface="Arial" pitchFamily="34" charset="0"/>
              <a:cs typeface="Arial" pitchFamily="34" charset="0"/>
            </a:endParaRPr>
          </a:p>
          <a:p>
            <a:pPr lvl="2"/>
            <a:r>
              <a:rPr lang="zh-CN" altLang="en-US" dirty="0"/>
              <a:t>系统不对网络信息进行预处理，当用户访问时才对地址</a:t>
            </a:r>
            <a:r>
              <a:rPr lang="zh-CN" altLang="en-US" dirty="0" smtClean="0"/>
              <a:t>、文本</a:t>
            </a:r>
            <a:r>
              <a:rPr lang="zh-CN" altLang="en-US" dirty="0"/>
              <a:t>或图像等信息进行分析以决定是否过滤及如何过滤。</a:t>
            </a:r>
            <a:endParaRPr lang="zh-CN" altLang="en-US" dirty="0">
              <a:latin typeface="Arial" pitchFamily="34" charset="0"/>
              <a:cs typeface="Arial" pitchFamily="34" charset="0"/>
            </a:endParaRPr>
          </a:p>
        </p:txBody>
      </p:sp>
      <p:sp>
        <p:nvSpPr>
          <p:cNvPr id="4" name="灯片编号占位符 3"/>
          <p:cNvSpPr>
            <a:spLocks noGrp="1"/>
          </p:cNvSpPr>
          <p:nvPr>
            <p:ph type="sldNum" sz="quarter" idx="12"/>
          </p:nvPr>
        </p:nvSpPr>
        <p:spPr/>
        <p:txBody>
          <a:bodyPr/>
          <a:lstStyle/>
          <a:p>
            <a:pPr>
              <a:defRPr/>
            </a:pPr>
            <a:fld id="{54D9912E-CD21-4B76-91AB-8AF6576DF20D}" type="slidenum">
              <a:rPr lang="zh-CN" altLang="zh-CN" smtClean="0"/>
              <a:t>14</a:t>
            </a:fld>
            <a:endParaRPr lang="zh-CN" altLang="zh-CN"/>
          </a:p>
        </p:txBody>
      </p:sp>
    </p:spTree>
    <p:extLst>
      <p:ext uri="{BB962C8B-B14F-4D97-AF65-F5344CB8AC3E}">
        <p14:creationId xmlns:p14="http://schemas.microsoft.com/office/powerpoint/2010/main" val="10597119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Arial" pitchFamily="34" charset="0"/>
                <a:cs typeface="Arial" pitchFamily="34" charset="0"/>
              </a:rPr>
              <a:t>根据信息过滤的目的</a:t>
            </a:r>
            <a:r>
              <a:rPr lang="zh-CN" altLang="en-US" dirty="0" smtClean="0">
                <a:latin typeface="Arial" pitchFamily="34" charset="0"/>
                <a:cs typeface="Arial" pitchFamily="34" charset="0"/>
              </a:rPr>
              <a:t>分类</a:t>
            </a:r>
            <a:endParaRPr lang="zh-CN" altLang="en-US" dirty="0"/>
          </a:p>
        </p:txBody>
      </p:sp>
      <p:sp>
        <p:nvSpPr>
          <p:cNvPr id="3" name="内容占位符 2"/>
          <p:cNvSpPr>
            <a:spLocks noGrp="1"/>
          </p:cNvSpPr>
          <p:nvPr>
            <p:ph idx="1"/>
          </p:nvPr>
        </p:nvSpPr>
        <p:spPr/>
        <p:txBody>
          <a:bodyPr>
            <a:normAutofit/>
          </a:bodyPr>
          <a:lstStyle/>
          <a:p>
            <a:pPr lvl="1"/>
            <a:r>
              <a:rPr lang="zh-CN" altLang="en-US" b="1" dirty="0" smtClean="0">
                <a:latin typeface="Arial" pitchFamily="34" charset="0"/>
                <a:cs typeface="Arial" pitchFamily="34" charset="0"/>
              </a:rPr>
              <a:t>推荐</a:t>
            </a:r>
            <a:r>
              <a:rPr lang="zh-CN" altLang="en-US" b="1" dirty="0">
                <a:latin typeface="Arial" pitchFamily="34" charset="0"/>
                <a:cs typeface="Arial" pitchFamily="34" charset="0"/>
              </a:rPr>
              <a:t>系统</a:t>
            </a:r>
          </a:p>
          <a:p>
            <a:pPr lvl="2"/>
            <a:r>
              <a:rPr lang="zh-CN" altLang="en-US" dirty="0">
                <a:latin typeface="Arial" pitchFamily="34" charset="0"/>
                <a:cs typeface="Arial" pitchFamily="34" charset="0"/>
              </a:rPr>
              <a:t>根据用户对信息的评价把信息推荐给合适的接收者，</a:t>
            </a:r>
            <a:r>
              <a:rPr lang="zh-CN" altLang="en-US" dirty="0" smtClean="0">
                <a:latin typeface="Arial" pitchFamily="34" charset="0"/>
                <a:cs typeface="Arial" pitchFamily="34" charset="0"/>
              </a:rPr>
              <a:t>属于</a:t>
            </a:r>
            <a:r>
              <a:rPr lang="zh-CN" altLang="en-US" dirty="0">
                <a:latin typeface="Arial" pitchFamily="34" charset="0"/>
                <a:cs typeface="Arial" pitchFamily="34" charset="0"/>
              </a:rPr>
              <a:t>协作过滤系统的一部分。</a:t>
            </a:r>
          </a:p>
          <a:p>
            <a:pPr lvl="1"/>
            <a:r>
              <a:rPr lang="zh-CN" altLang="en-US" b="1" dirty="0" smtClean="0">
                <a:latin typeface="Arial" pitchFamily="34" charset="0"/>
                <a:cs typeface="Arial" pitchFamily="34" charset="0"/>
              </a:rPr>
              <a:t>阻挡</a:t>
            </a:r>
            <a:r>
              <a:rPr lang="zh-CN" altLang="en-US" b="1" dirty="0">
                <a:latin typeface="Arial" pitchFamily="34" charset="0"/>
                <a:cs typeface="Arial" pitchFamily="34" charset="0"/>
              </a:rPr>
              <a:t>系统</a:t>
            </a:r>
          </a:p>
          <a:p>
            <a:pPr lvl="2"/>
            <a:r>
              <a:rPr lang="zh-CN" altLang="en-US" dirty="0">
                <a:latin typeface="Arial" pitchFamily="34" charset="0"/>
                <a:cs typeface="Arial" pitchFamily="34" charset="0"/>
              </a:rPr>
              <a:t>通过设置一定的条件限制用户获取某些信息，而其他</a:t>
            </a:r>
            <a:r>
              <a:rPr lang="zh-CN" altLang="en-US" dirty="0" smtClean="0">
                <a:latin typeface="Arial" pitchFamily="34" charset="0"/>
                <a:cs typeface="Arial" pitchFamily="34" charset="0"/>
              </a:rPr>
              <a:t>信息</a:t>
            </a:r>
            <a:r>
              <a:rPr lang="zh-CN" altLang="en-US" dirty="0">
                <a:latin typeface="Arial" pitchFamily="34" charset="0"/>
                <a:cs typeface="Arial" pitchFamily="34" charset="0"/>
              </a:rPr>
              <a:t>可以利用。</a:t>
            </a:r>
          </a:p>
        </p:txBody>
      </p:sp>
      <p:sp>
        <p:nvSpPr>
          <p:cNvPr id="4" name="灯片编号占位符 3"/>
          <p:cNvSpPr>
            <a:spLocks noGrp="1"/>
          </p:cNvSpPr>
          <p:nvPr>
            <p:ph type="sldNum" sz="quarter" idx="12"/>
          </p:nvPr>
        </p:nvSpPr>
        <p:spPr/>
        <p:txBody>
          <a:bodyPr/>
          <a:lstStyle/>
          <a:p>
            <a:pPr>
              <a:defRPr/>
            </a:pPr>
            <a:fld id="{54D9912E-CD21-4B76-91AB-8AF6576DF20D}" type="slidenum">
              <a:rPr lang="zh-CN" altLang="zh-CN" smtClean="0"/>
              <a:t>15</a:t>
            </a:fld>
            <a:endParaRPr lang="zh-CN" altLang="zh-CN"/>
          </a:p>
        </p:txBody>
      </p:sp>
    </p:spTree>
    <p:extLst>
      <p:ext uri="{BB962C8B-B14F-4D97-AF65-F5344CB8AC3E}">
        <p14:creationId xmlns:p14="http://schemas.microsoft.com/office/powerpoint/2010/main" val="36904506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Arial" pitchFamily="34" charset="0"/>
                <a:cs typeface="Arial" pitchFamily="34" charset="0"/>
              </a:rPr>
              <a:t>根据过滤模板所在的位置</a:t>
            </a:r>
            <a:r>
              <a:rPr lang="zh-CN" altLang="en-US" dirty="0" smtClean="0">
                <a:latin typeface="Arial" pitchFamily="34" charset="0"/>
                <a:cs typeface="Arial" pitchFamily="34" charset="0"/>
              </a:rPr>
              <a:t>分类</a:t>
            </a:r>
            <a:endParaRPr lang="zh-CN" altLang="en-US" dirty="0"/>
          </a:p>
        </p:txBody>
      </p:sp>
      <p:sp>
        <p:nvSpPr>
          <p:cNvPr id="3" name="内容占位符 2"/>
          <p:cNvSpPr>
            <a:spLocks noGrp="1"/>
          </p:cNvSpPr>
          <p:nvPr>
            <p:ph idx="1"/>
          </p:nvPr>
        </p:nvSpPr>
        <p:spPr>
          <a:xfrm>
            <a:off x="638629" y="1825625"/>
            <a:ext cx="11016342" cy="4351338"/>
          </a:xfrm>
        </p:spPr>
        <p:txBody>
          <a:bodyPr>
            <a:normAutofit/>
          </a:bodyPr>
          <a:lstStyle/>
          <a:p>
            <a:pPr lvl="1"/>
            <a:r>
              <a:rPr lang="zh-CN" altLang="en-US" b="1" dirty="0" smtClean="0">
                <a:latin typeface="Arial" pitchFamily="34" charset="0"/>
                <a:cs typeface="Arial" pitchFamily="34" charset="0"/>
              </a:rPr>
              <a:t>上游</a:t>
            </a:r>
            <a:r>
              <a:rPr lang="zh-CN" altLang="en-US" b="1" dirty="0">
                <a:latin typeface="Arial" pitchFamily="34" charset="0"/>
                <a:cs typeface="Arial" pitchFamily="34" charset="0"/>
              </a:rPr>
              <a:t>过滤</a:t>
            </a:r>
          </a:p>
          <a:p>
            <a:pPr lvl="2"/>
            <a:r>
              <a:rPr lang="zh-CN" altLang="en-US" dirty="0" smtClean="0">
                <a:latin typeface="Arial" pitchFamily="34" charset="0"/>
                <a:cs typeface="Arial" pitchFamily="34" charset="0"/>
              </a:rPr>
              <a:t>又</a:t>
            </a:r>
            <a:r>
              <a:rPr lang="zh-CN" altLang="en-US" dirty="0">
                <a:latin typeface="Arial" pitchFamily="34" charset="0"/>
                <a:cs typeface="Arial" pitchFamily="34" charset="0"/>
              </a:rPr>
              <a:t>叫代理服务器过滤。用户需求模板存放</a:t>
            </a:r>
            <a:r>
              <a:rPr lang="zh-CN" altLang="en-US" dirty="0" smtClean="0">
                <a:latin typeface="Arial" pitchFamily="34" charset="0"/>
                <a:cs typeface="Arial" pitchFamily="34" charset="0"/>
              </a:rPr>
              <a:t>在服务器</a:t>
            </a:r>
            <a:r>
              <a:rPr lang="zh-CN" altLang="en-US" dirty="0">
                <a:latin typeface="Arial" pitchFamily="34" charset="0"/>
                <a:cs typeface="Arial" pitchFamily="34" charset="0"/>
              </a:rPr>
              <a:t>端或者代理端</a:t>
            </a:r>
            <a:r>
              <a:rPr lang="zh-CN" altLang="en-US" dirty="0" smtClean="0">
                <a:latin typeface="Arial" pitchFamily="34" charset="0"/>
                <a:cs typeface="Arial" pitchFamily="34" charset="0"/>
              </a:rPr>
              <a:t>。过滤</a:t>
            </a:r>
            <a:r>
              <a:rPr lang="zh-CN" altLang="en-US" dirty="0">
                <a:latin typeface="Arial" pitchFamily="34" charset="0"/>
                <a:cs typeface="Arial" pitchFamily="34" charset="0"/>
              </a:rPr>
              <a:t>系统也可能处在信息提供者与</a:t>
            </a:r>
            <a:r>
              <a:rPr lang="zh-CN" altLang="en-US" dirty="0" smtClean="0">
                <a:latin typeface="Arial" pitchFamily="34" charset="0"/>
                <a:cs typeface="Arial" pitchFamily="34" charset="0"/>
              </a:rPr>
              <a:t>用户之间专门</a:t>
            </a:r>
            <a:r>
              <a:rPr lang="zh-CN" altLang="en-US" dirty="0">
                <a:latin typeface="Arial" pitchFamily="34" charset="0"/>
                <a:cs typeface="Arial" pitchFamily="34" charset="0"/>
              </a:rPr>
              <a:t>的中间服务器上，这种情况也叫做中间服务器过滤</a:t>
            </a:r>
            <a:r>
              <a:rPr lang="zh-CN" altLang="en-US" dirty="0" smtClean="0">
                <a:latin typeface="Arial" pitchFamily="34" charset="0"/>
                <a:cs typeface="Arial" pitchFamily="34" charset="0"/>
              </a:rPr>
              <a:t>。</a:t>
            </a:r>
            <a:endParaRPr lang="en-US" altLang="zh-CN" dirty="0" smtClean="0">
              <a:latin typeface="Arial" pitchFamily="34" charset="0"/>
              <a:cs typeface="Arial" pitchFamily="34" charset="0"/>
            </a:endParaRPr>
          </a:p>
          <a:p>
            <a:pPr lvl="2"/>
            <a:r>
              <a:rPr lang="zh-CN" altLang="en-US" dirty="0">
                <a:latin typeface="Arial" pitchFamily="34" charset="0"/>
                <a:cs typeface="Arial" pitchFamily="34" charset="0"/>
              </a:rPr>
              <a:t>上游过滤的优点是不仅支持基于</a:t>
            </a:r>
            <a:r>
              <a:rPr lang="zh-CN" altLang="en-US" dirty="0" smtClean="0">
                <a:latin typeface="Arial" pitchFamily="34" charset="0"/>
                <a:cs typeface="Arial" pitchFamily="34" charset="0"/>
              </a:rPr>
              <a:t>内容的</a:t>
            </a:r>
            <a:r>
              <a:rPr lang="zh-CN" altLang="en-US" dirty="0">
                <a:latin typeface="Arial" pitchFamily="34" charset="0"/>
                <a:cs typeface="Arial" pitchFamily="34" charset="0"/>
              </a:rPr>
              <a:t>过滤，也支持协作过滤，缺点是模板不能用于不同的</a:t>
            </a:r>
            <a:r>
              <a:rPr lang="zh-CN" altLang="en-US" dirty="0" smtClean="0">
                <a:latin typeface="Arial" pitchFamily="34" charset="0"/>
                <a:cs typeface="Arial" pitchFamily="34" charset="0"/>
              </a:rPr>
              <a:t>网络应用</a:t>
            </a:r>
            <a:r>
              <a:rPr lang="zh-CN" altLang="en-US" dirty="0">
                <a:latin typeface="Arial" pitchFamily="34" charset="0"/>
                <a:cs typeface="Arial" pitchFamily="34" charset="0"/>
              </a:rPr>
              <a:t>中</a:t>
            </a:r>
            <a:r>
              <a:rPr lang="zh-CN" altLang="en-US" dirty="0" smtClean="0">
                <a:latin typeface="Arial" pitchFamily="34" charset="0"/>
                <a:cs typeface="Arial" pitchFamily="34" charset="0"/>
              </a:rPr>
              <a:t>。</a:t>
            </a:r>
            <a:endParaRPr lang="en-US" altLang="zh-CN" dirty="0" smtClean="0">
              <a:latin typeface="Arial" pitchFamily="34" charset="0"/>
              <a:cs typeface="Arial" pitchFamily="34" charset="0"/>
            </a:endParaRPr>
          </a:p>
          <a:p>
            <a:pPr lvl="1"/>
            <a:r>
              <a:rPr lang="zh-CN" altLang="en-US" b="1" dirty="0">
                <a:latin typeface="Arial" pitchFamily="34" charset="0"/>
                <a:cs typeface="Arial" pitchFamily="34" charset="0"/>
              </a:rPr>
              <a:t>下游过滤</a:t>
            </a:r>
          </a:p>
          <a:p>
            <a:pPr lvl="2"/>
            <a:r>
              <a:rPr lang="zh-CN" altLang="en-US" dirty="0">
                <a:latin typeface="Arial" pitchFamily="34" charset="0"/>
                <a:cs typeface="Arial" pitchFamily="34" charset="0"/>
              </a:rPr>
              <a:t>又叫客户端过滤，用户需求模板存放在客户端上，用户根据自身需要设置一定的限定条件，将不感兴趣的信息排除在外。</a:t>
            </a:r>
            <a:endParaRPr lang="en-US" altLang="zh-CN" dirty="0">
              <a:latin typeface="Arial" pitchFamily="34" charset="0"/>
              <a:cs typeface="Arial" pitchFamily="34" charset="0"/>
            </a:endParaRPr>
          </a:p>
          <a:p>
            <a:pPr lvl="2"/>
            <a:r>
              <a:rPr lang="zh-CN" altLang="en-US" dirty="0">
                <a:latin typeface="Arial" pitchFamily="34" charset="0"/>
                <a:cs typeface="Arial" pitchFamily="34" charset="0"/>
              </a:rPr>
              <a:t>优点是模板可用于不同的网络应用，缺点是只能实现基于内容的过滤。</a:t>
            </a:r>
          </a:p>
          <a:p>
            <a:pPr lvl="1"/>
            <a:r>
              <a:rPr lang="zh-CN" altLang="en-US" b="1" dirty="0">
                <a:latin typeface="Arial" pitchFamily="34" charset="0"/>
                <a:cs typeface="Arial" pitchFamily="34" charset="0"/>
              </a:rPr>
              <a:t>信息源过滤</a:t>
            </a:r>
          </a:p>
          <a:p>
            <a:pPr lvl="2"/>
            <a:r>
              <a:rPr lang="zh-CN" altLang="en-US" dirty="0">
                <a:latin typeface="Arial" pitchFamily="34" charset="0"/>
                <a:cs typeface="Arial" pitchFamily="34" charset="0"/>
              </a:rPr>
              <a:t>又叫剪辑服务，用户将需求模板提交给一个信息提供者，由信息提供者为用户过滤</a:t>
            </a:r>
            <a:r>
              <a:rPr lang="zh-CN" altLang="en-US" dirty="0" smtClean="0">
                <a:latin typeface="Arial" pitchFamily="34" charset="0"/>
                <a:cs typeface="Arial" pitchFamily="34" charset="0"/>
              </a:rPr>
              <a:t>信息</a:t>
            </a:r>
            <a:endParaRPr lang="zh-CN" altLang="en-US" dirty="0">
              <a:latin typeface="Arial" pitchFamily="34" charset="0"/>
              <a:cs typeface="Arial" pitchFamily="34" charset="0"/>
            </a:endParaRPr>
          </a:p>
        </p:txBody>
      </p:sp>
      <p:sp>
        <p:nvSpPr>
          <p:cNvPr id="4" name="灯片编号占位符 3"/>
          <p:cNvSpPr>
            <a:spLocks noGrp="1"/>
          </p:cNvSpPr>
          <p:nvPr>
            <p:ph type="sldNum" sz="quarter" idx="12"/>
          </p:nvPr>
        </p:nvSpPr>
        <p:spPr/>
        <p:txBody>
          <a:bodyPr/>
          <a:lstStyle/>
          <a:p>
            <a:pPr>
              <a:defRPr/>
            </a:pPr>
            <a:fld id="{54D9912E-CD21-4B76-91AB-8AF6576DF20D}" type="slidenum">
              <a:rPr lang="zh-CN" altLang="zh-CN" smtClean="0"/>
              <a:t>16</a:t>
            </a:fld>
            <a:endParaRPr lang="zh-CN" altLang="zh-CN"/>
          </a:p>
        </p:txBody>
      </p:sp>
    </p:spTree>
    <p:extLst>
      <p:ext uri="{BB962C8B-B14F-4D97-AF65-F5344CB8AC3E}">
        <p14:creationId xmlns:p14="http://schemas.microsoft.com/office/powerpoint/2010/main" val="26514693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825046"/>
          </a:xfrm>
        </p:spPr>
        <p:txBody>
          <a:bodyPr/>
          <a:lstStyle/>
          <a:p>
            <a:r>
              <a:rPr lang="zh-CN" altLang="en-US" dirty="0">
                <a:latin typeface="Arial" pitchFamily="34" charset="0"/>
                <a:cs typeface="Arial" pitchFamily="34" charset="0"/>
              </a:rPr>
              <a:t>按照从用户获取信息的方法</a:t>
            </a:r>
            <a:r>
              <a:rPr lang="zh-CN" altLang="en-US" dirty="0" smtClean="0">
                <a:latin typeface="Arial" pitchFamily="34" charset="0"/>
                <a:cs typeface="Arial" pitchFamily="34" charset="0"/>
              </a:rPr>
              <a:t>分类</a:t>
            </a:r>
            <a:endParaRPr lang="zh-CN" altLang="en-US" dirty="0"/>
          </a:p>
        </p:txBody>
      </p:sp>
      <p:sp>
        <p:nvSpPr>
          <p:cNvPr id="3" name="内容占位符 2"/>
          <p:cNvSpPr>
            <a:spLocks noGrp="1"/>
          </p:cNvSpPr>
          <p:nvPr>
            <p:ph idx="1"/>
          </p:nvPr>
        </p:nvSpPr>
        <p:spPr>
          <a:xfrm>
            <a:off x="101601" y="1074056"/>
            <a:ext cx="11611428" cy="5783943"/>
          </a:xfrm>
        </p:spPr>
        <p:txBody>
          <a:bodyPr>
            <a:normAutofit/>
          </a:bodyPr>
          <a:lstStyle/>
          <a:p>
            <a:pPr lvl="1"/>
            <a:r>
              <a:rPr lang="zh-CN" altLang="en-US" b="1" dirty="0" smtClean="0">
                <a:latin typeface="Arial" pitchFamily="34" charset="0"/>
                <a:cs typeface="Arial" pitchFamily="34" charset="0"/>
              </a:rPr>
              <a:t>显</a:t>
            </a:r>
            <a:r>
              <a:rPr lang="zh-CN" altLang="en-US" b="1" dirty="0">
                <a:latin typeface="Arial" pitchFamily="34" charset="0"/>
                <a:cs typeface="Arial" pitchFamily="34" charset="0"/>
              </a:rPr>
              <a:t>式过滤</a:t>
            </a:r>
          </a:p>
          <a:p>
            <a:pPr lvl="2">
              <a:lnSpc>
                <a:spcPct val="90000"/>
              </a:lnSpc>
            </a:pPr>
            <a:r>
              <a:rPr lang="zh-CN" altLang="en-US" sz="2400" dirty="0" smtClean="0"/>
              <a:t>用户直接填表、用关键词或文档</a:t>
            </a:r>
            <a:r>
              <a:rPr lang="zh-CN" altLang="en-US" sz="2400" dirty="0"/>
              <a:t>集表达用户过滤需求</a:t>
            </a:r>
          </a:p>
          <a:p>
            <a:pPr lvl="2"/>
            <a:r>
              <a:rPr lang="zh-CN" altLang="en-US" sz="2400" dirty="0" smtClean="0">
                <a:latin typeface="Arial" pitchFamily="34" charset="0"/>
                <a:cs typeface="Arial" pitchFamily="34" charset="0"/>
              </a:rPr>
              <a:t>通过</a:t>
            </a:r>
            <a:r>
              <a:rPr lang="zh-CN" altLang="en-US" sz="2400" dirty="0">
                <a:latin typeface="Arial" pitchFamily="34" charset="0"/>
                <a:cs typeface="Arial" pitchFamily="34" charset="0"/>
              </a:rPr>
              <a:t>用户交互提供</a:t>
            </a:r>
            <a:r>
              <a:rPr lang="zh-CN" altLang="en-US" sz="2400" dirty="0" smtClean="0">
                <a:latin typeface="Arial" pitchFamily="34" charset="0"/>
                <a:cs typeface="Arial" pitchFamily="34" charset="0"/>
              </a:rPr>
              <a:t>的显</a:t>
            </a:r>
            <a:r>
              <a:rPr lang="zh-CN" altLang="en-US" sz="2400" dirty="0">
                <a:latin typeface="Arial" pitchFamily="34" charset="0"/>
                <a:cs typeface="Arial" pitchFamily="34" charset="0"/>
              </a:rPr>
              <a:t>式信息可以快速、明确</a:t>
            </a:r>
            <a:r>
              <a:rPr lang="zh-CN" altLang="en-US" sz="2400" dirty="0" smtClean="0">
                <a:latin typeface="Arial" pitchFamily="34" charset="0"/>
                <a:cs typeface="Arial" pitchFamily="34" charset="0"/>
              </a:rPr>
              <a:t>描述用户</a:t>
            </a:r>
            <a:r>
              <a:rPr lang="zh-CN" altLang="en-US" sz="2400" dirty="0">
                <a:latin typeface="Arial" pitchFamily="34" charset="0"/>
                <a:cs typeface="Arial" pitchFamily="34" charset="0"/>
              </a:rPr>
              <a:t>的信息需求，减少系统学习的</a:t>
            </a:r>
            <a:r>
              <a:rPr lang="zh-CN" altLang="en-US" sz="2400" dirty="0" smtClean="0">
                <a:latin typeface="Arial" pitchFamily="34" charset="0"/>
                <a:cs typeface="Arial" pitchFamily="34" charset="0"/>
              </a:rPr>
              <a:t>负担</a:t>
            </a:r>
            <a:endParaRPr lang="en-US" altLang="zh-CN" sz="2400" dirty="0" smtClean="0">
              <a:latin typeface="Arial" pitchFamily="34" charset="0"/>
              <a:cs typeface="Arial" pitchFamily="34" charset="0"/>
            </a:endParaRPr>
          </a:p>
          <a:p>
            <a:pPr lvl="2"/>
            <a:r>
              <a:rPr lang="zh-CN" altLang="en-US" sz="2400" dirty="0" smtClean="0">
                <a:latin typeface="Arial" pitchFamily="34" charset="0"/>
                <a:cs typeface="Arial" pitchFamily="34" charset="0"/>
              </a:rPr>
              <a:t>会</a:t>
            </a:r>
            <a:r>
              <a:rPr lang="zh-CN" altLang="en-US" sz="2400" dirty="0">
                <a:latin typeface="Arial" pitchFamily="34" charset="0"/>
                <a:cs typeface="Arial" pitchFamily="34" charset="0"/>
              </a:rPr>
              <a:t>增加用户的负担，加重用户使用</a:t>
            </a:r>
            <a:r>
              <a:rPr lang="zh-CN" altLang="en-US" sz="2400" dirty="0" smtClean="0">
                <a:latin typeface="Arial" pitchFamily="34" charset="0"/>
                <a:cs typeface="Arial" pitchFamily="34" charset="0"/>
              </a:rPr>
              <a:t>系统</a:t>
            </a:r>
            <a:r>
              <a:rPr lang="zh-CN" altLang="en-US" sz="2400" dirty="0">
                <a:latin typeface="Arial" pitchFamily="34" charset="0"/>
                <a:cs typeface="Arial" pitchFamily="34" charset="0"/>
              </a:rPr>
              <a:t>的</a:t>
            </a:r>
            <a:r>
              <a:rPr lang="zh-CN" altLang="en-US" sz="2400" dirty="0" smtClean="0">
                <a:latin typeface="Arial" pitchFamily="34" charset="0"/>
                <a:cs typeface="Arial" pitchFamily="34" charset="0"/>
              </a:rPr>
              <a:t>困难</a:t>
            </a:r>
            <a:endParaRPr lang="en-US" altLang="zh-CN" sz="2400" dirty="0" smtClean="0">
              <a:latin typeface="Arial" pitchFamily="34" charset="0"/>
              <a:cs typeface="Arial" pitchFamily="34" charset="0"/>
            </a:endParaRPr>
          </a:p>
          <a:p>
            <a:pPr lvl="1"/>
            <a:r>
              <a:rPr lang="zh-CN" altLang="en-US" b="1" dirty="0">
                <a:latin typeface="Arial" pitchFamily="34" charset="0"/>
                <a:cs typeface="Arial" pitchFamily="34" charset="0"/>
              </a:rPr>
              <a:t>隐含式过滤</a:t>
            </a:r>
          </a:p>
          <a:p>
            <a:pPr lvl="2"/>
            <a:r>
              <a:rPr lang="zh-CN" altLang="en-US" sz="2400" dirty="0">
                <a:latin typeface="Arial" pitchFamily="34" charset="0"/>
                <a:cs typeface="Arial" pitchFamily="34" charset="0"/>
              </a:rPr>
              <a:t>无需用户直接参与，通过观察用户的动作行为判断用户需求</a:t>
            </a:r>
          </a:p>
          <a:p>
            <a:pPr lvl="2"/>
            <a:r>
              <a:rPr lang="zh-CN" altLang="en-US" sz="2400" dirty="0">
                <a:latin typeface="Arial" pitchFamily="34" charset="0"/>
                <a:cs typeface="Arial" pitchFamily="34" charset="0"/>
              </a:rPr>
              <a:t>用户在指定页面的停留时间、用户访问页面的频率、是否选择保存数据、是否打印、是否转发数据等对信息项的反应都能作为用户兴趣的标志。</a:t>
            </a:r>
            <a:endParaRPr lang="en-US" altLang="zh-CN" sz="2400" dirty="0">
              <a:latin typeface="Arial" pitchFamily="34" charset="0"/>
              <a:cs typeface="Arial" pitchFamily="34" charset="0"/>
            </a:endParaRPr>
          </a:p>
          <a:p>
            <a:pPr lvl="2"/>
            <a:r>
              <a:rPr lang="zh-CN" altLang="en-US" sz="2400" dirty="0" smtClean="0">
                <a:latin typeface="Arial" pitchFamily="34" charset="0"/>
                <a:cs typeface="Arial" pitchFamily="34" charset="0"/>
              </a:rPr>
              <a:t>容易</a:t>
            </a:r>
            <a:r>
              <a:rPr lang="zh-CN" altLang="en-US" sz="2400" dirty="0">
                <a:latin typeface="Arial" pitchFamily="34" charset="0"/>
                <a:cs typeface="Arial" pitchFamily="34" charset="0"/>
              </a:rPr>
              <a:t>受到干扰的影响</a:t>
            </a:r>
            <a:r>
              <a:rPr lang="zh-CN" altLang="en-US" sz="2400" dirty="0" smtClean="0">
                <a:latin typeface="Arial" pitchFamily="34" charset="0"/>
                <a:cs typeface="Arial" pitchFamily="34" charset="0"/>
              </a:rPr>
              <a:t>，通常</a:t>
            </a:r>
            <a:r>
              <a:rPr lang="zh-CN" altLang="en-US" sz="2400" dirty="0">
                <a:latin typeface="Arial" pitchFamily="34" charset="0"/>
                <a:cs typeface="Arial" pitchFamily="34" charset="0"/>
              </a:rPr>
              <a:t>用作显式方法的补充</a:t>
            </a:r>
            <a:r>
              <a:rPr lang="zh-CN" altLang="en-US" sz="2400" dirty="0" smtClean="0">
                <a:latin typeface="Arial" pitchFamily="34" charset="0"/>
                <a:cs typeface="Arial" pitchFamily="34" charset="0"/>
              </a:rPr>
              <a:t>。</a:t>
            </a:r>
            <a:endParaRPr lang="en-US" altLang="zh-CN" sz="2400" dirty="0" smtClean="0">
              <a:latin typeface="Arial" pitchFamily="34" charset="0"/>
              <a:cs typeface="Arial" pitchFamily="34" charset="0"/>
            </a:endParaRPr>
          </a:p>
          <a:p>
            <a:pPr lvl="1"/>
            <a:r>
              <a:rPr lang="zh-CN" altLang="en-US" b="1" dirty="0">
                <a:latin typeface="Arial" pitchFamily="34" charset="0"/>
                <a:cs typeface="Arial" pitchFamily="34" charset="0"/>
              </a:rPr>
              <a:t>混合式过滤</a:t>
            </a:r>
          </a:p>
          <a:p>
            <a:pPr lvl="2"/>
            <a:r>
              <a:rPr lang="zh-CN" altLang="en-US" sz="2400" dirty="0" smtClean="0">
                <a:latin typeface="Arial" pitchFamily="34" charset="0"/>
                <a:cs typeface="Arial" pitchFamily="34" charset="0"/>
              </a:rPr>
              <a:t>介于</a:t>
            </a:r>
            <a:r>
              <a:rPr lang="zh-CN" altLang="en-US" sz="2400" dirty="0">
                <a:latin typeface="Arial" pitchFamily="34" charset="0"/>
                <a:cs typeface="Arial" pitchFamily="34" charset="0"/>
              </a:rPr>
              <a:t>显式方法和隐含式方法之间，它要求尽量减少用户的参与。</a:t>
            </a:r>
            <a:endParaRPr lang="en-US" altLang="zh-CN" sz="2400" dirty="0">
              <a:latin typeface="Arial" pitchFamily="34" charset="0"/>
              <a:cs typeface="Arial" pitchFamily="34" charset="0"/>
            </a:endParaRPr>
          </a:p>
          <a:p>
            <a:pPr lvl="3"/>
            <a:r>
              <a:rPr lang="zh-CN" altLang="en-US" sz="2400" dirty="0" smtClean="0">
                <a:latin typeface="Arial" pitchFamily="34" charset="0"/>
                <a:cs typeface="Arial" pitchFamily="34" charset="0"/>
              </a:rPr>
              <a:t>通过</a:t>
            </a:r>
            <a:r>
              <a:rPr lang="zh-CN" altLang="en-US" sz="2400" dirty="0">
                <a:latin typeface="Arial" pitchFamily="34" charset="0"/>
                <a:cs typeface="Arial" pitchFamily="34" charset="0"/>
              </a:rPr>
              <a:t>文档空间来获取知识（基于案例的方法）</a:t>
            </a:r>
          </a:p>
          <a:p>
            <a:pPr lvl="3"/>
            <a:r>
              <a:rPr lang="zh-CN" altLang="en-US" sz="2400" dirty="0">
                <a:latin typeface="Arial" pitchFamily="34" charset="0"/>
                <a:cs typeface="Arial" pitchFamily="34" charset="0"/>
              </a:rPr>
              <a:t>通过原型参考来获取知识（推理，预先定义默认的</a:t>
            </a:r>
            <a:r>
              <a:rPr lang="en-US" altLang="zh-CN" sz="2400" dirty="0">
                <a:latin typeface="Arial" pitchFamily="34" charset="0"/>
                <a:cs typeface="Arial" pitchFamily="34" charset="0"/>
              </a:rPr>
              <a:t>profile</a:t>
            </a:r>
            <a:r>
              <a:rPr lang="zh-CN" altLang="en-US" sz="2400" dirty="0">
                <a:latin typeface="Arial" pitchFamily="34" charset="0"/>
                <a:cs typeface="Arial" pitchFamily="34" charset="0"/>
              </a:rPr>
              <a:t>，在扫描过程中再改变）</a:t>
            </a:r>
          </a:p>
          <a:p>
            <a:pPr lvl="2"/>
            <a:endParaRPr lang="zh-CN" altLang="en-US" sz="2400" dirty="0">
              <a:latin typeface="Arial" pitchFamily="34" charset="0"/>
              <a:cs typeface="Arial" pitchFamily="34" charset="0"/>
            </a:endParaRPr>
          </a:p>
        </p:txBody>
      </p:sp>
      <p:sp>
        <p:nvSpPr>
          <p:cNvPr id="4" name="灯片编号占位符 3"/>
          <p:cNvSpPr>
            <a:spLocks noGrp="1"/>
          </p:cNvSpPr>
          <p:nvPr>
            <p:ph type="sldNum" sz="quarter" idx="12"/>
          </p:nvPr>
        </p:nvSpPr>
        <p:spPr/>
        <p:txBody>
          <a:bodyPr/>
          <a:lstStyle/>
          <a:p>
            <a:pPr>
              <a:defRPr/>
            </a:pPr>
            <a:fld id="{54D9912E-CD21-4B76-91AB-8AF6576DF20D}" type="slidenum">
              <a:rPr lang="zh-CN" altLang="zh-CN" smtClean="0"/>
              <a:t>17</a:t>
            </a:fld>
            <a:endParaRPr lang="zh-CN" altLang="zh-CN"/>
          </a:p>
        </p:txBody>
      </p:sp>
    </p:spTree>
    <p:extLst>
      <p:ext uri="{BB962C8B-B14F-4D97-AF65-F5344CB8AC3E}">
        <p14:creationId xmlns:p14="http://schemas.microsoft.com/office/powerpoint/2010/main" val="20330183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内容阻塞</a:t>
            </a:r>
            <a:endParaRPr lang="zh-CN" altLang="en-US" dirty="0"/>
          </a:p>
        </p:txBody>
      </p:sp>
      <p:sp>
        <p:nvSpPr>
          <p:cNvPr id="3" name="内容占位符 2"/>
          <p:cNvSpPr>
            <a:spLocks noGrp="1"/>
          </p:cNvSpPr>
          <p:nvPr>
            <p:ph idx="1"/>
          </p:nvPr>
        </p:nvSpPr>
        <p:spPr/>
        <p:txBody>
          <a:bodyPr/>
          <a:lstStyle/>
          <a:p>
            <a:r>
              <a:rPr lang="zh-CN" altLang="en-US" dirty="0" smtClean="0"/>
              <a:t>目的</a:t>
            </a:r>
            <a:endParaRPr lang="en-US" altLang="zh-CN" dirty="0" smtClean="0"/>
          </a:p>
          <a:p>
            <a:pPr lvl="1"/>
            <a:r>
              <a:rPr lang="zh-CN" altLang="en-US" dirty="0" smtClean="0"/>
              <a:t>对不良信息从源头进行控制，阻塞这些信息的传入通道</a:t>
            </a:r>
            <a:endParaRPr lang="en-US" altLang="zh-CN" dirty="0" smtClean="0"/>
          </a:p>
          <a:p>
            <a:r>
              <a:rPr lang="zh-CN" altLang="en-US" dirty="0"/>
              <a:t>两种</a:t>
            </a:r>
            <a:r>
              <a:rPr lang="zh-CN" altLang="en-US" dirty="0" smtClean="0"/>
              <a:t>方式</a:t>
            </a:r>
            <a:endParaRPr lang="en-US" altLang="zh-CN" dirty="0" smtClean="0"/>
          </a:p>
          <a:p>
            <a:pPr lvl="1"/>
            <a:r>
              <a:rPr lang="zh-CN" altLang="en-US" dirty="0" smtClean="0"/>
              <a:t>网络层阻塞</a:t>
            </a:r>
            <a:endParaRPr lang="en-US" altLang="zh-CN" dirty="0" smtClean="0"/>
          </a:p>
          <a:p>
            <a:pPr lvl="1"/>
            <a:r>
              <a:rPr lang="zh-CN" altLang="en-US" dirty="0"/>
              <a:t>应用层</a:t>
            </a:r>
            <a:r>
              <a:rPr lang="zh-CN" altLang="en-US" dirty="0" smtClean="0"/>
              <a:t>阻塞</a:t>
            </a:r>
            <a:endParaRPr lang="en-US" altLang="zh-CN" dirty="0" smtClean="0"/>
          </a:p>
          <a:p>
            <a:r>
              <a:rPr lang="zh-CN" altLang="en-US" dirty="0" smtClean="0"/>
              <a:t>部署位置</a:t>
            </a:r>
            <a:endParaRPr lang="en-US" altLang="zh-CN" dirty="0" smtClean="0"/>
          </a:p>
          <a:p>
            <a:pPr lvl="1"/>
            <a:r>
              <a:rPr lang="zh-CN" altLang="en-US" dirty="0" smtClean="0"/>
              <a:t>互联网骨干节点</a:t>
            </a:r>
            <a:endParaRPr lang="en-US" altLang="zh-CN" dirty="0" smtClean="0"/>
          </a:p>
          <a:p>
            <a:pPr lvl="1"/>
            <a:r>
              <a:rPr lang="zh-CN" altLang="en-US" dirty="0"/>
              <a:t>企业</a:t>
            </a:r>
            <a:r>
              <a:rPr lang="zh-CN" altLang="en-US" dirty="0" smtClean="0"/>
              <a:t>网</a:t>
            </a:r>
            <a:r>
              <a:rPr lang="en-US" altLang="zh-CN" dirty="0" smtClean="0"/>
              <a:t>/</a:t>
            </a:r>
            <a:r>
              <a:rPr lang="zh-CN" altLang="en-US" dirty="0" smtClean="0"/>
              <a:t>园区网出口</a:t>
            </a:r>
            <a:endParaRPr lang="zh-CN" altLang="en-US" dirty="0"/>
          </a:p>
        </p:txBody>
      </p:sp>
      <p:sp>
        <p:nvSpPr>
          <p:cNvPr id="4" name="灯片编号占位符 3"/>
          <p:cNvSpPr>
            <a:spLocks noGrp="1"/>
          </p:cNvSpPr>
          <p:nvPr>
            <p:ph type="sldNum" sz="quarter" idx="12"/>
          </p:nvPr>
        </p:nvSpPr>
        <p:spPr/>
        <p:txBody>
          <a:bodyPr/>
          <a:lstStyle/>
          <a:p>
            <a:pPr>
              <a:defRPr/>
            </a:pPr>
            <a:fld id="{54D9912E-CD21-4B76-91AB-8AF6576DF20D}" type="slidenum">
              <a:rPr lang="zh-CN" altLang="zh-CN" smtClean="0"/>
              <a:t>18</a:t>
            </a:fld>
            <a:endParaRPr lang="zh-CN" altLang="zh-CN"/>
          </a:p>
        </p:txBody>
      </p:sp>
    </p:spTree>
    <p:extLst>
      <p:ext uri="{BB962C8B-B14F-4D97-AF65-F5344CB8AC3E}">
        <p14:creationId xmlns:p14="http://schemas.microsoft.com/office/powerpoint/2010/main" val="35075594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3685" y="388711"/>
            <a:ext cx="10515600" cy="4351338"/>
          </a:xfrm>
        </p:spPr>
        <p:txBody>
          <a:bodyPr/>
          <a:lstStyle/>
          <a:p>
            <a:r>
              <a:rPr lang="zh-CN" altLang="en-US" dirty="0" smtClean="0"/>
              <a:t>网络层阻塞技术</a:t>
            </a:r>
            <a:endParaRPr lang="en-US" altLang="zh-CN" dirty="0" smtClean="0"/>
          </a:p>
          <a:p>
            <a:pPr lvl="1"/>
            <a:r>
              <a:rPr lang="en-US" altLang="zh-CN" b="1" dirty="0" smtClean="0"/>
              <a:t>DNS</a:t>
            </a:r>
            <a:r>
              <a:rPr lang="zh-CN" altLang="en-US" b="1" dirty="0" smtClean="0"/>
              <a:t>过滤（</a:t>
            </a:r>
            <a:r>
              <a:rPr lang="en-US" altLang="zh-CN" b="1" dirty="0" smtClean="0"/>
              <a:t>DNS</a:t>
            </a:r>
            <a:r>
              <a:rPr lang="zh-CN" altLang="en-US" b="1" dirty="0" smtClean="0"/>
              <a:t>劫持）</a:t>
            </a:r>
            <a:endParaRPr lang="en-US" altLang="zh-CN" b="1" dirty="0" smtClean="0"/>
          </a:p>
          <a:p>
            <a:pPr lvl="2"/>
            <a:r>
              <a:rPr lang="zh-CN" altLang="en-US" dirty="0"/>
              <a:t>指</a:t>
            </a:r>
            <a:r>
              <a:rPr lang="zh-CN" altLang="en-US" dirty="0" smtClean="0"/>
              <a:t>在特定的</a:t>
            </a:r>
            <a:r>
              <a:rPr lang="zh-CN" altLang="en-US" dirty="0"/>
              <a:t>网络范围</a:t>
            </a:r>
            <a:r>
              <a:rPr lang="zh-CN" altLang="en-US" dirty="0" smtClean="0"/>
              <a:t>内，拦截</a:t>
            </a:r>
            <a:r>
              <a:rPr lang="zh-CN" altLang="en-US" dirty="0"/>
              <a:t>域名解析的请求，分析请求的域名，把审查范围以外的请求放行，否则返回假的</a:t>
            </a:r>
            <a:r>
              <a:rPr lang="en-US" altLang="zh-CN" dirty="0"/>
              <a:t>IP</a:t>
            </a:r>
            <a:r>
              <a:rPr lang="zh-CN" altLang="en-US" dirty="0"/>
              <a:t>地址或者什么都不做使请求失去响应，其效果就是对特定的网络不能反应或访问的是假网址</a:t>
            </a:r>
            <a:r>
              <a:rPr lang="zh-CN" altLang="en-US" dirty="0" smtClean="0"/>
              <a:t>。</a:t>
            </a:r>
            <a:endParaRPr lang="en-US" altLang="zh-CN" dirty="0" smtClean="0"/>
          </a:p>
          <a:p>
            <a:pPr lvl="2"/>
            <a:r>
              <a:rPr lang="zh-CN" altLang="en-US" dirty="0" smtClean="0"/>
              <a:t>一般部署在互联网骨干节点</a:t>
            </a:r>
            <a:endParaRPr lang="en-US" altLang="zh-CN" dirty="0" smtClean="0"/>
          </a:p>
          <a:p>
            <a:pPr lvl="2"/>
            <a:r>
              <a:rPr lang="zh-CN" altLang="en-US" dirty="0" smtClean="0"/>
              <a:t>可以通过指定</a:t>
            </a:r>
            <a:r>
              <a:rPr lang="en-US" altLang="zh-CN" dirty="0" smtClean="0"/>
              <a:t>DNS</a:t>
            </a:r>
            <a:r>
              <a:rPr lang="zh-CN" altLang="en-US" dirty="0" smtClean="0"/>
              <a:t>服务器来绕过审查 </a:t>
            </a:r>
            <a:endParaRPr lang="en-US" altLang="zh-CN" dirty="0" smtClean="0"/>
          </a:p>
          <a:p>
            <a:pPr lvl="1"/>
            <a:r>
              <a:rPr lang="en-US" altLang="zh-CN" b="1" dirty="0"/>
              <a:t>IP</a:t>
            </a:r>
            <a:r>
              <a:rPr lang="zh-CN" altLang="en-US" b="1" dirty="0"/>
              <a:t>地址过滤</a:t>
            </a:r>
            <a:endParaRPr lang="en-US" altLang="zh-CN" b="1" dirty="0"/>
          </a:p>
          <a:p>
            <a:pPr lvl="2"/>
            <a:r>
              <a:rPr lang="zh-CN" altLang="en-US" dirty="0"/>
              <a:t>利用网络设备的数据包过滤或访问控制功能，检查</a:t>
            </a:r>
            <a:r>
              <a:rPr lang="en-US" altLang="zh-CN" dirty="0"/>
              <a:t>IP</a:t>
            </a:r>
            <a:r>
              <a:rPr lang="zh-CN" altLang="en-US" dirty="0"/>
              <a:t>包的来源或目的，通过审核的才予以放行，否则将进行阻断</a:t>
            </a:r>
            <a:endParaRPr lang="en-US" altLang="zh-CN" dirty="0"/>
          </a:p>
          <a:p>
            <a:pPr lvl="2"/>
            <a:r>
              <a:rPr lang="zh-CN" altLang="en-US" dirty="0"/>
              <a:t>一般部署在互联网骨干节点，或是企业网</a:t>
            </a:r>
            <a:r>
              <a:rPr lang="en-US" altLang="zh-CN" dirty="0"/>
              <a:t>/</a:t>
            </a:r>
            <a:r>
              <a:rPr lang="zh-CN" altLang="en-US" dirty="0"/>
              <a:t>园区网的出口部分，通过防火墙、路由器等设备来实现</a:t>
            </a:r>
            <a:endParaRPr lang="en-US" altLang="zh-CN" dirty="0"/>
          </a:p>
          <a:p>
            <a:pPr lvl="2"/>
            <a:r>
              <a:rPr lang="en-US" altLang="zh-CN" dirty="0"/>
              <a:t>IP</a:t>
            </a:r>
            <a:r>
              <a:rPr lang="zh-CN" altLang="en-US" dirty="0"/>
              <a:t>地址的过滤名单更新太慢，且容易“误伤无辜”</a:t>
            </a:r>
          </a:p>
          <a:p>
            <a:pPr marL="914400" lvl="2" indent="0">
              <a:buNone/>
            </a:pPr>
            <a:endParaRPr lang="zh-CN" altLang="en-US" dirty="0"/>
          </a:p>
        </p:txBody>
      </p:sp>
      <p:sp>
        <p:nvSpPr>
          <p:cNvPr id="5" name="灯片编号占位符 4"/>
          <p:cNvSpPr>
            <a:spLocks noGrp="1"/>
          </p:cNvSpPr>
          <p:nvPr>
            <p:ph type="sldNum" sz="quarter" idx="12"/>
          </p:nvPr>
        </p:nvSpPr>
        <p:spPr/>
        <p:txBody>
          <a:bodyPr/>
          <a:lstStyle/>
          <a:p>
            <a:pPr>
              <a:defRPr/>
            </a:pPr>
            <a:fld id="{54D9912E-CD21-4B76-91AB-8AF6576DF20D}" type="slidenum">
              <a:rPr lang="zh-CN" altLang="zh-CN" smtClean="0"/>
              <a:t>19</a:t>
            </a:fld>
            <a:endParaRPr lang="zh-CN" altLang="zh-CN"/>
          </a:p>
        </p:txBody>
      </p:sp>
    </p:spTree>
    <p:extLst>
      <p:ext uri="{BB962C8B-B14F-4D97-AF65-F5344CB8AC3E}">
        <p14:creationId xmlns:p14="http://schemas.microsoft.com/office/powerpoint/2010/main" val="27067255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4"/>
          <p:cNvSpPr>
            <a:spLocks noChangeArrowheads="1"/>
          </p:cNvSpPr>
          <p:nvPr/>
        </p:nvSpPr>
        <p:spPr bwMode="auto">
          <a:xfrm>
            <a:off x="1494368" y="195699"/>
            <a:ext cx="776998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000" dirty="0">
                <a:solidFill>
                  <a:srgbClr val="31B5D6"/>
                </a:solidFill>
                <a:latin typeface="华康俪金黑W8(P)" panose="020B0800000000000000" pitchFamily="34" charset="-122"/>
                <a:ea typeface="华康俪金黑W8(P)" panose="020B0800000000000000" pitchFamily="34" charset="-122"/>
                <a:sym typeface="Calibri" panose="020F0502020204030204" pitchFamily="34" charset="0"/>
              </a:rPr>
              <a:t>目录</a:t>
            </a:r>
          </a:p>
        </p:txBody>
      </p:sp>
      <p:sp>
        <p:nvSpPr>
          <p:cNvPr id="18435" name="直接连接符 13"/>
          <p:cNvSpPr>
            <a:spLocks noChangeShapeType="1"/>
          </p:cNvSpPr>
          <p:nvPr/>
        </p:nvSpPr>
        <p:spPr bwMode="auto">
          <a:xfrm>
            <a:off x="675218" y="845125"/>
            <a:ext cx="6193367" cy="0"/>
          </a:xfrm>
          <a:prstGeom prst="line">
            <a:avLst/>
          </a:prstGeom>
          <a:noFill/>
          <a:ln w="6350">
            <a:solidFill>
              <a:srgbClr val="4A7EBB">
                <a:alpha val="25098"/>
              </a:srgbClr>
            </a:solidFill>
            <a:bevel/>
          </a:ln>
          <a:extLst>
            <a:ext uri="{909E8E84-426E-40DD-AFC4-6F175D3DCCD1}">
              <a14:hiddenFill xmlns:a14="http://schemas.microsoft.com/office/drawing/2010/main">
                <a:noFill/>
              </a14:hiddenFill>
            </a:ext>
          </a:extLst>
        </p:spPr>
        <p:txBody>
          <a:bodyPr/>
          <a:lstStyle/>
          <a:p>
            <a:endParaRPr lang="zh-CN" altLang="en-US">
              <a:latin typeface="Arial" panose="020B0604020202020204" pitchFamily="34" charset="0"/>
            </a:endParaRPr>
          </a:p>
        </p:txBody>
      </p:sp>
      <p:grpSp>
        <p:nvGrpSpPr>
          <p:cNvPr id="5" name="Group 4"/>
          <p:cNvGrpSpPr/>
          <p:nvPr/>
        </p:nvGrpSpPr>
        <p:grpSpPr bwMode="auto">
          <a:xfrm>
            <a:off x="1269967" y="1524783"/>
            <a:ext cx="1016000" cy="665162"/>
            <a:chOff x="1110" y="2656"/>
            <a:chExt cx="1549" cy="1351"/>
          </a:xfrm>
          <a:gradFill flip="none" rotWithShape="1">
            <a:gsLst>
              <a:gs pos="0">
                <a:srgbClr val="336699">
                  <a:shade val="30000"/>
                  <a:satMod val="115000"/>
                </a:srgbClr>
              </a:gs>
              <a:gs pos="50000">
                <a:srgbClr val="336699">
                  <a:shade val="67500"/>
                  <a:satMod val="115000"/>
                </a:srgbClr>
              </a:gs>
              <a:gs pos="100000">
                <a:srgbClr val="336699">
                  <a:shade val="100000"/>
                  <a:satMod val="115000"/>
                </a:srgbClr>
              </a:gs>
            </a:gsLst>
            <a:lin ang="2700000" scaled="1"/>
            <a:tileRect/>
          </a:gradFill>
        </p:grpSpPr>
        <p:sp>
          <p:nvSpPr>
            <p:cNvPr id="38" name="AutoShape 5"/>
            <p:cNvSpPr>
              <a:spLocks noChangeArrowheads="1"/>
            </p:cNvSpPr>
            <p:nvPr/>
          </p:nvSpPr>
          <p:spPr bwMode="gray">
            <a:xfrm>
              <a:off x="1123" y="2679"/>
              <a:ext cx="1536" cy="1328"/>
            </a:xfrm>
            <a:prstGeom prst="hexagon">
              <a:avLst>
                <a:gd name="adj" fmla="val 28916"/>
                <a:gd name="vf" fmla="val 115470"/>
              </a:avLst>
            </a:prstGeom>
            <a:grpFill/>
            <a:ln w="9525">
              <a:solidFill>
                <a:srgbClr val="3DA2CB"/>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atin typeface="微软雅黑" panose="020B0503020204020204" pitchFamily="34" charset="-122"/>
                <a:ea typeface="微软雅黑" panose="020B0503020204020204" pitchFamily="34" charset="-122"/>
              </a:endParaRPr>
            </a:p>
          </p:txBody>
        </p:sp>
        <p:sp>
          <p:nvSpPr>
            <p:cNvPr id="39" name="AutoShape 6"/>
            <p:cNvSpPr>
              <a:spLocks noChangeArrowheads="1"/>
            </p:cNvSpPr>
            <p:nvPr/>
          </p:nvSpPr>
          <p:spPr bwMode="gray">
            <a:xfrm>
              <a:off x="1110" y="2656"/>
              <a:ext cx="1536" cy="1328"/>
            </a:xfrm>
            <a:prstGeom prst="hexagon">
              <a:avLst>
                <a:gd name="adj" fmla="val 28916"/>
                <a:gd name="vf" fmla="val 115470"/>
              </a:avLst>
            </a:prstGeom>
            <a:grpFill/>
            <a:ln w="9525">
              <a:solidFill>
                <a:srgbClr val="3DA2CB"/>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atin typeface="微软雅黑" panose="020B0503020204020204" pitchFamily="34" charset="-122"/>
                <a:ea typeface="微软雅黑" panose="020B0503020204020204" pitchFamily="34" charset="-122"/>
              </a:endParaRPr>
            </a:p>
          </p:txBody>
        </p:sp>
        <p:sp>
          <p:nvSpPr>
            <p:cNvPr id="40" name="AutoShape 7"/>
            <p:cNvSpPr>
              <a:spLocks noChangeArrowheads="1"/>
            </p:cNvSpPr>
            <p:nvPr/>
          </p:nvSpPr>
          <p:spPr bwMode="gray">
            <a:xfrm>
              <a:off x="1200" y="2736"/>
              <a:ext cx="1350" cy="1168"/>
            </a:xfrm>
            <a:prstGeom prst="hexagon">
              <a:avLst>
                <a:gd name="adj" fmla="val 28896"/>
                <a:gd name="vf" fmla="val 115470"/>
              </a:avLst>
            </a:prstGeom>
            <a:grpFill/>
            <a:ln w="9525">
              <a:solidFill>
                <a:srgbClr val="3DA2CB"/>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atin typeface="微软雅黑" panose="020B0503020204020204" pitchFamily="34" charset="-122"/>
                <a:ea typeface="微软雅黑" panose="020B0503020204020204" pitchFamily="34" charset="-122"/>
              </a:endParaRPr>
            </a:p>
          </p:txBody>
        </p:sp>
      </p:grpSp>
      <p:sp>
        <p:nvSpPr>
          <p:cNvPr id="7" name="Line 8"/>
          <p:cNvSpPr>
            <a:spLocks noChangeShapeType="1"/>
          </p:cNvSpPr>
          <p:nvPr/>
        </p:nvSpPr>
        <p:spPr bwMode="auto">
          <a:xfrm>
            <a:off x="2082767" y="2134603"/>
            <a:ext cx="6400800" cy="0"/>
          </a:xfrm>
          <a:prstGeom prst="line">
            <a:avLst/>
          </a:prstGeom>
          <a:noFill/>
          <a:ln w="25400">
            <a:solidFill>
              <a:schemeClr val="tx1"/>
            </a:solidFill>
            <a:prstDash val="sysDot"/>
            <a:round/>
            <a:tailEnd type="oval" w="med" len="me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8" name="Text Box 9"/>
          <p:cNvSpPr txBox="1">
            <a:spLocks noChangeArrowheads="1"/>
          </p:cNvSpPr>
          <p:nvPr/>
        </p:nvSpPr>
        <p:spPr bwMode="auto">
          <a:xfrm>
            <a:off x="2991274" y="1588503"/>
            <a:ext cx="3230880" cy="848995"/>
          </a:xfrm>
          <a:prstGeom prst="rect">
            <a:avLst/>
          </a:prstGeom>
          <a:noFill/>
          <a:ln w="9525" algn="ctr">
            <a:noFill/>
            <a:miter lim="800000"/>
          </a:ln>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24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网络信息内容过滤概述</a:t>
            </a:r>
            <a:endParaRPr lang="zh-CN" altLang="en-US" sz="240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endParaRPr lang="en-US" altLang="zh-CN" sz="240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9" name="Text Box 10"/>
          <p:cNvSpPr txBox="1">
            <a:spLocks noChangeArrowheads="1"/>
          </p:cNvSpPr>
          <p:nvPr/>
        </p:nvSpPr>
        <p:spPr bwMode="gray">
          <a:xfrm>
            <a:off x="1585540" y="1623428"/>
            <a:ext cx="365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400">
                <a:solidFill>
                  <a:srgbClr val="F8F8F8"/>
                </a:solidFill>
                <a:latin typeface="微软雅黑" panose="020B0503020204020204" pitchFamily="34" charset="-122"/>
                <a:ea typeface="微软雅黑" panose="020B0503020204020204" pitchFamily="34" charset="-122"/>
              </a:rPr>
              <a:t>1</a:t>
            </a:r>
          </a:p>
        </p:txBody>
      </p:sp>
      <p:grpSp>
        <p:nvGrpSpPr>
          <p:cNvPr id="10" name="Group 11"/>
          <p:cNvGrpSpPr/>
          <p:nvPr/>
        </p:nvGrpSpPr>
        <p:grpSpPr bwMode="auto">
          <a:xfrm>
            <a:off x="1269967" y="2271231"/>
            <a:ext cx="1016000" cy="665162"/>
            <a:chOff x="3174" y="2656"/>
            <a:chExt cx="1549" cy="1351"/>
          </a:xfrm>
          <a:gradFill flip="none" rotWithShape="1">
            <a:gsLst>
              <a:gs pos="0">
                <a:srgbClr val="339966">
                  <a:shade val="30000"/>
                  <a:satMod val="115000"/>
                </a:srgbClr>
              </a:gs>
              <a:gs pos="50000">
                <a:srgbClr val="339966">
                  <a:shade val="67500"/>
                  <a:satMod val="115000"/>
                </a:srgbClr>
              </a:gs>
              <a:gs pos="100000">
                <a:srgbClr val="339966">
                  <a:shade val="100000"/>
                  <a:satMod val="115000"/>
                </a:srgbClr>
              </a:gs>
            </a:gsLst>
            <a:lin ang="2700000" scaled="1"/>
            <a:tileRect/>
          </a:gradFill>
        </p:grpSpPr>
        <p:sp>
          <p:nvSpPr>
            <p:cNvPr id="35" name="AutoShape 12"/>
            <p:cNvSpPr>
              <a:spLocks noChangeArrowheads="1"/>
            </p:cNvSpPr>
            <p:nvPr/>
          </p:nvSpPr>
          <p:spPr bwMode="gray">
            <a:xfrm>
              <a:off x="3187" y="2679"/>
              <a:ext cx="1536" cy="1328"/>
            </a:xfrm>
            <a:prstGeom prst="hexagon">
              <a:avLst>
                <a:gd name="adj" fmla="val 28916"/>
                <a:gd name="vf" fmla="val 115470"/>
              </a:avLst>
            </a:prstGeom>
            <a:grpFill/>
            <a:ln w="9525">
              <a:no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atin typeface="微软雅黑" panose="020B0503020204020204" pitchFamily="34" charset="-122"/>
                <a:ea typeface="微软雅黑" panose="020B0503020204020204" pitchFamily="34" charset="-122"/>
              </a:endParaRPr>
            </a:p>
          </p:txBody>
        </p:sp>
        <p:sp>
          <p:nvSpPr>
            <p:cNvPr id="36" name="AutoShape 13"/>
            <p:cNvSpPr>
              <a:spLocks noChangeArrowheads="1"/>
            </p:cNvSpPr>
            <p:nvPr/>
          </p:nvSpPr>
          <p:spPr bwMode="gray">
            <a:xfrm>
              <a:off x="3174" y="2656"/>
              <a:ext cx="1536" cy="1328"/>
            </a:xfrm>
            <a:prstGeom prst="hexagon">
              <a:avLst>
                <a:gd name="adj" fmla="val 28916"/>
                <a:gd name="vf" fmla="val 115470"/>
              </a:avLst>
            </a:prstGeom>
            <a:grpFill/>
            <a:ln w="9525">
              <a:solidFill>
                <a:srgbClr val="C0C0C0"/>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atin typeface="微软雅黑" panose="020B0503020204020204" pitchFamily="34" charset="-122"/>
                <a:ea typeface="微软雅黑" panose="020B0503020204020204" pitchFamily="34" charset="-122"/>
              </a:endParaRPr>
            </a:p>
          </p:txBody>
        </p:sp>
        <p:sp>
          <p:nvSpPr>
            <p:cNvPr id="37" name="AutoShape 14"/>
            <p:cNvSpPr>
              <a:spLocks noChangeArrowheads="1"/>
            </p:cNvSpPr>
            <p:nvPr/>
          </p:nvSpPr>
          <p:spPr bwMode="gray">
            <a:xfrm>
              <a:off x="3264" y="2736"/>
              <a:ext cx="1350" cy="1168"/>
            </a:xfrm>
            <a:prstGeom prst="hexagon">
              <a:avLst>
                <a:gd name="adj" fmla="val 28896"/>
                <a:gd name="vf" fmla="val 115470"/>
              </a:avLst>
            </a:prstGeom>
            <a:grpFill/>
            <a:ln w="9525">
              <a:solidFill>
                <a:schemeClr val="tx1"/>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atin typeface="微软雅黑" panose="020B0503020204020204" pitchFamily="34" charset="-122"/>
                <a:ea typeface="微软雅黑" panose="020B0503020204020204" pitchFamily="34" charset="-122"/>
              </a:endParaRPr>
            </a:p>
          </p:txBody>
        </p:sp>
      </p:grpSp>
      <p:sp>
        <p:nvSpPr>
          <p:cNvPr id="11" name="Line 15"/>
          <p:cNvSpPr>
            <a:spLocks noChangeShapeType="1"/>
          </p:cNvSpPr>
          <p:nvPr/>
        </p:nvSpPr>
        <p:spPr bwMode="auto">
          <a:xfrm>
            <a:off x="2082767" y="2920416"/>
            <a:ext cx="6400800" cy="0"/>
          </a:xfrm>
          <a:prstGeom prst="line">
            <a:avLst/>
          </a:prstGeom>
          <a:noFill/>
          <a:ln w="25400">
            <a:solidFill>
              <a:schemeClr val="tx1"/>
            </a:solidFill>
            <a:prstDash val="sysDot"/>
            <a:round/>
            <a:tailEnd type="oval" w="med" len="me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13" name="Text Box 17"/>
          <p:cNvSpPr txBox="1">
            <a:spLocks noChangeArrowheads="1"/>
          </p:cNvSpPr>
          <p:nvPr/>
        </p:nvSpPr>
        <p:spPr bwMode="gray">
          <a:xfrm>
            <a:off x="1585540" y="2409242"/>
            <a:ext cx="365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400">
                <a:solidFill>
                  <a:srgbClr val="F8F8F8"/>
                </a:solidFill>
                <a:latin typeface="微软雅黑" panose="020B0503020204020204" pitchFamily="34" charset="-122"/>
                <a:ea typeface="微软雅黑" panose="020B0503020204020204" pitchFamily="34" charset="-122"/>
              </a:rPr>
              <a:t>2</a:t>
            </a:r>
          </a:p>
        </p:txBody>
      </p:sp>
      <p:grpSp>
        <p:nvGrpSpPr>
          <p:cNvPr id="14" name="Group 18"/>
          <p:cNvGrpSpPr/>
          <p:nvPr/>
        </p:nvGrpSpPr>
        <p:grpSpPr bwMode="auto">
          <a:xfrm>
            <a:off x="1266157" y="2996724"/>
            <a:ext cx="1016000" cy="665162"/>
            <a:chOff x="1110" y="2656"/>
            <a:chExt cx="1549" cy="1351"/>
          </a:xfrm>
          <a:solidFill>
            <a:schemeClr val="accent1">
              <a:alpha val="83000"/>
            </a:schemeClr>
          </a:solidFill>
        </p:grpSpPr>
        <p:sp>
          <p:nvSpPr>
            <p:cNvPr id="32" name="AutoShape 19"/>
            <p:cNvSpPr>
              <a:spLocks noChangeArrowheads="1"/>
            </p:cNvSpPr>
            <p:nvPr/>
          </p:nvSpPr>
          <p:spPr bwMode="gray">
            <a:xfrm>
              <a:off x="1123" y="2679"/>
              <a:ext cx="1536" cy="1328"/>
            </a:xfrm>
            <a:prstGeom prst="hexagon">
              <a:avLst>
                <a:gd name="adj" fmla="val 28916"/>
                <a:gd name="vf" fmla="val 115470"/>
              </a:avLst>
            </a:prstGeom>
            <a:grpFill/>
            <a:ln w="9525">
              <a:no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atin typeface="微软雅黑" panose="020B0503020204020204" pitchFamily="34" charset="-122"/>
                <a:ea typeface="微软雅黑" panose="020B0503020204020204" pitchFamily="34" charset="-122"/>
              </a:endParaRPr>
            </a:p>
          </p:txBody>
        </p:sp>
        <p:sp>
          <p:nvSpPr>
            <p:cNvPr id="33" name="AutoShape 20"/>
            <p:cNvSpPr>
              <a:spLocks noChangeArrowheads="1"/>
            </p:cNvSpPr>
            <p:nvPr/>
          </p:nvSpPr>
          <p:spPr bwMode="gray">
            <a:xfrm>
              <a:off x="1110" y="2656"/>
              <a:ext cx="1536" cy="1328"/>
            </a:xfrm>
            <a:prstGeom prst="hexagon">
              <a:avLst>
                <a:gd name="adj" fmla="val 28916"/>
                <a:gd name="vf" fmla="val 115470"/>
              </a:avLst>
            </a:prstGeom>
            <a:grpFill/>
            <a:ln w="9525">
              <a:solidFill>
                <a:srgbClr val="C0C0C0"/>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atin typeface="微软雅黑" panose="020B0503020204020204" pitchFamily="34" charset="-122"/>
                <a:ea typeface="微软雅黑" panose="020B0503020204020204" pitchFamily="34" charset="-122"/>
              </a:endParaRPr>
            </a:p>
          </p:txBody>
        </p:sp>
        <p:sp>
          <p:nvSpPr>
            <p:cNvPr id="34" name="AutoShape 21"/>
            <p:cNvSpPr>
              <a:spLocks noChangeArrowheads="1"/>
            </p:cNvSpPr>
            <p:nvPr/>
          </p:nvSpPr>
          <p:spPr bwMode="gray">
            <a:xfrm>
              <a:off x="1200" y="2736"/>
              <a:ext cx="1350" cy="1168"/>
            </a:xfrm>
            <a:prstGeom prst="hexagon">
              <a:avLst>
                <a:gd name="adj" fmla="val 28896"/>
                <a:gd name="vf" fmla="val 115470"/>
              </a:avLst>
            </a:prstGeom>
            <a:grpFill/>
            <a:ln w="9525">
              <a:solidFill>
                <a:schemeClr val="tx1"/>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atin typeface="微软雅黑" panose="020B0503020204020204" pitchFamily="34" charset="-122"/>
                <a:ea typeface="微软雅黑" panose="020B0503020204020204" pitchFamily="34" charset="-122"/>
              </a:endParaRPr>
            </a:p>
          </p:txBody>
        </p:sp>
      </p:grpSp>
      <p:sp>
        <p:nvSpPr>
          <p:cNvPr id="15" name="Line 22"/>
          <p:cNvSpPr>
            <a:spLocks noChangeShapeType="1"/>
          </p:cNvSpPr>
          <p:nvPr/>
        </p:nvSpPr>
        <p:spPr bwMode="auto">
          <a:xfrm>
            <a:off x="2082767" y="3661778"/>
            <a:ext cx="6400800" cy="0"/>
          </a:xfrm>
          <a:prstGeom prst="line">
            <a:avLst/>
          </a:prstGeom>
          <a:noFill/>
          <a:ln w="25400">
            <a:solidFill>
              <a:schemeClr val="tx1"/>
            </a:solidFill>
            <a:prstDash val="sysDot"/>
            <a:round/>
            <a:tailEnd type="oval" w="med" len="me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16" name="Text Box 23"/>
          <p:cNvSpPr txBox="1">
            <a:spLocks noChangeArrowheads="1"/>
          </p:cNvSpPr>
          <p:nvPr/>
        </p:nvSpPr>
        <p:spPr bwMode="auto">
          <a:xfrm>
            <a:off x="3007867" y="2310602"/>
            <a:ext cx="4145280" cy="483235"/>
          </a:xfrm>
          <a:prstGeom prst="rect">
            <a:avLst/>
          </a:prstGeom>
          <a:noFill/>
          <a:ln w="9525" algn="ctr">
            <a:noFill/>
            <a:miter lim="800000"/>
          </a:ln>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2400" dirty="0">
                <a:effectLst>
                  <a:outerShdw blurRad="38100" dist="38100" dir="2700000" algn="tl">
                    <a:srgbClr val="C0C0C0"/>
                  </a:outerShdw>
                </a:effectLst>
                <a:latin typeface="微软雅黑" panose="020B0503020204020204" pitchFamily="34" charset="-122"/>
                <a:ea typeface="微软雅黑" panose="020B0503020204020204" pitchFamily="34" charset="-122"/>
              </a:rPr>
              <a:t>网络信息内容过滤技术的分类</a:t>
            </a:r>
          </a:p>
        </p:txBody>
      </p:sp>
      <p:sp>
        <p:nvSpPr>
          <p:cNvPr id="17" name="Text Box 24"/>
          <p:cNvSpPr txBox="1">
            <a:spLocks noChangeArrowheads="1"/>
          </p:cNvSpPr>
          <p:nvPr/>
        </p:nvSpPr>
        <p:spPr bwMode="gray">
          <a:xfrm>
            <a:off x="1585540" y="3092184"/>
            <a:ext cx="365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400">
                <a:solidFill>
                  <a:srgbClr val="F8F8F8"/>
                </a:solidFill>
                <a:latin typeface="微软雅黑" panose="020B0503020204020204" pitchFamily="34" charset="-122"/>
                <a:ea typeface="微软雅黑" panose="020B0503020204020204" pitchFamily="34" charset="-122"/>
              </a:rPr>
              <a:t>3</a:t>
            </a:r>
          </a:p>
        </p:txBody>
      </p:sp>
      <p:grpSp>
        <p:nvGrpSpPr>
          <p:cNvPr id="18" name="Group 25"/>
          <p:cNvGrpSpPr/>
          <p:nvPr/>
        </p:nvGrpSpPr>
        <p:grpSpPr bwMode="auto">
          <a:xfrm>
            <a:off x="1276317" y="3762222"/>
            <a:ext cx="1016000" cy="665162"/>
            <a:chOff x="3174" y="2656"/>
            <a:chExt cx="1549" cy="1351"/>
          </a:xfr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p:grpSpPr>
        <p:sp>
          <p:nvSpPr>
            <p:cNvPr id="29" name="AutoShape 26"/>
            <p:cNvSpPr>
              <a:spLocks noChangeArrowheads="1"/>
            </p:cNvSpPr>
            <p:nvPr/>
          </p:nvSpPr>
          <p:spPr bwMode="gray">
            <a:xfrm>
              <a:off x="3187" y="2679"/>
              <a:ext cx="1536" cy="1328"/>
            </a:xfrm>
            <a:prstGeom prst="hexagon">
              <a:avLst>
                <a:gd name="adj" fmla="val 28916"/>
                <a:gd name="vf" fmla="val 115470"/>
              </a:avLst>
            </a:prstGeom>
            <a:grpFill/>
            <a:ln w="9525">
              <a:no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atin typeface="微软雅黑" panose="020B0503020204020204" pitchFamily="34" charset="-122"/>
                <a:ea typeface="微软雅黑" panose="020B0503020204020204" pitchFamily="34" charset="-122"/>
              </a:endParaRPr>
            </a:p>
          </p:txBody>
        </p:sp>
        <p:sp>
          <p:nvSpPr>
            <p:cNvPr id="30" name="AutoShape 27"/>
            <p:cNvSpPr>
              <a:spLocks noChangeArrowheads="1"/>
            </p:cNvSpPr>
            <p:nvPr/>
          </p:nvSpPr>
          <p:spPr bwMode="gray">
            <a:xfrm>
              <a:off x="3174" y="2656"/>
              <a:ext cx="1536" cy="1328"/>
            </a:xfrm>
            <a:prstGeom prst="hexagon">
              <a:avLst>
                <a:gd name="adj" fmla="val 28916"/>
                <a:gd name="vf" fmla="val 115470"/>
              </a:avLst>
            </a:prstGeom>
            <a:grpFill/>
            <a:ln w="9525">
              <a:solidFill>
                <a:srgbClr val="C0C0C0"/>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atin typeface="微软雅黑" panose="020B0503020204020204" pitchFamily="34" charset="-122"/>
                <a:ea typeface="微软雅黑" panose="020B0503020204020204" pitchFamily="34" charset="-122"/>
              </a:endParaRPr>
            </a:p>
          </p:txBody>
        </p:sp>
        <p:sp>
          <p:nvSpPr>
            <p:cNvPr id="31" name="AutoShape 28"/>
            <p:cNvSpPr>
              <a:spLocks noChangeArrowheads="1"/>
            </p:cNvSpPr>
            <p:nvPr/>
          </p:nvSpPr>
          <p:spPr bwMode="gray">
            <a:xfrm>
              <a:off x="3264" y="2736"/>
              <a:ext cx="1350" cy="1168"/>
            </a:xfrm>
            <a:prstGeom prst="hexagon">
              <a:avLst>
                <a:gd name="adj" fmla="val 28896"/>
                <a:gd name="vf" fmla="val 115470"/>
              </a:avLst>
            </a:prstGeom>
            <a:grpFill/>
            <a:ln w="9525">
              <a:solidFill>
                <a:schemeClr val="tx1"/>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atin typeface="微软雅黑" panose="020B0503020204020204" pitchFamily="34" charset="-122"/>
                <a:ea typeface="微软雅黑" panose="020B0503020204020204" pitchFamily="34" charset="-122"/>
              </a:endParaRPr>
            </a:p>
          </p:txBody>
        </p:sp>
      </p:grpSp>
      <p:sp>
        <p:nvSpPr>
          <p:cNvPr id="19" name="Line 29"/>
          <p:cNvSpPr>
            <a:spLocks noChangeShapeType="1"/>
          </p:cNvSpPr>
          <p:nvPr/>
        </p:nvSpPr>
        <p:spPr bwMode="auto">
          <a:xfrm>
            <a:off x="2082767" y="4427906"/>
            <a:ext cx="6400800" cy="0"/>
          </a:xfrm>
          <a:prstGeom prst="line">
            <a:avLst/>
          </a:prstGeom>
          <a:noFill/>
          <a:ln w="25400">
            <a:solidFill>
              <a:schemeClr val="tx1"/>
            </a:solidFill>
            <a:prstDash val="sysDot"/>
            <a:round/>
            <a:tailEnd type="oval" w="med" len="me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20" name="Text Box 30"/>
          <p:cNvSpPr txBox="1">
            <a:spLocks noChangeArrowheads="1"/>
          </p:cNvSpPr>
          <p:nvPr/>
        </p:nvSpPr>
        <p:spPr bwMode="auto">
          <a:xfrm>
            <a:off x="2991274" y="3832602"/>
            <a:ext cx="4145280" cy="483235"/>
          </a:xfrm>
          <a:prstGeom prst="rect">
            <a:avLst/>
          </a:prstGeom>
          <a:noFill/>
          <a:ln w="9525" algn="ctr">
            <a:noFill/>
            <a:miter lim="800000"/>
          </a:ln>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2400" dirty="0">
                <a:effectLst>
                  <a:outerShdw blurRad="38100" dist="38100" dir="2700000" algn="tl">
                    <a:srgbClr val="C0C0C0"/>
                  </a:outerShdw>
                </a:effectLst>
                <a:latin typeface="微软雅黑" panose="020B0503020204020204" pitchFamily="34" charset="-122"/>
                <a:ea typeface="微软雅黑" panose="020B0503020204020204" pitchFamily="34" charset="-122"/>
              </a:rPr>
              <a:t>网络信息内容过滤的一般步骤</a:t>
            </a:r>
            <a:endParaRPr lang="en-US" altLang="zh-CN" sz="240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1" name="Text Box 31"/>
          <p:cNvSpPr txBox="1">
            <a:spLocks noChangeArrowheads="1"/>
          </p:cNvSpPr>
          <p:nvPr/>
        </p:nvSpPr>
        <p:spPr bwMode="gray">
          <a:xfrm>
            <a:off x="1585540" y="3858947"/>
            <a:ext cx="365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400">
                <a:solidFill>
                  <a:srgbClr val="F8F8F8"/>
                </a:solidFill>
                <a:latin typeface="微软雅黑" panose="020B0503020204020204" pitchFamily="34" charset="-122"/>
                <a:ea typeface="微软雅黑" panose="020B0503020204020204" pitchFamily="34" charset="-122"/>
              </a:rPr>
              <a:t>4</a:t>
            </a:r>
          </a:p>
        </p:txBody>
      </p:sp>
      <p:grpSp>
        <p:nvGrpSpPr>
          <p:cNvPr id="22" name="Group 25"/>
          <p:cNvGrpSpPr/>
          <p:nvPr/>
        </p:nvGrpSpPr>
        <p:grpSpPr bwMode="auto">
          <a:xfrm>
            <a:off x="1280795" y="4509770"/>
            <a:ext cx="1016000" cy="665633"/>
            <a:chOff x="3174" y="2656"/>
            <a:chExt cx="1549" cy="1351"/>
          </a:xfrm>
          <a:solidFill>
            <a:srgbClr val="31B5D6"/>
          </a:solidFill>
        </p:grpSpPr>
        <p:sp>
          <p:nvSpPr>
            <p:cNvPr id="26" name="AutoShape 26"/>
            <p:cNvSpPr>
              <a:spLocks noChangeArrowheads="1"/>
            </p:cNvSpPr>
            <p:nvPr/>
          </p:nvSpPr>
          <p:spPr bwMode="gray">
            <a:xfrm>
              <a:off x="3187" y="2679"/>
              <a:ext cx="1536" cy="1328"/>
            </a:xfrm>
            <a:prstGeom prst="hexagon">
              <a:avLst>
                <a:gd name="adj" fmla="val 28916"/>
                <a:gd name="vf" fmla="val 115470"/>
              </a:avLst>
            </a:prstGeom>
            <a:grpFill/>
            <a:ln w="9525">
              <a:no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atin typeface="微软雅黑" panose="020B0503020204020204" pitchFamily="34" charset="-122"/>
                <a:ea typeface="微软雅黑" panose="020B0503020204020204" pitchFamily="34" charset="-122"/>
              </a:endParaRPr>
            </a:p>
          </p:txBody>
        </p:sp>
        <p:sp>
          <p:nvSpPr>
            <p:cNvPr id="27" name="AutoShape 27"/>
            <p:cNvSpPr>
              <a:spLocks noChangeArrowheads="1"/>
            </p:cNvSpPr>
            <p:nvPr/>
          </p:nvSpPr>
          <p:spPr bwMode="gray">
            <a:xfrm>
              <a:off x="3174" y="2656"/>
              <a:ext cx="1536" cy="1328"/>
            </a:xfrm>
            <a:prstGeom prst="hexagon">
              <a:avLst>
                <a:gd name="adj" fmla="val 28916"/>
                <a:gd name="vf" fmla="val 115470"/>
              </a:avLst>
            </a:prstGeom>
            <a:grpFill/>
            <a:ln w="9525">
              <a:solidFill>
                <a:srgbClr val="C0C0C0"/>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atin typeface="微软雅黑" panose="020B0503020204020204" pitchFamily="34" charset="-122"/>
                <a:ea typeface="微软雅黑" panose="020B0503020204020204" pitchFamily="34" charset="-122"/>
              </a:endParaRPr>
            </a:p>
          </p:txBody>
        </p:sp>
        <p:sp>
          <p:nvSpPr>
            <p:cNvPr id="28" name="AutoShape 28"/>
            <p:cNvSpPr>
              <a:spLocks noChangeArrowheads="1"/>
            </p:cNvSpPr>
            <p:nvPr/>
          </p:nvSpPr>
          <p:spPr bwMode="gray">
            <a:xfrm>
              <a:off x="3264" y="2736"/>
              <a:ext cx="1350" cy="1168"/>
            </a:xfrm>
            <a:prstGeom prst="hexagon">
              <a:avLst>
                <a:gd name="adj" fmla="val 28896"/>
                <a:gd name="vf" fmla="val 115470"/>
              </a:avLst>
            </a:prstGeom>
            <a:grpFill/>
            <a:ln w="9525">
              <a:solidFill>
                <a:schemeClr val="tx1"/>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atin typeface="微软雅黑" panose="020B0503020204020204" pitchFamily="34" charset="-122"/>
                <a:ea typeface="微软雅黑" panose="020B0503020204020204" pitchFamily="34" charset="-122"/>
              </a:endParaRPr>
            </a:p>
          </p:txBody>
        </p:sp>
      </p:grpSp>
      <p:sp>
        <p:nvSpPr>
          <p:cNvPr id="23" name="Line 29"/>
          <p:cNvSpPr>
            <a:spLocks noChangeShapeType="1"/>
          </p:cNvSpPr>
          <p:nvPr/>
        </p:nvSpPr>
        <p:spPr bwMode="auto">
          <a:xfrm>
            <a:off x="2082767" y="5174983"/>
            <a:ext cx="6400800" cy="0"/>
          </a:xfrm>
          <a:prstGeom prst="line">
            <a:avLst/>
          </a:prstGeom>
          <a:noFill/>
          <a:ln w="25400">
            <a:solidFill>
              <a:schemeClr val="tx1"/>
            </a:solidFill>
            <a:prstDash val="sysDot"/>
            <a:round/>
            <a:tailEnd type="oval" w="med" len="me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24" name="Text Box 30"/>
          <p:cNvSpPr txBox="1">
            <a:spLocks noChangeArrowheads="1"/>
          </p:cNvSpPr>
          <p:nvPr/>
        </p:nvSpPr>
        <p:spPr bwMode="auto">
          <a:xfrm>
            <a:off x="3008103" y="4595302"/>
            <a:ext cx="3230880" cy="483235"/>
          </a:xfrm>
          <a:prstGeom prst="rect">
            <a:avLst/>
          </a:prstGeom>
          <a:noFill/>
          <a:ln w="9525" algn="ctr">
            <a:noFill/>
            <a:miter lim="800000"/>
          </a:ln>
        </p:spPr>
        <p:txBody>
          <a:bodyPr wrap="none">
            <a:spAutoFit/>
          </a:bodyPr>
          <a:lstStyle>
            <a:defPPr>
              <a:defRPr lang="zh-CN"/>
            </a:defPPr>
            <a:lvl1pPr>
              <a:defRPr sz="2400">
                <a:effectLst>
                  <a:outerShdw blurRad="38100" dist="38100" dir="2700000" algn="tl">
                    <a:srgbClr val="C0C0C0"/>
                  </a:outerShdw>
                </a:effectLst>
                <a:latin typeface="Arial" panose="020B0604020202020204" pitchFamily="34" charset="0"/>
              </a:defRPr>
            </a:lvl1pPr>
            <a:lvl2pPr>
              <a:defRPr>
                <a:latin typeface="Arial" panose="020B0604020202020204" pitchFamily="34" charset="0"/>
              </a:defRPr>
            </a:lvl2pPr>
            <a:lvl3pPr>
              <a:defRPr>
                <a:latin typeface="Arial" panose="020B0604020202020204" pitchFamily="34" charset="0"/>
              </a:defRPr>
            </a:lvl3pPr>
            <a:lvl4pPr>
              <a:defRPr>
                <a:latin typeface="Arial" panose="020B0604020202020204" pitchFamily="34" charset="0"/>
              </a:defRPr>
            </a:lvl4pPr>
            <a:lvl5pPr>
              <a:defRPr>
                <a:latin typeface="Arial" panose="020B0604020202020204" pitchFamily="34" charset="0"/>
              </a:defRPr>
            </a:lvl5pPr>
            <a:lvl6pPr>
              <a:defRPr>
                <a:latin typeface="Arial" panose="020B0604020202020204" pitchFamily="34" charset="0"/>
              </a:defRPr>
            </a:lvl6pPr>
            <a:lvl7pPr>
              <a:defRPr>
                <a:latin typeface="Arial" panose="020B0604020202020204" pitchFamily="34" charset="0"/>
              </a:defRPr>
            </a:lvl7pPr>
            <a:lvl8pPr>
              <a:defRPr>
                <a:latin typeface="Arial" panose="020B0604020202020204" pitchFamily="34" charset="0"/>
              </a:defRPr>
            </a:lvl8pPr>
            <a:lvl9pPr>
              <a:defRPr>
                <a:latin typeface="Arial" panose="020B0604020202020204" pitchFamily="34" charset="0"/>
              </a:defRPr>
            </a:lvl9pPr>
          </a:lstStyle>
          <a:p>
            <a:r>
              <a:rPr lang="zh-CN" altLang="en-US" dirty="0">
                <a:latin typeface="微软雅黑" panose="020B0503020204020204" pitchFamily="34" charset="-122"/>
                <a:ea typeface="微软雅黑" panose="020B0503020204020204" pitchFamily="34" charset="-122"/>
              </a:rPr>
              <a:t>网络信息内容过滤模型</a:t>
            </a:r>
            <a:endParaRPr lang="en-US" altLang="zh-CN" dirty="0">
              <a:latin typeface="微软雅黑" panose="020B0503020204020204" pitchFamily="34" charset="-122"/>
              <a:ea typeface="微软雅黑" panose="020B0503020204020204" pitchFamily="34" charset="-122"/>
            </a:endParaRPr>
          </a:p>
        </p:txBody>
      </p:sp>
      <p:sp>
        <p:nvSpPr>
          <p:cNvPr id="25" name="Text Box 31"/>
          <p:cNvSpPr txBox="1">
            <a:spLocks noChangeArrowheads="1"/>
          </p:cNvSpPr>
          <p:nvPr/>
        </p:nvSpPr>
        <p:spPr bwMode="gray">
          <a:xfrm>
            <a:off x="1598240" y="4548874"/>
            <a:ext cx="365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400">
                <a:solidFill>
                  <a:srgbClr val="F8F8F8"/>
                </a:solidFill>
                <a:latin typeface="微软雅黑" panose="020B0503020204020204" pitchFamily="34" charset="-122"/>
                <a:ea typeface="微软雅黑" panose="020B0503020204020204" pitchFamily="34" charset="-122"/>
              </a:rPr>
              <a:t>5</a:t>
            </a:r>
          </a:p>
        </p:txBody>
      </p:sp>
      <p:sp>
        <p:nvSpPr>
          <p:cNvPr id="42" name="Text Box 30"/>
          <p:cNvSpPr txBox="1">
            <a:spLocks noChangeArrowheads="1"/>
          </p:cNvSpPr>
          <p:nvPr/>
        </p:nvSpPr>
        <p:spPr bwMode="auto">
          <a:xfrm>
            <a:off x="2991241" y="5323573"/>
            <a:ext cx="4145280" cy="483235"/>
          </a:xfrm>
          <a:prstGeom prst="rect">
            <a:avLst/>
          </a:prstGeom>
          <a:noFill/>
          <a:ln w="9525" algn="ctr">
            <a:noFill/>
            <a:miter lim="800000"/>
          </a:ln>
        </p:spPr>
        <p:txBody>
          <a:bodyPr wrap="none">
            <a:spAutoFit/>
          </a:bodyPr>
          <a:lstStyle>
            <a:defPPr>
              <a:defRPr lang="zh-CN"/>
            </a:defPPr>
            <a:lvl1pPr>
              <a:defRPr sz="2400">
                <a:effectLst>
                  <a:outerShdw blurRad="38100" dist="38100" dir="2700000" algn="tl">
                    <a:srgbClr val="C0C0C0"/>
                  </a:outerShdw>
                </a:effectLst>
                <a:latin typeface="Arial" panose="020B0604020202020204" pitchFamily="34" charset="0"/>
              </a:defRPr>
            </a:lvl1pPr>
            <a:lvl2pPr>
              <a:defRPr>
                <a:latin typeface="Arial" panose="020B0604020202020204" pitchFamily="34" charset="0"/>
              </a:defRPr>
            </a:lvl2pPr>
            <a:lvl3pPr>
              <a:defRPr>
                <a:latin typeface="Arial" panose="020B0604020202020204" pitchFamily="34" charset="0"/>
              </a:defRPr>
            </a:lvl3pPr>
            <a:lvl4pPr>
              <a:defRPr>
                <a:latin typeface="Arial" panose="020B0604020202020204" pitchFamily="34" charset="0"/>
              </a:defRPr>
            </a:lvl4pPr>
            <a:lvl5pPr>
              <a:defRPr>
                <a:latin typeface="Arial" panose="020B0604020202020204" pitchFamily="34" charset="0"/>
              </a:defRPr>
            </a:lvl5pPr>
            <a:lvl6pPr>
              <a:defRPr>
                <a:latin typeface="Arial" panose="020B0604020202020204" pitchFamily="34" charset="0"/>
              </a:defRPr>
            </a:lvl6pPr>
            <a:lvl7pPr>
              <a:defRPr>
                <a:latin typeface="Arial" panose="020B0604020202020204" pitchFamily="34" charset="0"/>
              </a:defRPr>
            </a:lvl7pPr>
            <a:lvl8pPr>
              <a:defRPr>
                <a:latin typeface="Arial" panose="020B0604020202020204" pitchFamily="34" charset="0"/>
              </a:defRPr>
            </a:lvl8pPr>
            <a:lvl9pPr>
              <a:defRPr>
                <a:latin typeface="Arial" panose="020B0604020202020204" pitchFamily="34" charset="0"/>
              </a:defRPr>
            </a:lvl9pPr>
          </a:lstStyle>
          <a:p>
            <a:r>
              <a:rPr lang="zh-CN" altLang="en-US" dirty="0">
                <a:latin typeface="微软雅黑" panose="020B0503020204020204" pitchFamily="34" charset="-122"/>
                <a:ea typeface="微软雅黑" panose="020B0503020204020204" pitchFamily="34" charset="-122"/>
              </a:rPr>
              <a:t>网络信息内容过滤的主要方法</a:t>
            </a:r>
            <a:endParaRPr lang="en-US" altLang="zh-CN" dirty="0">
              <a:latin typeface="微软雅黑" panose="020B0503020204020204" pitchFamily="34" charset="-122"/>
              <a:ea typeface="微软雅黑" panose="020B0503020204020204" pitchFamily="34" charset="-122"/>
            </a:endParaRPr>
          </a:p>
        </p:txBody>
      </p:sp>
      <p:sp>
        <p:nvSpPr>
          <p:cNvPr id="3" name="Text Box 31"/>
          <p:cNvSpPr txBox="1">
            <a:spLocks noChangeArrowheads="1"/>
          </p:cNvSpPr>
          <p:nvPr/>
        </p:nvSpPr>
        <p:spPr bwMode="gray">
          <a:xfrm>
            <a:off x="1585540" y="5694414"/>
            <a:ext cx="365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400">
                <a:solidFill>
                  <a:srgbClr val="F8F8F8"/>
                </a:solidFill>
                <a:latin typeface="微软雅黑" panose="020B0503020204020204" pitchFamily="34" charset="-122"/>
                <a:ea typeface="微软雅黑" panose="020B0503020204020204" pitchFamily="34" charset="-122"/>
              </a:rPr>
              <a:t>5</a:t>
            </a:r>
          </a:p>
        </p:txBody>
      </p:sp>
      <p:grpSp>
        <p:nvGrpSpPr>
          <p:cNvPr id="6" name="Group 25"/>
          <p:cNvGrpSpPr/>
          <p:nvPr/>
        </p:nvGrpSpPr>
        <p:grpSpPr bwMode="auto">
          <a:xfrm>
            <a:off x="1292191" y="5238597"/>
            <a:ext cx="1016000" cy="665162"/>
            <a:chOff x="3174" y="2656"/>
            <a:chExt cx="1549" cy="1351"/>
          </a:xfrm>
          <a:solidFill>
            <a:schemeClr val="accent6">
              <a:lumMod val="75000"/>
            </a:schemeClr>
          </a:solidFill>
        </p:grpSpPr>
        <p:sp>
          <p:nvSpPr>
            <p:cNvPr id="12" name="AutoShape 26"/>
            <p:cNvSpPr>
              <a:spLocks noChangeArrowheads="1"/>
            </p:cNvSpPr>
            <p:nvPr/>
          </p:nvSpPr>
          <p:spPr bwMode="gray">
            <a:xfrm>
              <a:off x="3187" y="2679"/>
              <a:ext cx="1536" cy="1328"/>
            </a:xfrm>
            <a:prstGeom prst="hexagon">
              <a:avLst>
                <a:gd name="adj" fmla="val 28916"/>
                <a:gd name="vf" fmla="val 115470"/>
              </a:avLst>
            </a:prstGeom>
            <a:grpFill/>
            <a:ln w="9525">
              <a:no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atin typeface="微软雅黑" panose="020B0503020204020204" pitchFamily="34" charset="-122"/>
                <a:ea typeface="微软雅黑" panose="020B0503020204020204" pitchFamily="34" charset="-122"/>
              </a:endParaRPr>
            </a:p>
          </p:txBody>
        </p:sp>
        <p:sp>
          <p:nvSpPr>
            <p:cNvPr id="43" name="AutoShape 27"/>
            <p:cNvSpPr>
              <a:spLocks noChangeArrowheads="1"/>
            </p:cNvSpPr>
            <p:nvPr/>
          </p:nvSpPr>
          <p:spPr bwMode="gray">
            <a:xfrm>
              <a:off x="3174" y="2656"/>
              <a:ext cx="1536" cy="1328"/>
            </a:xfrm>
            <a:prstGeom prst="hexagon">
              <a:avLst>
                <a:gd name="adj" fmla="val 28916"/>
                <a:gd name="vf" fmla="val 115470"/>
              </a:avLst>
            </a:prstGeom>
            <a:grpFill/>
            <a:ln w="9525">
              <a:solidFill>
                <a:srgbClr val="C0C0C0"/>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atin typeface="微软雅黑" panose="020B0503020204020204" pitchFamily="34" charset="-122"/>
                <a:ea typeface="微软雅黑" panose="020B0503020204020204" pitchFamily="34" charset="-122"/>
              </a:endParaRPr>
            </a:p>
          </p:txBody>
        </p:sp>
        <p:sp>
          <p:nvSpPr>
            <p:cNvPr id="44" name="AutoShape 28"/>
            <p:cNvSpPr>
              <a:spLocks noChangeArrowheads="1"/>
            </p:cNvSpPr>
            <p:nvPr/>
          </p:nvSpPr>
          <p:spPr bwMode="gray">
            <a:xfrm>
              <a:off x="3264" y="2736"/>
              <a:ext cx="1350" cy="1168"/>
            </a:xfrm>
            <a:prstGeom prst="hexagon">
              <a:avLst>
                <a:gd name="adj" fmla="val 28896"/>
                <a:gd name="vf" fmla="val 115470"/>
              </a:avLst>
            </a:prstGeom>
            <a:grpFill/>
            <a:ln w="9525">
              <a:solidFill>
                <a:schemeClr val="tx1"/>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atin typeface="微软雅黑" panose="020B0503020204020204" pitchFamily="34" charset="-122"/>
                <a:ea typeface="微软雅黑" panose="020B0503020204020204" pitchFamily="34" charset="-122"/>
              </a:endParaRPr>
            </a:p>
          </p:txBody>
        </p:sp>
      </p:grpSp>
      <p:sp>
        <p:nvSpPr>
          <p:cNvPr id="45" name="Text Box 31"/>
          <p:cNvSpPr txBox="1">
            <a:spLocks noChangeArrowheads="1"/>
          </p:cNvSpPr>
          <p:nvPr/>
        </p:nvSpPr>
        <p:spPr bwMode="gray">
          <a:xfrm>
            <a:off x="1585881" y="5323574"/>
            <a:ext cx="361315" cy="48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400">
                <a:solidFill>
                  <a:srgbClr val="F8F8F8"/>
                </a:solidFill>
                <a:latin typeface="微软雅黑" panose="020B0503020204020204" pitchFamily="34" charset="-122"/>
                <a:ea typeface="微软雅黑" panose="020B0503020204020204" pitchFamily="34" charset="-122"/>
              </a:rPr>
              <a:t>6</a:t>
            </a:r>
          </a:p>
        </p:txBody>
      </p:sp>
      <p:sp>
        <p:nvSpPr>
          <p:cNvPr id="46" name="Line 29"/>
          <p:cNvSpPr>
            <a:spLocks noChangeShapeType="1"/>
          </p:cNvSpPr>
          <p:nvPr/>
        </p:nvSpPr>
        <p:spPr bwMode="auto">
          <a:xfrm>
            <a:off x="2082767" y="5925553"/>
            <a:ext cx="6400800" cy="0"/>
          </a:xfrm>
          <a:prstGeom prst="line">
            <a:avLst/>
          </a:prstGeom>
          <a:noFill/>
          <a:ln w="25400">
            <a:solidFill>
              <a:schemeClr val="tx1"/>
            </a:solidFill>
            <a:prstDash val="sysDot"/>
            <a:round/>
            <a:tailEnd type="oval" w="med" len="me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47" name="Text Box 30"/>
          <p:cNvSpPr txBox="1">
            <a:spLocks noChangeArrowheads="1"/>
          </p:cNvSpPr>
          <p:nvPr/>
        </p:nvSpPr>
        <p:spPr bwMode="auto">
          <a:xfrm>
            <a:off x="3008103" y="3040290"/>
            <a:ext cx="3262432" cy="461665"/>
          </a:xfrm>
          <a:prstGeom prst="rect">
            <a:avLst/>
          </a:prstGeom>
          <a:noFill/>
          <a:ln w="9525" algn="ctr">
            <a:noFill/>
            <a:miter lim="800000"/>
          </a:ln>
        </p:spPr>
        <p:txBody>
          <a:bodyPr wrap="none">
            <a:spAutoFit/>
          </a:bodyPr>
          <a:lstStyle>
            <a:defPPr>
              <a:defRPr lang="zh-CN"/>
            </a:defPPr>
            <a:lvl1pPr>
              <a:defRPr sz="2400">
                <a:effectLst>
                  <a:outerShdw blurRad="38100" dist="38100" dir="2700000" algn="tl">
                    <a:srgbClr val="C0C0C0"/>
                  </a:outerShdw>
                </a:effectLst>
                <a:latin typeface="Arial" panose="020B0604020202020204" pitchFamily="34" charset="0"/>
              </a:defRPr>
            </a:lvl1pPr>
            <a:lvl2pPr>
              <a:defRPr>
                <a:latin typeface="Arial" panose="020B0604020202020204" pitchFamily="34" charset="0"/>
              </a:defRPr>
            </a:lvl2pPr>
            <a:lvl3pPr>
              <a:defRPr>
                <a:latin typeface="Arial" panose="020B0604020202020204" pitchFamily="34" charset="0"/>
              </a:defRPr>
            </a:lvl3pPr>
            <a:lvl4pPr>
              <a:defRPr>
                <a:latin typeface="Arial" panose="020B0604020202020204" pitchFamily="34" charset="0"/>
              </a:defRPr>
            </a:lvl4pPr>
            <a:lvl5pPr>
              <a:defRPr>
                <a:latin typeface="Arial" panose="020B0604020202020204" pitchFamily="34" charset="0"/>
              </a:defRPr>
            </a:lvl5pPr>
            <a:lvl6pPr>
              <a:defRPr>
                <a:latin typeface="Arial" panose="020B0604020202020204" pitchFamily="34" charset="0"/>
              </a:defRPr>
            </a:lvl6pPr>
            <a:lvl7pPr>
              <a:defRPr>
                <a:latin typeface="Arial" panose="020B0604020202020204" pitchFamily="34" charset="0"/>
              </a:defRPr>
            </a:lvl7pPr>
            <a:lvl8pPr>
              <a:defRPr>
                <a:latin typeface="Arial" panose="020B0604020202020204" pitchFamily="34" charset="0"/>
              </a:defRPr>
            </a:lvl8pPr>
            <a:lvl9pPr>
              <a:defRPr>
                <a:latin typeface="Arial" panose="020B0604020202020204" pitchFamily="34" charset="0"/>
              </a:defRPr>
            </a:lvl9pPr>
          </a:lstStyle>
          <a:p>
            <a:r>
              <a:rPr lang="zh-CN" altLang="en-US" dirty="0">
                <a:latin typeface="微软雅黑" panose="020B0503020204020204" pitchFamily="34" charset="-122"/>
                <a:ea typeface="微软雅黑" panose="020B0503020204020204" pitchFamily="34" charset="-122"/>
              </a:rPr>
              <a:t>网络</a:t>
            </a:r>
            <a:r>
              <a:rPr lang="zh-CN" altLang="en-US" dirty="0" smtClean="0">
                <a:latin typeface="微软雅黑" panose="020B0503020204020204" pitchFamily="34" charset="-122"/>
                <a:ea typeface="微软雅黑" panose="020B0503020204020204" pitchFamily="34" charset="-122"/>
              </a:rPr>
              <a:t>信息内容分级审查</a:t>
            </a:r>
            <a:endParaRPr lang="en-US" altLang="zh-CN"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pPr>
              <a:defRPr/>
            </a:pPr>
            <a:fld id="{B8A2BE66-3A1D-4F69-92F9-8180C3DFAFD8}" type="slidenum">
              <a:rPr lang="zh-CN" altLang="zh-CN" smtClean="0"/>
              <a:t>2</a:t>
            </a:fld>
            <a:endParaRPr lang="zh-CN"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应用层阻塞技术</a:t>
            </a:r>
            <a:endParaRPr lang="en-US" altLang="zh-CN" dirty="0" smtClean="0"/>
          </a:p>
          <a:p>
            <a:pPr lvl="1"/>
            <a:r>
              <a:rPr lang="en-US" altLang="zh-CN" b="1" dirty="0" smtClean="0"/>
              <a:t>URL</a:t>
            </a:r>
            <a:r>
              <a:rPr lang="zh-CN" altLang="en-US" b="1" dirty="0"/>
              <a:t>阻塞</a:t>
            </a:r>
            <a:endParaRPr lang="en-US" altLang="zh-CN" b="1" dirty="0" smtClean="0"/>
          </a:p>
          <a:p>
            <a:pPr lvl="2"/>
            <a:r>
              <a:rPr lang="zh-CN" altLang="en-US" dirty="0"/>
              <a:t>制定</a:t>
            </a:r>
            <a:r>
              <a:rPr lang="zh-CN" altLang="en-US" dirty="0" smtClean="0"/>
              <a:t>不能访问</a:t>
            </a:r>
            <a:r>
              <a:rPr lang="en-US" altLang="zh-CN" dirty="0" smtClean="0"/>
              <a:t>URL</a:t>
            </a:r>
            <a:r>
              <a:rPr lang="zh-CN" altLang="en-US" dirty="0" smtClean="0"/>
              <a:t>地址，以黑名单的形式存放在代理服务器或应用层网关中。在进行</a:t>
            </a:r>
            <a:r>
              <a:rPr lang="en-US" altLang="zh-CN" dirty="0" smtClean="0"/>
              <a:t>HTTP</a:t>
            </a:r>
            <a:r>
              <a:rPr lang="zh-CN" altLang="en-US" dirty="0" smtClean="0"/>
              <a:t>请求的时候，代理服务器或应用层网关会对</a:t>
            </a:r>
            <a:r>
              <a:rPr lang="en-US" altLang="zh-CN" dirty="0" smtClean="0"/>
              <a:t>URL</a:t>
            </a:r>
            <a:r>
              <a:rPr lang="zh-CN" altLang="en-US" dirty="0" smtClean="0"/>
              <a:t>进行审查，如果在黑名单中将予以阻塞</a:t>
            </a:r>
            <a:endParaRPr lang="en-US" altLang="zh-CN" dirty="0" smtClean="0"/>
          </a:p>
          <a:p>
            <a:pPr lvl="1"/>
            <a:r>
              <a:rPr lang="zh-CN" altLang="en-US" b="1" dirty="0" smtClean="0"/>
              <a:t>关键字审查</a:t>
            </a:r>
            <a:endParaRPr lang="en-US" altLang="zh-CN" b="1" dirty="0" smtClean="0"/>
          </a:p>
          <a:p>
            <a:pPr lvl="2"/>
            <a:r>
              <a:rPr lang="zh-CN" altLang="en-US" dirty="0" smtClean="0"/>
              <a:t>在互联网出口网关处收集信息，过滤、嗅探制定的关键字，针对包含关键字的通信过程进行</a:t>
            </a:r>
            <a:r>
              <a:rPr lang="zh-CN" altLang="en-US" dirty="0" smtClean="0"/>
              <a:t>阻断（缺点“黑</a:t>
            </a:r>
            <a:r>
              <a:rPr lang="zh-CN" altLang="en-US" dirty="0" smtClean="0">
                <a:solidFill>
                  <a:srgbClr val="FF0000"/>
                </a:solidFill>
              </a:rPr>
              <a:t>夜总会</a:t>
            </a:r>
            <a:r>
              <a:rPr lang="zh-CN" altLang="en-US" dirty="0" smtClean="0"/>
              <a:t>过去”）</a:t>
            </a:r>
            <a:endParaRPr lang="en-US" altLang="zh-CN" dirty="0" smtClean="0"/>
          </a:p>
          <a:p>
            <a:pPr lvl="2"/>
            <a:r>
              <a:rPr lang="en-US" altLang="zh-CN" dirty="0" smtClean="0"/>
              <a:t>HTTP</a:t>
            </a:r>
            <a:r>
              <a:rPr lang="zh-CN" altLang="en-US" dirty="0" smtClean="0"/>
              <a:t>报文头部关键词</a:t>
            </a:r>
            <a:endParaRPr lang="en-US" altLang="zh-CN" dirty="0" smtClean="0"/>
          </a:p>
          <a:p>
            <a:pPr lvl="2"/>
            <a:r>
              <a:rPr lang="zh-CN" altLang="en-US" dirty="0" smtClean="0"/>
              <a:t>数据流内文关键词</a:t>
            </a:r>
            <a:endParaRPr lang="en-US" altLang="zh-CN" dirty="0" smtClean="0"/>
          </a:p>
        </p:txBody>
      </p:sp>
      <p:sp>
        <p:nvSpPr>
          <p:cNvPr id="5" name="灯片编号占位符 4"/>
          <p:cNvSpPr>
            <a:spLocks noGrp="1"/>
          </p:cNvSpPr>
          <p:nvPr>
            <p:ph type="sldNum" sz="quarter" idx="12"/>
          </p:nvPr>
        </p:nvSpPr>
        <p:spPr/>
        <p:txBody>
          <a:bodyPr/>
          <a:lstStyle/>
          <a:p>
            <a:pPr>
              <a:defRPr/>
            </a:pPr>
            <a:fld id="{54D9912E-CD21-4B76-91AB-8AF6576DF20D}" type="slidenum">
              <a:rPr lang="zh-CN" altLang="zh-CN" smtClean="0"/>
              <a:t>20</a:t>
            </a:fld>
            <a:endParaRPr lang="zh-CN" altLang="zh-CN"/>
          </a:p>
        </p:txBody>
      </p:sp>
    </p:spTree>
    <p:extLst>
      <p:ext uri="{BB962C8B-B14F-4D97-AF65-F5344CB8AC3E}">
        <p14:creationId xmlns:p14="http://schemas.microsoft.com/office/powerpoint/2010/main" val="19442709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latin typeface="Arial" pitchFamily="34" charset="0"/>
                <a:cs typeface="Arial" pitchFamily="34" charset="0"/>
              </a:rPr>
              <a:t>应用层阻塞技术的部署方式</a:t>
            </a:r>
            <a:endParaRPr lang="en-US" altLang="zh-CN" dirty="0" smtClean="0">
              <a:latin typeface="Arial" pitchFamily="34" charset="0"/>
              <a:cs typeface="Arial" pitchFamily="34" charset="0"/>
            </a:endParaRPr>
          </a:p>
          <a:p>
            <a:pPr lvl="1"/>
            <a:r>
              <a:rPr lang="zh-CN" altLang="en-US" b="1" dirty="0" smtClean="0">
                <a:latin typeface="Arial" pitchFamily="34" charset="0"/>
                <a:cs typeface="Arial" pitchFamily="34" charset="0"/>
              </a:rPr>
              <a:t>旁路</a:t>
            </a:r>
            <a:r>
              <a:rPr lang="zh-CN" altLang="en-US" b="1" dirty="0">
                <a:latin typeface="Arial" pitchFamily="34" charset="0"/>
                <a:cs typeface="Arial" pitchFamily="34" charset="0"/>
              </a:rPr>
              <a:t>式（</a:t>
            </a:r>
            <a:r>
              <a:rPr lang="en-US" altLang="zh-CN" b="1" dirty="0" err="1">
                <a:latin typeface="Arial" pitchFamily="34" charset="0"/>
                <a:cs typeface="Arial" pitchFamily="34" charset="0"/>
              </a:rPr>
              <a:t>Passby</a:t>
            </a:r>
            <a:r>
              <a:rPr lang="zh-CN" altLang="en-US" b="1" dirty="0" smtClean="0">
                <a:latin typeface="Arial" pitchFamily="34" charset="0"/>
                <a:cs typeface="Arial" pitchFamily="34" charset="0"/>
              </a:rPr>
              <a:t>）</a:t>
            </a:r>
            <a:endParaRPr lang="en-US" altLang="zh-CN" b="1" dirty="0" smtClean="0">
              <a:latin typeface="Arial" pitchFamily="34" charset="0"/>
              <a:cs typeface="Arial" pitchFamily="34" charset="0"/>
            </a:endParaRPr>
          </a:p>
          <a:p>
            <a:pPr lvl="2"/>
            <a:r>
              <a:rPr lang="zh-CN" altLang="en-US" dirty="0">
                <a:latin typeface="Arial" pitchFamily="34" charset="0"/>
                <a:cs typeface="Arial" pitchFamily="34" charset="0"/>
              </a:rPr>
              <a:t>监听网络上所有信息，并有选择的对基于</a:t>
            </a:r>
            <a:r>
              <a:rPr lang="en-US" altLang="zh-CN" dirty="0">
                <a:latin typeface="Arial" pitchFamily="34" charset="0"/>
                <a:cs typeface="Arial" pitchFamily="34" charset="0"/>
              </a:rPr>
              <a:t>TCP</a:t>
            </a:r>
            <a:r>
              <a:rPr lang="zh-CN" altLang="en-US" dirty="0">
                <a:latin typeface="Arial" pitchFamily="34" charset="0"/>
                <a:cs typeface="Arial" pitchFamily="34" charset="0"/>
              </a:rPr>
              <a:t>的连接（如</a:t>
            </a:r>
            <a:r>
              <a:rPr lang="en-US" altLang="zh-CN" dirty="0">
                <a:latin typeface="Arial" pitchFamily="34" charset="0"/>
                <a:cs typeface="Arial" pitchFamily="34" charset="0"/>
              </a:rPr>
              <a:t>HTTP/HTTPS/FTP/TELNET/POP3/SMTP</a:t>
            </a:r>
            <a:r>
              <a:rPr lang="zh-CN" altLang="en-US" dirty="0">
                <a:latin typeface="Arial" pitchFamily="34" charset="0"/>
                <a:cs typeface="Arial" pitchFamily="34" charset="0"/>
              </a:rPr>
              <a:t>等）进行</a:t>
            </a:r>
            <a:r>
              <a:rPr lang="zh-CN" altLang="en-US" dirty="0" smtClean="0">
                <a:latin typeface="Arial" pitchFamily="34" charset="0"/>
                <a:cs typeface="Arial" pitchFamily="34" charset="0"/>
              </a:rPr>
              <a:t>阻断</a:t>
            </a:r>
            <a:endParaRPr lang="en-US" altLang="zh-CN" dirty="0" smtClean="0">
              <a:latin typeface="Arial" pitchFamily="34" charset="0"/>
              <a:cs typeface="Arial" pitchFamily="34" charset="0"/>
            </a:endParaRPr>
          </a:p>
          <a:p>
            <a:pPr lvl="2"/>
            <a:r>
              <a:rPr lang="zh-CN" altLang="en-US" dirty="0" smtClean="0">
                <a:latin typeface="Arial" pitchFamily="34" charset="0"/>
                <a:cs typeface="Arial" pitchFamily="34" charset="0"/>
              </a:rPr>
              <a:t>旁路</a:t>
            </a:r>
            <a:r>
              <a:rPr lang="zh-CN" altLang="en-US" dirty="0">
                <a:latin typeface="Arial" pitchFamily="34" charset="0"/>
                <a:cs typeface="Arial" pitchFamily="34" charset="0"/>
              </a:rPr>
              <a:t>式过滤的原理基于</a:t>
            </a:r>
            <a:r>
              <a:rPr lang="en-US" altLang="zh-CN" dirty="0">
                <a:latin typeface="Arial" pitchFamily="34" charset="0"/>
                <a:cs typeface="Arial" pitchFamily="34" charset="0"/>
              </a:rPr>
              <a:t>TCP</a:t>
            </a:r>
            <a:r>
              <a:rPr lang="zh-CN" altLang="en-US" dirty="0">
                <a:latin typeface="Arial" pitchFamily="34" charset="0"/>
                <a:cs typeface="Arial" pitchFamily="34" charset="0"/>
              </a:rPr>
              <a:t>的连接性：跟踪所有</a:t>
            </a:r>
            <a:r>
              <a:rPr lang="en-US" altLang="zh-CN" dirty="0">
                <a:latin typeface="Arial" pitchFamily="34" charset="0"/>
                <a:cs typeface="Arial" pitchFamily="34" charset="0"/>
              </a:rPr>
              <a:t>TCP</a:t>
            </a:r>
            <a:r>
              <a:rPr lang="zh-CN" altLang="en-US" dirty="0">
                <a:latin typeface="Arial" pitchFamily="34" charset="0"/>
                <a:cs typeface="Arial" pitchFamily="34" charset="0"/>
              </a:rPr>
              <a:t>连接，阻断时以服务器身份向客户端发送</a:t>
            </a:r>
            <a:r>
              <a:rPr lang="en-US" altLang="zh-CN" dirty="0" smtClean="0">
                <a:latin typeface="Arial" pitchFamily="34" charset="0"/>
                <a:cs typeface="Arial" pitchFamily="34" charset="0"/>
              </a:rPr>
              <a:t>HTTP ACK PSH FIN</a:t>
            </a:r>
            <a:r>
              <a:rPr lang="zh-CN" altLang="en-US" dirty="0" smtClean="0">
                <a:latin typeface="Arial" pitchFamily="34" charset="0"/>
                <a:cs typeface="Arial" pitchFamily="34" charset="0"/>
              </a:rPr>
              <a:t>，</a:t>
            </a:r>
            <a:r>
              <a:rPr lang="zh-CN" altLang="en-US" dirty="0">
                <a:latin typeface="Arial" pitchFamily="34" charset="0"/>
                <a:cs typeface="Arial" pitchFamily="34" charset="0"/>
              </a:rPr>
              <a:t>同时</a:t>
            </a:r>
            <a:r>
              <a:rPr lang="zh-CN" altLang="en-US" dirty="0" smtClean="0">
                <a:latin typeface="Arial" pitchFamily="34" charset="0"/>
                <a:cs typeface="Arial" pitchFamily="34" charset="0"/>
              </a:rPr>
              <a:t>以客户端</a:t>
            </a:r>
            <a:r>
              <a:rPr lang="zh-CN" altLang="en-US" dirty="0">
                <a:latin typeface="Arial" pitchFamily="34" charset="0"/>
                <a:cs typeface="Arial" pitchFamily="34" charset="0"/>
              </a:rPr>
              <a:t>身份向服务器发送</a:t>
            </a:r>
            <a:r>
              <a:rPr lang="en-US" altLang="zh-CN" dirty="0" smtClean="0">
                <a:latin typeface="Arial" pitchFamily="34" charset="0"/>
                <a:cs typeface="Arial" pitchFamily="34" charset="0"/>
              </a:rPr>
              <a:t>HTTP RST</a:t>
            </a:r>
            <a:r>
              <a:rPr lang="zh-CN" altLang="en-US" dirty="0">
                <a:latin typeface="Arial" pitchFamily="34" charset="0"/>
                <a:cs typeface="Arial" pitchFamily="34" charset="0"/>
              </a:rPr>
              <a:t>。</a:t>
            </a:r>
            <a:endParaRPr lang="en-US" altLang="zh-CN" dirty="0" smtClean="0">
              <a:latin typeface="Arial" pitchFamily="34" charset="0"/>
              <a:cs typeface="Arial" pitchFamily="34" charset="0"/>
            </a:endParaRPr>
          </a:p>
          <a:p>
            <a:pPr lvl="1"/>
            <a:r>
              <a:rPr lang="zh-CN" altLang="en-US" b="1" dirty="0" smtClean="0">
                <a:latin typeface="Arial" pitchFamily="34" charset="0"/>
                <a:cs typeface="Arial" pitchFamily="34" charset="0"/>
              </a:rPr>
              <a:t>穿透</a:t>
            </a:r>
            <a:r>
              <a:rPr lang="zh-CN" altLang="en-US" b="1" dirty="0">
                <a:latin typeface="Arial" pitchFamily="34" charset="0"/>
                <a:cs typeface="Arial" pitchFamily="34" charset="0"/>
              </a:rPr>
              <a:t>式（</a:t>
            </a:r>
            <a:r>
              <a:rPr lang="en-US" altLang="zh-CN" b="1" dirty="0" err="1">
                <a:latin typeface="Arial" pitchFamily="34" charset="0"/>
                <a:cs typeface="Arial" pitchFamily="34" charset="0"/>
              </a:rPr>
              <a:t>Passthrough</a:t>
            </a:r>
            <a:r>
              <a:rPr lang="zh-CN" altLang="en-US" b="1" dirty="0" smtClean="0">
                <a:latin typeface="Arial" pitchFamily="34" charset="0"/>
                <a:cs typeface="Arial" pitchFamily="34" charset="0"/>
              </a:rPr>
              <a:t>）</a:t>
            </a:r>
            <a:endParaRPr lang="en-US" altLang="zh-CN" b="1" dirty="0" smtClean="0">
              <a:latin typeface="Arial" pitchFamily="34" charset="0"/>
              <a:cs typeface="Arial" pitchFamily="34" charset="0"/>
            </a:endParaRPr>
          </a:p>
          <a:p>
            <a:pPr lvl="2"/>
            <a:r>
              <a:rPr lang="zh-CN" altLang="en-US" dirty="0">
                <a:latin typeface="Arial" pitchFamily="34" charset="0"/>
                <a:cs typeface="Arial" pitchFamily="34" charset="0"/>
              </a:rPr>
              <a:t>依赖</a:t>
            </a:r>
            <a:r>
              <a:rPr lang="zh-CN" altLang="en-US" dirty="0" smtClean="0">
                <a:latin typeface="Arial" pitchFamily="34" charset="0"/>
                <a:cs typeface="Arial" pitchFamily="34" charset="0"/>
              </a:rPr>
              <a:t>于代理服务器或应用层网关，直接禁止通信过程</a:t>
            </a:r>
            <a:endParaRPr lang="en-US" altLang="zh-CN" dirty="0" smtClean="0">
              <a:latin typeface="Arial" pitchFamily="34" charset="0"/>
              <a:cs typeface="Arial" pitchFamily="34" charset="0"/>
            </a:endParaRPr>
          </a:p>
        </p:txBody>
      </p:sp>
      <p:sp>
        <p:nvSpPr>
          <p:cNvPr id="4" name="标题 3"/>
          <p:cNvSpPr>
            <a:spLocks noGrp="1"/>
          </p:cNvSpPr>
          <p:nvPr>
            <p:ph type="title"/>
          </p:nvPr>
        </p:nvSpPr>
        <p:spPr/>
        <p:txBody>
          <a:bodyPr/>
          <a:lstStyle/>
          <a:p>
            <a:endParaRPr lang="zh-CN" altLang="en-US"/>
          </a:p>
        </p:txBody>
      </p:sp>
      <p:sp>
        <p:nvSpPr>
          <p:cNvPr id="5" name="灯片编号占位符 4"/>
          <p:cNvSpPr>
            <a:spLocks noGrp="1"/>
          </p:cNvSpPr>
          <p:nvPr>
            <p:ph type="sldNum" sz="quarter" idx="12"/>
          </p:nvPr>
        </p:nvSpPr>
        <p:spPr/>
        <p:txBody>
          <a:bodyPr/>
          <a:lstStyle/>
          <a:p>
            <a:pPr>
              <a:defRPr/>
            </a:pPr>
            <a:fld id="{54D9912E-CD21-4B76-91AB-8AF6576DF20D}" type="slidenum">
              <a:rPr lang="zh-CN" altLang="zh-CN" smtClean="0"/>
              <a:t>21</a:t>
            </a:fld>
            <a:endParaRPr lang="zh-CN" altLang="zh-CN"/>
          </a:p>
        </p:txBody>
      </p:sp>
    </p:spTree>
    <p:extLst>
      <p:ext uri="{BB962C8B-B14F-4D97-AF65-F5344CB8AC3E}">
        <p14:creationId xmlns:p14="http://schemas.microsoft.com/office/powerpoint/2010/main" val="34817317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199" y="1825625"/>
            <a:ext cx="10686143" cy="4351338"/>
          </a:xfrm>
        </p:spPr>
        <p:txBody>
          <a:bodyPr>
            <a:normAutofit/>
          </a:bodyPr>
          <a:lstStyle/>
          <a:p>
            <a:r>
              <a:rPr lang="zh-CN" altLang="en-US" dirty="0" smtClean="0"/>
              <a:t>最典型的例子：</a:t>
            </a:r>
            <a:r>
              <a:rPr lang="en-US" altLang="zh-CN" dirty="0" smtClean="0"/>
              <a:t>GFW</a:t>
            </a:r>
            <a:endParaRPr lang="en-US" altLang="zh-CN" dirty="0"/>
          </a:p>
          <a:p>
            <a:pPr lvl="1"/>
            <a:r>
              <a:rPr lang="en-US" altLang="zh-CN" dirty="0" smtClean="0"/>
              <a:t>Great Firewall</a:t>
            </a:r>
            <a:r>
              <a:rPr lang="zh-CN" altLang="en-US" dirty="0"/>
              <a:t>，防火长城，也称“中国防火墙”或“中国国家防火墙”，指中华人民共和国政府在其管辖互联网内部建立的多套网络审查系统的总称，包括金盾系统和相关行政审查系统</a:t>
            </a:r>
            <a:r>
              <a:rPr lang="zh-CN" altLang="en-US" dirty="0" smtClean="0"/>
              <a:t>。</a:t>
            </a:r>
            <a:endParaRPr lang="en-US" altLang="zh-CN" dirty="0" smtClean="0"/>
          </a:p>
          <a:p>
            <a:pPr lvl="1"/>
            <a:r>
              <a:rPr lang="zh-CN" altLang="en-US" dirty="0"/>
              <a:t>一般所说的</a:t>
            </a:r>
            <a:r>
              <a:rPr lang="en-US" altLang="zh-CN" dirty="0"/>
              <a:t>GFW</a:t>
            </a:r>
            <a:r>
              <a:rPr lang="zh-CN" altLang="en-US" dirty="0"/>
              <a:t>，主要指公共网络监控系统，尤其是指对境外涉及敏感内容的网站、</a:t>
            </a:r>
            <a:r>
              <a:rPr lang="en-US" altLang="zh-CN" dirty="0"/>
              <a:t>IP</a:t>
            </a:r>
            <a:r>
              <a:rPr lang="zh-CN" altLang="en-US" dirty="0"/>
              <a:t>地址、关键词、网址等的过滤</a:t>
            </a:r>
            <a:r>
              <a:rPr lang="zh-CN" altLang="en-US" dirty="0" smtClean="0"/>
              <a:t>。</a:t>
            </a:r>
            <a:endParaRPr lang="en-US" altLang="zh-CN" dirty="0" smtClean="0"/>
          </a:p>
          <a:p>
            <a:pPr lvl="1"/>
            <a:r>
              <a:rPr lang="zh-CN" altLang="en-US" dirty="0"/>
              <a:t>国家防火墙并非中国的专利。实际上，美国也有国家网络监控系统，对进出美国的每一封电子邮件进行内容扫描。不同的是，中国的国家防火墙会直接切断一些敏感连接，而美国的国家防火墙则只是做数据监控记录</a:t>
            </a:r>
            <a:r>
              <a:rPr lang="zh-CN" altLang="en-US" dirty="0" smtClean="0"/>
              <a:t>。</a:t>
            </a:r>
            <a:endParaRPr lang="zh-CN" altLang="en-US" dirty="0"/>
          </a:p>
        </p:txBody>
      </p:sp>
      <p:sp>
        <p:nvSpPr>
          <p:cNvPr id="4" name="标题 3"/>
          <p:cNvSpPr>
            <a:spLocks noGrp="1"/>
          </p:cNvSpPr>
          <p:nvPr>
            <p:ph type="title"/>
          </p:nvPr>
        </p:nvSpPr>
        <p:spPr/>
        <p:txBody>
          <a:bodyPr/>
          <a:lstStyle/>
          <a:p>
            <a:endParaRPr lang="zh-CN" altLang="en-US"/>
          </a:p>
        </p:txBody>
      </p:sp>
      <p:sp>
        <p:nvSpPr>
          <p:cNvPr id="5" name="灯片编号占位符 4"/>
          <p:cNvSpPr>
            <a:spLocks noGrp="1"/>
          </p:cNvSpPr>
          <p:nvPr>
            <p:ph type="sldNum" sz="quarter" idx="12"/>
          </p:nvPr>
        </p:nvSpPr>
        <p:spPr/>
        <p:txBody>
          <a:bodyPr/>
          <a:lstStyle/>
          <a:p>
            <a:pPr>
              <a:defRPr/>
            </a:pPr>
            <a:fld id="{54D9912E-CD21-4B76-91AB-8AF6576DF20D}" type="slidenum">
              <a:rPr lang="zh-CN" altLang="zh-CN" smtClean="0"/>
              <a:t>22</a:t>
            </a:fld>
            <a:endParaRPr lang="zh-CN" altLang="zh-CN"/>
          </a:p>
        </p:txBody>
      </p:sp>
    </p:spTree>
    <p:extLst>
      <p:ext uri="{BB962C8B-B14F-4D97-AF65-F5344CB8AC3E}">
        <p14:creationId xmlns:p14="http://schemas.microsoft.com/office/powerpoint/2010/main" val="32938117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dirty="0" smtClean="0"/>
              <a:t>GFW</a:t>
            </a:r>
            <a:r>
              <a:rPr lang="zh-CN" altLang="en-US" dirty="0" smtClean="0"/>
              <a:t>的主要技术</a:t>
            </a:r>
            <a:endParaRPr lang="en-US" altLang="zh-CN" dirty="0"/>
          </a:p>
          <a:p>
            <a:pPr lvl="1"/>
            <a:r>
              <a:rPr lang="zh-CN" altLang="en-US" dirty="0"/>
              <a:t>域名</a:t>
            </a:r>
            <a:r>
              <a:rPr lang="zh-CN" altLang="en-US" dirty="0" smtClean="0"/>
              <a:t>劫持</a:t>
            </a:r>
            <a:endParaRPr lang="en-US" altLang="zh-CN" dirty="0" smtClean="0"/>
          </a:p>
          <a:p>
            <a:pPr lvl="1"/>
            <a:r>
              <a:rPr lang="en-US" altLang="zh-CN" dirty="0"/>
              <a:t>IP</a:t>
            </a:r>
            <a:r>
              <a:rPr lang="zh-CN" altLang="en-US" dirty="0"/>
              <a:t>封锁</a:t>
            </a:r>
          </a:p>
          <a:p>
            <a:pPr lvl="1"/>
            <a:r>
              <a:rPr lang="zh-CN" altLang="en-US" dirty="0"/>
              <a:t>关键字过滤阻断</a:t>
            </a:r>
          </a:p>
          <a:p>
            <a:pPr lvl="1"/>
            <a:r>
              <a:rPr lang="en-US" altLang="zh-CN" dirty="0"/>
              <a:t>HTTPS</a:t>
            </a:r>
            <a:r>
              <a:rPr lang="zh-CN" altLang="en-US" dirty="0"/>
              <a:t>证书过滤</a:t>
            </a:r>
          </a:p>
          <a:p>
            <a:pPr lvl="1"/>
            <a:r>
              <a:rPr lang="zh-CN" altLang="en-US" dirty="0"/>
              <a:t>对破网软件的反</a:t>
            </a:r>
            <a:r>
              <a:rPr lang="zh-CN" altLang="en-US" dirty="0" smtClean="0"/>
              <a:t>制</a:t>
            </a:r>
            <a:endParaRPr lang="zh-CN" altLang="en-US" dirty="0"/>
          </a:p>
        </p:txBody>
      </p:sp>
      <p:sp>
        <p:nvSpPr>
          <p:cNvPr id="4" name="标题 3"/>
          <p:cNvSpPr>
            <a:spLocks noGrp="1"/>
          </p:cNvSpPr>
          <p:nvPr>
            <p:ph type="title"/>
          </p:nvPr>
        </p:nvSpPr>
        <p:spPr/>
        <p:txBody>
          <a:bodyPr/>
          <a:lstStyle/>
          <a:p>
            <a:endParaRPr lang="zh-CN" altLang="en-US"/>
          </a:p>
        </p:txBody>
      </p:sp>
      <p:sp>
        <p:nvSpPr>
          <p:cNvPr id="5" name="灯片编号占位符 4"/>
          <p:cNvSpPr>
            <a:spLocks noGrp="1"/>
          </p:cNvSpPr>
          <p:nvPr>
            <p:ph type="sldNum" sz="quarter" idx="12"/>
          </p:nvPr>
        </p:nvSpPr>
        <p:spPr/>
        <p:txBody>
          <a:bodyPr/>
          <a:lstStyle/>
          <a:p>
            <a:pPr>
              <a:defRPr/>
            </a:pPr>
            <a:fld id="{54D9912E-CD21-4B76-91AB-8AF6576DF20D}" type="slidenum">
              <a:rPr lang="zh-CN" altLang="zh-CN" smtClean="0"/>
              <a:t>23</a:t>
            </a:fld>
            <a:endParaRPr lang="zh-CN" altLang="zh-CN"/>
          </a:p>
        </p:txBody>
      </p:sp>
    </p:spTree>
    <p:extLst>
      <p:ext uri="{BB962C8B-B14F-4D97-AF65-F5344CB8AC3E}">
        <p14:creationId xmlns:p14="http://schemas.microsoft.com/office/powerpoint/2010/main" val="25682403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he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5515" y="249649"/>
            <a:ext cx="11597803" cy="6358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副标题 4"/>
          <p:cNvSpPr txBox="1"/>
          <p:nvPr/>
        </p:nvSpPr>
        <p:spPr bwMode="auto">
          <a:xfrm>
            <a:off x="10001251" y="6429375"/>
            <a:ext cx="1879600" cy="266700"/>
          </a:xfrm>
          <a:prstGeom prst="rect">
            <a:avLst/>
          </a:prstGeom>
          <a:noFill/>
          <a:ln w="9525">
            <a:noFill/>
            <a:miter lim="800000"/>
          </a:ln>
        </p:spPr>
        <p:txBody>
          <a:bodyPr/>
          <a:lstStyle/>
          <a:p>
            <a:pPr algn="ctr">
              <a:spcBef>
                <a:spcPct val="20000"/>
              </a:spcBef>
              <a:buFont typeface="Arial" panose="020B0604020202020204" pitchFamily="34" charset="0"/>
              <a:buNone/>
              <a:defRPr/>
            </a:pPr>
            <a:r>
              <a:rPr lang="en-US" altLang="zh-CN" sz="1100" dirty="0" err="1">
                <a:solidFill>
                  <a:schemeClr val="tx1">
                    <a:tint val="75000"/>
                  </a:schemeClr>
                </a:solidFill>
                <a:latin typeface="+mn-lt"/>
                <a:ea typeface="+mn-ea"/>
              </a:rPr>
              <a:t>Jasmine.More</a:t>
            </a:r>
            <a:endParaRPr lang="zh-CN" altLang="en-US" sz="1100" dirty="0">
              <a:solidFill>
                <a:schemeClr val="tx1">
                  <a:tint val="75000"/>
                </a:schemeClr>
              </a:solidFill>
              <a:latin typeface="+mn-lt"/>
              <a:ea typeface="+mn-ea"/>
            </a:endParaRPr>
          </a:p>
        </p:txBody>
      </p:sp>
      <p:sp>
        <p:nvSpPr>
          <p:cNvPr id="4" name="副标题 4"/>
          <p:cNvSpPr txBox="1"/>
          <p:nvPr/>
        </p:nvSpPr>
        <p:spPr bwMode="auto">
          <a:xfrm>
            <a:off x="1760738" y="2308399"/>
            <a:ext cx="9283065" cy="2590165"/>
          </a:xfrm>
          <a:prstGeom prst="rect">
            <a:avLst/>
          </a:prstGeom>
          <a:noFill/>
          <a:ln w="9525">
            <a:noFill/>
            <a:miter lim="800000"/>
          </a:ln>
        </p:spPr>
        <p:txBody>
          <a:bodyPr/>
          <a:lstStyle/>
          <a:p>
            <a:r>
              <a:rPr lang="en-US" altLang="zh-CN" sz="44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4.3 </a:t>
            </a:r>
            <a:r>
              <a:rPr lang="zh-CN" altLang="en-US" sz="44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网络信息内容分级审查</a:t>
            </a:r>
            <a:endParaRPr lang="zh-CN" altLang="en-US" sz="4400"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9E388E38-31E5-4E32-920D-85CA0EE6CDEC}" type="slidenum">
              <a:rPr lang="zh-CN" altLang="zh-CN" smtClean="0"/>
              <a:t>24</a:t>
            </a:fld>
            <a:endParaRPr lang="zh-CN" altLang="zh-C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内容分级审查</a:t>
            </a:r>
            <a:endParaRPr lang="zh-CN" altLang="en-US" dirty="0"/>
          </a:p>
        </p:txBody>
      </p:sp>
      <p:sp>
        <p:nvSpPr>
          <p:cNvPr id="3" name="内容占位符 2"/>
          <p:cNvSpPr>
            <a:spLocks noGrp="1"/>
          </p:cNvSpPr>
          <p:nvPr>
            <p:ph idx="1"/>
          </p:nvPr>
        </p:nvSpPr>
        <p:spPr/>
        <p:txBody>
          <a:bodyPr/>
          <a:lstStyle/>
          <a:p>
            <a:r>
              <a:rPr lang="zh-CN" altLang="en-US" dirty="0"/>
              <a:t>内容安全</a:t>
            </a:r>
            <a:r>
              <a:rPr lang="zh-CN" altLang="en-US" dirty="0" smtClean="0"/>
              <a:t>分级审查是</a:t>
            </a:r>
            <a:r>
              <a:rPr lang="zh-CN" altLang="en-US" dirty="0"/>
              <a:t>一种主动的安全</a:t>
            </a:r>
            <a:r>
              <a:rPr lang="zh-CN" altLang="en-US" dirty="0" smtClean="0"/>
              <a:t>技术。</a:t>
            </a:r>
            <a:endParaRPr lang="en-US" altLang="zh-CN" dirty="0" smtClean="0"/>
          </a:p>
          <a:p>
            <a:r>
              <a:rPr lang="zh-CN" altLang="en-US" dirty="0" smtClean="0"/>
              <a:t>旨在</a:t>
            </a:r>
            <a:r>
              <a:rPr lang="zh-CN" altLang="en-US" dirty="0"/>
              <a:t>内容发布前，在内容中嵌入分级标识，随后的</a:t>
            </a:r>
            <a:r>
              <a:rPr lang="zh-CN" altLang="en-US" dirty="0" smtClean="0"/>
              <a:t>各种审查措施</a:t>
            </a:r>
            <a:r>
              <a:rPr lang="zh-CN" altLang="en-US" dirty="0"/>
              <a:t>基于分级标识进行</a:t>
            </a:r>
            <a:r>
              <a:rPr lang="zh-CN" altLang="en-US" dirty="0" smtClean="0"/>
              <a:t>。</a:t>
            </a:r>
            <a:endParaRPr lang="en-US" altLang="zh-CN" dirty="0" smtClean="0"/>
          </a:p>
          <a:p>
            <a:r>
              <a:rPr lang="zh-CN" altLang="en-US" dirty="0" smtClean="0"/>
              <a:t>这种</a:t>
            </a:r>
            <a:r>
              <a:rPr lang="zh-CN" altLang="en-US" dirty="0"/>
              <a:t>监管技术可以对信息提供的过程（信源、信息服务和信息的中转等环节）实施主动</a:t>
            </a:r>
            <a:r>
              <a:rPr lang="zh-CN" altLang="en-US" dirty="0" smtClean="0"/>
              <a:t>的审查，</a:t>
            </a:r>
            <a:r>
              <a:rPr lang="zh-CN" altLang="en-US" dirty="0"/>
              <a:t>以避免不必要的信息及不良信息的传播，通过监管来净化网络环境</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pPr>
              <a:defRPr/>
            </a:pPr>
            <a:fld id="{54D9912E-CD21-4B76-91AB-8AF6576DF20D}" type="slidenum">
              <a:rPr lang="zh-CN" altLang="zh-CN" smtClean="0"/>
              <a:t>25</a:t>
            </a:fld>
            <a:endParaRPr lang="zh-CN" altLang="zh-CN"/>
          </a:p>
        </p:txBody>
      </p:sp>
    </p:spTree>
    <p:extLst>
      <p:ext uri="{BB962C8B-B14F-4D97-AF65-F5344CB8AC3E}">
        <p14:creationId xmlns:p14="http://schemas.microsoft.com/office/powerpoint/2010/main" val="23759852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内容安全</a:t>
            </a:r>
            <a:r>
              <a:rPr lang="zh-CN" altLang="en-US" dirty="0" smtClean="0"/>
              <a:t>分级审查的</a:t>
            </a:r>
            <a:r>
              <a:rPr lang="zh-CN" altLang="en-US" dirty="0"/>
              <a:t>模型</a:t>
            </a:r>
          </a:p>
        </p:txBody>
      </p:sp>
      <p:grpSp>
        <p:nvGrpSpPr>
          <p:cNvPr id="20" name="组合 19"/>
          <p:cNvGrpSpPr/>
          <p:nvPr/>
        </p:nvGrpSpPr>
        <p:grpSpPr>
          <a:xfrm>
            <a:off x="575734" y="1844378"/>
            <a:ext cx="11040533" cy="4752975"/>
            <a:chOff x="539750" y="1484313"/>
            <a:chExt cx="8280400" cy="4752975"/>
          </a:xfrm>
        </p:grpSpPr>
        <p:sp>
          <p:nvSpPr>
            <p:cNvPr id="21" name="Oval 9"/>
            <p:cNvSpPr>
              <a:spLocks noChangeArrowheads="1"/>
            </p:cNvSpPr>
            <p:nvPr/>
          </p:nvSpPr>
          <p:spPr bwMode="auto">
            <a:xfrm>
              <a:off x="3348038" y="1557338"/>
              <a:ext cx="2663825" cy="1150937"/>
            </a:xfrm>
            <a:prstGeom prst="ellipse">
              <a:avLst/>
            </a:prstGeom>
            <a:solidFill>
              <a:srgbClr val="AFBF3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0" i="0" u="none" strike="noStrike" kern="0" cap="none" spc="0" normalizeH="0" baseline="0" noProof="0" smtClean="0">
                  <a:ln>
                    <a:noFill/>
                  </a:ln>
                  <a:solidFill>
                    <a:srgbClr val="000099"/>
                  </a:solidFill>
                  <a:effectLst/>
                  <a:uLnTx/>
                  <a:uFillTx/>
                  <a:ea typeface="华文中宋" pitchFamily="2" charset="-122"/>
                </a:rPr>
                <a:t>过滤中心</a:t>
              </a:r>
            </a:p>
          </p:txBody>
        </p:sp>
        <p:sp>
          <p:nvSpPr>
            <p:cNvPr id="22" name="AutoShape 11"/>
            <p:cNvSpPr>
              <a:spLocks noChangeArrowheads="1"/>
            </p:cNvSpPr>
            <p:nvPr/>
          </p:nvSpPr>
          <p:spPr bwMode="auto">
            <a:xfrm>
              <a:off x="539750" y="1484313"/>
              <a:ext cx="1584325" cy="1296987"/>
            </a:xfrm>
            <a:prstGeom prst="roundRect">
              <a:avLst>
                <a:gd name="adj" fmla="val 16667"/>
              </a:avLst>
            </a:prstGeom>
            <a:solidFill>
              <a:srgbClr val="AFBF3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0" i="0" u="none" strike="noStrike" kern="0" cap="none" spc="0" normalizeH="0" baseline="0" noProof="0" smtClean="0">
                  <a:ln>
                    <a:noFill/>
                  </a:ln>
                  <a:solidFill>
                    <a:srgbClr val="000099"/>
                  </a:solidFill>
                  <a:effectLst/>
                  <a:uLnTx/>
                  <a:uFillTx/>
                  <a:ea typeface="华文中宋" pitchFamily="2" charset="-122"/>
                </a:rPr>
                <a:t>信息源</a:t>
              </a:r>
            </a:p>
          </p:txBody>
        </p:sp>
        <p:sp>
          <p:nvSpPr>
            <p:cNvPr id="23" name="AutoShape 12"/>
            <p:cNvSpPr>
              <a:spLocks noChangeArrowheads="1"/>
            </p:cNvSpPr>
            <p:nvPr/>
          </p:nvSpPr>
          <p:spPr bwMode="auto">
            <a:xfrm>
              <a:off x="539750" y="5157788"/>
              <a:ext cx="1727200" cy="1079500"/>
            </a:xfrm>
            <a:prstGeom prst="roundRect">
              <a:avLst>
                <a:gd name="adj" fmla="val 16667"/>
              </a:avLst>
            </a:prstGeom>
            <a:solidFill>
              <a:srgbClr val="AFBF3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0" i="0" u="none" strike="noStrike" kern="0" cap="none" spc="0" normalizeH="0" baseline="0" noProof="0" smtClean="0">
                  <a:ln>
                    <a:noFill/>
                  </a:ln>
                  <a:solidFill>
                    <a:srgbClr val="000099"/>
                  </a:solidFill>
                  <a:effectLst/>
                  <a:uLnTx/>
                  <a:uFillTx/>
                  <a:ea typeface="华文中宋" pitchFamily="2" charset="-122"/>
                </a:rPr>
                <a:t>信息</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0" i="0" u="none" strike="noStrike" kern="0" cap="none" spc="0" normalizeH="0" baseline="0" noProof="0" smtClean="0">
                  <a:ln>
                    <a:noFill/>
                  </a:ln>
                  <a:solidFill>
                    <a:srgbClr val="000099"/>
                  </a:solidFill>
                  <a:effectLst/>
                  <a:uLnTx/>
                  <a:uFillTx/>
                  <a:ea typeface="华文中宋" pitchFamily="2" charset="-122"/>
                </a:rPr>
                <a:t>发布者</a:t>
              </a:r>
            </a:p>
          </p:txBody>
        </p:sp>
        <p:sp>
          <p:nvSpPr>
            <p:cNvPr id="24" name="AutoShape 13"/>
            <p:cNvSpPr>
              <a:spLocks noChangeArrowheads="1"/>
            </p:cNvSpPr>
            <p:nvPr/>
          </p:nvSpPr>
          <p:spPr bwMode="auto">
            <a:xfrm>
              <a:off x="7019925" y="1484313"/>
              <a:ext cx="1800225" cy="1296987"/>
            </a:xfrm>
            <a:prstGeom prst="roundRect">
              <a:avLst>
                <a:gd name="adj" fmla="val 16667"/>
              </a:avLst>
            </a:prstGeom>
            <a:solidFill>
              <a:srgbClr val="AFBF39"/>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0" i="0" u="none" strike="noStrike" kern="0" cap="none" spc="0" normalizeH="0" baseline="0" noProof="0" smtClean="0">
                  <a:ln>
                    <a:noFill/>
                  </a:ln>
                  <a:solidFill>
                    <a:srgbClr val="000099"/>
                  </a:solidFill>
                  <a:effectLst/>
                  <a:uLnTx/>
                  <a:uFillTx/>
                  <a:ea typeface="华文中宋" pitchFamily="2" charset="-122"/>
                </a:rPr>
                <a:t>信息受众</a:t>
              </a:r>
            </a:p>
          </p:txBody>
        </p:sp>
        <p:sp>
          <p:nvSpPr>
            <p:cNvPr id="25" name="Oval 14"/>
            <p:cNvSpPr>
              <a:spLocks noChangeArrowheads="1"/>
            </p:cNvSpPr>
            <p:nvPr/>
          </p:nvSpPr>
          <p:spPr bwMode="auto">
            <a:xfrm>
              <a:off x="3419475" y="4005263"/>
              <a:ext cx="2663825" cy="1150937"/>
            </a:xfrm>
            <a:prstGeom prst="ellipse">
              <a:avLst/>
            </a:prstGeom>
            <a:solidFill>
              <a:srgbClr val="AFBF3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0" i="0" u="none" strike="noStrike" kern="0" cap="none" spc="0" normalizeH="0" baseline="0" noProof="0" smtClean="0">
                  <a:ln>
                    <a:noFill/>
                  </a:ln>
                  <a:solidFill>
                    <a:srgbClr val="000099"/>
                  </a:solidFill>
                  <a:effectLst/>
                  <a:uLnTx/>
                  <a:uFillTx/>
                  <a:ea typeface="华文中宋" pitchFamily="2" charset="-122"/>
                </a:rPr>
                <a:t>分级标准</a:t>
              </a:r>
            </a:p>
          </p:txBody>
        </p:sp>
        <p:sp>
          <p:nvSpPr>
            <p:cNvPr id="26" name="Line 16"/>
            <p:cNvSpPr>
              <a:spLocks noChangeShapeType="1"/>
            </p:cNvSpPr>
            <p:nvPr/>
          </p:nvSpPr>
          <p:spPr bwMode="auto">
            <a:xfrm flipV="1">
              <a:off x="1331913" y="2781300"/>
              <a:ext cx="0" cy="2376488"/>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7" name="Line 17"/>
            <p:cNvSpPr>
              <a:spLocks noChangeShapeType="1"/>
            </p:cNvSpPr>
            <p:nvPr/>
          </p:nvSpPr>
          <p:spPr bwMode="auto">
            <a:xfrm flipH="1" flipV="1">
              <a:off x="2051050" y="2708275"/>
              <a:ext cx="1800225" cy="144145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8" name="Line 18"/>
            <p:cNvSpPr>
              <a:spLocks noChangeShapeType="1"/>
            </p:cNvSpPr>
            <p:nvPr/>
          </p:nvSpPr>
          <p:spPr bwMode="auto">
            <a:xfrm>
              <a:off x="2124075" y="2133600"/>
              <a:ext cx="1223963"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9" name="Line 19"/>
            <p:cNvSpPr>
              <a:spLocks noChangeShapeType="1"/>
            </p:cNvSpPr>
            <p:nvPr/>
          </p:nvSpPr>
          <p:spPr bwMode="auto">
            <a:xfrm flipV="1">
              <a:off x="4716463" y="2708275"/>
              <a:ext cx="0" cy="1296988"/>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0" name="Line 20"/>
            <p:cNvSpPr>
              <a:spLocks noChangeShapeType="1"/>
            </p:cNvSpPr>
            <p:nvPr/>
          </p:nvSpPr>
          <p:spPr bwMode="auto">
            <a:xfrm>
              <a:off x="6084888" y="2133600"/>
              <a:ext cx="935037"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1" name="Line 21"/>
            <p:cNvSpPr>
              <a:spLocks noChangeShapeType="1"/>
            </p:cNvSpPr>
            <p:nvPr/>
          </p:nvSpPr>
          <p:spPr bwMode="auto">
            <a:xfrm flipV="1">
              <a:off x="5867400" y="2781300"/>
              <a:ext cx="1225550" cy="1439863"/>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2" name="Text Box 22"/>
            <p:cNvSpPr txBox="1">
              <a:spLocks noChangeArrowheads="1"/>
            </p:cNvSpPr>
            <p:nvPr/>
          </p:nvSpPr>
          <p:spPr bwMode="auto">
            <a:xfrm>
              <a:off x="1567921" y="2961481"/>
              <a:ext cx="415499"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lvl1pPr marL="342900" indent="-342900"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eaLnBrk="0" hangingPunct="0">
                <a:defRPr sz="2400">
                  <a:solidFill>
                    <a:schemeClr val="tx1"/>
                  </a:solidFill>
                  <a:latin typeface="Times New Roman" pitchFamily="18" charset="0"/>
                </a:defRPr>
              </a:lvl3pPr>
              <a:lvl4pPr eaLnBrk="0" hangingPunct="0">
                <a:defRPr sz="2400">
                  <a:solidFill>
                    <a:schemeClr val="tx1"/>
                  </a:solidFill>
                  <a:latin typeface="Times New Roman" pitchFamily="18" charset="0"/>
                </a:defRPr>
              </a:lvl4pPr>
              <a:lvl5pPr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marL="342900" marR="0" lvl="0" indent="-342900" defTabSz="914400" eaLnBrk="0" fontAlgn="auto" latinLnBrk="0" hangingPunct="0">
                <a:lnSpc>
                  <a:spcPct val="100000"/>
                </a:lnSpc>
                <a:spcBef>
                  <a:spcPct val="50000"/>
                </a:spcBef>
                <a:spcAft>
                  <a:spcPts val="0"/>
                </a:spcAft>
                <a:buClrTx/>
                <a:buSzTx/>
                <a:buFontTx/>
                <a:buNone/>
                <a:tabLst/>
                <a:defRPr/>
              </a:pPr>
              <a:r>
                <a:rPr kumimoji="0" lang="zh-CN" altLang="en-US" b="0" i="0" u="none" strike="noStrike" kern="0" cap="none" spc="0" normalizeH="0" baseline="0" noProof="0" dirty="0" smtClean="0">
                  <a:ln>
                    <a:noFill/>
                  </a:ln>
                  <a:solidFill>
                    <a:srgbClr val="000000"/>
                  </a:solidFill>
                  <a:effectLst/>
                  <a:uLnTx/>
                  <a:uFillTx/>
                  <a:latin typeface="Times New Roman" pitchFamily="18" charset="0"/>
                </a:rPr>
                <a:t>添加分级标签</a:t>
              </a:r>
            </a:p>
          </p:txBody>
        </p:sp>
        <p:sp>
          <p:nvSpPr>
            <p:cNvPr id="33" name="Text Box 23"/>
            <p:cNvSpPr txBox="1">
              <a:spLocks noChangeArrowheads="1"/>
            </p:cNvSpPr>
            <p:nvPr/>
          </p:nvSpPr>
          <p:spPr bwMode="auto">
            <a:xfrm>
              <a:off x="3203575" y="2997200"/>
              <a:ext cx="936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eaLnBrk="0" hangingPunct="0">
                <a:defRPr sz="2400">
                  <a:solidFill>
                    <a:schemeClr val="tx1"/>
                  </a:solidFill>
                  <a:latin typeface="Times New Roman" pitchFamily="18" charset="0"/>
                </a:defRPr>
              </a:lvl3pPr>
              <a:lvl4pPr eaLnBrk="0" hangingPunct="0">
                <a:defRPr sz="2400">
                  <a:solidFill>
                    <a:schemeClr val="tx1"/>
                  </a:solidFill>
                  <a:latin typeface="Times New Roman" pitchFamily="18" charset="0"/>
                </a:defRPr>
              </a:lvl4pPr>
              <a:lvl5pPr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marL="342900" marR="0" lvl="0" indent="-342900" defTabSz="914400" eaLnBrk="0" fontAlgn="auto" latinLnBrk="0" hangingPunct="0">
                <a:lnSpc>
                  <a:spcPct val="100000"/>
                </a:lnSpc>
                <a:spcBef>
                  <a:spcPct val="50000"/>
                </a:spcBef>
                <a:spcAft>
                  <a:spcPts val="0"/>
                </a:spcAft>
                <a:buClrTx/>
                <a:buSzTx/>
                <a:buFontTx/>
                <a:buNone/>
                <a:tabLst/>
                <a:defRPr/>
              </a:pPr>
              <a:r>
                <a:rPr kumimoji="0" lang="zh-CN" altLang="en-US" sz="2800" b="0" i="0" u="none" strike="noStrike" kern="0" cap="none" spc="0" normalizeH="0" baseline="0" noProof="0" smtClean="0">
                  <a:ln>
                    <a:noFill/>
                  </a:ln>
                  <a:solidFill>
                    <a:srgbClr val="000000"/>
                  </a:solidFill>
                  <a:effectLst/>
                  <a:uLnTx/>
                  <a:uFillTx/>
                  <a:latin typeface="Times New Roman" pitchFamily="18" charset="0"/>
                </a:rPr>
                <a:t>分级</a:t>
              </a:r>
            </a:p>
          </p:txBody>
        </p:sp>
        <p:sp>
          <p:nvSpPr>
            <p:cNvPr id="34" name="Text Box 24"/>
            <p:cNvSpPr txBox="1">
              <a:spLocks noChangeArrowheads="1"/>
            </p:cNvSpPr>
            <p:nvPr/>
          </p:nvSpPr>
          <p:spPr bwMode="auto">
            <a:xfrm>
              <a:off x="6443663" y="3716338"/>
              <a:ext cx="936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eaLnBrk="0" hangingPunct="0">
                <a:defRPr sz="2400">
                  <a:solidFill>
                    <a:schemeClr val="tx1"/>
                  </a:solidFill>
                  <a:latin typeface="Times New Roman" pitchFamily="18" charset="0"/>
                </a:defRPr>
              </a:lvl3pPr>
              <a:lvl4pPr eaLnBrk="0" hangingPunct="0">
                <a:defRPr sz="2400">
                  <a:solidFill>
                    <a:schemeClr val="tx1"/>
                  </a:solidFill>
                  <a:latin typeface="Times New Roman" pitchFamily="18" charset="0"/>
                </a:defRPr>
              </a:lvl4pPr>
              <a:lvl5pPr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marL="342900" marR="0" lvl="0" indent="-342900" defTabSz="914400" eaLnBrk="0" fontAlgn="auto" latinLnBrk="0" hangingPunct="0">
                <a:lnSpc>
                  <a:spcPct val="100000"/>
                </a:lnSpc>
                <a:spcBef>
                  <a:spcPct val="50000"/>
                </a:spcBef>
                <a:spcAft>
                  <a:spcPts val="0"/>
                </a:spcAft>
                <a:buClrTx/>
                <a:buSzTx/>
                <a:buFontTx/>
                <a:buNone/>
                <a:tabLst/>
                <a:defRPr/>
              </a:pPr>
              <a:r>
                <a:rPr kumimoji="0" lang="zh-CN" altLang="en-US" sz="2800" b="0" i="0" u="none" strike="noStrike" kern="0" cap="none" spc="0" normalizeH="0" baseline="0" noProof="0" smtClean="0">
                  <a:ln>
                    <a:noFill/>
                  </a:ln>
                  <a:solidFill>
                    <a:srgbClr val="000000"/>
                  </a:solidFill>
                  <a:effectLst/>
                  <a:uLnTx/>
                  <a:uFillTx/>
                  <a:latin typeface="Times New Roman" pitchFamily="18" charset="0"/>
                </a:rPr>
                <a:t>分级</a:t>
              </a:r>
            </a:p>
          </p:txBody>
        </p:sp>
        <p:sp>
          <p:nvSpPr>
            <p:cNvPr id="35" name="Text Box 25"/>
            <p:cNvSpPr txBox="1">
              <a:spLocks noChangeArrowheads="1"/>
            </p:cNvSpPr>
            <p:nvPr/>
          </p:nvSpPr>
          <p:spPr bwMode="auto">
            <a:xfrm>
              <a:off x="4859338" y="3141663"/>
              <a:ext cx="936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eaLnBrk="0" hangingPunct="0">
                <a:defRPr sz="2400">
                  <a:solidFill>
                    <a:schemeClr val="tx1"/>
                  </a:solidFill>
                  <a:latin typeface="Times New Roman" pitchFamily="18" charset="0"/>
                </a:defRPr>
              </a:lvl3pPr>
              <a:lvl4pPr eaLnBrk="0" hangingPunct="0">
                <a:defRPr sz="2400">
                  <a:solidFill>
                    <a:schemeClr val="tx1"/>
                  </a:solidFill>
                  <a:latin typeface="Times New Roman" pitchFamily="18" charset="0"/>
                </a:defRPr>
              </a:lvl4pPr>
              <a:lvl5pPr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marL="342900" marR="0" lvl="0" indent="-342900" defTabSz="914400" eaLnBrk="0" fontAlgn="auto" latinLnBrk="0" hangingPunct="0">
                <a:lnSpc>
                  <a:spcPct val="100000"/>
                </a:lnSpc>
                <a:spcBef>
                  <a:spcPct val="50000"/>
                </a:spcBef>
                <a:spcAft>
                  <a:spcPts val="0"/>
                </a:spcAft>
                <a:buClrTx/>
                <a:buSzTx/>
                <a:buFontTx/>
                <a:buNone/>
                <a:tabLst/>
                <a:defRPr/>
              </a:pPr>
              <a:r>
                <a:rPr kumimoji="0" lang="zh-CN" altLang="en-US" sz="2800" b="0" i="0" u="none" strike="noStrike" kern="0" cap="none" spc="0" normalizeH="0" baseline="0" noProof="0" smtClean="0">
                  <a:ln>
                    <a:noFill/>
                  </a:ln>
                  <a:solidFill>
                    <a:srgbClr val="000000"/>
                  </a:solidFill>
                  <a:effectLst/>
                  <a:uLnTx/>
                  <a:uFillTx/>
                  <a:latin typeface="Times New Roman" pitchFamily="18" charset="0"/>
                </a:rPr>
                <a:t>分级</a:t>
              </a:r>
            </a:p>
          </p:txBody>
        </p:sp>
      </p:grpSp>
      <p:sp>
        <p:nvSpPr>
          <p:cNvPr id="3" name="灯片编号占位符 2"/>
          <p:cNvSpPr>
            <a:spLocks noGrp="1"/>
          </p:cNvSpPr>
          <p:nvPr>
            <p:ph type="sldNum" sz="quarter" idx="12"/>
          </p:nvPr>
        </p:nvSpPr>
        <p:spPr/>
        <p:txBody>
          <a:bodyPr/>
          <a:lstStyle/>
          <a:p>
            <a:pPr>
              <a:defRPr/>
            </a:pPr>
            <a:fld id="{54D9912E-CD21-4B76-91AB-8AF6576DF20D}" type="slidenum">
              <a:rPr lang="zh-CN" altLang="zh-CN" smtClean="0"/>
              <a:t>26</a:t>
            </a:fld>
            <a:endParaRPr lang="zh-CN" altLang="zh-CN"/>
          </a:p>
        </p:txBody>
      </p:sp>
    </p:spTree>
    <p:extLst>
      <p:ext uri="{BB962C8B-B14F-4D97-AF65-F5344CB8AC3E}">
        <p14:creationId xmlns:p14="http://schemas.microsoft.com/office/powerpoint/2010/main" val="19530399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内容的</a:t>
            </a:r>
            <a:r>
              <a:rPr lang="zh-CN" altLang="en-US" dirty="0" smtClean="0"/>
              <a:t>分级</a:t>
            </a:r>
            <a:endParaRPr lang="zh-CN" altLang="en-US" dirty="0"/>
          </a:p>
        </p:txBody>
      </p:sp>
      <p:sp>
        <p:nvSpPr>
          <p:cNvPr id="3" name="内容占位符 2"/>
          <p:cNvSpPr>
            <a:spLocks noGrp="1"/>
          </p:cNvSpPr>
          <p:nvPr>
            <p:ph idx="1"/>
          </p:nvPr>
        </p:nvSpPr>
        <p:spPr/>
        <p:txBody>
          <a:bodyPr/>
          <a:lstStyle/>
          <a:p>
            <a:r>
              <a:rPr lang="zh-CN" altLang="en-US" dirty="0">
                <a:latin typeface="Arial" pitchFamily="34" charset="0"/>
                <a:cs typeface="Arial" pitchFamily="34" charset="0"/>
              </a:rPr>
              <a:t>任何接受监管的内容必须要按照统一的标准被分级，内容分级标准是</a:t>
            </a:r>
            <a:r>
              <a:rPr lang="zh-CN" altLang="en-US" dirty="0" smtClean="0">
                <a:latin typeface="Arial" pitchFamily="34" charset="0"/>
                <a:cs typeface="Arial" pitchFamily="34" charset="0"/>
              </a:rPr>
              <a:t>整个审查体系</a:t>
            </a:r>
            <a:r>
              <a:rPr lang="zh-CN" altLang="en-US" dirty="0">
                <a:latin typeface="Arial" pitchFamily="34" charset="0"/>
                <a:cs typeface="Arial" pitchFamily="34" charset="0"/>
              </a:rPr>
              <a:t>的基础，一般一个信息包括内容类别标志和等级标志，如“暴力 </a:t>
            </a:r>
            <a:r>
              <a:rPr lang="en-US" altLang="zh-CN" dirty="0">
                <a:latin typeface="Arial" pitchFamily="34" charset="0"/>
                <a:cs typeface="Arial" pitchFamily="34" charset="0"/>
              </a:rPr>
              <a:t>2</a:t>
            </a:r>
            <a:r>
              <a:rPr lang="zh-CN" altLang="en-US" dirty="0">
                <a:latin typeface="Arial" pitchFamily="34" charset="0"/>
                <a:cs typeface="Arial" pitchFamily="34" charset="0"/>
              </a:rPr>
              <a:t>级”。</a:t>
            </a:r>
          </a:p>
          <a:p>
            <a:r>
              <a:rPr lang="zh-CN" altLang="en-US" dirty="0" smtClean="0">
                <a:latin typeface="Arial" pitchFamily="34" charset="0"/>
                <a:cs typeface="Arial" pitchFamily="34" charset="0"/>
              </a:rPr>
              <a:t>目前</a:t>
            </a:r>
            <a:r>
              <a:rPr lang="zh-CN" altLang="en-US" dirty="0">
                <a:latin typeface="Arial" pitchFamily="34" charset="0"/>
                <a:cs typeface="Arial" pitchFamily="34" charset="0"/>
              </a:rPr>
              <a:t>，</a:t>
            </a:r>
            <a:r>
              <a:rPr lang="en-US" altLang="zh-CN" dirty="0">
                <a:latin typeface="Arial" pitchFamily="34" charset="0"/>
                <a:cs typeface="Arial" pitchFamily="34" charset="0"/>
              </a:rPr>
              <a:t>W3C</a:t>
            </a:r>
            <a:r>
              <a:rPr lang="zh-CN" altLang="en-US" dirty="0">
                <a:latin typeface="Arial" pitchFamily="34" charset="0"/>
                <a:cs typeface="Arial" pitchFamily="34" charset="0"/>
              </a:rPr>
              <a:t>提出的 </a:t>
            </a:r>
            <a:r>
              <a:rPr lang="en-US" altLang="zh-CN" dirty="0">
                <a:latin typeface="Arial" pitchFamily="34" charset="0"/>
                <a:cs typeface="Arial" pitchFamily="34" charset="0"/>
              </a:rPr>
              <a:t>Internet</a:t>
            </a:r>
            <a:r>
              <a:rPr lang="zh-CN" altLang="en-US" dirty="0">
                <a:latin typeface="Arial" pitchFamily="34" charset="0"/>
                <a:cs typeface="Arial" pitchFamily="34" charset="0"/>
              </a:rPr>
              <a:t>内容选择平台（</a:t>
            </a:r>
            <a:r>
              <a:rPr lang="en-US" altLang="zh-CN" dirty="0">
                <a:latin typeface="Arial" pitchFamily="34" charset="0"/>
                <a:cs typeface="Arial" pitchFamily="34" charset="0"/>
              </a:rPr>
              <a:t>PICS</a:t>
            </a:r>
            <a:r>
              <a:rPr lang="zh-CN" altLang="en-US" dirty="0">
                <a:latin typeface="Arial" pitchFamily="34" charset="0"/>
                <a:cs typeface="Arial" pitchFamily="34" charset="0"/>
              </a:rPr>
              <a:t>，</a:t>
            </a:r>
            <a:r>
              <a:rPr lang="en-US" altLang="zh-CN" dirty="0">
                <a:latin typeface="Arial" pitchFamily="34" charset="0"/>
                <a:cs typeface="Arial" pitchFamily="34" charset="0"/>
              </a:rPr>
              <a:t>Platform for  Internet  Content Selection</a:t>
            </a:r>
            <a:r>
              <a:rPr lang="zh-CN" altLang="en-US" dirty="0">
                <a:latin typeface="Arial" pitchFamily="34" charset="0"/>
                <a:cs typeface="Arial" pitchFamily="34" charset="0"/>
              </a:rPr>
              <a:t>）标准是一个比较完整的分级标准体系</a:t>
            </a:r>
            <a:r>
              <a:rPr lang="zh-CN" altLang="en-US" dirty="0" smtClean="0">
                <a:latin typeface="Arial" pitchFamily="34" charset="0"/>
                <a:cs typeface="Arial" pitchFamily="34" charset="0"/>
              </a:rPr>
              <a:t>。</a:t>
            </a:r>
            <a:endParaRPr lang="zh-CN" altLang="en-US" dirty="0">
              <a:latin typeface="Arial" pitchFamily="34" charset="0"/>
              <a:cs typeface="Arial" pitchFamily="34" charset="0"/>
            </a:endParaRPr>
          </a:p>
        </p:txBody>
      </p:sp>
      <p:sp>
        <p:nvSpPr>
          <p:cNvPr id="4" name="灯片编号占位符 3"/>
          <p:cNvSpPr>
            <a:spLocks noGrp="1"/>
          </p:cNvSpPr>
          <p:nvPr>
            <p:ph type="sldNum" sz="quarter" idx="12"/>
          </p:nvPr>
        </p:nvSpPr>
        <p:spPr/>
        <p:txBody>
          <a:bodyPr/>
          <a:lstStyle/>
          <a:p>
            <a:pPr>
              <a:defRPr/>
            </a:pPr>
            <a:fld id="{54D9912E-CD21-4B76-91AB-8AF6576DF20D}" type="slidenum">
              <a:rPr lang="zh-CN" altLang="zh-CN" smtClean="0"/>
              <a:t>27</a:t>
            </a:fld>
            <a:endParaRPr lang="zh-CN" altLang="zh-CN"/>
          </a:p>
        </p:txBody>
      </p:sp>
    </p:spTree>
    <p:extLst>
      <p:ext uri="{BB962C8B-B14F-4D97-AF65-F5344CB8AC3E}">
        <p14:creationId xmlns:p14="http://schemas.microsoft.com/office/powerpoint/2010/main" val="21631157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内容的分级</a:t>
            </a:r>
          </a:p>
        </p:txBody>
      </p:sp>
      <p:sp>
        <p:nvSpPr>
          <p:cNvPr id="3" name="内容占位符 2"/>
          <p:cNvSpPr>
            <a:spLocks noGrp="1"/>
          </p:cNvSpPr>
          <p:nvPr>
            <p:ph idx="1"/>
          </p:nvPr>
        </p:nvSpPr>
        <p:spPr/>
        <p:txBody>
          <a:bodyPr>
            <a:normAutofit/>
          </a:bodyPr>
          <a:lstStyle/>
          <a:p>
            <a:r>
              <a:rPr lang="en-US" altLang="zh-CN" dirty="0" smtClean="0"/>
              <a:t>PICS</a:t>
            </a:r>
          </a:p>
          <a:p>
            <a:pPr lvl="1"/>
            <a:r>
              <a:rPr lang="en-US" altLang="zh-CN" dirty="0">
                <a:solidFill>
                  <a:srgbClr val="000000"/>
                </a:solidFill>
              </a:rPr>
              <a:t>PICS</a:t>
            </a:r>
            <a:r>
              <a:rPr lang="zh-CN" altLang="en-US" dirty="0">
                <a:solidFill>
                  <a:srgbClr val="000000"/>
                </a:solidFill>
              </a:rPr>
              <a:t>提供了对互联网上信息的内容进行标记的一个开放</a:t>
            </a:r>
            <a:r>
              <a:rPr lang="zh-CN" altLang="en-US" dirty="0" smtClean="0">
                <a:solidFill>
                  <a:srgbClr val="000000"/>
                </a:solidFill>
              </a:rPr>
              <a:t>平台</a:t>
            </a:r>
            <a:endParaRPr lang="en-US" altLang="zh-CN" dirty="0" smtClean="0">
              <a:solidFill>
                <a:srgbClr val="000000"/>
              </a:solidFill>
            </a:endParaRPr>
          </a:p>
          <a:p>
            <a:pPr lvl="1"/>
            <a:r>
              <a:rPr lang="en-US" altLang="zh-CN" dirty="0" smtClean="0">
                <a:solidFill>
                  <a:srgbClr val="000000"/>
                </a:solidFill>
              </a:rPr>
              <a:t>PICS</a:t>
            </a:r>
            <a:r>
              <a:rPr lang="zh-CN" altLang="en-US" dirty="0" smtClean="0">
                <a:solidFill>
                  <a:srgbClr val="000000"/>
                </a:solidFill>
              </a:rPr>
              <a:t>提供</a:t>
            </a:r>
            <a:r>
              <a:rPr lang="zh-CN" altLang="en-US" dirty="0">
                <a:solidFill>
                  <a:srgbClr val="000000"/>
                </a:solidFill>
              </a:rPr>
              <a:t>了有关内容分级的元数据和一种方便于任何独立群体开发自己元数据词汇的</a:t>
            </a:r>
            <a:r>
              <a:rPr lang="zh-CN" altLang="en-US" dirty="0" smtClean="0">
                <a:solidFill>
                  <a:srgbClr val="000000"/>
                </a:solidFill>
              </a:rPr>
              <a:t>机制</a:t>
            </a:r>
            <a:endParaRPr lang="en-US" altLang="zh-CN" dirty="0" smtClean="0">
              <a:solidFill>
                <a:srgbClr val="000000"/>
              </a:solidFill>
            </a:endParaRPr>
          </a:p>
          <a:p>
            <a:pPr lvl="1"/>
            <a:r>
              <a:rPr lang="zh-CN" altLang="en-US" dirty="0" smtClean="0">
                <a:solidFill>
                  <a:srgbClr val="000000"/>
                </a:solidFill>
              </a:rPr>
              <a:t>元数据</a:t>
            </a:r>
            <a:r>
              <a:rPr lang="zh-CN" altLang="en-US" dirty="0">
                <a:solidFill>
                  <a:srgbClr val="000000"/>
                </a:solidFill>
              </a:rPr>
              <a:t>包括</a:t>
            </a:r>
            <a:r>
              <a:rPr lang="en-US" altLang="zh-CN" dirty="0">
                <a:solidFill>
                  <a:srgbClr val="000000"/>
                </a:solidFill>
              </a:rPr>
              <a:t>PICS</a:t>
            </a:r>
            <a:r>
              <a:rPr lang="zh-CN" altLang="en-US" dirty="0">
                <a:solidFill>
                  <a:srgbClr val="000000"/>
                </a:solidFill>
              </a:rPr>
              <a:t>标记词汇和</a:t>
            </a:r>
            <a:r>
              <a:rPr lang="en-US" altLang="zh-CN" dirty="0">
                <a:solidFill>
                  <a:srgbClr val="000000"/>
                </a:solidFill>
              </a:rPr>
              <a:t>PICS</a:t>
            </a:r>
            <a:r>
              <a:rPr lang="zh-CN" altLang="en-US" dirty="0">
                <a:solidFill>
                  <a:srgbClr val="000000"/>
                </a:solidFill>
              </a:rPr>
              <a:t>分级服务描述</a:t>
            </a:r>
            <a:r>
              <a:rPr lang="zh-CN" altLang="en-US" dirty="0" smtClean="0">
                <a:solidFill>
                  <a:srgbClr val="000000"/>
                </a:solidFill>
              </a:rPr>
              <a:t>词汇</a:t>
            </a:r>
            <a:endParaRPr lang="zh-CN" altLang="en-US" dirty="0"/>
          </a:p>
        </p:txBody>
      </p:sp>
      <p:sp>
        <p:nvSpPr>
          <p:cNvPr id="4" name="灯片编号占位符 3"/>
          <p:cNvSpPr>
            <a:spLocks noGrp="1"/>
          </p:cNvSpPr>
          <p:nvPr>
            <p:ph type="sldNum" sz="quarter" idx="12"/>
          </p:nvPr>
        </p:nvSpPr>
        <p:spPr/>
        <p:txBody>
          <a:bodyPr/>
          <a:lstStyle/>
          <a:p>
            <a:pPr>
              <a:defRPr/>
            </a:pPr>
            <a:fld id="{54D9912E-CD21-4B76-91AB-8AF6576DF20D}" type="slidenum">
              <a:rPr lang="zh-CN" altLang="zh-CN" smtClean="0"/>
              <a:t>28</a:t>
            </a:fld>
            <a:endParaRPr lang="zh-CN" altLang="zh-CN"/>
          </a:p>
        </p:txBody>
      </p:sp>
    </p:spTree>
    <p:extLst>
      <p:ext uri="{BB962C8B-B14F-4D97-AF65-F5344CB8AC3E}">
        <p14:creationId xmlns:p14="http://schemas.microsoft.com/office/powerpoint/2010/main" val="22932716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内容的分级</a:t>
            </a:r>
          </a:p>
        </p:txBody>
      </p:sp>
      <p:sp>
        <p:nvSpPr>
          <p:cNvPr id="3" name="内容占位符 2"/>
          <p:cNvSpPr>
            <a:spLocks noGrp="1"/>
          </p:cNvSpPr>
          <p:nvPr>
            <p:ph idx="1"/>
          </p:nvPr>
        </p:nvSpPr>
        <p:spPr/>
        <p:txBody>
          <a:bodyPr>
            <a:normAutofit/>
          </a:bodyPr>
          <a:lstStyle/>
          <a:p>
            <a:r>
              <a:rPr lang="en-US" altLang="zh-CN" dirty="0" err="1" smtClean="0"/>
              <a:t>RSACi</a:t>
            </a:r>
            <a:r>
              <a:rPr lang="zh-CN" altLang="en-US" dirty="0" smtClean="0"/>
              <a:t>分级系统</a:t>
            </a:r>
            <a:endParaRPr lang="en-US" altLang="zh-CN" dirty="0" smtClean="0"/>
          </a:p>
          <a:p>
            <a:pPr lvl="1"/>
            <a:r>
              <a:rPr lang="zh-CN" altLang="en-US" dirty="0" smtClean="0">
                <a:solidFill>
                  <a:srgbClr val="000000"/>
                </a:solidFill>
              </a:rPr>
              <a:t>类似于电影分级制度，原先由娱乐厂商向购买者提供产品的等级信息</a:t>
            </a:r>
            <a:endParaRPr lang="en-US" altLang="zh-CN" dirty="0" smtClean="0">
              <a:solidFill>
                <a:srgbClr val="000000"/>
              </a:solidFill>
            </a:endParaRPr>
          </a:p>
          <a:p>
            <a:pPr lvl="1"/>
            <a:r>
              <a:rPr lang="zh-CN" altLang="en-US" dirty="0" smtClean="0">
                <a:solidFill>
                  <a:srgbClr val="000000"/>
                </a:solidFill>
              </a:rPr>
              <a:t>在互联网内容等级协会（</a:t>
            </a:r>
            <a:r>
              <a:rPr lang="en-US" altLang="zh-CN" dirty="0" smtClean="0">
                <a:solidFill>
                  <a:srgbClr val="000000"/>
                </a:solidFill>
              </a:rPr>
              <a:t>Internet Content Rating Association</a:t>
            </a:r>
            <a:r>
              <a:rPr lang="zh-CN" altLang="en-US" dirty="0" smtClean="0">
                <a:solidFill>
                  <a:srgbClr val="000000"/>
                </a:solidFill>
              </a:rPr>
              <a:t>，</a:t>
            </a:r>
            <a:r>
              <a:rPr lang="en-US" altLang="zh-CN" dirty="0" smtClean="0">
                <a:solidFill>
                  <a:srgbClr val="000000"/>
                </a:solidFill>
              </a:rPr>
              <a:t>ICRA</a:t>
            </a:r>
            <a:r>
              <a:rPr lang="zh-CN" altLang="en-US" dirty="0" smtClean="0">
                <a:solidFill>
                  <a:srgbClr val="000000"/>
                </a:solidFill>
              </a:rPr>
              <a:t>）倡导下，形成了</a:t>
            </a:r>
            <a:r>
              <a:rPr lang="en-US" altLang="zh-CN" dirty="0" err="1" smtClean="0">
                <a:solidFill>
                  <a:srgbClr val="000000"/>
                </a:solidFill>
              </a:rPr>
              <a:t>RSACi</a:t>
            </a:r>
            <a:r>
              <a:rPr lang="zh-CN" altLang="en-US" dirty="0" smtClean="0">
                <a:solidFill>
                  <a:srgbClr val="000000"/>
                </a:solidFill>
              </a:rPr>
              <a:t>分级服务（</a:t>
            </a:r>
            <a:r>
              <a:rPr lang="en-US" altLang="zh-CN" dirty="0" smtClean="0">
                <a:solidFill>
                  <a:srgbClr val="000000"/>
                </a:solidFill>
              </a:rPr>
              <a:t> </a:t>
            </a:r>
            <a:r>
              <a:rPr lang="en-US" altLang="zh-CN" dirty="0">
                <a:solidFill>
                  <a:srgbClr val="000000"/>
                </a:solidFill>
              </a:rPr>
              <a:t>Recreational Software Advisory Council </a:t>
            </a:r>
            <a:r>
              <a:rPr lang="en-US" altLang="zh-CN" dirty="0" smtClean="0">
                <a:solidFill>
                  <a:srgbClr val="000000"/>
                </a:solidFill>
              </a:rPr>
              <a:t>on the Internet</a:t>
            </a:r>
            <a:r>
              <a:rPr lang="zh-CN" altLang="en-US" dirty="0" smtClean="0">
                <a:solidFill>
                  <a:srgbClr val="000000"/>
                </a:solidFill>
              </a:rPr>
              <a:t>）</a:t>
            </a:r>
            <a:endParaRPr lang="en-US" altLang="zh-CN" dirty="0" smtClean="0">
              <a:solidFill>
                <a:srgbClr val="000000"/>
              </a:solidFill>
            </a:endParaRPr>
          </a:p>
          <a:p>
            <a:pPr lvl="1"/>
            <a:r>
              <a:rPr lang="zh-CN" altLang="en-US" dirty="0" smtClean="0">
                <a:solidFill>
                  <a:srgbClr val="000000"/>
                </a:solidFill>
              </a:rPr>
              <a:t>将互联网上的信息大致分为性</a:t>
            </a:r>
            <a:r>
              <a:rPr lang="zh-CN" altLang="en-US" dirty="0">
                <a:solidFill>
                  <a:srgbClr val="000000"/>
                </a:solidFill>
              </a:rPr>
              <a:t>、暴力、语言和裸体</a:t>
            </a:r>
            <a:r>
              <a:rPr lang="en-US" altLang="zh-CN" dirty="0">
                <a:solidFill>
                  <a:srgbClr val="000000"/>
                </a:solidFill>
              </a:rPr>
              <a:t>4</a:t>
            </a:r>
            <a:r>
              <a:rPr lang="zh-CN" altLang="en-US" dirty="0">
                <a:solidFill>
                  <a:srgbClr val="000000"/>
                </a:solidFill>
              </a:rPr>
              <a:t>个方面，每个方面的信息又分为</a:t>
            </a:r>
            <a:r>
              <a:rPr lang="en-US" altLang="zh-CN" dirty="0" smtClean="0">
                <a:solidFill>
                  <a:srgbClr val="000000"/>
                </a:solidFill>
              </a:rPr>
              <a:t>0</a:t>
            </a:r>
            <a:r>
              <a:rPr lang="zh-CN" altLang="en-US" dirty="0" smtClean="0">
                <a:solidFill>
                  <a:srgbClr val="000000"/>
                </a:solidFill>
              </a:rPr>
              <a:t>～</a:t>
            </a:r>
            <a:r>
              <a:rPr lang="en-US" altLang="zh-CN" dirty="0" smtClean="0">
                <a:solidFill>
                  <a:srgbClr val="000000"/>
                </a:solidFill>
              </a:rPr>
              <a:t>4</a:t>
            </a:r>
            <a:r>
              <a:rPr lang="zh-CN" altLang="en-US" dirty="0">
                <a:solidFill>
                  <a:srgbClr val="000000"/>
                </a:solidFill>
              </a:rPr>
              <a:t>级。</a:t>
            </a:r>
            <a:r>
              <a:rPr lang="en-US" altLang="zh-CN" dirty="0">
                <a:solidFill>
                  <a:srgbClr val="000000"/>
                </a:solidFill>
              </a:rPr>
              <a:t>0</a:t>
            </a:r>
            <a:r>
              <a:rPr lang="zh-CN" altLang="en-US" dirty="0">
                <a:solidFill>
                  <a:srgbClr val="000000"/>
                </a:solidFill>
              </a:rPr>
              <a:t>级表示无害， 级别越高，危害越大</a:t>
            </a:r>
            <a:r>
              <a:rPr lang="zh-CN" altLang="en-US" dirty="0" smtClean="0">
                <a:solidFill>
                  <a:srgbClr val="000000"/>
                </a:solidFill>
              </a:rPr>
              <a:t>。</a:t>
            </a:r>
            <a:endParaRPr lang="zh-CN" altLang="en-US" dirty="0"/>
          </a:p>
        </p:txBody>
      </p:sp>
      <p:sp>
        <p:nvSpPr>
          <p:cNvPr id="4" name="灯片编号占位符 3"/>
          <p:cNvSpPr>
            <a:spLocks noGrp="1"/>
          </p:cNvSpPr>
          <p:nvPr>
            <p:ph type="sldNum" sz="quarter" idx="12"/>
          </p:nvPr>
        </p:nvSpPr>
        <p:spPr/>
        <p:txBody>
          <a:bodyPr/>
          <a:lstStyle/>
          <a:p>
            <a:pPr>
              <a:defRPr/>
            </a:pPr>
            <a:fld id="{54D9912E-CD21-4B76-91AB-8AF6576DF20D}" type="slidenum">
              <a:rPr lang="zh-CN" altLang="zh-CN" smtClean="0"/>
              <a:t>29</a:t>
            </a:fld>
            <a:endParaRPr lang="zh-CN" altLang="zh-CN"/>
          </a:p>
        </p:txBody>
      </p:sp>
    </p:spTree>
    <p:extLst>
      <p:ext uri="{BB962C8B-B14F-4D97-AF65-F5344CB8AC3E}">
        <p14:creationId xmlns:p14="http://schemas.microsoft.com/office/powerpoint/2010/main" val="29789268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he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5360" y="203929"/>
            <a:ext cx="11597803" cy="6358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副标题 4"/>
          <p:cNvSpPr txBox="1"/>
          <p:nvPr/>
        </p:nvSpPr>
        <p:spPr bwMode="auto">
          <a:xfrm>
            <a:off x="1995170" y="2590800"/>
            <a:ext cx="9359900" cy="1677035"/>
          </a:xfrm>
          <a:prstGeom prst="rect">
            <a:avLst/>
          </a:prstGeom>
          <a:noFill/>
          <a:ln w="9525">
            <a:noFill/>
            <a:miter lim="800000"/>
          </a:ln>
        </p:spPr>
        <p:txBody>
          <a:bodyPr/>
          <a:lstStyle/>
          <a:p>
            <a:r>
              <a:rPr lang="en-US" altLang="zh-CN" sz="6000"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4.1</a:t>
            </a:r>
            <a:r>
              <a:rPr lang="zh-CN" altLang="en-US" sz="6000"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网络信息内容过滤概述</a:t>
            </a:r>
          </a:p>
          <a:p>
            <a:endParaRPr lang="en-US" altLang="zh-CN" sz="6000" dirty="0">
              <a:solidFill>
                <a:schemeClr val="accent3"/>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9E388E38-31E5-4E32-920D-85CA0EE6CDEC}" type="slidenum">
              <a:rPr lang="zh-CN" altLang="zh-CN" smtClean="0"/>
              <a:t>3</a:t>
            </a:fld>
            <a:endParaRPr lang="zh-CN"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内容的分级</a:t>
            </a:r>
          </a:p>
        </p:txBody>
      </p:sp>
      <p:sp>
        <p:nvSpPr>
          <p:cNvPr id="3" name="内容占位符 2"/>
          <p:cNvSpPr>
            <a:spLocks noGrp="1"/>
          </p:cNvSpPr>
          <p:nvPr>
            <p:ph idx="1"/>
          </p:nvPr>
        </p:nvSpPr>
        <p:spPr/>
        <p:txBody>
          <a:bodyPr>
            <a:normAutofit/>
          </a:bodyPr>
          <a:lstStyle/>
          <a:p>
            <a:r>
              <a:rPr lang="en-US" altLang="zh-CN" dirty="0" smtClean="0"/>
              <a:t>PICS</a:t>
            </a:r>
            <a:r>
              <a:rPr lang="zh-CN" altLang="en-US" dirty="0" smtClean="0"/>
              <a:t>技术的实现</a:t>
            </a:r>
            <a:endParaRPr lang="en-US" altLang="zh-CN" dirty="0" smtClean="0"/>
          </a:p>
          <a:p>
            <a:pPr lvl="1"/>
            <a:r>
              <a:rPr lang="zh-CN" altLang="en-US" dirty="0"/>
              <a:t>资源描述框</a:t>
            </a:r>
            <a:r>
              <a:rPr lang="en-US" altLang="zh-CN" dirty="0" smtClean="0"/>
              <a:t>RDF</a:t>
            </a:r>
            <a:r>
              <a:rPr lang="zh-CN" altLang="en-US" dirty="0" smtClean="0"/>
              <a:t>（</a:t>
            </a:r>
            <a:r>
              <a:rPr lang="en-US" altLang="zh-CN" dirty="0" smtClean="0"/>
              <a:t>Resource </a:t>
            </a:r>
            <a:r>
              <a:rPr lang="en-US" altLang="zh-CN" dirty="0"/>
              <a:t>Description </a:t>
            </a:r>
            <a:r>
              <a:rPr lang="en-US" altLang="zh-CN" dirty="0" smtClean="0"/>
              <a:t>Framework</a:t>
            </a:r>
            <a:r>
              <a:rPr lang="zh-CN" altLang="en-US" dirty="0" smtClean="0"/>
              <a:t>）</a:t>
            </a:r>
            <a:endParaRPr lang="en-US" altLang="zh-CN" dirty="0" smtClean="0"/>
          </a:p>
          <a:p>
            <a:pPr lvl="2"/>
            <a:r>
              <a:rPr lang="zh-CN" altLang="en-US" dirty="0" smtClean="0">
                <a:solidFill>
                  <a:srgbClr val="000000"/>
                </a:solidFill>
              </a:rPr>
              <a:t>同时</a:t>
            </a:r>
            <a:r>
              <a:rPr lang="zh-CN" altLang="en-US" dirty="0">
                <a:solidFill>
                  <a:srgbClr val="000000"/>
                </a:solidFill>
              </a:rPr>
              <a:t>携带多种元数据在网络上</a:t>
            </a:r>
            <a:r>
              <a:rPr lang="zh-CN" altLang="en-US" dirty="0" smtClean="0">
                <a:solidFill>
                  <a:srgbClr val="000000"/>
                </a:solidFill>
              </a:rPr>
              <a:t>传播</a:t>
            </a:r>
            <a:endParaRPr lang="en-US" altLang="zh-CN" dirty="0">
              <a:solidFill>
                <a:srgbClr val="000000"/>
              </a:solidFill>
            </a:endParaRPr>
          </a:p>
          <a:p>
            <a:pPr lvl="2"/>
            <a:r>
              <a:rPr lang="zh-CN" altLang="en-US" dirty="0" smtClean="0">
                <a:solidFill>
                  <a:srgbClr val="000000"/>
                </a:solidFill>
              </a:rPr>
              <a:t>一</a:t>
            </a:r>
            <a:r>
              <a:rPr lang="zh-CN" altLang="en-US" dirty="0">
                <a:solidFill>
                  <a:srgbClr val="000000"/>
                </a:solidFill>
              </a:rPr>
              <a:t>个基础结构来支持彼此独立而又互补的元数据的</a:t>
            </a:r>
            <a:r>
              <a:rPr lang="zh-CN" altLang="en-US" dirty="0" smtClean="0">
                <a:solidFill>
                  <a:srgbClr val="000000"/>
                </a:solidFill>
              </a:rPr>
              <a:t>共存</a:t>
            </a:r>
            <a:endParaRPr lang="en-US" altLang="zh-CN" dirty="0" smtClean="0">
              <a:solidFill>
                <a:srgbClr val="000000"/>
              </a:solidFill>
            </a:endParaRPr>
          </a:p>
          <a:p>
            <a:pPr lvl="2"/>
            <a:r>
              <a:rPr lang="zh-CN" altLang="en-US" dirty="0">
                <a:solidFill>
                  <a:srgbClr val="000000"/>
                </a:solidFill>
              </a:rPr>
              <a:t>可以满足许多不同信息提供者对元数据的</a:t>
            </a:r>
            <a:r>
              <a:rPr lang="zh-CN" altLang="en-US" dirty="0" smtClean="0">
                <a:solidFill>
                  <a:srgbClr val="000000"/>
                </a:solidFill>
              </a:rPr>
              <a:t>要求</a:t>
            </a:r>
            <a:endParaRPr lang="en-US" altLang="zh-CN" dirty="0" smtClean="0">
              <a:solidFill>
                <a:srgbClr val="000000"/>
              </a:solidFill>
            </a:endParaRPr>
          </a:p>
          <a:p>
            <a:pPr lvl="2"/>
            <a:r>
              <a:rPr lang="en-US" altLang="zh-CN" dirty="0">
                <a:solidFill>
                  <a:srgbClr val="000000"/>
                </a:solidFill>
              </a:rPr>
              <a:t>RDF</a:t>
            </a:r>
            <a:r>
              <a:rPr lang="zh-CN" altLang="en-US" dirty="0">
                <a:solidFill>
                  <a:srgbClr val="000000"/>
                </a:solidFill>
              </a:rPr>
              <a:t>的核心定义基于以下假设：任一个可被标识的“资源”都可以被一些可选择的”属性”描述，每一个属性的描述都有一个“值”</a:t>
            </a:r>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54D9912E-CD21-4B76-91AB-8AF6576DF20D}" type="slidenum">
              <a:rPr lang="zh-CN" altLang="zh-CN" smtClean="0"/>
              <a:t>30</a:t>
            </a:fld>
            <a:endParaRPr lang="zh-CN" altLang="zh-CN"/>
          </a:p>
        </p:txBody>
      </p:sp>
    </p:spTree>
    <p:extLst>
      <p:ext uri="{BB962C8B-B14F-4D97-AF65-F5344CB8AC3E}">
        <p14:creationId xmlns:p14="http://schemas.microsoft.com/office/powerpoint/2010/main" val="27954987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内容的分级</a:t>
            </a:r>
          </a:p>
        </p:txBody>
      </p:sp>
      <p:sp>
        <p:nvSpPr>
          <p:cNvPr id="3" name="内容占位符 2"/>
          <p:cNvSpPr>
            <a:spLocks noGrp="1"/>
          </p:cNvSpPr>
          <p:nvPr>
            <p:ph idx="1"/>
          </p:nvPr>
        </p:nvSpPr>
        <p:spPr/>
        <p:txBody>
          <a:bodyPr>
            <a:normAutofit/>
          </a:bodyPr>
          <a:lstStyle/>
          <a:p>
            <a:r>
              <a:rPr lang="en-US" altLang="zh-CN" dirty="0" smtClean="0"/>
              <a:t>PICS</a:t>
            </a:r>
            <a:r>
              <a:rPr lang="zh-CN" altLang="en-US" dirty="0" smtClean="0"/>
              <a:t>技术的实现</a:t>
            </a:r>
            <a:endParaRPr lang="en-US" altLang="zh-CN" dirty="0" smtClean="0"/>
          </a:p>
          <a:p>
            <a:pPr lvl="1"/>
            <a:r>
              <a:rPr lang="en-US" altLang="zh-CN" dirty="0" smtClean="0"/>
              <a:t>RDF</a:t>
            </a:r>
            <a:r>
              <a:rPr lang="zh-CN" altLang="en-US" dirty="0" smtClean="0"/>
              <a:t>的例子</a:t>
            </a:r>
            <a:endParaRPr lang="en-US" altLang="zh-CN" dirty="0" smtClean="0"/>
          </a:p>
          <a:p>
            <a:pPr marL="768096" lvl="2" indent="0">
              <a:buNone/>
            </a:pPr>
            <a:r>
              <a:rPr lang="en-US" altLang="zh-CN" dirty="0"/>
              <a:t>&lt;</a:t>
            </a:r>
            <a:r>
              <a:rPr lang="en-US" altLang="zh-CN" dirty="0" err="1"/>
              <a:t>rdf</a:t>
            </a:r>
            <a:r>
              <a:rPr lang="en-US" altLang="zh-CN" dirty="0"/>
              <a:t> : Description about=‘http://www.textuality</a:t>
            </a:r>
            <a:r>
              <a:rPr lang="en-US" altLang="zh-CN" dirty="0" smtClean="0"/>
              <a:t>. com/RDF/Why-RDF.html</a:t>
            </a:r>
            <a:r>
              <a:rPr lang="en-US" altLang="zh-CN" dirty="0"/>
              <a:t>’&gt; </a:t>
            </a:r>
          </a:p>
          <a:p>
            <a:pPr marL="768096" lvl="2" indent="0">
              <a:buNone/>
            </a:pPr>
            <a:r>
              <a:rPr lang="en-US" altLang="zh-CN" dirty="0"/>
              <a:t>      &lt;Author&gt; Liu &lt;/Author&gt;</a:t>
            </a:r>
          </a:p>
          <a:p>
            <a:pPr marL="768096" lvl="2" indent="0">
              <a:buNone/>
            </a:pPr>
            <a:r>
              <a:rPr lang="en-US" altLang="zh-CN" dirty="0"/>
              <a:t>      &lt;Home-Page </a:t>
            </a:r>
            <a:r>
              <a:rPr lang="en-US" altLang="zh-CN" dirty="0" err="1"/>
              <a:t>rdf:resource</a:t>
            </a:r>
            <a:r>
              <a:rPr lang="en-US" altLang="zh-CN" dirty="0"/>
              <a:t>='http://www.textuality.com/'&gt; </a:t>
            </a:r>
            <a:br>
              <a:rPr lang="en-US" altLang="zh-CN" dirty="0"/>
            </a:br>
            <a:r>
              <a:rPr lang="en-US" altLang="zh-CN" dirty="0"/>
              <a:t>&lt;/</a:t>
            </a:r>
            <a:r>
              <a:rPr lang="en-US" altLang="zh-CN" dirty="0" err="1"/>
              <a:t>rdf</a:t>
            </a:r>
            <a:r>
              <a:rPr lang="en-US" altLang="zh-CN" dirty="0"/>
              <a:t>: Description&gt; </a:t>
            </a:r>
          </a:p>
          <a:p>
            <a:pPr lvl="1"/>
            <a:r>
              <a:rPr lang="zh-CN" altLang="en-US" dirty="0" smtClean="0"/>
              <a:t>解释</a:t>
            </a:r>
            <a:r>
              <a:rPr lang="zh-CN" altLang="en-US" dirty="0"/>
              <a:t>：指明被描述资源</a:t>
            </a:r>
            <a:r>
              <a:rPr lang="zh-CN" altLang="en-US" dirty="0" smtClean="0"/>
              <a:t>的</a:t>
            </a:r>
            <a:r>
              <a:rPr lang="en-US" altLang="zh-CN" dirty="0" smtClean="0"/>
              <a:t>URI</a:t>
            </a:r>
            <a:r>
              <a:rPr lang="en-US" altLang="zh-CN" dirty="0"/>
              <a:t>, </a:t>
            </a:r>
            <a:r>
              <a:rPr lang="zh-CN" altLang="en-US" dirty="0"/>
              <a:t>它是</a:t>
            </a:r>
            <a:r>
              <a:rPr lang="en-US" altLang="zh-CN" dirty="0"/>
              <a:t>Web</a:t>
            </a:r>
            <a:r>
              <a:rPr lang="zh-CN" altLang="en-US" dirty="0"/>
              <a:t>资源的唯一标识，它是统一资源定位符</a:t>
            </a:r>
            <a:r>
              <a:rPr lang="en-US" altLang="zh-CN" dirty="0"/>
              <a:t>URL</a:t>
            </a:r>
            <a:r>
              <a:rPr lang="zh-CN" altLang="en-US" dirty="0"/>
              <a:t>的超集；被描述资源有一个叫</a:t>
            </a:r>
            <a:r>
              <a:rPr lang="en-US" altLang="zh-CN" dirty="0"/>
              <a:t>Author</a:t>
            </a:r>
            <a:r>
              <a:rPr lang="zh-CN" altLang="en-US" dirty="0"/>
              <a:t>即作者的属性，其值是</a:t>
            </a:r>
            <a:r>
              <a:rPr lang="en-US" altLang="zh-CN" dirty="0"/>
              <a:t>Liu</a:t>
            </a:r>
            <a:r>
              <a:rPr lang="zh-CN" altLang="en-US" dirty="0"/>
              <a:t>；被描述资源有一叫</a:t>
            </a:r>
            <a:r>
              <a:rPr lang="en-US" altLang="zh-CN" dirty="0"/>
              <a:t>Home-Page</a:t>
            </a:r>
            <a:r>
              <a:rPr lang="zh-CN" altLang="en-US" dirty="0"/>
              <a:t>即主页的属性，其值指向另一资源。</a:t>
            </a:r>
          </a:p>
        </p:txBody>
      </p:sp>
      <p:sp>
        <p:nvSpPr>
          <p:cNvPr id="4" name="灯片编号占位符 3"/>
          <p:cNvSpPr>
            <a:spLocks noGrp="1"/>
          </p:cNvSpPr>
          <p:nvPr>
            <p:ph type="sldNum" sz="quarter" idx="12"/>
          </p:nvPr>
        </p:nvSpPr>
        <p:spPr/>
        <p:txBody>
          <a:bodyPr/>
          <a:lstStyle/>
          <a:p>
            <a:pPr>
              <a:defRPr/>
            </a:pPr>
            <a:fld id="{54D9912E-CD21-4B76-91AB-8AF6576DF20D}" type="slidenum">
              <a:rPr lang="zh-CN" altLang="zh-CN" smtClean="0"/>
              <a:t>31</a:t>
            </a:fld>
            <a:endParaRPr lang="zh-CN" altLang="zh-CN"/>
          </a:p>
        </p:txBody>
      </p:sp>
    </p:spTree>
    <p:extLst>
      <p:ext uri="{BB962C8B-B14F-4D97-AF65-F5344CB8AC3E}">
        <p14:creationId xmlns:p14="http://schemas.microsoft.com/office/powerpoint/2010/main" val="42263358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生成并嵌入标签</a:t>
            </a:r>
          </a:p>
        </p:txBody>
      </p:sp>
      <p:sp>
        <p:nvSpPr>
          <p:cNvPr id="3" name="内容占位符 2"/>
          <p:cNvSpPr>
            <a:spLocks noGrp="1"/>
          </p:cNvSpPr>
          <p:nvPr>
            <p:ph idx="1"/>
          </p:nvPr>
        </p:nvSpPr>
        <p:spPr/>
        <p:txBody>
          <a:bodyPr/>
          <a:lstStyle/>
          <a:p>
            <a:r>
              <a:rPr lang="zh-CN" altLang="en-US" dirty="0"/>
              <a:t>将制定的分级标签与发布的信息内容相结合，可以采用如下</a:t>
            </a:r>
            <a:r>
              <a:rPr lang="en-US" altLang="zh-CN" dirty="0"/>
              <a:t>3</a:t>
            </a:r>
            <a:r>
              <a:rPr lang="zh-CN" altLang="en-US" dirty="0"/>
              <a:t>种机制：</a:t>
            </a:r>
          </a:p>
          <a:p>
            <a:pPr lvl="1"/>
            <a:r>
              <a:rPr lang="en-US" altLang="zh-CN" dirty="0" smtClean="0"/>
              <a:t>META</a:t>
            </a:r>
            <a:r>
              <a:rPr lang="zh-CN" altLang="en-US" dirty="0" smtClean="0"/>
              <a:t>标签</a:t>
            </a:r>
            <a:endParaRPr lang="zh-CN" altLang="en-US" dirty="0"/>
          </a:p>
          <a:p>
            <a:pPr lvl="1"/>
            <a:r>
              <a:rPr lang="en-US" altLang="zh-CN" dirty="0" smtClean="0">
                <a:solidFill>
                  <a:srgbClr val="000000"/>
                </a:solidFill>
              </a:rPr>
              <a:t>RFC-822</a:t>
            </a:r>
          </a:p>
          <a:p>
            <a:pPr lvl="1"/>
            <a:r>
              <a:rPr lang="zh-CN" altLang="en-US" dirty="0">
                <a:solidFill>
                  <a:srgbClr val="000000"/>
                </a:solidFill>
                <a:latin typeface="Times New Roman"/>
              </a:rPr>
              <a:t>“</a:t>
            </a:r>
            <a:r>
              <a:rPr lang="zh-CN" altLang="en-US" dirty="0">
                <a:solidFill>
                  <a:srgbClr val="000000"/>
                </a:solidFill>
              </a:rPr>
              <a:t>标签局</a:t>
            </a:r>
            <a:r>
              <a:rPr lang="zh-CN" altLang="en-US" dirty="0">
                <a:solidFill>
                  <a:srgbClr val="000000"/>
                </a:solidFill>
                <a:latin typeface="Times New Roman"/>
              </a:rPr>
              <a:t>”</a:t>
            </a:r>
            <a:endParaRPr lang="zh-CN" altLang="en-US" dirty="0"/>
          </a:p>
        </p:txBody>
      </p:sp>
      <p:sp>
        <p:nvSpPr>
          <p:cNvPr id="4" name="灯片编号占位符 3"/>
          <p:cNvSpPr>
            <a:spLocks noGrp="1"/>
          </p:cNvSpPr>
          <p:nvPr>
            <p:ph type="sldNum" sz="quarter" idx="12"/>
          </p:nvPr>
        </p:nvSpPr>
        <p:spPr/>
        <p:txBody>
          <a:bodyPr/>
          <a:lstStyle/>
          <a:p>
            <a:pPr>
              <a:defRPr/>
            </a:pPr>
            <a:fld id="{54D9912E-CD21-4B76-91AB-8AF6576DF20D}" type="slidenum">
              <a:rPr lang="zh-CN" altLang="zh-CN" smtClean="0"/>
              <a:t>32</a:t>
            </a:fld>
            <a:endParaRPr lang="zh-CN" altLang="zh-CN"/>
          </a:p>
        </p:txBody>
      </p:sp>
    </p:spTree>
    <p:extLst>
      <p:ext uri="{BB962C8B-B14F-4D97-AF65-F5344CB8AC3E}">
        <p14:creationId xmlns:p14="http://schemas.microsoft.com/office/powerpoint/2010/main" val="7925667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生成并嵌入标签</a:t>
            </a:r>
          </a:p>
        </p:txBody>
      </p:sp>
      <p:sp>
        <p:nvSpPr>
          <p:cNvPr id="3" name="内容占位符 2"/>
          <p:cNvSpPr>
            <a:spLocks noGrp="1"/>
          </p:cNvSpPr>
          <p:nvPr>
            <p:ph idx="1"/>
          </p:nvPr>
        </p:nvSpPr>
        <p:spPr/>
        <p:txBody>
          <a:bodyPr>
            <a:normAutofit/>
          </a:bodyPr>
          <a:lstStyle/>
          <a:p>
            <a:r>
              <a:rPr lang="en-US" altLang="zh-CN" dirty="0" smtClean="0"/>
              <a:t>META</a:t>
            </a:r>
            <a:r>
              <a:rPr lang="zh-CN" altLang="en-US" dirty="0" smtClean="0"/>
              <a:t>标签</a:t>
            </a:r>
            <a:endParaRPr lang="zh-CN" altLang="en-US" dirty="0"/>
          </a:p>
          <a:p>
            <a:pPr lvl="1"/>
            <a:r>
              <a:rPr lang="zh-CN" altLang="en-US" dirty="0">
                <a:solidFill>
                  <a:srgbClr val="000000"/>
                </a:solidFill>
              </a:rPr>
              <a:t>利用</a:t>
            </a:r>
            <a:r>
              <a:rPr lang="en-US" altLang="zh-CN" dirty="0">
                <a:solidFill>
                  <a:srgbClr val="000000"/>
                </a:solidFill>
              </a:rPr>
              <a:t>HTML</a:t>
            </a:r>
            <a:r>
              <a:rPr lang="zh-CN" altLang="en-US" dirty="0">
                <a:solidFill>
                  <a:srgbClr val="000000"/>
                </a:solidFill>
              </a:rPr>
              <a:t>格式的</a:t>
            </a:r>
            <a:r>
              <a:rPr lang="en-US" altLang="zh-CN" dirty="0">
                <a:solidFill>
                  <a:srgbClr val="000000"/>
                </a:solidFill>
              </a:rPr>
              <a:t>META</a:t>
            </a:r>
            <a:r>
              <a:rPr lang="zh-CN" altLang="en-US" dirty="0">
                <a:solidFill>
                  <a:srgbClr val="000000"/>
                </a:solidFill>
              </a:rPr>
              <a:t>标记，将标签嵌入在</a:t>
            </a:r>
            <a:r>
              <a:rPr lang="en-US" altLang="zh-CN" dirty="0">
                <a:solidFill>
                  <a:srgbClr val="000000"/>
                </a:solidFill>
              </a:rPr>
              <a:t>HTML</a:t>
            </a:r>
            <a:r>
              <a:rPr lang="zh-CN" altLang="en-US" dirty="0">
                <a:solidFill>
                  <a:srgbClr val="000000"/>
                </a:solidFill>
              </a:rPr>
              <a:t>头文件</a:t>
            </a:r>
            <a:r>
              <a:rPr lang="zh-CN" altLang="en-US" dirty="0" smtClean="0">
                <a:solidFill>
                  <a:srgbClr val="000000"/>
                </a:solidFill>
              </a:rPr>
              <a:t>中</a:t>
            </a:r>
            <a:endParaRPr lang="en-US" altLang="zh-CN" dirty="0" smtClean="0">
              <a:solidFill>
                <a:srgbClr val="000000"/>
              </a:solidFill>
            </a:endParaRPr>
          </a:p>
          <a:p>
            <a:pPr marL="768096" lvl="2" indent="0">
              <a:buNone/>
            </a:pPr>
            <a:r>
              <a:rPr lang="en-US" altLang="zh-CN" dirty="0"/>
              <a:t>&lt;meta http-</a:t>
            </a:r>
            <a:r>
              <a:rPr lang="en-US" altLang="zh-CN" dirty="0" err="1"/>
              <a:t>equiv</a:t>
            </a:r>
            <a:r>
              <a:rPr lang="en-US" altLang="zh-CN" dirty="0"/>
              <a:t>=“PICS-Label” </a:t>
            </a:r>
          </a:p>
          <a:p>
            <a:pPr marL="768096" lvl="2" indent="0">
              <a:buNone/>
            </a:pPr>
            <a:r>
              <a:rPr lang="en-US" altLang="zh-CN" dirty="0"/>
              <a:t>Content=‘(PICS-1.1 Http://pics-server/  by “XX”</a:t>
            </a:r>
          </a:p>
          <a:p>
            <a:pPr marL="768096" lvl="2" indent="0">
              <a:buNone/>
            </a:pPr>
            <a:r>
              <a:rPr lang="en-US" altLang="zh-CN" dirty="0"/>
              <a:t>   Label on “2010.12.04”</a:t>
            </a:r>
          </a:p>
          <a:p>
            <a:pPr marL="768096" lvl="2" indent="0">
              <a:buNone/>
            </a:pPr>
            <a:r>
              <a:rPr lang="en-US" altLang="zh-CN" dirty="0"/>
              <a:t>    Until “2012.12.04”</a:t>
            </a:r>
          </a:p>
          <a:p>
            <a:pPr marL="768096" lvl="2" indent="0">
              <a:buNone/>
            </a:pPr>
            <a:r>
              <a:rPr lang="en-US" altLang="zh-CN" dirty="0"/>
              <a:t>   For http://someserver/somepage.html</a:t>
            </a:r>
          </a:p>
          <a:p>
            <a:pPr marL="768096" lvl="2" indent="0">
              <a:buNone/>
            </a:pPr>
            <a:r>
              <a:rPr lang="en-US" altLang="zh-CN" dirty="0"/>
              <a:t>    </a:t>
            </a:r>
            <a:r>
              <a:rPr lang="en-US" altLang="zh-CN" dirty="0">
                <a:solidFill>
                  <a:srgbClr val="FF0000"/>
                </a:solidFill>
              </a:rPr>
              <a:t>Ratings(s 1 v 2 p 0</a:t>
            </a:r>
            <a:r>
              <a:rPr lang="en-US" altLang="zh-CN" dirty="0" smtClean="0">
                <a:solidFill>
                  <a:srgbClr val="FF0000"/>
                </a:solidFill>
              </a:rPr>
              <a:t>)</a:t>
            </a:r>
            <a:r>
              <a:rPr lang="en-US" altLang="zh-CN" dirty="0" smtClean="0"/>
              <a:t>)’&gt;</a:t>
            </a:r>
            <a:endParaRPr lang="zh-CN" altLang="en-US" dirty="0"/>
          </a:p>
        </p:txBody>
      </p:sp>
      <p:sp>
        <p:nvSpPr>
          <p:cNvPr id="4" name="灯片编号占位符 3"/>
          <p:cNvSpPr>
            <a:spLocks noGrp="1"/>
          </p:cNvSpPr>
          <p:nvPr>
            <p:ph type="sldNum" sz="quarter" idx="12"/>
          </p:nvPr>
        </p:nvSpPr>
        <p:spPr/>
        <p:txBody>
          <a:bodyPr/>
          <a:lstStyle/>
          <a:p>
            <a:pPr>
              <a:defRPr/>
            </a:pPr>
            <a:fld id="{54D9912E-CD21-4B76-91AB-8AF6576DF20D}" type="slidenum">
              <a:rPr lang="zh-CN" altLang="zh-CN" smtClean="0"/>
              <a:t>33</a:t>
            </a:fld>
            <a:endParaRPr lang="zh-CN" altLang="zh-CN"/>
          </a:p>
        </p:txBody>
      </p:sp>
    </p:spTree>
    <p:extLst>
      <p:ext uri="{BB962C8B-B14F-4D97-AF65-F5344CB8AC3E}">
        <p14:creationId xmlns:p14="http://schemas.microsoft.com/office/powerpoint/2010/main" val="2310791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生成并嵌入标签</a:t>
            </a:r>
          </a:p>
        </p:txBody>
      </p:sp>
      <p:sp>
        <p:nvSpPr>
          <p:cNvPr id="3" name="内容占位符 2"/>
          <p:cNvSpPr>
            <a:spLocks noGrp="1"/>
          </p:cNvSpPr>
          <p:nvPr>
            <p:ph idx="1"/>
          </p:nvPr>
        </p:nvSpPr>
        <p:spPr/>
        <p:txBody>
          <a:bodyPr>
            <a:normAutofit/>
          </a:bodyPr>
          <a:lstStyle/>
          <a:p>
            <a:r>
              <a:rPr lang="en-US" altLang="zh-CN" dirty="0" smtClean="0"/>
              <a:t>META</a:t>
            </a:r>
            <a:r>
              <a:rPr lang="zh-CN" altLang="en-US" dirty="0" smtClean="0"/>
              <a:t>标签</a:t>
            </a:r>
            <a:endParaRPr lang="zh-CN" altLang="en-US" dirty="0"/>
          </a:p>
          <a:p>
            <a:pPr lvl="1"/>
            <a:r>
              <a:rPr lang="en-US" altLang="zh-CN" dirty="0" smtClean="0">
                <a:solidFill>
                  <a:srgbClr val="000000"/>
                </a:solidFill>
              </a:rPr>
              <a:t>PICS</a:t>
            </a:r>
            <a:r>
              <a:rPr lang="zh-CN" altLang="en-US" dirty="0">
                <a:solidFill>
                  <a:srgbClr val="000000"/>
                </a:solidFill>
              </a:rPr>
              <a:t>标准的版本</a:t>
            </a:r>
            <a:r>
              <a:rPr lang="zh-CN" altLang="en-US" dirty="0" smtClean="0">
                <a:solidFill>
                  <a:srgbClr val="000000"/>
                </a:solidFill>
              </a:rPr>
              <a:t>信息，所</a:t>
            </a:r>
            <a:r>
              <a:rPr lang="zh-CN" altLang="en-US" dirty="0">
                <a:solidFill>
                  <a:srgbClr val="000000"/>
                </a:solidFill>
              </a:rPr>
              <a:t>遵循的分级标准颁布的组织</a:t>
            </a:r>
            <a:r>
              <a:rPr lang="en-US" altLang="zh-CN" dirty="0">
                <a:solidFill>
                  <a:srgbClr val="000000"/>
                </a:solidFill>
              </a:rPr>
              <a:t>(http://</a:t>
            </a:r>
            <a:r>
              <a:rPr lang="en-US" altLang="zh-CN" dirty="0" smtClean="0">
                <a:solidFill>
                  <a:srgbClr val="000000"/>
                </a:solidFill>
              </a:rPr>
              <a:t>pics-server)</a:t>
            </a:r>
            <a:r>
              <a:rPr lang="zh-CN" altLang="en-US" dirty="0" smtClean="0">
                <a:solidFill>
                  <a:srgbClr val="000000"/>
                </a:solidFill>
              </a:rPr>
              <a:t>；</a:t>
            </a:r>
            <a:endParaRPr lang="en-US" altLang="zh-CN" dirty="0" smtClean="0">
              <a:solidFill>
                <a:srgbClr val="000000"/>
              </a:solidFill>
            </a:endParaRPr>
          </a:p>
          <a:p>
            <a:pPr lvl="1"/>
            <a:r>
              <a:rPr lang="zh-CN" altLang="en-US" dirty="0" smtClean="0">
                <a:solidFill>
                  <a:srgbClr val="000000"/>
                </a:solidFill>
              </a:rPr>
              <a:t>标签</a:t>
            </a:r>
            <a:r>
              <a:rPr lang="zh-CN" altLang="en-US" dirty="0">
                <a:solidFill>
                  <a:srgbClr val="000000"/>
                </a:solidFill>
              </a:rPr>
              <a:t>的制定</a:t>
            </a:r>
            <a:r>
              <a:rPr lang="zh-CN" altLang="en-US" dirty="0" smtClean="0">
                <a:solidFill>
                  <a:srgbClr val="000000"/>
                </a:solidFill>
              </a:rPr>
              <a:t>者；</a:t>
            </a:r>
            <a:endParaRPr lang="en-US" altLang="zh-CN" dirty="0" smtClean="0">
              <a:solidFill>
                <a:srgbClr val="000000"/>
              </a:solidFill>
            </a:endParaRPr>
          </a:p>
          <a:p>
            <a:pPr lvl="1"/>
            <a:r>
              <a:rPr lang="zh-CN" altLang="en-US" dirty="0" smtClean="0">
                <a:solidFill>
                  <a:srgbClr val="000000"/>
                </a:solidFill>
              </a:rPr>
              <a:t>标签</a:t>
            </a:r>
            <a:r>
              <a:rPr lang="zh-CN" altLang="en-US" dirty="0">
                <a:solidFill>
                  <a:srgbClr val="000000"/>
                </a:solidFill>
              </a:rPr>
              <a:t>生成的时间和失效时间</a:t>
            </a:r>
            <a:r>
              <a:rPr lang="zh-CN" altLang="en-US" dirty="0" smtClean="0">
                <a:solidFill>
                  <a:srgbClr val="000000"/>
                </a:solidFill>
              </a:rPr>
              <a:t>；</a:t>
            </a:r>
            <a:endParaRPr lang="en-US" altLang="zh-CN" dirty="0" smtClean="0">
              <a:solidFill>
                <a:srgbClr val="000000"/>
              </a:solidFill>
            </a:endParaRPr>
          </a:p>
          <a:p>
            <a:pPr lvl="1"/>
            <a:r>
              <a:rPr lang="zh-CN" altLang="en-US" dirty="0" smtClean="0">
                <a:solidFill>
                  <a:srgbClr val="000000"/>
                </a:solidFill>
              </a:rPr>
              <a:t>标签</a:t>
            </a:r>
            <a:r>
              <a:rPr lang="zh-CN" altLang="en-US" dirty="0">
                <a:solidFill>
                  <a:srgbClr val="000000"/>
                </a:solidFill>
              </a:rPr>
              <a:t>应用的</a:t>
            </a:r>
            <a:r>
              <a:rPr lang="en-US" altLang="zh-CN" dirty="0">
                <a:solidFill>
                  <a:srgbClr val="000000"/>
                </a:solidFill>
              </a:rPr>
              <a:t>HTML</a:t>
            </a:r>
            <a:r>
              <a:rPr lang="zh-CN" altLang="en-US" dirty="0">
                <a:solidFill>
                  <a:srgbClr val="000000"/>
                </a:solidFill>
              </a:rPr>
              <a:t>页面</a:t>
            </a:r>
            <a:r>
              <a:rPr lang="zh-CN" altLang="en-US" dirty="0" smtClean="0">
                <a:solidFill>
                  <a:srgbClr val="000000"/>
                </a:solidFill>
              </a:rPr>
              <a:t>；</a:t>
            </a:r>
            <a:endParaRPr lang="en-US" altLang="zh-CN" dirty="0" smtClean="0">
              <a:solidFill>
                <a:srgbClr val="000000"/>
              </a:solidFill>
            </a:endParaRPr>
          </a:p>
          <a:p>
            <a:pPr lvl="1"/>
            <a:r>
              <a:rPr lang="zh-CN" altLang="en-US" dirty="0" smtClean="0">
                <a:solidFill>
                  <a:srgbClr val="000000"/>
                </a:solidFill>
              </a:rPr>
              <a:t>页面</a:t>
            </a:r>
            <a:r>
              <a:rPr lang="zh-CN" altLang="en-US" dirty="0">
                <a:solidFill>
                  <a:srgbClr val="000000"/>
                </a:solidFill>
              </a:rPr>
              <a:t>内容的评级信息</a:t>
            </a:r>
            <a:r>
              <a:rPr lang="en-US" altLang="zh-CN" dirty="0">
                <a:solidFill>
                  <a:srgbClr val="000000"/>
                </a:solidFill>
              </a:rPr>
              <a:t>Ratings</a:t>
            </a:r>
            <a:r>
              <a:rPr lang="zh-CN" altLang="en-US" dirty="0">
                <a:solidFill>
                  <a:srgbClr val="000000"/>
                </a:solidFill>
              </a:rPr>
              <a:t>，括号中</a:t>
            </a:r>
            <a:r>
              <a:rPr lang="en-US" altLang="zh-CN" dirty="0">
                <a:solidFill>
                  <a:srgbClr val="000000"/>
                </a:solidFill>
              </a:rPr>
              <a:t>s</a:t>
            </a:r>
            <a:r>
              <a:rPr lang="zh-CN" altLang="en-US" dirty="0">
                <a:solidFill>
                  <a:srgbClr val="000000"/>
                </a:solidFill>
              </a:rPr>
              <a:t>、</a:t>
            </a:r>
            <a:r>
              <a:rPr lang="en-US" altLang="zh-CN" dirty="0">
                <a:solidFill>
                  <a:srgbClr val="000000"/>
                </a:solidFill>
              </a:rPr>
              <a:t>v</a:t>
            </a:r>
            <a:r>
              <a:rPr lang="zh-CN" altLang="en-US" dirty="0">
                <a:solidFill>
                  <a:srgbClr val="000000"/>
                </a:solidFill>
              </a:rPr>
              <a:t>、</a:t>
            </a:r>
            <a:r>
              <a:rPr lang="en-US" altLang="zh-CN" dirty="0">
                <a:solidFill>
                  <a:srgbClr val="000000"/>
                </a:solidFill>
              </a:rPr>
              <a:t>p</a:t>
            </a:r>
            <a:r>
              <a:rPr lang="zh-CN" altLang="en-US" dirty="0">
                <a:solidFill>
                  <a:srgbClr val="000000"/>
                </a:solidFill>
              </a:rPr>
              <a:t>都是</a:t>
            </a:r>
            <a:r>
              <a:rPr lang="en-US" altLang="zh-CN" dirty="0" smtClean="0">
                <a:solidFill>
                  <a:srgbClr val="000000"/>
                </a:solidFill>
              </a:rPr>
              <a:t>http://</a:t>
            </a:r>
            <a:r>
              <a:rPr lang="en-US" altLang="zh-CN" dirty="0">
                <a:solidFill>
                  <a:srgbClr val="000000"/>
                </a:solidFill>
              </a:rPr>
              <a:t>pics-server</a:t>
            </a:r>
            <a:r>
              <a:rPr lang="zh-CN" altLang="en-US" dirty="0">
                <a:solidFill>
                  <a:srgbClr val="000000"/>
                </a:solidFill>
              </a:rPr>
              <a:t>分级标准定义的关键词，分别</a:t>
            </a:r>
            <a:r>
              <a:rPr lang="zh-CN" altLang="en-US" dirty="0" smtClean="0">
                <a:solidFill>
                  <a:srgbClr val="000000"/>
                </a:solidFill>
              </a:rPr>
              <a:t>代表“性</a:t>
            </a:r>
            <a:r>
              <a:rPr lang="en-US" altLang="zh-CN" dirty="0">
                <a:solidFill>
                  <a:srgbClr val="000000"/>
                </a:solidFill>
              </a:rPr>
              <a:t>sex</a:t>
            </a:r>
            <a:r>
              <a:rPr lang="zh-CN" altLang="en-US" dirty="0">
                <a:solidFill>
                  <a:srgbClr val="000000"/>
                </a:solidFill>
              </a:rPr>
              <a:t>、暴力</a:t>
            </a:r>
            <a:r>
              <a:rPr lang="en-US" altLang="zh-CN" dirty="0">
                <a:solidFill>
                  <a:srgbClr val="000000"/>
                </a:solidFill>
              </a:rPr>
              <a:t>violent</a:t>
            </a:r>
            <a:r>
              <a:rPr lang="zh-CN" altLang="en-US" dirty="0">
                <a:solidFill>
                  <a:srgbClr val="000000"/>
                </a:solidFill>
              </a:rPr>
              <a:t>、政治</a:t>
            </a:r>
            <a:r>
              <a:rPr lang="en-US" altLang="zh-CN" dirty="0">
                <a:solidFill>
                  <a:srgbClr val="000000"/>
                </a:solidFill>
              </a:rPr>
              <a:t>politics”</a:t>
            </a:r>
            <a:r>
              <a:rPr lang="zh-CN" altLang="en-US" dirty="0">
                <a:solidFill>
                  <a:srgbClr val="000000"/>
                </a:solidFill>
              </a:rPr>
              <a:t>，随后的数字是信息内容的评级</a:t>
            </a:r>
            <a:r>
              <a:rPr lang="en-US" altLang="zh-CN" dirty="0" smtClean="0">
                <a:solidFill>
                  <a:srgbClr val="000000"/>
                </a:solidFill>
              </a:rPr>
              <a:t>(Level</a:t>
            </a:r>
            <a:r>
              <a:rPr lang="en-US" altLang="zh-CN" dirty="0">
                <a:solidFill>
                  <a:srgbClr val="000000"/>
                </a:solidFill>
              </a:rPr>
              <a:t>)</a:t>
            </a:r>
            <a:r>
              <a:rPr lang="zh-CN" altLang="en-US" dirty="0">
                <a:solidFill>
                  <a:srgbClr val="000000"/>
                </a:solidFill>
              </a:rPr>
              <a:t>信息。</a:t>
            </a:r>
            <a:endParaRPr lang="zh-CN" altLang="en-US" dirty="0"/>
          </a:p>
        </p:txBody>
      </p:sp>
      <p:sp>
        <p:nvSpPr>
          <p:cNvPr id="4" name="灯片编号占位符 3"/>
          <p:cNvSpPr>
            <a:spLocks noGrp="1"/>
          </p:cNvSpPr>
          <p:nvPr>
            <p:ph type="sldNum" sz="quarter" idx="12"/>
          </p:nvPr>
        </p:nvSpPr>
        <p:spPr/>
        <p:txBody>
          <a:bodyPr/>
          <a:lstStyle/>
          <a:p>
            <a:pPr>
              <a:defRPr/>
            </a:pPr>
            <a:fld id="{54D9912E-CD21-4B76-91AB-8AF6576DF20D}" type="slidenum">
              <a:rPr lang="zh-CN" altLang="zh-CN" smtClean="0"/>
              <a:t>34</a:t>
            </a:fld>
            <a:endParaRPr lang="zh-CN" altLang="zh-CN"/>
          </a:p>
        </p:txBody>
      </p:sp>
    </p:spTree>
    <p:extLst>
      <p:ext uri="{BB962C8B-B14F-4D97-AF65-F5344CB8AC3E}">
        <p14:creationId xmlns:p14="http://schemas.microsoft.com/office/powerpoint/2010/main" val="9807599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生成并嵌入标签</a:t>
            </a:r>
          </a:p>
        </p:txBody>
      </p:sp>
      <p:sp>
        <p:nvSpPr>
          <p:cNvPr id="3" name="内容占位符 2"/>
          <p:cNvSpPr>
            <a:spLocks noGrp="1"/>
          </p:cNvSpPr>
          <p:nvPr>
            <p:ph idx="1"/>
          </p:nvPr>
        </p:nvSpPr>
        <p:spPr/>
        <p:txBody>
          <a:bodyPr>
            <a:normAutofit/>
          </a:bodyPr>
          <a:lstStyle/>
          <a:p>
            <a:r>
              <a:rPr lang="en-US" altLang="zh-CN" dirty="0" smtClean="0"/>
              <a:t>RFC-822</a:t>
            </a:r>
          </a:p>
          <a:p>
            <a:pPr lvl="1"/>
            <a:r>
              <a:rPr lang="zh-CN" altLang="en-US" dirty="0" smtClean="0"/>
              <a:t>它</a:t>
            </a:r>
            <a:r>
              <a:rPr lang="zh-CN" altLang="en-US" dirty="0"/>
              <a:t>约定了</a:t>
            </a:r>
            <a:r>
              <a:rPr lang="en-US" altLang="zh-CN" dirty="0"/>
              <a:t>Internet</a:t>
            </a:r>
            <a:r>
              <a:rPr lang="zh-CN" altLang="en-US" dirty="0"/>
              <a:t>中一些文本消息的格式，如电子邮件、</a:t>
            </a:r>
            <a:r>
              <a:rPr lang="en-US" altLang="zh-CN" dirty="0"/>
              <a:t>HTTP</a:t>
            </a:r>
            <a:r>
              <a:rPr lang="zh-CN" altLang="en-US" dirty="0"/>
              <a:t>、</a:t>
            </a:r>
            <a:r>
              <a:rPr lang="en-US" altLang="zh-CN" dirty="0"/>
              <a:t>FTP</a:t>
            </a:r>
            <a:r>
              <a:rPr lang="zh-CN" altLang="en-US" dirty="0"/>
              <a:t>、</a:t>
            </a:r>
            <a:r>
              <a:rPr lang="en-US" altLang="zh-CN" dirty="0"/>
              <a:t>USENET</a:t>
            </a:r>
            <a:r>
              <a:rPr lang="zh-CN" altLang="en-US" dirty="0"/>
              <a:t>等应用协议</a:t>
            </a:r>
            <a:r>
              <a:rPr lang="zh-CN" altLang="en-US" dirty="0" smtClean="0"/>
              <a:t>。</a:t>
            </a:r>
            <a:endParaRPr lang="en-US" altLang="zh-CN" dirty="0" smtClean="0"/>
          </a:p>
          <a:p>
            <a:pPr lvl="1"/>
            <a:r>
              <a:rPr lang="en-US" altLang="zh-CN" dirty="0" smtClean="0"/>
              <a:t>PICS</a:t>
            </a:r>
            <a:r>
              <a:rPr lang="zh-CN" altLang="en-US" dirty="0"/>
              <a:t>定义了针对</a:t>
            </a:r>
            <a:r>
              <a:rPr lang="en-US" altLang="zh-CN" dirty="0"/>
              <a:t>HTTP</a:t>
            </a:r>
            <a:r>
              <a:rPr lang="zh-CN" altLang="en-US" dirty="0"/>
              <a:t>协议特定的扩展，允许一个</a:t>
            </a:r>
            <a:r>
              <a:rPr lang="en-US" altLang="zh-CN" dirty="0"/>
              <a:t>HTTP</a:t>
            </a:r>
            <a:r>
              <a:rPr lang="zh-CN" altLang="en-US" dirty="0"/>
              <a:t>客户</a:t>
            </a:r>
            <a:r>
              <a:rPr lang="en-US" altLang="zh-CN" dirty="0"/>
              <a:t>(</a:t>
            </a:r>
            <a:r>
              <a:rPr lang="zh-CN" altLang="en-US" dirty="0"/>
              <a:t>浏览器</a:t>
            </a:r>
            <a:r>
              <a:rPr lang="en-US" altLang="zh-CN" dirty="0"/>
              <a:t>)</a:t>
            </a:r>
            <a:r>
              <a:rPr lang="zh-CN" altLang="en-US" dirty="0"/>
              <a:t>请求与一个文件一起传送的它想要的那个标记。</a:t>
            </a:r>
          </a:p>
        </p:txBody>
      </p:sp>
      <p:sp>
        <p:nvSpPr>
          <p:cNvPr id="4" name="灯片编号占位符 3"/>
          <p:cNvSpPr>
            <a:spLocks noGrp="1"/>
          </p:cNvSpPr>
          <p:nvPr>
            <p:ph type="sldNum" sz="quarter" idx="12"/>
          </p:nvPr>
        </p:nvSpPr>
        <p:spPr/>
        <p:txBody>
          <a:bodyPr/>
          <a:lstStyle/>
          <a:p>
            <a:pPr>
              <a:defRPr/>
            </a:pPr>
            <a:fld id="{54D9912E-CD21-4B76-91AB-8AF6576DF20D}" type="slidenum">
              <a:rPr lang="zh-CN" altLang="zh-CN" smtClean="0"/>
              <a:t>35</a:t>
            </a:fld>
            <a:endParaRPr lang="zh-CN" altLang="zh-CN"/>
          </a:p>
        </p:txBody>
      </p:sp>
    </p:spTree>
    <p:extLst>
      <p:ext uri="{BB962C8B-B14F-4D97-AF65-F5344CB8AC3E}">
        <p14:creationId xmlns:p14="http://schemas.microsoft.com/office/powerpoint/2010/main" val="4651734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生成并嵌入标签</a:t>
            </a:r>
          </a:p>
        </p:txBody>
      </p:sp>
      <p:sp>
        <p:nvSpPr>
          <p:cNvPr id="3" name="内容占位符 2"/>
          <p:cNvSpPr>
            <a:spLocks noGrp="1"/>
          </p:cNvSpPr>
          <p:nvPr>
            <p:ph idx="1"/>
          </p:nvPr>
        </p:nvSpPr>
        <p:spPr/>
        <p:txBody>
          <a:bodyPr>
            <a:normAutofit/>
          </a:bodyPr>
          <a:lstStyle/>
          <a:p>
            <a:r>
              <a:rPr lang="zh-CN" altLang="en-US" dirty="0" smtClean="0"/>
              <a:t>“标签局”</a:t>
            </a:r>
            <a:endParaRPr lang="en-US" altLang="zh-CN" dirty="0" smtClean="0"/>
          </a:p>
          <a:p>
            <a:pPr lvl="1"/>
            <a:r>
              <a:rPr lang="zh-CN" altLang="en-US" dirty="0" smtClean="0"/>
              <a:t>首先</a:t>
            </a:r>
            <a:r>
              <a:rPr lang="zh-CN" altLang="en-US" dirty="0"/>
              <a:t>它是一个数据库，存储了大量分级标签，每一个分级标签与标签来源的</a:t>
            </a:r>
            <a:r>
              <a:rPr lang="en-US" altLang="zh-CN" dirty="0"/>
              <a:t>URL</a:t>
            </a:r>
            <a:r>
              <a:rPr lang="zh-CN" altLang="en-US" dirty="0"/>
              <a:t>对应</a:t>
            </a:r>
            <a:r>
              <a:rPr lang="zh-CN" altLang="en-US" dirty="0" smtClean="0"/>
              <a:t>。</a:t>
            </a:r>
            <a:endParaRPr lang="en-US" altLang="zh-CN" dirty="0" smtClean="0"/>
          </a:p>
          <a:p>
            <a:pPr lvl="1"/>
            <a:r>
              <a:rPr lang="zh-CN" altLang="en-US" dirty="0" smtClean="0"/>
              <a:t>对应</a:t>
            </a:r>
            <a:r>
              <a:rPr lang="zh-CN" altLang="en-US" dirty="0"/>
              <a:t>方式有</a:t>
            </a:r>
            <a:r>
              <a:rPr lang="zh-CN" altLang="en-US" dirty="0" smtClean="0"/>
              <a:t>两种</a:t>
            </a:r>
            <a:r>
              <a:rPr lang="zh-CN" altLang="en-US" dirty="0"/>
              <a:t>：</a:t>
            </a:r>
            <a:r>
              <a:rPr lang="en-US" altLang="zh-CN" dirty="0" smtClean="0"/>
              <a:t>1</a:t>
            </a:r>
            <a:r>
              <a:rPr lang="zh-CN" altLang="en-US" dirty="0"/>
              <a:t>个分级标签对应</a:t>
            </a:r>
            <a:r>
              <a:rPr lang="en-US" altLang="zh-CN" dirty="0"/>
              <a:t>1</a:t>
            </a:r>
            <a:r>
              <a:rPr lang="zh-CN" altLang="en-US" dirty="0"/>
              <a:t>个文档，或者</a:t>
            </a:r>
            <a:r>
              <a:rPr lang="en-US" altLang="zh-CN" dirty="0"/>
              <a:t>1</a:t>
            </a:r>
            <a:r>
              <a:rPr lang="zh-CN" altLang="en-US" dirty="0"/>
              <a:t>个分级标签对应特定</a:t>
            </a:r>
            <a:r>
              <a:rPr lang="en-US" altLang="zh-CN" dirty="0"/>
              <a:t>URL</a:t>
            </a:r>
            <a:r>
              <a:rPr lang="zh-CN" altLang="en-US" dirty="0"/>
              <a:t>目录下的所有文档。</a:t>
            </a:r>
          </a:p>
        </p:txBody>
      </p:sp>
      <p:sp>
        <p:nvSpPr>
          <p:cNvPr id="4" name="灯片编号占位符 3"/>
          <p:cNvSpPr>
            <a:spLocks noGrp="1"/>
          </p:cNvSpPr>
          <p:nvPr>
            <p:ph type="sldNum" sz="quarter" idx="12"/>
          </p:nvPr>
        </p:nvSpPr>
        <p:spPr/>
        <p:txBody>
          <a:bodyPr/>
          <a:lstStyle/>
          <a:p>
            <a:pPr>
              <a:defRPr/>
            </a:pPr>
            <a:fld id="{54D9912E-CD21-4B76-91AB-8AF6576DF20D}" type="slidenum">
              <a:rPr lang="zh-CN" altLang="zh-CN" smtClean="0"/>
              <a:t>36</a:t>
            </a:fld>
            <a:endParaRPr lang="zh-CN" altLang="zh-CN"/>
          </a:p>
        </p:txBody>
      </p:sp>
    </p:spTree>
    <p:extLst>
      <p:ext uri="{BB962C8B-B14F-4D97-AF65-F5344CB8AC3E}">
        <p14:creationId xmlns:p14="http://schemas.microsoft.com/office/powerpoint/2010/main" val="36324366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生成并嵌入标签</a:t>
            </a:r>
          </a:p>
        </p:txBody>
      </p:sp>
      <p:sp>
        <p:nvSpPr>
          <p:cNvPr id="3" name="内容占位符 2"/>
          <p:cNvSpPr>
            <a:spLocks noGrp="1"/>
          </p:cNvSpPr>
          <p:nvPr>
            <p:ph idx="1"/>
          </p:nvPr>
        </p:nvSpPr>
        <p:spPr/>
        <p:txBody>
          <a:bodyPr>
            <a:normAutofit/>
          </a:bodyPr>
          <a:lstStyle/>
          <a:p>
            <a:r>
              <a:rPr lang="zh-CN" altLang="en-US" dirty="0" smtClean="0"/>
              <a:t>“标签局”</a:t>
            </a:r>
            <a:endParaRPr lang="en-US" altLang="zh-CN" dirty="0" smtClean="0"/>
          </a:p>
          <a:p>
            <a:pPr lvl="1"/>
            <a:r>
              <a:rPr lang="zh-CN" altLang="en-US" dirty="0"/>
              <a:t>标签局为用户提供分级标签的查询服务，用户向标签局发起</a:t>
            </a:r>
            <a:r>
              <a:rPr lang="en-US" altLang="zh-CN" dirty="0"/>
              <a:t>URL</a:t>
            </a:r>
            <a:r>
              <a:rPr lang="zh-CN" altLang="en-US" dirty="0"/>
              <a:t>请求，标签局向用户返回该</a:t>
            </a:r>
            <a:r>
              <a:rPr lang="en-US" altLang="zh-CN" dirty="0"/>
              <a:t>URL</a:t>
            </a:r>
            <a:r>
              <a:rPr lang="zh-CN" altLang="en-US" dirty="0"/>
              <a:t>对应的分级标签，然后监管中心可以根据标签局返回的分级标签，实施过滤行为。</a:t>
            </a:r>
          </a:p>
          <a:p>
            <a:pPr lvl="1"/>
            <a:endParaRPr lang="en-US" altLang="zh-CN" dirty="0" smtClean="0"/>
          </a:p>
        </p:txBody>
      </p:sp>
      <p:grpSp>
        <p:nvGrpSpPr>
          <p:cNvPr id="17" name="组合 16"/>
          <p:cNvGrpSpPr/>
          <p:nvPr/>
        </p:nvGrpSpPr>
        <p:grpSpPr>
          <a:xfrm>
            <a:off x="1103280" y="4293096"/>
            <a:ext cx="9985440" cy="2343044"/>
            <a:chOff x="395288" y="3500438"/>
            <a:chExt cx="7921625" cy="2907878"/>
          </a:xfrm>
        </p:grpSpPr>
        <p:sp>
          <p:nvSpPr>
            <p:cNvPr id="18" name="Rectangle 8"/>
            <p:cNvSpPr>
              <a:spLocks noChangeArrowheads="1"/>
            </p:cNvSpPr>
            <p:nvPr/>
          </p:nvSpPr>
          <p:spPr bwMode="auto">
            <a:xfrm>
              <a:off x="611188" y="5084763"/>
              <a:ext cx="1439862"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b="0" i="0" u="none" strike="noStrike" kern="0" cap="none" spc="0" normalizeH="0" baseline="0" noProof="0" smtClean="0">
                <a:ln>
                  <a:noFill/>
                </a:ln>
                <a:effectLst/>
                <a:uLnTx/>
                <a:uFillTx/>
              </a:endParaRPr>
            </a:p>
          </p:txBody>
        </p:sp>
        <p:sp>
          <p:nvSpPr>
            <p:cNvPr id="19" name="Rectangle 12"/>
            <p:cNvSpPr>
              <a:spLocks noChangeArrowheads="1"/>
            </p:cNvSpPr>
            <p:nvPr/>
          </p:nvSpPr>
          <p:spPr bwMode="auto">
            <a:xfrm>
              <a:off x="6588125" y="5013325"/>
              <a:ext cx="1655763" cy="1008063"/>
            </a:xfrm>
            <a:prstGeom prst="rect">
              <a:avLst/>
            </a:prstGeom>
            <a:solidFill>
              <a:srgbClr val="AFBF39"/>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marR="0" lvl="0" indent="-342900" algn="ctr" defTabSz="914400" eaLnBrk="0" fontAlgn="auto" latinLnBrk="0" hangingPunct="0">
                <a:lnSpc>
                  <a:spcPct val="100000"/>
                </a:lnSpc>
                <a:spcBef>
                  <a:spcPct val="20000"/>
                </a:spcBef>
                <a:spcAft>
                  <a:spcPts val="0"/>
                </a:spcAft>
                <a:buClrTx/>
                <a:buSzTx/>
                <a:buFontTx/>
                <a:buNone/>
                <a:tabLst/>
                <a:defRPr/>
              </a:pPr>
              <a:r>
                <a:rPr kumimoji="0" lang="zh-CN" altLang="en-US" b="0" i="0" u="none" strike="noStrike" kern="0" cap="none" spc="0" normalizeH="0" baseline="0" noProof="0" smtClean="0">
                  <a:ln>
                    <a:noFill/>
                  </a:ln>
                  <a:effectLst/>
                  <a:uLnTx/>
                  <a:uFillTx/>
                  <a:latin typeface="Times New Roman" pitchFamily="18" charset="0"/>
                </a:rPr>
                <a:t>文件过滤</a:t>
              </a:r>
            </a:p>
          </p:txBody>
        </p:sp>
        <p:sp>
          <p:nvSpPr>
            <p:cNvPr id="20" name="AutoShape 15"/>
            <p:cNvSpPr>
              <a:spLocks noChangeArrowheads="1"/>
            </p:cNvSpPr>
            <p:nvPr/>
          </p:nvSpPr>
          <p:spPr bwMode="auto">
            <a:xfrm>
              <a:off x="2555875" y="3573463"/>
              <a:ext cx="1728788" cy="865187"/>
            </a:xfrm>
            <a:prstGeom prst="flowChartMagneticDisk">
              <a:avLst/>
            </a:prstGeom>
            <a:solidFill>
              <a:srgbClr val="AFBF3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marR="0" lvl="0" indent="-342900" algn="ctr" defTabSz="914400" eaLnBrk="0" fontAlgn="auto" latinLnBrk="0" hangingPunct="0">
                <a:lnSpc>
                  <a:spcPct val="100000"/>
                </a:lnSpc>
                <a:spcBef>
                  <a:spcPct val="20000"/>
                </a:spcBef>
                <a:spcAft>
                  <a:spcPts val="0"/>
                </a:spcAft>
                <a:buClrTx/>
                <a:buSzTx/>
                <a:buFontTx/>
                <a:buNone/>
                <a:tabLst/>
                <a:defRPr/>
              </a:pPr>
              <a:endParaRPr kumimoji="0" lang="zh-CN" altLang="en-US" b="0" i="0" u="none" strike="noStrike" kern="0" cap="none" spc="0" normalizeH="0" baseline="0" noProof="0" dirty="0" smtClean="0">
                <a:ln>
                  <a:noFill/>
                </a:ln>
                <a:effectLst/>
                <a:uLnTx/>
                <a:uFillTx/>
                <a:latin typeface="Times New Roman" pitchFamily="18" charset="0"/>
              </a:endParaRPr>
            </a:p>
            <a:p>
              <a:pPr marL="342900" marR="0" lvl="0" indent="-342900" algn="ctr" defTabSz="914400" eaLnBrk="0" fontAlgn="auto" latinLnBrk="0" hangingPunct="0">
                <a:lnSpc>
                  <a:spcPct val="100000"/>
                </a:lnSpc>
                <a:spcBef>
                  <a:spcPct val="20000"/>
                </a:spcBef>
                <a:spcAft>
                  <a:spcPts val="0"/>
                </a:spcAft>
                <a:buClrTx/>
                <a:buSzTx/>
                <a:buFontTx/>
                <a:buNone/>
                <a:tabLst/>
                <a:defRPr/>
              </a:pPr>
              <a:r>
                <a:rPr kumimoji="0" lang="zh-CN" altLang="en-US" b="0" i="0" u="none" strike="noStrike" kern="0" cap="none" spc="0" normalizeH="0" baseline="0" noProof="0" dirty="0" smtClean="0">
                  <a:ln>
                    <a:noFill/>
                  </a:ln>
                  <a:effectLst/>
                  <a:uLnTx/>
                  <a:uFillTx/>
                  <a:latin typeface="Times New Roman" pitchFamily="18" charset="0"/>
                </a:rPr>
                <a:t>标签局</a:t>
              </a:r>
            </a:p>
            <a:p>
              <a:pPr marL="342900" marR="0" lvl="0" indent="-342900" algn="ctr" defTabSz="914400" eaLnBrk="0" fontAlgn="auto" latinLnBrk="0" hangingPunct="0">
                <a:lnSpc>
                  <a:spcPct val="100000"/>
                </a:lnSpc>
                <a:spcBef>
                  <a:spcPct val="20000"/>
                </a:spcBef>
                <a:spcAft>
                  <a:spcPts val="0"/>
                </a:spcAft>
                <a:buClrTx/>
                <a:buSzTx/>
                <a:buFontTx/>
                <a:buNone/>
                <a:tabLst/>
                <a:defRPr/>
              </a:pPr>
              <a:endParaRPr kumimoji="0" lang="zh-CN" altLang="en-US" b="0" i="0" u="none" strike="noStrike" kern="0" cap="none" spc="0" normalizeH="0" baseline="0" noProof="0" dirty="0" smtClean="0">
                <a:ln>
                  <a:noFill/>
                </a:ln>
                <a:effectLst/>
                <a:uLnTx/>
                <a:uFillTx/>
                <a:latin typeface="Times New Roman" pitchFamily="18" charset="0"/>
              </a:endParaRPr>
            </a:p>
          </p:txBody>
        </p:sp>
        <p:sp>
          <p:nvSpPr>
            <p:cNvPr id="21" name="AutoShape 21"/>
            <p:cNvSpPr>
              <a:spLocks noChangeArrowheads="1"/>
            </p:cNvSpPr>
            <p:nvPr/>
          </p:nvSpPr>
          <p:spPr bwMode="auto">
            <a:xfrm>
              <a:off x="395288" y="5013325"/>
              <a:ext cx="2305050" cy="1008063"/>
            </a:xfrm>
            <a:prstGeom prst="rightArrowCallout">
              <a:avLst>
                <a:gd name="adj1" fmla="val 25000"/>
                <a:gd name="adj2" fmla="val 25000"/>
                <a:gd name="adj3" fmla="val 38110"/>
                <a:gd name="adj4" fmla="val 66667"/>
              </a:avLst>
            </a:prstGeom>
            <a:solidFill>
              <a:srgbClr val="AFBF39"/>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marR="0" lvl="0" indent="-342900" algn="ctr" defTabSz="914400" eaLnBrk="0" fontAlgn="auto" latinLnBrk="0" hangingPunct="0">
                <a:lnSpc>
                  <a:spcPct val="100000"/>
                </a:lnSpc>
                <a:spcBef>
                  <a:spcPct val="20000"/>
                </a:spcBef>
                <a:spcAft>
                  <a:spcPts val="0"/>
                </a:spcAft>
                <a:buClrTx/>
                <a:buSzTx/>
                <a:buFontTx/>
                <a:buNone/>
                <a:tabLst/>
                <a:defRPr/>
              </a:pPr>
              <a:r>
                <a:rPr kumimoji="0" lang="zh-CN" altLang="en-US" b="0" i="0" u="none" strike="noStrike" kern="0" cap="none" spc="0" normalizeH="0" baseline="0" noProof="0" smtClean="0">
                  <a:ln>
                    <a:noFill/>
                  </a:ln>
                  <a:effectLst/>
                  <a:uLnTx/>
                  <a:uFillTx/>
                  <a:latin typeface="Times New Roman" pitchFamily="18" charset="0"/>
                </a:rPr>
                <a:t>不含分</a:t>
              </a:r>
            </a:p>
            <a:p>
              <a:pPr marL="342900" marR="0" lvl="0" indent="-342900" algn="ctr" defTabSz="914400" eaLnBrk="0" fontAlgn="auto" latinLnBrk="0" hangingPunct="0">
                <a:lnSpc>
                  <a:spcPct val="100000"/>
                </a:lnSpc>
                <a:spcBef>
                  <a:spcPct val="20000"/>
                </a:spcBef>
                <a:spcAft>
                  <a:spcPts val="0"/>
                </a:spcAft>
                <a:buClrTx/>
                <a:buSzTx/>
                <a:buFontTx/>
                <a:buNone/>
                <a:tabLst/>
                <a:defRPr/>
              </a:pPr>
              <a:r>
                <a:rPr kumimoji="0" lang="zh-CN" altLang="en-US" b="0" i="0" u="none" strike="noStrike" kern="0" cap="none" spc="0" normalizeH="0" baseline="0" noProof="0" smtClean="0">
                  <a:ln>
                    <a:noFill/>
                  </a:ln>
                  <a:effectLst/>
                  <a:uLnTx/>
                  <a:uFillTx/>
                  <a:latin typeface="Times New Roman" pitchFamily="18" charset="0"/>
                </a:rPr>
                <a:t>级标签</a:t>
              </a:r>
            </a:p>
          </p:txBody>
        </p:sp>
        <p:sp>
          <p:nvSpPr>
            <p:cNvPr id="22" name="AutoShape 22"/>
            <p:cNvSpPr>
              <a:spLocks noChangeArrowheads="1"/>
            </p:cNvSpPr>
            <p:nvPr/>
          </p:nvSpPr>
          <p:spPr bwMode="auto">
            <a:xfrm>
              <a:off x="2700338" y="4941888"/>
              <a:ext cx="1871662" cy="1079500"/>
            </a:xfrm>
            <a:prstGeom prst="rightArrowCallout">
              <a:avLst>
                <a:gd name="adj1" fmla="val 25000"/>
                <a:gd name="adj2" fmla="val 25000"/>
                <a:gd name="adj3" fmla="val 28897"/>
                <a:gd name="adj4" fmla="val 66667"/>
              </a:avLst>
            </a:prstGeom>
            <a:solidFill>
              <a:srgbClr val="AFBF39"/>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marR="0" lvl="0" indent="-342900" algn="ctr" defTabSz="914400" eaLnBrk="0" fontAlgn="auto" latinLnBrk="0" hangingPunct="0">
                <a:lnSpc>
                  <a:spcPct val="100000"/>
                </a:lnSpc>
                <a:spcBef>
                  <a:spcPct val="20000"/>
                </a:spcBef>
                <a:spcAft>
                  <a:spcPts val="0"/>
                </a:spcAft>
                <a:buClrTx/>
                <a:buSzTx/>
                <a:buFontTx/>
                <a:buNone/>
                <a:tabLst/>
                <a:defRPr/>
              </a:pPr>
              <a:r>
                <a:rPr kumimoji="0" lang="zh-CN" altLang="en-US" b="0" i="0" u="none" strike="noStrike" kern="0" cap="none" spc="0" normalizeH="0" baseline="0" noProof="0" smtClean="0">
                  <a:ln>
                    <a:noFill/>
                  </a:ln>
                  <a:effectLst/>
                  <a:uLnTx/>
                  <a:uFillTx/>
                  <a:latin typeface="Times New Roman" pitchFamily="18" charset="0"/>
                </a:rPr>
                <a:t>监管</a:t>
              </a:r>
            </a:p>
            <a:p>
              <a:pPr marL="342900" marR="0" lvl="0" indent="-342900" algn="ctr" defTabSz="914400" eaLnBrk="0" fontAlgn="auto" latinLnBrk="0" hangingPunct="0">
                <a:lnSpc>
                  <a:spcPct val="100000"/>
                </a:lnSpc>
                <a:spcBef>
                  <a:spcPct val="20000"/>
                </a:spcBef>
                <a:spcAft>
                  <a:spcPts val="0"/>
                </a:spcAft>
                <a:buClrTx/>
                <a:buSzTx/>
                <a:buFontTx/>
                <a:buNone/>
                <a:tabLst/>
                <a:defRPr/>
              </a:pPr>
              <a:r>
                <a:rPr kumimoji="0" lang="zh-CN" altLang="en-US" b="0" i="0" u="none" strike="noStrike" kern="0" cap="none" spc="0" normalizeH="0" baseline="0" noProof="0" smtClean="0">
                  <a:ln>
                    <a:noFill/>
                  </a:ln>
                  <a:effectLst/>
                  <a:uLnTx/>
                  <a:uFillTx/>
                  <a:latin typeface="Times New Roman" pitchFamily="18" charset="0"/>
                </a:rPr>
                <a:t>中心</a:t>
              </a:r>
            </a:p>
          </p:txBody>
        </p:sp>
        <p:sp>
          <p:nvSpPr>
            <p:cNvPr id="23" name="AutoShape 23"/>
            <p:cNvSpPr>
              <a:spLocks noChangeArrowheads="1"/>
            </p:cNvSpPr>
            <p:nvPr/>
          </p:nvSpPr>
          <p:spPr bwMode="auto">
            <a:xfrm>
              <a:off x="4643438" y="4941888"/>
              <a:ext cx="1944687" cy="1079500"/>
            </a:xfrm>
            <a:prstGeom prst="rightArrowCallout">
              <a:avLst>
                <a:gd name="adj1" fmla="val 25000"/>
                <a:gd name="adj2" fmla="val 25000"/>
                <a:gd name="adj3" fmla="val 30025"/>
                <a:gd name="adj4" fmla="val 66667"/>
              </a:avLst>
            </a:prstGeom>
            <a:solidFill>
              <a:srgbClr val="AFBF39"/>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marR="0" lvl="0" indent="-342900" algn="ctr" defTabSz="914400" eaLnBrk="0" fontAlgn="auto" latinLnBrk="0" hangingPunct="0">
                <a:lnSpc>
                  <a:spcPct val="100000"/>
                </a:lnSpc>
                <a:spcBef>
                  <a:spcPct val="20000"/>
                </a:spcBef>
                <a:spcAft>
                  <a:spcPts val="0"/>
                </a:spcAft>
                <a:buClrTx/>
                <a:buSzTx/>
                <a:buFontTx/>
                <a:buNone/>
                <a:tabLst/>
                <a:defRPr/>
              </a:pPr>
              <a:r>
                <a:rPr kumimoji="0" lang="zh-CN" altLang="en-US" b="0" i="0" u="none" strike="noStrike" kern="0" cap="none" spc="0" normalizeH="0" baseline="0" noProof="0" smtClean="0">
                  <a:ln>
                    <a:noFill/>
                  </a:ln>
                  <a:effectLst/>
                  <a:uLnTx/>
                  <a:uFillTx/>
                  <a:latin typeface="Times New Roman" pitchFamily="18" charset="0"/>
                </a:rPr>
                <a:t>标签</a:t>
              </a:r>
            </a:p>
            <a:p>
              <a:pPr marL="342900" marR="0" lvl="0" indent="-342900" algn="ctr" defTabSz="914400" eaLnBrk="0" fontAlgn="auto" latinLnBrk="0" hangingPunct="0">
                <a:lnSpc>
                  <a:spcPct val="100000"/>
                </a:lnSpc>
                <a:spcBef>
                  <a:spcPct val="20000"/>
                </a:spcBef>
                <a:spcAft>
                  <a:spcPts val="0"/>
                </a:spcAft>
                <a:buClrTx/>
                <a:buSzTx/>
                <a:buFontTx/>
                <a:buNone/>
                <a:tabLst/>
                <a:defRPr/>
              </a:pPr>
              <a:r>
                <a:rPr kumimoji="0" lang="zh-CN" altLang="en-US" b="0" i="0" u="none" strike="noStrike" kern="0" cap="none" spc="0" normalizeH="0" baseline="0" noProof="0" smtClean="0">
                  <a:ln>
                    <a:noFill/>
                  </a:ln>
                  <a:effectLst/>
                  <a:uLnTx/>
                  <a:uFillTx/>
                  <a:latin typeface="Times New Roman" pitchFamily="18" charset="0"/>
                </a:rPr>
                <a:t>确认</a:t>
              </a:r>
            </a:p>
          </p:txBody>
        </p:sp>
        <p:sp>
          <p:nvSpPr>
            <p:cNvPr id="24" name="AutoShape 25"/>
            <p:cNvSpPr>
              <a:spLocks noChangeArrowheads="1"/>
            </p:cNvSpPr>
            <p:nvPr/>
          </p:nvSpPr>
          <p:spPr bwMode="auto">
            <a:xfrm>
              <a:off x="6516688" y="3500438"/>
              <a:ext cx="1800225" cy="1441450"/>
            </a:xfrm>
            <a:prstGeom prst="downArrowCallout">
              <a:avLst>
                <a:gd name="adj1" fmla="val 31222"/>
                <a:gd name="adj2" fmla="val 31222"/>
                <a:gd name="adj3" fmla="val 16667"/>
                <a:gd name="adj4" fmla="val 66667"/>
              </a:avLst>
            </a:prstGeom>
            <a:solidFill>
              <a:srgbClr val="AFBF39"/>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marR="0" lvl="0" indent="-342900" algn="ctr" defTabSz="914400" eaLnBrk="0" fontAlgn="auto" latinLnBrk="0" hangingPunct="0">
                <a:lnSpc>
                  <a:spcPct val="100000"/>
                </a:lnSpc>
                <a:spcBef>
                  <a:spcPct val="20000"/>
                </a:spcBef>
                <a:spcAft>
                  <a:spcPts val="0"/>
                </a:spcAft>
                <a:buClrTx/>
                <a:buSzTx/>
                <a:buFontTx/>
                <a:buNone/>
                <a:tabLst/>
                <a:defRPr/>
              </a:pPr>
              <a:r>
                <a:rPr kumimoji="0" lang="zh-CN" altLang="en-US" b="0" i="0" u="none" strike="noStrike" kern="0" cap="none" spc="0" normalizeH="0" baseline="0" noProof="0" smtClean="0">
                  <a:ln>
                    <a:noFill/>
                  </a:ln>
                  <a:effectLst/>
                  <a:uLnTx/>
                  <a:uFillTx/>
                  <a:latin typeface="Times New Roman" pitchFamily="18" charset="0"/>
                </a:rPr>
                <a:t>准则分析</a:t>
              </a:r>
            </a:p>
          </p:txBody>
        </p:sp>
        <p:sp>
          <p:nvSpPr>
            <p:cNvPr id="25" name="Line 26"/>
            <p:cNvSpPr>
              <a:spLocks noChangeShapeType="1"/>
            </p:cNvSpPr>
            <p:nvPr/>
          </p:nvSpPr>
          <p:spPr bwMode="auto">
            <a:xfrm flipH="1" flipV="1">
              <a:off x="2987675" y="4437063"/>
              <a:ext cx="0" cy="504825"/>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b="0" i="0" u="none" strike="noStrike" kern="0" cap="none" spc="0" normalizeH="0" baseline="0" noProof="0" smtClean="0">
                <a:ln>
                  <a:noFill/>
                </a:ln>
                <a:effectLst/>
                <a:uLnTx/>
                <a:uFillTx/>
              </a:endParaRPr>
            </a:p>
          </p:txBody>
        </p:sp>
        <p:sp>
          <p:nvSpPr>
            <p:cNvPr id="26" name="Line 27"/>
            <p:cNvSpPr>
              <a:spLocks noChangeShapeType="1"/>
            </p:cNvSpPr>
            <p:nvPr/>
          </p:nvSpPr>
          <p:spPr bwMode="auto">
            <a:xfrm>
              <a:off x="3635375" y="4437063"/>
              <a:ext cx="0" cy="506412"/>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b="0" i="0" u="none" strike="noStrike" kern="0" cap="none" spc="0" normalizeH="0" baseline="0" noProof="0" smtClean="0">
                <a:ln>
                  <a:noFill/>
                </a:ln>
                <a:effectLst/>
                <a:uLnTx/>
                <a:uFillTx/>
              </a:endParaRPr>
            </a:p>
          </p:txBody>
        </p:sp>
        <p:sp>
          <p:nvSpPr>
            <p:cNvPr id="27" name="Text Box 28"/>
            <p:cNvSpPr txBox="1">
              <a:spLocks noChangeArrowheads="1"/>
            </p:cNvSpPr>
            <p:nvPr/>
          </p:nvSpPr>
          <p:spPr bwMode="auto">
            <a:xfrm>
              <a:off x="5435601" y="5949950"/>
              <a:ext cx="2303463" cy="458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eaLnBrk="0" hangingPunct="0">
                <a:defRPr sz="2400">
                  <a:solidFill>
                    <a:schemeClr val="tx1"/>
                  </a:solidFill>
                  <a:latin typeface="Times New Roman" pitchFamily="18" charset="0"/>
                </a:defRPr>
              </a:lvl3pPr>
              <a:lvl4pPr eaLnBrk="0" hangingPunct="0">
                <a:defRPr sz="2400">
                  <a:solidFill>
                    <a:schemeClr val="tx1"/>
                  </a:solidFill>
                  <a:latin typeface="Times New Roman" pitchFamily="18" charset="0"/>
                </a:defRPr>
              </a:lvl4pPr>
              <a:lvl5pPr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marL="342900" marR="0" lvl="0" indent="-342900" defTabSz="914400" eaLnBrk="0" fontAlgn="auto" latinLnBrk="0" hangingPunct="0">
                <a:lnSpc>
                  <a:spcPct val="100000"/>
                </a:lnSpc>
                <a:spcBef>
                  <a:spcPct val="50000"/>
                </a:spcBef>
                <a:spcAft>
                  <a:spcPts val="0"/>
                </a:spcAft>
                <a:buClrTx/>
                <a:buSzTx/>
                <a:buFontTx/>
                <a:buNone/>
                <a:tabLst/>
                <a:defRPr/>
              </a:pPr>
              <a:r>
                <a:rPr kumimoji="0" lang="zh-CN" altLang="en-US" sz="1800" b="0" i="0" u="none" strike="noStrike" kern="0" cap="none" spc="0" normalizeH="0" baseline="0" noProof="0" smtClean="0">
                  <a:ln>
                    <a:noFill/>
                  </a:ln>
                  <a:effectLst/>
                  <a:uLnTx/>
                  <a:uFillTx/>
                  <a:latin typeface="Times New Roman" pitchFamily="18" charset="0"/>
                </a:rPr>
                <a:t>有效标签</a:t>
              </a:r>
            </a:p>
          </p:txBody>
        </p:sp>
        <p:sp>
          <p:nvSpPr>
            <p:cNvPr id="28" name="Text Box 29"/>
            <p:cNvSpPr txBox="1">
              <a:spLocks noChangeArrowheads="1"/>
            </p:cNvSpPr>
            <p:nvPr/>
          </p:nvSpPr>
          <p:spPr bwMode="auto">
            <a:xfrm>
              <a:off x="2224552" y="3716338"/>
              <a:ext cx="366247" cy="172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marL="342900" indent="-342900"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eaLnBrk="0" hangingPunct="0">
                <a:defRPr sz="2400">
                  <a:solidFill>
                    <a:schemeClr val="tx1"/>
                  </a:solidFill>
                  <a:latin typeface="Times New Roman" pitchFamily="18" charset="0"/>
                </a:defRPr>
              </a:lvl3pPr>
              <a:lvl4pPr eaLnBrk="0" hangingPunct="0">
                <a:defRPr sz="2400">
                  <a:solidFill>
                    <a:schemeClr val="tx1"/>
                  </a:solidFill>
                  <a:latin typeface="Times New Roman" pitchFamily="18" charset="0"/>
                </a:defRPr>
              </a:lvl4pPr>
              <a:lvl5pPr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marL="342900" marR="0" lvl="0" indent="-342900" defTabSz="914400" eaLnBrk="0" fontAlgn="auto" latinLnBrk="0" hangingPunct="0">
                <a:lnSpc>
                  <a:spcPct val="100000"/>
                </a:lnSpc>
                <a:spcBef>
                  <a:spcPct val="50000"/>
                </a:spcBef>
                <a:spcAft>
                  <a:spcPts val="0"/>
                </a:spcAft>
                <a:buClrTx/>
                <a:buSzTx/>
                <a:buFontTx/>
                <a:buNone/>
                <a:tabLst/>
                <a:defRPr/>
              </a:pPr>
              <a:r>
                <a:rPr kumimoji="0" lang="en-US" altLang="zh-CN" sz="1800" b="0" i="0" u="none" strike="noStrike" kern="0" cap="none" spc="0" normalizeH="0" baseline="0" noProof="0" dirty="0" smtClean="0">
                  <a:ln>
                    <a:noFill/>
                  </a:ln>
                  <a:effectLst/>
                  <a:uLnTx/>
                  <a:uFillTx/>
                  <a:latin typeface="Times New Roman" pitchFamily="18" charset="0"/>
                </a:rPr>
                <a:t>URL</a:t>
              </a:r>
              <a:r>
                <a:rPr kumimoji="0" lang="zh-CN" altLang="en-US" sz="1800" b="0" i="0" u="none" strike="noStrike" kern="0" cap="none" spc="0" normalizeH="0" baseline="0" noProof="0" dirty="0" smtClean="0">
                  <a:ln>
                    <a:noFill/>
                  </a:ln>
                  <a:effectLst/>
                  <a:uLnTx/>
                  <a:uFillTx/>
                  <a:latin typeface="Times New Roman" pitchFamily="18" charset="0"/>
                </a:rPr>
                <a:t>请求</a:t>
              </a:r>
            </a:p>
          </p:txBody>
        </p:sp>
        <p:sp>
          <p:nvSpPr>
            <p:cNvPr id="29" name="Text Box 30"/>
            <p:cNvSpPr txBox="1">
              <a:spLocks noChangeArrowheads="1"/>
            </p:cNvSpPr>
            <p:nvPr/>
          </p:nvSpPr>
          <p:spPr bwMode="auto">
            <a:xfrm>
              <a:off x="4240678" y="3789362"/>
              <a:ext cx="366247" cy="1800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marL="342900" indent="-342900"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eaLnBrk="0" hangingPunct="0">
                <a:defRPr sz="2400">
                  <a:solidFill>
                    <a:schemeClr val="tx1"/>
                  </a:solidFill>
                  <a:latin typeface="Times New Roman" pitchFamily="18" charset="0"/>
                </a:defRPr>
              </a:lvl3pPr>
              <a:lvl4pPr eaLnBrk="0" hangingPunct="0">
                <a:defRPr sz="2400">
                  <a:solidFill>
                    <a:schemeClr val="tx1"/>
                  </a:solidFill>
                  <a:latin typeface="Times New Roman" pitchFamily="18" charset="0"/>
                </a:defRPr>
              </a:lvl4pPr>
              <a:lvl5pPr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marL="342900" marR="0" lvl="0" indent="-342900" defTabSz="914400" eaLnBrk="0" fontAlgn="auto" latinLnBrk="0" hangingPunct="0">
                <a:lnSpc>
                  <a:spcPct val="100000"/>
                </a:lnSpc>
                <a:spcBef>
                  <a:spcPct val="50000"/>
                </a:spcBef>
                <a:spcAft>
                  <a:spcPts val="0"/>
                </a:spcAft>
                <a:buClrTx/>
                <a:buSzTx/>
                <a:buFontTx/>
                <a:buNone/>
                <a:tabLst/>
                <a:defRPr/>
              </a:pPr>
              <a:r>
                <a:rPr kumimoji="0" lang="zh-CN" altLang="en-US" sz="1800" b="0" i="0" u="none" strike="noStrike" kern="0" cap="none" spc="0" normalizeH="0" baseline="0" noProof="0" smtClean="0">
                  <a:ln>
                    <a:noFill/>
                  </a:ln>
                  <a:effectLst/>
                  <a:uLnTx/>
                  <a:uFillTx/>
                  <a:latin typeface="Times New Roman" pitchFamily="18" charset="0"/>
                </a:rPr>
                <a:t>分级标签</a:t>
              </a:r>
            </a:p>
          </p:txBody>
        </p:sp>
      </p:grpSp>
      <p:sp>
        <p:nvSpPr>
          <p:cNvPr id="4" name="灯片编号占位符 3"/>
          <p:cNvSpPr>
            <a:spLocks noGrp="1"/>
          </p:cNvSpPr>
          <p:nvPr>
            <p:ph type="sldNum" sz="quarter" idx="12"/>
          </p:nvPr>
        </p:nvSpPr>
        <p:spPr/>
        <p:txBody>
          <a:bodyPr/>
          <a:lstStyle/>
          <a:p>
            <a:pPr>
              <a:defRPr/>
            </a:pPr>
            <a:fld id="{54D9912E-CD21-4B76-91AB-8AF6576DF20D}" type="slidenum">
              <a:rPr lang="zh-CN" altLang="zh-CN" smtClean="0"/>
              <a:t>37</a:t>
            </a:fld>
            <a:endParaRPr lang="zh-CN" altLang="zh-CN"/>
          </a:p>
        </p:txBody>
      </p:sp>
    </p:spTree>
    <p:extLst>
      <p:ext uri="{BB962C8B-B14F-4D97-AF65-F5344CB8AC3E}">
        <p14:creationId xmlns:p14="http://schemas.microsoft.com/office/powerpoint/2010/main" val="34938640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对识别的标签</a:t>
            </a:r>
            <a:r>
              <a:rPr lang="zh-CN" altLang="en-US" dirty="0" smtClean="0"/>
              <a:t>实施审核</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中间</a:t>
            </a:r>
            <a:r>
              <a:rPr lang="zh-CN" altLang="en-US" dirty="0" smtClean="0"/>
              <a:t>模式</a:t>
            </a:r>
            <a:endParaRPr lang="en-US" altLang="zh-CN" dirty="0" smtClean="0"/>
          </a:p>
          <a:p>
            <a:pPr lvl="1"/>
            <a:r>
              <a:rPr lang="zh-CN" altLang="en-US" dirty="0" smtClean="0"/>
              <a:t>包含</a:t>
            </a:r>
            <a:r>
              <a:rPr lang="zh-CN" altLang="en-US" dirty="0">
                <a:solidFill>
                  <a:srgbClr val="FF0000"/>
                </a:solidFill>
              </a:rPr>
              <a:t>过滤中心</a:t>
            </a:r>
            <a:r>
              <a:rPr lang="zh-CN" altLang="en-US" dirty="0"/>
              <a:t>与</a:t>
            </a:r>
            <a:r>
              <a:rPr lang="zh-CN" altLang="en-US" dirty="0">
                <a:solidFill>
                  <a:srgbClr val="FF0000"/>
                </a:solidFill>
              </a:rPr>
              <a:t>监管中心</a:t>
            </a:r>
            <a:r>
              <a:rPr lang="zh-CN" altLang="en-US" dirty="0" smtClean="0"/>
              <a:t>两个</a:t>
            </a:r>
            <a:r>
              <a:rPr lang="zh-CN" altLang="en-US" dirty="0"/>
              <a:t>机制，它们可以作为代理服务器配置于信息发布源和信息受众的信息通路上，管理流过的一切信息内容</a:t>
            </a:r>
            <a:r>
              <a:rPr lang="zh-CN" altLang="en-US" dirty="0" smtClean="0"/>
              <a:t>。</a:t>
            </a:r>
            <a:endParaRPr lang="en-US" altLang="zh-CN" dirty="0" smtClean="0"/>
          </a:p>
          <a:p>
            <a:pPr lvl="1"/>
            <a:r>
              <a:rPr lang="zh-CN" altLang="en-US" dirty="0"/>
              <a:t>过滤中心通过识别信息内容携带的分级标签，依照预先设置的过滤策略实现对信息的过滤管理。</a:t>
            </a:r>
          </a:p>
          <a:p>
            <a:pPr lvl="1"/>
            <a:r>
              <a:rPr lang="zh-CN" altLang="en-US" dirty="0" smtClean="0"/>
              <a:t>监管</a:t>
            </a:r>
            <a:r>
              <a:rPr lang="zh-CN" altLang="en-US" dirty="0"/>
              <a:t>中心的主要职责是监控信息内容分级标签的准确性和合法性，先于过滤中心拦截含有非法分级标签的信息内容</a:t>
            </a:r>
            <a:r>
              <a:rPr lang="zh-CN" altLang="en-US" dirty="0" smtClean="0"/>
              <a:t>。</a:t>
            </a:r>
            <a:endParaRPr lang="en-US" altLang="zh-CN" dirty="0" smtClean="0"/>
          </a:p>
          <a:p>
            <a:r>
              <a:rPr lang="zh-CN" altLang="en-US" dirty="0"/>
              <a:t>客户端过滤模式</a:t>
            </a:r>
            <a:endParaRPr lang="en-US" altLang="zh-CN" dirty="0"/>
          </a:p>
          <a:p>
            <a:pPr lvl="1"/>
            <a:r>
              <a:rPr lang="zh-CN" altLang="en-US" dirty="0"/>
              <a:t>客户端软件模式利用客户端的外插式软件或一些高级浏览器（如</a:t>
            </a:r>
            <a:r>
              <a:rPr lang="en-US" altLang="zh-CN" dirty="0"/>
              <a:t>IE5.0</a:t>
            </a:r>
            <a:r>
              <a:rPr lang="zh-CN" altLang="en-US" dirty="0"/>
              <a:t>以上版本）自带的分级审查工具，按照分级标准中心颁布的分级标准，对已添加分级标准的页面进行过滤，过滤之前同样需要监管中心进行安全监管</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pPr>
              <a:defRPr/>
            </a:pPr>
            <a:fld id="{54D9912E-CD21-4B76-91AB-8AF6576DF20D}" type="slidenum">
              <a:rPr lang="zh-CN" altLang="zh-CN" smtClean="0"/>
              <a:t>38</a:t>
            </a:fld>
            <a:endParaRPr lang="zh-CN" altLang="zh-CN"/>
          </a:p>
        </p:txBody>
      </p:sp>
    </p:spTree>
    <p:extLst>
      <p:ext uri="{BB962C8B-B14F-4D97-AF65-F5344CB8AC3E}">
        <p14:creationId xmlns:p14="http://schemas.microsoft.com/office/powerpoint/2010/main" val="42785968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对识别的标签</a:t>
            </a:r>
            <a:r>
              <a:rPr lang="zh-CN" altLang="en-US" dirty="0" smtClean="0"/>
              <a:t>实施审核</a:t>
            </a:r>
            <a:endParaRPr lang="zh-CN" altLang="en-US" dirty="0"/>
          </a:p>
        </p:txBody>
      </p:sp>
      <p:grpSp>
        <p:nvGrpSpPr>
          <p:cNvPr id="34" name="组合 33"/>
          <p:cNvGrpSpPr/>
          <p:nvPr/>
        </p:nvGrpSpPr>
        <p:grpSpPr>
          <a:xfrm>
            <a:off x="528110" y="1628800"/>
            <a:ext cx="11135783" cy="5054600"/>
            <a:chOff x="179388" y="1341438"/>
            <a:chExt cx="8351837" cy="5054600"/>
          </a:xfrm>
        </p:grpSpPr>
        <p:sp>
          <p:nvSpPr>
            <p:cNvPr id="35" name="Line 13"/>
            <p:cNvSpPr>
              <a:spLocks noChangeShapeType="1"/>
            </p:cNvSpPr>
            <p:nvPr/>
          </p:nvSpPr>
          <p:spPr bwMode="auto">
            <a:xfrm>
              <a:off x="2771775" y="2708275"/>
              <a:ext cx="1152525"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6" name="AutoShape 15"/>
            <p:cNvSpPr>
              <a:spLocks noChangeArrowheads="1"/>
            </p:cNvSpPr>
            <p:nvPr/>
          </p:nvSpPr>
          <p:spPr bwMode="auto">
            <a:xfrm>
              <a:off x="323850" y="1989138"/>
              <a:ext cx="1873250" cy="1439862"/>
            </a:xfrm>
            <a:prstGeom prst="roundRect">
              <a:avLst>
                <a:gd name="adj" fmla="val 16667"/>
              </a:avLst>
            </a:prstGeom>
            <a:solidFill>
              <a:srgbClr val="AFBF3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smtClean="0">
                  <a:ln>
                    <a:noFill/>
                  </a:ln>
                  <a:solidFill>
                    <a:srgbClr val="000099"/>
                  </a:solidFill>
                  <a:effectLst/>
                  <a:uLnTx/>
                  <a:uFillTx/>
                  <a:ea typeface="华文中宋" pitchFamily="2" charset="-122"/>
                </a:rPr>
                <a:t>Internet</a:t>
              </a:r>
              <a:r>
                <a:rPr kumimoji="0" lang="zh-CN" altLang="en-US" sz="2400" b="0" i="0" u="none" strike="noStrike" kern="0" cap="none" spc="0" normalizeH="0" baseline="0" noProof="0" smtClean="0">
                  <a:ln>
                    <a:noFill/>
                  </a:ln>
                  <a:solidFill>
                    <a:srgbClr val="000099"/>
                  </a:solidFill>
                  <a:effectLst/>
                  <a:uLnTx/>
                  <a:uFillTx/>
                  <a:ea typeface="华文中宋" pitchFamily="2" charset="-122"/>
                </a:rPr>
                <a:t>含有</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smtClean="0">
                  <a:ln>
                    <a:noFill/>
                  </a:ln>
                  <a:solidFill>
                    <a:srgbClr val="000099"/>
                  </a:solidFill>
                  <a:effectLst/>
                  <a:uLnTx/>
                  <a:uFillTx/>
                  <a:ea typeface="华文中宋" pitchFamily="2" charset="-122"/>
                </a:rPr>
                <a:t>非法分级标签</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smtClean="0">
                  <a:ln>
                    <a:noFill/>
                  </a:ln>
                  <a:solidFill>
                    <a:srgbClr val="000099"/>
                  </a:solidFill>
                  <a:effectLst/>
                  <a:uLnTx/>
                  <a:uFillTx/>
                  <a:ea typeface="华文中宋" pitchFamily="2" charset="-122"/>
                </a:rPr>
                <a:t>的内容</a:t>
              </a:r>
            </a:p>
          </p:txBody>
        </p:sp>
        <p:sp>
          <p:nvSpPr>
            <p:cNvPr id="37" name="AutoShape 17"/>
            <p:cNvSpPr>
              <a:spLocks noChangeArrowheads="1"/>
            </p:cNvSpPr>
            <p:nvPr/>
          </p:nvSpPr>
          <p:spPr bwMode="auto">
            <a:xfrm>
              <a:off x="179388" y="4149725"/>
              <a:ext cx="2017712" cy="1439863"/>
            </a:xfrm>
            <a:prstGeom prst="roundRect">
              <a:avLst>
                <a:gd name="adj" fmla="val 16667"/>
              </a:avLst>
            </a:prstGeom>
            <a:solidFill>
              <a:srgbClr val="AFBF3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smtClean="0">
                  <a:ln>
                    <a:noFill/>
                  </a:ln>
                  <a:solidFill>
                    <a:srgbClr val="000099"/>
                  </a:solidFill>
                  <a:effectLst/>
                  <a:uLnTx/>
                  <a:uFillTx/>
                  <a:ea typeface="华文中宋" pitchFamily="2" charset="-122"/>
                </a:rPr>
                <a:t>Internet</a:t>
              </a:r>
              <a:r>
                <a:rPr kumimoji="0" lang="zh-CN" altLang="en-US" sz="2400" b="0" i="0" u="none" strike="noStrike" kern="0" cap="none" spc="0" normalizeH="0" baseline="0" noProof="0" smtClean="0">
                  <a:ln>
                    <a:noFill/>
                  </a:ln>
                  <a:solidFill>
                    <a:srgbClr val="000099"/>
                  </a:solidFill>
                  <a:effectLst/>
                  <a:uLnTx/>
                  <a:uFillTx/>
                  <a:ea typeface="华文中宋" pitchFamily="2" charset="-122"/>
                </a:rPr>
                <a:t>含有</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smtClean="0">
                  <a:ln>
                    <a:noFill/>
                  </a:ln>
                  <a:solidFill>
                    <a:srgbClr val="000099"/>
                  </a:solidFill>
                  <a:effectLst/>
                  <a:uLnTx/>
                  <a:uFillTx/>
                  <a:ea typeface="华文中宋" pitchFamily="2" charset="-122"/>
                </a:rPr>
                <a:t>合法分级标签</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smtClean="0">
                  <a:ln>
                    <a:noFill/>
                  </a:ln>
                  <a:solidFill>
                    <a:srgbClr val="000099"/>
                  </a:solidFill>
                  <a:effectLst/>
                  <a:uLnTx/>
                  <a:uFillTx/>
                  <a:ea typeface="华文中宋" pitchFamily="2" charset="-122"/>
                </a:rPr>
                <a:t>的内容</a:t>
              </a:r>
            </a:p>
          </p:txBody>
        </p:sp>
        <p:sp>
          <p:nvSpPr>
            <p:cNvPr id="38" name="Line 18"/>
            <p:cNvSpPr>
              <a:spLocks noChangeShapeType="1"/>
            </p:cNvSpPr>
            <p:nvPr/>
          </p:nvSpPr>
          <p:spPr bwMode="auto">
            <a:xfrm flipV="1">
              <a:off x="2124075" y="2781300"/>
              <a:ext cx="935038" cy="1368425"/>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9" name="Line 19"/>
            <p:cNvSpPr>
              <a:spLocks noChangeShapeType="1"/>
            </p:cNvSpPr>
            <p:nvPr/>
          </p:nvSpPr>
          <p:spPr bwMode="auto">
            <a:xfrm>
              <a:off x="2268538" y="2420938"/>
              <a:ext cx="790575"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0" name="AutoShape 21"/>
            <p:cNvSpPr>
              <a:spLocks noChangeArrowheads="1"/>
            </p:cNvSpPr>
            <p:nvPr/>
          </p:nvSpPr>
          <p:spPr bwMode="auto">
            <a:xfrm>
              <a:off x="3132138" y="1844675"/>
              <a:ext cx="1079500" cy="1079500"/>
            </a:xfrm>
            <a:prstGeom prst="roundRect">
              <a:avLst>
                <a:gd name="adj" fmla="val 16667"/>
              </a:avLst>
            </a:prstGeom>
            <a:solidFill>
              <a:srgbClr val="AFBF39">
                <a:alpha val="89999"/>
              </a:srgbClr>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0" i="0" u="none" strike="noStrike" kern="0" cap="none" spc="0" normalizeH="0" baseline="0" noProof="0" smtClean="0">
                  <a:ln>
                    <a:noFill/>
                  </a:ln>
                  <a:solidFill>
                    <a:srgbClr val="000099"/>
                  </a:solidFill>
                  <a:effectLst/>
                  <a:uLnTx/>
                  <a:uFillTx/>
                  <a:ea typeface="华文中宋" pitchFamily="2" charset="-122"/>
                </a:rPr>
                <a:t>监管</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0" i="0" u="none" strike="noStrike" kern="0" cap="none" spc="0" normalizeH="0" baseline="0" noProof="0" smtClean="0">
                  <a:ln>
                    <a:noFill/>
                  </a:ln>
                  <a:solidFill>
                    <a:srgbClr val="000099"/>
                  </a:solidFill>
                  <a:effectLst/>
                  <a:uLnTx/>
                  <a:uFillTx/>
                  <a:ea typeface="华文中宋" pitchFamily="2" charset="-122"/>
                </a:rPr>
                <a:t>中心</a:t>
              </a:r>
            </a:p>
          </p:txBody>
        </p:sp>
        <p:sp>
          <p:nvSpPr>
            <p:cNvPr id="41" name="Line 22"/>
            <p:cNvSpPr>
              <a:spLocks noChangeShapeType="1"/>
            </p:cNvSpPr>
            <p:nvPr/>
          </p:nvSpPr>
          <p:spPr bwMode="auto">
            <a:xfrm flipH="1">
              <a:off x="3708400" y="2924175"/>
              <a:ext cx="0" cy="2090738"/>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2" name="Line 23"/>
            <p:cNvSpPr>
              <a:spLocks noChangeShapeType="1"/>
            </p:cNvSpPr>
            <p:nvPr/>
          </p:nvSpPr>
          <p:spPr bwMode="auto">
            <a:xfrm flipV="1">
              <a:off x="3708400" y="5013325"/>
              <a:ext cx="12954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3" name="AutoShape 24"/>
            <p:cNvSpPr>
              <a:spLocks noChangeArrowheads="1"/>
            </p:cNvSpPr>
            <p:nvPr/>
          </p:nvSpPr>
          <p:spPr bwMode="auto">
            <a:xfrm>
              <a:off x="5003800" y="4437063"/>
              <a:ext cx="1728788" cy="1079500"/>
            </a:xfrm>
            <a:prstGeom prst="flowChartTerminator">
              <a:avLst/>
            </a:prstGeom>
            <a:solidFill>
              <a:srgbClr val="AFBF39"/>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marR="0" lvl="0" indent="-342900" algn="ctr" defTabSz="914400" eaLnBrk="0" fontAlgn="auto" latinLnBrk="0" hangingPunct="0">
                <a:lnSpc>
                  <a:spcPct val="100000"/>
                </a:lnSpc>
                <a:spcBef>
                  <a:spcPct val="20000"/>
                </a:spcBef>
                <a:spcAft>
                  <a:spcPts val="0"/>
                </a:spcAft>
                <a:buClrTx/>
                <a:buSzTx/>
                <a:buFontTx/>
                <a:buNone/>
                <a:tabLst/>
                <a:defRPr/>
              </a:pPr>
              <a:r>
                <a:rPr kumimoji="0" lang="zh-CN" altLang="en-US" sz="2800" b="0" i="0" u="none" strike="noStrike" kern="0" cap="none" spc="0" normalizeH="0" baseline="0" noProof="0" smtClean="0">
                  <a:ln>
                    <a:noFill/>
                  </a:ln>
                  <a:solidFill>
                    <a:srgbClr val="000099"/>
                  </a:solidFill>
                  <a:effectLst/>
                  <a:uLnTx/>
                  <a:uFillTx/>
                  <a:latin typeface="Times New Roman" pitchFamily="18" charset="0"/>
                </a:rPr>
                <a:t>客户端</a:t>
              </a:r>
            </a:p>
            <a:p>
              <a:pPr marL="342900" marR="0" lvl="0" indent="-342900" algn="ctr" defTabSz="914400" eaLnBrk="0" fontAlgn="auto" latinLnBrk="0" hangingPunct="0">
                <a:lnSpc>
                  <a:spcPct val="100000"/>
                </a:lnSpc>
                <a:spcBef>
                  <a:spcPct val="20000"/>
                </a:spcBef>
                <a:spcAft>
                  <a:spcPts val="0"/>
                </a:spcAft>
                <a:buClrTx/>
                <a:buSzTx/>
                <a:buFontTx/>
                <a:buNone/>
                <a:tabLst/>
                <a:defRPr/>
              </a:pPr>
              <a:r>
                <a:rPr kumimoji="0" lang="zh-CN" altLang="en-US" sz="2800" b="0" i="0" u="none" strike="noStrike" kern="0" cap="none" spc="0" normalizeH="0" baseline="0" noProof="0" smtClean="0">
                  <a:ln>
                    <a:noFill/>
                  </a:ln>
                  <a:solidFill>
                    <a:srgbClr val="000099"/>
                  </a:solidFill>
                  <a:effectLst/>
                  <a:uLnTx/>
                  <a:uFillTx/>
                  <a:latin typeface="Times New Roman" pitchFamily="18" charset="0"/>
                </a:rPr>
                <a:t>过滤软件</a:t>
              </a:r>
            </a:p>
          </p:txBody>
        </p:sp>
        <p:cxnSp>
          <p:nvCxnSpPr>
            <p:cNvPr id="44" name="AutoShape 25"/>
            <p:cNvCxnSpPr>
              <a:cxnSpLocks noChangeShapeType="1"/>
            </p:cNvCxnSpPr>
            <p:nvPr/>
          </p:nvCxnSpPr>
          <p:spPr bwMode="auto">
            <a:xfrm>
              <a:off x="5580063" y="5373688"/>
              <a:ext cx="0" cy="2159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AutoShape 26"/>
            <p:cNvSpPr>
              <a:spLocks noChangeArrowheads="1"/>
            </p:cNvSpPr>
            <p:nvPr/>
          </p:nvSpPr>
          <p:spPr bwMode="auto">
            <a:xfrm>
              <a:off x="4932363" y="1989138"/>
              <a:ext cx="1800225" cy="863600"/>
            </a:xfrm>
            <a:prstGeom prst="flowChartTerminator">
              <a:avLst/>
            </a:prstGeom>
            <a:solidFill>
              <a:srgbClr val="AFBF39"/>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marR="0" lvl="0" indent="-342900" algn="ctr" defTabSz="914400" eaLnBrk="0" fontAlgn="auto" latinLnBrk="0" hangingPunct="0">
                <a:lnSpc>
                  <a:spcPct val="100000"/>
                </a:lnSpc>
                <a:spcBef>
                  <a:spcPct val="20000"/>
                </a:spcBef>
                <a:spcAft>
                  <a:spcPts val="0"/>
                </a:spcAft>
                <a:buClrTx/>
                <a:buSzTx/>
                <a:buFontTx/>
                <a:buNone/>
                <a:tabLst/>
                <a:defRPr/>
              </a:pPr>
              <a:r>
                <a:rPr kumimoji="0" lang="zh-CN" altLang="en-US" sz="2800" b="0" i="0" u="none" strike="noStrike" kern="0" cap="none" spc="0" normalizeH="0" baseline="0" noProof="0" smtClean="0">
                  <a:ln>
                    <a:noFill/>
                  </a:ln>
                  <a:solidFill>
                    <a:srgbClr val="000099"/>
                  </a:solidFill>
                  <a:effectLst/>
                  <a:uLnTx/>
                  <a:uFillTx/>
                  <a:latin typeface="Times New Roman" pitchFamily="18" charset="0"/>
                </a:rPr>
                <a:t>过滤中心</a:t>
              </a:r>
            </a:p>
          </p:txBody>
        </p:sp>
        <p:sp>
          <p:nvSpPr>
            <p:cNvPr id="46" name="Line 27"/>
            <p:cNvSpPr>
              <a:spLocks noChangeShapeType="1"/>
            </p:cNvSpPr>
            <p:nvPr/>
          </p:nvSpPr>
          <p:spPr bwMode="auto">
            <a:xfrm>
              <a:off x="4211638" y="2420938"/>
              <a:ext cx="71755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7" name="AutoShape 28"/>
            <p:cNvSpPr>
              <a:spLocks noChangeArrowheads="1"/>
            </p:cNvSpPr>
            <p:nvPr/>
          </p:nvSpPr>
          <p:spPr bwMode="auto">
            <a:xfrm>
              <a:off x="7451725" y="3141663"/>
              <a:ext cx="1079500" cy="1079500"/>
            </a:xfrm>
            <a:prstGeom prst="roundRect">
              <a:avLst>
                <a:gd name="adj" fmla="val 16667"/>
              </a:avLst>
            </a:prstGeom>
            <a:solidFill>
              <a:srgbClr val="AFBF3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0" i="0" u="none" strike="noStrike" kern="0" cap="none" spc="0" normalizeH="0" baseline="0" noProof="0" smtClean="0">
                  <a:ln>
                    <a:noFill/>
                  </a:ln>
                  <a:solidFill>
                    <a:srgbClr val="000099"/>
                  </a:solidFill>
                  <a:effectLst/>
                  <a:uLnTx/>
                  <a:uFillTx/>
                  <a:ea typeface="华文中宋" pitchFamily="2" charset="-122"/>
                </a:rPr>
                <a:t>信息</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0" i="0" u="none" strike="noStrike" kern="0" cap="none" spc="0" normalizeH="0" baseline="0" noProof="0" smtClean="0">
                  <a:ln>
                    <a:noFill/>
                  </a:ln>
                  <a:solidFill>
                    <a:srgbClr val="000099"/>
                  </a:solidFill>
                  <a:effectLst/>
                  <a:uLnTx/>
                  <a:uFillTx/>
                  <a:ea typeface="华文中宋" pitchFamily="2" charset="-122"/>
                </a:rPr>
                <a:t>用户</a:t>
              </a:r>
            </a:p>
          </p:txBody>
        </p:sp>
        <p:cxnSp>
          <p:nvCxnSpPr>
            <p:cNvPr id="48" name="AutoShape 29"/>
            <p:cNvCxnSpPr>
              <a:cxnSpLocks noChangeShapeType="1"/>
              <a:stCxn id="47" idx="0"/>
              <a:endCxn id="45" idx="3"/>
            </p:cNvCxnSpPr>
            <p:nvPr/>
          </p:nvCxnSpPr>
          <p:spPr bwMode="auto">
            <a:xfrm rot="5400000" flipH="1">
              <a:off x="7001669" y="2151857"/>
              <a:ext cx="720725" cy="1258887"/>
            </a:xfrm>
            <a:prstGeom prst="curvedConnector2">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Line 30"/>
            <p:cNvSpPr>
              <a:spLocks noChangeShapeType="1"/>
            </p:cNvSpPr>
            <p:nvPr/>
          </p:nvSpPr>
          <p:spPr bwMode="auto">
            <a:xfrm>
              <a:off x="6732588" y="2420938"/>
              <a:ext cx="9906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0" name="Line 31"/>
            <p:cNvSpPr>
              <a:spLocks noChangeShapeType="1"/>
            </p:cNvSpPr>
            <p:nvPr/>
          </p:nvSpPr>
          <p:spPr bwMode="auto">
            <a:xfrm>
              <a:off x="6732588" y="5013325"/>
              <a:ext cx="9906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1" name="Line 32"/>
            <p:cNvSpPr>
              <a:spLocks noChangeShapeType="1"/>
            </p:cNvSpPr>
            <p:nvPr/>
          </p:nvSpPr>
          <p:spPr bwMode="auto">
            <a:xfrm>
              <a:off x="7740650" y="2420938"/>
              <a:ext cx="215900" cy="720725"/>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2" name="Line 33"/>
            <p:cNvSpPr>
              <a:spLocks noChangeShapeType="1"/>
            </p:cNvSpPr>
            <p:nvPr/>
          </p:nvSpPr>
          <p:spPr bwMode="auto">
            <a:xfrm flipV="1">
              <a:off x="7740650" y="4221163"/>
              <a:ext cx="287338" cy="792162"/>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3" name="Text Box 34"/>
            <p:cNvSpPr txBox="1">
              <a:spLocks noChangeArrowheads="1"/>
            </p:cNvSpPr>
            <p:nvPr/>
          </p:nvSpPr>
          <p:spPr bwMode="auto">
            <a:xfrm>
              <a:off x="4211638" y="1341438"/>
              <a:ext cx="17287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eaLnBrk="0" hangingPunct="0">
                <a:defRPr sz="2400">
                  <a:solidFill>
                    <a:schemeClr val="tx1"/>
                  </a:solidFill>
                  <a:latin typeface="Times New Roman" pitchFamily="18" charset="0"/>
                </a:defRPr>
              </a:lvl3pPr>
              <a:lvl4pPr eaLnBrk="0" hangingPunct="0">
                <a:defRPr sz="2400">
                  <a:solidFill>
                    <a:schemeClr val="tx1"/>
                  </a:solidFill>
                  <a:latin typeface="Times New Roman" pitchFamily="18" charset="0"/>
                </a:defRPr>
              </a:lvl4pPr>
              <a:lvl5pPr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marL="342900" marR="0" lvl="0" indent="-342900" defTabSz="914400" eaLnBrk="0" fontAlgn="auto" latinLnBrk="0" hangingPunct="0">
                <a:lnSpc>
                  <a:spcPct val="100000"/>
                </a:lnSpc>
                <a:spcBef>
                  <a:spcPct val="20000"/>
                </a:spcBef>
                <a:spcAft>
                  <a:spcPts val="0"/>
                </a:spcAft>
                <a:buClrTx/>
                <a:buSzTx/>
                <a:buFontTx/>
                <a:buNone/>
                <a:tabLst/>
                <a:defRPr/>
              </a:pPr>
              <a:r>
                <a:rPr kumimoji="0" lang="zh-CN" altLang="en-US" sz="2800" b="0" i="0" u="none" strike="noStrike" kern="0" cap="none" spc="0" normalizeH="0" baseline="0" noProof="0" smtClean="0">
                  <a:ln>
                    <a:noFill/>
                  </a:ln>
                  <a:solidFill>
                    <a:srgbClr val="000000"/>
                  </a:solidFill>
                  <a:effectLst/>
                  <a:uLnTx/>
                  <a:uFillTx/>
                  <a:latin typeface="Times New Roman" pitchFamily="18" charset="0"/>
                </a:rPr>
                <a:t>中间模式</a:t>
              </a:r>
            </a:p>
          </p:txBody>
        </p:sp>
        <p:sp>
          <p:nvSpPr>
            <p:cNvPr id="54" name="Text Box 35"/>
            <p:cNvSpPr txBox="1">
              <a:spLocks noChangeArrowheads="1"/>
            </p:cNvSpPr>
            <p:nvPr/>
          </p:nvSpPr>
          <p:spPr bwMode="auto">
            <a:xfrm>
              <a:off x="4500563" y="5876925"/>
              <a:ext cx="28082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eaLnBrk="0" hangingPunct="0">
                <a:defRPr sz="2400">
                  <a:solidFill>
                    <a:schemeClr val="tx1"/>
                  </a:solidFill>
                  <a:latin typeface="Times New Roman" pitchFamily="18" charset="0"/>
                </a:defRPr>
              </a:lvl3pPr>
              <a:lvl4pPr eaLnBrk="0" hangingPunct="0">
                <a:defRPr sz="2400">
                  <a:solidFill>
                    <a:schemeClr val="tx1"/>
                  </a:solidFill>
                  <a:latin typeface="Times New Roman" pitchFamily="18" charset="0"/>
                </a:defRPr>
              </a:lvl4pPr>
              <a:lvl5pPr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marL="342900" marR="0" lvl="0" indent="-342900" defTabSz="914400" eaLnBrk="0" fontAlgn="auto" latinLnBrk="0" hangingPunct="0">
                <a:lnSpc>
                  <a:spcPct val="100000"/>
                </a:lnSpc>
                <a:spcBef>
                  <a:spcPct val="20000"/>
                </a:spcBef>
                <a:spcAft>
                  <a:spcPts val="0"/>
                </a:spcAft>
                <a:buClrTx/>
                <a:buSzTx/>
                <a:buFontTx/>
                <a:buNone/>
                <a:tabLst/>
                <a:defRPr/>
              </a:pPr>
              <a:r>
                <a:rPr kumimoji="0" lang="zh-CN" altLang="en-US" sz="2800" b="0" i="0" u="none" strike="noStrike" kern="0" cap="none" spc="0" normalizeH="0" baseline="0" noProof="0" smtClean="0">
                  <a:ln>
                    <a:noFill/>
                  </a:ln>
                  <a:solidFill>
                    <a:srgbClr val="000000"/>
                  </a:solidFill>
                  <a:effectLst/>
                  <a:uLnTx/>
                  <a:uFillTx/>
                  <a:latin typeface="Times New Roman" pitchFamily="18" charset="0"/>
                </a:rPr>
                <a:t>客户端过滤模式</a:t>
              </a:r>
            </a:p>
          </p:txBody>
        </p:sp>
        <p:cxnSp>
          <p:nvCxnSpPr>
            <p:cNvPr id="55" name="AutoShape 37"/>
            <p:cNvCxnSpPr>
              <a:cxnSpLocks noChangeShapeType="1"/>
            </p:cNvCxnSpPr>
            <p:nvPr/>
          </p:nvCxnSpPr>
          <p:spPr bwMode="auto">
            <a:xfrm>
              <a:off x="2195513" y="1557338"/>
              <a:ext cx="360362" cy="503237"/>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AutoShape 38"/>
            <p:cNvCxnSpPr>
              <a:cxnSpLocks noChangeShapeType="1"/>
            </p:cNvCxnSpPr>
            <p:nvPr/>
          </p:nvCxnSpPr>
          <p:spPr bwMode="auto">
            <a:xfrm flipH="1" flipV="1">
              <a:off x="2339975" y="2133600"/>
              <a:ext cx="431800" cy="503238"/>
            </a:xfrm>
            <a:prstGeom prst="straightConnector1">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Text Box 39"/>
            <p:cNvSpPr txBox="1">
              <a:spLocks noChangeArrowheads="1"/>
            </p:cNvSpPr>
            <p:nvPr/>
          </p:nvSpPr>
          <p:spPr bwMode="auto">
            <a:xfrm>
              <a:off x="2124075" y="1557338"/>
              <a:ext cx="936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eaLnBrk="0" hangingPunct="0">
                <a:defRPr sz="2400">
                  <a:solidFill>
                    <a:schemeClr val="tx1"/>
                  </a:solidFill>
                  <a:latin typeface="Times New Roman" pitchFamily="18" charset="0"/>
                </a:defRPr>
              </a:lvl3pPr>
              <a:lvl4pPr eaLnBrk="0" hangingPunct="0">
                <a:defRPr sz="2400">
                  <a:solidFill>
                    <a:schemeClr val="tx1"/>
                  </a:solidFill>
                  <a:latin typeface="Times New Roman" pitchFamily="18" charset="0"/>
                </a:defRPr>
              </a:lvl4pPr>
              <a:lvl5pPr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marL="342900" marR="0" lvl="0" indent="-342900" defTabSz="914400" eaLnBrk="0" fontAlgn="auto" latinLnBrk="0" hangingPunct="0">
                <a:lnSpc>
                  <a:spcPct val="100000"/>
                </a:lnSpc>
                <a:spcBef>
                  <a:spcPct val="50000"/>
                </a:spcBef>
                <a:spcAft>
                  <a:spcPts val="0"/>
                </a:spcAft>
                <a:buClrTx/>
                <a:buSzTx/>
                <a:buFontTx/>
                <a:buNone/>
                <a:tabLst/>
                <a:defRPr/>
              </a:pPr>
              <a:r>
                <a:rPr kumimoji="0" lang="zh-CN" altLang="en-US" sz="2800" b="0" i="0" u="none" strike="noStrike" kern="0" cap="none" spc="0" normalizeH="0" baseline="0" noProof="0" smtClean="0">
                  <a:ln>
                    <a:noFill/>
                  </a:ln>
                  <a:solidFill>
                    <a:srgbClr val="000000"/>
                  </a:solidFill>
                  <a:effectLst/>
                  <a:uLnTx/>
                  <a:uFillTx/>
                  <a:latin typeface="Times New Roman" pitchFamily="18" charset="0"/>
                </a:rPr>
                <a:t>拒绝</a:t>
              </a:r>
            </a:p>
          </p:txBody>
        </p:sp>
        <p:sp>
          <p:nvSpPr>
            <p:cNvPr id="58" name="Text Box 40"/>
            <p:cNvSpPr txBox="1">
              <a:spLocks noChangeArrowheads="1"/>
            </p:cNvSpPr>
            <p:nvPr/>
          </p:nvSpPr>
          <p:spPr bwMode="auto">
            <a:xfrm>
              <a:off x="7019925" y="1916113"/>
              <a:ext cx="14398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eaLnBrk="0" hangingPunct="0">
                <a:defRPr sz="2400">
                  <a:solidFill>
                    <a:schemeClr val="tx1"/>
                  </a:solidFill>
                  <a:latin typeface="Times New Roman" pitchFamily="18" charset="0"/>
                </a:defRPr>
              </a:lvl3pPr>
              <a:lvl4pPr eaLnBrk="0" hangingPunct="0">
                <a:defRPr sz="2400">
                  <a:solidFill>
                    <a:schemeClr val="tx1"/>
                  </a:solidFill>
                  <a:latin typeface="Times New Roman" pitchFamily="18" charset="0"/>
                </a:defRPr>
              </a:lvl4pPr>
              <a:lvl5pPr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marL="342900" marR="0" lvl="0" indent="-342900" defTabSz="914400" eaLnBrk="0" fontAlgn="auto" latinLnBrk="0" hangingPunct="0">
                <a:lnSpc>
                  <a:spcPct val="100000"/>
                </a:lnSpc>
                <a:spcBef>
                  <a:spcPct val="50000"/>
                </a:spcBef>
                <a:spcAft>
                  <a:spcPts val="0"/>
                </a:spcAft>
                <a:buClrTx/>
                <a:buSzTx/>
                <a:buFontTx/>
                <a:buNone/>
                <a:tabLst/>
                <a:defRPr/>
              </a:pPr>
              <a:r>
                <a:rPr kumimoji="0" lang="en-US" altLang="zh-CN" sz="2800" b="0" i="0" u="none" strike="noStrike" kern="0" cap="none" spc="0" normalizeH="0" baseline="0" noProof="0" smtClean="0">
                  <a:ln>
                    <a:noFill/>
                  </a:ln>
                  <a:solidFill>
                    <a:srgbClr val="000000"/>
                  </a:solidFill>
                  <a:effectLst/>
                  <a:uLnTx/>
                  <a:uFillTx/>
                  <a:latin typeface="Times New Roman" pitchFamily="18" charset="0"/>
                </a:rPr>
                <a:t>Internet</a:t>
              </a:r>
            </a:p>
          </p:txBody>
        </p:sp>
        <p:sp>
          <p:nvSpPr>
            <p:cNvPr id="59" name="Text Box 41"/>
            <p:cNvSpPr txBox="1">
              <a:spLocks noChangeArrowheads="1"/>
            </p:cNvSpPr>
            <p:nvPr/>
          </p:nvSpPr>
          <p:spPr bwMode="auto">
            <a:xfrm>
              <a:off x="3779838" y="4437063"/>
              <a:ext cx="14398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eaLnBrk="0" hangingPunct="0">
                <a:defRPr sz="2400">
                  <a:solidFill>
                    <a:schemeClr val="tx1"/>
                  </a:solidFill>
                  <a:latin typeface="Times New Roman" pitchFamily="18" charset="0"/>
                </a:defRPr>
              </a:lvl3pPr>
              <a:lvl4pPr eaLnBrk="0" hangingPunct="0">
                <a:defRPr sz="2400">
                  <a:solidFill>
                    <a:schemeClr val="tx1"/>
                  </a:solidFill>
                  <a:latin typeface="Times New Roman" pitchFamily="18" charset="0"/>
                </a:defRPr>
              </a:lvl4pPr>
              <a:lvl5pPr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marL="342900" marR="0" lvl="0" indent="-342900" defTabSz="914400" eaLnBrk="0" fontAlgn="auto" latinLnBrk="0" hangingPunct="0">
                <a:lnSpc>
                  <a:spcPct val="100000"/>
                </a:lnSpc>
                <a:spcBef>
                  <a:spcPct val="50000"/>
                </a:spcBef>
                <a:spcAft>
                  <a:spcPts val="0"/>
                </a:spcAft>
                <a:buClrTx/>
                <a:buSzTx/>
                <a:buFontTx/>
                <a:buNone/>
                <a:tabLst/>
                <a:defRPr/>
              </a:pPr>
              <a:r>
                <a:rPr kumimoji="0" lang="en-US" altLang="zh-CN" sz="2800" b="0" i="0" u="none" strike="noStrike" kern="0" cap="none" spc="0" normalizeH="0" baseline="0" noProof="0" smtClean="0">
                  <a:ln>
                    <a:noFill/>
                  </a:ln>
                  <a:solidFill>
                    <a:srgbClr val="000000"/>
                  </a:solidFill>
                  <a:effectLst/>
                  <a:uLnTx/>
                  <a:uFillTx/>
                  <a:latin typeface="Times New Roman" pitchFamily="18" charset="0"/>
                </a:rPr>
                <a:t>Internet</a:t>
              </a:r>
            </a:p>
          </p:txBody>
        </p:sp>
        <p:sp>
          <p:nvSpPr>
            <p:cNvPr id="60" name="Text Box 46"/>
            <p:cNvSpPr txBox="1">
              <a:spLocks noChangeArrowheads="1"/>
            </p:cNvSpPr>
            <p:nvPr/>
          </p:nvSpPr>
          <p:spPr bwMode="auto">
            <a:xfrm>
              <a:off x="2555875" y="3573463"/>
              <a:ext cx="936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eaLnBrk="0" hangingPunct="0">
                <a:defRPr sz="2400">
                  <a:solidFill>
                    <a:schemeClr val="tx1"/>
                  </a:solidFill>
                  <a:latin typeface="Times New Roman" pitchFamily="18" charset="0"/>
                </a:defRPr>
              </a:lvl3pPr>
              <a:lvl4pPr eaLnBrk="0" hangingPunct="0">
                <a:defRPr sz="2400">
                  <a:solidFill>
                    <a:schemeClr val="tx1"/>
                  </a:solidFill>
                  <a:latin typeface="Times New Roman" pitchFamily="18" charset="0"/>
                </a:defRPr>
              </a:lvl4pPr>
              <a:lvl5pPr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marL="342900" marR="0" lvl="0" indent="-342900" defTabSz="914400" eaLnBrk="0" fontAlgn="auto" latinLnBrk="0" hangingPunct="0">
                <a:lnSpc>
                  <a:spcPct val="100000"/>
                </a:lnSpc>
                <a:spcBef>
                  <a:spcPct val="50000"/>
                </a:spcBef>
                <a:spcAft>
                  <a:spcPts val="0"/>
                </a:spcAft>
                <a:buClrTx/>
                <a:buSzTx/>
                <a:buFontTx/>
                <a:buNone/>
                <a:tabLst/>
                <a:defRPr/>
              </a:pPr>
              <a:r>
                <a:rPr kumimoji="0" lang="zh-CN" altLang="en-US" sz="2800" b="0" i="0" u="none" strike="noStrike" kern="0" cap="none" spc="0" normalizeH="0" baseline="0" noProof="0" smtClean="0">
                  <a:ln>
                    <a:noFill/>
                  </a:ln>
                  <a:solidFill>
                    <a:srgbClr val="000000"/>
                  </a:solidFill>
                  <a:effectLst/>
                  <a:uLnTx/>
                  <a:uFillTx/>
                  <a:latin typeface="Times New Roman" pitchFamily="18" charset="0"/>
                </a:rPr>
                <a:t>通过</a:t>
              </a:r>
            </a:p>
          </p:txBody>
        </p:sp>
        <p:sp>
          <p:nvSpPr>
            <p:cNvPr id="61" name="Text Box 47"/>
            <p:cNvSpPr txBox="1">
              <a:spLocks noChangeArrowheads="1"/>
            </p:cNvSpPr>
            <p:nvPr/>
          </p:nvSpPr>
          <p:spPr bwMode="auto">
            <a:xfrm>
              <a:off x="4716463" y="3068638"/>
              <a:ext cx="187166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eaLnBrk="0" hangingPunct="0">
                <a:defRPr sz="2400">
                  <a:solidFill>
                    <a:schemeClr val="tx1"/>
                  </a:solidFill>
                  <a:latin typeface="Times New Roman" pitchFamily="18" charset="0"/>
                </a:defRPr>
              </a:lvl3pPr>
              <a:lvl4pPr eaLnBrk="0" hangingPunct="0">
                <a:defRPr sz="2400">
                  <a:solidFill>
                    <a:schemeClr val="tx1"/>
                  </a:solidFill>
                  <a:latin typeface="Times New Roman" pitchFamily="18" charset="0"/>
                </a:defRPr>
              </a:lvl4pPr>
              <a:lvl5pPr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marL="342900" marR="0" lvl="0" indent="-342900" defTabSz="914400" eaLnBrk="0" fontAlgn="auto" latinLnBrk="0" hangingPunct="0">
                <a:lnSpc>
                  <a:spcPct val="100000"/>
                </a:lnSpc>
                <a:spcBef>
                  <a:spcPct val="50000"/>
                </a:spcBef>
                <a:spcAft>
                  <a:spcPts val="0"/>
                </a:spcAft>
                <a:buClrTx/>
                <a:buSzTx/>
                <a:buFontTx/>
                <a:buNone/>
                <a:tabLst/>
                <a:defRPr/>
              </a:pPr>
              <a:r>
                <a:rPr kumimoji="0" lang="zh-CN" altLang="en-US" sz="2400" b="0" i="0" u="none" strike="noStrike" kern="0" cap="none" spc="0" normalizeH="0" baseline="0" noProof="0" smtClean="0">
                  <a:ln>
                    <a:noFill/>
                  </a:ln>
                  <a:solidFill>
                    <a:srgbClr val="000000"/>
                  </a:solidFill>
                  <a:effectLst/>
                  <a:uLnTx/>
                  <a:uFillTx/>
                  <a:latin typeface="Times New Roman" pitchFamily="18" charset="0"/>
                </a:rPr>
                <a:t>  预先设置的过滤策略</a:t>
              </a:r>
            </a:p>
          </p:txBody>
        </p:sp>
        <p:sp>
          <p:nvSpPr>
            <p:cNvPr id="62" name="Text Box 48"/>
            <p:cNvSpPr txBox="1">
              <a:spLocks noChangeArrowheads="1"/>
            </p:cNvSpPr>
            <p:nvPr/>
          </p:nvSpPr>
          <p:spPr bwMode="auto">
            <a:xfrm>
              <a:off x="6624638" y="5084763"/>
              <a:ext cx="16192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eaLnBrk="0" hangingPunct="0">
                <a:defRPr sz="2400">
                  <a:solidFill>
                    <a:schemeClr val="tx1"/>
                  </a:solidFill>
                  <a:latin typeface="Times New Roman" pitchFamily="18" charset="0"/>
                </a:defRPr>
              </a:lvl3pPr>
              <a:lvl4pPr eaLnBrk="0" hangingPunct="0">
                <a:defRPr sz="2400">
                  <a:solidFill>
                    <a:schemeClr val="tx1"/>
                  </a:solidFill>
                  <a:latin typeface="Times New Roman" pitchFamily="18" charset="0"/>
                </a:defRPr>
              </a:lvl4pPr>
              <a:lvl5pPr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marL="342900" marR="0" lvl="0" indent="-342900" defTabSz="914400" eaLnBrk="0" fontAlgn="auto" latinLnBrk="0" hangingPunct="0">
                <a:lnSpc>
                  <a:spcPct val="100000"/>
                </a:lnSpc>
                <a:spcBef>
                  <a:spcPct val="50000"/>
                </a:spcBef>
                <a:spcAft>
                  <a:spcPts val="0"/>
                </a:spcAft>
                <a:buClrTx/>
                <a:buSzTx/>
                <a:buFontTx/>
                <a:buNone/>
                <a:tabLst/>
                <a:defRPr/>
              </a:pPr>
              <a:r>
                <a:rPr kumimoji="0" lang="zh-CN" altLang="en-US" sz="2400" b="0" i="0" u="none" strike="noStrike" kern="0" cap="none" spc="0" normalizeH="0" baseline="0" noProof="0" smtClean="0">
                  <a:ln>
                    <a:noFill/>
                  </a:ln>
                  <a:solidFill>
                    <a:srgbClr val="000000"/>
                  </a:solidFill>
                  <a:effectLst/>
                  <a:uLnTx/>
                  <a:uFillTx/>
                  <a:latin typeface="Times New Roman" pitchFamily="18" charset="0"/>
                </a:rPr>
                <a:t>自带审查工具</a:t>
              </a:r>
            </a:p>
          </p:txBody>
        </p:sp>
      </p:grpSp>
      <p:sp>
        <p:nvSpPr>
          <p:cNvPr id="3" name="灯片编号占位符 2"/>
          <p:cNvSpPr>
            <a:spLocks noGrp="1"/>
          </p:cNvSpPr>
          <p:nvPr>
            <p:ph type="sldNum" sz="quarter" idx="12"/>
          </p:nvPr>
        </p:nvSpPr>
        <p:spPr/>
        <p:txBody>
          <a:bodyPr/>
          <a:lstStyle/>
          <a:p>
            <a:pPr>
              <a:defRPr/>
            </a:pPr>
            <a:fld id="{54D9912E-CD21-4B76-91AB-8AF6576DF20D}" type="slidenum">
              <a:rPr lang="zh-CN" altLang="zh-CN" smtClean="0"/>
              <a:t>39</a:t>
            </a:fld>
            <a:endParaRPr lang="zh-CN" altLang="zh-CN"/>
          </a:p>
        </p:txBody>
      </p:sp>
    </p:spTree>
    <p:extLst>
      <p:ext uri="{BB962C8B-B14F-4D97-AF65-F5344CB8AC3E}">
        <p14:creationId xmlns:p14="http://schemas.microsoft.com/office/powerpoint/2010/main" val="24838595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圆角矩形 77"/>
          <p:cNvSpPr/>
          <p:nvPr/>
        </p:nvSpPr>
        <p:spPr>
          <a:xfrm>
            <a:off x="1494790" y="1299845"/>
            <a:ext cx="9330055" cy="1632041"/>
          </a:xfrm>
          <a:prstGeom prst="roundRect">
            <a:avLst>
              <a:gd name="adj" fmla="val 9394"/>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1801366" y="1556896"/>
            <a:ext cx="8852120" cy="1077218"/>
          </a:xfrm>
          <a:prstGeom prst="rect">
            <a:avLst/>
          </a:prstGeom>
        </p:spPr>
        <p:txBody>
          <a:bodyPr wrap="square">
            <a:spAutoFit/>
          </a:bodyPr>
          <a:lstStyle/>
          <a:p>
            <a:r>
              <a:rPr lang="zh-CN" altLang="en-US" sz="32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随着互联网内容的极大丰富，信息海量化正在导致信息垃圾</a:t>
            </a:r>
            <a:r>
              <a:rPr lang="zh-CN" altLang="en-US" sz="3200"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化。</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80" name="文本框 4"/>
          <p:cNvSpPr>
            <a:spLocks noChangeArrowheads="1"/>
          </p:cNvSpPr>
          <p:nvPr/>
        </p:nvSpPr>
        <p:spPr bwMode="auto">
          <a:xfrm>
            <a:off x="1494368" y="260350"/>
            <a:ext cx="7769985" cy="70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000" dirty="0">
                <a:solidFill>
                  <a:srgbClr val="31B5D6"/>
                </a:solidFill>
                <a:latin typeface="华康俪金黑W8(P)" panose="020B0800000000000000" pitchFamily="34" charset="-122"/>
                <a:ea typeface="华康俪金黑W8(P)" panose="020B0800000000000000" pitchFamily="34" charset="-122"/>
                <a:sym typeface="Calibri" panose="020F0502020204030204" pitchFamily="34" charset="0"/>
              </a:rPr>
              <a:t>网络信息内容过滤概述</a:t>
            </a:r>
            <a:r>
              <a:rPr lang="en-US" altLang="zh-CN" sz="4000" dirty="0" smtClean="0">
                <a:solidFill>
                  <a:srgbClr val="31B5D6"/>
                </a:solidFill>
                <a:latin typeface="华康俪金黑W8(P)" panose="020B0800000000000000" pitchFamily="34" charset="-122"/>
                <a:ea typeface="华康俪金黑W8(P)" panose="020B0800000000000000" pitchFamily="34" charset="-122"/>
                <a:sym typeface="Calibri" panose="020F0502020204030204" pitchFamily="34" charset="0"/>
              </a:rPr>
              <a:t>---</a:t>
            </a:r>
            <a:r>
              <a:rPr lang="zh-CN" altLang="en-US" sz="4000" dirty="0" smtClean="0">
                <a:solidFill>
                  <a:srgbClr val="31B5D6"/>
                </a:solidFill>
                <a:latin typeface="华康俪金黑W8(P)" panose="020B0800000000000000" pitchFamily="34" charset="-122"/>
                <a:ea typeface="华康俪金黑W8(P)" panose="020B0800000000000000" pitchFamily="34" charset="-122"/>
                <a:sym typeface="Calibri" panose="020F0502020204030204" pitchFamily="34" charset="0"/>
              </a:rPr>
              <a:t>背景</a:t>
            </a:r>
            <a:endParaRPr lang="zh-CN" altLang="en-US" sz="4000" dirty="0">
              <a:solidFill>
                <a:srgbClr val="31B5D6"/>
              </a:solidFill>
              <a:latin typeface="华康俪金黑W8(P)" panose="020B0800000000000000" pitchFamily="34" charset="-122"/>
              <a:ea typeface="华康俪金黑W8(P)" panose="020B0800000000000000" pitchFamily="34" charset="-122"/>
              <a:sym typeface="Calibri" panose="020F0502020204030204" pitchFamily="34" charset="0"/>
            </a:endParaRPr>
          </a:p>
        </p:txBody>
      </p:sp>
      <p:sp>
        <p:nvSpPr>
          <p:cNvPr id="81" name="直接连接符 13"/>
          <p:cNvSpPr>
            <a:spLocks noChangeShapeType="1"/>
          </p:cNvSpPr>
          <p:nvPr/>
        </p:nvSpPr>
        <p:spPr bwMode="auto">
          <a:xfrm>
            <a:off x="675217" y="927100"/>
            <a:ext cx="8313800" cy="0"/>
          </a:xfrm>
          <a:prstGeom prst="line">
            <a:avLst/>
          </a:prstGeom>
          <a:noFill/>
          <a:ln w="6350">
            <a:solidFill>
              <a:srgbClr val="4A7EBB">
                <a:alpha val="25098"/>
              </a:srgbClr>
            </a:solidFill>
            <a:bevel/>
          </a:ln>
          <a:extLst>
            <a:ext uri="{909E8E84-426E-40DD-AFC4-6F175D3DCCD1}">
              <a14:hiddenFill xmlns:a14="http://schemas.microsoft.com/office/drawing/2010/main">
                <a:noFill/>
              </a14:hiddenFill>
            </a:ext>
          </a:extLst>
        </p:spPr>
        <p:txBody>
          <a:bodyPr/>
          <a:lstStyle/>
          <a:p>
            <a:endParaRPr lang="zh-CN" altLang="en-US">
              <a:latin typeface="Arial" panose="020B0604020202020204" pitchFamily="34" charset="0"/>
            </a:endParaRPr>
          </a:p>
        </p:txBody>
      </p:sp>
      <p:sp>
        <p:nvSpPr>
          <p:cNvPr id="3" name="灯片编号占位符 2"/>
          <p:cNvSpPr>
            <a:spLocks noGrp="1"/>
          </p:cNvSpPr>
          <p:nvPr>
            <p:ph type="sldNum" sz="quarter" idx="12"/>
          </p:nvPr>
        </p:nvSpPr>
        <p:spPr/>
        <p:txBody>
          <a:bodyPr/>
          <a:lstStyle/>
          <a:p>
            <a:pPr>
              <a:defRPr/>
            </a:pPr>
            <a:fld id="{B8A2BE66-3A1D-4F69-92F9-8180C3DFAFD8}" type="slidenum">
              <a:rPr lang="zh-CN" altLang="zh-CN" smtClean="0"/>
              <a:t>4</a:t>
            </a:fld>
            <a:endParaRPr lang="zh-CN" altLang="zh-CN"/>
          </a:p>
        </p:txBody>
      </p:sp>
      <p:pic>
        <p:nvPicPr>
          <p:cNvPr id="8" name="Picture 5" descr="ACF52C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9097" y="2931886"/>
            <a:ext cx="2880320" cy="2974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43144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he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5360" y="203929"/>
            <a:ext cx="11597803" cy="6358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副标题 4"/>
          <p:cNvSpPr txBox="1"/>
          <p:nvPr/>
        </p:nvSpPr>
        <p:spPr bwMode="auto">
          <a:xfrm>
            <a:off x="1911927" y="2004060"/>
            <a:ext cx="8317923" cy="2118360"/>
          </a:xfrm>
          <a:prstGeom prst="rect">
            <a:avLst/>
          </a:prstGeom>
          <a:noFill/>
          <a:ln w="9525">
            <a:noFill/>
            <a:miter lim="800000"/>
          </a:ln>
        </p:spPr>
        <p:txBody>
          <a:bodyPr/>
          <a:lstStyle/>
          <a:p>
            <a:r>
              <a:rPr lang="en-US" altLang="zh-CN" sz="40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4.4 </a:t>
            </a:r>
            <a:r>
              <a:rPr lang="zh-CN" altLang="en-US" sz="40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网络信息内容过滤的一般流程</a:t>
            </a:r>
            <a:endParaRPr lang="en-US" altLang="zh-CN" sz="4000"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9E388E38-31E5-4E32-920D-85CA0EE6CDEC}" type="slidenum">
              <a:rPr lang="zh-CN" altLang="zh-CN" smtClean="0"/>
              <a:t>40</a:t>
            </a:fld>
            <a:endParaRPr lang="zh-CN" altLang="zh-CN"/>
          </a:p>
        </p:txBody>
      </p:sp>
    </p:spTree>
    <p:extLst>
      <p:ext uri="{BB962C8B-B14F-4D97-AF65-F5344CB8AC3E}">
        <p14:creationId xmlns:p14="http://schemas.microsoft.com/office/powerpoint/2010/main" val="35890775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矩形 267"/>
          <p:cNvSpPr/>
          <p:nvPr/>
        </p:nvSpPr>
        <p:spPr>
          <a:xfrm flipV="1">
            <a:off x="655309"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9" name="矩形 268"/>
          <p:cNvSpPr/>
          <p:nvPr/>
        </p:nvSpPr>
        <p:spPr>
          <a:xfrm flipV="1">
            <a:off x="2152044"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0" name="矩形 269"/>
          <p:cNvSpPr/>
          <p:nvPr/>
        </p:nvSpPr>
        <p:spPr>
          <a:xfrm flipV="1">
            <a:off x="3648780"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1" name="矩形 270"/>
          <p:cNvSpPr/>
          <p:nvPr/>
        </p:nvSpPr>
        <p:spPr>
          <a:xfrm flipV="1">
            <a:off x="514551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2" name="矩形 271"/>
          <p:cNvSpPr/>
          <p:nvPr/>
        </p:nvSpPr>
        <p:spPr>
          <a:xfrm flipV="1">
            <a:off x="6642250"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3" name="矩形 272"/>
          <p:cNvSpPr/>
          <p:nvPr/>
        </p:nvSpPr>
        <p:spPr>
          <a:xfrm flipV="1">
            <a:off x="8138985"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4" name="矩形 273"/>
          <p:cNvSpPr/>
          <p:nvPr/>
        </p:nvSpPr>
        <p:spPr>
          <a:xfrm flipV="1">
            <a:off x="9635721"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6" name="文本框 335"/>
          <p:cNvSpPr txBox="1"/>
          <p:nvPr/>
        </p:nvSpPr>
        <p:spPr>
          <a:xfrm>
            <a:off x="2151737" y="331131"/>
            <a:ext cx="6786880" cy="701040"/>
          </a:xfrm>
          <a:prstGeom prst="rect">
            <a:avLst/>
          </a:prstGeom>
          <a:noFill/>
        </p:spPr>
        <p:txBody>
          <a:bodyPr wrap="non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dirty="0"/>
              <a:t>网络信息内容过滤的一般流程</a:t>
            </a:r>
          </a:p>
        </p:txBody>
      </p:sp>
      <p:sp>
        <p:nvSpPr>
          <p:cNvPr id="71" name="文本框 70"/>
          <p:cNvSpPr txBox="1"/>
          <p:nvPr/>
        </p:nvSpPr>
        <p:spPr>
          <a:xfrm>
            <a:off x="7054850" y="1674495"/>
            <a:ext cx="5018405" cy="722630"/>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sz="2000" dirty="0">
                <a:solidFill>
                  <a:schemeClr val="tx1"/>
                </a:solidFill>
                <a:latin typeface="微软雅黑" panose="020B0503020204020204" pitchFamily="34" charset="-122"/>
                <a:ea typeface="微软雅黑" panose="020B0503020204020204" pitchFamily="34" charset="-122"/>
              </a:rPr>
              <a:t>用户通过网络产生信息，用户需求模板将信息以计算机可识别的形式揭示出来</a:t>
            </a:r>
          </a:p>
        </p:txBody>
      </p:sp>
      <p:grpSp>
        <p:nvGrpSpPr>
          <p:cNvPr id="98" name="组合 97"/>
          <p:cNvGrpSpPr/>
          <p:nvPr/>
        </p:nvGrpSpPr>
        <p:grpSpPr>
          <a:xfrm>
            <a:off x="655309" y="1032131"/>
            <a:ext cx="10477147" cy="66943"/>
            <a:chOff x="655309" y="1032131"/>
            <a:chExt cx="10477147" cy="66943"/>
          </a:xfrm>
        </p:grpSpPr>
        <p:sp>
          <p:nvSpPr>
            <p:cNvPr id="99" name="矩形 98"/>
            <p:cNvSpPr/>
            <p:nvPr/>
          </p:nvSpPr>
          <p:spPr>
            <a:xfrm flipV="1">
              <a:off x="655309"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p:cNvSpPr/>
            <p:nvPr/>
          </p:nvSpPr>
          <p:spPr>
            <a:xfrm flipV="1">
              <a:off x="2152044"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p:cNvSpPr/>
            <p:nvPr/>
          </p:nvSpPr>
          <p:spPr>
            <a:xfrm flipV="1">
              <a:off x="364878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flipV="1">
              <a:off x="5145515"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p:cNvSpPr/>
            <p:nvPr/>
          </p:nvSpPr>
          <p:spPr>
            <a:xfrm flipV="1">
              <a:off x="664225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p:cNvSpPr/>
            <p:nvPr/>
          </p:nvSpPr>
          <p:spPr>
            <a:xfrm flipV="1">
              <a:off x="813898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p:nvPr/>
          </p:nvSpPr>
          <p:spPr>
            <a:xfrm flipV="1">
              <a:off x="9635721"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2" name="对象 -2147482449"/>
          <p:cNvGraphicFramePr/>
          <p:nvPr/>
        </p:nvGraphicFramePr>
        <p:xfrm>
          <a:off x="1125855" y="1252855"/>
          <a:ext cx="5210175" cy="4627880"/>
        </p:xfrm>
        <a:graphic>
          <a:graphicData uri="http://schemas.openxmlformats.org/presentationml/2006/ole">
            <mc:AlternateContent xmlns:mc="http://schemas.openxmlformats.org/markup-compatibility/2006">
              <mc:Choice xmlns:v="urn:schemas-microsoft-com:vml" Requires="v">
                <p:oleObj spid="_x0000_s12295" r:id="rId4" imgW="5765800" imgH="6375400" progId="Visio.Drawing.11">
                  <p:embed/>
                </p:oleObj>
              </mc:Choice>
              <mc:Fallback>
                <p:oleObj r:id="rId4" imgW="5765800" imgH="6375400" progId="Visio.Drawing.11">
                  <p:embed/>
                  <p:pic>
                    <p:nvPicPr>
                      <p:cNvPr id="0" name=""/>
                      <p:cNvPicPr/>
                      <p:nvPr/>
                    </p:nvPicPr>
                    <p:blipFill>
                      <a:blip r:embed="rId5"/>
                      <a:stretch>
                        <a:fillRect/>
                      </a:stretch>
                    </p:blipFill>
                    <p:spPr>
                      <a:xfrm>
                        <a:off x="1125855" y="1252855"/>
                        <a:ext cx="5210175" cy="4627880"/>
                      </a:xfrm>
                      <a:prstGeom prst="rect">
                        <a:avLst/>
                      </a:prstGeom>
                      <a:noFill/>
                      <a:ln w="38100">
                        <a:noFill/>
                        <a:miter/>
                      </a:ln>
                    </p:spPr>
                  </p:pic>
                </p:oleObj>
              </mc:Fallback>
            </mc:AlternateContent>
          </a:graphicData>
        </a:graphic>
      </p:graphicFrame>
      <p:sp>
        <p:nvSpPr>
          <p:cNvPr id="8" name="文本框 7"/>
          <p:cNvSpPr txBox="1"/>
          <p:nvPr/>
        </p:nvSpPr>
        <p:spPr>
          <a:xfrm>
            <a:off x="1960245" y="6155055"/>
            <a:ext cx="3540760" cy="384810"/>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sz="1800" dirty="0">
                <a:solidFill>
                  <a:schemeClr val="tx1"/>
                </a:solidFill>
                <a:latin typeface="微软雅黑" panose="020B0503020204020204" pitchFamily="34" charset="-122"/>
                <a:ea typeface="微软雅黑" panose="020B0503020204020204" pitchFamily="34" charset="-122"/>
              </a:rPr>
              <a:t>网络信息内容过滤一般流程</a:t>
            </a:r>
          </a:p>
        </p:txBody>
      </p:sp>
      <p:sp>
        <p:nvSpPr>
          <p:cNvPr id="78" name="矩形 77"/>
          <p:cNvSpPr/>
          <p:nvPr/>
        </p:nvSpPr>
        <p:spPr bwMode="auto">
          <a:xfrm>
            <a:off x="6642095" y="1927609"/>
            <a:ext cx="216000" cy="216024"/>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7054850" y="2741295"/>
            <a:ext cx="5018405" cy="1027430"/>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sz="2000" dirty="0">
                <a:solidFill>
                  <a:schemeClr val="tx1"/>
                </a:solidFill>
                <a:latin typeface="微软雅黑" panose="020B0503020204020204" pitchFamily="34" charset="-122"/>
                <a:ea typeface="微软雅黑" panose="020B0503020204020204" pitchFamily="34" charset="-122"/>
              </a:rPr>
              <a:t>对动态的网络信息集不作预处理，只是当信息流经过系统时才运用一定的算法把信息揭示出来</a:t>
            </a:r>
          </a:p>
        </p:txBody>
      </p:sp>
      <p:sp>
        <p:nvSpPr>
          <p:cNvPr id="15" name="文本框 14"/>
          <p:cNvSpPr txBox="1"/>
          <p:nvPr/>
        </p:nvSpPr>
        <p:spPr>
          <a:xfrm>
            <a:off x="7054850" y="3975735"/>
            <a:ext cx="5018405" cy="722630"/>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sz="2000" dirty="0">
                <a:solidFill>
                  <a:schemeClr val="tx1"/>
                </a:solidFill>
                <a:latin typeface="微软雅黑" panose="020B0503020204020204" pitchFamily="34" charset="-122"/>
                <a:ea typeface="微软雅黑" panose="020B0503020204020204" pitchFamily="34" charset="-122"/>
              </a:rPr>
              <a:t>通过反馈机制作用于用户和用户需求模板，使用户逐渐清晰自己的信息需求</a:t>
            </a:r>
          </a:p>
        </p:txBody>
      </p:sp>
      <p:sp>
        <p:nvSpPr>
          <p:cNvPr id="18" name="文本框 17"/>
          <p:cNvSpPr txBox="1"/>
          <p:nvPr/>
        </p:nvSpPr>
        <p:spPr>
          <a:xfrm>
            <a:off x="7054850" y="4996815"/>
            <a:ext cx="5018405" cy="722630"/>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sz="2000" dirty="0">
                <a:solidFill>
                  <a:schemeClr val="tx1"/>
                </a:solidFill>
                <a:latin typeface="微软雅黑" panose="020B0503020204020204" pitchFamily="34" charset="-122"/>
                <a:ea typeface="微软雅黑" panose="020B0503020204020204" pitchFamily="34" charset="-122"/>
              </a:rPr>
              <a:t>反馈模块主要用于处理用户的反馈信息并依据反馈信息进一步精化用户模型，并保存</a:t>
            </a:r>
          </a:p>
        </p:txBody>
      </p:sp>
      <p:sp>
        <p:nvSpPr>
          <p:cNvPr id="19" name="矩形 18"/>
          <p:cNvSpPr/>
          <p:nvPr/>
        </p:nvSpPr>
        <p:spPr bwMode="auto">
          <a:xfrm>
            <a:off x="6642095" y="3146809"/>
            <a:ext cx="216000" cy="216024"/>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0" name="矩形 19"/>
          <p:cNvSpPr/>
          <p:nvPr/>
        </p:nvSpPr>
        <p:spPr bwMode="auto">
          <a:xfrm>
            <a:off x="6642095" y="4228849"/>
            <a:ext cx="216000" cy="216024"/>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1" name="矩形 20"/>
          <p:cNvSpPr/>
          <p:nvPr/>
        </p:nvSpPr>
        <p:spPr bwMode="auto">
          <a:xfrm>
            <a:off x="6642095" y="5249929"/>
            <a:ext cx="216000" cy="216024"/>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cxnSp>
        <p:nvCxnSpPr>
          <p:cNvPr id="74" name="直接连接符 73"/>
          <p:cNvCxnSpPr/>
          <p:nvPr/>
        </p:nvCxnSpPr>
        <p:spPr>
          <a:xfrm flipV="1">
            <a:off x="7054850" y="2522220"/>
            <a:ext cx="4908550" cy="635"/>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7109460" y="3768725"/>
            <a:ext cx="4908550" cy="635"/>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7054850" y="4866005"/>
            <a:ext cx="4908550" cy="635"/>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7054850" y="5880735"/>
            <a:ext cx="4908550" cy="635"/>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灯片编号占位符 3"/>
          <p:cNvSpPr>
            <a:spLocks noGrp="1"/>
          </p:cNvSpPr>
          <p:nvPr>
            <p:ph type="sldNum" sz="quarter" idx="12"/>
          </p:nvPr>
        </p:nvSpPr>
        <p:spPr/>
        <p:txBody>
          <a:bodyPr/>
          <a:lstStyle/>
          <a:p>
            <a:pPr>
              <a:defRPr/>
            </a:pPr>
            <a:fld id="{B8A2BE66-3A1D-4F69-92F9-8180C3DFAFD8}" type="slidenum">
              <a:rPr lang="zh-CN" altLang="zh-CN" smtClean="0"/>
              <a:t>41</a:t>
            </a:fld>
            <a:endParaRPr lang="zh-CN" altLang="zh-CN"/>
          </a:p>
        </p:txBody>
      </p:sp>
    </p:spTree>
    <p:extLst>
      <p:ext uri="{BB962C8B-B14F-4D97-AF65-F5344CB8AC3E}">
        <p14:creationId xmlns:p14="http://schemas.microsoft.com/office/powerpoint/2010/main" val="2811601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矩形 267"/>
          <p:cNvSpPr/>
          <p:nvPr/>
        </p:nvSpPr>
        <p:spPr>
          <a:xfrm flipV="1">
            <a:off x="655309"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9" name="矩形 268"/>
          <p:cNvSpPr/>
          <p:nvPr/>
        </p:nvSpPr>
        <p:spPr>
          <a:xfrm flipV="1">
            <a:off x="2152044"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0" name="矩形 269"/>
          <p:cNvSpPr/>
          <p:nvPr/>
        </p:nvSpPr>
        <p:spPr>
          <a:xfrm flipV="1">
            <a:off x="3648780"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1" name="矩形 270"/>
          <p:cNvSpPr/>
          <p:nvPr/>
        </p:nvSpPr>
        <p:spPr>
          <a:xfrm flipV="1">
            <a:off x="514551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2" name="矩形 271"/>
          <p:cNvSpPr/>
          <p:nvPr/>
        </p:nvSpPr>
        <p:spPr>
          <a:xfrm flipV="1">
            <a:off x="6642250"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3" name="矩形 272"/>
          <p:cNvSpPr/>
          <p:nvPr/>
        </p:nvSpPr>
        <p:spPr>
          <a:xfrm flipV="1">
            <a:off x="8138985"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4" name="矩形 273"/>
          <p:cNvSpPr/>
          <p:nvPr/>
        </p:nvSpPr>
        <p:spPr>
          <a:xfrm flipV="1">
            <a:off x="9635721"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6" name="文本框 335"/>
          <p:cNvSpPr txBox="1"/>
          <p:nvPr/>
        </p:nvSpPr>
        <p:spPr>
          <a:xfrm>
            <a:off x="2151737" y="331131"/>
            <a:ext cx="5262880" cy="701040"/>
          </a:xfrm>
          <a:prstGeom prst="rect">
            <a:avLst/>
          </a:prstGeom>
          <a:noFill/>
        </p:spPr>
        <p:txBody>
          <a:bodyPr wrap="non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dirty="0"/>
              <a:t>网络文本信息过滤模型</a:t>
            </a:r>
          </a:p>
        </p:txBody>
      </p:sp>
      <p:grpSp>
        <p:nvGrpSpPr>
          <p:cNvPr id="98" name="组合 97"/>
          <p:cNvGrpSpPr/>
          <p:nvPr/>
        </p:nvGrpSpPr>
        <p:grpSpPr>
          <a:xfrm>
            <a:off x="655309" y="1032131"/>
            <a:ext cx="10477147" cy="66943"/>
            <a:chOff x="655309" y="1032131"/>
            <a:chExt cx="10477147" cy="66943"/>
          </a:xfrm>
        </p:grpSpPr>
        <p:sp>
          <p:nvSpPr>
            <p:cNvPr id="99" name="矩形 98"/>
            <p:cNvSpPr/>
            <p:nvPr/>
          </p:nvSpPr>
          <p:spPr>
            <a:xfrm flipV="1">
              <a:off x="655309"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p:cNvSpPr/>
            <p:nvPr/>
          </p:nvSpPr>
          <p:spPr>
            <a:xfrm flipV="1">
              <a:off x="2152044"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p:cNvSpPr/>
            <p:nvPr/>
          </p:nvSpPr>
          <p:spPr>
            <a:xfrm flipV="1">
              <a:off x="364878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flipV="1">
              <a:off x="5145515"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p:cNvSpPr/>
            <p:nvPr/>
          </p:nvSpPr>
          <p:spPr>
            <a:xfrm flipV="1">
              <a:off x="664225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p:cNvSpPr/>
            <p:nvPr/>
          </p:nvSpPr>
          <p:spPr>
            <a:xfrm flipV="1">
              <a:off x="813898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p:nvPr/>
          </p:nvSpPr>
          <p:spPr>
            <a:xfrm flipV="1">
              <a:off x="9635721"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p:cNvSpPr txBox="1"/>
          <p:nvPr/>
        </p:nvSpPr>
        <p:spPr>
          <a:xfrm>
            <a:off x="4148455" y="6287770"/>
            <a:ext cx="2642235" cy="384810"/>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sz="1800" dirty="0">
                <a:solidFill>
                  <a:schemeClr val="tx1"/>
                </a:solidFill>
                <a:latin typeface="微软雅黑" panose="020B0503020204020204" pitchFamily="34" charset="-122"/>
                <a:ea typeface="微软雅黑" panose="020B0503020204020204" pitchFamily="34" charset="-122"/>
              </a:rPr>
              <a:t>网络文本信息过滤模型</a:t>
            </a:r>
          </a:p>
        </p:txBody>
      </p:sp>
      <p:graphicFrame>
        <p:nvGraphicFramePr>
          <p:cNvPr id="2" name="对象 -2147482448"/>
          <p:cNvGraphicFramePr/>
          <p:nvPr/>
        </p:nvGraphicFramePr>
        <p:xfrm>
          <a:off x="5400675" y="1254125"/>
          <a:ext cx="5731510" cy="5418455"/>
        </p:xfrm>
        <a:graphic>
          <a:graphicData uri="http://schemas.openxmlformats.org/presentationml/2006/ole">
            <mc:AlternateContent xmlns:mc="http://schemas.openxmlformats.org/markup-compatibility/2006">
              <mc:Choice xmlns:v="urn:schemas-microsoft-com:vml" Requires="v">
                <p:oleObj spid="_x0000_s13319" r:id="rId4" imgW="6553200" imgH="6997700" progId="Visio.Drawing.11">
                  <p:embed/>
                </p:oleObj>
              </mc:Choice>
              <mc:Fallback>
                <p:oleObj r:id="rId4" imgW="6553200" imgH="6997700" progId="Visio.Drawing.11">
                  <p:embed/>
                  <p:pic>
                    <p:nvPicPr>
                      <p:cNvPr id="0" name=""/>
                      <p:cNvPicPr/>
                      <p:nvPr/>
                    </p:nvPicPr>
                    <p:blipFill>
                      <a:blip r:embed="rId5"/>
                      <a:stretch>
                        <a:fillRect/>
                      </a:stretch>
                    </p:blipFill>
                    <p:spPr>
                      <a:xfrm>
                        <a:off x="5400675" y="1254125"/>
                        <a:ext cx="5731510" cy="5418455"/>
                      </a:xfrm>
                      <a:prstGeom prst="rect">
                        <a:avLst/>
                      </a:prstGeom>
                      <a:noFill/>
                      <a:ln w="38100">
                        <a:noFill/>
                        <a:miter/>
                      </a:ln>
                    </p:spPr>
                  </p:pic>
                </p:oleObj>
              </mc:Fallback>
            </mc:AlternateContent>
          </a:graphicData>
        </a:graphic>
      </p:graphicFrame>
      <p:sp>
        <p:nvSpPr>
          <p:cNvPr id="6" name="文本框 5"/>
          <p:cNvSpPr txBox="1"/>
          <p:nvPr/>
        </p:nvSpPr>
        <p:spPr>
          <a:xfrm>
            <a:off x="687070" y="1482090"/>
            <a:ext cx="3967480" cy="483235"/>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sz="2400" dirty="0">
                <a:solidFill>
                  <a:srgbClr val="F784A5"/>
                </a:solidFill>
                <a:latin typeface="微软雅黑" panose="020B0503020204020204" pitchFamily="34" charset="-122"/>
                <a:ea typeface="微软雅黑" panose="020B0503020204020204" pitchFamily="34" charset="-122"/>
              </a:rPr>
              <a:t>模型中各部分主要技术</a:t>
            </a:r>
          </a:p>
        </p:txBody>
      </p:sp>
      <p:sp>
        <p:nvSpPr>
          <p:cNvPr id="7" name="十字星 6"/>
          <p:cNvSpPr/>
          <p:nvPr/>
        </p:nvSpPr>
        <p:spPr>
          <a:xfrm>
            <a:off x="360680" y="2340610"/>
            <a:ext cx="326390" cy="335280"/>
          </a:xfrm>
          <a:prstGeom prst="star4">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十字星 8"/>
          <p:cNvSpPr/>
          <p:nvPr/>
        </p:nvSpPr>
        <p:spPr>
          <a:xfrm>
            <a:off x="360680" y="3261360"/>
            <a:ext cx="326390" cy="335280"/>
          </a:xfrm>
          <a:prstGeom prst="star4">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十字星 9"/>
          <p:cNvSpPr/>
          <p:nvPr/>
        </p:nvSpPr>
        <p:spPr>
          <a:xfrm>
            <a:off x="360680" y="4175760"/>
            <a:ext cx="326390" cy="335280"/>
          </a:xfrm>
          <a:prstGeom prst="star4">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十字星 10"/>
          <p:cNvSpPr/>
          <p:nvPr/>
        </p:nvSpPr>
        <p:spPr>
          <a:xfrm>
            <a:off x="360680" y="5135880"/>
            <a:ext cx="326390" cy="335280"/>
          </a:xfrm>
          <a:prstGeom prst="star4">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930275" y="2178685"/>
            <a:ext cx="4019550" cy="659130"/>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sz="1800" dirty="0">
                <a:solidFill>
                  <a:schemeClr val="tx1"/>
                </a:solidFill>
                <a:latin typeface="微软雅黑" panose="020B0503020204020204" pitchFamily="34" charset="-122"/>
                <a:ea typeface="微软雅黑" panose="020B0503020204020204" pitchFamily="34" charset="-122"/>
              </a:rPr>
              <a:t>文本表示：布尔模型、向量空间模型、概率模型</a:t>
            </a:r>
          </a:p>
        </p:txBody>
      </p:sp>
      <p:sp>
        <p:nvSpPr>
          <p:cNvPr id="14" name="文本框 13"/>
          <p:cNvSpPr txBox="1"/>
          <p:nvPr/>
        </p:nvSpPr>
        <p:spPr>
          <a:xfrm>
            <a:off x="831215" y="3099435"/>
            <a:ext cx="4019550" cy="659130"/>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sz="1800" dirty="0">
                <a:solidFill>
                  <a:schemeClr val="tx1"/>
                </a:solidFill>
                <a:latin typeface="微软雅黑" panose="020B0503020204020204" pitchFamily="34" charset="-122"/>
                <a:ea typeface="微软雅黑" panose="020B0503020204020204" pitchFamily="34" charset="-122"/>
              </a:rPr>
              <a:t>用户模板建立：向量空间模型、预定义关键字、层次概念集、分类目录</a:t>
            </a:r>
          </a:p>
        </p:txBody>
      </p:sp>
      <p:sp>
        <p:nvSpPr>
          <p:cNvPr id="16" name="文本框 15"/>
          <p:cNvSpPr txBox="1"/>
          <p:nvPr/>
        </p:nvSpPr>
        <p:spPr>
          <a:xfrm>
            <a:off x="831215" y="4013835"/>
            <a:ext cx="4019550" cy="659130"/>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sz="1800" dirty="0">
                <a:solidFill>
                  <a:schemeClr val="tx1"/>
                </a:solidFill>
                <a:latin typeface="微软雅黑" panose="020B0503020204020204" pitchFamily="34" charset="-122"/>
                <a:ea typeface="微软雅黑" panose="020B0503020204020204" pitchFamily="34" charset="-122"/>
              </a:rPr>
              <a:t>用户模板与文本的匹配：布尔模型、向量空间模型、概率模型</a:t>
            </a:r>
          </a:p>
        </p:txBody>
      </p:sp>
      <p:sp>
        <p:nvSpPr>
          <p:cNvPr id="17" name="文本框 16"/>
          <p:cNvSpPr txBox="1"/>
          <p:nvPr/>
        </p:nvSpPr>
        <p:spPr>
          <a:xfrm>
            <a:off x="743585" y="5135880"/>
            <a:ext cx="4019550" cy="384810"/>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sz="1800" dirty="0">
                <a:solidFill>
                  <a:schemeClr val="tx1"/>
                </a:solidFill>
                <a:latin typeface="微软雅黑" panose="020B0503020204020204" pitchFamily="34" charset="-122"/>
                <a:ea typeface="微软雅黑" panose="020B0503020204020204" pitchFamily="34" charset="-122"/>
              </a:rPr>
              <a:t>用户反馈：机器学习方法</a:t>
            </a:r>
          </a:p>
        </p:txBody>
      </p:sp>
      <p:sp>
        <p:nvSpPr>
          <p:cNvPr id="4" name="灯片编号占位符 3"/>
          <p:cNvSpPr>
            <a:spLocks noGrp="1"/>
          </p:cNvSpPr>
          <p:nvPr>
            <p:ph type="sldNum" sz="quarter" idx="12"/>
          </p:nvPr>
        </p:nvSpPr>
        <p:spPr/>
        <p:txBody>
          <a:bodyPr/>
          <a:lstStyle/>
          <a:p>
            <a:pPr>
              <a:defRPr/>
            </a:pPr>
            <a:fld id="{B8A2BE66-3A1D-4F69-92F9-8180C3DFAFD8}" type="slidenum">
              <a:rPr lang="zh-CN" altLang="zh-CN" smtClean="0"/>
              <a:t>42</a:t>
            </a:fld>
            <a:endParaRPr lang="zh-CN" altLang="zh-CN"/>
          </a:p>
        </p:txBody>
      </p:sp>
    </p:spTree>
    <p:extLst>
      <p:ext uri="{BB962C8B-B14F-4D97-AF65-F5344CB8AC3E}">
        <p14:creationId xmlns:p14="http://schemas.microsoft.com/office/powerpoint/2010/main" val="312458610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矩形 267"/>
          <p:cNvSpPr/>
          <p:nvPr/>
        </p:nvSpPr>
        <p:spPr>
          <a:xfrm flipV="1">
            <a:off x="655309"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9" name="矩形 268"/>
          <p:cNvSpPr/>
          <p:nvPr/>
        </p:nvSpPr>
        <p:spPr>
          <a:xfrm flipV="1">
            <a:off x="2152044"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0" name="矩形 269"/>
          <p:cNvSpPr/>
          <p:nvPr/>
        </p:nvSpPr>
        <p:spPr>
          <a:xfrm flipV="1">
            <a:off x="3648780"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1" name="矩形 270"/>
          <p:cNvSpPr/>
          <p:nvPr/>
        </p:nvSpPr>
        <p:spPr>
          <a:xfrm flipV="1">
            <a:off x="514551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2" name="矩形 271"/>
          <p:cNvSpPr/>
          <p:nvPr/>
        </p:nvSpPr>
        <p:spPr>
          <a:xfrm flipV="1">
            <a:off x="6642250"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3" name="矩形 272"/>
          <p:cNvSpPr/>
          <p:nvPr/>
        </p:nvSpPr>
        <p:spPr>
          <a:xfrm flipV="1">
            <a:off x="8138985"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4" name="矩形 273"/>
          <p:cNvSpPr/>
          <p:nvPr/>
        </p:nvSpPr>
        <p:spPr>
          <a:xfrm flipV="1">
            <a:off x="9635721"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6" name="文本框 335"/>
          <p:cNvSpPr txBox="1"/>
          <p:nvPr/>
        </p:nvSpPr>
        <p:spPr>
          <a:xfrm>
            <a:off x="2151737" y="331131"/>
            <a:ext cx="2214880" cy="701040"/>
          </a:xfrm>
          <a:prstGeom prst="rect">
            <a:avLst/>
          </a:prstGeom>
          <a:noFill/>
        </p:spPr>
        <p:txBody>
          <a:bodyPr wrap="non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dirty="0"/>
              <a:t>实例分析</a:t>
            </a:r>
          </a:p>
        </p:txBody>
      </p:sp>
      <p:grpSp>
        <p:nvGrpSpPr>
          <p:cNvPr id="98" name="组合 97"/>
          <p:cNvGrpSpPr/>
          <p:nvPr/>
        </p:nvGrpSpPr>
        <p:grpSpPr>
          <a:xfrm>
            <a:off x="655309" y="1032131"/>
            <a:ext cx="10477147" cy="66943"/>
            <a:chOff x="655309" y="1032131"/>
            <a:chExt cx="10477147" cy="66943"/>
          </a:xfrm>
        </p:grpSpPr>
        <p:sp>
          <p:nvSpPr>
            <p:cNvPr id="99" name="矩形 98"/>
            <p:cNvSpPr/>
            <p:nvPr/>
          </p:nvSpPr>
          <p:spPr>
            <a:xfrm flipV="1">
              <a:off x="655309"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p:cNvSpPr/>
            <p:nvPr/>
          </p:nvSpPr>
          <p:spPr>
            <a:xfrm flipV="1">
              <a:off x="2152044"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p:cNvSpPr/>
            <p:nvPr/>
          </p:nvSpPr>
          <p:spPr>
            <a:xfrm flipV="1">
              <a:off x="364878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flipV="1">
              <a:off x="5145515"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p:cNvSpPr/>
            <p:nvPr/>
          </p:nvSpPr>
          <p:spPr>
            <a:xfrm flipV="1">
              <a:off x="664225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p:cNvSpPr/>
            <p:nvPr/>
          </p:nvSpPr>
          <p:spPr>
            <a:xfrm flipV="1">
              <a:off x="813898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p:nvPr/>
          </p:nvSpPr>
          <p:spPr>
            <a:xfrm flipV="1">
              <a:off x="9635721"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p:cNvSpPr txBox="1"/>
          <p:nvPr/>
        </p:nvSpPr>
        <p:spPr>
          <a:xfrm>
            <a:off x="1010285" y="5741670"/>
            <a:ext cx="4043045" cy="384810"/>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sz="1800" dirty="0">
                <a:solidFill>
                  <a:schemeClr val="tx1"/>
                </a:solidFill>
                <a:latin typeface="微软雅黑" panose="020B0503020204020204" pitchFamily="34" charset="-122"/>
                <a:ea typeface="微软雅黑" panose="020B0503020204020204" pitchFamily="34" charset="-122"/>
              </a:rPr>
              <a:t>Websense Enteprise过滤系统示意图</a:t>
            </a:r>
          </a:p>
        </p:txBody>
      </p:sp>
      <p:graphicFrame>
        <p:nvGraphicFramePr>
          <p:cNvPr id="2" name="对象 -2147482447"/>
          <p:cNvGraphicFramePr/>
          <p:nvPr/>
        </p:nvGraphicFramePr>
        <p:xfrm>
          <a:off x="538480" y="1216025"/>
          <a:ext cx="5441950" cy="4425950"/>
        </p:xfrm>
        <a:graphic>
          <a:graphicData uri="http://schemas.openxmlformats.org/presentationml/2006/ole">
            <mc:AlternateContent xmlns:mc="http://schemas.openxmlformats.org/markup-compatibility/2006">
              <mc:Choice xmlns:v="urn:schemas-microsoft-com:vml" Requires="v">
                <p:oleObj spid="_x0000_s14343" r:id="rId4" imgW="6972300" imgH="6896100" progId="Visio.Drawing.11">
                  <p:embed/>
                </p:oleObj>
              </mc:Choice>
              <mc:Fallback>
                <p:oleObj r:id="rId4" imgW="6972300" imgH="6896100" progId="Visio.Drawing.11">
                  <p:embed/>
                  <p:pic>
                    <p:nvPicPr>
                      <p:cNvPr id="0" name=""/>
                      <p:cNvPicPr/>
                      <p:nvPr/>
                    </p:nvPicPr>
                    <p:blipFill>
                      <a:blip r:embed="rId5"/>
                      <a:stretch>
                        <a:fillRect/>
                      </a:stretch>
                    </p:blipFill>
                    <p:spPr>
                      <a:xfrm>
                        <a:off x="538480" y="1216025"/>
                        <a:ext cx="5441950" cy="4425950"/>
                      </a:xfrm>
                      <a:prstGeom prst="rect">
                        <a:avLst/>
                      </a:prstGeom>
                      <a:noFill/>
                      <a:ln w="38100">
                        <a:noFill/>
                        <a:miter/>
                      </a:ln>
                    </p:spPr>
                  </p:pic>
                </p:oleObj>
              </mc:Fallback>
            </mc:AlternateContent>
          </a:graphicData>
        </a:graphic>
      </p:graphicFrame>
      <p:sp>
        <p:nvSpPr>
          <p:cNvPr id="4" name="Freeform 7"/>
          <p:cNvSpPr>
            <a:spLocks noChangeArrowheads="1"/>
          </p:cNvSpPr>
          <p:nvPr/>
        </p:nvSpPr>
        <p:spPr bwMode="auto">
          <a:xfrm>
            <a:off x="6365240" y="1753553"/>
            <a:ext cx="831850" cy="374650"/>
          </a:xfrm>
          <a:custGeom>
            <a:avLst/>
            <a:gdLst>
              <a:gd name="T0" fmla="*/ 816862 w 222"/>
              <a:gd name="T1" fmla="*/ 176086 h 100"/>
              <a:gd name="T2" fmla="*/ 629508 w 222"/>
              <a:gd name="T3" fmla="*/ 78677 h 100"/>
              <a:gd name="T4" fmla="*/ 607026 w 222"/>
              <a:gd name="T5" fmla="*/ 93663 h 100"/>
              <a:gd name="T6" fmla="*/ 607026 w 222"/>
              <a:gd name="T7" fmla="*/ 127381 h 100"/>
              <a:gd name="T8" fmla="*/ 498361 w 222"/>
              <a:gd name="T9" fmla="*/ 127381 h 100"/>
              <a:gd name="T10" fmla="*/ 472131 w 222"/>
              <a:gd name="T11" fmla="*/ 0 h 100"/>
              <a:gd name="T12" fmla="*/ 0 w 222"/>
              <a:gd name="T13" fmla="*/ 164846 h 100"/>
              <a:gd name="T14" fmla="*/ 453396 w 222"/>
              <a:gd name="T15" fmla="*/ 374650 h 100"/>
              <a:gd name="T16" fmla="*/ 490866 w 222"/>
              <a:gd name="T17" fmla="*/ 239776 h 100"/>
              <a:gd name="T18" fmla="*/ 603279 w 222"/>
              <a:gd name="T19" fmla="*/ 243523 h 100"/>
              <a:gd name="T20" fmla="*/ 603279 w 222"/>
              <a:gd name="T21" fmla="*/ 277241 h 100"/>
              <a:gd name="T22" fmla="*/ 625761 w 222"/>
              <a:gd name="T23" fmla="*/ 292227 h 100"/>
              <a:gd name="T24" fmla="*/ 816862 w 222"/>
              <a:gd name="T25" fmla="*/ 202311 h 100"/>
              <a:gd name="T26" fmla="*/ 816862 w 222"/>
              <a:gd name="T27" fmla="*/ 176086 h 1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2"/>
              <a:gd name="T43" fmla="*/ 0 h 100"/>
              <a:gd name="T44" fmla="*/ 222 w 222"/>
              <a:gd name="T45" fmla="*/ 100 h 1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2" h="100">
                <a:moveTo>
                  <a:pt x="218" y="47"/>
                </a:moveTo>
                <a:cubicBezTo>
                  <a:pt x="168" y="21"/>
                  <a:pt x="168" y="21"/>
                  <a:pt x="168" y="21"/>
                </a:cubicBezTo>
                <a:cubicBezTo>
                  <a:pt x="165" y="20"/>
                  <a:pt x="162" y="21"/>
                  <a:pt x="162" y="25"/>
                </a:cubicBezTo>
                <a:cubicBezTo>
                  <a:pt x="162" y="34"/>
                  <a:pt x="162" y="34"/>
                  <a:pt x="162" y="34"/>
                </a:cubicBezTo>
                <a:cubicBezTo>
                  <a:pt x="133" y="34"/>
                  <a:pt x="133" y="34"/>
                  <a:pt x="133" y="34"/>
                </a:cubicBezTo>
                <a:cubicBezTo>
                  <a:pt x="132" y="22"/>
                  <a:pt x="129" y="11"/>
                  <a:pt x="126" y="0"/>
                </a:cubicBezTo>
                <a:cubicBezTo>
                  <a:pt x="0" y="44"/>
                  <a:pt x="0" y="44"/>
                  <a:pt x="0" y="44"/>
                </a:cubicBezTo>
                <a:cubicBezTo>
                  <a:pt x="121" y="100"/>
                  <a:pt x="121" y="100"/>
                  <a:pt x="121" y="100"/>
                </a:cubicBezTo>
                <a:cubicBezTo>
                  <a:pt x="126" y="89"/>
                  <a:pt x="129" y="77"/>
                  <a:pt x="131" y="64"/>
                </a:cubicBezTo>
                <a:cubicBezTo>
                  <a:pt x="161" y="65"/>
                  <a:pt x="161" y="65"/>
                  <a:pt x="161" y="65"/>
                </a:cubicBezTo>
                <a:cubicBezTo>
                  <a:pt x="161" y="74"/>
                  <a:pt x="161" y="74"/>
                  <a:pt x="161" y="74"/>
                </a:cubicBezTo>
                <a:cubicBezTo>
                  <a:pt x="161" y="78"/>
                  <a:pt x="163" y="80"/>
                  <a:pt x="167" y="78"/>
                </a:cubicBezTo>
                <a:cubicBezTo>
                  <a:pt x="218" y="54"/>
                  <a:pt x="218" y="54"/>
                  <a:pt x="218" y="54"/>
                </a:cubicBezTo>
                <a:cubicBezTo>
                  <a:pt x="222" y="52"/>
                  <a:pt x="222" y="49"/>
                  <a:pt x="218" y="47"/>
                </a:cubicBezTo>
                <a:close/>
              </a:path>
            </a:pathLst>
          </a:custGeom>
          <a:solidFill>
            <a:srgbClr val="0070C0"/>
          </a:solidFill>
          <a:ln>
            <a:noFill/>
          </a:ln>
        </p:spPr>
        <p:txBody>
          <a:bodyPr/>
          <a:lstStyle/>
          <a:p>
            <a:endParaRPr lang="zh-CN" altLang="en-US">
              <a:solidFill>
                <a:schemeClr val="accent1"/>
              </a:solidFill>
            </a:endParaRPr>
          </a:p>
        </p:txBody>
      </p:sp>
      <p:sp>
        <p:nvSpPr>
          <p:cNvPr id="5" name="Freeform 7"/>
          <p:cNvSpPr>
            <a:spLocks noChangeArrowheads="1"/>
          </p:cNvSpPr>
          <p:nvPr/>
        </p:nvSpPr>
        <p:spPr bwMode="auto">
          <a:xfrm>
            <a:off x="6365240" y="4222433"/>
            <a:ext cx="831850" cy="374650"/>
          </a:xfrm>
          <a:custGeom>
            <a:avLst/>
            <a:gdLst>
              <a:gd name="T0" fmla="*/ 816862 w 222"/>
              <a:gd name="T1" fmla="*/ 176086 h 100"/>
              <a:gd name="T2" fmla="*/ 629508 w 222"/>
              <a:gd name="T3" fmla="*/ 78677 h 100"/>
              <a:gd name="T4" fmla="*/ 607026 w 222"/>
              <a:gd name="T5" fmla="*/ 93663 h 100"/>
              <a:gd name="T6" fmla="*/ 607026 w 222"/>
              <a:gd name="T7" fmla="*/ 127381 h 100"/>
              <a:gd name="T8" fmla="*/ 498361 w 222"/>
              <a:gd name="T9" fmla="*/ 127381 h 100"/>
              <a:gd name="T10" fmla="*/ 472131 w 222"/>
              <a:gd name="T11" fmla="*/ 0 h 100"/>
              <a:gd name="T12" fmla="*/ 0 w 222"/>
              <a:gd name="T13" fmla="*/ 164846 h 100"/>
              <a:gd name="T14" fmla="*/ 453396 w 222"/>
              <a:gd name="T15" fmla="*/ 374650 h 100"/>
              <a:gd name="T16" fmla="*/ 490866 w 222"/>
              <a:gd name="T17" fmla="*/ 239776 h 100"/>
              <a:gd name="T18" fmla="*/ 603279 w 222"/>
              <a:gd name="T19" fmla="*/ 243523 h 100"/>
              <a:gd name="T20" fmla="*/ 603279 w 222"/>
              <a:gd name="T21" fmla="*/ 277241 h 100"/>
              <a:gd name="T22" fmla="*/ 625761 w 222"/>
              <a:gd name="T23" fmla="*/ 292227 h 100"/>
              <a:gd name="T24" fmla="*/ 816862 w 222"/>
              <a:gd name="T25" fmla="*/ 202311 h 100"/>
              <a:gd name="T26" fmla="*/ 816862 w 222"/>
              <a:gd name="T27" fmla="*/ 176086 h 1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2"/>
              <a:gd name="T43" fmla="*/ 0 h 100"/>
              <a:gd name="T44" fmla="*/ 222 w 222"/>
              <a:gd name="T45" fmla="*/ 100 h 1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2" h="100">
                <a:moveTo>
                  <a:pt x="218" y="47"/>
                </a:moveTo>
                <a:cubicBezTo>
                  <a:pt x="168" y="21"/>
                  <a:pt x="168" y="21"/>
                  <a:pt x="168" y="21"/>
                </a:cubicBezTo>
                <a:cubicBezTo>
                  <a:pt x="165" y="20"/>
                  <a:pt x="162" y="21"/>
                  <a:pt x="162" y="25"/>
                </a:cubicBezTo>
                <a:cubicBezTo>
                  <a:pt x="162" y="34"/>
                  <a:pt x="162" y="34"/>
                  <a:pt x="162" y="34"/>
                </a:cubicBezTo>
                <a:cubicBezTo>
                  <a:pt x="133" y="34"/>
                  <a:pt x="133" y="34"/>
                  <a:pt x="133" y="34"/>
                </a:cubicBezTo>
                <a:cubicBezTo>
                  <a:pt x="132" y="22"/>
                  <a:pt x="129" y="11"/>
                  <a:pt x="126" y="0"/>
                </a:cubicBezTo>
                <a:cubicBezTo>
                  <a:pt x="0" y="44"/>
                  <a:pt x="0" y="44"/>
                  <a:pt x="0" y="44"/>
                </a:cubicBezTo>
                <a:cubicBezTo>
                  <a:pt x="121" y="100"/>
                  <a:pt x="121" y="100"/>
                  <a:pt x="121" y="100"/>
                </a:cubicBezTo>
                <a:cubicBezTo>
                  <a:pt x="126" y="89"/>
                  <a:pt x="129" y="77"/>
                  <a:pt x="131" y="64"/>
                </a:cubicBezTo>
                <a:cubicBezTo>
                  <a:pt x="161" y="65"/>
                  <a:pt x="161" y="65"/>
                  <a:pt x="161" y="65"/>
                </a:cubicBezTo>
                <a:cubicBezTo>
                  <a:pt x="161" y="74"/>
                  <a:pt x="161" y="74"/>
                  <a:pt x="161" y="74"/>
                </a:cubicBezTo>
                <a:cubicBezTo>
                  <a:pt x="161" y="78"/>
                  <a:pt x="163" y="80"/>
                  <a:pt x="167" y="78"/>
                </a:cubicBezTo>
                <a:cubicBezTo>
                  <a:pt x="218" y="54"/>
                  <a:pt x="218" y="54"/>
                  <a:pt x="218" y="54"/>
                </a:cubicBezTo>
                <a:cubicBezTo>
                  <a:pt x="222" y="52"/>
                  <a:pt x="222" y="49"/>
                  <a:pt x="218" y="47"/>
                </a:cubicBezTo>
                <a:close/>
              </a:path>
            </a:pathLst>
          </a:custGeom>
          <a:solidFill>
            <a:srgbClr val="0070C0"/>
          </a:solidFill>
          <a:ln>
            <a:noFill/>
          </a:ln>
        </p:spPr>
        <p:txBody>
          <a:bodyPr/>
          <a:lstStyle/>
          <a:p>
            <a:endParaRPr lang="zh-CN" altLang="en-US">
              <a:solidFill>
                <a:schemeClr val="accent1"/>
              </a:solidFill>
            </a:endParaRPr>
          </a:p>
        </p:txBody>
      </p:sp>
      <p:sp>
        <p:nvSpPr>
          <p:cNvPr id="13" name="文本框 12"/>
          <p:cNvSpPr txBox="1"/>
          <p:nvPr/>
        </p:nvSpPr>
        <p:spPr>
          <a:xfrm>
            <a:off x="7289165" y="1699260"/>
            <a:ext cx="4043045" cy="483235"/>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sz="2400" dirty="0">
                <a:solidFill>
                  <a:schemeClr val="tx1"/>
                </a:solidFill>
                <a:latin typeface="微软雅黑" panose="020B0503020204020204" pitchFamily="34" charset="-122"/>
                <a:ea typeface="微软雅黑" panose="020B0503020204020204" pitchFamily="34" charset="-122"/>
              </a:rPr>
              <a:t>Websense主数据库</a:t>
            </a:r>
          </a:p>
        </p:txBody>
      </p:sp>
      <p:sp>
        <p:nvSpPr>
          <p:cNvPr id="15" name="文本框 14"/>
          <p:cNvSpPr txBox="1"/>
          <p:nvPr/>
        </p:nvSpPr>
        <p:spPr>
          <a:xfrm>
            <a:off x="7132955" y="2332990"/>
            <a:ext cx="4689475" cy="1482090"/>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sz="1800" dirty="0">
                <a:solidFill>
                  <a:schemeClr val="tx1"/>
                </a:solidFill>
                <a:latin typeface="微软雅黑" panose="020B0503020204020204" pitchFamily="34" charset="-122"/>
                <a:ea typeface="微软雅黑" panose="020B0503020204020204" pitchFamily="34" charset="-122"/>
              </a:rPr>
              <a:t>将收集的网页分级，分级结果保存在Websense的分级数据库中，Enterprise应用程序每天都会自动从分级数据库中下载最新的内容，更新主数据库的记录，专门工具定期回访网页，对网页重新分级</a:t>
            </a:r>
          </a:p>
        </p:txBody>
      </p:sp>
      <p:sp>
        <p:nvSpPr>
          <p:cNvPr id="18" name="文本框 17"/>
          <p:cNvSpPr txBox="1"/>
          <p:nvPr/>
        </p:nvSpPr>
        <p:spPr>
          <a:xfrm>
            <a:off x="7197090" y="4168140"/>
            <a:ext cx="4561205" cy="483235"/>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sz="2400" dirty="0">
                <a:solidFill>
                  <a:schemeClr val="tx1"/>
                </a:solidFill>
                <a:latin typeface="微软雅黑" panose="020B0503020204020204" pitchFamily="34" charset="-122"/>
                <a:ea typeface="微软雅黑" panose="020B0503020204020204" pitchFamily="34" charset="-122"/>
              </a:rPr>
              <a:t>Websense Enterprise应用程序</a:t>
            </a:r>
          </a:p>
        </p:txBody>
      </p:sp>
      <p:sp>
        <p:nvSpPr>
          <p:cNvPr id="19" name="文本框 18"/>
          <p:cNvSpPr txBox="1"/>
          <p:nvPr/>
        </p:nvSpPr>
        <p:spPr>
          <a:xfrm>
            <a:off x="7132955" y="4862830"/>
            <a:ext cx="4689475" cy="1756410"/>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sz="1800" dirty="0">
                <a:solidFill>
                  <a:schemeClr val="tx1"/>
                </a:solidFill>
                <a:latin typeface="微软雅黑" panose="020B0503020204020204" pitchFamily="34" charset="-122"/>
                <a:ea typeface="微软雅黑" panose="020B0503020204020204" pitchFamily="34" charset="-122"/>
              </a:rPr>
              <a:t>为每一类目分别设置：</a:t>
            </a:r>
          </a:p>
          <a:p>
            <a:pPr marL="285750" indent="-285750">
              <a:buFont typeface="Arial" panose="020B0604020202020204" pitchFamily="34" charset="0"/>
              <a:buChar char="•"/>
            </a:pPr>
            <a:r>
              <a:rPr lang="zh-CN" altLang="en-US" sz="1800" dirty="0">
                <a:solidFill>
                  <a:schemeClr val="tx1"/>
                </a:solidFill>
                <a:latin typeface="微软雅黑" panose="020B0503020204020204" pitchFamily="34" charset="-122"/>
                <a:ea typeface="微软雅黑" panose="020B0503020204020204" pitchFamily="34" charset="-122"/>
              </a:rPr>
              <a:t>时基限额</a:t>
            </a:r>
          </a:p>
          <a:p>
            <a:pPr marL="285750" indent="-285750">
              <a:buFont typeface="Arial" panose="020B0604020202020204" pitchFamily="34" charset="0"/>
              <a:buChar char="•"/>
            </a:pPr>
            <a:r>
              <a:rPr lang="zh-CN" altLang="en-US" sz="1800" dirty="0">
                <a:solidFill>
                  <a:schemeClr val="tx1"/>
                </a:solidFill>
                <a:latin typeface="微软雅黑" panose="020B0503020204020204" pitchFamily="34" charset="-122"/>
                <a:ea typeface="微软雅黑" panose="020B0503020204020204" pitchFamily="34" charset="-122"/>
              </a:rPr>
              <a:t>继续，延迟</a:t>
            </a:r>
          </a:p>
          <a:p>
            <a:pPr marL="285750" indent="-285750">
              <a:buFont typeface="Arial" panose="020B0604020202020204" pitchFamily="34" charset="0"/>
              <a:buChar char="•"/>
            </a:pPr>
            <a:r>
              <a:rPr lang="zh-CN" altLang="en-US" sz="1800" dirty="0">
                <a:solidFill>
                  <a:schemeClr val="tx1"/>
                </a:solidFill>
                <a:latin typeface="微软雅黑" panose="020B0503020204020204" pitchFamily="34" charset="-122"/>
                <a:ea typeface="微软雅黑" panose="020B0503020204020204" pitchFamily="34" charset="-122"/>
              </a:rPr>
              <a:t>设定时段</a:t>
            </a:r>
          </a:p>
          <a:p>
            <a:pPr marL="285750" indent="-285750">
              <a:buFont typeface="Wingdings" panose="05000000000000000000" charset="0"/>
              <a:buChar char="u"/>
            </a:pPr>
            <a:endParaRPr lang="zh-CN" altLang="en-US" sz="1800" dirty="0">
              <a:solidFill>
                <a:schemeClr val="tx1"/>
              </a:solidFill>
              <a:latin typeface="微软雅黑" panose="020B0503020204020204" pitchFamily="34" charset="-122"/>
              <a:ea typeface="微软雅黑" panose="020B0503020204020204" pitchFamily="34" charset="-122"/>
            </a:endParaRPr>
          </a:p>
          <a:p>
            <a:endParaRPr lang="zh-CN" altLang="en-US" sz="1800" dirty="0">
              <a:solidFill>
                <a:schemeClr val="tx1"/>
              </a:solidFill>
              <a:latin typeface="微软雅黑" panose="020B0503020204020204" pitchFamily="34" charset="-122"/>
              <a:ea typeface="微软雅黑" panose="020B0503020204020204" pitchFamily="34" charset="-122"/>
            </a:endParaRPr>
          </a:p>
        </p:txBody>
      </p:sp>
      <p:sp>
        <p:nvSpPr>
          <p:cNvPr id="6" name="灯片编号占位符 5"/>
          <p:cNvSpPr>
            <a:spLocks noGrp="1"/>
          </p:cNvSpPr>
          <p:nvPr>
            <p:ph type="sldNum" sz="quarter" idx="12"/>
          </p:nvPr>
        </p:nvSpPr>
        <p:spPr/>
        <p:txBody>
          <a:bodyPr/>
          <a:lstStyle/>
          <a:p>
            <a:pPr>
              <a:defRPr/>
            </a:pPr>
            <a:fld id="{B8A2BE66-3A1D-4F69-92F9-8180C3DFAFD8}" type="slidenum">
              <a:rPr lang="zh-CN" altLang="zh-CN" smtClean="0"/>
              <a:t>43</a:t>
            </a:fld>
            <a:endParaRPr lang="zh-CN" altLang="zh-CN"/>
          </a:p>
        </p:txBody>
      </p:sp>
    </p:spTree>
    <p:extLst>
      <p:ext uri="{BB962C8B-B14F-4D97-AF65-F5344CB8AC3E}">
        <p14:creationId xmlns:p14="http://schemas.microsoft.com/office/powerpoint/2010/main" val="415204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he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5360" y="249649"/>
            <a:ext cx="11597803" cy="6358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副标题 4"/>
          <p:cNvSpPr txBox="1"/>
          <p:nvPr/>
        </p:nvSpPr>
        <p:spPr bwMode="auto">
          <a:xfrm>
            <a:off x="10001251" y="6429375"/>
            <a:ext cx="1879600" cy="266700"/>
          </a:xfrm>
          <a:prstGeom prst="rect">
            <a:avLst/>
          </a:prstGeom>
          <a:noFill/>
          <a:ln w="9525">
            <a:noFill/>
            <a:miter lim="800000"/>
          </a:ln>
        </p:spPr>
        <p:txBody>
          <a:bodyPr/>
          <a:lstStyle/>
          <a:p>
            <a:pPr algn="ctr">
              <a:spcBef>
                <a:spcPct val="20000"/>
              </a:spcBef>
              <a:buFont typeface="Arial" panose="020B0604020202020204" pitchFamily="34" charset="0"/>
              <a:buNone/>
              <a:defRPr/>
            </a:pPr>
            <a:r>
              <a:rPr lang="en-US" altLang="zh-CN" sz="1100" dirty="0" err="1">
                <a:solidFill>
                  <a:schemeClr val="tx1">
                    <a:tint val="75000"/>
                  </a:schemeClr>
                </a:solidFill>
                <a:latin typeface="+mn-lt"/>
                <a:ea typeface="+mn-ea"/>
              </a:rPr>
              <a:t>Jasmine.More</a:t>
            </a:r>
            <a:endParaRPr lang="zh-CN" altLang="en-US" sz="1100" dirty="0">
              <a:solidFill>
                <a:schemeClr val="tx1">
                  <a:tint val="75000"/>
                </a:schemeClr>
              </a:solidFill>
              <a:latin typeface="+mn-lt"/>
              <a:ea typeface="+mn-ea"/>
            </a:endParaRPr>
          </a:p>
        </p:txBody>
      </p:sp>
      <p:sp>
        <p:nvSpPr>
          <p:cNvPr id="4" name="副标题 4"/>
          <p:cNvSpPr txBox="1"/>
          <p:nvPr/>
        </p:nvSpPr>
        <p:spPr bwMode="auto">
          <a:xfrm>
            <a:off x="1492885" y="2583180"/>
            <a:ext cx="9283065" cy="1310640"/>
          </a:xfrm>
          <a:prstGeom prst="rect">
            <a:avLst/>
          </a:prstGeom>
          <a:noFill/>
          <a:ln w="9525">
            <a:noFill/>
            <a:miter lim="800000"/>
          </a:ln>
        </p:spPr>
        <p:txBody>
          <a:bodyPr/>
          <a:lstStyle/>
          <a:p>
            <a:r>
              <a:rPr lang="en-US" altLang="zh-CN" sz="60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4.5</a:t>
            </a:r>
            <a:r>
              <a:rPr lang="zh-CN" altLang="en-US" sz="60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网络信息内容过滤模型</a:t>
            </a:r>
            <a:endParaRPr lang="en-US" altLang="zh-CN" sz="6000"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9E388E38-31E5-4E32-920D-85CA0EE6CDEC}" type="slidenum">
              <a:rPr lang="zh-CN" altLang="zh-CN" smtClean="0"/>
              <a:t>44</a:t>
            </a:fld>
            <a:endParaRPr lang="zh-CN" altLang="zh-CN"/>
          </a:p>
        </p:txBody>
      </p:sp>
    </p:spTree>
    <p:extLst>
      <p:ext uri="{BB962C8B-B14F-4D97-AF65-F5344CB8AC3E}">
        <p14:creationId xmlns:p14="http://schemas.microsoft.com/office/powerpoint/2010/main" val="329373853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Freeform 12"/>
          <p:cNvSpPr/>
          <p:nvPr/>
        </p:nvSpPr>
        <p:spPr bwMode="auto">
          <a:xfrm flipH="1" flipV="1">
            <a:off x="10511242" y="6006689"/>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AutoShape 8" descr="“服务器 成本”的图片搜索结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64" name="矩形 163"/>
          <p:cNvSpPr/>
          <p:nvPr/>
        </p:nvSpPr>
        <p:spPr>
          <a:xfrm flipV="1">
            <a:off x="655309"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矩形 164"/>
          <p:cNvSpPr/>
          <p:nvPr/>
        </p:nvSpPr>
        <p:spPr>
          <a:xfrm flipV="1">
            <a:off x="2152044"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矩形 165"/>
          <p:cNvSpPr/>
          <p:nvPr/>
        </p:nvSpPr>
        <p:spPr>
          <a:xfrm flipV="1">
            <a:off x="3648780"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矩形 166"/>
          <p:cNvSpPr/>
          <p:nvPr/>
        </p:nvSpPr>
        <p:spPr>
          <a:xfrm flipV="1">
            <a:off x="514551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矩形 167"/>
          <p:cNvSpPr/>
          <p:nvPr/>
        </p:nvSpPr>
        <p:spPr>
          <a:xfrm flipV="1">
            <a:off x="6642250"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矩形 168"/>
          <p:cNvSpPr/>
          <p:nvPr/>
        </p:nvSpPr>
        <p:spPr>
          <a:xfrm flipV="1">
            <a:off x="8138985"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矩形 169"/>
          <p:cNvSpPr/>
          <p:nvPr/>
        </p:nvSpPr>
        <p:spPr>
          <a:xfrm flipV="1">
            <a:off x="9635721"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文本框 335"/>
          <p:cNvSpPr txBox="1"/>
          <p:nvPr/>
        </p:nvSpPr>
        <p:spPr>
          <a:xfrm>
            <a:off x="2151737" y="269536"/>
            <a:ext cx="5262880" cy="701040"/>
          </a:xfrm>
          <a:prstGeom prst="rect">
            <a:avLst/>
          </a:prstGeom>
          <a:noFill/>
        </p:spPr>
        <p:txBody>
          <a:bodyPr wrap="non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pPr algn="l"/>
            <a:r>
              <a:rPr lang="zh-CN" altLang="en-US" dirty="0"/>
              <a:t>网络信息内容过滤模型</a:t>
            </a:r>
          </a:p>
        </p:txBody>
      </p:sp>
      <p:grpSp>
        <p:nvGrpSpPr>
          <p:cNvPr id="172" name="组合 171"/>
          <p:cNvGrpSpPr/>
          <p:nvPr/>
        </p:nvGrpSpPr>
        <p:grpSpPr>
          <a:xfrm>
            <a:off x="655309" y="1032131"/>
            <a:ext cx="10477147" cy="66943"/>
            <a:chOff x="655309" y="1032131"/>
            <a:chExt cx="10477147" cy="66943"/>
          </a:xfrm>
        </p:grpSpPr>
        <p:sp>
          <p:nvSpPr>
            <p:cNvPr id="173" name="矩形 172"/>
            <p:cNvSpPr/>
            <p:nvPr/>
          </p:nvSpPr>
          <p:spPr>
            <a:xfrm flipV="1">
              <a:off x="655309"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矩形 173"/>
            <p:cNvSpPr/>
            <p:nvPr/>
          </p:nvSpPr>
          <p:spPr>
            <a:xfrm flipV="1">
              <a:off x="2152044"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矩形 174"/>
            <p:cNvSpPr/>
            <p:nvPr/>
          </p:nvSpPr>
          <p:spPr>
            <a:xfrm flipV="1">
              <a:off x="364878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矩形 175"/>
            <p:cNvSpPr/>
            <p:nvPr/>
          </p:nvSpPr>
          <p:spPr>
            <a:xfrm flipV="1">
              <a:off x="5145515"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flipV="1">
              <a:off x="664225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flipV="1">
              <a:off x="813898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flipV="1">
              <a:off x="9635721"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Text Placeholder 9"/>
          <p:cNvSpPr txBox="1"/>
          <p:nvPr/>
        </p:nvSpPr>
        <p:spPr>
          <a:xfrm>
            <a:off x="5205730" y="1537970"/>
            <a:ext cx="1863725" cy="535940"/>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buNone/>
            </a:pPr>
            <a:r>
              <a:rPr lang="zh-CN" altLang="en-US" sz="2800" dirty="0" smtClean="0">
                <a:solidFill>
                  <a:srgbClr val="00B0F0"/>
                </a:solidFill>
                <a:latin typeface="微软雅黑" panose="020B0503020204020204" pitchFamily="34" charset="-122"/>
                <a:ea typeface="微软雅黑" panose="020B0503020204020204" pitchFamily="34" charset="-122"/>
              </a:rPr>
              <a:t>布尔模型</a:t>
            </a:r>
          </a:p>
        </p:txBody>
      </p:sp>
      <p:sp>
        <p:nvSpPr>
          <p:cNvPr id="8" name="平行四边形 7"/>
          <p:cNvSpPr/>
          <p:nvPr/>
        </p:nvSpPr>
        <p:spPr>
          <a:xfrm rot="20362696" flipV="1">
            <a:off x="5191125" y="2779395"/>
            <a:ext cx="2489835" cy="1258570"/>
          </a:xfrm>
          <a:prstGeom prst="parallelogram">
            <a:avLst>
              <a:gd name="adj" fmla="val 68951"/>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平行四边形 8"/>
          <p:cNvSpPr/>
          <p:nvPr/>
        </p:nvSpPr>
        <p:spPr>
          <a:xfrm rot="5400000">
            <a:off x="4528185" y="3867785"/>
            <a:ext cx="2205355" cy="1268095"/>
          </a:xfrm>
          <a:prstGeom prst="parallelogram">
            <a:avLst>
              <a:gd name="adj" fmla="val 6895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平行四边形 9"/>
          <p:cNvSpPr/>
          <p:nvPr/>
        </p:nvSpPr>
        <p:spPr>
          <a:xfrm rot="5400000" flipH="1">
            <a:off x="6216650" y="3873500"/>
            <a:ext cx="1950720" cy="1539240"/>
          </a:xfrm>
          <a:prstGeom prst="parallelogram">
            <a:avLst>
              <a:gd name="adj" fmla="val 38323"/>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1" name="直接连接符 10"/>
          <p:cNvCxnSpPr/>
          <p:nvPr/>
        </p:nvCxnSpPr>
        <p:spPr>
          <a:xfrm flipV="1">
            <a:off x="6264990" y="2570242"/>
            <a:ext cx="0" cy="84177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069138" y="5132229"/>
            <a:ext cx="840581" cy="47267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4803855" y="4854734"/>
            <a:ext cx="703659" cy="39528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bwMode="auto">
          <a:xfrm>
            <a:off x="5970270" y="2073593"/>
            <a:ext cx="589360" cy="58936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椭圆 14"/>
          <p:cNvSpPr/>
          <p:nvPr/>
        </p:nvSpPr>
        <p:spPr bwMode="auto">
          <a:xfrm>
            <a:off x="4310619" y="5178108"/>
            <a:ext cx="589359" cy="588169"/>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椭圆 15"/>
          <p:cNvSpPr/>
          <p:nvPr/>
        </p:nvSpPr>
        <p:spPr bwMode="auto">
          <a:xfrm>
            <a:off x="7823439" y="5362496"/>
            <a:ext cx="589359" cy="58935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TextBox 35"/>
          <p:cNvSpPr txBox="1">
            <a:spLocks noChangeArrowheads="1"/>
          </p:cNvSpPr>
          <p:nvPr/>
        </p:nvSpPr>
        <p:spPr bwMode="auto">
          <a:xfrm>
            <a:off x="1855709" y="1337787"/>
            <a:ext cx="2715815" cy="1207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a:spcBef>
                <a:spcPct val="0"/>
              </a:spcBef>
            </a:pPr>
            <a:r>
              <a:rPr lang="zh-CN" altLang="en-US" dirty="0">
                <a:solidFill>
                  <a:srgbClr val="00B0F0"/>
                </a:solidFill>
                <a:latin typeface="微软雅黑" panose="020B0503020204020204" pitchFamily="34" charset="-122"/>
                <a:ea typeface="微软雅黑" panose="020B0503020204020204" pitchFamily="34" charset="-122"/>
              </a:rPr>
              <a:t>优点</a:t>
            </a:r>
          </a:p>
          <a:p>
            <a:pPr algn="r">
              <a:spcBef>
                <a:spcPct val="0"/>
              </a:spcBef>
            </a:pPr>
            <a:r>
              <a:rPr lang="zh-CN" altLang="en-US" dirty="0">
                <a:solidFill>
                  <a:srgbClr val="00B0F0"/>
                </a:solidFill>
                <a:latin typeface="微软雅黑" panose="020B0503020204020204" pitchFamily="34" charset="-122"/>
                <a:ea typeface="微软雅黑" panose="020B0503020204020204" pitchFamily="34" charset="-122"/>
              </a:rPr>
              <a:t>实现简单</a:t>
            </a:r>
          </a:p>
          <a:p>
            <a:pPr algn="r">
              <a:spcBef>
                <a:spcPct val="0"/>
              </a:spcBef>
            </a:pPr>
            <a:r>
              <a:rPr lang="zh-CN" altLang="en-US" dirty="0">
                <a:solidFill>
                  <a:srgbClr val="00B0F0"/>
                </a:solidFill>
                <a:latin typeface="微软雅黑" panose="020B0503020204020204" pitchFamily="34" charset="-122"/>
                <a:ea typeface="微软雅黑" panose="020B0503020204020204" pitchFamily="34" charset="-122"/>
              </a:rPr>
              <a:t>检索速度快</a:t>
            </a:r>
          </a:p>
          <a:p>
            <a:pPr algn="r">
              <a:spcBef>
                <a:spcPct val="0"/>
              </a:spcBef>
            </a:pPr>
            <a:r>
              <a:rPr lang="zh-CN" altLang="en-US" dirty="0">
                <a:solidFill>
                  <a:srgbClr val="00B0F0"/>
                </a:solidFill>
                <a:latin typeface="微软雅黑" panose="020B0503020204020204" pitchFamily="34" charset="-122"/>
                <a:ea typeface="微软雅黑" panose="020B0503020204020204" pitchFamily="34" charset="-122"/>
              </a:rPr>
              <a:t>易于理解</a:t>
            </a:r>
          </a:p>
        </p:txBody>
      </p:sp>
      <p:sp>
        <p:nvSpPr>
          <p:cNvPr id="19" name="文本框 18"/>
          <p:cNvSpPr txBox="1">
            <a:spLocks noChangeArrowheads="1"/>
          </p:cNvSpPr>
          <p:nvPr/>
        </p:nvSpPr>
        <p:spPr bwMode="auto">
          <a:xfrm>
            <a:off x="7792720" y="6006465"/>
            <a:ext cx="2934335" cy="54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smtClean="0">
                <a:solidFill>
                  <a:srgbClr val="0070C0"/>
                </a:solidFill>
                <a:latin typeface="微软雅黑" panose="020B0503020204020204" pitchFamily="34" charset="-122"/>
                <a:ea typeface="微软雅黑" panose="020B0503020204020204" pitchFamily="34" charset="-122"/>
              </a:rPr>
              <a:t>神经网络模型</a:t>
            </a:r>
          </a:p>
        </p:txBody>
      </p:sp>
      <p:sp>
        <p:nvSpPr>
          <p:cNvPr id="20" name="TextBox 35"/>
          <p:cNvSpPr txBox="1">
            <a:spLocks noChangeArrowheads="1"/>
          </p:cNvSpPr>
          <p:nvPr/>
        </p:nvSpPr>
        <p:spPr bwMode="auto">
          <a:xfrm>
            <a:off x="8662670" y="3921125"/>
            <a:ext cx="3231515" cy="1756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0"/>
              </a:spcBef>
            </a:pPr>
            <a:r>
              <a:rPr lang="zh-CN" altLang="en-US"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模拟人脑对信息的处理方式，在其内部存储可行模式的整个集合，这些模式可被外部暗示唤起，即使“外部”提供的资料不足，也可以在其内部进行构造。</a:t>
            </a:r>
          </a:p>
        </p:txBody>
      </p:sp>
      <p:sp>
        <p:nvSpPr>
          <p:cNvPr id="21" name="文本框 20"/>
          <p:cNvSpPr txBox="1">
            <a:spLocks noChangeArrowheads="1"/>
          </p:cNvSpPr>
          <p:nvPr/>
        </p:nvSpPr>
        <p:spPr bwMode="auto">
          <a:xfrm>
            <a:off x="2809875" y="5951855"/>
            <a:ext cx="2335530" cy="54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smtClean="0">
                <a:solidFill>
                  <a:srgbClr val="92D050"/>
                </a:solidFill>
                <a:latin typeface="微软雅黑" panose="020B0503020204020204" pitchFamily="34" charset="-122"/>
                <a:ea typeface="微软雅黑" panose="020B0503020204020204" pitchFamily="34" charset="-122"/>
              </a:rPr>
              <a:t>向量空间模型</a:t>
            </a:r>
          </a:p>
        </p:txBody>
      </p:sp>
      <p:sp>
        <p:nvSpPr>
          <p:cNvPr id="22" name="TextBox 35"/>
          <p:cNvSpPr txBox="1">
            <a:spLocks noChangeArrowheads="1"/>
          </p:cNvSpPr>
          <p:nvPr/>
        </p:nvSpPr>
        <p:spPr bwMode="auto">
          <a:xfrm>
            <a:off x="189230" y="4264660"/>
            <a:ext cx="4154805" cy="1207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0"/>
              </a:spcBef>
            </a:pPr>
            <a:r>
              <a:rPr lang="zh-CN" altLang="en-US" dirty="0">
                <a:solidFill>
                  <a:srgbClr val="92D050"/>
                </a:solidFill>
                <a:latin typeface="微软雅黑" panose="020B0503020204020204" pitchFamily="34" charset="-122"/>
                <a:ea typeface="微软雅黑" panose="020B0503020204020204" pitchFamily="34" charset="-122"/>
                <a:sym typeface="方正兰亭黑_GBK" panose="02000000000000000000" pitchFamily="2" charset="-122"/>
              </a:rPr>
              <a:t>给出原始信息的向量表示</a:t>
            </a:r>
          </a:p>
          <a:p>
            <a:pPr>
              <a:spcBef>
                <a:spcPct val="0"/>
              </a:spcBef>
            </a:pPr>
            <a:r>
              <a:rPr lang="zh-CN" altLang="en-US" dirty="0">
                <a:solidFill>
                  <a:srgbClr val="92D050"/>
                </a:solidFill>
                <a:latin typeface="微软雅黑" panose="020B0503020204020204" pitchFamily="34" charset="-122"/>
                <a:ea typeface="微软雅黑" panose="020B0503020204020204" pitchFamily="34" charset="-122"/>
                <a:sym typeface="方正兰亭黑_GBK" panose="02000000000000000000" pitchFamily="2" charset="-122"/>
              </a:rPr>
              <a:t>给出用户模板的向量表示</a:t>
            </a:r>
          </a:p>
          <a:p>
            <a:pPr>
              <a:spcBef>
                <a:spcPct val="0"/>
              </a:spcBef>
            </a:pPr>
            <a:r>
              <a:rPr lang="zh-CN" altLang="en-US" dirty="0">
                <a:solidFill>
                  <a:srgbClr val="92D050"/>
                </a:solidFill>
                <a:latin typeface="微软雅黑" panose="020B0503020204020204" pitchFamily="34" charset="-122"/>
                <a:ea typeface="微软雅黑" panose="020B0503020204020204" pitchFamily="34" charset="-122"/>
                <a:sym typeface="方正兰亭黑_GBK" panose="02000000000000000000" pitchFamily="2" charset="-122"/>
              </a:rPr>
              <a:t>计算原始信息和用户模板之间的相似度</a:t>
            </a:r>
          </a:p>
          <a:p>
            <a:pPr>
              <a:spcBef>
                <a:spcPct val="0"/>
              </a:spcBef>
            </a:pPr>
            <a:r>
              <a:rPr lang="zh-CN" altLang="en-US" dirty="0">
                <a:solidFill>
                  <a:srgbClr val="92D050"/>
                </a:solidFill>
                <a:latin typeface="微软雅黑" panose="020B0503020204020204" pitchFamily="34" charset="-122"/>
                <a:ea typeface="微软雅黑" panose="020B0503020204020204" pitchFamily="34" charset="-122"/>
                <a:sym typeface="方正兰亭黑_GBK" panose="02000000000000000000" pitchFamily="2" charset="-122"/>
              </a:rPr>
              <a:t>将条件信息提供给用户，获得反馈</a:t>
            </a:r>
          </a:p>
        </p:txBody>
      </p:sp>
      <p:sp>
        <p:nvSpPr>
          <p:cNvPr id="23" name="文本框 22"/>
          <p:cNvSpPr txBox="1">
            <a:spLocks noChangeArrowheads="1"/>
          </p:cNvSpPr>
          <p:nvPr/>
        </p:nvSpPr>
        <p:spPr bwMode="auto">
          <a:xfrm>
            <a:off x="6003858" y="2183582"/>
            <a:ext cx="5219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b="1" dirty="0" smtClean="0">
                <a:solidFill>
                  <a:schemeClr val="accent2"/>
                </a:solidFill>
                <a:latin typeface="微软雅黑" panose="020B0503020204020204" pitchFamily="34" charset="-122"/>
                <a:ea typeface="微软雅黑" panose="020B0503020204020204" pitchFamily="34" charset="-122"/>
              </a:rPr>
              <a:t>01</a:t>
            </a:r>
            <a:endParaRPr lang="zh-CN" altLang="en-US" b="1" dirty="0">
              <a:solidFill>
                <a:schemeClr val="accent2"/>
              </a:solidFill>
              <a:latin typeface="微软雅黑" panose="020B0503020204020204" pitchFamily="34" charset="-122"/>
              <a:ea typeface="微软雅黑" panose="020B0503020204020204" pitchFamily="34" charset="-122"/>
            </a:endParaRPr>
          </a:p>
        </p:txBody>
      </p:sp>
      <p:sp>
        <p:nvSpPr>
          <p:cNvPr id="24" name="文本框 23"/>
          <p:cNvSpPr txBox="1">
            <a:spLocks noChangeArrowheads="1"/>
          </p:cNvSpPr>
          <p:nvPr/>
        </p:nvSpPr>
        <p:spPr bwMode="auto">
          <a:xfrm>
            <a:off x="7856590" y="5472509"/>
            <a:ext cx="5219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b="1" dirty="0" smtClean="0">
                <a:solidFill>
                  <a:schemeClr val="accent2"/>
                </a:solidFill>
                <a:latin typeface="微软雅黑" panose="020B0503020204020204" pitchFamily="34" charset="-122"/>
                <a:ea typeface="微软雅黑" panose="020B0503020204020204" pitchFamily="34" charset="-122"/>
              </a:rPr>
              <a:t>02</a:t>
            </a:r>
            <a:endParaRPr lang="zh-CN" altLang="en-US" b="1" dirty="0">
              <a:solidFill>
                <a:schemeClr val="accent2"/>
              </a:solidFill>
              <a:latin typeface="微软雅黑" panose="020B0503020204020204" pitchFamily="34" charset="-122"/>
              <a:ea typeface="微软雅黑" panose="020B0503020204020204" pitchFamily="34" charset="-122"/>
            </a:endParaRPr>
          </a:p>
        </p:txBody>
      </p:sp>
      <p:sp>
        <p:nvSpPr>
          <p:cNvPr id="25" name="文本框 24"/>
          <p:cNvSpPr txBox="1">
            <a:spLocks noChangeArrowheads="1"/>
          </p:cNvSpPr>
          <p:nvPr/>
        </p:nvSpPr>
        <p:spPr bwMode="auto">
          <a:xfrm>
            <a:off x="4344245" y="5287526"/>
            <a:ext cx="5219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b="1" dirty="0" smtClean="0">
                <a:solidFill>
                  <a:schemeClr val="accent2"/>
                </a:solidFill>
                <a:latin typeface="微软雅黑" panose="020B0503020204020204" pitchFamily="34" charset="-122"/>
                <a:ea typeface="微软雅黑" panose="020B0503020204020204" pitchFamily="34" charset="-122"/>
              </a:rPr>
              <a:t>03</a:t>
            </a:r>
            <a:endParaRPr lang="zh-CN" altLang="en-US" b="1" dirty="0">
              <a:solidFill>
                <a:schemeClr val="accent2"/>
              </a:solidFill>
              <a:latin typeface="微软雅黑" panose="020B0503020204020204" pitchFamily="34" charset="-122"/>
              <a:ea typeface="微软雅黑" panose="020B0503020204020204" pitchFamily="34" charset="-122"/>
            </a:endParaRPr>
          </a:p>
        </p:txBody>
      </p:sp>
      <p:sp>
        <p:nvSpPr>
          <p:cNvPr id="3" name="TextBox 35"/>
          <p:cNvSpPr txBox="1">
            <a:spLocks noChangeArrowheads="1"/>
          </p:cNvSpPr>
          <p:nvPr/>
        </p:nvSpPr>
        <p:spPr bwMode="auto">
          <a:xfrm>
            <a:off x="7856855" y="1337945"/>
            <a:ext cx="4290060" cy="1207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0"/>
              </a:spcBef>
            </a:pPr>
            <a:r>
              <a:rPr lang="zh-CN" altLang="en-US" dirty="0">
                <a:solidFill>
                  <a:srgbClr val="00B0F0"/>
                </a:solidFill>
                <a:latin typeface="微软雅黑" panose="020B0503020204020204" pitchFamily="34" charset="-122"/>
                <a:ea typeface="微软雅黑" panose="020B0503020204020204" pitchFamily="34" charset="-122"/>
              </a:rPr>
              <a:t>不足</a:t>
            </a:r>
          </a:p>
          <a:p>
            <a:pPr>
              <a:spcBef>
                <a:spcPct val="0"/>
              </a:spcBef>
            </a:pPr>
            <a:r>
              <a:rPr lang="zh-CN" altLang="en-US" dirty="0">
                <a:solidFill>
                  <a:srgbClr val="00B0F0"/>
                </a:solidFill>
                <a:latin typeface="微软雅黑" panose="020B0503020204020204" pitchFamily="34" charset="-122"/>
                <a:ea typeface="微软雅黑" panose="020B0503020204020204" pitchFamily="34" charset="-122"/>
              </a:rPr>
              <a:t>原始信息表示不精确</a:t>
            </a:r>
          </a:p>
          <a:p>
            <a:pPr>
              <a:spcBef>
                <a:spcPct val="0"/>
              </a:spcBef>
            </a:pPr>
            <a:r>
              <a:rPr lang="zh-CN" altLang="en-US" dirty="0">
                <a:solidFill>
                  <a:srgbClr val="00B0F0"/>
                </a:solidFill>
                <a:latin typeface="微软雅黑" panose="020B0503020204020204" pitchFamily="34" charset="-122"/>
                <a:ea typeface="微软雅黑" panose="020B0503020204020204" pitchFamily="34" charset="-122"/>
              </a:rPr>
              <a:t>匹配规则过于严格，容易造成漏检</a:t>
            </a:r>
          </a:p>
          <a:p>
            <a:pPr>
              <a:spcBef>
                <a:spcPct val="0"/>
              </a:spcBef>
            </a:pPr>
            <a:r>
              <a:rPr lang="zh-CN" altLang="en-US" dirty="0">
                <a:solidFill>
                  <a:srgbClr val="00B0F0"/>
                </a:solidFill>
                <a:latin typeface="微软雅黑" panose="020B0503020204020204" pitchFamily="34" charset="-122"/>
                <a:ea typeface="微软雅黑" panose="020B0503020204020204" pitchFamily="34" charset="-122"/>
              </a:rPr>
              <a:t>二值性导致系统无法准确提供信息</a:t>
            </a:r>
            <a:endParaRPr lang="zh-CN" altLang="en-US" sz="2000" dirty="0">
              <a:solidFill>
                <a:srgbClr val="00B0F0"/>
              </a:solidFill>
              <a:latin typeface="微软雅黑" panose="020B0503020204020204" pitchFamily="34" charset="-122"/>
              <a:ea typeface="微软雅黑" panose="020B0503020204020204" pitchFamily="34" charset="-122"/>
            </a:endParaRPr>
          </a:p>
        </p:txBody>
      </p:sp>
      <p:sp>
        <p:nvSpPr>
          <p:cNvPr id="4" name="左箭头 3"/>
          <p:cNvSpPr/>
          <p:nvPr/>
        </p:nvSpPr>
        <p:spPr>
          <a:xfrm>
            <a:off x="4803140" y="1639570"/>
            <a:ext cx="521335" cy="31242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右箭头 4"/>
          <p:cNvSpPr/>
          <p:nvPr/>
        </p:nvSpPr>
        <p:spPr>
          <a:xfrm>
            <a:off x="7153910" y="1638935"/>
            <a:ext cx="473075" cy="2927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灯片编号占位符 16"/>
          <p:cNvSpPr>
            <a:spLocks noGrp="1"/>
          </p:cNvSpPr>
          <p:nvPr>
            <p:ph type="sldNum" sz="quarter" idx="12"/>
          </p:nvPr>
        </p:nvSpPr>
        <p:spPr/>
        <p:txBody>
          <a:bodyPr/>
          <a:lstStyle/>
          <a:p>
            <a:pPr>
              <a:defRPr/>
            </a:pPr>
            <a:fld id="{B8A2BE66-3A1D-4F69-92F9-8180C3DFAFD8}" type="slidenum">
              <a:rPr lang="zh-CN" altLang="zh-CN" smtClean="0"/>
              <a:t>45</a:t>
            </a:fld>
            <a:endParaRPr lang="zh-CN" altLang="zh-CN"/>
          </a:p>
        </p:txBody>
      </p:sp>
    </p:spTree>
    <p:extLst>
      <p:ext uri="{BB962C8B-B14F-4D97-AF65-F5344CB8AC3E}">
        <p14:creationId xmlns:p14="http://schemas.microsoft.com/office/powerpoint/2010/main" val="29242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5"/>
                                        </p:tgtEl>
                                        <p:attrNameLst>
                                          <p:attrName>style.visibility</p:attrName>
                                        </p:attrNameLst>
                                      </p:cBhvr>
                                      <p:to>
                                        <p:strVal val="visible"/>
                                      </p:to>
                                    </p:set>
                                  </p:childTnLst>
                                </p:cTn>
                              </p:par>
                              <p:par>
                                <p:cTn id="7" presetID="35" presetClass="path" presetSubtype="0" accel="50000" decel="50000" fill="hold" grpId="1" nodeType="withEffect">
                                  <p:stCondLst>
                                    <p:cond delay="0"/>
                                  </p:stCondLst>
                                  <p:childTnLst>
                                    <p:animMotion origin="layout" path="M 7.85742E-7 -3.33333E-6 L -0.39495 -0.11018 " pathEditMode="relative" rAng="0" ptsTypes="AA">
                                      <p:cBhvr>
                                        <p:cTn id="8" dur="500" spd="-99900" fill="hold"/>
                                        <p:tgtEl>
                                          <p:spTgt spid="95"/>
                                        </p:tgtEl>
                                        <p:attrNameLst>
                                          <p:attrName>ppt_x</p:attrName>
                                          <p:attrName>ppt_y</p:attrName>
                                        </p:attrNameLst>
                                      </p:cBhvr>
                                      <p:rCtr x="-19748" y="-5509"/>
                                    </p:animMotion>
                                  </p:childTnLst>
                                </p:cTn>
                              </p:par>
                            </p:childTnLst>
                          </p:cTn>
                        </p:par>
                        <p:par>
                          <p:cTn id="9" fill="hold">
                            <p:stCondLst>
                              <p:cond delay="0"/>
                            </p:stCondLst>
                            <p:childTnLst>
                              <p:par>
                                <p:cTn id="10" presetID="2" presetClass="entr" presetSubtype="1"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0-#ppt_h/2"/>
                                          </p:val>
                                        </p:tav>
                                        <p:tav tm="100000">
                                          <p:val>
                                            <p:strVal val="#ppt_y"/>
                                          </p:val>
                                        </p:tav>
                                      </p:tavLst>
                                    </p:anim>
                                  </p:childTnLst>
                                </p:cTn>
                              </p:par>
                            </p:childTnLst>
                          </p:cTn>
                        </p:par>
                        <p:par>
                          <p:cTn id="14" fill="hold">
                            <p:stCondLst>
                              <p:cond delay="500"/>
                            </p:stCondLst>
                            <p:childTnLst>
                              <p:par>
                                <p:cTn id="15" presetID="2" presetClass="entr" presetSubtype="12"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0-#ppt_w/2"/>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6"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1+#ppt_w/2"/>
                                          </p:val>
                                        </p:tav>
                                        <p:tav tm="100000">
                                          <p:val>
                                            <p:strVal val="#ppt_x"/>
                                          </p:val>
                                        </p:tav>
                                      </p:tavLst>
                                    </p:anim>
                                    <p:anim calcmode="lin" valueType="num">
                                      <p:cBhvr additive="base">
                                        <p:cTn id="23" dur="500" fill="hold"/>
                                        <p:tgtEl>
                                          <p:spTgt spid="10"/>
                                        </p:tgtEl>
                                        <p:attrNameLst>
                                          <p:attrName>ppt_y</p:attrName>
                                        </p:attrNameLst>
                                      </p:cBhvr>
                                      <p:tavLst>
                                        <p:tav tm="0">
                                          <p:val>
                                            <p:strVal val="1+#ppt_h/2"/>
                                          </p:val>
                                        </p:tav>
                                        <p:tav tm="100000">
                                          <p:val>
                                            <p:strVal val="#ppt_y"/>
                                          </p:val>
                                        </p:tav>
                                      </p:tavLst>
                                    </p:anim>
                                  </p:childTnLst>
                                </p:cTn>
                              </p:par>
                            </p:childTnLst>
                          </p:cTn>
                        </p:par>
                        <p:par>
                          <p:cTn id="24" fill="hold">
                            <p:stCondLst>
                              <p:cond delay="1500"/>
                            </p:stCondLst>
                            <p:childTnLst>
                              <p:par>
                                <p:cTn id="25" presetID="22" presetClass="entr" presetSubtype="4"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par>
                          <p:cTn id="28" fill="hold">
                            <p:stCondLst>
                              <p:cond delay="2000"/>
                            </p:stCondLst>
                            <p:childTnLst>
                              <p:par>
                                <p:cTn id="29" presetID="22" presetClass="entr" presetSubtype="2"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right)">
                                      <p:cBhvr>
                                        <p:cTn id="31" dur="500"/>
                                        <p:tgtEl>
                                          <p:spTgt spid="13"/>
                                        </p:tgtEl>
                                      </p:cBhvr>
                                    </p:animEffect>
                                  </p:childTnLst>
                                </p:cTn>
                              </p:par>
                            </p:childTnLst>
                          </p:cTn>
                        </p:par>
                        <p:par>
                          <p:cTn id="32" fill="hold">
                            <p:stCondLst>
                              <p:cond delay="2500"/>
                            </p:stCondLst>
                            <p:childTnLst>
                              <p:par>
                                <p:cTn id="33" presetID="22" presetClass="entr" presetSubtype="8"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childTnLst>
                          </p:cTn>
                        </p:par>
                        <p:par>
                          <p:cTn id="36" fill="hold">
                            <p:stCondLst>
                              <p:cond delay="3000"/>
                            </p:stCondLst>
                            <p:childTnLst>
                              <p:par>
                                <p:cTn id="37" presetID="53" presetClass="entr" presetSubtype="16" fill="hold" grpId="0" nodeType="after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p:cTn id="39" dur="500" fill="hold"/>
                                        <p:tgtEl>
                                          <p:spTgt spid="23"/>
                                        </p:tgtEl>
                                        <p:attrNameLst>
                                          <p:attrName>ppt_w</p:attrName>
                                        </p:attrNameLst>
                                      </p:cBhvr>
                                      <p:tavLst>
                                        <p:tav tm="0">
                                          <p:val>
                                            <p:fltVal val="0"/>
                                          </p:val>
                                        </p:tav>
                                        <p:tav tm="100000">
                                          <p:val>
                                            <p:strVal val="#ppt_w"/>
                                          </p:val>
                                        </p:tav>
                                      </p:tavLst>
                                    </p:anim>
                                    <p:anim calcmode="lin" valueType="num">
                                      <p:cBhvr>
                                        <p:cTn id="40" dur="500" fill="hold"/>
                                        <p:tgtEl>
                                          <p:spTgt spid="23"/>
                                        </p:tgtEl>
                                        <p:attrNameLst>
                                          <p:attrName>ppt_h</p:attrName>
                                        </p:attrNameLst>
                                      </p:cBhvr>
                                      <p:tavLst>
                                        <p:tav tm="0">
                                          <p:val>
                                            <p:fltVal val="0"/>
                                          </p:val>
                                        </p:tav>
                                        <p:tav tm="100000">
                                          <p:val>
                                            <p:strVal val="#ppt_h"/>
                                          </p:val>
                                        </p:tav>
                                      </p:tavLst>
                                    </p:anim>
                                    <p:animEffect transition="in" filter="fade">
                                      <p:cBhvr>
                                        <p:cTn id="41" dur="500"/>
                                        <p:tgtEl>
                                          <p:spTgt spid="23"/>
                                        </p:tgtEl>
                                      </p:cBhvr>
                                    </p:animEffect>
                                  </p:childTnLst>
                                </p:cTn>
                              </p:par>
                            </p:childTnLst>
                          </p:cTn>
                        </p:par>
                        <p:par>
                          <p:cTn id="42" fill="hold">
                            <p:stCondLst>
                              <p:cond delay="3500"/>
                            </p:stCondLst>
                            <p:childTnLst>
                              <p:par>
                                <p:cTn id="43" presetID="53" presetClass="entr" presetSubtype="16" fill="hold" grpId="0" nodeType="after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p:cTn id="45" dur="500" fill="hold"/>
                                        <p:tgtEl>
                                          <p:spTgt spid="24"/>
                                        </p:tgtEl>
                                        <p:attrNameLst>
                                          <p:attrName>ppt_w</p:attrName>
                                        </p:attrNameLst>
                                      </p:cBhvr>
                                      <p:tavLst>
                                        <p:tav tm="0">
                                          <p:val>
                                            <p:fltVal val="0"/>
                                          </p:val>
                                        </p:tav>
                                        <p:tav tm="100000">
                                          <p:val>
                                            <p:strVal val="#ppt_w"/>
                                          </p:val>
                                        </p:tav>
                                      </p:tavLst>
                                    </p:anim>
                                    <p:anim calcmode="lin" valueType="num">
                                      <p:cBhvr>
                                        <p:cTn id="46" dur="500" fill="hold"/>
                                        <p:tgtEl>
                                          <p:spTgt spid="24"/>
                                        </p:tgtEl>
                                        <p:attrNameLst>
                                          <p:attrName>ppt_h</p:attrName>
                                        </p:attrNameLst>
                                      </p:cBhvr>
                                      <p:tavLst>
                                        <p:tav tm="0">
                                          <p:val>
                                            <p:fltVal val="0"/>
                                          </p:val>
                                        </p:tav>
                                        <p:tav tm="100000">
                                          <p:val>
                                            <p:strVal val="#ppt_h"/>
                                          </p:val>
                                        </p:tav>
                                      </p:tavLst>
                                    </p:anim>
                                    <p:animEffect transition="in" filter="fade">
                                      <p:cBhvr>
                                        <p:cTn id="47" dur="500"/>
                                        <p:tgtEl>
                                          <p:spTgt spid="24"/>
                                        </p:tgtEl>
                                      </p:cBhvr>
                                    </p:animEffect>
                                  </p:childTnLst>
                                </p:cTn>
                              </p:par>
                            </p:childTnLst>
                          </p:cTn>
                        </p:par>
                        <p:par>
                          <p:cTn id="48" fill="hold">
                            <p:stCondLst>
                              <p:cond delay="4000"/>
                            </p:stCondLst>
                            <p:childTnLst>
                              <p:par>
                                <p:cTn id="49" presetID="53" presetClass="entr" presetSubtype="16" fill="hold" grpId="0" nodeType="afterEffect">
                                  <p:stCondLst>
                                    <p:cond delay="0"/>
                                  </p:stCondLst>
                                  <p:childTnLst>
                                    <p:set>
                                      <p:cBhvr>
                                        <p:cTn id="50" dur="1" fill="hold">
                                          <p:stCondLst>
                                            <p:cond delay="0"/>
                                          </p:stCondLst>
                                        </p:cTn>
                                        <p:tgtEl>
                                          <p:spTgt spid="25"/>
                                        </p:tgtEl>
                                        <p:attrNameLst>
                                          <p:attrName>style.visibility</p:attrName>
                                        </p:attrNameLst>
                                      </p:cBhvr>
                                      <p:to>
                                        <p:strVal val="visible"/>
                                      </p:to>
                                    </p:set>
                                    <p:anim calcmode="lin" valueType="num">
                                      <p:cBhvr>
                                        <p:cTn id="51" dur="500" fill="hold"/>
                                        <p:tgtEl>
                                          <p:spTgt spid="25"/>
                                        </p:tgtEl>
                                        <p:attrNameLst>
                                          <p:attrName>ppt_w</p:attrName>
                                        </p:attrNameLst>
                                      </p:cBhvr>
                                      <p:tavLst>
                                        <p:tav tm="0">
                                          <p:val>
                                            <p:fltVal val="0"/>
                                          </p:val>
                                        </p:tav>
                                        <p:tav tm="100000">
                                          <p:val>
                                            <p:strVal val="#ppt_w"/>
                                          </p:val>
                                        </p:tav>
                                      </p:tavLst>
                                    </p:anim>
                                    <p:anim calcmode="lin" valueType="num">
                                      <p:cBhvr>
                                        <p:cTn id="52" dur="500" fill="hold"/>
                                        <p:tgtEl>
                                          <p:spTgt spid="25"/>
                                        </p:tgtEl>
                                        <p:attrNameLst>
                                          <p:attrName>ppt_h</p:attrName>
                                        </p:attrNameLst>
                                      </p:cBhvr>
                                      <p:tavLst>
                                        <p:tav tm="0">
                                          <p:val>
                                            <p:fltVal val="0"/>
                                          </p:val>
                                        </p:tav>
                                        <p:tav tm="100000">
                                          <p:val>
                                            <p:strVal val="#ppt_h"/>
                                          </p:val>
                                        </p:tav>
                                      </p:tavLst>
                                    </p:anim>
                                    <p:animEffect transition="in" filter="fade">
                                      <p:cBhvr>
                                        <p:cTn id="53" dur="500"/>
                                        <p:tgtEl>
                                          <p:spTgt spid="25"/>
                                        </p:tgtEl>
                                      </p:cBhvr>
                                    </p:animEffect>
                                  </p:childTnLst>
                                </p:cTn>
                              </p:par>
                            </p:childTnLst>
                          </p:cTn>
                        </p:par>
                        <p:par>
                          <p:cTn id="54" fill="hold">
                            <p:stCondLst>
                              <p:cond delay="4500"/>
                            </p:stCondLst>
                            <p:childTnLst>
                              <p:par>
                                <p:cTn id="55" presetID="53" presetClass="entr" presetSubtype="16"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p:cTn id="57" dur="500" fill="hold"/>
                                        <p:tgtEl>
                                          <p:spTgt spid="14"/>
                                        </p:tgtEl>
                                        <p:attrNameLst>
                                          <p:attrName>ppt_w</p:attrName>
                                        </p:attrNameLst>
                                      </p:cBhvr>
                                      <p:tavLst>
                                        <p:tav tm="0">
                                          <p:val>
                                            <p:fltVal val="0"/>
                                          </p:val>
                                        </p:tav>
                                        <p:tav tm="100000">
                                          <p:val>
                                            <p:strVal val="#ppt_w"/>
                                          </p:val>
                                        </p:tav>
                                      </p:tavLst>
                                    </p:anim>
                                    <p:anim calcmode="lin" valueType="num">
                                      <p:cBhvr>
                                        <p:cTn id="58" dur="500" fill="hold"/>
                                        <p:tgtEl>
                                          <p:spTgt spid="14"/>
                                        </p:tgtEl>
                                        <p:attrNameLst>
                                          <p:attrName>ppt_h</p:attrName>
                                        </p:attrNameLst>
                                      </p:cBhvr>
                                      <p:tavLst>
                                        <p:tav tm="0">
                                          <p:val>
                                            <p:fltVal val="0"/>
                                          </p:val>
                                        </p:tav>
                                        <p:tav tm="100000">
                                          <p:val>
                                            <p:strVal val="#ppt_h"/>
                                          </p:val>
                                        </p:tav>
                                      </p:tavLst>
                                    </p:anim>
                                    <p:animEffect transition="in" filter="fade">
                                      <p:cBhvr>
                                        <p:cTn id="59" dur="500"/>
                                        <p:tgtEl>
                                          <p:spTgt spid="14"/>
                                        </p:tgtEl>
                                      </p:cBhvr>
                                    </p:animEffect>
                                  </p:childTnLst>
                                </p:cTn>
                              </p:par>
                            </p:childTnLst>
                          </p:cTn>
                        </p:par>
                        <p:par>
                          <p:cTn id="60" fill="hold">
                            <p:stCondLst>
                              <p:cond delay="5000"/>
                            </p:stCondLst>
                            <p:childTnLst>
                              <p:par>
                                <p:cTn id="61" presetID="53" presetClass="entr" presetSubtype="16"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500" fill="hold"/>
                                        <p:tgtEl>
                                          <p:spTgt spid="16"/>
                                        </p:tgtEl>
                                        <p:attrNameLst>
                                          <p:attrName>ppt_w</p:attrName>
                                        </p:attrNameLst>
                                      </p:cBhvr>
                                      <p:tavLst>
                                        <p:tav tm="0">
                                          <p:val>
                                            <p:fltVal val="0"/>
                                          </p:val>
                                        </p:tav>
                                        <p:tav tm="100000">
                                          <p:val>
                                            <p:strVal val="#ppt_w"/>
                                          </p:val>
                                        </p:tav>
                                      </p:tavLst>
                                    </p:anim>
                                    <p:anim calcmode="lin" valueType="num">
                                      <p:cBhvr>
                                        <p:cTn id="64" dur="500" fill="hold"/>
                                        <p:tgtEl>
                                          <p:spTgt spid="16"/>
                                        </p:tgtEl>
                                        <p:attrNameLst>
                                          <p:attrName>ppt_h</p:attrName>
                                        </p:attrNameLst>
                                      </p:cBhvr>
                                      <p:tavLst>
                                        <p:tav tm="0">
                                          <p:val>
                                            <p:fltVal val="0"/>
                                          </p:val>
                                        </p:tav>
                                        <p:tav tm="100000">
                                          <p:val>
                                            <p:strVal val="#ppt_h"/>
                                          </p:val>
                                        </p:tav>
                                      </p:tavLst>
                                    </p:anim>
                                    <p:animEffect transition="in" filter="fade">
                                      <p:cBhvr>
                                        <p:cTn id="65" dur="500"/>
                                        <p:tgtEl>
                                          <p:spTgt spid="16"/>
                                        </p:tgtEl>
                                      </p:cBhvr>
                                    </p:animEffect>
                                  </p:childTnLst>
                                </p:cTn>
                              </p:par>
                            </p:childTnLst>
                          </p:cTn>
                        </p:par>
                        <p:par>
                          <p:cTn id="66" fill="hold">
                            <p:stCondLst>
                              <p:cond delay="5500"/>
                            </p:stCondLst>
                            <p:childTnLst>
                              <p:par>
                                <p:cTn id="67" presetID="53" presetClass="entr" presetSubtype="16" fill="hold" grpId="0" nodeType="afterEffect">
                                  <p:stCondLst>
                                    <p:cond delay="0"/>
                                  </p:stCondLst>
                                  <p:childTnLst>
                                    <p:set>
                                      <p:cBhvr>
                                        <p:cTn id="68" dur="1" fill="hold">
                                          <p:stCondLst>
                                            <p:cond delay="0"/>
                                          </p:stCondLst>
                                        </p:cTn>
                                        <p:tgtEl>
                                          <p:spTgt spid="15"/>
                                        </p:tgtEl>
                                        <p:attrNameLst>
                                          <p:attrName>style.visibility</p:attrName>
                                        </p:attrNameLst>
                                      </p:cBhvr>
                                      <p:to>
                                        <p:strVal val="visible"/>
                                      </p:to>
                                    </p:set>
                                    <p:anim calcmode="lin" valueType="num">
                                      <p:cBhvr>
                                        <p:cTn id="69" dur="500" fill="hold"/>
                                        <p:tgtEl>
                                          <p:spTgt spid="15"/>
                                        </p:tgtEl>
                                        <p:attrNameLst>
                                          <p:attrName>ppt_w</p:attrName>
                                        </p:attrNameLst>
                                      </p:cBhvr>
                                      <p:tavLst>
                                        <p:tav tm="0">
                                          <p:val>
                                            <p:fltVal val="0"/>
                                          </p:val>
                                        </p:tav>
                                        <p:tav tm="100000">
                                          <p:val>
                                            <p:strVal val="#ppt_w"/>
                                          </p:val>
                                        </p:tav>
                                      </p:tavLst>
                                    </p:anim>
                                    <p:anim calcmode="lin" valueType="num">
                                      <p:cBhvr>
                                        <p:cTn id="70" dur="500" fill="hold"/>
                                        <p:tgtEl>
                                          <p:spTgt spid="15"/>
                                        </p:tgtEl>
                                        <p:attrNameLst>
                                          <p:attrName>ppt_h</p:attrName>
                                        </p:attrNameLst>
                                      </p:cBhvr>
                                      <p:tavLst>
                                        <p:tav tm="0">
                                          <p:val>
                                            <p:fltVal val="0"/>
                                          </p:val>
                                        </p:tav>
                                        <p:tav tm="100000">
                                          <p:val>
                                            <p:strVal val="#ppt_h"/>
                                          </p:val>
                                        </p:tav>
                                      </p:tavLst>
                                    </p:anim>
                                    <p:animEffect transition="in" filter="fade">
                                      <p:cBhvr>
                                        <p:cTn id="71" dur="500"/>
                                        <p:tgtEl>
                                          <p:spTgt spid="15"/>
                                        </p:tgtEl>
                                      </p:cBhvr>
                                    </p:animEffect>
                                  </p:childTnLst>
                                </p:cTn>
                              </p:par>
                            </p:childTnLst>
                          </p:cTn>
                        </p:par>
                        <p:par>
                          <p:cTn id="72" fill="hold">
                            <p:stCondLst>
                              <p:cond delay="6000"/>
                            </p:stCondLst>
                            <p:childTnLst>
                              <p:par>
                                <p:cTn id="73" presetID="22" presetClass="entr" presetSubtype="8" fill="hold" grpId="0" nodeType="after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wipe(left)">
                                      <p:cBhvr>
                                        <p:cTn id="75" dur="500"/>
                                        <p:tgtEl>
                                          <p:spTgt spid="21"/>
                                        </p:tgtEl>
                                      </p:cBhvr>
                                    </p:animEffect>
                                  </p:childTnLst>
                                </p:cTn>
                              </p:par>
                            </p:childTnLst>
                          </p:cTn>
                        </p:par>
                        <p:par>
                          <p:cTn id="76" fill="hold">
                            <p:stCondLst>
                              <p:cond delay="6500"/>
                            </p:stCondLst>
                            <p:childTnLst>
                              <p:par>
                                <p:cTn id="77" presetID="22" presetClass="entr" presetSubtype="8" fill="hold" grpId="0" nodeType="after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wipe(left)">
                                      <p:cBhvr>
                                        <p:cTn id="79" dur="500"/>
                                        <p:tgtEl>
                                          <p:spTgt spid="19"/>
                                        </p:tgtEl>
                                      </p:cBhvr>
                                    </p:animEffect>
                                  </p:childTnLst>
                                </p:cTn>
                              </p:par>
                            </p:childTnLst>
                          </p:cTn>
                        </p:par>
                        <p:par>
                          <p:cTn id="80" fill="hold">
                            <p:stCondLst>
                              <p:cond delay="7000"/>
                            </p:stCondLst>
                            <p:childTnLst>
                              <p:par>
                                <p:cTn id="81" presetID="2" presetClass="entr" presetSubtype="2" fill="hold" grpId="0" nodeType="afterEffect">
                                  <p:stCondLst>
                                    <p:cond delay="0"/>
                                  </p:stCondLst>
                                  <p:childTnLst>
                                    <p:set>
                                      <p:cBhvr>
                                        <p:cTn id="82" dur="1" fill="hold">
                                          <p:stCondLst>
                                            <p:cond delay="0"/>
                                          </p:stCondLst>
                                        </p:cTn>
                                        <p:tgtEl>
                                          <p:spTgt spid="18"/>
                                        </p:tgtEl>
                                        <p:attrNameLst>
                                          <p:attrName>style.visibility</p:attrName>
                                        </p:attrNameLst>
                                      </p:cBhvr>
                                      <p:to>
                                        <p:strVal val="visible"/>
                                      </p:to>
                                    </p:set>
                                    <p:anim calcmode="lin" valueType="num">
                                      <p:cBhvr additive="base">
                                        <p:cTn id="83" dur="500" fill="hold"/>
                                        <p:tgtEl>
                                          <p:spTgt spid="18"/>
                                        </p:tgtEl>
                                        <p:attrNameLst>
                                          <p:attrName>ppt_x</p:attrName>
                                        </p:attrNameLst>
                                      </p:cBhvr>
                                      <p:tavLst>
                                        <p:tav tm="0">
                                          <p:val>
                                            <p:strVal val="1+#ppt_w/2"/>
                                          </p:val>
                                        </p:tav>
                                        <p:tav tm="100000">
                                          <p:val>
                                            <p:strVal val="#ppt_x"/>
                                          </p:val>
                                        </p:tav>
                                      </p:tavLst>
                                    </p:anim>
                                    <p:anim calcmode="lin" valueType="num">
                                      <p:cBhvr additive="base">
                                        <p:cTn id="84" dur="500" fill="hold"/>
                                        <p:tgtEl>
                                          <p:spTgt spid="18"/>
                                        </p:tgtEl>
                                        <p:attrNameLst>
                                          <p:attrName>ppt_y</p:attrName>
                                        </p:attrNameLst>
                                      </p:cBhvr>
                                      <p:tavLst>
                                        <p:tav tm="0">
                                          <p:val>
                                            <p:strVal val="#ppt_y"/>
                                          </p:val>
                                        </p:tav>
                                        <p:tav tm="100000">
                                          <p:val>
                                            <p:strVal val="#ppt_y"/>
                                          </p:val>
                                        </p:tav>
                                      </p:tavLst>
                                    </p:anim>
                                  </p:childTnLst>
                                </p:cTn>
                              </p:par>
                            </p:childTnLst>
                          </p:cTn>
                        </p:par>
                        <p:par>
                          <p:cTn id="85" fill="hold">
                            <p:stCondLst>
                              <p:cond delay="7500"/>
                            </p:stCondLst>
                            <p:childTnLst>
                              <p:par>
                                <p:cTn id="86" presetID="2" presetClass="entr" presetSubtype="8" fill="hold" grpId="0" nodeType="afterEffect">
                                  <p:stCondLst>
                                    <p:cond delay="0"/>
                                  </p:stCondLst>
                                  <p:childTnLst>
                                    <p:set>
                                      <p:cBhvr>
                                        <p:cTn id="87" dur="1" fill="hold">
                                          <p:stCondLst>
                                            <p:cond delay="0"/>
                                          </p:stCondLst>
                                        </p:cTn>
                                        <p:tgtEl>
                                          <p:spTgt spid="22"/>
                                        </p:tgtEl>
                                        <p:attrNameLst>
                                          <p:attrName>style.visibility</p:attrName>
                                        </p:attrNameLst>
                                      </p:cBhvr>
                                      <p:to>
                                        <p:strVal val="visible"/>
                                      </p:to>
                                    </p:set>
                                    <p:anim calcmode="lin" valueType="num">
                                      <p:cBhvr additive="base">
                                        <p:cTn id="88" dur="500" fill="hold"/>
                                        <p:tgtEl>
                                          <p:spTgt spid="22"/>
                                        </p:tgtEl>
                                        <p:attrNameLst>
                                          <p:attrName>ppt_x</p:attrName>
                                        </p:attrNameLst>
                                      </p:cBhvr>
                                      <p:tavLst>
                                        <p:tav tm="0">
                                          <p:val>
                                            <p:strVal val="0-#ppt_w/2"/>
                                          </p:val>
                                        </p:tav>
                                        <p:tav tm="100000">
                                          <p:val>
                                            <p:strVal val="#ppt_x"/>
                                          </p:val>
                                        </p:tav>
                                      </p:tavLst>
                                    </p:anim>
                                    <p:anim calcmode="lin" valueType="num">
                                      <p:cBhvr additive="base">
                                        <p:cTn id="89" dur="500" fill="hold"/>
                                        <p:tgtEl>
                                          <p:spTgt spid="22"/>
                                        </p:tgtEl>
                                        <p:attrNameLst>
                                          <p:attrName>ppt_y</p:attrName>
                                        </p:attrNameLst>
                                      </p:cBhvr>
                                      <p:tavLst>
                                        <p:tav tm="0">
                                          <p:val>
                                            <p:strVal val="#ppt_y"/>
                                          </p:val>
                                        </p:tav>
                                        <p:tav tm="100000">
                                          <p:val>
                                            <p:strVal val="#ppt_y"/>
                                          </p:val>
                                        </p:tav>
                                      </p:tavLst>
                                    </p:anim>
                                  </p:childTnLst>
                                </p:cTn>
                              </p:par>
                            </p:childTnLst>
                          </p:cTn>
                        </p:par>
                        <p:par>
                          <p:cTn id="90" fill="hold">
                            <p:stCondLst>
                              <p:cond delay="8000"/>
                            </p:stCondLst>
                            <p:childTnLst>
                              <p:par>
                                <p:cTn id="91" presetID="2" presetClass="entr" presetSubtype="2" fill="hold" grpId="0" nodeType="afterEffect">
                                  <p:stCondLst>
                                    <p:cond delay="0"/>
                                  </p:stCondLst>
                                  <p:childTnLst>
                                    <p:set>
                                      <p:cBhvr>
                                        <p:cTn id="92" dur="1" fill="hold">
                                          <p:stCondLst>
                                            <p:cond delay="0"/>
                                          </p:stCondLst>
                                        </p:cTn>
                                        <p:tgtEl>
                                          <p:spTgt spid="20"/>
                                        </p:tgtEl>
                                        <p:attrNameLst>
                                          <p:attrName>style.visibility</p:attrName>
                                        </p:attrNameLst>
                                      </p:cBhvr>
                                      <p:to>
                                        <p:strVal val="visible"/>
                                      </p:to>
                                    </p:set>
                                    <p:anim calcmode="lin" valueType="num">
                                      <p:cBhvr additive="base">
                                        <p:cTn id="93" dur="500" fill="hold"/>
                                        <p:tgtEl>
                                          <p:spTgt spid="20"/>
                                        </p:tgtEl>
                                        <p:attrNameLst>
                                          <p:attrName>ppt_x</p:attrName>
                                        </p:attrNameLst>
                                      </p:cBhvr>
                                      <p:tavLst>
                                        <p:tav tm="0">
                                          <p:val>
                                            <p:strVal val="1+#ppt_w/2"/>
                                          </p:val>
                                        </p:tav>
                                        <p:tav tm="100000">
                                          <p:val>
                                            <p:strVal val="#ppt_x"/>
                                          </p:val>
                                        </p:tav>
                                      </p:tavLst>
                                    </p:anim>
                                    <p:anim calcmode="lin" valueType="num">
                                      <p:cBhvr additive="base">
                                        <p:cTn id="94" dur="500" fill="hold"/>
                                        <p:tgtEl>
                                          <p:spTgt spid="20"/>
                                        </p:tgtEl>
                                        <p:attrNameLst>
                                          <p:attrName>ppt_y</p:attrName>
                                        </p:attrNameLst>
                                      </p:cBhvr>
                                      <p:tavLst>
                                        <p:tav tm="0">
                                          <p:val>
                                            <p:strVal val="#ppt_y"/>
                                          </p:val>
                                        </p:tav>
                                        <p:tav tm="100000">
                                          <p:val>
                                            <p:strVal val="#ppt_y"/>
                                          </p:val>
                                        </p:tav>
                                      </p:tavLst>
                                    </p:anim>
                                  </p:childTnLst>
                                </p:cTn>
                              </p:par>
                            </p:childTnLst>
                          </p:cTn>
                        </p:par>
                        <p:par>
                          <p:cTn id="95" fill="hold">
                            <p:stCondLst>
                              <p:cond delay="8500"/>
                            </p:stCondLst>
                            <p:childTnLst>
                              <p:par>
                                <p:cTn id="96" presetID="2" presetClass="entr" presetSubtype="2" fill="hold" grpId="0" nodeType="afterEffect">
                                  <p:stCondLst>
                                    <p:cond delay="0"/>
                                  </p:stCondLst>
                                  <p:childTnLst>
                                    <p:set>
                                      <p:cBhvr>
                                        <p:cTn id="97" dur="1" fill="hold">
                                          <p:stCondLst>
                                            <p:cond delay="0"/>
                                          </p:stCondLst>
                                        </p:cTn>
                                        <p:tgtEl>
                                          <p:spTgt spid="3"/>
                                        </p:tgtEl>
                                        <p:attrNameLst>
                                          <p:attrName>style.visibility</p:attrName>
                                        </p:attrNameLst>
                                      </p:cBhvr>
                                      <p:to>
                                        <p:strVal val="visible"/>
                                      </p:to>
                                    </p:set>
                                    <p:anim calcmode="lin" valueType="num">
                                      <p:cBhvr additive="base">
                                        <p:cTn id="98" dur="500" fill="hold"/>
                                        <p:tgtEl>
                                          <p:spTgt spid="3"/>
                                        </p:tgtEl>
                                        <p:attrNameLst>
                                          <p:attrName>ppt_x</p:attrName>
                                        </p:attrNameLst>
                                      </p:cBhvr>
                                      <p:tavLst>
                                        <p:tav tm="0">
                                          <p:val>
                                            <p:strVal val="1+#ppt_w/2"/>
                                          </p:val>
                                        </p:tav>
                                        <p:tav tm="100000">
                                          <p:val>
                                            <p:strVal val="#ppt_x"/>
                                          </p:val>
                                        </p:tav>
                                      </p:tavLst>
                                    </p:anim>
                                    <p:anim calcmode="lin" valueType="num">
                                      <p:cBhvr additive="base">
                                        <p:cTn id="99"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95" grpId="1" animBg="1"/>
      <p:bldP spid="8" grpId="0" bldLvl="0" animBg="1"/>
      <p:bldP spid="9" grpId="0" bldLvl="0" animBg="1"/>
      <p:bldP spid="10" grpId="0" bldLvl="0" animBg="1"/>
      <p:bldP spid="14" grpId="0" bldLvl="0" animBg="1"/>
      <p:bldP spid="15" grpId="0" bldLvl="0" animBg="1"/>
      <p:bldP spid="16" grpId="0" bldLvl="0" animBg="1"/>
      <p:bldP spid="18" grpId="0"/>
      <p:bldP spid="19" grpId="0"/>
      <p:bldP spid="20" grpId="0"/>
      <p:bldP spid="21" grpId="0"/>
      <p:bldP spid="22" grpId="0"/>
      <p:bldP spid="23" grpId="0"/>
      <p:bldP spid="24" grpId="0"/>
      <p:bldP spid="25" grpId="0"/>
      <p:bldP spid="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he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5360" y="249649"/>
            <a:ext cx="11597803" cy="6358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副标题 4"/>
          <p:cNvSpPr txBox="1"/>
          <p:nvPr/>
        </p:nvSpPr>
        <p:spPr bwMode="auto">
          <a:xfrm>
            <a:off x="1492728" y="2049780"/>
            <a:ext cx="9283065" cy="1310640"/>
          </a:xfrm>
          <a:prstGeom prst="rect">
            <a:avLst/>
          </a:prstGeom>
          <a:noFill/>
          <a:ln w="9525">
            <a:noFill/>
            <a:miter lim="800000"/>
          </a:ln>
        </p:spPr>
        <p:txBody>
          <a:bodyPr/>
          <a:lstStyle/>
          <a:p>
            <a:r>
              <a:rPr lang="en-US" altLang="zh-CN" sz="44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4.6</a:t>
            </a:r>
            <a:r>
              <a:rPr lang="zh-CN" altLang="en-US" sz="4400"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网络信息内容过滤的主要</a:t>
            </a:r>
            <a:r>
              <a:rPr lang="zh-CN" altLang="en-US" sz="4400"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方法</a:t>
            </a:r>
          </a:p>
        </p:txBody>
      </p:sp>
      <p:sp>
        <p:nvSpPr>
          <p:cNvPr id="2" name="灯片编号占位符 1"/>
          <p:cNvSpPr>
            <a:spLocks noGrp="1"/>
          </p:cNvSpPr>
          <p:nvPr>
            <p:ph type="sldNum" sz="quarter" idx="12"/>
          </p:nvPr>
        </p:nvSpPr>
        <p:spPr/>
        <p:txBody>
          <a:bodyPr/>
          <a:lstStyle/>
          <a:p>
            <a:pPr>
              <a:defRPr/>
            </a:pPr>
            <a:fld id="{9E388E38-31E5-4E32-920D-85CA0EE6CDEC}" type="slidenum">
              <a:rPr lang="zh-CN" altLang="zh-CN" smtClean="0"/>
              <a:t>46</a:t>
            </a:fld>
            <a:endParaRPr lang="zh-CN" altLang="zh-CN"/>
          </a:p>
        </p:txBody>
      </p:sp>
    </p:spTree>
    <p:extLst>
      <p:ext uri="{BB962C8B-B14F-4D97-AF65-F5344CB8AC3E}">
        <p14:creationId xmlns:p14="http://schemas.microsoft.com/office/powerpoint/2010/main" val="285729989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矩形 145"/>
          <p:cNvSpPr/>
          <p:nvPr/>
        </p:nvSpPr>
        <p:spPr>
          <a:xfrm flipV="1">
            <a:off x="655309"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矩形 146"/>
          <p:cNvSpPr/>
          <p:nvPr/>
        </p:nvSpPr>
        <p:spPr>
          <a:xfrm flipV="1">
            <a:off x="2152044"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矩形 147"/>
          <p:cNvSpPr/>
          <p:nvPr/>
        </p:nvSpPr>
        <p:spPr>
          <a:xfrm flipV="1">
            <a:off x="3648780"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矩形 148"/>
          <p:cNvSpPr/>
          <p:nvPr/>
        </p:nvSpPr>
        <p:spPr>
          <a:xfrm flipV="1">
            <a:off x="514551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矩形 149"/>
          <p:cNvSpPr/>
          <p:nvPr/>
        </p:nvSpPr>
        <p:spPr>
          <a:xfrm flipV="1">
            <a:off x="6642250"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矩形 150"/>
          <p:cNvSpPr/>
          <p:nvPr/>
        </p:nvSpPr>
        <p:spPr>
          <a:xfrm flipV="1">
            <a:off x="8138985"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矩形 151"/>
          <p:cNvSpPr/>
          <p:nvPr/>
        </p:nvSpPr>
        <p:spPr>
          <a:xfrm flipV="1">
            <a:off x="9635721"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文本框 335"/>
          <p:cNvSpPr txBox="1"/>
          <p:nvPr/>
        </p:nvSpPr>
        <p:spPr>
          <a:xfrm>
            <a:off x="2151737" y="312081"/>
            <a:ext cx="6786880" cy="701040"/>
          </a:xfrm>
          <a:prstGeom prst="rect">
            <a:avLst/>
          </a:prstGeom>
          <a:noFill/>
        </p:spPr>
        <p:txBody>
          <a:bodyPr wrap="non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pPr algn="l"/>
            <a:r>
              <a:rPr lang="zh-CN" altLang="en-US" dirty="0"/>
              <a:t>网络信息内容过滤的主要方法</a:t>
            </a:r>
          </a:p>
        </p:txBody>
      </p:sp>
      <p:grpSp>
        <p:nvGrpSpPr>
          <p:cNvPr id="154" name="组合 153"/>
          <p:cNvGrpSpPr/>
          <p:nvPr/>
        </p:nvGrpSpPr>
        <p:grpSpPr>
          <a:xfrm>
            <a:off x="655309" y="1032131"/>
            <a:ext cx="10477147" cy="66943"/>
            <a:chOff x="655309" y="1032131"/>
            <a:chExt cx="10477147" cy="66943"/>
          </a:xfrm>
        </p:grpSpPr>
        <p:sp>
          <p:nvSpPr>
            <p:cNvPr id="155" name="矩形 154"/>
            <p:cNvSpPr/>
            <p:nvPr/>
          </p:nvSpPr>
          <p:spPr>
            <a:xfrm flipV="1">
              <a:off x="655309"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flipV="1">
              <a:off x="2152044"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flipV="1">
              <a:off x="364878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矩形 157"/>
            <p:cNvSpPr/>
            <p:nvPr/>
          </p:nvSpPr>
          <p:spPr>
            <a:xfrm flipV="1">
              <a:off x="5145515"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矩形 158"/>
            <p:cNvSpPr/>
            <p:nvPr/>
          </p:nvSpPr>
          <p:spPr>
            <a:xfrm flipV="1">
              <a:off x="664225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矩形 159"/>
            <p:cNvSpPr/>
            <p:nvPr/>
          </p:nvSpPr>
          <p:spPr>
            <a:xfrm flipV="1">
              <a:off x="813898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flipV="1">
              <a:off x="9635721"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Oval 22"/>
          <p:cNvSpPr>
            <a:spLocks noChangeArrowheads="1"/>
          </p:cNvSpPr>
          <p:nvPr/>
        </p:nvSpPr>
        <p:spPr bwMode="auto">
          <a:xfrm>
            <a:off x="7308138" y="2383892"/>
            <a:ext cx="1024952" cy="1024292"/>
          </a:xfrm>
          <a:prstGeom prst="ellipse">
            <a:avLst/>
          </a:prstGeom>
          <a:solidFill>
            <a:srgbClr val="0070C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784A5"/>
                </a:solidFill>
                <a:latin typeface="微软雅黑" panose="020B0503020204020204" pitchFamily="34" charset="-122"/>
                <a:ea typeface="微软雅黑" panose="020B0503020204020204" pitchFamily="34" charset="-122"/>
              </a:rPr>
              <a:t>过滤方法</a:t>
            </a:r>
          </a:p>
        </p:txBody>
      </p:sp>
      <p:sp>
        <p:nvSpPr>
          <p:cNvPr id="9" name="Line 23"/>
          <p:cNvSpPr>
            <a:spLocks noChangeShapeType="1"/>
          </p:cNvSpPr>
          <p:nvPr/>
        </p:nvSpPr>
        <p:spPr bwMode="auto">
          <a:xfrm flipH="1">
            <a:off x="4851852" y="2895429"/>
            <a:ext cx="2488036" cy="0"/>
          </a:xfrm>
          <a:prstGeom prst="line">
            <a:avLst/>
          </a:prstGeom>
          <a:noFill/>
          <a:ln w="5" cap="flat">
            <a:solidFill>
              <a:srgbClr val="0070C0"/>
            </a:solidFill>
            <a:prstDash val="dash"/>
            <a:miter lim="800000"/>
            <a:headEnd type="none" w="med" len="med"/>
            <a:tailEnd type="arrow" w="med" len="med"/>
          </a:ln>
          <a:extLst>
            <a:ext uri="{909E8E84-426E-40DD-AFC4-6F175D3DCCD1}">
              <a14:hiddenFill xmlns:a14="http://schemas.microsoft.com/office/drawing/2010/main">
                <a:noFill/>
              </a14:hiddenFill>
            </a:ext>
          </a:extLst>
        </p:spPr>
        <p:txBody>
          <a:bodyPr vert="horz" wrap="square" lIns="75493" tIns="37746" rIns="75493" bIns="37746"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10" name="Freeform 27"/>
          <p:cNvSpPr/>
          <p:nvPr/>
        </p:nvSpPr>
        <p:spPr bwMode="auto">
          <a:xfrm>
            <a:off x="6642178" y="2977722"/>
            <a:ext cx="1370938" cy="1164321"/>
          </a:xfrm>
          <a:custGeom>
            <a:avLst/>
            <a:gdLst>
              <a:gd name="T0" fmla="*/ 172 w 223"/>
              <a:gd name="T1" fmla="*/ 172 h 190"/>
              <a:gd name="T2" fmla="*/ 50 w 223"/>
              <a:gd name="T3" fmla="*/ 122 h 190"/>
              <a:gd name="T4" fmla="*/ 0 w 223"/>
              <a:gd name="T5" fmla="*/ 0 h 190"/>
              <a:gd name="T6" fmla="*/ 22 w 223"/>
              <a:gd name="T7" fmla="*/ 0 h 190"/>
              <a:gd name="T8" fmla="*/ 66 w 223"/>
              <a:gd name="T9" fmla="*/ 106 h 190"/>
              <a:gd name="T10" fmla="*/ 172 w 223"/>
              <a:gd name="T11" fmla="*/ 150 h 190"/>
              <a:gd name="T12" fmla="*/ 172 w 223"/>
              <a:gd name="T13" fmla="*/ 132 h 190"/>
              <a:gd name="T14" fmla="*/ 223 w 223"/>
              <a:gd name="T15" fmla="*/ 163 h 190"/>
              <a:gd name="T16" fmla="*/ 172 w 223"/>
              <a:gd name="T17" fmla="*/ 190 h 190"/>
              <a:gd name="T18" fmla="*/ 172 w 223"/>
              <a:gd name="T19" fmla="*/ 17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3" h="190">
                <a:moveTo>
                  <a:pt x="172" y="172"/>
                </a:moveTo>
                <a:cubicBezTo>
                  <a:pt x="124" y="172"/>
                  <a:pt x="81" y="153"/>
                  <a:pt x="50" y="122"/>
                </a:cubicBezTo>
                <a:cubicBezTo>
                  <a:pt x="19" y="91"/>
                  <a:pt x="0" y="48"/>
                  <a:pt x="0" y="0"/>
                </a:cubicBezTo>
                <a:cubicBezTo>
                  <a:pt x="22" y="0"/>
                  <a:pt x="22" y="0"/>
                  <a:pt x="22" y="0"/>
                </a:cubicBezTo>
                <a:cubicBezTo>
                  <a:pt x="22" y="41"/>
                  <a:pt x="39" y="79"/>
                  <a:pt x="66" y="106"/>
                </a:cubicBezTo>
                <a:cubicBezTo>
                  <a:pt x="93" y="133"/>
                  <a:pt x="131" y="150"/>
                  <a:pt x="172" y="150"/>
                </a:cubicBezTo>
                <a:cubicBezTo>
                  <a:pt x="172" y="132"/>
                  <a:pt x="172" y="132"/>
                  <a:pt x="172" y="132"/>
                </a:cubicBezTo>
                <a:cubicBezTo>
                  <a:pt x="223" y="163"/>
                  <a:pt x="223" y="163"/>
                  <a:pt x="223" y="163"/>
                </a:cubicBezTo>
                <a:cubicBezTo>
                  <a:pt x="172" y="190"/>
                  <a:pt x="172" y="190"/>
                  <a:pt x="172" y="190"/>
                </a:cubicBezTo>
                <a:lnTo>
                  <a:pt x="172" y="172"/>
                </a:lnTo>
                <a:close/>
              </a:path>
            </a:pathLst>
          </a:custGeom>
          <a:solidFill>
            <a:schemeClr val="tx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2" name="Freeform 29"/>
          <p:cNvSpPr/>
          <p:nvPr/>
        </p:nvSpPr>
        <p:spPr bwMode="auto">
          <a:xfrm>
            <a:off x="5273528" y="2977331"/>
            <a:ext cx="2739275" cy="2530907"/>
          </a:xfrm>
          <a:custGeom>
            <a:avLst/>
            <a:gdLst>
              <a:gd name="T0" fmla="*/ 395 w 446"/>
              <a:gd name="T1" fmla="*/ 395 h 413"/>
              <a:gd name="T2" fmla="*/ 116 w 446"/>
              <a:gd name="T3" fmla="*/ 279 h 413"/>
              <a:gd name="T4" fmla="*/ 0 w 446"/>
              <a:gd name="T5" fmla="*/ 0 h 413"/>
              <a:gd name="T6" fmla="*/ 23 w 446"/>
              <a:gd name="T7" fmla="*/ 0 h 413"/>
              <a:gd name="T8" fmla="*/ 132 w 446"/>
              <a:gd name="T9" fmla="*/ 263 h 413"/>
              <a:gd name="T10" fmla="*/ 395 w 446"/>
              <a:gd name="T11" fmla="*/ 373 h 413"/>
              <a:gd name="T12" fmla="*/ 395 w 446"/>
              <a:gd name="T13" fmla="*/ 355 h 413"/>
              <a:gd name="T14" fmla="*/ 446 w 446"/>
              <a:gd name="T15" fmla="*/ 385 h 413"/>
              <a:gd name="T16" fmla="*/ 395 w 446"/>
              <a:gd name="T17" fmla="*/ 413 h 413"/>
              <a:gd name="T18" fmla="*/ 395 w 446"/>
              <a:gd name="T19" fmla="*/ 395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6" h="413">
                <a:moveTo>
                  <a:pt x="395" y="395"/>
                </a:moveTo>
                <a:cubicBezTo>
                  <a:pt x="286" y="395"/>
                  <a:pt x="187" y="351"/>
                  <a:pt x="116" y="279"/>
                </a:cubicBezTo>
                <a:cubicBezTo>
                  <a:pt x="44" y="208"/>
                  <a:pt x="0" y="109"/>
                  <a:pt x="0" y="0"/>
                </a:cubicBezTo>
                <a:cubicBezTo>
                  <a:pt x="23" y="0"/>
                  <a:pt x="23" y="0"/>
                  <a:pt x="23" y="0"/>
                </a:cubicBezTo>
                <a:cubicBezTo>
                  <a:pt x="23" y="103"/>
                  <a:pt x="64" y="196"/>
                  <a:pt x="132" y="263"/>
                </a:cubicBezTo>
                <a:cubicBezTo>
                  <a:pt x="199" y="331"/>
                  <a:pt x="292" y="372"/>
                  <a:pt x="395" y="373"/>
                </a:cubicBezTo>
                <a:cubicBezTo>
                  <a:pt x="395" y="355"/>
                  <a:pt x="395" y="355"/>
                  <a:pt x="395" y="355"/>
                </a:cubicBezTo>
                <a:cubicBezTo>
                  <a:pt x="446" y="385"/>
                  <a:pt x="446" y="385"/>
                  <a:pt x="446" y="385"/>
                </a:cubicBezTo>
                <a:cubicBezTo>
                  <a:pt x="395" y="413"/>
                  <a:pt x="395" y="413"/>
                  <a:pt x="395" y="413"/>
                </a:cubicBezTo>
                <a:lnTo>
                  <a:pt x="395" y="395"/>
                </a:lnTo>
                <a:close/>
              </a:path>
            </a:pathLst>
          </a:custGeom>
          <a:solidFill>
            <a:schemeClr val="accent1">
              <a:lumMod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6" name="Freeform 24"/>
          <p:cNvSpPr>
            <a:spLocks noEditPoints="1"/>
          </p:cNvSpPr>
          <p:nvPr/>
        </p:nvSpPr>
        <p:spPr bwMode="auto">
          <a:xfrm>
            <a:off x="6556333" y="2757306"/>
            <a:ext cx="288756" cy="287839"/>
          </a:xfrm>
          <a:custGeom>
            <a:avLst/>
            <a:gdLst>
              <a:gd name="T0" fmla="*/ 23 w 47"/>
              <a:gd name="T1" fmla="*/ 0 h 47"/>
              <a:gd name="T2" fmla="*/ 47 w 47"/>
              <a:gd name="T3" fmla="*/ 24 h 47"/>
              <a:gd name="T4" fmla="*/ 23 w 47"/>
              <a:gd name="T5" fmla="*/ 47 h 47"/>
              <a:gd name="T6" fmla="*/ 0 w 47"/>
              <a:gd name="T7" fmla="*/ 24 h 47"/>
              <a:gd name="T8" fmla="*/ 23 w 47"/>
              <a:gd name="T9" fmla="*/ 0 h 47"/>
              <a:gd name="T10" fmla="*/ 23 w 47"/>
              <a:gd name="T11" fmla="*/ 15 h 47"/>
              <a:gd name="T12" fmla="*/ 15 w 47"/>
              <a:gd name="T13" fmla="*/ 24 h 47"/>
              <a:gd name="T14" fmla="*/ 23 w 47"/>
              <a:gd name="T15" fmla="*/ 32 h 47"/>
              <a:gd name="T16" fmla="*/ 32 w 47"/>
              <a:gd name="T17" fmla="*/ 24 h 47"/>
              <a:gd name="T18" fmla="*/ 23 w 47"/>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23" y="0"/>
                </a:moveTo>
                <a:cubicBezTo>
                  <a:pt x="36" y="0"/>
                  <a:pt x="47" y="11"/>
                  <a:pt x="47" y="24"/>
                </a:cubicBezTo>
                <a:cubicBezTo>
                  <a:pt x="47" y="37"/>
                  <a:pt x="36" y="47"/>
                  <a:pt x="23" y="47"/>
                </a:cubicBezTo>
                <a:cubicBezTo>
                  <a:pt x="10" y="47"/>
                  <a:pt x="0" y="37"/>
                  <a:pt x="0" y="24"/>
                </a:cubicBezTo>
                <a:cubicBezTo>
                  <a:pt x="0" y="11"/>
                  <a:pt x="10" y="0"/>
                  <a:pt x="23" y="0"/>
                </a:cubicBezTo>
                <a:close/>
                <a:moveTo>
                  <a:pt x="23" y="15"/>
                </a:moveTo>
                <a:cubicBezTo>
                  <a:pt x="19" y="15"/>
                  <a:pt x="15" y="19"/>
                  <a:pt x="15" y="24"/>
                </a:cubicBezTo>
                <a:cubicBezTo>
                  <a:pt x="15" y="28"/>
                  <a:pt x="19" y="32"/>
                  <a:pt x="23" y="32"/>
                </a:cubicBezTo>
                <a:cubicBezTo>
                  <a:pt x="28" y="32"/>
                  <a:pt x="32" y="28"/>
                  <a:pt x="32" y="24"/>
                </a:cubicBezTo>
                <a:cubicBezTo>
                  <a:pt x="32" y="19"/>
                  <a:pt x="28" y="15"/>
                  <a:pt x="23" y="15"/>
                </a:cubicBezTo>
                <a:close/>
              </a:path>
            </a:pathLst>
          </a:custGeom>
          <a:solidFill>
            <a:schemeClr val="tx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8" name="Freeform 26"/>
          <p:cNvSpPr>
            <a:spLocks noEditPoints="1"/>
          </p:cNvSpPr>
          <p:nvPr/>
        </p:nvSpPr>
        <p:spPr bwMode="auto">
          <a:xfrm>
            <a:off x="5145246" y="2757306"/>
            <a:ext cx="293958" cy="287839"/>
          </a:xfrm>
          <a:custGeom>
            <a:avLst/>
            <a:gdLst>
              <a:gd name="T0" fmla="*/ 24 w 48"/>
              <a:gd name="T1" fmla="*/ 0 h 47"/>
              <a:gd name="T2" fmla="*/ 48 w 48"/>
              <a:gd name="T3" fmla="*/ 24 h 47"/>
              <a:gd name="T4" fmla="*/ 24 w 48"/>
              <a:gd name="T5" fmla="*/ 47 h 47"/>
              <a:gd name="T6" fmla="*/ 0 w 48"/>
              <a:gd name="T7" fmla="*/ 24 h 47"/>
              <a:gd name="T8" fmla="*/ 24 w 48"/>
              <a:gd name="T9" fmla="*/ 0 h 47"/>
              <a:gd name="T10" fmla="*/ 24 w 48"/>
              <a:gd name="T11" fmla="*/ 15 h 47"/>
              <a:gd name="T12" fmla="*/ 15 w 48"/>
              <a:gd name="T13" fmla="*/ 24 h 47"/>
              <a:gd name="T14" fmla="*/ 24 w 48"/>
              <a:gd name="T15" fmla="*/ 32 h 47"/>
              <a:gd name="T16" fmla="*/ 32 w 48"/>
              <a:gd name="T17" fmla="*/ 24 h 47"/>
              <a:gd name="T18" fmla="*/ 24 w 48"/>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7">
                <a:moveTo>
                  <a:pt x="24" y="0"/>
                </a:moveTo>
                <a:cubicBezTo>
                  <a:pt x="37" y="0"/>
                  <a:pt x="48" y="11"/>
                  <a:pt x="48" y="24"/>
                </a:cubicBezTo>
                <a:cubicBezTo>
                  <a:pt x="48" y="37"/>
                  <a:pt x="37" y="47"/>
                  <a:pt x="24" y="47"/>
                </a:cubicBezTo>
                <a:cubicBezTo>
                  <a:pt x="11" y="47"/>
                  <a:pt x="0" y="37"/>
                  <a:pt x="0" y="24"/>
                </a:cubicBezTo>
                <a:cubicBezTo>
                  <a:pt x="0" y="11"/>
                  <a:pt x="11" y="0"/>
                  <a:pt x="24" y="0"/>
                </a:cubicBezTo>
                <a:close/>
                <a:moveTo>
                  <a:pt x="24" y="15"/>
                </a:moveTo>
                <a:cubicBezTo>
                  <a:pt x="19" y="15"/>
                  <a:pt x="15" y="19"/>
                  <a:pt x="15" y="24"/>
                </a:cubicBezTo>
                <a:cubicBezTo>
                  <a:pt x="15" y="28"/>
                  <a:pt x="19" y="32"/>
                  <a:pt x="24" y="32"/>
                </a:cubicBezTo>
                <a:cubicBezTo>
                  <a:pt x="29" y="32"/>
                  <a:pt x="32" y="28"/>
                  <a:pt x="32" y="24"/>
                </a:cubicBezTo>
                <a:cubicBezTo>
                  <a:pt x="32" y="19"/>
                  <a:pt x="29" y="15"/>
                  <a:pt x="24" y="15"/>
                </a:cubicBezTo>
                <a:close/>
              </a:path>
            </a:pathLst>
          </a:custGeom>
          <a:solidFill>
            <a:srgbClr val="1F4E7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 name="TextBox 35"/>
          <p:cNvSpPr txBox="1">
            <a:spLocks noChangeArrowheads="1"/>
          </p:cNvSpPr>
          <p:nvPr/>
        </p:nvSpPr>
        <p:spPr bwMode="auto">
          <a:xfrm>
            <a:off x="405765" y="1906905"/>
            <a:ext cx="4290060" cy="4506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spcBef>
                <a:spcPct val="0"/>
              </a:spcBef>
              <a:buFont typeface="Wingdings" panose="05000000000000000000" charset="0"/>
              <a:buChar char="Ø"/>
            </a:pPr>
            <a:r>
              <a:rPr lang="zh-CN" altLang="en-US" sz="2400" dirty="0">
                <a:solidFill>
                  <a:schemeClr val="tx1"/>
                </a:solidFill>
                <a:latin typeface="微软雅黑" panose="020B0503020204020204" pitchFamily="34" charset="-122"/>
                <a:ea typeface="微软雅黑" panose="020B0503020204020204" pitchFamily="34" charset="-122"/>
              </a:rPr>
              <a:t>分类是一个有指导的学习过程，也是网络信息内容过滤中的一个重要技术方法</a:t>
            </a:r>
          </a:p>
          <a:p>
            <a:pPr indent="0">
              <a:spcBef>
                <a:spcPct val="0"/>
              </a:spcBef>
              <a:buFont typeface="Wingdings" panose="05000000000000000000" charset="0"/>
              <a:buNone/>
            </a:pPr>
            <a:endParaRPr lang="zh-CN" altLang="en-US" sz="2400" dirty="0">
              <a:solidFill>
                <a:schemeClr val="tx1"/>
              </a:solidFill>
              <a:latin typeface="微软雅黑" panose="020B0503020204020204" pitchFamily="34" charset="-122"/>
              <a:ea typeface="微软雅黑" panose="020B0503020204020204" pitchFamily="34" charset="-122"/>
            </a:endParaRPr>
          </a:p>
          <a:p>
            <a:pPr indent="0">
              <a:spcBef>
                <a:spcPct val="0"/>
              </a:spcBef>
              <a:buFont typeface="Wingdings" panose="05000000000000000000" charset="0"/>
              <a:buNone/>
            </a:pPr>
            <a:endParaRPr lang="zh-CN" altLang="en-US" sz="2400" dirty="0">
              <a:solidFill>
                <a:schemeClr val="tx1"/>
              </a:solidFill>
              <a:latin typeface="微软雅黑" panose="020B0503020204020204" pitchFamily="34" charset="-122"/>
              <a:ea typeface="微软雅黑" panose="020B0503020204020204" pitchFamily="34" charset="-122"/>
            </a:endParaRPr>
          </a:p>
          <a:p>
            <a:pPr marL="285750" indent="-285750">
              <a:spcBef>
                <a:spcPct val="0"/>
              </a:spcBef>
              <a:buFont typeface="Wingdings" panose="05000000000000000000" charset="0"/>
              <a:buChar char="Ø"/>
            </a:pPr>
            <a:r>
              <a:rPr lang="zh-CN" altLang="en-US" sz="2400" dirty="0">
                <a:solidFill>
                  <a:schemeClr val="tx1"/>
                </a:solidFill>
                <a:latin typeface="微软雅黑" panose="020B0503020204020204" pitchFamily="34" charset="-122"/>
                <a:ea typeface="微软雅黑" panose="020B0503020204020204" pitchFamily="34" charset="-122"/>
              </a:rPr>
              <a:t>基于内容的文本过滤在不考虑学习和自适应能力时是一个分类过程</a:t>
            </a:r>
          </a:p>
          <a:p>
            <a:pPr indent="0">
              <a:spcBef>
                <a:spcPct val="0"/>
              </a:spcBef>
              <a:buFont typeface="Wingdings" panose="05000000000000000000" charset="0"/>
              <a:buNone/>
            </a:pPr>
            <a:endParaRPr lang="zh-CN" altLang="en-US" sz="2400" dirty="0">
              <a:solidFill>
                <a:schemeClr val="tx1"/>
              </a:solidFill>
              <a:latin typeface="微软雅黑" panose="020B0503020204020204" pitchFamily="34" charset="-122"/>
              <a:ea typeface="微软雅黑" panose="020B0503020204020204" pitchFamily="34" charset="-122"/>
            </a:endParaRPr>
          </a:p>
          <a:p>
            <a:pPr indent="0">
              <a:spcBef>
                <a:spcPct val="0"/>
              </a:spcBef>
              <a:buFont typeface="Wingdings" panose="05000000000000000000" charset="0"/>
              <a:buNone/>
            </a:pPr>
            <a:endParaRPr lang="zh-CN" altLang="en-US" sz="2400" dirty="0">
              <a:solidFill>
                <a:schemeClr val="tx1"/>
              </a:solidFill>
              <a:latin typeface="微软雅黑" panose="020B0503020204020204" pitchFamily="34" charset="-122"/>
              <a:ea typeface="微软雅黑" panose="020B0503020204020204" pitchFamily="34" charset="-122"/>
            </a:endParaRPr>
          </a:p>
          <a:p>
            <a:pPr marL="285750" indent="-285750">
              <a:spcBef>
                <a:spcPct val="0"/>
              </a:spcBef>
              <a:buFont typeface="Wingdings" panose="05000000000000000000" charset="0"/>
              <a:buChar char="Ø"/>
            </a:pPr>
            <a:r>
              <a:rPr lang="zh-CN" altLang="en-US" sz="2400" dirty="0">
                <a:solidFill>
                  <a:schemeClr val="tx1"/>
                </a:solidFill>
                <a:latin typeface="微软雅黑" panose="020B0503020204020204" pitchFamily="34" charset="-122"/>
                <a:ea typeface="微软雅黑" panose="020B0503020204020204" pitchFamily="34" charset="-122"/>
              </a:rPr>
              <a:t>过滤算法的选择是影响文本过滤效果好坏的重要因素</a:t>
            </a:r>
          </a:p>
        </p:txBody>
      </p:sp>
      <p:sp>
        <p:nvSpPr>
          <p:cNvPr id="4" name="文本框 3"/>
          <p:cNvSpPr txBox="1"/>
          <p:nvPr/>
        </p:nvSpPr>
        <p:spPr>
          <a:xfrm>
            <a:off x="8424545" y="3684905"/>
            <a:ext cx="1819275" cy="548640"/>
          </a:xfrm>
          <a:prstGeom prst="rect">
            <a:avLst/>
          </a:prstGeom>
          <a:noFill/>
          <a:ln w="9525">
            <a:noFill/>
          </a:ln>
        </p:spPr>
        <p:txBody>
          <a:bodyPr wrap="square">
            <a:spAutoFit/>
          </a:bodyPr>
          <a:lstStyle/>
          <a:p>
            <a:pPr marL="0" indent="0" algn="l"/>
            <a:r>
              <a:rPr lang="zh-CN" altLang="en-US" sz="2800">
                <a:solidFill>
                  <a:srgbClr val="44546A"/>
                </a:solidFill>
                <a:latin typeface="微软雅黑" panose="020B0503020204020204" pitchFamily="34" charset="-122"/>
                <a:ea typeface="微软雅黑" panose="020B0503020204020204" pitchFamily="34" charset="-122"/>
              </a:rPr>
              <a:t>统计方法</a:t>
            </a:r>
          </a:p>
        </p:txBody>
      </p:sp>
      <p:sp>
        <p:nvSpPr>
          <p:cNvPr id="5" name="文本框 4"/>
          <p:cNvSpPr txBox="1"/>
          <p:nvPr/>
        </p:nvSpPr>
        <p:spPr>
          <a:xfrm>
            <a:off x="8424545" y="5101590"/>
            <a:ext cx="1819275" cy="548640"/>
          </a:xfrm>
          <a:prstGeom prst="rect">
            <a:avLst/>
          </a:prstGeom>
          <a:noFill/>
          <a:ln w="9525">
            <a:noFill/>
          </a:ln>
        </p:spPr>
        <p:txBody>
          <a:bodyPr wrap="square">
            <a:spAutoFit/>
          </a:bodyPr>
          <a:lstStyle/>
          <a:p>
            <a:pPr marL="0" indent="0" algn="l"/>
            <a:r>
              <a:rPr lang="zh-CN" altLang="en-US" sz="2800">
                <a:solidFill>
                  <a:srgbClr val="1F4E79"/>
                </a:solidFill>
                <a:latin typeface="微软雅黑" panose="020B0503020204020204" pitchFamily="34" charset="-122"/>
                <a:ea typeface="微软雅黑" panose="020B0503020204020204" pitchFamily="34" charset="-122"/>
              </a:rPr>
              <a:t>逻辑方法</a:t>
            </a:r>
          </a:p>
        </p:txBody>
      </p:sp>
      <p:sp>
        <p:nvSpPr>
          <p:cNvPr id="6" name="灯片编号占位符 5"/>
          <p:cNvSpPr>
            <a:spLocks noGrp="1"/>
          </p:cNvSpPr>
          <p:nvPr>
            <p:ph type="sldNum" sz="quarter" idx="12"/>
          </p:nvPr>
        </p:nvSpPr>
        <p:spPr/>
        <p:txBody>
          <a:bodyPr/>
          <a:lstStyle/>
          <a:p>
            <a:pPr>
              <a:defRPr/>
            </a:pPr>
            <a:fld id="{B8A2BE66-3A1D-4F69-92F9-8180C3DFAFD8}" type="slidenum">
              <a:rPr lang="zh-CN" altLang="zh-CN" smtClean="0"/>
              <a:t>47</a:t>
            </a:fld>
            <a:endParaRPr lang="zh-CN" altLang="zh-CN"/>
          </a:p>
        </p:txBody>
      </p:sp>
    </p:spTree>
    <p:extLst>
      <p:ext uri="{BB962C8B-B14F-4D97-AF65-F5344CB8AC3E}">
        <p14:creationId xmlns:p14="http://schemas.microsoft.com/office/powerpoint/2010/main" val="2436418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22" presetClass="entr" presetSubtype="2"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right)">
                                      <p:cBhvr>
                                        <p:cTn id="13" dur="500"/>
                                        <p:tgtEl>
                                          <p:spTgt spid="9"/>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p:cTn id="23" dur="500" fill="hold"/>
                                        <p:tgtEl>
                                          <p:spTgt spid="18"/>
                                        </p:tgtEl>
                                        <p:attrNameLst>
                                          <p:attrName>ppt_w</p:attrName>
                                        </p:attrNameLst>
                                      </p:cBhvr>
                                      <p:tavLst>
                                        <p:tav tm="0">
                                          <p:val>
                                            <p:fltVal val="0"/>
                                          </p:val>
                                        </p:tav>
                                        <p:tav tm="100000">
                                          <p:val>
                                            <p:strVal val="#ppt_w"/>
                                          </p:val>
                                        </p:tav>
                                      </p:tavLst>
                                    </p:anim>
                                    <p:anim calcmode="lin" valueType="num">
                                      <p:cBhvr>
                                        <p:cTn id="24" dur="500" fill="hold"/>
                                        <p:tgtEl>
                                          <p:spTgt spid="18"/>
                                        </p:tgtEl>
                                        <p:attrNameLst>
                                          <p:attrName>ppt_h</p:attrName>
                                        </p:attrNameLst>
                                      </p:cBhvr>
                                      <p:tavLst>
                                        <p:tav tm="0">
                                          <p:val>
                                            <p:fltVal val="0"/>
                                          </p:val>
                                        </p:tav>
                                        <p:tav tm="100000">
                                          <p:val>
                                            <p:strVal val="#ppt_h"/>
                                          </p:val>
                                        </p:tav>
                                      </p:tavLst>
                                    </p:anim>
                                    <p:animEffect transition="in" filter="fade">
                                      <p:cBhvr>
                                        <p:cTn id="25" dur="500"/>
                                        <p:tgtEl>
                                          <p:spTgt spid="18"/>
                                        </p:tgtEl>
                                      </p:cBhvr>
                                    </p:animEffect>
                                  </p:childTnLst>
                                </p:cTn>
                              </p:par>
                            </p:childTnLst>
                          </p:cTn>
                        </p:par>
                        <p:par>
                          <p:cTn id="26" fill="hold">
                            <p:stCondLst>
                              <p:cond delay="2000"/>
                            </p:stCondLst>
                            <p:childTnLst>
                              <p:par>
                                <p:cTn id="27" presetID="22" presetClass="entr" presetSubtype="1"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up)">
                                      <p:cBhvr>
                                        <p:cTn id="29" dur="500"/>
                                        <p:tgtEl>
                                          <p:spTgt spid="10"/>
                                        </p:tgtEl>
                                      </p:cBhvr>
                                    </p:animEffect>
                                  </p:childTnLst>
                                </p:cTn>
                              </p:par>
                            </p:childTnLst>
                          </p:cTn>
                        </p:par>
                        <p:par>
                          <p:cTn id="30" fill="hold">
                            <p:stCondLst>
                              <p:cond delay="2500"/>
                            </p:stCondLst>
                            <p:childTnLst>
                              <p:par>
                                <p:cTn id="31" presetID="22" presetClass="entr" presetSubtype="1"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up)">
                                      <p:cBhvr>
                                        <p:cTn id="33" dur="500"/>
                                        <p:tgtEl>
                                          <p:spTgt spid="12"/>
                                        </p:tgtEl>
                                      </p:cBhvr>
                                    </p:animEffect>
                                  </p:childTnLst>
                                </p:cTn>
                              </p:par>
                            </p:childTnLst>
                          </p:cTn>
                        </p:par>
                        <p:par>
                          <p:cTn id="34" fill="hold">
                            <p:stCondLst>
                              <p:cond delay="3000"/>
                            </p:stCondLst>
                            <p:childTnLst>
                              <p:par>
                                <p:cTn id="35" presetID="2" presetClass="entr" presetSubtype="2" fill="hold" grpId="0" nodeType="after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1+#ppt_w/2"/>
                                          </p:val>
                                        </p:tav>
                                        <p:tav tm="100000">
                                          <p:val>
                                            <p:strVal val="#ppt_x"/>
                                          </p:val>
                                        </p:tav>
                                      </p:tavLst>
                                    </p:anim>
                                    <p:anim calcmode="lin" valueType="num">
                                      <p:cBhvr additive="base">
                                        <p:cTn id="3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0" grpId="0" bldLvl="0" animBg="1"/>
      <p:bldP spid="12" grpId="0" bldLvl="0" animBg="1"/>
      <p:bldP spid="16" grpId="0" bldLvl="0" animBg="1"/>
      <p:bldP spid="18" grpId="0" bldLvl="0" animBg="1"/>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矩形 145"/>
          <p:cNvSpPr/>
          <p:nvPr/>
        </p:nvSpPr>
        <p:spPr>
          <a:xfrm flipV="1">
            <a:off x="655309"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矩形 146"/>
          <p:cNvSpPr/>
          <p:nvPr/>
        </p:nvSpPr>
        <p:spPr>
          <a:xfrm flipV="1">
            <a:off x="2152044"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矩形 147"/>
          <p:cNvSpPr/>
          <p:nvPr/>
        </p:nvSpPr>
        <p:spPr>
          <a:xfrm flipV="1">
            <a:off x="3648780"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矩形 148"/>
          <p:cNvSpPr/>
          <p:nvPr/>
        </p:nvSpPr>
        <p:spPr>
          <a:xfrm flipV="1">
            <a:off x="514551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矩形 149"/>
          <p:cNvSpPr/>
          <p:nvPr/>
        </p:nvSpPr>
        <p:spPr>
          <a:xfrm flipV="1">
            <a:off x="6642250"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矩形 150"/>
          <p:cNvSpPr/>
          <p:nvPr/>
        </p:nvSpPr>
        <p:spPr>
          <a:xfrm flipV="1">
            <a:off x="8138985"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矩形 151"/>
          <p:cNvSpPr/>
          <p:nvPr/>
        </p:nvSpPr>
        <p:spPr>
          <a:xfrm flipV="1">
            <a:off x="9635721"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文本框 335"/>
          <p:cNvSpPr txBox="1"/>
          <p:nvPr/>
        </p:nvSpPr>
        <p:spPr>
          <a:xfrm>
            <a:off x="2151737" y="312081"/>
            <a:ext cx="6786880" cy="701040"/>
          </a:xfrm>
          <a:prstGeom prst="rect">
            <a:avLst/>
          </a:prstGeom>
          <a:noFill/>
        </p:spPr>
        <p:txBody>
          <a:bodyPr wrap="non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pPr algn="l"/>
            <a:r>
              <a:rPr lang="zh-CN" altLang="en-US" dirty="0"/>
              <a:t>网络信息内容过滤的主要方法</a:t>
            </a:r>
          </a:p>
        </p:txBody>
      </p:sp>
      <p:grpSp>
        <p:nvGrpSpPr>
          <p:cNvPr id="154" name="组合 153"/>
          <p:cNvGrpSpPr/>
          <p:nvPr/>
        </p:nvGrpSpPr>
        <p:grpSpPr>
          <a:xfrm>
            <a:off x="655309" y="1032131"/>
            <a:ext cx="10477147" cy="66943"/>
            <a:chOff x="655309" y="1032131"/>
            <a:chExt cx="10477147" cy="66943"/>
          </a:xfrm>
        </p:grpSpPr>
        <p:sp>
          <p:nvSpPr>
            <p:cNvPr id="155" name="矩形 154"/>
            <p:cNvSpPr/>
            <p:nvPr/>
          </p:nvSpPr>
          <p:spPr>
            <a:xfrm flipV="1">
              <a:off x="655309"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flipV="1">
              <a:off x="2152044"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flipV="1">
              <a:off x="364878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矩形 157"/>
            <p:cNvSpPr/>
            <p:nvPr/>
          </p:nvSpPr>
          <p:spPr>
            <a:xfrm flipV="1">
              <a:off x="5145515"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矩形 158"/>
            <p:cNvSpPr/>
            <p:nvPr/>
          </p:nvSpPr>
          <p:spPr>
            <a:xfrm flipV="1">
              <a:off x="664225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矩形 159"/>
            <p:cNvSpPr/>
            <p:nvPr/>
          </p:nvSpPr>
          <p:spPr>
            <a:xfrm flipV="1">
              <a:off x="813898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flipV="1">
              <a:off x="9635721"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Group 57"/>
          <p:cNvGrpSpPr/>
          <p:nvPr/>
        </p:nvGrpSpPr>
        <p:grpSpPr>
          <a:xfrm>
            <a:off x="827031" y="2318881"/>
            <a:ext cx="3054563" cy="2712179"/>
            <a:chOff x="5625793" y="1599766"/>
            <a:chExt cx="4594903" cy="4080928"/>
          </a:xfrm>
          <a:solidFill>
            <a:srgbClr val="DC4415"/>
          </a:solidFill>
        </p:grpSpPr>
        <p:grpSp>
          <p:nvGrpSpPr>
            <p:cNvPr id="15" name="Group 58"/>
            <p:cNvGrpSpPr/>
            <p:nvPr/>
          </p:nvGrpSpPr>
          <p:grpSpPr>
            <a:xfrm>
              <a:off x="6191250" y="1599766"/>
              <a:ext cx="3473482" cy="1069614"/>
              <a:chOff x="6191250" y="1599766"/>
              <a:chExt cx="3473482" cy="1069614"/>
            </a:xfrm>
            <a:grpFill/>
          </p:grpSpPr>
          <p:sp>
            <p:nvSpPr>
              <p:cNvPr id="21" name="Freeform 64"/>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rgbClr val="9DC3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2400"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22" name="Freeform 65"/>
              <p:cNvSpPr/>
              <p:nvPr/>
            </p:nvSpPr>
            <p:spPr bwMode="auto">
              <a:xfrm flipH="1">
                <a:off x="8043101"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2400"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3" name="Group 59"/>
            <p:cNvGrpSpPr/>
            <p:nvPr/>
          </p:nvGrpSpPr>
          <p:grpSpPr>
            <a:xfrm flipV="1">
              <a:off x="6191251" y="4611080"/>
              <a:ext cx="3473482" cy="1069614"/>
              <a:chOff x="6191251" y="1599766"/>
              <a:chExt cx="3473482" cy="1069614"/>
            </a:xfrm>
            <a:grpFill/>
          </p:grpSpPr>
          <p:sp>
            <p:nvSpPr>
              <p:cNvPr id="19" name="Freeform 62"/>
              <p:cNvSpPr/>
              <p:nvPr/>
            </p:nvSpPr>
            <p:spPr bwMode="auto">
              <a:xfrm>
                <a:off x="6191251"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2400"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20" name="Freeform 63"/>
              <p:cNvSpPr/>
              <p:nvPr/>
            </p:nvSpPr>
            <p:spPr bwMode="auto">
              <a:xfrm flipH="1">
                <a:off x="8043102"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2400"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sp>
          <p:nvSpPr>
            <p:cNvPr id="17" name="Freeform 60"/>
            <p:cNvSpPr/>
            <p:nvPr/>
          </p:nvSpPr>
          <p:spPr bwMode="auto">
            <a:xfrm rot="17954294">
              <a:off x="5349784"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2400"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6" name="Freeform 61"/>
            <p:cNvSpPr/>
            <p:nvPr/>
          </p:nvSpPr>
          <p:spPr bwMode="auto">
            <a:xfrm rot="3645706" flipH="1">
              <a:off x="8875073"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rgbClr val="9DC3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2400"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37" name="Group 101"/>
          <p:cNvGrpSpPr/>
          <p:nvPr/>
        </p:nvGrpSpPr>
        <p:grpSpPr>
          <a:xfrm>
            <a:off x="4515485" y="5927725"/>
            <a:ext cx="390525" cy="365760"/>
            <a:chOff x="8698531" y="3979675"/>
            <a:chExt cx="828966" cy="736049"/>
          </a:xfrm>
          <a:solidFill>
            <a:schemeClr val="tx2"/>
          </a:solidFill>
        </p:grpSpPr>
        <p:sp>
          <p:nvSpPr>
            <p:cNvPr id="38" name="Freeform 100"/>
            <p:cNvSpPr>
              <a:spLocks noEditPoints="1"/>
            </p:cNvSpPr>
            <p:nvPr/>
          </p:nvSpPr>
          <p:spPr bwMode="black">
            <a:xfrm>
              <a:off x="8957393" y="4225167"/>
              <a:ext cx="371203" cy="245065"/>
            </a:xfrm>
            <a:custGeom>
              <a:avLst/>
              <a:gdLst>
                <a:gd name="T0" fmla="*/ 103 w 103"/>
                <a:gd name="T1" fmla="*/ 33 h 68"/>
                <a:gd name="T2" fmla="*/ 56 w 103"/>
                <a:gd name="T3" fmla="*/ 68 h 68"/>
                <a:gd name="T4" fmla="*/ 56 w 103"/>
                <a:gd name="T5" fmla="*/ 0 h 68"/>
                <a:gd name="T6" fmla="*/ 103 w 103"/>
                <a:gd name="T7" fmla="*/ 33 h 68"/>
                <a:gd name="T8" fmla="*/ 0 w 103"/>
                <a:gd name="T9" fmla="*/ 0 h 68"/>
                <a:gd name="T10" fmla="*/ 0 w 103"/>
                <a:gd name="T11" fmla="*/ 68 h 68"/>
                <a:gd name="T12" fmla="*/ 47 w 103"/>
                <a:gd name="T13" fmla="*/ 33 h 68"/>
                <a:gd name="T14" fmla="*/ 0 w 103"/>
                <a:gd name="T15" fmla="*/ 0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68">
                  <a:moveTo>
                    <a:pt x="103" y="33"/>
                  </a:moveTo>
                  <a:lnTo>
                    <a:pt x="56" y="68"/>
                  </a:lnTo>
                  <a:lnTo>
                    <a:pt x="56" y="0"/>
                  </a:lnTo>
                  <a:lnTo>
                    <a:pt x="103" y="33"/>
                  </a:lnTo>
                  <a:close/>
                  <a:moveTo>
                    <a:pt x="0" y="0"/>
                  </a:moveTo>
                  <a:lnTo>
                    <a:pt x="0" y="68"/>
                  </a:lnTo>
                  <a:lnTo>
                    <a:pt x="47" y="33"/>
                  </a:lnTo>
                  <a:lnTo>
                    <a:pt x="0" y="0"/>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nvGrpSpPr>
            <p:cNvPr id="39" name="Group 103"/>
            <p:cNvGrpSpPr/>
            <p:nvPr/>
          </p:nvGrpSpPr>
          <p:grpSpPr>
            <a:xfrm>
              <a:off x="8698531" y="3979675"/>
              <a:ext cx="828966" cy="736049"/>
              <a:chOff x="5625794" y="1599766"/>
              <a:chExt cx="4594902" cy="4080930"/>
            </a:xfrm>
            <a:grpFill/>
          </p:grpSpPr>
          <p:grpSp>
            <p:nvGrpSpPr>
              <p:cNvPr id="40" name="Group 104"/>
              <p:cNvGrpSpPr/>
              <p:nvPr/>
            </p:nvGrpSpPr>
            <p:grpSpPr>
              <a:xfrm>
                <a:off x="6191250" y="1599766"/>
                <a:ext cx="3473485" cy="1069614"/>
                <a:chOff x="6191250" y="1599766"/>
                <a:chExt cx="3473485" cy="1069614"/>
              </a:xfrm>
              <a:grpFill/>
            </p:grpSpPr>
            <p:sp>
              <p:nvSpPr>
                <p:cNvPr id="46" name="Freeform 110"/>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47" name="Freeform 111"/>
                <p:cNvSpPr/>
                <p:nvPr/>
              </p:nvSpPr>
              <p:spPr bwMode="auto">
                <a:xfrm flipH="1">
                  <a:off x="8043104"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41" name="Group 105"/>
              <p:cNvGrpSpPr/>
              <p:nvPr/>
            </p:nvGrpSpPr>
            <p:grpSpPr>
              <a:xfrm flipV="1">
                <a:off x="6191250" y="4611080"/>
                <a:ext cx="3473483" cy="1069616"/>
                <a:chOff x="6191250" y="1599764"/>
                <a:chExt cx="3473483" cy="1069616"/>
              </a:xfrm>
              <a:grpFill/>
            </p:grpSpPr>
            <p:sp>
              <p:nvSpPr>
                <p:cNvPr id="44" name="Freeform 108"/>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45" name="Freeform 109"/>
                <p:cNvSpPr/>
                <p:nvPr/>
              </p:nvSpPr>
              <p:spPr bwMode="auto">
                <a:xfrm flipH="1">
                  <a:off x="8043102" y="1599764"/>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sp>
            <p:nvSpPr>
              <p:cNvPr id="42" name="Freeform 106"/>
              <p:cNvSpPr/>
              <p:nvPr/>
            </p:nvSpPr>
            <p:spPr bwMode="auto">
              <a:xfrm rot="17954294">
                <a:off x="5349785"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43" name="Freeform 107"/>
              <p:cNvSpPr/>
              <p:nvPr/>
            </p:nvSpPr>
            <p:spPr bwMode="auto">
              <a:xfrm rot="3645706" flipH="1">
                <a:off x="8875073"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sp>
        <p:nvSpPr>
          <p:cNvPr id="48" name="Right Brace 112"/>
          <p:cNvSpPr/>
          <p:nvPr/>
        </p:nvSpPr>
        <p:spPr>
          <a:xfrm rot="10800000">
            <a:off x="3851275" y="1459230"/>
            <a:ext cx="427355" cy="4727575"/>
          </a:xfrm>
          <a:prstGeom prst="rightBrace">
            <a:avLst>
              <a:gd name="adj1" fmla="val 47292"/>
              <a:gd name="adj2" fmla="val 50110"/>
            </a:avLst>
          </a:prstGeom>
          <a:ln w="12700">
            <a:solidFill>
              <a:srgbClr val="00B050"/>
            </a:solidFill>
            <a:headEnd type="none"/>
            <a:tailEnd type="none"/>
          </a:ln>
        </p:spPr>
        <p:style>
          <a:lnRef idx="1">
            <a:schemeClr val="accent1"/>
          </a:lnRef>
          <a:fillRef idx="0">
            <a:schemeClr val="accent1"/>
          </a:fillRef>
          <a:effectRef idx="0">
            <a:schemeClr val="accent1"/>
          </a:effectRef>
          <a:fontRef idx="minor">
            <a:schemeClr val="tx1"/>
          </a:fontRef>
        </p:style>
        <p:txBody>
          <a:bodyPr lIns="69896" tIns="34949" rIns="69896" bIns="34949" rtlCol="0" anchor="ctr"/>
          <a:lstStyle/>
          <a:p>
            <a:pPr algn="ctr" defTabSz="699135"/>
            <a:endParaRPr lang="en-US" sz="1350">
              <a:solidFill>
                <a:schemeClr val="accent1"/>
              </a:solidFill>
              <a:latin typeface="微软雅黑" panose="020B0503020204020204" pitchFamily="34" charset="-122"/>
              <a:ea typeface="微软雅黑" panose="020B0503020204020204" pitchFamily="34" charset="-122"/>
            </a:endParaRPr>
          </a:p>
        </p:txBody>
      </p:sp>
      <p:sp>
        <p:nvSpPr>
          <p:cNvPr id="61" name="Rectangle 56"/>
          <p:cNvSpPr/>
          <p:nvPr/>
        </p:nvSpPr>
        <p:spPr>
          <a:xfrm>
            <a:off x="1720215" y="3182620"/>
            <a:ext cx="1238250" cy="1014095"/>
          </a:xfrm>
          <a:prstGeom prst="rect">
            <a:avLst/>
          </a:prstGeom>
          <a:noFill/>
          <a:ln>
            <a:noFill/>
          </a:ln>
        </p:spPr>
        <p:txBody>
          <a:bodyPr wrap="square">
            <a:spAutoFit/>
          </a:bodyPr>
          <a:lstStyle/>
          <a:p>
            <a:pPr algn="ctr" defTabSz="698500" fontAlgn="base">
              <a:lnSpc>
                <a:spcPct val="85000"/>
              </a:lnSpc>
              <a:spcBef>
                <a:spcPct val="0"/>
              </a:spcBef>
              <a:spcAft>
                <a:spcPct val="0"/>
              </a:spcAft>
            </a:pPr>
            <a:r>
              <a:rPr lang="zh-CN" altLang="en-US" sz="3200">
                <a:solidFill>
                  <a:srgbClr val="44546A"/>
                </a:solidFill>
                <a:latin typeface="微软雅黑" panose="020B0503020204020204" pitchFamily="34" charset="-122"/>
                <a:ea typeface="微软雅黑" panose="020B0503020204020204" pitchFamily="34" charset="-122"/>
                <a:sym typeface="+mn-ea"/>
              </a:rPr>
              <a:t>统计方法</a:t>
            </a:r>
            <a:endParaRPr lang="en-US" altLang="zh-CN" sz="3200" b="1"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nvGrpSpPr>
          <p:cNvPr id="7" name="Group 101"/>
          <p:cNvGrpSpPr/>
          <p:nvPr/>
        </p:nvGrpSpPr>
        <p:grpSpPr>
          <a:xfrm>
            <a:off x="4501515" y="1565910"/>
            <a:ext cx="390525" cy="365760"/>
            <a:chOff x="8698531" y="3979675"/>
            <a:chExt cx="828966" cy="736049"/>
          </a:xfrm>
          <a:solidFill>
            <a:schemeClr val="tx2"/>
          </a:solidFill>
        </p:grpSpPr>
        <p:sp>
          <p:nvSpPr>
            <p:cNvPr id="11" name="Freeform 100"/>
            <p:cNvSpPr>
              <a:spLocks noEditPoints="1"/>
            </p:cNvSpPr>
            <p:nvPr/>
          </p:nvSpPr>
          <p:spPr bwMode="black">
            <a:xfrm>
              <a:off x="8957393" y="4225167"/>
              <a:ext cx="371203" cy="245065"/>
            </a:xfrm>
            <a:custGeom>
              <a:avLst/>
              <a:gdLst>
                <a:gd name="T0" fmla="*/ 103 w 103"/>
                <a:gd name="T1" fmla="*/ 33 h 68"/>
                <a:gd name="T2" fmla="*/ 56 w 103"/>
                <a:gd name="T3" fmla="*/ 68 h 68"/>
                <a:gd name="T4" fmla="*/ 56 w 103"/>
                <a:gd name="T5" fmla="*/ 0 h 68"/>
                <a:gd name="T6" fmla="*/ 103 w 103"/>
                <a:gd name="T7" fmla="*/ 33 h 68"/>
                <a:gd name="T8" fmla="*/ 0 w 103"/>
                <a:gd name="T9" fmla="*/ 0 h 68"/>
                <a:gd name="T10" fmla="*/ 0 w 103"/>
                <a:gd name="T11" fmla="*/ 68 h 68"/>
                <a:gd name="T12" fmla="*/ 47 w 103"/>
                <a:gd name="T13" fmla="*/ 33 h 68"/>
                <a:gd name="T14" fmla="*/ 0 w 103"/>
                <a:gd name="T15" fmla="*/ 0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68">
                  <a:moveTo>
                    <a:pt x="103" y="33"/>
                  </a:moveTo>
                  <a:lnTo>
                    <a:pt x="56" y="68"/>
                  </a:lnTo>
                  <a:lnTo>
                    <a:pt x="56" y="0"/>
                  </a:lnTo>
                  <a:lnTo>
                    <a:pt x="103" y="33"/>
                  </a:lnTo>
                  <a:close/>
                  <a:moveTo>
                    <a:pt x="0" y="0"/>
                  </a:moveTo>
                  <a:lnTo>
                    <a:pt x="0" y="68"/>
                  </a:lnTo>
                  <a:lnTo>
                    <a:pt x="47" y="33"/>
                  </a:lnTo>
                  <a:lnTo>
                    <a:pt x="0" y="0"/>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nvGrpSpPr>
            <p:cNvPr id="13" name="Group 103"/>
            <p:cNvGrpSpPr/>
            <p:nvPr/>
          </p:nvGrpSpPr>
          <p:grpSpPr>
            <a:xfrm>
              <a:off x="8698531" y="3979675"/>
              <a:ext cx="828966" cy="736049"/>
              <a:chOff x="5625794" y="1599766"/>
              <a:chExt cx="4594902" cy="4080930"/>
            </a:xfrm>
            <a:grpFill/>
          </p:grpSpPr>
          <p:grpSp>
            <p:nvGrpSpPr>
              <p:cNvPr id="23" name="Group 104"/>
              <p:cNvGrpSpPr/>
              <p:nvPr/>
            </p:nvGrpSpPr>
            <p:grpSpPr>
              <a:xfrm>
                <a:off x="6191250" y="1599766"/>
                <a:ext cx="3473485" cy="1069614"/>
                <a:chOff x="6191250" y="1599766"/>
                <a:chExt cx="3473485" cy="1069614"/>
              </a:xfrm>
              <a:grpFill/>
            </p:grpSpPr>
            <p:sp>
              <p:nvSpPr>
                <p:cNvPr id="24" name="Freeform 110"/>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25" name="Freeform 111"/>
                <p:cNvSpPr/>
                <p:nvPr/>
              </p:nvSpPr>
              <p:spPr bwMode="auto">
                <a:xfrm flipH="1">
                  <a:off x="8043104"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63" name="Group 105"/>
              <p:cNvGrpSpPr/>
              <p:nvPr/>
            </p:nvGrpSpPr>
            <p:grpSpPr>
              <a:xfrm flipV="1">
                <a:off x="6191250" y="4611080"/>
                <a:ext cx="3473483" cy="1069616"/>
                <a:chOff x="6191250" y="1599764"/>
                <a:chExt cx="3473483" cy="1069616"/>
              </a:xfrm>
              <a:grpFill/>
            </p:grpSpPr>
            <p:sp>
              <p:nvSpPr>
                <p:cNvPr id="64" name="Freeform 108"/>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65" name="Freeform 109"/>
                <p:cNvSpPr/>
                <p:nvPr/>
              </p:nvSpPr>
              <p:spPr bwMode="auto">
                <a:xfrm flipH="1">
                  <a:off x="8043102" y="1599764"/>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sp>
            <p:nvSpPr>
              <p:cNvPr id="66" name="Freeform 106"/>
              <p:cNvSpPr/>
              <p:nvPr/>
            </p:nvSpPr>
            <p:spPr bwMode="auto">
              <a:xfrm rot="17954294">
                <a:off x="5349785"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67" name="Freeform 107"/>
              <p:cNvSpPr/>
              <p:nvPr/>
            </p:nvSpPr>
            <p:spPr bwMode="auto">
              <a:xfrm rot="3645706" flipH="1">
                <a:off x="8875073"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grpSp>
        <p:nvGrpSpPr>
          <p:cNvPr id="68" name="Group 101"/>
          <p:cNvGrpSpPr/>
          <p:nvPr/>
        </p:nvGrpSpPr>
        <p:grpSpPr>
          <a:xfrm>
            <a:off x="4515485" y="2319020"/>
            <a:ext cx="390525" cy="365760"/>
            <a:chOff x="8698531" y="3979675"/>
            <a:chExt cx="828966" cy="736049"/>
          </a:xfrm>
          <a:solidFill>
            <a:schemeClr val="tx2"/>
          </a:solidFill>
        </p:grpSpPr>
        <p:sp>
          <p:nvSpPr>
            <p:cNvPr id="69" name="Freeform 100"/>
            <p:cNvSpPr>
              <a:spLocks noEditPoints="1"/>
            </p:cNvSpPr>
            <p:nvPr/>
          </p:nvSpPr>
          <p:spPr bwMode="black">
            <a:xfrm>
              <a:off x="8957393" y="4225167"/>
              <a:ext cx="371203" cy="245065"/>
            </a:xfrm>
            <a:custGeom>
              <a:avLst/>
              <a:gdLst>
                <a:gd name="T0" fmla="*/ 103 w 103"/>
                <a:gd name="T1" fmla="*/ 33 h 68"/>
                <a:gd name="T2" fmla="*/ 56 w 103"/>
                <a:gd name="T3" fmla="*/ 68 h 68"/>
                <a:gd name="T4" fmla="*/ 56 w 103"/>
                <a:gd name="T5" fmla="*/ 0 h 68"/>
                <a:gd name="T6" fmla="*/ 103 w 103"/>
                <a:gd name="T7" fmla="*/ 33 h 68"/>
                <a:gd name="T8" fmla="*/ 0 w 103"/>
                <a:gd name="T9" fmla="*/ 0 h 68"/>
                <a:gd name="T10" fmla="*/ 0 w 103"/>
                <a:gd name="T11" fmla="*/ 68 h 68"/>
                <a:gd name="T12" fmla="*/ 47 w 103"/>
                <a:gd name="T13" fmla="*/ 33 h 68"/>
                <a:gd name="T14" fmla="*/ 0 w 103"/>
                <a:gd name="T15" fmla="*/ 0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68">
                  <a:moveTo>
                    <a:pt x="103" y="33"/>
                  </a:moveTo>
                  <a:lnTo>
                    <a:pt x="56" y="68"/>
                  </a:lnTo>
                  <a:lnTo>
                    <a:pt x="56" y="0"/>
                  </a:lnTo>
                  <a:lnTo>
                    <a:pt x="103" y="33"/>
                  </a:lnTo>
                  <a:close/>
                  <a:moveTo>
                    <a:pt x="0" y="0"/>
                  </a:moveTo>
                  <a:lnTo>
                    <a:pt x="0" y="68"/>
                  </a:lnTo>
                  <a:lnTo>
                    <a:pt x="47" y="33"/>
                  </a:lnTo>
                  <a:lnTo>
                    <a:pt x="0" y="0"/>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nvGrpSpPr>
            <p:cNvPr id="70" name="Group 103"/>
            <p:cNvGrpSpPr/>
            <p:nvPr/>
          </p:nvGrpSpPr>
          <p:grpSpPr>
            <a:xfrm>
              <a:off x="8698531" y="3979675"/>
              <a:ext cx="828966" cy="736049"/>
              <a:chOff x="5625794" y="1599766"/>
              <a:chExt cx="4594902" cy="4080930"/>
            </a:xfrm>
            <a:grpFill/>
          </p:grpSpPr>
          <p:grpSp>
            <p:nvGrpSpPr>
              <p:cNvPr id="71" name="Group 104"/>
              <p:cNvGrpSpPr/>
              <p:nvPr/>
            </p:nvGrpSpPr>
            <p:grpSpPr>
              <a:xfrm>
                <a:off x="6191250" y="1599766"/>
                <a:ext cx="3473485" cy="1069614"/>
                <a:chOff x="6191250" y="1599766"/>
                <a:chExt cx="3473485" cy="1069614"/>
              </a:xfrm>
              <a:grpFill/>
            </p:grpSpPr>
            <p:sp>
              <p:nvSpPr>
                <p:cNvPr id="72" name="Freeform 110"/>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73" name="Freeform 111"/>
                <p:cNvSpPr/>
                <p:nvPr/>
              </p:nvSpPr>
              <p:spPr bwMode="auto">
                <a:xfrm flipH="1">
                  <a:off x="8043104"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74" name="Group 105"/>
              <p:cNvGrpSpPr/>
              <p:nvPr/>
            </p:nvGrpSpPr>
            <p:grpSpPr>
              <a:xfrm flipV="1">
                <a:off x="6191250" y="4611080"/>
                <a:ext cx="3473483" cy="1069616"/>
                <a:chOff x="6191250" y="1599764"/>
                <a:chExt cx="3473483" cy="1069616"/>
              </a:xfrm>
              <a:grpFill/>
            </p:grpSpPr>
            <p:sp>
              <p:nvSpPr>
                <p:cNvPr id="75" name="Freeform 108"/>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76" name="Freeform 109"/>
                <p:cNvSpPr/>
                <p:nvPr/>
              </p:nvSpPr>
              <p:spPr bwMode="auto">
                <a:xfrm flipH="1">
                  <a:off x="8043102" y="1599764"/>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sp>
            <p:nvSpPr>
              <p:cNvPr id="77" name="Freeform 106"/>
              <p:cNvSpPr/>
              <p:nvPr/>
            </p:nvSpPr>
            <p:spPr bwMode="auto">
              <a:xfrm rot="17954294">
                <a:off x="5349785"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78" name="Freeform 107"/>
              <p:cNvSpPr/>
              <p:nvPr/>
            </p:nvSpPr>
            <p:spPr bwMode="auto">
              <a:xfrm rot="3645706" flipH="1">
                <a:off x="8875073"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grpSp>
        <p:nvGrpSpPr>
          <p:cNvPr id="79" name="Group 101"/>
          <p:cNvGrpSpPr/>
          <p:nvPr/>
        </p:nvGrpSpPr>
        <p:grpSpPr>
          <a:xfrm>
            <a:off x="4529455" y="3046095"/>
            <a:ext cx="390525" cy="365760"/>
            <a:chOff x="8698531" y="3979675"/>
            <a:chExt cx="828966" cy="736049"/>
          </a:xfrm>
          <a:solidFill>
            <a:schemeClr val="tx2"/>
          </a:solidFill>
        </p:grpSpPr>
        <p:sp>
          <p:nvSpPr>
            <p:cNvPr id="80" name="Freeform 100"/>
            <p:cNvSpPr>
              <a:spLocks noEditPoints="1"/>
            </p:cNvSpPr>
            <p:nvPr/>
          </p:nvSpPr>
          <p:spPr bwMode="black">
            <a:xfrm>
              <a:off x="8957393" y="4225167"/>
              <a:ext cx="371203" cy="245065"/>
            </a:xfrm>
            <a:custGeom>
              <a:avLst/>
              <a:gdLst>
                <a:gd name="T0" fmla="*/ 103 w 103"/>
                <a:gd name="T1" fmla="*/ 33 h 68"/>
                <a:gd name="T2" fmla="*/ 56 w 103"/>
                <a:gd name="T3" fmla="*/ 68 h 68"/>
                <a:gd name="T4" fmla="*/ 56 w 103"/>
                <a:gd name="T5" fmla="*/ 0 h 68"/>
                <a:gd name="T6" fmla="*/ 103 w 103"/>
                <a:gd name="T7" fmla="*/ 33 h 68"/>
                <a:gd name="T8" fmla="*/ 0 w 103"/>
                <a:gd name="T9" fmla="*/ 0 h 68"/>
                <a:gd name="T10" fmla="*/ 0 w 103"/>
                <a:gd name="T11" fmla="*/ 68 h 68"/>
                <a:gd name="T12" fmla="*/ 47 w 103"/>
                <a:gd name="T13" fmla="*/ 33 h 68"/>
                <a:gd name="T14" fmla="*/ 0 w 103"/>
                <a:gd name="T15" fmla="*/ 0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68">
                  <a:moveTo>
                    <a:pt x="103" y="33"/>
                  </a:moveTo>
                  <a:lnTo>
                    <a:pt x="56" y="68"/>
                  </a:lnTo>
                  <a:lnTo>
                    <a:pt x="56" y="0"/>
                  </a:lnTo>
                  <a:lnTo>
                    <a:pt x="103" y="33"/>
                  </a:lnTo>
                  <a:close/>
                  <a:moveTo>
                    <a:pt x="0" y="0"/>
                  </a:moveTo>
                  <a:lnTo>
                    <a:pt x="0" y="68"/>
                  </a:lnTo>
                  <a:lnTo>
                    <a:pt x="47" y="33"/>
                  </a:lnTo>
                  <a:lnTo>
                    <a:pt x="0" y="0"/>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nvGrpSpPr>
            <p:cNvPr id="81" name="Group 103"/>
            <p:cNvGrpSpPr/>
            <p:nvPr/>
          </p:nvGrpSpPr>
          <p:grpSpPr>
            <a:xfrm>
              <a:off x="8698531" y="3979675"/>
              <a:ext cx="828966" cy="736049"/>
              <a:chOff x="5625794" y="1599766"/>
              <a:chExt cx="4594902" cy="4080930"/>
            </a:xfrm>
            <a:grpFill/>
          </p:grpSpPr>
          <p:grpSp>
            <p:nvGrpSpPr>
              <p:cNvPr id="82" name="Group 104"/>
              <p:cNvGrpSpPr/>
              <p:nvPr/>
            </p:nvGrpSpPr>
            <p:grpSpPr>
              <a:xfrm>
                <a:off x="6191250" y="1599766"/>
                <a:ext cx="3473485" cy="1069614"/>
                <a:chOff x="6191250" y="1599766"/>
                <a:chExt cx="3473485" cy="1069614"/>
              </a:xfrm>
              <a:grpFill/>
            </p:grpSpPr>
            <p:sp>
              <p:nvSpPr>
                <p:cNvPr id="83" name="Freeform 110"/>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84" name="Freeform 111"/>
                <p:cNvSpPr/>
                <p:nvPr/>
              </p:nvSpPr>
              <p:spPr bwMode="auto">
                <a:xfrm flipH="1">
                  <a:off x="8043104"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162" name="Group 105"/>
              <p:cNvGrpSpPr/>
              <p:nvPr/>
            </p:nvGrpSpPr>
            <p:grpSpPr>
              <a:xfrm flipV="1">
                <a:off x="6191250" y="4611080"/>
                <a:ext cx="3473483" cy="1069616"/>
                <a:chOff x="6191250" y="1599764"/>
                <a:chExt cx="3473483" cy="1069616"/>
              </a:xfrm>
              <a:grpFill/>
            </p:grpSpPr>
            <p:sp>
              <p:nvSpPr>
                <p:cNvPr id="163" name="Freeform 108"/>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64" name="Freeform 109"/>
                <p:cNvSpPr/>
                <p:nvPr/>
              </p:nvSpPr>
              <p:spPr bwMode="auto">
                <a:xfrm flipH="1">
                  <a:off x="8043102" y="1599764"/>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sp>
            <p:nvSpPr>
              <p:cNvPr id="165" name="Freeform 106"/>
              <p:cNvSpPr/>
              <p:nvPr/>
            </p:nvSpPr>
            <p:spPr bwMode="auto">
              <a:xfrm rot="17954294">
                <a:off x="5349785"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66" name="Freeform 107"/>
              <p:cNvSpPr/>
              <p:nvPr/>
            </p:nvSpPr>
            <p:spPr bwMode="auto">
              <a:xfrm rot="3645706" flipH="1">
                <a:off x="8875073"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grpSp>
        <p:nvGrpSpPr>
          <p:cNvPr id="167" name="Group 101"/>
          <p:cNvGrpSpPr/>
          <p:nvPr/>
        </p:nvGrpSpPr>
        <p:grpSpPr>
          <a:xfrm>
            <a:off x="4515485" y="3776345"/>
            <a:ext cx="390525" cy="365760"/>
            <a:chOff x="8698531" y="3979675"/>
            <a:chExt cx="828966" cy="736049"/>
          </a:xfrm>
          <a:solidFill>
            <a:schemeClr val="tx2"/>
          </a:solidFill>
        </p:grpSpPr>
        <p:sp>
          <p:nvSpPr>
            <p:cNvPr id="168" name="Freeform 100"/>
            <p:cNvSpPr>
              <a:spLocks noEditPoints="1"/>
            </p:cNvSpPr>
            <p:nvPr/>
          </p:nvSpPr>
          <p:spPr bwMode="black">
            <a:xfrm>
              <a:off x="8957393" y="4225167"/>
              <a:ext cx="371203" cy="245065"/>
            </a:xfrm>
            <a:custGeom>
              <a:avLst/>
              <a:gdLst>
                <a:gd name="T0" fmla="*/ 103 w 103"/>
                <a:gd name="T1" fmla="*/ 33 h 68"/>
                <a:gd name="T2" fmla="*/ 56 w 103"/>
                <a:gd name="T3" fmla="*/ 68 h 68"/>
                <a:gd name="T4" fmla="*/ 56 w 103"/>
                <a:gd name="T5" fmla="*/ 0 h 68"/>
                <a:gd name="T6" fmla="*/ 103 w 103"/>
                <a:gd name="T7" fmla="*/ 33 h 68"/>
                <a:gd name="T8" fmla="*/ 0 w 103"/>
                <a:gd name="T9" fmla="*/ 0 h 68"/>
                <a:gd name="T10" fmla="*/ 0 w 103"/>
                <a:gd name="T11" fmla="*/ 68 h 68"/>
                <a:gd name="T12" fmla="*/ 47 w 103"/>
                <a:gd name="T13" fmla="*/ 33 h 68"/>
                <a:gd name="T14" fmla="*/ 0 w 103"/>
                <a:gd name="T15" fmla="*/ 0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68">
                  <a:moveTo>
                    <a:pt x="103" y="33"/>
                  </a:moveTo>
                  <a:lnTo>
                    <a:pt x="56" y="68"/>
                  </a:lnTo>
                  <a:lnTo>
                    <a:pt x="56" y="0"/>
                  </a:lnTo>
                  <a:lnTo>
                    <a:pt x="103" y="33"/>
                  </a:lnTo>
                  <a:close/>
                  <a:moveTo>
                    <a:pt x="0" y="0"/>
                  </a:moveTo>
                  <a:lnTo>
                    <a:pt x="0" y="68"/>
                  </a:lnTo>
                  <a:lnTo>
                    <a:pt x="47" y="33"/>
                  </a:lnTo>
                  <a:lnTo>
                    <a:pt x="0" y="0"/>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nvGrpSpPr>
            <p:cNvPr id="169" name="Group 103"/>
            <p:cNvGrpSpPr/>
            <p:nvPr/>
          </p:nvGrpSpPr>
          <p:grpSpPr>
            <a:xfrm>
              <a:off x="8698531" y="3979675"/>
              <a:ext cx="828966" cy="736049"/>
              <a:chOff x="5625794" y="1599766"/>
              <a:chExt cx="4594902" cy="4080930"/>
            </a:xfrm>
            <a:grpFill/>
          </p:grpSpPr>
          <p:grpSp>
            <p:nvGrpSpPr>
              <p:cNvPr id="170" name="Group 104"/>
              <p:cNvGrpSpPr/>
              <p:nvPr/>
            </p:nvGrpSpPr>
            <p:grpSpPr>
              <a:xfrm>
                <a:off x="6191250" y="1599766"/>
                <a:ext cx="3473485" cy="1069614"/>
                <a:chOff x="6191250" y="1599766"/>
                <a:chExt cx="3473485" cy="1069614"/>
              </a:xfrm>
              <a:grpFill/>
            </p:grpSpPr>
            <p:sp>
              <p:nvSpPr>
                <p:cNvPr id="171" name="Freeform 110"/>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72" name="Freeform 111"/>
                <p:cNvSpPr/>
                <p:nvPr/>
              </p:nvSpPr>
              <p:spPr bwMode="auto">
                <a:xfrm flipH="1">
                  <a:off x="8043104"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173" name="Group 105"/>
              <p:cNvGrpSpPr/>
              <p:nvPr/>
            </p:nvGrpSpPr>
            <p:grpSpPr>
              <a:xfrm flipV="1">
                <a:off x="6191250" y="4611080"/>
                <a:ext cx="3473483" cy="1069616"/>
                <a:chOff x="6191250" y="1599764"/>
                <a:chExt cx="3473483" cy="1069616"/>
              </a:xfrm>
              <a:grpFill/>
            </p:grpSpPr>
            <p:sp>
              <p:nvSpPr>
                <p:cNvPr id="174" name="Freeform 108"/>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75" name="Freeform 109"/>
                <p:cNvSpPr/>
                <p:nvPr/>
              </p:nvSpPr>
              <p:spPr bwMode="auto">
                <a:xfrm flipH="1">
                  <a:off x="8043102" y="1599764"/>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sp>
            <p:nvSpPr>
              <p:cNvPr id="176" name="Freeform 106"/>
              <p:cNvSpPr/>
              <p:nvPr/>
            </p:nvSpPr>
            <p:spPr bwMode="auto">
              <a:xfrm rot="17954294">
                <a:off x="5349785"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77" name="Freeform 107"/>
              <p:cNvSpPr/>
              <p:nvPr/>
            </p:nvSpPr>
            <p:spPr bwMode="auto">
              <a:xfrm rot="3645706" flipH="1">
                <a:off x="8875073"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grpSp>
        <p:nvGrpSpPr>
          <p:cNvPr id="178" name="Group 101"/>
          <p:cNvGrpSpPr/>
          <p:nvPr/>
        </p:nvGrpSpPr>
        <p:grpSpPr>
          <a:xfrm>
            <a:off x="4543425" y="4491990"/>
            <a:ext cx="390525" cy="365760"/>
            <a:chOff x="8698531" y="3979675"/>
            <a:chExt cx="828966" cy="736049"/>
          </a:xfrm>
          <a:solidFill>
            <a:schemeClr val="tx2"/>
          </a:solidFill>
        </p:grpSpPr>
        <p:sp>
          <p:nvSpPr>
            <p:cNvPr id="179" name="Freeform 100"/>
            <p:cNvSpPr>
              <a:spLocks noEditPoints="1"/>
            </p:cNvSpPr>
            <p:nvPr/>
          </p:nvSpPr>
          <p:spPr bwMode="black">
            <a:xfrm>
              <a:off x="8957393" y="4225167"/>
              <a:ext cx="371203" cy="245065"/>
            </a:xfrm>
            <a:custGeom>
              <a:avLst/>
              <a:gdLst>
                <a:gd name="T0" fmla="*/ 103 w 103"/>
                <a:gd name="T1" fmla="*/ 33 h 68"/>
                <a:gd name="T2" fmla="*/ 56 w 103"/>
                <a:gd name="T3" fmla="*/ 68 h 68"/>
                <a:gd name="T4" fmla="*/ 56 w 103"/>
                <a:gd name="T5" fmla="*/ 0 h 68"/>
                <a:gd name="T6" fmla="*/ 103 w 103"/>
                <a:gd name="T7" fmla="*/ 33 h 68"/>
                <a:gd name="T8" fmla="*/ 0 w 103"/>
                <a:gd name="T9" fmla="*/ 0 h 68"/>
                <a:gd name="T10" fmla="*/ 0 w 103"/>
                <a:gd name="T11" fmla="*/ 68 h 68"/>
                <a:gd name="T12" fmla="*/ 47 w 103"/>
                <a:gd name="T13" fmla="*/ 33 h 68"/>
                <a:gd name="T14" fmla="*/ 0 w 103"/>
                <a:gd name="T15" fmla="*/ 0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68">
                  <a:moveTo>
                    <a:pt x="103" y="33"/>
                  </a:moveTo>
                  <a:lnTo>
                    <a:pt x="56" y="68"/>
                  </a:lnTo>
                  <a:lnTo>
                    <a:pt x="56" y="0"/>
                  </a:lnTo>
                  <a:lnTo>
                    <a:pt x="103" y="33"/>
                  </a:lnTo>
                  <a:close/>
                  <a:moveTo>
                    <a:pt x="0" y="0"/>
                  </a:moveTo>
                  <a:lnTo>
                    <a:pt x="0" y="68"/>
                  </a:lnTo>
                  <a:lnTo>
                    <a:pt x="47" y="33"/>
                  </a:lnTo>
                  <a:lnTo>
                    <a:pt x="0" y="0"/>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nvGrpSpPr>
            <p:cNvPr id="180" name="Group 103"/>
            <p:cNvGrpSpPr/>
            <p:nvPr/>
          </p:nvGrpSpPr>
          <p:grpSpPr>
            <a:xfrm>
              <a:off x="8698531" y="3979675"/>
              <a:ext cx="828966" cy="736049"/>
              <a:chOff x="5625794" y="1599766"/>
              <a:chExt cx="4594902" cy="4080930"/>
            </a:xfrm>
            <a:grpFill/>
          </p:grpSpPr>
          <p:grpSp>
            <p:nvGrpSpPr>
              <p:cNvPr id="181" name="Group 104"/>
              <p:cNvGrpSpPr/>
              <p:nvPr/>
            </p:nvGrpSpPr>
            <p:grpSpPr>
              <a:xfrm>
                <a:off x="6191250" y="1599766"/>
                <a:ext cx="3473485" cy="1069614"/>
                <a:chOff x="6191250" y="1599766"/>
                <a:chExt cx="3473485" cy="1069614"/>
              </a:xfrm>
              <a:grpFill/>
            </p:grpSpPr>
            <p:sp>
              <p:nvSpPr>
                <p:cNvPr id="182" name="Freeform 110"/>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83" name="Freeform 111"/>
                <p:cNvSpPr/>
                <p:nvPr/>
              </p:nvSpPr>
              <p:spPr bwMode="auto">
                <a:xfrm flipH="1">
                  <a:off x="8043104"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184" name="Group 105"/>
              <p:cNvGrpSpPr/>
              <p:nvPr/>
            </p:nvGrpSpPr>
            <p:grpSpPr>
              <a:xfrm flipV="1">
                <a:off x="6191250" y="4611080"/>
                <a:ext cx="3473483" cy="1069616"/>
                <a:chOff x="6191250" y="1599764"/>
                <a:chExt cx="3473483" cy="1069616"/>
              </a:xfrm>
              <a:grpFill/>
            </p:grpSpPr>
            <p:sp>
              <p:nvSpPr>
                <p:cNvPr id="185" name="Freeform 108"/>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86" name="Freeform 109"/>
                <p:cNvSpPr/>
                <p:nvPr/>
              </p:nvSpPr>
              <p:spPr bwMode="auto">
                <a:xfrm flipH="1">
                  <a:off x="8043102" y="1599764"/>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sp>
            <p:nvSpPr>
              <p:cNvPr id="187" name="Freeform 106"/>
              <p:cNvSpPr/>
              <p:nvPr/>
            </p:nvSpPr>
            <p:spPr bwMode="auto">
              <a:xfrm rot="17954294">
                <a:off x="5349785"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88" name="Freeform 107"/>
              <p:cNvSpPr/>
              <p:nvPr/>
            </p:nvSpPr>
            <p:spPr bwMode="auto">
              <a:xfrm rot="3645706" flipH="1">
                <a:off x="8875073"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grpSp>
        <p:nvGrpSpPr>
          <p:cNvPr id="189" name="Group 101"/>
          <p:cNvGrpSpPr/>
          <p:nvPr/>
        </p:nvGrpSpPr>
        <p:grpSpPr>
          <a:xfrm>
            <a:off x="4529455" y="5187315"/>
            <a:ext cx="390525" cy="365760"/>
            <a:chOff x="8698531" y="3979675"/>
            <a:chExt cx="828966" cy="736049"/>
          </a:xfrm>
          <a:solidFill>
            <a:schemeClr val="tx2"/>
          </a:solidFill>
        </p:grpSpPr>
        <p:sp>
          <p:nvSpPr>
            <p:cNvPr id="190" name="Freeform 100"/>
            <p:cNvSpPr>
              <a:spLocks noEditPoints="1"/>
            </p:cNvSpPr>
            <p:nvPr/>
          </p:nvSpPr>
          <p:spPr bwMode="black">
            <a:xfrm>
              <a:off x="8957393" y="4225167"/>
              <a:ext cx="371203" cy="245065"/>
            </a:xfrm>
            <a:custGeom>
              <a:avLst/>
              <a:gdLst>
                <a:gd name="T0" fmla="*/ 103 w 103"/>
                <a:gd name="T1" fmla="*/ 33 h 68"/>
                <a:gd name="T2" fmla="*/ 56 w 103"/>
                <a:gd name="T3" fmla="*/ 68 h 68"/>
                <a:gd name="T4" fmla="*/ 56 w 103"/>
                <a:gd name="T5" fmla="*/ 0 h 68"/>
                <a:gd name="T6" fmla="*/ 103 w 103"/>
                <a:gd name="T7" fmla="*/ 33 h 68"/>
                <a:gd name="T8" fmla="*/ 0 w 103"/>
                <a:gd name="T9" fmla="*/ 0 h 68"/>
                <a:gd name="T10" fmla="*/ 0 w 103"/>
                <a:gd name="T11" fmla="*/ 68 h 68"/>
                <a:gd name="T12" fmla="*/ 47 w 103"/>
                <a:gd name="T13" fmla="*/ 33 h 68"/>
                <a:gd name="T14" fmla="*/ 0 w 103"/>
                <a:gd name="T15" fmla="*/ 0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68">
                  <a:moveTo>
                    <a:pt x="103" y="33"/>
                  </a:moveTo>
                  <a:lnTo>
                    <a:pt x="56" y="68"/>
                  </a:lnTo>
                  <a:lnTo>
                    <a:pt x="56" y="0"/>
                  </a:lnTo>
                  <a:lnTo>
                    <a:pt x="103" y="33"/>
                  </a:lnTo>
                  <a:close/>
                  <a:moveTo>
                    <a:pt x="0" y="0"/>
                  </a:moveTo>
                  <a:lnTo>
                    <a:pt x="0" y="68"/>
                  </a:lnTo>
                  <a:lnTo>
                    <a:pt x="47" y="33"/>
                  </a:lnTo>
                  <a:lnTo>
                    <a:pt x="0" y="0"/>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nvGrpSpPr>
            <p:cNvPr id="191" name="Group 103"/>
            <p:cNvGrpSpPr/>
            <p:nvPr/>
          </p:nvGrpSpPr>
          <p:grpSpPr>
            <a:xfrm>
              <a:off x="8698531" y="3979675"/>
              <a:ext cx="828966" cy="736049"/>
              <a:chOff x="5625794" y="1599766"/>
              <a:chExt cx="4594902" cy="4080930"/>
            </a:xfrm>
            <a:grpFill/>
          </p:grpSpPr>
          <p:grpSp>
            <p:nvGrpSpPr>
              <p:cNvPr id="192" name="Group 104"/>
              <p:cNvGrpSpPr/>
              <p:nvPr/>
            </p:nvGrpSpPr>
            <p:grpSpPr>
              <a:xfrm>
                <a:off x="6191250" y="1599766"/>
                <a:ext cx="3473485" cy="1069614"/>
                <a:chOff x="6191250" y="1599766"/>
                <a:chExt cx="3473485" cy="1069614"/>
              </a:xfrm>
              <a:grpFill/>
            </p:grpSpPr>
            <p:sp>
              <p:nvSpPr>
                <p:cNvPr id="193" name="Freeform 110"/>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94" name="Freeform 111"/>
                <p:cNvSpPr/>
                <p:nvPr/>
              </p:nvSpPr>
              <p:spPr bwMode="auto">
                <a:xfrm flipH="1">
                  <a:off x="8043104"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195" name="Group 105"/>
              <p:cNvGrpSpPr/>
              <p:nvPr/>
            </p:nvGrpSpPr>
            <p:grpSpPr>
              <a:xfrm flipV="1">
                <a:off x="6191250" y="4611080"/>
                <a:ext cx="3473483" cy="1069616"/>
                <a:chOff x="6191250" y="1599764"/>
                <a:chExt cx="3473483" cy="1069616"/>
              </a:xfrm>
              <a:grpFill/>
            </p:grpSpPr>
            <p:sp>
              <p:nvSpPr>
                <p:cNvPr id="196" name="Freeform 108"/>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97" name="Freeform 109"/>
                <p:cNvSpPr/>
                <p:nvPr/>
              </p:nvSpPr>
              <p:spPr bwMode="auto">
                <a:xfrm flipH="1">
                  <a:off x="8043102" y="1599764"/>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sp>
            <p:nvSpPr>
              <p:cNvPr id="198" name="Freeform 106"/>
              <p:cNvSpPr/>
              <p:nvPr/>
            </p:nvSpPr>
            <p:spPr bwMode="auto">
              <a:xfrm rot="17954294">
                <a:off x="5349785"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99" name="Freeform 107"/>
              <p:cNvSpPr/>
              <p:nvPr/>
            </p:nvSpPr>
            <p:spPr bwMode="auto">
              <a:xfrm rot="3645706" flipH="1">
                <a:off x="8875073"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sp>
        <p:nvSpPr>
          <p:cNvPr id="200" name="文本框 199"/>
          <p:cNvSpPr txBox="1"/>
          <p:nvPr/>
        </p:nvSpPr>
        <p:spPr>
          <a:xfrm>
            <a:off x="4886960" y="1474470"/>
            <a:ext cx="2321560" cy="548640"/>
          </a:xfrm>
          <a:prstGeom prst="rect">
            <a:avLst/>
          </a:prstGeom>
          <a:noFill/>
          <a:ln w="9525">
            <a:noFill/>
          </a:ln>
        </p:spPr>
        <p:txBody>
          <a:bodyPr wrap="square">
            <a:spAutoFit/>
          </a:bodyPr>
          <a:lstStyle/>
          <a:p>
            <a:pPr marL="0" indent="0" algn="l"/>
            <a:r>
              <a:rPr lang="zh-CN" altLang="en-US" sz="2800">
                <a:solidFill>
                  <a:srgbClr val="44546A"/>
                </a:solidFill>
                <a:latin typeface="微软雅黑" panose="020B0503020204020204" pitchFamily="34" charset="-122"/>
                <a:ea typeface="微软雅黑" panose="020B0503020204020204" pitchFamily="34" charset="-122"/>
              </a:rPr>
              <a:t>向量中心法</a:t>
            </a:r>
          </a:p>
        </p:txBody>
      </p:sp>
      <p:sp>
        <p:nvSpPr>
          <p:cNvPr id="201" name="文本框 200"/>
          <p:cNvSpPr txBox="1"/>
          <p:nvPr/>
        </p:nvSpPr>
        <p:spPr>
          <a:xfrm>
            <a:off x="4845050" y="2229485"/>
            <a:ext cx="2486025" cy="548640"/>
          </a:xfrm>
          <a:prstGeom prst="rect">
            <a:avLst/>
          </a:prstGeom>
          <a:noFill/>
          <a:ln w="9525">
            <a:noFill/>
          </a:ln>
        </p:spPr>
        <p:txBody>
          <a:bodyPr wrap="square">
            <a:spAutoFit/>
          </a:bodyPr>
          <a:lstStyle/>
          <a:p>
            <a:pPr marL="0" indent="0" algn="l"/>
            <a:r>
              <a:rPr lang="zh-CN" altLang="en-US" sz="2800">
                <a:solidFill>
                  <a:srgbClr val="44546A"/>
                </a:solidFill>
                <a:latin typeface="微软雅黑" panose="020B0503020204020204" pitchFamily="34" charset="-122"/>
                <a:ea typeface="微软雅黑" panose="020B0503020204020204" pitchFamily="34" charset="-122"/>
              </a:rPr>
              <a:t>相关反馈法</a:t>
            </a:r>
          </a:p>
        </p:txBody>
      </p:sp>
      <p:sp>
        <p:nvSpPr>
          <p:cNvPr id="202" name="文本框 201"/>
          <p:cNvSpPr txBox="1"/>
          <p:nvPr/>
        </p:nvSpPr>
        <p:spPr>
          <a:xfrm>
            <a:off x="4886960" y="2954655"/>
            <a:ext cx="1819275" cy="548640"/>
          </a:xfrm>
          <a:prstGeom prst="rect">
            <a:avLst/>
          </a:prstGeom>
          <a:noFill/>
          <a:ln w="9525">
            <a:noFill/>
          </a:ln>
        </p:spPr>
        <p:txBody>
          <a:bodyPr wrap="square">
            <a:spAutoFit/>
          </a:bodyPr>
          <a:lstStyle/>
          <a:p>
            <a:pPr marL="0" indent="0" algn="l"/>
            <a:r>
              <a:rPr lang="en-US" altLang="zh-CN" sz="2800">
                <a:solidFill>
                  <a:srgbClr val="44546A"/>
                </a:solidFill>
                <a:latin typeface="微软雅黑" panose="020B0503020204020204" pitchFamily="34" charset="-122"/>
                <a:ea typeface="微软雅黑" panose="020B0503020204020204" pitchFamily="34" charset="-122"/>
              </a:rPr>
              <a:t>K</a:t>
            </a:r>
            <a:r>
              <a:rPr lang="zh-CN" altLang="en-US" sz="2800">
                <a:solidFill>
                  <a:srgbClr val="44546A"/>
                </a:solidFill>
                <a:latin typeface="微软雅黑" panose="020B0503020204020204" pitchFamily="34" charset="-122"/>
                <a:ea typeface="微软雅黑" panose="020B0503020204020204" pitchFamily="34" charset="-122"/>
              </a:rPr>
              <a:t>近邻法</a:t>
            </a:r>
          </a:p>
        </p:txBody>
      </p:sp>
      <p:sp>
        <p:nvSpPr>
          <p:cNvPr id="203" name="文本框 202"/>
          <p:cNvSpPr txBox="1"/>
          <p:nvPr/>
        </p:nvSpPr>
        <p:spPr>
          <a:xfrm>
            <a:off x="4886960" y="3686810"/>
            <a:ext cx="1819275" cy="548640"/>
          </a:xfrm>
          <a:prstGeom prst="rect">
            <a:avLst/>
          </a:prstGeom>
          <a:noFill/>
          <a:ln w="9525">
            <a:noFill/>
          </a:ln>
        </p:spPr>
        <p:txBody>
          <a:bodyPr wrap="square">
            <a:spAutoFit/>
          </a:bodyPr>
          <a:lstStyle/>
          <a:p>
            <a:pPr marL="0" indent="0" algn="l"/>
            <a:r>
              <a:rPr lang="zh-CN" altLang="en-US" sz="2800">
                <a:solidFill>
                  <a:srgbClr val="44546A"/>
                </a:solidFill>
                <a:latin typeface="微软雅黑" panose="020B0503020204020204" pitchFamily="34" charset="-122"/>
                <a:ea typeface="微软雅黑" panose="020B0503020204020204" pitchFamily="34" charset="-122"/>
              </a:rPr>
              <a:t>贝叶斯法</a:t>
            </a:r>
          </a:p>
        </p:txBody>
      </p:sp>
      <p:sp>
        <p:nvSpPr>
          <p:cNvPr id="204" name="文本框 203"/>
          <p:cNvSpPr txBox="1"/>
          <p:nvPr/>
        </p:nvSpPr>
        <p:spPr>
          <a:xfrm>
            <a:off x="4886960" y="4400550"/>
            <a:ext cx="2444115" cy="548640"/>
          </a:xfrm>
          <a:prstGeom prst="rect">
            <a:avLst/>
          </a:prstGeom>
          <a:noFill/>
          <a:ln w="9525">
            <a:noFill/>
          </a:ln>
        </p:spPr>
        <p:txBody>
          <a:bodyPr wrap="square">
            <a:spAutoFit/>
          </a:bodyPr>
          <a:lstStyle/>
          <a:p>
            <a:pPr marL="0" indent="0" algn="l"/>
            <a:r>
              <a:rPr lang="zh-CN" altLang="en-US" sz="2800">
                <a:solidFill>
                  <a:srgbClr val="44546A"/>
                </a:solidFill>
                <a:latin typeface="微软雅黑" panose="020B0503020204020204" pitchFamily="34" charset="-122"/>
                <a:ea typeface="微软雅黑" panose="020B0503020204020204" pitchFamily="34" charset="-122"/>
              </a:rPr>
              <a:t>多元回归模型</a:t>
            </a:r>
          </a:p>
        </p:txBody>
      </p:sp>
      <p:sp>
        <p:nvSpPr>
          <p:cNvPr id="205" name="文本框 204"/>
          <p:cNvSpPr txBox="1"/>
          <p:nvPr/>
        </p:nvSpPr>
        <p:spPr>
          <a:xfrm>
            <a:off x="4872990" y="5097780"/>
            <a:ext cx="2108200" cy="548640"/>
          </a:xfrm>
          <a:prstGeom prst="rect">
            <a:avLst/>
          </a:prstGeom>
          <a:noFill/>
          <a:ln w="9525">
            <a:noFill/>
          </a:ln>
        </p:spPr>
        <p:txBody>
          <a:bodyPr wrap="square">
            <a:spAutoFit/>
          </a:bodyPr>
          <a:lstStyle/>
          <a:p>
            <a:pPr marL="0" indent="0" algn="l"/>
            <a:r>
              <a:rPr lang="zh-CN" altLang="en-US" sz="2800">
                <a:solidFill>
                  <a:srgbClr val="44546A"/>
                </a:solidFill>
                <a:latin typeface="微软雅黑" panose="020B0503020204020204" pitchFamily="34" charset="-122"/>
                <a:ea typeface="微软雅黑" panose="020B0503020204020204" pitchFamily="34" charset="-122"/>
              </a:rPr>
              <a:t>支持向量机</a:t>
            </a:r>
          </a:p>
        </p:txBody>
      </p:sp>
      <p:sp>
        <p:nvSpPr>
          <p:cNvPr id="206" name="文本框 205"/>
          <p:cNvSpPr txBox="1"/>
          <p:nvPr/>
        </p:nvSpPr>
        <p:spPr>
          <a:xfrm>
            <a:off x="4886960" y="5838190"/>
            <a:ext cx="1819275" cy="548640"/>
          </a:xfrm>
          <a:prstGeom prst="rect">
            <a:avLst/>
          </a:prstGeom>
          <a:noFill/>
          <a:ln w="9525">
            <a:noFill/>
          </a:ln>
        </p:spPr>
        <p:txBody>
          <a:bodyPr wrap="square">
            <a:spAutoFit/>
          </a:bodyPr>
          <a:lstStyle/>
          <a:p>
            <a:pPr marL="0" indent="0" algn="l"/>
            <a:r>
              <a:rPr lang="zh-CN" altLang="en-US" sz="2800">
                <a:solidFill>
                  <a:srgbClr val="44546A"/>
                </a:solidFill>
                <a:latin typeface="微软雅黑" panose="020B0503020204020204" pitchFamily="34" charset="-122"/>
                <a:ea typeface="微软雅黑" panose="020B0503020204020204" pitchFamily="34" charset="-122"/>
              </a:rPr>
              <a:t>概率模型</a:t>
            </a:r>
          </a:p>
        </p:txBody>
      </p:sp>
      <p:sp>
        <p:nvSpPr>
          <p:cNvPr id="207" name="右箭头 206"/>
          <p:cNvSpPr/>
          <p:nvPr/>
        </p:nvSpPr>
        <p:spPr>
          <a:xfrm>
            <a:off x="7208520" y="1661795"/>
            <a:ext cx="1028700" cy="1466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右箭头 207"/>
          <p:cNvSpPr/>
          <p:nvPr/>
        </p:nvSpPr>
        <p:spPr>
          <a:xfrm>
            <a:off x="7208520" y="2414905"/>
            <a:ext cx="1028700" cy="1466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右箭头 208"/>
          <p:cNvSpPr/>
          <p:nvPr/>
        </p:nvSpPr>
        <p:spPr>
          <a:xfrm>
            <a:off x="7208520" y="3182620"/>
            <a:ext cx="1028700" cy="1466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右箭头 209"/>
          <p:cNvSpPr/>
          <p:nvPr/>
        </p:nvSpPr>
        <p:spPr>
          <a:xfrm>
            <a:off x="7208520" y="3872230"/>
            <a:ext cx="1028700" cy="1466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右箭头 210"/>
          <p:cNvSpPr/>
          <p:nvPr/>
        </p:nvSpPr>
        <p:spPr>
          <a:xfrm>
            <a:off x="7208520" y="4587875"/>
            <a:ext cx="1028700" cy="1466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右箭头 211"/>
          <p:cNvSpPr/>
          <p:nvPr/>
        </p:nvSpPr>
        <p:spPr>
          <a:xfrm>
            <a:off x="7208520" y="5286375"/>
            <a:ext cx="1028700" cy="1466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右箭头 212"/>
          <p:cNvSpPr/>
          <p:nvPr/>
        </p:nvSpPr>
        <p:spPr>
          <a:xfrm>
            <a:off x="7208520" y="6036945"/>
            <a:ext cx="1028700" cy="1466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文本框 213"/>
          <p:cNvSpPr txBox="1"/>
          <p:nvPr/>
        </p:nvSpPr>
        <p:spPr>
          <a:xfrm>
            <a:off x="8285480" y="1539875"/>
            <a:ext cx="3418205" cy="417830"/>
          </a:xfrm>
          <a:prstGeom prst="rect">
            <a:avLst/>
          </a:prstGeom>
          <a:noFill/>
          <a:ln w="9525">
            <a:noFill/>
          </a:ln>
        </p:spPr>
        <p:txBody>
          <a:bodyPr wrap="square">
            <a:spAutoFit/>
          </a:bodyPr>
          <a:lstStyle/>
          <a:p>
            <a:pPr marL="0" indent="0" algn="l"/>
            <a:r>
              <a:rPr lang="zh-CN" altLang="en-US" sz="2000">
                <a:solidFill>
                  <a:srgbClr val="44546A"/>
                </a:solidFill>
                <a:latin typeface="微软雅黑" panose="020B0503020204020204" pitchFamily="34" charset="-122"/>
                <a:ea typeface="微软雅黑" panose="020B0503020204020204" pitchFamily="34" charset="-122"/>
              </a:rPr>
              <a:t>简单实用，应用广泛</a:t>
            </a:r>
          </a:p>
        </p:txBody>
      </p:sp>
      <p:sp>
        <p:nvSpPr>
          <p:cNvPr id="215" name="文本框 214"/>
          <p:cNvSpPr txBox="1"/>
          <p:nvPr/>
        </p:nvSpPr>
        <p:spPr>
          <a:xfrm>
            <a:off x="8285480" y="2297430"/>
            <a:ext cx="3874770" cy="417830"/>
          </a:xfrm>
          <a:prstGeom prst="rect">
            <a:avLst/>
          </a:prstGeom>
          <a:noFill/>
          <a:ln w="9525">
            <a:noFill/>
          </a:ln>
        </p:spPr>
        <p:txBody>
          <a:bodyPr wrap="square">
            <a:spAutoFit/>
          </a:bodyPr>
          <a:lstStyle/>
          <a:p>
            <a:pPr marL="0" indent="0" algn="l"/>
            <a:r>
              <a:rPr lang="zh-CN" altLang="en-US" sz="2000">
                <a:solidFill>
                  <a:srgbClr val="44546A"/>
                </a:solidFill>
                <a:latin typeface="微软雅黑" panose="020B0503020204020204" pitchFamily="34" charset="-122"/>
                <a:ea typeface="微软雅黑" panose="020B0503020204020204" pitchFamily="34" charset="-122"/>
              </a:rPr>
              <a:t>实现较易，受训练集合影响较大</a:t>
            </a:r>
          </a:p>
        </p:txBody>
      </p:sp>
      <p:sp>
        <p:nvSpPr>
          <p:cNvPr id="216" name="文本框 215"/>
          <p:cNvSpPr txBox="1"/>
          <p:nvPr/>
        </p:nvSpPr>
        <p:spPr>
          <a:xfrm>
            <a:off x="8285480" y="3020060"/>
            <a:ext cx="3418205" cy="417830"/>
          </a:xfrm>
          <a:prstGeom prst="rect">
            <a:avLst/>
          </a:prstGeom>
          <a:noFill/>
          <a:ln w="9525">
            <a:noFill/>
          </a:ln>
        </p:spPr>
        <p:txBody>
          <a:bodyPr wrap="square">
            <a:spAutoFit/>
          </a:bodyPr>
          <a:lstStyle/>
          <a:p>
            <a:pPr marL="0" indent="0" algn="l"/>
            <a:r>
              <a:rPr lang="zh-CN" altLang="en-US" sz="2000">
                <a:solidFill>
                  <a:srgbClr val="44546A"/>
                </a:solidFill>
                <a:latin typeface="微软雅黑" panose="020B0503020204020204" pitchFamily="34" charset="-122"/>
                <a:ea typeface="微软雅黑" panose="020B0503020204020204" pitchFamily="34" charset="-122"/>
              </a:rPr>
              <a:t>原理简单，需要确定</a:t>
            </a:r>
            <a:r>
              <a:rPr lang="en-US" altLang="zh-CN" sz="2000">
                <a:solidFill>
                  <a:srgbClr val="44546A"/>
                </a:solidFill>
                <a:latin typeface="微软雅黑" panose="020B0503020204020204" pitchFamily="34" charset="-122"/>
                <a:ea typeface="微软雅黑" panose="020B0503020204020204" pitchFamily="34" charset="-122"/>
              </a:rPr>
              <a:t>k</a:t>
            </a:r>
            <a:r>
              <a:rPr lang="zh-CN" altLang="en-US" sz="2000">
                <a:solidFill>
                  <a:srgbClr val="44546A"/>
                </a:solidFill>
                <a:latin typeface="微软雅黑" panose="020B0503020204020204" pitchFamily="34" charset="-122"/>
                <a:ea typeface="微软雅黑" panose="020B0503020204020204" pitchFamily="34" charset="-122"/>
              </a:rPr>
              <a:t>值</a:t>
            </a:r>
          </a:p>
        </p:txBody>
      </p:sp>
      <p:sp>
        <p:nvSpPr>
          <p:cNvPr id="217" name="文本框 216"/>
          <p:cNvSpPr txBox="1"/>
          <p:nvPr/>
        </p:nvSpPr>
        <p:spPr>
          <a:xfrm>
            <a:off x="8285480" y="3752215"/>
            <a:ext cx="3418205" cy="417830"/>
          </a:xfrm>
          <a:prstGeom prst="rect">
            <a:avLst/>
          </a:prstGeom>
          <a:noFill/>
          <a:ln w="9525">
            <a:noFill/>
          </a:ln>
        </p:spPr>
        <p:txBody>
          <a:bodyPr wrap="square">
            <a:spAutoFit/>
          </a:bodyPr>
          <a:lstStyle/>
          <a:p>
            <a:pPr marL="0" indent="0" algn="l"/>
            <a:r>
              <a:rPr lang="zh-CN" altLang="en-US" sz="2000" dirty="0">
                <a:solidFill>
                  <a:srgbClr val="44546A"/>
                </a:solidFill>
                <a:latin typeface="微软雅黑" panose="020B0503020204020204" pitchFamily="34" charset="-122"/>
                <a:ea typeface="微软雅黑" panose="020B0503020204020204" pitchFamily="34" charset="-122"/>
              </a:rPr>
              <a:t>机器学习中应用广泛</a:t>
            </a:r>
          </a:p>
        </p:txBody>
      </p:sp>
      <p:sp>
        <p:nvSpPr>
          <p:cNvPr id="218" name="文本框 217"/>
          <p:cNvSpPr txBox="1"/>
          <p:nvPr/>
        </p:nvSpPr>
        <p:spPr>
          <a:xfrm>
            <a:off x="8285480" y="4467860"/>
            <a:ext cx="3418205" cy="417830"/>
          </a:xfrm>
          <a:prstGeom prst="rect">
            <a:avLst/>
          </a:prstGeom>
          <a:noFill/>
          <a:ln w="9525">
            <a:noFill/>
          </a:ln>
        </p:spPr>
        <p:txBody>
          <a:bodyPr wrap="square">
            <a:spAutoFit/>
          </a:bodyPr>
          <a:lstStyle/>
          <a:p>
            <a:pPr marL="0" indent="0" algn="l"/>
            <a:r>
              <a:rPr lang="zh-CN" altLang="en-US" sz="2000">
                <a:solidFill>
                  <a:srgbClr val="44546A"/>
                </a:solidFill>
                <a:latin typeface="微软雅黑" panose="020B0503020204020204" pitchFamily="34" charset="-122"/>
                <a:ea typeface="微软雅黑" panose="020B0503020204020204" pitchFamily="34" charset="-122"/>
              </a:rPr>
              <a:t>运用线性最小平方匹配算法</a:t>
            </a:r>
          </a:p>
        </p:txBody>
      </p:sp>
      <p:sp>
        <p:nvSpPr>
          <p:cNvPr id="219" name="文本框 218"/>
          <p:cNvSpPr txBox="1"/>
          <p:nvPr/>
        </p:nvSpPr>
        <p:spPr>
          <a:xfrm>
            <a:off x="8285480" y="5135245"/>
            <a:ext cx="3418205" cy="722630"/>
          </a:xfrm>
          <a:prstGeom prst="rect">
            <a:avLst/>
          </a:prstGeom>
          <a:noFill/>
          <a:ln w="9525">
            <a:noFill/>
          </a:ln>
        </p:spPr>
        <p:txBody>
          <a:bodyPr wrap="square">
            <a:spAutoFit/>
          </a:bodyPr>
          <a:lstStyle/>
          <a:p>
            <a:pPr marL="0" indent="0" algn="l"/>
            <a:r>
              <a:rPr lang="zh-CN" altLang="en-US" sz="2000">
                <a:solidFill>
                  <a:srgbClr val="44546A"/>
                </a:solidFill>
                <a:latin typeface="微软雅黑" panose="020B0503020204020204" pitchFamily="34" charset="-122"/>
                <a:ea typeface="微软雅黑" panose="020B0503020204020204" pitchFamily="34" charset="-122"/>
              </a:rPr>
              <a:t>文本分类领域比较成功，训练过程效率不高</a:t>
            </a:r>
          </a:p>
        </p:txBody>
      </p:sp>
      <p:sp>
        <p:nvSpPr>
          <p:cNvPr id="220" name="文本框 219"/>
          <p:cNvSpPr txBox="1"/>
          <p:nvPr/>
        </p:nvSpPr>
        <p:spPr>
          <a:xfrm>
            <a:off x="8285480" y="5901055"/>
            <a:ext cx="3418205" cy="417830"/>
          </a:xfrm>
          <a:prstGeom prst="rect">
            <a:avLst/>
          </a:prstGeom>
          <a:noFill/>
          <a:ln w="9525">
            <a:noFill/>
          </a:ln>
        </p:spPr>
        <p:txBody>
          <a:bodyPr wrap="square">
            <a:spAutoFit/>
          </a:bodyPr>
          <a:lstStyle/>
          <a:p>
            <a:pPr marL="0" indent="0" algn="l"/>
            <a:r>
              <a:rPr lang="zh-CN" altLang="en-US" sz="2000">
                <a:solidFill>
                  <a:srgbClr val="44546A"/>
                </a:solidFill>
                <a:latin typeface="微软雅黑" panose="020B0503020204020204" pitchFamily="34" charset="-122"/>
                <a:ea typeface="微软雅黑" panose="020B0503020204020204" pitchFamily="34" charset="-122"/>
              </a:rPr>
              <a:t>特征加权时融入概率因素</a:t>
            </a:r>
          </a:p>
        </p:txBody>
      </p:sp>
      <p:sp>
        <p:nvSpPr>
          <p:cNvPr id="4" name="灯片编号占位符 3"/>
          <p:cNvSpPr>
            <a:spLocks noGrp="1"/>
          </p:cNvSpPr>
          <p:nvPr>
            <p:ph type="sldNum" sz="quarter" idx="12"/>
          </p:nvPr>
        </p:nvSpPr>
        <p:spPr/>
        <p:txBody>
          <a:bodyPr/>
          <a:lstStyle/>
          <a:p>
            <a:pPr>
              <a:defRPr/>
            </a:pPr>
            <a:fld id="{B8A2BE66-3A1D-4F69-92F9-8180C3DFAFD8}" type="slidenum">
              <a:rPr lang="zh-CN" altLang="zh-CN" smtClean="0"/>
              <a:t>48</a:t>
            </a:fld>
            <a:endParaRPr lang="zh-CN" altLang="zh-CN"/>
          </a:p>
        </p:txBody>
      </p:sp>
    </p:spTree>
    <p:extLst>
      <p:ext uri="{BB962C8B-B14F-4D97-AF65-F5344CB8AC3E}">
        <p14:creationId xmlns:p14="http://schemas.microsoft.com/office/powerpoint/2010/main" val="1737739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wipe(left)">
                                      <p:cBhvr>
                                        <p:cTn id="13" dur="500"/>
                                        <p:tgtEl>
                                          <p:spTgt spid="48"/>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750"/>
                                        <p:tgtEl>
                                          <p:spTgt spid="37"/>
                                        </p:tgtEl>
                                      </p:cBhvr>
                                    </p:animEffect>
                                  </p:childTnLst>
                                </p:cTn>
                              </p:par>
                            </p:childTnLst>
                          </p:cTn>
                        </p:par>
                        <p:par>
                          <p:cTn id="18" fill="hold">
                            <p:stCondLst>
                              <p:cond delay="2000"/>
                            </p:stCondLst>
                            <p:childTnLst>
                              <p:par>
                                <p:cTn id="19" presetID="63" presetClass="path" presetSubtype="0" decel="100000" fill="hold" nodeType="afterEffect">
                                  <p:stCondLst>
                                    <p:cond delay="0"/>
                                  </p:stCondLst>
                                  <p:childTnLst>
                                    <p:animMotion origin="layout" path="M -0.02412 -2.38765E-6 L -2.15216E-6 -2.38765E-6 " pathEditMode="relative" rAng="0" ptsTypes="AA">
                                      <p:cBhvr>
                                        <p:cTn id="20" dur="500" fill="hold"/>
                                        <p:tgtEl>
                                          <p:spTgt spid="37"/>
                                        </p:tgtEl>
                                        <p:attrNameLst>
                                          <p:attrName>ppt_x</p:attrName>
                                          <p:attrName>ppt_y</p:attrName>
                                        </p:attrNameLst>
                                      </p:cBhvr>
                                      <p:rCtr x="1200" y="0"/>
                                    </p:animMotion>
                                  </p:childTnLst>
                                </p:cTn>
                              </p:par>
                            </p:childTnLst>
                          </p:cTn>
                        </p:par>
                        <p:par>
                          <p:cTn id="21" fill="hold">
                            <p:stCondLst>
                              <p:cond delay="2500"/>
                            </p:stCondLst>
                            <p:childTnLst>
                              <p:par>
                                <p:cTn id="22" presetID="6" presetClass="emph" presetSubtype="0" accel="100000" autoRev="1" fill="hold" nodeType="afterEffect">
                                  <p:stCondLst>
                                    <p:cond delay="0"/>
                                  </p:stCondLst>
                                  <p:childTnLst>
                                    <p:animScale>
                                      <p:cBhvr>
                                        <p:cTn id="23" dur="500" fill="hold"/>
                                        <p:tgtEl>
                                          <p:spTgt spid="37"/>
                                        </p:tgtEl>
                                      </p:cBhvr>
                                      <p:by x="92000" y="92000"/>
                                    </p:animScale>
                                  </p:childTnLst>
                                </p:cTn>
                              </p:par>
                            </p:childTnLst>
                          </p:cTn>
                        </p:par>
                        <p:par>
                          <p:cTn id="24" fill="hold">
                            <p:stCondLst>
                              <p:cond delay="3000"/>
                            </p:stCondLst>
                            <p:childTnLst>
                              <p:par>
                                <p:cTn id="25" presetID="10" presetClass="entr" presetSubtype="0"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750"/>
                                        <p:tgtEl>
                                          <p:spTgt spid="7"/>
                                        </p:tgtEl>
                                      </p:cBhvr>
                                    </p:animEffect>
                                  </p:childTnLst>
                                </p:cTn>
                              </p:par>
                            </p:childTnLst>
                          </p:cTn>
                        </p:par>
                        <p:par>
                          <p:cTn id="28" fill="hold">
                            <p:stCondLst>
                              <p:cond delay="4000"/>
                            </p:stCondLst>
                            <p:childTnLst>
                              <p:par>
                                <p:cTn id="29" presetID="63" presetClass="path" presetSubtype="0" decel="100000" fill="hold" nodeType="afterEffect">
                                  <p:stCondLst>
                                    <p:cond delay="0"/>
                                  </p:stCondLst>
                                  <p:childTnLst>
                                    <p:animMotion origin="layout" path="M -0.02412 -2.38765E-6 L -2.15216E-6 -2.38765E-6 " pathEditMode="relative" rAng="0" ptsTypes="AA">
                                      <p:cBhvr>
                                        <p:cTn id="30" dur="500" fill="hold"/>
                                        <p:tgtEl>
                                          <p:spTgt spid="7"/>
                                        </p:tgtEl>
                                        <p:attrNameLst>
                                          <p:attrName>ppt_x</p:attrName>
                                          <p:attrName>ppt_y</p:attrName>
                                        </p:attrNameLst>
                                      </p:cBhvr>
                                      <p:rCtr x="1200" y="0"/>
                                    </p:animMotion>
                                  </p:childTnLst>
                                </p:cTn>
                              </p:par>
                            </p:childTnLst>
                          </p:cTn>
                        </p:par>
                        <p:par>
                          <p:cTn id="31" fill="hold">
                            <p:stCondLst>
                              <p:cond delay="4500"/>
                            </p:stCondLst>
                            <p:childTnLst>
                              <p:par>
                                <p:cTn id="32" presetID="6" presetClass="emph" presetSubtype="0" accel="100000" autoRev="1" fill="hold" nodeType="afterEffect">
                                  <p:stCondLst>
                                    <p:cond delay="0"/>
                                  </p:stCondLst>
                                  <p:childTnLst>
                                    <p:animScale>
                                      <p:cBhvr>
                                        <p:cTn id="33" dur="500" fill="hold"/>
                                        <p:tgtEl>
                                          <p:spTgt spid="7"/>
                                        </p:tgtEl>
                                      </p:cBhvr>
                                      <p:by x="92000" y="92000"/>
                                    </p:animScale>
                                  </p:childTnLst>
                                </p:cTn>
                              </p:par>
                            </p:childTnLst>
                          </p:cTn>
                        </p:par>
                        <p:par>
                          <p:cTn id="34" fill="hold">
                            <p:stCondLst>
                              <p:cond delay="5000"/>
                            </p:stCondLst>
                            <p:childTnLst>
                              <p:par>
                                <p:cTn id="35" presetID="10" presetClass="entr" presetSubtype="0" fill="hold" nodeType="afterEffect">
                                  <p:stCondLst>
                                    <p:cond delay="0"/>
                                  </p:stCondLst>
                                  <p:childTnLst>
                                    <p:set>
                                      <p:cBhvr>
                                        <p:cTn id="36" dur="1" fill="hold">
                                          <p:stCondLst>
                                            <p:cond delay="0"/>
                                          </p:stCondLst>
                                        </p:cTn>
                                        <p:tgtEl>
                                          <p:spTgt spid="68"/>
                                        </p:tgtEl>
                                        <p:attrNameLst>
                                          <p:attrName>style.visibility</p:attrName>
                                        </p:attrNameLst>
                                      </p:cBhvr>
                                      <p:to>
                                        <p:strVal val="visible"/>
                                      </p:to>
                                    </p:set>
                                    <p:animEffect transition="in" filter="fade">
                                      <p:cBhvr>
                                        <p:cTn id="37" dur="750"/>
                                        <p:tgtEl>
                                          <p:spTgt spid="68"/>
                                        </p:tgtEl>
                                      </p:cBhvr>
                                    </p:animEffect>
                                  </p:childTnLst>
                                </p:cTn>
                              </p:par>
                            </p:childTnLst>
                          </p:cTn>
                        </p:par>
                        <p:par>
                          <p:cTn id="38" fill="hold">
                            <p:stCondLst>
                              <p:cond delay="6000"/>
                            </p:stCondLst>
                            <p:childTnLst>
                              <p:par>
                                <p:cTn id="39" presetID="63" presetClass="path" presetSubtype="0" decel="100000" fill="hold" nodeType="afterEffect">
                                  <p:stCondLst>
                                    <p:cond delay="0"/>
                                  </p:stCondLst>
                                  <p:childTnLst>
                                    <p:animMotion origin="layout" path="M -0.02412 -2.38765E-6 L -2.15216E-6 -2.38765E-6 " pathEditMode="relative" rAng="0" ptsTypes="AA">
                                      <p:cBhvr>
                                        <p:cTn id="40" dur="500" fill="hold"/>
                                        <p:tgtEl>
                                          <p:spTgt spid="68"/>
                                        </p:tgtEl>
                                        <p:attrNameLst>
                                          <p:attrName>ppt_x</p:attrName>
                                          <p:attrName>ppt_y</p:attrName>
                                        </p:attrNameLst>
                                      </p:cBhvr>
                                      <p:rCtr x="1200" y="0"/>
                                    </p:animMotion>
                                  </p:childTnLst>
                                </p:cTn>
                              </p:par>
                            </p:childTnLst>
                          </p:cTn>
                        </p:par>
                        <p:par>
                          <p:cTn id="41" fill="hold">
                            <p:stCondLst>
                              <p:cond delay="6500"/>
                            </p:stCondLst>
                            <p:childTnLst>
                              <p:par>
                                <p:cTn id="42" presetID="6" presetClass="emph" presetSubtype="0" accel="100000" autoRev="1" fill="hold" nodeType="afterEffect">
                                  <p:stCondLst>
                                    <p:cond delay="0"/>
                                  </p:stCondLst>
                                  <p:childTnLst>
                                    <p:animScale>
                                      <p:cBhvr>
                                        <p:cTn id="43" dur="500" fill="hold"/>
                                        <p:tgtEl>
                                          <p:spTgt spid="68"/>
                                        </p:tgtEl>
                                      </p:cBhvr>
                                      <p:by x="92000" y="92000"/>
                                    </p:animScale>
                                  </p:childTnLst>
                                </p:cTn>
                              </p:par>
                            </p:childTnLst>
                          </p:cTn>
                        </p:par>
                        <p:par>
                          <p:cTn id="44" fill="hold">
                            <p:stCondLst>
                              <p:cond delay="7000"/>
                            </p:stCondLst>
                            <p:childTnLst>
                              <p:par>
                                <p:cTn id="45" presetID="10" presetClass="entr" presetSubtype="0" fill="hold" nodeType="afterEffect">
                                  <p:stCondLst>
                                    <p:cond delay="0"/>
                                  </p:stCondLst>
                                  <p:childTnLst>
                                    <p:set>
                                      <p:cBhvr>
                                        <p:cTn id="46" dur="1" fill="hold">
                                          <p:stCondLst>
                                            <p:cond delay="0"/>
                                          </p:stCondLst>
                                        </p:cTn>
                                        <p:tgtEl>
                                          <p:spTgt spid="79"/>
                                        </p:tgtEl>
                                        <p:attrNameLst>
                                          <p:attrName>style.visibility</p:attrName>
                                        </p:attrNameLst>
                                      </p:cBhvr>
                                      <p:to>
                                        <p:strVal val="visible"/>
                                      </p:to>
                                    </p:set>
                                    <p:animEffect transition="in" filter="fade">
                                      <p:cBhvr>
                                        <p:cTn id="47" dur="750"/>
                                        <p:tgtEl>
                                          <p:spTgt spid="79"/>
                                        </p:tgtEl>
                                      </p:cBhvr>
                                    </p:animEffect>
                                  </p:childTnLst>
                                </p:cTn>
                              </p:par>
                            </p:childTnLst>
                          </p:cTn>
                        </p:par>
                        <p:par>
                          <p:cTn id="48" fill="hold">
                            <p:stCondLst>
                              <p:cond delay="8000"/>
                            </p:stCondLst>
                            <p:childTnLst>
                              <p:par>
                                <p:cTn id="49" presetID="63" presetClass="path" presetSubtype="0" decel="100000" fill="hold" nodeType="afterEffect">
                                  <p:stCondLst>
                                    <p:cond delay="0"/>
                                  </p:stCondLst>
                                  <p:childTnLst>
                                    <p:animMotion origin="layout" path="M -0.02412 -2.38765E-6 L -2.15216E-6 -2.38765E-6 " pathEditMode="relative" rAng="0" ptsTypes="AA">
                                      <p:cBhvr>
                                        <p:cTn id="50" dur="500" fill="hold"/>
                                        <p:tgtEl>
                                          <p:spTgt spid="79"/>
                                        </p:tgtEl>
                                        <p:attrNameLst>
                                          <p:attrName>ppt_x</p:attrName>
                                          <p:attrName>ppt_y</p:attrName>
                                        </p:attrNameLst>
                                      </p:cBhvr>
                                      <p:rCtr x="1200" y="0"/>
                                    </p:animMotion>
                                  </p:childTnLst>
                                </p:cTn>
                              </p:par>
                            </p:childTnLst>
                          </p:cTn>
                        </p:par>
                        <p:par>
                          <p:cTn id="51" fill="hold">
                            <p:stCondLst>
                              <p:cond delay="8500"/>
                            </p:stCondLst>
                            <p:childTnLst>
                              <p:par>
                                <p:cTn id="52" presetID="6" presetClass="emph" presetSubtype="0" accel="100000" autoRev="1" fill="hold" nodeType="afterEffect">
                                  <p:stCondLst>
                                    <p:cond delay="0"/>
                                  </p:stCondLst>
                                  <p:childTnLst>
                                    <p:animScale>
                                      <p:cBhvr>
                                        <p:cTn id="53" dur="500" fill="hold"/>
                                        <p:tgtEl>
                                          <p:spTgt spid="79"/>
                                        </p:tgtEl>
                                      </p:cBhvr>
                                      <p:by x="92000" y="92000"/>
                                    </p:animScale>
                                  </p:childTnLst>
                                </p:cTn>
                              </p:par>
                            </p:childTnLst>
                          </p:cTn>
                        </p:par>
                        <p:par>
                          <p:cTn id="54" fill="hold">
                            <p:stCondLst>
                              <p:cond delay="9000"/>
                            </p:stCondLst>
                            <p:childTnLst>
                              <p:par>
                                <p:cTn id="55" presetID="10" presetClass="entr" presetSubtype="0" fill="hold" nodeType="afterEffect">
                                  <p:stCondLst>
                                    <p:cond delay="0"/>
                                  </p:stCondLst>
                                  <p:childTnLst>
                                    <p:set>
                                      <p:cBhvr>
                                        <p:cTn id="56" dur="1" fill="hold">
                                          <p:stCondLst>
                                            <p:cond delay="0"/>
                                          </p:stCondLst>
                                        </p:cTn>
                                        <p:tgtEl>
                                          <p:spTgt spid="167"/>
                                        </p:tgtEl>
                                        <p:attrNameLst>
                                          <p:attrName>style.visibility</p:attrName>
                                        </p:attrNameLst>
                                      </p:cBhvr>
                                      <p:to>
                                        <p:strVal val="visible"/>
                                      </p:to>
                                    </p:set>
                                    <p:animEffect transition="in" filter="fade">
                                      <p:cBhvr>
                                        <p:cTn id="57" dur="750"/>
                                        <p:tgtEl>
                                          <p:spTgt spid="167"/>
                                        </p:tgtEl>
                                      </p:cBhvr>
                                    </p:animEffect>
                                  </p:childTnLst>
                                </p:cTn>
                              </p:par>
                            </p:childTnLst>
                          </p:cTn>
                        </p:par>
                        <p:par>
                          <p:cTn id="58" fill="hold">
                            <p:stCondLst>
                              <p:cond delay="10000"/>
                            </p:stCondLst>
                            <p:childTnLst>
                              <p:par>
                                <p:cTn id="59" presetID="63" presetClass="path" presetSubtype="0" decel="100000" fill="hold" nodeType="afterEffect">
                                  <p:stCondLst>
                                    <p:cond delay="0"/>
                                  </p:stCondLst>
                                  <p:childTnLst>
                                    <p:animMotion origin="layout" path="M -0.02412 -2.38765E-6 L -2.15216E-6 -2.38765E-6 " pathEditMode="relative" rAng="0" ptsTypes="AA">
                                      <p:cBhvr>
                                        <p:cTn id="60" dur="500" fill="hold"/>
                                        <p:tgtEl>
                                          <p:spTgt spid="167"/>
                                        </p:tgtEl>
                                        <p:attrNameLst>
                                          <p:attrName>ppt_x</p:attrName>
                                          <p:attrName>ppt_y</p:attrName>
                                        </p:attrNameLst>
                                      </p:cBhvr>
                                      <p:rCtr x="1200" y="0"/>
                                    </p:animMotion>
                                  </p:childTnLst>
                                </p:cTn>
                              </p:par>
                            </p:childTnLst>
                          </p:cTn>
                        </p:par>
                        <p:par>
                          <p:cTn id="61" fill="hold">
                            <p:stCondLst>
                              <p:cond delay="10500"/>
                            </p:stCondLst>
                            <p:childTnLst>
                              <p:par>
                                <p:cTn id="62" presetID="6" presetClass="emph" presetSubtype="0" accel="100000" autoRev="1" fill="hold" nodeType="afterEffect">
                                  <p:stCondLst>
                                    <p:cond delay="0"/>
                                  </p:stCondLst>
                                  <p:childTnLst>
                                    <p:animScale>
                                      <p:cBhvr>
                                        <p:cTn id="63" dur="500" fill="hold"/>
                                        <p:tgtEl>
                                          <p:spTgt spid="167"/>
                                        </p:tgtEl>
                                      </p:cBhvr>
                                      <p:by x="92000" y="92000"/>
                                    </p:animScale>
                                  </p:childTnLst>
                                </p:cTn>
                              </p:par>
                            </p:childTnLst>
                          </p:cTn>
                        </p:par>
                        <p:par>
                          <p:cTn id="64" fill="hold">
                            <p:stCondLst>
                              <p:cond delay="11000"/>
                            </p:stCondLst>
                            <p:childTnLst>
                              <p:par>
                                <p:cTn id="65" presetID="10" presetClass="entr" presetSubtype="0" fill="hold" nodeType="afterEffect">
                                  <p:stCondLst>
                                    <p:cond delay="0"/>
                                  </p:stCondLst>
                                  <p:childTnLst>
                                    <p:set>
                                      <p:cBhvr>
                                        <p:cTn id="66" dur="1" fill="hold">
                                          <p:stCondLst>
                                            <p:cond delay="0"/>
                                          </p:stCondLst>
                                        </p:cTn>
                                        <p:tgtEl>
                                          <p:spTgt spid="178"/>
                                        </p:tgtEl>
                                        <p:attrNameLst>
                                          <p:attrName>style.visibility</p:attrName>
                                        </p:attrNameLst>
                                      </p:cBhvr>
                                      <p:to>
                                        <p:strVal val="visible"/>
                                      </p:to>
                                    </p:set>
                                    <p:animEffect transition="in" filter="fade">
                                      <p:cBhvr>
                                        <p:cTn id="67" dur="750"/>
                                        <p:tgtEl>
                                          <p:spTgt spid="178"/>
                                        </p:tgtEl>
                                      </p:cBhvr>
                                    </p:animEffect>
                                  </p:childTnLst>
                                </p:cTn>
                              </p:par>
                            </p:childTnLst>
                          </p:cTn>
                        </p:par>
                        <p:par>
                          <p:cTn id="68" fill="hold">
                            <p:stCondLst>
                              <p:cond delay="12000"/>
                            </p:stCondLst>
                            <p:childTnLst>
                              <p:par>
                                <p:cTn id="69" presetID="63" presetClass="path" presetSubtype="0" decel="100000" fill="hold" nodeType="afterEffect">
                                  <p:stCondLst>
                                    <p:cond delay="0"/>
                                  </p:stCondLst>
                                  <p:childTnLst>
                                    <p:animMotion origin="layout" path="M -0.02412 -2.38765E-6 L -2.15216E-6 -2.38765E-6 " pathEditMode="relative" rAng="0" ptsTypes="AA">
                                      <p:cBhvr>
                                        <p:cTn id="70" dur="500" fill="hold"/>
                                        <p:tgtEl>
                                          <p:spTgt spid="178"/>
                                        </p:tgtEl>
                                        <p:attrNameLst>
                                          <p:attrName>ppt_x</p:attrName>
                                          <p:attrName>ppt_y</p:attrName>
                                        </p:attrNameLst>
                                      </p:cBhvr>
                                      <p:rCtr x="1200" y="0"/>
                                    </p:animMotion>
                                  </p:childTnLst>
                                </p:cTn>
                              </p:par>
                            </p:childTnLst>
                          </p:cTn>
                        </p:par>
                        <p:par>
                          <p:cTn id="71" fill="hold">
                            <p:stCondLst>
                              <p:cond delay="12500"/>
                            </p:stCondLst>
                            <p:childTnLst>
                              <p:par>
                                <p:cTn id="72" presetID="6" presetClass="emph" presetSubtype="0" accel="100000" autoRev="1" fill="hold" nodeType="afterEffect">
                                  <p:stCondLst>
                                    <p:cond delay="0"/>
                                  </p:stCondLst>
                                  <p:childTnLst>
                                    <p:animScale>
                                      <p:cBhvr>
                                        <p:cTn id="73" dur="500" fill="hold"/>
                                        <p:tgtEl>
                                          <p:spTgt spid="178"/>
                                        </p:tgtEl>
                                      </p:cBhvr>
                                      <p:by x="92000" y="92000"/>
                                    </p:animScale>
                                  </p:childTnLst>
                                </p:cTn>
                              </p:par>
                            </p:childTnLst>
                          </p:cTn>
                        </p:par>
                        <p:par>
                          <p:cTn id="74" fill="hold">
                            <p:stCondLst>
                              <p:cond delay="13000"/>
                            </p:stCondLst>
                            <p:childTnLst>
                              <p:par>
                                <p:cTn id="75" presetID="10" presetClass="entr" presetSubtype="0" fill="hold" nodeType="afterEffect">
                                  <p:stCondLst>
                                    <p:cond delay="0"/>
                                  </p:stCondLst>
                                  <p:childTnLst>
                                    <p:set>
                                      <p:cBhvr>
                                        <p:cTn id="76" dur="1" fill="hold">
                                          <p:stCondLst>
                                            <p:cond delay="0"/>
                                          </p:stCondLst>
                                        </p:cTn>
                                        <p:tgtEl>
                                          <p:spTgt spid="189"/>
                                        </p:tgtEl>
                                        <p:attrNameLst>
                                          <p:attrName>style.visibility</p:attrName>
                                        </p:attrNameLst>
                                      </p:cBhvr>
                                      <p:to>
                                        <p:strVal val="visible"/>
                                      </p:to>
                                    </p:set>
                                    <p:animEffect transition="in" filter="fade">
                                      <p:cBhvr>
                                        <p:cTn id="77" dur="750"/>
                                        <p:tgtEl>
                                          <p:spTgt spid="189"/>
                                        </p:tgtEl>
                                      </p:cBhvr>
                                    </p:animEffect>
                                  </p:childTnLst>
                                </p:cTn>
                              </p:par>
                            </p:childTnLst>
                          </p:cTn>
                        </p:par>
                        <p:par>
                          <p:cTn id="78" fill="hold">
                            <p:stCondLst>
                              <p:cond delay="14000"/>
                            </p:stCondLst>
                            <p:childTnLst>
                              <p:par>
                                <p:cTn id="79" presetID="63" presetClass="path" presetSubtype="0" decel="100000" fill="hold" nodeType="afterEffect">
                                  <p:stCondLst>
                                    <p:cond delay="0"/>
                                  </p:stCondLst>
                                  <p:childTnLst>
                                    <p:animMotion origin="layout" path="M -0.02412 -2.38765E-6 L -2.15216E-6 -2.38765E-6 " pathEditMode="relative" rAng="0" ptsTypes="AA">
                                      <p:cBhvr>
                                        <p:cTn id="80" dur="500" fill="hold"/>
                                        <p:tgtEl>
                                          <p:spTgt spid="189"/>
                                        </p:tgtEl>
                                        <p:attrNameLst>
                                          <p:attrName>ppt_x</p:attrName>
                                          <p:attrName>ppt_y</p:attrName>
                                        </p:attrNameLst>
                                      </p:cBhvr>
                                      <p:rCtr x="1200" y="0"/>
                                    </p:animMotion>
                                  </p:childTnLst>
                                </p:cTn>
                              </p:par>
                            </p:childTnLst>
                          </p:cTn>
                        </p:par>
                        <p:par>
                          <p:cTn id="81" fill="hold">
                            <p:stCondLst>
                              <p:cond delay="14500"/>
                            </p:stCondLst>
                            <p:childTnLst>
                              <p:par>
                                <p:cTn id="82" presetID="6" presetClass="emph" presetSubtype="0" accel="100000" autoRev="1" fill="hold" nodeType="afterEffect">
                                  <p:stCondLst>
                                    <p:cond delay="0"/>
                                  </p:stCondLst>
                                  <p:childTnLst>
                                    <p:animScale>
                                      <p:cBhvr>
                                        <p:cTn id="83" dur="500" fill="hold"/>
                                        <p:tgtEl>
                                          <p:spTgt spid="189"/>
                                        </p:tgtEl>
                                      </p:cBhvr>
                                      <p:by x="92000" y="92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矩形 145"/>
          <p:cNvSpPr/>
          <p:nvPr/>
        </p:nvSpPr>
        <p:spPr>
          <a:xfrm flipV="1">
            <a:off x="655309"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矩形 146"/>
          <p:cNvSpPr/>
          <p:nvPr/>
        </p:nvSpPr>
        <p:spPr>
          <a:xfrm flipV="1">
            <a:off x="2152044"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矩形 147"/>
          <p:cNvSpPr/>
          <p:nvPr/>
        </p:nvSpPr>
        <p:spPr>
          <a:xfrm flipV="1">
            <a:off x="3648780"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矩形 148"/>
          <p:cNvSpPr/>
          <p:nvPr/>
        </p:nvSpPr>
        <p:spPr>
          <a:xfrm flipV="1">
            <a:off x="514551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矩形 149"/>
          <p:cNvSpPr/>
          <p:nvPr/>
        </p:nvSpPr>
        <p:spPr>
          <a:xfrm flipV="1">
            <a:off x="6642250"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矩形 150"/>
          <p:cNvSpPr/>
          <p:nvPr/>
        </p:nvSpPr>
        <p:spPr>
          <a:xfrm flipV="1">
            <a:off x="8138985"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矩形 151"/>
          <p:cNvSpPr/>
          <p:nvPr/>
        </p:nvSpPr>
        <p:spPr>
          <a:xfrm flipV="1">
            <a:off x="9635721"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文本框 335"/>
          <p:cNvSpPr txBox="1"/>
          <p:nvPr/>
        </p:nvSpPr>
        <p:spPr>
          <a:xfrm>
            <a:off x="2151737" y="312081"/>
            <a:ext cx="6786880" cy="701040"/>
          </a:xfrm>
          <a:prstGeom prst="rect">
            <a:avLst/>
          </a:prstGeom>
          <a:noFill/>
        </p:spPr>
        <p:txBody>
          <a:bodyPr wrap="non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pPr algn="l"/>
            <a:r>
              <a:rPr lang="zh-CN" altLang="en-US" dirty="0"/>
              <a:t>网络信息内容过滤的主要方法</a:t>
            </a:r>
          </a:p>
        </p:txBody>
      </p:sp>
      <p:grpSp>
        <p:nvGrpSpPr>
          <p:cNvPr id="154" name="组合 153"/>
          <p:cNvGrpSpPr/>
          <p:nvPr/>
        </p:nvGrpSpPr>
        <p:grpSpPr>
          <a:xfrm>
            <a:off x="655309" y="1032131"/>
            <a:ext cx="10477147" cy="66943"/>
            <a:chOff x="655309" y="1032131"/>
            <a:chExt cx="10477147" cy="66943"/>
          </a:xfrm>
        </p:grpSpPr>
        <p:sp>
          <p:nvSpPr>
            <p:cNvPr id="155" name="矩形 154"/>
            <p:cNvSpPr/>
            <p:nvPr/>
          </p:nvSpPr>
          <p:spPr>
            <a:xfrm flipV="1">
              <a:off x="655309"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flipV="1">
              <a:off x="2152044"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flipV="1">
              <a:off x="364878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矩形 157"/>
            <p:cNvSpPr/>
            <p:nvPr/>
          </p:nvSpPr>
          <p:spPr>
            <a:xfrm flipV="1">
              <a:off x="5145515"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矩形 158"/>
            <p:cNvSpPr/>
            <p:nvPr/>
          </p:nvSpPr>
          <p:spPr>
            <a:xfrm flipV="1">
              <a:off x="664225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矩形 159"/>
            <p:cNvSpPr/>
            <p:nvPr/>
          </p:nvSpPr>
          <p:spPr>
            <a:xfrm flipV="1">
              <a:off x="813898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flipV="1">
              <a:off x="9635721"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5"/>
          <p:cNvSpPr>
            <a:spLocks noChangeArrowheads="1"/>
          </p:cNvSpPr>
          <p:nvPr/>
        </p:nvSpPr>
        <p:spPr bwMode="auto">
          <a:xfrm>
            <a:off x="2250440" y="3111500"/>
            <a:ext cx="944245" cy="975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900">
                <a:solidFill>
                  <a:schemeClr val="tx1"/>
                </a:solidFill>
                <a:latin typeface="Calibri" panose="020F0502020204030204" pitchFamily="34" charset="0"/>
                <a:ea typeface="宋体" panose="02010600030101010101" pitchFamily="2" charset="-122"/>
              </a:defRPr>
            </a:lvl1pPr>
            <a:lvl2pPr marL="742950" indent="-285750">
              <a:defRPr sz="1900">
                <a:solidFill>
                  <a:schemeClr val="tx1"/>
                </a:solidFill>
                <a:latin typeface="Calibri" panose="020F0502020204030204" pitchFamily="34" charset="0"/>
                <a:ea typeface="宋体" panose="02010600030101010101" pitchFamily="2" charset="-122"/>
              </a:defRPr>
            </a:lvl2pPr>
            <a:lvl3pPr marL="1143000" indent="-228600">
              <a:defRPr sz="1900">
                <a:solidFill>
                  <a:schemeClr val="tx1"/>
                </a:solidFill>
                <a:latin typeface="Calibri" panose="020F0502020204030204" pitchFamily="34" charset="0"/>
                <a:ea typeface="宋体" panose="02010600030101010101" pitchFamily="2" charset="-122"/>
              </a:defRPr>
            </a:lvl3pPr>
            <a:lvl4pPr marL="1600200" indent="-228600">
              <a:defRPr sz="1900">
                <a:solidFill>
                  <a:schemeClr val="tx1"/>
                </a:solidFill>
                <a:latin typeface="Calibri" panose="020F0502020204030204" pitchFamily="34" charset="0"/>
                <a:ea typeface="宋体" panose="02010600030101010101" pitchFamily="2" charset="-122"/>
              </a:defRPr>
            </a:lvl4pPr>
            <a:lvl5pPr marL="2057400" indent="-228600">
              <a:defRPr sz="1900">
                <a:solidFill>
                  <a:schemeClr val="tx1"/>
                </a:solidFill>
                <a:latin typeface="Calibri" panose="020F0502020204030204" pitchFamily="34" charset="0"/>
                <a:ea typeface="宋体" panose="02010600030101010101" pitchFamily="2" charset="-122"/>
              </a:defRPr>
            </a:lvl5pPr>
            <a:lvl6pPr marL="25146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6pPr>
            <a:lvl7pPr marL="29718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7pPr>
            <a:lvl8pPr marL="34290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8pPr>
            <a:lvl9pPr marL="38862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a:solidFill>
                  <a:srgbClr val="1F4E79"/>
                </a:solidFill>
                <a:latin typeface="微软雅黑" panose="020B0503020204020204" pitchFamily="34" charset="-122"/>
                <a:ea typeface="微软雅黑" panose="020B0503020204020204" pitchFamily="34" charset="-122"/>
                <a:sym typeface="宋体" panose="02010600030101010101" pitchFamily="2" charset="-122"/>
              </a:rPr>
              <a:t>逻辑方法</a:t>
            </a:r>
          </a:p>
        </p:txBody>
      </p:sp>
      <p:grpSp>
        <p:nvGrpSpPr>
          <p:cNvPr id="2" name="组合 1"/>
          <p:cNvGrpSpPr/>
          <p:nvPr/>
        </p:nvGrpSpPr>
        <p:grpSpPr bwMode="auto">
          <a:xfrm>
            <a:off x="6280111" y="1518760"/>
            <a:ext cx="5885815" cy="4869815"/>
            <a:chOff x="6950675" y="2202609"/>
            <a:chExt cx="7850453" cy="6481985"/>
          </a:xfrm>
        </p:grpSpPr>
        <p:sp>
          <p:nvSpPr>
            <p:cNvPr id="12" name="TextBox 138"/>
            <p:cNvSpPr txBox="1">
              <a:spLocks noChangeArrowheads="1"/>
            </p:cNvSpPr>
            <p:nvPr/>
          </p:nvSpPr>
          <p:spPr bwMode="auto">
            <a:xfrm>
              <a:off x="7232712" y="2202609"/>
              <a:ext cx="3546213" cy="730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0" rIns="68573" bIns="0">
              <a:spAutoFit/>
            </a:bodyPr>
            <a:lstStyle>
              <a:lvl1pPr>
                <a:defRPr sz="1900">
                  <a:solidFill>
                    <a:schemeClr val="tx1"/>
                  </a:solidFill>
                  <a:latin typeface="Calibri" panose="020F0502020204030204" pitchFamily="34" charset="0"/>
                  <a:ea typeface="宋体" panose="02010600030101010101" pitchFamily="2" charset="-122"/>
                </a:defRPr>
              </a:lvl1pPr>
              <a:lvl2pPr marL="742950" indent="-285750">
                <a:defRPr sz="1900">
                  <a:solidFill>
                    <a:schemeClr val="tx1"/>
                  </a:solidFill>
                  <a:latin typeface="Calibri" panose="020F0502020204030204" pitchFamily="34" charset="0"/>
                  <a:ea typeface="宋体" panose="02010600030101010101" pitchFamily="2" charset="-122"/>
                </a:defRPr>
              </a:lvl2pPr>
              <a:lvl3pPr marL="1143000" indent="-228600">
                <a:defRPr sz="1900">
                  <a:solidFill>
                    <a:schemeClr val="tx1"/>
                  </a:solidFill>
                  <a:latin typeface="Calibri" panose="020F0502020204030204" pitchFamily="34" charset="0"/>
                  <a:ea typeface="宋体" panose="02010600030101010101" pitchFamily="2" charset="-122"/>
                </a:defRPr>
              </a:lvl3pPr>
              <a:lvl4pPr marL="1600200" indent="-228600">
                <a:defRPr sz="1900">
                  <a:solidFill>
                    <a:schemeClr val="tx1"/>
                  </a:solidFill>
                  <a:latin typeface="Calibri" panose="020F0502020204030204" pitchFamily="34" charset="0"/>
                  <a:ea typeface="宋体" panose="02010600030101010101" pitchFamily="2" charset="-122"/>
                </a:defRPr>
              </a:lvl4pPr>
              <a:lvl5pPr marL="2057400" indent="-228600">
                <a:defRPr sz="1900">
                  <a:solidFill>
                    <a:schemeClr val="tx1"/>
                  </a:solidFill>
                  <a:latin typeface="Calibri" panose="020F0502020204030204" pitchFamily="34" charset="0"/>
                  <a:ea typeface="宋体" panose="02010600030101010101" pitchFamily="2" charset="-122"/>
                </a:defRPr>
              </a:lvl5pPr>
              <a:lvl6pPr marL="25146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6pPr>
              <a:lvl7pPr marL="29718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7pPr>
              <a:lvl8pPr marL="34290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8pPr>
              <a:lvl9pPr marL="38862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pPr>
              <a:r>
                <a:rPr lang="zh-CN" altLang="en-US" sz="2400" dirty="0">
                  <a:solidFill>
                    <a:srgbClr val="00B0F0"/>
                  </a:solidFill>
                  <a:latin typeface="微软雅黑" panose="020B0503020204020204" pitchFamily="34" charset="-122"/>
                  <a:ea typeface="微软雅黑" panose="020B0503020204020204" pitchFamily="34" charset="-122"/>
                  <a:cs typeface="华文黑体" charset="-122"/>
                </a:rPr>
                <a:t>ID3决策树算法</a:t>
              </a:r>
            </a:p>
          </p:txBody>
        </p:sp>
        <p:sp>
          <p:nvSpPr>
            <p:cNvPr id="4" name="矩形 22"/>
            <p:cNvSpPr>
              <a:spLocks noChangeArrowheads="1"/>
            </p:cNvSpPr>
            <p:nvPr/>
          </p:nvSpPr>
          <p:spPr bwMode="auto">
            <a:xfrm>
              <a:off x="7073484" y="2574698"/>
              <a:ext cx="360058" cy="230796"/>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900">
                  <a:solidFill>
                    <a:schemeClr val="tx1"/>
                  </a:solidFill>
                  <a:latin typeface="Calibri" panose="020F0502020204030204" pitchFamily="34" charset="0"/>
                  <a:ea typeface="宋体" panose="02010600030101010101" pitchFamily="2" charset="-122"/>
                </a:defRPr>
              </a:lvl1pPr>
              <a:lvl2pPr marL="742950" indent="-285750">
                <a:defRPr sz="1900">
                  <a:solidFill>
                    <a:schemeClr val="tx1"/>
                  </a:solidFill>
                  <a:latin typeface="Calibri" panose="020F0502020204030204" pitchFamily="34" charset="0"/>
                  <a:ea typeface="宋体" panose="02010600030101010101" pitchFamily="2" charset="-122"/>
                </a:defRPr>
              </a:lvl2pPr>
              <a:lvl3pPr marL="1143000" indent="-228600">
                <a:defRPr sz="1900">
                  <a:solidFill>
                    <a:schemeClr val="tx1"/>
                  </a:solidFill>
                  <a:latin typeface="Calibri" panose="020F0502020204030204" pitchFamily="34" charset="0"/>
                  <a:ea typeface="宋体" panose="02010600030101010101" pitchFamily="2" charset="-122"/>
                </a:defRPr>
              </a:lvl3pPr>
              <a:lvl4pPr marL="1600200" indent="-228600">
                <a:defRPr sz="1900">
                  <a:solidFill>
                    <a:schemeClr val="tx1"/>
                  </a:solidFill>
                  <a:latin typeface="Calibri" panose="020F0502020204030204" pitchFamily="34" charset="0"/>
                  <a:ea typeface="宋体" panose="02010600030101010101" pitchFamily="2" charset="-122"/>
                </a:defRPr>
              </a:lvl4pPr>
              <a:lvl5pPr marL="2057400" indent="-228600">
                <a:defRPr sz="1900">
                  <a:solidFill>
                    <a:schemeClr val="tx1"/>
                  </a:solidFill>
                  <a:latin typeface="Calibri" panose="020F0502020204030204" pitchFamily="34" charset="0"/>
                  <a:ea typeface="宋体" panose="02010600030101010101" pitchFamily="2" charset="-122"/>
                </a:defRPr>
              </a:lvl5pPr>
              <a:lvl6pPr marL="25146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6pPr>
              <a:lvl7pPr marL="29718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7pPr>
              <a:lvl8pPr marL="34290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8pPr>
              <a:lvl9pPr marL="38862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1425">
                <a:solidFill>
                  <a:schemeClr val="accent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5" name="TextBox 138"/>
            <p:cNvSpPr txBox="1">
              <a:spLocks noChangeArrowheads="1"/>
            </p:cNvSpPr>
            <p:nvPr/>
          </p:nvSpPr>
          <p:spPr bwMode="auto">
            <a:xfrm>
              <a:off x="6950675" y="4606413"/>
              <a:ext cx="3546213" cy="730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0" rIns="68573" bIns="0">
              <a:spAutoFit/>
            </a:bodyPr>
            <a:lstStyle>
              <a:lvl1pPr>
                <a:defRPr sz="1900">
                  <a:solidFill>
                    <a:schemeClr val="tx1"/>
                  </a:solidFill>
                  <a:latin typeface="Calibri" panose="020F0502020204030204" pitchFamily="34" charset="0"/>
                  <a:ea typeface="宋体" panose="02010600030101010101" pitchFamily="2" charset="-122"/>
                </a:defRPr>
              </a:lvl1pPr>
              <a:lvl2pPr marL="742950" indent="-285750">
                <a:defRPr sz="1900">
                  <a:solidFill>
                    <a:schemeClr val="tx1"/>
                  </a:solidFill>
                  <a:latin typeface="Calibri" panose="020F0502020204030204" pitchFamily="34" charset="0"/>
                  <a:ea typeface="宋体" panose="02010600030101010101" pitchFamily="2" charset="-122"/>
                </a:defRPr>
              </a:lvl2pPr>
              <a:lvl3pPr marL="1143000" indent="-228600">
                <a:defRPr sz="1900">
                  <a:solidFill>
                    <a:schemeClr val="tx1"/>
                  </a:solidFill>
                  <a:latin typeface="Calibri" panose="020F0502020204030204" pitchFamily="34" charset="0"/>
                  <a:ea typeface="宋体" panose="02010600030101010101" pitchFamily="2" charset="-122"/>
                </a:defRPr>
              </a:lvl3pPr>
              <a:lvl4pPr marL="1600200" indent="-228600">
                <a:defRPr sz="1900">
                  <a:solidFill>
                    <a:schemeClr val="tx1"/>
                  </a:solidFill>
                  <a:latin typeface="Calibri" panose="020F0502020204030204" pitchFamily="34" charset="0"/>
                  <a:ea typeface="宋体" panose="02010600030101010101" pitchFamily="2" charset="-122"/>
                </a:defRPr>
              </a:lvl4pPr>
              <a:lvl5pPr marL="2057400" indent="-228600">
                <a:defRPr sz="1900">
                  <a:solidFill>
                    <a:schemeClr val="tx1"/>
                  </a:solidFill>
                  <a:latin typeface="Calibri" panose="020F0502020204030204" pitchFamily="34" charset="0"/>
                  <a:ea typeface="宋体" panose="02010600030101010101" pitchFamily="2" charset="-122"/>
                </a:defRPr>
              </a:lvl5pPr>
              <a:lvl6pPr marL="25146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6pPr>
              <a:lvl7pPr marL="29718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7pPr>
              <a:lvl8pPr marL="34290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8pPr>
              <a:lvl9pPr marL="38862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pPr>
              <a:r>
                <a:rPr lang="zh-CN" altLang="en-US" sz="2400" dirty="0">
                  <a:solidFill>
                    <a:srgbClr val="00B0F0"/>
                  </a:solidFill>
                  <a:latin typeface="微软雅黑" panose="020B0503020204020204" pitchFamily="34" charset="-122"/>
                  <a:ea typeface="微软雅黑" panose="020B0503020204020204" pitchFamily="34" charset="-122"/>
                  <a:cs typeface="华文黑体" charset="-122"/>
                </a:rPr>
                <a:t>AQ11算法</a:t>
              </a:r>
            </a:p>
          </p:txBody>
        </p:sp>
        <p:sp>
          <p:nvSpPr>
            <p:cNvPr id="36" name="TextBox 138"/>
            <p:cNvSpPr txBox="1">
              <a:spLocks noChangeArrowheads="1"/>
            </p:cNvSpPr>
            <p:nvPr/>
          </p:nvSpPr>
          <p:spPr bwMode="auto">
            <a:xfrm>
              <a:off x="7557944" y="6995847"/>
              <a:ext cx="6716376" cy="730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0" rIns="68573" bIns="0">
              <a:spAutoFit/>
            </a:bodyPr>
            <a:lstStyle>
              <a:lvl1pPr>
                <a:defRPr sz="1900">
                  <a:solidFill>
                    <a:schemeClr val="tx1"/>
                  </a:solidFill>
                  <a:latin typeface="Calibri" panose="020F0502020204030204" pitchFamily="34" charset="0"/>
                  <a:ea typeface="宋体" panose="02010600030101010101" pitchFamily="2" charset="-122"/>
                </a:defRPr>
              </a:lvl1pPr>
              <a:lvl2pPr marL="742950" indent="-285750">
                <a:defRPr sz="1900">
                  <a:solidFill>
                    <a:schemeClr val="tx1"/>
                  </a:solidFill>
                  <a:latin typeface="Calibri" panose="020F0502020204030204" pitchFamily="34" charset="0"/>
                  <a:ea typeface="宋体" panose="02010600030101010101" pitchFamily="2" charset="-122"/>
                </a:defRPr>
              </a:lvl2pPr>
              <a:lvl3pPr marL="1143000" indent="-228600">
                <a:defRPr sz="1900">
                  <a:solidFill>
                    <a:schemeClr val="tx1"/>
                  </a:solidFill>
                  <a:latin typeface="Calibri" panose="020F0502020204030204" pitchFamily="34" charset="0"/>
                  <a:ea typeface="宋体" panose="02010600030101010101" pitchFamily="2" charset="-122"/>
                </a:defRPr>
              </a:lvl3pPr>
              <a:lvl4pPr marL="1600200" indent="-228600">
                <a:defRPr sz="1900">
                  <a:solidFill>
                    <a:schemeClr val="tx1"/>
                  </a:solidFill>
                  <a:latin typeface="Calibri" panose="020F0502020204030204" pitchFamily="34" charset="0"/>
                  <a:ea typeface="宋体" panose="02010600030101010101" pitchFamily="2" charset="-122"/>
                </a:defRPr>
              </a:lvl4pPr>
              <a:lvl5pPr marL="2057400" indent="-228600">
                <a:defRPr sz="1900">
                  <a:solidFill>
                    <a:schemeClr val="tx1"/>
                  </a:solidFill>
                  <a:latin typeface="Calibri" panose="020F0502020204030204" pitchFamily="34" charset="0"/>
                  <a:ea typeface="宋体" panose="02010600030101010101" pitchFamily="2" charset="-122"/>
                </a:defRPr>
              </a:lvl5pPr>
              <a:lvl6pPr marL="25146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6pPr>
              <a:lvl7pPr marL="29718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7pPr>
              <a:lvl8pPr marL="34290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8pPr>
              <a:lvl9pPr marL="38862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pPr>
              <a:r>
                <a:rPr lang="zh-CN" altLang="en-US" sz="2400" dirty="0">
                  <a:solidFill>
                    <a:srgbClr val="00B0F0"/>
                  </a:solidFill>
                  <a:latin typeface="微软雅黑" panose="020B0503020204020204" pitchFamily="34" charset="-122"/>
                  <a:ea typeface="微软雅黑" panose="020B0503020204020204" pitchFamily="34" charset="-122"/>
                  <a:cs typeface="华文黑体" charset="-122"/>
                </a:rPr>
                <a:t>基于Rough集理论的逻辑学习算法</a:t>
              </a:r>
            </a:p>
          </p:txBody>
        </p:sp>
        <p:sp>
          <p:nvSpPr>
            <p:cNvPr id="49" name="TextBox 138"/>
            <p:cNvSpPr txBox="1">
              <a:spLocks noChangeArrowheads="1"/>
            </p:cNvSpPr>
            <p:nvPr/>
          </p:nvSpPr>
          <p:spPr bwMode="auto">
            <a:xfrm>
              <a:off x="7433441" y="3058816"/>
              <a:ext cx="7367687" cy="1321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0" rIns="68573" bIns="0">
              <a:spAutoFit/>
            </a:bodyPr>
            <a:lstStyle>
              <a:lvl1pPr>
                <a:defRPr sz="1900">
                  <a:solidFill>
                    <a:schemeClr val="tx1"/>
                  </a:solidFill>
                  <a:latin typeface="Calibri" panose="020F0502020204030204" pitchFamily="34" charset="0"/>
                  <a:ea typeface="宋体" panose="02010600030101010101" pitchFamily="2" charset="-122"/>
                </a:defRPr>
              </a:lvl1pPr>
              <a:lvl2pPr marL="742950" indent="-285750">
                <a:defRPr sz="1900">
                  <a:solidFill>
                    <a:schemeClr val="tx1"/>
                  </a:solidFill>
                  <a:latin typeface="Calibri" panose="020F0502020204030204" pitchFamily="34" charset="0"/>
                  <a:ea typeface="宋体" panose="02010600030101010101" pitchFamily="2" charset="-122"/>
                </a:defRPr>
              </a:lvl2pPr>
              <a:lvl3pPr marL="1143000" indent="-228600">
                <a:defRPr sz="1900">
                  <a:solidFill>
                    <a:schemeClr val="tx1"/>
                  </a:solidFill>
                  <a:latin typeface="Calibri" panose="020F0502020204030204" pitchFamily="34" charset="0"/>
                  <a:ea typeface="宋体" panose="02010600030101010101" pitchFamily="2" charset="-122"/>
                </a:defRPr>
              </a:lvl3pPr>
              <a:lvl4pPr marL="1600200" indent="-228600">
                <a:defRPr sz="1900">
                  <a:solidFill>
                    <a:schemeClr val="tx1"/>
                  </a:solidFill>
                  <a:latin typeface="Calibri" panose="020F0502020204030204" pitchFamily="34" charset="0"/>
                  <a:ea typeface="宋体" panose="02010600030101010101" pitchFamily="2" charset="-122"/>
                </a:defRPr>
              </a:lvl4pPr>
              <a:lvl5pPr marL="2057400" indent="-228600">
                <a:defRPr sz="1900">
                  <a:solidFill>
                    <a:schemeClr val="tx1"/>
                  </a:solidFill>
                  <a:latin typeface="Calibri" panose="020F0502020204030204" pitchFamily="34" charset="0"/>
                  <a:ea typeface="宋体" panose="02010600030101010101" pitchFamily="2" charset="-122"/>
                </a:defRPr>
              </a:lvl5pPr>
              <a:lvl6pPr marL="25146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6pPr>
              <a:lvl7pPr marL="29718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7pPr>
              <a:lvl8pPr marL="34290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8pPr>
              <a:lvl9pPr marL="38862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9pPr>
            </a:lstStyle>
            <a:p>
              <a:pPr algn="l" fontAlgn="auto">
                <a:lnSpc>
                  <a:spcPct val="100000"/>
                </a:lnSpc>
              </a:pPr>
              <a:r>
                <a:rPr lang="zh-CN" altLang="en-US" sz="1600" dirty="0">
                  <a:latin typeface="微软雅黑" panose="020B0503020204020204" pitchFamily="34" charset="-122"/>
                  <a:ea typeface="微软雅黑" panose="020B0503020204020204" pitchFamily="34" charset="-122"/>
                  <a:cs typeface="华文黑体" charset="-122"/>
                </a:rPr>
                <a:t>使用一棵过滤决策树表示学习结果；</a:t>
              </a:r>
            </a:p>
            <a:p>
              <a:pPr algn="l" fontAlgn="auto">
                <a:lnSpc>
                  <a:spcPct val="100000"/>
                </a:lnSpc>
              </a:pPr>
              <a:r>
                <a:rPr lang="zh-CN" altLang="en-US" sz="1600" dirty="0">
                  <a:latin typeface="微软雅黑" panose="020B0503020204020204" pitchFamily="34" charset="-122"/>
                  <a:ea typeface="微软雅黑" panose="020B0503020204020204" pitchFamily="34" charset="-122"/>
                  <a:cs typeface="华文黑体" charset="-122"/>
                </a:rPr>
                <a:t>决策树的每个节点都是样本的某个属性，采用信息熵作为节点的选择依据；</a:t>
              </a:r>
            </a:p>
            <a:p>
              <a:pPr algn="l" fontAlgn="auto">
                <a:lnSpc>
                  <a:spcPct val="100000"/>
                </a:lnSpc>
              </a:pPr>
              <a:r>
                <a:rPr lang="zh-CN" altLang="en-US" sz="1600" dirty="0">
                  <a:latin typeface="微软雅黑" panose="020B0503020204020204" pitchFamily="34" charset="-122"/>
                  <a:ea typeface="微软雅黑" panose="020B0503020204020204" pitchFamily="34" charset="-122"/>
                  <a:cs typeface="华文黑体" charset="-122"/>
                </a:rPr>
                <a:t>采用了有效的增量学习策略</a:t>
              </a:r>
            </a:p>
          </p:txBody>
        </p:sp>
        <p:sp>
          <p:nvSpPr>
            <p:cNvPr id="50" name="TextBox 138"/>
            <p:cNvSpPr txBox="1">
              <a:spLocks noChangeArrowheads="1"/>
            </p:cNvSpPr>
            <p:nvPr/>
          </p:nvSpPr>
          <p:spPr bwMode="auto">
            <a:xfrm>
              <a:off x="7232712" y="5620675"/>
              <a:ext cx="7367687" cy="347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0" rIns="68573" bIns="0">
              <a:spAutoFit/>
            </a:bodyPr>
            <a:lstStyle>
              <a:lvl1pPr>
                <a:defRPr sz="1900">
                  <a:solidFill>
                    <a:schemeClr val="tx1"/>
                  </a:solidFill>
                  <a:latin typeface="Calibri" panose="020F0502020204030204" pitchFamily="34" charset="0"/>
                  <a:ea typeface="宋体" panose="02010600030101010101" pitchFamily="2" charset="-122"/>
                </a:defRPr>
              </a:lvl1pPr>
              <a:lvl2pPr marL="742950" indent="-285750">
                <a:defRPr sz="1900">
                  <a:solidFill>
                    <a:schemeClr val="tx1"/>
                  </a:solidFill>
                  <a:latin typeface="Calibri" panose="020F0502020204030204" pitchFamily="34" charset="0"/>
                  <a:ea typeface="宋体" panose="02010600030101010101" pitchFamily="2" charset="-122"/>
                </a:defRPr>
              </a:lvl2pPr>
              <a:lvl3pPr marL="1143000" indent="-228600">
                <a:defRPr sz="1900">
                  <a:solidFill>
                    <a:schemeClr val="tx1"/>
                  </a:solidFill>
                  <a:latin typeface="Calibri" panose="020F0502020204030204" pitchFamily="34" charset="0"/>
                  <a:ea typeface="宋体" panose="02010600030101010101" pitchFamily="2" charset="-122"/>
                </a:defRPr>
              </a:lvl3pPr>
              <a:lvl4pPr marL="1600200" indent="-228600">
                <a:defRPr sz="1900">
                  <a:solidFill>
                    <a:schemeClr val="tx1"/>
                  </a:solidFill>
                  <a:latin typeface="Calibri" panose="020F0502020204030204" pitchFamily="34" charset="0"/>
                  <a:ea typeface="宋体" panose="02010600030101010101" pitchFamily="2" charset="-122"/>
                </a:defRPr>
              </a:lvl4pPr>
              <a:lvl5pPr marL="2057400" indent="-228600">
                <a:defRPr sz="1900">
                  <a:solidFill>
                    <a:schemeClr val="tx1"/>
                  </a:solidFill>
                  <a:latin typeface="Calibri" panose="020F0502020204030204" pitchFamily="34" charset="0"/>
                  <a:ea typeface="宋体" panose="02010600030101010101" pitchFamily="2" charset="-122"/>
                </a:defRPr>
              </a:lvl5pPr>
              <a:lvl6pPr marL="25146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6pPr>
              <a:lvl7pPr marL="29718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7pPr>
              <a:lvl8pPr marL="34290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8pPr>
              <a:lvl9pPr marL="38862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9pPr>
            </a:lstStyle>
            <a:p>
              <a:pPr algn="l" fontAlgn="auto">
                <a:lnSpc>
                  <a:spcPct val="100000"/>
                </a:lnSpc>
              </a:pPr>
              <a:r>
                <a:rPr lang="zh-CN" altLang="en-US" sz="1600" dirty="0">
                  <a:latin typeface="微软雅黑" panose="020B0503020204020204" pitchFamily="34" charset="-122"/>
                  <a:ea typeface="微软雅黑" panose="020B0503020204020204" pitchFamily="34" charset="-122"/>
                  <a:cs typeface="华文黑体" charset="-122"/>
                </a:rPr>
                <a:t>使用了逻辑语言来描述学习结果</a:t>
              </a:r>
            </a:p>
          </p:txBody>
        </p:sp>
        <p:sp>
          <p:nvSpPr>
            <p:cNvPr id="51" name="TextBox 138"/>
            <p:cNvSpPr txBox="1">
              <a:spLocks noChangeArrowheads="1"/>
            </p:cNvSpPr>
            <p:nvPr/>
          </p:nvSpPr>
          <p:spPr bwMode="auto">
            <a:xfrm>
              <a:off x="7232712" y="8012645"/>
              <a:ext cx="7367687" cy="67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0" rIns="68573" bIns="0">
              <a:spAutoFit/>
            </a:bodyPr>
            <a:lstStyle>
              <a:lvl1pPr>
                <a:defRPr sz="1900">
                  <a:solidFill>
                    <a:schemeClr val="tx1"/>
                  </a:solidFill>
                  <a:latin typeface="Calibri" panose="020F0502020204030204" pitchFamily="34" charset="0"/>
                  <a:ea typeface="宋体" panose="02010600030101010101" pitchFamily="2" charset="-122"/>
                </a:defRPr>
              </a:lvl1pPr>
              <a:lvl2pPr marL="742950" indent="-285750">
                <a:defRPr sz="1900">
                  <a:solidFill>
                    <a:schemeClr val="tx1"/>
                  </a:solidFill>
                  <a:latin typeface="Calibri" panose="020F0502020204030204" pitchFamily="34" charset="0"/>
                  <a:ea typeface="宋体" panose="02010600030101010101" pitchFamily="2" charset="-122"/>
                </a:defRPr>
              </a:lvl2pPr>
              <a:lvl3pPr marL="1143000" indent="-228600">
                <a:defRPr sz="1900">
                  <a:solidFill>
                    <a:schemeClr val="tx1"/>
                  </a:solidFill>
                  <a:latin typeface="Calibri" panose="020F0502020204030204" pitchFamily="34" charset="0"/>
                  <a:ea typeface="宋体" panose="02010600030101010101" pitchFamily="2" charset="-122"/>
                </a:defRPr>
              </a:lvl3pPr>
              <a:lvl4pPr marL="1600200" indent="-228600">
                <a:defRPr sz="1900">
                  <a:solidFill>
                    <a:schemeClr val="tx1"/>
                  </a:solidFill>
                  <a:latin typeface="Calibri" panose="020F0502020204030204" pitchFamily="34" charset="0"/>
                  <a:ea typeface="宋体" panose="02010600030101010101" pitchFamily="2" charset="-122"/>
                </a:defRPr>
              </a:lvl4pPr>
              <a:lvl5pPr marL="2057400" indent="-228600">
                <a:defRPr sz="1900">
                  <a:solidFill>
                    <a:schemeClr val="tx1"/>
                  </a:solidFill>
                  <a:latin typeface="Calibri" panose="020F0502020204030204" pitchFamily="34" charset="0"/>
                  <a:ea typeface="宋体" panose="02010600030101010101" pitchFamily="2" charset="-122"/>
                </a:defRPr>
              </a:lvl5pPr>
              <a:lvl6pPr marL="25146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6pPr>
              <a:lvl7pPr marL="29718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7pPr>
              <a:lvl8pPr marL="34290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8pPr>
              <a:lvl9pPr marL="38862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9pPr>
            </a:lstStyle>
            <a:p>
              <a:pPr algn="l" fontAlgn="auto">
                <a:lnSpc>
                  <a:spcPct val="100000"/>
                </a:lnSpc>
              </a:pPr>
              <a:r>
                <a:rPr lang="zh-CN" altLang="en-US" sz="1600" dirty="0">
                  <a:latin typeface="微软雅黑" panose="020B0503020204020204" pitchFamily="34" charset="-122"/>
                  <a:ea typeface="微软雅黑" panose="020B0503020204020204" pitchFamily="34" charset="-122"/>
                  <a:cs typeface="华文黑体" charset="-122"/>
                </a:rPr>
                <a:t>数据约简可以保持相关主题一致的约束下大大简化样本数据，最终使用很少的几条逻辑规则就能描述过滤规则</a:t>
              </a:r>
            </a:p>
          </p:txBody>
        </p:sp>
      </p:grpSp>
      <p:sp>
        <p:nvSpPr>
          <p:cNvPr id="8" name="矩形 22"/>
          <p:cNvSpPr>
            <a:spLocks noChangeArrowheads="1"/>
          </p:cNvSpPr>
          <p:nvPr/>
        </p:nvSpPr>
        <p:spPr bwMode="auto">
          <a:xfrm>
            <a:off x="6372225" y="3517900"/>
            <a:ext cx="269875" cy="17272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900">
                <a:solidFill>
                  <a:schemeClr val="tx1"/>
                </a:solidFill>
                <a:latin typeface="Calibri" panose="020F0502020204030204" pitchFamily="34" charset="0"/>
                <a:ea typeface="宋体" panose="02010600030101010101" pitchFamily="2" charset="-122"/>
              </a:defRPr>
            </a:lvl1pPr>
            <a:lvl2pPr marL="742950" indent="-285750">
              <a:defRPr sz="1900">
                <a:solidFill>
                  <a:schemeClr val="tx1"/>
                </a:solidFill>
                <a:latin typeface="Calibri" panose="020F0502020204030204" pitchFamily="34" charset="0"/>
                <a:ea typeface="宋体" panose="02010600030101010101" pitchFamily="2" charset="-122"/>
              </a:defRPr>
            </a:lvl2pPr>
            <a:lvl3pPr marL="1143000" indent="-228600">
              <a:defRPr sz="1900">
                <a:solidFill>
                  <a:schemeClr val="tx1"/>
                </a:solidFill>
                <a:latin typeface="Calibri" panose="020F0502020204030204" pitchFamily="34" charset="0"/>
                <a:ea typeface="宋体" panose="02010600030101010101" pitchFamily="2" charset="-122"/>
              </a:defRPr>
            </a:lvl3pPr>
            <a:lvl4pPr marL="1600200" indent="-228600">
              <a:defRPr sz="1900">
                <a:solidFill>
                  <a:schemeClr val="tx1"/>
                </a:solidFill>
                <a:latin typeface="Calibri" panose="020F0502020204030204" pitchFamily="34" charset="0"/>
                <a:ea typeface="宋体" panose="02010600030101010101" pitchFamily="2" charset="-122"/>
              </a:defRPr>
            </a:lvl4pPr>
            <a:lvl5pPr marL="2057400" indent="-228600">
              <a:defRPr sz="1900">
                <a:solidFill>
                  <a:schemeClr val="tx1"/>
                </a:solidFill>
                <a:latin typeface="Calibri" panose="020F0502020204030204" pitchFamily="34" charset="0"/>
                <a:ea typeface="宋体" panose="02010600030101010101" pitchFamily="2" charset="-122"/>
              </a:defRPr>
            </a:lvl5pPr>
            <a:lvl6pPr marL="25146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6pPr>
            <a:lvl7pPr marL="29718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7pPr>
            <a:lvl8pPr marL="34290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8pPr>
            <a:lvl9pPr marL="38862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1425">
              <a:solidFill>
                <a:schemeClr val="accent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6" name="矩形 22"/>
          <p:cNvSpPr>
            <a:spLocks noChangeArrowheads="1"/>
          </p:cNvSpPr>
          <p:nvPr/>
        </p:nvSpPr>
        <p:spPr bwMode="auto">
          <a:xfrm>
            <a:off x="6491605" y="5307965"/>
            <a:ext cx="269875" cy="172720"/>
          </a:xfrm>
          <a:prstGeom prst="rect">
            <a:avLst/>
          </a:prstGeom>
          <a:solidFill>
            <a:srgbClr val="00B0F0">
              <a:alpha val="73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900">
                <a:solidFill>
                  <a:schemeClr val="tx1"/>
                </a:solidFill>
                <a:latin typeface="Calibri" panose="020F0502020204030204" pitchFamily="34" charset="0"/>
                <a:ea typeface="宋体" panose="02010600030101010101" pitchFamily="2" charset="-122"/>
              </a:defRPr>
            </a:lvl1pPr>
            <a:lvl2pPr marL="742950" indent="-285750">
              <a:defRPr sz="1900">
                <a:solidFill>
                  <a:schemeClr val="tx1"/>
                </a:solidFill>
                <a:latin typeface="Calibri" panose="020F0502020204030204" pitchFamily="34" charset="0"/>
                <a:ea typeface="宋体" panose="02010600030101010101" pitchFamily="2" charset="-122"/>
              </a:defRPr>
            </a:lvl2pPr>
            <a:lvl3pPr marL="1143000" indent="-228600">
              <a:defRPr sz="1900">
                <a:solidFill>
                  <a:schemeClr val="tx1"/>
                </a:solidFill>
                <a:latin typeface="Calibri" panose="020F0502020204030204" pitchFamily="34" charset="0"/>
                <a:ea typeface="宋体" panose="02010600030101010101" pitchFamily="2" charset="-122"/>
              </a:defRPr>
            </a:lvl3pPr>
            <a:lvl4pPr marL="1600200" indent="-228600">
              <a:defRPr sz="1900">
                <a:solidFill>
                  <a:schemeClr val="tx1"/>
                </a:solidFill>
                <a:latin typeface="Calibri" panose="020F0502020204030204" pitchFamily="34" charset="0"/>
                <a:ea typeface="宋体" panose="02010600030101010101" pitchFamily="2" charset="-122"/>
              </a:defRPr>
            </a:lvl4pPr>
            <a:lvl5pPr marL="2057400" indent="-228600">
              <a:defRPr sz="1900">
                <a:solidFill>
                  <a:schemeClr val="tx1"/>
                </a:solidFill>
                <a:latin typeface="Calibri" panose="020F0502020204030204" pitchFamily="34" charset="0"/>
                <a:ea typeface="宋体" panose="02010600030101010101" pitchFamily="2" charset="-122"/>
              </a:defRPr>
            </a:lvl5pPr>
            <a:lvl6pPr marL="25146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6pPr>
            <a:lvl7pPr marL="29718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7pPr>
            <a:lvl8pPr marL="34290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8pPr>
            <a:lvl9pPr marL="38862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1425">
              <a:solidFill>
                <a:schemeClr val="accent1"/>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27" name="组合 26"/>
          <p:cNvGrpSpPr/>
          <p:nvPr/>
        </p:nvGrpSpPr>
        <p:grpSpPr bwMode="auto">
          <a:xfrm>
            <a:off x="1819633" y="2738200"/>
            <a:ext cx="1804988" cy="1803797"/>
            <a:chOff x="1642796" y="2615022"/>
            <a:chExt cx="2407382" cy="2405286"/>
          </a:xfrm>
          <a:solidFill>
            <a:schemeClr val="accent5">
              <a:lumMod val="60000"/>
              <a:lumOff val="40000"/>
            </a:schemeClr>
          </a:solidFill>
        </p:grpSpPr>
        <p:sp>
          <p:nvSpPr>
            <p:cNvPr id="28" name="空心弧 3"/>
            <p:cNvSpPr/>
            <p:nvPr/>
          </p:nvSpPr>
          <p:spPr bwMode="auto">
            <a:xfrm rot="-6297671">
              <a:off x="1643844" y="2613974"/>
              <a:ext cx="2405286" cy="2407382"/>
            </a:xfrm>
            <a:custGeom>
              <a:avLst/>
              <a:gdLst>
                <a:gd name="T0" fmla="*/ 294313 w 21600"/>
                <a:gd name="T1" fmla="*/ 859859 h 21600"/>
                <a:gd name="T2" fmla="*/ 1202532 w 21600"/>
                <a:gd name="T3" fmla="*/ 231822 h 21600"/>
                <a:gd name="T4" fmla="*/ 2110861 w 21600"/>
                <a:gd name="T5" fmla="*/ 859859 h 21600"/>
                <a:gd name="T6" fmla="*/ 2327448 w 21600"/>
                <a:gd name="T7" fmla="*/ 777830 h 21600"/>
                <a:gd name="T8" fmla="*/ 1202643 w 21600"/>
                <a:gd name="T9" fmla="*/ 0 h 21600"/>
                <a:gd name="T10" fmla="*/ 77726 w 21600"/>
                <a:gd name="T11" fmla="*/ 777830 h 21600"/>
                <a:gd name="T12" fmla="*/ 294313 w 21600"/>
                <a:gd name="T13" fmla="*/ 859859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3969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2643" y="7715"/>
                  </a:moveTo>
                  <a:cubicBezTo>
                    <a:pt x="3926" y="4323"/>
                    <a:pt x="7173" y="2080"/>
                    <a:pt x="10799" y="2080"/>
                  </a:cubicBezTo>
                  <a:cubicBezTo>
                    <a:pt x="14426" y="2079"/>
                    <a:pt x="17673" y="4323"/>
                    <a:pt x="18956" y="7715"/>
                  </a:cubicBezTo>
                  <a:lnTo>
                    <a:pt x="20901" y="6979"/>
                  </a:lnTo>
                  <a:cubicBezTo>
                    <a:pt x="19313" y="2779"/>
                    <a:pt x="15290" y="0"/>
                    <a:pt x="10800" y="0"/>
                  </a:cubicBezTo>
                  <a:cubicBezTo>
                    <a:pt x="6309" y="-1"/>
                    <a:pt x="2286" y="2779"/>
                    <a:pt x="698" y="6979"/>
                  </a:cubicBezTo>
                  <a:lnTo>
                    <a:pt x="2643" y="77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sz="1070">
                <a:solidFill>
                  <a:schemeClr val="accent1"/>
                </a:solidFill>
                <a:latin typeface="微软雅黑" panose="020B0503020204020204" pitchFamily="34" charset="-122"/>
                <a:ea typeface="微软雅黑" panose="020B0503020204020204" pitchFamily="34" charset="-122"/>
              </a:endParaRPr>
            </a:p>
          </p:txBody>
        </p:sp>
        <p:sp>
          <p:nvSpPr>
            <p:cNvPr id="29" name="空心弧 3"/>
            <p:cNvSpPr/>
            <p:nvPr/>
          </p:nvSpPr>
          <p:spPr bwMode="auto">
            <a:xfrm rot="7872149">
              <a:off x="1643844" y="2613974"/>
              <a:ext cx="2405286" cy="2407382"/>
            </a:xfrm>
            <a:custGeom>
              <a:avLst/>
              <a:gdLst>
                <a:gd name="T0" fmla="*/ 294313 w 21600"/>
                <a:gd name="T1" fmla="*/ 859859 h 21600"/>
                <a:gd name="T2" fmla="*/ 1202532 w 21600"/>
                <a:gd name="T3" fmla="*/ 231822 h 21600"/>
                <a:gd name="T4" fmla="*/ 2110861 w 21600"/>
                <a:gd name="T5" fmla="*/ 859859 h 21600"/>
                <a:gd name="T6" fmla="*/ 2327448 w 21600"/>
                <a:gd name="T7" fmla="*/ 777830 h 21600"/>
                <a:gd name="T8" fmla="*/ 1202643 w 21600"/>
                <a:gd name="T9" fmla="*/ 0 h 21600"/>
                <a:gd name="T10" fmla="*/ 77726 w 21600"/>
                <a:gd name="T11" fmla="*/ 777830 h 21600"/>
                <a:gd name="T12" fmla="*/ 294313 w 21600"/>
                <a:gd name="T13" fmla="*/ 859859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3969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2643" y="7715"/>
                  </a:moveTo>
                  <a:cubicBezTo>
                    <a:pt x="3926" y="4323"/>
                    <a:pt x="7173" y="2080"/>
                    <a:pt x="10799" y="2080"/>
                  </a:cubicBezTo>
                  <a:cubicBezTo>
                    <a:pt x="14426" y="2079"/>
                    <a:pt x="17673" y="4323"/>
                    <a:pt x="18956" y="7715"/>
                  </a:cubicBezTo>
                  <a:lnTo>
                    <a:pt x="20901" y="6979"/>
                  </a:lnTo>
                  <a:cubicBezTo>
                    <a:pt x="19313" y="2779"/>
                    <a:pt x="15290" y="0"/>
                    <a:pt x="10800" y="0"/>
                  </a:cubicBezTo>
                  <a:cubicBezTo>
                    <a:pt x="6309" y="-1"/>
                    <a:pt x="2286" y="2779"/>
                    <a:pt x="698" y="6979"/>
                  </a:cubicBezTo>
                  <a:lnTo>
                    <a:pt x="2643" y="77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sz="1070">
                <a:solidFill>
                  <a:schemeClr val="accent1"/>
                </a:solidFill>
                <a:latin typeface="微软雅黑" panose="020B0503020204020204" pitchFamily="34" charset="-122"/>
                <a:ea typeface="微软雅黑" panose="020B0503020204020204" pitchFamily="34" charset="-122"/>
              </a:endParaRPr>
            </a:p>
          </p:txBody>
        </p:sp>
      </p:grpSp>
      <p:grpSp>
        <p:nvGrpSpPr>
          <p:cNvPr id="30" name="组合 29"/>
          <p:cNvGrpSpPr/>
          <p:nvPr/>
        </p:nvGrpSpPr>
        <p:grpSpPr bwMode="auto">
          <a:xfrm>
            <a:off x="3642360" y="1971675"/>
            <a:ext cx="2599056" cy="3337560"/>
            <a:chOff x="3767879" y="1656458"/>
            <a:chExt cx="3464805" cy="4449392"/>
          </a:xfrm>
        </p:grpSpPr>
        <p:cxnSp>
          <p:nvCxnSpPr>
            <p:cNvPr id="31" name="直接连接符 30"/>
            <p:cNvCxnSpPr/>
            <p:nvPr/>
          </p:nvCxnSpPr>
          <p:spPr>
            <a:xfrm flipH="1">
              <a:off x="3971044" y="1656458"/>
              <a:ext cx="3119424" cy="1343452"/>
            </a:xfrm>
            <a:prstGeom prst="line">
              <a:avLst/>
            </a:prstGeom>
            <a:ln>
              <a:solidFill>
                <a:srgbClr val="8650AE"/>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flipV="1">
              <a:off x="3930411" y="4726843"/>
              <a:ext cx="3302273" cy="1379007"/>
            </a:xfrm>
            <a:prstGeom prst="line">
              <a:avLst/>
            </a:prstGeom>
            <a:ln>
              <a:solidFill>
                <a:srgbClr val="8650AE"/>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3767879" y="3832901"/>
              <a:ext cx="3392850" cy="0"/>
            </a:xfrm>
            <a:prstGeom prst="line">
              <a:avLst/>
            </a:prstGeom>
            <a:ln>
              <a:solidFill>
                <a:srgbClr val="8FAADC"/>
              </a:solidFill>
            </a:ln>
          </p:spPr>
          <p:style>
            <a:lnRef idx="1">
              <a:schemeClr val="accent1"/>
            </a:lnRef>
            <a:fillRef idx="0">
              <a:schemeClr val="accent1"/>
            </a:fillRef>
            <a:effectRef idx="0">
              <a:schemeClr val="accent1"/>
            </a:effectRef>
            <a:fontRef idx="minor">
              <a:schemeClr val="tx1"/>
            </a:fontRef>
          </p:style>
        </p:cxnSp>
      </p:grpSp>
      <p:sp>
        <p:nvSpPr>
          <p:cNvPr id="34" name="空心弧 4"/>
          <p:cNvSpPr/>
          <p:nvPr/>
        </p:nvSpPr>
        <p:spPr bwMode="auto">
          <a:xfrm rot="16200000">
            <a:off x="1455540" y="2373789"/>
            <a:ext cx="2532460" cy="2532460"/>
          </a:xfrm>
          <a:custGeom>
            <a:avLst/>
            <a:gdLst>
              <a:gd name="T0" fmla="*/ 954518 w 21600"/>
              <a:gd name="T1" fmla="*/ 2897635 h 21600"/>
              <a:gd name="T2" fmla="*/ 273724 w 21600"/>
              <a:gd name="T3" fmla="*/ 1688307 h 21600"/>
              <a:gd name="T4" fmla="*/ 1688306 w 21600"/>
              <a:gd name="T5" fmla="*/ 273725 h 21600"/>
              <a:gd name="T6" fmla="*/ 3102888 w 21600"/>
              <a:gd name="T7" fmla="*/ 1688307 h 21600"/>
              <a:gd name="T8" fmla="*/ 2421937 w 21600"/>
              <a:gd name="T9" fmla="*/ 2897635 h 21600"/>
              <a:gd name="T10" fmla="*/ 2563880 w 21600"/>
              <a:gd name="T11" fmla="*/ 3131653 h 21600"/>
              <a:gd name="T12" fmla="*/ 3376612 w 21600"/>
              <a:gd name="T13" fmla="*/ 1688307 h 21600"/>
              <a:gd name="T14" fmla="*/ 1688306 w 21600"/>
              <a:gd name="T15" fmla="*/ 0 h 21600"/>
              <a:gd name="T16" fmla="*/ 0 w 21600"/>
              <a:gd name="T17" fmla="*/ 1688307 h 21600"/>
              <a:gd name="T18" fmla="*/ 812575 w 21600"/>
              <a:gd name="T19" fmla="*/ 3131653 h 21600"/>
              <a:gd name="T20" fmla="*/ 954518 w 21600"/>
              <a:gd name="T21" fmla="*/ 2897635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00"/>
              <a:gd name="T34" fmla="*/ 0 h 21600"/>
              <a:gd name="T35" fmla="*/ 21600 w 21600"/>
              <a:gd name="T36" fmla="*/ 18772 h 216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00" h="21600">
                <a:moveTo>
                  <a:pt x="6106" y="18536"/>
                </a:moveTo>
                <a:cubicBezTo>
                  <a:pt x="3402" y="16896"/>
                  <a:pt x="1751" y="13962"/>
                  <a:pt x="1751" y="10800"/>
                </a:cubicBezTo>
                <a:cubicBezTo>
                  <a:pt x="1751" y="5802"/>
                  <a:pt x="5802" y="1751"/>
                  <a:pt x="10800" y="1751"/>
                </a:cubicBezTo>
                <a:cubicBezTo>
                  <a:pt x="15797" y="1751"/>
                  <a:pt x="19849" y="5802"/>
                  <a:pt x="19849" y="10800"/>
                </a:cubicBezTo>
                <a:cubicBezTo>
                  <a:pt x="19849" y="13962"/>
                  <a:pt x="18197" y="16896"/>
                  <a:pt x="15493" y="18536"/>
                </a:cubicBezTo>
                <a:lnTo>
                  <a:pt x="16401" y="20033"/>
                </a:lnTo>
                <a:cubicBezTo>
                  <a:pt x="19628" y="18075"/>
                  <a:pt x="21600" y="14574"/>
                  <a:pt x="21600" y="10800"/>
                </a:cubicBezTo>
                <a:cubicBezTo>
                  <a:pt x="21600" y="4835"/>
                  <a:pt x="16764" y="0"/>
                  <a:pt x="10800" y="0"/>
                </a:cubicBezTo>
                <a:cubicBezTo>
                  <a:pt x="4835" y="0"/>
                  <a:pt x="0" y="4835"/>
                  <a:pt x="0" y="10800"/>
                </a:cubicBezTo>
                <a:cubicBezTo>
                  <a:pt x="-1" y="14574"/>
                  <a:pt x="1971" y="18075"/>
                  <a:pt x="5198" y="20033"/>
                </a:cubicBezTo>
                <a:lnTo>
                  <a:pt x="6106" y="18536"/>
                </a:lnTo>
                <a:close/>
              </a:path>
            </a:pathLst>
          </a:custGeom>
          <a:solidFill>
            <a:srgbClr val="7030A0">
              <a:alpha val="84000"/>
            </a:srgbClr>
          </a:solidFill>
          <a:ln>
            <a:noFill/>
          </a:ln>
        </p:spPr>
        <p:txBody>
          <a:bodyPr anchor="ctr"/>
          <a:lstStyle/>
          <a:p>
            <a:endParaRPr lang="zh-CN" altLang="en-US" sz="1070">
              <a:solidFill>
                <a:schemeClr val="accent1"/>
              </a:solidFill>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12"/>
          </p:nvPr>
        </p:nvSpPr>
        <p:spPr/>
        <p:txBody>
          <a:bodyPr/>
          <a:lstStyle/>
          <a:p>
            <a:pPr>
              <a:defRPr/>
            </a:pPr>
            <a:fld id="{B8A2BE66-3A1D-4F69-92F9-8180C3DFAFD8}" type="slidenum">
              <a:rPr lang="zh-CN" altLang="zh-CN" smtClean="0"/>
              <a:t>49</a:t>
            </a:fld>
            <a:endParaRPr lang="zh-CN" altLang="zh-CN"/>
          </a:p>
        </p:txBody>
      </p:sp>
    </p:spTree>
    <p:extLst>
      <p:ext uri="{BB962C8B-B14F-4D97-AF65-F5344CB8AC3E}">
        <p14:creationId xmlns:p14="http://schemas.microsoft.com/office/powerpoint/2010/main" val="3959795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right)">
                                      <p:cBhvr>
                                        <p:cTn id="7" dur="500"/>
                                        <p:tgtEl>
                                          <p:spTgt spid="27"/>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randombar(horizontal)">
                                      <p:cBhvr>
                                        <p:cTn id="11" dur="500"/>
                                        <p:tgtEl>
                                          <p:spTgt spid="1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left)">
                                      <p:cBhvr>
                                        <p:cTn id="15" dur="500"/>
                                        <p:tgtEl>
                                          <p:spTgt spid="30"/>
                                        </p:tgtEl>
                                      </p:cBhvr>
                                    </p:animEffect>
                                  </p:childTnLst>
                                </p:cTn>
                              </p:par>
                            </p:childTnLst>
                          </p:cTn>
                        </p:par>
                        <p:par>
                          <p:cTn id="16" fill="hold">
                            <p:stCondLst>
                              <p:cond delay="1500"/>
                            </p:stCondLst>
                            <p:childTnLst>
                              <p:par>
                                <p:cTn id="17" presetID="12" presetClass="entr" presetSubtype="4"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p:tgtEl>
                                          <p:spTgt spid="2"/>
                                        </p:tgtEl>
                                        <p:attrNameLst>
                                          <p:attrName>ppt_y</p:attrName>
                                        </p:attrNameLst>
                                      </p:cBhvr>
                                      <p:tavLst>
                                        <p:tav tm="0">
                                          <p:val>
                                            <p:strVal val="#ppt_y+#ppt_h*1.125000"/>
                                          </p:val>
                                        </p:tav>
                                        <p:tav tm="100000">
                                          <p:val>
                                            <p:strVal val="#ppt_y"/>
                                          </p:val>
                                        </p:tav>
                                      </p:tavLst>
                                    </p:anim>
                                    <p:animEffect transition="in" filter="wipe(up)">
                                      <p:cBhvr>
                                        <p:cTn id="20" dur="500"/>
                                        <p:tgtEl>
                                          <p:spTgt spid="2"/>
                                        </p:tgtEl>
                                      </p:cBhvr>
                                    </p:animEffect>
                                  </p:childTnLst>
                                </p:cTn>
                              </p:par>
                            </p:childTnLst>
                          </p:cTn>
                        </p:par>
                        <p:par>
                          <p:cTn id="21" fill="hold">
                            <p:stCondLst>
                              <p:cond delay="2000"/>
                            </p:stCondLst>
                            <p:childTnLst>
                              <p:par>
                                <p:cTn id="22" presetID="22" presetClass="entr" presetSubtype="2" fill="hold" grpId="0" nodeType="after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wipe(right)">
                                      <p:cBhvr>
                                        <p:cTn id="2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4"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文本框 182"/>
          <p:cNvSpPr txBox="1"/>
          <p:nvPr/>
        </p:nvSpPr>
        <p:spPr>
          <a:xfrm>
            <a:off x="675067" y="5926153"/>
            <a:ext cx="10342880" cy="613410"/>
          </a:xfrm>
          <a:prstGeom prst="rect">
            <a:avLst/>
          </a:prstGeom>
          <a:noFill/>
        </p:spPr>
        <p:txBody>
          <a:bodyPr wrap="none" rtlCol="0">
            <a:spAutoFit/>
          </a:bodyPr>
          <a:lstStyle>
            <a:defPPr>
              <a:defRPr lang="zh-CN"/>
            </a:defPPr>
            <a:lvl1pPr>
              <a:defRPr sz="3200">
                <a:solidFill>
                  <a:srgbClr val="31B5D6"/>
                </a:solidFill>
                <a:latin typeface="华康俪金黑W8(P)" panose="020B0800000000000000" pitchFamily="34" charset="-122"/>
                <a:ea typeface="华康俪金黑W8(P)" panose="020B0800000000000000" pitchFamily="34" charset="-122"/>
              </a:defRPr>
            </a:lvl1pPr>
          </a:lstStyle>
          <a:p>
            <a:pPr algn="l"/>
            <a:r>
              <a:rPr lang="zh-CN" altLang="en-US" dirty="0">
                <a:latin typeface="微软雅黑" panose="020B0503020204020204" pitchFamily="34" charset="-122"/>
                <a:ea typeface="微软雅黑" panose="020B0503020204020204" pitchFamily="34" charset="-122"/>
              </a:rPr>
              <a:t>网络信息内容过滤具有重要的现实意义和巨大的应用价值</a:t>
            </a:r>
          </a:p>
        </p:txBody>
      </p:sp>
      <p:sp>
        <p:nvSpPr>
          <p:cNvPr id="196" name="文本框 4"/>
          <p:cNvSpPr>
            <a:spLocks noChangeArrowheads="1"/>
          </p:cNvSpPr>
          <p:nvPr/>
        </p:nvSpPr>
        <p:spPr bwMode="auto">
          <a:xfrm>
            <a:off x="1494368" y="260350"/>
            <a:ext cx="7769985" cy="70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000" dirty="0">
                <a:solidFill>
                  <a:srgbClr val="31B5D6"/>
                </a:solidFill>
                <a:latin typeface="华康俪金黑W8(P)" panose="020B0800000000000000" pitchFamily="34" charset="-122"/>
                <a:ea typeface="华康俪金黑W8(P)" panose="020B0800000000000000" pitchFamily="34" charset="-122"/>
                <a:sym typeface="Calibri" panose="020F0502020204030204" pitchFamily="34" charset="0"/>
              </a:rPr>
              <a:t>网络信息内容过滤概述</a:t>
            </a:r>
            <a:r>
              <a:rPr lang="en-US" altLang="zh-CN" sz="4000" dirty="0">
                <a:solidFill>
                  <a:srgbClr val="31B5D6"/>
                </a:solidFill>
                <a:latin typeface="华康俪金黑W8(P)" panose="020B0800000000000000" pitchFamily="34" charset="-122"/>
                <a:ea typeface="华康俪金黑W8(P)" panose="020B0800000000000000" pitchFamily="34" charset="-122"/>
                <a:sym typeface="Calibri" panose="020F0502020204030204" pitchFamily="34" charset="0"/>
              </a:rPr>
              <a:t>---</a:t>
            </a:r>
            <a:r>
              <a:rPr lang="zh-CN" altLang="en-US" sz="4000" dirty="0">
                <a:solidFill>
                  <a:srgbClr val="31B5D6"/>
                </a:solidFill>
                <a:latin typeface="华康俪金黑W8(P)" panose="020B0800000000000000" pitchFamily="34" charset="-122"/>
                <a:ea typeface="华康俪金黑W8(P)" panose="020B0800000000000000" pitchFamily="34" charset="-122"/>
                <a:sym typeface="Calibri" panose="020F0502020204030204" pitchFamily="34" charset="0"/>
              </a:rPr>
              <a:t>意义</a:t>
            </a:r>
          </a:p>
        </p:txBody>
      </p:sp>
      <p:sp>
        <p:nvSpPr>
          <p:cNvPr id="197" name="直接连接符 13"/>
          <p:cNvSpPr>
            <a:spLocks noChangeShapeType="1"/>
          </p:cNvSpPr>
          <p:nvPr/>
        </p:nvSpPr>
        <p:spPr bwMode="auto">
          <a:xfrm>
            <a:off x="675217" y="927100"/>
            <a:ext cx="8313800" cy="0"/>
          </a:xfrm>
          <a:prstGeom prst="line">
            <a:avLst/>
          </a:prstGeom>
          <a:noFill/>
          <a:ln w="6350">
            <a:solidFill>
              <a:srgbClr val="4A7EBB">
                <a:alpha val="25098"/>
              </a:srgbClr>
            </a:solidFill>
            <a:bevel/>
          </a:ln>
          <a:extLst>
            <a:ext uri="{909E8E84-426E-40DD-AFC4-6F175D3DCCD1}">
              <a14:hiddenFill xmlns:a14="http://schemas.microsoft.com/office/drawing/2010/main">
                <a:noFill/>
              </a14:hiddenFill>
            </a:ext>
          </a:extLst>
        </p:spPr>
        <p:txBody>
          <a:bodyPr/>
          <a:lstStyle/>
          <a:p>
            <a:endParaRPr lang="zh-CN" altLang="en-US">
              <a:latin typeface="Arial" panose="020B0604020202020204" pitchFamily="34" charset="0"/>
            </a:endParaRPr>
          </a:p>
        </p:txBody>
      </p:sp>
      <p:sp>
        <p:nvSpPr>
          <p:cNvPr id="3" name="Freeform 48"/>
          <p:cNvSpPr/>
          <p:nvPr/>
        </p:nvSpPr>
        <p:spPr bwMode="gray">
          <a:xfrm flipH="1">
            <a:off x="2024380" y="1513205"/>
            <a:ext cx="3515360" cy="1981835"/>
          </a:xfrm>
          <a:custGeom>
            <a:avLst/>
            <a:gdLst>
              <a:gd name="T0" fmla="*/ 303 w 1299"/>
              <a:gd name="T1" fmla="*/ 1008 h 1008"/>
              <a:gd name="T2" fmla="*/ 1299 w 1299"/>
              <a:gd name="T3" fmla="*/ 1008 h 1008"/>
              <a:gd name="T4" fmla="*/ 1296 w 1299"/>
              <a:gd name="T5" fmla="*/ 315 h 1008"/>
              <a:gd name="T6" fmla="*/ 942 w 1299"/>
              <a:gd name="T7" fmla="*/ 0 h 1008"/>
              <a:gd name="T8" fmla="*/ 3 w 1299"/>
              <a:gd name="T9" fmla="*/ 0 h 1008"/>
              <a:gd name="T10" fmla="*/ 0 w 1299"/>
              <a:gd name="T11" fmla="*/ 723 h 1008"/>
              <a:gd name="T12" fmla="*/ 303 w 1299"/>
              <a:gd name="T13" fmla="*/ 1008 h 1008"/>
            </a:gdLst>
            <a:ahLst/>
            <a:cxnLst>
              <a:cxn ang="0">
                <a:pos x="T0" y="T1"/>
              </a:cxn>
              <a:cxn ang="0">
                <a:pos x="T2" y="T3"/>
              </a:cxn>
              <a:cxn ang="0">
                <a:pos x="T4" y="T5"/>
              </a:cxn>
              <a:cxn ang="0">
                <a:pos x="T6" y="T7"/>
              </a:cxn>
              <a:cxn ang="0">
                <a:pos x="T8" y="T9"/>
              </a:cxn>
              <a:cxn ang="0">
                <a:pos x="T10" y="T11"/>
              </a:cxn>
              <a:cxn ang="0">
                <a:pos x="T12" y="T13"/>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solidFill>
            <a:schemeClr val="accent3">
              <a:lumMod val="20000"/>
              <a:lumOff val="80000"/>
            </a:schemeClr>
          </a:solidFill>
          <a:ln w="28575" cmpd="sng">
            <a:solidFill>
              <a:srgbClr val="F8F8F8"/>
            </a:solidFill>
            <a:round/>
          </a:ln>
          <a:effectLst>
            <a:outerShdw dist="107763" dir="2700000" algn="ctr" rotWithShape="0">
              <a:srgbClr val="1C1C1C">
                <a:alpha val="50000"/>
              </a:srgbClr>
            </a:outerShdw>
          </a:effectLst>
        </p:spPr>
        <p:txBody>
          <a:bodyPr/>
          <a:lstStyle/>
          <a:p>
            <a:pPr>
              <a:defRPr/>
            </a:pPr>
            <a:endParaRPr lang="zh-CN" altLang="en-US">
              <a:latin typeface="微软雅黑" panose="020B0503020204020204" pitchFamily="34" charset="-122"/>
              <a:ea typeface="微软雅黑" panose="020B0503020204020204" pitchFamily="34" charset="-122"/>
            </a:endParaRPr>
          </a:p>
        </p:txBody>
      </p:sp>
      <p:sp>
        <p:nvSpPr>
          <p:cNvPr id="4" name="Freeform 49"/>
          <p:cNvSpPr/>
          <p:nvPr/>
        </p:nvSpPr>
        <p:spPr bwMode="gray">
          <a:xfrm>
            <a:off x="5635625" y="1513205"/>
            <a:ext cx="3629025" cy="1981835"/>
          </a:xfrm>
          <a:custGeom>
            <a:avLst/>
            <a:gdLst>
              <a:gd name="T0" fmla="*/ 2147483647 w 1299"/>
              <a:gd name="T1" fmla="*/ 2147483647 h 1008"/>
              <a:gd name="T2" fmla="*/ 2147483647 w 1299"/>
              <a:gd name="T3" fmla="*/ 2147483647 h 1008"/>
              <a:gd name="T4" fmla="*/ 2147483647 w 1299"/>
              <a:gd name="T5" fmla="*/ 2147483647 h 1008"/>
              <a:gd name="T6" fmla="*/ 2147483647 w 1299"/>
              <a:gd name="T7" fmla="*/ 0 h 1008"/>
              <a:gd name="T8" fmla="*/ 2147483647 w 1299"/>
              <a:gd name="T9" fmla="*/ 0 h 1008"/>
              <a:gd name="T10" fmla="*/ 0 w 1299"/>
              <a:gd name="T11" fmla="*/ 2147483647 h 1008"/>
              <a:gd name="T12" fmla="*/ 2147483647 w 1299"/>
              <a:gd name="T13" fmla="*/ 2147483647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solidFill>
            <a:schemeClr val="accent1">
              <a:lumMod val="20000"/>
              <a:lumOff val="80000"/>
            </a:schemeClr>
          </a:solidFill>
          <a:ln w="28575" cmpd="sng">
            <a:solidFill>
              <a:srgbClr val="F8F8F8"/>
            </a:solidFill>
            <a:round/>
          </a:ln>
          <a:effectLst>
            <a:outerShdw dist="107763" dir="2700000" algn="ctr" rotWithShape="0">
              <a:srgbClr val="1C1C1C">
                <a:alpha val="50000"/>
              </a:srgbClr>
            </a:outerShdw>
          </a:effectLst>
        </p:spPr>
        <p:txBody>
          <a:bodyPr/>
          <a:lstStyle/>
          <a:p>
            <a:endParaRPr lang="zh-CN" altLang="en-US">
              <a:latin typeface="微软雅黑" panose="020B0503020204020204" pitchFamily="34" charset="-122"/>
              <a:ea typeface="微软雅黑" panose="020B0503020204020204" pitchFamily="34" charset="-122"/>
            </a:endParaRPr>
          </a:p>
        </p:txBody>
      </p:sp>
      <p:sp>
        <p:nvSpPr>
          <p:cNvPr id="5" name="Freeform 50"/>
          <p:cNvSpPr/>
          <p:nvPr/>
        </p:nvSpPr>
        <p:spPr bwMode="gray">
          <a:xfrm>
            <a:off x="2024380" y="3596005"/>
            <a:ext cx="3516630" cy="1791335"/>
          </a:xfrm>
          <a:custGeom>
            <a:avLst/>
            <a:gdLst>
              <a:gd name="T0" fmla="*/ 2147483647 w 1299"/>
              <a:gd name="T1" fmla="*/ 2147483647 h 1008"/>
              <a:gd name="T2" fmla="*/ 2147483647 w 1299"/>
              <a:gd name="T3" fmla="*/ 2147483647 h 1008"/>
              <a:gd name="T4" fmla="*/ 2147483647 w 1299"/>
              <a:gd name="T5" fmla="*/ 2147483647 h 1008"/>
              <a:gd name="T6" fmla="*/ 2147483647 w 1299"/>
              <a:gd name="T7" fmla="*/ 0 h 1008"/>
              <a:gd name="T8" fmla="*/ 2147483647 w 1299"/>
              <a:gd name="T9" fmla="*/ 0 h 1008"/>
              <a:gd name="T10" fmla="*/ 0 w 1299"/>
              <a:gd name="T11" fmla="*/ 2147483647 h 1008"/>
              <a:gd name="T12" fmla="*/ 2147483647 w 1299"/>
              <a:gd name="T13" fmla="*/ 2147483647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solidFill>
            <a:schemeClr val="accent1">
              <a:lumMod val="20000"/>
              <a:lumOff val="80000"/>
            </a:schemeClr>
          </a:solidFill>
          <a:ln w="28575" cmpd="sng">
            <a:solidFill>
              <a:srgbClr val="F8F8F8"/>
            </a:solidFill>
            <a:round/>
          </a:ln>
          <a:effectLst>
            <a:outerShdw dist="107763" dir="2700000" algn="ctr" rotWithShape="0">
              <a:srgbClr val="1C1C1C">
                <a:alpha val="50000"/>
              </a:srgbClr>
            </a:outerShdw>
          </a:effectLst>
        </p:spPr>
        <p:txBody>
          <a:bodyPr/>
          <a:lstStyle/>
          <a:p>
            <a:endParaRPr lang="zh-CN" altLang="en-US">
              <a:latin typeface="微软雅黑" panose="020B0503020204020204" pitchFamily="34" charset="-122"/>
              <a:ea typeface="微软雅黑" panose="020B0503020204020204" pitchFamily="34" charset="-122"/>
            </a:endParaRPr>
          </a:p>
        </p:txBody>
      </p:sp>
      <p:sp>
        <p:nvSpPr>
          <p:cNvPr id="10" name="Freeform 51"/>
          <p:cNvSpPr/>
          <p:nvPr/>
        </p:nvSpPr>
        <p:spPr bwMode="gray">
          <a:xfrm flipH="1">
            <a:off x="5635625" y="3596005"/>
            <a:ext cx="3629025" cy="1791335"/>
          </a:xfrm>
          <a:custGeom>
            <a:avLst/>
            <a:gdLst>
              <a:gd name="T0" fmla="*/ 303 w 1299"/>
              <a:gd name="T1" fmla="*/ 1008 h 1008"/>
              <a:gd name="T2" fmla="*/ 1299 w 1299"/>
              <a:gd name="T3" fmla="*/ 1008 h 1008"/>
              <a:gd name="T4" fmla="*/ 1296 w 1299"/>
              <a:gd name="T5" fmla="*/ 315 h 1008"/>
              <a:gd name="T6" fmla="*/ 942 w 1299"/>
              <a:gd name="T7" fmla="*/ 0 h 1008"/>
              <a:gd name="T8" fmla="*/ 3 w 1299"/>
              <a:gd name="T9" fmla="*/ 0 h 1008"/>
              <a:gd name="T10" fmla="*/ 0 w 1299"/>
              <a:gd name="T11" fmla="*/ 723 h 1008"/>
              <a:gd name="T12" fmla="*/ 303 w 1299"/>
              <a:gd name="T13" fmla="*/ 1008 h 1008"/>
            </a:gdLst>
            <a:ahLst/>
            <a:cxnLst>
              <a:cxn ang="0">
                <a:pos x="T0" y="T1"/>
              </a:cxn>
              <a:cxn ang="0">
                <a:pos x="T2" y="T3"/>
              </a:cxn>
              <a:cxn ang="0">
                <a:pos x="T4" y="T5"/>
              </a:cxn>
              <a:cxn ang="0">
                <a:pos x="T6" y="T7"/>
              </a:cxn>
              <a:cxn ang="0">
                <a:pos x="T8" y="T9"/>
              </a:cxn>
              <a:cxn ang="0">
                <a:pos x="T10" y="T11"/>
              </a:cxn>
              <a:cxn ang="0">
                <a:pos x="T12" y="T13"/>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solidFill>
            <a:schemeClr val="accent3">
              <a:lumMod val="20000"/>
              <a:lumOff val="80000"/>
            </a:schemeClr>
          </a:solidFill>
          <a:ln w="28575" cmpd="sng">
            <a:solidFill>
              <a:srgbClr val="F8F8F8"/>
            </a:solidFill>
            <a:round/>
          </a:ln>
          <a:effectLst>
            <a:outerShdw dist="107763" dir="2700000" algn="ctr" rotWithShape="0">
              <a:srgbClr val="1C1C1C">
                <a:alpha val="50000"/>
              </a:srgbClr>
            </a:outerShdw>
          </a:effectLst>
        </p:spPr>
        <p:txBody>
          <a:bodyPr/>
          <a:lstStyle/>
          <a:p>
            <a:endParaRPr lang="zh-CN" altLang="en-US">
              <a:latin typeface="微软雅黑" panose="020B0503020204020204" pitchFamily="34" charset="-122"/>
              <a:ea typeface="微软雅黑" panose="020B0503020204020204" pitchFamily="34" charset="-122"/>
            </a:endParaRPr>
          </a:p>
        </p:txBody>
      </p:sp>
      <p:sp>
        <p:nvSpPr>
          <p:cNvPr id="12" name="Rectangle 59"/>
          <p:cNvSpPr>
            <a:spLocks noChangeArrowheads="1"/>
          </p:cNvSpPr>
          <p:nvPr/>
        </p:nvSpPr>
        <p:spPr bwMode="auto">
          <a:xfrm>
            <a:off x="2476930" y="1904221"/>
            <a:ext cx="261112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tx2"/>
                </a:solidFill>
                <a:latin typeface="微软雅黑" panose="020B0503020204020204" pitchFamily="34" charset="-122"/>
                <a:ea typeface="微软雅黑" panose="020B0503020204020204" pitchFamily="34" charset="-122"/>
              </a:rPr>
              <a:t>维护我国信息安全的迫切</a:t>
            </a:r>
            <a:r>
              <a:rPr lang="zh-CN" altLang="en-US" sz="2400" dirty="0" smtClean="0">
                <a:solidFill>
                  <a:schemeClr val="tx2"/>
                </a:solidFill>
                <a:latin typeface="微软雅黑" panose="020B0503020204020204" pitchFamily="34" charset="-122"/>
                <a:ea typeface="微软雅黑" panose="020B0503020204020204" pitchFamily="34" charset="-122"/>
              </a:rPr>
              <a:t>需要，净化网络空间</a:t>
            </a:r>
            <a:endParaRPr lang="zh-CN" altLang="en-US" sz="2400" dirty="0">
              <a:solidFill>
                <a:schemeClr val="tx2"/>
              </a:solidFill>
              <a:latin typeface="微软雅黑" panose="020B0503020204020204" pitchFamily="34" charset="-122"/>
              <a:ea typeface="微软雅黑" panose="020B0503020204020204" pitchFamily="34" charset="-122"/>
            </a:endParaRPr>
          </a:p>
        </p:txBody>
      </p:sp>
      <p:sp>
        <p:nvSpPr>
          <p:cNvPr id="13" name="Rectangle 60"/>
          <p:cNvSpPr>
            <a:spLocks noChangeArrowheads="1"/>
          </p:cNvSpPr>
          <p:nvPr/>
        </p:nvSpPr>
        <p:spPr bwMode="auto">
          <a:xfrm>
            <a:off x="6153070" y="2079571"/>
            <a:ext cx="2611120" cy="848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smtClean="0">
                <a:solidFill>
                  <a:schemeClr val="tx2"/>
                </a:solidFill>
                <a:latin typeface="微软雅黑" panose="020B0503020204020204" pitchFamily="34" charset="-122"/>
                <a:ea typeface="微软雅黑" panose="020B0503020204020204" pitchFamily="34" charset="-122"/>
              </a:rPr>
              <a:t>个性化服务的基础</a:t>
            </a:r>
          </a:p>
        </p:txBody>
      </p:sp>
      <p:sp>
        <p:nvSpPr>
          <p:cNvPr id="14" name="Rectangle 61"/>
          <p:cNvSpPr>
            <a:spLocks noChangeArrowheads="1"/>
          </p:cNvSpPr>
          <p:nvPr/>
        </p:nvSpPr>
        <p:spPr bwMode="auto">
          <a:xfrm>
            <a:off x="2629543" y="3852821"/>
            <a:ext cx="245872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tx2"/>
                </a:solidFill>
                <a:latin typeface="微软雅黑" panose="020B0503020204020204" pitchFamily="34" charset="-122"/>
                <a:ea typeface="微软雅黑" panose="020B0503020204020204" pitchFamily="34" charset="-122"/>
              </a:rPr>
              <a:t>改善Internet信息查询技术的需要</a:t>
            </a:r>
          </a:p>
        </p:txBody>
      </p:sp>
      <p:sp>
        <p:nvSpPr>
          <p:cNvPr id="15" name="Rectangle 62"/>
          <p:cNvSpPr>
            <a:spLocks noChangeArrowheads="1"/>
          </p:cNvSpPr>
          <p:nvPr/>
        </p:nvSpPr>
        <p:spPr bwMode="auto">
          <a:xfrm>
            <a:off x="5927725" y="3884295"/>
            <a:ext cx="3061970" cy="1214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smtClean="0">
                <a:solidFill>
                  <a:schemeClr val="tx2"/>
                </a:solidFill>
                <a:latin typeface="微软雅黑" panose="020B0503020204020204" pitchFamily="34" charset="-122"/>
                <a:ea typeface="微软雅黑" panose="020B0503020204020204" pitchFamily="34" charset="-122"/>
              </a:rPr>
              <a:t>信息中介（信息服务供应商）开展网络增值服务的手段</a:t>
            </a:r>
          </a:p>
        </p:txBody>
      </p:sp>
      <p:sp>
        <p:nvSpPr>
          <p:cNvPr id="6" name="灯片编号占位符 5"/>
          <p:cNvSpPr>
            <a:spLocks noGrp="1"/>
          </p:cNvSpPr>
          <p:nvPr>
            <p:ph type="sldNum" sz="quarter" idx="12"/>
          </p:nvPr>
        </p:nvSpPr>
        <p:spPr/>
        <p:txBody>
          <a:bodyPr/>
          <a:lstStyle/>
          <a:p>
            <a:pPr>
              <a:defRPr/>
            </a:pPr>
            <a:fld id="{B8A2BE66-3A1D-4F69-92F9-8180C3DFAFD8}" type="slidenum">
              <a:rPr lang="zh-CN" altLang="zh-CN" smtClean="0"/>
              <a:t>5</a:t>
            </a:fld>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000"/>
                                        <p:tgtEl>
                                          <p:spTgt spid="13"/>
                                        </p:tgtEl>
                                      </p:cBhvr>
                                    </p:animEffect>
                                    <p:anim calcmode="lin" valueType="num">
                                      <p:cBhvr>
                                        <p:cTn id="21" dur="1000" fill="hold"/>
                                        <p:tgtEl>
                                          <p:spTgt spid="13"/>
                                        </p:tgtEl>
                                        <p:attrNameLst>
                                          <p:attrName>ppt_x</p:attrName>
                                        </p:attrNameLst>
                                      </p:cBhvr>
                                      <p:tavLst>
                                        <p:tav tm="0">
                                          <p:val>
                                            <p:strVal val="#ppt_x"/>
                                          </p:val>
                                        </p:tav>
                                        <p:tav tm="100000">
                                          <p:val>
                                            <p:strVal val="#ppt_x"/>
                                          </p:val>
                                        </p:tav>
                                      </p:tavLst>
                                    </p:anim>
                                    <p:anim calcmode="lin" valueType="num">
                                      <p:cBhvr>
                                        <p:cTn id="2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1000"/>
                                        <p:tgtEl>
                                          <p:spTgt spid="15"/>
                                        </p:tgtEl>
                                      </p:cBhvr>
                                    </p:animEffect>
                                    <p:anim calcmode="lin" valueType="num">
                                      <p:cBhvr>
                                        <p:cTn id="36" dur="1000" fill="hold"/>
                                        <p:tgtEl>
                                          <p:spTgt spid="15"/>
                                        </p:tgtEl>
                                        <p:attrNameLst>
                                          <p:attrName>ppt_x</p:attrName>
                                        </p:attrNameLst>
                                      </p:cBhvr>
                                      <p:tavLst>
                                        <p:tav tm="0">
                                          <p:val>
                                            <p:strVal val="#ppt_x"/>
                                          </p:val>
                                        </p:tav>
                                        <p:tav tm="100000">
                                          <p:val>
                                            <p:strVal val="#ppt_x"/>
                                          </p:val>
                                        </p:tav>
                                      </p:tavLst>
                                    </p:anim>
                                    <p:anim calcmode="lin" valueType="num">
                                      <p:cBhvr>
                                        <p:cTn id="37" dur="1000" fill="hold"/>
                                        <p:tgtEl>
                                          <p:spTgt spid="15"/>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1000"/>
                                        <p:tgtEl>
                                          <p:spTgt spid="10"/>
                                        </p:tgtEl>
                                      </p:cBhvr>
                                    </p:animEffect>
                                    <p:anim calcmode="lin" valueType="num">
                                      <p:cBhvr>
                                        <p:cTn id="41" dur="1000" fill="hold"/>
                                        <p:tgtEl>
                                          <p:spTgt spid="10"/>
                                        </p:tgtEl>
                                        <p:attrNameLst>
                                          <p:attrName>ppt_x</p:attrName>
                                        </p:attrNameLst>
                                      </p:cBhvr>
                                      <p:tavLst>
                                        <p:tav tm="0">
                                          <p:val>
                                            <p:strVal val="#ppt_x"/>
                                          </p:val>
                                        </p:tav>
                                        <p:tav tm="100000">
                                          <p:val>
                                            <p:strVal val="#ppt_x"/>
                                          </p:val>
                                        </p:tav>
                                      </p:tavLst>
                                    </p:anim>
                                    <p:anim calcmode="lin" valueType="num">
                                      <p:cBhvr>
                                        <p:cTn id="4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12" grpId="0" bldLvl="0" animBg="1"/>
      <p:bldP spid="13" grpId="0" bldLvl="0" animBg="1"/>
      <p:bldP spid="14" grpId="0" bldLvl="0" animBg="1"/>
      <p:bldP spid="15"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文本框 340"/>
          <p:cNvSpPr txBox="1"/>
          <p:nvPr/>
        </p:nvSpPr>
        <p:spPr>
          <a:xfrm>
            <a:off x="1494659" y="3615648"/>
            <a:ext cx="8797777" cy="2354491"/>
          </a:xfrm>
          <a:prstGeom prst="rect">
            <a:avLst/>
          </a:prstGeom>
        </p:spPr>
        <p:txBody>
          <a:bodyPr wrap="square">
            <a:spAutoFit/>
          </a:bodyPr>
          <a:lstStyle>
            <a:defPPr>
              <a:defRPr lang="zh-CN"/>
            </a:defPPr>
            <a:lvl1pPr>
              <a:lnSpc>
                <a:spcPct val="125000"/>
              </a:lnSpc>
              <a:defRPr>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457200" indent="-457200">
              <a:buFont typeface="Arial" panose="020B0604020202020204" pitchFamily="34" charset="0"/>
              <a:buChar char="•"/>
            </a:pPr>
            <a:r>
              <a:rPr lang="zh-CN" altLang="en-US" sz="2800" dirty="0"/>
              <a:t>近义术语</a:t>
            </a:r>
          </a:p>
          <a:p>
            <a:pPr marL="914400" lvl="1" indent="-457200">
              <a:buFont typeface="Arial" panose="020B0604020202020204" pitchFamily="34" charset="0"/>
              <a:buChar char="•"/>
            </a:pPr>
            <a:r>
              <a:rPr lang="zh-CN" altLang="en-US" sz="2800" dirty="0"/>
              <a:t>信息的选择分发（</a:t>
            </a:r>
            <a:r>
              <a:rPr lang="en-US" altLang="zh-CN" sz="2800" dirty="0"/>
              <a:t>Selective Dissemination of Information, SDI</a:t>
            </a:r>
            <a:r>
              <a:rPr lang="zh-CN" altLang="en-US" sz="2800" dirty="0" smtClean="0"/>
              <a:t>），图书馆领域路由</a:t>
            </a:r>
            <a:r>
              <a:rPr lang="zh-CN" altLang="en-US" sz="2800" dirty="0"/>
              <a:t>（</a:t>
            </a:r>
            <a:r>
              <a:rPr lang="en-US" altLang="zh-CN" sz="2800" dirty="0"/>
              <a:t>Routing</a:t>
            </a:r>
            <a:r>
              <a:rPr lang="zh-CN" altLang="en-US" sz="2800" dirty="0" smtClean="0"/>
              <a:t>），</a:t>
            </a:r>
            <a:r>
              <a:rPr lang="en-US" altLang="zh-CN" sz="2800" dirty="0" smtClean="0"/>
              <a:t>Message Understanding</a:t>
            </a:r>
            <a:r>
              <a:rPr lang="zh-CN" altLang="en-US" sz="2800" dirty="0" smtClean="0"/>
              <a:t>最新</a:t>
            </a:r>
            <a:r>
              <a:rPr lang="zh-CN" altLang="en-US" sz="2800" dirty="0"/>
              <a:t>资料公告（</a:t>
            </a:r>
            <a:r>
              <a:rPr lang="en-US" altLang="zh-CN" sz="2800" dirty="0"/>
              <a:t>Current Awareness</a:t>
            </a:r>
            <a:r>
              <a:rPr lang="zh-CN" altLang="en-US" sz="2800" dirty="0" smtClean="0"/>
              <a:t>），数据</a:t>
            </a:r>
            <a:r>
              <a:rPr lang="zh-CN" altLang="en-US" sz="2800" dirty="0"/>
              <a:t>挖掘</a:t>
            </a:r>
          </a:p>
        </p:txBody>
      </p:sp>
      <p:sp>
        <p:nvSpPr>
          <p:cNvPr id="78" name="圆角矩形 77"/>
          <p:cNvSpPr/>
          <p:nvPr/>
        </p:nvSpPr>
        <p:spPr>
          <a:xfrm>
            <a:off x="1494790" y="1299845"/>
            <a:ext cx="9330055" cy="2103120"/>
          </a:xfrm>
          <a:prstGeom prst="roundRect">
            <a:avLst>
              <a:gd name="adj" fmla="val 9394"/>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1726500" y="1459502"/>
            <a:ext cx="8866634" cy="1569660"/>
          </a:xfrm>
          <a:prstGeom prst="rect">
            <a:avLst/>
          </a:prstGeom>
        </p:spPr>
        <p:txBody>
          <a:bodyPr wrap="square">
            <a:spAutoFit/>
          </a:bodyPr>
          <a:lstStyle/>
          <a:p>
            <a:r>
              <a:rPr lang="zh-CN" altLang="en-US" sz="32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定义：根据用户的</a:t>
            </a:r>
            <a:r>
              <a:rPr lang="zh-CN" altLang="en-US" sz="3200"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信息需求</a:t>
            </a:r>
            <a:r>
              <a:rPr lang="zh-CN" altLang="en-US" sz="3200" dirty="0"/>
              <a:t>（</a:t>
            </a:r>
            <a:r>
              <a:rPr lang="en-US" altLang="zh-CN" sz="3200" dirty="0"/>
              <a:t>User Profile</a:t>
            </a:r>
            <a:r>
              <a:rPr lang="zh-CN" altLang="en-US" sz="3200" dirty="0" smtClean="0"/>
              <a:t>）</a:t>
            </a:r>
            <a:r>
              <a:rPr lang="zh-CN" altLang="en-US" sz="3200"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32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运用一定的标准</a:t>
            </a:r>
            <a:r>
              <a:rPr lang="zh-CN" altLang="en-US" sz="3200"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和工具</a:t>
            </a:r>
            <a:r>
              <a:rPr lang="zh-CN" altLang="en-US" sz="32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，从大量的动态网络信息流中选取相关的</a:t>
            </a:r>
            <a:r>
              <a:rPr lang="zh-CN" altLang="en-US" sz="3200"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信息</a:t>
            </a:r>
            <a:r>
              <a:rPr lang="zh-CN" altLang="en-US" sz="32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或剔除不相关信息的过程。</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80" name="文本框 4"/>
          <p:cNvSpPr>
            <a:spLocks noChangeArrowheads="1"/>
          </p:cNvSpPr>
          <p:nvPr/>
        </p:nvSpPr>
        <p:spPr bwMode="auto">
          <a:xfrm>
            <a:off x="1494368" y="260350"/>
            <a:ext cx="7769985" cy="70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000" dirty="0">
                <a:solidFill>
                  <a:srgbClr val="31B5D6"/>
                </a:solidFill>
                <a:latin typeface="华康俪金黑W8(P)" panose="020B0800000000000000" pitchFamily="34" charset="-122"/>
                <a:ea typeface="华康俪金黑W8(P)" panose="020B0800000000000000" pitchFamily="34" charset="-122"/>
                <a:sym typeface="Calibri" panose="020F0502020204030204" pitchFamily="34" charset="0"/>
              </a:rPr>
              <a:t>网络信息内容过滤概述</a:t>
            </a:r>
            <a:r>
              <a:rPr lang="en-US" altLang="zh-CN" sz="4000" dirty="0">
                <a:solidFill>
                  <a:srgbClr val="31B5D6"/>
                </a:solidFill>
                <a:latin typeface="华康俪金黑W8(P)" panose="020B0800000000000000" pitchFamily="34" charset="-122"/>
                <a:ea typeface="华康俪金黑W8(P)" panose="020B0800000000000000" pitchFamily="34" charset="-122"/>
                <a:sym typeface="Calibri" panose="020F0502020204030204" pitchFamily="34" charset="0"/>
              </a:rPr>
              <a:t>---</a:t>
            </a:r>
            <a:r>
              <a:rPr lang="zh-CN" altLang="en-US" sz="4000" dirty="0">
                <a:solidFill>
                  <a:srgbClr val="31B5D6"/>
                </a:solidFill>
                <a:latin typeface="华康俪金黑W8(P)" panose="020B0800000000000000" pitchFamily="34" charset="-122"/>
                <a:ea typeface="华康俪金黑W8(P)" panose="020B0800000000000000" pitchFamily="34" charset="-122"/>
                <a:sym typeface="Calibri" panose="020F0502020204030204" pitchFamily="34" charset="0"/>
              </a:rPr>
              <a:t>定义</a:t>
            </a:r>
          </a:p>
        </p:txBody>
      </p:sp>
      <p:sp>
        <p:nvSpPr>
          <p:cNvPr id="81" name="直接连接符 13"/>
          <p:cNvSpPr>
            <a:spLocks noChangeShapeType="1"/>
          </p:cNvSpPr>
          <p:nvPr/>
        </p:nvSpPr>
        <p:spPr bwMode="auto">
          <a:xfrm>
            <a:off x="675217" y="927100"/>
            <a:ext cx="8313800" cy="0"/>
          </a:xfrm>
          <a:prstGeom prst="line">
            <a:avLst/>
          </a:prstGeom>
          <a:noFill/>
          <a:ln w="6350">
            <a:solidFill>
              <a:srgbClr val="4A7EBB">
                <a:alpha val="25098"/>
              </a:srgbClr>
            </a:solidFill>
            <a:bevel/>
          </a:ln>
          <a:extLst>
            <a:ext uri="{909E8E84-426E-40DD-AFC4-6F175D3DCCD1}">
              <a14:hiddenFill xmlns:a14="http://schemas.microsoft.com/office/drawing/2010/main">
                <a:noFill/>
              </a14:hiddenFill>
            </a:ext>
          </a:extLst>
        </p:spPr>
        <p:txBody>
          <a:bodyPr/>
          <a:lstStyle/>
          <a:p>
            <a:endParaRPr lang="zh-CN" altLang="en-US">
              <a:latin typeface="Arial" panose="020B0604020202020204" pitchFamily="34" charset="0"/>
            </a:endParaRPr>
          </a:p>
        </p:txBody>
      </p:sp>
      <p:sp>
        <p:nvSpPr>
          <p:cNvPr id="3" name="灯片编号占位符 2"/>
          <p:cNvSpPr>
            <a:spLocks noGrp="1"/>
          </p:cNvSpPr>
          <p:nvPr>
            <p:ph type="sldNum" sz="quarter" idx="12"/>
          </p:nvPr>
        </p:nvSpPr>
        <p:spPr/>
        <p:txBody>
          <a:bodyPr/>
          <a:lstStyle/>
          <a:p>
            <a:pPr>
              <a:defRPr/>
            </a:pPr>
            <a:fld id="{B8A2BE66-3A1D-4F69-92F9-8180C3DFAFD8}" type="slidenum">
              <a:rPr lang="zh-CN" altLang="zh-CN" smtClean="0"/>
              <a:t>6</a:t>
            </a:fld>
            <a:endParaRPr lang="zh-CN" altLang="zh-CN"/>
          </a:p>
        </p:txBody>
      </p:sp>
    </p:spTree>
    <p:extLst>
      <p:ext uri="{BB962C8B-B14F-4D97-AF65-F5344CB8AC3E}">
        <p14:creationId xmlns:p14="http://schemas.microsoft.com/office/powerpoint/2010/main" val="295179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与其它概念的区别</a:t>
            </a:r>
            <a:endParaRPr lang="zh-CN" altLang="en-US" dirty="0"/>
          </a:p>
        </p:txBody>
      </p:sp>
      <p:graphicFrame>
        <p:nvGraphicFramePr>
          <p:cNvPr id="4" name="Group 33"/>
          <p:cNvGraphicFramePr>
            <a:graphicFrameLocks/>
          </p:cNvGraphicFramePr>
          <p:nvPr>
            <p:extLst>
              <p:ext uri="{D42A27DB-BD31-4B8C-83A1-F6EECF244321}">
                <p14:modId xmlns:p14="http://schemas.microsoft.com/office/powerpoint/2010/main" val="1541797813"/>
              </p:ext>
            </p:extLst>
          </p:nvPr>
        </p:nvGraphicFramePr>
        <p:xfrm>
          <a:off x="815415" y="1628801"/>
          <a:ext cx="10561171" cy="5131753"/>
        </p:xfrm>
        <a:graphic>
          <a:graphicData uri="http://schemas.openxmlformats.org/drawingml/2006/table">
            <a:tbl>
              <a:tblPr/>
              <a:tblGrid>
                <a:gridCol w="3797275"/>
                <a:gridCol w="3322616"/>
                <a:gridCol w="3441280"/>
              </a:tblGrid>
              <a:tr h="685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dirty="0" smtClean="0">
                        <a:ln>
                          <a:noFill/>
                        </a:ln>
                        <a:solidFill>
                          <a:schemeClr val="tx1"/>
                        </a:solidFill>
                        <a:effectLst/>
                        <a:latin typeface="Tahoma" pitchFamily="34" charset="0"/>
                        <a:ea typeface="宋体" pitchFamily="2" charset="-122"/>
                      </a:endParaRPr>
                    </a:p>
                  </a:txBody>
                  <a:tcPr marL="121920" marR="12192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dirty="0" smtClean="0">
                          <a:ln>
                            <a:noFill/>
                          </a:ln>
                          <a:solidFill>
                            <a:schemeClr val="tx1"/>
                          </a:solidFill>
                          <a:effectLst/>
                          <a:latin typeface="楷体" pitchFamily="49" charset="-122"/>
                          <a:ea typeface="楷体" pitchFamily="49" charset="-122"/>
                        </a:rPr>
                        <a:t>信息检索</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dirty="0" smtClean="0">
                          <a:ln>
                            <a:noFill/>
                          </a:ln>
                          <a:solidFill>
                            <a:schemeClr val="tx1"/>
                          </a:solidFill>
                          <a:effectLst/>
                          <a:latin typeface="楷体" pitchFamily="49" charset="-122"/>
                          <a:ea typeface="楷体" pitchFamily="49" charset="-122"/>
                        </a:rPr>
                        <a:t>信息过滤</a:t>
                      </a:r>
                    </a:p>
                  </a:txBody>
                  <a:tcPr marL="121920" marR="12192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r>
              <a:tr h="685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dirty="0" smtClean="0">
                          <a:ln>
                            <a:noFill/>
                          </a:ln>
                          <a:solidFill>
                            <a:schemeClr val="tx1"/>
                          </a:solidFill>
                          <a:effectLst/>
                          <a:latin typeface="楷体" pitchFamily="49" charset="-122"/>
                          <a:ea typeface="楷体" pitchFamily="49" charset="-122"/>
                        </a:rPr>
                        <a:t>用户需求表示</a:t>
                      </a:r>
                      <a:endParaRPr kumimoji="0" lang="zh-CN" altLang="zh-CN" sz="2400" b="1" i="0" u="none" strike="noStrike" cap="none" normalizeH="0" baseline="0" dirty="0" smtClean="0">
                        <a:ln>
                          <a:noFill/>
                        </a:ln>
                        <a:solidFill>
                          <a:schemeClr val="tx1"/>
                        </a:solidFill>
                        <a:effectLst/>
                        <a:latin typeface="楷体" pitchFamily="49" charset="-122"/>
                        <a:ea typeface="楷体" pitchFamily="49" charset="-122"/>
                      </a:endParaRPr>
                    </a:p>
                  </a:txBody>
                  <a:tcPr marL="121920" marR="12192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chemeClr val="tx1"/>
                          </a:solidFill>
                          <a:effectLst/>
                          <a:latin typeface="Arial" charset="0"/>
                          <a:ea typeface="宋体" pitchFamily="2" charset="-122"/>
                        </a:rPr>
                        <a:t>检索词（含组合条件）</a:t>
                      </a:r>
                      <a:endParaRPr kumimoji="0" lang="en-US" altLang="zh-CN" sz="2000" b="0" i="0" u="none" strike="noStrike" cap="none" normalizeH="0" baseline="0" dirty="0" smtClean="0">
                        <a:ln>
                          <a:noFill/>
                        </a:ln>
                        <a:solidFill>
                          <a:schemeClr val="tx1"/>
                        </a:solidFill>
                        <a:effectLst/>
                        <a:latin typeface="Tahoma" pitchFamily="34" charset="0"/>
                        <a:ea typeface="宋体" pitchFamily="2" charset="-122"/>
                      </a:endParaRP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1" indent="0" algn="ctr" defTabSz="914400" rtl="0" eaLnBrk="1" fontAlgn="base" latinLnBrk="0" hangingPunct="1">
                        <a:lnSpc>
                          <a:spcPct val="100000"/>
                        </a:lnSpc>
                        <a:spcBef>
                          <a:spcPct val="20000"/>
                        </a:spcBef>
                        <a:spcAft>
                          <a:spcPct val="0"/>
                        </a:spcAft>
                        <a:buClr>
                          <a:schemeClr val="hlink"/>
                        </a:buClr>
                        <a:buSzPct val="55000"/>
                        <a:buFont typeface="Wingdings" pitchFamily="2" charset="2"/>
                        <a:buNone/>
                        <a:tabLst/>
                      </a:pPr>
                      <a:r>
                        <a:rPr kumimoji="0" lang="zh-CN" altLang="en-US" sz="2000" b="0" i="0" u="none" strike="noStrike" cap="none" normalizeH="0" baseline="0" dirty="0" smtClean="0">
                          <a:ln>
                            <a:noFill/>
                          </a:ln>
                          <a:solidFill>
                            <a:schemeClr val="tx1"/>
                          </a:solidFill>
                          <a:effectLst/>
                          <a:latin typeface="Arial" charset="0"/>
                          <a:ea typeface="宋体" pitchFamily="2" charset="-122"/>
                        </a:rPr>
                        <a:t>兴趣模型</a:t>
                      </a:r>
                      <a:endParaRPr kumimoji="0" lang="en-US" altLang="zh-CN" sz="2000" b="0" i="0" u="none" strike="noStrike" cap="none" normalizeH="0" baseline="0" dirty="0" smtClean="0">
                        <a:ln>
                          <a:noFill/>
                        </a:ln>
                        <a:solidFill>
                          <a:schemeClr val="tx1"/>
                        </a:solidFill>
                        <a:effectLst/>
                        <a:latin typeface="Tahoma" pitchFamily="34" charset="0"/>
                        <a:ea typeface="宋体" pitchFamily="2" charset="-122"/>
                      </a:endParaRPr>
                    </a:p>
                  </a:txBody>
                  <a:tcPr marL="121920" marR="12192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dirty="0" smtClean="0">
                          <a:ln>
                            <a:noFill/>
                          </a:ln>
                          <a:solidFill>
                            <a:schemeClr val="tx1"/>
                          </a:solidFill>
                          <a:effectLst/>
                          <a:latin typeface="楷体" pitchFamily="49" charset="-122"/>
                          <a:ea typeface="楷体" pitchFamily="49" charset="-122"/>
                        </a:rPr>
                        <a:t>信息源</a:t>
                      </a:r>
                    </a:p>
                  </a:txBody>
                  <a:tcPr marL="121920" marR="12192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chemeClr val="tx1"/>
                          </a:solidFill>
                          <a:effectLst/>
                          <a:latin typeface="Tahoma" pitchFamily="34" charset="0"/>
                          <a:ea typeface="宋体" pitchFamily="2" charset="-122"/>
                        </a:rPr>
                        <a:t>相对静态的结构化的数据库</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chemeClr val="tx1"/>
                          </a:solidFill>
                          <a:effectLst/>
                          <a:latin typeface="Tahoma" pitchFamily="34" charset="0"/>
                          <a:ea typeface="宋体" pitchFamily="2" charset="-122"/>
                        </a:rPr>
                        <a:t>相对静态的结构化的数据库海量，动态的无（半）结构数据</a:t>
                      </a:r>
                    </a:p>
                  </a:txBody>
                  <a:tcPr marL="121920" marR="12192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dirty="0" smtClean="0">
                          <a:ln>
                            <a:noFill/>
                          </a:ln>
                          <a:solidFill>
                            <a:schemeClr val="tx1"/>
                          </a:solidFill>
                          <a:effectLst/>
                          <a:latin typeface="楷体" pitchFamily="49" charset="-122"/>
                          <a:ea typeface="楷体" pitchFamily="49" charset="-122"/>
                        </a:rPr>
                        <a:t>目标</a:t>
                      </a:r>
                    </a:p>
                  </a:txBody>
                  <a:tcPr marL="121920" marR="12192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chemeClr val="tx1"/>
                          </a:solidFill>
                          <a:effectLst/>
                          <a:latin typeface="Tahoma" pitchFamily="34" charset="0"/>
                          <a:ea typeface="宋体" pitchFamily="2" charset="-122"/>
                        </a:rPr>
                        <a:t>选择相关条目</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chemeClr val="tx1"/>
                          </a:solidFill>
                          <a:effectLst/>
                          <a:latin typeface="Tahoma" pitchFamily="34" charset="0"/>
                          <a:ea typeface="宋体" pitchFamily="2" charset="-122"/>
                        </a:rPr>
                        <a:t>过滤掉不相关的信息</a:t>
                      </a:r>
                    </a:p>
                  </a:txBody>
                  <a:tcPr marL="121920" marR="12192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dirty="0" smtClean="0">
                          <a:ln>
                            <a:noFill/>
                          </a:ln>
                          <a:solidFill>
                            <a:schemeClr val="tx1"/>
                          </a:solidFill>
                          <a:effectLst/>
                          <a:latin typeface="楷体" pitchFamily="49" charset="-122"/>
                          <a:ea typeface="楷体" pitchFamily="49" charset="-122"/>
                        </a:rPr>
                        <a:t>需求</a:t>
                      </a:r>
                    </a:p>
                  </a:txBody>
                  <a:tcPr marL="121920" marR="12192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chemeClr val="tx1"/>
                          </a:solidFill>
                          <a:effectLst/>
                          <a:latin typeface="Tahoma" pitchFamily="34" charset="0"/>
                          <a:ea typeface="宋体" pitchFamily="2" charset="-122"/>
                        </a:rPr>
                        <a:t>动态变化</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chemeClr val="tx1"/>
                          </a:solidFill>
                          <a:effectLst/>
                          <a:latin typeface="Tahoma" pitchFamily="34" charset="0"/>
                          <a:ea typeface="宋体" pitchFamily="2" charset="-122"/>
                        </a:rPr>
                        <a:t>静态</a:t>
                      </a:r>
                    </a:p>
                  </a:txBody>
                  <a:tcPr marL="121920" marR="12192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dirty="0" smtClean="0">
                          <a:ln>
                            <a:noFill/>
                          </a:ln>
                          <a:solidFill>
                            <a:schemeClr val="tx1"/>
                          </a:solidFill>
                          <a:effectLst/>
                          <a:latin typeface="楷体" pitchFamily="49" charset="-122"/>
                          <a:ea typeface="楷体" pitchFamily="49" charset="-122"/>
                        </a:rPr>
                        <a:t>需要了解用户情况</a:t>
                      </a:r>
                    </a:p>
                  </a:txBody>
                  <a:tcPr marL="121920" marR="12192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Tahoma" pitchFamily="34" charset="0"/>
                          <a:ea typeface="宋体" pitchFamily="2" charset="-122"/>
                        </a:rPr>
                        <a:t>否</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chemeClr val="tx1"/>
                          </a:solidFill>
                          <a:effectLst/>
                          <a:latin typeface="Tahoma" pitchFamily="34" charset="0"/>
                          <a:ea typeface="宋体" pitchFamily="2" charset="-122"/>
                        </a:rPr>
                        <a:t>是</a:t>
                      </a:r>
                    </a:p>
                  </a:txBody>
                  <a:tcPr marL="121920" marR="12192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69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dirty="0" smtClean="0">
                          <a:ln>
                            <a:noFill/>
                          </a:ln>
                          <a:solidFill>
                            <a:schemeClr val="tx1"/>
                          </a:solidFill>
                          <a:effectLst/>
                          <a:latin typeface="楷体" pitchFamily="49" charset="-122"/>
                          <a:ea typeface="楷体" pitchFamily="49" charset="-122"/>
                        </a:rPr>
                        <a:t>涉及社会背景</a:t>
                      </a:r>
                    </a:p>
                  </a:txBody>
                  <a:tcPr marL="121920" marR="12192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Tahoma" pitchFamily="34" charset="0"/>
                          <a:ea typeface="宋体" pitchFamily="2" charset="-122"/>
                        </a:rPr>
                        <a:t>否</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chemeClr val="tx1"/>
                          </a:solidFill>
                          <a:effectLst/>
                          <a:latin typeface="Tahoma" pitchFamily="34" charset="0"/>
                          <a:ea typeface="宋体" pitchFamily="2" charset="-122"/>
                        </a:rPr>
                        <a:t>是</a:t>
                      </a:r>
                    </a:p>
                  </a:txBody>
                  <a:tcPr marL="121920" marR="12192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灯片编号占位符 2"/>
          <p:cNvSpPr>
            <a:spLocks noGrp="1"/>
          </p:cNvSpPr>
          <p:nvPr>
            <p:ph type="sldNum" sz="quarter" idx="12"/>
          </p:nvPr>
        </p:nvSpPr>
        <p:spPr>
          <a:xfrm>
            <a:off x="8610600" y="6356350"/>
            <a:ext cx="2743200" cy="365125"/>
          </a:xfrm>
        </p:spPr>
        <p:txBody>
          <a:bodyPr/>
          <a:lstStyle/>
          <a:p>
            <a:pPr>
              <a:defRPr/>
            </a:pPr>
            <a:fld id="{B8A2BE66-3A1D-4F69-92F9-8180C3DFAFD8}" type="slidenum">
              <a:rPr lang="zh-CN" altLang="zh-CN" smtClean="0"/>
              <a:t>7</a:t>
            </a:fld>
            <a:endParaRPr lang="zh-CN" altLang="zh-CN"/>
          </a:p>
        </p:txBody>
      </p:sp>
    </p:spTree>
    <p:extLst>
      <p:ext uri="{BB962C8B-B14F-4D97-AF65-F5344CB8AC3E}">
        <p14:creationId xmlns:p14="http://schemas.microsoft.com/office/powerpoint/2010/main" val="3996931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与其它概念的区别</a:t>
            </a:r>
          </a:p>
        </p:txBody>
      </p:sp>
      <p:sp>
        <p:nvSpPr>
          <p:cNvPr id="3" name="内容占位符 2"/>
          <p:cNvSpPr>
            <a:spLocks noGrp="1"/>
          </p:cNvSpPr>
          <p:nvPr>
            <p:ph idx="1"/>
          </p:nvPr>
        </p:nvSpPr>
        <p:spPr/>
        <p:txBody>
          <a:bodyPr/>
          <a:lstStyle/>
          <a:p>
            <a:r>
              <a:rPr lang="zh-CN" altLang="en-US" dirty="0"/>
              <a:t>和文本</a:t>
            </a:r>
            <a:r>
              <a:rPr lang="zh-CN" altLang="en-US" dirty="0" smtClean="0"/>
              <a:t>分类（</a:t>
            </a:r>
            <a:r>
              <a:rPr lang="en-US" altLang="zh-CN" dirty="0" smtClean="0"/>
              <a:t>Categorization</a:t>
            </a:r>
            <a:r>
              <a:rPr lang="zh-CN" altLang="en-US" dirty="0" smtClean="0"/>
              <a:t>）的</a:t>
            </a:r>
            <a:r>
              <a:rPr lang="zh-CN" altLang="en-US" dirty="0"/>
              <a:t>区别</a:t>
            </a:r>
          </a:p>
          <a:p>
            <a:pPr lvl="1"/>
            <a:r>
              <a:rPr lang="zh-CN" altLang="en-US" dirty="0"/>
              <a:t>分类系统中的类不会经常改变</a:t>
            </a:r>
          </a:p>
          <a:p>
            <a:pPr lvl="1"/>
            <a:r>
              <a:rPr lang="zh-CN" altLang="en-US" dirty="0"/>
              <a:t>相对而言，</a:t>
            </a:r>
            <a:r>
              <a:rPr lang="en-US" altLang="zh-CN" dirty="0"/>
              <a:t>User Profile</a:t>
            </a:r>
            <a:r>
              <a:rPr lang="zh-CN" altLang="en-US" dirty="0"/>
              <a:t>会动态变化</a:t>
            </a:r>
          </a:p>
          <a:p>
            <a:r>
              <a:rPr lang="zh-CN" altLang="en-US" dirty="0"/>
              <a:t>和信息</a:t>
            </a:r>
            <a:r>
              <a:rPr lang="zh-CN" altLang="en-US" dirty="0" smtClean="0"/>
              <a:t>抽取（</a:t>
            </a:r>
            <a:r>
              <a:rPr lang="en-US" altLang="zh-CN" dirty="0" smtClean="0"/>
              <a:t>Information Extraction</a:t>
            </a:r>
            <a:r>
              <a:rPr lang="zh-CN" altLang="en-US" dirty="0" smtClean="0"/>
              <a:t>）区别</a:t>
            </a:r>
            <a:endParaRPr lang="zh-CN" altLang="en-US" dirty="0"/>
          </a:p>
          <a:p>
            <a:pPr lvl="1"/>
            <a:r>
              <a:rPr lang="zh-CN" altLang="en-US" dirty="0" smtClean="0"/>
              <a:t>信息过滤关心</a:t>
            </a:r>
            <a:r>
              <a:rPr lang="zh-CN" altLang="en-US" dirty="0"/>
              <a:t>相关性</a:t>
            </a:r>
          </a:p>
          <a:p>
            <a:pPr lvl="1"/>
            <a:r>
              <a:rPr lang="zh-CN" altLang="en-US" dirty="0" smtClean="0"/>
              <a:t>信息抽取只</a:t>
            </a:r>
            <a:r>
              <a:rPr lang="zh-CN" altLang="en-US" dirty="0"/>
              <a:t>关心抽取的那些部分，不管</a:t>
            </a:r>
            <a:r>
              <a:rPr lang="zh-CN" altLang="en-US" dirty="0" smtClean="0"/>
              <a:t>相关性</a:t>
            </a:r>
            <a:endParaRPr lang="zh-CN" altLang="en-US" dirty="0"/>
          </a:p>
        </p:txBody>
      </p:sp>
      <p:sp>
        <p:nvSpPr>
          <p:cNvPr id="4" name="灯片编号占位符 2"/>
          <p:cNvSpPr>
            <a:spLocks noGrp="1"/>
          </p:cNvSpPr>
          <p:nvPr>
            <p:ph type="sldNum" sz="quarter" idx="12"/>
          </p:nvPr>
        </p:nvSpPr>
        <p:spPr>
          <a:xfrm>
            <a:off x="8610600" y="6356350"/>
            <a:ext cx="2743200" cy="365125"/>
          </a:xfrm>
        </p:spPr>
        <p:txBody>
          <a:bodyPr/>
          <a:lstStyle/>
          <a:p>
            <a:pPr>
              <a:defRPr/>
            </a:pPr>
            <a:fld id="{B8A2BE66-3A1D-4F69-92F9-8180C3DFAFD8}" type="slidenum">
              <a:rPr lang="zh-CN" altLang="zh-CN" smtClean="0"/>
              <a:t>8</a:t>
            </a:fld>
            <a:endParaRPr lang="zh-CN" altLang="zh-CN"/>
          </a:p>
        </p:txBody>
      </p:sp>
    </p:spTree>
    <p:extLst>
      <p:ext uri="{BB962C8B-B14F-4D97-AF65-F5344CB8AC3E}">
        <p14:creationId xmlns:p14="http://schemas.microsoft.com/office/powerpoint/2010/main" val="4035759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文本框 145"/>
          <p:cNvSpPr txBox="1"/>
          <p:nvPr/>
        </p:nvSpPr>
        <p:spPr>
          <a:xfrm>
            <a:off x="1395730" y="5267960"/>
            <a:ext cx="3521710" cy="417830"/>
          </a:xfrm>
          <a:prstGeom prst="rect">
            <a:avLst/>
          </a:prstGeom>
          <a:noFill/>
        </p:spPr>
        <p:txBody>
          <a:bodyPr wrap="square" rtlCol="0">
            <a:spAutoFit/>
          </a:bodyPr>
          <a:lstStyle/>
          <a:p>
            <a:pPr indent="0">
              <a:buFont typeface="Arial" panose="020B0604020202020204" pitchFamily="34" charset="0"/>
              <a:buNone/>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网络信息内容过滤基本原理</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文本框 4"/>
          <p:cNvSpPr>
            <a:spLocks noChangeArrowheads="1"/>
          </p:cNvSpPr>
          <p:nvPr/>
        </p:nvSpPr>
        <p:spPr bwMode="auto">
          <a:xfrm>
            <a:off x="1494368" y="260350"/>
            <a:ext cx="7769985" cy="131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000" dirty="0">
                <a:solidFill>
                  <a:srgbClr val="31B5D6"/>
                </a:solidFill>
                <a:latin typeface="华康俪金黑W8(P)" panose="020B0800000000000000" pitchFamily="34" charset="-122"/>
                <a:ea typeface="华康俪金黑W8(P)" panose="020B0800000000000000" pitchFamily="34" charset="-122"/>
                <a:sym typeface="Calibri" panose="020F0502020204030204" pitchFamily="34" charset="0"/>
              </a:rPr>
              <a:t>网络信息内容过滤概述</a:t>
            </a:r>
            <a:r>
              <a:rPr lang="en-US" altLang="zh-CN" sz="4000" dirty="0">
                <a:solidFill>
                  <a:srgbClr val="31B5D6"/>
                </a:solidFill>
                <a:latin typeface="华康俪金黑W8(P)" panose="020B0800000000000000" pitchFamily="34" charset="-122"/>
                <a:ea typeface="华康俪金黑W8(P)" panose="020B0800000000000000" pitchFamily="34" charset="-122"/>
                <a:sym typeface="Calibri" panose="020F0502020204030204" pitchFamily="34" charset="0"/>
              </a:rPr>
              <a:t>---</a:t>
            </a:r>
            <a:r>
              <a:rPr lang="zh-CN" altLang="en-US" sz="4000" dirty="0">
                <a:solidFill>
                  <a:srgbClr val="31B5D6"/>
                </a:solidFill>
                <a:latin typeface="华康俪金黑W8(P)" panose="020B0800000000000000" pitchFamily="34" charset="-122"/>
                <a:ea typeface="华康俪金黑W8(P)" panose="020B0800000000000000" pitchFamily="34" charset="-122"/>
                <a:sym typeface="Calibri" panose="020F0502020204030204" pitchFamily="34" charset="0"/>
              </a:rPr>
              <a:t>原理</a:t>
            </a:r>
          </a:p>
          <a:p>
            <a:endParaRPr lang="zh-CN" altLang="en-US" sz="4000" dirty="0">
              <a:solidFill>
                <a:srgbClr val="31B5D6"/>
              </a:solidFill>
              <a:latin typeface="华康俪金黑W8(P)" panose="020B0800000000000000" pitchFamily="34" charset="-122"/>
              <a:ea typeface="华康俪金黑W8(P)" panose="020B0800000000000000" pitchFamily="34" charset="-122"/>
              <a:sym typeface="Calibri" panose="020F0502020204030204" pitchFamily="34" charset="0"/>
            </a:endParaRPr>
          </a:p>
        </p:txBody>
      </p:sp>
      <p:sp>
        <p:nvSpPr>
          <p:cNvPr id="22" name="直接连接符 13"/>
          <p:cNvSpPr>
            <a:spLocks noChangeShapeType="1"/>
          </p:cNvSpPr>
          <p:nvPr/>
        </p:nvSpPr>
        <p:spPr bwMode="auto">
          <a:xfrm>
            <a:off x="675217" y="927100"/>
            <a:ext cx="8313800" cy="0"/>
          </a:xfrm>
          <a:prstGeom prst="line">
            <a:avLst/>
          </a:prstGeom>
          <a:noFill/>
          <a:ln w="6350">
            <a:solidFill>
              <a:srgbClr val="4A7EBB">
                <a:alpha val="25098"/>
              </a:srgbClr>
            </a:solidFill>
            <a:bevel/>
          </a:ln>
          <a:extLst>
            <a:ext uri="{909E8E84-426E-40DD-AFC4-6F175D3DCCD1}">
              <a14:hiddenFill xmlns:a14="http://schemas.microsoft.com/office/drawing/2010/main">
                <a:noFill/>
              </a14:hiddenFill>
            </a:ext>
          </a:extLst>
        </p:spPr>
        <p:txBody>
          <a:bodyPr/>
          <a:lstStyle/>
          <a:p>
            <a:endParaRPr lang="zh-CN" altLang="en-US">
              <a:latin typeface="Arial" panose="020B0604020202020204" pitchFamily="34" charset="0"/>
            </a:endParaRPr>
          </a:p>
        </p:txBody>
      </p:sp>
      <p:graphicFrame>
        <p:nvGraphicFramePr>
          <p:cNvPr id="2" name="对象 -2147482450"/>
          <p:cNvGraphicFramePr/>
          <p:nvPr/>
        </p:nvGraphicFramePr>
        <p:xfrm>
          <a:off x="675005" y="2141220"/>
          <a:ext cx="5207000" cy="3043555"/>
        </p:xfrm>
        <a:graphic>
          <a:graphicData uri="http://schemas.openxmlformats.org/presentationml/2006/ole">
            <mc:AlternateContent xmlns:mc="http://schemas.openxmlformats.org/markup-compatibility/2006">
              <mc:Choice xmlns:v="urn:schemas-microsoft-com:vml" Requires="v">
                <p:oleObj spid="_x0000_s3108" r:id="rId3" imgW="6070600" imgH="2641600" progId="Visio.Drawing.11">
                  <p:embed/>
                </p:oleObj>
              </mc:Choice>
              <mc:Fallback>
                <p:oleObj r:id="rId3" imgW="6070600" imgH="2641600" progId="Visio.Drawing.11">
                  <p:embed/>
                  <p:pic>
                    <p:nvPicPr>
                      <p:cNvPr id="0" name="图片 3075"/>
                      <p:cNvPicPr/>
                      <p:nvPr/>
                    </p:nvPicPr>
                    <p:blipFill>
                      <a:blip r:embed="rId4"/>
                      <a:stretch>
                        <a:fillRect/>
                      </a:stretch>
                    </p:blipFill>
                    <p:spPr>
                      <a:xfrm>
                        <a:off x="675005" y="2141220"/>
                        <a:ext cx="5207000" cy="3043555"/>
                      </a:xfrm>
                      <a:prstGeom prst="rect">
                        <a:avLst/>
                      </a:prstGeom>
                      <a:noFill/>
                      <a:ln w="38100">
                        <a:noFill/>
                        <a:miter/>
                      </a:ln>
                    </p:spPr>
                  </p:pic>
                </p:oleObj>
              </mc:Fallback>
            </mc:AlternateContent>
          </a:graphicData>
        </a:graphic>
      </p:graphicFrame>
      <p:sp>
        <p:nvSpPr>
          <p:cNvPr id="199" name="矩形 198"/>
          <p:cNvSpPr/>
          <p:nvPr/>
        </p:nvSpPr>
        <p:spPr bwMode="auto">
          <a:xfrm>
            <a:off x="6261977" y="2140910"/>
            <a:ext cx="216000" cy="21602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2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063105" y="1303020"/>
            <a:ext cx="4267835" cy="417830"/>
          </a:xfrm>
          <a:prstGeom prst="rect">
            <a:avLst/>
          </a:prstGeom>
          <a:noFill/>
        </p:spPr>
        <p:txBody>
          <a:bodyPr wrap="square" rtlCol="0">
            <a:spAutoFit/>
          </a:bodyPr>
          <a:lstStyle/>
          <a:p>
            <a:pPr indent="0">
              <a:buFont typeface="Arial" panose="020B0604020202020204" pitchFamily="34" charset="0"/>
              <a:buNone/>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网络信息内容过滤系统常见特点</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矩形 3"/>
          <p:cNvSpPr/>
          <p:nvPr/>
        </p:nvSpPr>
        <p:spPr bwMode="auto">
          <a:xfrm>
            <a:off x="6260072" y="2923865"/>
            <a:ext cx="216000" cy="21602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200"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bwMode="auto">
          <a:xfrm>
            <a:off x="6260047" y="3603888"/>
            <a:ext cx="216000" cy="21602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2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bwMode="auto">
          <a:xfrm>
            <a:off x="6260072" y="4180627"/>
            <a:ext cx="216000" cy="21602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200"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bwMode="auto">
          <a:xfrm>
            <a:off x="6260072" y="5049307"/>
            <a:ext cx="216000" cy="21602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200"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bwMode="auto">
          <a:xfrm>
            <a:off x="6260072" y="5933227"/>
            <a:ext cx="216000" cy="21602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200" dirty="0">
              <a:solidFill>
                <a:schemeClr val="bg1"/>
              </a:solidFill>
              <a:latin typeface="微软雅黑" panose="020B0503020204020204" pitchFamily="34" charset="-122"/>
              <a:ea typeface="微软雅黑" panose="020B0503020204020204" pitchFamily="34" charset="-122"/>
            </a:endParaRPr>
          </a:p>
        </p:txBody>
      </p:sp>
      <p:sp>
        <p:nvSpPr>
          <p:cNvPr id="200" name="文本框 12"/>
          <p:cNvSpPr txBox="1"/>
          <p:nvPr/>
        </p:nvSpPr>
        <p:spPr>
          <a:xfrm>
            <a:off x="6477635" y="1942465"/>
            <a:ext cx="5441315" cy="853440"/>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过滤系统是为</a:t>
            </a:r>
            <a:r>
              <a:rPr lang="zh-CN" altLang="en-US" dirty="0">
                <a:solidFill>
                  <a:srgbClr val="FF0000"/>
                </a:solidFill>
              </a:rPr>
              <a:t>无结构化和半结构化的数据</a:t>
            </a:r>
            <a:r>
              <a:rPr lang="zh-CN" altLang="en-US" dirty="0"/>
              <a:t>而设计的信息系统</a:t>
            </a:r>
          </a:p>
        </p:txBody>
      </p:sp>
      <p:sp>
        <p:nvSpPr>
          <p:cNvPr id="13" name="文本框 12"/>
          <p:cNvSpPr txBox="1"/>
          <p:nvPr/>
        </p:nvSpPr>
        <p:spPr>
          <a:xfrm>
            <a:off x="6477000" y="2795905"/>
            <a:ext cx="5441950" cy="441916"/>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信息过滤系统主要用来处理</a:t>
            </a:r>
            <a:r>
              <a:rPr lang="zh-CN" altLang="en-US" dirty="0">
                <a:solidFill>
                  <a:srgbClr val="FF0000"/>
                </a:solidFill>
              </a:rPr>
              <a:t>大量的动态的信息</a:t>
            </a:r>
          </a:p>
        </p:txBody>
      </p:sp>
      <p:sp>
        <p:nvSpPr>
          <p:cNvPr id="14" name="文本框 13"/>
          <p:cNvSpPr txBox="1"/>
          <p:nvPr/>
        </p:nvSpPr>
        <p:spPr>
          <a:xfrm>
            <a:off x="6476047" y="3455484"/>
            <a:ext cx="5441950" cy="441916"/>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过滤系统包含</a:t>
            </a:r>
            <a:r>
              <a:rPr lang="zh-CN" altLang="en-US" dirty="0">
                <a:solidFill>
                  <a:srgbClr val="FF0000"/>
                </a:solidFill>
              </a:rPr>
              <a:t>大量的数据</a:t>
            </a:r>
          </a:p>
        </p:txBody>
      </p:sp>
      <p:sp>
        <p:nvSpPr>
          <p:cNvPr id="15" name="文本框 14"/>
          <p:cNvSpPr txBox="1"/>
          <p:nvPr/>
        </p:nvSpPr>
        <p:spPr>
          <a:xfrm>
            <a:off x="6476365" y="4012027"/>
            <a:ext cx="5441950" cy="853440"/>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典型的过滤系统应用包含输入的数据流或是远程数据源的</a:t>
            </a:r>
            <a:r>
              <a:rPr lang="zh-CN" altLang="en-US" dirty="0">
                <a:solidFill>
                  <a:srgbClr val="FF0000"/>
                </a:solidFill>
              </a:rPr>
              <a:t>在线广播</a:t>
            </a:r>
            <a:r>
              <a:rPr lang="zh-CN" altLang="en-US" dirty="0"/>
              <a:t>(比如新闻组、Email)</a:t>
            </a:r>
          </a:p>
        </p:txBody>
      </p:sp>
      <p:sp>
        <p:nvSpPr>
          <p:cNvPr id="17" name="文本框 16"/>
          <p:cNvSpPr txBox="1"/>
          <p:nvPr/>
        </p:nvSpPr>
        <p:spPr>
          <a:xfrm>
            <a:off x="6477000" y="4880707"/>
            <a:ext cx="5441315" cy="853440"/>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过滤是基于对个体或群组的信息偏好的描述，也称为用户趣</a:t>
            </a:r>
            <a:r>
              <a:rPr lang="zh-CN" altLang="en-US" dirty="0" smtClean="0"/>
              <a:t>向，</a:t>
            </a:r>
            <a:r>
              <a:rPr lang="zh-CN" altLang="en-US" dirty="0" smtClean="0">
                <a:solidFill>
                  <a:srgbClr val="FF0000"/>
                </a:solidFill>
              </a:rPr>
              <a:t>用户需求描述困难</a:t>
            </a:r>
            <a:endParaRPr lang="zh-CN" altLang="en-US" dirty="0">
              <a:solidFill>
                <a:srgbClr val="FF0000"/>
              </a:solidFill>
            </a:endParaRPr>
          </a:p>
        </p:txBody>
      </p:sp>
      <p:sp>
        <p:nvSpPr>
          <p:cNvPr id="18" name="文本框 17"/>
          <p:cNvSpPr txBox="1"/>
          <p:nvPr/>
        </p:nvSpPr>
        <p:spPr>
          <a:xfrm>
            <a:off x="6476365" y="5734147"/>
            <a:ext cx="5441950" cy="853440"/>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过滤是从动态的数据流中收集或去掉某些文本信息</a:t>
            </a:r>
          </a:p>
        </p:txBody>
      </p:sp>
      <p:sp>
        <p:nvSpPr>
          <p:cNvPr id="9" name="灯片编号占位符 8"/>
          <p:cNvSpPr>
            <a:spLocks noGrp="1"/>
          </p:cNvSpPr>
          <p:nvPr>
            <p:ph type="sldNum" sz="quarter" idx="12"/>
          </p:nvPr>
        </p:nvSpPr>
        <p:spPr/>
        <p:txBody>
          <a:bodyPr/>
          <a:lstStyle/>
          <a:p>
            <a:pPr>
              <a:defRPr/>
            </a:pPr>
            <a:fld id="{B8A2BE66-3A1D-4F69-92F9-8180C3DFAFD8}" type="slidenum">
              <a:rPr lang="zh-CN" altLang="zh-CN" smtClean="0"/>
              <a:t>9</a:t>
            </a:fld>
            <a:endParaRPr lang="zh-CN" altLang="zh-C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3004</TotalTime>
  <Words>3498</Words>
  <Application>Microsoft Office PowerPoint</Application>
  <PresentationFormat>自定义</PresentationFormat>
  <Paragraphs>433</Paragraphs>
  <Slides>49</Slides>
  <Notes>6</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vt:i4>
      </vt:variant>
      <vt:variant>
        <vt:lpstr>幻灯片标题</vt:lpstr>
      </vt:variant>
      <vt:variant>
        <vt:i4>49</vt:i4>
      </vt:variant>
    </vt:vector>
  </HeadingPairs>
  <TitlesOfParts>
    <vt:vector size="67" baseType="lpstr">
      <vt:lpstr>Arial</vt:lpstr>
      <vt:lpstr>宋体</vt:lpstr>
      <vt:lpstr>Tahoma</vt:lpstr>
      <vt:lpstr>微软雅黑</vt:lpstr>
      <vt:lpstr>Times New Roman</vt:lpstr>
      <vt:lpstr>华文黑体</vt:lpstr>
      <vt:lpstr>华文中宋</vt:lpstr>
      <vt:lpstr>Wingdings</vt:lpstr>
      <vt:lpstr>方正兰亭黑_GBK</vt:lpstr>
      <vt:lpstr>华康俪金黑W8(P)</vt:lpstr>
      <vt:lpstr>楷体</vt:lpstr>
      <vt:lpstr>Calibri</vt:lpstr>
      <vt:lpstr>黑体</vt:lpstr>
      <vt:lpstr>Segoe UI</vt:lpstr>
      <vt:lpstr>Calibri Light</vt:lpstr>
      <vt:lpstr>方正粗宋简体</vt:lpstr>
      <vt:lpstr>默认设计模板</vt:lpstr>
      <vt:lpstr>Visio.Drawing.11</vt:lpstr>
      <vt:lpstr>PowerPoint 演示文稿</vt:lpstr>
      <vt:lpstr>PowerPoint 演示文稿</vt:lpstr>
      <vt:lpstr>PowerPoint 演示文稿</vt:lpstr>
      <vt:lpstr>PowerPoint 演示文稿</vt:lpstr>
      <vt:lpstr>PowerPoint 演示文稿</vt:lpstr>
      <vt:lpstr>PowerPoint 演示文稿</vt:lpstr>
      <vt:lpstr>与其它概念的区别</vt:lpstr>
      <vt:lpstr>与其它概念的区别</vt:lpstr>
      <vt:lpstr>PowerPoint 演示文稿</vt:lpstr>
      <vt:lpstr>PowerPoint 演示文稿</vt:lpstr>
      <vt:lpstr>PowerPoint 演示文稿</vt:lpstr>
      <vt:lpstr>根据过滤系统的结构分类</vt:lpstr>
      <vt:lpstr>PowerPoint 演示文稿</vt:lpstr>
      <vt:lpstr>根据操作的主动性分类</vt:lpstr>
      <vt:lpstr>根据信息过滤的目的分类</vt:lpstr>
      <vt:lpstr>根据过滤模板所在的位置分类</vt:lpstr>
      <vt:lpstr>按照从用户获取信息的方法分类</vt:lpstr>
      <vt:lpstr>内容阻塞</vt:lpstr>
      <vt:lpstr>PowerPoint 演示文稿</vt:lpstr>
      <vt:lpstr>PowerPoint 演示文稿</vt:lpstr>
      <vt:lpstr>PowerPoint 演示文稿</vt:lpstr>
      <vt:lpstr>PowerPoint 演示文稿</vt:lpstr>
      <vt:lpstr>PowerPoint 演示文稿</vt:lpstr>
      <vt:lpstr>PowerPoint 演示文稿</vt:lpstr>
      <vt:lpstr>内容分级审查</vt:lpstr>
      <vt:lpstr>内容安全分级审查的模型</vt:lpstr>
      <vt:lpstr>内容的分级</vt:lpstr>
      <vt:lpstr>内容的分级</vt:lpstr>
      <vt:lpstr>内容的分级</vt:lpstr>
      <vt:lpstr>内容的分级</vt:lpstr>
      <vt:lpstr>内容的分级</vt:lpstr>
      <vt:lpstr>生成并嵌入标签</vt:lpstr>
      <vt:lpstr>生成并嵌入标签</vt:lpstr>
      <vt:lpstr>生成并嵌入标签</vt:lpstr>
      <vt:lpstr>生成并嵌入标签</vt:lpstr>
      <vt:lpstr>生成并嵌入标签</vt:lpstr>
      <vt:lpstr>生成并嵌入标签</vt:lpstr>
      <vt:lpstr>对识别的标签实施审核</vt:lpstr>
      <vt:lpstr>对识别的标签实施审核</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 zhao</dc:creator>
  <cp:lastModifiedBy>caolx</cp:lastModifiedBy>
  <cp:revision>249</cp:revision>
  <dcterms:created xsi:type="dcterms:W3CDTF">2014-04-19T11:56:00Z</dcterms:created>
  <dcterms:modified xsi:type="dcterms:W3CDTF">2020-04-17T01:32:23Z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