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77"/>
  </p:notesMasterIdLst>
  <p:handoutMasterIdLst>
    <p:handoutMasterId r:id="rId78"/>
  </p:handoutMasterIdLst>
  <p:sldIdLst>
    <p:sldId id="3492" r:id="rId3"/>
    <p:sldId id="3493" r:id="rId4"/>
    <p:sldId id="3532" r:id="rId5"/>
    <p:sldId id="3496" r:id="rId6"/>
    <p:sldId id="3497" r:id="rId7"/>
    <p:sldId id="3498" r:id="rId8"/>
    <p:sldId id="3499" r:id="rId9"/>
    <p:sldId id="3500" r:id="rId10"/>
    <p:sldId id="3432" r:id="rId11"/>
    <p:sldId id="3533" r:id="rId12"/>
    <p:sldId id="3433" r:id="rId13"/>
    <p:sldId id="3434" r:id="rId14"/>
    <p:sldId id="3435" r:id="rId15"/>
    <p:sldId id="3436" r:id="rId16"/>
    <p:sldId id="3437" r:id="rId17"/>
    <p:sldId id="3438" r:id="rId18"/>
    <p:sldId id="3439" r:id="rId19"/>
    <p:sldId id="3448" r:id="rId20"/>
    <p:sldId id="3449" r:id="rId21"/>
    <p:sldId id="3450" r:id="rId22"/>
    <p:sldId id="3452" r:id="rId23"/>
    <p:sldId id="3440" r:id="rId24"/>
    <p:sldId id="3441" r:id="rId25"/>
    <p:sldId id="3442" r:id="rId26"/>
    <p:sldId id="3443" r:id="rId27"/>
    <p:sldId id="3444" r:id="rId28"/>
    <p:sldId id="3445" r:id="rId29"/>
    <p:sldId id="3446" r:id="rId30"/>
    <p:sldId id="3447" r:id="rId31"/>
    <p:sldId id="3458" r:id="rId32"/>
    <p:sldId id="3459" r:id="rId33"/>
    <p:sldId id="3470" r:id="rId34"/>
    <p:sldId id="3534" r:id="rId35"/>
    <p:sldId id="3504" r:id="rId36"/>
    <p:sldId id="3505" r:id="rId37"/>
    <p:sldId id="3506" r:id="rId38"/>
    <p:sldId id="3507" r:id="rId39"/>
    <p:sldId id="3518" r:id="rId40"/>
    <p:sldId id="3508" r:id="rId41"/>
    <p:sldId id="3509" r:id="rId42"/>
    <p:sldId id="3510" r:id="rId43"/>
    <p:sldId id="3511" r:id="rId44"/>
    <p:sldId id="3512" r:id="rId45"/>
    <p:sldId id="3513" r:id="rId46"/>
    <p:sldId id="3514" r:id="rId47"/>
    <p:sldId id="3516" r:id="rId48"/>
    <p:sldId id="3519" r:id="rId49"/>
    <p:sldId id="3520" r:id="rId50"/>
    <p:sldId id="3521" r:id="rId51"/>
    <p:sldId id="3522" r:id="rId52"/>
    <p:sldId id="3523" r:id="rId53"/>
    <p:sldId id="3524" r:id="rId54"/>
    <p:sldId id="3525" r:id="rId55"/>
    <p:sldId id="3535" r:id="rId56"/>
    <p:sldId id="3480" r:id="rId57"/>
    <p:sldId id="3501" r:id="rId58"/>
    <p:sldId id="3481" r:id="rId59"/>
    <p:sldId id="3482" r:id="rId60"/>
    <p:sldId id="3483" r:id="rId61"/>
    <p:sldId id="3484" r:id="rId62"/>
    <p:sldId id="3485" r:id="rId63"/>
    <p:sldId id="3502" r:id="rId64"/>
    <p:sldId id="3503" r:id="rId65"/>
    <p:sldId id="3486" r:id="rId66"/>
    <p:sldId id="3487" r:id="rId67"/>
    <p:sldId id="3488" r:id="rId68"/>
    <p:sldId id="3489" r:id="rId69"/>
    <p:sldId id="3536" r:id="rId70"/>
    <p:sldId id="3531" r:id="rId71"/>
    <p:sldId id="3526" r:id="rId72"/>
    <p:sldId id="3539" r:id="rId73"/>
    <p:sldId id="3527" r:id="rId74"/>
    <p:sldId id="3528" r:id="rId75"/>
    <p:sldId id="3538" r:id="rId76"/>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63" d="100"/>
          <a:sy n="63" d="100"/>
        </p:scale>
        <p:origin x="-996" y="-102"/>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2020/5/13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18</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测试</a:t>
            </a:r>
            <a:r>
              <a:rPr lang="en-US" altLang="zh-CN" dirty="0" smtClean="0">
                <a:ea typeface="宋体" charset="-122"/>
              </a:rPr>
              <a:t>2</a:t>
            </a:r>
            <a:r>
              <a:rPr lang="zh-CN" altLang="en-US" dirty="0" smtClean="0">
                <a:ea typeface="宋体" charset="-122"/>
              </a:rPr>
              <a:t>个属性的决策树</a:t>
            </a:r>
            <a:endParaRPr lang="zh-CN" altLang="zh-CN" dirty="0"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19</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20</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测试</a:t>
            </a:r>
            <a:r>
              <a:rPr lang="en-US" altLang="zh-CN" dirty="0" smtClean="0">
                <a:ea typeface="宋体" charset="-122"/>
              </a:rPr>
              <a:t>3</a:t>
            </a:r>
            <a:r>
              <a:rPr lang="zh-CN" altLang="en-US" smtClean="0">
                <a:ea typeface="宋体" charset="-122"/>
              </a:rPr>
              <a:t>个属性的决策树</a:t>
            </a:r>
            <a:endParaRPr lang="zh-CN" altLang="zh-CN" dirty="0"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21</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全高、全矮为</a:t>
            </a:r>
            <a:r>
              <a:rPr lang="en-US" altLang="zh-CN" dirty="0" smtClean="0">
                <a:ea typeface="宋体" charset="-122"/>
              </a:rPr>
              <a:t>0,4</a:t>
            </a:r>
            <a:r>
              <a:rPr lang="zh-CN" altLang="en-US" dirty="0" smtClean="0">
                <a:ea typeface="宋体" charset="-122"/>
              </a:rPr>
              <a:t>高</a:t>
            </a:r>
            <a:r>
              <a:rPr lang="en-US" altLang="zh-CN" dirty="0" smtClean="0">
                <a:ea typeface="宋体" charset="-122"/>
              </a:rPr>
              <a:t>4</a:t>
            </a:r>
            <a:r>
              <a:rPr lang="zh-CN" altLang="en-US" dirty="0" smtClean="0">
                <a:ea typeface="宋体" charset="-122"/>
              </a:rPr>
              <a:t>矮为</a:t>
            </a:r>
            <a:r>
              <a:rPr lang="en-US" altLang="zh-CN" dirty="0" smtClean="0">
                <a:ea typeface="宋体" charset="-122"/>
              </a:rPr>
              <a:t>1</a:t>
            </a:r>
            <a:endParaRPr lang="zh-CN" altLang="zh-CN" dirty="0"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22</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23</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24</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25</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26</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27</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9</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28</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29</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30</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31</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32</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狗叫的时候入侵的概率大。</a:t>
            </a:r>
            <a:r>
              <a:rPr lang="en-US" altLang="zh-CN" sz="1400" dirty="0" smtClean="0"/>
              <a:t>P(A</a:t>
            </a:r>
            <a:r>
              <a:rPr lang="zh-CN" altLang="en-US" sz="1400" dirty="0" smtClean="0"/>
              <a:t>，</a:t>
            </a:r>
            <a:r>
              <a:rPr lang="en-US" altLang="zh-CN" sz="1400" dirty="0" smtClean="0"/>
              <a:t>B)=P(A|B) P(B)=0.9</a:t>
            </a:r>
            <a:r>
              <a:rPr lang="zh-CN" altLang="en-US" sz="1400" dirty="0" smtClean="0"/>
              <a:t>*</a:t>
            </a:r>
            <a:r>
              <a:rPr lang="en-US" altLang="zh-CN" sz="1400" smtClean="0"/>
              <a:t>0.00027=0.00024</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868118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55</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975080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57</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213908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58</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311305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59</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邀请、不邀请两类。与推荐算法类似</a:t>
            </a:r>
            <a:endParaRPr lang="zh-CN" altLang="zh-CN" dirty="0" smtClean="0">
              <a:ea typeface="宋体" charset="-122"/>
            </a:endParaRPr>
          </a:p>
        </p:txBody>
      </p:sp>
    </p:spTree>
    <p:extLst>
      <p:ext uri="{BB962C8B-B14F-4D97-AF65-F5344CB8AC3E}">
        <p14:creationId xmlns:p14="http://schemas.microsoft.com/office/powerpoint/2010/main" val="290397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11</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60</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194576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61</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933894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62</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63</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64</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3403292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65</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2090294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66</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21868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67</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315298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TP </a:t>
            </a:r>
            <a:r>
              <a:rPr lang="zh-CN" altLang="en-US" dirty="0" smtClean="0"/>
              <a:t>：实际为</a:t>
            </a:r>
            <a:r>
              <a:rPr lang="en-US" altLang="zh-CN" dirty="0" smtClean="0"/>
              <a:t>Positive</a:t>
            </a:r>
            <a:r>
              <a:rPr lang="zh-CN" altLang="en-US" dirty="0" smtClean="0"/>
              <a:t>，也被预测为</a:t>
            </a:r>
            <a:r>
              <a:rPr lang="en-US" altLang="zh-CN" dirty="0" smtClean="0"/>
              <a:t>Positive</a:t>
            </a:r>
            <a:r>
              <a:rPr lang="zh-CN" altLang="en-US" dirty="0" smtClean="0"/>
              <a:t>的样本数 	</a:t>
            </a:r>
          </a:p>
          <a:p>
            <a:r>
              <a:rPr lang="en-US" altLang="zh-CN" dirty="0" smtClean="0"/>
              <a:t>TN </a:t>
            </a:r>
            <a:r>
              <a:rPr lang="zh-CN" altLang="en-US" dirty="0" smtClean="0"/>
              <a:t>：实际为</a:t>
            </a:r>
            <a:r>
              <a:rPr lang="en-US" altLang="zh-CN" dirty="0" smtClean="0"/>
              <a:t>Negative</a:t>
            </a:r>
            <a:r>
              <a:rPr lang="zh-CN" altLang="en-US" dirty="0" smtClean="0"/>
              <a:t>，也被预测为</a:t>
            </a:r>
            <a:r>
              <a:rPr lang="en-US" altLang="zh-CN" dirty="0" smtClean="0"/>
              <a:t>Negative</a:t>
            </a:r>
            <a:r>
              <a:rPr lang="zh-CN" altLang="en-US" dirty="0" smtClean="0"/>
              <a:t>的样本数</a:t>
            </a:r>
          </a:p>
          <a:p>
            <a:r>
              <a:rPr lang="en-US" altLang="zh-CN" dirty="0" smtClean="0"/>
              <a:t>FP </a:t>
            </a:r>
            <a:r>
              <a:rPr lang="zh-CN" altLang="en-US" dirty="0" smtClean="0"/>
              <a:t>：实际为</a:t>
            </a:r>
            <a:r>
              <a:rPr lang="en-US" altLang="zh-CN" dirty="0" smtClean="0"/>
              <a:t>Negative</a:t>
            </a:r>
            <a:r>
              <a:rPr lang="zh-CN" altLang="en-US" dirty="0" smtClean="0"/>
              <a:t>，但被预测为</a:t>
            </a:r>
            <a:r>
              <a:rPr lang="en-US" altLang="zh-CN" dirty="0" smtClean="0"/>
              <a:t>Positive</a:t>
            </a:r>
            <a:r>
              <a:rPr lang="zh-CN" altLang="en-US" dirty="0" smtClean="0"/>
              <a:t>的样本数 </a:t>
            </a:r>
          </a:p>
          <a:p>
            <a:r>
              <a:rPr lang="en-US" altLang="zh-CN" dirty="0" smtClean="0"/>
              <a:t>FN </a:t>
            </a:r>
            <a:r>
              <a:rPr lang="zh-CN" altLang="en-US" dirty="0" smtClean="0"/>
              <a:t>：实际为</a:t>
            </a:r>
            <a:r>
              <a:rPr lang="en-US" altLang="zh-CN" dirty="0" smtClean="0"/>
              <a:t>Positive</a:t>
            </a:r>
            <a:r>
              <a:rPr lang="zh-CN" altLang="en-US" dirty="0" smtClean="0"/>
              <a:t>，但被预测为</a:t>
            </a:r>
            <a:r>
              <a:rPr lang="en-US" altLang="zh-CN" dirty="0" smtClean="0"/>
              <a:t>Negative</a:t>
            </a:r>
            <a:r>
              <a:rPr lang="zh-CN" altLang="en-US" dirty="0" smtClean="0"/>
              <a:t>的样本数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71</a:t>
            </a:fld>
            <a:endParaRPr lang="zh-CN" altLang="en-US"/>
          </a:p>
        </p:txBody>
      </p:sp>
    </p:spTree>
    <p:extLst>
      <p:ext uri="{BB962C8B-B14F-4D97-AF65-F5344CB8AC3E}">
        <p14:creationId xmlns:p14="http://schemas.microsoft.com/office/powerpoint/2010/main" val="2158827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72</a:t>
            </a:fld>
            <a:endParaRPr lang="zh-CN" altLang="en-US"/>
          </a:p>
        </p:txBody>
      </p:sp>
    </p:spTree>
    <p:extLst>
      <p:ext uri="{BB962C8B-B14F-4D97-AF65-F5344CB8AC3E}">
        <p14:creationId xmlns:p14="http://schemas.microsoft.com/office/powerpoint/2010/main" val="215882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12</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13</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14</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15</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16</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17</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bg>
      <p:bgPr>
        <a:solidFill>
          <a:srgbClr val="FFFFFF">
            <a:alpha val="0"/>
          </a:srgb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smtClean="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100960" y="93757"/>
            <a:ext cx="7913935" cy="80697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8565" y="1110011"/>
            <a:ext cx="5679281" cy="53508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52159" y="1110011"/>
            <a:ext cx="5679281" cy="53508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fld id="{CD0003F9-8D14-449E-93A5-C20DE59D6FFF}" type="slidenum">
              <a:rPr lang="en-US" altLang="zh-CN"/>
              <a:pPr>
                <a:defRPr/>
              </a:pPr>
              <a:t>‹#›</a:t>
            </a:fld>
            <a:endParaRPr lang="en-US" altLang="zh-CN"/>
          </a:p>
        </p:txBody>
      </p:sp>
    </p:spTree>
    <p:extLst>
      <p:ext uri="{BB962C8B-B14F-4D97-AF65-F5344CB8AC3E}">
        <p14:creationId xmlns:p14="http://schemas.microsoft.com/office/powerpoint/2010/main" val="367729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493B995-9F6C-407E-9827-220B29A9100B}" type="slidenum">
              <a:rPr lang="en-US" altLang="zh-CN"/>
              <a:pPr>
                <a:defRPr/>
              </a:pPr>
              <a:t>‹#›</a:t>
            </a:fld>
            <a:endParaRPr lang="en-US" altLang="zh-CN"/>
          </a:p>
        </p:txBody>
      </p:sp>
    </p:spTree>
    <p:extLst>
      <p:ext uri="{BB962C8B-B14F-4D97-AF65-F5344CB8AC3E}">
        <p14:creationId xmlns:p14="http://schemas.microsoft.com/office/powerpoint/2010/main" val="109356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07344" y="3798816"/>
            <a:ext cx="9644063" cy="1746216"/>
          </a:xfrm>
        </p:spPr>
        <p:txBody>
          <a:bodyPr/>
          <a:lstStyle>
            <a:lvl1pPr marL="0" indent="0" algn="ctr">
              <a:buNone/>
              <a:defRPr sz="2500"/>
            </a:lvl1pPr>
            <a:lvl2pPr marL="482163" indent="0" algn="ctr">
              <a:buNone/>
              <a:defRPr sz="2100"/>
            </a:lvl2pPr>
            <a:lvl3pPr marL="964326" indent="0" algn="ctr">
              <a:buNone/>
              <a:defRPr sz="1900"/>
            </a:lvl3pPr>
            <a:lvl4pPr marL="1446489" indent="0" algn="ctr">
              <a:buNone/>
              <a:defRPr sz="1700"/>
            </a:lvl4pPr>
            <a:lvl5pPr marL="1928652" indent="0" algn="ctr">
              <a:buNone/>
              <a:defRPr sz="1700"/>
            </a:lvl5pPr>
            <a:lvl6pPr marL="2410816" indent="0" algn="ctr">
              <a:buNone/>
              <a:defRPr sz="1700"/>
            </a:lvl6pPr>
            <a:lvl7pPr marL="2892979" indent="0" algn="ctr">
              <a:buNone/>
              <a:defRPr sz="1700"/>
            </a:lvl7pPr>
            <a:lvl8pPr marL="3375142" indent="0" algn="ctr">
              <a:buNone/>
              <a:defRPr sz="1700"/>
            </a:lvl8pPr>
            <a:lvl9pPr marL="3857305" indent="0" algn="ctr">
              <a:buNone/>
              <a:defRPr sz="17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pPr>
                <a:defRPr/>
              </a:pPr>
              <a:t>‹#›</a:t>
            </a:fld>
            <a:endParaRPr lang="zh-CN" altLang="zh-CN"/>
          </a:p>
        </p:txBody>
      </p:sp>
    </p:spTree>
    <p:extLst>
      <p:ext uri="{BB962C8B-B14F-4D97-AF65-F5344CB8AC3E}">
        <p14:creationId xmlns:p14="http://schemas.microsoft.com/office/powerpoint/2010/main" val="252163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68" r:id="rId3"/>
    <p:sldLayoutId id="2147483671" r:id="rId4"/>
    <p:sldLayoutId id="2147483672" r:id="rId5"/>
    <p:sldLayoutId id="2147483673" r:id="rId6"/>
    <p:sldLayoutId id="2147483674" r:id="rId7"/>
    <p:sldLayoutId id="2147483675" r:id="rId8"/>
    <p:sldLayoutId id="2147483676" r:id="rId9"/>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smtClean="0"/>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4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package" Target="../embeddings/Microsoft_Visio___1111111111111111.vsdx"/></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6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image" Target="../media/image2.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5.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778564" y="3294302"/>
            <a:ext cx="7473692" cy="584398"/>
          </a:xfrm>
          <a:prstGeom prst="rect">
            <a:avLst/>
          </a:prstGeom>
          <a:noFill/>
        </p:spPr>
        <p:txBody>
          <a:bodyPr wrap="square" lIns="96433" tIns="48216" rIns="96433" bIns="48216" rtlCol="0">
            <a:spAutoFit/>
          </a:bodyPr>
          <a:lstStyle/>
          <a:p>
            <a:pPr algn="dist"/>
            <a:r>
              <a:rPr lang="zh-CN" altLang="en-US" sz="3200" dirty="0" smtClean="0">
                <a:latin typeface="微软雅黑" pitchFamily="34" charset="-122"/>
                <a:ea typeface="微软雅黑" pitchFamily="34" charset="-122"/>
              </a:rPr>
              <a:t>第四章   </a:t>
            </a:r>
            <a:r>
              <a:rPr lang="zh-CN" altLang="en-US" sz="3200" dirty="0">
                <a:latin typeface="微软雅黑" pitchFamily="34" charset="-122"/>
                <a:ea typeface="微软雅黑" pitchFamily="34" charset="-122"/>
              </a:rPr>
              <a:t>分类算法</a:t>
            </a: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243373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决策树分类</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158138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ChangeArrowheads="1"/>
          </p:cNvSpPr>
          <p:nvPr/>
        </p:nvSpPr>
        <p:spPr bwMode="auto">
          <a:xfrm>
            <a:off x="0" y="866292"/>
            <a:ext cx="11469935" cy="343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4803" tIns="57401" rIns="114803" bIns="57401">
            <a:spAutoFit/>
          </a:bodyPr>
          <a:lstStyle/>
          <a:p>
            <a:pPr marL="342900" indent="-342900">
              <a:lnSpc>
                <a:spcPct val="150000"/>
              </a:lnSpc>
              <a:buFont typeface="Arial" panose="020B0604020202020204" pitchFamily="34" charset="0"/>
              <a:buChar char="•"/>
              <a:defRPr/>
            </a:pPr>
            <a:r>
              <a:rPr lang="zh-CN" altLang="en-US" sz="2400" dirty="0">
                <a:latin typeface="微软雅黑" pitchFamily="34" charset="-122"/>
                <a:ea typeface="微软雅黑" pitchFamily="34" charset="-122"/>
              </a:rPr>
              <a:t>决策树（</a:t>
            </a:r>
            <a:r>
              <a:rPr lang="en-US" altLang="zh-CN" sz="2400" dirty="0">
                <a:latin typeface="微软雅黑" pitchFamily="34" charset="-122"/>
                <a:ea typeface="微软雅黑" pitchFamily="34" charset="-122"/>
              </a:rPr>
              <a:t>Decision Tree</a:t>
            </a:r>
            <a:r>
              <a:rPr lang="zh-CN" altLang="en-US" sz="2400" dirty="0">
                <a:latin typeface="微软雅黑" pitchFamily="34" charset="-122"/>
                <a:ea typeface="微软雅黑" pitchFamily="34" charset="-122"/>
              </a:rPr>
              <a:t>）是一种基本的</a:t>
            </a:r>
            <a:r>
              <a:rPr lang="zh-CN" altLang="en-US" sz="2400" dirty="0">
                <a:solidFill>
                  <a:srgbClr val="FF0000"/>
                </a:solidFill>
                <a:latin typeface="微软雅黑" pitchFamily="34" charset="-122"/>
                <a:ea typeface="微软雅黑" pitchFamily="34" charset="-122"/>
              </a:rPr>
              <a:t>分类</a:t>
            </a:r>
            <a:r>
              <a:rPr lang="zh-CN" altLang="en-US" sz="2400" dirty="0">
                <a:latin typeface="微软雅黑" pitchFamily="34" charset="-122"/>
                <a:ea typeface="微软雅黑" pitchFamily="34" charset="-122"/>
              </a:rPr>
              <a:t>与</a:t>
            </a:r>
            <a:r>
              <a:rPr lang="zh-CN" altLang="en-US" sz="2400" dirty="0">
                <a:solidFill>
                  <a:srgbClr val="FF0000"/>
                </a:solidFill>
                <a:latin typeface="微软雅黑" pitchFamily="34" charset="-122"/>
                <a:ea typeface="微软雅黑" pitchFamily="34" charset="-122"/>
              </a:rPr>
              <a:t>回归方法</a:t>
            </a:r>
            <a:r>
              <a:rPr lang="zh-CN" altLang="en-US" sz="2400" dirty="0" smtClean="0">
                <a:latin typeface="微软雅黑" pitchFamily="34" charset="-122"/>
                <a:ea typeface="微软雅黑" pitchFamily="34" charset="-122"/>
              </a:rPr>
              <a:t>，模型</a:t>
            </a:r>
            <a:r>
              <a:rPr lang="zh-CN" altLang="en-US" sz="2400" dirty="0">
                <a:latin typeface="微软雅黑" pitchFamily="34" charset="-122"/>
                <a:ea typeface="微软雅黑" pitchFamily="34" charset="-122"/>
              </a:rPr>
              <a:t>呈</a:t>
            </a:r>
            <a:r>
              <a:rPr lang="zh-CN" altLang="en-US" sz="2400" dirty="0">
                <a:solidFill>
                  <a:srgbClr val="FF0000"/>
                </a:solidFill>
                <a:latin typeface="微软雅黑" pitchFamily="34" charset="-122"/>
                <a:ea typeface="微软雅黑" pitchFamily="34" charset="-122"/>
              </a:rPr>
              <a:t>树形结构</a:t>
            </a:r>
            <a:r>
              <a:rPr lang="zh-CN" altLang="en-US" sz="2400" dirty="0">
                <a:latin typeface="微软雅黑" pitchFamily="34" charset="-122"/>
                <a:ea typeface="微软雅黑" pitchFamily="34" charset="-122"/>
              </a:rPr>
              <a:t>，在分类问题中，表示基于特征对实例进行分类的过程</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097280" lvl="1" indent="-457200">
              <a:lnSpc>
                <a:spcPct val="150000"/>
              </a:lnSpc>
              <a:buFont typeface="Wingdings" pitchFamily="2" charset="2"/>
              <a:buChar char="n"/>
              <a:defRPr/>
            </a:pPr>
            <a:r>
              <a:rPr lang="zh-CN" altLang="zh-CN" sz="2400" kern="0" dirty="0">
                <a:solidFill>
                  <a:srgbClr val="000000"/>
                </a:solidFill>
                <a:latin typeface="微软雅黑" pitchFamily="34" charset="-122"/>
                <a:ea typeface="微软雅黑" pitchFamily="34" charset="-122"/>
                <a:sym typeface="微软雅黑" pitchFamily="34" charset="-122"/>
              </a:rPr>
              <a:t>构造决策树的目的是找出属性和类别间的关系，用来预测将来未知类别的记录的</a:t>
            </a:r>
            <a:r>
              <a:rPr lang="zh-CN" altLang="zh-CN" sz="2400" kern="0" dirty="0" smtClean="0">
                <a:solidFill>
                  <a:srgbClr val="000000"/>
                </a:solidFill>
                <a:latin typeface="微软雅黑" pitchFamily="34" charset="-122"/>
                <a:ea typeface="微软雅黑" pitchFamily="34" charset="-122"/>
                <a:sym typeface="微软雅黑" pitchFamily="34" charset="-122"/>
              </a:rPr>
              <a:t>类别</a:t>
            </a:r>
            <a:r>
              <a:rPr lang="zh-CN" altLang="en-US" sz="2400" kern="0" dirty="0" smtClean="0">
                <a:solidFill>
                  <a:srgbClr val="000000"/>
                </a:solidFill>
                <a:latin typeface="微软雅黑" pitchFamily="34" charset="-122"/>
                <a:ea typeface="微软雅黑" pitchFamily="34" charset="-122"/>
                <a:sym typeface="微软雅黑" pitchFamily="34" charset="-122"/>
              </a:rPr>
              <a:t>。</a:t>
            </a:r>
            <a:endParaRPr lang="en-US" altLang="zh-CN" sz="2400" dirty="0" smtClean="0">
              <a:latin typeface="微软雅黑" pitchFamily="34" charset="-122"/>
              <a:ea typeface="微软雅黑" pitchFamily="34" charset="-122"/>
            </a:endParaRPr>
          </a:p>
          <a:p>
            <a:pPr marL="1739900" lvl="2" indent="-457200">
              <a:defRPr/>
            </a:pPr>
            <a:r>
              <a:rPr lang="en-US" altLang="zh-CN" sz="2400" dirty="0" smtClean="0"/>
              <a:t>                </a:t>
            </a:r>
          </a:p>
          <a:p>
            <a:pPr marL="1739900" lvl="2" indent="-457200">
              <a:defRPr/>
            </a:pPr>
            <a:r>
              <a:rPr lang="en-US" altLang="zh-CN" sz="2400" dirty="0" smtClean="0"/>
              <a:t>                              </a:t>
            </a:r>
            <a:endParaRPr lang="zh-CN" altLang="zh-CN" sz="2400" dirty="0" smtClean="0"/>
          </a:p>
          <a:p>
            <a:pPr marL="1097280" lvl="1" indent="-457200">
              <a:defRPr/>
            </a:pPr>
            <a:endParaRPr lang="zh-CN" altLang="en-US" sz="2400" dirty="0">
              <a:latin typeface="微软雅黑" pitchFamily="34" charset="-122"/>
              <a:ea typeface="微软雅黑" pitchFamily="34" charset="-122"/>
            </a:endParaRPr>
          </a:p>
        </p:txBody>
      </p:sp>
      <p:sp>
        <p:nvSpPr>
          <p:cNvPr id="8" name="文本框 64"/>
          <p:cNvSpPr txBox="1"/>
          <p:nvPr/>
        </p:nvSpPr>
        <p:spPr>
          <a:xfrm>
            <a:off x="1900364" y="159941"/>
            <a:ext cx="3605942"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3800" dirty="0" smtClean="0">
                <a:sym typeface="+mn-lt"/>
              </a:rPr>
              <a:t>决策树分类算法</a:t>
            </a:r>
            <a:endParaRPr lang="zh-CN" altLang="en-US" sz="3800" dirty="0">
              <a:sym typeface="+mn-lt"/>
            </a:endParaRPr>
          </a:p>
        </p:txBody>
      </p:sp>
      <p:sp>
        <p:nvSpPr>
          <p:cNvPr id="6" name="TextBox 3"/>
          <p:cNvSpPr>
            <a:spLocks noChangeArrowheads="1"/>
          </p:cNvSpPr>
          <p:nvPr/>
        </p:nvSpPr>
        <p:spPr bwMode="auto">
          <a:xfrm>
            <a:off x="1308624" y="3184277"/>
            <a:ext cx="4040631" cy="3785652"/>
          </a:xfrm>
          <a:prstGeom prst="rect">
            <a:avLst/>
          </a:prstGeom>
          <a:solidFill>
            <a:schemeClr val="accent2">
              <a:lumMod val="20000"/>
              <a:lumOff val="80000"/>
            </a:schemeClr>
          </a:solidFill>
          <a:ln w="25400" cap="flat" cmpd="sng">
            <a:solidFill>
              <a:srgbClr val="4F81BD"/>
            </a:solid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母亲：给你介绍个对象。</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女儿：年纪多大了？</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母亲：</a:t>
            </a:r>
            <a:r>
              <a:rPr lang="en-US" altLang="zh-CN" sz="2400" kern="0" dirty="0">
                <a:solidFill>
                  <a:srgbClr val="000000"/>
                </a:solidFill>
                <a:latin typeface="微软雅黑" pitchFamily="34" charset="-122"/>
                <a:ea typeface="微软雅黑" pitchFamily="34" charset="-122"/>
                <a:sym typeface="微软雅黑" pitchFamily="34" charset="-122"/>
              </a:rPr>
              <a:t>26</a:t>
            </a:r>
            <a:r>
              <a:rPr lang="zh-CN" altLang="en-US" sz="2400" kern="0" dirty="0">
                <a:solidFill>
                  <a:srgbClr val="000000"/>
                </a:solidFill>
                <a:latin typeface="微软雅黑" pitchFamily="34" charset="-122"/>
                <a:ea typeface="微软雅黑" pitchFamily="34" charset="-122"/>
                <a:sym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女儿：长的帅不帅？</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母亲：挺帅的。</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女儿：收入高不？</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母亲：不算很高，中等情况。</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女儿：是公务员不？</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母亲：是，在税务局上班呢。</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00"/>
                </a:solidFill>
                <a:latin typeface="微软雅黑" pitchFamily="34" charset="-122"/>
                <a:ea typeface="微软雅黑" pitchFamily="34" charset="-122"/>
                <a:sym typeface="微软雅黑" pitchFamily="34" charset="-122"/>
              </a:rPr>
              <a:t>女儿：那好，我去见见。</a:t>
            </a:r>
            <a:endParaRPr kumimoji="0" lang="zh-CN" altLang="en-US" sz="3200" b="0" i="0" u="none" strike="noStrike" kern="0" cap="none" spc="0" normalizeH="0" baseline="0" noProof="0" dirty="0">
              <a:ln>
                <a:noFill/>
              </a:ln>
              <a:solidFill>
                <a:sysClr val="windowText" lastClr="000000"/>
              </a:solidFill>
              <a:effectLst/>
              <a:uLnTx/>
              <a:uFillTx/>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351" y="2533518"/>
            <a:ext cx="4896544" cy="446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078570" y="6703377"/>
            <a:ext cx="2262158" cy="369332"/>
          </a:xfrm>
          <a:prstGeom prst="rect">
            <a:avLst/>
          </a:prstGeom>
        </p:spPr>
        <p:txBody>
          <a:bodyPr wrap="none">
            <a:spAutoFit/>
          </a:bodyPr>
          <a:lstStyle/>
          <a:p>
            <a:r>
              <a:rPr lang="zh-CN" altLang="en-US" dirty="0">
                <a:latin typeface="微软雅黑" pitchFamily="34" charset="-122"/>
                <a:ea typeface="微软雅黑" pitchFamily="34" charset="-122"/>
              </a:rPr>
              <a:t>是否相亲决策</a:t>
            </a:r>
            <a:r>
              <a:rPr lang="zh-CN" altLang="en-US" dirty="0" smtClean="0">
                <a:latin typeface="微软雅黑" pitchFamily="34" charset="-122"/>
                <a:ea typeface="微软雅黑" pitchFamily="34" charset="-122"/>
              </a:rPr>
              <a:t>逻辑树</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8152161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605">
                                            <p:txEl>
                                              <p:pRg st="1" end="1"/>
                                            </p:txEl>
                                          </p:spTgt>
                                        </p:tgtEl>
                                        <p:attrNameLst>
                                          <p:attrName>style.visibility</p:attrName>
                                        </p:attrNameLst>
                                      </p:cBhvr>
                                      <p:to>
                                        <p:strVal val="visible"/>
                                      </p:to>
                                    </p:set>
                                    <p:animEffect transition="in" filter="randombar(horizontal)">
                                      <p:cBhvr>
                                        <p:cTn id="7" dur="500"/>
                                        <p:tgtEl>
                                          <p:spTgt spid="2560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randombar(horizontal)">
                                      <p:cBhvr>
                                        <p:cTn id="17" dur="500"/>
                                        <p:tgtEl>
                                          <p:spTgt spid="1229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45448" y="447973"/>
            <a:ext cx="11649694"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333399"/>
              </a:buClr>
              <a:buFont typeface="Wingdings" panose="05000000000000000000" pitchFamily="2" charset="2"/>
              <a:buChar char="l"/>
            </a:pPr>
            <a:r>
              <a:rPr kumimoji="0" lang="zh-CN" altLang="en-US"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决策树学习</a:t>
            </a:r>
            <a:r>
              <a:rPr kumimoji="0" lang="en-US" altLang="zh-CN"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归纳学习</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方法的一个变种；</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任务</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：从大的</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已经分类的例子集</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归纳分类概念</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例子</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表示为一组“</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属性</a:t>
            </a:r>
            <a:r>
              <a:rPr kumimoji="0" lang="en-US" altLang="zh-CN"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值</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每一个</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例子</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用</a:t>
            </a:r>
            <a:r>
              <a:rPr kumimoji="0" lang="zh-CN" altLang="en-US" sz="24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相同的一组属性</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来表示；</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每一个</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属性</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又有自身的</a:t>
            </a:r>
            <a:r>
              <a:rPr kumimoji="0" lang="zh-CN" altLang="en-US" sz="24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属性值集</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lvl="1" eaLnBrk="1" hangingPunct="1">
              <a:buClr>
                <a:srgbClr val="009999"/>
              </a:buClr>
              <a:defRPr/>
            </a:pPr>
            <a:r>
              <a:rPr kumimoji="0" lang="en-US" altLang="zh-CN"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ID3</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算法，昆兰（</a:t>
            </a:r>
            <a:r>
              <a:rPr kumimoji="0" lang="en-US" altLang="zh-CN" sz="28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J.R.Quinlan</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1975</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输入：</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⑴描述</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已知类别例子</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的列表；</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⑵例子由预先定义的“</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属性</a:t>
            </a:r>
            <a:r>
              <a:rPr kumimoji="0" lang="en-US" altLang="zh-CN"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值</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”对来表示；</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结果：</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决策树</a:t>
            </a:r>
            <a:r>
              <a:rPr kumimoji="0" lang="en-US" altLang="zh-CN"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可以正确地区分</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所有给定例子的类别</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endParaRPr kumimoji="0" lang="en-US" altLang="zh-CN" sz="2400" b="1" i="0" u="none" strike="noStrike" kern="0" cap="none" spc="0" normalizeH="0" baseline="0" noProof="0" dirty="0" smtClean="0">
              <a:ln>
                <a:noFill/>
              </a:ln>
              <a:solidFill>
                <a:srgbClr val="000000"/>
              </a:solidFill>
              <a:effectLst/>
              <a:uLnTx/>
              <a:uFillTx/>
              <a:latin typeface="Arial"/>
              <a:ea typeface="黑体"/>
            </a:endParaRPr>
          </a:p>
        </p:txBody>
      </p:sp>
      <p:sp>
        <p:nvSpPr>
          <p:cNvPr id="10" name="Rectangle 6"/>
          <p:cNvSpPr>
            <a:spLocks noChangeArrowheads="1"/>
          </p:cNvSpPr>
          <p:nvPr/>
        </p:nvSpPr>
        <p:spPr bwMode="auto">
          <a:xfrm>
            <a:off x="651084" y="5896282"/>
            <a:ext cx="11211481" cy="863600"/>
          </a:xfrm>
          <a:prstGeom prst="rect">
            <a:avLst/>
          </a:prstGeom>
          <a:solidFill>
            <a:srgbClr val="FFFFCC"/>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ea typeface="黑体" pitchFamily="49" charset="-122"/>
              </a:rPr>
              <a:t>数学基础</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ea typeface="黑体" pitchFamily="49" charset="-122"/>
              </a:rPr>
              <a:t>使用信息论指导决策树构造，提高决策树的工作效率</a:t>
            </a:r>
          </a:p>
        </p:txBody>
      </p:sp>
    </p:spTree>
    <p:extLst>
      <p:ext uri="{BB962C8B-B14F-4D97-AF65-F5344CB8AC3E}">
        <p14:creationId xmlns:p14="http://schemas.microsoft.com/office/powerpoint/2010/main" val="40589256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strips(downRight)">
                                      <p:cBhvr>
                                        <p:cTn id="7" dur="500"/>
                                        <p:tgtEl>
                                          <p:spTgt spid="9">
                                            <p:txEl>
                                              <p:pRg st="5" end="5"/>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
                                            <p:txEl>
                                              <p:pRg st="6" end="6"/>
                                            </p:txEl>
                                          </p:spTgt>
                                        </p:tgtEl>
                                        <p:attrNameLst>
                                          <p:attrName>style.visibility</p:attrName>
                                        </p:attrNameLst>
                                      </p:cBhvr>
                                      <p:to>
                                        <p:strVal val="visible"/>
                                      </p:to>
                                    </p:set>
                                    <p:animEffect transition="in" filter="strips(downRight)">
                                      <p:cBhvr>
                                        <p:cTn id="10" dur="500"/>
                                        <p:tgtEl>
                                          <p:spTgt spid="9">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animEffect transition="in" filter="strips(downRight)">
                                      <p:cBhvr>
                                        <p:cTn id="15" dur="500"/>
                                        <p:tgtEl>
                                          <p:spTgt spid="9">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9">
                                            <p:txEl>
                                              <p:pRg st="8" end="8"/>
                                            </p:txEl>
                                          </p:spTgt>
                                        </p:tgtEl>
                                        <p:attrNameLst>
                                          <p:attrName>style.visibility</p:attrName>
                                        </p:attrNameLst>
                                      </p:cBhvr>
                                      <p:to>
                                        <p:strVal val="visible"/>
                                      </p:to>
                                    </p:set>
                                    <p:animEffect transition="in" filter="strips(downRight)">
                                      <p:cBhvr>
                                        <p:cTn id="20" dur="500"/>
                                        <p:tgtEl>
                                          <p:spTgt spid="9">
                                            <p:txEl>
                                              <p:pRg st="8" end="8"/>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animEffect transition="in" filter="strips(downRight)">
                                      <p:cBhvr>
                                        <p:cTn id="23" dur="500"/>
                                        <p:tgtEl>
                                          <p:spTgt spid="9">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9">
                                            <p:txEl>
                                              <p:pRg st="10" end="10"/>
                                            </p:txEl>
                                          </p:spTgt>
                                        </p:tgtEl>
                                        <p:attrNameLst>
                                          <p:attrName>style.visibility</p:attrName>
                                        </p:attrNameLst>
                                      </p:cBhvr>
                                      <p:to>
                                        <p:strVal val="visible"/>
                                      </p:to>
                                    </p:set>
                                    <p:animEffect transition="in" filter="strips(downRight)">
                                      <p:cBhvr>
                                        <p:cTn id="28" dur="500"/>
                                        <p:tgtEl>
                                          <p:spTgt spid="9">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380703" y="1052513"/>
            <a:ext cx="82296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R="0" lvl="1"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p"/>
              <a:tabLst/>
              <a:defRPr/>
            </a:pPr>
            <a:r>
              <a:rPr kumimoji="0" lang="zh-CN" altLang="en-US" sz="2800" b="1" i="0" u="none" strike="noStrike" kern="0" cap="none" spc="0" normalizeH="0" baseline="0" noProof="0" dirty="0" smtClean="0">
                <a:ln>
                  <a:noFill/>
                </a:ln>
                <a:solidFill>
                  <a:srgbClr val="000000"/>
                </a:solidFill>
                <a:effectLst/>
                <a:uLnTx/>
                <a:uFillTx/>
                <a:latin typeface="Arial"/>
                <a:ea typeface="黑体"/>
              </a:rPr>
              <a:t>例：预先定义</a:t>
            </a:r>
            <a:r>
              <a:rPr kumimoji="0" lang="zh-CN" altLang="en-US" sz="2800" b="1" i="0" u="none" strike="noStrike" kern="0" cap="none" spc="0" normalizeH="0" baseline="0" noProof="0" dirty="0" smtClean="0">
                <a:ln>
                  <a:noFill/>
                </a:ln>
                <a:solidFill>
                  <a:srgbClr val="FF0000"/>
                </a:solidFill>
                <a:effectLst/>
                <a:uLnTx/>
                <a:uFillTx/>
                <a:latin typeface="Arial"/>
                <a:ea typeface="黑体"/>
              </a:rPr>
              <a:t>一组属性</a:t>
            </a:r>
            <a:r>
              <a:rPr kumimoji="0" lang="zh-CN" altLang="en-US" sz="2800" b="1" i="0" u="none" strike="noStrike" kern="0" cap="none" spc="0" normalizeH="0" baseline="0" noProof="0" dirty="0" smtClean="0">
                <a:ln>
                  <a:noFill/>
                </a:ln>
                <a:solidFill>
                  <a:srgbClr val="000000"/>
                </a:solidFill>
                <a:effectLst/>
                <a:uLnTx/>
                <a:uFillTx/>
                <a:latin typeface="Arial"/>
                <a:ea typeface="黑体"/>
              </a:rPr>
              <a:t>及其可</a:t>
            </a:r>
            <a:r>
              <a:rPr kumimoji="0" lang="zh-CN" altLang="en-US" sz="2800" b="1" i="0" u="none" strike="noStrike" kern="0" cap="none" spc="0" normalizeH="0" baseline="0" noProof="0" dirty="0" smtClean="0">
                <a:ln>
                  <a:noFill/>
                </a:ln>
                <a:solidFill>
                  <a:srgbClr val="FF0000"/>
                </a:solidFill>
                <a:effectLst/>
                <a:uLnTx/>
                <a:uFillTx/>
                <a:latin typeface="Arial"/>
                <a:ea typeface="黑体"/>
              </a:rPr>
              <a:t>取值</a:t>
            </a:r>
            <a:r>
              <a:rPr kumimoji="0" lang="zh-CN" altLang="en-US" sz="2800" b="1" i="0" u="none" strike="noStrike" kern="0" cap="none" spc="0" normalizeH="0" baseline="0" noProof="0" dirty="0" smtClean="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smtClean="0">
                <a:ln>
                  <a:noFill/>
                </a:ln>
                <a:solidFill>
                  <a:srgbClr val="0066FF"/>
                </a:solidFill>
                <a:effectLst/>
                <a:uLnTx/>
                <a:uFillTx/>
                <a:latin typeface="Arial"/>
                <a:ea typeface="黑体"/>
              </a:rPr>
              <a:t>高度</a:t>
            </a:r>
            <a:r>
              <a:rPr kumimoji="0" lang="en-US" altLang="zh-CN" sz="2800" b="1" i="0" u="none" strike="noStrike" kern="0" cap="none" spc="0" normalizeH="0" baseline="0" noProof="0" dirty="0" smtClean="0">
                <a:ln>
                  <a:noFill/>
                </a:ln>
                <a:solidFill>
                  <a:srgbClr val="000000"/>
                </a:solidFill>
                <a:effectLst/>
                <a:uLnTx/>
                <a:uFillTx/>
                <a:latin typeface="Arial"/>
                <a:ea typeface="黑体"/>
              </a:rPr>
              <a:t>{</a:t>
            </a:r>
            <a:r>
              <a:rPr kumimoji="0" lang="zh-CN" altLang="en-US" sz="2800" b="1" i="0" u="none" strike="noStrike" kern="0" cap="none" spc="0" normalizeH="0" baseline="0" noProof="0" dirty="0" smtClean="0">
                <a:ln>
                  <a:noFill/>
                </a:ln>
                <a:solidFill>
                  <a:srgbClr val="000000"/>
                </a:solidFill>
                <a:effectLst/>
                <a:uLnTx/>
                <a:uFillTx/>
                <a:latin typeface="Arial"/>
                <a:ea typeface="黑体"/>
              </a:rPr>
              <a:t>高，矮</a:t>
            </a:r>
            <a:r>
              <a:rPr kumimoji="0" lang="en-US" altLang="zh-CN" sz="2800" b="1" i="0" u="none" strike="noStrike" kern="0" cap="none" spc="0" normalizeH="0" baseline="0" noProof="0" dirty="0" smtClean="0">
                <a:ln>
                  <a:noFill/>
                </a:ln>
                <a:solidFill>
                  <a:srgbClr val="000000"/>
                </a:solidFill>
                <a:effectLst/>
                <a:uLnTx/>
                <a:uFillTx/>
                <a:latin typeface="Arial"/>
                <a:ea typeface="黑体"/>
              </a:rPr>
              <a:t>}</a:t>
            </a:r>
            <a:r>
              <a:rPr kumimoji="0" lang="zh-CN" altLang="en-US" sz="2800" b="1" i="0" u="none" strike="noStrike" kern="0" cap="none" spc="0" normalizeH="0" baseline="0" noProof="0" dirty="0" smtClean="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smtClean="0">
                <a:ln>
                  <a:noFill/>
                </a:ln>
                <a:solidFill>
                  <a:srgbClr val="0066FF"/>
                </a:solidFill>
                <a:effectLst/>
                <a:uLnTx/>
                <a:uFillTx/>
                <a:latin typeface="Arial"/>
                <a:ea typeface="黑体"/>
              </a:rPr>
              <a:t>发色</a:t>
            </a:r>
            <a:r>
              <a:rPr kumimoji="0" lang="en-US" altLang="zh-CN" sz="2800" b="1" i="0" u="none" strike="noStrike" kern="0" cap="none" spc="0" normalizeH="0" baseline="0" noProof="0" dirty="0" smtClean="0">
                <a:ln>
                  <a:noFill/>
                </a:ln>
                <a:solidFill>
                  <a:srgbClr val="000000"/>
                </a:solidFill>
                <a:effectLst/>
                <a:uLnTx/>
                <a:uFillTx/>
                <a:latin typeface="Arial"/>
                <a:ea typeface="黑体"/>
              </a:rPr>
              <a:t>{</a:t>
            </a:r>
            <a:r>
              <a:rPr kumimoji="0" lang="zh-CN" altLang="en-US" sz="2800" b="1" i="0" u="none" strike="noStrike" kern="0" cap="none" spc="0" normalizeH="0" baseline="0" noProof="0" dirty="0" smtClean="0">
                <a:ln>
                  <a:noFill/>
                </a:ln>
                <a:solidFill>
                  <a:srgbClr val="000000"/>
                </a:solidFill>
                <a:effectLst/>
                <a:uLnTx/>
                <a:uFillTx/>
                <a:latin typeface="Arial"/>
                <a:ea typeface="黑体"/>
              </a:rPr>
              <a:t>黑色</a:t>
            </a:r>
            <a:r>
              <a:rPr kumimoji="0" lang="en-US" altLang="zh-CN" sz="2800" b="1" i="0" u="none" strike="noStrike" kern="0" cap="none" spc="0" normalizeH="0" baseline="0" noProof="0" dirty="0" smtClean="0">
                <a:ln>
                  <a:noFill/>
                </a:ln>
                <a:solidFill>
                  <a:srgbClr val="000000"/>
                </a:solidFill>
                <a:effectLst/>
                <a:uLnTx/>
                <a:uFillTx/>
                <a:latin typeface="Arial"/>
                <a:ea typeface="黑体"/>
              </a:rPr>
              <a:t>, </a:t>
            </a:r>
            <a:r>
              <a:rPr kumimoji="0" lang="zh-CN" altLang="en-US" sz="2800" b="1" i="0" u="none" strike="noStrike" kern="0" cap="none" spc="0" normalizeH="0" baseline="0" noProof="0" dirty="0" smtClean="0">
                <a:ln>
                  <a:noFill/>
                </a:ln>
                <a:solidFill>
                  <a:srgbClr val="000000"/>
                </a:solidFill>
                <a:effectLst/>
                <a:uLnTx/>
                <a:uFillTx/>
                <a:latin typeface="Arial"/>
                <a:ea typeface="黑体"/>
              </a:rPr>
              <a:t>红色，金色</a:t>
            </a:r>
            <a:r>
              <a:rPr kumimoji="0" lang="en-US" altLang="zh-CN" sz="2800" b="1" i="0" u="none" strike="noStrike" kern="0" cap="none" spc="0" normalizeH="0" baseline="0" noProof="0" dirty="0" smtClean="0">
                <a:ln>
                  <a:noFill/>
                </a:ln>
                <a:solidFill>
                  <a:srgbClr val="000000"/>
                </a:solidFill>
                <a:effectLst/>
                <a:uLnTx/>
                <a:uFillTx/>
                <a:latin typeface="Arial"/>
                <a:ea typeface="黑体"/>
              </a:rPr>
              <a:t>}</a:t>
            </a:r>
            <a:r>
              <a:rPr kumimoji="0" lang="zh-CN" altLang="en-US" sz="2800" b="1" i="0" u="none" strike="noStrike" kern="0" cap="none" spc="0" normalizeH="0" baseline="0" noProof="0" dirty="0" smtClean="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smtClean="0">
                <a:ln>
                  <a:noFill/>
                </a:ln>
                <a:solidFill>
                  <a:srgbClr val="0066FF"/>
                </a:solidFill>
                <a:effectLst/>
                <a:uLnTx/>
                <a:uFillTx/>
                <a:latin typeface="Arial"/>
                <a:ea typeface="黑体"/>
              </a:rPr>
              <a:t>眼睛</a:t>
            </a:r>
            <a:r>
              <a:rPr kumimoji="0" lang="en-US" altLang="zh-CN" sz="2800" b="1" i="0" u="none" strike="noStrike" kern="0" cap="none" spc="0" normalizeH="0" baseline="0" noProof="0" dirty="0" smtClean="0">
                <a:ln>
                  <a:noFill/>
                </a:ln>
                <a:solidFill>
                  <a:srgbClr val="000000"/>
                </a:solidFill>
                <a:effectLst/>
                <a:uLnTx/>
                <a:uFillTx/>
                <a:latin typeface="Arial"/>
                <a:ea typeface="黑体"/>
              </a:rPr>
              <a:t>{</a:t>
            </a:r>
            <a:r>
              <a:rPr lang="zh-CN" altLang="en-US" sz="2800" kern="0" dirty="0" smtClean="0">
                <a:solidFill>
                  <a:srgbClr val="000000"/>
                </a:solidFill>
                <a:latin typeface="Arial"/>
                <a:ea typeface="黑体"/>
              </a:rPr>
              <a:t>蓝</a:t>
            </a:r>
            <a:r>
              <a:rPr kumimoji="0" lang="zh-CN" altLang="en-US" sz="2800" b="1" i="0" u="none" strike="noStrike" kern="0" cap="none" spc="0" normalizeH="0" baseline="0" noProof="0" dirty="0" smtClean="0">
                <a:ln>
                  <a:noFill/>
                </a:ln>
                <a:solidFill>
                  <a:srgbClr val="000000"/>
                </a:solidFill>
                <a:effectLst/>
                <a:uLnTx/>
                <a:uFillTx/>
                <a:latin typeface="Arial"/>
                <a:ea typeface="黑体"/>
              </a:rPr>
              <a:t>色，棕色</a:t>
            </a:r>
            <a:r>
              <a:rPr kumimoji="0" lang="en-US" altLang="zh-CN" sz="2800" b="1" i="0" u="none" strike="noStrike" kern="0" cap="none" spc="0" normalizeH="0" baseline="0" noProof="0" dirty="0" smtClean="0">
                <a:ln>
                  <a:noFill/>
                </a:ln>
                <a:solidFill>
                  <a:srgbClr val="000000"/>
                </a:solidFill>
                <a:effectLst/>
                <a:uLnTx/>
                <a:uFillTx/>
                <a:latin typeface="Arial"/>
                <a:ea typeface="黑体"/>
              </a:rPr>
              <a:t>}</a:t>
            </a:r>
            <a:r>
              <a:rPr kumimoji="0" lang="zh-CN" altLang="en-US" sz="2800" b="1" i="0" u="none" strike="noStrike" kern="0" cap="none" spc="0" normalizeH="0" baseline="0" noProof="0" dirty="0" smtClean="0">
                <a:ln>
                  <a:noFill/>
                </a:ln>
                <a:solidFill>
                  <a:srgbClr val="000000"/>
                </a:solidFill>
                <a:effectLst/>
                <a:uLnTx/>
                <a:uFillTx/>
                <a:latin typeface="Arial"/>
                <a:ea typeface="黑体"/>
              </a:rPr>
              <a:t>；</a:t>
            </a:r>
          </a:p>
          <a:p>
            <a:pPr marR="0" lvl="1"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p"/>
              <a:tabLst/>
              <a:defRPr/>
            </a:pPr>
            <a:r>
              <a:rPr kumimoji="0" lang="zh-CN" altLang="en-US" sz="2800" b="1" i="0" u="none" strike="noStrike" kern="0" cap="none" spc="0" normalizeH="0" baseline="0" noProof="0" dirty="0" smtClean="0">
                <a:ln>
                  <a:noFill/>
                </a:ln>
                <a:solidFill>
                  <a:srgbClr val="000000"/>
                </a:solidFill>
                <a:effectLst/>
                <a:uLnTx/>
                <a:uFillTx/>
                <a:latin typeface="Arial"/>
                <a:ea typeface="黑体"/>
              </a:rPr>
              <a:t>人分为</a:t>
            </a:r>
            <a:r>
              <a:rPr kumimoji="0" lang="zh-CN" altLang="en-US" sz="2800" b="1" i="0" u="none" strike="noStrike" kern="0" cap="none" spc="0" normalizeH="0" baseline="0" noProof="0" dirty="0" smtClean="0">
                <a:ln>
                  <a:noFill/>
                </a:ln>
                <a:solidFill>
                  <a:srgbClr val="FF0000"/>
                </a:solidFill>
                <a:effectLst/>
                <a:uLnTx/>
                <a:uFillTx/>
                <a:latin typeface="Arial"/>
                <a:ea typeface="黑体"/>
              </a:rPr>
              <a:t>两类</a:t>
            </a:r>
            <a:r>
              <a:rPr kumimoji="0" lang="zh-CN" altLang="en-US" sz="2800" b="1" i="0" u="none" strike="noStrike" kern="0" cap="none" spc="0" normalizeH="0" baseline="0" noProof="0" dirty="0" smtClean="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smtClean="0">
                <a:ln>
                  <a:noFill/>
                </a:ln>
                <a:solidFill>
                  <a:srgbClr val="000000"/>
                </a:solidFill>
                <a:effectLst/>
                <a:uLnTx/>
                <a:uFillTx/>
                <a:latin typeface="Arial"/>
                <a:ea typeface="黑体"/>
              </a:rPr>
              <a:t>“</a:t>
            </a:r>
            <a:r>
              <a:rPr kumimoji="0" lang="zh-CN" altLang="en-US" sz="2800" b="1" i="0" u="none" strike="noStrike" kern="0" cap="none" spc="0" normalizeH="0" baseline="0" noProof="0" dirty="0" smtClean="0">
                <a:ln>
                  <a:noFill/>
                </a:ln>
                <a:solidFill>
                  <a:srgbClr val="0066FF"/>
                </a:solidFill>
                <a:effectLst/>
                <a:uLnTx/>
                <a:uFillTx/>
                <a:latin typeface="Arial"/>
                <a:ea typeface="黑体"/>
              </a:rPr>
              <a:t>＋</a:t>
            </a:r>
            <a:r>
              <a:rPr kumimoji="0" lang="zh-CN" altLang="en-US" sz="2800" b="1" i="0" u="none" strike="noStrike" kern="0" cap="none" spc="0" normalizeH="0" baseline="0" noProof="0" dirty="0" smtClean="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smtClean="0">
                <a:ln>
                  <a:noFill/>
                </a:ln>
                <a:solidFill>
                  <a:srgbClr val="000000"/>
                </a:solidFill>
                <a:effectLst/>
                <a:uLnTx/>
                <a:uFillTx/>
                <a:latin typeface="Arial"/>
                <a:ea typeface="黑体"/>
              </a:rPr>
              <a:t>“</a:t>
            </a:r>
            <a:r>
              <a:rPr kumimoji="0" lang="zh-CN" altLang="en-US" sz="2800" b="1" i="0" u="none" strike="noStrike" kern="0" cap="none" spc="0" normalizeH="0" baseline="0" noProof="0" dirty="0" smtClean="0">
                <a:ln>
                  <a:noFill/>
                </a:ln>
                <a:solidFill>
                  <a:srgbClr val="0066FF"/>
                </a:solidFill>
                <a:effectLst/>
                <a:uLnTx/>
                <a:uFillTx/>
                <a:latin typeface="Arial"/>
                <a:ea typeface="黑体"/>
              </a:rPr>
              <a:t>－</a:t>
            </a:r>
            <a:r>
              <a:rPr kumimoji="0" lang="zh-CN" altLang="en-US" sz="2800" b="1" i="0" u="none" strike="noStrike" kern="0" cap="none" spc="0" normalizeH="0" baseline="0" noProof="0" dirty="0" smtClean="0">
                <a:ln>
                  <a:noFill/>
                </a:ln>
                <a:solidFill>
                  <a:srgbClr val="000000"/>
                </a:solidFill>
                <a:effectLst/>
                <a:uLnTx/>
                <a:uFillTx/>
                <a:latin typeface="Arial"/>
                <a:ea typeface="黑体"/>
              </a:rPr>
              <a:t>” </a:t>
            </a:r>
          </a:p>
        </p:txBody>
      </p:sp>
      <p:sp>
        <p:nvSpPr>
          <p:cNvPr id="12" name="Rectangle 5"/>
          <p:cNvSpPr>
            <a:spLocks noChangeArrowheads="1"/>
          </p:cNvSpPr>
          <p:nvPr/>
        </p:nvSpPr>
        <p:spPr bwMode="auto">
          <a:xfrm>
            <a:off x="6069335" y="2320181"/>
            <a:ext cx="5760640" cy="3785652"/>
          </a:xfrm>
          <a:prstGeom prst="rect">
            <a:avLst/>
          </a:prstGeom>
          <a:noFill/>
          <a:ln>
            <a:noFill/>
          </a:ln>
          <a:effectLst/>
          <a:extLst/>
        </p:spPr>
        <p:txBody>
          <a:bodyPr wrap="square">
            <a:spAutoFit/>
          </a:bodyPr>
          <a:lstStyle/>
          <a:p>
            <a:pPr>
              <a:defRPr/>
            </a:pPr>
            <a:r>
              <a:rPr lang="zh-CN" altLang="en-US" sz="2400" b="1" dirty="0">
                <a:solidFill>
                  <a:srgbClr val="0000FF"/>
                </a:solidFill>
                <a:effectLst>
                  <a:outerShdw blurRad="38100" dist="38100" dir="2700000" algn="tl">
                    <a:srgbClr val="C0C0C0"/>
                  </a:outerShdw>
                </a:effectLst>
                <a:latin typeface="Arial" charset="0"/>
                <a:ea typeface="仿宋_GB2312" pitchFamily="49" charset="-122"/>
              </a:rPr>
              <a:t>高度　　发色　　　眼睛　 　　类别</a:t>
            </a:r>
            <a:r>
              <a:rPr lang="zh-CN" altLang="en-US" sz="2400" b="1" dirty="0">
                <a:effectLst>
                  <a:outerShdw blurRad="38100" dist="38100" dir="2700000" algn="tl">
                    <a:srgbClr val="C0C0C0"/>
                  </a:outerShdw>
                </a:effectLst>
                <a:latin typeface="Arial" charset="0"/>
                <a:ea typeface="仿宋_GB2312" pitchFamily="49" charset="-122"/>
              </a:rPr>
              <a:t/>
            </a:r>
            <a:br>
              <a:rPr lang="zh-CN" altLang="en-US" sz="2400" b="1" dirty="0">
                <a:effectLst>
                  <a:outerShdw blurRad="38100" dist="38100" dir="2700000" algn="tl">
                    <a:srgbClr val="C0C0C0"/>
                  </a:outerShdw>
                </a:effectLst>
                <a:latin typeface="Arial" charset="0"/>
                <a:ea typeface="仿宋_GB2312" pitchFamily="49" charset="-122"/>
              </a:rPr>
            </a:br>
            <a:r>
              <a:rPr lang="zh-CN" altLang="en-US" sz="2400" b="1" dirty="0">
                <a:effectLst>
                  <a:outerShdw blurRad="38100" dist="38100" dir="2700000" algn="tl">
                    <a:srgbClr val="C0C0C0"/>
                  </a:outerShdw>
                </a:effectLst>
                <a:latin typeface="Times New Roman" pitchFamily="18" charset="0"/>
                <a:cs typeface="Times New Roman" pitchFamily="18" charset="0"/>
              </a:rPr>
              <a:t>─────────────────</a:t>
            </a:r>
            <a:r>
              <a:rPr lang="zh-CN" altLang="en-US" sz="2400" b="1" dirty="0">
                <a:effectLst>
                  <a:outerShdw blurRad="38100" dist="38100" dir="2700000" algn="tl">
                    <a:srgbClr val="C0C0C0"/>
                  </a:outerShdw>
                </a:effectLst>
                <a:latin typeface="楷体_GB2312" pitchFamily="49" charset="-122"/>
                <a:ea typeface="仿宋_GB2312" pitchFamily="49" charset="-122"/>
              </a:rPr>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黑色　　　</a:t>
            </a:r>
            <a:r>
              <a:rPr lang="zh-CN" altLang="en-US" sz="24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400" b="1" dirty="0">
                <a:effectLst>
                  <a:outerShdw blurRad="38100" dist="38100" dir="2700000" algn="tl">
                    <a:srgbClr val="C0C0C0"/>
                  </a:outerShdw>
                </a:effectLst>
                <a:latin typeface="楷体_GB2312" pitchFamily="49" charset="-122"/>
                <a:ea typeface="仿宋_GB2312" pitchFamily="49" charset="-122"/>
              </a:rPr>
              <a:t>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黑色　　　蓝色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金色　　　蓝色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金色　　　棕色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黑色　　　棕色　　　　－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金色　　　棕色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金色　　　蓝色　　　　＋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红色　　　蓝色　　　　＋</a:t>
            </a:r>
          </a:p>
        </p:txBody>
      </p:sp>
    </p:spTree>
    <p:extLst>
      <p:ext uri="{BB962C8B-B14F-4D97-AF65-F5344CB8AC3E}">
        <p14:creationId xmlns:p14="http://schemas.microsoft.com/office/powerpoint/2010/main" val="32618185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trips(downRigh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strips(downRigh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strips(downRigh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strips(downRight)">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strips(downRight)">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strips(downRight)">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strips(downRight)">
                                      <p:cBhvr>
                                        <p:cTn id="4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1351706" y="1052513"/>
            <a:ext cx="82296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选取“</a:t>
            </a: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发色</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”为树的根节点：</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3</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个</a:t>
            </a: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属性值</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——3</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个</a:t>
            </a: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对象子集</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p:txBody>
      </p:sp>
      <p:sp>
        <p:nvSpPr>
          <p:cNvPr id="10" name="Text Box 8"/>
          <p:cNvSpPr txBox="1">
            <a:spLocks noChangeArrowheads="1"/>
          </p:cNvSpPr>
          <p:nvPr/>
        </p:nvSpPr>
        <p:spPr bwMode="auto">
          <a:xfrm>
            <a:off x="4665613" y="25654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11" name="Text Box 9"/>
          <p:cNvSpPr txBox="1">
            <a:spLocks noChangeArrowheads="1"/>
          </p:cNvSpPr>
          <p:nvPr/>
        </p:nvSpPr>
        <p:spPr bwMode="auto">
          <a:xfrm>
            <a:off x="3081288" y="29972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2" name="Text Box 10"/>
          <p:cNvSpPr txBox="1">
            <a:spLocks noChangeArrowheads="1"/>
          </p:cNvSpPr>
          <p:nvPr/>
        </p:nvSpPr>
        <p:spPr bwMode="auto">
          <a:xfrm>
            <a:off x="5170438" y="32131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3" name="Text Box 11"/>
          <p:cNvSpPr txBox="1">
            <a:spLocks noChangeArrowheads="1"/>
          </p:cNvSpPr>
          <p:nvPr/>
        </p:nvSpPr>
        <p:spPr bwMode="auto">
          <a:xfrm>
            <a:off x="6753175" y="30686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4" name="Text Box 12"/>
          <p:cNvSpPr txBox="1">
            <a:spLocks noChangeArrowheads="1"/>
          </p:cNvSpPr>
          <p:nvPr/>
        </p:nvSpPr>
        <p:spPr bwMode="auto">
          <a:xfrm>
            <a:off x="885775" y="3860800"/>
            <a:ext cx="3276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dirty="0">
                <a:latin typeface="黑体" pitchFamily="49" charset="-122"/>
                <a:ea typeface="黑体" pitchFamily="49" charset="-122"/>
              </a:rPr>
              <a:t>｛矮、黑色、蓝色</a:t>
            </a:r>
            <a:r>
              <a:rPr lang="en-US" altLang="zh-CN" sz="2200" b="1" dirty="0">
                <a:latin typeface="黑体" pitchFamily="49" charset="-122"/>
                <a:ea typeface="黑体" pitchFamily="49" charset="-122"/>
              </a:rPr>
              <a:t>:</a:t>
            </a:r>
            <a:r>
              <a:rPr lang="zh-CN" altLang="en-US" sz="2200" b="1" dirty="0">
                <a:solidFill>
                  <a:srgbClr val="0066FF"/>
                </a:solidFill>
                <a:latin typeface="黑体" pitchFamily="49" charset="-122"/>
                <a:ea typeface="黑体" pitchFamily="49" charset="-122"/>
              </a:rPr>
              <a:t>－</a:t>
            </a:r>
            <a:r>
              <a:rPr lang="zh-CN" altLang="en-US" sz="2200" b="1" dirty="0">
                <a:latin typeface="黑体" pitchFamily="49" charset="-122"/>
                <a:ea typeface="黑体" pitchFamily="49" charset="-122"/>
              </a:rPr>
              <a:t>｝</a:t>
            </a:r>
          </a:p>
          <a:p>
            <a:pPr algn="ctr" eaLnBrk="1" hangingPunct="1">
              <a:spcBef>
                <a:spcPct val="50000"/>
              </a:spcBef>
            </a:pPr>
            <a:r>
              <a:rPr lang="zh-CN" altLang="en-US" sz="2200" b="1" dirty="0">
                <a:latin typeface="黑体" pitchFamily="49" charset="-122"/>
                <a:ea typeface="黑体" pitchFamily="49" charset="-122"/>
              </a:rPr>
              <a:t>｛高、黑色、蓝色</a:t>
            </a:r>
            <a:r>
              <a:rPr lang="en-US" altLang="zh-CN" sz="2200" b="1" dirty="0">
                <a:latin typeface="黑体" pitchFamily="49" charset="-122"/>
                <a:ea typeface="黑体" pitchFamily="49" charset="-122"/>
              </a:rPr>
              <a:t>:</a:t>
            </a:r>
            <a:r>
              <a:rPr lang="zh-CN" altLang="en-US" sz="2200" b="1" dirty="0">
                <a:solidFill>
                  <a:srgbClr val="0066FF"/>
                </a:solidFill>
                <a:latin typeface="黑体" pitchFamily="49" charset="-122"/>
                <a:ea typeface="黑体" pitchFamily="49" charset="-122"/>
              </a:rPr>
              <a:t>－</a:t>
            </a:r>
            <a:r>
              <a:rPr lang="zh-CN" altLang="en-US" sz="2200" b="1" dirty="0">
                <a:latin typeface="黑体" pitchFamily="49" charset="-122"/>
                <a:ea typeface="黑体" pitchFamily="49" charset="-122"/>
              </a:rPr>
              <a:t>｝</a:t>
            </a:r>
          </a:p>
          <a:p>
            <a:pPr algn="ctr" eaLnBrk="1" hangingPunct="1">
              <a:spcBef>
                <a:spcPct val="50000"/>
              </a:spcBef>
            </a:pPr>
            <a:r>
              <a:rPr lang="zh-CN" altLang="en-US" sz="2200" b="1" dirty="0">
                <a:latin typeface="黑体" pitchFamily="49" charset="-122"/>
                <a:ea typeface="黑体" pitchFamily="49" charset="-122"/>
              </a:rPr>
              <a:t>｛高、黑色、棕色</a:t>
            </a:r>
            <a:r>
              <a:rPr lang="en-US" altLang="zh-CN" sz="2200" b="1" dirty="0">
                <a:latin typeface="黑体" pitchFamily="49" charset="-122"/>
                <a:ea typeface="黑体" pitchFamily="49" charset="-122"/>
              </a:rPr>
              <a:t>:</a:t>
            </a:r>
            <a:r>
              <a:rPr lang="zh-CN" altLang="en-US" sz="2200" b="1" dirty="0">
                <a:solidFill>
                  <a:srgbClr val="0066FF"/>
                </a:solidFill>
                <a:latin typeface="黑体" pitchFamily="49" charset="-122"/>
                <a:ea typeface="黑体" pitchFamily="49" charset="-122"/>
              </a:rPr>
              <a:t>－</a:t>
            </a:r>
            <a:r>
              <a:rPr lang="zh-CN" altLang="en-US" sz="2200" b="1" dirty="0">
                <a:latin typeface="黑体" pitchFamily="49" charset="-122"/>
                <a:ea typeface="黑体" pitchFamily="49" charset="-122"/>
              </a:rPr>
              <a:t>｝</a:t>
            </a:r>
          </a:p>
        </p:txBody>
      </p:sp>
      <p:cxnSp>
        <p:nvCxnSpPr>
          <p:cNvPr id="15" name="AutoShape 15"/>
          <p:cNvCxnSpPr>
            <a:cxnSpLocks noChangeShapeType="1"/>
            <a:stCxn id="10" idx="2"/>
            <a:endCxn id="14" idx="0"/>
          </p:cNvCxnSpPr>
          <p:nvPr/>
        </p:nvCxnSpPr>
        <p:spPr bwMode="auto">
          <a:xfrm flipH="1">
            <a:off x="2524075" y="3022600"/>
            <a:ext cx="2897188"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Text Box 16"/>
          <p:cNvSpPr txBox="1">
            <a:spLocks noChangeArrowheads="1"/>
          </p:cNvSpPr>
          <p:nvPr/>
        </p:nvSpPr>
        <p:spPr bwMode="auto">
          <a:xfrm>
            <a:off x="3873450" y="3860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｛高、红色、蓝色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sp>
        <p:nvSpPr>
          <p:cNvPr id="17" name="Text Box 18"/>
          <p:cNvSpPr txBox="1">
            <a:spLocks noChangeArrowheads="1"/>
          </p:cNvSpPr>
          <p:nvPr/>
        </p:nvSpPr>
        <p:spPr bwMode="auto">
          <a:xfrm>
            <a:off x="6753175" y="3860800"/>
            <a:ext cx="32766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cxnSp>
        <p:nvCxnSpPr>
          <p:cNvPr id="18" name="AutoShape 19"/>
          <p:cNvCxnSpPr>
            <a:cxnSpLocks noChangeShapeType="1"/>
            <a:stCxn id="10" idx="2"/>
            <a:endCxn id="16" idx="0"/>
          </p:cNvCxnSpPr>
          <p:nvPr/>
        </p:nvCxnSpPr>
        <p:spPr bwMode="auto">
          <a:xfrm>
            <a:off x="5421263" y="3022600"/>
            <a:ext cx="90487"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20"/>
          <p:cNvCxnSpPr>
            <a:cxnSpLocks noChangeShapeType="1"/>
            <a:stCxn id="10" idx="2"/>
            <a:endCxn id="17" idx="0"/>
          </p:cNvCxnSpPr>
          <p:nvPr/>
        </p:nvCxnSpPr>
        <p:spPr bwMode="auto">
          <a:xfrm>
            <a:off x="5421263" y="3022600"/>
            <a:ext cx="2970212"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22"/>
          <p:cNvSpPr>
            <a:spLocks noChangeArrowheads="1"/>
          </p:cNvSpPr>
          <p:nvPr/>
        </p:nvSpPr>
        <p:spPr bwMode="auto">
          <a:xfrm>
            <a:off x="7032575" y="3789363"/>
            <a:ext cx="2736850" cy="5032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Rectangle 23"/>
          <p:cNvSpPr>
            <a:spLocks noChangeArrowheads="1"/>
          </p:cNvSpPr>
          <p:nvPr/>
        </p:nvSpPr>
        <p:spPr bwMode="auto">
          <a:xfrm>
            <a:off x="7042100" y="4797425"/>
            <a:ext cx="2736850" cy="5032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strips(downRight)">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5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strips(downLeft)">
                                      <p:cBhvr>
                                        <p:cTn id="23" dur="500"/>
                                        <p:tgtEl>
                                          <p:spTgt spid="15"/>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par>
                                <p:cTn id="27" presetID="18" presetClass="entr" presetSubtype="6"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trips(downRight)">
                                      <p:cBhvr>
                                        <p:cTn id="29" dur="500"/>
                                        <p:tgtEl>
                                          <p:spTgt spid="18"/>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Right)">
                                      <p:cBhvr>
                                        <p:cTn id="32" dur="500"/>
                                        <p:tgtEl>
                                          <p:spTgt spid="13"/>
                                        </p:tgtEl>
                                      </p:cBhvr>
                                    </p:animEffect>
                                  </p:childTnLst>
                                </p:cTn>
                              </p:par>
                              <p:par>
                                <p:cTn id="33" presetID="18" presetClass="entr" presetSubtype="6"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trips(downRigh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ou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ox(ou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ox(ou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in)">
                                      <p:cBhvr>
                                        <p:cTn id="55" dur="500"/>
                                        <p:tgtEl>
                                          <p:spTgt spid="2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ox(in)">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6" grpId="0"/>
      <p:bldP spid="17" grpId="0"/>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100783" y="1024037"/>
            <a:ext cx="82296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按属性“</a:t>
            </a: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眼睛</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”划分“</a:t>
            </a: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金色</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”分支：</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个</a:t>
            </a: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属性值</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个</a:t>
            </a: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对象子集</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p:txBody>
      </p:sp>
      <p:sp>
        <p:nvSpPr>
          <p:cNvPr id="9" name="Text Box 4"/>
          <p:cNvSpPr txBox="1">
            <a:spLocks noChangeArrowheads="1"/>
          </p:cNvSpPr>
          <p:nvPr/>
        </p:nvSpPr>
        <p:spPr bwMode="auto">
          <a:xfrm>
            <a:off x="7870330" y="162877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10" name="Text Box 5"/>
          <p:cNvSpPr txBox="1">
            <a:spLocks noChangeArrowheads="1"/>
          </p:cNvSpPr>
          <p:nvPr/>
        </p:nvSpPr>
        <p:spPr bwMode="auto">
          <a:xfrm>
            <a:off x="4125417" y="25654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1" name="Text Box 6"/>
          <p:cNvSpPr txBox="1">
            <a:spLocks noChangeArrowheads="1"/>
          </p:cNvSpPr>
          <p:nvPr/>
        </p:nvSpPr>
        <p:spPr bwMode="auto">
          <a:xfrm>
            <a:off x="6862267" y="24209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2" name="Text Box 7"/>
          <p:cNvSpPr txBox="1">
            <a:spLocks noChangeArrowheads="1"/>
          </p:cNvSpPr>
          <p:nvPr/>
        </p:nvSpPr>
        <p:spPr bwMode="auto">
          <a:xfrm>
            <a:off x="8302130" y="23495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3" name="Text Box 8"/>
          <p:cNvSpPr txBox="1">
            <a:spLocks noChangeArrowheads="1"/>
          </p:cNvSpPr>
          <p:nvPr/>
        </p:nvSpPr>
        <p:spPr bwMode="auto">
          <a:xfrm>
            <a:off x="956767" y="2924175"/>
            <a:ext cx="3276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cxnSp>
        <p:nvCxnSpPr>
          <p:cNvPr id="14" name="AutoShape 9"/>
          <p:cNvCxnSpPr>
            <a:cxnSpLocks noChangeShapeType="1"/>
            <a:stCxn id="9" idx="2"/>
            <a:endCxn id="13" idx="0"/>
          </p:cNvCxnSpPr>
          <p:nvPr/>
        </p:nvCxnSpPr>
        <p:spPr bwMode="auto">
          <a:xfrm flipH="1">
            <a:off x="2595067" y="2085975"/>
            <a:ext cx="6030913"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Text Box 10"/>
          <p:cNvSpPr txBox="1">
            <a:spLocks noChangeArrowheads="1"/>
          </p:cNvSpPr>
          <p:nvPr/>
        </p:nvSpPr>
        <p:spPr bwMode="auto">
          <a:xfrm>
            <a:off x="3909517" y="32131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｛高、红色、蓝色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sp>
        <p:nvSpPr>
          <p:cNvPr id="16" name="Text Box 11"/>
          <p:cNvSpPr txBox="1">
            <a:spLocks noChangeArrowheads="1"/>
          </p:cNvSpPr>
          <p:nvPr/>
        </p:nvSpPr>
        <p:spPr bwMode="auto">
          <a:xfrm>
            <a:off x="7005142" y="2997200"/>
            <a:ext cx="32766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cxnSp>
        <p:nvCxnSpPr>
          <p:cNvPr id="17" name="AutoShape 12"/>
          <p:cNvCxnSpPr>
            <a:cxnSpLocks noChangeShapeType="1"/>
            <a:stCxn id="9" idx="2"/>
            <a:endCxn id="15" idx="0"/>
          </p:cNvCxnSpPr>
          <p:nvPr/>
        </p:nvCxnSpPr>
        <p:spPr bwMode="auto">
          <a:xfrm flipH="1">
            <a:off x="5547817" y="2085975"/>
            <a:ext cx="3078163" cy="11271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3"/>
          <p:cNvCxnSpPr>
            <a:cxnSpLocks noChangeShapeType="1"/>
            <a:stCxn id="9" idx="2"/>
            <a:endCxn id="16" idx="0"/>
          </p:cNvCxnSpPr>
          <p:nvPr/>
        </p:nvCxnSpPr>
        <p:spPr bwMode="auto">
          <a:xfrm>
            <a:off x="8625980" y="2085975"/>
            <a:ext cx="17462" cy="9112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Oval 14"/>
          <p:cNvSpPr>
            <a:spLocks noChangeArrowheads="1"/>
          </p:cNvSpPr>
          <p:nvPr/>
        </p:nvSpPr>
        <p:spPr bwMode="auto">
          <a:xfrm>
            <a:off x="7149605" y="2852738"/>
            <a:ext cx="2881312" cy="20891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Text Box 15"/>
          <p:cNvSpPr txBox="1">
            <a:spLocks noChangeArrowheads="1"/>
          </p:cNvSpPr>
          <p:nvPr/>
        </p:nvSpPr>
        <p:spPr bwMode="auto">
          <a:xfrm>
            <a:off x="2253755" y="5661025"/>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21" name="Text Box 16"/>
          <p:cNvSpPr txBox="1">
            <a:spLocks noChangeArrowheads="1"/>
          </p:cNvSpPr>
          <p:nvPr/>
        </p:nvSpPr>
        <p:spPr bwMode="auto">
          <a:xfrm>
            <a:off x="7005142" y="5661025"/>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｛矮、金色、棕色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22" name="Text Box 20"/>
          <p:cNvSpPr txBox="1">
            <a:spLocks noChangeArrowheads="1"/>
          </p:cNvSpPr>
          <p:nvPr/>
        </p:nvSpPr>
        <p:spPr bwMode="auto">
          <a:xfrm>
            <a:off x="7870330" y="292417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3" name="AutoShape 21"/>
          <p:cNvCxnSpPr>
            <a:cxnSpLocks noChangeShapeType="1"/>
            <a:stCxn id="22" idx="2"/>
            <a:endCxn id="20" idx="0"/>
          </p:cNvCxnSpPr>
          <p:nvPr/>
        </p:nvCxnSpPr>
        <p:spPr bwMode="auto">
          <a:xfrm flipH="1">
            <a:off x="3892055" y="3381375"/>
            <a:ext cx="4733925" cy="22796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22"/>
          <p:cNvCxnSpPr>
            <a:cxnSpLocks noChangeShapeType="1"/>
            <a:stCxn id="22" idx="2"/>
            <a:endCxn id="21" idx="0"/>
          </p:cNvCxnSpPr>
          <p:nvPr/>
        </p:nvCxnSpPr>
        <p:spPr bwMode="auto">
          <a:xfrm>
            <a:off x="8625980" y="3381375"/>
            <a:ext cx="17462" cy="22796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5" name="Text Box 23"/>
          <p:cNvSpPr txBox="1">
            <a:spLocks noChangeArrowheads="1"/>
          </p:cNvSpPr>
          <p:nvPr/>
        </p:nvSpPr>
        <p:spPr bwMode="auto">
          <a:xfrm>
            <a:off x="5493842" y="508476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6" name="Text Box 24"/>
          <p:cNvSpPr txBox="1">
            <a:spLocks noChangeArrowheads="1"/>
          </p:cNvSpPr>
          <p:nvPr/>
        </p:nvSpPr>
        <p:spPr bwMode="auto">
          <a:xfrm>
            <a:off x="8446592" y="530066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7" name="Rectangle 25"/>
          <p:cNvSpPr>
            <a:spLocks noChangeArrowheads="1"/>
          </p:cNvSpPr>
          <p:nvPr/>
        </p:nvSpPr>
        <p:spPr bwMode="auto">
          <a:xfrm>
            <a:off x="1461592" y="4941888"/>
            <a:ext cx="2303463"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smtClean="0">
                <a:ln>
                  <a:noFill/>
                </a:ln>
                <a:solidFill>
                  <a:srgbClr val="FF0000"/>
                </a:solidFill>
                <a:effectLst/>
                <a:uLnTx/>
                <a:uFillTx/>
                <a:ea typeface="黑体" pitchFamily="49" charset="-122"/>
              </a:rPr>
              <a:t>二级决策树</a:t>
            </a:r>
            <a:r>
              <a:rPr kumimoji="0" lang="zh-CN" altLang="en-US" sz="1800" b="0" i="0" u="none" strike="noStrike" kern="0" cap="none" spc="0" normalizeH="0" baseline="0" noProof="0" smtClean="0">
                <a:ln>
                  <a:noFill/>
                </a:ln>
                <a:solidFill>
                  <a:sysClr val="windowText" lastClr="000000"/>
                </a:solidFill>
                <a:effectLst/>
                <a:uLnTx/>
                <a:uFillTx/>
              </a:rPr>
              <a:t> </a:t>
            </a:r>
          </a:p>
        </p:txBody>
      </p:sp>
      <p:sp>
        <p:nvSpPr>
          <p:cNvPr id="28" name="Rectangle 27"/>
          <p:cNvSpPr>
            <a:spLocks noChangeArrowheads="1"/>
          </p:cNvSpPr>
          <p:nvPr/>
        </p:nvSpPr>
        <p:spPr bwMode="auto">
          <a:xfrm>
            <a:off x="1137742" y="2852738"/>
            <a:ext cx="2843213" cy="15128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Rectangle 28"/>
          <p:cNvSpPr>
            <a:spLocks noChangeArrowheads="1"/>
          </p:cNvSpPr>
          <p:nvPr/>
        </p:nvSpPr>
        <p:spPr bwMode="auto">
          <a:xfrm>
            <a:off x="4125417" y="3141663"/>
            <a:ext cx="2843213" cy="64611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Rectangle 29"/>
          <p:cNvSpPr>
            <a:spLocks noChangeArrowheads="1"/>
          </p:cNvSpPr>
          <p:nvPr/>
        </p:nvSpPr>
        <p:spPr bwMode="auto">
          <a:xfrm>
            <a:off x="2469655" y="5661025"/>
            <a:ext cx="2843212" cy="9366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Rectangle 30"/>
          <p:cNvSpPr>
            <a:spLocks noChangeArrowheads="1"/>
          </p:cNvSpPr>
          <p:nvPr/>
        </p:nvSpPr>
        <p:spPr bwMode="auto">
          <a:xfrm>
            <a:off x="7222630" y="5661025"/>
            <a:ext cx="2843212" cy="9366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Rectangle 31"/>
          <p:cNvSpPr>
            <a:spLocks noChangeArrowheads="1"/>
          </p:cNvSpPr>
          <p:nvPr/>
        </p:nvSpPr>
        <p:spPr bwMode="auto">
          <a:xfrm>
            <a:off x="1461592" y="4437063"/>
            <a:ext cx="5761038"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ysClr val="windowText" lastClr="000000"/>
                </a:solidFill>
                <a:effectLst/>
                <a:uLnTx/>
                <a:uFillTx/>
                <a:ea typeface="黑体" pitchFamily="49" charset="-122"/>
              </a:rPr>
              <a:t>所有</a:t>
            </a:r>
            <a:r>
              <a:rPr kumimoji="0" lang="zh-CN" altLang="en-US" sz="2400" b="1" i="0" u="none" strike="noStrike" kern="0" cap="none" spc="0" normalizeH="0" baseline="0" noProof="0" smtClean="0">
                <a:ln>
                  <a:noFill/>
                </a:ln>
                <a:solidFill>
                  <a:srgbClr val="FF0000"/>
                </a:solidFill>
                <a:effectLst/>
                <a:uLnTx/>
                <a:uFillTx/>
                <a:ea typeface="黑体" pitchFamily="49" charset="-122"/>
              </a:rPr>
              <a:t>叶节点</a:t>
            </a:r>
            <a:r>
              <a:rPr kumimoji="0" lang="zh-CN" altLang="en-US" sz="2400" b="1" i="0" u="none" strike="noStrike" kern="0" cap="none" spc="0" normalizeH="0" baseline="0" noProof="0" smtClean="0">
                <a:ln>
                  <a:noFill/>
                </a:ln>
                <a:solidFill>
                  <a:sysClr val="windowText" lastClr="000000"/>
                </a:solidFill>
                <a:effectLst/>
                <a:uLnTx/>
                <a:uFillTx/>
                <a:ea typeface="黑体" pitchFamily="49" charset="-122"/>
              </a:rPr>
              <a:t>的对象子集只含</a:t>
            </a:r>
            <a:r>
              <a:rPr kumimoji="0" lang="zh-CN" altLang="en-US" sz="2400" b="1" i="0" u="none" strike="noStrike" kern="0" cap="none" spc="0" normalizeH="0" baseline="0" noProof="0" smtClean="0">
                <a:ln>
                  <a:noFill/>
                </a:ln>
                <a:solidFill>
                  <a:srgbClr val="FF0000"/>
                </a:solidFill>
                <a:effectLst/>
                <a:uLnTx/>
                <a:uFillTx/>
                <a:ea typeface="黑体" pitchFamily="49" charset="-122"/>
              </a:rPr>
              <a:t>同一类对象</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4)">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strips(downRigh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strips(downRigh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19"/>
                                        </p:tgtEl>
                                        <p:attrNameLst>
                                          <p:attrName>ppt_x</p:attrName>
                                        </p:attrNameLst>
                                      </p:cBhvr>
                                      <p:tavLst>
                                        <p:tav tm="0">
                                          <p:val>
                                            <p:strVal val="ppt_x"/>
                                          </p:val>
                                        </p:tav>
                                        <p:tav tm="100000">
                                          <p:val>
                                            <p:strVal val="ppt_x"/>
                                          </p:val>
                                        </p:tav>
                                      </p:tavLst>
                                    </p:anim>
                                    <p:anim calcmode="lin" valueType="num">
                                      <p:cBhvr additive="base">
                                        <p:cTn id="22" dur="500"/>
                                        <p:tgtEl>
                                          <p:spTgt spid="19"/>
                                        </p:tgtEl>
                                        <p:attrNameLst>
                                          <p:attrName>ppt_y</p:attrName>
                                        </p:attrNameLst>
                                      </p:cBhvr>
                                      <p:tavLst>
                                        <p:tav tm="0">
                                          <p:val>
                                            <p:strVal val="ppt_y"/>
                                          </p:val>
                                        </p:tav>
                                        <p:tav tm="100000">
                                          <p:val>
                                            <p:strVal val="1+ppt_h/2"/>
                                          </p:val>
                                        </p:tav>
                                      </p:tavLst>
                                    </p:anim>
                                    <p:set>
                                      <p:cBhvr>
                                        <p:cTn id="23" dur="1" fill="hold">
                                          <p:stCondLst>
                                            <p:cond delay="499"/>
                                          </p:stCondLst>
                                        </p:cTn>
                                        <p:tgtEl>
                                          <p:spTgt spid="19"/>
                                        </p:tgtEl>
                                        <p:attrNameLst>
                                          <p:attrName>style.visibility</p:attrName>
                                        </p:attrNameLst>
                                      </p:cBhvr>
                                      <p:to>
                                        <p:strVal val="hidden"/>
                                      </p:to>
                                    </p:set>
                                  </p:childTnLst>
                                </p:cTn>
                              </p:par>
                              <p:par>
                                <p:cTn id="24" presetID="2" presetClass="exit" presetSubtype="4" fill="hold" grpId="0" nodeType="withEffect">
                                  <p:stCondLst>
                                    <p:cond delay="0"/>
                                  </p:stCondLst>
                                  <p:childTnLst>
                                    <p:anim calcmode="lin" valueType="num">
                                      <p:cBhvr additive="base">
                                        <p:cTn id="25" dur="500"/>
                                        <p:tgtEl>
                                          <p:spTgt spid="16"/>
                                        </p:tgtEl>
                                        <p:attrNameLst>
                                          <p:attrName>ppt_x</p:attrName>
                                        </p:attrNameLst>
                                      </p:cBhvr>
                                      <p:tavLst>
                                        <p:tav tm="0">
                                          <p:val>
                                            <p:strVal val="ppt_x"/>
                                          </p:val>
                                        </p:tav>
                                        <p:tav tm="100000">
                                          <p:val>
                                            <p:strVal val="ppt_x"/>
                                          </p:val>
                                        </p:tav>
                                      </p:tavLst>
                                    </p:anim>
                                    <p:anim calcmode="lin" valueType="num">
                                      <p:cBhvr additive="base">
                                        <p:cTn id="26" dur="500"/>
                                        <p:tgtEl>
                                          <p:spTgt spid="16"/>
                                        </p:tgtEl>
                                        <p:attrNameLst>
                                          <p:attrName>ppt_y</p:attrName>
                                        </p:attrNameLst>
                                      </p:cBhvr>
                                      <p:tavLst>
                                        <p:tav tm="0">
                                          <p:val>
                                            <p:strVal val="ppt_y"/>
                                          </p:val>
                                        </p:tav>
                                        <p:tav tm="100000">
                                          <p:val>
                                            <p:strVal val="1+ppt_h/2"/>
                                          </p:val>
                                        </p:tav>
                                      </p:tavLst>
                                    </p:anim>
                                    <p:set>
                                      <p:cBhvr>
                                        <p:cTn id="27" dur="1" fill="hold">
                                          <p:stCondLst>
                                            <p:cond delay="499"/>
                                          </p:stCondLst>
                                        </p:cTn>
                                        <p:tgtEl>
                                          <p:spTgt spid="16"/>
                                        </p:tgtEl>
                                        <p:attrNameLst>
                                          <p:attrName>style.visibility</p:attrName>
                                        </p:attrNameLst>
                                      </p:cBhvr>
                                      <p:to>
                                        <p:strVal val="hidden"/>
                                      </p:to>
                                    </p:set>
                                  </p:childTnLst>
                                </p:cTn>
                              </p:par>
                              <p:par>
                                <p:cTn id="28" presetID="18" presetClass="entr" presetSubtype="12"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trips(downLeft)">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strips(downLeft)">
                                      <p:cBhvr>
                                        <p:cTn id="35" dur="500"/>
                                        <p:tgtEl>
                                          <p:spTgt spid="25"/>
                                        </p:tgtEl>
                                      </p:cBhvr>
                                    </p:animEffect>
                                  </p:childTnLst>
                                </p:cTn>
                              </p:par>
                              <p:par>
                                <p:cTn id="36" presetID="18" presetClass="entr" presetSubtype="12"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strips(downLeft)">
                                      <p:cBhvr>
                                        <p:cTn id="38" dur="500"/>
                                        <p:tgtEl>
                                          <p:spTgt spid="23"/>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strips(downLeft)">
                                      <p:cBhvr>
                                        <p:cTn id="41" dur="500"/>
                                        <p:tgtEl>
                                          <p:spTgt spid="26"/>
                                        </p:tgtEl>
                                      </p:cBhvr>
                                    </p:animEffect>
                                  </p:childTnLst>
                                </p:cTn>
                              </p:par>
                              <p:par>
                                <p:cTn id="42" presetID="18" presetClass="entr" presetSubtype="12"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Lef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trips(downLeft)">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strips(downLeft)">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2" nodeType="click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ox(in)">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4"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heel(4)">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heel(4)">
                                      <p:cBhvr>
                                        <p:cTn id="75" dur="5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4"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heel(4)">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21" presetClass="entr" presetSubtype="4"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heel(4)">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ox(in)">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19" grpId="1" animBg="1"/>
      <p:bldP spid="19" grpId="2" animBg="1"/>
      <p:bldP spid="20" grpId="0"/>
      <p:bldP spid="21" grpId="0"/>
      <p:bldP spid="22" grpId="0"/>
      <p:bldP spid="25" grpId="0"/>
      <p:bldP spid="26" grpId="0"/>
      <p:bldP spid="27" grpId="0" animBg="1"/>
      <p:bldP spid="28" grpId="0" animBg="1"/>
      <p:bldP spid="29" grpId="0" animBg="1"/>
      <p:bldP spid="30"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4881190" y="182113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9" name="Text Box 5"/>
          <p:cNvSpPr txBox="1">
            <a:spLocks noChangeArrowheads="1"/>
          </p:cNvSpPr>
          <p:nvPr/>
        </p:nvSpPr>
        <p:spPr bwMode="auto">
          <a:xfrm>
            <a:off x="2793628" y="232596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0" name="Text Box 6"/>
          <p:cNvSpPr txBox="1">
            <a:spLocks noChangeArrowheads="1"/>
          </p:cNvSpPr>
          <p:nvPr/>
        </p:nvSpPr>
        <p:spPr bwMode="auto">
          <a:xfrm>
            <a:off x="4522415" y="268632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1" name="Text Box 7"/>
          <p:cNvSpPr txBox="1">
            <a:spLocks noChangeArrowheads="1"/>
          </p:cNvSpPr>
          <p:nvPr/>
        </p:nvSpPr>
        <p:spPr bwMode="auto">
          <a:xfrm>
            <a:off x="6681415" y="2181497"/>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2" name="Text Box 8"/>
          <p:cNvSpPr txBox="1">
            <a:spLocks noChangeArrowheads="1"/>
          </p:cNvSpPr>
          <p:nvPr/>
        </p:nvSpPr>
        <p:spPr bwMode="auto">
          <a:xfrm>
            <a:off x="1064840" y="3045097"/>
            <a:ext cx="3276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cxnSp>
        <p:nvCxnSpPr>
          <p:cNvPr id="13" name="AutoShape 9"/>
          <p:cNvCxnSpPr>
            <a:cxnSpLocks noChangeShapeType="1"/>
            <a:stCxn id="6" idx="2"/>
            <a:endCxn id="12" idx="0"/>
          </p:cNvCxnSpPr>
          <p:nvPr/>
        </p:nvCxnSpPr>
        <p:spPr bwMode="auto">
          <a:xfrm flipH="1">
            <a:off x="2703140" y="2278335"/>
            <a:ext cx="2933700" cy="76676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Text Box 10"/>
          <p:cNvSpPr txBox="1">
            <a:spLocks noChangeArrowheads="1"/>
          </p:cNvSpPr>
          <p:nvPr/>
        </p:nvSpPr>
        <p:spPr bwMode="auto">
          <a:xfrm>
            <a:off x="4017590" y="3334022"/>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｛高、红色、蓝色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cxnSp>
        <p:nvCxnSpPr>
          <p:cNvPr id="15" name="AutoShape 12"/>
          <p:cNvCxnSpPr>
            <a:cxnSpLocks noChangeShapeType="1"/>
            <a:stCxn id="6" idx="2"/>
            <a:endCxn id="14" idx="0"/>
          </p:cNvCxnSpPr>
          <p:nvPr/>
        </p:nvCxnSpPr>
        <p:spPr bwMode="auto">
          <a:xfrm>
            <a:off x="5636840" y="2278335"/>
            <a:ext cx="19050" cy="10556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3"/>
          <p:cNvCxnSpPr>
            <a:cxnSpLocks noChangeShapeType="1"/>
            <a:stCxn id="6" idx="2"/>
            <a:endCxn id="19" idx="0"/>
          </p:cNvCxnSpPr>
          <p:nvPr/>
        </p:nvCxnSpPr>
        <p:spPr bwMode="auto">
          <a:xfrm>
            <a:off x="5636840" y="2278335"/>
            <a:ext cx="3241675" cy="10302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7" name="Text Box 15"/>
          <p:cNvSpPr txBox="1">
            <a:spLocks noChangeArrowheads="1"/>
          </p:cNvSpPr>
          <p:nvPr/>
        </p:nvSpPr>
        <p:spPr bwMode="auto">
          <a:xfrm>
            <a:off x="2288803" y="5926410"/>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18" name="Text Box 16"/>
          <p:cNvSpPr txBox="1">
            <a:spLocks noChangeArrowheads="1"/>
          </p:cNvSpPr>
          <p:nvPr/>
        </p:nvSpPr>
        <p:spPr bwMode="auto">
          <a:xfrm>
            <a:off x="7113215" y="5781947"/>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｛矮、金色、棕色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19" name="Text Box 17"/>
          <p:cNvSpPr txBox="1">
            <a:spLocks noChangeArrowheads="1"/>
          </p:cNvSpPr>
          <p:nvPr/>
        </p:nvSpPr>
        <p:spPr bwMode="auto">
          <a:xfrm>
            <a:off x="8122865" y="330862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0" name="AutoShape 18"/>
          <p:cNvCxnSpPr>
            <a:cxnSpLocks noChangeShapeType="1"/>
            <a:stCxn id="19" idx="2"/>
            <a:endCxn id="17" idx="0"/>
          </p:cNvCxnSpPr>
          <p:nvPr/>
        </p:nvCxnSpPr>
        <p:spPr bwMode="auto">
          <a:xfrm flipH="1">
            <a:off x="3927103" y="3765822"/>
            <a:ext cx="4951412" cy="216058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19"/>
          <p:cNvCxnSpPr>
            <a:cxnSpLocks noChangeShapeType="1"/>
            <a:stCxn id="19" idx="2"/>
            <a:endCxn id="18" idx="0"/>
          </p:cNvCxnSpPr>
          <p:nvPr/>
        </p:nvCxnSpPr>
        <p:spPr bwMode="auto">
          <a:xfrm flipH="1">
            <a:off x="8751515" y="3765822"/>
            <a:ext cx="127000" cy="20161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2" name="Text Box 20"/>
          <p:cNvSpPr txBox="1">
            <a:spLocks noChangeArrowheads="1"/>
          </p:cNvSpPr>
          <p:nvPr/>
        </p:nvSpPr>
        <p:spPr bwMode="auto">
          <a:xfrm>
            <a:off x="5601915" y="520568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3" name="Text Box 21"/>
          <p:cNvSpPr txBox="1">
            <a:spLocks noChangeArrowheads="1"/>
          </p:cNvSpPr>
          <p:nvPr/>
        </p:nvSpPr>
        <p:spPr bwMode="auto">
          <a:xfrm>
            <a:off x="8554665" y="542158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4" name="Rectangle 22"/>
          <p:cNvSpPr>
            <a:spLocks noChangeArrowheads="1"/>
          </p:cNvSpPr>
          <p:nvPr/>
        </p:nvSpPr>
        <p:spPr bwMode="auto">
          <a:xfrm>
            <a:off x="1641103" y="1024037"/>
            <a:ext cx="2303462"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ea typeface="黑体" pitchFamily="49" charset="-122"/>
              </a:rPr>
              <a:t>二级决策树</a:t>
            </a:r>
            <a:r>
              <a:rPr kumimoji="0" lang="zh-CN" altLang="en-US" sz="2400" b="0" i="0" u="none" strike="noStrike" kern="0" cap="none" spc="0" normalizeH="0" baseline="0" noProof="0" dirty="0" smtClean="0">
                <a:ln>
                  <a:noFill/>
                </a:ln>
                <a:solidFill>
                  <a:sysClr val="windowText" lastClr="000000"/>
                </a:solidFill>
                <a:effectLst/>
                <a:uLnTx/>
                <a:uFillTx/>
              </a:rPr>
              <a:t> </a:t>
            </a:r>
          </a:p>
        </p:txBody>
      </p:sp>
      <p:sp>
        <p:nvSpPr>
          <p:cNvPr id="25" name="AutoShape 23"/>
          <p:cNvSpPr>
            <a:spLocks noChangeArrowheads="1"/>
          </p:cNvSpPr>
          <p:nvPr/>
        </p:nvSpPr>
        <p:spPr bwMode="auto">
          <a:xfrm>
            <a:off x="5673353" y="1317897"/>
            <a:ext cx="4716462" cy="574675"/>
          </a:xfrm>
          <a:prstGeom prst="wedgeRectCallout">
            <a:avLst>
              <a:gd name="adj1" fmla="val -42458"/>
              <a:gd name="adj2" fmla="val 87569"/>
            </a:avLst>
          </a:prstGeom>
          <a:solidFill>
            <a:srgbClr val="FFFFCC"/>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FF0000"/>
                </a:solidFill>
                <a:effectLst/>
                <a:uLnTx/>
                <a:uFillTx/>
                <a:ea typeface="黑体" pitchFamily="49" charset="-122"/>
              </a:rPr>
              <a:t>非叶节点对应一个需测试的属性</a:t>
            </a:r>
            <a:r>
              <a:rPr kumimoji="0" lang="zh-CN" altLang="en-US" sz="1800" b="0" i="0" u="none" strike="noStrike" kern="0" cap="none" spc="0" normalizeH="0" baseline="0" noProof="0" smtClean="0">
                <a:ln>
                  <a:noFill/>
                </a:ln>
                <a:solidFill>
                  <a:sysClr val="windowText" lastClr="000000"/>
                </a:solidFill>
                <a:effectLst/>
                <a:uLnTx/>
                <a:uFillTx/>
              </a:rPr>
              <a:t> </a:t>
            </a:r>
          </a:p>
        </p:txBody>
      </p:sp>
      <p:sp>
        <p:nvSpPr>
          <p:cNvPr id="26" name="AutoShape 24"/>
          <p:cNvSpPr>
            <a:spLocks noChangeArrowheads="1"/>
          </p:cNvSpPr>
          <p:nvPr/>
        </p:nvSpPr>
        <p:spPr bwMode="auto">
          <a:xfrm>
            <a:off x="5673353" y="4054747"/>
            <a:ext cx="4716462" cy="574675"/>
          </a:xfrm>
          <a:prstGeom prst="wedgeRectCallout">
            <a:avLst>
              <a:gd name="adj1" fmla="val -7083"/>
              <a:gd name="adj2" fmla="val -304694"/>
            </a:avLst>
          </a:prstGeom>
          <a:solidFill>
            <a:srgbClr val="FFFFCC"/>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FF0000"/>
                </a:solidFill>
                <a:effectLst/>
                <a:uLnTx/>
                <a:uFillTx/>
                <a:ea typeface="黑体" pitchFamily="49" charset="-122"/>
              </a:rPr>
              <a:t>每个分叉就是该属性可能的取值</a:t>
            </a:r>
            <a:r>
              <a:rPr kumimoji="0" lang="zh-CN" altLang="en-US" sz="1800" b="0" i="0" u="none" strike="noStrike" kern="0" cap="none" spc="0" normalizeH="0" baseline="0" noProof="0" smtClean="0">
                <a:ln>
                  <a:noFill/>
                </a:ln>
                <a:solidFill>
                  <a:sysClr val="windowText" lastClr="000000"/>
                </a:solidFill>
                <a:effectLst/>
                <a:uLnTx/>
                <a:uFillTx/>
              </a:rPr>
              <a:t> </a:t>
            </a:r>
          </a:p>
        </p:txBody>
      </p:sp>
      <p:sp>
        <p:nvSpPr>
          <p:cNvPr id="27" name="AutoShape 25"/>
          <p:cNvSpPr>
            <a:spLocks noChangeArrowheads="1"/>
          </p:cNvSpPr>
          <p:nvPr/>
        </p:nvSpPr>
        <p:spPr bwMode="auto">
          <a:xfrm>
            <a:off x="1496640" y="4918347"/>
            <a:ext cx="5041900" cy="574675"/>
          </a:xfrm>
          <a:prstGeom prst="wedgeRectCallout">
            <a:avLst>
              <a:gd name="adj1" fmla="val -14579"/>
              <a:gd name="adj2" fmla="val -138398"/>
            </a:avLst>
          </a:prstGeom>
          <a:solidFill>
            <a:srgbClr val="FFFFCC"/>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FF0000"/>
                </a:solidFill>
                <a:effectLst/>
                <a:uLnTx/>
                <a:uFillTx/>
                <a:ea typeface="黑体" pitchFamily="49" charset="-122"/>
              </a:rPr>
              <a:t>叶节点指示同类例子的集合</a:t>
            </a:r>
            <a:r>
              <a:rPr kumimoji="0" lang="zh-CN" altLang="en-US" sz="1800" b="0" i="0" u="none" strike="noStrike" kern="0" cap="none" spc="0" normalizeH="0" baseline="0" noProof="0" smtClean="0">
                <a:ln>
                  <a:noFill/>
                </a:ln>
                <a:solidFill>
                  <a:sysClr val="windowText" lastClr="000000"/>
                </a:solidFill>
                <a:effectLst/>
                <a:uLnTx/>
                <a:uFillTx/>
              </a:rPr>
              <a:t> </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trips(upRigh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strips(upRigh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p:cNvSpPr>
          <p:nvPr/>
        </p:nvSpPr>
        <p:spPr>
          <a:xfrm>
            <a:off x="1548606" y="6773229"/>
            <a:ext cx="1905000" cy="252412"/>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en-US" altLang="zh-CN" dirty="0"/>
          </a:p>
        </p:txBody>
      </p:sp>
      <p:sp>
        <p:nvSpPr>
          <p:cNvPr id="10" name="Text Box 4"/>
          <p:cNvSpPr txBox="1">
            <a:spLocks noChangeArrowheads="1"/>
          </p:cNvSpPr>
          <p:nvPr/>
        </p:nvSpPr>
        <p:spPr bwMode="auto">
          <a:xfrm>
            <a:off x="5183981" y="186785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11" name="Text Box 5"/>
          <p:cNvSpPr txBox="1">
            <a:spLocks noChangeArrowheads="1"/>
          </p:cNvSpPr>
          <p:nvPr/>
        </p:nvSpPr>
        <p:spPr bwMode="auto">
          <a:xfrm>
            <a:off x="3096419" y="2372679"/>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2" name="Text Box 6"/>
          <p:cNvSpPr txBox="1">
            <a:spLocks noChangeArrowheads="1"/>
          </p:cNvSpPr>
          <p:nvPr/>
        </p:nvSpPr>
        <p:spPr bwMode="auto">
          <a:xfrm>
            <a:off x="4825206" y="273304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3" name="Text Box 7"/>
          <p:cNvSpPr txBox="1">
            <a:spLocks noChangeArrowheads="1"/>
          </p:cNvSpPr>
          <p:nvPr/>
        </p:nvSpPr>
        <p:spPr bwMode="auto">
          <a:xfrm>
            <a:off x="6984206" y="222821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4" name="Text Box 8"/>
          <p:cNvSpPr txBox="1">
            <a:spLocks noChangeArrowheads="1"/>
          </p:cNvSpPr>
          <p:nvPr/>
        </p:nvSpPr>
        <p:spPr bwMode="auto">
          <a:xfrm>
            <a:off x="1367631" y="3091816"/>
            <a:ext cx="3276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cxnSp>
        <p:nvCxnSpPr>
          <p:cNvPr id="15" name="AutoShape 9"/>
          <p:cNvCxnSpPr>
            <a:cxnSpLocks noChangeShapeType="1"/>
            <a:stCxn id="10" idx="2"/>
          </p:cNvCxnSpPr>
          <p:nvPr/>
        </p:nvCxnSpPr>
        <p:spPr bwMode="auto">
          <a:xfrm flipH="1">
            <a:off x="3005931" y="2325054"/>
            <a:ext cx="2933700" cy="7667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6" name="Text Box 10"/>
          <p:cNvSpPr txBox="1">
            <a:spLocks noChangeArrowheads="1"/>
          </p:cNvSpPr>
          <p:nvPr/>
        </p:nvSpPr>
        <p:spPr bwMode="auto">
          <a:xfrm>
            <a:off x="4320381" y="3380741"/>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｛高、红色、蓝色</a:t>
            </a:r>
            <a:r>
              <a:rPr lang="en-US" altLang="zh-CN" sz="2200" b="1">
                <a:latin typeface="黑体" pitchFamily="49" charset="-122"/>
                <a:ea typeface="黑体" pitchFamily="49" charset="-122"/>
              </a:rPr>
              <a:t>:</a:t>
            </a:r>
            <a:r>
              <a:rPr lang="zh-CN" altLang="en-US" sz="2200" b="1">
                <a:solidFill>
                  <a:srgbClr val="0066FF"/>
                </a:solidFill>
              </a:rPr>
              <a:t>＋</a:t>
            </a:r>
            <a:r>
              <a:rPr lang="zh-CN" altLang="en-US" sz="2200" b="1">
                <a:latin typeface="黑体" pitchFamily="49" charset="-122"/>
                <a:ea typeface="黑体" pitchFamily="49" charset="-122"/>
              </a:rPr>
              <a:t>｝</a:t>
            </a:r>
          </a:p>
        </p:txBody>
      </p:sp>
      <p:cxnSp>
        <p:nvCxnSpPr>
          <p:cNvPr id="17" name="AutoShape 12"/>
          <p:cNvCxnSpPr>
            <a:cxnSpLocks noChangeShapeType="1"/>
            <a:stCxn id="10" idx="2"/>
            <a:endCxn id="16" idx="0"/>
          </p:cNvCxnSpPr>
          <p:nvPr/>
        </p:nvCxnSpPr>
        <p:spPr bwMode="auto">
          <a:xfrm>
            <a:off x="5939631" y="2325054"/>
            <a:ext cx="19050" cy="10556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8" name="AutoShape 13"/>
          <p:cNvCxnSpPr>
            <a:cxnSpLocks noChangeShapeType="1"/>
            <a:stCxn id="10" idx="2"/>
          </p:cNvCxnSpPr>
          <p:nvPr/>
        </p:nvCxnSpPr>
        <p:spPr bwMode="auto">
          <a:xfrm>
            <a:off x="5939631" y="2325054"/>
            <a:ext cx="3114675" cy="8397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9" name="Text Box 14"/>
          <p:cNvSpPr txBox="1">
            <a:spLocks noChangeArrowheads="1"/>
          </p:cNvSpPr>
          <p:nvPr/>
        </p:nvSpPr>
        <p:spPr bwMode="auto">
          <a:xfrm>
            <a:off x="2591594" y="5973129"/>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20" name="Text Box 15"/>
          <p:cNvSpPr txBox="1">
            <a:spLocks noChangeArrowheads="1"/>
          </p:cNvSpPr>
          <p:nvPr/>
        </p:nvSpPr>
        <p:spPr bwMode="auto">
          <a:xfrm>
            <a:off x="7416006" y="5828666"/>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｛矮、金色、棕色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21" name="Rectangle 21"/>
          <p:cNvSpPr>
            <a:spLocks noChangeArrowheads="1"/>
          </p:cNvSpPr>
          <p:nvPr/>
        </p:nvSpPr>
        <p:spPr bwMode="auto">
          <a:xfrm>
            <a:off x="1676847" y="1023268"/>
            <a:ext cx="2303462" cy="504825"/>
          </a:xfrm>
          <a:prstGeom prst="rect">
            <a:avLst/>
          </a:prstGeom>
          <a:solidFill>
            <a:srgbClr val="FFFFCC"/>
          </a:solidFill>
          <a:ln w="19050">
            <a:solidFill>
              <a:schemeClr val="tx1"/>
            </a:solidFill>
            <a:miter lim="800000"/>
            <a:headEnd/>
            <a:tailEnd/>
          </a:ln>
        </p:spPr>
        <p:txBody>
          <a:bodyPr wrap="none" anchor="ctr"/>
          <a:lstStyle/>
          <a:p>
            <a:pPr algn="ctr"/>
            <a:r>
              <a:rPr lang="zh-CN" altLang="en-US" sz="2400" b="1" dirty="0">
                <a:solidFill>
                  <a:srgbClr val="FF0000"/>
                </a:solidFill>
                <a:ea typeface="黑体" pitchFamily="49" charset="-122"/>
              </a:rPr>
              <a:t>二级决策树生成</a:t>
            </a:r>
            <a:r>
              <a:rPr lang="zh-CN" altLang="en-US" sz="2000" dirty="0"/>
              <a:t> </a:t>
            </a:r>
          </a:p>
        </p:txBody>
      </p:sp>
      <p:sp>
        <p:nvSpPr>
          <p:cNvPr id="22" name="Oval 26"/>
          <p:cNvSpPr>
            <a:spLocks noChangeArrowheads="1"/>
          </p:cNvSpPr>
          <p:nvPr/>
        </p:nvSpPr>
        <p:spPr bwMode="auto">
          <a:xfrm>
            <a:off x="3672681" y="5973129"/>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23" name="Oval 27"/>
          <p:cNvSpPr>
            <a:spLocks noChangeArrowheads="1"/>
          </p:cNvSpPr>
          <p:nvPr/>
        </p:nvSpPr>
        <p:spPr bwMode="auto">
          <a:xfrm>
            <a:off x="5615781" y="3380741"/>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24" name="Oval 28"/>
          <p:cNvSpPr>
            <a:spLocks noChangeArrowheads="1"/>
          </p:cNvSpPr>
          <p:nvPr/>
        </p:nvSpPr>
        <p:spPr bwMode="auto">
          <a:xfrm>
            <a:off x="2591594" y="3091816"/>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25" name="Oval 29"/>
          <p:cNvSpPr>
            <a:spLocks noChangeArrowheads="1"/>
          </p:cNvSpPr>
          <p:nvPr/>
        </p:nvSpPr>
        <p:spPr bwMode="auto">
          <a:xfrm>
            <a:off x="8568531" y="5828666"/>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rPr>
              <a:t>－</a:t>
            </a:r>
          </a:p>
        </p:txBody>
      </p:sp>
      <p:sp>
        <p:nvSpPr>
          <p:cNvPr id="26" name="Text Box 30"/>
          <p:cNvSpPr txBox="1">
            <a:spLocks noChangeArrowheads="1"/>
          </p:cNvSpPr>
          <p:nvPr/>
        </p:nvSpPr>
        <p:spPr bwMode="auto">
          <a:xfrm>
            <a:off x="8065294" y="3236279"/>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7" name="AutoShape 31"/>
          <p:cNvCxnSpPr>
            <a:cxnSpLocks noChangeShapeType="1"/>
            <a:stCxn id="26" idx="2"/>
            <a:endCxn id="22" idx="0"/>
          </p:cNvCxnSpPr>
          <p:nvPr/>
        </p:nvCxnSpPr>
        <p:spPr bwMode="auto">
          <a:xfrm flipH="1">
            <a:off x="4033044" y="3693479"/>
            <a:ext cx="4787900" cy="22653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 name="AutoShape 32"/>
          <p:cNvCxnSpPr>
            <a:cxnSpLocks noChangeShapeType="1"/>
            <a:stCxn id="26" idx="2"/>
            <a:endCxn id="25" idx="0"/>
          </p:cNvCxnSpPr>
          <p:nvPr/>
        </p:nvCxnSpPr>
        <p:spPr bwMode="auto">
          <a:xfrm>
            <a:off x="8820944" y="3693479"/>
            <a:ext cx="107950" cy="21209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9" name="Text Box 34"/>
          <p:cNvSpPr txBox="1">
            <a:spLocks noChangeArrowheads="1"/>
          </p:cNvSpPr>
          <p:nvPr/>
        </p:nvSpPr>
        <p:spPr bwMode="auto">
          <a:xfrm>
            <a:off x="8712994" y="460470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30" name="Text Box 35"/>
          <p:cNvSpPr txBox="1">
            <a:spLocks noChangeArrowheads="1"/>
          </p:cNvSpPr>
          <p:nvPr/>
        </p:nvSpPr>
        <p:spPr bwMode="auto">
          <a:xfrm>
            <a:off x="6192044" y="460470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31" name="AutoShape 24"/>
          <p:cNvSpPr>
            <a:spLocks noChangeArrowheads="1"/>
          </p:cNvSpPr>
          <p:nvPr/>
        </p:nvSpPr>
        <p:spPr bwMode="auto">
          <a:xfrm>
            <a:off x="1799431" y="4965066"/>
            <a:ext cx="5041900" cy="574675"/>
          </a:xfrm>
          <a:prstGeom prst="wedgeRectCallout">
            <a:avLst>
              <a:gd name="adj1" fmla="val -14579"/>
              <a:gd name="adj2" fmla="val -138398"/>
            </a:avLst>
          </a:prstGeom>
          <a:solidFill>
            <a:srgbClr val="FFFFCC"/>
          </a:solidFill>
          <a:ln w="9525">
            <a:solidFill>
              <a:schemeClr val="tx1"/>
            </a:solidFill>
            <a:miter lim="800000"/>
            <a:headEnd/>
            <a:tailEnd/>
          </a:ln>
        </p:spPr>
        <p:txBody>
          <a:bodyPr/>
          <a:lstStyle/>
          <a:p>
            <a:pPr algn="ctr"/>
            <a:r>
              <a:rPr lang="zh-CN" altLang="en-US" sz="2400" b="1">
                <a:solidFill>
                  <a:srgbClr val="FF0000"/>
                </a:solidFill>
                <a:ea typeface="黑体" pitchFamily="49" charset="-122"/>
              </a:rPr>
              <a:t>叶节点指示同类例子的集合</a:t>
            </a:r>
            <a:r>
              <a:rPr lang="zh-CN" altLang="en-US" sz="1800"/>
              <a:t> </a:t>
            </a:r>
          </a:p>
        </p:txBody>
      </p:sp>
      <p:sp>
        <p:nvSpPr>
          <p:cNvPr id="32" name="Rectangle 25"/>
          <p:cNvSpPr>
            <a:spLocks noChangeArrowheads="1"/>
          </p:cNvSpPr>
          <p:nvPr/>
        </p:nvSpPr>
        <p:spPr bwMode="auto">
          <a:xfrm>
            <a:off x="1799431" y="3883979"/>
            <a:ext cx="8280400" cy="504825"/>
          </a:xfrm>
          <a:prstGeom prst="rect">
            <a:avLst/>
          </a:prstGeom>
          <a:solidFill>
            <a:srgbClr val="FFFFCC"/>
          </a:solidFill>
          <a:ln w="19050">
            <a:solidFill>
              <a:schemeClr val="tx1"/>
            </a:solidFill>
            <a:miter lim="800000"/>
            <a:headEnd/>
            <a:tailEnd/>
          </a:ln>
        </p:spPr>
        <p:txBody>
          <a:bodyPr wrap="none" anchor="ctr"/>
          <a:lstStyle/>
          <a:p>
            <a:pPr algn="ctr"/>
            <a:r>
              <a:rPr lang="zh-CN" altLang="en-US" sz="2400" b="1">
                <a:latin typeface="黑体" pitchFamily="49" charset="-122"/>
                <a:ea typeface="黑体" pitchFamily="49" charset="-122"/>
              </a:rPr>
              <a:t>可以用</a:t>
            </a:r>
            <a:r>
              <a:rPr lang="zh-CN" altLang="en-US" sz="2400" b="1">
                <a:solidFill>
                  <a:srgbClr val="FF0000"/>
                </a:solidFill>
                <a:latin typeface="黑体" pitchFamily="49" charset="-122"/>
                <a:ea typeface="黑体" pitchFamily="49" charset="-122"/>
              </a:rPr>
              <a:t>相应的类别名</a:t>
            </a:r>
            <a:r>
              <a:rPr lang="zh-CN" altLang="en-US" sz="2400" b="1">
                <a:latin typeface="黑体" pitchFamily="49" charset="-122"/>
                <a:ea typeface="黑体" pitchFamily="49" charset="-122"/>
              </a:rPr>
              <a:t>（本例中的</a:t>
            </a:r>
            <a:r>
              <a:rPr lang="zh-CN" altLang="en-US" sz="2400" b="1">
                <a:ea typeface="黑体" pitchFamily="49" charset="-122"/>
              </a:rPr>
              <a:t>“</a:t>
            </a:r>
            <a:r>
              <a:rPr lang="en-US" altLang="zh-CN" sz="2400" b="1">
                <a:solidFill>
                  <a:srgbClr val="FF0000"/>
                </a:solidFill>
                <a:latin typeface="黑体" pitchFamily="49" charset="-122"/>
                <a:ea typeface="黑体" pitchFamily="49" charset="-122"/>
              </a:rPr>
              <a:t>+</a:t>
            </a:r>
            <a:r>
              <a:rPr lang="en-US" altLang="zh-CN" sz="2400" b="1"/>
              <a:t>”</a:t>
            </a:r>
            <a:r>
              <a:rPr lang="zh-CN" altLang="en-US" sz="2400" b="1">
                <a:latin typeface="黑体" pitchFamily="49" charset="-122"/>
                <a:ea typeface="黑体" pitchFamily="49" charset="-122"/>
              </a:rPr>
              <a:t>和</a:t>
            </a:r>
            <a:r>
              <a:rPr lang="zh-CN" altLang="en-US" sz="2400" b="1"/>
              <a:t>“</a:t>
            </a:r>
            <a:r>
              <a:rPr lang="zh-CN" altLang="en-US" sz="2400"/>
              <a:t> </a:t>
            </a:r>
            <a:r>
              <a:rPr lang="en-US" altLang="zh-CN" sz="2400" b="1">
                <a:solidFill>
                  <a:srgbClr val="FF0000"/>
                </a:solidFill>
                <a:latin typeface="黑体" pitchFamily="49" charset="-122"/>
                <a:ea typeface="黑体" pitchFamily="49" charset="-122"/>
              </a:rPr>
              <a:t>-</a:t>
            </a:r>
            <a:r>
              <a:rPr lang="en-US" altLang="zh-CN" sz="2400" b="1"/>
              <a:t>”</a:t>
            </a:r>
            <a:r>
              <a:rPr lang="zh-CN" altLang="en-US" sz="2400" b="1">
                <a:latin typeface="黑体" pitchFamily="49" charset="-122"/>
                <a:ea typeface="黑体" pitchFamily="49" charset="-122"/>
              </a:rPr>
              <a:t>）</a:t>
            </a:r>
            <a:r>
              <a:rPr lang="zh-CN" altLang="en-US" sz="2400" b="1">
                <a:solidFill>
                  <a:srgbClr val="FF0000"/>
                </a:solidFill>
                <a:latin typeface="黑体" pitchFamily="49" charset="-122"/>
                <a:ea typeface="黑体" pitchFamily="49" charset="-122"/>
              </a:rPr>
              <a:t>取代各叶节点</a:t>
            </a:r>
            <a:r>
              <a:rPr lang="zh-CN" altLang="en-US" sz="1800"/>
              <a:t>  </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par>
                                <p:cTn id="13" presetID="4" presetClass="exit" presetSubtype="16" fill="hold" grpId="1" nodeType="withEffect">
                                  <p:stCondLst>
                                    <p:cond delay="0"/>
                                  </p:stCondLst>
                                  <p:childTnLst>
                                    <p:animEffect transition="out" filter="box(in)">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7" presetClass="exit" presetSubtype="0" fill="hold" grpId="0" nodeType="clickEffect">
                                  <p:stCondLst>
                                    <p:cond delay="0"/>
                                  </p:stCondLst>
                                  <p:childTnLst>
                                    <p:animEffect transition="out" filter="fade">
                                      <p:cBhvr>
                                        <p:cTn id="19" dur="1000"/>
                                        <p:tgtEl>
                                          <p:spTgt spid="14"/>
                                        </p:tgtEl>
                                      </p:cBhvr>
                                    </p:animEffect>
                                    <p:anim calcmode="lin" valueType="num">
                                      <p:cBhvr>
                                        <p:cTn id="20" dur="1000"/>
                                        <p:tgtEl>
                                          <p:spTgt spid="14"/>
                                        </p:tgtEl>
                                        <p:attrNameLst>
                                          <p:attrName>ppt_x</p:attrName>
                                        </p:attrNameLst>
                                      </p:cBhvr>
                                      <p:tavLst>
                                        <p:tav tm="0">
                                          <p:val>
                                            <p:strVal val="ppt_x"/>
                                          </p:val>
                                        </p:tav>
                                        <p:tav tm="100000">
                                          <p:val>
                                            <p:strVal val="ppt_x"/>
                                          </p:val>
                                        </p:tav>
                                      </p:tavLst>
                                    </p:anim>
                                    <p:anim calcmode="lin" valueType="num">
                                      <p:cBhvr>
                                        <p:cTn id="21" dur="100" decel="100000"/>
                                        <p:tgtEl>
                                          <p:spTgt spid="14"/>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14"/>
                                        </p:tgtEl>
                                        <p:attrNameLst>
                                          <p:attrName>ppt_y</p:attrName>
                                        </p:attrNameLst>
                                      </p:cBhvr>
                                      <p:tavLst>
                                        <p:tav tm="0">
                                          <p:val>
                                            <p:strVal val="ppt_y"/>
                                          </p:val>
                                        </p:tav>
                                        <p:tav tm="100000">
                                          <p:val>
                                            <p:strVal val="ppt_y+1"/>
                                          </p:val>
                                        </p:tav>
                                      </p:tavLst>
                                    </p:anim>
                                    <p:set>
                                      <p:cBhvr>
                                        <p:cTn id="23" dur="1" fill="hold">
                                          <p:stCondLst>
                                            <p:cond delay="999"/>
                                          </p:stCondLst>
                                        </p:cTn>
                                        <p:tgtEl>
                                          <p:spTgt spid="14"/>
                                        </p:tgtEl>
                                        <p:attrNameLst>
                                          <p:attrName>style.visibility</p:attrName>
                                        </p:attrNameLst>
                                      </p:cBhvr>
                                      <p:to>
                                        <p:strVal val="hidden"/>
                                      </p:to>
                                    </p:set>
                                  </p:childTnLst>
                                </p:cTn>
                              </p:par>
                              <p:par>
                                <p:cTn id="24" presetID="4" presetClass="entr" presetSubtype="16"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ox(i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37" presetClass="exit" presetSubtype="0" fill="hold" grpId="0" nodeType="clickEffect">
                                  <p:stCondLst>
                                    <p:cond delay="0"/>
                                  </p:stCondLst>
                                  <p:childTnLst>
                                    <p:animEffect transition="out" filter="fade">
                                      <p:cBhvr>
                                        <p:cTn id="30" dur="1000"/>
                                        <p:tgtEl>
                                          <p:spTgt spid="16"/>
                                        </p:tgtEl>
                                      </p:cBhvr>
                                    </p:animEffect>
                                    <p:anim calcmode="lin" valueType="num">
                                      <p:cBhvr>
                                        <p:cTn id="31" dur="1000"/>
                                        <p:tgtEl>
                                          <p:spTgt spid="16"/>
                                        </p:tgtEl>
                                        <p:attrNameLst>
                                          <p:attrName>ppt_x</p:attrName>
                                        </p:attrNameLst>
                                      </p:cBhvr>
                                      <p:tavLst>
                                        <p:tav tm="0">
                                          <p:val>
                                            <p:strVal val="ppt_x"/>
                                          </p:val>
                                        </p:tav>
                                        <p:tav tm="100000">
                                          <p:val>
                                            <p:strVal val="ppt_x"/>
                                          </p:val>
                                        </p:tav>
                                      </p:tavLst>
                                    </p:anim>
                                    <p:anim calcmode="lin" valueType="num">
                                      <p:cBhvr>
                                        <p:cTn id="32" dur="100" decel="100000"/>
                                        <p:tgtEl>
                                          <p:spTgt spid="16"/>
                                        </p:tgtEl>
                                        <p:attrNameLst>
                                          <p:attrName>ppt_y</p:attrName>
                                        </p:attrNameLst>
                                      </p:cBhvr>
                                      <p:tavLst>
                                        <p:tav tm="0">
                                          <p:val>
                                            <p:strVal val="ppt_y"/>
                                          </p:val>
                                        </p:tav>
                                        <p:tav tm="100000">
                                          <p:val>
                                            <p:strVal val="ppt_y-.03"/>
                                          </p:val>
                                        </p:tav>
                                      </p:tavLst>
                                    </p:anim>
                                    <p:anim calcmode="lin" valueType="num">
                                      <p:cBhvr>
                                        <p:cTn id="33" dur="900" accel="100000">
                                          <p:stCondLst>
                                            <p:cond delay="100"/>
                                          </p:stCondLst>
                                        </p:cTn>
                                        <p:tgtEl>
                                          <p:spTgt spid="16"/>
                                        </p:tgtEl>
                                        <p:attrNameLst>
                                          <p:attrName>ppt_y</p:attrName>
                                        </p:attrNameLst>
                                      </p:cBhvr>
                                      <p:tavLst>
                                        <p:tav tm="0">
                                          <p:val>
                                            <p:strVal val="ppt_y"/>
                                          </p:val>
                                        </p:tav>
                                        <p:tav tm="100000">
                                          <p:val>
                                            <p:strVal val="ppt_y+1"/>
                                          </p:val>
                                        </p:tav>
                                      </p:tavLst>
                                    </p:anim>
                                    <p:set>
                                      <p:cBhvr>
                                        <p:cTn id="34" dur="1" fill="hold">
                                          <p:stCondLst>
                                            <p:cond delay="999"/>
                                          </p:stCondLst>
                                        </p:cTn>
                                        <p:tgtEl>
                                          <p:spTgt spid="16"/>
                                        </p:tgtEl>
                                        <p:attrNameLst>
                                          <p:attrName>style.visibility</p:attrName>
                                        </p:attrNameLst>
                                      </p:cBhvr>
                                      <p:to>
                                        <p:strVal val="hidden"/>
                                      </p:to>
                                    </p:set>
                                  </p:childTnLst>
                                </p:cTn>
                              </p:par>
                              <p:par>
                                <p:cTn id="35" presetID="4" presetClass="entr" presetSubtype="1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7" presetClass="exit" presetSubtype="0" fill="hold" grpId="0" nodeType="clickEffect">
                                  <p:stCondLst>
                                    <p:cond delay="0"/>
                                  </p:stCondLst>
                                  <p:childTnLst>
                                    <p:animEffect transition="out" filter="fade">
                                      <p:cBhvr>
                                        <p:cTn id="41" dur="1000"/>
                                        <p:tgtEl>
                                          <p:spTgt spid="20"/>
                                        </p:tgtEl>
                                      </p:cBhvr>
                                    </p:animEffect>
                                    <p:anim calcmode="lin" valueType="num">
                                      <p:cBhvr>
                                        <p:cTn id="42" dur="1000"/>
                                        <p:tgtEl>
                                          <p:spTgt spid="20"/>
                                        </p:tgtEl>
                                        <p:attrNameLst>
                                          <p:attrName>ppt_x</p:attrName>
                                        </p:attrNameLst>
                                      </p:cBhvr>
                                      <p:tavLst>
                                        <p:tav tm="0">
                                          <p:val>
                                            <p:strVal val="ppt_x"/>
                                          </p:val>
                                        </p:tav>
                                        <p:tav tm="100000">
                                          <p:val>
                                            <p:strVal val="ppt_x"/>
                                          </p:val>
                                        </p:tav>
                                      </p:tavLst>
                                    </p:anim>
                                    <p:anim calcmode="lin" valueType="num">
                                      <p:cBhvr>
                                        <p:cTn id="43" dur="100" decel="100000"/>
                                        <p:tgtEl>
                                          <p:spTgt spid="20"/>
                                        </p:tgtEl>
                                        <p:attrNameLst>
                                          <p:attrName>ppt_y</p:attrName>
                                        </p:attrNameLst>
                                      </p:cBhvr>
                                      <p:tavLst>
                                        <p:tav tm="0">
                                          <p:val>
                                            <p:strVal val="ppt_y"/>
                                          </p:val>
                                        </p:tav>
                                        <p:tav tm="100000">
                                          <p:val>
                                            <p:strVal val="ppt_y-.03"/>
                                          </p:val>
                                        </p:tav>
                                      </p:tavLst>
                                    </p:anim>
                                    <p:anim calcmode="lin" valueType="num">
                                      <p:cBhvr>
                                        <p:cTn id="44" dur="900" accel="100000">
                                          <p:stCondLst>
                                            <p:cond delay="100"/>
                                          </p:stCondLst>
                                        </p:cTn>
                                        <p:tgtEl>
                                          <p:spTgt spid="20"/>
                                        </p:tgtEl>
                                        <p:attrNameLst>
                                          <p:attrName>ppt_y</p:attrName>
                                        </p:attrNameLst>
                                      </p:cBhvr>
                                      <p:tavLst>
                                        <p:tav tm="0">
                                          <p:val>
                                            <p:strVal val="ppt_y"/>
                                          </p:val>
                                        </p:tav>
                                        <p:tav tm="100000">
                                          <p:val>
                                            <p:strVal val="ppt_y+1"/>
                                          </p:val>
                                        </p:tav>
                                      </p:tavLst>
                                    </p:anim>
                                    <p:set>
                                      <p:cBhvr>
                                        <p:cTn id="45" dur="1" fill="hold">
                                          <p:stCondLst>
                                            <p:cond delay="999"/>
                                          </p:stCondLst>
                                        </p:cTn>
                                        <p:tgtEl>
                                          <p:spTgt spid="20"/>
                                        </p:tgtEl>
                                        <p:attrNameLst>
                                          <p:attrName>style.visibility</p:attrName>
                                        </p:attrNameLst>
                                      </p:cBhvr>
                                      <p:to>
                                        <p:strVal val="hidden"/>
                                      </p:to>
                                    </p:set>
                                  </p:childTnLst>
                                </p:cTn>
                              </p:par>
                              <p:par>
                                <p:cTn id="46" presetID="4"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ox(in)">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37" presetClass="exit" presetSubtype="0" fill="hold" grpId="0" nodeType="clickEffect">
                                  <p:stCondLst>
                                    <p:cond delay="0"/>
                                  </p:stCondLst>
                                  <p:childTnLst>
                                    <p:animEffect transition="out" filter="fade">
                                      <p:cBhvr>
                                        <p:cTn id="52" dur="1000"/>
                                        <p:tgtEl>
                                          <p:spTgt spid="19"/>
                                        </p:tgtEl>
                                      </p:cBhvr>
                                    </p:animEffect>
                                    <p:anim calcmode="lin" valueType="num">
                                      <p:cBhvr>
                                        <p:cTn id="53" dur="1000"/>
                                        <p:tgtEl>
                                          <p:spTgt spid="19"/>
                                        </p:tgtEl>
                                        <p:attrNameLst>
                                          <p:attrName>ppt_x</p:attrName>
                                        </p:attrNameLst>
                                      </p:cBhvr>
                                      <p:tavLst>
                                        <p:tav tm="0">
                                          <p:val>
                                            <p:strVal val="ppt_x"/>
                                          </p:val>
                                        </p:tav>
                                        <p:tav tm="100000">
                                          <p:val>
                                            <p:strVal val="ppt_x"/>
                                          </p:val>
                                        </p:tav>
                                      </p:tavLst>
                                    </p:anim>
                                    <p:anim calcmode="lin" valueType="num">
                                      <p:cBhvr>
                                        <p:cTn id="54" dur="100" decel="100000"/>
                                        <p:tgtEl>
                                          <p:spTgt spid="19"/>
                                        </p:tgtEl>
                                        <p:attrNameLst>
                                          <p:attrName>ppt_y</p:attrName>
                                        </p:attrNameLst>
                                      </p:cBhvr>
                                      <p:tavLst>
                                        <p:tav tm="0">
                                          <p:val>
                                            <p:strVal val="ppt_y"/>
                                          </p:val>
                                        </p:tav>
                                        <p:tav tm="100000">
                                          <p:val>
                                            <p:strVal val="ppt_y-.03"/>
                                          </p:val>
                                        </p:tav>
                                      </p:tavLst>
                                    </p:anim>
                                    <p:anim calcmode="lin" valueType="num">
                                      <p:cBhvr>
                                        <p:cTn id="55" dur="900" accel="100000">
                                          <p:stCondLst>
                                            <p:cond delay="100"/>
                                          </p:stCondLst>
                                        </p:cTn>
                                        <p:tgtEl>
                                          <p:spTgt spid="19"/>
                                        </p:tgtEl>
                                        <p:attrNameLst>
                                          <p:attrName>ppt_y</p:attrName>
                                        </p:attrNameLst>
                                      </p:cBhvr>
                                      <p:tavLst>
                                        <p:tav tm="0">
                                          <p:val>
                                            <p:strVal val="ppt_y"/>
                                          </p:val>
                                        </p:tav>
                                        <p:tav tm="100000">
                                          <p:val>
                                            <p:strVal val="ppt_y+1"/>
                                          </p:val>
                                        </p:tav>
                                      </p:tavLst>
                                    </p:anim>
                                    <p:set>
                                      <p:cBhvr>
                                        <p:cTn id="56" dur="1" fill="hold">
                                          <p:stCondLst>
                                            <p:cond delay="999"/>
                                          </p:stCondLst>
                                        </p:cTn>
                                        <p:tgtEl>
                                          <p:spTgt spid="19"/>
                                        </p:tgtEl>
                                        <p:attrNameLst>
                                          <p:attrName>style.visibility</p:attrName>
                                        </p:attrNameLst>
                                      </p:cBhvr>
                                      <p:to>
                                        <p:strVal val="hidden"/>
                                      </p:to>
                                    </p:set>
                                  </p:childTnLst>
                                </p:cTn>
                              </p:par>
                              <p:par>
                                <p:cTn id="57" presetID="4" presetClass="entr" presetSubtype="16"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box(in)">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0" grpId="0"/>
      <p:bldP spid="22" grpId="0" animBg="1"/>
      <p:bldP spid="23" grpId="0" animBg="1"/>
      <p:bldP spid="24" grpId="0" animBg="1"/>
      <p:bldP spid="25" grpId="0" animBg="1"/>
      <p:bldP spid="31" grpId="0" animBg="1"/>
      <p:bldP spid="32" grpId="0" animBg="1"/>
      <p:bldP spid="3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5132834" y="145608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9" name="Text Box 5"/>
          <p:cNvSpPr txBox="1">
            <a:spLocks noChangeArrowheads="1"/>
          </p:cNvSpPr>
          <p:nvPr/>
        </p:nvSpPr>
        <p:spPr bwMode="auto">
          <a:xfrm>
            <a:off x="3045272" y="196091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0" name="Text Box 6"/>
          <p:cNvSpPr txBox="1">
            <a:spLocks noChangeArrowheads="1"/>
          </p:cNvSpPr>
          <p:nvPr/>
        </p:nvSpPr>
        <p:spPr bwMode="auto">
          <a:xfrm>
            <a:off x="4774059" y="232127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1" name="Text Box 7"/>
          <p:cNvSpPr txBox="1">
            <a:spLocks noChangeArrowheads="1"/>
          </p:cNvSpPr>
          <p:nvPr/>
        </p:nvSpPr>
        <p:spPr bwMode="auto">
          <a:xfrm>
            <a:off x="6933059" y="1816447"/>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cxnSp>
        <p:nvCxnSpPr>
          <p:cNvPr id="12" name="AutoShape 9"/>
          <p:cNvCxnSpPr>
            <a:cxnSpLocks noChangeShapeType="1"/>
            <a:stCxn id="6" idx="2"/>
            <a:endCxn id="19" idx="0"/>
          </p:cNvCxnSpPr>
          <p:nvPr/>
        </p:nvCxnSpPr>
        <p:spPr bwMode="auto">
          <a:xfrm flipH="1">
            <a:off x="2900809" y="1913285"/>
            <a:ext cx="2987675" cy="7524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3" name="Text Box 10"/>
          <p:cNvSpPr txBox="1">
            <a:spLocks noChangeArrowheads="1"/>
          </p:cNvSpPr>
          <p:nvPr/>
        </p:nvSpPr>
        <p:spPr bwMode="auto">
          <a:xfrm>
            <a:off x="1821309" y="4337397"/>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｛高、金色、蓝色｝</a:t>
            </a:r>
          </a:p>
        </p:txBody>
      </p:sp>
      <p:cxnSp>
        <p:nvCxnSpPr>
          <p:cNvPr id="14" name="AutoShape 12"/>
          <p:cNvCxnSpPr>
            <a:cxnSpLocks noChangeShapeType="1"/>
            <a:stCxn id="6" idx="2"/>
            <a:endCxn id="18" idx="0"/>
          </p:cNvCxnSpPr>
          <p:nvPr/>
        </p:nvCxnSpPr>
        <p:spPr bwMode="auto">
          <a:xfrm>
            <a:off x="5888484" y="1913285"/>
            <a:ext cx="36513" cy="10414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5" name="AutoShape 13"/>
          <p:cNvCxnSpPr>
            <a:cxnSpLocks noChangeShapeType="1"/>
            <a:stCxn id="6" idx="2"/>
            <a:endCxn id="21" idx="0"/>
          </p:cNvCxnSpPr>
          <p:nvPr/>
        </p:nvCxnSpPr>
        <p:spPr bwMode="auto">
          <a:xfrm>
            <a:off x="5888484" y="1913285"/>
            <a:ext cx="2881313" cy="911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6" name="Rectangle 21"/>
          <p:cNvSpPr>
            <a:spLocks noChangeArrowheads="1"/>
          </p:cNvSpPr>
          <p:nvPr/>
        </p:nvSpPr>
        <p:spPr bwMode="auto">
          <a:xfrm>
            <a:off x="1676847" y="3472210"/>
            <a:ext cx="3384550" cy="504825"/>
          </a:xfrm>
          <a:prstGeom prst="rect">
            <a:avLst/>
          </a:prstGeom>
          <a:solidFill>
            <a:srgbClr val="FFFFCC"/>
          </a:solidFill>
          <a:ln w="19050">
            <a:solidFill>
              <a:schemeClr val="tx1"/>
            </a:solidFill>
            <a:miter lim="800000"/>
            <a:headEnd/>
            <a:tailEnd/>
          </a:ln>
        </p:spPr>
        <p:txBody>
          <a:bodyPr wrap="none" anchor="ctr"/>
          <a:lstStyle/>
          <a:p>
            <a:pPr algn="ctr"/>
            <a:r>
              <a:rPr lang="zh-CN" altLang="en-US" sz="2400" b="1">
                <a:solidFill>
                  <a:srgbClr val="FF0000"/>
                </a:solidFill>
                <a:ea typeface="黑体" pitchFamily="49" charset="-122"/>
              </a:rPr>
              <a:t>对象所属类的判别</a:t>
            </a:r>
          </a:p>
        </p:txBody>
      </p:sp>
      <p:sp>
        <p:nvSpPr>
          <p:cNvPr id="17" name="Oval 24"/>
          <p:cNvSpPr>
            <a:spLocks noChangeArrowheads="1"/>
          </p:cNvSpPr>
          <p:nvPr/>
        </p:nvSpPr>
        <p:spPr bwMode="auto">
          <a:xfrm>
            <a:off x="6933059" y="4985097"/>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8" name="Oval 25"/>
          <p:cNvSpPr>
            <a:spLocks noChangeArrowheads="1"/>
          </p:cNvSpPr>
          <p:nvPr/>
        </p:nvSpPr>
        <p:spPr bwMode="auto">
          <a:xfrm>
            <a:off x="5564634" y="2968972"/>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9" name="Oval 26"/>
          <p:cNvSpPr>
            <a:spLocks noChangeArrowheads="1"/>
          </p:cNvSpPr>
          <p:nvPr/>
        </p:nvSpPr>
        <p:spPr bwMode="auto">
          <a:xfrm>
            <a:off x="2540447" y="2680047"/>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20" name="Oval 27"/>
          <p:cNvSpPr>
            <a:spLocks noChangeArrowheads="1"/>
          </p:cNvSpPr>
          <p:nvPr/>
        </p:nvSpPr>
        <p:spPr bwMode="auto">
          <a:xfrm>
            <a:off x="9238109" y="4985097"/>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rPr>
              <a:t>－</a:t>
            </a:r>
          </a:p>
        </p:txBody>
      </p:sp>
      <p:sp>
        <p:nvSpPr>
          <p:cNvPr id="21" name="Text Box 28"/>
          <p:cNvSpPr txBox="1">
            <a:spLocks noChangeArrowheads="1"/>
          </p:cNvSpPr>
          <p:nvPr/>
        </p:nvSpPr>
        <p:spPr bwMode="auto">
          <a:xfrm>
            <a:off x="8014147" y="282451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2" name="AutoShape 29"/>
          <p:cNvCxnSpPr>
            <a:cxnSpLocks noChangeShapeType="1"/>
            <a:stCxn id="21" idx="2"/>
            <a:endCxn id="17" idx="0"/>
          </p:cNvCxnSpPr>
          <p:nvPr/>
        </p:nvCxnSpPr>
        <p:spPr bwMode="auto">
          <a:xfrm flipH="1">
            <a:off x="7293422" y="3281710"/>
            <a:ext cx="1476375" cy="1689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 name="AutoShape 30"/>
          <p:cNvCxnSpPr>
            <a:cxnSpLocks noChangeShapeType="1"/>
            <a:stCxn id="21" idx="2"/>
            <a:endCxn id="20" idx="0"/>
          </p:cNvCxnSpPr>
          <p:nvPr/>
        </p:nvCxnSpPr>
        <p:spPr bwMode="auto">
          <a:xfrm>
            <a:off x="8769797" y="3281710"/>
            <a:ext cx="828675" cy="1689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4" name="Text Box 31"/>
          <p:cNvSpPr txBox="1">
            <a:spLocks noChangeArrowheads="1"/>
          </p:cNvSpPr>
          <p:nvPr/>
        </p:nvSpPr>
        <p:spPr bwMode="auto">
          <a:xfrm>
            <a:off x="9130159" y="404847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5" name="Text Box 32"/>
          <p:cNvSpPr txBox="1">
            <a:spLocks noChangeArrowheads="1"/>
          </p:cNvSpPr>
          <p:nvPr/>
        </p:nvSpPr>
        <p:spPr bwMode="auto">
          <a:xfrm>
            <a:off x="6356797" y="397703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6" name="Oval 33"/>
          <p:cNvSpPr>
            <a:spLocks noChangeArrowheads="1"/>
          </p:cNvSpPr>
          <p:nvPr/>
        </p:nvSpPr>
        <p:spPr bwMode="auto">
          <a:xfrm>
            <a:off x="2900809" y="4121497"/>
            <a:ext cx="865188"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Oval 34"/>
          <p:cNvSpPr>
            <a:spLocks noChangeArrowheads="1"/>
          </p:cNvSpPr>
          <p:nvPr/>
        </p:nvSpPr>
        <p:spPr bwMode="auto">
          <a:xfrm>
            <a:off x="3692972" y="4121497"/>
            <a:ext cx="865187"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Rectangle 36"/>
          <p:cNvSpPr>
            <a:spLocks noChangeArrowheads="1"/>
          </p:cNvSpPr>
          <p:nvPr/>
        </p:nvSpPr>
        <p:spPr bwMode="auto">
          <a:xfrm>
            <a:off x="1676847" y="5848697"/>
            <a:ext cx="3455987" cy="504825"/>
          </a:xfrm>
          <a:prstGeom prst="rect">
            <a:avLst/>
          </a:prstGeom>
          <a:solidFill>
            <a:srgbClr val="FFFFCC"/>
          </a:solidFill>
          <a:ln w="19050">
            <a:solidFill>
              <a:schemeClr val="tx1"/>
            </a:solidFill>
            <a:miter lim="800000"/>
            <a:headEnd/>
            <a:tailEnd/>
          </a:ln>
        </p:spPr>
        <p:txBody>
          <a:bodyPr wrap="none" anchor="ctr"/>
          <a:lstStyle/>
          <a:p>
            <a:pPr algn="ctr"/>
            <a:r>
              <a:rPr lang="zh-CN" altLang="en-US" sz="2400" b="1">
                <a:solidFill>
                  <a:srgbClr val="FF0000"/>
                </a:solidFill>
                <a:ea typeface="黑体" pitchFamily="49" charset="-122"/>
              </a:rPr>
              <a:t>只测试了两个属性</a:t>
            </a:r>
          </a:p>
        </p:txBody>
      </p:sp>
      <p:sp>
        <p:nvSpPr>
          <p:cNvPr id="29" name="Oval 37"/>
          <p:cNvSpPr>
            <a:spLocks noChangeArrowheads="1"/>
          </p:cNvSpPr>
          <p:nvPr/>
        </p:nvSpPr>
        <p:spPr bwMode="auto">
          <a:xfrm>
            <a:off x="2973834" y="5129560"/>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6"/>
                                        </p:tgtEl>
                                        <p:attrNameLst>
                                          <p:attrName>fillcolor</p:attrName>
                                        </p:attrNameLst>
                                      </p:cBhvr>
                                      <p:to>
                                        <a:srgbClr val="FF0000"/>
                                      </p:to>
                                    </p:animClr>
                                    <p:set>
                                      <p:cBhvr>
                                        <p:cTn id="17" dur="500" fill="hold"/>
                                        <p:tgtEl>
                                          <p:spTgt spid="6"/>
                                        </p:tgtEl>
                                        <p:attrNameLst>
                                          <p:attrName>fill.type</p:attrName>
                                        </p:attrNameLst>
                                      </p:cBhvr>
                                      <p:to>
                                        <p:strVal val="solid"/>
                                      </p:to>
                                    </p:set>
                                    <p:set>
                                      <p:cBhvr>
                                        <p:cTn id="18" dur="500" fill="hold"/>
                                        <p:tgtEl>
                                          <p:spTgt spid="6"/>
                                        </p:tgtEl>
                                        <p:attrNameLst>
                                          <p:attrName>fill.on</p:attrName>
                                        </p:attrNameLst>
                                      </p:cBhvr>
                                      <p:to>
                                        <p:strVal val="true"/>
                                      </p:to>
                                    </p:set>
                                  </p:childTnLst>
                                </p:cTn>
                              </p:par>
                              <p:par>
                                <p:cTn id="19" presetID="3" presetClass="emph" presetSubtype="2" fill="hold" grpId="0" nodeType="withEffect">
                                  <p:stCondLst>
                                    <p:cond delay="0"/>
                                  </p:stCondLst>
                                  <p:childTnLst>
                                    <p:animClr clrSpc="rgb" dir="cw">
                                      <p:cBhvr override="childStyle">
                                        <p:cTn id="20" dur="500" fill="hold"/>
                                        <p:tgtEl>
                                          <p:spTgt spid="6"/>
                                        </p:tgtEl>
                                        <p:attrNameLst>
                                          <p:attrName>style.color</p:attrName>
                                        </p:attrNameLst>
                                      </p:cBhvr>
                                      <p:to>
                                        <a:schemeClr val="bg1"/>
                                      </p:to>
                                    </p:animClr>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4)">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500" fill="hold"/>
                                        <p:tgtEl>
                                          <p:spTgt spid="15"/>
                                        </p:tgtEl>
                                        <p:attrNameLst>
                                          <p:attrName>stroke.color</p:attrName>
                                        </p:attrNameLst>
                                      </p:cBhvr>
                                      <p:to>
                                        <a:srgbClr val="FF0000"/>
                                      </p:to>
                                    </p:animClr>
                                    <p:set>
                                      <p:cBhvr>
                                        <p:cTn id="30" dur="500" fill="hold"/>
                                        <p:tgtEl>
                                          <p:spTgt spid="15"/>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21"/>
                                        </p:tgtEl>
                                        <p:attrNameLst>
                                          <p:attrName>fillcolor</p:attrName>
                                        </p:attrNameLst>
                                      </p:cBhvr>
                                      <p:to>
                                        <a:srgbClr val="FF0000"/>
                                      </p:to>
                                    </p:animClr>
                                    <p:set>
                                      <p:cBhvr>
                                        <p:cTn id="35" dur="500" fill="hold"/>
                                        <p:tgtEl>
                                          <p:spTgt spid="21"/>
                                        </p:tgtEl>
                                        <p:attrNameLst>
                                          <p:attrName>fill.type</p:attrName>
                                        </p:attrNameLst>
                                      </p:cBhvr>
                                      <p:to>
                                        <p:strVal val="solid"/>
                                      </p:to>
                                    </p:set>
                                    <p:set>
                                      <p:cBhvr>
                                        <p:cTn id="36" dur="500" fill="hold"/>
                                        <p:tgtEl>
                                          <p:spTgt spid="21"/>
                                        </p:tgtEl>
                                        <p:attrNameLst>
                                          <p:attrName>fill.on</p:attrName>
                                        </p:attrNameLst>
                                      </p:cBhvr>
                                      <p:to>
                                        <p:strVal val="true"/>
                                      </p:to>
                                    </p:set>
                                  </p:childTnLst>
                                </p:cTn>
                              </p:par>
                              <p:par>
                                <p:cTn id="37" presetID="3" presetClass="emph" presetSubtype="2" fill="hold" grpId="0" nodeType="withEffect">
                                  <p:stCondLst>
                                    <p:cond delay="0"/>
                                  </p:stCondLst>
                                  <p:childTnLst>
                                    <p:animClr clrSpc="rgb" dir="cw">
                                      <p:cBhvr override="childStyle">
                                        <p:cTn id="38" dur="500" fill="hold"/>
                                        <p:tgtEl>
                                          <p:spTgt spid="21"/>
                                        </p:tgtEl>
                                        <p:attrNameLst>
                                          <p:attrName>style.color</p:attrName>
                                        </p:attrNameLst>
                                      </p:cBhvr>
                                      <p:to>
                                        <a:schemeClr val="bg1"/>
                                      </p:to>
                                    </p:animClr>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heel(4)">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7" presetClass="emph" presetSubtype="2" fill="hold" nodeType="clickEffect">
                                  <p:stCondLst>
                                    <p:cond delay="0"/>
                                  </p:stCondLst>
                                  <p:childTnLst>
                                    <p:animClr clrSpc="rgb" dir="cw">
                                      <p:cBhvr>
                                        <p:cTn id="47" dur="500" fill="hold"/>
                                        <p:tgtEl>
                                          <p:spTgt spid="22"/>
                                        </p:tgtEl>
                                        <p:attrNameLst>
                                          <p:attrName>stroke.color</p:attrName>
                                        </p:attrNameLst>
                                      </p:cBhvr>
                                      <p:to>
                                        <a:srgbClr val="FF0000"/>
                                      </p:to>
                                    </p:animClr>
                                    <p:set>
                                      <p:cBhvr>
                                        <p:cTn id="48" dur="500" fill="hold"/>
                                        <p:tgtEl>
                                          <p:spTgt spid="22"/>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ox(in)">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ox(in)">
                                      <p:cBhvr>
                                        <p:cTn id="5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6" grpId="0" animBg="1"/>
      <p:bldP spid="21" grpId="0"/>
      <p:bldP spid="26" grpId="0" animBg="1"/>
      <p:bldP spid="27" grpId="0" animBg="1"/>
      <p:bldP spid="2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816818" y="1024037"/>
            <a:ext cx="82296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预先定义</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一组属性</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及其可</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取值</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高度</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高，矮</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发色</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黑色</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红色，金色</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眼睛</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蓝色，棕色</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人分为</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两类</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66FF"/>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p:txBody>
      </p:sp>
      <p:sp>
        <p:nvSpPr>
          <p:cNvPr id="9" name="Rectangle 3"/>
          <p:cNvSpPr>
            <a:spLocks noChangeArrowheads="1"/>
          </p:cNvSpPr>
          <p:nvPr/>
        </p:nvSpPr>
        <p:spPr bwMode="auto">
          <a:xfrm>
            <a:off x="4560143" y="3141663"/>
            <a:ext cx="5181600" cy="3785652"/>
          </a:xfrm>
          <a:prstGeom prst="rect">
            <a:avLst/>
          </a:prstGeom>
          <a:noFill/>
          <a:ln>
            <a:noFill/>
          </a:ln>
          <a:effectLst/>
          <a:extLst/>
        </p:spPr>
        <p:txBody>
          <a:bodyPr>
            <a:spAutoFit/>
          </a:bodyPr>
          <a:lstStyle/>
          <a:p>
            <a:pPr>
              <a:defRPr/>
            </a:pPr>
            <a:r>
              <a:rPr lang="zh-CN" altLang="en-US" sz="2400" b="1" dirty="0">
                <a:solidFill>
                  <a:srgbClr val="0000FF"/>
                </a:solidFill>
                <a:effectLst>
                  <a:outerShdw blurRad="38100" dist="38100" dir="2700000" algn="tl">
                    <a:srgbClr val="C0C0C0"/>
                  </a:outerShdw>
                </a:effectLst>
                <a:latin typeface="Arial" charset="0"/>
                <a:ea typeface="仿宋_GB2312" pitchFamily="49" charset="-122"/>
              </a:rPr>
              <a:t>高度　　发色　　　眼睛　 　　类别</a:t>
            </a:r>
            <a:r>
              <a:rPr lang="zh-CN" altLang="en-US" sz="2400" b="1" dirty="0">
                <a:effectLst>
                  <a:outerShdw blurRad="38100" dist="38100" dir="2700000" algn="tl">
                    <a:srgbClr val="C0C0C0"/>
                  </a:outerShdw>
                </a:effectLst>
                <a:latin typeface="Arial" charset="0"/>
                <a:ea typeface="仿宋_GB2312" pitchFamily="49" charset="-122"/>
              </a:rPr>
              <a:t/>
            </a:r>
            <a:br>
              <a:rPr lang="zh-CN" altLang="en-US" sz="2400" b="1" dirty="0">
                <a:effectLst>
                  <a:outerShdw blurRad="38100" dist="38100" dir="2700000" algn="tl">
                    <a:srgbClr val="C0C0C0"/>
                  </a:outerShdw>
                </a:effectLst>
                <a:latin typeface="Arial" charset="0"/>
                <a:ea typeface="仿宋_GB2312" pitchFamily="49" charset="-122"/>
              </a:rPr>
            </a:br>
            <a:r>
              <a:rPr lang="zh-CN" altLang="en-US" sz="2400" b="1" dirty="0">
                <a:effectLst>
                  <a:outerShdw blurRad="38100" dist="38100" dir="2700000" algn="tl">
                    <a:srgbClr val="C0C0C0"/>
                  </a:outerShdw>
                </a:effectLst>
                <a:latin typeface="Times New Roman" pitchFamily="18" charset="0"/>
                <a:cs typeface="Times New Roman" pitchFamily="18" charset="0"/>
              </a:rPr>
              <a:t>─────────────────</a:t>
            </a:r>
            <a:r>
              <a:rPr lang="zh-CN" altLang="en-US" sz="2400" b="1" dirty="0">
                <a:effectLst>
                  <a:outerShdw blurRad="38100" dist="38100" dir="2700000" algn="tl">
                    <a:srgbClr val="C0C0C0"/>
                  </a:outerShdw>
                </a:effectLst>
                <a:latin typeface="楷体_GB2312" pitchFamily="49" charset="-122"/>
                <a:ea typeface="仿宋_GB2312" pitchFamily="49" charset="-122"/>
              </a:rPr>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黑色　　　</a:t>
            </a:r>
            <a:r>
              <a:rPr lang="zh-CN" altLang="en-US" sz="24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400" b="1" dirty="0">
                <a:effectLst>
                  <a:outerShdw blurRad="38100" dist="38100" dir="2700000" algn="tl">
                    <a:srgbClr val="C0C0C0"/>
                  </a:outerShdw>
                </a:effectLst>
                <a:latin typeface="楷体_GB2312" pitchFamily="49" charset="-122"/>
                <a:ea typeface="仿宋_GB2312" pitchFamily="49" charset="-122"/>
              </a:rPr>
              <a:t>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黑色　　　</a:t>
            </a:r>
            <a:r>
              <a:rPr lang="zh-CN" altLang="en-US" sz="24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400" b="1" dirty="0">
                <a:effectLst>
                  <a:outerShdw blurRad="38100" dist="38100" dir="2700000" algn="tl">
                    <a:srgbClr val="C0C0C0"/>
                  </a:outerShdw>
                </a:effectLst>
                <a:latin typeface="楷体_GB2312" pitchFamily="49" charset="-122"/>
                <a:ea typeface="仿宋_GB2312" pitchFamily="49" charset="-122"/>
              </a:rPr>
              <a:t>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金色　　　</a:t>
            </a:r>
            <a:r>
              <a:rPr lang="zh-CN" altLang="en-US" sz="24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400" b="1" dirty="0">
                <a:effectLst>
                  <a:outerShdw blurRad="38100" dist="38100" dir="2700000" algn="tl">
                    <a:srgbClr val="C0C0C0"/>
                  </a:outerShdw>
                </a:effectLst>
                <a:latin typeface="楷体_GB2312" pitchFamily="49" charset="-122"/>
                <a:ea typeface="仿宋_GB2312" pitchFamily="49" charset="-122"/>
              </a:rPr>
              <a:t>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金色　　　棕色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黑色　　　棕色　　　　－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金色　　　棕色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金色　　　</a:t>
            </a:r>
            <a:r>
              <a:rPr lang="zh-CN" altLang="en-US" sz="24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400" b="1" dirty="0">
                <a:effectLst>
                  <a:outerShdw blurRad="38100" dist="38100" dir="2700000" algn="tl">
                    <a:srgbClr val="C0C0C0"/>
                  </a:outerShdw>
                </a:effectLst>
                <a:latin typeface="楷体_GB2312" pitchFamily="49" charset="-122"/>
                <a:ea typeface="仿宋_GB2312" pitchFamily="49" charset="-122"/>
              </a:rPr>
              <a:t>　　　　＋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红色　　　</a:t>
            </a:r>
            <a:r>
              <a:rPr lang="zh-CN" altLang="en-US" sz="24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400" b="1" dirty="0">
                <a:effectLst>
                  <a:outerShdw blurRad="38100" dist="38100" dir="2700000" algn="tl">
                    <a:srgbClr val="C0C0C0"/>
                  </a:outerShdw>
                </a:effectLst>
                <a:latin typeface="楷体_GB2312" pitchFamily="49" charset="-122"/>
                <a:ea typeface="仿宋_GB2312" pitchFamily="49" charset="-122"/>
              </a:rPr>
              <a:t>　　　　＋</a:t>
            </a:r>
          </a:p>
        </p:txBody>
      </p:sp>
      <p:sp>
        <p:nvSpPr>
          <p:cNvPr id="10" name="Text Box 5"/>
          <p:cNvSpPr txBox="1">
            <a:spLocks noChangeArrowheads="1"/>
          </p:cNvSpPr>
          <p:nvPr/>
        </p:nvSpPr>
        <p:spPr bwMode="auto">
          <a:xfrm>
            <a:off x="1535955" y="4768453"/>
            <a:ext cx="1511300" cy="52322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b="1" i="0" u="none" strike="noStrike" kern="0" cap="none" spc="0" normalizeH="0" baseline="0" noProof="0" dirty="0" smtClean="0">
                <a:ln>
                  <a:noFill/>
                </a:ln>
                <a:solidFill>
                  <a:srgbClr val="FFFFFF"/>
                </a:solidFill>
                <a:effectLst/>
                <a:uLnTx/>
                <a:uFillTx/>
                <a:latin typeface="Arial" pitchFamily="34" charset="0"/>
                <a:ea typeface="黑体" pitchFamily="49" charset="-122"/>
              </a:rPr>
              <a:t>高度</a:t>
            </a:r>
          </a:p>
        </p:txBody>
      </p:sp>
      <p:sp>
        <p:nvSpPr>
          <p:cNvPr id="11" name="Text Box 6"/>
          <p:cNvSpPr txBox="1">
            <a:spLocks noChangeArrowheads="1"/>
          </p:cNvSpPr>
          <p:nvPr/>
        </p:nvSpPr>
        <p:spPr bwMode="auto">
          <a:xfrm>
            <a:off x="1535955" y="5416525"/>
            <a:ext cx="1511300" cy="52322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b="1" i="0" u="none" strike="noStrike" kern="0" cap="none" spc="0" normalizeH="0" baseline="0" noProof="0" dirty="0" smtClean="0">
                <a:ln>
                  <a:noFill/>
                </a:ln>
                <a:solidFill>
                  <a:srgbClr val="FFFFFF"/>
                </a:solidFill>
                <a:effectLst/>
                <a:uLnTx/>
                <a:uFillTx/>
                <a:latin typeface="Arial" pitchFamily="34" charset="0"/>
                <a:ea typeface="黑体" pitchFamily="49" charset="-122"/>
              </a:rPr>
              <a:t>眼睛</a:t>
            </a:r>
          </a:p>
        </p:txBody>
      </p:sp>
      <p:sp>
        <p:nvSpPr>
          <p:cNvPr id="12" name="Text Box 7"/>
          <p:cNvSpPr txBox="1">
            <a:spLocks noChangeArrowheads="1"/>
          </p:cNvSpPr>
          <p:nvPr/>
        </p:nvSpPr>
        <p:spPr bwMode="auto">
          <a:xfrm>
            <a:off x="1537543" y="6045433"/>
            <a:ext cx="1511300" cy="52322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zh-CN" altLang="en-US" b="1" kern="0" dirty="0">
                <a:solidFill>
                  <a:srgbClr val="FFFFFF"/>
                </a:solidFill>
                <a:ea typeface="黑体" pitchFamily="49" charset="-122"/>
              </a:rPr>
              <a:t>发色</a:t>
            </a:r>
            <a:endParaRPr kumimoji="0" lang="zh-CN" altLang="en-US" b="1" i="0" u="none" strike="noStrike" kern="0" cap="none" spc="0" normalizeH="0" baseline="0" noProof="0" dirty="0" smtClean="0">
              <a:ln>
                <a:noFill/>
              </a:ln>
              <a:solidFill>
                <a:srgbClr val="FFFFFF"/>
              </a:solidFill>
              <a:effectLst/>
              <a:uLnTx/>
              <a:uFillTx/>
              <a:ea typeface="黑体" pitchFamily="49" charset="-122"/>
            </a:endParaRP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576092" y="206390"/>
            <a:ext cx="8194906" cy="74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33" tIns="48216" rIns="96433" bIns="48216">
            <a:spAutoFit/>
          </a:bodyPr>
          <a:lstStyle/>
          <a:p>
            <a:r>
              <a:rPr lang="zh-CN" altLang="en-US" sz="420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712144" y="891294"/>
            <a:ext cx="6532067"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96433" tIns="48216" rIns="96433" bIns="48216"/>
          <a:lstStyle/>
          <a:p>
            <a:endParaRPr lang="zh-CN" altLang="en-US">
              <a:latin typeface="Arial" pitchFamily="34" charset="0"/>
            </a:endParaRPr>
          </a:p>
        </p:txBody>
      </p:sp>
      <p:grpSp>
        <p:nvGrpSpPr>
          <p:cNvPr id="5" name="Group 4"/>
          <p:cNvGrpSpPr>
            <a:grpSpLocks/>
          </p:cNvGrpSpPr>
          <p:nvPr/>
        </p:nvGrpSpPr>
        <p:grpSpPr bwMode="auto">
          <a:xfrm>
            <a:off x="1339418" y="1608081"/>
            <a:ext cx="1071563" cy="701500"/>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196668" y="2251216"/>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3154859" y="1675283"/>
            <a:ext cx="1493197" cy="486886"/>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a:effectLst>
                  <a:outerShdw blurRad="38100" dist="38100" dir="2700000" algn="tl">
                    <a:srgbClr val="C0C0C0"/>
                  </a:outerShdw>
                </a:effectLst>
                <a:latin typeface="微软雅黑" pitchFamily="34" charset="-122"/>
                <a:ea typeface="微软雅黑" pitchFamily="34" charset="-122"/>
              </a:rPr>
              <a:t>分类概述</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672249" y="1712116"/>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339418" y="2436828"/>
            <a:ext cx="1071563" cy="701500"/>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196668" y="3079957"/>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672249" y="2540858"/>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339418" y="3265575"/>
            <a:ext cx="1071563" cy="701500"/>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196668" y="3908698"/>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3172360" y="2436830"/>
            <a:ext cx="1817806" cy="486886"/>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a:effectLst>
                  <a:outerShdw blurRad="38100" dist="38100" dir="2700000" algn="tl">
                    <a:srgbClr val="C0C0C0"/>
                  </a:outerShdw>
                </a:effectLst>
                <a:latin typeface="微软雅黑" pitchFamily="34" charset="-122"/>
                <a:ea typeface="微软雅黑" pitchFamily="34" charset="-122"/>
              </a:rPr>
              <a:t>决策树分类</a:t>
            </a:r>
          </a:p>
        </p:txBody>
      </p:sp>
      <p:sp>
        <p:nvSpPr>
          <p:cNvPr id="17" name="Text Box 24"/>
          <p:cNvSpPr txBox="1">
            <a:spLocks noChangeArrowheads="1"/>
          </p:cNvSpPr>
          <p:nvPr/>
        </p:nvSpPr>
        <p:spPr bwMode="gray">
          <a:xfrm>
            <a:off x="1672249" y="3369599"/>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3</a:t>
            </a:r>
          </a:p>
        </p:txBody>
      </p:sp>
      <p:grpSp>
        <p:nvGrpSpPr>
          <p:cNvPr id="18" name="Group 25"/>
          <p:cNvGrpSpPr>
            <a:grpSpLocks/>
          </p:cNvGrpSpPr>
          <p:nvPr/>
        </p:nvGrpSpPr>
        <p:grpSpPr bwMode="auto">
          <a:xfrm>
            <a:off x="1339418" y="4094322"/>
            <a:ext cx="1071563" cy="701500"/>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9" name="Line 29"/>
          <p:cNvSpPr>
            <a:spLocks noChangeShapeType="1"/>
          </p:cNvSpPr>
          <p:nvPr/>
        </p:nvSpPr>
        <p:spPr bwMode="auto">
          <a:xfrm>
            <a:off x="2196668" y="4737440"/>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Text Box 30"/>
          <p:cNvSpPr txBox="1">
            <a:spLocks noChangeArrowheads="1"/>
          </p:cNvSpPr>
          <p:nvPr/>
        </p:nvSpPr>
        <p:spPr bwMode="auto">
          <a:xfrm>
            <a:off x="3172360" y="3299118"/>
            <a:ext cx="1817806" cy="486886"/>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a:effectLst>
                  <a:outerShdw blurRad="38100" dist="38100" dir="2700000" algn="tl">
                    <a:srgbClr val="C0C0C0"/>
                  </a:outerShdw>
                </a:effectLst>
                <a:latin typeface="微软雅黑" pitchFamily="34" charset="-122"/>
                <a:ea typeface="微软雅黑" pitchFamily="34" charset="-122"/>
              </a:rPr>
              <a:t>贝叶斯分类</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21" name="Text Box 31"/>
          <p:cNvSpPr txBox="1">
            <a:spLocks noChangeArrowheads="1"/>
          </p:cNvSpPr>
          <p:nvPr/>
        </p:nvSpPr>
        <p:spPr bwMode="gray">
          <a:xfrm>
            <a:off x="1672249" y="4198341"/>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4</a:t>
            </a:r>
          </a:p>
        </p:txBody>
      </p:sp>
      <p:grpSp>
        <p:nvGrpSpPr>
          <p:cNvPr id="22" name="Group 25"/>
          <p:cNvGrpSpPr>
            <a:grpSpLocks/>
          </p:cNvGrpSpPr>
          <p:nvPr/>
        </p:nvGrpSpPr>
        <p:grpSpPr bwMode="auto">
          <a:xfrm>
            <a:off x="1352962" y="4923069"/>
            <a:ext cx="1071563" cy="701500"/>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23" name="Line 29"/>
          <p:cNvSpPr>
            <a:spLocks noChangeShapeType="1"/>
          </p:cNvSpPr>
          <p:nvPr/>
        </p:nvSpPr>
        <p:spPr bwMode="auto">
          <a:xfrm>
            <a:off x="2210063" y="5566180"/>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4" name="Text Box 30"/>
          <p:cNvSpPr txBox="1">
            <a:spLocks noChangeArrowheads="1"/>
          </p:cNvSpPr>
          <p:nvPr/>
        </p:nvSpPr>
        <p:spPr bwMode="auto">
          <a:xfrm>
            <a:off x="3266371" y="4106266"/>
            <a:ext cx="2140795" cy="482094"/>
          </a:xfrm>
          <a:prstGeom prst="rect">
            <a:avLst/>
          </a:prstGeom>
          <a:noFill/>
          <a:ln w="9525" algn="ctr">
            <a:noFill/>
            <a:miter lim="800000"/>
            <a:headEnd/>
            <a:tailEnd/>
          </a:ln>
        </p:spPr>
        <p:txBody>
          <a:bodyPr wrap="none" lIns="96433" tIns="48216" rIns="96433" bIns="48216">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en-US" altLang="zh-CN" sz="2500" dirty="0">
                <a:latin typeface="微软雅黑" pitchFamily="34" charset="-122"/>
                <a:ea typeface="微软雅黑" pitchFamily="34" charset="-122"/>
              </a:rPr>
              <a:t>K-</a:t>
            </a:r>
            <a:r>
              <a:rPr lang="zh-CN" altLang="en-US" sz="2500" dirty="0">
                <a:latin typeface="微软雅黑" pitchFamily="34" charset="-122"/>
                <a:ea typeface="微软雅黑" pitchFamily="34" charset="-122"/>
              </a:rPr>
              <a:t>最近邻分类</a:t>
            </a:r>
            <a:endParaRPr lang="en-US" altLang="zh-CN" sz="2500" dirty="0">
              <a:latin typeface="微软雅黑" pitchFamily="34" charset="-122"/>
              <a:ea typeface="微软雅黑" pitchFamily="34" charset="-122"/>
            </a:endParaRPr>
          </a:p>
        </p:txBody>
      </p:sp>
      <p:sp>
        <p:nvSpPr>
          <p:cNvPr id="25" name="Text Box 31"/>
          <p:cNvSpPr txBox="1">
            <a:spLocks noChangeArrowheads="1"/>
          </p:cNvSpPr>
          <p:nvPr/>
        </p:nvSpPr>
        <p:spPr bwMode="gray">
          <a:xfrm>
            <a:off x="1685644" y="5027081"/>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5</a:t>
            </a:r>
          </a:p>
        </p:txBody>
      </p:sp>
      <p:sp>
        <p:nvSpPr>
          <p:cNvPr id="42" name="Text Box 30"/>
          <p:cNvSpPr txBox="1">
            <a:spLocks noChangeArrowheads="1"/>
          </p:cNvSpPr>
          <p:nvPr/>
        </p:nvSpPr>
        <p:spPr bwMode="auto">
          <a:xfrm>
            <a:off x="3293266" y="4949469"/>
            <a:ext cx="2438954" cy="482094"/>
          </a:xfrm>
          <a:prstGeom prst="rect">
            <a:avLst/>
          </a:prstGeom>
          <a:noFill/>
          <a:ln w="9525" algn="ctr">
            <a:noFill/>
            <a:miter lim="800000"/>
            <a:headEnd/>
            <a:tailEnd/>
          </a:ln>
        </p:spPr>
        <p:txBody>
          <a:bodyPr wrap="none" lIns="96433" tIns="48216" rIns="96433" bIns="48216">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sz="2500" dirty="0">
                <a:latin typeface="微软雅黑" pitchFamily="34" charset="-122"/>
                <a:ea typeface="微软雅黑" pitchFamily="34" charset="-122"/>
              </a:rPr>
              <a:t>分类模型的评价</a:t>
            </a:r>
            <a:endParaRPr lang="en-US" altLang="zh-CN" sz="2500"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2</a:t>
            </a:fld>
            <a:endParaRPr lang="zh-CN" altLang="zh-CN"/>
          </a:p>
        </p:txBody>
      </p:sp>
    </p:spTree>
    <p:extLst>
      <p:ext uri="{BB962C8B-B14F-4D97-AF65-F5344CB8AC3E}">
        <p14:creationId xmlns:p14="http://schemas.microsoft.com/office/powerpoint/2010/main" val="18239736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5168899" y="171884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高度</a:t>
            </a:r>
          </a:p>
        </p:txBody>
      </p:sp>
      <p:sp>
        <p:nvSpPr>
          <p:cNvPr id="10" name="Text Box 5"/>
          <p:cNvSpPr txBox="1">
            <a:spLocks noChangeArrowheads="1"/>
          </p:cNvSpPr>
          <p:nvPr/>
        </p:nvSpPr>
        <p:spPr bwMode="auto">
          <a:xfrm>
            <a:off x="4160837" y="200776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高</a:t>
            </a:r>
          </a:p>
        </p:txBody>
      </p:sp>
      <p:sp>
        <p:nvSpPr>
          <p:cNvPr id="11" name="Text Box 6"/>
          <p:cNvSpPr txBox="1">
            <a:spLocks noChangeArrowheads="1"/>
          </p:cNvSpPr>
          <p:nvPr/>
        </p:nvSpPr>
        <p:spPr bwMode="auto">
          <a:xfrm>
            <a:off x="6392862" y="207920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矮</a:t>
            </a:r>
          </a:p>
        </p:txBody>
      </p:sp>
      <p:cxnSp>
        <p:nvCxnSpPr>
          <p:cNvPr id="12" name="AutoShape 8"/>
          <p:cNvCxnSpPr>
            <a:cxnSpLocks noChangeShapeType="1"/>
            <a:stCxn id="9" idx="2"/>
            <a:endCxn id="17" idx="0"/>
          </p:cNvCxnSpPr>
          <p:nvPr/>
        </p:nvCxnSpPr>
        <p:spPr bwMode="auto">
          <a:xfrm flipH="1">
            <a:off x="4268787" y="2176041"/>
            <a:ext cx="1655762" cy="8397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0"/>
          <p:cNvCxnSpPr>
            <a:cxnSpLocks noChangeShapeType="1"/>
            <a:stCxn id="9" idx="2"/>
            <a:endCxn id="30" idx="0"/>
          </p:cNvCxnSpPr>
          <p:nvPr/>
        </p:nvCxnSpPr>
        <p:spPr bwMode="auto">
          <a:xfrm>
            <a:off x="5924549" y="2176041"/>
            <a:ext cx="2089150" cy="76676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Oval 13"/>
          <p:cNvSpPr>
            <a:spLocks noChangeArrowheads="1"/>
          </p:cNvSpPr>
          <p:nvPr/>
        </p:nvSpPr>
        <p:spPr bwMode="auto">
          <a:xfrm>
            <a:off x="5241924" y="5392316"/>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5" name="Oval 15"/>
          <p:cNvSpPr>
            <a:spLocks noChangeArrowheads="1"/>
          </p:cNvSpPr>
          <p:nvPr/>
        </p:nvSpPr>
        <p:spPr bwMode="auto">
          <a:xfrm>
            <a:off x="1712912" y="5319291"/>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16" name="Oval 16"/>
          <p:cNvSpPr>
            <a:spLocks noChangeArrowheads="1"/>
          </p:cNvSpPr>
          <p:nvPr/>
        </p:nvSpPr>
        <p:spPr bwMode="auto">
          <a:xfrm>
            <a:off x="2217737" y="4023891"/>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66FF"/>
                </a:solidFill>
                <a:effectLst/>
                <a:uLnTx/>
                <a:uFillTx/>
              </a:rPr>
              <a:t>－</a:t>
            </a:r>
          </a:p>
        </p:txBody>
      </p:sp>
      <p:sp>
        <p:nvSpPr>
          <p:cNvPr id="17" name="Text Box 17"/>
          <p:cNvSpPr txBox="1">
            <a:spLocks noChangeArrowheads="1"/>
          </p:cNvSpPr>
          <p:nvPr/>
        </p:nvSpPr>
        <p:spPr bwMode="auto">
          <a:xfrm>
            <a:off x="3513137" y="301582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18" name="AutoShape 18"/>
          <p:cNvCxnSpPr>
            <a:cxnSpLocks noChangeShapeType="1"/>
            <a:stCxn id="17" idx="2"/>
            <a:endCxn id="22" idx="0"/>
          </p:cNvCxnSpPr>
          <p:nvPr/>
        </p:nvCxnSpPr>
        <p:spPr bwMode="auto">
          <a:xfrm>
            <a:off x="4268787" y="3473028"/>
            <a:ext cx="1079500" cy="479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9"/>
          <p:cNvCxnSpPr>
            <a:cxnSpLocks noChangeShapeType="1"/>
            <a:stCxn id="17" idx="2"/>
            <a:endCxn id="16" idx="0"/>
          </p:cNvCxnSpPr>
          <p:nvPr/>
        </p:nvCxnSpPr>
        <p:spPr bwMode="auto">
          <a:xfrm flipH="1">
            <a:off x="2578099" y="3473028"/>
            <a:ext cx="1690688" cy="5365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Text Box 20"/>
          <p:cNvSpPr txBox="1">
            <a:spLocks noChangeArrowheads="1"/>
          </p:cNvSpPr>
          <p:nvPr/>
        </p:nvSpPr>
        <p:spPr bwMode="auto">
          <a:xfrm>
            <a:off x="2073274" y="344762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1" name="Text Box 21"/>
          <p:cNvSpPr txBox="1">
            <a:spLocks noChangeArrowheads="1"/>
          </p:cNvSpPr>
          <p:nvPr/>
        </p:nvSpPr>
        <p:spPr bwMode="auto">
          <a:xfrm>
            <a:off x="4521199" y="330316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2" name="Text Box 26"/>
          <p:cNvSpPr txBox="1">
            <a:spLocks noChangeArrowheads="1"/>
          </p:cNvSpPr>
          <p:nvPr/>
        </p:nvSpPr>
        <p:spPr bwMode="auto">
          <a:xfrm>
            <a:off x="4592637" y="395245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dirty="0" smtClean="0">
                <a:solidFill>
                  <a:srgbClr val="0066FF"/>
                </a:solidFill>
                <a:ea typeface="黑体" pitchFamily="49" charset="-122"/>
              </a:rPr>
              <a:t>发色</a:t>
            </a:r>
            <a:endParaRPr lang="zh-CN" altLang="en-US" sz="2400" b="1" dirty="0">
              <a:solidFill>
                <a:srgbClr val="0066FF"/>
              </a:solidFill>
              <a:ea typeface="黑体" pitchFamily="49" charset="-122"/>
            </a:endParaRPr>
          </a:p>
        </p:txBody>
      </p:sp>
      <p:sp>
        <p:nvSpPr>
          <p:cNvPr id="23" name="Text Box 27"/>
          <p:cNvSpPr txBox="1">
            <a:spLocks noChangeArrowheads="1"/>
          </p:cNvSpPr>
          <p:nvPr/>
        </p:nvSpPr>
        <p:spPr bwMode="auto">
          <a:xfrm>
            <a:off x="1352549" y="604001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24" name="Text Box 28"/>
          <p:cNvSpPr txBox="1">
            <a:spLocks noChangeArrowheads="1"/>
          </p:cNvSpPr>
          <p:nvPr/>
        </p:nvSpPr>
        <p:spPr bwMode="auto">
          <a:xfrm>
            <a:off x="3081337" y="611145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25" name="Text Box 29"/>
          <p:cNvSpPr txBox="1">
            <a:spLocks noChangeArrowheads="1"/>
          </p:cNvSpPr>
          <p:nvPr/>
        </p:nvSpPr>
        <p:spPr bwMode="auto">
          <a:xfrm>
            <a:off x="4810124" y="611145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cxnSp>
        <p:nvCxnSpPr>
          <p:cNvPr id="26" name="AutoShape 30"/>
          <p:cNvCxnSpPr>
            <a:cxnSpLocks noChangeShapeType="1"/>
            <a:stCxn id="22" idx="2"/>
            <a:endCxn id="15" idx="0"/>
          </p:cNvCxnSpPr>
          <p:nvPr/>
        </p:nvCxnSpPr>
        <p:spPr bwMode="auto">
          <a:xfrm flipH="1">
            <a:off x="2073274" y="4409653"/>
            <a:ext cx="3275013" cy="8953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1"/>
          <p:cNvCxnSpPr>
            <a:cxnSpLocks noChangeShapeType="1"/>
            <a:stCxn id="22" idx="2"/>
            <a:endCxn id="29" idx="0"/>
          </p:cNvCxnSpPr>
          <p:nvPr/>
        </p:nvCxnSpPr>
        <p:spPr bwMode="auto">
          <a:xfrm flipH="1">
            <a:off x="3873499" y="4409653"/>
            <a:ext cx="1474788" cy="9683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2"/>
          <p:cNvCxnSpPr>
            <a:cxnSpLocks noChangeShapeType="1"/>
          </p:cNvCxnSpPr>
          <p:nvPr/>
        </p:nvCxnSpPr>
        <p:spPr bwMode="auto">
          <a:xfrm>
            <a:off x="5313362" y="4384253"/>
            <a:ext cx="254000" cy="9683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9" name="Oval 33"/>
          <p:cNvSpPr>
            <a:spLocks noChangeArrowheads="1"/>
          </p:cNvSpPr>
          <p:nvPr/>
        </p:nvSpPr>
        <p:spPr bwMode="auto">
          <a:xfrm>
            <a:off x="3513137" y="5392316"/>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30" name="Text Box 34"/>
          <p:cNvSpPr txBox="1">
            <a:spLocks noChangeArrowheads="1"/>
          </p:cNvSpPr>
          <p:nvPr/>
        </p:nvSpPr>
        <p:spPr bwMode="auto">
          <a:xfrm>
            <a:off x="7258049" y="294280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31" name="AutoShape 35"/>
          <p:cNvCxnSpPr>
            <a:cxnSpLocks noChangeShapeType="1"/>
            <a:stCxn id="30" idx="2"/>
            <a:endCxn id="36" idx="0"/>
          </p:cNvCxnSpPr>
          <p:nvPr/>
        </p:nvCxnSpPr>
        <p:spPr bwMode="auto">
          <a:xfrm>
            <a:off x="8013699" y="3400003"/>
            <a:ext cx="1152525" cy="479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2" name="AutoShape 36"/>
          <p:cNvCxnSpPr>
            <a:cxnSpLocks noChangeShapeType="1"/>
            <a:stCxn id="30" idx="2"/>
            <a:endCxn id="35" idx="0"/>
          </p:cNvCxnSpPr>
          <p:nvPr/>
        </p:nvCxnSpPr>
        <p:spPr bwMode="auto">
          <a:xfrm flipH="1">
            <a:off x="6970712" y="3400003"/>
            <a:ext cx="1042987" cy="3937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3" name="Text Box 37"/>
          <p:cNvSpPr txBox="1">
            <a:spLocks noChangeArrowheads="1"/>
          </p:cNvSpPr>
          <p:nvPr/>
        </p:nvSpPr>
        <p:spPr bwMode="auto">
          <a:xfrm>
            <a:off x="6105524" y="337619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34" name="Text Box 38"/>
          <p:cNvSpPr txBox="1">
            <a:spLocks noChangeArrowheads="1"/>
          </p:cNvSpPr>
          <p:nvPr/>
        </p:nvSpPr>
        <p:spPr bwMode="auto">
          <a:xfrm>
            <a:off x="8266112" y="337619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35" name="Oval 39"/>
          <p:cNvSpPr>
            <a:spLocks noChangeArrowheads="1"/>
          </p:cNvSpPr>
          <p:nvPr/>
        </p:nvSpPr>
        <p:spPr bwMode="auto">
          <a:xfrm>
            <a:off x="6610349" y="3807991"/>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66FF"/>
                </a:solidFill>
                <a:effectLst/>
                <a:uLnTx/>
                <a:uFillTx/>
              </a:rPr>
              <a:t>－</a:t>
            </a:r>
          </a:p>
        </p:txBody>
      </p:sp>
      <p:sp>
        <p:nvSpPr>
          <p:cNvPr id="36" name="Text Box 40"/>
          <p:cNvSpPr txBox="1">
            <a:spLocks noChangeArrowheads="1"/>
          </p:cNvSpPr>
          <p:nvPr/>
        </p:nvSpPr>
        <p:spPr bwMode="auto">
          <a:xfrm>
            <a:off x="8410574" y="387942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dirty="0" smtClean="0">
                <a:solidFill>
                  <a:srgbClr val="0066FF"/>
                </a:solidFill>
                <a:ea typeface="黑体" pitchFamily="49" charset="-122"/>
              </a:rPr>
              <a:t>发色</a:t>
            </a:r>
            <a:endParaRPr lang="zh-CN" altLang="en-US" sz="2400" b="1" dirty="0">
              <a:solidFill>
                <a:srgbClr val="0066FF"/>
              </a:solidFill>
              <a:ea typeface="黑体" pitchFamily="49" charset="-122"/>
            </a:endParaRPr>
          </a:p>
        </p:txBody>
      </p:sp>
      <p:sp>
        <p:nvSpPr>
          <p:cNvPr id="37" name="Oval 41"/>
          <p:cNvSpPr>
            <a:spLocks noChangeArrowheads="1"/>
          </p:cNvSpPr>
          <p:nvPr/>
        </p:nvSpPr>
        <p:spPr bwMode="auto">
          <a:xfrm>
            <a:off x="8050212" y="5247853"/>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38" name="Text Box 42"/>
          <p:cNvSpPr txBox="1">
            <a:spLocks noChangeArrowheads="1"/>
          </p:cNvSpPr>
          <p:nvPr/>
        </p:nvSpPr>
        <p:spPr bwMode="auto">
          <a:xfrm>
            <a:off x="7473949" y="604001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39" name="Text Box 43"/>
          <p:cNvSpPr txBox="1">
            <a:spLocks noChangeArrowheads="1"/>
          </p:cNvSpPr>
          <p:nvPr/>
        </p:nvSpPr>
        <p:spPr bwMode="auto">
          <a:xfrm>
            <a:off x="9166224" y="611145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cxnSp>
        <p:nvCxnSpPr>
          <p:cNvPr id="40" name="AutoShape 44"/>
          <p:cNvCxnSpPr>
            <a:cxnSpLocks noChangeShapeType="1"/>
            <a:stCxn id="36" idx="2"/>
            <a:endCxn id="37" idx="0"/>
          </p:cNvCxnSpPr>
          <p:nvPr/>
        </p:nvCxnSpPr>
        <p:spPr bwMode="auto">
          <a:xfrm flipH="1">
            <a:off x="8410574" y="4336628"/>
            <a:ext cx="755650" cy="89693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5"/>
          <p:cNvCxnSpPr>
            <a:cxnSpLocks noChangeShapeType="1"/>
            <a:stCxn id="36" idx="2"/>
            <a:endCxn id="42" idx="0"/>
          </p:cNvCxnSpPr>
          <p:nvPr/>
        </p:nvCxnSpPr>
        <p:spPr bwMode="auto">
          <a:xfrm>
            <a:off x="9166224" y="4336628"/>
            <a:ext cx="828675" cy="89693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2" name="Oval 46"/>
          <p:cNvSpPr>
            <a:spLocks noChangeArrowheads="1"/>
          </p:cNvSpPr>
          <p:nvPr/>
        </p:nvSpPr>
        <p:spPr bwMode="auto">
          <a:xfrm>
            <a:off x="9634537" y="5247853"/>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43" name="Text Box 47"/>
          <p:cNvSpPr txBox="1">
            <a:spLocks noChangeArrowheads="1"/>
          </p:cNvSpPr>
          <p:nvPr/>
        </p:nvSpPr>
        <p:spPr bwMode="auto">
          <a:xfrm>
            <a:off x="7761287" y="1575966"/>
            <a:ext cx="3276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｛高、金色、蓝色｝</a:t>
            </a:r>
          </a:p>
        </p:txBody>
      </p:sp>
      <p:sp>
        <p:nvSpPr>
          <p:cNvPr id="44" name="Rectangle 48"/>
          <p:cNvSpPr>
            <a:spLocks noChangeArrowheads="1"/>
          </p:cNvSpPr>
          <p:nvPr/>
        </p:nvSpPr>
        <p:spPr bwMode="auto">
          <a:xfrm>
            <a:off x="668735" y="1166515"/>
            <a:ext cx="3455987"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ea typeface="黑体" pitchFamily="49" charset="-122"/>
              </a:rPr>
              <a:t>对象所属类的判别</a:t>
            </a:r>
          </a:p>
        </p:txBody>
      </p:sp>
      <p:sp>
        <p:nvSpPr>
          <p:cNvPr id="45" name="Oval 49"/>
          <p:cNvSpPr>
            <a:spLocks noChangeArrowheads="1"/>
          </p:cNvSpPr>
          <p:nvPr/>
        </p:nvSpPr>
        <p:spPr bwMode="auto">
          <a:xfrm>
            <a:off x="8121649" y="1360066"/>
            <a:ext cx="865188"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Oval 50"/>
          <p:cNvSpPr>
            <a:spLocks noChangeArrowheads="1"/>
          </p:cNvSpPr>
          <p:nvPr/>
        </p:nvSpPr>
        <p:spPr bwMode="auto">
          <a:xfrm>
            <a:off x="9634537" y="1360066"/>
            <a:ext cx="865187"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Rectangle 52"/>
          <p:cNvSpPr>
            <a:spLocks noChangeArrowheads="1"/>
          </p:cNvSpPr>
          <p:nvPr/>
        </p:nvSpPr>
        <p:spPr bwMode="auto">
          <a:xfrm>
            <a:off x="668735" y="1671340"/>
            <a:ext cx="3455987"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ea typeface="黑体" pitchFamily="49" charset="-122"/>
              </a:rPr>
              <a:t>测试了</a:t>
            </a:r>
            <a:r>
              <a:rPr kumimoji="0" lang="en-US" altLang="zh-CN" sz="2800" b="1" i="0" u="none" strike="noStrike" kern="0" cap="none" spc="0" normalizeH="0" baseline="0" noProof="0" dirty="0" smtClean="0">
                <a:ln>
                  <a:noFill/>
                </a:ln>
                <a:solidFill>
                  <a:srgbClr val="FF0000"/>
                </a:solidFill>
                <a:effectLst/>
                <a:uLnTx/>
                <a:uFillTx/>
                <a:ea typeface="黑体" pitchFamily="49" charset="-122"/>
              </a:rPr>
              <a:t>3</a:t>
            </a:r>
            <a:r>
              <a:rPr kumimoji="0" lang="zh-CN" altLang="en-US" sz="2800" b="1" i="0" u="none" strike="noStrike" kern="0" cap="none" spc="0" normalizeH="0" baseline="0" noProof="0" dirty="0" smtClean="0">
                <a:ln>
                  <a:noFill/>
                </a:ln>
                <a:solidFill>
                  <a:srgbClr val="FF0000"/>
                </a:solidFill>
                <a:effectLst/>
                <a:uLnTx/>
                <a:uFillTx/>
                <a:ea typeface="黑体" pitchFamily="49" charset="-122"/>
              </a:rPr>
              <a:t>个属性</a:t>
            </a:r>
          </a:p>
        </p:txBody>
      </p:sp>
      <p:sp>
        <p:nvSpPr>
          <p:cNvPr id="48" name="Oval 53"/>
          <p:cNvSpPr>
            <a:spLocks noChangeArrowheads="1"/>
          </p:cNvSpPr>
          <p:nvPr/>
        </p:nvSpPr>
        <p:spPr bwMode="auto">
          <a:xfrm>
            <a:off x="8842374" y="1360066"/>
            <a:ext cx="865188"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Oval 54"/>
          <p:cNvSpPr>
            <a:spLocks noChangeArrowheads="1"/>
          </p:cNvSpPr>
          <p:nvPr/>
        </p:nvSpPr>
        <p:spPr bwMode="auto">
          <a:xfrm>
            <a:off x="8985249" y="2295103"/>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50" name="AutoShape 5"/>
          <p:cNvSpPr>
            <a:spLocks noChangeArrowheads="1"/>
          </p:cNvSpPr>
          <p:nvPr/>
        </p:nvSpPr>
        <p:spPr bwMode="auto">
          <a:xfrm>
            <a:off x="7258049" y="6424637"/>
            <a:ext cx="5470873" cy="720725"/>
          </a:xfrm>
          <a:prstGeom prst="wedgeRectCallout">
            <a:avLst>
              <a:gd name="adj1" fmla="val -70224"/>
              <a:gd name="adj2" fmla="val -265627"/>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ea typeface="黑体" pitchFamily="49" charset="-122"/>
              </a:rPr>
              <a:t>关键问题：如何生成最小决策树？</a:t>
            </a:r>
            <a:endParaRPr kumimoji="0" lang="en-US" altLang="zh-CN" sz="2800" b="1" i="0" u="none" strike="noStrike" kern="0" cap="none" spc="0" normalizeH="0" baseline="0" noProof="0" dirty="0" smtClean="0">
              <a:ln>
                <a:noFill/>
              </a:ln>
              <a:solidFill>
                <a:srgbClr val="FF0000"/>
              </a:solidFill>
              <a:effectLst/>
              <a:uLnTx/>
              <a:uFillTx/>
              <a:ea typeface="黑体" pitchFamily="49" charset="-122"/>
            </a:endParaRP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out)">
                                      <p:cBhvr>
                                        <p:cTn id="12" dur="500"/>
                                        <p:tgtEl>
                                          <p:spTgt spid="10"/>
                                        </p:tgtEl>
                                      </p:cBhvr>
                                    </p:animEffect>
                                  </p:childTnLst>
                                </p:cTn>
                              </p:par>
                              <p:par>
                                <p:cTn id="13" presetID="4" presetClass="entr" presetSubtype="3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out)">
                                      <p:cBhvr>
                                        <p:cTn id="15" dur="500"/>
                                        <p:tgtEl>
                                          <p:spTgt spid="12"/>
                                        </p:tgtEl>
                                      </p:cBhvr>
                                    </p:animEffect>
                                  </p:childTnLst>
                                </p:cTn>
                              </p:par>
                              <p:par>
                                <p:cTn id="16" presetID="4" presetClass="entr" presetSubtype="3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out)">
                                      <p:cBhvr>
                                        <p:cTn id="18" dur="500"/>
                                        <p:tgtEl>
                                          <p:spTgt spid="13"/>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ou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ox(i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ox(in)">
                                      <p:cBhvr>
                                        <p:cTn id="34" dur="500"/>
                                        <p:tgtEl>
                                          <p:spTgt spid="18"/>
                                        </p:tgtEl>
                                      </p:cBhvr>
                                    </p:animEffect>
                                  </p:childTnLst>
                                </p:cTn>
                              </p:par>
                              <p:par>
                                <p:cTn id="35" presetID="4" presetClass="entr" presetSubtype="16"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ox(in)">
                                      <p:cBhvr>
                                        <p:cTn id="40" dur="500"/>
                                        <p:tgtEl>
                                          <p:spTgt spid="2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ox(i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ox(i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ox(in)">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strips(downLeft)">
                                      <p:cBhvr>
                                        <p:cTn id="58" dur="500"/>
                                        <p:tgtEl>
                                          <p:spTgt spid="26"/>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500"/>
                                        <p:tgtEl>
                                          <p:spTgt spid="15"/>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strips(downLeft)">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strips(downLeft)">
                                      <p:cBhvr>
                                        <p:cTn id="69" dur="500"/>
                                        <p:tgtEl>
                                          <p:spTgt spid="27"/>
                                        </p:tgtEl>
                                      </p:cBhvr>
                                    </p:animEffect>
                                  </p:childTnLst>
                                </p:cTn>
                              </p:par>
                              <p:par>
                                <p:cTn id="70" presetID="18" presetClass="entr" presetSubtype="12"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strips(downLeft)">
                                      <p:cBhvr>
                                        <p:cTn id="72" dur="500"/>
                                        <p:tgtEl>
                                          <p:spTgt spid="29"/>
                                        </p:tgtEl>
                                      </p:cBhvr>
                                    </p:animEffect>
                                  </p:childTnLst>
                                </p:cTn>
                              </p:par>
                              <p:par>
                                <p:cTn id="73" presetID="18" presetClass="entr" presetSubtype="12"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strips(downRight)">
                                      <p:cBhvr>
                                        <p:cTn id="80" dur="500"/>
                                        <p:tgtEl>
                                          <p:spTgt spid="28"/>
                                        </p:tgtEl>
                                      </p:cBhvr>
                                    </p:animEffect>
                                  </p:childTnLst>
                                </p:cTn>
                              </p:par>
                              <p:par>
                                <p:cTn id="81" presetID="18" presetClass="entr" presetSubtype="6"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Right)">
                                      <p:cBhvr>
                                        <p:cTn id="83" dur="500"/>
                                        <p:tgtEl>
                                          <p:spTgt spid="14"/>
                                        </p:tgtEl>
                                      </p:cBhvr>
                                    </p:animEffect>
                                  </p:childTnLst>
                                </p:cTn>
                              </p:par>
                              <p:par>
                                <p:cTn id="84" presetID="18" presetClass="entr" presetSubtype="6"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strips(downRight)">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ox(in)">
                                      <p:cBhvr>
                                        <p:cTn id="91" dur="500"/>
                                        <p:tgtEl>
                                          <p:spTgt spid="32"/>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ox(in)">
                                      <p:cBhvr>
                                        <p:cTn id="94" dur="500"/>
                                        <p:tgtEl>
                                          <p:spTgt spid="33"/>
                                        </p:tgtEl>
                                      </p:cBhvr>
                                    </p:animEffect>
                                  </p:childTnLst>
                                </p:cTn>
                              </p:par>
                              <p:par>
                                <p:cTn id="95" presetID="4" presetClass="entr" presetSubtype="16"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box(in)">
                                      <p:cBhvr>
                                        <p:cTn id="97" dur="500"/>
                                        <p:tgtEl>
                                          <p:spTgt spid="31"/>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box(in)">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strips(downLeft)">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box(in)">
                                      <p:cBhvr>
                                        <p:cTn id="110" dur="500"/>
                                        <p:tgtEl>
                                          <p:spTgt spid="36"/>
                                        </p:tgtEl>
                                      </p:cBhvr>
                                    </p:animEffect>
                                  </p:childTnLst>
                                </p:cTn>
                              </p:par>
                              <p:par>
                                <p:cTn id="111" presetID="4" presetClass="entr" presetSubtype="16"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box(in)">
                                      <p:cBhvr>
                                        <p:cTn id="113" dur="500"/>
                                        <p:tgtEl>
                                          <p:spTgt spid="40"/>
                                        </p:tgtEl>
                                      </p:cBhvr>
                                    </p:animEffect>
                                  </p:childTnLst>
                                </p:cTn>
                              </p:par>
                              <p:par>
                                <p:cTn id="114" presetID="4" presetClass="entr" presetSubtype="16"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box(in)">
                                      <p:cBhvr>
                                        <p:cTn id="116" dur="500"/>
                                        <p:tgtEl>
                                          <p:spTgt spid="41"/>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box(in)">
                                      <p:cBhvr>
                                        <p:cTn id="119" dur="500"/>
                                        <p:tgtEl>
                                          <p:spTgt spid="37"/>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box(in)">
                                      <p:cBhvr>
                                        <p:cTn id="122" dur="500"/>
                                        <p:tgtEl>
                                          <p:spTgt spid="38"/>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box(in)">
                                      <p:cBhvr>
                                        <p:cTn id="125" dur="500"/>
                                        <p:tgtEl>
                                          <p:spTgt spid="42"/>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box(in)">
                                      <p:cBhvr>
                                        <p:cTn id="128" dur="500"/>
                                        <p:tgtEl>
                                          <p:spTgt spid="39"/>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grpId="0" nodeType="click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box(in)">
                                      <p:cBhvr>
                                        <p:cTn id="133" dur="500"/>
                                        <p:tgtEl>
                                          <p:spTgt spid="44"/>
                                        </p:tgtEl>
                                      </p:cBhvr>
                                    </p:animEffect>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grpId="0" nodeType="click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box(in)">
                                      <p:cBhvr>
                                        <p:cTn id="138" dur="500"/>
                                        <p:tgtEl>
                                          <p:spTgt spid="4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1000" fill="hold"/>
                                        <p:tgtEl>
                                          <p:spTgt spid="9"/>
                                        </p:tgtEl>
                                        <p:attrNameLst>
                                          <p:attrName>fillcolor</p:attrName>
                                        </p:attrNameLst>
                                      </p:cBhvr>
                                      <p:to>
                                        <a:srgbClr val="FF0000"/>
                                      </p:to>
                                    </p:animClr>
                                    <p:set>
                                      <p:cBhvr>
                                        <p:cTn id="143" dur="1000" fill="hold"/>
                                        <p:tgtEl>
                                          <p:spTgt spid="9"/>
                                        </p:tgtEl>
                                        <p:attrNameLst>
                                          <p:attrName>fill.type</p:attrName>
                                        </p:attrNameLst>
                                      </p:cBhvr>
                                      <p:to>
                                        <p:strVal val="solid"/>
                                      </p:to>
                                    </p:set>
                                    <p:set>
                                      <p:cBhvr>
                                        <p:cTn id="144" dur="1000" fill="hold"/>
                                        <p:tgtEl>
                                          <p:spTgt spid="9"/>
                                        </p:tgtEl>
                                        <p:attrNameLst>
                                          <p:attrName>fill.on</p:attrName>
                                        </p:attrNameLst>
                                      </p:cBhvr>
                                      <p:to>
                                        <p:strVal val="true"/>
                                      </p:to>
                                    </p:set>
                                  </p:childTnLst>
                                </p:cTn>
                              </p:par>
                              <p:par>
                                <p:cTn id="145" presetID="3" presetClass="emph" presetSubtype="2" fill="hold" grpId="1" nodeType="withEffect">
                                  <p:stCondLst>
                                    <p:cond delay="0"/>
                                  </p:stCondLst>
                                  <p:childTnLst>
                                    <p:animClr clrSpc="rgb" dir="cw">
                                      <p:cBhvr override="childStyle">
                                        <p:cTn id="146" dur="500" fill="hold"/>
                                        <p:tgtEl>
                                          <p:spTgt spid="9"/>
                                        </p:tgtEl>
                                        <p:attrNameLst>
                                          <p:attrName>style.color</p:attrName>
                                        </p:attrNameLst>
                                      </p:cBhvr>
                                      <p:to>
                                        <a:schemeClr val="bg1"/>
                                      </p:to>
                                    </p:animClr>
                                  </p:childTnLst>
                                </p:cTn>
                              </p:par>
                            </p:childTnLst>
                          </p:cTn>
                        </p:par>
                      </p:childTnLst>
                    </p:cTn>
                  </p:par>
                  <p:par>
                    <p:cTn id="147" fill="hold">
                      <p:stCondLst>
                        <p:cond delay="indefinite"/>
                      </p:stCondLst>
                      <p:childTnLst>
                        <p:par>
                          <p:cTn id="148" fill="hold">
                            <p:stCondLst>
                              <p:cond delay="0"/>
                            </p:stCondLst>
                            <p:childTnLst>
                              <p:par>
                                <p:cTn id="149" presetID="21" presetClass="entr" presetSubtype="4" fill="hold" grpId="0"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wheel(4)">
                                      <p:cBhvr>
                                        <p:cTn id="151" dur="1000"/>
                                        <p:tgtEl>
                                          <p:spTgt spid="45"/>
                                        </p:tgtEl>
                                      </p:cBhvr>
                                    </p:animEffect>
                                  </p:childTnLst>
                                </p:cTn>
                              </p:par>
                            </p:childTnLst>
                          </p:cTn>
                        </p:par>
                      </p:childTnLst>
                    </p:cTn>
                  </p:par>
                  <p:par>
                    <p:cTn id="152" fill="hold">
                      <p:stCondLst>
                        <p:cond delay="indefinite"/>
                      </p:stCondLst>
                      <p:childTnLst>
                        <p:par>
                          <p:cTn id="153" fill="hold">
                            <p:stCondLst>
                              <p:cond delay="0"/>
                            </p:stCondLst>
                            <p:childTnLst>
                              <p:par>
                                <p:cTn id="154" presetID="7" presetClass="emph" presetSubtype="2" fill="hold" nodeType="clickEffect">
                                  <p:stCondLst>
                                    <p:cond delay="0"/>
                                  </p:stCondLst>
                                  <p:childTnLst>
                                    <p:animClr clrSpc="rgb" dir="cw">
                                      <p:cBhvr>
                                        <p:cTn id="155" dur="500" fill="hold"/>
                                        <p:tgtEl>
                                          <p:spTgt spid="12"/>
                                        </p:tgtEl>
                                        <p:attrNameLst>
                                          <p:attrName>stroke.color</p:attrName>
                                        </p:attrNameLst>
                                      </p:cBhvr>
                                      <p:to>
                                        <a:srgbClr val="FF0000"/>
                                      </p:to>
                                    </p:animClr>
                                    <p:set>
                                      <p:cBhvr>
                                        <p:cTn id="156" dur="500" fill="hold"/>
                                        <p:tgtEl>
                                          <p:spTgt spid="12"/>
                                        </p:tgtEl>
                                        <p:attrNameLst>
                                          <p:attrName>stroke.on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1" presetClass="emph" presetSubtype="2" fill="hold" nodeType="clickEffect">
                                  <p:stCondLst>
                                    <p:cond delay="0"/>
                                  </p:stCondLst>
                                  <p:childTnLst>
                                    <p:animClr clrSpc="rgb" dir="cw">
                                      <p:cBhvr>
                                        <p:cTn id="160" dur="500" fill="hold"/>
                                        <p:tgtEl>
                                          <p:spTgt spid="17"/>
                                        </p:tgtEl>
                                        <p:attrNameLst>
                                          <p:attrName>fillcolor</p:attrName>
                                        </p:attrNameLst>
                                      </p:cBhvr>
                                      <p:to>
                                        <a:srgbClr val="FF0000"/>
                                      </p:to>
                                    </p:animClr>
                                    <p:set>
                                      <p:cBhvr>
                                        <p:cTn id="161" dur="500" fill="hold"/>
                                        <p:tgtEl>
                                          <p:spTgt spid="17"/>
                                        </p:tgtEl>
                                        <p:attrNameLst>
                                          <p:attrName>fill.type</p:attrName>
                                        </p:attrNameLst>
                                      </p:cBhvr>
                                      <p:to>
                                        <p:strVal val="solid"/>
                                      </p:to>
                                    </p:set>
                                    <p:set>
                                      <p:cBhvr>
                                        <p:cTn id="162" dur="500" fill="hold"/>
                                        <p:tgtEl>
                                          <p:spTgt spid="17"/>
                                        </p:tgtEl>
                                        <p:attrNameLst>
                                          <p:attrName>fill.on</p:attrName>
                                        </p:attrNameLst>
                                      </p:cBhvr>
                                      <p:to>
                                        <p:strVal val="true"/>
                                      </p:to>
                                    </p:set>
                                  </p:childTnLst>
                                </p:cTn>
                              </p:par>
                              <p:par>
                                <p:cTn id="163" presetID="3" presetClass="emph" presetSubtype="2" fill="hold" grpId="1" nodeType="withEffect">
                                  <p:stCondLst>
                                    <p:cond delay="0"/>
                                  </p:stCondLst>
                                  <p:childTnLst>
                                    <p:animClr clrSpc="rgb" dir="cw">
                                      <p:cBhvr override="childStyle">
                                        <p:cTn id="164" dur="500" fill="hold"/>
                                        <p:tgtEl>
                                          <p:spTgt spid="17"/>
                                        </p:tgtEl>
                                        <p:attrNameLst>
                                          <p:attrName>style.color</p:attrName>
                                        </p:attrNameLst>
                                      </p:cBhvr>
                                      <p:to>
                                        <a:schemeClr val="bg1"/>
                                      </p:to>
                                    </p:animClr>
                                  </p:childTnLst>
                                </p:cTn>
                              </p:par>
                            </p:childTnLst>
                          </p:cTn>
                        </p:par>
                      </p:childTnLst>
                    </p:cTn>
                  </p:par>
                  <p:par>
                    <p:cTn id="165" fill="hold">
                      <p:stCondLst>
                        <p:cond delay="indefinite"/>
                      </p:stCondLst>
                      <p:childTnLst>
                        <p:par>
                          <p:cTn id="166" fill="hold">
                            <p:stCondLst>
                              <p:cond delay="0"/>
                            </p:stCondLst>
                            <p:childTnLst>
                              <p:par>
                                <p:cTn id="167" presetID="21" presetClass="entr" presetSubtype="4" fill="hold" grpId="0" nodeType="click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wheel(4)">
                                      <p:cBhvr>
                                        <p:cTn id="169" dur="500"/>
                                        <p:tgtEl>
                                          <p:spTgt spid="46"/>
                                        </p:tgtEl>
                                      </p:cBhvr>
                                    </p:animEffect>
                                  </p:childTnLst>
                                </p:cTn>
                              </p:par>
                            </p:childTnLst>
                          </p:cTn>
                        </p:par>
                      </p:childTnLst>
                    </p:cTn>
                  </p:par>
                  <p:par>
                    <p:cTn id="170" fill="hold">
                      <p:stCondLst>
                        <p:cond delay="indefinite"/>
                      </p:stCondLst>
                      <p:childTnLst>
                        <p:par>
                          <p:cTn id="171" fill="hold">
                            <p:stCondLst>
                              <p:cond delay="0"/>
                            </p:stCondLst>
                            <p:childTnLst>
                              <p:par>
                                <p:cTn id="172" presetID="7" presetClass="emph" presetSubtype="2" fill="hold" nodeType="clickEffect">
                                  <p:stCondLst>
                                    <p:cond delay="0"/>
                                  </p:stCondLst>
                                  <p:childTnLst>
                                    <p:animClr clrSpc="rgb" dir="cw">
                                      <p:cBhvr>
                                        <p:cTn id="173" dur="500" fill="hold"/>
                                        <p:tgtEl>
                                          <p:spTgt spid="18"/>
                                        </p:tgtEl>
                                        <p:attrNameLst>
                                          <p:attrName>stroke.color</p:attrName>
                                        </p:attrNameLst>
                                      </p:cBhvr>
                                      <p:to>
                                        <a:srgbClr val="FF0000"/>
                                      </p:to>
                                    </p:animClr>
                                    <p:set>
                                      <p:cBhvr>
                                        <p:cTn id="174" dur="500" fill="hold"/>
                                        <p:tgtEl>
                                          <p:spTgt spid="18"/>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2" fill="hold" nodeType="clickEffect">
                                  <p:stCondLst>
                                    <p:cond delay="0"/>
                                  </p:stCondLst>
                                  <p:childTnLst>
                                    <p:animClr clrSpc="rgb" dir="cw">
                                      <p:cBhvr>
                                        <p:cTn id="178" dur="500" fill="hold"/>
                                        <p:tgtEl>
                                          <p:spTgt spid="22"/>
                                        </p:tgtEl>
                                        <p:attrNameLst>
                                          <p:attrName>fillcolor</p:attrName>
                                        </p:attrNameLst>
                                      </p:cBhvr>
                                      <p:to>
                                        <a:srgbClr val="FF0000"/>
                                      </p:to>
                                    </p:animClr>
                                    <p:set>
                                      <p:cBhvr>
                                        <p:cTn id="179" dur="500" fill="hold"/>
                                        <p:tgtEl>
                                          <p:spTgt spid="22"/>
                                        </p:tgtEl>
                                        <p:attrNameLst>
                                          <p:attrName>fill.type</p:attrName>
                                        </p:attrNameLst>
                                      </p:cBhvr>
                                      <p:to>
                                        <p:strVal val="solid"/>
                                      </p:to>
                                    </p:set>
                                    <p:set>
                                      <p:cBhvr>
                                        <p:cTn id="180" dur="500" fill="hold"/>
                                        <p:tgtEl>
                                          <p:spTgt spid="22"/>
                                        </p:tgtEl>
                                        <p:attrNameLst>
                                          <p:attrName>fill.on</p:attrName>
                                        </p:attrNameLst>
                                      </p:cBhvr>
                                      <p:to>
                                        <p:strVal val="true"/>
                                      </p:to>
                                    </p:set>
                                  </p:childTnLst>
                                </p:cTn>
                              </p:par>
                              <p:par>
                                <p:cTn id="181" presetID="3" presetClass="emph" presetSubtype="2" fill="hold" grpId="1" nodeType="withEffect">
                                  <p:stCondLst>
                                    <p:cond delay="0"/>
                                  </p:stCondLst>
                                  <p:childTnLst>
                                    <p:animClr clrSpc="rgb" dir="cw">
                                      <p:cBhvr override="childStyle">
                                        <p:cTn id="182" dur="500" fill="hold"/>
                                        <p:tgtEl>
                                          <p:spTgt spid="22"/>
                                        </p:tgtEl>
                                        <p:attrNameLst>
                                          <p:attrName>style.color</p:attrName>
                                        </p:attrNameLst>
                                      </p:cBhvr>
                                      <p:to>
                                        <a:schemeClr val="bg1"/>
                                      </p:to>
                                    </p:animClr>
                                  </p:childTnLst>
                                </p:cTn>
                              </p:par>
                            </p:childTnLst>
                          </p:cTn>
                        </p:par>
                      </p:childTnLst>
                    </p:cTn>
                  </p:par>
                  <p:par>
                    <p:cTn id="183" fill="hold">
                      <p:stCondLst>
                        <p:cond delay="indefinite"/>
                      </p:stCondLst>
                      <p:childTnLst>
                        <p:par>
                          <p:cTn id="184" fill="hold">
                            <p:stCondLst>
                              <p:cond delay="0"/>
                            </p:stCondLst>
                            <p:childTnLst>
                              <p:par>
                                <p:cTn id="185" presetID="21" presetClass="entr" presetSubtype="4" fill="hold" grpId="0" nodeType="clickEffect">
                                  <p:stCondLst>
                                    <p:cond delay="0"/>
                                  </p:stCondLst>
                                  <p:childTnLst>
                                    <p:set>
                                      <p:cBhvr>
                                        <p:cTn id="186" dur="1" fill="hold">
                                          <p:stCondLst>
                                            <p:cond delay="0"/>
                                          </p:stCondLst>
                                        </p:cTn>
                                        <p:tgtEl>
                                          <p:spTgt spid="48"/>
                                        </p:tgtEl>
                                        <p:attrNameLst>
                                          <p:attrName>style.visibility</p:attrName>
                                        </p:attrNameLst>
                                      </p:cBhvr>
                                      <p:to>
                                        <p:strVal val="visible"/>
                                      </p:to>
                                    </p:set>
                                    <p:animEffect transition="in" filter="wheel(4)">
                                      <p:cBhvr>
                                        <p:cTn id="187" dur="500"/>
                                        <p:tgtEl>
                                          <p:spTgt spid="48"/>
                                        </p:tgtEl>
                                      </p:cBhvr>
                                    </p:animEffect>
                                  </p:childTnLst>
                                </p:cTn>
                              </p:par>
                            </p:childTnLst>
                          </p:cTn>
                        </p:par>
                      </p:childTnLst>
                    </p:cTn>
                  </p:par>
                  <p:par>
                    <p:cTn id="188" fill="hold">
                      <p:stCondLst>
                        <p:cond delay="indefinite"/>
                      </p:stCondLst>
                      <p:childTnLst>
                        <p:par>
                          <p:cTn id="189" fill="hold">
                            <p:stCondLst>
                              <p:cond delay="0"/>
                            </p:stCondLst>
                            <p:childTnLst>
                              <p:par>
                                <p:cTn id="190" presetID="7" presetClass="emph" presetSubtype="2" fill="hold" nodeType="clickEffect">
                                  <p:stCondLst>
                                    <p:cond delay="0"/>
                                  </p:stCondLst>
                                  <p:childTnLst>
                                    <p:animClr clrSpc="rgb" dir="cw">
                                      <p:cBhvr>
                                        <p:cTn id="191" dur="500" fill="hold"/>
                                        <p:tgtEl>
                                          <p:spTgt spid="28"/>
                                        </p:tgtEl>
                                        <p:attrNameLst>
                                          <p:attrName>stroke.color</p:attrName>
                                        </p:attrNameLst>
                                      </p:cBhvr>
                                      <p:to>
                                        <a:srgbClr val="FF0000"/>
                                      </p:to>
                                    </p:animClr>
                                    <p:set>
                                      <p:cBhvr>
                                        <p:cTn id="192" dur="500" fill="hold"/>
                                        <p:tgtEl>
                                          <p:spTgt spid="28"/>
                                        </p:tgtEl>
                                        <p:attrNameLst>
                                          <p:attrName>stroke.on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8" presetClass="entr" presetSubtype="6" fill="hold" grpId="0" nodeType="clickEffect">
                                  <p:stCondLst>
                                    <p:cond delay="0"/>
                                  </p:stCondLst>
                                  <p:childTnLst>
                                    <p:set>
                                      <p:cBhvr>
                                        <p:cTn id="196" dur="1" fill="hold">
                                          <p:stCondLst>
                                            <p:cond delay="0"/>
                                          </p:stCondLst>
                                        </p:cTn>
                                        <p:tgtEl>
                                          <p:spTgt spid="49"/>
                                        </p:tgtEl>
                                        <p:attrNameLst>
                                          <p:attrName>style.visibility</p:attrName>
                                        </p:attrNameLst>
                                      </p:cBhvr>
                                      <p:to>
                                        <p:strVal val="visible"/>
                                      </p:to>
                                    </p:set>
                                    <p:animEffect transition="in" filter="strips(downRight)">
                                      <p:cBhvr>
                                        <p:cTn id="197" dur="500"/>
                                        <p:tgtEl>
                                          <p:spTgt spid="49"/>
                                        </p:tgtEl>
                                      </p:cBhvr>
                                    </p:animEffect>
                                  </p:childTnLst>
                                </p:cTn>
                              </p:par>
                            </p:childTnLst>
                          </p:cTn>
                        </p:par>
                      </p:childTnLst>
                    </p:cTn>
                  </p:par>
                  <p:par>
                    <p:cTn id="198" fill="hold">
                      <p:stCondLst>
                        <p:cond delay="indefinite"/>
                      </p:stCondLst>
                      <p:childTnLst>
                        <p:par>
                          <p:cTn id="199" fill="hold">
                            <p:stCondLst>
                              <p:cond delay="0"/>
                            </p:stCondLst>
                            <p:childTnLst>
                              <p:par>
                                <p:cTn id="200" presetID="4" presetClass="entr" presetSubtype="16" fill="hold" grpId="0" nodeType="clickEffect">
                                  <p:stCondLst>
                                    <p:cond delay="0"/>
                                  </p:stCondLst>
                                  <p:childTnLst>
                                    <p:set>
                                      <p:cBhvr>
                                        <p:cTn id="201" dur="1" fill="hold">
                                          <p:stCondLst>
                                            <p:cond delay="0"/>
                                          </p:stCondLst>
                                        </p:cTn>
                                        <p:tgtEl>
                                          <p:spTgt spid="47"/>
                                        </p:tgtEl>
                                        <p:attrNameLst>
                                          <p:attrName>style.visibility</p:attrName>
                                        </p:attrNameLst>
                                      </p:cBhvr>
                                      <p:to>
                                        <p:strVal val="visible"/>
                                      </p:to>
                                    </p:set>
                                    <p:animEffect transition="in" filter="box(in)">
                                      <p:cBhvr>
                                        <p:cTn id="202" dur="500"/>
                                        <p:tgtEl>
                                          <p:spTgt spid="47"/>
                                        </p:tgtEl>
                                      </p:cBhvr>
                                    </p:animEffect>
                                  </p:childTnLst>
                                </p:cTn>
                              </p:par>
                            </p:childTnLst>
                          </p:cTn>
                        </p:par>
                      </p:childTnLst>
                    </p:cTn>
                  </p:par>
                  <p:par>
                    <p:cTn id="203" fill="hold">
                      <p:stCondLst>
                        <p:cond delay="indefinite"/>
                      </p:stCondLst>
                      <p:childTnLst>
                        <p:par>
                          <p:cTn id="204" fill="hold">
                            <p:stCondLst>
                              <p:cond delay="0"/>
                            </p:stCondLst>
                            <p:childTnLst>
                              <p:par>
                                <p:cTn id="205" presetID="18" presetClass="entr" presetSubtype="12" fill="hold" grpId="0" nodeType="click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strips(downLeft)">
                                      <p:cBhvr>
                                        <p:cTn id="20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1" grpId="0"/>
      <p:bldP spid="14" grpId="0" animBg="1"/>
      <p:bldP spid="15" grpId="0" animBg="1"/>
      <p:bldP spid="16" grpId="0" animBg="1"/>
      <p:bldP spid="17" grpId="0"/>
      <p:bldP spid="17" grpId="1"/>
      <p:bldP spid="20" grpId="0"/>
      <p:bldP spid="21" grpId="0"/>
      <p:bldP spid="22" grpId="0"/>
      <p:bldP spid="22" grpId="1"/>
      <p:bldP spid="23" grpId="0"/>
      <p:bldP spid="24" grpId="0"/>
      <p:bldP spid="25" grpId="0"/>
      <p:bldP spid="29" grpId="0" animBg="1"/>
      <p:bldP spid="30" grpId="0"/>
      <p:bldP spid="33" grpId="0"/>
      <p:bldP spid="34" grpId="0"/>
      <p:bldP spid="35" grpId="0" animBg="1"/>
      <p:bldP spid="36" grpId="0"/>
      <p:bldP spid="37" grpId="0" animBg="1"/>
      <p:bldP spid="38" grpId="0"/>
      <p:bldP spid="39" grpId="0"/>
      <p:bldP spid="42" grpId="0" animBg="1"/>
      <p:bldP spid="43" grpId="0"/>
      <p:bldP spid="44" grpId="0" animBg="1"/>
      <p:bldP spid="45" grpId="0" animBg="1"/>
      <p:bldP spid="46" grpId="0" animBg="1"/>
      <p:bldP spid="47" grpId="0" animBg="1"/>
      <p:bldP spid="48" grpId="0" animBg="1"/>
      <p:bldP spid="49"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72033" y="1125538"/>
            <a:ext cx="7725544" cy="655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333399"/>
              </a:buClr>
              <a:buSzPct val="75000"/>
              <a:buFont typeface="Wingdings" pitchFamily="2" charset="2"/>
              <a:buChar char="p"/>
              <a:tabLst/>
              <a:defRPr/>
            </a:pP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面临的问题：</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400" b="0" i="0" u="none" strike="noStrike" kern="0" cap="none" spc="0" normalizeH="0" baseline="0" noProof="0" dirty="0" smtClean="0">
                <a:ln>
                  <a:noFill/>
                </a:ln>
                <a:effectLst/>
                <a:uLnTx/>
                <a:uFillTx/>
                <a:latin typeface="微软雅黑" pitchFamily="34" charset="-122"/>
                <a:ea typeface="微软雅黑" pitchFamily="34" charset="-122"/>
              </a:rPr>
              <a:t>如何选择属性，使生成的决策树</a:t>
            </a:r>
            <a:r>
              <a:rPr kumimoji="0" lang="zh-CN" altLang="en-US" sz="24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最小</a:t>
            </a:r>
            <a:r>
              <a:rPr kumimoji="0" lang="zh-CN" altLang="en-US" sz="2400" b="0" i="0" u="none" strike="noStrike" kern="0" cap="none" spc="0" normalizeH="0" baseline="0" noProof="0" dirty="0" smtClean="0">
                <a:ln>
                  <a:noFill/>
                </a:ln>
                <a:effectLst/>
                <a:uLnTx/>
                <a:uFillTx/>
                <a:latin typeface="微软雅黑" pitchFamily="34" charset="-122"/>
                <a:ea typeface="微软雅黑" pitchFamily="34" charset="-122"/>
              </a:rPr>
              <a:t>的？ </a:t>
            </a:r>
          </a:p>
          <a:p>
            <a:pPr marL="342900" marR="0" lvl="0" indent="-342900" algn="l" defTabSz="914400" rtl="0" eaLnBrk="1" fontAlgn="base" latinLnBrk="0" hangingPunct="1">
              <a:lnSpc>
                <a:spcPct val="100000"/>
              </a:lnSpc>
              <a:spcBef>
                <a:spcPct val="20000"/>
              </a:spcBef>
              <a:spcAft>
                <a:spcPct val="0"/>
              </a:spcAft>
              <a:buClr>
                <a:srgbClr val="333399"/>
              </a:buClr>
              <a:buSzPct val="75000"/>
              <a:buFont typeface="Wingdings" pitchFamily="2" charset="2"/>
              <a:buChar char="p"/>
              <a:tabLst/>
              <a:defRPr/>
            </a:pP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ID3</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算法采用了</a:t>
            </a:r>
            <a:r>
              <a:rPr kumimoji="0" lang="zh-CN" altLang="en-US"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香农（</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Shannon</a:t>
            </a:r>
            <a:r>
              <a:rPr kumimoji="0" lang="zh-CN" altLang="en-US"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）信息论</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目标</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4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使分类时平均的测试次数最小</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给定的</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例子集</a:t>
            </a:r>
            <a:r>
              <a:rPr kumimoji="0" lang="en-US" altLang="zh-CN"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C</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M(C)</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：从</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C</a:t>
            </a:r>
            <a:r>
              <a:rPr kumimoji="0" lang="zh-CN" altLang="en-US"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判别一个对象的类属</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所要求的</a:t>
            </a:r>
            <a:r>
              <a:rPr kumimoji="0" lang="zh-CN" altLang="en-US"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总的期望信息量</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a:t>
            </a:r>
          </a:p>
          <a:p>
            <a:pPr marL="342900" marR="0" lvl="0" indent="-342900" algn="l" defTabSz="914400" rtl="0" eaLnBrk="1" fontAlgn="base" latinLnBrk="0" hangingPunct="1">
              <a:lnSpc>
                <a:spcPct val="100000"/>
              </a:lnSpc>
              <a:spcBef>
                <a:spcPct val="20000"/>
              </a:spcBef>
              <a:spcAft>
                <a:spcPct val="0"/>
              </a:spcAft>
              <a:buClr>
                <a:srgbClr val="333399"/>
              </a:buClr>
              <a:buSzPct val="75000"/>
              <a:buFont typeface="Wingdings" pitchFamily="2" charset="2"/>
              <a:buChar char="p"/>
              <a:tabLst/>
              <a:defRPr/>
            </a:pP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人分类问题：</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M(C) = -P</a:t>
            </a:r>
            <a:r>
              <a:rPr kumimoji="0" lang="en-US" altLang="zh-CN" b="0" i="0" u="none" strike="noStrike" kern="0" cap="none" spc="0" normalizeH="0" baseline="30000" noProof="0" dirty="0" smtClean="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log</a:t>
            </a:r>
            <a:r>
              <a:rPr kumimoji="0" lang="en-US" altLang="zh-CN" b="0" i="0" u="none" strike="noStrike" kern="0" cap="none" spc="0" normalizeH="0" baseline="-25000" noProof="0" dirty="0" smtClean="0">
                <a:ln>
                  <a:noFill/>
                </a:ln>
                <a:solidFill>
                  <a:srgbClr val="0000FF"/>
                </a:solidFill>
                <a:effectLst/>
                <a:uLnTx/>
                <a:uFillTx/>
                <a:latin typeface="微软雅黑" pitchFamily="34" charset="-122"/>
                <a:ea typeface="微软雅黑" pitchFamily="34" charset="-122"/>
                <a:sym typeface="Symbol" pitchFamily="18" charset="2"/>
              </a:rPr>
              <a:t>2</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b="0" i="0" u="none" strike="noStrike" kern="0" cap="none" spc="0" normalizeH="0" baseline="30000" noProof="0" dirty="0" smtClean="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 - P</a:t>
            </a:r>
            <a:r>
              <a:rPr kumimoji="0" lang="en-US" altLang="zh-CN" b="0" i="0" u="none" strike="noStrike" kern="0" cap="none" spc="0" normalizeH="0" baseline="30000" noProof="0" dirty="0" smtClean="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log</a:t>
            </a:r>
            <a:r>
              <a:rPr kumimoji="0" lang="en-US" altLang="zh-CN" b="0" i="0" u="none" strike="noStrike" kern="0" cap="none" spc="0" normalizeH="0" baseline="-25000" noProof="0" dirty="0" smtClean="0">
                <a:ln>
                  <a:noFill/>
                </a:ln>
                <a:solidFill>
                  <a:srgbClr val="0000FF"/>
                </a:solidFill>
                <a:effectLst/>
                <a:uLnTx/>
                <a:uFillTx/>
                <a:latin typeface="微软雅黑" pitchFamily="34" charset="-122"/>
                <a:ea typeface="微软雅黑" pitchFamily="34" charset="-122"/>
                <a:sym typeface="Symbol" pitchFamily="18" charset="2"/>
              </a:rPr>
              <a:t>2</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b="0" i="0" u="none" strike="noStrike" kern="0" cap="none" spc="0" normalizeH="0" baseline="30000" noProof="0" dirty="0" smtClean="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b="0" i="0" u="none" strike="noStrike" kern="0" cap="none" spc="0" normalizeH="0" baseline="30000" noProof="0" dirty="0" smtClean="0">
                <a:ln>
                  <a:noFill/>
                </a:ln>
                <a:solidFill>
                  <a:srgbClr val="000000"/>
                </a:solidFill>
                <a:effectLst/>
                <a:uLnTx/>
                <a:uFillTx/>
                <a:latin typeface="微软雅黑" pitchFamily="34" charset="-122"/>
                <a:ea typeface="微软雅黑" pitchFamily="34" charset="-122"/>
                <a:sym typeface="Symbol" pitchFamily="18" charset="2"/>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类消息的</a:t>
            </a:r>
            <a:r>
              <a:rPr kumimoji="0" lang="zh-CN" altLang="en-US"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概率</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sz="2800" b="0" i="0" u="none" strike="noStrike" kern="0" cap="none" spc="0" normalizeH="0" baseline="30000" noProof="0" dirty="0" smtClean="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 </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类消息的</a:t>
            </a:r>
            <a:r>
              <a:rPr kumimoji="0" lang="zh-CN" altLang="en-US"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概率</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sz="2800" b="0" i="0" u="none" strike="noStrike" kern="0" cap="none" spc="0" normalizeH="0" baseline="30000" noProof="0" dirty="0" smtClean="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 </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a:t>
            </a:r>
          </a:p>
        </p:txBody>
      </p:sp>
      <p:sp>
        <p:nvSpPr>
          <p:cNvPr id="16" name="Rectangle 4"/>
          <p:cNvSpPr>
            <a:spLocks noChangeArrowheads="1"/>
          </p:cNvSpPr>
          <p:nvPr/>
        </p:nvSpPr>
        <p:spPr bwMode="auto">
          <a:xfrm>
            <a:off x="1820863" y="6025688"/>
            <a:ext cx="8534400" cy="83099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rPr>
              <a:t>对于上述例子，</a:t>
            </a:r>
            <a:r>
              <a:rPr kumimoji="0" lang="en-US" altLang="zh-CN" sz="2400" b="1" i="0" u="none" strike="noStrike" kern="0" cap="none" spc="0" normalizeH="0" baseline="0" noProof="0" dirty="0" smtClean="0">
                <a:ln>
                  <a:noFill/>
                </a:ln>
                <a:solidFill>
                  <a:srgbClr val="FF0000"/>
                </a:solidFill>
                <a:effectLst/>
                <a:uLnTx/>
                <a:uFillTx/>
                <a:cs typeface="Times New Roman" pitchFamily="18" charset="0"/>
              </a:rPr>
              <a:t>C</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集有</a:t>
            </a:r>
            <a:r>
              <a:rPr kumimoji="0" lang="zh-CN" altLang="en-US"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８</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3</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5</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smtClean="0">
                <a:ln>
                  <a:noFill/>
                </a:ln>
                <a:solidFill>
                  <a:srgbClr val="FF0000"/>
                </a:solidFill>
                <a:effectLst/>
                <a:uLnTx/>
                <a:uFillTx/>
              </a:rPr>
              <a:t>M(C) = </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 0.954 bits</a:t>
            </a:r>
          </a:p>
        </p:txBody>
      </p:sp>
      <p:sp>
        <p:nvSpPr>
          <p:cNvPr id="17" name="AutoShape 5"/>
          <p:cNvSpPr>
            <a:spLocks noChangeArrowheads="1"/>
          </p:cNvSpPr>
          <p:nvPr/>
        </p:nvSpPr>
        <p:spPr bwMode="auto">
          <a:xfrm>
            <a:off x="5350024" y="5055840"/>
            <a:ext cx="4103687" cy="720725"/>
          </a:xfrm>
          <a:prstGeom prst="wedgeRectCallout">
            <a:avLst>
              <a:gd name="adj1" fmla="val -56343"/>
              <a:gd name="adj2" fmla="val -35023"/>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FF0000"/>
                </a:solidFill>
                <a:effectLst/>
                <a:uLnTx/>
                <a:uFillTx/>
                <a:ea typeface="黑体" pitchFamily="49" charset="-122"/>
              </a:rPr>
              <a:t>概率</a:t>
            </a:r>
            <a:r>
              <a:rPr kumimoji="0" lang="zh-CN" altLang="en-US" sz="2400" b="1" i="0" u="none" strike="noStrike" kern="0" cap="none" spc="0" normalizeH="0" baseline="0" noProof="0" dirty="0" smtClean="0">
                <a:ln>
                  <a:noFill/>
                </a:ln>
                <a:solidFill>
                  <a:sysClr val="windowText" lastClr="000000"/>
                </a:solidFill>
                <a:effectLst/>
                <a:uLnTx/>
                <a:uFillTx/>
                <a:ea typeface="黑体" pitchFamily="49" charset="-122"/>
              </a:rPr>
              <a:t>近似地表示为</a:t>
            </a:r>
            <a:r>
              <a:rPr kumimoji="0" lang="zh-CN" altLang="en-US" sz="2400" b="1" i="0" u="none" strike="noStrike" kern="0" cap="none" spc="0" normalizeH="0" baseline="0" noProof="0" dirty="0" smtClean="0">
                <a:ln>
                  <a:noFill/>
                </a:ln>
                <a:solidFill>
                  <a:srgbClr val="FF0000"/>
                </a:solidFill>
                <a:effectLst/>
                <a:uLnTx/>
                <a:uFillTx/>
                <a:ea typeface="黑体" pitchFamily="49" charset="-122"/>
              </a:rPr>
              <a:t>相对频率</a:t>
            </a:r>
            <a:r>
              <a:rPr kumimoji="0" lang="en-US" altLang="zh-CN" sz="2400" b="1" i="0" u="none" strike="noStrike" kern="0" cap="none" spc="0" normalizeH="0" baseline="0" noProof="0" dirty="0" smtClean="0">
                <a:ln>
                  <a:noFill/>
                </a:ln>
                <a:solidFill>
                  <a:srgbClr val="FF0000"/>
                </a:solidFill>
                <a:effectLst/>
                <a:uLnTx/>
                <a:uFillTx/>
                <a:ea typeface="黑体" pitchFamily="49" charset="-122"/>
                <a:sym typeface="Symbol" pitchFamily="18" charset="2"/>
              </a:rPr>
              <a:t>P</a:t>
            </a:r>
            <a:r>
              <a:rPr kumimoji="0" lang="en-US" altLang="zh-CN" sz="2400" b="1" i="0" u="none" strike="noStrike" kern="0" cap="none" spc="0" normalizeH="0" baseline="30000" noProof="0" dirty="0" smtClean="0">
                <a:ln>
                  <a:noFill/>
                </a:ln>
                <a:solidFill>
                  <a:srgbClr val="FF0000"/>
                </a:solidFill>
                <a:effectLst/>
                <a:uLnTx/>
                <a:uFillTx/>
                <a:ea typeface="黑体" pitchFamily="49" charset="-122"/>
                <a:sym typeface="Symbol" pitchFamily="18" charset="2"/>
              </a:rPr>
              <a:t>+</a:t>
            </a:r>
            <a:r>
              <a:rPr kumimoji="0" lang="en-US" altLang="zh-CN" sz="2400" b="1" i="0" u="none" strike="noStrike" kern="0" cap="none" spc="0" normalizeH="0" baseline="0" noProof="0" dirty="0" smtClean="0">
                <a:ln>
                  <a:noFill/>
                </a:ln>
                <a:solidFill>
                  <a:srgbClr val="FF0000"/>
                </a:solidFill>
                <a:effectLst/>
                <a:uLnTx/>
                <a:uFillTx/>
                <a:ea typeface="黑体" pitchFamily="49" charset="-122"/>
              </a:rPr>
              <a:t> =3/8</a:t>
            </a:r>
          </a:p>
        </p:txBody>
      </p:sp>
      <p:sp>
        <p:nvSpPr>
          <p:cNvPr id="18" name="Rectangle 7"/>
          <p:cNvSpPr>
            <a:spLocks noChangeArrowheads="1"/>
          </p:cNvSpPr>
          <p:nvPr/>
        </p:nvSpPr>
        <p:spPr bwMode="auto">
          <a:xfrm>
            <a:off x="7653511" y="880021"/>
            <a:ext cx="5181600" cy="3477875"/>
          </a:xfrm>
          <a:prstGeom prst="rect">
            <a:avLst/>
          </a:prstGeom>
          <a:solidFill>
            <a:srgbClr val="FFFFFF"/>
          </a:solidFill>
          <a:ln>
            <a:noFill/>
          </a:ln>
          <a:effectLst/>
          <a:extLst/>
        </p:spPr>
        <p:txBody>
          <a:bodyPr>
            <a:spAutoFit/>
          </a:bodyPr>
          <a:lstStyle/>
          <a:p>
            <a:pPr>
              <a:defRPr/>
            </a:pPr>
            <a:r>
              <a:rPr lang="zh-CN" altLang="en-US" sz="2200" b="1" dirty="0">
                <a:solidFill>
                  <a:srgbClr val="0000FF"/>
                </a:solidFill>
                <a:effectLst>
                  <a:outerShdw blurRad="38100" dist="38100" dir="2700000" algn="tl">
                    <a:srgbClr val="C0C0C0"/>
                  </a:outerShdw>
                </a:effectLst>
                <a:latin typeface="Arial" charset="0"/>
                <a:ea typeface="仿宋_GB2312" pitchFamily="49" charset="-122"/>
              </a:rPr>
              <a:t>高度　　发色　　　眼睛　 　　类别</a:t>
            </a:r>
            <a:r>
              <a:rPr lang="zh-CN" altLang="en-US" sz="2200" b="1" dirty="0">
                <a:effectLst>
                  <a:outerShdw blurRad="38100" dist="38100" dir="2700000" algn="tl">
                    <a:srgbClr val="C0C0C0"/>
                  </a:outerShdw>
                </a:effectLst>
                <a:latin typeface="Arial" charset="0"/>
                <a:ea typeface="仿宋_GB2312" pitchFamily="49" charset="-122"/>
              </a:rPr>
              <a:t/>
            </a:r>
            <a:br>
              <a:rPr lang="zh-CN" altLang="en-US" sz="2200" b="1" dirty="0">
                <a:effectLst>
                  <a:outerShdw blurRad="38100" dist="38100" dir="2700000" algn="tl">
                    <a:srgbClr val="C0C0C0"/>
                  </a:outerShdw>
                </a:effectLst>
                <a:latin typeface="Arial" charset="0"/>
                <a:ea typeface="仿宋_GB2312" pitchFamily="49" charset="-122"/>
              </a:rPr>
            </a:br>
            <a:r>
              <a:rPr lang="zh-CN" altLang="en-US" sz="2200" b="1" dirty="0">
                <a:effectLst>
                  <a:outerShdw blurRad="38100" dist="38100" dir="2700000" algn="tl">
                    <a:srgbClr val="C0C0C0"/>
                  </a:outerShdw>
                </a:effectLst>
                <a:latin typeface="Times New Roman" pitchFamily="18" charset="0"/>
                <a:cs typeface="Times New Roman" pitchFamily="18" charset="0"/>
              </a:rPr>
              <a:t>─────────────────</a:t>
            </a:r>
            <a:r>
              <a:rPr lang="zh-CN" altLang="en-US" sz="2200" b="1" dirty="0">
                <a:effectLst>
                  <a:outerShdw blurRad="38100" dist="38100" dir="2700000" algn="tl">
                    <a:srgbClr val="C0C0C0"/>
                  </a:outerShdw>
                </a:effectLst>
                <a:latin typeface="楷体_GB2312" pitchFamily="49" charset="-122"/>
                <a:ea typeface="仿宋_GB2312" pitchFamily="49" charset="-122"/>
              </a:rPr>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矮　　　黑色　　　</a:t>
            </a:r>
            <a:r>
              <a:rPr lang="zh-CN" altLang="en-US" sz="22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200" b="1" dirty="0">
                <a:effectLst>
                  <a:outerShdw blurRad="38100" dist="38100" dir="2700000" algn="tl">
                    <a:srgbClr val="C0C0C0"/>
                  </a:outerShdw>
                </a:effectLst>
                <a:latin typeface="楷体_GB2312" pitchFamily="49" charset="-122"/>
                <a:ea typeface="仿宋_GB2312" pitchFamily="49" charset="-122"/>
              </a:rPr>
              <a:t>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黑色　　　</a:t>
            </a:r>
            <a:r>
              <a:rPr lang="zh-CN" altLang="en-US" sz="22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200" b="1" dirty="0">
                <a:effectLst>
                  <a:outerShdw blurRad="38100" dist="38100" dir="2700000" algn="tl">
                    <a:srgbClr val="C0C0C0"/>
                  </a:outerShdw>
                </a:effectLst>
                <a:latin typeface="楷体_GB2312" pitchFamily="49" charset="-122"/>
                <a:ea typeface="仿宋_GB2312" pitchFamily="49" charset="-122"/>
              </a:rPr>
              <a:t>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矮　　　金色　　　</a:t>
            </a:r>
            <a:r>
              <a:rPr lang="zh-CN" altLang="en-US" sz="22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200" b="1" dirty="0">
                <a:effectLst>
                  <a:outerShdw blurRad="38100" dist="38100" dir="2700000" algn="tl">
                    <a:srgbClr val="C0C0C0"/>
                  </a:outerShdw>
                </a:effectLst>
                <a:latin typeface="楷体_GB2312" pitchFamily="49" charset="-122"/>
                <a:ea typeface="仿宋_GB2312" pitchFamily="49" charset="-122"/>
              </a:rPr>
              <a:t>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金色　　　棕色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黑色　　　棕色　　　　－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矮　　　金色　　　棕色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金色　　　</a:t>
            </a:r>
            <a:r>
              <a:rPr lang="zh-CN" altLang="en-US" sz="22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200" b="1" dirty="0">
                <a:effectLst>
                  <a:outerShdw blurRad="38100" dist="38100" dir="2700000" algn="tl">
                    <a:srgbClr val="C0C0C0"/>
                  </a:outerShdw>
                </a:effectLst>
                <a:latin typeface="楷体_GB2312" pitchFamily="49" charset="-122"/>
                <a:ea typeface="仿宋_GB2312" pitchFamily="49" charset="-122"/>
              </a:rPr>
              <a:t>　　　　＋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红色　　　</a:t>
            </a:r>
            <a:r>
              <a:rPr lang="zh-CN" altLang="en-US" sz="2200" b="1" dirty="0" smtClean="0">
                <a:effectLst>
                  <a:outerShdw blurRad="38100" dist="38100" dir="2700000" algn="tl">
                    <a:srgbClr val="C0C0C0"/>
                  </a:outerShdw>
                </a:effectLst>
                <a:latin typeface="楷体_GB2312" pitchFamily="49" charset="-122"/>
                <a:ea typeface="仿宋_GB2312" pitchFamily="49" charset="-122"/>
              </a:rPr>
              <a:t>蓝色</a:t>
            </a:r>
            <a:r>
              <a:rPr lang="zh-CN" altLang="en-US" sz="2200" b="1" dirty="0">
                <a:effectLst>
                  <a:outerShdw blurRad="38100" dist="38100" dir="2700000" algn="tl">
                    <a:srgbClr val="C0C0C0"/>
                  </a:outerShdw>
                </a:effectLst>
                <a:latin typeface="楷体_GB2312" pitchFamily="49" charset="-122"/>
                <a:ea typeface="仿宋_GB2312" pitchFamily="49" charset="-122"/>
              </a:rPr>
              <a:t>　　　　＋</a:t>
            </a:r>
          </a:p>
        </p:txBody>
      </p:sp>
      <p:sp>
        <p:nvSpPr>
          <p:cNvPr id="19" name="Rectangle 8"/>
          <p:cNvSpPr>
            <a:spLocks noChangeArrowheads="1"/>
          </p:cNvSpPr>
          <p:nvPr/>
        </p:nvSpPr>
        <p:spPr bwMode="auto">
          <a:xfrm>
            <a:off x="7657504" y="2292896"/>
            <a:ext cx="4679950" cy="36036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Rectangle 9"/>
          <p:cNvSpPr>
            <a:spLocks noChangeArrowheads="1"/>
          </p:cNvSpPr>
          <p:nvPr/>
        </p:nvSpPr>
        <p:spPr bwMode="auto">
          <a:xfrm>
            <a:off x="7657504" y="3588296"/>
            <a:ext cx="4679950" cy="36036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Rectangle 10"/>
          <p:cNvSpPr>
            <a:spLocks noChangeArrowheads="1"/>
          </p:cNvSpPr>
          <p:nvPr/>
        </p:nvSpPr>
        <p:spPr bwMode="auto">
          <a:xfrm>
            <a:off x="7657504" y="3948659"/>
            <a:ext cx="4679950" cy="3603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strips(downRight)">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strips(downRight)">
                                      <p:cBhvr>
                                        <p:cTn id="12" dur="500"/>
                                        <p:tgtEl>
                                          <p:spTgt spid="15">
                                            <p:txEl>
                                              <p:pRg st="2" end="2"/>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animEffect transition="in" filter="strips(downRight)">
                                      <p:cBhvr>
                                        <p:cTn id="15" dur="500"/>
                                        <p:tgtEl>
                                          <p:spTgt spid="1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5">
                                            <p:txEl>
                                              <p:pRg st="4" end="4"/>
                                            </p:txEl>
                                          </p:spTgt>
                                        </p:tgtEl>
                                        <p:attrNameLst>
                                          <p:attrName>style.visibility</p:attrName>
                                        </p:attrNameLst>
                                      </p:cBhvr>
                                      <p:to>
                                        <p:strVal val="visible"/>
                                      </p:to>
                                    </p:set>
                                    <p:animEffect transition="in" filter="strips(downRight)">
                                      <p:cBhvr>
                                        <p:cTn id="20" dur="500"/>
                                        <p:tgtEl>
                                          <p:spTgt spid="15">
                                            <p:txEl>
                                              <p:pRg st="4" end="4"/>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Effect transition="in" filter="strips(downRight)">
                                      <p:cBhvr>
                                        <p:cTn id="23" dur="500"/>
                                        <p:tgtEl>
                                          <p:spTgt spid="1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ox(in)">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5">
                                            <p:txEl>
                                              <p:pRg st="6" end="6"/>
                                            </p:txEl>
                                          </p:spTgt>
                                        </p:tgtEl>
                                        <p:attrNameLst>
                                          <p:attrName>style.visibility</p:attrName>
                                        </p:attrNameLst>
                                      </p:cBhvr>
                                      <p:to>
                                        <p:strVal val="visible"/>
                                      </p:to>
                                    </p:set>
                                    <p:animEffect transition="in" filter="strips(downRight)">
                                      <p:cBhvr>
                                        <p:cTn id="33" dur="500"/>
                                        <p:tgtEl>
                                          <p:spTgt spid="15">
                                            <p:txEl>
                                              <p:pRg st="6" end="6"/>
                                            </p:txEl>
                                          </p:spTgt>
                                        </p:tgtEl>
                                      </p:cBhvr>
                                    </p:animEffect>
                                  </p:childTnLst>
                                </p:cTn>
                              </p:par>
                              <p:par>
                                <p:cTn id="34" presetID="18" presetClass="entr" presetSubtype="6" fill="hold" grpId="0" nodeType="with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strips(downRight)">
                                      <p:cBhvr>
                                        <p:cTn id="36" dur="500"/>
                                        <p:tgtEl>
                                          <p:spTgt spid="15">
                                            <p:txEl>
                                              <p:pRg st="7" end="7"/>
                                            </p:txEl>
                                          </p:spTgt>
                                        </p:tgtEl>
                                      </p:cBhvr>
                                    </p:animEffect>
                                  </p:childTnLst>
                                </p:cTn>
                              </p:par>
                              <p:par>
                                <p:cTn id="37" presetID="18" presetClass="entr" presetSubtype="6" fill="hold" grpId="0"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strips(downRight)">
                                      <p:cBhvr>
                                        <p:cTn id="39" dur="500"/>
                                        <p:tgtEl>
                                          <p:spTgt spid="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trips(downLef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ox(in)">
                                      <p:cBhvr>
                                        <p:cTn id="49" dur="500"/>
                                        <p:tgtEl>
                                          <p:spTgt spid="19"/>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ox(in)">
                                      <p:cBhvr>
                                        <p:cTn id="52" dur="500"/>
                                        <p:tgtEl>
                                          <p:spTgt spid="2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in)">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ox(in)">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animBg="1"/>
      <p:bldP spid="17" grpId="0" animBg="1"/>
      <p:bldP spid="18" grpId="0" animBg="1"/>
      <p:bldP spid="19"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68313" y="1024086"/>
            <a:ext cx="1215375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为构造</a:t>
            </a:r>
            <a:r>
              <a:rPr kumimoji="0" lang="en-US" altLang="zh-CN"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C</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的决策树时下一个</a:t>
            </a:r>
            <a:r>
              <a:rPr kumimoji="0" lang="zh-CN" altLang="en-US"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可能选取的属性</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{A1,A2,..,An}</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为属性</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的值且是互斥的；</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属性</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将集合</a:t>
            </a:r>
            <a:r>
              <a:rPr kumimoji="0" lang="en-US" altLang="zh-CN"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C</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划分为</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n</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个子集合；</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en-US" altLang="zh-CN"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{C1</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C2</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4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Cn</a:t>
            </a:r>
            <a:r>
              <a:rPr kumimoji="0" lang="en-US" altLang="zh-CN"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M(</a:t>
            </a:r>
            <a:r>
              <a:rPr kumimoji="0" lang="en-US" altLang="zh-CN" sz="2800" b="0" i="0" u="none" strike="noStrike" kern="0" cap="none" spc="0" normalizeH="0" baseline="0" noProof="0" dirty="0" err="1" smtClean="0">
                <a:ln>
                  <a:noFill/>
                </a:ln>
                <a:solidFill>
                  <a:srgbClr val="0000FF"/>
                </a:solidFill>
                <a:effectLst/>
                <a:uLnTx/>
                <a:uFillTx/>
                <a:latin typeface="微软雅黑" pitchFamily="34" charset="-122"/>
                <a:ea typeface="微软雅黑" pitchFamily="34" charset="-122"/>
              </a:rPr>
              <a:t>Ci</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是子集</a:t>
            </a:r>
            <a:r>
              <a:rPr kumimoji="0" lang="en-US" altLang="zh-CN" sz="2800" b="0" i="0" u="none" strike="noStrike" kern="0" cap="none" spc="0" normalizeH="0" baseline="0" noProof="0" dirty="0" err="1" smtClean="0">
                <a:ln>
                  <a:noFill/>
                </a:ln>
                <a:solidFill>
                  <a:srgbClr val="0000FF"/>
                </a:solidFill>
                <a:effectLst/>
                <a:uLnTx/>
                <a:uFillTx/>
                <a:latin typeface="微软雅黑" pitchFamily="34" charset="-122"/>
                <a:ea typeface="微软雅黑" pitchFamily="34" charset="-122"/>
              </a:rPr>
              <a:t>Ci</a:t>
            </a:r>
            <a:r>
              <a:rPr kumimoji="0" lang="zh-CN" altLang="en-US"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判别一个对象的类属</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所要求的</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总的期望信息量</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B(C, A)</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属性</a:t>
            </a:r>
            <a:r>
              <a:rPr kumimoji="0" lang="en-US" altLang="zh-CN"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构造</a:t>
            </a:r>
            <a:r>
              <a:rPr kumimoji="0" lang="zh-CN" altLang="en-US"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决策树</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后需要的</a:t>
            </a:r>
            <a:r>
              <a:rPr kumimoji="0" lang="zh-CN" altLang="en-US"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期望信息量</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集合</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C</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中</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值为</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Ai</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的概率</a:t>
            </a:r>
            <a:r>
              <a:rPr kumimoji="0" lang="en-US" altLang="zh-CN"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P(Ai)</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 </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M(</a:t>
            </a:r>
            <a:r>
              <a:rPr kumimoji="0" lang="en-US" altLang="zh-CN" sz="2800" b="0" i="0" u="none" strike="noStrike" kern="0" cap="none" spc="0" normalizeH="0" baseline="0" noProof="0" dirty="0" err="1" smtClean="0">
                <a:ln>
                  <a:noFill/>
                </a:ln>
                <a:solidFill>
                  <a:srgbClr val="0000FF"/>
                </a:solidFill>
                <a:effectLst/>
                <a:uLnTx/>
                <a:uFillTx/>
                <a:latin typeface="微软雅黑" pitchFamily="34" charset="-122"/>
                <a:ea typeface="微软雅黑" pitchFamily="34" charset="-122"/>
              </a:rPr>
              <a:t>Ci</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p:txBody>
      </p:sp>
      <p:sp>
        <p:nvSpPr>
          <p:cNvPr id="9" name="Text Box 10"/>
          <p:cNvSpPr txBox="1">
            <a:spLocks noChangeArrowheads="1"/>
          </p:cNvSpPr>
          <p:nvPr/>
        </p:nvSpPr>
        <p:spPr bwMode="auto">
          <a:xfrm>
            <a:off x="7401991" y="519993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dirty="0">
                <a:solidFill>
                  <a:srgbClr val="0000FF"/>
                </a:solidFill>
                <a:ea typeface="黑体" pitchFamily="49" charset="-122"/>
              </a:rPr>
              <a:t>属性</a:t>
            </a:r>
            <a:r>
              <a:rPr lang="en-US" altLang="zh-CN" sz="2400" b="1" dirty="0">
                <a:solidFill>
                  <a:srgbClr val="0000FF"/>
                </a:solidFill>
                <a:ea typeface="黑体" pitchFamily="49" charset="-122"/>
              </a:rPr>
              <a:t>A</a:t>
            </a:r>
          </a:p>
        </p:txBody>
      </p:sp>
      <p:sp>
        <p:nvSpPr>
          <p:cNvPr id="10" name="Text Box 11"/>
          <p:cNvSpPr txBox="1">
            <a:spLocks noChangeArrowheads="1"/>
          </p:cNvSpPr>
          <p:nvPr/>
        </p:nvSpPr>
        <p:spPr bwMode="auto">
          <a:xfrm>
            <a:off x="5314429" y="570475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ea typeface="黑体" pitchFamily="49" charset="-122"/>
              </a:rPr>
              <a:t>A1</a:t>
            </a:r>
          </a:p>
        </p:txBody>
      </p:sp>
      <p:sp>
        <p:nvSpPr>
          <p:cNvPr id="11" name="Text Box 12"/>
          <p:cNvSpPr txBox="1">
            <a:spLocks noChangeArrowheads="1"/>
          </p:cNvSpPr>
          <p:nvPr/>
        </p:nvSpPr>
        <p:spPr bwMode="auto">
          <a:xfrm>
            <a:off x="7257529" y="60651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itchFamily="34" charset="0"/>
                <a:ea typeface="宋体" pitchFamily="2" charset="-122"/>
              </a:rPr>
              <a:t>A2</a:t>
            </a:r>
          </a:p>
        </p:txBody>
      </p:sp>
      <p:sp>
        <p:nvSpPr>
          <p:cNvPr id="12" name="Text Box 13"/>
          <p:cNvSpPr txBox="1">
            <a:spLocks noChangeArrowheads="1"/>
          </p:cNvSpPr>
          <p:nvPr/>
        </p:nvSpPr>
        <p:spPr bwMode="auto">
          <a:xfrm>
            <a:off x="10462691" y="555870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ea typeface="黑体" pitchFamily="49" charset="-122"/>
              </a:rPr>
              <a:t>An</a:t>
            </a:r>
          </a:p>
        </p:txBody>
      </p:sp>
      <p:cxnSp>
        <p:nvCxnSpPr>
          <p:cNvPr id="13" name="AutoShape 14"/>
          <p:cNvCxnSpPr>
            <a:cxnSpLocks noChangeShapeType="1"/>
            <a:stCxn id="9" idx="2"/>
            <a:endCxn id="16" idx="0"/>
          </p:cNvCxnSpPr>
          <p:nvPr/>
        </p:nvCxnSpPr>
        <p:spPr bwMode="auto">
          <a:xfrm flipH="1">
            <a:off x="4125391" y="5657131"/>
            <a:ext cx="4032250" cy="8397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5"/>
          <p:cNvCxnSpPr>
            <a:cxnSpLocks noChangeShapeType="1"/>
            <a:stCxn id="9" idx="2"/>
            <a:endCxn id="17" idx="0"/>
          </p:cNvCxnSpPr>
          <p:nvPr/>
        </p:nvCxnSpPr>
        <p:spPr bwMode="auto">
          <a:xfrm flipH="1">
            <a:off x="7652816" y="5657131"/>
            <a:ext cx="504825" cy="9112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6"/>
          <p:cNvCxnSpPr>
            <a:cxnSpLocks noChangeShapeType="1"/>
            <a:stCxn id="9" idx="2"/>
            <a:endCxn id="18" idx="0"/>
          </p:cNvCxnSpPr>
          <p:nvPr/>
        </p:nvCxnSpPr>
        <p:spPr bwMode="auto">
          <a:xfrm>
            <a:off x="8157641" y="5657131"/>
            <a:ext cx="3060700" cy="4778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Text Box 17"/>
          <p:cNvSpPr txBox="1">
            <a:spLocks noChangeArrowheads="1"/>
          </p:cNvSpPr>
          <p:nvPr/>
        </p:nvSpPr>
        <p:spPr bwMode="auto">
          <a:xfrm>
            <a:off x="3369741" y="64969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ea typeface="黑体" pitchFamily="49" charset="-122"/>
              </a:rPr>
              <a:t>C1</a:t>
            </a:r>
          </a:p>
        </p:txBody>
      </p:sp>
      <p:sp>
        <p:nvSpPr>
          <p:cNvPr id="17" name="Text Box 18"/>
          <p:cNvSpPr txBox="1">
            <a:spLocks noChangeArrowheads="1"/>
          </p:cNvSpPr>
          <p:nvPr/>
        </p:nvSpPr>
        <p:spPr bwMode="auto">
          <a:xfrm>
            <a:off x="6897166" y="656835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itchFamily="34" charset="0"/>
                <a:ea typeface="宋体" pitchFamily="2" charset="-122"/>
              </a:rPr>
              <a:t>C2</a:t>
            </a:r>
          </a:p>
        </p:txBody>
      </p:sp>
      <p:sp>
        <p:nvSpPr>
          <p:cNvPr id="18" name="Text Box 19"/>
          <p:cNvSpPr txBox="1">
            <a:spLocks noChangeArrowheads="1"/>
          </p:cNvSpPr>
          <p:nvPr/>
        </p:nvSpPr>
        <p:spPr bwMode="auto">
          <a:xfrm>
            <a:off x="10462691" y="613496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ea typeface="黑体" pitchFamily="49" charset="-122"/>
              </a:rPr>
              <a:t>Cn</a:t>
            </a:r>
          </a:p>
        </p:txBody>
      </p:sp>
      <p:sp>
        <p:nvSpPr>
          <p:cNvPr id="19" name="Text Box 20"/>
          <p:cNvSpPr txBox="1">
            <a:spLocks noChangeArrowheads="1"/>
          </p:cNvSpPr>
          <p:nvPr/>
        </p:nvSpPr>
        <p:spPr bwMode="auto">
          <a:xfrm>
            <a:off x="4377804" y="64969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dirty="0">
                <a:solidFill>
                  <a:srgbClr val="0000FF"/>
                </a:solidFill>
                <a:ea typeface="黑体" pitchFamily="49" charset="-122"/>
              </a:rPr>
              <a:t>M(C1)</a:t>
            </a:r>
          </a:p>
        </p:txBody>
      </p:sp>
      <p:sp>
        <p:nvSpPr>
          <p:cNvPr id="20" name="Text Box 21"/>
          <p:cNvSpPr txBox="1">
            <a:spLocks noChangeArrowheads="1"/>
          </p:cNvSpPr>
          <p:nvPr/>
        </p:nvSpPr>
        <p:spPr bwMode="auto">
          <a:xfrm>
            <a:off x="7906816" y="64969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solidFill>
                  <a:srgbClr val="0000FF"/>
                </a:solidFill>
                <a:ea typeface="黑体" pitchFamily="49" charset="-122"/>
              </a:rPr>
              <a:t>M(C2)</a:t>
            </a:r>
          </a:p>
        </p:txBody>
      </p:sp>
      <p:sp>
        <p:nvSpPr>
          <p:cNvPr id="21" name="Text Box 22"/>
          <p:cNvSpPr txBox="1">
            <a:spLocks noChangeArrowheads="1"/>
          </p:cNvSpPr>
          <p:nvPr/>
        </p:nvSpPr>
        <p:spPr bwMode="auto">
          <a:xfrm>
            <a:off x="10462691" y="64969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solidFill>
                  <a:srgbClr val="0000FF"/>
                </a:solidFill>
                <a:ea typeface="黑体" pitchFamily="49" charset="-122"/>
              </a:rPr>
              <a:t>M(Cn)</a:t>
            </a:r>
          </a:p>
        </p:txBody>
      </p:sp>
      <p:sp>
        <p:nvSpPr>
          <p:cNvPr id="22" name="Text Box 23"/>
          <p:cNvSpPr txBox="1">
            <a:spLocks noChangeArrowheads="1"/>
          </p:cNvSpPr>
          <p:nvPr/>
        </p:nvSpPr>
        <p:spPr bwMode="auto">
          <a:xfrm>
            <a:off x="4377804" y="570475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dirty="0" smtClean="0">
                <a:ln>
                  <a:noFill/>
                </a:ln>
                <a:solidFill>
                  <a:srgbClr val="FF0000"/>
                </a:solidFill>
                <a:effectLst/>
                <a:uLnTx/>
                <a:uFillTx/>
                <a:latin typeface="Arial" pitchFamily="34" charset="0"/>
                <a:ea typeface="宋体" pitchFamily="2" charset="-122"/>
              </a:rPr>
              <a:t>P(A1)</a:t>
            </a:r>
          </a:p>
        </p:txBody>
      </p:sp>
      <p:sp>
        <p:nvSpPr>
          <p:cNvPr id="23" name="Text Box 24"/>
          <p:cNvSpPr txBox="1">
            <a:spLocks noChangeArrowheads="1"/>
          </p:cNvSpPr>
          <p:nvPr/>
        </p:nvSpPr>
        <p:spPr bwMode="auto">
          <a:xfrm>
            <a:off x="8194154" y="60651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P(A2)</a:t>
            </a:r>
          </a:p>
        </p:txBody>
      </p:sp>
      <p:sp>
        <p:nvSpPr>
          <p:cNvPr id="24" name="Text Box 25"/>
          <p:cNvSpPr txBox="1">
            <a:spLocks noChangeArrowheads="1"/>
          </p:cNvSpPr>
          <p:nvPr/>
        </p:nvSpPr>
        <p:spPr bwMode="auto">
          <a:xfrm>
            <a:off x="10462691" y="512849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P(An)</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strips(downRight)">
                                      <p:cBhvr>
                                        <p:cTn id="13" dur="500"/>
                                        <p:tgtEl>
                                          <p:spTgt spid="6">
                                            <p:txEl>
                                              <p:pRg st="1" end="1"/>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strips(downRight)">
                                      <p:cBhvr>
                                        <p:cTn id="27" dur="500"/>
                                        <p:tgtEl>
                                          <p:spTgt spid="6">
                                            <p:txEl>
                                              <p:pRg st="2" end="2"/>
                                            </p:txEl>
                                          </p:spTgt>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strips(downRight)">
                                      <p:cBhvr>
                                        <p:cTn id="30" dur="500"/>
                                        <p:tgtEl>
                                          <p:spTgt spid="6">
                                            <p:txEl>
                                              <p:pRg st="3" end="3"/>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par>
                                <p:cTn id="34" presetID="4" presetClass="entr" presetSubtype="16"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ox(in)">
                                      <p:cBhvr>
                                        <p:cTn id="36" dur="500"/>
                                        <p:tgtEl>
                                          <p:spTgt spid="14"/>
                                        </p:tgtEl>
                                      </p:cBhvr>
                                    </p:animEffect>
                                  </p:childTnLst>
                                </p:cTn>
                              </p:par>
                              <p:par>
                                <p:cTn id="37" presetID="4" presetClass="entr" presetSubtype="16"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ox(in)">
                                      <p:cBhvr>
                                        <p:cTn id="39" dur="500"/>
                                        <p:tgtEl>
                                          <p:spTgt spid="15"/>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ox(in)">
                                      <p:cBhvr>
                                        <p:cTn id="42" dur="500"/>
                                        <p:tgtEl>
                                          <p:spTgt spid="1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ox(in)">
                                      <p:cBhvr>
                                        <p:cTn id="45" dur="500"/>
                                        <p:tgtEl>
                                          <p:spTgt spid="17"/>
                                        </p:tgtEl>
                                      </p:cBhvr>
                                    </p:animEffect>
                                  </p:childTnLst>
                                </p:cTn>
                              </p:par>
                              <p:par>
                                <p:cTn id="46" presetID="18" presetClass="entr" presetSubtype="1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strips(downLef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strips(downRight)">
                                      <p:cBhvr>
                                        <p:cTn id="53" dur="500"/>
                                        <p:tgtEl>
                                          <p:spTgt spid="6">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ox(in)">
                                      <p:cBhvr>
                                        <p:cTn id="58" dur="500"/>
                                        <p:tgtEl>
                                          <p:spTgt spid="19"/>
                                        </p:tgtEl>
                                      </p:cBhvr>
                                    </p:animEffect>
                                  </p:childTnLst>
                                </p:cTn>
                              </p:par>
                            </p:childTnLst>
                          </p:cTn>
                        </p:par>
                        <p:par>
                          <p:cTn id="59" fill="hold">
                            <p:stCondLst>
                              <p:cond delay="500"/>
                            </p:stCondLst>
                            <p:childTnLst>
                              <p:par>
                                <p:cTn id="60" presetID="4" presetClass="entr" presetSubtype="16" fill="hold"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ox(in)">
                                      <p:cBhvr>
                                        <p:cTn id="62" dur="500"/>
                                        <p:tgtEl>
                                          <p:spTgt spid="20"/>
                                        </p:tgtEl>
                                      </p:cBhvr>
                                    </p:animEffect>
                                  </p:childTnLst>
                                </p:cTn>
                              </p:par>
                            </p:childTnLst>
                          </p:cTn>
                        </p:par>
                        <p:par>
                          <p:cTn id="63" fill="hold">
                            <p:stCondLst>
                              <p:cond delay="1000"/>
                            </p:stCondLst>
                            <p:childTnLst>
                              <p:par>
                                <p:cTn id="64" presetID="4" presetClass="entr" presetSubtype="16"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ox(in)">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animEffect transition="in" filter="strips(downRight)">
                                      <p:cBhvr>
                                        <p:cTn id="71" dur="500"/>
                                        <p:tgtEl>
                                          <p:spTgt spid="6">
                                            <p:txEl>
                                              <p:pRg st="5" end="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6">
                                            <p:txEl>
                                              <p:pRg st="6" end="6"/>
                                            </p:txEl>
                                          </p:spTgt>
                                        </p:tgtEl>
                                        <p:attrNameLst>
                                          <p:attrName>style.visibility</p:attrName>
                                        </p:attrNameLst>
                                      </p:cBhvr>
                                      <p:to>
                                        <p:strVal val="visible"/>
                                      </p:to>
                                    </p:set>
                                    <p:animEffect transition="in" filter="strips(downRight)">
                                      <p:cBhvr>
                                        <p:cTn id="76" dur="500"/>
                                        <p:tgtEl>
                                          <p:spTgt spid="6">
                                            <p:txEl>
                                              <p:pRg st="6" end="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box(in)">
                                      <p:cBhvr>
                                        <p:cTn id="81" dur="500"/>
                                        <p:tgtEl>
                                          <p:spTgt spid="22"/>
                                        </p:tgtEl>
                                      </p:cBhvr>
                                    </p:animEffect>
                                  </p:childTnLst>
                                </p:cTn>
                              </p:par>
                            </p:childTnLst>
                          </p:cTn>
                        </p:par>
                        <p:par>
                          <p:cTn id="82" fill="hold">
                            <p:stCondLst>
                              <p:cond delay="500"/>
                            </p:stCondLst>
                            <p:childTnLst>
                              <p:par>
                                <p:cTn id="83" presetID="4" presetClass="entr" presetSubtype="16" fill="hold"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box(in)">
                                      <p:cBhvr>
                                        <p:cTn id="85" dur="500"/>
                                        <p:tgtEl>
                                          <p:spTgt spid="23"/>
                                        </p:tgtEl>
                                      </p:cBhvr>
                                    </p:animEffect>
                                  </p:childTnLst>
                                </p:cTn>
                              </p:par>
                            </p:childTnLst>
                          </p:cTn>
                        </p:par>
                        <p:par>
                          <p:cTn id="86" fill="hold">
                            <p:stCondLst>
                              <p:cond delay="1000"/>
                            </p:stCondLst>
                            <p:childTnLst>
                              <p:par>
                                <p:cTn id="87" presetID="18" presetClass="entr" presetSubtype="12" fill="hold" nodeType="after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strips(downLeft)">
                                      <p:cBhvr>
                                        <p:cTn id="8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0" grpId="0"/>
      <p:bldP spid="11" grpId="0"/>
      <p:bldP spid="12" grpId="0"/>
      <p:bldP spid="16" grpId="0"/>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756345" y="1195214"/>
            <a:ext cx="10857606"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M(C)</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sz="2800" b="0" i="0" u="none" strike="noStrike" kern="0" cap="none" spc="0" normalizeH="0" baseline="30000" noProof="0" dirty="0" smtClean="0">
                <a:ln>
                  <a:noFill/>
                </a:ln>
                <a:solidFill>
                  <a:srgbClr val="0000FF"/>
                </a:solidFill>
                <a:effectLst/>
                <a:uLnTx/>
                <a:uFillTx/>
                <a:latin typeface="微软雅黑" pitchFamily="34" charset="-122"/>
                <a:ea typeface="微软雅黑" pitchFamily="34" charset="-122"/>
                <a:sym typeface="Symbol" pitchFamily="18" charset="2"/>
              </a:rPr>
              <a:t>i</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Symbol" pitchFamily="18" charset="2"/>
              </a:rPr>
              <a:t>log</a:t>
            </a:r>
            <a:r>
              <a:rPr kumimoji="0" lang="en-US" altLang="zh-CN" sz="2800" b="0" i="0" u="none" strike="noStrike" kern="0" cap="none" spc="0" normalizeH="0" baseline="-25000" noProof="0" dirty="0" smtClean="0">
                <a:ln>
                  <a:noFill/>
                </a:ln>
                <a:solidFill>
                  <a:srgbClr val="000000"/>
                </a:solidFill>
                <a:effectLst/>
                <a:uLnTx/>
                <a:uFillTx/>
                <a:latin typeface="微软雅黑" pitchFamily="34" charset="-122"/>
                <a:ea typeface="微软雅黑" pitchFamily="34" charset="-122"/>
                <a:sym typeface="Symbol" pitchFamily="18" charset="2"/>
              </a:rPr>
              <a:t>2</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sz="2800" b="0" i="0" u="none" strike="noStrike" kern="0" cap="none" spc="0" normalizeH="0" baseline="30000" noProof="0" dirty="0" smtClean="0">
                <a:ln>
                  <a:noFill/>
                </a:ln>
                <a:solidFill>
                  <a:srgbClr val="0000FF"/>
                </a:solidFill>
                <a:effectLst/>
                <a:uLnTx/>
                <a:uFillTx/>
                <a:latin typeface="微软雅黑" pitchFamily="34" charset="-122"/>
                <a:ea typeface="微软雅黑" pitchFamily="34" charset="-122"/>
                <a:sym typeface="Symbol" pitchFamily="18" charset="2"/>
              </a:rPr>
              <a:t>i </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C</a:t>
            </a:r>
            <a:r>
              <a:rPr kumimoji="0" lang="zh-CN" altLang="en-US"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判别一个对象的类属</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所要求的</a:t>
            </a:r>
            <a:r>
              <a:rPr kumimoji="0" lang="zh-CN" altLang="en-US"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总的期望信息量</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M(</a:t>
            </a:r>
            <a:r>
              <a:rPr kumimoji="0" lang="en-US" altLang="zh-CN" sz="2800" b="0" i="0" u="none" strike="noStrike" kern="0" cap="none" spc="0" normalizeH="0" baseline="0" noProof="0" dirty="0" err="1" smtClean="0">
                <a:ln>
                  <a:noFill/>
                </a:ln>
                <a:solidFill>
                  <a:srgbClr val="0000FF"/>
                </a:solidFill>
                <a:effectLst/>
                <a:uLnTx/>
                <a:uFillTx/>
                <a:latin typeface="微软雅黑" pitchFamily="34" charset="-122"/>
                <a:ea typeface="微软雅黑" pitchFamily="34" charset="-122"/>
              </a:rPr>
              <a:t>Ci</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 </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b="0" i="0" u="none" strike="noStrike" kern="0" cap="none" spc="0" normalizeH="0" baseline="0" noProof="0" dirty="0" err="1" smtClean="0">
                <a:ln>
                  <a:noFill/>
                </a:ln>
                <a:solidFill>
                  <a:srgbClr val="FF0000"/>
                </a:solidFill>
                <a:effectLst/>
                <a:uLnTx/>
                <a:uFillTx/>
                <a:latin typeface="微软雅黑" pitchFamily="34" charset="-122"/>
                <a:ea typeface="微软雅黑" pitchFamily="34" charset="-122"/>
              </a:rPr>
              <a:t>Ci</a:t>
            </a:r>
            <a:r>
              <a:rPr kumimoji="0" lang="zh-CN" altLang="en-US"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判别一个对象的类属</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所要求的</a:t>
            </a:r>
            <a:r>
              <a:rPr kumimoji="0" lang="zh-CN" altLang="en-US"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总的期望信息量</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B(</a:t>
            </a:r>
            <a:r>
              <a:rPr kumimoji="0" lang="en-US" altLang="zh-CN"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C</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 A)</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C</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中</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值为</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Ai</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的概率</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P(Ai)</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 </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M(</a:t>
            </a:r>
            <a:r>
              <a:rPr kumimoji="0" lang="en-US" altLang="zh-CN" sz="2800" b="0" i="0" u="none" strike="noStrike" kern="0" cap="none" spc="0" normalizeH="0" baseline="0" noProof="0" dirty="0" err="1" smtClean="0">
                <a:ln>
                  <a:noFill/>
                </a:ln>
                <a:solidFill>
                  <a:srgbClr val="0000FF"/>
                </a:solidFill>
                <a:effectLst/>
                <a:uLnTx/>
                <a:uFillTx/>
                <a:latin typeface="微软雅黑" pitchFamily="34" charset="-122"/>
                <a:ea typeface="微软雅黑" pitchFamily="34" charset="-122"/>
              </a:rPr>
              <a:t>Ci</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C</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按属性</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构造</a:t>
            </a:r>
            <a:r>
              <a:rPr kumimoji="0" lang="zh-CN" altLang="en-US"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决策树</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后</a:t>
            </a:r>
            <a:r>
              <a:rPr kumimoji="0" lang="zh-CN" altLang="en-US"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需要的期望信息量</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M(C)-B(C, A)</a:t>
            </a:r>
            <a:r>
              <a:rPr kumimoji="0" lang="zh-CN" altLang="en-US"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越大</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说明测试这个</a:t>
            </a:r>
            <a:r>
              <a:rPr kumimoji="0" lang="zh-CN" altLang="en-US"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属性</a:t>
            </a:r>
            <a:r>
              <a:rPr kumimoji="0" lang="en-US" altLang="zh-CN"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所能</a:t>
            </a:r>
            <a:r>
              <a:rPr kumimoji="0" lang="zh-CN" altLang="en-US"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传递的信息量越大</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判别的速度也就越快</a:t>
            </a:r>
            <a:r>
              <a:rPr kumimoji="0" lang="zh-CN" altLang="en-US"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关键：选择</a:t>
            </a:r>
            <a:r>
              <a:rPr kumimoji="0" lang="en-US" altLang="zh-CN" sz="2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M(C)-B(C, A)</a:t>
            </a:r>
            <a:r>
              <a:rPr kumimoji="0" lang="zh-CN" altLang="en-US"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最大</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的</a:t>
            </a:r>
            <a:r>
              <a:rPr kumimoji="0" lang="zh-CN" altLang="en-US"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属性</a:t>
            </a:r>
            <a:r>
              <a:rPr kumimoji="0" lang="en-US" altLang="zh-CN" sz="28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生成决策树；</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randombar(horizontal)">
                                      <p:cBhvr>
                                        <p:cTn id="7" dur="500"/>
                                        <p:tgtEl>
                                          <p:spTgt spid="9">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0" dur="500"/>
                                        <p:tgtEl>
                                          <p:spTgt spid="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5" dur="500"/>
                                        <p:tgtEl>
                                          <p:spTgt spid="9">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5" end="5"/>
                                            </p:txEl>
                                          </p:spTgt>
                                        </p:tgtEl>
                                        <p:attrNameLst>
                                          <p:attrName>style.visibility</p:attrName>
                                        </p:attrNameLst>
                                      </p:cBhvr>
                                      <p:to>
                                        <p:strVal val="visible"/>
                                      </p:to>
                                    </p:set>
                                    <p:animEffect transition="in" filter="randombar(horizontal)">
                                      <p:cBhvr>
                                        <p:cTn id="18" dur="500"/>
                                        <p:tgtEl>
                                          <p:spTgt spid="9">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randombar(horizontal)">
                                      <p:cBhvr>
                                        <p:cTn id="23" dur="500"/>
                                        <p:tgtEl>
                                          <p:spTgt spid="9">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randombar(horizontal)">
                                      <p:cBhvr>
                                        <p:cTn id="26" dur="500"/>
                                        <p:tgtEl>
                                          <p:spTgt spid="9">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animEffect transition="in" filter="randombar(horizontal)">
                                      <p:cBhvr>
                                        <p:cTn id="29" dur="500"/>
                                        <p:tgtEl>
                                          <p:spTgt spid="9">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9">
                                            <p:txEl>
                                              <p:pRg st="9" end="9"/>
                                            </p:txEl>
                                          </p:spTgt>
                                        </p:tgtEl>
                                        <p:attrNameLst>
                                          <p:attrName>style.visibility</p:attrName>
                                        </p:attrNameLst>
                                      </p:cBhvr>
                                      <p:to>
                                        <p:strVal val="visible"/>
                                      </p:to>
                                    </p:set>
                                    <p:animEffect transition="in" filter="randombar(horizontal)">
                                      <p:cBhvr>
                                        <p:cTn id="34"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1771626"/>
            <a:ext cx="822960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600" b="1" i="0" u="none" strike="noStrike" kern="0" cap="none" spc="0" normalizeH="0" baseline="0" noProof="0" dirty="0" smtClean="0">
                <a:ln>
                  <a:noFill/>
                </a:ln>
                <a:solidFill>
                  <a:srgbClr val="000000"/>
                </a:solidFill>
                <a:effectLst/>
                <a:uLnTx/>
                <a:uFillTx/>
                <a:latin typeface="Arial"/>
                <a:ea typeface="黑体"/>
              </a:rPr>
              <a:t>选取“</a:t>
            </a:r>
            <a:r>
              <a:rPr kumimoji="0" lang="zh-CN" altLang="en-US" sz="2600" b="1" i="0" u="none" strike="noStrike" kern="0" cap="none" spc="0" normalizeH="0" baseline="0" noProof="0" dirty="0" smtClean="0">
                <a:ln>
                  <a:noFill/>
                </a:ln>
                <a:solidFill>
                  <a:srgbClr val="0066FF"/>
                </a:solidFill>
                <a:effectLst/>
                <a:uLnTx/>
                <a:uFillTx/>
                <a:latin typeface="Arial"/>
                <a:ea typeface="黑体"/>
              </a:rPr>
              <a:t>高度</a:t>
            </a:r>
            <a:r>
              <a:rPr kumimoji="0" lang="zh-CN" altLang="en-US" sz="2600" b="1" i="0" u="none" strike="noStrike" kern="0" cap="none" spc="0" normalizeH="0" baseline="0" noProof="0" dirty="0" smtClean="0">
                <a:ln>
                  <a:noFill/>
                </a:ln>
                <a:solidFill>
                  <a:srgbClr val="000000"/>
                </a:solidFill>
                <a:effectLst/>
                <a:uLnTx/>
                <a:uFillTx/>
                <a:latin typeface="Arial"/>
                <a:ea typeface="黑体"/>
              </a:rPr>
              <a:t>”为树的根节点：</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sz="2400" b="1" i="0" u="none" strike="noStrike" kern="0" cap="none" spc="0" normalizeH="0" baseline="0" noProof="0" dirty="0" smtClean="0">
                <a:ln>
                  <a:noFill/>
                </a:ln>
                <a:solidFill>
                  <a:srgbClr val="000000"/>
                </a:solidFill>
                <a:effectLst/>
                <a:uLnTx/>
                <a:uFillTx/>
                <a:latin typeface="Arial"/>
                <a:ea typeface="黑体"/>
              </a:rPr>
              <a:t>2</a:t>
            </a:r>
            <a:r>
              <a:rPr kumimoji="0" lang="zh-CN" altLang="en-US" sz="2400" b="1" i="0" u="none" strike="noStrike" kern="0" cap="none" spc="0" normalizeH="0" baseline="0" noProof="0" dirty="0" smtClean="0">
                <a:ln>
                  <a:noFill/>
                </a:ln>
                <a:solidFill>
                  <a:srgbClr val="000000"/>
                </a:solidFill>
                <a:effectLst/>
                <a:uLnTx/>
                <a:uFillTx/>
                <a:latin typeface="Arial"/>
                <a:ea typeface="黑体"/>
              </a:rPr>
              <a:t>个</a:t>
            </a:r>
            <a:r>
              <a:rPr kumimoji="0" lang="zh-CN" altLang="en-US" sz="2400" b="1" i="0" u="none" strike="noStrike" kern="0" cap="none" spc="0" normalizeH="0" baseline="0" noProof="0" dirty="0" smtClean="0">
                <a:ln>
                  <a:noFill/>
                </a:ln>
                <a:solidFill>
                  <a:srgbClr val="0066FF"/>
                </a:solidFill>
                <a:effectLst/>
                <a:uLnTx/>
                <a:uFillTx/>
                <a:latin typeface="Arial"/>
                <a:ea typeface="黑体"/>
              </a:rPr>
              <a:t>属性值</a:t>
            </a:r>
            <a:r>
              <a:rPr kumimoji="0" lang="en-US" altLang="zh-CN" sz="2400" b="1" i="0" u="none" strike="noStrike" kern="0" cap="none" spc="0" normalizeH="0" baseline="0" noProof="0" dirty="0" smtClean="0">
                <a:ln>
                  <a:noFill/>
                </a:ln>
                <a:solidFill>
                  <a:srgbClr val="000000"/>
                </a:solidFill>
                <a:effectLst/>
                <a:uLnTx/>
                <a:uFillTx/>
                <a:latin typeface="Arial"/>
                <a:ea typeface="黑体"/>
              </a:rPr>
              <a:t>——2</a:t>
            </a:r>
            <a:r>
              <a:rPr kumimoji="0" lang="zh-CN" altLang="en-US" sz="2400" b="1" i="0" u="none" strike="noStrike" kern="0" cap="none" spc="0" normalizeH="0" baseline="0" noProof="0" dirty="0" smtClean="0">
                <a:ln>
                  <a:noFill/>
                </a:ln>
                <a:solidFill>
                  <a:srgbClr val="000000"/>
                </a:solidFill>
                <a:effectLst/>
                <a:uLnTx/>
                <a:uFillTx/>
                <a:latin typeface="Arial"/>
                <a:ea typeface="黑体"/>
              </a:rPr>
              <a:t>个</a:t>
            </a:r>
            <a:r>
              <a:rPr kumimoji="0" lang="zh-CN" altLang="en-US" sz="2400" b="1" i="0" u="none" strike="noStrike" kern="0" cap="none" spc="0" normalizeH="0" baseline="0" noProof="0" dirty="0" smtClean="0">
                <a:ln>
                  <a:noFill/>
                </a:ln>
                <a:solidFill>
                  <a:srgbClr val="0066FF"/>
                </a:solidFill>
                <a:effectLst/>
                <a:uLnTx/>
                <a:uFillTx/>
                <a:latin typeface="Arial"/>
                <a:ea typeface="黑体"/>
              </a:rPr>
              <a:t>对象子集</a:t>
            </a:r>
            <a:r>
              <a:rPr kumimoji="0" lang="zh-CN" altLang="en-US" sz="2400" b="1" i="0" u="none" strike="noStrike" kern="0" cap="none" spc="0" normalizeH="0" baseline="0" noProof="0" dirty="0" smtClean="0">
                <a:ln>
                  <a:noFill/>
                </a:ln>
                <a:solidFill>
                  <a:srgbClr val="000000"/>
                </a:solidFill>
                <a:effectLst/>
                <a:uLnTx/>
                <a:uFillTx/>
                <a:latin typeface="Arial"/>
                <a:ea typeface="黑体"/>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endParaRPr kumimoji="0" lang="en-US" altLang="zh-CN" sz="2600" b="1" i="0" u="none" strike="noStrike" kern="0" cap="none" spc="0" normalizeH="0" baseline="0" noProof="0" dirty="0" smtClean="0">
              <a:ln>
                <a:noFill/>
              </a:ln>
              <a:solidFill>
                <a:srgbClr val="000000"/>
              </a:solidFill>
              <a:effectLst/>
              <a:uLnTx/>
              <a:uFillTx/>
              <a:latin typeface="Arial"/>
              <a:ea typeface="黑体"/>
            </a:endParaRPr>
          </a:p>
        </p:txBody>
      </p:sp>
      <p:sp>
        <p:nvSpPr>
          <p:cNvPr id="10" name="Text Box 4"/>
          <p:cNvSpPr txBox="1">
            <a:spLocks noChangeArrowheads="1"/>
          </p:cNvSpPr>
          <p:nvPr/>
        </p:nvSpPr>
        <p:spPr bwMode="auto">
          <a:xfrm>
            <a:off x="4787900" y="357185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00FF"/>
                </a:solidFill>
                <a:ea typeface="黑体" pitchFamily="49" charset="-122"/>
              </a:rPr>
              <a:t>高度</a:t>
            </a:r>
          </a:p>
        </p:txBody>
      </p:sp>
      <p:sp>
        <p:nvSpPr>
          <p:cNvPr id="11" name="Text Box 5"/>
          <p:cNvSpPr txBox="1">
            <a:spLocks noChangeArrowheads="1"/>
          </p:cNvSpPr>
          <p:nvPr/>
        </p:nvSpPr>
        <p:spPr bwMode="auto">
          <a:xfrm>
            <a:off x="3492500" y="414811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高</a:t>
            </a:r>
          </a:p>
        </p:txBody>
      </p:sp>
      <p:sp>
        <p:nvSpPr>
          <p:cNvPr id="12" name="Text Box 7"/>
          <p:cNvSpPr txBox="1">
            <a:spLocks noChangeArrowheads="1"/>
          </p:cNvSpPr>
          <p:nvPr/>
        </p:nvSpPr>
        <p:spPr bwMode="auto">
          <a:xfrm>
            <a:off x="6300788" y="414811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矮</a:t>
            </a:r>
          </a:p>
        </p:txBody>
      </p:sp>
      <p:sp>
        <p:nvSpPr>
          <p:cNvPr id="13" name="Text Box 8"/>
          <p:cNvSpPr txBox="1">
            <a:spLocks noChangeArrowheads="1"/>
          </p:cNvSpPr>
          <p:nvPr/>
        </p:nvSpPr>
        <p:spPr bwMode="auto">
          <a:xfrm>
            <a:off x="2627313" y="4868838"/>
            <a:ext cx="32766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200" b="1">
                <a:solidFill>
                  <a:srgbClr val="0066FF"/>
                </a:solidFill>
                <a:ea typeface="黑体" pitchFamily="49" charset="-122"/>
              </a:rPr>
              <a:t>{</a:t>
            </a:r>
            <a:r>
              <a:rPr lang="zh-CN" altLang="en-US" sz="2200" b="1">
                <a:solidFill>
                  <a:srgbClr val="0066FF"/>
                </a:solidFill>
                <a:ea typeface="黑体" pitchFamily="49" charset="-122"/>
              </a:rPr>
              <a:t>高，金，棕：－</a:t>
            </a:r>
            <a:r>
              <a:rPr lang="en-US" altLang="zh-CN" sz="2200" b="1">
                <a:solidFill>
                  <a:srgbClr val="0066FF"/>
                </a:solidFill>
                <a:ea typeface="黑体" pitchFamily="49" charset="-122"/>
              </a:rPr>
              <a:t>}</a:t>
            </a:r>
          </a:p>
          <a:p>
            <a:pPr algn="ctr" eaLnBrk="1" hangingPunct="1">
              <a:spcBef>
                <a:spcPct val="50000"/>
              </a:spcBef>
            </a:pPr>
            <a:r>
              <a:rPr lang="en-US" altLang="zh-CN" sz="2200" b="1">
                <a:ea typeface="黑体" pitchFamily="49" charset="-122"/>
              </a:rPr>
              <a:t>{</a:t>
            </a:r>
            <a:r>
              <a:rPr lang="zh-CN" altLang="en-US" sz="2200" b="1">
                <a:ea typeface="黑体" pitchFamily="49" charset="-122"/>
              </a:rPr>
              <a:t>高，红，蓝：＋</a:t>
            </a:r>
            <a:r>
              <a:rPr lang="en-US" altLang="zh-CN" sz="2200" b="1">
                <a:ea typeface="黑体" pitchFamily="49" charset="-122"/>
              </a:rPr>
              <a:t>}</a:t>
            </a:r>
          </a:p>
          <a:p>
            <a:pPr algn="ctr" eaLnBrk="1" hangingPunct="1">
              <a:spcBef>
                <a:spcPct val="50000"/>
              </a:spcBef>
            </a:pPr>
            <a:r>
              <a:rPr lang="en-US" altLang="zh-CN" sz="2200" b="1">
                <a:solidFill>
                  <a:srgbClr val="0066FF"/>
                </a:solidFill>
                <a:ea typeface="黑体" pitchFamily="49" charset="-122"/>
              </a:rPr>
              <a:t>{</a:t>
            </a:r>
            <a:r>
              <a:rPr lang="zh-CN" altLang="en-US" sz="2200" b="1">
                <a:solidFill>
                  <a:srgbClr val="0066FF"/>
                </a:solidFill>
                <a:ea typeface="黑体" pitchFamily="49" charset="-122"/>
              </a:rPr>
              <a:t>高，黑，蓝：－</a:t>
            </a:r>
            <a:r>
              <a:rPr lang="en-US" altLang="zh-CN" sz="2200" b="1">
                <a:solidFill>
                  <a:srgbClr val="0066FF"/>
                </a:solidFill>
                <a:ea typeface="黑体" pitchFamily="49" charset="-122"/>
              </a:rPr>
              <a:t>}</a:t>
            </a:r>
          </a:p>
          <a:p>
            <a:pPr algn="ctr" eaLnBrk="1" hangingPunct="1">
              <a:spcBef>
                <a:spcPct val="50000"/>
              </a:spcBef>
            </a:pPr>
            <a:r>
              <a:rPr lang="en-US" altLang="zh-CN" sz="2200" b="1">
                <a:ea typeface="黑体" pitchFamily="49" charset="-122"/>
              </a:rPr>
              <a:t>{</a:t>
            </a:r>
            <a:r>
              <a:rPr lang="zh-CN" altLang="en-US" sz="2200" b="1">
                <a:ea typeface="黑体" pitchFamily="49" charset="-122"/>
              </a:rPr>
              <a:t>高，金，蓝：＋</a:t>
            </a:r>
            <a:r>
              <a:rPr lang="en-US" altLang="zh-CN" sz="2200" b="1">
                <a:ea typeface="黑体" pitchFamily="49" charset="-122"/>
              </a:rPr>
              <a:t>}</a:t>
            </a:r>
          </a:p>
          <a:p>
            <a:pPr algn="ctr" eaLnBrk="1" hangingPunct="1">
              <a:spcBef>
                <a:spcPct val="50000"/>
              </a:spcBef>
            </a:pPr>
            <a:r>
              <a:rPr lang="en-US" altLang="zh-CN" sz="2200" b="1">
                <a:solidFill>
                  <a:srgbClr val="0066FF"/>
                </a:solidFill>
                <a:ea typeface="黑体" pitchFamily="49" charset="-122"/>
              </a:rPr>
              <a:t>{</a:t>
            </a:r>
            <a:r>
              <a:rPr lang="zh-CN" altLang="en-US" sz="2200" b="1">
                <a:solidFill>
                  <a:srgbClr val="0066FF"/>
                </a:solidFill>
                <a:ea typeface="黑体" pitchFamily="49" charset="-122"/>
              </a:rPr>
              <a:t>高，黑，棕：－</a:t>
            </a:r>
            <a:r>
              <a:rPr lang="en-US" altLang="zh-CN" sz="2200" b="1">
                <a:solidFill>
                  <a:srgbClr val="0066FF"/>
                </a:solidFill>
                <a:ea typeface="黑体" pitchFamily="49" charset="-122"/>
              </a:rPr>
              <a:t>}</a:t>
            </a:r>
            <a:r>
              <a:rPr lang="en-US" altLang="zh-CN" sz="2200" b="1">
                <a:ea typeface="黑体" pitchFamily="49" charset="-122"/>
              </a:rPr>
              <a:t>  </a:t>
            </a:r>
          </a:p>
        </p:txBody>
      </p:sp>
      <p:cxnSp>
        <p:nvCxnSpPr>
          <p:cNvPr id="14" name="AutoShape 9"/>
          <p:cNvCxnSpPr>
            <a:cxnSpLocks noChangeShapeType="1"/>
            <a:stCxn id="10" idx="2"/>
            <a:endCxn id="13" idx="0"/>
          </p:cNvCxnSpPr>
          <p:nvPr/>
        </p:nvCxnSpPr>
        <p:spPr bwMode="auto">
          <a:xfrm flipH="1">
            <a:off x="4265613" y="4029051"/>
            <a:ext cx="1277937" cy="8397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Text Box 11"/>
          <p:cNvSpPr txBox="1">
            <a:spLocks noChangeArrowheads="1"/>
          </p:cNvSpPr>
          <p:nvPr/>
        </p:nvSpPr>
        <p:spPr bwMode="auto">
          <a:xfrm>
            <a:off x="5867400" y="4940276"/>
            <a:ext cx="32766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｛矮、金、蓝</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0000"/>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66FF"/>
                </a:solidFill>
                <a:effectLst/>
                <a:uLnTx/>
                <a:uFillTx/>
                <a:latin typeface="黑体" pitchFamily="49" charset="-122"/>
                <a:ea typeface="黑体" pitchFamily="49" charset="-122"/>
              </a:rPr>
              <a:t>｛矮、黑、棕</a:t>
            </a:r>
            <a:r>
              <a:rPr kumimoji="0" lang="en-US" altLang="zh-CN" sz="2200" b="1" i="0" u="none" strike="noStrike" kern="0" cap="none" spc="0" normalizeH="0" baseline="0" noProof="0" smtClean="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66FF"/>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66FF"/>
                </a:solidFill>
                <a:effectLst/>
                <a:uLnTx/>
                <a:uFillTx/>
                <a:latin typeface="黑体" pitchFamily="49" charset="-122"/>
                <a:ea typeface="黑体" pitchFamily="49" charset="-122"/>
              </a:rPr>
              <a:t>｛矮、金、棕</a:t>
            </a:r>
            <a:r>
              <a:rPr kumimoji="0" lang="en-US" altLang="zh-CN" sz="2200" b="1" i="0" u="none" strike="noStrike" kern="0" cap="none" spc="0" normalizeH="0" baseline="0" noProof="0" smtClean="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66FF"/>
                </a:solidFill>
                <a:effectLst/>
                <a:uLnTx/>
                <a:uFillTx/>
                <a:latin typeface="黑体" pitchFamily="49" charset="-122"/>
                <a:ea typeface="黑体" pitchFamily="49" charset="-122"/>
              </a:rPr>
              <a:t>｝</a:t>
            </a:r>
          </a:p>
        </p:txBody>
      </p:sp>
      <p:cxnSp>
        <p:nvCxnSpPr>
          <p:cNvPr id="16" name="AutoShape 13"/>
          <p:cNvCxnSpPr>
            <a:cxnSpLocks noChangeShapeType="1"/>
            <a:stCxn id="10" idx="2"/>
            <a:endCxn id="15" idx="0"/>
          </p:cNvCxnSpPr>
          <p:nvPr/>
        </p:nvCxnSpPr>
        <p:spPr bwMode="auto">
          <a:xfrm>
            <a:off x="5543550" y="4029051"/>
            <a:ext cx="1962150" cy="9112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7" name="Rectangle 14"/>
          <p:cNvSpPr>
            <a:spLocks noChangeArrowheads="1"/>
          </p:cNvSpPr>
          <p:nvPr/>
        </p:nvSpPr>
        <p:spPr bwMode="auto">
          <a:xfrm>
            <a:off x="250825" y="880021"/>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zh-CN" altLang="en-US" sz="2400" b="1"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高</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”的分支的</a:t>
            </a:r>
            <a:r>
              <a:rPr kumimoji="1" lang="zh-CN" altLang="en-US" sz="2400" b="1"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所需期望信息量</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为：</a:t>
            </a:r>
            <a:r>
              <a:rPr kumimoji="1" lang="en-US" altLang="zh-CN" sz="24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M(C</a:t>
            </a:r>
            <a:r>
              <a:rPr kumimoji="1" lang="zh-CN" altLang="en-US" sz="2400" b="1" i="0" u="none" strike="noStrike" kern="0" cap="none" spc="0" normalizeH="0" baseline="-25000" noProof="0" dirty="0" smtClean="0">
                <a:ln>
                  <a:noFill/>
                </a:ln>
                <a:solidFill>
                  <a:srgbClr val="FF0000"/>
                </a:solidFill>
                <a:effectLst/>
                <a:uLnTx/>
                <a:uFillTx/>
                <a:latin typeface="微软雅黑" pitchFamily="34" charset="-122"/>
                <a:ea typeface="微软雅黑" pitchFamily="34" charset="-122"/>
              </a:rPr>
              <a:t>高</a:t>
            </a:r>
            <a:r>
              <a:rPr kumimoji="1" lang="en-US" altLang="zh-CN" sz="24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t>
            </a:r>
            <a:br>
              <a:rPr kumimoji="1" lang="en-US" altLang="zh-CN" sz="24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b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2/5</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log</a:t>
            </a:r>
            <a:r>
              <a:rPr kumimoji="1" lang="en-US" altLang="zh-CN" sz="2400" b="1"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2</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2/5</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3/5</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log</a:t>
            </a:r>
            <a:r>
              <a:rPr kumimoji="1" lang="en-US" altLang="zh-CN" sz="2400" b="1"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2</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3/5</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0.971 bits</a:t>
            </a:r>
          </a:p>
        </p:txBody>
      </p:sp>
      <p:sp>
        <p:nvSpPr>
          <p:cNvPr id="18" name="AutoShape 15"/>
          <p:cNvSpPr>
            <a:spLocks noChangeArrowheads="1"/>
          </p:cNvSpPr>
          <p:nvPr/>
        </p:nvSpPr>
        <p:spPr bwMode="auto">
          <a:xfrm>
            <a:off x="395288" y="1916088"/>
            <a:ext cx="2232025" cy="504825"/>
          </a:xfrm>
          <a:prstGeom prst="wedgeRectCallout">
            <a:avLst>
              <a:gd name="adj1" fmla="val 5546"/>
              <a:gd name="adj2" fmla="val -103144"/>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en-US" altLang="zh-CN" sz="2400" b="1" i="0" u="none" strike="noStrike" kern="0" cap="none" spc="0" normalizeH="0" baseline="3000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=2/5</a:t>
            </a:r>
          </a:p>
        </p:txBody>
      </p:sp>
      <p:sp>
        <p:nvSpPr>
          <p:cNvPr id="19" name="AutoShape 16"/>
          <p:cNvSpPr>
            <a:spLocks noChangeArrowheads="1"/>
          </p:cNvSpPr>
          <p:nvPr/>
        </p:nvSpPr>
        <p:spPr bwMode="auto">
          <a:xfrm>
            <a:off x="2987675" y="1989113"/>
            <a:ext cx="2232025" cy="504825"/>
          </a:xfrm>
          <a:prstGeom prst="wedgeRectCallout">
            <a:avLst>
              <a:gd name="adj1" fmla="val 11236"/>
              <a:gd name="adj2" fmla="val -118241"/>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en-US" altLang="zh-CN" sz="2400" b="1" i="0" u="none" strike="noStrike" kern="0" cap="none" spc="0" normalizeH="0" baseline="3000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ea typeface="黑体" pitchFamily="49" charset="-122"/>
              </a:rPr>
              <a:t>=3/5</a:t>
            </a:r>
          </a:p>
        </p:txBody>
      </p:sp>
      <p:sp>
        <p:nvSpPr>
          <p:cNvPr id="20" name="Rectangle 17"/>
          <p:cNvSpPr>
            <a:spLocks noChangeArrowheads="1"/>
          </p:cNvSpPr>
          <p:nvPr/>
        </p:nvSpPr>
        <p:spPr bwMode="auto">
          <a:xfrm>
            <a:off x="250825" y="1816646"/>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华文中宋" pitchFamily="2" charset="-122"/>
              </a:rPr>
              <a:t>“</a:t>
            </a:r>
            <a:r>
              <a:rPr kumimoji="1" lang="zh-CN" altLang="en-US" sz="2400" b="1" i="0" u="none" strike="noStrike" kern="0" cap="none" spc="0" normalizeH="0" baseline="0" noProof="0" dirty="0" smtClean="0">
                <a:ln>
                  <a:noFill/>
                </a:ln>
                <a:solidFill>
                  <a:srgbClr val="0000FF"/>
                </a:solidFill>
                <a:effectLst/>
                <a:uLnTx/>
                <a:uFillTx/>
                <a:latin typeface="华文中宋" pitchFamily="2" charset="-122"/>
                <a:ea typeface="华文中宋" pitchFamily="2" charset="-122"/>
              </a:rPr>
              <a:t>矮</a:t>
            </a: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华文中宋" pitchFamily="2"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的分支的</a:t>
            </a:r>
            <a:r>
              <a:rPr kumimoji="1" lang="zh-CN" altLang="en-US" sz="2400" b="1" i="0" u="none" strike="noStrike" kern="0" cap="none" spc="0" normalizeH="0" baseline="0" noProof="0" dirty="0" smtClean="0">
                <a:ln>
                  <a:noFill/>
                </a:ln>
                <a:solidFill>
                  <a:srgbClr val="0000FF"/>
                </a:solidFill>
                <a:effectLst/>
                <a:uLnTx/>
                <a:uFillTx/>
                <a:latin typeface="华文中宋" pitchFamily="2" charset="-122"/>
                <a:ea typeface="华文中宋" pitchFamily="2" charset="-122"/>
              </a:rPr>
              <a:t>所需期望信息量</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为：</a:t>
            </a:r>
            <a:r>
              <a:rPr kumimoji="1" lang="en-US" altLang="zh-CN" sz="2400" b="1" i="0" u="none" strike="noStrike" kern="0" cap="none" spc="0" normalizeH="0" baseline="0" noProof="0" dirty="0" smtClean="0">
                <a:ln>
                  <a:noFill/>
                </a:ln>
                <a:solidFill>
                  <a:srgbClr val="FF0000"/>
                </a:solidFill>
                <a:effectLst/>
                <a:uLnTx/>
                <a:uFillTx/>
              </a:rPr>
              <a:t>M(C</a:t>
            </a:r>
            <a:r>
              <a:rPr kumimoji="1" lang="zh-CN" altLang="en-US" sz="2400" b="1" i="0" u="none" strike="noStrike" kern="0" cap="none" spc="0" normalizeH="0" baseline="-25000" noProof="0" dirty="0" smtClean="0">
                <a:ln>
                  <a:noFill/>
                </a:ln>
                <a:solidFill>
                  <a:srgbClr val="FF0000"/>
                </a:solidFill>
                <a:effectLst/>
                <a:uLnTx/>
                <a:uFillTx/>
              </a:rPr>
              <a:t>矮</a:t>
            </a:r>
            <a:r>
              <a:rPr kumimoji="1" lang="en-US" altLang="zh-CN" sz="2400" b="1" i="0" u="none" strike="noStrike" kern="0" cap="none" spc="0" normalizeH="0" baseline="0" noProof="0" dirty="0" smtClean="0">
                <a:ln>
                  <a:noFill/>
                </a:ln>
                <a:solidFill>
                  <a:srgbClr val="FF0000"/>
                </a:solidFill>
                <a:effectLst/>
                <a:uLnTx/>
                <a:uFillTx/>
              </a:rPr>
              <a:t>)</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a:r>
            <a:b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1/3</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log</a:t>
            </a:r>
            <a:r>
              <a:rPr kumimoji="1" lang="en-US" altLang="zh-CN" sz="2400" b="1" i="0" u="none" strike="noStrike" kern="0" cap="none" spc="0" normalizeH="0" baseline="-25000" noProof="0" dirty="0" smtClean="0">
                <a:ln>
                  <a:noFill/>
                </a:ln>
                <a:solidFill>
                  <a:sysClr val="windowText" lastClr="000000"/>
                </a:solidFill>
                <a:effectLst/>
                <a:uLnTx/>
                <a:uFillTx/>
                <a:latin typeface="华文中宋" pitchFamily="2" charset="-122"/>
                <a:ea typeface="华文中宋" pitchFamily="2" charset="-122"/>
              </a:rPr>
              <a:t>2</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1/3</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2/3</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log</a:t>
            </a:r>
            <a:r>
              <a:rPr kumimoji="1" lang="en-US" altLang="zh-CN" sz="2400" b="1" i="0" u="none" strike="noStrike" kern="0" cap="none" spc="0" normalizeH="0" baseline="-25000" noProof="0" dirty="0" smtClean="0">
                <a:ln>
                  <a:noFill/>
                </a:ln>
                <a:solidFill>
                  <a:sysClr val="windowText" lastClr="000000"/>
                </a:solidFill>
                <a:effectLst/>
                <a:uLnTx/>
                <a:uFillTx/>
                <a:latin typeface="华文中宋" pitchFamily="2" charset="-122"/>
                <a:ea typeface="华文中宋" pitchFamily="2" charset="-122"/>
              </a:rPr>
              <a:t>2</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2/3</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0.918 bits</a:t>
            </a:r>
          </a:p>
        </p:txBody>
      </p:sp>
      <p:sp>
        <p:nvSpPr>
          <p:cNvPr id="21" name="AutoShape 18"/>
          <p:cNvSpPr>
            <a:spLocks noChangeArrowheads="1"/>
          </p:cNvSpPr>
          <p:nvPr/>
        </p:nvSpPr>
        <p:spPr bwMode="auto">
          <a:xfrm>
            <a:off x="539750" y="2995588"/>
            <a:ext cx="2232025" cy="504825"/>
          </a:xfrm>
          <a:prstGeom prst="wedgeRectCallout">
            <a:avLst>
              <a:gd name="adj1" fmla="val -852"/>
              <a:gd name="adj2" fmla="val -120755"/>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en-US" altLang="zh-CN" sz="2400" b="1" i="0" u="none" strike="noStrike" kern="0" cap="none" spc="0" normalizeH="0" baseline="3000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=1/3</a:t>
            </a:r>
          </a:p>
        </p:txBody>
      </p:sp>
      <p:sp>
        <p:nvSpPr>
          <p:cNvPr id="22" name="AutoShape 19"/>
          <p:cNvSpPr>
            <a:spLocks noChangeArrowheads="1"/>
          </p:cNvSpPr>
          <p:nvPr/>
        </p:nvSpPr>
        <p:spPr bwMode="auto">
          <a:xfrm>
            <a:off x="3203575" y="2924151"/>
            <a:ext cx="2232025" cy="504825"/>
          </a:xfrm>
          <a:prstGeom prst="wedgeRectCallout">
            <a:avLst>
              <a:gd name="adj1" fmla="val 5759"/>
              <a:gd name="adj2" fmla="val -117611"/>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en-US" altLang="zh-CN" sz="2400" b="1" i="0" u="none" strike="noStrike" kern="0" cap="none" spc="0" normalizeH="0" baseline="3000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=2/3</a:t>
            </a:r>
          </a:p>
        </p:txBody>
      </p:sp>
      <p:sp>
        <p:nvSpPr>
          <p:cNvPr id="23" name="Rectangle 20"/>
          <p:cNvSpPr>
            <a:spLocks noChangeArrowheads="1"/>
          </p:cNvSpPr>
          <p:nvPr/>
        </p:nvSpPr>
        <p:spPr bwMode="auto">
          <a:xfrm>
            <a:off x="250825" y="2751683"/>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0000"/>
                </a:solidFill>
                <a:effectLst/>
                <a:uLnTx/>
                <a:uFillTx/>
                <a:ea typeface="黑体" pitchFamily="49" charset="-122"/>
              </a:rPr>
              <a:t>C</a:t>
            </a:r>
            <a:r>
              <a:rPr kumimoji="0"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以</a:t>
            </a: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属性</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smtClean="0">
                <a:ln>
                  <a:noFill/>
                </a:ln>
                <a:solidFill>
                  <a:srgbClr val="FF0000"/>
                </a:solidFill>
                <a:effectLst/>
                <a:uLnTx/>
                <a:uFillTx/>
                <a:latin typeface="黑体" pitchFamily="49" charset="-122"/>
                <a:ea typeface="黑体" pitchFamily="49" charset="-122"/>
              </a:rPr>
              <a:t>高度</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作划分后进一步判别所需的</a:t>
            </a:r>
            <a:r>
              <a:rPr kumimoji="1" lang="zh-CN" altLang="en-US" sz="2400" b="1" i="0" u="none" strike="noStrike" kern="0" cap="none" spc="0" normalizeH="0" baseline="0" noProof="0" dirty="0" smtClean="0">
                <a:ln>
                  <a:noFill/>
                </a:ln>
                <a:solidFill>
                  <a:srgbClr val="0000FF"/>
                </a:solidFill>
                <a:effectLst/>
                <a:uLnTx/>
                <a:uFillTx/>
                <a:latin typeface="黑体" pitchFamily="49" charset="-122"/>
                <a:ea typeface="黑体" pitchFamily="49" charset="-122"/>
              </a:rPr>
              <a:t>期望信息量</a:t>
            </a: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00FF"/>
                </a:solidFill>
                <a:effectLst/>
                <a:uLnTx/>
                <a:uFillTx/>
              </a:rPr>
              <a:t>B(</a:t>
            </a:r>
            <a:r>
              <a:rPr kumimoji="1" lang="en-US" altLang="zh-CN" sz="2400" b="1" i="0" u="none" strike="noStrike" kern="0" cap="none" spc="0" normalizeH="0" baseline="0" noProof="0" dirty="0" smtClean="0">
                <a:ln>
                  <a:noFill/>
                </a:ln>
                <a:solidFill>
                  <a:srgbClr val="FF0000"/>
                </a:solidFill>
                <a:effectLst/>
                <a:uLnTx/>
                <a:uFillTx/>
              </a:rPr>
              <a:t>C</a:t>
            </a:r>
            <a:r>
              <a:rPr kumimoji="1" lang="en-US" altLang="zh-CN" sz="2400" b="1" i="0" u="none" strike="noStrike" kern="0" cap="none" spc="0" normalizeH="0" baseline="0" noProof="0" dirty="0" smtClean="0">
                <a:ln>
                  <a:noFill/>
                </a:ln>
                <a:solidFill>
                  <a:srgbClr val="0000FF"/>
                </a:solidFill>
                <a:effectLst/>
                <a:uLnTx/>
                <a:uFillTx/>
              </a:rPr>
              <a:t>,“</a:t>
            </a:r>
            <a:r>
              <a:rPr kumimoji="1" lang="zh-CN" altLang="en-US" sz="2400" b="1" i="0" u="none" strike="noStrike" kern="0" cap="none" spc="0" normalizeH="0" baseline="0" noProof="0" dirty="0" smtClean="0">
                <a:ln>
                  <a:noFill/>
                </a:ln>
                <a:solidFill>
                  <a:srgbClr val="FF0000"/>
                </a:solidFill>
                <a:effectLst/>
                <a:uLnTx/>
                <a:uFillTx/>
              </a:rPr>
              <a:t>高度</a:t>
            </a:r>
            <a:r>
              <a:rPr kumimoji="1" lang="zh-CN" altLang="en-US" sz="2400" b="1" i="0" u="none" strike="noStrike" kern="0" cap="none" spc="0" normalizeH="0" baseline="0" noProof="0" dirty="0" smtClean="0">
                <a:ln>
                  <a:noFill/>
                </a:ln>
                <a:solidFill>
                  <a:srgbClr val="0000FF"/>
                </a:solidFill>
                <a:effectLst/>
                <a:uLnTx/>
                <a:uFillTx/>
              </a:rPr>
              <a:t>”</a:t>
            </a:r>
            <a:r>
              <a:rPr kumimoji="1" lang="en-US" altLang="zh-CN" sz="2400" b="1" i="0" u="none" strike="noStrike" kern="0" cap="none" spc="0" normalizeH="0" baseline="0" noProof="0" dirty="0" smtClean="0">
                <a:ln>
                  <a:noFill/>
                </a:ln>
                <a:solidFill>
                  <a:srgbClr val="0000FF"/>
                </a:solidFill>
                <a:effectLst/>
                <a:uLnTx/>
                <a:uFillTx/>
              </a:rPr>
              <a:t>) = 5/8</a:t>
            </a:r>
            <a:r>
              <a:rPr kumimoji="1" lang="en-US" altLang="zh-CN" sz="2400" b="1" i="0" u="none" strike="noStrike" kern="0" cap="none" spc="0" normalizeH="0" baseline="0" noProof="0" dirty="0" smtClean="0">
                <a:ln>
                  <a:noFill/>
                </a:ln>
                <a:solidFill>
                  <a:sysClr val="windowText" lastClr="000000"/>
                </a:solidFill>
                <a:effectLst/>
                <a:uLnTx/>
                <a:uFillTx/>
              </a:rPr>
              <a:t>× </a:t>
            </a:r>
            <a:r>
              <a:rPr kumimoji="1" lang="en-US" altLang="zh-CN" sz="2400" b="1" i="0" u="none" strike="noStrike" kern="0" cap="none" spc="0" normalizeH="0" baseline="0" noProof="0" dirty="0" smtClean="0">
                <a:ln>
                  <a:noFill/>
                </a:ln>
                <a:solidFill>
                  <a:srgbClr val="FF0000"/>
                </a:solidFill>
                <a:effectLst/>
                <a:uLnTx/>
                <a:uFillTx/>
              </a:rPr>
              <a:t>M(C</a:t>
            </a:r>
            <a:r>
              <a:rPr kumimoji="1" lang="zh-CN" altLang="en-US" sz="2400" b="1" i="0" u="none" strike="noStrike" kern="0" cap="none" spc="0" normalizeH="0" baseline="0" noProof="0" dirty="0" smtClean="0">
                <a:ln>
                  <a:noFill/>
                </a:ln>
                <a:solidFill>
                  <a:srgbClr val="FF0000"/>
                </a:solidFill>
                <a:effectLst/>
                <a:uLnTx/>
                <a:uFillTx/>
              </a:rPr>
              <a:t>高</a:t>
            </a:r>
            <a:r>
              <a:rPr kumimoji="1" lang="en-US" altLang="zh-CN" sz="2400" b="1" i="0" u="none" strike="noStrike" kern="0" cap="none" spc="0" normalizeH="0" baseline="0" noProof="0" dirty="0" smtClean="0">
                <a:ln>
                  <a:noFill/>
                </a:ln>
                <a:solidFill>
                  <a:srgbClr val="FF0000"/>
                </a:solidFill>
                <a:effectLst/>
                <a:uLnTx/>
                <a:uFillTx/>
              </a:rPr>
              <a:t>)</a:t>
            </a:r>
            <a:r>
              <a:rPr kumimoji="1" lang="en-US" altLang="zh-CN" sz="2400" b="1" i="0" u="none" strike="noStrike" kern="0" cap="none" spc="0" normalizeH="0" baseline="0" noProof="0" dirty="0" smtClean="0">
                <a:ln>
                  <a:noFill/>
                </a:ln>
                <a:solidFill>
                  <a:srgbClr val="0066FF"/>
                </a:solidFill>
                <a:effectLst/>
                <a:uLnTx/>
                <a:uFillTx/>
              </a:rPr>
              <a:t> </a:t>
            </a:r>
            <a:r>
              <a:rPr kumimoji="1" lang="en-US" altLang="zh-CN" sz="2400" b="1" i="0" u="none" strike="noStrike" kern="0" cap="none" spc="0" normalizeH="0" baseline="0" noProof="0" dirty="0" smtClean="0">
                <a:ln>
                  <a:noFill/>
                </a:ln>
                <a:solidFill>
                  <a:srgbClr val="0000FF"/>
                </a:solidFill>
                <a:effectLst/>
                <a:uLnTx/>
                <a:uFillTx/>
              </a:rPr>
              <a:t>+ 3/8</a:t>
            </a:r>
            <a:r>
              <a:rPr kumimoji="1" lang="en-US" altLang="zh-CN" sz="2400" b="1" i="0" u="none" strike="noStrike" kern="0" cap="none" spc="0" normalizeH="0" baseline="0" noProof="0" dirty="0" smtClean="0">
                <a:ln>
                  <a:noFill/>
                </a:ln>
                <a:solidFill>
                  <a:sysClr val="windowText" lastClr="000000"/>
                </a:solidFill>
                <a:effectLst/>
                <a:uLnTx/>
                <a:uFillTx/>
              </a:rPr>
              <a:t>× </a:t>
            </a:r>
            <a:r>
              <a:rPr kumimoji="1" lang="en-US" altLang="zh-CN" sz="2400" b="1" i="0" u="none" strike="noStrike" kern="0" cap="none" spc="0" normalizeH="0" baseline="0" noProof="0" dirty="0" smtClean="0">
                <a:ln>
                  <a:noFill/>
                </a:ln>
                <a:solidFill>
                  <a:srgbClr val="FF0000"/>
                </a:solidFill>
                <a:effectLst/>
                <a:uLnTx/>
                <a:uFillTx/>
              </a:rPr>
              <a:t>M(C</a:t>
            </a:r>
            <a:r>
              <a:rPr kumimoji="1" lang="zh-CN" altLang="en-US" sz="2400" b="1" i="0" u="none" strike="noStrike" kern="0" cap="none" spc="0" normalizeH="0" baseline="0" noProof="0" dirty="0" smtClean="0">
                <a:ln>
                  <a:noFill/>
                </a:ln>
                <a:solidFill>
                  <a:srgbClr val="FF0000"/>
                </a:solidFill>
                <a:effectLst/>
                <a:uLnTx/>
                <a:uFillTx/>
              </a:rPr>
              <a:t>矮</a:t>
            </a:r>
            <a:r>
              <a:rPr kumimoji="1" lang="en-US" altLang="zh-CN" sz="2400" b="1" i="0" u="none" strike="noStrike" kern="0" cap="none" spc="0" normalizeH="0" baseline="0" noProof="0" dirty="0" smtClean="0">
                <a:ln>
                  <a:noFill/>
                </a:ln>
                <a:solidFill>
                  <a:srgbClr val="FF0000"/>
                </a:solidFill>
                <a:effectLst/>
                <a:uLnTx/>
                <a:uFillTx/>
              </a:rPr>
              <a:t>)</a:t>
            </a:r>
            <a:r>
              <a:rPr kumimoji="1" lang="en-US" altLang="zh-CN" sz="2400" b="1" i="0" u="none" strike="noStrike" kern="0" cap="none" spc="0" normalizeH="0" baseline="0" noProof="0" dirty="0" smtClean="0">
                <a:ln>
                  <a:noFill/>
                </a:ln>
                <a:solidFill>
                  <a:srgbClr val="0066FF"/>
                </a:solidFill>
                <a:effectLst/>
                <a:uLnTx/>
                <a:uFillTx/>
              </a:rPr>
              <a:t> </a:t>
            </a:r>
            <a:r>
              <a:rPr kumimoji="1" lang="en-US" altLang="zh-CN" sz="2400" b="1" i="0" u="none" strike="noStrike" kern="0" cap="none" spc="0" normalizeH="0" baseline="0" noProof="0" dirty="0" smtClean="0">
                <a:ln>
                  <a:noFill/>
                </a:ln>
                <a:solidFill>
                  <a:srgbClr val="0000FF"/>
                </a:solidFill>
                <a:effectLst/>
                <a:uLnTx/>
                <a:uFillTx/>
              </a:rPr>
              <a:t>= 0.951 bits</a:t>
            </a:r>
          </a:p>
        </p:txBody>
      </p:sp>
      <p:sp>
        <p:nvSpPr>
          <p:cNvPr id="24" name="AutoShape 22"/>
          <p:cNvSpPr>
            <a:spLocks noChangeArrowheads="1"/>
          </p:cNvSpPr>
          <p:nvPr/>
        </p:nvSpPr>
        <p:spPr bwMode="auto">
          <a:xfrm>
            <a:off x="539750" y="4579913"/>
            <a:ext cx="2232025" cy="504825"/>
          </a:xfrm>
          <a:prstGeom prst="wedgeRectCallout">
            <a:avLst>
              <a:gd name="adj1" fmla="val 105833"/>
              <a:gd name="adj2" fmla="val -74213"/>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zh-CN" altLang="en-US" sz="2400" b="1" i="0" u="none" strike="noStrike" kern="0" cap="none" spc="0" normalizeH="0" baseline="0" noProof="0" smtClean="0">
                <a:ln>
                  <a:noFill/>
                </a:ln>
                <a:solidFill>
                  <a:srgbClr val="FF0000"/>
                </a:solidFill>
                <a:effectLst/>
                <a:uLnTx/>
                <a:uFillTx/>
              </a:rPr>
              <a:t>高</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=5/8</a:t>
            </a:r>
          </a:p>
        </p:txBody>
      </p:sp>
      <p:sp>
        <p:nvSpPr>
          <p:cNvPr id="25" name="AutoShape 23"/>
          <p:cNvSpPr>
            <a:spLocks noChangeArrowheads="1"/>
          </p:cNvSpPr>
          <p:nvPr/>
        </p:nvSpPr>
        <p:spPr bwMode="auto">
          <a:xfrm>
            <a:off x="611188" y="5372076"/>
            <a:ext cx="2232025" cy="504825"/>
          </a:xfrm>
          <a:prstGeom prst="wedgeRectCallout">
            <a:avLst>
              <a:gd name="adj1" fmla="val 226171"/>
              <a:gd name="adj2" fmla="val -24842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zh-CN" altLang="en-US" sz="2400" b="1" i="0" u="none" strike="noStrike" kern="0" cap="none" spc="0" normalizeH="0" baseline="0" noProof="0" smtClean="0">
                <a:ln>
                  <a:noFill/>
                </a:ln>
                <a:solidFill>
                  <a:srgbClr val="FF0000"/>
                </a:solidFill>
                <a:effectLst/>
                <a:uLnTx/>
                <a:uFillTx/>
              </a:rPr>
              <a:t>矮</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=3/8</a:t>
            </a:r>
          </a:p>
        </p:txBody>
      </p:sp>
      <p:sp>
        <p:nvSpPr>
          <p:cNvPr id="26" name="Oval 24"/>
          <p:cNvSpPr>
            <a:spLocks noChangeArrowheads="1"/>
          </p:cNvSpPr>
          <p:nvPr/>
        </p:nvSpPr>
        <p:spPr bwMode="auto">
          <a:xfrm>
            <a:off x="2627313" y="4076676"/>
            <a:ext cx="3097212" cy="32400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Oval 25"/>
          <p:cNvSpPr>
            <a:spLocks noChangeArrowheads="1"/>
          </p:cNvSpPr>
          <p:nvPr/>
        </p:nvSpPr>
        <p:spPr bwMode="auto">
          <a:xfrm>
            <a:off x="5795963" y="3860776"/>
            <a:ext cx="3097212" cy="32400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Text Box 27"/>
          <p:cNvSpPr txBox="1">
            <a:spLocks noChangeArrowheads="1"/>
          </p:cNvSpPr>
          <p:nvPr/>
        </p:nvSpPr>
        <p:spPr bwMode="auto">
          <a:xfrm>
            <a:off x="1547813" y="6235676"/>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高</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a:t>
            </a:r>
          </a:p>
        </p:txBody>
      </p:sp>
      <p:sp>
        <p:nvSpPr>
          <p:cNvPr id="29" name="Text Box 28"/>
          <p:cNvSpPr txBox="1">
            <a:spLocks noChangeArrowheads="1"/>
          </p:cNvSpPr>
          <p:nvPr/>
        </p:nvSpPr>
        <p:spPr bwMode="auto">
          <a:xfrm>
            <a:off x="7740650" y="6380138"/>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矮</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846" y="1456085"/>
            <a:ext cx="4116279" cy="285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strips(downRight)">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ox(in)">
                                      <p:cBhvr>
                                        <p:cTn id="24" dur="500"/>
                                        <p:tgtEl>
                                          <p:spTgt spid="13"/>
                                        </p:tgtEl>
                                      </p:cBhvr>
                                    </p:animEffect>
                                  </p:childTnLst>
                                </p:cTn>
                              </p:par>
                              <p:par>
                                <p:cTn id="25" presetID="4" presetClass="entr" presetSubtype="1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par>
                                <p:cTn id="28" presetID="4" presetClass="entr" presetSubtype="16"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ox(in)">
                                      <p:cBhvr>
                                        <p:cTn id="30" dur="500"/>
                                        <p:tgtEl>
                                          <p:spTgt spid="1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ox(in)">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ox(in)">
                                      <p:cBhvr>
                                        <p:cTn id="38" dur="500"/>
                                        <p:tgtEl>
                                          <p:spTgt spid="17"/>
                                        </p:tgtEl>
                                      </p:cBhvr>
                                    </p:animEffect>
                                  </p:childTnLst>
                                </p:cTn>
                              </p:par>
                              <p:par>
                                <p:cTn id="39" presetID="21"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heel(4)">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strips(down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strips(downLeft)">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500"/>
                                        <p:tgtEl>
                                          <p:spTgt spid="18"/>
                                        </p:tgtEl>
                                        <p:attrNameLst>
                                          <p:attrName>ppt_x</p:attrName>
                                        </p:attrNameLst>
                                      </p:cBhvr>
                                      <p:tavLst>
                                        <p:tav tm="0">
                                          <p:val>
                                            <p:strVal val="ppt_x"/>
                                          </p:val>
                                        </p:tav>
                                        <p:tav tm="100000">
                                          <p:val>
                                            <p:strVal val="ppt_x"/>
                                          </p:val>
                                        </p:tav>
                                      </p:tavLst>
                                    </p:anim>
                                    <p:anim calcmode="lin" valueType="num">
                                      <p:cBhvr additive="base">
                                        <p:cTn id="56" dur="500"/>
                                        <p:tgtEl>
                                          <p:spTgt spid="18"/>
                                        </p:tgtEl>
                                        <p:attrNameLst>
                                          <p:attrName>ppt_y</p:attrName>
                                        </p:attrNameLst>
                                      </p:cBhvr>
                                      <p:tavLst>
                                        <p:tav tm="0">
                                          <p:val>
                                            <p:strVal val="ppt_y"/>
                                          </p:val>
                                        </p:tav>
                                        <p:tav tm="100000">
                                          <p:val>
                                            <p:strVal val="1+ppt_h/2"/>
                                          </p:val>
                                        </p:tav>
                                      </p:tavLst>
                                    </p:anim>
                                    <p:set>
                                      <p:cBhvr>
                                        <p:cTn id="57" dur="1" fill="hold">
                                          <p:stCondLst>
                                            <p:cond delay="499"/>
                                          </p:stCondLst>
                                        </p:cTn>
                                        <p:tgtEl>
                                          <p:spTgt spid="18"/>
                                        </p:tgtEl>
                                        <p:attrNameLst>
                                          <p:attrName>style.visibility</p:attrName>
                                        </p:attrNameLst>
                                      </p:cBhvr>
                                      <p:to>
                                        <p:strVal val="hidden"/>
                                      </p:to>
                                    </p:set>
                                  </p:childTnLst>
                                </p:cTn>
                              </p:par>
                              <p:par>
                                <p:cTn id="58" presetID="2" presetClass="exit" presetSubtype="4" fill="hold" grpId="1" nodeType="withEffect">
                                  <p:stCondLst>
                                    <p:cond delay="0"/>
                                  </p:stCondLst>
                                  <p:childTnLst>
                                    <p:anim calcmode="lin" valueType="num">
                                      <p:cBhvr additive="base">
                                        <p:cTn id="59" dur="500"/>
                                        <p:tgtEl>
                                          <p:spTgt spid="19"/>
                                        </p:tgtEl>
                                        <p:attrNameLst>
                                          <p:attrName>ppt_x</p:attrName>
                                        </p:attrNameLst>
                                      </p:cBhvr>
                                      <p:tavLst>
                                        <p:tav tm="0">
                                          <p:val>
                                            <p:strVal val="ppt_x"/>
                                          </p:val>
                                        </p:tav>
                                        <p:tav tm="100000">
                                          <p:val>
                                            <p:strVal val="ppt_x"/>
                                          </p:val>
                                        </p:tav>
                                      </p:tavLst>
                                    </p:anim>
                                    <p:anim calcmode="lin" valueType="num">
                                      <p:cBhvr additive="base">
                                        <p:cTn id="60" dur="500"/>
                                        <p:tgtEl>
                                          <p:spTgt spid="19"/>
                                        </p:tgtEl>
                                        <p:attrNameLst>
                                          <p:attrName>ppt_y</p:attrName>
                                        </p:attrNameLst>
                                      </p:cBhvr>
                                      <p:tavLst>
                                        <p:tav tm="0">
                                          <p:val>
                                            <p:strVal val="ppt_y"/>
                                          </p:val>
                                        </p:tav>
                                        <p:tav tm="100000">
                                          <p:val>
                                            <p:strVal val="1+ppt_h/2"/>
                                          </p:val>
                                        </p:tav>
                                      </p:tavLst>
                                    </p:anim>
                                    <p:set>
                                      <p:cBhvr>
                                        <p:cTn id="61" dur="1" fill="hold">
                                          <p:stCondLst>
                                            <p:cond delay="499"/>
                                          </p:stCondLst>
                                        </p:cTn>
                                        <p:tgtEl>
                                          <p:spTgt spid="19"/>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26"/>
                                        </p:tgtEl>
                                        <p:attrNameLst>
                                          <p:attrName>ppt_x</p:attrName>
                                        </p:attrNameLst>
                                      </p:cBhvr>
                                      <p:tavLst>
                                        <p:tav tm="0">
                                          <p:val>
                                            <p:strVal val="ppt_x"/>
                                          </p:val>
                                        </p:tav>
                                        <p:tav tm="100000">
                                          <p:val>
                                            <p:strVal val="ppt_x"/>
                                          </p:val>
                                        </p:tav>
                                      </p:tavLst>
                                    </p:anim>
                                    <p:anim calcmode="lin" valueType="num">
                                      <p:cBhvr additive="base">
                                        <p:cTn id="64" dur="500"/>
                                        <p:tgtEl>
                                          <p:spTgt spid="26"/>
                                        </p:tgtEl>
                                        <p:attrNameLst>
                                          <p:attrName>ppt_y</p:attrName>
                                        </p:attrNameLst>
                                      </p:cBhvr>
                                      <p:tavLst>
                                        <p:tav tm="0">
                                          <p:val>
                                            <p:strVal val="ppt_y"/>
                                          </p:val>
                                        </p:tav>
                                        <p:tav tm="100000">
                                          <p:val>
                                            <p:strVal val="1+ppt_h/2"/>
                                          </p:val>
                                        </p:tav>
                                      </p:tavLst>
                                    </p:anim>
                                    <p:set>
                                      <p:cBhvr>
                                        <p:cTn id="65" dur="1" fill="hold">
                                          <p:stCondLst>
                                            <p:cond delay="499"/>
                                          </p:stCondLst>
                                        </p:cTn>
                                        <p:tgtEl>
                                          <p:spTgt spid="2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7" presetClass="entr" presetSubtype="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900" decel="100000" fill="hold"/>
                                        <p:tgtEl>
                                          <p:spTgt spid="28"/>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ox(in)">
                                      <p:cBhvr>
                                        <p:cTn id="78" dur="500"/>
                                        <p:tgtEl>
                                          <p:spTgt spid="20"/>
                                        </p:tgtEl>
                                      </p:cBhvr>
                                    </p:animEffect>
                                  </p:childTnLst>
                                </p:cTn>
                              </p:par>
                              <p:par>
                                <p:cTn id="79" presetID="21" presetClass="entr" presetSubtype="4"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heel(4)">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strips(downLeft)">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strips(downLeft)">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xit" presetSubtype="4" fill="hold" grpId="1" nodeType="clickEffect">
                                  <p:stCondLst>
                                    <p:cond delay="0"/>
                                  </p:stCondLst>
                                  <p:childTnLst>
                                    <p:anim calcmode="lin" valueType="num">
                                      <p:cBhvr additive="base">
                                        <p:cTn id="95" dur="500"/>
                                        <p:tgtEl>
                                          <p:spTgt spid="21"/>
                                        </p:tgtEl>
                                        <p:attrNameLst>
                                          <p:attrName>ppt_x</p:attrName>
                                        </p:attrNameLst>
                                      </p:cBhvr>
                                      <p:tavLst>
                                        <p:tav tm="0">
                                          <p:val>
                                            <p:strVal val="ppt_x"/>
                                          </p:val>
                                        </p:tav>
                                        <p:tav tm="100000">
                                          <p:val>
                                            <p:strVal val="ppt_x"/>
                                          </p:val>
                                        </p:tav>
                                      </p:tavLst>
                                    </p:anim>
                                    <p:anim calcmode="lin" valueType="num">
                                      <p:cBhvr additive="base">
                                        <p:cTn id="96" dur="500"/>
                                        <p:tgtEl>
                                          <p:spTgt spid="21"/>
                                        </p:tgtEl>
                                        <p:attrNameLst>
                                          <p:attrName>ppt_y</p:attrName>
                                        </p:attrNameLst>
                                      </p:cBhvr>
                                      <p:tavLst>
                                        <p:tav tm="0">
                                          <p:val>
                                            <p:strVal val="ppt_y"/>
                                          </p:val>
                                        </p:tav>
                                        <p:tav tm="100000">
                                          <p:val>
                                            <p:strVal val="1+ppt_h/2"/>
                                          </p:val>
                                        </p:tav>
                                      </p:tavLst>
                                    </p:anim>
                                    <p:set>
                                      <p:cBhvr>
                                        <p:cTn id="97" dur="1" fill="hold">
                                          <p:stCondLst>
                                            <p:cond delay="499"/>
                                          </p:stCondLst>
                                        </p:cTn>
                                        <p:tgtEl>
                                          <p:spTgt spid="21"/>
                                        </p:tgtEl>
                                        <p:attrNameLst>
                                          <p:attrName>style.visibility</p:attrName>
                                        </p:attrNameLst>
                                      </p:cBhvr>
                                      <p:to>
                                        <p:strVal val="hidden"/>
                                      </p:to>
                                    </p:set>
                                  </p:childTnLst>
                                </p:cTn>
                              </p:par>
                              <p:par>
                                <p:cTn id="98" presetID="2" presetClass="exit" presetSubtype="4" fill="hold" grpId="1" nodeType="withEffect">
                                  <p:stCondLst>
                                    <p:cond delay="0"/>
                                  </p:stCondLst>
                                  <p:childTnLst>
                                    <p:anim calcmode="lin" valueType="num">
                                      <p:cBhvr additive="base">
                                        <p:cTn id="99" dur="500"/>
                                        <p:tgtEl>
                                          <p:spTgt spid="22"/>
                                        </p:tgtEl>
                                        <p:attrNameLst>
                                          <p:attrName>ppt_x</p:attrName>
                                        </p:attrNameLst>
                                      </p:cBhvr>
                                      <p:tavLst>
                                        <p:tav tm="0">
                                          <p:val>
                                            <p:strVal val="ppt_x"/>
                                          </p:val>
                                        </p:tav>
                                        <p:tav tm="100000">
                                          <p:val>
                                            <p:strVal val="ppt_x"/>
                                          </p:val>
                                        </p:tav>
                                      </p:tavLst>
                                    </p:anim>
                                    <p:anim calcmode="lin" valueType="num">
                                      <p:cBhvr additive="base">
                                        <p:cTn id="100" dur="500"/>
                                        <p:tgtEl>
                                          <p:spTgt spid="22"/>
                                        </p:tgtEl>
                                        <p:attrNameLst>
                                          <p:attrName>ppt_y</p:attrName>
                                        </p:attrNameLst>
                                      </p:cBhvr>
                                      <p:tavLst>
                                        <p:tav tm="0">
                                          <p:val>
                                            <p:strVal val="ppt_y"/>
                                          </p:val>
                                        </p:tav>
                                        <p:tav tm="100000">
                                          <p:val>
                                            <p:strVal val="1+ppt_h/2"/>
                                          </p:val>
                                        </p:tav>
                                      </p:tavLst>
                                    </p:anim>
                                    <p:set>
                                      <p:cBhvr>
                                        <p:cTn id="101" dur="1" fill="hold">
                                          <p:stCondLst>
                                            <p:cond delay="499"/>
                                          </p:stCondLst>
                                        </p:cTn>
                                        <p:tgtEl>
                                          <p:spTgt spid="22"/>
                                        </p:tgtEl>
                                        <p:attrNameLst>
                                          <p:attrName>style.visibility</p:attrName>
                                        </p:attrNameLst>
                                      </p:cBhvr>
                                      <p:to>
                                        <p:strVal val="hidden"/>
                                      </p:to>
                                    </p:set>
                                  </p:childTnLst>
                                </p:cTn>
                              </p:par>
                              <p:par>
                                <p:cTn id="102" presetID="2" presetClass="exit" presetSubtype="4" fill="hold" grpId="1" nodeType="withEffect">
                                  <p:stCondLst>
                                    <p:cond delay="0"/>
                                  </p:stCondLst>
                                  <p:childTnLst>
                                    <p:anim calcmode="lin" valueType="num">
                                      <p:cBhvr additive="base">
                                        <p:cTn id="103" dur="500"/>
                                        <p:tgtEl>
                                          <p:spTgt spid="27"/>
                                        </p:tgtEl>
                                        <p:attrNameLst>
                                          <p:attrName>ppt_x</p:attrName>
                                        </p:attrNameLst>
                                      </p:cBhvr>
                                      <p:tavLst>
                                        <p:tav tm="0">
                                          <p:val>
                                            <p:strVal val="ppt_x"/>
                                          </p:val>
                                        </p:tav>
                                        <p:tav tm="100000">
                                          <p:val>
                                            <p:strVal val="ppt_x"/>
                                          </p:val>
                                        </p:tav>
                                      </p:tavLst>
                                    </p:anim>
                                    <p:anim calcmode="lin" valueType="num">
                                      <p:cBhvr additive="base">
                                        <p:cTn id="104" dur="500"/>
                                        <p:tgtEl>
                                          <p:spTgt spid="27"/>
                                        </p:tgtEl>
                                        <p:attrNameLst>
                                          <p:attrName>ppt_y</p:attrName>
                                        </p:attrNameLst>
                                      </p:cBhvr>
                                      <p:tavLst>
                                        <p:tav tm="0">
                                          <p:val>
                                            <p:strVal val="ppt_y"/>
                                          </p:val>
                                        </p:tav>
                                        <p:tav tm="100000">
                                          <p:val>
                                            <p:strVal val="1+ppt_h/2"/>
                                          </p:val>
                                        </p:tav>
                                      </p:tavLst>
                                    </p:anim>
                                    <p:set>
                                      <p:cBhvr>
                                        <p:cTn id="105" dur="1" fill="hold">
                                          <p:stCondLst>
                                            <p:cond delay="499"/>
                                          </p:stCondLst>
                                        </p:cTn>
                                        <p:tgtEl>
                                          <p:spTgt spid="27"/>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7" presetClass="entr" presetSubtype="0" fill="hold" grpId="0" nodeType="click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1000"/>
                                        <p:tgtEl>
                                          <p:spTgt spid="29"/>
                                        </p:tgtEl>
                                      </p:cBhvr>
                                    </p:animEffect>
                                    <p:anim calcmode="lin" valueType="num">
                                      <p:cBhvr>
                                        <p:cTn id="111" dur="1000" fill="hold"/>
                                        <p:tgtEl>
                                          <p:spTgt spid="29"/>
                                        </p:tgtEl>
                                        <p:attrNameLst>
                                          <p:attrName>ppt_x</p:attrName>
                                        </p:attrNameLst>
                                      </p:cBhvr>
                                      <p:tavLst>
                                        <p:tav tm="0">
                                          <p:val>
                                            <p:strVal val="#ppt_x"/>
                                          </p:val>
                                        </p:tav>
                                        <p:tav tm="100000">
                                          <p:val>
                                            <p:strVal val="#ppt_x"/>
                                          </p:val>
                                        </p:tav>
                                      </p:tavLst>
                                    </p:anim>
                                    <p:anim calcmode="lin" valueType="num">
                                      <p:cBhvr>
                                        <p:cTn id="112" dur="900" decel="100000" fill="hold"/>
                                        <p:tgtEl>
                                          <p:spTgt spid="29"/>
                                        </p:tgtEl>
                                        <p:attrNameLst>
                                          <p:attrName>ppt_y</p:attrName>
                                        </p:attrNameLst>
                                      </p:cBhvr>
                                      <p:tavLst>
                                        <p:tav tm="0">
                                          <p:val>
                                            <p:strVal val="#ppt_y+1"/>
                                          </p:val>
                                        </p:tav>
                                        <p:tav tm="100000">
                                          <p:val>
                                            <p:strVal val="#ppt_y-.03"/>
                                          </p:val>
                                        </p:tav>
                                      </p:tavLst>
                                    </p:anim>
                                    <p:anim calcmode="lin" valueType="num">
                                      <p:cBhvr>
                                        <p:cTn id="11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box(in)">
                                      <p:cBhvr>
                                        <p:cTn id="118" dur="500"/>
                                        <p:tgtEl>
                                          <p:spTgt spid="23"/>
                                        </p:tgtEl>
                                      </p:cBhvr>
                                    </p:animEffect>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grpId="0" nodeType="click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strips(downLeft)">
                                      <p:cBhvr>
                                        <p:cTn id="123" dur="500"/>
                                        <p:tgtEl>
                                          <p:spTgt spid="24"/>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strips(downLeft)">
                                      <p:cBhvr>
                                        <p:cTn id="1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17" grpId="0" animBg="1"/>
      <p:bldP spid="18" grpId="0" animBg="1"/>
      <p:bldP spid="18" grpId="1" animBg="1"/>
      <p:bldP spid="19" grpId="0" animBg="1"/>
      <p:bldP spid="19" grpId="1" animBg="1"/>
      <p:bldP spid="20" grpId="0" animBg="1"/>
      <p:bldP spid="21" grpId="0" animBg="1"/>
      <p:bldP spid="21" grpId="1" animBg="1"/>
      <p:bldP spid="22" grpId="0" animBg="1"/>
      <p:bldP spid="22" grpId="1" animBg="1"/>
      <p:bldP spid="23" grpId="0" animBg="1"/>
      <p:bldP spid="24" grpId="0" animBg="1"/>
      <p:bldP spid="25" grpId="0" animBg="1"/>
      <p:bldP spid="26" grpId="0" animBg="1"/>
      <p:bldP spid="26" grpId="1" animBg="1"/>
      <p:bldP spid="27" grpId="0" animBg="1"/>
      <p:bldP spid="27" grpId="1" animBg="1"/>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5"/>
          <p:cNvSpPr>
            <a:spLocks noChangeArrowheads="1"/>
          </p:cNvSpPr>
          <p:nvPr/>
        </p:nvSpPr>
        <p:spPr bwMode="auto">
          <a:xfrm>
            <a:off x="1424384" y="1484411"/>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以属性</a:t>
            </a:r>
            <a:r>
              <a:rPr kumimoji="1" lang="zh-CN" altLang="en-US" sz="2400" b="1" i="0" u="none" strike="noStrike" kern="0" cap="none" spc="0" normalizeH="0" baseline="0" noProof="0" dirty="0" smtClean="0">
                <a:ln>
                  <a:noFill/>
                </a:ln>
                <a:solidFill>
                  <a:sysClr val="windowText" lastClr="000000"/>
                </a:solidFill>
                <a:effectLst/>
                <a:uLnTx/>
                <a:uFillTx/>
              </a:rPr>
              <a:t>“</a:t>
            </a:r>
            <a:r>
              <a:rPr kumimoji="1" lang="zh-CN" altLang="en-US" sz="2400" b="1" i="0" u="none" strike="noStrike" kern="0" cap="none" spc="0" normalizeH="0" baseline="0" noProof="0" dirty="0" smtClean="0">
                <a:ln>
                  <a:noFill/>
                </a:ln>
                <a:solidFill>
                  <a:srgbClr val="0066FF"/>
                </a:solidFill>
                <a:effectLst/>
                <a:uLnTx/>
                <a:uFillTx/>
                <a:latin typeface="黑体" pitchFamily="49" charset="-122"/>
                <a:ea typeface="黑体" pitchFamily="49" charset="-122"/>
              </a:rPr>
              <a:t>高度</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作划分后进一步判别所需的期望信息量为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B(C,"</a:t>
            </a:r>
            <a:r>
              <a:rPr kumimoji="1" lang="zh-CN" altLang="en-US" sz="2400" b="1" i="0" u="none" strike="noStrike" kern="0" cap="none" spc="0" normalizeH="0" baseline="0" noProof="0" dirty="0" smtClean="0">
                <a:ln>
                  <a:noFill/>
                </a:ln>
                <a:solidFill>
                  <a:srgbClr val="0066FF"/>
                </a:solidFill>
                <a:effectLst/>
                <a:uLnTx/>
                <a:uFillTx/>
              </a:rPr>
              <a:t>高度</a:t>
            </a:r>
            <a:r>
              <a:rPr kumimoji="1" lang="en-US" altLang="zh-CN" sz="2400" b="1" i="0" u="none" strike="noStrike" kern="0" cap="none" spc="0" normalizeH="0" baseline="0" noProof="0" dirty="0" smtClean="0">
                <a:ln>
                  <a:noFill/>
                </a:ln>
                <a:solidFill>
                  <a:srgbClr val="0066FF"/>
                </a:solidFill>
                <a:effectLst/>
                <a:uLnTx/>
                <a:uFillTx/>
              </a:rPr>
              <a:t>") = 5/8</a:t>
            </a: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smtClean="0">
                <a:ln>
                  <a:noFill/>
                </a:ln>
                <a:solidFill>
                  <a:srgbClr val="0066FF"/>
                </a:solidFill>
                <a:effectLst/>
                <a:uLnTx/>
                <a:uFillTx/>
              </a:rPr>
              <a:t>0.971 + 3/8</a:t>
            </a: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smtClean="0">
                <a:ln>
                  <a:noFill/>
                </a:ln>
                <a:solidFill>
                  <a:srgbClr val="0066FF"/>
                </a:solidFill>
                <a:effectLst/>
                <a:uLnTx/>
                <a:uFillTx/>
              </a:rPr>
              <a:t>0.918 = 0.951 bits</a:t>
            </a:r>
          </a:p>
        </p:txBody>
      </p:sp>
      <p:sp>
        <p:nvSpPr>
          <p:cNvPr id="9" name="Rectangle 26"/>
          <p:cNvSpPr>
            <a:spLocks noChangeArrowheads="1"/>
          </p:cNvSpPr>
          <p:nvPr/>
        </p:nvSpPr>
        <p:spPr bwMode="auto">
          <a:xfrm>
            <a:off x="1424384" y="3649910"/>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smtClean="0">
                <a:ln>
                  <a:noFill/>
                </a:ln>
                <a:solidFill>
                  <a:srgbClr val="FF0000"/>
                </a:solidFill>
                <a:effectLst/>
                <a:uLnTx/>
                <a:uFillTx/>
                <a:ea typeface="黑体" pitchFamily="49" charset="-122"/>
              </a:rPr>
              <a:t>高度</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M(C)-B(C,"</a:t>
            </a:r>
            <a:r>
              <a:rPr kumimoji="1" lang="zh-CN" altLang="en-US" sz="2400" b="1" i="0" u="none" strike="noStrike" kern="0" cap="none" spc="0" normalizeH="0" baseline="0" noProof="0" dirty="0" smtClean="0">
                <a:ln>
                  <a:noFill/>
                </a:ln>
                <a:solidFill>
                  <a:srgbClr val="0066FF"/>
                </a:solidFill>
                <a:effectLst/>
                <a:uLnTx/>
                <a:uFillTx/>
              </a:rPr>
              <a:t>高度</a:t>
            </a:r>
            <a:r>
              <a:rPr kumimoji="1" lang="en-US" altLang="zh-CN" sz="2400" b="1" i="0" u="none" strike="noStrike" kern="0" cap="none" spc="0" normalizeH="0" baseline="0" noProof="0" dirty="0" smtClean="0">
                <a:ln>
                  <a:noFill/>
                </a:ln>
                <a:solidFill>
                  <a:srgbClr val="0066FF"/>
                </a:solidFill>
                <a:effectLst/>
                <a:uLnTx/>
                <a:uFillTx/>
              </a:rPr>
              <a:t>") = </a:t>
            </a:r>
            <a:r>
              <a:rPr kumimoji="1" lang="en-US" altLang="zh-CN" sz="2400" b="1" i="0" u="none" strike="noStrike" kern="0" cap="none" spc="0" normalizeH="0" baseline="0" noProof="0" dirty="0" smtClean="0">
                <a:ln>
                  <a:noFill/>
                </a:ln>
                <a:solidFill>
                  <a:srgbClr val="FF0000"/>
                </a:solidFill>
                <a:effectLst/>
                <a:uLnTx/>
                <a:uFillTx/>
              </a:rPr>
              <a:t>0.954</a:t>
            </a:r>
            <a:r>
              <a:rPr kumimoji="1" lang="en-US" altLang="zh-CN" sz="2400" b="1" i="0" u="none" strike="noStrike" kern="0" cap="none" spc="0" normalizeH="0" baseline="0" noProof="0" dirty="0" smtClean="0">
                <a:ln>
                  <a:noFill/>
                </a:ln>
                <a:solidFill>
                  <a:srgbClr val="0066FF"/>
                </a:solidFill>
                <a:effectLst/>
                <a:uLnTx/>
                <a:uFillTx/>
              </a:rPr>
              <a:t> - 0.951 = </a:t>
            </a:r>
            <a:r>
              <a:rPr kumimoji="1" lang="en-US" altLang="zh-CN" sz="2400" b="1" i="0" u="none" strike="noStrike" kern="0" cap="none" spc="0" normalizeH="0" baseline="0" noProof="0" dirty="0" smtClean="0">
                <a:ln>
                  <a:noFill/>
                </a:ln>
                <a:solidFill>
                  <a:srgbClr val="FF0000"/>
                </a:solidFill>
                <a:effectLst/>
                <a:uLnTx/>
                <a:uFillTx/>
              </a:rPr>
              <a:t>0.003 bits</a:t>
            </a:r>
          </a:p>
        </p:txBody>
      </p:sp>
      <p:sp>
        <p:nvSpPr>
          <p:cNvPr id="10" name="Rectangle 30"/>
          <p:cNvSpPr>
            <a:spLocks noChangeArrowheads="1"/>
          </p:cNvSpPr>
          <p:nvPr/>
        </p:nvSpPr>
        <p:spPr bwMode="auto">
          <a:xfrm>
            <a:off x="1351359" y="2536924"/>
            <a:ext cx="8534400" cy="830997"/>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rPr>
              <a:t>对于上述例子，</a:t>
            </a:r>
            <a:r>
              <a:rPr kumimoji="0" lang="en-US" altLang="zh-CN" sz="2400" b="1" i="0" u="none" strike="noStrike" kern="0" cap="none" spc="0" normalizeH="0" baseline="0" noProof="0" dirty="0" smtClean="0">
                <a:ln>
                  <a:noFill/>
                </a:ln>
                <a:solidFill>
                  <a:srgbClr val="FF0000"/>
                </a:solidFill>
                <a:effectLst/>
                <a:uLnTx/>
                <a:uFillTx/>
                <a:cs typeface="Times New Roman" pitchFamily="18" charset="0"/>
              </a:rPr>
              <a:t>C</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集有</a:t>
            </a:r>
            <a:r>
              <a:rPr kumimoji="0" lang="zh-CN" altLang="en-US"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８</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3</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5</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smtClean="0">
                <a:ln>
                  <a:noFill/>
                </a:ln>
                <a:solidFill>
                  <a:srgbClr val="FF0000"/>
                </a:solidFill>
                <a:effectLst/>
                <a:uLnTx/>
                <a:uFillTx/>
              </a:rPr>
              <a:t>M(C) = </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 0.954 bits</a:t>
            </a:r>
          </a:p>
        </p:txBody>
      </p:sp>
      <p:sp>
        <p:nvSpPr>
          <p:cNvPr id="11" name="Rectangle 32"/>
          <p:cNvSpPr>
            <a:spLocks noChangeArrowheads="1"/>
          </p:cNvSpPr>
          <p:nvPr/>
        </p:nvSpPr>
        <p:spPr bwMode="auto">
          <a:xfrm>
            <a:off x="1351359" y="4768949"/>
            <a:ext cx="8458200" cy="863600"/>
          </a:xfrm>
          <a:prstGeom prst="rect">
            <a:avLst/>
          </a:prstGeom>
          <a:solidFill>
            <a:srgbClr val="FFFFCC"/>
          </a:solidFill>
          <a:ln w="9525">
            <a:solidFill>
              <a:srgbClr val="333399"/>
            </a:solidFill>
            <a:miter lim="800000"/>
            <a:headEnd/>
            <a:tailEnd/>
          </a:ln>
        </p:spPr>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属性</a:t>
            </a:r>
            <a:r>
              <a:rPr kumimoji="1" lang="zh-CN" altLang="en-US" sz="2400" b="1" i="0" u="none" strike="noStrike" kern="0" cap="none" spc="0" normalizeH="0" baseline="0" noProof="0" dirty="0" smtClean="0">
                <a:ln>
                  <a:noFill/>
                </a:ln>
                <a:solidFill>
                  <a:sysClr val="windowText" lastClr="000000"/>
                </a:solidFill>
                <a:effectLst/>
                <a:uLnTx/>
                <a:uFillTx/>
              </a:rPr>
              <a:t>“</a:t>
            </a:r>
            <a:r>
              <a:rPr kumimoji="1" lang="zh-CN" altLang="en-US" sz="2400" b="1" i="0" u="none" strike="noStrike" kern="0" cap="none" spc="0" normalizeH="0" baseline="0" noProof="0" dirty="0" smtClean="0">
                <a:ln>
                  <a:noFill/>
                </a:ln>
                <a:solidFill>
                  <a:srgbClr val="0066FF"/>
                </a:solidFill>
                <a:effectLst/>
                <a:uLnTx/>
                <a:uFillTx/>
                <a:ea typeface="黑体" pitchFamily="49" charset="-122"/>
              </a:rPr>
              <a:t>发色</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作为</a:t>
            </a:r>
            <a:r>
              <a:rPr kumimoji="1" lang="zh-CN" altLang="en-US" sz="2400" b="1" i="0" u="none" strike="noStrike" kern="0" cap="none" spc="0" normalizeH="0" baseline="0" noProof="0" dirty="0" smtClean="0">
                <a:ln>
                  <a:noFill/>
                </a:ln>
                <a:solidFill>
                  <a:srgbClr val="FF0000"/>
                </a:solidFill>
                <a:effectLst/>
                <a:uLnTx/>
                <a:uFillTx/>
                <a:latin typeface="黑体" pitchFamily="49" charset="-122"/>
                <a:ea typeface="黑体" pitchFamily="49" charset="-122"/>
              </a:rPr>
              <a:t>根节点</a:t>
            </a: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构造决策树</a:t>
            </a:r>
            <a:endParaRPr kumimoji="1" lang="zh-CN" altLang="en-US" sz="2400" b="1" i="0" u="none" strike="noStrike" kern="0" cap="none" spc="0" normalizeH="0" baseline="0" noProof="0" dirty="0" smtClean="0">
              <a:ln>
                <a:noFill/>
              </a:ln>
              <a:solidFill>
                <a:srgbClr val="0066FF"/>
              </a:solidFill>
              <a:effectLst/>
              <a:uLnTx/>
              <a:uFillTx/>
            </a:endParaRP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4" presetClass="exit" presetSubtype="16" fill="hold" grpId="0" nodeType="withEffect">
                                  <p:stCondLst>
                                    <p:cond delay="0"/>
                                  </p:stCondLst>
                                  <p:childTnLst>
                                    <p:animEffect transition="out" filter="box(i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0" grpId="1"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779838" y="34369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9" name="Text Box 5"/>
          <p:cNvSpPr txBox="1">
            <a:spLocks noChangeArrowheads="1"/>
          </p:cNvSpPr>
          <p:nvPr/>
        </p:nvSpPr>
        <p:spPr bwMode="auto">
          <a:xfrm>
            <a:off x="2195513" y="38687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0" name="Text Box 6"/>
          <p:cNvSpPr txBox="1">
            <a:spLocks noChangeArrowheads="1"/>
          </p:cNvSpPr>
          <p:nvPr/>
        </p:nvSpPr>
        <p:spPr bwMode="auto">
          <a:xfrm>
            <a:off x="4284663" y="40846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1" name="Text Box 7"/>
          <p:cNvSpPr txBox="1">
            <a:spLocks noChangeArrowheads="1"/>
          </p:cNvSpPr>
          <p:nvPr/>
        </p:nvSpPr>
        <p:spPr bwMode="auto">
          <a:xfrm>
            <a:off x="5867400" y="394017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2" name="Text Box 8"/>
          <p:cNvSpPr txBox="1">
            <a:spLocks noChangeArrowheads="1"/>
          </p:cNvSpPr>
          <p:nvPr/>
        </p:nvSpPr>
        <p:spPr bwMode="auto">
          <a:xfrm>
            <a:off x="0" y="4652963"/>
            <a:ext cx="32766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cxnSp>
        <p:nvCxnSpPr>
          <p:cNvPr id="13" name="AutoShape 9"/>
          <p:cNvCxnSpPr>
            <a:cxnSpLocks noChangeShapeType="1"/>
            <a:stCxn id="6" idx="2"/>
            <a:endCxn id="12" idx="0"/>
          </p:cNvCxnSpPr>
          <p:nvPr/>
        </p:nvCxnSpPr>
        <p:spPr bwMode="auto">
          <a:xfrm flipH="1">
            <a:off x="1638300" y="3894138"/>
            <a:ext cx="2897188" cy="7588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Text Box 10"/>
          <p:cNvSpPr txBox="1">
            <a:spLocks noChangeArrowheads="1"/>
          </p:cNvSpPr>
          <p:nvPr/>
        </p:nvSpPr>
        <p:spPr bwMode="auto">
          <a:xfrm>
            <a:off x="2987675" y="4732338"/>
            <a:ext cx="3276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｛高、红色、蓝色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sp>
        <p:nvSpPr>
          <p:cNvPr id="15" name="Text Box 11"/>
          <p:cNvSpPr txBox="1">
            <a:spLocks noChangeArrowheads="1"/>
          </p:cNvSpPr>
          <p:nvPr/>
        </p:nvSpPr>
        <p:spPr bwMode="auto">
          <a:xfrm>
            <a:off x="5867400" y="4732338"/>
            <a:ext cx="32766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cxnSp>
        <p:nvCxnSpPr>
          <p:cNvPr id="16" name="AutoShape 12"/>
          <p:cNvCxnSpPr>
            <a:cxnSpLocks noChangeShapeType="1"/>
            <a:stCxn id="6" idx="2"/>
            <a:endCxn id="14" idx="0"/>
          </p:cNvCxnSpPr>
          <p:nvPr/>
        </p:nvCxnSpPr>
        <p:spPr bwMode="auto">
          <a:xfrm>
            <a:off x="4535488" y="3894138"/>
            <a:ext cx="90487"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3"/>
          <p:cNvCxnSpPr>
            <a:cxnSpLocks noChangeShapeType="1"/>
            <a:stCxn id="6" idx="2"/>
            <a:endCxn id="15" idx="0"/>
          </p:cNvCxnSpPr>
          <p:nvPr/>
        </p:nvCxnSpPr>
        <p:spPr bwMode="auto">
          <a:xfrm>
            <a:off x="4535488" y="3894138"/>
            <a:ext cx="2970212"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 name="AutoShape 14"/>
          <p:cNvSpPr>
            <a:spLocks noChangeArrowheads="1"/>
          </p:cNvSpPr>
          <p:nvPr/>
        </p:nvSpPr>
        <p:spPr bwMode="auto">
          <a:xfrm>
            <a:off x="468313" y="2924175"/>
            <a:ext cx="2232025" cy="504825"/>
          </a:xfrm>
          <a:prstGeom prst="wedgeRectCallout">
            <a:avLst>
              <a:gd name="adj1" fmla="val -13301"/>
              <a:gd name="adj2" fmla="val 31729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a:t>
            </a:r>
            <a:r>
              <a:rPr kumimoji="0" lang="en-US" altLang="zh-CN" sz="2400" b="1" i="0" u="none" strike="noStrike" kern="0" cap="none" spc="0" normalizeH="0" baseline="-25000" noProof="0" smtClean="0">
                <a:ln>
                  <a:noFill/>
                </a:ln>
                <a:solidFill>
                  <a:srgbClr val="0066FF"/>
                </a:solidFill>
                <a:effectLst/>
                <a:uLnTx/>
                <a:uFillTx/>
              </a:rPr>
              <a:t>2</a:t>
            </a:r>
            <a:r>
              <a:rPr kumimoji="0" lang="en-US" altLang="zh-CN" sz="2400" b="1" i="0" u="none" strike="noStrike" kern="0" cap="none" spc="0" normalizeH="0" baseline="0" noProof="0" smtClean="0">
                <a:ln>
                  <a:noFill/>
                </a:ln>
                <a:solidFill>
                  <a:srgbClr val="FF0000"/>
                </a:solidFill>
                <a:effectLst/>
                <a:uLnTx/>
                <a:uFillTx/>
              </a:rPr>
              <a:t>1</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=0</a:t>
            </a:r>
          </a:p>
        </p:txBody>
      </p:sp>
      <p:sp>
        <p:nvSpPr>
          <p:cNvPr id="19" name="AutoShape 15"/>
          <p:cNvSpPr>
            <a:spLocks noChangeArrowheads="1"/>
          </p:cNvSpPr>
          <p:nvPr/>
        </p:nvSpPr>
        <p:spPr bwMode="auto">
          <a:xfrm>
            <a:off x="3492500" y="5956300"/>
            <a:ext cx="2232025" cy="504825"/>
          </a:xfrm>
          <a:prstGeom prst="wedgeRectCallout">
            <a:avLst>
              <a:gd name="adj1" fmla="val 8676"/>
              <a:gd name="adj2" fmla="val -20754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a:t>
            </a:r>
            <a:r>
              <a:rPr kumimoji="0" lang="en-US" altLang="zh-CN" sz="2400" b="1" i="0" u="none" strike="noStrike" kern="0" cap="none" spc="0" normalizeH="0" baseline="-25000" noProof="0" smtClean="0">
                <a:ln>
                  <a:noFill/>
                </a:ln>
                <a:solidFill>
                  <a:srgbClr val="0066FF"/>
                </a:solidFill>
                <a:effectLst/>
                <a:uLnTx/>
                <a:uFillTx/>
              </a:rPr>
              <a:t>2</a:t>
            </a:r>
            <a:r>
              <a:rPr kumimoji="0" lang="en-US" altLang="zh-CN" sz="2400" b="1" i="0" u="none" strike="noStrike" kern="0" cap="none" spc="0" normalizeH="0" baseline="0" noProof="0" smtClean="0">
                <a:ln>
                  <a:noFill/>
                </a:ln>
                <a:solidFill>
                  <a:srgbClr val="FF0000"/>
                </a:solidFill>
                <a:effectLst/>
                <a:uLnTx/>
                <a:uFillTx/>
              </a:rPr>
              <a:t>1</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=0</a:t>
            </a:r>
          </a:p>
        </p:txBody>
      </p:sp>
      <p:sp>
        <p:nvSpPr>
          <p:cNvPr id="20" name="Rectangle 17"/>
          <p:cNvSpPr>
            <a:spLocks noChangeArrowheads="1"/>
          </p:cNvSpPr>
          <p:nvPr/>
        </p:nvSpPr>
        <p:spPr bwMode="auto">
          <a:xfrm>
            <a:off x="468313" y="981075"/>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以属性</a:t>
            </a:r>
            <a:r>
              <a:rPr kumimoji="1" lang="zh-CN" altLang="en-US" sz="2400" b="1" i="0" u="none" strike="noStrike" kern="0" cap="none" spc="0" normalizeH="0" baseline="0" noProof="0" dirty="0" smtClean="0">
                <a:ln>
                  <a:noFill/>
                </a:ln>
                <a:solidFill>
                  <a:sysClr val="windowText" lastClr="000000"/>
                </a:solidFill>
                <a:effectLst/>
                <a:uLnTx/>
                <a:uFillTx/>
              </a:rPr>
              <a:t>“</a:t>
            </a:r>
            <a:r>
              <a:rPr kumimoji="1" lang="zh-CN" altLang="en-US" sz="2400" b="1" i="0" u="none" strike="noStrike" kern="0" cap="none" spc="0" normalizeH="0" baseline="0" noProof="0" dirty="0" smtClean="0">
                <a:ln>
                  <a:noFill/>
                </a:ln>
                <a:solidFill>
                  <a:srgbClr val="0066FF"/>
                </a:solidFill>
                <a:effectLst/>
                <a:uLnTx/>
                <a:uFillTx/>
                <a:ea typeface="黑体" pitchFamily="49" charset="-122"/>
              </a:rPr>
              <a:t>发色</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作划分后进一步判别所需的期望信息量为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smtClean="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B(C,“</a:t>
            </a:r>
            <a:r>
              <a:rPr kumimoji="1" lang="zh-CN" altLang="en-US" sz="2400" b="1" i="0" u="none" strike="noStrike" kern="0" cap="none" spc="0" normalizeH="0" baseline="0" noProof="0" dirty="0" smtClean="0">
                <a:ln>
                  <a:noFill/>
                </a:ln>
                <a:solidFill>
                  <a:srgbClr val="0066FF"/>
                </a:solidFill>
                <a:effectLst/>
                <a:uLnTx/>
                <a:uFillTx/>
                <a:ea typeface="黑体" pitchFamily="49" charset="-122"/>
              </a:rPr>
              <a:t>发色</a:t>
            </a:r>
            <a:r>
              <a:rPr kumimoji="1" lang="zh-CN" altLang="en-US" sz="2400" b="1" i="0" u="none" strike="noStrike" kern="0" cap="none" spc="0" normalizeH="0" baseline="0" noProof="0" dirty="0" smtClean="0">
                <a:ln>
                  <a:noFill/>
                </a:ln>
                <a:solidFill>
                  <a:srgbClr val="0066FF"/>
                </a:solidFill>
                <a:effectLst/>
                <a:uLnTx/>
                <a:uFillTx/>
              </a:rPr>
              <a:t>”</a:t>
            </a:r>
            <a:r>
              <a:rPr kumimoji="1" lang="en-US" altLang="zh-CN" sz="2400" b="1" i="0" u="none" strike="noStrike" kern="0" cap="none" spc="0" normalizeH="0" baseline="0" noProof="0" dirty="0" smtClean="0">
                <a:ln>
                  <a:noFill/>
                </a:ln>
                <a:solidFill>
                  <a:srgbClr val="0066FF"/>
                </a:solidFill>
                <a:effectLst/>
                <a:uLnTx/>
                <a:uFillTx/>
              </a:rPr>
              <a:t>) = 3/8</a:t>
            </a: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smtClean="0">
                <a:ln>
                  <a:noFill/>
                </a:ln>
                <a:solidFill>
                  <a:srgbClr val="FF0000"/>
                </a:solidFill>
                <a:effectLst/>
                <a:uLnTx/>
                <a:uFillTx/>
              </a:rPr>
              <a:t>0</a:t>
            </a:r>
            <a:r>
              <a:rPr kumimoji="1" lang="en-US" altLang="zh-CN" sz="2400" b="1" i="0" u="none" strike="noStrike" kern="0" cap="none" spc="0" normalizeH="0" baseline="0" noProof="0" dirty="0" smtClean="0">
                <a:ln>
                  <a:noFill/>
                </a:ln>
                <a:solidFill>
                  <a:srgbClr val="0066FF"/>
                </a:solidFill>
                <a:effectLst/>
                <a:uLnTx/>
                <a:uFillTx/>
              </a:rPr>
              <a:t> + 1/8</a:t>
            </a: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smtClean="0">
                <a:ln>
                  <a:noFill/>
                </a:ln>
                <a:solidFill>
                  <a:srgbClr val="FF0000"/>
                </a:solidFill>
                <a:effectLst/>
                <a:uLnTx/>
                <a:uFillTx/>
              </a:rPr>
              <a:t>0</a:t>
            </a:r>
            <a:r>
              <a:rPr kumimoji="1" lang="en-US" altLang="zh-CN" sz="2400" b="1" i="0" u="none" strike="noStrike" kern="0" cap="none" spc="0" normalizeH="0" baseline="0" noProof="0" dirty="0" smtClean="0">
                <a:ln>
                  <a:noFill/>
                </a:ln>
                <a:solidFill>
                  <a:srgbClr val="0066FF"/>
                </a:solidFill>
                <a:effectLst/>
                <a:uLnTx/>
                <a:uFillTx/>
              </a:rPr>
              <a:t> + 4/8</a:t>
            </a: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smtClean="0">
                <a:ln>
                  <a:noFill/>
                </a:ln>
                <a:solidFill>
                  <a:srgbClr val="FF0000"/>
                </a:solidFill>
                <a:effectLst/>
                <a:uLnTx/>
                <a:uFillTx/>
              </a:rPr>
              <a:t>1 </a:t>
            </a:r>
            <a:r>
              <a:rPr kumimoji="1" lang="en-US" altLang="zh-CN" sz="2400" b="1" i="0" u="none" strike="noStrike" kern="0" cap="none" spc="0" normalizeH="0" baseline="0" noProof="0" dirty="0" smtClean="0">
                <a:ln>
                  <a:noFill/>
                </a:ln>
                <a:solidFill>
                  <a:srgbClr val="0066FF"/>
                </a:solidFill>
                <a:effectLst/>
                <a:uLnTx/>
                <a:uFillTx/>
              </a:rPr>
              <a:t>= 0.5 bits</a:t>
            </a:r>
          </a:p>
        </p:txBody>
      </p:sp>
      <p:sp>
        <p:nvSpPr>
          <p:cNvPr id="21" name="AutoShape 18"/>
          <p:cNvSpPr>
            <a:spLocks noChangeArrowheads="1"/>
          </p:cNvSpPr>
          <p:nvPr/>
        </p:nvSpPr>
        <p:spPr bwMode="auto">
          <a:xfrm>
            <a:off x="4211638" y="3508375"/>
            <a:ext cx="4681537" cy="504825"/>
          </a:xfrm>
          <a:prstGeom prst="wedgeRectCallout">
            <a:avLst>
              <a:gd name="adj1" fmla="val 30060"/>
              <a:gd name="adj2" fmla="val 18710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a:t>
            </a:r>
            <a:r>
              <a:rPr kumimoji="0" lang="en-US" altLang="zh-CN" sz="2400" b="1" i="0" u="none" strike="noStrike" kern="0" cap="none" spc="0" normalizeH="0" baseline="-25000" noProof="0" smtClean="0">
                <a:ln>
                  <a:noFill/>
                </a:ln>
                <a:solidFill>
                  <a:srgbClr val="0066FF"/>
                </a:solidFill>
                <a:effectLst/>
                <a:uLnTx/>
                <a:uFillTx/>
              </a:rPr>
              <a:t>2</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a:t>
            </a:r>
            <a:r>
              <a:rPr kumimoji="0" lang="en-US" altLang="zh-CN" sz="2400" b="1" i="0" u="none" strike="noStrike" kern="0" cap="none" spc="0" normalizeH="0" baseline="-25000" noProof="0" smtClean="0">
                <a:ln>
                  <a:noFill/>
                </a:ln>
                <a:solidFill>
                  <a:srgbClr val="0066FF"/>
                </a:solidFill>
                <a:effectLst/>
                <a:uLnTx/>
                <a:uFillTx/>
              </a:rPr>
              <a:t>2</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=1</a:t>
            </a:r>
          </a:p>
        </p:txBody>
      </p:sp>
      <p:sp>
        <p:nvSpPr>
          <p:cNvPr id="22" name="Rectangle 19"/>
          <p:cNvSpPr>
            <a:spLocks noChangeArrowheads="1"/>
          </p:cNvSpPr>
          <p:nvPr/>
        </p:nvSpPr>
        <p:spPr bwMode="auto">
          <a:xfrm>
            <a:off x="468313" y="1844675"/>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smtClean="0">
                <a:ln>
                  <a:noFill/>
                </a:ln>
                <a:solidFill>
                  <a:srgbClr val="FF0000"/>
                </a:solidFill>
                <a:effectLst/>
                <a:uLnTx/>
                <a:uFillTx/>
                <a:ea typeface="黑体" pitchFamily="49" charset="-122"/>
              </a:rPr>
              <a:t>发色</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smtClean="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M(C)-B(C,"</a:t>
            </a:r>
            <a:r>
              <a:rPr kumimoji="1" lang="zh-CN" altLang="en-US" sz="2400" b="1" i="0" u="none" strike="noStrike" kern="0" cap="none" spc="0" normalizeH="0" baseline="0" noProof="0" dirty="0" smtClean="0">
                <a:ln>
                  <a:noFill/>
                </a:ln>
                <a:solidFill>
                  <a:srgbClr val="0066FF"/>
                </a:solidFill>
                <a:effectLst/>
                <a:uLnTx/>
                <a:uFillTx/>
                <a:ea typeface="黑体" pitchFamily="49" charset="-122"/>
              </a:rPr>
              <a:t>发色</a:t>
            </a:r>
            <a:r>
              <a:rPr kumimoji="1" lang="en-US" altLang="zh-CN" sz="2400" b="1" i="0" u="none" strike="noStrike" kern="0" cap="none" spc="0" normalizeH="0" baseline="0" noProof="0" dirty="0" smtClean="0">
                <a:ln>
                  <a:noFill/>
                </a:ln>
                <a:solidFill>
                  <a:srgbClr val="0066FF"/>
                </a:solidFill>
                <a:effectLst/>
                <a:uLnTx/>
                <a:uFillTx/>
              </a:rPr>
              <a:t>") = 0.954 - 0.5 = </a:t>
            </a:r>
            <a:r>
              <a:rPr kumimoji="1" lang="en-US" altLang="zh-CN" sz="2400" b="1" i="0" u="none" strike="noStrike" kern="0" cap="none" spc="0" normalizeH="0" baseline="0" noProof="0" dirty="0" smtClean="0">
                <a:ln>
                  <a:noFill/>
                </a:ln>
                <a:solidFill>
                  <a:srgbClr val="FF0000"/>
                </a:solidFill>
                <a:effectLst/>
                <a:uLnTx/>
                <a:uFillTx/>
              </a:rPr>
              <a:t>0.454 bits</a:t>
            </a:r>
          </a:p>
        </p:txBody>
      </p:sp>
      <p:sp>
        <p:nvSpPr>
          <p:cNvPr id="23" name="Text Box 22"/>
          <p:cNvSpPr txBox="1">
            <a:spLocks noChangeArrowheads="1"/>
          </p:cNvSpPr>
          <p:nvPr/>
        </p:nvSpPr>
        <p:spPr bwMode="auto">
          <a:xfrm>
            <a:off x="1403350" y="3573463"/>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黑</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a:t>
            </a:r>
          </a:p>
        </p:txBody>
      </p:sp>
      <p:sp>
        <p:nvSpPr>
          <p:cNvPr id="24" name="Text Box 23"/>
          <p:cNvSpPr txBox="1">
            <a:spLocks noChangeArrowheads="1"/>
          </p:cNvSpPr>
          <p:nvPr/>
        </p:nvSpPr>
        <p:spPr bwMode="auto">
          <a:xfrm>
            <a:off x="3492500" y="5445125"/>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红</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a:t>
            </a:r>
          </a:p>
        </p:txBody>
      </p:sp>
      <p:sp>
        <p:nvSpPr>
          <p:cNvPr id="25" name="Text Box 24"/>
          <p:cNvSpPr txBox="1">
            <a:spLocks noChangeArrowheads="1"/>
          </p:cNvSpPr>
          <p:nvPr/>
        </p:nvSpPr>
        <p:spPr bwMode="auto">
          <a:xfrm>
            <a:off x="6443663" y="2997200"/>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金</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a:t>
            </a:r>
          </a:p>
        </p:txBody>
      </p:sp>
      <p:sp>
        <p:nvSpPr>
          <p:cNvPr id="26" name="AutoShape 25"/>
          <p:cNvSpPr>
            <a:spLocks noChangeArrowheads="1"/>
          </p:cNvSpPr>
          <p:nvPr/>
        </p:nvSpPr>
        <p:spPr bwMode="auto">
          <a:xfrm>
            <a:off x="468313" y="2924175"/>
            <a:ext cx="2232025" cy="504825"/>
          </a:xfrm>
          <a:prstGeom prst="wedgeRectCallout">
            <a:avLst>
              <a:gd name="adj1" fmla="val -24255"/>
              <a:gd name="adj2" fmla="val 31855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zh-CN" altLang="en-US" sz="2400" b="1" i="0" u="none" strike="noStrike" kern="0" cap="none" spc="0" normalizeH="0" baseline="0" noProof="0" smtClean="0">
                <a:ln>
                  <a:noFill/>
                </a:ln>
                <a:solidFill>
                  <a:srgbClr val="FF0000"/>
                </a:solidFill>
                <a:effectLst/>
                <a:uLnTx/>
                <a:uFillTx/>
              </a:rPr>
              <a:t>黑</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=3/8</a:t>
            </a:r>
          </a:p>
        </p:txBody>
      </p:sp>
      <p:sp>
        <p:nvSpPr>
          <p:cNvPr id="27" name="AutoShape 26"/>
          <p:cNvSpPr>
            <a:spLocks noChangeArrowheads="1"/>
          </p:cNvSpPr>
          <p:nvPr/>
        </p:nvSpPr>
        <p:spPr bwMode="auto">
          <a:xfrm>
            <a:off x="3276600" y="2924175"/>
            <a:ext cx="2232025" cy="504825"/>
          </a:xfrm>
          <a:prstGeom prst="wedgeRectCallout">
            <a:avLst>
              <a:gd name="adj1" fmla="val -7111"/>
              <a:gd name="adj2" fmla="val 154088"/>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zh-CN" altLang="en-US" sz="2400" b="1" i="0" u="none" strike="noStrike" kern="0" cap="none" spc="0" normalizeH="0" baseline="0" noProof="0" smtClean="0">
                <a:ln>
                  <a:noFill/>
                </a:ln>
                <a:solidFill>
                  <a:srgbClr val="FF0000"/>
                </a:solidFill>
                <a:effectLst/>
                <a:uLnTx/>
                <a:uFillTx/>
              </a:rPr>
              <a:t>红</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=1/8</a:t>
            </a:r>
          </a:p>
        </p:txBody>
      </p:sp>
      <p:sp>
        <p:nvSpPr>
          <p:cNvPr id="28" name="AutoShape 27"/>
          <p:cNvSpPr>
            <a:spLocks noChangeArrowheads="1"/>
          </p:cNvSpPr>
          <p:nvPr/>
        </p:nvSpPr>
        <p:spPr bwMode="auto">
          <a:xfrm>
            <a:off x="6372225" y="3500438"/>
            <a:ext cx="2232025" cy="504825"/>
          </a:xfrm>
          <a:prstGeom prst="wedgeRectCallout">
            <a:avLst>
              <a:gd name="adj1" fmla="val 6829"/>
              <a:gd name="adj2" fmla="val 16792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zh-CN" altLang="en-US" sz="2400" b="1" i="0" u="none" strike="noStrike" kern="0" cap="none" spc="0" normalizeH="0" baseline="0" noProof="0" smtClean="0">
                <a:ln>
                  <a:noFill/>
                </a:ln>
                <a:solidFill>
                  <a:srgbClr val="FF0000"/>
                </a:solidFill>
                <a:effectLst/>
                <a:uLnTx/>
                <a:uFillTx/>
              </a:rPr>
              <a:t>黑</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=4/8</a:t>
            </a:r>
          </a:p>
        </p:txBody>
      </p:sp>
      <p:sp>
        <p:nvSpPr>
          <p:cNvPr id="29" name="Text Box 28"/>
          <p:cNvSpPr txBox="1">
            <a:spLocks noChangeArrowheads="1"/>
          </p:cNvSpPr>
          <p:nvPr/>
        </p:nvSpPr>
        <p:spPr bwMode="auto">
          <a:xfrm>
            <a:off x="1403350" y="35734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黑</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)=0</a:t>
            </a:r>
          </a:p>
        </p:txBody>
      </p:sp>
      <p:sp>
        <p:nvSpPr>
          <p:cNvPr id="30" name="Text Box 29"/>
          <p:cNvSpPr txBox="1">
            <a:spLocks noChangeArrowheads="1"/>
          </p:cNvSpPr>
          <p:nvPr/>
        </p:nvSpPr>
        <p:spPr bwMode="auto">
          <a:xfrm>
            <a:off x="3492500" y="54451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红</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)=0</a:t>
            </a:r>
          </a:p>
        </p:txBody>
      </p:sp>
      <p:sp>
        <p:nvSpPr>
          <p:cNvPr id="31" name="Text Box 30"/>
          <p:cNvSpPr txBox="1">
            <a:spLocks noChangeArrowheads="1"/>
          </p:cNvSpPr>
          <p:nvPr/>
        </p:nvSpPr>
        <p:spPr bwMode="auto">
          <a:xfrm>
            <a:off x="6443663" y="2997200"/>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金</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)=1</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723" y="2145062"/>
            <a:ext cx="4116279" cy="285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900" decel="100000" fill="hold"/>
                                        <p:tgtEl>
                                          <p:spTgt spid="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900" decel="100000" fill="hold"/>
                                        <p:tgtEl>
                                          <p:spTgt spid="2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900" decel="100000" fill="hold"/>
                                        <p:tgtEl>
                                          <p:spTgt spid="2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strips(down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strips(downLef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strips(downLef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grpId="1" nodeType="clickEffect">
                                  <p:stCondLst>
                                    <p:cond delay="0"/>
                                  </p:stCondLst>
                                  <p:childTnLst>
                                    <p:anim calcmode="lin" valueType="num">
                                      <p:cBhvr additive="base">
                                        <p:cTn id="45" dur="500"/>
                                        <p:tgtEl>
                                          <p:spTgt spid="18"/>
                                        </p:tgtEl>
                                        <p:attrNameLst>
                                          <p:attrName>ppt_x</p:attrName>
                                        </p:attrNameLst>
                                      </p:cBhvr>
                                      <p:tavLst>
                                        <p:tav tm="0">
                                          <p:val>
                                            <p:strVal val="ppt_x"/>
                                          </p:val>
                                        </p:tav>
                                        <p:tav tm="100000">
                                          <p:val>
                                            <p:strVal val="ppt_x"/>
                                          </p:val>
                                        </p:tav>
                                      </p:tavLst>
                                    </p:anim>
                                    <p:anim calcmode="lin" valueType="num">
                                      <p:cBhvr additive="base">
                                        <p:cTn id="46" dur="500"/>
                                        <p:tgtEl>
                                          <p:spTgt spid="18"/>
                                        </p:tgtEl>
                                        <p:attrNameLst>
                                          <p:attrName>ppt_y</p:attrName>
                                        </p:attrNameLst>
                                      </p:cBhvr>
                                      <p:tavLst>
                                        <p:tav tm="0">
                                          <p:val>
                                            <p:strVal val="ppt_y"/>
                                          </p:val>
                                        </p:tav>
                                        <p:tav tm="100000">
                                          <p:val>
                                            <p:strVal val="1+ppt_h/2"/>
                                          </p:val>
                                        </p:tav>
                                      </p:tavLst>
                                    </p:anim>
                                    <p:set>
                                      <p:cBhvr>
                                        <p:cTn id="47" dur="1" fill="hold">
                                          <p:stCondLst>
                                            <p:cond delay="499"/>
                                          </p:stCondLst>
                                        </p:cTn>
                                        <p:tgtEl>
                                          <p:spTgt spid="18"/>
                                        </p:tgtEl>
                                        <p:attrNameLst>
                                          <p:attrName>style.visibility</p:attrName>
                                        </p:attrNameLst>
                                      </p:cBhvr>
                                      <p:to>
                                        <p:strVal val="hidden"/>
                                      </p:to>
                                    </p:set>
                                  </p:childTnLst>
                                </p:cTn>
                              </p:par>
                              <p:par>
                                <p:cTn id="48" presetID="2" presetClass="exit" presetSubtype="4" fill="hold" grpId="1" nodeType="withEffect">
                                  <p:stCondLst>
                                    <p:cond delay="0"/>
                                  </p:stCondLst>
                                  <p:childTnLst>
                                    <p:anim calcmode="lin" valueType="num">
                                      <p:cBhvr additive="base">
                                        <p:cTn id="49" dur="500"/>
                                        <p:tgtEl>
                                          <p:spTgt spid="21"/>
                                        </p:tgtEl>
                                        <p:attrNameLst>
                                          <p:attrName>ppt_x</p:attrName>
                                        </p:attrNameLst>
                                      </p:cBhvr>
                                      <p:tavLst>
                                        <p:tav tm="0">
                                          <p:val>
                                            <p:strVal val="ppt_x"/>
                                          </p:val>
                                        </p:tav>
                                        <p:tav tm="100000">
                                          <p:val>
                                            <p:strVal val="ppt_x"/>
                                          </p:val>
                                        </p:tav>
                                      </p:tavLst>
                                    </p:anim>
                                    <p:anim calcmode="lin" valueType="num">
                                      <p:cBhvr additive="base">
                                        <p:cTn id="50" dur="500"/>
                                        <p:tgtEl>
                                          <p:spTgt spid="21"/>
                                        </p:tgtEl>
                                        <p:attrNameLst>
                                          <p:attrName>ppt_y</p:attrName>
                                        </p:attrNameLst>
                                      </p:cBhvr>
                                      <p:tavLst>
                                        <p:tav tm="0">
                                          <p:val>
                                            <p:strVal val="ppt_y"/>
                                          </p:val>
                                        </p:tav>
                                        <p:tav tm="100000">
                                          <p:val>
                                            <p:strVal val="1+ppt_h/2"/>
                                          </p:val>
                                        </p:tav>
                                      </p:tavLst>
                                    </p:anim>
                                    <p:set>
                                      <p:cBhvr>
                                        <p:cTn id="51" dur="1" fill="hold">
                                          <p:stCondLst>
                                            <p:cond delay="499"/>
                                          </p:stCondLst>
                                        </p:cTn>
                                        <p:tgtEl>
                                          <p:spTgt spid="21"/>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19"/>
                                        </p:tgtEl>
                                        <p:attrNameLst>
                                          <p:attrName>ppt_x</p:attrName>
                                        </p:attrNameLst>
                                      </p:cBhvr>
                                      <p:tavLst>
                                        <p:tav tm="0">
                                          <p:val>
                                            <p:strVal val="ppt_x"/>
                                          </p:val>
                                        </p:tav>
                                        <p:tav tm="100000">
                                          <p:val>
                                            <p:strVal val="ppt_x"/>
                                          </p:val>
                                        </p:tav>
                                      </p:tavLst>
                                    </p:anim>
                                    <p:anim calcmode="lin" valueType="num">
                                      <p:cBhvr additive="base">
                                        <p:cTn id="54" dur="500"/>
                                        <p:tgtEl>
                                          <p:spTgt spid="19"/>
                                        </p:tgtEl>
                                        <p:attrNameLst>
                                          <p:attrName>ppt_y</p:attrName>
                                        </p:attrNameLst>
                                      </p:cBhvr>
                                      <p:tavLst>
                                        <p:tav tm="0">
                                          <p:val>
                                            <p:strVal val="ppt_y"/>
                                          </p:val>
                                        </p:tav>
                                        <p:tav tm="100000">
                                          <p:val>
                                            <p:strVal val="1+ppt_h/2"/>
                                          </p:val>
                                        </p:tav>
                                      </p:tavLst>
                                    </p:anim>
                                    <p:set>
                                      <p:cBhvr>
                                        <p:cTn id="55" dur="1" fill="hold">
                                          <p:stCondLst>
                                            <p:cond delay="499"/>
                                          </p:stCondLst>
                                        </p:cTn>
                                        <p:tgtEl>
                                          <p:spTgt spid="1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grpId="1" nodeType="clickEffect">
                                  <p:stCondLst>
                                    <p:cond delay="0"/>
                                  </p:stCondLst>
                                  <p:childTnLst>
                                    <p:anim calcmode="lin" valueType="num">
                                      <p:cBhvr additive="base">
                                        <p:cTn id="59" dur="500"/>
                                        <p:tgtEl>
                                          <p:spTgt spid="25"/>
                                        </p:tgtEl>
                                        <p:attrNameLst>
                                          <p:attrName>ppt_x</p:attrName>
                                        </p:attrNameLst>
                                      </p:cBhvr>
                                      <p:tavLst>
                                        <p:tav tm="0">
                                          <p:val>
                                            <p:strVal val="ppt_x"/>
                                          </p:val>
                                        </p:tav>
                                        <p:tav tm="100000">
                                          <p:val>
                                            <p:strVal val="ppt_x"/>
                                          </p:val>
                                        </p:tav>
                                      </p:tavLst>
                                    </p:anim>
                                    <p:anim calcmode="lin" valueType="num">
                                      <p:cBhvr additive="base">
                                        <p:cTn id="60" dur="500"/>
                                        <p:tgtEl>
                                          <p:spTgt spid="25"/>
                                        </p:tgtEl>
                                        <p:attrNameLst>
                                          <p:attrName>ppt_y</p:attrName>
                                        </p:attrNameLst>
                                      </p:cBhvr>
                                      <p:tavLst>
                                        <p:tav tm="0">
                                          <p:val>
                                            <p:strVal val="ppt_y"/>
                                          </p:val>
                                        </p:tav>
                                        <p:tav tm="100000">
                                          <p:val>
                                            <p:strVal val="1+ppt_h/2"/>
                                          </p:val>
                                        </p:tav>
                                      </p:tavLst>
                                    </p:anim>
                                    <p:set>
                                      <p:cBhvr>
                                        <p:cTn id="61" dur="1" fill="hold">
                                          <p:stCondLst>
                                            <p:cond delay="499"/>
                                          </p:stCondLst>
                                        </p:cTn>
                                        <p:tgtEl>
                                          <p:spTgt spid="25"/>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24"/>
                                        </p:tgtEl>
                                        <p:attrNameLst>
                                          <p:attrName>ppt_x</p:attrName>
                                        </p:attrNameLst>
                                      </p:cBhvr>
                                      <p:tavLst>
                                        <p:tav tm="0">
                                          <p:val>
                                            <p:strVal val="ppt_x"/>
                                          </p:val>
                                        </p:tav>
                                        <p:tav tm="100000">
                                          <p:val>
                                            <p:strVal val="ppt_x"/>
                                          </p:val>
                                        </p:tav>
                                      </p:tavLst>
                                    </p:anim>
                                    <p:anim calcmode="lin" valueType="num">
                                      <p:cBhvr additive="base">
                                        <p:cTn id="64" dur="500"/>
                                        <p:tgtEl>
                                          <p:spTgt spid="24"/>
                                        </p:tgtEl>
                                        <p:attrNameLst>
                                          <p:attrName>ppt_y</p:attrName>
                                        </p:attrNameLst>
                                      </p:cBhvr>
                                      <p:tavLst>
                                        <p:tav tm="0">
                                          <p:val>
                                            <p:strVal val="ppt_y"/>
                                          </p:val>
                                        </p:tav>
                                        <p:tav tm="100000">
                                          <p:val>
                                            <p:strVal val="1+ppt_h/2"/>
                                          </p:val>
                                        </p:tav>
                                      </p:tavLst>
                                    </p:anim>
                                    <p:set>
                                      <p:cBhvr>
                                        <p:cTn id="65" dur="1" fill="hold">
                                          <p:stCondLst>
                                            <p:cond delay="499"/>
                                          </p:stCondLst>
                                        </p:cTn>
                                        <p:tgtEl>
                                          <p:spTgt spid="24"/>
                                        </p:tgtEl>
                                        <p:attrNameLst>
                                          <p:attrName>style.visibility</p:attrName>
                                        </p:attrNameLst>
                                      </p:cBhvr>
                                      <p:to>
                                        <p:strVal val="hidden"/>
                                      </p:to>
                                    </p:set>
                                  </p:childTnLst>
                                </p:cTn>
                              </p:par>
                              <p:par>
                                <p:cTn id="66" presetID="2" presetClass="exit" presetSubtype="4" fill="hold" grpId="1" nodeType="withEffect">
                                  <p:stCondLst>
                                    <p:cond delay="0"/>
                                  </p:stCondLst>
                                  <p:childTnLst>
                                    <p:anim calcmode="lin" valueType="num">
                                      <p:cBhvr additive="base">
                                        <p:cTn id="67" dur="500"/>
                                        <p:tgtEl>
                                          <p:spTgt spid="23"/>
                                        </p:tgtEl>
                                        <p:attrNameLst>
                                          <p:attrName>ppt_x</p:attrName>
                                        </p:attrNameLst>
                                      </p:cBhvr>
                                      <p:tavLst>
                                        <p:tav tm="0">
                                          <p:val>
                                            <p:strVal val="ppt_x"/>
                                          </p:val>
                                        </p:tav>
                                        <p:tav tm="100000">
                                          <p:val>
                                            <p:strVal val="ppt_x"/>
                                          </p:val>
                                        </p:tav>
                                      </p:tavLst>
                                    </p:anim>
                                    <p:anim calcmode="lin" valueType="num">
                                      <p:cBhvr additive="base">
                                        <p:cTn id="68" dur="500"/>
                                        <p:tgtEl>
                                          <p:spTgt spid="23"/>
                                        </p:tgtEl>
                                        <p:attrNameLst>
                                          <p:attrName>ppt_y</p:attrName>
                                        </p:attrNameLst>
                                      </p:cBhvr>
                                      <p:tavLst>
                                        <p:tav tm="0">
                                          <p:val>
                                            <p:strVal val="ppt_y"/>
                                          </p:val>
                                        </p:tav>
                                        <p:tav tm="100000">
                                          <p:val>
                                            <p:strVal val="1+ppt_h/2"/>
                                          </p:val>
                                        </p:tav>
                                      </p:tavLst>
                                    </p:anim>
                                    <p:set>
                                      <p:cBhvr>
                                        <p:cTn id="69" dur="1" fill="hold">
                                          <p:stCondLst>
                                            <p:cond delay="499"/>
                                          </p:stCondLst>
                                        </p:cTn>
                                        <p:tgtEl>
                                          <p:spTgt spid="23"/>
                                        </p:tgtEl>
                                        <p:attrNameLst>
                                          <p:attrName>style.visibility</p:attrName>
                                        </p:attrNameLst>
                                      </p:cBhvr>
                                      <p:to>
                                        <p:strVal val="hidden"/>
                                      </p:to>
                                    </p:set>
                                  </p:childTnLst>
                                </p:cTn>
                              </p:par>
                              <p:par>
                                <p:cTn id="70" presetID="37"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900" decel="100000" fill="hold"/>
                                        <p:tgtEl>
                                          <p:spTgt spid="29"/>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76" presetID="37"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1000"/>
                                        <p:tgtEl>
                                          <p:spTgt spid="30"/>
                                        </p:tgtEl>
                                      </p:cBhvr>
                                    </p:animEffect>
                                    <p:anim calcmode="lin" valueType="num">
                                      <p:cBhvr>
                                        <p:cTn id="79" dur="1000" fill="hold"/>
                                        <p:tgtEl>
                                          <p:spTgt spid="30"/>
                                        </p:tgtEl>
                                        <p:attrNameLst>
                                          <p:attrName>ppt_x</p:attrName>
                                        </p:attrNameLst>
                                      </p:cBhvr>
                                      <p:tavLst>
                                        <p:tav tm="0">
                                          <p:val>
                                            <p:strVal val="#ppt_x"/>
                                          </p:val>
                                        </p:tav>
                                        <p:tav tm="100000">
                                          <p:val>
                                            <p:strVal val="#ppt_x"/>
                                          </p:val>
                                        </p:tav>
                                      </p:tavLst>
                                    </p:anim>
                                    <p:anim calcmode="lin" valueType="num">
                                      <p:cBhvr>
                                        <p:cTn id="80" dur="900" decel="100000" fill="hold"/>
                                        <p:tgtEl>
                                          <p:spTgt spid="30"/>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1000"/>
                                        <p:tgtEl>
                                          <p:spTgt spid="31"/>
                                        </p:tgtEl>
                                      </p:cBhvr>
                                    </p:animEffect>
                                    <p:anim calcmode="lin" valueType="num">
                                      <p:cBhvr>
                                        <p:cTn id="85" dur="1000" fill="hold"/>
                                        <p:tgtEl>
                                          <p:spTgt spid="31"/>
                                        </p:tgtEl>
                                        <p:attrNameLst>
                                          <p:attrName>ppt_x</p:attrName>
                                        </p:attrNameLst>
                                      </p:cBhvr>
                                      <p:tavLst>
                                        <p:tav tm="0">
                                          <p:val>
                                            <p:strVal val="#ppt_x"/>
                                          </p:val>
                                        </p:tav>
                                        <p:tav tm="100000">
                                          <p:val>
                                            <p:strVal val="#ppt_x"/>
                                          </p:val>
                                        </p:tav>
                                      </p:tavLst>
                                    </p:anim>
                                    <p:anim calcmode="lin" valueType="num">
                                      <p:cBhvr>
                                        <p:cTn id="86" dur="900" decel="100000" fill="hold"/>
                                        <p:tgtEl>
                                          <p:spTgt spid="31"/>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8" presetClass="entr" presetSubtype="12"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strips(downLeft)">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strips(downLeft)">
                                      <p:cBhvr>
                                        <p:cTn id="97" dur="500"/>
                                        <p:tgtEl>
                                          <p:spTgt spid="27"/>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strips(downLeft)">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additive="base">
                                        <p:cTn id="107" dur="500" fill="hold"/>
                                        <p:tgtEl>
                                          <p:spTgt spid="20"/>
                                        </p:tgtEl>
                                        <p:attrNameLst>
                                          <p:attrName>ppt_x</p:attrName>
                                        </p:attrNameLst>
                                      </p:cBhvr>
                                      <p:tavLst>
                                        <p:tav tm="0">
                                          <p:val>
                                            <p:strVal val="#ppt_x"/>
                                          </p:val>
                                        </p:tav>
                                        <p:tav tm="100000">
                                          <p:val>
                                            <p:strVal val="#ppt_x"/>
                                          </p:val>
                                        </p:tav>
                                      </p:tavLst>
                                    </p:anim>
                                    <p:anim calcmode="lin" valueType="num">
                                      <p:cBhvr additive="base">
                                        <p:cTn id="10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 calcmode="lin" valueType="num">
                                      <p:cBhvr additive="base">
                                        <p:cTn id="113" dur="500" fill="hold"/>
                                        <p:tgtEl>
                                          <p:spTgt spid="22"/>
                                        </p:tgtEl>
                                        <p:attrNameLst>
                                          <p:attrName>ppt_x</p:attrName>
                                        </p:attrNameLst>
                                      </p:cBhvr>
                                      <p:tavLst>
                                        <p:tav tm="0">
                                          <p:val>
                                            <p:strVal val="#ppt_x"/>
                                          </p:val>
                                        </p:tav>
                                        <p:tav tm="100000">
                                          <p:val>
                                            <p:strVal val="#ppt_x"/>
                                          </p:val>
                                        </p:tav>
                                      </p:tavLst>
                                    </p:anim>
                                    <p:anim calcmode="lin" valueType="num">
                                      <p:cBhvr additive="base">
                                        <p:cTn id="1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1" grpId="0" animBg="1"/>
      <p:bldP spid="21" grpId="1" animBg="1"/>
      <p:bldP spid="22" grpId="0" animBg="1"/>
      <p:bldP spid="23" grpId="0"/>
      <p:bldP spid="23" grpId="1"/>
      <p:bldP spid="24" grpId="0"/>
      <p:bldP spid="24" grpId="1"/>
      <p:bldP spid="25" grpId="0"/>
      <p:bldP spid="25" grpId="1"/>
      <p:bldP spid="26" grpId="0" animBg="1"/>
      <p:bldP spid="27" grpId="0" animBg="1"/>
      <p:bldP spid="28" grpId="0" animBg="1"/>
      <p:bldP spid="29" grpId="0"/>
      <p:bldP spid="3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65696" y="2469456"/>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smtClean="0">
                <a:ln>
                  <a:noFill/>
                </a:ln>
                <a:solidFill>
                  <a:srgbClr val="FF0000"/>
                </a:solidFill>
                <a:effectLst/>
                <a:uLnTx/>
                <a:uFillTx/>
                <a:ea typeface="黑体" pitchFamily="49" charset="-122"/>
              </a:rPr>
              <a:t>高度</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M(C)-B(C,"</a:t>
            </a:r>
            <a:r>
              <a:rPr kumimoji="1" lang="zh-CN" altLang="en-US" sz="2400" b="1" i="0" u="none" strike="noStrike" kern="0" cap="none" spc="0" normalizeH="0" baseline="0" noProof="0" dirty="0" smtClean="0">
                <a:ln>
                  <a:noFill/>
                </a:ln>
                <a:solidFill>
                  <a:srgbClr val="0066FF"/>
                </a:solidFill>
                <a:effectLst/>
                <a:uLnTx/>
                <a:uFillTx/>
              </a:rPr>
              <a:t>高度</a:t>
            </a:r>
            <a:r>
              <a:rPr kumimoji="1" lang="en-US" altLang="zh-CN" sz="2400" b="1" i="0" u="none" strike="noStrike" kern="0" cap="none" spc="0" normalizeH="0" baseline="0" noProof="0" dirty="0" smtClean="0">
                <a:ln>
                  <a:noFill/>
                </a:ln>
                <a:solidFill>
                  <a:srgbClr val="0066FF"/>
                </a:solidFill>
                <a:effectLst/>
                <a:uLnTx/>
                <a:uFillTx/>
              </a:rPr>
              <a:t>") = </a:t>
            </a:r>
            <a:r>
              <a:rPr kumimoji="1" lang="en-US" altLang="zh-CN" sz="2400" b="1" i="0" u="none" strike="noStrike" kern="0" cap="none" spc="0" normalizeH="0" baseline="0" noProof="0" dirty="0" smtClean="0">
                <a:ln>
                  <a:noFill/>
                </a:ln>
                <a:solidFill>
                  <a:srgbClr val="FF0000"/>
                </a:solidFill>
                <a:effectLst/>
                <a:uLnTx/>
                <a:uFillTx/>
              </a:rPr>
              <a:t>0.954</a:t>
            </a:r>
            <a:r>
              <a:rPr kumimoji="1" lang="en-US" altLang="zh-CN" sz="2400" b="1" i="0" u="none" strike="noStrike" kern="0" cap="none" spc="0" normalizeH="0" baseline="0" noProof="0" dirty="0" smtClean="0">
                <a:ln>
                  <a:noFill/>
                </a:ln>
                <a:solidFill>
                  <a:srgbClr val="0066FF"/>
                </a:solidFill>
                <a:effectLst/>
                <a:uLnTx/>
                <a:uFillTx/>
              </a:rPr>
              <a:t> - 0.951 = </a:t>
            </a:r>
            <a:r>
              <a:rPr kumimoji="1" lang="en-US" altLang="zh-CN" sz="2400" b="1" i="0" u="none" strike="noStrike" kern="0" cap="none" spc="0" normalizeH="0" baseline="0" noProof="0" dirty="0" smtClean="0">
                <a:ln>
                  <a:noFill/>
                </a:ln>
                <a:solidFill>
                  <a:srgbClr val="FF0000"/>
                </a:solidFill>
                <a:effectLst/>
                <a:uLnTx/>
                <a:uFillTx/>
              </a:rPr>
              <a:t>0.003 bits</a:t>
            </a:r>
          </a:p>
        </p:txBody>
      </p:sp>
      <p:sp>
        <p:nvSpPr>
          <p:cNvPr id="10" name="Rectangle 5"/>
          <p:cNvSpPr>
            <a:spLocks noChangeArrowheads="1"/>
          </p:cNvSpPr>
          <p:nvPr/>
        </p:nvSpPr>
        <p:spPr bwMode="auto">
          <a:xfrm>
            <a:off x="165696" y="3616325"/>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测试这属性“发色”传递的信息为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smtClean="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M(C)-B(C,"</a:t>
            </a:r>
            <a:r>
              <a:rPr kumimoji="1" lang="zh-CN" altLang="en-US" sz="2400" b="1" i="0" u="none" strike="noStrike" kern="0" cap="none" spc="0" normalizeH="0" baseline="0" noProof="0" dirty="0" smtClean="0">
                <a:ln>
                  <a:noFill/>
                </a:ln>
                <a:solidFill>
                  <a:srgbClr val="0066FF"/>
                </a:solidFill>
                <a:effectLst/>
                <a:uLnTx/>
                <a:uFillTx/>
                <a:ea typeface="黑体" pitchFamily="49" charset="-122"/>
              </a:rPr>
              <a:t>发色</a:t>
            </a:r>
            <a:r>
              <a:rPr kumimoji="1" lang="en-US" altLang="zh-CN" sz="2400" b="1" i="0" u="none" strike="noStrike" kern="0" cap="none" spc="0" normalizeH="0" baseline="0" noProof="0" dirty="0" smtClean="0">
                <a:ln>
                  <a:noFill/>
                </a:ln>
                <a:solidFill>
                  <a:srgbClr val="0066FF"/>
                </a:solidFill>
                <a:effectLst/>
                <a:uLnTx/>
                <a:uFillTx/>
              </a:rPr>
              <a:t>") = 0.954 - 0.5 = </a:t>
            </a:r>
            <a:r>
              <a:rPr kumimoji="1" lang="en-US" altLang="zh-CN" sz="2400" b="1" i="0" u="none" strike="noStrike" kern="0" cap="none" spc="0" normalizeH="0" baseline="0" noProof="0" dirty="0" smtClean="0">
                <a:ln>
                  <a:noFill/>
                </a:ln>
                <a:solidFill>
                  <a:srgbClr val="FF0000"/>
                </a:solidFill>
                <a:effectLst/>
                <a:uLnTx/>
                <a:uFillTx/>
              </a:rPr>
              <a:t>0.454 bits</a:t>
            </a:r>
          </a:p>
        </p:txBody>
      </p:sp>
      <p:sp>
        <p:nvSpPr>
          <p:cNvPr id="11" name="Rectangle 7"/>
          <p:cNvSpPr>
            <a:spLocks noChangeArrowheads="1"/>
          </p:cNvSpPr>
          <p:nvPr/>
        </p:nvSpPr>
        <p:spPr bwMode="auto">
          <a:xfrm>
            <a:off x="92670" y="4773712"/>
            <a:ext cx="8531225"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smtClean="0">
                <a:ln>
                  <a:noFill/>
                </a:ln>
                <a:solidFill>
                  <a:srgbClr val="FF0000"/>
                </a:solidFill>
                <a:effectLst/>
                <a:uLnTx/>
                <a:uFillTx/>
                <a:ea typeface="黑体" pitchFamily="49" charset="-122"/>
              </a:rPr>
              <a:t>眼睛</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smtClean="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M(C)-B(C,"</a:t>
            </a:r>
            <a:r>
              <a:rPr kumimoji="1" lang="zh-CN" altLang="en-US" sz="2400" b="1" i="0" u="none" strike="noStrike" kern="0" cap="none" spc="0" normalizeH="0" baseline="0" noProof="0" dirty="0" smtClean="0">
                <a:ln>
                  <a:noFill/>
                </a:ln>
                <a:solidFill>
                  <a:srgbClr val="0066FF"/>
                </a:solidFill>
                <a:effectLst/>
                <a:uLnTx/>
                <a:uFillTx/>
                <a:ea typeface="黑体" pitchFamily="49" charset="-122"/>
              </a:rPr>
              <a:t>眼睛</a:t>
            </a:r>
            <a:r>
              <a:rPr kumimoji="1" lang="en-US" altLang="zh-CN" sz="2400" b="1" i="0" u="none" strike="noStrike" kern="0" cap="none" spc="0" normalizeH="0" baseline="0" noProof="0" dirty="0" smtClean="0">
                <a:ln>
                  <a:noFill/>
                </a:ln>
                <a:solidFill>
                  <a:srgbClr val="0066FF"/>
                </a:solidFill>
                <a:effectLst/>
                <a:uLnTx/>
                <a:uFillTx/>
              </a:rPr>
              <a:t>") = </a:t>
            </a:r>
            <a:r>
              <a:rPr kumimoji="1" lang="en-US" altLang="zh-CN" sz="2400" b="1" i="0" u="none" strike="noStrike" kern="0" cap="none" spc="0" normalizeH="0" baseline="0" noProof="0" dirty="0" smtClean="0">
                <a:ln>
                  <a:noFill/>
                </a:ln>
                <a:solidFill>
                  <a:srgbClr val="FF0000"/>
                </a:solidFill>
                <a:effectLst/>
                <a:uLnTx/>
                <a:uFillTx/>
              </a:rPr>
              <a:t>0.347 bits</a:t>
            </a:r>
          </a:p>
        </p:txBody>
      </p:sp>
      <p:sp>
        <p:nvSpPr>
          <p:cNvPr id="12" name="Rectangle 8"/>
          <p:cNvSpPr>
            <a:spLocks noChangeArrowheads="1"/>
          </p:cNvSpPr>
          <p:nvPr/>
        </p:nvSpPr>
        <p:spPr bwMode="auto">
          <a:xfrm>
            <a:off x="92671" y="1389162"/>
            <a:ext cx="8534400" cy="830997"/>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rPr>
              <a:t>对于上述例子，</a:t>
            </a:r>
            <a:r>
              <a:rPr kumimoji="0" lang="en-US" altLang="zh-CN" sz="2400" b="1" i="0" u="none" strike="noStrike" kern="0" cap="none" spc="0" normalizeH="0" baseline="0" noProof="0" dirty="0" smtClean="0">
                <a:ln>
                  <a:noFill/>
                </a:ln>
                <a:solidFill>
                  <a:srgbClr val="FF0000"/>
                </a:solidFill>
                <a:effectLst/>
                <a:uLnTx/>
                <a:uFillTx/>
                <a:cs typeface="Times New Roman" pitchFamily="18" charset="0"/>
              </a:rPr>
              <a:t>C</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集有</a:t>
            </a:r>
            <a:r>
              <a:rPr kumimoji="0" lang="zh-CN" altLang="en-US"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８</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3</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5</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smtClean="0">
                <a:ln>
                  <a:noFill/>
                </a:ln>
                <a:solidFill>
                  <a:srgbClr val="FF0000"/>
                </a:solidFill>
                <a:effectLst/>
                <a:uLnTx/>
                <a:uFillTx/>
              </a:rPr>
              <a:t>M(C) = </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 0.954 bits</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1623" y="1816124"/>
            <a:ext cx="4150165" cy="295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10"/>
                                        </p:tgtEl>
                                        <p:attrNameLst>
                                          <p:attrName>fillcolor</p:attrName>
                                        </p:attrNameLst>
                                      </p:cBhvr>
                                      <p:to>
                                        <a:srgbClr val="99FF66"/>
                                      </p:to>
                                    </p:animClr>
                                    <p:set>
                                      <p:cBhvr>
                                        <p:cTn id="17" dur="500" fill="hold"/>
                                        <p:tgtEl>
                                          <p:spTgt spid="10"/>
                                        </p:tgtEl>
                                        <p:attrNameLst>
                                          <p:attrName>fill.type</p:attrName>
                                        </p:attrNameLst>
                                      </p:cBhvr>
                                      <p:to>
                                        <p:strVal val="solid"/>
                                      </p:to>
                                    </p:set>
                                    <p:set>
                                      <p:cBhvr>
                                        <p:cTn id="18"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5096519" y="1672109"/>
            <a:ext cx="1511300" cy="457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chemeClr val="bg1"/>
                </a:solidFill>
                <a:ea typeface="黑体" pitchFamily="49" charset="-122"/>
              </a:rPr>
              <a:t>发色</a:t>
            </a:r>
          </a:p>
        </p:txBody>
      </p:sp>
      <p:sp>
        <p:nvSpPr>
          <p:cNvPr id="9" name="Text Box 4"/>
          <p:cNvSpPr txBox="1">
            <a:spLocks noChangeArrowheads="1"/>
          </p:cNvSpPr>
          <p:nvPr/>
        </p:nvSpPr>
        <p:spPr bwMode="auto">
          <a:xfrm>
            <a:off x="3008957" y="217693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0" name="Text Box 5"/>
          <p:cNvSpPr txBox="1">
            <a:spLocks noChangeArrowheads="1"/>
          </p:cNvSpPr>
          <p:nvPr/>
        </p:nvSpPr>
        <p:spPr bwMode="auto">
          <a:xfrm>
            <a:off x="4737744" y="253729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1" name="Text Box 6"/>
          <p:cNvSpPr txBox="1">
            <a:spLocks noChangeArrowheads="1"/>
          </p:cNvSpPr>
          <p:nvPr/>
        </p:nvSpPr>
        <p:spPr bwMode="auto">
          <a:xfrm>
            <a:off x="6896744" y="203247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cxnSp>
        <p:nvCxnSpPr>
          <p:cNvPr id="12" name="AutoShape 7"/>
          <p:cNvCxnSpPr>
            <a:cxnSpLocks noChangeShapeType="1"/>
            <a:stCxn id="6" idx="2"/>
            <a:endCxn id="16" idx="0"/>
          </p:cNvCxnSpPr>
          <p:nvPr/>
        </p:nvCxnSpPr>
        <p:spPr bwMode="auto">
          <a:xfrm flipH="1">
            <a:off x="2864494" y="2129309"/>
            <a:ext cx="2987675" cy="7524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 name="AutoShape 9"/>
          <p:cNvCxnSpPr>
            <a:cxnSpLocks noChangeShapeType="1"/>
            <a:stCxn id="6" idx="2"/>
            <a:endCxn id="15" idx="0"/>
          </p:cNvCxnSpPr>
          <p:nvPr/>
        </p:nvCxnSpPr>
        <p:spPr bwMode="auto">
          <a:xfrm>
            <a:off x="5852169" y="2129309"/>
            <a:ext cx="36513" cy="10414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4" name="AutoShape 10"/>
          <p:cNvCxnSpPr>
            <a:cxnSpLocks noChangeShapeType="1"/>
            <a:stCxn id="6" idx="2"/>
          </p:cNvCxnSpPr>
          <p:nvPr/>
        </p:nvCxnSpPr>
        <p:spPr bwMode="auto">
          <a:xfrm>
            <a:off x="5852169" y="2129309"/>
            <a:ext cx="2881313" cy="911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5" name="Oval 13"/>
          <p:cNvSpPr>
            <a:spLocks noChangeArrowheads="1"/>
          </p:cNvSpPr>
          <p:nvPr/>
        </p:nvSpPr>
        <p:spPr bwMode="auto">
          <a:xfrm>
            <a:off x="5528319" y="3184996"/>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6" name="Oval 14"/>
          <p:cNvSpPr>
            <a:spLocks noChangeArrowheads="1"/>
          </p:cNvSpPr>
          <p:nvPr/>
        </p:nvSpPr>
        <p:spPr bwMode="auto">
          <a:xfrm>
            <a:off x="2504132" y="2896071"/>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17" name="Text Box 26"/>
          <p:cNvSpPr txBox="1">
            <a:spLocks noChangeArrowheads="1"/>
          </p:cNvSpPr>
          <p:nvPr/>
        </p:nvSpPr>
        <p:spPr bwMode="auto">
          <a:xfrm>
            <a:off x="7041207" y="3113559"/>
            <a:ext cx="32766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｛矮、金色、蓝色</a:t>
            </a:r>
            <a:r>
              <a:rPr lang="en-US" altLang="zh-CN" sz="2200" b="1">
                <a:latin typeface="黑体" pitchFamily="49" charset="-122"/>
                <a:ea typeface="黑体" pitchFamily="49" charset="-122"/>
              </a:rPr>
              <a:t>:</a:t>
            </a:r>
            <a:r>
              <a:rPr lang="zh-CN" altLang="en-US" sz="2200" b="1">
                <a:solidFill>
                  <a:srgbClr val="0066FF"/>
                </a:solidFill>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｛高、金色、蓝色</a:t>
            </a:r>
            <a:r>
              <a:rPr lang="en-US" altLang="zh-CN" sz="2200" b="1">
                <a:latin typeface="黑体" pitchFamily="49" charset="-122"/>
                <a:ea typeface="黑体" pitchFamily="49" charset="-122"/>
              </a:rPr>
              <a:t>:</a:t>
            </a:r>
            <a:r>
              <a:rPr lang="zh-CN" altLang="en-US" sz="2200" b="1">
                <a:solidFill>
                  <a:srgbClr val="0066FF"/>
                </a:solidFill>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｛矮、金色、棕色</a:t>
            </a:r>
            <a:r>
              <a:rPr lang="en-US" altLang="zh-CN" sz="2200" b="1">
                <a:latin typeface="黑体" pitchFamily="49" charset="-122"/>
                <a:ea typeface="黑体" pitchFamily="49" charset="-122"/>
              </a:rPr>
              <a:t>:</a:t>
            </a:r>
            <a:r>
              <a:rPr lang="zh-CN" altLang="en-US" sz="2200" b="1">
                <a:solidFill>
                  <a:srgbClr val="0066FF"/>
                </a:solidFill>
              </a:rPr>
              <a:t>－</a:t>
            </a:r>
            <a:r>
              <a:rPr lang="zh-CN" altLang="en-US" sz="2200" b="1">
                <a:latin typeface="黑体" pitchFamily="49" charset="-122"/>
                <a:ea typeface="黑体" pitchFamily="49" charset="-122"/>
              </a:rPr>
              <a:t>｝</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9273455" y="1823591"/>
            <a:ext cx="3276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｛矮、金色、蓝色</a:t>
            </a:r>
            <a:r>
              <a:rPr kumimoji="0" lang="en-US" altLang="zh-CN"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66FF"/>
                </a:solidFill>
                <a:effectLst/>
                <a:uLnTx/>
                <a:uFillTx/>
              </a:rPr>
              <a:t>＋</a:t>
            </a: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｛高、金色、棕色</a:t>
            </a:r>
            <a:r>
              <a:rPr kumimoji="0" lang="en-US" altLang="zh-CN"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66FF"/>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｛高、金色、蓝色</a:t>
            </a:r>
            <a:r>
              <a:rPr kumimoji="0" lang="en-US" altLang="zh-CN"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66FF"/>
                </a:solidFill>
                <a:effectLst/>
                <a:uLnTx/>
                <a:uFillTx/>
              </a:rPr>
              <a:t>＋</a:t>
            </a: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｛矮、金色、棕色</a:t>
            </a:r>
            <a:r>
              <a:rPr kumimoji="0" lang="en-US" altLang="zh-CN"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66FF"/>
                </a:solidFill>
                <a:effectLst/>
                <a:uLnTx/>
                <a:uFillTx/>
              </a:rPr>
              <a:t>－</a:t>
            </a: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p>
        </p:txBody>
      </p:sp>
      <p:sp>
        <p:nvSpPr>
          <p:cNvPr id="9" name="Rectangle 5"/>
          <p:cNvSpPr>
            <a:spLocks noChangeArrowheads="1"/>
          </p:cNvSpPr>
          <p:nvPr/>
        </p:nvSpPr>
        <p:spPr bwMode="auto">
          <a:xfrm>
            <a:off x="308125" y="1024037"/>
            <a:ext cx="8534400" cy="830997"/>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0000"/>
                </a:solidFill>
                <a:effectLst/>
                <a:uLnTx/>
                <a:uFillTx/>
                <a:cs typeface="Times New Roman" pitchFamily="18" charset="0"/>
              </a:rPr>
              <a:t>C1</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集有</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4</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2</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2</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smtClean="0">
                <a:ln>
                  <a:noFill/>
                </a:ln>
                <a:solidFill>
                  <a:srgbClr val="FF0000"/>
                </a:solidFill>
                <a:effectLst/>
                <a:uLnTx/>
                <a:uFillTx/>
                <a:cs typeface="Times New Roman" pitchFamily="18" charset="0"/>
              </a:rPr>
              <a:t>M(C1) = </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 1 bits</a:t>
            </a:r>
          </a:p>
        </p:txBody>
      </p:sp>
      <p:sp>
        <p:nvSpPr>
          <p:cNvPr id="10" name="Oval 12"/>
          <p:cNvSpPr>
            <a:spLocks noChangeArrowheads="1"/>
          </p:cNvSpPr>
          <p:nvPr/>
        </p:nvSpPr>
        <p:spPr bwMode="auto">
          <a:xfrm>
            <a:off x="4916637" y="5966296"/>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1" name="Oval 13"/>
          <p:cNvSpPr>
            <a:spLocks noChangeArrowheads="1"/>
          </p:cNvSpPr>
          <p:nvPr/>
        </p:nvSpPr>
        <p:spPr bwMode="auto">
          <a:xfrm>
            <a:off x="7221687" y="5966296"/>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66FF"/>
                </a:solidFill>
                <a:effectLst/>
                <a:uLnTx/>
                <a:uFillTx/>
              </a:rPr>
              <a:t>－</a:t>
            </a:r>
          </a:p>
        </p:txBody>
      </p:sp>
      <p:sp>
        <p:nvSpPr>
          <p:cNvPr id="12" name="Text Box 14"/>
          <p:cNvSpPr txBox="1">
            <a:spLocks noChangeArrowheads="1"/>
          </p:cNvSpPr>
          <p:nvPr/>
        </p:nvSpPr>
        <p:spPr bwMode="auto">
          <a:xfrm>
            <a:off x="5997725" y="3805709"/>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13" name="AutoShape 15"/>
          <p:cNvCxnSpPr>
            <a:cxnSpLocks noChangeShapeType="1"/>
            <a:stCxn id="12" idx="2"/>
            <a:endCxn id="10" idx="0"/>
          </p:cNvCxnSpPr>
          <p:nvPr/>
        </p:nvCxnSpPr>
        <p:spPr bwMode="auto">
          <a:xfrm flipH="1">
            <a:off x="5277000" y="4262909"/>
            <a:ext cx="1476375" cy="16891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6"/>
          <p:cNvCxnSpPr>
            <a:cxnSpLocks noChangeShapeType="1"/>
            <a:stCxn id="12" idx="2"/>
            <a:endCxn id="11" idx="0"/>
          </p:cNvCxnSpPr>
          <p:nvPr/>
        </p:nvCxnSpPr>
        <p:spPr bwMode="auto">
          <a:xfrm>
            <a:off x="6753375" y="4262909"/>
            <a:ext cx="828675" cy="16891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Text Box 17"/>
          <p:cNvSpPr txBox="1">
            <a:spLocks noChangeArrowheads="1"/>
          </p:cNvSpPr>
          <p:nvPr/>
        </p:nvSpPr>
        <p:spPr bwMode="auto">
          <a:xfrm>
            <a:off x="7113737" y="502967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16" name="Text Box 18"/>
          <p:cNvSpPr txBox="1">
            <a:spLocks noChangeArrowheads="1"/>
          </p:cNvSpPr>
          <p:nvPr/>
        </p:nvSpPr>
        <p:spPr bwMode="auto">
          <a:xfrm>
            <a:off x="4340375" y="495823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17" name="AutoShape 19"/>
          <p:cNvSpPr>
            <a:spLocks noChangeArrowheads="1"/>
          </p:cNvSpPr>
          <p:nvPr/>
        </p:nvSpPr>
        <p:spPr bwMode="auto">
          <a:xfrm>
            <a:off x="2540150" y="4769321"/>
            <a:ext cx="2232025" cy="504825"/>
          </a:xfrm>
          <a:prstGeom prst="wedgeRectCallout">
            <a:avLst>
              <a:gd name="adj1" fmla="val 58676"/>
              <a:gd name="adj2" fmla="val 20754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a:t>
            </a:r>
            <a:r>
              <a:rPr kumimoji="0" lang="en-US" altLang="zh-CN" sz="2400" b="1" i="0" u="none" strike="noStrike" kern="0" cap="none" spc="0" normalizeH="0" baseline="-25000" noProof="0" smtClean="0">
                <a:ln>
                  <a:noFill/>
                </a:ln>
                <a:solidFill>
                  <a:srgbClr val="0066FF"/>
                </a:solidFill>
                <a:effectLst/>
                <a:uLnTx/>
                <a:uFillTx/>
              </a:rPr>
              <a:t>2</a:t>
            </a:r>
            <a:r>
              <a:rPr kumimoji="0" lang="en-US" altLang="zh-CN" sz="2400" b="1" i="0" u="none" strike="noStrike" kern="0" cap="none" spc="0" normalizeH="0" baseline="0" noProof="0" smtClean="0">
                <a:ln>
                  <a:noFill/>
                </a:ln>
                <a:solidFill>
                  <a:srgbClr val="FF0000"/>
                </a:solidFill>
                <a:effectLst/>
                <a:uLnTx/>
                <a:uFillTx/>
              </a:rPr>
              <a:t>1</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=0</a:t>
            </a:r>
          </a:p>
        </p:txBody>
      </p:sp>
      <p:sp>
        <p:nvSpPr>
          <p:cNvPr id="18" name="AutoShape 23"/>
          <p:cNvSpPr>
            <a:spLocks noChangeArrowheads="1"/>
          </p:cNvSpPr>
          <p:nvPr/>
        </p:nvSpPr>
        <p:spPr bwMode="auto">
          <a:xfrm>
            <a:off x="6824812" y="4264496"/>
            <a:ext cx="2232025" cy="504825"/>
          </a:xfrm>
          <a:prstGeom prst="wedgeRectCallout">
            <a:avLst>
              <a:gd name="adj1" fmla="val -2065"/>
              <a:gd name="adj2" fmla="val 279560"/>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a:t>
            </a:r>
            <a:r>
              <a:rPr kumimoji="0" lang="en-US" altLang="zh-CN" sz="2400" b="1" i="0" u="none" strike="noStrike" kern="0" cap="none" spc="0" normalizeH="0" baseline="-25000" noProof="0" smtClean="0">
                <a:ln>
                  <a:noFill/>
                </a:ln>
                <a:solidFill>
                  <a:srgbClr val="0066FF"/>
                </a:solidFill>
                <a:effectLst/>
                <a:uLnTx/>
                <a:uFillTx/>
              </a:rPr>
              <a:t>2</a:t>
            </a:r>
            <a:r>
              <a:rPr kumimoji="0" lang="en-US" altLang="zh-CN" sz="2400" b="1" i="0" u="none" strike="noStrike" kern="0" cap="none" spc="0" normalizeH="0" baseline="0" noProof="0" smtClean="0">
                <a:ln>
                  <a:noFill/>
                </a:ln>
                <a:solidFill>
                  <a:srgbClr val="FF0000"/>
                </a:solidFill>
                <a:effectLst/>
                <a:uLnTx/>
                <a:uFillTx/>
              </a:rPr>
              <a:t>1</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=0</a:t>
            </a:r>
          </a:p>
        </p:txBody>
      </p:sp>
      <p:sp>
        <p:nvSpPr>
          <p:cNvPr id="19" name="Text Box 24"/>
          <p:cNvSpPr txBox="1">
            <a:spLocks noChangeArrowheads="1"/>
          </p:cNvSpPr>
          <p:nvPr/>
        </p:nvSpPr>
        <p:spPr bwMode="auto">
          <a:xfrm>
            <a:off x="4629300" y="4408959"/>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蓝</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)=0</a:t>
            </a:r>
          </a:p>
        </p:txBody>
      </p:sp>
      <p:sp>
        <p:nvSpPr>
          <p:cNvPr id="20" name="Text Box 25"/>
          <p:cNvSpPr txBox="1">
            <a:spLocks noChangeArrowheads="1"/>
          </p:cNvSpPr>
          <p:nvPr/>
        </p:nvSpPr>
        <p:spPr bwMode="auto">
          <a:xfrm>
            <a:off x="7221687" y="3977159"/>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棕</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)=0</a:t>
            </a:r>
          </a:p>
        </p:txBody>
      </p:sp>
      <p:sp>
        <p:nvSpPr>
          <p:cNvPr id="21" name="AutoShape 26"/>
          <p:cNvSpPr>
            <a:spLocks noChangeArrowheads="1"/>
          </p:cNvSpPr>
          <p:nvPr/>
        </p:nvSpPr>
        <p:spPr bwMode="auto">
          <a:xfrm>
            <a:off x="1747987" y="4193059"/>
            <a:ext cx="2232025" cy="504825"/>
          </a:xfrm>
          <a:prstGeom prst="wedgeRectCallout">
            <a:avLst>
              <a:gd name="adj1" fmla="val 99218"/>
              <a:gd name="adj2" fmla="val 301259"/>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zh-CN" altLang="en-US" sz="2400" b="1" i="0" u="none" strike="noStrike" kern="0" cap="none" spc="0" normalizeH="0" baseline="0" noProof="0" smtClean="0">
                <a:ln>
                  <a:noFill/>
                </a:ln>
                <a:solidFill>
                  <a:srgbClr val="0066FF"/>
                </a:solidFill>
                <a:effectLst/>
                <a:uLnTx/>
                <a:uFillTx/>
              </a:rPr>
              <a:t>蓝</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=1/2</a:t>
            </a:r>
          </a:p>
        </p:txBody>
      </p:sp>
      <p:sp>
        <p:nvSpPr>
          <p:cNvPr id="22" name="AutoShape 27"/>
          <p:cNvSpPr>
            <a:spLocks noChangeArrowheads="1"/>
          </p:cNvSpPr>
          <p:nvPr/>
        </p:nvSpPr>
        <p:spPr bwMode="auto">
          <a:xfrm>
            <a:off x="6500962" y="5129684"/>
            <a:ext cx="2232025" cy="504825"/>
          </a:xfrm>
          <a:prstGeom prst="wedgeRectCallout">
            <a:avLst>
              <a:gd name="adj1" fmla="val -3981"/>
              <a:gd name="adj2" fmla="val 144338"/>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zh-CN" altLang="en-US" sz="2400" b="1" i="0" u="none" strike="noStrike" kern="0" cap="none" spc="0" normalizeH="0" baseline="0" noProof="0" smtClean="0">
                <a:ln>
                  <a:noFill/>
                </a:ln>
                <a:solidFill>
                  <a:srgbClr val="0066FF"/>
                </a:solidFill>
                <a:effectLst/>
                <a:uLnTx/>
                <a:uFillTx/>
              </a:rPr>
              <a:t>棕</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=1/2</a:t>
            </a:r>
          </a:p>
        </p:txBody>
      </p:sp>
      <p:sp>
        <p:nvSpPr>
          <p:cNvPr id="23" name="Rectangle 28"/>
          <p:cNvSpPr>
            <a:spLocks noChangeArrowheads="1"/>
          </p:cNvSpPr>
          <p:nvPr/>
        </p:nvSpPr>
        <p:spPr bwMode="auto">
          <a:xfrm>
            <a:off x="308125" y="1960141"/>
            <a:ext cx="85344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以属性</a:t>
            </a:r>
            <a:r>
              <a:rPr kumimoji="1" lang="zh-CN" altLang="en-US" sz="2400" b="1" i="0" u="none" strike="noStrike" kern="0" cap="none" spc="0" normalizeH="0" baseline="0" noProof="0" dirty="0" smtClean="0">
                <a:ln>
                  <a:noFill/>
                </a:ln>
                <a:solidFill>
                  <a:sysClr val="windowText" lastClr="000000"/>
                </a:solidFill>
                <a:effectLst/>
                <a:uLnTx/>
                <a:uFillTx/>
              </a:rPr>
              <a:t>“</a:t>
            </a:r>
            <a:r>
              <a:rPr kumimoji="1" lang="zh-CN" altLang="en-US" sz="2400" b="1" i="0" u="none" strike="noStrike" kern="0" cap="none" spc="0" normalizeH="0" baseline="0" noProof="0" dirty="0" smtClean="0">
                <a:ln>
                  <a:noFill/>
                </a:ln>
                <a:solidFill>
                  <a:srgbClr val="0000FF"/>
                </a:solidFill>
                <a:effectLst/>
                <a:uLnTx/>
                <a:uFillTx/>
              </a:rPr>
              <a:t>眼睛</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作划分后进一步判别所需的期望信息量为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smtClean="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B(C1,“</a:t>
            </a:r>
            <a:r>
              <a:rPr kumimoji="1" lang="zh-CN" altLang="en-US" sz="2400" b="1" i="0" u="none" strike="noStrike" kern="0" cap="none" spc="0" normalizeH="0" baseline="0" noProof="0" dirty="0" smtClean="0">
                <a:ln>
                  <a:noFill/>
                </a:ln>
                <a:solidFill>
                  <a:srgbClr val="0066FF"/>
                </a:solidFill>
                <a:effectLst/>
                <a:uLnTx/>
                <a:uFillTx/>
                <a:ea typeface="黑体" pitchFamily="49" charset="-122"/>
              </a:rPr>
              <a:t>眼睛</a:t>
            </a:r>
            <a:r>
              <a:rPr kumimoji="1" lang="zh-CN" altLang="en-US" sz="2400" b="1" i="0" u="none" strike="noStrike" kern="0" cap="none" spc="0" normalizeH="0" baseline="0" noProof="0" dirty="0" smtClean="0">
                <a:ln>
                  <a:noFill/>
                </a:ln>
                <a:solidFill>
                  <a:srgbClr val="0066FF"/>
                </a:solidFill>
                <a:effectLst/>
                <a:uLnTx/>
                <a:uFillTx/>
              </a:rPr>
              <a:t>”</a:t>
            </a:r>
            <a:r>
              <a:rPr kumimoji="1" lang="en-US" altLang="zh-CN" sz="2400" b="1" i="0" u="none" strike="noStrike" kern="0" cap="none" spc="0" normalizeH="0" baseline="0" noProof="0" dirty="0" smtClean="0">
                <a:ln>
                  <a:noFill/>
                </a:ln>
                <a:solidFill>
                  <a:srgbClr val="0066FF"/>
                </a:solidFill>
                <a:effectLst/>
                <a:uLnTx/>
                <a:uFillTx/>
              </a:rPr>
              <a:t>) = 1/2</a:t>
            </a: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smtClean="0">
                <a:ln>
                  <a:noFill/>
                </a:ln>
                <a:solidFill>
                  <a:srgbClr val="FF0000"/>
                </a:solidFill>
                <a:effectLst/>
                <a:uLnTx/>
                <a:uFillTx/>
              </a:rPr>
              <a:t>0</a:t>
            </a:r>
            <a:r>
              <a:rPr kumimoji="1" lang="en-US" altLang="zh-CN" sz="2400" b="1" i="0" u="none" strike="noStrike" kern="0" cap="none" spc="0" normalizeH="0" baseline="0" noProof="0" dirty="0" smtClean="0">
                <a:ln>
                  <a:noFill/>
                </a:ln>
                <a:solidFill>
                  <a:srgbClr val="0066FF"/>
                </a:solidFill>
                <a:effectLst/>
                <a:uLnTx/>
                <a:uFillTx/>
              </a:rPr>
              <a:t> + 1/2</a:t>
            </a: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smtClean="0">
                <a:ln>
                  <a:noFill/>
                </a:ln>
                <a:solidFill>
                  <a:srgbClr val="FF0000"/>
                </a:solidFill>
                <a:effectLst/>
                <a:uLnTx/>
                <a:uFillTx/>
              </a:rPr>
              <a:t>0 </a:t>
            </a:r>
            <a:r>
              <a:rPr kumimoji="1" lang="en-US" altLang="zh-CN" sz="2400" b="1" i="0" u="none" strike="noStrike" kern="0" cap="none" spc="0" normalizeH="0" baseline="0" noProof="0" dirty="0" smtClean="0">
                <a:ln>
                  <a:noFill/>
                </a:ln>
                <a:solidFill>
                  <a:srgbClr val="0066FF"/>
                </a:solidFill>
                <a:effectLst/>
                <a:uLnTx/>
                <a:uFillTx/>
              </a:rPr>
              <a:t>= 0 bits</a:t>
            </a:r>
          </a:p>
        </p:txBody>
      </p:sp>
      <p:sp>
        <p:nvSpPr>
          <p:cNvPr id="24" name="Rectangle 29"/>
          <p:cNvSpPr>
            <a:spLocks noChangeArrowheads="1"/>
          </p:cNvSpPr>
          <p:nvPr/>
        </p:nvSpPr>
        <p:spPr bwMode="auto">
          <a:xfrm>
            <a:off x="308695" y="2968724"/>
            <a:ext cx="853383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smtClean="0">
                <a:ln>
                  <a:noFill/>
                </a:ln>
                <a:solidFill>
                  <a:srgbClr val="FF0000"/>
                </a:solidFill>
                <a:effectLst/>
                <a:uLnTx/>
                <a:uFillTx/>
                <a:ea typeface="黑体" pitchFamily="49" charset="-122"/>
              </a:rPr>
              <a:t>眼睛</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M(C1)-B(C1,“</a:t>
            </a:r>
            <a:r>
              <a:rPr kumimoji="1" lang="zh-CN" altLang="en-US" sz="2400" b="1" i="0" u="none" strike="noStrike" kern="0" cap="none" spc="0" normalizeH="0" baseline="0" noProof="0" dirty="0" smtClean="0">
                <a:ln>
                  <a:noFill/>
                </a:ln>
                <a:solidFill>
                  <a:srgbClr val="0066FF"/>
                </a:solidFill>
                <a:effectLst/>
                <a:uLnTx/>
                <a:uFillTx/>
              </a:rPr>
              <a:t>眼睛</a:t>
            </a:r>
            <a:r>
              <a:rPr kumimoji="1" lang="en-US" altLang="zh-CN" sz="2400" b="1" i="0" u="none" strike="noStrike" kern="0" cap="none" spc="0" normalizeH="0" baseline="0" noProof="0" dirty="0" smtClean="0">
                <a:ln>
                  <a:noFill/>
                </a:ln>
                <a:solidFill>
                  <a:srgbClr val="0066FF"/>
                </a:solidFill>
                <a:effectLst/>
                <a:uLnTx/>
                <a:uFillTx/>
              </a:rPr>
              <a:t>") = </a:t>
            </a:r>
            <a:r>
              <a:rPr kumimoji="1" lang="en-US" altLang="zh-CN" sz="2400" b="1" i="0" u="none" strike="noStrike" kern="0" cap="none" spc="0" normalizeH="0" baseline="0" noProof="0" dirty="0" smtClean="0">
                <a:ln>
                  <a:noFill/>
                </a:ln>
                <a:solidFill>
                  <a:srgbClr val="FF0000"/>
                </a:solidFill>
                <a:effectLst/>
                <a:uLnTx/>
                <a:uFillTx/>
              </a:rPr>
              <a:t>1</a:t>
            </a:r>
            <a:r>
              <a:rPr kumimoji="1" lang="en-US" altLang="zh-CN" sz="2400" b="1" i="0" u="none" strike="noStrike" kern="0" cap="none" spc="0" normalizeH="0" baseline="0" noProof="0" dirty="0" smtClean="0">
                <a:ln>
                  <a:noFill/>
                </a:ln>
                <a:solidFill>
                  <a:srgbClr val="0066FF"/>
                </a:solidFill>
                <a:effectLst/>
                <a:uLnTx/>
                <a:uFillTx/>
              </a:rPr>
              <a:t> - 0 = </a:t>
            </a:r>
            <a:r>
              <a:rPr kumimoji="1" lang="en-US" altLang="zh-CN" sz="2400" b="1" i="0" u="none" strike="noStrike" kern="0" cap="none" spc="0" normalizeH="0" baseline="0" noProof="0" dirty="0" smtClean="0">
                <a:ln>
                  <a:noFill/>
                </a:ln>
                <a:solidFill>
                  <a:srgbClr val="FF0000"/>
                </a:solidFill>
                <a:effectLst/>
                <a:uLnTx/>
                <a:uFillTx/>
              </a:rPr>
              <a:t>1 bits</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strips(downLeft)">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strips(downLef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1" nodeType="clickEffect">
                                  <p:stCondLst>
                                    <p:cond delay="0"/>
                                  </p:stCondLst>
                                  <p:childTnLst>
                                    <p:anim calcmode="lin" valueType="num">
                                      <p:cBhvr additive="base">
                                        <p:cTn id="52" dur="500"/>
                                        <p:tgtEl>
                                          <p:spTgt spid="17"/>
                                        </p:tgtEl>
                                        <p:attrNameLst>
                                          <p:attrName>ppt_x</p:attrName>
                                        </p:attrNameLst>
                                      </p:cBhvr>
                                      <p:tavLst>
                                        <p:tav tm="0">
                                          <p:val>
                                            <p:strVal val="ppt_x"/>
                                          </p:val>
                                        </p:tav>
                                        <p:tav tm="100000">
                                          <p:val>
                                            <p:strVal val="ppt_x"/>
                                          </p:val>
                                        </p:tav>
                                      </p:tavLst>
                                    </p:anim>
                                    <p:anim calcmode="lin" valueType="num">
                                      <p:cBhvr additive="base">
                                        <p:cTn id="53" dur="500"/>
                                        <p:tgtEl>
                                          <p:spTgt spid="17"/>
                                        </p:tgtEl>
                                        <p:attrNameLst>
                                          <p:attrName>ppt_y</p:attrName>
                                        </p:attrNameLst>
                                      </p:cBhvr>
                                      <p:tavLst>
                                        <p:tav tm="0">
                                          <p:val>
                                            <p:strVal val="ppt_y"/>
                                          </p:val>
                                        </p:tav>
                                        <p:tav tm="100000">
                                          <p:val>
                                            <p:strVal val="1+ppt_h/2"/>
                                          </p:val>
                                        </p:tav>
                                      </p:tavLst>
                                    </p:anim>
                                    <p:set>
                                      <p:cBhvr>
                                        <p:cTn id="54" dur="1" fill="hold">
                                          <p:stCondLst>
                                            <p:cond delay="499"/>
                                          </p:stCondLst>
                                        </p:cTn>
                                        <p:tgtEl>
                                          <p:spTgt spid="17"/>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18"/>
                                        </p:tgtEl>
                                        <p:attrNameLst>
                                          <p:attrName>ppt_x</p:attrName>
                                        </p:attrNameLst>
                                      </p:cBhvr>
                                      <p:tavLst>
                                        <p:tav tm="0">
                                          <p:val>
                                            <p:strVal val="ppt_x"/>
                                          </p:val>
                                        </p:tav>
                                        <p:tav tm="100000">
                                          <p:val>
                                            <p:strVal val="ppt_x"/>
                                          </p:val>
                                        </p:tav>
                                      </p:tavLst>
                                    </p:anim>
                                    <p:anim calcmode="lin" valueType="num">
                                      <p:cBhvr additive="base">
                                        <p:cTn id="57" dur="500"/>
                                        <p:tgtEl>
                                          <p:spTgt spid="18"/>
                                        </p:tgtEl>
                                        <p:attrNameLst>
                                          <p:attrName>ppt_y</p:attrName>
                                        </p:attrNameLst>
                                      </p:cBhvr>
                                      <p:tavLst>
                                        <p:tav tm="0">
                                          <p:val>
                                            <p:strVal val="ppt_y"/>
                                          </p:val>
                                        </p:tav>
                                        <p:tav tm="100000">
                                          <p:val>
                                            <p:strVal val="1+ppt_h/2"/>
                                          </p:val>
                                        </p:tav>
                                      </p:tavLst>
                                    </p:anim>
                                    <p:set>
                                      <p:cBhvr>
                                        <p:cTn id="58" dur="1" fill="hold">
                                          <p:stCondLst>
                                            <p:cond delay="499"/>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900" decel="100000" fill="hold"/>
                                        <p:tgtEl>
                                          <p:spTgt spid="19"/>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900" decel="100000" fill="hold"/>
                                        <p:tgtEl>
                                          <p:spTgt spid="20"/>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8" presetClass="entr" presetSubtype="12"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strips(downLef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strips(downLeft)">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box(in)">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5" grpId="0"/>
      <p:bldP spid="16" grpId="0"/>
      <p:bldP spid="17" grpId="0" animBg="1"/>
      <p:bldP spid="17" grpId="1" animBg="1"/>
      <p:bldP spid="18" grpId="0" animBg="1"/>
      <p:bldP spid="18" grpId="1" animBg="1"/>
      <p:bldP spid="19" grpId="0"/>
      <p:bldP spid="20" grpId="0"/>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分类概述</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855080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9237687" y="2014747"/>
            <a:ext cx="3276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｛矮、金色、蓝色</a:t>
            </a:r>
            <a:r>
              <a:rPr kumimoji="0" lang="en-US" altLang="zh-CN"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66FF"/>
                </a:solidFill>
                <a:effectLst/>
                <a:uLnTx/>
                <a:uFillTx/>
              </a:rPr>
              <a:t>＋</a:t>
            </a: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｛高、金色、棕色</a:t>
            </a:r>
            <a:r>
              <a:rPr kumimoji="0" lang="en-US" altLang="zh-CN"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66FF"/>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｛高、金色、蓝色</a:t>
            </a:r>
            <a:r>
              <a:rPr kumimoji="0" lang="en-US" altLang="zh-CN"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66FF"/>
                </a:solidFill>
                <a:effectLst/>
                <a:uLnTx/>
                <a:uFillTx/>
              </a:rPr>
              <a:t>＋</a:t>
            </a: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｛矮、金色、棕色</a:t>
            </a:r>
            <a:r>
              <a:rPr kumimoji="0" lang="en-US" altLang="zh-CN"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smtClean="0">
                <a:ln>
                  <a:noFill/>
                </a:ln>
                <a:solidFill>
                  <a:srgbClr val="0066FF"/>
                </a:solidFill>
                <a:effectLst/>
                <a:uLnTx/>
                <a:uFillTx/>
              </a:rPr>
              <a:t>－</a:t>
            </a:r>
            <a:r>
              <a:rPr kumimoji="0" lang="zh-CN" altLang="en-US" sz="2400" b="1" i="0" u="none" strike="noStrike" kern="0" cap="none" spc="0" normalizeH="0" baseline="0" noProof="0" dirty="0" smtClean="0">
                <a:ln>
                  <a:noFill/>
                </a:ln>
                <a:solidFill>
                  <a:srgbClr val="000000"/>
                </a:solidFill>
                <a:effectLst/>
                <a:uLnTx/>
                <a:uFillTx/>
                <a:latin typeface="黑体" pitchFamily="49" charset="-122"/>
                <a:ea typeface="黑体" pitchFamily="49" charset="-122"/>
              </a:rPr>
              <a:t>｝</a:t>
            </a:r>
          </a:p>
        </p:txBody>
      </p:sp>
      <p:sp>
        <p:nvSpPr>
          <p:cNvPr id="9" name="Rectangle 3"/>
          <p:cNvSpPr>
            <a:spLocks noChangeArrowheads="1"/>
          </p:cNvSpPr>
          <p:nvPr/>
        </p:nvSpPr>
        <p:spPr bwMode="auto">
          <a:xfrm>
            <a:off x="395288" y="1024037"/>
            <a:ext cx="8534400" cy="830997"/>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0000"/>
                </a:solidFill>
                <a:effectLst/>
                <a:uLnTx/>
                <a:uFillTx/>
                <a:cs typeface="Times New Roman" pitchFamily="18" charset="0"/>
              </a:rPr>
              <a:t>C1</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集有</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4</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2</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2</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smtClean="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smtClean="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smtClean="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smtClean="0">
                <a:ln>
                  <a:noFill/>
                </a:ln>
                <a:solidFill>
                  <a:srgbClr val="FF0000"/>
                </a:solidFill>
                <a:effectLst/>
                <a:uLnTx/>
                <a:uFillTx/>
                <a:cs typeface="Times New Roman" pitchFamily="18" charset="0"/>
              </a:rPr>
              <a:t>M(C1) = </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log</a:t>
            </a:r>
            <a:r>
              <a:rPr kumimoji="0" lang="en-US" altLang="zh-CN" sz="2400" b="1" i="0" u="none" strike="noStrike" kern="0" cap="none" spc="0" normalizeH="0" baseline="-30000" noProof="0" dirty="0" smtClean="0">
                <a:ln>
                  <a:noFill/>
                </a:ln>
                <a:solidFill>
                  <a:srgbClr val="FF0000"/>
                </a:solidFill>
                <a:effectLst/>
                <a:uLnTx/>
                <a:uFillTx/>
              </a:rPr>
              <a:t>2</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smtClean="0">
                <a:ln>
                  <a:noFill/>
                </a:ln>
                <a:solidFill>
                  <a:srgbClr val="FF0000"/>
                </a:solidFill>
                <a:effectLst/>
                <a:uLnTx/>
                <a:uFillTx/>
              </a:rPr>
              <a:t>）</a:t>
            </a:r>
            <a:r>
              <a:rPr kumimoji="0" lang="en-US" altLang="zh-CN" sz="2400" b="1" i="0" u="none" strike="noStrike" kern="0" cap="none" spc="0" normalizeH="0" baseline="0" noProof="0" dirty="0" smtClean="0">
                <a:ln>
                  <a:noFill/>
                </a:ln>
                <a:solidFill>
                  <a:srgbClr val="FF0000"/>
                </a:solidFill>
                <a:effectLst/>
                <a:uLnTx/>
                <a:uFillTx/>
              </a:rPr>
              <a:t>= 1 bits</a:t>
            </a:r>
          </a:p>
        </p:txBody>
      </p:sp>
      <p:sp>
        <p:nvSpPr>
          <p:cNvPr id="10" name="Text Box 6"/>
          <p:cNvSpPr txBox="1">
            <a:spLocks noChangeArrowheads="1"/>
          </p:cNvSpPr>
          <p:nvPr/>
        </p:nvSpPr>
        <p:spPr bwMode="auto">
          <a:xfrm>
            <a:off x="6084888" y="37163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高度</a:t>
            </a:r>
          </a:p>
        </p:txBody>
      </p:sp>
      <p:cxnSp>
        <p:nvCxnSpPr>
          <p:cNvPr id="11" name="AutoShape 7"/>
          <p:cNvCxnSpPr>
            <a:cxnSpLocks noChangeShapeType="1"/>
            <a:stCxn id="10" idx="2"/>
            <a:endCxn id="19" idx="0"/>
          </p:cNvCxnSpPr>
          <p:nvPr/>
        </p:nvCxnSpPr>
        <p:spPr bwMode="auto">
          <a:xfrm flipH="1">
            <a:off x="3689350" y="4173538"/>
            <a:ext cx="3151188" cy="17541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10" idx="2"/>
            <a:endCxn id="20" idx="0"/>
          </p:cNvCxnSpPr>
          <p:nvPr/>
        </p:nvCxnSpPr>
        <p:spPr bwMode="auto">
          <a:xfrm>
            <a:off x="6840538" y="4173538"/>
            <a:ext cx="306387" cy="17541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3" name="Text Box 9"/>
          <p:cNvSpPr txBox="1">
            <a:spLocks noChangeArrowheads="1"/>
          </p:cNvSpPr>
          <p:nvPr/>
        </p:nvSpPr>
        <p:spPr bwMode="auto">
          <a:xfrm>
            <a:off x="4427538" y="515778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矮</a:t>
            </a:r>
          </a:p>
        </p:txBody>
      </p:sp>
      <p:sp>
        <p:nvSpPr>
          <p:cNvPr id="14" name="Text Box 10"/>
          <p:cNvSpPr txBox="1">
            <a:spLocks noChangeArrowheads="1"/>
          </p:cNvSpPr>
          <p:nvPr/>
        </p:nvSpPr>
        <p:spPr bwMode="auto">
          <a:xfrm>
            <a:off x="6877050" y="508476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高</a:t>
            </a:r>
          </a:p>
        </p:txBody>
      </p:sp>
      <p:sp>
        <p:nvSpPr>
          <p:cNvPr id="15" name="AutoShape 12"/>
          <p:cNvSpPr>
            <a:spLocks noChangeArrowheads="1"/>
          </p:cNvSpPr>
          <p:nvPr/>
        </p:nvSpPr>
        <p:spPr bwMode="auto">
          <a:xfrm>
            <a:off x="1116013" y="4508500"/>
            <a:ext cx="4932362" cy="504825"/>
          </a:xfrm>
          <a:prstGeom prst="wedgeRectCallout">
            <a:avLst>
              <a:gd name="adj1" fmla="val 722"/>
              <a:gd name="adj2" fmla="val 222329"/>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a:t>
            </a:r>
            <a:r>
              <a:rPr kumimoji="0" lang="en-US" altLang="zh-CN" sz="2400" b="1" i="0" u="none" strike="noStrike" kern="0" cap="none" spc="0" normalizeH="0" baseline="-25000" noProof="0" smtClean="0">
                <a:ln>
                  <a:noFill/>
                </a:ln>
                <a:solidFill>
                  <a:srgbClr val="0066FF"/>
                </a:solidFill>
                <a:effectLst/>
                <a:uLnTx/>
                <a:uFillTx/>
              </a:rPr>
              <a:t>2</a:t>
            </a:r>
            <a:r>
              <a:rPr kumimoji="0" lang="en-US" altLang="zh-CN" sz="2400" b="1" i="0" u="none" strike="noStrike" kern="0" cap="none" spc="0" normalizeH="0" baseline="0" noProof="0" smtClean="0">
                <a:ln>
                  <a:noFill/>
                </a:ln>
                <a:solidFill>
                  <a:srgbClr val="FF0000"/>
                </a:solidFill>
                <a:effectLst/>
                <a:uLnTx/>
                <a:uFillTx/>
              </a:rPr>
              <a:t>1/2 </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log2</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=1</a:t>
            </a:r>
          </a:p>
        </p:txBody>
      </p:sp>
      <p:sp>
        <p:nvSpPr>
          <p:cNvPr id="16" name="Text Box 13"/>
          <p:cNvSpPr txBox="1">
            <a:spLocks noChangeArrowheads="1"/>
          </p:cNvSpPr>
          <p:nvPr/>
        </p:nvSpPr>
        <p:spPr bwMode="auto">
          <a:xfrm>
            <a:off x="4716463" y="431958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矮</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)=1</a:t>
            </a:r>
          </a:p>
        </p:txBody>
      </p:sp>
      <p:sp>
        <p:nvSpPr>
          <p:cNvPr id="17" name="Text Box 14"/>
          <p:cNvSpPr txBox="1">
            <a:spLocks noChangeArrowheads="1"/>
          </p:cNvSpPr>
          <p:nvPr/>
        </p:nvSpPr>
        <p:spPr bwMode="auto">
          <a:xfrm>
            <a:off x="7308850" y="42211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smtClean="0">
                <a:ln>
                  <a:noFill/>
                </a:ln>
                <a:solidFill>
                  <a:srgbClr val="FF0000"/>
                </a:solidFill>
                <a:effectLst/>
                <a:uLnTx/>
                <a:uFillTx/>
                <a:latin typeface="Arial" pitchFamily="34" charset="0"/>
                <a:ea typeface="宋体" pitchFamily="2" charset="-122"/>
              </a:rPr>
              <a:t>高</a:t>
            </a:r>
            <a:r>
              <a:rPr kumimoji="1" lang="en-US" altLang="zh-CN" sz="2400" b="1" i="0" u="none" strike="noStrike" kern="0" cap="none" spc="0" normalizeH="0" baseline="0" noProof="0" smtClean="0">
                <a:ln>
                  <a:noFill/>
                </a:ln>
                <a:solidFill>
                  <a:srgbClr val="FF0000"/>
                </a:solidFill>
                <a:effectLst/>
                <a:uLnTx/>
                <a:uFillTx/>
                <a:latin typeface="Arial" pitchFamily="34" charset="0"/>
                <a:ea typeface="宋体" pitchFamily="2" charset="-122"/>
              </a:rPr>
              <a:t>)=1</a:t>
            </a:r>
          </a:p>
        </p:txBody>
      </p:sp>
      <p:sp>
        <p:nvSpPr>
          <p:cNvPr id="18" name="Rectangle 17"/>
          <p:cNvSpPr>
            <a:spLocks noChangeArrowheads="1"/>
          </p:cNvSpPr>
          <p:nvPr/>
        </p:nvSpPr>
        <p:spPr bwMode="auto">
          <a:xfrm>
            <a:off x="395287" y="1888133"/>
            <a:ext cx="8554367"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以属性</a:t>
            </a:r>
            <a:r>
              <a:rPr kumimoji="1" lang="zh-CN" altLang="en-US" sz="2400" b="1" i="0" u="none" strike="noStrike" kern="0" cap="none" spc="0" normalizeH="0" baseline="0" noProof="0" dirty="0" smtClean="0">
                <a:ln>
                  <a:noFill/>
                </a:ln>
                <a:solidFill>
                  <a:sysClr val="windowText" lastClr="000000"/>
                </a:solidFill>
                <a:effectLst/>
                <a:uLnTx/>
                <a:uFillTx/>
              </a:rPr>
              <a:t>“</a:t>
            </a:r>
            <a:r>
              <a:rPr kumimoji="1" lang="zh-CN" altLang="en-US" sz="2400" b="1" i="0" u="none" strike="noStrike" kern="0" cap="none" spc="0" normalizeH="0" baseline="0" noProof="0" dirty="0" smtClean="0">
                <a:ln>
                  <a:noFill/>
                </a:ln>
                <a:solidFill>
                  <a:srgbClr val="0000FF"/>
                </a:solidFill>
                <a:effectLst/>
                <a:uLnTx/>
                <a:uFillTx/>
              </a:rPr>
              <a:t>高度</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作划分后进一步判别所需的期望信息量为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smtClean="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B(C1,“</a:t>
            </a:r>
            <a:r>
              <a:rPr kumimoji="1" lang="zh-CN" altLang="en-US" sz="2400" b="1" i="0" u="none" strike="noStrike" kern="0" cap="none" spc="0" normalizeH="0" baseline="0" noProof="0" dirty="0" smtClean="0">
                <a:ln>
                  <a:noFill/>
                </a:ln>
                <a:solidFill>
                  <a:srgbClr val="0066FF"/>
                </a:solidFill>
                <a:effectLst/>
                <a:uLnTx/>
                <a:uFillTx/>
                <a:ea typeface="黑体" pitchFamily="49" charset="-122"/>
              </a:rPr>
              <a:t>高度</a:t>
            </a:r>
            <a:r>
              <a:rPr kumimoji="1" lang="zh-CN" altLang="en-US" sz="2400" b="1" i="0" u="none" strike="noStrike" kern="0" cap="none" spc="0" normalizeH="0" baseline="0" noProof="0" dirty="0" smtClean="0">
                <a:ln>
                  <a:noFill/>
                </a:ln>
                <a:solidFill>
                  <a:srgbClr val="0066FF"/>
                </a:solidFill>
                <a:effectLst/>
                <a:uLnTx/>
                <a:uFillTx/>
              </a:rPr>
              <a:t>”</a:t>
            </a:r>
            <a:r>
              <a:rPr kumimoji="1" lang="en-US" altLang="zh-CN" sz="2400" b="1" i="0" u="none" strike="noStrike" kern="0" cap="none" spc="0" normalizeH="0" baseline="0" noProof="0" dirty="0" smtClean="0">
                <a:ln>
                  <a:noFill/>
                </a:ln>
                <a:solidFill>
                  <a:srgbClr val="0066FF"/>
                </a:solidFill>
                <a:effectLst/>
                <a:uLnTx/>
                <a:uFillTx/>
              </a:rPr>
              <a:t>) = 1/2</a:t>
            </a: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smtClean="0">
                <a:ln>
                  <a:noFill/>
                </a:ln>
                <a:solidFill>
                  <a:srgbClr val="FF0000"/>
                </a:solidFill>
                <a:effectLst/>
                <a:uLnTx/>
                <a:uFillTx/>
              </a:rPr>
              <a:t>1</a:t>
            </a:r>
            <a:r>
              <a:rPr kumimoji="1" lang="en-US" altLang="zh-CN" sz="2400" b="1" i="0" u="none" strike="noStrike" kern="0" cap="none" spc="0" normalizeH="0" baseline="0" noProof="0" dirty="0" smtClean="0">
                <a:ln>
                  <a:noFill/>
                </a:ln>
                <a:solidFill>
                  <a:srgbClr val="0066FF"/>
                </a:solidFill>
                <a:effectLst/>
                <a:uLnTx/>
                <a:uFillTx/>
              </a:rPr>
              <a:t> + 1/2</a:t>
            </a: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smtClean="0">
                <a:ln>
                  <a:noFill/>
                </a:ln>
                <a:solidFill>
                  <a:srgbClr val="FF0000"/>
                </a:solidFill>
                <a:effectLst/>
                <a:uLnTx/>
                <a:uFillTx/>
              </a:rPr>
              <a:t>1 </a:t>
            </a:r>
            <a:r>
              <a:rPr kumimoji="1" lang="en-US" altLang="zh-CN" sz="2400" b="1" i="0" u="none" strike="noStrike" kern="0" cap="none" spc="0" normalizeH="0" baseline="0" noProof="0" dirty="0" smtClean="0">
                <a:ln>
                  <a:noFill/>
                </a:ln>
                <a:solidFill>
                  <a:srgbClr val="0066FF"/>
                </a:solidFill>
                <a:effectLst/>
                <a:uLnTx/>
                <a:uFillTx/>
              </a:rPr>
              <a:t>= 1 bits</a:t>
            </a:r>
          </a:p>
        </p:txBody>
      </p:sp>
      <p:sp>
        <p:nvSpPr>
          <p:cNvPr id="19" name="Text Box 19"/>
          <p:cNvSpPr txBox="1">
            <a:spLocks noChangeArrowheads="1"/>
          </p:cNvSpPr>
          <p:nvPr/>
        </p:nvSpPr>
        <p:spPr bwMode="auto">
          <a:xfrm>
            <a:off x="2051050" y="5927725"/>
            <a:ext cx="3276600" cy="930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sp>
        <p:nvSpPr>
          <p:cNvPr id="20" name="Text Box 20"/>
          <p:cNvSpPr txBox="1">
            <a:spLocks noChangeArrowheads="1"/>
          </p:cNvSpPr>
          <p:nvPr/>
        </p:nvSpPr>
        <p:spPr bwMode="auto">
          <a:xfrm>
            <a:off x="5508625" y="5927725"/>
            <a:ext cx="3276600" cy="930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sp>
        <p:nvSpPr>
          <p:cNvPr id="21" name="AutoShape 21"/>
          <p:cNvSpPr>
            <a:spLocks noChangeArrowheads="1"/>
          </p:cNvSpPr>
          <p:nvPr/>
        </p:nvSpPr>
        <p:spPr bwMode="auto">
          <a:xfrm>
            <a:off x="3779838" y="3716338"/>
            <a:ext cx="4932362" cy="504825"/>
          </a:xfrm>
          <a:prstGeom prst="wedgeRectCallout">
            <a:avLst>
              <a:gd name="adj1" fmla="val 21130"/>
              <a:gd name="adj2" fmla="val 370755"/>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a:t>
            </a:r>
            <a:r>
              <a:rPr kumimoji="0" lang="en-US" altLang="zh-CN" sz="2400" b="1" i="0" u="none" strike="noStrike" kern="0" cap="none" spc="0" normalizeH="0" baseline="-25000" noProof="0" smtClean="0">
                <a:ln>
                  <a:noFill/>
                </a:ln>
                <a:solidFill>
                  <a:srgbClr val="0066FF"/>
                </a:solidFill>
                <a:effectLst/>
                <a:uLnTx/>
                <a:uFillTx/>
              </a:rPr>
              <a:t>2</a:t>
            </a:r>
            <a:r>
              <a:rPr kumimoji="0" lang="en-US" altLang="zh-CN" sz="2400" b="1" i="0" u="none" strike="noStrike" kern="0" cap="none" spc="0" normalizeH="0" baseline="0" noProof="0" smtClean="0">
                <a:ln>
                  <a:noFill/>
                </a:ln>
                <a:solidFill>
                  <a:srgbClr val="FF0000"/>
                </a:solidFill>
                <a:effectLst/>
                <a:uLnTx/>
                <a:uFillTx/>
              </a:rPr>
              <a:t>1/2 </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1" i="0" u="none" strike="noStrike" kern="0" cap="none" spc="0" normalizeH="0" baseline="0" noProof="0" smtClean="0">
                <a:ln>
                  <a:noFill/>
                </a:ln>
                <a:solidFill>
                  <a:sysClr val="windowText" lastClr="000000"/>
                </a:solidFill>
                <a:effectLst/>
                <a:uLnTx/>
                <a:uFillTx/>
              </a:rPr>
              <a:t>×</a:t>
            </a:r>
            <a:r>
              <a:rPr kumimoji="0" lang="en-US" altLang="zh-CN" sz="2400" b="1" i="0" u="none" strike="noStrike" kern="0" cap="none" spc="0" normalizeH="0" baseline="0" noProof="0" smtClean="0">
                <a:ln>
                  <a:noFill/>
                </a:ln>
                <a:solidFill>
                  <a:srgbClr val="0066FF"/>
                </a:solidFill>
                <a:effectLst/>
                <a:uLnTx/>
                <a:uFillTx/>
              </a:rPr>
              <a:t>log2</a:t>
            </a:r>
            <a:r>
              <a:rPr kumimoji="0" lang="en-US" altLang="zh-CN" sz="2400" b="1" i="0" u="none" strike="noStrike" kern="0" cap="none" spc="0" normalizeH="0" baseline="0" noProof="0" smtClean="0">
                <a:ln>
                  <a:noFill/>
                </a:ln>
                <a:solidFill>
                  <a:srgbClr val="FF0000"/>
                </a:solidFill>
                <a:effectLst/>
                <a:uLnTx/>
                <a:uFillTx/>
              </a:rPr>
              <a:t>1/2</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=1</a:t>
            </a:r>
          </a:p>
        </p:txBody>
      </p:sp>
      <p:sp>
        <p:nvSpPr>
          <p:cNvPr id="22" name="AutoShape 22"/>
          <p:cNvSpPr>
            <a:spLocks noChangeArrowheads="1"/>
          </p:cNvSpPr>
          <p:nvPr/>
        </p:nvSpPr>
        <p:spPr bwMode="auto">
          <a:xfrm>
            <a:off x="0" y="5373688"/>
            <a:ext cx="2232025" cy="504825"/>
          </a:xfrm>
          <a:prstGeom prst="wedgeRectCallout">
            <a:avLst>
              <a:gd name="adj1" fmla="val 51634"/>
              <a:gd name="adj2" fmla="val 140250"/>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zh-CN" altLang="en-US" sz="2400" b="1" i="0" u="none" strike="noStrike" kern="0" cap="none" spc="0" normalizeH="0" baseline="0" noProof="0" smtClean="0">
                <a:ln>
                  <a:noFill/>
                </a:ln>
                <a:solidFill>
                  <a:srgbClr val="0066FF"/>
                </a:solidFill>
                <a:effectLst/>
                <a:uLnTx/>
                <a:uFillTx/>
              </a:rPr>
              <a:t>矮</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=1/2</a:t>
            </a:r>
          </a:p>
        </p:txBody>
      </p:sp>
      <p:sp>
        <p:nvSpPr>
          <p:cNvPr id="23" name="AutoShape 23"/>
          <p:cNvSpPr>
            <a:spLocks noChangeArrowheads="1"/>
          </p:cNvSpPr>
          <p:nvPr/>
        </p:nvSpPr>
        <p:spPr bwMode="auto">
          <a:xfrm>
            <a:off x="6588125" y="5373688"/>
            <a:ext cx="2232025" cy="504825"/>
          </a:xfrm>
          <a:prstGeom prst="wedgeRectCallout">
            <a:avLst>
              <a:gd name="adj1" fmla="val -3981"/>
              <a:gd name="adj2" fmla="val 144338"/>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66FF"/>
                </a:solidFill>
                <a:effectLst/>
                <a:uLnTx/>
                <a:uFillTx/>
              </a:rPr>
              <a:t>P(</a:t>
            </a:r>
            <a:r>
              <a:rPr kumimoji="0" lang="zh-CN" altLang="en-US" sz="2400" b="1" i="0" u="none" strike="noStrike" kern="0" cap="none" spc="0" normalizeH="0" baseline="0" noProof="0" smtClean="0">
                <a:ln>
                  <a:noFill/>
                </a:ln>
                <a:solidFill>
                  <a:srgbClr val="0066FF"/>
                </a:solidFill>
                <a:effectLst/>
                <a:uLnTx/>
                <a:uFillTx/>
              </a:rPr>
              <a:t>高</a:t>
            </a:r>
            <a:r>
              <a:rPr kumimoji="0" lang="en-US" altLang="zh-CN" sz="2400" b="1" i="0" u="none" strike="noStrike" kern="0" cap="none" spc="0" normalizeH="0" baseline="0" noProof="0" smtClean="0">
                <a:ln>
                  <a:noFill/>
                </a:ln>
                <a:solidFill>
                  <a:srgbClr val="0066FF"/>
                </a:solidFill>
                <a:effectLst/>
                <a:uLnTx/>
                <a:uFillTx/>
              </a:rPr>
              <a:t>)</a:t>
            </a:r>
            <a:r>
              <a:rPr kumimoji="0" lang="en-US" altLang="zh-CN" sz="2400" b="0" i="0" u="none" strike="noStrike" kern="0" cap="none" spc="0" normalizeH="0" baseline="0" noProof="0" smtClean="0">
                <a:ln>
                  <a:noFill/>
                </a:ln>
                <a:solidFill>
                  <a:sysClr val="windowText" lastClr="000000"/>
                </a:solidFill>
                <a:effectLst/>
                <a:uLnTx/>
                <a:uFillTx/>
              </a:rPr>
              <a:t> </a:t>
            </a:r>
            <a:r>
              <a:rPr kumimoji="0" lang="en-US" altLang="zh-CN" sz="2400" b="1" i="0" u="none" strike="noStrike" kern="0" cap="none" spc="0" normalizeH="0" baseline="0" noProof="0" smtClean="0">
                <a:ln>
                  <a:noFill/>
                </a:ln>
                <a:solidFill>
                  <a:srgbClr val="FF0000"/>
                </a:solidFill>
                <a:effectLst/>
                <a:uLnTx/>
                <a:uFillTx/>
                <a:ea typeface="黑体" pitchFamily="49" charset="-122"/>
              </a:rPr>
              <a:t>=1/2</a:t>
            </a:r>
          </a:p>
        </p:txBody>
      </p:sp>
      <p:sp>
        <p:nvSpPr>
          <p:cNvPr id="24" name="Rectangle 18"/>
          <p:cNvSpPr>
            <a:spLocks noChangeArrowheads="1"/>
          </p:cNvSpPr>
          <p:nvPr/>
        </p:nvSpPr>
        <p:spPr bwMode="auto">
          <a:xfrm>
            <a:off x="380702" y="2829496"/>
            <a:ext cx="8548985"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smtClean="0">
                <a:ln>
                  <a:noFill/>
                </a:ln>
                <a:solidFill>
                  <a:srgbClr val="FF0000"/>
                </a:solidFill>
                <a:effectLst/>
                <a:uLnTx/>
                <a:uFillTx/>
                <a:ea typeface="黑体" pitchFamily="49" charset="-122"/>
              </a:rPr>
              <a:t>高度</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M(C1)-B(C1,“</a:t>
            </a:r>
            <a:r>
              <a:rPr kumimoji="1" lang="zh-CN" altLang="en-US" sz="2400" b="1" i="0" u="none" strike="noStrike" kern="0" cap="none" spc="0" normalizeH="0" baseline="0" noProof="0" dirty="0" smtClean="0">
                <a:ln>
                  <a:noFill/>
                </a:ln>
                <a:solidFill>
                  <a:srgbClr val="0066FF"/>
                </a:solidFill>
                <a:effectLst/>
                <a:uLnTx/>
                <a:uFillTx/>
              </a:rPr>
              <a:t>高度</a:t>
            </a:r>
            <a:r>
              <a:rPr kumimoji="1" lang="en-US" altLang="zh-CN" sz="2400" b="1" i="0" u="none" strike="noStrike" kern="0" cap="none" spc="0" normalizeH="0" baseline="0" noProof="0" dirty="0" smtClean="0">
                <a:ln>
                  <a:noFill/>
                </a:ln>
                <a:solidFill>
                  <a:srgbClr val="0066FF"/>
                </a:solidFill>
                <a:effectLst/>
                <a:uLnTx/>
                <a:uFillTx/>
              </a:rPr>
              <a:t>") = </a:t>
            </a:r>
            <a:r>
              <a:rPr kumimoji="1" lang="en-US" altLang="zh-CN" sz="2400" b="1" i="0" u="none" strike="noStrike" kern="0" cap="none" spc="0" normalizeH="0" baseline="0" noProof="0" dirty="0" smtClean="0">
                <a:ln>
                  <a:noFill/>
                </a:ln>
                <a:solidFill>
                  <a:srgbClr val="FF0000"/>
                </a:solidFill>
                <a:effectLst/>
                <a:uLnTx/>
                <a:uFillTx/>
              </a:rPr>
              <a:t>1</a:t>
            </a:r>
            <a:r>
              <a:rPr kumimoji="1" lang="en-US" altLang="zh-CN" sz="2400" b="1" i="0" u="none" strike="noStrike" kern="0" cap="none" spc="0" normalizeH="0" baseline="0" noProof="0" dirty="0" smtClean="0">
                <a:ln>
                  <a:noFill/>
                </a:ln>
                <a:solidFill>
                  <a:srgbClr val="0066FF"/>
                </a:solidFill>
                <a:effectLst/>
                <a:uLnTx/>
                <a:uFillTx/>
              </a:rPr>
              <a:t> - 1 = </a:t>
            </a:r>
            <a:r>
              <a:rPr kumimoji="1" lang="en-US" altLang="zh-CN" sz="2400" b="1" i="0" u="none" strike="noStrike" kern="0" cap="none" spc="0" normalizeH="0" baseline="0" noProof="0" dirty="0" smtClean="0">
                <a:ln>
                  <a:noFill/>
                </a:ln>
                <a:solidFill>
                  <a:srgbClr val="FF0000"/>
                </a:solidFill>
                <a:effectLst/>
                <a:uLnTx/>
                <a:uFillTx/>
              </a:rPr>
              <a:t>0 bits</a:t>
            </a:r>
          </a:p>
        </p:txBody>
      </p:sp>
    </p:spTree>
    <p:extLst>
      <p:ext uri="{BB962C8B-B14F-4D97-AF65-F5344CB8AC3E}">
        <p14:creationId xmlns:p14="http://schemas.microsoft.com/office/powerpoint/2010/main" val="25252953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21"/>
                                        </p:tgtEl>
                                        <p:attrNameLst>
                                          <p:attrName>ppt_x</p:attrName>
                                        </p:attrNameLst>
                                      </p:cBhvr>
                                      <p:tavLst>
                                        <p:tav tm="0">
                                          <p:val>
                                            <p:strVal val="ppt_x"/>
                                          </p:val>
                                        </p:tav>
                                        <p:tav tm="100000">
                                          <p:val>
                                            <p:strVal val="ppt_x"/>
                                          </p:val>
                                        </p:tav>
                                      </p:tavLst>
                                    </p:anim>
                                    <p:anim calcmode="lin" valueType="num">
                                      <p:cBhvr additive="base">
                                        <p:cTn id="51" dur="500"/>
                                        <p:tgtEl>
                                          <p:spTgt spid="21"/>
                                        </p:tgtEl>
                                        <p:attrNameLst>
                                          <p:attrName>ppt_y</p:attrName>
                                        </p:attrNameLst>
                                      </p:cBhvr>
                                      <p:tavLst>
                                        <p:tav tm="0">
                                          <p:val>
                                            <p:strVal val="ppt_y"/>
                                          </p:val>
                                        </p:tav>
                                        <p:tav tm="100000">
                                          <p:val>
                                            <p:strVal val="1+ppt_h/2"/>
                                          </p:val>
                                        </p:tav>
                                      </p:tavLst>
                                    </p:anim>
                                    <p:set>
                                      <p:cBhvr>
                                        <p:cTn id="52" dur="1" fill="hold">
                                          <p:stCondLst>
                                            <p:cond delay="499"/>
                                          </p:stCondLst>
                                        </p:cTn>
                                        <p:tgtEl>
                                          <p:spTgt spid="2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strips(downLeft)">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strips(downLeft)">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animBg="1"/>
      <p:bldP spid="15" grpId="1" animBg="1"/>
      <p:bldP spid="16" grpId="0"/>
      <p:bldP spid="17" grpId="0"/>
      <p:bldP spid="18" grpId="0" animBg="1"/>
      <p:bldP spid="19" grpId="0" animBg="1"/>
      <p:bldP spid="20" grpId="0" animBg="1"/>
      <p:bldP spid="21" grpId="0" animBg="1"/>
      <p:bldP spid="21" grpId="1" animBg="1"/>
      <p:bldP spid="22"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8"/>
          <p:cNvSpPr txBox="1">
            <a:spLocks noChangeArrowheads="1"/>
          </p:cNvSpPr>
          <p:nvPr/>
        </p:nvSpPr>
        <p:spPr bwMode="auto">
          <a:xfrm>
            <a:off x="6898010" y="2247999"/>
            <a:ext cx="3276600" cy="1936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smtClean="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smtClean="0">
                <a:ln>
                  <a:noFill/>
                </a:ln>
                <a:solidFill>
                  <a:srgbClr val="000000"/>
                </a:solidFill>
                <a:effectLst/>
                <a:uLnTx/>
                <a:uFillTx/>
                <a:latin typeface="黑体" pitchFamily="49" charset="-122"/>
                <a:ea typeface="黑体" pitchFamily="49" charset="-122"/>
              </a:rPr>
              <a:t>｝</a:t>
            </a:r>
          </a:p>
        </p:txBody>
      </p:sp>
      <p:sp>
        <p:nvSpPr>
          <p:cNvPr id="9" name="Text Box 3"/>
          <p:cNvSpPr txBox="1">
            <a:spLocks noChangeArrowheads="1"/>
          </p:cNvSpPr>
          <p:nvPr/>
        </p:nvSpPr>
        <p:spPr bwMode="auto">
          <a:xfrm>
            <a:off x="5169222" y="1024037"/>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10" name="Text Box 4"/>
          <p:cNvSpPr txBox="1">
            <a:spLocks noChangeArrowheads="1"/>
          </p:cNvSpPr>
          <p:nvPr/>
        </p:nvSpPr>
        <p:spPr bwMode="auto">
          <a:xfrm>
            <a:off x="3081660" y="152886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1" name="Text Box 5"/>
          <p:cNvSpPr txBox="1">
            <a:spLocks noChangeArrowheads="1"/>
          </p:cNvSpPr>
          <p:nvPr/>
        </p:nvSpPr>
        <p:spPr bwMode="auto">
          <a:xfrm>
            <a:off x="4810447" y="188922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2" name="Text Box 6"/>
          <p:cNvSpPr txBox="1">
            <a:spLocks noChangeArrowheads="1"/>
          </p:cNvSpPr>
          <p:nvPr/>
        </p:nvSpPr>
        <p:spPr bwMode="auto">
          <a:xfrm>
            <a:off x="6969447" y="1384399"/>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cxnSp>
        <p:nvCxnSpPr>
          <p:cNvPr id="13" name="AutoShape 7"/>
          <p:cNvCxnSpPr>
            <a:cxnSpLocks noChangeShapeType="1"/>
            <a:stCxn id="9" idx="2"/>
            <a:endCxn id="18" idx="0"/>
          </p:cNvCxnSpPr>
          <p:nvPr/>
        </p:nvCxnSpPr>
        <p:spPr bwMode="auto">
          <a:xfrm flipH="1">
            <a:off x="2937197" y="1481237"/>
            <a:ext cx="2987675" cy="7524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9"/>
          <p:cNvCxnSpPr>
            <a:cxnSpLocks noChangeShapeType="1"/>
            <a:stCxn id="9" idx="2"/>
            <a:endCxn id="17" idx="0"/>
          </p:cNvCxnSpPr>
          <p:nvPr/>
        </p:nvCxnSpPr>
        <p:spPr bwMode="auto">
          <a:xfrm>
            <a:off x="5924872" y="1481237"/>
            <a:ext cx="36513" cy="10414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0"/>
          <p:cNvCxnSpPr>
            <a:cxnSpLocks noChangeShapeType="1"/>
            <a:stCxn id="9" idx="2"/>
            <a:endCxn id="20" idx="0"/>
          </p:cNvCxnSpPr>
          <p:nvPr/>
        </p:nvCxnSpPr>
        <p:spPr bwMode="auto">
          <a:xfrm>
            <a:off x="5924872" y="1481237"/>
            <a:ext cx="2881313" cy="9112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Oval 12"/>
          <p:cNvSpPr>
            <a:spLocks noChangeArrowheads="1"/>
          </p:cNvSpPr>
          <p:nvPr/>
        </p:nvSpPr>
        <p:spPr bwMode="auto">
          <a:xfrm>
            <a:off x="6969447" y="4553049"/>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7" name="Oval 13"/>
          <p:cNvSpPr>
            <a:spLocks noChangeArrowheads="1"/>
          </p:cNvSpPr>
          <p:nvPr/>
        </p:nvSpPr>
        <p:spPr bwMode="auto">
          <a:xfrm>
            <a:off x="5601022" y="2536924"/>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8" name="Oval 14"/>
          <p:cNvSpPr>
            <a:spLocks noChangeArrowheads="1"/>
          </p:cNvSpPr>
          <p:nvPr/>
        </p:nvSpPr>
        <p:spPr bwMode="auto">
          <a:xfrm>
            <a:off x="2576835" y="2247999"/>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19" name="Oval 15"/>
          <p:cNvSpPr>
            <a:spLocks noChangeArrowheads="1"/>
          </p:cNvSpPr>
          <p:nvPr/>
        </p:nvSpPr>
        <p:spPr bwMode="auto">
          <a:xfrm>
            <a:off x="9274497" y="4553049"/>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66FF"/>
                </a:solidFill>
                <a:effectLst/>
                <a:uLnTx/>
                <a:uFillTx/>
              </a:rPr>
              <a:t>－</a:t>
            </a:r>
          </a:p>
        </p:txBody>
      </p:sp>
      <p:sp>
        <p:nvSpPr>
          <p:cNvPr id="20" name="Text Box 16"/>
          <p:cNvSpPr txBox="1">
            <a:spLocks noChangeArrowheads="1"/>
          </p:cNvSpPr>
          <p:nvPr/>
        </p:nvSpPr>
        <p:spPr bwMode="auto">
          <a:xfrm>
            <a:off x="8050535" y="239246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1" name="AutoShape 17"/>
          <p:cNvCxnSpPr>
            <a:cxnSpLocks noChangeShapeType="1"/>
            <a:stCxn id="20" idx="2"/>
            <a:endCxn id="16" idx="0"/>
          </p:cNvCxnSpPr>
          <p:nvPr/>
        </p:nvCxnSpPr>
        <p:spPr bwMode="auto">
          <a:xfrm flipH="1">
            <a:off x="7329810" y="2849662"/>
            <a:ext cx="1476375" cy="16891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8"/>
          <p:cNvCxnSpPr>
            <a:cxnSpLocks noChangeShapeType="1"/>
            <a:stCxn id="20" idx="2"/>
            <a:endCxn id="19" idx="0"/>
          </p:cNvCxnSpPr>
          <p:nvPr/>
        </p:nvCxnSpPr>
        <p:spPr bwMode="auto">
          <a:xfrm>
            <a:off x="8806185" y="2849662"/>
            <a:ext cx="828675" cy="16891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 name="Text Box 19"/>
          <p:cNvSpPr txBox="1">
            <a:spLocks noChangeArrowheads="1"/>
          </p:cNvSpPr>
          <p:nvPr/>
        </p:nvSpPr>
        <p:spPr bwMode="auto">
          <a:xfrm>
            <a:off x="9166547" y="361642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4" name="Text Box 20"/>
          <p:cNvSpPr txBox="1">
            <a:spLocks noChangeArrowheads="1"/>
          </p:cNvSpPr>
          <p:nvPr/>
        </p:nvSpPr>
        <p:spPr bwMode="auto">
          <a:xfrm>
            <a:off x="6393185" y="3544987"/>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5" name="Rectangle 26"/>
          <p:cNvSpPr>
            <a:spLocks noChangeArrowheads="1"/>
          </p:cNvSpPr>
          <p:nvPr/>
        </p:nvSpPr>
        <p:spPr bwMode="auto">
          <a:xfrm>
            <a:off x="1931615" y="6303367"/>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smtClean="0">
                <a:ln>
                  <a:noFill/>
                </a:ln>
                <a:solidFill>
                  <a:srgbClr val="FF0000"/>
                </a:solidFill>
                <a:effectLst/>
                <a:uLnTx/>
                <a:uFillTx/>
                <a:ea typeface="黑体" pitchFamily="49" charset="-122"/>
              </a:rPr>
              <a:t>高度</a:t>
            </a:r>
            <a:r>
              <a:rPr kumimoji="1" lang="zh-CN" altLang="en-US" sz="2400" b="1" i="0" u="none" strike="noStrike" kern="0" cap="none" spc="0" normalizeH="0" baseline="0" noProof="0" smtClean="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smtClean="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smtClean="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smtClean="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smtClean="0">
                <a:ln>
                  <a:noFill/>
                </a:ln>
                <a:solidFill>
                  <a:srgbClr val="0066FF"/>
                </a:solidFill>
                <a:effectLst/>
                <a:uLnTx/>
                <a:uFillTx/>
              </a:rPr>
              <a:t>M(C1)-B(C1,“</a:t>
            </a:r>
            <a:r>
              <a:rPr kumimoji="1" lang="zh-CN" altLang="en-US" sz="2400" b="1" i="0" u="none" strike="noStrike" kern="0" cap="none" spc="0" normalizeH="0" baseline="0" noProof="0" smtClean="0">
                <a:ln>
                  <a:noFill/>
                </a:ln>
                <a:solidFill>
                  <a:srgbClr val="0066FF"/>
                </a:solidFill>
                <a:effectLst/>
                <a:uLnTx/>
                <a:uFillTx/>
              </a:rPr>
              <a:t>高度</a:t>
            </a:r>
            <a:r>
              <a:rPr kumimoji="1" lang="en-US" altLang="zh-CN" sz="2400" b="1" i="0" u="none" strike="noStrike" kern="0" cap="none" spc="0" normalizeH="0" baseline="0" noProof="0" smtClean="0">
                <a:ln>
                  <a:noFill/>
                </a:ln>
                <a:solidFill>
                  <a:srgbClr val="0066FF"/>
                </a:solidFill>
                <a:effectLst/>
                <a:uLnTx/>
                <a:uFillTx/>
              </a:rPr>
              <a:t>") = </a:t>
            </a:r>
            <a:r>
              <a:rPr kumimoji="1" lang="en-US" altLang="zh-CN" sz="2400" b="1" i="0" u="none" strike="noStrike" kern="0" cap="none" spc="0" normalizeH="0" baseline="0" noProof="0" smtClean="0">
                <a:ln>
                  <a:noFill/>
                </a:ln>
                <a:solidFill>
                  <a:srgbClr val="FF0000"/>
                </a:solidFill>
                <a:effectLst/>
                <a:uLnTx/>
                <a:uFillTx/>
              </a:rPr>
              <a:t>1</a:t>
            </a:r>
            <a:r>
              <a:rPr kumimoji="1" lang="en-US" altLang="zh-CN" sz="2400" b="1" i="0" u="none" strike="noStrike" kern="0" cap="none" spc="0" normalizeH="0" baseline="0" noProof="0" smtClean="0">
                <a:ln>
                  <a:noFill/>
                </a:ln>
                <a:solidFill>
                  <a:srgbClr val="0066FF"/>
                </a:solidFill>
                <a:effectLst/>
                <a:uLnTx/>
                <a:uFillTx/>
              </a:rPr>
              <a:t> - 1 = </a:t>
            </a:r>
            <a:r>
              <a:rPr kumimoji="1" lang="en-US" altLang="zh-CN" sz="2400" b="1" i="0" u="none" strike="noStrike" kern="0" cap="none" spc="0" normalizeH="0" baseline="0" noProof="0" smtClean="0">
                <a:ln>
                  <a:noFill/>
                </a:ln>
                <a:solidFill>
                  <a:srgbClr val="FF0000"/>
                </a:solidFill>
                <a:effectLst/>
                <a:uLnTx/>
                <a:uFillTx/>
              </a:rPr>
              <a:t>0 bits</a:t>
            </a:r>
          </a:p>
        </p:txBody>
      </p:sp>
      <p:sp>
        <p:nvSpPr>
          <p:cNvPr id="26" name="Rectangle 27"/>
          <p:cNvSpPr>
            <a:spLocks noChangeArrowheads="1"/>
          </p:cNvSpPr>
          <p:nvPr/>
        </p:nvSpPr>
        <p:spPr bwMode="auto">
          <a:xfrm>
            <a:off x="1931615" y="5344517"/>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smtClean="0">
                <a:ln>
                  <a:noFill/>
                </a:ln>
                <a:solidFill>
                  <a:srgbClr val="FF0000"/>
                </a:solidFill>
                <a:effectLst/>
                <a:uLnTx/>
                <a:uFillTx/>
                <a:ea typeface="黑体" pitchFamily="49" charset="-122"/>
              </a:rPr>
              <a:t>眼睛</a:t>
            </a:r>
            <a:r>
              <a:rPr kumimoji="1" lang="zh-CN" altLang="en-US" sz="2400" b="1" i="0" u="none" strike="noStrike" kern="0" cap="none" spc="0" normalizeH="0" baseline="0" noProof="0" dirty="0" smtClean="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smtClean="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smtClean="0">
                <a:ln>
                  <a:noFill/>
                </a:ln>
                <a:solidFill>
                  <a:srgbClr val="0066FF"/>
                </a:solidFill>
                <a:effectLst/>
                <a:uLnTx/>
                <a:uFillTx/>
              </a:rPr>
              <a:t>M(C1)-B(C1,“</a:t>
            </a:r>
            <a:r>
              <a:rPr kumimoji="1" lang="zh-CN" altLang="en-US" sz="2400" b="1" i="0" u="none" strike="noStrike" kern="0" cap="none" spc="0" normalizeH="0" baseline="0" noProof="0" dirty="0" smtClean="0">
                <a:ln>
                  <a:noFill/>
                </a:ln>
                <a:solidFill>
                  <a:srgbClr val="0066FF"/>
                </a:solidFill>
                <a:effectLst/>
                <a:uLnTx/>
                <a:uFillTx/>
              </a:rPr>
              <a:t>眼睛</a:t>
            </a:r>
            <a:r>
              <a:rPr kumimoji="1" lang="en-US" altLang="zh-CN" sz="2400" b="1" i="0" u="none" strike="noStrike" kern="0" cap="none" spc="0" normalizeH="0" baseline="0" noProof="0" dirty="0" smtClean="0">
                <a:ln>
                  <a:noFill/>
                </a:ln>
                <a:solidFill>
                  <a:srgbClr val="0066FF"/>
                </a:solidFill>
                <a:effectLst/>
                <a:uLnTx/>
                <a:uFillTx/>
              </a:rPr>
              <a:t>") = </a:t>
            </a:r>
            <a:r>
              <a:rPr kumimoji="1" lang="en-US" altLang="zh-CN" sz="2400" b="1" i="0" u="none" strike="noStrike" kern="0" cap="none" spc="0" normalizeH="0" baseline="0" noProof="0" dirty="0" smtClean="0">
                <a:ln>
                  <a:noFill/>
                </a:ln>
                <a:solidFill>
                  <a:srgbClr val="FF0000"/>
                </a:solidFill>
                <a:effectLst/>
                <a:uLnTx/>
                <a:uFillTx/>
              </a:rPr>
              <a:t>1</a:t>
            </a:r>
            <a:r>
              <a:rPr kumimoji="1" lang="en-US" altLang="zh-CN" sz="2400" b="1" i="0" u="none" strike="noStrike" kern="0" cap="none" spc="0" normalizeH="0" baseline="0" noProof="0" dirty="0" smtClean="0">
                <a:ln>
                  <a:noFill/>
                </a:ln>
                <a:solidFill>
                  <a:srgbClr val="0066FF"/>
                </a:solidFill>
                <a:effectLst/>
                <a:uLnTx/>
                <a:uFillTx/>
              </a:rPr>
              <a:t> - 0 = </a:t>
            </a:r>
            <a:r>
              <a:rPr kumimoji="1" lang="en-US" altLang="zh-CN" sz="2400" b="1" i="0" u="none" strike="noStrike" kern="0" cap="none" spc="0" normalizeH="0" baseline="0" noProof="0" dirty="0" smtClean="0">
                <a:ln>
                  <a:noFill/>
                </a:ln>
                <a:solidFill>
                  <a:srgbClr val="FF0000"/>
                </a:solidFill>
                <a:effectLst/>
                <a:uLnTx/>
                <a:uFillTx/>
              </a:rPr>
              <a:t>1 bits</a:t>
            </a:r>
          </a:p>
        </p:txBody>
      </p:sp>
    </p:spTree>
    <p:extLst>
      <p:ext uri="{BB962C8B-B14F-4D97-AF65-F5344CB8AC3E}">
        <p14:creationId xmlns:p14="http://schemas.microsoft.com/office/powerpoint/2010/main" val="25252953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0" nodeType="clickEffect">
                                  <p:stCondLst>
                                    <p:cond delay="0"/>
                                  </p:stCondLst>
                                  <p:childTnLst>
                                    <p:anim calcmode="lin" valueType="num">
                                      <p:cBhvr additive="base">
                                        <p:cTn id="17" dur="500"/>
                                        <p:tgtEl>
                                          <p:spTgt spid="6"/>
                                        </p:tgtEl>
                                        <p:attrNameLst>
                                          <p:attrName>ppt_x</p:attrName>
                                        </p:attrNameLst>
                                      </p:cBhvr>
                                      <p:tavLst>
                                        <p:tav tm="0">
                                          <p:val>
                                            <p:strVal val="ppt_x"/>
                                          </p:val>
                                        </p:tav>
                                        <p:tav tm="100000">
                                          <p:val>
                                            <p:strVal val="ppt_x"/>
                                          </p:val>
                                        </p:tav>
                                      </p:tavLst>
                                    </p:anim>
                                    <p:anim calcmode="lin" valueType="num">
                                      <p:cBhvr additive="base">
                                        <p:cTn id="18" dur="500"/>
                                        <p:tgtEl>
                                          <p:spTgt spid="6"/>
                                        </p:tgtEl>
                                        <p:attrNameLst>
                                          <p:attrName>ppt_y</p:attrName>
                                        </p:attrNameLst>
                                      </p:cBhvr>
                                      <p:tavLst>
                                        <p:tav tm="0">
                                          <p:val>
                                            <p:strVal val="ppt_y"/>
                                          </p:val>
                                        </p:tav>
                                        <p:tav tm="100000">
                                          <p:val>
                                            <p:strVal val="1+ppt_h/2"/>
                                          </p:val>
                                        </p:tav>
                                      </p:tavLst>
                                    </p:anim>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6"/>
                                        </p:tgtEl>
                                        <p:attrNameLst>
                                          <p:attrName>ppt_x</p:attrName>
                                        </p:attrNameLst>
                                      </p:cBhvr>
                                      <p:tavLst>
                                        <p:tav tm="0">
                                          <p:val>
                                            <p:strVal val="ppt_x"/>
                                          </p:val>
                                        </p:tav>
                                        <p:tav tm="100000">
                                          <p:val>
                                            <p:strVal val="ppt_x"/>
                                          </p:val>
                                        </p:tav>
                                      </p:tavLst>
                                    </p:anim>
                                    <p:anim calcmode="lin" valueType="num">
                                      <p:cBhvr additive="base">
                                        <p:cTn id="24" dur="500"/>
                                        <p:tgtEl>
                                          <p:spTgt spid="26"/>
                                        </p:tgtEl>
                                        <p:attrNameLst>
                                          <p:attrName>ppt_y</p:attrName>
                                        </p:attrNameLst>
                                      </p:cBhvr>
                                      <p:tavLst>
                                        <p:tav tm="0">
                                          <p:val>
                                            <p:strVal val="ppt_y"/>
                                          </p:val>
                                        </p:tav>
                                        <p:tav tm="100000">
                                          <p:val>
                                            <p:strVal val="1+ppt_h/2"/>
                                          </p:val>
                                        </p:tav>
                                      </p:tavLst>
                                    </p:anim>
                                    <p:set>
                                      <p:cBhvr>
                                        <p:cTn id="25" dur="1" fill="hold">
                                          <p:stCondLst>
                                            <p:cond delay="499"/>
                                          </p:stCondLst>
                                        </p:cTn>
                                        <p:tgtEl>
                                          <p:spTgt spid="26"/>
                                        </p:tgtEl>
                                        <p:attrNameLst>
                                          <p:attrName>style.visibility</p:attrName>
                                        </p:attrNameLst>
                                      </p:cBhvr>
                                      <p:to>
                                        <p:strVal val="hidden"/>
                                      </p:to>
                                    </p:set>
                                  </p:childTnLst>
                                </p:cTn>
                              </p:par>
                              <p:par>
                                <p:cTn id="26" presetID="2" presetClass="exit" presetSubtype="4" fill="hold" grpId="1" nodeType="withEffect">
                                  <p:stCondLst>
                                    <p:cond delay="0"/>
                                  </p:stCondLst>
                                  <p:childTnLst>
                                    <p:anim calcmode="lin" valueType="num">
                                      <p:cBhvr additive="base">
                                        <p:cTn id="27" dur="500"/>
                                        <p:tgtEl>
                                          <p:spTgt spid="25"/>
                                        </p:tgtEl>
                                        <p:attrNameLst>
                                          <p:attrName>ppt_x</p:attrName>
                                        </p:attrNameLst>
                                      </p:cBhvr>
                                      <p:tavLst>
                                        <p:tav tm="0">
                                          <p:val>
                                            <p:strVal val="ppt_x"/>
                                          </p:val>
                                        </p:tav>
                                        <p:tav tm="100000">
                                          <p:val>
                                            <p:strVal val="ppt_x"/>
                                          </p:val>
                                        </p:tav>
                                      </p:tavLst>
                                    </p:anim>
                                    <p:anim calcmode="lin" valueType="num">
                                      <p:cBhvr additive="base">
                                        <p:cTn id="28" dur="500"/>
                                        <p:tgtEl>
                                          <p:spTgt spid="25"/>
                                        </p:tgtEl>
                                        <p:attrNameLst>
                                          <p:attrName>ppt_y</p:attrName>
                                        </p:attrNameLst>
                                      </p:cBhvr>
                                      <p:tavLst>
                                        <p:tav tm="0">
                                          <p:val>
                                            <p:strVal val="ppt_y"/>
                                          </p:val>
                                        </p:tav>
                                        <p:tav tm="100000">
                                          <p:val>
                                            <p:strVal val="1+ppt_h/2"/>
                                          </p:val>
                                        </p:tav>
                                      </p:tavLst>
                                    </p:anim>
                                    <p:set>
                                      <p:cBhvr>
                                        <p:cTn id="29" dur="1" fill="hold">
                                          <p:stCondLst>
                                            <p:cond delay="499"/>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9" grpId="0" animBg="1"/>
      <p:bldP spid="20" grpId="0"/>
      <p:bldP spid="23" grpId="0"/>
      <p:bldP spid="24" grpId="0"/>
      <p:bldP spid="25" grpId="0" animBg="1"/>
      <p:bldP spid="25" grpId="1" animBg="1"/>
      <p:bldP spid="26" grpId="0" animBg="1"/>
      <p:bldP spid="2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4719" y="1096045"/>
            <a:ext cx="11089232" cy="3600986"/>
          </a:xfrm>
          <a:prstGeom prst="rect">
            <a:avLst/>
          </a:prstGeom>
        </p:spPr>
        <p:txBody>
          <a:bodyPr wrap="square">
            <a:spAutoFit/>
          </a:bodyPr>
          <a:lstStyle/>
          <a:p>
            <a:pPr marL="457200" indent="-457200">
              <a:spcBef>
                <a:spcPts val="0"/>
              </a:spcBef>
              <a:buClr>
                <a:srgbClr val="538CD5"/>
              </a:buClr>
              <a:buFont typeface="Wingdings" pitchFamily="2" charset="2"/>
              <a:buChar char="p"/>
            </a:pPr>
            <a:r>
              <a:rPr lang="en-US" altLang="zh-CN" sz="3200" dirty="0" smtClean="0">
                <a:solidFill>
                  <a:srgbClr val="000000"/>
                </a:solidFill>
                <a:latin typeface="微软雅黑" pitchFamily="34" charset="-122"/>
                <a:ea typeface="微软雅黑" pitchFamily="34" charset="-122"/>
                <a:sym typeface="微软雅黑" pitchFamily="34" charset="-122"/>
              </a:rPr>
              <a:t>ID3</a:t>
            </a:r>
            <a:r>
              <a:rPr lang="zh-CN" altLang="en-US" sz="3200" dirty="0" smtClean="0">
                <a:solidFill>
                  <a:srgbClr val="000000"/>
                </a:solidFill>
                <a:latin typeface="微软雅黑" pitchFamily="34" charset="-122"/>
                <a:ea typeface="微软雅黑" pitchFamily="34" charset="-122"/>
                <a:sym typeface="微软雅黑" pitchFamily="34" charset="-122"/>
              </a:rPr>
              <a:t>算法总结</a:t>
            </a:r>
            <a:endParaRPr lang="zh-CN" altLang="en-US" sz="3200" dirty="0">
              <a:solidFill>
                <a:srgbClr val="000000"/>
              </a:solidFill>
              <a:latin typeface="微软雅黑" pitchFamily="34" charset="-122"/>
              <a:ea typeface="微软雅黑" pitchFamily="34" charset="-122"/>
              <a:sym typeface="微软雅黑" pitchFamily="34" charset="-122"/>
            </a:endParaRPr>
          </a:p>
          <a:p>
            <a:pPr marL="914400" lvl="1" indent="-457200">
              <a:spcBef>
                <a:spcPts val="0"/>
              </a:spcBef>
              <a:buClr>
                <a:srgbClr val="538CD5"/>
              </a:buClr>
              <a:buFont typeface="Wingdings" pitchFamily="2" charset="2"/>
              <a:buChar char="n"/>
            </a:pPr>
            <a:r>
              <a:rPr lang="zh-CN" altLang="en-US" sz="2800" dirty="0" smtClean="0">
                <a:solidFill>
                  <a:srgbClr val="000000"/>
                </a:solidFill>
                <a:latin typeface="微软雅黑" pitchFamily="34" charset="-122"/>
                <a:ea typeface="微软雅黑" pitchFamily="34" charset="-122"/>
                <a:sym typeface="微软雅黑" pitchFamily="34" charset="-122"/>
              </a:rPr>
              <a:t>优点：</a:t>
            </a:r>
            <a:endParaRPr lang="en-US" altLang="zh-CN" sz="2800" dirty="0" smtClean="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计算</a:t>
            </a:r>
            <a:r>
              <a:rPr lang="zh-CN" altLang="zh-CN" sz="2800" dirty="0">
                <a:latin typeface="微软雅黑" pitchFamily="34" charset="-122"/>
                <a:ea typeface="微软雅黑" pitchFamily="34" charset="-122"/>
              </a:rPr>
              <a:t>复杂度不</a:t>
            </a:r>
            <a:r>
              <a:rPr lang="zh-CN" altLang="zh-CN" sz="2800" dirty="0" smtClean="0">
                <a:latin typeface="微软雅黑" pitchFamily="34" charset="-122"/>
                <a:ea typeface="微软雅黑" pitchFamily="34" charset="-122"/>
              </a:rPr>
              <a:t>高</a:t>
            </a:r>
            <a:endParaRPr lang="en-US" altLang="zh-CN" sz="2800" dirty="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输出</a:t>
            </a:r>
            <a:r>
              <a:rPr lang="zh-CN" altLang="zh-CN" sz="2800" dirty="0">
                <a:latin typeface="微软雅黑" pitchFamily="34" charset="-122"/>
                <a:ea typeface="微软雅黑" pitchFamily="34" charset="-122"/>
              </a:rPr>
              <a:t>结果易于</a:t>
            </a:r>
            <a:r>
              <a:rPr lang="zh-CN" altLang="zh-CN" sz="2800" dirty="0" smtClean="0">
                <a:latin typeface="微软雅黑" pitchFamily="34" charset="-122"/>
                <a:ea typeface="微软雅黑" pitchFamily="34" charset="-122"/>
              </a:rPr>
              <a:t>理解</a:t>
            </a:r>
            <a:endParaRPr lang="en-US" altLang="zh-CN" sz="2800" dirty="0" smtClean="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可以</a:t>
            </a:r>
            <a:r>
              <a:rPr lang="zh-CN" altLang="zh-CN" sz="2800" dirty="0">
                <a:latin typeface="微软雅黑" pitchFamily="34" charset="-122"/>
                <a:ea typeface="微软雅黑" pitchFamily="34" charset="-122"/>
              </a:rPr>
              <a:t>处理不相关特征</a:t>
            </a:r>
            <a:r>
              <a:rPr lang="zh-CN" altLang="zh-CN" sz="2800" dirty="0" smtClean="0">
                <a:latin typeface="微软雅黑" pitchFamily="34" charset="-122"/>
                <a:ea typeface="微软雅黑" pitchFamily="34" charset="-122"/>
              </a:rPr>
              <a:t>数据</a:t>
            </a:r>
            <a:endParaRPr lang="en-US" altLang="zh-CN" sz="2800" dirty="0" smtClean="0">
              <a:latin typeface="微软雅黑" pitchFamily="34" charset="-122"/>
              <a:ea typeface="微软雅黑" pitchFamily="34" charset="-122"/>
            </a:endParaRPr>
          </a:p>
          <a:p>
            <a:pPr marL="914400" lvl="1" indent="-457200">
              <a:spcBef>
                <a:spcPts val="0"/>
              </a:spcBef>
              <a:buClr>
                <a:srgbClr val="538CD5"/>
              </a:buClr>
              <a:buFont typeface="Wingdings" pitchFamily="2" charset="2"/>
              <a:buChar char="n"/>
            </a:pPr>
            <a:r>
              <a:rPr lang="zh-CN" altLang="en-US" sz="2800" dirty="0" smtClean="0">
                <a:solidFill>
                  <a:srgbClr val="000000"/>
                </a:solidFill>
                <a:latin typeface="微软雅黑" pitchFamily="34" charset="-122"/>
                <a:ea typeface="微软雅黑" pitchFamily="34" charset="-122"/>
                <a:sym typeface="微软雅黑" pitchFamily="34" charset="-122"/>
              </a:rPr>
              <a:t>缺点：</a:t>
            </a:r>
            <a:endParaRPr lang="en-US" altLang="zh-CN" sz="2800" dirty="0" smtClean="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en-US" sz="2800" dirty="0">
                <a:solidFill>
                  <a:srgbClr val="000000"/>
                </a:solidFill>
                <a:latin typeface="微软雅黑" pitchFamily="34" charset="-122"/>
                <a:ea typeface="微软雅黑" pitchFamily="34" charset="-122"/>
                <a:sym typeface="微软雅黑" pitchFamily="34" charset="-122"/>
              </a:rPr>
              <a:t>不能处理带有缺失值的数据</a:t>
            </a:r>
            <a:r>
              <a:rPr lang="zh-CN" altLang="en-US" sz="2800" dirty="0" smtClean="0">
                <a:solidFill>
                  <a:srgbClr val="000000"/>
                </a:solidFill>
                <a:latin typeface="微软雅黑" pitchFamily="34" charset="-122"/>
                <a:ea typeface="微软雅黑" pitchFamily="34" charset="-122"/>
                <a:sym typeface="微软雅黑" pitchFamily="34" charset="-122"/>
              </a:rPr>
              <a:t>集</a:t>
            </a:r>
            <a:endParaRPr lang="en-US" altLang="zh-CN" sz="2800" dirty="0" smtClean="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en-US" sz="2800" dirty="0">
                <a:solidFill>
                  <a:srgbClr val="000000"/>
                </a:solidFill>
                <a:latin typeface="微软雅黑" pitchFamily="34" charset="-122"/>
                <a:ea typeface="微软雅黑" pitchFamily="34" charset="-122"/>
                <a:sym typeface="微软雅黑" pitchFamily="34" charset="-122"/>
              </a:rPr>
              <a:t>在进行算法学习之前需要对数据集中的缺失值进行预处理</a:t>
            </a:r>
          </a:p>
        </p:txBody>
      </p:sp>
    </p:spTree>
    <p:extLst>
      <p:ext uri="{BB962C8B-B14F-4D97-AF65-F5344CB8AC3E}">
        <p14:creationId xmlns:p14="http://schemas.microsoft.com/office/powerpoint/2010/main" val="41768801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贝叶斯</a:t>
            </a:r>
            <a:r>
              <a:rPr lang="zh-CN" altLang="en-US"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分类</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006288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zh-CN" altLang="en-US" dirty="0" smtClean="0"/>
              <a:t>贝叶斯分类</a:t>
            </a:r>
            <a:r>
              <a:rPr lang="zh-CN" altLang="en-US" dirty="0"/>
              <a:t>方法</a:t>
            </a:r>
          </a:p>
        </p:txBody>
      </p:sp>
      <p:sp>
        <p:nvSpPr>
          <p:cNvPr id="194563" name="Rectangle 3"/>
          <p:cNvSpPr>
            <a:spLocks noGrp="1" noChangeArrowheads="1"/>
          </p:cNvSpPr>
          <p:nvPr>
            <p:ph type="body" idx="1"/>
          </p:nvPr>
        </p:nvSpPr>
        <p:spPr/>
        <p:txBody>
          <a:bodyPr>
            <a:normAutofit/>
          </a:bodyPr>
          <a:lstStyle/>
          <a:p>
            <a:pPr lvl="1"/>
            <a:r>
              <a:rPr lang="zh-CN" altLang="en-US" sz="2800" dirty="0"/>
              <a:t>贝叶斯分类方法是一种基于统计的学习方法。</a:t>
            </a:r>
          </a:p>
          <a:p>
            <a:pPr lvl="1"/>
            <a:r>
              <a:rPr lang="zh-CN" altLang="en-US" sz="2800" dirty="0"/>
              <a:t>是一种利用概率统计知识进行学习分类的方法。</a:t>
            </a:r>
          </a:p>
          <a:p>
            <a:pPr lvl="2"/>
            <a:r>
              <a:rPr lang="zh-CN" altLang="en-US" sz="2800" dirty="0"/>
              <a:t>如：预测一个数据对象属于某个类别的概率。</a:t>
            </a:r>
          </a:p>
          <a:p>
            <a:pPr lvl="2"/>
            <a:r>
              <a:rPr lang="zh-CN" altLang="en-US" sz="2800" dirty="0"/>
              <a:t>如：计算邮件是垃圾邮件或合法邮件的概率，取概率大的为预测结果</a:t>
            </a:r>
          </a:p>
          <a:p>
            <a:pPr lvl="1"/>
            <a:r>
              <a:rPr lang="zh-CN" altLang="en-US" sz="2800" dirty="0"/>
              <a:t>主要算法有：</a:t>
            </a:r>
          </a:p>
          <a:p>
            <a:pPr lvl="2"/>
            <a:r>
              <a:rPr lang="zh-CN" altLang="en-US" sz="2800" dirty="0"/>
              <a:t>朴素贝叶斯分类算法</a:t>
            </a:r>
          </a:p>
          <a:p>
            <a:pPr lvl="2"/>
            <a:r>
              <a:rPr lang="zh-CN" altLang="en-US" sz="2800" dirty="0"/>
              <a:t>贝叶斯信念网络分类算法等。</a:t>
            </a:r>
          </a:p>
          <a:p>
            <a:pPr lvl="1"/>
            <a:r>
              <a:rPr lang="zh-CN" altLang="en-US" sz="2800" dirty="0"/>
              <a:t>朴素贝叶斯分类算法和贝叶斯信念网络分类算法都是建立在贝叶斯定理基础上的算法</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34</a:t>
            </a:fld>
            <a:endParaRPr lang="zh-CN" altLang="zh-CN"/>
          </a:p>
        </p:txBody>
      </p:sp>
    </p:spTree>
    <p:extLst>
      <p:ext uri="{BB962C8B-B14F-4D97-AF65-F5344CB8AC3E}">
        <p14:creationId xmlns:p14="http://schemas.microsoft.com/office/powerpoint/2010/main" val="1258191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252265" y="1600101"/>
            <a:ext cx="12253763" cy="4674892"/>
          </a:xfrm>
        </p:spPr>
        <p:txBody>
          <a:bodyPr>
            <a:normAutofit/>
          </a:bodyPr>
          <a:lstStyle/>
          <a:p>
            <a:r>
              <a:rPr lang="zh-CN" altLang="en-US" dirty="0" smtClean="0"/>
              <a:t>假定</a:t>
            </a:r>
            <a:r>
              <a:rPr lang="en-US" altLang="zh-CN" dirty="0"/>
              <a:t>X</a:t>
            </a:r>
            <a:r>
              <a:rPr lang="zh-CN" altLang="en-US" dirty="0"/>
              <a:t>为类标号未知的一个数据样本，</a:t>
            </a:r>
            <a:r>
              <a:rPr lang="en-US" altLang="zh-CN" dirty="0"/>
              <a:t>H</a:t>
            </a:r>
            <a:r>
              <a:rPr lang="zh-CN" altLang="en-US" dirty="0"/>
              <a:t>为样本</a:t>
            </a:r>
            <a:r>
              <a:rPr lang="en-US" altLang="zh-CN" dirty="0"/>
              <a:t>X</a:t>
            </a:r>
            <a:r>
              <a:rPr lang="zh-CN" altLang="en-US" dirty="0"/>
              <a:t>属于类别</a:t>
            </a:r>
            <a:r>
              <a:rPr lang="en-US" altLang="zh-CN" dirty="0"/>
              <a:t>C</a:t>
            </a:r>
            <a:r>
              <a:rPr lang="zh-CN" altLang="en-US" dirty="0"/>
              <a:t>的一</a:t>
            </a:r>
            <a:r>
              <a:rPr lang="zh-CN" altLang="en-US" dirty="0" smtClean="0"/>
              <a:t>个假设</a:t>
            </a:r>
            <a:endParaRPr lang="zh-CN" altLang="en-US" dirty="0"/>
          </a:p>
          <a:p>
            <a:pPr lvl="1"/>
            <a:r>
              <a:rPr lang="zh-CN" altLang="en-US" sz="2800" dirty="0"/>
              <a:t>分类问题就是计算概率</a:t>
            </a:r>
            <a:r>
              <a:rPr lang="en-US" altLang="zh-CN" sz="2800" dirty="0"/>
              <a:t>P(H|X) </a:t>
            </a:r>
            <a:r>
              <a:rPr lang="zh-CN" altLang="en-US" sz="2800" dirty="0"/>
              <a:t>的问题，即给定观察样本</a:t>
            </a:r>
            <a:r>
              <a:rPr lang="en-US" altLang="zh-CN" sz="2800" dirty="0"/>
              <a:t>X</a:t>
            </a:r>
            <a:r>
              <a:rPr lang="zh-CN" altLang="en-US" sz="2800" dirty="0" smtClean="0"/>
              <a:t>下假设</a:t>
            </a:r>
            <a:r>
              <a:rPr lang="en-US" altLang="zh-CN" sz="2800" dirty="0"/>
              <a:t>H</a:t>
            </a:r>
            <a:r>
              <a:rPr lang="zh-CN" altLang="en-US" sz="2800" dirty="0"/>
              <a:t>成立的概率有多大。</a:t>
            </a:r>
          </a:p>
          <a:p>
            <a:pPr lvl="1"/>
            <a:r>
              <a:rPr lang="zh-CN" altLang="en-US" sz="2800" dirty="0"/>
              <a:t>这里：</a:t>
            </a:r>
          </a:p>
          <a:p>
            <a:pPr lvl="2"/>
            <a:r>
              <a:rPr lang="en-US" altLang="zh-CN" sz="2800" dirty="0"/>
              <a:t>P(H)</a:t>
            </a:r>
            <a:r>
              <a:rPr lang="zh-CN" altLang="en-US" sz="2800" dirty="0" smtClean="0"/>
              <a:t>表示假设</a:t>
            </a:r>
            <a:r>
              <a:rPr lang="en-US" altLang="zh-CN" sz="2800" dirty="0"/>
              <a:t>H</a:t>
            </a:r>
            <a:r>
              <a:rPr lang="zh-CN" altLang="en-US" sz="2800" dirty="0"/>
              <a:t>的先验概率</a:t>
            </a:r>
            <a:r>
              <a:rPr lang="en-US" altLang="zh-CN" sz="2800" dirty="0"/>
              <a:t>(prior probability)</a:t>
            </a:r>
            <a:r>
              <a:rPr lang="zh-CN" altLang="en-US" sz="2800" dirty="0"/>
              <a:t>。</a:t>
            </a:r>
          </a:p>
          <a:p>
            <a:pPr lvl="2"/>
            <a:r>
              <a:rPr lang="en-US" altLang="zh-CN" sz="2800" dirty="0"/>
              <a:t>P(X)</a:t>
            </a:r>
            <a:r>
              <a:rPr lang="zh-CN" altLang="en-US" sz="2800" dirty="0"/>
              <a:t>表示样本数据</a:t>
            </a:r>
            <a:r>
              <a:rPr lang="en-US" altLang="zh-CN" sz="2800" dirty="0"/>
              <a:t>X</a:t>
            </a:r>
            <a:r>
              <a:rPr lang="zh-CN" altLang="en-US" sz="2800" dirty="0"/>
              <a:t>的先验概率。</a:t>
            </a:r>
          </a:p>
          <a:p>
            <a:pPr lvl="2"/>
            <a:r>
              <a:rPr lang="en-US" altLang="zh-CN" sz="2800" dirty="0"/>
              <a:t>P(H|X)</a:t>
            </a:r>
            <a:r>
              <a:rPr lang="zh-CN" altLang="en-US" sz="2800" dirty="0"/>
              <a:t>表示在条件</a:t>
            </a:r>
            <a:r>
              <a:rPr lang="en-US" altLang="zh-CN" sz="2800" dirty="0"/>
              <a:t>X</a:t>
            </a:r>
            <a:r>
              <a:rPr lang="zh-CN" altLang="en-US" sz="2800" dirty="0"/>
              <a:t>下</a:t>
            </a:r>
            <a:r>
              <a:rPr lang="zh-CN" altLang="en-US" sz="2800" dirty="0" smtClean="0"/>
              <a:t>，假设</a:t>
            </a:r>
            <a:r>
              <a:rPr lang="en-US" altLang="zh-CN" sz="2800" dirty="0"/>
              <a:t>H</a:t>
            </a:r>
            <a:r>
              <a:rPr lang="zh-CN" altLang="en-US" sz="2800" dirty="0"/>
              <a:t>的后验概率</a:t>
            </a:r>
            <a:r>
              <a:rPr lang="en-US" altLang="zh-CN" sz="2800" dirty="0"/>
              <a:t>(posterior probability)</a:t>
            </a:r>
            <a:r>
              <a:rPr lang="zh-CN" altLang="en-US" sz="2800" dirty="0"/>
              <a:t>。</a:t>
            </a:r>
          </a:p>
          <a:p>
            <a:pPr lvl="2"/>
            <a:r>
              <a:rPr lang="en-US" altLang="zh-CN" sz="2800" dirty="0"/>
              <a:t>P(X|H)</a:t>
            </a:r>
            <a:r>
              <a:rPr lang="zh-CN" altLang="en-US" sz="2800" dirty="0"/>
              <a:t>表示在</a:t>
            </a:r>
            <a:r>
              <a:rPr lang="zh-CN" altLang="en-US" sz="2800" dirty="0" smtClean="0"/>
              <a:t>给定假设</a:t>
            </a:r>
            <a:r>
              <a:rPr lang="en-US" altLang="zh-CN" sz="2800" dirty="0"/>
              <a:t>H</a:t>
            </a:r>
            <a:r>
              <a:rPr lang="zh-CN" altLang="en-US" sz="2800" dirty="0"/>
              <a:t>的前提条件下，样本</a:t>
            </a:r>
            <a:r>
              <a:rPr lang="en-US" altLang="zh-CN" sz="2800" dirty="0"/>
              <a:t>X</a:t>
            </a:r>
            <a:r>
              <a:rPr lang="zh-CN" altLang="en-US" sz="2800" dirty="0"/>
              <a:t>的后验概率</a:t>
            </a:r>
          </a:p>
        </p:txBody>
      </p:sp>
      <p:sp>
        <p:nvSpPr>
          <p:cNvPr id="196611" name="Rectangle 3"/>
          <p:cNvSpPr>
            <a:spLocks noGrp="1" noChangeArrowheads="1"/>
          </p:cNvSpPr>
          <p:nvPr>
            <p:ph type="title"/>
          </p:nvPr>
        </p:nvSpPr>
        <p:spPr>
          <a:xfrm>
            <a:off x="884759" y="303957"/>
            <a:ext cx="11090275" cy="854298"/>
          </a:xfrm>
          <a:noFill/>
          <a:ln/>
        </p:spPr>
        <p:txBody>
          <a:bodyPr/>
          <a:lstStyle/>
          <a:p>
            <a:r>
              <a:rPr lang="zh-CN" altLang="en-US" dirty="0" smtClean="0"/>
              <a:t>贝叶斯定理</a:t>
            </a:r>
            <a:endParaRPr lang="zh-CN" altLang="en-US"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35</a:t>
            </a:fld>
            <a:endParaRPr lang="zh-CN" altLang="zh-CN"/>
          </a:p>
        </p:txBody>
      </p:sp>
    </p:spTree>
    <p:extLst>
      <p:ext uri="{BB962C8B-B14F-4D97-AF65-F5344CB8AC3E}">
        <p14:creationId xmlns:p14="http://schemas.microsoft.com/office/powerpoint/2010/main" val="325373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42938" y="351587"/>
            <a:ext cx="11572875" cy="555843"/>
          </a:xfrm>
        </p:spPr>
        <p:txBody>
          <a:bodyPr>
            <a:normAutofit fontScale="90000"/>
          </a:bodyPr>
          <a:lstStyle/>
          <a:p>
            <a:r>
              <a:rPr lang="zh-CN" altLang="en-US" sz="4800">
                <a:solidFill>
                  <a:srgbClr val="FF0000"/>
                </a:solidFill>
              </a:rPr>
              <a:t>例</a:t>
            </a:r>
            <a:r>
              <a:rPr lang="en-US" altLang="zh-CN" sz="4800">
                <a:solidFill>
                  <a:srgbClr val="FF0000"/>
                </a:solidFill>
              </a:rPr>
              <a:t>:</a:t>
            </a:r>
          </a:p>
        </p:txBody>
      </p:sp>
      <p:sp>
        <p:nvSpPr>
          <p:cNvPr id="197635" name="Rectangle 3"/>
          <p:cNvSpPr>
            <a:spLocks noGrp="1" noChangeArrowheads="1"/>
          </p:cNvSpPr>
          <p:nvPr>
            <p:ph type="body" idx="1"/>
          </p:nvPr>
        </p:nvSpPr>
        <p:spPr>
          <a:xfrm>
            <a:off x="656333" y="1240061"/>
            <a:ext cx="11747004" cy="5490322"/>
          </a:xfrm>
        </p:spPr>
        <p:txBody>
          <a:bodyPr>
            <a:normAutofit/>
          </a:bodyPr>
          <a:lstStyle/>
          <a:p>
            <a:r>
              <a:rPr lang="zh-CN" altLang="en-US" smtClean="0"/>
              <a:t>假设</a:t>
            </a:r>
            <a:r>
              <a:rPr lang="zh-CN" altLang="en-US" dirty="0"/>
              <a:t>数据集由三个属性构成：</a:t>
            </a:r>
          </a:p>
          <a:p>
            <a:pPr lvl="1"/>
            <a:r>
              <a:rPr lang="en-US" altLang="zh-CN" sz="2800" dirty="0"/>
              <a:t>{</a:t>
            </a:r>
            <a:r>
              <a:rPr lang="zh-CN" altLang="en-US" sz="2800" dirty="0"/>
              <a:t>年龄、收入、是否购买计算机</a:t>
            </a:r>
            <a:r>
              <a:rPr lang="en-US" altLang="zh-CN" sz="2800" dirty="0"/>
              <a:t>}</a:t>
            </a:r>
          </a:p>
          <a:p>
            <a:pPr lvl="1"/>
            <a:r>
              <a:rPr lang="zh-CN" altLang="en-US" sz="2800" dirty="0"/>
              <a:t>样本</a:t>
            </a:r>
            <a:r>
              <a:rPr lang="en-US" altLang="zh-CN" sz="2800" dirty="0"/>
              <a:t>X</a:t>
            </a:r>
            <a:r>
              <a:rPr lang="zh-CN" altLang="en-US" sz="2800" dirty="0"/>
              <a:t>为：</a:t>
            </a:r>
            <a:r>
              <a:rPr lang="en-US" altLang="zh-CN" sz="2800" dirty="0"/>
              <a:t>{35,   4000,   ?}</a:t>
            </a:r>
          </a:p>
          <a:p>
            <a:pPr lvl="1"/>
            <a:r>
              <a:rPr lang="zh-CN" altLang="en-US" sz="2800" smtClean="0"/>
              <a:t>假设</a:t>
            </a:r>
            <a:r>
              <a:rPr lang="en-US" altLang="zh-CN" sz="2800" dirty="0"/>
              <a:t>H</a:t>
            </a:r>
            <a:r>
              <a:rPr lang="zh-CN" altLang="en-US" sz="2800" dirty="0"/>
              <a:t>为：顾客将购买计算机。</a:t>
            </a:r>
          </a:p>
          <a:p>
            <a:pPr lvl="1"/>
            <a:r>
              <a:rPr lang="zh-CN" altLang="en-US" sz="2800" dirty="0"/>
              <a:t>则：</a:t>
            </a:r>
          </a:p>
          <a:p>
            <a:pPr lvl="2"/>
            <a:r>
              <a:rPr lang="en-US" altLang="zh-CN" sz="2800" dirty="0"/>
              <a:t>P(H)</a:t>
            </a:r>
            <a:r>
              <a:rPr lang="zh-CN" altLang="en-US" sz="2800" dirty="0"/>
              <a:t>表示任意给定的顾客将购买计算机的概率，而不考虑年龄、收入其它信息。</a:t>
            </a:r>
          </a:p>
          <a:p>
            <a:pPr lvl="2"/>
            <a:r>
              <a:rPr lang="en-US" altLang="zh-CN" sz="2800" dirty="0"/>
              <a:t>P(X)</a:t>
            </a:r>
            <a:r>
              <a:rPr lang="zh-CN" altLang="en-US" sz="2800" dirty="0"/>
              <a:t>表示数据集中，样本年龄为</a:t>
            </a:r>
            <a:r>
              <a:rPr lang="en-US" altLang="zh-CN" sz="2800" dirty="0"/>
              <a:t>35</a:t>
            </a:r>
            <a:r>
              <a:rPr lang="zh-CN" altLang="en-US" sz="2800" dirty="0"/>
              <a:t>，工资为</a:t>
            </a:r>
            <a:r>
              <a:rPr lang="en-US" altLang="zh-CN" sz="2800" dirty="0"/>
              <a:t>4000</a:t>
            </a:r>
            <a:r>
              <a:rPr lang="zh-CN" altLang="en-US" sz="2800" dirty="0"/>
              <a:t>的概率。</a:t>
            </a:r>
          </a:p>
          <a:p>
            <a:pPr lvl="2"/>
            <a:r>
              <a:rPr lang="en-US" altLang="zh-CN" sz="2800" dirty="0"/>
              <a:t>P(H|X)</a:t>
            </a:r>
            <a:r>
              <a:rPr lang="zh-CN" altLang="en-US" sz="2800" dirty="0"/>
              <a:t>表示已知顾客的年龄和收入分别为</a:t>
            </a:r>
            <a:r>
              <a:rPr lang="en-US" altLang="zh-CN" sz="2800" dirty="0"/>
              <a:t>35</a:t>
            </a:r>
            <a:r>
              <a:rPr lang="zh-CN" altLang="en-US" sz="2800" dirty="0"/>
              <a:t>和</a:t>
            </a:r>
            <a:r>
              <a:rPr lang="en-US" altLang="zh-CN" sz="2800" dirty="0"/>
              <a:t>4000</a:t>
            </a:r>
            <a:r>
              <a:rPr lang="zh-CN" altLang="en-US" sz="2800" dirty="0"/>
              <a:t>，顾客购买计算机的概率。</a:t>
            </a:r>
          </a:p>
          <a:p>
            <a:pPr lvl="2"/>
            <a:r>
              <a:rPr lang="en-US" altLang="zh-CN" sz="2800" dirty="0"/>
              <a:t>P(X|H)</a:t>
            </a:r>
            <a:r>
              <a:rPr lang="zh-CN" altLang="en-US" sz="2800" dirty="0"/>
              <a:t>表示已知顾客购买计算机，顾客年龄和收入属性值为</a:t>
            </a:r>
            <a:r>
              <a:rPr lang="en-US" altLang="zh-CN" sz="2800" dirty="0"/>
              <a:t>35</a:t>
            </a:r>
            <a:r>
              <a:rPr lang="zh-CN" altLang="en-US" sz="2800" dirty="0"/>
              <a:t>和</a:t>
            </a:r>
            <a:r>
              <a:rPr lang="en-US" altLang="zh-CN" sz="2800" dirty="0"/>
              <a:t>4000</a:t>
            </a:r>
            <a:r>
              <a:rPr lang="zh-CN" altLang="en-US" sz="2800" dirty="0"/>
              <a:t>的概率。 </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36</a:t>
            </a:fld>
            <a:endParaRPr lang="zh-CN" altLang="zh-CN"/>
          </a:p>
        </p:txBody>
      </p:sp>
    </p:spTree>
    <p:extLst>
      <p:ext uri="{BB962C8B-B14F-4D97-AF65-F5344CB8AC3E}">
        <p14:creationId xmlns:p14="http://schemas.microsoft.com/office/powerpoint/2010/main" val="1844507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7635">
                                            <p:txEl>
                                              <p:pRg st="5" end="5"/>
                                            </p:txEl>
                                          </p:spTgt>
                                        </p:tgtEl>
                                        <p:attrNameLst>
                                          <p:attrName>style.visibility</p:attrName>
                                        </p:attrNameLst>
                                      </p:cBhvr>
                                      <p:to>
                                        <p:strVal val="visible"/>
                                      </p:to>
                                    </p:set>
                                    <p:anim calcmode="lin" valueType="num">
                                      <p:cBhvr additive="base">
                                        <p:cTn id="7" dur="500" fill="hold"/>
                                        <p:tgtEl>
                                          <p:spTgt spid="19763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76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7635">
                                            <p:txEl>
                                              <p:pRg st="6" end="6"/>
                                            </p:txEl>
                                          </p:spTgt>
                                        </p:tgtEl>
                                        <p:attrNameLst>
                                          <p:attrName>style.visibility</p:attrName>
                                        </p:attrNameLst>
                                      </p:cBhvr>
                                      <p:to>
                                        <p:strVal val="visible"/>
                                      </p:to>
                                    </p:set>
                                    <p:anim calcmode="lin" valueType="num">
                                      <p:cBhvr additive="base">
                                        <p:cTn id="13" dur="500" fill="hold"/>
                                        <p:tgtEl>
                                          <p:spTgt spid="19763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76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7635">
                                            <p:txEl>
                                              <p:pRg st="7" end="7"/>
                                            </p:txEl>
                                          </p:spTgt>
                                        </p:tgtEl>
                                        <p:attrNameLst>
                                          <p:attrName>style.visibility</p:attrName>
                                        </p:attrNameLst>
                                      </p:cBhvr>
                                      <p:to>
                                        <p:strVal val="visible"/>
                                      </p:to>
                                    </p:set>
                                    <p:anim calcmode="lin" valueType="num">
                                      <p:cBhvr additive="base">
                                        <p:cTn id="19" dur="500" fill="hold"/>
                                        <p:tgtEl>
                                          <p:spTgt spid="1976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76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7635">
                                            <p:txEl>
                                              <p:pRg st="8" end="8"/>
                                            </p:txEl>
                                          </p:spTgt>
                                        </p:tgtEl>
                                        <p:attrNameLst>
                                          <p:attrName>style.visibility</p:attrName>
                                        </p:attrNameLst>
                                      </p:cBhvr>
                                      <p:to>
                                        <p:strVal val="visible"/>
                                      </p:to>
                                    </p:set>
                                    <p:animEffect transition="in" filter="blinds(horizontal)">
                                      <p:cBhvr>
                                        <p:cTn id="25" dur="500"/>
                                        <p:tgtEl>
                                          <p:spTgt spid="197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884238" y="385763"/>
            <a:ext cx="11090275" cy="782290"/>
          </a:xfrm>
        </p:spPr>
        <p:txBody>
          <a:bodyPr/>
          <a:lstStyle/>
          <a:p>
            <a:r>
              <a:rPr lang="zh-CN" altLang="en-US" dirty="0"/>
              <a:t>贝叶斯定理</a:t>
            </a:r>
            <a:r>
              <a:rPr lang="en-US" altLang="zh-CN" dirty="0"/>
              <a:t>(</a:t>
            </a:r>
            <a:r>
              <a:rPr lang="zh-CN" altLang="en-US" dirty="0"/>
              <a:t>续</a:t>
            </a:r>
            <a:r>
              <a:rPr lang="en-US" altLang="zh-CN" dirty="0"/>
              <a:t>)</a:t>
            </a:r>
          </a:p>
        </p:txBody>
      </p:sp>
      <p:sp>
        <p:nvSpPr>
          <p:cNvPr id="198659" name="Rectangle 3"/>
          <p:cNvSpPr>
            <a:spLocks noGrp="1" noChangeArrowheads="1"/>
          </p:cNvSpPr>
          <p:nvPr>
            <p:ph type="body" idx="1"/>
          </p:nvPr>
        </p:nvSpPr>
        <p:spPr>
          <a:xfrm>
            <a:off x="956768" y="1187025"/>
            <a:ext cx="11521280" cy="5237611"/>
          </a:xfrm>
        </p:spPr>
        <p:txBody>
          <a:bodyPr>
            <a:normAutofit/>
          </a:bodyPr>
          <a:lstStyle/>
          <a:p>
            <a:r>
              <a:rPr lang="zh-CN" altLang="en-US" dirty="0" smtClean="0"/>
              <a:t>假设</a:t>
            </a:r>
            <a:r>
              <a:rPr lang="en-US" altLang="zh-CN" dirty="0"/>
              <a:t>X,Y</a:t>
            </a:r>
            <a:r>
              <a:rPr lang="zh-CN" altLang="en-US" dirty="0"/>
              <a:t>是一对随机变量，它们的：</a:t>
            </a:r>
          </a:p>
          <a:p>
            <a:pPr lvl="1"/>
            <a:r>
              <a:rPr lang="zh-CN" altLang="en-US" sz="2800" dirty="0"/>
              <a:t>联合概率</a:t>
            </a:r>
            <a:r>
              <a:rPr lang="en-US" altLang="zh-CN" sz="2800" dirty="0"/>
              <a:t>P</a:t>
            </a:r>
            <a:r>
              <a:rPr lang="zh-CN" altLang="en-US" sz="2800" dirty="0"/>
              <a:t>（</a:t>
            </a:r>
            <a:r>
              <a:rPr lang="en-US" altLang="zh-CN" sz="2800" dirty="0"/>
              <a:t>X=</a:t>
            </a:r>
            <a:r>
              <a:rPr lang="en-US" altLang="zh-CN" sz="2800" dirty="0" err="1"/>
              <a:t>x,Y</a:t>
            </a:r>
            <a:r>
              <a:rPr lang="en-US" altLang="zh-CN" sz="2800" dirty="0"/>
              <a:t>=y</a:t>
            </a:r>
            <a:r>
              <a:rPr lang="zh-CN" altLang="en-US" sz="2800" dirty="0"/>
              <a:t>）是指</a:t>
            </a:r>
            <a:r>
              <a:rPr lang="en-US" altLang="zh-CN" sz="2800" dirty="0"/>
              <a:t>X</a:t>
            </a:r>
            <a:r>
              <a:rPr lang="zh-CN" altLang="en-US" sz="2800" dirty="0"/>
              <a:t>取值</a:t>
            </a:r>
            <a:r>
              <a:rPr lang="en-US" altLang="zh-CN" sz="2800" dirty="0"/>
              <a:t>x</a:t>
            </a:r>
            <a:r>
              <a:rPr lang="zh-CN" altLang="en-US" sz="2800" dirty="0"/>
              <a:t>且</a:t>
            </a:r>
            <a:r>
              <a:rPr lang="en-US" altLang="zh-CN" sz="2800" dirty="0"/>
              <a:t>Y</a:t>
            </a:r>
            <a:r>
              <a:rPr lang="zh-CN" altLang="en-US" sz="2800" dirty="0"/>
              <a:t>取值</a:t>
            </a:r>
            <a:r>
              <a:rPr lang="en-US" altLang="zh-CN" sz="2800" dirty="0"/>
              <a:t>y</a:t>
            </a:r>
            <a:r>
              <a:rPr lang="zh-CN" altLang="en-US" sz="2800" dirty="0"/>
              <a:t>的概率</a:t>
            </a:r>
          </a:p>
          <a:p>
            <a:pPr lvl="1"/>
            <a:r>
              <a:rPr lang="zh-CN" altLang="en-US" sz="2800" dirty="0"/>
              <a:t>条件概率是指一随机变量在另一随机变量取值已知的情况下取某一个特定值的概率。</a:t>
            </a:r>
          </a:p>
          <a:p>
            <a:pPr lvl="2"/>
            <a:r>
              <a:rPr lang="zh-CN" altLang="en-US" sz="2800" dirty="0"/>
              <a:t>例如</a:t>
            </a:r>
            <a:r>
              <a:rPr lang="en-US" altLang="zh-CN" sz="2800" dirty="0"/>
              <a:t>P(Y=</a:t>
            </a:r>
            <a:r>
              <a:rPr lang="en-US" altLang="zh-CN" sz="2800" dirty="0" err="1"/>
              <a:t>y|X</a:t>
            </a:r>
            <a:r>
              <a:rPr lang="en-US" altLang="zh-CN" sz="2800" dirty="0"/>
              <a:t>=x</a:t>
            </a:r>
            <a:r>
              <a:rPr lang="zh-CN" altLang="en-US" sz="2800" dirty="0"/>
              <a:t>）是指在变量</a:t>
            </a:r>
            <a:r>
              <a:rPr lang="en-US" altLang="zh-CN" sz="2800" dirty="0"/>
              <a:t>X</a:t>
            </a:r>
            <a:r>
              <a:rPr lang="zh-CN" altLang="en-US" sz="2800" dirty="0"/>
              <a:t>取值</a:t>
            </a:r>
            <a:r>
              <a:rPr lang="en-US" altLang="zh-CN" sz="2800" dirty="0"/>
              <a:t>x</a:t>
            </a:r>
            <a:r>
              <a:rPr lang="zh-CN" altLang="en-US" sz="2800" dirty="0"/>
              <a:t>的情况下，变量</a:t>
            </a:r>
            <a:r>
              <a:rPr lang="en-US" altLang="zh-CN" sz="2800" dirty="0"/>
              <a:t>Y</a:t>
            </a:r>
            <a:r>
              <a:rPr lang="zh-CN" altLang="en-US" sz="2800" dirty="0"/>
              <a:t>取值</a:t>
            </a:r>
            <a:r>
              <a:rPr lang="en-US" altLang="zh-CN" sz="2800" dirty="0"/>
              <a:t>y</a:t>
            </a:r>
            <a:r>
              <a:rPr lang="zh-CN" altLang="en-US" sz="2800" dirty="0"/>
              <a:t>的概率</a:t>
            </a:r>
            <a:r>
              <a:rPr lang="en-US" altLang="zh-CN" sz="2800" dirty="0"/>
              <a:t>)</a:t>
            </a:r>
            <a:r>
              <a:rPr lang="zh-CN" altLang="en-US" sz="2800" dirty="0"/>
              <a:t>。</a:t>
            </a:r>
          </a:p>
          <a:p>
            <a:r>
              <a:rPr lang="zh-CN" altLang="en-US" dirty="0"/>
              <a:t>贝叶斯定理是指</a:t>
            </a:r>
            <a:r>
              <a:rPr lang="en-US" altLang="zh-CN" dirty="0"/>
              <a:t>X</a:t>
            </a:r>
            <a:r>
              <a:rPr lang="zh-CN" altLang="en-US" dirty="0"/>
              <a:t>和</a:t>
            </a:r>
            <a:r>
              <a:rPr lang="en-US" altLang="zh-CN" dirty="0"/>
              <a:t>Y</a:t>
            </a:r>
            <a:r>
              <a:rPr lang="zh-CN" altLang="en-US" dirty="0"/>
              <a:t>的联合概率和条件概率满足如下关系：</a:t>
            </a:r>
            <a:endParaRPr lang="zh-CN" altLang="fr-FR" dirty="0"/>
          </a:p>
        </p:txBody>
      </p:sp>
      <p:sp>
        <p:nvSpPr>
          <p:cNvPr id="198660" name="Rectangle 4"/>
          <p:cNvSpPr>
            <a:spLocks noChangeArrowheads="1"/>
          </p:cNvSpPr>
          <p:nvPr/>
        </p:nvSpPr>
        <p:spPr bwMode="auto">
          <a:xfrm>
            <a:off x="0" y="3028095"/>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198661" name="Object 5"/>
          <p:cNvGraphicFramePr>
            <a:graphicFrameLocks noChangeAspect="1"/>
          </p:cNvGraphicFramePr>
          <p:nvPr/>
        </p:nvGraphicFramePr>
        <p:xfrm>
          <a:off x="3087441" y="4679458"/>
          <a:ext cx="7896075" cy="1448204"/>
        </p:xfrm>
        <a:graphic>
          <a:graphicData uri="http://schemas.openxmlformats.org/presentationml/2006/ole">
            <mc:AlternateContent xmlns:mc="http://schemas.openxmlformats.org/markup-compatibility/2006">
              <mc:Choice xmlns:v="urn:schemas-microsoft-com:vml" Requires="v">
                <p:oleObj spid="_x0000_s4141" name="公式" r:id="rId3" imgW="3962400" imgH="977900" progId="Equation.3">
                  <p:embed/>
                </p:oleObj>
              </mc:Choice>
              <mc:Fallback>
                <p:oleObj name="公式" r:id="rId3" imgW="3962400" imgH="977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441" y="4679458"/>
                        <a:ext cx="7896075" cy="1448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37</a:t>
            </a:fld>
            <a:endParaRPr lang="zh-CN" altLang="zh-CN"/>
          </a:p>
        </p:txBody>
      </p:sp>
    </p:spTree>
    <p:extLst>
      <p:ext uri="{BB962C8B-B14F-4D97-AF65-F5344CB8AC3E}">
        <p14:creationId xmlns:p14="http://schemas.microsoft.com/office/powerpoint/2010/main" val="2644452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body" idx="1"/>
          </p:nvPr>
        </p:nvSpPr>
        <p:spPr>
          <a:xfrm>
            <a:off x="656333" y="426928"/>
            <a:ext cx="11443395" cy="5163308"/>
          </a:xfrm>
        </p:spPr>
        <p:txBody>
          <a:bodyPr/>
          <a:lstStyle/>
          <a:p>
            <a:r>
              <a:rPr lang="zh-CN" altLang="en-US" sz="3000" b="1" dirty="0">
                <a:solidFill>
                  <a:srgbClr val="A50021"/>
                </a:solidFill>
              </a:rPr>
              <a:t>例</a:t>
            </a:r>
            <a:r>
              <a:rPr lang="zh-CN" altLang="en-US" sz="3000" b="1" dirty="0" smtClean="0">
                <a:solidFill>
                  <a:srgbClr val="A50021"/>
                </a:solidFill>
              </a:rPr>
              <a:t>：</a:t>
            </a:r>
            <a:r>
              <a:rPr lang="zh-CN" altLang="en-US" sz="3200" dirty="0"/>
              <a:t>例如：一座别墅在过去的 </a:t>
            </a:r>
            <a:r>
              <a:rPr lang="en-US" altLang="zh-CN" sz="3200" dirty="0"/>
              <a:t>20 </a:t>
            </a:r>
            <a:r>
              <a:rPr lang="zh-CN" altLang="en-US" sz="3200" dirty="0"/>
              <a:t>年里一共发生过 </a:t>
            </a:r>
            <a:r>
              <a:rPr lang="en-US" altLang="zh-CN" sz="3200" dirty="0"/>
              <a:t>2 </a:t>
            </a:r>
            <a:r>
              <a:rPr lang="zh-CN" altLang="en-US" sz="3200" dirty="0"/>
              <a:t>次被盗，别墅的主人有一条狗，狗平均每周晚上叫 </a:t>
            </a:r>
            <a:r>
              <a:rPr lang="en-US" altLang="zh-CN" sz="3200" dirty="0"/>
              <a:t>3 </a:t>
            </a:r>
            <a:r>
              <a:rPr lang="zh-CN" altLang="en-US" sz="3200" dirty="0"/>
              <a:t>次，在盗贼入侵时狗叫的概率被估计为 </a:t>
            </a:r>
            <a:r>
              <a:rPr lang="en-US" altLang="zh-CN" sz="3200" dirty="0"/>
              <a:t>0.9</a:t>
            </a:r>
            <a:r>
              <a:rPr lang="zh-CN" altLang="en-US" sz="3200" dirty="0"/>
              <a:t>，问题是：在狗叫的时候发生入侵的概率是多少？</a:t>
            </a:r>
          </a:p>
          <a:p>
            <a:r>
              <a:rPr lang="zh-CN" altLang="en-US" sz="3200" dirty="0" smtClean="0"/>
              <a:t>我们假设 </a:t>
            </a:r>
            <a:r>
              <a:rPr lang="en-US" altLang="zh-CN" sz="3200" dirty="0"/>
              <a:t>A </a:t>
            </a:r>
            <a:r>
              <a:rPr lang="zh-CN" altLang="en-US" sz="3200" dirty="0"/>
              <a:t>事件为狗在晚上叫，</a:t>
            </a:r>
            <a:r>
              <a:rPr lang="en-US" altLang="zh-CN" sz="3200" dirty="0"/>
              <a:t>B </a:t>
            </a:r>
            <a:r>
              <a:rPr lang="zh-CN" altLang="en-US" sz="3200" dirty="0"/>
              <a:t>为盗贼</a:t>
            </a:r>
            <a:r>
              <a:rPr lang="zh-CN" altLang="en-US" sz="3200" dirty="0" smtClean="0"/>
              <a:t>入侵</a:t>
            </a:r>
            <a:endParaRPr lang="en-US" altLang="zh-CN" sz="3200" dirty="0" smtClean="0"/>
          </a:p>
          <a:p>
            <a:r>
              <a:rPr lang="zh-CN" altLang="en-US" sz="3200" dirty="0" smtClean="0"/>
              <a:t>则</a:t>
            </a:r>
            <a:r>
              <a:rPr lang="zh-CN" altLang="en-US" sz="3200" dirty="0"/>
              <a:t>以天为单位统计，</a:t>
            </a:r>
            <a:r>
              <a:rPr lang="en-US" altLang="zh-CN" sz="3200" dirty="0"/>
              <a:t>P(A) = 3/7</a:t>
            </a:r>
            <a:r>
              <a:rPr lang="zh-CN" altLang="en-US" sz="3200" dirty="0"/>
              <a:t>，</a:t>
            </a:r>
            <a:r>
              <a:rPr lang="en-US" altLang="zh-CN" sz="3200" dirty="0"/>
              <a:t>P(B) = 2/(20*365) = </a:t>
            </a:r>
            <a:r>
              <a:rPr lang="en-US" altLang="zh-CN" sz="3200" dirty="0" smtClean="0"/>
              <a:t>2/7300=0.00027</a:t>
            </a:r>
            <a:r>
              <a:rPr lang="zh-CN" altLang="en-US" sz="3200" dirty="0" smtClean="0"/>
              <a:t>，</a:t>
            </a:r>
            <a:r>
              <a:rPr lang="en-US" altLang="zh-CN" sz="3200" dirty="0"/>
              <a:t>P(A|B) = 0.9</a:t>
            </a:r>
            <a:r>
              <a:rPr lang="zh-CN" altLang="en-US" sz="3200" dirty="0"/>
              <a:t>，按照公式很容易得出结果：</a:t>
            </a:r>
            <a:r>
              <a:rPr lang="en-US" altLang="zh-CN" sz="3200" dirty="0"/>
              <a:t>P(B|A) = 0.9*(2/7300) / (3/7) = 0.00058</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38</a:t>
            </a:fld>
            <a:endParaRPr lang="zh-CN" altLang="zh-CN"/>
          </a:p>
        </p:txBody>
      </p:sp>
    </p:spTree>
    <p:extLst>
      <p:ext uri="{BB962C8B-B14F-4D97-AF65-F5344CB8AC3E}">
        <p14:creationId xmlns:p14="http://schemas.microsoft.com/office/powerpoint/2010/main" val="191965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body" idx="1"/>
          </p:nvPr>
        </p:nvSpPr>
        <p:spPr>
          <a:xfrm>
            <a:off x="656333" y="426928"/>
            <a:ext cx="11443395" cy="5163308"/>
          </a:xfrm>
        </p:spPr>
        <p:txBody>
          <a:bodyPr/>
          <a:lstStyle/>
          <a:p>
            <a:pPr>
              <a:lnSpc>
                <a:spcPct val="120000"/>
              </a:lnSpc>
            </a:pPr>
            <a:r>
              <a:rPr lang="zh-CN" altLang="en-US" sz="3000" b="1" dirty="0">
                <a:solidFill>
                  <a:srgbClr val="A50021"/>
                </a:solidFill>
              </a:rPr>
              <a:t>例：</a:t>
            </a:r>
            <a:r>
              <a:rPr lang="zh-CN" altLang="en-US" sz="3000" dirty="0"/>
              <a:t>考虑</a:t>
            </a:r>
            <a:r>
              <a:rPr lang="en-US" altLang="zh-CN" sz="3000" dirty="0"/>
              <a:t>A</a:t>
            </a:r>
            <a:r>
              <a:rPr lang="zh-CN" altLang="en-US" sz="3000" dirty="0"/>
              <a:t>和</a:t>
            </a:r>
            <a:r>
              <a:rPr lang="en-US" altLang="zh-CN" sz="3000" dirty="0"/>
              <a:t>B</a:t>
            </a:r>
            <a:r>
              <a:rPr lang="zh-CN" altLang="en-US" sz="3000" dirty="0"/>
              <a:t>两队之间的足球比赛</a:t>
            </a:r>
            <a:r>
              <a:rPr lang="zh-CN" altLang="en-US" sz="3000" dirty="0" smtClean="0"/>
              <a:t>：假设</a:t>
            </a:r>
            <a:r>
              <a:rPr lang="zh-CN" altLang="en-US" sz="3000" dirty="0"/>
              <a:t>过去的比赛中，</a:t>
            </a:r>
            <a:r>
              <a:rPr lang="en-US" altLang="zh-CN" sz="3000" dirty="0"/>
              <a:t>65%</a:t>
            </a:r>
            <a:r>
              <a:rPr lang="zh-CN" altLang="en-US" sz="3000" dirty="0"/>
              <a:t>的比赛</a:t>
            </a:r>
            <a:r>
              <a:rPr lang="en-US" altLang="zh-CN" sz="3000" dirty="0" smtClean="0"/>
              <a:t>A</a:t>
            </a:r>
            <a:r>
              <a:rPr lang="zh-CN" altLang="en-US" sz="3000" dirty="0"/>
              <a:t>队</a:t>
            </a:r>
            <a:r>
              <a:rPr lang="zh-CN" altLang="en-US" sz="3000" dirty="0" smtClean="0"/>
              <a:t>取胜</a:t>
            </a:r>
            <a:r>
              <a:rPr lang="zh-CN" altLang="en-US" sz="3000" dirty="0"/>
              <a:t>，</a:t>
            </a:r>
            <a:r>
              <a:rPr lang="en-US" altLang="zh-CN" sz="3000" dirty="0"/>
              <a:t>35%</a:t>
            </a:r>
            <a:r>
              <a:rPr lang="zh-CN" altLang="en-US" sz="3000" dirty="0"/>
              <a:t>的比赛</a:t>
            </a:r>
            <a:r>
              <a:rPr lang="en-US" altLang="zh-CN" sz="3000" dirty="0" smtClean="0"/>
              <a:t>B</a:t>
            </a:r>
            <a:r>
              <a:rPr lang="zh-CN" altLang="en-US" sz="3000" dirty="0"/>
              <a:t>队</a:t>
            </a:r>
            <a:r>
              <a:rPr lang="zh-CN" altLang="en-US" sz="3000" dirty="0" smtClean="0"/>
              <a:t>取胜</a:t>
            </a:r>
            <a:r>
              <a:rPr lang="zh-CN" altLang="en-US" sz="3000" dirty="0"/>
              <a:t>。</a:t>
            </a:r>
            <a:r>
              <a:rPr lang="en-US" altLang="zh-CN" sz="3000" dirty="0" smtClean="0"/>
              <a:t>A</a:t>
            </a:r>
            <a:r>
              <a:rPr lang="zh-CN" altLang="en-US" sz="3000" dirty="0"/>
              <a:t>队</a:t>
            </a:r>
            <a:r>
              <a:rPr lang="zh-CN" altLang="en-US" sz="3000" dirty="0" smtClean="0"/>
              <a:t>胜</a:t>
            </a:r>
            <a:r>
              <a:rPr lang="zh-CN" altLang="en-US" sz="3000" dirty="0"/>
              <a:t>的比赛中只有</a:t>
            </a:r>
            <a:r>
              <a:rPr lang="en-US" altLang="zh-CN" sz="3000" dirty="0"/>
              <a:t>30%</a:t>
            </a:r>
            <a:r>
              <a:rPr lang="zh-CN" altLang="en-US" sz="3000" dirty="0"/>
              <a:t>是在</a:t>
            </a:r>
            <a:r>
              <a:rPr lang="en-US" altLang="zh-CN" sz="3000" dirty="0" smtClean="0"/>
              <a:t>B</a:t>
            </a:r>
            <a:r>
              <a:rPr lang="zh-CN" altLang="en-US" sz="3000" dirty="0"/>
              <a:t>队</a:t>
            </a:r>
            <a:r>
              <a:rPr lang="zh-CN" altLang="en-US" sz="3000" dirty="0" smtClean="0"/>
              <a:t>的</a:t>
            </a:r>
            <a:r>
              <a:rPr lang="zh-CN" altLang="en-US" sz="3000" dirty="0"/>
              <a:t>主场，</a:t>
            </a:r>
            <a:r>
              <a:rPr lang="en-US" altLang="zh-CN" sz="3000" dirty="0" smtClean="0"/>
              <a:t>B</a:t>
            </a:r>
            <a:r>
              <a:rPr lang="zh-CN" altLang="en-US" sz="3000" dirty="0"/>
              <a:t>队</a:t>
            </a:r>
            <a:r>
              <a:rPr lang="zh-CN" altLang="en-US" sz="3000" dirty="0" smtClean="0"/>
              <a:t>取胜</a:t>
            </a:r>
            <a:r>
              <a:rPr lang="zh-CN" altLang="en-US" sz="3000" dirty="0"/>
              <a:t>的比赛中</a:t>
            </a:r>
            <a:r>
              <a:rPr lang="en-US" altLang="zh-CN" sz="3000" dirty="0"/>
              <a:t>75%</a:t>
            </a:r>
            <a:r>
              <a:rPr lang="zh-CN" altLang="en-US" sz="3000" dirty="0"/>
              <a:t>是在主场。</a:t>
            </a:r>
          </a:p>
          <a:p>
            <a:pPr>
              <a:lnSpc>
                <a:spcPct val="120000"/>
              </a:lnSpc>
            </a:pPr>
            <a:r>
              <a:rPr lang="zh-CN" altLang="en-US" sz="3000" dirty="0">
                <a:solidFill>
                  <a:srgbClr val="FF0000"/>
                </a:solidFill>
              </a:rPr>
              <a:t>如果下一场比赛在</a:t>
            </a:r>
            <a:r>
              <a:rPr lang="en-US" altLang="zh-CN" sz="3000" dirty="0" smtClean="0">
                <a:solidFill>
                  <a:srgbClr val="FF0000"/>
                </a:solidFill>
              </a:rPr>
              <a:t>B</a:t>
            </a:r>
            <a:r>
              <a:rPr lang="zh-CN" altLang="en-US" sz="3000" dirty="0" smtClean="0">
                <a:solidFill>
                  <a:srgbClr val="FF0000"/>
                </a:solidFill>
              </a:rPr>
              <a:t>队的</a:t>
            </a:r>
            <a:r>
              <a:rPr lang="zh-CN" altLang="en-US" sz="3000" dirty="0">
                <a:solidFill>
                  <a:srgbClr val="FF0000"/>
                </a:solidFill>
              </a:rPr>
              <a:t>主场进行，请预测哪支球队最有可能胜出？</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39</a:t>
            </a:fld>
            <a:endParaRPr lang="zh-CN" altLang="zh-CN"/>
          </a:p>
        </p:txBody>
      </p:sp>
    </p:spTree>
    <p:extLst>
      <p:ext uri="{BB962C8B-B14F-4D97-AF65-F5344CB8AC3E}">
        <p14:creationId xmlns:p14="http://schemas.microsoft.com/office/powerpoint/2010/main" val="1242894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42938" y="351588"/>
            <a:ext cx="11572875" cy="371678"/>
          </a:xfrm>
        </p:spPr>
        <p:txBody>
          <a:bodyPr>
            <a:normAutofit fontScale="90000"/>
          </a:bodyPr>
          <a:lstStyle/>
          <a:p>
            <a:r>
              <a:rPr lang="zh-CN" altLang="en-US" dirty="0"/>
              <a:t>分类</a:t>
            </a:r>
            <a:r>
              <a:rPr lang="zh-CN" altLang="en-US" dirty="0" smtClean="0"/>
              <a:t>的概述</a:t>
            </a:r>
            <a:endParaRPr lang="zh-CN" altLang="en-US" dirty="0"/>
          </a:p>
        </p:txBody>
      </p:sp>
      <p:sp>
        <p:nvSpPr>
          <p:cNvPr id="16387" name="Rectangle 3"/>
          <p:cNvSpPr>
            <a:spLocks noGrp="1" noChangeArrowheads="1"/>
          </p:cNvSpPr>
          <p:nvPr>
            <p:ph type="body" idx="1"/>
          </p:nvPr>
        </p:nvSpPr>
        <p:spPr>
          <a:xfrm>
            <a:off x="100460" y="1187026"/>
            <a:ext cx="12506028" cy="5123127"/>
          </a:xfrm>
        </p:spPr>
        <p:txBody>
          <a:bodyPr/>
          <a:lstStyle/>
          <a:p>
            <a:pPr lvl="1">
              <a:lnSpc>
                <a:spcPct val="130000"/>
              </a:lnSpc>
            </a:pPr>
            <a:r>
              <a:rPr lang="zh-CN" altLang="en-US" dirty="0" smtClean="0"/>
              <a:t>分类</a:t>
            </a:r>
            <a:r>
              <a:rPr lang="zh-CN" altLang="en-US" dirty="0"/>
              <a:t>的任务是对数据集进行</a:t>
            </a:r>
            <a:r>
              <a:rPr lang="zh-CN" altLang="en-US" dirty="0">
                <a:solidFill>
                  <a:srgbClr val="FF0000"/>
                </a:solidFill>
              </a:rPr>
              <a:t>学习</a:t>
            </a:r>
            <a:r>
              <a:rPr lang="zh-CN" altLang="en-US" dirty="0"/>
              <a:t>并构造一个拥有</a:t>
            </a:r>
            <a:r>
              <a:rPr lang="zh-CN" altLang="en-US" dirty="0">
                <a:solidFill>
                  <a:srgbClr val="FF0000"/>
                </a:solidFill>
              </a:rPr>
              <a:t>预测</a:t>
            </a:r>
            <a:r>
              <a:rPr lang="zh-CN" altLang="en-US" dirty="0"/>
              <a:t>功能的分类模型，用于预测未知样本的类标号，如：</a:t>
            </a:r>
          </a:p>
          <a:p>
            <a:pPr lvl="2">
              <a:lnSpc>
                <a:spcPct val="130000"/>
              </a:lnSpc>
            </a:pPr>
            <a:r>
              <a:rPr lang="zh-CN" altLang="en-US" sz="2500" dirty="0">
                <a:solidFill>
                  <a:schemeClr val="accent2"/>
                </a:solidFill>
              </a:rPr>
              <a:t>根据电子邮件的标题和内容检查出垃圾邮件</a:t>
            </a:r>
          </a:p>
          <a:p>
            <a:pPr lvl="2"/>
            <a:r>
              <a:rPr lang="zh-CN" altLang="en-US" sz="2500" dirty="0">
                <a:solidFill>
                  <a:schemeClr val="accent2"/>
                </a:solidFill>
              </a:rPr>
              <a:t>根据核磁共振的结果区分肿瘤是恶性还是良性的</a:t>
            </a:r>
          </a:p>
          <a:p>
            <a:pPr lvl="2"/>
            <a:r>
              <a:rPr lang="zh-CN" altLang="en-US" sz="2500" dirty="0">
                <a:solidFill>
                  <a:schemeClr val="accent2"/>
                </a:solidFill>
              </a:rPr>
              <a:t>根据星系的形状对它们进行分类</a:t>
            </a:r>
          </a:p>
          <a:p>
            <a:pPr lvl="2"/>
            <a:r>
              <a:rPr lang="zh-CN" altLang="en-US" sz="2500" dirty="0">
                <a:solidFill>
                  <a:schemeClr val="accent2"/>
                </a:solidFill>
              </a:rPr>
              <a:t>划分出交易是合法或欺诈</a:t>
            </a:r>
          </a:p>
          <a:p>
            <a:pPr lvl="2"/>
            <a:r>
              <a:rPr lang="zh-CN" altLang="en-US" sz="2500" dirty="0">
                <a:solidFill>
                  <a:schemeClr val="accent2"/>
                </a:solidFill>
              </a:rPr>
              <a:t>将新闻分类金融、天气、娱乐体育等</a:t>
            </a:r>
          </a:p>
          <a:p>
            <a:pPr lvl="2">
              <a:lnSpc>
                <a:spcPct val="130000"/>
              </a:lnSpc>
            </a:pPr>
            <a:endParaRPr lang="zh-CN" altLang="en-US" dirty="0"/>
          </a:p>
          <a:p>
            <a:pPr lvl="2"/>
            <a:endParaRPr lang="zh-CN" altLang="en-US" dirty="0"/>
          </a:p>
          <a:p>
            <a:endParaRPr lang="en-US" altLang="zh-CN"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a:t>
            </a:fld>
            <a:endParaRPr lang="zh-CN" altLang="zh-CN"/>
          </a:p>
        </p:txBody>
      </p:sp>
    </p:spTree>
    <p:extLst>
      <p:ext uri="{BB962C8B-B14F-4D97-AF65-F5344CB8AC3E}">
        <p14:creationId xmlns:p14="http://schemas.microsoft.com/office/powerpoint/2010/main" val="288470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656333" y="274573"/>
            <a:ext cx="11443395" cy="6758845"/>
          </a:xfrm>
        </p:spPr>
        <p:txBody>
          <a:bodyPr/>
          <a:lstStyle/>
          <a:p>
            <a:r>
              <a:rPr lang="zh-CN" altLang="en-US" dirty="0"/>
              <a:t>解答：根据贝叶斯定理</a:t>
            </a:r>
            <a:r>
              <a:rPr lang="en-US" altLang="zh-CN" dirty="0" smtClean="0"/>
              <a:t>,</a:t>
            </a:r>
            <a:r>
              <a:rPr lang="zh-CN" altLang="en-US" dirty="0" smtClean="0"/>
              <a:t>假定</a:t>
            </a:r>
            <a:endParaRPr lang="zh-CN" altLang="en-US" dirty="0"/>
          </a:p>
          <a:p>
            <a:pPr lvl="1"/>
            <a:r>
              <a:rPr lang="zh-CN" altLang="en-US" dirty="0"/>
              <a:t>随机变量</a:t>
            </a:r>
            <a:r>
              <a:rPr lang="en-US" altLang="zh-CN" dirty="0"/>
              <a:t>X</a:t>
            </a:r>
            <a:r>
              <a:rPr lang="zh-CN" altLang="en-US" dirty="0"/>
              <a:t>代表东道主，</a:t>
            </a:r>
            <a:r>
              <a:rPr lang="en-US" altLang="zh-CN" dirty="0"/>
              <a:t>X</a:t>
            </a:r>
            <a:r>
              <a:rPr lang="zh-CN" altLang="en-US" dirty="0"/>
              <a:t>取值范围为</a:t>
            </a:r>
            <a:r>
              <a:rPr lang="en-US" altLang="zh-CN" dirty="0"/>
              <a:t>{A,B}</a:t>
            </a:r>
          </a:p>
          <a:p>
            <a:pPr lvl="1"/>
            <a:r>
              <a:rPr lang="zh-CN" altLang="en-US" dirty="0"/>
              <a:t>随机变量</a:t>
            </a:r>
            <a:r>
              <a:rPr lang="en-US" altLang="zh-CN" dirty="0"/>
              <a:t>Y</a:t>
            </a:r>
            <a:r>
              <a:rPr lang="zh-CN" altLang="en-US" dirty="0"/>
              <a:t>代表比赛的胜利者，取值范围为</a:t>
            </a:r>
            <a:r>
              <a:rPr lang="en-US" altLang="zh-CN" dirty="0"/>
              <a:t>{A,B}</a:t>
            </a:r>
            <a:r>
              <a:rPr lang="zh-CN" altLang="en-US" dirty="0"/>
              <a:t>。</a:t>
            </a:r>
          </a:p>
          <a:p>
            <a:r>
              <a:rPr lang="zh-CN" altLang="en-US" dirty="0"/>
              <a:t>已知：</a:t>
            </a:r>
          </a:p>
          <a:p>
            <a:pPr lvl="1"/>
            <a:r>
              <a:rPr lang="en-US" altLang="zh-CN" dirty="0" smtClean="0"/>
              <a:t>A</a:t>
            </a:r>
            <a:r>
              <a:rPr lang="zh-CN" altLang="en-US" dirty="0" smtClean="0"/>
              <a:t>队取胜</a:t>
            </a:r>
            <a:r>
              <a:rPr lang="zh-CN" altLang="en-US" dirty="0"/>
              <a:t>的概率为</a:t>
            </a:r>
            <a:r>
              <a:rPr lang="en-US" altLang="zh-CN" dirty="0"/>
              <a:t>0.65</a:t>
            </a:r>
            <a:r>
              <a:rPr lang="zh-CN" altLang="en-US" dirty="0"/>
              <a:t>，表示为：</a:t>
            </a:r>
            <a:r>
              <a:rPr lang="en-US" altLang="zh-CN" dirty="0"/>
              <a:t>P(Y=A)=0.65</a:t>
            </a:r>
            <a:r>
              <a:rPr lang="zh-CN" altLang="en-US" dirty="0"/>
              <a:t>，</a:t>
            </a:r>
          </a:p>
          <a:p>
            <a:pPr lvl="1"/>
            <a:r>
              <a:rPr lang="en-US" altLang="zh-CN" dirty="0" smtClean="0"/>
              <a:t>B</a:t>
            </a:r>
            <a:r>
              <a:rPr lang="zh-CN" altLang="en-US" dirty="0" smtClean="0"/>
              <a:t>队取胜</a:t>
            </a:r>
            <a:r>
              <a:rPr lang="zh-CN" altLang="en-US" dirty="0"/>
              <a:t>的概率为</a:t>
            </a:r>
            <a:r>
              <a:rPr lang="en-US" altLang="zh-CN" dirty="0"/>
              <a:t>0.35 </a:t>
            </a:r>
            <a:r>
              <a:rPr lang="zh-CN" altLang="en-US" dirty="0"/>
              <a:t>，表示为</a:t>
            </a:r>
            <a:r>
              <a:rPr lang="zh-CN" altLang="en-US" dirty="0" smtClean="0"/>
              <a:t>：</a:t>
            </a:r>
            <a:r>
              <a:rPr lang="en-US" altLang="zh-CN" dirty="0" smtClean="0"/>
              <a:t>P(Y=B</a:t>
            </a:r>
            <a:r>
              <a:rPr lang="en-US" altLang="zh-CN" dirty="0"/>
              <a:t>)=0.35</a:t>
            </a:r>
            <a:r>
              <a:rPr lang="zh-CN" altLang="en-US" dirty="0"/>
              <a:t>，</a:t>
            </a:r>
          </a:p>
          <a:p>
            <a:pPr lvl="1"/>
            <a:r>
              <a:rPr lang="en-US" altLang="zh-CN" dirty="0" smtClean="0"/>
              <a:t>B</a:t>
            </a:r>
            <a:r>
              <a:rPr lang="zh-CN" altLang="en-US" dirty="0" smtClean="0"/>
              <a:t>队取胜</a:t>
            </a:r>
            <a:r>
              <a:rPr lang="zh-CN" altLang="en-US" dirty="0"/>
              <a:t>时作为东道主的概率是</a:t>
            </a:r>
            <a:r>
              <a:rPr lang="en-US" altLang="zh-CN" dirty="0"/>
              <a:t>0.75</a:t>
            </a:r>
            <a:r>
              <a:rPr lang="zh-CN" altLang="en-US" dirty="0"/>
              <a:t>，表示为：</a:t>
            </a:r>
          </a:p>
          <a:p>
            <a:pPr lvl="2"/>
            <a:r>
              <a:rPr lang="en-US" altLang="zh-CN" sz="3300" dirty="0"/>
              <a:t>P(X=B|Y=B) = 0.75,</a:t>
            </a:r>
          </a:p>
          <a:p>
            <a:pPr lvl="1"/>
            <a:r>
              <a:rPr lang="en-US" altLang="zh-CN" dirty="0" smtClean="0"/>
              <a:t>A</a:t>
            </a:r>
            <a:r>
              <a:rPr lang="zh-CN" altLang="en-US" dirty="0" smtClean="0"/>
              <a:t>队取胜</a:t>
            </a:r>
            <a:r>
              <a:rPr lang="zh-CN" altLang="en-US" dirty="0"/>
              <a:t>时</a:t>
            </a:r>
            <a:r>
              <a:rPr lang="en-US" altLang="zh-CN" dirty="0" smtClean="0"/>
              <a:t>B</a:t>
            </a:r>
            <a:r>
              <a:rPr lang="zh-CN" altLang="en-US" dirty="0" smtClean="0"/>
              <a:t>队作为</a:t>
            </a:r>
            <a:r>
              <a:rPr lang="zh-CN" altLang="en-US" dirty="0"/>
              <a:t>东道主的概率是</a:t>
            </a:r>
            <a:r>
              <a:rPr lang="en-US" altLang="zh-CN" dirty="0"/>
              <a:t>0.3,</a:t>
            </a:r>
            <a:r>
              <a:rPr lang="zh-CN" altLang="en-US" dirty="0"/>
              <a:t>表示为</a:t>
            </a:r>
            <a:r>
              <a:rPr lang="en-US" altLang="zh-CN" dirty="0"/>
              <a:t>:</a:t>
            </a:r>
          </a:p>
          <a:p>
            <a:pPr lvl="2"/>
            <a:r>
              <a:rPr lang="en-US" altLang="zh-CN" sz="3300" dirty="0"/>
              <a:t>P(X=B|Y=A) = 0.3,</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40</a:t>
            </a:fld>
            <a:endParaRPr lang="zh-CN" altLang="zh-CN"/>
          </a:p>
        </p:txBody>
      </p:sp>
    </p:spTree>
    <p:extLst>
      <p:ext uri="{BB962C8B-B14F-4D97-AF65-F5344CB8AC3E}">
        <p14:creationId xmlns:p14="http://schemas.microsoft.com/office/powerpoint/2010/main" val="426482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555874" y="274573"/>
            <a:ext cx="11950154" cy="6226442"/>
          </a:xfrm>
        </p:spPr>
        <p:txBody>
          <a:bodyPr/>
          <a:lstStyle/>
          <a:p>
            <a:r>
              <a:rPr lang="zh-CN" altLang="en-US" sz="4000" dirty="0"/>
              <a:t>计算：</a:t>
            </a:r>
          </a:p>
          <a:p>
            <a:r>
              <a:rPr lang="zh-CN" altLang="en-US" sz="3000" dirty="0"/>
              <a:t>下一场</a:t>
            </a:r>
            <a:r>
              <a:rPr lang="zh-CN" altLang="en-US" sz="3000" dirty="0">
                <a:solidFill>
                  <a:srgbClr val="FF0000"/>
                </a:solidFill>
              </a:rPr>
              <a:t>比赛在</a:t>
            </a:r>
            <a:r>
              <a:rPr lang="en-US" altLang="zh-CN" sz="3000" dirty="0" smtClean="0">
                <a:solidFill>
                  <a:srgbClr val="FF0000"/>
                </a:solidFill>
              </a:rPr>
              <a:t>B</a:t>
            </a:r>
            <a:r>
              <a:rPr lang="zh-CN" altLang="en-US" sz="3000" dirty="0" smtClean="0">
                <a:solidFill>
                  <a:srgbClr val="FF0000"/>
                </a:solidFill>
              </a:rPr>
              <a:t>队主场</a:t>
            </a:r>
            <a:r>
              <a:rPr lang="zh-CN" altLang="en-US" sz="3000" dirty="0">
                <a:solidFill>
                  <a:srgbClr val="FF0000"/>
                </a:solidFill>
              </a:rPr>
              <a:t>，同时</a:t>
            </a:r>
            <a:r>
              <a:rPr lang="en-US" altLang="zh-CN" sz="3000" dirty="0" smtClean="0"/>
              <a:t>A</a:t>
            </a:r>
            <a:r>
              <a:rPr lang="zh-CN" altLang="en-US" sz="3000" dirty="0" smtClean="0"/>
              <a:t>队胜</a:t>
            </a:r>
            <a:r>
              <a:rPr lang="zh-CN" altLang="en-US" sz="3000" dirty="0"/>
              <a:t>出的概率表示为</a:t>
            </a:r>
            <a:r>
              <a:rPr lang="zh-CN" altLang="en-US" sz="3000" dirty="0" smtClean="0"/>
              <a:t>：</a:t>
            </a:r>
            <a:r>
              <a:rPr lang="fr-FR" altLang="zh-CN" sz="3000" dirty="0" smtClean="0"/>
              <a:t>P(Y=A|X=B</a:t>
            </a:r>
            <a:r>
              <a:rPr lang="fr-FR" altLang="zh-CN" sz="3000" dirty="0"/>
              <a:t>)</a:t>
            </a:r>
            <a:endParaRPr lang="zh-CN" altLang="fr-FR" sz="3000" dirty="0"/>
          </a:p>
          <a:p>
            <a:pPr lvl="1"/>
            <a:r>
              <a:rPr lang="fr-FR" altLang="zh-CN" sz="3000" dirty="0"/>
              <a:t>P(Y=A|X=B) = P(X=B|Y=A)*P(Y=A)/P(X=B)</a:t>
            </a:r>
          </a:p>
          <a:p>
            <a:pPr lvl="1">
              <a:buClr>
                <a:srgbClr val="0033CC"/>
              </a:buClr>
              <a:buFont typeface="Wingdings" pitchFamily="2" charset="2"/>
              <a:buNone/>
            </a:pPr>
            <a:r>
              <a:rPr lang="fr-FR" altLang="zh-CN" sz="3000" dirty="0"/>
              <a:t>                       = (0.3*0.65)/</a:t>
            </a:r>
            <a:r>
              <a:rPr lang="fr-FR" altLang="zh-CN" sz="3000" dirty="0">
                <a:solidFill>
                  <a:srgbClr val="FF0000"/>
                </a:solidFill>
              </a:rPr>
              <a:t>0.4575</a:t>
            </a:r>
            <a:r>
              <a:rPr lang="fr-FR" altLang="zh-CN" sz="3000" dirty="0"/>
              <a:t>=0.4262</a:t>
            </a:r>
          </a:p>
          <a:p>
            <a:r>
              <a:rPr lang="zh-CN" altLang="fr-FR" sz="3000" dirty="0">
                <a:solidFill>
                  <a:srgbClr val="9900CC"/>
                </a:solidFill>
              </a:rPr>
              <a:t>下一场</a:t>
            </a:r>
            <a:r>
              <a:rPr lang="zh-CN" altLang="en-US" sz="3000" dirty="0">
                <a:solidFill>
                  <a:srgbClr val="FF0000"/>
                </a:solidFill>
              </a:rPr>
              <a:t>比赛在</a:t>
            </a:r>
            <a:r>
              <a:rPr lang="en-US" altLang="zh-CN" sz="3000" dirty="0" smtClean="0">
                <a:solidFill>
                  <a:srgbClr val="FF0000"/>
                </a:solidFill>
              </a:rPr>
              <a:t>B</a:t>
            </a:r>
            <a:r>
              <a:rPr lang="zh-CN" altLang="en-US" sz="3000" dirty="0" smtClean="0">
                <a:solidFill>
                  <a:srgbClr val="FF0000"/>
                </a:solidFill>
              </a:rPr>
              <a:t>队主场</a:t>
            </a:r>
            <a:r>
              <a:rPr lang="zh-CN" altLang="en-US" sz="3000" dirty="0">
                <a:solidFill>
                  <a:srgbClr val="FF0000"/>
                </a:solidFill>
              </a:rPr>
              <a:t>，同时</a:t>
            </a:r>
            <a:r>
              <a:rPr lang="fr-FR" altLang="zh-CN" sz="3000" dirty="0" smtClean="0">
                <a:solidFill>
                  <a:srgbClr val="9900CC"/>
                </a:solidFill>
              </a:rPr>
              <a:t>B</a:t>
            </a:r>
            <a:r>
              <a:rPr lang="zh-CN" altLang="en-US" sz="3000" dirty="0" smtClean="0">
                <a:solidFill>
                  <a:srgbClr val="9900CC"/>
                </a:solidFill>
              </a:rPr>
              <a:t>队</a:t>
            </a:r>
            <a:r>
              <a:rPr lang="zh-CN" altLang="fr-FR" sz="3000" dirty="0" smtClean="0">
                <a:solidFill>
                  <a:srgbClr val="9900CC"/>
                </a:solidFill>
              </a:rPr>
              <a:t>胜</a:t>
            </a:r>
            <a:r>
              <a:rPr lang="zh-CN" altLang="fr-FR" sz="3000" dirty="0">
                <a:solidFill>
                  <a:srgbClr val="9900CC"/>
                </a:solidFill>
              </a:rPr>
              <a:t>出的概率表示为</a:t>
            </a:r>
            <a:r>
              <a:rPr lang="zh-CN" altLang="fr-FR" sz="3000" dirty="0" smtClean="0">
                <a:solidFill>
                  <a:srgbClr val="9900CC"/>
                </a:solidFill>
              </a:rPr>
              <a:t>：</a:t>
            </a:r>
            <a:r>
              <a:rPr lang="fr-FR" altLang="zh-CN" sz="3000" dirty="0" smtClean="0"/>
              <a:t>P(Y=B|X=B</a:t>
            </a:r>
            <a:r>
              <a:rPr lang="fr-FR" altLang="zh-CN" sz="3000" dirty="0"/>
              <a:t>)</a:t>
            </a:r>
            <a:endParaRPr lang="zh-CN" altLang="fr-FR" sz="3000" dirty="0">
              <a:solidFill>
                <a:srgbClr val="9900CC"/>
              </a:solidFill>
            </a:endParaRPr>
          </a:p>
          <a:p>
            <a:pPr lvl="1"/>
            <a:r>
              <a:rPr lang="fr-FR" altLang="zh-CN" sz="3000" dirty="0"/>
              <a:t>P(Y=B|X=B)=P(X=B|Y=B)*P(Y=B)/P(X=B)</a:t>
            </a:r>
          </a:p>
          <a:p>
            <a:pPr lvl="1">
              <a:buClr>
                <a:srgbClr val="0033CC"/>
              </a:buClr>
              <a:buFont typeface="Wingdings" pitchFamily="2" charset="2"/>
              <a:buNone/>
            </a:pPr>
            <a:r>
              <a:rPr lang="fr-FR" altLang="zh-CN" sz="3000" dirty="0"/>
              <a:t>                      =(0.75*0.35)/</a:t>
            </a:r>
            <a:r>
              <a:rPr lang="fr-FR" altLang="zh-CN" sz="3000" dirty="0">
                <a:solidFill>
                  <a:srgbClr val="FF0000"/>
                </a:solidFill>
              </a:rPr>
              <a:t>0.4575</a:t>
            </a:r>
            <a:r>
              <a:rPr lang="fr-FR" altLang="zh-CN" sz="3000" dirty="0"/>
              <a:t>=0.5737</a:t>
            </a:r>
          </a:p>
          <a:p>
            <a:r>
              <a:rPr lang="zh-CN" altLang="fr-FR" sz="3000" dirty="0"/>
              <a:t>根据计算结果，可以推断出，下一场最有可能是</a:t>
            </a:r>
            <a:r>
              <a:rPr lang="fr-FR" altLang="zh-CN" sz="3000" dirty="0" smtClean="0"/>
              <a:t>B</a:t>
            </a:r>
            <a:r>
              <a:rPr lang="zh-CN" altLang="en-US" sz="3000" dirty="0" smtClean="0"/>
              <a:t>队</a:t>
            </a:r>
            <a:r>
              <a:rPr lang="zh-CN" altLang="fr-FR" sz="3000" dirty="0" smtClean="0"/>
              <a:t>胜</a:t>
            </a:r>
            <a:r>
              <a:rPr lang="zh-CN" altLang="fr-FR" sz="3000" dirty="0"/>
              <a:t>出。 </a:t>
            </a:r>
            <a:endParaRPr lang="zh-CN" altLang="en-US" sz="3000"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41</a:t>
            </a:fld>
            <a:endParaRPr lang="zh-CN" altLang="zh-CN"/>
          </a:p>
        </p:txBody>
      </p:sp>
    </p:spTree>
    <p:extLst>
      <p:ext uri="{BB962C8B-B14F-4D97-AF65-F5344CB8AC3E}">
        <p14:creationId xmlns:p14="http://schemas.microsoft.com/office/powerpoint/2010/main" val="68159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1730">
                                            <p:txEl>
                                              <p:pRg st="2" end="2"/>
                                            </p:txEl>
                                          </p:spTgt>
                                        </p:tgtEl>
                                        <p:attrNameLst>
                                          <p:attrName>style.visibility</p:attrName>
                                        </p:attrNameLst>
                                      </p:cBhvr>
                                      <p:to>
                                        <p:strVal val="visible"/>
                                      </p:to>
                                    </p:set>
                                    <p:anim calcmode="lin" valueType="num">
                                      <p:cBhvr additive="base">
                                        <p:cTn id="7" dur="500" fill="hold"/>
                                        <p:tgtEl>
                                          <p:spTgt spid="20173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0">
                                            <p:txEl>
                                              <p:pRg st="3" end="3"/>
                                            </p:txEl>
                                          </p:spTgt>
                                        </p:tgtEl>
                                        <p:attrNameLst>
                                          <p:attrName>style.visibility</p:attrName>
                                        </p:attrNameLst>
                                      </p:cBhvr>
                                      <p:to>
                                        <p:strVal val="visible"/>
                                      </p:to>
                                    </p:set>
                                    <p:anim calcmode="lin" valueType="num">
                                      <p:cBhvr additive="base">
                                        <p:cTn id="11" dur="500" fill="hold"/>
                                        <p:tgtEl>
                                          <p:spTgt spid="20173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7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01730">
                                            <p:txEl>
                                              <p:pRg st="4" end="4"/>
                                            </p:txEl>
                                          </p:spTgt>
                                        </p:tgtEl>
                                        <p:attrNameLst>
                                          <p:attrName>style.visibility</p:attrName>
                                        </p:attrNameLst>
                                      </p:cBhvr>
                                      <p:to>
                                        <p:strVal val="visible"/>
                                      </p:to>
                                    </p:set>
                                    <p:anim calcmode="lin" valueType="num">
                                      <p:cBhvr additive="base">
                                        <p:cTn id="17" dur="500" fill="hold"/>
                                        <p:tgtEl>
                                          <p:spTgt spid="20173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17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1730">
                                            <p:txEl>
                                              <p:pRg st="5" end="5"/>
                                            </p:txEl>
                                          </p:spTgt>
                                        </p:tgtEl>
                                        <p:attrNameLst>
                                          <p:attrName>style.visibility</p:attrName>
                                        </p:attrNameLst>
                                      </p:cBhvr>
                                      <p:to>
                                        <p:strVal val="visible"/>
                                      </p:to>
                                    </p:set>
                                    <p:animEffect transition="in" filter="blinds(horizontal)">
                                      <p:cBhvr>
                                        <p:cTn id="23" dur="500"/>
                                        <p:tgtEl>
                                          <p:spTgt spid="201730">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1730">
                                            <p:txEl>
                                              <p:pRg st="6" end="6"/>
                                            </p:txEl>
                                          </p:spTgt>
                                        </p:tgtEl>
                                        <p:attrNameLst>
                                          <p:attrName>style.visibility</p:attrName>
                                        </p:attrNameLst>
                                      </p:cBhvr>
                                      <p:to>
                                        <p:strVal val="visible"/>
                                      </p:to>
                                    </p:set>
                                    <p:animEffect transition="in" filter="blinds(horizontal)">
                                      <p:cBhvr>
                                        <p:cTn id="26" dur="500"/>
                                        <p:tgtEl>
                                          <p:spTgt spid="201730">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01730">
                                            <p:txEl>
                                              <p:pRg st="7" end="7"/>
                                            </p:txEl>
                                          </p:spTgt>
                                        </p:tgtEl>
                                        <p:attrNameLst>
                                          <p:attrName>style.visibility</p:attrName>
                                        </p:attrNameLst>
                                      </p:cBhvr>
                                      <p:to>
                                        <p:strVal val="visible"/>
                                      </p:to>
                                    </p:set>
                                    <p:animEffect transition="in" filter="blinds(horizontal)">
                                      <p:cBhvr>
                                        <p:cTn id="31" dur="500"/>
                                        <p:tgtEl>
                                          <p:spTgt spid="2017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endParaRPr lang="zh-CN" altLang="zh-CN"/>
          </a:p>
        </p:txBody>
      </p:sp>
      <p:sp>
        <p:nvSpPr>
          <p:cNvPr id="202755" name="Rectangle 3"/>
          <p:cNvSpPr>
            <a:spLocks noGrp="1" noChangeArrowheads="1"/>
          </p:cNvSpPr>
          <p:nvPr>
            <p:ph type="body" idx="1"/>
          </p:nvPr>
        </p:nvSpPr>
        <p:spPr/>
        <p:txBody>
          <a:bodyPr/>
          <a:lstStyle/>
          <a:p>
            <a:r>
              <a:rPr lang="en-US" altLang="zh-CN" dirty="0">
                <a:solidFill>
                  <a:srgbClr val="A50021"/>
                </a:solidFill>
              </a:rPr>
              <a:t>P(X=B)</a:t>
            </a:r>
            <a:r>
              <a:rPr lang="zh-CN" altLang="en-US" dirty="0">
                <a:solidFill>
                  <a:srgbClr val="A50021"/>
                </a:solidFill>
              </a:rPr>
              <a:t>的计算 ：</a:t>
            </a:r>
          </a:p>
          <a:p>
            <a:pPr lvl="1"/>
            <a:r>
              <a:rPr lang="fr-FR" altLang="zh-CN" dirty="0"/>
              <a:t>P(X=B)= P(X=B,Y=A)+P(X=B,Y=B)</a:t>
            </a:r>
          </a:p>
          <a:p>
            <a:pPr lvl="2">
              <a:buClr>
                <a:srgbClr val="A50021"/>
              </a:buClr>
              <a:buFont typeface="Wingdings" pitchFamily="2" charset="2"/>
              <a:buNone/>
            </a:pPr>
            <a:r>
              <a:rPr lang="fr-FR" altLang="zh-CN" dirty="0"/>
              <a:t>              = P(Y=A|X=B)*P(X=B) + P(Y=B|X=B)*P(X=B)</a:t>
            </a:r>
          </a:p>
          <a:p>
            <a:pPr lvl="2">
              <a:buClr>
                <a:srgbClr val="A50021"/>
              </a:buClr>
              <a:buFont typeface="Wingdings" pitchFamily="2" charset="2"/>
              <a:buNone/>
            </a:pPr>
            <a:r>
              <a:rPr lang="fr-FR" altLang="zh-CN" dirty="0"/>
              <a:t>              = P(X=B|Y=A)*P(Y=A) + P(X=B|Y=B)*P(Y=B)</a:t>
            </a:r>
          </a:p>
          <a:p>
            <a:pPr lvl="2">
              <a:buClr>
                <a:srgbClr val="A50021"/>
              </a:buClr>
              <a:buFont typeface="Wingdings" pitchFamily="2" charset="2"/>
              <a:buNone/>
            </a:pPr>
            <a:r>
              <a:rPr lang="fr-FR" altLang="zh-CN" dirty="0"/>
              <a:t>              = 0.3*0.65+0.75*0.35=0.195+0.2625 = 0.4575 </a:t>
            </a:r>
            <a:endParaRPr lang="en-US" altLang="zh-CN" dirty="0"/>
          </a:p>
          <a:p>
            <a:endParaRPr lang="en-US" altLang="zh-CN"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42</a:t>
            </a:fld>
            <a:endParaRPr lang="zh-CN" altLang="zh-CN"/>
          </a:p>
        </p:txBody>
      </p:sp>
    </p:spTree>
    <p:extLst>
      <p:ext uri="{BB962C8B-B14F-4D97-AF65-F5344CB8AC3E}">
        <p14:creationId xmlns:p14="http://schemas.microsoft.com/office/powerpoint/2010/main" val="60510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dirty="0" smtClean="0"/>
              <a:t>朴素</a:t>
            </a:r>
            <a:r>
              <a:rPr lang="zh-CN" altLang="en-US" dirty="0"/>
              <a:t>贝叶斯分类算法</a:t>
            </a:r>
          </a:p>
        </p:txBody>
      </p:sp>
      <p:sp>
        <p:nvSpPr>
          <p:cNvPr id="204803" name="Rectangle 3"/>
          <p:cNvSpPr>
            <a:spLocks noGrp="1" noChangeArrowheads="1"/>
          </p:cNvSpPr>
          <p:nvPr>
            <p:ph type="body" idx="1"/>
          </p:nvPr>
        </p:nvSpPr>
        <p:spPr/>
        <p:txBody>
          <a:bodyPr/>
          <a:lstStyle/>
          <a:p>
            <a:r>
              <a:rPr lang="zh-CN" altLang="en-US"/>
              <a:t>朴素贝叶斯分类算法，即：</a:t>
            </a:r>
            <a:r>
              <a:rPr lang="en-US" altLang="zh-CN" b="1"/>
              <a:t>Na</a:t>
            </a:r>
            <a:r>
              <a:rPr lang="en-US" altLang="zh-CN" b="1">
                <a:latin typeface="宋体"/>
              </a:rPr>
              <a:t>ï</a:t>
            </a:r>
            <a:r>
              <a:rPr lang="en-US" altLang="zh-CN" b="1"/>
              <a:t>ve Bayes</a:t>
            </a:r>
            <a:r>
              <a:rPr lang="en-US" altLang="zh-CN"/>
              <a:t> </a:t>
            </a:r>
          </a:p>
          <a:p>
            <a:r>
              <a:rPr lang="zh-CN" altLang="en-US"/>
              <a:t>朴素贝叶斯分类算法利用贝叶斯定理来预测一个未知类别的样本属于</a:t>
            </a:r>
            <a:r>
              <a:rPr lang="zh-CN" altLang="en-US" b="1">
                <a:solidFill>
                  <a:srgbClr val="9900CC"/>
                </a:solidFill>
              </a:rPr>
              <a:t>各个类别</a:t>
            </a:r>
            <a:r>
              <a:rPr lang="zh-CN" altLang="en-US"/>
              <a:t>的可能性，选择其中</a:t>
            </a:r>
            <a:r>
              <a:rPr lang="zh-CN" altLang="en-US" b="1">
                <a:solidFill>
                  <a:srgbClr val="9900CC"/>
                </a:solidFill>
              </a:rPr>
              <a:t>可能性最大</a:t>
            </a:r>
            <a:r>
              <a:rPr lang="zh-CN" altLang="en-US"/>
              <a:t>的一个类别作为该样本的最终类别。</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43</a:t>
            </a:fld>
            <a:endParaRPr lang="zh-CN" altLang="zh-CN"/>
          </a:p>
        </p:txBody>
      </p:sp>
    </p:spTree>
    <p:extLst>
      <p:ext uri="{BB962C8B-B14F-4D97-AF65-F5344CB8AC3E}">
        <p14:creationId xmlns:p14="http://schemas.microsoft.com/office/powerpoint/2010/main" val="3289756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zh-CN" altLang="en-US"/>
              <a:t>朴素贝叶斯分类算法</a:t>
            </a:r>
            <a:r>
              <a:rPr lang="en-US" altLang="zh-CN"/>
              <a:t>(</a:t>
            </a:r>
            <a:r>
              <a:rPr lang="zh-CN" altLang="en-US"/>
              <a:t>续</a:t>
            </a:r>
            <a:r>
              <a:rPr lang="en-US" altLang="zh-CN"/>
              <a:t>)</a:t>
            </a:r>
          </a:p>
        </p:txBody>
      </p:sp>
      <p:sp>
        <p:nvSpPr>
          <p:cNvPr id="205827" name="Rectangle 3"/>
          <p:cNvSpPr>
            <a:spLocks noGrp="1" noChangeArrowheads="1"/>
          </p:cNvSpPr>
          <p:nvPr>
            <p:ph type="body" idx="1"/>
          </p:nvPr>
        </p:nvSpPr>
        <p:spPr>
          <a:xfrm>
            <a:off x="-151805" y="1888133"/>
            <a:ext cx="13010555" cy="2561956"/>
          </a:xfrm>
        </p:spPr>
        <p:txBody>
          <a:bodyPr>
            <a:noAutofit/>
          </a:bodyPr>
          <a:lstStyle/>
          <a:p>
            <a:pPr lvl="1">
              <a:lnSpc>
                <a:spcPct val="90000"/>
              </a:lnSpc>
            </a:pPr>
            <a:r>
              <a:rPr lang="zh-CN" altLang="en-US" sz="2800" dirty="0"/>
              <a:t>设数据集为</a:t>
            </a:r>
            <a:r>
              <a:rPr lang="en-US" altLang="zh-CN" sz="2800" dirty="0"/>
              <a:t>D</a:t>
            </a:r>
            <a:r>
              <a:rPr lang="zh-CN" altLang="en-US" sz="2800" dirty="0"/>
              <a:t>，对应属性集：</a:t>
            </a:r>
            <a:r>
              <a:rPr lang="en-US" altLang="zh-CN" sz="2800" dirty="0"/>
              <a:t>{A1,A2,</a:t>
            </a:r>
            <a:r>
              <a:rPr lang="en-US" altLang="zh-CN" sz="2800" dirty="0">
                <a:latin typeface="宋体"/>
              </a:rPr>
              <a:t>…</a:t>
            </a:r>
            <a:r>
              <a:rPr lang="en-US" altLang="zh-CN" sz="2800" dirty="0"/>
              <a:t>,An, C}</a:t>
            </a:r>
          </a:p>
          <a:p>
            <a:pPr lvl="1">
              <a:lnSpc>
                <a:spcPct val="90000"/>
              </a:lnSpc>
            </a:pPr>
            <a:r>
              <a:rPr lang="en-US" altLang="zh-CN" sz="2800" dirty="0"/>
              <a:t>A1,A2,</a:t>
            </a:r>
            <a:r>
              <a:rPr lang="en-US" altLang="zh-CN" sz="2800" dirty="0">
                <a:latin typeface="宋体"/>
              </a:rPr>
              <a:t>…</a:t>
            </a:r>
            <a:r>
              <a:rPr lang="en-US" altLang="zh-CN" sz="2800" dirty="0"/>
              <a:t>,An</a:t>
            </a:r>
            <a:r>
              <a:rPr lang="zh-CN" altLang="en-US" sz="2800" dirty="0"/>
              <a:t>是样本的属性变量，</a:t>
            </a:r>
            <a:r>
              <a:rPr lang="en-US" altLang="zh-CN" sz="2800" dirty="0"/>
              <a:t>C</a:t>
            </a:r>
            <a:r>
              <a:rPr lang="zh-CN" altLang="en-US" sz="2800" dirty="0"/>
              <a:t>是有</a:t>
            </a:r>
            <a:r>
              <a:rPr lang="en-US" altLang="zh-CN" sz="2800" dirty="0"/>
              <a:t>m</a:t>
            </a:r>
            <a:r>
              <a:rPr lang="zh-CN" altLang="en-US" sz="2800" dirty="0"/>
              <a:t>个取值</a:t>
            </a:r>
            <a:r>
              <a:rPr lang="en-US" altLang="zh-CN" sz="2800" dirty="0"/>
              <a:t>C1,C2,..,Cm</a:t>
            </a:r>
            <a:r>
              <a:rPr lang="zh-CN" altLang="en-US" sz="2800" dirty="0"/>
              <a:t>的类标号属性变量。</a:t>
            </a:r>
          </a:p>
          <a:p>
            <a:pPr lvl="1">
              <a:lnSpc>
                <a:spcPct val="90000"/>
              </a:lnSpc>
            </a:pPr>
            <a:r>
              <a:rPr lang="zh-CN" altLang="en-US" sz="2800" dirty="0"/>
              <a:t>数据集</a:t>
            </a:r>
            <a:r>
              <a:rPr lang="en-US" altLang="zh-CN" sz="2800" dirty="0"/>
              <a:t>D</a:t>
            </a:r>
            <a:r>
              <a:rPr lang="zh-CN" altLang="en-US" sz="2800" dirty="0"/>
              <a:t>中的每个样本</a:t>
            </a:r>
            <a:r>
              <a:rPr lang="en-US" altLang="zh-CN" sz="2800" dirty="0"/>
              <a:t>X</a:t>
            </a:r>
            <a:r>
              <a:rPr lang="zh-CN" altLang="en-US" sz="2800" dirty="0"/>
              <a:t>可以表示为</a:t>
            </a:r>
            <a:r>
              <a:rPr lang="en-US" altLang="zh-CN" sz="2800" dirty="0"/>
              <a:t>X={x1,x2,</a:t>
            </a:r>
            <a:r>
              <a:rPr lang="en-US" altLang="zh-CN" sz="2800" dirty="0">
                <a:latin typeface="宋体"/>
              </a:rPr>
              <a:t>…</a:t>
            </a:r>
            <a:r>
              <a:rPr lang="en-US" altLang="zh-CN" sz="2800" dirty="0"/>
              <a:t>,</a:t>
            </a:r>
            <a:r>
              <a:rPr lang="en-US" altLang="zh-CN" sz="2800" dirty="0" err="1"/>
              <a:t>xn,Ci</a:t>
            </a:r>
            <a:r>
              <a:rPr lang="en-US" altLang="zh-CN" sz="2800" dirty="0"/>
              <a:t>}</a:t>
            </a:r>
          </a:p>
          <a:p>
            <a:pPr lvl="1">
              <a:lnSpc>
                <a:spcPct val="90000"/>
              </a:lnSpc>
            </a:pPr>
            <a:r>
              <a:rPr lang="zh-CN" altLang="en-US" sz="2800" dirty="0">
                <a:solidFill>
                  <a:srgbClr val="A50021"/>
                </a:solidFill>
              </a:rPr>
              <a:t>朴素贝叶斯分类算法的概念描述如下：</a:t>
            </a:r>
          </a:p>
          <a:p>
            <a:pPr>
              <a:lnSpc>
                <a:spcPct val="90000"/>
              </a:lnSpc>
            </a:pPr>
            <a:endParaRPr lang="zh-CN" altLang="en-US" dirty="0"/>
          </a:p>
          <a:p>
            <a:pPr lvl="1">
              <a:lnSpc>
                <a:spcPct val="90000"/>
              </a:lnSpc>
            </a:pPr>
            <a:r>
              <a:rPr lang="en-US" altLang="zh-CN" sz="2800">
                <a:solidFill>
                  <a:schemeClr val="bg1"/>
                </a:solidFill>
              </a:rPr>
              <a:t>1</a:t>
            </a:r>
            <a:r>
              <a:rPr lang="en-US" altLang="zh-CN" sz="2800" smtClean="0">
                <a:solidFill>
                  <a:schemeClr val="bg1"/>
                </a:solidFill>
              </a:rPr>
              <a:t>)</a:t>
            </a:r>
            <a:r>
              <a:rPr lang="zh-CN" altLang="en-US" sz="2800" smtClean="0">
                <a:solidFill>
                  <a:schemeClr val="bg1"/>
                </a:solidFill>
              </a:rPr>
              <a:t>假定</a:t>
            </a:r>
            <a:r>
              <a:rPr lang="zh-CN" altLang="en-US" sz="2800" dirty="0">
                <a:solidFill>
                  <a:schemeClr val="bg1"/>
                </a:solidFill>
              </a:rPr>
              <a:t>朴素贝叶斯分类器将未知样本</a:t>
            </a:r>
            <a:r>
              <a:rPr lang="en-US" altLang="zh-CN" sz="2800" dirty="0">
                <a:solidFill>
                  <a:schemeClr val="bg1"/>
                </a:solidFill>
              </a:rPr>
              <a:t>X</a:t>
            </a:r>
            <a:r>
              <a:rPr lang="zh-CN" altLang="en-US" sz="2800" dirty="0">
                <a:solidFill>
                  <a:schemeClr val="bg1"/>
                </a:solidFill>
              </a:rPr>
              <a:t>分配给类</a:t>
            </a:r>
            <a:r>
              <a:rPr lang="en-US" altLang="zh-CN" sz="2800" dirty="0">
                <a:solidFill>
                  <a:schemeClr val="bg1"/>
                </a:solidFill>
              </a:rPr>
              <a:t>Ci</a:t>
            </a:r>
            <a:r>
              <a:rPr lang="zh-CN" altLang="en-US" sz="2800" dirty="0">
                <a:solidFill>
                  <a:schemeClr val="bg1"/>
                </a:solidFill>
              </a:rPr>
              <a:t>，则：</a:t>
            </a:r>
            <a:r>
              <a:rPr lang="zh-CN" altLang="en-US" sz="2800" dirty="0"/>
              <a:t> </a:t>
            </a:r>
          </a:p>
        </p:txBody>
      </p:sp>
      <p:sp>
        <p:nvSpPr>
          <p:cNvPr id="205828" name="Rectangle 4"/>
          <p:cNvSpPr>
            <a:spLocks noChangeArrowheads="1"/>
          </p:cNvSpPr>
          <p:nvPr/>
        </p:nvSpPr>
        <p:spPr bwMode="auto">
          <a:xfrm>
            <a:off x="0" y="3314388"/>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05829" name="Rectangle 5"/>
          <p:cNvSpPr>
            <a:spLocks noChangeArrowheads="1"/>
          </p:cNvSpPr>
          <p:nvPr/>
        </p:nvSpPr>
        <p:spPr bwMode="auto">
          <a:xfrm>
            <a:off x="0" y="3284252"/>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205830" name="Object 6"/>
          <p:cNvGraphicFramePr>
            <a:graphicFrameLocks noChangeAspect="1"/>
          </p:cNvGraphicFramePr>
          <p:nvPr/>
        </p:nvGraphicFramePr>
        <p:xfrm>
          <a:off x="2379762" y="4604117"/>
          <a:ext cx="5670352" cy="723265"/>
        </p:xfrm>
        <a:graphic>
          <a:graphicData uri="http://schemas.openxmlformats.org/presentationml/2006/ole">
            <mc:AlternateContent xmlns:mc="http://schemas.openxmlformats.org/markup-compatibility/2006">
              <mc:Choice xmlns:v="urn:schemas-microsoft-com:vml" Requires="v">
                <p:oleObj spid="_x0000_s5208" name="公式" r:id="rId3" imgW="1371600" imgH="241300" progId="Equation.3">
                  <p:embed/>
                </p:oleObj>
              </mc:Choice>
              <mc:Fallback>
                <p:oleObj name="公式" r:id="rId3" imgW="1371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762" y="4604117"/>
                        <a:ext cx="5670352" cy="723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1" name="Rectangle 7"/>
          <p:cNvSpPr>
            <a:spLocks noChangeArrowheads="1"/>
          </p:cNvSpPr>
          <p:nvPr/>
        </p:nvSpPr>
        <p:spPr bwMode="auto">
          <a:xfrm>
            <a:off x="0" y="3329456"/>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205832" name="Object 8"/>
          <p:cNvGraphicFramePr>
            <a:graphicFrameLocks noChangeAspect="1"/>
          </p:cNvGraphicFramePr>
          <p:nvPr/>
        </p:nvGraphicFramePr>
        <p:xfrm>
          <a:off x="2683371" y="5330731"/>
          <a:ext cx="4152305" cy="589327"/>
        </p:xfrm>
        <a:graphic>
          <a:graphicData uri="http://schemas.openxmlformats.org/presentationml/2006/ole">
            <mc:AlternateContent xmlns:mc="http://schemas.openxmlformats.org/markup-compatibility/2006">
              <mc:Choice xmlns:v="urn:schemas-microsoft-com:vml" Requires="v">
                <p:oleObj spid="_x0000_s5209" name="公式" r:id="rId5" imgW="1422400" imgH="292100" progId="Equation.3">
                  <p:embed/>
                </p:oleObj>
              </mc:Choice>
              <mc:Fallback>
                <p:oleObj name="公式" r:id="rId5" imgW="14224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3371" y="5330731"/>
                        <a:ext cx="4152305" cy="589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44</a:t>
            </a:fld>
            <a:endParaRPr lang="zh-CN" altLang="zh-CN"/>
          </a:p>
        </p:txBody>
      </p:sp>
    </p:spTree>
    <p:extLst>
      <p:ext uri="{BB962C8B-B14F-4D97-AF65-F5344CB8AC3E}">
        <p14:creationId xmlns:p14="http://schemas.microsoft.com/office/powerpoint/2010/main" val="3004262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151805" y="577608"/>
            <a:ext cx="12354223" cy="683084"/>
          </a:xfrm>
        </p:spPr>
        <p:txBody>
          <a:bodyPr/>
          <a:lstStyle/>
          <a:p>
            <a:r>
              <a:rPr lang="zh-CN" altLang="en-US"/>
              <a:t>根据贝叶斯定理</a:t>
            </a:r>
            <a:r>
              <a:rPr lang="en-US" altLang="zh-CN"/>
              <a:t>:</a:t>
            </a:r>
          </a:p>
        </p:txBody>
      </p:sp>
      <p:sp>
        <p:nvSpPr>
          <p:cNvPr id="206851" name="Rectangle 3"/>
          <p:cNvSpPr>
            <a:spLocks noChangeArrowheads="1"/>
          </p:cNvSpPr>
          <p:nvPr/>
        </p:nvSpPr>
        <p:spPr bwMode="auto">
          <a:xfrm>
            <a:off x="0" y="3218957"/>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06852" name="Rectangle 4"/>
          <p:cNvSpPr>
            <a:spLocks noChangeArrowheads="1"/>
          </p:cNvSpPr>
          <p:nvPr/>
        </p:nvSpPr>
        <p:spPr bwMode="auto">
          <a:xfrm>
            <a:off x="0" y="3213935"/>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206853" name="Object 5"/>
          <p:cNvGraphicFramePr>
            <a:graphicFrameLocks noChangeAspect="1"/>
          </p:cNvGraphicFramePr>
          <p:nvPr/>
        </p:nvGraphicFramePr>
        <p:xfrm>
          <a:off x="2480222" y="1148519"/>
          <a:ext cx="7190630" cy="1049739"/>
        </p:xfrm>
        <a:graphic>
          <a:graphicData uri="http://schemas.openxmlformats.org/presentationml/2006/ole">
            <mc:AlternateContent xmlns:mc="http://schemas.openxmlformats.org/markup-compatibility/2006">
              <mc:Choice xmlns:v="urn:schemas-microsoft-com:vml" Requires="v">
                <p:oleObj spid="_x0000_s6232" name="公式" r:id="rId3" imgW="1739900" imgH="444500" progId="Equation.3">
                  <p:embed/>
                </p:oleObj>
              </mc:Choice>
              <mc:Fallback>
                <p:oleObj name="公式" r:id="rId3" imgW="17399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222" y="1148519"/>
                        <a:ext cx="7190630" cy="1049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4" name="Rectangle 6"/>
          <p:cNvSpPr>
            <a:spLocks noChangeArrowheads="1"/>
          </p:cNvSpPr>
          <p:nvPr/>
        </p:nvSpPr>
        <p:spPr bwMode="auto">
          <a:xfrm>
            <a:off x="0" y="2173144"/>
            <a:ext cx="12706945" cy="11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sz="3300" dirty="0">
                <a:solidFill>
                  <a:schemeClr val="tx1"/>
                </a:solidFill>
              </a:rPr>
              <a:t>由于</a:t>
            </a:r>
            <a:r>
              <a:rPr lang="en-US" altLang="zh-CN" sz="3300" dirty="0">
                <a:solidFill>
                  <a:schemeClr val="tx1"/>
                </a:solidFill>
              </a:rPr>
              <a:t>P(X)</a:t>
            </a:r>
            <a:r>
              <a:rPr lang="zh-CN" altLang="en-US" sz="3300" dirty="0">
                <a:solidFill>
                  <a:schemeClr val="tx1"/>
                </a:solidFill>
              </a:rPr>
              <a:t>对所有类为常数，最大化后验概率</a:t>
            </a:r>
            <a:r>
              <a:rPr lang="en-US" altLang="zh-CN" sz="3300" dirty="0">
                <a:solidFill>
                  <a:schemeClr val="tx1"/>
                </a:solidFill>
              </a:rPr>
              <a:t>P(</a:t>
            </a:r>
            <a:r>
              <a:rPr lang="en-US" altLang="zh-CN" sz="3300" dirty="0" err="1">
                <a:solidFill>
                  <a:schemeClr val="tx1"/>
                </a:solidFill>
              </a:rPr>
              <a:t>Ci|X</a:t>
            </a:r>
            <a:r>
              <a:rPr lang="en-US" altLang="zh-CN" sz="3300" dirty="0">
                <a:solidFill>
                  <a:schemeClr val="tx1"/>
                </a:solidFill>
              </a:rPr>
              <a:t>)</a:t>
            </a:r>
            <a:r>
              <a:rPr lang="zh-CN" altLang="en-US" sz="3300" dirty="0">
                <a:solidFill>
                  <a:schemeClr val="tx1"/>
                </a:solidFill>
              </a:rPr>
              <a:t>可转化为最大化先验概率</a:t>
            </a:r>
            <a:r>
              <a:rPr lang="en-US" altLang="zh-CN" sz="3300" dirty="0">
                <a:solidFill>
                  <a:schemeClr val="tx1"/>
                </a:solidFill>
              </a:rPr>
              <a:t>P(</a:t>
            </a:r>
            <a:r>
              <a:rPr lang="en-US" altLang="zh-CN" sz="3300" dirty="0" err="1">
                <a:solidFill>
                  <a:schemeClr val="tx1"/>
                </a:solidFill>
              </a:rPr>
              <a:t>X|Ci</a:t>
            </a:r>
            <a:r>
              <a:rPr lang="en-US" altLang="zh-CN" sz="3300" dirty="0">
                <a:solidFill>
                  <a:schemeClr val="tx1"/>
                </a:solidFill>
              </a:rPr>
              <a:t>)P(Ci)</a:t>
            </a:r>
            <a:r>
              <a:rPr lang="zh-CN" altLang="en-US" sz="3300" dirty="0">
                <a:solidFill>
                  <a:schemeClr val="tx1"/>
                </a:solidFill>
              </a:rPr>
              <a:t>。</a:t>
            </a:r>
            <a:endParaRPr lang="zh-CN" altLang="en-US" b="0" dirty="0">
              <a:solidFill>
                <a:schemeClr val="tx1"/>
              </a:solidFill>
            </a:endParaRPr>
          </a:p>
        </p:txBody>
      </p:sp>
      <p:sp>
        <p:nvSpPr>
          <p:cNvPr id="206855" name="Rectangle 7"/>
          <p:cNvSpPr>
            <a:spLocks noChangeArrowheads="1"/>
          </p:cNvSpPr>
          <p:nvPr/>
        </p:nvSpPr>
        <p:spPr bwMode="auto">
          <a:xfrm>
            <a:off x="49113" y="3313290"/>
            <a:ext cx="12706945" cy="909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pPr lvl="1"/>
            <a:r>
              <a:rPr lang="zh-CN" altLang="en-US" b="0" dirty="0"/>
              <a:t>类的先验概率</a:t>
            </a:r>
            <a:r>
              <a:rPr lang="en-US" altLang="zh-CN" b="0" dirty="0"/>
              <a:t>P(Ci)</a:t>
            </a:r>
            <a:r>
              <a:rPr lang="zh-CN" altLang="en-US" b="0" dirty="0"/>
              <a:t>可以用</a:t>
            </a:r>
            <a:r>
              <a:rPr lang="en-US" altLang="zh-CN" b="0" dirty="0" err="1"/>
              <a:t>si</a:t>
            </a:r>
            <a:r>
              <a:rPr lang="en-US" altLang="zh-CN" b="0" dirty="0"/>
              <a:t>/s</a:t>
            </a:r>
            <a:r>
              <a:rPr lang="zh-CN" altLang="en-US" b="0" dirty="0"/>
              <a:t>来估计，其中</a:t>
            </a:r>
            <a:r>
              <a:rPr lang="en-US" altLang="zh-CN" b="0" dirty="0" err="1"/>
              <a:t>si</a:t>
            </a:r>
            <a:r>
              <a:rPr lang="zh-CN" altLang="en-US" b="0" dirty="0"/>
              <a:t>是数据集</a:t>
            </a:r>
            <a:r>
              <a:rPr lang="en-US" altLang="zh-CN" b="0" dirty="0"/>
              <a:t>D</a:t>
            </a:r>
            <a:r>
              <a:rPr lang="zh-CN" altLang="en-US" b="0" dirty="0"/>
              <a:t>中属于类</a:t>
            </a:r>
            <a:r>
              <a:rPr lang="en-US" altLang="zh-CN" b="0" dirty="0"/>
              <a:t>Ci</a:t>
            </a:r>
            <a:r>
              <a:rPr lang="zh-CN" altLang="en-US" b="0" dirty="0"/>
              <a:t>的样本个数，</a:t>
            </a:r>
            <a:r>
              <a:rPr lang="en-US" altLang="zh-CN" b="0" dirty="0"/>
              <a:t>s</a:t>
            </a:r>
            <a:r>
              <a:rPr lang="zh-CN" altLang="en-US" b="0" dirty="0"/>
              <a:t>是数据集</a:t>
            </a:r>
            <a:r>
              <a:rPr lang="en-US" altLang="zh-CN" b="0" dirty="0"/>
              <a:t>D</a:t>
            </a:r>
            <a:r>
              <a:rPr lang="zh-CN" altLang="en-US" b="0" dirty="0"/>
              <a:t>的样本总数</a:t>
            </a:r>
          </a:p>
        </p:txBody>
      </p:sp>
      <p:sp>
        <p:nvSpPr>
          <p:cNvPr id="206856" name="Rectangle 8"/>
          <p:cNvSpPr>
            <a:spLocks noChangeArrowheads="1"/>
          </p:cNvSpPr>
          <p:nvPr/>
        </p:nvSpPr>
        <p:spPr bwMode="auto">
          <a:xfrm>
            <a:off x="0" y="3213935"/>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206857" name="Object 9"/>
          <p:cNvGraphicFramePr>
            <a:graphicFrameLocks noChangeAspect="1"/>
          </p:cNvGraphicFramePr>
          <p:nvPr/>
        </p:nvGraphicFramePr>
        <p:xfrm>
          <a:off x="1366242" y="5392678"/>
          <a:ext cx="10429875" cy="731636"/>
        </p:xfrm>
        <a:graphic>
          <a:graphicData uri="http://schemas.openxmlformats.org/presentationml/2006/ole">
            <mc:AlternateContent xmlns:mc="http://schemas.openxmlformats.org/markup-compatibility/2006">
              <mc:Choice xmlns:v="urn:schemas-microsoft-com:vml" Requires="v">
                <p:oleObj spid="_x0000_s6233" name="公式" r:id="rId5" imgW="4114800" imgH="431640" progId="Equation.3">
                  <p:embed/>
                </p:oleObj>
              </mc:Choice>
              <mc:Fallback>
                <p:oleObj name="公式" r:id="rId5" imgW="41148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6242" y="5392678"/>
                        <a:ext cx="10429875" cy="731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8" name="Rectangle 10"/>
          <p:cNvSpPr>
            <a:spLocks noChangeArrowheads="1"/>
          </p:cNvSpPr>
          <p:nvPr/>
        </p:nvSpPr>
        <p:spPr bwMode="auto">
          <a:xfrm>
            <a:off x="49113" y="4299409"/>
            <a:ext cx="12706945" cy="106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pPr lvl="1"/>
            <a:r>
              <a:rPr lang="zh-CN" altLang="en-US" b="0" dirty="0"/>
              <a:t>朴素贝叶</a:t>
            </a:r>
            <a:r>
              <a:rPr lang="zh-CN" altLang="en-US" b="0" dirty="0" smtClean="0"/>
              <a:t>斯假定</a:t>
            </a:r>
            <a:r>
              <a:rPr lang="zh-CN" altLang="en-US" b="0" dirty="0"/>
              <a:t>一个属性值对给定类的影响</a:t>
            </a:r>
            <a:r>
              <a:rPr lang="zh-CN" altLang="en-US" b="0" dirty="0">
                <a:solidFill>
                  <a:srgbClr val="FF0000"/>
                </a:solidFill>
              </a:rPr>
              <a:t>独立</a:t>
            </a:r>
            <a:r>
              <a:rPr lang="zh-CN" altLang="en-US" b="0" dirty="0"/>
              <a:t>于其他属性值，属性之间</a:t>
            </a:r>
            <a:r>
              <a:rPr lang="zh-CN" altLang="en-US" b="0" dirty="0">
                <a:solidFill>
                  <a:srgbClr val="FF0000"/>
                </a:solidFill>
              </a:rPr>
              <a:t>不存在依赖关系</a:t>
            </a:r>
            <a:r>
              <a:rPr lang="en-US" altLang="zh-CN" b="0" dirty="0"/>
              <a:t>,</a:t>
            </a:r>
            <a:r>
              <a:rPr lang="zh-CN" altLang="en-US" b="0" dirty="0"/>
              <a:t>这样：</a:t>
            </a:r>
            <a:r>
              <a:rPr lang="zh-CN" altLang="en-US" sz="3800" dirty="0">
                <a:solidFill>
                  <a:schemeClr val="bg1"/>
                </a:solidFill>
              </a:rPr>
              <a:t> </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45</a:t>
            </a:fld>
            <a:endParaRPr lang="zh-CN" altLang="zh-CN"/>
          </a:p>
        </p:txBody>
      </p:sp>
    </p:spTree>
    <p:extLst>
      <p:ext uri="{BB962C8B-B14F-4D97-AF65-F5344CB8AC3E}">
        <p14:creationId xmlns:p14="http://schemas.microsoft.com/office/powerpoint/2010/main" val="214702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4"/>
                                        </p:tgtEl>
                                        <p:attrNameLst>
                                          <p:attrName>style.visibility</p:attrName>
                                        </p:attrNameLst>
                                      </p:cBhvr>
                                      <p:to>
                                        <p:strVal val="visible"/>
                                      </p:to>
                                    </p:set>
                                    <p:anim calcmode="lin" valueType="num">
                                      <p:cBhvr additive="base">
                                        <p:cTn id="7" dur="500" fill="hold"/>
                                        <p:tgtEl>
                                          <p:spTgt spid="206854"/>
                                        </p:tgtEl>
                                        <p:attrNameLst>
                                          <p:attrName>ppt_x</p:attrName>
                                        </p:attrNameLst>
                                      </p:cBhvr>
                                      <p:tavLst>
                                        <p:tav tm="0">
                                          <p:val>
                                            <p:strVal val="#ppt_x"/>
                                          </p:val>
                                        </p:tav>
                                        <p:tav tm="100000">
                                          <p:val>
                                            <p:strVal val="#ppt_x"/>
                                          </p:val>
                                        </p:tav>
                                      </p:tavLst>
                                    </p:anim>
                                    <p:anim calcmode="lin" valueType="num">
                                      <p:cBhvr additive="base">
                                        <p:cTn id="8" dur="500" fill="hold"/>
                                        <p:tgtEl>
                                          <p:spTgt spid="2068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855"/>
                                        </p:tgtEl>
                                        <p:attrNameLst>
                                          <p:attrName>style.visibility</p:attrName>
                                        </p:attrNameLst>
                                      </p:cBhvr>
                                      <p:to>
                                        <p:strVal val="visible"/>
                                      </p:to>
                                    </p:set>
                                    <p:anim calcmode="lin" valueType="num">
                                      <p:cBhvr additive="base">
                                        <p:cTn id="13" dur="500" fill="hold"/>
                                        <p:tgtEl>
                                          <p:spTgt spid="206855"/>
                                        </p:tgtEl>
                                        <p:attrNameLst>
                                          <p:attrName>ppt_x</p:attrName>
                                        </p:attrNameLst>
                                      </p:cBhvr>
                                      <p:tavLst>
                                        <p:tav tm="0">
                                          <p:val>
                                            <p:strVal val="#ppt_x"/>
                                          </p:val>
                                        </p:tav>
                                        <p:tav tm="100000">
                                          <p:val>
                                            <p:strVal val="#ppt_x"/>
                                          </p:val>
                                        </p:tav>
                                      </p:tavLst>
                                    </p:anim>
                                    <p:anim calcmode="lin" valueType="num">
                                      <p:cBhvr additive="base">
                                        <p:cTn id="14" dur="500" fill="hold"/>
                                        <p:tgtEl>
                                          <p:spTgt spid="20685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858"/>
                                        </p:tgtEl>
                                        <p:attrNameLst>
                                          <p:attrName>style.visibility</p:attrName>
                                        </p:attrNameLst>
                                      </p:cBhvr>
                                      <p:to>
                                        <p:strVal val="visible"/>
                                      </p:to>
                                    </p:set>
                                    <p:anim calcmode="lin" valueType="num">
                                      <p:cBhvr additive="base">
                                        <p:cTn id="19" dur="500" fill="hold"/>
                                        <p:tgtEl>
                                          <p:spTgt spid="206858"/>
                                        </p:tgtEl>
                                        <p:attrNameLst>
                                          <p:attrName>ppt_x</p:attrName>
                                        </p:attrNameLst>
                                      </p:cBhvr>
                                      <p:tavLst>
                                        <p:tav tm="0">
                                          <p:val>
                                            <p:strVal val="#ppt_x"/>
                                          </p:val>
                                        </p:tav>
                                        <p:tav tm="100000">
                                          <p:val>
                                            <p:strVal val="#ppt_x"/>
                                          </p:val>
                                        </p:tav>
                                      </p:tavLst>
                                    </p:anim>
                                    <p:anim calcmode="lin" valueType="num">
                                      <p:cBhvr additive="base">
                                        <p:cTn id="20" dur="500" fill="hold"/>
                                        <p:tgtEl>
                                          <p:spTgt spid="20685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2" presetClass="entr" presetSubtype="0" fill="hold" nodeType="clickEffect">
                                  <p:stCondLst>
                                    <p:cond delay="0"/>
                                  </p:stCondLst>
                                  <p:childTnLst>
                                    <p:set>
                                      <p:cBhvr>
                                        <p:cTn id="24" dur="1" fill="hold">
                                          <p:stCondLst>
                                            <p:cond delay="0"/>
                                          </p:stCondLst>
                                        </p:cTn>
                                        <p:tgtEl>
                                          <p:spTgt spid="206857"/>
                                        </p:tgtEl>
                                        <p:attrNameLst>
                                          <p:attrName>style.visibility</p:attrName>
                                        </p:attrNameLst>
                                      </p:cBhvr>
                                      <p:to>
                                        <p:strVal val="visible"/>
                                      </p:to>
                                    </p:set>
                                    <p:animScale>
                                      <p:cBhvr>
                                        <p:cTn id="25" dur="1000" decel="50000" fill="hold">
                                          <p:stCondLst>
                                            <p:cond delay="0"/>
                                          </p:stCondLst>
                                        </p:cTn>
                                        <p:tgtEl>
                                          <p:spTgt spid="2068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206857"/>
                                        </p:tgtEl>
                                        <p:attrNameLst>
                                          <p:attrName>ppt_x</p:attrName>
                                          <p:attrName>ppt_y</p:attrName>
                                        </p:attrNameLst>
                                      </p:cBhvr>
                                    </p:animMotion>
                                    <p:animEffect transition="in" filter="fade">
                                      <p:cBhvr>
                                        <p:cTn id="27" dur="1000"/>
                                        <p:tgtEl>
                                          <p:spTgt spid="206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p:bldP spid="206855" grpId="0"/>
      <p:bldP spid="20685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body" idx="1"/>
          </p:nvPr>
        </p:nvSpPr>
        <p:spPr>
          <a:xfrm>
            <a:off x="151805" y="2633847"/>
            <a:ext cx="12706945" cy="846073"/>
          </a:xfrm>
        </p:spPr>
        <p:txBody>
          <a:bodyPr>
            <a:normAutofit lnSpcReduction="10000"/>
          </a:bodyPr>
          <a:lstStyle/>
          <a:p>
            <a:pPr>
              <a:lnSpc>
                <a:spcPct val="90000"/>
              </a:lnSpc>
            </a:pPr>
            <a:r>
              <a:rPr lang="zh-CN" altLang="zh-CN" dirty="0"/>
              <a:t>为对未知样本</a:t>
            </a:r>
            <a:r>
              <a:rPr lang="en-US" altLang="zh-CN" dirty="0"/>
              <a:t>X</a:t>
            </a:r>
            <a:r>
              <a:rPr lang="zh-CN" altLang="en-US" dirty="0"/>
              <a:t>分类，对每个类</a:t>
            </a:r>
            <a:r>
              <a:rPr lang="en-US" altLang="zh-CN" dirty="0"/>
              <a:t>Ci</a:t>
            </a:r>
            <a:r>
              <a:rPr lang="zh-CN" altLang="en-US" dirty="0"/>
              <a:t>，计算</a:t>
            </a:r>
            <a:r>
              <a:rPr lang="en-US" altLang="zh-CN" dirty="0"/>
              <a:t>P(</a:t>
            </a:r>
            <a:r>
              <a:rPr lang="en-US" altLang="zh-CN" dirty="0" err="1"/>
              <a:t>X|Ci</a:t>
            </a:r>
            <a:r>
              <a:rPr lang="en-US" altLang="zh-CN" dirty="0"/>
              <a:t>)</a:t>
            </a:r>
            <a:r>
              <a:rPr lang="zh-CN" altLang="en-US" dirty="0"/>
              <a:t>，样本</a:t>
            </a:r>
            <a:r>
              <a:rPr lang="en-US" altLang="zh-CN" dirty="0"/>
              <a:t>X</a:t>
            </a:r>
            <a:r>
              <a:rPr lang="zh-CN" altLang="en-US" dirty="0"/>
              <a:t>被指派到类别</a:t>
            </a:r>
            <a:r>
              <a:rPr lang="en-US" altLang="zh-CN" dirty="0"/>
              <a:t>Ci</a:t>
            </a:r>
            <a:r>
              <a:rPr lang="zh-CN" altLang="en-US" dirty="0"/>
              <a:t>中，当且仅当</a:t>
            </a:r>
            <a:r>
              <a:rPr lang="en-US" altLang="zh-CN" dirty="0"/>
              <a:t>:</a:t>
            </a:r>
          </a:p>
        </p:txBody>
      </p:sp>
      <p:graphicFrame>
        <p:nvGraphicFramePr>
          <p:cNvPr id="208900" name="Object 4"/>
          <p:cNvGraphicFramePr>
            <a:graphicFrameLocks noChangeAspect="1"/>
          </p:cNvGraphicFramePr>
          <p:nvPr>
            <p:extLst>
              <p:ext uri="{D42A27DB-BD31-4B8C-83A1-F6EECF244321}">
                <p14:modId xmlns:p14="http://schemas.microsoft.com/office/powerpoint/2010/main" val="4005906978"/>
              </p:ext>
            </p:extLst>
          </p:nvPr>
        </p:nvGraphicFramePr>
        <p:xfrm>
          <a:off x="1265785" y="3630601"/>
          <a:ext cx="10023574" cy="790234"/>
        </p:xfrm>
        <a:graphic>
          <a:graphicData uri="http://schemas.openxmlformats.org/presentationml/2006/ole">
            <mc:AlternateContent xmlns:mc="http://schemas.openxmlformats.org/markup-compatibility/2006">
              <mc:Choice xmlns:v="urn:schemas-microsoft-com:vml" Requires="v">
                <p:oleObj spid="_x0000_s8320" name="公式" r:id="rId3" imgW="2070100" imgH="241300" progId="Equation.3">
                  <p:embed/>
                </p:oleObj>
              </mc:Choice>
              <mc:Fallback>
                <p:oleObj name="公式" r:id="rId3" imgW="2070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785" y="3630601"/>
                        <a:ext cx="10023574" cy="790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01" name="Object 5"/>
          <p:cNvGraphicFramePr>
            <a:graphicFrameLocks noChangeAspect="1"/>
          </p:cNvGraphicFramePr>
          <p:nvPr>
            <p:extLst>
              <p:ext uri="{D42A27DB-BD31-4B8C-83A1-F6EECF244321}">
                <p14:modId xmlns:p14="http://schemas.microsoft.com/office/powerpoint/2010/main" val="3015928852"/>
              </p:ext>
            </p:extLst>
          </p:nvPr>
        </p:nvGraphicFramePr>
        <p:xfrm>
          <a:off x="3998268" y="4832694"/>
          <a:ext cx="3748236" cy="771817"/>
        </p:xfrm>
        <a:graphic>
          <a:graphicData uri="http://schemas.openxmlformats.org/presentationml/2006/ole">
            <mc:AlternateContent xmlns:mc="http://schemas.openxmlformats.org/markup-compatibility/2006">
              <mc:Choice xmlns:v="urn:schemas-microsoft-com:vml" Requires="v">
                <p:oleObj spid="_x0000_s8321" name="公式" r:id="rId5" imgW="926698" imgH="203112" progId="Equation.3">
                  <p:embed/>
                </p:oleObj>
              </mc:Choice>
              <mc:Fallback>
                <p:oleObj name="公式" r:id="rId5" imgW="926698"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8268" y="4832694"/>
                        <a:ext cx="3748236" cy="771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2" name="Rectangle 6"/>
          <p:cNvSpPr>
            <a:spLocks noChangeArrowheads="1"/>
          </p:cNvSpPr>
          <p:nvPr/>
        </p:nvSpPr>
        <p:spPr bwMode="auto">
          <a:xfrm>
            <a:off x="0" y="4724966"/>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08903" name="Rectangle 7"/>
          <p:cNvSpPr>
            <a:spLocks noChangeArrowheads="1"/>
          </p:cNvSpPr>
          <p:nvPr/>
        </p:nvSpPr>
        <p:spPr bwMode="auto">
          <a:xfrm>
            <a:off x="6250934" y="5073171"/>
            <a:ext cx="356882" cy="31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pPr algn="ctr"/>
            <a:r>
              <a:rPr lang="en-US" altLang="zh-CN" sz="1300">
                <a:latin typeface="Times New Roman" pitchFamily="18" charset="0"/>
                <a:cs typeface="Times New Roman" pitchFamily="18" charset="0"/>
              </a:rPr>
              <a:t>   </a:t>
            </a:r>
            <a:endParaRPr lang="en-US" altLang="zh-CN" b="0"/>
          </a:p>
        </p:txBody>
      </p:sp>
      <p:sp>
        <p:nvSpPr>
          <p:cNvPr id="208904" name="Rectangle 8"/>
          <p:cNvSpPr>
            <a:spLocks noChangeArrowheads="1"/>
          </p:cNvSpPr>
          <p:nvPr/>
        </p:nvSpPr>
        <p:spPr bwMode="auto">
          <a:xfrm>
            <a:off x="0" y="6061575"/>
            <a:ext cx="12706945" cy="144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pPr algn="ctr">
              <a:lnSpc>
                <a:spcPct val="90000"/>
              </a:lnSpc>
              <a:buClr>
                <a:srgbClr val="FF0000"/>
              </a:buClr>
              <a:buFont typeface="Wingdings" pitchFamily="2" charset="2"/>
              <a:buNone/>
            </a:pPr>
            <a:r>
              <a:rPr lang="zh-CN" altLang="zh-CN">
                <a:solidFill>
                  <a:srgbClr val="FF0000"/>
                </a:solidFill>
              </a:rPr>
              <a:t>即</a:t>
            </a:r>
            <a:r>
              <a:rPr lang="en-US" altLang="zh-CN">
                <a:solidFill>
                  <a:srgbClr val="FF0000"/>
                </a:solidFill>
              </a:rPr>
              <a:t>X</a:t>
            </a:r>
            <a:r>
              <a:rPr lang="zh-CN" altLang="en-US">
                <a:solidFill>
                  <a:srgbClr val="FF0000"/>
                </a:solidFill>
              </a:rPr>
              <a:t>被指派到最大的类别中</a:t>
            </a:r>
          </a:p>
        </p:txBody>
      </p:sp>
      <p:sp>
        <p:nvSpPr>
          <p:cNvPr id="9" name="Rectangle 2"/>
          <p:cNvSpPr txBox="1">
            <a:spLocks noChangeArrowheads="1"/>
          </p:cNvSpPr>
          <p:nvPr/>
        </p:nvSpPr>
        <p:spPr>
          <a:xfrm>
            <a:off x="151805" y="274573"/>
            <a:ext cx="12706945" cy="1901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zh-CN" altLang="en-US" smtClean="0"/>
              <a:t>从数据集中求概率</a:t>
            </a:r>
          </a:p>
          <a:p>
            <a:pPr lvl="1" fontAlgn="auto">
              <a:spcAft>
                <a:spcPts val="0"/>
              </a:spcAft>
            </a:pPr>
            <a:r>
              <a:rPr lang="zh-CN" altLang="en-US" sz="2800" smtClean="0"/>
              <a:t>这里</a:t>
            </a:r>
            <a:r>
              <a:rPr lang="en-US" altLang="zh-CN" sz="2800" smtClean="0"/>
              <a:t>x</a:t>
            </a:r>
            <a:r>
              <a:rPr lang="en-US" altLang="zh-CN" sz="2800" baseline="-25000" smtClean="0"/>
              <a:t>k</a:t>
            </a:r>
            <a:r>
              <a:rPr lang="zh-CN" altLang="en-US" sz="2800" smtClean="0"/>
              <a:t>表示样本</a:t>
            </a:r>
            <a:r>
              <a:rPr lang="en-US" altLang="zh-CN" sz="2800" smtClean="0"/>
              <a:t>X</a:t>
            </a:r>
            <a:r>
              <a:rPr lang="zh-CN" altLang="en-US" sz="2800" smtClean="0"/>
              <a:t>在属性</a:t>
            </a:r>
            <a:r>
              <a:rPr lang="en-US" altLang="zh-CN" sz="2800" smtClean="0"/>
              <a:t>Ak</a:t>
            </a:r>
            <a:r>
              <a:rPr lang="zh-CN" altLang="en-US" sz="2800" smtClean="0"/>
              <a:t>下的取值。</a:t>
            </a:r>
          </a:p>
          <a:p>
            <a:pPr lvl="2" fontAlgn="auto">
              <a:spcAft>
                <a:spcPts val="0"/>
              </a:spcAft>
            </a:pPr>
            <a:r>
              <a:rPr lang="zh-CN" altLang="en-US" sz="2800" smtClean="0"/>
              <a:t>如果属性</a:t>
            </a:r>
            <a:r>
              <a:rPr lang="en-US" altLang="zh-CN" sz="2800" smtClean="0"/>
              <a:t>Ak</a:t>
            </a:r>
            <a:r>
              <a:rPr lang="zh-CN" altLang="en-US" sz="2800" smtClean="0"/>
              <a:t>是分类属性，则：</a:t>
            </a:r>
            <a:r>
              <a:rPr lang="en-US" altLang="zh-CN" sz="2800" smtClean="0"/>
              <a:t>P(x</a:t>
            </a:r>
            <a:r>
              <a:rPr lang="en-US" altLang="zh-CN" sz="2800" baseline="-25000" smtClean="0"/>
              <a:t>k</a:t>
            </a:r>
            <a:r>
              <a:rPr lang="en-US" altLang="zh-CN" sz="2800" smtClean="0"/>
              <a:t>|Ci)=s</a:t>
            </a:r>
            <a:r>
              <a:rPr lang="en-US" altLang="zh-CN" sz="2800" baseline="-25000" smtClean="0"/>
              <a:t>ik</a:t>
            </a:r>
            <a:r>
              <a:rPr lang="en-US" altLang="zh-CN" sz="2800" smtClean="0"/>
              <a:t>/s</a:t>
            </a:r>
            <a:r>
              <a:rPr lang="en-US" altLang="zh-CN" sz="2800" baseline="-25000" smtClean="0"/>
              <a:t>i</a:t>
            </a:r>
            <a:r>
              <a:rPr lang="zh-CN" altLang="en-US" sz="2800" smtClean="0"/>
              <a:t>，其中</a:t>
            </a:r>
            <a:r>
              <a:rPr lang="en-US" altLang="zh-CN" sz="2800" smtClean="0"/>
              <a:t>s</a:t>
            </a:r>
            <a:r>
              <a:rPr lang="en-US" altLang="zh-CN" sz="2800" baseline="-25000" smtClean="0"/>
              <a:t>ik</a:t>
            </a:r>
            <a:r>
              <a:rPr lang="zh-CN" altLang="en-US" sz="2800" smtClean="0"/>
              <a:t>是</a:t>
            </a:r>
            <a:r>
              <a:rPr lang="en-US" altLang="zh-CN" sz="2800" smtClean="0"/>
              <a:t>D</a:t>
            </a:r>
            <a:r>
              <a:rPr lang="zh-CN" altLang="en-US" sz="2800" smtClean="0"/>
              <a:t>中属性</a:t>
            </a:r>
            <a:r>
              <a:rPr lang="en-US" altLang="zh-CN" sz="2800" smtClean="0"/>
              <a:t>Ak</a:t>
            </a:r>
            <a:r>
              <a:rPr lang="zh-CN" altLang="en-US" sz="2800" smtClean="0"/>
              <a:t>的值为</a:t>
            </a:r>
            <a:r>
              <a:rPr lang="en-US" altLang="zh-CN" sz="2800" smtClean="0"/>
              <a:t>x</a:t>
            </a:r>
            <a:r>
              <a:rPr lang="en-US" altLang="zh-CN" sz="2800" baseline="-25000" smtClean="0"/>
              <a:t>k</a:t>
            </a:r>
            <a:r>
              <a:rPr lang="zh-CN" altLang="en-US" sz="2800" smtClean="0"/>
              <a:t>的</a:t>
            </a:r>
            <a:r>
              <a:rPr lang="en-US" altLang="zh-CN" sz="2800" smtClean="0"/>
              <a:t>Ci</a:t>
            </a:r>
            <a:r>
              <a:rPr lang="zh-CN" altLang="en-US" sz="2800" smtClean="0"/>
              <a:t>类的样本个数，</a:t>
            </a:r>
            <a:r>
              <a:rPr lang="en-US" altLang="zh-CN" sz="2800" smtClean="0"/>
              <a:t>si</a:t>
            </a:r>
            <a:r>
              <a:rPr lang="zh-CN" altLang="en-US" sz="2800" smtClean="0"/>
              <a:t>是</a:t>
            </a:r>
            <a:r>
              <a:rPr lang="en-US" altLang="zh-CN" sz="2800" smtClean="0"/>
              <a:t>D</a:t>
            </a:r>
            <a:r>
              <a:rPr lang="zh-CN" altLang="en-US" sz="2800" smtClean="0"/>
              <a:t>中属于</a:t>
            </a:r>
            <a:r>
              <a:rPr lang="en-US" altLang="zh-CN" sz="2800" smtClean="0"/>
              <a:t>Ci</a:t>
            </a:r>
            <a:r>
              <a:rPr lang="zh-CN" altLang="en-US" sz="2800" smtClean="0"/>
              <a:t>类的样本个数。</a:t>
            </a:r>
            <a:endParaRPr lang="zh-CN" altLang="en-US" sz="2800" dirty="0"/>
          </a:p>
        </p:txBody>
      </p:sp>
      <p:graphicFrame>
        <p:nvGraphicFramePr>
          <p:cNvPr id="10" name="Object 4"/>
          <p:cNvGraphicFramePr>
            <a:graphicFrameLocks noChangeAspect="1"/>
          </p:cNvGraphicFramePr>
          <p:nvPr>
            <p:extLst>
              <p:ext uri="{D42A27DB-BD31-4B8C-83A1-F6EECF244321}">
                <p14:modId xmlns:p14="http://schemas.microsoft.com/office/powerpoint/2010/main" val="252826891"/>
              </p:ext>
            </p:extLst>
          </p:nvPr>
        </p:nvGraphicFramePr>
        <p:xfrm>
          <a:off x="3837087" y="231949"/>
          <a:ext cx="6987480" cy="482177"/>
        </p:xfrm>
        <a:graphic>
          <a:graphicData uri="http://schemas.openxmlformats.org/presentationml/2006/ole">
            <mc:AlternateContent xmlns:mc="http://schemas.openxmlformats.org/markup-compatibility/2006">
              <mc:Choice xmlns:v="urn:schemas-microsoft-com:vml" Requires="v">
                <p:oleObj spid="_x0000_s8322" name="Microsoft 公式 3.0" r:id="rId7" imgW="2247900" imgH="228600" progId="Equation.3">
                  <p:embed/>
                </p:oleObj>
              </mc:Choice>
              <mc:Fallback>
                <p:oleObj name="Microsoft 公式 3.0" r:id="rId7" imgW="22479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7087" y="231949"/>
                        <a:ext cx="6987480" cy="482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46</a:t>
            </a:fld>
            <a:endParaRPr lang="zh-CN" altLang="zh-CN"/>
          </a:p>
        </p:txBody>
      </p:sp>
    </p:spTree>
    <p:extLst>
      <p:ext uri="{BB962C8B-B14F-4D97-AF65-F5344CB8AC3E}">
        <p14:creationId xmlns:p14="http://schemas.microsoft.com/office/powerpoint/2010/main" val="511481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title"/>
          </p:nvPr>
        </p:nvSpPr>
        <p:spPr>
          <a:noFill/>
          <a:ln/>
        </p:spPr>
        <p:txBody>
          <a:bodyPr/>
          <a:lstStyle/>
          <a:p>
            <a:r>
              <a:rPr lang="zh-CN" altLang="en-US"/>
              <a:t>朴素贝叶斯分类算法的基本描述</a:t>
            </a:r>
          </a:p>
        </p:txBody>
      </p:sp>
      <p:sp>
        <p:nvSpPr>
          <p:cNvPr id="209973" name="Text Box 53"/>
          <p:cNvSpPr txBox="1">
            <a:spLocks noChangeArrowheads="1"/>
          </p:cNvSpPr>
          <p:nvPr/>
        </p:nvSpPr>
        <p:spPr bwMode="auto">
          <a:xfrm>
            <a:off x="1062634" y="1324313"/>
            <a:ext cx="10633026" cy="519423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r>
              <a:rPr lang="zh-CN" altLang="en-US" sz="3000" dirty="0"/>
              <a:t>函数名：</a:t>
            </a:r>
            <a:r>
              <a:rPr lang="en-US" altLang="zh-CN" sz="3000" dirty="0" err="1"/>
              <a:t>NaiveBayes</a:t>
            </a:r>
            <a:endParaRPr lang="en-US" altLang="zh-CN" sz="3000" dirty="0"/>
          </a:p>
          <a:p>
            <a:r>
              <a:rPr lang="zh-CN" altLang="en-US" sz="3000" dirty="0"/>
              <a:t>输入：类标号未知的样本</a:t>
            </a:r>
            <a:r>
              <a:rPr lang="en-US" altLang="zh-CN" sz="3000" dirty="0"/>
              <a:t>X={x1,x2,…,</a:t>
            </a:r>
            <a:r>
              <a:rPr lang="en-US" altLang="zh-CN" sz="3000" dirty="0" err="1"/>
              <a:t>xn</a:t>
            </a:r>
            <a:r>
              <a:rPr lang="en-US" altLang="zh-CN" sz="3000" dirty="0"/>
              <a:t>}</a:t>
            </a:r>
          </a:p>
          <a:p>
            <a:r>
              <a:rPr lang="zh-CN" altLang="en-US" sz="3000" dirty="0"/>
              <a:t>输出：未知样本</a:t>
            </a:r>
            <a:r>
              <a:rPr lang="en-US" altLang="zh-CN" sz="3000" dirty="0"/>
              <a:t>X</a:t>
            </a:r>
            <a:r>
              <a:rPr lang="zh-CN" altLang="en-US" sz="3000" dirty="0"/>
              <a:t>所属类别号</a:t>
            </a:r>
          </a:p>
          <a:p>
            <a:endParaRPr lang="zh-CN" altLang="en-US" sz="3000" dirty="0"/>
          </a:p>
          <a:p>
            <a:r>
              <a:rPr lang="en-US" altLang="zh-CN" sz="3000" dirty="0"/>
              <a:t>(1) for j=1 to m </a:t>
            </a:r>
          </a:p>
          <a:p>
            <a:r>
              <a:rPr lang="en-US" altLang="zh-CN" sz="3000" dirty="0"/>
              <a:t>(2)     </a:t>
            </a:r>
            <a:r>
              <a:rPr lang="zh-CN" altLang="en-US" sz="3000" dirty="0"/>
              <a:t>计算</a:t>
            </a:r>
            <a:r>
              <a:rPr lang="en-US" altLang="zh-CN" sz="3000" dirty="0"/>
              <a:t>X</a:t>
            </a:r>
            <a:r>
              <a:rPr lang="zh-CN" altLang="en-US" sz="3000" dirty="0"/>
              <a:t>属于每一个类别</a:t>
            </a:r>
            <a:r>
              <a:rPr lang="en-US" altLang="zh-CN" sz="3000" dirty="0" err="1"/>
              <a:t>Cj</a:t>
            </a:r>
            <a:r>
              <a:rPr lang="zh-CN" altLang="en-US" sz="3000" dirty="0"/>
              <a:t>的概率；</a:t>
            </a:r>
          </a:p>
          <a:p>
            <a:r>
              <a:rPr lang="en-US" altLang="zh-CN" sz="3000" dirty="0"/>
              <a:t>(3)     </a:t>
            </a:r>
            <a:r>
              <a:rPr lang="zh-CN" altLang="en-US" sz="3000" dirty="0"/>
              <a:t>计算训练集中每个类别</a:t>
            </a:r>
            <a:r>
              <a:rPr lang="en-US" altLang="zh-CN" sz="3000" dirty="0" err="1"/>
              <a:t>Cj</a:t>
            </a:r>
            <a:r>
              <a:rPr lang="zh-CN" altLang="en-US" sz="3000" dirty="0"/>
              <a:t>的概率</a:t>
            </a:r>
            <a:r>
              <a:rPr lang="en-US" altLang="zh-CN" sz="3000" dirty="0"/>
              <a:t>P(</a:t>
            </a:r>
            <a:r>
              <a:rPr lang="en-US" altLang="zh-CN" sz="3000" dirty="0" err="1"/>
              <a:t>Cj</a:t>
            </a:r>
            <a:r>
              <a:rPr lang="en-US" altLang="zh-CN" sz="3000" dirty="0"/>
              <a:t>)</a:t>
            </a:r>
            <a:r>
              <a:rPr lang="zh-CN" altLang="en-US" sz="3000" dirty="0"/>
              <a:t>；</a:t>
            </a:r>
          </a:p>
          <a:p>
            <a:r>
              <a:rPr lang="en-US" altLang="zh-CN" sz="3000" dirty="0"/>
              <a:t>(4)     </a:t>
            </a:r>
            <a:r>
              <a:rPr lang="zh-CN" altLang="en-US" sz="3000" dirty="0"/>
              <a:t>计算概率值；</a:t>
            </a:r>
          </a:p>
          <a:p>
            <a:r>
              <a:rPr lang="en-US" altLang="zh-CN" sz="3000" dirty="0"/>
              <a:t>(5) end for</a:t>
            </a:r>
          </a:p>
          <a:p>
            <a:r>
              <a:rPr lang="en-US" altLang="zh-CN" sz="3000" dirty="0"/>
              <a:t>(6) </a:t>
            </a:r>
            <a:r>
              <a:rPr lang="zh-CN" altLang="en-US" sz="3000" dirty="0"/>
              <a:t>选择计算概率值最大的</a:t>
            </a:r>
            <a:r>
              <a:rPr lang="en-US" altLang="zh-CN" sz="3000" dirty="0"/>
              <a:t>Ci(1≤i≤m)</a:t>
            </a:r>
            <a:r>
              <a:rPr lang="zh-CN" altLang="en-US" sz="3000" dirty="0"/>
              <a:t>作为类别输出。 </a:t>
            </a:r>
          </a:p>
          <a:p>
            <a:endParaRPr lang="en-US" altLang="zh-CN" sz="3000"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47</a:t>
            </a:fld>
            <a:endParaRPr lang="zh-CN" altLang="zh-CN"/>
          </a:p>
        </p:txBody>
      </p:sp>
    </p:spTree>
    <p:extLst>
      <p:ext uri="{BB962C8B-B14F-4D97-AF65-F5344CB8AC3E}">
        <p14:creationId xmlns:p14="http://schemas.microsoft.com/office/powerpoint/2010/main" val="136515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zh-CN" altLang="en-US"/>
              <a:t>朴素贝叶斯分类算法演示</a:t>
            </a:r>
          </a:p>
        </p:txBody>
      </p:sp>
      <p:sp>
        <p:nvSpPr>
          <p:cNvPr id="323587" name="Rectangle 3"/>
          <p:cNvSpPr>
            <a:spLocks noGrp="1" noChangeArrowheads="1"/>
          </p:cNvSpPr>
          <p:nvPr>
            <p:ph type="body" idx="1"/>
          </p:nvPr>
        </p:nvSpPr>
        <p:spPr>
          <a:xfrm>
            <a:off x="524719" y="1925638"/>
            <a:ext cx="6336703" cy="4589462"/>
          </a:xfrm>
        </p:spPr>
        <p:txBody>
          <a:bodyPr/>
          <a:lstStyle/>
          <a:p>
            <a:pPr>
              <a:lnSpc>
                <a:spcPct val="120000"/>
              </a:lnSpc>
            </a:pPr>
            <a:r>
              <a:rPr lang="zh-CN" altLang="en-US" dirty="0">
                <a:latin typeface="华文中宋" pitchFamily="2" charset="-122"/>
              </a:rPr>
              <a:t>对</a:t>
            </a:r>
            <a:r>
              <a:rPr lang="en-US" altLang="zh-CN" dirty="0">
                <a:latin typeface="华文中宋" pitchFamily="2" charset="-122"/>
              </a:rPr>
              <a:t>weather</a:t>
            </a:r>
            <a:r>
              <a:rPr lang="zh-CN" altLang="en-US" dirty="0">
                <a:latin typeface="华文中宋" pitchFamily="2" charset="-122"/>
              </a:rPr>
              <a:t>数据集使用朴素贝叶斯算法预测未知样本</a:t>
            </a:r>
            <a:r>
              <a:rPr lang="en-US" altLang="zh-CN" dirty="0">
                <a:latin typeface="华文中宋" pitchFamily="2" charset="-122"/>
              </a:rPr>
              <a:t>X={</a:t>
            </a:r>
            <a:r>
              <a:rPr lang="en-US" altLang="zh-CN" dirty="0" err="1">
                <a:latin typeface="华文中宋" pitchFamily="2" charset="-122"/>
              </a:rPr>
              <a:t>rainy,hot,normal</a:t>
            </a:r>
            <a:r>
              <a:rPr lang="en-US" altLang="zh-CN" dirty="0">
                <a:latin typeface="华文中宋" pitchFamily="2" charset="-122"/>
              </a:rPr>
              <a:t>, weak,?}</a:t>
            </a:r>
            <a:r>
              <a:rPr lang="zh-CN" altLang="en-US" dirty="0">
                <a:latin typeface="华文中宋" pitchFamily="2" charset="-122"/>
              </a:rPr>
              <a:t>的</a:t>
            </a:r>
            <a:r>
              <a:rPr lang="en-US" altLang="zh-CN" dirty="0">
                <a:latin typeface="华文中宋" pitchFamily="2" charset="-122"/>
              </a:rPr>
              <a:t>play ball</a:t>
            </a:r>
            <a:r>
              <a:rPr lang="zh-CN" altLang="en-US" dirty="0">
                <a:latin typeface="华文中宋" pitchFamily="2" charset="-122"/>
              </a:rPr>
              <a:t>类标号属性的值。</a:t>
            </a:r>
          </a:p>
        </p:txBody>
      </p:sp>
      <p:graphicFrame>
        <p:nvGraphicFramePr>
          <p:cNvPr id="4" name="Group 350"/>
          <p:cNvGraphicFramePr>
            <a:graphicFrameLocks/>
          </p:cNvGraphicFramePr>
          <p:nvPr>
            <p:extLst>
              <p:ext uri="{D42A27DB-BD31-4B8C-83A1-F6EECF244321}">
                <p14:modId xmlns:p14="http://schemas.microsoft.com/office/powerpoint/2010/main" val="2564657228"/>
              </p:ext>
            </p:extLst>
          </p:nvPr>
        </p:nvGraphicFramePr>
        <p:xfrm>
          <a:off x="7221463" y="1528093"/>
          <a:ext cx="5110163" cy="4895853"/>
        </p:xfrm>
        <a:graphic>
          <a:graphicData uri="http://schemas.openxmlformats.org/drawingml/2006/table">
            <a:tbl>
              <a:tblPr/>
              <a:tblGrid>
                <a:gridCol w="1006475"/>
                <a:gridCol w="1223963"/>
                <a:gridCol w="935037"/>
                <a:gridCol w="1008063"/>
                <a:gridCol w="936625"/>
              </a:tblGrid>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outlook</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temperature</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humidity</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wind</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play ball</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hot</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hot</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hot</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rain </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yes </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hot</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48</a:t>
            </a:fld>
            <a:endParaRPr lang="zh-CN" altLang="zh-CN"/>
          </a:p>
        </p:txBody>
      </p:sp>
    </p:spTree>
    <p:extLst>
      <p:ext uri="{BB962C8B-B14F-4D97-AF65-F5344CB8AC3E}">
        <p14:creationId xmlns:p14="http://schemas.microsoft.com/office/powerpoint/2010/main" val="217337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756792" y="579282"/>
            <a:ext cx="9722197" cy="5163308"/>
          </a:xfrm>
        </p:spPr>
        <p:txBody>
          <a:bodyPr>
            <a:normAutofit/>
          </a:bodyPr>
          <a:lstStyle/>
          <a:p>
            <a:r>
              <a:rPr lang="zh-CN" altLang="en-US" dirty="0"/>
              <a:t>该问题描述如下：</a:t>
            </a:r>
          </a:p>
          <a:p>
            <a:pPr lvl="1"/>
            <a:r>
              <a:rPr lang="zh-CN" altLang="en-US" sz="2800" dirty="0"/>
              <a:t>样本</a:t>
            </a:r>
            <a:r>
              <a:rPr lang="en-US" altLang="zh-CN" sz="2800" dirty="0"/>
              <a:t>X={rainy, hot, normal, weak, ?}</a:t>
            </a:r>
          </a:p>
          <a:p>
            <a:pPr lvl="1"/>
            <a:r>
              <a:rPr lang="zh-CN" altLang="en-US" sz="2800" dirty="0"/>
              <a:t>类标号</a:t>
            </a:r>
            <a:r>
              <a:rPr lang="en-US" altLang="zh-CN" sz="2800" dirty="0"/>
              <a:t>play ball</a:t>
            </a:r>
            <a:r>
              <a:rPr lang="zh-CN" altLang="en-US" sz="2800" dirty="0"/>
              <a:t>有</a:t>
            </a:r>
            <a:r>
              <a:rPr lang="en-US" altLang="zh-CN" sz="2800" dirty="0"/>
              <a:t>2</a:t>
            </a:r>
            <a:r>
              <a:rPr lang="zh-CN" altLang="en-US" sz="2800" dirty="0"/>
              <a:t>个取值</a:t>
            </a:r>
            <a:r>
              <a:rPr lang="en-US" altLang="zh-CN" sz="2800" dirty="0"/>
              <a:t>{yes, no}</a:t>
            </a:r>
          </a:p>
          <a:p>
            <a:r>
              <a:rPr lang="zh-CN" altLang="en-US" dirty="0"/>
              <a:t>题目即求</a:t>
            </a:r>
            <a:r>
              <a:rPr lang="en-US" altLang="zh-CN" dirty="0"/>
              <a:t>:</a:t>
            </a:r>
          </a:p>
          <a:p>
            <a:pPr lvl="1"/>
            <a:r>
              <a:rPr lang="zh-CN" altLang="en-US" sz="2800" dirty="0"/>
              <a:t>样本</a:t>
            </a:r>
            <a:r>
              <a:rPr lang="en-US" altLang="zh-CN" sz="2800" dirty="0"/>
              <a:t>X</a:t>
            </a:r>
            <a:r>
              <a:rPr lang="zh-CN" altLang="en-US" sz="2800" dirty="0"/>
              <a:t>在</a:t>
            </a:r>
            <a:r>
              <a:rPr lang="en-US" altLang="zh-CN" sz="2800" dirty="0"/>
              <a:t>play</a:t>
            </a:r>
            <a:r>
              <a:rPr lang="zh-CN" altLang="en-US" sz="2800" dirty="0"/>
              <a:t>为</a:t>
            </a:r>
            <a:r>
              <a:rPr lang="en-US" altLang="zh-CN" sz="2800" dirty="0"/>
              <a:t>yes</a:t>
            </a:r>
            <a:r>
              <a:rPr lang="zh-CN" altLang="en-US" sz="2800" dirty="0"/>
              <a:t>的概率</a:t>
            </a:r>
            <a:r>
              <a:rPr lang="en-US" altLang="zh-CN" sz="2800" dirty="0">
                <a:solidFill>
                  <a:srgbClr val="FF0000"/>
                </a:solidFill>
              </a:rPr>
              <a:t>P(play=</a:t>
            </a:r>
            <a:r>
              <a:rPr lang="en-US" altLang="zh-CN" sz="2800" dirty="0" err="1">
                <a:solidFill>
                  <a:srgbClr val="FF0000"/>
                </a:solidFill>
              </a:rPr>
              <a:t>yes|X</a:t>
            </a:r>
            <a:r>
              <a:rPr lang="en-US" altLang="zh-CN" sz="2800" dirty="0">
                <a:solidFill>
                  <a:srgbClr val="FF0000"/>
                </a:solidFill>
              </a:rPr>
              <a:t>)</a:t>
            </a:r>
          </a:p>
          <a:p>
            <a:pPr lvl="1"/>
            <a:r>
              <a:rPr lang="zh-CN" altLang="en-US" sz="2800" dirty="0"/>
              <a:t>和样本在</a:t>
            </a:r>
            <a:r>
              <a:rPr lang="en-US" altLang="zh-CN" sz="2800" dirty="0"/>
              <a:t>play</a:t>
            </a:r>
            <a:r>
              <a:rPr lang="zh-CN" altLang="en-US" sz="2800" dirty="0"/>
              <a:t>为</a:t>
            </a:r>
            <a:r>
              <a:rPr lang="en-US" altLang="zh-CN" sz="2800" dirty="0"/>
              <a:t>no</a:t>
            </a:r>
            <a:r>
              <a:rPr lang="zh-CN" altLang="en-US" sz="2800" dirty="0"/>
              <a:t>的概率</a:t>
            </a:r>
            <a:r>
              <a:rPr lang="en-US" altLang="zh-CN" sz="2800" dirty="0">
                <a:solidFill>
                  <a:srgbClr val="FF0000"/>
                </a:solidFill>
              </a:rPr>
              <a:t>P(play=</a:t>
            </a:r>
            <a:r>
              <a:rPr lang="en-US" altLang="zh-CN" sz="2800" dirty="0" err="1">
                <a:solidFill>
                  <a:srgbClr val="FF0000"/>
                </a:solidFill>
              </a:rPr>
              <a:t>no|X</a:t>
            </a:r>
            <a:r>
              <a:rPr lang="en-US" altLang="zh-CN" sz="2800" dirty="0">
                <a:solidFill>
                  <a:srgbClr val="FF0000"/>
                </a:solidFill>
              </a:rPr>
              <a:t>)</a:t>
            </a:r>
          </a:p>
          <a:p>
            <a:pPr lvl="1"/>
            <a:r>
              <a:rPr lang="zh-CN" altLang="en-US" sz="2800" dirty="0"/>
              <a:t>样本</a:t>
            </a:r>
            <a:r>
              <a:rPr lang="en-US" altLang="zh-CN" sz="2800" dirty="0"/>
              <a:t>X</a:t>
            </a:r>
            <a:r>
              <a:rPr lang="zh-CN" altLang="en-US" sz="2800" dirty="0"/>
              <a:t>将被预测为概率值大的那个类。</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49</a:t>
            </a:fld>
            <a:endParaRPr lang="zh-CN" altLang="zh-CN"/>
          </a:p>
        </p:txBody>
      </p:sp>
    </p:spTree>
    <p:extLst>
      <p:ext uri="{BB962C8B-B14F-4D97-AF65-F5344CB8AC3E}">
        <p14:creationId xmlns:p14="http://schemas.microsoft.com/office/powerpoint/2010/main" val="82778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0" y="913618"/>
            <a:ext cx="12784321" cy="573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071" tIns="60535" rIns="121071" bIns="60535">
            <a:spAutoFit/>
          </a:bodyPr>
          <a:lstStyle/>
          <a:p>
            <a:pPr marL="457200" indent="-457200">
              <a:lnSpc>
                <a:spcPct val="150000"/>
              </a:lnSpc>
              <a:buFont typeface="Arial" panose="020B0604020202020204" pitchFamily="34" charset="0"/>
              <a:buChar char="•"/>
              <a:defRPr/>
            </a:pPr>
            <a:r>
              <a:rPr lang="zh-CN" altLang="en-US" sz="3000" dirty="0">
                <a:latin typeface="微软雅黑" pitchFamily="34" charset="-122"/>
                <a:ea typeface="微软雅黑" pitchFamily="34" charset="-122"/>
              </a:rPr>
              <a:t>分类（</a:t>
            </a:r>
            <a:r>
              <a:rPr lang="en-US" altLang="zh-CN" sz="3000" dirty="0">
                <a:latin typeface="微软雅黑" pitchFamily="34" charset="-122"/>
                <a:ea typeface="微软雅黑" pitchFamily="34" charset="-122"/>
              </a:rPr>
              <a:t>Classification</a:t>
            </a:r>
            <a:r>
              <a:rPr lang="zh-CN" altLang="en-US" sz="3000" dirty="0">
                <a:latin typeface="微软雅黑" pitchFamily="34" charset="-122"/>
                <a:ea typeface="微软雅黑" pitchFamily="34" charset="-122"/>
              </a:rPr>
              <a:t>）是机器学习的一项重要任务，是指在数据库的各个对象中找出</a:t>
            </a:r>
            <a:r>
              <a:rPr lang="zh-CN" altLang="en-US" sz="3000" dirty="0">
                <a:solidFill>
                  <a:srgbClr val="FF0000"/>
                </a:solidFill>
                <a:latin typeface="微软雅黑" pitchFamily="34" charset="-122"/>
                <a:ea typeface="微软雅黑" pitchFamily="34" charset="-122"/>
              </a:rPr>
              <a:t>共同特征</a:t>
            </a:r>
            <a:r>
              <a:rPr lang="zh-CN" altLang="en-US" sz="3000" dirty="0">
                <a:latin typeface="微软雅黑" pitchFamily="34" charset="-122"/>
                <a:ea typeface="微软雅黑" pitchFamily="34" charset="-122"/>
              </a:rPr>
              <a:t>，并按照</a:t>
            </a:r>
            <a:r>
              <a:rPr lang="zh-CN" altLang="en-US" sz="3000" dirty="0">
                <a:solidFill>
                  <a:srgbClr val="FF0000"/>
                </a:solidFill>
                <a:latin typeface="微软雅黑" pitchFamily="34" charset="-122"/>
                <a:ea typeface="微软雅黑" pitchFamily="34" charset="-122"/>
              </a:rPr>
              <a:t>分类模型</a:t>
            </a:r>
            <a:r>
              <a:rPr lang="zh-CN" altLang="en-US" sz="3000" dirty="0">
                <a:latin typeface="微软雅黑" pitchFamily="34" charset="-122"/>
                <a:ea typeface="微软雅黑" pitchFamily="34" charset="-122"/>
              </a:rPr>
              <a:t>把它们进行</a:t>
            </a:r>
            <a:r>
              <a:rPr lang="zh-CN" altLang="en-US" sz="3000" dirty="0">
                <a:solidFill>
                  <a:srgbClr val="FF0000"/>
                </a:solidFill>
                <a:latin typeface="微软雅黑" pitchFamily="34" charset="-122"/>
                <a:ea typeface="微软雅黑" pitchFamily="34" charset="-122"/>
              </a:rPr>
              <a:t>分类</a:t>
            </a:r>
            <a:r>
              <a:rPr lang="zh-CN" altLang="en-US" sz="3000" dirty="0">
                <a:latin typeface="微软雅黑" pitchFamily="34" charset="-122"/>
                <a:ea typeface="微软雅黑" pitchFamily="34" charset="-122"/>
              </a:rPr>
              <a:t>。</a:t>
            </a:r>
            <a:endParaRPr lang="en-US" altLang="zh-CN" sz="3000" dirty="0">
              <a:latin typeface="微软雅黑" pitchFamily="34" charset="-122"/>
              <a:ea typeface="微软雅黑" pitchFamily="34" charset="-122"/>
            </a:endParaRPr>
          </a:p>
          <a:p>
            <a:pPr marL="1157191" lvl="1" indent="-482163">
              <a:lnSpc>
                <a:spcPct val="150000"/>
              </a:lnSpc>
              <a:buFont typeface="Wingdings" pitchFamily="2" charset="2"/>
              <a:buChar char="n"/>
              <a:defRPr/>
            </a:pPr>
            <a:r>
              <a:rPr lang="zh-CN" altLang="en-US" sz="2700" dirty="0">
                <a:latin typeface="微软雅黑" pitchFamily="34" charset="-122"/>
                <a:ea typeface="微软雅黑" pitchFamily="34" charset="-122"/>
              </a:rPr>
              <a:t>分类分析时将依据“训练集”数据的类标号，对类进行准确的描述或者建立模型，该模型能够很好地拟合输入数据中类标号和属性集之间的联系，还要能正确地预测未知样本的类标号。</a:t>
            </a:r>
            <a:endParaRPr lang="en-US" altLang="zh-CN" sz="2700" dirty="0">
              <a:latin typeface="微软雅黑" pitchFamily="34" charset="-122"/>
              <a:ea typeface="微软雅黑" pitchFamily="34" charset="-122"/>
            </a:endParaRPr>
          </a:p>
          <a:p>
            <a:pPr marL="1157191" lvl="1" indent="-482163">
              <a:lnSpc>
                <a:spcPct val="150000"/>
              </a:lnSpc>
              <a:buFont typeface="Wingdings" pitchFamily="2" charset="2"/>
              <a:buChar char="n"/>
              <a:defRPr/>
            </a:pPr>
            <a:r>
              <a:rPr lang="zh-CN" altLang="en-US" sz="2700" dirty="0">
                <a:latin typeface="微软雅黑" pitchFamily="34" charset="-122"/>
                <a:ea typeface="微软雅黑" pitchFamily="34" charset="-122"/>
              </a:rPr>
              <a:t>属于典型的</a:t>
            </a:r>
            <a:r>
              <a:rPr lang="zh-CN" altLang="en-US" sz="2700" dirty="0">
                <a:solidFill>
                  <a:srgbClr val="FF0000"/>
                </a:solidFill>
                <a:latin typeface="微软雅黑" pitchFamily="34" charset="-122"/>
                <a:ea typeface="微软雅黑" pitchFamily="34" charset="-122"/>
              </a:rPr>
              <a:t>监督学习</a:t>
            </a:r>
            <a:r>
              <a:rPr lang="zh-CN" altLang="en-US" sz="2700" dirty="0">
                <a:latin typeface="微软雅黑" pitchFamily="34" charset="-122"/>
                <a:ea typeface="微软雅黑" pitchFamily="34" charset="-122"/>
              </a:rPr>
              <a:t>。</a:t>
            </a:r>
            <a:endParaRPr lang="en-US" altLang="zh-CN" sz="2700" dirty="0">
              <a:latin typeface="微软雅黑" pitchFamily="34" charset="-122"/>
              <a:ea typeface="微软雅黑" pitchFamily="34" charset="-122"/>
            </a:endParaRPr>
          </a:p>
          <a:p>
            <a:pPr marL="1157191" lvl="1" indent="-482163">
              <a:lnSpc>
                <a:spcPct val="150000"/>
              </a:lnSpc>
              <a:buFont typeface="Wingdings" pitchFamily="2" charset="2"/>
              <a:buChar char="n"/>
              <a:defRPr/>
            </a:pPr>
            <a:endParaRPr lang="en-US" altLang="zh-CN" sz="2500" dirty="0">
              <a:latin typeface="微软雅黑" pitchFamily="34" charset="-122"/>
              <a:ea typeface="微软雅黑" pitchFamily="34" charset="-122"/>
            </a:endParaRPr>
          </a:p>
          <a:p>
            <a:pPr marL="1834899" lvl="2" indent="-482163">
              <a:defRPr/>
            </a:pPr>
            <a:r>
              <a:rPr lang="en-US" altLang="zh-CN" sz="2500" dirty="0"/>
              <a:t>                </a:t>
            </a:r>
          </a:p>
          <a:p>
            <a:pPr marL="1834899" lvl="2" indent="-482163">
              <a:defRPr/>
            </a:pPr>
            <a:r>
              <a:rPr lang="en-US" altLang="zh-CN" sz="2500" dirty="0"/>
              <a:t>                              </a:t>
            </a:r>
            <a:endParaRPr lang="zh-CN" altLang="zh-CN" sz="2500" dirty="0"/>
          </a:p>
          <a:p>
            <a:pPr marL="1157191" lvl="1" indent="-482163">
              <a:defRPr/>
            </a:pPr>
            <a:endParaRPr lang="zh-CN" altLang="en-US" sz="2500"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5</a:t>
            </a:fld>
            <a:endParaRPr lang="zh-CN" altLang="zh-CN"/>
          </a:p>
        </p:txBody>
      </p:sp>
    </p:spTree>
    <p:extLst>
      <p:ext uri="{BB962C8B-B14F-4D97-AF65-F5344CB8AC3E}">
        <p14:creationId xmlns:p14="http://schemas.microsoft.com/office/powerpoint/2010/main" val="23853732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2"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658566" y="304709"/>
            <a:ext cx="10530333" cy="2250158"/>
          </a:xfrm>
        </p:spPr>
        <p:txBody>
          <a:bodyPr>
            <a:normAutofit fontScale="92500" lnSpcReduction="10000"/>
          </a:bodyPr>
          <a:lstStyle/>
          <a:p>
            <a:pPr>
              <a:lnSpc>
                <a:spcPct val="90000"/>
              </a:lnSpc>
            </a:pPr>
            <a:r>
              <a:rPr lang="zh-CN" altLang="en-US" sz="3900" b="1" dirty="0">
                <a:solidFill>
                  <a:srgbClr val="FF0000"/>
                </a:solidFill>
              </a:rPr>
              <a:t>解：</a:t>
            </a:r>
          </a:p>
          <a:p>
            <a:pPr>
              <a:lnSpc>
                <a:spcPct val="90000"/>
              </a:lnSpc>
            </a:pPr>
            <a:r>
              <a:rPr lang="zh-CN" altLang="en-US" sz="3900" dirty="0"/>
              <a:t>根据朴素贝叶斯定理：</a:t>
            </a:r>
          </a:p>
          <a:p>
            <a:pPr lvl="1">
              <a:lnSpc>
                <a:spcPct val="90000"/>
              </a:lnSpc>
            </a:pPr>
            <a:r>
              <a:rPr lang="en-US" altLang="zh-CN" sz="3000" dirty="0"/>
              <a:t>P(play=</a:t>
            </a:r>
            <a:r>
              <a:rPr lang="en-US" altLang="zh-CN" sz="3000" dirty="0" err="1"/>
              <a:t>yes|X</a:t>
            </a:r>
            <a:r>
              <a:rPr lang="en-US" altLang="zh-CN" sz="3000" dirty="0"/>
              <a:t>)=P(</a:t>
            </a:r>
            <a:r>
              <a:rPr lang="en-US" altLang="zh-CN" sz="3000" dirty="0" err="1"/>
              <a:t>X|play</a:t>
            </a:r>
            <a:r>
              <a:rPr lang="en-US" altLang="zh-CN" sz="3000" dirty="0"/>
              <a:t>=yes)*P(play=yes)  =P(x1|play=yes)*P(x2|play=yes)*P(x3|play=yes)*P(x4|play=yes)*P(play=yes)</a:t>
            </a:r>
          </a:p>
        </p:txBody>
      </p:sp>
      <p:sp>
        <p:nvSpPr>
          <p:cNvPr id="212995" name="Rectangle 3"/>
          <p:cNvSpPr>
            <a:spLocks noChangeArrowheads="1"/>
          </p:cNvSpPr>
          <p:nvPr/>
        </p:nvSpPr>
        <p:spPr bwMode="auto">
          <a:xfrm>
            <a:off x="656333" y="2402513"/>
            <a:ext cx="11543854" cy="41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b="0" dirty="0">
                <a:solidFill>
                  <a:schemeClr val="tx1"/>
                </a:solidFill>
              </a:rPr>
              <a:t>其中：</a:t>
            </a:r>
          </a:p>
          <a:p>
            <a:pPr lvl="1"/>
            <a:r>
              <a:rPr lang="en-US" altLang="zh-CN" sz="2900" dirty="0"/>
              <a:t>P(x1|play=yes)=P(outlook=</a:t>
            </a:r>
            <a:r>
              <a:rPr lang="en-US" altLang="zh-CN" sz="2900" dirty="0" err="1"/>
              <a:t>rainy|play</a:t>
            </a:r>
            <a:r>
              <a:rPr lang="en-US" altLang="zh-CN" sz="2900" dirty="0"/>
              <a:t>=yes)=3/9</a:t>
            </a:r>
          </a:p>
          <a:p>
            <a:pPr lvl="1"/>
            <a:r>
              <a:rPr lang="en-US" altLang="zh-CN" sz="2900" dirty="0"/>
              <a:t>P(x2|play=yes)=P(temperature=</a:t>
            </a:r>
            <a:r>
              <a:rPr lang="en-US" altLang="zh-CN" sz="2900" dirty="0" err="1"/>
              <a:t>hot|play</a:t>
            </a:r>
            <a:r>
              <a:rPr lang="en-US" altLang="zh-CN" sz="2900" dirty="0"/>
              <a:t>=yes)=2/9</a:t>
            </a:r>
          </a:p>
          <a:p>
            <a:pPr lvl="1"/>
            <a:r>
              <a:rPr lang="en-US" altLang="zh-CN" sz="2900" dirty="0"/>
              <a:t>P(x3|play=yes)=P(humidity=</a:t>
            </a:r>
            <a:r>
              <a:rPr lang="en-US" altLang="zh-CN" sz="2900" dirty="0" err="1"/>
              <a:t>normal|play</a:t>
            </a:r>
            <a:r>
              <a:rPr lang="en-US" altLang="zh-CN" sz="2900" dirty="0"/>
              <a:t>=yes)=6/9</a:t>
            </a:r>
          </a:p>
          <a:p>
            <a:pPr lvl="1"/>
            <a:r>
              <a:rPr lang="en-US" altLang="zh-CN" sz="2900" dirty="0"/>
              <a:t>P(x4|play=yes)=P(windy=</a:t>
            </a:r>
            <a:r>
              <a:rPr lang="en-US" altLang="zh-CN" sz="2900" dirty="0" err="1"/>
              <a:t>weak|play</a:t>
            </a:r>
            <a:r>
              <a:rPr lang="en-US" altLang="zh-CN" sz="2900" dirty="0"/>
              <a:t>=yes)=6/9</a:t>
            </a:r>
          </a:p>
          <a:p>
            <a:pPr lvl="1"/>
            <a:r>
              <a:rPr lang="en-US" altLang="zh-CN" sz="2900" dirty="0"/>
              <a:t>P(play=yes)=9/14</a:t>
            </a:r>
          </a:p>
          <a:p>
            <a:r>
              <a:rPr lang="zh-CN" altLang="en-US" sz="3300" dirty="0">
                <a:solidFill>
                  <a:schemeClr val="tx1"/>
                </a:solidFill>
              </a:rPr>
              <a:t>因此：</a:t>
            </a:r>
          </a:p>
          <a:p>
            <a:pPr lvl="1"/>
            <a:r>
              <a:rPr lang="en-US" altLang="zh-CN" dirty="0">
                <a:solidFill>
                  <a:srgbClr val="FF0000"/>
                </a:solidFill>
              </a:rPr>
              <a:t>P(play=</a:t>
            </a:r>
            <a:r>
              <a:rPr lang="en-US" altLang="zh-CN" dirty="0" err="1">
                <a:solidFill>
                  <a:srgbClr val="FF0000"/>
                </a:solidFill>
              </a:rPr>
              <a:t>yes|X</a:t>
            </a:r>
            <a:r>
              <a:rPr lang="en-US" altLang="zh-CN" dirty="0">
                <a:solidFill>
                  <a:srgbClr val="FF0000"/>
                </a:solidFill>
              </a:rPr>
              <a:t>)=1/3×2/9×2/3×2/3×9/14=0.0211</a:t>
            </a:r>
            <a:r>
              <a:rPr lang="en-US" altLang="zh-CN" sz="3800" dirty="0">
                <a:solidFill>
                  <a:srgbClr val="FF0000"/>
                </a:solidFill>
              </a:rPr>
              <a:t> </a:t>
            </a:r>
            <a:endParaRPr lang="en-US" altLang="zh-CN" dirty="0">
              <a:solidFill>
                <a:srgbClr val="FF0000"/>
              </a:solidFill>
            </a:endParaRPr>
          </a:p>
          <a:p>
            <a:pPr>
              <a:spcBef>
                <a:spcPct val="50000"/>
              </a:spcBef>
              <a:buClrTx/>
              <a:buSzTx/>
              <a:buFontTx/>
              <a:buNone/>
            </a:pPr>
            <a:endParaRPr lang="en-US" altLang="zh-CN" sz="2100" dirty="0">
              <a:solidFill>
                <a:schemeClr val="tx1"/>
              </a:solidFill>
              <a:latin typeface="Arial" pitchFamily="34" charset="0"/>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50</a:t>
            </a:fld>
            <a:endParaRPr lang="zh-CN" altLang="zh-CN"/>
          </a:p>
        </p:txBody>
      </p:sp>
    </p:spTree>
    <p:extLst>
      <p:ext uri="{BB962C8B-B14F-4D97-AF65-F5344CB8AC3E}">
        <p14:creationId xmlns:p14="http://schemas.microsoft.com/office/powerpoint/2010/main" val="264959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additive="base">
                                        <p:cTn id="7" dur="500" fill="hold"/>
                                        <p:tgtEl>
                                          <p:spTgt spid="212995"/>
                                        </p:tgtEl>
                                        <p:attrNameLst>
                                          <p:attrName>ppt_x</p:attrName>
                                        </p:attrNameLst>
                                      </p:cBhvr>
                                      <p:tavLst>
                                        <p:tav tm="0">
                                          <p:val>
                                            <p:strVal val="#ppt_x"/>
                                          </p:val>
                                        </p:tav>
                                        <p:tav tm="100000">
                                          <p:val>
                                            <p:strVal val="#ppt_x"/>
                                          </p:val>
                                        </p:tav>
                                      </p:tavLst>
                                    </p:anim>
                                    <p:anim calcmode="lin" valueType="num">
                                      <p:cBhvr additive="base">
                                        <p:cTn id="8" dur="500" fill="hold"/>
                                        <p:tgtEl>
                                          <p:spTgt spid="212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607219" y="274573"/>
            <a:ext cx="10682139" cy="1757576"/>
          </a:xfrm>
        </p:spPr>
        <p:txBody>
          <a:bodyPr/>
          <a:lstStyle/>
          <a:p>
            <a:r>
              <a:rPr lang="zh-CN" altLang="en-US" dirty="0"/>
              <a:t>同样方法计算：</a:t>
            </a:r>
          </a:p>
          <a:p>
            <a:pPr lvl="1"/>
            <a:r>
              <a:rPr lang="en-US" altLang="zh-CN" dirty="0"/>
              <a:t>P(play=</a:t>
            </a:r>
            <a:r>
              <a:rPr lang="en-US" altLang="zh-CN" dirty="0" err="1"/>
              <a:t>no|X</a:t>
            </a:r>
            <a:r>
              <a:rPr lang="en-US" altLang="zh-CN" dirty="0"/>
              <a:t>)=P(</a:t>
            </a:r>
            <a:r>
              <a:rPr lang="en-US" altLang="zh-CN" dirty="0" err="1"/>
              <a:t>X|play</a:t>
            </a:r>
            <a:r>
              <a:rPr lang="en-US" altLang="zh-CN" dirty="0"/>
              <a:t>=no)*P(play=no)             =P(x1|play=no)*P(x2|play=no)*P(x3|play=no)*P(x4|play=no)*P(play=no)</a:t>
            </a:r>
          </a:p>
        </p:txBody>
      </p:sp>
      <p:sp>
        <p:nvSpPr>
          <p:cNvPr id="214019" name="Rectangle 3"/>
          <p:cNvSpPr>
            <a:spLocks noChangeArrowheads="1"/>
          </p:cNvSpPr>
          <p:nvPr/>
        </p:nvSpPr>
        <p:spPr bwMode="auto">
          <a:xfrm>
            <a:off x="555874" y="2250158"/>
            <a:ext cx="11443395" cy="4100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b="0" dirty="0">
                <a:solidFill>
                  <a:schemeClr val="tx1"/>
                </a:solidFill>
              </a:rPr>
              <a:t>其中：</a:t>
            </a:r>
          </a:p>
          <a:p>
            <a:pPr lvl="1"/>
            <a:r>
              <a:rPr lang="en-US" altLang="zh-CN" sz="2900" dirty="0"/>
              <a:t>P(x1|play=no)=P(outlook=</a:t>
            </a:r>
            <a:r>
              <a:rPr lang="en-US" altLang="zh-CN" sz="2900" dirty="0" err="1"/>
              <a:t>rainy|play</a:t>
            </a:r>
            <a:r>
              <a:rPr lang="en-US" altLang="zh-CN" sz="2900" dirty="0"/>
              <a:t>=no)=2/5</a:t>
            </a:r>
          </a:p>
          <a:p>
            <a:pPr lvl="1"/>
            <a:r>
              <a:rPr lang="en-US" altLang="zh-CN" sz="2900" dirty="0"/>
              <a:t>P(x2|play=no)=P(temperature=</a:t>
            </a:r>
            <a:r>
              <a:rPr lang="en-US" altLang="zh-CN" sz="2900" dirty="0" err="1"/>
              <a:t>hot|play</a:t>
            </a:r>
            <a:r>
              <a:rPr lang="en-US" altLang="zh-CN" sz="2900" dirty="0"/>
              <a:t>=no)=2/5</a:t>
            </a:r>
          </a:p>
          <a:p>
            <a:pPr lvl="1"/>
            <a:r>
              <a:rPr lang="en-US" altLang="zh-CN" sz="2900" dirty="0"/>
              <a:t>P(x3|play=no)=P(humidity=</a:t>
            </a:r>
            <a:r>
              <a:rPr lang="en-US" altLang="zh-CN" sz="2900" dirty="0" err="1"/>
              <a:t>normal|play</a:t>
            </a:r>
            <a:r>
              <a:rPr lang="en-US" altLang="zh-CN" sz="2900" dirty="0"/>
              <a:t>=no)=1/5</a:t>
            </a:r>
          </a:p>
          <a:p>
            <a:pPr lvl="1"/>
            <a:r>
              <a:rPr lang="en-US" altLang="zh-CN" sz="2900" dirty="0"/>
              <a:t>P(x4|play=no)=P(windy=</a:t>
            </a:r>
            <a:r>
              <a:rPr lang="en-US" altLang="zh-CN" sz="2900" dirty="0" err="1"/>
              <a:t>weak|play</a:t>
            </a:r>
            <a:r>
              <a:rPr lang="en-US" altLang="zh-CN" sz="2900" dirty="0"/>
              <a:t>=no)=2/5</a:t>
            </a:r>
          </a:p>
          <a:p>
            <a:pPr lvl="1"/>
            <a:r>
              <a:rPr lang="en-US" altLang="zh-CN" sz="2900" dirty="0"/>
              <a:t>P(play=no</a:t>
            </a:r>
            <a:r>
              <a:rPr lang="en-US" altLang="zh-CN" sz="2900" dirty="0" smtClean="0"/>
              <a:t>)=5/14</a:t>
            </a:r>
            <a:endParaRPr lang="en-US" altLang="zh-CN" sz="2900" dirty="0"/>
          </a:p>
          <a:p>
            <a:r>
              <a:rPr lang="zh-CN" altLang="en-US" b="0" dirty="0">
                <a:solidFill>
                  <a:schemeClr val="tx1"/>
                </a:solidFill>
              </a:rPr>
              <a:t>因此：</a:t>
            </a:r>
          </a:p>
          <a:p>
            <a:pPr lvl="1"/>
            <a:r>
              <a:rPr lang="en-US" altLang="zh-CN" dirty="0">
                <a:solidFill>
                  <a:srgbClr val="FF0000"/>
                </a:solidFill>
              </a:rPr>
              <a:t>P(play=</a:t>
            </a:r>
            <a:r>
              <a:rPr lang="en-US" altLang="zh-CN" dirty="0" err="1">
                <a:solidFill>
                  <a:srgbClr val="FF0000"/>
                </a:solidFill>
              </a:rPr>
              <a:t>no|X</a:t>
            </a:r>
            <a:r>
              <a:rPr lang="en-US" altLang="zh-CN" dirty="0">
                <a:solidFill>
                  <a:srgbClr val="FF0000"/>
                </a:solidFill>
              </a:rPr>
              <a:t>)=</a:t>
            </a:r>
            <a:r>
              <a:rPr lang="en-US" altLang="zh-CN" dirty="0" smtClean="0">
                <a:solidFill>
                  <a:srgbClr val="FF0000"/>
                </a:solidFill>
              </a:rPr>
              <a:t>2/5×2/5×1/5×2/5×5/14=0.0046</a:t>
            </a:r>
            <a:r>
              <a:rPr lang="en-US" altLang="zh-CN" sz="3800" dirty="0" smtClean="0">
                <a:solidFill>
                  <a:schemeClr val="bg1"/>
                </a:solidFill>
              </a:rPr>
              <a:t> </a:t>
            </a:r>
            <a:r>
              <a:rPr lang="en-US" altLang="zh-CN" b="0" dirty="0" smtClean="0"/>
              <a:t> </a:t>
            </a:r>
            <a:endParaRPr lang="en-US" altLang="zh-CN" b="0"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51</a:t>
            </a:fld>
            <a:endParaRPr lang="zh-CN" altLang="zh-CN"/>
          </a:p>
        </p:txBody>
      </p:sp>
    </p:spTree>
    <p:extLst>
      <p:ext uri="{BB962C8B-B14F-4D97-AF65-F5344CB8AC3E}">
        <p14:creationId xmlns:p14="http://schemas.microsoft.com/office/powerpoint/2010/main" val="1677316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ppt_x"/>
                                          </p:val>
                                        </p:tav>
                                        <p:tav tm="100000">
                                          <p:val>
                                            <p:strVal val="#ppt_x"/>
                                          </p:val>
                                        </p:tav>
                                      </p:tavLst>
                                    </p:anim>
                                    <p:anim calcmode="lin" valueType="num">
                                      <p:cBhvr additive="base">
                                        <p:cTn id="8" dur="500" fill="hold"/>
                                        <p:tgtEl>
                                          <p:spTgt spid="214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body" idx="1"/>
          </p:nvPr>
        </p:nvSpPr>
        <p:spPr/>
        <p:txBody>
          <a:bodyPr/>
          <a:lstStyle/>
          <a:p>
            <a:r>
              <a:rPr lang="zh-CN" altLang="en-US" dirty="0"/>
              <a:t>根据计算结果：</a:t>
            </a:r>
          </a:p>
          <a:p>
            <a:pPr lvl="1"/>
            <a:r>
              <a:rPr lang="en-US" altLang="zh-CN" dirty="0"/>
              <a:t>P(play=</a:t>
            </a:r>
            <a:r>
              <a:rPr lang="en-US" altLang="zh-CN" dirty="0" err="1"/>
              <a:t>yes|X</a:t>
            </a:r>
            <a:r>
              <a:rPr lang="en-US" altLang="zh-CN" dirty="0"/>
              <a:t>) &gt; P(play=</a:t>
            </a:r>
            <a:r>
              <a:rPr lang="en-US" altLang="zh-CN" dirty="0" err="1"/>
              <a:t>no|X</a:t>
            </a:r>
            <a:r>
              <a:rPr lang="en-US" altLang="zh-CN" dirty="0"/>
              <a:t>)</a:t>
            </a:r>
          </a:p>
          <a:p>
            <a:r>
              <a:rPr lang="zh-CN" altLang="en-US" dirty="0"/>
              <a:t>所以：</a:t>
            </a:r>
          </a:p>
          <a:p>
            <a:pPr lvl="1"/>
            <a:r>
              <a:rPr lang="zh-CN" altLang="en-US" dirty="0"/>
              <a:t>样本</a:t>
            </a:r>
            <a:r>
              <a:rPr lang="en-US" altLang="zh-CN" dirty="0"/>
              <a:t>X={</a:t>
            </a:r>
            <a:r>
              <a:rPr lang="en-US" altLang="zh-CN" dirty="0" err="1"/>
              <a:t>rainy,hot,normal</a:t>
            </a:r>
            <a:r>
              <a:rPr lang="en-US" altLang="zh-CN" dirty="0"/>
              <a:t>, weak,?}</a:t>
            </a:r>
            <a:r>
              <a:rPr lang="zh-CN" altLang="en-US" dirty="0"/>
              <a:t>的</a:t>
            </a:r>
            <a:r>
              <a:rPr lang="en-US" altLang="zh-CN" dirty="0"/>
              <a:t>play</a:t>
            </a:r>
            <a:r>
              <a:rPr lang="zh-CN" altLang="en-US" dirty="0"/>
              <a:t>类标号值应为</a:t>
            </a:r>
            <a:r>
              <a:rPr lang="en-US" altLang="zh-CN" dirty="0"/>
              <a:t>yes.</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52</a:t>
            </a:fld>
            <a:endParaRPr lang="zh-CN" altLang="zh-CN"/>
          </a:p>
        </p:txBody>
      </p:sp>
    </p:spTree>
    <p:extLst>
      <p:ext uri="{BB962C8B-B14F-4D97-AF65-F5344CB8AC3E}">
        <p14:creationId xmlns:p14="http://schemas.microsoft.com/office/powerpoint/2010/main" val="3773659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a:t>朴素贝叶斯分类算法的优缺点</a:t>
            </a:r>
          </a:p>
        </p:txBody>
      </p:sp>
      <p:sp>
        <p:nvSpPr>
          <p:cNvPr id="216067" name="Rectangle 3"/>
          <p:cNvSpPr>
            <a:spLocks noGrp="1" noChangeArrowheads="1"/>
          </p:cNvSpPr>
          <p:nvPr>
            <p:ph type="body" idx="1"/>
          </p:nvPr>
        </p:nvSpPr>
        <p:spPr/>
        <p:txBody>
          <a:bodyPr/>
          <a:lstStyle/>
          <a:p>
            <a:r>
              <a:rPr lang="zh-CN" altLang="en-US" dirty="0"/>
              <a:t>朴素贝叶斯分类算法的优点在于：</a:t>
            </a:r>
          </a:p>
          <a:p>
            <a:pPr lvl="1"/>
            <a:r>
              <a:rPr lang="zh-CN" altLang="en-US" dirty="0"/>
              <a:t>容易实现</a:t>
            </a:r>
          </a:p>
          <a:p>
            <a:pPr lvl="1"/>
            <a:r>
              <a:rPr lang="zh-CN" altLang="en-US" dirty="0"/>
              <a:t>在大多数情况下所获得的结果比较好。</a:t>
            </a:r>
          </a:p>
          <a:p>
            <a:r>
              <a:rPr lang="zh-CN" altLang="en-US" dirty="0"/>
              <a:t>缺点：</a:t>
            </a:r>
          </a:p>
          <a:p>
            <a:pPr lvl="1"/>
            <a:r>
              <a:rPr lang="zh-CN" altLang="en-US" dirty="0"/>
              <a:t>算法成立的</a:t>
            </a:r>
            <a:r>
              <a:rPr lang="zh-CN" altLang="en-US"/>
              <a:t>前提</a:t>
            </a:r>
            <a:r>
              <a:rPr lang="zh-CN" altLang="en-US" smtClean="0"/>
              <a:t>是假设</a:t>
            </a:r>
            <a:r>
              <a:rPr lang="zh-CN" altLang="en-US" dirty="0"/>
              <a:t>各属性之间互相独立。</a:t>
            </a:r>
          </a:p>
          <a:p>
            <a:pPr lvl="2"/>
            <a:r>
              <a:rPr lang="zh-CN" altLang="en-US" dirty="0"/>
              <a:t>当数据集满足</a:t>
            </a:r>
            <a:r>
              <a:rPr lang="zh-CN" altLang="en-US"/>
              <a:t>这种</a:t>
            </a:r>
            <a:r>
              <a:rPr lang="zh-CN" altLang="en-US" smtClean="0"/>
              <a:t>独立性假设</a:t>
            </a:r>
            <a:r>
              <a:rPr lang="zh-CN" altLang="en-US" dirty="0"/>
              <a:t>时，分类准确度较高。</a:t>
            </a:r>
          </a:p>
          <a:p>
            <a:pPr lvl="2"/>
            <a:r>
              <a:rPr lang="zh-CN" altLang="en-US" dirty="0"/>
              <a:t>而实际领域中，数据集可能并不完全</a:t>
            </a:r>
            <a:r>
              <a:rPr lang="zh-CN" altLang="en-US"/>
              <a:t>满足</a:t>
            </a:r>
            <a:r>
              <a:rPr lang="zh-CN" altLang="en-US" smtClean="0"/>
              <a:t>独立性假设</a:t>
            </a:r>
            <a:endParaRPr lang="zh-CN" altLang="en-US"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53</a:t>
            </a:fld>
            <a:endParaRPr lang="zh-CN" altLang="zh-CN"/>
          </a:p>
        </p:txBody>
      </p:sp>
    </p:spTree>
    <p:extLst>
      <p:ext uri="{BB962C8B-B14F-4D97-AF65-F5344CB8AC3E}">
        <p14:creationId xmlns:p14="http://schemas.microsoft.com/office/powerpoint/2010/main" val="349977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en-US" altLang="zh-CN"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K</a:t>
            </a:r>
            <a:r>
              <a:rPr lang="zh-CN" altLang="en-US"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近邻分类</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65163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4"/>
          <p:cNvSpPr txBox="1"/>
          <p:nvPr/>
        </p:nvSpPr>
        <p:spPr>
          <a:xfrm>
            <a:off x="1900364" y="159941"/>
            <a:ext cx="3428009"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en-US" altLang="zh-CN" sz="3800" dirty="0" smtClean="0">
                <a:sym typeface="+mn-lt"/>
              </a:rPr>
              <a:t>K</a:t>
            </a:r>
            <a:r>
              <a:rPr lang="zh-CN" altLang="zh-CN" sz="3800" dirty="0" smtClean="0">
                <a:sym typeface="+mn-lt"/>
              </a:rPr>
              <a:t>近邻</a:t>
            </a:r>
            <a:r>
              <a:rPr lang="zh-CN" altLang="en-US" sz="3800" dirty="0" smtClean="0">
                <a:sym typeface="+mn-lt"/>
              </a:rPr>
              <a:t>分类</a:t>
            </a:r>
            <a:r>
              <a:rPr lang="zh-CN" altLang="zh-CN" sz="3800" dirty="0" smtClean="0">
                <a:sym typeface="+mn-lt"/>
              </a:rPr>
              <a:t>算法</a:t>
            </a:r>
            <a:endParaRPr lang="zh-CN" altLang="en-US" sz="3800" dirty="0">
              <a:sym typeface="+mn-lt"/>
            </a:endParaRPr>
          </a:p>
        </p:txBody>
      </p:sp>
      <p:sp>
        <p:nvSpPr>
          <p:cNvPr id="9" name="Rectangle 3"/>
          <p:cNvSpPr txBox="1">
            <a:spLocks noChangeArrowheads="1"/>
          </p:cNvSpPr>
          <p:nvPr/>
        </p:nvSpPr>
        <p:spPr bwMode="auto">
          <a:xfrm>
            <a:off x="452711" y="952029"/>
            <a:ext cx="11649694"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buFont typeface="Wingdings" panose="05000000000000000000" pitchFamily="2" charset="2"/>
              <a:buChar char="l"/>
              <a:defRPr/>
            </a:pPr>
            <a:r>
              <a:rPr lang="en-US" altLang="zh-CN" sz="3000" b="0" kern="0" dirty="0" smtClean="0">
                <a:solidFill>
                  <a:srgbClr val="000000"/>
                </a:solidFill>
                <a:latin typeface="微软雅黑" pitchFamily="34" charset="-122"/>
                <a:ea typeface="微软雅黑" pitchFamily="34" charset="-122"/>
              </a:rPr>
              <a:t>K</a:t>
            </a:r>
            <a:r>
              <a:rPr lang="zh-CN" altLang="zh-CN" sz="3000" b="0" kern="0" dirty="0" smtClean="0">
                <a:solidFill>
                  <a:srgbClr val="000000"/>
                </a:solidFill>
                <a:latin typeface="微软雅黑" pitchFamily="34" charset="-122"/>
                <a:ea typeface="微软雅黑" pitchFamily="34" charset="-122"/>
              </a:rPr>
              <a:t>近邻算法（</a:t>
            </a:r>
            <a:r>
              <a:rPr lang="en-US" altLang="zh-CN" sz="3000" b="0" kern="0" dirty="0" smtClean="0">
                <a:solidFill>
                  <a:srgbClr val="000000"/>
                </a:solidFill>
                <a:latin typeface="微软雅黑" pitchFamily="34" charset="-122"/>
                <a:ea typeface="微软雅黑" pitchFamily="34" charset="-122"/>
              </a:rPr>
              <a:t>K-Nearest Neighbor</a:t>
            </a:r>
            <a:r>
              <a:rPr lang="zh-CN" altLang="zh-CN" sz="3000" b="0" kern="0" dirty="0" smtClean="0">
                <a:solidFill>
                  <a:srgbClr val="000000"/>
                </a:solidFill>
                <a:latin typeface="微软雅黑" pitchFamily="34" charset="-122"/>
                <a:ea typeface="微软雅黑" pitchFamily="34" charset="-122"/>
              </a:rPr>
              <a:t>，</a:t>
            </a:r>
            <a:r>
              <a:rPr lang="en-US" altLang="zh-CN" sz="3000" b="0" kern="0" dirty="0" smtClean="0">
                <a:solidFill>
                  <a:srgbClr val="000000"/>
                </a:solidFill>
                <a:latin typeface="微软雅黑" pitchFamily="34" charset="-122"/>
                <a:ea typeface="微软雅黑" pitchFamily="34" charset="-122"/>
              </a:rPr>
              <a:t>KNN</a:t>
            </a:r>
            <a:r>
              <a:rPr lang="zh-CN" altLang="zh-CN" sz="3000" b="0" kern="0" dirty="0" smtClean="0">
                <a:solidFill>
                  <a:srgbClr val="000000"/>
                </a:solidFill>
                <a:latin typeface="微软雅黑" pitchFamily="34" charset="-122"/>
                <a:ea typeface="微软雅黑" pitchFamily="34" charset="-122"/>
              </a:rPr>
              <a:t>）</a:t>
            </a:r>
            <a:endParaRPr lang="zh-CN" altLang="en-US" sz="3000" b="0" kern="0" dirty="0" smtClean="0">
              <a:solidFill>
                <a:srgbClr val="000000"/>
              </a:solidFill>
              <a:latin typeface="微软雅黑" pitchFamily="34" charset="-122"/>
              <a:ea typeface="微软雅黑" pitchFamily="34" charset="-122"/>
            </a:endParaRPr>
          </a:p>
          <a:p>
            <a:pPr lvl="1" eaLnBrk="1" hangingPunct="1">
              <a:buClr>
                <a:srgbClr val="009999"/>
              </a:buClr>
              <a:defRPr/>
            </a:pPr>
            <a:r>
              <a:rPr lang="zh-CN" altLang="zh-CN" sz="2800" b="0" kern="0" dirty="0" smtClean="0">
                <a:solidFill>
                  <a:srgbClr val="000000"/>
                </a:solidFill>
                <a:latin typeface="微软雅黑" pitchFamily="34" charset="-122"/>
                <a:ea typeface="微软雅黑" pitchFamily="34" charset="-122"/>
              </a:rPr>
              <a:t>一种</a:t>
            </a:r>
            <a:r>
              <a:rPr lang="zh-CN" altLang="zh-CN" sz="2800" b="0" kern="0" dirty="0" smtClean="0">
                <a:solidFill>
                  <a:srgbClr val="FF0000"/>
                </a:solidFill>
                <a:latin typeface="微软雅黑" pitchFamily="34" charset="-122"/>
                <a:ea typeface="微软雅黑" pitchFamily="34" charset="-122"/>
              </a:rPr>
              <a:t>监督学习分类</a:t>
            </a:r>
            <a:r>
              <a:rPr lang="zh-CN" altLang="zh-CN" sz="2800" b="0" kern="0" dirty="0" smtClean="0">
                <a:solidFill>
                  <a:srgbClr val="000000"/>
                </a:solidFill>
                <a:latin typeface="微软雅黑" pitchFamily="34" charset="-122"/>
                <a:ea typeface="微软雅黑" pitchFamily="34" charset="-122"/>
              </a:rPr>
              <a:t>算法</a:t>
            </a:r>
            <a:r>
              <a:rPr lang="zh-CN" altLang="en-US" sz="2800" b="0" kern="0" dirty="0" smtClean="0">
                <a:solidFill>
                  <a:srgbClr val="000000"/>
                </a:solidFill>
                <a:latin typeface="微软雅黑" pitchFamily="34" charset="-122"/>
                <a:ea typeface="微软雅黑" pitchFamily="34" charset="-122"/>
              </a:rPr>
              <a:t>；</a:t>
            </a:r>
          </a:p>
          <a:p>
            <a:pPr lvl="2" eaLnBrk="1" hangingPunct="1">
              <a:buClr>
                <a:srgbClr val="99CC00"/>
              </a:buClr>
              <a:defRPr/>
            </a:pPr>
            <a:r>
              <a:rPr lang="zh-CN" altLang="en-US" sz="2800" b="0" kern="0" dirty="0" smtClean="0">
                <a:solidFill>
                  <a:srgbClr val="000000"/>
                </a:solidFill>
                <a:latin typeface="微软雅黑" pitchFamily="34" charset="-122"/>
                <a:ea typeface="微软雅黑" pitchFamily="34" charset="-122"/>
              </a:rPr>
              <a:t>算法</a:t>
            </a:r>
            <a:r>
              <a:rPr lang="zh-CN" altLang="zh-CN" sz="2800" b="0" kern="0" dirty="0" smtClean="0">
                <a:solidFill>
                  <a:srgbClr val="FF0000"/>
                </a:solidFill>
                <a:latin typeface="微软雅黑" pitchFamily="34" charset="-122"/>
                <a:ea typeface="微软雅黑" pitchFamily="34" charset="-122"/>
              </a:rPr>
              <a:t>没有</a:t>
            </a:r>
            <a:r>
              <a:rPr lang="zh-CN" altLang="zh-CN" sz="2800" b="0" kern="0" dirty="0" smtClean="0">
                <a:solidFill>
                  <a:srgbClr val="000000"/>
                </a:solidFill>
                <a:latin typeface="微软雅黑" pitchFamily="34" charset="-122"/>
                <a:ea typeface="微软雅黑" pitchFamily="34" charset="-122"/>
              </a:rPr>
              <a:t>学习的过程</a:t>
            </a:r>
            <a:r>
              <a:rPr lang="zh-CN" altLang="en-US" sz="2800" b="0" kern="0" dirty="0" smtClean="0">
                <a:solidFill>
                  <a:srgbClr val="000000"/>
                </a:solidFill>
                <a:latin typeface="微软雅黑" pitchFamily="34" charset="-122"/>
                <a:ea typeface="微软雅黑" pitchFamily="34" charset="-122"/>
              </a:rPr>
              <a:t>；</a:t>
            </a:r>
          </a:p>
          <a:p>
            <a:pPr lvl="3" eaLnBrk="1" hangingPunct="1">
              <a:defRPr/>
            </a:pPr>
            <a:r>
              <a:rPr lang="zh-CN" altLang="zh-CN" sz="2400" b="0" dirty="0" smtClean="0">
                <a:latin typeface="微软雅黑" pitchFamily="34" charset="-122"/>
                <a:ea typeface="微软雅黑" pitchFamily="34" charset="-122"/>
              </a:rPr>
              <a:t>在分类时通过类别</a:t>
            </a:r>
            <a:r>
              <a:rPr lang="zh-CN" altLang="zh-CN" sz="2400" b="0" dirty="0" smtClean="0">
                <a:solidFill>
                  <a:srgbClr val="FF0000"/>
                </a:solidFill>
                <a:latin typeface="微软雅黑" pitchFamily="34" charset="-122"/>
                <a:ea typeface="微软雅黑" pitchFamily="34" charset="-122"/>
              </a:rPr>
              <a:t>已知的样本</a:t>
            </a:r>
            <a:r>
              <a:rPr lang="zh-CN" altLang="zh-CN" sz="2400" b="0" dirty="0" smtClean="0">
                <a:latin typeface="微软雅黑" pitchFamily="34" charset="-122"/>
                <a:ea typeface="微软雅黑" pitchFamily="34" charset="-122"/>
              </a:rPr>
              <a:t>对新样本的类别进行</a:t>
            </a:r>
            <a:r>
              <a:rPr lang="zh-CN" altLang="zh-CN" sz="2400" b="0" dirty="0" smtClean="0">
                <a:solidFill>
                  <a:srgbClr val="FF0000"/>
                </a:solidFill>
                <a:latin typeface="微软雅黑" pitchFamily="34" charset="-122"/>
                <a:ea typeface="微软雅黑" pitchFamily="34" charset="-122"/>
              </a:rPr>
              <a:t>预测</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lvl="3" eaLnBrk="1" hangingPunct="1">
              <a:defRPr/>
            </a:pPr>
            <a:r>
              <a:rPr lang="zh-CN" altLang="zh-CN" sz="2400" b="0" dirty="0" smtClean="0">
                <a:latin typeface="微软雅黑" pitchFamily="34" charset="-122"/>
                <a:ea typeface="微软雅黑" pitchFamily="34" charset="-122"/>
              </a:rPr>
              <a:t>属于</a:t>
            </a:r>
            <a:r>
              <a:rPr lang="zh-CN" altLang="zh-CN" sz="2400" b="0" dirty="0" smtClean="0">
                <a:solidFill>
                  <a:srgbClr val="FF0000"/>
                </a:solidFill>
                <a:latin typeface="微软雅黑" pitchFamily="34" charset="-122"/>
                <a:ea typeface="微软雅黑" pitchFamily="34" charset="-122"/>
              </a:rPr>
              <a:t>基于实例的</a:t>
            </a:r>
            <a:r>
              <a:rPr lang="zh-CN" altLang="zh-CN" sz="2400" b="0" dirty="0" smtClean="0">
                <a:latin typeface="微软雅黑" pitchFamily="34" charset="-122"/>
                <a:ea typeface="微软雅黑" pitchFamily="34" charset="-122"/>
              </a:rPr>
              <a:t>推理方法</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lvl="1" eaLnBrk="1" hangingPunct="1">
              <a:buClr>
                <a:srgbClr val="009999"/>
              </a:buClr>
              <a:defRPr/>
            </a:pPr>
            <a:r>
              <a:rPr lang="zh-CN" altLang="en-US" sz="2800" b="0" kern="0" dirty="0" smtClean="0">
                <a:solidFill>
                  <a:srgbClr val="000000"/>
                </a:solidFill>
                <a:latin typeface="微软雅黑" pitchFamily="34" charset="-122"/>
                <a:ea typeface="微软雅黑" pitchFamily="34" charset="-122"/>
              </a:rPr>
              <a:t>基本思路</a:t>
            </a:r>
          </a:p>
          <a:p>
            <a:pPr lvl="2" eaLnBrk="1" hangingPunct="1">
              <a:buClr>
                <a:srgbClr val="99CC00"/>
              </a:buClr>
              <a:defRPr/>
            </a:pPr>
            <a:r>
              <a:rPr lang="zh-CN" altLang="zh-CN" sz="2800" b="0" dirty="0" smtClean="0">
                <a:latin typeface="微软雅黑" pitchFamily="34" charset="-122"/>
                <a:ea typeface="微软雅黑" pitchFamily="34" charset="-122"/>
              </a:rPr>
              <a:t>通过以</a:t>
            </a:r>
            <a:r>
              <a:rPr lang="zh-CN" altLang="zh-CN" sz="2800" b="0" dirty="0" smtClean="0">
                <a:solidFill>
                  <a:srgbClr val="FF0000"/>
                </a:solidFill>
                <a:latin typeface="微软雅黑" pitchFamily="34" charset="-122"/>
                <a:ea typeface="微软雅黑" pitchFamily="34" charset="-122"/>
              </a:rPr>
              <a:t>某个数据为中心</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lvl="3" eaLnBrk="1" hangingPunct="1">
              <a:defRPr/>
            </a:pPr>
            <a:r>
              <a:rPr lang="zh-CN" altLang="zh-CN" sz="2400" b="0" dirty="0" smtClean="0">
                <a:latin typeface="微软雅黑" pitchFamily="34" charset="-122"/>
                <a:ea typeface="微软雅黑" pitchFamily="34" charset="-122"/>
              </a:rPr>
              <a:t>分析离其</a:t>
            </a:r>
            <a:r>
              <a:rPr lang="zh-CN" altLang="zh-CN" sz="2400" b="0" dirty="0" smtClean="0">
                <a:solidFill>
                  <a:srgbClr val="FF0000"/>
                </a:solidFill>
                <a:latin typeface="微软雅黑" pitchFamily="34" charset="-122"/>
                <a:ea typeface="微软雅黑" pitchFamily="34" charset="-122"/>
              </a:rPr>
              <a:t>最近的</a:t>
            </a:r>
            <a:r>
              <a:rPr lang="en-US" altLang="zh-CN" sz="2400" b="0" i="1" dirty="0" smtClean="0">
                <a:latin typeface="微软雅黑" pitchFamily="34" charset="-122"/>
                <a:ea typeface="微软雅黑" pitchFamily="34" charset="-122"/>
              </a:rPr>
              <a:t>K</a:t>
            </a:r>
            <a:r>
              <a:rPr lang="zh-CN" altLang="zh-CN" sz="2400" b="0" dirty="0" smtClean="0">
                <a:latin typeface="微软雅黑" pitchFamily="34" charset="-122"/>
                <a:ea typeface="微软雅黑" pitchFamily="34" charset="-122"/>
              </a:rPr>
              <a:t>个邻居的类别</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lvl="3" eaLnBrk="1" hangingPunct="1">
              <a:defRPr/>
            </a:pPr>
            <a:r>
              <a:rPr lang="zh-CN" altLang="zh-CN" sz="2400" b="0" dirty="0" smtClean="0">
                <a:latin typeface="微软雅黑" pitchFamily="34" charset="-122"/>
                <a:ea typeface="微软雅黑" pitchFamily="34" charset="-122"/>
              </a:rPr>
              <a:t>获得该数据</a:t>
            </a:r>
            <a:r>
              <a:rPr lang="zh-CN" altLang="zh-CN" sz="2400" b="0" dirty="0" smtClean="0">
                <a:solidFill>
                  <a:srgbClr val="FF0000"/>
                </a:solidFill>
                <a:latin typeface="微软雅黑" pitchFamily="34" charset="-122"/>
                <a:ea typeface="微软雅黑" pitchFamily="34" charset="-122"/>
              </a:rPr>
              <a:t>可能的类别</a:t>
            </a:r>
            <a:endParaRPr kumimoji="0" lang="zh-CN" altLang="en-US" sz="24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a:p>
            <a:pPr lvl="2" eaLnBrk="1" hangingPunct="1">
              <a:buClr>
                <a:srgbClr val="99CC00"/>
              </a:buClr>
              <a:defRPr/>
            </a:pPr>
            <a:r>
              <a:rPr lang="zh-CN" altLang="zh-CN" sz="2800" b="0" dirty="0" smtClean="0">
                <a:latin typeface="微软雅黑" pitchFamily="34" charset="-122"/>
                <a:ea typeface="微软雅黑" pitchFamily="34" charset="-122"/>
              </a:rPr>
              <a:t>如果取</a:t>
            </a:r>
            <a:r>
              <a:rPr lang="en-US" altLang="zh-CN" sz="2800" b="0" i="1" dirty="0" smtClean="0">
                <a:latin typeface="微软雅黑" pitchFamily="34" charset="-122"/>
                <a:ea typeface="微软雅黑" pitchFamily="34" charset="-122"/>
              </a:rPr>
              <a:t>K</a:t>
            </a:r>
            <a:r>
              <a:rPr lang="en-US" altLang="zh-CN" sz="2800" b="0" dirty="0" smtClean="0">
                <a:latin typeface="微软雅黑" pitchFamily="34" charset="-122"/>
                <a:ea typeface="微软雅黑" pitchFamily="34" charset="-122"/>
              </a:rPr>
              <a:t>=1 </a:t>
            </a:r>
            <a:endPar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lvl="3" eaLnBrk="1" hangingPunct="1">
              <a:defRPr/>
            </a:pPr>
            <a:r>
              <a:rPr lang="zh-CN" altLang="zh-CN" sz="2400" b="0" dirty="0" smtClean="0">
                <a:latin typeface="微软雅黑" pitchFamily="34" charset="-122"/>
                <a:ea typeface="微软雅黑" pitchFamily="34" charset="-122"/>
              </a:rPr>
              <a:t>待分类样本的类别就是</a:t>
            </a:r>
            <a:r>
              <a:rPr lang="zh-CN" altLang="zh-CN" sz="2400" b="0" dirty="0" smtClean="0">
                <a:solidFill>
                  <a:srgbClr val="FF0000"/>
                </a:solidFill>
                <a:latin typeface="微软雅黑" pitchFamily="34" charset="-122"/>
                <a:ea typeface="微软雅黑" pitchFamily="34" charset="-122"/>
              </a:rPr>
              <a:t>最近邻居</a:t>
            </a:r>
            <a:r>
              <a:rPr lang="zh-CN" altLang="zh-CN" sz="2400" b="0" dirty="0" smtClean="0">
                <a:latin typeface="微软雅黑" pitchFamily="34" charset="-122"/>
                <a:ea typeface="微软雅黑" pitchFamily="34" charset="-122"/>
              </a:rPr>
              <a:t>的类别</a:t>
            </a:r>
            <a:endPar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endParaRPr kumimoji="0" lang="en-US" altLang="zh-CN" sz="2400" b="1" i="0" u="none" strike="noStrike" kern="0" cap="none" spc="0" normalizeH="0" baseline="0" noProof="0" dirty="0" smtClean="0">
              <a:ln>
                <a:noFill/>
              </a:ln>
              <a:solidFill>
                <a:srgbClr val="000000"/>
              </a:solidFill>
              <a:effectLst/>
              <a:uLnTx/>
              <a:uFillTx/>
              <a:latin typeface="Arial"/>
              <a:ea typeface="黑体"/>
            </a:endParaRPr>
          </a:p>
        </p:txBody>
      </p:sp>
      <p:sp>
        <p:nvSpPr>
          <p:cNvPr id="10" name="Rectangle 6"/>
          <p:cNvSpPr>
            <a:spLocks noChangeArrowheads="1"/>
          </p:cNvSpPr>
          <p:nvPr/>
        </p:nvSpPr>
        <p:spPr bwMode="auto">
          <a:xfrm>
            <a:off x="684213" y="6352629"/>
            <a:ext cx="11211481" cy="576064"/>
          </a:xfrm>
          <a:prstGeom prst="rect">
            <a:avLst/>
          </a:prstGeom>
          <a:solidFill>
            <a:srgbClr val="FFFFCC"/>
          </a:solidFill>
          <a:ln w="9525">
            <a:solidFill>
              <a:srgbClr val="000000"/>
            </a:solidFill>
            <a:miter lim="800000"/>
            <a:headEnd/>
            <a:tailEnd/>
          </a:ln>
        </p:spPr>
        <p:txBody>
          <a:bodyPr wrap="none" anchor="ctr"/>
          <a:lstStyle/>
          <a:p>
            <a:pPr algn="ctr"/>
            <a:r>
              <a:rPr lang="zh-CN" altLang="zh-CN" sz="2800" b="1" kern="0" dirty="0" smtClean="0">
                <a:solidFill>
                  <a:srgbClr val="FF0000"/>
                </a:solidFill>
                <a:ea typeface="黑体" pitchFamily="49" charset="-122"/>
              </a:rPr>
              <a:t>只要训练样本足够多，</a:t>
            </a:r>
            <a:r>
              <a:rPr lang="en-US" altLang="zh-CN" sz="2800" b="1" kern="0" dirty="0" smtClean="0">
                <a:solidFill>
                  <a:srgbClr val="FF0000"/>
                </a:solidFill>
                <a:ea typeface="黑体" pitchFamily="49" charset="-122"/>
              </a:rPr>
              <a:t>K</a:t>
            </a:r>
            <a:r>
              <a:rPr lang="zh-CN" altLang="zh-CN" sz="2800" b="1" kern="0" dirty="0" smtClean="0">
                <a:solidFill>
                  <a:srgbClr val="FF0000"/>
                </a:solidFill>
                <a:ea typeface="黑体" pitchFamily="49" charset="-122"/>
              </a:rPr>
              <a:t>近邻算法就能达到很好的分类效果</a:t>
            </a:r>
            <a:endParaRPr lang="zh-CN" altLang="zh-CN" sz="2800" dirty="0"/>
          </a:p>
        </p:txBody>
      </p:sp>
    </p:spTree>
    <p:extLst>
      <p:ext uri="{BB962C8B-B14F-4D97-AF65-F5344CB8AC3E}">
        <p14:creationId xmlns:p14="http://schemas.microsoft.com/office/powerpoint/2010/main" val="2168240669"/>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dissolv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dissolv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slide(fromBottom)">
                                      <p:cBhvr>
                                        <p:cTn id="22" dur="500"/>
                                        <p:tgtEl>
                                          <p:spTgt spid="9">
                                            <p:txEl>
                                              <p:pRg st="5" end="5"/>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slide(fromBottom)">
                                      <p:cBhvr>
                                        <p:cTn id="25" dur="500"/>
                                        <p:tgtEl>
                                          <p:spTgt spid="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blinds(horizontal)">
                                      <p:cBhvr>
                                        <p:cTn id="30" dur="500"/>
                                        <p:tgtEl>
                                          <p:spTgt spid="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blinds(horizontal)">
                                      <p:cBhvr>
                                        <p:cTn id="40" dur="500"/>
                                        <p:tgtEl>
                                          <p:spTgt spid="9">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blinds(horizontal)">
                                      <p:cBhvr>
                                        <p:cTn id="43" dur="500"/>
                                        <p:tgtEl>
                                          <p:spTgt spid="9">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dissolve">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a:t>K-</a:t>
            </a:r>
            <a:r>
              <a:rPr lang="zh-CN" altLang="en-US"/>
              <a:t>最近邻分类方法概述</a:t>
            </a:r>
          </a:p>
        </p:txBody>
      </p:sp>
      <p:sp>
        <p:nvSpPr>
          <p:cNvPr id="225283" name="Rectangle 3"/>
          <p:cNvSpPr>
            <a:spLocks noChangeArrowheads="1"/>
          </p:cNvSpPr>
          <p:nvPr/>
        </p:nvSpPr>
        <p:spPr bwMode="auto">
          <a:xfrm>
            <a:off x="658565" y="1456084"/>
            <a:ext cx="11847462" cy="139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dirty="0">
                <a:solidFill>
                  <a:schemeClr val="tx1"/>
                </a:solidFill>
                <a:latin typeface="华文中宋" pitchFamily="2" charset="-122"/>
              </a:rPr>
              <a:t>基本思想</a:t>
            </a:r>
            <a:r>
              <a:rPr lang="en-US" altLang="zh-CN" dirty="0">
                <a:solidFill>
                  <a:schemeClr val="tx1"/>
                </a:solidFill>
                <a:latin typeface="华文中宋" pitchFamily="2" charset="-122"/>
              </a:rPr>
              <a:t>:</a:t>
            </a:r>
          </a:p>
          <a:p>
            <a:pPr lvl="1"/>
            <a:r>
              <a:rPr lang="zh-CN" altLang="en-US" sz="3000" dirty="0">
                <a:latin typeface="华文中宋" pitchFamily="2" charset="-122"/>
              </a:rPr>
              <a:t>如果它走路象鸭子，叫声象鸭子，则它可能是一个鸭子</a:t>
            </a:r>
          </a:p>
        </p:txBody>
      </p:sp>
      <p:pic>
        <p:nvPicPr>
          <p:cNvPr id="225302"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612" y="2737357"/>
            <a:ext cx="8679656" cy="346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56</a:t>
            </a:fld>
            <a:endParaRPr lang="zh-CN" altLang="zh-CN"/>
          </a:p>
        </p:txBody>
      </p:sp>
    </p:spTree>
    <p:extLst>
      <p:ext uri="{BB962C8B-B14F-4D97-AF65-F5344CB8AC3E}">
        <p14:creationId xmlns:p14="http://schemas.microsoft.com/office/powerpoint/2010/main" val="551747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812751" y="880021"/>
            <a:ext cx="11649694"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defRPr/>
            </a:pPr>
            <a:r>
              <a:rPr lang="zh-CN" altLang="en-US" sz="3000" b="0" kern="0" dirty="0" smtClean="0">
                <a:solidFill>
                  <a:srgbClr val="000000"/>
                </a:solidFill>
                <a:latin typeface="微软雅黑" pitchFamily="34" charset="-122"/>
                <a:ea typeface="微软雅黑" pitchFamily="34" charset="-122"/>
              </a:rPr>
              <a:t>一个实例</a:t>
            </a:r>
          </a:p>
        </p:txBody>
      </p:sp>
      <p:sp>
        <p:nvSpPr>
          <p:cNvPr id="308226"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8225" name="Object 1"/>
          <p:cNvGraphicFramePr>
            <a:graphicFrameLocks noChangeAspect="1"/>
          </p:cNvGraphicFramePr>
          <p:nvPr/>
        </p:nvGraphicFramePr>
        <p:xfrm>
          <a:off x="3477047" y="1240061"/>
          <a:ext cx="5112568" cy="4031863"/>
        </p:xfrm>
        <a:graphic>
          <a:graphicData uri="http://schemas.openxmlformats.org/presentationml/2006/ole">
            <mc:AlternateContent xmlns:mc="http://schemas.openxmlformats.org/markup-compatibility/2006">
              <mc:Choice xmlns:v="urn:schemas-microsoft-com:vml" Requires="v">
                <p:oleObj spid="_x0000_s1083" r:id="rId4" imgW="2346998" imgH="1843983" progId="">
                  <p:embed/>
                </p:oleObj>
              </mc:Choice>
              <mc:Fallback>
                <p:oleObj r:id="rId4" imgW="2346998" imgH="1843983" progId="">
                  <p:embed/>
                  <p:pic>
                    <p:nvPicPr>
                      <p:cNvPr id="3082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047" y="1240061"/>
                        <a:ext cx="5112568" cy="40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452711" y="5488533"/>
            <a:ext cx="11953328" cy="1200329"/>
          </a:xfrm>
          <a:prstGeom prst="rect">
            <a:avLst/>
          </a:prstGeom>
        </p:spPr>
        <p:txBody>
          <a:bodyPr wrap="square">
            <a:spAutoFit/>
          </a:bodyPr>
          <a:lstStyle/>
          <a:p>
            <a:pPr>
              <a:buFont typeface="Wingdings" pitchFamily="2" charset="2"/>
              <a:buChar char="n"/>
            </a:pPr>
            <a:r>
              <a:rPr lang="zh-CN" altLang="zh-CN" sz="2400" dirty="0" smtClean="0">
                <a:latin typeface="微软雅黑" pitchFamily="34" charset="-122"/>
                <a:ea typeface="微软雅黑" pitchFamily="34" charset="-122"/>
              </a:rPr>
              <a:t>当</a:t>
            </a:r>
            <a:r>
              <a:rPr lang="en-US" altLang="zh-CN" sz="2400" i="1" dirty="0" smtClean="0">
                <a:latin typeface="微软雅黑" pitchFamily="34" charset="-122"/>
                <a:ea typeface="微软雅黑" pitchFamily="34" charset="-122"/>
              </a:rPr>
              <a:t>K</a:t>
            </a:r>
            <a:r>
              <a:rPr lang="en-US" altLang="zh-CN" sz="2400" dirty="0" smtClean="0">
                <a:latin typeface="微软雅黑" pitchFamily="34" charset="-122"/>
                <a:ea typeface="微软雅黑" pitchFamily="34" charset="-122"/>
              </a:rPr>
              <a:t>=3</a:t>
            </a:r>
            <a:r>
              <a:rPr lang="zh-CN" altLang="zh-CN" sz="2400" dirty="0" smtClean="0">
                <a:latin typeface="微软雅黑" pitchFamily="34" charset="-122"/>
                <a:ea typeface="微软雅黑" pitchFamily="34" charset="-122"/>
              </a:rPr>
              <a:t>时，即选择最近的</a:t>
            </a:r>
            <a:r>
              <a:rPr lang="en-US" altLang="zh-CN" sz="2400" dirty="0" smtClean="0">
                <a:latin typeface="微软雅黑" pitchFamily="34" charset="-122"/>
                <a:ea typeface="微软雅黑" pitchFamily="34" charset="-122"/>
              </a:rPr>
              <a:t>3</a:t>
            </a:r>
            <a:r>
              <a:rPr lang="zh-CN" altLang="zh-CN" sz="2400" dirty="0" smtClean="0">
                <a:latin typeface="微软雅黑" pitchFamily="34" charset="-122"/>
                <a:ea typeface="微软雅黑" pitchFamily="34" charset="-122"/>
              </a:rPr>
              <a:t>个点，由于三角形样本所占近邻样本的比例为</a:t>
            </a:r>
            <a:r>
              <a:rPr lang="en-US" altLang="zh-CN" sz="2400" dirty="0" smtClean="0">
                <a:latin typeface="微软雅黑" pitchFamily="34" charset="-122"/>
                <a:ea typeface="微软雅黑" pitchFamily="34" charset="-122"/>
              </a:rPr>
              <a:t>2/3</a:t>
            </a:r>
            <a:r>
              <a:rPr lang="zh-CN" altLang="zh-CN" sz="2400" dirty="0" smtClean="0">
                <a:latin typeface="微软雅黑" pitchFamily="34" charset="-122"/>
                <a:ea typeface="微软雅黑" pitchFamily="34" charset="-122"/>
              </a:rPr>
              <a:t>，于是可以得出圆形输入实例应该为三角形；</a:t>
            </a:r>
            <a:endParaRPr lang="en-US" altLang="zh-CN" sz="2400" dirty="0" smtClean="0">
              <a:latin typeface="微软雅黑" pitchFamily="34" charset="-122"/>
              <a:ea typeface="微软雅黑" pitchFamily="34" charset="-122"/>
            </a:endParaRPr>
          </a:p>
          <a:p>
            <a:pPr>
              <a:buFont typeface="Wingdings" pitchFamily="2" charset="2"/>
              <a:buChar char="n"/>
            </a:pPr>
            <a:r>
              <a:rPr lang="zh-CN" altLang="zh-CN" sz="2400" dirty="0" smtClean="0">
                <a:latin typeface="微软雅黑" pitchFamily="34" charset="-122"/>
                <a:ea typeface="微软雅黑" pitchFamily="34" charset="-122"/>
              </a:rPr>
              <a:t>当</a:t>
            </a:r>
            <a:r>
              <a:rPr lang="en-US" altLang="zh-CN" sz="2400" i="1" dirty="0" smtClean="0">
                <a:latin typeface="微软雅黑" pitchFamily="34" charset="-122"/>
                <a:ea typeface="微软雅黑" pitchFamily="34" charset="-122"/>
              </a:rPr>
              <a:t>K</a:t>
            </a:r>
            <a:r>
              <a:rPr lang="en-US" altLang="zh-CN" sz="2400" dirty="0" smtClean="0">
                <a:latin typeface="微软雅黑" pitchFamily="34" charset="-122"/>
                <a:ea typeface="微软雅黑" pitchFamily="34" charset="-122"/>
              </a:rPr>
              <a:t>=5</a:t>
            </a:r>
            <a:r>
              <a:rPr lang="zh-CN" altLang="zh-CN" sz="2400" dirty="0" smtClean="0">
                <a:latin typeface="微软雅黑" pitchFamily="34" charset="-122"/>
                <a:ea typeface="微软雅黑" pitchFamily="34" charset="-122"/>
              </a:rPr>
              <a:t>时，由于长方形样本占近邻样本的比例为</a:t>
            </a:r>
            <a:r>
              <a:rPr lang="en-US" altLang="zh-CN" sz="2400" dirty="0" smtClean="0">
                <a:latin typeface="微软雅黑" pitchFamily="34" charset="-122"/>
                <a:ea typeface="微软雅黑" pitchFamily="34" charset="-122"/>
              </a:rPr>
              <a:t>3/5</a:t>
            </a:r>
            <a:r>
              <a:rPr lang="zh-CN" altLang="zh-CN" sz="2400" dirty="0" smtClean="0">
                <a:latin typeface="微软雅黑" pitchFamily="34" charset="-122"/>
                <a:ea typeface="微软雅黑" pitchFamily="34" charset="-122"/>
              </a:rPr>
              <a:t>，此时测试样本被归为长方形类别。</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346393280"/>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80703" y="736005"/>
            <a:ext cx="11649694"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defRPr/>
            </a:pPr>
            <a:r>
              <a:rPr lang="zh-CN" altLang="zh-CN" sz="3000" b="0" kern="0" dirty="0" smtClean="0">
                <a:solidFill>
                  <a:srgbClr val="000000"/>
                </a:solidFill>
                <a:latin typeface="微软雅黑" pitchFamily="34" charset="-122"/>
                <a:ea typeface="微软雅黑" pitchFamily="34" charset="-122"/>
              </a:rPr>
              <a:t>算法</a:t>
            </a:r>
            <a:r>
              <a:rPr lang="zh-CN" altLang="en-US" sz="3000" b="0" kern="0" dirty="0" smtClean="0">
                <a:solidFill>
                  <a:srgbClr val="000000"/>
                </a:solidFill>
                <a:latin typeface="微软雅黑" pitchFamily="34" charset="-122"/>
                <a:ea typeface="微软雅黑" pitchFamily="34" charset="-122"/>
              </a:rPr>
              <a:t>原理与描述</a:t>
            </a:r>
          </a:p>
          <a:p>
            <a:pPr lvl="1" eaLnBrk="1" hangingPunct="1">
              <a:buClr>
                <a:srgbClr val="009999"/>
              </a:buClr>
              <a:defRPr/>
            </a:pPr>
            <a:r>
              <a:rPr lang="zh-CN" altLang="en-US" sz="2800" b="0" dirty="0" smtClean="0">
                <a:latin typeface="微软雅黑" pitchFamily="34" charset="-122"/>
                <a:ea typeface="微软雅黑" pitchFamily="34" charset="-122"/>
              </a:rPr>
              <a:t>原理：</a:t>
            </a:r>
            <a:r>
              <a:rPr lang="zh-CN" altLang="zh-CN" sz="2800" b="0" dirty="0" smtClean="0">
                <a:latin typeface="微软雅黑" pitchFamily="34" charset="-122"/>
                <a:ea typeface="微软雅黑" pitchFamily="34" charset="-122"/>
              </a:rPr>
              <a:t>利用</a:t>
            </a:r>
            <a:r>
              <a:rPr lang="en-US" altLang="zh-CN" sz="2800" b="0" i="1" dirty="0" smtClean="0">
                <a:latin typeface="微软雅黑" pitchFamily="34" charset="-122"/>
                <a:ea typeface="微软雅黑" pitchFamily="34" charset="-122"/>
              </a:rPr>
              <a:t>K</a:t>
            </a:r>
            <a:r>
              <a:rPr lang="zh-CN" altLang="zh-CN" sz="2800" b="0" dirty="0" smtClean="0">
                <a:latin typeface="微软雅黑" pitchFamily="34" charset="-122"/>
                <a:ea typeface="微软雅黑" pitchFamily="34" charset="-122"/>
              </a:rPr>
              <a:t>近邻算法进行数据分类</a:t>
            </a:r>
            <a:endParaRPr lang="zh-CN" altLang="en-US" sz="2800" b="0" kern="0" dirty="0" smtClean="0">
              <a:solidFill>
                <a:srgbClr val="000000"/>
              </a:solidFill>
              <a:latin typeface="微软雅黑" pitchFamily="34" charset="-122"/>
              <a:ea typeface="微软雅黑" pitchFamily="34" charset="-122"/>
            </a:endParaRPr>
          </a:p>
          <a:p>
            <a:pPr lvl="2" eaLnBrk="1" hangingPunct="1">
              <a:buClr>
                <a:srgbClr val="99CC00"/>
              </a:buClr>
              <a:defRPr/>
            </a:pPr>
            <a:r>
              <a:rPr lang="zh-CN" altLang="zh-CN" sz="2800" b="0" dirty="0" smtClean="0">
                <a:latin typeface="微软雅黑" pitchFamily="34" charset="-122"/>
                <a:ea typeface="微软雅黑" pitchFamily="34" charset="-122"/>
              </a:rPr>
              <a:t>简单来说，对一个测试样本进行类别分析时</a:t>
            </a:r>
            <a:endParaRPr lang="zh-CN" altLang="en-US" sz="2800" b="0" kern="0" dirty="0" smtClean="0">
              <a:solidFill>
                <a:srgbClr val="000000"/>
              </a:solidFill>
              <a:latin typeface="微软雅黑" pitchFamily="34" charset="-122"/>
              <a:ea typeface="微软雅黑" pitchFamily="34" charset="-122"/>
            </a:endParaRPr>
          </a:p>
          <a:p>
            <a:pPr lvl="3" eaLnBrk="1" hangingPunct="1">
              <a:defRPr/>
            </a:pPr>
            <a:r>
              <a:rPr lang="zh-CN" altLang="zh-CN" sz="2400" b="0" dirty="0" smtClean="0">
                <a:latin typeface="微软雅黑" pitchFamily="34" charset="-122"/>
                <a:ea typeface="微软雅黑" pitchFamily="34" charset="-122"/>
              </a:rPr>
              <a:t>只需要利用测试样本扫描其附近的数据中</a:t>
            </a:r>
            <a:r>
              <a:rPr lang="zh-CN" altLang="zh-CN" sz="2400" b="0" dirty="0" smtClean="0">
                <a:solidFill>
                  <a:srgbClr val="FF0000"/>
                </a:solidFill>
                <a:latin typeface="微软雅黑" pitchFamily="34" charset="-122"/>
                <a:ea typeface="微软雅黑" pitchFamily="34" charset="-122"/>
              </a:rPr>
              <a:t>最大可能属于的分类类别</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a:p>
            <a:pPr lvl="3" eaLnBrk="1" hangingPunct="1">
              <a:defRPr/>
            </a:pPr>
            <a:r>
              <a:rPr lang="zh-CN" altLang="zh-CN" sz="2400" b="0" dirty="0" smtClean="0">
                <a:latin typeface="微软雅黑" pitchFamily="34" charset="-122"/>
                <a:ea typeface="微软雅黑" pitchFamily="34" charset="-122"/>
              </a:rPr>
              <a:t>然后依据</a:t>
            </a:r>
            <a:r>
              <a:rPr lang="zh-CN" altLang="zh-CN" sz="2400" b="0" dirty="0" smtClean="0">
                <a:solidFill>
                  <a:srgbClr val="FF0000"/>
                </a:solidFill>
                <a:latin typeface="微软雅黑" pitchFamily="34" charset="-122"/>
                <a:ea typeface="微软雅黑" pitchFamily="34" charset="-122"/>
              </a:rPr>
              <a:t>少数服从多数</a:t>
            </a:r>
            <a:r>
              <a:rPr lang="zh-CN" altLang="zh-CN" sz="2400" b="0" dirty="0" smtClean="0">
                <a:latin typeface="微软雅黑" pitchFamily="34" charset="-122"/>
                <a:ea typeface="微软雅黑" pitchFamily="34" charset="-122"/>
              </a:rPr>
              <a:t>的原理，就可以对测试样本进行分类</a:t>
            </a:r>
            <a:endParaRPr lang="en-US" altLang="zh-CN" sz="2400" b="0" dirty="0" smtClean="0">
              <a:latin typeface="微软雅黑" pitchFamily="34" charset="-122"/>
              <a:ea typeface="微软雅黑" pitchFamily="34" charset="-122"/>
            </a:endParaRPr>
          </a:p>
          <a:p>
            <a:pPr lvl="2" eaLnBrk="1" hangingPunct="1">
              <a:buClr>
                <a:srgbClr val="99CC00"/>
              </a:buClr>
              <a:defRPr/>
            </a:pPr>
            <a:r>
              <a:rPr lang="en-US" altLang="zh-CN" sz="2800" b="0" dirty="0" smtClean="0">
                <a:latin typeface="微软雅黑" pitchFamily="34" charset="-122"/>
                <a:ea typeface="微软雅黑" pitchFamily="34" charset="-122"/>
              </a:rPr>
              <a:t>K</a:t>
            </a:r>
            <a:r>
              <a:rPr lang="zh-CN" altLang="zh-CN" sz="2800" b="0" dirty="0" smtClean="0">
                <a:latin typeface="微软雅黑" pitchFamily="34" charset="-122"/>
                <a:ea typeface="微软雅黑" pitchFamily="34" charset="-122"/>
              </a:rPr>
              <a:t>近邻算法比较容易理解，但是计算过程却相对复杂，它需要计算出</a:t>
            </a:r>
            <a:r>
              <a:rPr lang="zh-CN" altLang="zh-CN" sz="2800" b="0" dirty="0" smtClean="0">
                <a:solidFill>
                  <a:srgbClr val="FF0000"/>
                </a:solidFill>
                <a:latin typeface="微软雅黑" pitchFamily="34" charset="-122"/>
                <a:ea typeface="微软雅黑" pitchFamily="34" charset="-122"/>
              </a:rPr>
              <a:t>每个数据中心与其他数据的关系</a:t>
            </a:r>
            <a:r>
              <a:rPr lang="zh-CN" altLang="zh-CN" sz="2800" b="0" dirty="0" smtClean="0">
                <a:latin typeface="微软雅黑" pitchFamily="34" charset="-122"/>
                <a:ea typeface="微软雅黑" pitchFamily="34" charset="-122"/>
              </a:rPr>
              <a:t>，并且进行</a:t>
            </a:r>
            <a:r>
              <a:rPr lang="zh-CN" altLang="zh-CN" sz="2800" b="0" dirty="0" smtClean="0">
                <a:solidFill>
                  <a:srgbClr val="FF0000"/>
                </a:solidFill>
                <a:latin typeface="微软雅黑" pitchFamily="34" charset="-122"/>
                <a:ea typeface="微软雅黑" pitchFamily="34" charset="-122"/>
              </a:rPr>
              <a:t>排序</a:t>
            </a:r>
            <a:endParaRPr lang="zh-CN" altLang="en-US" sz="2800" b="0" dirty="0" smtClean="0">
              <a:solidFill>
                <a:srgbClr val="FF0000"/>
              </a:solidFill>
              <a:latin typeface="微软雅黑" pitchFamily="34" charset="-122"/>
              <a:ea typeface="微软雅黑" pitchFamily="34" charset="-122"/>
            </a:endParaRPr>
          </a:p>
          <a:p>
            <a:pPr lvl="1" eaLnBrk="1" hangingPunct="1">
              <a:buClr>
                <a:srgbClr val="009999"/>
              </a:buClr>
              <a:defRPr/>
            </a:pPr>
            <a:r>
              <a:rPr lang="zh-CN" altLang="zh-CN" sz="2800" b="0" dirty="0" smtClean="0">
                <a:latin typeface="微软雅黑" pitchFamily="34" charset="-122"/>
                <a:ea typeface="微软雅黑" pitchFamily="34" charset="-122"/>
              </a:rPr>
              <a:t>算法描述</a:t>
            </a:r>
            <a:endParaRPr lang="zh-CN" altLang="en-US" sz="2800" b="0" kern="0" dirty="0" smtClean="0">
              <a:solidFill>
                <a:srgbClr val="000000"/>
              </a:solidFill>
              <a:latin typeface="微软雅黑" pitchFamily="34" charset="-122"/>
              <a:ea typeface="微软雅黑" pitchFamily="34" charset="-122"/>
            </a:endParaRPr>
          </a:p>
          <a:p>
            <a:pPr lvl="2" eaLnBrk="1" hangingPunct="1">
              <a:buClr>
                <a:srgbClr val="99CC00"/>
              </a:buClr>
              <a:defRPr/>
            </a:pPr>
            <a:r>
              <a:rPr lang="zh-CN" altLang="zh-CN" sz="2800" b="0" dirty="0" smtClean="0">
                <a:latin typeface="微软雅黑" pitchFamily="34" charset="-122"/>
                <a:ea typeface="微软雅黑" pitchFamily="34" charset="-122"/>
              </a:rPr>
              <a:t>计算测试数据与每一个训练数据之间的</a:t>
            </a:r>
            <a:r>
              <a:rPr lang="zh-CN" altLang="zh-CN" sz="2800" b="0" dirty="0" smtClean="0">
                <a:solidFill>
                  <a:srgbClr val="FF0000"/>
                </a:solidFill>
                <a:latin typeface="微软雅黑" pitchFamily="34" charset="-122"/>
                <a:ea typeface="微软雅黑" pitchFamily="34" charset="-122"/>
              </a:rPr>
              <a:t>距离</a:t>
            </a:r>
            <a:r>
              <a:rPr lang="zh-CN" altLang="zh-CN" sz="2800" b="0" dirty="0" smtClean="0">
                <a:latin typeface="微软雅黑" pitchFamily="34" charset="-122"/>
                <a:ea typeface="微软雅黑" pitchFamily="34" charset="-122"/>
              </a:rPr>
              <a:t>；</a:t>
            </a:r>
          </a:p>
          <a:p>
            <a:pPr lvl="2" eaLnBrk="1" hangingPunct="1">
              <a:buClr>
                <a:srgbClr val="99CC00"/>
              </a:buClr>
              <a:defRPr/>
            </a:pPr>
            <a:r>
              <a:rPr lang="zh-CN" altLang="zh-CN" sz="2800" b="0" dirty="0" smtClean="0">
                <a:latin typeface="微软雅黑" pitchFamily="34" charset="-122"/>
                <a:ea typeface="微软雅黑" pitchFamily="34" charset="-122"/>
              </a:rPr>
              <a:t>按照距离的</a:t>
            </a:r>
            <a:r>
              <a:rPr lang="zh-CN" altLang="zh-CN" sz="2800" b="0" dirty="0" smtClean="0">
                <a:solidFill>
                  <a:srgbClr val="FF0000"/>
                </a:solidFill>
                <a:latin typeface="微软雅黑" pitchFamily="34" charset="-122"/>
                <a:ea typeface="微软雅黑" pitchFamily="34" charset="-122"/>
              </a:rPr>
              <a:t>递增关系进行排序</a:t>
            </a:r>
            <a:r>
              <a:rPr lang="zh-CN" altLang="zh-CN" sz="2800" b="0" dirty="0" smtClean="0">
                <a:latin typeface="微软雅黑" pitchFamily="34" charset="-122"/>
                <a:ea typeface="微软雅黑" pitchFamily="34" charset="-122"/>
              </a:rPr>
              <a:t>；</a:t>
            </a:r>
          </a:p>
          <a:p>
            <a:pPr lvl="2" eaLnBrk="1" hangingPunct="1">
              <a:buClr>
                <a:srgbClr val="99CC00"/>
              </a:buClr>
              <a:defRPr/>
            </a:pPr>
            <a:r>
              <a:rPr lang="zh-CN" altLang="zh-CN" sz="2800" b="0" dirty="0" smtClean="0">
                <a:latin typeface="微软雅黑" pitchFamily="34" charset="-122"/>
                <a:ea typeface="微软雅黑" pitchFamily="34" charset="-122"/>
              </a:rPr>
              <a:t>选取距离</a:t>
            </a:r>
            <a:r>
              <a:rPr lang="zh-CN" altLang="zh-CN" sz="2800" b="0" dirty="0" smtClean="0">
                <a:solidFill>
                  <a:srgbClr val="FF0000"/>
                </a:solidFill>
                <a:latin typeface="微软雅黑" pitchFamily="34" charset="-122"/>
                <a:ea typeface="微软雅黑" pitchFamily="34" charset="-122"/>
              </a:rPr>
              <a:t>最小</a:t>
            </a:r>
            <a:r>
              <a:rPr lang="zh-CN" altLang="zh-CN" sz="2800" b="0" dirty="0" smtClean="0">
                <a:latin typeface="微软雅黑" pitchFamily="34" charset="-122"/>
                <a:ea typeface="微软雅黑" pitchFamily="34" charset="-122"/>
              </a:rPr>
              <a:t>的</a:t>
            </a:r>
            <a:r>
              <a:rPr lang="en-US" altLang="zh-CN" sz="2800" b="0" dirty="0" smtClean="0">
                <a:latin typeface="微软雅黑" pitchFamily="34" charset="-122"/>
                <a:ea typeface="微软雅黑" pitchFamily="34" charset="-122"/>
              </a:rPr>
              <a:t>K</a:t>
            </a:r>
            <a:r>
              <a:rPr lang="zh-CN" altLang="zh-CN" sz="2800" b="0" dirty="0" smtClean="0">
                <a:latin typeface="微软雅黑" pitchFamily="34" charset="-122"/>
                <a:ea typeface="微软雅黑" pitchFamily="34" charset="-122"/>
              </a:rPr>
              <a:t>个点；</a:t>
            </a:r>
          </a:p>
          <a:p>
            <a:pPr lvl="2" eaLnBrk="1" hangingPunct="1">
              <a:buClr>
                <a:srgbClr val="99CC00"/>
              </a:buClr>
              <a:defRPr/>
            </a:pPr>
            <a:r>
              <a:rPr lang="zh-CN" altLang="zh-CN" sz="2800" b="0" dirty="0" smtClean="0">
                <a:latin typeface="微软雅黑" pitchFamily="34" charset="-122"/>
                <a:ea typeface="微软雅黑" pitchFamily="34" charset="-122"/>
              </a:rPr>
              <a:t>确定前</a:t>
            </a:r>
            <a:r>
              <a:rPr lang="en-US" altLang="zh-CN" sz="2800" b="0" dirty="0" smtClean="0">
                <a:latin typeface="微软雅黑" pitchFamily="34" charset="-122"/>
                <a:ea typeface="微软雅黑" pitchFamily="34" charset="-122"/>
              </a:rPr>
              <a:t>K</a:t>
            </a:r>
            <a:r>
              <a:rPr lang="zh-CN" altLang="zh-CN" sz="2800" b="0" dirty="0" smtClean="0">
                <a:latin typeface="微软雅黑" pitchFamily="34" charset="-122"/>
                <a:ea typeface="微软雅黑" pitchFamily="34" charset="-122"/>
              </a:rPr>
              <a:t>个点所在类别的</a:t>
            </a:r>
            <a:r>
              <a:rPr lang="zh-CN" altLang="zh-CN" sz="2800" b="0" dirty="0" smtClean="0">
                <a:solidFill>
                  <a:srgbClr val="FF0000"/>
                </a:solidFill>
                <a:latin typeface="微软雅黑" pitchFamily="34" charset="-122"/>
                <a:ea typeface="微软雅黑" pitchFamily="34" charset="-122"/>
              </a:rPr>
              <a:t>出现频率</a:t>
            </a:r>
            <a:r>
              <a:rPr lang="zh-CN" altLang="zh-CN" sz="2800" b="0" dirty="0" smtClean="0">
                <a:latin typeface="微软雅黑" pitchFamily="34" charset="-122"/>
                <a:ea typeface="微软雅黑" pitchFamily="34" charset="-122"/>
              </a:rPr>
              <a:t>；</a:t>
            </a:r>
          </a:p>
          <a:p>
            <a:pPr lvl="2" eaLnBrk="1" hangingPunct="1">
              <a:buClr>
                <a:srgbClr val="99CC00"/>
              </a:buClr>
              <a:defRPr/>
            </a:pPr>
            <a:r>
              <a:rPr lang="zh-CN" altLang="zh-CN" sz="2800" b="0" dirty="0" smtClean="0">
                <a:latin typeface="微软雅黑" pitchFamily="34" charset="-122"/>
                <a:ea typeface="微软雅黑" pitchFamily="34" charset="-122"/>
              </a:rPr>
              <a:t>返回前</a:t>
            </a:r>
            <a:r>
              <a:rPr lang="en-US" altLang="zh-CN" sz="2800" b="0" dirty="0" smtClean="0">
                <a:latin typeface="微软雅黑" pitchFamily="34" charset="-122"/>
                <a:ea typeface="微软雅黑" pitchFamily="34" charset="-122"/>
              </a:rPr>
              <a:t>K</a:t>
            </a:r>
            <a:r>
              <a:rPr lang="zh-CN" altLang="zh-CN" sz="2800" b="0" dirty="0" smtClean="0">
                <a:latin typeface="微软雅黑" pitchFamily="34" charset="-122"/>
                <a:ea typeface="微软雅黑" pitchFamily="34" charset="-122"/>
              </a:rPr>
              <a:t>个点中出现频率</a:t>
            </a:r>
            <a:r>
              <a:rPr lang="zh-CN" altLang="zh-CN" sz="2800" b="0" dirty="0" smtClean="0">
                <a:solidFill>
                  <a:srgbClr val="FF0000"/>
                </a:solidFill>
                <a:latin typeface="微软雅黑" pitchFamily="34" charset="-122"/>
                <a:ea typeface="微软雅黑" pitchFamily="34" charset="-122"/>
              </a:rPr>
              <a:t>最高</a:t>
            </a:r>
            <a:r>
              <a:rPr lang="zh-CN" altLang="zh-CN" sz="2800" b="0" dirty="0" smtClean="0">
                <a:latin typeface="微软雅黑" pitchFamily="34" charset="-122"/>
                <a:ea typeface="微软雅黑" pitchFamily="34" charset="-122"/>
              </a:rPr>
              <a:t>的类别作为测试数据的</a:t>
            </a:r>
            <a:r>
              <a:rPr lang="zh-CN" altLang="zh-CN" sz="2800" b="0" dirty="0" smtClean="0">
                <a:solidFill>
                  <a:srgbClr val="FF0000"/>
                </a:solidFill>
                <a:latin typeface="微软雅黑" pitchFamily="34" charset="-122"/>
                <a:ea typeface="微软雅黑" pitchFamily="34" charset="-122"/>
              </a:rPr>
              <a:t>预测分类</a:t>
            </a:r>
            <a:r>
              <a:rPr lang="zh-CN" altLang="zh-CN" sz="2800" b="0" dirty="0" smtClean="0">
                <a:latin typeface="微软雅黑" pitchFamily="34" charset="-122"/>
                <a:ea typeface="微软雅黑" pitchFamily="34" charset="-122"/>
              </a:rPr>
              <a:t>。</a:t>
            </a:r>
          </a:p>
          <a:p>
            <a:pPr lvl="4" eaLnBrk="1" hangingPunct="1">
              <a:buClr>
                <a:srgbClr val="99CC00"/>
              </a:buClr>
              <a:defRPr/>
            </a:pPr>
            <a:endParaRPr lang="en-US" altLang="zh-CN" sz="2400" dirty="0" smtClean="0"/>
          </a:p>
        </p:txBody>
      </p:sp>
    </p:spTree>
    <p:extLst>
      <p:ext uri="{BB962C8B-B14F-4D97-AF65-F5344CB8AC3E}">
        <p14:creationId xmlns:p14="http://schemas.microsoft.com/office/powerpoint/2010/main" val="731653261"/>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dissolv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dissolv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dissolve">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slide(fromBottom)">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blinds(horizontal)">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blinds(horizontal)">
                                      <p:cBhvr>
                                        <p:cTn id="37" dur="500"/>
                                        <p:tgtEl>
                                          <p:spTgt spid="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blinds(horizontal)">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blinds(horizontal)">
                                      <p:cBhvr>
                                        <p:cTn id="47" dur="500"/>
                                        <p:tgtEl>
                                          <p:spTgt spid="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blinds(horizontal)">
                                      <p:cBhvr>
                                        <p:cTn id="52"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089232"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defRPr/>
            </a:pPr>
            <a:r>
              <a:rPr lang="zh-CN" altLang="zh-CN" sz="2400" b="0" dirty="0" smtClean="0">
                <a:latin typeface="微软雅黑" pitchFamily="34" charset="-122"/>
                <a:ea typeface="微软雅黑" pitchFamily="34" charset="-122"/>
              </a:rPr>
              <a:t>例</a:t>
            </a:r>
            <a:r>
              <a:rPr lang="zh-CN" altLang="en-US" sz="2400" b="0" dirty="0" smtClean="0">
                <a:latin typeface="微软雅黑" pitchFamily="34" charset="-122"/>
                <a:ea typeface="微软雅黑" pitchFamily="34" charset="-122"/>
              </a:rPr>
              <a:t>：</a:t>
            </a:r>
            <a:r>
              <a:rPr lang="zh-CN" altLang="zh-CN" sz="2400" b="0" dirty="0" smtClean="0">
                <a:latin typeface="微软雅黑" pitchFamily="34" charset="-122"/>
                <a:ea typeface="微软雅黑" pitchFamily="34" charset="-122"/>
              </a:rPr>
              <a:t>某电影院最近要上映一部新的电影《绿皮书》，推广部要策划一系列活动邀请部分会员参加，已知</a:t>
            </a:r>
            <a:r>
              <a:rPr lang="en-US" altLang="zh-CN" sz="2400" b="0" dirty="0" smtClean="0">
                <a:latin typeface="微软雅黑" pitchFamily="34" charset="-122"/>
                <a:ea typeface="微软雅黑" pitchFamily="34" charset="-122"/>
              </a:rPr>
              <a:t>A</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B</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C</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D</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E</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F</a:t>
            </a:r>
            <a:r>
              <a:rPr lang="zh-CN" altLang="zh-CN" sz="2400" b="0" dirty="0" smtClean="0">
                <a:latin typeface="微软雅黑" pitchFamily="34" charset="-122"/>
                <a:ea typeface="微软雅黑" pitchFamily="34" charset="-122"/>
              </a:rPr>
              <a:t>等六位</a:t>
            </a:r>
            <a:r>
              <a:rPr lang="en-US" altLang="zh-CN" sz="2400" b="0" dirty="0" smtClean="0">
                <a:latin typeface="微软雅黑" pitchFamily="34" charset="-122"/>
                <a:ea typeface="微软雅黑" pitchFamily="34" charset="-122"/>
              </a:rPr>
              <a:t>VIP</a:t>
            </a:r>
            <a:r>
              <a:rPr lang="zh-CN" altLang="zh-CN" sz="2400" b="0" dirty="0" smtClean="0">
                <a:latin typeface="微软雅黑" pitchFamily="34" charset="-122"/>
                <a:ea typeface="微软雅黑" pitchFamily="34" charset="-122"/>
              </a:rPr>
              <a:t>会员的近期观影记录，如表</a:t>
            </a:r>
            <a:r>
              <a:rPr lang="en-US" altLang="zh-CN" sz="2400" b="0" dirty="0" smtClean="0">
                <a:latin typeface="微软雅黑" pitchFamily="34" charset="-122"/>
                <a:ea typeface="微软雅黑" pitchFamily="34" charset="-122"/>
              </a:rPr>
              <a:t>1</a:t>
            </a:r>
            <a:r>
              <a:rPr lang="zh-CN" altLang="zh-CN" sz="2400" b="0" dirty="0" smtClean="0">
                <a:latin typeface="微软雅黑" pitchFamily="34" charset="-122"/>
                <a:ea typeface="微软雅黑" pitchFamily="34" charset="-122"/>
              </a:rPr>
              <a:t>所示。其中，会员</a:t>
            </a:r>
            <a:r>
              <a:rPr lang="en-US" altLang="zh-CN" sz="2400" b="0" dirty="0" smtClean="0">
                <a:latin typeface="微软雅黑" pitchFamily="34" charset="-122"/>
                <a:ea typeface="微软雅黑" pitchFamily="34" charset="-122"/>
              </a:rPr>
              <a:t>A</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B</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D</a:t>
            </a:r>
            <a:r>
              <a:rPr lang="zh-CN" altLang="zh-CN" sz="2400" b="0" dirty="0" smtClean="0">
                <a:latin typeface="微软雅黑" pitchFamily="34" charset="-122"/>
                <a:ea typeface="微软雅黑" pitchFamily="34" charset="-122"/>
              </a:rPr>
              <a:t>对该电影表现出观影兴趣，因此推广部试图根据</a:t>
            </a:r>
            <a:r>
              <a:rPr lang="zh-CN" altLang="en-US" sz="2400" b="0" dirty="0" smtClean="0">
                <a:latin typeface="微软雅黑" pitchFamily="34" charset="-122"/>
                <a:ea typeface="微软雅黑" pitchFamily="34" charset="-122"/>
              </a:rPr>
              <a:t>表</a:t>
            </a:r>
            <a:r>
              <a:rPr lang="en-US" altLang="zh-CN" sz="2400" b="0" dirty="0" smtClean="0">
                <a:latin typeface="微软雅黑" pitchFamily="34" charset="-122"/>
                <a:ea typeface="微软雅黑" pitchFamily="34" charset="-122"/>
              </a:rPr>
              <a:t>1</a:t>
            </a:r>
            <a:r>
              <a:rPr lang="zh-CN" altLang="zh-CN" sz="2400" b="0" dirty="0" smtClean="0">
                <a:latin typeface="微软雅黑" pitchFamily="34" charset="-122"/>
                <a:ea typeface="微软雅黑" pitchFamily="34" charset="-122"/>
              </a:rPr>
              <a:t>的近期观影数据了解其它观众的观影兴趣，以便确定活动邀请名单。</a:t>
            </a:r>
          </a:p>
          <a:p>
            <a:pPr lvl="4" eaLnBrk="1" hangingPunct="1">
              <a:buClr>
                <a:srgbClr val="99CC00"/>
              </a:buClr>
              <a:defRPr/>
            </a:pPr>
            <a:endParaRPr lang="en-US" altLang="zh-CN" sz="2400" dirty="0" smtClean="0"/>
          </a:p>
        </p:txBody>
      </p:sp>
      <p:graphicFrame>
        <p:nvGraphicFramePr>
          <p:cNvPr id="6" name="表格 5"/>
          <p:cNvGraphicFramePr>
            <a:graphicFrameLocks noGrp="1"/>
          </p:cNvGraphicFramePr>
          <p:nvPr/>
        </p:nvGraphicFramePr>
        <p:xfrm>
          <a:off x="1748855" y="2464194"/>
          <a:ext cx="9649072" cy="4248475"/>
        </p:xfrm>
        <a:graphic>
          <a:graphicData uri="http://schemas.openxmlformats.org/drawingml/2006/table">
            <a:tbl>
              <a:tblPr/>
              <a:tblGrid>
                <a:gridCol w="1029338">
                  <a:extLst>
                    <a:ext uri="{9D8B030D-6E8A-4147-A177-3AD203B41FA5}">
                      <a16:colId xmlns="" xmlns:a16="http://schemas.microsoft.com/office/drawing/2014/main" val="20000"/>
                    </a:ext>
                  </a:extLst>
                </a:gridCol>
                <a:gridCol w="2869315">
                  <a:extLst>
                    <a:ext uri="{9D8B030D-6E8A-4147-A177-3AD203B41FA5}">
                      <a16:colId xmlns="" xmlns:a16="http://schemas.microsoft.com/office/drawing/2014/main" val="20001"/>
                    </a:ext>
                  </a:extLst>
                </a:gridCol>
                <a:gridCol w="2966226">
                  <a:extLst>
                    <a:ext uri="{9D8B030D-6E8A-4147-A177-3AD203B41FA5}">
                      <a16:colId xmlns="" xmlns:a16="http://schemas.microsoft.com/office/drawing/2014/main" val="20002"/>
                    </a:ext>
                  </a:extLst>
                </a:gridCol>
                <a:gridCol w="2784193">
                  <a:extLst>
                    <a:ext uri="{9D8B030D-6E8A-4147-A177-3AD203B41FA5}">
                      <a16:colId xmlns="" xmlns:a16="http://schemas.microsoft.com/office/drawing/2014/main" val="20003"/>
                    </a:ext>
                  </a:extLst>
                </a:gridCol>
              </a:tblGrid>
              <a:tr h="386225">
                <a:tc>
                  <a:txBody>
                    <a:bodyPr/>
                    <a:lstStyle/>
                    <a:p>
                      <a:pPr algn="ctr">
                        <a:spcAft>
                          <a:spcPts val="0"/>
                        </a:spcAft>
                      </a:pPr>
                      <a:r>
                        <a:rPr lang="zh-CN" sz="2000" kern="100" dirty="0">
                          <a:latin typeface="微软雅黑" pitchFamily="34" charset="-122"/>
                          <a:ea typeface="微软雅黑" pitchFamily="34" charset="-122"/>
                          <a:cs typeface="Times New Roman"/>
                        </a:rPr>
                        <a:t>序号</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电影名称</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电影类型</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《无名之辈》</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剧情</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搞笑</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2</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《邪不压正》</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搞笑</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爱情</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动作</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2"/>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3</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《流浪地球》</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科幻</a:t>
                      </a:r>
                    </a:p>
                  </a:txBody>
                  <a:tcPr marL="68580" marR="68580" marT="0" marB="0" anchor="ctr">
                    <a:lnL>
                      <a:noFill/>
                    </a:lnL>
                    <a:lnR>
                      <a:noFill/>
                    </a:lnR>
                    <a:lnT>
                      <a:noFill/>
                    </a:lnT>
                    <a:lnB>
                      <a:noFill/>
                    </a:lnB>
                  </a:tcPr>
                </a:tc>
                <a:tc>
                  <a:txBody>
                    <a:bodyPr/>
                    <a:lstStyle/>
                    <a:p>
                      <a:pPr algn="ctr">
                        <a:spcAft>
                          <a:spcPts val="0"/>
                        </a:spcAft>
                      </a:pPr>
                      <a:r>
                        <a:rPr lang="en-US" sz="2000" kern="100" dirty="0">
                          <a:latin typeface="微软雅黑" pitchFamily="34" charset="-122"/>
                          <a:ea typeface="微软雅黑" pitchFamily="34" charset="-122"/>
                          <a:cs typeface="Times New Roman"/>
                        </a:rPr>
                        <a:t>A</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C</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F</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3"/>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4</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《疯狂地球人》</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喜剧</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剧情</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科幻</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4"/>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5</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《熊出没</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原始时代》</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剧情</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搞笑</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喜剧</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5"/>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6</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《飞驰人生》</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喜剧</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动作</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A</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6"/>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《阿丽塔</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战斗天使》</a:t>
                      </a: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动作</a:t>
                      </a:r>
                      <a:r>
                        <a:rPr lang="en-US" sz="2000" kern="100" dirty="0">
                          <a:latin typeface="微软雅黑" pitchFamily="34" charset="-122"/>
                          <a:ea typeface="微软雅黑" pitchFamily="34" charset="-122"/>
                          <a:cs typeface="Times New Roman"/>
                        </a:rPr>
                        <a:t> | </a:t>
                      </a:r>
                      <a:r>
                        <a:rPr lang="zh-CN" sz="2000" kern="100" dirty="0">
                          <a:latin typeface="微软雅黑" pitchFamily="34" charset="-122"/>
                          <a:ea typeface="微软雅黑" pitchFamily="34" charset="-122"/>
                          <a:cs typeface="Times New Roman"/>
                        </a:rPr>
                        <a:t>冒险</a:t>
                      </a:r>
                      <a:r>
                        <a:rPr lang="en-US" sz="2000" kern="100" dirty="0">
                          <a:latin typeface="微软雅黑" pitchFamily="34" charset="-122"/>
                          <a:ea typeface="微软雅黑" pitchFamily="34" charset="-122"/>
                          <a:cs typeface="Times New Roman"/>
                        </a:rPr>
                        <a:t> | </a:t>
                      </a:r>
                      <a:r>
                        <a:rPr lang="zh-CN" sz="2000" kern="100" dirty="0">
                          <a:latin typeface="微软雅黑" pitchFamily="34" charset="-122"/>
                          <a:ea typeface="微软雅黑" pitchFamily="34" charset="-122"/>
                          <a:cs typeface="Times New Roman"/>
                        </a:rPr>
                        <a:t>爱情</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A</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7"/>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8</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《一出好戏》</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喜剧</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动画</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冒险</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8"/>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9</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《我不是药神》</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搞笑</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剧情</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A</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9"/>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10</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《廉政风云》</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犯罪</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悬疑</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微软雅黑" pitchFamily="34" charset="-122"/>
                          <a:ea typeface="微软雅黑" pitchFamily="34" charset="-122"/>
                          <a:cs typeface="Times New Roman"/>
                        </a:rPr>
                        <a:t>C</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F</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
        <p:nvSpPr>
          <p:cNvPr id="387073" name="Rectangle 1"/>
          <p:cNvSpPr>
            <a:spLocks noChangeArrowheads="1"/>
          </p:cNvSpPr>
          <p:nvPr/>
        </p:nvSpPr>
        <p:spPr bwMode="auto">
          <a:xfrm>
            <a:off x="4792874" y="6856685"/>
            <a:ext cx="4084773"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表</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 </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观看电影的会员与电影类型示例</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14356309"/>
      </p:ext>
    </p:extLst>
  </p:cSld>
  <p:clrMapOvr>
    <a:masterClrMapping/>
  </p:clrMapOvr>
  <p:transition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82203" y="351587"/>
            <a:ext cx="8679656" cy="669690"/>
          </a:xfrm>
        </p:spPr>
        <p:txBody>
          <a:bodyPr>
            <a:normAutofit fontScale="90000"/>
          </a:bodyPr>
          <a:lstStyle/>
          <a:p>
            <a:r>
              <a:rPr lang="zh-CN" altLang="en-US"/>
              <a:t>分类的步骤</a:t>
            </a:r>
          </a:p>
        </p:txBody>
      </p:sp>
      <p:sp>
        <p:nvSpPr>
          <p:cNvPr id="7" name="Rectangle 3"/>
          <p:cNvSpPr txBox="1">
            <a:spLocks noChangeArrowheads="1"/>
          </p:cNvSpPr>
          <p:nvPr/>
        </p:nvSpPr>
        <p:spPr bwMode="auto">
          <a:xfrm>
            <a:off x="493924" y="1262366"/>
            <a:ext cx="11410466" cy="51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33" tIns="48216" rIns="96433" bIns="48216"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分类的过程描述如下：</a:t>
            </a:r>
          </a:p>
          <a:p>
            <a:pPr lvl="1"/>
            <a:r>
              <a:rPr lang="en-US" altLang="zh-CN" sz="2800" dirty="0" smtClean="0"/>
              <a:t>1)</a:t>
            </a:r>
            <a:r>
              <a:rPr lang="zh-CN" altLang="en-US" sz="2800" dirty="0" smtClean="0"/>
              <a:t>首先将数据集划分为</a:t>
            </a:r>
            <a:r>
              <a:rPr lang="en-US" altLang="zh-CN" sz="2800" dirty="0" smtClean="0"/>
              <a:t>2</a:t>
            </a:r>
            <a:r>
              <a:rPr lang="zh-CN" altLang="en-US" sz="2800" dirty="0" smtClean="0"/>
              <a:t>部分：</a:t>
            </a:r>
            <a:r>
              <a:rPr lang="zh-CN" altLang="en-US" sz="2800" dirty="0" smtClean="0">
                <a:solidFill>
                  <a:srgbClr val="A50021"/>
                </a:solidFill>
              </a:rPr>
              <a:t>训练集</a:t>
            </a:r>
            <a:r>
              <a:rPr lang="zh-CN" altLang="en-US" sz="2800" dirty="0" smtClean="0"/>
              <a:t>和</a:t>
            </a:r>
            <a:r>
              <a:rPr lang="zh-CN" altLang="en-US" sz="2800" dirty="0" smtClean="0">
                <a:solidFill>
                  <a:srgbClr val="A50021"/>
                </a:solidFill>
              </a:rPr>
              <a:t>测试集</a:t>
            </a:r>
            <a:r>
              <a:rPr lang="zh-CN" altLang="en-US" sz="2800" dirty="0" smtClean="0"/>
              <a:t>。</a:t>
            </a:r>
          </a:p>
          <a:p>
            <a:pPr lvl="1"/>
            <a:r>
              <a:rPr lang="en-US" altLang="zh-CN" sz="2800" dirty="0" smtClean="0"/>
              <a:t>2) </a:t>
            </a:r>
            <a:r>
              <a:rPr lang="zh-CN" altLang="en-US" sz="2800" dirty="0" smtClean="0"/>
              <a:t>第一步：对训练集学习，</a:t>
            </a:r>
            <a:r>
              <a:rPr lang="zh-CN" altLang="en-US" sz="2800" dirty="0" smtClean="0">
                <a:solidFill>
                  <a:srgbClr val="FF0000"/>
                </a:solidFill>
              </a:rPr>
              <a:t>构建</a:t>
            </a:r>
            <a:r>
              <a:rPr lang="zh-CN" altLang="en-US" sz="2800" dirty="0" smtClean="0"/>
              <a:t>分类模型。</a:t>
            </a:r>
          </a:p>
          <a:p>
            <a:pPr lvl="2"/>
            <a:r>
              <a:rPr lang="zh-CN" altLang="en-US" sz="2800" dirty="0" smtClean="0"/>
              <a:t>模型可以是决策树或分类规则等形式。</a:t>
            </a:r>
          </a:p>
          <a:p>
            <a:pPr lvl="1"/>
            <a:r>
              <a:rPr lang="en-US" altLang="zh-CN" sz="2800" dirty="0" smtClean="0"/>
              <a:t>3) </a:t>
            </a:r>
            <a:r>
              <a:rPr lang="zh-CN" altLang="en-US" sz="2800" dirty="0" smtClean="0"/>
              <a:t>第二步：用建好的分类模型对测试集分类</a:t>
            </a:r>
          </a:p>
          <a:p>
            <a:pPr lvl="2"/>
            <a:r>
              <a:rPr lang="zh-CN" altLang="en-US" sz="2800" dirty="0" smtClean="0">
                <a:solidFill>
                  <a:srgbClr val="FF0000"/>
                </a:solidFill>
              </a:rPr>
              <a:t>评估</a:t>
            </a:r>
            <a:r>
              <a:rPr lang="zh-CN" altLang="en-US" sz="2800" dirty="0" smtClean="0"/>
              <a:t>该分类模型的分类准确度及其它性能。</a:t>
            </a:r>
          </a:p>
          <a:p>
            <a:pPr lvl="1"/>
            <a:r>
              <a:rPr lang="en-US" altLang="zh-CN" sz="2800" dirty="0" smtClean="0"/>
              <a:t>4)</a:t>
            </a:r>
            <a:r>
              <a:rPr lang="zh-CN" altLang="en-US" sz="2800" dirty="0" smtClean="0"/>
              <a:t>最后，使用分类准确度高的分类模型对类标号未知的未来样本数据进行分类。</a:t>
            </a:r>
            <a:endParaRPr lang="zh-CN" altLang="en-US" sz="2800"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a:t>
            </a:fld>
            <a:endParaRPr lang="zh-CN" altLang="zh-CN"/>
          </a:p>
        </p:txBody>
      </p:sp>
    </p:spTree>
    <p:extLst>
      <p:ext uri="{BB962C8B-B14F-4D97-AF65-F5344CB8AC3E}">
        <p14:creationId xmlns:p14="http://schemas.microsoft.com/office/powerpoint/2010/main" val="4196627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233248"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2400" b="0" dirty="0" smtClean="0">
                <a:latin typeface="微软雅黑" pitchFamily="34" charset="-122"/>
                <a:ea typeface="微软雅黑" pitchFamily="34" charset="-122"/>
              </a:rPr>
              <a:t>解：第一步：将表</a:t>
            </a:r>
            <a:r>
              <a:rPr lang="en-US" altLang="zh-CN" sz="2400" b="0" dirty="0" smtClean="0">
                <a:latin typeface="微软雅黑" pitchFamily="34" charset="-122"/>
                <a:ea typeface="微软雅黑" pitchFamily="34" charset="-122"/>
              </a:rPr>
              <a:t>1</a:t>
            </a:r>
            <a:r>
              <a:rPr lang="zh-CN" altLang="zh-CN" sz="2400" b="0" dirty="0" smtClean="0">
                <a:latin typeface="微软雅黑" pitchFamily="34" charset="-122"/>
                <a:ea typeface="微软雅黑" pitchFamily="34" charset="-122"/>
              </a:rPr>
              <a:t>转换为每个会员的观影记录，并通过</a:t>
            </a:r>
            <a:r>
              <a:rPr lang="en-US" altLang="zh-CN" sz="2400" b="0" dirty="0" smtClean="0">
                <a:latin typeface="微软雅黑" pitchFamily="34" charset="-122"/>
                <a:ea typeface="微软雅黑" pitchFamily="34" charset="-122"/>
              </a:rPr>
              <a:t>6.3.2</a:t>
            </a:r>
            <a:r>
              <a:rPr lang="zh-CN" altLang="zh-CN" sz="2400" b="0" dirty="0" smtClean="0">
                <a:latin typeface="微软雅黑" pitchFamily="34" charset="-122"/>
                <a:ea typeface="微软雅黑" pitchFamily="34" charset="-122"/>
              </a:rPr>
              <a:t>的方法将会员的观影记录转化为特征向量，如表</a:t>
            </a:r>
            <a:r>
              <a:rPr lang="en-US" altLang="zh-CN" sz="2400" b="0" dirty="0" smtClean="0">
                <a:latin typeface="微软雅黑" pitchFamily="34" charset="-122"/>
                <a:ea typeface="微软雅黑" pitchFamily="34" charset="-122"/>
              </a:rPr>
              <a:t>2</a:t>
            </a:r>
            <a:r>
              <a:rPr lang="zh-CN" altLang="zh-CN" sz="2400" b="0" dirty="0" smtClean="0">
                <a:latin typeface="微软雅黑" pitchFamily="34" charset="-122"/>
                <a:ea typeface="微软雅黑" pitchFamily="34" charset="-122"/>
              </a:rPr>
              <a:t>所示，为下一步计算用户间相似度做好准备。</a:t>
            </a:r>
          </a:p>
          <a:p>
            <a:pPr lvl="4" eaLnBrk="1" hangingPunct="1">
              <a:buClr>
                <a:srgbClr val="99CC00"/>
              </a:buClr>
              <a:defRPr/>
            </a:pPr>
            <a:endParaRPr lang="en-US" altLang="zh-CN" sz="2400" dirty="0" smtClean="0"/>
          </a:p>
        </p:txBody>
      </p:sp>
      <p:sp>
        <p:nvSpPr>
          <p:cNvPr id="387073" name="Rectangle 1"/>
          <p:cNvSpPr>
            <a:spLocks noChangeArrowheads="1"/>
          </p:cNvSpPr>
          <p:nvPr/>
        </p:nvSpPr>
        <p:spPr bwMode="auto">
          <a:xfrm>
            <a:off x="4792874" y="6856685"/>
            <a:ext cx="4084773"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dirty="0" smtClean="0">
                <a:latin typeface="微软雅黑" pitchFamily="34" charset="-122"/>
                <a:ea typeface="微软雅黑" pitchFamily="34" charset="-122"/>
                <a:cs typeface="Times New Roman" pitchFamily="18" charset="0"/>
              </a:rPr>
              <a:t>表</a:t>
            </a:r>
            <a:r>
              <a:rPr lang="en-US" altLang="zh-CN" dirty="0" smtClean="0">
                <a:latin typeface="微软雅黑" pitchFamily="34" charset="-122"/>
                <a:ea typeface="微软雅黑" pitchFamily="34" charset="-122"/>
                <a:cs typeface="Times New Roman" pitchFamily="18" charset="0"/>
              </a:rPr>
              <a:t>2 </a:t>
            </a:r>
            <a:r>
              <a:rPr lang="zh-CN" altLang="en-US" dirty="0" smtClean="0">
                <a:latin typeface="微软雅黑" pitchFamily="34" charset="-122"/>
                <a:ea typeface="微软雅黑" pitchFamily="34" charset="-122"/>
                <a:cs typeface="Times New Roman" pitchFamily="18" charset="0"/>
              </a:rPr>
              <a:t>会员观看电影的记录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10" name="表格 9"/>
          <p:cNvGraphicFramePr>
            <a:graphicFrameLocks noGrp="1"/>
          </p:cNvGraphicFramePr>
          <p:nvPr/>
        </p:nvGraphicFramePr>
        <p:xfrm>
          <a:off x="884759" y="1744117"/>
          <a:ext cx="11521280" cy="4896542"/>
        </p:xfrm>
        <a:graphic>
          <a:graphicData uri="http://schemas.openxmlformats.org/drawingml/2006/table">
            <a:tbl>
              <a:tblPr/>
              <a:tblGrid>
                <a:gridCol w="1309841">
                  <a:extLst>
                    <a:ext uri="{9D8B030D-6E8A-4147-A177-3AD203B41FA5}">
                      <a16:colId xmlns="" xmlns:a16="http://schemas.microsoft.com/office/drawing/2014/main" val="20000"/>
                    </a:ext>
                  </a:extLst>
                </a:gridCol>
                <a:gridCol w="7110339">
                  <a:extLst>
                    <a:ext uri="{9D8B030D-6E8A-4147-A177-3AD203B41FA5}">
                      <a16:colId xmlns="" xmlns:a16="http://schemas.microsoft.com/office/drawing/2014/main" val="20001"/>
                    </a:ext>
                  </a:extLst>
                </a:gridCol>
                <a:gridCol w="3101100">
                  <a:extLst>
                    <a:ext uri="{9D8B030D-6E8A-4147-A177-3AD203B41FA5}">
                      <a16:colId xmlns="" xmlns:a16="http://schemas.microsoft.com/office/drawing/2014/main" val="20002"/>
                    </a:ext>
                  </a:extLst>
                </a:gridCol>
              </a:tblGrid>
              <a:tr h="610208">
                <a:tc>
                  <a:txBody>
                    <a:bodyPr/>
                    <a:lstStyle/>
                    <a:p>
                      <a:pPr algn="ctr">
                        <a:spcAft>
                          <a:spcPts val="0"/>
                        </a:spcAft>
                      </a:pPr>
                      <a:r>
                        <a:rPr lang="zh-CN" sz="2000" kern="100" dirty="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微软雅黑" pitchFamily="34" charset="-122"/>
                          <a:ea typeface="微软雅黑" pitchFamily="34" charset="-122"/>
                          <a:cs typeface="Times New Roman"/>
                        </a:rPr>
                        <a:t>电影名称</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特征向量</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714389">
                <a:tc>
                  <a:txBody>
                    <a:bodyPr/>
                    <a:lstStyle/>
                    <a:p>
                      <a:pPr algn="ctr">
                        <a:spcAft>
                          <a:spcPts val="0"/>
                        </a:spcAft>
                      </a:pPr>
                      <a:r>
                        <a:rPr lang="en-US" sz="2000" kern="100">
                          <a:latin typeface="微软雅黑" pitchFamily="34" charset="-122"/>
                          <a:ea typeface="微软雅黑" pitchFamily="34" charset="-122"/>
                          <a:cs typeface="Times New Roman"/>
                        </a:rPr>
                        <a:t>A</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《流浪地球》</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《飞驰人生》</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《阿丽塔</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战斗天使》</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[0 0 1 0 0 1 1 0 1 0]</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714389">
                <a:tc>
                  <a:txBody>
                    <a:bodyPr/>
                    <a:lstStyle/>
                    <a:p>
                      <a:pPr algn="ctr">
                        <a:spcAft>
                          <a:spcPts val="0"/>
                        </a:spcAft>
                      </a:pPr>
                      <a:r>
                        <a:rPr lang="en-US" sz="2000" kern="100">
                          <a:latin typeface="微软雅黑" pitchFamily="34" charset="-122"/>
                          <a:ea typeface="微软雅黑" pitchFamily="34" charset="-122"/>
                          <a:cs typeface="Times New Roman"/>
                        </a:rPr>
                        <a:t>B</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《邪不压正》</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《流浪地球》</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《疯狂地球人》</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《阿丽塔</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战斗天使》</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《一出好戏》</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[0 1 1 1 0 0 1 1 1 0]</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2"/>
                  </a:ext>
                </a:extLst>
              </a:tr>
              <a:tr h="714389">
                <a:tc>
                  <a:txBody>
                    <a:bodyPr/>
                    <a:lstStyle/>
                    <a:p>
                      <a:pPr algn="ctr">
                        <a:spcAft>
                          <a:spcPts val="0"/>
                        </a:spcAft>
                      </a:pPr>
                      <a:r>
                        <a:rPr lang="en-US" sz="2000" kern="100">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《无名之辈》</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《流浪地球》</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《疯狂地球人》</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《飞驰人生》</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《一出好戏》</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《廉政风云》</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[1 0 1 1 0 1 0 1 1 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3"/>
                  </a:ext>
                </a:extLst>
              </a:tr>
              <a:tr h="714389">
                <a:tc>
                  <a:txBody>
                    <a:bodyPr/>
                    <a:lstStyle/>
                    <a:p>
                      <a:pPr algn="ctr">
                        <a:spcAft>
                          <a:spcPts val="0"/>
                        </a:spcAft>
                      </a:pPr>
                      <a:r>
                        <a:rPr lang="en-US" sz="2000" kern="100">
                          <a:latin typeface="微软雅黑" pitchFamily="34" charset="-122"/>
                          <a:ea typeface="微软雅黑" pitchFamily="34" charset="-122"/>
                          <a:cs typeface="Times New Roman"/>
                        </a:rPr>
                        <a:t>D</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《无名之辈 》</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《流浪地球》</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《疯狂地球人》</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《飞驰人生》</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《一出好戏》</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[1 1 1 1 0 1 0 1 1 0]</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4"/>
                  </a:ext>
                </a:extLst>
              </a:tr>
              <a:tr h="714389">
                <a:tc>
                  <a:txBody>
                    <a:bodyPr/>
                    <a:lstStyle/>
                    <a:p>
                      <a:pPr algn="ctr">
                        <a:spcAft>
                          <a:spcPts val="0"/>
                        </a:spcAft>
                      </a:pP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《邪不压正》</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《疯狂地球人》</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《熊出没</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原始时代》</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《飞驰人生》</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《阿丽塔</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战斗天使》</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p>
                  </a:txBody>
                  <a:tcPr marL="68580" marR="68580" marT="0" marB="0" anchor="ctr">
                    <a:lnL>
                      <a:noFill/>
                    </a:lnL>
                    <a:lnR>
                      <a:noFill/>
                    </a:lnR>
                    <a:lnT>
                      <a:noFill/>
                    </a:lnT>
                    <a:lnB>
                      <a:noFill/>
                    </a:lnB>
                  </a:tcPr>
                </a:tc>
                <a:tc>
                  <a:txBody>
                    <a:bodyPr/>
                    <a:lstStyle/>
                    <a:p>
                      <a:pPr algn="ctr">
                        <a:spcAft>
                          <a:spcPts val="0"/>
                        </a:spcAft>
                      </a:pPr>
                      <a:r>
                        <a:rPr lang="en-US" sz="2000" kern="100" dirty="0">
                          <a:latin typeface="微软雅黑" pitchFamily="34" charset="-122"/>
                          <a:ea typeface="微软雅黑" pitchFamily="34" charset="-122"/>
                          <a:cs typeface="Times New Roman"/>
                        </a:rPr>
                        <a:t>[0 1 0 1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0 1 0]</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5"/>
                  </a:ext>
                </a:extLst>
              </a:tr>
              <a:tr h="714389">
                <a:tc>
                  <a:txBody>
                    <a:bodyPr/>
                    <a:lstStyle/>
                    <a:p>
                      <a:pPr algn="ctr">
                        <a:spcAft>
                          <a:spcPts val="0"/>
                        </a:spcAft>
                      </a:pP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《无名之辈》</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《流浪地球》</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《疯狂地球人》</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《一出好戏》</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《我不是药神》</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《廉政风云》</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微软雅黑" pitchFamily="34" charset="-122"/>
                          <a:ea typeface="微软雅黑" pitchFamily="34" charset="-122"/>
                          <a:cs typeface="Times New Roman"/>
                        </a:rPr>
                        <a:t>[1 0 1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0 </a:t>
                      </a:r>
                      <a:r>
                        <a:rPr lang="en-US" sz="2000" kern="100" dirty="0" err="1">
                          <a:latin typeface="微软雅黑" pitchFamily="34" charset="-122"/>
                          <a:ea typeface="微软雅黑" pitchFamily="34" charset="-122"/>
                          <a:cs typeface="Times New Roman"/>
                        </a:rPr>
                        <a:t>0</a:t>
                      </a:r>
                      <a:r>
                        <a:rPr lang="en-US" sz="2000" kern="100" dirty="0">
                          <a:latin typeface="微软雅黑" pitchFamily="34" charset="-122"/>
                          <a:ea typeface="微软雅黑" pitchFamily="34" charset="-122"/>
                          <a:cs typeface="Times New Roman"/>
                        </a:rPr>
                        <a:t> </a:t>
                      </a:r>
                      <a:r>
                        <a:rPr lang="en-US" sz="2000" kern="100" dirty="0" err="1">
                          <a:latin typeface="微软雅黑" pitchFamily="34" charset="-122"/>
                          <a:ea typeface="微软雅黑" pitchFamily="34" charset="-122"/>
                          <a:cs typeface="Times New Roman"/>
                        </a:rPr>
                        <a:t>0</a:t>
                      </a:r>
                      <a:r>
                        <a:rPr lang="en-US" sz="2000" kern="100" dirty="0">
                          <a:latin typeface="微软雅黑" pitchFamily="34" charset="-122"/>
                          <a:ea typeface="微软雅黑" pitchFamily="34" charset="-122"/>
                          <a:cs typeface="Times New Roman"/>
                        </a:rPr>
                        <a:t> 1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394693451"/>
      </p:ext>
    </p:extLst>
  </p:cSld>
  <p:clrMapOvr>
    <a:masterClrMapping/>
  </p:clrMapOvr>
  <p:transition advTm="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23324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2400" b="0" dirty="0" smtClean="0">
                <a:latin typeface="微软雅黑" pitchFamily="34" charset="-122"/>
                <a:ea typeface="微软雅黑" pitchFamily="34" charset="-122"/>
              </a:rPr>
              <a:t>第二步：利用余弦相似性或者</a:t>
            </a:r>
            <a:r>
              <a:rPr lang="en-US" altLang="zh-CN" sz="2400" b="0" dirty="0" err="1" smtClean="0">
                <a:latin typeface="微软雅黑" pitchFamily="34" charset="-122"/>
                <a:ea typeface="微软雅黑" pitchFamily="34" charset="-122"/>
              </a:rPr>
              <a:t>Jaccard</a:t>
            </a:r>
            <a:r>
              <a:rPr lang="zh-CN" altLang="zh-CN" sz="2400" b="0" dirty="0" smtClean="0">
                <a:latin typeface="微软雅黑" pitchFamily="34" charset="-122"/>
                <a:ea typeface="微软雅黑" pitchFamily="34" charset="-122"/>
              </a:rPr>
              <a:t>相似系数计算会员之间的观影相似程度，如采用余弦相似性，计算结果如表</a:t>
            </a:r>
            <a:r>
              <a:rPr lang="en-US" altLang="zh-CN" sz="2400" b="0" dirty="0" smtClean="0">
                <a:latin typeface="微软雅黑" pitchFamily="34" charset="-122"/>
                <a:ea typeface="微软雅黑" pitchFamily="34" charset="-122"/>
              </a:rPr>
              <a:t>3</a:t>
            </a:r>
            <a:r>
              <a:rPr lang="zh-CN" altLang="zh-CN" sz="2400" b="0" dirty="0" smtClean="0">
                <a:latin typeface="微软雅黑" pitchFamily="34" charset="-122"/>
                <a:ea typeface="微软雅黑" pitchFamily="34" charset="-122"/>
              </a:rPr>
              <a:t>所示。</a:t>
            </a:r>
          </a:p>
          <a:p>
            <a:pPr lvl="4" eaLnBrk="1" hangingPunct="1">
              <a:buClr>
                <a:srgbClr val="99CC00"/>
              </a:buClr>
              <a:defRPr/>
            </a:pPr>
            <a:endParaRPr lang="en-US" altLang="zh-CN" sz="2400" dirty="0" smtClean="0"/>
          </a:p>
        </p:txBody>
      </p:sp>
      <p:sp>
        <p:nvSpPr>
          <p:cNvPr id="387073" name="Rectangle 1"/>
          <p:cNvSpPr>
            <a:spLocks noChangeArrowheads="1"/>
          </p:cNvSpPr>
          <p:nvPr/>
        </p:nvSpPr>
        <p:spPr bwMode="auto">
          <a:xfrm>
            <a:off x="3496730" y="6640661"/>
            <a:ext cx="5236901" cy="3814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altLang="en-US" dirty="0" smtClean="0">
                <a:latin typeface="微软雅黑" pitchFamily="34" charset="-122"/>
                <a:ea typeface="微软雅黑" pitchFamily="34" charset="-122"/>
                <a:cs typeface="Times New Roman" pitchFamily="18" charset="0"/>
              </a:rPr>
              <a:t>表</a:t>
            </a:r>
            <a:r>
              <a:rPr lang="en-US" altLang="zh-CN" dirty="0" smtClean="0">
                <a:latin typeface="微软雅黑" pitchFamily="34" charset="-122"/>
                <a:ea typeface="微软雅黑" pitchFamily="34" charset="-122"/>
                <a:cs typeface="Times New Roman" pitchFamily="18" charset="0"/>
              </a:rPr>
              <a:t>3 </a:t>
            </a:r>
            <a:r>
              <a:rPr lang="zh-CN" altLang="en-US" dirty="0" smtClean="0">
                <a:latin typeface="微软雅黑" pitchFamily="34" charset="-122"/>
                <a:ea typeface="微软雅黑" pitchFamily="34" charset="-122"/>
                <a:cs typeface="Times New Roman" pitchFamily="18" charset="0"/>
              </a:rPr>
              <a:t>会员之间的观影相似度（余弦相似度）</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11" name="表格 10"/>
          <p:cNvGraphicFramePr>
            <a:graphicFrameLocks noGrp="1"/>
          </p:cNvGraphicFramePr>
          <p:nvPr/>
        </p:nvGraphicFramePr>
        <p:xfrm>
          <a:off x="596727" y="1744117"/>
          <a:ext cx="11377263" cy="4752526"/>
        </p:xfrm>
        <a:graphic>
          <a:graphicData uri="http://schemas.openxmlformats.org/drawingml/2006/table">
            <a:tbl>
              <a:tblPr/>
              <a:tblGrid>
                <a:gridCol w="1459239">
                  <a:extLst>
                    <a:ext uri="{9D8B030D-6E8A-4147-A177-3AD203B41FA5}">
                      <a16:colId xmlns="" xmlns:a16="http://schemas.microsoft.com/office/drawing/2014/main" val="20000"/>
                    </a:ext>
                  </a:extLst>
                </a:gridCol>
                <a:gridCol w="1653004">
                  <a:extLst>
                    <a:ext uri="{9D8B030D-6E8A-4147-A177-3AD203B41FA5}">
                      <a16:colId xmlns="" xmlns:a16="http://schemas.microsoft.com/office/drawing/2014/main" val="20001"/>
                    </a:ext>
                  </a:extLst>
                </a:gridCol>
                <a:gridCol w="1653004">
                  <a:extLst>
                    <a:ext uri="{9D8B030D-6E8A-4147-A177-3AD203B41FA5}">
                      <a16:colId xmlns="" xmlns:a16="http://schemas.microsoft.com/office/drawing/2014/main" val="20002"/>
                    </a:ext>
                  </a:extLst>
                </a:gridCol>
                <a:gridCol w="1653004">
                  <a:extLst>
                    <a:ext uri="{9D8B030D-6E8A-4147-A177-3AD203B41FA5}">
                      <a16:colId xmlns="" xmlns:a16="http://schemas.microsoft.com/office/drawing/2014/main" val="20003"/>
                    </a:ext>
                  </a:extLst>
                </a:gridCol>
                <a:gridCol w="1653004">
                  <a:extLst>
                    <a:ext uri="{9D8B030D-6E8A-4147-A177-3AD203B41FA5}">
                      <a16:colId xmlns="" xmlns:a16="http://schemas.microsoft.com/office/drawing/2014/main" val="20004"/>
                    </a:ext>
                  </a:extLst>
                </a:gridCol>
                <a:gridCol w="1653004">
                  <a:extLst>
                    <a:ext uri="{9D8B030D-6E8A-4147-A177-3AD203B41FA5}">
                      <a16:colId xmlns="" xmlns:a16="http://schemas.microsoft.com/office/drawing/2014/main" val="20005"/>
                    </a:ext>
                  </a:extLst>
                </a:gridCol>
                <a:gridCol w="1653004">
                  <a:extLst>
                    <a:ext uri="{9D8B030D-6E8A-4147-A177-3AD203B41FA5}">
                      <a16:colId xmlns="" xmlns:a16="http://schemas.microsoft.com/office/drawing/2014/main" val="20006"/>
                    </a:ext>
                  </a:extLst>
                </a:gridCol>
              </a:tblGrid>
              <a:tr h="678932">
                <a:tc>
                  <a:txBody>
                    <a:bodyPr/>
                    <a:lstStyle/>
                    <a:p>
                      <a:pPr algn="ctr">
                        <a:spcAft>
                          <a:spcPts val="0"/>
                        </a:spcAft>
                      </a:pP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000000"/>
                          </a:solidFill>
                          <a:latin typeface="微软雅黑" pitchFamily="34" charset="-122"/>
                          <a:ea typeface="微软雅黑" pitchFamily="34" charset="-122"/>
                          <a:cs typeface="Times New Roman"/>
                        </a:rPr>
                        <a:t>会员</a:t>
                      </a:r>
                      <a:r>
                        <a:rPr lang="en-US" sz="2000" kern="100" dirty="0">
                          <a:solidFill>
                            <a:srgbClr val="000000"/>
                          </a:solidFill>
                          <a:latin typeface="微软雅黑" pitchFamily="34" charset="-122"/>
                          <a:ea typeface="微软雅黑" pitchFamily="34" charset="-122"/>
                          <a:cs typeface="Times New Roman"/>
                        </a:rPr>
                        <a:t>A</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000000"/>
                          </a:solidFill>
                          <a:latin typeface="微软雅黑" pitchFamily="34" charset="-122"/>
                          <a:ea typeface="微软雅黑" pitchFamily="34" charset="-122"/>
                          <a:cs typeface="Times New Roman"/>
                        </a:rPr>
                        <a:t>会员</a:t>
                      </a:r>
                      <a:r>
                        <a:rPr lang="en-US" sz="2000" kern="100" dirty="0">
                          <a:solidFill>
                            <a:srgbClr val="000000"/>
                          </a:solidFill>
                          <a:latin typeface="微软雅黑" pitchFamily="34" charset="-122"/>
                          <a:ea typeface="微软雅黑" pitchFamily="34" charset="-122"/>
                          <a:cs typeface="Times New Roman"/>
                        </a:rPr>
                        <a:t>B</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D</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78932">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A</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0.61</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0.57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0.57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0.41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678932">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B</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0.62</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0.77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0.67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2"/>
                  </a:ext>
                </a:extLst>
              </a:tr>
              <a:tr h="678932">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0.57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0.62</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0.86</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0.46</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0.93</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3"/>
                  </a:ext>
                </a:extLst>
              </a:tr>
              <a:tr h="678932">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D</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0.57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0.77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0.86</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0.62</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0.77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4"/>
                  </a:ext>
                </a:extLst>
              </a:tr>
              <a:tr h="678932">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0.46</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0.62</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1</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0.33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5"/>
                  </a:ext>
                </a:extLst>
              </a:tr>
              <a:tr h="678934">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0.41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0.93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0.77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0.33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1</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203665953"/>
      </p:ext>
    </p:extLst>
  </p:cSld>
  <p:clrMapOvr>
    <a:masterClrMapping/>
  </p:clrMapOvr>
  <p:transition advTm="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ChangeArrowheads="1"/>
          </p:cNvSpPr>
          <p:nvPr/>
        </p:nvSpPr>
        <p:spPr bwMode="auto">
          <a:xfrm>
            <a:off x="428625" y="1312069"/>
            <a:ext cx="11787188" cy="140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p>
            <a:pPr marL="457200" indent="-457200">
              <a:lnSpc>
                <a:spcPct val="150000"/>
              </a:lnSpc>
              <a:buFont typeface="Wingdings" pitchFamily="2" charset="2"/>
              <a:buChar char="p"/>
            </a:pPr>
            <a:r>
              <a:rPr lang="zh-CN" altLang="zh-CN" sz="2800" dirty="0" smtClean="0">
                <a:solidFill>
                  <a:srgbClr val="0000FF"/>
                </a:solidFill>
                <a:latin typeface="微软雅黑" pitchFamily="34" charset="-122"/>
                <a:ea typeface="微软雅黑" pitchFamily="34" charset="-122"/>
              </a:rPr>
              <a:t>相似度度量</a:t>
            </a:r>
            <a:r>
              <a:rPr lang="zh-CN" altLang="zh-CN"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Similarity</a:t>
            </a:r>
            <a:r>
              <a:rPr lang="zh-CN" altLang="zh-CN" sz="2800" dirty="0" smtClean="0">
                <a:latin typeface="微软雅黑" pitchFamily="34" charset="-122"/>
                <a:ea typeface="微软雅黑" pitchFamily="34" charset="-122"/>
              </a:rPr>
              <a:t>），即计算样本之间的</a:t>
            </a:r>
            <a:r>
              <a:rPr lang="zh-CN" altLang="zh-CN" sz="2800" dirty="0" smtClean="0">
                <a:solidFill>
                  <a:srgbClr val="FF0000"/>
                </a:solidFill>
                <a:latin typeface="微软雅黑" pitchFamily="34" charset="-122"/>
                <a:ea typeface="微软雅黑" pitchFamily="34" charset="-122"/>
              </a:rPr>
              <a:t>相似程度</a:t>
            </a:r>
            <a:r>
              <a:rPr lang="zh-CN" altLang="zh-CN" sz="2800" dirty="0" smtClean="0">
                <a:latin typeface="微软雅黑" pitchFamily="34" charset="-122"/>
                <a:ea typeface="微软雅黑" pitchFamily="34" charset="-122"/>
              </a:rPr>
              <a:t>，与距离度量相反，相似度度量的值越小，说明样本间的相似度越小，差异越大。</a:t>
            </a:r>
          </a:p>
        </p:txBody>
      </p:sp>
      <p:sp>
        <p:nvSpPr>
          <p:cNvPr id="8" name="文本框 64"/>
          <p:cNvSpPr txBox="1"/>
          <p:nvPr/>
        </p:nvSpPr>
        <p:spPr>
          <a:xfrm>
            <a:off x="3837087" y="231949"/>
            <a:ext cx="2631316"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3800" dirty="0" smtClean="0">
                <a:sym typeface="+mn-lt"/>
              </a:rPr>
              <a:t>相似度度量</a:t>
            </a:r>
            <a:endParaRPr lang="zh-CN" altLang="en-US" sz="3800" dirty="0">
              <a:sym typeface="+mn-lt"/>
            </a:endParaRPr>
          </a:p>
        </p:txBody>
      </p:sp>
      <p:sp>
        <p:nvSpPr>
          <p:cNvPr id="9" name="Rectangle 2"/>
          <p:cNvSpPr txBox="1">
            <a:spLocks noChangeArrowheads="1"/>
          </p:cNvSpPr>
          <p:nvPr/>
        </p:nvSpPr>
        <p:spPr>
          <a:xfrm>
            <a:off x="453008" y="2680221"/>
            <a:ext cx="11664999" cy="1872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spcBef>
                <a:spcPts val="0"/>
              </a:spcBef>
              <a:buFont typeface="Wingdings" pitchFamily="2" charset="2"/>
              <a:buChar char="p"/>
              <a:defRPr/>
            </a:pPr>
            <a:r>
              <a:rPr lang="en-US" altLang="zh-CN" dirty="0" err="1" smtClean="0">
                <a:solidFill>
                  <a:srgbClr val="0000FF"/>
                </a:solidFill>
                <a:latin typeface="微软雅黑" pitchFamily="34" charset="-122"/>
                <a:ea typeface="微软雅黑" pitchFamily="34" charset="-122"/>
              </a:rPr>
              <a:t>Jaccard</a:t>
            </a:r>
            <a:r>
              <a:rPr lang="zh-CN" altLang="zh-CN" dirty="0" smtClean="0">
                <a:solidFill>
                  <a:srgbClr val="0000FF"/>
                </a:solidFill>
                <a:latin typeface="微软雅黑" pitchFamily="34" charset="-122"/>
                <a:ea typeface="微软雅黑" pitchFamily="34" charset="-122"/>
              </a:rPr>
              <a:t>相似系数</a:t>
            </a:r>
            <a:r>
              <a:rPr lang="zh-CN" altLang="en-US" dirty="0">
                <a:solidFill>
                  <a:srgbClr val="FF3300"/>
                </a:solidFill>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dirty="0" smtClean="0">
                <a:latin typeface="微软雅黑" pitchFamily="34" charset="-122"/>
                <a:ea typeface="微软雅黑" pitchFamily="34" charset="-122"/>
              </a:rPr>
              <a:t>也称</a:t>
            </a:r>
            <a:r>
              <a:rPr lang="zh-CN" altLang="zh-CN" dirty="0" smtClean="0">
                <a:solidFill>
                  <a:srgbClr val="FF0000"/>
                </a:solidFill>
                <a:latin typeface="微软雅黑" pitchFamily="34" charset="-122"/>
                <a:ea typeface="微软雅黑" pitchFamily="34" charset="-122"/>
              </a:rPr>
              <a:t>雅可比相似度系数</a:t>
            </a:r>
            <a:r>
              <a:rPr lang="zh-CN" altLang="zh-CN" dirty="0" smtClean="0">
                <a:latin typeface="微软雅黑" pitchFamily="34" charset="-122"/>
                <a:ea typeface="微软雅黑" pitchFamily="34" charset="-122"/>
              </a:rPr>
              <a:t>，它是通过计算样本的</a:t>
            </a:r>
            <a:r>
              <a:rPr lang="zh-CN" altLang="zh-CN" dirty="0" smtClean="0">
                <a:solidFill>
                  <a:srgbClr val="0000FF"/>
                </a:solidFill>
                <a:latin typeface="微软雅黑" pitchFamily="34" charset="-122"/>
                <a:ea typeface="微软雅黑" pitchFamily="34" charset="-122"/>
              </a:rPr>
              <a:t>交集与并集之间差异的相似度算法</a:t>
            </a:r>
            <a:r>
              <a:rPr lang="zh-CN" altLang="en-US" dirty="0">
                <a:solidFill>
                  <a:srgbClr val="0000FF"/>
                </a:solidFill>
                <a:latin typeface="微软雅黑" pitchFamily="34" charset="-122"/>
                <a:ea typeface="微软雅黑" pitchFamily="34" charset="-122"/>
              </a:rPr>
              <a:t>；</a:t>
            </a:r>
            <a:endParaRPr lang="en-US" altLang="zh-CN" dirty="0" smtClean="0">
              <a:solidFill>
                <a:srgbClr val="0000FF"/>
              </a:solidFill>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dirty="0" smtClean="0">
                <a:latin typeface="微软雅黑" pitchFamily="34" charset="-122"/>
                <a:ea typeface="微软雅黑" pitchFamily="34" charset="-122"/>
              </a:rPr>
              <a:t>一般用</a:t>
            </a:r>
            <a:r>
              <a:rPr lang="en-US" altLang="zh-CN" i="1" dirty="0" smtClean="0">
                <a:latin typeface="微软雅黑" pitchFamily="34" charset="-122"/>
                <a:ea typeface="微软雅黑" pitchFamily="34" charset="-122"/>
              </a:rPr>
              <a:t>J </a:t>
            </a:r>
            <a:r>
              <a:rPr lang="zh-CN" altLang="zh-CN" dirty="0" smtClean="0">
                <a:latin typeface="微软雅黑" pitchFamily="34" charset="-122"/>
                <a:ea typeface="微软雅黑" pitchFamily="34" charset="-122"/>
              </a:rPr>
              <a:t>表示，计算公式如下</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pic>
        <p:nvPicPr>
          <p:cNvPr id="198658" name="Picture 2"/>
          <p:cNvPicPr>
            <a:picLocks noChangeAspect="1" noChangeArrowheads="1"/>
          </p:cNvPicPr>
          <p:nvPr/>
        </p:nvPicPr>
        <p:blipFill>
          <a:blip r:embed="rId3" cstate="print"/>
          <a:srcRect/>
          <a:stretch>
            <a:fillRect/>
          </a:stretch>
        </p:blipFill>
        <p:spPr bwMode="auto">
          <a:xfrm>
            <a:off x="3270752" y="4555518"/>
            <a:ext cx="4968552" cy="847173"/>
          </a:xfrm>
          <a:prstGeom prst="rect">
            <a:avLst/>
          </a:prstGeom>
          <a:noFill/>
          <a:ln w="9525">
            <a:noFill/>
            <a:miter lim="800000"/>
            <a:headEnd/>
            <a:tailEnd/>
          </a:ln>
        </p:spPr>
      </p:pic>
      <p:pic>
        <p:nvPicPr>
          <p:cNvPr id="198659" name="Picture 3"/>
          <p:cNvPicPr>
            <a:picLocks noChangeAspect="1" noChangeArrowheads="1"/>
          </p:cNvPicPr>
          <p:nvPr/>
        </p:nvPicPr>
        <p:blipFill>
          <a:blip r:embed="rId4" cstate="print"/>
          <a:srcRect/>
          <a:stretch>
            <a:fillRect/>
          </a:stretch>
        </p:blipFill>
        <p:spPr bwMode="auto">
          <a:xfrm>
            <a:off x="9093671" y="4624437"/>
            <a:ext cx="3096344" cy="1935215"/>
          </a:xfrm>
          <a:prstGeom prst="rect">
            <a:avLst/>
          </a:prstGeom>
          <a:noFill/>
          <a:ln w="9525">
            <a:noFill/>
            <a:miter lim="800000"/>
            <a:headEnd/>
            <a:tailEnd/>
          </a:ln>
        </p:spPr>
      </p:pic>
      <p:sp>
        <p:nvSpPr>
          <p:cNvPr id="10" name="Rectangle 2"/>
          <p:cNvSpPr txBox="1">
            <a:spLocks noChangeArrowheads="1"/>
          </p:cNvSpPr>
          <p:nvPr/>
        </p:nvSpPr>
        <p:spPr>
          <a:xfrm>
            <a:off x="489720" y="5592044"/>
            <a:ext cx="7667847" cy="13481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buFont typeface="Wingdings" pitchFamily="2" charset="2"/>
              <a:buChar char="n"/>
            </a:pPr>
            <a:r>
              <a:rPr lang="zh-CN" altLang="zh-CN" dirty="0" smtClean="0">
                <a:latin typeface="微软雅黑" pitchFamily="34" charset="-122"/>
                <a:ea typeface="微软雅黑" pitchFamily="34" charset="-122"/>
              </a:rPr>
              <a:t>在集合</a:t>
            </a:r>
            <a:r>
              <a:rPr lang="en-US" altLang="zh-CN" i="1" dirty="0" smtClean="0">
                <a:latin typeface="微软雅黑" pitchFamily="34" charset="-122"/>
                <a:ea typeface="微软雅黑" pitchFamily="34" charset="-122"/>
              </a:rPr>
              <a:t>A </a:t>
            </a:r>
            <a:r>
              <a:rPr lang="zh-CN" altLang="zh-CN" dirty="0" smtClean="0">
                <a:latin typeface="微软雅黑" pitchFamily="34" charset="-122"/>
                <a:ea typeface="微软雅黑" pitchFamily="34" charset="-122"/>
              </a:rPr>
              <a:t>和集合</a:t>
            </a:r>
            <a:r>
              <a:rPr lang="en-US" altLang="zh-CN" i="1" dirty="0" smtClean="0">
                <a:latin typeface="微软雅黑" pitchFamily="34" charset="-122"/>
                <a:ea typeface="微软雅黑" pitchFamily="34" charset="-122"/>
              </a:rPr>
              <a:t>B </a:t>
            </a:r>
            <a:r>
              <a:rPr lang="zh-CN" altLang="zh-CN" dirty="0" smtClean="0">
                <a:latin typeface="微软雅黑" pitchFamily="34" charset="-122"/>
                <a:ea typeface="微软雅黑" pitchFamily="34" charset="-122"/>
              </a:rPr>
              <a:t>中，两者的交集越多，则表示两者相似度越高。</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9566449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8658"/>
                                        </p:tgtEl>
                                        <p:attrNameLst>
                                          <p:attrName>style.visibility</p:attrName>
                                        </p:attrNameLst>
                                      </p:cBhvr>
                                      <p:to>
                                        <p:strVal val="visible"/>
                                      </p:to>
                                    </p:set>
                                    <p:animEffect transition="in" filter="wipe(down)">
                                      <p:cBhvr>
                                        <p:cTn id="22" dur="500"/>
                                        <p:tgtEl>
                                          <p:spTgt spid="19865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4"/>
          <p:cNvSpPr txBox="1"/>
          <p:nvPr/>
        </p:nvSpPr>
        <p:spPr>
          <a:xfrm>
            <a:off x="3837087" y="231949"/>
            <a:ext cx="2631316"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3800" dirty="0" smtClean="0">
                <a:sym typeface="+mn-lt"/>
              </a:rPr>
              <a:t>相似度度量</a:t>
            </a:r>
            <a:endParaRPr lang="zh-CN" altLang="en-US" sz="3800" dirty="0">
              <a:sym typeface="+mn-lt"/>
            </a:endParaRPr>
          </a:p>
        </p:txBody>
      </p:sp>
      <p:sp>
        <p:nvSpPr>
          <p:cNvPr id="9" name="Rectangle 2"/>
          <p:cNvSpPr txBox="1">
            <a:spLocks noChangeArrowheads="1"/>
          </p:cNvSpPr>
          <p:nvPr/>
        </p:nvSpPr>
        <p:spPr>
          <a:xfrm>
            <a:off x="453008" y="1096045"/>
            <a:ext cx="11664999" cy="1944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spcBef>
                <a:spcPts val="0"/>
              </a:spcBef>
              <a:buFont typeface="Wingdings" pitchFamily="2" charset="2"/>
              <a:buChar char="p"/>
              <a:defRPr/>
            </a:pPr>
            <a:r>
              <a:rPr lang="zh-CN" altLang="zh-CN" dirty="0" smtClean="0">
                <a:solidFill>
                  <a:srgbClr val="0000FF"/>
                </a:solidFill>
                <a:latin typeface="微软雅黑" pitchFamily="34" charset="-122"/>
                <a:ea typeface="微软雅黑" pitchFamily="34" charset="-122"/>
              </a:rPr>
              <a:t>夹角余弦</a:t>
            </a:r>
            <a:r>
              <a:rPr lang="zh-CN" altLang="en-US" dirty="0" smtClean="0">
                <a:solidFill>
                  <a:srgbClr val="0000FF"/>
                </a:solidFill>
                <a:latin typeface="微软雅黑" pitchFamily="34" charset="-122"/>
                <a:ea typeface="微软雅黑" pitchFamily="34" charset="-122"/>
              </a:rPr>
              <a:t>相似度</a:t>
            </a:r>
            <a:endParaRPr lang="en-US" altLang="zh-CN" dirty="0" smtClean="0">
              <a:solidFill>
                <a:srgbClr val="0000FF"/>
              </a:solidFill>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dirty="0" smtClean="0">
                <a:latin typeface="微软雅黑" pitchFamily="34" charset="-122"/>
                <a:ea typeface="微软雅黑" pitchFamily="34" charset="-122"/>
              </a:rPr>
              <a:t>对于任意两个</a:t>
            </a:r>
            <a:r>
              <a:rPr lang="en-US" altLang="zh-CN" i="1" dirty="0" smtClean="0">
                <a:latin typeface="微软雅黑" pitchFamily="34" charset="-122"/>
                <a:ea typeface="微软雅黑" pitchFamily="34" charset="-122"/>
              </a:rPr>
              <a:t>n</a:t>
            </a:r>
            <a:r>
              <a:rPr lang="zh-CN" altLang="zh-CN" dirty="0" smtClean="0">
                <a:latin typeface="微软雅黑" pitchFamily="34" charset="-122"/>
                <a:ea typeface="微软雅黑" pitchFamily="34" charset="-122"/>
              </a:rPr>
              <a:t>维样本向量</a:t>
            </a:r>
            <a:r>
              <a:rPr lang="en-US" altLang="zh-CN" dirty="0" smtClean="0">
                <a:latin typeface="微软雅黑" pitchFamily="34" charset="-122"/>
                <a:ea typeface="微软雅黑" pitchFamily="34" charset="-122"/>
              </a:rPr>
              <a:t>a(x</a:t>
            </a:r>
            <a:r>
              <a:rPr lang="en-US" altLang="zh-CN" baseline="-25000" dirty="0" smtClean="0">
                <a:latin typeface="微软雅黑" pitchFamily="34" charset="-122"/>
                <a:ea typeface="微软雅黑" pitchFamily="34" charset="-122"/>
              </a:rPr>
              <a:t>1</a:t>
            </a:r>
            <a:r>
              <a:rPr lang="en-US" altLang="zh-CN" dirty="0" smtClean="0">
                <a:latin typeface="微软雅黑" pitchFamily="34" charset="-122"/>
                <a:ea typeface="微软雅黑" pitchFamily="34" charset="-122"/>
              </a:rPr>
              <a:t>, x</a:t>
            </a:r>
            <a:r>
              <a:rPr lang="en-US" altLang="zh-CN" baseline="-25000" dirty="0" smtClean="0">
                <a:latin typeface="微软雅黑" pitchFamily="34" charset="-122"/>
                <a:ea typeface="微软雅黑" pitchFamily="34" charset="-122"/>
              </a:rPr>
              <a:t>2</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x</a:t>
            </a:r>
            <a:r>
              <a:rPr lang="en-US" altLang="zh-CN" baseline="-25000" dirty="0" err="1"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b(y</a:t>
            </a:r>
            <a:r>
              <a:rPr lang="en-US" altLang="zh-CN" baseline="-25000" dirty="0" smtClean="0">
                <a:latin typeface="微软雅黑" pitchFamily="34" charset="-122"/>
                <a:ea typeface="微软雅黑" pitchFamily="34" charset="-122"/>
              </a:rPr>
              <a:t>1</a:t>
            </a:r>
            <a:r>
              <a:rPr lang="en-US" altLang="zh-CN" dirty="0" smtClean="0">
                <a:latin typeface="微软雅黑" pitchFamily="34" charset="-122"/>
                <a:ea typeface="微软雅黑" pitchFamily="34" charset="-122"/>
              </a:rPr>
              <a:t>, y</a:t>
            </a:r>
            <a:r>
              <a:rPr lang="en-US" altLang="zh-CN" baseline="-25000" dirty="0" smtClean="0">
                <a:latin typeface="微软雅黑" pitchFamily="34" charset="-122"/>
                <a:ea typeface="微软雅黑" pitchFamily="34" charset="-122"/>
              </a:rPr>
              <a:t>2</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y</a:t>
            </a:r>
            <a:r>
              <a:rPr lang="en-US" altLang="zh-CN" baseline="-25000" dirty="0" err="1"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，它们之间的夹角余弦公</a:t>
            </a:r>
            <a:r>
              <a:rPr lang="zh-CN" altLang="en-US" dirty="0" smtClean="0">
                <a:latin typeface="微软雅黑" pitchFamily="34" charset="-122"/>
                <a:ea typeface="微软雅黑" pitchFamily="34" charset="-122"/>
              </a:rPr>
              <a:t>为：</a:t>
            </a:r>
            <a:endParaRPr lang="en-US" altLang="zh-CN" dirty="0" smtClean="0">
              <a:latin typeface="微软雅黑" pitchFamily="34" charset="-122"/>
              <a:ea typeface="微软雅黑" pitchFamily="34" charset="-122"/>
            </a:endParaRPr>
          </a:p>
        </p:txBody>
      </p:sp>
      <p:sp>
        <p:nvSpPr>
          <p:cNvPr id="11" name="Rectangle 2"/>
          <p:cNvSpPr txBox="1">
            <a:spLocks noChangeArrowheads="1"/>
          </p:cNvSpPr>
          <p:nvPr/>
        </p:nvSpPr>
        <p:spPr>
          <a:xfrm>
            <a:off x="485228" y="3940361"/>
            <a:ext cx="11664999" cy="2700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buFont typeface="Wingdings" pitchFamily="2" charset="2"/>
              <a:buChar char="n"/>
            </a:pPr>
            <a:r>
              <a:rPr lang="zh-CN" altLang="zh-CN" dirty="0" smtClean="0">
                <a:latin typeface="微软雅黑" pitchFamily="34" charset="-122"/>
                <a:ea typeface="微软雅黑" pitchFamily="34" charset="-122"/>
              </a:rPr>
              <a:t>夹角余弦取值范围为</a:t>
            </a:r>
            <a:r>
              <a:rPr lang="en-US" altLang="zh-CN" dirty="0" smtClean="0">
                <a:latin typeface="微软雅黑" pitchFamily="34" charset="-122"/>
                <a:ea typeface="微软雅黑" pitchFamily="34" charset="-122"/>
              </a:rPr>
              <a:t>[-1,1]</a:t>
            </a:r>
            <a:r>
              <a:rPr lang="zh-CN"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其</a:t>
            </a:r>
            <a:r>
              <a:rPr lang="zh-CN" altLang="en-US" dirty="0" smtClean="0">
                <a:solidFill>
                  <a:srgbClr val="FF0000"/>
                </a:solidFill>
                <a:latin typeface="微软雅黑" pitchFamily="34" charset="-122"/>
                <a:ea typeface="微软雅黑" pitchFamily="34" charset="-122"/>
              </a:rPr>
              <a:t>值</a:t>
            </a:r>
            <a:r>
              <a:rPr lang="zh-CN" altLang="zh-CN" dirty="0" smtClean="0">
                <a:solidFill>
                  <a:srgbClr val="FF0000"/>
                </a:solidFill>
                <a:latin typeface="微软雅黑" pitchFamily="34" charset="-122"/>
                <a:ea typeface="微软雅黑" pitchFamily="34" charset="-122"/>
              </a:rPr>
              <a:t>越大表示两个向量的夹角越小</a:t>
            </a:r>
            <a:r>
              <a:rPr lang="zh-CN" altLang="zh-CN" dirty="0" smtClean="0">
                <a:latin typeface="微软雅黑" pitchFamily="34" charset="-122"/>
                <a:ea typeface="微软雅黑" pitchFamily="34" charset="-122"/>
              </a:rPr>
              <a:t>，</a:t>
            </a:r>
            <a:r>
              <a:rPr lang="zh-CN" altLang="zh-CN" dirty="0" smtClean="0">
                <a:solidFill>
                  <a:srgbClr val="FF0000"/>
                </a:solidFill>
                <a:latin typeface="微软雅黑" pitchFamily="34" charset="-122"/>
                <a:ea typeface="微软雅黑" pitchFamily="34" charset="-122"/>
              </a:rPr>
              <a:t>越小表示两向量的夹角越大</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dirty="0" smtClean="0">
                <a:latin typeface="微软雅黑" pitchFamily="34" charset="-122"/>
                <a:ea typeface="微软雅黑" pitchFamily="34" charset="-122"/>
              </a:rPr>
              <a:t>当两个向量的方向重合时夹角余弦取最大值</a:t>
            </a:r>
            <a:r>
              <a:rPr lang="en-US" altLang="zh-CN" dirty="0" smtClean="0">
                <a:latin typeface="微软雅黑" pitchFamily="34" charset="-122"/>
                <a:ea typeface="微软雅黑" pitchFamily="34" charset="-122"/>
              </a:rPr>
              <a:t>1</a:t>
            </a:r>
            <a:r>
              <a:rPr lang="zh-CN" altLang="zh-CN" dirty="0" smtClean="0">
                <a:latin typeface="微软雅黑" pitchFamily="34" charset="-122"/>
                <a:ea typeface="微软雅黑" pitchFamily="34" charset="-122"/>
              </a:rPr>
              <a:t>，当两个向量的方向完全相反夹角余弦取最小值</a:t>
            </a:r>
            <a:r>
              <a:rPr lang="en-US" altLang="zh-CN" dirty="0" smtClean="0">
                <a:latin typeface="微软雅黑" pitchFamily="34" charset="-122"/>
                <a:ea typeface="微软雅黑" pitchFamily="34" charset="-122"/>
              </a:rPr>
              <a:t>-1</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3602352" y="2680221"/>
                <a:ext cx="5366310" cy="13184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zh-CN" sz="2400" b="1" i="1">
                              <a:latin typeface="Cambria Math"/>
                            </a:rPr>
                          </m:ctrlPr>
                        </m:funcPr>
                        <m:fName>
                          <m:r>
                            <a:rPr lang="en-US" altLang="zh-CN" sz="2400" b="1" i="1">
                              <a:latin typeface="Cambria Math"/>
                            </a:rPr>
                            <m:t>𝒄𝒐𝒔</m:t>
                          </m:r>
                        </m:fName>
                        <m:e>
                          <m:r>
                            <a:rPr lang="en-US" altLang="zh-CN" sz="2400" b="1" i="1">
                              <a:latin typeface="Cambria Math"/>
                            </a:rPr>
                            <m:t>𝜽</m:t>
                          </m:r>
                        </m:e>
                      </m:func>
                      <m:r>
                        <a:rPr lang="en-US" altLang="zh-CN" sz="2400" b="1" i="1">
                          <a:latin typeface="Cambria Math"/>
                        </a:rPr>
                        <m:t>=</m:t>
                      </m:r>
                      <m:f>
                        <m:fPr>
                          <m:ctrlPr>
                            <a:rPr lang="zh-CN" altLang="zh-CN" sz="2400" b="1" i="1">
                              <a:latin typeface="Cambria Math"/>
                            </a:rPr>
                          </m:ctrlPr>
                        </m:fPr>
                        <m:num>
                          <m:nary>
                            <m:naryPr>
                              <m:chr m:val="∑"/>
                              <m:limLoc m:val="subSup"/>
                              <m:ctrlPr>
                                <a:rPr lang="zh-CN" altLang="zh-CN" sz="2400" b="1" i="1">
                                  <a:latin typeface="Cambria Math"/>
                                </a:rPr>
                              </m:ctrlPr>
                            </m:naryPr>
                            <m:sub>
                              <m:r>
                                <a:rPr lang="en-US" altLang="zh-CN" sz="2400" b="1" i="1">
                                  <a:latin typeface="Cambria Math"/>
                                </a:rPr>
                                <m:t>𝒊</m:t>
                              </m:r>
                              <m:r>
                                <a:rPr lang="en-US" altLang="zh-CN" sz="2400" b="1" i="1">
                                  <a:latin typeface="Cambria Math"/>
                                </a:rPr>
                                <m:t>=</m:t>
                              </m:r>
                              <m:r>
                                <a:rPr lang="en-US" altLang="zh-CN" sz="2400" b="1" i="1">
                                  <a:latin typeface="Cambria Math"/>
                                </a:rPr>
                                <m:t>𝟏</m:t>
                              </m:r>
                            </m:sub>
                            <m:sup>
                              <m:r>
                                <a:rPr lang="en-US" altLang="zh-CN" sz="2400" b="1" i="1">
                                  <a:latin typeface="Cambria Math"/>
                                </a:rPr>
                                <m:t>𝒏</m:t>
                              </m:r>
                            </m:sup>
                            <m:e>
                              <m:r>
                                <a:rPr lang="en-US" altLang="zh-CN" sz="2400" b="1" i="1">
                                  <a:latin typeface="Cambria Math"/>
                                </a:rPr>
                                <m:t>(</m:t>
                              </m:r>
                              <m:sSub>
                                <m:sSubPr>
                                  <m:ctrlPr>
                                    <a:rPr lang="zh-CN" altLang="zh-CN" sz="2400" b="1" i="1">
                                      <a:latin typeface="Cambria Math"/>
                                    </a:rPr>
                                  </m:ctrlPr>
                                </m:sSubPr>
                                <m:e>
                                  <m:r>
                                    <a:rPr lang="en-US" altLang="zh-CN" sz="2400" b="1" i="1">
                                      <a:latin typeface="Cambria Math"/>
                                    </a:rPr>
                                    <m:t>𝒙</m:t>
                                  </m:r>
                                </m:e>
                                <m:sub>
                                  <m:r>
                                    <a:rPr lang="en-US" altLang="zh-CN" sz="2400" b="1" i="1">
                                      <a:latin typeface="Cambria Math"/>
                                    </a:rPr>
                                    <m:t>𝒊</m:t>
                                  </m:r>
                                </m:sub>
                              </m:sSub>
                              <m:r>
                                <a:rPr lang="en-US" altLang="zh-CN" sz="2400" b="1" i="1">
                                  <a:latin typeface="Cambria Math"/>
                                </a:rPr>
                                <m:t>×</m:t>
                              </m:r>
                              <m:sSub>
                                <m:sSubPr>
                                  <m:ctrlPr>
                                    <a:rPr lang="zh-CN" altLang="zh-CN" sz="2400" b="1" i="1">
                                      <a:latin typeface="Cambria Math"/>
                                    </a:rPr>
                                  </m:ctrlPr>
                                </m:sSubPr>
                                <m:e>
                                  <m:r>
                                    <a:rPr lang="en-US" altLang="zh-CN" sz="2400" b="1" i="1">
                                      <a:latin typeface="Cambria Math"/>
                                    </a:rPr>
                                    <m:t>𝒚</m:t>
                                  </m:r>
                                </m:e>
                                <m:sub>
                                  <m:r>
                                    <a:rPr lang="en-US" altLang="zh-CN" sz="2400" b="1" i="1">
                                      <a:latin typeface="Cambria Math"/>
                                    </a:rPr>
                                    <m:t>𝒊</m:t>
                                  </m:r>
                                </m:sub>
                              </m:sSub>
                              <m:r>
                                <a:rPr lang="en-US" altLang="zh-CN" sz="2400" b="1" i="1">
                                  <a:latin typeface="Cambria Math"/>
                                </a:rPr>
                                <m:t>)</m:t>
                              </m:r>
                            </m:e>
                          </m:nary>
                        </m:num>
                        <m:den>
                          <m:rad>
                            <m:radPr>
                              <m:degHide m:val="on"/>
                              <m:ctrlPr>
                                <a:rPr lang="zh-CN" altLang="zh-CN" sz="2400" b="1" i="1">
                                  <a:latin typeface="Cambria Math"/>
                                </a:rPr>
                              </m:ctrlPr>
                            </m:radPr>
                            <m:deg/>
                            <m:e>
                              <m:nary>
                                <m:naryPr>
                                  <m:chr m:val="∑"/>
                                  <m:limLoc m:val="subSup"/>
                                  <m:ctrlPr>
                                    <a:rPr lang="zh-CN" altLang="zh-CN" sz="2400" b="1" i="1">
                                      <a:latin typeface="Cambria Math"/>
                                    </a:rPr>
                                  </m:ctrlPr>
                                </m:naryPr>
                                <m:sub>
                                  <m:r>
                                    <a:rPr lang="en-US" altLang="zh-CN" sz="2400" b="1" i="1">
                                      <a:latin typeface="Cambria Math"/>
                                    </a:rPr>
                                    <m:t>𝒊</m:t>
                                  </m:r>
                                  <m:r>
                                    <a:rPr lang="en-US" altLang="zh-CN" sz="2400" b="1" i="1">
                                      <a:latin typeface="Cambria Math"/>
                                    </a:rPr>
                                    <m:t>=</m:t>
                                  </m:r>
                                  <m:r>
                                    <a:rPr lang="en-US" altLang="zh-CN" sz="2400" b="1" i="1">
                                      <a:latin typeface="Cambria Math"/>
                                    </a:rPr>
                                    <m:t>𝟏</m:t>
                                  </m:r>
                                </m:sub>
                                <m:sup>
                                  <m:r>
                                    <a:rPr lang="en-US" altLang="zh-CN" sz="2400" b="1" i="1">
                                      <a:latin typeface="Cambria Math"/>
                                    </a:rPr>
                                    <m:t>𝒏</m:t>
                                  </m:r>
                                </m:sup>
                                <m:e>
                                  <m:sSubSup>
                                    <m:sSubSupPr>
                                      <m:ctrlPr>
                                        <a:rPr lang="zh-CN" altLang="zh-CN" sz="2400" b="1" i="1">
                                          <a:latin typeface="Cambria Math"/>
                                        </a:rPr>
                                      </m:ctrlPr>
                                    </m:sSubSupPr>
                                    <m:e>
                                      <m:r>
                                        <a:rPr lang="en-US" altLang="zh-CN" sz="2400" b="1" i="1">
                                          <a:latin typeface="Cambria Math"/>
                                        </a:rPr>
                                        <m:t>𝒙</m:t>
                                      </m:r>
                                    </m:e>
                                    <m:sub>
                                      <m:r>
                                        <a:rPr lang="en-US" altLang="zh-CN" sz="2400" b="1" i="1">
                                          <a:latin typeface="Cambria Math"/>
                                        </a:rPr>
                                        <m:t>𝒊</m:t>
                                      </m:r>
                                    </m:sub>
                                    <m:sup>
                                      <m:r>
                                        <a:rPr lang="en-US" altLang="zh-CN" sz="2400" b="1" i="1">
                                          <a:latin typeface="Cambria Math"/>
                                        </a:rPr>
                                        <m:t>𝟐</m:t>
                                      </m:r>
                                    </m:sup>
                                  </m:sSubSup>
                                </m:e>
                              </m:nary>
                            </m:e>
                          </m:rad>
                          <m:r>
                            <a:rPr lang="en-US" altLang="zh-CN" sz="2400" b="1" i="1">
                              <a:latin typeface="Cambria Math"/>
                            </a:rPr>
                            <m:t>×</m:t>
                          </m:r>
                          <m:rad>
                            <m:radPr>
                              <m:degHide m:val="on"/>
                              <m:ctrlPr>
                                <a:rPr lang="zh-CN" altLang="zh-CN" sz="2400" b="1" i="1">
                                  <a:latin typeface="Cambria Math"/>
                                </a:rPr>
                              </m:ctrlPr>
                            </m:radPr>
                            <m:deg/>
                            <m:e>
                              <m:nary>
                                <m:naryPr>
                                  <m:chr m:val="∑"/>
                                  <m:limLoc m:val="subSup"/>
                                  <m:ctrlPr>
                                    <a:rPr lang="zh-CN" altLang="zh-CN" sz="2400" b="1" i="1">
                                      <a:latin typeface="Cambria Math"/>
                                    </a:rPr>
                                  </m:ctrlPr>
                                </m:naryPr>
                                <m:sub>
                                  <m:r>
                                    <a:rPr lang="en-US" altLang="zh-CN" sz="2400" b="1" i="1">
                                      <a:latin typeface="Cambria Math"/>
                                    </a:rPr>
                                    <m:t>𝒊</m:t>
                                  </m:r>
                                  <m:r>
                                    <a:rPr lang="en-US" altLang="zh-CN" sz="2400" b="1" i="1">
                                      <a:latin typeface="Cambria Math"/>
                                    </a:rPr>
                                    <m:t>=</m:t>
                                  </m:r>
                                  <m:r>
                                    <a:rPr lang="en-US" altLang="zh-CN" sz="2400" b="1" i="1">
                                      <a:latin typeface="Cambria Math"/>
                                    </a:rPr>
                                    <m:t>𝟏</m:t>
                                  </m:r>
                                </m:sub>
                                <m:sup>
                                  <m:r>
                                    <a:rPr lang="en-US" altLang="zh-CN" sz="2400" b="1" i="1">
                                      <a:latin typeface="Cambria Math"/>
                                    </a:rPr>
                                    <m:t>𝒏</m:t>
                                  </m:r>
                                </m:sup>
                                <m:e>
                                  <m:sSubSup>
                                    <m:sSubSupPr>
                                      <m:ctrlPr>
                                        <a:rPr lang="zh-CN" altLang="zh-CN" sz="2400" b="1" i="1">
                                          <a:latin typeface="Cambria Math"/>
                                        </a:rPr>
                                      </m:ctrlPr>
                                    </m:sSubSupPr>
                                    <m:e>
                                      <m:r>
                                        <a:rPr lang="en-US" altLang="zh-CN" sz="2400" b="1" i="1">
                                          <a:latin typeface="Cambria Math"/>
                                        </a:rPr>
                                        <m:t>𝒚</m:t>
                                      </m:r>
                                    </m:e>
                                    <m:sub>
                                      <m:r>
                                        <a:rPr lang="en-US" altLang="zh-CN" sz="2400" b="1" i="1">
                                          <a:latin typeface="Cambria Math"/>
                                        </a:rPr>
                                        <m:t>𝒊</m:t>
                                      </m:r>
                                    </m:sub>
                                    <m:sup>
                                      <m:r>
                                        <a:rPr lang="en-US" altLang="zh-CN" sz="2400" b="1" i="1">
                                          <a:latin typeface="Cambria Math"/>
                                        </a:rPr>
                                        <m:t>𝟐</m:t>
                                      </m:r>
                                    </m:sup>
                                  </m:sSubSup>
                                </m:e>
                              </m:nary>
                            </m:e>
                          </m:rad>
                        </m:den>
                      </m:f>
                    </m:oMath>
                  </m:oMathPara>
                </a14:m>
                <a:endParaRPr lang="zh-CN" altLang="zh-CN" sz="2400" b="1" dirty="0"/>
              </a:p>
            </p:txBody>
          </p:sp>
        </mc:Choice>
        <mc:Fallback xmlns="">
          <p:sp>
            <p:nvSpPr>
              <p:cNvPr id="2" name="矩形 1"/>
              <p:cNvSpPr>
                <a:spLocks noRot="1" noChangeAspect="1" noMove="1" noResize="1" noEditPoints="1" noAdjustHandles="1" noChangeArrowheads="1" noChangeShapeType="1" noTextEdit="1"/>
              </p:cNvSpPr>
              <p:nvPr/>
            </p:nvSpPr>
            <p:spPr>
              <a:xfrm>
                <a:off x="3602352" y="2680221"/>
                <a:ext cx="5366310" cy="1318438"/>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82863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7" dur="500"/>
                                        <p:tgtEl>
                                          <p:spTgt spid="11">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23324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2400" b="0" dirty="0" smtClean="0">
                <a:latin typeface="微软雅黑" pitchFamily="34" charset="-122"/>
                <a:ea typeface="微软雅黑" pitchFamily="34" charset="-122"/>
              </a:rPr>
              <a:t>第三步：根据表</a:t>
            </a:r>
            <a:r>
              <a:rPr lang="en-US" altLang="zh-CN" sz="2400" b="0" dirty="0" smtClean="0">
                <a:latin typeface="微软雅黑" pitchFamily="34" charset="-122"/>
                <a:ea typeface="微软雅黑" pitchFamily="34" charset="-122"/>
              </a:rPr>
              <a:t>3</a:t>
            </a:r>
            <a:r>
              <a:rPr lang="zh-CN" altLang="zh-CN" sz="2400" b="0" dirty="0" smtClean="0">
                <a:latin typeface="微软雅黑" pitchFamily="34" charset="-122"/>
                <a:ea typeface="微软雅黑" pitchFamily="34" charset="-122"/>
              </a:rPr>
              <a:t>，设定会员之间的观影相似度阈值为</a:t>
            </a:r>
            <a:r>
              <a:rPr lang="en-US" altLang="zh-CN" sz="2400" b="0" dirty="0" smtClean="0">
                <a:latin typeface="微软雅黑" pitchFamily="34" charset="-122"/>
                <a:ea typeface="微软雅黑" pitchFamily="34" charset="-122"/>
              </a:rPr>
              <a:t>0.5</a:t>
            </a:r>
            <a:r>
              <a:rPr lang="zh-CN" altLang="zh-CN" sz="2400" b="0" dirty="0" smtClean="0">
                <a:latin typeface="微软雅黑" pitchFamily="34" charset="-122"/>
                <a:ea typeface="微软雅黑" pitchFamily="34" charset="-122"/>
              </a:rPr>
              <a:t>，若相似度大于阈值，则视两会员间存在观影关联关系，对关联会员进行权重排序，可得到表</a:t>
            </a:r>
            <a:r>
              <a:rPr lang="en-US" altLang="zh-CN" sz="2400" b="0" dirty="0" smtClean="0">
                <a:latin typeface="微软雅黑" pitchFamily="34" charset="-122"/>
                <a:ea typeface="微软雅黑" pitchFamily="34" charset="-122"/>
              </a:rPr>
              <a:t>4</a:t>
            </a:r>
            <a:r>
              <a:rPr lang="zh-CN" altLang="zh-CN" sz="2400" b="0" dirty="0" smtClean="0">
                <a:latin typeface="微软雅黑" pitchFamily="34" charset="-122"/>
                <a:ea typeface="微软雅黑" pitchFamily="34" charset="-122"/>
              </a:rPr>
              <a:t>。</a:t>
            </a:r>
          </a:p>
        </p:txBody>
      </p:sp>
      <p:sp>
        <p:nvSpPr>
          <p:cNvPr id="387073" name="Rectangle 1"/>
          <p:cNvSpPr>
            <a:spLocks noChangeArrowheads="1"/>
          </p:cNvSpPr>
          <p:nvPr/>
        </p:nvSpPr>
        <p:spPr bwMode="auto">
          <a:xfrm>
            <a:off x="3117007" y="6784677"/>
            <a:ext cx="583264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altLang="en-US" dirty="0" smtClean="0">
                <a:latin typeface="微软雅黑" pitchFamily="34" charset="-122"/>
                <a:ea typeface="微软雅黑" pitchFamily="34" charset="-122"/>
                <a:cs typeface="Times New Roman" pitchFamily="18" charset="0"/>
              </a:rPr>
              <a:t>表</a:t>
            </a:r>
            <a:r>
              <a:rPr lang="en-US" altLang="zh-CN" dirty="0" smtClean="0">
                <a:latin typeface="微软雅黑" pitchFamily="34" charset="-122"/>
                <a:ea typeface="微软雅黑" pitchFamily="34" charset="-122"/>
                <a:cs typeface="Times New Roman" pitchFamily="18" charset="0"/>
              </a:rPr>
              <a:t>4 </a:t>
            </a:r>
            <a:r>
              <a:rPr lang="zh-CN" altLang="en-US" dirty="0" smtClean="0">
                <a:latin typeface="微软雅黑" pitchFamily="34" charset="-122"/>
                <a:ea typeface="微软雅黑" pitchFamily="34" charset="-122"/>
                <a:cs typeface="Times New Roman" pitchFamily="18" charset="0"/>
              </a:rPr>
              <a:t>对每个会员分析与其存在观影关联关系的会员</a:t>
            </a:r>
          </a:p>
        </p:txBody>
      </p:sp>
      <p:graphicFrame>
        <p:nvGraphicFramePr>
          <p:cNvPr id="12" name="表格 11"/>
          <p:cNvGraphicFramePr>
            <a:graphicFrameLocks noGrp="1"/>
          </p:cNvGraphicFramePr>
          <p:nvPr/>
        </p:nvGraphicFramePr>
        <p:xfrm>
          <a:off x="740743" y="1744117"/>
          <a:ext cx="11809312" cy="4968551"/>
        </p:xfrm>
        <a:graphic>
          <a:graphicData uri="http://schemas.openxmlformats.org/drawingml/2006/table">
            <a:tbl>
              <a:tblPr/>
              <a:tblGrid>
                <a:gridCol w="1337645">
                  <a:extLst>
                    <a:ext uri="{9D8B030D-6E8A-4147-A177-3AD203B41FA5}">
                      <a16:colId xmlns="" xmlns:a16="http://schemas.microsoft.com/office/drawing/2014/main" val="20000"/>
                    </a:ext>
                  </a:extLst>
                </a:gridCol>
                <a:gridCol w="10471667">
                  <a:extLst>
                    <a:ext uri="{9D8B030D-6E8A-4147-A177-3AD203B41FA5}">
                      <a16:colId xmlns="" xmlns:a16="http://schemas.microsoft.com/office/drawing/2014/main" val="20001"/>
                    </a:ext>
                  </a:extLst>
                </a:gridCol>
              </a:tblGrid>
              <a:tr h="709793">
                <a:tc>
                  <a:txBody>
                    <a:bodyPr/>
                    <a:lstStyle/>
                    <a:p>
                      <a:pPr algn="ctr">
                        <a:spcAft>
                          <a:spcPts val="0"/>
                        </a:spcAft>
                      </a:pPr>
                      <a:r>
                        <a:rPr lang="zh-CN" sz="2000" kern="100" dirty="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000" kern="1200" dirty="0" smtClean="0">
                          <a:solidFill>
                            <a:schemeClr val="tx1"/>
                          </a:solidFill>
                          <a:latin typeface="微软雅黑" pitchFamily="34" charset="-122"/>
                          <a:ea typeface="微软雅黑" pitchFamily="34" charset="-122"/>
                          <a:cs typeface="Times New Roman" pitchFamily="18" charset="0"/>
                        </a:rPr>
                        <a:t>存在观影关联关系的会员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709793">
                <a:tc>
                  <a:txBody>
                    <a:bodyPr/>
                    <a:lstStyle/>
                    <a:p>
                      <a:pPr algn="ctr">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A</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B</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0.61</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E</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0.61</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C</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0.57</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D</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0.57</a:t>
                      </a:r>
                      <a:r>
                        <a:rPr lang="zh-CN" altLang="en-US" sz="2000" kern="1200" dirty="0" smtClean="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709793">
                <a:tc>
                  <a:txBody>
                    <a:bodyPr/>
                    <a:lstStyle/>
                    <a:p>
                      <a:pPr algn="ctr">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B</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D</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0.77</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E</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0.67</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F</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0.67</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C</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0.62</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A</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0.61</a:t>
                      </a:r>
                      <a:r>
                        <a:rPr lang="zh-CN" altLang="en-US" sz="2000" kern="1200" dirty="0" smtClean="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a:noFill/>
                    </a:lnB>
                  </a:tcPr>
                </a:tc>
                <a:extLst>
                  <a:ext uri="{0D108BD9-81ED-4DB2-BD59-A6C34878D82A}">
                    <a16:rowId xmlns="" xmlns:a16="http://schemas.microsoft.com/office/drawing/2014/main" val="10002"/>
                  </a:ext>
                </a:extLst>
              </a:tr>
              <a:tr h="709793">
                <a:tc>
                  <a:txBody>
                    <a:bodyPr/>
                    <a:lstStyle/>
                    <a:p>
                      <a:pPr algn="ctr">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F</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0.93</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D</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0.86</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B</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0.62</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A</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0.57</a:t>
                      </a:r>
                      <a:r>
                        <a:rPr lang="zh-CN" altLang="en-US" sz="2000" kern="1200" dirty="0" smtClean="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a:noFill/>
                    </a:lnB>
                  </a:tcPr>
                </a:tc>
                <a:extLst>
                  <a:ext uri="{0D108BD9-81ED-4DB2-BD59-A6C34878D82A}">
                    <a16:rowId xmlns="" xmlns:a16="http://schemas.microsoft.com/office/drawing/2014/main" val="10003"/>
                  </a:ext>
                </a:extLst>
              </a:tr>
              <a:tr h="709793">
                <a:tc>
                  <a:txBody>
                    <a:bodyPr/>
                    <a:lstStyle/>
                    <a:p>
                      <a:pPr algn="ctr">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D</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C</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0.86</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B</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0.77</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F</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0.77</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E</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0.62</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A</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0.57</a:t>
                      </a:r>
                      <a:r>
                        <a:rPr lang="zh-CN" altLang="en-US" sz="2000" kern="1200" dirty="0" smtClean="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a:noFill/>
                    </a:lnB>
                  </a:tcPr>
                </a:tc>
                <a:extLst>
                  <a:ext uri="{0D108BD9-81ED-4DB2-BD59-A6C34878D82A}">
                    <a16:rowId xmlns="" xmlns:a16="http://schemas.microsoft.com/office/drawing/2014/main" val="10004"/>
                  </a:ext>
                </a:extLst>
              </a:tr>
              <a:tr h="709793">
                <a:tc>
                  <a:txBody>
                    <a:bodyPr/>
                    <a:lstStyle/>
                    <a:p>
                      <a:pPr algn="ctr">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B</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0.67</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D</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0.62</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A</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0.61</a:t>
                      </a:r>
                      <a:r>
                        <a:rPr lang="zh-CN" altLang="en-US" sz="2000" kern="1200" dirty="0" smtClean="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a:noFill/>
                    </a:lnB>
                  </a:tcPr>
                </a:tc>
                <a:extLst>
                  <a:ext uri="{0D108BD9-81ED-4DB2-BD59-A6C34878D82A}">
                    <a16:rowId xmlns="" xmlns:a16="http://schemas.microsoft.com/office/drawing/2014/main" val="10005"/>
                  </a:ext>
                </a:extLst>
              </a:tr>
              <a:tr h="709793">
                <a:tc>
                  <a:txBody>
                    <a:bodyPr/>
                    <a:lstStyle/>
                    <a:p>
                      <a:pPr algn="ctr">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C</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0.93</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D</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0.77</a:t>
                      </a:r>
                      <a:r>
                        <a:rPr lang="zh-CN" altLang="en-US" sz="2000" kern="1200" dirty="0" smtClean="0">
                          <a:solidFill>
                            <a:schemeClr val="tx1"/>
                          </a:solidFill>
                          <a:latin typeface="微软雅黑" pitchFamily="34" charset="-122"/>
                          <a:ea typeface="微软雅黑" pitchFamily="34" charset="-122"/>
                          <a:cs typeface="Times New Roman" pitchFamily="18" charset="0"/>
                        </a:rPr>
                        <a:t>）、会员</a:t>
                      </a:r>
                      <a:r>
                        <a:rPr lang="en-US" altLang="en-US" sz="2000" kern="1200" dirty="0" smtClean="0">
                          <a:solidFill>
                            <a:schemeClr val="tx1"/>
                          </a:solidFill>
                          <a:latin typeface="微软雅黑" pitchFamily="34" charset="-122"/>
                          <a:ea typeface="微软雅黑" pitchFamily="34" charset="-122"/>
                          <a:cs typeface="Times New Roman" pitchFamily="18" charset="0"/>
                        </a:rPr>
                        <a:t>B</a:t>
                      </a:r>
                      <a:r>
                        <a:rPr lang="zh-CN" altLang="en-US" sz="2000" kern="1200" dirty="0" smtClean="0">
                          <a:solidFill>
                            <a:schemeClr val="tx1"/>
                          </a:solidFill>
                          <a:latin typeface="微软雅黑" pitchFamily="34" charset="-122"/>
                          <a:ea typeface="微软雅黑" pitchFamily="34" charset="-122"/>
                          <a:cs typeface="Times New Roman" pitchFamily="18" charset="0"/>
                        </a:rPr>
                        <a:t>（</a:t>
                      </a:r>
                      <a:r>
                        <a:rPr lang="en-US" altLang="en-US" sz="2000" kern="1200" dirty="0" smtClean="0">
                          <a:solidFill>
                            <a:schemeClr val="tx1"/>
                          </a:solidFill>
                          <a:latin typeface="微软雅黑" pitchFamily="34" charset="-122"/>
                          <a:ea typeface="微软雅黑" pitchFamily="34" charset="-122"/>
                          <a:cs typeface="Times New Roman" pitchFamily="18" charset="0"/>
                        </a:rPr>
                        <a:t>0.67</a:t>
                      </a:r>
                      <a:r>
                        <a:rPr lang="zh-CN" altLang="en-US" sz="2000" kern="1200" dirty="0" smtClean="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085968712"/>
      </p:ext>
    </p:extLst>
  </p:cSld>
  <p:clrMapOvr>
    <a:masterClrMapping/>
  </p:clrMapOvr>
  <p:transition advTm="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23324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2400" b="0" dirty="0" smtClean="0">
                <a:latin typeface="微软雅黑" pitchFamily="34" charset="-122"/>
                <a:ea typeface="微软雅黑" pitchFamily="34" charset="-122"/>
              </a:rPr>
              <a:t>第四步：通过上述过程，已经划分出每个会员最相近的邻居会员，根据这些数据可以有效地进行很多后续操作。已知会员</a:t>
            </a:r>
            <a:r>
              <a:rPr lang="en-US" altLang="zh-CN" sz="2400" b="0" dirty="0" smtClean="0">
                <a:latin typeface="微软雅黑" pitchFamily="34" charset="-122"/>
                <a:ea typeface="微软雅黑" pitchFamily="34" charset="-122"/>
              </a:rPr>
              <a:t>A</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B</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D</a:t>
            </a:r>
            <a:r>
              <a:rPr lang="zh-CN" altLang="zh-CN" sz="2400" b="0" dirty="0" smtClean="0">
                <a:latin typeface="微软雅黑" pitchFamily="34" charset="-122"/>
                <a:ea typeface="微软雅黑" pitchFamily="34" charset="-122"/>
              </a:rPr>
              <a:t>对电影《绿皮书》表现出兴趣，则对应到表</a:t>
            </a:r>
            <a:r>
              <a:rPr lang="en-US" altLang="zh-CN" sz="2400" b="0" dirty="0" smtClean="0">
                <a:latin typeface="微软雅黑" pitchFamily="34" charset="-122"/>
                <a:ea typeface="微软雅黑" pitchFamily="34" charset="-122"/>
              </a:rPr>
              <a:t>4</a:t>
            </a:r>
            <a:r>
              <a:rPr lang="zh-CN" altLang="zh-CN" sz="2400" b="0" dirty="0" smtClean="0">
                <a:latin typeface="微软雅黑" pitchFamily="34" charset="-122"/>
                <a:ea typeface="微软雅黑" pitchFamily="34" charset="-122"/>
              </a:rPr>
              <a:t>，分析会员</a:t>
            </a:r>
            <a:r>
              <a:rPr lang="en-US" altLang="zh-CN" sz="2400" b="0" dirty="0" smtClean="0">
                <a:latin typeface="微软雅黑" pitchFamily="34" charset="-122"/>
                <a:ea typeface="微软雅黑" pitchFamily="34" charset="-122"/>
              </a:rPr>
              <a:t>C</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E</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F</a:t>
            </a:r>
            <a:r>
              <a:rPr lang="zh-CN" altLang="zh-CN" sz="2400" b="0" dirty="0" smtClean="0">
                <a:latin typeface="微软雅黑" pitchFamily="34" charset="-122"/>
                <a:ea typeface="微软雅黑" pitchFamily="34" charset="-122"/>
              </a:rPr>
              <a:t>对电影《绿皮书》系列宣传活动的兴趣程度，通过相似度叠加的方式确定兴趣值。约定</a:t>
            </a:r>
            <a:r>
              <a:rPr lang="en-US" altLang="zh-CN" sz="2400" b="0" i="1" dirty="0" smtClean="0">
                <a:latin typeface="微软雅黑" pitchFamily="34" charset="-122"/>
                <a:ea typeface="微软雅黑" pitchFamily="34" charset="-122"/>
              </a:rPr>
              <a:t>K</a:t>
            </a:r>
            <a:r>
              <a:rPr lang="en-US" altLang="zh-CN" sz="2400" b="0" dirty="0" smtClean="0">
                <a:latin typeface="微软雅黑" pitchFamily="34" charset="-122"/>
                <a:ea typeface="微软雅黑" pitchFamily="34" charset="-122"/>
              </a:rPr>
              <a:t>=3</a:t>
            </a:r>
            <a:r>
              <a:rPr lang="zh-CN" altLang="zh-CN" sz="2400" b="0" dirty="0" smtClean="0">
                <a:latin typeface="微软雅黑" pitchFamily="34" charset="-122"/>
                <a:ea typeface="微软雅黑" pitchFamily="34" charset="-122"/>
              </a:rPr>
              <a:t>，即分别与会员</a:t>
            </a:r>
            <a:r>
              <a:rPr lang="en-US" altLang="zh-CN" sz="2400" b="0" dirty="0" smtClean="0">
                <a:latin typeface="微软雅黑" pitchFamily="34" charset="-122"/>
                <a:ea typeface="微软雅黑" pitchFamily="34" charset="-122"/>
              </a:rPr>
              <a:t>C</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E</a:t>
            </a:r>
            <a:r>
              <a:rPr lang="zh-CN" altLang="zh-CN"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F</a:t>
            </a:r>
            <a:r>
              <a:rPr lang="zh-CN" altLang="zh-CN" sz="2400" b="0" dirty="0" smtClean="0">
                <a:latin typeface="微软雅黑" pitchFamily="34" charset="-122"/>
                <a:ea typeface="微软雅黑" pitchFamily="34" charset="-122"/>
              </a:rPr>
              <a:t>关联关系最强的三个会员的范围内，与存在观影兴趣会员的相似度进行平均值分析，即平均相似度，得到表</a:t>
            </a:r>
            <a:r>
              <a:rPr lang="en-US" altLang="zh-CN" sz="2400" b="0" dirty="0" smtClean="0">
                <a:latin typeface="微软雅黑" pitchFamily="34" charset="-122"/>
                <a:ea typeface="微软雅黑" pitchFamily="34" charset="-122"/>
              </a:rPr>
              <a:t>5</a:t>
            </a:r>
            <a:r>
              <a:rPr lang="zh-CN" altLang="zh-CN" sz="2400" b="0" dirty="0" smtClean="0">
                <a:latin typeface="微软雅黑" pitchFamily="34" charset="-122"/>
                <a:ea typeface="微软雅黑" pitchFamily="34" charset="-122"/>
              </a:rPr>
              <a:t>所示内容。</a:t>
            </a:r>
          </a:p>
        </p:txBody>
      </p:sp>
      <p:sp>
        <p:nvSpPr>
          <p:cNvPr id="387073" name="Rectangle 1"/>
          <p:cNvSpPr>
            <a:spLocks noChangeArrowheads="1"/>
          </p:cNvSpPr>
          <p:nvPr/>
        </p:nvSpPr>
        <p:spPr bwMode="auto">
          <a:xfrm>
            <a:off x="3117007" y="6784677"/>
            <a:ext cx="583264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altLang="en-US" dirty="0" smtClean="0">
                <a:latin typeface="微软雅黑" pitchFamily="34" charset="-122"/>
                <a:ea typeface="微软雅黑" pitchFamily="34" charset="-122"/>
                <a:cs typeface="Times New Roman" pitchFamily="18" charset="0"/>
              </a:rPr>
              <a:t>表</a:t>
            </a:r>
            <a:r>
              <a:rPr lang="en-US" altLang="zh-CN" dirty="0" smtClean="0">
                <a:latin typeface="微软雅黑" pitchFamily="34" charset="-122"/>
                <a:ea typeface="微软雅黑" pitchFamily="34" charset="-122"/>
                <a:cs typeface="Times New Roman" pitchFamily="18" charset="0"/>
              </a:rPr>
              <a:t>5  </a:t>
            </a:r>
            <a:r>
              <a:rPr lang="zh-CN" altLang="en-US" dirty="0" smtClean="0">
                <a:latin typeface="微软雅黑" pitchFamily="34" charset="-122"/>
                <a:ea typeface="微软雅黑" pitchFamily="34" charset="-122"/>
                <a:cs typeface="Times New Roman" pitchFamily="18" charset="0"/>
              </a:rPr>
              <a:t>会员与</a:t>
            </a:r>
            <a:r>
              <a:rPr lang="en-US" altLang="zh-CN" dirty="0" smtClean="0">
                <a:latin typeface="微软雅黑" pitchFamily="34" charset="-122"/>
                <a:ea typeface="微软雅黑" pitchFamily="34" charset="-122"/>
                <a:cs typeface="Times New Roman" pitchFamily="18" charset="0"/>
              </a:rPr>
              <a:t>K=3</a:t>
            </a:r>
            <a:r>
              <a:rPr lang="zh-CN" altLang="en-US" dirty="0" smtClean="0">
                <a:latin typeface="微软雅黑" pitchFamily="34" charset="-122"/>
                <a:ea typeface="微软雅黑" pitchFamily="34" charset="-122"/>
                <a:cs typeface="Times New Roman" pitchFamily="18" charset="0"/>
              </a:rPr>
              <a:t>的邻居会员的平均兴趣值</a:t>
            </a:r>
          </a:p>
        </p:txBody>
      </p:sp>
      <p:graphicFrame>
        <p:nvGraphicFramePr>
          <p:cNvPr id="10" name="表格 9"/>
          <p:cNvGraphicFramePr>
            <a:graphicFrameLocks noGrp="1"/>
          </p:cNvGraphicFramePr>
          <p:nvPr>
            <p:extLst>
              <p:ext uri="{D42A27DB-BD31-4B8C-83A1-F6EECF244321}">
                <p14:modId xmlns:p14="http://schemas.microsoft.com/office/powerpoint/2010/main" val="1774742962"/>
              </p:ext>
            </p:extLst>
          </p:nvPr>
        </p:nvGraphicFramePr>
        <p:xfrm>
          <a:off x="956767" y="3184277"/>
          <a:ext cx="11161239" cy="3312368"/>
        </p:xfrm>
        <a:graphic>
          <a:graphicData uri="http://schemas.openxmlformats.org/drawingml/2006/table">
            <a:tbl>
              <a:tblPr/>
              <a:tblGrid>
                <a:gridCol w="1152818">
                  <a:extLst>
                    <a:ext uri="{9D8B030D-6E8A-4147-A177-3AD203B41FA5}">
                      <a16:colId xmlns="" xmlns:a16="http://schemas.microsoft.com/office/drawing/2014/main" val="20000"/>
                    </a:ext>
                  </a:extLst>
                </a:gridCol>
                <a:gridCol w="6218681">
                  <a:extLst>
                    <a:ext uri="{9D8B030D-6E8A-4147-A177-3AD203B41FA5}">
                      <a16:colId xmlns="" xmlns:a16="http://schemas.microsoft.com/office/drawing/2014/main" val="20001"/>
                    </a:ext>
                  </a:extLst>
                </a:gridCol>
                <a:gridCol w="3789740">
                  <a:extLst>
                    <a:ext uri="{9D8B030D-6E8A-4147-A177-3AD203B41FA5}">
                      <a16:colId xmlns="" xmlns:a16="http://schemas.microsoft.com/office/drawing/2014/main" val="20002"/>
                    </a:ext>
                  </a:extLst>
                </a:gridCol>
              </a:tblGrid>
              <a:tr h="828092">
                <a:tc>
                  <a:txBody>
                    <a:bodyPr/>
                    <a:lstStyle/>
                    <a:p>
                      <a:pPr algn="ctr">
                        <a:spcAft>
                          <a:spcPts val="0"/>
                        </a:spcAft>
                      </a:pPr>
                      <a:r>
                        <a:rPr lang="zh-CN" sz="2000" kern="100" dirty="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latin typeface="微软雅黑" pitchFamily="34" charset="-122"/>
                          <a:ea typeface="微软雅黑" pitchFamily="34" charset="-122"/>
                          <a:cs typeface="Times New Roman"/>
                        </a:rPr>
                        <a:t>K</a:t>
                      </a:r>
                      <a:r>
                        <a:rPr lang="en-US" sz="2000" kern="100">
                          <a:latin typeface="微软雅黑" pitchFamily="34" charset="-122"/>
                          <a:ea typeface="微软雅黑" pitchFamily="34" charset="-122"/>
                          <a:cs typeface="Times New Roman"/>
                        </a:rPr>
                        <a:t>=3</a:t>
                      </a:r>
                      <a:r>
                        <a:rPr lang="zh-CN" sz="2000" kern="100">
                          <a:latin typeface="微软雅黑" pitchFamily="34" charset="-122"/>
                          <a:ea typeface="微软雅黑" pitchFamily="34" charset="-122"/>
                          <a:cs typeface="Times New Roman"/>
                        </a:rPr>
                        <a:t>的邻居会员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兴趣值</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828092">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F</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0.93</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0.86</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0.62</a:t>
                      </a:r>
                      <a:r>
                        <a:rPr lang="zh-CN" sz="2000" kern="100" dirty="0">
                          <a:latin typeface="微软雅黑" pitchFamily="34" charset="-122"/>
                          <a:ea typeface="微软雅黑" pitchFamily="34" charset="-122"/>
                          <a:cs typeface="Times New Roman"/>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0.86+0.62</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 2 = 0.74</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828092">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l">
                        <a:spcAft>
                          <a:spcPts val="0"/>
                        </a:spcAft>
                      </a:pP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0.62</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A</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0.61</a:t>
                      </a:r>
                      <a:r>
                        <a:rPr lang="zh-CN" sz="2000" kern="100" dirty="0">
                          <a:latin typeface="微软雅黑" pitchFamily="34" charset="-122"/>
                          <a:ea typeface="微软雅黑" pitchFamily="34" charset="-122"/>
                          <a:cs typeface="Times New Roman"/>
                        </a:rPr>
                        <a:t>）</a:t>
                      </a:r>
                    </a:p>
                  </a:txBody>
                  <a:tcPr marL="68580" marR="68580" marT="0" marB="0" anchor="ctr">
                    <a:lnL>
                      <a:noFill/>
                    </a:lnL>
                    <a:lnR>
                      <a:noFill/>
                    </a:lnR>
                    <a:lnT>
                      <a:noFill/>
                    </a:lnT>
                    <a:lnB>
                      <a:noFill/>
                    </a:lnB>
                  </a:tcPr>
                </a:tc>
                <a:tc>
                  <a:txBody>
                    <a:bodyPr/>
                    <a:lstStyle/>
                    <a:p>
                      <a:pPr algn="l">
                        <a:spcAft>
                          <a:spcPts val="0"/>
                        </a:spcAft>
                      </a:pP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0.67+0.62+0.61</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 3 = 0.63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2"/>
                  </a:ext>
                </a:extLst>
              </a:tr>
              <a:tr h="828092">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C</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0.93</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0.77</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a:t>
                      </a:r>
                      <a:r>
                        <a:rPr lang="zh-CN" sz="2000" kern="100" dirty="0">
                          <a:latin typeface="微软雅黑" pitchFamily="34" charset="-122"/>
                          <a:ea typeface="微软雅黑" pitchFamily="34" charset="-122"/>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0.77+0.67</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 2 = 0.72</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40478507"/>
      </p:ext>
    </p:extLst>
  </p:cSld>
  <p:clrMapOvr>
    <a:masterClrMapping/>
  </p:clrMapOvr>
  <p:transition advTm="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884759" y="5128493"/>
            <a:ext cx="1123324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en-US" sz="2400" b="0" dirty="0" smtClean="0">
                <a:latin typeface="微软雅黑" pitchFamily="34" charset="-122"/>
                <a:ea typeface="微软雅黑" pitchFamily="34" charset="-122"/>
              </a:rPr>
              <a:t>结论：</a:t>
            </a:r>
            <a:r>
              <a:rPr lang="zh-CN" altLang="zh-CN" sz="2400" b="0" dirty="0" smtClean="0">
                <a:latin typeface="微软雅黑" pitchFamily="34" charset="-122"/>
                <a:ea typeface="微软雅黑" pitchFamily="34" charset="-122"/>
              </a:rPr>
              <a:t>通过表</a:t>
            </a:r>
            <a:r>
              <a:rPr lang="en-US" altLang="zh-CN" sz="2400" b="0" dirty="0" smtClean="0">
                <a:latin typeface="微软雅黑" pitchFamily="34" charset="-122"/>
                <a:ea typeface="微软雅黑" pitchFamily="34" charset="-122"/>
              </a:rPr>
              <a:t>5</a:t>
            </a:r>
            <a:r>
              <a:rPr lang="zh-CN" altLang="zh-CN" sz="2400" b="0" dirty="0" smtClean="0">
                <a:latin typeface="微软雅黑" pitchFamily="34" charset="-122"/>
                <a:ea typeface="微软雅黑" pitchFamily="34" charset="-122"/>
              </a:rPr>
              <a:t>可以发现会员</a:t>
            </a:r>
            <a:r>
              <a:rPr lang="en-US" altLang="zh-CN" sz="2400" b="0" dirty="0" smtClean="0">
                <a:latin typeface="微软雅黑" pitchFamily="34" charset="-122"/>
                <a:ea typeface="微软雅黑" pitchFamily="34" charset="-122"/>
              </a:rPr>
              <a:t>C</a:t>
            </a:r>
            <a:r>
              <a:rPr lang="zh-CN" altLang="zh-CN" sz="2400" b="0" dirty="0" smtClean="0">
                <a:latin typeface="微软雅黑" pitchFamily="34" charset="-122"/>
                <a:ea typeface="微软雅黑" pitchFamily="34" charset="-122"/>
              </a:rPr>
              <a:t>是比较可能去参加电影《绿皮书》的宣传活动，会员</a:t>
            </a:r>
            <a:r>
              <a:rPr lang="en-US" altLang="zh-CN" sz="2400" b="0" dirty="0" smtClean="0">
                <a:latin typeface="微软雅黑" pitchFamily="34" charset="-122"/>
                <a:ea typeface="微软雅黑" pitchFamily="34" charset="-122"/>
              </a:rPr>
              <a:t>E</a:t>
            </a:r>
            <a:r>
              <a:rPr lang="zh-CN" altLang="zh-CN" sz="2400" b="0" dirty="0" smtClean="0">
                <a:latin typeface="微软雅黑" pitchFamily="34" charset="-122"/>
                <a:ea typeface="微软雅黑" pitchFamily="34" charset="-122"/>
              </a:rPr>
              <a:t>和会员</a:t>
            </a:r>
            <a:r>
              <a:rPr lang="en-US" altLang="zh-CN" sz="2400" b="0" dirty="0" smtClean="0">
                <a:latin typeface="微软雅黑" pitchFamily="34" charset="-122"/>
                <a:ea typeface="微软雅黑" pitchFamily="34" charset="-122"/>
              </a:rPr>
              <a:t>F</a:t>
            </a:r>
            <a:r>
              <a:rPr lang="zh-CN" altLang="zh-CN" sz="2400" b="0" dirty="0" smtClean="0">
                <a:latin typeface="微软雅黑" pitchFamily="34" charset="-122"/>
                <a:ea typeface="微软雅黑" pitchFamily="34" charset="-122"/>
              </a:rPr>
              <a:t>也有很大可能去参加宣传活动。上述过程是通过</a:t>
            </a:r>
            <a:r>
              <a:rPr lang="en-US" altLang="zh-CN" sz="2400" b="0" dirty="0" smtClean="0">
                <a:latin typeface="微软雅黑" pitchFamily="34" charset="-122"/>
                <a:ea typeface="微软雅黑" pitchFamily="34" charset="-122"/>
              </a:rPr>
              <a:t>K</a:t>
            </a:r>
            <a:r>
              <a:rPr lang="zh-CN" altLang="zh-CN" sz="2400" b="0" dirty="0" smtClean="0">
                <a:latin typeface="微软雅黑" pitchFamily="34" charset="-122"/>
                <a:ea typeface="微软雅黑" pitchFamily="34" charset="-122"/>
              </a:rPr>
              <a:t>近邻的思想，对具有观影关联关系的会员进行分析，来判定其他会员的可能行为。</a:t>
            </a:r>
          </a:p>
          <a:p>
            <a:endParaRPr lang="zh-CN" altLang="zh-CN" sz="2400" b="0" dirty="0" smtClean="0">
              <a:latin typeface="微软雅黑" pitchFamily="34" charset="-122"/>
              <a:ea typeface="微软雅黑" pitchFamily="34" charset="-122"/>
            </a:endParaRPr>
          </a:p>
        </p:txBody>
      </p:sp>
      <p:sp>
        <p:nvSpPr>
          <p:cNvPr id="387073" name="Rectangle 1"/>
          <p:cNvSpPr>
            <a:spLocks noChangeArrowheads="1"/>
          </p:cNvSpPr>
          <p:nvPr/>
        </p:nvSpPr>
        <p:spPr bwMode="auto">
          <a:xfrm>
            <a:off x="3765079" y="952029"/>
            <a:ext cx="583264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altLang="en-US" dirty="0" smtClean="0">
                <a:latin typeface="微软雅黑" pitchFamily="34" charset="-122"/>
                <a:ea typeface="微软雅黑" pitchFamily="34" charset="-122"/>
                <a:cs typeface="Times New Roman" pitchFamily="18" charset="0"/>
              </a:rPr>
              <a:t>表</a:t>
            </a:r>
            <a:r>
              <a:rPr lang="en-US" altLang="zh-CN" dirty="0" smtClean="0">
                <a:latin typeface="微软雅黑" pitchFamily="34" charset="-122"/>
                <a:ea typeface="微软雅黑" pitchFamily="34" charset="-122"/>
                <a:cs typeface="Times New Roman" pitchFamily="18" charset="0"/>
              </a:rPr>
              <a:t>5  </a:t>
            </a:r>
            <a:r>
              <a:rPr lang="zh-CN" altLang="en-US" dirty="0" smtClean="0">
                <a:latin typeface="微软雅黑" pitchFamily="34" charset="-122"/>
                <a:ea typeface="微软雅黑" pitchFamily="34" charset="-122"/>
                <a:cs typeface="Times New Roman" pitchFamily="18" charset="0"/>
              </a:rPr>
              <a:t>会员与</a:t>
            </a:r>
            <a:r>
              <a:rPr lang="en-US" altLang="zh-CN" dirty="0" smtClean="0">
                <a:latin typeface="微软雅黑" pitchFamily="34" charset="-122"/>
                <a:ea typeface="微软雅黑" pitchFamily="34" charset="-122"/>
                <a:cs typeface="Times New Roman" pitchFamily="18" charset="0"/>
              </a:rPr>
              <a:t>K=3</a:t>
            </a:r>
            <a:r>
              <a:rPr lang="zh-CN" altLang="en-US" dirty="0" smtClean="0">
                <a:latin typeface="微软雅黑" pitchFamily="34" charset="-122"/>
                <a:ea typeface="微软雅黑" pitchFamily="34" charset="-122"/>
                <a:cs typeface="Times New Roman" pitchFamily="18" charset="0"/>
              </a:rPr>
              <a:t>的邻居会员的平均兴趣值</a:t>
            </a:r>
          </a:p>
        </p:txBody>
      </p:sp>
      <p:graphicFrame>
        <p:nvGraphicFramePr>
          <p:cNvPr id="10" name="表格 9"/>
          <p:cNvGraphicFramePr>
            <a:graphicFrameLocks noGrp="1"/>
          </p:cNvGraphicFramePr>
          <p:nvPr/>
        </p:nvGraphicFramePr>
        <p:xfrm>
          <a:off x="884759" y="1384077"/>
          <a:ext cx="11161239" cy="3312368"/>
        </p:xfrm>
        <a:graphic>
          <a:graphicData uri="http://schemas.openxmlformats.org/drawingml/2006/table">
            <a:tbl>
              <a:tblPr/>
              <a:tblGrid>
                <a:gridCol w="1152818">
                  <a:extLst>
                    <a:ext uri="{9D8B030D-6E8A-4147-A177-3AD203B41FA5}">
                      <a16:colId xmlns="" xmlns:a16="http://schemas.microsoft.com/office/drawing/2014/main" val="20000"/>
                    </a:ext>
                  </a:extLst>
                </a:gridCol>
                <a:gridCol w="6218681">
                  <a:extLst>
                    <a:ext uri="{9D8B030D-6E8A-4147-A177-3AD203B41FA5}">
                      <a16:colId xmlns="" xmlns:a16="http://schemas.microsoft.com/office/drawing/2014/main" val="20001"/>
                    </a:ext>
                  </a:extLst>
                </a:gridCol>
                <a:gridCol w="3789740">
                  <a:extLst>
                    <a:ext uri="{9D8B030D-6E8A-4147-A177-3AD203B41FA5}">
                      <a16:colId xmlns="" xmlns:a16="http://schemas.microsoft.com/office/drawing/2014/main" val="20002"/>
                    </a:ext>
                  </a:extLst>
                </a:gridCol>
              </a:tblGrid>
              <a:tr h="828092">
                <a:tc>
                  <a:txBody>
                    <a:bodyPr/>
                    <a:lstStyle/>
                    <a:p>
                      <a:pPr algn="ctr">
                        <a:spcAft>
                          <a:spcPts val="0"/>
                        </a:spcAft>
                      </a:pPr>
                      <a:r>
                        <a:rPr lang="zh-CN" sz="2000" kern="100" dirty="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a:latin typeface="微软雅黑" pitchFamily="34" charset="-122"/>
                          <a:ea typeface="微软雅黑" pitchFamily="34" charset="-122"/>
                          <a:cs typeface="Times New Roman"/>
                        </a:rPr>
                        <a:t>K</a:t>
                      </a:r>
                      <a:r>
                        <a:rPr lang="en-US" sz="2000" kern="100" dirty="0">
                          <a:latin typeface="微软雅黑" pitchFamily="34" charset="-122"/>
                          <a:ea typeface="微软雅黑" pitchFamily="34" charset="-122"/>
                          <a:cs typeface="Times New Roman"/>
                        </a:rPr>
                        <a:t>=3</a:t>
                      </a:r>
                      <a:r>
                        <a:rPr lang="zh-CN" sz="2000" kern="100" dirty="0">
                          <a:latin typeface="微软雅黑" pitchFamily="34" charset="-122"/>
                          <a:ea typeface="微软雅黑" pitchFamily="34" charset="-122"/>
                          <a:cs typeface="Times New Roman"/>
                        </a:rPr>
                        <a:t>的邻居会员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兴趣值</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828092">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C</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F</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0.93</a:t>
                      </a: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0.86</a:t>
                      </a: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0.62</a:t>
                      </a:r>
                      <a:r>
                        <a:rPr lang="zh-CN" sz="2000" kern="100">
                          <a:latin typeface="微软雅黑" pitchFamily="34" charset="-122"/>
                          <a:ea typeface="微软雅黑" pitchFamily="34" charset="-122"/>
                          <a:cs typeface="Times New Roman"/>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0.86+0.62</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 2 = 0.74</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828092">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E</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0.67</a:t>
                      </a: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0.62</a:t>
                      </a: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A</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0.61</a:t>
                      </a:r>
                      <a:r>
                        <a:rPr lang="zh-CN" sz="2000" kern="100">
                          <a:latin typeface="微软雅黑" pitchFamily="34" charset="-122"/>
                          <a:ea typeface="微软雅黑" pitchFamily="34" charset="-122"/>
                          <a:cs typeface="Times New Roman"/>
                        </a:rPr>
                        <a:t>）</a:t>
                      </a:r>
                    </a:p>
                  </a:txBody>
                  <a:tcPr marL="68580" marR="68580" marT="0" marB="0" anchor="ctr">
                    <a:lnL>
                      <a:noFill/>
                    </a:lnL>
                    <a:lnR>
                      <a:noFill/>
                    </a:lnR>
                    <a:lnT>
                      <a:noFill/>
                    </a:lnT>
                    <a:lnB>
                      <a:noFill/>
                    </a:lnB>
                  </a:tcPr>
                </a:tc>
                <a:tc>
                  <a:txBody>
                    <a:bodyPr/>
                    <a:lstStyle/>
                    <a:p>
                      <a:pPr algn="l">
                        <a:spcAft>
                          <a:spcPts val="0"/>
                        </a:spcAft>
                      </a:pP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0.67+0.62+0.61</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 3 = 0.63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 xmlns:a16="http://schemas.microsoft.com/office/drawing/2014/main" val="10002"/>
                  </a:ext>
                </a:extLst>
              </a:tr>
              <a:tr h="828092">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F</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C</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0.93</a:t>
                      </a: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0.77</a:t>
                      </a: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a:t>
                      </a:r>
                      <a:r>
                        <a:rPr lang="zh-CN" sz="2000" kern="100" dirty="0">
                          <a:latin typeface="微软雅黑" pitchFamily="34" charset="-122"/>
                          <a:ea typeface="微软雅黑" pitchFamily="34" charset="-122"/>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0.77+0.67</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 2 = 0.72</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37967034"/>
      </p:ext>
    </p:extLst>
  </p:cSld>
  <p:clrMapOvr>
    <a:masterClrMapping/>
  </p:clrMapOvr>
  <p:transition advTm="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4719" y="1096045"/>
            <a:ext cx="11089232" cy="5632311"/>
          </a:xfrm>
          <a:prstGeom prst="rect">
            <a:avLst/>
          </a:prstGeom>
        </p:spPr>
        <p:txBody>
          <a:bodyPr wrap="square">
            <a:spAutoFit/>
          </a:bodyPr>
          <a:lstStyle/>
          <a:p>
            <a:pPr marL="457200" indent="-457200">
              <a:spcBef>
                <a:spcPts val="0"/>
              </a:spcBef>
              <a:buClr>
                <a:srgbClr val="538CD5"/>
              </a:buClr>
              <a:buFont typeface="Wingdings" pitchFamily="2" charset="2"/>
              <a:buChar char="p"/>
            </a:pPr>
            <a:r>
              <a:rPr lang="en-US" altLang="zh-CN" sz="3200" dirty="0" smtClean="0">
                <a:solidFill>
                  <a:srgbClr val="000000"/>
                </a:solidFill>
                <a:latin typeface="微软雅黑" pitchFamily="34" charset="-122"/>
                <a:ea typeface="微软雅黑" pitchFamily="34" charset="-122"/>
                <a:sym typeface="+mn-lt"/>
              </a:rPr>
              <a:t>K</a:t>
            </a:r>
            <a:r>
              <a:rPr lang="zh-CN" altLang="zh-CN" sz="3200" dirty="0" smtClean="0">
                <a:solidFill>
                  <a:srgbClr val="000000"/>
                </a:solidFill>
                <a:latin typeface="微软雅黑" pitchFamily="34" charset="-122"/>
                <a:ea typeface="微软雅黑" pitchFamily="34" charset="-122"/>
                <a:sym typeface="+mn-lt"/>
              </a:rPr>
              <a:t>近邻</a:t>
            </a:r>
            <a:r>
              <a:rPr lang="zh-CN" altLang="en-US" sz="3200" dirty="0" smtClean="0">
                <a:solidFill>
                  <a:srgbClr val="000000"/>
                </a:solidFill>
                <a:latin typeface="微软雅黑" pitchFamily="34" charset="-122"/>
                <a:ea typeface="微软雅黑" pitchFamily="34" charset="-122"/>
                <a:sym typeface="微软雅黑" pitchFamily="34" charset="-122"/>
              </a:rPr>
              <a:t>算法总结</a:t>
            </a:r>
            <a:endParaRPr lang="zh-CN" altLang="en-US" sz="3200" dirty="0">
              <a:solidFill>
                <a:srgbClr val="000000"/>
              </a:solidFill>
              <a:latin typeface="微软雅黑" pitchFamily="34" charset="-122"/>
              <a:ea typeface="微软雅黑" pitchFamily="34" charset="-122"/>
              <a:sym typeface="微软雅黑" pitchFamily="34" charset="-122"/>
            </a:endParaRPr>
          </a:p>
          <a:p>
            <a:pPr marL="914400" lvl="1" indent="-457200">
              <a:spcBef>
                <a:spcPts val="0"/>
              </a:spcBef>
              <a:buClr>
                <a:srgbClr val="538CD5"/>
              </a:buClr>
              <a:buFont typeface="Wingdings" pitchFamily="2" charset="2"/>
              <a:buChar char="n"/>
            </a:pPr>
            <a:r>
              <a:rPr lang="zh-CN" altLang="en-US" sz="2800" dirty="0" smtClean="0">
                <a:solidFill>
                  <a:srgbClr val="000000"/>
                </a:solidFill>
                <a:latin typeface="微软雅黑" pitchFamily="34" charset="-122"/>
                <a:ea typeface="微软雅黑" pitchFamily="34" charset="-122"/>
                <a:sym typeface="微软雅黑" pitchFamily="34" charset="-122"/>
              </a:rPr>
              <a:t>优点：</a:t>
            </a:r>
            <a:endParaRPr lang="en-US" altLang="zh-CN" sz="2800" dirty="0" smtClean="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简单，便于理解和实现</a:t>
            </a:r>
            <a:endParaRPr lang="en-US" altLang="zh-CN" sz="2800" dirty="0" smtClean="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应用范围广</a:t>
            </a:r>
            <a:endParaRPr lang="en-US" altLang="zh-CN" sz="2800" dirty="0" smtClean="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分类效果好</a:t>
            </a:r>
            <a:endParaRPr lang="en-US" altLang="zh-CN" sz="2800" dirty="0" smtClean="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无须进行参数估计</a:t>
            </a:r>
            <a:endParaRPr lang="en-US" altLang="zh-CN" sz="2800" dirty="0" smtClean="0">
              <a:latin typeface="微软雅黑" pitchFamily="34" charset="-122"/>
              <a:ea typeface="微软雅黑" pitchFamily="34" charset="-122"/>
            </a:endParaRPr>
          </a:p>
          <a:p>
            <a:pPr marL="914400" lvl="1" indent="-457200">
              <a:spcBef>
                <a:spcPts val="0"/>
              </a:spcBef>
              <a:buClr>
                <a:srgbClr val="538CD5"/>
              </a:buClr>
              <a:buFont typeface="Wingdings" pitchFamily="2" charset="2"/>
              <a:buChar char="n"/>
            </a:pPr>
            <a:r>
              <a:rPr lang="zh-CN" altLang="en-US" sz="2800" dirty="0" smtClean="0">
                <a:solidFill>
                  <a:srgbClr val="000000"/>
                </a:solidFill>
                <a:latin typeface="微软雅黑" pitchFamily="34" charset="-122"/>
                <a:ea typeface="微软雅黑" pitchFamily="34" charset="-122"/>
                <a:sym typeface="微软雅黑" pitchFamily="34" charset="-122"/>
              </a:rPr>
              <a:t>缺点：</a:t>
            </a:r>
            <a:endParaRPr lang="en-US" altLang="zh-CN" sz="2800" dirty="0" smtClean="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样本小时误差难控制</a:t>
            </a:r>
            <a:endParaRPr lang="en-US" altLang="zh-CN" sz="2800" dirty="0" smtClean="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存储所有样本，需要较大存储空间</a:t>
            </a:r>
            <a:endParaRPr lang="en-US" altLang="zh-CN" sz="2800" dirty="0" smtClean="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smtClean="0">
                <a:latin typeface="微软雅黑" pitchFamily="34" charset="-122"/>
                <a:ea typeface="微软雅黑" pitchFamily="34" charset="-122"/>
              </a:rPr>
              <a:t>对于大样本的计算量大</a:t>
            </a:r>
            <a:endParaRPr lang="en-US" altLang="zh-CN" sz="2800" dirty="0" smtClean="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en-US" altLang="zh-CN" sz="2800" i="1" dirty="0" smtClean="0">
                <a:latin typeface="微软雅黑" pitchFamily="34" charset="-122"/>
                <a:ea typeface="微软雅黑" pitchFamily="34" charset="-122"/>
              </a:rPr>
              <a:t>K</a:t>
            </a:r>
            <a:r>
              <a:rPr lang="zh-CN" altLang="zh-CN" sz="2800" dirty="0" smtClean="0">
                <a:latin typeface="微软雅黑" pitchFamily="34" charset="-122"/>
                <a:ea typeface="微软雅黑" pitchFamily="34" charset="-122"/>
              </a:rPr>
              <a:t>值的设定也对算法的结果有较大的影响</a:t>
            </a:r>
            <a:endParaRPr lang="en-US" altLang="zh-CN" sz="2800" dirty="0" smtClean="0">
              <a:latin typeface="微软雅黑" pitchFamily="34" charset="-122"/>
              <a:ea typeface="微软雅黑" pitchFamily="34" charset="-122"/>
            </a:endParaRPr>
          </a:p>
          <a:p>
            <a:pPr marL="2200275" lvl="3" indent="-457200">
              <a:spcBef>
                <a:spcPts val="0"/>
              </a:spcBef>
              <a:buClr>
                <a:srgbClr val="538CD5"/>
              </a:buClr>
              <a:buFont typeface="Arial" pitchFamily="34" charset="0"/>
              <a:buChar char="•"/>
            </a:pPr>
            <a:r>
              <a:rPr lang="zh-CN" altLang="zh-CN" sz="2400" dirty="0" smtClean="0">
                <a:latin typeface="微软雅黑" pitchFamily="34" charset="-122"/>
                <a:ea typeface="微软雅黑" pitchFamily="34" charset="-122"/>
              </a:rPr>
              <a:t>如果</a:t>
            </a:r>
            <a:r>
              <a:rPr lang="en-US" altLang="zh-CN" sz="2400" i="1" dirty="0" smtClean="0">
                <a:latin typeface="微软雅黑" pitchFamily="34" charset="-122"/>
                <a:ea typeface="微软雅黑" pitchFamily="34" charset="-122"/>
              </a:rPr>
              <a:t>K</a:t>
            </a:r>
            <a:r>
              <a:rPr lang="zh-CN" altLang="zh-CN" sz="2400" dirty="0" smtClean="0">
                <a:latin typeface="微软雅黑" pitchFamily="34" charset="-122"/>
                <a:ea typeface="微软雅黑" pitchFamily="34" charset="-122"/>
              </a:rPr>
              <a:t>值过小，将会对数据中存在的噪声过于敏感；</a:t>
            </a:r>
            <a:endParaRPr lang="en-US" altLang="zh-CN" sz="2400" dirty="0" smtClean="0">
              <a:latin typeface="微软雅黑" pitchFamily="34" charset="-122"/>
              <a:ea typeface="微软雅黑" pitchFamily="34" charset="-122"/>
            </a:endParaRPr>
          </a:p>
          <a:p>
            <a:pPr marL="2200275" lvl="3" indent="-457200">
              <a:spcBef>
                <a:spcPts val="0"/>
              </a:spcBef>
              <a:buClr>
                <a:srgbClr val="538CD5"/>
              </a:buClr>
              <a:buFont typeface="Arial" pitchFamily="34" charset="0"/>
              <a:buChar char="•"/>
            </a:pPr>
            <a:r>
              <a:rPr lang="zh-CN" altLang="zh-CN" sz="2400" dirty="0" smtClean="0">
                <a:latin typeface="微软雅黑" pitchFamily="34" charset="-122"/>
                <a:ea typeface="微软雅黑" pitchFamily="34" charset="-122"/>
              </a:rPr>
              <a:t>如果</a:t>
            </a:r>
            <a:r>
              <a:rPr lang="en-US" altLang="zh-CN" sz="2400" i="1" dirty="0" smtClean="0">
                <a:latin typeface="微软雅黑" pitchFamily="34" charset="-122"/>
                <a:ea typeface="微软雅黑" pitchFamily="34" charset="-122"/>
              </a:rPr>
              <a:t>K</a:t>
            </a:r>
            <a:r>
              <a:rPr lang="zh-CN" altLang="zh-CN" sz="2400" dirty="0" smtClean="0">
                <a:latin typeface="微软雅黑" pitchFamily="34" charset="-122"/>
                <a:ea typeface="微软雅黑" pitchFamily="34" charset="-122"/>
              </a:rPr>
              <a:t>值过大，近邻中可能包含属于其他类的样本</a:t>
            </a:r>
            <a:endParaRPr lang="zh-CN" altLang="en-US" sz="2400" dirty="0">
              <a:solidFill>
                <a:srgbClr val="000000"/>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697759774"/>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ircle(i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dissolv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dissolv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dissolv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dissolve">
                                      <p:cBhvr>
                                        <p:cTn id="48" dur="500"/>
                                        <p:tgtEl>
                                          <p:spTgt spid="3">
                                            <p:txEl>
                                              <p:pRg st="10" end="10"/>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dissolve">
                                      <p:cBhvr>
                                        <p:cTn id="51" dur="500"/>
                                        <p:tgtEl>
                                          <p:spTgt spid="3">
                                            <p:txEl>
                                              <p:pRg st="11" end="11"/>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dissolve">
                                      <p:cBhvr>
                                        <p:cTn id="5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分类模型的评价</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65163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zh-CN" altLang="en-US" dirty="0" smtClean="0"/>
              <a:t>分类</a:t>
            </a:r>
            <a:r>
              <a:rPr lang="zh-CN" altLang="en-US" dirty="0"/>
              <a:t>模型的评价</a:t>
            </a:r>
          </a:p>
        </p:txBody>
      </p:sp>
      <p:sp>
        <p:nvSpPr>
          <p:cNvPr id="372739" name="Rectangle 3"/>
          <p:cNvSpPr>
            <a:spLocks noGrp="1" noChangeArrowheads="1"/>
          </p:cNvSpPr>
          <p:nvPr>
            <p:ph type="body" idx="1"/>
          </p:nvPr>
        </p:nvSpPr>
        <p:spPr/>
        <p:txBody>
          <a:bodyPr/>
          <a:lstStyle/>
          <a:p>
            <a:r>
              <a:rPr lang="zh-CN" altLang="en-US"/>
              <a:t>分类模型性能评价指标 </a:t>
            </a:r>
          </a:p>
          <a:p>
            <a:pPr lvl="1"/>
            <a:r>
              <a:rPr lang="zh-CN" altLang="en-US" b="1"/>
              <a:t>分类准确率</a:t>
            </a:r>
            <a:r>
              <a:rPr lang="zh-CN" altLang="en-US"/>
              <a:t> </a:t>
            </a:r>
          </a:p>
          <a:p>
            <a:pPr lvl="1"/>
            <a:r>
              <a:rPr lang="zh-CN" altLang="en-US" b="1"/>
              <a:t>计算复杂度</a:t>
            </a:r>
            <a:r>
              <a:rPr lang="zh-CN" altLang="en-US"/>
              <a:t> </a:t>
            </a:r>
          </a:p>
          <a:p>
            <a:pPr lvl="1"/>
            <a:r>
              <a:rPr lang="zh-CN" altLang="en-US" b="1"/>
              <a:t>可解释性</a:t>
            </a:r>
          </a:p>
          <a:p>
            <a:pPr lvl="1"/>
            <a:r>
              <a:rPr lang="zh-CN" altLang="en-US" b="1"/>
              <a:t>可伸缩性</a:t>
            </a:r>
          </a:p>
          <a:p>
            <a:pPr lvl="1"/>
            <a:r>
              <a:rPr lang="zh-CN" altLang="en-US" b="1"/>
              <a:t>稳定性 </a:t>
            </a:r>
          </a:p>
          <a:p>
            <a:pPr lvl="1"/>
            <a:r>
              <a:rPr lang="zh-CN" altLang="en-US" b="1"/>
              <a:t>鲁棒性</a:t>
            </a:r>
            <a:endParaRPr lang="zh-CN" altLang="en-US"/>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69</a:t>
            </a:fld>
            <a:endParaRPr lang="zh-CN" altLang="zh-CN"/>
          </a:p>
        </p:txBody>
      </p:sp>
    </p:spTree>
    <p:extLst>
      <p:ext uri="{BB962C8B-B14F-4D97-AF65-F5344CB8AC3E}">
        <p14:creationId xmlns:p14="http://schemas.microsoft.com/office/powerpoint/2010/main" val="16920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zh-CN" altLang="en-US" b="1">
                <a:effectLst>
                  <a:outerShdw blurRad="38100" dist="38100" dir="2700000" algn="tl">
                    <a:srgbClr val="C0C0C0"/>
                  </a:outerShdw>
                </a:effectLst>
                <a:ea typeface="隶书" pitchFamily="49" charset="-122"/>
              </a:rPr>
              <a:t>第一步：建立模型</a:t>
            </a:r>
          </a:p>
        </p:txBody>
      </p:sp>
      <p:grpSp>
        <p:nvGrpSpPr>
          <p:cNvPr id="781315" name="Group 3"/>
          <p:cNvGrpSpPr>
            <a:grpSpLocks/>
          </p:cNvGrpSpPr>
          <p:nvPr/>
        </p:nvGrpSpPr>
        <p:grpSpPr bwMode="auto">
          <a:xfrm>
            <a:off x="2875361" y="1726127"/>
            <a:ext cx="2388691" cy="1588839"/>
            <a:chOff x="1283" y="1118"/>
            <a:chExt cx="1070" cy="949"/>
          </a:xfrm>
        </p:grpSpPr>
        <p:pic>
          <p:nvPicPr>
            <p:cNvPr id="78131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1317" name="Rectangle 5"/>
            <p:cNvSpPr>
              <a:spLocks noChangeArrowheads="1"/>
            </p:cNvSpPr>
            <p:nvPr/>
          </p:nvSpPr>
          <p:spPr bwMode="auto">
            <a:xfrm>
              <a:off x="1347" y="1395"/>
              <a:ext cx="934"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zh-CN" altLang="en-US" sz="2500">
                  <a:latin typeface="Times New Roman" pitchFamily="18" charset="0"/>
                </a:rPr>
                <a:t>训练数</a:t>
              </a:r>
            </a:p>
            <a:p>
              <a:pPr algn="ctr" eaLnBrk="0" hangingPunct="0"/>
              <a:r>
                <a:rPr lang="zh-CN" altLang="en-US" sz="2500">
                  <a:latin typeface="Times New Roman" pitchFamily="18" charset="0"/>
                </a:rPr>
                <a:t>据集</a:t>
              </a:r>
            </a:p>
          </p:txBody>
        </p:sp>
      </p:grpSp>
      <p:graphicFrame>
        <p:nvGraphicFramePr>
          <p:cNvPr id="781318" name="Object 6"/>
          <p:cNvGraphicFramePr>
            <a:graphicFrameLocks/>
          </p:cNvGraphicFramePr>
          <p:nvPr/>
        </p:nvGraphicFramePr>
        <p:xfrm>
          <a:off x="417465" y="3889224"/>
          <a:ext cx="7646045" cy="2631881"/>
        </p:xfrm>
        <a:graphic>
          <a:graphicData uri="http://schemas.openxmlformats.org/presentationml/2006/ole">
            <mc:AlternateContent xmlns:mc="http://schemas.openxmlformats.org/markup-compatibility/2006">
              <mc:Choice xmlns:v="urn:schemas-microsoft-com:vml" Requires="v">
                <p:oleObj spid="_x0000_s2101" name="工作表" r:id="rId4" imgW="5437080" imgH="2495520" progId="Excel.Sheet.8">
                  <p:embed/>
                </p:oleObj>
              </mc:Choice>
              <mc:Fallback>
                <p:oleObj name="工作表" r:id="rId4" imgW="5437080" imgH="249552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465" y="3889224"/>
                        <a:ext cx="7646045" cy="2631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1319" name="Line 7"/>
          <p:cNvSpPr>
            <a:spLocks noChangeShapeType="1"/>
          </p:cNvSpPr>
          <p:nvPr/>
        </p:nvSpPr>
        <p:spPr bwMode="auto">
          <a:xfrm flipH="1">
            <a:off x="442020" y="3135825"/>
            <a:ext cx="2312789" cy="7383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0" name="Line 8"/>
          <p:cNvSpPr>
            <a:spLocks noChangeShapeType="1"/>
          </p:cNvSpPr>
          <p:nvPr/>
        </p:nvSpPr>
        <p:spPr bwMode="auto">
          <a:xfrm>
            <a:off x="5266284" y="3135825"/>
            <a:ext cx="2848571" cy="7383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1" name="Rectangle 9"/>
          <p:cNvSpPr>
            <a:spLocks noChangeArrowheads="1"/>
          </p:cNvSpPr>
          <p:nvPr/>
        </p:nvSpPr>
        <p:spPr bwMode="auto">
          <a:xfrm>
            <a:off x="9693763" y="1761939"/>
            <a:ext cx="1494550" cy="487563"/>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102" tIns="48552" rIns="97102" bIns="48552" anchor="ctr">
            <a:spAutoFit/>
          </a:bodyPr>
          <a:lstStyle/>
          <a:p>
            <a:pPr algn="ctr" eaLnBrk="0" hangingPunct="0"/>
            <a:r>
              <a:rPr lang="zh-CN" altLang="en-US" sz="2500">
                <a:latin typeface="Times New Roman" pitchFamily="18" charset="0"/>
              </a:rPr>
              <a:t>分类算法</a:t>
            </a:r>
          </a:p>
        </p:txBody>
      </p:sp>
      <p:sp>
        <p:nvSpPr>
          <p:cNvPr id="781322" name="AutoShape 10"/>
          <p:cNvSpPr>
            <a:spLocks noChangeArrowheads="1"/>
          </p:cNvSpPr>
          <p:nvPr/>
        </p:nvSpPr>
        <p:spPr bwMode="auto">
          <a:xfrm rot="20460000">
            <a:off x="5967265" y="2042554"/>
            <a:ext cx="2330648" cy="510639"/>
          </a:xfrm>
          <a:prstGeom prst="rightArrow">
            <a:avLst>
              <a:gd name="adj1" fmla="val 50000"/>
              <a:gd name="adj2" fmla="val 85605"/>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3" name="Rectangle 11"/>
          <p:cNvSpPr>
            <a:spLocks noChangeArrowheads="1"/>
          </p:cNvSpPr>
          <p:nvPr/>
        </p:nvSpPr>
        <p:spPr bwMode="auto">
          <a:xfrm>
            <a:off x="8376048" y="5455866"/>
            <a:ext cx="3166214" cy="126658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102" tIns="48552" rIns="97102" bIns="48552" anchor="ctr">
            <a:spAutoFit/>
          </a:bodyPr>
          <a:lstStyle/>
          <a:p>
            <a:pPr eaLnBrk="0" hangingPunct="0"/>
            <a:r>
              <a:rPr lang="en-US" altLang="zh-CN" sz="2500">
                <a:latin typeface="Times New Roman" pitchFamily="18" charset="0"/>
              </a:rPr>
              <a:t>IF rank = ‘professor’</a:t>
            </a:r>
          </a:p>
          <a:p>
            <a:pPr eaLnBrk="0" hangingPunct="0"/>
            <a:r>
              <a:rPr lang="en-US" altLang="zh-CN" sz="2500">
                <a:latin typeface="Times New Roman" pitchFamily="18" charset="0"/>
              </a:rPr>
              <a:t>OR years &gt; 6</a:t>
            </a:r>
          </a:p>
          <a:p>
            <a:pPr eaLnBrk="0" hangingPunct="0"/>
            <a:r>
              <a:rPr lang="en-US" altLang="zh-CN" sz="2500">
                <a:latin typeface="Times New Roman" pitchFamily="18" charset="0"/>
              </a:rPr>
              <a:t>THEN tenured = ‘yes’ </a:t>
            </a:r>
          </a:p>
        </p:txBody>
      </p:sp>
      <p:grpSp>
        <p:nvGrpSpPr>
          <p:cNvPr id="781324" name="Group 12"/>
          <p:cNvGrpSpPr>
            <a:grpSpLocks/>
          </p:cNvGrpSpPr>
          <p:nvPr/>
        </p:nvGrpSpPr>
        <p:grpSpPr bwMode="auto">
          <a:xfrm>
            <a:off x="9121677" y="3246323"/>
            <a:ext cx="2656582" cy="1588839"/>
            <a:chOff x="4081" y="2026"/>
            <a:chExt cx="1190" cy="949"/>
          </a:xfrm>
        </p:grpSpPr>
        <p:pic>
          <p:nvPicPr>
            <p:cNvPr id="781325" name="Picture 1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1326" name="Rectangle 14"/>
            <p:cNvSpPr>
              <a:spLocks noChangeArrowheads="1"/>
            </p:cNvSpPr>
            <p:nvPr/>
          </p:nvSpPr>
          <p:spPr bwMode="auto">
            <a:xfrm>
              <a:off x="4335" y="2419"/>
              <a:ext cx="6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500">
                  <a:latin typeface="Times New Roman" pitchFamily="18" charset="0"/>
                </a:rPr>
                <a:t>分类规则</a:t>
              </a:r>
            </a:p>
          </p:txBody>
        </p:sp>
      </p:grpSp>
      <p:sp>
        <p:nvSpPr>
          <p:cNvPr id="781327" name="Line 15"/>
          <p:cNvSpPr>
            <a:spLocks noChangeShapeType="1"/>
          </p:cNvSpPr>
          <p:nvPr/>
        </p:nvSpPr>
        <p:spPr bwMode="auto">
          <a:xfrm flipH="1">
            <a:off x="8373815" y="4728012"/>
            <a:ext cx="747861" cy="7534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8" name="Line 16"/>
          <p:cNvSpPr>
            <a:spLocks noChangeShapeType="1"/>
          </p:cNvSpPr>
          <p:nvPr/>
        </p:nvSpPr>
        <p:spPr bwMode="auto">
          <a:xfrm>
            <a:off x="11780492" y="4645975"/>
            <a:ext cx="812602" cy="83376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9" name="AutoShape 17"/>
          <p:cNvSpPr>
            <a:spLocks noChangeArrowheads="1"/>
          </p:cNvSpPr>
          <p:nvPr/>
        </p:nvSpPr>
        <p:spPr bwMode="auto">
          <a:xfrm>
            <a:off x="10057062" y="2571609"/>
            <a:ext cx="767953" cy="624486"/>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a:t>
            </a:fld>
            <a:endParaRPr lang="zh-CN" altLang="zh-CN"/>
          </a:p>
        </p:txBody>
      </p:sp>
    </p:spTree>
    <p:extLst>
      <p:ext uri="{BB962C8B-B14F-4D97-AF65-F5344CB8AC3E}">
        <p14:creationId xmlns:p14="http://schemas.microsoft.com/office/powerpoint/2010/main" val="8286027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en-US"/>
              <a:t>分类准确度</a:t>
            </a:r>
          </a:p>
        </p:txBody>
      </p:sp>
      <p:sp>
        <p:nvSpPr>
          <p:cNvPr id="382979" name="Rectangle 3"/>
          <p:cNvSpPr>
            <a:spLocks noGrp="1" noChangeArrowheads="1"/>
          </p:cNvSpPr>
          <p:nvPr>
            <p:ph type="body" idx="1"/>
          </p:nvPr>
        </p:nvSpPr>
        <p:spPr/>
        <p:txBody>
          <a:bodyPr/>
          <a:lstStyle/>
          <a:p>
            <a:r>
              <a:rPr lang="zh-CN" altLang="en-US"/>
              <a:t>分类模型的性能常根据模型正确预测和错误预测的检验记录的百分比来进行评估。</a:t>
            </a:r>
          </a:p>
          <a:p>
            <a:pPr lvl="1"/>
            <a:r>
              <a:rPr lang="zh-CN" altLang="en-US"/>
              <a:t>方法是建立一个混合矩阵，根据混合矩阵来计算分类模型的分类准确率和分类差错率。</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70</a:t>
            </a:fld>
            <a:endParaRPr lang="zh-CN" altLang="zh-CN"/>
          </a:p>
        </p:txBody>
      </p:sp>
    </p:spTree>
    <p:extLst>
      <p:ext uri="{BB962C8B-B14F-4D97-AF65-F5344CB8AC3E}">
        <p14:creationId xmlns:p14="http://schemas.microsoft.com/office/powerpoint/2010/main" val="1949034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body" sz="half" idx="1"/>
          </p:nvPr>
        </p:nvSpPr>
        <p:spPr>
          <a:xfrm>
            <a:off x="1" y="349914"/>
            <a:ext cx="12606487" cy="532403"/>
          </a:xfrm>
        </p:spPr>
        <p:txBody>
          <a:bodyPr/>
          <a:lstStyle/>
          <a:p>
            <a:pPr lvl="1"/>
            <a:r>
              <a:rPr lang="zh-CN" altLang="en-US"/>
              <a:t>一个描述二元分类问题的混淆矩阵如表：</a:t>
            </a:r>
          </a:p>
          <a:p>
            <a:endParaRPr lang="en-US" altLang="zh-CN" sz="3300"/>
          </a:p>
        </p:txBody>
      </p:sp>
      <p:graphicFrame>
        <p:nvGraphicFramePr>
          <p:cNvPr id="384003" name="Group 3"/>
          <p:cNvGraphicFramePr>
            <a:graphicFrameLocks noGrp="1"/>
          </p:cNvGraphicFramePr>
          <p:nvPr>
            <p:ph sz="half" idx="2"/>
            <p:extLst>
              <p:ext uri="{D42A27DB-BD31-4B8C-83A1-F6EECF244321}">
                <p14:modId xmlns:p14="http://schemas.microsoft.com/office/powerpoint/2010/main" val="4291197759"/>
              </p:ext>
            </p:extLst>
          </p:nvPr>
        </p:nvGraphicFramePr>
        <p:xfrm>
          <a:off x="1489027" y="736005"/>
          <a:ext cx="9800332" cy="1837629"/>
        </p:xfrm>
        <a:graphic>
          <a:graphicData uri="http://schemas.openxmlformats.org/drawingml/2006/table">
            <a:tbl>
              <a:tblPr/>
              <a:tblGrid>
                <a:gridCol w="1785938"/>
                <a:gridCol w="645169"/>
                <a:gridCol w="4362152"/>
                <a:gridCol w="3007073"/>
              </a:tblGrid>
              <a:tr h="455389">
                <a:tc rowSpan="2" gridSpan="2">
                  <a:txBody>
                    <a:bodyPr/>
                    <a:lstStyle>
                      <a:lvl1pPr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290513"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520700"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712788" defTabSz="912813">
                        <a:spcBef>
                          <a:spcPct val="20000"/>
                        </a:spcBef>
                        <a:buFont typeface="Arial" pitchFamily="34" charset="0"/>
                        <a:defRPr b="1">
                          <a:solidFill>
                            <a:srgbClr val="008000"/>
                          </a:solidFill>
                          <a:latin typeface="Segoe"/>
                          <a:ea typeface="宋体" pitchFamily="2" charset="-122"/>
                        </a:defRPr>
                      </a:lvl4pPr>
                      <a:lvl5pPr marL="955675" defTabSz="912813">
                        <a:lnSpc>
                          <a:spcPct val="110000"/>
                        </a:lnSpc>
                        <a:spcBef>
                          <a:spcPct val="20000"/>
                        </a:spcBef>
                        <a:buFont typeface="Arial" pitchFamily="34" charset="0"/>
                        <a:defRPr>
                          <a:solidFill>
                            <a:schemeClr val="bg1"/>
                          </a:solidFill>
                          <a:latin typeface="Segoe"/>
                          <a:ea typeface="宋体" pitchFamily="2" charset="-122"/>
                        </a:defRPr>
                      </a:lvl5pPr>
                      <a:lvl6pPr marL="14128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18700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3272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27844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0" marR="0" lvl="0" indent="0"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endParaRPr kumimoji="0" lang="zh-CN" altLang="zh-CN" sz="2100" b="1" i="0" u="none" strike="noStrike" cap="none" normalizeH="0" baseline="0" dirty="0" smtClean="0">
                        <a:ln>
                          <a:noFill/>
                        </a:ln>
                        <a:solidFill>
                          <a:schemeClr val="tx1"/>
                        </a:solidFill>
                        <a:effectLst/>
                        <a:latin typeface="Segoe"/>
                        <a:ea typeface="宋体" pitchFamily="2" charset="-122"/>
                      </a:endParaRP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egoe"/>
                          <a:ea typeface="宋体" pitchFamily="2" charset="-122"/>
                        </a:rPr>
                        <a:t>预测类别</a:t>
                      </a:r>
                      <a:r>
                        <a:rPr kumimoji="0" lang="zh-CN" altLang="en-US" sz="2100" b="0" i="0" u="none" strike="noStrike" cap="none" normalizeH="0" baseline="0" smtClean="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50032">
                <a:tc gridSpan="2" vMerge="1">
                  <a:txBody>
                    <a:bodyPr/>
                    <a:lstStyle/>
                    <a:p>
                      <a:endParaRPr lang="zh-CN" altLang="en-US"/>
                    </a:p>
                  </a:txBody>
                  <a:tcPr/>
                </a:tc>
                <a:tc hMerge="1" vMerge="1">
                  <a:txBody>
                    <a:bodyPr/>
                    <a:lstStyle/>
                    <a:p>
                      <a:endParaRPr lang="zh-CN" altLang="en-US"/>
                    </a:p>
                  </a:txBody>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2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2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886">
                <a:tc rowSpan="2">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egoe"/>
                          <a:ea typeface="宋体" pitchFamily="2" charset="-122"/>
                        </a:rPr>
                        <a:t>实际类别</a:t>
                      </a:r>
                      <a:r>
                        <a:rPr kumimoji="0" lang="zh-CN" altLang="en-US" sz="2100" b="0" i="0" u="none" strike="noStrike" cap="none" normalizeH="0" baseline="0" smtClean="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chemeClr val="tx1"/>
                          </a:solidFill>
                          <a:effectLst/>
                          <a:latin typeface="Segoe"/>
                          <a:ea typeface="宋体" pitchFamily="2" charset="-122"/>
                        </a:rPr>
                        <a:t>正确的正例</a:t>
                      </a:r>
                      <a:r>
                        <a:rPr kumimoji="0" lang="en-US" altLang="zh-CN" sz="2100" b="1" i="0" u="none" strike="noStrike" cap="none" normalizeH="0" baseline="0" dirty="0" smtClean="0">
                          <a:ln>
                            <a:noFill/>
                          </a:ln>
                          <a:solidFill>
                            <a:schemeClr val="tx1"/>
                          </a:solidFill>
                          <a:effectLst/>
                          <a:latin typeface="Segoe"/>
                          <a:ea typeface="宋体" pitchFamily="2" charset="-122"/>
                        </a:rPr>
                        <a:t>(TP)</a:t>
                      </a:r>
                      <a:r>
                        <a:rPr kumimoji="0" lang="en-US" altLang="zh-CN" sz="2100" b="0" i="0" u="none" strike="noStrike" cap="none" normalizeH="0" baseline="0" dirty="0" smtClean="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egoe"/>
                          <a:ea typeface="宋体" pitchFamily="2" charset="-122"/>
                        </a:rPr>
                        <a:t>错误的负例</a:t>
                      </a:r>
                      <a:r>
                        <a:rPr kumimoji="0" lang="en-US" altLang="zh-CN" sz="2100" b="1" i="0" u="none" strike="noStrike" cap="none" normalizeH="0" baseline="0" smtClean="0">
                          <a:ln>
                            <a:noFill/>
                          </a:ln>
                          <a:solidFill>
                            <a:schemeClr val="tx1"/>
                          </a:solidFill>
                          <a:effectLst/>
                          <a:latin typeface="Segoe"/>
                          <a:ea typeface="宋体" pitchFamily="2" charset="-122"/>
                        </a:rPr>
                        <a:t>(FN)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22">
                <a:tc vMerge="1">
                  <a:txBody>
                    <a:bodyPr/>
                    <a:lstStyle/>
                    <a:p>
                      <a:endParaRPr lang="zh-CN" altLang="en-US"/>
                    </a:p>
                  </a:txBody>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2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chemeClr val="tx1"/>
                          </a:solidFill>
                          <a:effectLst/>
                          <a:latin typeface="Segoe"/>
                          <a:ea typeface="宋体" pitchFamily="2" charset="-122"/>
                        </a:rPr>
                        <a:t>错误的正例</a:t>
                      </a:r>
                      <a:r>
                        <a:rPr kumimoji="0" lang="en-US" altLang="zh-CN" sz="2100" b="1" i="0" u="none" strike="noStrike" cap="none" normalizeH="0" baseline="0" dirty="0" smtClean="0">
                          <a:ln>
                            <a:noFill/>
                          </a:ln>
                          <a:solidFill>
                            <a:schemeClr val="tx1"/>
                          </a:solidFill>
                          <a:effectLst/>
                          <a:latin typeface="Segoe"/>
                          <a:ea typeface="宋体" pitchFamily="2" charset="-122"/>
                        </a:rPr>
                        <a:t>(FP)</a:t>
                      </a:r>
                      <a:r>
                        <a:rPr kumimoji="0" lang="en-US" altLang="zh-CN" sz="2700" b="0" i="0" u="none" strike="noStrike" cap="none" normalizeH="0" baseline="0" dirty="0" smtClean="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smtClean="0">
                          <a:ln>
                            <a:noFill/>
                          </a:ln>
                          <a:solidFill>
                            <a:schemeClr val="tx1"/>
                          </a:solidFill>
                          <a:effectLst/>
                          <a:latin typeface="Segoe"/>
                          <a:ea typeface="宋体" pitchFamily="2" charset="-122"/>
                        </a:rPr>
                        <a:t>正确的负例</a:t>
                      </a:r>
                      <a:r>
                        <a:rPr kumimoji="0" lang="en-US" altLang="zh-CN" sz="2100" b="1" i="0" u="none" strike="noStrike" cap="none" normalizeH="0" baseline="0" dirty="0" smtClean="0">
                          <a:ln>
                            <a:noFill/>
                          </a:ln>
                          <a:solidFill>
                            <a:schemeClr val="tx1"/>
                          </a:solidFill>
                          <a:effectLst/>
                          <a:latin typeface="Segoe"/>
                          <a:ea typeface="宋体" pitchFamily="2" charset="-122"/>
                        </a:rPr>
                        <a:t>(TN)</a:t>
                      </a:r>
                      <a:r>
                        <a:rPr kumimoji="0" lang="en-US" altLang="zh-CN" sz="2700" b="0" i="0" u="none" strike="noStrike" cap="none" normalizeH="0" baseline="0" dirty="0" smtClean="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84026" name="Rectangle 26"/>
          <p:cNvSpPr>
            <a:spLocks noChangeArrowheads="1"/>
          </p:cNvSpPr>
          <p:nvPr/>
        </p:nvSpPr>
        <p:spPr bwMode="auto">
          <a:xfrm>
            <a:off x="0" y="2909144"/>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384028" name="Rectangle 28"/>
          <p:cNvSpPr>
            <a:spLocks noChangeArrowheads="1"/>
          </p:cNvSpPr>
          <p:nvPr/>
        </p:nvSpPr>
        <p:spPr bwMode="auto">
          <a:xfrm>
            <a:off x="0" y="2919189"/>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 name="灯片编号占位符 1"/>
          <p:cNvSpPr>
            <a:spLocks noGrp="1"/>
          </p:cNvSpPr>
          <p:nvPr>
            <p:ph type="sldNum" sz="quarter" idx="11"/>
          </p:nvPr>
        </p:nvSpPr>
        <p:spPr>
          <a:xfrm>
            <a:off x="8949655" y="6825064"/>
            <a:ext cx="2892425" cy="384175"/>
          </a:xfrm>
        </p:spPr>
        <p:txBody>
          <a:bodyPr/>
          <a:lstStyle/>
          <a:p>
            <a:pPr>
              <a:defRPr/>
            </a:pPr>
            <a:fld id="{CD0003F9-8D14-449E-93A5-C20DE59D6FFF}" type="slidenum">
              <a:rPr lang="en-US" altLang="zh-CN" smtClean="0"/>
              <a:pPr>
                <a:defRPr/>
              </a:pPr>
              <a:t>71</a:t>
            </a:fld>
            <a:endParaRPr lang="en-US" altLang="zh-CN"/>
          </a:p>
        </p:txBody>
      </p:sp>
      <p:sp>
        <p:nvSpPr>
          <p:cNvPr id="10" name="Rectangle 3"/>
          <p:cNvSpPr txBox="1">
            <a:spLocks noChangeArrowheads="1"/>
          </p:cNvSpPr>
          <p:nvPr/>
        </p:nvSpPr>
        <p:spPr>
          <a:xfrm>
            <a:off x="1165324" y="2779540"/>
            <a:ext cx="10833944" cy="4480225"/>
          </a:xfrm>
          <a:prstGeom prst="rect">
            <a:avLst/>
          </a:prstGeom>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zh-CN" altLang="en-US" sz="2900" dirty="0" smtClean="0"/>
              <a:t>正确的正例(</a:t>
            </a:r>
            <a:r>
              <a:rPr lang="zh-CN" altLang="en-US" sz="2900" b="1" dirty="0" smtClean="0">
                <a:solidFill>
                  <a:srgbClr val="008000"/>
                </a:solidFill>
              </a:rPr>
              <a:t>T</a:t>
            </a:r>
            <a:r>
              <a:rPr lang="zh-CN" altLang="en-US" sz="2900" dirty="0" smtClean="0"/>
              <a:t>rue </a:t>
            </a:r>
            <a:r>
              <a:rPr lang="zh-CN" altLang="en-US" sz="2900" b="1" dirty="0" smtClean="0">
                <a:solidFill>
                  <a:schemeClr val="hlink"/>
                </a:solidFill>
              </a:rPr>
              <a:t>P</a:t>
            </a:r>
            <a:r>
              <a:rPr lang="zh-CN" altLang="en-US" sz="2900" dirty="0" smtClean="0"/>
              <a:t>ositive)：    实际为正例   预测为正例</a:t>
            </a:r>
          </a:p>
          <a:p>
            <a:pPr fontAlgn="auto">
              <a:spcAft>
                <a:spcPts val="0"/>
              </a:spcAft>
            </a:pPr>
            <a:r>
              <a:rPr lang="zh-CN" altLang="en-US" sz="3000" dirty="0" smtClean="0"/>
              <a:t>正确的负例(</a:t>
            </a:r>
            <a:r>
              <a:rPr lang="zh-CN" altLang="en-US" sz="3000" b="1" dirty="0" smtClean="0">
                <a:solidFill>
                  <a:srgbClr val="008000"/>
                </a:solidFill>
              </a:rPr>
              <a:t>T</a:t>
            </a:r>
            <a:r>
              <a:rPr lang="zh-CN" altLang="en-US" sz="3000" dirty="0" smtClean="0"/>
              <a:t>rue </a:t>
            </a:r>
            <a:r>
              <a:rPr lang="zh-CN" altLang="en-US" sz="3000" b="1" dirty="0" smtClean="0">
                <a:solidFill>
                  <a:schemeClr val="hlink"/>
                </a:solidFill>
              </a:rPr>
              <a:t>N</a:t>
            </a:r>
            <a:r>
              <a:rPr lang="zh-CN" altLang="en-US" sz="3000" dirty="0" smtClean="0"/>
              <a:t>egative)：实际为负例   预测为负例</a:t>
            </a:r>
          </a:p>
          <a:p>
            <a:pPr fontAlgn="auto">
              <a:spcAft>
                <a:spcPts val="0"/>
              </a:spcAft>
            </a:pPr>
            <a:r>
              <a:rPr lang="zh-CN" altLang="en-US" sz="3000" dirty="0" smtClean="0"/>
              <a:t>错误的正例(</a:t>
            </a:r>
            <a:r>
              <a:rPr lang="zh-CN" altLang="en-US" sz="3000" b="1" dirty="0" smtClean="0">
                <a:solidFill>
                  <a:srgbClr val="008000"/>
                </a:solidFill>
              </a:rPr>
              <a:t>F</a:t>
            </a:r>
            <a:r>
              <a:rPr lang="zh-CN" altLang="en-US" sz="3000" dirty="0" smtClean="0"/>
              <a:t>alse </a:t>
            </a:r>
            <a:r>
              <a:rPr lang="zh-CN" altLang="en-US" sz="3000" b="1" dirty="0" smtClean="0">
                <a:solidFill>
                  <a:schemeClr val="hlink"/>
                </a:solidFill>
              </a:rPr>
              <a:t>P</a:t>
            </a:r>
            <a:r>
              <a:rPr lang="zh-CN" altLang="en-US" sz="3000" dirty="0" smtClean="0"/>
              <a:t>ositive)：  实际为负例   预测为正例</a:t>
            </a:r>
          </a:p>
          <a:p>
            <a:pPr fontAlgn="auto">
              <a:spcAft>
                <a:spcPts val="0"/>
              </a:spcAft>
            </a:pPr>
            <a:r>
              <a:rPr lang="zh-CN" altLang="en-US" sz="3000" dirty="0" smtClean="0"/>
              <a:t>错误的负例(</a:t>
            </a:r>
            <a:r>
              <a:rPr lang="zh-CN" altLang="en-US" sz="3000" b="1" dirty="0" smtClean="0">
                <a:solidFill>
                  <a:srgbClr val="008000"/>
                </a:solidFill>
              </a:rPr>
              <a:t>F</a:t>
            </a:r>
            <a:r>
              <a:rPr lang="zh-CN" altLang="en-US" sz="3000" dirty="0" smtClean="0"/>
              <a:t>alse </a:t>
            </a:r>
            <a:r>
              <a:rPr lang="zh-CN" altLang="en-US" sz="3000" b="1" dirty="0" smtClean="0">
                <a:solidFill>
                  <a:schemeClr val="hlink"/>
                </a:solidFill>
              </a:rPr>
              <a:t>N</a:t>
            </a:r>
            <a:r>
              <a:rPr lang="zh-CN" altLang="en-US" sz="3000" dirty="0" smtClean="0"/>
              <a:t>egative)：实际为正例   预测为负例</a:t>
            </a:r>
          </a:p>
          <a:p>
            <a:pPr lvl="1" fontAlgn="auto">
              <a:spcAft>
                <a:spcPts val="0"/>
              </a:spcAft>
            </a:pPr>
            <a:endParaRPr lang="zh-CN" altLang="en-US" sz="2500" dirty="0" smtClean="0">
              <a:ea typeface="华文新魏" pitchFamily="2" charset="-122"/>
            </a:endParaRPr>
          </a:p>
          <a:p>
            <a:pPr fontAlgn="auto">
              <a:spcAft>
                <a:spcPts val="0"/>
              </a:spcAft>
            </a:pPr>
            <a:endParaRPr lang="zh-CN" altLang="en-US" sz="2500" dirty="0" smtClean="0"/>
          </a:p>
          <a:p>
            <a:pPr fontAlgn="auto">
              <a:spcAft>
                <a:spcPts val="0"/>
              </a:spcAft>
            </a:pPr>
            <a:r>
              <a:rPr lang="zh-CN" altLang="en-US" sz="3000" dirty="0" smtClean="0"/>
              <a:t>预测是否正确    预测结果</a:t>
            </a:r>
          </a:p>
          <a:p>
            <a:pPr fontAlgn="auto">
              <a:spcAft>
                <a:spcPts val="0"/>
              </a:spcAft>
            </a:pPr>
            <a:r>
              <a:rPr lang="zh-CN" altLang="en-US" sz="3000" dirty="0" smtClean="0"/>
              <a:t>比如预测未知动物是鸟类还是爬行动物，正例代表爬行动物，负例代表</a:t>
            </a:r>
            <a:r>
              <a:rPr lang="zh-CN" altLang="en-US" sz="3000" b="1" dirty="0" smtClean="0"/>
              <a:t>非</a:t>
            </a:r>
            <a:r>
              <a:rPr lang="zh-CN" altLang="en-US" sz="3000" dirty="0" smtClean="0"/>
              <a:t>爬行动物，请大家阐述 TP=10，TN=8，FN=3，FP=2是什么意义</a:t>
            </a:r>
            <a:endParaRPr lang="zh-CN" altLang="en-US" sz="3000" dirty="0"/>
          </a:p>
        </p:txBody>
      </p:sp>
      <p:sp>
        <p:nvSpPr>
          <p:cNvPr id="11" name="Rectangle 4"/>
          <p:cNvSpPr>
            <a:spLocks noChangeArrowheads="1"/>
          </p:cNvSpPr>
          <p:nvPr/>
        </p:nvSpPr>
        <p:spPr bwMode="auto">
          <a:xfrm>
            <a:off x="1532831" y="2680221"/>
            <a:ext cx="643781" cy="2016224"/>
          </a:xfrm>
          <a:prstGeom prst="rect">
            <a:avLst/>
          </a:prstGeom>
          <a:noFill/>
          <a:ln w="9525" cap="flat" cmpd="sng">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p>
            <a:endParaRPr lang="zh-CN" altLang="en-US"/>
          </a:p>
        </p:txBody>
      </p:sp>
      <p:sp>
        <p:nvSpPr>
          <p:cNvPr id="12" name="Rectangle 5"/>
          <p:cNvSpPr>
            <a:spLocks noChangeArrowheads="1"/>
          </p:cNvSpPr>
          <p:nvPr/>
        </p:nvSpPr>
        <p:spPr bwMode="auto">
          <a:xfrm>
            <a:off x="2562136" y="2680221"/>
            <a:ext cx="745149" cy="2016223"/>
          </a:xfrm>
          <a:prstGeom prst="rect">
            <a:avLst/>
          </a:prstGeom>
          <a:noFill/>
          <a:ln w="9525" cap="flat" cmpd="sng">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p>
            <a:endParaRPr lang="zh-CN" altLang="en-US"/>
          </a:p>
        </p:txBody>
      </p:sp>
      <p:sp>
        <p:nvSpPr>
          <p:cNvPr id="13" name="Line 6"/>
          <p:cNvSpPr>
            <a:spLocks noChangeShapeType="1"/>
          </p:cNvSpPr>
          <p:nvPr/>
        </p:nvSpPr>
        <p:spPr bwMode="auto">
          <a:xfrm>
            <a:off x="2995329" y="4696445"/>
            <a:ext cx="1926320" cy="683084"/>
          </a:xfrm>
          <a:prstGeom prst="line">
            <a:avLst/>
          </a:prstGeom>
          <a:noFill/>
          <a:ln w="63500" cap="flat" cmpd="sng">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
        <p:nvSpPr>
          <p:cNvPr id="14" name="Line 7"/>
          <p:cNvSpPr>
            <a:spLocks noChangeShapeType="1"/>
          </p:cNvSpPr>
          <p:nvPr/>
        </p:nvSpPr>
        <p:spPr bwMode="auto">
          <a:xfrm>
            <a:off x="2057609" y="4697632"/>
            <a:ext cx="504527" cy="760098"/>
          </a:xfrm>
          <a:prstGeom prst="line">
            <a:avLst/>
          </a:prstGeom>
          <a:noFill/>
          <a:ln w="63500" cap="flat" cmpd="sng">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Tree>
    <p:extLst>
      <p:ext uri="{BB962C8B-B14F-4D97-AF65-F5344CB8AC3E}">
        <p14:creationId xmlns:p14="http://schemas.microsoft.com/office/powerpoint/2010/main" val="1145895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25" name="Rectangle 25"/>
          <p:cNvSpPr>
            <a:spLocks noChangeArrowheads="1"/>
          </p:cNvSpPr>
          <p:nvPr/>
        </p:nvSpPr>
        <p:spPr bwMode="auto">
          <a:xfrm>
            <a:off x="1" y="375965"/>
            <a:ext cx="12606487" cy="38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27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000">
                <a:solidFill>
                  <a:srgbClr val="A50021"/>
                </a:solidFill>
                <a:latin typeface="Segoe"/>
                <a:ea typeface="宋体" pitchFamily="2" charset="-122"/>
              </a:defRPr>
            </a:lvl3pPr>
            <a:lvl4pPr marL="954088" indent="-241300" defTabSz="912813">
              <a:spcBef>
                <a:spcPct val="20000"/>
              </a:spcBef>
              <a:buFont typeface="Arial" pitchFamily="34" charset="0"/>
              <a:buChar char="•"/>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9pPr>
          </a:lstStyle>
          <a:p>
            <a:pPr lvl="1"/>
            <a:r>
              <a:rPr lang="zh-CN" altLang="en-US" sz="3300"/>
              <a:t>此时，分类准确率和分类差错率为：</a:t>
            </a:r>
            <a:endParaRPr lang="zh-CN" altLang="en-US" sz="2900"/>
          </a:p>
        </p:txBody>
      </p:sp>
      <p:sp>
        <p:nvSpPr>
          <p:cNvPr id="384026" name="Rectangle 26"/>
          <p:cNvSpPr>
            <a:spLocks noChangeArrowheads="1"/>
          </p:cNvSpPr>
          <p:nvPr/>
        </p:nvSpPr>
        <p:spPr bwMode="auto">
          <a:xfrm>
            <a:off x="0" y="561227"/>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384027" name="Object 27"/>
          <p:cNvGraphicFramePr>
            <a:graphicFrameLocks noChangeAspect="1"/>
          </p:cNvGraphicFramePr>
          <p:nvPr>
            <p:extLst>
              <p:ext uri="{D42A27DB-BD31-4B8C-83A1-F6EECF244321}">
                <p14:modId xmlns:p14="http://schemas.microsoft.com/office/powerpoint/2010/main" val="2025514427"/>
              </p:ext>
            </p:extLst>
          </p:nvPr>
        </p:nvGraphicFramePr>
        <p:xfrm>
          <a:off x="2277071" y="1137737"/>
          <a:ext cx="6380262" cy="817022"/>
        </p:xfrm>
        <a:graphic>
          <a:graphicData uri="http://schemas.openxmlformats.org/presentationml/2006/ole">
            <mc:AlternateContent xmlns:mc="http://schemas.openxmlformats.org/markup-compatibility/2006">
              <mc:Choice xmlns:v="urn:schemas-microsoft-com:vml" Requires="v">
                <p:oleObj spid="_x0000_s9294" name="公式" r:id="rId4" imgW="2286000" imgH="419100" progId="Equation.3">
                  <p:embed/>
                </p:oleObj>
              </mc:Choice>
              <mc:Fallback>
                <p:oleObj name="公式" r:id="rId4" imgW="2286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7071" y="1137737"/>
                        <a:ext cx="6380262" cy="817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28" name="Rectangle 28"/>
          <p:cNvSpPr>
            <a:spLocks noChangeArrowheads="1"/>
          </p:cNvSpPr>
          <p:nvPr/>
        </p:nvSpPr>
        <p:spPr bwMode="auto">
          <a:xfrm>
            <a:off x="0" y="571272"/>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384029" name="Object 29"/>
          <p:cNvGraphicFramePr>
            <a:graphicFrameLocks noChangeAspect="1"/>
          </p:cNvGraphicFramePr>
          <p:nvPr>
            <p:extLst>
              <p:ext uri="{D42A27DB-BD31-4B8C-83A1-F6EECF244321}">
                <p14:modId xmlns:p14="http://schemas.microsoft.com/office/powerpoint/2010/main" val="2840217950"/>
              </p:ext>
            </p:extLst>
          </p:nvPr>
        </p:nvGraphicFramePr>
        <p:xfrm>
          <a:off x="1366242" y="2284581"/>
          <a:ext cx="8708678" cy="741682"/>
        </p:xfrm>
        <a:graphic>
          <a:graphicData uri="http://schemas.openxmlformats.org/presentationml/2006/ole">
            <mc:AlternateContent xmlns:mc="http://schemas.openxmlformats.org/markup-compatibility/2006">
              <mc:Choice xmlns:v="urn:schemas-microsoft-com:vml" Requires="v">
                <p:oleObj spid="_x0000_s9295" name="公式" r:id="rId6" imgW="3213100" imgH="393700" progId="Equation.3">
                  <p:embed/>
                </p:oleObj>
              </mc:Choice>
              <mc:Fallback>
                <p:oleObj name="公式" r:id="rId6" imgW="32131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6242" y="2284581"/>
                        <a:ext cx="8708678" cy="7416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1"/>
          </p:nvPr>
        </p:nvSpPr>
        <p:spPr/>
        <p:txBody>
          <a:bodyPr/>
          <a:lstStyle/>
          <a:p>
            <a:pPr>
              <a:defRPr/>
            </a:pPr>
            <a:fld id="{CD0003F9-8D14-449E-93A5-C20DE59D6FFF}" type="slidenum">
              <a:rPr lang="en-US" altLang="zh-CN" smtClean="0"/>
              <a:pPr>
                <a:defRPr/>
              </a:pPr>
              <a:t>72</a:t>
            </a:fld>
            <a:endParaRPr lang="en-US" altLang="zh-CN"/>
          </a:p>
        </p:txBody>
      </p:sp>
    </p:spTree>
    <p:extLst>
      <p:ext uri="{BB962C8B-B14F-4D97-AF65-F5344CB8AC3E}">
        <p14:creationId xmlns:p14="http://schemas.microsoft.com/office/powerpoint/2010/main" val="56398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668735" y="159941"/>
            <a:ext cx="11090275" cy="1397000"/>
          </a:xfrm>
        </p:spPr>
        <p:txBody>
          <a:bodyPr/>
          <a:lstStyle/>
          <a:p>
            <a:r>
              <a:rPr lang="zh-CN" altLang="en-US" dirty="0"/>
              <a:t>其它度量指标</a:t>
            </a:r>
          </a:p>
        </p:txBody>
      </p:sp>
      <p:sp>
        <p:nvSpPr>
          <p:cNvPr id="385027" name="Rectangle 3"/>
          <p:cNvSpPr>
            <a:spLocks noGrp="1" noChangeArrowheads="1"/>
          </p:cNvSpPr>
          <p:nvPr>
            <p:ph type="body" idx="1"/>
          </p:nvPr>
        </p:nvSpPr>
        <p:spPr>
          <a:xfrm>
            <a:off x="1" y="1262366"/>
            <a:ext cx="12506027" cy="987792"/>
          </a:xfrm>
        </p:spPr>
        <p:txBody>
          <a:bodyPr>
            <a:normAutofit/>
          </a:bodyPr>
          <a:lstStyle/>
          <a:p>
            <a:r>
              <a:rPr lang="zh-CN" altLang="en-US" sz="3200" dirty="0"/>
              <a:t>查准率</a:t>
            </a:r>
            <a:r>
              <a:rPr lang="en-US" altLang="zh-CN" sz="3200" dirty="0"/>
              <a:t>(Precision)</a:t>
            </a:r>
            <a:r>
              <a:rPr lang="zh-CN" altLang="en-US" sz="3200" dirty="0"/>
              <a:t>定义为正确分类的正例个数占</a:t>
            </a:r>
            <a:r>
              <a:rPr lang="zh-CN" altLang="en-US" sz="3200" b="1" dirty="0"/>
              <a:t>分类为正例的样本个数</a:t>
            </a:r>
            <a:r>
              <a:rPr lang="zh-CN" altLang="en-US" sz="3200" dirty="0"/>
              <a:t>的比例：</a:t>
            </a:r>
          </a:p>
        </p:txBody>
      </p:sp>
      <p:sp>
        <p:nvSpPr>
          <p:cNvPr id="385028" name="Rectangle 4"/>
          <p:cNvSpPr>
            <a:spLocks noChangeArrowheads="1"/>
          </p:cNvSpPr>
          <p:nvPr/>
        </p:nvSpPr>
        <p:spPr bwMode="auto">
          <a:xfrm>
            <a:off x="0" y="3279229"/>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385029" name="Object 5"/>
          <p:cNvGraphicFramePr>
            <a:graphicFrameLocks noChangeAspect="1"/>
          </p:cNvGraphicFramePr>
          <p:nvPr/>
        </p:nvGraphicFramePr>
        <p:xfrm>
          <a:off x="3190132" y="2374051"/>
          <a:ext cx="4757290" cy="971050"/>
        </p:xfrm>
        <a:graphic>
          <a:graphicData uri="http://schemas.openxmlformats.org/presentationml/2006/ole">
            <mc:AlternateContent xmlns:mc="http://schemas.openxmlformats.org/markup-compatibility/2006">
              <mc:Choice xmlns:v="urn:schemas-microsoft-com:vml" Requires="v">
                <p:oleObj spid="_x0000_s10311" name="公式" r:id="rId3" imgW="1345616" imgH="393529" progId="Equation.3">
                  <p:embed/>
                </p:oleObj>
              </mc:Choice>
              <mc:Fallback>
                <p:oleObj name="公式" r:id="rId3" imgW="134561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132" y="2374051"/>
                        <a:ext cx="4757290" cy="9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30" name="Rectangle 6"/>
          <p:cNvSpPr>
            <a:spLocks noChangeArrowheads="1"/>
          </p:cNvSpPr>
          <p:nvPr/>
        </p:nvSpPr>
        <p:spPr bwMode="auto">
          <a:xfrm>
            <a:off x="115956" y="3463972"/>
            <a:ext cx="12742794" cy="987792"/>
          </a:xfrm>
          <a:prstGeom prst="rect">
            <a:avLst/>
          </a:prstGeom>
          <a:extLst/>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zh-CN" altLang="en-US" sz="3200" dirty="0">
                <a:latin typeface="+mn-lt"/>
                <a:ea typeface="+mn-ea"/>
              </a:rPr>
              <a:t>查全率</a:t>
            </a:r>
            <a:r>
              <a:rPr lang="en-US" altLang="zh-CN" sz="3200" dirty="0">
                <a:latin typeface="+mn-lt"/>
                <a:ea typeface="+mn-ea"/>
              </a:rPr>
              <a:t>(Recall</a:t>
            </a:r>
            <a:r>
              <a:rPr lang="zh-CN" altLang="en-US" sz="3200" dirty="0">
                <a:latin typeface="+mn-lt"/>
                <a:ea typeface="+mn-ea"/>
              </a:rPr>
              <a:t>，召回率</a:t>
            </a:r>
            <a:r>
              <a:rPr lang="en-US" altLang="zh-CN" sz="3200" dirty="0">
                <a:latin typeface="+mn-lt"/>
                <a:ea typeface="+mn-ea"/>
              </a:rPr>
              <a:t>)</a:t>
            </a:r>
            <a:r>
              <a:rPr lang="zh-CN" altLang="en-US" sz="3200" dirty="0">
                <a:latin typeface="+mn-lt"/>
                <a:ea typeface="+mn-ea"/>
              </a:rPr>
              <a:t>定义为正确分类的正例个数占</a:t>
            </a:r>
            <a:r>
              <a:rPr lang="zh-CN" altLang="en-US" sz="3200" b="1" dirty="0">
                <a:latin typeface="+mn-lt"/>
                <a:ea typeface="+mn-ea"/>
              </a:rPr>
              <a:t>实际正例个数</a:t>
            </a:r>
            <a:r>
              <a:rPr lang="zh-CN" altLang="en-US" sz="3200" dirty="0">
                <a:latin typeface="+mn-lt"/>
                <a:ea typeface="+mn-ea"/>
              </a:rPr>
              <a:t>的比例 ：</a:t>
            </a:r>
            <a:endParaRPr lang="en-US" altLang="zh-CN" sz="3200" dirty="0">
              <a:latin typeface="+mn-lt"/>
              <a:ea typeface="+mn-ea"/>
            </a:endParaRPr>
          </a:p>
          <a:p>
            <a:pPr>
              <a:lnSpc>
                <a:spcPct val="90000"/>
              </a:lnSpc>
              <a:spcBef>
                <a:spcPts val="1000"/>
              </a:spcBef>
            </a:pPr>
            <a:r>
              <a:rPr lang="en-US" altLang="zh-CN" sz="3200" dirty="0">
                <a:latin typeface="+mn-lt"/>
                <a:ea typeface="+mn-ea"/>
              </a:rPr>
              <a:t>                </a:t>
            </a:r>
            <a:r>
              <a:rPr lang="en-US" altLang="zh-CN" sz="3200" dirty="0" smtClean="0">
                <a:latin typeface="+mn-lt"/>
                <a:ea typeface="+mn-ea"/>
              </a:rPr>
              <a:t>                 Recall=TP </a:t>
            </a:r>
            <a:r>
              <a:rPr lang="en-US" altLang="zh-CN" sz="3200" dirty="0">
                <a:latin typeface="+mn-lt"/>
                <a:ea typeface="+mn-ea"/>
              </a:rPr>
              <a:t>/ (TP+FN)</a:t>
            </a:r>
            <a:endParaRPr lang="zh-CN" altLang="en-US" sz="3200" dirty="0">
              <a:latin typeface="+mn-lt"/>
              <a:ea typeface="+mn-ea"/>
            </a:endParaRPr>
          </a:p>
        </p:txBody>
      </p:sp>
      <p:sp>
        <p:nvSpPr>
          <p:cNvPr id="385031" name="Rectangle 7"/>
          <p:cNvSpPr>
            <a:spLocks noChangeArrowheads="1"/>
          </p:cNvSpPr>
          <p:nvPr/>
        </p:nvSpPr>
        <p:spPr bwMode="auto">
          <a:xfrm>
            <a:off x="0" y="3269184"/>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73</a:t>
            </a:fld>
            <a:endParaRPr lang="zh-CN" altLang="zh-CN"/>
          </a:p>
        </p:txBody>
      </p:sp>
    </p:spTree>
    <p:extLst>
      <p:ext uri="{BB962C8B-B14F-4D97-AF65-F5344CB8AC3E}">
        <p14:creationId xmlns:p14="http://schemas.microsoft.com/office/powerpoint/2010/main" val="798824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37FA6154-D605-4D26-B588-D4FDA08E0883}" type="datetime10">
              <a:rPr lang="zh-CN" altLang="en-US"/>
              <a:pPr/>
              <a:t>09:49</a:t>
            </a:fld>
            <a:endParaRPr lang="zh-CN" altLang="en-US"/>
          </a:p>
        </p:txBody>
      </p:sp>
      <p:sp>
        <p:nvSpPr>
          <p:cNvPr id="5" name="灯片编号占位符 6"/>
          <p:cNvSpPr>
            <a:spLocks noGrp="1"/>
          </p:cNvSpPr>
          <p:nvPr>
            <p:ph type="sldNum" sz="quarter" idx="4294967295"/>
          </p:nvPr>
        </p:nvSpPr>
        <p:spPr>
          <a:xfrm>
            <a:off x="10179844" y="6750473"/>
            <a:ext cx="2678906" cy="482177"/>
          </a:xfrm>
          <a:prstGeom prst="rect">
            <a:avLst/>
          </a:prstGeom>
        </p:spPr>
        <p:txBody>
          <a:bodyPr lIns="114803" tIns="57401" rIns="114803" bIns="57401"/>
          <a:lstStyle/>
          <a:p>
            <a:fld id="{5FB38056-F3D9-4F89-9E82-1B969295DF1F}" type="slidenum">
              <a:rPr lang="zh-CN" altLang="en-US"/>
              <a:pPr/>
              <a:t>74</a:t>
            </a:fld>
            <a:endParaRPr lang="en-US" altLang="zh-CN"/>
          </a:p>
        </p:txBody>
      </p:sp>
      <p:sp>
        <p:nvSpPr>
          <p:cNvPr id="16387" name="Rectangle 3"/>
          <p:cNvSpPr>
            <a:spLocks noGrp="1" noChangeArrowheads="1"/>
          </p:cNvSpPr>
          <p:nvPr>
            <p:ph type="body" sz="half" idx="1"/>
          </p:nvPr>
        </p:nvSpPr>
        <p:spPr>
          <a:xfrm>
            <a:off x="1165324" y="1339380"/>
            <a:ext cx="10833944" cy="4783260"/>
          </a:xfrm>
          <a:ln/>
        </p:spPr>
        <p:txBody>
          <a:bodyPr>
            <a:normAutofit/>
          </a:bodyPr>
          <a:lstStyle/>
          <a:p>
            <a:pPr marL="228600" lvl="1">
              <a:spcBef>
                <a:spcPts val="1000"/>
              </a:spcBef>
            </a:pPr>
            <a:r>
              <a:rPr lang="zh-CN" altLang="en-US" sz="2900" dirty="0" smtClean="0">
                <a:solidFill>
                  <a:schemeClr val="hlink"/>
                </a:solidFill>
              </a:rPr>
              <a:t>查全率（召回率）</a:t>
            </a:r>
            <a:r>
              <a:rPr lang="zh-CN" altLang="en-US" sz="2900" dirty="0" smtClean="0"/>
              <a:t>    </a:t>
            </a:r>
            <a:r>
              <a:rPr lang="zh-CN" altLang="en-US" sz="2900" dirty="0"/>
              <a:t>TP/(TP+FN)</a:t>
            </a:r>
          </a:p>
          <a:p>
            <a:pPr lvl="1">
              <a:lnSpc>
                <a:spcPct val="90000"/>
              </a:lnSpc>
            </a:pPr>
            <a:r>
              <a:rPr lang="zh-CN" altLang="en-US" sz="2500" dirty="0" smtClean="0">
                <a:latin typeface="华文新魏" pitchFamily="2" charset="-122"/>
                <a:ea typeface="华文新魏" pitchFamily="2" charset="-122"/>
              </a:rPr>
              <a:t>数据</a:t>
            </a:r>
            <a:r>
              <a:rPr lang="zh-CN" altLang="en-US" sz="2500" dirty="0">
                <a:latin typeface="华文新魏" pitchFamily="2" charset="-122"/>
                <a:ea typeface="华文新魏" pitchFamily="2" charset="-122"/>
              </a:rPr>
              <a:t>集共有13只爬行动物，其中10只被正确预测为爬行动物</a:t>
            </a:r>
            <a:r>
              <a:rPr lang="zh-CN" altLang="en-US" sz="2500" dirty="0" smtClean="0">
                <a:latin typeface="华文新魏" pitchFamily="2" charset="-122"/>
                <a:ea typeface="华文新魏" pitchFamily="2" charset="-122"/>
              </a:rPr>
              <a:t>，查全率为</a:t>
            </a:r>
            <a:r>
              <a:rPr lang="zh-CN" altLang="en-US" sz="2500" dirty="0">
                <a:latin typeface="华文新魏" pitchFamily="2" charset="-122"/>
                <a:ea typeface="华文新魏" pitchFamily="2" charset="-122"/>
              </a:rPr>
              <a:t>10/13</a:t>
            </a:r>
          </a:p>
          <a:p>
            <a:r>
              <a:rPr lang="zh-CN" altLang="en-US" sz="2900" dirty="0">
                <a:solidFill>
                  <a:schemeClr val="hlink"/>
                </a:solidFill>
              </a:rPr>
              <a:t>查准率:</a:t>
            </a:r>
            <a:r>
              <a:rPr lang="zh-CN" altLang="en-US" sz="2900" dirty="0" smtClean="0"/>
              <a:t>   </a:t>
            </a:r>
            <a:r>
              <a:rPr lang="zh-CN" altLang="en-US" sz="2900" dirty="0"/>
              <a:t>TP/(TP+FP)</a:t>
            </a:r>
          </a:p>
          <a:p>
            <a:pPr lvl="1">
              <a:lnSpc>
                <a:spcPct val="90000"/>
              </a:lnSpc>
            </a:pPr>
            <a:r>
              <a:rPr lang="zh-CN" altLang="en-US" sz="2500" dirty="0">
                <a:latin typeface="华文新魏" pitchFamily="2" charset="-122"/>
                <a:ea typeface="华文新魏" pitchFamily="2" charset="-122"/>
              </a:rPr>
              <a:t>分类器预测了12只动物为爬行动物，其中10只确实是爬行动物</a:t>
            </a:r>
            <a:r>
              <a:rPr lang="zh-CN" altLang="en-US" sz="2500" dirty="0" smtClean="0">
                <a:latin typeface="华文新魏" pitchFamily="2" charset="-122"/>
                <a:ea typeface="华文新魏" pitchFamily="2" charset="-122"/>
              </a:rPr>
              <a:t>，查准率为</a:t>
            </a:r>
            <a:r>
              <a:rPr lang="zh-CN" altLang="en-US" sz="2500" dirty="0">
                <a:latin typeface="华文新魏" pitchFamily="2" charset="-122"/>
                <a:ea typeface="华文新魏" pitchFamily="2" charset="-122"/>
              </a:rPr>
              <a:t>10/12</a:t>
            </a:r>
          </a:p>
          <a:p>
            <a:pPr>
              <a:lnSpc>
                <a:spcPct val="90000"/>
              </a:lnSpc>
            </a:pPr>
            <a:r>
              <a:rPr lang="zh-CN" altLang="en-US" sz="3000" dirty="0" smtClean="0">
                <a:solidFill>
                  <a:schemeClr val="hlink"/>
                </a:solidFill>
              </a:rPr>
              <a:t>准确率</a:t>
            </a:r>
            <a:r>
              <a:rPr lang="zh-CN" altLang="en-US" sz="3000" dirty="0" smtClean="0"/>
              <a:t>:    </a:t>
            </a:r>
            <a:r>
              <a:rPr lang="zh-CN" altLang="en-US" sz="3000" dirty="0"/>
              <a:t>(TP+TN)/(TP+TN+FN+FP)</a:t>
            </a:r>
          </a:p>
          <a:p>
            <a:pPr lvl="1">
              <a:lnSpc>
                <a:spcPct val="90000"/>
              </a:lnSpc>
            </a:pPr>
            <a:r>
              <a:rPr lang="zh-CN" altLang="en-US" sz="2500" dirty="0">
                <a:latin typeface="华文新魏" pitchFamily="2" charset="-122"/>
                <a:ea typeface="华文新魏" pitchFamily="2" charset="-122"/>
              </a:rPr>
              <a:t>数据集包含23只动物，其中18只预测为正确的分类，准确率为18/23</a:t>
            </a:r>
          </a:p>
          <a:p>
            <a:pPr>
              <a:lnSpc>
                <a:spcPct val="90000"/>
              </a:lnSpc>
              <a:buFont typeface="Wingdings" pitchFamily="2" charset="2"/>
              <a:buNone/>
            </a:pPr>
            <a:endParaRPr lang="zh-CN" altLang="en-US" sz="2900" dirty="0"/>
          </a:p>
          <a:p>
            <a:pPr>
              <a:lnSpc>
                <a:spcPct val="90000"/>
              </a:lnSpc>
            </a:pPr>
            <a:endParaRPr lang="zh-CN" altLang="en-US" sz="3000" dirty="0"/>
          </a:p>
        </p:txBody>
      </p:sp>
    </p:spTree>
    <p:extLst>
      <p:ext uri="{BB962C8B-B14F-4D97-AF65-F5344CB8AC3E}">
        <p14:creationId xmlns:p14="http://schemas.microsoft.com/office/powerpoint/2010/main" val="19091031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zh-CN" altLang="en-US" b="1">
                <a:effectLst>
                  <a:outerShdw blurRad="38100" dist="38100" dir="2700000" algn="tl">
                    <a:srgbClr val="C0C0C0"/>
                  </a:outerShdw>
                </a:effectLst>
                <a:ea typeface="隶书" pitchFamily="49" charset="-122"/>
              </a:rPr>
              <a:t>第二步：用模型进行分类</a:t>
            </a:r>
          </a:p>
        </p:txBody>
      </p:sp>
      <p:grpSp>
        <p:nvGrpSpPr>
          <p:cNvPr id="782339" name="Group 3"/>
          <p:cNvGrpSpPr>
            <a:grpSpLocks/>
          </p:cNvGrpSpPr>
          <p:nvPr/>
        </p:nvGrpSpPr>
        <p:grpSpPr bwMode="auto">
          <a:xfrm>
            <a:off x="6261945" y="1384586"/>
            <a:ext cx="2656582" cy="1588839"/>
            <a:chOff x="2800" y="989"/>
            <a:chExt cx="1190" cy="949"/>
          </a:xfrm>
        </p:grpSpPr>
        <p:pic>
          <p:nvPicPr>
            <p:cNvPr id="78234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41" name="Rectangle 5"/>
            <p:cNvSpPr>
              <a:spLocks noChangeArrowheads="1"/>
            </p:cNvSpPr>
            <p:nvPr/>
          </p:nvSpPr>
          <p:spPr bwMode="auto">
            <a:xfrm>
              <a:off x="3054" y="1382"/>
              <a:ext cx="6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500">
                  <a:latin typeface="Times New Roman" pitchFamily="18" charset="0"/>
                </a:rPr>
                <a:t>分类规则</a:t>
              </a:r>
            </a:p>
          </p:txBody>
        </p:sp>
      </p:grpSp>
      <p:grpSp>
        <p:nvGrpSpPr>
          <p:cNvPr id="782342" name="Group 6"/>
          <p:cNvGrpSpPr>
            <a:grpSpLocks/>
          </p:cNvGrpSpPr>
          <p:nvPr/>
        </p:nvGrpSpPr>
        <p:grpSpPr bwMode="auto">
          <a:xfrm>
            <a:off x="3045025" y="2613466"/>
            <a:ext cx="2388691" cy="1588839"/>
            <a:chOff x="1359" y="1723"/>
            <a:chExt cx="1070" cy="949"/>
          </a:xfrm>
        </p:grpSpPr>
        <p:pic>
          <p:nvPicPr>
            <p:cNvPr id="782343"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44" name="Rectangle 8"/>
            <p:cNvSpPr>
              <a:spLocks noChangeArrowheads="1"/>
            </p:cNvSpPr>
            <p:nvPr/>
          </p:nvSpPr>
          <p:spPr bwMode="auto">
            <a:xfrm>
              <a:off x="1423" y="2116"/>
              <a:ext cx="9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zh-CN" altLang="en-US" sz="2500">
                  <a:latin typeface="Times New Roman" pitchFamily="18" charset="0"/>
                </a:rPr>
                <a:t>测试集</a:t>
              </a:r>
            </a:p>
          </p:txBody>
        </p:sp>
      </p:grpSp>
      <p:graphicFrame>
        <p:nvGraphicFramePr>
          <p:cNvPr id="782345" name="Object 9"/>
          <p:cNvGraphicFramePr>
            <a:graphicFrameLocks/>
          </p:cNvGraphicFramePr>
          <p:nvPr/>
        </p:nvGraphicFramePr>
        <p:xfrm>
          <a:off x="654102" y="4791630"/>
          <a:ext cx="7648277" cy="1861738"/>
        </p:xfrm>
        <a:graphic>
          <a:graphicData uri="http://schemas.openxmlformats.org/presentationml/2006/ole">
            <mc:AlternateContent xmlns:mc="http://schemas.openxmlformats.org/markup-compatibility/2006">
              <mc:Choice xmlns:v="urn:schemas-microsoft-com:vml" Requires="v">
                <p:oleObj spid="_x0000_s3125" name="Worksheet" r:id="rId5" imgW="5438520" imgH="1765080" progId="Excel.Sheet.8">
                  <p:embed/>
                </p:oleObj>
              </mc:Choice>
              <mc:Fallback>
                <p:oleObj name="Worksheet" r:id="rId5" imgW="5438520" imgH="176508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102" y="4791630"/>
                        <a:ext cx="7648277" cy="186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2346" name="Line 10"/>
          <p:cNvSpPr>
            <a:spLocks noChangeShapeType="1"/>
          </p:cNvSpPr>
          <p:nvPr/>
        </p:nvSpPr>
        <p:spPr bwMode="auto">
          <a:xfrm flipH="1">
            <a:off x="611685" y="4023164"/>
            <a:ext cx="2312789" cy="7383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47" name="Line 11"/>
          <p:cNvSpPr>
            <a:spLocks noChangeShapeType="1"/>
          </p:cNvSpPr>
          <p:nvPr/>
        </p:nvSpPr>
        <p:spPr bwMode="auto">
          <a:xfrm>
            <a:off x="5435948" y="4023164"/>
            <a:ext cx="2848571" cy="7383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48" name="AutoShape 12"/>
          <p:cNvSpPr>
            <a:spLocks noChangeArrowheads="1"/>
          </p:cNvSpPr>
          <p:nvPr/>
        </p:nvSpPr>
        <p:spPr bwMode="auto">
          <a:xfrm>
            <a:off x="10970122" y="5002583"/>
            <a:ext cx="767953" cy="624486"/>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49" name="Freeform 13"/>
          <p:cNvSpPr>
            <a:spLocks/>
          </p:cNvSpPr>
          <p:nvPr/>
        </p:nvSpPr>
        <p:spPr bwMode="auto">
          <a:xfrm>
            <a:off x="9184184" y="2020790"/>
            <a:ext cx="1323827" cy="808650"/>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6433" tIns="48216" rIns="96433" bIns="48216"/>
          <a:lstStyle/>
          <a:p>
            <a:endParaRPr lang="zh-CN" altLang="en-US"/>
          </a:p>
        </p:txBody>
      </p:sp>
      <p:grpSp>
        <p:nvGrpSpPr>
          <p:cNvPr id="782350" name="Group 14"/>
          <p:cNvGrpSpPr>
            <a:grpSpLocks/>
          </p:cNvGrpSpPr>
          <p:nvPr/>
        </p:nvGrpSpPr>
        <p:grpSpPr bwMode="auto">
          <a:xfrm>
            <a:off x="9358313" y="3090620"/>
            <a:ext cx="2504777" cy="860551"/>
            <a:chOff x="4187" y="2008"/>
            <a:chExt cx="1122" cy="514"/>
          </a:xfrm>
        </p:grpSpPr>
        <p:pic>
          <p:nvPicPr>
            <p:cNvPr id="782351" name="Picture 1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52" name="Rectangle 16"/>
            <p:cNvSpPr>
              <a:spLocks noChangeArrowheads="1"/>
            </p:cNvSpPr>
            <p:nvPr/>
          </p:nvSpPr>
          <p:spPr bwMode="auto">
            <a:xfrm>
              <a:off x="4409" y="2149"/>
              <a:ext cx="6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500">
                  <a:latin typeface="Times New Roman" pitchFamily="18" charset="0"/>
                </a:rPr>
                <a:t>未知数据</a:t>
              </a:r>
            </a:p>
          </p:txBody>
        </p:sp>
      </p:grpSp>
      <p:sp>
        <p:nvSpPr>
          <p:cNvPr id="782353" name="Rectangle 17"/>
          <p:cNvSpPr>
            <a:spLocks noChangeArrowheads="1"/>
          </p:cNvSpPr>
          <p:nvPr/>
        </p:nvSpPr>
        <p:spPr bwMode="auto">
          <a:xfrm>
            <a:off x="9306554" y="4224069"/>
            <a:ext cx="2594904" cy="48756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102" tIns="48552" rIns="97102" bIns="48552">
            <a:spAutoFit/>
          </a:bodyPr>
          <a:lstStyle/>
          <a:p>
            <a:pPr algn="ctr" eaLnBrk="0" hangingPunct="0"/>
            <a:r>
              <a:rPr lang="en-US" altLang="zh-CN" sz="2500">
                <a:latin typeface="Times New Roman" pitchFamily="18" charset="0"/>
              </a:rPr>
              <a:t>(Jeff, Professor, 4)</a:t>
            </a:r>
          </a:p>
        </p:txBody>
      </p:sp>
      <p:sp>
        <p:nvSpPr>
          <p:cNvPr id="782354" name="Line 18"/>
          <p:cNvSpPr>
            <a:spLocks noChangeShapeType="1"/>
          </p:cNvSpPr>
          <p:nvPr/>
        </p:nvSpPr>
        <p:spPr bwMode="auto">
          <a:xfrm flipH="1">
            <a:off x="8684121" y="3845694"/>
            <a:ext cx="663030" cy="41520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55" name="Line 19"/>
          <p:cNvSpPr>
            <a:spLocks noChangeShapeType="1"/>
          </p:cNvSpPr>
          <p:nvPr/>
        </p:nvSpPr>
        <p:spPr bwMode="auto">
          <a:xfrm>
            <a:off x="11892113" y="3845694"/>
            <a:ext cx="511224" cy="36832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56" name="Freeform 20"/>
          <p:cNvSpPr>
            <a:spLocks/>
          </p:cNvSpPr>
          <p:nvPr/>
        </p:nvSpPr>
        <p:spPr bwMode="auto">
          <a:xfrm>
            <a:off x="4737200" y="1871784"/>
            <a:ext cx="1268016" cy="626160"/>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6433" tIns="48216" rIns="96433" bIns="48216"/>
          <a:lstStyle/>
          <a:p>
            <a:endParaRPr lang="zh-CN" altLang="en-US"/>
          </a:p>
        </p:txBody>
      </p:sp>
      <p:pic>
        <p:nvPicPr>
          <p:cNvPr id="782357" name="Picture 2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67431" y="5781098"/>
            <a:ext cx="1013520" cy="66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58" name="Rectangle 22"/>
          <p:cNvSpPr>
            <a:spLocks noChangeArrowheads="1"/>
          </p:cNvSpPr>
          <p:nvPr/>
        </p:nvSpPr>
        <p:spPr bwMode="auto">
          <a:xfrm>
            <a:off x="9020322" y="4959054"/>
            <a:ext cx="1624761" cy="55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102" tIns="48552" rIns="97102" bIns="48552">
            <a:spAutoFit/>
          </a:bodyPr>
          <a:lstStyle/>
          <a:p>
            <a:pPr algn="ctr" eaLnBrk="0" hangingPunct="0"/>
            <a:r>
              <a:rPr lang="en-US" altLang="zh-CN" sz="3000">
                <a:latin typeface="Times New Roman" pitchFamily="18" charset="0"/>
              </a:rPr>
              <a:t>Tenured?</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8</a:t>
            </a:fld>
            <a:endParaRPr lang="zh-CN" altLang="zh-CN"/>
          </a:p>
        </p:txBody>
      </p:sp>
    </p:spTree>
    <p:extLst>
      <p:ext uri="{BB962C8B-B14F-4D97-AF65-F5344CB8AC3E}">
        <p14:creationId xmlns:p14="http://schemas.microsoft.com/office/powerpoint/2010/main" val="26418131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4"/>
          <p:cNvSpPr txBox="1"/>
          <p:nvPr/>
        </p:nvSpPr>
        <p:spPr>
          <a:xfrm>
            <a:off x="3804372" y="159941"/>
            <a:ext cx="3118629"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3800" dirty="0" smtClean="0">
                <a:sym typeface="+mn-lt"/>
              </a:rPr>
              <a:t>分类分析方法</a:t>
            </a:r>
            <a:endParaRPr lang="zh-CN" altLang="en-US" sz="3800" dirty="0">
              <a:sym typeface="+mn-lt"/>
            </a:endParaRPr>
          </a:p>
        </p:txBody>
      </p:sp>
      <p:sp>
        <p:nvSpPr>
          <p:cNvPr id="6" name="TextBox 3"/>
          <p:cNvSpPr>
            <a:spLocks noChangeArrowheads="1"/>
          </p:cNvSpPr>
          <p:nvPr/>
        </p:nvSpPr>
        <p:spPr bwMode="auto">
          <a:xfrm>
            <a:off x="524719" y="1168052"/>
            <a:ext cx="11305256" cy="954107"/>
          </a:xfrm>
          <a:prstGeom prst="rect">
            <a:avLst/>
          </a:prstGeom>
          <a:solidFill>
            <a:srgbClr val="FFFF00"/>
          </a:solidFill>
          <a:ln w="25400" cap="flat" cmpd="sng">
            <a:solidFill>
              <a:srgbClr val="4F81BD"/>
            </a:solid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微软雅黑" pitchFamily="34" charset="-122"/>
              </a:rPr>
              <a:t>分类的目的是根据数据集的特点构造一</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微软雅黑" pitchFamily="34" charset="-122"/>
              </a:rPr>
              <a:t>个</a:t>
            </a:r>
            <a:r>
              <a:rPr kumimoji="0" lang="zh-CN" altLang="en-US" sz="28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sym typeface="微软雅黑" pitchFamily="34" charset="-122"/>
              </a:rPr>
              <a:t>分类器</a:t>
            </a:r>
            <a:r>
              <a:rPr kumimoji="0" lang="zh-CN" altLang="en-US" sz="2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sym typeface="微软雅黑" pitchFamily="34" charset="-122"/>
              </a:rPr>
              <a:t>，把</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微软雅黑" pitchFamily="34" charset="-122"/>
              </a:rPr>
              <a:t>未知类别的样本映射到给定类别中的某一个。</a:t>
            </a:r>
            <a:endParaRPr kumimoji="0" lang="zh-CN" altLang="en-US" sz="3600" b="0" i="0" u="none" strike="noStrike" kern="0" cap="none" spc="0" normalizeH="0" baseline="0" noProof="0" dirty="0">
              <a:ln>
                <a:noFill/>
              </a:ln>
              <a:solidFill>
                <a:sysClr val="windowText" lastClr="000000"/>
              </a:solidFill>
              <a:effectLst/>
              <a:uLnTx/>
              <a:uFillTx/>
            </a:endParaRPr>
          </a:p>
        </p:txBody>
      </p:sp>
      <p:sp>
        <p:nvSpPr>
          <p:cNvPr id="2" name="矩形 1"/>
          <p:cNvSpPr/>
          <p:nvPr/>
        </p:nvSpPr>
        <p:spPr>
          <a:xfrm>
            <a:off x="236687" y="2324707"/>
            <a:ext cx="12529391" cy="3539430"/>
          </a:xfrm>
          <a:prstGeom prst="rect">
            <a:avLst/>
          </a:prstGeom>
        </p:spPr>
        <p:txBody>
          <a:bodyPr wrap="square">
            <a:spAutoFit/>
          </a:bodyPr>
          <a:lstStyle/>
          <a:p>
            <a:pPr marL="457200" indent="-457200">
              <a:lnSpc>
                <a:spcPct val="80000"/>
              </a:lnSpc>
              <a:spcBef>
                <a:spcPct val="100000"/>
              </a:spcBef>
              <a:buClr>
                <a:srgbClr val="538CD5"/>
              </a:buClr>
              <a:buFont typeface="Arial" panose="020B0604020202020204" pitchFamily="34" charset="0"/>
              <a:buChar char="•"/>
            </a:pPr>
            <a:r>
              <a:rPr lang="zh-CN" altLang="en-US" sz="2800" dirty="0">
                <a:solidFill>
                  <a:srgbClr val="000000"/>
                </a:solidFill>
                <a:latin typeface="微软雅黑" pitchFamily="34" charset="-122"/>
                <a:ea typeface="微软雅黑" pitchFamily="34" charset="-122"/>
                <a:sym typeface="微软雅黑" pitchFamily="34" charset="-122"/>
              </a:rPr>
              <a:t>单一的分类方法主要包括：</a:t>
            </a:r>
          </a:p>
          <a:p>
            <a:pPr marL="914400" lvl="1" indent="-457200">
              <a:lnSpc>
                <a:spcPct val="80000"/>
              </a:lnSpc>
              <a:spcBef>
                <a:spcPct val="100000"/>
              </a:spcBef>
              <a:buClr>
                <a:srgbClr val="538CD5"/>
              </a:buClr>
              <a:buFont typeface="Wingdings" pitchFamily="2" charset="2"/>
              <a:buChar char="n"/>
            </a:pPr>
            <a:r>
              <a:rPr lang="zh-CN" altLang="en-US" sz="2800" dirty="0">
                <a:solidFill>
                  <a:srgbClr val="FF0000"/>
                </a:solidFill>
                <a:latin typeface="微软雅黑" pitchFamily="34" charset="-122"/>
                <a:ea typeface="微软雅黑" pitchFamily="34" charset="-122"/>
                <a:sym typeface="微软雅黑" pitchFamily="34" charset="-122"/>
              </a:rPr>
              <a:t>决策树</a:t>
            </a:r>
            <a:r>
              <a:rPr lang="zh-CN" altLang="en-US" sz="2800" dirty="0" smtClean="0">
                <a:solidFill>
                  <a:srgbClr val="FF0000"/>
                </a:solidFill>
                <a:latin typeface="微软雅黑" pitchFamily="34" charset="-122"/>
                <a:ea typeface="微软雅黑" pitchFamily="34" charset="-122"/>
                <a:sym typeface="微软雅黑" pitchFamily="34" charset="-122"/>
              </a:rPr>
              <a:t>、K</a:t>
            </a:r>
            <a:r>
              <a:rPr lang="zh-CN" altLang="en-US" sz="2800" dirty="0">
                <a:solidFill>
                  <a:srgbClr val="FF0000"/>
                </a:solidFill>
                <a:latin typeface="微软雅黑" pitchFamily="34" charset="-122"/>
                <a:ea typeface="微软雅黑" pitchFamily="34" charset="-122"/>
                <a:sym typeface="微软雅黑" pitchFamily="34" charset="-122"/>
              </a:rPr>
              <a:t>-近邻、贝叶斯</a:t>
            </a:r>
            <a:r>
              <a:rPr lang="zh-CN" altLang="en-US" sz="2800" dirty="0">
                <a:latin typeface="微软雅黑" pitchFamily="34" charset="-122"/>
                <a:ea typeface="微软雅黑" pitchFamily="34" charset="-122"/>
                <a:sym typeface="微软雅黑" pitchFamily="34" charset="-122"/>
              </a:rPr>
              <a:t>、支持向量</a:t>
            </a:r>
            <a:r>
              <a:rPr lang="zh-CN" altLang="en-US" sz="2800" dirty="0" smtClean="0">
                <a:latin typeface="微软雅黑" pitchFamily="34" charset="-122"/>
                <a:ea typeface="微软雅黑" pitchFamily="34" charset="-122"/>
                <a:sym typeface="微软雅黑" pitchFamily="34" charset="-122"/>
              </a:rPr>
              <a:t>机、基于关联规则的分类</a:t>
            </a:r>
            <a:r>
              <a:rPr lang="zh-CN" altLang="en-US" sz="2800" dirty="0">
                <a:solidFill>
                  <a:srgbClr val="000000"/>
                </a:solidFill>
                <a:latin typeface="微软雅黑" pitchFamily="34" charset="-122"/>
                <a:ea typeface="微软雅黑" pitchFamily="34" charset="-122"/>
                <a:sym typeface="微软雅黑" pitchFamily="34" charset="-122"/>
              </a:rPr>
              <a:t>等</a:t>
            </a:r>
          </a:p>
          <a:p>
            <a:pPr marL="457200" indent="-457200">
              <a:lnSpc>
                <a:spcPct val="80000"/>
              </a:lnSpc>
              <a:spcBef>
                <a:spcPct val="100000"/>
              </a:spcBef>
              <a:buClr>
                <a:srgbClr val="538CD5"/>
              </a:buClr>
              <a:buFont typeface="Arial" panose="020B0604020202020204" pitchFamily="34" charset="0"/>
              <a:buChar char="•"/>
            </a:pPr>
            <a:r>
              <a:rPr lang="zh-CN" altLang="en-US" sz="2800" dirty="0">
                <a:solidFill>
                  <a:srgbClr val="000000"/>
                </a:solidFill>
                <a:latin typeface="微软雅黑" pitchFamily="34" charset="-122"/>
                <a:ea typeface="微软雅黑" pitchFamily="34" charset="-122"/>
                <a:sym typeface="微软雅黑" pitchFamily="34" charset="-122"/>
              </a:rPr>
              <a:t>集成学习算法：组合单一分类方法</a:t>
            </a:r>
          </a:p>
          <a:p>
            <a:pPr marL="914400" lvl="1" indent="-457200">
              <a:lnSpc>
                <a:spcPct val="80000"/>
              </a:lnSpc>
              <a:spcBef>
                <a:spcPct val="100000"/>
              </a:spcBef>
              <a:buClr>
                <a:srgbClr val="538CD5"/>
              </a:buClr>
              <a:buFont typeface="Wingdings" pitchFamily="2" charset="2"/>
              <a:buChar char="n"/>
            </a:pPr>
            <a:r>
              <a:rPr lang="zh-CN" altLang="en-US" sz="2800" dirty="0">
                <a:latin typeface="微软雅黑" pitchFamily="34" charset="-122"/>
                <a:ea typeface="微软雅黑" pitchFamily="34" charset="-122"/>
                <a:sym typeface="微软雅黑" pitchFamily="34" charset="-122"/>
              </a:rPr>
              <a:t>如Bagging和Boosting等</a:t>
            </a:r>
          </a:p>
          <a:p>
            <a:pPr marL="457200" indent="-457200">
              <a:lnSpc>
                <a:spcPct val="80000"/>
              </a:lnSpc>
              <a:spcBef>
                <a:spcPct val="100000"/>
              </a:spcBef>
              <a:buClr>
                <a:srgbClr val="538CD5"/>
              </a:buClr>
              <a:buFont typeface="Arial" panose="020B0604020202020204" pitchFamily="34" charset="0"/>
              <a:buChar char="•"/>
            </a:pPr>
            <a:r>
              <a:rPr lang="zh-CN" altLang="en-US" sz="2800" dirty="0">
                <a:solidFill>
                  <a:srgbClr val="000000"/>
                </a:solidFill>
                <a:latin typeface="微软雅黑" pitchFamily="34" charset="-122"/>
                <a:ea typeface="微软雅黑" pitchFamily="34" charset="-122"/>
                <a:sym typeface="微软雅黑" pitchFamily="34" charset="-122"/>
              </a:rPr>
              <a:t>分类算法需要对训练数据集进行</a:t>
            </a:r>
            <a:r>
              <a:rPr lang="zh-CN" altLang="en-US" sz="2800" dirty="0">
                <a:solidFill>
                  <a:srgbClr val="FF0000"/>
                </a:solidFill>
                <a:latin typeface="微软雅黑" pitchFamily="34" charset="-122"/>
                <a:ea typeface="微软雅黑" pitchFamily="34" charset="-122"/>
                <a:sym typeface="微软雅黑" pitchFamily="34" charset="-122"/>
              </a:rPr>
              <a:t>标识</a:t>
            </a:r>
            <a:r>
              <a:rPr lang="zh-CN" altLang="en-US" sz="2800" dirty="0">
                <a:solidFill>
                  <a:srgbClr val="000000"/>
                </a:solidFill>
                <a:latin typeface="微软雅黑" pitchFamily="34" charset="-122"/>
                <a:ea typeface="微软雅黑" pitchFamily="34" charset="-122"/>
                <a:sym typeface="微软雅黑" pitchFamily="34" charset="-122"/>
              </a:rPr>
              <a:t>、即事先确定好类别，属于</a:t>
            </a:r>
            <a:r>
              <a:rPr lang="zh-CN" altLang="en-US" sz="2800" dirty="0">
                <a:solidFill>
                  <a:srgbClr val="FF0000"/>
                </a:solidFill>
                <a:latin typeface="微软雅黑" pitchFamily="34" charset="-122"/>
                <a:ea typeface="微软雅黑" pitchFamily="34" charset="-122"/>
                <a:sym typeface="微软雅黑" pitchFamily="34" charset="-122"/>
              </a:rPr>
              <a:t>监督学习</a:t>
            </a:r>
          </a:p>
        </p:txBody>
      </p:sp>
    </p:spTree>
    <p:extLst>
      <p:ext uri="{BB962C8B-B14F-4D97-AF65-F5344CB8AC3E}">
        <p14:creationId xmlns:p14="http://schemas.microsoft.com/office/powerpoint/2010/main" val="28309539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6457</Words>
  <Application>Microsoft Office PowerPoint</Application>
  <PresentationFormat>自定义</PresentationFormat>
  <Paragraphs>956</Paragraphs>
  <Slides>74</Slides>
  <Notes>39</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74</vt:i4>
      </vt:variant>
    </vt:vector>
  </HeadingPairs>
  <TitlesOfParts>
    <vt:vector size="80" baseType="lpstr">
      <vt:lpstr>1_自定义设计方案</vt:lpstr>
      <vt:lpstr>Globe</vt:lpstr>
      <vt:lpstr>工作表</vt:lpstr>
      <vt:lpstr>Worksheet</vt:lpstr>
      <vt:lpstr>公式</vt:lpstr>
      <vt:lpstr>Microsoft 公式 3.0</vt:lpstr>
      <vt:lpstr>PowerPoint 演示文稿</vt:lpstr>
      <vt:lpstr>PowerPoint 演示文稿</vt:lpstr>
      <vt:lpstr>PowerPoint 演示文稿</vt:lpstr>
      <vt:lpstr>分类的概述</vt:lpstr>
      <vt:lpstr>PowerPoint 演示文稿</vt:lpstr>
      <vt:lpstr>分类的步骤</vt:lpstr>
      <vt:lpstr>第一步：建立模型</vt:lpstr>
      <vt:lpstr>第二步：用模型进行分类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贝叶斯分类方法</vt:lpstr>
      <vt:lpstr>贝叶斯定理</vt:lpstr>
      <vt:lpstr>例:</vt:lpstr>
      <vt:lpstr>贝叶斯定理(续)</vt:lpstr>
      <vt:lpstr>PowerPoint 演示文稿</vt:lpstr>
      <vt:lpstr>PowerPoint 演示文稿</vt:lpstr>
      <vt:lpstr>PowerPoint 演示文稿</vt:lpstr>
      <vt:lpstr>PowerPoint 演示文稿</vt:lpstr>
      <vt:lpstr>PowerPoint 演示文稿</vt:lpstr>
      <vt:lpstr>朴素贝叶斯分类算法</vt:lpstr>
      <vt:lpstr>朴素贝叶斯分类算法(续)</vt:lpstr>
      <vt:lpstr>PowerPoint 演示文稿</vt:lpstr>
      <vt:lpstr>PowerPoint 演示文稿</vt:lpstr>
      <vt:lpstr>朴素贝叶斯分类算法的基本描述</vt:lpstr>
      <vt:lpstr>朴素贝叶斯分类算法演示</vt:lpstr>
      <vt:lpstr>PowerPoint 演示文稿</vt:lpstr>
      <vt:lpstr>PowerPoint 演示文稿</vt:lpstr>
      <vt:lpstr>PowerPoint 演示文稿</vt:lpstr>
      <vt:lpstr>PowerPoint 演示文稿</vt:lpstr>
      <vt:lpstr>朴素贝叶斯分类算法的优缺点</vt:lpstr>
      <vt:lpstr>PowerPoint 演示文稿</vt:lpstr>
      <vt:lpstr>PowerPoint 演示文稿</vt:lpstr>
      <vt:lpstr>K-最近邻分类方法概述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分类模型的评价</vt:lpstr>
      <vt:lpstr>分类准确度</vt:lpstr>
      <vt:lpstr>PowerPoint 演示文稿</vt:lpstr>
      <vt:lpstr>PowerPoint 演示文稿</vt:lpstr>
      <vt:lpstr>其它度量指标</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2020-05-13T02:24:20Z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