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0" r:id="rId2"/>
  </p:sldMasterIdLst>
  <p:notesMasterIdLst>
    <p:notesMasterId r:id="rId91"/>
  </p:notesMasterIdLst>
  <p:handoutMasterIdLst>
    <p:handoutMasterId r:id="rId92"/>
  </p:handoutMasterIdLst>
  <p:sldIdLst>
    <p:sldId id="3492" r:id="rId3"/>
    <p:sldId id="3493" r:id="rId4"/>
    <p:sldId id="3587" r:id="rId5"/>
    <p:sldId id="3588" r:id="rId6"/>
    <p:sldId id="3589" r:id="rId7"/>
    <p:sldId id="3590" r:id="rId8"/>
    <p:sldId id="3599" r:id="rId9"/>
    <p:sldId id="3601" r:id="rId10"/>
    <p:sldId id="3602" r:id="rId11"/>
    <p:sldId id="3603" r:id="rId12"/>
    <p:sldId id="3593" r:id="rId13"/>
    <p:sldId id="3681" r:id="rId14"/>
    <p:sldId id="3682" r:id="rId15"/>
    <p:sldId id="3683" r:id="rId16"/>
    <p:sldId id="3594" r:id="rId17"/>
    <p:sldId id="3595" r:id="rId18"/>
    <p:sldId id="3597" r:id="rId19"/>
    <p:sldId id="3693" r:id="rId20"/>
    <p:sldId id="3694" r:id="rId21"/>
    <p:sldId id="3604" r:id="rId22"/>
    <p:sldId id="3605" r:id="rId23"/>
    <p:sldId id="3608" r:id="rId24"/>
    <p:sldId id="3609" r:id="rId25"/>
    <p:sldId id="3610" r:id="rId26"/>
    <p:sldId id="3611" r:id="rId27"/>
    <p:sldId id="3612" r:id="rId28"/>
    <p:sldId id="3613" r:id="rId29"/>
    <p:sldId id="3614" r:id="rId30"/>
    <p:sldId id="3615" r:id="rId31"/>
    <p:sldId id="3616" r:id="rId32"/>
    <p:sldId id="3700" r:id="rId33"/>
    <p:sldId id="3701" r:id="rId34"/>
    <p:sldId id="3702" r:id="rId35"/>
    <p:sldId id="3703" r:id="rId36"/>
    <p:sldId id="3704" r:id="rId37"/>
    <p:sldId id="3705" r:id="rId38"/>
    <p:sldId id="3706" r:id="rId39"/>
    <p:sldId id="3707" r:id="rId40"/>
    <p:sldId id="3684" r:id="rId41"/>
    <p:sldId id="3686" r:id="rId42"/>
    <p:sldId id="3687" r:id="rId43"/>
    <p:sldId id="3689" r:id="rId44"/>
    <p:sldId id="3690" r:id="rId45"/>
    <p:sldId id="3709" r:id="rId46"/>
    <p:sldId id="3710" r:id="rId47"/>
    <p:sldId id="3688" r:id="rId48"/>
    <p:sldId id="3617" r:id="rId49"/>
    <p:sldId id="3618" r:id="rId50"/>
    <p:sldId id="3619" r:id="rId51"/>
    <p:sldId id="3620" r:id="rId52"/>
    <p:sldId id="3711" r:id="rId53"/>
    <p:sldId id="3712" r:id="rId54"/>
    <p:sldId id="3713" r:id="rId55"/>
    <p:sldId id="3714" r:id="rId56"/>
    <p:sldId id="3623" r:id="rId57"/>
    <p:sldId id="3624" r:id="rId58"/>
    <p:sldId id="3625" r:id="rId59"/>
    <p:sldId id="3691" r:id="rId60"/>
    <p:sldId id="3692" r:id="rId61"/>
    <p:sldId id="3663" r:id="rId62"/>
    <p:sldId id="3664" r:id="rId63"/>
    <p:sldId id="3627" r:id="rId64"/>
    <p:sldId id="3666" r:id="rId65"/>
    <p:sldId id="3667" r:id="rId66"/>
    <p:sldId id="3715" r:id="rId67"/>
    <p:sldId id="3668" r:id="rId68"/>
    <p:sldId id="3665" r:id="rId69"/>
    <p:sldId id="3669" r:id="rId70"/>
    <p:sldId id="3670" r:id="rId71"/>
    <p:sldId id="3671" r:id="rId72"/>
    <p:sldId id="3672" r:id="rId73"/>
    <p:sldId id="3674" r:id="rId74"/>
    <p:sldId id="3675" r:id="rId75"/>
    <p:sldId id="3676" r:id="rId76"/>
    <p:sldId id="3677" r:id="rId77"/>
    <p:sldId id="3678" r:id="rId78"/>
    <p:sldId id="3679" r:id="rId79"/>
    <p:sldId id="3680" r:id="rId80"/>
    <p:sldId id="3633" r:id="rId81"/>
    <p:sldId id="3634" r:id="rId82"/>
    <p:sldId id="3635" r:id="rId83"/>
    <p:sldId id="3636" r:id="rId84"/>
    <p:sldId id="3637" r:id="rId85"/>
    <p:sldId id="3655" r:id="rId86"/>
    <p:sldId id="3656" r:id="rId87"/>
    <p:sldId id="3657" r:id="rId88"/>
    <p:sldId id="3658" r:id="rId89"/>
    <p:sldId id="3659" r:id="rId90"/>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328">
          <p15:clr>
            <a:srgbClr val="A4A3A4"/>
          </p15:clr>
        </p15:guide>
        <p15:guide id="2" orient="horz" pos="4228">
          <p15:clr>
            <a:srgbClr val="A4A3A4"/>
          </p15:clr>
        </p15:guide>
        <p15:guide id="3" pos="4050">
          <p15:clr>
            <a:srgbClr val="A4A3A4"/>
          </p15:clr>
        </p15:guide>
        <p15:guide id="4" pos="557">
          <p15:clr>
            <a:srgbClr val="A4A3A4"/>
          </p15:clr>
        </p15:guide>
        <p15:guide id="5" pos="7588">
          <p15:clr>
            <a:srgbClr val="A4A3A4"/>
          </p15:clr>
        </p15:guide>
        <p15:guide id="6" pos="376">
          <p15:clr>
            <a:srgbClr val="A4A3A4"/>
          </p15:clr>
        </p15:guide>
        <p15:guide id="7" pos="135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B689"/>
    <a:srgbClr val="0070C0"/>
    <a:srgbClr val="09B0DE"/>
    <a:srgbClr val="FFFFFF"/>
    <a:srgbClr val="6669D2"/>
    <a:srgbClr val="863C36"/>
    <a:srgbClr val="79B50F"/>
    <a:srgbClr val="33BE9B"/>
    <a:srgbClr val="33FCC4"/>
    <a:srgbClr val="42D2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3498" autoAdjust="0"/>
  </p:normalViewPr>
  <p:slideViewPr>
    <p:cSldViewPr>
      <p:cViewPr>
        <p:scale>
          <a:sx n="52" d="100"/>
          <a:sy n="52" d="100"/>
        </p:scale>
        <p:origin x="-1422" y="-342"/>
      </p:cViewPr>
      <p:guideLst>
        <p:guide orient="horz" pos="328"/>
        <p:guide orient="horz" pos="4228"/>
        <p:guide pos="4050"/>
        <p:guide pos="557"/>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theme" Target="theme/theme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handoutMaster" Target="handoutMasters/handout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2020/5/27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17696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2020/5/27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8692015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1</a:t>
            </a:fld>
            <a:endParaRPr lang="zh-CN" altLang="en-US"/>
          </a:p>
        </p:txBody>
      </p:sp>
    </p:spTree>
    <p:extLst>
      <p:ext uri="{BB962C8B-B14F-4D97-AF65-F5344CB8AC3E}">
        <p14:creationId xmlns:p14="http://schemas.microsoft.com/office/powerpoint/2010/main" val="1716355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0AC8093D-EA11-410D-8429-120AEA3D1994}" type="slidenum">
              <a:rPr lang="en-US" altLang="zh-CN"/>
              <a:pPr/>
              <a:t>53</a:t>
            </a:fld>
            <a:endParaRPr lang="en-US" altLang="zh-CN"/>
          </a:p>
        </p:txBody>
      </p:sp>
      <p:sp>
        <p:nvSpPr>
          <p:cNvPr id="27651" name="Rectangle 2"/>
          <p:cNvSpPr>
            <a:spLocks noGrp="1" noRot="1" noChangeAspect="1" noChangeArrowheads="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latin typeface="Arial" pitchFamily="34" charset="0"/>
              </a:rPr>
              <a:t>去掉大图中的小块  熵编码</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1BF513FE-5F98-44D8-B9CC-58564B55F2A8}" type="slidenum">
              <a:rPr lang="en-US" altLang="zh-CN"/>
              <a:pPr/>
              <a:t>54</a:t>
            </a:fld>
            <a:endParaRPr lang="en-US" altLang="zh-CN"/>
          </a:p>
        </p:txBody>
      </p:sp>
      <p:sp>
        <p:nvSpPr>
          <p:cNvPr id="29699" name="Rectangle 2"/>
          <p:cNvSpPr>
            <a:spLocks noGrp="1" noRot="1" noChangeAspect="1" noChangeArrowheads="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a:ln/>
        </p:spPr>
      </p:sp>
      <p:sp>
        <p:nvSpPr>
          <p:cNvPr id="1075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对图像的</a:t>
            </a:r>
            <a:r>
              <a:rPr lang="en-US" altLang="zh-CN" smtClean="0"/>
              <a:t>7</a:t>
            </a:r>
            <a:r>
              <a:rPr lang="zh-CN" altLang="en-US" smtClean="0"/>
              <a:t>个最高有效位及尺寸进行</a:t>
            </a:r>
            <a:r>
              <a:rPr lang="en-US" altLang="zh-CN" smtClean="0"/>
              <a:t>Hash</a:t>
            </a:r>
            <a:r>
              <a:rPr lang="zh-CN" altLang="en-US" smtClean="0"/>
              <a:t>函数运算，作为原始图像的特征，该特征与一个有意义的二值水印图像经过异或操作后，经公开密钥加密，嵌入到图像中最低有效位。当图像内容受到怀疑时，首先将图像的</a:t>
            </a:r>
            <a:r>
              <a:rPr lang="en-US" altLang="zh-CN" smtClean="0"/>
              <a:t>7</a:t>
            </a:r>
            <a:r>
              <a:rPr lang="zh-CN" altLang="en-US" smtClean="0"/>
              <a:t>个最高有效位与图像尺寸经过</a:t>
            </a:r>
            <a:r>
              <a:rPr lang="en-US" altLang="zh-CN" smtClean="0"/>
              <a:t>Hash</a:t>
            </a:r>
            <a:r>
              <a:rPr lang="zh-CN" altLang="en-US" smtClean="0"/>
              <a:t>运算后得到图像特征，然后将图像最低有效位公开解密后的结果与该特征通过异或操作后就得到嵌入的水印。</a:t>
            </a:r>
          </a:p>
        </p:txBody>
      </p:sp>
      <p:sp>
        <p:nvSpPr>
          <p:cNvPr id="1075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3A544F5F-9E99-4C34-B5E2-33D77A5572AE}" type="slidenum">
              <a:rPr lang="en-US" altLang="zh-CN" smtClean="0"/>
              <a:pPr eaLnBrk="1" hangingPunct="1"/>
              <a:t>68</a:t>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图像内部块交换。不同图像相同位置块</a:t>
            </a:r>
            <a:r>
              <a:rPr lang="zh-CN" altLang="en-US" dirty="0" smtClean="0"/>
              <a:t>交换。 </a:t>
            </a:r>
            <a:r>
              <a:rPr lang="en-US" altLang="zh-CN" dirty="0" smtClean="0"/>
              <a:t>vector quantization (VQ) attack</a:t>
            </a:r>
            <a:r>
              <a:rPr lang="zh-CN" altLang="en-US" dirty="0" smtClean="0"/>
              <a:t>矢量量化</a:t>
            </a:r>
            <a:r>
              <a:rPr lang="zh-CN" altLang="en-US" i="1" dirty="0" smtClean="0"/>
              <a:t>攻击</a:t>
            </a:r>
            <a:r>
              <a:rPr lang="en-US" altLang="zh-CN" smtClean="0"/>
              <a:t>(</a:t>
            </a:r>
            <a:r>
              <a:rPr lang="en-US" altLang="zh-CN" i="1" smtClean="0"/>
              <a:t>VQ</a:t>
            </a:r>
            <a:r>
              <a:rPr lang="en-US" altLang="zh-CN" smtClean="0"/>
              <a:t>)</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73</a:t>
            </a:fld>
            <a:endParaRPr lang="zh-CN" altLang="en-US"/>
          </a:p>
        </p:txBody>
      </p:sp>
    </p:spTree>
    <p:extLst>
      <p:ext uri="{BB962C8B-B14F-4D97-AF65-F5344CB8AC3E}">
        <p14:creationId xmlns:p14="http://schemas.microsoft.com/office/powerpoint/2010/main" val="660887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一种可以用来防止密码分析攻击的方法就是每幅图像使用不同的密钥嵌入水印；另一种方法是使图像内的每一个认证单元所嵌入的水印信号依赖于其它认证单元的内容或者全局信息；有时可以把这两种方法结合起来。</a:t>
            </a:r>
          </a:p>
        </p:txBody>
      </p:sp>
      <p:sp>
        <p:nvSpPr>
          <p:cNvPr id="1085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25BF7D3C-980C-4FD0-9B95-4692B46AA88F}" type="slidenum">
              <a:rPr lang="en-US" altLang="zh-CN" smtClean="0"/>
              <a:pPr eaLnBrk="1" hangingPunct="1"/>
              <a:t>74</a:t>
            </a:fld>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i="0" kern="1200" dirty="0" smtClean="0">
                <a:solidFill>
                  <a:schemeClr val="tx1"/>
                </a:solidFill>
                <a:effectLst/>
                <a:latin typeface="+mn-lt"/>
                <a:ea typeface="+mn-ea"/>
                <a:cs typeface="+mn-cs"/>
              </a:rPr>
              <a:t>(1)</a:t>
            </a:r>
            <a:r>
              <a:rPr lang="zh-CN" altLang="en-US" sz="1300" i="0" kern="1200" dirty="0" smtClean="0">
                <a:solidFill>
                  <a:schemeClr val="tx1"/>
                </a:solidFill>
                <a:effectLst/>
                <a:latin typeface="+mn-lt"/>
                <a:ea typeface="+mn-ea"/>
                <a:cs typeface="+mn-cs"/>
              </a:rPr>
              <a:t>验证图像是否真实，也就是图像是否被恶意篡改（篡改检测）；</a:t>
            </a:r>
            <a:r>
              <a:rPr lang="en-US" altLang="zh-CN" sz="1300" i="0" kern="1200" dirty="0" smtClean="0">
                <a:solidFill>
                  <a:schemeClr val="tx1"/>
                </a:solidFill>
                <a:effectLst/>
                <a:latin typeface="+mn-lt"/>
                <a:ea typeface="+mn-ea"/>
                <a:cs typeface="+mn-cs"/>
              </a:rPr>
              <a:t>(2)</a:t>
            </a:r>
            <a:r>
              <a:rPr lang="zh-CN" altLang="en-US" sz="1300" i="0" kern="1200" dirty="0" smtClean="0">
                <a:solidFill>
                  <a:schemeClr val="tx1"/>
                </a:solidFill>
                <a:effectLst/>
                <a:latin typeface="+mn-lt"/>
                <a:ea typeface="+mn-ea"/>
                <a:cs typeface="+mn-cs"/>
              </a:rPr>
              <a:t>如果图像发生篡改，定位篡改发生的位置（篡改定位）</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82</a:t>
            </a:fld>
            <a:endParaRPr lang="zh-CN" altLang="en-US"/>
          </a:p>
        </p:txBody>
      </p:sp>
    </p:spTree>
    <p:extLst>
      <p:ext uri="{BB962C8B-B14F-4D97-AF65-F5344CB8AC3E}">
        <p14:creationId xmlns:p14="http://schemas.microsoft.com/office/powerpoint/2010/main" val="569054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也称之为无损水印或可擦除水印。</a:t>
            </a:r>
            <a:r>
              <a:rPr lang="zh-CN" altLang="en-US" i="1" dirty="0" smtClean="0"/>
              <a:t>可逆水印</a:t>
            </a:r>
            <a:r>
              <a:rPr lang="zh-CN" altLang="en-US" dirty="0" smtClean="0"/>
              <a:t>的优点是可以在提取水印的同时擦除水印信息</a:t>
            </a:r>
            <a:r>
              <a:rPr lang="en-US" altLang="zh-CN" dirty="0" smtClean="0"/>
              <a:t>,</a:t>
            </a:r>
            <a:r>
              <a:rPr lang="zh-CN" altLang="en-US" dirty="0" smtClean="0"/>
              <a:t>完整地恢复出载体</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83</a:t>
            </a:fld>
            <a:endParaRPr lang="zh-CN" altLang="en-US"/>
          </a:p>
        </p:txBody>
      </p:sp>
    </p:spTree>
    <p:extLst>
      <p:ext uri="{BB962C8B-B14F-4D97-AF65-F5344CB8AC3E}">
        <p14:creationId xmlns:p14="http://schemas.microsoft.com/office/powerpoint/2010/main" val="3942712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复活节彩蛋</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86</a:t>
            </a:fld>
            <a:endParaRPr lang="zh-CN" altLang="en-US"/>
          </a:p>
        </p:txBody>
      </p:sp>
    </p:spTree>
    <p:extLst>
      <p:ext uri="{BB962C8B-B14F-4D97-AF65-F5344CB8AC3E}">
        <p14:creationId xmlns:p14="http://schemas.microsoft.com/office/powerpoint/2010/main" val="29729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在公开信道隐秘地写，通过检查。隐写</a:t>
            </a:r>
            <a:r>
              <a:rPr lang="en-US" altLang="zh-CN" dirty="0" smtClean="0"/>
              <a:t>-</a:t>
            </a:r>
            <a:r>
              <a:rPr lang="zh-CN" altLang="en-US" dirty="0" smtClean="0"/>
              <a:t>通过检查</a:t>
            </a:r>
            <a:r>
              <a:rPr lang="en-US" altLang="zh-CN" dirty="0" smtClean="0"/>
              <a:t>-</a:t>
            </a:r>
            <a:r>
              <a:rPr lang="zh-CN" altLang="en-US" dirty="0" smtClean="0"/>
              <a:t>解读</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1983387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间谍把机密信息传输出去</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41</a:t>
            </a:fld>
            <a:endParaRPr lang="zh-CN" altLang="en-US"/>
          </a:p>
        </p:txBody>
      </p:sp>
    </p:spTree>
    <p:extLst>
      <p:ext uri="{BB962C8B-B14F-4D97-AF65-F5344CB8AC3E}">
        <p14:creationId xmlns:p14="http://schemas.microsoft.com/office/powerpoint/2010/main" val="1385655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调色板颜色数</a:t>
            </a:r>
            <a:r>
              <a:rPr lang="en-US" altLang="zh-CN" dirty="0" smtClean="0"/>
              <a:t>n</a:t>
            </a:r>
            <a:r>
              <a:rPr lang="zh-CN" altLang="en-US" dirty="0" smtClean="0"/>
              <a:t>，不同排列有</a:t>
            </a:r>
            <a:r>
              <a:rPr lang="en-US" altLang="zh-CN" dirty="0" smtClean="0"/>
              <a:t>n</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42</a:t>
            </a:fld>
            <a:endParaRPr lang="zh-CN" altLang="en-US"/>
          </a:p>
        </p:txBody>
      </p:sp>
    </p:spTree>
    <p:extLst>
      <p:ext uri="{BB962C8B-B14F-4D97-AF65-F5344CB8AC3E}">
        <p14:creationId xmlns:p14="http://schemas.microsoft.com/office/powerpoint/2010/main" val="787579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调色板变化</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43</a:t>
            </a:fld>
            <a:endParaRPr lang="zh-CN" altLang="en-US"/>
          </a:p>
        </p:txBody>
      </p:sp>
    </p:spTree>
    <p:extLst>
      <p:ext uri="{BB962C8B-B14F-4D97-AF65-F5344CB8AC3E}">
        <p14:creationId xmlns:p14="http://schemas.microsoft.com/office/powerpoint/2010/main" val="4159807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调色板不变。因为按照亮度排序，嵌入对视觉影响不大</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44</a:t>
            </a:fld>
            <a:endParaRPr lang="zh-CN" altLang="en-US"/>
          </a:p>
        </p:txBody>
      </p:sp>
    </p:spTree>
    <p:extLst>
      <p:ext uri="{BB962C8B-B14F-4D97-AF65-F5344CB8AC3E}">
        <p14:creationId xmlns:p14="http://schemas.microsoft.com/office/powerpoint/2010/main" val="3019633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嵌入后，原始调色板不变。嵌入：</a:t>
            </a:r>
            <a:r>
              <a:rPr lang="en-US" altLang="zh-CN" dirty="0" smtClean="0"/>
              <a:t>P</a:t>
            </a:r>
            <a:r>
              <a:rPr lang="zh-CN" altLang="en-US" dirty="0" smtClean="0"/>
              <a:t>点淡红，嵌入</a:t>
            </a:r>
            <a:r>
              <a:rPr lang="en-US" altLang="zh-CN" dirty="0" smtClean="0"/>
              <a:t>0</a:t>
            </a:r>
            <a:r>
              <a:rPr lang="zh-CN" altLang="en-US" dirty="0" smtClean="0"/>
              <a:t>，不变，索引值为</a:t>
            </a:r>
            <a:r>
              <a:rPr lang="en-US" altLang="zh-CN" dirty="0" smtClean="0"/>
              <a:t>011.</a:t>
            </a:r>
            <a:r>
              <a:rPr lang="zh-CN" altLang="en-US" dirty="0" smtClean="0"/>
              <a:t>嵌入</a:t>
            </a:r>
            <a:r>
              <a:rPr lang="en-US" altLang="zh-CN" dirty="0" smtClean="0"/>
              <a:t>1</a:t>
            </a:r>
            <a:r>
              <a:rPr lang="zh-CN" altLang="en-US" dirty="0" smtClean="0"/>
              <a:t>，改成红色，即索引值</a:t>
            </a:r>
            <a:r>
              <a:rPr lang="en-US" altLang="zh-CN" dirty="0" smtClean="0"/>
              <a:t>001</a:t>
            </a:r>
            <a:r>
              <a:rPr lang="zh-CN" altLang="en-US" dirty="0" smtClean="0"/>
              <a:t>。提取：值</a:t>
            </a:r>
            <a:r>
              <a:rPr lang="en-US" altLang="zh-CN" dirty="0" smtClean="0"/>
              <a:t>011-010-0</a:t>
            </a:r>
            <a:r>
              <a:rPr lang="zh-CN" altLang="en-US" dirty="0" smtClean="0"/>
              <a:t>，</a:t>
            </a:r>
            <a:r>
              <a:rPr lang="en-US" altLang="zh-CN" dirty="0" smtClean="0"/>
              <a:t>001-011-1</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45</a:t>
            </a:fld>
            <a:endParaRPr lang="zh-CN" altLang="en-US"/>
          </a:p>
        </p:txBody>
      </p:sp>
    </p:spTree>
    <p:extLst>
      <p:ext uri="{BB962C8B-B14F-4D97-AF65-F5344CB8AC3E}">
        <p14:creationId xmlns:p14="http://schemas.microsoft.com/office/powerpoint/2010/main" val="506314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71F3F4F1-0303-4965-8809-CFB41F2D8A1B}" type="slidenum">
              <a:rPr lang="en-US" altLang="zh-CN"/>
              <a:pPr/>
              <a:t>51</a:t>
            </a:fld>
            <a:endParaRPr lang="en-US" altLang="zh-CN"/>
          </a:p>
        </p:txBody>
      </p:sp>
      <p:sp>
        <p:nvSpPr>
          <p:cNvPr id="23555" name="Rectangle 2"/>
          <p:cNvSpPr>
            <a:spLocks noGrp="1" noRot="1" noChangeAspect="1" noChangeArrowheads="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latin typeface="Arial" pitchFamily="34" charset="0"/>
              </a:rPr>
              <a:t>去掉大图中的小块  熵编码</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556AF391-21E9-4953-95DC-8DE06BDD7204}" type="slidenum">
              <a:rPr lang="en-US" altLang="zh-CN"/>
              <a:pPr/>
              <a:t>52</a:t>
            </a:fld>
            <a:endParaRPr lang="en-US" altLang="zh-CN"/>
          </a:p>
        </p:txBody>
      </p:sp>
      <p:sp>
        <p:nvSpPr>
          <p:cNvPr id="25603" name="Rectangle 2"/>
          <p:cNvSpPr>
            <a:spLocks noGrp="1" noRot="1" noChangeAspect="1" noChangeArrowheads="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latin typeface="Arial" pitchFamily="34" charset="0"/>
              </a:rPr>
              <a:t>详细讲述图像</a:t>
            </a:r>
            <a:r>
              <a:rPr lang="en-US" altLang="zh-CN" smtClean="0">
                <a:latin typeface="Arial" pitchFamily="34" charset="0"/>
              </a:rPr>
              <a:t>DCT</a:t>
            </a:r>
            <a:r>
              <a:rPr lang="zh-CN" altLang="en-US" smtClean="0">
                <a:latin typeface="Arial" pitchFamily="34" charset="0"/>
              </a:rPr>
              <a:t>变换  文字标明字母含义</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36531"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6FF75DC1-ED21-49B5-911B-0B6F7589B9B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6762580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F996CE9E-5233-4E70-805C-E8486E1D41AC}"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39993307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15752" y="4647648"/>
            <a:ext cx="10929938" cy="1436485"/>
          </a:xfrm>
        </p:spPr>
        <p:txBody>
          <a:bodyPr anchor="t"/>
          <a:lstStyle>
            <a:lvl1pPr algn="l">
              <a:defRPr sz="5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15752" y="3065506"/>
            <a:ext cx="10929938" cy="1582142"/>
          </a:xfrm>
        </p:spPr>
        <p:txBody>
          <a:bodyPr anchor="b"/>
          <a:lstStyle>
            <a:lvl1pPr marL="0" indent="0">
              <a:buNone/>
              <a:defRPr sz="2500"/>
            </a:lvl1pPr>
            <a:lvl2pPr marL="574015" indent="0">
              <a:buNone/>
              <a:defRPr sz="2300"/>
            </a:lvl2pPr>
            <a:lvl3pPr marL="1148029" indent="0">
              <a:buNone/>
              <a:defRPr sz="2000"/>
            </a:lvl3pPr>
            <a:lvl4pPr marL="1722044" indent="0">
              <a:buNone/>
              <a:defRPr sz="1800"/>
            </a:lvl4pPr>
            <a:lvl5pPr marL="2296058" indent="0">
              <a:buNone/>
              <a:defRPr sz="1800"/>
            </a:lvl5pPr>
            <a:lvl6pPr marL="2870073" indent="0">
              <a:buNone/>
              <a:defRPr sz="1800"/>
            </a:lvl6pPr>
            <a:lvl7pPr marL="3444088" indent="0">
              <a:buNone/>
              <a:defRPr sz="1800"/>
            </a:lvl7pPr>
            <a:lvl8pPr marL="4018102" indent="0">
              <a:buNone/>
              <a:defRPr sz="1800"/>
            </a:lvl8pPr>
            <a:lvl9pPr marL="4592117" indent="0">
              <a:buNone/>
              <a:defRPr sz="18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B2E0ADC9-6DB6-4EF2-A885-0C89CF42D9C4}"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2769118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2938" y="1687619"/>
            <a:ext cx="5679281" cy="4778237"/>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36531" y="1687619"/>
            <a:ext cx="5679281" cy="4778237"/>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095614BA-729E-4912-A30B-3C414A0956BA}"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54344264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2938" y="289641"/>
            <a:ext cx="11572875" cy="1205442"/>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42938" y="1618976"/>
            <a:ext cx="5681514" cy="674712"/>
          </a:xfrm>
        </p:spPr>
        <p:txBody>
          <a:bodyPr anchor="b"/>
          <a:lstStyle>
            <a:lvl1pPr marL="0" indent="0">
              <a:buNone/>
              <a:defRPr sz="3000" b="1"/>
            </a:lvl1pPr>
            <a:lvl2pPr marL="574015" indent="0">
              <a:buNone/>
              <a:defRPr sz="2500" b="1"/>
            </a:lvl2pPr>
            <a:lvl3pPr marL="1148029" indent="0">
              <a:buNone/>
              <a:defRPr sz="2300" b="1"/>
            </a:lvl3pPr>
            <a:lvl4pPr marL="1722044" indent="0">
              <a:buNone/>
              <a:defRPr sz="2000" b="1"/>
            </a:lvl4pPr>
            <a:lvl5pPr marL="2296058" indent="0">
              <a:buNone/>
              <a:defRPr sz="2000" b="1"/>
            </a:lvl5pPr>
            <a:lvl6pPr marL="2870073" indent="0">
              <a:buNone/>
              <a:defRPr sz="2000" b="1"/>
            </a:lvl6pPr>
            <a:lvl7pPr marL="3444088" indent="0">
              <a:buNone/>
              <a:defRPr sz="2000" b="1"/>
            </a:lvl7pPr>
            <a:lvl8pPr marL="4018102" indent="0">
              <a:buNone/>
              <a:defRPr sz="2000" b="1"/>
            </a:lvl8pPr>
            <a:lvl9pPr marL="4592117" indent="0">
              <a:buNone/>
              <a:defRPr sz="2000" b="1"/>
            </a:lvl9pPr>
          </a:lstStyle>
          <a:p>
            <a:pPr lvl="0"/>
            <a:r>
              <a:rPr lang="zh-CN" altLang="en-US" smtClean="0"/>
              <a:t>单击此处编辑母版文本样式</a:t>
            </a:r>
          </a:p>
        </p:txBody>
      </p:sp>
      <p:sp>
        <p:nvSpPr>
          <p:cNvPr id="4" name="内容占位符 3"/>
          <p:cNvSpPr>
            <a:spLocks noGrp="1"/>
          </p:cNvSpPr>
          <p:nvPr>
            <p:ph sz="half" idx="2"/>
          </p:nvPr>
        </p:nvSpPr>
        <p:spPr>
          <a:xfrm>
            <a:off x="642938" y="2293688"/>
            <a:ext cx="5681514" cy="4167145"/>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532067" y="1618976"/>
            <a:ext cx="5683746" cy="674712"/>
          </a:xfrm>
        </p:spPr>
        <p:txBody>
          <a:bodyPr anchor="b"/>
          <a:lstStyle>
            <a:lvl1pPr marL="0" indent="0">
              <a:buNone/>
              <a:defRPr sz="3000" b="1"/>
            </a:lvl1pPr>
            <a:lvl2pPr marL="574015" indent="0">
              <a:buNone/>
              <a:defRPr sz="2500" b="1"/>
            </a:lvl2pPr>
            <a:lvl3pPr marL="1148029" indent="0">
              <a:buNone/>
              <a:defRPr sz="2300" b="1"/>
            </a:lvl3pPr>
            <a:lvl4pPr marL="1722044" indent="0">
              <a:buNone/>
              <a:defRPr sz="2000" b="1"/>
            </a:lvl4pPr>
            <a:lvl5pPr marL="2296058" indent="0">
              <a:buNone/>
              <a:defRPr sz="2000" b="1"/>
            </a:lvl5pPr>
            <a:lvl6pPr marL="2870073" indent="0">
              <a:buNone/>
              <a:defRPr sz="2000" b="1"/>
            </a:lvl6pPr>
            <a:lvl7pPr marL="3444088" indent="0">
              <a:buNone/>
              <a:defRPr sz="2000" b="1"/>
            </a:lvl7pPr>
            <a:lvl8pPr marL="4018102" indent="0">
              <a:buNone/>
              <a:defRPr sz="2000" b="1"/>
            </a:lvl8pPr>
            <a:lvl9pPr marL="4592117" indent="0">
              <a:buNone/>
              <a:defRPr sz="2000" b="1"/>
            </a:lvl9pPr>
          </a:lstStyle>
          <a:p>
            <a:pPr lvl="0"/>
            <a:r>
              <a:rPr lang="zh-CN" altLang="en-US" smtClean="0"/>
              <a:t>单击此处编辑母版文本样式</a:t>
            </a:r>
          </a:p>
        </p:txBody>
      </p:sp>
      <p:sp>
        <p:nvSpPr>
          <p:cNvPr id="6" name="内容占位符 5"/>
          <p:cNvSpPr>
            <a:spLocks noGrp="1"/>
          </p:cNvSpPr>
          <p:nvPr>
            <p:ph sz="quarter" idx="4"/>
          </p:nvPr>
        </p:nvSpPr>
        <p:spPr>
          <a:xfrm>
            <a:off x="6532067" y="2293688"/>
            <a:ext cx="5683746" cy="4167145"/>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9" name="Rectangle 42"/>
          <p:cNvSpPr>
            <a:spLocks noGrp="1" noChangeArrowheads="1"/>
          </p:cNvSpPr>
          <p:nvPr>
            <p:ph type="sldNum" sz="quarter" idx="12"/>
          </p:nvPr>
        </p:nvSpPr>
        <p:spPr>
          <a:ln/>
        </p:spPr>
        <p:txBody>
          <a:bodyPr/>
          <a:lstStyle>
            <a:lvl1pPr>
              <a:defRPr/>
            </a:lvl1pPr>
          </a:lstStyle>
          <a:p>
            <a:pPr>
              <a:defRPr/>
            </a:pPr>
            <a:fld id="{606F78A5-E7B2-469B-BB24-85F115B47302}"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739383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42"/>
          <p:cNvSpPr>
            <a:spLocks noGrp="1" noChangeArrowheads="1"/>
          </p:cNvSpPr>
          <p:nvPr>
            <p:ph type="sldNum" sz="quarter" idx="12"/>
          </p:nvPr>
        </p:nvSpPr>
        <p:spPr>
          <a:ln/>
        </p:spPr>
        <p:txBody>
          <a:bodyPr/>
          <a:lstStyle>
            <a:lvl1pPr>
              <a:defRPr/>
            </a:lvl1pPr>
          </a:lstStyle>
          <a:p>
            <a:pPr>
              <a:defRPr/>
            </a:pPr>
            <a:fld id="{D5862699-A6D2-4780-B8A5-638B03303830}"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1029900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4" name="Rectangle 42"/>
          <p:cNvSpPr>
            <a:spLocks noGrp="1" noChangeArrowheads="1"/>
          </p:cNvSpPr>
          <p:nvPr>
            <p:ph type="sldNum" sz="quarter" idx="12"/>
          </p:nvPr>
        </p:nvSpPr>
        <p:spPr>
          <a:ln/>
        </p:spPr>
        <p:txBody>
          <a:bodyPr/>
          <a:lstStyle>
            <a:lvl1pPr>
              <a:defRPr/>
            </a:lvl1pPr>
          </a:lstStyle>
          <a:p>
            <a:pPr>
              <a:defRPr/>
            </a:pPr>
            <a:fld id="{E936C0FE-A47C-4CD8-8B74-830DDAF1D5A7}"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45313723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2938" y="287967"/>
            <a:ext cx="4230440" cy="1225532"/>
          </a:xfrm>
        </p:spPr>
        <p:txBody>
          <a:bodyPr anchor="b"/>
          <a:lstStyle>
            <a:lvl1pPr algn="l">
              <a:defRPr sz="2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27414" y="287967"/>
            <a:ext cx="7188398" cy="6172866"/>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42938" y="1513500"/>
            <a:ext cx="4230440" cy="4947334"/>
          </a:xfrm>
        </p:spPr>
        <p:txBody>
          <a:bodyPr/>
          <a:lstStyle>
            <a:lvl1pPr marL="0" indent="0">
              <a:buNone/>
              <a:defRPr sz="1800"/>
            </a:lvl1pPr>
            <a:lvl2pPr marL="574015" indent="0">
              <a:buNone/>
              <a:defRPr sz="1500"/>
            </a:lvl2pPr>
            <a:lvl3pPr marL="1148029" indent="0">
              <a:buNone/>
              <a:defRPr sz="1300"/>
            </a:lvl3pPr>
            <a:lvl4pPr marL="1722044" indent="0">
              <a:buNone/>
              <a:defRPr sz="1100"/>
            </a:lvl4pPr>
            <a:lvl5pPr marL="2296058" indent="0">
              <a:buNone/>
              <a:defRPr sz="1100"/>
            </a:lvl5pPr>
            <a:lvl6pPr marL="2870073" indent="0">
              <a:buNone/>
              <a:defRPr sz="1100"/>
            </a:lvl6pPr>
            <a:lvl7pPr marL="3444088" indent="0">
              <a:buNone/>
              <a:defRPr sz="1100"/>
            </a:lvl7pPr>
            <a:lvl8pPr marL="4018102" indent="0">
              <a:buNone/>
              <a:defRPr sz="1100"/>
            </a:lvl8pPr>
            <a:lvl9pPr marL="4592117" indent="0">
              <a:buNone/>
              <a:defRPr sz="11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9B1D2609-5DC5-43B9-ABAC-D24388971C8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22759261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20405" y="5062855"/>
            <a:ext cx="7715250" cy="597699"/>
          </a:xfrm>
        </p:spPr>
        <p:txBody>
          <a:bodyPr anchor="b"/>
          <a:lstStyle>
            <a:lvl1pPr algn="l">
              <a:defRPr sz="2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20405" y="646251"/>
            <a:ext cx="7715250" cy="4339590"/>
          </a:xfrm>
        </p:spPr>
        <p:txBody>
          <a:bodyPr/>
          <a:lstStyle>
            <a:lvl1pPr marL="0" indent="0">
              <a:buNone/>
              <a:defRPr sz="4000"/>
            </a:lvl1pPr>
            <a:lvl2pPr marL="574015" indent="0">
              <a:buNone/>
              <a:defRPr sz="3500"/>
            </a:lvl2pPr>
            <a:lvl3pPr marL="1148029" indent="0">
              <a:buNone/>
              <a:defRPr sz="3000"/>
            </a:lvl3pPr>
            <a:lvl4pPr marL="1722044" indent="0">
              <a:buNone/>
              <a:defRPr sz="2500"/>
            </a:lvl4pPr>
            <a:lvl5pPr marL="2296058" indent="0">
              <a:buNone/>
              <a:defRPr sz="2500"/>
            </a:lvl5pPr>
            <a:lvl6pPr marL="2870073" indent="0">
              <a:buNone/>
              <a:defRPr sz="2500"/>
            </a:lvl6pPr>
            <a:lvl7pPr marL="3444088" indent="0">
              <a:buNone/>
              <a:defRPr sz="2500"/>
            </a:lvl7pPr>
            <a:lvl8pPr marL="4018102" indent="0">
              <a:buNone/>
              <a:defRPr sz="2500"/>
            </a:lvl8pPr>
            <a:lvl9pPr marL="4592117" indent="0">
              <a:buNone/>
              <a:defRPr sz="2500"/>
            </a:lvl9pPr>
          </a:lstStyle>
          <a:p>
            <a:pPr lvl="0"/>
            <a:endParaRPr lang="zh-CN" altLang="en-US" noProof="0" smtClean="0"/>
          </a:p>
        </p:txBody>
      </p:sp>
      <p:sp>
        <p:nvSpPr>
          <p:cNvPr id="4" name="文本占位符 3"/>
          <p:cNvSpPr>
            <a:spLocks noGrp="1"/>
          </p:cNvSpPr>
          <p:nvPr>
            <p:ph type="body" sz="half" idx="2"/>
          </p:nvPr>
        </p:nvSpPr>
        <p:spPr>
          <a:xfrm>
            <a:off x="2520405" y="5660554"/>
            <a:ext cx="7715250" cy="848831"/>
          </a:xfrm>
        </p:spPr>
        <p:txBody>
          <a:bodyPr/>
          <a:lstStyle>
            <a:lvl1pPr marL="0" indent="0">
              <a:buNone/>
              <a:defRPr sz="1800"/>
            </a:lvl1pPr>
            <a:lvl2pPr marL="574015" indent="0">
              <a:buNone/>
              <a:defRPr sz="1500"/>
            </a:lvl2pPr>
            <a:lvl3pPr marL="1148029" indent="0">
              <a:buNone/>
              <a:defRPr sz="1300"/>
            </a:lvl3pPr>
            <a:lvl4pPr marL="1722044" indent="0">
              <a:buNone/>
              <a:defRPr sz="1100"/>
            </a:lvl4pPr>
            <a:lvl5pPr marL="2296058" indent="0">
              <a:buNone/>
              <a:defRPr sz="1100"/>
            </a:lvl5pPr>
            <a:lvl6pPr marL="2870073" indent="0">
              <a:buNone/>
              <a:defRPr sz="1100"/>
            </a:lvl6pPr>
            <a:lvl7pPr marL="3444088" indent="0">
              <a:buNone/>
              <a:defRPr sz="1100"/>
            </a:lvl7pPr>
            <a:lvl8pPr marL="4018102" indent="0">
              <a:buNone/>
              <a:defRPr sz="1100"/>
            </a:lvl8pPr>
            <a:lvl9pPr marL="4592117" indent="0">
              <a:buNone/>
              <a:defRPr sz="11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78D7B964-8685-42CC-96C7-68318804F0B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5064903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09916158-D6B5-456A-9E72-7218E81EB811}"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38443461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22594" y="292990"/>
            <a:ext cx="2893219" cy="617286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42937" y="292990"/>
            <a:ext cx="8465344" cy="617286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9AA66E90-82D2-4C74-B654-FE4550E038A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0027043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100960" y="93757"/>
            <a:ext cx="7913935" cy="806976"/>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8565" y="1110011"/>
            <a:ext cx="5679281" cy="53508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52159" y="1110011"/>
            <a:ext cx="5679281" cy="53508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1"/>
          </p:nvPr>
        </p:nvSpPr>
        <p:spPr>
          <a:ln/>
        </p:spPr>
        <p:txBody>
          <a:bodyPr/>
          <a:lstStyle>
            <a:lvl1pPr>
              <a:defRPr/>
            </a:lvl1pPr>
          </a:lstStyle>
          <a:p>
            <a:pPr>
              <a:defRPr/>
            </a:pPr>
            <a:fld id="{CD0003F9-8D14-449E-93A5-C20DE59D6FFF}" type="slidenum">
              <a:rPr lang="en-US" altLang="zh-CN"/>
              <a:pPr>
                <a:defRPr/>
              </a:pPr>
              <a:t>‹#›</a:t>
            </a:fld>
            <a:endParaRPr lang="en-US" altLang="zh-CN"/>
          </a:p>
        </p:txBody>
      </p:sp>
    </p:spTree>
    <p:extLst>
      <p:ext uri="{BB962C8B-B14F-4D97-AF65-F5344CB8AC3E}">
        <p14:creationId xmlns:p14="http://schemas.microsoft.com/office/powerpoint/2010/main" val="367729656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36531"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6FF75DC1-ED21-49B5-911B-0B6F7589B9B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6762580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42938" y="1687619"/>
            <a:ext cx="11572875" cy="4778237"/>
          </a:xfrm>
        </p:spPr>
        <p:txBody>
          <a:bodyPr/>
          <a:lstStyle/>
          <a:p>
            <a:pPr lvl="0"/>
            <a:endParaRPr lang="zh-CN" altLang="en-US" noProof="0" smtClean="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340B13E5-3112-4520-BC63-1C41B898E47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96371172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36531"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0F0A7B75-4CA0-4CC8-9728-60D2469709E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80899243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536531" y="1687619"/>
            <a:ext cx="5679281" cy="23087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536531" y="4157100"/>
            <a:ext cx="5679281" cy="230875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7"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8" name="Rectangle 42"/>
          <p:cNvSpPr>
            <a:spLocks noGrp="1" noChangeArrowheads="1"/>
          </p:cNvSpPr>
          <p:nvPr>
            <p:ph type="sldNum" sz="quarter" idx="12"/>
          </p:nvPr>
        </p:nvSpPr>
        <p:spPr>
          <a:ln/>
        </p:spPr>
        <p:txBody>
          <a:bodyPr/>
          <a:lstStyle>
            <a:lvl1pPr>
              <a:defRPr/>
            </a:lvl1pPr>
          </a:lstStyle>
          <a:p>
            <a:pPr>
              <a:defRPr/>
            </a:pPr>
            <a:fld id="{3EF2CE0D-CA10-4EB7-AF8A-4EECCB8DDCF5}"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0025522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42938" y="1687619"/>
            <a:ext cx="11572875" cy="4778237"/>
          </a:xfrm>
        </p:spPr>
        <p:txBody>
          <a:bodyPr/>
          <a:lstStyle/>
          <a:p>
            <a:pPr lvl="0"/>
            <a:endParaRPr lang="zh-CN" altLang="en-US" noProof="0" smtClean="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8E2E05DA-B485-4BC7-831B-295745B8468C}" type="slidenum">
              <a:rPr lang="en-US" altLang="zh-CN"/>
              <a:pPr>
                <a:defRPr/>
              </a:pPr>
              <a:t>‹#›</a:t>
            </a:fld>
            <a:endParaRPr lang="en-US" altLang="zh-CN"/>
          </a:p>
        </p:txBody>
      </p:sp>
    </p:spTree>
    <p:extLst>
      <p:ext uri="{BB962C8B-B14F-4D97-AF65-F5344CB8AC3E}">
        <p14:creationId xmlns:p14="http://schemas.microsoft.com/office/powerpoint/2010/main" val="327515115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536531" y="1687619"/>
            <a:ext cx="5679281" cy="23087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536531" y="4157100"/>
            <a:ext cx="5679281" cy="230875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42"/>
          <p:cNvSpPr>
            <a:spLocks noGrp="1" noChangeArrowheads="1"/>
          </p:cNvSpPr>
          <p:nvPr>
            <p:ph type="sldNum" sz="quarter" idx="12"/>
          </p:nvPr>
        </p:nvSpPr>
        <p:spPr>
          <a:ln/>
        </p:spPr>
        <p:txBody>
          <a:bodyPr/>
          <a:lstStyle>
            <a:lvl1pPr>
              <a:defRPr/>
            </a:lvl1pPr>
          </a:lstStyle>
          <a:p>
            <a:pPr>
              <a:defRPr/>
            </a:pPr>
            <a:fld id="{1A5EEB1E-8B76-44B9-915E-E7CBE23B6BE4}" type="slidenum">
              <a:rPr lang="en-US" altLang="zh-CN"/>
              <a:pPr>
                <a:defRPr/>
              </a:pPr>
              <a:t>‹#›</a:t>
            </a:fld>
            <a:endParaRPr lang="en-US" altLang="zh-CN"/>
          </a:p>
        </p:txBody>
      </p:sp>
    </p:spTree>
    <p:extLst>
      <p:ext uri="{BB962C8B-B14F-4D97-AF65-F5344CB8AC3E}">
        <p14:creationId xmlns:p14="http://schemas.microsoft.com/office/powerpoint/2010/main" val="57151869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54D9912E-CD21-4B76-91AB-8AF6576DF20D}" type="slidenum">
              <a:rPr lang="zh-CN" altLang="zh-CN"/>
              <a:pPr>
                <a:defRPr/>
              </a:pPr>
              <a:t>‹#›</a:t>
            </a:fld>
            <a:endParaRPr lang="zh-CN" altLang="zh-CN"/>
          </a:p>
        </p:txBody>
      </p:sp>
    </p:spTree>
    <p:extLst>
      <p:ext uri="{BB962C8B-B14F-4D97-AF65-F5344CB8AC3E}">
        <p14:creationId xmlns:p14="http://schemas.microsoft.com/office/powerpoint/2010/main" val="5843331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7344" y="1183677"/>
            <a:ext cx="9644063" cy="2518034"/>
          </a:xfrm>
        </p:spPr>
        <p:txBody>
          <a:bodyPr anchor="b"/>
          <a:lstStyle>
            <a:lvl1pPr algn="ctr">
              <a:defRPr sz="63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607344" y="3798816"/>
            <a:ext cx="9644063" cy="1746216"/>
          </a:xfrm>
        </p:spPr>
        <p:txBody>
          <a:bodyPr/>
          <a:lstStyle>
            <a:lvl1pPr marL="0" indent="0" algn="ctr">
              <a:buNone/>
              <a:defRPr sz="2500"/>
            </a:lvl1pPr>
            <a:lvl2pPr marL="482163" indent="0" algn="ctr">
              <a:buNone/>
              <a:defRPr sz="2100"/>
            </a:lvl2pPr>
            <a:lvl3pPr marL="964326" indent="0" algn="ctr">
              <a:buNone/>
              <a:defRPr sz="1900"/>
            </a:lvl3pPr>
            <a:lvl4pPr marL="1446489" indent="0" algn="ctr">
              <a:buNone/>
              <a:defRPr sz="1700"/>
            </a:lvl4pPr>
            <a:lvl5pPr marL="1928652" indent="0" algn="ctr">
              <a:buNone/>
              <a:defRPr sz="1700"/>
            </a:lvl5pPr>
            <a:lvl6pPr marL="2410816" indent="0" algn="ctr">
              <a:buNone/>
              <a:defRPr sz="1700"/>
            </a:lvl6pPr>
            <a:lvl7pPr marL="2892979" indent="0" algn="ctr">
              <a:buNone/>
              <a:defRPr sz="1700"/>
            </a:lvl7pPr>
            <a:lvl8pPr marL="3375142" indent="0" algn="ctr">
              <a:buNone/>
              <a:defRPr sz="1700"/>
            </a:lvl8pPr>
            <a:lvl9pPr marL="3857305" indent="0" algn="ctr">
              <a:buNone/>
              <a:defRPr sz="17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B8A2BE66-3A1D-4F69-92F9-8180C3DFAFD8}" type="slidenum">
              <a:rPr lang="zh-CN" altLang="zh-CN"/>
              <a:pPr>
                <a:defRPr/>
              </a:pPr>
              <a:t>‹#›</a:t>
            </a:fld>
            <a:endParaRPr lang="zh-CN" altLang="zh-CN"/>
          </a:p>
        </p:txBody>
      </p:sp>
    </p:spTree>
    <p:extLst>
      <p:ext uri="{BB962C8B-B14F-4D97-AF65-F5344CB8AC3E}">
        <p14:creationId xmlns:p14="http://schemas.microsoft.com/office/powerpoint/2010/main" val="249013027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ko-KR"/>
          </a:p>
        </p:txBody>
      </p:sp>
      <p:sp>
        <p:nvSpPr>
          <p:cNvPr id="3" name="页脚占位符 2"/>
          <p:cNvSpPr>
            <a:spLocks noGrp="1"/>
          </p:cNvSpPr>
          <p:nvPr>
            <p:ph type="ftr" sz="quarter" idx="11"/>
          </p:nvPr>
        </p:nvSpPr>
        <p:spPr/>
        <p:txBody>
          <a:bodyPr/>
          <a:lstStyle>
            <a:lvl1pPr>
              <a:defRPr/>
            </a:lvl1pPr>
          </a:lstStyle>
          <a:p>
            <a:endParaRPr lang="en-US" altLang="ko-KR"/>
          </a:p>
        </p:txBody>
      </p:sp>
      <p:sp>
        <p:nvSpPr>
          <p:cNvPr id="4" name="灯片编号占位符 3"/>
          <p:cNvSpPr>
            <a:spLocks noGrp="1"/>
          </p:cNvSpPr>
          <p:nvPr>
            <p:ph type="sldNum" sz="quarter" idx="12"/>
          </p:nvPr>
        </p:nvSpPr>
        <p:spPr/>
        <p:txBody>
          <a:bodyPr/>
          <a:lstStyle>
            <a:lvl1pPr>
              <a:defRPr/>
            </a:lvl1pPr>
          </a:lstStyle>
          <a:p>
            <a:fld id="{610A19A6-0916-41C4-B86E-F6C26F964EFD}" type="slidenum">
              <a:rPr lang="ko-KR" altLang="en-US"/>
              <a:pPr/>
              <a:t>‹#›</a:t>
            </a:fld>
            <a:endParaRPr lang="en-US" altLang="ko-KR"/>
          </a:p>
        </p:txBody>
      </p:sp>
    </p:spTree>
    <p:extLst>
      <p:ext uri="{BB962C8B-B14F-4D97-AF65-F5344CB8AC3E}">
        <p14:creationId xmlns:p14="http://schemas.microsoft.com/office/powerpoint/2010/main" val="240625868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4DD843E-F3B3-456F-92C0-C18F20C9CDAD}" type="slidenum">
              <a:rPr lang="en-US" altLang="zh-CN"/>
              <a:pPr>
                <a:defRPr/>
              </a:pPr>
              <a:t>‹#›</a:t>
            </a:fld>
            <a:endParaRPr lang="en-US" altLang="zh-CN"/>
          </a:p>
        </p:txBody>
      </p:sp>
    </p:spTree>
    <p:extLst>
      <p:ext uri="{BB962C8B-B14F-4D97-AF65-F5344CB8AC3E}">
        <p14:creationId xmlns:p14="http://schemas.microsoft.com/office/powerpoint/2010/main" val="3206287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0"/>
            <a:ext cx="12865448" cy="7225953"/>
            <a:chOff x="1" y="0"/>
            <a:chExt cx="5763" cy="4316"/>
          </a:xfrm>
        </p:grpSpPr>
        <p:sp>
          <p:nvSpPr>
            <p:cNvPr id="5"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7"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9"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0"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1"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2"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3"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4"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5"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6"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7"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8"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9"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40"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sp>
          <p:nvSpPr>
            <p:cNvPr id="9"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0"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1"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2" name="Freeform 23"/>
            <p:cNvSpPr>
              <a:spLocks/>
            </p:cNvSpPr>
            <p:nvPr/>
          </p:nvSpPr>
          <p:spPr bwMode="hidden">
            <a:xfrm>
              <a:off x="5041" y="0"/>
              <a:ext cx="719" cy="845"/>
            </a:xfrm>
            <a:custGeom>
              <a:avLst/>
              <a:gdLst>
                <a:gd name="T0" fmla="*/ 751 w 717"/>
                <a:gd name="T1" fmla="*/ 845 h 845"/>
                <a:gd name="T2" fmla="*/ 751 w 717"/>
                <a:gd name="T3" fmla="*/ 821 h 845"/>
                <a:gd name="T4" fmla="*/ 608 w 717"/>
                <a:gd name="T5" fmla="*/ 605 h 845"/>
                <a:gd name="T6" fmla="*/ 423 w 717"/>
                <a:gd name="T7" fmla="*/ 396 h 845"/>
                <a:gd name="T8" fmla="*/ 238 w 717"/>
                <a:gd name="T9" fmla="*/ 192 h 845"/>
                <a:gd name="T10" fmla="*/ 17 w 717"/>
                <a:gd name="T11" fmla="*/ 0 h 845"/>
                <a:gd name="T12" fmla="*/ 0 w 717"/>
                <a:gd name="T13" fmla="*/ 0 h 845"/>
                <a:gd name="T14" fmla="*/ 226 w 717"/>
                <a:gd name="T15" fmla="*/ 198 h 845"/>
                <a:gd name="T16" fmla="*/ 417 w 717"/>
                <a:gd name="T17" fmla="*/ 408 h 845"/>
                <a:gd name="T18" fmla="*/ 602 w 717"/>
                <a:gd name="T19" fmla="*/ 623 h 845"/>
                <a:gd name="T20" fmla="*/ 751 w 717"/>
                <a:gd name="T21" fmla="*/ 845 h 845"/>
                <a:gd name="T22" fmla="*/ 75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3" name="Freeform 24"/>
            <p:cNvSpPr>
              <a:spLocks/>
            </p:cNvSpPr>
            <p:nvPr/>
          </p:nvSpPr>
          <p:spPr bwMode="hidden">
            <a:xfrm>
              <a:off x="5352" y="0"/>
              <a:ext cx="408" cy="414"/>
            </a:xfrm>
            <a:custGeom>
              <a:avLst/>
              <a:gdLst>
                <a:gd name="T0" fmla="*/ 424 w 407"/>
                <a:gd name="T1" fmla="*/ 414 h 414"/>
                <a:gd name="T2" fmla="*/ 424 w 407"/>
                <a:gd name="T3" fmla="*/ 396 h 414"/>
                <a:gd name="T4" fmla="*/ 239 w 407"/>
                <a:gd name="T5" fmla="*/ 192 h 414"/>
                <a:gd name="T6" fmla="*/ 12 w 407"/>
                <a:gd name="T7" fmla="*/ 0 h 414"/>
                <a:gd name="T8" fmla="*/ 0 w 407"/>
                <a:gd name="T9" fmla="*/ 0 h 414"/>
                <a:gd name="T10" fmla="*/ 108 w 407"/>
                <a:gd name="T11" fmla="*/ 102 h 414"/>
                <a:gd name="T12" fmla="*/ 233 w 407"/>
                <a:gd name="T13" fmla="*/ 204 h 414"/>
                <a:gd name="T14" fmla="*/ 424 w 407"/>
                <a:gd name="T15" fmla="*/ 414 h 414"/>
                <a:gd name="T16" fmla="*/ 424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4"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5" name="Freeform 26"/>
            <p:cNvSpPr>
              <a:spLocks/>
            </p:cNvSpPr>
            <p:nvPr/>
          </p:nvSpPr>
          <p:spPr bwMode="hidden">
            <a:xfrm>
              <a:off x="6" y="0"/>
              <a:ext cx="588" cy="599"/>
            </a:xfrm>
            <a:custGeom>
              <a:avLst/>
              <a:gdLst>
                <a:gd name="T0" fmla="*/ 620 w 586"/>
                <a:gd name="T1" fmla="*/ 0 h 599"/>
                <a:gd name="T2" fmla="*/ 602 w 586"/>
                <a:gd name="T3" fmla="*/ 0 h 599"/>
                <a:gd name="T4" fmla="*/ 424 w 586"/>
                <a:gd name="T5" fmla="*/ 132 h 599"/>
                <a:gd name="T6" fmla="*/ 274 w 586"/>
                <a:gd name="T7" fmla="*/ 270 h 599"/>
                <a:gd name="T8" fmla="*/ 120 w 586"/>
                <a:gd name="T9" fmla="*/ 420 h 599"/>
                <a:gd name="T10" fmla="*/ 0 w 586"/>
                <a:gd name="T11" fmla="*/ 575 h 599"/>
                <a:gd name="T12" fmla="*/ 0 w 586"/>
                <a:gd name="T13" fmla="*/ 599 h 599"/>
                <a:gd name="T14" fmla="*/ 120 w 586"/>
                <a:gd name="T15" fmla="*/ 432 h 599"/>
                <a:gd name="T16" fmla="*/ 274 w 586"/>
                <a:gd name="T17" fmla="*/ 282 h 599"/>
                <a:gd name="T18" fmla="*/ 430 w 586"/>
                <a:gd name="T19" fmla="*/ 138 h 599"/>
                <a:gd name="T20" fmla="*/ 620 w 586"/>
                <a:gd name="T21" fmla="*/ 0 h 599"/>
                <a:gd name="T22" fmla="*/ 62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6" name="Freeform 27"/>
            <p:cNvSpPr>
              <a:spLocks/>
            </p:cNvSpPr>
            <p:nvPr/>
          </p:nvSpPr>
          <p:spPr bwMode="hidden">
            <a:xfrm>
              <a:off x="6" y="0"/>
              <a:ext cx="270" cy="252"/>
            </a:xfrm>
            <a:custGeom>
              <a:avLst/>
              <a:gdLst>
                <a:gd name="T0" fmla="*/ 286 w 269"/>
                <a:gd name="T1" fmla="*/ 0 h 252"/>
                <a:gd name="T2" fmla="*/ 268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6 w 269"/>
                <a:gd name="T15" fmla="*/ 0 h 252"/>
                <a:gd name="T16" fmla="*/ 286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69671" name="Rectangle 39"/>
          <p:cNvSpPr>
            <a:spLocks noGrp="1" noChangeArrowheads="1"/>
          </p:cNvSpPr>
          <p:nvPr>
            <p:ph type="ctrTitle" sz="quarter"/>
          </p:nvPr>
        </p:nvSpPr>
        <p:spPr>
          <a:xfrm>
            <a:off x="964406" y="1784724"/>
            <a:ext cx="10929938" cy="1831602"/>
          </a:xfrm>
        </p:spPr>
        <p:txBody>
          <a:bodyPr anchor="b"/>
          <a:lstStyle>
            <a:lvl1pPr>
              <a:defRPr sz="6800"/>
            </a:lvl1pPr>
          </a:lstStyle>
          <a:p>
            <a:r>
              <a:rPr lang="zh-CN" altLang="en-US"/>
              <a:t>单击此处编辑母版标题样式</a:t>
            </a:r>
          </a:p>
        </p:txBody>
      </p:sp>
      <p:sp>
        <p:nvSpPr>
          <p:cNvPr id="69672" name="Rectangle 40"/>
          <p:cNvSpPr>
            <a:spLocks noGrp="1" noChangeArrowheads="1"/>
          </p:cNvSpPr>
          <p:nvPr>
            <p:ph type="subTitle" sz="quarter" idx="1"/>
          </p:nvPr>
        </p:nvSpPr>
        <p:spPr>
          <a:xfrm>
            <a:off x="1928813" y="4098502"/>
            <a:ext cx="9001125" cy="1848344"/>
          </a:xfrm>
        </p:spPr>
        <p:txBody>
          <a:bodyPr/>
          <a:lstStyle>
            <a:lvl1pPr marL="0" indent="0" algn="ctr">
              <a:buFont typeface="Wingdings" pitchFamily="2" charset="2"/>
              <a:buNone/>
              <a:defRPr/>
            </a:lvl1pPr>
          </a:lstStyle>
          <a:p>
            <a:r>
              <a:rPr lang="zh-CN" altLang="en-US"/>
              <a:t>单击此处编辑母版副标题样式</a:t>
            </a:r>
          </a:p>
        </p:txBody>
      </p:sp>
      <p:sp>
        <p:nvSpPr>
          <p:cNvPr id="41" name="Rectangle 41"/>
          <p:cNvSpPr>
            <a:spLocks noGrp="1" noChangeArrowheads="1"/>
          </p:cNvSpPr>
          <p:nvPr>
            <p:ph type="ftr" sz="quarter" idx="10"/>
          </p:nvPr>
        </p:nvSpPr>
        <p:spPr/>
        <p:txBody>
          <a:bodyPr/>
          <a:lstStyle>
            <a:lvl1pPr>
              <a:defRPr>
                <a:effectLst>
                  <a:outerShdw blurRad="38100" dist="38100" dir="2700000" algn="tl">
                    <a:srgbClr val="000000"/>
                  </a:outerShdw>
                </a:effectLst>
                <a:latin typeface="Verdana" pitchFamily="34" charset="0"/>
                <a:ea typeface="宋体" pitchFamily="2" charset="-122"/>
              </a:defRPr>
            </a:lvl1pPr>
          </a:lstStyle>
          <a:p>
            <a:pPr>
              <a:defRPr/>
            </a:pPr>
            <a:endParaRPr lang="en-US" altLang="zh-CN">
              <a:solidFill>
                <a:srgbClr val="FFFFFF"/>
              </a:solidFill>
            </a:endParaRPr>
          </a:p>
        </p:txBody>
      </p:sp>
      <p:sp>
        <p:nvSpPr>
          <p:cNvPr id="42" name="Rectangle 42"/>
          <p:cNvSpPr>
            <a:spLocks noGrp="1" noChangeArrowheads="1"/>
          </p:cNvSpPr>
          <p:nvPr>
            <p:ph type="sldNum" sz="quarter" idx="11"/>
          </p:nvPr>
        </p:nvSpPr>
        <p:spPr/>
        <p:txBody>
          <a:bodyPr/>
          <a:lstStyle>
            <a:lvl1pPr>
              <a:defRPr>
                <a:effectLst>
                  <a:outerShdw blurRad="38100" dist="38100" dir="2700000" algn="tl">
                    <a:srgbClr val="000000"/>
                  </a:outerShdw>
                </a:effectLst>
                <a:latin typeface="Verdana" pitchFamily="34" charset="0"/>
                <a:ea typeface="宋体" pitchFamily="2" charset="-122"/>
              </a:defRPr>
            </a:lvl1pPr>
          </a:lstStyle>
          <a:p>
            <a:pPr>
              <a:defRPr/>
            </a:pPr>
            <a:fld id="{680E8951-A929-4A58-8D23-3863DD849BF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54039775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6"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8" r:id="rId2"/>
    <p:sldLayoutId id="2147483671" r:id="rId3"/>
    <p:sldLayoutId id="2147483672" r:id="rId4"/>
    <p:sldLayoutId id="2147483674" r:id="rId5"/>
    <p:sldLayoutId id="2147483675" r:id="rId6"/>
    <p:sldLayoutId id="2147483676" r:id="rId7"/>
    <p:sldLayoutId id="2147483677" r:id="rId8"/>
  </p:sldLayoutIdLst>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002850"/>
            </a:gs>
          </a:gsLst>
          <a:lin ang="5400000" scaled="1"/>
        </a:gra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2233" y="0"/>
            <a:ext cx="12865447" cy="7225953"/>
            <a:chOff x="1" y="0"/>
            <a:chExt cx="5763" cy="4316"/>
          </a:xfrm>
        </p:grpSpPr>
        <p:sp>
          <p:nvSpPr>
            <p:cNvPr id="68611"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2"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3"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nvGrpSpPr>
            <p:cNvPr id="2059" name="Group 6"/>
            <p:cNvGrpSpPr>
              <a:grpSpLocks/>
            </p:cNvGrpSpPr>
            <p:nvPr/>
          </p:nvGrpSpPr>
          <p:grpSpPr bwMode="auto">
            <a:xfrm>
              <a:off x="288" y="0"/>
              <a:ext cx="5098" cy="4316"/>
              <a:chOff x="288" y="0"/>
              <a:chExt cx="5098" cy="4316"/>
            </a:xfrm>
          </p:grpSpPr>
          <p:sp>
            <p:nvSpPr>
              <p:cNvPr id="68615"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6"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7"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8"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9"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0"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1"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2"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3"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4"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5"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6"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7"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sp>
          <p:nvSpPr>
            <p:cNvPr id="68628"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9"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30"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063" name="Freeform 23"/>
            <p:cNvSpPr>
              <a:spLocks/>
            </p:cNvSpPr>
            <p:nvPr/>
          </p:nvSpPr>
          <p:spPr bwMode="hidden">
            <a:xfrm>
              <a:off x="5041" y="0"/>
              <a:ext cx="719" cy="845"/>
            </a:xfrm>
            <a:custGeom>
              <a:avLst/>
              <a:gdLst>
                <a:gd name="T0" fmla="*/ 751 w 717"/>
                <a:gd name="T1" fmla="*/ 845 h 845"/>
                <a:gd name="T2" fmla="*/ 751 w 717"/>
                <a:gd name="T3" fmla="*/ 821 h 845"/>
                <a:gd name="T4" fmla="*/ 608 w 717"/>
                <a:gd name="T5" fmla="*/ 605 h 845"/>
                <a:gd name="T6" fmla="*/ 423 w 717"/>
                <a:gd name="T7" fmla="*/ 396 h 845"/>
                <a:gd name="T8" fmla="*/ 238 w 717"/>
                <a:gd name="T9" fmla="*/ 192 h 845"/>
                <a:gd name="T10" fmla="*/ 17 w 717"/>
                <a:gd name="T11" fmla="*/ 0 h 845"/>
                <a:gd name="T12" fmla="*/ 0 w 717"/>
                <a:gd name="T13" fmla="*/ 0 h 845"/>
                <a:gd name="T14" fmla="*/ 226 w 717"/>
                <a:gd name="T15" fmla="*/ 198 h 845"/>
                <a:gd name="T16" fmla="*/ 417 w 717"/>
                <a:gd name="T17" fmla="*/ 408 h 845"/>
                <a:gd name="T18" fmla="*/ 602 w 717"/>
                <a:gd name="T19" fmla="*/ 623 h 845"/>
                <a:gd name="T20" fmla="*/ 751 w 717"/>
                <a:gd name="T21" fmla="*/ 845 h 845"/>
                <a:gd name="T22" fmla="*/ 75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2064" name="Freeform 24"/>
            <p:cNvSpPr>
              <a:spLocks/>
            </p:cNvSpPr>
            <p:nvPr/>
          </p:nvSpPr>
          <p:spPr bwMode="hidden">
            <a:xfrm>
              <a:off x="5352" y="0"/>
              <a:ext cx="408" cy="414"/>
            </a:xfrm>
            <a:custGeom>
              <a:avLst/>
              <a:gdLst>
                <a:gd name="T0" fmla="*/ 424 w 407"/>
                <a:gd name="T1" fmla="*/ 414 h 414"/>
                <a:gd name="T2" fmla="*/ 424 w 407"/>
                <a:gd name="T3" fmla="*/ 396 h 414"/>
                <a:gd name="T4" fmla="*/ 239 w 407"/>
                <a:gd name="T5" fmla="*/ 192 h 414"/>
                <a:gd name="T6" fmla="*/ 12 w 407"/>
                <a:gd name="T7" fmla="*/ 0 h 414"/>
                <a:gd name="T8" fmla="*/ 0 w 407"/>
                <a:gd name="T9" fmla="*/ 0 h 414"/>
                <a:gd name="T10" fmla="*/ 108 w 407"/>
                <a:gd name="T11" fmla="*/ 102 h 414"/>
                <a:gd name="T12" fmla="*/ 233 w 407"/>
                <a:gd name="T13" fmla="*/ 204 h 414"/>
                <a:gd name="T14" fmla="*/ 424 w 407"/>
                <a:gd name="T15" fmla="*/ 414 h 414"/>
                <a:gd name="T16" fmla="*/ 424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68633"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066" name="Freeform 26"/>
            <p:cNvSpPr>
              <a:spLocks/>
            </p:cNvSpPr>
            <p:nvPr/>
          </p:nvSpPr>
          <p:spPr bwMode="hidden">
            <a:xfrm>
              <a:off x="6" y="0"/>
              <a:ext cx="588" cy="599"/>
            </a:xfrm>
            <a:custGeom>
              <a:avLst/>
              <a:gdLst>
                <a:gd name="T0" fmla="*/ 620 w 586"/>
                <a:gd name="T1" fmla="*/ 0 h 599"/>
                <a:gd name="T2" fmla="*/ 602 w 586"/>
                <a:gd name="T3" fmla="*/ 0 h 599"/>
                <a:gd name="T4" fmla="*/ 424 w 586"/>
                <a:gd name="T5" fmla="*/ 132 h 599"/>
                <a:gd name="T6" fmla="*/ 274 w 586"/>
                <a:gd name="T7" fmla="*/ 270 h 599"/>
                <a:gd name="T8" fmla="*/ 120 w 586"/>
                <a:gd name="T9" fmla="*/ 420 h 599"/>
                <a:gd name="T10" fmla="*/ 0 w 586"/>
                <a:gd name="T11" fmla="*/ 575 h 599"/>
                <a:gd name="T12" fmla="*/ 0 w 586"/>
                <a:gd name="T13" fmla="*/ 599 h 599"/>
                <a:gd name="T14" fmla="*/ 120 w 586"/>
                <a:gd name="T15" fmla="*/ 432 h 599"/>
                <a:gd name="T16" fmla="*/ 274 w 586"/>
                <a:gd name="T17" fmla="*/ 282 h 599"/>
                <a:gd name="T18" fmla="*/ 430 w 586"/>
                <a:gd name="T19" fmla="*/ 138 h 599"/>
                <a:gd name="T20" fmla="*/ 620 w 586"/>
                <a:gd name="T21" fmla="*/ 0 h 599"/>
                <a:gd name="T22" fmla="*/ 62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2067" name="Freeform 27"/>
            <p:cNvSpPr>
              <a:spLocks/>
            </p:cNvSpPr>
            <p:nvPr/>
          </p:nvSpPr>
          <p:spPr bwMode="hidden">
            <a:xfrm>
              <a:off x="6" y="0"/>
              <a:ext cx="270" cy="252"/>
            </a:xfrm>
            <a:custGeom>
              <a:avLst/>
              <a:gdLst>
                <a:gd name="T0" fmla="*/ 286 w 269"/>
                <a:gd name="T1" fmla="*/ 0 h 252"/>
                <a:gd name="T2" fmla="*/ 268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6 w 269"/>
                <a:gd name="T15" fmla="*/ 0 h 252"/>
                <a:gd name="T16" fmla="*/ 286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2068"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69"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0"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nvGrpSpPr>
            <p:cNvPr id="2071" name="Group 31"/>
            <p:cNvGrpSpPr>
              <a:grpSpLocks/>
            </p:cNvGrpSpPr>
            <p:nvPr/>
          </p:nvGrpSpPr>
          <p:grpSpPr bwMode="auto">
            <a:xfrm>
              <a:off x="1" y="392"/>
              <a:ext cx="5758" cy="1571"/>
              <a:chOff x="1" y="392"/>
              <a:chExt cx="5758" cy="1571"/>
            </a:xfrm>
          </p:grpSpPr>
          <p:sp>
            <p:nvSpPr>
              <p:cNvPr id="2074"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5"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6"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7"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8"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2072"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3"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2051" name="Rectangle 39"/>
          <p:cNvSpPr>
            <a:spLocks noGrp="1" noChangeArrowheads="1"/>
          </p:cNvSpPr>
          <p:nvPr>
            <p:ph type="title"/>
          </p:nvPr>
        </p:nvSpPr>
        <p:spPr bwMode="auto">
          <a:xfrm>
            <a:off x="642938" y="292990"/>
            <a:ext cx="11572875" cy="120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4803" tIns="57401" rIns="114803" bIns="57401" numCol="1" anchor="ctr" anchorCtr="1" compatLnSpc="1">
            <a:prstTxWarp prst="textNoShape">
              <a:avLst/>
            </a:prstTxWarp>
          </a:bodyPr>
          <a:lstStyle/>
          <a:p>
            <a:pPr lvl="0"/>
            <a:r>
              <a:rPr lang="zh-CN" altLang="en-US" smtClean="0"/>
              <a:t>单击此处编辑母版标题样式</a:t>
            </a:r>
          </a:p>
        </p:txBody>
      </p:sp>
      <p:sp>
        <p:nvSpPr>
          <p:cNvPr id="68648" name="Rectangle 40"/>
          <p:cNvSpPr>
            <a:spLocks noGrp="1" noChangeArrowheads="1"/>
          </p:cNvSpPr>
          <p:nvPr>
            <p:ph type="dt" sz="half" idx="2"/>
          </p:nvPr>
        </p:nvSpPr>
        <p:spPr bwMode="auto">
          <a:xfrm>
            <a:off x="642938" y="6584725"/>
            <a:ext cx="3000375"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defRPr sz="1300">
                <a:latin typeface="Arial" pitchFamily="34" charset="0"/>
                <a:ea typeface="+mn-ea"/>
              </a:defRPr>
            </a:lvl1pPr>
          </a:lstStyle>
          <a:p>
            <a:pPr>
              <a:defRPr/>
            </a:pPr>
            <a:endParaRPr lang="en-US" altLang="zh-CN">
              <a:solidFill>
                <a:srgbClr val="FFFFFF"/>
              </a:solidFill>
            </a:endParaRPr>
          </a:p>
        </p:txBody>
      </p:sp>
      <p:sp>
        <p:nvSpPr>
          <p:cNvPr id="68649" name="Rectangle 41"/>
          <p:cNvSpPr>
            <a:spLocks noGrp="1" noChangeArrowheads="1"/>
          </p:cNvSpPr>
          <p:nvPr>
            <p:ph type="ftr" sz="quarter" idx="3"/>
          </p:nvPr>
        </p:nvSpPr>
        <p:spPr bwMode="auto">
          <a:xfrm>
            <a:off x="4393406" y="6589748"/>
            <a:ext cx="4071938"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lgn="ctr">
              <a:defRPr sz="1300">
                <a:latin typeface="Arial" pitchFamily="34" charset="0"/>
                <a:ea typeface="+mn-ea"/>
              </a:defRPr>
            </a:lvl1pPr>
          </a:lstStyle>
          <a:p>
            <a:pPr>
              <a:defRPr/>
            </a:pPr>
            <a:endParaRPr lang="en-US" altLang="zh-CN">
              <a:solidFill>
                <a:srgbClr val="FFFFFF"/>
              </a:solidFill>
            </a:endParaRPr>
          </a:p>
        </p:txBody>
      </p:sp>
      <p:sp>
        <p:nvSpPr>
          <p:cNvPr id="68650" name="Rectangle 42"/>
          <p:cNvSpPr>
            <a:spLocks noGrp="1" noChangeArrowheads="1"/>
          </p:cNvSpPr>
          <p:nvPr>
            <p:ph type="sldNum" sz="quarter" idx="4"/>
          </p:nvPr>
        </p:nvSpPr>
        <p:spPr bwMode="auto">
          <a:xfrm>
            <a:off x="9215438" y="6584725"/>
            <a:ext cx="3000375"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lgn="r">
              <a:defRPr sz="1300">
                <a:latin typeface="Arial" pitchFamily="34" charset="0"/>
                <a:ea typeface="+mn-ea"/>
              </a:defRPr>
            </a:lvl1pPr>
          </a:lstStyle>
          <a:p>
            <a:pPr>
              <a:defRPr/>
            </a:pPr>
            <a:fld id="{C193B6CE-40E9-4892-B471-39B405726064}" type="slidenum">
              <a:rPr lang="en-US" altLang="zh-CN">
                <a:solidFill>
                  <a:srgbClr val="FFFFFF"/>
                </a:solidFill>
              </a:rPr>
              <a:pPr>
                <a:defRPr/>
              </a:pPr>
              <a:t>‹#›</a:t>
            </a:fld>
            <a:endParaRPr lang="en-US" altLang="zh-CN">
              <a:solidFill>
                <a:srgbClr val="FFFFFF"/>
              </a:solidFill>
            </a:endParaRPr>
          </a:p>
        </p:txBody>
      </p:sp>
      <p:sp>
        <p:nvSpPr>
          <p:cNvPr id="2055" name="Rectangle 43"/>
          <p:cNvSpPr>
            <a:spLocks noGrp="1" noChangeArrowheads="1"/>
          </p:cNvSpPr>
          <p:nvPr>
            <p:ph type="body" idx="1"/>
          </p:nvPr>
        </p:nvSpPr>
        <p:spPr bwMode="auto">
          <a:xfrm>
            <a:off x="642938" y="1687619"/>
            <a:ext cx="11572875" cy="477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4803" tIns="57401" rIns="114803" bIns="57401"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1887251851"/>
      </p:ext>
    </p:extLst>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hf hdr="0" ftr="0" dt="0"/>
  <p:txStyles>
    <p:titleStyle>
      <a:lvl1pPr algn="ctr" rtl="0" eaLnBrk="0" fontAlgn="base" hangingPunct="0">
        <a:spcBef>
          <a:spcPct val="0"/>
        </a:spcBef>
        <a:spcAft>
          <a:spcPct val="0"/>
        </a:spcAft>
        <a:defRPr sz="5500" b="1">
          <a:solidFill>
            <a:schemeClr val="folHlink"/>
          </a:solidFill>
          <a:latin typeface="+mj-lt"/>
          <a:ea typeface="+mj-ea"/>
          <a:cs typeface="+mj-cs"/>
        </a:defRPr>
      </a:lvl1pPr>
      <a:lvl2pPr algn="ctr" rtl="0" eaLnBrk="0" fontAlgn="base" hangingPunct="0">
        <a:spcBef>
          <a:spcPct val="0"/>
        </a:spcBef>
        <a:spcAft>
          <a:spcPct val="0"/>
        </a:spcAft>
        <a:defRPr sz="5500" b="1">
          <a:solidFill>
            <a:schemeClr val="folHlink"/>
          </a:solidFill>
          <a:latin typeface="Arial" pitchFamily="34" charset="0"/>
          <a:ea typeface="黑体" pitchFamily="2" charset="-122"/>
        </a:defRPr>
      </a:lvl2pPr>
      <a:lvl3pPr algn="ctr" rtl="0" eaLnBrk="0" fontAlgn="base" hangingPunct="0">
        <a:spcBef>
          <a:spcPct val="0"/>
        </a:spcBef>
        <a:spcAft>
          <a:spcPct val="0"/>
        </a:spcAft>
        <a:defRPr sz="5500" b="1">
          <a:solidFill>
            <a:schemeClr val="folHlink"/>
          </a:solidFill>
          <a:latin typeface="Arial" pitchFamily="34" charset="0"/>
          <a:ea typeface="黑体" pitchFamily="2" charset="-122"/>
        </a:defRPr>
      </a:lvl3pPr>
      <a:lvl4pPr algn="ctr" rtl="0" eaLnBrk="0" fontAlgn="base" hangingPunct="0">
        <a:spcBef>
          <a:spcPct val="0"/>
        </a:spcBef>
        <a:spcAft>
          <a:spcPct val="0"/>
        </a:spcAft>
        <a:defRPr sz="5500" b="1">
          <a:solidFill>
            <a:schemeClr val="folHlink"/>
          </a:solidFill>
          <a:latin typeface="Arial" pitchFamily="34" charset="0"/>
          <a:ea typeface="黑体" pitchFamily="2" charset="-122"/>
        </a:defRPr>
      </a:lvl4pPr>
      <a:lvl5pPr algn="ctr" rtl="0" eaLnBrk="0" fontAlgn="base" hangingPunct="0">
        <a:spcBef>
          <a:spcPct val="0"/>
        </a:spcBef>
        <a:spcAft>
          <a:spcPct val="0"/>
        </a:spcAft>
        <a:defRPr sz="5500" b="1">
          <a:solidFill>
            <a:schemeClr val="folHlink"/>
          </a:solidFill>
          <a:latin typeface="Arial" pitchFamily="34" charset="0"/>
          <a:ea typeface="黑体" pitchFamily="2" charset="-122"/>
        </a:defRPr>
      </a:lvl5pPr>
      <a:lvl6pPr marL="574015" algn="ctr" rtl="0" fontAlgn="base">
        <a:spcBef>
          <a:spcPct val="0"/>
        </a:spcBef>
        <a:spcAft>
          <a:spcPct val="0"/>
        </a:spcAft>
        <a:defRPr sz="5500" b="1">
          <a:solidFill>
            <a:schemeClr val="folHlink"/>
          </a:solidFill>
          <a:latin typeface="Arial" pitchFamily="34" charset="0"/>
          <a:ea typeface="黑体" pitchFamily="2" charset="-122"/>
        </a:defRPr>
      </a:lvl6pPr>
      <a:lvl7pPr marL="1148029" algn="ctr" rtl="0" fontAlgn="base">
        <a:spcBef>
          <a:spcPct val="0"/>
        </a:spcBef>
        <a:spcAft>
          <a:spcPct val="0"/>
        </a:spcAft>
        <a:defRPr sz="5500" b="1">
          <a:solidFill>
            <a:schemeClr val="folHlink"/>
          </a:solidFill>
          <a:latin typeface="Arial" pitchFamily="34" charset="0"/>
          <a:ea typeface="黑体" pitchFamily="2" charset="-122"/>
        </a:defRPr>
      </a:lvl7pPr>
      <a:lvl8pPr marL="1722044" algn="ctr" rtl="0" fontAlgn="base">
        <a:spcBef>
          <a:spcPct val="0"/>
        </a:spcBef>
        <a:spcAft>
          <a:spcPct val="0"/>
        </a:spcAft>
        <a:defRPr sz="5500" b="1">
          <a:solidFill>
            <a:schemeClr val="folHlink"/>
          </a:solidFill>
          <a:latin typeface="Arial" pitchFamily="34" charset="0"/>
          <a:ea typeface="黑体" pitchFamily="2" charset="-122"/>
        </a:defRPr>
      </a:lvl8pPr>
      <a:lvl9pPr marL="2296058" algn="ctr" rtl="0" fontAlgn="base">
        <a:spcBef>
          <a:spcPct val="0"/>
        </a:spcBef>
        <a:spcAft>
          <a:spcPct val="0"/>
        </a:spcAft>
        <a:defRPr sz="5500" b="1">
          <a:solidFill>
            <a:schemeClr val="folHlink"/>
          </a:solidFill>
          <a:latin typeface="Arial" pitchFamily="34" charset="0"/>
          <a:ea typeface="黑体" pitchFamily="2" charset="-122"/>
        </a:defRPr>
      </a:lvl9pPr>
    </p:titleStyle>
    <p:bodyStyle>
      <a:lvl1pPr marL="430511" indent="-430511" algn="l" rtl="0" eaLnBrk="0" fontAlgn="base" hangingPunct="0">
        <a:spcBef>
          <a:spcPct val="20000"/>
        </a:spcBef>
        <a:spcAft>
          <a:spcPct val="0"/>
        </a:spcAft>
        <a:buClr>
          <a:schemeClr val="hlink"/>
        </a:buClr>
        <a:buSzPct val="60000"/>
        <a:buFont typeface="Wingdings" pitchFamily="2" charset="2"/>
        <a:buChar char="n"/>
        <a:defRPr sz="4000" b="1">
          <a:solidFill>
            <a:schemeClr val="folHlink"/>
          </a:solidFill>
          <a:latin typeface="+mn-lt"/>
          <a:ea typeface="+mn-ea"/>
          <a:cs typeface="+mn-cs"/>
        </a:defRPr>
      </a:lvl1pPr>
      <a:lvl2pPr marL="932774" indent="-358759" algn="l" rtl="0" eaLnBrk="0" fontAlgn="base" hangingPunct="0">
        <a:spcBef>
          <a:spcPct val="20000"/>
        </a:spcBef>
        <a:spcAft>
          <a:spcPct val="0"/>
        </a:spcAft>
        <a:buClr>
          <a:schemeClr val="tx1"/>
        </a:buClr>
        <a:buChar char="•"/>
        <a:defRPr sz="3500" b="1">
          <a:solidFill>
            <a:schemeClr val="tx1"/>
          </a:solidFill>
          <a:latin typeface="+mn-lt"/>
          <a:ea typeface="+mn-ea"/>
        </a:defRPr>
      </a:lvl2pPr>
      <a:lvl3pPr marL="1435037" indent="-287007" algn="l" rtl="0" eaLnBrk="0" fontAlgn="base" hangingPunct="0">
        <a:spcBef>
          <a:spcPct val="20000"/>
        </a:spcBef>
        <a:spcAft>
          <a:spcPct val="0"/>
        </a:spcAft>
        <a:buClr>
          <a:schemeClr val="accent2"/>
        </a:buClr>
        <a:buSzPct val="60000"/>
        <a:buFont typeface="Wingdings" pitchFamily="2" charset="2"/>
        <a:buChar char="n"/>
        <a:defRPr sz="3000" b="1">
          <a:solidFill>
            <a:schemeClr val="tx1"/>
          </a:solidFill>
          <a:latin typeface="+mn-lt"/>
          <a:ea typeface="+mn-ea"/>
        </a:defRPr>
      </a:lvl3pPr>
      <a:lvl4pPr marL="2009051" indent="-287007" algn="l" rtl="0" eaLnBrk="0" fontAlgn="base" hangingPunct="0">
        <a:spcBef>
          <a:spcPct val="20000"/>
        </a:spcBef>
        <a:spcAft>
          <a:spcPct val="0"/>
        </a:spcAft>
        <a:buClr>
          <a:schemeClr val="tx2"/>
        </a:buClr>
        <a:buChar char="•"/>
        <a:defRPr sz="2500" b="1">
          <a:solidFill>
            <a:schemeClr val="tx1"/>
          </a:solidFill>
          <a:latin typeface="+mn-lt"/>
          <a:ea typeface="+mn-ea"/>
        </a:defRPr>
      </a:lvl4pPr>
      <a:lvl5pPr marL="2583066" indent="-287007" algn="l" rtl="0" eaLnBrk="0" fontAlgn="base" hangingPunct="0">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5pPr>
      <a:lvl6pPr marL="3157080"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6pPr>
      <a:lvl7pPr marL="3731095"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7pPr>
      <a:lvl8pPr marL="4305110"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8pPr>
      <a:lvl9pPr marL="4879124"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9pPr>
    </p:bodyStyle>
    <p:otherStyle>
      <a:defPPr>
        <a:defRPr lang="zh-CN"/>
      </a:defPPr>
      <a:lvl1pPr marL="0" algn="l" defTabSz="1148029" rtl="0" eaLnBrk="1" latinLnBrk="0" hangingPunct="1">
        <a:defRPr sz="2300" kern="1200">
          <a:solidFill>
            <a:schemeClr val="tx1"/>
          </a:solidFill>
          <a:latin typeface="+mn-lt"/>
          <a:ea typeface="+mn-ea"/>
          <a:cs typeface="+mn-cs"/>
        </a:defRPr>
      </a:lvl1pPr>
      <a:lvl2pPr marL="574015" algn="l" defTabSz="1148029" rtl="0" eaLnBrk="1" latinLnBrk="0" hangingPunct="1">
        <a:defRPr sz="2300" kern="1200">
          <a:solidFill>
            <a:schemeClr val="tx1"/>
          </a:solidFill>
          <a:latin typeface="+mn-lt"/>
          <a:ea typeface="+mn-ea"/>
          <a:cs typeface="+mn-cs"/>
        </a:defRPr>
      </a:lvl2pPr>
      <a:lvl3pPr marL="1148029" algn="l" defTabSz="1148029" rtl="0" eaLnBrk="1" latinLnBrk="0" hangingPunct="1">
        <a:defRPr sz="2300" kern="1200">
          <a:solidFill>
            <a:schemeClr val="tx1"/>
          </a:solidFill>
          <a:latin typeface="+mn-lt"/>
          <a:ea typeface="+mn-ea"/>
          <a:cs typeface="+mn-cs"/>
        </a:defRPr>
      </a:lvl3pPr>
      <a:lvl4pPr marL="1722044" algn="l" defTabSz="1148029" rtl="0" eaLnBrk="1" latinLnBrk="0" hangingPunct="1">
        <a:defRPr sz="2300" kern="1200">
          <a:solidFill>
            <a:schemeClr val="tx1"/>
          </a:solidFill>
          <a:latin typeface="+mn-lt"/>
          <a:ea typeface="+mn-ea"/>
          <a:cs typeface="+mn-cs"/>
        </a:defRPr>
      </a:lvl4pPr>
      <a:lvl5pPr marL="2296058" algn="l" defTabSz="1148029" rtl="0" eaLnBrk="1" latinLnBrk="0" hangingPunct="1">
        <a:defRPr sz="2300" kern="1200">
          <a:solidFill>
            <a:schemeClr val="tx1"/>
          </a:solidFill>
          <a:latin typeface="+mn-lt"/>
          <a:ea typeface="+mn-ea"/>
          <a:cs typeface="+mn-cs"/>
        </a:defRPr>
      </a:lvl5pPr>
      <a:lvl6pPr marL="2870073" algn="l" defTabSz="1148029" rtl="0" eaLnBrk="1" latinLnBrk="0" hangingPunct="1">
        <a:defRPr sz="2300" kern="1200">
          <a:solidFill>
            <a:schemeClr val="tx1"/>
          </a:solidFill>
          <a:latin typeface="+mn-lt"/>
          <a:ea typeface="+mn-ea"/>
          <a:cs typeface="+mn-cs"/>
        </a:defRPr>
      </a:lvl6pPr>
      <a:lvl7pPr marL="3444088" algn="l" defTabSz="1148029" rtl="0" eaLnBrk="1" latinLnBrk="0" hangingPunct="1">
        <a:defRPr sz="2300" kern="1200">
          <a:solidFill>
            <a:schemeClr val="tx1"/>
          </a:solidFill>
          <a:latin typeface="+mn-lt"/>
          <a:ea typeface="+mn-ea"/>
          <a:cs typeface="+mn-cs"/>
        </a:defRPr>
      </a:lvl7pPr>
      <a:lvl8pPr marL="4018102" algn="l" defTabSz="1148029" rtl="0" eaLnBrk="1" latinLnBrk="0" hangingPunct="1">
        <a:defRPr sz="2300" kern="1200">
          <a:solidFill>
            <a:schemeClr val="tx1"/>
          </a:solidFill>
          <a:latin typeface="+mn-lt"/>
          <a:ea typeface="+mn-ea"/>
          <a:cs typeface="+mn-cs"/>
        </a:defRPr>
      </a:lvl8pPr>
      <a:lvl9pPr marL="4592117" algn="l" defTabSz="1148029"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6.wmf"/><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0.bin"/><Relationship Id="rId14" Type="http://schemas.openxmlformats.org/officeDocument/2006/relationships/image" Target="../media/image1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20.png"/><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14.bin"/><Relationship Id="rId4" Type="http://schemas.openxmlformats.org/officeDocument/2006/relationships/image" Target="../media/image18.wmf"/></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24.wmf"/></Relationships>
</file>

<file path=ppt/slides/_rels/slide48.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26.wmf"/><Relationship Id="rId5" Type="http://schemas.openxmlformats.org/officeDocument/2006/relationships/oleObject" Target="../embeddings/oleObject17.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19.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30.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1.bin"/><Relationship Id="rId5" Type="http://schemas.openxmlformats.org/officeDocument/2006/relationships/image" Target="../media/image29.wmf"/><Relationship Id="rId4" Type="http://schemas.openxmlformats.org/officeDocument/2006/relationships/oleObject" Target="../embeddings/oleObject20.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2.bin"/><Relationship Id="rId7" Type="http://schemas.openxmlformats.org/officeDocument/2006/relationships/image" Target="../media/image34.jpeg"/><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emf"/></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39.jpeg"/><Relationship Id="rId4" Type="http://schemas.openxmlformats.org/officeDocument/2006/relationships/image" Target="../media/image38.jpeg"/></Relationships>
</file>

<file path=ppt/slides/_rels/slide69.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5.xml"/><Relationship Id="rId4" Type="http://schemas.openxmlformats.org/officeDocument/2006/relationships/image" Target="../media/image4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44.emf"/><Relationship Id="rId7" Type="http://schemas.openxmlformats.org/officeDocument/2006/relationships/image" Target="../media/image48.emf"/><Relationship Id="rId2" Type="http://schemas.openxmlformats.org/officeDocument/2006/relationships/image" Target="../media/image43.png"/><Relationship Id="rId1" Type="http://schemas.openxmlformats.org/officeDocument/2006/relationships/slideLayout" Target="../slideLayouts/slideLayout5.xml"/><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image" Target="../media/image45.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任意多边形 67"/>
          <p:cNvSpPr/>
          <p:nvPr/>
        </p:nvSpPr>
        <p:spPr>
          <a:xfrm>
            <a:off x="0" y="4913854"/>
            <a:ext cx="12858750" cy="1636997"/>
          </a:xfrm>
          <a:custGeom>
            <a:avLst/>
            <a:gdLst>
              <a:gd name="connsiteX0" fmla="*/ 0 w 12192000"/>
              <a:gd name="connsiteY0" fmla="*/ 0 h 2711003"/>
              <a:gd name="connsiteX1" fmla="*/ 12192000 w 12192000"/>
              <a:gd name="connsiteY1" fmla="*/ 0 h 2711003"/>
              <a:gd name="connsiteX2" fmla="*/ 12192000 w 12192000"/>
              <a:gd name="connsiteY2" fmla="*/ 2711003 h 2711003"/>
              <a:gd name="connsiteX3" fmla="*/ 0 w 12192000"/>
              <a:gd name="connsiteY3" fmla="*/ 2711003 h 2711003"/>
            </a:gdLst>
            <a:ahLst/>
            <a:cxnLst>
              <a:cxn ang="0">
                <a:pos x="connsiteX0" y="connsiteY0"/>
              </a:cxn>
              <a:cxn ang="0">
                <a:pos x="connsiteX1" y="connsiteY1"/>
              </a:cxn>
              <a:cxn ang="0">
                <a:pos x="connsiteX2" y="connsiteY2"/>
              </a:cxn>
              <a:cxn ang="0">
                <a:pos x="connsiteX3" y="connsiteY3"/>
              </a:cxn>
            </a:cxnLst>
            <a:rect l="l" t="t" r="r" b="b"/>
            <a:pathLst>
              <a:path w="12192000" h="2711003">
                <a:moveTo>
                  <a:pt x="0" y="0"/>
                </a:moveTo>
                <a:lnTo>
                  <a:pt x="12192000" y="0"/>
                </a:lnTo>
                <a:lnTo>
                  <a:pt x="12192000" y="2711003"/>
                </a:lnTo>
                <a:lnTo>
                  <a:pt x="0" y="2711003"/>
                </a:lnTo>
                <a:close/>
              </a:path>
            </a:pathLst>
          </a:cu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6433" tIns="48216" rIns="96433" bIns="48216" rtlCol="0" anchor="ctr">
            <a:noAutofit/>
          </a:bodyPr>
          <a:lstStyle/>
          <a:p>
            <a:pPr algn="ctr"/>
            <a:endParaRPr lang="zh-CN" altLang="en-US" sz="1900"/>
          </a:p>
        </p:txBody>
      </p:sp>
      <p:sp>
        <p:nvSpPr>
          <p:cNvPr id="70" name="文本框 69"/>
          <p:cNvSpPr txBox="1"/>
          <p:nvPr/>
        </p:nvSpPr>
        <p:spPr>
          <a:xfrm>
            <a:off x="2648117" y="1322383"/>
            <a:ext cx="7734588" cy="1071148"/>
          </a:xfrm>
          <a:prstGeom prst="rect">
            <a:avLst/>
          </a:prstGeom>
          <a:noFill/>
        </p:spPr>
        <p:txBody>
          <a:bodyPr wrap="square" lIns="96433" tIns="48216" rIns="96433" bIns="48216" rtlCol="0">
            <a:spAutoFit/>
          </a:bodyPr>
          <a:lstStyle/>
          <a:p>
            <a:pPr algn="dist"/>
            <a:r>
              <a:rPr lang="zh-CN" altLang="en-US" sz="6300" dirty="0">
                <a:latin typeface="方正粗宋简体" panose="03000509000000000000" pitchFamily="65" charset="-122"/>
                <a:ea typeface="方正粗宋简体" panose="03000509000000000000" pitchFamily="65" charset="-122"/>
              </a:rPr>
              <a:t>信息内容安全</a:t>
            </a:r>
          </a:p>
        </p:txBody>
      </p:sp>
      <p:sp>
        <p:nvSpPr>
          <p:cNvPr id="71" name="文本框 70"/>
          <p:cNvSpPr txBox="1"/>
          <p:nvPr/>
        </p:nvSpPr>
        <p:spPr>
          <a:xfrm>
            <a:off x="2778564" y="3294302"/>
            <a:ext cx="7473692" cy="584398"/>
          </a:xfrm>
          <a:prstGeom prst="rect">
            <a:avLst/>
          </a:prstGeom>
          <a:noFill/>
        </p:spPr>
        <p:txBody>
          <a:bodyPr wrap="square" lIns="96433" tIns="48216" rIns="96433" bIns="48216" rtlCol="0">
            <a:spAutoFit/>
          </a:bodyPr>
          <a:lstStyle/>
          <a:p>
            <a:pPr algn="dist"/>
            <a:r>
              <a:rPr lang="zh-CN" altLang="en-US" sz="3200" smtClean="0">
                <a:latin typeface="微软雅黑" pitchFamily="34" charset="-122"/>
                <a:ea typeface="微软雅黑" pitchFamily="34" charset="-122"/>
              </a:rPr>
              <a:t>第五章   </a:t>
            </a:r>
            <a:r>
              <a:rPr lang="zh-CN" altLang="en-US" sz="3200" dirty="0" smtClean="0">
                <a:latin typeface="微软雅黑" pitchFamily="34" charset="-122"/>
                <a:ea typeface="微软雅黑" pitchFamily="34" charset="-122"/>
              </a:rPr>
              <a:t>信息隐藏与数字水印</a:t>
            </a:r>
            <a:endParaRPr lang="zh-CN" altLang="en-US" sz="3200" dirty="0">
              <a:latin typeface="微软雅黑" pitchFamily="34" charset="-122"/>
              <a:ea typeface="微软雅黑" pitchFamily="34" charset="-122"/>
            </a:endParaRPr>
          </a:p>
        </p:txBody>
      </p:sp>
      <p:sp>
        <p:nvSpPr>
          <p:cNvPr id="102" name="文本框 101"/>
          <p:cNvSpPr txBox="1"/>
          <p:nvPr/>
        </p:nvSpPr>
        <p:spPr>
          <a:xfrm>
            <a:off x="4026894" y="5488909"/>
            <a:ext cx="4454434" cy="486886"/>
          </a:xfrm>
          <a:prstGeom prst="rect">
            <a:avLst/>
          </a:prstGeom>
          <a:noFill/>
        </p:spPr>
        <p:txBody>
          <a:bodyPr wrap="square" lIns="96433" tIns="48216" rIns="96433" bIns="48216" rtlCol="0">
            <a:spAutoFit/>
          </a:bodyPr>
          <a:lstStyle/>
          <a:p>
            <a:pPr algn="ctr"/>
            <a:r>
              <a:rPr lang="zh-CN" altLang="en-US" sz="2500" dirty="0">
                <a:solidFill>
                  <a:schemeClr val="bg2">
                    <a:lumMod val="10000"/>
                  </a:schemeClr>
                </a:solidFill>
                <a:latin typeface="黑体" pitchFamily="49" charset="-122"/>
                <a:ea typeface="黑体" pitchFamily="49" charset="-122"/>
              </a:rPr>
              <a:t>中国矿业大学  曹天杰</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1</a:t>
            </a:fld>
            <a:endParaRPr lang="zh-CN" altLang="zh-CN"/>
          </a:p>
        </p:txBody>
      </p:sp>
    </p:spTree>
    <p:extLst>
      <p:ext uri="{BB962C8B-B14F-4D97-AF65-F5344CB8AC3E}">
        <p14:creationId xmlns:p14="http://schemas.microsoft.com/office/powerpoint/2010/main" val="24337384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264" y="351588"/>
            <a:ext cx="12403336" cy="5702409"/>
          </a:xfrm>
          <a:prstGeom prst="rect">
            <a:avLst/>
          </a:prstGeom>
          <a:noFill/>
          <a:extLst>
            <a:ext uri="{909E8E84-426E-40DD-AFC4-6F175D3DCCD1}">
              <a14:hiddenFill xmlns:a14="http://schemas.microsoft.com/office/drawing/2010/main">
                <a:solidFill>
                  <a:srgbClr val="FFFFFF"/>
                </a:solidFill>
              </a14:hiddenFill>
            </a:ext>
          </a:extLst>
        </p:spPr>
      </p:pic>
      <p:sp>
        <p:nvSpPr>
          <p:cNvPr id="102405" name="Rectangle 5"/>
          <p:cNvSpPr>
            <a:spLocks noChangeArrowheads="1"/>
          </p:cNvSpPr>
          <p:nvPr/>
        </p:nvSpPr>
        <p:spPr bwMode="black">
          <a:xfrm>
            <a:off x="3897808" y="6274994"/>
            <a:ext cx="3645546" cy="304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nchor="ctr"/>
          <a:lstStyle>
            <a:lvl1pPr algn="ctr">
              <a:defRPr sz="4000" b="1">
                <a:solidFill>
                  <a:schemeClr val="tx2"/>
                </a:solidFill>
                <a:latin typeface="Times New Roman" pitchFamily="18" charset="0"/>
              </a:defRPr>
            </a:lvl1pPr>
            <a:lvl2pPr algn="ctr">
              <a:defRPr sz="4000" b="1">
                <a:solidFill>
                  <a:schemeClr val="tx2"/>
                </a:solidFill>
                <a:latin typeface="Times New Roman" pitchFamily="18" charset="0"/>
              </a:defRPr>
            </a:lvl2pPr>
            <a:lvl3pPr algn="ctr">
              <a:defRPr sz="4000" b="1">
                <a:solidFill>
                  <a:schemeClr val="tx2"/>
                </a:solidFill>
                <a:latin typeface="Times New Roman" pitchFamily="18" charset="0"/>
              </a:defRPr>
            </a:lvl3pPr>
            <a:lvl4pPr algn="ctr">
              <a:defRPr sz="4000" b="1">
                <a:solidFill>
                  <a:schemeClr val="tx2"/>
                </a:solidFill>
                <a:latin typeface="Times New Roman" pitchFamily="18" charset="0"/>
              </a:defRPr>
            </a:lvl4pPr>
            <a:lvl5pPr algn="ctr">
              <a:defRPr sz="4000" b="1">
                <a:solidFill>
                  <a:schemeClr val="tx2"/>
                </a:solidFill>
                <a:latin typeface="Times New Roman" pitchFamily="18" charset="0"/>
              </a:defRPr>
            </a:lvl5pPr>
            <a:lvl6pPr marL="457200" algn="ctr" fontAlgn="base">
              <a:spcBef>
                <a:spcPct val="0"/>
              </a:spcBef>
              <a:spcAft>
                <a:spcPct val="0"/>
              </a:spcAft>
              <a:defRPr sz="4000" b="1">
                <a:solidFill>
                  <a:schemeClr val="tx2"/>
                </a:solidFill>
                <a:latin typeface="Times New Roman" pitchFamily="18" charset="0"/>
              </a:defRPr>
            </a:lvl6pPr>
            <a:lvl7pPr marL="914400" algn="ctr" fontAlgn="base">
              <a:spcBef>
                <a:spcPct val="0"/>
              </a:spcBef>
              <a:spcAft>
                <a:spcPct val="0"/>
              </a:spcAft>
              <a:defRPr sz="4000" b="1">
                <a:solidFill>
                  <a:schemeClr val="tx2"/>
                </a:solidFill>
                <a:latin typeface="Times New Roman" pitchFamily="18" charset="0"/>
              </a:defRPr>
            </a:lvl7pPr>
            <a:lvl8pPr marL="1371600" algn="ctr" fontAlgn="base">
              <a:spcBef>
                <a:spcPct val="0"/>
              </a:spcBef>
              <a:spcAft>
                <a:spcPct val="0"/>
              </a:spcAft>
              <a:defRPr sz="4000" b="1">
                <a:solidFill>
                  <a:schemeClr val="tx2"/>
                </a:solidFill>
                <a:latin typeface="Times New Roman" pitchFamily="18" charset="0"/>
              </a:defRPr>
            </a:lvl8pPr>
            <a:lvl9pPr marL="1828800" algn="ctr" fontAlgn="base">
              <a:spcBef>
                <a:spcPct val="0"/>
              </a:spcBef>
              <a:spcAft>
                <a:spcPct val="0"/>
              </a:spcAft>
              <a:defRPr sz="4000" b="1">
                <a:solidFill>
                  <a:schemeClr val="tx2"/>
                </a:solidFill>
                <a:latin typeface="Times New Roman" pitchFamily="18" charset="0"/>
              </a:defRPr>
            </a:lvl9pPr>
          </a:lstStyle>
          <a:p>
            <a:pPr eaLnBrk="1" hangingPunct="1"/>
            <a:r>
              <a:rPr lang="zh-CN" altLang="en-US" sz="3000">
                <a:ea typeface="宋体" charset="-122"/>
              </a:rPr>
              <a:t>　　　</a:t>
            </a:r>
            <a:r>
              <a:rPr lang="en-US" altLang="zh-CN" sz="3000">
                <a:ea typeface="宋体" charset="-122"/>
              </a:rPr>
              <a:t>(c)</a:t>
            </a:r>
            <a:r>
              <a:rPr lang="zh-CN" altLang="en-US" sz="3000">
                <a:ea typeface="宋体" charset="-122"/>
              </a:rPr>
              <a:t>隐密　　</a:t>
            </a:r>
          </a:p>
        </p:txBody>
      </p:sp>
      <p:sp>
        <p:nvSpPr>
          <p:cNvPr id="2" name="灯片编号占位符 1"/>
          <p:cNvSpPr>
            <a:spLocks noGrp="1"/>
          </p:cNvSpPr>
          <p:nvPr>
            <p:ph type="sldNum" sz="quarter" idx="12"/>
          </p:nvPr>
        </p:nvSpPr>
        <p:spPr/>
        <p:txBody>
          <a:bodyPr/>
          <a:lstStyle/>
          <a:p>
            <a:fld id="{610A19A6-0916-41C4-B86E-F6C26F964EFD}" type="slidenum">
              <a:rPr lang="ko-KR" altLang="en-US" smtClean="0"/>
              <a:pPr/>
              <a:t>10</a:t>
            </a:fld>
            <a:endParaRPr lang="en-US" altLang="ko-KR"/>
          </a:p>
        </p:txBody>
      </p:sp>
    </p:spTree>
    <p:extLst>
      <p:ext uri="{BB962C8B-B14F-4D97-AF65-F5344CB8AC3E}">
        <p14:creationId xmlns:p14="http://schemas.microsoft.com/office/powerpoint/2010/main" val="372492610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B5BDAD5A-8F11-424E-88E9-1F4FEFE03514}" type="slidenum">
              <a:rPr lang="en-US" altLang="zh-CN"/>
              <a:pPr>
                <a:defRPr/>
              </a:pPr>
              <a:t>11</a:t>
            </a:fld>
            <a:endParaRPr lang="en-US" altLang="zh-CN"/>
          </a:p>
        </p:txBody>
      </p:sp>
      <p:sp>
        <p:nvSpPr>
          <p:cNvPr id="13316" name="Rectangle 3"/>
          <p:cNvSpPr>
            <a:spLocks noGrp="1" noChangeArrowheads="1"/>
          </p:cNvSpPr>
          <p:nvPr>
            <p:ph type="body" idx="1"/>
          </p:nvPr>
        </p:nvSpPr>
        <p:spPr>
          <a:xfrm>
            <a:off x="956767" y="447973"/>
            <a:ext cx="10833943" cy="4480225"/>
          </a:xfrm>
        </p:spPr>
        <p:txBody>
          <a:bodyPr/>
          <a:lstStyle/>
          <a:p>
            <a:pPr marL="765353" indent="-765353"/>
            <a:r>
              <a:rPr lang="zh-CN" altLang="en-US" sz="3500" b="1" dirty="0">
                <a:latin typeface="华文细黑" pitchFamily="2" charset="-122"/>
                <a:ea typeface="华文细黑" pitchFamily="2" charset="-122"/>
              </a:rPr>
              <a:t>信息隐藏的原理框图</a:t>
            </a:r>
          </a:p>
          <a:p>
            <a:pPr marL="765353" indent="-765353" algn="just">
              <a:buNone/>
            </a:pPr>
            <a:r>
              <a:rPr lang="zh-CN" altLang="en-US" b="1" dirty="0" smtClean="0">
                <a:latin typeface="华文细黑" pitchFamily="2" charset="-122"/>
                <a:ea typeface="华文细黑" pitchFamily="2" charset="-122"/>
              </a:rPr>
              <a:t>                </a:t>
            </a:r>
            <a:endParaRPr lang="zh-CN" altLang="en-US" sz="6800" b="1" dirty="0">
              <a:latin typeface="华文细黑" pitchFamily="2" charset="-122"/>
              <a:ea typeface="华文细黑" pitchFamily="2" charset="-122"/>
            </a:endParaRPr>
          </a:p>
          <a:p>
            <a:pPr marL="765353" indent="-765353" algn="just">
              <a:buNone/>
            </a:pPr>
            <a:r>
              <a:rPr lang="zh-CN" altLang="en-US" sz="6800" b="1" dirty="0"/>
              <a:t>            </a:t>
            </a:r>
            <a:endParaRPr lang="zh-CN" altLang="en-US" sz="5500" dirty="0">
              <a:solidFill>
                <a:schemeClr val="tx2"/>
              </a:solidFill>
            </a:endParaRPr>
          </a:p>
        </p:txBody>
      </p:sp>
      <p:pic>
        <p:nvPicPr>
          <p:cNvPr id="13317" name="Picture 27" descr="白色大理石"/>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88" y="2104156"/>
            <a:ext cx="12622062" cy="4104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294179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5" name="Rectangle 3"/>
          <p:cNvSpPr>
            <a:spLocks noGrp="1" noChangeArrowheads="1"/>
          </p:cNvSpPr>
          <p:nvPr>
            <p:ph type="body" sz="half" idx="4294967295"/>
          </p:nvPr>
        </p:nvSpPr>
        <p:spPr>
          <a:xfrm>
            <a:off x="602754" y="663998"/>
            <a:ext cx="11441163" cy="5477058"/>
          </a:xfrm>
        </p:spPr>
        <p:txBody>
          <a:bodyPr>
            <a:normAutofit/>
          </a:bodyPr>
          <a:lstStyle/>
          <a:p>
            <a:pPr eaLnBrk="1" hangingPunct="1">
              <a:lnSpc>
                <a:spcPct val="110000"/>
              </a:lnSpc>
              <a:buFontTx/>
              <a:buNone/>
              <a:defRPr/>
            </a:pPr>
            <a:r>
              <a:rPr lang="zh-CN" altLang="en-US" sz="3500" b="1" dirty="0" smtClean="0">
                <a:solidFill>
                  <a:schemeClr val="tx2">
                    <a:lumMod val="60000"/>
                    <a:lumOff val="40000"/>
                  </a:schemeClr>
                </a:solidFill>
                <a:ea typeface="宋体" pitchFamily="2" charset="-122"/>
              </a:rPr>
              <a:t>信息</a:t>
            </a:r>
            <a:r>
              <a:rPr lang="zh-CN" altLang="en-US" sz="3500" b="1" dirty="0">
                <a:solidFill>
                  <a:schemeClr val="tx2">
                    <a:lumMod val="60000"/>
                    <a:lumOff val="40000"/>
                  </a:schemeClr>
                </a:solidFill>
                <a:ea typeface="宋体" pitchFamily="2" charset="-122"/>
              </a:rPr>
              <a:t>隐藏系统的特征</a:t>
            </a:r>
          </a:p>
          <a:p>
            <a:pPr eaLnBrk="1" hangingPunct="1">
              <a:lnSpc>
                <a:spcPct val="110000"/>
              </a:lnSpc>
              <a:buFontTx/>
              <a:buNone/>
              <a:defRPr/>
            </a:pPr>
            <a:r>
              <a:rPr lang="zh-CN" altLang="en-US" sz="3500" b="1" dirty="0">
                <a:solidFill>
                  <a:srgbClr val="00B050"/>
                </a:solidFill>
                <a:ea typeface="宋体" pitchFamily="2" charset="-122"/>
              </a:rPr>
              <a:t>（</a:t>
            </a:r>
            <a:r>
              <a:rPr lang="en-US" altLang="zh-CN" sz="3500" b="1" dirty="0">
                <a:solidFill>
                  <a:srgbClr val="00B050"/>
                </a:solidFill>
                <a:ea typeface="宋体" pitchFamily="2" charset="-122"/>
              </a:rPr>
              <a:t>1</a:t>
            </a:r>
            <a:r>
              <a:rPr lang="zh-CN" altLang="en-US" sz="3500" b="1" dirty="0">
                <a:solidFill>
                  <a:srgbClr val="00B050"/>
                </a:solidFill>
                <a:ea typeface="宋体" pitchFamily="2" charset="-122"/>
              </a:rPr>
              <a:t>）鲁棒性</a:t>
            </a:r>
            <a:r>
              <a:rPr lang="en-US" altLang="zh-CN" sz="3500" b="1" dirty="0">
                <a:ea typeface="宋体" pitchFamily="2" charset="-122"/>
              </a:rPr>
              <a:t>(Robustness</a:t>
            </a:r>
            <a:r>
              <a:rPr lang="zh-CN" altLang="en-US" sz="3500" b="1" dirty="0">
                <a:ea typeface="宋体" pitchFamily="2" charset="-122"/>
              </a:rPr>
              <a:t>，健壮性</a:t>
            </a:r>
            <a:r>
              <a:rPr lang="en-US" altLang="zh-CN" sz="3500" b="1" dirty="0">
                <a:ea typeface="宋体" pitchFamily="2" charset="-122"/>
              </a:rPr>
              <a:t>)</a:t>
            </a:r>
          </a:p>
          <a:p>
            <a:pPr eaLnBrk="1" hangingPunct="1">
              <a:lnSpc>
                <a:spcPct val="110000"/>
              </a:lnSpc>
              <a:defRPr/>
            </a:pPr>
            <a:r>
              <a:rPr lang="zh-CN" altLang="en-US" sz="3500" b="1" dirty="0">
                <a:ea typeface="宋体" pitchFamily="2" charset="-122"/>
              </a:rPr>
              <a:t>鲁棒性指不因宿主文件的某种改动而导致隐藏信息丢失的能力。</a:t>
            </a:r>
          </a:p>
          <a:p>
            <a:pPr eaLnBrk="1" hangingPunct="1">
              <a:lnSpc>
                <a:spcPct val="110000"/>
              </a:lnSpc>
              <a:buFontTx/>
              <a:buNone/>
              <a:defRPr/>
            </a:pPr>
            <a:r>
              <a:rPr lang="zh-CN" altLang="en-US" sz="3500" b="1" dirty="0">
                <a:solidFill>
                  <a:srgbClr val="00B050"/>
                </a:solidFill>
                <a:ea typeface="宋体" pitchFamily="2" charset="-122"/>
              </a:rPr>
              <a:t>（</a:t>
            </a:r>
            <a:r>
              <a:rPr lang="en-US" altLang="zh-CN" sz="3500" b="1" dirty="0">
                <a:solidFill>
                  <a:srgbClr val="00B050"/>
                </a:solidFill>
                <a:ea typeface="宋体" pitchFamily="2" charset="-122"/>
              </a:rPr>
              <a:t>2</a:t>
            </a:r>
            <a:r>
              <a:rPr lang="zh-CN" altLang="en-US" sz="3500" b="1" dirty="0">
                <a:solidFill>
                  <a:srgbClr val="00B050"/>
                </a:solidFill>
                <a:ea typeface="宋体" pitchFamily="2" charset="-122"/>
              </a:rPr>
              <a:t>）不可检测性</a:t>
            </a:r>
            <a:r>
              <a:rPr lang="en-US" altLang="zh-CN" sz="3500" b="1" dirty="0">
                <a:ea typeface="宋体" pitchFamily="2" charset="-122"/>
              </a:rPr>
              <a:t>(Imperceptibility)</a:t>
            </a:r>
          </a:p>
          <a:p>
            <a:pPr eaLnBrk="1" hangingPunct="1">
              <a:lnSpc>
                <a:spcPct val="110000"/>
              </a:lnSpc>
              <a:defRPr/>
            </a:pPr>
            <a:r>
              <a:rPr lang="zh-CN" altLang="en-US" sz="3500" b="1" dirty="0">
                <a:ea typeface="宋体" pitchFamily="2" charset="-122"/>
              </a:rPr>
              <a:t>不可检测性指隐蔽宿主与原始宿主具有一致的特性，如具有一致的统计噪声分布，以便使非法拦截者无法判断是否藏有隐蔽信息。</a:t>
            </a:r>
            <a:endParaRPr lang="en-US" altLang="zh-CN" sz="3500" b="1" dirty="0">
              <a:ea typeface="宋体" pitchFamily="2" charset="-122"/>
            </a:endParaRPr>
          </a:p>
        </p:txBody>
      </p:sp>
      <p:sp>
        <p:nvSpPr>
          <p:cNvPr id="2" name="灯片编号占位符 1"/>
          <p:cNvSpPr>
            <a:spLocks noGrp="1"/>
          </p:cNvSpPr>
          <p:nvPr>
            <p:ph type="sldNum" sz="quarter" idx="12"/>
          </p:nvPr>
        </p:nvSpPr>
        <p:spPr/>
        <p:txBody>
          <a:bodyPr/>
          <a:lstStyle/>
          <a:p>
            <a:fld id="{610A19A6-0916-41C4-B86E-F6C26F964EFD}" type="slidenum">
              <a:rPr lang="ko-KR" altLang="en-US" smtClean="0"/>
              <a:pPr/>
              <a:t>12</a:t>
            </a:fld>
            <a:endParaRPr lang="en-US" altLang="ko-KR"/>
          </a:p>
        </p:txBody>
      </p:sp>
    </p:spTree>
    <p:extLst>
      <p:ext uri="{BB962C8B-B14F-4D97-AF65-F5344CB8AC3E}">
        <p14:creationId xmlns:p14="http://schemas.microsoft.com/office/powerpoint/2010/main" val="186760220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sz="half" idx="4294967295"/>
          </p:nvPr>
        </p:nvSpPr>
        <p:spPr>
          <a:xfrm>
            <a:off x="759023" y="1024037"/>
            <a:ext cx="11441163" cy="5553992"/>
          </a:xfrm>
        </p:spPr>
        <p:txBody>
          <a:bodyPr>
            <a:normAutofit/>
          </a:bodyPr>
          <a:lstStyle/>
          <a:p>
            <a:pPr eaLnBrk="1" hangingPunct="1">
              <a:lnSpc>
                <a:spcPct val="110000"/>
              </a:lnSpc>
              <a:buFontTx/>
              <a:buNone/>
            </a:pPr>
            <a:r>
              <a:rPr lang="zh-CN" altLang="zh-CN" sz="3500" b="1" dirty="0">
                <a:solidFill>
                  <a:srgbClr val="00B050"/>
                </a:solidFill>
                <a:ea typeface="宋体" charset="-122"/>
              </a:rPr>
              <a:t>（</a:t>
            </a:r>
            <a:r>
              <a:rPr lang="en-US" altLang="zh-CN" sz="3500" b="1" dirty="0">
                <a:solidFill>
                  <a:srgbClr val="00B050"/>
                </a:solidFill>
                <a:ea typeface="宋体" charset="-122"/>
              </a:rPr>
              <a:t>3</a:t>
            </a:r>
            <a:r>
              <a:rPr lang="zh-CN" altLang="en-US" sz="3500" b="1" dirty="0">
                <a:solidFill>
                  <a:srgbClr val="00B050"/>
                </a:solidFill>
                <a:ea typeface="宋体" charset="-122"/>
              </a:rPr>
              <a:t>）透明性</a:t>
            </a:r>
            <a:r>
              <a:rPr lang="en-US" altLang="zh-CN" sz="3500" b="1" dirty="0">
                <a:solidFill>
                  <a:srgbClr val="00B050"/>
                </a:solidFill>
                <a:ea typeface="宋体" charset="-122"/>
              </a:rPr>
              <a:t>(Invisibility)</a:t>
            </a:r>
          </a:p>
          <a:p>
            <a:pPr eaLnBrk="1" hangingPunct="1">
              <a:lnSpc>
                <a:spcPct val="110000"/>
              </a:lnSpc>
            </a:pPr>
            <a:r>
              <a:rPr lang="zh-CN" altLang="en-US" sz="3500" b="1" dirty="0">
                <a:ea typeface="宋体" charset="-122"/>
              </a:rPr>
              <a:t>利用人类视觉系统或人类听觉系统的特性，经过一系列隐藏处理，使目标数据没有明显的质量降低现象，而隐藏的数据却无法人为地看见或听见。</a:t>
            </a:r>
          </a:p>
          <a:p>
            <a:pPr eaLnBrk="1" hangingPunct="1">
              <a:lnSpc>
                <a:spcPct val="110000"/>
              </a:lnSpc>
              <a:buFontTx/>
              <a:buNone/>
            </a:pPr>
            <a:r>
              <a:rPr lang="zh-CN" altLang="en-US" sz="3500" b="1" dirty="0">
                <a:solidFill>
                  <a:srgbClr val="00B050"/>
                </a:solidFill>
                <a:ea typeface="宋体" charset="-122"/>
              </a:rPr>
              <a:t>（</a:t>
            </a:r>
            <a:r>
              <a:rPr lang="en-US" altLang="zh-CN" sz="3500" b="1" dirty="0">
                <a:solidFill>
                  <a:srgbClr val="00B050"/>
                </a:solidFill>
                <a:ea typeface="宋体" charset="-122"/>
              </a:rPr>
              <a:t>4</a:t>
            </a:r>
            <a:r>
              <a:rPr lang="zh-CN" altLang="en-US" sz="3500" b="1" dirty="0">
                <a:solidFill>
                  <a:srgbClr val="00B050"/>
                </a:solidFill>
                <a:ea typeface="宋体" charset="-122"/>
              </a:rPr>
              <a:t>）安全性</a:t>
            </a:r>
          </a:p>
          <a:p>
            <a:pPr eaLnBrk="1" hangingPunct="1">
              <a:lnSpc>
                <a:spcPct val="110000"/>
              </a:lnSpc>
            </a:pPr>
            <a:r>
              <a:rPr lang="zh-CN" altLang="en-US" sz="3500" b="1" dirty="0">
                <a:solidFill>
                  <a:srgbClr val="00B050"/>
                </a:solidFill>
                <a:ea typeface="宋体" charset="-122"/>
              </a:rPr>
              <a:t>隐藏的信息内容应是安全的</a:t>
            </a:r>
            <a:r>
              <a:rPr lang="zh-CN" altLang="en-US" sz="3500" b="1" dirty="0">
                <a:ea typeface="宋体" charset="-122"/>
              </a:rPr>
              <a:t>，最好经过某种加密后再隐藏，同时</a:t>
            </a:r>
            <a:r>
              <a:rPr lang="zh-CN" altLang="en-US" sz="3500" b="1" dirty="0">
                <a:solidFill>
                  <a:srgbClr val="00B050"/>
                </a:solidFill>
                <a:ea typeface="宋体" charset="-122"/>
              </a:rPr>
              <a:t>隐藏的具体位置也应是安全的</a:t>
            </a:r>
            <a:r>
              <a:rPr lang="zh-CN" altLang="en-US" sz="3500" b="1" dirty="0">
                <a:ea typeface="宋体" charset="-122"/>
              </a:rPr>
              <a:t>，至少不会因格式变换而遭到破坏。</a:t>
            </a:r>
            <a:endParaRPr lang="en-US" altLang="zh-CN" sz="3500" b="1" dirty="0">
              <a:ea typeface="宋体" charset="-122"/>
            </a:endParaRPr>
          </a:p>
        </p:txBody>
      </p:sp>
      <p:sp>
        <p:nvSpPr>
          <p:cNvPr id="2" name="灯片编号占位符 1"/>
          <p:cNvSpPr>
            <a:spLocks noGrp="1"/>
          </p:cNvSpPr>
          <p:nvPr>
            <p:ph type="sldNum" sz="quarter" idx="12"/>
          </p:nvPr>
        </p:nvSpPr>
        <p:spPr/>
        <p:txBody>
          <a:bodyPr/>
          <a:lstStyle/>
          <a:p>
            <a:fld id="{610A19A6-0916-41C4-B86E-F6C26F964EFD}" type="slidenum">
              <a:rPr lang="ko-KR" altLang="en-US" smtClean="0"/>
              <a:pPr/>
              <a:t>13</a:t>
            </a:fld>
            <a:endParaRPr lang="en-US" altLang="ko-KR"/>
          </a:p>
        </p:txBody>
      </p:sp>
    </p:spTree>
    <p:extLst>
      <p:ext uri="{BB962C8B-B14F-4D97-AF65-F5344CB8AC3E}">
        <p14:creationId xmlns:p14="http://schemas.microsoft.com/office/powerpoint/2010/main" val="310497878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sz="half" idx="4294967295"/>
          </p:nvPr>
        </p:nvSpPr>
        <p:spPr>
          <a:xfrm>
            <a:off x="803672" y="1431463"/>
            <a:ext cx="11441163" cy="4707919"/>
          </a:xfrm>
        </p:spPr>
        <p:txBody>
          <a:bodyPr/>
          <a:lstStyle/>
          <a:p>
            <a:pPr eaLnBrk="1" hangingPunct="1">
              <a:buFontTx/>
              <a:buNone/>
            </a:pPr>
            <a:r>
              <a:rPr lang="zh-CN" altLang="zh-CN" sz="3500" b="1">
                <a:solidFill>
                  <a:srgbClr val="00B050"/>
                </a:solidFill>
                <a:ea typeface="宋体" charset="-122"/>
              </a:rPr>
              <a:t>（</a:t>
            </a:r>
            <a:r>
              <a:rPr lang="en-US" altLang="zh-CN" sz="3500" b="1">
                <a:solidFill>
                  <a:srgbClr val="00B050"/>
                </a:solidFill>
                <a:ea typeface="宋体" charset="-122"/>
              </a:rPr>
              <a:t>5</a:t>
            </a:r>
            <a:r>
              <a:rPr lang="zh-CN" altLang="en-US" sz="3500" b="1">
                <a:solidFill>
                  <a:srgbClr val="00B050"/>
                </a:solidFill>
                <a:ea typeface="宋体" charset="-122"/>
              </a:rPr>
              <a:t>）自恢复性</a:t>
            </a:r>
          </a:p>
          <a:p>
            <a:pPr eaLnBrk="1" hangingPunct="1"/>
            <a:r>
              <a:rPr lang="zh-CN" altLang="en-US" sz="3500" b="1">
                <a:ea typeface="宋体" charset="-122"/>
              </a:rPr>
              <a:t>由于经过一些操作或变换后，可能会使原图产生较大的破坏。如果只从留下的片段数据，就能恢复隐藏信息，而且恢复过程中不需要宿主信息，这就是所谓的自恢复性。</a:t>
            </a:r>
          </a:p>
          <a:p>
            <a:pPr eaLnBrk="1" hangingPunct="1">
              <a:buFontTx/>
              <a:buNone/>
            </a:pPr>
            <a:r>
              <a:rPr lang="zh-CN" altLang="en-US" sz="3500" b="1">
                <a:solidFill>
                  <a:srgbClr val="00B050"/>
                </a:solidFill>
                <a:ea typeface="宋体" charset="-122"/>
              </a:rPr>
              <a:t>（</a:t>
            </a:r>
            <a:r>
              <a:rPr lang="en-US" altLang="zh-CN" sz="3500" b="1">
                <a:solidFill>
                  <a:srgbClr val="00B050"/>
                </a:solidFill>
                <a:ea typeface="宋体" charset="-122"/>
              </a:rPr>
              <a:t>6</a:t>
            </a:r>
            <a:r>
              <a:rPr lang="zh-CN" altLang="en-US" sz="3500" b="1">
                <a:solidFill>
                  <a:srgbClr val="00B050"/>
                </a:solidFill>
                <a:ea typeface="宋体" charset="-122"/>
              </a:rPr>
              <a:t>）可纠错性</a:t>
            </a:r>
          </a:p>
          <a:p>
            <a:pPr eaLnBrk="1" hangingPunct="1"/>
            <a:r>
              <a:rPr lang="zh-CN" altLang="en-US" sz="3500" b="1">
                <a:ea typeface="宋体" charset="-122"/>
              </a:rPr>
              <a:t>为了保证隐藏信息的完整性，使其在经过各种操作和变换后仍能很好地恢复，通常采取</a:t>
            </a:r>
            <a:r>
              <a:rPr lang="zh-CN" altLang="en-US" sz="3500" b="1">
                <a:solidFill>
                  <a:srgbClr val="00B050"/>
                </a:solidFill>
                <a:ea typeface="宋体" charset="-122"/>
              </a:rPr>
              <a:t>纠错编码</a:t>
            </a:r>
            <a:r>
              <a:rPr lang="zh-CN" altLang="en-US" sz="3500" b="1">
                <a:ea typeface="宋体" charset="-122"/>
              </a:rPr>
              <a:t>方法。</a:t>
            </a:r>
            <a:endParaRPr lang="en-US" altLang="zh-CN" sz="3500" b="1">
              <a:ea typeface="宋体" charset="-122"/>
            </a:endParaRPr>
          </a:p>
        </p:txBody>
      </p:sp>
      <p:sp>
        <p:nvSpPr>
          <p:cNvPr id="2" name="灯片编号占位符 1"/>
          <p:cNvSpPr>
            <a:spLocks noGrp="1"/>
          </p:cNvSpPr>
          <p:nvPr>
            <p:ph type="sldNum" sz="quarter" idx="12"/>
          </p:nvPr>
        </p:nvSpPr>
        <p:spPr/>
        <p:txBody>
          <a:bodyPr/>
          <a:lstStyle/>
          <a:p>
            <a:fld id="{610A19A6-0916-41C4-B86E-F6C26F964EFD}" type="slidenum">
              <a:rPr lang="ko-KR" altLang="en-US" smtClean="0"/>
              <a:pPr/>
              <a:t>14</a:t>
            </a:fld>
            <a:endParaRPr lang="en-US" altLang="ko-KR"/>
          </a:p>
        </p:txBody>
      </p:sp>
    </p:spTree>
    <p:extLst>
      <p:ext uri="{BB962C8B-B14F-4D97-AF65-F5344CB8AC3E}">
        <p14:creationId xmlns:p14="http://schemas.microsoft.com/office/powerpoint/2010/main" val="95890415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010B9010-E37B-4070-B120-64FE447BDCD5}" type="slidenum">
              <a:rPr lang="en-US" altLang="zh-CN"/>
              <a:pPr>
                <a:defRPr/>
              </a:pPr>
              <a:t>15</a:t>
            </a:fld>
            <a:endParaRPr lang="en-US" altLang="zh-CN"/>
          </a:p>
        </p:txBody>
      </p:sp>
      <p:sp>
        <p:nvSpPr>
          <p:cNvPr id="14340" name="Rectangle 3"/>
          <p:cNvSpPr>
            <a:spLocks noGrp="1" noChangeArrowheads="1"/>
          </p:cNvSpPr>
          <p:nvPr>
            <p:ph type="body" idx="1"/>
          </p:nvPr>
        </p:nvSpPr>
        <p:spPr>
          <a:xfrm>
            <a:off x="812751" y="303957"/>
            <a:ext cx="10833943" cy="4632579"/>
          </a:xfrm>
        </p:spPr>
        <p:txBody>
          <a:bodyPr/>
          <a:lstStyle/>
          <a:p>
            <a:pPr marL="765353" indent="-765353"/>
            <a:r>
              <a:rPr lang="zh-CN" altLang="en-US" sz="3500" b="1" dirty="0">
                <a:latin typeface="华文细黑" pitchFamily="2" charset="-122"/>
                <a:ea typeface="华文细黑" pitchFamily="2" charset="-122"/>
              </a:rPr>
              <a:t>隐藏技术分类</a:t>
            </a:r>
          </a:p>
          <a:p>
            <a:pPr marL="765353" indent="-765353"/>
            <a:endParaRPr lang="zh-CN" altLang="en-US" sz="3500" b="1" dirty="0">
              <a:latin typeface="华文细黑" pitchFamily="2" charset="-122"/>
              <a:ea typeface="华文细黑" pitchFamily="2" charset="-122"/>
            </a:endParaRPr>
          </a:p>
          <a:p>
            <a:pPr marL="765353" indent="-765353" algn="just">
              <a:buNone/>
            </a:pPr>
            <a:r>
              <a:rPr lang="zh-CN" altLang="en-US" sz="3000" b="1" dirty="0">
                <a:latin typeface="华文细黑" pitchFamily="2" charset="-122"/>
                <a:ea typeface="华文细黑" pitchFamily="2" charset="-122"/>
              </a:rPr>
              <a:t>        根据信息隐藏技术的应用目的和载体对象不同，信</a:t>
            </a:r>
          </a:p>
          <a:p>
            <a:pPr marL="765353" indent="-765353" algn="just">
              <a:buNone/>
            </a:pPr>
            <a:r>
              <a:rPr lang="zh-CN" altLang="en-US" sz="3000" b="1" dirty="0">
                <a:latin typeface="华文细黑" pitchFamily="2" charset="-122"/>
                <a:ea typeface="华文细黑" pitchFamily="2" charset="-122"/>
              </a:rPr>
              <a:t>息隐藏可分为许多分支</a:t>
            </a:r>
            <a:r>
              <a:rPr lang="zh-CN" altLang="en-US" sz="3000" dirty="0"/>
              <a:t> 。</a:t>
            </a:r>
          </a:p>
          <a:p>
            <a:pPr marL="765353" indent="-765353" algn="just">
              <a:buNone/>
            </a:pPr>
            <a:r>
              <a:rPr lang="zh-CN" altLang="en-US" sz="3000" dirty="0"/>
              <a:t>        </a:t>
            </a:r>
            <a:r>
              <a:rPr lang="zh-CN" altLang="en-US" sz="3000" b="1" dirty="0">
                <a:latin typeface="华文细黑" pitchFamily="2" charset="-122"/>
                <a:ea typeface="华文细黑" pitchFamily="2" charset="-122"/>
              </a:rPr>
              <a:t>（</a:t>
            </a:r>
            <a:r>
              <a:rPr lang="en-US" altLang="zh-CN" sz="3000" b="1" dirty="0">
                <a:latin typeface="华文细黑" pitchFamily="2" charset="-122"/>
                <a:ea typeface="华文细黑" pitchFamily="2" charset="-122"/>
              </a:rPr>
              <a:t>1</a:t>
            </a:r>
            <a:r>
              <a:rPr lang="zh-CN" altLang="en-US" sz="3000" b="1" dirty="0">
                <a:latin typeface="华文细黑" pitchFamily="2" charset="-122"/>
                <a:ea typeface="华文细黑" pitchFamily="2" charset="-122"/>
              </a:rPr>
              <a:t>）隐写术</a:t>
            </a:r>
          </a:p>
          <a:p>
            <a:pPr marL="765353" indent="-765353" algn="just">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2</a:t>
            </a:r>
            <a:r>
              <a:rPr lang="zh-CN" altLang="en-US" sz="3000" b="1" dirty="0">
                <a:latin typeface="华文细黑" pitchFamily="2" charset="-122"/>
                <a:ea typeface="华文细黑" pitchFamily="2" charset="-122"/>
              </a:rPr>
              <a:t>）数字水印</a:t>
            </a:r>
          </a:p>
          <a:p>
            <a:pPr marL="765353" indent="-765353" algn="just">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3</a:t>
            </a:r>
            <a:r>
              <a:rPr lang="zh-CN" altLang="en-US" sz="3000" b="1" dirty="0">
                <a:latin typeface="华文细黑" pitchFamily="2" charset="-122"/>
                <a:ea typeface="华文细黑" pitchFamily="2" charset="-122"/>
              </a:rPr>
              <a:t>）隐蔽信道</a:t>
            </a:r>
          </a:p>
          <a:p>
            <a:pPr marL="765353" indent="-765353" algn="just">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4</a:t>
            </a:r>
            <a:r>
              <a:rPr lang="zh-CN" altLang="en-US" sz="3000" b="1" dirty="0">
                <a:latin typeface="华文细黑" pitchFamily="2" charset="-122"/>
                <a:ea typeface="华文细黑" pitchFamily="2" charset="-122"/>
              </a:rPr>
              <a:t>）阈下信道</a:t>
            </a:r>
          </a:p>
        </p:txBody>
      </p:sp>
    </p:spTree>
    <p:extLst>
      <p:ext uri="{BB962C8B-B14F-4D97-AF65-F5344CB8AC3E}">
        <p14:creationId xmlns:p14="http://schemas.microsoft.com/office/powerpoint/2010/main" val="99354808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D0ABEFD0-2626-4143-B324-5CE39650A2A7}" type="slidenum">
              <a:rPr lang="en-US" altLang="zh-CN"/>
              <a:pPr>
                <a:defRPr/>
              </a:pPr>
              <a:t>16</a:t>
            </a:fld>
            <a:endParaRPr lang="en-US" altLang="zh-CN"/>
          </a:p>
        </p:txBody>
      </p:sp>
      <p:sp>
        <p:nvSpPr>
          <p:cNvPr id="15364" name="Rectangle 3"/>
          <p:cNvSpPr>
            <a:spLocks noGrp="1" noChangeArrowheads="1"/>
          </p:cNvSpPr>
          <p:nvPr>
            <p:ph type="body" idx="1"/>
          </p:nvPr>
        </p:nvSpPr>
        <p:spPr>
          <a:xfrm>
            <a:off x="668735" y="231949"/>
            <a:ext cx="11449272" cy="4329545"/>
          </a:xfrm>
        </p:spPr>
        <p:txBody>
          <a:bodyPr>
            <a:noAutofit/>
          </a:bodyPr>
          <a:lstStyle/>
          <a:p>
            <a:pPr marL="765353" indent="-765353"/>
            <a:r>
              <a:rPr lang="zh-CN" altLang="en-US" sz="3200" b="1" dirty="0">
                <a:latin typeface="华文细黑" pitchFamily="2" charset="-122"/>
                <a:ea typeface="华文细黑" pitchFamily="2" charset="-122"/>
              </a:rPr>
              <a:t>隐写</a:t>
            </a:r>
            <a:r>
              <a:rPr lang="zh-CN" altLang="en-US" sz="3200" b="1" dirty="0" smtClean="0">
                <a:latin typeface="华文细黑" pitchFamily="2" charset="-122"/>
                <a:ea typeface="华文细黑" pitchFamily="2" charset="-122"/>
              </a:rPr>
              <a:t>术</a:t>
            </a:r>
            <a:endParaRPr lang="en-US" altLang="zh-CN" sz="3200" b="1" dirty="0" smtClean="0">
              <a:latin typeface="华文细黑" pitchFamily="2" charset="-122"/>
              <a:ea typeface="华文细黑" pitchFamily="2" charset="-122"/>
            </a:endParaRPr>
          </a:p>
          <a:p>
            <a:pPr marL="765353" indent="-765353">
              <a:buNone/>
            </a:pPr>
            <a:r>
              <a:rPr lang="zh-CN" altLang="en-US" sz="3200" b="1" dirty="0" smtClean="0">
                <a:latin typeface="华文细黑" pitchFamily="2" charset="-122"/>
                <a:ea typeface="华文细黑" pitchFamily="2" charset="-122"/>
              </a:rPr>
              <a:t>        </a:t>
            </a:r>
            <a:r>
              <a:rPr lang="zh-CN" altLang="en-US" sz="3200" b="1" dirty="0">
                <a:latin typeface="华文细黑" pitchFamily="2" charset="-122"/>
                <a:ea typeface="华文细黑" pitchFamily="2" charset="-122"/>
              </a:rPr>
              <a:t>隐写术是一种隐蔽通信技术，其主要目的是将重要</a:t>
            </a:r>
            <a:r>
              <a:rPr lang="zh-CN" altLang="en-US" sz="3200" b="1" dirty="0" smtClean="0">
                <a:latin typeface="华文细黑" pitchFamily="2" charset="-122"/>
                <a:ea typeface="华文细黑" pitchFamily="2" charset="-122"/>
              </a:rPr>
              <a:t>的信息</a:t>
            </a:r>
            <a:r>
              <a:rPr lang="zh-CN" altLang="en-US" sz="3200" b="1" dirty="0">
                <a:latin typeface="华文细黑" pitchFamily="2" charset="-122"/>
                <a:ea typeface="华文细黑" pitchFamily="2" charset="-122"/>
              </a:rPr>
              <a:t>隐藏起来，以便不引起人注意地进行传输和存储。</a:t>
            </a:r>
            <a:r>
              <a:rPr lang="zh-CN" altLang="en-US" sz="3200" b="1" dirty="0" smtClean="0">
                <a:latin typeface="华文细黑" pitchFamily="2" charset="-122"/>
                <a:ea typeface="华文细黑" pitchFamily="2" charset="-122"/>
              </a:rPr>
              <a:t>隐写</a:t>
            </a:r>
            <a:r>
              <a:rPr lang="zh-CN" altLang="en-US" sz="3200" b="1" dirty="0">
                <a:latin typeface="华文细黑" pitchFamily="2" charset="-122"/>
                <a:ea typeface="华文细黑" pitchFamily="2" charset="-122"/>
              </a:rPr>
              <a:t>术在其发展过程中逐渐形成了两大分支，即</a:t>
            </a:r>
            <a:r>
              <a:rPr lang="zh-CN" altLang="en-US" sz="3200" b="1" dirty="0">
                <a:solidFill>
                  <a:srgbClr val="FF0000"/>
                </a:solidFill>
                <a:latin typeface="华文细黑" pitchFamily="2" charset="-122"/>
                <a:ea typeface="华文细黑" pitchFamily="2" charset="-122"/>
              </a:rPr>
              <a:t>语义隐</a:t>
            </a:r>
            <a:r>
              <a:rPr lang="zh-CN" altLang="en-US" sz="3200" b="1" dirty="0" smtClean="0">
                <a:solidFill>
                  <a:srgbClr val="FF0000"/>
                </a:solidFill>
                <a:latin typeface="华文细黑" pitchFamily="2" charset="-122"/>
                <a:ea typeface="华文细黑" pitchFamily="2" charset="-122"/>
              </a:rPr>
              <a:t>写</a:t>
            </a:r>
            <a:r>
              <a:rPr lang="zh-CN" altLang="en-US" sz="3200" b="1" dirty="0" smtClean="0">
                <a:latin typeface="华文细黑" pitchFamily="2" charset="-122"/>
                <a:ea typeface="华文细黑" pitchFamily="2" charset="-122"/>
              </a:rPr>
              <a:t>（藏头诗）和</a:t>
            </a:r>
            <a:r>
              <a:rPr lang="zh-CN" altLang="en-US" sz="3200" b="1" dirty="0" smtClean="0">
                <a:solidFill>
                  <a:srgbClr val="FF0000"/>
                </a:solidFill>
                <a:latin typeface="华文细黑" pitchFamily="2" charset="-122"/>
                <a:ea typeface="华文细黑" pitchFamily="2" charset="-122"/>
              </a:rPr>
              <a:t>技术</a:t>
            </a:r>
            <a:r>
              <a:rPr lang="zh-CN" altLang="en-US" sz="3200" b="1" dirty="0">
                <a:solidFill>
                  <a:srgbClr val="FF0000"/>
                </a:solidFill>
                <a:latin typeface="华文细黑" pitchFamily="2" charset="-122"/>
                <a:ea typeface="华文细黑" pitchFamily="2" charset="-122"/>
              </a:rPr>
              <a:t>隐</a:t>
            </a:r>
            <a:r>
              <a:rPr lang="zh-CN" altLang="en-US" sz="3200" b="1" dirty="0" smtClean="0">
                <a:solidFill>
                  <a:srgbClr val="FF0000"/>
                </a:solidFill>
                <a:latin typeface="华文细黑" pitchFamily="2" charset="-122"/>
                <a:ea typeface="华文细黑" pitchFamily="2" charset="-122"/>
              </a:rPr>
              <a:t>写</a:t>
            </a:r>
            <a:r>
              <a:rPr lang="zh-CN" altLang="en-US" sz="3200" b="1" dirty="0" smtClean="0">
                <a:latin typeface="华文细黑" pitchFamily="2" charset="-122"/>
                <a:ea typeface="华文细黑" pitchFamily="2" charset="-122"/>
              </a:rPr>
              <a:t>（隐形墨水）。</a:t>
            </a:r>
            <a:endParaRPr lang="en-US" altLang="zh-CN" sz="3200" b="1" dirty="0" smtClean="0">
              <a:latin typeface="华文细黑" pitchFamily="2" charset="-122"/>
              <a:ea typeface="华文细黑" pitchFamily="2" charset="-122"/>
            </a:endParaRPr>
          </a:p>
          <a:p>
            <a:pPr marL="765353" indent="-765353">
              <a:buNone/>
            </a:pPr>
            <a:endParaRPr lang="en-US" altLang="zh-CN" sz="3200" b="1" dirty="0" smtClean="0">
              <a:latin typeface="华文细黑" pitchFamily="2" charset="-122"/>
              <a:ea typeface="华文细黑" pitchFamily="2" charset="-122"/>
            </a:endParaRPr>
          </a:p>
          <a:p>
            <a:pPr marL="765353" indent="-765353"/>
            <a:r>
              <a:rPr lang="zh-CN" altLang="en-US" sz="3200" b="1" dirty="0" smtClean="0">
                <a:latin typeface="华文细黑" pitchFamily="2" charset="-122"/>
                <a:ea typeface="华文细黑" pitchFamily="2" charset="-122"/>
              </a:rPr>
              <a:t>数字水印</a:t>
            </a:r>
            <a:endParaRPr lang="en-US" altLang="zh-CN" sz="3200" b="1" dirty="0" smtClean="0">
              <a:latin typeface="华文细黑" pitchFamily="2" charset="-122"/>
              <a:ea typeface="华文细黑" pitchFamily="2" charset="-122"/>
            </a:endParaRPr>
          </a:p>
          <a:p>
            <a:pPr marL="765353" indent="-765353" algn="just">
              <a:buNone/>
            </a:pPr>
            <a:r>
              <a:rPr lang="zh-CN" altLang="en-US" sz="3200" b="1" dirty="0" smtClean="0"/>
              <a:t>        </a:t>
            </a:r>
            <a:r>
              <a:rPr lang="zh-CN" altLang="en-US" sz="3200" b="1" dirty="0">
                <a:ea typeface="华文细黑" pitchFamily="2" charset="-122"/>
              </a:rPr>
              <a:t>数字水印技术是信息隐藏技术的另一重要分支，</a:t>
            </a:r>
            <a:r>
              <a:rPr lang="zh-CN" altLang="en-US" sz="3200" b="1" dirty="0" smtClean="0">
                <a:latin typeface="华文细黑" pitchFamily="2" charset="-122"/>
                <a:ea typeface="华文细黑" pitchFamily="2" charset="-122"/>
              </a:rPr>
              <a:t>数字水印</a:t>
            </a:r>
            <a:r>
              <a:rPr lang="zh-CN" altLang="en-US" sz="3200" b="1" dirty="0">
                <a:latin typeface="华文细黑" pitchFamily="2" charset="-122"/>
                <a:ea typeface="华文细黑" pitchFamily="2" charset="-122"/>
              </a:rPr>
              <a:t>技术通过在原始数据中嵌入秘密信息</a:t>
            </a:r>
            <a:r>
              <a:rPr lang="en-US" altLang="zh-CN" sz="3200" b="1" dirty="0">
                <a:latin typeface="华文细黑" pitchFamily="2" charset="-122"/>
                <a:ea typeface="华文细黑" pitchFamily="2" charset="-122"/>
              </a:rPr>
              <a:t>——</a:t>
            </a:r>
            <a:r>
              <a:rPr lang="zh-CN" altLang="en-US" sz="3200" b="1" dirty="0">
                <a:latin typeface="华文细黑" pitchFamily="2" charset="-122"/>
                <a:ea typeface="华文细黑" pitchFamily="2" charset="-122"/>
              </a:rPr>
              <a:t>水印来</a:t>
            </a:r>
            <a:r>
              <a:rPr lang="zh-CN" altLang="en-US" sz="3200" b="1" dirty="0" smtClean="0">
                <a:solidFill>
                  <a:srgbClr val="FF0000"/>
                </a:solidFill>
                <a:latin typeface="华文细黑" pitchFamily="2" charset="-122"/>
                <a:ea typeface="华文细黑" pitchFamily="2" charset="-122"/>
              </a:rPr>
              <a:t>证实该</a:t>
            </a:r>
            <a:r>
              <a:rPr lang="zh-CN" altLang="en-US" sz="3200" b="1" dirty="0">
                <a:solidFill>
                  <a:srgbClr val="FF0000"/>
                </a:solidFill>
                <a:latin typeface="华文细黑" pitchFamily="2" charset="-122"/>
                <a:ea typeface="华文细黑" pitchFamily="2" charset="-122"/>
              </a:rPr>
              <a:t>数据的所有权</a:t>
            </a:r>
            <a:r>
              <a:rPr lang="zh-CN" altLang="en-US" sz="3200" b="1" dirty="0">
                <a:latin typeface="华文细黑" pitchFamily="2" charset="-122"/>
                <a:ea typeface="华文细黑" pitchFamily="2" charset="-122"/>
              </a:rPr>
              <a:t>。这种被嵌入的水印可以是一段文字、</a:t>
            </a:r>
            <a:r>
              <a:rPr lang="zh-CN" altLang="en-US" sz="3200" b="1" dirty="0" smtClean="0">
                <a:latin typeface="华文细黑" pitchFamily="2" charset="-122"/>
                <a:ea typeface="华文细黑" pitchFamily="2" charset="-122"/>
              </a:rPr>
              <a:t>标识</a:t>
            </a:r>
            <a:r>
              <a:rPr lang="zh-CN" altLang="en-US" sz="3200" b="1" dirty="0">
                <a:latin typeface="华文细黑" pitchFamily="2" charset="-122"/>
                <a:ea typeface="华文细黑" pitchFamily="2" charset="-122"/>
              </a:rPr>
              <a:t>、序列号等，而且这种水印通常是不可见或不可察的</a:t>
            </a:r>
            <a:r>
              <a:rPr lang="zh-CN" altLang="en-US" sz="3200" b="1" dirty="0" smtClean="0">
                <a:latin typeface="华文细黑" pitchFamily="2" charset="-122"/>
                <a:ea typeface="华文细黑" pitchFamily="2" charset="-122"/>
              </a:rPr>
              <a:t>，它</a:t>
            </a:r>
            <a:r>
              <a:rPr lang="zh-CN" altLang="en-US" sz="3200" b="1" dirty="0">
                <a:latin typeface="华文细黑" pitchFamily="2" charset="-122"/>
                <a:ea typeface="华文细黑" pitchFamily="2" charset="-122"/>
              </a:rPr>
              <a:t>与原始数据（如图象、音频、视频数据）紧密结合并</a:t>
            </a:r>
            <a:r>
              <a:rPr lang="zh-CN" altLang="en-US" sz="3200" b="1" dirty="0" smtClean="0">
                <a:latin typeface="华文细黑" pitchFamily="2" charset="-122"/>
                <a:ea typeface="华文细黑" pitchFamily="2" charset="-122"/>
              </a:rPr>
              <a:t>隐藏</a:t>
            </a:r>
            <a:r>
              <a:rPr lang="zh-CN" altLang="en-US" sz="3200" b="1" dirty="0">
                <a:latin typeface="华文细黑" pitchFamily="2" charset="-122"/>
                <a:ea typeface="华文细黑" pitchFamily="2" charset="-122"/>
              </a:rPr>
              <a:t>其中，并可以经历一些不破坏原数据使用价值或商用</a:t>
            </a:r>
            <a:r>
              <a:rPr lang="zh-CN" altLang="en-US" sz="3200" b="1" dirty="0" smtClean="0">
                <a:latin typeface="华文细黑" pitchFamily="2" charset="-122"/>
                <a:ea typeface="华文细黑" pitchFamily="2" charset="-122"/>
              </a:rPr>
              <a:t>价值</a:t>
            </a:r>
            <a:r>
              <a:rPr lang="zh-CN" altLang="en-US" sz="3200" b="1" dirty="0">
                <a:latin typeface="华文细黑" pitchFamily="2" charset="-122"/>
                <a:ea typeface="华文细黑" pitchFamily="2" charset="-122"/>
              </a:rPr>
              <a:t>的操作而能保存下来。</a:t>
            </a:r>
            <a:r>
              <a:rPr lang="zh-CN" altLang="en-US" sz="3200" dirty="0">
                <a:latin typeface="华文细黑" pitchFamily="2" charset="-122"/>
                <a:ea typeface="华文细黑" pitchFamily="2" charset="-122"/>
              </a:rPr>
              <a:t> </a:t>
            </a:r>
          </a:p>
          <a:p>
            <a:pPr marL="765353" indent="-765353">
              <a:buNone/>
            </a:pPr>
            <a:endParaRPr lang="zh-CN" altLang="en-US" sz="3200" dirty="0">
              <a:latin typeface="华文细黑" pitchFamily="2" charset="-122"/>
              <a:ea typeface="华文细黑" pitchFamily="2" charset="-122"/>
            </a:endParaRPr>
          </a:p>
          <a:p>
            <a:pPr marL="765353" indent="-765353" algn="just">
              <a:buNone/>
            </a:pPr>
            <a:r>
              <a:rPr lang="zh-CN" altLang="en-US" sz="3200" dirty="0">
                <a:latin typeface="华文细黑" pitchFamily="2" charset="-122"/>
                <a:ea typeface="华文细黑" pitchFamily="2" charset="-122"/>
              </a:rPr>
              <a:t>      </a:t>
            </a:r>
            <a:endParaRPr lang="zh-CN" altLang="en-US" sz="3200" b="1" dirty="0">
              <a:latin typeface="华文细黑" pitchFamily="2" charset="-122"/>
              <a:ea typeface="华文细黑" pitchFamily="2" charset="-122"/>
            </a:endParaRPr>
          </a:p>
        </p:txBody>
      </p:sp>
    </p:spTree>
    <p:extLst>
      <p:ext uri="{BB962C8B-B14F-4D97-AF65-F5344CB8AC3E}">
        <p14:creationId xmlns:p14="http://schemas.microsoft.com/office/powerpoint/2010/main" val="412602253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4AED59BD-24C5-446E-B45E-3DCA6F9388CC}" type="slidenum">
              <a:rPr lang="en-US" altLang="zh-CN"/>
              <a:pPr>
                <a:defRPr/>
              </a:pPr>
              <a:t>17</a:t>
            </a:fld>
            <a:endParaRPr lang="en-US" altLang="zh-CN"/>
          </a:p>
        </p:txBody>
      </p:sp>
      <p:sp>
        <p:nvSpPr>
          <p:cNvPr id="17412" name="Rectangle 3"/>
          <p:cNvSpPr>
            <a:spLocks noGrp="1" noChangeArrowheads="1"/>
          </p:cNvSpPr>
          <p:nvPr>
            <p:ph type="body" idx="1"/>
          </p:nvPr>
        </p:nvSpPr>
        <p:spPr>
          <a:xfrm>
            <a:off x="812751" y="375966"/>
            <a:ext cx="11441161" cy="3672408"/>
          </a:xfrm>
        </p:spPr>
        <p:txBody>
          <a:bodyPr>
            <a:normAutofit/>
          </a:bodyPr>
          <a:lstStyle/>
          <a:p>
            <a:pPr marL="765353" indent="-765353"/>
            <a:r>
              <a:rPr lang="zh-CN" altLang="en-US" sz="3200" b="1" dirty="0">
                <a:latin typeface="华文细黑" pitchFamily="2" charset="-122"/>
                <a:ea typeface="华文细黑" pitchFamily="2" charset="-122"/>
              </a:rPr>
              <a:t>隐蔽信道</a:t>
            </a:r>
          </a:p>
          <a:p>
            <a:pPr marL="765353" indent="-765353" algn="just">
              <a:buNone/>
            </a:pPr>
            <a:r>
              <a:rPr lang="zh-CN" altLang="en-US" sz="3200" b="1" dirty="0" smtClean="0">
                <a:latin typeface="华文细黑" pitchFamily="2" charset="-122"/>
                <a:ea typeface="华文细黑" pitchFamily="2" charset="-122"/>
              </a:rPr>
              <a:t>        </a:t>
            </a:r>
            <a:r>
              <a:rPr lang="zh-CN" altLang="en-US" sz="3200" b="1" dirty="0">
                <a:latin typeface="华文细黑" pitchFamily="2" charset="-122"/>
                <a:ea typeface="华文细黑" pitchFamily="2" charset="-122"/>
              </a:rPr>
              <a:t>隐蔽信道是指允许进程以危害系统安全策略的方式</a:t>
            </a:r>
            <a:r>
              <a:rPr lang="zh-CN" altLang="en-US" sz="3200" b="1" dirty="0" smtClean="0">
                <a:latin typeface="华文细黑" pitchFamily="2" charset="-122"/>
                <a:ea typeface="华文细黑" pitchFamily="2" charset="-122"/>
              </a:rPr>
              <a:t>传输</a:t>
            </a:r>
            <a:r>
              <a:rPr lang="zh-CN" altLang="en-US" sz="3200" b="1" dirty="0">
                <a:latin typeface="华文细黑" pitchFamily="2" charset="-122"/>
                <a:ea typeface="华文细黑" pitchFamily="2" charset="-122"/>
              </a:rPr>
              <a:t>信息的通信信道</a:t>
            </a:r>
            <a:r>
              <a:rPr lang="zh-CN" altLang="en-US" sz="3200" b="1" dirty="0" smtClean="0">
                <a:latin typeface="华文细黑" pitchFamily="2" charset="-122"/>
                <a:ea typeface="华文细黑" pitchFamily="2" charset="-122"/>
              </a:rPr>
              <a:t>。</a:t>
            </a:r>
            <a:r>
              <a:rPr lang="zh-CN" altLang="en-US" sz="3200" b="1" dirty="0" smtClean="0">
                <a:ea typeface="华文细黑" pitchFamily="2" charset="-122"/>
              </a:rPr>
              <a:t>隐蔽</a:t>
            </a:r>
            <a:r>
              <a:rPr lang="zh-CN" altLang="en-US" sz="3200" b="1" dirty="0">
                <a:ea typeface="华文细黑" pitchFamily="2" charset="-122"/>
              </a:rPr>
              <a:t>信道分析工作包括信道识别、度量和处置。</a:t>
            </a:r>
            <a:r>
              <a:rPr lang="zh-CN" altLang="en-US" sz="3200" b="1" dirty="0" smtClean="0">
                <a:ea typeface="华文细黑" pitchFamily="2" charset="-122"/>
              </a:rPr>
              <a:t>信道识别</a:t>
            </a:r>
            <a:r>
              <a:rPr lang="zh-CN" altLang="en-US" sz="3200" b="1" dirty="0">
                <a:ea typeface="华文细黑" pitchFamily="2" charset="-122"/>
              </a:rPr>
              <a:t>是对系统的静态分析，强调对设计和代码进行分析</a:t>
            </a:r>
            <a:r>
              <a:rPr lang="zh-CN" altLang="en-US" sz="3200" b="1" dirty="0" smtClean="0">
                <a:ea typeface="华文细黑" pitchFamily="2" charset="-122"/>
              </a:rPr>
              <a:t>发现</a:t>
            </a:r>
            <a:r>
              <a:rPr lang="zh-CN" altLang="en-US" sz="3200" b="1" dirty="0">
                <a:ea typeface="华文细黑" pitchFamily="2" charset="-122"/>
              </a:rPr>
              <a:t>所有潜在的隐蔽信道。</a:t>
            </a:r>
            <a:r>
              <a:rPr lang="zh-CN" altLang="en-US" sz="3200" b="1" dirty="0">
                <a:latin typeface="华文细黑" pitchFamily="2" charset="-122"/>
                <a:ea typeface="华文细黑" pitchFamily="2" charset="-122"/>
              </a:rPr>
              <a:t>信道度量是对信道传输能力和</a:t>
            </a:r>
            <a:r>
              <a:rPr lang="zh-CN" altLang="en-US" sz="3200" b="1" dirty="0" smtClean="0">
                <a:latin typeface="华文细黑" pitchFamily="2" charset="-122"/>
                <a:ea typeface="华文细黑" pitchFamily="2" charset="-122"/>
              </a:rPr>
              <a:t>威胁</a:t>
            </a:r>
            <a:r>
              <a:rPr lang="zh-CN" altLang="en-US" sz="3200" b="1" dirty="0">
                <a:latin typeface="华文细黑" pitchFamily="2" charset="-122"/>
                <a:ea typeface="华文细黑" pitchFamily="2" charset="-122"/>
              </a:rPr>
              <a:t>程度的评价。信道处置措施包括信道消除、限制和审计。</a:t>
            </a:r>
            <a:r>
              <a:rPr lang="zh-CN" altLang="en-US" sz="3200" dirty="0">
                <a:latin typeface="华文细黑" pitchFamily="2" charset="-122"/>
                <a:ea typeface="华文细黑" pitchFamily="2" charset="-122"/>
              </a:rPr>
              <a:t> </a:t>
            </a:r>
          </a:p>
        </p:txBody>
      </p:sp>
      <p:sp>
        <p:nvSpPr>
          <p:cNvPr id="7" name="Rectangle 3"/>
          <p:cNvSpPr txBox="1">
            <a:spLocks noChangeArrowheads="1"/>
          </p:cNvSpPr>
          <p:nvPr/>
        </p:nvSpPr>
        <p:spPr>
          <a:xfrm>
            <a:off x="962175" y="4048373"/>
            <a:ext cx="11188898" cy="22651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65353" indent="-765353" fontAlgn="auto">
              <a:spcAft>
                <a:spcPts val="0"/>
              </a:spcAft>
            </a:pPr>
            <a:r>
              <a:rPr lang="zh-CN" altLang="en-US" sz="3200" b="1" dirty="0" smtClean="0">
                <a:latin typeface="华文细黑" pitchFamily="2" charset="-122"/>
                <a:ea typeface="华文细黑" pitchFamily="2" charset="-122"/>
              </a:rPr>
              <a:t>阈下信道</a:t>
            </a:r>
            <a:r>
              <a:rPr lang="zh-CN" altLang="en-US" sz="3200" dirty="0" smtClean="0">
                <a:latin typeface="华文细黑" pitchFamily="2" charset="-122"/>
                <a:ea typeface="华文细黑" pitchFamily="2" charset="-122"/>
              </a:rPr>
              <a:t> </a:t>
            </a:r>
          </a:p>
          <a:p>
            <a:pPr marL="765353" indent="-765353" algn="just" fontAlgn="auto">
              <a:spcAft>
                <a:spcPts val="0"/>
              </a:spcAft>
              <a:buFont typeface="Arial" panose="020B0604020202020204" pitchFamily="34" charset="0"/>
              <a:buNone/>
            </a:pPr>
            <a:r>
              <a:rPr lang="zh-CN" altLang="en-US" sz="3200" b="1" dirty="0" smtClean="0">
                <a:latin typeface="华文细黑" pitchFamily="2" charset="-122"/>
                <a:ea typeface="华文细黑" pitchFamily="2" charset="-122"/>
              </a:rPr>
              <a:t>        阈下信道是指在基于公钥密码技术的数字签名、认证等应用密码体制的输出密码数据中建立起来的一种隐蔽信道，除指定的接收者外，任何其他人均不知道密码数据中是否有阈下消息存在。</a:t>
            </a:r>
            <a:r>
              <a:rPr lang="zh-CN" altLang="en-US" sz="3200" dirty="0" smtClean="0">
                <a:latin typeface="华文细黑" pitchFamily="2" charset="-122"/>
                <a:ea typeface="华文细黑" pitchFamily="2" charset="-122"/>
              </a:rPr>
              <a:t> </a:t>
            </a:r>
            <a:endParaRPr lang="zh-CN" altLang="en-US" sz="3200" dirty="0">
              <a:latin typeface="华文细黑" pitchFamily="2" charset="-122"/>
              <a:ea typeface="华文细黑" pitchFamily="2" charset="-122"/>
            </a:endParaRPr>
          </a:p>
        </p:txBody>
      </p:sp>
    </p:spTree>
    <p:extLst>
      <p:ext uri="{BB962C8B-B14F-4D97-AF65-F5344CB8AC3E}">
        <p14:creationId xmlns:p14="http://schemas.microsoft.com/office/powerpoint/2010/main" val="145644864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252265" y="251134"/>
            <a:ext cx="9498954" cy="915801"/>
          </a:xfrm>
        </p:spPr>
        <p:txBody>
          <a:bodyPr/>
          <a:lstStyle/>
          <a:p>
            <a:pPr eaLnBrk="1" hangingPunct="1"/>
            <a:r>
              <a:rPr lang="zh-CN" altLang="en-US" sz="4000" dirty="0" smtClean="0">
                <a:ea typeface="宋体" charset="-122"/>
              </a:rPr>
              <a:t>隐蔽</a:t>
            </a:r>
            <a:r>
              <a:rPr lang="zh-CN" altLang="en-US" sz="4000" dirty="0">
                <a:ea typeface="宋体" charset="-122"/>
              </a:rPr>
              <a:t>信道</a:t>
            </a:r>
            <a:endParaRPr lang="en-US" altLang="zh-CN" sz="4000" dirty="0">
              <a:ea typeface="宋体" charset="-122"/>
            </a:endParaRPr>
          </a:p>
        </p:txBody>
      </p:sp>
      <p:pic>
        <p:nvPicPr>
          <p:cNvPr id="52227" name="Picture 4"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740743" y="2705547"/>
            <a:ext cx="11437580" cy="2278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610A19A6-0916-41C4-B86E-F6C26F964EFD}" type="slidenum">
              <a:rPr lang="ko-KR" altLang="en-US" smtClean="0"/>
              <a:pPr/>
              <a:t>18</a:t>
            </a:fld>
            <a:endParaRPr lang="en-US" altLang="ko-KR"/>
          </a:p>
        </p:txBody>
      </p:sp>
    </p:spTree>
    <p:extLst>
      <p:ext uri="{BB962C8B-B14F-4D97-AF65-F5344CB8AC3E}">
        <p14:creationId xmlns:p14="http://schemas.microsoft.com/office/powerpoint/2010/main" val="146692832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wipe(up)">
                                      <p:cBhvr>
                                        <p:cTn id="7" dur="500"/>
                                        <p:tgtEl>
                                          <p:spTgt spid="52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gray">
          <a:xfrm>
            <a:off x="401836" y="736006"/>
            <a:ext cx="12055078" cy="6044604"/>
          </a:xfrm>
          <a:prstGeom prst="rect">
            <a:avLst/>
          </a:prstGeom>
          <a:noFill/>
          <a:ln w="9525">
            <a:noFill/>
            <a:miter lim="800000"/>
            <a:headEnd/>
            <a:tailEnd/>
          </a:ln>
        </p:spPr>
        <p:txBody>
          <a:bodyPr lIns="114803" tIns="57401" rIns="114803" bIns="57401"/>
          <a:lstStyle/>
          <a:p>
            <a:pPr marL="430511" indent="-430511">
              <a:spcBef>
                <a:spcPct val="20000"/>
              </a:spcBef>
              <a:defRPr/>
            </a:pPr>
            <a:r>
              <a:rPr lang="zh-CN" altLang="en-US" sz="3500" b="1" kern="0" dirty="0" smtClean="0">
                <a:solidFill>
                  <a:schemeClr val="tx2">
                    <a:lumMod val="60000"/>
                    <a:lumOff val="40000"/>
                  </a:schemeClr>
                </a:solidFill>
                <a:latin typeface="+mn-lt"/>
              </a:rPr>
              <a:t>隐蔽</a:t>
            </a:r>
            <a:r>
              <a:rPr lang="zh-CN" altLang="en-US" sz="3500" b="1" kern="0" dirty="0">
                <a:solidFill>
                  <a:schemeClr val="tx2">
                    <a:lumMod val="60000"/>
                    <a:lumOff val="40000"/>
                  </a:schemeClr>
                </a:solidFill>
                <a:latin typeface="+mn-lt"/>
              </a:rPr>
              <a:t>信道的分类</a:t>
            </a:r>
            <a:endParaRPr lang="en-US" altLang="zh-CN" sz="3500" b="1" kern="0" dirty="0">
              <a:solidFill>
                <a:schemeClr val="tx2">
                  <a:lumMod val="60000"/>
                  <a:lumOff val="40000"/>
                </a:schemeClr>
              </a:solidFill>
              <a:latin typeface="+mn-lt"/>
            </a:endParaRPr>
          </a:p>
          <a:p>
            <a:pPr marL="430511" indent="-430511">
              <a:spcBef>
                <a:spcPct val="20000"/>
              </a:spcBef>
              <a:buFont typeface="Arial" pitchFamily="34" charset="0"/>
              <a:buChar char="•"/>
              <a:defRPr/>
            </a:pPr>
            <a:r>
              <a:rPr lang="zh-CN" altLang="en-US" sz="3500" b="1" kern="0" dirty="0">
                <a:solidFill>
                  <a:srgbClr val="00B050"/>
                </a:solidFill>
                <a:latin typeface="+mn-lt"/>
              </a:rPr>
              <a:t>隐蔽存储信道：</a:t>
            </a:r>
            <a:r>
              <a:rPr lang="zh-CN" altLang="en-US" sz="3500" b="1" kern="0" dirty="0">
                <a:solidFill>
                  <a:srgbClr val="000000"/>
                </a:solidFill>
                <a:latin typeface="+mn-lt"/>
              </a:rPr>
              <a:t>包含一个进程直接或间接的在存储区域的写操作和另一个进程直接或间接的读操作。如发送方将一个或多个目标对象的值改成他所期望的值，接收方根据目标对象的值来获取信息。</a:t>
            </a:r>
            <a:endParaRPr lang="en-US" altLang="zh-CN" sz="3500" b="1" kern="0" dirty="0">
              <a:solidFill>
                <a:srgbClr val="000000"/>
              </a:solidFill>
              <a:latin typeface="+mn-lt"/>
            </a:endParaRPr>
          </a:p>
          <a:p>
            <a:pPr marL="430511" indent="-430511">
              <a:spcBef>
                <a:spcPct val="20000"/>
              </a:spcBef>
              <a:buFont typeface="Arial" pitchFamily="34" charset="0"/>
              <a:buChar char="•"/>
              <a:defRPr/>
            </a:pPr>
            <a:r>
              <a:rPr lang="en-US" altLang="zh-CN" sz="3500" b="1" kern="0" dirty="0">
                <a:solidFill>
                  <a:srgbClr val="00B050"/>
                </a:solidFill>
                <a:latin typeface="+mn-lt"/>
              </a:rPr>
              <a:t> </a:t>
            </a:r>
            <a:r>
              <a:rPr lang="zh-CN" altLang="en-US" sz="3500" b="1" kern="0" dirty="0">
                <a:solidFill>
                  <a:srgbClr val="00B050"/>
                </a:solidFill>
                <a:latin typeface="+mn-lt"/>
              </a:rPr>
              <a:t>隐蔽定时信道：</a:t>
            </a:r>
            <a:r>
              <a:rPr lang="zh-CN" altLang="en-US" sz="3500" b="1" kern="0" dirty="0">
                <a:solidFill>
                  <a:srgbClr val="000000"/>
                </a:solidFill>
                <a:latin typeface="+mn-lt"/>
              </a:rPr>
              <a:t>一个进程传送信息给另一个进程时，通过调制系统资源自身的使用时间来实现。如，发送方可以控制一个或多个目标对象改变的顺序，接收方通过对目标对象改变顺序的观察来获得信息。</a:t>
            </a:r>
          </a:p>
        </p:txBody>
      </p:sp>
      <p:sp>
        <p:nvSpPr>
          <p:cNvPr id="2" name="灯片编号占位符 1"/>
          <p:cNvSpPr>
            <a:spLocks noGrp="1"/>
          </p:cNvSpPr>
          <p:nvPr>
            <p:ph type="sldNum" sz="quarter" idx="12"/>
          </p:nvPr>
        </p:nvSpPr>
        <p:spPr/>
        <p:txBody>
          <a:bodyPr/>
          <a:lstStyle/>
          <a:p>
            <a:pPr>
              <a:defRPr/>
            </a:pPr>
            <a:fld id="{D4DD843E-F3B3-456F-92C0-C18F20C9CDAD}" type="slidenum">
              <a:rPr lang="en-US" altLang="zh-CN" smtClean="0"/>
              <a:pPr>
                <a:defRPr/>
              </a:pPr>
              <a:t>19</a:t>
            </a:fld>
            <a:endParaRPr lang="en-US" altLang="zh-CN"/>
          </a:p>
        </p:txBody>
      </p:sp>
    </p:spTree>
    <p:extLst>
      <p:ext uri="{BB962C8B-B14F-4D97-AF65-F5344CB8AC3E}">
        <p14:creationId xmlns:p14="http://schemas.microsoft.com/office/powerpoint/2010/main" val="20967115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out)">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ox(out)">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ox(out)">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4"/>
          <p:cNvSpPr>
            <a:spLocks noChangeArrowheads="1"/>
          </p:cNvSpPr>
          <p:nvPr/>
        </p:nvSpPr>
        <p:spPr bwMode="auto">
          <a:xfrm>
            <a:off x="1576092" y="206390"/>
            <a:ext cx="8194906" cy="746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433" tIns="48216" rIns="96433" bIns="48216">
            <a:spAutoFit/>
          </a:bodyPr>
          <a:lstStyle/>
          <a:p>
            <a:r>
              <a:rPr lang="zh-CN" altLang="en-US" sz="4200" dirty="0">
                <a:solidFill>
                  <a:srgbClr val="31B5D6"/>
                </a:solidFill>
                <a:latin typeface="华康俪金黑W8(P)" panose="020B0800000000000000" pitchFamily="34" charset="-122"/>
                <a:ea typeface="华康俪金黑W8(P)" panose="020B0800000000000000" pitchFamily="34" charset="-122"/>
                <a:sym typeface="Calibri" pitchFamily="34" charset="0"/>
              </a:rPr>
              <a:t>目录</a:t>
            </a:r>
          </a:p>
        </p:txBody>
      </p:sp>
      <p:sp>
        <p:nvSpPr>
          <p:cNvPr id="18435" name="直接连接符 13"/>
          <p:cNvSpPr>
            <a:spLocks noChangeShapeType="1"/>
          </p:cNvSpPr>
          <p:nvPr/>
        </p:nvSpPr>
        <p:spPr bwMode="auto">
          <a:xfrm>
            <a:off x="712144" y="891294"/>
            <a:ext cx="6532067" cy="0"/>
          </a:xfrm>
          <a:prstGeom prst="line">
            <a:avLst/>
          </a:prstGeom>
          <a:noFill/>
          <a:ln w="6350">
            <a:solidFill>
              <a:srgbClr val="4A7EBB">
                <a:alpha val="25098"/>
              </a:srgbClr>
            </a:solidFill>
            <a:bevel/>
            <a:headEnd/>
            <a:tailEnd/>
          </a:ln>
          <a:extLst>
            <a:ext uri="{909E8E84-426E-40DD-AFC4-6F175D3DCCD1}">
              <a14:hiddenFill xmlns:a14="http://schemas.microsoft.com/office/drawing/2010/main">
                <a:noFill/>
              </a14:hiddenFill>
            </a:ext>
          </a:extLst>
        </p:spPr>
        <p:txBody>
          <a:bodyPr lIns="96433" tIns="48216" rIns="96433" bIns="48216"/>
          <a:lstStyle/>
          <a:p>
            <a:endParaRPr lang="zh-CN" altLang="en-US">
              <a:latin typeface="Arial" pitchFamily="34" charset="0"/>
            </a:endParaRPr>
          </a:p>
        </p:txBody>
      </p:sp>
      <p:grpSp>
        <p:nvGrpSpPr>
          <p:cNvPr id="5" name="Group 4"/>
          <p:cNvGrpSpPr>
            <a:grpSpLocks/>
          </p:cNvGrpSpPr>
          <p:nvPr/>
        </p:nvGrpSpPr>
        <p:grpSpPr bwMode="auto">
          <a:xfrm>
            <a:off x="1339418" y="1608081"/>
            <a:ext cx="1071563" cy="701500"/>
            <a:chOff x="1110" y="2656"/>
            <a:chExt cx="1549" cy="1351"/>
          </a:xfrm>
          <a:gradFill flip="none" rotWithShape="1">
            <a:gsLst>
              <a:gs pos="0">
                <a:srgbClr val="336699">
                  <a:shade val="30000"/>
                  <a:satMod val="115000"/>
                </a:srgbClr>
              </a:gs>
              <a:gs pos="50000">
                <a:srgbClr val="336699">
                  <a:shade val="67500"/>
                  <a:satMod val="115000"/>
                </a:srgbClr>
              </a:gs>
              <a:gs pos="100000">
                <a:srgbClr val="336699">
                  <a:shade val="100000"/>
                  <a:satMod val="115000"/>
                </a:srgbClr>
              </a:gs>
            </a:gsLst>
            <a:lin ang="2700000" scaled="1"/>
            <a:tileRect/>
          </a:gradFill>
        </p:grpSpPr>
        <p:sp>
          <p:nvSpPr>
            <p:cNvPr id="38" name="AutoShape 5"/>
            <p:cNvSpPr>
              <a:spLocks noChangeArrowheads="1"/>
            </p:cNvSpPr>
            <p:nvPr/>
          </p:nvSpPr>
          <p:spPr bwMode="gray">
            <a:xfrm>
              <a:off x="1123" y="2679"/>
              <a:ext cx="1536" cy="1328"/>
            </a:xfrm>
            <a:prstGeom prst="hexagon">
              <a:avLst>
                <a:gd name="adj" fmla="val 2891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9" name="AutoShape 6"/>
            <p:cNvSpPr>
              <a:spLocks noChangeArrowheads="1"/>
            </p:cNvSpPr>
            <p:nvPr/>
          </p:nvSpPr>
          <p:spPr bwMode="gray">
            <a:xfrm>
              <a:off x="1110" y="2656"/>
              <a:ext cx="1536" cy="1328"/>
            </a:xfrm>
            <a:prstGeom prst="hexagon">
              <a:avLst>
                <a:gd name="adj" fmla="val 2891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40" name="AutoShape 7"/>
            <p:cNvSpPr>
              <a:spLocks noChangeArrowheads="1"/>
            </p:cNvSpPr>
            <p:nvPr/>
          </p:nvSpPr>
          <p:spPr bwMode="gray">
            <a:xfrm>
              <a:off x="1200" y="2736"/>
              <a:ext cx="1350" cy="1168"/>
            </a:xfrm>
            <a:prstGeom prst="hexagon">
              <a:avLst>
                <a:gd name="adj" fmla="val 2889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7" name="Line 8"/>
          <p:cNvSpPr>
            <a:spLocks noChangeShapeType="1"/>
          </p:cNvSpPr>
          <p:nvPr/>
        </p:nvSpPr>
        <p:spPr bwMode="auto">
          <a:xfrm>
            <a:off x="2196668" y="2251216"/>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8" name="Text Box 9"/>
          <p:cNvSpPr txBox="1">
            <a:spLocks noChangeArrowheads="1"/>
          </p:cNvSpPr>
          <p:nvPr/>
        </p:nvSpPr>
        <p:spPr bwMode="auto">
          <a:xfrm>
            <a:off x="3154859" y="1675283"/>
            <a:ext cx="1477152" cy="482094"/>
          </a:xfrm>
          <a:prstGeom prst="rect">
            <a:avLst/>
          </a:prstGeom>
          <a:noFill/>
          <a:ln w="9525" algn="ctr">
            <a:noFill/>
            <a:miter lim="800000"/>
            <a:headEnd/>
            <a:tailEnd/>
          </a:ln>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500" dirty="0" smtClean="0">
                <a:effectLst>
                  <a:outerShdw blurRad="38100" dist="38100" dir="2700000" algn="tl">
                    <a:srgbClr val="C0C0C0"/>
                  </a:outerShdw>
                </a:effectLst>
                <a:latin typeface="微软雅黑" pitchFamily="34" charset="-122"/>
                <a:ea typeface="微软雅黑" pitchFamily="34" charset="-122"/>
              </a:rPr>
              <a:t>基本概念</a:t>
            </a:r>
            <a:endParaRPr lang="en-US" altLang="zh-CN" sz="2500" dirty="0">
              <a:effectLst>
                <a:outerShdw blurRad="38100" dist="38100" dir="2700000" algn="tl">
                  <a:srgbClr val="C0C0C0"/>
                </a:outerShdw>
              </a:effectLst>
              <a:latin typeface="微软雅黑" pitchFamily="34" charset="-122"/>
              <a:ea typeface="微软雅黑" pitchFamily="34" charset="-122"/>
            </a:endParaRPr>
          </a:p>
        </p:txBody>
      </p:sp>
      <p:sp>
        <p:nvSpPr>
          <p:cNvPr id="9" name="Text Box 10"/>
          <p:cNvSpPr txBox="1">
            <a:spLocks noChangeArrowheads="1"/>
          </p:cNvSpPr>
          <p:nvPr/>
        </p:nvSpPr>
        <p:spPr bwMode="gray">
          <a:xfrm>
            <a:off x="1672249" y="1712116"/>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1</a:t>
            </a:r>
          </a:p>
        </p:txBody>
      </p:sp>
      <p:grpSp>
        <p:nvGrpSpPr>
          <p:cNvPr id="10" name="Group 11"/>
          <p:cNvGrpSpPr>
            <a:grpSpLocks/>
          </p:cNvGrpSpPr>
          <p:nvPr/>
        </p:nvGrpSpPr>
        <p:grpSpPr bwMode="auto">
          <a:xfrm>
            <a:off x="1339418" y="2436828"/>
            <a:ext cx="1071563" cy="701500"/>
            <a:chOff x="3174" y="2656"/>
            <a:chExt cx="1549" cy="1351"/>
          </a:xfrm>
          <a:gradFill flip="none" rotWithShape="1">
            <a:gsLst>
              <a:gs pos="0">
                <a:srgbClr val="339966">
                  <a:shade val="30000"/>
                  <a:satMod val="115000"/>
                </a:srgbClr>
              </a:gs>
              <a:gs pos="50000">
                <a:srgbClr val="339966">
                  <a:shade val="67500"/>
                  <a:satMod val="115000"/>
                </a:srgbClr>
              </a:gs>
              <a:gs pos="100000">
                <a:srgbClr val="339966">
                  <a:shade val="100000"/>
                  <a:satMod val="115000"/>
                </a:srgbClr>
              </a:gs>
            </a:gsLst>
            <a:lin ang="2700000" scaled="1"/>
            <a:tileRect/>
          </a:gradFill>
        </p:grpSpPr>
        <p:sp>
          <p:nvSpPr>
            <p:cNvPr id="35" name="AutoShape 12"/>
            <p:cNvSpPr>
              <a:spLocks noChangeArrowheads="1"/>
            </p:cNvSpPr>
            <p:nvPr/>
          </p:nvSpPr>
          <p:spPr bwMode="gray">
            <a:xfrm>
              <a:off x="3187"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6" name="AutoShape 13"/>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7" name="AutoShape 14"/>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1" name="Line 15"/>
          <p:cNvSpPr>
            <a:spLocks noChangeShapeType="1"/>
          </p:cNvSpPr>
          <p:nvPr/>
        </p:nvSpPr>
        <p:spPr bwMode="auto">
          <a:xfrm>
            <a:off x="2196668" y="3079957"/>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3" name="Text Box 17"/>
          <p:cNvSpPr txBox="1">
            <a:spLocks noChangeArrowheads="1"/>
          </p:cNvSpPr>
          <p:nvPr/>
        </p:nvSpPr>
        <p:spPr bwMode="gray">
          <a:xfrm>
            <a:off x="1672249" y="2540858"/>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2</a:t>
            </a:r>
          </a:p>
        </p:txBody>
      </p:sp>
      <p:grpSp>
        <p:nvGrpSpPr>
          <p:cNvPr id="14" name="Group 18"/>
          <p:cNvGrpSpPr>
            <a:grpSpLocks/>
          </p:cNvGrpSpPr>
          <p:nvPr/>
        </p:nvGrpSpPr>
        <p:grpSpPr bwMode="auto">
          <a:xfrm>
            <a:off x="1339418" y="3265575"/>
            <a:ext cx="1071563" cy="701500"/>
            <a:chOff x="1110" y="2656"/>
            <a:chExt cx="1549" cy="1351"/>
          </a:xfrm>
          <a:gradFill flip="none" rotWithShape="1">
            <a:gsLst>
              <a:gs pos="0">
                <a:schemeClr val="bg2">
                  <a:lumMod val="60000"/>
                  <a:lumOff val="40000"/>
                  <a:shade val="30000"/>
                  <a:satMod val="115000"/>
                </a:schemeClr>
              </a:gs>
              <a:gs pos="50000">
                <a:schemeClr val="bg2">
                  <a:lumMod val="60000"/>
                  <a:lumOff val="40000"/>
                  <a:shade val="67500"/>
                  <a:satMod val="115000"/>
                </a:schemeClr>
              </a:gs>
              <a:gs pos="100000">
                <a:schemeClr val="bg2">
                  <a:lumMod val="60000"/>
                  <a:lumOff val="40000"/>
                  <a:shade val="100000"/>
                  <a:satMod val="115000"/>
                </a:schemeClr>
              </a:gs>
            </a:gsLst>
            <a:lin ang="2700000" scaled="1"/>
            <a:tileRect/>
          </a:gradFill>
        </p:grpSpPr>
        <p:sp>
          <p:nvSpPr>
            <p:cNvPr id="32" name="AutoShape 19"/>
            <p:cNvSpPr>
              <a:spLocks noChangeArrowheads="1"/>
            </p:cNvSpPr>
            <p:nvPr/>
          </p:nvSpPr>
          <p:spPr bwMode="gray">
            <a:xfrm>
              <a:off x="1123"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3" name="AutoShape 20"/>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4" name="AutoShape 21"/>
            <p:cNvSpPr>
              <a:spLocks noChangeArrowheads="1"/>
            </p:cNvSpPr>
            <p:nvPr/>
          </p:nvSpPr>
          <p:spPr bwMode="gray">
            <a:xfrm>
              <a:off x="1200"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5" name="Line 22"/>
          <p:cNvSpPr>
            <a:spLocks noChangeShapeType="1"/>
          </p:cNvSpPr>
          <p:nvPr/>
        </p:nvSpPr>
        <p:spPr bwMode="auto">
          <a:xfrm>
            <a:off x="2196668" y="3908698"/>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6" name="Text Box 23"/>
          <p:cNvSpPr txBox="1">
            <a:spLocks noChangeArrowheads="1"/>
          </p:cNvSpPr>
          <p:nvPr/>
        </p:nvSpPr>
        <p:spPr bwMode="auto">
          <a:xfrm>
            <a:off x="3172360" y="2436830"/>
            <a:ext cx="2118353" cy="482094"/>
          </a:xfrm>
          <a:prstGeom prst="rect">
            <a:avLst/>
          </a:prstGeom>
          <a:noFill/>
          <a:ln w="9525" algn="ctr">
            <a:noFill/>
            <a:miter lim="800000"/>
            <a:headEnd/>
            <a:tailEnd/>
          </a:ln>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500" dirty="0" smtClean="0">
                <a:effectLst>
                  <a:outerShdw blurRad="38100" dist="38100" dir="2700000" algn="tl">
                    <a:srgbClr val="C0C0C0"/>
                  </a:outerShdw>
                </a:effectLst>
                <a:latin typeface="微软雅黑" pitchFamily="34" charset="-122"/>
                <a:ea typeface="微软雅黑" pitchFamily="34" charset="-122"/>
              </a:rPr>
              <a:t>信息隐藏技术</a:t>
            </a:r>
            <a:endParaRPr lang="zh-CN" altLang="en-US" sz="2500" dirty="0">
              <a:effectLst>
                <a:outerShdw blurRad="38100" dist="38100" dir="2700000" algn="tl">
                  <a:srgbClr val="C0C0C0"/>
                </a:outerShdw>
              </a:effectLst>
              <a:latin typeface="微软雅黑" pitchFamily="34" charset="-122"/>
              <a:ea typeface="微软雅黑" pitchFamily="34" charset="-122"/>
            </a:endParaRPr>
          </a:p>
        </p:txBody>
      </p:sp>
      <p:sp>
        <p:nvSpPr>
          <p:cNvPr id="17" name="Text Box 24"/>
          <p:cNvSpPr txBox="1">
            <a:spLocks noChangeArrowheads="1"/>
          </p:cNvSpPr>
          <p:nvPr/>
        </p:nvSpPr>
        <p:spPr bwMode="gray">
          <a:xfrm>
            <a:off x="1672249" y="3369599"/>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3</a:t>
            </a:r>
          </a:p>
        </p:txBody>
      </p:sp>
      <p:grpSp>
        <p:nvGrpSpPr>
          <p:cNvPr id="18" name="Group 25"/>
          <p:cNvGrpSpPr>
            <a:grpSpLocks/>
          </p:cNvGrpSpPr>
          <p:nvPr/>
        </p:nvGrpSpPr>
        <p:grpSpPr bwMode="auto">
          <a:xfrm>
            <a:off x="1339418" y="4094322"/>
            <a:ext cx="1071563" cy="701500"/>
            <a:chOff x="3174" y="2656"/>
            <a:chExt cx="1549" cy="1351"/>
          </a:xfr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p:grpSpPr>
        <p:sp>
          <p:nvSpPr>
            <p:cNvPr id="29"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0"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1" name="AutoShape 28"/>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9" name="Line 29"/>
          <p:cNvSpPr>
            <a:spLocks noChangeShapeType="1"/>
          </p:cNvSpPr>
          <p:nvPr/>
        </p:nvSpPr>
        <p:spPr bwMode="auto">
          <a:xfrm>
            <a:off x="2196668" y="4737440"/>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20" name="Text Box 30"/>
          <p:cNvSpPr txBox="1">
            <a:spLocks noChangeArrowheads="1"/>
          </p:cNvSpPr>
          <p:nvPr/>
        </p:nvSpPr>
        <p:spPr bwMode="auto">
          <a:xfrm>
            <a:off x="3172360" y="3299118"/>
            <a:ext cx="2118353" cy="482094"/>
          </a:xfrm>
          <a:prstGeom prst="rect">
            <a:avLst/>
          </a:prstGeom>
          <a:noFill/>
          <a:ln w="9525" algn="ctr">
            <a:noFill/>
            <a:miter lim="800000"/>
            <a:headEnd/>
            <a:tailEnd/>
          </a:ln>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500" dirty="0" smtClean="0">
                <a:effectLst>
                  <a:outerShdw blurRad="38100" dist="38100" dir="2700000" algn="tl">
                    <a:srgbClr val="C0C0C0"/>
                  </a:outerShdw>
                </a:effectLst>
                <a:latin typeface="微软雅黑" pitchFamily="34" charset="-122"/>
                <a:ea typeface="微软雅黑" pitchFamily="34" charset="-122"/>
              </a:rPr>
              <a:t>数字水印技术</a:t>
            </a:r>
            <a:endParaRPr lang="en-US" altLang="zh-CN" sz="2500" dirty="0">
              <a:effectLst>
                <a:outerShdw blurRad="38100" dist="38100" dir="2700000" algn="tl">
                  <a:srgbClr val="C0C0C0"/>
                </a:outerShdw>
              </a:effectLst>
              <a:latin typeface="微软雅黑" pitchFamily="34" charset="-122"/>
              <a:ea typeface="微软雅黑" pitchFamily="34" charset="-122"/>
            </a:endParaRPr>
          </a:p>
        </p:txBody>
      </p:sp>
      <p:sp>
        <p:nvSpPr>
          <p:cNvPr id="21" name="Text Box 31"/>
          <p:cNvSpPr txBox="1">
            <a:spLocks noChangeArrowheads="1"/>
          </p:cNvSpPr>
          <p:nvPr/>
        </p:nvSpPr>
        <p:spPr bwMode="gray">
          <a:xfrm>
            <a:off x="1672249" y="4198341"/>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4</a:t>
            </a:r>
          </a:p>
        </p:txBody>
      </p:sp>
      <p:sp>
        <p:nvSpPr>
          <p:cNvPr id="24" name="Text Box 30"/>
          <p:cNvSpPr txBox="1">
            <a:spLocks noChangeArrowheads="1"/>
          </p:cNvSpPr>
          <p:nvPr/>
        </p:nvSpPr>
        <p:spPr bwMode="auto">
          <a:xfrm>
            <a:off x="3266371" y="4106266"/>
            <a:ext cx="810303" cy="466706"/>
          </a:xfrm>
          <a:prstGeom prst="rect">
            <a:avLst/>
          </a:prstGeom>
          <a:noFill/>
          <a:ln w="9525" algn="ctr">
            <a:noFill/>
            <a:miter lim="800000"/>
            <a:headEnd/>
            <a:tailEnd/>
          </a:ln>
        </p:spPr>
        <p:txBody>
          <a:bodyPr wrap="none" lIns="96433" tIns="48216" rIns="96433" bIns="48216">
            <a:spAutoFit/>
          </a:bodyPr>
          <a:lstStyle>
            <a:defPPr>
              <a:defRPr lang="zh-CN"/>
            </a:defPPr>
            <a:lvl1pPr>
              <a:defRPr sz="2400">
                <a:effectLst>
                  <a:outerShdw blurRad="38100" dist="38100" dir="2700000" algn="tl">
                    <a:srgbClr val="C0C0C0"/>
                  </a:outerShdw>
                </a:effectLst>
                <a:latin typeface="Arial" charset="0"/>
              </a:defRPr>
            </a:lvl1pPr>
            <a:lvl2pPr>
              <a:defRPr>
                <a:latin typeface="Arial" charset="0"/>
              </a:defRPr>
            </a:lvl2pPr>
            <a:lvl3pPr>
              <a:defRPr>
                <a:latin typeface="Arial" charset="0"/>
              </a:defRPr>
            </a:lvl3pPr>
            <a:lvl4pPr>
              <a:defRPr>
                <a:latin typeface="Arial" charset="0"/>
              </a:defRPr>
            </a:lvl4pPr>
            <a:lvl5pPr>
              <a:defRPr>
                <a:latin typeface="Arial" charset="0"/>
              </a:defRPr>
            </a:lvl5pPr>
            <a:lvl6pPr>
              <a:defRPr>
                <a:latin typeface="Arial" charset="0"/>
              </a:defRPr>
            </a:lvl6pPr>
            <a:lvl7pPr>
              <a:defRPr>
                <a:latin typeface="Arial" charset="0"/>
              </a:defRPr>
            </a:lvl7pPr>
            <a:lvl8pPr>
              <a:defRPr>
                <a:latin typeface="Arial" charset="0"/>
              </a:defRPr>
            </a:lvl8pPr>
            <a:lvl9pPr>
              <a:defRPr>
                <a:latin typeface="Arial" charset="0"/>
              </a:defRPr>
            </a:lvl9pPr>
          </a:lstStyle>
          <a:p>
            <a:r>
              <a:rPr lang="zh-CN" altLang="en-US" dirty="0" smtClean="0">
                <a:latin typeface="微软雅黑" pitchFamily="34" charset="-122"/>
                <a:ea typeface="微软雅黑" pitchFamily="34" charset="-122"/>
              </a:rPr>
              <a:t>应用</a:t>
            </a:r>
            <a:endParaRPr lang="en-US" altLang="zh-CN"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B8A2BE66-3A1D-4F69-92F9-8180C3DFAFD8}" type="slidenum">
              <a:rPr lang="zh-CN" altLang="zh-CN" smtClean="0"/>
              <a:pPr>
                <a:defRPr/>
              </a:pPr>
              <a:t>2</a:t>
            </a:fld>
            <a:endParaRPr lang="zh-CN" altLang="zh-CN"/>
          </a:p>
        </p:txBody>
      </p:sp>
    </p:spTree>
    <p:extLst>
      <p:ext uri="{BB962C8B-B14F-4D97-AF65-F5344CB8AC3E}">
        <p14:creationId xmlns:p14="http://schemas.microsoft.com/office/powerpoint/2010/main" val="182397362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B7DA9FC-2C75-4E86-9BFF-5343DFFA4A42}" type="slidenum">
              <a:rPr lang="en-US" altLang="zh-CN"/>
              <a:pPr>
                <a:defRPr/>
              </a:pPr>
              <a:t>20</a:t>
            </a:fld>
            <a:endParaRPr lang="en-US" altLang="zh-CN"/>
          </a:p>
        </p:txBody>
      </p:sp>
      <p:sp>
        <p:nvSpPr>
          <p:cNvPr id="111618" name="Rectangle 2"/>
          <p:cNvSpPr>
            <a:spLocks noGrp="1" noChangeArrowheads="1"/>
          </p:cNvSpPr>
          <p:nvPr>
            <p:ph type="title"/>
          </p:nvPr>
        </p:nvSpPr>
        <p:spPr>
          <a:xfrm>
            <a:off x="910828" y="693130"/>
            <a:ext cx="10929938" cy="580956"/>
          </a:xfrm>
        </p:spPr>
        <p:txBody>
          <a:bodyPr>
            <a:normAutofit fontScale="90000"/>
          </a:bodyPr>
          <a:lstStyle/>
          <a:p>
            <a:pPr algn="l" eaLnBrk="1" hangingPunct="1">
              <a:defRPr/>
            </a:pPr>
            <a:r>
              <a:rPr lang="zh-CN" altLang="en-US" b="1" dirty="0" smtClean="0">
                <a:latin typeface="华文细黑" pitchFamily="2" charset="-122"/>
                <a:ea typeface="华文细黑" pitchFamily="2" charset="-122"/>
              </a:rPr>
              <a:t>信息隐藏技术</a:t>
            </a:r>
          </a:p>
        </p:txBody>
      </p:sp>
      <p:sp>
        <p:nvSpPr>
          <p:cNvPr id="19460" name="Rectangle 3"/>
          <p:cNvSpPr>
            <a:spLocks noGrp="1" noChangeArrowheads="1"/>
          </p:cNvSpPr>
          <p:nvPr>
            <p:ph type="body" idx="1"/>
          </p:nvPr>
        </p:nvSpPr>
        <p:spPr>
          <a:xfrm>
            <a:off x="962175" y="1456086"/>
            <a:ext cx="11086207" cy="4932756"/>
          </a:xfrm>
        </p:spPr>
        <p:txBody>
          <a:bodyPr/>
          <a:lstStyle/>
          <a:p>
            <a:pPr marL="765353" indent="-765353"/>
            <a:r>
              <a:rPr lang="zh-CN" altLang="en-US" sz="3500" b="1" dirty="0">
                <a:latin typeface="华文细黑" pitchFamily="2" charset="-122"/>
                <a:ea typeface="华文细黑" pitchFamily="2" charset="-122"/>
              </a:rPr>
              <a:t>信息隐藏技术分类</a:t>
            </a:r>
            <a:r>
              <a:rPr lang="zh-CN" altLang="en-US" sz="5500" dirty="0">
                <a:latin typeface="华文细黑" pitchFamily="2" charset="-122"/>
                <a:ea typeface="华文细黑" pitchFamily="2" charset="-122"/>
              </a:rPr>
              <a:t> </a:t>
            </a:r>
          </a:p>
          <a:p>
            <a:pPr marL="765353" indent="-765353"/>
            <a:endParaRPr lang="zh-CN" altLang="en-US" sz="3000" b="1" dirty="0">
              <a:ea typeface="华文细黑" pitchFamily="2" charset="-122"/>
            </a:endParaRPr>
          </a:p>
          <a:p>
            <a:pPr marL="765353" indent="-765353">
              <a:buNone/>
            </a:pPr>
            <a:r>
              <a:rPr lang="zh-CN" altLang="en-US" sz="3000" b="1" dirty="0">
                <a:ea typeface="华文细黑" pitchFamily="2" charset="-122"/>
              </a:rPr>
              <a:t>        根据应用场合的不同要求，信息隐藏技术可以分为</a:t>
            </a:r>
            <a:r>
              <a:rPr lang="zh-CN" altLang="en-US" sz="3000" b="1" dirty="0" smtClean="0">
                <a:ea typeface="华文细黑" pitchFamily="2" charset="-122"/>
              </a:rPr>
              <a:t>隐写</a:t>
            </a:r>
            <a:r>
              <a:rPr lang="zh-CN" altLang="en-US" sz="3000" b="1" dirty="0">
                <a:ea typeface="华文细黑" pitchFamily="2" charset="-122"/>
              </a:rPr>
              <a:t>术和数字水印两个主要分支</a:t>
            </a:r>
            <a:r>
              <a:rPr lang="zh-CN" altLang="en-US" sz="3000" b="1" dirty="0" smtClean="0">
                <a:ea typeface="华文细黑" pitchFamily="2" charset="-122"/>
              </a:rPr>
              <a:t>。</a:t>
            </a:r>
            <a:endParaRPr lang="en-US" altLang="zh-CN" sz="3000" b="1" dirty="0" smtClean="0">
              <a:ea typeface="华文细黑" pitchFamily="2" charset="-122"/>
            </a:endParaRPr>
          </a:p>
          <a:p>
            <a:pPr marL="765353" indent="-765353">
              <a:buNone/>
            </a:pPr>
            <a:r>
              <a:rPr lang="en-US" altLang="zh-CN" sz="3000" b="1" dirty="0">
                <a:ea typeface="华文细黑" pitchFamily="2" charset="-122"/>
              </a:rPr>
              <a:t> </a:t>
            </a:r>
            <a:r>
              <a:rPr lang="en-US" altLang="zh-CN" sz="3000" b="1" dirty="0" smtClean="0">
                <a:ea typeface="华文细黑" pitchFamily="2" charset="-122"/>
              </a:rPr>
              <a:t>       </a:t>
            </a:r>
            <a:r>
              <a:rPr lang="zh-CN" altLang="en-US" sz="3000" b="1" dirty="0" smtClean="0">
                <a:ea typeface="华文细黑" pitchFamily="2" charset="-122"/>
              </a:rPr>
              <a:t>隐</a:t>
            </a:r>
            <a:r>
              <a:rPr lang="zh-CN" altLang="en-US" sz="3000" b="1" dirty="0">
                <a:ea typeface="华文细黑" pitchFamily="2" charset="-122"/>
              </a:rPr>
              <a:t>写术研究的重点是</a:t>
            </a:r>
            <a:r>
              <a:rPr lang="zh-CN" altLang="en-US" sz="3000" b="1" dirty="0" smtClean="0">
                <a:ea typeface="华文细黑" pitchFamily="2" charset="-122"/>
              </a:rPr>
              <a:t>如何</a:t>
            </a:r>
            <a:r>
              <a:rPr lang="zh-CN" altLang="en-US" sz="3000" b="1" dirty="0" smtClean="0">
                <a:solidFill>
                  <a:srgbClr val="FF0000"/>
                </a:solidFill>
                <a:ea typeface="华文细黑" pitchFamily="2" charset="-122"/>
              </a:rPr>
              <a:t>实现</a:t>
            </a:r>
            <a:r>
              <a:rPr lang="zh-CN" altLang="en-US" sz="3000" b="1" dirty="0">
                <a:solidFill>
                  <a:srgbClr val="FF0000"/>
                </a:solidFill>
                <a:ea typeface="华文细黑" pitchFamily="2" charset="-122"/>
              </a:rPr>
              <a:t>信息的伪装的隐蔽性</a:t>
            </a:r>
            <a:r>
              <a:rPr lang="zh-CN" altLang="en-US" sz="3000" b="1" dirty="0">
                <a:ea typeface="华文细黑" pitchFamily="2" charset="-122"/>
              </a:rPr>
              <a:t>；而数字水印则需要考虑</a:t>
            </a:r>
            <a:r>
              <a:rPr lang="zh-CN" altLang="en-US" sz="3000" b="1" dirty="0">
                <a:solidFill>
                  <a:srgbClr val="FF0000"/>
                </a:solidFill>
                <a:ea typeface="华文细黑" pitchFamily="2" charset="-122"/>
              </a:rPr>
              <a:t>水印</a:t>
            </a:r>
            <a:r>
              <a:rPr lang="zh-CN" altLang="en-US" sz="3000" b="1" dirty="0" smtClean="0">
                <a:solidFill>
                  <a:srgbClr val="FF0000"/>
                </a:solidFill>
                <a:ea typeface="华文细黑" pitchFamily="2" charset="-122"/>
              </a:rPr>
              <a:t>信息</a:t>
            </a:r>
            <a:r>
              <a:rPr lang="zh-CN" altLang="en-US" sz="3000" b="1" dirty="0">
                <a:solidFill>
                  <a:srgbClr val="FF0000"/>
                </a:solidFill>
                <a:ea typeface="华文细黑" pitchFamily="2" charset="-122"/>
              </a:rPr>
              <a:t>是否稳健</a:t>
            </a:r>
            <a:r>
              <a:rPr lang="zh-CN" altLang="en-US" sz="3000" b="1" dirty="0">
                <a:ea typeface="华文细黑" pitchFamily="2" charset="-122"/>
              </a:rPr>
              <a:t>等特性，如对各种可能攻击的敏感性等。</a:t>
            </a:r>
            <a:r>
              <a:rPr lang="zh-CN" altLang="en-US" sz="3000" b="1" dirty="0" smtClean="0">
                <a:ea typeface="华文细黑" pitchFamily="2" charset="-122"/>
              </a:rPr>
              <a:t>根据隐藏</a:t>
            </a:r>
            <a:r>
              <a:rPr lang="zh-CN" altLang="en-US" sz="3000" b="1" dirty="0">
                <a:ea typeface="华文细黑" pitchFamily="2" charset="-122"/>
              </a:rPr>
              <a:t>协议，信息隐藏还可分为无密钥信息隐藏、私钥</a:t>
            </a:r>
            <a:r>
              <a:rPr lang="zh-CN" altLang="en-US" sz="3000" b="1" dirty="0" smtClean="0">
                <a:ea typeface="华文细黑" pitchFamily="2" charset="-122"/>
              </a:rPr>
              <a:t>信息隐藏</a:t>
            </a:r>
            <a:r>
              <a:rPr lang="zh-CN" altLang="en-US" sz="3000" b="1" dirty="0">
                <a:ea typeface="华文细黑" pitchFamily="2" charset="-122"/>
              </a:rPr>
              <a:t>、公钥信息隐藏。</a:t>
            </a:r>
            <a:r>
              <a:rPr lang="zh-CN" altLang="en-US" sz="3000" b="1" dirty="0">
                <a:latin typeface="华文细黑" pitchFamily="2" charset="-122"/>
                <a:ea typeface="华文细黑" pitchFamily="2" charset="-122"/>
              </a:rPr>
              <a:t>         </a:t>
            </a:r>
          </a:p>
        </p:txBody>
      </p:sp>
    </p:spTree>
    <p:extLst>
      <p:ext uri="{BB962C8B-B14F-4D97-AF65-F5344CB8AC3E}">
        <p14:creationId xmlns:p14="http://schemas.microsoft.com/office/powerpoint/2010/main" val="255939677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912B4D0C-F5CD-4895-8629-2D7C20F809F6}" type="slidenum">
              <a:rPr lang="en-US" altLang="zh-CN"/>
              <a:pPr>
                <a:defRPr/>
              </a:pPr>
              <a:t>21</a:t>
            </a:fld>
            <a:endParaRPr lang="en-US" altLang="zh-CN"/>
          </a:p>
        </p:txBody>
      </p:sp>
      <p:sp>
        <p:nvSpPr>
          <p:cNvPr id="20484" name="Rectangle 3"/>
          <p:cNvSpPr>
            <a:spLocks noGrp="1" noChangeArrowheads="1"/>
          </p:cNvSpPr>
          <p:nvPr>
            <p:ph type="body" idx="1"/>
          </p:nvPr>
        </p:nvSpPr>
        <p:spPr>
          <a:xfrm>
            <a:off x="524719" y="808013"/>
            <a:ext cx="11446247" cy="5832648"/>
          </a:xfrm>
        </p:spPr>
        <p:txBody>
          <a:bodyPr>
            <a:normAutofit fontScale="92500" lnSpcReduction="20000"/>
          </a:bodyPr>
          <a:lstStyle/>
          <a:p>
            <a:pPr marL="765353" indent="-765353"/>
            <a:r>
              <a:rPr lang="zh-CN" altLang="en-US" sz="3500" b="1" dirty="0">
                <a:latin typeface="华文细黑" pitchFamily="2" charset="-122"/>
                <a:ea typeface="华文细黑" pitchFamily="2" charset="-122"/>
              </a:rPr>
              <a:t>信息隐藏技术要求</a:t>
            </a:r>
            <a:r>
              <a:rPr lang="zh-CN" altLang="en-US" sz="5000" dirty="0">
                <a:latin typeface="华文细黑" pitchFamily="2" charset="-122"/>
                <a:ea typeface="华文细黑" pitchFamily="2" charset="-122"/>
              </a:rPr>
              <a:t> </a:t>
            </a:r>
          </a:p>
          <a:p>
            <a:pPr marL="765353" indent="-765353"/>
            <a:endParaRPr lang="zh-CN" altLang="en-US" sz="3000" b="1" dirty="0">
              <a:latin typeface="华文细黑" pitchFamily="2" charset="-122"/>
              <a:ea typeface="华文细黑" pitchFamily="2" charset="-122"/>
            </a:endParaRPr>
          </a:p>
          <a:p>
            <a:pPr marL="765353" indent="-765353" algn="just">
              <a:lnSpc>
                <a:spcPct val="120000"/>
              </a:lnSpc>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1</a:t>
            </a:r>
            <a:r>
              <a:rPr lang="zh-CN" altLang="en-US" sz="3000" b="1" dirty="0">
                <a:latin typeface="华文细黑" pitchFamily="2" charset="-122"/>
                <a:ea typeface="华文细黑" pitchFamily="2" charset="-122"/>
              </a:rPr>
              <a:t>）隐写术：隐写术的要求包括不可感知性和不</a:t>
            </a:r>
            <a:r>
              <a:rPr lang="zh-CN" altLang="en-US" sz="3000" b="1" dirty="0" smtClean="0">
                <a:latin typeface="华文细黑" pitchFamily="2" charset="-122"/>
                <a:ea typeface="华文细黑" pitchFamily="2" charset="-122"/>
              </a:rPr>
              <a:t>可检测性</a:t>
            </a:r>
            <a:r>
              <a:rPr lang="zh-CN" altLang="en-US" sz="3000" b="1" dirty="0">
                <a:latin typeface="华文细黑" pitchFamily="2" charset="-122"/>
                <a:ea typeface="华文细黑" pitchFamily="2" charset="-122"/>
              </a:rPr>
              <a:t>、秘密性、较大</a:t>
            </a:r>
            <a:r>
              <a:rPr lang="zh-CN" altLang="en-US" sz="3000" b="1" dirty="0" smtClean="0">
                <a:latin typeface="华文细黑" pitchFamily="2" charset="-122"/>
                <a:ea typeface="华文细黑" pitchFamily="2" charset="-122"/>
              </a:rPr>
              <a:t>的容量</a:t>
            </a:r>
            <a:r>
              <a:rPr lang="zh-CN" altLang="en-US" sz="3000" b="1" dirty="0">
                <a:latin typeface="华文细黑" pitchFamily="2" charset="-122"/>
                <a:ea typeface="华文细黑" pitchFamily="2" charset="-122"/>
              </a:rPr>
              <a:t>以及算法实现简单。</a:t>
            </a:r>
          </a:p>
          <a:p>
            <a:pPr marL="765353" indent="-765353">
              <a:lnSpc>
                <a:spcPct val="120000"/>
              </a:lnSpc>
              <a:buNone/>
            </a:pPr>
            <a:r>
              <a:rPr lang="zh-CN" altLang="en-US" sz="3000" b="1" dirty="0">
                <a:latin typeface="华文细黑" pitchFamily="2" charset="-122"/>
                <a:ea typeface="华文细黑" pitchFamily="2" charset="-122"/>
              </a:rPr>
              <a:t>          </a:t>
            </a:r>
            <a:r>
              <a:rPr lang="zh-CN" altLang="en-US" sz="3000" b="1" dirty="0" smtClean="0">
                <a:latin typeface="华文细黑" pitchFamily="2" charset="-122"/>
                <a:ea typeface="华文细黑" pitchFamily="2" charset="-122"/>
              </a:rPr>
              <a:t>（</a:t>
            </a:r>
            <a:r>
              <a:rPr lang="en-US" altLang="zh-CN" sz="3000" b="1" dirty="0" smtClean="0">
                <a:latin typeface="华文细黑" pitchFamily="2" charset="-122"/>
                <a:ea typeface="华文细黑" pitchFamily="2" charset="-122"/>
              </a:rPr>
              <a:t>2</a:t>
            </a:r>
            <a:r>
              <a:rPr lang="zh-CN" altLang="en-US" sz="3000" b="1" dirty="0">
                <a:latin typeface="华文细黑" pitchFamily="2" charset="-122"/>
                <a:ea typeface="华文细黑" pitchFamily="2" charset="-122"/>
              </a:rPr>
              <a:t>）鲁棒水印：鲁棒水印最重要的要求包括不可</a:t>
            </a:r>
            <a:r>
              <a:rPr lang="zh-CN" altLang="en-US" sz="3000" b="1" dirty="0" smtClean="0">
                <a:latin typeface="华文细黑" pitchFamily="2" charset="-122"/>
                <a:ea typeface="华文细黑" pitchFamily="2" charset="-122"/>
              </a:rPr>
              <a:t>感知</a:t>
            </a:r>
            <a:r>
              <a:rPr lang="zh-CN" altLang="en-US" sz="3000" b="1" dirty="0">
                <a:latin typeface="华文细黑" pitchFamily="2" charset="-122"/>
                <a:ea typeface="华文细黑" pitchFamily="2" charset="-122"/>
              </a:rPr>
              <a:t>性、鲁棒性、能解决</a:t>
            </a:r>
            <a:r>
              <a:rPr lang="zh-CN" altLang="en-US" sz="3000" b="1" dirty="0" smtClean="0">
                <a:latin typeface="华文细黑" pitchFamily="2" charset="-122"/>
                <a:ea typeface="华文细黑" pitchFamily="2" charset="-122"/>
              </a:rPr>
              <a:t>所有权问题</a:t>
            </a:r>
            <a:r>
              <a:rPr lang="zh-CN" altLang="en-US" sz="3000" b="1" dirty="0">
                <a:latin typeface="华文细黑" pitchFamily="2" charset="-122"/>
                <a:ea typeface="华文细黑" pitchFamily="2" charset="-122"/>
              </a:rPr>
              <a:t>、秘密性以及</a:t>
            </a:r>
            <a:r>
              <a:rPr lang="zh-CN" altLang="en-US" sz="3000" b="1" dirty="0" smtClean="0">
                <a:latin typeface="华文细黑" pitchFamily="2" charset="-122"/>
                <a:ea typeface="华文细黑" pitchFamily="2" charset="-122"/>
              </a:rPr>
              <a:t>算法实现</a:t>
            </a:r>
            <a:r>
              <a:rPr lang="zh-CN" altLang="en-US" sz="3000" b="1" dirty="0">
                <a:latin typeface="华文细黑" pitchFamily="2" charset="-122"/>
                <a:ea typeface="华文细黑" pitchFamily="2" charset="-122"/>
              </a:rPr>
              <a:t>简单等</a:t>
            </a:r>
            <a:r>
              <a:rPr lang="zh-CN" altLang="en-US" sz="3000" b="1" dirty="0" smtClean="0">
                <a:latin typeface="华文细黑" pitchFamily="2" charset="-122"/>
                <a:ea typeface="华文细黑" pitchFamily="2" charset="-122"/>
              </a:rPr>
              <a:t>。</a:t>
            </a:r>
            <a:endParaRPr lang="en-US" altLang="zh-CN" sz="3000" b="1" dirty="0" smtClean="0">
              <a:latin typeface="华文细黑" pitchFamily="2" charset="-122"/>
              <a:ea typeface="华文细黑" pitchFamily="2" charset="-122"/>
            </a:endParaRPr>
          </a:p>
          <a:p>
            <a:pPr marL="765353" indent="-765353">
              <a:lnSpc>
                <a:spcPct val="120000"/>
              </a:lnSpc>
              <a:buNone/>
            </a:pPr>
            <a:r>
              <a:rPr lang="en-US" altLang="zh-CN" sz="3000" b="1" dirty="0">
                <a:latin typeface="华文细黑" pitchFamily="2" charset="-122"/>
                <a:ea typeface="华文细黑" pitchFamily="2" charset="-122"/>
              </a:rPr>
              <a:t> </a:t>
            </a:r>
            <a:r>
              <a:rPr lang="en-US" altLang="zh-CN" sz="3000" b="1" dirty="0" smtClean="0">
                <a:latin typeface="华文细黑" pitchFamily="2" charset="-122"/>
                <a:ea typeface="华文细黑" pitchFamily="2" charset="-122"/>
              </a:rPr>
              <a:t>        </a:t>
            </a:r>
            <a:r>
              <a:rPr lang="zh-CN" altLang="en-US" sz="3000" b="1" dirty="0" smtClean="0">
                <a:latin typeface="华文细黑" pitchFamily="2" charset="-122"/>
                <a:ea typeface="华文细黑" pitchFamily="2" charset="-122"/>
              </a:rPr>
              <a:t>（</a:t>
            </a:r>
            <a:r>
              <a:rPr lang="en-US" altLang="zh-CN" sz="3000" b="1" dirty="0">
                <a:latin typeface="华文细黑" pitchFamily="2" charset="-122"/>
                <a:ea typeface="华文细黑" pitchFamily="2" charset="-122"/>
              </a:rPr>
              <a:t>3</a:t>
            </a:r>
            <a:r>
              <a:rPr lang="zh-CN" altLang="en-US" sz="3000" b="1" dirty="0">
                <a:latin typeface="华文细黑" pitchFamily="2" charset="-122"/>
                <a:ea typeface="华文细黑" pitchFamily="2" charset="-122"/>
              </a:rPr>
              <a:t>）完全脆弱水印：完全脆弱水印最重要的要求</a:t>
            </a:r>
            <a:r>
              <a:rPr lang="zh-CN" altLang="en-US" sz="3000" b="1" dirty="0" smtClean="0">
                <a:latin typeface="华文细黑" pitchFamily="2" charset="-122"/>
                <a:ea typeface="华文细黑" pitchFamily="2" charset="-122"/>
              </a:rPr>
              <a:t>包括</a:t>
            </a:r>
            <a:r>
              <a:rPr lang="zh-CN" altLang="en-US" sz="3000" b="1" dirty="0">
                <a:latin typeface="华文细黑" pitchFamily="2" charset="-122"/>
                <a:ea typeface="华文细黑" pitchFamily="2" charset="-122"/>
              </a:rPr>
              <a:t>不可感知性、对任何处理的敏感性、秘密性以及算法</a:t>
            </a:r>
            <a:r>
              <a:rPr lang="zh-CN" altLang="en-US" sz="3000" b="1" dirty="0" smtClean="0">
                <a:latin typeface="华文细黑" pitchFamily="2" charset="-122"/>
                <a:ea typeface="华文细黑" pitchFamily="2" charset="-122"/>
              </a:rPr>
              <a:t>实现</a:t>
            </a:r>
            <a:r>
              <a:rPr lang="zh-CN" altLang="en-US" sz="3000" b="1" dirty="0">
                <a:latin typeface="华文细黑" pitchFamily="2" charset="-122"/>
                <a:ea typeface="华文细黑" pitchFamily="2" charset="-122"/>
              </a:rPr>
              <a:t>简单等。</a:t>
            </a:r>
          </a:p>
          <a:p>
            <a:pPr marL="765353" indent="-765353" algn="just">
              <a:lnSpc>
                <a:spcPct val="120000"/>
              </a:lnSpc>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4</a:t>
            </a:r>
            <a:r>
              <a:rPr lang="zh-CN" altLang="en-US" sz="3000" b="1" dirty="0">
                <a:latin typeface="华文细黑" pitchFamily="2" charset="-122"/>
                <a:ea typeface="华文细黑" pitchFamily="2" charset="-122"/>
              </a:rPr>
              <a:t>）半脆弱水印：对完全脆弱水印最重要的要求</a:t>
            </a:r>
            <a:r>
              <a:rPr lang="zh-CN" altLang="en-US" sz="3000" b="1" dirty="0" smtClean="0">
                <a:latin typeface="华文细黑" pitchFamily="2" charset="-122"/>
                <a:ea typeface="华文细黑" pitchFamily="2" charset="-122"/>
              </a:rPr>
              <a:t>包括</a:t>
            </a:r>
            <a:r>
              <a:rPr lang="zh-CN" altLang="en-US" sz="3000" b="1" dirty="0">
                <a:latin typeface="华文细黑" pitchFamily="2" charset="-122"/>
                <a:ea typeface="华文细黑" pitchFamily="2" charset="-122"/>
              </a:rPr>
              <a:t>不可感知性、对恶意攻击的敏感性、对合法处理的</a:t>
            </a:r>
            <a:r>
              <a:rPr lang="zh-CN" altLang="en-US" sz="3000" b="1" dirty="0" smtClean="0">
                <a:latin typeface="华文细黑" pitchFamily="2" charset="-122"/>
                <a:ea typeface="华文细黑" pitchFamily="2" charset="-122"/>
              </a:rPr>
              <a:t>鲁棒性</a:t>
            </a:r>
            <a:r>
              <a:rPr lang="zh-CN" altLang="en-US" sz="3000" b="1" dirty="0">
                <a:latin typeface="华文细黑" pitchFamily="2" charset="-122"/>
                <a:ea typeface="华文细黑" pitchFamily="2" charset="-122"/>
              </a:rPr>
              <a:t>、秘密性以及算法实现简单</a:t>
            </a:r>
            <a:r>
              <a:rPr lang="zh-CN" altLang="en-US" sz="2500" b="1" dirty="0">
                <a:latin typeface="华文细黑" pitchFamily="2" charset="-122"/>
                <a:ea typeface="华文细黑" pitchFamily="2" charset="-122"/>
              </a:rPr>
              <a:t>等</a:t>
            </a:r>
            <a:r>
              <a:rPr lang="zh-CN" altLang="en-US" sz="2500" b="1" dirty="0" smtClean="0">
                <a:latin typeface="华文细黑" pitchFamily="2" charset="-122"/>
                <a:ea typeface="华文细黑" pitchFamily="2" charset="-122"/>
              </a:rPr>
              <a:t>。</a:t>
            </a:r>
            <a:endParaRPr lang="zh-CN" altLang="en-US" sz="3000" b="1" dirty="0">
              <a:latin typeface="华文细黑" pitchFamily="2" charset="-122"/>
              <a:ea typeface="华文细黑" pitchFamily="2" charset="-122"/>
            </a:endParaRPr>
          </a:p>
          <a:p>
            <a:pPr marL="765353" indent="-765353" algn="just">
              <a:buNone/>
            </a:pPr>
            <a:r>
              <a:rPr lang="zh-CN" altLang="en-US" sz="3000" b="1" dirty="0">
                <a:latin typeface="华文细黑" pitchFamily="2" charset="-122"/>
                <a:ea typeface="华文细黑" pitchFamily="2" charset="-122"/>
              </a:rPr>
              <a:t>         </a:t>
            </a:r>
          </a:p>
        </p:txBody>
      </p:sp>
    </p:spTree>
    <p:extLst>
      <p:ext uri="{BB962C8B-B14F-4D97-AF65-F5344CB8AC3E}">
        <p14:creationId xmlns:p14="http://schemas.microsoft.com/office/powerpoint/2010/main" val="213804347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C8326ABD-5843-4D8B-BC23-7B417025A01B}" type="slidenum">
              <a:rPr lang="en-US" altLang="zh-CN"/>
              <a:pPr>
                <a:defRPr/>
              </a:pPr>
              <a:t>22</a:t>
            </a:fld>
            <a:endParaRPr lang="en-US" altLang="zh-CN"/>
          </a:p>
        </p:txBody>
      </p:sp>
      <p:sp>
        <p:nvSpPr>
          <p:cNvPr id="23556" name="Rectangle 3"/>
          <p:cNvSpPr>
            <a:spLocks noGrp="1" noChangeArrowheads="1"/>
          </p:cNvSpPr>
          <p:nvPr>
            <p:ph type="body" idx="1"/>
          </p:nvPr>
        </p:nvSpPr>
        <p:spPr>
          <a:xfrm>
            <a:off x="810370" y="1240061"/>
            <a:ext cx="11340703" cy="5400600"/>
          </a:xfrm>
        </p:spPr>
        <p:txBody>
          <a:bodyPr>
            <a:normAutofit lnSpcReduction="10000"/>
          </a:bodyPr>
          <a:lstStyle/>
          <a:p>
            <a:pPr marL="765353" indent="-765353"/>
            <a:r>
              <a:rPr lang="zh-CN" altLang="en-US" sz="3500" b="1" dirty="0">
                <a:latin typeface="华文细黑" pitchFamily="2" charset="-122"/>
                <a:ea typeface="华文细黑" pitchFamily="2" charset="-122"/>
              </a:rPr>
              <a:t>信息隐藏技术原理</a:t>
            </a:r>
          </a:p>
          <a:p>
            <a:pPr marL="765353" indent="-765353"/>
            <a:r>
              <a:rPr lang="zh-CN" altLang="en-US" sz="3000" b="1" dirty="0">
                <a:latin typeface="华文细黑" pitchFamily="2" charset="-122"/>
                <a:ea typeface="华文细黑" pitchFamily="2" charset="-122"/>
              </a:rPr>
              <a:t>从信号处理的角度来理解，信息隐藏可视为在</a:t>
            </a:r>
            <a:r>
              <a:rPr lang="zh-CN" altLang="en-US" sz="3000" b="1" dirty="0">
                <a:solidFill>
                  <a:srgbClr val="FF0000"/>
                </a:solidFill>
                <a:latin typeface="华文细黑" pitchFamily="2" charset="-122"/>
                <a:ea typeface="华文细黑" pitchFamily="2" charset="-122"/>
              </a:rPr>
              <a:t>强背景信号（载体）中叠加一个弱信号（隐藏信息）</a:t>
            </a:r>
            <a:r>
              <a:rPr lang="zh-CN" altLang="en-US" sz="3000" b="1" dirty="0">
                <a:latin typeface="华文细黑" pitchFamily="2" charset="-122"/>
                <a:ea typeface="华文细黑" pitchFamily="2" charset="-122"/>
              </a:rPr>
              <a:t>。由于人的听觉系统和视觉系统的分辨能力受到一定的限制，叠加的弱信号只要低于某一个阈值，人就无法感觉到隐藏信息的存在。</a:t>
            </a:r>
          </a:p>
          <a:p>
            <a:pPr marL="765353" indent="-765353"/>
            <a:endParaRPr lang="zh-CN" altLang="en-US" sz="3000" b="1" dirty="0">
              <a:latin typeface="华文细黑" pitchFamily="2" charset="-122"/>
              <a:ea typeface="华文细黑" pitchFamily="2" charset="-122"/>
            </a:endParaRPr>
          </a:p>
          <a:p>
            <a:pPr marL="765353" indent="-765353">
              <a:buNone/>
            </a:pPr>
            <a:r>
              <a:rPr lang="zh-CN" altLang="en-US" sz="3000" b="1" dirty="0">
                <a:ea typeface="华文细黑" pitchFamily="2" charset="-122"/>
              </a:rPr>
              <a:t>        设</a:t>
            </a:r>
            <a:r>
              <a:rPr lang="en-US" altLang="zh-CN" sz="3000" b="1" i="1" dirty="0">
                <a:ea typeface="华文细黑" pitchFamily="2" charset="-122"/>
              </a:rPr>
              <a:t>H</a:t>
            </a:r>
            <a:r>
              <a:rPr lang="zh-CN" altLang="en-US" sz="3000" b="1" dirty="0">
                <a:ea typeface="华文细黑" pitchFamily="2" charset="-122"/>
              </a:rPr>
              <a:t>和</a:t>
            </a:r>
            <a:r>
              <a:rPr lang="en-US" altLang="zh-CN" sz="3000" b="1" i="1" dirty="0">
                <a:ea typeface="华文细黑" pitchFamily="2" charset="-122"/>
              </a:rPr>
              <a:t>H</a:t>
            </a:r>
            <a:r>
              <a:rPr lang="en-US" altLang="zh-CN" sz="3000" b="1" dirty="0">
                <a:ea typeface="华文细黑" pitchFamily="2" charset="-122"/>
              </a:rPr>
              <a:t>’</a:t>
            </a:r>
            <a:r>
              <a:rPr lang="zh-CN" altLang="en-US" sz="3000" b="1" dirty="0">
                <a:ea typeface="华文细黑" pitchFamily="2" charset="-122"/>
              </a:rPr>
              <a:t>分别表示原始载体信号和隐藏信息后的含</a:t>
            </a:r>
            <a:r>
              <a:rPr lang="zh-CN" altLang="en-US" sz="3000" b="1" dirty="0" smtClean="0">
                <a:ea typeface="华文细黑" pitchFamily="2" charset="-122"/>
              </a:rPr>
              <a:t>隐秘</a:t>
            </a:r>
            <a:r>
              <a:rPr lang="zh-CN" altLang="en-US" sz="3000" b="1" dirty="0">
                <a:ea typeface="华文细黑" pitchFamily="2" charset="-122"/>
              </a:rPr>
              <a:t>信息载体信号，</a:t>
            </a:r>
            <a:r>
              <a:rPr lang="en-US" altLang="zh-CN" sz="3000" b="1" i="1" dirty="0">
                <a:ea typeface="华文细黑" pitchFamily="2" charset="-122"/>
              </a:rPr>
              <a:t>W</a:t>
            </a:r>
            <a:r>
              <a:rPr lang="zh-CN" altLang="en-US" sz="3000" b="1" dirty="0">
                <a:ea typeface="华文细黑" pitchFamily="2" charset="-122"/>
              </a:rPr>
              <a:t>为待隐藏信息，信息隐藏的过程可</a:t>
            </a:r>
            <a:r>
              <a:rPr lang="zh-CN" altLang="en-US" sz="3000" b="1" dirty="0" smtClean="0">
                <a:ea typeface="华文细黑" pitchFamily="2" charset="-122"/>
              </a:rPr>
              <a:t>表示</a:t>
            </a:r>
            <a:r>
              <a:rPr lang="zh-CN" altLang="en-US" sz="3000" b="1" dirty="0">
                <a:ea typeface="华文细黑" pitchFamily="2" charset="-122"/>
              </a:rPr>
              <a:t>为</a:t>
            </a:r>
            <a:r>
              <a:rPr lang="zh-CN" altLang="en-US" sz="3000" b="1" dirty="0" smtClean="0">
                <a:ea typeface="华文细黑" pitchFamily="2" charset="-122"/>
              </a:rPr>
              <a:t>：</a:t>
            </a:r>
            <a:endParaRPr lang="en-US" altLang="zh-CN" sz="3000" b="1" dirty="0" smtClean="0">
              <a:ea typeface="华文细黑" pitchFamily="2" charset="-122"/>
            </a:endParaRPr>
          </a:p>
          <a:p>
            <a:pPr marL="765353" indent="-765353">
              <a:buNone/>
            </a:pPr>
            <a:endParaRPr lang="zh-CN" altLang="en-US" sz="3000" b="1" dirty="0">
              <a:ea typeface="华文细黑" pitchFamily="2" charset="-122"/>
            </a:endParaRPr>
          </a:p>
          <a:p>
            <a:pPr marL="765353" indent="-765353">
              <a:buNone/>
            </a:pPr>
            <a:endParaRPr lang="zh-CN" altLang="en-US" sz="3000" b="1" dirty="0">
              <a:ea typeface="华文细黑" pitchFamily="2" charset="-122"/>
            </a:endParaRPr>
          </a:p>
          <a:p>
            <a:pPr marL="765353" indent="-765353">
              <a:buNone/>
            </a:pPr>
            <a:r>
              <a:rPr lang="zh-CN" altLang="en-US" sz="3000" b="1" dirty="0">
                <a:ea typeface="华文细黑" pitchFamily="2" charset="-122"/>
              </a:rPr>
              <a:t>                                                                                  </a:t>
            </a:r>
            <a:r>
              <a:rPr lang="zh-CN" altLang="en-US" sz="3500" b="1" dirty="0" smtClean="0">
                <a:latin typeface="华文细黑" pitchFamily="2" charset="-122"/>
                <a:ea typeface="华文细黑" pitchFamily="2" charset="-122"/>
              </a:rPr>
              <a:t>                                                                                                                                                                         </a:t>
            </a:r>
            <a:endParaRPr lang="zh-CN" altLang="en-US" sz="3500" b="1" dirty="0">
              <a:latin typeface="华文细黑" pitchFamily="2" charset="-122"/>
              <a:ea typeface="华文细黑" pitchFamily="2" charset="-122"/>
            </a:endParaRPr>
          </a:p>
        </p:txBody>
      </p:sp>
      <p:sp>
        <p:nvSpPr>
          <p:cNvPr id="23557" name="Rectangle 4"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23558" name="Object 5"/>
          <p:cNvGraphicFramePr>
            <a:graphicFrameLocks noChangeAspect="1"/>
          </p:cNvGraphicFramePr>
          <p:nvPr>
            <p:extLst>
              <p:ext uri="{D42A27DB-BD31-4B8C-83A1-F6EECF244321}">
                <p14:modId xmlns:p14="http://schemas.microsoft.com/office/powerpoint/2010/main" val="2568167714"/>
              </p:ext>
            </p:extLst>
          </p:nvPr>
        </p:nvGraphicFramePr>
        <p:xfrm>
          <a:off x="3549055" y="5416525"/>
          <a:ext cx="4757292" cy="674712"/>
        </p:xfrm>
        <a:graphic>
          <a:graphicData uri="http://schemas.openxmlformats.org/presentationml/2006/ole">
            <mc:AlternateContent xmlns:mc="http://schemas.openxmlformats.org/markup-compatibility/2006">
              <mc:Choice xmlns:v="urn:schemas-microsoft-com:vml" Requires="v">
                <p:oleObj spid="_x0000_s14402" name="Equation" r:id="rId3" imgW="1206500" imgH="228600" progId="Equation.DSMT4">
                  <p:embed/>
                </p:oleObj>
              </mc:Choice>
              <mc:Fallback>
                <p:oleObj name="Equation" r:id="rId3" imgW="12065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055" y="5416525"/>
                        <a:ext cx="4757292" cy="674712"/>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42944788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6"/>
          <p:cNvSpPr>
            <a:spLocks noGrp="1"/>
          </p:cNvSpPr>
          <p:nvPr>
            <p:ph type="sldNum" sz="quarter" idx="4294967295"/>
          </p:nvPr>
        </p:nvSpPr>
        <p:spPr>
          <a:xfrm>
            <a:off x="9215438" y="6589748"/>
            <a:ext cx="2678906" cy="482177"/>
          </a:xfrm>
          <a:prstGeom prst="rect">
            <a:avLst/>
          </a:prstGeom>
        </p:spPr>
        <p:txBody>
          <a:bodyPr lIns="114803" tIns="57401" rIns="114803" bIns="57401"/>
          <a:lstStyle/>
          <a:p>
            <a:pPr>
              <a:defRPr/>
            </a:pPr>
            <a:fld id="{E2EE0F43-B651-43C1-BF9C-84082659B63F}" type="slidenum">
              <a:rPr lang="en-US" altLang="zh-CN"/>
              <a:pPr>
                <a:defRPr/>
              </a:pPr>
              <a:t>23</a:t>
            </a:fld>
            <a:endParaRPr lang="en-US" altLang="zh-CN"/>
          </a:p>
        </p:txBody>
      </p:sp>
      <p:sp>
        <p:nvSpPr>
          <p:cNvPr id="24580" name="Rectangle 3"/>
          <p:cNvSpPr>
            <a:spLocks noGrp="1" noChangeArrowheads="1"/>
          </p:cNvSpPr>
          <p:nvPr>
            <p:ph type="body" sz="half" idx="1"/>
          </p:nvPr>
        </p:nvSpPr>
        <p:spPr>
          <a:xfrm>
            <a:off x="740743" y="750052"/>
            <a:ext cx="11291590" cy="5277156"/>
          </a:xfrm>
        </p:spPr>
        <p:txBody>
          <a:bodyPr>
            <a:normAutofit fontScale="92500" lnSpcReduction="10000"/>
          </a:bodyPr>
          <a:lstStyle/>
          <a:p>
            <a:pPr marL="765353" indent="-765353"/>
            <a:r>
              <a:rPr lang="zh-CN" altLang="en-US" sz="3500" b="1" dirty="0">
                <a:latin typeface="华文细黑" pitchFamily="2" charset="-122"/>
                <a:ea typeface="华文细黑" pitchFamily="2" charset="-122"/>
              </a:rPr>
              <a:t>信息隐藏技术原理</a:t>
            </a:r>
          </a:p>
          <a:p>
            <a:pPr marL="765353" indent="-765353"/>
            <a:endParaRPr lang="zh-CN" altLang="en-US" sz="3000"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a:t>
            </a:r>
            <a:r>
              <a:rPr lang="en-US" altLang="zh-CN" sz="3000" b="1" dirty="0" err="1">
                <a:ea typeface="华文细黑" pitchFamily="2" charset="-122"/>
              </a:rPr>
              <a:t>I.J.Cox</a:t>
            </a:r>
            <a:r>
              <a:rPr lang="zh-CN" altLang="en-US" sz="3000" b="1" dirty="0">
                <a:latin typeface="华文细黑" pitchFamily="2" charset="-122"/>
                <a:ea typeface="华文细黑" pitchFamily="2" charset="-122"/>
              </a:rPr>
              <a:t>提出了三种常用的信息嵌入公式，分别为：</a:t>
            </a:r>
          </a:p>
          <a:p>
            <a:pPr marL="765353" indent="-765353">
              <a:buNone/>
            </a:pPr>
            <a:endParaRPr lang="zh-CN" altLang="en-US" sz="2500" b="1" dirty="0">
              <a:latin typeface="华文细黑" pitchFamily="2" charset="-122"/>
              <a:ea typeface="华文细黑" pitchFamily="2" charset="-122"/>
            </a:endParaRPr>
          </a:p>
          <a:p>
            <a:pPr marL="765353" indent="-765353">
              <a:buNone/>
            </a:pPr>
            <a:r>
              <a:rPr lang="zh-CN" altLang="en-US" sz="2500" b="1" dirty="0" smtClean="0">
                <a:latin typeface="华文细黑" pitchFamily="2" charset="-122"/>
                <a:ea typeface="华文细黑" pitchFamily="2" charset="-122"/>
              </a:rPr>
              <a:t>                                                                                                     </a:t>
            </a:r>
            <a:endParaRPr lang="en-US" altLang="zh-CN" sz="2500" b="1" dirty="0" smtClean="0">
              <a:latin typeface="华文细黑" pitchFamily="2" charset="-122"/>
              <a:ea typeface="华文细黑" pitchFamily="2" charset="-122"/>
            </a:endParaRPr>
          </a:p>
          <a:p>
            <a:pPr marL="765353" indent="-765353">
              <a:buNone/>
            </a:pPr>
            <a:r>
              <a:rPr lang="en-US" altLang="zh-CN" sz="2500" b="1" dirty="0" smtClean="0">
                <a:latin typeface="华文细黑" pitchFamily="2" charset="-122"/>
                <a:ea typeface="华文细黑" pitchFamily="2" charset="-122"/>
              </a:rPr>
              <a:t>                                                                                                         </a:t>
            </a:r>
          </a:p>
          <a:p>
            <a:pPr marL="765353" indent="-765353">
              <a:buNone/>
            </a:pPr>
            <a:endParaRPr lang="en-US" altLang="zh-CN" sz="2500" b="1" dirty="0" smtClean="0">
              <a:latin typeface="华文细黑" pitchFamily="2" charset="-122"/>
              <a:ea typeface="华文细黑" pitchFamily="2" charset="-122"/>
            </a:endParaRPr>
          </a:p>
          <a:p>
            <a:pPr marL="765353" indent="-765353">
              <a:buNone/>
            </a:pPr>
            <a:endParaRPr lang="en-US" altLang="zh-CN" sz="2500" b="1" dirty="0" smtClean="0">
              <a:latin typeface="华文细黑" pitchFamily="2" charset="-122"/>
              <a:ea typeface="华文细黑" pitchFamily="2" charset="-122"/>
            </a:endParaRPr>
          </a:p>
          <a:p>
            <a:pPr marL="765353" indent="-765353">
              <a:buNone/>
            </a:pPr>
            <a:endParaRPr lang="en-US" altLang="zh-CN" sz="2500" b="1" dirty="0" smtClean="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其中</a:t>
            </a:r>
            <a:r>
              <a:rPr lang="en-US" altLang="zh-CN" sz="3000" b="1" dirty="0" smtClean="0">
                <a:latin typeface="华文细黑" pitchFamily="2" charset="-122"/>
                <a:ea typeface="华文细黑" pitchFamily="2" charset="-122"/>
              </a:rPr>
              <a:t>hi</a:t>
            </a:r>
            <a:r>
              <a:rPr lang="zh-CN" altLang="en-US" sz="3000" b="1" dirty="0" smtClean="0">
                <a:latin typeface="华文细黑" pitchFamily="2" charset="-122"/>
                <a:ea typeface="华文细黑" pitchFamily="2" charset="-122"/>
              </a:rPr>
              <a:t>和</a:t>
            </a:r>
            <a:r>
              <a:rPr lang="en-US" altLang="zh-CN" sz="3000" b="1" dirty="0" smtClean="0">
                <a:latin typeface="华文细黑" pitchFamily="2" charset="-122"/>
                <a:ea typeface="华文细黑" pitchFamily="2" charset="-122"/>
              </a:rPr>
              <a:t>hi’</a:t>
            </a:r>
            <a:r>
              <a:rPr lang="zh-CN" altLang="en-US" sz="3000" b="1" dirty="0" smtClean="0">
                <a:latin typeface="华文细黑" pitchFamily="2" charset="-122"/>
                <a:ea typeface="华文细黑" pitchFamily="2" charset="-122"/>
              </a:rPr>
              <a:t>分别</a:t>
            </a:r>
            <a:r>
              <a:rPr lang="zh-CN" altLang="en-US" sz="3000" b="1" dirty="0">
                <a:latin typeface="华文细黑" pitchFamily="2" charset="-122"/>
                <a:ea typeface="华文细黑" pitchFamily="2" charset="-122"/>
              </a:rPr>
              <a:t>表示原始载体信号和隐藏信息后的含</a:t>
            </a:r>
            <a:r>
              <a:rPr lang="zh-CN" altLang="en-US" sz="3000" b="1" dirty="0" smtClean="0">
                <a:latin typeface="华文细黑" pitchFamily="2" charset="-122"/>
                <a:ea typeface="华文细黑" pitchFamily="2" charset="-122"/>
              </a:rPr>
              <a:t>隐秘信息</a:t>
            </a:r>
            <a:r>
              <a:rPr lang="zh-CN" altLang="en-US" sz="3000" b="1" dirty="0">
                <a:latin typeface="华文细黑" pitchFamily="2" charset="-122"/>
                <a:ea typeface="华文细黑" pitchFamily="2" charset="-122"/>
              </a:rPr>
              <a:t>载体信号分量（或从中提取的特征）值，     为待</a:t>
            </a:r>
            <a:r>
              <a:rPr lang="zh-CN" altLang="en-US" sz="3000" b="1" dirty="0" smtClean="0">
                <a:latin typeface="华文细黑" pitchFamily="2" charset="-122"/>
                <a:ea typeface="华文细黑" pitchFamily="2" charset="-122"/>
              </a:rPr>
              <a:t>嵌入隐藏</a:t>
            </a:r>
            <a:r>
              <a:rPr lang="zh-CN" altLang="en-US" sz="3000" b="1" dirty="0">
                <a:latin typeface="华文细黑" pitchFamily="2" charset="-122"/>
                <a:ea typeface="华文细黑" pitchFamily="2" charset="-122"/>
              </a:rPr>
              <a:t>信号分量，   为嵌入强度。</a:t>
            </a:r>
            <a:r>
              <a:rPr lang="zh-CN" altLang="en-US" sz="3000" dirty="0">
                <a:latin typeface="华文细黑" pitchFamily="2" charset="-122"/>
                <a:ea typeface="华文细黑" pitchFamily="2" charset="-122"/>
              </a:rPr>
              <a:t> </a:t>
            </a:r>
          </a:p>
        </p:txBody>
      </p:sp>
      <p:sp>
        <p:nvSpPr>
          <p:cNvPr id="24581" name="Rectangle 4"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24582" name="Rectangle 8" descr="白色大理石"/>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24583" name="Object 7"/>
          <p:cNvGraphicFramePr>
            <a:graphicFrameLocks noChangeAspect="1"/>
          </p:cNvGraphicFramePr>
          <p:nvPr>
            <p:extLst>
              <p:ext uri="{D42A27DB-BD31-4B8C-83A1-F6EECF244321}">
                <p14:modId xmlns:p14="http://schemas.microsoft.com/office/powerpoint/2010/main" val="1775163133"/>
              </p:ext>
            </p:extLst>
          </p:nvPr>
        </p:nvGraphicFramePr>
        <p:xfrm>
          <a:off x="4404569" y="2248173"/>
          <a:ext cx="2277070" cy="508964"/>
        </p:xfrm>
        <a:graphic>
          <a:graphicData uri="http://schemas.openxmlformats.org/presentationml/2006/ole">
            <mc:AlternateContent xmlns:mc="http://schemas.openxmlformats.org/markup-compatibility/2006">
              <mc:Choice xmlns:v="urn:schemas-microsoft-com:vml" Requires="v">
                <p:oleObj spid="_x0000_s15682" name="Equation" r:id="rId3" imgW="799753" imgH="241195" progId="Equation.DSMT4">
                  <p:embed/>
                </p:oleObj>
              </mc:Choice>
              <mc:Fallback>
                <p:oleObj name="Equation" r:id="rId3" imgW="799753" imgH="24119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4569" y="2248173"/>
                        <a:ext cx="2277070" cy="508964"/>
                      </a:xfrm>
                      <a:prstGeom prst="rect">
                        <a:avLst/>
                      </a:prstGeom>
                      <a:solidFill>
                        <a:schemeClr val="bg1"/>
                      </a:solidFill>
                      <a:ln>
                        <a:noFill/>
                      </a:ln>
                    </p:spPr>
                  </p:pic>
                </p:oleObj>
              </mc:Fallback>
            </mc:AlternateContent>
          </a:graphicData>
        </a:graphic>
      </p:graphicFrame>
      <p:sp>
        <p:nvSpPr>
          <p:cNvPr id="24584" name="Rectangle 10" descr="白色大理石"/>
          <p:cNvSpPr>
            <a:spLocks noChangeArrowheads="1"/>
          </p:cNvSpPr>
          <p:nvPr/>
        </p:nvSpPr>
        <p:spPr bwMode="auto">
          <a:xfrm>
            <a:off x="0" y="3146003"/>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24585" name="Object 9"/>
          <p:cNvGraphicFramePr>
            <a:graphicFrameLocks noChangeAspect="1"/>
          </p:cNvGraphicFramePr>
          <p:nvPr>
            <p:extLst>
              <p:ext uri="{D42A27DB-BD31-4B8C-83A1-F6EECF244321}">
                <p14:modId xmlns:p14="http://schemas.microsoft.com/office/powerpoint/2010/main" val="2752884493"/>
              </p:ext>
            </p:extLst>
          </p:nvPr>
        </p:nvGraphicFramePr>
        <p:xfrm>
          <a:off x="4404569" y="2968089"/>
          <a:ext cx="2792759" cy="508964"/>
        </p:xfrm>
        <a:graphic>
          <a:graphicData uri="http://schemas.openxmlformats.org/presentationml/2006/ole">
            <mc:AlternateContent xmlns:mc="http://schemas.openxmlformats.org/markup-compatibility/2006">
              <mc:Choice xmlns:v="urn:schemas-microsoft-com:vml" Requires="v">
                <p:oleObj spid="_x0000_s15683" name="Equation" r:id="rId5" imgW="977900" imgH="241300" progId="Equation.DSMT4">
                  <p:embed/>
                </p:oleObj>
              </mc:Choice>
              <mc:Fallback>
                <p:oleObj name="Equation" r:id="rId5" imgW="977900" imgH="241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4569" y="2968089"/>
                        <a:ext cx="2792759" cy="508964"/>
                      </a:xfrm>
                      <a:prstGeom prst="rect">
                        <a:avLst/>
                      </a:prstGeom>
                      <a:solidFill>
                        <a:schemeClr val="bg1"/>
                      </a:solidFill>
                      <a:ln>
                        <a:noFill/>
                      </a:ln>
                    </p:spPr>
                  </p:pic>
                </p:oleObj>
              </mc:Fallback>
            </mc:AlternateContent>
          </a:graphicData>
        </a:graphic>
      </p:graphicFrame>
      <p:sp>
        <p:nvSpPr>
          <p:cNvPr id="24586" name="Rectangle 12" descr="白色大理石"/>
          <p:cNvSpPr>
            <a:spLocks noChangeArrowheads="1"/>
          </p:cNvSpPr>
          <p:nvPr/>
        </p:nvSpPr>
        <p:spPr bwMode="auto">
          <a:xfrm>
            <a:off x="0" y="3184511"/>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24587" name="Object 11"/>
          <p:cNvGraphicFramePr>
            <a:graphicFrameLocks noChangeAspect="1"/>
          </p:cNvGraphicFramePr>
          <p:nvPr>
            <p:extLst>
              <p:ext uri="{D42A27DB-BD31-4B8C-83A1-F6EECF244321}">
                <p14:modId xmlns:p14="http://schemas.microsoft.com/office/powerpoint/2010/main" val="470589096"/>
              </p:ext>
            </p:extLst>
          </p:nvPr>
        </p:nvGraphicFramePr>
        <p:xfrm>
          <a:off x="4404569" y="3652846"/>
          <a:ext cx="2828478" cy="535752"/>
        </p:xfrm>
        <a:graphic>
          <a:graphicData uri="http://schemas.openxmlformats.org/presentationml/2006/ole">
            <mc:AlternateContent xmlns:mc="http://schemas.openxmlformats.org/markup-compatibility/2006">
              <mc:Choice xmlns:v="urn:schemas-microsoft-com:vml" Requires="v">
                <p:oleObj spid="_x0000_s15684" name="Equation" r:id="rId7" imgW="1015559" imgH="253890" progId="Equation.DSMT4">
                  <p:embed/>
                </p:oleObj>
              </mc:Choice>
              <mc:Fallback>
                <p:oleObj name="Equation" r:id="rId7" imgW="1015559" imgH="25389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04569" y="3652846"/>
                        <a:ext cx="2828478" cy="535752"/>
                      </a:xfrm>
                      <a:prstGeom prst="rect">
                        <a:avLst/>
                      </a:prstGeom>
                      <a:solidFill>
                        <a:schemeClr val="bg1"/>
                      </a:solidFill>
                      <a:ln>
                        <a:noFill/>
                      </a:ln>
                    </p:spPr>
                  </p:pic>
                </p:oleObj>
              </mc:Fallback>
            </mc:AlternateContent>
          </a:graphicData>
        </a:graphic>
      </p:graphicFrame>
      <p:sp>
        <p:nvSpPr>
          <p:cNvPr id="24588" name="Rectangle 21" descr="白色大理石"/>
          <p:cNvSpPr>
            <a:spLocks noChangeArrowheads="1"/>
          </p:cNvSpPr>
          <p:nvPr/>
        </p:nvSpPr>
        <p:spPr bwMode="auto">
          <a:xfrm>
            <a:off x="0" y="-242627"/>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24589" name="Object 20"/>
          <p:cNvGraphicFramePr>
            <a:graphicFrameLocks noChangeAspect="1"/>
          </p:cNvGraphicFramePr>
          <p:nvPr>
            <p:extLst>
              <p:ext uri="{D42A27DB-BD31-4B8C-83A1-F6EECF244321}">
                <p14:modId xmlns:p14="http://schemas.microsoft.com/office/powerpoint/2010/main" val="1202771201"/>
              </p:ext>
            </p:extLst>
          </p:nvPr>
        </p:nvGraphicFramePr>
        <p:xfrm>
          <a:off x="11253911" y="5056485"/>
          <a:ext cx="343793" cy="298012"/>
        </p:xfrm>
        <a:graphic>
          <a:graphicData uri="http://schemas.openxmlformats.org/presentationml/2006/ole">
            <mc:AlternateContent xmlns:mc="http://schemas.openxmlformats.org/markup-compatibility/2006">
              <mc:Choice xmlns:v="urn:schemas-microsoft-com:vml" Requires="v">
                <p:oleObj spid="_x0000_s15685" name="Equation" r:id="rId9" imgW="126835" imgH="139518" progId="Equation.DSMT4">
                  <p:embed/>
                </p:oleObj>
              </mc:Choice>
              <mc:Fallback>
                <p:oleObj name="Equation" r:id="rId9" imgW="126835" imgH="139518"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53911" y="5056485"/>
                        <a:ext cx="343793" cy="298012"/>
                      </a:xfrm>
                      <a:prstGeom prst="rect">
                        <a:avLst/>
                      </a:prstGeom>
                      <a:solidFill>
                        <a:schemeClr val="bg1"/>
                      </a:solidFill>
                      <a:ln>
                        <a:noFill/>
                      </a:ln>
                    </p:spPr>
                  </p:pic>
                </p:oleObj>
              </mc:Fallback>
            </mc:AlternateContent>
          </a:graphicData>
        </a:graphic>
      </p:graphicFrame>
      <p:graphicFrame>
        <p:nvGraphicFramePr>
          <p:cNvPr id="24590" name="Object 43"/>
          <p:cNvGraphicFramePr>
            <a:graphicFrameLocks noGrp="1" noChangeAspect="1"/>
          </p:cNvGraphicFramePr>
          <p:nvPr>
            <p:ph sz="half" idx="2"/>
            <p:extLst>
              <p:ext uri="{D42A27DB-BD31-4B8C-83A1-F6EECF244321}">
                <p14:modId xmlns:p14="http://schemas.microsoft.com/office/powerpoint/2010/main" val="2448846654"/>
              </p:ext>
            </p:extLst>
          </p:nvPr>
        </p:nvGraphicFramePr>
        <p:xfrm>
          <a:off x="6861423" y="4984477"/>
          <a:ext cx="500063" cy="480502"/>
        </p:xfrm>
        <a:graphic>
          <a:graphicData uri="http://schemas.openxmlformats.org/presentationml/2006/ole">
            <mc:AlternateContent xmlns:mc="http://schemas.openxmlformats.org/markup-compatibility/2006">
              <mc:Choice xmlns:v="urn:schemas-microsoft-com:vml" Requires="v">
                <p:oleObj spid="_x0000_s15686" name="Equation" r:id="rId11" imgW="177646" imgH="228402" progId="Equation.DSMT4">
                  <p:embed/>
                </p:oleObj>
              </mc:Choice>
              <mc:Fallback>
                <p:oleObj name="Equation" r:id="rId11" imgW="177646" imgH="228402"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61423" y="4984477"/>
                        <a:ext cx="500063" cy="480502"/>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316824749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5"/>
          <p:cNvSpPr>
            <a:spLocks noGrp="1"/>
          </p:cNvSpPr>
          <p:nvPr>
            <p:ph type="sldNum" sz="quarter" idx="12"/>
          </p:nvPr>
        </p:nvSpPr>
        <p:spPr/>
        <p:txBody>
          <a:bodyPr/>
          <a:lstStyle/>
          <a:p>
            <a:pPr>
              <a:defRPr/>
            </a:pPr>
            <a:fld id="{72E0BA2E-F2D9-4A85-9619-78C235D49874}" type="slidenum">
              <a:rPr lang="en-US" altLang="zh-CN"/>
              <a:pPr>
                <a:defRPr/>
              </a:pPr>
              <a:t>24</a:t>
            </a:fld>
            <a:endParaRPr lang="en-US" altLang="zh-CN"/>
          </a:p>
        </p:txBody>
      </p:sp>
      <p:sp>
        <p:nvSpPr>
          <p:cNvPr id="25604" name="Rectangle 3"/>
          <p:cNvSpPr>
            <a:spLocks noGrp="1" noChangeArrowheads="1"/>
          </p:cNvSpPr>
          <p:nvPr>
            <p:ph type="body" idx="1"/>
          </p:nvPr>
        </p:nvSpPr>
        <p:spPr>
          <a:xfrm>
            <a:off x="812751" y="1100668"/>
            <a:ext cx="11188898" cy="5315663"/>
          </a:xfrm>
        </p:spPr>
        <p:txBody>
          <a:bodyPr>
            <a:normAutofit fontScale="92500" lnSpcReduction="20000"/>
          </a:bodyPr>
          <a:lstStyle/>
          <a:p>
            <a:pPr marL="765353" indent="-765353"/>
            <a:r>
              <a:rPr lang="zh-CN" altLang="en-US" sz="3500" b="1" dirty="0">
                <a:latin typeface="华文细黑" pitchFamily="2" charset="-122"/>
                <a:ea typeface="华文细黑" pitchFamily="2" charset="-122"/>
              </a:rPr>
              <a:t>信息隐藏技术原理</a:t>
            </a:r>
          </a:p>
          <a:p>
            <a:pPr marL="765353" indent="-765353"/>
            <a:endParaRPr lang="zh-CN" altLang="en-US" sz="25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假设用       表示待测的掩密信号，从中提取的水印</a:t>
            </a:r>
            <a:r>
              <a:rPr lang="zh-CN" altLang="en-US" sz="3000" b="1" dirty="0" smtClean="0">
                <a:latin typeface="华文细黑" pitchFamily="2" charset="-122"/>
                <a:ea typeface="华文细黑" pitchFamily="2" charset="-122"/>
              </a:rPr>
              <a:t>序</a:t>
            </a:r>
          </a:p>
          <a:p>
            <a:pPr marL="765353" indent="-765353">
              <a:buNone/>
            </a:pPr>
            <a:r>
              <a:rPr lang="zh-CN" altLang="en-US" sz="3000" b="1" dirty="0" smtClean="0">
                <a:latin typeface="华文细黑" pitchFamily="2" charset="-122"/>
                <a:ea typeface="华文细黑" pitchFamily="2" charset="-122"/>
              </a:rPr>
              <a:t>列用       表示，                在</a:t>
            </a:r>
            <a:r>
              <a:rPr lang="en-US" altLang="zh-CN" sz="3000" b="1" dirty="0" smtClean="0">
                <a:latin typeface="华文细黑" pitchFamily="2" charset="-122"/>
                <a:ea typeface="华文细黑" pitchFamily="2" charset="-122"/>
              </a:rPr>
              <a:t>h*</a:t>
            </a:r>
            <a:r>
              <a:rPr lang="zh-CN" altLang="en-US" sz="3000" b="1" dirty="0" smtClean="0">
                <a:latin typeface="华文细黑" pitchFamily="2" charset="-122"/>
                <a:ea typeface="华文细黑" pitchFamily="2" charset="-122"/>
              </a:rPr>
              <a:t>相对于      没有误差的情况下，</a:t>
            </a:r>
          </a:p>
          <a:p>
            <a:pPr marL="765353" indent="-765353">
              <a:buNone/>
            </a:pPr>
            <a:r>
              <a:rPr lang="zh-CN" altLang="en-US" sz="3000" b="1" dirty="0" smtClean="0">
                <a:latin typeface="华文细黑" pitchFamily="2" charset="-122"/>
                <a:ea typeface="华文细黑" pitchFamily="2" charset="-122"/>
              </a:rPr>
              <a:t>隐藏</a:t>
            </a:r>
            <a:r>
              <a:rPr lang="zh-CN" altLang="en-US" sz="3000" b="1" dirty="0">
                <a:latin typeface="华文细黑" pitchFamily="2" charset="-122"/>
                <a:ea typeface="华文细黑" pitchFamily="2" charset="-122"/>
              </a:rPr>
              <a:t>信息</a:t>
            </a:r>
            <a:r>
              <a:rPr lang="zh-CN" altLang="en-US" sz="3000" b="1" dirty="0" smtClean="0">
                <a:latin typeface="华文细黑" pitchFamily="2" charset="-122"/>
                <a:ea typeface="华文细黑" pitchFamily="2" charset="-122"/>
              </a:rPr>
              <a:t>可提取</a:t>
            </a:r>
            <a:r>
              <a:rPr lang="zh-CN" altLang="en-US" sz="3000" b="1" dirty="0">
                <a:latin typeface="华文细黑" pitchFamily="2" charset="-122"/>
                <a:ea typeface="华文细黑" pitchFamily="2" charset="-122"/>
              </a:rPr>
              <a:t>：</a:t>
            </a:r>
          </a:p>
          <a:p>
            <a:pPr marL="765353" indent="-765353">
              <a:buNone/>
            </a:pPr>
            <a:endParaRPr lang="zh-CN" altLang="en-US" sz="3000" b="1" dirty="0">
              <a:latin typeface="华文细黑" pitchFamily="2" charset="-122"/>
              <a:ea typeface="华文细黑" pitchFamily="2" charset="-122"/>
            </a:endParaRPr>
          </a:p>
          <a:p>
            <a:pPr marL="765353" indent="-765353">
              <a:buNone/>
            </a:pPr>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水印的检测通常需要三个步骤</a:t>
            </a:r>
            <a:r>
              <a:rPr lang="zh-CN" altLang="en-US" sz="3000" dirty="0">
                <a:latin typeface="华文细黑" pitchFamily="2" charset="-122"/>
                <a:ea typeface="华文细黑" pitchFamily="2" charset="-122"/>
              </a:rPr>
              <a:t> ：</a:t>
            </a:r>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1</a:t>
            </a:r>
            <a:r>
              <a:rPr lang="zh-CN" altLang="en-US" sz="3000" b="1" dirty="0">
                <a:latin typeface="华文细黑" pitchFamily="2" charset="-122"/>
                <a:ea typeface="华文细黑" pitchFamily="2" charset="-122"/>
              </a:rPr>
              <a:t>）计算检测的水印与原始水印信息的相关性；</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2</a:t>
            </a:r>
            <a:r>
              <a:rPr lang="zh-CN" altLang="en-US" sz="3000" b="1" dirty="0">
                <a:latin typeface="华文细黑" pitchFamily="2" charset="-122"/>
                <a:ea typeface="华文细黑" pitchFamily="2" charset="-122"/>
              </a:rPr>
              <a:t>）门限化所得到的计算结果；</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3</a:t>
            </a:r>
            <a:r>
              <a:rPr lang="zh-CN" altLang="en-US" sz="3000" b="1" dirty="0">
                <a:latin typeface="华文细黑" pitchFamily="2" charset="-122"/>
                <a:ea typeface="华文细黑" pitchFamily="2" charset="-122"/>
              </a:rPr>
              <a:t>）判断水印是否存在。</a:t>
            </a:r>
          </a:p>
          <a:p>
            <a:pPr marL="765353" indent="-765353">
              <a:buNone/>
            </a:pPr>
            <a:r>
              <a:rPr lang="zh-CN" altLang="en-US" sz="3000" b="1" dirty="0">
                <a:latin typeface="华文细黑" pitchFamily="2" charset="-122"/>
                <a:ea typeface="华文细黑" pitchFamily="2" charset="-122"/>
              </a:rPr>
              <a:t>                                                </a:t>
            </a:r>
          </a:p>
        </p:txBody>
      </p:sp>
      <p:sp>
        <p:nvSpPr>
          <p:cNvPr id="25605" name="Rectangle 4" descr="白色大理石"/>
          <p:cNvSpPr>
            <a:spLocks noChangeArrowheads="1"/>
          </p:cNvSpPr>
          <p:nvPr/>
        </p:nvSpPr>
        <p:spPr bwMode="auto">
          <a:xfrm>
            <a:off x="0" y="2746031"/>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25606" name="Rectangle 7" descr="白色大理石"/>
          <p:cNvSpPr>
            <a:spLocks noChangeArrowheads="1"/>
          </p:cNvSpPr>
          <p:nvPr/>
        </p:nvSpPr>
        <p:spPr bwMode="auto">
          <a:xfrm>
            <a:off x="0" y="-242627"/>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25607" name="Object 6"/>
          <p:cNvGraphicFramePr>
            <a:graphicFrameLocks noChangeAspect="1"/>
          </p:cNvGraphicFramePr>
          <p:nvPr>
            <p:extLst>
              <p:ext uri="{D42A27DB-BD31-4B8C-83A1-F6EECF244321}">
                <p14:modId xmlns:p14="http://schemas.microsoft.com/office/powerpoint/2010/main" val="1569171292"/>
              </p:ext>
            </p:extLst>
          </p:nvPr>
        </p:nvGraphicFramePr>
        <p:xfrm>
          <a:off x="2756967" y="1957074"/>
          <a:ext cx="515690" cy="321451"/>
        </p:xfrm>
        <a:graphic>
          <a:graphicData uri="http://schemas.openxmlformats.org/presentationml/2006/ole">
            <mc:AlternateContent xmlns:mc="http://schemas.openxmlformats.org/markup-compatibility/2006">
              <mc:Choice xmlns:v="urn:schemas-microsoft-com:vml" Requires="v">
                <p:oleObj spid="_x0000_s16776" name="Equation" r:id="rId3" imgW="228600" imgH="190500" progId="Equation.DSMT4">
                  <p:embed/>
                </p:oleObj>
              </mc:Choice>
              <mc:Fallback>
                <p:oleObj name="Equation" r:id="rId3" imgW="228600" imgH="190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967" y="1957074"/>
                        <a:ext cx="515690" cy="321451"/>
                      </a:xfrm>
                      <a:prstGeom prst="rect">
                        <a:avLst/>
                      </a:prstGeom>
                      <a:solidFill>
                        <a:schemeClr val="bg1"/>
                      </a:solidFill>
                      <a:ln>
                        <a:noFill/>
                      </a:ln>
                    </p:spPr>
                  </p:pic>
                </p:oleObj>
              </mc:Fallback>
            </mc:AlternateContent>
          </a:graphicData>
        </a:graphic>
      </p:graphicFrame>
      <p:sp>
        <p:nvSpPr>
          <p:cNvPr id="25608" name="Rectangle 9" descr="白色大理石"/>
          <p:cNvSpPr>
            <a:spLocks noChangeArrowheads="1"/>
          </p:cNvSpPr>
          <p:nvPr/>
        </p:nvSpPr>
        <p:spPr bwMode="auto">
          <a:xfrm>
            <a:off x="0" y="2761099"/>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25609" name="Object 8"/>
          <p:cNvGraphicFramePr>
            <a:graphicFrameLocks noChangeAspect="1"/>
          </p:cNvGraphicFramePr>
          <p:nvPr>
            <p:extLst>
              <p:ext uri="{D42A27DB-BD31-4B8C-83A1-F6EECF244321}">
                <p14:modId xmlns:p14="http://schemas.microsoft.com/office/powerpoint/2010/main" val="2931548227"/>
              </p:ext>
            </p:extLst>
          </p:nvPr>
        </p:nvGraphicFramePr>
        <p:xfrm>
          <a:off x="1676847" y="2391089"/>
          <a:ext cx="526852" cy="346565"/>
        </p:xfrm>
        <a:graphic>
          <a:graphicData uri="http://schemas.openxmlformats.org/presentationml/2006/ole">
            <mc:AlternateContent xmlns:mc="http://schemas.openxmlformats.org/markup-compatibility/2006">
              <mc:Choice xmlns:v="urn:schemas-microsoft-com:vml" Requires="v">
                <p:oleObj spid="_x0000_s16777" name="Equation" r:id="rId5" imgW="228501" imgH="203112" progId="Equation.DSMT4">
                  <p:embed/>
                </p:oleObj>
              </mc:Choice>
              <mc:Fallback>
                <p:oleObj name="Equation" r:id="rId5" imgW="228501" imgH="20311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847" y="2391089"/>
                        <a:ext cx="526852" cy="346565"/>
                      </a:xfrm>
                      <a:prstGeom prst="rect">
                        <a:avLst/>
                      </a:prstGeom>
                      <a:solidFill>
                        <a:schemeClr val="bg1"/>
                      </a:solidFill>
                      <a:ln>
                        <a:noFill/>
                      </a:ln>
                    </p:spPr>
                  </p:pic>
                </p:oleObj>
              </mc:Fallback>
            </mc:AlternateContent>
          </a:graphicData>
        </a:graphic>
      </p:graphicFrame>
      <p:sp>
        <p:nvSpPr>
          <p:cNvPr id="25610" name="Rectangle 11" descr="白色大理石"/>
          <p:cNvSpPr>
            <a:spLocks noChangeArrowheads="1"/>
          </p:cNvSpPr>
          <p:nvPr/>
        </p:nvSpPr>
        <p:spPr bwMode="auto">
          <a:xfrm>
            <a:off x="0" y="2741009"/>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25611" name="Object 10"/>
          <p:cNvGraphicFramePr>
            <a:graphicFrameLocks noChangeAspect="1"/>
          </p:cNvGraphicFramePr>
          <p:nvPr>
            <p:extLst>
              <p:ext uri="{D42A27DB-BD31-4B8C-83A1-F6EECF244321}">
                <p14:modId xmlns:p14="http://schemas.microsoft.com/office/powerpoint/2010/main" val="692126182"/>
              </p:ext>
            </p:extLst>
          </p:nvPr>
        </p:nvGraphicFramePr>
        <p:xfrm>
          <a:off x="3261023" y="2360960"/>
          <a:ext cx="1457771" cy="380049"/>
        </p:xfrm>
        <a:graphic>
          <a:graphicData uri="http://schemas.openxmlformats.org/presentationml/2006/ole">
            <mc:AlternateContent xmlns:mc="http://schemas.openxmlformats.org/markup-compatibility/2006">
              <mc:Choice xmlns:v="urn:schemas-microsoft-com:vml" Requires="v">
                <p:oleObj spid="_x0000_s16778" name="Equation" r:id="rId7" imgW="685800" imgH="241300" progId="Equation.DSMT4">
                  <p:embed/>
                </p:oleObj>
              </mc:Choice>
              <mc:Fallback>
                <p:oleObj name="Equation" r:id="rId7" imgW="685800" imgH="2413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1023" y="2360960"/>
                        <a:ext cx="1457771" cy="380049"/>
                      </a:xfrm>
                      <a:prstGeom prst="rect">
                        <a:avLst/>
                      </a:prstGeom>
                      <a:solidFill>
                        <a:schemeClr val="bg1"/>
                      </a:solidFill>
                      <a:ln>
                        <a:noFill/>
                      </a:ln>
                    </p:spPr>
                  </p:pic>
                </p:oleObj>
              </mc:Fallback>
            </mc:AlternateContent>
          </a:graphicData>
        </a:graphic>
      </p:graphicFrame>
      <p:sp>
        <p:nvSpPr>
          <p:cNvPr id="25612" name="Rectangle 13" descr="白色大理石"/>
          <p:cNvSpPr>
            <a:spLocks noChangeArrowheads="1"/>
          </p:cNvSpPr>
          <p:nvPr/>
        </p:nvSpPr>
        <p:spPr bwMode="auto">
          <a:xfrm>
            <a:off x="0" y="276612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25613" name="Object 12"/>
          <p:cNvGraphicFramePr>
            <a:graphicFrameLocks noChangeAspect="1"/>
          </p:cNvGraphicFramePr>
          <p:nvPr>
            <p:extLst>
              <p:ext uri="{D42A27DB-BD31-4B8C-83A1-F6EECF244321}">
                <p14:modId xmlns:p14="http://schemas.microsoft.com/office/powerpoint/2010/main" val="1145950276"/>
              </p:ext>
            </p:extLst>
          </p:nvPr>
        </p:nvGraphicFramePr>
        <p:xfrm>
          <a:off x="6645399" y="2317114"/>
          <a:ext cx="450949" cy="321451"/>
        </p:xfrm>
        <a:graphic>
          <a:graphicData uri="http://schemas.openxmlformats.org/presentationml/2006/ole">
            <mc:AlternateContent xmlns:mc="http://schemas.openxmlformats.org/markup-compatibility/2006">
              <mc:Choice xmlns:v="urn:schemas-microsoft-com:vml" Requires="v">
                <p:oleObj spid="_x0000_s16779" name="Equation" r:id="rId9" imgW="203112" imgH="190417" progId="Equation.DSMT4">
                  <p:embed/>
                </p:oleObj>
              </mc:Choice>
              <mc:Fallback>
                <p:oleObj name="Equation" r:id="rId9" imgW="203112" imgH="19041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45399" y="2317114"/>
                        <a:ext cx="450949" cy="321451"/>
                      </a:xfrm>
                      <a:prstGeom prst="rect">
                        <a:avLst/>
                      </a:prstGeom>
                      <a:solidFill>
                        <a:schemeClr val="bg1"/>
                      </a:solidFill>
                      <a:ln>
                        <a:noFill/>
                      </a:ln>
                    </p:spPr>
                  </p:pic>
                </p:oleObj>
              </mc:Fallback>
            </mc:AlternateContent>
          </a:graphicData>
        </a:graphic>
      </p:graphicFrame>
      <p:sp>
        <p:nvSpPr>
          <p:cNvPr id="25614" name="Rectangle 21" descr="白色大理石"/>
          <p:cNvSpPr>
            <a:spLocks noChangeArrowheads="1"/>
          </p:cNvSpPr>
          <p:nvPr/>
        </p:nvSpPr>
        <p:spPr bwMode="auto">
          <a:xfrm>
            <a:off x="0" y="2741009"/>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25615" name="Object 20"/>
          <p:cNvGraphicFramePr>
            <a:graphicFrameLocks noChangeAspect="1"/>
          </p:cNvGraphicFramePr>
          <p:nvPr>
            <p:extLst>
              <p:ext uri="{D42A27DB-BD31-4B8C-83A1-F6EECF244321}">
                <p14:modId xmlns:p14="http://schemas.microsoft.com/office/powerpoint/2010/main" val="589114928"/>
              </p:ext>
            </p:extLst>
          </p:nvPr>
        </p:nvGraphicFramePr>
        <p:xfrm>
          <a:off x="2684959" y="3251377"/>
          <a:ext cx="3036094" cy="508964"/>
        </p:xfrm>
        <a:graphic>
          <a:graphicData uri="http://schemas.openxmlformats.org/presentationml/2006/ole">
            <mc:AlternateContent xmlns:mc="http://schemas.openxmlformats.org/markup-compatibility/2006">
              <mc:Choice xmlns:v="urn:schemas-microsoft-com:vml" Requires="v">
                <p:oleObj spid="_x0000_s16780" name="Equation" r:id="rId11" imgW="1066800" imgH="241300" progId="Equation.DSMT4">
                  <p:embed/>
                </p:oleObj>
              </mc:Choice>
              <mc:Fallback>
                <p:oleObj name="Equation" r:id="rId11" imgW="1066800" imgH="2413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4959" y="3251377"/>
                        <a:ext cx="3036094" cy="508964"/>
                      </a:xfrm>
                      <a:prstGeom prst="rect">
                        <a:avLst/>
                      </a:prstGeom>
                      <a:solidFill>
                        <a:schemeClr val="bg1"/>
                      </a:solidFill>
                      <a:ln>
                        <a:noFill/>
                      </a:ln>
                    </p:spPr>
                  </p:pic>
                </p:oleObj>
              </mc:Fallback>
            </mc:AlternateContent>
          </a:graphicData>
        </a:graphic>
      </p:graphicFrame>
      <p:sp>
        <p:nvSpPr>
          <p:cNvPr id="25616" name="Rectangle 23" descr="白色大理石"/>
          <p:cNvSpPr>
            <a:spLocks noChangeArrowheads="1"/>
          </p:cNvSpPr>
          <p:nvPr/>
        </p:nvSpPr>
        <p:spPr bwMode="auto">
          <a:xfrm>
            <a:off x="0" y="2741009"/>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25617" name="Object 22"/>
          <p:cNvGraphicFramePr>
            <a:graphicFrameLocks noChangeAspect="1"/>
          </p:cNvGraphicFramePr>
          <p:nvPr>
            <p:extLst>
              <p:ext uri="{D42A27DB-BD31-4B8C-83A1-F6EECF244321}">
                <p14:modId xmlns:p14="http://schemas.microsoft.com/office/powerpoint/2010/main" val="932145421"/>
              </p:ext>
            </p:extLst>
          </p:nvPr>
        </p:nvGraphicFramePr>
        <p:xfrm>
          <a:off x="6717407" y="3231286"/>
          <a:ext cx="3386583" cy="507290"/>
        </p:xfrm>
        <a:graphic>
          <a:graphicData uri="http://schemas.openxmlformats.org/presentationml/2006/ole">
            <mc:AlternateContent xmlns:mc="http://schemas.openxmlformats.org/markup-compatibility/2006">
              <mc:Choice xmlns:v="urn:schemas-microsoft-com:vml" Requires="v">
                <p:oleObj spid="_x0000_s16781" name="Equation" r:id="rId13" imgW="1193800" imgH="241300" progId="Equation.DSMT4">
                  <p:embed/>
                </p:oleObj>
              </mc:Choice>
              <mc:Fallback>
                <p:oleObj name="Equation" r:id="rId13" imgW="1193800" imgH="2413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17407" y="3231286"/>
                        <a:ext cx="3386583" cy="507290"/>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148010556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pPr>
              <a:defRPr/>
            </a:pPr>
            <a:fld id="{2DBD8FA2-463B-49F3-B952-844E7E678B68}" type="slidenum">
              <a:rPr lang="en-US" altLang="zh-CN"/>
              <a:pPr>
                <a:defRPr/>
              </a:pPr>
              <a:t>25</a:t>
            </a:fld>
            <a:endParaRPr lang="en-US" altLang="zh-CN"/>
          </a:p>
        </p:txBody>
      </p:sp>
      <p:sp>
        <p:nvSpPr>
          <p:cNvPr id="26628" name="Rectangle 3"/>
          <p:cNvSpPr>
            <a:spLocks noGrp="1" noChangeArrowheads="1"/>
          </p:cNvSpPr>
          <p:nvPr>
            <p:ph type="body" idx="1"/>
          </p:nvPr>
        </p:nvSpPr>
        <p:spPr>
          <a:xfrm>
            <a:off x="859483" y="2020790"/>
            <a:ext cx="11037094" cy="4557239"/>
          </a:xfrm>
        </p:spPr>
        <p:txBody>
          <a:bodyPr>
            <a:normAutofit lnSpcReduction="10000"/>
          </a:bodyPr>
          <a:lstStyle/>
          <a:p>
            <a:pPr marL="765353" indent="-765353">
              <a:lnSpc>
                <a:spcPct val="80000"/>
              </a:lnSpc>
            </a:pPr>
            <a:r>
              <a:rPr lang="zh-CN" altLang="en-US" sz="3500" b="1" dirty="0">
                <a:latin typeface="华文细黑" pitchFamily="2" charset="-122"/>
                <a:ea typeface="华文细黑" pitchFamily="2" charset="-122"/>
              </a:rPr>
              <a:t>信息隐藏技术原理</a:t>
            </a:r>
          </a:p>
          <a:p>
            <a:pPr marL="765353" indent="-765353">
              <a:lnSpc>
                <a:spcPct val="80000"/>
              </a:lnSpc>
            </a:pPr>
            <a:endParaRPr lang="zh-CN" altLang="en-US" sz="3000" b="1" dirty="0">
              <a:latin typeface="华文细黑" pitchFamily="2" charset="-122"/>
              <a:ea typeface="华文细黑" pitchFamily="2" charset="-122"/>
            </a:endParaRPr>
          </a:p>
          <a:p>
            <a:pPr marL="765353" indent="-765353">
              <a:lnSpc>
                <a:spcPct val="80000"/>
              </a:lnSpc>
              <a:buNone/>
            </a:pPr>
            <a:r>
              <a:rPr lang="zh-CN" altLang="en-US" sz="3000" b="1" dirty="0">
                <a:latin typeface="华文细黑" pitchFamily="2" charset="-122"/>
                <a:ea typeface="华文细黑" pitchFamily="2" charset="-122"/>
              </a:rPr>
              <a:t>        为了</a:t>
            </a:r>
            <a:r>
              <a:rPr lang="zh-CN" altLang="en-US" sz="3000" b="1" dirty="0" smtClean="0">
                <a:latin typeface="华文细黑" pitchFamily="2" charset="-122"/>
                <a:ea typeface="华文细黑" pitchFamily="2" charset="-122"/>
              </a:rPr>
              <a:t>确定是否</a:t>
            </a:r>
            <a:r>
              <a:rPr lang="zh-CN" altLang="en-US" sz="3000" b="1" dirty="0">
                <a:latin typeface="华文细黑" pitchFamily="2" charset="-122"/>
                <a:ea typeface="华文细黑" pitchFamily="2" charset="-122"/>
              </a:rPr>
              <a:t>含有水印，可以通过</a:t>
            </a:r>
            <a:r>
              <a:rPr lang="zh-CN" altLang="en-US" sz="3000" b="1" dirty="0" smtClean="0">
                <a:latin typeface="华文细黑" pitchFamily="2" charset="-122"/>
                <a:ea typeface="华文细黑" pitchFamily="2" charset="-122"/>
              </a:rPr>
              <a:t>式计算相似度</a:t>
            </a:r>
            <a:r>
              <a:rPr lang="zh-CN" altLang="en-US" sz="3000" b="1" dirty="0">
                <a:latin typeface="华文细黑" pitchFamily="2" charset="-122"/>
                <a:ea typeface="华文细黑" pitchFamily="2" charset="-122"/>
              </a:rPr>
              <a:t>：</a:t>
            </a:r>
          </a:p>
          <a:p>
            <a:pPr marL="765353" indent="-765353">
              <a:buNone/>
            </a:pPr>
            <a:endParaRPr lang="zh-CN" altLang="en-US" sz="3000" b="1" dirty="0">
              <a:latin typeface="华文细黑" pitchFamily="2" charset="-122"/>
              <a:ea typeface="华文细黑" pitchFamily="2" charset="-122"/>
            </a:endParaRPr>
          </a:p>
          <a:p>
            <a:pPr marL="765353" indent="-765353">
              <a:buNone/>
            </a:pPr>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水印存在与否的判定标准为：若                    ，可以判定被</a:t>
            </a:r>
          </a:p>
          <a:p>
            <a:pPr marL="765353" indent="-765353">
              <a:buNone/>
            </a:pPr>
            <a:r>
              <a:rPr lang="zh-CN" altLang="en-US" sz="3000" b="1" dirty="0">
                <a:latin typeface="华文细黑" pitchFamily="2" charset="-122"/>
                <a:ea typeface="华文细黑" pitchFamily="2" charset="-122"/>
              </a:rPr>
              <a:t>测掩密信号中有水印存在；否则没有。</a:t>
            </a:r>
            <a:r>
              <a:rPr lang="zh-CN" altLang="en-US" sz="3000" b="1" i="1" dirty="0">
                <a:latin typeface="华文细黑" pitchFamily="2" charset="-122"/>
                <a:ea typeface="华文细黑" pitchFamily="2" charset="-122"/>
              </a:rPr>
              <a:t>    </a:t>
            </a:r>
            <a:r>
              <a:rPr lang="zh-CN" altLang="en-US" sz="3000" b="1" dirty="0">
                <a:latin typeface="华文细黑" pitchFamily="2" charset="-122"/>
                <a:ea typeface="华文细黑" pitchFamily="2" charset="-122"/>
              </a:rPr>
              <a:t>为一阈值，值过</a:t>
            </a:r>
          </a:p>
          <a:p>
            <a:pPr marL="765353" indent="-765353">
              <a:buNone/>
            </a:pPr>
            <a:r>
              <a:rPr lang="zh-CN" altLang="en-US" sz="3000" b="1" dirty="0">
                <a:latin typeface="华文细黑" pitchFamily="2" charset="-122"/>
                <a:ea typeface="华文细黑" pitchFamily="2" charset="-122"/>
              </a:rPr>
              <a:t>小会导致误检率增加而漏检概率降低；反之，则会导致漏</a:t>
            </a:r>
          </a:p>
          <a:p>
            <a:pPr marL="765353" indent="-765353">
              <a:buNone/>
            </a:pPr>
            <a:r>
              <a:rPr lang="zh-CN" altLang="en-US" sz="3000" b="1" dirty="0">
                <a:latin typeface="华文细黑" pitchFamily="2" charset="-122"/>
                <a:ea typeface="华文细黑" pitchFamily="2" charset="-122"/>
              </a:rPr>
              <a:t>检概率增加而误检率降低。</a:t>
            </a:r>
          </a:p>
        </p:txBody>
      </p:sp>
      <p:sp>
        <p:nvSpPr>
          <p:cNvPr id="26629" name="Rectangle 4"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26630" name="Rectangle 7" descr="白色大理石"/>
          <p:cNvSpPr>
            <a:spLocks noChangeArrowheads="1"/>
          </p:cNvSpPr>
          <p:nvPr/>
        </p:nvSpPr>
        <p:spPr bwMode="auto">
          <a:xfrm>
            <a:off x="0" y="-242627"/>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26632" name="Rectangle 9" descr="白色大理石"/>
          <p:cNvSpPr>
            <a:spLocks noChangeArrowheads="1"/>
          </p:cNvSpPr>
          <p:nvPr/>
        </p:nvSpPr>
        <p:spPr bwMode="auto">
          <a:xfrm>
            <a:off x="0" y="326822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26633" name="Rectangle 11" descr="白色大理石"/>
          <p:cNvSpPr>
            <a:spLocks noChangeArrowheads="1"/>
          </p:cNvSpPr>
          <p:nvPr/>
        </p:nvSpPr>
        <p:spPr bwMode="auto">
          <a:xfrm>
            <a:off x="0" y="326822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26634" name="Rectangle 13"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26635" name="Object 12"/>
          <p:cNvGraphicFramePr>
            <a:graphicFrameLocks noChangeAspect="1"/>
          </p:cNvGraphicFramePr>
          <p:nvPr>
            <p:extLst>
              <p:ext uri="{D42A27DB-BD31-4B8C-83A1-F6EECF244321}">
                <p14:modId xmlns:p14="http://schemas.microsoft.com/office/powerpoint/2010/main" val="2811731564"/>
              </p:ext>
            </p:extLst>
          </p:nvPr>
        </p:nvGraphicFramePr>
        <p:xfrm>
          <a:off x="6501383" y="4480421"/>
          <a:ext cx="1861840" cy="359959"/>
        </p:xfrm>
        <a:graphic>
          <a:graphicData uri="http://schemas.openxmlformats.org/presentationml/2006/ole">
            <mc:AlternateContent xmlns:mc="http://schemas.openxmlformats.org/markup-compatibility/2006">
              <mc:Choice xmlns:v="urn:schemas-microsoft-com:vml" Requires="v">
                <p:oleObj spid="_x0000_s17557" name="Equation" r:id="rId3" imgW="889000" imgH="228600" progId="Equation.DSMT4">
                  <p:embed/>
                </p:oleObj>
              </mc:Choice>
              <mc:Fallback>
                <p:oleObj name="Equation" r:id="rId3" imgW="8890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1383" y="4480421"/>
                        <a:ext cx="1861840" cy="359959"/>
                      </a:xfrm>
                      <a:prstGeom prst="rect">
                        <a:avLst/>
                      </a:prstGeom>
                      <a:solidFill>
                        <a:schemeClr val="bg1"/>
                      </a:solidFill>
                      <a:ln>
                        <a:noFill/>
                      </a:ln>
                    </p:spPr>
                  </p:pic>
                </p:oleObj>
              </mc:Fallback>
            </mc:AlternateContent>
          </a:graphicData>
        </a:graphic>
      </p:graphicFrame>
      <p:sp>
        <p:nvSpPr>
          <p:cNvPr id="26636" name="Rectangle 18" descr="白色大理石"/>
          <p:cNvSpPr>
            <a:spLocks noChangeArrowheads="1"/>
          </p:cNvSpPr>
          <p:nvPr/>
        </p:nvSpPr>
        <p:spPr bwMode="auto">
          <a:xfrm>
            <a:off x="0" y="326822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26637" name="Object 17"/>
          <p:cNvGraphicFramePr>
            <a:graphicFrameLocks noChangeAspect="1"/>
          </p:cNvGraphicFramePr>
          <p:nvPr>
            <p:extLst>
              <p:ext uri="{D42A27DB-BD31-4B8C-83A1-F6EECF244321}">
                <p14:modId xmlns:p14="http://schemas.microsoft.com/office/powerpoint/2010/main" val="1540112886"/>
              </p:ext>
            </p:extLst>
          </p:nvPr>
        </p:nvGraphicFramePr>
        <p:xfrm>
          <a:off x="7581503" y="4984477"/>
          <a:ext cx="323702" cy="281270"/>
        </p:xfrm>
        <a:graphic>
          <a:graphicData uri="http://schemas.openxmlformats.org/presentationml/2006/ole">
            <mc:AlternateContent xmlns:mc="http://schemas.openxmlformats.org/markup-compatibility/2006">
              <mc:Choice xmlns:v="urn:schemas-microsoft-com:vml" Requires="v">
                <p:oleObj spid="_x0000_s17558" name="Equation" r:id="rId5" imgW="139579" imgH="164957" progId="Equation.DSMT4">
                  <p:embed/>
                </p:oleObj>
              </mc:Choice>
              <mc:Fallback>
                <p:oleObj name="Equation" r:id="rId5" imgW="139579" imgH="16495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1503" y="4984477"/>
                        <a:ext cx="323702" cy="281270"/>
                      </a:xfrm>
                      <a:prstGeom prst="rect">
                        <a:avLst/>
                      </a:prstGeom>
                      <a:solidFill>
                        <a:schemeClr val="bg1"/>
                      </a:solidFill>
                      <a:ln>
                        <a:noFill/>
                      </a:ln>
                    </p:spPr>
                  </p:pic>
                </p:oleObj>
              </mc:Fallback>
            </mc:AlternateContent>
          </a:graphicData>
        </a:graphic>
      </p:graphicFrame>
      <p:sp>
        <p:nvSpPr>
          <p:cNvPr id="26638" name="Rectangle 20" descr="白色大理石"/>
          <p:cNvSpPr>
            <a:spLocks noChangeArrowheads="1"/>
          </p:cNvSpPr>
          <p:nvPr/>
        </p:nvSpPr>
        <p:spPr bwMode="auto">
          <a:xfrm>
            <a:off x="-303609" y="3790580"/>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pic>
        <p:nvPicPr>
          <p:cNvPr id="17456" name="Picture 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9055" y="3510849"/>
            <a:ext cx="537210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250958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32519159-560A-4522-9653-F2A5FD94EDB9}" type="slidenum">
              <a:rPr lang="en-US" altLang="zh-CN"/>
              <a:pPr>
                <a:defRPr/>
              </a:pPr>
              <a:t>26</a:t>
            </a:fld>
            <a:endParaRPr lang="en-US" altLang="zh-CN"/>
          </a:p>
        </p:txBody>
      </p:sp>
      <p:sp>
        <p:nvSpPr>
          <p:cNvPr id="27652" name="Rectangle 3"/>
          <p:cNvSpPr>
            <a:spLocks noGrp="1" noChangeArrowheads="1"/>
          </p:cNvSpPr>
          <p:nvPr>
            <p:ph type="body" idx="1"/>
          </p:nvPr>
        </p:nvSpPr>
        <p:spPr>
          <a:xfrm>
            <a:off x="1618507" y="1365196"/>
            <a:ext cx="10918353" cy="4746426"/>
          </a:xfrm>
        </p:spPr>
        <p:txBody>
          <a:bodyPr/>
          <a:lstStyle/>
          <a:p>
            <a:pPr marL="765353" indent="-765353"/>
            <a:r>
              <a:rPr lang="zh-CN" altLang="en-US" sz="3500" b="1" dirty="0">
                <a:latin typeface="华文细黑" pitchFamily="2" charset="-122"/>
                <a:ea typeface="华文细黑" pitchFamily="2" charset="-122"/>
              </a:rPr>
              <a:t>信息隐藏技术模型</a:t>
            </a:r>
          </a:p>
          <a:p>
            <a:pPr marL="765353" indent="-765353"/>
            <a:endParaRPr lang="zh-CN" altLang="en-US" sz="3500" dirty="0">
              <a:latin typeface="华文细黑" pitchFamily="2" charset="-122"/>
              <a:ea typeface="华文细黑" pitchFamily="2" charset="-122"/>
            </a:endParaRPr>
          </a:p>
          <a:p>
            <a:pPr marL="765353" indent="-765353">
              <a:buNone/>
            </a:pPr>
            <a:r>
              <a:rPr lang="zh-CN" altLang="en-US" sz="3000" b="1" dirty="0">
                <a:ea typeface="华文细黑" pitchFamily="2" charset="-122"/>
              </a:rPr>
              <a:t>        从数字通信的理论出发，信息隐藏可理解为在一个宽带</a:t>
            </a:r>
          </a:p>
          <a:p>
            <a:pPr marL="765353" indent="-765353">
              <a:buNone/>
            </a:pPr>
            <a:r>
              <a:rPr lang="zh-CN" altLang="en-US" sz="3000" b="1" dirty="0">
                <a:ea typeface="华文细黑" pitchFamily="2" charset="-122"/>
              </a:rPr>
              <a:t>信道（原始载体信息）上采用扩频通信技术传输一个窄带信</a:t>
            </a:r>
          </a:p>
          <a:p>
            <a:pPr marL="765353" indent="-765353">
              <a:buNone/>
            </a:pPr>
            <a:r>
              <a:rPr lang="zh-CN" altLang="en-US" sz="3000" b="1" dirty="0">
                <a:ea typeface="华文细黑" pitchFamily="2" charset="-122"/>
              </a:rPr>
              <a:t>号（隐藏信息）。由于隐藏信号的能量较低，它分布到信道</a:t>
            </a:r>
          </a:p>
          <a:p>
            <a:pPr marL="765353" indent="-765353">
              <a:buNone/>
            </a:pPr>
            <a:r>
              <a:rPr lang="zh-CN" altLang="en-US" sz="3000" b="1" dirty="0">
                <a:ea typeface="华文细黑" pitchFamily="2" charset="-122"/>
              </a:rPr>
              <a:t>中任意特征上的能量是难以检测到的；隐藏信息的检测则可</a:t>
            </a:r>
          </a:p>
          <a:p>
            <a:pPr marL="765353" indent="-765353">
              <a:buNone/>
            </a:pPr>
            <a:r>
              <a:rPr lang="zh-CN" altLang="en-US" sz="3000" b="1" dirty="0">
                <a:ea typeface="华文细黑" pitchFamily="2" charset="-122"/>
              </a:rPr>
              <a:t>理解为在一个含噪声信道中的弱信号检测问题</a:t>
            </a:r>
            <a:r>
              <a:rPr lang="zh-CN" altLang="en-US" sz="3000" dirty="0"/>
              <a:t> </a:t>
            </a:r>
            <a:r>
              <a:rPr lang="zh-CN" altLang="en-US" sz="3000" b="1" dirty="0">
                <a:ea typeface="华文细黑" pitchFamily="2" charset="-122"/>
              </a:rPr>
              <a:t>。</a:t>
            </a:r>
            <a:r>
              <a:rPr lang="zh-CN" altLang="en-US" sz="3000" b="1" dirty="0">
                <a:latin typeface="华文细黑" pitchFamily="2" charset="-122"/>
                <a:ea typeface="华文细黑" pitchFamily="2" charset="-122"/>
              </a:rPr>
              <a:t>                                                                                 </a:t>
            </a:r>
          </a:p>
          <a:p>
            <a:pPr marL="765353" indent="-765353">
              <a:buNone/>
            </a:pPr>
            <a:r>
              <a:rPr lang="zh-CN" altLang="en-US" b="1" dirty="0" smtClean="0">
                <a:latin typeface="华文细黑" pitchFamily="2" charset="-122"/>
                <a:ea typeface="华文细黑" pitchFamily="2" charset="-122"/>
              </a:rPr>
              <a:t>                                                                                         </a:t>
            </a:r>
          </a:p>
        </p:txBody>
      </p:sp>
      <p:sp>
        <p:nvSpPr>
          <p:cNvPr id="27653" name="Rectangle 4"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pic>
        <p:nvPicPr>
          <p:cNvPr id="65576" name="Picture 40" descr="白色大理石"/>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71" y="2104156"/>
            <a:ext cx="12746664" cy="5128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944043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1CE29162-09B0-4ECC-81FD-95608C075078}" type="slidenum">
              <a:rPr lang="en-US" altLang="zh-CN"/>
              <a:pPr>
                <a:defRPr/>
              </a:pPr>
              <a:t>27</a:t>
            </a:fld>
            <a:endParaRPr lang="en-US" altLang="zh-CN"/>
          </a:p>
        </p:txBody>
      </p:sp>
      <p:sp>
        <p:nvSpPr>
          <p:cNvPr id="28676" name="Rectangle 3"/>
          <p:cNvSpPr>
            <a:spLocks noGrp="1" noChangeArrowheads="1"/>
          </p:cNvSpPr>
          <p:nvPr>
            <p:ph type="body" idx="1"/>
          </p:nvPr>
        </p:nvSpPr>
        <p:spPr>
          <a:xfrm>
            <a:off x="380704" y="1024037"/>
            <a:ext cx="12174438" cy="5706346"/>
          </a:xfrm>
        </p:spPr>
        <p:txBody>
          <a:bodyPr>
            <a:normAutofit/>
          </a:bodyPr>
          <a:lstStyle/>
          <a:p>
            <a:pPr marL="765353" indent="-765353">
              <a:lnSpc>
                <a:spcPct val="80000"/>
              </a:lnSpc>
            </a:pPr>
            <a:r>
              <a:rPr lang="zh-CN" altLang="en-US" sz="3500" b="1" dirty="0">
                <a:latin typeface="华文细黑" pitchFamily="2" charset="-122"/>
                <a:ea typeface="华文细黑" pitchFamily="2" charset="-122"/>
              </a:rPr>
              <a:t>空域信息隐藏技术</a:t>
            </a:r>
          </a:p>
          <a:p>
            <a:pPr marL="765353" indent="-765353">
              <a:lnSpc>
                <a:spcPct val="80000"/>
              </a:lnSpc>
            </a:pPr>
            <a:endParaRPr lang="zh-CN" altLang="en-US" sz="3500" b="1" dirty="0">
              <a:latin typeface="华文细黑" pitchFamily="2" charset="-122"/>
              <a:ea typeface="华文细黑" pitchFamily="2" charset="-122"/>
            </a:endParaRPr>
          </a:p>
          <a:p>
            <a:pPr marL="765353" indent="-765353" algn="just">
              <a:buNone/>
            </a:pPr>
            <a:r>
              <a:rPr lang="zh-CN" altLang="en-US" sz="3000" b="1" dirty="0">
                <a:ea typeface="华文细黑" pitchFamily="2" charset="-122"/>
              </a:rPr>
              <a:t>        空域隐藏技术是指在图像、视频、音频等载体的</a:t>
            </a:r>
            <a:r>
              <a:rPr lang="zh-CN" altLang="en-US" sz="3000" b="1" dirty="0">
                <a:solidFill>
                  <a:srgbClr val="FF0000"/>
                </a:solidFill>
                <a:ea typeface="华文细黑" pitchFamily="2" charset="-122"/>
              </a:rPr>
              <a:t>空间</a:t>
            </a:r>
            <a:r>
              <a:rPr lang="zh-CN" altLang="en-US" sz="3000" b="1" dirty="0" smtClean="0">
                <a:ea typeface="华文细黑" pitchFamily="2" charset="-122"/>
              </a:rPr>
              <a:t>上进行</a:t>
            </a:r>
            <a:r>
              <a:rPr lang="zh-CN" altLang="en-US" sz="3000" b="1" dirty="0">
                <a:ea typeface="华文细黑" pitchFamily="2" charset="-122"/>
              </a:rPr>
              <a:t>信息隐藏。通过直接改变宿主媒体的某些像素值（</a:t>
            </a:r>
            <a:r>
              <a:rPr lang="zh-CN" altLang="en-US" sz="3000" b="1" dirty="0" smtClean="0">
                <a:ea typeface="华文细黑" pitchFamily="2" charset="-122"/>
              </a:rPr>
              <a:t>采样值</a:t>
            </a:r>
            <a:r>
              <a:rPr lang="zh-CN" altLang="en-US" sz="3000" b="1" dirty="0">
                <a:ea typeface="华文细黑" pitchFamily="2" charset="-122"/>
              </a:rPr>
              <a:t>）来嵌入数据。</a:t>
            </a:r>
          </a:p>
          <a:p>
            <a:pPr marL="765353" indent="-765353" algn="just">
              <a:buNone/>
            </a:pPr>
            <a:r>
              <a:rPr lang="zh-CN" altLang="en-US" sz="3000" b="1" dirty="0">
                <a:ea typeface="华文细黑" pitchFamily="2" charset="-122"/>
              </a:rPr>
              <a:t>       空域信息隐藏技术无需对原始媒体进行变换，计算简单</a:t>
            </a:r>
            <a:r>
              <a:rPr lang="zh-CN" altLang="en-US" sz="3000" b="1" dirty="0" smtClean="0">
                <a:ea typeface="华文细黑" pitchFamily="2" charset="-122"/>
              </a:rPr>
              <a:t>，效率</a:t>
            </a:r>
            <a:r>
              <a:rPr lang="zh-CN" altLang="en-US" sz="3000" b="1" dirty="0">
                <a:ea typeface="华文细黑" pitchFamily="2" charset="-122"/>
              </a:rPr>
              <a:t>较高，但由于水印要均衡不可感知性和稳健性，因而</a:t>
            </a:r>
            <a:r>
              <a:rPr lang="zh-CN" altLang="en-US" sz="3000" b="1" dirty="0" smtClean="0">
                <a:ea typeface="华文细黑" pitchFamily="2" charset="-122"/>
              </a:rPr>
              <a:t>可选择</a:t>
            </a:r>
            <a:r>
              <a:rPr lang="zh-CN" altLang="en-US" sz="3000" b="1" dirty="0">
                <a:ea typeface="华文细黑" pitchFamily="2" charset="-122"/>
              </a:rPr>
              <a:t>的属性范围较小。此外，难以抵抗常见信号处理的</a:t>
            </a:r>
            <a:r>
              <a:rPr lang="zh-CN" altLang="en-US" sz="3000" b="1" dirty="0" smtClean="0">
                <a:ea typeface="华文细黑" pitchFamily="2" charset="-122"/>
              </a:rPr>
              <a:t>攻击及</a:t>
            </a:r>
            <a:r>
              <a:rPr lang="zh-CN" altLang="en-US" sz="3000" b="1" dirty="0">
                <a:ea typeface="华文细黑" pitchFamily="2" charset="-122"/>
              </a:rPr>
              <a:t>噪声干扰的影响，鲁棒性较差。</a:t>
            </a:r>
            <a:endParaRPr lang="zh-CN" altLang="en-US" sz="3000" b="1" dirty="0">
              <a:latin typeface="华文细黑" pitchFamily="2" charset="-122"/>
              <a:ea typeface="华文细黑" pitchFamily="2" charset="-122"/>
            </a:endParaRPr>
          </a:p>
          <a:p>
            <a:pPr marL="765353" indent="-765353">
              <a:lnSpc>
                <a:spcPct val="80000"/>
              </a:lnSpc>
              <a:buNone/>
            </a:pPr>
            <a:r>
              <a:rPr lang="zh-CN" altLang="en-US" sz="3500" b="1" dirty="0">
                <a:latin typeface="华文细黑" pitchFamily="2" charset="-122"/>
                <a:ea typeface="华文细黑" pitchFamily="2" charset="-122"/>
              </a:rPr>
              <a:t>          </a:t>
            </a:r>
            <a:r>
              <a:rPr lang="zh-CN" altLang="en-US" b="1" dirty="0" smtClean="0">
                <a:latin typeface="华文细黑" pitchFamily="2" charset="-122"/>
                <a:ea typeface="华文细黑" pitchFamily="2" charset="-122"/>
              </a:rPr>
              <a:t>                                                                                 </a:t>
            </a:r>
          </a:p>
        </p:txBody>
      </p:sp>
      <p:sp>
        <p:nvSpPr>
          <p:cNvPr id="28677" name="Rectangle 4"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Tree>
    <p:extLst>
      <p:ext uri="{BB962C8B-B14F-4D97-AF65-F5344CB8AC3E}">
        <p14:creationId xmlns:p14="http://schemas.microsoft.com/office/powerpoint/2010/main" val="282168377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EDA36779-27B7-4E24-BD0A-4A6A5EB65A94}" type="slidenum">
              <a:rPr lang="en-US" altLang="zh-CN"/>
              <a:pPr>
                <a:defRPr/>
              </a:pPr>
              <a:t>28</a:t>
            </a:fld>
            <a:endParaRPr lang="en-US" altLang="zh-CN"/>
          </a:p>
        </p:txBody>
      </p:sp>
      <p:sp>
        <p:nvSpPr>
          <p:cNvPr id="29700" name="Rectangle 3"/>
          <p:cNvSpPr>
            <a:spLocks noGrp="1" noChangeArrowheads="1"/>
          </p:cNvSpPr>
          <p:nvPr>
            <p:ph type="body" idx="1"/>
          </p:nvPr>
        </p:nvSpPr>
        <p:spPr>
          <a:xfrm>
            <a:off x="1011288" y="1096046"/>
            <a:ext cx="11340703" cy="5138768"/>
          </a:xfrm>
        </p:spPr>
        <p:txBody>
          <a:bodyPr>
            <a:normAutofit/>
          </a:bodyPr>
          <a:lstStyle/>
          <a:p>
            <a:pPr marL="765353" indent="-765353"/>
            <a:r>
              <a:rPr lang="zh-CN" altLang="en-US" sz="3500" b="1" dirty="0">
                <a:latin typeface="华文细黑" pitchFamily="2" charset="-122"/>
                <a:ea typeface="华文细黑" pitchFamily="2" charset="-122"/>
              </a:rPr>
              <a:t>基于替换</a:t>
            </a:r>
            <a:r>
              <a:rPr lang="en-US" altLang="zh-CN" sz="3500" b="1" dirty="0">
                <a:ea typeface="华文细黑" pitchFamily="2" charset="-122"/>
              </a:rPr>
              <a:t>LSB</a:t>
            </a:r>
            <a:r>
              <a:rPr lang="zh-CN" altLang="en-US" sz="3500" b="1" dirty="0">
                <a:latin typeface="华文细黑" pitchFamily="2" charset="-122"/>
                <a:ea typeface="华文细黑" pitchFamily="2" charset="-122"/>
              </a:rPr>
              <a:t>的空域信息隐藏</a:t>
            </a:r>
            <a:r>
              <a:rPr lang="zh-CN" altLang="en-US" sz="3500" dirty="0">
                <a:latin typeface="华文细黑" pitchFamily="2" charset="-122"/>
                <a:ea typeface="华文细黑" pitchFamily="2" charset="-122"/>
              </a:rPr>
              <a:t> </a:t>
            </a:r>
            <a:endParaRPr lang="zh-CN" altLang="en-US" sz="3500" b="1" dirty="0">
              <a:latin typeface="华文细黑" pitchFamily="2" charset="-122"/>
              <a:ea typeface="华文细黑" pitchFamily="2" charset="-122"/>
            </a:endParaRPr>
          </a:p>
          <a:p>
            <a:pPr marL="765353" indent="-765353"/>
            <a:endParaRPr lang="zh-CN" altLang="en-US" sz="3000" b="1" dirty="0">
              <a:latin typeface="华文细黑" pitchFamily="2" charset="-122"/>
              <a:ea typeface="华文细黑" pitchFamily="2" charset="-122"/>
            </a:endParaRPr>
          </a:p>
          <a:p>
            <a:pPr marL="765353" indent="-765353" algn="just">
              <a:buNone/>
            </a:pPr>
            <a:r>
              <a:rPr lang="zh-CN" altLang="en-US" sz="2500" b="1" dirty="0">
                <a:latin typeface="华文细黑" pitchFamily="2" charset="-122"/>
                <a:ea typeface="华文细黑" pitchFamily="2" charset="-122"/>
              </a:rPr>
              <a:t>        </a:t>
            </a:r>
            <a:r>
              <a:rPr lang="en-US" altLang="zh-CN" sz="3000" b="1" dirty="0">
                <a:ea typeface="华文细黑" pitchFamily="2" charset="-122"/>
              </a:rPr>
              <a:t>LSB (the Least Significant Bits)</a:t>
            </a:r>
            <a:r>
              <a:rPr lang="zh-CN" altLang="en-US" sz="3000" b="1" dirty="0">
                <a:latin typeface="华文细黑" pitchFamily="2" charset="-122"/>
                <a:ea typeface="华文细黑" pitchFamily="2" charset="-122"/>
              </a:rPr>
              <a:t>即</a:t>
            </a:r>
            <a:r>
              <a:rPr lang="zh-CN" altLang="en-US" sz="3000" b="1" dirty="0">
                <a:solidFill>
                  <a:srgbClr val="FF0000"/>
                </a:solidFill>
                <a:latin typeface="华文细黑" pitchFamily="2" charset="-122"/>
                <a:ea typeface="华文细黑" pitchFamily="2" charset="-122"/>
              </a:rPr>
              <a:t>最不重要比特位</a:t>
            </a:r>
            <a:r>
              <a:rPr lang="zh-CN" altLang="en-US" sz="3000" b="1" dirty="0">
                <a:latin typeface="华文细黑" pitchFamily="2" charset="-122"/>
                <a:ea typeface="华文细黑" pitchFamily="2" charset="-122"/>
              </a:rPr>
              <a:t>。</a:t>
            </a:r>
            <a:r>
              <a:rPr lang="zh-CN" altLang="en-US" sz="3000" b="1" dirty="0" smtClean="0">
                <a:latin typeface="华文细黑" pitchFamily="2" charset="-122"/>
                <a:ea typeface="华文细黑" pitchFamily="2" charset="-122"/>
              </a:rPr>
              <a:t>改变</a:t>
            </a:r>
            <a:r>
              <a:rPr lang="en-US" altLang="zh-CN" sz="3000" b="1" dirty="0">
                <a:ea typeface="华文细黑" pitchFamily="2" charset="-122"/>
              </a:rPr>
              <a:t>LSB</a:t>
            </a:r>
            <a:r>
              <a:rPr lang="zh-CN" altLang="en-US" sz="3000" b="1" dirty="0">
                <a:latin typeface="华文细黑" pitchFamily="2" charset="-122"/>
                <a:ea typeface="华文细黑" pitchFamily="2" charset="-122"/>
              </a:rPr>
              <a:t>主要的考虑是不重要数据的调整对原始图像的</a:t>
            </a:r>
            <a:r>
              <a:rPr lang="zh-CN" altLang="en-US" sz="3000" b="1" dirty="0" smtClean="0">
                <a:latin typeface="华文细黑" pitchFamily="2" charset="-122"/>
                <a:ea typeface="华文细黑" pitchFamily="2" charset="-122"/>
              </a:rPr>
              <a:t>视觉效果</a:t>
            </a:r>
            <a:r>
              <a:rPr lang="zh-CN" altLang="en-US" sz="3000" b="1" dirty="0">
                <a:latin typeface="华文细黑" pitchFamily="2" charset="-122"/>
                <a:ea typeface="华文细黑" pitchFamily="2" charset="-122"/>
              </a:rPr>
              <a:t>影响较小。以图像为例，图像部分像素的最低一个</a:t>
            </a:r>
            <a:r>
              <a:rPr lang="zh-CN" altLang="en-US" sz="3000" b="1" dirty="0" smtClean="0">
                <a:latin typeface="华文细黑" pitchFamily="2" charset="-122"/>
                <a:ea typeface="华文细黑" pitchFamily="2" charset="-122"/>
              </a:rPr>
              <a:t>或者</a:t>
            </a:r>
            <a:r>
              <a:rPr lang="zh-CN" altLang="en-US" sz="3000" b="1" dirty="0">
                <a:latin typeface="华文细黑" pitchFamily="2" charset="-122"/>
                <a:ea typeface="华文细黑" pitchFamily="2" charset="-122"/>
              </a:rPr>
              <a:t>多个位平面的值被隐藏数据所替换。即载体像素的</a:t>
            </a:r>
            <a:r>
              <a:rPr lang="en-US" altLang="zh-CN" sz="3000" b="1" dirty="0" smtClean="0">
                <a:ea typeface="华文细黑" pitchFamily="2" charset="-122"/>
              </a:rPr>
              <a:t>LSB</a:t>
            </a:r>
            <a:r>
              <a:rPr lang="zh-CN" altLang="en-US" sz="3000" b="1" dirty="0" smtClean="0">
                <a:latin typeface="华文细黑" pitchFamily="2" charset="-122"/>
                <a:ea typeface="华文细黑" pitchFamily="2" charset="-122"/>
              </a:rPr>
              <a:t>平面</a:t>
            </a:r>
            <a:r>
              <a:rPr lang="zh-CN" altLang="en-US" sz="3000" b="1" dirty="0">
                <a:latin typeface="华文细黑" pitchFamily="2" charset="-122"/>
                <a:ea typeface="华文细黑" pitchFamily="2" charset="-122"/>
              </a:rPr>
              <a:t>根据要隐藏的数据改变为“</a:t>
            </a:r>
            <a:r>
              <a:rPr lang="en-US" altLang="zh-CN" sz="3000" b="1" dirty="0">
                <a:latin typeface="华文细黑" pitchFamily="2" charset="-122"/>
                <a:ea typeface="华文细黑" pitchFamily="2" charset="-122"/>
              </a:rPr>
              <a:t>1”</a:t>
            </a:r>
            <a:r>
              <a:rPr lang="zh-CN" altLang="en-US" sz="3000" b="1" dirty="0">
                <a:latin typeface="华文细黑" pitchFamily="2" charset="-122"/>
                <a:ea typeface="华文细黑" pitchFamily="2" charset="-122"/>
              </a:rPr>
              <a:t>或者不变，以此达到</a:t>
            </a:r>
            <a:r>
              <a:rPr lang="zh-CN" altLang="en-US" sz="3000" b="1" dirty="0" smtClean="0">
                <a:latin typeface="华文细黑" pitchFamily="2" charset="-122"/>
                <a:ea typeface="华文细黑" pitchFamily="2" charset="-122"/>
              </a:rPr>
              <a:t>隐藏</a:t>
            </a:r>
            <a:r>
              <a:rPr lang="zh-CN" altLang="en-US" sz="3000" b="1" dirty="0">
                <a:latin typeface="华文细黑" pitchFamily="2" charset="-122"/>
                <a:ea typeface="华文细黑" pitchFamily="2" charset="-122"/>
              </a:rPr>
              <a:t>信息的目的。</a:t>
            </a:r>
          </a:p>
          <a:p>
            <a:pPr marL="765353" indent="-765353">
              <a:buNone/>
            </a:pPr>
            <a:r>
              <a:rPr lang="zh-CN" altLang="en-US" sz="3000" b="1" dirty="0">
                <a:latin typeface="华文细黑" pitchFamily="2" charset="-122"/>
                <a:ea typeface="华文细黑" pitchFamily="2" charset="-122"/>
              </a:rPr>
              <a:t>        </a:t>
            </a:r>
          </a:p>
        </p:txBody>
      </p:sp>
      <p:sp>
        <p:nvSpPr>
          <p:cNvPr id="29701" name="Rectangle 4"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Tree>
    <p:extLst>
      <p:ext uri="{BB962C8B-B14F-4D97-AF65-F5344CB8AC3E}">
        <p14:creationId xmlns:p14="http://schemas.microsoft.com/office/powerpoint/2010/main" val="114561869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3CD388F3-3D8D-4D5E-A769-8F4A96936D43}" type="slidenum">
              <a:rPr lang="en-US" altLang="zh-CN"/>
              <a:pPr>
                <a:defRPr/>
              </a:pPr>
              <a:t>29</a:t>
            </a:fld>
            <a:endParaRPr lang="en-US" altLang="zh-CN"/>
          </a:p>
        </p:txBody>
      </p:sp>
      <p:sp>
        <p:nvSpPr>
          <p:cNvPr id="30724" name="Rectangle 3"/>
          <p:cNvSpPr>
            <a:spLocks noGrp="1" noChangeArrowheads="1"/>
          </p:cNvSpPr>
          <p:nvPr>
            <p:ph type="body" idx="1"/>
          </p:nvPr>
        </p:nvSpPr>
        <p:spPr>
          <a:xfrm>
            <a:off x="884759" y="1089218"/>
            <a:ext cx="10885289" cy="4327871"/>
          </a:xfrm>
        </p:spPr>
        <p:txBody>
          <a:bodyPr/>
          <a:lstStyle/>
          <a:p>
            <a:pPr marL="765353" indent="-765353"/>
            <a:r>
              <a:rPr lang="zh-CN" altLang="en-US" sz="3500" b="1" dirty="0">
                <a:latin typeface="华文细黑" pitchFamily="2" charset="-122"/>
                <a:ea typeface="华文细黑" pitchFamily="2" charset="-122"/>
              </a:rPr>
              <a:t>基于替换</a:t>
            </a:r>
            <a:r>
              <a:rPr lang="en-US" altLang="zh-CN" sz="3500" b="1" dirty="0">
                <a:ea typeface="华文细黑" pitchFamily="2" charset="-122"/>
              </a:rPr>
              <a:t>LSB</a:t>
            </a:r>
            <a:r>
              <a:rPr lang="zh-CN" altLang="en-US" sz="3500" b="1" dirty="0">
                <a:latin typeface="华文细黑" pitchFamily="2" charset="-122"/>
                <a:ea typeface="华文细黑" pitchFamily="2" charset="-122"/>
              </a:rPr>
              <a:t>的空域信息隐藏</a:t>
            </a:r>
            <a:r>
              <a:rPr lang="zh-CN" altLang="en-US" sz="3500" dirty="0">
                <a:latin typeface="华文细黑" pitchFamily="2" charset="-122"/>
                <a:ea typeface="华文细黑" pitchFamily="2" charset="-122"/>
              </a:rPr>
              <a:t> </a:t>
            </a:r>
            <a:endParaRPr lang="zh-CN" altLang="en-US" sz="3500" b="1" dirty="0">
              <a:latin typeface="华文细黑" pitchFamily="2" charset="-122"/>
              <a:ea typeface="华文细黑" pitchFamily="2" charset="-122"/>
            </a:endParaRPr>
          </a:p>
          <a:p>
            <a:pPr marL="765353" indent="-765353"/>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基于替换的</a:t>
            </a:r>
            <a:r>
              <a:rPr lang="en-US" altLang="zh-CN" sz="3000" b="1" dirty="0">
                <a:ea typeface="华文细黑" pitchFamily="2" charset="-122"/>
              </a:rPr>
              <a:t>LSB</a:t>
            </a:r>
            <a:r>
              <a:rPr lang="zh-CN" altLang="en-US" sz="3000" b="1" dirty="0">
                <a:latin typeface="华文细黑" pitchFamily="2" charset="-122"/>
                <a:ea typeface="华文细黑" pitchFamily="2" charset="-122"/>
              </a:rPr>
              <a:t>的隐藏方法具有如下特点：</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1</a:t>
            </a:r>
            <a:r>
              <a:rPr lang="zh-CN" altLang="en-US" sz="3000" b="1" dirty="0">
                <a:latin typeface="华文细黑" pitchFamily="2" charset="-122"/>
                <a:ea typeface="华文细黑" pitchFamily="2" charset="-122"/>
              </a:rPr>
              <a:t>）具有较大的信息隐藏容量</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2</a:t>
            </a:r>
            <a:r>
              <a:rPr lang="zh-CN" altLang="en-US" sz="3000" b="1" dirty="0">
                <a:latin typeface="华文细黑" pitchFamily="2" charset="-122"/>
                <a:ea typeface="华文细黑" pitchFamily="2" charset="-122"/>
              </a:rPr>
              <a:t>）计算简单。</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3</a:t>
            </a:r>
            <a:r>
              <a:rPr lang="zh-CN" altLang="en-US" sz="3000" b="1" dirty="0">
                <a:latin typeface="华文细黑" pitchFamily="2" charset="-122"/>
                <a:ea typeface="华文细黑" pitchFamily="2" charset="-122"/>
              </a:rPr>
              <a:t>）掩密图像失真小。</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4</a:t>
            </a:r>
            <a:r>
              <a:rPr lang="zh-CN" altLang="en-US" sz="3000" b="1" dirty="0">
                <a:latin typeface="华文细黑" pitchFamily="2" charset="-122"/>
                <a:ea typeface="华文细黑" pitchFamily="2" charset="-122"/>
              </a:rPr>
              <a:t>）隐藏数据的鲁棒性较差。   </a:t>
            </a:r>
          </a:p>
          <a:p>
            <a:pPr marL="765353" indent="-765353">
              <a:buNone/>
            </a:pPr>
            <a:r>
              <a:rPr lang="zh-CN" altLang="en-US" b="1" dirty="0" smtClean="0">
                <a:latin typeface="华文细黑" pitchFamily="2" charset="-122"/>
                <a:ea typeface="华文细黑" pitchFamily="2" charset="-122"/>
              </a:rPr>
              <a:t>                                                                                               </a:t>
            </a:r>
          </a:p>
        </p:txBody>
      </p:sp>
      <p:sp>
        <p:nvSpPr>
          <p:cNvPr id="30725" name="Rectangle 4"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Tree>
    <p:extLst>
      <p:ext uri="{BB962C8B-B14F-4D97-AF65-F5344CB8AC3E}">
        <p14:creationId xmlns:p14="http://schemas.microsoft.com/office/powerpoint/2010/main" val="180975783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74590505-4738-4603-A22F-5DA4118A3D08}" type="slidenum">
              <a:rPr lang="en-US" altLang="zh-CN"/>
              <a:pPr>
                <a:defRPr/>
              </a:pPr>
              <a:t>3</a:t>
            </a:fld>
            <a:endParaRPr lang="en-US" altLang="zh-CN"/>
          </a:p>
        </p:txBody>
      </p:sp>
      <p:sp>
        <p:nvSpPr>
          <p:cNvPr id="16386" name="Rectangle 2"/>
          <p:cNvSpPr>
            <a:spLocks noGrp="1" noChangeArrowheads="1"/>
          </p:cNvSpPr>
          <p:nvPr>
            <p:ph type="title"/>
          </p:nvPr>
        </p:nvSpPr>
        <p:spPr>
          <a:xfrm>
            <a:off x="962174" y="768470"/>
            <a:ext cx="10929938" cy="580955"/>
          </a:xfrm>
        </p:spPr>
        <p:txBody>
          <a:bodyPr>
            <a:normAutofit fontScale="90000"/>
          </a:bodyPr>
          <a:lstStyle/>
          <a:p>
            <a:pPr algn="l" eaLnBrk="1" hangingPunct="1">
              <a:defRPr/>
            </a:pPr>
            <a:r>
              <a:rPr lang="zh-CN" altLang="en-US" b="1" dirty="0" smtClean="0">
                <a:latin typeface="华文细黑" pitchFamily="2" charset="-122"/>
                <a:ea typeface="华文细黑" pitchFamily="2" charset="-122"/>
              </a:rPr>
              <a:t>基本概念</a:t>
            </a:r>
          </a:p>
        </p:txBody>
      </p:sp>
      <p:sp>
        <p:nvSpPr>
          <p:cNvPr id="7172" name="Rectangle 3"/>
          <p:cNvSpPr>
            <a:spLocks noGrp="1" noChangeArrowheads="1"/>
          </p:cNvSpPr>
          <p:nvPr>
            <p:ph type="body" idx="1"/>
          </p:nvPr>
        </p:nvSpPr>
        <p:spPr>
          <a:xfrm>
            <a:off x="1011288" y="1983957"/>
            <a:ext cx="10929938" cy="4746426"/>
          </a:xfrm>
        </p:spPr>
        <p:txBody>
          <a:bodyPr/>
          <a:lstStyle/>
          <a:p>
            <a:pPr marL="765353" indent="-765353"/>
            <a:r>
              <a:rPr lang="zh-CN" altLang="en-US" sz="3500" b="1" dirty="0">
                <a:latin typeface="华文细黑" pitchFamily="2" charset="-122"/>
                <a:ea typeface="华文细黑" pitchFamily="2" charset="-122"/>
              </a:rPr>
              <a:t>远古时代的隐写术</a:t>
            </a:r>
          </a:p>
          <a:p>
            <a:pPr marL="765353" indent="-765353"/>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1</a:t>
            </a:r>
            <a:r>
              <a:rPr lang="zh-CN" altLang="en-US" sz="3000" b="1" dirty="0">
                <a:latin typeface="华文细黑" pitchFamily="2" charset="-122"/>
                <a:ea typeface="华文细黑" pitchFamily="2" charset="-122"/>
              </a:rPr>
              <a:t>）用头发掩盖信息 </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2</a:t>
            </a:r>
            <a:r>
              <a:rPr lang="zh-CN" altLang="en-US" sz="3000" b="1" dirty="0">
                <a:latin typeface="华文细黑" pitchFamily="2" charset="-122"/>
                <a:ea typeface="华文细黑" pitchFamily="2" charset="-122"/>
              </a:rPr>
              <a:t>）使用记书板隐藏信息 </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3</a:t>
            </a:r>
            <a:r>
              <a:rPr lang="zh-CN" altLang="en-US" sz="3000" b="1" dirty="0">
                <a:latin typeface="华文细黑" pitchFamily="2" charset="-122"/>
                <a:ea typeface="华文细黑" pitchFamily="2" charset="-122"/>
              </a:rPr>
              <a:t>）使用音乐谱隐藏信息 </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4</a:t>
            </a:r>
            <a:r>
              <a:rPr lang="zh-CN" altLang="en-US" sz="3000" b="1" dirty="0">
                <a:latin typeface="华文细黑" pitchFamily="2" charset="-122"/>
                <a:ea typeface="华文细黑" pitchFamily="2" charset="-122"/>
              </a:rPr>
              <a:t>）使用离合诗隐藏信息 </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5</a:t>
            </a:r>
            <a:r>
              <a:rPr lang="zh-CN" altLang="en-US" sz="3000" b="1" dirty="0">
                <a:latin typeface="华文细黑" pitchFamily="2" charset="-122"/>
                <a:ea typeface="华文细黑" pitchFamily="2" charset="-122"/>
              </a:rPr>
              <a:t>）使用微小图隐藏信息</a:t>
            </a:r>
            <a:r>
              <a:rPr lang="zh-CN" altLang="en-US" sz="3000" b="1" dirty="0"/>
              <a:t> </a:t>
            </a:r>
          </a:p>
          <a:p>
            <a:pPr marL="765353" indent="-765353">
              <a:buNone/>
            </a:pPr>
            <a:endParaRPr lang="en-US" altLang="zh-CN" sz="3000" b="1" dirty="0"/>
          </a:p>
        </p:txBody>
      </p:sp>
    </p:spTree>
    <p:extLst>
      <p:ext uri="{BB962C8B-B14F-4D97-AF65-F5344CB8AC3E}">
        <p14:creationId xmlns:p14="http://schemas.microsoft.com/office/powerpoint/2010/main" val="406063821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6"/>
          <p:cNvSpPr>
            <a:spLocks noGrp="1"/>
          </p:cNvSpPr>
          <p:nvPr>
            <p:ph type="sldNum" sz="quarter" idx="4294967295"/>
          </p:nvPr>
        </p:nvSpPr>
        <p:spPr>
          <a:xfrm>
            <a:off x="9215438" y="6589748"/>
            <a:ext cx="2678906" cy="482177"/>
          </a:xfrm>
          <a:prstGeom prst="rect">
            <a:avLst/>
          </a:prstGeom>
        </p:spPr>
        <p:txBody>
          <a:bodyPr lIns="114803" tIns="57401" rIns="114803" bIns="57401"/>
          <a:lstStyle/>
          <a:p>
            <a:pPr>
              <a:defRPr/>
            </a:pPr>
            <a:fld id="{D18DB38A-525F-4F06-ABFD-C924CFA03531}" type="slidenum">
              <a:rPr lang="en-US" altLang="zh-CN"/>
              <a:pPr>
                <a:defRPr/>
              </a:pPr>
              <a:t>30</a:t>
            </a:fld>
            <a:endParaRPr lang="en-US" altLang="zh-CN"/>
          </a:p>
        </p:txBody>
      </p:sp>
      <p:sp>
        <p:nvSpPr>
          <p:cNvPr id="31748" name="Rectangle 3"/>
          <p:cNvSpPr>
            <a:spLocks noGrp="1" noChangeArrowheads="1"/>
          </p:cNvSpPr>
          <p:nvPr>
            <p:ph type="body" sz="half" idx="1"/>
          </p:nvPr>
        </p:nvSpPr>
        <p:spPr>
          <a:xfrm>
            <a:off x="1028775" y="519981"/>
            <a:ext cx="11083974" cy="4527103"/>
          </a:xfrm>
        </p:spPr>
        <p:txBody>
          <a:bodyPr/>
          <a:lstStyle/>
          <a:p>
            <a:pPr marL="765353" indent="-765353"/>
            <a:r>
              <a:rPr lang="zh-CN" altLang="en-US" sz="3500" b="1" dirty="0">
                <a:latin typeface="华文细黑" pitchFamily="2" charset="-122"/>
                <a:ea typeface="华文细黑" pitchFamily="2" charset="-122"/>
              </a:rPr>
              <a:t>基于替换</a:t>
            </a:r>
            <a:r>
              <a:rPr lang="en-US" altLang="zh-CN" sz="3500" b="1" dirty="0">
                <a:ea typeface="华文细黑" pitchFamily="2" charset="-122"/>
              </a:rPr>
              <a:t>LSB</a:t>
            </a:r>
            <a:r>
              <a:rPr lang="zh-CN" altLang="en-US" sz="3500" b="1" dirty="0">
                <a:latin typeface="华文细黑" pitchFamily="2" charset="-122"/>
                <a:ea typeface="华文细黑" pitchFamily="2" charset="-122"/>
              </a:rPr>
              <a:t>的空域信息隐藏</a:t>
            </a:r>
            <a:r>
              <a:rPr lang="zh-CN" altLang="en-US" sz="3500" dirty="0">
                <a:latin typeface="华文细黑" pitchFamily="2" charset="-122"/>
                <a:ea typeface="华文细黑" pitchFamily="2" charset="-122"/>
              </a:rPr>
              <a:t> </a:t>
            </a:r>
            <a:endParaRPr lang="zh-CN" altLang="en-US" sz="3500" b="1" dirty="0">
              <a:latin typeface="华文细黑" pitchFamily="2" charset="-122"/>
              <a:ea typeface="华文细黑" pitchFamily="2" charset="-122"/>
            </a:endParaRPr>
          </a:p>
          <a:p>
            <a:pPr marL="765353" indent="-765353"/>
            <a:endParaRPr lang="zh-CN" altLang="en-US" sz="3000" b="1" dirty="0">
              <a:latin typeface="华文细黑" pitchFamily="2" charset="-122"/>
              <a:ea typeface="华文细黑" pitchFamily="2" charset="-122"/>
            </a:endParaRPr>
          </a:p>
          <a:p>
            <a:pPr marL="765353" indent="-765353">
              <a:buNone/>
            </a:pPr>
            <a:r>
              <a:rPr lang="zh-CN" altLang="en-US" sz="3000" b="1" dirty="0">
                <a:ea typeface="华文细黑" pitchFamily="2" charset="-122"/>
              </a:rPr>
              <a:t>        </a:t>
            </a:r>
            <a:r>
              <a:rPr lang="zh-CN" altLang="en-US" sz="3000" b="1" dirty="0" smtClean="0">
                <a:ea typeface="华文细黑" pitchFamily="2" charset="-122"/>
              </a:rPr>
              <a:t>例</a:t>
            </a:r>
            <a:r>
              <a:rPr lang="en-US" altLang="zh-CN" sz="3000" b="1" dirty="0" smtClean="0">
                <a:ea typeface="华文细黑" pitchFamily="2" charset="-122"/>
              </a:rPr>
              <a:t>:</a:t>
            </a:r>
            <a:r>
              <a:rPr lang="zh-CN" altLang="en-US" sz="3000" b="1" dirty="0">
                <a:ea typeface="华文细黑" pitchFamily="2" charset="-122"/>
              </a:rPr>
              <a:t>设待隐藏信息为</a:t>
            </a:r>
            <a:r>
              <a:rPr lang="en-US" altLang="zh-CN" sz="3000" b="1" dirty="0">
                <a:ea typeface="华文细黑" pitchFamily="2" charset="-122"/>
              </a:rPr>
              <a:t>1001</a:t>
            </a:r>
            <a:r>
              <a:rPr lang="zh-CN" altLang="en-US" sz="3000" b="1" dirty="0">
                <a:ea typeface="华文细黑" pitchFamily="2" charset="-122"/>
              </a:rPr>
              <a:t>，取灰度图像的</a:t>
            </a:r>
            <a:r>
              <a:rPr lang="en-US" altLang="zh-CN" sz="3000" b="1" dirty="0">
                <a:ea typeface="华文细黑" pitchFamily="2" charset="-122"/>
              </a:rPr>
              <a:t>4</a:t>
            </a:r>
            <a:r>
              <a:rPr lang="zh-CN" altLang="en-US" sz="3000" b="1" dirty="0">
                <a:ea typeface="华文细黑" pitchFamily="2" charset="-122"/>
              </a:rPr>
              <a:t>个像素值</a:t>
            </a:r>
          </a:p>
          <a:p>
            <a:pPr marL="765353" indent="-765353">
              <a:buNone/>
            </a:pPr>
            <a:r>
              <a:rPr lang="en-US" altLang="zh-CN" sz="3000" b="1" dirty="0">
                <a:ea typeface="华文细黑" pitchFamily="2" charset="-122"/>
              </a:rPr>
              <a:t>(0-255</a:t>
            </a:r>
            <a:r>
              <a:rPr lang="zh-CN" altLang="en-US" sz="3000" b="1" dirty="0">
                <a:ea typeface="华文细黑" pitchFamily="2" charset="-122"/>
              </a:rPr>
              <a:t>整数</a:t>
            </a:r>
            <a:r>
              <a:rPr lang="en-US" altLang="zh-CN" sz="3000" b="1" dirty="0">
                <a:ea typeface="华文细黑" pitchFamily="2" charset="-122"/>
              </a:rPr>
              <a:t>)</a:t>
            </a:r>
            <a:r>
              <a:rPr lang="zh-CN" altLang="en-US" sz="3000" b="1" dirty="0">
                <a:ea typeface="华文细黑" pitchFamily="2" charset="-122"/>
              </a:rPr>
              <a:t>的最低位进行隐藏。</a:t>
            </a:r>
          </a:p>
          <a:p>
            <a:pPr marL="765353" indent="-765353">
              <a:buNone/>
            </a:pPr>
            <a:r>
              <a:rPr lang="zh-CN" altLang="en-US" sz="3500" b="1" dirty="0">
                <a:latin typeface="华文细黑" pitchFamily="2" charset="-122"/>
                <a:ea typeface="华文细黑" pitchFamily="2" charset="-122"/>
              </a:rPr>
              <a:t>                                                                                               </a:t>
            </a:r>
          </a:p>
        </p:txBody>
      </p:sp>
      <p:sp>
        <p:nvSpPr>
          <p:cNvPr id="31749" name="Rectangle 4" descr="白色大理石"/>
          <p:cNvSpPr>
            <a:spLocks noChangeArrowheads="1"/>
          </p:cNvSpPr>
          <p:nvPr/>
        </p:nvSpPr>
        <p:spPr bwMode="auto">
          <a:xfrm>
            <a:off x="0" y="2298278"/>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137354" name="Group 138"/>
          <p:cNvGraphicFramePr>
            <a:graphicFrameLocks noGrp="1"/>
          </p:cNvGraphicFramePr>
          <p:nvPr>
            <p:ph sz="half" idx="2"/>
            <p:extLst>
              <p:ext uri="{D42A27DB-BD31-4B8C-83A1-F6EECF244321}">
                <p14:modId xmlns:p14="http://schemas.microsoft.com/office/powerpoint/2010/main" val="1911693694"/>
              </p:ext>
            </p:extLst>
          </p:nvPr>
        </p:nvGraphicFramePr>
        <p:xfrm>
          <a:off x="1028774" y="3002991"/>
          <a:ext cx="10801201" cy="3205623"/>
        </p:xfrm>
        <a:graphic>
          <a:graphicData uri="http://schemas.openxmlformats.org/drawingml/2006/table">
            <a:tbl>
              <a:tblPr/>
              <a:tblGrid>
                <a:gridCol w="2945282"/>
                <a:gridCol w="2232357"/>
                <a:gridCol w="2568176"/>
                <a:gridCol w="3055386"/>
              </a:tblGrid>
              <a:tr h="631029">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隐藏前</a:t>
                      </a: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8</a:t>
                      </a:r>
                      <a:r>
                        <a:rPr kumimoji="0" lang="zh-CN" altLang="en-US"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位灰度值</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二进制表示</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隐藏后二进制</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隐藏后八位灰度值</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646172">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34</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00100010</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00100011</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35</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651221">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180</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10110100</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10110100</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180</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646172">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255</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11111111</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11111110</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254</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631029">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2</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00000010</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00000011</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bg2"/>
                          </a:solidFill>
                          <a:effectLst/>
                          <a:latin typeface="Times New Roman" pitchFamily="18" charset="0"/>
                          <a:ea typeface="宋体" pitchFamily="2" charset="-122"/>
                          <a:cs typeface="Times New Roman" pitchFamily="18" charset="0"/>
                        </a:rPr>
                        <a:t>3</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bl>
          </a:graphicData>
        </a:graphic>
      </p:graphicFrame>
    </p:spTree>
    <p:extLst>
      <p:ext uri="{BB962C8B-B14F-4D97-AF65-F5344CB8AC3E}">
        <p14:creationId xmlns:p14="http://schemas.microsoft.com/office/powerpoint/2010/main" val="357451175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7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BC770FF-D53A-4307-AE9A-FDF363B53015}" type="slidenum">
              <a:rPr lang="ko-KR" altLang="en-US"/>
              <a:pPr/>
              <a:t>31</a:t>
            </a:fld>
            <a:endParaRPr lang="en-US" altLang="ko-KR"/>
          </a:p>
        </p:txBody>
      </p:sp>
      <p:sp>
        <p:nvSpPr>
          <p:cNvPr id="64514" name="Rectangle 2"/>
          <p:cNvSpPr>
            <a:spLocks noGrp="1" noChangeArrowheads="1"/>
          </p:cNvSpPr>
          <p:nvPr>
            <p:ph type="title"/>
          </p:nvPr>
        </p:nvSpPr>
        <p:spPr/>
        <p:txBody>
          <a:bodyPr/>
          <a:lstStyle/>
          <a:p>
            <a:r>
              <a:rPr lang="zh-CN" altLang="en-US">
                <a:solidFill>
                  <a:schemeClr val="tx1"/>
                </a:solidFill>
                <a:latin typeface="宋体" charset="-122"/>
                <a:ea typeface="宋体" charset="-122"/>
              </a:rPr>
              <a:t>替换系统</a:t>
            </a:r>
          </a:p>
        </p:txBody>
      </p:sp>
      <p:sp>
        <p:nvSpPr>
          <p:cNvPr id="64515" name="Rectangle 3"/>
          <p:cNvSpPr>
            <a:spLocks noGrp="1" noChangeArrowheads="1"/>
          </p:cNvSpPr>
          <p:nvPr>
            <p:ph type="body" idx="1"/>
          </p:nvPr>
        </p:nvSpPr>
        <p:spPr/>
        <p:txBody>
          <a:bodyPr>
            <a:normAutofit/>
          </a:bodyPr>
          <a:lstStyle/>
          <a:p>
            <a:r>
              <a:rPr lang="zh-CN" altLang="en-US" sz="3200" b="1" dirty="0">
                <a:solidFill>
                  <a:srgbClr val="FF0000"/>
                </a:solidFill>
                <a:ea typeface="宋体" charset="-122"/>
              </a:rPr>
              <a:t>最低比特位替换</a:t>
            </a:r>
            <a:r>
              <a:rPr lang="en-US" altLang="zh-CN" sz="3200" b="1" dirty="0" smtClean="0">
                <a:solidFill>
                  <a:srgbClr val="FF0000"/>
                </a:solidFill>
                <a:ea typeface="宋体" charset="-122"/>
              </a:rPr>
              <a:t>LSB</a:t>
            </a:r>
            <a:r>
              <a:rPr lang="zh-CN" altLang="en-US" sz="3200" b="1" dirty="0" smtClean="0">
                <a:solidFill>
                  <a:srgbClr val="FF0000"/>
                </a:solidFill>
                <a:ea typeface="宋体" charset="-122"/>
              </a:rPr>
              <a:t>。</a:t>
            </a:r>
            <a:r>
              <a:rPr lang="zh-CN" altLang="en-US" sz="3200" b="1" dirty="0" smtClean="0">
                <a:solidFill>
                  <a:schemeClr val="tx1"/>
                </a:solidFill>
                <a:ea typeface="宋体" charset="-122"/>
              </a:rPr>
              <a:t>最早</a:t>
            </a:r>
            <a:r>
              <a:rPr lang="zh-CN" altLang="en-US" sz="3200" b="1" dirty="0">
                <a:solidFill>
                  <a:schemeClr val="tx1"/>
                </a:solidFill>
                <a:ea typeface="宋体" charset="-122"/>
              </a:rPr>
              <a:t>被开发出来的，也是使用最为广泛的替换技术。黑白图像通常用</a:t>
            </a:r>
            <a:r>
              <a:rPr lang="en-US" altLang="zh-CN" sz="3200" b="1" dirty="0">
                <a:solidFill>
                  <a:schemeClr val="tx1"/>
                </a:solidFill>
                <a:ea typeface="宋体" charset="-122"/>
              </a:rPr>
              <a:t>8</a:t>
            </a:r>
            <a:r>
              <a:rPr lang="zh-CN" altLang="en-US" sz="3200" b="1" dirty="0">
                <a:solidFill>
                  <a:schemeClr val="tx1"/>
                </a:solidFill>
                <a:ea typeface="宋体" charset="-122"/>
              </a:rPr>
              <a:t>个比特来表示每一个像素</a:t>
            </a:r>
            <a:r>
              <a:rPr lang="en-US" altLang="zh-CN" sz="3200" b="1" dirty="0">
                <a:solidFill>
                  <a:schemeClr val="tx1"/>
                </a:solidFill>
                <a:ea typeface="宋体" charset="-122"/>
              </a:rPr>
              <a:t>(Pixel)</a:t>
            </a:r>
            <a:r>
              <a:rPr lang="zh-CN" altLang="en-US" sz="3200" b="1" dirty="0">
                <a:solidFill>
                  <a:schemeClr val="tx1"/>
                </a:solidFill>
                <a:ea typeface="宋体" charset="-122"/>
              </a:rPr>
              <a:t>的明亮程度，即灰阶值</a:t>
            </a:r>
            <a:r>
              <a:rPr lang="en-US" altLang="zh-CN" sz="3200" b="1" dirty="0">
                <a:solidFill>
                  <a:schemeClr val="tx1"/>
                </a:solidFill>
                <a:ea typeface="宋体" charset="-122"/>
              </a:rPr>
              <a:t>(Gray-value)</a:t>
            </a:r>
            <a:r>
              <a:rPr lang="zh-CN" altLang="en-US" sz="3200" b="1" dirty="0">
                <a:solidFill>
                  <a:schemeClr val="tx1"/>
                </a:solidFill>
                <a:ea typeface="宋体" charset="-122"/>
              </a:rPr>
              <a:t>。</a:t>
            </a:r>
          </a:p>
          <a:p>
            <a:pPr>
              <a:lnSpc>
                <a:spcPct val="90000"/>
              </a:lnSpc>
            </a:pPr>
            <a:r>
              <a:rPr lang="zh-CN" altLang="en-US" sz="3200" b="1" dirty="0">
                <a:solidFill>
                  <a:schemeClr val="tx1"/>
                </a:solidFill>
                <a:ea typeface="宋体" charset="-122"/>
              </a:rPr>
              <a:t>彩色图像则用</a:t>
            </a:r>
            <a:r>
              <a:rPr lang="en-US" altLang="zh-CN" sz="3200" b="1" dirty="0">
                <a:solidFill>
                  <a:schemeClr val="tx1"/>
                </a:solidFill>
                <a:ea typeface="宋体" charset="-122"/>
              </a:rPr>
              <a:t>3</a:t>
            </a:r>
            <a:r>
              <a:rPr lang="zh-CN" altLang="en-US" sz="3200" b="1" dirty="0">
                <a:solidFill>
                  <a:schemeClr val="tx1"/>
                </a:solidFill>
                <a:ea typeface="宋体" charset="-122"/>
              </a:rPr>
              <a:t>个字节来分别记录</a:t>
            </a:r>
            <a:r>
              <a:rPr lang="en-US" altLang="zh-CN" sz="3200" b="1" dirty="0">
                <a:solidFill>
                  <a:schemeClr val="tx1"/>
                </a:solidFill>
                <a:ea typeface="宋体" charset="-122"/>
              </a:rPr>
              <a:t>RGB</a:t>
            </a:r>
            <a:r>
              <a:rPr lang="zh-CN" altLang="en-US" sz="3200" b="1" dirty="0">
                <a:solidFill>
                  <a:schemeClr val="tx1"/>
                </a:solidFill>
                <a:ea typeface="宋体" charset="-122"/>
              </a:rPr>
              <a:t>三种颜色的亮度。将信息嵌入至最低比特，对宿主图像</a:t>
            </a:r>
            <a:r>
              <a:rPr lang="en-US" altLang="zh-CN" sz="3200" b="1" dirty="0">
                <a:solidFill>
                  <a:schemeClr val="tx1"/>
                </a:solidFill>
                <a:ea typeface="宋体" charset="-122"/>
              </a:rPr>
              <a:t>(Cover-image)</a:t>
            </a:r>
            <a:r>
              <a:rPr lang="zh-CN" altLang="en-US" sz="3200" b="1" dirty="0">
                <a:solidFill>
                  <a:schemeClr val="tx1"/>
                </a:solidFill>
                <a:ea typeface="宋体" charset="-122"/>
              </a:rPr>
              <a:t>的图像品质影响最小，其嵌入容量最多为图像文件大小的八分之一。</a:t>
            </a:r>
          </a:p>
        </p:txBody>
      </p:sp>
    </p:spTree>
    <p:extLst>
      <p:ext uri="{BB962C8B-B14F-4D97-AF65-F5344CB8AC3E}">
        <p14:creationId xmlns:p14="http://schemas.microsoft.com/office/powerpoint/2010/main" val="272762080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0E51277-5B5F-435E-87A2-E9009CE9430D}" type="slidenum">
              <a:rPr lang="ko-KR" altLang="en-US"/>
              <a:pPr/>
              <a:t>32</a:t>
            </a:fld>
            <a:endParaRPr lang="en-US" altLang="ko-KR"/>
          </a:p>
        </p:txBody>
      </p:sp>
      <p:sp>
        <p:nvSpPr>
          <p:cNvPr id="65539" name="Rectangle 3"/>
          <p:cNvSpPr>
            <a:spLocks noGrp="1" noChangeArrowheads="1"/>
          </p:cNvSpPr>
          <p:nvPr>
            <p:ph type="body" idx="1"/>
          </p:nvPr>
        </p:nvSpPr>
        <p:spPr/>
        <p:txBody>
          <a:bodyPr>
            <a:normAutofit lnSpcReduction="10000"/>
          </a:bodyPr>
          <a:lstStyle/>
          <a:p>
            <a:pPr>
              <a:buFont typeface="Wingdings" pitchFamily="2" charset="2"/>
              <a:buNone/>
            </a:pPr>
            <a:r>
              <a:rPr lang="en-US" altLang="zh-CN" sz="3500" b="1" dirty="0">
                <a:ea typeface="宋体" charset="-122"/>
              </a:rPr>
              <a:t>(1) </a:t>
            </a:r>
            <a:r>
              <a:rPr lang="zh-CN" altLang="en-US" sz="3500" b="1" dirty="0">
                <a:ea typeface="宋体" charset="-122"/>
              </a:rPr>
              <a:t>每个文件只能非压缩地存放一幅彩色图像。</a:t>
            </a:r>
          </a:p>
          <a:p>
            <a:pPr>
              <a:buFont typeface="Wingdings" pitchFamily="2" charset="2"/>
              <a:buNone/>
            </a:pPr>
            <a:r>
              <a:rPr lang="en-US" altLang="zh-CN" sz="3500" b="1" dirty="0">
                <a:ea typeface="宋体" charset="-122"/>
              </a:rPr>
              <a:t>(2) </a:t>
            </a:r>
            <a:r>
              <a:rPr lang="zh-CN" altLang="en-US" sz="3500" b="1" dirty="0">
                <a:ea typeface="宋体" charset="-122"/>
              </a:rPr>
              <a:t>文件头由</a:t>
            </a:r>
            <a:r>
              <a:rPr lang="en-US" altLang="zh-CN" sz="3500" b="1" dirty="0">
                <a:ea typeface="宋体" charset="-122"/>
              </a:rPr>
              <a:t>54</a:t>
            </a:r>
            <a:r>
              <a:rPr lang="zh-CN" altLang="en-US" sz="3500" b="1" dirty="0">
                <a:ea typeface="宋体" charset="-122"/>
              </a:rPr>
              <a:t>个字节的数据段组成，其中包含该位图文件的类型、大小、尺寸及打印格式等。</a:t>
            </a:r>
          </a:p>
          <a:p>
            <a:pPr>
              <a:buFont typeface="Wingdings" pitchFamily="2" charset="2"/>
              <a:buNone/>
            </a:pPr>
            <a:r>
              <a:rPr lang="en-US" altLang="zh-CN" sz="3500" b="1" dirty="0">
                <a:ea typeface="宋体" charset="-122"/>
              </a:rPr>
              <a:t>(3) </a:t>
            </a:r>
            <a:r>
              <a:rPr lang="zh-CN" altLang="en-US" sz="3500" b="1" dirty="0">
                <a:ea typeface="宋体" charset="-122"/>
              </a:rPr>
              <a:t>从第</a:t>
            </a:r>
            <a:r>
              <a:rPr lang="en-US" altLang="zh-CN" sz="3500" b="1" dirty="0">
                <a:ea typeface="宋体" charset="-122"/>
              </a:rPr>
              <a:t>55</a:t>
            </a:r>
            <a:r>
              <a:rPr lang="zh-CN" altLang="en-US" sz="3500" b="1" dirty="0">
                <a:ea typeface="宋体" charset="-122"/>
              </a:rPr>
              <a:t>个字节开始，是该文件的图像数据部分，数据的排列顺序以图像的左下角为起点，每连续</a:t>
            </a:r>
            <a:r>
              <a:rPr lang="en-US" altLang="zh-CN" sz="3500" b="1" dirty="0">
                <a:ea typeface="宋体" charset="-122"/>
              </a:rPr>
              <a:t>3</a:t>
            </a:r>
            <a:r>
              <a:rPr lang="zh-CN" altLang="en-US" sz="3500" b="1" dirty="0">
                <a:ea typeface="宋体" charset="-122"/>
              </a:rPr>
              <a:t>个字节便描述图像一个像素点的颜色信息，这</a:t>
            </a:r>
            <a:r>
              <a:rPr lang="en-US" altLang="zh-CN" sz="3500" b="1" dirty="0">
                <a:ea typeface="宋体" charset="-122"/>
              </a:rPr>
              <a:t>3</a:t>
            </a:r>
            <a:r>
              <a:rPr lang="zh-CN" altLang="en-US" sz="3500" b="1" dirty="0">
                <a:ea typeface="宋体" charset="-122"/>
              </a:rPr>
              <a:t>个字节分别代表蓝、绿、红三基色在此像素中的亮度。例如某连续</a:t>
            </a:r>
            <a:r>
              <a:rPr lang="en-US" altLang="zh-CN" sz="3500" b="1" dirty="0">
                <a:ea typeface="宋体" charset="-122"/>
              </a:rPr>
              <a:t>3</a:t>
            </a:r>
            <a:r>
              <a:rPr lang="zh-CN" altLang="en-US" sz="3500" b="1" dirty="0">
                <a:ea typeface="宋体" charset="-122"/>
              </a:rPr>
              <a:t>个字节为：</a:t>
            </a:r>
            <a:r>
              <a:rPr lang="en-US" altLang="zh-CN" sz="3500" b="1" dirty="0">
                <a:ea typeface="宋体" charset="-122"/>
              </a:rPr>
              <a:t>00H</a:t>
            </a:r>
            <a:r>
              <a:rPr lang="zh-CN" altLang="en-US" sz="3500" b="1" dirty="0">
                <a:ea typeface="宋体" charset="-122"/>
              </a:rPr>
              <a:t>，</a:t>
            </a:r>
            <a:r>
              <a:rPr lang="en-US" altLang="zh-CN" sz="3500" b="1" dirty="0">
                <a:ea typeface="宋体" charset="-122"/>
              </a:rPr>
              <a:t>00H</a:t>
            </a:r>
            <a:r>
              <a:rPr lang="zh-CN" altLang="en-US" sz="3500" b="1" dirty="0">
                <a:ea typeface="宋体" charset="-122"/>
              </a:rPr>
              <a:t>，</a:t>
            </a:r>
            <a:r>
              <a:rPr lang="en-US" altLang="zh-CN" sz="3500" b="1" dirty="0">
                <a:ea typeface="宋体" charset="-122"/>
              </a:rPr>
              <a:t>FFH</a:t>
            </a:r>
            <a:r>
              <a:rPr lang="zh-CN" altLang="en-US" sz="3500" b="1" dirty="0">
                <a:ea typeface="宋体" charset="-122"/>
              </a:rPr>
              <a:t>，则表示该像素的颜色为纯红色。</a:t>
            </a:r>
          </a:p>
        </p:txBody>
      </p:sp>
    </p:spTree>
    <p:extLst>
      <p:ext uri="{BB962C8B-B14F-4D97-AF65-F5344CB8AC3E}">
        <p14:creationId xmlns:p14="http://schemas.microsoft.com/office/powerpoint/2010/main" val="254272442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F18E887-46F1-4633-9626-9C4E4F541DC5}" type="slidenum">
              <a:rPr lang="ko-KR" altLang="en-US"/>
              <a:pPr/>
              <a:t>33</a:t>
            </a:fld>
            <a:endParaRPr lang="en-US" altLang="ko-KR"/>
          </a:p>
        </p:txBody>
      </p:sp>
      <p:sp>
        <p:nvSpPr>
          <p:cNvPr id="107523" name="Rectangle 3"/>
          <p:cNvSpPr>
            <a:spLocks noGrp="1" noChangeArrowheads="1"/>
          </p:cNvSpPr>
          <p:nvPr>
            <p:ph type="body" idx="1"/>
          </p:nvPr>
        </p:nvSpPr>
        <p:spPr>
          <a:xfrm>
            <a:off x="1366242" y="3691666"/>
            <a:ext cx="10646421" cy="2293688"/>
          </a:xfrm>
        </p:spPr>
        <p:txBody>
          <a:bodyPr/>
          <a:lstStyle/>
          <a:p>
            <a:pPr>
              <a:buFont typeface="Wingdings" pitchFamily="2" charset="2"/>
              <a:buNone/>
            </a:pPr>
            <a:r>
              <a:rPr lang="en-US" altLang="zh-CN">
                <a:ea typeface="宋体" charset="-122"/>
              </a:rPr>
              <a:t>RGB(0,0,255)</a:t>
            </a:r>
          </a:p>
          <a:p>
            <a:pPr>
              <a:buFont typeface="Wingdings" pitchFamily="2" charset="2"/>
              <a:buNone/>
            </a:pPr>
            <a:r>
              <a:rPr lang="en-US" altLang="zh-CN">
                <a:ea typeface="宋体" charset="-122"/>
              </a:rPr>
              <a:t>RGB(0,0,254)</a:t>
            </a:r>
          </a:p>
          <a:p>
            <a:pPr>
              <a:buFont typeface="Wingdings" pitchFamily="2" charset="2"/>
              <a:buNone/>
            </a:pPr>
            <a:r>
              <a:rPr lang="en-US" altLang="zh-CN">
                <a:ea typeface="宋体" charset="-122"/>
              </a:rPr>
              <a:t>RGB(0,0,248)</a:t>
            </a:r>
          </a:p>
          <a:p>
            <a:pPr>
              <a:buFont typeface="Wingdings" pitchFamily="2" charset="2"/>
              <a:buNone/>
            </a:pPr>
            <a:endParaRPr lang="en-US" altLang="zh-CN">
              <a:ea typeface="宋体" charset="-122"/>
            </a:endParaRPr>
          </a:p>
        </p:txBody>
      </p:sp>
      <p:pic>
        <p:nvPicPr>
          <p:cNvPr id="1075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488" y="274573"/>
            <a:ext cx="11226849" cy="2819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29808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6B58049-2D11-4F7F-A86E-6BFB27748767}" type="slidenum">
              <a:rPr lang="ko-KR" altLang="en-US"/>
              <a:pPr/>
              <a:t>34</a:t>
            </a:fld>
            <a:endParaRPr lang="en-US" altLang="ko-KR"/>
          </a:p>
        </p:txBody>
      </p:sp>
      <p:sp>
        <p:nvSpPr>
          <p:cNvPr id="66563" name="Rectangle 3"/>
          <p:cNvSpPr>
            <a:spLocks noGrp="1" noChangeArrowheads="1"/>
          </p:cNvSpPr>
          <p:nvPr>
            <p:ph type="body" idx="1"/>
          </p:nvPr>
        </p:nvSpPr>
        <p:spPr/>
        <p:txBody>
          <a:bodyPr/>
          <a:lstStyle/>
          <a:p>
            <a:pPr>
              <a:lnSpc>
                <a:spcPct val="90000"/>
              </a:lnSpc>
            </a:pPr>
            <a:r>
              <a:rPr lang="zh-CN" altLang="en-US" b="1" dirty="0">
                <a:ea typeface="宋体" charset="-122"/>
              </a:rPr>
              <a:t>一幅</a:t>
            </a:r>
            <a:r>
              <a:rPr lang="en-US" altLang="zh-CN" b="1" dirty="0">
                <a:ea typeface="宋体" charset="-122"/>
              </a:rPr>
              <a:t>24</a:t>
            </a:r>
            <a:r>
              <a:rPr lang="zh-CN" altLang="en-US" b="1" dirty="0">
                <a:ea typeface="宋体" charset="-122"/>
              </a:rPr>
              <a:t>位</a:t>
            </a:r>
            <a:r>
              <a:rPr lang="en-US" altLang="zh-CN" b="1" dirty="0">
                <a:ea typeface="宋体" charset="-122"/>
              </a:rPr>
              <a:t>BMP</a:t>
            </a:r>
            <a:r>
              <a:rPr lang="zh-CN" altLang="en-US" b="1" dirty="0">
                <a:ea typeface="宋体" charset="-122"/>
              </a:rPr>
              <a:t>图像，由</a:t>
            </a:r>
            <a:r>
              <a:rPr lang="en-US" altLang="zh-CN" b="1" dirty="0">
                <a:ea typeface="宋体" charset="-122"/>
              </a:rPr>
              <a:t>54</a:t>
            </a:r>
            <a:r>
              <a:rPr lang="zh-CN" altLang="en-US" b="1" dirty="0">
                <a:ea typeface="宋体" charset="-122"/>
              </a:rPr>
              <a:t>字节的文件头和图像数据部分组成，其中文件头不能隐藏信息，从第</a:t>
            </a:r>
            <a:r>
              <a:rPr lang="en-US" altLang="zh-CN" b="1" dirty="0">
                <a:ea typeface="宋体" charset="-122"/>
              </a:rPr>
              <a:t>55</a:t>
            </a:r>
            <a:r>
              <a:rPr lang="zh-CN" altLang="en-US" b="1" dirty="0">
                <a:ea typeface="宋体" charset="-122"/>
              </a:rPr>
              <a:t>字节开始为图像数据部分，可以隐藏信息。图像数据部分由一系列的</a:t>
            </a:r>
            <a:r>
              <a:rPr lang="en-US" altLang="zh-CN" b="1" dirty="0">
                <a:ea typeface="宋体" charset="-122"/>
              </a:rPr>
              <a:t>8</a:t>
            </a:r>
            <a:r>
              <a:rPr lang="zh-CN" altLang="en-US" b="1" dirty="0">
                <a:ea typeface="宋体" charset="-122"/>
              </a:rPr>
              <a:t>位二进制数</a:t>
            </a:r>
            <a:r>
              <a:rPr lang="en-US" altLang="zh-CN" b="1" dirty="0">
                <a:ea typeface="宋体" charset="-122"/>
              </a:rPr>
              <a:t>(</a:t>
            </a:r>
            <a:r>
              <a:rPr lang="zh-CN" altLang="en-US" b="1" dirty="0">
                <a:ea typeface="宋体" charset="-122"/>
              </a:rPr>
              <a:t>字节</a:t>
            </a:r>
            <a:r>
              <a:rPr lang="en-US" altLang="zh-CN" b="1" dirty="0">
                <a:ea typeface="宋体" charset="-122"/>
              </a:rPr>
              <a:t>)</a:t>
            </a:r>
            <a:r>
              <a:rPr lang="zh-CN" altLang="en-US" b="1" dirty="0">
                <a:ea typeface="宋体" charset="-122"/>
              </a:rPr>
              <a:t>所组成，每个</a:t>
            </a:r>
            <a:r>
              <a:rPr lang="en-US" altLang="zh-CN" b="1" dirty="0">
                <a:ea typeface="宋体" charset="-122"/>
              </a:rPr>
              <a:t>8</a:t>
            </a:r>
            <a:r>
              <a:rPr lang="zh-CN" altLang="en-US" b="1" dirty="0">
                <a:ea typeface="宋体" charset="-122"/>
              </a:rPr>
              <a:t>位二进制数中“</a:t>
            </a:r>
            <a:r>
              <a:rPr lang="en-US" altLang="zh-CN" b="1" dirty="0">
                <a:ea typeface="宋体" charset="-122"/>
              </a:rPr>
              <a:t>1”</a:t>
            </a:r>
            <a:r>
              <a:rPr lang="zh-CN" altLang="en-US" b="1" dirty="0">
                <a:ea typeface="宋体" charset="-122"/>
              </a:rPr>
              <a:t>的个数或者为奇数或者为偶数。我们约定：若一个字节中“</a:t>
            </a:r>
            <a:r>
              <a:rPr lang="en-US" altLang="zh-CN" b="1" dirty="0">
                <a:ea typeface="宋体" charset="-122"/>
              </a:rPr>
              <a:t>1”</a:t>
            </a:r>
            <a:r>
              <a:rPr lang="zh-CN" altLang="en-US" b="1" dirty="0">
                <a:ea typeface="宋体" charset="-122"/>
              </a:rPr>
              <a:t>的个数为奇数，则称该字节为</a:t>
            </a:r>
            <a:r>
              <a:rPr lang="zh-CN" altLang="en-US" b="1" dirty="0">
                <a:solidFill>
                  <a:srgbClr val="FF0000"/>
                </a:solidFill>
                <a:ea typeface="宋体" charset="-122"/>
              </a:rPr>
              <a:t>奇性字节</a:t>
            </a:r>
            <a:r>
              <a:rPr lang="zh-CN" altLang="en-US" b="1" dirty="0">
                <a:ea typeface="宋体" charset="-122"/>
              </a:rPr>
              <a:t>，用“</a:t>
            </a:r>
            <a:r>
              <a:rPr lang="en-US" altLang="zh-CN" b="1" dirty="0">
                <a:ea typeface="宋体" charset="-122"/>
              </a:rPr>
              <a:t>1” </a:t>
            </a:r>
            <a:r>
              <a:rPr lang="zh-CN" altLang="en-US" b="1" dirty="0">
                <a:ea typeface="宋体" charset="-122"/>
              </a:rPr>
              <a:t>表示；若一个字节中“</a:t>
            </a:r>
            <a:r>
              <a:rPr lang="en-US" altLang="zh-CN" b="1" dirty="0">
                <a:ea typeface="宋体" charset="-122"/>
              </a:rPr>
              <a:t>1”</a:t>
            </a:r>
            <a:r>
              <a:rPr lang="zh-CN" altLang="en-US" b="1" dirty="0">
                <a:ea typeface="宋体" charset="-122"/>
              </a:rPr>
              <a:t>的个数为偶数，则称该字节为</a:t>
            </a:r>
            <a:r>
              <a:rPr lang="zh-CN" altLang="en-US" b="1" dirty="0">
                <a:solidFill>
                  <a:srgbClr val="FF0000"/>
                </a:solidFill>
                <a:ea typeface="宋体" charset="-122"/>
              </a:rPr>
              <a:t>偶性字节</a:t>
            </a:r>
            <a:r>
              <a:rPr lang="zh-CN" altLang="en-US" b="1" dirty="0">
                <a:ea typeface="宋体" charset="-122"/>
              </a:rPr>
              <a:t>，用“</a:t>
            </a:r>
            <a:r>
              <a:rPr lang="en-US" altLang="zh-CN" b="1" dirty="0">
                <a:ea typeface="宋体" charset="-122"/>
              </a:rPr>
              <a:t>0”</a:t>
            </a:r>
            <a:r>
              <a:rPr lang="zh-CN" altLang="en-US" b="1" dirty="0">
                <a:ea typeface="宋体" charset="-122"/>
              </a:rPr>
              <a:t>表示。我们用每个字节的奇偶性来表示隐藏的信息。</a:t>
            </a:r>
            <a:endParaRPr lang="zh-CN" altLang="en-US" dirty="0">
              <a:ea typeface="宋体" charset="-122"/>
            </a:endParaRPr>
          </a:p>
        </p:txBody>
      </p:sp>
    </p:spTree>
    <p:extLst>
      <p:ext uri="{BB962C8B-B14F-4D97-AF65-F5344CB8AC3E}">
        <p14:creationId xmlns:p14="http://schemas.microsoft.com/office/powerpoint/2010/main" val="330484356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17A619F-A06B-4A15-AE9B-76E7ABD39219}" type="slidenum">
              <a:rPr lang="ko-KR" altLang="en-US"/>
              <a:pPr/>
              <a:t>35</a:t>
            </a:fld>
            <a:endParaRPr lang="en-US" altLang="ko-KR"/>
          </a:p>
        </p:txBody>
      </p:sp>
      <p:sp>
        <p:nvSpPr>
          <p:cNvPr id="67586" name="Rectangle 2"/>
          <p:cNvSpPr>
            <a:spLocks noGrp="1" noChangeArrowheads="1"/>
          </p:cNvSpPr>
          <p:nvPr>
            <p:ph type="title"/>
          </p:nvPr>
        </p:nvSpPr>
        <p:spPr/>
        <p:txBody>
          <a:bodyPr/>
          <a:lstStyle/>
          <a:p>
            <a:r>
              <a:rPr lang="zh-CN" altLang="en-US">
                <a:ea typeface="宋体" charset="-122"/>
              </a:rPr>
              <a:t>举例</a:t>
            </a:r>
          </a:p>
        </p:txBody>
      </p:sp>
      <p:sp>
        <p:nvSpPr>
          <p:cNvPr id="67587" name="Rectangle 3"/>
          <p:cNvSpPr>
            <a:spLocks noGrp="1" noChangeArrowheads="1"/>
          </p:cNvSpPr>
          <p:nvPr>
            <p:ph type="body" idx="1"/>
          </p:nvPr>
        </p:nvSpPr>
        <p:spPr>
          <a:xfrm>
            <a:off x="1569393" y="1565401"/>
            <a:ext cx="11037094" cy="5104710"/>
          </a:xfrm>
        </p:spPr>
        <p:txBody>
          <a:bodyPr>
            <a:normAutofit lnSpcReduction="10000"/>
          </a:bodyPr>
          <a:lstStyle/>
          <a:p>
            <a:pPr>
              <a:lnSpc>
                <a:spcPct val="90000"/>
              </a:lnSpc>
              <a:buFont typeface="Wingdings" pitchFamily="2" charset="2"/>
              <a:buNone/>
            </a:pPr>
            <a:r>
              <a:rPr lang="zh-CN" altLang="en-US" sz="3000" b="1">
                <a:ea typeface="宋体" charset="-122"/>
              </a:rPr>
              <a:t>例如，设一段</a:t>
            </a:r>
            <a:r>
              <a:rPr lang="en-US" altLang="zh-CN" sz="3000" b="1">
                <a:ea typeface="宋体" charset="-122"/>
              </a:rPr>
              <a:t>24</a:t>
            </a:r>
            <a:r>
              <a:rPr lang="zh-CN" altLang="en-US" sz="3000" b="1">
                <a:ea typeface="宋体" charset="-122"/>
              </a:rPr>
              <a:t>位</a:t>
            </a:r>
            <a:r>
              <a:rPr lang="en-US" altLang="zh-CN" sz="3000" b="1">
                <a:ea typeface="宋体" charset="-122"/>
              </a:rPr>
              <a:t>BMP</a:t>
            </a:r>
            <a:r>
              <a:rPr lang="zh-CN" altLang="en-US" sz="3000" b="1">
                <a:ea typeface="宋体" charset="-122"/>
              </a:rPr>
              <a:t>文件的数据为：</a:t>
            </a:r>
          </a:p>
          <a:p>
            <a:pPr>
              <a:lnSpc>
                <a:spcPct val="90000"/>
              </a:lnSpc>
              <a:buFont typeface="Wingdings" pitchFamily="2" charset="2"/>
              <a:buNone/>
            </a:pPr>
            <a:r>
              <a:rPr lang="en-US" altLang="zh-CN" sz="3000" b="1">
                <a:solidFill>
                  <a:schemeClr val="hlink"/>
                </a:solidFill>
                <a:ea typeface="宋体" charset="-122"/>
              </a:rPr>
              <a:t>    </a:t>
            </a:r>
            <a:r>
              <a:rPr lang="en-US" altLang="zh-CN" sz="3000" b="1">
                <a:solidFill>
                  <a:srgbClr val="000099"/>
                </a:solidFill>
                <a:ea typeface="宋体" charset="-122"/>
              </a:rPr>
              <a:t>01100110</a:t>
            </a:r>
            <a:r>
              <a:rPr lang="zh-CN" altLang="en-US" sz="3000" b="1">
                <a:solidFill>
                  <a:srgbClr val="000099"/>
                </a:solidFill>
                <a:ea typeface="宋体" charset="-122"/>
              </a:rPr>
              <a:t>，</a:t>
            </a:r>
            <a:r>
              <a:rPr lang="en-US" altLang="zh-CN" sz="3000" b="1">
                <a:solidFill>
                  <a:srgbClr val="000099"/>
                </a:solidFill>
                <a:ea typeface="宋体" charset="-122"/>
              </a:rPr>
              <a:t>00111101</a:t>
            </a:r>
            <a:r>
              <a:rPr lang="zh-CN" altLang="en-US" sz="3000" b="1">
                <a:solidFill>
                  <a:srgbClr val="000099"/>
                </a:solidFill>
                <a:ea typeface="宋体" charset="-122"/>
              </a:rPr>
              <a:t>，</a:t>
            </a:r>
            <a:r>
              <a:rPr lang="en-US" altLang="zh-CN" sz="3000" b="1">
                <a:solidFill>
                  <a:srgbClr val="000099"/>
                </a:solidFill>
                <a:ea typeface="宋体" charset="-122"/>
              </a:rPr>
              <a:t>10001111</a:t>
            </a:r>
            <a:r>
              <a:rPr lang="zh-CN" altLang="en-US" sz="3000" b="1">
                <a:solidFill>
                  <a:srgbClr val="000099"/>
                </a:solidFill>
                <a:ea typeface="宋体" charset="-122"/>
              </a:rPr>
              <a:t>，</a:t>
            </a:r>
            <a:r>
              <a:rPr lang="en-US" altLang="zh-CN" sz="3000" b="1">
                <a:solidFill>
                  <a:srgbClr val="000099"/>
                </a:solidFill>
                <a:ea typeface="宋体" charset="-122"/>
              </a:rPr>
              <a:t>00011010</a:t>
            </a:r>
            <a:r>
              <a:rPr lang="zh-CN" altLang="en-US" sz="3000" b="1">
                <a:solidFill>
                  <a:srgbClr val="000099"/>
                </a:solidFill>
                <a:ea typeface="宋体" charset="-122"/>
              </a:rPr>
              <a:t>，</a:t>
            </a:r>
            <a:r>
              <a:rPr lang="en-US" altLang="zh-CN" sz="3000" b="1">
                <a:solidFill>
                  <a:srgbClr val="000099"/>
                </a:solidFill>
                <a:ea typeface="宋体" charset="-122"/>
              </a:rPr>
              <a:t>00000000</a:t>
            </a:r>
            <a:r>
              <a:rPr lang="zh-CN" altLang="en-US" sz="3000" b="1">
                <a:solidFill>
                  <a:srgbClr val="000099"/>
                </a:solidFill>
                <a:ea typeface="宋体" charset="-122"/>
              </a:rPr>
              <a:t>，</a:t>
            </a:r>
            <a:r>
              <a:rPr lang="en-US" altLang="zh-CN" sz="3000" b="1">
                <a:solidFill>
                  <a:srgbClr val="000099"/>
                </a:solidFill>
                <a:ea typeface="宋体" charset="-122"/>
              </a:rPr>
              <a:t>10101011</a:t>
            </a:r>
            <a:r>
              <a:rPr lang="zh-CN" altLang="en-US" sz="3000" b="1">
                <a:solidFill>
                  <a:srgbClr val="000099"/>
                </a:solidFill>
                <a:ea typeface="宋体" charset="-122"/>
              </a:rPr>
              <a:t>，</a:t>
            </a:r>
            <a:r>
              <a:rPr lang="en-US" altLang="zh-CN" sz="3000" b="1">
                <a:solidFill>
                  <a:srgbClr val="000099"/>
                </a:solidFill>
                <a:ea typeface="宋体" charset="-122"/>
              </a:rPr>
              <a:t>00111110</a:t>
            </a:r>
            <a:r>
              <a:rPr lang="zh-CN" altLang="en-US" sz="3000" b="1">
                <a:solidFill>
                  <a:srgbClr val="000099"/>
                </a:solidFill>
                <a:ea typeface="宋体" charset="-122"/>
              </a:rPr>
              <a:t>，</a:t>
            </a:r>
            <a:r>
              <a:rPr lang="en-US" altLang="zh-CN" sz="3000" b="1">
                <a:solidFill>
                  <a:srgbClr val="000099"/>
                </a:solidFill>
                <a:ea typeface="宋体" charset="-122"/>
              </a:rPr>
              <a:t>10110000</a:t>
            </a:r>
            <a:r>
              <a:rPr lang="zh-CN" altLang="en-US" sz="3000" b="1">
                <a:solidFill>
                  <a:srgbClr val="000099"/>
                </a:solidFill>
                <a:ea typeface="宋体" charset="-122"/>
              </a:rPr>
              <a:t>，</a:t>
            </a:r>
          </a:p>
          <a:p>
            <a:pPr>
              <a:lnSpc>
                <a:spcPct val="90000"/>
              </a:lnSpc>
            </a:pPr>
            <a:r>
              <a:rPr lang="zh-CN" altLang="en-US" sz="3000" b="1">
                <a:ea typeface="宋体" charset="-122"/>
              </a:rPr>
              <a:t>则其字节的奇偶排序为：</a:t>
            </a:r>
            <a:r>
              <a:rPr lang="en-US" altLang="zh-CN" sz="3000" b="1">
                <a:ea typeface="宋体" charset="-122"/>
              </a:rPr>
              <a:t>0</a:t>
            </a:r>
            <a:r>
              <a:rPr lang="zh-CN" altLang="en-US" sz="3000" b="1">
                <a:ea typeface="宋体" charset="-122"/>
              </a:rPr>
              <a:t>，</a:t>
            </a:r>
            <a:r>
              <a:rPr lang="en-US" altLang="zh-CN" sz="3000" b="1">
                <a:ea typeface="宋体" charset="-122"/>
              </a:rPr>
              <a:t>1</a:t>
            </a:r>
            <a:r>
              <a:rPr lang="zh-CN" altLang="en-US" sz="3000" b="1">
                <a:ea typeface="宋体" charset="-122"/>
              </a:rPr>
              <a:t>，</a:t>
            </a:r>
            <a:r>
              <a:rPr lang="en-US" altLang="zh-CN" sz="3000" b="1">
                <a:ea typeface="宋体" charset="-122"/>
              </a:rPr>
              <a:t>1</a:t>
            </a:r>
            <a:r>
              <a:rPr lang="zh-CN" altLang="en-US" sz="3000" b="1">
                <a:ea typeface="宋体" charset="-122"/>
              </a:rPr>
              <a:t>，</a:t>
            </a:r>
            <a:r>
              <a:rPr lang="en-US" altLang="zh-CN" sz="3000" b="1">
                <a:ea typeface="宋体" charset="-122"/>
              </a:rPr>
              <a:t>1</a:t>
            </a:r>
            <a:r>
              <a:rPr lang="zh-CN" altLang="en-US" sz="3000" b="1">
                <a:ea typeface="宋体" charset="-122"/>
              </a:rPr>
              <a:t>，</a:t>
            </a:r>
            <a:r>
              <a:rPr lang="en-US" altLang="zh-CN" sz="3000" b="1">
                <a:ea typeface="宋体" charset="-122"/>
              </a:rPr>
              <a:t>0</a:t>
            </a:r>
            <a:r>
              <a:rPr lang="zh-CN" altLang="en-US" sz="3000" b="1">
                <a:ea typeface="宋体" charset="-122"/>
              </a:rPr>
              <a:t>，</a:t>
            </a:r>
            <a:r>
              <a:rPr lang="en-US" altLang="zh-CN" sz="3000" b="1">
                <a:ea typeface="宋体" charset="-122"/>
              </a:rPr>
              <a:t>1</a:t>
            </a:r>
            <a:r>
              <a:rPr lang="zh-CN" altLang="en-US" sz="3000" b="1">
                <a:ea typeface="宋体" charset="-122"/>
              </a:rPr>
              <a:t>，</a:t>
            </a:r>
            <a:r>
              <a:rPr lang="en-US" altLang="zh-CN" sz="3000" b="1">
                <a:ea typeface="宋体" charset="-122"/>
              </a:rPr>
              <a:t>1</a:t>
            </a:r>
            <a:r>
              <a:rPr lang="zh-CN" altLang="en-US" sz="3000" b="1">
                <a:ea typeface="宋体" charset="-122"/>
              </a:rPr>
              <a:t>，</a:t>
            </a:r>
            <a:r>
              <a:rPr lang="en-US" altLang="zh-CN" sz="3000" b="1">
                <a:ea typeface="宋体" charset="-122"/>
              </a:rPr>
              <a:t>1</a:t>
            </a:r>
            <a:r>
              <a:rPr lang="zh-CN" altLang="en-US" sz="3000" b="1">
                <a:ea typeface="宋体" charset="-122"/>
              </a:rPr>
              <a:t>。现在需要隐藏信息</a:t>
            </a:r>
            <a:r>
              <a:rPr lang="en-US" altLang="zh-CN" sz="3000" b="1">
                <a:ea typeface="宋体" charset="-122"/>
              </a:rPr>
              <a:t>79</a:t>
            </a:r>
            <a:r>
              <a:rPr lang="zh-CN" altLang="en-US" sz="3000" b="1">
                <a:ea typeface="宋体" charset="-122"/>
              </a:rPr>
              <a:t>，</a:t>
            </a:r>
            <a:r>
              <a:rPr lang="en-US" altLang="zh-CN" sz="3000" b="1">
                <a:ea typeface="宋体" charset="-122"/>
              </a:rPr>
              <a:t>79</a:t>
            </a:r>
            <a:r>
              <a:rPr lang="zh-CN" altLang="en-US" sz="3000" b="1">
                <a:ea typeface="宋体" charset="-122"/>
              </a:rPr>
              <a:t>转化为</a:t>
            </a:r>
            <a:r>
              <a:rPr lang="en-US" altLang="zh-CN" sz="3000" b="1">
                <a:ea typeface="宋体" charset="-122"/>
              </a:rPr>
              <a:t>8</a:t>
            </a:r>
            <a:r>
              <a:rPr lang="zh-CN" altLang="en-US" sz="3000" b="1">
                <a:ea typeface="宋体" charset="-122"/>
              </a:rPr>
              <a:t>位二进制数为</a:t>
            </a:r>
            <a:r>
              <a:rPr lang="en-US" altLang="zh-CN" sz="3000" b="1">
                <a:ea typeface="宋体" charset="-122"/>
              </a:rPr>
              <a:t>01001111</a:t>
            </a:r>
            <a:r>
              <a:rPr lang="zh-CN" altLang="en-US" sz="3000" b="1">
                <a:ea typeface="宋体" charset="-122"/>
              </a:rPr>
              <a:t>，将这两个数列相比较，发现第三、四、五位不一致，于是对这段</a:t>
            </a:r>
            <a:r>
              <a:rPr lang="en-US" altLang="zh-CN" sz="3000" b="1">
                <a:ea typeface="宋体" charset="-122"/>
              </a:rPr>
              <a:t>24</a:t>
            </a:r>
            <a:r>
              <a:rPr lang="zh-CN" altLang="en-US" sz="3000" b="1">
                <a:ea typeface="宋体" charset="-122"/>
              </a:rPr>
              <a:t>位</a:t>
            </a:r>
            <a:r>
              <a:rPr lang="en-US" altLang="zh-CN" sz="3000" b="1">
                <a:ea typeface="宋体" charset="-122"/>
              </a:rPr>
              <a:t>BMP</a:t>
            </a:r>
            <a:r>
              <a:rPr lang="zh-CN" altLang="en-US" sz="3000" b="1">
                <a:ea typeface="宋体" charset="-122"/>
              </a:rPr>
              <a:t>文件数据的某些字节的奇偶性进行调整，使其与</a:t>
            </a:r>
            <a:r>
              <a:rPr lang="en-US" altLang="zh-CN" sz="3000" b="1">
                <a:ea typeface="宋体" charset="-122"/>
              </a:rPr>
              <a:t>79</a:t>
            </a:r>
            <a:r>
              <a:rPr lang="zh-CN" altLang="en-US" sz="3000" b="1">
                <a:ea typeface="宋体" charset="-122"/>
              </a:rPr>
              <a:t>转化的</a:t>
            </a:r>
            <a:r>
              <a:rPr lang="en-US" altLang="zh-CN" sz="3000" b="1">
                <a:ea typeface="宋体" charset="-122"/>
              </a:rPr>
              <a:t>8</a:t>
            </a:r>
            <a:r>
              <a:rPr lang="zh-CN" altLang="en-US" sz="3000" b="1">
                <a:ea typeface="宋体" charset="-122"/>
              </a:rPr>
              <a:t>位二进制数相一致：</a:t>
            </a:r>
          </a:p>
          <a:p>
            <a:pPr>
              <a:lnSpc>
                <a:spcPct val="90000"/>
              </a:lnSpc>
              <a:buFont typeface="Wingdings" pitchFamily="2" charset="2"/>
              <a:buNone/>
            </a:pPr>
            <a:r>
              <a:rPr lang="zh-CN" altLang="en-US" sz="3000" b="1">
                <a:solidFill>
                  <a:srgbClr val="000099"/>
                </a:solidFill>
                <a:ea typeface="宋体" charset="-122"/>
              </a:rPr>
              <a:t>第三位：将</a:t>
            </a:r>
            <a:r>
              <a:rPr lang="en-US" altLang="zh-CN" sz="3000" b="1">
                <a:solidFill>
                  <a:srgbClr val="000099"/>
                </a:solidFill>
                <a:ea typeface="宋体" charset="-122"/>
              </a:rPr>
              <a:t>10001111</a:t>
            </a:r>
            <a:r>
              <a:rPr lang="zh-CN" altLang="en-US" sz="3000" b="1">
                <a:solidFill>
                  <a:srgbClr val="000099"/>
                </a:solidFill>
                <a:ea typeface="宋体" charset="-122"/>
              </a:rPr>
              <a:t>变为</a:t>
            </a:r>
            <a:r>
              <a:rPr lang="en-US" altLang="zh-CN" sz="3000" b="1">
                <a:solidFill>
                  <a:srgbClr val="000099"/>
                </a:solidFill>
                <a:ea typeface="宋体" charset="-122"/>
              </a:rPr>
              <a:t>10001110</a:t>
            </a:r>
            <a:r>
              <a:rPr lang="zh-CN" altLang="en-US" sz="3000" b="1">
                <a:solidFill>
                  <a:srgbClr val="000099"/>
                </a:solidFill>
                <a:ea typeface="宋体" charset="-122"/>
              </a:rPr>
              <a:t>，该字节由奇变为偶。</a:t>
            </a:r>
          </a:p>
          <a:p>
            <a:pPr>
              <a:lnSpc>
                <a:spcPct val="90000"/>
              </a:lnSpc>
              <a:buFont typeface="Wingdings" pitchFamily="2" charset="2"/>
              <a:buNone/>
            </a:pPr>
            <a:r>
              <a:rPr lang="zh-CN" altLang="en-US" sz="3000" b="1">
                <a:solidFill>
                  <a:srgbClr val="000099"/>
                </a:solidFill>
                <a:ea typeface="宋体" charset="-122"/>
              </a:rPr>
              <a:t>第四位：将</a:t>
            </a:r>
            <a:r>
              <a:rPr lang="en-US" altLang="zh-CN" sz="3000" b="1">
                <a:solidFill>
                  <a:srgbClr val="000099"/>
                </a:solidFill>
                <a:ea typeface="宋体" charset="-122"/>
              </a:rPr>
              <a:t>00011010</a:t>
            </a:r>
            <a:r>
              <a:rPr lang="zh-CN" altLang="en-US" sz="3000" b="1">
                <a:solidFill>
                  <a:srgbClr val="000099"/>
                </a:solidFill>
                <a:ea typeface="宋体" charset="-122"/>
              </a:rPr>
              <a:t>变为</a:t>
            </a:r>
            <a:r>
              <a:rPr lang="en-US" altLang="zh-CN" sz="3000" b="1">
                <a:solidFill>
                  <a:srgbClr val="000099"/>
                </a:solidFill>
                <a:ea typeface="宋体" charset="-122"/>
              </a:rPr>
              <a:t>00011011</a:t>
            </a:r>
            <a:r>
              <a:rPr lang="zh-CN" altLang="en-US" sz="3000" b="1">
                <a:solidFill>
                  <a:srgbClr val="000099"/>
                </a:solidFill>
                <a:ea typeface="宋体" charset="-122"/>
              </a:rPr>
              <a:t>，该字节由奇变为偶。</a:t>
            </a:r>
          </a:p>
          <a:p>
            <a:pPr>
              <a:lnSpc>
                <a:spcPct val="90000"/>
              </a:lnSpc>
              <a:buFont typeface="Wingdings" pitchFamily="2" charset="2"/>
              <a:buNone/>
            </a:pPr>
            <a:r>
              <a:rPr lang="zh-CN" altLang="en-US" sz="3000" b="1">
                <a:solidFill>
                  <a:srgbClr val="000099"/>
                </a:solidFill>
                <a:ea typeface="宋体" charset="-122"/>
              </a:rPr>
              <a:t>第五位：将</a:t>
            </a:r>
            <a:r>
              <a:rPr lang="en-US" altLang="zh-CN" sz="3000" b="1">
                <a:solidFill>
                  <a:srgbClr val="000099"/>
                </a:solidFill>
                <a:ea typeface="宋体" charset="-122"/>
              </a:rPr>
              <a:t>00000000</a:t>
            </a:r>
            <a:r>
              <a:rPr lang="zh-CN" altLang="en-US" sz="3000" b="1">
                <a:solidFill>
                  <a:srgbClr val="000099"/>
                </a:solidFill>
                <a:ea typeface="宋体" charset="-122"/>
              </a:rPr>
              <a:t>变为</a:t>
            </a:r>
            <a:r>
              <a:rPr lang="en-US" altLang="zh-CN" sz="3000" b="1">
                <a:solidFill>
                  <a:srgbClr val="000099"/>
                </a:solidFill>
                <a:ea typeface="宋体" charset="-122"/>
              </a:rPr>
              <a:t>00000001</a:t>
            </a:r>
            <a:r>
              <a:rPr lang="zh-CN" altLang="en-US" sz="3000" b="1">
                <a:solidFill>
                  <a:srgbClr val="000099"/>
                </a:solidFill>
                <a:ea typeface="宋体" charset="-122"/>
              </a:rPr>
              <a:t>，该字节由偶变为奇。</a:t>
            </a:r>
          </a:p>
        </p:txBody>
      </p:sp>
    </p:spTree>
    <p:extLst>
      <p:ext uri="{BB962C8B-B14F-4D97-AF65-F5344CB8AC3E}">
        <p14:creationId xmlns:p14="http://schemas.microsoft.com/office/powerpoint/2010/main" val="151829485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BDFD746-8D44-4DEF-A9BE-DB00ADD0C4C9}" type="slidenum">
              <a:rPr lang="ko-KR" altLang="en-US"/>
              <a:pPr/>
              <a:t>36</a:t>
            </a:fld>
            <a:endParaRPr lang="en-US" altLang="ko-KR"/>
          </a:p>
        </p:txBody>
      </p:sp>
      <p:sp>
        <p:nvSpPr>
          <p:cNvPr id="68611" name="Rectangle 3"/>
          <p:cNvSpPr>
            <a:spLocks noGrp="1" noChangeArrowheads="1"/>
          </p:cNvSpPr>
          <p:nvPr>
            <p:ph type="body" idx="1"/>
          </p:nvPr>
        </p:nvSpPr>
        <p:spPr>
          <a:xfrm>
            <a:off x="812751" y="736005"/>
            <a:ext cx="11090275" cy="4589462"/>
          </a:xfrm>
        </p:spPr>
        <p:txBody>
          <a:bodyPr>
            <a:normAutofit fontScale="92500"/>
          </a:bodyPr>
          <a:lstStyle/>
          <a:p>
            <a:r>
              <a:rPr lang="zh-CN" altLang="en-US" sz="3300" b="1" dirty="0">
                <a:ea typeface="宋体" charset="-122"/>
              </a:rPr>
              <a:t>经过这样的调整，此</a:t>
            </a:r>
            <a:r>
              <a:rPr lang="en-US" altLang="zh-CN" sz="3300" b="1" dirty="0">
                <a:ea typeface="宋体" charset="-122"/>
              </a:rPr>
              <a:t>24</a:t>
            </a:r>
            <a:r>
              <a:rPr lang="zh-CN" altLang="en-US" sz="3300" b="1" dirty="0">
                <a:ea typeface="宋体" charset="-122"/>
              </a:rPr>
              <a:t>位</a:t>
            </a:r>
            <a:r>
              <a:rPr lang="en-US" altLang="zh-CN" sz="3300" b="1" dirty="0">
                <a:ea typeface="宋体" charset="-122"/>
              </a:rPr>
              <a:t>BMP</a:t>
            </a:r>
            <a:r>
              <a:rPr lang="zh-CN" altLang="en-US" sz="3300" b="1" dirty="0">
                <a:ea typeface="宋体" charset="-122"/>
              </a:rPr>
              <a:t>文件数据段字节的奇偶性便与</a:t>
            </a:r>
            <a:r>
              <a:rPr lang="en-US" altLang="zh-CN" sz="3300" b="1" dirty="0">
                <a:ea typeface="宋体" charset="-122"/>
              </a:rPr>
              <a:t>79</a:t>
            </a:r>
            <a:r>
              <a:rPr lang="zh-CN" altLang="en-US" sz="3300" b="1" dirty="0">
                <a:ea typeface="宋体" charset="-122"/>
              </a:rPr>
              <a:t>转化的</a:t>
            </a:r>
            <a:r>
              <a:rPr lang="en-US" altLang="zh-CN" sz="3300" b="1" dirty="0">
                <a:ea typeface="宋体" charset="-122"/>
              </a:rPr>
              <a:t>8</a:t>
            </a:r>
            <a:r>
              <a:rPr lang="zh-CN" altLang="en-US" sz="3300" b="1" dirty="0">
                <a:ea typeface="宋体" charset="-122"/>
              </a:rPr>
              <a:t>位二进制数完全相同，这样，</a:t>
            </a:r>
            <a:r>
              <a:rPr lang="en-US" altLang="zh-CN" sz="3300" b="1" dirty="0">
                <a:ea typeface="宋体" charset="-122"/>
              </a:rPr>
              <a:t>8</a:t>
            </a:r>
            <a:r>
              <a:rPr lang="zh-CN" altLang="en-US" sz="3300" b="1" dirty="0">
                <a:ea typeface="宋体" charset="-122"/>
              </a:rPr>
              <a:t>个字节便隐藏了一个字节的信息。</a:t>
            </a:r>
          </a:p>
          <a:p>
            <a:pPr>
              <a:buFont typeface="Wingdings" pitchFamily="2" charset="2"/>
              <a:buNone/>
            </a:pPr>
            <a:r>
              <a:rPr lang="zh-CN" altLang="en-US" sz="3300" b="1" dirty="0">
                <a:ea typeface="宋体" charset="-122"/>
              </a:rPr>
              <a:t>    综上所述，将信息嵌入</a:t>
            </a:r>
            <a:r>
              <a:rPr lang="en-US" altLang="zh-CN" sz="3300" b="1" dirty="0">
                <a:ea typeface="宋体" charset="-122"/>
              </a:rPr>
              <a:t>BMP</a:t>
            </a:r>
            <a:r>
              <a:rPr lang="zh-CN" altLang="en-US" sz="3300" b="1" dirty="0">
                <a:ea typeface="宋体" charset="-122"/>
              </a:rPr>
              <a:t>文件的步骤为：</a:t>
            </a:r>
          </a:p>
          <a:p>
            <a:pPr>
              <a:buFont typeface="Wingdings" pitchFamily="2" charset="2"/>
              <a:buNone/>
            </a:pPr>
            <a:r>
              <a:rPr lang="en-US" altLang="zh-CN" sz="3300" b="1" dirty="0">
                <a:solidFill>
                  <a:srgbClr val="800000"/>
                </a:solidFill>
                <a:ea typeface="宋体" charset="-122"/>
              </a:rPr>
              <a:t>(1) </a:t>
            </a:r>
            <a:r>
              <a:rPr lang="zh-CN" altLang="en-US" sz="3300" b="1" dirty="0">
                <a:solidFill>
                  <a:srgbClr val="800000"/>
                </a:solidFill>
                <a:ea typeface="宋体" charset="-122"/>
              </a:rPr>
              <a:t>将待隐藏信息转化为二进制数据流。</a:t>
            </a:r>
          </a:p>
          <a:p>
            <a:pPr>
              <a:buFont typeface="Wingdings" pitchFamily="2" charset="2"/>
              <a:buNone/>
            </a:pPr>
            <a:r>
              <a:rPr lang="en-US" altLang="zh-CN" sz="3300" b="1" dirty="0">
                <a:solidFill>
                  <a:srgbClr val="800000"/>
                </a:solidFill>
                <a:ea typeface="宋体" charset="-122"/>
              </a:rPr>
              <a:t>(2) </a:t>
            </a:r>
            <a:r>
              <a:rPr lang="zh-CN" altLang="en-US" sz="3300" b="1" dirty="0">
                <a:solidFill>
                  <a:srgbClr val="800000"/>
                </a:solidFill>
                <a:ea typeface="宋体" charset="-122"/>
              </a:rPr>
              <a:t>将</a:t>
            </a:r>
            <a:r>
              <a:rPr lang="en-US" altLang="zh-CN" sz="3300" b="1" dirty="0">
                <a:solidFill>
                  <a:srgbClr val="800000"/>
                </a:solidFill>
                <a:ea typeface="宋体" charset="-122"/>
              </a:rPr>
              <a:t>BMP</a:t>
            </a:r>
            <a:r>
              <a:rPr lang="zh-CN" altLang="en-US" sz="3300" b="1" dirty="0">
                <a:solidFill>
                  <a:srgbClr val="800000"/>
                </a:solidFill>
                <a:ea typeface="宋体" charset="-122"/>
              </a:rPr>
              <a:t>文件图像数据部分的每个字节的奇偶性与上述二进制数据流进行比较。</a:t>
            </a:r>
          </a:p>
          <a:p>
            <a:pPr>
              <a:buFont typeface="Wingdings" pitchFamily="2" charset="2"/>
              <a:buNone/>
            </a:pPr>
            <a:r>
              <a:rPr lang="en-US" altLang="zh-CN" sz="3300" b="1" dirty="0">
                <a:solidFill>
                  <a:srgbClr val="800000"/>
                </a:solidFill>
                <a:ea typeface="宋体" charset="-122"/>
              </a:rPr>
              <a:t>(3) </a:t>
            </a:r>
            <a:r>
              <a:rPr lang="zh-CN" altLang="en-US" sz="3300" b="1" dirty="0">
                <a:solidFill>
                  <a:srgbClr val="800000"/>
                </a:solidFill>
                <a:ea typeface="宋体" charset="-122"/>
              </a:rPr>
              <a:t>通过调整字节最低位的“</a:t>
            </a:r>
            <a:r>
              <a:rPr lang="en-US" altLang="zh-CN" sz="3300" b="1" dirty="0">
                <a:solidFill>
                  <a:srgbClr val="800000"/>
                </a:solidFill>
                <a:ea typeface="宋体" charset="-122"/>
              </a:rPr>
              <a:t>0”</a:t>
            </a:r>
            <a:r>
              <a:rPr lang="zh-CN" altLang="en-US" sz="3300" b="1" dirty="0">
                <a:solidFill>
                  <a:srgbClr val="800000"/>
                </a:solidFill>
                <a:ea typeface="宋体" charset="-122"/>
              </a:rPr>
              <a:t>或“</a:t>
            </a:r>
            <a:r>
              <a:rPr lang="en-US" altLang="zh-CN" sz="3300" b="1" dirty="0">
                <a:solidFill>
                  <a:srgbClr val="800000"/>
                </a:solidFill>
                <a:ea typeface="宋体" charset="-122"/>
              </a:rPr>
              <a:t>1”</a:t>
            </a:r>
            <a:r>
              <a:rPr lang="zh-CN" altLang="en-US" sz="3300" b="1" dirty="0">
                <a:solidFill>
                  <a:srgbClr val="800000"/>
                </a:solidFill>
                <a:ea typeface="宋体" charset="-122"/>
              </a:rPr>
              <a:t>，改变字节的奇偶性，使之与上述二进制数据流一致，即将信息嵌入到</a:t>
            </a:r>
            <a:r>
              <a:rPr lang="en-US" altLang="zh-CN" sz="3300" b="1" dirty="0">
                <a:solidFill>
                  <a:srgbClr val="800000"/>
                </a:solidFill>
                <a:ea typeface="宋体" charset="-122"/>
              </a:rPr>
              <a:t>24</a:t>
            </a:r>
            <a:r>
              <a:rPr lang="zh-CN" altLang="en-US" sz="3300" b="1" dirty="0">
                <a:solidFill>
                  <a:srgbClr val="800000"/>
                </a:solidFill>
                <a:ea typeface="宋体" charset="-122"/>
              </a:rPr>
              <a:t>位</a:t>
            </a:r>
            <a:r>
              <a:rPr lang="en-US" altLang="zh-CN" sz="3300" b="1" dirty="0">
                <a:solidFill>
                  <a:srgbClr val="800000"/>
                </a:solidFill>
                <a:ea typeface="宋体" charset="-122"/>
              </a:rPr>
              <a:t>BMP</a:t>
            </a:r>
            <a:r>
              <a:rPr lang="zh-CN" altLang="en-US" sz="3300" b="1" dirty="0">
                <a:solidFill>
                  <a:srgbClr val="800000"/>
                </a:solidFill>
                <a:ea typeface="宋体" charset="-122"/>
              </a:rPr>
              <a:t>图像中。</a:t>
            </a:r>
          </a:p>
        </p:txBody>
      </p:sp>
    </p:spTree>
    <p:extLst>
      <p:ext uri="{BB962C8B-B14F-4D97-AF65-F5344CB8AC3E}">
        <p14:creationId xmlns:p14="http://schemas.microsoft.com/office/powerpoint/2010/main" val="39918982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7AF1B26-9226-40A4-8509-BECA36FB2EDF}" type="slidenum">
              <a:rPr lang="ko-KR" altLang="en-US"/>
              <a:pPr/>
              <a:t>37</a:t>
            </a:fld>
            <a:endParaRPr lang="en-US" altLang="ko-KR"/>
          </a:p>
        </p:txBody>
      </p:sp>
      <p:sp>
        <p:nvSpPr>
          <p:cNvPr id="69635" name="Rectangle 3"/>
          <p:cNvSpPr>
            <a:spLocks noGrp="1" noChangeArrowheads="1"/>
          </p:cNvSpPr>
          <p:nvPr>
            <p:ph type="body" idx="1"/>
          </p:nvPr>
        </p:nvSpPr>
        <p:spPr>
          <a:xfrm>
            <a:off x="812751" y="1096045"/>
            <a:ext cx="11090275" cy="4589462"/>
          </a:xfrm>
        </p:spPr>
        <p:txBody>
          <a:bodyPr>
            <a:normAutofit lnSpcReduction="10000"/>
          </a:bodyPr>
          <a:lstStyle/>
          <a:p>
            <a:r>
              <a:rPr lang="zh-CN" altLang="en-US" sz="3300" b="1" dirty="0">
                <a:ea typeface="宋体" charset="-122"/>
              </a:rPr>
              <a:t>信息提取是把隐藏的信息从伪装媒体中读取出来，其过程正好与信息嵌入相反：</a:t>
            </a:r>
          </a:p>
          <a:p>
            <a:pPr>
              <a:buFont typeface="Wingdings" pitchFamily="2" charset="2"/>
              <a:buNone/>
            </a:pPr>
            <a:r>
              <a:rPr lang="en-US" altLang="zh-CN" sz="3300" b="1" dirty="0">
                <a:solidFill>
                  <a:srgbClr val="000099"/>
                </a:solidFill>
                <a:ea typeface="宋体" charset="-122"/>
              </a:rPr>
              <a:t>(1) </a:t>
            </a:r>
            <a:r>
              <a:rPr lang="zh-CN" altLang="en-US" sz="3300" b="1" dirty="0">
                <a:solidFill>
                  <a:srgbClr val="000099"/>
                </a:solidFill>
                <a:ea typeface="宋体" charset="-122"/>
              </a:rPr>
              <a:t>判断</a:t>
            </a:r>
            <a:r>
              <a:rPr lang="en-US" altLang="zh-CN" sz="3300" b="1" dirty="0">
                <a:solidFill>
                  <a:srgbClr val="000099"/>
                </a:solidFill>
                <a:ea typeface="宋体" charset="-122"/>
              </a:rPr>
              <a:t>BMP</a:t>
            </a:r>
            <a:r>
              <a:rPr lang="zh-CN" altLang="en-US" sz="3300" b="1" dirty="0">
                <a:solidFill>
                  <a:srgbClr val="000099"/>
                </a:solidFill>
                <a:ea typeface="宋体" charset="-122"/>
              </a:rPr>
              <a:t>文件图像数据部分每个字节的奇偶性，若字节中“</a:t>
            </a:r>
            <a:r>
              <a:rPr lang="en-US" altLang="zh-CN" sz="3300" b="1" dirty="0">
                <a:solidFill>
                  <a:srgbClr val="000099"/>
                </a:solidFill>
                <a:ea typeface="宋体" charset="-122"/>
              </a:rPr>
              <a:t>1”</a:t>
            </a:r>
            <a:r>
              <a:rPr lang="zh-CN" altLang="en-US" sz="3300" b="1" dirty="0">
                <a:solidFill>
                  <a:srgbClr val="000099"/>
                </a:solidFill>
                <a:ea typeface="宋体" charset="-122"/>
              </a:rPr>
              <a:t>的个数为偶数，则输出“</a:t>
            </a:r>
            <a:r>
              <a:rPr lang="en-US" altLang="zh-CN" sz="3300" b="1" dirty="0">
                <a:solidFill>
                  <a:srgbClr val="000099"/>
                </a:solidFill>
                <a:ea typeface="宋体" charset="-122"/>
              </a:rPr>
              <a:t>0”</a:t>
            </a:r>
            <a:r>
              <a:rPr lang="zh-CN" altLang="en-US" sz="3300" b="1" dirty="0">
                <a:solidFill>
                  <a:srgbClr val="000099"/>
                </a:solidFill>
                <a:ea typeface="宋体" charset="-122"/>
              </a:rPr>
              <a:t>；若字节中“</a:t>
            </a:r>
            <a:r>
              <a:rPr lang="en-US" altLang="zh-CN" sz="3300" b="1" dirty="0">
                <a:solidFill>
                  <a:srgbClr val="000099"/>
                </a:solidFill>
                <a:ea typeface="宋体" charset="-122"/>
              </a:rPr>
              <a:t>1”</a:t>
            </a:r>
            <a:r>
              <a:rPr lang="zh-CN" altLang="en-US" sz="3300" b="1" dirty="0">
                <a:solidFill>
                  <a:srgbClr val="000099"/>
                </a:solidFill>
                <a:ea typeface="宋体" charset="-122"/>
              </a:rPr>
              <a:t>的个数为奇数，则输出“</a:t>
            </a:r>
            <a:r>
              <a:rPr lang="en-US" altLang="zh-CN" sz="3300" b="1" dirty="0">
                <a:solidFill>
                  <a:srgbClr val="000099"/>
                </a:solidFill>
                <a:ea typeface="宋体" charset="-122"/>
              </a:rPr>
              <a:t>1”</a:t>
            </a:r>
            <a:r>
              <a:rPr lang="zh-CN" altLang="en-US" sz="3300" b="1" dirty="0">
                <a:solidFill>
                  <a:srgbClr val="000099"/>
                </a:solidFill>
                <a:ea typeface="宋体" charset="-122"/>
              </a:rPr>
              <a:t>。</a:t>
            </a:r>
          </a:p>
          <a:p>
            <a:pPr>
              <a:buFont typeface="Wingdings" pitchFamily="2" charset="2"/>
              <a:buNone/>
            </a:pPr>
            <a:r>
              <a:rPr lang="en-US" altLang="zh-CN" sz="3300" b="1" dirty="0">
                <a:solidFill>
                  <a:srgbClr val="000099"/>
                </a:solidFill>
                <a:ea typeface="宋体" charset="-122"/>
              </a:rPr>
              <a:t>(2) </a:t>
            </a:r>
            <a:r>
              <a:rPr lang="zh-CN" altLang="en-US" sz="3300" b="1" dirty="0">
                <a:solidFill>
                  <a:srgbClr val="000099"/>
                </a:solidFill>
                <a:ea typeface="宋体" charset="-122"/>
              </a:rPr>
              <a:t>每判断</a:t>
            </a:r>
            <a:r>
              <a:rPr lang="en-US" altLang="zh-CN" sz="3300" b="1" dirty="0">
                <a:solidFill>
                  <a:srgbClr val="000099"/>
                </a:solidFill>
                <a:ea typeface="宋体" charset="-122"/>
              </a:rPr>
              <a:t>8</a:t>
            </a:r>
            <a:r>
              <a:rPr lang="zh-CN" altLang="en-US" sz="3300" b="1" dirty="0">
                <a:solidFill>
                  <a:srgbClr val="000099"/>
                </a:solidFill>
                <a:ea typeface="宋体" charset="-122"/>
              </a:rPr>
              <a:t>个字节，便将输出的</a:t>
            </a:r>
            <a:r>
              <a:rPr lang="en-US" altLang="zh-CN" sz="3300" b="1" dirty="0">
                <a:solidFill>
                  <a:srgbClr val="000099"/>
                </a:solidFill>
                <a:ea typeface="宋体" charset="-122"/>
              </a:rPr>
              <a:t>8</a:t>
            </a:r>
            <a:r>
              <a:rPr lang="zh-CN" altLang="en-US" sz="3300" b="1" dirty="0">
                <a:solidFill>
                  <a:srgbClr val="000099"/>
                </a:solidFill>
                <a:ea typeface="宋体" charset="-122"/>
              </a:rPr>
              <a:t>位数组成一个二进制数</a:t>
            </a:r>
            <a:r>
              <a:rPr lang="en-US" altLang="zh-CN" sz="3300" b="1" dirty="0">
                <a:solidFill>
                  <a:srgbClr val="000099"/>
                </a:solidFill>
                <a:ea typeface="宋体" charset="-122"/>
              </a:rPr>
              <a:t>(</a:t>
            </a:r>
            <a:r>
              <a:rPr lang="zh-CN" altLang="en-US" sz="3300" b="1" dirty="0">
                <a:solidFill>
                  <a:srgbClr val="000099"/>
                </a:solidFill>
                <a:ea typeface="宋体" charset="-122"/>
              </a:rPr>
              <a:t>先输出的为高位</a:t>
            </a:r>
            <a:r>
              <a:rPr lang="en-US" altLang="zh-CN" sz="3300" b="1" dirty="0">
                <a:solidFill>
                  <a:srgbClr val="000099"/>
                </a:solidFill>
                <a:ea typeface="宋体" charset="-122"/>
              </a:rPr>
              <a:t>)</a:t>
            </a:r>
            <a:r>
              <a:rPr lang="zh-CN" altLang="en-US" sz="3300" b="1" dirty="0">
                <a:solidFill>
                  <a:srgbClr val="000099"/>
                </a:solidFill>
                <a:ea typeface="宋体" charset="-122"/>
              </a:rPr>
              <a:t>。</a:t>
            </a:r>
          </a:p>
          <a:p>
            <a:pPr>
              <a:buFont typeface="Wingdings" pitchFamily="2" charset="2"/>
              <a:buNone/>
            </a:pPr>
            <a:r>
              <a:rPr lang="en-US" altLang="zh-CN" sz="3300" b="1" dirty="0">
                <a:solidFill>
                  <a:srgbClr val="000099"/>
                </a:solidFill>
                <a:ea typeface="宋体" charset="-122"/>
              </a:rPr>
              <a:t>(3) </a:t>
            </a:r>
            <a:r>
              <a:rPr lang="zh-CN" altLang="en-US" sz="3300" b="1" dirty="0">
                <a:solidFill>
                  <a:srgbClr val="000099"/>
                </a:solidFill>
                <a:ea typeface="宋体" charset="-122"/>
              </a:rPr>
              <a:t>经过上述处理，得到一系列</a:t>
            </a:r>
            <a:r>
              <a:rPr lang="en-US" altLang="zh-CN" sz="3300" b="1" dirty="0">
                <a:solidFill>
                  <a:srgbClr val="000099"/>
                </a:solidFill>
                <a:ea typeface="宋体" charset="-122"/>
              </a:rPr>
              <a:t>8</a:t>
            </a:r>
            <a:r>
              <a:rPr lang="zh-CN" altLang="en-US" sz="3300" b="1" dirty="0">
                <a:solidFill>
                  <a:srgbClr val="000099"/>
                </a:solidFill>
                <a:ea typeface="宋体" charset="-122"/>
              </a:rPr>
              <a:t>位二进制数，便是隐藏信息的代码，将代码转换成文本、图像、声音，就是隐藏的信息。</a:t>
            </a:r>
          </a:p>
        </p:txBody>
      </p:sp>
    </p:spTree>
    <p:extLst>
      <p:ext uri="{BB962C8B-B14F-4D97-AF65-F5344CB8AC3E}">
        <p14:creationId xmlns:p14="http://schemas.microsoft.com/office/powerpoint/2010/main" val="289301401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413F452-E193-42C6-B27B-0998289E3766}" type="slidenum">
              <a:rPr lang="ko-KR" altLang="en-US"/>
              <a:pPr/>
              <a:t>38</a:t>
            </a:fld>
            <a:endParaRPr lang="en-US" altLang="ko-KR"/>
          </a:p>
        </p:txBody>
      </p:sp>
      <p:sp>
        <p:nvSpPr>
          <p:cNvPr id="70658" name="Rectangle 2"/>
          <p:cNvSpPr>
            <a:spLocks noGrp="1" noChangeArrowheads="1"/>
          </p:cNvSpPr>
          <p:nvPr>
            <p:ph type="title"/>
          </p:nvPr>
        </p:nvSpPr>
        <p:spPr>
          <a:xfrm>
            <a:off x="812751" y="231949"/>
            <a:ext cx="11090275" cy="1397000"/>
          </a:xfrm>
        </p:spPr>
        <p:txBody>
          <a:bodyPr/>
          <a:lstStyle/>
          <a:p>
            <a:r>
              <a:rPr lang="zh-CN" altLang="en-US" dirty="0">
                <a:solidFill>
                  <a:schemeClr val="tx1"/>
                </a:solidFill>
                <a:ea typeface="宋体" charset="-122"/>
              </a:rPr>
              <a:t>嵌入容量阀值</a:t>
            </a:r>
          </a:p>
        </p:txBody>
      </p:sp>
      <p:sp>
        <p:nvSpPr>
          <p:cNvPr id="70659" name="Rectangle 3"/>
          <p:cNvSpPr>
            <a:spLocks noGrp="1" noChangeArrowheads="1"/>
          </p:cNvSpPr>
          <p:nvPr>
            <p:ph type="body" idx="1"/>
          </p:nvPr>
        </p:nvSpPr>
        <p:spPr>
          <a:xfrm>
            <a:off x="884238" y="1456085"/>
            <a:ext cx="11090275" cy="5059015"/>
          </a:xfrm>
        </p:spPr>
        <p:txBody>
          <a:bodyPr>
            <a:normAutofit lnSpcReduction="10000"/>
          </a:bodyPr>
          <a:lstStyle/>
          <a:p>
            <a:pPr>
              <a:lnSpc>
                <a:spcPct val="90000"/>
              </a:lnSpc>
            </a:pPr>
            <a:r>
              <a:rPr lang="zh-CN" altLang="en-US" sz="3000" b="1" dirty="0">
                <a:ea typeface="宋体" charset="-122"/>
              </a:rPr>
              <a:t>由于原始</a:t>
            </a:r>
            <a:r>
              <a:rPr lang="en-US" altLang="zh-CN" sz="3000" b="1" dirty="0">
                <a:ea typeface="宋体" charset="-122"/>
              </a:rPr>
              <a:t>24</a:t>
            </a:r>
            <a:r>
              <a:rPr lang="zh-CN" altLang="en-US" sz="3000" b="1" dirty="0">
                <a:ea typeface="宋体" charset="-122"/>
              </a:rPr>
              <a:t>位</a:t>
            </a:r>
            <a:r>
              <a:rPr lang="en-US" altLang="zh-CN" sz="3000" b="1" dirty="0">
                <a:ea typeface="宋体" charset="-122"/>
              </a:rPr>
              <a:t>BMP</a:t>
            </a:r>
            <a:r>
              <a:rPr lang="zh-CN" altLang="en-US" sz="3000" b="1" dirty="0">
                <a:ea typeface="宋体" charset="-122"/>
              </a:rPr>
              <a:t>图像文件隐藏信息后，其字节数值最多变化</a:t>
            </a:r>
            <a:r>
              <a:rPr lang="en-US" altLang="zh-CN" sz="3000" b="1" dirty="0">
                <a:ea typeface="宋体" charset="-122"/>
              </a:rPr>
              <a:t>1(</a:t>
            </a:r>
            <a:r>
              <a:rPr lang="zh-CN" altLang="en-US" sz="3000" b="1" dirty="0">
                <a:ea typeface="宋体" charset="-122"/>
              </a:rPr>
              <a:t>因为是在字节的最低位加“</a:t>
            </a:r>
            <a:r>
              <a:rPr lang="en-US" altLang="zh-CN" sz="3000" b="1" dirty="0">
                <a:ea typeface="宋体" charset="-122"/>
              </a:rPr>
              <a:t>1”</a:t>
            </a:r>
            <a:r>
              <a:rPr lang="zh-CN" altLang="en-US" sz="3000" b="1" dirty="0">
                <a:ea typeface="宋体" charset="-122"/>
              </a:rPr>
              <a:t>或减“</a:t>
            </a:r>
            <a:r>
              <a:rPr lang="en-US" altLang="zh-CN" sz="3000" b="1" dirty="0">
                <a:ea typeface="宋体" charset="-122"/>
              </a:rPr>
              <a:t>1”)</a:t>
            </a:r>
            <a:r>
              <a:rPr lang="zh-CN" altLang="en-US" sz="3000" b="1" dirty="0">
                <a:ea typeface="宋体" charset="-122"/>
              </a:rPr>
              <a:t>，该字节代表的颜色浓度最多只变化了</a:t>
            </a:r>
            <a:r>
              <a:rPr lang="en-US" altLang="zh-CN" sz="3000" b="1" dirty="0">
                <a:solidFill>
                  <a:srgbClr val="FF0000"/>
                </a:solidFill>
                <a:ea typeface="宋体" charset="-122"/>
              </a:rPr>
              <a:t>1/256</a:t>
            </a:r>
            <a:r>
              <a:rPr lang="en-US" altLang="zh-CN" sz="3000" b="1" dirty="0">
                <a:ea typeface="宋体" charset="-122"/>
              </a:rPr>
              <a:t>.</a:t>
            </a:r>
            <a:endParaRPr lang="zh-CN" altLang="en-US" sz="3000" b="1" dirty="0">
              <a:ea typeface="宋体" charset="-122"/>
            </a:endParaRPr>
          </a:p>
          <a:p>
            <a:pPr>
              <a:lnSpc>
                <a:spcPct val="90000"/>
              </a:lnSpc>
            </a:pPr>
            <a:r>
              <a:rPr lang="zh-CN" altLang="en-US" sz="3000" b="1" dirty="0">
                <a:ea typeface="宋体" charset="-122"/>
              </a:rPr>
              <a:t>嵌入信息的数量与所选取的掩护图像的大小成正比</a:t>
            </a:r>
            <a:r>
              <a:rPr lang="en-US" altLang="zh-CN" sz="3000" b="1" dirty="0">
                <a:ea typeface="宋体" charset="-122"/>
              </a:rPr>
              <a:t>.</a:t>
            </a:r>
          </a:p>
          <a:p>
            <a:pPr>
              <a:lnSpc>
                <a:spcPct val="90000"/>
              </a:lnSpc>
              <a:buFont typeface="Wingdings" pitchFamily="2" charset="2"/>
              <a:buNone/>
            </a:pPr>
            <a:r>
              <a:rPr lang="zh-CN" altLang="en-US" sz="3000" b="1" dirty="0">
                <a:ea typeface="宋体" charset="-122"/>
              </a:rPr>
              <a:t>    </a:t>
            </a:r>
            <a:r>
              <a:rPr lang="zh-CN" altLang="en-US" sz="3000" b="1" dirty="0">
                <a:solidFill>
                  <a:srgbClr val="800000"/>
                </a:solidFill>
                <a:ea typeface="宋体" charset="-122"/>
              </a:rPr>
              <a:t>提高最低比特位替换法容量的方法有两种：</a:t>
            </a:r>
          </a:p>
          <a:p>
            <a:pPr>
              <a:lnSpc>
                <a:spcPct val="90000"/>
              </a:lnSpc>
              <a:buClr>
                <a:srgbClr val="0066FF"/>
              </a:buClr>
              <a:buFont typeface="Wingdings" pitchFamily="2" charset="2"/>
              <a:buChar char="Ø"/>
            </a:pPr>
            <a:r>
              <a:rPr lang="zh-CN" altLang="en-US" sz="3000" b="1" dirty="0">
                <a:ea typeface="宋体" charset="-122"/>
              </a:rPr>
              <a:t>第一种是固定</a:t>
            </a:r>
            <a:r>
              <a:rPr lang="zh-CN" altLang="en-US" sz="3000" b="1" dirty="0">
                <a:solidFill>
                  <a:srgbClr val="FF0000"/>
                </a:solidFill>
                <a:ea typeface="宋体" charset="-122"/>
              </a:rPr>
              <a:t>增加每个像素的替换量</a:t>
            </a:r>
            <a:r>
              <a:rPr lang="zh-CN" altLang="en-US" sz="3000" b="1" dirty="0">
                <a:ea typeface="宋体" charset="-122"/>
              </a:rPr>
              <a:t>。每个像素都替换</a:t>
            </a:r>
            <a:r>
              <a:rPr lang="en-US" altLang="zh-CN" sz="3000" b="1" dirty="0">
                <a:ea typeface="宋体" charset="-122"/>
              </a:rPr>
              <a:t>3</a:t>
            </a:r>
            <a:r>
              <a:rPr lang="zh-CN" altLang="en-US" sz="3000" b="1" dirty="0">
                <a:ea typeface="宋体" charset="-122"/>
              </a:rPr>
              <a:t>个比特的信息时，人眼仍然很难察觉出异样。但直接嵌入</a:t>
            </a:r>
            <a:r>
              <a:rPr lang="en-US" altLang="zh-CN" sz="3000" b="1" dirty="0">
                <a:ea typeface="宋体" charset="-122"/>
              </a:rPr>
              <a:t>4</a:t>
            </a:r>
            <a:r>
              <a:rPr lang="zh-CN" altLang="en-US" sz="3000" b="1" dirty="0">
                <a:ea typeface="宋体" charset="-122"/>
              </a:rPr>
              <a:t>个比特的信息时，在图像灰阶值变化和缓的区域</a:t>
            </a:r>
            <a:r>
              <a:rPr lang="en-US" altLang="zh-CN" sz="3000" b="1" dirty="0">
                <a:ea typeface="宋体" charset="-122"/>
              </a:rPr>
              <a:t>(Smooth Area)</a:t>
            </a:r>
            <a:r>
              <a:rPr lang="zh-CN" altLang="en-US" sz="3000" b="1" dirty="0">
                <a:ea typeface="宋体" charset="-122"/>
              </a:rPr>
              <a:t>就会出现一些假轮廓</a:t>
            </a:r>
            <a:r>
              <a:rPr lang="en-US" altLang="zh-CN" sz="3000" b="1" dirty="0">
                <a:ea typeface="宋体" charset="-122"/>
              </a:rPr>
              <a:t>(False Contouring) </a:t>
            </a:r>
            <a:r>
              <a:rPr lang="zh-CN" altLang="en-US" sz="3000" b="1" dirty="0">
                <a:ea typeface="宋体" charset="-122"/>
              </a:rPr>
              <a:t>。</a:t>
            </a:r>
          </a:p>
          <a:p>
            <a:pPr>
              <a:lnSpc>
                <a:spcPct val="90000"/>
              </a:lnSpc>
              <a:buClr>
                <a:srgbClr val="0066FF"/>
              </a:buClr>
              <a:buFont typeface="Wingdings" pitchFamily="2" charset="2"/>
              <a:buChar char="Ø"/>
            </a:pPr>
            <a:r>
              <a:rPr lang="zh-CN" altLang="en-US" sz="3000" b="1" dirty="0">
                <a:ea typeface="宋体" charset="-122"/>
              </a:rPr>
              <a:t>第二种方法是先考虑每个像素本身的特性，再决定要在该像素中嵌入多少比特的信息量。</a:t>
            </a:r>
          </a:p>
        </p:txBody>
      </p:sp>
    </p:spTree>
    <p:extLst>
      <p:ext uri="{BB962C8B-B14F-4D97-AF65-F5344CB8AC3E}">
        <p14:creationId xmlns:p14="http://schemas.microsoft.com/office/powerpoint/2010/main" val="338552417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074"/>
          <p:cNvSpPr>
            <a:spLocks noGrp="1" noChangeArrowheads="1"/>
          </p:cNvSpPr>
          <p:nvPr>
            <p:ph type="title"/>
          </p:nvPr>
        </p:nvSpPr>
        <p:spPr>
          <a:xfrm>
            <a:off x="596727" y="87933"/>
            <a:ext cx="10958958" cy="1205442"/>
          </a:xfrm>
        </p:spPr>
        <p:txBody>
          <a:bodyPr/>
          <a:lstStyle/>
          <a:p>
            <a:pPr algn="ctr" eaLnBrk="1" hangingPunct="1"/>
            <a:r>
              <a:rPr lang="zh-CN" altLang="en-US" b="1" dirty="0" smtClean="0">
                <a:ea typeface="黑体" pitchFamily="2" charset="-122"/>
              </a:rPr>
              <a:t>图像降级</a:t>
            </a:r>
          </a:p>
        </p:txBody>
      </p:sp>
      <p:sp>
        <p:nvSpPr>
          <p:cNvPr id="36867" name="Rectangle 3075"/>
          <p:cNvSpPr>
            <a:spLocks noGrp="1" noChangeArrowheads="1"/>
          </p:cNvSpPr>
          <p:nvPr>
            <p:ph type="body" idx="1"/>
          </p:nvPr>
        </p:nvSpPr>
        <p:spPr>
          <a:xfrm>
            <a:off x="642938" y="1526893"/>
            <a:ext cx="11950155" cy="5113767"/>
          </a:xfrm>
        </p:spPr>
        <p:txBody>
          <a:bodyPr>
            <a:normAutofit/>
          </a:bodyPr>
          <a:lstStyle/>
          <a:p>
            <a:pPr eaLnBrk="1" hangingPunct="1"/>
            <a:r>
              <a:rPr lang="zh-CN" altLang="en-US" sz="3200" b="1" dirty="0" smtClean="0">
                <a:latin typeface="宋体" charset="-122"/>
              </a:rPr>
              <a:t>在</a:t>
            </a:r>
            <a:r>
              <a:rPr lang="en-US" altLang="zh-CN" sz="3200" b="1" dirty="0" smtClean="0"/>
              <a:t>1992</a:t>
            </a:r>
            <a:r>
              <a:rPr lang="zh-CN" altLang="en-US" sz="3200" b="1" dirty="0" smtClean="0">
                <a:latin typeface="宋体" charset="-122"/>
              </a:rPr>
              <a:t>年，</a:t>
            </a:r>
            <a:r>
              <a:rPr lang="en-US" altLang="zh-CN" sz="3200" b="1" dirty="0" err="1" smtClean="0"/>
              <a:t>Kurak</a:t>
            </a:r>
            <a:r>
              <a:rPr lang="zh-CN" altLang="en-US" sz="3200" b="1" dirty="0" smtClean="0">
                <a:latin typeface="宋体" charset="-122"/>
              </a:rPr>
              <a:t>和</a:t>
            </a:r>
            <a:r>
              <a:rPr lang="en-US" altLang="zh-CN" sz="3200" b="1" dirty="0" smtClean="0"/>
              <a:t>McHugh</a:t>
            </a:r>
            <a:r>
              <a:rPr lang="zh-CN" altLang="en-US" sz="3200" b="1" dirty="0" smtClean="0">
                <a:latin typeface="宋体" charset="-122"/>
              </a:rPr>
              <a:t>报道了在高安全级操作系统中的一个安全威胁。这个威胁属于信息伪装技术，它能用于秘密地交换图像，我们称之为</a:t>
            </a:r>
            <a:r>
              <a:rPr lang="zh-CN" altLang="en-US" sz="3200" b="1" dirty="0" smtClean="0">
                <a:solidFill>
                  <a:srgbClr val="FF0000"/>
                </a:solidFill>
                <a:latin typeface="宋体" charset="-122"/>
              </a:rPr>
              <a:t>图像降级</a:t>
            </a:r>
            <a:r>
              <a:rPr lang="zh-CN" altLang="en-US" sz="3200" b="1" dirty="0" smtClean="0">
                <a:latin typeface="宋体" charset="-122"/>
              </a:rPr>
              <a:t>。图像降级是替换系统中的特殊情况，其中图像既是秘密信息又是载体。给定一个同样尺寸的伪装载体和秘密图像，</a:t>
            </a:r>
            <a:r>
              <a:rPr lang="zh-CN" altLang="en-US" sz="3200" b="1" u="sng" dirty="0" smtClean="0">
                <a:solidFill>
                  <a:schemeClr val="hlink"/>
                </a:solidFill>
                <a:latin typeface="宋体" charset="-122"/>
              </a:rPr>
              <a:t>发送者把伪装载体图像灰度</a:t>
            </a:r>
            <a:r>
              <a:rPr lang="en-US" altLang="zh-CN" sz="3200" b="1" u="sng" dirty="0" smtClean="0">
                <a:solidFill>
                  <a:schemeClr val="hlink"/>
                </a:solidFill>
              </a:rPr>
              <a:t>(</a:t>
            </a:r>
            <a:r>
              <a:rPr lang="zh-CN" altLang="en-US" sz="3200" b="1" u="sng" dirty="0" smtClean="0">
                <a:solidFill>
                  <a:schemeClr val="hlink"/>
                </a:solidFill>
                <a:latin typeface="宋体" charset="-122"/>
              </a:rPr>
              <a:t>或彩色</a:t>
            </a:r>
            <a:r>
              <a:rPr lang="en-US" altLang="zh-CN" sz="3200" b="1" u="sng" dirty="0" smtClean="0">
                <a:solidFill>
                  <a:schemeClr val="hlink"/>
                </a:solidFill>
              </a:rPr>
              <a:t>)</a:t>
            </a:r>
            <a:r>
              <a:rPr lang="zh-CN" altLang="en-US" sz="3200" b="1" u="sng" dirty="0" smtClean="0">
                <a:solidFill>
                  <a:schemeClr val="hlink"/>
                </a:solidFill>
                <a:latin typeface="宋体" charset="-122"/>
              </a:rPr>
              <a:t>值的四个最低比特替换成秘密图像的四个最高比特。</a:t>
            </a:r>
            <a:endParaRPr lang="en-US" altLang="zh-CN" sz="3200" b="1" u="sng" dirty="0" smtClean="0">
              <a:solidFill>
                <a:schemeClr val="hlink"/>
              </a:solidFill>
              <a:latin typeface="宋体" charset="-122"/>
            </a:endParaRPr>
          </a:p>
          <a:p>
            <a:r>
              <a:rPr lang="zh-CN" altLang="en-US" sz="3200" b="1" dirty="0">
                <a:latin typeface="宋体" charset="-122"/>
              </a:rPr>
              <a:t>接收者从隐藏后的图像中把四个最低比特提取出来，从而获得秘密图像的四个最高比特位。在许多情况下载体的降质视觉上是不易察觉的，并且对传送一个秘密图像的粗略近似而言，四比特足够了。</a:t>
            </a:r>
            <a:r>
              <a:rPr lang="zh-CN" altLang="en-US" sz="3200" b="1" dirty="0"/>
              <a:t> </a:t>
            </a:r>
            <a:endParaRPr lang="zh-CN" altLang="en-US" sz="3200" b="1" dirty="0" smtClean="0"/>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39</a:t>
            </a:fld>
            <a:endParaRPr lang="zh-CN" altLang="zh-CN"/>
          </a:p>
        </p:txBody>
      </p:sp>
    </p:spTree>
    <p:extLst>
      <p:ext uri="{BB962C8B-B14F-4D97-AF65-F5344CB8AC3E}">
        <p14:creationId xmlns:p14="http://schemas.microsoft.com/office/powerpoint/2010/main" val="326107293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84F9D6AD-5025-4850-AC3A-E7C3C1D86E83}" type="slidenum">
              <a:rPr lang="en-US" altLang="zh-CN"/>
              <a:pPr>
                <a:defRPr/>
              </a:pPr>
              <a:t>4</a:t>
            </a:fld>
            <a:endParaRPr lang="en-US" altLang="zh-CN"/>
          </a:p>
        </p:txBody>
      </p:sp>
      <p:sp>
        <p:nvSpPr>
          <p:cNvPr id="8196" name="Rectangle 3"/>
          <p:cNvSpPr>
            <a:spLocks noGrp="1" noChangeArrowheads="1"/>
          </p:cNvSpPr>
          <p:nvPr>
            <p:ph type="body" idx="1"/>
          </p:nvPr>
        </p:nvSpPr>
        <p:spPr>
          <a:xfrm>
            <a:off x="962175" y="519981"/>
            <a:ext cx="11137552" cy="6135062"/>
          </a:xfrm>
        </p:spPr>
        <p:txBody>
          <a:bodyPr>
            <a:normAutofit/>
          </a:bodyPr>
          <a:lstStyle/>
          <a:p>
            <a:pPr marL="765353" indent="-765353"/>
            <a:r>
              <a:rPr lang="zh-CN" altLang="en-US" sz="3500" b="1" dirty="0">
                <a:latin typeface="华文细黑" pitchFamily="2" charset="-122"/>
                <a:ea typeface="华文细黑" pitchFamily="2" charset="-122"/>
              </a:rPr>
              <a:t>信息隐藏技术产生背景</a:t>
            </a:r>
          </a:p>
          <a:p>
            <a:pPr marL="765353" indent="-765353"/>
            <a:endParaRPr lang="zh-CN" altLang="en-US" sz="3500" b="1" dirty="0">
              <a:latin typeface="华文细黑" pitchFamily="2" charset="-122"/>
              <a:ea typeface="华文细黑" pitchFamily="2" charset="-122"/>
            </a:endParaRPr>
          </a:p>
          <a:p>
            <a:pPr marL="765353" indent="-765353" algn="just">
              <a:buNone/>
            </a:pPr>
            <a:r>
              <a:rPr lang="zh-CN" altLang="en-US" sz="3500" b="1" dirty="0">
                <a:latin typeface="华文细黑" pitchFamily="2" charset="-122"/>
                <a:ea typeface="华文细黑" pitchFamily="2" charset="-122"/>
              </a:rPr>
              <a:t>       </a:t>
            </a:r>
            <a:r>
              <a:rPr lang="zh-CN" altLang="en-US" sz="3200" b="1" dirty="0">
                <a:latin typeface="Calibri" panose="020F0502020204030204" pitchFamily="34" charset="0"/>
                <a:ea typeface="宋体" panose="02010600030101010101" pitchFamily="2" charset="-122"/>
              </a:rPr>
              <a:t>随着因特网的日益普及，多媒体信息的交流已达到了前所未有的深度和广度，其发布形式也愈加丰富了。人们如今可以通过因特网发布自己的作品、重要信息和进行网络贸易等 ，但是随之而出现的问题也十分严重：如作品侵权更加容易，篡改也更加方便。因此如何既充分利用因特网的便利 ，又能有效地保护知识产权，已受到人们的高度重视。这标志着一门新兴的交叉学科</a:t>
            </a:r>
            <a:r>
              <a:rPr lang="en-US" altLang="zh-CN" sz="3200" b="1" dirty="0">
                <a:latin typeface="Calibri" panose="020F0502020204030204" pitchFamily="34" charset="0"/>
                <a:ea typeface="宋体" panose="02010600030101010101" pitchFamily="2" charset="-122"/>
              </a:rPr>
              <a:t>——</a:t>
            </a:r>
            <a:r>
              <a:rPr lang="zh-CN" altLang="en-US" sz="3200" b="1" dirty="0">
                <a:latin typeface="Calibri" panose="020F0502020204030204" pitchFamily="34" charset="0"/>
                <a:ea typeface="宋体" panose="02010600030101010101" pitchFamily="2" charset="-122"/>
              </a:rPr>
              <a:t>信息隐藏学的正式诞生。</a:t>
            </a:r>
          </a:p>
        </p:txBody>
      </p:sp>
    </p:spTree>
    <p:extLst>
      <p:ext uri="{BB962C8B-B14F-4D97-AF65-F5344CB8AC3E}">
        <p14:creationId xmlns:p14="http://schemas.microsoft.com/office/powerpoint/2010/main" val="294948962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p:txBody>
          <a:bodyPr/>
          <a:lstStyle/>
          <a:p>
            <a:pPr eaLnBrk="1" hangingPunct="1"/>
            <a:r>
              <a:rPr lang="en-US" altLang="zh-CN" dirty="0" smtClean="0"/>
              <a:t>                           Cover image                                  secret image</a:t>
            </a:r>
          </a:p>
          <a:p>
            <a:pPr eaLnBrk="1" hangingPunct="1"/>
            <a:endParaRPr lang="en-US" altLang="zh-CN" dirty="0" smtClean="0"/>
          </a:p>
          <a:p>
            <a:pPr eaLnBrk="1" hangingPunct="1"/>
            <a:endParaRPr lang="en-US" altLang="zh-CN" dirty="0" smtClean="0"/>
          </a:p>
          <a:p>
            <a:pPr eaLnBrk="1" hangingPunct="1"/>
            <a:endParaRPr lang="en-US" altLang="zh-CN" b="1" dirty="0" smtClean="0"/>
          </a:p>
          <a:p>
            <a:pPr marL="0" indent="0" eaLnBrk="1" hangingPunct="1">
              <a:buNone/>
            </a:pPr>
            <a:r>
              <a:rPr lang="en-US" altLang="zh-CN" b="1" dirty="0" smtClean="0"/>
              <a:t>               </a:t>
            </a:r>
            <a:r>
              <a:rPr lang="zh-CN" altLang="en-US" b="1" dirty="0" smtClean="0"/>
              <a:t>高</a:t>
            </a:r>
            <a:r>
              <a:rPr lang="en-US" altLang="zh-CN" b="1" dirty="0" smtClean="0"/>
              <a:t>4</a:t>
            </a:r>
            <a:r>
              <a:rPr lang="zh-CN" altLang="en-US" b="1" dirty="0" smtClean="0"/>
              <a:t>位                  低</a:t>
            </a:r>
            <a:r>
              <a:rPr lang="en-US" altLang="zh-CN" b="1" dirty="0" smtClean="0"/>
              <a:t>4</a:t>
            </a:r>
            <a:r>
              <a:rPr lang="zh-CN" altLang="en-US" b="1" dirty="0" smtClean="0"/>
              <a:t>位                            高</a:t>
            </a:r>
            <a:r>
              <a:rPr lang="en-US" altLang="zh-CN" b="1" dirty="0" smtClean="0"/>
              <a:t>4</a:t>
            </a:r>
            <a:r>
              <a:rPr lang="zh-CN" altLang="en-US" b="1" dirty="0" smtClean="0"/>
              <a:t>位     低</a:t>
            </a:r>
            <a:r>
              <a:rPr lang="en-US" altLang="zh-CN" b="1" dirty="0" smtClean="0"/>
              <a:t>4</a:t>
            </a:r>
            <a:r>
              <a:rPr lang="zh-CN" altLang="en-US" b="1" dirty="0" smtClean="0"/>
              <a:t>位</a:t>
            </a:r>
          </a:p>
          <a:p>
            <a:pPr eaLnBrk="1" hangingPunct="1"/>
            <a:endParaRPr lang="en-US" altLang="zh-CN" b="1" dirty="0" smtClean="0"/>
          </a:p>
        </p:txBody>
      </p:sp>
      <p:sp>
        <p:nvSpPr>
          <p:cNvPr id="38916" name="Rectangle 4"/>
          <p:cNvSpPr>
            <a:spLocks noChangeArrowheads="1"/>
          </p:cNvSpPr>
          <p:nvPr/>
        </p:nvSpPr>
        <p:spPr bwMode="auto">
          <a:xfrm>
            <a:off x="2612951" y="2392189"/>
            <a:ext cx="3387799" cy="128580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3000"/>
          </a:p>
        </p:txBody>
      </p:sp>
      <p:sp>
        <p:nvSpPr>
          <p:cNvPr id="38917" name="Rectangle 7"/>
          <p:cNvSpPr>
            <a:spLocks noChangeArrowheads="1"/>
          </p:cNvSpPr>
          <p:nvPr/>
        </p:nvSpPr>
        <p:spPr bwMode="auto">
          <a:xfrm>
            <a:off x="7685489" y="2392189"/>
            <a:ext cx="3429000" cy="128580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3000"/>
          </a:p>
        </p:txBody>
      </p:sp>
      <p:grpSp>
        <p:nvGrpSpPr>
          <p:cNvPr id="38918" name="Group 16"/>
          <p:cNvGrpSpPr>
            <a:grpSpLocks/>
          </p:cNvGrpSpPr>
          <p:nvPr/>
        </p:nvGrpSpPr>
        <p:grpSpPr bwMode="auto">
          <a:xfrm>
            <a:off x="2250281" y="4821767"/>
            <a:ext cx="3750469" cy="642902"/>
            <a:chOff x="1008" y="2880"/>
            <a:chExt cx="1680" cy="384"/>
          </a:xfrm>
        </p:grpSpPr>
        <p:sp>
          <p:nvSpPr>
            <p:cNvPr id="38928" name="Line 10"/>
            <p:cNvSpPr>
              <a:spLocks noChangeShapeType="1"/>
            </p:cNvSpPr>
            <p:nvPr/>
          </p:nvSpPr>
          <p:spPr bwMode="auto">
            <a:xfrm>
              <a:off x="1008" y="2880"/>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9" name="Line 11"/>
            <p:cNvSpPr>
              <a:spLocks noChangeShapeType="1"/>
            </p:cNvSpPr>
            <p:nvPr/>
          </p:nvSpPr>
          <p:spPr bwMode="auto">
            <a:xfrm>
              <a:off x="1008" y="2880"/>
              <a:ext cx="168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30" name="Line 12"/>
            <p:cNvSpPr>
              <a:spLocks noChangeShapeType="1"/>
            </p:cNvSpPr>
            <p:nvPr/>
          </p:nvSpPr>
          <p:spPr bwMode="auto">
            <a:xfrm>
              <a:off x="2688" y="2880"/>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31" name="Line 14"/>
            <p:cNvSpPr>
              <a:spLocks noChangeShapeType="1"/>
            </p:cNvSpPr>
            <p:nvPr/>
          </p:nvSpPr>
          <p:spPr bwMode="auto">
            <a:xfrm>
              <a:off x="1008" y="3264"/>
              <a:ext cx="168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32" name="Line 15"/>
            <p:cNvSpPr>
              <a:spLocks noChangeShapeType="1"/>
            </p:cNvSpPr>
            <p:nvPr/>
          </p:nvSpPr>
          <p:spPr bwMode="auto">
            <a:xfrm>
              <a:off x="1824" y="2880"/>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919" name="Group 17"/>
          <p:cNvGrpSpPr>
            <a:grpSpLocks/>
          </p:cNvGrpSpPr>
          <p:nvPr/>
        </p:nvGrpSpPr>
        <p:grpSpPr bwMode="auto">
          <a:xfrm>
            <a:off x="7179469" y="4781585"/>
            <a:ext cx="3750469" cy="642902"/>
            <a:chOff x="1008" y="2880"/>
            <a:chExt cx="1680" cy="384"/>
          </a:xfrm>
        </p:grpSpPr>
        <p:sp>
          <p:nvSpPr>
            <p:cNvPr id="38923" name="Line 18"/>
            <p:cNvSpPr>
              <a:spLocks noChangeShapeType="1"/>
            </p:cNvSpPr>
            <p:nvPr/>
          </p:nvSpPr>
          <p:spPr bwMode="auto">
            <a:xfrm>
              <a:off x="1008" y="2880"/>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4" name="Line 19"/>
            <p:cNvSpPr>
              <a:spLocks noChangeShapeType="1"/>
            </p:cNvSpPr>
            <p:nvPr/>
          </p:nvSpPr>
          <p:spPr bwMode="auto">
            <a:xfrm>
              <a:off x="1008" y="2880"/>
              <a:ext cx="168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5" name="Line 20"/>
            <p:cNvSpPr>
              <a:spLocks noChangeShapeType="1"/>
            </p:cNvSpPr>
            <p:nvPr/>
          </p:nvSpPr>
          <p:spPr bwMode="auto">
            <a:xfrm>
              <a:off x="2688" y="2880"/>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6" name="Line 21"/>
            <p:cNvSpPr>
              <a:spLocks noChangeShapeType="1"/>
            </p:cNvSpPr>
            <p:nvPr/>
          </p:nvSpPr>
          <p:spPr bwMode="auto">
            <a:xfrm>
              <a:off x="1008" y="3264"/>
              <a:ext cx="168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7" name="Line 22"/>
            <p:cNvSpPr>
              <a:spLocks noChangeShapeType="1"/>
            </p:cNvSpPr>
            <p:nvPr/>
          </p:nvSpPr>
          <p:spPr bwMode="auto">
            <a:xfrm>
              <a:off x="1824" y="2880"/>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920" name="Line 23"/>
          <p:cNvSpPr>
            <a:spLocks noChangeShapeType="1"/>
          </p:cNvSpPr>
          <p:nvPr/>
        </p:nvSpPr>
        <p:spPr bwMode="auto">
          <a:xfrm>
            <a:off x="8036719" y="5464669"/>
            <a:ext cx="0" cy="64290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lstStyle/>
          <a:p>
            <a:endParaRPr lang="zh-CN" altLang="en-US"/>
          </a:p>
        </p:txBody>
      </p:sp>
      <p:sp>
        <p:nvSpPr>
          <p:cNvPr id="38921" name="Line 24"/>
          <p:cNvSpPr>
            <a:spLocks noChangeShapeType="1"/>
          </p:cNvSpPr>
          <p:nvPr/>
        </p:nvSpPr>
        <p:spPr bwMode="auto">
          <a:xfrm>
            <a:off x="5250656" y="6107571"/>
            <a:ext cx="278606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lstStyle/>
          <a:p>
            <a:endParaRPr lang="zh-CN" altLang="en-US"/>
          </a:p>
        </p:txBody>
      </p:sp>
      <p:sp>
        <p:nvSpPr>
          <p:cNvPr id="38922" name="Line 25"/>
          <p:cNvSpPr>
            <a:spLocks noChangeShapeType="1"/>
          </p:cNvSpPr>
          <p:nvPr/>
        </p:nvSpPr>
        <p:spPr bwMode="auto">
          <a:xfrm flipV="1">
            <a:off x="5250656" y="5464669"/>
            <a:ext cx="0" cy="64290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lstStyle/>
          <a:p>
            <a:endParaRPr lang="zh-CN" altLang="en-US"/>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40</a:t>
            </a:fld>
            <a:endParaRPr lang="zh-CN" altLang="zh-CN"/>
          </a:p>
        </p:txBody>
      </p:sp>
    </p:spTree>
    <p:extLst>
      <p:ext uri="{BB962C8B-B14F-4D97-AF65-F5344CB8AC3E}">
        <p14:creationId xmlns:p14="http://schemas.microsoft.com/office/powerpoint/2010/main" val="386513886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535781" y="952029"/>
            <a:ext cx="12057311" cy="4464497"/>
          </a:xfrm>
        </p:spPr>
        <p:txBody>
          <a:bodyPr>
            <a:normAutofit fontScale="70000" lnSpcReduction="20000"/>
          </a:bodyPr>
          <a:lstStyle/>
          <a:p>
            <a:pPr eaLnBrk="1" hangingPunct="1">
              <a:lnSpc>
                <a:spcPct val="120000"/>
              </a:lnSpc>
            </a:pPr>
            <a:r>
              <a:rPr lang="zh-CN" altLang="en-US" sz="4500" b="1" dirty="0">
                <a:latin typeface="宋体" charset="-122"/>
              </a:rPr>
              <a:t>在多级安全操作系统中，主体</a:t>
            </a:r>
            <a:r>
              <a:rPr lang="en-US" altLang="zh-CN" sz="4500" b="1" dirty="0"/>
              <a:t>(</a:t>
            </a:r>
            <a:r>
              <a:rPr lang="zh-CN" altLang="en-US" sz="4500" b="1" dirty="0">
                <a:latin typeface="宋体" charset="-122"/>
              </a:rPr>
              <a:t>进程、用户</a:t>
            </a:r>
            <a:r>
              <a:rPr lang="en-US" altLang="zh-CN" sz="4500" b="1" dirty="0"/>
              <a:t>)</a:t>
            </a:r>
            <a:r>
              <a:rPr lang="zh-CN" altLang="en-US" sz="4500" b="1" dirty="0">
                <a:latin typeface="宋体" charset="-122"/>
              </a:rPr>
              <a:t>和客体</a:t>
            </a:r>
            <a:r>
              <a:rPr lang="en-US" altLang="zh-CN" sz="4500" b="1" dirty="0"/>
              <a:t>(</a:t>
            </a:r>
            <a:r>
              <a:rPr lang="zh-CN" altLang="en-US" sz="4500" b="1" dirty="0">
                <a:latin typeface="宋体" charset="-122"/>
              </a:rPr>
              <a:t>文件、数据库等</a:t>
            </a:r>
            <a:r>
              <a:rPr lang="en-US" altLang="zh-CN" sz="4500" b="1" dirty="0"/>
              <a:t>)</a:t>
            </a:r>
            <a:r>
              <a:rPr lang="zh-CN" altLang="en-US" sz="4500" b="1" dirty="0">
                <a:latin typeface="宋体" charset="-122"/>
              </a:rPr>
              <a:t>都被指派一个特定的安全级别，参见著名的</a:t>
            </a:r>
            <a:r>
              <a:rPr lang="en-US" altLang="zh-CN" sz="4500" b="1" dirty="0"/>
              <a:t>Bel-</a:t>
            </a:r>
            <a:r>
              <a:rPr lang="en-US" altLang="zh-CN" sz="4500" b="1" dirty="0" err="1"/>
              <a:t>LaPadula</a:t>
            </a:r>
            <a:r>
              <a:rPr lang="zh-CN" altLang="en-US" sz="4500" b="1" dirty="0">
                <a:latin typeface="宋体" charset="-122"/>
              </a:rPr>
              <a:t>模型。主体通常仅允许读取较低安全级别的客体</a:t>
            </a:r>
            <a:r>
              <a:rPr lang="en-US" altLang="zh-CN" sz="4500" b="1" dirty="0"/>
              <a:t>(</a:t>
            </a:r>
            <a:r>
              <a:rPr lang="en-US" altLang="zh-CN" sz="4500" b="1" dirty="0">
                <a:latin typeface="Times New Roman" charset="0"/>
              </a:rPr>
              <a:t>“</a:t>
            </a:r>
            <a:r>
              <a:rPr lang="zh-CN" altLang="en-US" sz="4500" b="1" u="sng" dirty="0">
                <a:solidFill>
                  <a:schemeClr val="hlink"/>
                </a:solidFill>
                <a:latin typeface="宋体" charset="-122"/>
              </a:rPr>
              <a:t>不能向上读</a:t>
            </a:r>
            <a:r>
              <a:rPr lang="zh-CN" altLang="en-US" sz="4500" b="1" dirty="0">
                <a:latin typeface="Times New Roman" charset="0"/>
              </a:rPr>
              <a:t>”</a:t>
            </a:r>
            <a:r>
              <a:rPr lang="en-US" altLang="zh-CN" sz="4500" b="1" dirty="0"/>
              <a:t>)</a:t>
            </a:r>
            <a:r>
              <a:rPr lang="zh-CN" altLang="en-US" sz="4500" b="1" dirty="0">
                <a:latin typeface="宋体" charset="-122"/>
              </a:rPr>
              <a:t>，同时只能向较高安全级别的客体进行写操作</a:t>
            </a:r>
            <a:r>
              <a:rPr lang="en-US" altLang="zh-CN" sz="4500" b="1" dirty="0"/>
              <a:t>(</a:t>
            </a:r>
            <a:r>
              <a:rPr lang="en-US" altLang="zh-CN" sz="4500" b="1" dirty="0">
                <a:latin typeface="Times New Roman" charset="0"/>
              </a:rPr>
              <a:t>“</a:t>
            </a:r>
            <a:r>
              <a:rPr lang="zh-CN" altLang="en-US" sz="4500" b="1" u="sng" dirty="0">
                <a:solidFill>
                  <a:schemeClr val="hlink"/>
                </a:solidFill>
                <a:latin typeface="宋体" charset="-122"/>
              </a:rPr>
              <a:t>不能向下写</a:t>
            </a:r>
            <a:r>
              <a:rPr lang="zh-CN" altLang="en-US" sz="4500" b="1" dirty="0">
                <a:latin typeface="Times New Roman" charset="0"/>
              </a:rPr>
              <a:t>”</a:t>
            </a:r>
            <a:r>
              <a:rPr lang="en-US" altLang="zh-CN" sz="4500" b="1" dirty="0"/>
              <a:t>)</a:t>
            </a:r>
            <a:r>
              <a:rPr lang="zh-CN" altLang="en-US" sz="4500" b="1" dirty="0" smtClean="0">
                <a:latin typeface="宋体" charset="-122"/>
              </a:rPr>
              <a:t>。</a:t>
            </a:r>
            <a:endParaRPr lang="en-US" altLang="zh-CN" sz="4500" b="1" dirty="0" smtClean="0">
              <a:latin typeface="宋体" charset="-122"/>
            </a:endParaRPr>
          </a:p>
          <a:p>
            <a:pPr>
              <a:lnSpc>
                <a:spcPct val="120000"/>
              </a:lnSpc>
            </a:pPr>
            <a:r>
              <a:rPr lang="zh-CN" altLang="en-US" sz="4500" b="1" dirty="0">
                <a:latin typeface="宋体" charset="-122"/>
              </a:rPr>
              <a:t>第一个限制的原因是明显的，而第二个限制的原因则是试图阻止用户将重要信息变为低安全级别主体可访问的。</a:t>
            </a:r>
            <a:r>
              <a:rPr lang="zh-CN" altLang="en-US" sz="4500" b="1" dirty="0">
                <a:solidFill>
                  <a:srgbClr val="FF0000"/>
                </a:solidFill>
                <a:latin typeface="宋体" charset="-122"/>
              </a:rPr>
              <a:t>信息降级，就是通过将机密信息嵌入较低安全级别的客体中</a:t>
            </a:r>
            <a:r>
              <a:rPr lang="zh-CN" altLang="en-US" sz="4500" b="1" dirty="0">
                <a:latin typeface="宋体" charset="-122"/>
              </a:rPr>
              <a:t>，使得机密信息不再机密</a:t>
            </a:r>
            <a:r>
              <a:rPr lang="en-US" altLang="zh-CN" sz="4500" b="1" dirty="0"/>
              <a:t>(</a:t>
            </a:r>
            <a:r>
              <a:rPr lang="zh-CN" altLang="en-US" sz="4500" b="1" dirty="0">
                <a:latin typeface="宋体" charset="-122"/>
              </a:rPr>
              <a:t>信息降级因此得名</a:t>
            </a:r>
            <a:r>
              <a:rPr lang="en-US" altLang="zh-CN" sz="4500" b="1" dirty="0"/>
              <a:t>)</a:t>
            </a:r>
            <a:r>
              <a:rPr lang="zh-CN" altLang="en-US" sz="4500" b="1" dirty="0">
                <a:latin typeface="宋体" charset="-122"/>
              </a:rPr>
              <a:t>，从而破坏了</a:t>
            </a:r>
            <a:r>
              <a:rPr lang="zh-CN" altLang="en-US" sz="4500" b="1" dirty="0">
                <a:latin typeface="Times New Roman" charset="0"/>
              </a:rPr>
              <a:t>“</a:t>
            </a:r>
            <a:r>
              <a:rPr lang="zh-CN" altLang="en-US" sz="4500" b="1" dirty="0">
                <a:latin typeface="宋体" charset="-122"/>
              </a:rPr>
              <a:t>不能向下写</a:t>
            </a:r>
            <a:r>
              <a:rPr lang="zh-CN" altLang="en-US" sz="4500" b="1" dirty="0">
                <a:latin typeface="Times New Roman" charset="0"/>
              </a:rPr>
              <a:t>”</a:t>
            </a:r>
            <a:r>
              <a:rPr lang="zh-CN" altLang="en-US" sz="4500" b="1" dirty="0">
                <a:latin typeface="宋体" charset="-122"/>
              </a:rPr>
              <a:t>的原则。</a:t>
            </a:r>
          </a:p>
          <a:p>
            <a:pPr eaLnBrk="1" hangingPunct="1"/>
            <a:endParaRPr lang="zh-CN" altLang="en-US" sz="4500" b="1" dirty="0">
              <a:latin typeface="宋体" charset="-122"/>
            </a:endParaRP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41</a:t>
            </a:fld>
            <a:endParaRPr lang="zh-CN" altLang="zh-CN"/>
          </a:p>
        </p:txBody>
      </p:sp>
    </p:spTree>
    <p:extLst>
      <p:ext uri="{BB962C8B-B14F-4D97-AF65-F5344CB8AC3E}">
        <p14:creationId xmlns:p14="http://schemas.microsoft.com/office/powerpoint/2010/main" val="53881293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sz="half" idx="4294967295"/>
          </p:nvPr>
        </p:nvSpPr>
        <p:spPr>
          <a:xfrm>
            <a:off x="555874" y="1565401"/>
            <a:ext cx="11747004" cy="5010954"/>
          </a:xfrm>
        </p:spPr>
        <p:txBody>
          <a:bodyPr/>
          <a:lstStyle/>
          <a:p>
            <a:pPr eaLnBrk="1" hangingPunct="1">
              <a:buFontTx/>
              <a:buNone/>
            </a:pPr>
            <a:r>
              <a:rPr lang="zh-CN" altLang="en-US" sz="3500" b="1" dirty="0" smtClean="0">
                <a:solidFill>
                  <a:srgbClr val="00B050"/>
                </a:solidFill>
                <a:ea typeface="宋体" charset="-122"/>
              </a:rPr>
              <a:t>基于</a:t>
            </a:r>
            <a:r>
              <a:rPr lang="zh-CN" altLang="en-US" sz="3500" b="1" dirty="0">
                <a:solidFill>
                  <a:srgbClr val="00B050"/>
                </a:solidFill>
                <a:ea typeface="宋体" charset="-122"/>
              </a:rPr>
              <a:t>调色板的</a:t>
            </a:r>
            <a:r>
              <a:rPr lang="zh-CN" altLang="en-US" sz="3500" b="1" dirty="0" smtClean="0">
                <a:solidFill>
                  <a:srgbClr val="00B050"/>
                </a:solidFill>
                <a:ea typeface="宋体" charset="-122"/>
              </a:rPr>
              <a:t>图像信息隐藏</a:t>
            </a:r>
            <a:endParaRPr lang="zh-CN" altLang="en-US" sz="3500" b="1" dirty="0">
              <a:solidFill>
                <a:srgbClr val="00B050"/>
              </a:solidFill>
              <a:ea typeface="宋体" charset="-122"/>
            </a:endParaRPr>
          </a:p>
          <a:p>
            <a:pPr eaLnBrk="1" hangingPunct="1"/>
            <a:r>
              <a:rPr lang="zh-CN" altLang="en-US" sz="3500" b="1" dirty="0">
                <a:ea typeface="宋体" charset="-122"/>
              </a:rPr>
              <a:t>对一幅彩色图像，为了节省存储空间，人们将图像中最具代表性的颜色组选取出来，利用</a:t>
            </a:r>
            <a:r>
              <a:rPr lang="en-US" altLang="zh-CN" sz="3500" b="1" dirty="0">
                <a:ea typeface="宋体" charset="-122"/>
              </a:rPr>
              <a:t>3</a:t>
            </a:r>
            <a:r>
              <a:rPr lang="zh-CN" altLang="en-US" sz="3500" b="1" dirty="0">
                <a:ea typeface="宋体" charset="-122"/>
              </a:rPr>
              <a:t>个字节分别记录每个颜色的</a:t>
            </a:r>
            <a:r>
              <a:rPr lang="en-US" altLang="zh-CN" sz="3500" b="1" dirty="0">
                <a:ea typeface="宋体" charset="-122"/>
              </a:rPr>
              <a:t>RGB</a:t>
            </a:r>
            <a:r>
              <a:rPr lang="zh-CN" altLang="en-US" sz="3500" b="1" dirty="0">
                <a:ea typeface="宋体" charset="-122"/>
              </a:rPr>
              <a:t>值，并且将其存放在文件的头部，这就是</a:t>
            </a:r>
            <a:r>
              <a:rPr lang="zh-CN" altLang="en-US" sz="3500" b="1" dirty="0">
                <a:solidFill>
                  <a:srgbClr val="00B050"/>
                </a:solidFill>
                <a:ea typeface="宋体" charset="-122"/>
              </a:rPr>
              <a:t>调色板</a:t>
            </a:r>
            <a:r>
              <a:rPr lang="zh-CN" altLang="en-US" sz="3500" b="1" dirty="0">
                <a:ea typeface="宋体" charset="-122"/>
              </a:rPr>
              <a:t>。</a:t>
            </a:r>
          </a:p>
          <a:p>
            <a:pPr eaLnBrk="1" hangingPunct="1"/>
            <a:r>
              <a:rPr lang="zh-CN" altLang="en-US" sz="3500" b="1" dirty="0">
                <a:ea typeface="宋体" charset="-122"/>
              </a:rPr>
              <a:t>然后针对图像中每个像素的</a:t>
            </a:r>
            <a:r>
              <a:rPr lang="en-US" altLang="zh-CN" sz="3500" b="1" dirty="0">
                <a:ea typeface="宋体" charset="-122"/>
              </a:rPr>
              <a:t>RGB</a:t>
            </a:r>
            <a:r>
              <a:rPr lang="zh-CN" altLang="en-US" sz="3500" b="1" dirty="0">
                <a:ea typeface="宋体" charset="-122"/>
              </a:rPr>
              <a:t>颜色值，在调色板中找到最接近的颜色，记录其索引值 </a:t>
            </a:r>
            <a:r>
              <a:rPr lang="en-US" altLang="zh-CN" sz="3500" b="1" dirty="0">
                <a:ea typeface="宋体" charset="-122"/>
              </a:rPr>
              <a:t>(Index)</a:t>
            </a:r>
            <a:r>
              <a:rPr lang="zh-CN" altLang="en-US" sz="3500" b="1" dirty="0">
                <a:ea typeface="宋体" charset="-122"/>
              </a:rPr>
              <a:t>。</a:t>
            </a:r>
            <a:endParaRPr lang="en-US" altLang="zh-CN" sz="3500" b="1" dirty="0">
              <a:ea typeface="宋体" charset="-122"/>
            </a:endParaRPr>
          </a:p>
          <a:p>
            <a:pPr eaLnBrk="1" hangingPunct="1"/>
            <a:r>
              <a:rPr lang="zh-CN" altLang="en-US" sz="3500" b="1" dirty="0">
                <a:solidFill>
                  <a:srgbClr val="00B050"/>
                </a:solidFill>
                <a:ea typeface="宋体" charset="-122"/>
              </a:rPr>
              <a:t>信息被隐藏在彩色图像的调色板</a:t>
            </a:r>
            <a:r>
              <a:rPr lang="zh-CN" altLang="en-US" sz="3500" b="1" dirty="0">
                <a:ea typeface="宋体" charset="-122"/>
              </a:rPr>
              <a:t>中，利用调色板中颜色排列的次序来表示嵌入的信息。</a:t>
            </a:r>
            <a:endParaRPr lang="en-US" altLang="zh-CN" sz="3500" b="1" dirty="0">
              <a:ea typeface="宋体" charset="-122"/>
            </a:endParaRPr>
          </a:p>
        </p:txBody>
      </p:sp>
      <p:sp>
        <p:nvSpPr>
          <p:cNvPr id="2" name="灯片编号占位符 1"/>
          <p:cNvSpPr>
            <a:spLocks noGrp="1"/>
          </p:cNvSpPr>
          <p:nvPr>
            <p:ph type="sldNum" sz="quarter" idx="12"/>
          </p:nvPr>
        </p:nvSpPr>
        <p:spPr/>
        <p:txBody>
          <a:bodyPr/>
          <a:lstStyle/>
          <a:p>
            <a:fld id="{610A19A6-0916-41C4-B86E-F6C26F964EFD}" type="slidenum">
              <a:rPr lang="ko-KR" altLang="en-US" smtClean="0"/>
              <a:pPr/>
              <a:t>42</a:t>
            </a:fld>
            <a:endParaRPr lang="en-US" altLang="ko-KR"/>
          </a:p>
        </p:txBody>
      </p:sp>
    </p:spTree>
    <p:extLst>
      <p:ext uri="{BB962C8B-B14F-4D97-AF65-F5344CB8AC3E}">
        <p14:creationId xmlns:p14="http://schemas.microsoft.com/office/powerpoint/2010/main" val="23458992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checkerboard(across)">
                                      <p:cBhvr>
                                        <p:cTn id="7" dur="5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checkerboard(across)">
                                      <p:cBhvr>
                                        <p:cTn id="12" dur="500"/>
                                        <p:tgtEl>
                                          <p:spTgt spid="47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checkerboard(across)">
                                      <p:cBhvr>
                                        <p:cTn id="17" dur="500"/>
                                        <p:tgtEl>
                                          <p:spTgt spid="471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gray">
          <a:xfrm>
            <a:off x="703214" y="1356122"/>
            <a:ext cx="11747004" cy="5010955"/>
          </a:xfrm>
          <a:prstGeom prst="rect">
            <a:avLst/>
          </a:prstGeom>
          <a:noFill/>
          <a:ln w="9525">
            <a:noFill/>
            <a:miter lim="800000"/>
            <a:headEnd/>
            <a:tailEnd/>
          </a:ln>
        </p:spPr>
        <p:txBody>
          <a:bodyPr lIns="114803" tIns="57401" rIns="114803" bIns="57401"/>
          <a:lstStyle/>
          <a:p>
            <a:pPr algn="l">
              <a:buFont typeface="Arial" pitchFamily="34" charset="0"/>
              <a:buChar char="•"/>
              <a:defRPr/>
            </a:pPr>
            <a:r>
              <a:rPr lang="zh-CN" altLang="en-US" sz="3500" b="1" kern="0" dirty="0">
                <a:solidFill>
                  <a:srgbClr val="000000"/>
                </a:solidFill>
                <a:latin typeface="+mn-lt"/>
              </a:rPr>
              <a:t>由于这种方法并没有改变每个像素的颜色值，只是改变调色板中颜色的排列号，因此，</a:t>
            </a:r>
            <a:r>
              <a:rPr lang="zh-CN" altLang="en-US" sz="3500" b="1" kern="0" dirty="0">
                <a:solidFill>
                  <a:srgbClr val="00B050"/>
                </a:solidFill>
                <a:latin typeface="+mn-lt"/>
              </a:rPr>
              <a:t>嵌入信息后的伪装图像与原始图像是一模一样的</a:t>
            </a:r>
            <a:r>
              <a:rPr lang="en-US" altLang="zh-CN" sz="3500" b="1" kern="0" dirty="0">
                <a:solidFill>
                  <a:srgbClr val="00B050"/>
                </a:solidFill>
                <a:latin typeface="+mn-lt"/>
              </a:rPr>
              <a:t>.</a:t>
            </a:r>
          </a:p>
          <a:p>
            <a:pPr algn="l">
              <a:buFont typeface="Arial" pitchFamily="34" charset="0"/>
              <a:buChar char="•"/>
              <a:defRPr/>
            </a:pPr>
            <a:r>
              <a:rPr lang="zh-CN" altLang="en-US" sz="3500" b="1" kern="0" dirty="0">
                <a:solidFill>
                  <a:srgbClr val="000000"/>
                </a:solidFill>
                <a:latin typeface="+mn-lt"/>
              </a:rPr>
              <a:t>这种方法嵌入的信息量很小，</a:t>
            </a:r>
            <a:r>
              <a:rPr lang="zh-CN" altLang="en-US" sz="3500" b="1" kern="0" dirty="0">
                <a:solidFill>
                  <a:srgbClr val="00B050"/>
                </a:solidFill>
                <a:latin typeface="+mn-lt"/>
              </a:rPr>
              <a:t>能够嵌入的信息最多为调色板</a:t>
            </a:r>
            <a:r>
              <a:rPr lang="zh-CN" altLang="en-US" sz="3500" b="1" kern="0" dirty="0" smtClean="0">
                <a:solidFill>
                  <a:srgbClr val="00B050"/>
                </a:solidFill>
                <a:latin typeface="+mn-lt"/>
              </a:rPr>
              <a:t>颜色排列的</a:t>
            </a:r>
            <a:r>
              <a:rPr lang="zh-CN" altLang="en-US" sz="3500" b="1" kern="0" dirty="0">
                <a:solidFill>
                  <a:srgbClr val="00B050"/>
                </a:solidFill>
                <a:latin typeface="+mn-lt"/>
              </a:rPr>
              <a:t>总数</a:t>
            </a:r>
            <a:r>
              <a:rPr lang="en-US" altLang="zh-CN" sz="3500" b="1" kern="0" dirty="0">
                <a:solidFill>
                  <a:srgbClr val="00B050"/>
                </a:solidFill>
                <a:latin typeface="+mn-lt"/>
              </a:rPr>
              <a:t>.</a:t>
            </a:r>
          </a:p>
          <a:p>
            <a:pPr algn="l">
              <a:buFont typeface="Arial" pitchFamily="34" charset="0"/>
              <a:buChar char="•"/>
              <a:defRPr/>
            </a:pPr>
            <a:r>
              <a:rPr lang="zh-CN" altLang="en-US" sz="3500" b="1" kern="0" dirty="0">
                <a:solidFill>
                  <a:srgbClr val="000000"/>
                </a:solidFill>
                <a:latin typeface="+mn-lt"/>
              </a:rPr>
              <a:t>有些图像处理软件在产生调色板时，为了减少搜寻调色板的平均时间，会根据图像本身的特性，去</a:t>
            </a:r>
            <a:r>
              <a:rPr lang="zh-CN" altLang="en-US" sz="3500" b="1" kern="0" dirty="0">
                <a:solidFill>
                  <a:srgbClr val="00B050"/>
                </a:solidFill>
                <a:latin typeface="+mn-lt"/>
              </a:rPr>
              <a:t>调整调色板颜色的排列次序。自然会暴露出嵌入的行为</a:t>
            </a:r>
            <a:r>
              <a:rPr lang="en-US" altLang="zh-CN" sz="3500" b="1" kern="0" dirty="0">
                <a:solidFill>
                  <a:srgbClr val="00B050"/>
                </a:solidFill>
                <a:latin typeface="+mn-lt"/>
              </a:rPr>
              <a:t>.</a:t>
            </a:r>
          </a:p>
          <a:p>
            <a:pPr algn="l">
              <a:buFont typeface="Arial" pitchFamily="34" charset="0"/>
              <a:buChar char="•"/>
              <a:defRPr/>
            </a:pPr>
            <a:endParaRPr lang="zh-CN" altLang="en-US" sz="3500" b="1" kern="0" dirty="0">
              <a:solidFill>
                <a:srgbClr val="00B050"/>
              </a:solidFill>
              <a:latin typeface="+mn-lt"/>
            </a:endParaRPr>
          </a:p>
        </p:txBody>
      </p:sp>
      <p:sp>
        <p:nvSpPr>
          <p:cNvPr id="2" name="灯片编号占位符 1"/>
          <p:cNvSpPr>
            <a:spLocks noGrp="1"/>
          </p:cNvSpPr>
          <p:nvPr>
            <p:ph type="sldNum" sz="quarter" idx="12"/>
          </p:nvPr>
        </p:nvSpPr>
        <p:spPr/>
        <p:txBody>
          <a:bodyPr/>
          <a:lstStyle/>
          <a:p>
            <a:pPr>
              <a:defRPr/>
            </a:pPr>
            <a:fld id="{D4DD843E-F3B3-456F-92C0-C18F20C9CDAD}" type="slidenum">
              <a:rPr lang="en-US" altLang="zh-CN" smtClean="0"/>
              <a:pPr>
                <a:defRPr/>
              </a:pPr>
              <a:t>43</a:t>
            </a:fld>
            <a:endParaRPr lang="en-US" altLang="zh-CN"/>
          </a:p>
        </p:txBody>
      </p:sp>
    </p:spTree>
    <p:extLst>
      <p:ext uri="{BB962C8B-B14F-4D97-AF65-F5344CB8AC3E}">
        <p14:creationId xmlns:p14="http://schemas.microsoft.com/office/powerpoint/2010/main" val="3765270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heckerboard(across)">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heckerboard(across)">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1E11DD5-1B48-4DC9-B021-843DCE96B8FB}" type="slidenum">
              <a:rPr lang="ko-KR" altLang="en-US"/>
              <a:pPr/>
              <a:t>44</a:t>
            </a:fld>
            <a:endParaRPr lang="en-US" altLang="ko-KR"/>
          </a:p>
        </p:txBody>
      </p:sp>
      <p:sp>
        <p:nvSpPr>
          <p:cNvPr id="106499" name="Rectangle 3"/>
          <p:cNvSpPr>
            <a:spLocks noGrp="1" noChangeArrowheads="1"/>
          </p:cNvSpPr>
          <p:nvPr>
            <p:ph type="body" idx="1"/>
          </p:nvPr>
        </p:nvSpPr>
        <p:spPr>
          <a:xfrm>
            <a:off x="812750" y="808013"/>
            <a:ext cx="12045999" cy="4589462"/>
          </a:xfrm>
        </p:spPr>
        <p:txBody>
          <a:bodyPr>
            <a:normAutofit lnSpcReduction="10000"/>
          </a:bodyPr>
          <a:lstStyle/>
          <a:p>
            <a:pPr>
              <a:lnSpc>
                <a:spcPct val="90000"/>
              </a:lnSpc>
            </a:pPr>
            <a:r>
              <a:rPr lang="zh-CN" altLang="en-US" sz="3500" b="1" dirty="0">
                <a:ea typeface="宋体" charset="-122"/>
              </a:rPr>
              <a:t>一种可行的调色板方法</a:t>
            </a:r>
          </a:p>
          <a:p>
            <a:pPr>
              <a:lnSpc>
                <a:spcPct val="90000"/>
              </a:lnSpc>
              <a:buFont typeface="Wingdings" pitchFamily="2" charset="2"/>
              <a:buNone/>
            </a:pPr>
            <a:endParaRPr lang="zh-CN" altLang="en-US" sz="3500" b="1" dirty="0">
              <a:ea typeface="宋体" charset="-122"/>
            </a:endParaRPr>
          </a:p>
          <a:p>
            <a:pPr>
              <a:lnSpc>
                <a:spcPct val="90000"/>
              </a:lnSpc>
              <a:buFont typeface="Wingdings" pitchFamily="2" charset="2"/>
              <a:buNone/>
            </a:pPr>
            <a:r>
              <a:rPr lang="zh-CN" altLang="en-US" sz="2900" b="1" dirty="0" smtClean="0">
                <a:solidFill>
                  <a:srgbClr val="800000"/>
                </a:solidFill>
                <a:latin typeface="楷体_GB2312" pitchFamily="49" charset="-122"/>
                <a:ea typeface="楷体_GB2312" pitchFamily="49" charset="-122"/>
              </a:rPr>
              <a:t>嵌入过程：</a:t>
            </a:r>
            <a:endParaRPr lang="en-US" altLang="zh-CN" sz="2900" b="1" dirty="0" smtClean="0">
              <a:solidFill>
                <a:srgbClr val="800000"/>
              </a:solidFill>
              <a:latin typeface="楷体_GB2312" pitchFamily="49" charset="-122"/>
              <a:ea typeface="楷体_GB2312" pitchFamily="49" charset="-122"/>
            </a:endParaRPr>
          </a:p>
          <a:p>
            <a:pPr>
              <a:lnSpc>
                <a:spcPct val="90000"/>
              </a:lnSpc>
              <a:buFont typeface="Wingdings" pitchFamily="2" charset="2"/>
              <a:buNone/>
            </a:pPr>
            <a:r>
              <a:rPr lang="zh-CN" altLang="en-US" sz="2900" b="1" dirty="0" smtClean="0">
                <a:solidFill>
                  <a:srgbClr val="800000"/>
                </a:solidFill>
                <a:latin typeface="楷体_GB2312" pitchFamily="49" charset="-122"/>
                <a:ea typeface="楷体_GB2312" pitchFamily="49" charset="-122"/>
              </a:rPr>
              <a:t>（</a:t>
            </a:r>
            <a:r>
              <a:rPr lang="zh-CN" altLang="en-US" sz="2900" b="1" dirty="0">
                <a:solidFill>
                  <a:srgbClr val="800000"/>
                </a:solidFill>
                <a:latin typeface="楷体_GB2312" pitchFamily="49" charset="-122"/>
                <a:ea typeface="楷体_GB2312" pitchFamily="49" charset="-122"/>
              </a:rPr>
              <a:t>１）复制一份调色板，依颜色的</a:t>
            </a:r>
            <a:r>
              <a:rPr lang="zh-CN" altLang="en-US" sz="2900" b="1" dirty="0">
                <a:solidFill>
                  <a:srgbClr val="FF0000"/>
                </a:solidFill>
                <a:latin typeface="楷体_GB2312" pitchFamily="49" charset="-122"/>
                <a:ea typeface="楷体_GB2312" pitchFamily="49" charset="-122"/>
              </a:rPr>
              <a:t>亮度排序</a:t>
            </a:r>
            <a:r>
              <a:rPr lang="zh-CN" altLang="en-US" sz="2900" b="1" dirty="0">
                <a:solidFill>
                  <a:srgbClr val="800000"/>
                </a:solidFill>
                <a:latin typeface="楷体_GB2312" pitchFamily="49" charset="-122"/>
                <a:ea typeface="楷体_GB2312" pitchFamily="49" charset="-122"/>
              </a:rPr>
              <a:t>；</a:t>
            </a:r>
          </a:p>
          <a:p>
            <a:pPr>
              <a:lnSpc>
                <a:spcPct val="90000"/>
              </a:lnSpc>
              <a:buFont typeface="Wingdings" pitchFamily="2" charset="2"/>
              <a:buNone/>
            </a:pPr>
            <a:r>
              <a:rPr lang="zh-CN" altLang="en-US" sz="2900" b="1" dirty="0">
                <a:solidFill>
                  <a:srgbClr val="800000"/>
                </a:solidFill>
                <a:latin typeface="楷体_GB2312" pitchFamily="49" charset="-122"/>
                <a:ea typeface="楷体_GB2312" pitchFamily="49" charset="-122"/>
              </a:rPr>
              <a:t>（２）找出欲嵌入信息的像素颜色值在新调色板中的</a:t>
            </a:r>
            <a:r>
              <a:rPr lang="zh-CN" altLang="en-US" sz="2900" b="1" dirty="0" smtClean="0">
                <a:solidFill>
                  <a:srgbClr val="800000"/>
                </a:solidFill>
                <a:latin typeface="楷体_GB2312" pitchFamily="49" charset="-122"/>
                <a:ea typeface="楷体_GB2312" pitchFamily="49" charset="-122"/>
              </a:rPr>
              <a:t>索引值</a:t>
            </a:r>
            <a:r>
              <a:rPr lang="zh-CN" altLang="en-US" sz="2900" b="1" dirty="0">
                <a:solidFill>
                  <a:srgbClr val="800000"/>
                </a:solidFill>
                <a:latin typeface="楷体_GB2312" pitchFamily="49" charset="-122"/>
                <a:ea typeface="楷体_GB2312" pitchFamily="49" charset="-122"/>
              </a:rPr>
              <a:t>；</a:t>
            </a:r>
          </a:p>
          <a:p>
            <a:pPr>
              <a:lnSpc>
                <a:spcPct val="90000"/>
              </a:lnSpc>
              <a:buFont typeface="Wingdings" pitchFamily="2" charset="2"/>
              <a:buNone/>
            </a:pPr>
            <a:r>
              <a:rPr lang="zh-CN" altLang="en-US" sz="2900" b="1" dirty="0">
                <a:solidFill>
                  <a:srgbClr val="800000"/>
                </a:solidFill>
                <a:latin typeface="楷体_GB2312" pitchFamily="49" charset="-122"/>
                <a:ea typeface="楷体_GB2312" pitchFamily="49" charset="-122"/>
              </a:rPr>
              <a:t>（３）取出一个比特的信息，将其嵌入至新索引值的</a:t>
            </a:r>
            <a:r>
              <a:rPr lang="zh-CN" altLang="en-US" sz="2900" b="1" dirty="0" smtClean="0">
                <a:solidFill>
                  <a:srgbClr val="800000"/>
                </a:solidFill>
                <a:latin typeface="楷体_GB2312" pitchFamily="49" charset="-122"/>
                <a:ea typeface="楷体_GB2312" pitchFamily="49" charset="-122"/>
              </a:rPr>
              <a:t>最低</a:t>
            </a:r>
            <a:r>
              <a:rPr lang="zh-CN" altLang="en-US" sz="2900" b="1" dirty="0">
                <a:solidFill>
                  <a:srgbClr val="800000"/>
                </a:solidFill>
                <a:latin typeface="楷体_GB2312" pitchFamily="49" charset="-122"/>
                <a:ea typeface="楷体_GB2312" pitchFamily="49" charset="-122"/>
              </a:rPr>
              <a:t>比特（ＬＳＢ）；</a:t>
            </a:r>
          </a:p>
          <a:p>
            <a:pPr>
              <a:lnSpc>
                <a:spcPct val="90000"/>
              </a:lnSpc>
              <a:buFont typeface="Wingdings" pitchFamily="2" charset="2"/>
              <a:buNone/>
            </a:pPr>
            <a:r>
              <a:rPr lang="zh-CN" altLang="en-US" sz="2900" b="1" dirty="0">
                <a:solidFill>
                  <a:srgbClr val="800000"/>
                </a:solidFill>
                <a:latin typeface="楷体_GB2312" pitchFamily="49" charset="-122"/>
                <a:ea typeface="楷体_GB2312" pitchFamily="49" charset="-122"/>
              </a:rPr>
              <a:t>（４）取出嵌入信息后的索引值之颜色ＲＧＢ值；</a:t>
            </a:r>
          </a:p>
          <a:p>
            <a:pPr>
              <a:lnSpc>
                <a:spcPct val="90000"/>
              </a:lnSpc>
              <a:buFont typeface="Wingdings" pitchFamily="2" charset="2"/>
              <a:buNone/>
            </a:pPr>
            <a:r>
              <a:rPr lang="zh-CN" altLang="en-US" sz="2900" b="1" dirty="0">
                <a:solidFill>
                  <a:srgbClr val="800000"/>
                </a:solidFill>
                <a:latin typeface="楷体_GB2312" pitchFamily="49" charset="-122"/>
                <a:ea typeface="楷体_GB2312" pitchFamily="49" charset="-122"/>
              </a:rPr>
              <a:t>（５）找出这个ＲＧＢ值在原始调色板中的索引值；</a:t>
            </a:r>
          </a:p>
          <a:p>
            <a:pPr>
              <a:lnSpc>
                <a:spcPct val="90000"/>
              </a:lnSpc>
              <a:buFont typeface="Wingdings" pitchFamily="2" charset="2"/>
              <a:buNone/>
            </a:pPr>
            <a:r>
              <a:rPr lang="zh-CN" altLang="en-US" sz="2900" b="1" dirty="0">
                <a:solidFill>
                  <a:srgbClr val="800000"/>
                </a:solidFill>
                <a:latin typeface="楷体_GB2312" pitchFamily="49" charset="-122"/>
                <a:ea typeface="楷体_GB2312" pitchFamily="49" charset="-122"/>
              </a:rPr>
              <a:t>（６）将这个像素的索引值改成步骤５找到的索引值．</a:t>
            </a:r>
          </a:p>
        </p:txBody>
      </p:sp>
    </p:spTree>
    <p:extLst>
      <p:ext uri="{BB962C8B-B14F-4D97-AF65-F5344CB8AC3E}">
        <p14:creationId xmlns:p14="http://schemas.microsoft.com/office/powerpoint/2010/main" val="79423368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F3CC815-A12E-4BF6-AB58-76337660EBC3}" type="slidenum">
              <a:rPr lang="ko-KR" altLang="en-US"/>
              <a:pPr/>
              <a:t>45</a:t>
            </a:fld>
            <a:endParaRPr lang="en-US" altLang="ko-KR"/>
          </a:p>
        </p:txBody>
      </p:sp>
      <p:sp>
        <p:nvSpPr>
          <p:cNvPr id="108546" name="Rectangle 2"/>
          <p:cNvSpPr>
            <a:spLocks noGrp="1" noChangeArrowheads="1"/>
          </p:cNvSpPr>
          <p:nvPr>
            <p:ph type="title"/>
          </p:nvPr>
        </p:nvSpPr>
        <p:spPr>
          <a:xfrm>
            <a:off x="1265784" y="5514896"/>
            <a:ext cx="10733484" cy="1443182"/>
          </a:xfrm>
        </p:spPr>
        <p:txBody>
          <a:bodyPr/>
          <a:lstStyle/>
          <a:p>
            <a:pPr algn="l"/>
            <a:r>
              <a:rPr lang="zh-CN" altLang="en-US" sz="3000">
                <a:latin typeface="宋体" charset="-122"/>
                <a:ea typeface="宋体" charset="-122"/>
              </a:rPr>
              <a:t>在基于调色板的图像中使用</a:t>
            </a:r>
            <a:r>
              <a:rPr lang="en-US" altLang="zh-CN" sz="3000">
                <a:latin typeface="宋体" charset="-122"/>
                <a:ea typeface="宋体" charset="-122"/>
              </a:rPr>
              <a:t>LSB</a:t>
            </a:r>
            <a:r>
              <a:rPr lang="zh-CN" altLang="en-US" sz="3000">
                <a:latin typeface="宋体" charset="-122"/>
                <a:ea typeface="宋体" charset="-122"/>
              </a:rPr>
              <a:t>隐藏信息的方法：</a:t>
            </a:r>
            <a:br>
              <a:rPr lang="zh-CN" altLang="en-US" sz="3000">
                <a:latin typeface="宋体" charset="-122"/>
                <a:ea typeface="宋体" charset="-122"/>
              </a:rPr>
            </a:br>
            <a:r>
              <a:rPr lang="zh-CN" altLang="en-US" sz="3000">
                <a:latin typeface="宋体" charset="-122"/>
                <a:ea typeface="宋体" charset="-122"/>
              </a:rPr>
              <a:t>现有一幅图像</a:t>
            </a:r>
            <a:r>
              <a:rPr lang="en-US" altLang="zh-CN" sz="3000">
                <a:latin typeface="宋体" charset="-122"/>
                <a:ea typeface="宋体" charset="-122"/>
              </a:rPr>
              <a:t>A,</a:t>
            </a:r>
            <a:r>
              <a:rPr lang="zh-CN" altLang="en-US" sz="3000">
                <a:latin typeface="宋体" charset="-122"/>
                <a:ea typeface="宋体" charset="-122"/>
              </a:rPr>
              <a:t>其中有一像素点</a:t>
            </a:r>
            <a:r>
              <a:rPr lang="en-US" altLang="zh-CN" sz="3000">
                <a:latin typeface="宋体" charset="-122"/>
                <a:ea typeface="宋体" charset="-122"/>
              </a:rPr>
              <a:t>P</a:t>
            </a:r>
            <a:r>
              <a:rPr lang="zh-CN" altLang="en-US" sz="3000">
                <a:latin typeface="宋体" charset="-122"/>
                <a:ea typeface="宋体" charset="-122"/>
              </a:rPr>
              <a:t>（</a:t>
            </a:r>
            <a:r>
              <a:rPr lang="en-US" altLang="zh-CN" sz="3000">
                <a:latin typeface="宋体" charset="-122"/>
                <a:ea typeface="宋体" charset="-122"/>
              </a:rPr>
              <a:t>RGB</a:t>
            </a:r>
            <a:r>
              <a:rPr lang="zh-CN" altLang="en-US" sz="3000">
                <a:latin typeface="宋体" charset="-122"/>
                <a:ea typeface="宋体" charset="-122"/>
              </a:rPr>
              <a:t>：淡红色）。</a:t>
            </a:r>
            <a:br>
              <a:rPr lang="zh-CN" altLang="en-US" sz="3000">
                <a:latin typeface="宋体" charset="-122"/>
                <a:ea typeface="宋体" charset="-122"/>
              </a:rPr>
            </a:br>
            <a:r>
              <a:rPr lang="zh-CN" altLang="en-US" sz="3000">
                <a:latin typeface="宋体" charset="-122"/>
                <a:ea typeface="宋体" charset="-122"/>
              </a:rPr>
              <a:t>说明如何在图片</a:t>
            </a:r>
            <a:r>
              <a:rPr lang="en-US" altLang="zh-CN" sz="3000">
                <a:latin typeface="宋体" charset="-122"/>
                <a:ea typeface="宋体" charset="-122"/>
              </a:rPr>
              <a:t>A</a:t>
            </a:r>
            <a:r>
              <a:rPr lang="zh-CN" altLang="en-US" sz="3000">
                <a:latin typeface="宋体" charset="-122"/>
                <a:ea typeface="宋体" charset="-122"/>
              </a:rPr>
              <a:t>的点</a:t>
            </a:r>
            <a:r>
              <a:rPr lang="en-US" altLang="zh-CN" sz="3000">
                <a:latin typeface="宋体" charset="-122"/>
                <a:ea typeface="宋体" charset="-122"/>
              </a:rPr>
              <a:t>P</a:t>
            </a:r>
            <a:r>
              <a:rPr lang="zh-CN" altLang="en-US" sz="3000">
                <a:latin typeface="宋体" charset="-122"/>
                <a:ea typeface="宋体" charset="-122"/>
              </a:rPr>
              <a:t>中嵌入一比特的隐藏信息</a:t>
            </a:r>
            <a:r>
              <a:rPr lang="en-US" altLang="zh-CN" sz="3000">
                <a:latin typeface="宋体" charset="-122"/>
                <a:ea typeface="宋体" charset="-122"/>
              </a:rPr>
              <a:t>1</a:t>
            </a:r>
            <a:r>
              <a:rPr lang="en-US" altLang="zh-CN" sz="3000">
                <a:ea typeface="宋体" charset="-122"/>
              </a:rPr>
              <a:t> </a:t>
            </a:r>
            <a:r>
              <a:rPr lang="zh-CN" altLang="en-US" sz="3000">
                <a:ea typeface="宋体" charset="-122"/>
              </a:rPr>
              <a:t>？</a:t>
            </a:r>
          </a:p>
        </p:txBody>
      </p:sp>
      <p:pic>
        <p:nvPicPr>
          <p:cNvPr id="108548" name="Picture 4"/>
          <p:cNvPicPr>
            <a:picLocks noGrp="1" noChangeAspect="1" noChangeArrowheads="1"/>
          </p:cNvPicPr>
          <p:nvPr>
            <p:ph type="body" idx="1"/>
          </p:nvPr>
        </p:nvPicPr>
        <p:blipFill>
          <a:blip r:embed="rId3">
            <a:grayscl/>
            <a:extLst>
              <a:ext uri="{28A0092B-C50C-407E-A947-70E740481C1C}">
                <a14:useLocalDpi xmlns:a14="http://schemas.microsoft.com/office/drawing/2010/main" val="0"/>
              </a:ext>
            </a:extLst>
          </a:blip>
          <a:srcRect/>
          <a:stretch>
            <a:fillRect/>
          </a:stretch>
        </p:blipFill>
        <p:spPr>
          <a:xfrm>
            <a:off x="1618507" y="0"/>
            <a:ext cx="11240243" cy="54864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4206435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ChangeArrowheads="1"/>
          </p:cNvSpPr>
          <p:nvPr>
            <p:ph type="ctrTitle"/>
          </p:nvPr>
        </p:nvSpPr>
        <p:spPr>
          <a:xfrm>
            <a:off x="428625" y="401814"/>
            <a:ext cx="12108656" cy="550215"/>
          </a:xfrm>
        </p:spPr>
        <p:txBody>
          <a:bodyPr>
            <a:normAutofit/>
          </a:bodyPr>
          <a:lstStyle/>
          <a:p>
            <a:pPr eaLnBrk="1" hangingPunct="1"/>
            <a:r>
              <a:rPr lang="zh-CN" altLang="en-US" sz="3200" b="1" dirty="0" smtClean="0">
                <a:ea typeface="黑体" pitchFamily="2" charset="-122"/>
              </a:rPr>
              <a:t>二进制图像中的信息隐藏</a:t>
            </a:r>
            <a:r>
              <a:rPr lang="zh-CN" altLang="en-US" sz="3200" dirty="0" smtClean="0"/>
              <a:t> </a:t>
            </a:r>
          </a:p>
        </p:txBody>
      </p:sp>
      <p:sp>
        <p:nvSpPr>
          <p:cNvPr id="43011" name="Rectangle 1027"/>
          <p:cNvSpPr>
            <a:spLocks noGrp="1" noChangeArrowheads="1"/>
          </p:cNvSpPr>
          <p:nvPr>
            <p:ph type="subTitle" idx="1"/>
          </p:nvPr>
        </p:nvSpPr>
        <p:spPr>
          <a:xfrm>
            <a:off x="524719" y="1384077"/>
            <a:ext cx="11787188" cy="4982492"/>
          </a:xfrm>
        </p:spPr>
        <p:txBody>
          <a:bodyPr/>
          <a:lstStyle/>
          <a:p>
            <a:pPr algn="l" eaLnBrk="1" hangingPunct="1"/>
            <a:r>
              <a:rPr lang="en-US" altLang="zh-CN" b="1" dirty="0" smtClean="0"/>
              <a:t>       Zhao</a:t>
            </a:r>
            <a:r>
              <a:rPr lang="zh-CN" altLang="en-US" b="1" dirty="0" smtClean="0">
                <a:latin typeface="宋体" charset="-122"/>
              </a:rPr>
              <a:t>和</a:t>
            </a:r>
            <a:r>
              <a:rPr lang="en-US" altLang="zh-CN" b="1" dirty="0" smtClean="0"/>
              <a:t>Koch</a:t>
            </a:r>
            <a:r>
              <a:rPr lang="zh-CN" altLang="en-US" b="1" dirty="0" smtClean="0">
                <a:latin typeface="宋体" charset="-122"/>
              </a:rPr>
              <a:t>提出了一个信息隐藏方案，它使用一个特定图像区域中黑像素的个数来编码秘密信息。把一个</a:t>
            </a:r>
            <a:r>
              <a:rPr lang="zh-CN" altLang="en-US" b="1" dirty="0" smtClean="0">
                <a:solidFill>
                  <a:srgbClr val="FF0000"/>
                </a:solidFill>
                <a:latin typeface="宋体" charset="-122"/>
              </a:rPr>
              <a:t>二值图像分成矩形图像区域</a:t>
            </a:r>
            <a:r>
              <a:rPr lang="en-US" altLang="zh-CN" dirty="0" smtClean="0">
                <a:solidFill>
                  <a:srgbClr val="FF0000"/>
                </a:solidFill>
              </a:rPr>
              <a:t>B</a:t>
            </a:r>
            <a:r>
              <a:rPr lang="en-US" altLang="zh-CN" baseline="-25000" dirty="0" smtClean="0">
                <a:solidFill>
                  <a:srgbClr val="FF0000"/>
                </a:solidFill>
              </a:rPr>
              <a:t>i</a:t>
            </a:r>
            <a:r>
              <a:rPr lang="en-US" altLang="zh-CN" b="1" dirty="0" smtClean="0">
                <a:solidFill>
                  <a:srgbClr val="FF0000"/>
                </a:solidFill>
              </a:rPr>
              <a:t> </a:t>
            </a:r>
            <a:r>
              <a:rPr lang="zh-CN" altLang="en-US" b="1" dirty="0" smtClean="0">
                <a:latin typeface="宋体" charset="-122"/>
              </a:rPr>
              <a:t>，分别令</a:t>
            </a:r>
            <a:r>
              <a:rPr lang="en-US" altLang="zh-CN" b="1" dirty="0" smtClean="0"/>
              <a:t>P</a:t>
            </a:r>
            <a:r>
              <a:rPr lang="en-US" altLang="zh-CN" b="1" baseline="-25000" dirty="0" smtClean="0"/>
              <a:t>0</a:t>
            </a:r>
            <a:r>
              <a:rPr lang="en-US" altLang="zh-CN" b="1" dirty="0" smtClean="0"/>
              <a:t>(B</a:t>
            </a:r>
            <a:r>
              <a:rPr lang="en-US" altLang="zh-CN" b="1" baseline="-25000" dirty="0" smtClean="0"/>
              <a:t>i</a:t>
            </a:r>
            <a:r>
              <a:rPr lang="en-US" altLang="zh-CN" b="1" dirty="0" smtClean="0"/>
              <a:t>)</a:t>
            </a:r>
            <a:r>
              <a:rPr lang="zh-CN" altLang="en-US" b="1" dirty="0" smtClean="0">
                <a:latin typeface="宋体" charset="-122"/>
              </a:rPr>
              <a:t>和</a:t>
            </a:r>
            <a:r>
              <a:rPr lang="en-US" altLang="zh-CN" b="1" dirty="0" smtClean="0"/>
              <a:t>P</a:t>
            </a:r>
            <a:r>
              <a:rPr lang="en-US" altLang="zh-CN" b="1" baseline="-25000" dirty="0" smtClean="0"/>
              <a:t>1</a:t>
            </a:r>
            <a:r>
              <a:rPr lang="en-US" altLang="zh-CN" b="1" dirty="0" smtClean="0"/>
              <a:t>(B</a:t>
            </a:r>
            <a:r>
              <a:rPr lang="en-US" altLang="zh-CN" b="1" baseline="-25000" dirty="0" smtClean="0"/>
              <a:t>i</a:t>
            </a:r>
            <a:r>
              <a:rPr lang="en-US" altLang="zh-CN" b="1" dirty="0" smtClean="0"/>
              <a:t>)</a:t>
            </a:r>
            <a:r>
              <a:rPr lang="zh-CN" altLang="en-US" b="1" dirty="0" smtClean="0">
                <a:latin typeface="宋体" charset="-122"/>
              </a:rPr>
              <a:t>为黑白像素在图像块</a:t>
            </a:r>
            <a:r>
              <a:rPr lang="en-US" altLang="zh-CN" dirty="0" smtClean="0"/>
              <a:t>B</a:t>
            </a:r>
            <a:r>
              <a:rPr lang="en-US" altLang="zh-CN" baseline="-25000" dirty="0" smtClean="0"/>
              <a:t>i</a:t>
            </a:r>
            <a:r>
              <a:rPr lang="zh-CN" altLang="en-US" b="1" dirty="0" smtClean="0">
                <a:latin typeface="宋体" charset="-122"/>
              </a:rPr>
              <a:t>中所占的百分比。</a:t>
            </a:r>
            <a:endParaRPr lang="en-US" altLang="zh-CN" b="1" dirty="0" smtClean="0">
              <a:latin typeface="宋体" charset="-122"/>
            </a:endParaRPr>
          </a:p>
          <a:p>
            <a:pPr algn="l"/>
            <a:r>
              <a:rPr lang="zh-CN" altLang="en-US" b="1" dirty="0">
                <a:latin typeface="宋体" charset="-122"/>
              </a:rPr>
              <a:t>基本做法是</a:t>
            </a:r>
            <a:r>
              <a:rPr lang="en-US" altLang="zh-CN" b="1" dirty="0">
                <a:latin typeface="宋体" charset="-122"/>
              </a:rPr>
              <a:t>:</a:t>
            </a:r>
          </a:p>
          <a:p>
            <a:pPr marL="342900" indent="-342900" algn="l">
              <a:buFont typeface="Arial" panose="020B0604020202020204" pitchFamily="34" charset="0"/>
              <a:buChar char="•"/>
            </a:pPr>
            <a:r>
              <a:rPr lang="zh-CN" altLang="en-US" b="1" dirty="0">
                <a:latin typeface="宋体" charset="-122"/>
              </a:rPr>
              <a:t>若某块</a:t>
            </a:r>
            <a:r>
              <a:rPr lang="en-US" altLang="zh-CN" b="1" dirty="0"/>
              <a:t>P</a:t>
            </a:r>
            <a:r>
              <a:rPr lang="en-US" altLang="zh-CN" b="1" baseline="-25000" dirty="0"/>
              <a:t>1</a:t>
            </a:r>
            <a:r>
              <a:rPr lang="en-US" altLang="zh-CN" b="1" dirty="0"/>
              <a:t>(B</a:t>
            </a:r>
            <a:r>
              <a:rPr lang="en-US" altLang="zh-CN" b="1" baseline="-25000" dirty="0"/>
              <a:t>i</a:t>
            </a:r>
            <a:r>
              <a:rPr lang="en-US" altLang="zh-CN" b="1" dirty="0"/>
              <a:t>) </a:t>
            </a:r>
            <a:r>
              <a:rPr lang="zh-CN" altLang="en-US" b="1" dirty="0">
                <a:latin typeface="宋体" charset="-122"/>
              </a:rPr>
              <a:t>＞</a:t>
            </a:r>
            <a:r>
              <a:rPr lang="en-US" altLang="zh-CN" b="1" dirty="0"/>
              <a:t>50%</a:t>
            </a:r>
            <a:r>
              <a:rPr lang="zh-CN" altLang="en-US" b="1" dirty="0">
                <a:latin typeface="宋体" charset="-122"/>
              </a:rPr>
              <a:t>，则嵌入一个</a:t>
            </a:r>
            <a:r>
              <a:rPr lang="en-US" altLang="zh-CN" b="1" dirty="0"/>
              <a:t>1</a:t>
            </a:r>
            <a:r>
              <a:rPr lang="zh-CN" altLang="en-US" b="1" dirty="0">
                <a:latin typeface="宋体" charset="-122"/>
              </a:rPr>
              <a:t>，</a:t>
            </a:r>
          </a:p>
          <a:p>
            <a:pPr marL="342900" indent="-342900" algn="l">
              <a:buFont typeface="Arial" panose="020B0604020202020204" pitchFamily="34" charset="0"/>
              <a:buChar char="•"/>
            </a:pPr>
            <a:r>
              <a:rPr lang="zh-CN" altLang="en-US" b="1" dirty="0">
                <a:latin typeface="宋体" charset="-122"/>
              </a:rPr>
              <a:t>若</a:t>
            </a:r>
            <a:r>
              <a:rPr lang="en-US" altLang="zh-CN" b="1" dirty="0"/>
              <a:t>P</a:t>
            </a:r>
            <a:r>
              <a:rPr lang="en-US" altLang="zh-CN" b="1" baseline="-25000" dirty="0"/>
              <a:t>0</a:t>
            </a:r>
            <a:r>
              <a:rPr lang="en-US" altLang="zh-CN" b="1" dirty="0"/>
              <a:t>(B</a:t>
            </a:r>
            <a:r>
              <a:rPr lang="en-US" altLang="zh-CN" b="1" baseline="-25000" dirty="0"/>
              <a:t>i</a:t>
            </a:r>
            <a:r>
              <a:rPr lang="en-US" altLang="zh-CN" b="1" dirty="0"/>
              <a:t>) </a:t>
            </a:r>
            <a:r>
              <a:rPr lang="zh-CN" altLang="en-US" b="1" dirty="0">
                <a:latin typeface="宋体" charset="-122"/>
              </a:rPr>
              <a:t>＞</a:t>
            </a:r>
            <a:r>
              <a:rPr lang="en-US" altLang="zh-CN" b="1" dirty="0"/>
              <a:t>50%</a:t>
            </a:r>
            <a:r>
              <a:rPr lang="zh-CN" altLang="en-US" b="1" dirty="0">
                <a:latin typeface="宋体" charset="-122"/>
              </a:rPr>
              <a:t>，则嵌入一个</a:t>
            </a:r>
            <a:r>
              <a:rPr lang="en-US" altLang="zh-CN" b="1" dirty="0"/>
              <a:t>0</a:t>
            </a:r>
            <a:r>
              <a:rPr lang="zh-CN" altLang="en-US" b="1" dirty="0">
                <a:latin typeface="宋体" charset="-122"/>
              </a:rPr>
              <a:t>。</a:t>
            </a:r>
            <a:r>
              <a:rPr lang="zh-CN" altLang="en-US" b="1" dirty="0"/>
              <a:t> </a:t>
            </a:r>
            <a:endParaRPr lang="en-US" altLang="zh-CN" b="1" dirty="0" smtClean="0"/>
          </a:p>
          <a:p>
            <a:pPr algn="l"/>
            <a:r>
              <a:rPr lang="zh-CN" altLang="en-US" b="1" dirty="0">
                <a:latin typeface="宋体" charset="-122"/>
              </a:rPr>
              <a:t>为了提高整个系统对传输错误和图像修改的健壮性，我们必须调整嵌入处理。如果在传输过程中一些像素改变了颜色，诸如</a:t>
            </a:r>
            <a:r>
              <a:rPr lang="en-US" altLang="zh-CN" b="1" dirty="0"/>
              <a:t>P</a:t>
            </a:r>
            <a:r>
              <a:rPr lang="en-US" altLang="zh-CN" b="1" baseline="-25000" dirty="0"/>
              <a:t>1</a:t>
            </a:r>
            <a:r>
              <a:rPr lang="en-US" altLang="zh-CN" b="1" dirty="0"/>
              <a:t>(B</a:t>
            </a:r>
            <a:r>
              <a:rPr lang="en-US" altLang="zh-CN" b="1" baseline="-25000" dirty="0"/>
              <a:t>i</a:t>
            </a:r>
            <a:r>
              <a:rPr lang="en-US" altLang="zh-CN" b="1" dirty="0"/>
              <a:t>)</a:t>
            </a:r>
            <a:r>
              <a:rPr lang="zh-CN" altLang="en-US" b="1" dirty="0">
                <a:latin typeface="宋体" charset="-122"/>
              </a:rPr>
              <a:t>由</a:t>
            </a:r>
            <a:r>
              <a:rPr lang="en-US" altLang="zh-CN" b="1" dirty="0"/>
              <a:t>50.6%</a:t>
            </a:r>
            <a:r>
              <a:rPr lang="zh-CN" altLang="en-US" b="1" dirty="0">
                <a:latin typeface="宋体" charset="-122"/>
              </a:rPr>
              <a:t>下降到</a:t>
            </a:r>
            <a:r>
              <a:rPr lang="en-US" altLang="zh-CN" b="1" dirty="0"/>
              <a:t>49.5%</a:t>
            </a:r>
            <a:r>
              <a:rPr lang="zh-CN" altLang="en-US" b="1" dirty="0">
                <a:latin typeface="宋体" charset="-122"/>
              </a:rPr>
              <a:t>，这种情况就会发生，从而破坏了嵌入信息。</a:t>
            </a:r>
          </a:p>
          <a:p>
            <a:pPr algn="l"/>
            <a:r>
              <a:rPr lang="zh-CN" altLang="en-US" b="1" dirty="0">
                <a:latin typeface="宋体" charset="-122"/>
              </a:rPr>
              <a:t>因此要引入两个阈值</a:t>
            </a:r>
            <a:r>
              <a:rPr lang="en-US" altLang="zh-CN" b="1" dirty="0"/>
              <a:t>R</a:t>
            </a:r>
            <a:r>
              <a:rPr lang="en-US" altLang="zh-CN" b="1" baseline="-25000" dirty="0"/>
              <a:t>1</a:t>
            </a:r>
            <a:r>
              <a:rPr lang="zh-CN" altLang="en-US" b="1" dirty="0">
                <a:latin typeface="宋体" charset="-122"/>
              </a:rPr>
              <a:t>＞</a:t>
            </a:r>
            <a:r>
              <a:rPr lang="en-US" altLang="zh-CN" b="1" dirty="0"/>
              <a:t>50%</a:t>
            </a:r>
            <a:r>
              <a:rPr lang="zh-CN" altLang="en-US" b="1" dirty="0">
                <a:latin typeface="宋体" charset="-122"/>
              </a:rPr>
              <a:t>和</a:t>
            </a:r>
            <a:r>
              <a:rPr lang="en-US" altLang="zh-CN" b="1" dirty="0"/>
              <a:t>R</a:t>
            </a:r>
            <a:r>
              <a:rPr lang="en-US" altLang="zh-CN" b="1" baseline="-25000" dirty="0"/>
              <a:t>0</a:t>
            </a:r>
            <a:r>
              <a:rPr lang="zh-CN" altLang="en-US" b="1" dirty="0">
                <a:latin typeface="宋体" charset="-122"/>
              </a:rPr>
              <a:t>＜</a:t>
            </a:r>
            <a:r>
              <a:rPr lang="en-US" altLang="zh-CN" b="1" dirty="0"/>
              <a:t>50%</a:t>
            </a:r>
            <a:r>
              <a:rPr lang="zh-CN" altLang="en-US" b="1" dirty="0">
                <a:latin typeface="宋体" charset="-122"/>
              </a:rPr>
              <a:t>以及一个健壮</a:t>
            </a:r>
            <a:r>
              <a:rPr lang="zh-CN" altLang="en-US" b="1" dirty="0" smtClean="0">
                <a:latin typeface="宋体" charset="-122"/>
              </a:rPr>
              <a:t>参数</a:t>
            </a:r>
            <a:r>
              <a:rPr lang="zh-CN" altLang="en-US" b="1" dirty="0" smtClean="0">
                <a:latin typeface="宋体" charset="-122"/>
                <a:sym typeface="Symbol"/>
              </a:rPr>
              <a:t></a:t>
            </a:r>
            <a:r>
              <a:rPr lang="en-US" altLang="zh-CN" b="1" dirty="0" smtClean="0">
                <a:latin typeface="宋体" charset="-122"/>
                <a:sym typeface="Symbol"/>
              </a:rPr>
              <a:t>,</a:t>
            </a:r>
            <a:r>
              <a:rPr lang="zh-CN" altLang="en-US" b="1" dirty="0">
                <a:latin typeface="宋体" charset="-122"/>
                <a:sym typeface="Symbol"/>
              </a:rPr>
              <a:t> </a:t>
            </a:r>
            <a:r>
              <a:rPr lang="zh-CN" altLang="en-US" b="1" dirty="0" smtClean="0">
                <a:latin typeface="宋体" charset="-122"/>
                <a:sym typeface="Symbol"/>
              </a:rPr>
              <a:t></a:t>
            </a:r>
            <a:r>
              <a:rPr lang="zh-CN" altLang="en-US" b="1" dirty="0" smtClean="0">
                <a:latin typeface="宋体" charset="-122"/>
              </a:rPr>
              <a:t>是</a:t>
            </a:r>
            <a:r>
              <a:rPr lang="zh-CN" altLang="en-US" b="1" dirty="0">
                <a:latin typeface="宋体" charset="-122"/>
              </a:rPr>
              <a:t>传输过程中能改变颜色的像素百分比。发送者在嵌入处理中确保</a:t>
            </a:r>
            <a:r>
              <a:rPr lang="en-US" altLang="zh-CN" b="1" dirty="0"/>
              <a:t>P</a:t>
            </a:r>
            <a:r>
              <a:rPr lang="en-US" altLang="zh-CN" b="1" baseline="-25000" dirty="0"/>
              <a:t>1</a:t>
            </a:r>
            <a:r>
              <a:rPr lang="en-US" altLang="zh-CN" b="1" dirty="0"/>
              <a:t>(B</a:t>
            </a:r>
            <a:r>
              <a:rPr lang="en-US" altLang="zh-CN" b="1" baseline="-25000" dirty="0"/>
              <a:t>i</a:t>
            </a:r>
            <a:r>
              <a:rPr lang="en-US" altLang="zh-CN" b="1" dirty="0"/>
              <a:t>) </a:t>
            </a:r>
            <a:r>
              <a:rPr lang="en-US" altLang="zh-CN" b="1" dirty="0">
                <a:latin typeface="宋体" charset="-122"/>
              </a:rPr>
              <a:t>∈</a:t>
            </a:r>
            <a:r>
              <a:rPr lang="en-US" altLang="zh-CN" b="1" dirty="0"/>
              <a:t>[</a:t>
            </a:r>
            <a:r>
              <a:rPr lang="en-US" altLang="zh-CN" b="1" dirty="0" smtClean="0"/>
              <a:t>R</a:t>
            </a:r>
            <a:r>
              <a:rPr lang="en-US" altLang="zh-CN" b="1" baseline="-25000" dirty="0" smtClean="0"/>
              <a:t>1</a:t>
            </a:r>
            <a:r>
              <a:rPr lang="en-US" altLang="zh-CN" b="1" dirty="0" smtClean="0"/>
              <a:t>, </a:t>
            </a:r>
            <a:r>
              <a:rPr lang="en-US" altLang="zh-CN" b="1" dirty="0"/>
              <a:t>R</a:t>
            </a:r>
            <a:r>
              <a:rPr lang="en-US" altLang="zh-CN" b="1" baseline="-25000" dirty="0"/>
              <a:t>1 </a:t>
            </a:r>
            <a:r>
              <a:rPr lang="en-US" altLang="zh-CN" b="1" dirty="0" smtClean="0"/>
              <a:t>+ </a:t>
            </a:r>
            <a:r>
              <a:rPr lang="zh-CN" altLang="en-US" b="1" dirty="0" smtClean="0">
                <a:latin typeface="宋体" charset="-122"/>
                <a:sym typeface="Symbol"/>
              </a:rPr>
              <a:t></a:t>
            </a:r>
            <a:r>
              <a:rPr lang="en-US" altLang="zh-CN" b="1" dirty="0" smtClean="0"/>
              <a:t>  </a:t>
            </a:r>
            <a:r>
              <a:rPr lang="en-US" altLang="zh-CN" b="1" dirty="0"/>
              <a:t>]</a:t>
            </a:r>
            <a:r>
              <a:rPr lang="zh-CN" altLang="en-US" b="1" dirty="0">
                <a:latin typeface="宋体" charset="-122"/>
              </a:rPr>
              <a:t>或</a:t>
            </a:r>
          </a:p>
          <a:p>
            <a:pPr algn="l"/>
            <a:r>
              <a:rPr lang="en-US" altLang="zh-CN" b="1" dirty="0"/>
              <a:t>P</a:t>
            </a:r>
            <a:r>
              <a:rPr lang="en-US" altLang="zh-CN" b="1" baseline="-25000" dirty="0"/>
              <a:t>0</a:t>
            </a:r>
            <a:r>
              <a:rPr lang="en-US" altLang="zh-CN" b="1" dirty="0"/>
              <a:t>(B</a:t>
            </a:r>
            <a:r>
              <a:rPr lang="en-US" altLang="zh-CN" b="1" baseline="-25000" dirty="0"/>
              <a:t>i</a:t>
            </a:r>
            <a:r>
              <a:rPr lang="en-US" altLang="zh-CN" b="1" dirty="0"/>
              <a:t>) </a:t>
            </a:r>
            <a:r>
              <a:rPr lang="en-US" altLang="zh-CN" b="1" dirty="0">
                <a:latin typeface="宋体" charset="-122"/>
              </a:rPr>
              <a:t>∈</a:t>
            </a:r>
            <a:r>
              <a:rPr lang="en-US" altLang="zh-CN" b="1" dirty="0" smtClean="0"/>
              <a:t>[R</a:t>
            </a:r>
            <a:r>
              <a:rPr lang="en-US" altLang="zh-CN" b="1" baseline="-25000" dirty="0" smtClean="0"/>
              <a:t>0 </a:t>
            </a:r>
            <a:r>
              <a:rPr lang="zh-CN" altLang="en-US" b="1" dirty="0" smtClean="0">
                <a:latin typeface="宋体" charset="-122"/>
              </a:rPr>
              <a:t>－</a:t>
            </a:r>
            <a:r>
              <a:rPr lang="zh-CN" altLang="en-US" b="1" dirty="0" smtClean="0">
                <a:latin typeface="宋体" charset="-122"/>
                <a:sym typeface="Symbol"/>
              </a:rPr>
              <a:t> </a:t>
            </a:r>
            <a:r>
              <a:rPr lang="zh-CN" altLang="en-US" b="1" dirty="0" smtClean="0">
                <a:latin typeface="宋体" charset="-122"/>
              </a:rPr>
              <a:t> </a:t>
            </a:r>
            <a:r>
              <a:rPr lang="en-US" altLang="zh-CN" b="1" dirty="0"/>
              <a:t>, </a:t>
            </a:r>
            <a:r>
              <a:rPr lang="en-US" altLang="zh-CN" b="1" dirty="0" smtClean="0"/>
              <a:t>R</a:t>
            </a:r>
            <a:r>
              <a:rPr lang="en-US" altLang="zh-CN" b="1" baseline="-25000" dirty="0" smtClean="0"/>
              <a:t>0</a:t>
            </a:r>
            <a:r>
              <a:rPr lang="en-US" altLang="zh-CN" b="1" dirty="0" smtClean="0"/>
              <a:t>]</a:t>
            </a:r>
            <a:r>
              <a:rPr lang="zh-CN" altLang="en-US" b="1" dirty="0">
                <a:latin typeface="宋体" charset="-122"/>
              </a:rPr>
              <a:t>。</a:t>
            </a:r>
            <a:r>
              <a:rPr lang="zh-CN" altLang="en-US" b="1" dirty="0"/>
              <a:t> </a:t>
            </a:r>
            <a:endParaRPr lang="zh-CN" altLang="en-US" b="1" dirty="0" smtClean="0"/>
          </a:p>
        </p:txBody>
      </p:sp>
      <p:sp>
        <p:nvSpPr>
          <p:cNvPr id="2" name="灯片编号占位符 1"/>
          <p:cNvSpPr>
            <a:spLocks noGrp="1"/>
          </p:cNvSpPr>
          <p:nvPr>
            <p:ph type="sldNum" sz="quarter" idx="12"/>
          </p:nvPr>
        </p:nvSpPr>
        <p:spPr/>
        <p:txBody>
          <a:bodyPr/>
          <a:lstStyle/>
          <a:p>
            <a:pPr>
              <a:defRPr/>
            </a:pPr>
            <a:fld id="{B8A2BE66-3A1D-4F69-92F9-8180C3DFAFD8}" type="slidenum">
              <a:rPr lang="zh-CN" altLang="zh-CN" smtClean="0"/>
              <a:pPr>
                <a:defRPr/>
              </a:pPr>
              <a:t>46</a:t>
            </a:fld>
            <a:endParaRPr lang="zh-CN" altLang="zh-CN"/>
          </a:p>
        </p:txBody>
      </p:sp>
      <p:cxnSp>
        <p:nvCxnSpPr>
          <p:cNvPr id="4" name="直接箭头连接符 3"/>
          <p:cNvCxnSpPr/>
          <p:nvPr/>
        </p:nvCxnSpPr>
        <p:spPr>
          <a:xfrm>
            <a:off x="5277247" y="6424637"/>
            <a:ext cx="496855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7761523" y="6424637"/>
            <a:ext cx="0" cy="0"/>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a:off x="7869535" y="6208613"/>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上弧形箭头 8"/>
          <p:cNvSpPr/>
          <p:nvPr/>
        </p:nvSpPr>
        <p:spPr>
          <a:xfrm>
            <a:off x="8445599" y="6208613"/>
            <a:ext cx="1008112" cy="216024"/>
          </a:xfrm>
          <a:prstGeom prst="curvedDownArrow">
            <a:avLst/>
          </a:prstGeom>
        </p:spPr>
        <p:txBody>
          <a:bodyPr wrap="square" rtlCol="0" anchor="ctr">
            <a:spAutoFit/>
          </a:bodyPr>
          <a:lstStyle/>
          <a:p>
            <a:pPr algn="ct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endParaRPr>
          </a:p>
        </p:txBody>
      </p:sp>
      <p:cxnSp>
        <p:nvCxnSpPr>
          <p:cNvPr id="11" name="曲线连接符 10"/>
          <p:cNvCxnSpPr/>
          <p:nvPr/>
        </p:nvCxnSpPr>
        <p:spPr>
          <a:xfrm flipV="1">
            <a:off x="8229575" y="6064597"/>
            <a:ext cx="1008112" cy="360040"/>
          </a:xfrm>
          <a:prstGeom prst="curvedConnector3">
            <a:avLst>
              <a:gd name="adj1" fmla="val -139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曲线连接符 13"/>
          <p:cNvCxnSpPr/>
          <p:nvPr/>
        </p:nvCxnSpPr>
        <p:spPr>
          <a:xfrm rot="10800000">
            <a:off x="6285359" y="6064597"/>
            <a:ext cx="1080120" cy="360040"/>
          </a:xfrm>
          <a:prstGeom prst="curvedConnector3">
            <a:avLst>
              <a:gd name="adj1" fmla="val -794"/>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7576025" y="6568653"/>
            <a:ext cx="587020" cy="369332"/>
          </a:xfrm>
          <a:prstGeom prst="rect">
            <a:avLst/>
          </a:prstGeom>
        </p:spPr>
        <p:txBody>
          <a:bodyPr wrap="none">
            <a:spAutoFit/>
          </a:bodyPr>
          <a:lstStyle/>
          <a:p>
            <a:r>
              <a:rPr lang="en-US" altLang="zh-CN" b="1" dirty="0"/>
              <a:t>50%</a:t>
            </a:r>
            <a:endParaRPr lang="zh-CN" altLang="en-US" dirty="0"/>
          </a:p>
        </p:txBody>
      </p:sp>
      <p:cxnSp>
        <p:nvCxnSpPr>
          <p:cNvPr id="19" name="直接连接符 18"/>
          <p:cNvCxnSpPr/>
          <p:nvPr/>
        </p:nvCxnSpPr>
        <p:spPr>
          <a:xfrm>
            <a:off x="9237687" y="6208613"/>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285359" y="6208613"/>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17234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194E4850-D1EE-463A-82D6-DAAD691E659B}" type="slidenum">
              <a:rPr lang="en-US" altLang="zh-CN"/>
              <a:pPr>
                <a:defRPr/>
              </a:pPr>
              <a:t>47</a:t>
            </a:fld>
            <a:endParaRPr lang="en-US" altLang="zh-CN"/>
          </a:p>
        </p:txBody>
      </p:sp>
      <p:sp>
        <p:nvSpPr>
          <p:cNvPr id="32772" name="Rectangle 3"/>
          <p:cNvSpPr>
            <a:spLocks noGrp="1" noChangeArrowheads="1"/>
          </p:cNvSpPr>
          <p:nvPr>
            <p:ph type="body" idx="1"/>
          </p:nvPr>
        </p:nvSpPr>
        <p:spPr>
          <a:xfrm>
            <a:off x="810370" y="1793095"/>
            <a:ext cx="11543853" cy="4707919"/>
          </a:xfrm>
        </p:spPr>
        <p:txBody>
          <a:bodyPr>
            <a:normAutofit lnSpcReduction="10000"/>
          </a:bodyPr>
          <a:lstStyle/>
          <a:p>
            <a:pPr marL="765353" indent="-765353"/>
            <a:r>
              <a:rPr lang="en-US" altLang="zh-CN" sz="3500" b="1" dirty="0">
                <a:ea typeface="华文细黑" pitchFamily="2" charset="-122"/>
              </a:rPr>
              <a:t>Patchwork</a:t>
            </a:r>
            <a:r>
              <a:rPr lang="zh-CN" altLang="en-US" sz="3500" b="1" dirty="0">
                <a:latin typeface="华文细黑" pitchFamily="2" charset="-122"/>
                <a:ea typeface="华文细黑" pitchFamily="2" charset="-122"/>
              </a:rPr>
              <a:t>空域信息隐藏</a:t>
            </a:r>
            <a:r>
              <a:rPr lang="zh-CN" altLang="en-US" sz="5000" dirty="0">
                <a:latin typeface="华文细黑" pitchFamily="2" charset="-122"/>
                <a:ea typeface="华文细黑" pitchFamily="2" charset="-122"/>
              </a:rPr>
              <a:t> </a:t>
            </a:r>
          </a:p>
          <a:p>
            <a:pPr marL="765353" indent="-765353">
              <a:buNone/>
            </a:pPr>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a:t>
            </a:r>
            <a:r>
              <a:rPr lang="en-US" altLang="zh-CN" sz="3000" b="1" dirty="0">
                <a:ea typeface="华文细黑" pitchFamily="2" charset="-122"/>
              </a:rPr>
              <a:t>Patchwork</a:t>
            </a:r>
            <a:r>
              <a:rPr lang="zh-CN" altLang="en-US" sz="3000" b="1" dirty="0">
                <a:latin typeface="华文细黑" pitchFamily="2" charset="-122"/>
                <a:ea typeface="华文细黑" pitchFamily="2" charset="-122"/>
              </a:rPr>
              <a:t>算法（拼凑方法）只是试图回答是否有</a:t>
            </a:r>
            <a:r>
              <a:rPr lang="zh-CN" altLang="en-US" sz="3000" b="1" dirty="0" smtClean="0">
                <a:latin typeface="华文细黑" pitchFamily="2" charset="-122"/>
                <a:ea typeface="华文细黑" pitchFamily="2" charset="-122"/>
              </a:rPr>
              <a:t>水印存在</a:t>
            </a:r>
            <a:r>
              <a:rPr lang="zh-CN" altLang="en-US" sz="3000" b="1" dirty="0">
                <a:latin typeface="华文细黑" pitchFamily="2" charset="-122"/>
                <a:ea typeface="华文细黑" pitchFamily="2" charset="-122"/>
              </a:rPr>
              <a:t>，因而实际隐藏的只是</a:t>
            </a:r>
            <a:r>
              <a:rPr lang="en-US" altLang="zh-CN" sz="3000" b="1" dirty="0">
                <a:ea typeface="华文细黑" pitchFamily="2" charset="-122"/>
              </a:rPr>
              <a:t>1bit</a:t>
            </a:r>
            <a:r>
              <a:rPr lang="zh-CN" altLang="en-US" sz="3000" b="1" dirty="0">
                <a:latin typeface="华文细黑" pitchFamily="2" charset="-122"/>
                <a:ea typeface="华文细黑" pitchFamily="2" charset="-122"/>
              </a:rPr>
              <a:t>信息。</a:t>
            </a:r>
          </a:p>
          <a:p>
            <a:pPr marL="765353" indent="-765353">
              <a:buNone/>
            </a:pPr>
            <a:r>
              <a:rPr lang="zh-CN" altLang="en-US" sz="3000" b="1" dirty="0">
                <a:latin typeface="华文细黑" pitchFamily="2" charset="-122"/>
                <a:ea typeface="华文细黑" pitchFamily="2" charset="-122"/>
              </a:rPr>
              <a:t>        </a:t>
            </a:r>
            <a:r>
              <a:rPr lang="en-US" altLang="zh-CN" sz="3000" b="1" dirty="0">
                <a:ea typeface="华文细黑" pitchFamily="2" charset="-122"/>
              </a:rPr>
              <a:t>Patchwork</a:t>
            </a:r>
            <a:r>
              <a:rPr lang="zh-CN" altLang="en-US" sz="3000" b="1" dirty="0">
                <a:latin typeface="华文细黑" pitchFamily="2" charset="-122"/>
                <a:ea typeface="华文细黑" pitchFamily="2" charset="-122"/>
              </a:rPr>
              <a:t>算法的一般步骤如下：</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1</a:t>
            </a:r>
            <a:r>
              <a:rPr lang="zh-CN" altLang="en-US" sz="3000" b="1" dirty="0">
                <a:latin typeface="华文细黑" pitchFamily="2" charset="-122"/>
                <a:ea typeface="华文细黑" pitchFamily="2" charset="-122"/>
              </a:rPr>
              <a:t>）用一个密钥初始化一个伪随机数发生器；</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2</a:t>
            </a:r>
            <a:r>
              <a:rPr lang="zh-CN" altLang="en-US" sz="3000" b="1" dirty="0">
                <a:latin typeface="华文细黑" pitchFamily="2" charset="-122"/>
                <a:ea typeface="华文细黑" pitchFamily="2" charset="-122"/>
              </a:rPr>
              <a:t>）根据伪随机数发生器的输出，随机选择 </a:t>
            </a:r>
            <a:r>
              <a:rPr lang="en-US" altLang="zh-CN" sz="3000" b="1" i="1" dirty="0">
                <a:ea typeface="华文细黑" pitchFamily="2" charset="-122"/>
              </a:rPr>
              <a:t>n </a:t>
            </a:r>
            <a:r>
              <a:rPr lang="zh-CN" altLang="en-US" sz="3000" b="1" dirty="0">
                <a:latin typeface="华文细黑" pitchFamily="2" charset="-122"/>
                <a:ea typeface="华文细黑" pitchFamily="2" charset="-122"/>
              </a:rPr>
              <a:t>个</a:t>
            </a:r>
            <a:r>
              <a:rPr lang="zh-CN" altLang="en-US" sz="3000" b="1" dirty="0" smtClean="0">
                <a:latin typeface="华文细黑" pitchFamily="2" charset="-122"/>
                <a:ea typeface="华文细黑" pitchFamily="2" charset="-122"/>
              </a:rPr>
              <a:t>像素对</a:t>
            </a:r>
            <a:r>
              <a:rPr lang="zh-CN" altLang="en-US" sz="3000" b="1" dirty="0">
                <a:latin typeface="华文细黑" pitchFamily="2" charset="-122"/>
                <a:ea typeface="华文细黑" pitchFamily="2" charset="-122"/>
              </a:rPr>
              <a:t>，其灰度值为          ；</a:t>
            </a:r>
          </a:p>
          <a:p>
            <a:pPr marL="765353" indent="-765353">
              <a:buNone/>
            </a:pPr>
            <a:r>
              <a:rPr lang="zh-CN" altLang="en-US" b="1" dirty="0" smtClean="0">
                <a:latin typeface="华文细黑" pitchFamily="2" charset="-122"/>
                <a:ea typeface="华文细黑" pitchFamily="2" charset="-122"/>
              </a:rPr>
              <a:t>        </a:t>
            </a:r>
          </a:p>
        </p:txBody>
      </p:sp>
      <p:sp>
        <p:nvSpPr>
          <p:cNvPr id="32773" name="Rectangle 4"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32774" name="Rectangle 6"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32775" name="Object 5"/>
          <p:cNvGraphicFramePr>
            <a:graphicFrameLocks noChangeAspect="1"/>
          </p:cNvGraphicFramePr>
          <p:nvPr>
            <p:extLst>
              <p:ext uri="{D42A27DB-BD31-4B8C-83A1-F6EECF244321}">
                <p14:modId xmlns:p14="http://schemas.microsoft.com/office/powerpoint/2010/main" val="4090892135"/>
              </p:ext>
            </p:extLst>
          </p:nvPr>
        </p:nvGraphicFramePr>
        <p:xfrm>
          <a:off x="2972991" y="5344517"/>
          <a:ext cx="942082" cy="361633"/>
        </p:xfrm>
        <a:graphic>
          <a:graphicData uri="http://schemas.openxmlformats.org/presentationml/2006/ole">
            <mc:AlternateContent xmlns:mc="http://schemas.openxmlformats.org/markup-compatibility/2006">
              <mc:Choice xmlns:v="urn:schemas-microsoft-com:vml" Requires="v">
                <p:oleObj spid="_x0000_s18499" name="Equation" r:id="rId3" imgW="444307" imgH="228501" progId="Equation.DSMT4">
                  <p:embed/>
                </p:oleObj>
              </mc:Choice>
              <mc:Fallback>
                <p:oleObj name="Equation" r:id="rId3" imgW="444307" imgH="22850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2991" y="5344517"/>
                        <a:ext cx="942082" cy="361633"/>
                      </a:xfrm>
                      <a:prstGeom prst="rect">
                        <a:avLst/>
                      </a:prstGeom>
                      <a:solidFill>
                        <a:schemeClr val="bg1"/>
                      </a:solidFill>
                      <a:ln>
                        <a:noFill/>
                      </a:ln>
                    </p:spPr>
                  </p:pic>
                </p:oleObj>
              </mc:Fallback>
            </mc:AlternateContent>
          </a:graphicData>
        </a:graphic>
      </p:graphicFrame>
      <p:sp>
        <p:nvSpPr>
          <p:cNvPr id="32776" name="Rectangle 8" descr="白色大理石"/>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32777" name="Rectangle 10" descr="白色大理石"/>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32778" name="Rectangle 12" descr="白色大理石"/>
          <p:cNvSpPr>
            <a:spLocks noChangeArrowheads="1"/>
          </p:cNvSpPr>
          <p:nvPr/>
        </p:nvSpPr>
        <p:spPr bwMode="auto">
          <a:xfrm>
            <a:off x="0" y="3147678"/>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32779" name="Rectangle 14" descr="白色大理石"/>
          <p:cNvSpPr>
            <a:spLocks noChangeArrowheads="1"/>
          </p:cNvSpPr>
          <p:nvPr/>
        </p:nvSpPr>
        <p:spPr bwMode="auto">
          <a:xfrm>
            <a:off x="0" y="3278268"/>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Tree>
    <p:extLst>
      <p:ext uri="{BB962C8B-B14F-4D97-AF65-F5344CB8AC3E}">
        <p14:creationId xmlns:p14="http://schemas.microsoft.com/office/powerpoint/2010/main" val="416205471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pPr>
              <a:defRPr/>
            </a:pPr>
            <a:fld id="{AB8B0820-0C05-4AAE-9761-53DD4A9FC068}" type="slidenum">
              <a:rPr lang="en-US" altLang="zh-CN"/>
              <a:pPr>
                <a:defRPr/>
              </a:pPr>
              <a:t>48</a:t>
            </a:fld>
            <a:endParaRPr lang="en-US" altLang="zh-CN"/>
          </a:p>
        </p:txBody>
      </p:sp>
      <p:sp>
        <p:nvSpPr>
          <p:cNvPr id="33796" name="Rectangle 3"/>
          <p:cNvSpPr>
            <a:spLocks noGrp="1" noChangeArrowheads="1"/>
          </p:cNvSpPr>
          <p:nvPr>
            <p:ph type="body" idx="1"/>
          </p:nvPr>
        </p:nvSpPr>
        <p:spPr>
          <a:xfrm>
            <a:off x="859483" y="1945449"/>
            <a:ext cx="11492508" cy="4327871"/>
          </a:xfrm>
        </p:spPr>
        <p:txBody>
          <a:bodyPr>
            <a:normAutofit fontScale="92500" lnSpcReduction="20000"/>
          </a:bodyPr>
          <a:lstStyle/>
          <a:p>
            <a:pPr marL="765353" indent="-765353"/>
            <a:r>
              <a:rPr lang="en-US" altLang="zh-CN" sz="3500" b="1">
                <a:ea typeface="华文细黑" pitchFamily="2" charset="-122"/>
              </a:rPr>
              <a:t>Patchwork</a:t>
            </a:r>
            <a:r>
              <a:rPr lang="zh-CN" altLang="en-US" sz="3500" b="1">
                <a:latin typeface="华文细黑" pitchFamily="2" charset="-122"/>
                <a:ea typeface="华文细黑" pitchFamily="2" charset="-122"/>
              </a:rPr>
              <a:t>空域信息隐藏</a:t>
            </a:r>
            <a:r>
              <a:rPr lang="zh-CN" altLang="en-US" sz="5000">
                <a:latin typeface="华文细黑" pitchFamily="2" charset="-122"/>
                <a:ea typeface="华文细黑" pitchFamily="2" charset="-122"/>
              </a:rPr>
              <a:t> </a:t>
            </a:r>
          </a:p>
          <a:p>
            <a:pPr marL="765353" indent="-765353">
              <a:buNone/>
            </a:pPr>
            <a:endParaRPr lang="zh-CN" altLang="en-US" sz="3000" b="1">
              <a:latin typeface="华文细黑" pitchFamily="2" charset="-122"/>
              <a:ea typeface="华文细黑" pitchFamily="2" charset="-122"/>
            </a:endParaRPr>
          </a:p>
          <a:p>
            <a:pPr marL="765353" indent="-765353">
              <a:lnSpc>
                <a:spcPct val="120000"/>
              </a:lnSpc>
              <a:buNone/>
            </a:pPr>
            <a:r>
              <a:rPr lang="zh-CN" altLang="en-US" sz="3000" b="1">
                <a:latin typeface="华文细黑" pitchFamily="2" charset="-122"/>
                <a:ea typeface="华文细黑" pitchFamily="2" charset="-122"/>
              </a:rPr>
              <a:t>        （</a:t>
            </a:r>
            <a:r>
              <a:rPr lang="en-US" altLang="zh-CN" sz="3000" b="1">
                <a:latin typeface="华文细黑" pitchFamily="2" charset="-122"/>
                <a:ea typeface="华文细黑" pitchFamily="2" charset="-122"/>
              </a:rPr>
              <a:t>3</a:t>
            </a:r>
            <a:r>
              <a:rPr lang="zh-CN" altLang="en-US" sz="3000" b="1">
                <a:latin typeface="华文细黑" pitchFamily="2" charset="-122"/>
                <a:ea typeface="华文细黑" pitchFamily="2" charset="-122"/>
              </a:rPr>
              <a:t>）令               ，            ，完成信息的嵌入。这样整</a:t>
            </a:r>
          </a:p>
          <a:p>
            <a:pPr marL="765353" indent="-765353">
              <a:lnSpc>
                <a:spcPct val="120000"/>
              </a:lnSpc>
              <a:buNone/>
            </a:pPr>
            <a:r>
              <a:rPr lang="zh-CN" altLang="en-US" sz="3000" b="1">
                <a:latin typeface="华文细黑" pitchFamily="2" charset="-122"/>
                <a:ea typeface="华文细黑" pitchFamily="2" charset="-122"/>
              </a:rPr>
              <a:t>个图像的平均亮度保持不变。检测时，令</a:t>
            </a:r>
          </a:p>
          <a:p>
            <a:pPr marL="765353" indent="-765353">
              <a:lnSpc>
                <a:spcPct val="120000"/>
              </a:lnSpc>
              <a:buNone/>
            </a:pPr>
            <a:endParaRPr lang="zh-CN" altLang="en-US" sz="3000" b="1">
              <a:latin typeface="华文细黑" pitchFamily="2" charset="-122"/>
              <a:ea typeface="华文细黑" pitchFamily="2" charset="-122"/>
            </a:endParaRPr>
          </a:p>
          <a:p>
            <a:pPr marL="765353" indent="-765353">
              <a:lnSpc>
                <a:spcPct val="120000"/>
              </a:lnSpc>
              <a:buNone/>
            </a:pPr>
            <a:r>
              <a:rPr lang="zh-CN" altLang="en-US" sz="3000" b="1">
                <a:latin typeface="华文细黑" pitchFamily="2" charset="-122"/>
                <a:ea typeface="华文细黑" pitchFamily="2" charset="-122"/>
              </a:rPr>
              <a:t>                                                 </a:t>
            </a:r>
            <a:r>
              <a:rPr lang="en-US" altLang="zh-CN" sz="3000" b="1" i="1">
                <a:latin typeface="华文细黑" pitchFamily="2" charset="-122"/>
                <a:ea typeface="华文细黑" pitchFamily="2" charset="-122"/>
              </a:rPr>
              <a:t>if                    </a:t>
            </a:r>
            <a:r>
              <a:rPr lang="zh-CN" altLang="en-US" sz="3000" b="1">
                <a:latin typeface="华文细黑" pitchFamily="2" charset="-122"/>
                <a:ea typeface="华文细黑" pitchFamily="2" charset="-122"/>
              </a:rPr>
              <a:t>，则存在隐藏信息</a:t>
            </a:r>
          </a:p>
          <a:p>
            <a:pPr marL="765353" indent="-765353">
              <a:lnSpc>
                <a:spcPct val="120000"/>
              </a:lnSpc>
              <a:buNone/>
            </a:pPr>
            <a:r>
              <a:rPr lang="zh-CN" altLang="en-US" sz="3000" b="1">
                <a:latin typeface="华文细黑" pitchFamily="2" charset="-122"/>
                <a:ea typeface="华文细黑" pitchFamily="2" charset="-122"/>
              </a:rPr>
              <a:t>                                                        </a:t>
            </a:r>
            <a:r>
              <a:rPr lang="en-US" altLang="zh-CN" sz="3000" b="1" i="1">
                <a:latin typeface="华文细黑" pitchFamily="2" charset="-122"/>
                <a:ea typeface="华文细黑" pitchFamily="2" charset="-122"/>
              </a:rPr>
              <a:t>else        </a:t>
            </a:r>
            <a:r>
              <a:rPr lang="zh-CN" altLang="en-US" sz="3000" b="1" i="1">
                <a:latin typeface="华文细黑" pitchFamily="2" charset="-122"/>
                <a:ea typeface="华文细黑" pitchFamily="2" charset="-122"/>
              </a:rPr>
              <a:t>，</a:t>
            </a:r>
            <a:r>
              <a:rPr lang="zh-CN" altLang="en-US" sz="3000" b="1">
                <a:latin typeface="华文细黑" pitchFamily="2" charset="-122"/>
                <a:ea typeface="华文细黑" pitchFamily="2" charset="-122"/>
              </a:rPr>
              <a:t>不存在隐藏信息</a:t>
            </a:r>
          </a:p>
          <a:p>
            <a:pPr marL="765353" indent="-765353">
              <a:buNone/>
            </a:pPr>
            <a:r>
              <a:rPr lang="zh-CN" altLang="en-US" sz="3000" b="1">
                <a:latin typeface="华文细黑" pitchFamily="2" charset="-122"/>
                <a:ea typeface="华文细黑" pitchFamily="2" charset="-122"/>
              </a:rPr>
              <a:t>                                                                                                                   </a:t>
            </a:r>
          </a:p>
        </p:txBody>
      </p:sp>
      <p:sp>
        <p:nvSpPr>
          <p:cNvPr id="33797" name="Rectangle 4"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33798" name="Rectangle 5"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33799" name="Rectangle 7" descr="白色大理石"/>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33800" name="Object 8"/>
          <p:cNvGraphicFramePr>
            <a:graphicFrameLocks noChangeAspect="1"/>
          </p:cNvGraphicFramePr>
          <p:nvPr>
            <p:extLst>
              <p:ext uri="{D42A27DB-BD31-4B8C-83A1-F6EECF244321}">
                <p14:modId xmlns:p14="http://schemas.microsoft.com/office/powerpoint/2010/main" val="2077760614"/>
              </p:ext>
            </p:extLst>
          </p:nvPr>
        </p:nvGraphicFramePr>
        <p:xfrm>
          <a:off x="2972991" y="3044411"/>
          <a:ext cx="1518047" cy="380049"/>
        </p:xfrm>
        <a:graphic>
          <a:graphicData uri="http://schemas.openxmlformats.org/presentationml/2006/ole">
            <mc:AlternateContent xmlns:mc="http://schemas.openxmlformats.org/markup-compatibility/2006">
              <mc:Choice xmlns:v="urn:schemas-microsoft-com:vml" Requires="v">
                <p:oleObj spid="_x0000_s19718" name="Equation" r:id="rId3" imgW="710891" imgH="241195" progId="Equation.DSMT4">
                  <p:embed/>
                </p:oleObj>
              </mc:Choice>
              <mc:Fallback>
                <p:oleObj name="Equation" r:id="rId3" imgW="710891" imgH="24119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2991" y="3044411"/>
                        <a:ext cx="1518047" cy="380049"/>
                      </a:xfrm>
                      <a:prstGeom prst="rect">
                        <a:avLst/>
                      </a:prstGeom>
                      <a:solidFill>
                        <a:schemeClr val="bg1"/>
                      </a:solidFill>
                      <a:ln>
                        <a:noFill/>
                      </a:ln>
                    </p:spPr>
                  </p:pic>
                </p:oleObj>
              </mc:Fallback>
            </mc:AlternateContent>
          </a:graphicData>
        </a:graphic>
      </p:graphicFrame>
      <p:sp>
        <p:nvSpPr>
          <p:cNvPr id="33801" name="Rectangle 9" descr="白色大理石"/>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33802" name="Object 10"/>
          <p:cNvGraphicFramePr>
            <a:graphicFrameLocks noChangeAspect="1"/>
          </p:cNvGraphicFramePr>
          <p:nvPr>
            <p:extLst>
              <p:ext uri="{D42A27DB-BD31-4B8C-83A1-F6EECF244321}">
                <p14:modId xmlns:p14="http://schemas.microsoft.com/office/powerpoint/2010/main" val="4158032080"/>
              </p:ext>
            </p:extLst>
          </p:nvPr>
        </p:nvGraphicFramePr>
        <p:xfrm>
          <a:off x="4485159" y="3058107"/>
          <a:ext cx="1457772" cy="380049"/>
        </p:xfrm>
        <a:graphic>
          <a:graphicData uri="http://schemas.openxmlformats.org/presentationml/2006/ole">
            <mc:AlternateContent xmlns:mc="http://schemas.openxmlformats.org/markup-compatibility/2006">
              <mc:Choice xmlns:v="urn:schemas-microsoft-com:vml" Requires="v">
                <p:oleObj spid="_x0000_s19719" name="Equation" r:id="rId5" imgW="685800" imgH="241300" progId="Equation.DSMT4">
                  <p:embed/>
                </p:oleObj>
              </mc:Choice>
              <mc:Fallback>
                <p:oleObj name="Equation" r:id="rId5" imgW="685800" imgH="241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5159" y="3058107"/>
                        <a:ext cx="1457772" cy="380049"/>
                      </a:xfrm>
                      <a:prstGeom prst="rect">
                        <a:avLst/>
                      </a:prstGeom>
                      <a:solidFill>
                        <a:schemeClr val="bg1"/>
                      </a:solidFill>
                      <a:ln>
                        <a:noFill/>
                      </a:ln>
                    </p:spPr>
                  </p:pic>
                </p:oleObj>
              </mc:Fallback>
            </mc:AlternateContent>
          </a:graphicData>
        </a:graphic>
      </p:graphicFrame>
      <p:sp>
        <p:nvSpPr>
          <p:cNvPr id="33803" name="Rectangle 11" descr="白色大理石"/>
          <p:cNvSpPr>
            <a:spLocks noChangeArrowheads="1"/>
          </p:cNvSpPr>
          <p:nvPr/>
        </p:nvSpPr>
        <p:spPr bwMode="auto">
          <a:xfrm>
            <a:off x="0" y="3146003"/>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33804" name="Object 12"/>
          <p:cNvGraphicFramePr>
            <a:graphicFrameLocks noChangeAspect="1"/>
          </p:cNvGraphicFramePr>
          <p:nvPr>
            <p:extLst>
              <p:ext uri="{D42A27DB-BD31-4B8C-83A1-F6EECF244321}">
                <p14:modId xmlns:p14="http://schemas.microsoft.com/office/powerpoint/2010/main" val="1709016765"/>
              </p:ext>
            </p:extLst>
          </p:nvPr>
        </p:nvGraphicFramePr>
        <p:xfrm>
          <a:off x="2835176" y="4679458"/>
          <a:ext cx="2940100" cy="910778"/>
        </p:xfrm>
        <a:graphic>
          <a:graphicData uri="http://schemas.openxmlformats.org/presentationml/2006/ole">
            <mc:AlternateContent xmlns:mc="http://schemas.openxmlformats.org/markup-compatibility/2006">
              <mc:Choice xmlns:v="urn:schemas-microsoft-com:vml" Requires="v">
                <p:oleObj spid="_x0000_s19720" name="Equation" r:id="rId7" imgW="1040948" imgH="431613" progId="Equation.DSMT4">
                  <p:embed/>
                </p:oleObj>
              </mc:Choice>
              <mc:Fallback>
                <p:oleObj name="Equation" r:id="rId7" imgW="1040948" imgH="431613"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5176" y="4679458"/>
                        <a:ext cx="2940100" cy="910778"/>
                      </a:xfrm>
                      <a:prstGeom prst="rect">
                        <a:avLst/>
                      </a:prstGeom>
                      <a:solidFill>
                        <a:schemeClr val="bg1"/>
                      </a:solidFill>
                      <a:ln>
                        <a:noFill/>
                      </a:ln>
                    </p:spPr>
                  </p:pic>
                </p:oleObj>
              </mc:Fallback>
            </mc:AlternateContent>
          </a:graphicData>
        </a:graphic>
      </p:graphicFrame>
      <p:sp>
        <p:nvSpPr>
          <p:cNvPr id="33805" name="Rectangle 13" descr="白色大理石"/>
          <p:cNvSpPr>
            <a:spLocks noChangeArrowheads="1"/>
          </p:cNvSpPr>
          <p:nvPr/>
        </p:nvSpPr>
        <p:spPr bwMode="auto">
          <a:xfrm>
            <a:off x="0" y="3184511"/>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33806" name="Object 14"/>
          <p:cNvGraphicFramePr>
            <a:graphicFrameLocks noChangeAspect="1"/>
          </p:cNvGraphicFramePr>
          <p:nvPr>
            <p:extLst>
              <p:ext uri="{D42A27DB-BD31-4B8C-83A1-F6EECF244321}">
                <p14:modId xmlns:p14="http://schemas.microsoft.com/office/powerpoint/2010/main" val="3021403403"/>
              </p:ext>
            </p:extLst>
          </p:nvPr>
        </p:nvGraphicFramePr>
        <p:xfrm>
          <a:off x="5997327" y="4696445"/>
          <a:ext cx="1053703" cy="338193"/>
        </p:xfrm>
        <a:graphic>
          <a:graphicData uri="http://schemas.openxmlformats.org/presentationml/2006/ole">
            <mc:AlternateContent xmlns:mc="http://schemas.openxmlformats.org/markup-compatibility/2006">
              <mc:Choice xmlns:v="urn:schemas-microsoft-com:vml" Requires="v">
                <p:oleObj spid="_x0000_s19721" name="Equation" r:id="rId9" imgW="418918" imgH="177723" progId="Equation.DSMT4">
                  <p:embed/>
                </p:oleObj>
              </mc:Choice>
              <mc:Fallback>
                <p:oleObj name="Equation" r:id="rId9" imgW="418918" imgH="177723"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97327" y="4696445"/>
                        <a:ext cx="1053703" cy="338193"/>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25806970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4B995B-DB53-42D7-84DF-669EAE448ABB}" type="slidenum">
              <a:rPr lang="en-US" altLang="zh-CN"/>
              <a:pPr>
                <a:defRPr/>
              </a:pPr>
              <a:t>49</a:t>
            </a:fld>
            <a:endParaRPr lang="en-US" altLang="zh-CN"/>
          </a:p>
        </p:txBody>
      </p:sp>
      <p:sp>
        <p:nvSpPr>
          <p:cNvPr id="34820" name="Rectangle 3"/>
          <p:cNvSpPr>
            <a:spLocks noGrp="1" noChangeArrowheads="1"/>
          </p:cNvSpPr>
          <p:nvPr>
            <p:ph type="body" idx="1"/>
          </p:nvPr>
        </p:nvSpPr>
        <p:spPr>
          <a:xfrm>
            <a:off x="910829" y="1240062"/>
            <a:ext cx="11392050" cy="5488648"/>
          </a:xfrm>
        </p:spPr>
        <p:txBody>
          <a:bodyPr>
            <a:normAutofit lnSpcReduction="10000"/>
          </a:bodyPr>
          <a:lstStyle/>
          <a:p>
            <a:pPr marL="765353" indent="-765353">
              <a:lnSpc>
                <a:spcPct val="80000"/>
              </a:lnSpc>
            </a:pPr>
            <a:r>
              <a:rPr lang="zh-CN" altLang="en-US" sz="3500" b="1" dirty="0">
                <a:latin typeface="华文细黑" pitchFamily="2" charset="-122"/>
                <a:ea typeface="华文细黑" pitchFamily="2" charset="-122"/>
              </a:rPr>
              <a:t>变换域信息隐藏</a:t>
            </a:r>
            <a:r>
              <a:rPr lang="zh-CN" altLang="en-US" sz="3500" dirty="0">
                <a:latin typeface="华文细黑" pitchFamily="2" charset="-122"/>
                <a:ea typeface="华文细黑" pitchFamily="2" charset="-122"/>
              </a:rPr>
              <a:t> </a:t>
            </a:r>
            <a:endParaRPr lang="zh-CN" altLang="en-US" sz="3500" b="1" dirty="0">
              <a:latin typeface="华文细黑" pitchFamily="2" charset="-122"/>
              <a:ea typeface="华文细黑" pitchFamily="2" charset="-122"/>
            </a:endParaRPr>
          </a:p>
          <a:p>
            <a:pPr marL="765353" indent="-765353">
              <a:lnSpc>
                <a:spcPct val="80000"/>
              </a:lnSpc>
            </a:pPr>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变换域隐藏技术中，信息隐藏过程是在变换域中</a:t>
            </a:r>
            <a:r>
              <a:rPr lang="zh-CN" altLang="en-US" sz="3000" b="1" dirty="0" smtClean="0">
                <a:latin typeface="华文细黑" pitchFamily="2" charset="-122"/>
                <a:ea typeface="华文细黑" pitchFamily="2" charset="-122"/>
              </a:rPr>
              <a:t>进行的</a:t>
            </a:r>
            <a:r>
              <a:rPr lang="zh-CN" altLang="en-US" sz="3000" b="1" dirty="0">
                <a:latin typeface="华文细黑" pitchFamily="2" charset="-122"/>
                <a:ea typeface="华文细黑" pitchFamily="2" charset="-122"/>
              </a:rPr>
              <a:t>。借助信号进行正交变换后能量重新分布的特点，</a:t>
            </a:r>
            <a:r>
              <a:rPr lang="zh-CN" altLang="en-US" sz="3000" b="1" dirty="0" smtClean="0">
                <a:latin typeface="华文细黑" pitchFamily="2" charset="-122"/>
                <a:ea typeface="华文细黑" pitchFamily="2" charset="-122"/>
              </a:rPr>
              <a:t>进行信息</a:t>
            </a:r>
            <a:r>
              <a:rPr lang="zh-CN" altLang="en-US" sz="3000" b="1" dirty="0">
                <a:latin typeface="华文细黑" pitchFamily="2" charset="-122"/>
                <a:ea typeface="华文细黑" pitchFamily="2" charset="-122"/>
              </a:rPr>
              <a:t>隐藏，可以较好的解决不可感知性和稳健性的矛盾。</a:t>
            </a:r>
          </a:p>
          <a:p>
            <a:pPr marL="765353" indent="-765353">
              <a:buNone/>
            </a:pPr>
            <a:r>
              <a:rPr lang="zh-CN" altLang="en-US" sz="3000" b="1" dirty="0">
                <a:latin typeface="华文细黑" pitchFamily="2" charset="-122"/>
                <a:ea typeface="华文细黑" pitchFamily="2" charset="-122"/>
              </a:rPr>
              <a:t>        信息隐藏中常用的变换有：</a:t>
            </a:r>
          </a:p>
          <a:p>
            <a:pPr marL="765353" indent="-765353">
              <a:buNone/>
            </a:pPr>
            <a:r>
              <a:rPr lang="zh-CN" altLang="en-US" sz="3000" b="1" dirty="0">
                <a:latin typeface="华文细黑" pitchFamily="2" charset="-122"/>
                <a:ea typeface="华文细黑" pitchFamily="2" charset="-122"/>
              </a:rPr>
              <a:t>       </a:t>
            </a:r>
            <a:r>
              <a:rPr lang="zh-CN" altLang="en-US" sz="3000" b="1" dirty="0" smtClean="0">
                <a:ea typeface="华文细黑" pitchFamily="2" charset="-122"/>
              </a:rPr>
              <a:t>离散</a:t>
            </a:r>
            <a:r>
              <a:rPr lang="zh-CN" altLang="en-US" sz="3000" b="1" dirty="0">
                <a:ea typeface="华文细黑" pitchFamily="2" charset="-122"/>
              </a:rPr>
              <a:t>傅立叶变换（</a:t>
            </a:r>
            <a:r>
              <a:rPr lang="en-US" altLang="zh-CN" sz="3000" b="1" dirty="0">
                <a:ea typeface="华文细黑" pitchFamily="2" charset="-122"/>
              </a:rPr>
              <a:t>Discrete Fourier Transform</a:t>
            </a:r>
            <a:r>
              <a:rPr lang="zh-CN" altLang="en-US" sz="3000" b="1" dirty="0">
                <a:ea typeface="华文细黑" pitchFamily="2" charset="-122"/>
              </a:rPr>
              <a:t>，</a:t>
            </a:r>
            <a:r>
              <a:rPr lang="en-US" altLang="zh-CN" sz="3000" b="1" dirty="0">
                <a:ea typeface="华文细黑" pitchFamily="2" charset="-122"/>
              </a:rPr>
              <a:t>DFT</a:t>
            </a:r>
            <a:r>
              <a:rPr lang="zh-CN" altLang="en-US" sz="3000" b="1" dirty="0">
                <a:ea typeface="华文细黑" pitchFamily="2" charset="-122"/>
              </a:rPr>
              <a:t>）</a:t>
            </a:r>
          </a:p>
          <a:p>
            <a:pPr marL="765353" indent="-765353">
              <a:buNone/>
            </a:pPr>
            <a:r>
              <a:rPr lang="zh-CN" altLang="en-US" sz="3000" b="1" dirty="0">
                <a:ea typeface="华文细黑" pitchFamily="2" charset="-122"/>
              </a:rPr>
              <a:t>        离散余弦变换（</a:t>
            </a:r>
            <a:r>
              <a:rPr lang="en-US" altLang="zh-CN" sz="3000" b="1" dirty="0">
                <a:ea typeface="华文细黑" pitchFamily="2" charset="-122"/>
              </a:rPr>
              <a:t>Discrete Cosine Transform</a:t>
            </a:r>
            <a:r>
              <a:rPr lang="zh-CN" altLang="en-US" sz="3000" b="1" dirty="0">
                <a:ea typeface="华文细黑" pitchFamily="2" charset="-122"/>
              </a:rPr>
              <a:t>，</a:t>
            </a:r>
            <a:r>
              <a:rPr lang="en-US" altLang="zh-CN" sz="3000" b="1" dirty="0">
                <a:ea typeface="华文细黑" pitchFamily="2" charset="-122"/>
              </a:rPr>
              <a:t>DCT</a:t>
            </a:r>
            <a:r>
              <a:rPr lang="zh-CN" altLang="en-US" sz="3000" b="1" dirty="0">
                <a:ea typeface="华文细黑" pitchFamily="2" charset="-122"/>
              </a:rPr>
              <a:t>）</a:t>
            </a:r>
          </a:p>
          <a:p>
            <a:pPr marL="765353" indent="-765353">
              <a:buNone/>
            </a:pPr>
            <a:r>
              <a:rPr lang="zh-CN" altLang="en-US" sz="3000" b="1" dirty="0">
                <a:ea typeface="华文细黑" pitchFamily="2" charset="-122"/>
              </a:rPr>
              <a:t>        离散小波变换（</a:t>
            </a:r>
            <a:r>
              <a:rPr lang="en-US" altLang="zh-CN" sz="3000" b="1" dirty="0">
                <a:ea typeface="华文细黑" pitchFamily="2" charset="-122"/>
              </a:rPr>
              <a:t>Discrete Wavelet Transform</a:t>
            </a:r>
            <a:r>
              <a:rPr lang="zh-CN" altLang="en-US" sz="3000" b="1" dirty="0">
                <a:ea typeface="华文细黑" pitchFamily="2" charset="-122"/>
              </a:rPr>
              <a:t>，</a:t>
            </a:r>
            <a:r>
              <a:rPr lang="en-US" altLang="zh-CN" sz="3000" b="1" dirty="0">
                <a:ea typeface="华文细黑" pitchFamily="2" charset="-122"/>
              </a:rPr>
              <a:t>DWT</a:t>
            </a:r>
            <a:r>
              <a:rPr lang="zh-CN" altLang="en-US" sz="3000" b="1" dirty="0">
                <a:ea typeface="华文细黑" pitchFamily="2" charset="-122"/>
              </a:rPr>
              <a:t>）</a:t>
            </a:r>
          </a:p>
          <a:p>
            <a:pPr marL="765353" indent="-765353">
              <a:buNone/>
            </a:pPr>
            <a:r>
              <a:rPr lang="zh-CN" altLang="en-US" sz="3000" b="1" dirty="0">
                <a:latin typeface="华文细黑" pitchFamily="2" charset="-122"/>
                <a:ea typeface="华文细黑" pitchFamily="2" charset="-122"/>
              </a:rPr>
              <a:t>        此外，近年出现</a:t>
            </a:r>
            <a:r>
              <a:rPr lang="en-US" altLang="zh-CN" sz="3000" b="1" dirty="0" err="1">
                <a:ea typeface="华文细黑" pitchFamily="2" charset="-122"/>
              </a:rPr>
              <a:t>Bandelet</a:t>
            </a:r>
            <a:r>
              <a:rPr lang="zh-CN" altLang="en-US" sz="3000" b="1" dirty="0">
                <a:latin typeface="华文细黑" pitchFamily="2" charset="-122"/>
                <a:ea typeface="华文细黑" pitchFamily="2" charset="-122"/>
              </a:rPr>
              <a:t>变换，</a:t>
            </a:r>
            <a:r>
              <a:rPr lang="en-US" altLang="zh-CN" sz="3000" b="1" dirty="0" err="1">
                <a:ea typeface="华文细黑" pitchFamily="2" charset="-122"/>
              </a:rPr>
              <a:t>Curvelet</a:t>
            </a:r>
            <a:r>
              <a:rPr lang="zh-CN" altLang="en-US" sz="3000" b="1" dirty="0">
                <a:latin typeface="华文细黑" pitchFamily="2" charset="-122"/>
                <a:ea typeface="华文细黑" pitchFamily="2" charset="-122"/>
              </a:rPr>
              <a:t>变换等。 </a:t>
            </a:r>
          </a:p>
          <a:p>
            <a:pPr marL="765353" indent="-765353" algn="just">
              <a:lnSpc>
                <a:spcPct val="80000"/>
              </a:lnSpc>
              <a:buNone/>
            </a:pPr>
            <a:r>
              <a:rPr lang="zh-CN" altLang="en-US" sz="2500" b="1" dirty="0">
                <a:latin typeface="华文细黑" pitchFamily="2" charset="-122"/>
                <a:ea typeface="华文细黑" pitchFamily="2" charset="-122"/>
              </a:rPr>
              <a:t>        </a:t>
            </a:r>
          </a:p>
        </p:txBody>
      </p:sp>
      <p:sp>
        <p:nvSpPr>
          <p:cNvPr id="34821" name="Rectangle 4"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Tree>
    <p:extLst>
      <p:ext uri="{BB962C8B-B14F-4D97-AF65-F5344CB8AC3E}">
        <p14:creationId xmlns:p14="http://schemas.microsoft.com/office/powerpoint/2010/main" val="87854745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45033553-E1CA-422D-9E87-A712CAC28803}" type="slidenum">
              <a:rPr lang="en-US" altLang="zh-CN"/>
              <a:pPr>
                <a:defRPr/>
              </a:pPr>
              <a:t>5</a:t>
            </a:fld>
            <a:endParaRPr lang="en-US" altLang="zh-CN"/>
          </a:p>
        </p:txBody>
      </p:sp>
      <p:sp>
        <p:nvSpPr>
          <p:cNvPr id="9220" name="Rectangle 3"/>
          <p:cNvSpPr>
            <a:spLocks noGrp="1" noChangeArrowheads="1"/>
          </p:cNvSpPr>
          <p:nvPr>
            <p:ph type="body" idx="1"/>
          </p:nvPr>
        </p:nvSpPr>
        <p:spPr>
          <a:xfrm>
            <a:off x="962174" y="1312070"/>
            <a:ext cx="10929938" cy="4544368"/>
          </a:xfrm>
        </p:spPr>
        <p:txBody>
          <a:bodyPr/>
          <a:lstStyle/>
          <a:p>
            <a:pPr marL="765353" indent="-765353"/>
            <a:r>
              <a:rPr lang="zh-CN" altLang="en-US" sz="3500" b="1" dirty="0">
                <a:latin typeface="华文细黑" pitchFamily="2" charset="-122"/>
                <a:ea typeface="华文细黑" pitchFamily="2" charset="-122"/>
              </a:rPr>
              <a:t>信息隐藏定义</a:t>
            </a:r>
          </a:p>
          <a:p>
            <a:pPr marL="765353" indent="-765353"/>
            <a:endParaRPr lang="zh-CN" altLang="en-US" b="1" dirty="0" smtClean="0">
              <a:latin typeface="华文细黑" pitchFamily="2" charset="-122"/>
              <a:ea typeface="华文细黑" pitchFamily="2" charset="-122"/>
            </a:endParaRPr>
          </a:p>
          <a:p>
            <a:pPr marL="765353" indent="-765353" algn="just">
              <a:buNone/>
            </a:pPr>
            <a:r>
              <a:rPr lang="zh-CN" altLang="en-US" sz="3500" b="1" dirty="0">
                <a:solidFill>
                  <a:schemeClr val="tx2"/>
                </a:solidFill>
                <a:latin typeface="华文细黑" pitchFamily="2" charset="-122"/>
                <a:ea typeface="华文细黑" pitchFamily="2" charset="-122"/>
              </a:rPr>
              <a:t>       </a:t>
            </a:r>
            <a:r>
              <a:rPr lang="zh-CN" altLang="en-US" sz="3200" b="1" dirty="0">
                <a:latin typeface="Calibri" panose="020F0502020204030204" pitchFamily="34" charset="0"/>
                <a:ea typeface="宋体" panose="02010600030101010101" pitchFamily="2" charset="-122"/>
              </a:rPr>
              <a:t>信息隐藏（</a:t>
            </a:r>
            <a:r>
              <a:rPr lang="en-US" altLang="zh-CN" sz="3200" b="1" dirty="0">
                <a:latin typeface="Calibri" panose="020F0502020204030204" pitchFamily="34" charset="0"/>
                <a:ea typeface="宋体" panose="02010600030101010101" pitchFamily="2" charset="-122"/>
              </a:rPr>
              <a:t>Information Hiding</a:t>
            </a:r>
            <a:r>
              <a:rPr lang="zh-CN" altLang="en-US" sz="3200" b="1" dirty="0">
                <a:latin typeface="Calibri" panose="020F0502020204030204" pitchFamily="34" charset="0"/>
                <a:ea typeface="宋体" panose="02010600030101010101" pitchFamily="2" charset="-122"/>
              </a:rPr>
              <a:t>），也叫数据隐藏。简单地说，信息隐藏就是将秘密信息隐藏于另一非保密的载体之中。这里的载体可以是图像、音频、视频、文本 ，也可以是信道，甚至是某套编码体制或整个系统。 </a:t>
            </a:r>
          </a:p>
        </p:txBody>
      </p:sp>
    </p:spTree>
    <p:extLst>
      <p:ext uri="{BB962C8B-B14F-4D97-AF65-F5344CB8AC3E}">
        <p14:creationId xmlns:p14="http://schemas.microsoft.com/office/powerpoint/2010/main" val="66025681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789E689B-505A-48AE-9BF6-166045A9CCD4}" type="slidenum">
              <a:rPr lang="en-US" altLang="zh-CN"/>
              <a:pPr>
                <a:defRPr/>
              </a:pPr>
              <a:t>50</a:t>
            </a:fld>
            <a:endParaRPr lang="en-US" altLang="zh-CN"/>
          </a:p>
        </p:txBody>
      </p:sp>
      <p:sp>
        <p:nvSpPr>
          <p:cNvPr id="35844" name="Rectangle 3"/>
          <p:cNvSpPr>
            <a:spLocks noGrp="1" noChangeArrowheads="1"/>
          </p:cNvSpPr>
          <p:nvPr>
            <p:ph type="body" idx="1"/>
          </p:nvPr>
        </p:nvSpPr>
        <p:spPr>
          <a:xfrm>
            <a:off x="962175" y="1983957"/>
            <a:ext cx="11289357" cy="4480225"/>
          </a:xfrm>
        </p:spPr>
        <p:txBody>
          <a:bodyPr/>
          <a:lstStyle/>
          <a:p>
            <a:pPr marL="765353" indent="-765353"/>
            <a:r>
              <a:rPr lang="zh-CN" altLang="en-US" sz="3500" b="1" dirty="0">
                <a:latin typeface="华文细黑" pitchFamily="2" charset="-122"/>
                <a:ea typeface="华文细黑" pitchFamily="2" charset="-122"/>
              </a:rPr>
              <a:t>离散余弦变换</a:t>
            </a:r>
            <a:r>
              <a:rPr lang="zh-CN" altLang="en-US" sz="3500" dirty="0">
                <a:latin typeface="华文细黑" pitchFamily="2" charset="-122"/>
                <a:ea typeface="华文细黑" pitchFamily="2" charset="-122"/>
              </a:rPr>
              <a:t> </a:t>
            </a:r>
            <a:r>
              <a:rPr lang="zh-CN" altLang="en-US" sz="3500" b="1" dirty="0">
                <a:latin typeface="华文细黑" pitchFamily="2" charset="-122"/>
                <a:ea typeface="华文细黑" pitchFamily="2" charset="-122"/>
              </a:rPr>
              <a:t>（</a:t>
            </a:r>
            <a:r>
              <a:rPr lang="en-US" altLang="zh-CN" sz="3500" b="1" dirty="0">
                <a:ea typeface="华文细黑" pitchFamily="2" charset="-122"/>
              </a:rPr>
              <a:t>DCT</a:t>
            </a:r>
            <a:r>
              <a:rPr lang="en-US" altLang="zh-CN" sz="3500" b="1" dirty="0">
                <a:latin typeface="华文细黑" pitchFamily="2" charset="-122"/>
                <a:ea typeface="华文细黑" pitchFamily="2" charset="-122"/>
              </a:rPr>
              <a:t>)</a:t>
            </a:r>
          </a:p>
          <a:p>
            <a:pPr marL="765353" indent="-765353"/>
            <a:endParaRPr lang="en-US" altLang="zh-CN" sz="3000" b="1" dirty="0">
              <a:latin typeface="华文细黑" pitchFamily="2" charset="-122"/>
              <a:ea typeface="华文细黑" pitchFamily="2" charset="-122"/>
            </a:endParaRPr>
          </a:p>
          <a:p>
            <a:pPr marL="765353" indent="-765353">
              <a:buNone/>
            </a:pPr>
            <a:r>
              <a:rPr lang="en-US" altLang="zh-CN" sz="3000" b="1" dirty="0">
                <a:latin typeface="华文细黑" pitchFamily="2" charset="-122"/>
                <a:ea typeface="华文细黑" pitchFamily="2" charset="-122"/>
              </a:rPr>
              <a:t>        </a:t>
            </a:r>
            <a:r>
              <a:rPr lang="en-US" altLang="zh-CN" sz="3000" b="1" dirty="0">
                <a:ea typeface="华文细黑" pitchFamily="2" charset="-122"/>
              </a:rPr>
              <a:t>DCT</a:t>
            </a:r>
            <a:r>
              <a:rPr lang="zh-CN" altLang="en-US" sz="3000" b="1" dirty="0">
                <a:ea typeface="华文细黑" pitchFamily="2" charset="-122"/>
              </a:rPr>
              <a:t>变换是一种通常使用的图像压缩标准，</a:t>
            </a:r>
            <a:r>
              <a:rPr lang="en-US" altLang="zh-CN" sz="3000" b="1" dirty="0">
                <a:ea typeface="华文细黑" pitchFamily="2" charset="-122"/>
              </a:rPr>
              <a:t>JPEG</a:t>
            </a:r>
            <a:r>
              <a:rPr lang="zh-CN" altLang="en-US" sz="3000" b="1" dirty="0">
                <a:ea typeface="华文细黑" pitchFamily="2" charset="-122"/>
              </a:rPr>
              <a:t>、</a:t>
            </a:r>
          </a:p>
          <a:p>
            <a:pPr marL="765353" indent="-765353">
              <a:buNone/>
            </a:pPr>
            <a:r>
              <a:rPr lang="en-US" altLang="zh-CN" sz="3000" b="1" dirty="0">
                <a:ea typeface="华文细黑" pitchFamily="2" charset="-122"/>
              </a:rPr>
              <a:t>MPEG-2</a:t>
            </a:r>
            <a:r>
              <a:rPr lang="zh-CN" altLang="en-US" sz="3000" b="1" dirty="0">
                <a:ea typeface="华文细黑" pitchFamily="2" charset="-122"/>
              </a:rPr>
              <a:t>等标准，采用的变换都是</a:t>
            </a:r>
            <a:r>
              <a:rPr lang="en-US" altLang="zh-CN" sz="3000" b="1" dirty="0">
                <a:ea typeface="华文细黑" pitchFamily="2" charset="-122"/>
              </a:rPr>
              <a:t>DCT</a:t>
            </a:r>
            <a:r>
              <a:rPr lang="zh-CN" altLang="en-US" sz="3000" b="1" dirty="0">
                <a:latin typeface="华文细黑" pitchFamily="2" charset="-122"/>
                <a:ea typeface="华文细黑" pitchFamily="2" charset="-122"/>
              </a:rPr>
              <a:t>。</a:t>
            </a:r>
          </a:p>
          <a:p>
            <a:pPr marL="765353" indent="-765353">
              <a:buNone/>
            </a:pPr>
            <a:r>
              <a:rPr lang="zh-CN" altLang="en-US" sz="3000" b="1" dirty="0">
                <a:latin typeface="华文细黑" pitchFamily="2" charset="-122"/>
                <a:ea typeface="华文细黑" pitchFamily="2" charset="-122"/>
              </a:rPr>
              <a:t>        基于</a:t>
            </a:r>
            <a:r>
              <a:rPr lang="en-US" altLang="zh-CN" sz="3000" b="1" dirty="0">
                <a:ea typeface="华文细黑" pitchFamily="2" charset="-122"/>
              </a:rPr>
              <a:t>DCT</a:t>
            </a:r>
            <a:r>
              <a:rPr lang="zh-CN" altLang="en-US" sz="3000" b="1" dirty="0">
                <a:latin typeface="华文细黑" pitchFamily="2" charset="-122"/>
                <a:ea typeface="华文细黑" pitchFamily="2" charset="-122"/>
              </a:rPr>
              <a:t>的数字水印算法首先从载体中获取特征进行</a:t>
            </a:r>
          </a:p>
          <a:p>
            <a:pPr marL="765353" indent="-765353">
              <a:buNone/>
            </a:pPr>
            <a:r>
              <a:rPr lang="zh-CN" altLang="en-US" sz="3000" b="1" dirty="0">
                <a:latin typeface="华文细黑" pitchFamily="2" charset="-122"/>
                <a:ea typeface="华文细黑" pitchFamily="2" charset="-122"/>
              </a:rPr>
              <a:t>二维离散余弦变换，然后</a:t>
            </a:r>
            <a:r>
              <a:rPr lang="zh-CN" altLang="en-US" sz="3000" b="1" dirty="0">
                <a:solidFill>
                  <a:srgbClr val="FF0000"/>
                </a:solidFill>
                <a:latin typeface="华文细黑" pitchFamily="2" charset="-122"/>
                <a:ea typeface="华文细黑" pitchFamily="2" charset="-122"/>
              </a:rPr>
              <a:t>选择适当的系数将水印嵌入</a:t>
            </a:r>
            <a:r>
              <a:rPr lang="zh-CN" altLang="en-US" sz="3000" b="1" dirty="0">
                <a:latin typeface="华文细黑" pitchFamily="2" charset="-122"/>
                <a:ea typeface="华文细黑" pitchFamily="2" charset="-122"/>
              </a:rPr>
              <a:t>，最</a:t>
            </a:r>
          </a:p>
          <a:p>
            <a:pPr marL="765353" indent="-765353">
              <a:buNone/>
            </a:pPr>
            <a:r>
              <a:rPr lang="zh-CN" altLang="en-US" sz="3000" b="1" dirty="0">
                <a:latin typeface="华文细黑" pitchFamily="2" charset="-122"/>
                <a:ea typeface="华文细黑" pitchFamily="2" charset="-122"/>
              </a:rPr>
              <a:t>后进行二维离散余弦反变换得到加入水印的图像。</a:t>
            </a:r>
          </a:p>
          <a:p>
            <a:pPr marL="765353" indent="-765353">
              <a:buNone/>
            </a:pPr>
            <a:r>
              <a:rPr lang="zh-CN" altLang="en-US" sz="3000" b="1" dirty="0">
                <a:latin typeface="华文细黑" pitchFamily="2" charset="-122"/>
                <a:ea typeface="华文细黑" pitchFamily="2" charset="-122"/>
              </a:rPr>
              <a:t>                </a:t>
            </a:r>
          </a:p>
        </p:txBody>
      </p:sp>
      <p:sp>
        <p:nvSpPr>
          <p:cNvPr id="35845" name="Rectangle 4"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Tree>
    <p:extLst>
      <p:ext uri="{BB962C8B-B14F-4D97-AF65-F5344CB8AC3E}">
        <p14:creationId xmlns:p14="http://schemas.microsoft.com/office/powerpoint/2010/main" val="285011121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7"/>
          <p:cNvSpPr>
            <a:spLocks noGrp="1" noChangeArrowheads="1"/>
          </p:cNvSpPr>
          <p:nvPr>
            <p:ph type="sldNum" sz="quarter" idx="11"/>
          </p:nvPr>
        </p:nvSpPr>
        <p:spPr/>
        <p:txBody>
          <a:bodyPr/>
          <a:lstStyle>
            <a:lvl1pPr>
              <a:defRPr>
                <a:solidFill>
                  <a:schemeClr val="tx1"/>
                </a:solidFill>
                <a:latin typeface="Arial" pitchFamily="34" charset="0"/>
                <a:ea typeface="宋体" pitchFamily="2" charset="-122"/>
              </a:defRPr>
            </a:lvl1pPr>
            <a:lvl2pPr marL="932774" indent="-358759">
              <a:defRPr>
                <a:solidFill>
                  <a:schemeClr val="tx1"/>
                </a:solidFill>
                <a:latin typeface="Arial" pitchFamily="34" charset="0"/>
                <a:ea typeface="宋体" pitchFamily="2" charset="-122"/>
              </a:defRPr>
            </a:lvl2pPr>
            <a:lvl3pPr marL="1435037" indent="-287007">
              <a:defRPr>
                <a:solidFill>
                  <a:schemeClr val="tx1"/>
                </a:solidFill>
                <a:latin typeface="Arial" pitchFamily="34" charset="0"/>
                <a:ea typeface="宋体" pitchFamily="2" charset="-122"/>
              </a:defRPr>
            </a:lvl3pPr>
            <a:lvl4pPr marL="2009051" indent="-287007">
              <a:defRPr>
                <a:solidFill>
                  <a:schemeClr val="tx1"/>
                </a:solidFill>
                <a:latin typeface="Arial" pitchFamily="34" charset="0"/>
                <a:ea typeface="宋体" pitchFamily="2" charset="-122"/>
              </a:defRPr>
            </a:lvl4pPr>
            <a:lvl5pPr marL="2583066" indent="-287007">
              <a:defRPr>
                <a:solidFill>
                  <a:schemeClr val="tx1"/>
                </a:solidFill>
                <a:latin typeface="Arial" pitchFamily="34" charset="0"/>
                <a:ea typeface="宋体" pitchFamily="2" charset="-122"/>
              </a:defRPr>
            </a:lvl5pPr>
            <a:lvl6pPr marL="3157080" indent="-287007" eaLnBrk="0" fontAlgn="base" hangingPunct="0">
              <a:spcBef>
                <a:spcPct val="0"/>
              </a:spcBef>
              <a:spcAft>
                <a:spcPct val="0"/>
              </a:spcAft>
              <a:defRPr>
                <a:solidFill>
                  <a:schemeClr val="tx1"/>
                </a:solidFill>
                <a:latin typeface="Arial" pitchFamily="34" charset="0"/>
                <a:ea typeface="宋体" pitchFamily="2" charset="-122"/>
              </a:defRPr>
            </a:lvl6pPr>
            <a:lvl7pPr marL="3731095" indent="-287007" eaLnBrk="0" fontAlgn="base" hangingPunct="0">
              <a:spcBef>
                <a:spcPct val="0"/>
              </a:spcBef>
              <a:spcAft>
                <a:spcPct val="0"/>
              </a:spcAft>
              <a:defRPr>
                <a:solidFill>
                  <a:schemeClr val="tx1"/>
                </a:solidFill>
                <a:latin typeface="Arial" pitchFamily="34" charset="0"/>
                <a:ea typeface="宋体" pitchFamily="2" charset="-122"/>
              </a:defRPr>
            </a:lvl7pPr>
            <a:lvl8pPr marL="4305110" indent="-287007" eaLnBrk="0" fontAlgn="base" hangingPunct="0">
              <a:spcBef>
                <a:spcPct val="0"/>
              </a:spcBef>
              <a:spcAft>
                <a:spcPct val="0"/>
              </a:spcAft>
              <a:defRPr>
                <a:solidFill>
                  <a:schemeClr val="tx1"/>
                </a:solidFill>
                <a:latin typeface="Arial" pitchFamily="34" charset="0"/>
                <a:ea typeface="宋体" pitchFamily="2" charset="-122"/>
              </a:defRPr>
            </a:lvl8pPr>
            <a:lvl9pPr marL="4879124" indent="-287007" eaLnBrk="0" fontAlgn="base" hangingPunct="0">
              <a:spcBef>
                <a:spcPct val="0"/>
              </a:spcBef>
              <a:spcAft>
                <a:spcPct val="0"/>
              </a:spcAft>
              <a:defRPr>
                <a:solidFill>
                  <a:schemeClr val="tx1"/>
                </a:solidFill>
                <a:latin typeface="Arial" pitchFamily="34" charset="0"/>
                <a:ea typeface="宋体" pitchFamily="2" charset="-122"/>
              </a:defRPr>
            </a:lvl9pPr>
          </a:lstStyle>
          <a:p>
            <a:fld id="{59BD42B4-E3E6-49AD-AB31-89B7571F1A88}" type="slidenum">
              <a:rPr lang="en-US" altLang="zh-CN">
                <a:solidFill>
                  <a:srgbClr val="339933"/>
                </a:solidFill>
              </a:rPr>
              <a:pPr/>
              <a:t>51</a:t>
            </a:fld>
            <a:endParaRPr lang="en-US" altLang="zh-CN">
              <a:solidFill>
                <a:srgbClr val="339933"/>
              </a:solidFill>
            </a:endParaRPr>
          </a:p>
        </p:txBody>
      </p:sp>
      <p:sp>
        <p:nvSpPr>
          <p:cNvPr id="47106" name="Rectangle 3"/>
          <p:cNvSpPr>
            <a:spLocks noChangeArrowheads="1"/>
          </p:cNvSpPr>
          <p:nvPr/>
        </p:nvSpPr>
        <p:spPr bwMode="auto">
          <a:xfrm>
            <a:off x="859483" y="2780888"/>
            <a:ext cx="3036094" cy="2050925"/>
          </a:xfrm>
          <a:prstGeom prst="rect">
            <a:avLst/>
          </a:prstGeom>
          <a:solidFill>
            <a:schemeClr val="bg1"/>
          </a:solidFill>
          <a:ln w="9525">
            <a:solidFill>
              <a:schemeClr val="tx1"/>
            </a:solidFill>
            <a:miter lim="800000"/>
            <a:headEnd/>
            <a:tailEnd/>
          </a:ln>
        </p:spPr>
        <p:txBody>
          <a:bodyPr wrap="none" lIns="114803" tIns="57401" rIns="114803" bIns="57401"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47107" name="Line 47"/>
          <p:cNvSpPr>
            <a:spLocks noChangeShapeType="1"/>
          </p:cNvSpPr>
          <p:nvPr/>
        </p:nvSpPr>
        <p:spPr bwMode="auto">
          <a:xfrm>
            <a:off x="1466703" y="3236277"/>
            <a:ext cx="3645544" cy="60606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grpSp>
        <p:nvGrpSpPr>
          <p:cNvPr id="47108" name="Group 119"/>
          <p:cNvGrpSpPr>
            <a:grpSpLocks/>
          </p:cNvGrpSpPr>
          <p:nvPr/>
        </p:nvGrpSpPr>
        <p:grpSpPr bwMode="auto">
          <a:xfrm>
            <a:off x="5315398" y="3236277"/>
            <a:ext cx="1620738" cy="1215487"/>
            <a:chOff x="2925" y="2205"/>
            <a:chExt cx="726" cy="726"/>
          </a:xfrm>
        </p:grpSpPr>
        <p:sp>
          <p:nvSpPr>
            <p:cNvPr id="22551" name="Rectangle 48"/>
            <p:cNvSpPr>
              <a:spLocks noChangeArrowheads="1"/>
            </p:cNvSpPr>
            <p:nvPr/>
          </p:nvSpPr>
          <p:spPr bwMode="auto">
            <a:xfrm>
              <a:off x="2925"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52" name="Rectangle 49"/>
            <p:cNvSpPr>
              <a:spLocks noChangeArrowheads="1"/>
            </p:cNvSpPr>
            <p:nvPr/>
          </p:nvSpPr>
          <p:spPr bwMode="auto">
            <a:xfrm>
              <a:off x="3107"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53" name="Rectangle 56"/>
            <p:cNvSpPr>
              <a:spLocks noChangeArrowheads="1"/>
            </p:cNvSpPr>
            <p:nvPr/>
          </p:nvSpPr>
          <p:spPr bwMode="auto">
            <a:xfrm>
              <a:off x="3016"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54" name="Rectangle 58"/>
            <p:cNvSpPr>
              <a:spLocks noChangeArrowheads="1"/>
            </p:cNvSpPr>
            <p:nvPr/>
          </p:nvSpPr>
          <p:spPr bwMode="auto">
            <a:xfrm>
              <a:off x="3198"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55" name="Rectangle 59"/>
            <p:cNvSpPr>
              <a:spLocks noChangeArrowheads="1"/>
            </p:cNvSpPr>
            <p:nvPr/>
          </p:nvSpPr>
          <p:spPr bwMode="auto">
            <a:xfrm>
              <a:off x="3288"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56" name="Rectangle 60"/>
            <p:cNvSpPr>
              <a:spLocks noChangeArrowheads="1"/>
            </p:cNvSpPr>
            <p:nvPr/>
          </p:nvSpPr>
          <p:spPr bwMode="auto">
            <a:xfrm>
              <a:off x="3379"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57" name="Rectangle 61"/>
            <p:cNvSpPr>
              <a:spLocks noChangeArrowheads="1"/>
            </p:cNvSpPr>
            <p:nvPr/>
          </p:nvSpPr>
          <p:spPr bwMode="auto">
            <a:xfrm>
              <a:off x="3470"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58" name="Rectangle 62"/>
            <p:cNvSpPr>
              <a:spLocks noChangeArrowheads="1"/>
            </p:cNvSpPr>
            <p:nvPr/>
          </p:nvSpPr>
          <p:spPr bwMode="auto">
            <a:xfrm>
              <a:off x="3560"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59" name="Rectangle 63"/>
            <p:cNvSpPr>
              <a:spLocks noChangeArrowheads="1"/>
            </p:cNvSpPr>
            <p:nvPr/>
          </p:nvSpPr>
          <p:spPr bwMode="auto">
            <a:xfrm>
              <a:off x="2925"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60" name="Rectangle 64"/>
            <p:cNvSpPr>
              <a:spLocks noChangeArrowheads="1"/>
            </p:cNvSpPr>
            <p:nvPr/>
          </p:nvSpPr>
          <p:spPr bwMode="auto">
            <a:xfrm>
              <a:off x="3107"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61" name="Rectangle 65"/>
            <p:cNvSpPr>
              <a:spLocks noChangeArrowheads="1"/>
            </p:cNvSpPr>
            <p:nvPr/>
          </p:nvSpPr>
          <p:spPr bwMode="auto">
            <a:xfrm>
              <a:off x="3016"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62" name="Rectangle 66"/>
            <p:cNvSpPr>
              <a:spLocks noChangeArrowheads="1"/>
            </p:cNvSpPr>
            <p:nvPr/>
          </p:nvSpPr>
          <p:spPr bwMode="auto">
            <a:xfrm>
              <a:off x="3198"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63" name="Rectangle 67"/>
            <p:cNvSpPr>
              <a:spLocks noChangeArrowheads="1"/>
            </p:cNvSpPr>
            <p:nvPr/>
          </p:nvSpPr>
          <p:spPr bwMode="auto">
            <a:xfrm>
              <a:off x="3288"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64" name="Rectangle 68"/>
            <p:cNvSpPr>
              <a:spLocks noChangeArrowheads="1"/>
            </p:cNvSpPr>
            <p:nvPr/>
          </p:nvSpPr>
          <p:spPr bwMode="auto">
            <a:xfrm>
              <a:off x="3379"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65" name="Rectangle 69"/>
            <p:cNvSpPr>
              <a:spLocks noChangeArrowheads="1"/>
            </p:cNvSpPr>
            <p:nvPr/>
          </p:nvSpPr>
          <p:spPr bwMode="auto">
            <a:xfrm>
              <a:off x="3470"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66" name="Rectangle 70"/>
            <p:cNvSpPr>
              <a:spLocks noChangeArrowheads="1"/>
            </p:cNvSpPr>
            <p:nvPr/>
          </p:nvSpPr>
          <p:spPr bwMode="auto">
            <a:xfrm>
              <a:off x="3560"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67" name="Rectangle 71"/>
            <p:cNvSpPr>
              <a:spLocks noChangeArrowheads="1"/>
            </p:cNvSpPr>
            <p:nvPr/>
          </p:nvSpPr>
          <p:spPr bwMode="auto">
            <a:xfrm>
              <a:off x="2925"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68" name="Rectangle 72"/>
            <p:cNvSpPr>
              <a:spLocks noChangeArrowheads="1"/>
            </p:cNvSpPr>
            <p:nvPr/>
          </p:nvSpPr>
          <p:spPr bwMode="auto">
            <a:xfrm>
              <a:off x="3107"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69" name="Rectangle 73"/>
            <p:cNvSpPr>
              <a:spLocks noChangeArrowheads="1"/>
            </p:cNvSpPr>
            <p:nvPr/>
          </p:nvSpPr>
          <p:spPr bwMode="auto">
            <a:xfrm>
              <a:off x="3016"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70" name="Rectangle 74"/>
            <p:cNvSpPr>
              <a:spLocks noChangeArrowheads="1"/>
            </p:cNvSpPr>
            <p:nvPr/>
          </p:nvSpPr>
          <p:spPr bwMode="auto">
            <a:xfrm>
              <a:off x="3198"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71" name="Rectangle 75"/>
            <p:cNvSpPr>
              <a:spLocks noChangeArrowheads="1"/>
            </p:cNvSpPr>
            <p:nvPr/>
          </p:nvSpPr>
          <p:spPr bwMode="auto">
            <a:xfrm>
              <a:off x="3288"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72" name="Rectangle 76"/>
            <p:cNvSpPr>
              <a:spLocks noChangeArrowheads="1"/>
            </p:cNvSpPr>
            <p:nvPr/>
          </p:nvSpPr>
          <p:spPr bwMode="auto">
            <a:xfrm>
              <a:off x="3379"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73" name="Rectangle 77"/>
            <p:cNvSpPr>
              <a:spLocks noChangeArrowheads="1"/>
            </p:cNvSpPr>
            <p:nvPr/>
          </p:nvSpPr>
          <p:spPr bwMode="auto">
            <a:xfrm>
              <a:off x="3470"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74" name="Rectangle 78"/>
            <p:cNvSpPr>
              <a:spLocks noChangeArrowheads="1"/>
            </p:cNvSpPr>
            <p:nvPr/>
          </p:nvSpPr>
          <p:spPr bwMode="auto">
            <a:xfrm>
              <a:off x="3560"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75" name="Rectangle 79"/>
            <p:cNvSpPr>
              <a:spLocks noChangeArrowheads="1"/>
            </p:cNvSpPr>
            <p:nvPr/>
          </p:nvSpPr>
          <p:spPr bwMode="auto">
            <a:xfrm>
              <a:off x="2925"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76" name="Rectangle 80"/>
            <p:cNvSpPr>
              <a:spLocks noChangeArrowheads="1"/>
            </p:cNvSpPr>
            <p:nvPr/>
          </p:nvSpPr>
          <p:spPr bwMode="auto">
            <a:xfrm>
              <a:off x="3107"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77" name="Rectangle 81"/>
            <p:cNvSpPr>
              <a:spLocks noChangeArrowheads="1"/>
            </p:cNvSpPr>
            <p:nvPr/>
          </p:nvSpPr>
          <p:spPr bwMode="auto">
            <a:xfrm>
              <a:off x="3016"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78" name="Rectangle 82"/>
            <p:cNvSpPr>
              <a:spLocks noChangeArrowheads="1"/>
            </p:cNvSpPr>
            <p:nvPr/>
          </p:nvSpPr>
          <p:spPr bwMode="auto">
            <a:xfrm>
              <a:off x="3198"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79" name="Rectangle 83"/>
            <p:cNvSpPr>
              <a:spLocks noChangeArrowheads="1"/>
            </p:cNvSpPr>
            <p:nvPr/>
          </p:nvSpPr>
          <p:spPr bwMode="auto">
            <a:xfrm>
              <a:off x="3288"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80" name="Rectangle 84"/>
            <p:cNvSpPr>
              <a:spLocks noChangeArrowheads="1"/>
            </p:cNvSpPr>
            <p:nvPr/>
          </p:nvSpPr>
          <p:spPr bwMode="auto">
            <a:xfrm>
              <a:off x="3379"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81" name="Rectangle 85"/>
            <p:cNvSpPr>
              <a:spLocks noChangeArrowheads="1"/>
            </p:cNvSpPr>
            <p:nvPr/>
          </p:nvSpPr>
          <p:spPr bwMode="auto">
            <a:xfrm>
              <a:off x="3470"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82" name="Rectangle 86"/>
            <p:cNvSpPr>
              <a:spLocks noChangeArrowheads="1"/>
            </p:cNvSpPr>
            <p:nvPr/>
          </p:nvSpPr>
          <p:spPr bwMode="auto">
            <a:xfrm>
              <a:off x="3560"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83" name="Rectangle 87"/>
            <p:cNvSpPr>
              <a:spLocks noChangeArrowheads="1"/>
            </p:cNvSpPr>
            <p:nvPr/>
          </p:nvSpPr>
          <p:spPr bwMode="auto">
            <a:xfrm>
              <a:off x="2925"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84" name="Rectangle 88"/>
            <p:cNvSpPr>
              <a:spLocks noChangeArrowheads="1"/>
            </p:cNvSpPr>
            <p:nvPr/>
          </p:nvSpPr>
          <p:spPr bwMode="auto">
            <a:xfrm>
              <a:off x="3107"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85" name="Rectangle 89"/>
            <p:cNvSpPr>
              <a:spLocks noChangeArrowheads="1"/>
            </p:cNvSpPr>
            <p:nvPr/>
          </p:nvSpPr>
          <p:spPr bwMode="auto">
            <a:xfrm>
              <a:off x="3016"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86" name="Rectangle 90"/>
            <p:cNvSpPr>
              <a:spLocks noChangeArrowheads="1"/>
            </p:cNvSpPr>
            <p:nvPr/>
          </p:nvSpPr>
          <p:spPr bwMode="auto">
            <a:xfrm>
              <a:off x="3198"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87" name="Rectangle 91"/>
            <p:cNvSpPr>
              <a:spLocks noChangeArrowheads="1"/>
            </p:cNvSpPr>
            <p:nvPr/>
          </p:nvSpPr>
          <p:spPr bwMode="auto">
            <a:xfrm>
              <a:off x="3288"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88" name="Rectangle 92"/>
            <p:cNvSpPr>
              <a:spLocks noChangeArrowheads="1"/>
            </p:cNvSpPr>
            <p:nvPr/>
          </p:nvSpPr>
          <p:spPr bwMode="auto">
            <a:xfrm>
              <a:off x="3379"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89" name="Rectangle 93"/>
            <p:cNvSpPr>
              <a:spLocks noChangeArrowheads="1"/>
            </p:cNvSpPr>
            <p:nvPr/>
          </p:nvSpPr>
          <p:spPr bwMode="auto">
            <a:xfrm>
              <a:off x="3470"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90" name="Rectangle 94"/>
            <p:cNvSpPr>
              <a:spLocks noChangeArrowheads="1"/>
            </p:cNvSpPr>
            <p:nvPr/>
          </p:nvSpPr>
          <p:spPr bwMode="auto">
            <a:xfrm>
              <a:off x="3560"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91" name="Rectangle 95"/>
            <p:cNvSpPr>
              <a:spLocks noChangeArrowheads="1"/>
            </p:cNvSpPr>
            <p:nvPr/>
          </p:nvSpPr>
          <p:spPr bwMode="auto">
            <a:xfrm>
              <a:off x="2925"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92" name="Rectangle 96"/>
            <p:cNvSpPr>
              <a:spLocks noChangeArrowheads="1"/>
            </p:cNvSpPr>
            <p:nvPr/>
          </p:nvSpPr>
          <p:spPr bwMode="auto">
            <a:xfrm>
              <a:off x="3107"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93" name="Rectangle 97"/>
            <p:cNvSpPr>
              <a:spLocks noChangeArrowheads="1"/>
            </p:cNvSpPr>
            <p:nvPr/>
          </p:nvSpPr>
          <p:spPr bwMode="auto">
            <a:xfrm>
              <a:off x="3016"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94" name="Rectangle 98"/>
            <p:cNvSpPr>
              <a:spLocks noChangeArrowheads="1"/>
            </p:cNvSpPr>
            <p:nvPr/>
          </p:nvSpPr>
          <p:spPr bwMode="auto">
            <a:xfrm>
              <a:off x="3198"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95" name="Rectangle 99"/>
            <p:cNvSpPr>
              <a:spLocks noChangeArrowheads="1"/>
            </p:cNvSpPr>
            <p:nvPr/>
          </p:nvSpPr>
          <p:spPr bwMode="auto">
            <a:xfrm>
              <a:off x="3288"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96" name="Rectangle 100"/>
            <p:cNvSpPr>
              <a:spLocks noChangeArrowheads="1"/>
            </p:cNvSpPr>
            <p:nvPr/>
          </p:nvSpPr>
          <p:spPr bwMode="auto">
            <a:xfrm>
              <a:off x="3379"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97" name="Rectangle 101"/>
            <p:cNvSpPr>
              <a:spLocks noChangeArrowheads="1"/>
            </p:cNvSpPr>
            <p:nvPr/>
          </p:nvSpPr>
          <p:spPr bwMode="auto">
            <a:xfrm>
              <a:off x="3470"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98" name="Rectangle 102"/>
            <p:cNvSpPr>
              <a:spLocks noChangeArrowheads="1"/>
            </p:cNvSpPr>
            <p:nvPr/>
          </p:nvSpPr>
          <p:spPr bwMode="auto">
            <a:xfrm>
              <a:off x="3560"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99" name="Rectangle 103"/>
            <p:cNvSpPr>
              <a:spLocks noChangeArrowheads="1"/>
            </p:cNvSpPr>
            <p:nvPr/>
          </p:nvSpPr>
          <p:spPr bwMode="auto">
            <a:xfrm>
              <a:off x="2925"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600" name="Rectangle 104"/>
            <p:cNvSpPr>
              <a:spLocks noChangeArrowheads="1"/>
            </p:cNvSpPr>
            <p:nvPr/>
          </p:nvSpPr>
          <p:spPr bwMode="auto">
            <a:xfrm>
              <a:off x="3107"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601" name="Rectangle 105"/>
            <p:cNvSpPr>
              <a:spLocks noChangeArrowheads="1"/>
            </p:cNvSpPr>
            <p:nvPr/>
          </p:nvSpPr>
          <p:spPr bwMode="auto">
            <a:xfrm>
              <a:off x="3016"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602" name="Rectangle 106"/>
            <p:cNvSpPr>
              <a:spLocks noChangeArrowheads="1"/>
            </p:cNvSpPr>
            <p:nvPr/>
          </p:nvSpPr>
          <p:spPr bwMode="auto">
            <a:xfrm>
              <a:off x="3198"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603" name="Rectangle 107"/>
            <p:cNvSpPr>
              <a:spLocks noChangeArrowheads="1"/>
            </p:cNvSpPr>
            <p:nvPr/>
          </p:nvSpPr>
          <p:spPr bwMode="auto">
            <a:xfrm>
              <a:off x="3288"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604" name="Rectangle 108"/>
            <p:cNvSpPr>
              <a:spLocks noChangeArrowheads="1"/>
            </p:cNvSpPr>
            <p:nvPr/>
          </p:nvSpPr>
          <p:spPr bwMode="auto">
            <a:xfrm>
              <a:off x="3379"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605" name="Rectangle 109"/>
            <p:cNvSpPr>
              <a:spLocks noChangeArrowheads="1"/>
            </p:cNvSpPr>
            <p:nvPr/>
          </p:nvSpPr>
          <p:spPr bwMode="auto">
            <a:xfrm>
              <a:off x="3470"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606" name="Rectangle 110"/>
            <p:cNvSpPr>
              <a:spLocks noChangeArrowheads="1"/>
            </p:cNvSpPr>
            <p:nvPr/>
          </p:nvSpPr>
          <p:spPr bwMode="auto">
            <a:xfrm>
              <a:off x="3560"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607" name="Rectangle 111"/>
            <p:cNvSpPr>
              <a:spLocks noChangeArrowheads="1"/>
            </p:cNvSpPr>
            <p:nvPr/>
          </p:nvSpPr>
          <p:spPr bwMode="auto">
            <a:xfrm>
              <a:off x="2925"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608" name="Rectangle 112"/>
            <p:cNvSpPr>
              <a:spLocks noChangeArrowheads="1"/>
            </p:cNvSpPr>
            <p:nvPr/>
          </p:nvSpPr>
          <p:spPr bwMode="auto">
            <a:xfrm>
              <a:off x="3107"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609" name="Rectangle 113"/>
            <p:cNvSpPr>
              <a:spLocks noChangeArrowheads="1"/>
            </p:cNvSpPr>
            <p:nvPr/>
          </p:nvSpPr>
          <p:spPr bwMode="auto">
            <a:xfrm>
              <a:off x="3016"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610" name="Rectangle 114"/>
            <p:cNvSpPr>
              <a:spLocks noChangeArrowheads="1"/>
            </p:cNvSpPr>
            <p:nvPr/>
          </p:nvSpPr>
          <p:spPr bwMode="auto">
            <a:xfrm>
              <a:off x="3198"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611" name="Rectangle 115"/>
            <p:cNvSpPr>
              <a:spLocks noChangeArrowheads="1"/>
            </p:cNvSpPr>
            <p:nvPr/>
          </p:nvSpPr>
          <p:spPr bwMode="auto">
            <a:xfrm>
              <a:off x="3288"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612" name="Rectangle 116"/>
            <p:cNvSpPr>
              <a:spLocks noChangeArrowheads="1"/>
            </p:cNvSpPr>
            <p:nvPr/>
          </p:nvSpPr>
          <p:spPr bwMode="auto">
            <a:xfrm>
              <a:off x="3379"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613" name="Rectangle 117"/>
            <p:cNvSpPr>
              <a:spLocks noChangeArrowheads="1"/>
            </p:cNvSpPr>
            <p:nvPr/>
          </p:nvSpPr>
          <p:spPr bwMode="auto">
            <a:xfrm>
              <a:off x="3470"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614" name="Rectangle 118"/>
            <p:cNvSpPr>
              <a:spLocks noChangeArrowheads="1"/>
            </p:cNvSpPr>
            <p:nvPr/>
          </p:nvSpPr>
          <p:spPr bwMode="auto">
            <a:xfrm>
              <a:off x="3560"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grpSp>
      <p:sp>
        <p:nvSpPr>
          <p:cNvPr id="47109" name="Line 120"/>
          <p:cNvSpPr>
            <a:spLocks noChangeShapeType="1"/>
          </p:cNvSpPr>
          <p:nvPr/>
        </p:nvSpPr>
        <p:spPr bwMode="auto">
          <a:xfrm>
            <a:off x="7139286" y="3919360"/>
            <a:ext cx="17211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47110" name="Rectangle 121"/>
          <p:cNvSpPr>
            <a:spLocks noChangeArrowheads="1"/>
          </p:cNvSpPr>
          <p:nvPr/>
        </p:nvSpPr>
        <p:spPr bwMode="auto">
          <a:xfrm>
            <a:off x="9164093" y="3616326"/>
            <a:ext cx="2531566" cy="532403"/>
          </a:xfrm>
          <a:prstGeom prst="rect">
            <a:avLst/>
          </a:prstGeom>
          <a:solidFill>
            <a:schemeClr val="bg1"/>
          </a:solidFill>
          <a:ln w="9525">
            <a:solidFill>
              <a:schemeClr val="tx1"/>
            </a:solidFill>
            <a:miter lim="800000"/>
            <a:headEnd/>
            <a:tailEnd/>
          </a:ln>
        </p:spPr>
        <p:txBody>
          <a:bodyPr wrap="none" lIns="114803" tIns="57401" rIns="114803" bIns="57401"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SzTx/>
              <a:buFontTx/>
              <a:buNone/>
            </a:pPr>
            <a:r>
              <a:rPr lang="zh-CN" altLang="en-US" sz="2500" b="1">
                <a:latin typeface="Britannic Bold" pitchFamily="34" charset="0"/>
                <a:ea typeface="宋体" pitchFamily="2" charset="-122"/>
              </a:rPr>
              <a:t>正向</a:t>
            </a:r>
            <a:r>
              <a:rPr lang="en-US" altLang="zh-CN" sz="2500" b="1">
                <a:latin typeface="Britannic Bold" pitchFamily="34" charset="0"/>
                <a:ea typeface="宋体" pitchFamily="2" charset="-122"/>
              </a:rPr>
              <a:t>DCT</a:t>
            </a:r>
            <a:r>
              <a:rPr lang="zh-CN" altLang="en-US" sz="2500" b="1">
                <a:latin typeface="Britannic Bold" pitchFamily="34" charset="0"/>
                <a:ea typeface="宋体" pitchFamily="2" charset="-122"/>
              </a:rPr>
              <a:t>变换</a:t>
            </a:r>
          </a:p>
        </p:txBody>
      </p:sp>
      <p:sp>
        <p:nvSpPr>
          <p:cNvPr id="47111" name="Line 122"/>
          <p:cNvSpPr>
            <a:spLocks noChangeShapeType="1"/>
          </p:cNvSpPr>
          <p:nvPr/>
        </p:nvSpPr>
        <p:spPr bwMode="auto">
          <a:xfrm>
            <a:off x="10378530" y="4224069"/>
            <a:ext cx="0" cy="15938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47112" name="Rectangle 123"/>
          <p:cNvSpPr>
            <a:spLocks noChangeArrowheads="1"/>
          </p:cNvSpPr>
          <p:nvPr/>
        </p:nvSpPr>
        <p:spPr bwMode="auto">
          <a:xfrm>
            <a:off x="9264552" y="5970285"/>
            <a:ext cx="2531566" cy="532403"/>
          </a:xfrm>
          <a:prstGeom prst="rect">
            <a:avLst/>
          </a:prstGeom>
          <a:solidFill>
            <a:schemeClr val="bg1"/>
          </a:solidFill>
          <a:ln w="9525">
            <a:solidFill>
              <a:schemeClr val="tx1"/>
            </a:solidFill>
            <a:miter lim="800000"/>
            <a:headEnd/>
            <a:tailEnd/>
          </a:ln>
        </p:spPr>
        <p:txBody>
          <a:bodyPr wrap="none" lIns="114803" tIns="57401" rIns="114803" bIns="57401"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SzTx/>
              <a:buFontTx/>
              <a:buNone/>
            </a:pPr>
            <a:r>
              <a:rPr lang="zh-CN" altLang="en-US" sz="2500" b="1">
                <a:latin typeface="Britannic Bold" pitchFamily="34" charset="0"/>
                <a:ea typeface="宋体" pitchFamily="2" charset="-122"/>
              </a:rPr>
              <a:t>量化</a:t>
            </a:r>
          </a:p>
        </p:txBody>
      </p:sp>
      <p:sp>
        <p:nvSpPr>
          <p:cNvPr id="47113" name="Line 124"/>
          <p:cNvSpPr>
            <a:spLocks noChangeShapeType="1"/>
          </p:cNvSpPr>
          <p:nvPr/>
        </p:nvSpPr>
        <p:spPr bwMode="auto">
          <a:xfrm flipH="1">
            <a:off x="7543355" y="6197979"/>
            <a:ext cx="161850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47114" name="Rectangle 125"/>
          <p:cNvSpPr>
            <a:spLocks noChangeArrowheads="1"/>
          </p:cNvSpPr>
          <p:nvPr/>
        </p:nvSpPr>
        <p:spPr bwMode="auto">
          <a:xfrm>
            <a:off x="4808638" y="5970285"/>
            <a:ext cx="2531566" cy="532403"/>
          </a:xfrm>
          <a:prstGeom prst="rect">
            <a:avLst/>
          </a:prstGeom>
          <a:solidFill>
            <a:schemeClr val="bg1"/>
          </a:solidFill>
          <a:ln w="9525">
            <a:solidFill>
              <a:schemeClr val="tx1"/>
            </a:solidFill>
            <a:miter lim="800000"/>
            <a:headEnd/>
            <a:tailEnd/>
          </a:ln>
        </p:spPr>
        <p:txBody>
          <a:bodyPr wrap="none" lIns="114803" tIns="57401" rIns="114803" bIns="57401"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SzTx/>
              <a:buFontTx/>
              <a:buNone/>
            </a:pPr>
            <a:r>
              <a:rPr lang="zh-CN" altLang="en-US" sz="2500" b="1">
                <a:latin typeface="Britannic Bold" pitchFamily="34" charset="0"/>
                <a:ea typeface="宋体" pitchFamily="2" charset="-122"/>
              </a:rPr>
              <a:t>熵编码</a:t>
            </a:r>
          </a:p>
        </p:txBody>
      </p:sp>
      <p:sp>
        <p:nvSpPr>
          <p:cNvPr id="47115" name="Line 126"/>
          <p:cNvSpPr>
            <a:spLocks noChangeShapeType="1"/>
          </p:cNvSpPr>
          <p:nvPr/>
        </p:nvSpPr>
        <p:spPr bwMode="auto">
          <a:xfrm flipH="1">
            <a:off x="3493741" y="6273320"/>
            <a:ext cx="11139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47116" name="Rectangle 127"/>
          <p:cNvSpPr>
            <a:spLocks noChangeArrowheads="1"/>
          </p:cNvSpPr>
          <p:nvPr/>
        </p:nvSpPr>
        <p:spPr bwMode="auto">
          <a:xfrm>
            <a:off x="555874" y="5970285"/>
            <a:ext cx="2835176" cy="532403"/>
          </a:xfrm>
          <a:prstGeom prst="rect">
            <a:avLst/>
          </a:prstGeom>
          <a:solidFill>
            <a:schemeClr val="bg1"/>
          </a:solidFill>
          <a:ln w="9525">
            <a:solidFill>
              <a:schemeClr val="tx1"/>
            </a:solidFill>
            <a:miter lim="800000"/>
            <a:headEnd/>
            <a:tailEnd/>
          </a:ln>
        </p:spPr>
        <p:txBody>
          <a:bodyPr wrap="none" lIns="114803" tIns="57401" rIns="114803" bIns="57401"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SzTx/>
              <a:buFontTx/>
              <a:buNone/>
            </a:pPr>
            <a:r>
              <a:rPr lang="zh-CN" altLang="en-US" sz="2500" b="1">
                <a:latin typeface="Britannic Bold" pitchFamily="34" charset="0"/>
                <a:ea typeface="宋体" pitchFamily="2" charset="-122"/>
              </a:rPr>
              <a:t>压缩的图像数据</a:t>
            </a:r>
          </a:p>
        </p:txBody>
      </p:sp>
      <p:sp>
        <p:nvSpPr>
          <p:cNvPr id="47117" name="Text Box 128"/>
          <p:cNvSpPr txBox="1">
            <a:spLocks noChangeArrowheads="1"/>
          </p:cNvSpPr>
          <p:nvPr/>
        </p:nvSpPr>
        <p:spPr bwMode="auto">
          <a:xfrm>
            <a:off x="1669851" y="2325498"/>
            <a:ext cx="2154288" cy="42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zh-CN" altLang="en-US" sz="2000" b="1">
                <a:latin typeface="Britannic Bold" pitchFamily="34" charset="0"/>
                <a:ea typeface="宋体" pitchFamily="2" charset="-122"/>
              </a:rPr>
              <a:t>原始图像</a:t>
            </a:r>
          </a:p>
        </p:txBody>
      </p:sp>
      <p:sp>
        <p:nvSpPr>
          <p:cNvPr id="47118" name="Text Box 129"/>
          <p:cNvSpPr txBox="1">
            <a:spLocks noChangeArrowheads="1"/>
          </p:cNvSpPr>
          <p:nvPr/>
        </p:nvSpPr>
        <p:spPr bwMode="auto">
          <a:xfrm>
            <a:off x="5415855" y="2780887"/>
            <a:ext cx="2154288" cy="42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2000" b="1">
                <a:latin typeface="Britannic Bold" pitchFamily="34" charset="0"/>
                <a:ea typeface="宋体" pitchFamily="2" charset="-122"/>
              </a:rPr>
              <a:t>8*8</a:t>
            </a:r>
            <a:r>
              <a:rPr lang="zh-CN" altLang="en-US" sz="2000" b="1">
                <a:latin typeface="Britannic Bold" pitchFamily="34" charset="0"/>
                <a:ea typeface="宋体" pitchFamily="2" charset="-122"/>
              </a:rPr>
              <a:t>像素块</a:t>
            </a:r>
          </a:p>
        </p:txBody>
      </p:sp>
      <p:sp>
        <p:nvSpPr>
          <p:cNvPr id="47120" name="Line 195"/>
          <p:cNvSpPr>
            <a:spLocks noChangeShapeType="1"/>
          </p:cNvSpPr>
          <p:nvPr/>
        </p:nvSpPr>
        <p:spPr bwMode="auto">
          <a:xfrm>
            <a:off x="859484" y="3463971"/>
            <a:ext cx="25315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47121" name="Line 196"/>
          <p:cNvSpPr>
            <a:spLocks noChangeShapeType="1"/>
          </p:cNvSpPr>
          <p:nvPr/>
        </p:nvSpPr>
        <p:spPr bwMode="auto">
          <a:xfrm>
            <a:off x="859484" y="4147055"/>
            <a:ext cx="25315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47122" name="Line 197"/>
          <p:cNvSpPr>
            <a:spLocks noChangeShapeType="1"/>
          </p:cNvSpPr>
          <p:nvPr/>
        </p:nvSpPr>
        <p:spPr bwMode="auto">
          <a:xfrm>
            <a:off x="1770311" y="2780887"/>
            <a:ext cx="0" cy="1746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47123" name="Line 198"/>
          <p:cNvSpPr>
            <a:spLocks noChangeShapeType="1"/>
          </p:cNvSpPr>
          <p:nvPr/>
        </p:nvSpPr>
        <p:spPr bwMode="auto">
          <a:xfrm>
            <a:off x="2783831" y="2780887"/>
            <a:ext cx="0" cy="1746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22548" name="Text Box 199"/>
          <p:cNvSpPr txBox="1">
            <a:spLocks noChangeArrowheads="1"/>
          </p:cNvSpPr>
          <p:nvPr/>
        </p:nvSpPr>
        <p:spPr bwMode="auto">
          <a:xfrm>
            <a:off x="759023" y="579282"/>
            <a:ext cx="7521030" cy="80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4500" b="1">
                <a:latin typeface="Britannic Bold" pitchFamily="34" charset="0"/>
                <a:ea typeface="宋体" pitchFamily="2" charset="-122"/>
              </a:rPr>
              <a:t>JPEG</a:t>
            </a:r>
            <a:r>
              <a:rPr lang="zh-CN" altLang="en-US" sz="4500" b="1">
                <a:latin typeface="Britannic Bold" pitchFamily="34" charset="0"/>
                <a:ea typeface="宋体" pitchFamily="2" charset="-122"/>
              </a:rPr>
              <a:t>图像压缩过程</a:t>
            </a:r>
          </a:p>
        </p:txBody>
      </p:sp>
      <p:sp>
        <p:nvSpPr>
          <p:cNvPr id="47255" name="Oval 151"/>
          <p:cNvSpPr>
            <a:spLocks noChangeArrowheads="1"/>
          </p:cNvSpPr>
          <p:nvPr/>
        </p:nvSpPr>
        <p:spPr bwMode="auto">
          <a:xfrm>
            <a:off x="8657332" y="3388631"/>
            <a:ext cx="3341936" cy="964353"/>
          </a:xfrm>
          <a:prstGeom prst="ellipse">
            <a:avLst/>
          </a:prstGeom>
          <a:solidFill>
            <a:schemeClr val="bg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2550" name="Text Box 3"/>
          <p:cNvSpPr txBox="1">
            <a:spLocks noChangeArrowheads="1"/>
          </p:cNvSpPr>
          <p:nvPr/>
        </p:nvSpPr>
        <p:spPr bwMode="auto">
          <a:xfrm>
            <a:off x="795859" y="1420773"/>
            <a:ext cx="11538172" cy="97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dirty="0">
                <a:latin typeface="Britannic Bold" pitchFamily="34" charset="0"/>
                <a:ea typeface="宋体" pitchFamily="2" charset="-122"/>
              </a:rPr>
              <a:t>JPEG </a:t>
            </a:r>
            <a:r>
              <a:rPr lang="zh-CN" altLang="en-US" dirty="0">
                <a:latin typeface="Britannic Bold" pitchFamily="34" charset="0"/>
                <a:ea typeface="宋体" pitchFamily="2" charset="-122"/>
              </a:rPr>
              <a:t>是</a:t>
            </a:r>
            <a:r>
              <a:rPr lang="en-US" altLang="zh-CN" dirty="0">
                <a:latin typeface="Britannic Bold" pitchFamily="34" charset="0"/>
                <a:ea typeface="宋体" pitchFamily="2" charset="-122"/>
              </a:rPr>
              <a:t>Joint Photographic Experts Group</a:t>
            </a:r>
            <a:r>
              <a:rPr lang="zh-CN" altLang="en-US" dirty="0">
                <a:latin typeface="Britannic Bold" pitchFamily="34" charset="0"/>
                <a:ea typeface="宋体" pitchFamily="2" charset="-122"/>
              </a:rPr>
              <a:t>（联合图像专家小组</a:t>
            </a:r>
            <a:r>
              <a:rPr lang="zh-CN" altLang="en-US" dirty="0" smtClean="0">
                <a:latin typeface="Britannic Bold" pitchFamily="34" charset="0"/>
                <a:ea typeface="宋体" pitchFamily="2" charset="-122"/>
              </a:rPr>
              <a:t>）的</a:t>
            </a:r>
            <a:r>
              <a:rPr lang="zh-CN" altLang="en-US" dirty="0">
                <a:latin typeface="Britannic Bold" pitchFamily="34" charset="0"/>
                <a:ea typeface="宋体" pitchFamily="2" charset="-122"/>
              </a:rPr>
              <a:t>缩写，是第一个国际图像压缩标准。</a:t>
            </a:r>
          </a:p>
        </p:txBody>
      </p:sp>
    </p:spTree>
    <p:extLst>
      <p:ext uri="{BB962C8B-B14F-4D97-AF65-F5344CB8AC3E}">
        <p14:creationId xmlns:p14="http://schemas.microsoft.com/office/powerpoint/2010/main" val="18400158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blinds(horizontal)">
                                      <p:cBhvr>
                                        <p:cTn id="7" dur="500"/>
                                        <p:tgtEl>
                                          <p:spTgt spid="4710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117"/>
                                        </p:tgtEl>
                                        <p:attrNameLst>
                                          <p:attrName>style.visibility</p:attrName>
                                        </p:attrNameLst>
                                      </p:cBhvr>
                                      <p:to>
                                        <p:strVal val="visible"/>
                                      </p:to>
                                    </p:set>
                                    <p:animEffect transition="in" filter="blinds(horizontal)">
                                      <p:cBhvr>
                                        <p:cTn id="10" dur="500"/>
                                        <p:tgtEl>
                                          <p:spTgt spid="4711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7120"/>
                                        </p:tgtEl>
                                        <p:attrNameLst>
                                          <p:attrName>style.visibility</p:attrName>
                                        </p:attrNameLst>
                                      </p:cBhvr>
                                      <p:to>
                                        <p:strVal val="visible"/>
                                      </p:to>
                                    </p:set>
                                    <p:animEffect transition="in" filter="blinds(horizontal)">
                                      <p:cBhvr>
                                        <p:cTn id="13" dur="500"/>
                                        <p:tgtEl>
                                          <p:spTgt spid="4712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7121"/>
                                        </p:tgtEl>
                                        <p:attrNameLst>
                                          <p:attrName>style.visibility</p:attrName>
                                        </p:attrNameLst>
                                      </p:cBhvr>
                                      <p:to>
                                        <p:strVal val="visible"/>
                                      </p:to>
                                    </p:set>
                                    <p:animEffect transition="in" filter="blinds(horizontal)">
                                      <p:cBhvr>
                                        <p:cTn id="16" dur="500"/>
                                        <p:tgtEl>
                                          <p:spTgt spid="4712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7122"/>
                                        </p:tgtEl>
                                        <p:attrNameLst>
                                          <p:attrName>style.visibility</p:attrName>
                                        </p:attrNameLst>
                                      </p:cBhvr>
                                      <p:to>
                                        <p:strVal val="visible"/>
                                      </p:to>
                                    </p:set>
                                    <p:animEffect transition="in" filter="blinds(horizontal)">
                                      <p:cBhvr>
                                        <p:cTn id="19" dur="500"/>
                                        <p:tgtEl>
                                          <p:spTgt spid="4712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7123"/>
                                        </p:tgtEl>
                                        <p:attrNameLst>
                                          <p:attrName>style.visibility</p:attrName>
                                        </p:attrNameLst>
                                      </p:cBhvr>
                                      <p:to>
                                        <p:strVal val="visible"/>
                                      </p:to>
                                    </p:set>
                                    <p:animEffect transition="in" filter="blinds(horizontal)">
                                      <p:cBhvr>
                                        <p:cTn id="22" dur="500"/>
                                        <p:tgtEl>
                                          <p:spTgt spid="471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7107"/>
                                        </p:tgtEl>
                                        <p:attrNameLst>
                                          <p:attrName>style.visibility</p:attrName>
                                        </p:attrNameLst>
                                      </p:cBhvr>
                                      <p:to>
                                        <p:strVal val="visible"/>
                                      </p:to>
                                    </p:set>
                                    <p:animEffect transition="in" filter="blinds(horizontal)">
                                      <p:cBhvr>
                                        <p:cTn id="27" dur="500"/>
                                        <p:tgtEl>
                                          <p:spTgt spid="47107"/>
                                        </p:tgtEl>
                                      </p:cBhvr>
                                    </p:animEffect>
                                  </p:childTnLst>
                                </p:cTn>
                              </p:par>
                              <p:par>
                                <p:cTn id="28" presetID="3" presetClass="entr" presetSubtype="10" fill="hold" nodeType="withEffect">
                                  <p:stCondLst>
                                    <p:cond delay="0"/>
                                  </p:stCondLst>
                                  <p:childTnLst>
                                    <p:set>
                                      <p:cBhvr>
                                        <p:cTn id="29" dur="1" fill="hold">
                                          <p:stCondLst>
                                            <p:cond delay="0"/>
                                          </p:stCondLst>
                                        </p:cTn>
                                        <p:tgtEl>
                                          <p:spTgt spid="47108"/>
                                        </p:tgtEl>
                                        <p:attrNameLst>
                                          <p:attrName>style.visibility</p:attrName>
                                        </p:attrNameLst>
                                      </p:cBhvr>
                                      <p:to>
                                        <p:strVal val="visible"/>
                                      </p:to>
                                    </p:set>
                                    <p:animEffect transition="in" filter="blinds(horizontal)">
                                      <p:cBhvr>
                                        <p:cTn id="30" dur="500"/>
                                        <p:tgtEl>
                                          <p:spTgt spid="4710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7118"/>
                                        </p:tgtEl>
                                        <p:attrNameLst>
                                          <p:attrName>style.visibility</p:attrName>
                                        </p:attrNameLst>
                                      </p:cBhvr>
                                      <p:to>
                                        <p:strVal val="visible"/>
                                      </p:to>
                                    </p:set>
                                    <p:animEffect transition="in" filter="blinds(horizontal)">
                                      <p:cBhvr>
                                        <p:cTn id="33" dur="500"/>
                                        <p:tgtEl>
                                          <p:spTgt spid="4711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7109"/>
                                        </p:tgtEl>
                                        <p:attrNameLst>
                                          <p:attrName>style.visibility</p:attrName>
                                        </p:attrNameLst>
                                      </p:cBhvr>
                                      <p:to>
                                        <p:strVal val="visible"/>
                                      </p:to>
                                    </p:set>
                                    <p:animEffect transition="in" filter="blinds(horizontal)">
                                      <p:cBhvr>
                                        <p:cTn id="38" dur="500"/>
                                        <p:tgtEl>
                                          <p:spTgt spid="47109"/>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7110"/>
                                        </p:tgtEl>
                                        <p:attrNameLst>
                                          <p:attrName>style.visibility</p:attrName>
                                        </p:attrNameLst>
                                      </p:cBhvr>
                                      <p:to>
                                        <p:strVal val="visible"/>
                                      </p:to>
                                    </p:set>
                                    <p:animEffect transition="in" filter="blinds(horizontal)">
                                      <p:cBhvr>
                                        <p:cTn id="41" dur="500"/>
                                        <p:tgtEl>
                                          <p:spTgt spid="4711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7111"/>
                                        </p:tgtEl>
                                        <p:attrNameLst>
                                          <p:attrName>style.visibility</p:attrName>
                                        </p:attrNameLst>
                                      </p:cBhvr>
                                      <p:to>
                                        <p:strVal val="visible"/>
                                      </p:to>
                                    </p:set>
                                    <p:animEffect transition="in" filter="blinds(horizontal)">
                                      <p:cBhvr>
                                        <p:cTn id="46" dur="500"/>
                                        <p:tgtEl>
                                          <p:spTgt spid="47111"/>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7112"/>
                                        </p:tgtEl>
                                        <p:attrNameLst>
                                          <p:attrName>style.visibility</p:attrName>
                                        </p:attrNameLst>
                                      </p:cBhvr>
                                      <p:to>
                                        <p:strVal val="visible"/>
                                      </p:to>
                                    </p:set>
                                    <p:animEffect transition="in" filter="blinds(horizontal)">
                                      <p:cBhvr>
                                        <p:cTn id="49" dur="500"/>
                                        <p:tgtEl>
                                          <p:spTgt spid="4711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7113"/>
                                        </p:tgtEl>
                                        <p:attrNameLst>
                                          <p:attrName>style.visibility</p:attrName>
                                        </p:attrNameLst>
                                      </p:cBhvr>
                                      <p:to>
                                        <p:strVal val="visible"/>
                                      </p:to>
                                    </p:set>
                                    <p:animEffect transition="in" filter="blinds(horizontal)">
                                      <p:cBhvr>
                                        <p:cTn id="54" dur="500"/>
                                        <p:tgtEl>
                                          <p:spTgt spid="47113"/>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47114"/>
                                        </p:tgtEl>
                                        <p:attrNameLst>
                                          <p:attrName>style.visibility</p:attrName>
                                        </p:attrNameLst>
                                      </p:cBhvr>
                                      <p:to>
                                        <p:strVal val="visible"/>
                                      </p:to>
                                    </p:set>
                                    <p:animEffect transition="in" filter="blinds(horizontal)">
                                      <p:cBhvr>
                                        <p:cTn id="57" dur="500"/>
                                        <p:tgtEl>
                                          <p:spTgt spid="471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7115"/>
                                        </p:tgtEl>
                                        <p:attrNameLst>
                                          <p:attrName>style.visibility</p:attrName>
                                        </p:attrNameLst>
                                      </p:cBhvr>
                                      <p:to>
                                        <p:strVal val="visible"/>
                                      </p:to>
                                    </p:set>
                                    <p:animEffect transition="in" filter="blinds(horizontal)">
                                      <p:cBhvr>
                                        <p:cTn id="62" dur="500"/>
                                        <p:tgtEl>
                                          <p:spTgt spid="47115"/>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47116"/>
                                        </p:tgtEl>
                                        <p:attrNameLst>
                                          <p:attrName>style.visibility</p:attrName>
                                        </p:attrNameLst>
                                      </p:cBhvr>
                                      <p:to>
                                        <p:strVal val="visible"/>
                                      </p:to>
                                    </p:set>
                                    <p:animEffect transition="in" filter="blinds(horizontal)">
                                      <p:cBhvr>
                                        <p:cTn id="65" dur="500"/>
                                        <p:tgtEl>
                                          <p:spTgt spid="4711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47255"/>
                                        </p:tgtEl>
                                        <p:attrNameLst>
                                          <p:attrName>style.visibility</p:attrName>
                                        </p:attrNameLst>
                                      </p:cBhvr>
                                      <p:to>
                                        <p:strVal val="visible"/>
                                      </p:to>
                                    </p:set>
                                    <p:animEffect transition="in" filter="blinds(horizontal)">
                                      <p:cBhvr>
                                        <p:cTn id="70" dur="500"/>
                                        <p:tgtEl>
                                          <p:spTgt spid="47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nimBg="1"/>
      <p:bldP spid="47107" grpId="0" animBg="1"/>
      <p:bldP spid="47109" grpId="0" animBg="1"/>
      <p:bldP spid="47110" grpId="0" animBg="1"/>
      <p:bldP spid="47111" grpId="0" animBg="1"/>
      <p:bldP spid="47112" grpId="0" animBg="1"/>
      <p:bldP spid="47113" grpId="0" animBg="1"/>
      <p:bldP spid="47114" grpId="0" animBg="1"/>
      <p:bldP spid="47115" grpId="0" animBg="1"/>
      <p:bldP spid="47116" grpId="0" animBg="1"/>
      <p:bldP spid="47117" grpId="0"/>
      <p:bldP spid="47118" grpId="0"/>
      <p:bldP spid="47120" grpId="0" animBg="1"/>
      <p:bldP spid="47121" grpId="0" animBg="1"/>
      <p:bldP spid="47122" grpId="0" animBg="1"/>
      <p:bldP spid="47123" grpId="0" animBg="1"/>
      <p:bldP spid="4725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11"/>
          </p:nvPr>
        </p:nvSpPr>
        <p:spPr/>
        <p:txBody>
          <a:bodyPr/>
          <a:lstStyle>
            <a:lvl1pPr>
              <a:defRPr>
                <a:solidFill>
                  <a:schemeClr val="tx1"/>
                </a:solidFill>
                <a:latin typeface="Arial" pitchFamily="34" charset="0"/>
                <a:ea typeface="宋体" pitchFamily="2" charset="-122"/>
              </a:defRPr>
            </a:lvl1pPr>
            <a:lvl2pPr marL="932774" indent="-358759">
              <a:defRPr>
                <a:solidFill>
                  <a:schemeClr val="tx1"/>
                </a:solidFill>
                <a:latin typeface="Arial" pitchFamily="34" charset="0"/>
                <a:ea typeface="宋体" pitchFamily="2" charset="-122"/>
              </a:defRPr>
            </a:lvl2pPr>
            <a:lvl3pPr marL="1435037" indent="-287007">
              <a:defRPr>
                <a:solidFill>
                  <a:schemeClr val="tx1"/>
                </a:solidFill>
                <a:latin typeface="Arial" pitchFamily="34" charset="0"/>
                <a:ea typeface="宋体" pitchFamily="2" charset="-122"/>
              </a:defRPr>
            </a:lvl3pPr>
            <a:lvl4pPr marL="2009051" indent="-287007">
              <a:defRPr>
                <a:solidFill>
                  <a:schemeClr val="tx1"/>
                </a:solidFill>
                <a:latin typeface="Arial" pitchFamily="34" charset="0"/>
                <a:ea typeface="宋体" pitchFamily="2" charset="-122"/>
              </a:defRPr>
            </a:lvl4pPr>
            <a:lvl5pPr marL="2583066" indent="-287007">
              <a:defRPr>
                <a:solidFill>
                  <a:schemeClr val="tx1"/>
                </a:solidFill>
                <a:latin typeface="Arial" pitchFamily="34" charset="0"/>
                <a:ea typeface="宋体" pitchFamily="2" charset="-122"/>
              </a:defRPr>
            </a:lvl5pPr>
            <a:lvl6pPr marL="3157080" indent="-287007" eaLnBrk="0" fontAlgn="base" hangingPunct="0">
              <a:spcBef>
                <a:spcPct val="0"/>
              </a:spcBef>
              <a:spcAft>
                <a:spcPct val="0"/>
              </a:spcAft>
              <a:defRPr>
                <a:solidFill>
                  <a:schemeClr val="tx1"/>
                </a:solidFill>
                <a:latin typeface="Arial" pitchFamily="34" charset="0"/>
                <a:ea typeface="宋体" pitchFamily="2" charset="-122"/>
              </a:defRPr>
            </a:lvl6pPr>
            <a:lvl7pPr marL="3731095" indent="-287007" eaLnBrk="0" fontAlgn="base" hangingPunct="0">
              <a:spcBef>
                <a:spcPct val="0"/>
              </a:spcBef>
              <a:spcAft>
                <a:spcPct val="0"/>
              </a:spcAft>
              <a:defRPr>
                <a:solidFill>
                  <a:schemeClr val="tx1"/>
                </a:solidFill>
                <a:latin typeface="Arial" pitchFamily="34" charset="0"/>
                <a:ea typeface="宋体" pitchFamily="2" charset="-122"/>
              </a:defRPr>
            </a:lvl7pPr>
            <a:lvl8pPr marL="4305110" indent="-287007" eaLnBrk="0" fontAlgn="base" hangingPunct="0">
              <a:spcBef>
                <a:spcPct val="0"/>
              </a:spcBef>
              <a:spcAft>
                <a:spcPct val="0"/>
              </a:spcAft>
              <a:defRPr>
                <a:solidFill>
                  <a:schemeClr val="tx1"/>
                </a:solidFill>
                <a:latin typeface="Arial" pitchFamily="34" charset="0"/>
                <a:ea typeface="宋体" pitchFamily="2" charset="-122"/>
              </a:defRPr>
            </a:lvl8pPr>
            <a:lvl9pPr marL="4879124" indent="-287007" eaLnBrk="0" fontAlgn="base" hangingPunct="0">
              <a:spcBef>
                <a:spcPct val="0"/>
              </a:spcBef>
              <a:spcAft>
                <a:spcPct val="0"/>
              </a:spcAft>
              <a:defRPr>
                <a:solidFill>
                  <a:schemeClr val="tx1"/>
                </a:solidFill>
                <a:latin typeface="Arial" pitchFamily="34" charset="0"/>
                <a:ea typeface="宋体" pitchFamily="2" charset="-122"/>
              </a:defRPr>
            </a:lvl9pPr>
          </a:lstStyle>
          <a:p>
            <a:fld id="{49FCF4CE-7376-4CBD-B3DC-CCF6200CF4D4}" type="slidenum">
              <a:rPr lang="en-US" altLang="zh-CN">
                <a:solidFill>
                  <a:srgbClr val="339933"/>
                </a:solidFill>
              </a:rPr>
              <a:pPr/>
              <a:t>52</a:t>
            </a:fld>
            <a:endParaRPr lang="en-US" altLang="zh-CN">
              <a:solidFill>
                <a:srgbClr val="339933"/>
              </a:solidFill>
            </a:endParaRPr>
          </a:p>
        </p:txBody>
      </p:sp>
      <p:sp>
        <p:nvSpPr>
          <p:cNvPr id="24579" name="Text Box 5"/>
          <p:cNvSpPr txBox="1">
            <a:spLocks noChangeArrowheads="1"/>
          </p:cNvSpPr>
          <p:nvPr/>
        </p:nvSpPr>
        <p:spPr bwMode="auto">
          <a:xfrm>
            <a:off x="759023" y="579282"/>
            <a:ext cx="7521030" cy="80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4500" b="1">
                <a:latin typeface="Britannic Bold" pitchFamily="34" charset="0"/>
                <a:ea typeface="宋体" pitchFamily="2" charset="-122"/>
              </a:rPr>
              <a:t>DCT</a:t>
            </a:r>
            <a:r>
              <a:rPr lang="zh-CN" altLang="en-US" sz="4500" b="1">
                <a:latin typeface="Britannic Bold" pitchFamily="34" charset="0"/>
                <a:ea typeface="宋体" pitchFamily="2" charset="-122"/>
              </a:rPr>
              <a:t>变换</a:t>
            </a:r>
          </a:p>
        </p:txBody>
      </p:sp>
      <p:sp>
        <p:nvSpPr>
          <p:cNvPr id="24580" name="Text Box 10"/>
          <p:cNvSpPr txBox="1">
            <a:spLocks noChangeArrowheads="1"/>
          </p:cNvSpPr>
          <p:nvPr/>
        </p:nvSpPr>
        <p:spPr bwMode="auto">
          <a:xfrm>
            <a:off x="555873" y="1559339"/>
            <a:ext cx="11778158" cy="1593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803" tIns="57401" rIns="114803" bIns="57401">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dirty="0"/>
              <a:t>通过</a:t>
            </a:r>
            <a:r>
              <a:rPr lang="en-US" altLang="zh-CN" sz="3200" dirty="0"/>
              <a:t>DCT</a:t>
            </a:r>
            <a:r>
              <a:rPr lang="zh-CN" altLang="en-US" sz="3200" dirty="0"/>
              <a:t>，</a:t>
            </a:r>
            <a:r>
              <a:rPr lang="zh-CN" altLang="en-US" sz="3200" b="1" dirty="0"/>
              <a:t>空间表达式可以转换成频谱表达式或频率域</a:t>
            </a:r>
            <a:r>
              <a:rPr lang="zh-CN" altLang="en-US" sz="3200" dirty="0" smtClean="0"/>
              <a:t>，在</a:t>
            </a:r>
            <a:r>
              <a:rPr lang="zh-CN" altLang="en-US" sz="3200" dirty="0"/>
              <a:t>频域中只用少量的数据就可以表示空间域中大量的</a:t>
            </a:r>
            <a:r>
              <a:rPr lang="zh-CN" altLang="en-US" sz="3200" dirty="0" smtClean="0"/>
              <a:t>数据</a:t>
            </a:r>
            <a:r>
              <a:rPr lang="zh-CN" altLang="en-US" sz="3200" dirty="0"/>
              <a:t>，从而达到数据压缩的目的。</a:t>
            </a:r>
          </a:p>
        </p:txBody>
      </p:sp>
      <p:sp>
        <p:nvSpPr>
          <p:cNvPr id="49163" name="Text Box 11"/>
          <p:cNvSpPr txBox="1">
            <a:spLocks noChangeArrowheads="1"/>
          </p:cNvSpPr>
          <p:nvPr/>
        </p:nvSpPr>
        <p:spPr bwMode="auto">
          <a:xfrm>
            <a:off x="555874" y="3152590"/>
            <a:ext cx="11778158" cy="3809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803" tIns="57401" rIns="114803" bIns="57401">
            <a:spAutoFit/>
          </a:bodyPr>
          <a:lstStyle>
            <a:lvl1pPr marL="457200" indent="-457200">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914400" indent="-45720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371600" indent="-4572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828800" indent="-4572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286000" indent="-4572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743200" indent="-4572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3200400" indent="-4572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657600" indent="-4572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4114800" indent="-4572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50000"/>
              </a:lnSpc>
              <a:spcBef>
                <a:spcPct val="0"/>
              </a:spcBef>
              <a:buClrTx/>
              <a:buSzTx/>
              <a:buFontTx/>
              <a:buAutoNum type="arabicPeriod"/>
            </a:pPr>
            <a:r>
              <a:rPr lang="zh-CN" altLang="en-US" sz="3200" b="1" dirty="0">
                <a:latin typeface="Britannic Bold" pitchFamily="34" charset="0"/>
                <a:ea typeface="宋体" pitchFamily="2" charset="-122"/>
              </a:rPr>
              <a:t>可以将图像的像素空间转换到频域中，从而用少量的数据表示图像。</a:t>
            </a:r>
          </a:p>
          <a:p>
            <a:pPr eaLnBrk="1" hangingPunct="1">
              <a:lnSpc>
                <a:spcPct val="150000"/>
              </a:lnSpc>
              <a:spcBef>
                <a:spcPct val="0"/>
              </a:spcBef>
              <a:buClrTx/>
              <a:buSzTx/>
              <a:buFontTx/>
              <a:buAutoNum type="arabicPeriod"/>
            </a:pPr>
            <a:r>
              <a:rPr lang="en-US" altLang="zh-CN" sz="3200" b="1" dirty="0">
                <a:latin typeface="Britannic Bold" pitchFamily="34" charset="0"/>
                <a:ea typeface="宋体" pitchFamily="2" charset="-122"/>
              </a:rPr>
              <a:t>DCT</a:t>
            </a:r>
            <a:r>
              <a:rPr lang="zh-CN" altLang="en-US" sz="3200" b="1" dirty="0">
                <a:latin typeface="Britannic Bold" pitchFamily="34" charset="0"/>
                <a:ea typeface="宋体" pitchFamily="2" charset="-122"/>
              </a:rPr>
              <a:t>产生的系数容易被量化，能获得较好的</a:t>
            </a:r>
            <a:r>
              <a:rPr lang="zh-CN" altLang="en-US" sz="3200" b="1" dirty="0" smtClean="0">
                <a:latin typeface="Britannic Bold" pitchFamily="34" charset="0"/>
                <a:ea typeface="宋体" pitchFamily="2" charset="-122"/>
              </a:rPr>
              <a:t>压缩块。</a:t>
            </a:r>
            <a:endParaRPr lang="zh-CN" altLang="en-US" sz="3200" b="1" dirty="0">
              <a:latin typeface="Britannic Bold" pitchFamily="34" charset="0"/>
              <a:ea typeface="宋体" pitchFamily="2" charset="-122"/>
            </a:endParaRPr>
          </a:p>
          <a:p>
            <a:pPr eaLnBrk="1" hangingPunct="1">
              <a:lnSpc>
                <a:spcPct val="150000"/>
              </a:lnSpc>
              <a:spcBef>
                <a:spcPct val="0"/>
              </a:spcBef>
              <a:buClrTx/>
              <a:buSzTx/>
              <a:buFontTx/>
              <a:buAutoNum type="arabicPeriod"/>
            </a:pPr>
            <a:r>
              <a:rPr lang="en-US" altLang="zh-CN" sz="3200" b="1" dirty="0">
                <a:latin typeface="Britannic Bold" pitchFamily="34" charset="0"/>
                <a:ea typeface="宋体" pitchFamily="2" charset="-122"/>
              </a:rPr>
              <a:t>DCT</a:t>
            </a:r>
            <a:r>
              <a:rPr lang="zh-CN" altLang="en-US" sz="3200" b="1" dirty="0">
                <a:latin typeface="Britannic Bold" pitchFamily="34" charset="0"/>
                <a:ea typeface="宋体" pitchFamily="2" charset="-122"/>
              </a:rPr>
              <a:t>算法的性能好，计算速度快。</a:t>
            </a:r>
          </a:p>
          <a:p>
            <a:pPr eaLnBrk="1" hangingPunct="1">
              <a:lnSpc>
                <a:spcPct val="150000"/>
              </a:lnSpc>
              <a:spcBef>
                <a:spcPct val="0"/>
              </a:spcBef>
              <a:buClrTx/>
              <a:buSzTx/>
              <a:buFontTx/>
              <a:buAutoNum type="arabicPeriod"/>
            </a:pPr>
            <a:r>
              <a:rPr lang="en-US" altLang="zh-CN" sz="3200" b="1" dirty="0">
                <a:latin typeface="Britannic Bold" pitchFamily="34" charset="0"/>
                <a:ea typeface="宋体" pitchFamily="2" charset="-122"/>
              </a:rPr>
              <a:t>DCT</a:t>
            </a:r>
            <a:r>
              <a:rPr lang="zh-CN" altLang="en-US" sz="3200" b="1" dirty="0">
                <a:latin typeface="Britannic Bold" pitchFamily="34" charset="0"/>
                <a:ea typeface="宋体" pitchFamily="2" charset="-122"/>
              </a:rPr>
              <a:t>算法是可逆的，所以利用逆</a:t>
            </a:r>
            <a:r>
              <a:rPr lang="en-US" altLang="zh-CN" sz="3200" b="1" dirty="0">
                <a:latin typeface="Britannic Bold" pitchFamily="34" charset="0"/>
                <a:ea typeface="宋体" pitchFamily="2" charset="-122"/>
              </a:rPr>
              <a:t>DCT</a:t>
            </a:r>
            <a:r>
              <a:rPr lang="zh-CN" altLang="en-US" sz="3200" b="1" dirty="0">
                <a:latin typeface="Britannic Bold" pitchFamily="34" charset="0"/>
                <a:ea typeface="宋体" pitchFamily="2" charset="-122"/>
              </a:rPr>
              <a:t>变换可以解压图像。</a:t>
            </a:r>
          </a:p>
        </p:txBody>
      </p:sp>
    </p:spTree>
    <p:extLst>
      <p:ext uri="{BB962C8B-B14F-4D97-AF65-F5344CB8AC3E}">
        <p14:creationId xmlns:p14="http://schemas.microsoft.com/office/powerpoint/2010/main" val="279831401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7"/>
          <p:cNvSpPr>
            <a:spLocks noGrp="1" noChangeArrowheads="1"/>
          </p:cNvSpPr>
          <p:nvPr>
            <p:ph type="sldNum" sz="quarter" idx="11"/>
          </p:nvPr>
        </p:nvSpPr>
        <p:spPr/>
        <p:txBody>
          <a:bodyPr/>
          <a:lstStyle>
            <a:lvl1pPr>
              <a:defRPr>
                <a:solidFill>
                  <a:schemeClr val="tx1"/>
                </a:solidFill>
                <a:latin typeface="Arial" pitchFamily="34" charset="0"/>
                <a:ea typeface="宋体" pitchFamily="2" charset="-122"/>
              </a:defRPr>
            </a:lvl1pPr>
            <a:lvl2pPr marL="932774" indent="-358759">
              <a:defRPr>
                <a:solidFill>
                  <a:schemeClr val="tx1"/>
                </a:solidFill>
                <a:latin typeface="Arial" pitchFamily="34" charset="0"/>
                <a:ea typeface="宋体" pitchFamily="2" charset="-122"/>
              </a:defRPr>
            </a:lvl2pPr>
            <a:lvl3pPr marL="1435037" indent="-287007">
              <a:defRPr>
                <a:solidFill>
                  <a:schemeClr val="tx1"/>
                </a:solidFill>
                <a:latin typeface="Arial" pitchFamily="34" charset="0"/>
                <a:ea typeface="宋体" pitchFamily="2" charset="-122"/>
              </a:defRPr>
            </a:lvl3pPr>
            <a:lvl4pPr marL="2009051" indent="-287007">
              <a:defRPr>
                <a:solidFill>
                  <a:schemeClr val="tx1"/>
                </a:solidFill>
                <a:latin typeface="Arial" pitchFamily="34" charset="0"/>
                <a:ea typeface="宋体" pitchFamily="2" charset="-122"/>
              </a:defRPr>
            </a:lvl4pPr>
            <a:lvl5pPr marL="2583066" indent="-287007">
              <a:defRPr>
                <a:solidFill>
                  <a:schemeClr val="tx1"/>
                </a:solidFill>
                <a:latin typeface="Arial" pitchFamily="34" charset="0"/>
                <a:ea typeface="宋体" pitchFamily="2" charset="-122"/>
              </a:defRPr>
            </a:lvl5pPr>
            <a:lvl6pPr marL="3157080" indent="-287007" eaLnBrk="0" fontAlgn="base" hangingPunct="0">
              <a:spcBef>
                <a:spcPct val="0"/>
              </a:spcBef>
              <a:spcAft>
                <a:spcPct val="0"/>
              </a:spcAft>
              <a:defRPr>
                <a:solidFill>
                  <a:schemeClr val="tx1"/>
                </a:solidFill>
                <a:latin typeface="Arial" pitchFamily="34" charset="0"/>
                <a:ea typeface="宋体" pitchFamily="2" charset="-122"/>
              </a:defRPr>
            </a:lvl6pPr>
            <a:lvl7pPr marL="3731095" indent="-287007" eaLnBrk="0" fontAlgn="base" hangingPunct="0">
              <a:spcBef>
                <a:spcPct val="0"/>
              </a:spcBef>
              <a:spcAft>
                <a:spcPct val="0"/>
              </a:spcAft>
              <a:defRPr>
                <a:solidFill>
                  <a:schemeClr val="tx1"/>
                </a:solidFill>
                <a:latin typeface="Arial" pitchFamily="34" charset="0"/>
                <a:ea typeface="宋体" pitchFamily="2" charset="-122"/>
              </a:defRPr>
            </a:lvl7pPr>
            <a:lvl8pPr marL="4305110" indent="-287007" eaLnBrk="0" fontAlgn="base" hangingPunct="0">
              <a:spcBef>
                <a:spcPct val="0"/>
              </a:spcBef>
              <a:spcAft>
                <a:spcPct val="0"/>
              </a:spcAft>
              <a:defRPr>
                <a:solidFill>
                  <a:schemeClr val="tx1"/>
                </a:solidFill>
                <a:latin typeface="Arial" pitchFamily="34" charset="0"/>
                <a:ea typeface="宋体" pitchFamily="2" charset="-122"/>
              </a:defRPr>
            </a:lvl8pPr>
            <a:lvl9pPr marL="4879124" indent="-287007" eaLnBrk="0" fontAlgn="base" hangingPunct="0">
              <a:spcBef>
                <a:spcPct val="0"/>
              </a:spcBef>
              <a:spcAft>
                <a:spcPct val="0"/>
              </a:spcAft>
              <a:defRPr>
                <a:solidFill>
                  <a:schemeClr val="tx1"/>
                </a:solidFill>
                <a:latin typeface="Arial" pitchFamily="34" charset="0"/>
                <a:ea typeface="宋体" pitchFamily="2" charset="-122"/>
              </a:defRPr>
            </a:lvl9pPr>
          </a:lstStyle>
          <a:p>
            <a:fld id="{CE996A46-B160-4B91-9FB5-F995E906E896}" type="slidenum">
              <a:rPr lang="en-US" altLang="zh-CN">
                <a:solidFill>
                  <a:srgbClr val="339933"/>
                </a:solidFill>
              </a:rPr>
              <a:pPr/>
              <a:t>53</a:t>
            </a:fld>
            <a:endParaRPr lang="en-US" altLang="zh-CN">
              <a:solidFill>
                <a:srgbClr val="339933"/>
              </a:solidFill>
            </a:endParaRPr>
          </a:p>
        </p:txBody>
      </p:sp>
      <p:sp>
        <p:nvSpPr>
          <p:cNvPr id="26627" name="Rectangle 3"/>
          <p:cNvSpPr>
            <a:spLocks noChangeArrowheads="1"/>
          </p:cNvSpPr>
          <p:nvPr/>
        </p:nvSpPr>
        <p:spPr bwMode="auto">
          <a:xfrm>
            <a:off x="1062633" y="4527103"/>
            <a:ext cx="3036094" cy="2050926"/>
          </a:xfrm>
          <a:prstGeom prst="rect">
            <a:avLst/>
          </a:prstGeom>
          <a:solidFill>
            <a:schemeClr val="bg1"/>
          </a:solidFill>
          <a:ln w="9525">
            <a:solidFill>
              <a:schemeClr val="tx1"/>
            </a:solidFill>
            <a:miter lim="800000"/>
            <a:headEnd/>
            <a:tailEnd/>
          </a:ln>
        </p:spPr>
        <p:txBody>
          <a:bodyPr wrap="none" lIns="114803" tIns="57401" rIns="114803" bIns="57401"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grpSp>
        <p:nvGrpSpPr>
          <p:cNvPr id="26628" name="Group 119"/>
          <p:cNvGrpSpPr>
            <a:grpSpLocks/>
          </p:cNvGrpSpPr>
          <p:nvPr/>
        </p:nvGrpSpPr>
        <p:grpSpPr bwMode="auto">
          <a:xfrm>
            <a:off x="5518548" y="4982493"/>
            <a:ext cx="1620738" cy="1215487"/>
            <a:chOff x="2925" y="2205"/>
            <a:chExt cx="726" cy="726"/>
          </a:xfrm>
        </p:grpSpPr>
        <p:sp>
          <p:nvSpPr>
            <p:cNvPr id="26645" name="Rectangle 48"/>
            <p:cNvSpPr>
              <a:spLocks noChangeArrowheads="1"/>
            </p:cNvSpPr>
            <p:nvPr/>
          </p:nvSpPr>
          <p:spPr bwMode="auto">
            <a:xfrm>
              <a:off x="2925"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46" name="Rectangle 49"/>
            <p:cNvSpPr>
              <a:spLocks noChangeArrowheads="1"/>
            </p:cNvSpPr>
            <p:nvPr/>
          </p:nvSpPr>
          <p:spPr bwMode="auto">
            <a:xfrm>
              <a:off x="3107"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47" name="Rectangle 56"/>
            <p:cNvSpPr>
              <a:spLocks noChangeArrowheads="1"/>
            </p:cNvSpPr>
            <p:nvPr/>
          </p:nvSpPr>
          <p:spPr bwMode="auto">
            <a:xfrm>
              <a:off x="3016"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48" name="Rectangle 58"/>
            <p:cNvSpPr>
              <a:spLocks noChangeArrowheads="1"/>
            </p:cNvSpPr>
            <p:nvPr/>
          </p:nvSpPr>
          <p:spPr bwMode="auto">
            <a:xfrm>
              <a:off x="3198"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49" name="Rectangle 59"/>
            <p:cNvSpPr>
              <a:spLocks noChangeArrowheads="1"/>
            </p:cNvSpPr>
            <p:nvPr/>
          </p:nvSpPr>
          <p:spPr bwMode="auto">
            <a:xfrm>
              <a:off x="3288"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50" name="Rectangle 60"/>
            <p:cNvSpPr>
              <a:spLocks noChangeArrowheads="1"/>
            </p:cNvSpPr>
            <p:nvPr/>
          </p:nvSpPr>
          <p:spPr bwMode="auto">
            <a:xfrm>
              <a:off x="3379"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51" name="Rectangle 61"/>
            <p:cNvSpPr>
              <a:spLocks noChangeArrowheads="1"/>
            </p:cNvSpPr>
            <p:nvPr/>
          </p:nvSpPr>
          <p:spPr bwMode="auto">
            <a:xfrm>
              <a:off x="3470"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52" name="Rectangle 62"/>
            <p:cNvSpPr>
              <a:spLocks noChangeArrowheads="1"/>
            </p:cNvSpPr>
            <p:nvPr/>
          </p:nvSpPr>
          <p:spPr bwMode="auto">
            <a:xfrm>
              <a:off x="3560"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53" name="Rectangle 63"/>
            <p:cNvSpPr>
              <a:spLocks noChangeArrowheads="1"/>
            </p:cNvSpPr>
            <p:nvPr/>
          </p:nvSpPr>
          <p:spPr bwMode="auto">
            <a:xfrm>
              <a:off x="2925"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54" name="Rectangle 64"/>
            <p:cNvSpPr>
              <a:spLocks noChangeArrowheads="1"/>
            </p:cNvSpPr>
            <p:nvPr/>
          </p:nvSpPr>
          <p:spPr bwMode="auto">
            <a:xfrm>
              <a:off x="3107"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55" name="Rectangle 65"/>
            <p:cNvSpPr>
              <a:spLocks noChangeArrowheads="1"/>
            </p:cNvSpPr>
            <p:nvPr/>
          </p:nvSpPr>
          <p:spPr bwMode="auto">
            <a:xfrm>
              <a:off x="3016"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56" name="Rectangle 66"/>
            <p:cNvSpPr>
              <a:spLocks noChangeArrowheads="1"/>
            </p:cNvSpPr>
            <p:nvPr/>
          </p:nvSpPr>
          <p:spPr bwMode="auto">
            <a:xfrm>
              <a:off x="3198"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57" name="Rectangle 67"/>
            <p:cNvSpPr>
              <a:spLocks noChangeArrowheads="1"/>
            </p:cNvSpPr>
            <p:nvPr/>
          </p:nvSpPr>
          <p:spPr bwMode="auto">
            <a:xfrm>
              <a:off x="3288"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58" name="Rectangle 68"/>
            <p:cNvSpPr>
              <a:spLocks noChangeArrowheads="1"/>
            </p:cNvSpPr>
            <p:nvPr/>
          </p:nvSpPr>
          <p:spPr bwMode="auto">
            <a:xfrm>
              <a:off x="3379"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59" name="Rectangle 69"/>
            <p:cNvSpPr>
              <a:spLocks noChangeArrowheads="1"/>
            </p:cNvSpPr>
            <p:nvPr/>
          </p:nvSpPr>
          <p:spPr bwMode="auto">
            <a:xfrm>
              <a:off x="3470"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60" name="Rectangle 70"/>
            <p:cNvSpPr>
              <a:spLocks noChangeArrowheads="1"/>
            </p:cNvSpPr>
            <p:nvPr/>
          </p:nvSpPr>
          <p:spPr bwMode="auto">
            <a:xfrm>
              <a:off x="3560"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61" name="Rectangle 71"/>
            <p:cNvSpPr>
              <a:spLocks noChangeArrowheads="1"/>
            </p:cNvSpPr>
            <p:nvPr/>
          </p:nvSpPr>
          <p:spPr bwMode="auto">
            <a:xfrm>
              <a:off x="2925"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62" name="Rectangle 72"/>
            <p:cNvSpPr>
              <a:spLocks noChangeArrowheads="1"/>
            </p:cNvSpPr>
            <p:nvPr/>
          </p:nvSpPr>
          <p:spPr bwMode="auto">
            <a:xfrm>
              <a:off x="3107"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63" name="Rectangle 73"/>
            <p:cNvSpPr>
              <a:spLocks noChangeArrowheads="1"/>
            </p:cNvSpPr>
            <p:nvPr/>
          </p:nvSpPr>
          <p:spPr bwMode="auto">
            <a:xfrm>
              <a:off x="3016"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64" name="Rectangle 74"/>
            <p:cNvSpPr>
              <a:spLocks noChangeArrowheads="1"/>
            </p:cNvSpPr>
            <p:nvPr/>
          </p:nvSpPr>
          <p:spPr bwMode="auto">
            <a:xfrm>
              <a:off x="3198"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65" name="Rectangle 75"/>
            <p:cNvSpPr>
              <a:spLocks noChangeArrowheads="1"/>
            </p:cNvSpPr>
            <p:nvPr/>
          </p:nvSpPr>
          <p:spPr bwMode="auto">
            <a:xfrm>
              <a:off x="3288"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66" name="Rectangle 76"/>
            <p:cNvSpPr>
              <a:spLocks noChangeArrowheads="1"/>
            </p:cNvSpPr>
            <p:nvPr/>
          </p:nvSpPr>
          <p:spPr bwMode="auto">
            <a:xfrm>
              <a:off x="3379"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67" name="Rectangle 77"/>
            <p:cNvSpPr>
              <a:spLocks noChangeArrowheads="1"/>
            </p:cNvSpPr>
            <p:nvPr/>
          </p:nvSpPr>
          <p:spPr bwMode="auto">
            <a:xfrm>
              <a:off x="3470"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68" name="Rectangle 78"/>
            <p:cNvSpPr>
              <a:spLocks noChangeArrowheads="1"/>
            </p:cNvSpPr>
            <p:nvPr/>
          </p:nvSpPr>
          <p:spPr bwMode="auto">
            <a:xfrm>
              <a:off x="3560"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69" name="Rectangle 79"/>
            <p:cNvSpPr>
              <a:spLocks noChangeArrowheads="1"/>
            </p:cNvSpPr>
            <p:nvPr/>
          </p:nvSpPr>
          <p:spPr bwMode="auto">
            <a:xfrm>
              <a:off x="2925"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70" name="Rectangle 80"/>
            <p:cNvSpPr>
              <a:spLocks noChangeArrowheads="1"/>
            </p:cNvSpPr>
            <p:nvPr/>
          </p:nvSpPr>
          <p:spPr bwMode="auto">
            <a:xfrm>
              <a:off x="3107"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71" name="Rectangle 81"/>
            <p:cNvSpPr>
              <a:spLocks noChangeArrowheads="1"/>
            </p:cNvSpPr>
            <p:nvPr/>
          </p:nvSpPr>
          <p:spPr bwMode="auto">
            <a:xfrm>
              <a:off x="3016"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72" name="Rectangle 82"/>
            <p:cNvSpPr>
              <a:spLocks noChangeArrowheads="1"/>
            </p:cNvSpPr>
            <p:nvPr/>
          </p:nvSpPr>
          <p:spPr bwMode="auto">
            <a:xfrm>
              <a:off x="3198"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73" name="Rectangle 83"/>
            <p:cNvSpPr>
              <a:spLocks noChangeArrowheads="1"/>
            </p:cNvSpPr>
            <p:nvPr/>
          </p:nvSpPr>
          <p:spPr bwMode="auto">
            <a:xfrm>
              <a:off x="3288"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74" name="Rectangle 84"/>
            <p:cNvSpPr>
              <a:spLocks noChangeArrowheads="1"/>
            </p:cNvSpPr>
            <p:nvPr/>
          </p:nvSpPr>
          <p:spPr bwMode="auto">
            <a:xfrm>
              <a:off x="3379"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75" name="Rectangle 85"/>
            <p:cNvSpPr>
              <a:spLocks noChangeArrowheads="1"/>
            </p:cNvSpPr>
            <p:nvPr/>
          </p:nvSpPr>
          <p:spPr bwMode="auto">
            <a:xfrm>
              <a:off x="3470"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76" name="Rectangle 86"/>
            <p:cNvSpPr>
              <a:spLocks noChangeArrowheads="1"/>
            </p:cNvSpPr>
            <p:nvPr/>
          </p:nvSpPr>
          <p:spPr bwMode="auto">
            <a:xfrm>
              <a:off x="3560"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77" name="Rectangle 87"/>
            <p:cNvSpPr>
              <a:spLocks noChangeArrowheads="1"/>
            </p:cNvSpPr>
            <p:nvPr/>
          </p:nvSpPr>
          <p:spPr bwMode="auto">
            <a:xfrm>
              <a:off x="2925"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78" name="Rectangle 88"/>
            <p:cNvSpPr>
              <a:spLocks noChangeArrowheads="1"/>
            </p:cNvSpPr>
            <p:nvPr/>
          </p:nvSpPr>
          <p:spPr bwMode="auto">
            <a:xfrm>
              <a:off x="3107"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79" name="Rectangle 89"/>
            <p:cNvSpPr>
              <a:spLocks noChangeArrowheads="1"/>
            </p:cNvSpPr>
            <p:nvPr/>
          </p:nvSpPr>
          <p:spPr bwMode="auto">
            <a:xfrm>
              <a:off x="3016"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80" name="Rectangle 90"/>
            <p:cNvSpPr>
              <a:spLocks noChangeArrowheads="1"/>
            </p:cNvSpPr>
            <p:nvPr/>
          </p:nvSpPr>
          <p:spPr bwMode="auto">
            <a:xfrm>
              <a:off x="3198"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81" name="Rectangle 91"/>
            <p:cNvSpPr>
              <a:spLocks noChangeArrowheads="1"/>
            </p:cNvSpPr>
            <p:nvPr/>
          </p:nvSpPr>
          <p:spPr bwMode="auto">
            <a:xfrm>
              <a:off x="3288"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82" name="Rectangle 92"/>
            <p:cNvSpPr>
              <a:spLocks noChangeArrowheads="1"/>
            </p:cNvSpPr>
            <p:nvPr/>
          </p:nvSpPr>
          <p:spPr bwMode="auto">
            <a:xfrm>
              <a:off x="3379"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83" name="Rectangle 93"/>
            <p:cNvSpPr>
              <a:spLocks noChangeArrowheads="1"/>
            </p:cNvSpPr>
            <p:nvPr/>
          </p:nvSpPr>
          <p:spPr bwMode="auto">
            <a:xfrm>
              <a:off x="3470"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84" name="Rectangle 94"/>
            <p:cNvSpPr>
              <a:spLocks noChangeArrowheads="1"/>
            </p:cNvSpPr>
            <p:nvPr/>
          </p:nvSpPr>
          <p:spPr bwMode="auto">
            <a:xfrm>
              <a:off x="3560"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85" name="Rectangle 95"/>
            <p:cNvSpPr>
              <a:spLocks noChangeArrowheads="1"/>
            </p:cNvSpPr>
            <p:nvPr/>
          </p:nvSpPr>
          <p:spPr bwMode="auto">
            <a:xfrm>
              <a:off x="2925"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86" name="Rectangle 96"/>
            <p:cNvSpPr>
              <a:spLocks noChangeArrowheads="1"/>
            </p:cNvSpPr>
            <p:nvPr/>
          </p:nvSpPr>
          <p:spPr bwMode="auto">
            <a:xfrm>
              <a:off x="3107"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87" name="Rectangle 97"/>
            <p:cNvSpPr>
              <a:spLocks noChangeArrowheads="1"/>
            </p:cNvSpPr>
            <p:nvPr/>
          </p:nvSpPr>
          <p:spPr bwMode="auto">
            <a:xfrm>
              <a:off x="3016"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88" name="Rectangle 98"/>
            <p:cNvSpPr>
              <a:spLocks noChangeArrowheads="1"/>
            </p:cNvSpPr>
            <p:nvPr/>
          </p:nvSpPr>
          <p:spPr bwMode="auto">
            <a:xfrm>
              <a:off x="3198"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89" name="Rectangle 99"/>
            <p:cNvSpPr>
              <a:spLocks noChangeArrowheads="1"/>
            </p:cNvSpPr>
            <p:nvPr/>
          </p:nvSpPr>
          <p:spPr bwMode="auto">
            <a:xfrm>
              <a:off x="3288"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90" name="Rectangle 100"/>
            <p:cNvSpPr>
              <a:spLocks noChangeArrowheads="1"/>
            </p:cNvSpPr>
            <p:nvPr/>
          </p:nvSpPr>
          <p:spPr bwMode="auto">
            <a:xfrm>
              <a:off x="3379"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91" name="Rectangle 101"/>
            <p:cNvSpPr>
              <a:spLocks noChangeArrowheads="1"/>
            </p:cNvSpPr>
            <p:nvPr/>
          </p:nvSpPr>
          <p:spPr bwMode="auto">
            <a:xfrm>
              <a:off x="3470"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92" name="Rectangle 102"/>
            <p:cNvSpPr>
              <a:spLocks noChangeArrowheads="1"/>
            </p:cNvSpPr>
            <p:nvPr/>
          </p:nvSpPr>
          <p:spPr bwMode="auto">
            <a:xfrm>
              <a:off x="3560"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93" name="Rectangle 103"/>
            <p:cNvSpPr>
              <a:spLocks noChangeArrowheads="1"/>
            </p:cNvSpPr>
            <p:nvPr/>
          </p:nvSpPr>
          <p:spPr bwMode="auto">
            <a:xfrm>
              <a:off x="2925"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94" name="Rectangle 104"/>
            <p:cNvSpPr>
              <a:spLocks noChangeArrowheads="1"/>
            </p:cNvSpPr>
            <p:nvPr/>
          </p:nvSpPr>
          <p:spPr bwMode="auto">
            <a:xfrm>
              <a:off x="3107"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95" name="Rectangle 105"/>
            <p:cNvSpPr>
              <a:spLocks noChangeArrowheads="1"/>
            </p:cNvSpPr>
            <p:nvPr/>
          </p:nvSpPr>
          <p:spPr bwMode="auto">
            <a:xfrm>
              <a:off x="3016"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96" name="Rectangle 106"/>
            <p:cNvSpPr>
              <a:spLocks noChangeArrowheads="1"/>
            </p:cNvSpPr>
            <p:nvPr/>
          </p:nvSpPr>
          <p:spPr bwMode="auto">
            <a:xfrm>
              <a:off x="3198"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97" name="Rectangle 107"/>
            <p:cNvSpPr>
              <a:spLocks noChangeArrowheads="1"/>
            </p:cNvSpPr>
            <p:nvPr/>
          </p:nvSpPr>
          <p:spPr bwMode="auto">
            <a:xfrm>
              <a:off x="3288"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98" name="Rectangle 108"/>
            <p:cNvSpPr>
              <a:spLocks noChangeArrowheads="1"/>
            </p:cNvSpPr>
            <p:nvPr/>
          </p:nvSpPr>
          <p:spPr bwMode="auto">
            <a:xfrm>
              <a:off x="3379"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99" name="Rectangle 109"/>
            <p:cNvSpPr>
              <a:spLocks noChangeArrowheads="1"/>
            </p:cNvSpPr>
            <p:nvPr/>
          </p:nvSpPr>
          <p:spPr bwMode="auto">
            <a:xfrm>
              <a:off x="3470"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700" name="Rectangle 110"/>
            <p:cNvSpPr>
              <a:spLocks noChangeArrowheads="1"/>
            </p:cNvSpPr>
            <p:nvPr/>
          </p:nvSpPr>
          <p:spPr bwMode="auto">
            <a:xfrm>
              <a:off x="3560"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701" name="Rectangle 111"/>
            <p:cNvSpPr>
              <a:spLocks noChangeArrowheads="1"/>
            </p:cNvSpPr>
            <p:nvPr/>
          </p:nvSpPr>
          <p:spPr bwMode="auto">
            <a:xfrm>
              <a:off x="2925"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702" name="Rectangle 112"/>
            <p:cNvSpPr>
              <a:spLocks noChangeArrowheads="1"/>
            </p:cNvSpPr>
            <p:nvPr/>
          </p:nvSpPr>
          <p:spPr bwMode="auto">
            <a:xfrm>
              <a:off x="3107"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703" name="Rectangle 113"/>
            <p:cNvSpPr>
              <a:spLocks noChangeArrowheads="1"/>
            </p:cNvSpPr>
            <p:nvPr/>
          </p:nvSpPr>
          <p:spPr bwMode="auto">
            <a:xfrm>
              <a:off x="3016"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704" name="Rectangle 114"/>
            <p:cNvSpPr>
              <a:spLocks noChangeArrowheads="1"/>
            </p:cNvSpPr>
            <p:nvPr/>
          </p:nvSpPr>
          <p:spPr bwMode="auto">
            <a:xfrm>
              <a:off x="3198"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705" name="Rectangle 115"/>
            <p:cNvSpPr>
              <a:spLocks noChangeArrowheads="1"/>
            </p:cNvSpPr>
            <p:nvPr/>
          </p:nvSpPr>
          <p:spPr bwMode="auto">
            <a:xfrm>
              <a:off x="3288"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706" name="Rectangle 116"/>
            <p:cNvSpPr>
              <a:spLocks noChangeArrowheads="1"/>
            </p:cNvSpPr>
            <p:nvPr/>
          </p:nvSpPr>
          <p:spPr bwMode="auto">
            <a:xfrm>
              <a:off x="3379"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707" name="Rectangle 117"/>
            <p:cNvSpPr>
              <a:spLocks noChangeArrowheads="1"/>
            </p:cNvSpPr>
            <p:nvPr/>
          </p:nvSpPr>
          <p:spPr bwMode="auto">
            <a:xfrm>
              <a:off x="3470"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708" name="Rectangle 118"/>
            <p:cNvSpPr>
              <a:spLocks noChangeArrowheads="1"/>
            </p:cNvSpPr>
            <p:nvPr/>
          </p:nvSpPr>
          <p:spPr bwMode="auto">
            <a:xfrm>
              <a:off x="3560"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grpSp>
      <p:sp>
        <p:nvSpPr>
          <p:cNvPr id="26629" name="Rectangle 121"/>
          <p:cNvSpPr>
            <a:spLocks noChangeArrowheads="1"/>
          </p:cNvSpPr>
          <p:nvPr/>
        </p:nvSpPr>
        <p:spPr bwMode="auto">
          <a:xfrm>
            <a:off x="9568161" y="5362542"/>
            <a:ext cx="2531566" cy="532403"/>
          </a:xfrm>
          <a:prstGeom prst="rect">
            <a:avLst/>
          </a:prstGeom>
          <a:solidFill>
            <a:schemeClr val="bg1"/>
          </a:solidFill>
          <a:ln w="9525">
            <a:solidFill>
              <a:schemeClr val="tx1"/>
            </a:solidFill>
            <a:miter lim="800000"/>
            <a:headEnd/>
            <a:tailEnd/>
          </a:ln>
        </p:spPr>
        <p:txBody>
          <a:bodyPr wrap="none" lIns="114803" tIns="57401" rIns="114803" bIns="57401"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SzTx/>
              <a:buFontTx/>
              <a:buNone/>
            </a:pPr>
            <a:r>
              <a:rPr lang="zh-CN" altLang="en-US" sz="2500" b="1">
                <a:latin typeface="Britannic Bold" pitchFamily="34" charset="0"/>
                <a:ea typeface="宋体" pitchFamily="2" charset="-122"/>
              </a:rPr>
              <a:t>反向</a:t>
            </a:r>
            <a:r>
              <a:rPr lang="en-US" altLang="zh-CN" sz="2500" b="1">
                <a:latin typeface="Britannic Bold" pitchFamily="34" charset="0"/>
                <a:ea typeface="宋体" pitchFamily="2" charset="-122"/>
              </a:rPr>
              <a:t>DCT</a:t>
            </a:r>
            <a:r>
              <a:rPr lang="zh-CN" altLang="en-US" sz="2500" b="1">
                <a:latin typeface="Britannic Bold" pitchFamily="34" charset="0"/>
                <a:ea typeface="宋体" pitchFamily="2" charset="-122"/>
              </a:rPr>
              <a:t>变换</a:t>
            </a:r>
          </a:p>
        </p:txBody>
      </p:sp>
      <p:sp>
        <p:nvSpPr>
          <p:cNvPr id="26630" name="Text Box 128"/>
          <p:cNvSpPr txBox="1">
            <a:spLocks noChangeArrowheads="1"/>
          </p:cNvSpPr>
          <p:nvPr/>
        </p:nvSpPr>
        <p:spPr bwMode="auto">
          <a:xfrm>
            <a:off x="1873004" y="4071714"/>
            <a:ext cx="2154286" cy="42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zh-CN" altLang="en-US" sz="2000" b="1">
                <a:latin typeface="Britannic Bold" pitchFamily="34" charset="0"/>
                <a:ea typeface="宋体" pitchFamily="2" charset="-122"/>
              </a:rPr>
              <a:t>原始图像</a:t>
            </a:r>
          </a:p>
        </p:txBody>
      </p:sp>
      <p:sp>
        <p:nvSpPr>
          <p:cNvPr id="26631" name="Text Box 129"/>
          <p:cNvSpPr txBox="1">
            <a:spLocks noChangeArrowheads="1"/>
          </p:cNvSpPr>
          <p:nvPr/>
        </p:nvSpPr>
        <p:spPr bwMode="auto">
          <a:xfrm>
            <a:off x="5619007" y="4527103"/>
            <a:ext cx="2154286" cy="42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2000" b="1">
                <a:latin typeface="Britannic Bold" pitchFamily="34" charset="0"/>
                <a:ea typeface="宋体" pitchFamily="2" charset="-122"/>
              </a:rPr>
              <a:t>8*8</a:t>
            </a:r>
            <a:r>
              <a:rPr lang="zh-CN" altLang="en-US" sz="2000" b="1">
                <a:latin typeface="Britannic Bold" pitchFamily="34" charset="0"/>
                <a:ea typeface="宋体" pitchFamily="2" charset="-122"/>
              </a:rPr>
              <a:t>像素块</a:t>
            </a:r>
          </a:p>
        </p:txBody>
      </p:sp>
      <p:sp>
        <p:nvSpPr>
          <p:cNvPr id="26632" name="Line 195"/>
          <p:cNvSpPr>
            <a:spLocks noChangeShapeType="1"/>
          </p:cNvSpPr>
          <p:nvPr/>
        </p:nvSpPr>
        <p:spPr bwMode="auto">
          <a:xfrm>
            <a:off x="1062634" y="5210187"/>
            <a:ext cx="25315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26633" name="Line 196"/>
          <p:cNvSpPr>
            <a:spLocks noChangeShapeType="1"/>
          </p:cNvSpPr>
          <p:nvPr/>
        </p:nvSpPr>
        <p:spPr bwMode="auto">
          <a:xfrm>
            <a:off x="1062634" y="5893270"/>
            <a:ext cx="25315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26634" name="Line 197"/>
          <p:cNvSpPr>
            <a:spLocks noChangeShapeType="1"/>
          </p:cNvSpPr>
          <p:nvPr/>
        </p:nvSpPr>
        <p:spPr bwMode="auto">
          <a:xfrm>
            <a:off x="1973461" y="4527104"/>
            <a:ext cx="0" cy="17462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26635" name="Line 198"/>
          <p:cNvSpPr>
            <a:spLocks noChangeShapeType="1"/>
          </p:cNvSpPr>
          <p:nvPr/>
        </p:nvSpPr>
        <p:spPr bwMode="auto">
          <a:xfrm>
            <a:off x="2986980" y="4527104"/>
            <a:ext cx="0" cy="17462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26636" name="Text Box 199"/>
          <p:cNvSpPr txBox="1">
            <a:spLocks noChangeArrowheads="1"/>
          </p:cNvSpPr>
          <p:nvPr/>
        </p:nvSpPr>
        <p:spPr bwMode="auto">
          <a:xfrm>
            <a:off x="759023" y="579282"/>
            <a:ext cx="7521030" cy="80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4500" b="1">
                <a:latin typeface="Britannic Bold" pitchFamily="34" charset="0"/>
                <a:ea typeface="宋体" pitchFamily="2" charset="-122"/>
              </a:rPr>
              <a:t>JPEG</a:t>
            </a:r>
            <a:r>
              <a:rPr lang="zh-CN" altLang="en-US" sz="4500" b="1">
                <a:latin typeface="Britannic Bold" pitchFamily="34" charset="0"/>
                <a:ea typeface="宋体" pitchFamily="2" charset="-122"/>
              </a:rPr>
              <a:t>图像解压缩过程</a:t>
            </a:r>
          </a:p>
        </p:txBody>
      </p:sp>
      <p:sp>
        <p:nvSpPr>
          <p:cNvPr id="26637" name="Rectangle 123"/>
          <p:cNvSpPr>
            <a:spLocks noChangeArrowheads="1"/>
          </p:cNvSpPr>
          <p:nvPr/>
        </p:nvSpPr>
        <p:spPr bwMode="auto">
          <a:xfrm>
            <a:off x="9568161" y="2325499"/>
            <a:ext cx="2531566" cy="532403"/>
          </a:xfrm>
          <a:prstGeom prst="rect">
            <a:avLst/>
          </a:prstGeom>
          <a:solidFill>
            <a:schemeClr val="bg1"/>
          </a:solidFill>
          <a:ln w="9525">
            <a:solidFill>
              <a:schemeClr val="tx1"/>
            </a:solidFill>
            <a:miter lim="800000"/>
            <a:headEnd/>
            <a:tailEnd/>
          </a:ln>
        </p:spPr>
        <p:txBody>
          <a:bodyPr wrap="none" lIns="114803" tIns="57401" rIns="114803" bIns="57401"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SzTx/>
              <a:buFontTx/>
              <a:buNone/>
            </a:pPr>
            <a:r>
              <a:rPr lang="zh-CN" altLang="en-US" sz="2500" b="1">
                <a:latin typeface="Britannic Bold" pitchFamily="34" charset="0"/>
                <a:ea typeface="宋体" pitchFamily="2" charset="-122"/>
              </a:rPr>
              <a:t>反量化</a:t>
            </a:r>
          </a:p>
        </p:txBody>
      </p:sp>
      <p:sp>
        <p:nvSpPr>
          <p:cNvPr id="26638" name="Rectangle 125"/>
          <p:cNvSpPr>
            <a:spLocks noChangeArrowheads="1"/>
          </p:cNvSpPr>
          <p:nvPr/>
        </p:nvSpPr>
        <p:spPr bwMode="auto">
          <a:xfrm>
            <a:off x="5112247" y="2325499"/>
            <a:ext cx="2835176" cy="532403"/>
          </a:xfrm>
          <a:prstGeom prst="rect">
            <a:avLst/>
          </a:prstGeom>
          <a:solidFill>
            <a:schemeClr val="bg1"/>
          </a:solidFill>
          <a:ln w="9525">
            <a:solidFill>
              <a:schemeClr val="tx1"/>
            </a:solidFill>
            <a:miter lim="800000"/>
            <a:headEnd/>
            <a:tailEnd/>
          </a:ln>
        </p:spPr>
        <p:txBody>
          <a:bodyPr wrap="none" lIns="114803" tIns="57401" rIns="114803" bIns="57401"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SzTx/>
              <a:buFontTx/>
              <a:buNone/>
            </a:pPr>
            <a:r>
              <a:rPr lang="zh-CN" altLang="en-US" sz="2500" b="1">
                <a:latin typeface="Britannic Bold" pitchFamily="34" charset="0"/>
                <a:ea typeface="宋体" pitchFamily="2" charset="-122"/>
              </a:rPr>
              <a:t>熵编码（解码）</a:t>
            </a:r>
          </a:p>
        </p:txBody>
      </p:sp>
      <p:sp>
        <p:nvSpPr>
          <p:cNvPr id="26639" name="Rectangle 127"/>
          <p:cNvSpPr>
            <a:spLocks noChangeArrowheads="1"/>
          </p:cNvSpPr>
          <p:nvPr/>
        </p:nvSpPr>
        <p:spPr bwMode="auto">
          <a:xfrm>
            <a:off x="859484" y="2325499"/>
            <a:ext cx="2835176" cy="532403"/>
          </a:xfrm>
          <a:prstGeom prst="rect">
            <a:avLst/>
          </a:prstGeom>
          <a:solidFill>
            <a:schemeClr val="bg1"/>
          </a:solidFill>
          <a:ln w="9525">
            <a:solidFill>
              <a:schemeClr val="tx1"/>
            </a:solidFill>
            <a:miter lim="800000"/>
            <a:headEnd/>
            <a:tailEnd/>
          </a:ln>
        </p:spPr>
        <p:txBody>
          <a:bodyPr wrap="none" lIns="114803" tIns="57401" rIns="114803" bIns="57401"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SzTx/>
              <a:buFontTx/>
              <a:buNone/>
            </a:pPr>
            <a:r>
              <a:rPr lang="zh-CN" altLang="en-US" sz="2500" b="1">
                <a:latin typeface="Britannic Bold" pitchFamily="34" charset="0"/>
                <a:ea typeface="宋体" pitchFamily="2" charset="-122"/>
              </a:rPr>
              <a:t>压缩的图像数据</a:t>
            </a:r>
          </a:p>
        </p:txBody>
      </p:sp>
      <p:sp>
        <p:nvSpPr>
          <p:cNvPr id="26640" name="Line 79"/>
          <p:cNvSpPr>
            <a:spLocks noChangeShapeType="1"/>
          </p:cNvSpPr>
          <p:nvPr/>
        </p:nvSpPr>
        <p:spPr bwMode="auto">
          <a:xfrm>
            <a:off x="3797350" y="2553193"/>
            <a:ext cx="111397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p>
            <a:endParaRPr lang="zh-CN" altLang="en-US"/>
          </a:p>
        </p:txBody>
      </p:sp>
      <p:sp>
        <p:nvSpPr>
          <p:cNvPr id="26641" name="Line 80"/>
          <p:cNvSpPr>
            <a:spLocks noChangeShapeType="1"/>
          </p:cNvSpPr>
          <p:nvPr/>
        </p:nvSpPr>
        <p:spPr bwMode="auto">
          <a:xfrm>
            <a:off x="8050113" y="2553193"/>
            <a:ext cx="131489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p>
            <a:endParaRPr lang="zh-CN" altLang="en-US"/>
          </a:p>
        </p:txBody>
      </p:sp>
      <p:sp>
        <p:nvSpPr>
          <p:cNvPr id="26642" name="Line 81"/>
          <p:cNvSpPr>
            <a:spLocks noChangeShapeType="1"/>
          </p:cNvSpPr>
          <p:nvPr/>
        </p:nvSpPr>
        <p:spPr bwMode="auto">
          <a:xfrm>
            <a:off x="10581680" y="3236277"/>
            <a:ext cx="0" cy="197558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p>
            <a:endParaRPr lang="zh-CN" altLang="en-US"/>
          </a:p>
        </p:txBody>
      </p:sp>
      <p:sp>
        <p:nvSpPr>
          <p:cNvPr id="26643" name="Line 82"/>
          <p:cNvSpPr>
            <a:spLocks noChangeShapeType="1"/>
          </p:cNvSpPr>
          <p:nvPr/>
        </p:nvSpPr>
        <p:spPr bwMode="auto">
          <a:xfrm flipH="1">
            <a:off x="7239745" y="5590236"/>
            <a:ext cx="212526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p>
            <a:endParaRPr lang="zh-CN" altLang="en-US"/>
          </a:p>
        </p:txBody>
      </p:sp>
      <p:sp>
        <p:nvSpPr>
          <p:cNvPr id="26644" name="Line 83"/>
          <p:cNvSpPr>
            <a:spLocks noChangeShapeType="1"/>
          </p:cNvSpPr>
          <p:nvPr/>
        </p:nvSpPr>
        <p:spPr bwMode="auto">
          <a:xfrm flipH="1" flipV="1">
            <a:off x="1466702" y="4907152"/>
            <a:ext cx="3949154" cy="835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p>
            <a:endParaRPr lang="zh-CN" altLang="en-US"/>
          </a:p>
        </p:txBody>
      </p:sp>
    </p:spTree>
    <p:extLst>
      <p:ext uri="{BB962C8B-B14F-4D97-AF65-F5344CB8AC3E}">
        <p14:creationId xmlns:p14="http://schemas.microsoft.com/office/powerpoint/2010/main" val="218213615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noChangeArrowheads="1"/>
          </p:cNvSpPr>
          <p:nvPr>
            <p:ph type="sldNum" sz="quarter" idx="11"/>
          </p:nvPr>
        </p:nvSpPr>
        <p:spPr/>
        <p:txBody>
          <a:bodyPr/>
          <a:lstStyle>
            <a:lvl1pPr>
              <a:defRPr>
                <a:solidFill>
                  <a:schemeClr val="tx1"/>
                </a:solidFill>
                <a:latin typeface="Arial" pitchFamily="34" charset="0"/>
                <a:ea typeface="宋体" pitchFamily="2" charset="-122"/>
              </a:defRPr>
            </a:lvl1pPr>
            <a:lvl2pPr marL="932774" indent="-358759">
              <a:defRPr>
                <a:solidFill>
                  <a:schemeClr val="tx1"/>
                </a:solidFill>
                <a:latin typeface="Arial" pitchFamily="34" charset="0"/>
                <a:ea typeface="宋体" pitchFamily="2" charset="-122"/>
              </a:defRPr>
            </a:lvl2pPr>
            <a:lvl3pPr marL="1435037" indent="-287007">
              <a:defRPr>
                <a:solidFill>
                  <a:schemeClr val="tx1"/>
                </a:solidFill>
                <a:latin typeface="Arial" pitchFamily="34" charset="0"/>
                <a:ea typeface="宋体" pitchFamily="2" charset="-122"/>
              </a:defRPr>
            </a:lvl3pPr>
            <a:lvl4pPr marL="2009051" indent="-287007">
              <a:defRPr>
                <a:solidFill>
                  <a:schemeClr val="tx1"/>
                </a:solidFill>
                <a:latin typeface="Arial" pitchFamily="34" charset="0"/>
                <a:ea typeface="宋体" pitchFamily="2" charset="-122"/>
              </a:defRPr>
            </a:lvl4pPr>
            <a:lvl5pPr marL="2583066" indent="-287007">
              <a:defRPr>
                <a:solidFill>
                  <a:schemeClr val="tx1"/>
                </a:solidFill>
                <a:latin typeface="Arial" pitchFamily="34" charset="0"/>
                <a:ea typeface="宋体" pitchFamily="2" charset="-122"/>
              </a:defRPr>
            </a:lvl5pPr>
            <a:lvl6pPr marL="3157080" indent="-287007" eaLnBrk="0" fontAlgn="base" hangingPunct="0">
              <a:spcBef>
                <a:spcPct val="0"/>
              </a:spcBef>
              <a:spcAft>
                <a:spcPct val="0"/>
              </a:spcAft>
              <a:defRPr>
                <a:solidFill>
                  <a:schemeClr val="tx1"/>
                </a:solidFill>
                <a:latin typeface="Arial" pitchFamily="34" charset="0"/>
                <a:ea typeface="宋体" pitchFamily="2" charset="-122"/>
              </a:defRPr>
            </a:lvl6pPr>
            <a:lvl7pPr marL="3731095" indent="-287007" eaLnBrk="0" fontAlgn="base" hangingPunct="0">
              <a:spcBef>
                <a:spcPct val="0"/>
              </a:spcBef>
              <a:spcAft>
                <a:spcPct val="0"/>
              </a:spcAft>
              <a:defRPr>
                <a:solidFill>
                  <a:schemeClr val="tx1"/>
                </a:solidFill>
                <a:latin typeface="Arial" pitchFamily="34" charset="0"/>
                <a:ea typeface="宋体" pitchFamily="2" charset="-122"/>
              </a:defRPr>
            </a:lvl7pPr>
            <a:lvl8pPr marL="4305110" indent="-287007" eaLnBrk="0" fontAlgn="base" hangingPunct="0">
              <a:spcBef>
                <a:spcPct val="0"/>
              </a:spcBef>
              <a:spcAft>
                <a:spcPct val="0"/>
              </a:spcAft>
              <a:defRPr>
                <a:solidFill>
                  <a:schemeClr val="tx1"/>
                </a:solidFill>
                <a:latin typeface="Arial" pitchFamily="34" charset="0"/>
                <a:ea typeface="宋体" pitchFamily="2" charset="-122"/>
              </a:defRPr>
            </a:lvl8pPr>
            <a:lvl9pPr marL="4879124" indent="-287007" eaLnBrk="0" fontAlgn="base" hangingPunct="0">
              <a:spcBef>
                <a:spcPct val="0"/>
              </a:spcBef>
              <a:spcAft>
                <a:spcPct val="0"/>
              </a:spcAft>
              <a:defRPr>
                <a:solidFill>
                  <a:schemeClr val="tx1"/>
                </a:solidFill>
                <a:latin typeface="Arial" pitchFamily="34" charset="0"/>
                <a:ea typeface="宋体" pitchFamily="2" charset="-122"/>
              </a:defRPr>
            </a:lvl9pPr>
          </a:lstStyle>
          <a:p>
            <a:fld id="{7948FA70-B18E-4DC9-8B53-917EA907439A}" type="slidenum">
              <a:rPr lang="en-US" altLang="zh-CN">
                <a:solidFill>
                  <a:srgbClr val="339933"/>
                </a:solidFill>
              </a:rPr>
              <a:pPr/>
              <a:t>54</a:t>
            </a:fld>
            <a:endParaRPr lang="en-US" altLang="zh-CN">
              <a:solidFill>
                <a:srgbClr val="339933"/>
              </a:solidFill>
            </a:endParaRPr>
          </a:p>
        </p:txBody>
      </p:sp>
      <p:sp>
        <p:nvSpPr>
          <p:cNvPr id="28675" name="Text Box 2"/>
          <p:cNvSpPr txBox="1">
            <a:spLocks noChangeArrowheads="1"/>
          </p:cNvSpPr>
          <p:nvPr/>
        </p:nvSpPr>
        <p:spPr bwMode="auto">
          <a:xfrm>
            <a:off x="2147590" y="3242974"/>
            <a:ext cx="231913" cy="469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300" b="1">
              <a:ea typeface="宋体" pitchFamily="2" charset="-122"/>
            </a:endParaRPr>
          </a:p>
        </p:txBody>
      </p:sp>
      <p:sp>
        <p:nvSpPr>
          <p:cNvPr id="28676" name="Text Box 3"/>
          <p:cNvSpPr txBox="1">
            <a:spLocks noChangeArrowheads="1"/>
          </p:cNvSpPr>
          <p:nvPr/>
        </p:nvSpPr>
        <p:spPr bwMode="auto">
          <a:xfrm>
            <a:off x="759023" y="579282"/>
            <a:ext cx="7521030" cy="80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4500" b="1" dirty="0" err="1">
                <a:latin typeface="Britannic Bold" pitchFamily="34" charset="0"/>
                <a:ea typeface="宋体" pitchFamily="2" charset="-122"/>
              </a:rPr>
              <a:t>Jsteg</a:t>
            </a:r>
            <a:r>
              <a:rPr lang="zh-CN" altLang="en-US" sz="4500" b="1" dirty="0">
                <a:latin typeface="Britannic Bold" pitchFamily="34" charset="0"/>
                <a:ea typeface="宋体" pitchFamily="2" charset="-122"/>
              </a:rPr>
              <a:t>隐写方法</a:t>
            </a:r>
          </a:p>
        </p:txBody>
      </p:sp>
      <p:sp>
        <p:nvSpPr>
          <p:cNvPr id="28677" name="Text Box 4"/>
          <p:cNvSpPr txBox="1">
            <a:spLocks noChangeArrowheads="1"/>
          </p:cNvSpPr>
          <p:nvPr/>
        </p:nvSpPr>
        <p:spPr bwMode="auto">
          <a:xfrm>
            <a:off x="832694" y="1890201"/>
            <a:ext cx="9386598" cy="1039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3000" b="1">
                <a:latin typeface="Britannic Bold" pitchFamily="34" charset="0"/>
                <a:ea typeface="宋体" pitchFamily="2" charset="-122"/>
              </a:rPr>
              <a:t>Jsteg</a:t>
            </a:r>
            <a:r>
              <a:rPr lang="zh-CN" altLang="en-US" sz="3000" b="1">
                <a:latin typeface="Britannic Bold" pitchFamily="34" charset="0"/>
                <a:ea typeface="宋体" pitchFamily="2" charset="-122"/>
              </a:rPr>
              <a:t>隐写是将秘密信息嵌入在量化后的</a:t>
            </a:r>
            <a:r>
              <a:rPr lang="en-US" altLang="zh-CN" sz="3000" b="1">
                <a:latin typeface="Britannic Bold" pitchFamily="34" charset="0"/>
                <a:ea typeface="宋体" pitchFamily="2" charset="-122"/>
              </a:rPr>
              <a:t>DCT</a:t>
            </a:r>
            <a:r>
              <a:rPr lang="zh-CN" altLang="en-US" sz="3000" b="1">
                <a:latin typeface="Britannic Bold" pitchFamily="34" charset="0"/>
                <a:ea typeface="宋体" pitchFamily="2" charset="-122"/>
              </a:rPr>
              <a:t>系数的</a:t>
            </a:r>
            <a:r>
              <a:rPr lang="en-US" altLang="zh-CN" sz="3000" b="1">
                <a:latin typeface="Britannic Bold" pitchFamily="34" charset="0"/>
                <a:ea typeface="宋体" pitchFamily="2" charset="-122"/>
              </a:rPr>
              <a:t>LSB</a:t>
            </a:r>
          </a:p>
          <a:p>
            <a:pPr eaLnBrk="1" hangingPunct="1">
              <a:spcBef>
                <a:spcPct val="0"/>
              </a:spcBef>
              <a:buClrTx/>
              <a:buSzTx/>
              <a:buFontTx/>
              <a:buNone/>
            </a:pPr>
            <a:r>
              <a:rPr lang="zh-CN" altLang="en-US" sz="3000" b="1">
                <a:latin typeface="Britannic Bold" pitchFamily="34" charset="0"/>
                <a:ea typeface="宋体" pitchFamily="2" charset="-122"/>
              </a:rPr>
              <a:t>上，但原始值为</a:t>
            </a:r>
            <a:r>
              <a:rPr lang="en-US" altLang="zh-CN" sz="3000" b="1">
                <a:latin typeface="Britannic Bold" pitchFamily="34" charset="0"/>
                <a:ea typeface="宋体" pitchFamily="2" charset="-122"/>
              </a:rPr>
              <a:t>-1,0</a:t>
            </a:r>
            <a:r>
              <a:rPr lang="zh-CN" altLang="en-US" sz="3000" b="1">
                <a:latin typeface="Britannic Bold" pitchFamily="34" charset="0"/>
                <a:ea typeface="宋体" pitchFamily="2" charset="-122"/>
              </a:rPr>
              <a:t>，</a:t>
            </a:r>
            <a:r>
              <a:rPr lang="en-US" altLang="zh-CN" sz="3000" b="1">
                <a:latin typeface="Britannic Bold" pitchFamily="34" charset="0"/>
                <a:ea typeface="宋体" pitchFamily="2" charset="-122"/>
              </a:rPr>
              <a:t>+1</a:t>
            </a:r>
            <a:r>
              <a:rPr lang="zh-CN" altLang="en-US" sz="3000" b="1">
                <a:latin typeface="Britannic Bold" pitchFamily="34" charset="0"/>
                <a:ea typeface="宋体" pitchFamily="2" charset="-122"/>
              </a:rPr>
              <a:t>的</a:t>
            </a:r>
            <a:r>
              <a:rPr lang="en-US" altLang="zh-CN" sz="3000" b="1">
                <a:latin typeface="Britannic Bold" pitchFamily="34" charset="0"/>
                <a:ea typeface="宋体" pitchFamily="2" charset="-122"/>
              </a:rPr>
              <a:t>DCT</a:t>
            </a:r>
            <a:r>
              <a:rPr lang="zh-CN" altLang="en-US" sz="3000" b="1">
                <a:latin typeface="Britannic Bold" pitchFamily="34" charset="0"/>
                <a:ea typeface="宋体" pitchFamily="2" charset="-122"/>
              </a:rPr>
              <a:t>系数除外。</a:t>
            </a:r>
          </a:p>
        </p:txBody>
      </p:sp>
      <p:graphicFrame>
        <p:nvGraphicFramePr>
          <p:cNvPr id="201733" name="Object 5"/>
          <p:cNvGraphicFramePr>
            <a:graphicFrameLocks noChangeAspect="1"/>
          </p:cNvGraphicFramePr>
          <p:nvPr/>
        </p:nvGraphicFramePr>
        <p:xfrm>
          <a:off x="658566" y="3844020"/>
          <a:ext cx="4656832" cy="2353960"/>
        </p:xfrm>
        <a:graphic>
          <a:graphicData uri="http://schemas.openxmlformats.org/presentationml/2006/ole">
            <mc:AlternateContent xmlns:mc="http://schemas.openxmlformats.org/markup-compatibility/2006">
              <mc:Choice xmlns:v="urn:schemas-microsoft-com:vml" Requires="v">
                <p:oleObj spid="_x0000_s23622" name="Equation" r:id="rId4" imgW="2006600" imgH="1828800" progId="Equation.DSMT4">
                  <p:embed/>
                </p:oleObj>
              </mc:Choice>
              <mc:Fallback>
                <p:oleObj name="Equation" r:id="rId4" imgW="2006600" imgH="1828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566" y="3844020"/>
                        <a:ext cx="4656832" cy="2353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1734" name="Text Box 6"/>
          <p:cNvSpPr txBox="1">
            <a:spLocks noChangeArrowheads="1"/>
          </p:cNvSpPr>
          <p:nvPr/>
        </p:nvSpPr>
        <p:spPr bwMode="auto">
          <a:xfrm>
            <a:off x="832694" y="2978446"/>
            <a:ext cx="3571875" cy="546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zh-CN" altLang="en-US" b="1">
                <a:latin typeface="Britannic Bold" pitchFamily="34" charset="0"/>
                <a:ea typeface="宋体" pitchFamily="2" charset="-122"/>
              </a:rPr>
              <a:t>秘密信息：</a:t>
            </a:r>
            <a:r>
              <a:rPr lang="en-US" altLang="zh-CN" b="1">
                <a:latin typeface="Britannic Bold" pitchFamily="34" charset="0"/>
                <a:ea typeface="宋体" pitchFamily="2" charset="-122"/>
              </a:rPr>
              <a:t>0 1</a:t>
            </a:r>
          </a:p>
        </p:txBody>
      </p:sp>
      <p:sp>
        <p:nvSpPr>
          <p:cNvPr id="201735" name="Text Box 7"/>
          <p:cNvSpPr txBox="1">
            <a:spLocks noChangeArrowheads="1"/>
          </p:cNvSpPr>
          <p:nvPr/>
        </p:nvSpPr>
        <p:spPr bwMode="auto">
          <a:xfrm>
            <a:off x="6732984" y="2933242"/>
            <a:ext cx="427415" cy="500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2500" b="1">
                <a:latin typeface="Britannic Bold" pitchFamily="34" charset="0"/>
                <a:ea typeface="宋体" pitchFamily="2" charset="-122"/>
              </a:rPr>
              <a:t>0</a:t>
            </a:r>
          </a:p>
        </p:txBody>
      </p:sp>
      <p:sp>
        <p:nvSpPr>
          <p:cNvPr id="201736" name="Line 8"/>
          <p:cNvSpPr>
            <a:spLocks noChangeShapeType="1"/>
          </p:cNvSpPr>
          <p:nvPr/>
        </p:nvSpPr>
        <p:spPr bwMode="auto">
          <a:xfrm>
            <a:off x="7340203" y="3162611"/>
            <a:ext cx="7076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201737" name="Text Box 9"/>
          <p:cNvSpPr txBox="1">
            <a:spLocks noChangeArrowheads="1"/>
          </p:cNvSpPr>
          <p:nvPr/>
        </p:nvSpPr>
        <p:spPr bwMode="auto">
          <a:xfrm>
            <a:off x="8253265" y="2933242"/>
            <a:ext cx="622981" cy="500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2500" b="1">
                <a:latin typeface="Britannic Bold" pitchFamily="34" charset="0"/>
                <a:ea typeface="宋体" pitchFamily="2" charset="-122"/>
              </a:rPr>
              <a:t>79</a:t>
            </a:r>
          </a:p>
        </p:txBody>
      </p:sp>
      <p:sp>
        <p:nvSpPr>
          <p:cNvPr id="201739" name="Text Box 11"/>
          <p:cNvSpPr txBox="1">
            <a:spLocks noChangeArrowheads="1"/>
          </p:cNvSpPr>
          <p:nvPr/>
        </p:nvSpPr>
        <p:spPr bwMode="auto">
          <a:xfrm>
            <a:off x="6732984" y="3390306"/>
            <a:ext cx="427415" cy="500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2500" b="1">
                <a:latin typeface="Britannic Bold" pitchFamily="34" charset="0"/>
                <a:ea typeface="宋体" pitchFamily="2" charset="-122"/>
              </a:rPr>
              <a:t>1</a:t>
            </a:r>
          </a:p>
        </p:txBody>
      </p:sp>
      <p:sp>
        <p:nvSpPr>
          <p:cNvPr id="201740" name="Line 12"/>
          <p:cNvSpPr>
            <a:spLocks noChangeShapeType="1"/>
          </p:cNvSpPr>
          <p:nvPr/>
        </p:nvSpPr>
        <p:spPr bwMode="auto">
          <a:xfrm>
            <a:off x="7340203" y="3619673"/>
            <a:ext cx="7076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201741" name="Text Box 13"/>
          <p:cNvSpPr txBox="1">
            <a:spLocks noChangeArrowheads="1"/>
          </p:cNvSpPr>
          <p:nvPr/>
        </p:nvSpPr>
        <p:spPr bwMode="auto">
          <a:xfrm>
            <a:off x="8253265" y="3390306"/>
            <a:ext cx="509168" cy="500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2500" b="1">
                <a:latin typeface="Britannic Bold" pitchFamily="34" charset="0"/>
                <a:ea typeface="宋体" pitchFamily="2" charset="-122"/>
              </a:rPr>
              <a:t>-2</a:t>
            </a:r>
          </a:p>
        </p:txBody>
      </p:sp>
      <p:sp>
        <p:nvSpPr>
          <p:cNvPr id="201743" name="Line 15"/>
          <p:cNvSpPr>
            <a:spLocks noChangeShapeType="1"/>
          </p:cNvSpPr>
          <p:nvPr/>
        </p:nvSpPr>
        <p:spPr bwMode="auto">
          <a:xfrm>
            <a:off x="9164093" y="3160936"/>
            <a:ext cx="70767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201744" name="Line 16"/>
          <p:cNvSpPr>
            <a:spLocks noChangeShapeType="1"/>
          </p:cNvSpPr>
          <p:nvPr/>
        </p:nvSpPr>
        <p:spPr bwMode="auto">
          <a:xfrm>
            <a:off x="9164093" y="3616325"/>
            <a:ext cx="70767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201745" name="Text Box 17"/>
          <p:cNvSpPr txBox="1">
            <a:spLocks noChangeArrowheads="1"/>
          </p:cNvSpPr>
          <p:nvPr/>
        </p:nvSpPr>
        <p:spPr bwMode="auto">
          <a:xfrm>
            <a:off x="10278071" y="2933242"/>
            <a:ext cx="622981" cy="500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2500" b="1">
                <a:latin typeface="Britannic Bold" pitchFamily="34" charset="0"/>
                <a:ea typeface="宋体" pitchFamily="2" charset="-122"/>
              </a:rPr>
              <a:t>78</a:t>
            </a:r>
          </a:p>
        </p:txBody>
      </p:sp>
      <p:sp>
        <p:nvSpPr>
          <p:cNvPr id="201746" name="Text Box 18"/>
          <p:cNvSpPr txBox="1">
            <a:spLocks noChangeArrowheads="1"/>
          </p:cNvSpPr>
          <p:nvPr/>
        </p:nvSpPr>
        <p:spPr bwMode="auto">
          <a:xfrm>
            <a:off x="10378531" y="3388631"/>
            <a:ext cx="509168" cy="500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2500" b="1">
                <a:latin typeface="Britannic Bold" pitchFamily="34" charset="0"/>
                <a:ea typeface="宋体" pitchFamily="2" charset="-122"/>
              </a:rPr>
              <a:t>-3</a:t>
            </a:r>
          </a:p>
        </p:txBody>
      </p:sp>
      <p:graphicFrame>
        <p:nvGraphicFramePr>
          <p:cNvPr id="201747" name="Object 19"/>
          <p:cNvGraphicFramePr>
            <a:graphicFrameLocks noChangeAspect="1"/>
          </p:cNvGraphicFramePr>
          <p:nvPr/>
        </p:nvGraphicFramePr>
        <p:xfrm>
          <a:off x="6632527" y="3844020"/>
          <a:ext cx="4656832" cy="2353960"/>
        </p:xfrm>
        <a:graphic>
          <a:graphicData uri="http://schemas.openxmlformats.org/presentationml/2006/ole">
            <mc:AlternateContent xmlns:mc="http://schemas.openxmlformats.org/markup-compatibility/2006">
              <mc:Choice xmlns:v="urn:schemas-microsoft-com:vml" Requires="v">
                <p:oleObj spid="_x0000_s23623" name="Equation" r:id="rId6" imgW="2006600" imgH="1828800" progId="Equation.DSMT4">
                  <p:embed/>
                </p:oleObj>
              </mc:Choice>
              <mc:Fallback>
                <p:oleObj name="Equation" r:id="rId6" imgW="2006600" imgH="1828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27" y="3844020"/>
                        <a:ext cx="4656832" cy="2353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4" name="Text Box 20"/>
          <p:cNvSpPr txBox="1">
            <a:spLocks noChangeArrowheads="1"/>
          </p:cNvSpPr>
          <p:nvPr/>
        </p:nvSpPr>
        <p:spPr bwMode="auto">
          <a:xfrm>
            <a:off x="2379763" y="6274994"/>
            <a:ext cx="1168002"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DCT</a:t>
            </a:r>
            <a:r>
              <a:rPr lang="zh-CN" altLang="en-US"/>
              <a:t>系数</a:t>
            </a:r>
          </a:p>
        </p:txBody>
      </p:sp>
      <p:sp>
        <p:nvSpPr>
          <p:cNvPr id="6166" name="Text Box 22"/>
          <p:cNvSpPr txBox="1">
            <a:spLocks noChangeArrowheads="1"/>
          </p:cNvSpPr>
          <p:nvPr/>
        </p:nvSpPr>
        <p:spPr bwMode="auto">
          <a:xfrm>
            <a:off x="7643813" y="6274994"/>
            <a:ext cx="2091332"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t>隐写后的</a:t>
            </a:r>
            <a:r>
              <a:rPr lang="en-US" altLang="zh-CN"/>
              <a:t>DCT</a:t>
            </a:r>
            <a:r>
              <a:rPr lang="zh-CN" altLang="en-US"/>
              <a:t>系数</a:t>
            </a:r>
          </a:p>
        </p:txBody>
      </p:sp>
      <p:sp>
        <p:nvSpPr>
          <p:cNvPr id="6167" name="Oval 23"/>
          <p:cNvSpPr>
            <a:spLocks noChangeArrowheads="1"/>
          </p:cNvSpPr>
          <p:nvPr/>
        </p:nvSpPr>
        <p:spPr bwMode="auto">
          <a:xfrm>
            <a:off x="759024" y="4071714"/>
            <a:ext cx="506760" cy="378375"/>
          </a:xfrm>
          <a:prstGeom prst="ellipse">
            <a:avLst/>
          </a:prstGeom>
          <a:solidFill>
            <a:schemeClr val="bg1">
              <a:alpha val="0"/>
            </a:schemeClr>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6168" name="Oval 24"/>
          <p:cNvSpPr>
            <a:spLocks noChangeArrowheads="1"/>
          </p:cNvSpPr>
          <p:nvPr/>
        </p:nvSpPr>
        <p:spPr bwMode="auto">
          <a:xfrm>
            <a:off x="759024" y="3768680"/>
            <a:ext cx="506760" cy="378375"/>
          </a:xfrm>
          <a:prstGeom prst="ellipse">
            <a:avLst/>
          </a:prstGeom>
          <a:solidFill>
            <a:schemeClr val="bg1">
              <a:alpha val="0"/>
            </a:schemeClr>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367797823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1733"/>
                                        </p:tgtEl>
                                        <p:attrNameLst>
                                          <p:attrName>style.visibility</p:attrName>
                                        </p:attrNameLst>
                                      </p:cBhvr>
                                      <p:to>
                                        <p:strVal val="visible"/>
                                      </p:to>
                                    </p:set>
                                    <p:animEffect transition="in" filter="blinds(horizontal)">
                                      <p:cBhvr>
                                        <p:cTn id="7" dur="500"/>
                                        <p:tgtEl>
                                          <p:spTgt spid="20173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1734"/>
                                        </p:tgtEl>
                                        <p:attrNameLst>
                                          <p:attrName>style.visibility</p:attrName>
                                        </p:attrNameLst>
                                      </p:cBhvr>
                                      <p:to>
                                        <p:strVal val="visible"/>
                                      </p:to>
                                    </p:set>
                                    <p:animEffect transition="in" filter="blinds(horizontal)">
                                      <p:cBhvr>
                                        <p:cTn id="10" dur="500"/>
                                        <p:tgtEl>
                                          <p:spTgt spid="20173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164"/>
                                        </p:tgtEl>
                                        <p:attrNameLst>
                                          <p:attrName>style.visibility</p:attrName>
                                        </p:attrNameLst>
                                      </p:cBhvr>
                                      <p:to>
                                        <p:strVal val="visible"/>
                                      </p:to>
                                    </p:set>
                                    <p:animEffect transition="in" filter="blinds(horizontal)">
                                      <p:cBhvr>
                                        <p:cTn id="13" dur="500"/>
                                        <p:tgtEl>
                                          <p:spTgt spid="616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168"/>
                                        </p:tgtEl>
                                        <p:attrNameLst>
                                          <p:attrName>style.visibility</p:attrName>
                                        </p:attrNameLst>
                                      </p:cBhvr>
                                      <p:to>
                                        <p:strVal val="visible"/>
                                      </p:to>
                                    </p:set>
                                    <p:animEffect transition="in" filter="blinds(horizontal)">
                                      <p:cBhvr>
                                        <p:cTn id="18" dur="500"/>
                                        <p:tgtEl>
                                          <p:spTgt spid="616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167"/>
                                        </p:tgtEl>
                                        <p:attrNameLst>
                                          <p:attrName>style.visibility</p:attrName>
                                        </p:attrNameLst>
                                      </p:cBhvr>
                                      <p:to>
                                        <p:strVal val="visible"/>
                                      </p:to>
                                    </p:set>
                                    <p:animEffect transition="in" filter="blinds(horizontal)">
                                      <p:cBhvr>
                                        <p:cTn id="21" dur="500"/>
                                        <p:tgtEl>
                                          <p:spTgt spid="616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01735"/>
                                        </p:tgtEl>
                                        <p:attrNameLst>
                                          <p:attrName>style.visibility</p:attrName>
                                        </p:attrNameLst>
                                      </p:cBhvr>
                                      <p:to>
                                        <p:strVal val="visible"/>
                                      </p:to>
                                    </p:set>
                                    <p:animEffect transition="in" filter="blinds(horizontal)">
                                      <p:cBhvr>
                                        <p:cTn id="26" dur="500"/>
                                        <p:tgtEl>
                                          <p:spTgt spid="20173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01736"/>
                                        </p:tgtEl>
                                        <p:attrNameLst>
                                          <p:attrName>style.visibility</p:attrName>
                                        </p:attrNameLst>
                                      </p:cBhvr>
                                      <p:to>
                                        <p:strVal val="visible"/>
                                      </p:to>
                                    </p:set>
                                    <p:animEffect transition="in" filter="blinds(horizontal)">
                                      <p:cBhvr>
                                        <p:cTn id="29" dur="500"/>
                                        <p:tgtEl>
                                          <p:spTgt spid="20173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01737"/>
                                        </p:tgtEl>
                                        <p:attrNameLst>
                                          <p:attrName>style.visibility</p:attrName>
                                        </p:attrNameLst>
                                      </p:cBhvr>
                                      <p:to>
                                        <p:strVal val="visible"/>
                                      </p:to>
                                    </p:set>
                                    <p:animEffect transition="in" filter="blinds(horizontal)">
                                      <p:cBhvr>
                                        <p:cTn id="32" dur="500"/>
                                        <p:tgtEl>
                                          <p:spTgt spid="2017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1743"/>
                                        </p:tgtEl>
                                        <p:attrNameLst>
                                          <p:attrName>style.visibility</p:attrName>
                                        </p:attrNameLst>
                                      </p:cBhvr>
                                      <p:to>
                                        <p:strVal val="visible"/>
                                      </p:to>
                                    </p:set>
                                    <p:animEffect transition="in" filter="blinds(horizontal)">
                                      <p:cBhvr>
                                        <p:cTn id="37" dur="500"/>
                                        <p:tgtEl>
                                          <p:spTgt spid="20174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01745"/>
                                        </p:tgtEl>
                                        <p:attrNameLst>
                                          <p:attrName>style.visibility</p:attrName>
                                        </p:attrNameLst>
                                      </p:cBhvr>
                                      <p:to>
                                        <p:strVal val="visible"/>
                                      </p:to>
                                    </p:set>
                                    <p:animEffect transition="in" filter="blinds(horizontal)">
                                      <p:cBhvr>
                                        <p:cTn id="40" dur="500"/>
                                        <p:tgtEl>
                                          <p:spTgt spid="20174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01739"/>
                                        </p:tgtEl>
                                        <p:attrNameLst>
                                          <p:attrName>style.visibility</p:attrName>
                                        </p:attrNameLst>
                                      </p:cBhvr>
                                      <p:to>
                                        <p:strVal val="visible"/>
                                      </p:to>
                                    </p:set>
                                    <p:animEffect transition="in" filter="blinds(horizontal)">
                                      <p:cBhvr>
                                        <p:cTn id="45" dur="500"/>
                                        <p:tgtEl>
                                          <p:spTgt spid="201739"/>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01740"/>
                                        </p:tgtEl>
                                        <p:attrNameLst>
                                          <p:attrName>style.visibility</p:attrName>
                                        </p:attrNameLst>
                                      </p:cBhvr>
                                      <p:to>
                                        <p:strVal val="visible"/>
                                      </p:to>
                                    </p:set>
                                    <p:animEffect transition="in" filter="blinds(horizontal)">
                                      <p:cBhvr>
                                        <p:cTn id="48" dur="500"/>
                                        <p:tgtEl>
                                          <p:spTgt spid="201740"/>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01741"/>
                                        </p:tgtEl>
                                        <p:attrNameLst>
                                          <p:attrName>style.visibility</p:attrName>
                                        </p:attrNameLst>
                                      </p:cBhvr>
                                      <p:to>
                                        <p:strVal val="visible"/>
                                      </p:to>
                                    </p:set>
                                    <p:animEffect transition="in" filter="blinds(horizontal)">
                                      <p:cBhvr>
                                        <p:cTn id="51" dur="500"/>
                                        <p:tgtEl>
                                          <p:spTgt spid="20174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01744"/>
                                        </p:tgtEl>
                                        <p:attrNameLst>
                                          <p:attrName>style.visibility</p:attrName>
                                        </p:attrNameLst>
                                      </p:cBhvr>
                                      <p:to>
                                        <p:strVal val="visible"/>
                                      </p:to>
                                    </p:set>
                                    <p:animEffect transition="in" filter="blinds(horizontal)">
                                      <p:cBhvr>
                                        <p:cTn id="56" dur="500"/>
                                        <p:tgtEl>
                                          <p:spTgt spid="201744"/>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01746"/>
                                        </p:tgtEl>
                                        <p:attrNameLst>
                                          <p:attrName>style.visibility</p:attrName>
                                        </p:attrNameLst>
                                      </p:cBhvr>
                                      <p:to>
                                        <p:strVal val="visible"/>
                                      </p:to>
                                    </p:set>
                                    <p:animEffect transition="in" filter="blinds(horizontal)">
                                      <p:cBhvr>
                                        <p:cTn id="59" dur="500"/>
                                        <p:tgtEl>
                                          <p:spTgt spid="20174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nodeType="clickEffect">
                                  <p:stCondLst>
                                    <p:cond delay="0"/>
                                  </p:stCondLst>
                                  <p:childTnLst>
                                    <p:set>
                                      <p:cBhvr>
                                        <p:cTn id="63" dur="1" fill="hold">
                                          <p:stCondLst>
                                            <p:cond delay="0"/>
                                          </p:stCondLst>
                                        </p:cTn>
                                        <p:tgtEl>
                                          <p:spTgt spid="201747"/>
                                        </p:tgtEl>
                                        <p:attrNameLst>
                                          <p:attrName>style.visibility</p:attrName>
                                        </p:attrNameLst>
                                      </p:cBhvr>
                                      <p:to>
                                        <p:strVal val="visible"/>
                                      </p:to>
                                    </p:set>
                                    <p:animEffect transition="in" filter="blinds(horizontal)">
                                      <p:cBhvr>
                                        <p:cTn id="64" dur="500"/>
                                        <p:tgtEl>
                                          <p:spTgt spid="201747"/>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6166"/>
                                        </p:tgtEl>
                                        <p:attrNameLst>
                                          <p:attrName>style.visibility</p:attrName>
                                        </p:attrNameLst>
                                      </p:cBhvr>
                                      <p:to>
                                        <p:strVal val="visible"/>
                                      </p:to>
                                    </p:set>
                                    <p:animEffect transition="in" filter="blinds(horizontal)">
                                      <p:cBhvr>
                                        <p:cTn id="67" dur="500"/>
                                        <p:tgtEl>
                                          <p:spTgt spid="6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4" grpId="0"/>
      <p:bldP spid="201735" grpId="0"/>
      <p:bldP spid="201736" grpId="0" animBg="1"/>
      <p:bldP spid="201737" grpId="0"/>
      <p:bldP spid="201739" grpId="0"/>
      <p:bldP spid="201740" grpId="0" animBg="1"/>
      <p:bldP spid="201741" grpId="0"/>
      <p:bldP spid="201743" grpId="0" animBg="1"/>
      <p:bldP spid="201744" grpId="0" animBg="1"/>
      <p:bldP spid="201745" grpId="0"/>
      <p:bldP spid="201746" grpId="0"/>
      <p:bldP spid="6164" grpId="0"/>
      <p:bldP spid="6166" grpId="0"/>
      <p:bldP spid="6167" grpId="0" animBg="1"/>
      <p:bldP spid="616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5DF5AC04-B355-4C16-A28E-9CD4D8231BCF}" type="slidenum">
              <a:rPr lang="en-US" altLang="zh-CN"/>
              <a:pPr>
                <a:defRPr/>
              </a:pPr>
              <a:t>55</a:t>
            </a:fld>
            <a:endParaRPr lang="en-US" altLang="zh-CN"/>
          </a:p>
        </p:txBody>
      </p:sp>
      <p:sp>
        <p:nvSpPr>
          <p:cNvPr id="38916" name="Rectangle 3"/>
          <p:cNvSpPr>
            <a:spLocks noGrp="1" noChangeArrowheads="1"/>
          </p:cNvSpPr>
          <p:nvPr>
            <p:ph type="body" idx="1"/>
          </p:nvPr>
        </p:nvSpPr>
        <p:spPr>
          <a:xfrm>
            <a:off x="859484" y="952029"/>
            <a:ext cx="11595199" cy="5359797"/>
          </a:xfrm>
        </p:spPr>
        <p:txBody>
          <a:bodyPr>
            <a:normAutofit/>
          </a:bodyPr>
          <a:lstStyle/>
          <a:p>
            <a:pPr marL="765353" indent="-765353"/>
            <a:r>
              <a:rPr lang="zh-CN" altLang="en-US" sz="3500" b="1" dirty="0">
                <a:latin typeface="华文细黑" pitchFamily="2" charset="-122"/>
                <a:ea typeface="华文细黑" pitchFamily="2" charset="-122"/>
              </a:rPr>
              <a:t>变换域信息隐藏技术</a:t>
            </a:r>
          </a:p>
          <a:p>
            <a:pPr marL="765353" indent="-765353"/>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变换域信息隐藏方法的主要步骤如下：</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1</a:t>
            </a:r>
            <a:r>
              <a:rPr lang="zh-CN" altLang="en-US" sz="3000" b="1" dirty="0">
                <a:latin typeface="华文细黑" pitchFamily="2" charset="-122"/>
                <a:ea typeface="华文细黑" pitchFamily="2" charset="-122"/>
              </a:rPr>
              <a:t>）应用</a:t>
            </a:r>
            <a:r>
              <a:rPr lang="en-US" altLang="zh-CN" sz="3000" b="1" dirty="0">
                <a:ea typeface="华文细黑" pitchFamily="2" charset="-122"/>
              </a:rPr>
              <a:t>DCT</a:t>
            </a:r>
            <a:r>
              <a:rPr lang="zh-CN" altLang="en-US" sz="3000" b="1" dirty="0">
                <a:ea typeface="华文细黑" pitchFamily="2" charset="-122"/>
              </a:rPr>
              <a:t>、</a:t>
            </a:r>
            <a:r>
              <a:rPr lang="en-US" altLang="zh-CN" sz="3000" b="1" dirty="0">
                <a:ea typeface="华文细黑" pitchFamily="2" charset="-122"/>
              </a:rPr>
              <a:t>DFT</a:t>
            </a:r>
            <a:r>
              <a:rPr lang="zh-CN" altLang="en-US" sz="3000" b="1" dirty="0">
                <a:ea typeface="华文细黑" pitchFamily="2" charset="-122"/>
              </a:rPr>
              <a:t>、</a:t>
            </a:r>
            <a:r>
              <a:rPr lang="en-US" altLang="zh-CN" sz="3000" b="1" dirty="0">
                <a:ea typeface="华文细黑" pitchFamily="2" charset="-122"/>
              </a:rPr>
              <a:t>DWT</a:t>
            </a:r>
            <a:r>
              <a:rPr lang="zh-CN" altLang="en-US" sz="3000" b="1" dirty="0">
                <a:latin typeface="华文细黑" pitchFamily="2" charset="-122"/>
                <a:ea typeface="华文细黑" pitchFamily="2" charset="-122"/>
              </a:rPr>
              <a:t>等方法将原始宿主</a:t>
            </a:r>
            <a:r>
              <a:rPr lang="zh-CN" altLang="en-US" sz="3000" b="1" dirty="0" smtClean="0">
                <a:latin typeface="华文细黑" pitchFamily="2" charset="-122"/>
                <a:ea typeface="华文细黑" pitchFamily="2" charset="-122"/>
              </a:rPr>
              <a:t>信号</a:t>
            </a:r>
            <a:r>
              <a:rPr lang="zh-CN" altLang="en-US" sz="3000" b="1" dirty="0" smtClean="0">
                <a:solidFill>
                  <a:srgbClr val="FF0000"/>
                </a:solidFill>
                <a:latin typeface="华文细黑" pitchFamily="2" charset="-122"/>
                <a:ea typeface="华文细黑" pitchFamily="2" charset="-122"/>
              </a:rPr>
              <a:t>变换</a:t>
            </a:r>
            <a:r>
              <a:rPr lang="zh-CN" altLang="en-US" sz="3000" b="1" dirty="0">
                <a:solidFill>
                  <a:srgbClr val="FF0000"/>
                </a:solidFill>
                <a:latin typeface="华文细黑" pitchFamily="2" charset="-122"/>
                <a:ea typeface="华文细黑" pitchFamily="2" charset="-122"/>
              </a:rPr>
              <a:t>到频域空间</a:t>
            </a:r>
            <a:r>
              <a:rPr lang="zh-CN" altLang="en-US" sz="3000" b="1" dirty="0">
                <a:latin typeface="华文细黑" pitchFamily="2" charset="-122"/>
                <a:ea typeface="华文细黑" pitchFamily="2" charset="-122"/>
              </a:rPr>
              <a:t>；</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2</a:t>
            </a:r>
            <a:r>
              <a:rPr lang="zh-CN" altLang="en-US" sz="3000" b="1" dirty="0">
                <a:latin typeface="华文细黑" pitchFamily="2" charset="-122"/>
                <a:ea typeface="华文细黑" pitchFamily="2" charset="-122"/>
              </a:rPr>
              <a:t>）在变换域选择</a:t>
            </a:r>
            <a:r>
              <a:rPr lang="en-US" altLang="zh-CN" sz="3000" b="1" i="1" dirty="0">
                <a:ea typeface="华文细黑" pitchFamily="2" charset="-122"/>
              </a:rPr>
              <a:t>n</a:t>
            </a:r>
            <a:r>
              <a:rPr lang="zh-CN" altLang="en-US" sz="3000" b="1" dirty="0">
                <a:latin typeface="华文细黑" pitchFamily="2" charset="-122"/>
                <a:ea typeface="华文细黑" pitchFamily="2" charset="-122"/>
              </a:rPr>
              <a:t>个系数以隐藏信息；</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3</a:t>
            </a:r>
            <a:r>
              <a:rPr lang="zh-CN" altLang="en-US" sz="3000" b="1" dirty="0">
                <a:latin typeface="华文细黑" pitchFamily="2" charset="-122"/>
                <a:ea typeface="华文细黑" pitchFamily="2" charset="-122"/>
              </a:rPr>
              <a:t>）根据一定的规则或公式修改选择的</a:t>
            </a:r>
            <a:r>
              <a:rPr lang="en-US" altLang="zh-CN" sz="3000" b="1" i="1" dirty="0">
                <a:ea typeface="华文细黑" pitchFamily="2" charset="-122"/>
              </a:rPr>
              <a:t>n</a:t>
            </a:r>
            <a:r>
              <a:rPr lang="zh-CN" altLang="en-US" sz="3000" b="1" dirty="0">
                <a:latin typeface="华文细黑" pitchFamily="2" charset="-122"/>
                <a:ea typeface="华文细黑" pitchFamily="2" charset="-122"/>
              </a:rPr>
              <a:t>个变换系数；</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4</a:t>
            </a:r>
            <a:r>
              <a:rPr lang="zh-CN" altLang="en-US" sz="3000" b="1" dirty="0">
                <a:latin typeface="华文细黑" pitchFamily="2" charset="-122"/>
                <a:ea typeface="华文细黑" pitchFamily="2" charset="-122"/>
              </a:rPr>
              <a:t>）进行反变换以得到掩密载体。        </a:t>
            </a:r>
          </a:p>
        </p:txBody>
      </p:sp>
      <p:sp>
        <p:nvSpPr>
          <p:cNvPr id="38917" name="Rectangle 4"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Tree>
    <p:extLst>
      <p:ext uri="{BB962C8B-B14F-4D97-AF65-F5344CB8AC3E}">
        <p14:creationId xmlns:p14="http://schemas.microsoft.com/office/powerpoint/2010/main" val="77833436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4819523A-815F-490A-993E-D1B0B1A56F2D}" type="slidenum">
              <a:rPr lang="en-US" altLang="zh-CN"/>
              <a:pPr>
                <a:defRPr/>
              </a:pPr>
              <a:t>56</a:t>
            </a:fld>
            <a:endParaRPr lang="en-US" altLang="zh-CN"/>
          </a:p>
        </p:txBody>
      </p:sp>
      <p:sp>
        <p:nvSpPr>
          <p:cNvPr id="39940" name="Rectangle 3"/>
          <p:cNvSpPr>
            <a:spLocks noGrp="1" noChangeArrowheads="1"/>
          </p:cNvSpPr>
          <p:nvPr>
            <p:ph type="body" idx="1"/>
          </p:nvPr>
        </p:nvSpPr>
        <p:spPr>
          <a:xfrm>
            <a:off x="910828" y="808013"/>
            <a:ext cx="11441163" cy="5845355"/>
          </a:xfrm>
        </p:spPr>
        <p:txBody>
          <a:bodyPr>
            <a:normAutofit/>
          </a:bodyPr>
          <a:lstStyle/>
          <a:p>
            <a:pPr marL="765353" indent="-765353"/>
            <a:r>
              <a:rPr lang="zh-CN" altLang="en-US" sz="3500" b="1" dirty="0">
                <a:latin typeface="华文细黑" pitchFamily="2" charset="-122"/>
                <a:ea typeface="华文细黑" pitchFamily="2" charset="-122"/>
              </a:rPr>
              <a:t>变换域信息隐藏优缺点</a:t>
            </a:r>
          </a:p>
          <a:p>
            <a:pPr marL="765353" indent="-765353"/>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1</a:t>
            </a:r>
            <a:r>
              <a:rPr lang="zh-CN" altLang="en-US" sz="3000" b="1" dirty="0">
                <a:latin typeface="华文细黑" pitchFamily="2" charset="-122"/>
                <a:ea typeface="华文细黑" pitchFamily="2" charset="-122"/>
              </a:rPr>
              <a:t>）变换域中嵌入的信号能量可以较均匀的分布到</a:t>
            </a:r>
            <a:r>
              <a:rPr lang="zh-CN" altLang="en-US" sz="3000" b="1" dirty="0" smtClean="0">
                <a:latin typeface="华文细黑" pitchFamily="2" charset="-122"/>
                <a:ea typeface="华文细黑" pitchFamily="2" charset="-122"/>
              </a:rPr>
              <a:t>空域</a:t>
            </a:r>
            <a:r>
              <a:rPr lang="zh-CN" altLang="en-US" sz="3000" b="1" dirty="0">
                <a:latin typeface="华文细黑" pitchFamily="2" charset="-122"/>
                <a:ea typeface="华文细黑" pitchFamily="2" charset="-122"/>
              </a:rPr>
              <a:t>的所有像素上，有利于保证不可见性。</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2</a:t>
            </a:r>
            <a:r>
              <a:rPr lang="zh-CN" altLang="en-US" sz="3000" b="1" dirty="0">
                <a:latin typeface="华文细黑" pitchFamily="2" charset="-122"/>
                <a:ea typeface="华文细黑" pitchFamily="2" charset="-122"/>
              </a:rPr>
              <a:t>）在变换域，</a:t>
            </a:r>
            <a:r>
              <a:rPr lang="en-US" altLang="zh-CN" sz="3000" b="1" dirty="0">
                <a:ea typeface="华文细黑" pitchFamily="2" charset="-122"/>
              </a:rPr>
              <a:t>HVS</a:t>
            </a:r>
            <a:r>
              <a:rPr lang="zh-CN" altLang="en-US" sz="3000" b="1" dirty="0">
                <a:ea typeface="华文细黑" pitchFamily="2" charset="-122"/>
              </a:rPr>
              <a:t>（</a:t>
            </a:r>
            <a:r>
              <a:rPr lang="en-US" altLang="zh-CN" sz="3000" b="1" dirty="0">
                <a:ea typeface="华文细黑" pitchFamily="2" charset="-122"/>
              </a:rPr>
              <a:t>Human Visual System</a:t>
            </a:r>
            <a:r>
              <a:rPr lang="zh-CN" altLang="en-US" sz="3000" b="1" dirty="0">
                <a:ea typeface="华文细黑" pitchFamily="2" charset="-122"/>
              </a:rPr>
              <a:t>）</a:t>
            </a:r>
            <a:r>
              <a:rPr lang="en-US" altLang="zh-CN" sz="3000" b="1" dirty="0">
                <a:ea typeface="华文细黑" pitchFamily="2" charset="-122"/>
              </a:rPr>
              <a:t>/</a:t>
            </a:r>
            <a:r>
              <a:rPr lang="en-US" altLang="zh-CN" sz="3000" b="1" dirty="0" smtClean="0">
                <a:ea typeface="华文细黑" pitchFamily="2" charset="-122"/>
              </a:rPr>
              <a:t>HAS</a:t>
            </a:r>
            <a:r>
              <a:rPr lang="zh-CN" altLang="en-US" sz="3000" b="1" dirty="0" smtClean="0">
                <a:ea typeface="华文细黑" pitchFamily="2" charset="-122"/>
              </a:rPr>
              <a:t>（</a:t>
            </a:r>
            <a:r>
              <a:rPr lang="en-US" altLang="zh-CN" sz="3000" b="1" dirty="0">
                <a:ea typeface="华文细黑" pitchFamily="2" charset="-122"/>
              </a:rPr>
              <a:t>Human Auditory System</a:t>
            </a:r>
            <a:r>
              <a:rPr lang="zh-CN" altLang="en-US" sz="3000" b="1" dirty="0">
                <a:ea typeface="华文细黑" pitchFamily="2" charset="-122"/>
              </a:rPr>
              <a:t>）</a:t>
            </a:r>
            <a:r>
              <a:rPr lang="zh-CN" altLang="en-US" sz="3000" b="1" dirty="0">
                <a:latin typeface="华文细黑" pitchFamily="2" charset="-122"/>
                <a:ea typeface="华文细黑" pitchFamily="2" charset="-122"/>
              </a:rPr>
              <a:t>的某些特性可以更方便地</a:t>
            </a:r>
            <a:r>
              <a:rPr lang="zh-CN" altLang="en-US" sz="3000" b="1" dirty="0" smtClean="0">
                <a:latin typeface="华文细黑" pitchFamily="2" charset="-122"/>
                <a:ea typeface="华文细黑" pitchFamily="2" charset="-122"/>
              </a:rPr>
              <a:t>结合到</a:t>
            </a:r>
            <a:r>
              <a:rPr lang="zh-CN" altLang="en-US" sz="3000" b="1" dirty="0">
                <a:latin typeface="华文细黑" pitchFamily="2" charset="-122"/>
                <a:ea typeface="华文细黑" pitchFamily="2" charset="-122"/>
              </a:rPr>
              <a:t>嵌入过程中，有利于不可感知性和稳健性能的提高。</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3</a:t>
            </a:r>
            <a:r>
              <a:rPr lang="zh-CN" altLang="en-US" sz="3000" b="1" dirty="0">
                <a:latin typeface="华文细黑" pitchFamily="2" charset="-122"/>
                <a:ea typeface="华文细黑" pitchFamily="2" charset="-122"/>
              </a:rPr>
              <a:t>）变换域的方法可与国际数据压缩标准兼容，</a:t>
            </a:r>
            <a:r>
              <a:rPr lang="zh-CN" altLang="en-US" sz="3000" b="1" dirty="0" smtClean="0">
                <a:latin typeface="华文细黑" pitchFamily="2" charset="-122"/>
                <a:ea typeface="华文细黑" pitchFamily="2" charset="-122"/>
              </a:rPr>
              <a:t>从而便于</a:t>
            </a:r>
            <a:r>
              <a:rPr lang="zh-CN" altLang="en-US" sz="3000" b="1" dirty="0">
                <a:latin typeface="华文细黑" pitchFamily="2" charset="-122"/>
                <a:ea typeface="华文细黑" pitchFamily="2" charset="-122"/>
              </a:rPr>
              <a:t>实现在压缩域内的信息隐藏算法。</a:t>
            </a:r>
          </a:p>
          <a:p>
            <a:pPr marL="765353" indent="-765353">
              <a:buNone/>
            </a:pPr>
            <a:r>
              <a:rPr lang="zh-CN" altLang="en-US" sz="3000" b="1" dirty="0">
                <a:latin typeface="华文细黑" pitchFamily="2" charset="-122"/>
                <a:ea typeface="华文细黑" pitchFamily="2" charset="-122"/>
              </a:rPr>
              <a:t>        </a:t>
            </a:r>
          </a:p>
        </p:txBody>
      </p:sp>
      <p:sp>
        <p:nvSpPr>
          <p:cNvPr id="39941" name="Rectangle 4"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Tree>
    <p:extLst>
      <p:ext uri="{BB962C8B-B14F-4D97-AF65-F5344CB8AC3E}">
        <p14:creationId xmlns:p14="http://schemas.microsoft.com/office/powerpoint/2010/main" val="262800097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C0BFBE90-2CEC-4DF0-ACCB-895D7D28BAE7}" type="slidenum">
              <a:rPr lang="en-US" altLang="zh-CN"/>
              <a:pPr>
                <a:defRPr/>
              </a:pPr>
              <a:t>57</a:t>
            </a:fld>
            <a:endParaRPr lang="en-US" altLang="zh-CN"/>
          </a:p>
        </p:txBody>
      </p:sp>
      <p:sp>
        <p:nvSpPr>
          <p:cNvPr id="40964" name="Rectangle 3"/>
          <p:cNvSpPr>
            <a:spLocks noGrp="1" noChangeArrowheads="1"/>
          </p:cNvSpPr>
          <p:nvPr>
            <p:ph type="body" idx="1"/>
          </p:nvPr>
        </p:nvSpPr>
        <p:spPr>
          <a:xfrm>
            <a:off x="884759" y="808013"/>
            <a:ext cx="11037094" cy="4327870"/>
          </a:xfrm>
        </p:spPr>
        <p:txBody>
          <a:bodyPr>
            <a:normAutofit/>
          </a:bodyPr>
          <a:lstStyle/>
          <a:p>
            <a:pPr marL="765353" indent="-765353"/>
            <a:r>
              <a:rPr lang="zh-CN" altLang="en-US" sz="3500" b="1" dirty="0">
                <a:latin typeface="华文细黑" pitchFamily="2" charset="-122"/>
                <a:ea typeface="华文细黑" pitchFamily="2" charset="-122"/>
              </a:rPr>
              <a:t>变换域信息隐藏优缺点</a:t>
            </a:r>
          </a:p>
          <a:p>
            <a:pPr marL="765353" indent="-765353"/>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主要缺点：</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1</a:t>
            </a:r>
            <a:r>
              <a:rPr lang="zh-CN" altLang="en-US" sz="3000" b="1" dirty="0">
                <a:latin typeface="华文细黑" pitchFamily="2" charset="-122"/>
                <a:ea typeface="华文细黑" pitchFamily="2" charset="-122"/>
              </a:rPr>
              <a:t>）隐藏信息量比空域方法低；而计算量大于</a:t>
            </a:r>
            <a:r>
              <a:rPr lang="zh-CN" altLang="en-US" sz="3000" b="1" dirty="0" smtClean="0">
                <a:latin typeface="华文细黑" pitchFamily="2" charset="-122"/>
                <a:ea typeface="华文细黑" pitchFamily="2" charset="-122"/>
              </a:rPr>
              <a:t>空域算法</a:t>
            </a:r>
            <a:r>
              <a:rPr lang="zh-CN" altLang="en-US" sz="3000" b="1" dirty="0">
                <a:latin typeface="华文细黑" pitchFamily="2" charset="-122"/>
                <a:ea typeface="华文细黑" pitchFamily="2" charset="-122"/>
              </a:rPr>
              <a:t>；</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2</a:t>
            </a:r>
            <a:r>
              <a:rPr lang="zh-CN" altLang="en-US" sz="3000" b="1" dirty="0">
                <a:latin typeface="华文细黑" pitchFamily="2" charset="-122"/>
                <a:ea typeface="华文细黑" pitchFamily="2" charset="-122"/>
              </a:rPr>
              <a:t>）在正变换和反变换计算过程中，由于</a:t>
            </a:r>
            <a:r>
              <a:rPr lang="zh-CN" altLang="en-US" sz="3000" b="1" dirty="0" smtClean="0">
                <a:latin typeface="华文细黑" pitchFamily="2" charset="-122"/>
                <a:ea typeface="华文细黑" pitchFamily="2" charset="-122"/>
              </a:rPr>
              <a:t>数据格式的</a:t>
            </a:r>
            <a:r>
              <a:rPr lang="zh-CN" altLang="en-US" sz="3000" b="1" dirty="0">
                <a:latin typeface="华文细黑" pitchFamily="2" charset="-122"/>
                <a:ea typeface="华文细黑" pitchFamily="2" charset="-122"/>
              </a:rPr>
              <a:t>转换，通常会造成信息的丢失，这等效于一次轻微的</a:t>
            </a:r>
            <a:r>
              <a:rPr lang="zh-CN" altLang="en-US" sz="3000" b="1" dirty="0" smtClean="0">
                <a:latin typeface="华文细黑" pitchFamily="2" charset="-122"/>
                <a:ea typeface="华文细黑" pitchFamily="2" charset="-122"/>
              </a:rPr>
              <a:t>攻击</a:t>
            </a:r>
            <a:r>
              <a:rPr lang="zh-CN" altLang="en-US" sz="3000" b="1" dirty="0">
                <a:latin typeface="华文细黑" pitchFamily="2" charset="-122"/>
                <a:ea typeface="华文细黑" pitchFamily="2" charset="-122"/>
              </a:rPr>
              <a:t>，对于大量数据的隐藏时很不利的。</a:t>
            </a:r>
          </a:p>
        </p:txBody>
      </p:sp>
      <p:sp>
        <p:nvSpPr>
          <p:cNvPr id="40965" name="Rectangle 4"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Tree>
    <p:extLst>
      <p:ext uri="{BB962C8B-B14F-4D97-AF65-F5344CB8AC3E}">
        <p14:creationId xmlns:p14="http://schemas.microsoft.com/office/powerpoint/2010/main" val="375388224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sz="half" idx="4294967295"/>
          </p:nvPr>
        </p:nvSpPr>
        <p:spPr>
          <a:xfrm>
            <a:off x="502297" y="303958"/>
            <a:ext cx="11441161" cy="5078676"/>
          </a:xfrm>
        </p:spPr>
        <p:txBody>
          <a:bodyPr>
            <a:normAutofit/>
          </a:bodyPr>
          <a:lstStyle/>
          <a:p>
            <a:pPr eaLnBrk="1" hangingPunct="1">
              <a:lnSpc>
                <a:spcPct val="120000"/>
              </a:lnSpc>
              <a:buFontTx/>
              <a:buNone/>
              <a:defRPr/>
            </a:pPr>
            <a:r>
              <a:rPr lang="zh-CN" altLang="en-US" sz="3500" b="1" dirty="0" smtClean="0">
                <a:solidFill>
                  <a:schemeClr val="tx2">
                    <a:lumMod val="60000"/>
                    <a:lumOff val="40000"/>
                  </a:schemeClr>
                </a:solidFill>
                <a:ea typeface="宋体" pitchFamily="2" charset="-122"/>
              </a:rPr>
              <a:t>对</a:t>
            </a:r>
            <a:r>
              <a:rPr lang="zh-CN" altLang="en-US" sz="3500" b="1" dirty="0">
                <a:solidFill>
                  <a:schemeClr val="tx2">
                    <a:lumMod val="60000"/>
                    <a:lumOff val="40000"/>
                  </a:schemeClr>
                </a:solidFill>
                <a:ea typeface="宋体" pitchFamily="2" charset="-122"/>
              </a:rPr>
              <a:t>隐写术的攻击</a:t>
            </a:r>
          </a:p>
          <a:p>
            <a:pPr eaLnBrk="1" hangingPunct="1">
              <a:lnSpc>
                <a:spcPct val="120000"/>
              </a:lnSpc>
              <a:defRPr/>
            </a:pPr>
            <a:r>
              <a:rPr lang="zh-CN" altLang="en-US" sz="3500" b="1" dirty="0">
                <a:ea typeface="宋体" pitchFamily="2" charset="-122"/>
              </a:rPr>
              <a:t>对隐写术的攻击和分析有多种形式，即检测、提取、混淆破坏</a:t>
            </a:r>
            <a:r>
              <a:rPr lang="en-US" altLang="zh-CN" sz="3500" b="1" dirty="0">
                <a:ea typeface="宋体" pitchFamily="2" charset="-122"/>
              </a:rPr>
              <a:t>(</a:t>
            </a:r>
            <a:r>
              <a:rPr lang="zh-CN" altLang="en-US" sz="3500" b="1" dirty="0">
                <a:ea typeface="宋体" pitchFamily="2" charset="-122"/>
              </a:rPr>
              <a:t>攻击者在隐藏信息上进行伪造与覆盖</a:t>
            </a:r>
            <a:r>
              <a:rPr lang="en-US" altLang="zh-CN" sz="3500" b="1" dirty="0">
                <a:ea typeface="宋体" pitchFamily="2" charset="-122"/>
              </a:rPr>
              <a:t>)</a:t>
            </a:r>
            <a:r>
              <a:rPr lang="zh-CN" altLang="en-US" sz="3500" b="1" dirty="0">
                <a:ea typeface="宋体" pitchFamily="2" charset="-122"/>
              </a:rPr>
              <a:t>，使隐藏信息无效。主要步骤有：</a:t>
            </a:r>
          </a:p>
          <a:p>
            <a:pPr eaLnBrk="1" hangingPunct="1">
              <a:lnSpc>
                <a:spcPct val="120000"/>
              </a:lnSpc>
              <a:buFontTx/>
              <a:buNone/>
              <a:defRPr/>
            </a:pPr>
            <a:r>
              <a:rPr lang="en-US" altLang="zh-CN" sz="3500" b="1" dirty="0">
                <a:solidFill>
                  <a:srgbClr val="00B050"/>
                </a:solidFill>
                <a:ea typeface="宋体" pitchFamily="2" charset="-122"/>
              </a:rPr>
              <a:t>1.</a:t>
            </a:r>
            <a:r>
              <a:rPr lang="zh-CN" altLang="en-US" sz="3500" b="1" dirty="0">
                <a:solidFill>
                  <a:srgbClr val="00B050"/>
                </a:solidFill>
                <a:ea typeface="宋体" pitchFamily="2" charset="-122"/>
              </a:rPr>
              <a:t>检测隐藏信息</a:t>
            </a:r>
          </a:p>
          <a:p>
            <a:pPr eaLnBrk="1" hangingPunct="1">
              <a:lnSpc>
                <a:spcPct val="120000"/>
              </a:lnSpc>
              <a:defRPr/>
            </a:pPr>
            <a:r>
              <a:rPr lang="zh-CN" altLang="en-US" sz="3500" b="1" dirty="0">
                <a:ea typeface="宋体" pitchFamily="2" charset="-122"/>
              </a:rPr>
              <a:t>寻找明显的、重复的模式，并将原始载体与伪装图像进行比较；</a:t>
            </a:r>
          </a:p>
        </p:txBody>
      </p:sp>
      <p:sp>
        <p:nvSpPr>
          <p:cNvPr id="2" name="灯片编号占位符 1"/>
          <p:cNvSpPr>
            <a:spLocks noGrp="1"/>
          </p:cNvSpPr>
          <p:nvPr>
            <p:ph type="sldNum" sz="quarter" idx="12"/>
          </p:nvPr>
        </p:nvSpPr>
        <p:spPr/>
        <p:txBody>
          <a:bodyPr/>
          <a:lstStyle/>
          <a:p>
            <a:fld id="{610A19A6-0916-41C4-B86E-F6C26F964EFD}" type="slidenum">
              <a:rPr lang="ko-KR" altLang="en-US" smtClean="0"/>
              <a:pPr/>
              <a:t>58</a:t>
            </a:fld>
            <a:endParaRPr lang="en-US" altLang="ko-KR"/>
          </a:p>
        </p:txBody>
      </p:sp>
    </p:spTree>
    <p:extLst>
      <p:ext uri="{BB962C8B-B14F-4D97-AF65-F5344CB8AC3E}">
        <p14:creationId xmlns:p14="http://schemas.microsoft.com/office/powerpoint/2010/main" val="75592744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sz="half" idx="4294967295"/>
          </p:nvPr>
        </p:nvSpPr>
        <p:spPr>
          <a:xfrm>
            <a:off x="703215" y="1356122"/>
            <a:ext cx="11441161" cy="4177191"/>
          </a:xfrm>
        </p:spPr>
        <p:txBody>
          <a:bodyPr/>
          <a:lstStyle/>
          <a:p>
            <a:pPr eaLnBrk="1" hangingPunct="1">
              <a:lnSpc>
                <a:spcPct val="130000"/>
              </a:lnSpc>
              <a:buFontTx/>
              <a:buNone/>
            </a:pPr>
            <a:r>
              <a:rPr lang="en-US" altLang="zh-CN" sz="3500" b="1" dirty="0">
                <a:solidFill>
                  <a:srgbClr val="00B050"/>
                </a:solidFill>
                <a:ea typeface="宋体" charset="-122"/>
              </a:rPr>
              <a:t>2.</a:t>
            </a:r>
            <a:r>
              <a:rPr lang="zh-CN" altLang="en-US" sz="3500" b="1" dirty="0">
                <a:solidFill>
                  <a:srgbClr val="00B050"/>
                </a:solidFill>
                <a:ea typeface="宋体" charset="-122"/>
              </a:rPr>
              <a:t>提取隐藏信息</a:t>
            </a:r>
          </a:p>
          <a:p>
            <a:pPr eaLnBrk="1" hangingPunct="1">
              <a:lnSpc>
                <a:spcPct val="130000"/>
              </a:lnSpc>
            </a:pPr>
            <a:r>
              <a:rPr lang="zh-CN" altLang="en-US" sz="3500" b="1" dirty="0">
                <a:ea typeface="宋体" charset="-122"/>
              </a:rPr>
              <a:t>采取不同的检测技术提取隐藏信息；</a:t>
            </a:r>
          </a:p>
          <a:p>
            <a:pPr eaLnBrk="1" hangingPunct="1">
              <a:lnSpc>
                <a:spcPct val="130000"/>
              </a:lnSpc>
              <a:buFontTx/>
              <a:buNone/>
            </a:pPr>
            <a:r>
              <a:rPr lang="en-US" altLang="zh-CN" sz="3500" b="1" dirty="0">
                <a:solidFill>
                  <a:srgbClr val="00B050"/>
                </a:solidFill>
                <a:ea typeface="宋体" charset="-122"/>
              </a:rPr>
              <a:t>3.</a:t>
            </a:r>
            <a:r>
              <a:rPr lang="zh-CN" altLang="en-US" sz="3500" b="1" dirty="0">
                <a:solidFill>
                  <a:srgbClr val="00B050"/>
                </a:solidFill>
                <a:ea typeface="宋体" charset="-122"/>
              </a:rPr>
              <a:t>破坏隐藏信息</a:t>
            </a:r>
          </a:p>
          <a:p>
            <a:pPr eaLnBrk="1" hangingPunct="1">
              <a:lnSpc>
                <a:spcPct val="130000"/>
              </a:lnSpc>
            </a:pPr>
            <a:r>
              <a:rPr lang="zh-CN" altLang="en-US" sz="3500" b="1" dirty="0">
                <a:ea typeface="宋体" charset="-122"/>
              </a:rPr>
              <a:t>使用有损压缩，扭曲，旋转，模糊化，加入噪音等不同方式破坏隐藏信息。</a:t>
            </a:r>
            <a:endParaRPr lang="en-US" altLang="zh-CN" sz="3500" b="1" dirty="0">
              <a:ea typeface="宋体" charset="-122"/>
            </a:endParaRPr>
          </a:p>
        </p:txBody>
      </p:sp>
      <p:sp>
        <p:nvSpPr>
          <p:cNvPr id="2" name="灯片编号占位符 1"/>
          <p:cNvSpPr>
            <a:spLocks noGrp="1"/>
          </p:cNvSpPr>
          <p:nvPr>
            <p:ph type="sldNum" sz="quarter" idx="12"/>
          </p:nvPr>
        </p:nvSpPr>
        <p:spPr/>
        <p:txBody>
          <a:bodyPr/>
          <a:lstStyle/>
          <a:p>
            <a:fld id="{610A19A6-0916-41C4-B86E-F6C26F964EFD}" type="slidenum">
              <a:rPr lang="ko-KR" altLang="en-US" smtClean="0"/>
              <a:pPr/>
              <a:t>59</a:t>
            </a:fld>
            <a:endParaRPr lang="en-US" altLang="ko-KR"/>
          </a:p>
        </p:txBody>
      </p:sp>
    </p:spTree>
    <p:extLst>
      <p:ext uri="{BB962C8B-B14F-4D97-AF65-F5344CB8AC3E}">
        <p14:creationId xmlns:p14="http://schemas.microsoft.com/office/powerpoint/2010/main" val="309002414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A31A99B-C478-4202-891D-08A7449E7B65}" type="slidenum">
              <a:rPr lang="en-US" altLang="zh-CN"/>
              <a:pPr>
                <a:defRPr/>
              </a:pPr>
              <a:t>6</a:t>
            </a:fld>
            <a:endParaRPr lang="en-US" altLang="zh-CN"/>
          </a:p>
        </p:txBody>
      </p:sp>
      <p:sp>
        <p:nvSpPr>
          <p:cNvPr id="10244" name="Rectangle 3"/>
          <p:cNvSpPr>
            <a:spLocks noGrp="1" noChangeArrowheads="1"/>
          </p:cNvSpPr>
          <p:nvPr>
            <p:ph type="body" idx="1"/>
          </p:nvPr>
        </p:nvSpPr>
        <p:spPr>
          <a:xfrm>
            <a:off x="962174" y="1168053"/>
            <a:ext cx="11037094" cy="5296129"/>
          </a:xfrm>
        </p:spPr>
        <p:txBody>
          <a:bodyPr>
            <a:normAutofit/>
          </a:bodyPr>
          <a:lstStyle/>
          <a:p>
            <a:pPr marL="765353" indent="-765353">
              <a:lnSpc>
                <a:spcPct val="80000"/>
              </a:lnSpc>
            </a:pPr>
            <a:r>
              <a:rPr lang="zh-CN" altLang="en-US" sz="3500" b="1" dirty="0">
                <a:latin typeface="华文细黑" pitchFamily="2" charset="-122"/>
                <a:ea typeface="华文细黑" pitchFamily="2" charset="-122"/>
              </a:rPr>
              <a:t>信息隐藏存在原因</a:t>
            </a:r>
          </a:p>
          <a:p>
            <a:pPr marL="765353" indent="-765353">
              <a:lnSpc>
                <a:spcPct val="80000"/>
              </a:lnSpc>
            </a:pPr>
            <a:endParaRPr lang="zh-CN" altLang="en-US" sz="3500" b="1" dirty="0">
              <a:latin typeface="华文细黑" pitchFamily="2" charset="-122"/>
              <a:ea typeface="华文细黑" pitchFamily="2" charset="-122"/>
            </a:endParaRPr>
          </a:p>
          <a:p>
            <a:pPr marL="765353" indent="-765353" algn="just">
              <a:buNone/>
            </a:pPr>
            <a:r>
              <a:rPr lang="zh-CN" altLang="en-US" sz="2500" b="1" dirty="0">
                <a:latin typeface="华文细黑" pitchFamily="2" charset="-122"/>
                <a:ea typeface="华文细黑" pitchFamily="2" charset="-122"/>
              </a:rPr>
              <a:t>         </a:t>
            </a:r>
            <a:r>
              <a:rPr lang="zh-CN" altLang="en-US" sz="3000" b="1" dirty="0">
                <a:latin typeface="华文细黑" pitchFamily="2" charset="-122"/>
                <a:ea typeface="华文细黑" pitchFamily="2" charset="-122"/>
              </a:rPr>
              <a:t>信息之所以能够隐藏在多媒体数据中主要是基于两</a:t>
            </a:r>
            <a:r>
              <a:rPr lang="zh-CN" altLang="en-US" sz="3000" b="1" dirty="0" smtClean="0">
                <a:latin typeface="华文细黑" pitchFamily="2" charset="-122"/>
                <a:ea typeface="华文细黑" pitchFamily="2" charset="-122"/>
              </a:rPr>
              <a:t>个事实</a:t>
            </a:r>
            <a:r>
              <a:rPr lang="zh-CN" altLang="en-US" sz="3000" b="1" dirty="0">
                <a:latin typeface="华文细黑" pitchFamily="2" charset="-122"/>
                <a:ea typeface="华文细黑" pitchFamily="2" charset="-122"/>
              </a:rPr>
              <a:t>。</a:t>
            </a:r>
          </a:p>
          <a:p>
            <a:pPr marL="765353" indent="-765353" algn="just">
              <a:buNone/>
            </a:pPr>
            <a:r>
              <a:rPr lang="zh-CN" altLang="en-US" sz="3000" b="1" dirty="0">
                <a:latin typeface="华文细黑" pitchFamily="2" charset="-122"/>
                <a:ea typeface="华文细黑" pitchFamily="2" charset="-122"/>
              </a:rPr>
              <a:t>       其一，多媒体信息本身存在很大的冗余性。从</a:t>
            </a:r>
            <a:r>
              <a:rPr lang="zh-CN" altLang="en-US" sz="3000" b="1" dirty="0" smtClean="0">
                <a:latin typeface="华文细黑" pitchFamily="2" charset="-122"/>
                <a:ea typeface="华文细黑" pitchFamily="2" charset="-122"/>
              </a:rPr>
              <a:t>信息论的</a:t>
            </a:r>
            <a:r>
              <a:rPr lang="zh-CN" altLang="en-US" sz="3000" b="1" dirty="0">
                <a:latin typeface="华文细黑" pitchFamily="2" charset="-122"/>
                <a:ea typeface="华文细黑" pitchFamily="2" charset="-122"/>
              </a:rPr>
              <a:t>角度看，未压缩的多媒体信息的编码效率是很低的，</a:t>
            </a:r>
            <a:r>
              <a:rPr lang="zh-CN" altLang="en-US" sz="3000" b="1" dirty="0" smtClean="0">
                <a:latin typeface="华文细黑" pitchFamily="2" charset="-122"/>
                <a:ea typeface="华文细黑" pitchFamily="2" charset="-122"/>
              </a:rPr>
              <a:t>所以</a:t>
            </a:r>
            <a:r>
              <a:rPr lang="zh-CN" altLang="en-US" sz="3000" b="1" dirty="0">
                <a:latin typeface="华文细黑" pitchFamily="2" charset="-122"/>
                <a:ea typeface="华文细黑" pitchFamily="2" charset="-122"/>
              </a:rPr>
              <a:t>将这些机密信息嵌入到多媒体信息中进行秘密传送是</a:t>
            </a:r>
            <a:r>
              <a:rPr lang="zh-CN" altLang="en-US" sz="3000" b="1" dirty="0" smtClean="0">
                <a:latin typeface="华文细黑" pitchFamily="2" charset="-122"/>
                <a:ea typeface="华文细黑" pitchFamily="2" charset="-122"/>
              </a:rPr>
              <a:t>完全</a:t>
            </a:r>
            <a:r>
              <a:rPr lang="zh-CN" altLang="en-US" sz="3000" b="1" dirty="0">
                <a:latin typeface="华文细黑" pitchFamily="2" charset="-122"/>
                <a:ea typeface="华文细黑" pitchFamily="2" charset="-122"/>
              </a:rPr>
              <a:t>可行的，并不会影响到多媒体信息本身的传送和使用。</a:t>
            </a:r>
          </a:p>
          <a:p>
            <a:pPr marL="765353" indent="-765353" algn="just">
              <a:buNone/>
            </a:pPr>
            <a:r>
              <a:rPr lang="zh-CN" altLang="en-US" sz="3000" b="1" dirty="0">
                <a:latin typeface="华文细黑" pitchFamily="2" charset="-122"/>
                <a:ea typeface="华文细黑" pitchFamily="2" charset="-122"/>
              </a:rPr>
              <a:t>        其二，人类的听觉和视觉系统都有一定的掩蔽效应</a:t>
            </a:r>
            <a:r>
              <a:rPr lang="zh-CN" altLang="en-US" sz="3000" b="1" dirty="0" smtClean="0">
                <a:latin typeface="华文细黑" pitchFamily="2" charset="-122"/>
                <a:ea typeface="华文细黑" pitchFamily="2" charset="-122"/>
              </a:rPr>
              <a:t>。人们</a:t>
            </a:r>
            <a:r>
              <a:rPr lang="zh-CN" altLang="en-US" sz="3000" b="1" dirty="0">
                <a:latin typeface="华文细黑" pitchFamily="2" charset="-122"/>
                <a:ea typeface="华文细黑" pitchFamily="2" charset="-122"/>
              </a:rPr>
              <a:t>可以充分利用这种掩蔽性将信息隐藏而不被察觉。 </a:t>
            </a:r>
          </a:p>
        </p:txBody>
      </p:sp>
    </p:spTree>
    <p:extLst>
      <p:ext uri="{BB962C8B-B14F-4D97-AF65-F5344CB8AC3E}">
        <p14:creationId xmlns:p14="http://schemas.microsoft.com/office/powerpoint/2010/main" val="388548824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8735" y="1672109"/>
            <a:ext cx="11465719" cy="2787584"/>
          </a:xfrm>
        </p:spPr>
        <p:txBody>
          <a:bodyPr/>
          <a:lstStyle/>
          <a:p>
            <a:pPr>
              <a:buFontTx/>
              <a:buNone/>
              <a:defRPr/>
            </a:pPr>
            <a:r>
              <a:rPr lang="zh-CN" altLang="en-US" sz="3800" dirty="0">
                <a:latin typeface="隶书" pitchFamily="49" charset="-122"/>
                <a:ea typeface="隶书" pitchFamily="49" charset="-122"/>
              </a:rPr>
              <a:t>     </a:t>
            </a:r>
            <a:r>
              <a:rPr lang="zh-CN" altLang="en-US" sz="3500" b="1" dirty="0">
                <a:latin typeface="宋体" pitchFamily="2" charset="-122"/>
                <a:ea typeface="宋体" pitchFamily="2" charset="-122"/>
              </a:rPr>
              <a:t>将一些</a:t>
            </a:r>
            <a:r>
              <a:rPr lang="zh-CN" altLang="en-US" sz="3500" b="1" dirty="0">
                <a:solidFill>
                  <a:srgbClr val="FF0000"/>
                </a:solidFill>
                <a:latin typeface="宋体" pitchFamily="2" charset="-122"/>
                <a:ea typeface="宋体" pitchFamily="2" charset="-122"/>
              </a:rPr>
              <a:t>标识信息</a:t>
            </a:r>
            <a:r>
              <a:rPr lang="zh-CN" altLang="en-US" sz="3500" b="1" dirty="0">
                <a:latin typeface="宋体" pitchFamily="2" charset="-122"/>
                <a:ea typeface="宋体" pitchFamily="2" charset="-122"/>
              </a:rPr>
              <a:t>（即数字水印，如机构</a:t>
            </a:r>
            <a:r>
              <a:rPr lang="en-US" altLang="en-US" sz="3500" b="1" dirty="0">
                <a:latin typeface="宋体" pitchFamily="2" charset="-122"/>
                <a:ea typeface="宋体" pitchFamily="2" charset="-122"/>
              </a:rPr>
              <a:t>Logo</a:t>
            </a:r>
            <a:r>
              <a:rPr lang="zh-CN" altLang="en-US" sz="3500" b="1" dirty="0">
                <a:latin typeface="宋体" pitchFamily="2" charset="-122"/>
                <a:ea typeface="宋体" pitchFamily="2" charset="-122"/>
              </a:rPr>
              <a:t>、产品序列号等）直接嵌入数字载体当中（包括图像、声音、视频、文档、软件等），且不影响原载体的使用价值，也不容易被探知和再次修改。</a:t>
            </a:r>
          </a:p>
        </p:txBody>
      </p:sp>
      <p:sp>
        <p:nvSpPr>
          <p:cNvPr id="66565" name="Rectangle 2"/>
          <p:cNvSpPr>
            <a:spLocks noGrp="1" noChangeArrowheads="1"/>
          </p:cNvSpPr>
          <p:nvPr>
            <p:ph type="title" idx="4294967295"/>
          </p:nvPr>
        </p:nvSpPr>
        <p:spPr>
          <a:xfrm>
            <a:off x="252265" y="251134"/>
            <a:ext cx="9498954" cy="915801"/>
          </a:xfrm>
        </p:spPr>
        <p:txBody>
          <a:bodyPr/>
          <a:lstStyle/>
          <a:p>
            <a:pPr eaLnBrk="1" hangingPunct="1"/>
            <a:r>
              <a:rPr lang="zh-CN" altLang="en-US" sz="4000" dirty="0" smtClean="0">
                <a:ea typeface="宋体" charset="-122"/>
              </a:rPr>
              <a:t>数字水印技术</a:t>
            </a:r>
            <a:endParaRPr lang="en-US" altLang="zh-CN" sz="4000" dirty="0">
              <a:ea typeface="宋体" charset="-122"/>
            </a:endParaRP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60</a:t>
            </a:fld>
            <a:endParaRPr lang="zh-CN" altLang="zh-CN"/>
          </a:p>
        </p:txBody>
      </p:sp>
    </p:spTree>
    <p:extLst>
      <p:ext uri="{BB962C8B-B14F-4D97-AF65-F5344CB8AC3E}">
        <p14:creationId xmlns:p14="http://schemas.microsoft.com/office/powerpoint/2010/main" val="4052100489"/>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0" y="-196461"/>
            <a:ext cx="231913" cy="39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4803" tIns="57401" rIns="114803" bIns="57401"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aphicFrame>
        <p:nvGraphicFramePr>
          <p:cNvPr id="67587" name="Object 1"/>
          <p:cNvGraphicFramePr>
            <a:graphicFrameLocks noChangeAspect="1"/>
          </p:cNvGraphicFramePr>
          <p:nvPr/>
        </p:nvGraphicFramePr>
        <p:xfrm>
          <a:off x="1406426" y="1205442"/>
          <a:ext cx="10045898" cy="2486224"/>
        </p:xfrm>
        <a:graphic>
          <a:graphicData uri="http://schemas.openxmlformats.org/presentationml/2006/ole">
            <mc:AlternateContent xmlns:mc="http://schemas.openxmlformats.org/markup-compatibility/2006">
              <mc:Choice xmlns:v="urn:schemas-microsoft-com:vml" Requires="v">
                <p:oleObj spid="_x0000_s21564" r:id="rId3" imgW="2734666" imgH="934822" progId="Visio.Drawing.11">
                  <p:embed/>
                </p:oleObj>
              </mc:Choice>
              <mc:Fallback>
                <p:oleObj r:id="rId3" imgW="2734666" imgH="93482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6426" y="1205442"/>
                        <a:ext cx="10045898" cy="248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组合 8"/>
          <p:cNvGrpSpPr>
            <a:grpSpLocks/>
          </p:cNvGrpSpPr>
          <p:nvPr/>
        </p:nvGrpSpPr>
        <p:grpSpPr bwMode="auto">
          <a:xfrm>
            <a:off x="1305968" y="3993026"/>
            <a:ext cx="10146357" cy="2712244"/>
            <a:chOff x="642910" y="3786190"/>
            <a:chExt cx="7215238" cy="2571768"/>
          </a:xfrm>
        </p:grpSpPr>
        <p:pic>
          <p:nvPicPr>
            <p:cNvPr id="67590" name="图片 1879" descr="len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10" y="3857628"/>
              <a:ext cx="2500330" cy="250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1" name="图片 1880" descr="学校标志"/>
            <p:cNvPicPr>
              <a:picLocks noChangeAspect="1" noChangeArrowheads="1"/>
            </p:cNvPicPr>
            <p:nvPr/>
          </p:nvPicPr>
          <p:blipFill>
            <a:blip r:embed="rId6">
              <a:grayscl/>
              <a:extLst>
                <a:ext uri="{28A0092B-C50C-407E-A947-70E740481C1C}">
                  <a14:useLocalDpi xmlns:a14="http://schemas.microsoft.com/office/drawing/2010/main" val="0"/>
                </a:ext>
              </a:extLst>
            </a:blip>
            <a:srcRect l="12717" t="37982" r="56517" b="43587"/>
            <a:stretch>
              <a:fillRect/>
            </a:stretch>
          </p:blipFill>
          <p:spPr bwMode="auto">
            <a:xfrm>
              <a:off x="3805239" y="5500702"/>
              <a:ext cx="9810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2" name="图片 1881" descr="len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57818" y="3786190"/>
              <a:ext cx="2500330" cy="250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灯片编号占位符 2"/>
          <p:cNvSpPr>
            <a:spLocks noGrp="1"/>
          </p:cNvSpPr>
          <p:nvPr>
            <p:ph type="sldNum" sz="quarter" idx="12"/>
          </p:nvPr>
        </p:nvSpPr>
        <p:spPr/>
        <p:txBody>
          <a:bodyPr/>
          <a:lstStyle/>
          <a:p>
            <a:pPr>
              <a:defRPr/>
            </a:pPr>
            <a:fld id="{54D9912E-CD21-4B76-91AB-8AF6576DF20D}" type="slidenum">
              <a:rPr lang="zh-CN" altLang="zh-CN" smtClean="0"/>
              <a:pPr>
                <a:defRPr/>
              </a:pPr>
              <a:t>61</a:t>
            </a:fld>
            <a:endParaRPr lang="zh-CN" altLang="zh-CN"/>
          </a:p>
        </p:txBody>
      </p:sp>
    </p:spTree>
    <p:extLst>
      <p:ext uri="{BB962C8B-B14F-4D97-AF65-F5344CB8AC3E}">
        <p14:creationId xmlns:p14="http://schemas.microsoft.com/office/powerpoint/2010/main" val="11531286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C1372D65-C629-473F-ADBF-550B97366B12}" type="slidenum">
              <a:rPr lang="en-US" altLang="zh-CN"/>
              <a:pPr>
                <a:defRPr/>
              </a:pPr>
              <a:t>62</a:t>
            </a:fld>
            <a:endParaRPr lang="en-US" altLang="zh-CN"/>
          </a:p>
        </p:txBody>
      </p:sp>
      <p:sp>
        <p:nvSpPr>
          <p:cNvPr id="48132" name="Rectangle 3"/>
          <p:cNvSpPr>
            <a:spLocks noGrp="1" noChangeArrowheads="1"/>
          </p:cNvSpPr>
          <p:nvPr>
            <p:ph type="body" idx="1"/>
          </p:nvPr>
        </p:nvSpPr>
        <p:spPr>
          <a:xfrm>
            <a:off x="668735" y="203301"/>
            <a:ext cx="10934402" cy="3535108"/>
          </a:xfrm>
        </p:spPr>
        <p:txBody>
          <a:bodyPr>
            <a:normAutofit/>
          </a:bodyPr>
          <a:lstStyle/>
          <a:p>
            <a:pPr marL="765353" indent="-765353"/>
            <a:r>
              <a:rPr lang="zh-CN" altLang="en-US" sz="3500" b="1" dirty="0">
                <a:latin typeface="华文细黑" pitchFamily="2" charset="-122"/>
                <a:ea typeface="华文细黑" pitchFamily="2" charset="-122"/>
              </a:rPr>
              <a:t>数字水印框架</a:t>
            </a:r>
          </a:p>
          <a:p>
            <a:pPr marL="765353" indent="-765353"/>
            <a:endParaRPr lang="zh-CN" altLang="en-US" sz="3000" b="1" dirty="0">
              <a:latin typeface="华文细黑" pitchFamily="2" charset="-122"/>
              <a:ea typeface="华文细黑" pitchFamily="2" charset="-122"/>
            </a:endParaRPr>
          </a:p>
          <a:p>
            <a:pPr marL="765353" indent="-765353">
              <a:buNone/>
            </a:pPr>
            <a:r>
              <a:rPr lang="zh-CN" altLang="en-US" b="1" dirty="0" smtClean="0">
                <a:latin typeface="华文细黑" pitchFamily="2" charset="-122"/>
                <a:ea typeface="华文细黑" pitchFamily="2" charset="-122"/>
              </a:rPr>
              <a:t>      </a:t>
            </a:r>
            <a:endParaRPr lang="zh-CN" altLang="en-US" sz="3000" b="1" dirty="0">
              <a:latin typeface="华文细黑" pitchFamily="2" charset="-122"/>
              <a:ea typeface="华文细黑" pitchFamily="2" charset="-122"/>
            </a:endParaRPr>
          </a:p>
        </p:txBody>
      </p:sp>
      <p:sp>
        <p:nvSpPr>
          <p:cNvPr id="48133" name="Rectangle 4"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pic>
        <p:nvPicPr>
          <p:cNvPr id="75781" name="Picture 5" descr="白色大理石"/>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14" y="808014"/>
            <a:ext cx="12318142" cy="3000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782" name="Picture 6" descr="白色大理石"/>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6" y="3495781"/>
            <a:ext cx="12870029" cy="3745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081977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5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2754" y="1808163"/>
            <a:ext cx="11753702" cy="4861948"/>
          </a:xfrm>
        </p:spPr>
        <p:txBody>
          <a:bodyPr/>
          <a:lstStyle/>
          <a:p>
            <a:pPr>
              <a:defRPr/>
            </a:pPr>
            <a:r>
              <a:rPr lang="zh-CN" altLang="en-US" sz="3800" b="1" dirty="0">
                <a:solidFill>
                  <a:srgbClr val="C00000"/>
                </a:solidFill>
                <a:latin typeface="宋体" pitchFamily="2" charset="-122"/>
                <a:ea typeface="宋体" pitchFamily="2" charset="-122"/>
              </a:rPr>
              <a:t>按特性划分</a:t>
            </a:r>
            <a:endParaRPr lang="en-US" altLang="zh-CN" sz="3800" b="1" dirty="0">
              <a:solidFill>
                <a:srgbClr val="C00000"/>
              </a:solidFill>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鲁棒数字水印：</a:t>
            </a:r>
            <a:r>
              <a:rPr lang="zh-CN" altLang="en-US" sz="3800" b="1" dirty="0">
                <a:latin typeface="宋体" pitchFamily="2" charset="-122"/>
                <a:ea typeface="宋体" pitchFamily="2" charset="-122"/>
              </a:rPr>
              <a:t>适用于版权保护等领域。</a:t>
            </a:r>
            <a:endParaRPr lang="en-US" altLang="zh-CN" sz="3800" b="1" dirty="0">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脆弱数字水印：</a:t>
            </a:r>
            <a:r>
              <a:rPr lang="zh-CN" altLang="en-US" sz="3800" b="1" dirty="0">
                <a:latin typeface="宋体" pitchFamily="2" charset="-122"/>
                <a:ea typeface="宋体" pitchFamily="2" charset="-122"/>
              </a:rPr>
              <a:t>适用于完整性保护等领域。</a:t>
            </a:r>
            <a:endParaRPr lang="en-US" altLang="zh-CN" sz="3800" b="1" dirty="0">
              <a:latin typeface="宋体" pitchFamily="2" charset="-122"/>
              <a:ea typeface="宋体" pitchFamily="2" charset="-122"/>
            </a:endParaRPr>
          </a:p>
          <a:p>
            <a:pPr>
              <a:defRPr/>
            </a:pPr>
            <a:r>
              <a:rPr lang="zh-CN" altLang="en-US" sz="3800" b="1" dirty="0">
                <a:solidFill>
                  <a:srgbClr val="C00000"/>
                </a:solidFill>
                <a:latin typeface="宋体" pitchFamily="2" charset="-122"/>
                <a:ea typeface="宋体" pitchFamily="2" charset="-122"/>
              </a:rPr>
              <a:t>按水印所负载的媒体分</a:t>
            </a:r>
            <a:endParaRPr lang="en-US" altLang="zh-CN" sz="3800" b="1" dirty="0">
              <a:solidFill>
                <a:srgbClr val="C00000"/>
              </a:solidFill>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图像水印</a:t>
            </a:r>
            <a:endParaRPr lang="en-US" altLang="zh-CN" sz="3800" b="1" dirty="0">
              <a:solidFill>
                <a:schemeClr val="accent1">
                  <a:lumMod val="50000"/>
                </a:schemeClr>
              </a:solidFill>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音频水印</a:t>
            </a:r>
            <a:endParaRPr lang="en-US" altLang="zh-CN" sz="3800" b="1" dirty="0">
              <a:solidFill>
                <a:schemeClr val="accent1">
                  <a:lumMod val="50000"/>
                </a:schemeClr>
              </a:solidFill>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视频水印</a:t>
            </a:r>
            <a:endParaRPr lang="en-US" altLang="zh-CN" sz="3800" b="1" dirty="0">
              <a:solidFill>
                <a:schemeClr val="accent1">
                  <a:lumMod val="50000"/>
                </a:schemeClr>
              </a:solidFill>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文本水印等</a:t>
            </a:r>
          </a:p>
        </p:txBody>
      </p:sp>
      <p:sp>
        <p:nvSpPr>
          <p:cNvPr id="69636" name="Rectangle 2"/>
          <p:cNvSpPr>
            <a:spLocks noGrp="1" noChangeArrowheads="1"/>
          </p:cNvSpPr>
          <p:nvPr>
            <p:ph type="title" idx="4294967295"/>
          </p:nvPr>
        </p:nvSpPr>
        <p:spPr>
          <a:xfrm>
            <a:off x="252265" y="251134"/>
            <a:ext cx="9498954" cy="915801"/>
          </a:xfrm>
        </p:spPr>
        <p:txBody>
          <a:bodyPr/>
          <a:lstStyle/>
          <a:p>
            <a:pPr>
              <a:spcBef>
                <a:spcPct val="20000"/>
              </a:spcBef>
              <a:defRPr/>
            </a:pPr>
            <a:r>
              <a:rPr lang="zh-CN" altLang="en-US" sz="4000" b="1" dirty="0">
                <a:solidFill>
                  <a:schemeClr val="tx2">
                    <a:lumMod val="60000"/>
                    <a:lumOff val="40000"/>
                  </a:schemeClr>
                </a:solidFill>
                <a:latin typeface="宋体" pitchFamily="2" charset="-122"/>
              </a:rPr>
              <a:t>数字水印的分类</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63</a:t>
            </a:fld>
            <a:endParaRPr lang="zh-CN" altLang="zh-CN"/>
          </a:p>
        </p:txBody>
      </p:sp>
    </p:spTree>
    <p:extLst>
      <p:ext uri="{BB962C8B-B14F-4D97-AF65-F5344CB8AC3E}">
        <p14:creationId xmlns:p14="http://schemas.microsoft.com/office/powerpoint/2010/main" val="1743467522"/>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502297" y="1130102"/>
            <a:ext cx="11753700" cy="4861948"/>
          </a:xfrm>
        </p:spPr>
        <p:txBody>
          <a:bodyPr/>
          <a:lstStyle/>
          <a:p>
            <a:pPr>
              <a:defRPr/>
            </a:pPr>
            <a:r>
              <a:rPr lang="zh-CN" altLang="en-US" sz="3800" b="1" dirty="0">
                <a:solidFill>
                  <a:srgbClr val="C00000"/>
                </a:solidFill>
                <a:latin typeface="宋体" pitchFamily="2" charset="-122"/>
                <a:ea typeface="宋体" pitchFamily="2" charset="-122"/>
              </a:rPr>
              <a:t>按检测过程划分</a:t>
            </a:r>
            <a:endParaRPr lang="en-US" altLang="zh-CN" sz="3800" b="1" dirty="0">
              <a:solidFill>
                <a:srgbClr val="C00000"/>
              </a:solidFill>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明文水印：</a:t>
            </a:r>
            <a:r>
              <a:rPr lang="zh-CN" altLang="en-US" sz="3800" b="1" dirty="0">
                <a:latin typeface="宋体" pitchFamily="2" charset="-122"/>
                <a:ea typeface="宋体" pitchFamily="2" charset="-122"/>
              </a:rPr>
              <a:t>检测过程需要原始载体或原始水印</a:t>
            </a:r>
            <a:r>
              <a:rPr lang="zh-CN" altLang="en-US" sz="3800" b="1" dirty="0" smtClean="0">
                <a:latin typeface="宋体" pitchFamily="2" charset="-122"/>
                <a:ea typeface="宋体" pitchFamily="2" charset="-122"/>
              </a:rPr>
              <a:t>。（私有水印）</a:t>
            </a:r>
            <a:endParaRPr lang="en-US" altLang="zh-CN" sz="3800" b="1" dirty="0">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盲水印：</a:t>
            </a:r>
            <a:r>
              <a:rPr lang="zh-CN" altLang="en-US" sz="3800" b="1" dirty="0">
                <a:latin typeface="宋体" pitchFamily="2" charset="-122"/>
                <a:ea typeface="宋体" pitchFamily="2" charset="-122"/>
              </a:rPr>
              <a:t>检测过程不需要任何原始数据</a:t>
            </a:r>
            <a:r>
              <a:rPr lang="zh-CN" altLang="en-US" sz="3800" b="1" dirty="0" smtClean="0">
                <a:latin typeface="宋体" pitchFamily="2" charset="-122"/>
                <a:ea typeface="宋体" pitchFamily="2" charset="-122"/>
              </a:rPr>
              <a:t>。（公开水印）</a:t>
            </a:r>
            <a:endParaRPr lang="en-US" altLang="zh-CN" sz="3800" b="1" dirty="0">
              <a:latin typeface="宋体" pitchFamily="2" charset="-122"/>
              <a:ea typeface="宋体" pitchFamily="2" charset="-122"/>
            </a:endParaRPr>
          </a:p>
          <a:p>
            <a:pPr>
              <a:defRPr/>
            </a:pPr>
            <a:r>
              <a:rPr lang="zh-CN" altLang="en-US" sz="3800" b="1" dirty="0">
                <a:solidFill>
                  <a:srgbClr val="C00000"/>
                </a:solidFill>
                <a:latin typeface="宋体" pitchFamily="2" charset="-122"/>
                <a:ea typeface="宋体" pitchFamily="2" charset="-122"/>
              </a:rPr>
              <a:t>按内容划分</a:t>
            </a:r>
            <a:endParaRPr lang="en-US" altLang="zh-CN" sz="3800" b="1" dirty="0">
              <a:solidFill>
                <a:srgbClr val="C00000"/>
              </a:solidFill>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有意义水印：</a:t>
            </a:r>
            <a:r>
              <a:rPr lang="zh-CN" altLang="en-US" sz="3800" b="1" dirty="0">
                <a:latin typeface="宋体" pitchFamily="2" charset="-122"/>
                <a:ea typeface="宋体" pitchFamily="2" charset="-122"/>
              </a:rPr>
              <a:t>水印本身是数字图像或数字音频等。</a:t>
            </a:r>
            <a:endParaRPr lang="en-US" altLang="zh-CN" sz="3800" b="1" dirty="0">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无意义水印：</a:t>
            </a:r>
            <a:r>
              <a:rPr lang="zh-CN" altLang="en-US" sz="3800" b="1" dirty="0">
                <a:latin typeface="宋体" pitchFamily="2" charset="-122"/>
                <a:ea typeface="宋体" pitchFamily="2" charset="-122"/>
              </a:rPr>
              <a:t>水印对应于一序列号。</a:t>
            </a:r>
            <a:endParaRPr lang="en-US" altLang="zh-CN" sz="3800" b="1" dirty="0">
              <a:latin typeface="宋体" pitchFamily="2" charset="-122"/>
              <a:ea typeface="宋体" pitchFamily="2" charset="-122"/>
            </a:endParaRP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64</a:t>
            </a:fld>
            <a:endParaRPr lang="zh-CN" altLang="zh-CN"/>
          </a:p>
        </p:txBody>
      </p:sp>
    </p:spTree>
    <p:extLst>
      <p:ext uri="{BB962C8B-B14F-4D97-AF65-F5344CB8AC3E}">
        <p14:creationId xmlns:p14="http://schemas.microsoft.com/office/powerpoint/2010/main" val="1018706197"/>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502297" y="1130102"/>
            <a:ext cx="11753700" cy="4861948"/>
          </a:xfrm>
        </p:spPr>
        <p:txBody>
          <a:bodyPr/>
          <a:lstStyle/>
          <a:p>
            <a:pPr>
              <a:defRPr/>
            </a:pPr>
            <a:r>
              <a:rPr lang="zh-CN" altLang="en-US" sz="3800" b="1" dirty="0" smtClean="0">
                <a:solidFill>
                  <a:srgbClr val="C00000"/>
                </a:solidFill>
                <a:latin typeface="宋体" pitchFamily="2" charset="-122"/>
                <a:ea typeface="宋体" pitchFamily="2" charset="-122"/>
              </a:rPr>
              <a:t>按可见性划分</a:t>
            </a:r>
            <a:endParaRPr lang="en-US" altLang="zh-CN" sz="3800" b="1" dirty="0">
              <a:solidFill>
                <a:srgbClr val="C00000"/>
              </a:solidFill>
              <a:latin typeface="宋体" pitchFamily="2" charset="-122"/>
              <a:ea typeface="宋体" pitchFamily="2" charset="-122"/>
            </a:endParaRPr>
          </a:p>
          <a:p>
            <a:pPr lvl="1">
              <a:defRPr/>
            </a:pPr>
            <a:r>
              <a:rPr lang="zh-CN" altLang="en-US" sz="3800" b="1" dirty="0" smtClean="0">
                <a:solidFill>
                  <a:schemeClr val="accent1">
                    <a:lumMod val="50000"/>
                  </a:schemeClr>
                </a:solidFill>
                <a:latin typeface="宋体" pitchFamily="2" charset="-122"/>
                <a:ea typeface="宋体" pitchFamily="2" charset="-122"/>
              </a:rPr>
              <a:t>可见水印：</a:t>
            </a:r>
            <a:r>
              <a:rPr lang="zh-CN" altLang="en-US" sz="4000" dirty="0"/>
              <a:t>可见水印通常是半透明的形式</a:t>
            </a:r>
            <a:r>
              <a:rPr lang="zh-CN" altLang="en-US" sz="4000" dirty="0" smtClean="0"/>
              <a:t>。</a:t>
            </a:r>
            <a:endParaRPr lang="en-US" altLang="zh-CN" sz="4000" dirty="0" smtClean="0"/>
          </a:p>
          <a:p>
            <a:pPr lvl="1">
              <a:defRPr/>
            </a:pPr>
            <a:r>
              <a:rPr lang="zh-CN" altLang="en-US" sz="3800" b="1" dirty="0" smtClean="0">
                <a:solidFill>
                  <a:schemeClr val="accent1">
                    <a:lumMod val="50000"/>
                  </a:schemeClr>
                </a:solidFill>
                <a:latin typeface="宋体" pitchFamily="2" charset="-122"/>
                <a:ea typeface="宋体" pitchFamily="2" charset="-122"/>
              </a:rPr>
              <a:t>不可见水印：</a:t>
            </a:r>
            <a:r>
              <a:rPr lang="zh-CN" altLang="en-US" sz="4000" dirty="0"/>
              <a:t>水印在视觉上不可察觉。</a:t>
            </a:r>
            <a:br>
              <a:rPr lang="zh-CN" altLang="en-US" sz="4000" dirty="0"/>
            </a:br>
            <a:endParaRPr lang="en-US" altLang="zh-CN" sz="3800" b="1" dirty="0">
              <a:latin typeface="宋体" pitchFamily="2" charset="-122"/>
              <a:ea typeface="宋体" pitchFamily="2" charset="-122"/>
            </a:endParaRP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65</a:t>
            </a:fld>
            <a:endParaRPr lang="zh-CN" altLang="zh-CN"/>
          </a:p>
        </p:txBody>
      </p:sp>
    </p:spTree>
    <p:extLst>
      <p:ext uri="{BB962C8B-B14F-4D97-AF65-F5344CB8AC3E}">
        <p14:creationId xmlns:p14="http://schemas.microsoft.com/office/powerpoint/2010/main" val="3005851768"/>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502296" y="1130103"/>
            <a:ext cx="11854160" cy="5499827"/>
          </a:xfrm>
        </p:spPr>
        <p:txBody>
          <a:bodyPr/>
          <a:lstStyle/>
          <a:p>
            <a:pPr>
              <a:defRPr/>
            </a:pPr>
            <a:r>
              <a:rPr lang="zh-CN" altLang="en-US" sz="3800" b="1" dirty="0">
                <a:solidFill>
                  <a:srgbClr val="C00000"/>
                </a:solidFill>
                <a:latin typeface="宋体" pitchFamily="2" charset="-122"/>
                <a:ea typeface="宋体" pitchFamily="2" charset="-122"/>
              </a:rPr>
              <a:t>按用途划分</a:t>
            </a:r>
            <a:endParaRPr lang="en-US" altLang="zh-CN" sz="3800" b="1" dirty="0">
              <a:solidFill>
                <a:srgbClr val="C00000"/>
              </a:solidFill>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票证防伪水印；</a:t>
            </a:r>
            <a:endParaRPr lang="en-US" altLang="zh-CN" sz="3800" b="1" dirty="0">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版权保护水印；</a:t>
            </a:r>
            <a:endParaRPr lang="en-US" altLang="zh-CN" sz="3800" b="1" dirty="0">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篡改提示水印等。</a:t>
            </a:r>
            <a:endParaRPr lang="en-US" altLang="zh-CN" sz="3800" b="1" dirty="0">
              <a:solidFill>
                <a:schemeClr val="accent1">
                  <a:lumMod val="50000"/>
                </a:schemeClr>
              </a:solidFill>
              <a:latin typeface="宋体" pitchFamily="2" charset="-122"/>
              <a:ea typeface="宋体" pitchFamily="2" charset="-122"/>
            </a:endParaRPr>
          </a:p>
          <a:p>
            <a:pPr>
              <a:defRPr/>
            </a:pPr>
            <a:r>
              <a:rPr lang="zh-CN" altLang="en-US" sz="3800" b="1" dirty="0">
                <a:solidFill>
                  <a:srgbClr val="C00000"/>
                </a:solidFill>
                <a:latin typeface="宋体" pitchFamily="2" charset="-122"/>
                <a:ea typeface="宋体" pitchFamily="2" charset="-122"/>
              </a:rPr>
              <a:t>按水印隐藏位置划分</a:t>
            </a:r>
            <a:endParaRPr lang="en-US" altLang="zh-CN" sz="3800" b="1" dirty="0">
              <a:solidFill>
                <a:srgbClr val="C00000"/>
              </a:solidFill>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时（空）域数字水印；</a:t>
            </a:r>
            <a:endParaRPr lang="en-US" altLang="zh-CN" sz="3800" b="1" dirty="0">
              <a:solidFill>
                <a:schemeClr val="accent1">
                  <a:lumMod val="50000"/>
                </a:schemeClr>
              </a:solidFill>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频域数字水印；</a:t>
            </a:r>
            <a:endParaRPr lang="en-US" altLang="zh-CN" sz="3800" b="1" dirty="0">
              <a:solidFill>
                <a:schemeClr val="accent1">
                  <a:lumMod val="50000"/>
                </a:schemeClr>
              </a:solidFill>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时</a:t>
            </a:r>
            <a:r>
              <a:rPr lang="en-US" altLang="zh-CN" sz="3800" b="1" dirty="0">
                <a:solidFill>
                  <a:schemeClr val="accent1">
                    <a:lumMod val="50000"/>
                  </a:schemeClr>
                </a:solidFill>
                <a:latin typeface="宋体" pitchFamily="2" charset="-122"/>
                <a:ea typeface="宋体" pitchFamily="2" charset="-122"/>
              </a:rPr>
              <a:t>/</a:t>
            </a:r>
            <a:r>
              <a:rPr lang="zh-CN" altLang="en-US" sz="3800" b="1" dirty="0">
                <a:solidFill>
                  <a:schemeClr val="accent1">
                    <a:lumMod val="50000"/>
                  </a:schemeClr>
                </a:solidFill>
                <a:latin typeface="宋体" pitchFamily="2" charset="-122"/>
                <a:ea typeface="宋体" pitchFamily="2" charset="-122"/>
              </a:rPr>
              <a:t>频域数字水印；</a:t>
            </a:r>
            <a:endParaRPr lang="en-US" altLang="zh-CN" sz="3800" b="1" dirty="0">
              <a:solidFill>
                <a:schemeClr val="accent1">
                  <a:lumMod val="50000"/>
                </a:schemeClr>
              </a:solidFill>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时间</a:t>
            </a:r>
            <a:r>
              <a:rPr lang="en-US" altLang="zh-CN" sz="3800" b="1" dirty="0">
                <a:solidFill>
                  <a:schemeClr val="accent1">
                    <a:lumMod val="50000"/>
                  </a:schemeClr>
                </a:solidFill>
                <a:latin typeface="宋体" pitchFamily="2" charset="-122"/>
                <a:ea typeface="宋体" pitchFamily="2" charset="-122"/>
              </a:rPr>
              <a:t>/</a:t>
            </a:r>
            <a:r>
              <a:rPr lang="zh-CN" altLang="en-US" sz="3800" b="1" dirty="0">
                <a:solidFill>
                  <a:schemeClr val="accent1">
                    <a:lumMod val="50000"/>
                  </a:schemeClr>
                </a:solidFill>
                <a:latin typeface="宋体" pitchFamily="2" charset="-122"/>
                <a:ea typeface="宋体" pitchFamily="2" charset="-122"/>
              </a:rPr>
              <a:t>尺度域数字水印等。</a:t>
            </a:r>
            <a:endParaRPr lang="en-US" altLang="zh-CN" sz="3800" b="1" dirty="0">
              <a:latin typeface="宋体" pitchFamily="2" charset="-122"/>
              <a:ea typeface="宋体" pitchFamily="2" charset="-122"/>
            </a:endParaRP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66</a:t>
            </a:fld>
            <a:endParaRPr lang="zh-CN" altLang="zh-CN"/>
          </a:p>
        </p:txBody>
      </p:sp>
    </p:spTree>
    <p:extLst>
      <p:ext uri="{BB962C8B-B14F-4D97-AF65-F5344CB8AC3E}">
        <p14:creationId xmlns:p14="http://schemas.microsoft.com/office/powerpoint/2010/main" val="1596920141"/>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0094" y="1883503"/>
            <a:ext cx="11465719" cy="4786607"/>
          </a:xfrm>
        </p:spPr>
        <p:txBody>
          <a:bodyPr/>
          <a:lstStyle/>
          <a:p>
            <a:pPr>
              <a:defRPr/>
            </a:pPr>
            <a:r>
              <a:rPr lang="zh-CN" altLang="en-US" sz="3500" b="1" dirty="0">
                <a:solidFill>
                  <a:srgbClr val="C00000"/>
                </a:solidFill>
                <a:latin typeface="宋体" pitchFamily="2" charset="-122"/>
                <a:ea typeface="宋体" pitchFamily="2" charset="-122"/>
              </a:rPr>
              <a:t>安全性：</a:t>
            </a:r>
            <a:r>
              <a:rPr lang="zh-CN" altLang="en-US" sz="3500" b="1" dirty="0">
                <a:latin typeface="宋体" pitchFamily="2" charset="-122"/>
                <a:ea typeface="宋体" pitchFamily="2" charset="-122"/>
              </a:rPr>
              <a:t>难以篡改或伪造；较低的误检测率；数字水印随内容发生变化。</a:t>
            </a:r>
            <a:endParaRPr lang="en-US" altLang="zh-CN" sz="3500" b="1" dirty="0">
              <a:latin typeface="宋体" pitchFamily="2" charset="-122"/>
              <a:ea typeface="宋体" pitchFamily="2" charset="-122"/>
            </a:endParaRPr>
          </a:p>
          <a:p>
            <a:pPr>
              <a:defRPr/>
            </a:pPr>
            <a:r>
              <a:rPr lang="zh-CN" altLang="en-US" sz="3500" b="1" dirty="0">
                <a:solidFill>
                  <a:srgbClr val="C00000"/>
                </a:solidFill>
                <a:latin typeface="宋体" pitchFamily="2" charset="-122"/>
                <a:ea typeface="宋体" pitchFamily="2" charset="-122"/>
              </a:rPr>
              <a:t>隐蔽性：</a:t>
            </a:r>
            <a:r>
              <a:rPr lang="zh-CN" altLang="en-US" sz="3500" b="1" dirty="0">
                <a:latin typeface="宋体" pitchFamily="2" charset="-122"/>
                <a:ea typeface="宋体" pitchFamily="2" charset="-122"/>
              </a:rPr>
              <a:t>不可感知，不降低使用价值。</a:t>
            </a:r>
            <a:endParaRPr lang="en-US" altLang="zh-CN" sz="3500" b="1" dirty="0">
              <a:latin typeface="宋体" pitchFamily="2" charset="-122"/>
              <a:ea typeface="宋体" pitchFamily="2" charset="-122"/>
            </a:endParaRPr>
          </a:p>
          <a:p>
            <a:pPr>
              <a:defRPr/>
            </a:pPr>
            <a:r>
              <a:rPr lang="zh-CN" altLang="en-US" sz="3500" b="1" dirty="0">
                <a:solidFill>
                  <a:srgbClr val="C00000"/>
                </a:solidFill>
                <a:latin typeface="宋体" pitchFamily="2" charset="-122"/>
                <a:ea typeface="宋体" pitchFamily="2" charset="-122"/>
              </a:rPr>
              <a:t>鲁棒性：</a:t>
            </a:r>
            <a:r>
              <a:rPr lang="zh-CN" altLang="en-US" sz="3500" b="1" dirty="0">
                <a:latin typeface="宋体" pitchFamily="2" charset="-122"/>
                <a:ea typeface="宋体" pitchFamily="2" charset="-122"/>
              </a:rPr>
              <a:t>经历多种无意或有意的信号处理过程后，数字水印仍能保持部分完整性并能被准确鉴别。</a:t>
            </a:r>
            <a:endParaRPr lang="en-US" altLang="zh-CN" sz="3500" b="1" dirty="0">
              <a:latin typeface="宋体" pitchFamily="2" charset="-122"/>
              <a:ea typeface="宋体" pitchFamily="2" charset="-122"/>
            </a:endParaRPr>
          </a:p>
          <a:p>
            <a:pPr>
              <a:defRPr/>
            </a:pPr>
            <a:r>
              <a:rPr lang="zh-CN" altLang="en-US" sz="3500" b="1" dirty="0">
                <a:solidFill>
                  <a:srgbClr val="C00000"/>
                </a:solidFill>
                <a:latin typeface="宋体" pitchFamily="2" charset="-122"/>
                <a:ea typeface="宋体" pitchFamily="2" charset="-122"/>
              </a:rPr>
              <a:t>水印容量：</a:t>
            </a:r>
            <a:r>
              <a:rPr lang="zh-CN" altLang="en-US" sz="3500" b="1" dirty="0">
                <a:latin typeface="宋体" pitchFamily="2" charset="-122"/>
                <a:ea typeface="宋体" pitchFamily="2" charset="-122"/>
              </a:rPr>
              <a:t>有足够的水印容量，即载体在不发生形变的前提下可嵌入的水印信息量。</a:t>
            </a:r>
          </a:p>
        </p:txBody>
      </p:sp>
      <p:sp>
        <p:nvSpPr>
          <p:cNvPr id="68612" name="Rectangle 2"/>
          <p:cNvSpPr>
            <a:spLocks noGrp="1" noChangeArrowheads="1"/>
          </p:cNvSpPr>
          <p:nvPr>
            <p:ph type="title" idx="4294967295"/>
          </p:nvPr>
        </p:nvSpPr>
        <p:spPr>
          <a:xfrm>
            <a:off x="252265" y="251134"/>
            <a:ext cx="9498954" cy="915801"/>
          </a:xfrm>
        </p:spPr>
        <p:txBody>
          <a:bodyPr/>
          <a:lstStyle/>
          <a:p>
            <a:pPr marL="765353" indent="-765353">
              <a:lnSpc>
                <a:spcPct val="80000"/>
              </a:lnSpc>
            </a:pPr>
            <a:r>
              <a:rPr lang="zh-CN" altLang="en-US" sz="4000" b="1" dirty="0">
                <a:latin typeface="华文细黑" pitchFamily="2" charset="-122"/>
                <a:ea typeface="华文细黑" pitchFamily="2" charset="-122"/>
              </a:rPr>
              <a:t>数字水印评价指标</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67</a:t>
            </a:fld>
            <a:endParaRPr lang="zh-CN" altLang="zh-CN"/>
          </a:p>
        </p:txBody>
      </p:sp>
    </p:spTree>
    <p:extLst>
      <p:ext uri="{BB962C8B-B14F-4D97-AF65-F5344CB8AC3E}">
        <p14:creationId xmlns:p14="http://schemas.microsoft.com/office/powerpoint/2010/main" val="1258614939"/>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3213" y="1883504"/>
            <a:ext cx="11465719" cy="1280781"/>
          </a:xfrm>
        </p:spPr>
        <p:txBody>
          <a:bodyPr>
            <a:normAutofit/>
          </a:bodyPr>
          <a:lstStyle/>
          <a:p>
            <a:r>
              <a:rPr lang="zh-CN" altLang="en-US" sz="3200" dirty="0" smtClean="0">
                <a:solidFill>
                  <a:srgbClr val="226670"/>
                </a:solidFill>
                <a:latin typeface="宋体" charset="-122"/>
                <a:ea typeface="宋体" charset="-122"/>
              </a:rPr>
              <a:t>空间域方法</a:t>
            </a:r>
            <a:endParaRPr lang="en-US" altLang="zh-CN" sz="3200" dirty="0" smtClean="0">
              <a:solidFill>
                <a:srgbClr val="226670"/>
              </a:solidFill>
              <a:latin typeface="宋体" charset="-122"/>
              <a:ea typeface="宋体" charset="-122"/>
            </a:endParaRPr>
          </a:p>
          <a:p>
            <a:pPr>
              <a:buFontTx/>
              <a:buNone/>
            </a:pPr>
            <a:endParaRPr lang="en-US" altLang="zh-CN" sz="3200" dirty="0" smtClean="0">
              <a:solidFill>
                <a:schemeClr val="accent2"/>
              </a:solidFill>
              <a:latin typeface="隶书" pitchFamily="49" charset="-122"/>
              <a:ea typeface="隶书" pitchFamily="49" charset="-122"/>
            </a:endParaRPr>
          </a:p>
          <a:p>
            <a:pPr>
              <a:buFontTx/>
              <a:buNone/>
            </a:pPr>
            <a:endParaRPr lang="en-US" altLang="zh-CN" sz="3200" dirty="0" smtClean="0">
              <a:solidFill>
                <a:schemeClr val="accent2"/>
              </a:solidFill>
              <a:latin typeface="隶书" pitchFamily="49" charset="-122"/>
              <a:ea typeface="隶书" pitchFamily="49" charset="-122"/>
            </a:endParaRPr>
          </a:p>
          <a:p>
            <a:pPr>
              <a:buFontTx/>
              <a:buNone/>
            </a:pPr>
            <a:endParaRPr lang="zh-CN" altLang="en-US" sz="3200" dirty="0" smtClean="0">
              <a:ea typeface="宋体" charset="-122"/>
            </a:endParaRPr>
          </a:p>
        </p:txBody>
      </p:sp>
      <p:grpSp>
        <p:nvGrpSpPr>
          <p:cNvPr id="2" name="组合 10"/>
          <p:cNvGrpSpPr>
            <a:grpSpLocks/>
          </p:cNvGrpSpPr>
          <p:nvPr/>
        </p:nvGrpSpPr>
        <p:grpSpPr bwMode="auto">
          <a:xfrm>
            <a:off x="602755" y="3465645"/>
            <a:ext cx="11845230" cy="2705415"/>
            <a:chOff x="428596" y="3286124"/>
            <a:chExt cx="8423969" cy="2564700"/>
          </a:xfrm>
        </p:grpSpPr>
        <p:pic>
          <p:nvPicPr>
            <p:cNvPr id="80902" name="图片 1883" descr="文献[8]带水印图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96" y="3286124"/>
              <a:ext cx="2691784" cy="171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3" name="图片 1884" descr="文献[8]被篡改的带水印图像"/>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16" y="3286124"/>
              <a:ext cx="2631182" cy="171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4" name="图片 1885" descr="文献[8]从被篡改图像中提取出的水印"/>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3636" y="3286124"/>
              <a:ext cx="2708929" cy="171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5" name="TextBox 7"/>
            <p:cNvSpPr txBox="1">
              <a:spLocks noChangeArrowheads="1"/>
            </p:cNvSpPr>
            <p:nvPr/>
          </p:nvSpPr>
          <p:spPr bwMode="auto">
            <a:xfrm>
              <a:off x="857224" y="5500702"/>
              <a:ext cx="957835" cy="350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00"/>
                  </a:solidFill>
                  <a:ea typeface="宋体" charset="-122"/>
                </a:rPr>
                <a:t>带水印图像</a:t>
              </a:r>
            </a:p>
          </p:txBody>
        </p:sp>
        <p:sp>
          <p:nvSpPr>
            <p:cNvPr id="80906" name="TextBox 8"/>
            <p:cNvSpPr txBox="1">
              <a:spLocks noChangeArrowheads="1"/>
            </p:cNvSpPr>
            <p:nvPr/>
          </p:nvSpPr>
          <p:spPr bwMode="auto">
            <a:xfrm>
              <a:off x="3571868" y="5429266"/>
              <a:ext cx="1288436" cy="350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00"/>
                  </a:solidFill>
                  <a:ea typeface="宋体" charset="-122"/>
                </a:rPr>
                <a:t>被篡改水印图像</a:t>
              </a:r>
            </a:p>
          </p:txBody>
        </p:sp>
        <p:sp>
          <p:nvSpPr>
            <p:cNvPr id="80907" name="TextBox 9"/>
            <p:cNvSpPr txBox="1">
              <a:spLocks noChangeArrowheads="1"/>
            </p:cNvSpPr>
            <p:nvPr/>
          </p:nvSpPr>
          <p:spPr bwMode="auto">
            <a:xfrm>
              <a:off x="6500826" y="5429266"/>
              <a:ext cx="1123135" cy="350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00"/>
                  </a:solidFill>
                  <a:ea typeface="宋体" charset="-122"/>
                </a:rPr>
                <a:t>提取出的水印</a:t>
              </a:r>
            </a:p>
          </p:txBody>
        </p:sp>
      </p:grpSp>
      <p:sp>
        <p:nvSpPr>
          <p:cNvPr id="80901" name="Rectangle 2"/>
          <p:cNvSpPr>
            <a:spLocks noGrp="1" noChangeArrowheads="1"/>
          </p:cNvSpPr>
          <p:nvPr>
            <p:ph type="title" idx="4294967295"/>
          </p:nvPr>
        </p:nvSpPr>
        <p:spPr>
          <a:xfrm>
            <a:off x="252265" y="251134"/>
            <a:ext cx="9498954" cy="915801"/>
          </a:xfrm>
        </p:spPr>
        <p:txBody>
          <a:bodyPr/>
          <a:lstStyle/>
          <a:p>
            <a:r>
              <a:rPr lang="zh-CN" altLang="en-US" sz="4000" b="1" dirty="0">
                <a:solidFill>
                  <a:srgbClr val="CC3300"/>
                </a:solidFill>
                <a:ea typeface="黑体" pitchFamily="2" charset="-122"/>
              </a:rPr>
              <a:t>图像数字水印范例</a:t>
            </a:r>
            <a:endParaRPr lang="en-US" altLang="zh-CN" sz="4000" dirty="0">
              <a:ea typeface="宋体" charset="-122"/>
            </a:endParaRP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pPr>
                <a:defRPr/>
              </a:pPr>
              <a:t>68</a:t>
            </a:fld>
            <a:endParaRPr lang="zh-CN" altLang="zh-CN"/>
          </a:p>
        </p:txBody>
      </p:sp>
    </p:spTree>
    <p:extLst>
      <p:ext uri="{BB962C8B-B14F-4D97-AF65-F5344CB8AC3E}">
        <p14:creationId xmlns:p14="http://schemas.microsoft.com/office/powerpoint/2010/main" val="606521432"/>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740743" y="447973"/>
            <a:ext cx="11465719" cy="678061"/>
          </a:xfrm>
        </p:spPr>
        <p:txBody>
          <a:bodyPr>
            <a:normAutofit/>
          </a:bodyPr>
          <a:lstStyle/>
          <a:p>
            <a:r>
              <a:rPr lang="zh-CN" altLang="en-US" sz="3200" dirty="0" smtClean="0">
                <a:solidFill>
                  <a:srgbClr val="226670"/>
                </a:solidFill>
                <a:latin typeface="宋体" charset="-122"/>
                <a:ea typeface="宋体" charset="-122"/>
              </a:rPr>
              <a:t>变换域方法</a:t>
            </a:r>
            <a:endParaRPr lang="en-US" altLang="zh-CN" sz="3200" dirty="0" smtClean="0">
              <a:solidFill>
                <a:srgbClr val="226670"/>
              </a:solidFill>
              <a:latin typeface="宋体" charset="-122"/>
              <a:ea typeface="宋体" charset="-122"/>
            </a:endParaRPr>
          </a:p>
          <a:p>
            <a:pPr>
              <a:buFontTx/>
              <a:buNone/>
            </a:pPr>
            <a:endParaRPr lang="en-US" altLang="zh-CN" sz="3200" dirty="0" smtClean="0">
              <a:solidFill>
                <a:schemeClr val="accent2"/>
              </a:solidFill>
              <a:latin typeface="隶书" pitchFamily="49" charset="-122"/>
              <a:ea typeface="隶书" pitchFamily="49" charset="-122"/>
            </a:endParaRPr>
          </a:p>
          <a:p>
            <a:pPr>
              <a:buFontTx/>
              <a:buNone/>
            </a:pPr>
            <a:endParaRPr lang="en-US" altLang="zh-CN" sz="3200" dirty="0" smtClean="0">
              <a:solidFill>
                <a:schemeClr val="accent2"/>
              </a:solidFill>
              <a:latin typeface="隶书" pitchFamily="49" charset="-122"/>
              <a:ea typeface="隶书" pitchFamily="49" charset="-122"/>
            </a:endParaRPr>
          </a:p>
          <a:p>
            <a:pPr>
              <a:buFontTx/>
              <a:buNone/>
            </a:pPr>
            <a:endParaRPr lang="zh-CN" altLang="en-US" sz="3200" dirty="0" smtClean="0">
              <a:ea typeface="宋体" charset="-122"/>
            </a:endParaRPr>
          </a:p>
        </p:txBody>
      </p:sp>
      <p:grpSp>
        <p:nvGrpSpPr>
          <p:cNvPr id="2" name="组合 10"/>
          <p:cNvGrpSpPr>
            <a:grpSpLocks/>
          </p:cNvGrpSpPr>
          <p:nvPr/>
        </p:nvGrpSpPr>
        <p:grpSpPr bwMode="auto">
          <a:xfrm>
            <a:off x="1305968" y="1883503"/>
            <a:ext cx="9042449" cy="4933939"/>
            <a:chOff x="928662" y="1785925"/>
            <a:chExt cx="6429420" cy="4677610"/>
          </a:xfrm>
        </p:grpSpPr>
        <p:pic>
          <p:nvPicPr>
            <p:cNvPr id="81925" name="图片 18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62" y="1785926"/>
              <a:ext cx="3000396" cy="203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6" name="图片 18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7686" y="1785925"/>
              <a:ext cx="3000396" cy="203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7" name="图片 1888" descr="文献[16]从被篡改图像中提取出的水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050" y="4286256"/>
              <a:ext cx="3000396" cy="2177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8" name="TextBox 7"/>
            <p:cNvSpPr txBox="1">
              <a:spLocks noChangeArrowheads="1"/>
            </p:cNvSpPr>
            <p:nvPr/>
          </p:nvSpPr>
          <p:spPr bwMode="auto">
            <a:xfrm>
              <a:off x="1571604" y="3857628"/>
              <a:ext cx="957642" cy="350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00"/>
                  </a:solidFill>
                  <a:ea typeface="宋体" charset="-122"/>
                </a:rPr>
                <a:t>带水印图像</a:t>
              </a:r>
            </a:p>
          </p:txBody>
        </p:sp>
        <p:sp>
          <p:nvSpPr>
            <p:cNvPr id="81929" name="TextBox 8"/>
            <p:cNvSpPr txBox="1">
              <a:spLocks noChangeArrowheads="1"/>
            </p:cNvSpPr>
            <p:nvPr/>
          </p:nvSpPr>
          <p:spPr bwMode="auto">
            <a:xfrm>
              <a:off x="4714876" y="3857628"/>
              <a:ext cx="1288177" cy="350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00"/>
                  </a:solidFill>
                  <a:ea typeface="宋体" charset="-122"/>
                </a:rPr>
                <a:t>被篡改水印图像</a:t>
              </a:r>
            </a:p>
          </p:txBody>
        </p:sp>
        <p:sp>
          <p:nvSpPr>
            <p:cNvPr id="81930" name="TextBox 9"/>
            <p:cNvSpPr txBox="1">
              <a:spLocks noChangeArrowheads="1"/>
            </p:cNvSpPr>
            <p:nvPr/>
          </p:nvSpPr>
          <p:spPr bwMode="auto">
            <a:xfrm>
              <a:off x="6000340" y="5142959"/>
              <a:ext cx="1122908" cy="350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00"/>
                  </a:solidFill>
                  <a:ea typeface="宋体" charset="-122"/>
                </a:rPr>
                <a:t>提取出的水印</a:t>
              </a:r>
            </a:p>
          </p:txBody>
        </p:sp>
      </p:grpSp>
      <p:sp>
        <p:nvSpPr>
          <p:cNvPr id="3" name="灯片编号占位符 2"/>
          <p:cNvSpPr>
            <a:spLocks noGrp="1"/>
          </p:cNvSpPr>
          <p:nvPr>
            <p:ph type="sldNum" sz="quarter" idx="12"/>
          </p:nvPr>
        </p:nvSpPr>
        <p:spPr/>
        <p:txBody>
          <a:bodyPr/>
          <a:lstStyle/>
          <a:p>
            <a:pPr>
              <a:defRPr/>
            </a:pPr>
            <a:fld id="{54D9912E-CD21-4B76-91AB-8AF6576DF20D}" type="slidenum">
              <a:rPr lang="zh-CN" altLang="zh-CN" smtClean="0"/>
              <a:pPr>
                <a:defRPr/>
              </a:pPr>
              <a:t>69</a:t>
            </a:fld>
            <a:endParaRPr lang="zh-CN" altLang="zh-CN"/>
          </a:p>
        </p:txBody>
      </p:sp>
    </p:spTree>
    <p:extLst>
      <p:ext uri="{BB962C8B-B14F-4D97-AF65-F5344CB8AC3E}">
        <p14:creationId xmlns:p14="http://schemas.microsoft.com/office/powerpoint/2010/main" val="275854548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B12F257-37CB-428F-9D43-D29D4BEE5187}" type="slidenum">
              <a:rPr lang="en-US" altLang="zh-CN"/>
              <a:pPr>
                <a:defRPr/>
              </a:pPr>
              <a:t>7</a:t>
            </a:fld>
            <a:endParaRPr lang="en-US" altLang="zh-CN"/>
          </a:p>
        </p:txBody>
      </p:sp>
      <p:sp>
        <p:nvSpPr>
          <p:cNvPr id="12292" name="Rectangle 3"/>
          <p:cNvSpPr>
            <a:spLocks noGrp="1" noChangeArrowheads="1"/>
          </p:cNvSpPr>
          <p:nvPr>
            <p:ph type="body" idx="1"/>
          </p:nvPr>
        </p:nvSpPr>
        <p:spPr>
          <a:xfrm>
            <a:off x="452711" y="0"/>
            <a:ext cx="12025336" cy="7000701"/>
          </a:xfrm>
        </p:spPr>
        <p:txBody>
          <a:bodyPr>
            <a:normAutofit fontScale="92500" lnSpcReduction="10000"/>
          </a:bodyPr>
          <a:lstStyle/>
          <a:p>
            <a:pPr marL="765353" indent="-765353"/>
            <a:r>
              <a:rPr lang="zh-CN" altLang="en-US" sz="3500" b="1" dirty="0">
                <a:latin typeface="+mn-ea"/>
              </a:rPr>
              <a:t>信息隐藏与传统密码学的区别</a:t>
            </a:r>
          </a:p>
          <a:p>
            <a:pPr marL="765353" indent="-765353"/>
            <a:endParaRPr lang="zh-CN" altLang="en-US" b="1" dirty="0" smtClean="0">
              <a:latin typeface="+mn-ea"/>
            </a:endParaRPr>
          </a:p>
          <a:p>
            <a:pPr algn="just"/>
            <a:r>
              <a:rPr lang="zh-CN" altLang="en-US" sz="3200" b="1" dirty="0" smtClean="0">
                <a:latin typeface="+mn-ea"/>
              </a:rPr>
              <a:t> 密码学</a:t>
            </a:r>
            <a:r>
              <a:rPr lang="zh-CN" altLang="en-US" sz="3200" b="1" dirty="0">
                <a:latin typeface="+mn-ea"/>
              </a:rPr>
              <a:t>技术主要是研究如何将机密信息进行特殊的编码，以形成不可识别的密码形式（密文）进行传递。</a:t>
            </a:r>
          </a:p>
          <a:p>
            <a:pPr algn="just"/>
            <a:r>
              <a:rPr lang="zh-CN" altLang="en-US" sz="3200" b="1" dirty="0">
                <a:solidFill>
                  <a:schemeClr val="tx2"/>
                </a:solidFill>
                <a:latin typeface="+mn-ea"/>
              </a:rPr>
              <a:t> </a:t>
            </a:r>
            <a:r>
              <a:rPr lang="zh-CN" altLang="en-US" sz="3200" b="1" dirty="0" smtClean="0">
                <a:latin typeface="+mn-ea"/>
              </a:rPr>
              <a:t>信息</a:t>
            </a:r>
            <a:r>
              <a:rPr lang="zh-CN" altLang="en-US" sz="3200" b="1" dirty="0">
                <a:latin typeface="+mn-ea"/>
              </a:rPr>
              <a:t>隐藏则主要研究如何将某一机密信息秘密隐藏于另一公开的信息中，然后通过公开信息的传输来传递机密信息</a:t>
            </a:r>
            <a:r>
              <a:rPr lang="zh-CN" altLang="en-US" sz="3200" b="1" dirty="0" smtClean="0">
                <a:latin typeface="+mn-ea"/>
              </a:rPr>
              <a:t>。</a:t>
            </a:r>
            <a:endParaRPr lang="en-US" altLang="zh-CN" sz="3200" b="1" dirty="0" smtClean="0">
              <a:latin typeface="+mn-ea"/>
            </a:endParaRPr>
          </a:p>
          <a:p>
            <a:pPr algn="just"/>
            <a:endParaRPr lang="zh-CN" altLang="en-US" sz="3200" b="1" dirty="0">
              <a:latin typeface="+mn-ea"/>
            </a:endParaRPr>
          </a:p>
          <a:p>
            <a:pPr marL="0" indent="0">
              <a:buNone/>
            </a:pPr>
            <a:r>
              <a:rPr lang="zh-CN" altLang="en-US" sz="3200" b="1" dirty="0">
                <a:solidFill>
                  <a:srgbClr val="FF0000"/>
                </a:solidFill>
                <a:latin typeface="+mn-ea"/>
              </a:rPr>
              <a:t>信息</a:t>
            </a:r>
            <a:r>
              <a:rPr lang="zh-CN" altLang="en-US" sz="3200" b="1" dirty="0" smtClean="0">
                <a:solidFill>
                  <a:srgbClr val="FF0000"/>
                </a:solidFill>
                <a:latin typeface="+mn-ea"/>
              </a:rPr>
              <a:t>隐藏</a:t>
            </a:r>
            <a:r>
              <a:rPr lang="zh-CN" altLang="en-US" sz="3200" b="1" dirty="0">
                <a:latin typeface="+mn-ea"/>
              </a:rPr>
              <a:t>将关键信息秘密地隐藏于一般的载体</a:t>
            </a:r>
            <a:r>
              <a:rPr lang="zh-CN" altLang="en-US" sz="3200" b="1" dirty="0" smtClean="0">
                <a:latin typeface="+mn-ea"/>
              </a:rPr>
              <a:t>中，</a:t>
            </a:r>
            <a:r>
              <a:rPr lang="zh-CN" altLang="en-US" sz="3200" b="1" dirty="0">
                <a:latin typeface="+mn-ea"/>
              </a:rPr>
              <a:t>或发行或通过网络传递。由于非法拦截者从网络上拦截的伪装后的关键信息，并不像传统加密过的文件一样，看起来是一堆会激发非法拦截者破解关键信息动机的乱码，而是看起来和其它非关键性的信息无异的明文信息，因而十分容易逃过非法拦截者的破解。</a:t>
            </a:r>
          </a:p>
          <a:p>
            <a:pPr marL="0" indent="0">
              <a:buNone/>
            </a:pPr>
            <a:endParaRPr lang="en-US" altLang="zh-CN" sz="3200" b="1" dirty="0" smtClean="0">
              <a:latin typeface="+mn-ea"/>
            </a:endParaRPr>
          </a:p>
          <a:p>
            <a:pPr marL="0" indent="0">
              <a:buNone/>
            </a:pPr>
            <a:r>
              <a:rPr lang="zh-CN" altLang="en-US" sz="3200" b="1" dirty="0" smtClean="0">
                <a:solidFill>
                  <a:srgbClr val="FF0000"/>
                </a:solidFill>
                <a:latin typeface="+mn-ea"/>
              </a:rPr>
              <a:t>密码</a:t>
            </a:r>
            <a:r>
              <a:rPr lang="zh-CN" altLang="en-US" sz="3200" b="1" dirty="0">
                <a:solidFill>
                  <a:srgbClr val="FF0000"/>
                </a:solidFill>
                <a:latin typeface="+mn-ea"/>
              </a:rPr>
              <a:t>仅仅隐藏了信息的内容，而信息隐藏不但隐藏了信息的内容而且隐藏了信息的存在</a:t>
            </a:r>
            <a:r>
              <a:rPr lang="zh-CN" altLang="en-US" sz="3200" b="1" dirty="0" smtClean="0">
                <a:solidFill>
                  <a:srgbClr val="FF0000"/>
                </a:solidFill>
                <a:latin typeface="+mn-ea"/>
              </a:rPr>
              <a:t>。</a:t>
            </a:r>
            <a:endParaRPr lang="zh-CN" altLang="en-US" sz="3200" b="1" dirty="0">
              <a:latin typeface="+mn-ea"/>
            </a:endParaRPr>
          </a:p>
        </p:txBody>
      </p:sp>
    </p:spTree>
    <p:extLst>
      <p:ext uri="{BB962C8B-B14F-4D97-AF65-F5344CB8AC3E}">
        <p14:creationId xmlns:p14="http://schemas.microsoft.com/office/powerpoint/2010/main" val="140466932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750094" y="1205442"/>
            <a:ext cx="11465719" cy="828742"/>
          </a:xfrm>
        </p:spPr>
        <p:txBody>
          <a:bodyPr/>
          <a:lstStyle/>
          <a:p>
            <a:pPr>
              <a:buFontTx/>
              <a:buNone/>
            </a:pPr>
            <a:r>
              <a:rPr lang="zh-CN" altLang="en-US" smtClean="0">
                <a:solidFill>
                  <a:srgbClr val="226670"/>
                </a:solidFill>
                <a:latin typeface="宋体" charset="-122"/>
                <a:ea typeface="宋体" charset="-122"/>
              </a:rPr>
              <a:t>模糊认证</a:t>
            </a:r>
            <a:endParaRPr lang="en-US" altLang="zh-CN" smtClean="0">
              <a:solidFill>
                <a:srgbClr val="226670"/>
              </a:solidFill>
              <a:latin typeface="宋体" charset="-122"/>
              <a:ea typeface="宋体" charset="-122"/>
            </a:endParaRPr>
          </a:p>
          <a:p>
            <a:pPr>
              <a:buFontTx/>
              <a:buNone/>
            </a:pPr>
            <a:endParaRPr lang="en-US" altLang="zh-CN" smtClean="0">
              <a:solidFill>
                <a:schemeClr val="accent2"/>
              </a:solidFill>
              <a:latin typeface="隶书" pitchFamily="49" charset="-122"/>
              <a:ea typeface="隶书" pitchFamily="49" charset="-122"/>
            </a:endParaRPr>
          </a:p>
          <a:p>
            <a:pPr>
              <a:buFontTx/>
              <a:buNone/>
            </a:pPr>
            <a:endParaRPr lang="en-US" altLang="zh-CN" smtClean="0">
              <a:solidFill>
                <a:schemeClr val="accent2"/>
              </a:solidFill>
              <a:latin typeface="隶书" pitchFamily="49" charset="-122"/>
              <a:ea typeface="隶书" pitchFamily="49" charset="-122"/>
            </a:endParaRPr>
          </a:p>
          <a:p>
            <a:pPr>
              <a:buFontTx/>
              <a:buNone/>
            </a:pPr>
            <a:endParaRPr lang="zh-CN" altLang="en-US" smtClean="0">
              <a:ea typeface="宋体" charset="-122"/>
            </a:endParaRPr>
          </a:p>
        </p:txBody>
      </p:sp>
      <p:grpSp>
        <p:nvGrpSpPr>
          <p:cNvPr id="2" name="组合 13"/>
          <p:cNvGrpSpPr>
            <a:grpSpLocks/>
          </p:cNvGrpSpPr>
          <p:nvPr/>
        </p:nvGrpSpPr>
        <p:grpSpPr bwMode="auto">
          <a:xfrm>
            <a:off x="1004591" y="1883503"/>
            <a:ext cx="9844980" cy="4588938"/>
            <a:chOff x="714348" y="1785926"/>
            <a:chExt cx="7000924" cy="4350685"/>
          </a:xfrm>
        </p:grpSpPr>
        <p:pic>
          <p:nvPicPr>
            <p:cNvPr id="82949" name="图片 18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48" y="1785926"/>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0" name="图片 18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0430" y="1785926"/>
              <a:ext cx="173355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1" name="图片 18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9322" y="1785926"/>
              <a:ext cx="173355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2" name="图片 18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48" y="3929066"/>
              <a:ext cx="172402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3" name="图片 18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0430" y="3929066"/>
              <a:ext cx="172402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4" name="图片 189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91247" y="3857628"/>
              <a:ext cx="172402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5" name="TextBox 10"/>
            <p:cNvSpPr txBox="1">
              <a:spLocks noChangeArrowheads="1"/>
            </p:cNvSpPr>
            <p:nvPr/>
          </p:nvSpPr>
          <p:spPr bwMode="auto">
            <a:xfrm>
              <a:off x="714348" y="5786454"/>
              <a:ext cx="957762" cy="350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00"/>
                  </a:solidFill>
                  <a:ea typeface="宋体" charset="-122"/>
                </a:rPr>
                <a:t>带水印图像</a:t>
              </a:r>
            </a:p>
          </p:txBody>
        </p:sp>
        <p:sp>
          <p:nvSpPr>
            <p:cNvPr id="82956" name="TextBox 11"/>
            <p:cNvSpPr txBox="1">
              <a:spLocks noChangeArrowheads="1"/>
            </p:cNvSpPr>
            <p:nvPr/>
          </p:nvSpPr>
          <p:spPr bwMode="auto">
            <a:xfrm>
              <a:off x="3293247" y="5753417"/>
              <a:ext cx="1288339" cy="350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00"/>
                  </a:solidFill>
                  <a:ea typeface="宋体" charset="-122"/>
                </a:rPr>
                <a:t>被篡改水印图像</a:t>
              </a:r>
            </a:p>
          </p:txBody>
        </p:sp>
        <p:sp>
          <p:nvSpPr>
            <p:cNvPr id="82957" name="TextBox 12"/>
            <p:cNvSpPr txBox="1">
              <a:spLocks noChangeArrowheads="1"/>
            </p:cNvSpPr>
            <p:nvPr/>
          </p:nvSpPr>
          <p:spPr bwMode="auto">
            <a:xfrm>
              <a:off x="6357950" y="5715016"/>
              <a:ext cx="792473" cy="350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00"/>
                  </a:solidFill>
                  <a:ea typeface="宋体" charset="-122"/>
                </a:rPr>
                <a:t>检测结果</a:t>
              </a:r>
            </a:p>
          </p:txBody>
        </p:sp>
      </p:grpSp>
      <p:sp>
        <p:nvSpPr>
          <p:cNvPr id="3" name="灯片编号占位符 2"/>
          <p:cNvSpPr>
            <a:spLocks noGrp="1"/>
          </p:cNvSpPr>
          <p:nvPr>
            <p:ph type="sldNum" sz="quarter" idx="12"/>
          </p:nvPr>
        </p:nvSpPr>
        <p:spPr/>
        <p:txBody>
          <a:bodyPr/>
          <a:lstStyle/>
          <a:p>
            <a:pPr>
              <a:defRPr/>
            </a:pPr>
            <a:fld id="{54D9912E-CD21-4B76-91AB-8AF6576DF20D}" type="slidenum">
              <a:rPr lang="zh-CN" altLang="zh-CN" smtClean="0"/>
              <a:pPr>
                <a:defRPr/>
              </a:pPr>
              <a:t>70</a:t>
            </a:fld>
            <a:endParaRPr lang="zh-CN" altLang="zh-CN"/>
          </a:p>
        </p:txBody>
      </p:sp>
    </p:spTree>
    <p:extLst>
      <p:ext uri="{BB962C8B-B14F-4D97-AF65-F5344CB8AC3E}">
        <p14:creationId xmlns:p14="http://schemas.microsoft.com/office/powerpoint/2010/main" val="492749753"/>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idx="1"/>
          </p:nvPr>
        </p:nvSpPr>
        <p:spPr>
          <a:xfrm>
            <a:off x="750094" y="1205442"/>
            <a:ext cx="11465719" cy="5736955"/>
          </a:xfrm>
        </p:spPr>
        <p:txBody>
          <a:bodyPr>
            <a:spAutoFit/>
          </a:bodyPr>
          <a:lstStyle/>
          <a:p>
            <a:pPr>
              <a:buFontTx/>
              <a:buNone/>
              <a:defRPr/>
            </a:pPr>
            <a:r>
              <a:rPr lang="en-US" altLang="zh-CN" sz="3200" b="1" dirty="0" smtClean="0">
                <a:solidFill>
                  <a:srgbClr val="00B050"/>
                </a:solidFill>
                <a:ea typeface="宋体" pitchFamily="2" charset="-122"/>
              </a:rPr>
              <a:t>		</a:t>
            </a:r>
            <a:r>
              <a:rPr lang="zh-CN" altLang="en-US" sz="3200" b="1" dirty="0" smtClean="0">
                <a:solidFill>
                  <a:srgbClr val="00B050"/>
                </a:solidFill>
                <a:ea typeface="宋体" pitchFamily="2" charset="-122"/>
              </a:rPr>
              <a:t>水印攻击包括主动攻击和被动攻击</a:t>
            </a:r>
            <a:r>
              <a:rPr lang="zh-CN" altLang="en-US" sz="3200" b="1" dirty="0" smtClean="0">
                <a:ea typeface="宋体" pitchFamily="2" charset="-122"/>
              </a:rPr>
              <a:t>。主动攻击是篡改或破坏水印。而被动攻击则试图破解数字水印算法</a:t>
            </a:r>
            <a:endParaRPr lang="en-US" altLang="zh-CN" sz="3200" b="1" dirty="0" smtClean="0">
              <a:solidFill>
                <a:schemeClr val="tx2">
                  <a:lumMod val="60000"/>
                  <a:lumOff val="40000"/>
                </a:schemeClr>
              </a:solidFill>
              <a:latin typeface="宋体" pitchFamily="2" charset="-122"/>
              <a:ea typeface="宋体" pitchFamily="2" charset="-122"/>
            </a:endParaRPr>
          </a:p>
          <a:p>
            <a:pPr>
              <a:buFontTx/>
              <a:buNone/>
              <a:defRPr/>
            </a:pPr>
            <a:r>
              <a:rPr lang="zh-CN" altLang="en-US" sz="3200" b="1" dirty="0" smtClean="0">
                <a:solidFill>
                  <a:schemeClr val="tx2">
                    <a:lumMod val="60000"/>
                    <a:lumOff val="40000"/>
                  </a:schemeClr>
                </a:solidFill>
                <a:latin typeface="宋体" pitchFamily="2" charset="-122"/>
                <a:ea typeface="宋体" pitchFamily="2" charset="-122"/>
              </a:rPr>
              <a:t>（</a:t>
            </a:r>
            <a:r>
              <a:rPr lang="en-US" altLang="zh-CN" sz="3200" b="1" dirty="0" smtClean="0">
                <a:solidFill>
                  <a:schemeClr val="tx2">
                    <a:lumMod val="60000"/>
                    <a:lumOff val="40000"/>
                  </a:schemeClr>
                </a:solidFill>
                <a:latin typeface="宋体" pitchFamily="2" charset="-122"/>
                <a:ea typeface="宋体" pitchFamily="2" charset="-122"/>
              </a:rPr>
              <a:t>1</a:t>
            </a:r>
            <a:r>
              <a:rPr lang="zh-CN" altLang="en-US" sz="3200" b="1" dirty="0" smtClean="0">
                <a:solidFill>
                  <a:schemeClr val="tx2">
                    <a:lumMod val="60000"/>
                    <a:lumOff val="40000"/>
                  </a:schemeClr>
                </a:solidFill>
                <a:latin typeface="宋体" pitchFamily="2" charset="-122"/>
                <a:ea typeface="宋体" pitchFamily="2" charset="-122"/>
              </a:rPr>
              <a:t>）水印攻击的方式</a:t>
            </a:r>
            <a:endParaRPr lang="en-US" altLang="zh-CN" sz="3200" b="1" dirty="0" smtClean="0">
              <a:solidFill>
                <a:schemeClr val="tx2">
                  <a:lumMod val="60000"/>
                  <a:lumOff val="40000"/>
                </a:schemeClr>
              </a:solidFill>
              <a:latin typeface="宋体" pitchFamily="2" charset="-122"/>
              <a:ea typeface="宋体" pitchFamily="2" charset="-122"/>
            </a:endParaRPr>
          </a:p>
          <a:p>
            <a:pPr eaLnBrk="1" hangingPunct="1">
              <a:buFontTx/>
              <a:buNone/>
              <a:defRPr/>
            </a:pPr>
            <a:r>
              <a:rPr lang="en-US" altLang="zh-CN" sz="3200" b="1" dirty="0" smtClean="0">
                <a:solidFill>
                  <a:srgbClr val="00B050"/>
                </a:solidFill>
                <a:ea typeface="宋体" pitchFamily="2" charset="-122"/>
              </a:rPr>
              <a:t>1</a:t>
            </a:r>
            <a:r>
              <a:rPr lang="zh-CN" altLang="en-US" sz="3200" b="1" dirty="0" smtClean="0">
                <a:solidFill>
                  <a:srgbClr val="00B050"/>
                </a:solidFill>
                <a:ea typeface="宋体" pitchFamily="2" charset="-122"/>
              </a:rPr>
              <a:t>）简单攻击</a:t>
            </a:r>
          </a:p>
          <a:p>
            <a:pPr eaLnBrk="1" hangingPunct="1">
              <a:defRPr/>
            </a:pPr>
            <a:r>
              <a:rPr lang="zh-CN" altLang="en-US" sz="3200" b="1" dirty="0" smtClean="0">
                <a:ea typeface="宋体" pitchFamily="2" charset="-122"/>
              </a:rPr>
              <a:t>也可称为</a:t>
            </a:r>
            <a:r>
              <a:rPr lang="zh-CN" altLang="en-US" sz="3200" b="1" dirty="0" smtClean="0">
                <a:solidFill>
                  <a:srgbClr val="FF0000"/>
                </a:solidFill>
                <a:ea typeface="宋体" pitchFamily="2" charset="-122"/>
              </a:rPr>
              <a:t>波形攻击或噪声攻击</a:t>
            </a:r>
            <a:r>
              <a:rPr lang="zh-CN" altLang="en-US" sz="3200" b="1" dirty="0" smtClean="0">
                <a:ea typeface="宋体" pitchFamily="2" charset="-122"/>
              </a:rPr>
              <a:t>，就是通过对水印图像进行某种操作，削弱或删除嵌入的水印。</a:t>
            </a:r>
            <a:endParaRPr lang="en-US" altLang="zh-CN" sz="3200" b="1" dirty="0" smtClean="0">
              <a:ea typeface="宋体" pitchFamily="2" charset="-122"/>
            </a:endParaRPr>
          </a:p>
          <a:p>
            <a:pPr marL="0" indent="0">
              <a:buNone/>
              <a:defRPr/>
            </a:pPr>
            <a:r>
              <a:rPr lang="en-US" altLang="zh-CN" sz="3200" b="1" dirty="0">
                <a:solidFill>
                  <a:srgbClr val="00B050"/>
                </a:solidFill>
              </a:rPr>
              <a:t>2</a:t>
            </a:r>
            <a:r>
              <a:rPr lang="zh-CN" altLang="en-US" sz="3200" b="1" dirty="0">
                <a:solidFill>
                  <a:srgbClr val="00B050"/>
                </a:solidFill>
              </a:rPr>
              <a:t>）同步攻击</a:t>
            </a:r>
          </a:p>
          <a:p>
            <a:pPr>
              <a:defRPr/>
            </a:pPr>
            <a:r>
              <a:rPr lang="zh-CN" altLang="en-US" sz="3200" b="1" dirty="0">
                <a:solidFill>
                  <a:srgbClr val="000000"/>
                </a:solidFill>
              </a:rPr>
              <a:t>试图使水印的</a:t>
            </a:r>
            <a:r>
              <a:rPr lang="zh-CN" altLang="en-US" sz="3200" b="1" dirty="0">
                <a:solidFill>
                  <a:srgbClr val="FF0000"/>
                </a:solidFill>
              </a:rPr>
              <a:t>相关检测失效</a:t>
            </a:r>
            <a:r>
              <a:rPr lang="zh-CN" altLang="en-US" sz="3200" b="1" dirty="0">
                <a:solidFill>
                  <a:srgbClr val="000000"/>
                </a:solidFill>
              </a:rPr>
              <a:t>，或使</a:t>
            </a:r>
            <a:r>
              <a:rPr lang="zh-CN" altLang="en-US" sz="3200" b="1" dirty="0">
                <a:solidFill>
                  <a:srgbClr val="FF0000"/>
                </a:solidFill>
              </a:rPr>
              <a:t>恢复嵌入的水印成为不可能</a:t>
            </a:r>
            <a:r>
              <a:rPr lang="zh-CN" altLang="en-US" sz="3200" b="1" dirty="0">
                <a:solidFill>
                  <a:srgbClr val="000000"/>
                </a:solidFill>
              </a:rPr>
              <a:t>。这类攻击的一个特点是水印实际上还存在于图像中，但水印检测函数已不能提取水印或不能检测到水印的存在</a:t>
            </a:r>
            <a:r>
              <a:rPr lang="zh-CN" altLang="en-US" sz="3200" b="1" dirty="0">
                <a:ea typeface="宋体" pitchFamily="2" charset="-122"/>
              </a:rPr>
              <a:t>。</a:t>
            </a:r>
            <a:r>
              <a:rPr lang="zh-CN" altLang="en-US" sz="3200" dirty="0">
                <a:ea typeface="宋体" pitchFamily="2" charset="-122"/>
              </a:rPr>
              <a:t> </a:t>
            </a:r>
            <a:endParaRPr lang="en-US" altLang="zh-CN" sz="3200" dirty="0">
              <a:ea typeface="宋体" pitchFamily="2" charset="-122"/>
            </a:endParaRPr>
          </a:p>
          <a:p>
            <a:pPr eaLnBrk="1" hangingPunct="1">
              <a:defRPr/>
            </a:pPr>
            <a:endParaRPr lang="zh-CN" altLang="en-US" sz="3200" b="1" dirty="0" smtClean="0">
              <a:ea typeface="宋体" pitchFamily="2" charset="-122"/>
            </a:endParaRPr>
          </a:p>
        </p:txBody>
      </p:sp>
      <p:sp>
        <p:nvSpPr>
          <p:cNvPr id="83971" name="Rectangle 2"/>
          <p:cNvSpPr>
            <a:spLocks noGrp="1" noChangeArrowheads="1"/>
          </p:cNvSpPr>
          <p:nvPr>
            <p:ph type="title" idx="4294967295"/>
          </p:nvPr>
        </p:nvSpPr>
        <p:spPr>
          <a:xfrm>
            <a:off x="252265" y="251134"/>
            <a:ext cx="9498954" cy="915801"/>
          </a:xfrm>
        </p:spPr>
        <p:txBody>
          <a:bodyPr/>
          <a:lstStyle/>
          <a:p>
            <a:pPr>
              <a:defRPr/>
            </a:pPr>
            <a:r>
              <a:rPr lang="zh-CN" altLang="en-US" sz="4000" dirty="0">
                <a:solidFill>
                  <a:srgbClr val="CC3300"/>
                </a:solidFill>
                <a:ea typeface="黑体" pitchFamily="49" charset="-122"/>
              </a:rPr>
              <a:t>数字水印攻击分析</a:t>
            </a:r>
            <a:endParaRPr lang="en-US" altLang="zh-CN" sz="4000" dirty="0">
              <a:solidFill>
                <a:srgbClr val="CC3300"/>
              </a:solidFill>
              <a:ea typeface="黑体" pitchFamily="49" charset="-122"/>
            </a:endParaRP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71</a:t>
            </a:fld>
            <a:endParaRPr lang="zh-CN" altLang="zh-CN"/>
          </a:p>
        </p:txBody>
      </p:sp>
    </p:spTree>
    <p:extLst>
      <p:ext uri="{BB962C8B-B14F-4D97-AF65-F5344CB8AC3E}">
        <p14:creationId xmlns:p14="http://schemas.microsoft.com/office/powerpoint/2010/main" val="3608130571"/>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sz="half" idx="4294967295"/>
          </p:nvPr>
        </p:nvSpPr>
        <p:spPr>
          <a:xfrm>
            <a:off x="658566" y="1565401"/>
            <a:ext cx="11898809" cy="5240323"/>
          </a:xfrm>
        </p:spPr>
        <p:txBody>
          <a:bodyPr/>
          <a:lstStyle/>
          <a:p>
            <a:pPr eaLnBrk="1" hangingPunct="1">
              <a:lnSpc>
                <a:spcPct val="90000"/>
              </a:lnSpc>
              <a:buFontTx/>
              <a:buNone/>
              <a:defRPr/>
            </a:pPr>
            <a:r>
              <a:rPr lang="en-US" altLang="zh-CN" b="1" kern="1200" dirty="0" smtClean="0">
                <a:solidFill>
                  <a:srgbClr val="00B050"/>
                </a:solidFill>
                <a:ea typeface="宋体" pitchFamily="2" charset="-122"/>
              </a:rPr>
              <a:t>3</a:t>
            </a:r>
            <a:r>
              <a:rPr lang="zh-CN" altLang="en-US" b="1" kern="1200" dirty="0" smtClean="0">
                <a:solidFill>
                  <a:srgbClr val="00B050"/>
                </a:solidFill>
                <a:ea typeface="宋体" pitchFamily="2" charset="-122"/>
              </a:rPr>
              <a:t>）迷惑攻击</a:t>
            </a:r>
          </a:p>
          <a:p>
            <a:pPr eaLnBrk="1" hangingPunct="1">
              <a:lnSpc>
                <a:spcPct val="90000"/>
              </a:lnSpc>
              <a:defRPr/>
            </a:pPr>
            <a:r>
              <a:rPr lang="zh-CN" altLang="en-US" sz="3500" b="1" dirty="0">
                <a:ea typeface="宋体" pitchFamily="2" charset="-122"/>
              </a:rPr>
              <a:t>就是试图通过</a:t>
            </a:r>
            <a:r>
              <a:rPr lang="zh-CN" altLang="en-US" sz="3500" b="1" dirty="0">
                <a:solidFill>
                  <a:srgbClr val="FF0000"/>
                </a:solidFill>
                <a:ea typeface="宋体" pitchFamily="2" charset="-122"/>
              </a:rPr>
              <a:t>伪造原始图像和原始水印</a:t>
            </a:r>
            <a:r>
              <a:rPr lang="zh-CN" altLang="en-US" sz="3500" b="1" dirty="0">
                <a:ea typeface="宋体" pitchFamily="2" charset="-122"/>
              </a:rPr>
              <a:t>来迷惑版权保护。</a:t>
            </a:r>
          </a:p>
          <a:p>
            <a:pPr eaLnBrk="1" hangingPunct="1">
              <a:lnSpc>
                <a:spcPct val="90000"/>
              </a:lnSpc>
              <a:buFontTx/>
              <a:buNone/>
              <a:defRPr/>
            </a:pPr>
            <a:r>
              <a:rPr lang="en-US" altLang="zh-CN" b="1" kern="1200" dirty="0" smtClean="0">
                <a:solidFill>
                  <a:srgbClr val="00B050"/>
                </a:solidFill>
                <a:ea typeface="宋体" pitchFamily="2" charset="-122"/>
              </a:rPr>
              <a:t>4</a:t>
            </a:r>
            <a:r>
              <a:rPr lang="zh-CN" altLang="en-US" b="1" kern="1200" dirty="0" smtClean="0">
                <a:solidFill>
                  <a:srgbClr val="00B050"/>
                </a:solidFill>
                <a:ea typeface="宋体" pitchFamily="2" charset="-122"/>
              </a:rPr>
              <a:t>）删除攻击</a:t>
            </a:r>
          </a:p>
          <a:p>
            <a:pPr eaLnBrk="1" hangingPunct="1">
              <a:lnSpc>
                <a:spcPct val="90000"/>
              </a:lnSpc>
              <a:defRPr/>
            </a:pPr>
            <a:r>
              <a:rPr lang="zh-CN" altLang="en-US" sz="3500" b="1" dirty="0">
                <a:ea typeface="宋体" pitchFamily="2" charset="-122"/>
              </a:rPr>
              <a:t>就是针对某些水印方法通过分析水印数据，穷举水印密钥，估计图像中的水印，然后</a:t>
            </a:r>
            <a:r>
              <a:rPr lang="zh-CN" altLang="en-US" sz="3500" b="1" dirty="0">
                <a:solidFill>
                  <a:srgbClr val="FF0000"/>
                </a:solidFill>
                <a:ea typeface="宋体" pitchFamily="2" charset="-122"/>
              </a:rPr>
              <a:t>将水印从图像中分离出来</a:t>
            </a:r>
            <a:r>
              <a:rPr lang="zh-CN" altLang="en-US" sz="3500" b="1" dirty="0">
                <a:ea typeface="宋体" pitchFamily="2" charset="-122"/>
              </a:rPr>
              <a:t>，并使水印检测失效。</a:t>
            </a:r>
          </a:p>
          <a:p>
            <a:pPr eaLnBrk="1" hangingPunct="1">
              <a:lnSpc>
                <a:spcPct val="90000"/>
              </a:lnSpc>
              <a:buFontTx/>
              <a:buNone/>
              <a:defRPr/>
            </a:pPr>
            <a:r>
              <a:rPr lang="en-US" altLang="zh-CN" b="1" kern="1200" dirty="0" smtClean="0">
                <a:solidFill>
                  <a:srgbClr val="00B050"/>
                </a:solidFill>
                <a:ea typeface="宋体" pitchFamily="2" charset="-122"/>
              </a:rPr>
              <a:t>5</a:t>
            </a:r>
            <a:r>
              <a:rPr lang="zh-CN" altLang="en-US" b="1" kern="1200" dirty="0" smtClean="0">
                <a:solidFill>
                  <a:srgbClr val="00B050"/>
                </a:solidFill>
                <a:ea typeface="宋体" pitchFamily="2" charset="-122"/>
              </a:rPr>
              <a:t>）协议攻击</a:t>
            </a:r>
          </a:p>
          <a:p>
            <a:pPr eaLnBrk="1" hangingPunct="1">
              <a:lnSpc>
                <a:spcPct val="90000"/>
              </a:lnSpc>
              <a:defRPr/>
            </a:pPr>
            <a:r>
              <a:rPr lang="zh-CN" altLang="en-US" sz="3500" b="1" dirty="0">
                <a:ea typeface="宋体" pitchFamily="2" charset="-122"/>
              </a:rPr>
              <a:t>协议攻击的基本思想是盗版者在已加入水印版权的图像中</a:t>
            </a:r>
            <a:r>
              <a:rPr lang="zh-CN" altLang="en-US" sz="3500" b="1" dirty="0">
                <a:solidFill>
                  <a:srgbClr val="FF0000"/>
                </a:solidFill>
                <a:ea typeface="宋体" pitchFamily="2" charset="-122"/>
              </a:rPr>
              <a:t>加入自己的水印</a:t>
            </a:r>
            <a:r>
              <a:rPr lang="zh-CN" altLang="en-US" sz="3500" b="1" dirty="0">
                <a:ea typeface="宋体" pitchFamily="2" charset="-122"/>
              </a:rPr>
              <a:t>，并声称该图像的所有权是属于他的。</a:t>
            </a:r>
            <a:endParaRPr lang="en-US" altLang="zh-CN" sz="3500" b="1" dirty="0">
              <a:ea typeface="宋体" pitchFamily="2" charset="-122"/>
            </a:endParaRPr>
          </a:p>
        </p:txBody>
      </p:sp>
      <p:sp>
        <p:nvSpPr>
          <p:cNvPr id="2" name="灯片编号占位符 1"/>
          <p:cNvSpPr>
            <a:spLocks noGrp="1"/>
          </p:cNvSpPr>
          <p:nvPr>
            <p:ph type="sldNum" sz="quarter" idx="12"/>
          </p:nvPr>
        </p:nvSpPr>
        <p:spPr/>
        <p:txBody>
          <a:bodyPr/>
          <a:lstStyle/>
          <a:p>
            <a:fld id="{610A19A6-0916-41C4-B86E-F6C26F964EFD}" type="slidenum">
              <a:rPr lang="ko-KR" altLang="en-US" smtClean="0"/>
              <a:pPr/>
              <a:t>72</a:t>
            </a:fld>
            <a:endParaRPr lang="en-US" altLang="ko-KR"/>
          </a:p>
        </p:txBody>
      </p:sp>
    </p:spTree>
    <p:extLst>
      <p:ext uri="{BB962C8B-B14F-4D97-AF65-F5344CB8AC3E}">
        <p14:creationId xmlns:p14="http://schemas.microsoft.com/office/powerpoint/2010/main" val="403087857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4238" y="952029"/>
            <a:ext cx="11090275" cy="5563071"/>
          </a:xfrm>
        </p:spPr>
        <p:txBody>
          <a:bodyPr>
            <a:normAutofit lnSpcReduction="10000"/>
          </a:bodyPr>
          <a:lstStyle/>
          <a:p>
            <a:pPr>
              <a:buFontTx/>
              <a:buNone/>
              <a:defRPr/>
            </a:pPr>
            <a:r>
              <a:rPr lang="zh-CN" altLang="en-US" b="1" dirty="0" smtClean="0">
                <a:solidFill>
                  <a:schemeClr val="tx2">
                    <a:lumMod val="60000"/>
                    <a:lumOff val="40000"/>
                  </a:schemeClr>
                </a:solidFill>
                <a:latin typeface="宋体" pitchFamily="2" charset="-122"/>
                <a:ea typeface="宋体" pitchFamily="2" charset="-122"/>
              </a:rPr>
              <a:t>（</a:t>
            </a:r>
            <a:r>
              <a:rPr lang="en-US" altLang="zh-CN" b="1" dirty="0" smtClean="0">
                <a:solidFill>
                  <a:schemeClr val="tx2">
                    <a:lumMod val="60000"/>
                    <a:lumOff val="40000"/>
                  </a:schemeClr>
                </a:solidFill>
                <a:latin typeface="宋体" pitchFamily="2" charset="-122"/>
                <a:ea typeface="宋体" pitchFamily="2" charset="-122"/>
              </a:rPr>
              <a:t>2</a:t>
            </a:r>
            <a:r>
              <a:rPr lang="zh-CN" altLang="en-US" b="1" dirty="0" smtClean="0">
                <a:solidFill>
                  <a:schemeClr val="tx2">
                    <a:lumMod val="60000"/>
                    <a:lumOff val="40000"/>
                  </a:schemeClr>
                </a:solidFill>
                <a:latin typeface="宋体" pitchFamily="2" charset="-122"/>
                <a:ea typeface="宋体" pitchFamily="2" charset="-122"/>
              </a:rPr>
              <a:t>）水印攻击的技术方法</a:t>
            </a:r>
            <a:endParaRPr lang="en-US" altLang="zh-CN" b="1" dirty="0" smtClean="0">
              <a:solidFill>
                <a:schemeClr val="tx2">
                  <a:lumMod val="60000"/>
                  <a:lumOff val="40000"/>
                </a:schemeClr>
              </a:solidFill>
              <a:latin typeface="宋体" pitchFamily="2" charset="-122"/>
              <a:ea typeface="宋体" pitchFamily="2" charset="-122"/>
            </a:endParaRPr>
          </a:p>
          <a:p>
            <a:pPr>
              <a:buFontTx/>
              <a:buNone/>
              <a:defRPr/>
            </a:pPr>
            <a:r>
              <a:rPr lang="en-US" altLang="zh-CN" sz="3500" b="1" dirty="0">
                <a:solidFill>
                  <a:srgbClr val="00B050"/>
                </a:solidFill>
                <a:latin typeface="宋体" pitchFamily="2" charset="-122"/>
                <a:ea typeface="宋体" pitchFamily="2" charset="-122"/>
              </a:rPr>
              <a:t>1</a:t>
            </a:r>
            <a:r>
              <a:rPr lang="zh-CN" altLang="en-US" sz="3500" b="1" dirty="0" smtClean="0">
                <a:solidFill>
                  <a:srgbClr val="00B050"/>
                </a:solidFill>
                <a:latin typeface="宋体" pitchFamily="2" charset="-122"/>
                <a:ea typeface="宋体" pitchFamily="2" charset="-122"/>
              </a:rPr>
              <a:t>）</a:t>
            </a:r>
            <a:r>
              <a:rPr lang="en-US" altLang="zh-CN" sz="3500" b="1" dirty="0" smtClean="0">
                <a:solidFill>
                  <a:srgbClr val="00B050"/>
                </a:solidFill>
                <a:latin typeface="宋体" pitchFamily="2" charset="-122"/>
                <a:ea typeface="宋体" pitchFamily="2" charset="-122"/>
              </a:rPr>
              <a:t>VQ</a:t>
            </a:r>
            <a:r>
              <a:rPr lang="zh-CN" altLang="en-US" sz="3500" b="1" dirty="0" smtClean="0">
                <a:solidFill>
                  <a:srgbClr val="00B050"/>
                </a:solidFill>
                <a:latin typeface="宋体" pitchFamily="2" charset="-122"/>
                <a:ea typeface="宋体" pitchFamily="2" charset="-122"/>
              </a:rPr>
              <a:t>攻击</a:t>
            </a:r>
            <a:endParaRPr lang="en-US" altLang="zh-CN" sz="3500" b="1" dirty="0" smtClean="0">
              <a:solidFill>
                <a:srgbClr val="00B050"/>
              </a:solidFill>
              <a:latin typeface="宋体" pitchFamily="2" charset="-122"/>
              <a:ea typeface="宋体" pitchFamily="2" charset="-122"/>
            </a:endParaRPr>
          </a:p>
          <a:p>
            <a:pPr>
              <a:buFontTx/>
              <a:buNone/>
              <a:defRPr/>
            </a:pPr>
            <a:r>
              <a:rPr lang="en-US" altLang="zh-CN" sz="3500" b="1" dirty="0" smtClean="0">
                <a:latin typeface="宋体" pitchFamily="2" charset="-122"/>
                <a:ea typeface="宋体" pitchFamily="2" charset="-122"/>
              </a:rPr>
              <a:t>		</a:t>
            </a:r>
            <a:r>
              <a:rPr lang="zh-CN" altLang="en-US" sz="3500" b="1" dirty="0" smtClean="0">
                <a:latin typeface="宋体" pitchFamily="2" charset="-122"/>
                <a:ea typeface="宋体" pitchFamily="2" charset="-122"/>
              </a:rPr>
              <a:t>只要在两个认证单元中嵌入的水印信号相同且每一个认证单元所嵌入的水印信号与其它认证单元的内容无关时，就可以把它们互相替换来修改图像内容而不会导致认证失败。</a:t>
            </a:r>
            <a:endParaRPr lang="en-US" altLang="zh-CN" sz="3500" b="1" dirty="0" smtClean="0">
              <a:latin typeface="宋体" pitchFamily="2" charset="-122"/>
              <a:ea typeface="宋体" pitchFamily="2" charset="-122"/>
            </a:endParaRPr>
          </a:p>
          <a:p>
            <a:pPr>
              <a:buFontTx/>
              <a:buNone/>
              <a:defRPr/>
            </a:pPr>
            <a:r>
              <a:rPr lang="en-US" altLang="zh-CN" sz="3500" b="1" dirty="0" smtClean="0">
                <a:solidFill>
                  <a:srgbClr val="00B050"/>
                </a:solidFill>
                <a:latin typeface="宋体" pitchFamily="2" charset="-122"/>
                <a:ea typeface="宋体" pitchFamily="2" charset="-122"/>
              </a:rPr>
              <a:t>2</a:t>
            </a:r>
            <a:r>
              <a:rPr lang="zh-CN" altLang="en-US" sz="3500" b="1" dirty="0">
                <a:solidFill>
                  <a:srgbClr val="00B050"/>
                </a:solidFill>
                <a:latin typeface="宋体" pitchFamily="2" charset="-122"/>
                <a:ea typeface="宋体" pitchFamily="2" charset="-122"/>
              </a:rPr>
              <a:t>）</a:t>
            </a:r>
            <a:r>
              <a:rPr lang="en-US" altLang="en-US" sz="3500" b="1" dirty="0">
                <a:solidFill>
                  <a:srgbClr val="00B050"/>
                </a:solidFill>
                <a:latin typeface="宋体" pitchFamily="2" charset="-122"/>
                <a:ea typeface="宋体" pitchFamily="2" charset="-122"/>
              </a:rPr>
              <a:t>Holliman-</a:t>
            </a:r>
            <a:r>
              <a:rPr lang="en-US" altLang="en-US" sz="3500" b="1" dirty="0" err="1">
                <a:solidFill>
                  <a:srgbClr val="00B050"/>
                </a:solidFill>
                <a:latin typeface="宋体" pitchFamily="2" charset="-122"/>
                <a:ea typeface="宋体" pitchFamily="2" charset="-122"/>
              </a:rPr>
              <a:t>Memon</a:t>
            </a:r>
            <a:r>
              <a:rPr lang="zh-CN" altLang="en-US" sz="3500" b="1" dirty="0">
                <a:solidFill>
                  <a:srgbClr val="00B050"/>
                </a:solidFill>
                <a:latin typeface="宋体" pitchFamily="2" charset="-122"/>
                <a:ea typeface="宋体" pitchFamily="2" charset="-122"/>
              </a:rPr>
              <a:t>攻击</a:t>
            </a:r>
            <a:endParaRPr lang="en-US" altLang="zh-CN" sz="3500" b="1" dirty="0">
              <a:solidFill>
                <a:srgbClr val="00B050"/>
              </a:solidFill>
              <a:latin typeface="宋体" pitchFamily="2" charset="-122"/>
              <a:ea typeface="宋体" pitchFamily="2" charset="-122"/>
            </a:endParaRPr>
          </a:p>
          <a:p>
            <a:pPr>
              <a:buFontTx/>
              <a:buNone/>
              <a:defRPr/>
            </a:pPr>
            <a:r>
              <a:rPr lang="en-US" altLang="zh-CN" sz="3500" b="1" dirty="0">
                <a:latin typeface="宋体" pitchFamily="2" charset="-122"/>
                <a:ea typeface="宋体" pitchFamily="2" charset="-122"/>
              </a:rPr>
              <a:t>		</a:t>
            </a:r>
            <a:r>
              <a:rPr lang="zh-CN" altLang="en-US" sz="3500" b="1" dirty="0">
                <a:latin typeface="宋体" pitchFamily="2" charset="-122"/>
                <a:ea typeface="宋体" pitchFamily="2" charset="-122"/>
              </a:rPr>
              <a:t>密钥与图像无关致使当密钥和所嵌入的水印都完全相同的情况下，同一位置可能会隐藏相同的水印信息，所以攻击者可以交换两个可信图像同一位置的图像块而不会影响提取的水印信息。</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73</a:t>
            </a:fld>
            <a:endParaRPr lang="zh-CN" altLang="zh-CN"/>
          </a:p>
        </p:txBody>
      </p:sp>
    </p:spTree>
    <p:extLst>
      <p:ext uri="{BB962C8B-B14F-4D97-AF65-F5344CB8AC3E}">
        <p14:creationId xmlns:p14="http://schemas.microsoft.com/office/powerpoint/2010/main" val="163572239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FontTx/>
              <a:buNone/>
              <a:defRPr/>
            </a:pPr>
            <a:r>
              <a:rPr lang="en-US" altLang="zh-CN" sz="3500" b="1" dirty="0">
                <a:solidFill>
                  <a:srgbClr val="00B050"/>
                </a:solidFill>
                <a:latin typeface="宋体" pitchFamily="2" charset="-122"/>
                <a:ea typeface="宋体" pitchFamily="2" charset="-122"/>
              </a:rPr>
              <a:t>3</a:t>
            </a:r>
            <a:r>
              <a:rPr lang="zh-CN" altLang="en-US" sz="3500" b="1" dirty="0">
                <a:solidFill>
                  <a:srgbClr val="00B050"/>
                </a:solidFill>
                <a:latin typeface="宋体" pitchFamily="2" charset="-122"/>
                <a:ea typeface="宋体" pitchFamily="2" charset="-122"/>
              </a:rPr>
              <a:t>）密码分析攻击</a:t>
            </a:r>
            <a:endParaRPr lang="en-US" altLang="zh-CN" sz="3500" b="1" dirty="0">
              <a:solidFill>
                <a:srgbClr val="00B050"/>
              </a:solidFill>
              <a:latin typeface="宋体" pitchFamily="2" charset="-122"/>
              <a:ea typeface="宋体" pitchFamily="2" charset="-122"/>
            </a:endParaRPr>
          </a:p>
          <a:p>
            <a:pPr>
              <a:buFontTx/>
              <a:buNone/>
              <a:defRPr/>
            </a:pPr>
            <a:r>
              <a:rPr lang="en-US" altLang="zh-CN" sz="3500" b="1" dirty="0">
                <a:latin typeface="宋体" pitchFamily="2" charset="-122"/>
                <a:ea typeface="宋体" pitchFamily="2" charset="-122"/>
              </a:rPr>
              <a:t>		</a:t>
            </a:r>
            <a:r>
              <a:rPr lang="zh-CN" altLang="en-US" sz="3500" b="1" dirty="0">
                <a:latin typeface="宋体" pitchFamily="2" charset="-122"/>
                <a:ea typeface="宋体" pitchFamily="2" charset="-122"/>
              </a:rPr>
              <a:t>利用几幅用同样密钥嵌入相同水印信号的图像，找出图像认证算法中使用的秘密信息，比如密钥。</a:t>
            </a:r>
            <a:endParaRPr lang="en-US" altLang="zh-CN" sz="3500" b="1" dirty="0">
              <a:solidFill>
                <a:schemeClr val="accent2"/>
              </a:solidFill>
              <a:latin typeface="宋体" pitchFamily="2" charset="-122"/>
              <a:ea typeface="宋体" pitchFamily="2" charset="-122"/>
            </a:endParaRPr>
          </a:p>
          <a:p>
            <a:pPr>
              <a:buFontTx/>
              <a:buNone/>
              <a:defRPr/>
            </a:pPr>
            <a:r>
              <a:rPr lang="en-US" altLang="zh-CN" sz="3500" b="1" dirty="0">
                <a:solidFill>
                  <a:srgbClr val="00B050"/>
                </a:solidFill>
                <a:latin typeface="宋体" pitchFamily="2" charset="-122"/>
                <a:ea typeface="宋体" pitchFamily="2" charset="-122"/>
              </a:rPr>
              <a:t>4</a:t>
            </a:r>
            <a:r>
              <a:rPr lang="zh-CN" altLang="en-US" sz="3500" b="1" dirty="0">
                <a:solidFill>
                  <a:srgbClr val="00B050"/>
                </a:solidFill>
                <a:latin typeface="宋体" pitchFamily="2" charset="-122"/>
                <a:ea typeface="宋体" pitchFamily="2" charset="-122"/>
              </a:rPr>
              <a:t>）特征选取攻击</a:t>
            </a:r>
            <a:endParaRPr lang="en-US" altLang="zh-CN" sz="3500" b="1" dirty="0">
              <a:solidFill>
                <a:srgbClr val="00B050"/>
              </a:solidFill>
              <a:latin typeface="宋体" pitchFamily="2" charset="-122"/>
              <a:ea typeface="宋体" pitchFamily="2" charset="-122"/>
            </a:endParaRPr>
          </a:p>
          <a:p>
            <a:pPr>
              <a:buFontTx/>
              <a:buNone/>
              <a:defRPr/>
            </a:pPr>
            <a:r>
              <a:rPr lang="en-US" altLang="zh-CN" sz="3500" b="1" dirty="0">
                <a:latin typeface="宋体" pitchFamily="2" charset="-122"/>
                <a:ea typeface="宋体" pitchFamily="2" charset="-122"/>
              </a:rPr>
              <a:t>		</a:t>
            </a:r>
            <a:r>
              <a:rPr lang="zh-CN" altLang="en-US" sz="3500" b="1" dirty="0">
                <a:latin typeface="宋体" pitchFamily="2" charset="-122"/>
                <a:ea typeface="宋体" pitchFamily="2" charset="-122"/>
              </a:rPr>
              <a:t>当设计者选取的用来表达图像内容的特征不能充分表达图像的全部内容时，攻击者构造一个与原有图像具有相同特征的其他图像实现攻击</a:t>
            </a:r>
            <a:r>
              <a:rPr lang="zh-CN" altLang="en-US" sz="3500" dirty="0">
                <a:latin typeface="隶书" pitchFamily="49" charset="-122"/>
                <a:ea typeface="隶书" pitchFamily="49" charset="-122"/>
              </a:rPr>
              <a:t>。</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74</a:t>
            </a:fld>
            <a:endParaRPr lang="zh-CN" altLang="zh-CN"/>
          </a:p>
        </p:txBody>
      </p:sp>
    </p:spTree>
    <p:extLst>
      <p:ext uri="{BB962C8B-B14F-4D97-AF65-F5344CB8AC3E}">
        <p14:creationId xmlns:p14="http://schemas.microsoft.com/office/powerpoint/2010/main" val="2666079187"/>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body" sz="half" idx="4294967295"/>
          </p:nvPr>
        </p:nvSpPr>
        <p:spPr>
          <a:xfrm>
            <a:off x="658566" y="1490060"/>
            <a:ext cx="11441161" cy="5087969"/>
          </a:xfrm>
        </p:spPr>
        <p:txBody>
          <a:bodyPr/>
          <a:lstStyle/>
          <a:p>
            <a:pPr eaLnBrk="1" hangingPunct="1">
              <a:buFontTx/>
              <a:buNone/>
              <a:defRPr/>
            </a:pPr>
            <a:r>
              <a:rPr lang="en-US" altLang="zh-CN" sz="3500" b="1" dirty="0">
                <a:solidFill>
                  <a:srgbClr val="00B050"/>
                </a:solidFill>
                <a:latin typeface="宋体" pitchFamily="2" charset="-122"/>
                <a:ea typeface="宋体" pitchFamily="2" charset="-122"/>
              </a:rPr>
              <a:t>5</a:t>
            </a:r>
            <a:r>
              <a:rPr lang="zh-CN" altLang="en-US" sz="3500" b="1" dirty="0">
                <a:solidFill>
                  <a:srgbClr val="00B050"/>
                </a:solidFill>
                <a:latin typeface="宋体" pitchFamily="2" charset="-122"/>
                <a:ea typeface="宋体" pitchFamily="2" charset="-122"/>
              </a:rPr>
              <a:t>）</a:t>
            </a:r>
            <a:r>
              <a:rPr lang="en-US" altLang="zh-CN" sz="3500" b="1" dirty="0">
                <a:solidFill>
                  <a:srgbClr val="00B050"/>
                </a:solidFill>
                <a:latin typeface="宋体" pitchFamily="2" charset="-122"/>
                <a:ea typeface="宋体" pitchFamily="2" charset="-122"/>
              </a:rPr>
              <a:t>IBM</a:t>
            </a:r>
            <a:r>
              <a:rPr lang="zh-CN" altLang="en-US" sz="3500" b="1" dirty="0">
                <a:solidFill>
                  <a:srgbClr val="00B050"/>
                </a:solidFill>
                <a:latin typeface="宋体" pitchFamily="2" charset="-122"/>
                <a:ea typeface="宋体" pitchFamily="2" charset="-122"/>
              </a:rPr>
              <a:t>攻击</a:t>
            </a:r>
            <a:r>
              <a:rPr lang="zh-CN" altLang="en-US" sz="3500" b="1" dirty="0">
                <a:solidFill>
                  <a:schemeClr val="tx2">
                    <a:lumMod val="60000"/>
                    <a:lumOff val="40000"/>
                  </a:schemeClr>
                </a:solidFill>
                <a:ea typeface="宋体" pitchFamily="2" charset="-122"/>
              </a:rPr>
              <a:t>：</a:t>
            </a:r>
          </a:p>
          <a:p>
            <a:pPr eaLnBrk="1" hangingPunct="1">
              <a:defRPr/>
            </a:pPr>
            <a:r>
              <a:rPr lang="en-US" altLang="zh-CN" sz="3500" b="1" dirty="0">
                <a:solidFill>
                  <a:srgbClr val="00B050"/>
                </a:solidFill>
                <a:ea typeface="宋体" pitchFamily="2" charset="-122"/>
              </a:rPr>
              <a:t>IBM</a:t>
            </a:r>
            <a:r>
              <a:rPr lang="zh-CN" altLang="en-US" sz="3500" b="1" dirty="0">
                <a:solidFill>
                  <a:srgbClr val="00B050"/>
                </a:solidFill>
                <a:ea typeface="宋体" pitchFamily="2" charset="-122"/>
              </a:rPr>
              <a:t>攻击是针对可逆、非盲水印算法进行的攻击</a:t>
            </a:r>
            <a:r>
              <a:rPr lang="zh-CN" altLang="en-US" sz="3500" b="1" dirty="0">
                <a:ea typeface="宋体" pitchFamily="2" charset="-122"/>
              </a:rPr>
              <a:t>。</a:t>
            </a:r>
          </a:p>
          <a:p>
            <a:pPr eaLnBrk="1" hangingPunct="1">
              <a:defRPr/>
            </a:pPr>
            <a:r>
              <a:rPr lang="zh-CN" altLang="en-US" sz="3500" b="1" dirty="0">
                <a:ea typeface="宋体" pitchFamily="2" charset="-122"/>
              </a:rPr>
              <a:t>原理：原始图像</a:t>
            </a:r>
            <a:r>
              <a:rPr lang="en-US" altLang="zh-CN" sz="3500" b="1" dirty="0">
                <a:ea typeface="宋体" pitchFamily="2" charset="-122"/>
              </a:rPr>
              <a:t>I,</a:t>
            </a:r>
            <a:r>
              <a:rPr lang="zh-CN" altLang="en-US" sz="3500" b="1" dirty="0">
                <a:ea typeface="宋体" pitchFamily="2" charset="-122"/>
              </a:rPr>
              <a:t>水印</a:t>
            </a:r>
            <a:r>
              <a:rPr lang="en-US" altLang="zh-CN" sz="3500" b="1" dirty="0">
                <a:ea typeface="宋体" pitchFamily="2" charset="-122"/>
              </a:rPr>
              <a:t>WA,</a:t>
            </a:r>
            <a:r>
              <a:rPr lang="zh-CN" altLang="en-US" sz="3500" b="1" dirty="0">
                <a:ea typeface="宋体" pitchFamily="2" charset="-122"/>
              </a:rPr>
              <a:t>加入后</a:t>
            </a:r>
            <a:r>
              <a:rPr lang="en-US" altLang="zh-CN" sz="3500" b="1" dirty="0">
                <a:ea typeface="宋体" pitchFamily="2" charset="-122"/>
              </a:rPr>
              <a:t>IA=I+WA; </a:t>
            </a:r>
            <a:r>
              <a:rPr lang="zh-CN" altLang="en-US" sz="3500" b="1" dirty="0">
                <a:ea typeface="宋体" pitchFamily="2" charset="-122"/>
              </a:rPr>
              <a:t>攻击者生成自己水印</a:t>
            </a:r>
            <a:r>
              <a:rPr lang="en-US" altLang="zh-CN" sz="3500" b="1" dirty="0">
                <a:ea typeface="宋体" pitchFamily="2" charset="-122"/>
              </a:rPr>
              <a:t>WF,</a:t>
            </a:r>
            <a:r>
              <a:rPr lang="zh-CN" altLang="en-US" sz="3500" b="1" dirty="0">
                <a:ea typeface="宋体" pitchFamily="2" charset="-122"/>
              </a:rPr>
              <a:t>伪造原图</a:t>
            </a:r>
            <a:r>
              <a:rPr lang="en-US" altLang="zh-CN" sz="3500" b="1" dirty="0">
                <a:ea typeface="宋体" pitchFamily="2" charset="-122"/>
              </a:rPr>
              <a:t>IF=IA-WF,</a:t>
            </a:r>
            <a:r>
              <a:rPr lang="zh-CN" altLang="en-US" sz="3500" b="1" dirty="0">
                <a:ea typeface="宋体" pitchFamily="2" charset="-122"/>
              </a:rPr>
              <a:t>所以</a:t>
            </a:r>
            <a:r>
              <a:rPr lang="en-US" altLang="zh-CN" sz="3500" b="1" dirty="0">
                <a:ea typeface="宋体" pitchFamily="2" charset="-122"/>
              </a:rPr>
              <a:t>IA=IF+WF.</a:t>
            </a:r>
            <a:r>
              <a:rPr lang="zh-CN" altLang="en-US" sz="3500" b="1" dirty="0">
                <a:ea typeface="宋体" pitchFamily="2" charset="-122"/>
              </a:rPr>
              <a:t>攻击者声称自己拥有</a:t>
            </a:r>
            <a:r>
              <a:rPr lang="en-US" altLang="zh-CN" sz="3500" b="1" dirty="0">
                <a:ea typeface="宋体" pitchFamily="2" charset="-122"/>
              </a:rPr>
              <a:t>IA</a:t>
            </a:r>
            <a:r>
              <a:rPr lang="zh-CN" altLang="en-US" sz="3500" b="1" dirty="0">
                <a:ea typeface="宋体" pitchFamily="2" charset="-122"/>
              </a:rPr>
              <a:t>的版权，因为可以利用伪造原图</a:t>
            </a:r>
            <a:r>
              <a:rPr lang="en-US" altLang="zh-CN" sz="3500" b="1" dirty="0">
                <a:ea typeface="宋体" pitchFamily="2" charset="-122"/>
              </a:rPr>
              <a:t>IF</a:t>
            </a:r>
            <a:r>
              <a:rPr lang="zh-CN" altLang="en-US" sz="3500" b="1" dirty="0">
                <a:ea typeface="宋体" pitchFamily="2" charset="-122"/>
              </a:rPr>
              <a:t>从</a:t>
            </a:r>
            <a:r>
              <a:rPr lang="en-US" altLang="zh-CN" sz="3500" b="1" dirty="0">
                <a:ea typeface="宋体" pitchFamily="2" charset="-122"/>
              </a:rPr>
              <a:t>IA</a:t>
            </a:r>
            <a:r>
              <a:rPr lang="zh-CN" altLang="en-US" sz="3500" b="1" dirty="0">
                <a:ea typeface="宋体" pitchFamily="2" charset="-122"/>
              </a:rPr>
              <a:t>中检测出水印</a:t>
            </a:r>
            <a:r>
              <a:rPr lang="en-US" altLang="zh-CN" sz="3500" b="1" dirty="0">
                <a:ea typeface="宋体" pitchFamily="2" charset="-122"/>
              </a:rPr>
              <a:t>WF.</a:t>
            </a:r>
          </a:p>
          <a:p>
            <a:pPr eaLnBrk="1" hangingPunct="1">
              <a:defRPr/>
            </a:pPr>
            <a:r>
              <a:rPr lang="zh-CN" altLang="en-US" sz="3500" b="1" dirty="0">
                <a:ea typeface="宋体" pitchFamily="2" charset="-122"/>
              </a:rPr>
              <a:t>防止攻击的方法：研究不可逆水印嵌入算法（如哈希算法）。</a:t>
            </a:r>
            <a:endParaRPr lang="en-US" altLang="zh-CN" sz="3500" b="1" dirty="0">
              <a:ea typeface="宋体" pitchFamily="2" charset="-122"/>
            </a:endParaRPr>
          </a:p>
        </p:txBody>
      </p:sp>
      <p:sp>
        <p:nvSpPr>
          <p:cNvPr id="2" name="灯片编号占位符 1"/>
          <p:cNvSpPr>
            <a:spLocks noGrp="1"/>
          </p:cNvSpPr>
          <p:nvPr>
            <p:ph type="sldNum" sz="quarter" idx="12"/>
          </p:nvPr>
        </p:nvSpPr>
        <p:spPr/>
        <p:txBody>
          <a:bodyPr/>
          <a:lstStyle/>
          <a:p>
            <a:fld id="{610A19A6-0916-41C4-B86E-F6C26F964EFD}" type="slidenum">
              <a:rPr lang="ko-KR" altLang="en-US" smtClean="0"/>
              <a:pPr/>
              <a:t>75</a:t>
            </a:fld>
            <a:endParaRPr lang="en-US" altLang="ko-KR"/>
          </a:p>
        </p:txBody>
      </p:sp>
    </p:spTree>
    <p:extLst>
      <p:ext uri="{BB962C8B-B14F-4D97-AF65-F5344CB8AC3E}">
        <p14:creationId xmlns:p14="http://schemas.microsoft.com/office/powerpoint/2010/main" val="261862184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body" sz="half" idx="4294967295"/>
          </p:nvPr>
        </p:nvSpPr>
        <p:spPr>
          <a:xfrm>
            <a:off x="658566" y="1717755"/>
            <a:ext cx="11441161" cy="4632580"/>
          </a:xfrm>
        </p:spPr>
        <p:txBody>
          <a:bodyPr>
            <a:normAutofit fontScale="92500"/>
          </a:bodyPr>
          <a:lstStyle/>
          <a:p>
            <a:pPr>
              <a:lnSpc>
                <a:spcPct val="110000"/>
              </a:lnSpc>
              <a:buFontTx/>
              <a:buNone/>
            </a:pPr>
            <a:r>
              <a:rPr lang="en-US" altLang="zh-CN" sz="3500" b="1">
                <a:solidFill>
                  <a:srgbClr val="00B050"/>
                </a:solidFill>
                <a:latin typeface="宋体" charset="-122"/>
                <a:ea typeface="宋体" charset="-122"/>
              </a:rPr>
              <a:t>6</a:t>
            </a:r>
            <a:r>
              <a:rPr lang="zh-CN" altLang="en-US" sz="3500" b="1">
                <a:solidFill>
                  <a:srgbClr val="00B050"/>
                </a:solidFill>
                <a:latin typeface="宋体" charset="-122"/>
                <a:ea typeface="宋体" charset="-122"/>
              </a:rPr>
              <a:t>）</a:t>
            </a:r>
            <a:r>
              <a:rPr lang="en-US" altLang="zh-CN" sz="3500" b="1">
                <a:solidFill>
                  <a:srgbClr val="00B050"/>
                </a:solidFill>
                <a:latin typeface="宋体" charset="-122"/>
                <a:ea typeface="宋体" charset="-122"/>
              </a:rPr>
              <a:t>Stir Mark</a:t>
            </a:r>
            <a:r>
              <a:rPr lang="zh-CN" altLang="en-US" sz="3500" b="1">
                <a:solidFill>
                  <a:srgbClr val="00B050"/>
                </a:solidFill>
                <a:latin typeface="宋体" charset="-122"/>
                <a:ea typeface="宋体" charset="-122"/>
              </a:rPr>
              <a:t>攻击：</a:t>
            </a:r>
          </a:p>
          <a:p>
            <a:pPr eaLnBrk="1" hangingPunct="1">
              <a:lnSpc>
                <a:spcPct val="110000"/>
              </a:lnSpc>
            </a:pPr>
            <a:r>
              <a:rPr lang="en-US" altLang="zh-CN" sz="3500" b="1">
                <a:ea typeface="宋体" charset="-122"/>
              </a:rPr>
              <a:t>Stir Mark</a:t>
            </a:r>
            <a:r>
              <a:rPr lang="zh-CN" altLang="en-US" sz="3500" b="1">
                <a:ea typeface="宋体" charset="-122"/>
              </a:rPr>
              <a:t>攻击是剑桥大学开发的水印攻击软件，实现对水印载体图像的各种攻击。（重采样攻击、几何失真攻击、模拟</a:t>
            </a:r>
            <a:r>
              <a:rPr lang="en-US" altLang="zh-CN" sz="3500" b="1">
                <a:ea typeface="宋体" charset="-122"/>
              </a:rPr>
              <a:t>A/D</a:t>
            </a:r>
            <a:r>
              <a:rPr lang="zh-CN" altLang="en-US" sz="3500" b="1">
                <a:ea typeface="宋体" charset="-122"/>
              </a:rPr>
              <a:t>转换器带来的误差）。</a:t>
            </a:r>
            <a:endParaRPr lang="en-US" altLang="zh-CN" sz="3500" b="1">
              <a:ea typeface="宋体" charset="-122"/>
            </a:endParaRPr>
          </a:p>
          <a:p>
            <a:pPr>
              <a:buFontTx/>
              <a:buNone/>
            </a:pPr>
            <a:r>
              <a:rPr lang="en-US" altLang="zh-CN" sz="3500" b="1">
                <a:solidFill>
                  <a:srgbClr val="00B050"/>
                </a:solidFill>
                <a:latin typeface="宋体" charset="-122"/>
                <a:ea typeface="宋体" charset="-122"/>
              </a:rPr>
              <a:t>7</a:t>
            </a:r>
            <a:r>
              <a:rPr lang="zh-CN" altLang="en-US" sz="3500" b="1">
                <a:solidFill>
                  <a:srgbClr val="00B050"/>
                </a:solidFill>
                <a:latin typeface="宋体" charset="-122"/>
                <a:ea typeface="宋体" charset="-122"/>
              </a:rPr>
              <a:t>）马赛克攻击：</a:t>
            </a:r>
          </a:p>
          <a:p>
            <a:pPr eaLnBrk="1" hangingPunct="1"/>
            <a:r>
              <a:rPr lang="zh-CN" altLang="en-US" sz="3500" b="1">
                <a:ea typeface="宋体" charset="-122"/>
              </a:rPr>
              <a:t>马赛克攻击将图像分割成许多个小图像，将每个小图像放在</a:t>
            </a:r>
            <a:r>
              <a:rPr lang="en-US" altLang="zh-CN" sz="3500" b="1">
                <a:ea typeface="宋体" charset="-122"/>
              </a:rPr>
              <a:t>HTML</a:t>
            </a:r>
            <a:r>
              <a:rPr lang="zh-CN" altLang="en-US" sz="3500" b="1">
                <a:ea typeface="宋体" charset="-122"/>
              </a:rPr>
              <a:t>页面上拼凑成完整的图像，使得自动侵权探测器（包括一个数字水印系统和一个</a:t>
            </a:r>
            <a:r>
              <a:rPr lang="en-US" altLang="zh-CN" sz="3500" b="1">
                <a:ea typeface="宋体" charset="-122"/>
              </a:rPr>
              <a:t>WEB</a:t>
            </a:r>
            <a:r>
              <a:rPr lang="zh-CN" altLang="en-US" sz="3500" b="1">
                <a:ea typeface="宋体" charset="-122"/>
              </a:rPr>
              <a:t>爬行者）无法检测到侵权行为。</a:t>
            </a:r>
          </a:p>
          <a:p>
            <a:pPr eaLnBrk="1" hangingPunct="1">
              <a:lnSpc>
                <a:spcPct val="110000"/>
              </a:lnSpc>
            </a:pPr>
            <a:endParaRPr lang="zh-CN" altLang="en-US" sz="3500" b="1">
              <a:ea typeface="宋体" charset="-122"/>
            </a:endParaRPr>
          </a:p>
        </p:txBody>
      </p:sp>
      <p:sp>
        <p:nvSpPr>
          <p:cNvPr id="2" name="灯片编号占位符 1"/>
          <p:cNvSpPr>
            <a:spLocks noGrp="1"/>
          </p:cNvSpPr>
          <p:nvPr>
            <p:ph type="sldNum" sz="quarter" idx="12"/>
          </p:nvPr>
        </p:nvSpPr>
        <p:spPr/>
        <p:txBody>
          <a:bodyPr/>
          <a:lstStyle/>
          <a:p>
            <a:fld id="{610A19A6-0916-41C4-B86E-F6C26F964EFD}" type="slidenum">
              <a:rPr lang="ko-KR" altLang="en-US" smtClean="0"/>
              <a:pPr/>
              <a:t>76</a:t>
            </a:fld>
            <a:endParaRPr lang="en-US" altLang="ko-KR"/>
          </a:p>
        </p:txBody>
      </p:sp>
    </p:spTree>
    <p:extLst>
      <p:ext uri="{BB962C8B-B14F-4D97-AF65-F5344CB8AC3E}">
        <p14:creationId xmlns:p14="http://schemas.microsoft.com/office/powerpoint/2010/main" val="356393462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sz="half" idx="4294967295"/>
          </p:nvPr>
        </p:nvSpPr>
        <p:spPr>
          <a:xfrm>
            <a:off x="502297" y="1280782"/>
            <a:ext cx="11441161" cy="4177190"/>
          </a:xfrm>
        </p:spPr>
        <p:txBody>
          <a:bodyPr>
            <a:normAutofit lnSpcReduction="10000"/>
          </a:bodyPr>
          <a:lstStyle/>
          <a:p>
            <a:pPr>
              <a:lnSpc>
                <a:spcPct val="120000"/>
              </a:lnSpc>
              <a:buFontTx/>
              <a:buNone/>
            </a:pPr>
            <a:r>
              <a:rPr lang="en-US" altLang="zh-CN" sz="3500" b="1" dirty="0">
                <a:solidFill>
                  <a:srgbClr val="00B050"/>
                </a:solidFill>
                <a:latin typeface="宋体" charset="-122"/>
                <a:ea typeface="宋体" charset="-122"/>
              </a:rPr>
              <a:t>8</a:t>
            </a:r>
            <a:r>
              <a:rPr lang="zh-CN" altLang="en-US" sz="3500" b="1" dirty="0">
                <a:solidFill>
                  <a:srgbClr val="00B050"/>
                </a:solidFill>
                <a:latin typeface="宋体" charset="-122"/>
                <a:ea typeface="宋体" charset="-122"/>
              </a:rPr>
              <a:t>）共谋攻击（</a:t>
            </a:r>
            <a:r>
              <a:rPr lang="en-US" altLang="zh-CN" sz="3500" b="1" dirty="0">
                <a:solidFill>
                  <a:srgbClr val="00B050"/>
                </a:solidFill>
                <a:latin typeface="宋体" charset="-122"/>
                <a:ea typeface="宋体" charset="-122"/>
              </a:rPr>
              <a:t>collusion attack</a:t>
            </a:r>
            <a:r>
              <a:rPr lang="zh-CN" altLang="en-US" sz="3500" b="1" dirty="0">
                <a:solidFill>
                  <a:srgbClr val="00B050"/>
                </a:solidFill>
                <a:latin typeface="宋体" charset="-122"/>
                <a:ea typeface="宋体" charset="-122"/>
              </a:rPr>
              <a:t>）：</a:t>
            </a:r>
          </a:p>
          <a:p>
            <a:pPr eaLnBrk="1" hangingPunct="1">
              <a:lnSpc>
                <a:spcPct val="120000"/>
              </a:lnSpc>
            </a:pPr>
            <a:r>
              <a:rPr lang="zh-CN" altLang="en-US" sz="3500" b="1" dirty="0">
                <a:ea typeface="宋体" charset="-122"/>
              </a:rPr>
              <a:t>共谋攻击是利用同一原始多媒体集合的不同水印信号版本，生成一个近似的多媒体数据集合，以此来逼近和恢复原始数据。</a:t>
            </a:r>
          </a:p>
          <a:p>
            <a:pPr eaLnBrk="1" hangingPunct="1">
              <a:lnSpc>
                <a:spcPct val="120000"/>
              </a:lnSpc>
            </a:pPr>
            <a:r>
              <a:rPr lang="zh-CN" altLang="en-US" sz="3500" b="1" dirty="0">
                <a:ea typeface="宋体" charset="-122"/>
              </a:rPr>
              <a:t>目的是使检测系统无法从这一近似数据集合中检测到水印的存在。最简单的实现平均法。</a:t>
            </a:r>
            <a:endParaRPr lang="en-US" altLang="zh-CN" sz="3500" b="1" dirty="0">
              <a:ea typeface="宋体" charset="-122"/>
            </a:endParaRPr>
          </a:p>
        </p:txBody>
      </p:sp>
      <p:sp>
        <p:nvSpPr>
          <p:cNvPr id="2" name="灯片编号占位符 1"/>
          <p:cNvSpPr>
            <a:spLocks noGrp="1"/>
          </p:cNvSpPr>
          <p:nvPr>
            <p:ph type="sldNum" sz="quarter" idx="12"/>
          </p:nvPr>
        </p:nvSpPr>
        <p:spPr/>
        <p:txBody>
          <a:bodyPr/>
          <a:lstStyle/>
          <a:p>
            <a:fld id="{610A19A6-0916-41C4-B86E-F6C26F964EFD}" type="slidenum">
              <a:rPr lang="ko-KR" altLang="en-US" smtClean="0"/>
              <a:pPr/>
              <a:t>77</a:t>
            </a:fld>
            <a:endParaRPr lang="en-US" altLang="ko-KR"/>
          </a:p>
        </p:txBody>
      </p:sp>
    </p:spTree>
    <p:extLst>
      <p:ext uri="{BB962C8B-B14F-4D97-AF65-F5344CB8AC3E}">
        <p14:creationId xmlns:p14="http://schemas.microsoft.com/office/powerpoint/2010/main" val="297650403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sz="half" idx="4294967295"/>
          </p:nvPr>
        </p:nvSpPr>
        <p:spPr>
          <a:xfrm>
            <a:off x="703215" y="1205442"/>
            <a:ext cx="11441161" cy="4480225"/>
          </a:xfrm>
        </p:spPr>
        <p:txBody>
          <a:bodyPr>
            <a:normAutofit fontScale="92500"/>
          </a:bodyPr>
          <a:lstStyle/>
          <a:p>
            <a:pPr>
              <a:lnSpc>
                <a:spcPct val="110000"/>
              </a:lnSpc>
              <a:buFontTx/>
              <a:buNone/>
            </a:pPr>
            <a:r>
              <a:rPr lang="en-US" altLang="zh-CN" sz="3500" b="1">
                <a:solidFill>
                  <a:srgbClr val="00B050"/>
                </a:solidFill>
                <a:latin typeface="宋体" charset="-122"/>
                <a:ea typeface="宋体" charset="-122"/>
              </a:rPr>
              <a:t>9</a:t>
            </a:r>
            <a:r>
              <a:rPr lang="zh-CN" altLang="en-US" sz="3500" b="1">
                <a:solidFill>
                  <a:srgbClr val="00B050"/>
                </a:solidFill>
                <a:latin typeface="宋体" charset="-122"/>
                <a:ea typeface="宋体" charset="-122"/>
              </a:rPr>
              <a:t>）跳跃攻击：</a:t>
            </a:r>
          </a:p>
          <a:p>
            <a:pPr eaLnBrk="1" hangingPunct="1">
              <a:lnSpc>
                <a:spcPct val="110000"/>
              </a:lnSpc>
            </a:pPr>
            <a:r>
              <a:rPr lang="zh-CN" altLang="en-US" sz="3500" b="1">
                <a:ea typeface="宋体" charset="-122"/>
              </a:rPr>
              <a:t>跳跃攻击是对音频信号数字水印系统的攻击，在音频信号上加入一个跳跃信号（</a:t>
            </a:r>
            <a:r>
              <a:rPr lang="en-US" altLang="zh-CN" sz="3500" b="1">
                <a:ea typeface="宋体" charset="-122"/>
              </a:rPr>
              <a:t>Jitter</a:t>
            </a:r>
            <a:r>
              <a:rPr lang="zh-CN" altLang="en-US" sz="3500" b="1">
                <a:ea typeface="宋体" charset="-122"/>
              </a:rPr>
              <a:t>）</a:t>
            </a:r>
            <a:r>
              <a:rPr lang="en-US" altLang="zh-CN" sz="3500" b="1">
                <a:ea typeface="宋体" charset="-122"/>
              </a:rPr>
              <a:t>,</a:t>
            </a:r>
            <a:r>
              <a:rPr lang="zh-CN" altLang="en-US" sz="3500" b="1">
                <a:ea typeface="宋体" charset="-122"/>
              </a:rPr>
              <a:t>如将信号数据分成</a:t>
            </a:r>
            <a:r>
              <a:rPr lang="en-US" altLang="zh-CN" sz="3500" b="1">
                <a:ea typeface="宋体" charset="-122"/>
              </a:rPr>
              <a:t>500</a:t>
            </a:r>
            <a:r>
              <a:rPr lang="zh-CN" altLang="en-US" sz="3500" b="1">
                <a:ea typeface="宋体" charset="-122"/>
              </a:rPr>
              <a:t>个采样点一个单位的数据块，在每个数据块随机复制或删除一个采样点，接着再将数据块按原来顺序重新组合起来。</a:t>
            </a:r>
          </a:p>
          <a:p>
            <a:pPr eaLnBrk="1" hangingPunct="1">
              <a:lnSpc>
                <a:spcPct val="110000"/>
              </a:lnSpc>
            </a:pPr>
            <a:r>
              <a:rPr lang="zh-CN" altLang="en-US" sz="3500" b="1">
                <a:ea typeface="宋体" charset="-122"/>
              </a:rPr>
              <a:t>这种改变即使对古典音乐信号数据也几乎感觉不到，但可以非常有效阻止水印信号的检测定位。</a:t>
            </a:r>
            <a:endParaRPr lang="en-US" altLang="zh-CN" sz="3500" b="1">
              <a:ea typeface="宋体" charset="-122"/>
            </a:endParaRPr>
          </a:p>
        </p:txBody>
      </p:sp>
      <p:sp>
        <p:nvSpPr>
          <p:cNvPr id="2" name="灯片编号占位符 1"/>
          <p:cNvSpPr>
            <a:spLocks noGrp="1"/>
          </p:cNvSpPr>
          <p:nvPr>
            <p:ph type="sldNum" sz="quarter" idx="12"/>
          </p:nvPr>
        </p:nvSpPr>
        <p:spPr/>
        <p:txBody>
          <a:bodyPr/>
          <a:lstStyle/>
          <a:p>
            <a:fld id="{610A19A6-0916-41C4-B86E-F6C26F964EFD}" type="slidenum">
              <a:rPr lang="ko-KR" altLang="en-US" smtClean="0"/>
              <a:pPr/>
              <a:t>78</a:t>
            </a:fld>
            <a:endParaRPr lang="en-US" altLang="ko-KR"/>
          </a:p>
        </p:txBody>
      </p:sp>
    </p:spTree>
    <p:extLst>
      <p:ext uri="{BB962C8B-B14F-4D97-AF65-F5344CB8AC3E}">
        <p14:creationId xmlns:p14="http://schemas.microsoft.com/office/powerpoint/2010/main" val="410643823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D2C1800C-CDC7-4EA7-8BEF-2D338B9FC13F}" type="slidenum">
              <a:rPr lang="en-US" altLang="zh-CN"/>
              <a:pPr>
                <a:defRPr/>
              </a:pPr>
              <a:t>79</a:t>
            </a:fld>
            <a:endParaRPr lang="en-US" altLang="zh-CN"/>
          </a:p>
        </p:txBody>
      </p:sp>
      <p:sp>
        <p:nvSpPr>
          <p:cNvPr id="54276" name="Rectangle 3"/>
          <p:cNvSpPr>
            <a:spLocks noGrp="1" noChangeArrowheads="1"/>
          </p:cNvSpPr>
          <p:nvPr>
            <p:ph type="body" idx="1"/>
          </p:nvPr>
        </p:nvSpPr>
        <p:spPr>
          <a:xfrm>
            <a:off x="1113980" y="1906943"/>
            <a:ext cx="10934402" cy="4557239"/>
          </a:xfrm>
        </p:spPr>
        <p:txBody>
          <a:bodyPr>
            <a:normAutofit/>
          </a:bodyPr>
          <a:lstStyle/>
          <a:p>
            <a:pPr marL="765353" indent="-765353">
              <a:lnSpc>
                <a:spcPct val="80000"/>
              </a:lnSpc>
            </a:pPr>
            <a:r>
              <a:rPr lang="zh-CN" altLang="en-US" sz="3500" b="1" dirty="0">
                <a:latin typeface="华文细黑" pitchFamily="2" charset="-122"/>
                <a:ea typeface="华文细黑" pitchFamily="2" charset="-122"/>
              </a:rPr>
              <a:t>版权保护数字水印技术</a:t>
            </a:r>
          </a:p>
          <a:p>
            <a:pPr marL="765353" indent="-765353">
              <a:lnSpc>
                <a:spcPct val="80000"/>
              </a:lnSpc>
            </a:pPr>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至今还没有一个数字水印的最终技术标准，但</a:t>
            </a:r>
            <a:r>
              <a:rPr lang="en-US" altLang="zh-CN" sz="3000" b="1" dirty="0" smtClean="0">
                <a:ea typeface="华文细黑" pitchFamily="2" charset="-122"/>
              </a:rPr>
              <a:t>DHSG </a:t>
            </a:r>
            <a:r>
              <a:rPr lang="zh-CN" altLang="en-US" sz="3000" b="1" dirty="0">
                <a:latin typeface="华文细黑" pitchFamily="2" charset="-122"/>
                <a:ea typeface="华文细黑" pitchFamily="2" charset="-122"/>
              </a:rPr>
              <a:t>已经明确了用于版权保护的数字水印必须满足的一些</a:t>
            </a:r>
            <a:r>
              <a:rPr lang="zh-CN" altLang="en-US" sz="3000" b="1" dirty="0" smtClean="0">
                <a:latin typeface="华文细黑" pitchFamily="2" charset="-122"/>
                <a:ea typeface="华文细黑" pitchFamily="2" charset="-122"/>
              </a:rPr>
              <a:t>基本</a:t>
            </a:r>
            <a:r>
              <a:rPr lang="zh-CN" altLang="en-US" sz="3000" b="1" dirty="0">
                <a:latin typeface="华文细黑" pitchFamily="2" charset="-122"/>
                <a:ea typeface="华文细黑" pitchFamily="2" charset="-122"/>
              </a:rPr>
              <a:t>条件： </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1</a:t>
            </a:r>
            <a:r>
              <a:rPr lang="zh-CN" altLang="en-US" sz="3000" b="1" dirty="0">
                <a:latin typeface="华文细黑" pitchFamily="2" charset="-122"/>
                <a:ea typeface="华文细黑" pitchFamily="2" charset="-122"/>
              </a:rPr>
              <a:t>）隐藏于数字作品中且不可感知； </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2</a:t>
            </a:r>
            <a:r>
              <a:rPr lang="zh-CN" altLang="en-US" sz="3000" b="1" dirty="0">
                <a:latin typeface="华文细黑" pitchFamily="2" charset="-122"/>
                <a:ea typeface="华文细黑" pitchFamily="2" charset="-122"/>
              </a:rPr>
              <a:t>）可以被专用的数字电路识别；</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3</a:t>
            </a:r>
            <a:r>
              <a:rPr lang="zh-CN" altLang="en-US" sz="3000" b="1" dirty="0">
                <a:latin typeface="华文细黑" pitchFamily="2" charset="-122"/>
                <a:ea typeface="华文细黑" pitchFamily="2" charset="-122"/>
              </a:rPr>
              <a:t>）不必获取完整数据，仅从数据流中即可检测</a:t>
            </a:r>
            <a:r>
              <a:rPr lang="zh-CN" altLang="en-US" sz="3000" b="1" dirty="0" smtClean="0">
                <a:latin typeface="华文细黑" pitchFamily="2" charset="-122"/>
                <a:ea typeface="华文细黑" pitchFamily="2" charset="-122"/>
              </a:rPr>
              <a:t>到数字</a:t>
            </a:r>
            <a:r>
              <a:rPr lang="zh-CN" altLang="en-US" sz="3000" b="1" dirty="0">
                <a:latin typeface="华文细黑" pitchFamily="2" charset="-122"/>
                <a:ea typeface="华文细黑" pitchFamily="2" charset="-122"/>
              </a:rPr>
              <a:t>水印。 </a:t>
            </a:r>
          </a:p>
          <a:p>
            <a:pPr marL="765353" indent="-765353">
              <a:lnSpc>
                <a:spcPct val="80000"/>
              </a:lnSpc>
              <a:buNone/>
            </a:pPr>
            <a:r>
              <a:rPr lang="zh-CN" altLang="en-US" sz="3500" b="1" dirty="0">
                <a:latin typeface="华文细黑" pitchFamily="2" charset="-122"/>
                <a:ea typeface="华文细黑" pitchFamily="2" charset="-122"/>
              </a:rPr>
              <a:t>        </a:t>
            </a:r>
            <a:endParaRPr lang="zh-CN" altLang="en-US" sz="3500" dirty="0">
              <a:latin typeface="华文细黑" pitchFamily="2" charset="-122"/>
              <a:ea typeface="华文细黑" pitchFamily="2" charset="-122"/>
            </a:endParaRPr>
          </a:p>
        </p:txBody>
      </p:sp>
      <p:sp>
        <p:nvSpPr>
          <p:cNvPr id="2" name="标题 1"/>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342857362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E35F6342-5DAD-488A-B614-D7A7505E6D8C}" type="slidenum">
              <a:rPr lang="ko-KR" altLang="en-US"/>
              <a:pPr/>
              <a:t>8</a:t>
            </a:fld>
            <a:endParaRPr lang="en-US" altLang="ko-KR"/>
          </a:p>
        </p:txBody>
      </p:sp>
      <p:sp>
        <p:nvSpPr>
          <p:cNvPr id="97282" name="Rectangle 2"/>
          <p:cNvSpPr>
            <a:spLocks noGrp="1" noChangeArrowheads="1"/>
          </p:cNvSpPr>
          <p:nvPr>
            <p:ph type="title"/>
          </p:nvPr>
        </p:nvSpPr>
        <p:spPr/>
        <p:txBody>
          <a:bodyPr/>
          <a:lstStyle/>
          <a:p>
            <a:r>
              <a:rPr lang="zh-CN" altLang="en-US">
                <a:solidFill>
                  <a:schemeClr val="tx1"/>
                </a:solidFill>
                <a:ea typeface="宋体" charset="-122"/>
              </a:rPr>
              <a:t>信息加密和隐藏</a:t>
            </a:r>
          </a:p>
        </p:txBody>
      </p:sp>
      <p:sp>
        <p:nvSpPr>
          <p:cNvPr id="97283" name="Rectangle 3"/>
          <p:cNvSpPr>
            <a:spLocks noGrp="1" noChangeArrowheads="1"/>
          </p:cNvSpPr>
          <p:nvPr>
            <p:ph type="body" idx="1"/>
          </p:nvPr>
        </p:nvSpPr>
        <p:spPr/>
        <p:txBody>
          <a:bodyPr/>
          <a:lstStyle/>
          <a:p>
            <a:endParaRPr lang="zh-CN" altLang="en-US">
              <a:ea typeface="宋体" charset="-122"/>
            </a:endParaRPr>
          </a:p>
        </p:txBody>
      </p:sp>
      <p:pic>
        <p:nvPicPr>
          <p:cNvPr id="97284" name="Picture 4" descr="10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9394" y="2325498"/>
            <a:ext cx="10478988" cy="3386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77851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B5A9141C-E52A-495A-9EFC-B2E7DEB4EF5F}" type="slidenum">
              <a:rPr lang="en-US" altLang="zh-CN"/>
              <a:pPr>
                <a:defRPr/>
              </a:pPr>
              <a:t>80</a:t>
            </a:fld>
            <a:endParaRPr lang="en-US" altLang="zh-CN"/>
          </a:p>
        </p:txBody>
      </p:sp>
      <p:sp>
        <p:nvSpPr>
          <p:cNvPr id="55300" name="Rectangle 3"/>
          <p:cNvSpPr>
            <a:spLocks noGrp="1" noChangeArrowheads="1"/>
          </p:cNvSpPr>
          <p:nvPr>
            <p:ph type="body" idx="1"/>
          </p:nvPr>
        </p:nvSpPr>
        <p:spPr>
          <a:xfrm>
            <a:off x="1062633" y="1983957"/>
            <a:ext cx="10985749" cy="4518731"/>
          </a:xfrm>
        </p:spPr>
        <p:txBody>
          <a:bodyPr/>
          <a:lstStyle/>
          <a:p>
            <a:pPr marL="765353" indent="-765353"/>
            <a:r>
              <a:rPr lang="zh-CN" altLang="en-US" sz="3500" b="1" dirty="0">
                <a:latin typeface="华文细黑" pitchFamily="2" charset="-122"/>
                <a:ea typeface="华文细黑" pitchFamily="2" charset="-122"/>
              </a:rPr>
              <a:t>版权保护数字水印技术</a:t>
            </a:r>
          </a:p>
          <a:p>
            <a:pPr marL="765353" indent="-765353"/>
            <a:endParaRPr lang="zh-CN" altLang="en-US" sz="35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4</a:t>
            </a:r>
            <a:r>
              <a:rPr lang="zh-CN" altLang="en-US" sz="3000" b="1" dirty="0">
                <a:latin typeface="华文细黑" pitchFamily="2" charset="-122"/>
                <a:ea typeface="华文细黑" pitchFamily="2" charset="-122"/>
              </a:rPr>
              <a:t>）可以标记“未曾复制”、“只可复制一次”</a:t>
            </a:r>
            <a:r>
              <a:rPr lang="zh-CN" altLang="en-US" sz="3000" b="1" dirty="0" smtClean="0">
                <a:latin typeface="华文细黑" pitchFamily="2" charset="-122"/>
                <a:ea typeface="华文细黑" pitchFamily="2" charset="-122"/>
              </a:rPr>
              <a:t>和“不能再复制”</a:t>
            </a:r>
            <a:r>
              <a:rPr lang="zh-CN" altLang="en-US" sz="3000" b="1" dirty="0">
                <a:latin typeface="华文细黑" pitchFamily="2" charset="-122"/>
                <a:ea typeface="华文细黑" pitchFamily="2" charset="-122"/>
              </a:rPr>
              <a:t>等复制信息 ； </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5</a:t>
            </a:r>
            <a:r>
              <a:rPr lang="zh-CN" altLang="en-US" sz="3000" b="1" dirty="0">
                <a:latin typeface="华文细黑" pitchFamily="2" charset="-122"/>
                <a:ea typeface="华文细黑" pitchFamily="2" charset="-122"/>
              </a:rPr>
              <a:t>）漏检概率低；</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6</a:t>
            </a:r>
            <a:r>
              <a:rPr lang="zh-CN" altLang="en-US" sz="3000" b="1" dirty="0">
                <a:latin typeface="华文细黑" pitchFamily="2" charset="-122"/>
                <a:ea typeface="华文细黑" pitchFamily="2" charset="-122"/>
              </a:rPr>
              <a:t>）水印内容（字段）的设计必须合理；</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7</a:t>
            </a:r>
            <a:r>
              <a:rPr lang="zh-CN" altLang="en-US" sz="3000" b="1" dirty="0">
                <a:latin typeface="华文细黑" pitchFamily="2" charset="-122"/>
                <a:ea typeface="华文细黑" pitchFamily="2" charset="-122"/>
              </a:rPr>
              <a:t>）必须使用成熟的技术嵌入或检测水印。</a:t>
            </a:r>
            <a:r>
              <a:rPr lang="zh-CN" altLang="en-US" sz="3000" dirty="0">
                <a:latin typeface="华文细黑" pitchFamily="2" charset="-122"/>
                <a:ea typeface="华文细黑" pitchFamily="2" charset="-122"/>
              </a:rPr>
              <a:t> </a:t>
            </a:r>
          </a:p>
        </p:txBody>
      </p:sp>
      <p:sp>
        <p:nvSpPr>
          <p:cNvPr id="2" name="标题 1"/>
          <p:cNvSpPr>
            <a:spLocks noGrp="1"/>
          </p:cNvSpPr>
          <p:nvPr>
            <p:ph type="title"/>
          </p:nvPr>
        </p:nvSpPr>
        <p:spPr/>
        <p:txBody>
          <a:bodyPr/>
          <a:lstStyle/>
          <a:p>
            <a:r>
              <a:rPr lang="zh-CN" altLang="en-US" dirty="0" smtClean="0"/>
              <a:t>数字水印的应用</a:t>
            </a:r>
            <a:endParaRPr lang="zh-CN" altLang="en-US" dirty="0"/>
          </a:p>
        </p:txBody>
      </p:sp>
    </p:spTree>
    <p:extLst>
      <p:ext uri="{BB962C8B-B14F-4D97-AF65-F5344CB8AC3E}">
        <p14:creationId xmlns:p14="http://schemas.microsoft.com/office/powerpoint/2010/main" val="415861388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F193DDC-3477-45B2-BB04-A9F090B45F8C}" type="slidenum">
              <a:rPr lang="en-US" altLang="zh-CN"/>
              <a:pPr>
                <a:defRPr/>
              </a:pPr>
              <a:t>81</a:t>
            </a:fld>
            <a:endParaRPr lang="en-US" altLang="zh-CN"/>
          </a:p>
        </p:txBody>
      </p:sp>
      <p:sp>
        <p:nvSpPr>
          <p:cNvPr id="81923" name="Rectangle 3"/>
          <p:cNvSpPr>
            <a:spLocks noGrp="1" noChangeArrowheads="1"/>
          </p:cNvSpPr>
          <p:nvPr>
            <p:ph type="body" idx="1"/>
          </p:nvPr>
        </p:nvSpPr>
        <p:spPr>
          <a:xfrm>
            <a:off x="956767" y="231949"/>
            <a:ext cx="11264082" cy="4063342"/>
          </a:xfrm>
        </p:spPr>
        <p:txBody>
          <a:bodyPr/>
          <a:lstStyle/>
          <a:p>
            <a:pPr marL="765353" indent="-765353"/>
            <a:r>
              <a:rPr lang="zh-CN" altLang="en-US" sz="3500" b="1" dirty="0">
                <a:latin typeface="华文细黑" pitchFamily="2" charset="-122"/>
                <a:ea typeface="华文细黑" pitchFamily="2" charset="-122"/>
              </a:rPr>
              <a:t>内容认证数字水印技术</a:t>
            </a:r>
          </a:p>
          <a:p>
            <a:pPr marL="765353" indent="-765353"/>
            <a:endParaRPr lang="zh-CN" altLang="en-US" sz="3000" b="1" dirty="0">
              <a:latin typeface="华文细黑" pitchFamily="2" charset="-122"/>
              <a:ea typeface="华文细黑" pitchFamily="2" charset="-122"/>
            </a:endParaRPr>
          </a:p>
          <a:p>
            <a:pPr marL="765353" indent="-765353" algn="just">
              <a:buNone/>
            </a:pPr>
            <a:r>
              <a:rPr lang="zh-CN" altLang="en-US" sz="3000" b="1" dirty="0">
                <a:latin typeface="华文细黑" pitchFamily="2" charset="-122"/>
                <a:ea typeface="华文细黑" pitchFamily="2" charset="-122"/>
              </a:rPr>
              <a:t>        内容认证数字水印要检测出篡改位置并进行定位，其</a:t>
            </a:r>
          </a:p>
          <a:p>
            <a:pPr marL="765353" indent="-765353" algn="just">
              <a:buNone/>
            </a:pPr>
            <a:r>
              <a:rPr lang="zh-CN" altLang="en-US" sz="3000" b="1" dirty="0">
                <a:latin typeface="华文细黑" pitchFamily="2" charset="-122"/>
                <a:ea typeface="华文细黑" pitchFamily="2" charset="-122"/>
              </a:rPr>
              <a:t>嵌入过程是：首先对原始载体进行特征提取并以此来构造</a:t>
            </a:r>
          </a:p>
          <a:p>
            <a:pPr marL="765353" indent="-765353" algn="just">
              <a:buNone/>
            </a:pPr>
            <a:r>
              <a:rPr lang="zh-CN" altLang="en-US" sz="3000" b="1" dirty="0">
                <a:latin typeface="华文细黑" pitchFamily="2" charset="-122"/>
                <a:ea typeface="华文细黑" pitchFamily="2" charset="-122"/>
              </a:rPr>
              <a:t>水印信息，再将水印信息嵌入到原始载体中就得到嵌入水</a:t>
            </a:r>
          </a:p>
          <a:p>
            <a:pPr marL="765353" indent="-765353" algn="just">
              <a:buNone/>
            </a:pPr>
            <a:r>
              <a:rPr lang="zh-CN" altLang="en-US" sz="3000" b="1" dirty="0">
                <a:latin typeface="华文细黑" pitchFamily="2" charset="-122"/>
                <a:ea typeface="华文细黑" pitchFamily="2" charset="-122"/>
              </a:rPr>
              <a:t>印后的受保护数字内容。</a:t>
            </a:r>
          </a:p>
          <a:p>
            <a:pPr marL="765353" indent="-765353" algn="just">
              <a:buNone/>
            </a:pPr>
            <a:r>
              <a:rPr lang="zh-CN" altLang="en-US" b="1" dirty="0" smtClean="0">
                <a:latin typeface="华文细黑" pitchFamily="2" charset="-122"/>
                <a:ea typeface="华文细黑" pitchFamily="2" charset="-122"/>
              </a:rPr>
              <a:t>        </a:t>
            </a:r>
          </a:p>
        </p:txBody>
      </p:sp>
      <p:pic>
        <p:nvPicPr>
          <p:cNvPr id="819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0903" y="3688333"/>
            <a:ext cx="8371582" cy="2451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046869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nodeType="clickEffect">
                                  <p:stCondLst>
                                    <p:cond delay="0"/>
                                  </p:stCondLst>
                                  <p:childTnLst>
                                    <p:set>
                                      <p:cBhvr>
                                        <p:cTn id="14" dur="1" fill="hold">
                                          <p:stCondLst>
                                            <p:cond delay="0"/>
                                          </p:stCondLst>
                                        </p:cTn>
                                        <p:tgtEl>
                                          <p:spTgt spid="819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7AEDA102-4AA2-4B14-BB18-BC1B76420990}" type="slidenum">
              <a:rPr lang="en-US" altLang="zh-CN"/>
              <a:pPr>
                <a:defRPr/>
              </a:pPr>
              <a:t>82</a:t>
            </a:fld>
            <a:endParaRPr lang="en-US" altLang="zh-CN"/>
          </a:p>
        </p:txBody>
      </p:sp>
      <p:sp>
        <p:nvSpPr>
          <p:cNvPr id="121859" name="Rectangle 3"/>
          <p:cNvSpPr>
            <a:spLocks noGrp="1" noChangeArrowheads="1"/>
          </p:cNvSpPr>
          <p:nvPr>
            <p:ph type="body" idx="1"/>
          </p:nvPr>
        </p:nvSpPr>
        <p:spPr>
          <a:xfrm>
            <a:off x="1113980" y="1983956"/>
            <a:ext cx="11137552" cy="4632579"/>
          </a:xfrm>
        </p:spPr>
        <p:txBody>
          <a:bodyPr/>
          <a:lstStyle/>
          <a:p>
            <a:pPr marL="765353" indent="-765353"/>
            <a:r>
              <a:rPr lang="zh-CN" altLang="en-US" sz="3500" b="1">
                <a:latin typeface="华文细黑" pitchFamily="2" charset="-122"/>
                <a:ea typeface="华文细黑" pitchFamily="2" charset="-122"/>
              </a:rPr>
              <a:t>内容认证数字水印技术</a:t>
            </a:r>
          </a:p>
          <a:p>
            <a:pPr marL="765353" indent="-765353"/>
            <a:endParaRPr lang="zh-CN" altLang="en-US" sz="3000" b="1">
              <a:latin typeface="华文细黑" pitchFamily="2" charset="-122"/>
              <a:ea typeface="华文细黑" pitchFamily="2" charset="-122"/>
            </a:endParaRPr>
          </a:p>
          <a:p>
            <a:pPr marL="765353" indent="-765353" algn="just">
              <a:buNone/>
            </a:pPr>
            <a:r>
              <a:rPr lang="zh-CN" altLang="en-US" sz="3000" b="1">
                <a:latin typeface="华文细黑" pitchFamily="2" charset="-122"/>
                <a:ea typeface="华文细黑" pitchFamily="2" charset="-122"/>
              </a:rPr>
              <a:t>        图像内容认证过程如图所示。认证时，根据密钥提取</a:t>
            </a:r>
          </a:p>
          <a:p>
            <a:pPr marL="765353" indent="-765353" algn="just">
              <a:buNone/>
            </a:pPr>
            <a:r>
              <a:rPr lang="zh-CN" altLang="en-US" sz="3000" b="1">
                <a:latin typeface="华文细黑" pitchFamily="2" charset="-122"/>
                <a:ea typeface="华文细黑" pitchFamily="2" charset="-122"/>
              </a:rPr>
              <a:t>出受保护图像中的水印信息。然后将提取出来的水印信息</a:t>
            </a:r>
          </a:p>
          <a:p>
            <a:pPr marL="765353" indent="-765353" algn="just">
              <a:buNone/>
            </a:pPr>
            <a:r>
              <a:rPr lang="zh-CN" altLang="en-US" sz="3000" b="1">
                <a:latin typeface="华文细黑" pitchFamily="2" charset="-122"/>
                <a:ea typeface="华文细黑" pitchFamily="2" charset="-122"/>
              </a:rPr>
              <a:t>与原始水印信息相比较，若二者一致，则图像未被更改；</a:t>
            </a:r>
          </a:p>
          <a:p>
            <a:pPr marL="765353" indent="-765353" algn="just">
              <a:buNone/>
            </a:pPr>
            <a:r>
              <a:rPr lang="zh-CN" altLang="en-US" sz="3000" b="1">
                <a:latin typeface="华文细黑" pitchFamily="2" charset="-122"/>
                <a:ea typeface="华文细黑" pitchFamily="2" charset="-122"/>
              </a:rPr>
              <a:t>若二者不一致，则认为图像已被更改，并给出有关图像改</a:t>
            </a:r>
          </a:p>
          <a:p>
            <a:pPr marL="765353" indent="-765353" algn="just">
              <a:buNone/>
            </a:pPr>
            <a:r>
              <a:rPr lang="zh-CN" altLang="en-US" sz="3000" b="1">
                <a:latin typeface="华文细黑" pitchFamily="2" charset="-122"/>
                <a:ea typeface="华文细黑" pitchFamily="2" charset="-122"/>
              </a:rPr>
              <a:t>动的详细信息。</a:t>
            </a:r>
          </a:p>
        </p:txBody>
      </p:sp>
      <p:pic>
        <p:nvPicPr>
          <p:cNvPr id="1218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6980" y="2856228"/>
            <a:ext cx="7929563" cy="326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87510912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18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85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185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185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1859">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18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D8DE7317-C098-44A2-8E74-DC386649599B}" type="slidenum">
              <a:rPr lang="en-US" altLang="zh-CN"/>
              <a:pPr>
                <a:defRPr/>
              </a:pPr>
              <a:t>83</a:t>
            </a:fld>
            <a:endParaRPr lang="en-US" altLang="zh-CN"/>
          </a:p>
        </p:txBody>
      </p:sp>
      <p:sp>
        <p:nvSpPr>
          <p:cNvPr id="58372" name="Rectangle 3"/>
          <p:cNvSpPr>
            <a:spLocks noGrp="1" noChangeArrowheads="1"/>
          </p:cNvSpPr>
          <p:nvPr>
            <p:ph type="body" idx="1"/>
          </p:nvPr>
        </p:nvSpPr>
        <p:spPr>
          <a:xfrm>
            <a:off x="1062633" y="1906943"/>
            <a:ext cx="11137553" cy="4557239"/>
          </a:xfrm>
        </p:spPr>
        <p:txBody>
          <a:bodyPr/>
          <a:lstStyle/>
          <a:p>
            <a:pPr marL="765353" indent="-765353"/>
            <a:r>
              <a:rPr lang="zh-CN" altLang="en-US" sz="3500" b="1" dirty="0">
                <a:latin typeface="华文细黑" pitchFamily="2" charset="-122"/>
                <a:ea typeface="华文细黑" pitchFamily="2" charset="-122"/>
              </a:rPr>
              <a:t>可逆水印技术</a:t>
            </a:r>
          </a:p>
          <a:p>
            <a:pPr marL="765353" indent="-765353">
              <a:buNone/>
            </a:pPr>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可逆数字水印（</a:t>
            </a:r>
            <a:r>
              <a:rPr lang="en-US" altLang="zh-CN" sz="3000" b="1" dirty="0">
                <a:ea typeface="华文细黑" pitchFamily="2" charset="-122"/>
              </a:rPr>
              <a:t>Reversible watermark</a:t>
            </a:r>
            <a:r>
              <a:rPr lang="zh-CN" altLang="en-US" sz="3000" b="1" dirty="0">
                <a:latin typeface="华文细黑" pitchFamily="2" charset="-122"/>
                <a:ea typeface="华文细黑" pitchFamily="2" charset="-122"/>
              </a:rPr>
              <a:t>）技术属于</a:t>
            </a:r>
            <a:r>
              <a:rPr lang="zh-CN" altLang="en-US" sz="3000" b="1" dirty="0" smtClean="0">
                <a:latin typeface="华文细黑" pitchFamily="2" charset="-122"/>
                <a:ea typeface="华文细黑" pitchFamily="2" charset="-122"/>
              </a:rPr>
              <a:t>数字</a:t>
            </a:r>
            <a:r>
              <a:rPr lang="zh-CN" altLang="en-US" sz="3000" b="1" dirty="0">
                <a:latin typeface="华文细黑" pitchFamily="2" charset="-122"/>
                <a:ea typeface="华文细黑" pitchFamily="2" charset="-122"/>
              </a:rPr>
              <a:t>水印技术的一个分支，目前大多数数字水印的方法在</a:t>
            </a:r>
            <a:r>
              <a:rPr lang="zh-CN" altLang="en-US" sz="3000" b="1" dirty="0" smtClean="0">
                <a:latin typeface="华文细黑" pitchFamily="2" charset="-122"/>
                <a:ea typeface="华文细黑" pitchFamily="2" charset="-122"/>
              </a:rPr>
              <a:t>提取</a:t>
            </a:r>
            <a:r>
              <a:rPr lang="zh-CN" altLang="en-US" sz="3000" b="1" dirty="0">
                <a:latin typeface="华文细黑" pitchFamily="2" charset="-122"/>
                <a:ea typeface="华文细黑" pitchFamily="2" charset="-122"/>
              </a:rPr>
              <a:t>出所嵌入的秘密信息后，原宿主信息不能无损恢复，</a:t>
            </a:r>
            <a:r>
              <a:rPr lang="zh-CN" altLang="en-US" sz="3000" b="1" dirty="0" smtClean="0">
                <a:latin typeface="华文细黑" pitchFamily="2" charset="-122"/>
                <a:ea typeface="华文细黑" pitchFamily="2" charset="-122"/>
              </a:rPr>
              <a:t>属于</a:t>
            </a:r>
            <a:r>
              <a:rPr lang="zh-CN" altLang="en-US" sz="3000" b="1" dirty="0">
                <a:latin typeface="华文细黑" pitchFamily="2" charset="-122"/>
                <a:ea typeface="华文细黑" pitchFamily="2" charset="-122"/>
              </a:rPr>
              <a:t>有损数字水印技术。但是在一些要求较高的场合，如</a:t>
            </a:r>
            <a:r>
              <a:rPr lang="zh-CN" altLang="en-US" sz="3000" b="1" dirty="0" smtClean="0">
                <a:latin typeface="华文细黑" pitchFamily="2" charset="-122"/>
                <a:ea typeface="华文细黑" pitchFamily="2" charset="-122"/>
              </a:rPr>
              <a:t>医学</a:t>
            </a:r>
            <a:r>
              <a:rPr lang="zh-CN" altLang="en-US" sz="3000" b="1" dirty="0">
                <a:latin typeface="华文细黑" pitchFamily="2" charset="-122"/>
                <a:ea typeface="华文细黑" pitchFamily="2" charset="-122"/>
              </a:rPr>
              <a:t>诊断、军事图像、遥感图像处理及法律认证及证据等</a:t>
            </a:r>
            <a:r>
              <a:rPr lang="zh-CN" altLang="en-US" sz="3000" b="1" dirty="0" smtClean="0">
                <a:latin typeface="华文细黑" pitchFamily="2" charset="-122"/>
                <a:ea typeface="华文细黑" pitchFamily="2" charset="-122"/>
              </a:rPr>
              <a:t>领域</a:t>
            </a:r>
            <a:r>
              <a:rPr lang="zh-CN" altLang="en-US" sz="3000" b="1" dirty="0">
                <a:latin typeface="华文细黑" pitchFamily="2" charset="-122"/>
                <a:ea typeface="华文细黑" pitchFamily="2" charset="-122"/>
              </a:rPr>
              <a:t>，则往往需要精确地恢复原载体。 </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88369869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6"/>
          <p:cNvSpPr>
            <a:spLocks noGrp="1"/>
          </p:cNvSpPr>
          <p:nvPr>
            <p:ph type="sldNum" sz="quarter" idx="4294967295"/>
          </p:nvPr>
        </p:nvSpPr>
        <p:spPr>
          <a:xfrm>
            <a:off x="9215438" y="6589748"/>
            <a:ext cx="2678906" cy="482177"/>
          </a:xfrm>
          <a:prstGeom prst="rect">
            <a:avLst/>
          </a:prstGeom>
        </p:spPr>
        <p:txBody>
          <a:bodyPr lIns="114803" tIns="57401" rIns="114803" bIns="57401"/>
          <a:lstStyle/>
          <a:p>
            <a:pPr>
              <a:defRPr/>
            </a:pPr>
            <a:fld id="{7E620CBF-B255-46A5-8949-94A6DC3CE368}" type="slidenum">
              <a:rPr lang="en-US" altLang="zh-CN"/>
              <a:pPr>
                <a:defRPr/>
              </a:pPr>
              <a:t>84</a:t>
            </a:fld>
            <a:endParaRPr lang="en-US" altLang="zh-CN"/>
          </a:p>
        </p:txBody>
      </p:sp>
      <p:sp>
        <p:nvSpPr>
          <p:cNvPr id="76804" name="Rectangle 3"/>
          <p:cNvSpPr>
            <a:spLocks noGrp="1" noChangeArrowheads="1"/>
          </p:cNvSpPr>
          <p:nvPr>
            <p:ph type="body" sz="half" idx="1"/>
          </p:nvPr>
        </p:nvSpPr>
        <p:spPr>
          <a:xfrm>
            <a:off x="910828" y="1870110"/>
            <a:ext cx="11340703" cy="5012628"/>
          </a:xfrm>
        </p:spPr>
        <p:txBody>
          <a:bodyPr/>
          <a:lstStyle/>
          <a:p>
            <a:pPr marL="765353" indent="-765353"/>
            <a:r>
              <a:rPr lang="zh-CN" altLang="en-US" sz="3500" b="1">
                <a:latin typeface="华文细黑" pitchFamily="2" charset="-122"/>
                <a:ea typeface="华文细黑" pitchFamily="2" charset="-122"/>
              </a:rPr>
              <a:t>软件水印技术</a:t>
            </a:r>
          </a:p>
          <a:p>
            <a:pPr marL="765353" indent="-765353"/>
            <a:endParaRPr lang="zh-CN" altLang="en-US" sz="3000" b="1">
              <a:latin typeface="华文细黑" pitchFamily="2" charset="-122"/>
              <a:ea typeface="华文细黑" pitchFamily="2" charset="-122"/>
            </a:endParaRPr>
          </a:p>
          <a:p>
            <a:pPr marL="765353" indent="-765353">
              <a:buNone/>
            </a:pPr>
            <a:r>
              <a:rPr lang="zh-CN" altLang="en-US" sz="3000" b="1"/>
              <a:t>        </a:t>
            </a:r>
            <a:r>
              <a:rPr lang="zh-CN" altLang="en-US" sz="3000" b="1">
                <a:latin typeface="华文细黑" pitchFamily="2" charset="-122"/>
                <a:ea typeface="华文细黑" pitchFamily="2" charset="-122"/>
              </a:rPr>
              <a:t>软件水印（</a:t>
            </a:r>
            <a:r>
              <a:rPr lang="en-US" altLang="zh-CN" sz="3000" b="1">
                <a:ea typeface="华文细黑" pitchFamily="2" charset="-122"/>
              </a:rPr>
              <a:t>Software Watermarking</a:t>
            </a:r>
            <a:r>
              <a:rPr lang="zh-CN" altLang="en-US" sz="3000" b="1">
                <a:latin typeface="华文细黑" pitchFamily="2" charset="-122"/>
                <a:ea typeface="华文细黑" pitchFamily="2" charset="-122"/>
              </a:rPr>
              <a:t>）是嵌入到程序当</a:t>
            </a:r>
          </a:p>
          <a:p>
            <a:pPr marL="765353" indent="-765353">
              <a:buNone/>
            </a:pPr>
            <a:r>
              <a:rPr lang="zh-CN" altLang="en-US" sz="3000" b="1">
                <a:latin typeface="华文细黑" pitchFamily="2" charset="-122"/>
                <a:ea typeface="华文细黑" pitchFamily="2" charset="-122"/>
              </a:rPr>
              <a:t>中的秘密消息，这些消息应该能够方便而且可靠地提取出</a:t>
            </a:r>
          </a:p>
          <a:p>
            <a:pPr marL="765353" indent="-765353">
              <a:buNone/>
            </a:pPr>
            <a:r>
              <a:rPr lang="zh-CN" altLang="en-US" sz="3000" b="1">
                <a:latin typeface="华文细黑" pitchFamily="2" charset="-122"/>
                <a:ea typeface="华文细黑" pitchFamily="2" charset="-122"/>
              </a:rPr>
              <a:t>来，以证明软件的所有权，并且具有在保证程序功能的情</a:t>
            </a:r>
          </a:p>
          <a:p>
            <a:pPr marL="765353" indent="-765353">
              <a:buNone/>
            </a:pPr>
            <a:r>
              <a:rPr lang="zh-CN" altLang="en-US" sz="3000" b="1">
                <a:latin typeface="华文细黑" pitchFamily="2" charset="-122"/>
                <a:ea typeface="华文细黑" pitchFamily="2" charset="-122"/>
              </a:rPr>
              <a:t>况下不能或者是难以去除该消息的功能。根据软件水印的</a:t>
            </a:r>
          </a:p>
          <a:p>
            <a:pPr marL="765353" indent="-765353">
              <a:buNone/>
            </a:pPr>
            <a:r>
              <a:rPr lang="zh-CN" altLang="en-US" sz="3000" b="1">
                <a:latin typeface="华文细黑" pitchFamily="2" charset="-122"/>
                <a:ea typeface="华文细黑" pitchFamily="2" charset="-122"/>
              </a:rPr>
              <a:t>提取技术来分，可分为静态水印和动态水印。</a:t>
            </a:r>
          </a:p>
        </p:txBody>
      </p:sp>
      <p:sp>
        <p:nvSpPr>
          <p:cNvPr id="76805" name="Rectangle 4"/>
          <p:cNvSpPr>
            <a:spLocks noChangeArrowheads="1"/>
          </p:cNvSpPr>
          <p:nvPr/>
        </p:nvSpPr>
        <p:spPr bwMode="auto">
          <a:xfrm>
            <a:off x="0" y="3037179"/>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6806" name="Rectangle 5"/>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6807" name="Rectangle 6"/>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6808" name="Rectangle 7"/>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6809" name="Rectangle 8"/>
          <p:cNvSpPr>
            <a:spLocks noChangeArrowheads="1"/>
          </p:cNvSpPr>
          <p:nvPr/>
        </p:nvSpPr>
        <p:spPr bwMode="auto">
          <a:xfrm>
            <a:off x="0" y="323808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6810" name="Rectangle 9"/>
          <p:cNvSpPr>
            <a:spLocks noChangeArrowheads="1"/>
          </p:cNvSpPr>
          <p:nvPr/>
        </p:nvSpPr>
        <p:spPr bwMode="auto">
          <a:xfrm>
            <a:off x="0" y="323808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6811" name="Rectangle 10"/>
          <p:cNvSpPr>
            <a:spLocks noChangeArrowheads="1"/>
          </p:cNvSpPr>
          <p:nvPr/>
        </p:nvSpPr>
        <p:spPr bwMode="auto">
          <a:xfrm>
            <a:off x="0" y="-242627"/>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6812" name="Rectangle 11"/>
          <p:cNvSpPr>
            <a:spLocks noChangeArrowheads="1"/>
          </p:cNvSpPr>
          <p:nvPr/>
        </p:nvSpPr>
        <p:spPr bwMode="auto">
          <a:xfrm>
            <a:off x="0" y="323808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6813" name="Rectangle 12"/>
          <p:cNvSpPr>
            <a:spLocks noChangeArrowheads="1"/>
          </p:cNvSpPr>
          <p:nvPr/>
        </p:nvSpPr>
        <p:spPr bwMode="auto">
          <a:xfrm>
            <a:off x="0" y="-242627"/>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6814" name="Rectangle 13"/>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6815" name="Rectangle 14"/>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6816" name="Rectangle 15"/>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6817" name="Rectangle 16"/>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pic>
        <p:nvPicPr>
          <p:cNvPr id="100372"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070" y="2856228"/>
            <a:ext cx="8967639" cy="3639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461685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6"/>
          <p:cNvSpPr>
            <a:spLocks noGrp="1"/>
          </p:cNvSpPr>
          <p:nvPr>
            <p:ph type="sldNum" sz="quarter" idx="4294967295"/>
          </p:nvPr>
        </p:nvSpPr>
        <p:spPr>
          <a:xfrm>
            <a:off x="9215438" y="6589748"/>
            <a:ext cx="2678906" cy="482177"/>
          </a:xfrm>
          <a:prstGeom prst="rect">
            <a:avLst/>
          </a:prstGeom>
        </p:spPr>
        <p:txBody>
          <a:bodyPr lIns="114803" tIns="57401" rIns="114803" bIns="57401"/>
          <a:lstStyle/>
          <a:p>
            <a:pPr>
              <a:defRPr/>
            </a:pPr>
            <a:fld id="{685DE5C4-C703-42DD-88C8-762FB1A57A9C}" type="slidenum">
              <a:rPr lang="en-US" altLang="zh-CN"/>
              <a:pPr>
                <a:defRPr/>
              </a:pPr>
              <a:t>85</a:t>
            </a:fld>
            <a:endParaRPr lang="en-US" altLang="zh-CN"/>
          </a:p>
        </p:txBody>
      </p:sp>
      <p:sp>
        <p:nvSpPr>
          <p:cNvPr id="77828" name="Rectangle 3"/>
          <p:cNvSpPr>
            <a:spLocks noGrp="1" noChangeArrowheads="1"/>
          </p:cNvSpPr>
          <p:nvPr>
            <p:ph type="body" sz="half" idx="1"/>
          </p:nvPr>
        </p:nvSpPr>
        <p:spPr>
          <a:xfrm>
            <a:off x="962175" y="880021"/>
            <a:ext cx="11392048" cy="6039550"/>
          </a:xfrm>
        </p:spPr>
        <p:txBody>
          <a:bodyPr>
            <a:normAutofit lnSpcReduction="10000"/>
          </a:bodyPr>
          <a:lstStyle/>
          <a:p>
            <a:pPr marL="765353" indent="-765353">
              <a:lnSpc>
                <a:spcPct val="80000"/>
              </a:lnSpc>
            </a:pPr>
            <a:r>
              <a:rPr lang="zh-CN" altLang="en-US" sz="3500" b="1" dirty="0">
                <a:latin typeface="华文细黑" pitchFamily="2" charset="-122"/>
                <a:ea typeface="华文细黑" pitchFamily="2" charset="-122"/>
              </a:rPr>
              <a:t>软件水印技术</a:t>
            </a:r>
          </a:p>
          <a:p>
            <a:pPr marL="765353" indent="-765353">
              <a:lnSpc>
                <a:spcPct val="80000"/>
              </a:lnSpc>
            </a:pPr>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1</a:t>
            </a:r>
            <a:r>
              <a:rPr lang="zh-CN" altLang="en-US" sz="3000" b="1" dirty="0">
                <a:latin typeface="华文细黑" pitchFamily="2" charset="-122"/>
                <a:ea typeface="华文细黑" pitchFamily="2" charset="-122"/>
              </a:rPr>
              <a:t>）静态数据水印 </a:t>
            </a:r>
          </a:p>
          <a:p>
            <a:pPr marL="765353" indent="-765353">
              <a:buNone/>
            </a:pPr>
            <a:r>
              <a:rPr lang="zh-CN" altLang="en-US" sz="3000" b="1" dirty="0">
                <a:latin typeface="华文细黑" pitchFamily="2" charset="-122"/>
                <a:ea typeface="华文细黑" pitchFamily="2" charset="-122"/>
              </a:rPr>
              <a:t>        静态数据水印容易产生和识别，是一种常见的水印。</a:t>
            </a:r>
          </a:p>
          <a:p>
            <a:pPr marL="765353" indent="-765353">
              <a:buNone/>
            </a:pPr>
            <a:r>
              <a:rPr lang="zh-CN" altLang="en-US" sz="3000" b="1" dirty="0">
                <a:latin typeface="华文细黑" pitchFamily="2" charset="-122"/>
                <a:ea typeface="华文细黑" pitchFamily="2" charset="-122"/>
              </a:rPr>
              <a:t>这种水印可以在程序中的一些数据中体现出来，因而很容</a:t>
            </a:r>
          </a:p>
          <a:p>
            <a:pPr marL="765353" indent="-765353">
              <a:buNone/>
            </a:pPr>
            <a:r>
              <a:rPr lang="zh-CN" altLang="en-US" sz="3000" b="1" dirty="0">
                <a:latin typeface="华文细黑" pitchFamily="2" charset="-122"/>
                <a:ea typeface="华文细黑" pitchFamily="2" charset="-122"/>
              </a:rPr>
              <a:t>易被迷乱攻击破坏。</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2</a:t>
            </a:r>
            <a:r>
              <a:rPr lang="zh-CN" altLang="en-US" sz="3000" b="1" dirty="0">
                <a:latin typeface="华文细黑" pitchFamily="2" charset="-122"/>
                <a:ea typeface="华文细黑" pitchFamily="2" charset="-122"/>
              </a:rPr>
              <a:t>）静态代码水印</a:t>
            </a:r>
          </a:p>
          <a:p>
            <a:pPr marL="765353" indent="-765353">
              <a:buNone/>
            </a:pPr>
            <a:r>
              <a:rPr lang="zh-CN" altLang="en-US" sz="3000" b="1" dirty="0">
                <a:latin typeface="华文细黑" pitchFamily="2" charset="-122"/>
                <a:ea typeface="华文细黑" pitchFamily="2" charset="-122"/>
              </a:rPr>
              <a:t>        与多媒体水印通常是加在载体上的冗余部分类似，可</a:t>
            </a:r>
          </a:p>
          <a:p>
            <a:pPr marL="765353" indent="-765353">
              <a:buNone/>
            </a:pPr>
            <a:r>
              <a:rPr lang="zh-CN" altLang="en-US" sz="3000" b="1" dirty="0">
                <a:latin typeface="华文细黑" pitchFamily="2" charset="-122"/>
                <a:ea typeface="华文细黑" pitchFamily="2" charset="-122"/>
              </a:rPr>
              <a:t>以用相同的方式来构造代码水印，因为目标代码也包含了</a:t>
            </a:r>
          </a:p>
          <a:p>
            <a:pPr marL="765353" indent="-765353">
              <a:buNone/>
            </a:pPr>
            <a:r>
              <a:rPr lang="zh-CN" altLang="en-US" sz="3000" b="1" dirty="0">
                <a:latin typeface="华文细黑" pitchFamily="2" charset="-122"/>
                <a:ea typeface="华文细黑" pitchFamily="2" charset="-122"/>
              </a:rPr>
              <a:t>冗余信息。静态代码水印都经不起一些简单的攻击（如调</a:t>
            </a:r>
          </a:p>
          <a:p>
            <a:pPr marL="765353" indent="-765353">
              <a:buNone/>
            </a:pPr>
            <a:r>
              <a:rPr lang="zh-CN" altLang="en-US" sz="3000" b="1" dirty="0">
                <a:latin typeface="华文细黑" pitchFamily="2" charset="-122"/>
                <a:ea typeface="华文细黑" pitchFamily="2" charset="-122"/>
              </a:rPr>
              <a:t>整指令的顺序），而且也难以抵抗语义保持变换攻击。</a:t>
            </a:r>
          </a:p>
          <a:p>
            <a:pPr marL="765353" indent="-765353">
              <a:lnSpc>
                <a:spcPct val="80000"/>
              </a:lnSpc>
              <a:buNone/>
            </a:pPr>
            <a:r>
              <a:rPr lang="zh-CN" altLang="en-US" sz="1500" b="1" dirty="0">
                <a:latin typeface="华文细黑" pitchFamily="2" charset="-122"/>
                <a:ea typeface="华文细黑" pitchFamily="2" charset="-122"/>
              </a:rPr>
              <a:t>        </a:t>
            </a:r>
          </a:p>
        </p:txBody>
      </p:sp>
      <p:sp>
        <p:nvSpPr>
          <p:cNvPr id="77829" name="Rectangle 4"/>
          <p:cNvSpPr>
            <a:spLocks noChangeArrowheads="1"/>
          </p:cNvSpPr>
          <p:nvPr/>
        </p:nvSpPr>
        <p:spPr bwMode="auto">
          <a:xfrm>
            <a:off x="0" y="3037179"/>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7830" name="Rectangle 5"/>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7831" name="Rectangle 6"/>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7832" name="Rectangle 7"/>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7833" name="Rectangle 8"/>
          <p:cNvSpPr>
            <a:spLocks noChangeArrowheads="1"/>
          </p:cNvSpPr>
          <p:nvPr/>
        </p:nvSpPr>
        <p:spPr bwMode="auto">
          <a:xfrm>
            <a:off x="0" y="323808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7834" name="Rectangle 9"/>
          <p:cNvSpPr>
            <a:spLocks noChangeArrowheads="1"/>
          </p:cNvSpPr>
          <p:nvPr/>
        </p:nvSpPr>
        <p:spPr bwMode="auto">
          <a:xfrm>
            <a:off x="0" y="323808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7835" name="Rectangle 10"/>
          <p:cNvSpPr>
            <a:spLocks noChangeArrowheads="1"/>
          </p:cNvSpPr>
          <p:nvPr/>
        </p:nvSpPr>
        <p:spPr bwMode="auto">
          <a:xfrm>
            <a:off x="0" y="-242627"/>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7836" name="Rectangle 11"/>
          <p:cNvSpPr>
            <a:spLocks noChangeArrowheads="1"/>
          </p:cNvSpPr>
          <p:nvPr/>
        </p:nvSpPr>
        <p:spPr bwMode="auto">
          <a:xfrm>
            <a:off x="0" y="323808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7837" name="Rectangle 12"/>
          <p:cNvSpPr>
            <a:spLocks noChangeArrowheads="1"/>
          </p:cNvSpPr>
          <p:nvPr/>
        </p:nvSpPr>
        <p:spPr bwMode="auto">
          <a:xfrm>
            <a:off x="0" y="-242627"/>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7838" name="Rectangle 13"/>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7839" name="Rectangle 14"/>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7840" name="Rectangle 15"/>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7841" name="Rectangle 16"/>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Tree>
    <p:extLst>
      <p:ext uri="{BB962C8B-B14F-4D97-AF65-F5344CB8AC3E}">
        <p14:creationId xmlns:p14="http://schemas.microsoft.com/office/powerpoint/2010/main" val="5402601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6"/>
          <p:cNvSpPr>
            <a:spLocks noGrp="1"/>
          </p:cNvSpPr>
          <p:nvPr>
            <p:ph type="sldNum" sz="quarter" idx="4294967295"/>
          </p:nvPr>
        </p:nvSpPr>
        <p:spPr>
          <a:xfrm>
            <a:off x="9215438" y="6589748"/>
            <a:ext cx="2678906" cy="482177"/>
          </a:xfrm>
          <a:prstGeom prst="rect">
            <a:avLst/>
          </a:prstGeom>
        </p:spPr>
        <p:txBody>
          <a:bodyPr lIns="114803" tIns="57401" rIns="114803" bIns="57401"/>
          <a:lstStyle/>
          <a:p>
            <a:pPr>
              <a:defRPr/>
            </a:pPr>
            <a:fld id="{4D5348D9-EF80-4505-BBAD-FDB12EAABB07}" type="slidenum">
              <a:rPr lang="en-US" altLang="zh-CN"/>
              <a:pPr>
                <a:defRPr/>
              </a:pPr>
              <a:t>86</a:t>
            </a:fld>
            <a:endParaRPr lang="en-US" altLang="zh-CN"/>
          </a:p>
        </p:txBody>
      </p:sp>
      <p:sp>
        <p:nvSpPr>
          <p:cNvPr id="78852" name="Rectangle 3"/>
          <p:cNvSpPr>
            <a:spLocks noGrp="1" noChangeArrowheads="1"/>
          </p:cNvSpPr>
          <p:nvPr>
            <p:ph type="body" sz="half" idx="1"/>
          </p:nvPr>
        </p:nvSpPr>
        <p:spPr>
          <a:xfrm>
            <a:off x="859483" y="591990"/>
            <a:ext cx="11695658" cy="6555276"/>
          </a:xfrm>
        </p:spPr>
        <p:txBody>
          <a:bodyPr>
            <a:normAutofit/>
          </a:bodyPr>
          <a:lstStyle/>
          <a:p>
            <a:pPr marL="765353" indent="-765353"/>
            <a:r>
              <a:rPr lang="zh-CN" altLang="en-US" sz="3500" b="1" dirty="0">
                <a:latin typeface="华文细黑" pitchFamily="2" charset="-122"/>
                <a:ea typeface="华文细黑" pitchFamily="2" charset="-122"/>
              </a:rPr>
              <a:t>软件水印技术</a:t>
            </a:r>
          </a:p>
          <a:p>
            <a:pPr marL="765353" indent="-765353"/>
            <a:endParaRPr lang="zh-CN" altLang="en-US" sz="3000" b="1" dirty="0">
              <a:latin typeface="华文细黑" pitchFamily="2" charset="-122"/>
              <a:ea typeface="华文细黑" pitchFamily="2" charset="-122"/>
            </a:endParaRPr>
          </a:p>
          <a:p>
            <a:pPr marL="765353" indent="-765353">
              <a:buNone/>
            </a:pPr>
            <a:r>
              <a:rPr lang="zh-CN" altLang="en-US" sz="3000" b="1" dirty="0"/>
              <a:t>        </a:t>
            </a:r>
            <a:r>
              <a:rPr lang="zh-CN" altLang="en-US" sz="3000" b="1" dirty="0">
                <a:latin typeface="华文细黑" pitchFamily="2" charset="-122"/>
                <a:ea typeface="华文细黑" pitchFamily="2" charset="-122"/>
              </a:rPr>
              <a:t>（</a:t>
            </a:r>
            <a:r>
              <a:rPr lang="en-US" altLang="zh-CN" sz="3000" b="1" dirty="0">
                <a:latin typeface="华文细黑" pitchFamily="2" charset="-122"/>
                <a:ea typeface="华文细黑" pitchFamily="2" charset="-122"/>
              </a:rPr>
              <a:t>3</a:t>
            </a:r>
            <a:r>
              <a:rPr lang="zh-CN" altLang="en-US" sz="3000" b="1" dirty="0">
                <a:latin typeface="华文细黑" pitchFamily="2" charset="-122"/>
                <a:ea typeface="华文细黑" pitchFamily="2" charset="-122"/>
              </a:rPr>
              <a:t>） </a:t>
            </a:r>
            <a:r>
              <a:rPr lang="en-US" altLang="zh-CN" sz="3000" b="1" dirty="0">
                <a:ea typeface="华文细黑" pitchFamily="2" charset="-122"/>
              </a:rPr>
              <a:t>Easter Egg</a:t>
            </a:r>
            <a:r>
              <a:rPr lang="zh-CN" altLang="en-US" sz="3000" b="1" dirty="0">
                <a:latin typeface="华文细黑" pitchFamily="2" charset="-122"/>
                <a:ea typeface="华文细黑" pitchFamily="2" charset="-122"/>
              </a:rPr>
              <a:t>水印</a:t>
            </a:r>
          </a:p>
          <a:p>
            <a:pPr marL="765353" indent="-765353">
              <a:buNone/>
            </a:pPr>
            <a:r>
              <a:rPr lang="zh-CN" altLang="en-US" sz="3000" b="1" dirty="0">
                <a:latin typeface="华文细黑" pitchFamily="2" charset="-122"/>
                <a:ea typeface="华文细黑" pitchFamily="2" charset="-122"/>
              </a:rPr>
              <a:t>        该水印无须检测，它通过一个输入产生一个输出。该水</a:t>
            </a:r>
          </a:p>
          <a:p>
            <a:pPr marL="765353" indent="-765353">
              <a:buNone/>
            </a:pPr>
            <a:r>
              <a:rPr lang="zh-CN" altLang="en-US" sz="3000" b="1" dirty="0">
                <a:latin typeface="华文细黑" pitchFamily="2" charset="-122"/>
                <a:ea typeface="华文细黑" pitchFamily="2" charset="-122"/>
              </a:rPr>
              <a:t>印的主要问题是水印在程序中的位置容易找到，一旦输入正</a:t>
            </a:r>
          </a:p>
          <a:p>
            <a:pPr marL="765353" indent="-765353">
              <a:buNone/>
            </a:pPr>
            <a:r>
              <a:rPr lang="zh-CN" altLang="en-US" sz="3000" b="1" dirty="0">
                <a:latin typeface="华文细黑" pitchFamily="2" charset="-122"/>
                <a:ea typeface="华文细黑" pitchFamily="2" charset="-122"/>
              </a:rPr>
              <a:t>确信息，用</a:t>
            </a:r>
            <a:r>
              <a:rPr lang="en-US" altLang="zh-CN" sz="3000" b="1" dirty="0" err="1">
                <a:ea typeface="华文细黑" pitchFamily="2" charset="-122"/>
              </a:rPr>
              <a:t>softice</a:t>
            </a:r>
            <a:r>
              <a:rPr lang="zh-CN" altLang="en-US" sz="3000" b="1" dirty="0">
                <a:latin typeface="华文细黑" pitchFamily="2" charset="-122"/>
                <a:ea typeface="华文细黑" pitchFamily="2" charset="-122"/>
              </a:rPr>
              <a:t>这样的标准调试软件就可以跟踪程序执行</a:t>
            </a:r>
          </a:p>
          <a:p>
            <a:pPr marL="765353" indent="-765353">
              <a:buNone/>
            </a:pPr>
            <a:r>
              <a:rPr lang="zh-CN" altLang="en-US" sz="3000" b="1" dirty="0">
                <a:latin typeface="华文细黑" pitchFamily="2" charset="-122"/>
                <a:ea typeface="华文细黑" pitchFamily="2" charset="-122"/>
              </a:rPr>
              <a:t>情况，进而找到水印的位置，所以这种水印不是很安全。</a:t>
            </a:r>
          </a:p>
          <a:p>
            <a:pPr marL="765353" indent="-765353">
              <a:buNone/>
            </a:pPr>
            <a:r>
              <a:rPr lang="zh-CN" altLang="en-US" sz="3000" b="1" dirty="0">
                <a:latin typeface="华文细黑" pitchFamily="2" charset="-122"/>
                <a:ea typeface="华文细黑" pitchFamily="2" charset="-122"/>
              </a:rPr>
              <a:t>        </a:t>
            </a:r>
            <a:r>
              <a:rPr lang="zh-CN" altLang="zh-CN" sz="3000" b="1" dirty="0">
                <a:latin typeface="华文细黑" pitchFamily="2" charset="-122"/>
                <a:ea typeface="华文细黑" pitchFamily="2" charset="-122"/>
              </a:rPr>
              <a:t>（</a:t>
            </a:r>
            <a:r>
              <a:rPr lang="en-US" altLang="zh-CN" sz="3000" b="1" dirty="0">
                <a:latin typeface="华文细黑" pitchFamily="2" charset="-122"/>
                <a:ea typeface="华文细黑" pitchFamily="2" charset="-122"/>
              </a:rPr>
              <a:t>4</a:t>
            </a:r>
            <a:r>
              <a:rPr lang="zh-CN" altLang="en-US" sz="3000" b="1" dirty="0">
                <a:latin typeface="华文细黑" pitchFamily="2" charset="-122"/>
                <a:ea typeface="华文细黑" pitchFamily="2" charset="-122"/>
              </a:rPr>
              <a:t>）动态数据结构水印</a:t>
            </a:r>
          </a:p>
          <a:p>
            <a:pPr marL="765353" indent="-765353">
              <a:buNone/>
            </a:pPr>
            <a:r>
              <a:rPr lang="zh-CN" altLang="en-US" sz="3000" b="1" dirty="0">
                <a:latin typeface="华文细黑" pitchFamily="2" charset="-122"/>
                <a:ea typeface="华文细黑" pitchFamily="2" charset="-122"/>
              </a:rPr>
              <a:t>        这种水印的机制是：输入特定信息激发程序把水印信息</a:t>
            </a:r>
          </a:p>
          <a:p>
            <a:pPr marL="765353" indent="-765353">
              <a:buNone/>
            </a:pPr>
            <a:r>
              <a:rPr lang="zh-CN" altLang="en-US" sz="3000" b="1" dirty="0">
                <a:latin typeface="华文细黑" pitchFamily="2" charset="-122"/>
                <a:ea typeface="华文细黑" pitchFamily="2" charset="-122"/>
              </a:rPr>
              <a:t>隐藏在堆、栈或者全局变量域等程序状态中。当所有信息都</a:t>
            </a:r>
          </a:p>
          <a:p>
            <a:pPr marL="765353" indent="-765353">
              <a:buNone/>
            </a:pPr>
            <a:r>
              <a:rPr lang="zh-CN" altLang="en-US" sz="3000" b="1" dirty="0">
                <a:latin typeface="华文细黑" pitchFamily="2" charset="-122"/>
                <a:ea typeface="华文细黑" pitchFamily="2" charset="-122"/>
              </a:rPr>
              <a:t>输完之后，通过检测程序变量的当前值来进行水印提取。 </a:t>
            </a:r>
          </a:p>
        </p:txBody>
      </p:sp>
      <p:sp>
        <p:nvSpPr>
          <p:cNvPr id="78853" name="Rectangle 4"/>
          <p:cNvSpPr>
            <a:spLocks noChangeArrowheads="1"/>
          </p:cNvSpPr>
          <p:nvPr/>
        </p:nvSpPr>
        <p:spPr bwMode="auto">
          <a:xfrm>
            <a:off x="0" y="3037179"/>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8854" name="Rectangle 5"/>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8855" name="Rectangle 6"/>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8856" name="Rectangle 7"/>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8857" name="Rectangle 8"/>
          <p:cNvSpPr>
            <a:spLocks noChangeArrowheads="1"/>
          </p:cNvSpPr>
          <p:nvPr/>
        </p:nvSpPr>
        <p:spPr bwMode="auto">
          <a:xfrm>
            <a:off x="0" y="323808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8858" name="Rectangle 9"/>
          <p:cNvSpPr>
            <a:spLocks noChangeArrowheads="1"/>
          </p:cNvSpPr>
          <p:nvPr/>
        </p:nvSpPr>
        <p:spPr bwMode="auto">
          <a:xfrm>
            <a:off x="0" y="323808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8859" name="Rectangle 10"/>
          <p:cNvSpPr>
            <a:spLocks noChangeArrowheads="1"/>
          </p:cNvSpPr>
          <p:nvPr/>
        </p:nvSpPr>
        <p:spPr bwMode="auto">
          <a:xfrm>
            <a:off x="0" y="-242627"/>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8860" name="Rectangle 11"/>
          <p:cNvSpPr>
            <a:spLocks noChangeArrowheads="1"/>
          </p:cNvSpPr>
          <p:nvPr/>
        </p:nvSpPr>
        <p:spPr bwMode="auto">
          <a:xfrm>
            <a:off x="0" y="323808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8861" name="Rectangle 12"/>
          <p:cNvSpPr>
            <a:spLocks noChangeArrowheads="1"/>
          </p:cNvSpPr>
          <p:nvPr/>
        </p:nvSpPr>
        <p:spPr bwMode="auto">
          <a:xfrm>
            <a:off x="0" y="-242627"/>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8862" name="Rectangle 13"/>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8863" name="Rectangle 14"/>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8864" name="Rectangle 15"/>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8865" name="Rectangle 16"/>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Tree>
    <p:extLst>
      <p:ext uri="{BB962C8B-B14F-4D97-AF65-F5344CB8AC3E}">
        <p14:creationId xmlns:p14="http://schemas.microsoft.com/office/powerpoint/2010/main" val="125318881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6"/>
          <p:cNvSpPr>
            <a:spLocks noGrp="1"/>
          </p:cNvSpPr>
          <p:nvPr>
            <p:ph type="sldNum" sz="quarter" idx="4294967295"/>
          </p:nvPr>
        </p:nvSpPr>
        <p:spPr>
          <a:xfrm>
            <a:off x="9215438" y="6589748"/>
            <a:ext cx="2678906" cy="482177"/>
          </a:xfrm>
          <a:prstGeom prst="rect">
            <a:avLst/>
          </a:prstGeom>
        </p:spPr>
        <p:txBody>
          <a:bodyPr lIns="114803" tIns="57401" rIns="114803" bIns="57401"/>
          <a:lstStyle/>
          <a:p>
            <a:pPr>
              <a:defRPr/>
            </a:pPr>
            <a:fld id="{5FFE3194-26B3-44D8-BEF9-725D6C4F73F5}" type="slidenum">
              <a:rPr lang="en-US" altLang="zh-CN"/>
              <a:pPr>
                <a:defRPr/>
              </a:pPr>
              <a:t>87</a:t>
            </a:fld>
            <a:endParaRPr lang="en-US" altLang="zh-CN"/>
          </a:p>
        </p:txBody>
      </p:sp>
      <p:sp>
        <p:nvSpPr>
          <p:cNvPr id="79876" name="Rectangle 3"/>
          <p:cNvSpPr>
            <a:spLocks noGrp="1" noChangeArrowheads="1"/>
          </p:cNvSpPr>
          <p:nvPr>
            <p:ph type="body" sz="half" idx="1"/>
          </p:nvPr>
        </p:nvSpPr>
        <p:spPr>
          <a:xfrm>
            <a:off x="859483" y="1945449"/>
            <a:ext cx="11492508" cy="4441718"/>
          </a:xfrm>
        </p:spPr>
        <p:txBody>
          <a:bodyPr/>
          <a:lstStyle/>
          <a:p>
            <a:pPr marL="765353" indent="-765353"/>
            <a:r>
              <a:rPr lang="zh-CN" altLang="en-US" sz="3500" b="1">
                <a:latin typeface="华文细黑" pitchFamily="2" charset="-122"/>
                <a:ea typeface="华文细黑" pitchFamily="2" charset="-122"/>
              </a:rPr>
              <a:t>软件水印技术</a:t>
            </a:r>
          </a:p>
          <a:p>
            <a:pPr marL="765353" indent="-765353"/>
            <a:endParaRPr lang="zh-CN" altLang="en-US" sz="3000" b="1">
              <a:latin typeface="华文细黑" pitchFamily="2" charset="-122"/>
              <a:ea typeface="华文细黑" pitchFamily="2" charset="-122"/>
            </a:endParaRPr>
          </a:p>
          <a:p>
            <a:pPr marL="765353" indent="-765353">
              <a:buNone/>
            </a:pPr>
            <a:r>
              <a:rPr lang="zh-CN" altLang="en-US" sz="3000" b="1">
                <a:latin typeface="华文细黑" pitchFamily="2" charset="-122"/>
                <a:ea typeface="华文细黑" pitchFamily="2" charset="-122"/>
              </a:rPr>
              <a:t>        （</a:t>
            </a:r>
            <a:r>
              <a:rPr lang="en-US" altLang="zh-CN" sz="3000" b="1">
                <a:latin typeface="华文细黑" pitchFamily="2" charset="-122"/>
                <a:ea typeface="华文细黑" pitchFamily="2" charset="-122"/>
              </a:rPr>
              <a:t>5</a:t>
            </a:r>
            <a:r>
              <a:rPr lang="zh-CN" altLang="en-US" sz="3000" b="1">
                <a:latin typeface="华文细黑" pitchFamily="2" charset="-122"/>
                <a:ea typeface="华文细黑" pitchFamily="2" charset="-122"/>
              </a:rPr>
              <a:t>）动态执行过程水印</a:t>
            </a:r>
          </a:p>
          <a:p>
            <a:pPr marL="765353" indent="-765353">
              <a:buNone/>
            </a:pPr>
            <a:r>
              <a:rPr lang="zh-CN" altLang="en-US" sz="3000" b="1">
                <a:latin typeface="华文细黑" pitchFamily="2" charset="-122"/>
                <a:ea typeface="华文细黑" pitchFamily="2" charset="-122"/>
              </a:rPr>
              <a:t>        当程序在特定的输入下运行时，对程序中指令的执行顺</a:t>
            </a:r>
          </a:p>
          <a:p>
            <a:pPr marL="765353" indent="-765353">
              <a:buNone/>
            </a:pPr>
            <a:r>
              <a:rPr lang="zh-CN" altLang="en-US" sz="3000" b="1">
                <a:latin typeface="华文细黑" pitchFamily="2" charset="-122"/>
                <a:ea typeface="华文细黑" pitchFamily="2" charset="-122"/>
              </a:rPr>
              <a:t>序或内存地址走向进行编码生成水印。水印检测则通过控制</a:t>
            </a:r>
          </a:p>
          <a:p>
            <a:pPr marL="765353" indent="-765353">
              <a:buNone/>
            </a:pPr>
            <a:r>
              <a:rPr lang="zh-CN" altLang="en-US" sz="3000" b="1">
                <a:latin typeface="华文细黑" pitchFamily="2" charset="-122"/>
                <a:ea typeface="华文细黑" pitchFamily="2" charset="-122"/>
              </a:rPr>
              <a:t>地址和操作码顺序的统计特性来进行。</a:t>
            </a:r>
          </a:p>
          <a:p>
            <a:pPr marL="765353" indent="-765353">
              <a:buNone/>
            </a:pPr>
            <a:r>
              <a:rPr lang="zh-CN" altLang="en-US" sz="3500" b="1"/>
              <a:t>        </a:t>
            </a:r>
            <a:endParaRPr lang="zh-CN" altLang="en-US" sz="3500" b="1">
              <a:latin typeface="华文细黑" pitchFamily="2" charset="-122"/>
              <a:ea typeface="华文细黑" pitchFamily="2" charset="-122"/>
            </a:endParaRPr>
          </a:p>
        </p:txBody>
      </p:sp>
      <p:sp>
        <p:nvSpPr>
          <p:cNvPr id="79877" name="Rectangle 4"/>
          <p:cNvSpPr>
            <a:spLocks noChangeArrowheads="1"/>
          </p:cNvSpPr>
          <p:nvPr/>
        </p:nvSpPr>
        <p:spPr bwMode="auto">
          <a:xfrm>
            <a:off x="0" y="3037179"/>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9878" name="Rectangle 5"/>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9879" name="Rectangle 6"/>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9880" name="Rectangle 7"/>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9881" name="Rectangle 8"/>
          <p:cNvSpPr>
            <a:spLocks noChangeArrowheads="1"/>
          </p:cNvSpPr>
          <p:nvPr/>
        </p:nvSpPr>
        <p:spPr bwMode="auto">
          <a:xfrm>
            <a:off x="0" y="323808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9882" name="Rectangle 9"/>
          <p:cNvSpPr>
            <a:spLocks noChangeArrowheads="1"/>
          </p:cNvSpPr>
          <p:nvPr/>
        </p:nvSpPr>
        <p:spPr bwMode="auto">
          <a:xfrm>
            <a:off x="0" y="323808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9883" name="Rectangle 10"/>
          <p:cNvSpPr>
            <a:spLocks noChangeArrowheads="1"/>
          </p:cNvSpPr>
          <p:nvPr/>
        </p:nvSpPr>
        <p:spPr bwMode="auto">
          <a:xfrm>
            <a:off x="0" y="-242627"/>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9884" name="Rectangle 11"/>
          <p:cNvSpPr>
            <a:spLocks noChangeArrowheads="1"/>
          </p:cNvSpPr>
          <p:nvPr/>
        </p:nvSpPr>
        <p:spPr bwMode="auto">
          <a:xfrm>
            <a:off x="0" y="323808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9885" name="Rectangle 12"/>
          <p:cNvSpPr>
            <a:spLocks noChangeArrowheads="1"/>
          </p:cNvSpPr>
          <p:nvPr/>
        </p:nvSpPr>
        <p:spPr bwMode="auto">
          <a:xfrm>
            <a:off x="0" y="3194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9886" name="Rectangle 13"/>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9887" name="Rectangle 14"/>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9888" name="Rectangle 15"/>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9889" name="Rectangle 16"/>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Tree>
    <p:extLst>
      <p:ext uri="{BB962C8B-B14F-4D97-AF65-F5344CB8AC3E}">
        <p14:creationId xmlns:p14="http://schemas.microsoft.com/office/powerpoint/2010/main" val="374661292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6"/>
          <p:cNvSpPr>
            <a:spLocks noGrp="1"/>
          </p:cNvSpPr>
          <p:nvPr>
            <p:ph type="sldNum" sz="quarter" idx="4294967295"/>
          </p:nvPr>
        </p:nvSpPr>
        <p:spPr>
          <a:xfrm>
            <a:off x="9215438" y="6589748"/>
            <a:ext cx="2678906" cy="482177"/>
          </a:xfrm>
          <a:prstGeom prst="rect">
            <a:avLst/>
          </a:prstGeom>
        </p:spPr>
        <p:txBody>
          <a:bodyPr lIns="114803" tIns="57401" rIns="114803" bIns="57401"/>
          <a:lstStyle/>
          <a:p>
            <a:pPr>
              <a:defRPr/>
            </a:pPr>
            <a:fld id="{B34DB7C1-B830-4719-B3E9-55ECAC13E155}" type="slidenum">
              <a:rPr lang="en-US" altLang="zh-CN"/>
              <a:pPr>
                <a:defRPr/>
              </a:pPr>
              <a:t>88</a:t>
            </a:fld>
            <a:endParaRPr lang="en-US" altLang="zh-CN"/>
          </a:p>
        </p:txBody>
      </p:sp>
      <p:sp>
        <p:nvSpPr>
          <p:cNvPr id="80900" name="Rectangle 3"/>
          <p:cNvSpPr>
            <a:spLocks noGrp="1" noChangeArrowheads="1"/>
          </p:cNvSpPr>
          <p:nvPr>
            <p:ph type="body" sz="half" idx="1"/>
          </p:nvPr>
        </p:nvSpPr>
        <p:spPr>
          <a:xfrm>
            <a:off x="964406" y="1793095"/>
            <a:ext cx="10932171" cy="4935614"/>
          </a:xfrm>
        </p:spPr>
        <p:txBody>
          <a:bodyPr>
            <a:normAutofit lnSpcReduction="10000"/>
          </a:bodyPr>
          <a:lstStyle/>
          <a:p>
            <a:pPr marL="765353" indent="-765353"/>
            <a:r>
              <a:rPr lang="zh-CN" altLang="en-US" sz="3500" b="1">
                <a:latin typeface="华文细黑" pitchFamily="2" charset="-122"/>
                <a:ea typeface="华文细黑" pitchFamily="2" charset="-122"/>
              </a:rPr>
              <a:t>软件水印技术</a:t>
            </a:r>
          </a:p>
          <a:p>
            <a:pPr marL="765353" indent="-765353"/>
            <a:endParaRPr lang="zh-CN" altLang="en-US" sz="3500" b="1">
              <a:latin typeface="华文细黑" pitchFamily="2" charset="-122"/>
              <a:ea typeface="华文细黑" pitchFamily="2" charset="-122"/>
            </a:endParaRPr>
          </a:p>
          <a:p>
            <a:pPr marL="765353" indent="-765353">
              <a:buNone/>
            </a:pPr>
            <a:r>
              <a:rPr lang="zh-CN" altLang="en-US" sz="3000" b="1"/>
              <a:t>        软件水印有以下一些应用：</a:t>
            </a:r>
            <a:r>
              <a:rPr lang="zh-CN" altLang="en-US" sz="3000"/>
              <a:t> </a:t>
            </a:r>
          </a:p>
          <a:p>
            <a:pPr marL="765353" indent="-765353">
              <a:buNone/>
            </a:pPr>
            <a:r>
              <a:rPr lang="zh-CN" altLang="en-US" sz="3000" b="1">
                <a:latin typeface="华文细黑" pitchFamily="2" charset="-122"/>
                <a:ea typeface="华文细黑" pitchFamily="2" charset="-122"/>
              </a:rPr>
              <a:t>        （</a:t>
            </a:r>
            <a:r>
              <a:rPr lang="en-US" altLang="zh-CN" sz="3000" b="1">
                <a:latin typeface="华文细黑" pitchFamily="2" charset="-122"/>
                <a:ea typeface="华文细黑" pitchFamily="2" charset="-122"/>
              </a:rPr>
              <a:t>1</a:t>
            </a:r>
            <a:r>
              <a:rPr lang="zh-CN" altLang="en-US" sz="3000" b="1">
                <a:latin typeface="华文细黑" pitchFamily="2" charset="-122"/>
                <a:ea typeface="华文细黑" pitchFamily="2" charset="-122"/>
              </a:rPr>
              <a:t>）软件版权申明（</a:t>
            </a:r>
            <a:r>
              <a:rPr lang="en-US" altLang="zh-CN" sz="3000" b="1">
                <a:ea typeface="华文细黑" pitchFamily="2" charset="-122"/>
              </a:rPr>
              <a:t>Authorship</a:t>
            </a:r>
            <a:r>
              <a:rPr lang="zh-CN" altLang="en-US" sz="3000" b="1">
                <a:latin typeface="华文细黑" pitchFamily="2" charset="-122"/>
                <a:ea typeface="华文细黑" pitchFamily="2" charset="-122"/>
              </a:rPr>
              <a:t>）</a:t>
            </a:r>
          </a:p>
          <a:p>
            <a:pPr marL="765353" indent="-765353">
              <a:buNone/>
            </a:pPr>
            <a:r>
              <a:rPr lang="zh-CN" altLang="en-US" sz="3000" b="1">
                <a:latin typeface="华文细黑" pitchFamily="2" charset="-122"/>
                <a:ea typeface="华文细黑" pitchFamily="2" charset="-122"/>
              </a:rPr>
              <a:t>        （</a:t>
            </a:r>
            <a:r>
              <a:rPr lang="en-US" altLang="zh-CN" sz="3000" b="1">
                <a:latin typeface="华文细黑" pitchFamily="2" charset="-122"/>
                <a:ea typeface="华文细黑" pitchFamily="2" charset="-122"/>
              </a:rPr>
              <a:t>2</a:t>
            </a:r>
            <a:r>
              <a:rPr lang="zh-CN" altLang="en-US" sz="3000" b="1">
                <a:latin typeface="华文细黑" pitchFamily="2" charset="-122"/>
                <a:ea typeface="华文细黑" pitchFamily="2" charset="-122"/>
              </a:rPr>
              <a:t>）软件版权证明（</a:t>
            </a:r>
            <a:r>
              <a:rPr lang="en-US" altLang="zh-CN" sz="3000" b="1">
                <a:ea typeface="华文细黑" pitchFamily="2" charset="-122"/>
              </a:rPr>
              <a:t>Authentication</a:t>
            </a:r>
            <a:r>
              <a:rPr lang="zh-CN" altLang="en-US" sz="3000" b="1">
                <a:latin typeface="华文细黑" pitchFamily="2" charset="-122"/>
                <a:ea typeface="华文细黑" pitchFamily="2" charset="-122"/>
              </a:rPr>
              <a:t>）</a:t>
            </a:r>
          </a:p>
          <a:p>
            <a:pPr marL="765353" indent="-765353">
              <a:buNone/>
            </a:pPr>
            <a:r>
              <a:rPr lang="zh-CN" altLang="en-US" sz="3000" b="1">
                <a:latin typeface="华文细黑" pitchFamily="2" charset="-122"/>
                <a:ea typeface="华文细黑" pitchFamily="2" charset="-122"/>
              </a:rPr>
              <a:t>        （</a:t>
            </a:r>
            <a:r>
              <a:rPr lang="en-US" altLang="zh-CN" sz="3000" b="1">
                <a:latin typeface="华文细黑" pitchFamily="2" charset="-122"/>
                <a:ea typeface="华文细黑" pitchFamily="2" charset="-122"/>
              </a:rPr>
              <a:t>3</a:t>
            </a:r>
            <a:r>
              <a:rPr lang="zh-CN" altLang="en-US" sz="3000" b="1">
                <a:latin typeface="华文细黑" pitchFamily="2" charset="-122"/>
                <a:ea typeface="华文细黑" pitchFamily="2" charset="-122"/>
              </a:rPr>
              <a:t>）盗版源的跟踪 </a:t>
            </a:r>
          </a:p>
          <a:p>
            <a:pPr marL="765353" indent="-765353">
              <a:buNone/>
            </a:pPr>
            <a:r>
              <a:rPr lang="zh-CN" altLang="en-US" sz="3000" b="1">
                <a:latin typeface="华文细黑" pitchFamily="2" charset="-122"/>
                <a:ea typeface="华文细黑" pitchFamily="2" charset="-122"/>
              </a:rPr>
              <a:t>        （</a:t>
            </a:r>
            <a:r>
              <a:rPr lang="en-US" altLang="zh-CN" sz="3000" b="1">
                <a:latin typeface="华文细黑" pitchFamily="2" charset="-122"/>
                <a:ea typeface="华文细黑" pitchFamily="2" charset="-122"/>
              </a:rPr>
              <a:t>4</a:t>
            </a:r>
            <a:r>
              <a:rPr lang="zh-CN" altLang="en-US" sz="3000" b="1">
                <a:latin typeface="华文细黑" pitchFamily="2" charset="-122"/>
                <a:ea typeface="华文细黑" pitchFamily="2" charset="-122"/>
              </a:rPr>
              <a:t>）非法复用软件模块的发现 </a:t>
            </a:r>
          </a:p>
          <a:p>
            <a:pPr marL="765353" indent="-765353">
              <a:buNone/>
            </a:pPr>
            <a:r>
              <a:rPr lang="zh-CN" altLang="en-US" sz="3000" b="1">
                <a:latin typeface="华文细黑" pitchFamily="2" charset="-122"/>
                <a:ea typeface="华文细黑" pitchFamily="2" charset="-122"/>
              </a:rPr>
              <a:t>        （</a:t>
            </a:r>
            <a:r>
              <a:rPr lang="en-US" altLang="zh-CN" sz="3000" b="1">
                <a:latin typeface="华文细黑" pitchFamily="2" charset="-122"/>
                <a:ea typeface="华文细黑" pitchFamily="2" charset="-122"/>
              </a:rPr>
              <a:t>5</a:t>
            </a:r>
            <a:r>
              <a:rPr lang="zh-CN" altLang="en-US" sz="3000" b="1">
                <a:latin typeface="华文细黑" pitchFamily="2" charset="-122"/>
                <a:ea typeface="华文细黑" pitchFamily="2" charset="-122"/>
              </a:rPr>
              <a:t>）盗版自报告 </a:t>
            </a:r>
          </a:p>
          <a:p>
            <a:pPr marL="765353" indent="-765353">
              <a:buNone/>
            </a:pPr>
            <a:r>
              <a:rPr lang="zh-CN" altLang="en-US" sz="3000" b="1">
                <a:latin typeface="华文细黑" pitchFamily="2" charset="-122"/>
                <a:ea typeface="华文细黑" pitchFamily="2" charset="-122"/>
              </a:rPr>
              <a:t>        （</a:t>
            </a:r>
            <a:r>
              <a:rPr lang="en-US" altLang="zh-CN" sz="3000" b="1">
                <a:latin typeface="华文细黑" pitchFamily="2" charset="-122"/>
                <a:ea typeface="华文细黑" pitchFamily="2" charset="-122"/>
              </a:rPr>
              <a:t>6</a:t>
            </a:r>
            <a:r>
              <a:rPr lang="zh-CN" altLang="en-US" sz="3000" b="1">
                <a:latin typeface="华文细黑" pitchFamily="2" charset="-122"/>
                <a:ea typeface="华文细黑" pitchFamily="2" charset="-122"/>
              </a:rPr>
              <a:t>）盗版自发现 </a:t>
            </a:r>
          </a:p>
        </p:txBody>
      </p:sp>
      <p:sp>
        <p:nvSpPr>
          <p:cNvPr id="80901" name="Rectangle 4"/>
          <p:cNvSpPr>
            <a:spLocks noChangeArrowheads="1"/>
          </p:cNvSpPr>
          <p:nvPr/>
        </p:nvSpPr>
        <p:spPr bwMode="auto">
          <a:xfrm>
            <a:off x="0" y="3037179"/>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80902" name="Rectangle 5"/>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80903" name="Rectangle 6"/>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80904" name="Rectangle 7"/>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80905" name="Rectangle 8"/>
          <p:cNvSpPr>
            <a:spLocks noChangeArrowheads="1"/>
          </p:cNvSpPr>
          <p:nvPr/>
        </p:nvSpPr>
        <p:spPr bwMode="auto">
          <a:xfrm>
            <a:off x="0" y="323808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80906" name="Rectangle 9"/>
          <p:cNvSpPr>
            <a:spLocks noChangeArrowheads="1"/>
          </p:cNvSpPr>
          <p:nvPr/>
        </p:nvSpPr>
        <p:spPr bwMode="auto">
          <a:xfrm>
            <a:off x="0" y="323808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80907" name="Rectangle 10"/>
          <p:cNvSpPr>
            <a:spLocks noChangeArrowheads="1"/>
          </p:cNvSpPr>
          <p:nvPr/>
        </p:nvSpPr>
        <p:spPr bwMode="auto">
          <a:xfrm>
            <a:off x="0" y="-242627"/>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80908" name="Rectangle 11"/>
          <p:cNvSpPr>
            <a:spLocks noChangeArrowheads="1"/>
          </p:cNvSpPr>
          <p:nvPr/>
        </p:nvSpPr>
        <p:spPr bwMode="auto">
          <a:xfrm>
            <a:off x="0" y="323808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80909" name="Rectangle 12"/>
          <p:cNvSpPr>
            <a:spLocks noChangeArrowheads="1"/>
          </p:cNvSpPr>
          <p:nvPr/>
        </p:nvSpPr>
        <p:spPr bwMode="auto">
          <a:xfrm>
            <a:off x="0" y="-242627"/>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80910" name="Rectangle 13"/>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80911" name="Rectangle 14"/>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80912" name="Rectangle 15"/>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80913" name="Rectangle 16"/>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01162670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566" y="199233"/>
            <a:ext cx="11137552" cy="5960239"/>
          </a:xfrm>
          <a:prstGeom prst="rect">
            <a:avLst/>
          </a:prstGeom>
          <a:noFill/>
          <a:extLst>
            <a:ext uri="{909E8E84-426E-40DD-AFC4-6F175D3DCCD1}">
              <a14:hiddenFill xmlns:a14="http://schemas.microsoft.com/office/drawing/2010/main">
                <a:solidFill>
                  <a:srgbClr val="FFFFFF"/>
                </a:solidFill>
              </a14:hiddenFill>
            </a:ext>
          </a:extLst>
        </p:spPr>
      </p:pic>
      <p:sp>
        <p:nvSpPr>
          <p:cNvPr id="103429" name="Rectangle 5"/>
          <p:cNvSpPr>
            <a:spLocks noChangeArrowheads="1"/>
          </p:cNvSpPr>
          <p:nvPr/>
        </p:nvSpPr>
        <p:spPr bwMode="black">
          <a:xfrm>
            <a:off x="3897808" y="6274994"/>
            <a:ext cx="3645546" cy="304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nchor="ctr"/>
          <a:lstStyle>
            <a:lvl1pPr algn="ctr">
              <a:defRPr sz="4000" b="1">
                <a:solidFill>
                  <a:schemeClr val="tx2"/>
                </a:solidFill>
                <a:latin typeface="Times New Roman" pitchFamily="18" charset="0"/>
              </a:defRPr>
            </a:lvl1pPr>
            <a:lvl2pPr algn="ctr">
              <a:defRPr sz="4000" b="1">
                <a:solidFill>
                  <a:schemeClr val="tx2"/>
                </a:solidFill>
                <a:latin typeface="Times New Roman" pitchFamily="18" charset="0"/>
              </a:defRPr>
            </a:lvl2pPr>
            <a:lvl3pPr algn="ctr">
              <a:defRPr sz="4000" b="1">
                <a:solidFill>
                  <a:schemeClr val="tx2"/>
                </a:solidFill>
                <a:latin typeface="Times New Roman" pitchFamily="18" charset="0"/>
              </a:defRPr>
            </a:lvl3pPr>
            <a:lvl4pPr algn="ctr">
              <a:defRPr sz="4000" b="1">
                <a:solidFill>
                  <a:schemeClr val="tx2"/>
                </a:solidFill>
                <a:latin typeface="Times New Roman" pitchFamily="18" charset="0"/>
              </a:defRPr>
            </a:lvl4pPr>
            <a:lvl5pPr algn="ctr">
              <a:defRPr sz="4000" b="1">
                <a:solidFill>
                  <a:schemeClr val="tx2"/>
                </a:solidFill>
                <a:latin typeface="Times New Roman" pitchFamily="18" charset="0"/>
              </a:defRPr>
            </a:lvl5pPr>
            <a:lvl6pPr marL="457200" algn="ctr" fontAlgn="base">
              <a:spcBef>
                <a:spcPct val="0"/>
              </a:spcBef>
              <a:spcAft>
                <a:spcPct val="0"/>
              </a:spcAft>
              <a:defRPr sz="4000" b="1">
                <a:solidFill>
                  <a:schemeClr val="tx2"/>
                </a:solidFill>
                <a:latin typeface="Times New Roman" pitchFamily="18" charset="0"/>
              </a:defRPr>
            </a:lvl6pPr>
            <a:lvl7pPr marL="914400" algn="ctr" fontAlgn="base">
              <a:spcBef>
                <a:spcPct val="0"/>
              </a:spcBef>
              <a:spcAft>
                <a:spcPct val="0"/>
              </a:spcAft>
              <a:defRPr sz="4000" b="1">
                <a:solidFill>
                  <a:schemeClr val="tx2"/>
                </a:solidFill>
                <a:latin typeface="Times New Roman" pitchFamily="18" charset="0"/>
              </a:defRPr>
            </a:lvl7pPr>
            <a:lvl8pPr marL="1371600" algn="ctr" fontAlgn="base">
              <a:spcBef>
                <a:spcPct val="0"/>
              </a:spcBef>
              <a:spcAft>
                <a:spcPct val="0"/>
              </a:spcAft>
              <a:defRPr sz="4000" b="1">
                <a:solidFill>
                  <a:schemeClr val="tx2"/>
                </a:solidFill>
                <a:latin typeface="Times New Roman" pitchFamily="18" charset="0"/>
              </a:defRPr>
            </a:lvl8pPr>
            <a:lvl9pPr marL="1828800" algn="ctr" fontAlgn="base">
              <a:spcBef>
                <a:spcPct val="0"/>
              </a:spcBef>
              <a:spcAft>
                <a:spcPct val="0"/>
              </a:spcAft>
              <a:defRPr sz="4000" b="1">
                <a:solidFill>
                  <a:schemeClr val="tx2"/>
                </a:solidFill>
                <a:latin typeface="Times New Roman" pitchFamily="18" charset="0"/>
              </a:defRPr>
            </a:lvl9pPr>
          </a:lstStyle>
          <a:p>
            <a:pPr eaLnBrk="1" hangingPunct="1"/>
            <a:r>
              <a:rPr lang="zh-CN" altLang="en-US" sz="3000">
                <a:ea typeface="宋体" charset="-122"/>
              </a:rPr>
              <a:t>　　　</a:t>
            </a:r>
            <a:r>
              <a:rPr lang="en-US" altLang="zh-CN" sz="3000">
                <a:ea typeface="宋体" charset="-122"/>
              </a:rPr>
              <a:t>(b)</a:t>
            </a:r>
            <a:r>
              <a:rPr lang="zh-CN" altLang="en-US" sz="3000">
                <a:ea typeface="宋体" charset="-122"/>
              </a:rPr>
              <a:t>隐藏　</a:t>
            </a:r>
          </a:p>
        </p:txBody>
      </p:sp>
      <p:sp>
        <p:nvSpPr>
          <p:cNvPr id="2" name="灯片编号占位符 1"/>
          <p:cNvSpPr>
            <a:spLocks noGrp="1"/>
          </p:cNvSpPr>
          <p:nvPr>
            <p:ph type="sldNum" sz="quarter" idx="12"/>
          </p:nvPr>
        </p:nvSpPr>
        <p:spPr/>
        <p:txBody>
          <a:bodyPr/>
          <a:lstStyle/>
          <a:p>
            <a:fld id="{610A19A6-0916-41C4-B86E-F6C26F964EFD}" type="slidenum">
              <a:rPr lang="ko-KR" altLang="en-US" smtClean="0"/>
              <a:pPr/>
              <a:t>9</a:t>
            </a:fld>
            <a:endParaRPr lang="en-US" altLang="ko-KR"/>
          </a:p>
        </p:txBody>
      </p:sp>
    </p:spTree>
    <p:extLst>
      <p:ext uri="{BB962C8B-B14F-4D97-AF65-F5344CB8AC3E}">
        <p14:creationId xmlns:p14="http://schemas.microsoft.com/office/powerpoint/2010/main" val="66286368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theme/theme1.xml><?xml version="1.0" encoding="utf-8"?>
<a:theme xmlns:a="http://schemas.openxmlformats.org/drawingml/2006/main" name="1_自定义设计方案">
  <a:themeElements>
    <a:clrScheme name="自定义 372">
      <a:dk1>
        <a:sysClr val="windowText" lastClr="000000"/>
      </a:dk1>
      <a:lt1>
        <a:sysClr val="window" lastClr="FFFFFF"/>
      </a:lt1>
      <a:dk2>
        <a:srgbClr val="44546A"/>
      </a:dk2>
      <a:lt2>
        <a:srgbClr val="E7E6E6"/>
      </a:lt2>
      <a:accent1>
        <a:srgbClr val="007DDD"/>
      </a:accent1>
      <a:accent2>
        <a:srgbClr val="00B0F2"/>
      </a:accent2>
      <a:accent3>
        <a:srgbClr val="007DDD"/>
      </a:accent3>
      <a:accent4>
        <a:srgbClr val="00B0F2"/>
      </a:accent4>
      <a:accent5>
        <a:srgbClr val="007DDD"/>
      </a:accent5>
      <a:accent6>
        <a:srgbClr val="00B0F2"/>
      </a:accent6>
      <a:hlink>
        <a:srgbClr val="007DDD"/>
      </a:hlink>
      <a:folHlink>
        <a:srgbClr val="00B0F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defRPr sz="2800" dirty="0">
            <a:solidFill>
              <a:srgbClr val="E7E6E6">
                <a:lumMod val="25000"/>
              </a:srgbClr>
            </a:solidFill>
            <a:latin typeface="微软雅黑" panose="020B0503020204020204" pitchFamily="34" charset="-122"/>
            <a:ea typeface="微软雅黑" panose="020B0503020204020204" pitchFamily="34" charset="-122"/>
            <a:cs typeface="+mn-ea"/>
          </a:defRPr>
        </a:defPPr>
      </a:lst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6912</Words>
  <Application>Microsoft Office PowerPoint</Application>
  <PresentationFormat>自定义</PresentationFormat>
  <Paragraphs>626</Paragraphs>
  <Slides>88</Slides>
  <Notes>17</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88</vt:i4>
      </vt:variant>
    </vt:vector>
  </HeadingPairs>
  <TitlesOfParts>
    <vt:vector size="92" baseType="lpstr">
      <vt:lpstr>1_自定义设计方案</vt:lpstr>
      <vt:lpstr>Globe</vt:lpstr>
      <vt:lpstr>Equation</vt:lpstr>
      <vt:lpstr>Visio.Drawing.11</vt:lpstr>
      <vt:lpstr>PowerPoint 演示文稿</vt:lpstr>
      <vt:lpstr>PowerPoint 演示文稿</vt:lpstr>
      <vt:lpstr>基本概念</vt:lpstr>
      <vt:lpstr>PowerPoint 演示文稿</vt:lpstr>
      <vt:lpstr>PowerPoint 演示文稿</vt:lpstr>
      <vt:lpstr>PowerPoint 演示文稿</vt:lpstr>
      <vt:lpstr>PowerPoint 演示文稿</vt:lpstr>
      <vt:lpstr>信息加密和隐藏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隐蔽信道</vt:lpstr>
      <vt:lpstr>PowerPoint 演示文稿</vt:lpstr>
      <vt:lpstr>信息隐藏技术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替换系统</vt:lpstr>
      <vt:lpstr>PowerPoint 演示文稿</vt:lpstr>
      <vt:lpstr>PowerPoint 演示文稿</vt:lpstr>
      <vt:lpstr>PowerPoint 演示文稿</vt:lpstr>
      <vt:lpstr>举例</vt:lpstr>
      <vt:lpstr>PowerPoint 演示文稿</vt:lpstr>
      <vt:lpstr>PowerPoint 演示文稿</vt:lpstr>
      <vt:lpstr>嵌入容量阀值</vt:lpstr>
      <vt:lpstr>图像降级</vt:lpstr>
      <vt:lpstr>PowerPoint 演示文稿</vt:lpstr>
      <vt:lpstr>PowerPoint 演示文稿</vt:lpstr>
      <vt:lpstr>PowerPoint 演示文稿</vt:lpstr>
      <vt:lpstr>PowerPoint 演示文稿</vt:lpstr>
      <vt:lpstr>PowerPoint 演示文稿</vt:lpstr>
      <vt:lpstr>在基于调色板的图像中使用LSB隐藏信息的方法： 现有一幅图像A,其中有一像素点P（RGB：淡红色）。 说明如何在图片A的点P中嵌入一比特的隐藏信息1 ？</vt:lpstr>
      <vt:lpstr>二进制图像中的信息隐藏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数字水印技术</vt:lpstr>
      <vt:lpstr>PowerPoint 演示文稿</vt:lpstr>
      <vt:lpstr>PowerPoint 演示文稿</vt:lpstr>
      <vt:lpstr>数字水印的分类</vt:lpstr>
      <vt:lpstr>PowerPoint 演示文稿</vt:lpstr>
      <vt:lpstr>PowerPoint 演示文稿</vt:lpstr>
      <vt:lpstr>PowerPoint 演示文稿</vt:lpstr>
      <vt:lpstr>数字水印评价指标</vt:lpstr>
      <vt:lpstr>图像数字水印范例</vt:lpstr>
      <vt:lpstr>PowerPoint 演示文稿</vt:lpstr>
      <vt:lpstr>PowerPoint 演示文稿</vt:lpstr>
      <vt:lpstr>数字水印攻击分析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数字水印的应用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
  <cp:keywords>tukuppt; tukppt</cp:keywords>
  <cp:lastModifiedBy/>
  <cp:revision>1</cp:revision>
  <dcterms:created xsi:type="dcterms:W3CDTF">2016-10-17T14:00:00Z</dcterms:created>
  <dcterms:modified xsi:type="dcterms:W3CDTF">2020-05-27T08:29:33Z</dcterms:modified>
  <cp:category>tukuppt</cp:category>
  <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