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38"/>
  </p:notesMasterIdLst>
  <p:handoutMasterIdLst>
    <p:handoutMasterId r:id="rId39"/>
  </p:handoutMasterIdLst>
  <p:sldIdLst>
    <p:sldId id="3492" r:id="rId3"/>
    <p:sldId id="3493" r:id="rId4"/>
    <p:sldId id="3590" r:id="rId5"/>
    <p:sldId id="3591" r:id="rId6"/>
    <p:sldId id="3592" r:id="rId7"/>
    <p:sldId id="3593" r:id="rId8"/>
    <p:sldId id="3595" r:id="rId9"/>
    <p:sldId id="3596" r:id="rId10"/>
    <p:sldId id="3598" r:id="rId11"/>
    <p:sldId id="3599" r:id="rId12"/>
    <p:sldId id="3600" r:id="rId13"/>
    <p:sldId id="3601" r:id="rId14"/>
    <p:sldId id="3602" r:id="rId15"/>
    <p:sldId id="3603" r:id="rId16"/>
    <p:sldId id="3604" r:id="rId17"/>
    <p:sldId id="3605" r:id="rId18"/>
    <p:sldId id="3606" r:id="rId19"/>
    <p:sldId id="3607" r:id="rId20"/>
    <p:sldId id="3608" r:id="rId21"/>
    <p:sldId id="3609" r:id="rId22"/>
    <p:sldId id="3610" r:id="rId23"/>
    <p:sldId id="3611" r:id="rId24"/>
    <p:sldId id="3612" r:id="rId25"/>
    <p:sldId id="3613" r:id="rId26"/>
    <p:sldId id="3614" r:id="rId27"/>
    <p:sldId id="3615" r:id="rId28"/>
    <p:sldId id="3616" r:id="rId29"/>
    <p:sldId id="3617" r:id="rId30"/>
    <p:sldId id="3618" r:id="rId31"/>
    <p:sldId id="3619" r:id="rId32"/>
    <p:sldId id="3620" r:id="rId33"/>
    <p:sldId id="3621" r:id="rId34"/>
    <p:sldId id="3622" r:id="rId35"/>
    <p:sldId id="3623" r:id="rId36"/>
    <p:sldId id="3624" r:id="rId37"/>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3" d="100"/>
          <a:sy n="63" d="100"/>
        </p:scale>
        <p:origin x="-996" y="-10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你我，黑白等价信息</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7631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超文本标记语言</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28639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XML</a:t>
            </a:r>
            <a:r>
              <a:rPr lang="zh-CN" altLang="en-US" dirty="0" smtClean="0"/>
              <a:t>可扩展标记语言。</a:t>
            </a:r>
            <a:r>
              <a:rPr lang="en-US" altLang="zh-CN" dirty="0" smtClean="0"/>
              <a:t>DTD</a:t>
            </a:r>
            <a:r>
              <a:rPr lang="zh-CN" altLang="en-US" dirty="0" smtClean="0"/>
              <a:t>文档类型定义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93803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4" r:id="rId4"/>
    <p:sldLayoutId id="2147483675" r:id="rId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sldNum="0"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smtClean="0">
                <a:latin typeface="微软雅黑" pitchFamily="34" charset="-122"/>
                <a:ea typeface="微软雅黑" pitchFamily="34" charset="-122"/>
              </a:rPr>
              <a:t>第五章   </a:t>
            </a:r>
            <a:r>
              <a:rPr lang="zh-CN" altLang="en-US" sz="3200" dirty="0" smtClean="0">
                <a:latin typeface="微软雅黑" pitchFamily="34" charset="-122"/>
                <a:ea typeface="微软雅黑" pitchFamily="34" charset="-122"/>
              </a:rPr>
              <a:t>文本隐写与文本水印技术</a:t>
            </a:r>
            <a:endParaRPr lang="zh-CN" altLang="en-US" sz="3200" dirty="0">
              <a:latin typeface="微软雅黑" pitchFamily="34" charset="-122"/>
              <a:ea typeface="微软雅黑" pitchFamily="34" charset="-122"/>
            </a:endParaRP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64ACE25-F0E7-44BD-84D9-7FD96CCA5178}" type="slidenum">
              <a:rPr lang="zh-CN" altLang="en-US"/>
              <a:pPr/>
              <a:t>10</a:t>
            </a:fld>
            <a:endParaRPr lang="en-US" altLang="zh-CN"/>
          </a:p>
        </p:txBody>
      </p:sp>
      <p:sp>
        <p:nvSpPr>
          <p:cNvPr id="39939" name="Rectangle 3"/>
          <p:cNvSpPr>
            <a:spLocks noGrp="1" noChangeArrowheads="1"/>
          </p:cNvSpPr>
          <p:nvPr>
            <p:ph type="body" sz="half" idx="1"/>
          </p:nvPr>
        </p:nvSpPr>
        <p:spPr>
          <a:xfrm>
            <a:off x="668735" y="1024037"/>
            <a:ext cx="11894344" cy="4821767"/>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文本数字水印技术</a:t>
            </a:r>
          </a:p>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1、文本数字水印的概念      </a:t>
            </a:r>
          </a:p>
          <a:p>
            <a:pPr marL="765353" indent="-765353">
              <a:lnSpc>
                <a:spcPct val="80000"/>
              </a:lnSpc>
              <a:buNone/>
            </a:pPr>
            <a:r>
              <a:rPr lang="zh-CN" altLang="en-US" sz="3000" b="1" dirty="0">
                <a:latin typeface="华文细黑" pitchFamily="2" charset="-122"/>
                <a:ea typeface="华文细黑" pitchFamily="2" charset="-122"/>
              </a:rPr>
              <a:t>        文本数字水印技术能提供一种追踪文本被非法复制、</a:t>
            </a:r>
            <a:r>
              <a:rPr lang="zh-CN" altLang="en-US" sz="3000" b="1" dirty="0" smtClean="0">
                <a:latin typeface="华文细黑" pitchFamily="2" charset="-122"/>
                <a:ea typeface="华文细黑" pitchFamily="2" charset="-122"/>
              </a:rPr>
              <a:t>发行伪造</a:t>
            </a:r>
            <a:r>
              <a:rPr lang="zh-CN" altLang="en-US" sz="3000" b="1" dirty="0">
                <a:latin typeface="华文细黑" pitchFamily="2" charset="-122"/>
                <a:ea typeface="华文细黑" pitchFamily="2" charset="-122"/>
              </a:rPr>
              <a:t>的方法。</a:t>
            </a:r>
          </a:p>
          <a:p>
            <a:pPr marL="765353" indent="-765353">
              <a:lnSpc>
                <a:spcPct val="80000"/>
              </a:lnSpc>
              <a:buNone/>
            </a:pPr>
            <a:r>
              <a:rPr lang="zh-CN" altLang="en-US" sz="3000" b="1" dirty="0">
                <a:latin typeface="华文细黑" pitchFamily="2" charset="-122"/>
                <a:ea typeface="华文细黑" pitchFamily="2" charset="-122"/>
              </a:rPr>
              <a:t>　　文本水印是用一种无法感知的方法来标记文档，并以此</a:t>
            </a:r>
            <a:r>
              <a:rPr lang="zh-CN" altLang="en-US" sz="3000" b="1" dirty="0" smtClean="0">
                <a:latin typeface="华文细黑" pitchFamily="2" charset="-122"/>
                <a:ea typeface="华文细黑" pitchFamily="2" charset="-122"/>
              </a:rPr>
              <a:t>来登记</a:t>
            </a:r>
            <a:r>
              <a:rPr lang="zh-CN" altLang="en-US" sz="3000" b="1" dirty="0">
                <a:latin typeface="华文细黑" pitchFamily="2" charset="-122"/>
                <a:ea typeface="华文细黑" pitchFamily="2" charset="-122"/>
              </a:rPr>
              <a:t>非法分发文档的所有者。如果发现有非法分发的嫌疑，</a:t>
            </a:r>
            <a:r>
              <a:rPr lang="zh-CN" altLang="en-US" sz="3000" b="1" dirty="0" smtClean="0">
                <a:latin typeface="华文细黑" pitchFamily="2" charset="-122"/>
                <a:ea typeface="华文细黑" pitchFamily="2" charset="-122"/>
              </a:rPr>
              <a:t>则可以</a:t>
            </a:r>
            <a:r>
              <a:rPr lang="zh-CN" altLang="en-US" sz="3000" b="1" dirty="0">
                <a:latin typeface="华文细黑" pitchFamily="2" charset="-122"/>
                <a:ea typeface="华文细黑" pitchFamily="2" charset="-122"/>
              </a:rPr>
              <a:t>通过检测水印的方法找出文档所有者，它可以很好的</a:t>
            </a:r>
            <a:r>
              <a:rPr lang="zh-CN" altLang="en-US" sz="3000" b="1" dirty="0" smtClean="0">
                <a:latin typeface="华文细黑" pitchFamily="2" charset="-122"/>
                <a:ea typeface="华文细黑" pitchFamily="2" charset="-122"/>
              </a:rPr>
              <a:t>解决类似</a:t>
            </a:r>
            <a:r>
              <a:rPr lang="zh-CN" altLang="en-US" sz="3000" b="1" dirty="0">
                <a:latin typeface="华文细黑" pitchFamily="2" charset="-122"/>
                <a:ea typeface="华文细黑" pitchFamily="2" charset="-122"/>
              </a:rPr>
              <a:t>问题。</a:t>
            </a:r>
          </a:p>
          <a:p>
            <a:pPr marL="765353" indent="-765353">
              <a:lnSpc>
                <a:spcPct val="80000"/>
              </a:lnSpc>
              <a:buNone/>
            </a:pPr>
            <a:r>
              <a:rPr lang="zh-CN" altLang="en-US" sz="3000" b="1" dirty="0">
                <a:latin typeface="华文细黑" pitchFamily="2" charset="-122"/>
                <a:ea typeface="华文细黑" pitchFamily="2" charset="-122"/>
              </a:rPr>
              <a:t>       由于文本文件没有太多的冗余信息，且在文本文件中</a:t>
            </a:r>
            <a:r>
              <a:rPr lang="zh-CN" altLang="en-US" sz="3000" b="1" dirty="0" smtClean="0">
                <a:latin typeface="华文细黑" pitchFamily="2" charset="-122"/>
                <a:ea typeface="华文细黑" pitchFamily="2" charset="-122"/>
              </a:rPr>
              <a:t>嵌入信息</a:t>
            </a:r>
            <a:r>
              <a:rPr lang="zh-CN" altLang="en-US" sz="3000" b="1" dirty="0">
                <a:latin typeface="华文细黑" pitchFamily="2" charset="-122"/>
                <a:ea typeface="华文细黑" pitchFamily="2" charset="-122"/>
              </a:rPr>
              <a:t>极易被阅读者发现，同时一些字处理软件在有意无意间</a:t>
            </a:r>
            <a:r>
              <a:rPr lang="zh-CN" altLang="en-US" sz="3000" b="1" dirty="0" smtClean="0">
                <a:latin typeface="华文细黑" pitchFamily="2" charset="-122"/>
                <a:ea typeface="华文细黑" pitchFamily="2" charset="-122"/>
              </a:rPr>
              <a:t>也会</a:t>
            </a:r>
            <a:r>
              <a:rPr lang="zh-CN" altLang="en-US" sz="3000" b="1" dirty="0">
                <a:latin typeface="华文细黑" pitchFamily="2" charset="-122"/>
                <a:ea typeface="华文细黑" pitchFamily="2" charset="-122"/>
              </a:rPr>
              <a:t>破坏原始文件，因而在其中嵌入数字水印比较困难。</a:t>
            </a:r>
          </a:p>
        </p:txBody>
      </p:sp>
    </p:spTree>
    <p:extLst>
      <p:ext uri="{BB962C8B-B14F-4D97-AF65-F5344CB8AC3E}">
        <p14:creationId xmlns:p14="http://schemas.microsoft.com/office/powerpoint/2010/main" val="30986221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B7978FD-5FD1-4609-9875-13A91841F5DD}" type="slidenum">
              <a:rPr lang="zh-CN" altLang="en-US"/>
              <a:pPr/>
              <a:t>11</a:t>
            </a:fld>
            <a:endParaRPr lang="en-US" altLang="zh-CN"/>
          </a:p>
        </p:txBody>
      </p:sp>
      <p:sp>
        <p:nvSpPr>
          <p:cNvPr id="40963" name="Rectangle 3"/>
          <p:cNvSpPr>
            <a:spLocks noGrp="1" noChangeArrowheads="1"/>
          </p:cNvSpPr>
          <p:nvPr>
            <p:ph type="body" sz="half" idx="1"/>
          </p:nvPr>
        </p:nvSpPr>
        <p:spPr>
          <a:xfrm>
            <a:off x="524719" y="519981"/>
            <a:ext cx="11894344" cy="5544616"/>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2、文本数字水印的载体类型     </a:t>
            </a:r>
          </a:p>
          <a:p>
            <a:pPr marL="765353" indent="-765353">
              <a:lnSpc>
                <a:spcPct val="80000"/>
              </a:lnSpc>
              <a:buNone/>
            </a:pPr>
            <a:r>
              <a:rPr lang="zh-CN" altLang="en-US" sz="3000" b="1" dirty="0">
                <a:latin typeface="华文细黑" pitchFamily="2" charset="-122"/>
                <a:ea typeface="华文细黑" pitchFamily="2" charset="-122"/>
              </a:rPr>
              <a:t>       用于信息隐藏的文本载体主要分以下几种类型：</a:t>
            </a:r>
          </a:p>
          <a:p>
            <a:pPr marL="765353" indent="-765353">
              <a:lnSpc>
                <a:spcPct val="80000"/>
              </a:lnSpc>
              <a:buNone/>
            </a:pPr>
            <a:r>
              <a:rPr lang="zh-CN" altLang="en-US" sz="3000" b="1" dirty="0">
                <a:latin typeface="华文细黑" pitchFamily="2" charset="-122"/>
                <a:ea typeface="华文细黑" pitchFamily="2" charset="-122"/>
              </a:rPr>
              <a:t>　   1）非图像格式的电子文本。包括无排版格式的纯</a:t>
            </a:r>
            <a:r>
              <a:rPr lang="zh-CN" altLang="en-US" sz="3000" b="1" dirty="0" smtClean="0">
                <a:latin typeface="华文细黑" pitchFamily="2" charset="-122"/>
                <a:ea typeface="华文细黑" pitchFamily="2" charset="-122"/>
              </a:rPr>
              <a:t>文本</a:t>
            </a:r>
            <a:r>
              <a:rPr lang="en-US" altLang="zh-CN" sz="3000" b="1" dirty="0" smtClean="0">
                <a:latin typeface="华文细黑" pitchFamily="2" charset="-122"/>
                <a:ea typeface="华文细黑" pitchFamily="2" charset="-122"/>
              </a:rPr>
              <a:t>(</a:t>
            </a:r>
            <a:r>
              <a:rPr lang="zh-CN" altLang="en-US" sz="3000" b="1" dirty="0">
                <a:latin typeface="华文细黑" pitchFamily="2" charset="-122"/>
                <a:ea typeface="华文细黑" pitchFamily="2" charset="-122"/>
              </a:rPr>
              <a:t>如ASCII文件</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和其他具有一定排版格式的文件</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如</a:t>
            </a:r>
            <a:r>
              <a:rPr lang="en-US" altLang="zh-CN" sz="3000" b="1" dirty="0">
                <a:latin typeface="华文细黑" pitchFamily="2" charset="-122"/>
                <a:ea typeface="华文细黑" pitchFamily="2" charset="-122"/>
              </a:rPr>
              <a:t>PDF)</a:t>
            </a:r>
            <a:r>
              <a:rPr lang="zh-CN" altLang="en-US" sz="3000" b="1" dirty="0">
                <a:latin typeface="华文细黑" pitchFamily="2" charset="-122"/>
                <a:ea typeface="华文细黑" pitchFamily="2" charset="-122"/>
              </a:rPr>
              <a:t>。</a:t>
            </a:r>
          </a:p>
          <a:p>
            <a:pPr marL="765353" indent="-765353">
              <a:lnSpc>
                <a:spcPct val="80000"/>
              </a:lnSpc>
              <a:buNone/>
            </a:pPr>
            <a:r>
              <a:rPr lang="zh-CN" altLang="en-US" sz="3000" b="1" dirty="0">
                <a:latin typeface="华文细黑" pitchFamily="2" charset="-122"/>
                <a:ea typeface="华文细黑" pitchFamily="2" charset="-122"/>
              </a:rPr>
              <a:t>　   2）文本图像。包含文本内容的灰度图像或二值图像。</a:t>
            </a:r>
            <a:r>
              <a:rPr lang="zh-CN" altLang="en-US" sz="3000" b="1" dirty="0" smtClean="0">
                <a:latin typeface="华文细黑" pitchFamily="2" charset="-122"/>
                <a:ea typeface="华文细黑" pitchFamily="2" charset="-122"/>
              </a:rPr>
              <a:t>常见</a:t>
            </a:r>
            <a:r>
              <a:rPr lang="zh-CN" altLang="en-US" sz="3000" b="1" dirty="0">
                <a:latin typeface="华文细黑" pitchFamily="2" charset="-122"/>
                <a:ea typeface="华文细黑" pitchFamily="2" charset="-122"/>
              </a:rPr>
              <a:t>的是二值本文图像，其中的内容未经文字和排版识别。</a:t>
            </a:r>
          </a:p>
          <a:p>
            <a:pPr marL="765353" indent="-765353">
              <a:lnSpc>
                <a:spcPct val="80000"/>
              </a:lnSpc>
              <a:buNone/>
            </a:pPr>
            <a:r>
              <a:rPr lang="zh-CN" altLang="en-US" sz="3000" b="1" dirty="0">
                <a:latin typeface="华文细黑" pitchFamily="2" charset="-122"/>
                <a:ea typeface="华文细黑" pitchFamily="2" charset="-122"/>
              </a:rPr>
              <a:t>       3）纸质文本。从文本信息隐藏角度来看，这类载体</a:t>
            </a:r>
            <a:r>
              <a:rPr lang="zh-CN" altLang="en-US" sz="3000" b="1" dirty="0" smtClean="0">
                <a:latin typeface="华文细黑" pitchFamily="2" charset="-122"/>
                <a:ea typeface="华文细黑" pitchFamily="2" charset="-122"/>
              </a:rPr>
              <a:t>若要实现</a:t>
            </a:r>
            <a:r>
              <a:rPr lang="zh-CN" altLang="en-US" sz="3000" b="1" dirty="0">
                <a:latin typeface="华文细黑" pitchFamily="2" charset="-122"/>
                <a:ea typeface="华文细黑" pitchFamily="2" charset="-122"/>
              </a:rPr>
              <a:t>自动提取，需要先对其进行数字化，文字和排版识别等</a:t>
            </a:r>
            <a:r>
              <a:rPr lang="zh-CN" altLang="en-US" sz="3000" b="1" dirty="0" smtClean="0">
                <a:latin typeface="华文细黑" pitchFamily="2" charset="-122"/>
                <a:ea typeface="华文细黑" pitchFamily="2" charset="-122"/>
              </a:rPr>
              <a:t>步骤。</a:t>
            </a:r>
            <a:endParaRPr lang="zh-CN" altLang="en-US" sz="3000" b="1" dirty="0">
              <a:latin typeface="华文细黑" pitchFamily="2" charset="-122"/>
              <a:ea typeface="华文细黑" pitchFamily="2" charset="-122"/>
            </a:endParaRPr>
          </a:p>
        </p:txBody>
      </p:sp>
    </p:spTree>
    <p:extLst>
      <p:ext uri="{BB962C8B-B14F-4D97-AF65-F5344CB8AC3E}">
        <p14:creationId xmlns:p14="http://schemas.microsoft.com/office/powerpoint/2010/main" val="15516361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CB404BD-1B84-4140-90DC-2BDFCE765A42}" type="slidenum">
              <a:rPr lang="zh-CN" altLang="en-US"/>
              <a:pPr/>
              <a:t>12</a:t>
            </a:fld>
            <a:endParaRPr lang="en-US" altLang="zh-CN"/>
          </a:p>
        </p:txBody>
      </p:sp>
      <p:sp>
        <p:nvSpPr>
          <p:cNvPr id="41987" name="Rectangle 3"/>
          <p:cNvSpPr>
            <a:spLocks noGrp="1" noChangeArrowheads="1"/>
          </p:cNvSpPr>
          <p:nvPr>
            <p:ph type="body" sz="half" idx="1"/>
          </p:nvPr>
        </p:nvSpPr>
        <p:spPr>
          <a:xfrm>
            <a:off x="596727" y="303957"/>
            <a:ext cx="11894344" cy="4821767"/>
          </a:xfrm>
        </p:spPr>
        <p:txBody>
          <a:bodyPr>
            <a:normAutofit/>
          </a:bodyPr>
          <a:lstStyle/>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3、文本数字水印的应用     </a:t>
            </a:r>
          </a:p>
          <a:p>
            <a:pPr marL="765353" indent="-765353">
              <a:buNone/>
            </a:pPr>
            <a:r>
              <a:rPr lang="zh-CN" altLang="en-US" sz="3000" b="1" dirty="0">
                <a:latin typeface="华文细黑" pitchFamily="2" charset="-122"/>
                <a:ea typeface="华文细黑" pitchFamily="2" charset="-122"/>
              </a:rPr>
              <a:t>    </a:t>
            </a:r>
            <a:r>
              <a:rPr lang="zh-CN" altLang="en-US" sz="3000" b="1" dirty="0">
                <a:latin typeface="华文细黑" pitchFamily="2" charset="-122"/>
                <a:ea typeface="华文细黑" pitchFamily="2" charset="-122"/>
                <a:sym typeface="Arial" charset="0"/>
              </a:rPr>
              <a:t>文本数字水印技术的应用是广泛的，其可能的应用领域有：</a:t>
            </a:r>
          </a:p>
          <a:p>
            <a:pPr marL="765353" indent="-765353">
              <a:buNone/>
            </a:pPr>
            <a:r>
              <a:rPr lang="zh-CN" altLang="en-US" sz="3000" b="1" dirty="0">
                <a:latin typeface="华文细黑" pitchFamily="2" charset="-122"/>
                <a:ea typeface="华文细黑" pitchFamily="2" charset="-122"/>
                <a:sym typeface="Arial" charset="0"/>
              </a:rPr>
              <a:t>        1）数字文本文件的网络发行</a:t>
            </a:r>
          </a:p>
          <a:p>
            <a:pPr marL="765353" indent="-765353">
              <a:buNone/>
            </a:pPr>
            <a:r>
              <a:rPr lang="zh-CN" altLang="en-US" sz="3000" b="1" dirty="0">
                <a:latin typeface="华文细黑" pitchFamily="2" charset="-122"/>
                <a:ea typeface="华文细黑" pitchFamily="2" charset="-122"/>
                <a:sym typeface="Arial" charset="0"/>
              </a:rPr>
              <a:t>　    互联网上存在大量需要版权保护的数字文本文件，在</a:t>
            </a:r>
            <a:r>
              <a:rPr lang="zh-CN" altLang="en-US" sz="3000" b="1" dirty="0" smtClean="0">
                <a:latin typeface="华文细黑" pitchFamily="2" charset="-122"/>
                <a:ea typeface="华文细黑" pitchFamily="2" charset="-122"/>
                <a:sym typeface="Arial" charset="0"/>
              </a:rPr>
              <a:t>其中嵌入</a:t>
            </a:r>
            <a:r>
              <a:rPr lang="zh-CN" altLang="en-US" sz="3000" b="1" dirty="0">
                <a:latin typeface="华文细黑" pitchFamily="2" charset="-122"/>
                <a:ea typeface="华文细黑" pitchFamily="2" charset="-122"/>
                <a:sym typeface="Arial" charset="0"/>
              </a:rPr>
              <a:t>文本数字水印以宣示文件的版权信息，并作为打击盗版</a:t>
            </a:r>
            <a:r>
              <a:rPr lang="zh-CN" altLang="en-US" sz="3000" b="1" dirty="0" smtClean="0">
                <a:latin typeface="华文细黑" pitchFamily="2" charset="-122"/>
                <a:ea typeface="华文细黑" pitchFamily="2" charset="-122"/>
                <a:sym typeface="Arial" charset="0"/>
              </a:rPr>
              <a:t>行为</a:t>
            </a:r>
            <a:r>
              <a:rPr lang="zh-CN" altLang="en-US" sz="3000" b="1" dirty="0">
                <a:latin typeface="华文细黑" pitchFamily="2" charset="-122"/>
                <a:ea typeface="华文细黑" pitchFamily="2" charset="-122"/>
                <a:sym typeface="Arial" charset="0"/>
              </a:rPr>
              <a:t>的证据，是一种促进数字文本文件网络发行的有力手段。</a:t>
            </a:r>
            <a:r>
              <a:rPr lang="zh-CN" altLang="en-US" sz="3000" b="1" dirty="0" smtClean="0">
                <a:latin typeface="华文细黑" pitchFamily="2" charset="-122"/>
                <a:ea typeface="华文细黑" pitchFamily="2" charset="-122"/>
                <a:sym typeface="Arial" charset="0"/>
              </a:rPr>
              <a:t>目前</a:t>
            </a:r>
            <a:r>
              <a:rPr lang="zh-CN" altLang="en-US" sz="3000" b="1" dirty="0">
                <a:latin typeface="华文细黑" pitchFamily="2" charset="-122"/>
                <a:ea typeface="华文细黑" pitchFamily="2" charset="-122"/>
                <a:sym typeface="Arial" charset="0"/>
              </a:rPr>
              <a:t>，很多数字图书馆（CNKI、VIP等）、文学作品专业</a:t>
            </a:r>
            <a:r>
              <a:rPr lang="zh-CN" altLang="en-US" sz="3000" b="1" dirty="0" smtClean="0">
                <a:latin typeface="华文细黑" pitchFamily="2" charset="-122"/>
                <a:ea typeface="华文细黑" pitchFamily="2" charset="-122"/>
                <a:sym typeface="Arial" charset="0"/>
              </a:rPr>
              <a:t>网站(</a:t>
            </a:r>
            <a:r>
              <a:rPr lang="zh-CN" altLang="en-US" sz="3000" b="1" dirty="0">
                <a:latin typeface="华文细黑" pitchFamily="2" charset="-122"/>
                <a:ea typeface="华文细黑" pitchFamily="2" charset="-122"/>
                <a:sym typeface="Arial" charset="0"/>
              </a:rPr>
              <a:t>如起点等)均采用了数字水印技术。</a:t>
            </a:r>
            <a:r>
              <a:rPr lang="zh-CN" altLang="en-US" sz="3000" dirty="0"/>
              <a:t>　</a:t>
            </a:r>
          </a:p>
        </p:txBody>
      </p:sp>
    </p:spTree>
    <p:extLst>
      <p:ext uri="{BB962C8B-B14F-4D97-AF65-F5344CB8AC3E}">
        <p14:creationId xmlns:p14="http://schemas.microsoft.com/office/powerpoint/2010/main" val="3516452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473CA0A-C6B3-423B-BAAC-381CEC63DE1C}" type="slidenum">
              <a:rPr lang="zh-CN" altLang="en-US"/>
              <a:pPr/>
              <a:t>13</a:t>
            </a:fld>
            <a:endParaRPr lang="en-US" altLang="zh-CN"/>
          </a:p>
        </p:txBody>
      </p:sp>
      <p:sp>
        <p:nvSpPr>
          <p:cNvPr id="43011" name="Rectangle 3"/>
          <p:cNvSpPr>
            <a:spLocks noGrp="1" noChangeArrowheads="1"/>
          </p:cNvSpPr>
          <p:nvPr>
            <p:ph type="body" sz="half" idx="1"/>
          </p:nvPr>
        </p:nvSpPr>
        <p:spPr>
          <a:xfrm>
            <a:off x="812751" y="1096045"/>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2）数字证件、合同的防伪（内容认证）</a:t>
            </a:r>
          </a:p>
          <a:p>
            <a:pPr marL="765353" indent="-765353">
              <a:buNone/>
            </a:pPr>
            <a:r>
              <a:rPr lang="zh-CN" altLang="en-US" sz="3000" b="1" dirty="0">
                <a:latin typeface="华文细黑" pitchFamily="2" charset="-122"/>
                <a:ea typeface="华文细黑" pitchFamily="2" charset="-122"/>
              </a:rPr>
              <a:t>　　结合数据加密技术，将载体文本的内容认证信息作为</a:t>
            </a:r>
            <a:r>
              <a:rPr lang="zh-CN" altLang="en-US" sz="3000" b="1" dirty="0" smtClean="0">
                <a:latin typeface="华文细黑" pitchFamily="2" charset="-122"/>
                <a:ea typeface="华文细黑" pitchFamily="2" charset="-122"/>
              </a:rPr>
              <a:t>文本数字</a:t>
            </a:r>
            <a:r>
              <a:rPr lang="zh-CN" altLang="en-US" sz="3000" b="1" dirty="0">
                <a:latin typeface="华文细黑" pitchFamily="2" charset="-122"/>
                <a:ea typeface="华文细黑" pitchFamily="2" charset="-122"/>
              </a:rPr>
              <a:t>水印嵌入到载体文本文件中，从而形成有防篡改功能的</a:t>
            </a:r>
            <a:r>
              <a:rPr lang="zh-CN" altLang="en-US" sz="3000" b="1" dirty="0" smtClean="0">
                <a:latin typeface="华文细黑" pitchFamily="2" charset="-122"/>
                <a:ea typeface="华文细黑" pitchFamily="2" charset="-122"/>
              </a:rPr>
              <a:t>各种</a:t>
            </a:r>
            <a:r>
              <a:rPr lang="zh-CN" altLang="en-US" sz="3000" b="1" dirty="0">
                <a:latin typeface="华文细黑" pitchFamily="2" charset="-122"/>
                <a:ea typeface="华文细黑" pitchFamily="2" charset="-122"/>
              </a:rPr>
              <a:t>证件、合同等。</a:t>
            </a:r>
          </a:p>
          <a:p>
            <a:pPr marL="765353" indent="-765353">
              <a:buNone/>
            </a:pPr>
            <a:r>
              <a:rPr lang="zh-CN" altLang="en-US" sz="3000" b="1" dirty="0">
                <a:latin typeface="华文细黑" pitchFamily="2" charset="-122"/>
                <a:ea typeface="华文细黑" pitchFamily="2" charset="-122"/>
              </a:rPr>
              <a:t>        3）重要文件的安全审计</a:t>
            </a:r>
          </a:p>
          <a:p>
            <a:pPr marL="765353" indent="-765353">
              <a:buNone/>
            </a:pPr>
            <a:r>
              <a:rPr lang="zh-CN" altLang="en-US" sz="3000" b="1" dirty="0">
                <a:latin typeface="华文细黑" pitchFamily="2" charset="-122"/>
                <a:ea typeface="华文细黑" pitchFamily="2" charset="-122"/>
              </a:rPr>
              <a:t>        安全审计属于操作跟踪范畴，将数字文本文件的安全</a:t>
            </a:r>
            <a:r>
              <a:rPr lang="zh-CN" altLang="en-US" sz="3000" b="1" dirty="0" smtClean="0">
                <a:latin typeface="华文细黑" pitchFamily="2" charset="-122"/>
                <a:ea typeface="华文细黑" pitchFamily="2" charset="-122"/>
              </a:rPr>
              <a:t>审计信息</a:t>
            </a:r>
            <a:r>
              <a:rPr lang="zh-CN" altLang="en-US" sz="3000" b="1" dirty="0">
                <a:latin typeface="华文细黑" pitchFamily="2" charset="-122"/>
                <a:ea typeface="华文细黑" pitchFamily="2" charset="-122"/>
              </a:rPr>
              <a:t>作为文本数字水印嵌入到原文件中，可以极大地方便</a:t>
            </a:r>
            <a:r>
              <a:rPr lang="zh-CN" altLang="en-US" sz="3000" b="1" dirty="0" smtClean="0">
                <a:latin typeface="华文细黑" pitchFamily="2" charset="-122"/>
                <a:ea typeface="华文细黑" pitchFamily="2" charset="-122"/>
              </a:rPr>
              <a:t>使用过程</a:t>
            </a:r>
            <a:r>
              <a:rPr lang="zh-CN" altLang="en-US" sz="3000" b="1" dirty="0">
                <a:latin typeface="华文细黑" pitchFamily="2" charset="-122"/>
                <a:ea typeface="华文细黑" pitchFamily="2" charset="-122"/>
              </a:rPr>
              <a:t>的管理与事后的审计。</a:t>
            </a:r>
          </a:p>
        </p:txBody>
      </p:sp>
    </p:spTree>
    <p:extLst>
      <p:ext uri="{BB962C8B-B14F-4D97-AF65-F5344CB8AC3E}">
        <p14:creationId xmlns:p14="http://schemas.microsoft.com/office/powerpoint/2010/main" val="34409265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F77F3AF-8C8F-4356-A40B-4E055131B71B}" type="slidenum">
              <a:rPr lang="zh-CN" altLang="en-US"/>
              <a:pPr/>
              <a:t>14</a:t>
            </a:fld>
            <a:endParaRPr lang="en-US" altLang="zh-CN"/>
          </a:p>
        </p:txBody>
      </p:sp>
      <p:sp>
        <p:nvSpPr>
          <p:cNvPr id="44035" name="Rectangle 3"/>
          <p:cNvSpPr>
            <a:spLocks noGrp="1" noChangeArrowheads="1"/>
          </p:cNvSpPr>
          <p:nvPr>
            <p:ph type="body" sz="half" idx="1"/>
          </p:nvPr>
        </p:nvSpPr>
        <p:spPr>
          <a:xfrm>
            <a:off x="596727" y="231949"/>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4、文本水印的常见算法</a:t>
            </a:r>
          </a:p>
          <a:p>
            <a:pPr marL="765353" indent="-765353">
              <a:buNone/>
            </a:pPr>
            <a:r>
              <a:rPr lang="zh-CN" altLang="en-US" sz="3000" b="1" dirty="0">
                <a:latin typeface="华文细黑" pitchFamily="2" charset="-122"/>
                <a:ea typeface="华文细黑" pitchFamily="2" charset="-122"/>
              </a:rPr>
              <a:t>        文本数字水印一种以文本为原始载体的数字水印技术</a:t>
            </a:r>
            <a:r>
              <a:rPr lang="zh-CN" altLang="en-US" sz="3000" b="1" dirty="0" smtClean="0">
                <a:latin typeface="华文细黑" pitchFamily="2" charset="-122"/>
                <a:ea typeface="华文细黑" pitchFamily="2" charset="-122"/>
              </a:rPr>
              <a:t>。其</a:t>
            </a:r>
            <a:r>
              <a:rPr lang="zh-CN" altLang="en-US" sz="3000" b="1" dirty="0">
                <a:latin typeface="华文细黑" pitchFamily="2" charset="-122"/>
                <a:ea typeface="华文细黑" pitchFamily="2" charset="-122"/>
              </a:rPr>
              <a:t>设计思想和图像数字水印相似：除了文本的作者或者版权</a:t>
            </a:r>
            <a:r>
              <a:rPr lang="zh-CN" altLang="en-US" sz="3000" b="1" dirty="0" smtClean="0">
                <a:latin typeface="华文细黑" pitchFamily="2" charset="-122"/>
                <a:ea typeface="华文细黑" pitchFamily="2" charset="-122"/>
              </a:rPr>
              <a:t>拥有者</a:t>
            </a:r>
            <a:r>
              <a:rPr lang="zh-CN" altLang="en-US" sz="3000" b="1" dirty="0">
                <a:latin typeface="华文细黑" pitchFamily="2" charset="-122"/>
                <a:ea typeface="华文细黑" pitchFamily="2" charset="-122"/>
              </a:rPr>
              <a:t>，其它任何人都不能从中检测出水印信息。由于文本中</a:t>
            </a:r>
            <a:r>
              <a:rPr lang="zh-CN" altLang="en-US" sz="3000" b="1" dirty="0" smtClean="0">
                <a:latin typeface="华文细黑" pitchFamily="2" charset="-122"/>
                <a:ea typeface="华文细黑" pitchFamily="2" charset="-122"/>
              </a:rPr>
              <a:t>并不</a:t>
            </a:r>
            <a:r>
              <a:rPr lang="zh-CN" altLang="en-US" sz="3000" b="1" dirty="0">
                <a:latin typeface="华文细黑" pitchFamily="2" charset="-122"/>
                <a:ea typeface="华文细黑" pitchFamily="2" charset="-122"/>
              </a:rPr>
              <a:t>包含用于秘密信息传递的冗余信息，在文本中加入水印</a:t>
            </a:r>
            <a:r>
              <a:rPr lang="zh-CN" altLang="en-US" sz="3000" b="1" dirty="0" smtClean="0">
                <a:latin typeface="华文细黑" pitchFamily="2" charset="-122"/>
                <a:ea typeface="华文细黑" pitchFamily="2" charset="-122"/>
              </a:rPr>
              <a:t>信息比较</a:t>
            </a:r>
            <a:r>
              <a:rPr lang="zh-CN" altLang="en-US" sz="3000" b="1" dirty="0">
                <a:latin typeface="华文细黑" pitchFamily="2" charset="-122"/>
                <a:ea typeface="华文细黑" pitchFamily="2" charset="-122"/>
              </a:rPr>
              <a:t>困难。</a:t>
            </a:r>
          </a:p>
          <a:p>
            <a:pPr marL="765353" indent="-765353">
              <a:buNone/>
            </a:pPr>
            <a:r>
              <a:rPr lang="zh-CN" altLang="en-US" sz="3000" b="1" dirty="0">
                <a:latin typeface="华文细黑" pitchFamily="2" charset="-122"/>
                <a:ea typeface="华文细黑" pitchFamily="2" charset="-122"/>
              </a:rPr>
              <a:t>        现有的文本水印分为以下几类。</a:t>
            </a:r>
          </a:p>
        </p:txBody>
      </p:sp>
    </p:spTree>
    <p:extLst>
      <p:ext uri="{BB962C8B-B14F-4D97-AF65-F5344CB8AC3E}">
        <p14:creationId xmlns:p14="http://schemas.microsoft.com/office/powerpoint/2010/main" val="5177106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8129E16D-90F6-402A-B882-D9AF0C9A86E3}" type="slidenum">
              <a:rPr lang="zh-CN" altLang="en-US"/>
              <a:pPr/>
              <a:t>15</a:t>
            </a:fld>
            <a:endParaRPr lang="en-US" altLang="zh-CN"/>
          </a:p>
        </p:txBody>
      </p:sp>
      <p:sp>
        <p:nvSpPr>
          <p:cNvPr id="45059" name="Rectangle 3"/>
          <p:cNvSpPr>
            <a:spLocks noGrp="1" noChangeArrowheads="1"/>
          </p:cNvSpPr>
          <p:nvPr>
            <p:ph type="body" sz="half" idx="1"/>
          </p:nvPr>
        </p:nvSpPr>
        <p:spPr>
          <a:xfrm>
            <a:off x="668735" y="591989"/>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1）基于文档结构微调的文本水印</a:t>
            </a:r>
          </a:p>
          <a:p>
            <a:pPr marL="765353" indent="-765353">
              <a:buNone/>
            </a:pPr>
            <a:r>
              <a:rPr lang="zh-CN" altLang="en-US" sz="3000" b="1" dirty="0">
                <a:latin typeface="华文细黑" pitchFamily="2" charset="-122"/>
                <a:ea typeface="华文细黑" pitchFamily="2" charset="-122"/>
              </a:rPr>
              <a:t>      （1）行移编码文本数字水印</a:t>
            </a:r>
          </a:p>
          <a:p>
            <a:pPr marL="765353" indent="-765353">
              <a:buNone/>
            </a:pPr>
            <a:r>
              <a:rPr lang="zh-CN" altLang="en-US" sz="3000" b="1" dirty="0">
                <a:latin typeface="华文细黑" pitchFamily="2" charset="-122"/>
                <a:ea typeface="华文细黑" pitchFamily="2" charset="-122"/>
              </a:rPr>
              <a:t>        文本中存在行间距，行移编码就是利用文本的行间距</a:t>
            </a:r>
            <a:r>
              <a:rPr lang="zh-CN" altLang="en-US" sz="3000" b="1" dirty="0" smtClean="0">
                <a:latin typeface="华文细黑" pitchFamily="2" charset="-122"/>
                <a:ea typeface="华文细黑" pitchFamily="2" charset="-122"/>
              </a:rPr>
              <a:t>携带水印</a:t>
            </a:r>
            <a:r>
              <a:rPr lang="zh-CN" altLang="en-US" sz="3000" b="1" dirty="0">
                <a:latin typeface="华文细黑" pitchFamily="2" charset="-122"/>
                <a:ea typeface="华文细黑" pitchFamily="2" charset="-122"/>
              </a:rPr>
              <a:t>信息的一种方法。在文本中将某一整行垂直移动来嵌入</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信息，而其相邻的上下两行位置不动，作为提取水印时的</a:t>
            </a:r>
            <a:r>
              <a:rPr lang="zh-CN" altLang="en-US" sz="3000" b="1" dirty="0" smtClean="0">
                <a:latin typeface="华文细黑" pitchFamily="2" charset="-122"/>
                <a:ea typeface="华文细黑" pitchFamily="2" charset="-122"/>
              </a:rPr>
              <a:t>参照</a:t>
            </a:r>
            <a:r>
              <a:rPr lang="zh-CN" altLang="en-US" sz="3000" b="1" dirty="0">
                <a:latin typeface="华文细黑" pitchFamily="2" charset="-122"/>
                <a:ea typeface="华文细黑" pitchFamily="2" charset="-122"/>
              </a:rPr>
              <a:t>行，嵌入水印信息的行根据水印数据的比特流进行轻微的</a:t>
            </a:r>
            <a:r>
              <a:rPr lang="zh-CN" altLang="en-US" sz="3000" b="1" dirty="0" smtClean="0">
                <a:latin typeface="华文细黑" pitchFamily="2" charset="-122"/>
                <a:ea typeface="华文细黑" pitchFamily="2" charset="-122"/>
              </a:rPr>
              <a:t>上移</a:t>
            </a:r>
            <a:r>
              <a:rPr lang="zh-CN" altLang="en-US" sz="3000" b="1" dirty="0">
                <a:latin typeface="华文细黑" pitchFamily="2" charset="-122"/>
                <a:ea typeface="华文细黑" pitchFamily="2" charset="-122"/>
              </a:rPr>
              <a:t>或者下移。如果一个文本文件最初的行间距是均匀的，该</a:t>
            </a:r>
            <a:r>
              <a:rPr lang="zh-CN" altLang="en-US" sz="3000" b="1" dirty="0" smtClean="0">
                <a:latin typeface="华文细黑" pitchFamily="2" charset="-122"/>
                <a:ea typeface="华文细黑" pitchFamily="2" charset="-122"/>
              </a:rPr>
              <a:t>类算法</a:t>
            </a:r>
            <a:r>
              <a:rPr lang="zh-CN" altLang="en-US" sz="3000" b="1" dirty="0">
                <a:latin typeface="华文细黑" pitchFamily="2" charset="-122"/>
                <a:ea typeface="华文细黑" pitchFamily="2" charset="-122"/>
              </a:rPr>
              <a:t>可以实现盲提取。优点是具有较强的鲁棒性，缺点是</a:t>
            </a:r>
            <a:r>
              <a:rPr lang="zh-CN" altLang="en-US" sz="3000" b="1" dirty="0" smtClean="0">
                <a:latin typeface="华文细黑" pitchFamily="2" charset="-122"/>
                <a:ea typeface="华文细黑" pitchFamily="2" charset="-122"/>
              </a:rPr>
              <a:t>水印容量</a:t>
            </a:r>
            <a:r>
              <a:rPr lang="zh-CN" altLang="en-US" sz="3000" b="1" dirty="0">
                <a:latin typeface="华文细黑" pitchFamily="2" charset="-122"/>
                <a:ea typeface="华文细黑" pitchFamily="2" charset="-122"/>
              </a:rPr>
              <a:t>较小。</a:t>
            </a:r>
          </a:p>
        </p:txBody>
      </p:sp>
    </p:spTree>
    <p:extLst>
      <p:ext uri="{BB962C8B-B14F-4D97-AF65-F5344CB8AC3E}">
        <p14:creationId xmlns:p14="http://schemas.microsoft.com/office/powerpoint/2010/main" val="13169387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E370EB4-4AC2-4B64-B36A-3884C0BD5F09}" type="slidenum">
              <a:rPr lang="zh-CN" altLang="en-US"/>
              <a:pPr/>
              <a:t>16</a:t>
            </a:fld>
            <a:endParaRPr lang="en-US" altLang="zh-CN"/>
          </a:p>
        </p:txBody>
      </p:sp>
      <p:sp>
        <p:nvSpPr>
          <p:cNvPr id="46083" name="Rectangle 3"/>
          <p:cNvSpPr>
            <a:spLocks noGrp="1" noChangeArrowheads="1"/>
          </p:cNvSpPr>
          <p:nvPr>
            <p:ph type="body" sz="half" idx="1"/>
          </p:nvPr>
        </p:nvSpPr>
        <p:spPr>
          <a:xfrm>
            <a:off x="740743" y="880021"/>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（2）字移编码文本数字水印       </a:t>
            </a:r>
          </a:p>
          <a:p>
            <a:pPr marL="765353" indent="-765353">
              <a:buNone/>
            </a:pPr>
            <a:r>
              <a:rPr lang="zh-CN" altLang="en-US" sz="3000" b="1" dirty="0">
                <a:latin typeface="华文细黑" pitchFamily="2" charset="-122"/>
                <a:ea typeface="华文细黑" pitchFamily="2" charset="-122"/>
              </a:rPr>
              <a:t>         将文本行中的单词在水平位置上左移或右移来嵌入</a:t>
            </a:r>
            <a:r>
              <a:rPr lang="zh-CN" altLang="en-US" sz="3000" b="1" dirty="0" smtClean="0">
                <a:latin typeface="华文细黑" pitchFamily="2" charset="-122"/>
                <a:ea typeface="华文细黑" pitchFamily="2" charset="-122"/>
              </a:rPr>
              <a:t>水印信息</a:t>
            </a:r>
            <a:r>
              <a:rPr lang="zh-CN" altLang="en-US" sz="3000" b="1" dirty="0">
                <a:latin typeface="华文细黑" pitchFamily="2" charset="-122"/>
                <a:ea typeface="华文细黑" pitchFamily="2" charset="-122"/>
              </a:rPr>
              <a:t>，而其相邻的单词不动，作为提取水印时的参考位置。</a:t>
            </a:r>
          </a:p>
          <a:p>
            <a:pPr marL="765353" indent="-765353">
              <a:buNone/>
            </a:pPr>
            <a:r>
              <a:rPr lang="zh-CN" altLang="en-US" sz="3000" b="1" dirty="0">
                <a:latin typeface="华文细黑" pitchFamily="2" charset="-122"/>
                <a:ea typeface="华文细黑" pitchFamily="2" charset="-122"/>
              </a:rPr>
              <a:t>        基于统计的字间距编码方法，借助将相邻的单词分组的</a:t>
            </a:r>
            <a:r>
              <a:rPr lang="zh-CN" altLang="en-US" sz="3000" b="1" dirty="0" smtClean="0">
                <a:latin typeface="华文细黑" pitchFamily="2" charset="-122"/>
                <a:ea typeface="华文细黑" pitchFamily="2" charset="-122"/>
              </a:rPr>
              <a:t>思想</a:t>
            </a:r>
            <a:r>
              <a:rPr lang="zh-CN" altLang="en-US" sz="3000" b="1" dirty="0">
                <a:latin typeface="华文细黑" pitchFamily="2" charset="-122"/>
                <a:ea typeface="华文细黑" pitchFamily="2" charset="-122"/>
              </a:rPr>
              <a:t>，在文档中重复嵌入相同的水印信息。该方法具有更强的</a:t>
            </a:r>
            <a:r>
              <a:rPr lang="zh-CN" altLang="en-US" sz="3000" b="1" dirty="0" smtClean="0">
                <a:latin typeface="华文细黑" pitchFamily="2" charset="-122"/>
                <a:ea typeface="华文细黑" pitchFamily="2" charset="-122"/>
              </a:rPr>
              <a:t>鲁棒性</a:t>
            </a:r>
            <a:r>
              <a:rPr lang="zh-CN" altLang="en-US" sz="3000" b="1" dirty="0">
                <a:latin typeface="华文细黑" pitchFamily="2" charset="-122"/>
                <a:ea typeface="华文细黑" pitchFamily="2" charset="-122"/>
              </a:rPr>
              <a:t>，但水印容量降低。利用字母间距和词间距的改进算法</a:t>
            </a:r>
            <a:r>
              <a:rPr lang="zh-CN" altLang="en-US" sz="3000" b="1" dirty="0" smtClean="0">
                <a:latin typeface="华文细黑" pitchFamily="2" charset="-122"/>
                <a:ea typeface="华文细黑" pitchFamily="2" charset="-122"/>
              </a:rPr>
              <a:t>增加</a:t>
            </a:r>
            <a:r>
              <a:rPr lang="zh-CN" altLang="en-US" sz="3000" b="1" dirty="0">
                <a:latin typeface="华文细黑" pitchFamily="2" charset="-122"/>
                <a:ea typeface="华文细黑" pitchFamily="2" charset="-122"/>
              </a:rPr>
              <a:t>了水印容量，但对于文件拷贝、打印和扫描攻击的鲁棒性</a:t>
            </a:r>
            <a:r>
              <a:rPr lang="zh-CN" altLang="en-US" sz="3000" b="1" dirty="0" smtClean="0">
                <a:latin typeface="华文细黑" pitchFamily="2" charset="-122"/>
                <a:ea typeface="华文细黑" pitchFamily="2" charset="-122"/>
              </a:rPr>
              <a:t>较差</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已有的该类算法都不能实现盲提取。</a:t>
            </a:r>
          </a:p>
        </p:txBody>
      </p:sp>
    </p:spTree>
    <p:extLst>
      <p:ext uri="{BB962C8B-B14F-4D97-AF65-F5344CB8AC3E}">
        <p14:creationId xmlns:p14="http://schemas.microsoft.com/office/powerpoint/2010/main" val="26249744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C600E0C-4326-44F7-8187-57337F04C20E}" type="slidenum">
              <a:rPr lang="zh-CN" altLang="en-US"/>
              <a:pPr/>
              <a:t>17</a:t>
            </a:fld>
            <a:endParaRPr lang="en-US" altLang="zh-CN"/>
          </a:p>
        </p:txBody>
      </p:sp>
      <p:sp>
        <p:nvSpPr>
          <p:cNvPr id="47107" name="Rectangle 3"/>
          <p:cNvSpPr>
            <a:spLocks noGrp="1" noChangeArrowheads="1"/>
          </p:cNvSpPr>
          <p:nvPr>
            <p:ph type="body" sz="half" idx="1"/>
          </p:nvPr>
        </p:nvSpPr>
        <p:spPr>
          <a:xfrm>
            <a:off x="524719" y="303957"/>
            <a:ext cx="11894344" cy="4821767"/>
          </a:xfrm>
        </p:spPr>
        <p:txBody>
          <a:bodyPr>
            <a:normAutofit/>
          </a:bodyPr>
          <a:lstStyle/>
          <a:p>
            <a:pPr marL="765353" indent="-765353">
              <a:lnSpc>
                <a:spcPct val="80000"/>
              </a:lnSpc>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（3）特征编码文本数字水印       </a:t>
            </a:r>
          </a:p>
          <a:p>
            <a:pPr marL="765353" indent="-765353">
              <a:lnSpc>
                <a:spcPct val="80000"/>
              </a:lnSpc>
              <a:buNone/>
            </a:pPr>
            <a:r>
              <a:rPr lang="zh-CN" altLang="en-US" sz="3000" b="1" dirty="0">
                <a:latin typeface="华文细黑" pitchFamily="2" charset="-122"/>
                <a:ea typeface="华文细黑" pitchFamily="2" charset="-122"/>
              </a:rPr>
              <a:t>        通过改变单词字母的特征来嵌入水印。例如字体，字号</a:t>
            </a:r>
            <a:r>
              <a:rPr lang="zh-CN" altLang="en-US" sz="3000" b="1" dirty="0" smtClean="0">
                <a:latin typeface="华文细黑" pitchFamily="2" charset="-122"/>
                <a:ea typeface="华文细黑" pitchFamily="2" charset="-122"/>
              </a:rPr>
              <a:t>，颜色</a:t>
            </a:r>
            <a:r>
              <a:rPr lang="zh-CN" altLang="en-US" sz="3000" b="1" dirty="0">
                <a:latin typeface="华文细黑" pitchFamily="2" charset="-122"/>
                <a:ea typeface="华文细黑" pitchFamily="2" charset="-122"/>
              </a:rPr>
              <a:t>，下划线，笔划的宽度、高度、方向、区域的亮度等。</a:t>
            </a:r>
            <a:r>
              <a:rPr lang="zh-CN" altLang="en-US" sz="3000" b="1" dirty="0" smtClean="0">
                <a:latin typeface="华文细黑" pitchFamily="2" charset="-122"/>
                <a:ea typeface="华文细黑" pitchFamily="2" charset="-122"/>
              </a:rPr>
              <a:t>此类</a:t>
            </a:r>
            <a:r>
              <a:rPr lang="zh-CN" altLang="en-US" sz="3000" b="1" dirty="0">
                <a:latin typeface="华文细黑" pitchFamily="2" charset="-122"/>
                <a:ea typeface="华文细黑" pitchFamily="2" charset="-122"/>
              </a:rPr>
              <a:t>方法适用于格式化文档和文本图像文档。</a:t>
            </a:r>
          </a:p>
          <a:p>
            <a:pPr marL="765353" indent="-765353">
              <a:lnSpc>
                <a:spcPct val="80000"/>
              </a:lnSpc>
              <a:buNone/>
            </a:pPr>
            <a:r>
              <a:rPr lang="zh-CN" altLang="en-US" sz="3000" b="1" dirty="0">
                <a:latin typeface="华文细黑" pitchFamily="2" charset="-122"/>
                <a:ea typeface="华文细黑" pitchFamily="2" charset="-122"/>
              </a:rPr>
              <a:t>       基于字符拓扑结构的文本水印算法，设计出语义上相同</a:t>
            </a:r>
            <a:r>
              <a:rPr lang="zh-CN" altLang="en-US" sz="3000" b="1" dirty="0" smtClean="0">
                <a:latin typeface="华文细黑" pitchFamily="2" charset="-122"/>
                <a:ea typeface="华文细黑" pitchFamily="2" charset="-122"/>
              </a:rPr>
              <a:t>的字符</a:t>
            </a:r>
            <a:r>
              <a:rPr lang="zh-CN" altLang="en-US" sz="3000" b="1" dirty="0">
                <a:latin typeface="华文细黑" pitchFamily="2" charset="-122"/>
                <a:ea typeface="华文细黑" pitchFamily="2" charset="-122"/>
              </a:rPr>
              <a:t>的多种字形。用字符字形映射的不同数学模型代表隐藏</a:t>
            </a:r>
            <a:r>
              <a:rPr lang="zh-CN" altLang="en-US" sz="3000" b="1" dirty="0" smtClean="0">
                <a:latin typeface="华文细黑" pitchFamily="2" charset="-122"/>
                <a:ea typeface="华文细黑" pitchFamily="2" charset="-122"/>
              </a:rPr>
              <a:t>信息</a:t>
            </a:r>
            <a:r>
              <a:rPr lang="zh-CN" altLang="en-US" sz="3000" b="1" dirty="0">
                <a:latin typeface="华文细黑" pitchFamily="2" charset="-122"/>
                <a:ea typeface="华文细黑" pitchFamily="2" charset="-122"/>
              </a:rPr>
              <a:t>字符具有很多特征，特征编码的容量很大，水印容量很大</a:t>
            </a:r>
            <a:r>
              <a:rPr lang="zh-CN" altLang="en-US" sz="3000" b="1" dirty="0" smtClean="0">
                <a:latin typeface="华文细黑" pitchFamily="2" charset="-122"/>
                <a:ea typeface="华文细黑" pitchFamily="2" charset="-122"/>
              </a:rPr>
              <a:t>，但是</a:t>
            </a:r>
            <a:r>
              <a:rPr lang="zh-CN" altLang="en-US" sz="3000" b="1" dirty="0">
                <a:latin typeface="华文细黑" pitchFamily="2" charset="-122"/>
                <a:ea typeface="华文细黑" pitchFamily="2" charset="-122"/>
              </a:rPr>
              <a:t>水印提取有时需要参考原始文档。</a:t>
            </a:r>
          </a:p>
        </p:txBody>
      </p:sp>
    </p:spTree>
    <p:extLst>
      <p:ext uri="{BB962C8B-B14F-4D97-AF65-F5344CB8AC3E}">
        <p14:creationId xmlns:p14="http://schemas.microsoft.com/office/powerpoint/2010/main" val="23776150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5605FA7-456B-4696-AB16-A7D01DEA4134}" type="slidenum">
              <a:rPr lang="zh-CN" altLang="en-US"/>
              <a:pPr/>
              <a:t>18</a:t>
            </a:fld>
            <a:endParaRPr lang="en-US" altLang="zh-CN"/>
          </a:p>
        </p:txBody>
      </p:sp>
      <p:sp>
        <p:nvSpPr>
          <p:cNvPr id="48131" name="Rectangle 3"/>
          <p:cNvSpPr>
            <a:spLocks noGrp="1" noChangeArrowheads="1"/>
          </p:cNvSpPr>
          <p:nvPr>
            <p:ph type="body" sz="half" idx="1"/>
          </p:nvPr>
        </p:nvSpPr>
        <p:spPr>
          <a:xfrm>
            <a:off x="524719" y="519981"/>
            <a:ext cx="11894344" cy="4821767"/>
          </a:xfrm>
        </p:spPr>
        <p:txBody>
          <a:bodyPr>
            <a:normAutofit/>
          </a:bodyPr>
          <a:lstStyle/>
          <a:p>
            <a:pPr marL="765353" indent="-765353">
              <a:lnSpc>
                <a:spcPct val="80000"/>
              </a:lnSpc>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2）基于文本内容的方法</a:t>
            </a:r>
          </a:p>
          <a:p>
            <a:pPr marL="765353" indent="-765353">
              <a:lnSpc>
                <a:spcPct val="80000"/>
              </a:lnSpc>
              <a:buNone/>
            </a:pPr>
            <a:r>
              <a:rPr lang="zh-CN" altLang="en-US" sz="3000" b="1" dirty="0">
                <a:latin typeface="华文细黑" pitchFamily="2" charset="-122"/>
                <a:ea typeface="华文细黑" pitchFamily="2" charset="-122"/>
              </a:rPr>
              <a:t>        该方法源于信息隐藏技术。它将一个载体文本看成</a:t>
            </a:r>
            <a:r>
              <a:rPr lang="zh-CN" altLang="en-US" sz="3000" b="1" dirty="0" smtClean="0">
                <a:latin typeface="华文细黑" pitchFamily="2" charset="-122"/>
                <a:ea typeface="华文细黑" pitchFamily="2" charset="-122"/>
              </a:rPr>
              <a:t>一系列的</a:t>
            </a:r>
            <a:r>
              <a:rPr lang="zh-CN" altLang="en-US" sz="3000" b="1" dirty="0">
                <a:latin typeface="华文细黑" pitchFamily="2" charset="-122"/>
                <a:ea typeface="华文细黑" pitchFamily="2" charset="-122"/>
              </a:rPr>
              <a:t>意义序列而非文本图像。</a:t>
            </a:r>
          </a:p>
          <a:p>
            <a:pPr marL="765353" indent="-765353">
              <a:lnSpc>
                <a:spcPct val="80000"/>
              </a:lnSpc>
              <a:buNone/>
            </a:pPr>
            <a:r>
              <a:rPr lang="zh-CN" altLang="en-US" sz="3000" b="1" dirty="0">
                <a:latin typeface="华文细黑" pitchFamily="2" charset="-122"/>
                <a:ea typeface="华文细黑" pitchFamily="2" charset="-122"/>
              </a:rPr>
              <a:t>     （1）同义词替换技术    </a:t>
            </a:r>
          </a:p>
          <a:p>
            <a:pPr marL="765353" indent="-765353">
              <a:lnSpc>
                <a:spcPct val="80000"/>
              </a:lnSpc>
              <a:buNone/>
            </a:pPr>
            <a:r>
              <a:rPr lang="zh-CN" altLang="en-US" sz="3000" b="1" dirty="0">
                <a:latin typeface="华文细黑" pitchFamily="2" charset="-122"/>
                <a:ea typeface="华文细黑" pitchFamily="2" charset="-122"/>
              </a:rPr>
              <a:t>        利用语言的同义词特性，将一组同义词编为不同的隐藏</a:t>
            </a:r>
            <a:r>
              <a:rPr lang="zh-CN" altLang="en-US" sz="3000" b="1" dirty="0" smtClean="0">
                <a:latin typeface="华文细黑" pitchFamily="2" charset="-122"/>
                <a:ea typeface="华文细黑" pitchFamily="2" charset="-122"/>
              </a:rPr>
              <a:t>代码</a:t>
            </a:r>
            <a:r>
              <a:rPr lang="zh-CN" altLang="en-US" sz="3000" b="1" dirty="0">
                <a:latin typeface="华文细黑" pitchFamily="2" charset="-122"/>
                <a:ea typeface="华文细黑" pitchFamily="2" charset="-122"/>
              </a:rPr>
              <a:t>，在文本中根据水印信息将原有的词汇进行恰当的同义词</a:t>
            </a:r>
            <a:r>
              <a:rPr lang="zh-CN" altLang="en-US" sz="3000" b="1" dirty="0" smtClean="0">
                <a:latin typeface="华文细黑" pitchFamily="2" charset="-122"/>
                <a:ea typeface="华文细黑" pitchFamily="2" charset="-122"/>
              </a:rPr>
              <a:t>替换</a:t>
            </a:r>
            <a:r>
              <a:rPr lang="zh-CN" altLang="en-US" sz="3000" b="1" dirty="0">
                <a:latin typeface="华文细黑" pitchFamily="2" charset="-122"/>
                <a:ea typeface="华文细黑" pitchFamily="2" charset="-122"/>
              </a:rPr>
              <a:t>，使得这些同义词对应的隐藏编码与水印信息匹配，实现</a:t>
            </a:r>
            <a:r>
              <a:rPr lang="zh-CN" altLang="en-US" sz="3000" b="1" dirty="0" smtClean="0">
                <a:latin typeface="华文细黑" pitchFamily="2" charset="-122"/>
                <a:ea typeface="华文细黑" pitchFamily="2" charset="-122"/>
              </a:rPr>
              <a:t>文本</a:t>
            </a:r>
            <a:r>
              <a:rPr lang="zh-CN" altLang="en-US" sz="3000" b="1" dirty="0">
                <a:latin typeface="华文细黑" pitchFamily="2" charset="-122"/>
                <a:ea typeface="华文细黑" pitchFamily="2" charset="-122"/>
              </a:rPr>
              <a:t>水印的嵌入。检测时不需要原始文本信息，查询约定的</a:t>
            </a:r>
            <a:r>
              <a:rPr lang="zh-CN" altLang="en-US" sz="3000" b="1" dirty="0" smtClean="0">
                <a:latin typeface="华文细黑" pitchFamily="2" charset="-122"/>
                <a:ea typeface="华文细黑" pitchFamily="2" charset="-122"/>
              </a:rPr>
              <a:t>同义词</a:t>
            </a:r>
            <a:r>
              <a:rPr lang="zh-CN" altLang="en-US" sz="3000" b="1" dirty="0">
                <a:latin typeface="华文细黑" pitchFamily="2" charset="-122"/>
                <a:ea typeface="华文细黑" pitchFamily="2" charset="-122"/>
              </a:rPr>
              <a:t>对应的隐藏编码得到了水印信息。</a:t>
            </a:r>
          </a:p>
        </p:txBody>
      </p:sp>
    </p:spTree>
    <p:extLst>
      <p:ext uri="{BB962C8B-B14F-4D97-AF65-F5344CB8AC3E}">
        <p14:creationId xmlns:p14="http://schemas.microsoft.com/office/powerpoint/2010/main" val="39383845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899E250-F3D8-4280-9EB4-D8E1577D2B9D}" type="slidenum">
              <a:rPr lang="zh-CN" altLang="en-US"/>
              <a:pPr/>
              <a:t>19</a:t>
            </a:fld>
            <a:endParaRPr lang="en-US" altLang="zh-CN"/>
          </a:p>
        </p:txBody>
      </p:sp>
      <p:sp>
        <p:nvSpPr>
          <p:cNvPr id="49155" name="Rectangle 3"/>
          <p:cNvSpPr>
            <a:spLocks noGrp="1" noChangeArrowheads="1"/>
          </p:cNvSpPr>
          <p:nvPr>
            <p:ph type="body" sz="half" idx="1"/>
          </p:nvPr>
        </p:nvSpPr>
        <p:spPr>
          <a:xfrm>
            <a:off x="596727" y="736005"/>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（2）基于句法的文本数字水印算法</a:t>
            </a:r>
          </a:p>
          <a:p>
            <a:pPr marL="765353" indent="-765353">
              <a:lnSpc>
                <a:spcPct val="80000"/>
              </a:lnSpc>
              <a:buNone/>
            </a:pPr>
            <a:r>
              <a:rPr lang="zh-CN" altLang="en-US" sz="3000" b="1" dirty="0">
                <a:latin typeface="华文细黑" pitchFamily="2" charset="-122"/>
                <a:ea typeface="华文细黑" pitchFamily="2" charset="-122"/>
              </a:rPr>
              <a:t>        通过修改句子的不同句法来插入数字水印</a:t>
            </a:r>
            <a:r>
              <a:rPr lang="zh-CN" altLang="en-US" sz="3000" b="1" dirty="0" smtClean="0">
                <a:latin typeface="华文细黑" pitchFamily="2" charset="-122"/>
                <a:ea typeface="华文细黑" pitchFamily="2" charset="-122"/>
              </a:rPr>
              <a:t>。如主动句与被动句、顺序句与倒装句等。将</a:t>
            </a:r>
            <a:r>
              <a:rPr lang="zh-CN" altLang="en-US" sz="3000" b="1" dirty="0">
                <a:latin typeface="华文细黑" pitchFamily="2" charset="-122"/>
                <a:ea typeface="华文细黑" pitchFamily="2" charset="-122"/>
              </a:rPr>
              <a:t>预先设定</a:t>
            </a:r>
            <a:r>
              <a:rPr lang="zh-CN" altLang="en-US" sz="3000" b="1" dirty="0" smtClean="0">
                <a:latin typeface="华文细黑" pitchFamily="2" charset="-122"/>
                <a:ea typeface="华文细黑" pitchFamily="2" charset="-122"/>
              </a:rPr>
              <a:t>的句法</a:t>
            </a:r>
            <a:r>
              <a:rPr lang="zh-CN" altLang="en-US" sz="3000" b="1" dirty="0">
                <a:latin typeface="华文细黑" pitchFamily="2" charset="-122"/>
                <a:ea typeface="华文细黑" pitchFamily="2" charset="-122"/>
              </a:rPr>
              <a:t>映射为隐藏编码，嵌入水印时，首先分析句子的句法，</a:t>
            </a:r>
            <a:r>
              <a:rPr lang="zh-CN" altLang="en-US" sz="3000" b="1" dirty="0" smtClean="0">
                <a:latin typeface="华文细黑" pitchFamily="2" charset="-122"/>
                <a:ea typeface="华文细黑" pitchFamily="2" charset="-122"/>
              </a:rPr>
              <a:t>然后</a:t>
            </a:r>
            <a:r>
              <a:rPr lang="zh-CN" altLang="en-US" sz="3000" b="1" dirty="0">
                <a:latin typeface="华文细黑" pitchFamily="2" charset="-122"/>
                <a:ea typeface="华文细黑" pitchFamily="2" charset="-122"/>
              </a:rPr>
              <a:t>恰当调整句子的结构，使得调整后句子句法映射的隐藏</a:t>
            </a:r>
            <a:r>
              <a:rPr lang="zh-CN" altLang="en-US" sz="3000" b="1" dirty="0" smtClean="0">
                <a:latin typeface="华文细黑" pitchFamily="2" charset="-122"/>
                <a:ea typeface="华文细黑" pitchFamily="2" charset="-122"/>
              </a:rPr>
              <a:t>编码与</a:t>
            </a:r>
            <a:r>
              <a:rPr lang="zh-CN" altLang="en-US" sz="3000" b="1" dirty="0">
                <a:latin typeface="华文细黑" pitchFamily="2" charset="-122"/>
                <a:ea typeface="华文细黑" pitchFamily="2" charset="-122"/>
              </a:rPr>
              <a:t>要嵌入的水印信息匹配。检测方法可以是明文检测也可以</a:t>
            </a:r>
            <a:r>
              <a:rPr lang="zh-CN" altLang="en-US" sz="3000" b="1" dirty="0" smtClean="0">
                <a:latin typeface="华文细黑" pitchFamily="2" charset="-122"/>
                <a:ea typeface="华文细黑" pitchFamily="2" charset="-122"/>
              </a:rPr>
              <a:t>是盲</a:t>
            </a:r>
            <a:r>
              <a:rPr lang="zh-CN" altLang="en-US" sz="3000" b="1" dirty="0">
                <a:latin typeface="华文细黑" pitchFamily="2" charset="-122"/>
                <a:ea typeface="华文细黑" pitchFamily="2" charset="-122"/>
              </a:rPr>
              <a:t>检测。</a:t>
            </a:r>
          </a:p>
          <a:p>
            <a:pPr marL="765353" indent="-765353">
              <a:lnSpc>
                <a:spcPct val="80000"/>
              </a:lnSpc>
              <a:buNone/>
            </a:pPr>
            <a:r>
              <a:rPr lang="zh-CN" altLang="en-US" sz="3000" b="1" dirty="0">
                <a:latin typeface="华文细黑" pitchFamily="2" charset="-122"/>
                <a:ea typeface="华文细黑" pitchFamily="2" charset="-122"/>
              </a:rPr>
              <a:t>       本方法的特点为：文本水印的鲁棒性、抗攻击性能好，</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不产生任何视觉影响。但水印的容量有限。</a:t>
            </a:r>
          </a:p>
        </p:txBody>
      </p:sp>
    </p:spTree>
    <p:extLst>
      <p:ext uri="{BB962C8B-B14F-4D97-AF65-F5344CB8AC3E}">
        <p14:creationId xmlns:p14="http://schemas.microsoft.com/office/powerpoint/2010/main" val="34352050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文本隐写技术</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文本水印技术</a:t>
            </a:r>
            <a:endParaRPr lang="zh-CN" altLang="en-US" sz="25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sp>
        <p:nvSpPr>
          <p:cNvPr id="20" name="Text Box 30"/>
          <p:cNvSpPr txBox="1">
            <a:spLocks noChangeArrowheads="1"/>
          </p:cNvSpPr>
          <p:nvPr/>
        </p:nvSpPr>
        <p:spPr bwMode="auto">
          <a:xfrm>
            <a:off x="3172360" y="3299118"/>
            <a:ext cx="4041956"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典型的文本隐写与水印方法</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67DEF5F-2552-448C-A603-82FE8899651F}" type="slidenum">
              <a:rPr lang="zh-CN" altLang="en-US"/>
              <a:pPr/>
              <a:t>20</a:t>
            </a:fld>
            <a:endParaRPr lang="en-US" altLang="zh-CN"/>
          </a:p>
        </p:txBody>
      </p:sp>
      <p:sp>
        <p:nvSpPr>
          <p:cNvPr id="50179" name="Rectangle 3"/>
          <p:cNvSpPr>
            <a:spLocks noGrp="1" noChangeArrowheads="1"/>
          </p:cNvSpPr>
          <p:nvPr>
            <p:ph type="body" sz="half" idx="1"/>
          </p:nvPr>
        </p:nvSpPr>
        <p:spPr>
          <a:xfrm>
            <a:off x="524719" y="519981"/>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（3）基于语义的文本数字水印算法</a:t>
            </a:r>
          </a:p>
          <a:p>
            <a:pPr marL="765353" indent="-765353">
              <a:lnSpc>
                <a:spcPct val="80000"/>
              </a:lnSpc>
              <a:buNone/>
            </a:pPr>
            <a:r>
              <a:rPr lang="zh-CN" altLang="en-US" sz="3000" b="1" dirty="0">
                <a:latin typeface="华文细黑" pitchFamily="2" charset="-122"/>
                <a:ea typeface="华文细黑" pitchFamily="2" charset="-122"/>
              </a:rPr>
              <a:t>        该方法利用语义学原理，将文本描述为文本语义表达</a:t>
            </a:r>
            <a:r>
              <a:rPr lang="zh-CN" altLang="en-US" sz="3000" b="1" dirty="0" smtClean="0">
                <a:latin typeface="华文细黑" pitchFamily="2" charset="-122"/>
                <a:ea typeface="华文细黑" pitchFamily="2" charset="-122"/>
              </a:rPr>
              <a:t>TMR树</a:t>
            </a:r>
            <a:r>
              <a:rPr lang="zh-CN" altLang="en-US" sz="3000" b="1" dirty="0">
                <a:latin typeface="华文细黑" pitchFamily="2" charset="-122"/>
                <a:ea typeface="华文细黑" pitchFamily="2" charset="-122"/>
              </a:rPr>
              <a:t>，并将TMR树的不同结构分别对应不同的隐藏编码。嵌入</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时，通过嫁接、剪枝、等价信息替换的方法修改TMR树，</a:t>
            </a:r>
            <a:r>
              <a:rPr lang="zh-CN" altLang="en-US" sz="3000" b="1" dirty="0" smtClean="0">
                <a:latin typeface="华文细黑" pitchFamily="2" charset="-122"/>
                <a:ea typeface="华文细黑" pitchFamily="2" charset="-122"/>
              </a:rPr>
              <a:t>同时</a:t>
            </a:r>
            <a:r>
              <a:rPr lang="zh-CN" altLang="en-US" sz="3000" b="1" dirty="0">
                <a:latin typeface="华文细黑" pitchFamily="2" charset="-122"/>
                <a:ea typeface="华文细黑" pitchFamily="2" charset="-122"/>
              </a:rPr>
              <a:t>也对应修改原载体文本。</a:t>
            </a:r>
          </a:p>
          <a:p>
            <a:pPr marL="765353" indent="-765353">
              <a:lnSpc>
                <a:spcPct val="80000"/>
              </a:lnSpc>
              <a:buNone/>
            </a:pPr>
            <a:r>
              <a:rPr lang="zh-CN" altLang="en-US" sz="3000" b="1" dirty="0">
                <a:latin typeface="华文细黑" pitchFamily="2" charset="-122"/>
                <a:ea typeface="华文细黑" pitchFamily="2" charset="-122"/>
              </a:rPr>
              <a:t>　　该方法的特点是：文本水印鲁棒性好，与内容紧密联系</a:t>
            </a:r>
            <a:r>
              <a:rPr lang="zh-CN" altLang="en-US" sz="3000" b="1" dirty="0" smtClean="0">
                <a:latin typeface="华文细黑" pitchFamily="2" charset="-122"/>
                <a:ea typeface="华文细黑" pitchFamily="2" charset="-122"/>
              </a:rPr>
              <a:t>，但</a:t>
            </a:r>
            <a:r>
              <a:rPr lang="zh-CN" altLang="en-US" sz="3000" b="1" dirty="0">
                <a:latin typeface="华文细黑" pitchFamily="2" charset="-122"/>
                <a:ea typeface="华文细黑" pitchFamily="2" charset="-122"/>
              </a:rPr>
              <a:t>水印容量小，自动嵌入水印后可能引起语义改变，从而</a:t>
            </a:r>
            <a:r>
              <a:rPr lang="zh-CN" altLang="en-US" sz="3000" b="1" dirty="0" smtClean="0">
                <a:latin typeface="华文细黑" pitchFamily="2" charset="-122"/>
                <a:ea typeface="华文细黑" pitchFamily="2" charset="-122"/>
              </a:rPr>
              <a:t>降低原</a:t>
            </a:r>
            <a:r>
              <a:rPr lang="zh-CN" altLang="en-US" sz="3000" b="1" dirty="0">
                <a:latin typeface="华文细黑" pitchFamily="2" charset="-122"/>
                <a:ea typeface="华文细黑" pitchFamily="2" charset="-122"/>
              </a:rPr>
              <a:t>载体文本的阅读质量。</a:t>
            </a:r>
          </a:p>
        </p:txBody>
      </p:sp>
    </p:spTree>
    <p:extLst>
      <p:ext uri="{BB962C8B-B14F-4D97-AF65-F5344CB8AC3E}">
        <p14:creationId xmlns:p14="http://schemas.microsoft.com/office/powerpoint/2010/main" val="8420335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D9C4404-B132-46D1-97C6-DDCD9B60D8E7}" type="slidenum">
              <a:rPr lang="zh-CN" altLang="en-US"/>
              <a:pPr/>
              <a:t>21</a:t>
            </a:fld>
            <a:endParaRPr lang="en-US" altLang="zh-CN"/>
          </a:p>
        </p:txBody>
      </p:sp>
      <p:sp>
        <p:nvSpPr>
          <p:cNvPr id="51203" name="Rectangle 3"/>
          <p:cNvSpPr>
            <a:spLocks noGrp="1" noChangeArrowheads="1"/>
          </p:cNvSpPr>
          <p:nvPr>
            <p:ph type="body" sz="half" idx="1"/>
          </p:nvPr>
        </p:nvSpPr>
        <p:spPr>
          <a:xfrm>
            <a:off x="596727" y="303957"/>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3）基于不可见编码的方法  </a:t>
            </a:r>
          </a:p>
          <a:p>
            <a:pPr marL="765353" indent="-765353">
              <a:buNone/>
            </a:pPr>
            <a:r>
              <a:rPr lang="zh-CN" altLang="en-US" sz="3000" dirty="0"/>
              <a:t>    </a:t>
            </a:r>
            <a:r>
              <a:rPr lang="zh-CN" altLang="en-US" sz="3000" b="1" dirty="0">
                <a:latin typeface="华文细黑" pitchFamily="2" charset="-122"/>
                <a:ea typeface="华文细黑" pitchFamily="2" charset="-122"/>
                <a:sym typeface="Arial" charset="0"/>
              </a:rPr>
              <a:t>   在主要的字符编码标准中，存在着多个编码对应的字符</a:t>
            </a:r>
            <a:r>
              <a:rPr lang="zh-CN" altLang="en-US" sz="3000" b="1" dirty="0" smtClean="0">
                <a:latin typeface="华文细黑" pitchFamily="2" charset="-122"/>
                <a:ea typeface="华文细黑" pitchFamily="2" charset="-122"/>
                <a:sym typeface="Arial" charset="0"/>
              </a:rPr>
              <a:t>是不</a:t>
            </a:r>
            <a:r>
              <a:rPr lang="zh-CN" altLang="en-US" sz="3000" b="1" dirty="0">
                <a:latin typeface="华文细黑" pitchFamily="2" charset="-122"/>
                <a:ea typeface="华文细黑" pitchFamily="2" charset="-122"/>
                <a:sym typeface="Arial" charset="0"/>
              </a:rPr>
              <a:t>可见的情况，如Unicode码缺省定义OOAOh，此外还</a:t>
            </a:r>
            <a:r>
              <a:rPr lang="zh-CN" altLang="en-US" sz="3000" b="1" dirty="0" smtClean="0">
                <a:latin typeface="华文细黑" pitchFamily="2" charset="-122"/>
                <a:ea typeface="华文细黑" pitchFamily="2" charset="-122"/>
                <a:sym typeface="Arial" charset="0"/>
              </a:rPr>
              <a:t>可以将</a:t>
            </a:r>
            <a:r>
              <a:rPr lang="zh-CN" altLang="en-US" sz="3000" b="1" dirty="0">
                <a:latin typeface="华文细黑" pitchFamily="2" charset="-122"/>
                <a:ea typeface="华文细黑" pitchFamily="2" charset="-122"/>
                <a:sym typeface="Arial" charset="0"/>
              </a:rPr>
              <a:t>Unicode标准自定义区的编码定义为空格，水印的嵌入</a:t>
            </a:r>
            <a:r>
              <a:rPr lang="zh-CN" altLang="en-US" sz="3000" b="1" dirty="0" smtClean="0">
                <a:latin typeface="华文细黑" pitchFamily="2" charset="-122"/>
                <a:ea typeface="华文细黑" pitchFamily="2" charset="-122"/>
                <a:sym typeface="Arial" charset="0"/>
              </a:rPr>
              <a:t>可以利用</a:t>
            </a:r>
            <a:r>
              <a:rPr lang="zh-CN" altLang="en-US" sz="3000" b="1" dirty="0">
                <a:latin typeface="华文细黑" pitchFamily="2" charset="-122"/>
                <a:ea typeface="华文细黑" pitchFamily="2" charset="-122"/>
                <a:sym typeface="Arial" charset="0"/>
              </a:rPr>
              <a:t>编码的冗余性和不可见性来进行。典型的方法有替换法</a:t>
            </a:r>
            <a:r>
              <a:rPr lang="zh-CN" altLang="en-US" sz="3000" b="1" dirty="0" smtClean="0">
                <a:latin typeface="华文细黑" pitchFamily="2" charset="-122"/>
                <a:ea typeface="华文细黑" pitchFamily="2" charset="-122"/>
                <a:sym typeface="Arial" charset="0"/>
              </a:rPr>
              <a:t>与追加</a:t>
            </a:r>
            <a:r>
              <a:rPr lang="zh-CN" altLang="en-US" sz="3000" b="1" dirty="0">
                <a:latin typeface="华文细黑" pitchFamily="2" charset="-122"/>
                <a:ea typeface="华文细黑" pitchFamily="2" charset="-122"/>
                <a:sym typeface="Arial" charset="0"/>
              </a:rPr>
              <a:t>法。 </a:t>
            </a:r>
          </a:p>
          <a:p>
            <a:pPr marL="765353" indent="-765353">
              <a:buNone/>
            </a:pPr>
            <a:r>
              <a:rPr lang="zh-CN" altLang="en-US" sz="3000" b="1" dirty="0">
                <a:latin typeface="华文细黑" pitchFamily="2" charset="-122"/>
                <a:ea typeface="华文细黑" pitchFamily="2" charset="-122"/>
                <a:sym typeface="Arial" charset="0"/>
              </a:rPr>
              <a:t>   （1）</a:t>
            </a:r>
            <a:r>
              <a:rPr lang="zh-CN" altLang="en-US" sz="3000" b="1" dirty="0">
                <a:solidFill>
                  <a:srgbClr val="FF0000"/>
                </a:solidFill>
                <a:latin typeface="华文细黑" pitchFamily="2" charset="-122"/>
                <a:ea typeface="华文细黑" pitchFamily="2" charset="-122"/>
                <a:sym typeface="Arial" charset="0"/>
              </a:rPr>
              <a:t>替换法</a:t>
            </a:r>
            <a:r>
              <a:rPr lang="zh-CN" altLang="en-US" sz="3000" b="1" dirty="0">
                <a:latin typeface="华文细黑" pitchFamily="2" charset="-122"/>
                <a:ea typeface="华文细黑" pitchFamily="2" charset="-122"/>
                <a:sym typeface="Arial" charset="0"/>
              </a:rPr>
              <a:t>的原理是将多个不可见编码分别对应不同的</a:t>
            </a:r>
            <a:r>
              <a:rPr lang="zh-CN" altLang="en-US" sz="3000" b="1" dirty="0" smtClean="0">
                <a:latin typeface="华文细黑" pitchFamily="2" charset="-122"/>
                <a:ea typeface="华文细黑" pitchFamily="2" charset="-122"/>
                <a:sym typeface="Arial" charset="0"/>
              </a:rPr>
              <a:t>隐藏</a:t>
            </a:r>
            <a:r>
              <a:rPr lang="zh-CN" altLang="en-US" sz="3000" b="1" dirty="0">
                <a:latin typeface="华文细黑" pitchFamily="2" charset="-122"/>
                <a:ea typeface="华文细黑" pitchFamily="2" charset="-122"/>
                <a:sym typeface="Arial" charset="0"/>
              </a:rPr>
              <a:t>信息编码，在文本中对已有的不可见码进行替换，使得</a:t>
            </a:r>
            <a:r>
              <a:rPr lang="zh-CN" altLang="en-US" sz="3000" b="1" dirty="0" smtClean="0">
                <a:latin typeface="华文细黑" pitchFamily="2" charset="-122"/>
                <a:ea typeface="华文细黑" pitchFamily="2" charset="-122"/>
                <a:sym typeface="Arial" charset="0"/>
              </a:rPr>
              <a:t>替换后</a:t>
            </a:r>
            <a:r>
              <a:rPr lang="zh-CN" altLang="en-US" sz="3000" b="1" dirty="0">
                <a:latin typeface="华文细黑" pitchFamily="2" charset="-122"/>
                <a:ea typeface="华文细黑" pitchFamily="2" charset="-122"/>
                <a:sym typeface="Arial" charset="0"/>
              </a:rPr>
              <a:t>的不可见码对应的隐藏信息编码匹配水印信息。      </a:t>
            </a:r>
          </a:p>
        </p:txBody>
      </p:sp>
    </p:spTree>
    <p:extLst>
      <p:ext uri="{BB962C8B-B14F-4D97-AF65-F5344CB8AC3E}">
        <p14:creationId xmlns:p14="http://schemas.microsoft.com/office/powerpoint/2010/main" val="15016335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1D39190-B15F-433C-8F1C-8F1144CCA83F}" type="slidenum">
              <a:rPr lang="zh-CN" altLang="en-US"/>
              <a:pPr/>
              <a:t>22</a:t>
            </a:fld>
            <a:endParaRPr lang="en-US" altLang="zh-CN"/>
          </a:p>
        </p:txBody>
      </p:sp>
      <p:sp>
        <p:nvSpPr>
          <p:cNvPr id="52227" name="Rectangle 3"/>
          <p:cNvSpPr>
            <a:spLocks noGrp="1" noChangeArrowheads="1"/>
          </p:cNvSpPr>
          <p:nvPr>
            <p:ph type="body" sz="half" idx="1"/>
          </p:nvPr>
        </p:nvSpPr>
        <p:spPr>
          <a:xfrm>
            <a:off x="524719" y="880021"/>
            <a:ext cx="11894344" cy="4821767"/>
          </a:xfrm>
        </p:spPr>
        <p:txBody>
          <a:bodyPr/>
          <a:lstStyle/>
          <a:p>
            <a:pPr marL="765353" indent="-765353">
              <a:lnSpc>
                <a:spcPct val="80000"/>
              </a:lnSpc>
              <a:buNone/>
            </a:pPr>
            <a:r>
              <a:rPr lang="zh-CN" altLang="en-US"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a:t>
            </a:r>
            <a:r>
              <a:rPr lang="zh-CN" altLang="en-US" sz="3000" b="1" dirty="0">
                <a:solidFill>
                  <a:srgbClr val="FF0000"/>
                </a:solidFill>
                <a:latin typeface="华文细黑" pitchFamily="2" charset="-122"/>
                <a:ea typeface="华文细黑" pitchFamily="2" charset="-122"/>
                <a:sym typeface="Arial" charset="0"/>
              </a:rPr>
              <a:t>追加法</a:t>
            </a:r>
            <a:r>
              <a:rPr lang="zh-CN" altLang="en-US" sz="3000" b="1" dirty="0">
                <a:latin typeface="华文细黑" pitchFamily="2" charset="-122"/>
                <a:ea typeface="华文细黑" pitchFamily="2" charset="-122"/>
                <a:sym typeface="Arial" charset="0"/>
              </a:rPr>
              <a:t>的原理是在文本的空白区追加不可见的代码</a:t>
            </a:r>
            <a:r>
              <a:rPr lang="zh-CN" altLang="en-US" sz="3000" b="1" dirty="0" smtClean="0">
                <a:latin typeface="华文细黑" pitchFamily="2" charset="-122"/>
                <a:ea typeface="华文细黑" pitchFamily="2" charset="-122"/>
                <a:sym typeface="Arial" charset="0"/>
              </a:rPr>
              <a:t>，水印</a:t>
            </a:r>
            <a:r>
              <a:rPr lang="zh-CN" altLang="en-US" sz="3000" b="1" dirty="0">
                <a:latin typeface="华文细黑" pitchFamily="2" charset="-122"/>
                <a:ea typeface="华文细黑" pitchFamily="2" charset="-122"/>
                <a:sym typeface="Arial" charset="0"/>
              </a:rPr>
              <a:t>的嵌入、检测方法可以直接依据空白区的空格有无、</a:t>
            </a:r>
            <a:r>
              <a:rPr lang="zh-CN" altLang="en-US" sz="3000" b="1" dirty="0" smtClean="0">
                <a:latin typeface="华文细黑" pitchFamily="2" charset="-122"/>
                <a:ea typeface="华文细黑" pitchFamily="2" charset="-122"/>
                <a:sym typeface="Arial" charset="0"/>
              </a:rPr>
              <a:t>数量以及</a:t>
            </a:r>
            <a:r>
              <a:rPr lang="zh-CN" altLang="en-US" sz="3000" b="1" dirty="0">
                <a:latin typeface="华文细黑" pitchFamily="2" charset="-122"/>
                <a:ea typeface="华文细黑" pitchFamily="2" charset="-122"/>
                <a:sym typeface="Arial" charset="0"/>
              </a:rPr>
              <a:t>不可见编码的类型来确定。</a:t>
            </a:r>
          </a:p>
          <a:p>
            <a:pPr marL="765353" indent="-765353">
              <a:lnSpc>
                <a:spcPct val="80000"/>
              </a:lnSpc>
              <a:buNone/>
            </a:pPr>
            <a:r>
              <a:rPr lang="zh-CN" altLang="en-US" sz="3000" b="1" dirty="0">
                <a:latin typeface="华文细黑" pitchFamily="2" charset="-122"/>
                <a:ea typeface="华文细黑" pitchFamily="2" charset="-122"/>
                <a:sym typeface="Arial" charset="0"/>
              </a:rPr>
              <a:t>       常见的方式是在文本段落的末尾空白处添加各种不可见</a:t>
            </a:r>
            <a:r>
              <a:rPr lang="zh-CN" altLang="en-US" sz="3000" b="1" dirty="0" smtClean="0">
                <a:latin typeface="华文细黑" pitchFamily="2" charset="-122"/>
                <a:ea typeface="华文细黑" pitchFamily="2" charset="-122"/>
                <a:sym typeface="Arial" charset="0"/>
              </a:rPr>
              <a:t>编码</a:t>
            </a:r>
            <a:r>
              <a:rPr lang="zh-CN" altLang="en-US" sz="3000" b="1" dirty="0">
                <a:latin typeface="华文细黑" pitchFamily="2" charset="-122"/>
                <a:ea typeface="华文细黑" pitchFamily="2" charset="-122"/>
                <a:sym typeface="Arial" charset="0"/>
              </a:rPr>
              <a:t>，通过与原文的对比来确定是否嵌入了水印，及根据不</a:t>
            </a:r>
            <a:r>
              <a:rPr lang="zh-CN" altLang="en-US" sz="3000" b="1" dirty="0" smtClean="0">
                <a:latin typeface="华文细黑" pitchFamily="2" charset="-122"/>
                <a:ea typeface="华文细黑" pitchFamily="2" charset="-122"/>
                <a:sym typeface="Arial" charset="0"/>
              </a:rPr>
              <a:t>可见编码</a:t>
            </a:r>
            <a:r>
              <a:rPr lang="zh-CN" altLang="en-US" sz="3000" b="1" dirty="0">
                <a:latin typeface="华文细黑" pitchFamily="2" charset="-122"/>
                <a:ea typeface="华文细黑" pitchFamily="2" charset="-122"/>
                <a:sym typeface="Arial" charset="0"/>
              </a:rPr>
              <a:t>的数量与状态来确定嵌入的隐藏信息。   </a:t>
            </a:r>
            <a:endParaRPr lang="zh-CN" altLang="en-US" sz="3000" dirty="0"/>
          </a:p>
        </p:txBody>
      </p:sp>
    </p:spTree>
    <p:extLst>
      <p:ext uri="{BB962C8B-B14F-4D97-AF65-F5344CB8AC3E}">
        <p14:creationId xmlns:p14="http://schemas.microsoft.com/office/powerpoint/2010/main" val="4094209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BCD101AC-8572-48F0-87EA-17671589A283}" type="slidenum">
              <a:rPr lang="zh-CN" altLang="en-US"/>
              <a:pPr/>
              <a:t>23</a:t>
            </a:fld>
            <a:endParaRPr lang="en-US" altLang="zh-CN"/>
          </a:p>
        </p:txBody>
      </p:sp>
      <p:sp>
        <p:nvSpPr>
          <p:cNvPr id="53251" name="Rectangle 3"/>
          <p:cNvSpPr>
            <a:spLocks noGrp="1" noChangeArrowheads="1"/>
          </p:cNvSpPr>
          <p:nvPr>
            <p:ph type="body" sz="half" idx="1"/>
          </p:nvPr>
        </p:nvSpPr>
        <p:spPr>
          <a:xfrm>
            <a:off x="668735" y="447973"/>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4）基于图像水印技术的算法</a:t>
            </a:r>
          </a:p>
          <a:p>
            <a:pPr marL="765353" indent="-765353">
              <a:buNone/>
            </a:pPr>
            <a:r>
              <a:rPr lang="zh-CN" altLang="en-US" sz="3000" b="1" dirty="0">
                <a:latin typeface="华文细黑" pitchFamily="2" charset="-122"/>
                <a:ea typeface="华文细黑" pitchFamily="2" charset="-122"/>
                <a:sym typeface="Arial" charset="0"/>
              </a:rPr>
              <a:t>        基于图像文本数字水印是将文本转换为图像的形式（如</a:t>
            </a:r>
            <a:r>
              <a:rPr lang="zh-CN" altLang="en-US" sz="3000" b="1" dirty="0" smtClean="0">
                <a:latin typeface="华文细黑" pitchFamily="2" charset="-122"/>
                <a:ea typeface="华文细黑" pitchFamily="2" charset="-122"/>
                <a:sym typeface="Arial" charset="0"/>
              </a:rPr>
              <a:t>二进</a:t>
            </a:r>
            <a:r>
              <a:rPr lang="zh-CN" altLang="en-US" sz="3000" b="1" dirty="0">
                <a:latin typeface="华文细黑" pitchFamily="2" charset="-122"/>
                <a:ea typeface="华文细黑" pitchFamily="2" charset="-122"/>
                <a:sym typeface="Arial" charset="0"/>
              </a:rPr>
              <a:t>值图像）进行保存，然后利用加性和乘性、位平面、统计</a:t>
            </a:r>
            <a:r>
              <a:rPr lang="zh-CN" altLang="en-US" sz="3000" b="1" dirty="0" smtClean="0">
                <a:latin typeface="华文细黑" pitchFamily="2" charset="-122"/>
                <a:ea typeface="华文细黑" pitchFamily="2" charset="-122"/>
                <a:sym typeface="Arial" charset="0"/>
              </a:rPr>
              <a:t>特征</a:t>
            </a:r>
            <a:r>
              <a:rPr lang="zh-CN" altLang="en-US" sz="3000" b="1" dirty="0">
                <a:latin typeface="华文细黑" pitchFamily="2" charset="-122"/>
                <a:ea typeface="华文细黑" pitchFamily="2" charset="-122"/>
                <a:sym typeface="Arial" charset="0"/>
              </a:rPr>
              <a:t>、替换、量化、关系等空域水印算法，以及基于</a:t>
            </a:r>
            <a:r>
              <a:rPr lang="zh-CN" altLang="en-US" sz="3000" b="1" dirty="0" smtClean="0">
                <a:latin typeface="华文细黑" pitchFamily="2" charset="-122"/>
                <a:ea typeface="华文细黑" pitchFamily="2" charset="-122"/>
                <a:sym typeface="Arial" charset="0"/>
              </a:rPr>
              <a:t>离散余弦变换</a:t>
            </a:r>
            <a:r>
              <a:rPr lang="zh-CN" altLang="en-US" sz="3000" b="1" dirty="0">
                <a:latin typeface="华文细黑" pitchFamily="2" charset="-122"/>
                <a:ea typeface="华文细黑" pitchFamily="2" charset="-122"/>
                <a:sym typeface="Arial" charset="0"/>
              </a:rPr>
              <a:t>域、小波变换域等变换域数字水印算法进行水印的嵌入</a:t>
            </a:r>
            <a:r>
              <a:rPr lang="zh-CN" altLang="en-US" sz="3000" b="1" dirty="0" smtClean="0">
                <a:latin typeface="华文细黑" pitchFamily="2" charset="-122"/>
                <a:ea typeface="华文细黑" pitchFamily="2" charset="-122"/>
                <a:sym typeface="Arial" charset="0"/>
              </a:rPr>
              <a:t>。</a:t>
            </a:r>
            <a:endParaRPr lang="en-US" altLang="zh-CN" sz="3000" b="1" dirty="0" smtClean="0">
              <a:latin typeface="华文细黑" pitchFamily="2" charset="-122"/>
              <a:ea typeface="华文细黑" pitchFamily="2" charset="-122"/>
              <a:sym typeface="Arial" charset="0"/>
            </a:endParaRPr>
          </a:p>
          <a:p>
            <a:pPr marL="765353" indent="-765353">
              <a:buNone/>
            </a:pP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这类文本水印从本质上属于</a:t>
            </a:r>
            <a:r>
              <a:rPr lang="zh-CN" altLang="en-US" sz="3000" b="1" dirty="0">
                <a:solidFill>
                  <a:srgbClr val="FF0000"/>
                </a:solidFill>
                <a:latin typeface="华文细黑" pitchFamily="2" charset="-122"/>
                <a:ea typeface="华文细黑" pitchFamily="2" charset="-122"/>
                <a:sym typeface="Arial" charset="0"/>
              </a:rPr>
              <a:t>图像水印</a:t>
            </a:r>
            <a:r>
              <a:rPr lang="zh-CN" altLang="en-US" sz="3000" b="1" dirty="0">
                <a:latin typeface="华文细黑" pitchFamily="2" charset="-122"/>
                <a:ea typeface="华文细黑" pitchFamily="2" charset="-122"/>
                <a:sym typeface="Arial" charset="0"/>
              </a:rPr>
              <a:t>，其优缺点由不同</a:t>
            </a:r>
            <a:r>
              <a:rPr lang="zh-CN" altLang="en-US" sz="3000" b="1" dirty="0" smtClean="0">
                <a:latin typeface="华文细黑" pitchFamily="2" charset="-122"/>
                <a:ea typeface="华文细黑" pitchFamily="2" charset="-122"/>
                <a:sym typeface="Arial" charset="0"/>
              </a:rPr>
              <a:t>的图像</a:t>
            </a:r>
            <a:r>
              <a:rPr lang="zh-CN" altLang="en-US" sz="3000" b="1" dirty="0">
                <a:latin typeface="华文细黑" pitchFamily="2" charset="-122"/>
                <a:ea typeface="华文细黑" pitchFamily="2" charset="-122"/>
                <a:sym typeface="Arial" charset="0"/>
              </a:rPr>
              <a:t>水印技术确定。</a:t>
            </a:r>
          </a:p>
        </p:txBody>
      </p:sp>
    </p:spTree>
    <p:extLst>
      <p:ext uri="{BB962C8B-B14F-4D97-AF65-F5344CB8AC3E}">
        <p14:creationId xmlns:p14="http://schemas.microsoft.com/office/powerpoint/2010/main" val="40696379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FA3F584-AF52-47BA-974A-5AAF4AFEF53B}" type="slidenum">
              <a:rPr lang="zh-CN" altLang="en-US"/>
              <a:pPr/>
              <a:t>24</a:t>
            </a:fld>
            <a:endParaRPr lang="en-US" altLang="zh-CN"/>
          </a:p>
        </p:txBody>
      </p:sp>
      <p:sp>
        <p:nvSpPr>
          <p:cNvPr id="54275" name="Rectangle 3"/>
          <p:cNvSpPr>
            <a:spLocks noGrp="1" noChangeArrowheads="1"/>
          </p:cNvSpPr>
          <p:nvPr>
            <p:ph type="body" sz="half" idx="1"/>
          </p:nvPr>
        </p:nvSpPr>
        <p:spPr>
          <a:xfrm>
            <a:off x="668735" y="303957"/>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5）基于特殊格式文件的文本水印算法</a:t>
            </a:r>
          </a:p>
          <a:p>
            <a:pPr marL="765353" indent="-765353">
              <a:lnSpc>
                <a:spcPct val="80000"/>
              </a:lnSpc>
              <a:buNone/>
            </a:pPr>
            <a:r>
              <a:rPr lang="zh-CN" altLang="en-US" sz="3000" b="1" dirty="0">
                <a:latin typeface="华文细黑" pitchFamily="2" charset="-122"/>
                <a:ea typeface="华文细黑" pitchFamily="2" charset="-122"/>
                <a:sym typeface="Arial" charset="0"/>
              </a:rPr>
              <a:t>     （1）HTML网页文件中的水印嵌入算法</a:t>
            </a:r>
          </a:p>
          <a:p>
            <a:pPr marL="765353" indent="-765353">
              <a:lnSpc>
                <a:spcPct val="80000"/>
              </a:lnSpc>
              <a:buNone/>
            </a:pPr>
            <a:r>
              <a:rPr lang="zh-CN" altLang="en-US" sz="3000" b="1" dirty="0">
                <a:latin typeface="华文细黑" pitchFamily="2" charset="-122"/>
                <a:ea typeface="华文细黑" pitchFamily="2" charset="-122"/>
                <a:sym typeface="Arial" charset="0"/>
              </a:rPr>
              <a:t>        从广义上讲，HTML网页也是一种文本，而且它是</a:t>
            </a:r>
            <a:r>
              <a:rPr lang="zh-CN" altLang="en-US" sz="3000" b="1" dirty="0" smtClean="0">
                <a:latin typeface="华文细黑" pitchFamily="2" charset="-122"/>
                <a:ea typeface="华文细黑" pitchFamily="2" charset="-122"/>
                <a:sym typeface="Arial" charset="0"/>
              </a:rPr>
              <a:t>互联网上</a:t>
            </a:r>
            <a:r>
              <a:rPr lang="zh-CN" altLang="en-US" sz="3000" b="1" dirty="0">
                <a:latin typeface="华文细黑" pitchFamily="2" charset="-122"/>
                <a:ea typeface="华文细黑" pitchFamily="2" charset="-122"/>
                <a:sym typeface="Arial" charset="0"/>
              </a:rPr>
              <a:t>最为流行的文件格式。它有着与普通文本文件不同的特点</a:t>
            </a:r>
            <a:r>
              <a:rPr lang="zh-CN" altLang="en-US" sz="3000" b="1" dirty="0" smtClean="0">
                <a:latin typeface="华文细黑" pitchFamily="2" charset="-122"/>
                <a:ea typeface="华文细黑" pitchFamily="2" charset="-122"/>
                <a:sym typeface="Arial" charset="0"/>
              </a:rPr>
              <a:t>，利用</a:t>
            </a:r>
            <a:r>
              <a:rPr lang="zh-CN" altLang="en-US" sz="3000" b="1" dirty="0">
                <a:latin typeface="华文细黑" pitchFamily="2" charset="-122"/>
                <a:ea typeface="华文细黑" pitchFamily="2" charset="-122"/>
                <a:sym typeface="Arial" charset="0"/>
              </a:rPr>
              <a:t>这些特点可以嵌入文本水印。</a:t>
            </a:r>
          </a:p>
          <a:p>
            <a:pPr marL="765353" indent="-765353">
              <a:lnSpc>
                <a:spcPct val="80000"/>
              </a:lnSpc>
              <a:buNone/>
            </a:pPr>
            <a:r>
              <a:rPr lang="zh-CN" altLang="en-US" sz="3000" b="1" dirty="0">
                <a:latin typeface="华文细黑" pitchFamily="2" charset="-122"/>
                <a:ea typeface="华文细黑" pitchFamily="2" charset="-122"/>
                <a:sym typeface="Arial" charset="0"/>
              </a:rPr>
              <a:t>　    这种方法的优势是隐藏信息量大，而且不会给用户带来</a:t>
            </a:r>
            <a:r>
              <a:rPr lang="zh-CN" altLang="en-US" sz="3000" b="1" dirty="0" smtClean="0">
                <a:latin typeface="华文细黑" pitchFamily="2" charset="-122"/>
                <a:ea typeface="华文细黑" pitchFamily="2" charset="-122"/>
                <a:sym typeface="Arial" charset="0"/>
              </a:rPr>
              <a:t>任何</a:t>
            </a:r>
            <a:r>
              <a:rPr lang="zh-CN" altLang="en-US" sz="3000" b="1" dirty="0">
                <a:latin typeface="华文细黑" pitchFamily="2" charset="-122"/>
                <a:ea typeface="华文细黑" pitchFamily="2" charset="-122"/>
                <a:sym typeface="Arial" charset="0"/>
              </a:rPr>
              <a:t>视觉上的影响，但恶意攻击者可以直接用文本编辑器打开</a:t>
            </a:r>
            <a:r>
              <a:rPr lang="zh-CN" altLang="en-US" sz="3000" b="1" dirty="0" smtClean="0">
                <a:latin typeface="华文细黑" pitchFamily="2" charset="-122"/>
                <a:ea typeface="华文细黑" pitchFamily="2" charset="-122"/>
                <a:sym typeface="Arial" charset="0"/>
              </a:rPr>
              <a:t>网页</a:t>
            </a:r>
            <a:r>
              <a:rPr lang="zh-CN" altLang="en-US" sz="3000" b="1" dirty="0">
                <a:latin typeface="华文细黑" pitchFamily="2" charset="-122"/>
                <a:ea typeface="华文细黑" pitchFamily="2" charset="-122"/>
                <a:sym typeface="Arial" charset="0"/>
              </a:rPr>
              <a:t>查找与修改信息，水印的抗攻击性能很弱。 </a:t>
            </a:r>
          </a:p>
        </p:txBody>
      </p:sp>
    </p:spTree>
    <p:extLst>
      <p:ext uri="{BB962C8B-B14F-4D97-AF65-F5344CB8AC3E}">
        <p14:creationId xmlns:p14="http://schemas.microsoft.com/office/powerpoint/2010/main" val="6350876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E5B2BD76-9AF3-4C3D-8166-FC5FCF2F8EF5}" type="slidenum">
              <a:rPr lang="zh-CN" altLang="en-US"/>
              <a:pPr/>
              <a:t>25</a:t>
            </a:fld>
            <a:endParaRPr lang="en-US" altLang="zh-CN"/>
          </a:p>
        </p:txBody>
      </p:sp>
      <p:sp>
        <p:nvSpPr>
          <p:cNvPr id="55299" name="Rectangle 3"/>
          <p:cNvSpPr>
            <a:spLocks noGrp="1" noChangeArrowheads="1"/>
          </p:cNvSpPr>
          <p:nvPr>
            <p:ph type="body" sz="half" idx="1"/>
          </p:nvPr>
        </p:nvSpPr>
        <p:spPr>
          <a:xfrm>
            <a:off x="740743" y="519981"/>
            <a:ext cx="11894344" cy="4440023"/>
          </a:xfrm>
        </p:spPr>
        <p:txBody>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（2）基于xml文档的文本水印</a:t>
            </a:r>
          </a:p>
          <a:p>
            <a:pPr marL="765353" indent="-765353">
              <a:lnSpc>
                <a:spcPct val="80000"/>
              </a:lnSpc>
              <a:buNone/>
            </a:pPr>
            <a:r>
              <a:rPr lang="zh-CN" altLang="en-US" sz="3000" b="1" dirty="0">
                <a:latin typeface="华文细黑" pitchFamily="2" charset="-122"/>
                <a:ea typeface="华文细黑" pitchFamily="2" charset="-122"/>
                <a:sym typeface="Arial" charset="0"/>
              </a:rPr>
              <a:t>        xml文档是一种广泛用于WEB的结构化文档，文档本身</a:t>
            </a:r>
            <a:r>
              <a:rPr lang="zh-CN" altLang="en-US" sz="3000" b="1" dirty="0" smtClean="0">
                <a:latin typeface="华文细黑" pitchFamily="2" charset="-122"/>
                <a:ea typeface="华文细黑" pitchFamily="2" charset="-122"/>
                <a:sym typeface="Arial" charset="0"/>
              </a:rPr>
              <a:t>只有</a:t>
            </a:r>
            <a:r>
              <a:rPr lang="zh-CN" altLang="en-US" sz="3000" b="1" dirty="0">
                <a:latin typeface="华文细黑" pitchFamily="2" charset="-122"/>
                <a:ea typeface="华文细黑" pitchFamily="2" charset="-122"/>
                <a:sym typeface="Arial" charset="0"/>
              </a:rPr>
              <a:t>最基本的逻辑结构，物理结构可根据需要添加。基于xml</a:t>
            </a:r>
            <a:r>
              <a:rPr lang="zh-CN" altLang="en-US" sz="3000" b="1" dirty="0" smtClean="0">
                <a:latin typeface="华文细黑" pitchFamily="2" charset="-122"/>
                <a:ea typeface="华文细黑" pitchFamily="2" charset="-122"/>
                <a:sym typeface="Arial" charset="0"/>
              </a:rPr>
              <a:t>文档</a:t>
            </a:r>
            <a:r>
              <a:rPr lang="zh-CN" altLang="en-US" sz="3000" b="1" dirty="0">
                <a:latin typeface="华文细黑" pitchFamily="2" charset="-122"/>
                <a:ea typeface="华文细黑" pitchFamily="2" charset="-122"/>
                <a:sym typeface="Arial" charset="0"/>
              </a:rPr>
              <a:t>的文本数字水印， 就是指在保持DTD的约定及文档的</a:t>
            </a:r>
            <a:r>
              <a:rPr lang="zh-CN" altLang="en-US" sz="3000" b="1" dirty="0" smtClean="0">
                <a:latin typeface="华文细黑" pitchFamily="2" charset="-122"/>
                <a:ea typeface="华文细黑" pitchFamily="2" charset="-122"/>
                <a:sym typeface="Arial" charset="0"/>
              </a:rPr>
              <a:t>应用能力</a:t>
            </a:r>
            <a:r>
              <a:rPr lang="zh-CN" altLang="en-US" sz="3000" b="1" dirty="0">
                <a:latin typeface="华文细黑" pitchFamily="2" charset="-122"/>
                <a:ea typeface="华文细黑" pitchFamily="2" charset="-122"/>
                <a:sym typeface="Arial" charset="0"/>
              </a:rPr>
              <a:t>不变的情况下， 通过改变xml文档的逻辑结构来嵌入</a:t>
            </a:r>
            <a:r>
              <a:rPr lang="zh-CN" altLang="en-US" sz="3000" b="1" dirty="0" smtClean="0">
                <a:latin typeface="华文细黑" pitchFamily="2" charset="-122"/>
                <a:ea typeface="华文细黑" pitchFamily="2" charset="-122"/>
                <a:sym typeface="Arial" charset="0"/>
              </a:rPr>
              <a:t>秘密信息。如同名元素重复出现时（识别为相同意义），变更这些元素顺序可嵌入水印。</a:t>
            </a:r>
            <a:endParaRPr lang="zh-CN" altLang="en-US" sz="3000" b="1" dirty="0">
              <a:latin typeface="华文细黑" pitchFamily="2" charset="-122"/>
              <a:ea typeface="华文细黑" pitchFamily="2" charset="-122"/>
              <a:sym typeface="Arial" charset="0"/>
            </a:endParaRP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950" y="3112269"/>
            <a:ext cx="8036719" cy="325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836544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F1D9F1D-A364-4D07-80E2-98E3F34DEDE5}" type="slidenum">
              <a:rPr lang="zh-CN" altLang="en-US"/>
              <a:pPr/>
              <a:t>26</a:t>
            </a:fld>
            <a:endParaRPr lang="en-US" altLang="zh-CN"/>
          </a:p>
        </p:txBody>
      </p:sp>
      <p:sp>
        <p:nvSpPr>
          <p:cNvPr id="56323" name="Rectangle 3"/>
          <p:cNvSpPr>
            <a:spLocks noGrp="1" noChangeArrowheads="1"/>
          </p:cNvSpPr>
          <p:nvPr>
            <p:ph type="body" sz="half" idx="1"/>
          </p:nvPr>
        </p:nvSpPr>
        <p:spPr>
          <a:xfrm>
            <a:off x="740743" y="1240061"/>
            <a:ext cx="11894344" cy="4821767"/>
          </a:xfrm>
        </p:spPr>
        <p:txBody>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在 xml的应用中,意义相同而逻辑结构不同的文档常常会</a:t>
            </a:r>
            <a:r>
              <a:rPr lang="zh-CN" altLang="en-US" sz="3000" b="1" dirty="0" smtClean="0">
                <a:latin typeface="华文细黑" pitchFamily="2" charset="-122"/>
                <a:ea typeface="华文细黑" pitchFamily="2" charset="-122"/>
                <a:sym typeface="Arial" charset="0"/>
              </a:rPr>
              <a:t>一起</a:t>
            </a:r>
            <a:r>
              <a:rPr lang="zh-CN" altLang="en-US" sz="3000" b="1" dirty="0">
                <a:latin typeface="华文细黑" pitchFamily="2" charset="-122"/>
                <a:ea typeface="华文细黑" pitchFamily="2" charset="-122"/>
                <a:sym typeface="Arial" charset="0"/>
              </a:rPr>
              <a:t>处理。此时只要定义灵活的 DTD,就允许不同逻辑结构的</a:t>
            </a:r>
            <a:r>
              <a:rPr lang="zh-CN" altLang="en-US" sz="3000" b="1" dirty="0" smtClean="0">
                <a:latin typeface="华文细黑" pitchFamily="2" charset="-122"/>
                <a:ea typeface="华文细黑" pitchFamily="2" charset="-122"/>
                <a:sym typeface="Arial" charset="0"/>
              </a:rPr>
              <a:t>文档</a:t>
            </a:r>
            <a:r>
              <a:rPr lang="zh-CN" altLang="en-US" sz="3000" b="1" dirty="0">
                <a:latin typeface="华文细黑" pitchFamily="2" charset="-122"/>
                <a:ea typeface="华文细黑" pitchFamily="2" charset="-122"/>
                <a:sym typeface="Arial" charset="0"/>
              </a:rPr>
              <a:t>存在了。如果相同的处理结果能够来自于具有不同逻辑</a:t>
            </a:r>
            <a:r>
              <a:rPr lang="zh-CN" altLang="en-US" sz="3000" b="1" dirty="0" smtClean="0">
                <a:latin typeface="华文细黑" pitchFamily="2" charset="-122"/>
                <a:ea typeface="华文细黑" pitchFamily="2" charset="-122"/>
                <a:sym typeface="Arial" charset="0"/>
              </a:rPr>
              <a:t>结构的 </a:t>
            </a:r>
            <a:r>
              <a:rPr lang="zh-CN" altLang="en-US" sz="3000" b="1" dirty="0">
                <a:latin typeface="华文细黑" pitchFamily="2" charset="-122"/>
                <a:ea typeface="华文细黑" pitchFamily="2" charset="-122"/>
                <a:sym typeface="Arial" charset="0"/>
              </a:rPr>
              <a:t>xml文档，那么就可隐藏数字水印于 xml文档之中。</a:t>
            </a:r>
          </a:p>
          <a:p>
            <a:pPr marL="765353" indent="-765353">
              <a:lnSpc>
                <a:spcPct val="80000"/>
              </a:lnSpc>
              <a:buNone/>
            </a:pPr>
            <a:r>
              <a:rPr lang="zh-CN" altLang="en-US" sz="3000" b="1" dirty="0">
                <a:latin typeface="华文细黑" pitchFamily="2" charset="-122"/>
                <a:ea typeface="华文细黑" pitchFamily="2" charset="-122"/>
                <a:sym typeface="Arial" charset="0"/>
              </a:rPr>
              <a:t>        改变xml文档逻辑结构的方式有多种:（a）变更同名</a:t>
            </a:r>
            <a:r>
              <a:rPr lang="zh-CN" altLang="en-US" sz="3000" b="1" dirty="0" smtClean="0">
                <a:latin typeface="华文细黑" pitchFamily="2" charset="-122"/>
                <a:ea typeface="华文细黑" pitchFamily="2" charset="-122"/>
                <a:sym typeface="Arial" charset="0"/>
              </a:rPr>
              <a:t>元素的</a:t>
            </a:r>
            <a:r>
              <a:rPr lang="zh-CN" altLang="en-US" sz="3000" b="1" dirty="0">
                <a:latin typeface="华文细黑" pitchFamily="2" charset="-122"/>
                <a:ea typeface="华文细黑" pitchFamily="2" charset="-122"/>
                <a:sym typeface="Arial" charset="0"/>
              </a:rPr>
              <a:t>顺序; （b）置换不同元素的顺序; （c）使用同义的元素; </a:t>
            </a:r>
            <a:r>
              <a:rPr lang="zh-CN" altLang="en-US" sz="3000" b="1" dirty="0" smtClean="0">
                <a:latin typeface="华文细黑" pitchFamily="2" charset="-122"/>
                <a:ea typeface="华文细黑" pitchFamily="2" charset="-122"/>
                <a:sym typeface="Arial" charset="0"/>
              </a:rPr>
              <a:t>（</a:t>
            </a:r>
            <a:r>
              <a:rPr lang="zh-CN" altLang="en-US" sz="3000" b="1" dirty="0">
                <a:latin typeface="华文细黑" pitchFamily="2" charset="-122"/>
                <a:ea typeface="华文细黑" pitchFamily="2" charset="-122"/>
                <a:sym typeface="Arial" charset="0"/>
              </a:rPr>
              <a:t>d）使用包含其它元素的元素; （e）使用无意义的空元素。</a:t>
            </a:r>
          </a:p>
        </p:txBody>
      </p:sp>
    </p:spTree>
    <p:extLst>
      <p:ext uri="{BB962C8B-B14F-4D97-AF65-F5344CB8AC3E}">
        <p14:creationId xmlns:p14="http://schemas.microsoft.com/office/powerpoint/2010/main" val="2694736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CF01FB5-A0C6-4854-8000-D1D5271B1EDC}" type="slidenum">
              <a:rPr lang="zh-CN" altLang="en-US"/>
              <a:pPr/>
              <a:t>27</a:t>
            </a:fld>
            <a:endParaRPr lang="en-US" altLang="zh-CN"/>
          </a:p>
        </p:txBody>
      </p:sp>
      <p:sp>
        <p:nvSpPr>
          <p:cNvPr id="57347" name="Rectangle 3"/>
          <p:cNvSpPr>
            <a:spLocks noGrp="1" noChangeArrowheads="1"/>
          </p:cNvSpPr>
          <p:nvPr>
            <p:ph type="body" sz="half" idx="1"/>
          </p:nvPr>
        </p:nvSpPr>
        <p:spPr>
          <a:xfrm>
            <a:off x="380703" y="663997"/>
            <a:ext cx="11894344" cy="4821767"/>
          </a:xfrm>
        </p:spPr>
        <p:txBody>
          <a:bodyPr>
            <a:normAutofit/>
          </a:bodyPr>
          <a:lstStyle/>
          <a:p>
            <a:pPr marL="765353" indent="-765353">
              <a:buNone/>
            </a:pPr>
            <a:r>
              <a:rPr lang="zh-CN" altLang="en-US" sz="35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（3）PDF等文件格式中的水印技术     </a:t>
            </a:r>
          </a:p>
          <a:p>
            <a:pPr marL="765353" indent="-765353">
              <a:buNone/>
            </a:pPr>
            <a:r>
              <a:rPr lang="zh-CN" altLang="en-US" sz="3000" b="1" dirty="0">
                <a:latin typeface="华文细黑" pitchFamily="2" charset="-122"/>
                <a:ea typeface="华文细黑" pitchFamily="2" charset="-122"/>
                <a:sym typeface="Arial" charset="0"/>
              </a:rPr>
              <a:t>       PDF、CAJ等格式文件自身有固定的格式定义，并与</a:t>
            </a:r>
            <a:r>
              <a:rPr lang="zh-CN" altLang="en-US" sz="3000" b="1" dirty="0" smtClean="0">
                <a:latin typeface="华文细黑" pitchFamily="2" charset="-122"/>
                <a:ea typeface="华文细黑" pitchFamily="2" charset="-122"/>
                <a:sym typeface="Arial" charset="0"/>
              </a:rPr>
              <a:t>操作系统</a:t>
            </a:r>
            <a:r>
              <a:rPr lang="zh-CN" altLang="en-US" sz="3000" b="1" dirty="0">
                <a:latin typeface="华文细黑" pitchFamily="2" charset="-122"/>
                <a:ea typeface="华文细黑" pitchFamily="2" charset="-122"/>
                <a:sym typeface="Arial" charset="0"/>
              </a:rPr>
              <a:t>无关，不需要操作系统提供字体文件来显示字符的字形。　　</a:t>
            </a:r>
          </a:p>
          <a:p>
            <a:pPr marL="765353" indent="-765353">
              <a:buNone/>
            </a:pPr>
            <a:r>
              <a:rPr lang="zh-CN" altLang="en-US" sz="3000" b="1" dirty="0">
                <a:latin typeface="华文细黑" pitchFamily="2" charset="-122"/>
                <a:ea typeface="华文细黑" pitchFamily="2" charset="-122"/>
                <a:sym typeface="Arial" charset="0"/>
              </a:rPr>
              <a:t>      例如，由于PDF文件可与PS文件互相转换，而PS文件</a:t>
            </a:r>
            <a:r>
              <a:rPr lang="zh-CN" altLang="en-US" sz="3000" b="1" dirty="0" smtClean="0">
                <a:latin typeface="华文细黑" pitchFamily="2" charset="-122"/>
                <a:ea typeface="华文细黑" pitchFamily="2" charset="-122"/>
                <a:sym typeface="Arial" charset="0"/>
              </a:rPr>
              <a:t>是Postscript</a:t>
            </a:r>
            <a:r>
              <a:rPr lang="zh-CN" altLang="en-US" sz="3000" b="1" dirty="0">
                <a:latin typeface="华文细黑" pitchFamily="2" charset="-122"/>
                <a:ea typeface="华文细黑" pitchFamily="2" charset="-122"/>
                <a:sym typeface="Arial" charset="0"/>
              </a:rPr>
              <a:t>语言编写的结构化页面描述程序，移动字符（行</a:t>
            </a:r>
            <a:r>
              <a:rPr lang="zh-CN" altLang="en-US" sz="3000" b="1" dirty="0" smtClean="0">
                <a:latin typeface="华文细黑" pitchFamily="2" charset="-122"/>
                <a:ea typeface="华文细黑" pitchFamily="2" charset="-122"/>
                <a:sym typeface="Arial" charset="0"/>
              </a:rPr>
              <a:t>）间距</a:t>
            </a:r>
            <a:r>
              <a:rPr lang="zh-CN" altLang="en-US" sz="3000" b="1" dirty="0">
                <a:latin typeface="华文细黑" pitchFamily="2" charset="-122"/>
                <a:ea typeface="华文细黑" pitchFamily="2" charset="-122"/>
                <a:sym typeface="Arial" charset="0"/>
              </a:rPr>
              <a:t>等几乎本节所有的嵌入水印的方式都可以以程序的方式</a:t>
            </a:r>
            <a:r>
              <a:rPr lang="zh-CN" altLang="en-US" sz="3000" b="1" dirty="0" smtClean="0">
                <a:latin typeface="华文细黑" pitchFamily="2" charset="-122"/>
                <a:ea typeface="华文细黑" pitchFamily="2" charset="-122"/>
                <a:sym typeface="Arial" charset="0"/>
              </a:rPr>
              <a:t>进行</a:t>
            </a:r>
            <a:r>
              <a:rPr lang="zh-CN" altLang="en-US" sz="3000" b="1" dirty="0">
                <a:latin typeface="华文细黑" pitchFamily="2" charset="-122"/>
                <a:ea typeface="华文细黑" pitchFamily="2" charset="-122"/>
                <a:sym typeface="Arial" charset="0"/>
              </a:rPr>
              <a:t>自动加载，对字符特征信息的获取可以直接从PS文件中</a:t>
            </a:r>
            <a:r>
              <a:rPr lang="zh-CN" altLang="en-US" sz="3000" b="1" dirty="0" smtClean="0">
                <a:latin typeface="华文细黑" pitchFamily="2" charset="-122"/>
                <a:ea typeface="华文细黑" pitchFamily="2" charset="-122"/>
                <a:sym typeface="Arial" charset="0"/>
              </a:rPr>
              <a:t>进行读取</a:t>
            </a:r>
            <a:r>
              <a:rPr lang="zh-CN" altLang="en-US" sz="3000" b="1" dirty="0">
                <a:latin typeface="华文细黑" pitchFamily="2" charset="-122"/>
                <a:ea typeface="华文细黑" pitchFamily="2" charset="-122"/>
                <a:sym typeface="Arial" charset="0"/>
              </a:rPr>
              <a:t>，从而实现高效且精确的水印信息检测。</a:t>
            </a:r>
          </a:p>
        </p:txBody>
      </p:sp>
    </p:spTree>
    <p:extLst>
      <p:ext uri="{BB962C8B-B14F-4D97-AF65-F5344CB8AC3E}">
        <p14:creationId xmlns:p14="http://schemas.microsoft.com/office/powerpoint/2010/main" val="19337963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1C855AA-9F9F-4E8E-A0B6-D146EFE28282}" type="slidenum">
              <a:rPr lang="zh-CN" altLang="en-US"/>
              <a:pPr/>
              <a:t>28</a:t>
            </a:fld>
            <a:endParaRPr lang="en-US" altLang="zh-CN"/>
          </a:p>
        </p:txBody>
      </p:sp>
      <p:sp>
        <p:nvSpPr>
          <p:cNvPr id="58371" name="Rectangle 3"/>
          <p:cNvSpPr>
            <a:spLocks noGrp="1" noChangeArrowheads="1"/>
          </p:cNvSpPr>
          <p:nvPr>
            <p:ph type="body" sz="half" idx="1"/>
          </p:nvPr>
        </p:nvSpPr>
        <p:spPr>
          <a:xfrm>
            <a:off x="740743" y="736005"/>
            <a:ext cx="11894344" cy="4821767"/>
          </a:xfrm>
        </p:spPr>
        <p:txBody>
          <a:bodyPr/>
          <a:lstStyle/>
          <a:p>
            <a:pPr marL="765353" indent="-765353">
              <a:lnSpc>
                <a:spcPct val="80000"/>
              </a:lnSpc>
            </a:pPr>
            <a:r>
              <a:rPr lang="zh-CN" altLang="en-US" sz="3500" b="1" dirty="0">
                <a:latin typeface="华文细黑" pitchFamily="2" charset="-122"/>
                <a:ea typeface="华文细黑" pitchFamily="2" charset="-122"/>
              </a:rPr>
              <a:t>典型的文本隐写与水印方法</a:t>
            </a:r>
          </a:p>
          <a:p>
            <a:pPr marL="765353" indent="-765353">
              <a:lnSpc>
                <a:spcPct val="80000"/>
              </a:lnSpc>
              <a:buNone/>
            </a:pPr>
            <a:r>
              <a:rPr lang="zh-CN" altLang="en-US" sz="3000" b="1" dirty="0">
                <a:latin typeface="华文细黑" pitchFamily="2" charset="-122"/>
                <a:ea typeface="华文细黑" pitchFamily="2" charset="-122"/>
              </a:rPr>
              <a:t>     </a:t>
            </a:r>
            <a:r>
              <a:rPr lang="zh-CN" altLang="en-US" sz="3000" b="1" dirty="0">
                <a:latin typeface="华文细黑" pitchFamily="2" charset="-122"/>
                <a:ea typeface="华文细黑" pitchFamily="2" charset="-122"/>
                <a:sym typeface="Arial" charset="0"/>
              </a:rPr>
              <a:t> </a:t>
            </a:r>
          </a:p>
          <a:p>
            <a:pPr marL="765353" indent="-765353">
              <a:lnSpc>
                <a:spcPct val="80000"/>
              </a:lnSpc>
              <a:buNone/>
            </a:pPr>
            <a:r>
              <a:rPr lang="zh-CN" altLang="en-US" sz="3000" b="1" dirty="0">
                <a:latin typeface="华文细黑" pitchFamily="2" charset="-122"/>
                <a:ea typeface="华文细黑" pitchFamily="2" charset="-122"/>
                <a:sym typeface="Arial" charset="0"/>
              </a:rPr>
              <a:t>        汉语中除了大量的同义词之外，还存在大量的同音替换</a:t>
            </a:r>
            <a:r>
              <a:rPr lang="zh-CN" altLang="en-US" sz="3000" b="1" dirty="0" smtClean="0">
                <a:latin typeface="华文细黑" pitchFamily="2" charset="-122"/>
                <a:ea typeface="华文细黑" pitchFamily="2" charset="-122"/>
                <a:sym typeface="Arial" charset="0"/>
              </a:rPr>
              <a:t>现象</a:t>
            </a:r>
            <a:r>
              <a:rPr lang="zh-CN" altLang="en-US" sz="3000" b="1" dirty="0">
                <a:latin typeface="华文细黑" pitchFamily="2" charset="-122"/>
                <a:ea typeface="华文细黑" pitchFamily="2" charset="-122"/>
                <a:sym typeface="Arial" charset="0"/>
              </a:rPr>
              <a:t>，如假借、通假、异形词。这些词与同义词的区别在于，</a:t>
            </a:r>
            <a:r>
              <a:rPr lang="zh-CN" altLang="en-US" sz="3000" b="1" dirty="0" smtClean="0">
                <a:latin typeface="华文细黑" pitchFamily="2" charset="-122"/>
                <a:ea typeface="华文细黑" pitchFamily="2" charset="-122"/>
                <a:sym typeface="Arial" charset="0"/>
              </a:rPr>
              <a:t>它们</a:t>
            </a:r>
            <a:r>
              <a:rPr lang="zh-CN" altLang="en-US" sz="3000" b="1" dirty="0">
                <a:latin typeface="华文细黑" pitchFamily="2" charset="-122"/>
                <a:ea typeface="华文细黑" pitchFamily="2" charset="-122"/>
                <a:sym typeface="Arial" charset="0"/>
              </a:rPr>
              <a:t>在发音上、意义上完全相同而只是书写形式不同，而有</a:t>
            </a:r>
            <a:r>
              <a:rPr lang="zh-CN" altLang="en-US" sz="3000" b="1" dirty="0" smtClean="0">
                <a:latin typeface="华文细黑" pitchFamily="2" charset="-122"/>
                <a:ea typeface="华文细黑" pitchFamily="2" charset="-122"/>
                <a:sym typeface="Arial" charset="0"/>
              </a:rPr>
              <a:t>固定的</a:t>
            </a:r>
            <a:r>
              <a:rPr lang="zh-CN" altLang="en-US" sz="3000" b="1" dirty="0">
                <a:latin typeface="华文细黑" pitchFamily="2" charset="-122"/>
                <a:ea typeface="华文细黑" pitchFamily="2" charset="-122"/>
                <a:sym typeface="Arial" charset="0"/>
              </a:rPr>
              <a:t>替代形式。因此没有同义词之间意义上的细微差别和同义</a:t>
            </a:r>
            <a:r>
              <a:rPr lang="zh-CN" altLang="en-US" sz="3000" b="1" dirty="0" smtClean="0">
                <a:latin typeface="华文细黑" pitchFamily="2" charset="-122"/>
                <a:ea typeface="华文细黑" pitchFamily="2" charset="-122"/>
                <a:sym typeface="Arial" charset="0"/>
              </a:rPr>
              <a:t>词组</a:t>
            </a:r>
            <a:r>
              <a:rPr lang="zh-CN" altLang="en-US" sz="3000" b="1" dirty="0">
                <a:latin typeface="华文细黑" pitchFamily="2" charset="-122"/>
                <a:ea typeface="华文细黑" pitchFamily="2" charset="-122"/>
                <a:sym typeface="Arial" charset="0"/>
              </a:rPr>
              <a:t>类的不一致性。利用假借字、通假字、异形词之间的同音</a:t>
            </a:r>
            <a:r>
              <a:rPr lang="zh-CN" altLang="en-US" sz="3000" b="1" dirty="0" smtClean="0">
                <a:latin typeface="华文细黑" pitchFamily="2" charset="-122"/>
                <a:ea typeface="华文细黑" pitchFamily="2" charset="-122"/>
                <a:sym typeface="Arial" charset="0"/>
              </a:rPr>
              <a:t>替换</a:t>
            </a:r>
            <a:r>
              <a:rPr lang="zh-CN" altLang="en-US" sz="3000" b="1" dirty="0">
                <a:latin typeface="华文细黑" pitchFamily="2" charset="-122"/>
                <a:ea typeface="华文细黑" pitchFamily="2" charset="-122"/>
                <a:sym typeface="Arial" charset="0"/>
              </a:rPr>
              <a:t>可以进行信息隐藏。</a:t>
            </a:r>
          </a:p>
          <a:p>
            <a:pPr marL="765353" indent="-765353">
              <a:lnSpc>
                <a:spcPct val="80000"/>
              </a:lnSpc>
              <a:buNone/>
            </a:pPr>
            <a:r>
              <a:rPr lang="zh-CN" altLang="en-US" sz="3000" b="1" dirty="0">
                <a:latin typeface="华文细黑" pitchFamily="2" charset="-122"/>
                <a:ea typeface="华文细黑" pitchFamily="2" charset="-122"/>
                <a:sym typeface="Arial" charset="0"/>
              </a:rPr>
              <a:t>        下面详细介绍一种基于同音词替换的信息隐藏方法。</a:t>
            </a:r>
          </a:p>
        </p:txBody>
      </p:sp>
    </p:spTree>
    <p:extLst>
      <p:ext uri="{BB962C8B-B14F-4D97-AF65-F5344CB8AC3E}">
        <p14:creationId xmlns:p14="http://schemas.microsoft.com/office/powerpoint/2010/main" val="39535315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392A469-C1A1-4897-A7B8-B29EFD34F662}" type="slidenum">
              <a:rPr lang="zh-CN" altLang="en-US"/>
              <a:pPr/>
              <a:t>29</a:t>
            </a:fld>
            <a:endParaRPr lang="en-US" altLang="zh-CN"/>
          </a:p>
        </p:txBody>
      </p:sp>
      <p:sp>
        <p:nvSpPr>
          <p:cNvPr id="59395" name="Rectangle 3"/>
          <p:cNvSpPr>
            <a:spLocks noGrp="1" noChangeArrowheads="1"/>
          </p:cNvSpPr>
          <p:nvPr>
            <p:ph type="body" sz="half" idx="1"/>
          </p:nvPr>
        </p:nvSpPr>
        <p:spPr>
          <a:xfrm>
            <a:off x="740743" y="447973"/>
            <a:ext cx="11894344" cy="4821767"/>
          </a:xfrm>
        </p:spPr>
        <p:txBody>
          <a:bodyPr>
            <a:normAutofit lnSpcReduction="10000"/>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1、隐藏原理</a:t>
            </a:r>
          </a:p>
          <a:p>
            <a:pPr marL="765353" indent="-765353">
              <a:buNone/>
            </a:pPr>
            <a:r>
              <a:rPr lang="zh-CN" altLang="en-US" sz="3000" b="1" dirty="0">
                <a:latin typeface="华文细黑" pitchFamily="2" charset="-122"/>
                <a:ea typeface="华文细黑" pitchFamily="2" charset="-122"/>
                <a:sym typeface="Arial" charset="0"/>
              </a:rPr>
              <a:t>      1）汉语发展过程中出现了大量的假借字、通假字、异形</a:t>
            </a:r>
            <a:r>
              <a:rPr lang="zh-CN" altLang="en-US" sz="3000" b="1" dirty="0" smtClean="0">
                <a:latin typeface="华文细黑" pitchFamily="2" charset="-122"/>
                <a:ea typeface="华文细黑" pitchFamily="2" charset="-122"/>
                <a:sym typeface="Arial" charset="0"/>
              </a:rPr>
              <a:t>词和</a:t>
            </a:r>
            <a:r>
              <a:rPr lang="zh-CN" altLang="en-US" sz="3000" b="1" dirty="0">
                <a:latin typeface="华文细黑" pitchFamily="2" charset="-122"/>
                <a:ea typeface="华文细黑" pitchFamily="2" charset="-122"/>
                <a:sym typeface="Arial" charset="0"/>
              </a:rPr>
              <a:t>异体字，其中很大一部分在现代汉语很少使用或被规范</a:t>
            </a:r>
            <a:r>
              <a:rPr lang="zh-CN" altLang="en-US" sz="3000" b="1" dirty="0" smtClean="0">
                <a:latin typeface="华文细黑" pitchFamily="2" charset="-122"/>
                <a:ea typeface="华文细黑" pitchFamily="2" charset="-122"/>
                <a:sym typeface="Arial" charset="0"/>
              </a:rPr>
              <a:t>整理淘汰</a:t>
            </a:r>
            <a:r>
              <a:rPr lang="zh-CN" altLang="en-US" sz="3000" b="1" dirty="0">
                <a:latin typeface="华文细黑" pitchFamily="2" charset="-122"/>
                <a:ea typeface="华文细黑" pitchFamily="2" charset="-122"/>
                <a:sym typeface="Arial" charset="0"/>
              </a:rPr>
              <a:t>。</a:t>
            </a:r>
          </a:p>
          <a:p>
            <a:pPr marL="765353" indent="-765353">
              <a:buNone/>
            </a:pPr>
            <a:r>
              <a:rPr lang="zh-CN" altLang="en-US" sz="3000" b="1" dirty="0">
                <a:latin typeface="华文细黑" pitchFamily="2" charset="-122"/>
                <a:ea typeface="华文细黑" pitchFamily="2" charset="-122"/>
                <a:sym typeface="Arial" charset="0"/>
              </a:rPr>
              <a:t>       </a:t>
            </a:r>
            <a:r>
              <a:rPr lang="zh-CN" altLang="en-US" sz="3000" b="1" dirty="0" smtClean="0">
                <a:latin typeface="华文细黑" pitchFamily="2" charset="-122"/>
                <a:ea typeface="华文细黑" pitchFamily="2" charset="-122"/>
                <a:sym typeface="Arial" charset="0"/>
              </a:rPr>
              <a:t>如“机伶</a:t>
            </a:r>
            <a:r>
              <a:rPr lang="en-US" altLang="zh-CN" sz="3000" b="1" dirty="0" smtClean="0">
                <a:latin typeface="华文细黑" pitchFamily="2" charset="-122"/>
                <a:ea typeface="华文细黑" pitchFamily="2" charset="-122"/>
                <a:sym typeface="Arial" charset="0"/>
              </a:rPr>
              <a:t>-</a:t>
            </a:r>
            <a:r>
              <a:rPr lang="zh-CN" altLang="en-US" sz="3000" b="1" dirty="0" smtClean="0">
                <a:latin typeface="华文细黑" pitchFamily="2" charset="-122"/>
                <a:ea typeface="华文细黑" pitchFamily="2" charset="-122"/>
                <a:sym typeface="Arial" charset="0"/>
              </a:rPr>
              <a:t>机灵</a:t>
            </a:r>
            <a:r>
              <a:rPr lang="zh-CN" altLang="en-US" sz="3000" b="1" dirty="0">
                <a:latin typeface="华文细黑" pitchFamily="2" charset="-122"/>
                <a:ea typeface="华文细黑" pitchFamily="2" charset="-122"/>
                <a:sym typeface="Arial" charset="0"/>
              </a:rPr>
              <a:t>”</a:t>
            </a:r>
            <a:r>
              <a:rPr lang="zh-CN" altLang="en-US" sz="3000" b="1" dirty="0" smtClean="0">
                <a:solidFill>
                  <a:srgbClr val="FF0000"/>
                </a:solidFill>
                <a:latin typeface="华文细黑" pitchFamily="2" charset="-122"/>
                <a:ea typeface="华文细黑" pitchFamily="2" charset="-122"/>
                <a:sym typeface="Arial" charset="0"/>
              </a:rPr>
              <a:t>同音替换</a:t>
            </a:r>
            <a:endParaRPr lang="en-US" altLang="zh-CN" sz="3000" b="1" dirty="0" smtClean="0">
              <a:solidFill>
                <a:srgbClr val="FF0000"/>
              </a:solidFill>
              <a:latin typeface="华文细黑" pitchFamily="2" charset="-122"/>
              <a:ea typeface="华文细黑" pitchFamily="2" charset="-122"/>
              <a:sym typeface="Arial" charset="0"/>
            </a:endParaRPr>
          </a:p>
          <a:p>
            <a:pPr marL="765353" indent="-765353">
              <a:buNone/>
            </a:pPr>
            <a:r>
              <a:rPr lang="en-US" altLang="zh-CN" sz="3000" b="1" dirty="0">
                <a:latin typeface="华文细黑" pitchFamily="2" charset="-122"/>
                <a:ea typeface="华文细黑" pitchFamily="2" charset="-122"/>
                <a:sym typeface="Arial" charset="0"/>
              </a:rPr>
              <a:t> </a:t>
            </a:r>
            <a:r>
              <a:rPr lang="en-US" altLang="zh-CN" sz="3000" b="1" dirty="0" smtClean="0">
                <a:latin typeface="华文细黑" pitchFamily="2" charset="-122"/>
                <a:ea typeface="华文细黑" pitchFamily="2" charset="-122"/>
                <a:sym typeface="Arial" charset="0"/>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这种隐藏的处理方法与同义词替换法的两点区别:一是</a:t>
            </a:r>
            <a:r>
              <a:rPr lang="zh-CN" altLang="en-US" sz="3000" b="1" dirty="0" smtClean="0">
                <a:latin typeface="华文细黑" pitchFamily="2" charset="-122"/>
                <a:ea typeface="华文细黑" pitchFamily="2" charset="-122"/>
                <a:sym typeface="Arial" charset="0"/>
              </a:rPr>
              <a:t>同音</a:t>
            </a:r>
            <a:r>
              <a:rPr lang="zh-CN" altLang="en-US" sz="3000" b="1" dirty="0">
                <a:latin typeface="华文细黑" pitchFamily="2" charset="-122"/>
                <a:ea typeface="华文细黑" pitchFamily="2" charset="-122"/>
                <a:sym typeface="Arial" charset="0"/>
              </a:rPr>
              <a:t>替换词表中的各项组成是基本固定的，而同义词表的各项</a:t>
            </a:r>
            <a:r>
              <a:rPr lang="zh-CN" altLang="en-US" sz="3000" b="1" dirty="0" smtClean="0">
                <a:latin typeface="华文细黑" pitchFamily="2" charset="-122"/>
                <a:ea typeface="华文细黑" pitchFamily="2" charset="-122"/>
                <a:sym typeface="Arial" charset="0"/>
              </a:rPr>
              <a:t>组成</a:t>
            </a:r>
            <a:r>
              <a:rPr lang="zh-CN" altLang="en-US" sz="3000" b="1" dirty="0">
                <a:latin typeface="华文细黑" pitchFamily="2" charset="-122"/>
                <a:ea typeface="华文细黑" pitchFamily="2" charset="-122"/>
                <a:sym typeface="Arial" charset="0"/>
              </a:rPr>
              <a:t>对于不同用户会有较大差异；二是对于同义词词对只在</a:t>
            </a:r>
            <a:r>
              <a:rPr lang="zh-CN" altLang="en-US" sz="3000" b="1" dirty="0" smtClean="0">
                <a:latin typeface="华文细黑" pitchFamily="2" charset="-122"/>
                <a:ea typeface="华文细黑" pitchFamily="2" charset="-122"/>
                <a:sym typeface="Arial" charset="0"/>
              </a:rPr>
              <a:t>某个词性</a:t>
            </a:r>
            <a:r>
              <a:rPr lang="zh-CN" altLang="en-US" sz="3000" b="1" dirty="0">
                <a:latin typeface="华文细黑" pitchFamily="2" charset="-122"/>
                <a:ea typeface="华文细黑" pitchFamily="2" charset="-122"/>
                <a:sym typeface="Arial" charset="0"/>
              </a:rPr>
              <a:t>下成立的情况，还需要对同义词进行词性判定。</a:t>
            </a:r>
          </a:p>
          <a:p>
            <a:pPr marL="765353" indent="-765353">
              <a:buNone/>
            </a:pPr>
            <a:r>
              <a:rPr lang="zh-CN" altLang="en-US" sz="3000" b="1" dirty="0">
                <a:latin typeface="华文细黑" pitchFamily="2" charset="-122"/>
                <a:ea typeface="华文细黑" pitchFamily="2" charset="-122"/>
                <a:sym typeface="Arial" charset="0"/>
              </a:rPr>
              <a:t>       </a:t>
            </a:r>
          </a:p>
        </p:txBody>
      </p:sp>
    </p:spTree>
    <p:extLst>
      <p:ext uri="{BB962C8B-B14F-4D97-AF65-F5344CB8AC3E}">
        <p14:creationId xmlns:p14="http://schemas.microsoft.com/office/powerpoint/2010/main" val="3639988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0FFE932-7A30-4749-95E3-CFF7E8E5DB8D}" type="slidenum">
              <a:rPr lang="zh-CN" altLang="en-US"/>
              <a:pPr/>
              <a:t>3</a:t>
            </a:fld>
            <a:endParaRPr lang="en-US" altLang="zh-CN"/>
          </a:p>
        </p:txBody>
      </p:sp>
      <p:sp>
        <p:nvSpPr>
          <p:cNvPr id="30722" name="Rectangle 2"/>
          <p:cNvSpPr>
            <a:spLocks noGrp="1" noChangeArrowheads="1"/>
          </p:cNvSpPr>
          <p:nvPr>
            <p:ph type="title"/>
          </p:nvPr>
        </p:nvSpPr>
        <p:spPr/>
        <p:txBody>
          <a:bodyPr/>
          <a:lstStyle/>
          <a:p>
            <a:pPr algn="l"/>
            <a:r>
              <a:rPr lang="zh-CN" altLang="en-US" b="1" dirty="0" smtClean="0">
                <a:latin typeface="华文细黑" pitchFamily="2" charset="-122"/>
                <a:ea typeface="华文细黑" pitchFamily="2" charset="-122"/>
              </a:rPr>
              <a:t>文本</a:t>
            </a:r>
            <a:r>
              <a:rPr lang="zh-CN" altLang="en-US" b="1" dirty="0">
                <a:latin typeface="华文细黑" pitchFamily="2" charset="-122"/>
                <a:ea typeface="华文细黑" pitchFamily="2" charset="-122"/>
              </a:rPr>
              <a:t>隐写与文本水印技术</a:t>
            </a:r>
          </a:p>
        </p:txBody>
      </p:sp>
      <p:sp>
        <p:nvSpPr>
          <p:cNvPr id="30723" name="Rectangle 3"/>
          <p:cNvSpPr>
            <a:spLocks noGrp="1" noChangeArrowheads="1"/>
          </p:cNvSpPr>
          <p:nvPr>
            <p:ph type="body" sz="half" idx="1"/>
          </p:nvPr>
        </p:nvSpPr>
        <p:spPr>
          <a:xfrm>
            <a:off x="740743" y="1384077"/>
            <a:ext cx="11894344" cy="4821767"/>
          </a:xfrm>
        </p:spPr>
        <p:txBody>
          <a:bodyPr/>
          <a:lstStyle/>
          <a:p>
            <a:pPr marL="765353" indent="-765353">
              <a:lnSpc>
                <a:spcPct val="80000"/>
              </a:lnSpc>
              <a:buNone/>
            </a:pPr>
            <a:endParaRPr lang="zh-CN" altLang="en-US" sz="3500" b="1" dirty="0">
              <a:latin typeface="华文细黑" pitchFamily="2" charset="-122"/>
              <a:ea typeface="华文细黑" pitchFamily="2" charset="-122"/>
            </a:endParaRPr>
          </a:p>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信息隐藏研究和应用的主要领域有隐写术领域和数字水印</a:t>
            </a:r>
          </a:p>
          <a:p>
            <a:pPr marL="765353" indent="-765353">
              <a:lnSpc>
                <a:spcPct val="80000"/>
              </a:lnSpc>
              <a:buNone/>
            </a:pPr>
            <a:r>
              <a:rPr lang="zh-CN" altLang="en-US" sz="3000" b="1" dirty="0">
                <a:latin typeface="华文细黑" pitchFamily="2" charset="-122"/>
                <a:ea typeface="华文细黑" pitchFamily="2" charset="-122"/>
              </a:rPr>
              <a:t>领域。隐写术研究如何将秘密信息隐藏在多媒体信息中而不被</a:t>
            </a:r>
          </a:p>
          <a:p>
            <a:pPr marL="765353" indent="-765353">
              <a:lnSpc>
                <a:spcPct val="80000"/>
              </a:lnSpc>
              <a:buNone/>
            </a:pPr>
            <a:r>
              <a:rPr lang="zh-CN" altLang="en-US" sz="3000" b="1" dirty="0">
                <a:latin typeface="华文细黑" pitchFamily="2" charset="-122"/>
                <a:ea typeface="华文细黑" pitchFamily="2" charset="-122"/>
              </a:rPr>
              <a:t>他人发现，既隐藏了秘密信息的内容又同时隐藏了秘密信息通</a:t>
            </a:r>
          </a:p>
          <a:p>
            <a:pPr marL="765353" indent="-765353">
              <a:lnSpc>
                <a:spcPct val="80000"/>
              </a:lnSpc>
              <a:buNone/>
            </a:pPr>
            <a:r>
              <a:rPr lang="zh-CN" altLang="en-US" sz="3000" b="1" dirty="0">
                <a:latin typeface="华文细黑" pitchFamily="2" charset="-122"/>
                <a:ea typeface="华文细黑" pitchFamily="2" charset="-122"/>
              </a:rPr>
              <a:t>信的存在事实。数字水印将秘密信息嵌入被保护信息中，用来</a:t>
            </a:r>
          </a:p>
          <a:p>
            <a:pPr marL="765353" indent="-765353">
              <a:lnSpc>
                <a:spcPct val="80000"/>
              </a:lnSpc>
              <a:buNone/>
            </a:pPr>
            <a:r>
              <a:rPr lang="zh-CN" altLang="en-US" sz="3000" b="1" dirty="0">
                <a:latin typeface="华文细黑" pitchFamily="2" charset="-122"/>
                <a:ea typeface="华文细黑" pitchFamily="2" charset="-122"/>
              </a:rPr>
              <a:t>证明被保护信息的版权、信息完整性、合法使用者等有关内</a:t>
            </a:r>
          </a:p>
          <a:p>
            <a:pPr marL="765353" indent="-765353">
              <a:lnSpc>
                <a:spcPct val="80000"/>
              </a:lnSpc>
              <a:buNone/>
            </a:pPr>
            <a:r>
              <a:rPr lang="zh-CN" altLang="en-US" sz="3000" b="1" dirty="0">
                <a:latin typeface="华文细黑" pitchFamily="2" charset="-122"/>
                <a:ea typeface="华文细黑" pitchFamily="2" charset="-122"/>
              </a:rPr>
              <a:t>容。数字水印在近年来信息隐藏的研究中占据主要的位置。</a:t>
            </a:r>
          </a:p>
          <a:p>
            <a:pPr marL="765353" indent="-765353">
              <a:lnSpc>
                <a:spcPct val="80000"/>
              </a:lnSpc>
              <a:buNone/>
            </a:pPr>
            <a:r>
              <a:rPr lang="zh-CN" altLang="en-US" sz="3000" b="1" dirty="0">
                <a:latin typeface="华文细黑" pitchFamily="2" charset="-122"/>
                <a:ea typeface="华文细黑" pitchFamily="2" charset="-122"/>
              </a:rPr>
              <a:t>       下面分别介绍这两种技术。</a:t>
            </a:r>
          </a:p>
        </p:txBody>
      </p:sp>
    </p:spTree>
    <p:extLst>
      <p:ext uri="{BB962C8B-B14F-4D97-AF65-F5344CB8AC3E}">
        <p14:creationId xmlns:p14="http://schemas.microsoft.com/office/powerpoint/2010/main" val="1332989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61ADAD24-18DA-4267-994F-8B0E315503D7}" type="slidenum">
              <a:rPr lang="zh-CN" altLang="en-US"/>
              <a:pPr/>
              <a:t>30</a:t>
            </a:fld>
            <a:endParaRPr lang="en-US" altLang="zh-CN"/>
          </a:p>
        </p:txBody>
      </p:sp>
      <p:sp>
        <p:nvSpPr>
          <p:cNvPr id="60419" name="Rectangle 3"/>
          <p:cNvSpPr>
            <a:spLocks noGrp="1" noChangeArrowheads="1"/>
          </p:cNvSpPr>
          <p:nvPr>
            <p:ph type="body" sz="half" idx="1"/>
          </p:nvPr>
        </p:nvSpPr>
        <p:spPr>
          <a:xfrm>
            <a:off x="596727" y="736005"/>
            <a:ext cx="11894344" cy="4821767"/>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2）前面提到的同音替换词对在文本中出现的频率有一定 </a:t>
            </a:r>
            <a:r>
              <a:rPr lang="zh-CN" altLang="en-US" sz="3000" b="1" dirty="0" smtClean="0">
                <a:latin typeface="华文细黑" pitchFamily="2" charset="-122"/>
                <a:ea typeface="华文细黑" pitchFamily="2" charset="-122"/>
                <a:sym typeface="Arial" charset="0"/>
              </a:rPr>
              <a:t>的</a:t>
            </a:r>
            <a:r>
              <a:rPr lang="zh-CN" altLang="en-US" sz="3000" b="1" dirty="0">
                <a:latin typeface="华文细黑" pitchFamily="2" charset="-122"/>
                <a:ea typeface="华文细黑" pitchFamily="2" charset="-122"/>
                <a:sym typeface="Arial" charset="0"/>
              </a:rPr>
              <a:t>限制，另一种较为通用的替换方式是采用</a:t>
            </a:r>
            <a:r>
              <a:rPr lang="zh-CN" altLang="en-US" sz="3000" b="1" dirty="0">
                <a:solidFill>
                  <a:srgbClr val="FF0000"/>
                </a:solidFill>
                <a:latin typeface="华文细黑" pitchFamily="2" charset="-122"/>
                <a:ea typeface="华文细黑" pitchFamily="2" charset="-122"/>
                <a:sym typeface="Arial" charset="0"/>
              </a:rPr>
              <a:t>结构助词</a:t>
            </a:r>
            <a:r>
              <a:rPr lang="zh-CN" altLang="en-US" sz="3000" b="1" dirty="0">
                <a:latin typeface="华文细黑" pitchFamily="2" charset="-122"/>
                <a:ea typeface="华文细黑" pitchFamily="2" charset="-122"/>
                <a:sym typeface="Arial" charset="0"/>
              </a:rPr>
              <a:t>词</a:t>
            </a:r>
            <a:r>
              <a:rPr lang="zh-CN" altLang="en-US" sz="3000" b="1" dirty="0" smtClean="0">
                <a:latin typeface="华文细黑" pitchFamily="2" charset="-122"/>
                <a:ea typeface="华文细黑" pitchFamily="2" charset="-122"/>
                <a:sym typeface="Arial" charset="0"/>
              </a:rPr>
              <a:t>对“的-地”</a:t>
            </a:r>
            <a:r>
              <a:rPr lang="zh-CN" altLang="en-US" sz="3000" b="1" dirty="0">
                <a:latin typeface="华文细黑" pitchFamily="2" charset="-122"/>
                <a:ea typeface="华文细黑" pitchFamily="2" charset="-122"/>
                <a:sym typeface="Arial" charset="0"/>
              </a:rPr>
              <a:t>和“的-得”。</a:t>
            </a:r>
          </a:p>
          <a:p>
            <a:pPr marL="765353" indent="-765353">
              <a:lnSpc>
                <a:spcPct val="80000"/>
              </a:lnSpc>
              <a:buNone/>
            </a:pPr>
            <a:r>
              <a:rPr lang="zh-CN" altLang="en-US" sz="3000" b="1" dirty="0">
                <a:latin typeface="华文细黑" pitchFamily="2" charset="-122"/>
                <a:ea typeface="华文细黑" pitchFamily="2" charset="-122"/>
                <a:sym typeface="Arial" charset="0"/>
              </a:rPr>
              <a:t>　  “地”作结构助词时用在状语后，表示状语和中心词</a:t>
            </a:r>
            <a:r>
              <a:rPr lang="zh-CN" altLang="en-US" sz="3000" b="1" dirty="0" smtClean="0">
                <a:latin typeface="华文细黑" pitchFamily="2" charset="-122"/>
                <a:ea typeface="华文细黑" pitchFamily="2" charset="-122"/>
                <a:sym typeface="Arial" charset="0"/>
              </a:rPr>
              <a:t>之间的</a:t>
            </a:r>
            <a:r>
              <a:rPr lang="zh-CN" altLang="en-US" sz="3000" b="1" dirty="0">
                <a:latin typeface="华文细黑" pitchFamily="2" charset="-122"/>
                <a:ea typeface="华文细黑" pitchFamily="2" charset="-122"/>
                <a:sym typeface="Arial" charset="0"/>
              </a:rPr>
              <a:t>修饰关系，与“的”可作同音替换</a:t>
            </a:r>
            <a:r>
              <a:rPr lang="zh-CN" altLang="en-US" sz="3000" b="1" dirty="0" smtClean="0">
                <a:latin typeface="华文细黑" pitchFamily="2" charset="-122"/>
                <a:ea typeface="华文细黑" pitchFamily="2" charset="-122"/>
                <a:sym typeface="Arial" charset="0"/>
              </a:rPr>
              <a:t>。如“快速的增长”与“快速地增长”</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“得”作结构助词用在动词或形容词后面，连接表示</a:t>
            </a:r>
            <a:r>
              <a:rPr lang="zh-CN" altLang="en-US" sz="3000" b="1" dirty="0" smtClean="0">
                <a:latin typeface="华文细黑" pitchFamily="2" charset="-122"/>
                <a:ea typeface="华文细黑" pitchFamily="2" charset="-122"/>
                <a:sym typeface="Arial" charset="0"/>
              </a:rPr>
              <a:t>程度或</a:t>
            </a:r>
            <a:r>
              <a:rPr lang="zh-CN" altLang="en-US" sz="3000" b="1" dirty="0">
                <a:latin typeface="华文细黑" pitchFamily="2" charset="-122"/>
                <a:ea typeface="华文细黑" pitchFamily="2" charset="-122"/>
                <a:sym typeface="Arial" charset="0"/>
              </a:rPr>
              <a:t>结果的补语，或用在动词和补语中间表示可能时，与</a:t>
            </a:r>
            <a:r>
              <a:rPr lang="zh-CN" altLang="en-US" sz="3000" b="1" dirty="0" smtClean="0">
                <a:latin typeface="华文细黑" pitchFamily="2" charset="-122"/>
                <a:ea typeface="华文细黑" pitchFamily="2" charset="-122"/>
                <a:sym typeface="Arial" charset="0"/>
              </a:rPr>
              <a:t>“的”可</a:t>
            </a:r>
            <a:r>
              <a:rPr lang="zh-CN" altLang="en-US" sz="3000" b="1" dirty="0">
                <a:latin typeface="华文细黑" pitchFamily="2" charset="-122"/>
                <a:ea typeface="华文细黑" pitchFamily="2" charset="-122"/>
                <a:sym typeface="Arial" charset="0"/>
              </a:rPr>
              <a:t>作同音替换</a:t>
            </a:r>
            <a:r>
              <a:rPr lang="zh-CN" altLang="en-US" sz="3000" b="1" dirty="0" smtClean="0">
                <a:latin typeface="华文细黑" pitchFamily="2" charset="-122"/>
                <a:ea typeface="华文细黑" pitchFamily="2" charset="-122"/>
                <a:sym typeface="Arial" charset="0"/>
              </a:rPr>
              <a:t>。如“高兴的跳了起来”与</a:t>
            </a:r>
            <a:r>
              <a:rPr lang="zh-CN" altLang="en-US" sz="3000" b="1" dirty="0">
                <a:latin typeface="华文细黑" pitchFamily="2" charset="-122"/>
                <a:ea typeface="华文细黑" pitchFamily="2" charset="-122"/>
                <a:sym typeface="Arial" charset="0"/>
              </a:rPr>
              <a:t>“</a:t>
            </a:r>
            <a:r>
              <a:rPr lang="zh-CN" altLang="en-US" sz="3000" b="1" dirty="0" smtClean="0">
                <a:latin typeface="华文细黑" pitchFamily="2" charset="-122"/>
                <a:ea typeface="华文细黑" pitchFamily="2" charset="-122"/>
                <a:sym typeface="Arial" charset="0"/>
              </a:rPr>
              <a:t>高兴得跳</a:t>
            </a:r>
            <a:r>
              <a:rPr lang="zh-CN" altLang="en-US" sz="3000" b="1" dirty="0">
                <a:latin typeface="华文细黑" pitchFamily="2" charset="-122"/>
                <a:ea typeface="华文细黑" pitchFamily="2" charset="-122"/>
                <a:sym typeface="Arial" charset="0"/>
              </a:rPr>
              <a:t>了起来”</a:t>
            </a:r>
          </a:p>
          <a:p>
            <a:pPr marL="765353" indent="-765353">
              <a:lnSpc>
                <a:spcPct val="80000"/>
              </a:lnSpc>
              <a:buNone/>
            </a:pPr>
            <a:r>
              <a:rPr lang="zh-CN" altLang="en-US" sz="3000" b="1" dirty="0">
                <a:latin typeface="华文细黑" pitchFamily="2" charset="-122"/>
                <a:ea typeface="华文细黑" pitchFamily="2" charset="-122"/>
                <a:sym typeface="Arial" charset="0"/>
              </a:rPr>
              <a:t>       通过选择“的-地”和“的-得”词对中的前者或后者可</a:t>
            </a:r>
            <a:r>
              <a:rPr lang="zh-CN" altLang="en-US" sz="3000" b="1" dirty="0" smtClean="0">
                <a:latin typeface="华文细黑" pitchFamily="2" charset="-122"/>
                <a:ea typeface="华文细黑" pitchFamily="2" charset="-122"/>
                <a:sym typeface="Arial" charset="0"/>
              </a:rPr>
              <a:t>分别</a:t>
            </a:r>
            <a:r>
              <a:rPr lang="zh-CN" altLang="en-US" sz="3000" b="1" dirty="0">
                <a:latin typeface="华文细黑" pitchFamily="2" charset="-122"/>
                <a:ea typeface="华文细黑" pitchFamily="2" charset="-122"/>
                <a:sym typeface="Arial" charset="0"/>
              </a:rPr>
              <a:t>嵌入1，0信息。</a:t>
            </a:r>
          </a:p>
        </p:txBody>
      </p:sp>
    </p:spTree>
    <p:extLst>
      <p:ext uri="{BB962C8B-B14F-4D97-AF65-F5344CB8AC3E}">
        <p14:creationId xmlns:p14="http://schemas.microsoft.com/office/powerpoint/2010/main" val="7852380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AB2C71CE-74C6-477A-9E96-66AF3754F740}" type="slidenum">
              <a:rPr lang="zh-CN" altLang="en-US"/>
              <a:pPr/>
              <a:t>31</a:t>
            </a:fld>
            <a:endParaRPr lang="en-US" altLang="zh-CN"/>
          </a:p>
        </p:txBody>
      </p:sp>
      <p:sp>
        <p:nvSpPr>
          <p:cNvPr id="61443" name="Rectangle 3"/>
          <p:cNvSpPr>
            <a:spLocks noGrp="1" noChangeArrowheads="1"/>
          </p:cNvSpPr>
          <p:nvPr>
            <p:ph type="body" sz="half" idx="1"/>
          </p:nvPr>
        </p:nvSpPr>
        <p:spPr>
          <a:xfrm>
            <a:off x="668735" y="303957"/>
            <a:ext cx="11894344" cy="5087969"/>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2、信息的嵌入</a:t>
            </a:r>
          </a:p>
          <a:p>
            <a:pPr marL="765353" indent="-765353">
              <a:lnSpc>
                <a:spcPct val="80000"/>
              </a:lnSpc>
              <a:buNone/>
            </a:pPr>
            <a:r>
              <a:rPr lang="zh-CN" altLang="en-US" sz="3000" b="1" dirty="0">
                <a:latin typeface="华文细黑" pitchFamily="2" charset="-122"/>
                <a:ea typeface="华文细黑" pitchFamily="2" charset="-122"/>
                <a:sym typeface="Arial" charset="0"/>
              </a:rPr>
              <a:t>        结构助词词对同音替换法的秘密信息自动嵌入可以按照</a:t>
            </a:r>
            <a:r>
              <a:rPr lang="zh-CN" altLang="en-US" sz="3000" b="1" dirty="0" smtClean="0">
                <a:latin typeface="华文细黑" pitchFamily="2" charset="-122"/>
                <a:ea typeface="华文细黑" pitchFamily="2" charset="-122"/>
                <a:sym typeface="Arial" charset="0"/>
              </a:rPr>
              <a:t>以下</a:t>
            </a:r>
            <a:r>
              <a:rPr lang="zh-CN" altLang="en-US" sz="3000" b="1" dirty="0">
                <a:latin typeface="华文细黑" pitchFamily="2" charset="-122"/>
                <a:ea typeface="华文细黑" pitchFamily="2" charset="-122"/>
                <a:sym typeface="Arial" charset="0"/>
              </a:rPr>
              <a:t>步骤进行：</a:t>
            </a:r>
          </a:p>
          <a:p>
            <a:pPr marL="765353" indent="-765353">
              <a:lnSpc>
                <a:spcPct val="80000"/>
              </a:lnSpc>
              <a:buNone/>
            </a:pPr>
            <a:r>
              <a:rPr lang="zh-CN" altLang="en-US" sz="3000" b="1" dirty="0">
                <a:latin typeface="华文细黑" pitchFamily="2" charset="-122"/>
                <a:ea typeface="华文细黑" pitchFamily="2" charset="-122"/>
                <a:sym typeface="Arial" charset="0"/>
              </a:rPr>
              <a:t>　　1）将秘密信息转换成二进制码序列；</a:t>
            </a:r>
          </a:p>
          <a:p>
            <a:pPr marL="765353" indent="-765353">
              <a:lnSpc>
                <a:spcPct val="80000"/>
              </a:lnSpc>
              <a:buNone/>
            </a:pPr>
            <a:r>
              <a:rPr lang="zh-CN" altLang="en-US" sz="3000" b="1" dirty="0">
                <a:latin typeface="华文细黑" pitchFamily="2" charset="-122"/>
                <a:ea typeface="华文细黑" pitchFamily="2" charset="-122"/>
                <a:sym typeface="Arial" charset="0"/>
              </a:rPr>
              <a:t>　　2）搜索包含“的”、“地”或“得”的句子；</a:t>
            </a:r>
          </a:p>
          <a:p>
            <a:pPr marL="765353" indent="-765353">
              <a:lnSpc>
                <a:spcPct val="80000"/>
              </a:lnSpc>
              <a:buNone/>
            </a:pPr>
            <a:r>
              <a:rPr lang="zh-CN" altLang="en-US" sz="3000" b="1" dirty="0">
                <a:latin typeface="华文细黑" pitchFamily="2" charset="-122"/>
                <a:ea typeface="华文细黑" pitchFamily="2" charset="-122"/>
                <a:sym typeface="Arial" charset="0"/>
              </a:rPr>
              <a:t>　　3）使用基于规则或基于统计的方法对该句进行自动</a:t>
            </a:r>
            <a:r>
              <a:rPr lang="zh-CN" altLang="en-US" sz="3000" b="1" dirty="0" smtClean="0">
                <a:latin typeface="华文细黑" pitchFamily="2" charset="-122"/>
                <a:ea typeface="华文细黑" pitchFamily="2" charset="-122"/>
                <a:sym typeface="Arial" charset="0"/>
              </a:rPr>
              <a:t>分词</a:t>
            </a:r>
            <a:r>
              <a:rPr lang="zh-CN" altLang="en-US" sz="3000" b="1" dirty="0">
                <a:latin typeface="华文细黑" pitchFamily="2" charset="-122"/>
                <a:ea typeface="华文细黑" pitchFamily="2" charset="-122"/>
                <a:sym typeface="Arial" charset="0"/>
              </a:rPr>
              <a:t>。若分词后“的”、“地”或“得”与其它字一起组成词</a:t>
            </a:r>
            <a:r>
              <a:rPr lang="zh-CN" altLang="en-US" sz="3000" b="1" dirty="0" smtClean="0">
                <a:latin typeface="华文细黑" pitchFamily="2" charset="-122"/>
                <a:ea typeface="华文细黑" pitchFamily="2" charset="-122"/>
                <a:sym typeface="Arial" charset="0"/>
              </a:rPr>
              <a:t>，或</a:t>
            </a:r>
            <a:r>
              <a:rPr lang="zh-CN" altLang="en-US" sz="3000" b="1" dirty="0">
                <a:latin typeface="华文细黑" pitchFamily="2" charset="-122"/>
                <a:ea typeface="华文细黑" pitchFamily="2" charset="-122"/>
                <a:sym typeface="Arial" charset="0"/>
              </a:rPr>
              <a:t>“的”、“地”或“得”处于句首句尾，则这些情况不</a:t>
            </a:r>
            <a:r>
              <a:rPr lang="zh-CN" altLang="en-US" sz="3000" b="1" dirty="0" smtClean="0">
                <a:latin typeface="华文细黑" pitchFamily="2" charset="-122"/>
                <a:ea typeface="华文细黑" pitchFamily="2" charset="-122"/>
                <a:sym typeface="Arial" charset="0"/>
              </a:rPr>
              <a:t>符合替换</a:t>
            </a:r>
            <a:r>
              <a:rPr lang="zh-CN" altLang="en-US" sz="3000" b="1" dirty="0">
                <a:latin typeface="华文细黑" pitchFamily="2" charset="-122"/>
                <a:ea typeface="华文细黑" pitchFamily="2" charset="-122"/>
                <a:sym typeface="Arial" charset="0"/>
              </a:rPr>
              <a:t>条件，只需处理在分词后以单字形式出现在句中</a:t>
            </a:r>
            <a:r>
              <a:rPr lang="zh-CN" altLang="en-US" sz="3000" b="1" dirty="0" smtClean="0">
                <a:latin typeface="华文细黑" pitchFamily="2" charset="-122"/>
                <a:ea typeface="华文细黑" pitchFamily="2" charset="-122"/>
                <a:sym typeface="Arial" charset="0"/>
              </a:rPr>
              <a:t>的“的”</a:t>
            </a:r>
            <a:r>
              <a:rPr lang="zh-CN" altLang="en-US" sz="3000" b="1" dirty="0">
                <a:latin typeface="华文细黑" pitchFamily="2" charset="-122"/>
                <a:ea typeface="华文细黑" pitchFamily="2" charset="-122"/>
                <a:sym typeface="Arial" charset="0"/>
              </a:rPr>
              <a:t>、“地”或“得”。若不存在这种情况，则回到2）</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a:t>
            </a:r>
          </a:p>
        </p:txBody>
      </p:sp>
    </p:spTree>
    <p:extLst>
      <p:ext uri="{BB962C8B-B14F-4D97-AF65-F5344CB8AC3E}">
        <p14:creationId xmlns:p14="http://schemas.microsoft.com/office/powerpoint/2010/main" val="17706380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0D031091-8724-44C9-842A-1284560AF52B}" type="slidenum">
              <a:rPr lang="zh-CN" altLang="en-US"/>
              <a:pPr/>
              <a:t>32</a:t>
            </a:fld>
            <a:endParaRPr lang="en-US" altLang="zh-CN"/>
          </a:p>
        </p:txBody>
      </p:sp>
      <p:sp>
        <p:nvSpPr>
          <p:cNvPr id="62467" name="Rectangle 3"/>
          <p:cNvSpPr>
            <a:spLocks noGrp="1" noChangeArrowheads="1"/>
          </p:cNvSpPr>
          <p:nvPr>
            <p:ph type="body" sz="half" idx="1"/>
          </p:nvPr>
        </p:nvSpPr>
        <p:spPr>
          <a:xfrm>
            <a:off x="740743" y="736005"/>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4）对单字形式出现在句中的“的”、“地”或“得”</a:t>
            </a:r>
            <a:r>
              <a:rPr lang="zh-CN" altLang="en-US" sz="3000" b="1" dirty="0" smtClean="0">
                <a:latin typeface="华文细黑" pitchFamily="2" charset="-122"/>
                <a:ea typeface="华文细黑" pitchFamily="2" charset="-122"/>
                <a:sym typeface="Arial" charset="0"/>
              </a:rPr>
              <a:t>及它们</a:t>
            </a:r>
            <a:r>
              <a:rPr lang="zh-CN" altLang="en-US" sz="3000" b="1" dirty="0">
                <a:latin typeface="华文细黑" pitchFamily="2" charset="-122"/>
                <a:ea typeface="华文细黑" pitchFamily="2" charset="-122"/>
                <a:sym typeface="Arial" charset="0"/>
              </a:rPr>
              <a:t>前后相邻的中心词进行词性标注，这一步并不需要完成</a:t>
            </a:r>
            <a:r>
              <a:rPr lang="zh-CN" altLang="en-US" sz="3000" b="1" dirty="0" smtClean="0">
                <a:latin typeface="华文细黑" pitchFamily="2" charset="-122"/>
                <a:ea typeface="华文细黑" pitchFamily="2" charset="-122"/>
                <a:sym typeface="Arial" charset="0"/>
              </a:rPr>
              <a:t>句中</a:t>
            </a:r>
            <a:r>
              <a:rPr lang="zh-CN" altLang="en-US" sz="3000" b="1" dirty="0">
                <a:latin typeface="华文细黑" pitchFamily="2" charset="-122"/>
                <a:ea typeface="华文细黑" pitchFamily="2" charset="-122"/>
                <a:sym typeface="Arial" charset="0"/>
              </a:rPr>
              <a:t>所有词的词性标注工作；</a:t>
            </a:r>
          </a:p>
          <a:p>
            <a:pPr marL="765353" indent="-765353">
              <a:buNone/>
            </a:pPr>
            <a:r>
              <a:rPr lang="zh-CN" altLang="en-US" sz="3000" b="1" dirty="0">
                <a:latin typeface="华文细黑" pitchFamily="2" charset="-122"/>
                <a:ea typeface="华文细黑" pitchFamily="2" charset="-122"/>
                <a:sym typeface="Arial" charset="0"/>
              </a:rPr>
              <a:t>　　5）若词性标注结果存在符合结构“(副词、形容词)十</a:t>
            </a:r>
            <a:r>
              <a:rPr lang="zh-CN" altLang="en-US" sz="3000" b="1" dirty="0" smtClean="0">
                <a:latin typeface="华文细黑" pitchFamily="2" charset="-122"/>
                <a:ea typeface="华文细黑" pitchFamily="2" charset="-122"/>
                <a:sym typeface="Arial" charset="0"/>
              </a:rPr>
              <a:t>地或</a:t>
            </a:r>
            <a:r>
              <a:rPr lang="zh-CN" altLang="en-US" sz="3000" b="1" dirty="0">
                <a:latin typeface="华文细黑" pitchFamily="2" charset="-122"/>
                <a:ea typeface="华文细黑" pitchFamily="2" charset="-122"/>
                <a:sym typeface="Arial" charset="0"/>
              </a:rPr>
              <a:t>的+(动词、形容词)”或“(动词、形容词)+得或的+(动词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、形容词)”的情况，则该处可进行 嵌入。否则回到</a:t>
            </a:r>
            <a:r>
              <a:rPr lang="en-US" altLang="zh-CN" sz="3000" b="1" dirty="0">
                <a:latin typeface="华文细黑" pitchFamily="2" charset="-122"/>
                <a:ea typeface="华文细黑" pitchFamily="2" charset="-122"/>
                <a:sym typeface="Arial" charset="0"/>
              </a:rPr>
              <a:t>2</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a:t>
            </a:r>
          </a:p>
        </p:txBody>
      </p:sp>
    </p:spTree>
    <p:extLst>
      <p:ext uri="{BB962C8B-B14F-4D97-AF65-F5344CB8AC3E}">
        <p14:creationId xmlns:p14="http://schemas.microsoft.com/office/powerpoint/2010/main" val="10503865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A168E316-713C-4B13-949A-A0E390A2686F}" type="slidenum">
              <a:rPr lang="zh-CN" altLang="en-US"/>
              <a:pPr/>
              <a:t>33</a:t>
            </a:fld>
            <a:endParaRPr lang="en-US" altLang="zh-CN"/>
          </a:p>
        </p:txBody>
      </p:sp>
      <p:sp>
        <p:nvSpPr>
          <p:cNvPr id="63491" name="Rectangle 3"/>
          <p:cNvSpPr>
            <a:spLocks noGrp="1" noChangeArrowheads="1"/>
          </p:cNvSpPr>
          <p:nvPr>
            <p:ph type="body" sz="half" idx="1"/>
          </p:nvPr>
        </p:nvSpPr>
        <p:spPr>
          <a:xfrm>
            <a:off x="596727" y="519981"/>
            <a:ext cx="11894344" cy="5315663"/>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6）先对原文进行规范化处理，将“(副词、形容词)十地</a:t>
            </a:r>
            <a:r>
              <a:rPr lang="zh-CN" altLang="en-US" sz="3000" b="1" dirty="0" smtClean="0">
                <a:latin typeface="华文细黑" pitchFamily="2" charset="-122"/>
                <a:ea typeface="华文细黑" pitchFamily="2" charset="-122"/>
                <a:sym typeface="Arial" charset="0"/>
              </a:rPr>
              <a:t>或的</a:t>
            </a:r>
            <a:r>
              <a:rPr lang="zh-CN" altLang="en-US" sz="3000" b="1" dirty="0">
                <a:latin typeface="华文细黑" pitchFamily="2" charset="-122"/>
                <a:ea typeface="华文细黑" pitchFamily="2" charset="-122"/>
                <a:sym typeface="Arial" charset="0"/>
              </a:rPr>
              <a:t>+(动词、形容词)”、“(动词、形容词)+得或的+(动词、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、形容词)”分别规范为“(副词、形容词)+地+(动词、</a:t>
            </a:r>
            <a:r>
              <a:rPr lang="zh-CN" altLang="en-US" sz="3000" b="1" dirty="0" smtClean="0">
                <a:latin typeface="华文细黑" pitchFamily="2" charset="-122"/>
                <a:ea typeface="华文细黑" pitchFamily="2" charset="-122"/>
                <a:sym typeface="Arial" charset="0"/>
              </a:rPr>
              <a:t>形容词</a:t>
            </a:r>
            <a:r>
              <a:rPr lang="zh-CN" altLang="en-US" sz="3000" b="1" dirty="0">
                <a:latin typeface="华文细黑" pitchFamily="2" charset="-122"/>
                <a:ea typeface="华文细黑" pitchFamily="2" charset="-122"/>
                <a:sym typeface="Arial" charset="0"/>
              </a:rPr>
              <a:t>)”、“(动词、形容词)+得+(动词、副词、形容词)”，</a:t>
            </a:r>
            <a:r>
              <a:rPr lang="zh-CN" altLang="en-US" sz="3000" b="1" dirty="0" smtClean="0">
                <a:latin typeface="华文细黑" pitchFamily="2" charset="-122"/>
                <a:ea typeface="华文细黑" pitchFamily="2" charset="-122"/>
                <a:sym typeface="Arial" charset="0"/>
              </a:rPr>
              <a:t>对比规范化</a:t>
            </a:r>
            <a:r>
              <a:rPr lang="zh-CN" altLang="en-US" sz="3000" b="1" dirty="0">
                <a:latin typeface="华文细黑" pitchFamily="2" charset="-122"/>
                <a:ea typeface="华文细黑" pitchFamily="2" charset="-122"/>
                <a:sym typeface="Arial" charset="0"/>
              </a:rPr>
              <a:t>文本嵌入秘密信息。当前待嵌入的秘密信息二进制位</a:t>
            </a:r>
            <a:r>
              <a:rPr lang="zh-CN" altLang="en-US" sz="3000" b="1" dirty="0" smtClean="0">
                <a:latin typeface="华文细黑" pitchFamily="2" charset="-122"/>
                <a:ea typeface="华文细黑" pitchFamily="2" charset="-122"/>
                <a:sym typeface="Arial" charset="0"/>
              </a:rPr>
              <a:t>为“0”</a:t>
            </a:r>
            <a:r>
              <a:rPr lang="zh-CN" altLang="en-US" sz="3000" b="1" dirty="0">
                <a:latin typeface="华文细黑" pitchFamily="2" charset="-122"/>
                <a:ea typeface="华文细黑" pitchFamily="2" charset="-122"/>
                <a:sym typeface="Arial" charset="0"/>
              </a:rPr>
              <a:t>时，保持“地”或“得”不变:为“1”时将“地”或</a:t>
            </a:r>
            <a:r>
              <a:rPr lang="zh-CN" altLang="en-US" sz="3000" b="1" dirty="0" smtClean="0">
                <a:latin typeface="华文细黑" pitchFamily="2" charset="-122"/>
                <a:ea typeface="华文细黑" pitchFamily="2" charset="-122"/>
                <a:sym typeface="Arial" charset="0"/>
              </a:rPr>
              <a:t>“得”</a:t>
            </a:r>
            <a:r>
              <a:rPr lang="zh-CN" altLang="en-US" sz="3000" b="1" dirty="0">
                <a:latin typeface="华文细黑" pitchFamily="2" charset="-122"/>
                <a:ea typeface="华文细黑" pitchFamily="2" charset="-122"/>
                <a:sym typeface="Arial" charset="0"/>
              </a:rPr>
              <a:t>替换成“的”；</a:t>
            </a:r>
          </a:p>
          <a:p>
            <a:pPr marL="765353" indent="-765353">
              <a:buNone/>
            </a:pPr>
            <a:r>
              <a:rPr lang="zh-CN" altLang="en-US" sz="3000" b="1" dirty="0">
                <a:latin typeface="华文细黑" pitchFamily="2" charset="-122"/>
                <a:ea typeface="华文细黑" pitchFamily="2" charset="-122"/>
                <a:sym typeface="Arial" charset="0"/>
              </a:rPr>
              <a:t>      7）转步骤2）继续嵌入秘密信息的下一个二进制位，</a:t>
            </a:r>
            <a:r>
              <a:rPr lang="zh-CN" altLang="en-US" sz="3000" b="1" dirty="0" smtClean="0">
                <a:latin typeface="华文细黑" pitchFamily="2" charset="-122"/>
                <a:ea typeface="华文细黑" pitchFamily="2" charset="-122"/>
                <a:sym typeface="Arial" charset="0"/>
              </a:rPr>
              <a:t>直至秘密</a:t>
            </a:r>
            <a:r>
              <a:rPr lang="zh-CN" altLang="en-US" sz="3000" b="1" dirty="0">
                <a:latin typeface="华文细黑" pitchFamily="2" charset="-122"/>
                <a:ea typeface="华文细黑" pitchFamily="2" charset="-122"/>
                <a:sym typeface="Arial" charset="0"/>
              </a:rPr>
              <a:t>信息己嵌入完毕或原文己搜索完毕。</a:t>
            </a:r>
            <a:endParaRPr lang="zh-CN" altLang="en-US" dirty="0"/>
          </a:p>
        </p:txBody>
      </p:sp>
    </p:spTree>
    <p:extLst>
      <p:ext uri="{BB962C8B-B14F-4D97-AF65-F5344CB8AC3E}">
        <p14:creationId xmlns:p14="http://schemas.microsoft.com/office/powerpoint/2010/main" val="19103735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47C354E-21D6-45DC-9F79-62B5202FC221}" type="slidenum">
              <a:rPr lang="zh-CN" altLang="en-US"/>
              <a:pPr/>
              <a:t>34</a:t>
            </a:fld>
            <a:endParaRPr lang="en-US" altLang="zh-CN"/>
          </a:p>
        </p:txBody>
      </p:sp>
      <p:sp>
        <p:nvSpPr>
          <p:cNvPr id="64515" name="Rectangle 3"/>
          <p:cNvSpPr>
            <a:spLocks noGrp="1" noChangeArrowheads="1"/>
          </p:cNvSpPr>
          <p:nvPr>
            <p:ph type="body" sz="half" idx="1"/>
          </p:nvPr>
        </p:nvSpPr>
        <p:spPr>
          <a:xfrm>
            <a:off x="596727" y="159941"/>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3、信息的提取</a:t>
            </a:r>
          </a:p>
          <a:p>
            <a:pPr marL="765353" indent="-765353">
              <a:lnSpc>
                <a:spcPct val="80000"/>
              </a:lnSpc>
              <a:buNone/>
            </a:pPr>
            <a:r>
              <a:rPr lang="zh-CN" altLang="en-US" sz="3000" b="1" dirty="0">
                <a:latin typeface="华文细黑" pitchFamily="2" charset="-122"/>
                <a:ea typeface="华文细黑" pitchFamily="2" charset="-122"/>
                <a:sym typeface="Arial" charset="0"/>
              </a:rPr>
              <a:t>        结构助词词对同音替换法的秘密信息自动提取可按以下</a:t>
            </a:r>
            <a:r>
              <a:rPr lang="zh-CN" altLang="en-US" sz="3000" b="1" dirty="0" smtClean="0">
                <a:latin typeface="华文细黑" pitchFamily="2" charset="-122"/>
                <a:ea typeface="华文细黑" pitchFamily="2" charset="-122"/>
                <a:sym typeface="Arial" charset="0"/>
              </a:rPr>
              <a:t>步骤</a:t>
            </a:r>
            <a:r>
              <a:rPr lang="zh-CN" altLang="en-US" sz="3000" b="1" dirty="0">
                <a:latin typeface="华文细黑" pitchFamily="2" charset="-122"/>
                <a:ea typeface="华文细黑" pitchFamily="2" charset="-122"/>
                <a:sym typeface="Arial" charset="0"/>
              </a:rPr>
              <a:t>进行：</a:t>
            </a:r>
          </a:p>
          <a:p>
            <a:pPr marL="765353" indent="-765353">
              <a:lnSpc>
                <a:spcPct val="80000"/>
              </a:lnSpc>
              <a:buNone/>
            </a:pPr>
            <a:r>
              <a:rPr lang="zh-CN" altLang="en-US" sz="3000" b="1" dirty="0">
                <a:latin typeface="华文细黑" pitchFamily="2" charset="-122"/>
                <a:ea typeface="华文细黑" pitchFamily="2" charset="-122"/>
                <a:sym typeface="Arial" charset="0"/>
              </a:rPr>
              <a:t>        1）搜索包含“的”、“地”或“得”的句子；</a:t>
            </a:r>
          </a:p>
          <a:p>
            <a:pPr marL="765353" indent="-765353">
              <a:lnSpc>
                <a:spcPct val="80000"/>
              </a:lnSpc>
              <a:buNone/>
            </a:pPr>
            <a:r>
              <a:rPr lang="zh-CN" altLang="en-US" sz="3000" b="1" dirty="0">
                <a:latin typeface="华文细黑" pitchFamily="2" charset="-122"/>
                <a:ea typeface="华文细黑" pitchFamily="2" charset="-122"/>
                <a:sym typeface="Arial" charset="0"/>
              </a:rPr>
              <a:t>　　2）使用基于规则或基于统计的方法对该句进行自动</a:t>
            </a:r>
            <a:r>
              <a:rPr lang="zh-CN" altLang="en-US" sz="3000" b="1" dirty="0" smtClean="0">
                <a:latin typeface="华文细黑" pitchFamily="2" charset="-122"/>
                <a:ea typeface="华文细黑" pitchFamily="2" charset="-122"/>
                <a:sym typeface="Arial" charset="0"/>
              </a:rPr>
              <a:t>分词</a:t>
            </a:r>
            <a:r>
              <a:rPr lang="zh-CN" altLang="en-US" sz="3000" b="1" dirty="0">
                <a:latin typeface="华文细黑" pitchFamily="2" charset="-122"/>
                <a:ea typeface="华文细黑" pitchFamily="2" charset="-122"/>
                <a:sym typeface="Arial" charset="0"/>
              </a:rPr>
              <a:t>。若分词后“的”、“地”或“得”与其它字一起组成词</a:t>
            </a:r>
            <a:r>
              <a:rPr lang="zh-CN" altLang="en-US" sz="3000" b="1" dirty="0" smtClean="0">
                <a:latin typeface="华文细黑" pitchFamily="2" charset="-122"/>
                <a:ea typeface="华文细黑" pitchFamily="2" charset="-122"/>
                <a:sym typeface="Arial" charset="0"/>
              </a:rPr>
              <a:t>，或</a:t>
            </a:r>
            <a:r>
              <a:rPr lang="zh-CN" altLang="en-US" sz="3000" b="1" dirty="0">
                <a:latin typeface="华文细黑" pitchFamily="2" charset="-122"/>
                <a:ea typeface="华文细黑" pitchFamily="2" charset="-122"/>
                <a:sym typeface="Arial" charset="0"/>
              </a:rPr>
              <a:t>“的”、“地”或“得”处于句首句尾，则这些情况不</a:t>
            </a:r>
            <a:r>
              <a:rPr lang="zh-CN" altLang="en-US" sz="3000" b="1" dirty="0" smtClean="0">
                <a:latin typeface="华文细黑" pitchFamily="2" charset="-122"/>
                <a:ea typeface="华文细黑" pitchFamily="2" charset="-122"/>
                <a:sym typeface="Arial" charset="0"/>
              </a:rPr>
              <a:t>符合替换</a:t>
            </a:r>
            <a:r>
              <a:rPr lang="zh-CN" altLang="en-US" sz="3000" b="1" dirty="0">
                <a:latin typeface="华文细黑" pitchFamily="2" charset="-122"/>
                <a:ea typeface="华文细黑" pitchFamily="2" charset="-122"/>
                <a:sym typeface="Arial" charset="0"/>
              </a:rPr>
              <a:t>条件，只需处理在分词后以单字形式出现在句中</a:t>
            </a:r>
            <a:r>
              <a:rPr lang="zh-CN" altLang="en-US" sz="3000" b="1" dirty="0" smtClean="0">
                <a:latin typeface="华文细黑" pitchFamily="2" charset="-122"/>
                <a:ea typeface="华文细黑" pitchFamily="2" charset="-122"/>
                <a:sym typeface="Arial" charset="0"/>
              </a:rPr>
              <a:t>的“的”</a:t>
            </a:r>
            <a:r>
              <a:rPr lang="zh-CN" altLang="en-US" sz="3000" b="1" dirty="0">
                <a:latin typeface="华文细黑" pitchFamily="2" charset="-122"/>
                <a:ea typeface="华文细黑" pitchFamily="2" charset="-122"/>
                <a:sym typeface="Arial" charset="0"/>
              </a:rPr>
              <a:t>、“地”或“得”。若不存在这种情况，则回到1）</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     </a:t>
            </a:r>
          </a:p>
        </p:txBody>
      </p:sp>
    </p:spTree>
    <p:extLst>
      <p:ext uri="{BB962C8B-B14F-4D97-AF65-F5344CB8AC3E}">
        <p14:creationId xmlns:p14="http://schemas.microsoft.com/office/powerpoint/2010/main" val="8912273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DB655622-AEA3-4EE7-9EC2-D38719181489}" type="slidenum">
              <a:rPr lang="zh-CN" altLang="en-US"/>
              <a:pPr/>
              <a:t>35</a:t>
            </a:fld>
            <a:endParaRPr lang="en-US" altLang="zh-CN"/>
          </a:p>
        </p:txBody>
      </p:sp>
      <p:sp>
        <p:nvSpPr>
          <p:cNvPr id="65539" name="Rectangle 3"/>
          <p:cNvSpPr>
            <a:spLocks noGrp="1" noChangeArrowheads="1"/>
          </p:cNvSpPr>
          <p:nvPr>
            <p:ph type="body" sz="half" idx="1"/>
          </p:nvPr>
        </p:nvSpPr>
        <p:spPr>
          <a:xfrm>
            <a:off x="740743" y="1312069"/>
            <a:ext cx="11894344" cy="5126476"/>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3）对单字形式出现在句中的“的”、“地”或“得”</a:t>
            </a:r>
            <a:r>
              <a:rPr lang="zh-CN" altLang="en-US" sz="3000" b="1" dirty="0" smtClean="0">
                <a:latin typeface="华文细黑" pitchFamily="2" charset="-122"/>
                <a:ea typeface="华文细黑" pitchFamily="2" charset="-122"/>
                <a:sym typeface="Arial" charset="0"/>
              </a:rPr>
              <a:t>及它们</a:t>
            </a:r>
            <a:r>
              <a:rPr lang="zh-CN" altLang="en-US" sz="3000" b="1" dirty="0">
                <a:latin typeface="华文细黑" pitchFamily="2" charset="-122"/>
                <a:ea typeface="华文细黑" pitchFamily="2" charset="-122"/>
                <a:sym typeface="Arial" charset="0"/>
              </a:rPr>
              <a:t>前后相邻的中心词进行词性标注；</a:t>
            </a:r>
          </a:p>
          <a:p>
            <a:pPr marL="765353" indent="-765353">
              <a:lnSpc>
                <a:spcPct val="80000"/>
              </a:lnSpc>
              <a:buNone/>
            </a:pPr>
            <a:r>
              <a:rPr lang="zh-CN" altLang="en-US" sz="3000" b="1" dirty="0">
                <a:latin typeface="华文细黑" pitchFamily="2" charset="-122"/>
                <a:ea typeface="华文细黑" pitchFamily="2" charset="-122"/>
                <a:sym typeface="Arial" charset="0"/>
              </a:rPr>
              <a:t>        4）若词性标注结果存在符合结构“(副词、形容词)+地</a:t>
            </a:r>
            <a:r>
              <a:rPr lang="zh-CN" altLang="en-US" sz="3000" b="1" dirty="0" smtClean="0">
                <a:latin typeface="华文细黑" pitchFamily="2" charset="-122"/>
                <a:ea typeface="华文细黑" pitchFamily="2" charset="-122"/>
                <a:sym typeface="Arial" charset="0"/>
              </a:rPr>
              <a:t>或的</a:t>
            </a:r>
            <a:r>
              <a:rPr lang="zh-CN" altLang="en-US" sz="3000" b="1" dirty="0">
                <a:latin typeface="华文细黑" pitchFamily="2" charset="-122"/>
                <a:ea typeface="华文细黑" pitchFamily="2" charset="-122"/>
                <a:sym typeface="Arial" charset="0"/>
              </a:rPr>
              <a:t>+(动词、形容词)”或“(动词、形容词)十得或的+(动词、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、形容词)”的情况，则该处可进行提取。否则回到1）</a:t>
            </a:r>
            <a:r>
              <a:rPr lang="zh-CN" altLang="en-US" sz="3000" b="1" dirty="0" smtClean="0">
                <a:latin typeface="华文细黑" pitchFamily="2" charset="-122"/>
                <a:ea typeface="华文细黑" pitchFamily="2" charset="-122"/>
                <a:sym typeface="Arial" charset="0"/>
              </a:rPr>
              <a:t>继续搜索</a:t>
            </a:r>
            <a:r>
              <a:rPr lang="zh-CN" altLang="en-US" sz="3000" b="1" dirty="0">
                <a:latin typeface="华文细黑" pitchFamily="2" charset="-122"/>
                <a:ea typeface="华文细黑" pitchFamily="2" charset="-122"/>
                <a:sym typeface="Arial" charset="0"/>
              </a:rPr>
              <a:t>。</a:t>
            </a:r>
          </a:p>
          <a:p>
            <a:pPr marL="765353" indent="-765353">
              <a:lnSpc>
                <a:spcPct val="80000"/>
              </a:lnSpc>
              <a:buNone/>
            </a:pPr>
            <a:r>
              <a:rPr lang="zh-CN" altLang="en-US" sz="3000" b="1" dirty="0">
                <a:latin typeface="华文细黑" pitchFamily="2" charset="-122"/>
                <a:ea typeface="华文细黑" pitchFamily="2" charset="-122"/>
                <a:sym typeface="Arial" charset="0"/>
              </a:rPr>
              <a:t>        5）先对原文进行规范化处理，将原文与规范化文本</a:t>
            </a:r>
            <a:r>
              <a:rPr lang="zh-CN" altLang="en-US" sz="3000" b="1" dirty="0" smtClean="0">
                <a:latin typeface="华文细黑" pitchFamily="2" charset="-122"/>
                <a:ea typeface="华文细黑" pitchFamily="2" charset="-122"/>
                <a:sym typeface="Arial" charset="0"/>
              </a:rPr>
              <a:t>进行对比</a:t>
            </a:r>
            <a:r>
              <a:rPr lang="zh-CN" altLang="en-US" sz="3000" b="1" dirty="0">
                <a:latin typeface="华文细黑" pitchFamily="2" charset="-122"/>
                <a:ea typeface="华文细黑" pitchFamily="2" charset="-122"/>
                <a:sym typeface="Arial" charset="0"/>
              </a:rPr>
              <a:t>，若“地”或“得”保持不变，则原文嵌入了一个</a:t>
            </a:r>
            <a:r>
              <a:rPr lang="zh-CN" altLang="en-US" sz="3000" b="1" dirty="0" smtClean="0">
                <a:latin typeface="华文细黑" pitchFamily="2" charset="-122"/>
                <a:ea typeface="华文细黑" pitchFamily="2" charset="-122"/>
                <a:sym typeface="Arial" charset="0"/>
              </a:rPr>
              <a:t>二进制位</a:t>
            </a:r>
            <a:r>
              <a:rPr lang="zh-CN" altLang="en-US" sz="3000" b="1" dirty="0">
                <a:latin typeface="华文细黑" pitchFamily="2" charset="-122"/>
                <a:ea typeface="华文细黑" pitchFamily="2" charset="-122"/>
                <a:sym typeface="Arial" charset="0"/>
              </a:rPr>
              <a:t>0；若“的”被规范化为“地”或“得”，则原文嵌入了</a:t>
            </a:r>
            <a:r>
              <a:rPr lang="zh-CN" altLang="en-US" sz="3000" b="1" dirty="0" smtClean="0">
                <a:latin typeface="华文细黑" pitchFamily="2" charset="-122"/>
                <a:ea typeface="华文细黑" pitchFamily="2" charset="-122"/>
                <a:sym typeface="Arial" charset="0"/>
              </a:rPr>
              <a:t>一个</a:t>
            </a:r>
            <a:r>
              <a:rPr lang="zh-CN" altLang="en-US" sz="3000" b="1" dirty="0">
                <a:latin typeface="华文细黑" pitchFamily="2" charset="-122"/>
                <a:ea typeface="华文细黑" pitchFamily="2" charset="-122"/>
                <a:sym typeface="Arial" charset="0"/>
              </a:rPr>
              <a:t>二进制位1；</a:t>
            </a:r>
          </a:p>
          <a:p>
            <a:pPr marL="765353" indent="-765353">
              <a:lnSpc>
                <a:spcPct val="80000"/>
              </a:lnSpc>
              <a:buNone/>
            </a:pPr>
            <a:r>
              <a:rPr lang="zh-CN" altLang="en-US" sz="3000" b="1" dirty="0">
                <a:latin typeface="华文细黑" pitchFamily="2" charset="-122"/>
                <a:ea typeface="华文细黑" pitchFamily="2" charset="-122"/>
                <a:sym typeface="Arial" charset="0"/>
              </a:rPr>
              <a:t>        6）转步骤1）继续提取，直至原文已搜索完毕。</a:t>
            </a:r>
            <a:endParaRPr lang="zh-CN" altLang="en-US" sz="3000" dirty="0"/>
          </a:p>
        </p:txBody>
      </p:sp>
    </p:spTree>
    <p:extLst>
      <p:ext uri="{BB962C8B-B14F-4D97-AF65-F5344CB8AC3E}">
        <p14:creationId xmlns:p14="http://schemas.microsoft.com/office/powerpoint/2010/main" val="24445230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CB20984A-01C8-407E-B5CB-CD99157CAEE8}" type="slidenum">
              <a:rPr lang="zh-CN" altLang="en-US"/>
              <a:pPr/>
              <a:t>4</a:t>
            </a:fld>
            <a:endParaRPr lang="en-US" altLang="zh-CN"/>
          </a:p>
        </p:txBody>
      </p:sp>
      <p:sp>
        <p:nvSpPr>
          <p:cNvPr id="31747" name="Rectangle 3"/>
          <p:cNvSpPr>
            <a:spLocks noGrp="1" noChangeArrowheads="1"/>
          </p:cNvSpPr>
          <p:nvPr>
            <p:ph type="body" sz="half" idx="1"/>
          </p:nvPr>
        </p:nvSpPr>
        <p:spPr>
          <a:xfrm>
            <a:off x="524719" y="519981"/>
            <a:ext cx="11894344" cy="4821767"/>
          </a:xfrm>
        </p:spPr>
        <p:txBody>
          <a:bodyPr>
            <a:normAutofit/>
          </a:bodyPr>
          <a:lstStyle/>
          <a:p>
            <a:r>
              <a:rPr lang="zh-CN" altLang="en-US" sz="3200" b="1" dirty="0" smtClean="0">
                <a:latin typeface="华文细黑" pitchFamily="2" charset="-122"/>
                <a:ea typeface="华文细黑" pitchFamily="2" charset="-122"/>
              </a:rPr>
              <a:t>文本隐写技术</a:t>
            </a:r>
            <a:endParaRPr lang="zh-CN" altLang="en-US" sz="32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与图像、视频、音频等多媒体中的隐写方法相比，文本</a:t>
            </a:r>
            <a:r>
              <a:rPr lang="zh-CN" altLang="en-US" sz="3000" b="1" dirty="0" smtClean="0">
                <a:latin typeface="华文细黑" pitchFamily="2" charset="-122"/>
                <a:ea typeface="华文细黑" pitchFamily="2" charset="-122"/>
              </a:rPr>
              <a:t>中的</a:t>
            </a:r>
            <a:r>
              <a:rPr lang="zh-CN" altLang="en-US" sz="3000" b="1" dirty="0">
                <a:latin typeface="华文细黑" pitchFamily="2" charset="-122"/>
                <a:ea typeface="华文细黑" pitchFamily="2" charset="-122"/>
              </a:rPr>
              <a:t>冗余信息非常有限，因此其所用的方法与其他几类载体中</a:t>
            </a:r>
            <a:r>
              <a:rPr lang="zh-CN" altLang="en-US" sz="3000" b="1" dirty="0" smtClean="0">
                <a:latin typeface="华文细黑" pitchFamily="2" charset="-122"/>
                <a:ea typeface="华文细黑" pitchFamily="2" charset="-122"/>
              </a:rPr>
              <a:t>使用</a:t>
            </a:r>
            <a:r>
              <a:rPr lang="zh-CN" altLang="en-US" sz="3000" b="1" dirty="0">
                <a:latin typeface="华文细黑" pitchFamily="2" charset="-122"/>
                <a:ea typeface="华文细黑" pitchFamily="2" charset="-122"/>
              </a:rPr>
              <a:t>的隐写方法截然不同。</a:t>
            </a:r>
          </a:p>
          <a:p>
            <a:pPr marL="765353" indent="-765353">
              <a:buNone/>
            </a:pPr>
            <a:r>
              <a:rPr lang="zh-CN" altLang="en-US" sz="3000" b="1" dirty="0">
                <a:latin typeface="华文细黑" pitchFamily="2" charset="-122"/>
                <a:ea typeface="华文细黑" pitchFamily="2" charset="-122"/>
              </a:rPr>
              <a:t>      文本隐写算法基本上可以归结为以下几类：</a:t>
            </a:r>
          </a:p>
          <a:p>
            <a:pPr marL="765353" indent="-765353">
              <a:buNone/>
            </a:pPr>
            <a:r>
              <a:rPr lang="zh-CN" altLang="en-US" sz="3000" b="1" dirty="0">
                <a:latin typeface="华文细黑" pitchFamily="2" charset="-122"/>
                <a:ea typeface="华文细黑" pitchFamily="2" charset="-122"/>
              </a:rPr>
              <a:t>      1、基于格式的文本隐写技术</a:t>
            </a:r>
          </a:p>
          <a:p>
            <a:pPr marL="765353" indent="-765353">
              <a:buNone/>
            </a:pPr>
            <a:r>
              <a:rPr lang="zh-CN" altLang="en-US" sz="3000" b="1" dirty="0">
                <a:latin typeface="华文细黑" pitchFamily="2" charset="-122"/>
                <a:ea typeface="华文细黑" pitchFamily="2" charset="-122"/>
              </a:rPr>
              <a:t>      早期的文本隐藏算法设计通常是通过改变原有文本的</a:t>
            </a:r>
            <a:r>
              <a:rPr lang="zh-CN" altLang="en-US" sz="3000" b="1" dirty="0" smtClean="0">
                <a:latin typeface="华文细黑" pitchFamily="2" charset="-122"/>
                <a:ea typeface="华文细黑" pitchFamily="2" charset="-122"/>
              </a:rPr>
              <a:t>特征来</a:t>
            </a:r>
            <a:r>
              <a:rPr lang="zh-CN" altLang="en-US" sz="3000" b="1" dirty="0">
                <a:latin typeface="华文细黑" pitchFamily="2" charset="-122"/>
                <a:ea typeface="华文细黑" pitchFamily="2" charset="-122"/>
              </a:rPr>
              <a:t>达到隐藏目的。这类隐藏算法可以分为两类：</a:t>
            </a:r>
            <a:r>
              <a:rPr lang="zh-CN" altLang="en-US" sz="3000" b="1" dirty="0">
                <a:solidFill>
                  <a:srgbClr val="FF0000"/>
                </a:solidFill>
                <a:latin typeface="华文细黑" pitchFamily="2" charset="-122"/>
                <a:ea typeface="华文细黑" pitchFamily="2" charset="-122"/>
              </a:rPr>
              <a:t>变化间距</a:t>
            </a:r>
            <a:r>
              <a:rPr lang="zh-CN" altLang="en-US" sz="3000" b="1" dirty="0" smtClean="0">
                <a:latin typeface="华文细黑" pitchFamily="2" charset="-122"/>
                <a:ea typeface="华文细黑" pitchFamily="2" charset="-122"/>
              </a:rPr>
              <a:t>隐藏算法</a:t>
            </a:r>
            <a:r>
              <a:rPr lang="zh-CN" altLang="en-US" sz="3000" b="1" dirty="0">
                <a:latin typeface="华文细黑" pitchFamily="2" charset="-122"/>
                <a:ea typeface="华文细黑" pitchFamily="2" charset="-122"/>
              </a:rPr>
              <a:t>、</a:t>
            </a:r>
            <a:r>
              <a:rPr lang="zh-CN" altLang="en-US" sz="3000" b="1" dirty="0">
                <a:solidFill>
                  <a:srgbClr val="FF0000"/>
                </a:solidFill>
                <a:latin typeface="华文细黑" pitchFamily="2" charset="-122"/>
                <a:ea typeface="华文细黑" pitchFamily="2" charset="-122"/>
              </a:rPr>
              <a:t>变化字体</a:t>
            </a:r>
            <a:r>
              <a:rPr lang="zh-CN" altLang="en-US" sz="3000" b="1" dirty="0">
                <a:latin typeface="华文细黑" pitchFamily="2" charset="-122"/>
                <a:ea typeface="华文细黑" pitchFamily="2" charset="-122"/>
              </a:rPr>
              <a:t>隐藏算法。</a:t>
            </a:r>
          </a:p>
        </p:txBody>
      </p:sp>
    </p:spTree>
    <p:extLst>
      <p:ext uri="{BB962C8B-B14F-4D97-AF65-F5344CB8AC3E}">
        <p14:creationId xmlns:p14="http://schemas.microsoft.com/office/powerpoint/2010/main" val="23456781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B6755D2-1969-4F71-95E6-708A4F6453AA}" type="slidenum">
              <a:rPr lang="zh-CN" altLang="en-US"/>
              <a:pPr/>
              <a:t>5</a:t>
            </a:fld>
            <a:endParaRPr lang="en-US" altLang="zh-CN"/>
          </a:p>
        </p:txBody>
      </p:sp>
      <p:sp>
        <p:nvSpPr>
          <p:cNvPr id="32771" name="Rectangle 3"/>
          <p:cNvSpPr>
            <a:spLocks noGrp="1" noChangeArrowheads="1"/>
          </p:cNvSpPr>
          <p:nvPr>
            <p:ph type="body" sz="half" idx="1"/>
          </p:nvPr>
        </p:nvSpPr>
        <p:spPr>
          <a:xfrm>
            <a:off x="596727" y="736005"/>
            <a:ext cx="11894344" cy="5328592"/>
          </a:xfrm>
        </p:spPr>
        <p:txBody>
          <a:bodyPr>
            <a:normAutofit/>
          </a:bodyPr>
          <a:lstStyle/>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1） 行间距编码</a:t>
            </a:r>
          </a:p>
          <a:p>
            <a:pPr marL="765353" indent="-765353">
              <a:buNone/>
            </a:pPr>
            <a:r>
              <a:rPr lang="zh-CN" altLang="en-US" sz="3000" b="1" dirty="0">
                <a:latin typeface="华文细黑" pitchFamily="2" charset="-122"/>
                <a:ea typeface="华文细黑" pitchFamily="2" charset="-122"/>
              </a:rPr>
              <a:t>        在文本的每一页中，每间隔一行轮流地嵌入秘密信息，</a:t>
            </a:r>
            <a:r>
              <a:rPr lang="zh-CN" altLang="en-US" sz="3000" b="1" dirty="0" smtClean="0">
                <a:latin typeface="华文细黑" pitchFamily="2" charset="-122"/>
                <a:ea typeface="华文细黑" pitchFamily="2" charset="-122"/>
              </a:rPr>
              <a:t>但嵌入</a:t>
            </a:r>
            <a:r>
              <a:rPr lang="zh-CN" altLang="en-US" sz="3000" b="1" dirty="0">
                <a:latin typeface="华文细黑" pitchFamily="2" charset="-122"/>
                <a:ea typeface="华文细黑" pitchFamily="2" charset="-122"/>
              </a:rPr>
              <a:t>信息的行的</a:t>
            </a:r>
            <a:r>
              <a:rPr lang="zh-CN" altLang="en-US" sz="3000" b="1" dirty="0" smtClean="0">
                <a:latin typeface="华文细黑" pitchFamily="2" charset="-122"/>
                <a:ea typeface="华文细黑" pitchFamily="2" charset="-122"/>
              </a:rPr>
              <a:t>相邻上下</a:t>
            </a:r>
            <a:r>
              <a:rPr lang="zh-CN" altLang="en-US" sz="3000" b="1" dirty="0">
                <a:latin typeface="华文细黑" pitchFamily="2" charset="-122"/>
                <a:ea typeface="华文细黑" pitchFamily="2" charset="-122"/>
              </a:rPr>
              <a:t>两行位置不动。该编码技术具有很强</a:t>
            </a:r>
            <a:r>
              <a:rPr lang="zh-CN" altLang="en-US" sz="3000" b="1" dirty="0" smtClean="0">
                <a:latin typeface="华文细黑" pitchFamily="2" charset="-122"/>
                <a:ea typeface="华文细黑" pitchFamily="2" charset="-122"/>
              </a:rPr>
              <a:t>的稳健性</a:t>
            </a:r>
            <a:r>
              <a:rPr lang="zh-CN" altLang="en-US" sz="3000" b="1" dirty="0">
                <a:latin typeface="华文细黑" pitchFamily="2" charset="-122"/>
                <a:ea typeface="华文细黑" pitchFamily="2" charset="-122"/>
              </a:rPr>
              <a:t>，即使经过多次拷贝，或者页面按某个伸缩因子进行</a:t>
            </a:r>
            <a:r>
              <a:rPr lang="zh-CN" altLang="en-US" sz="3000" b="1" dirty="0" smtClean="0">
                <a:latin typeface="华文细黑" pitchFamily="2" charset="-122"/>
                <a:ea typeface="华文细黑" pitchFamily="2" charset="-122"/>
              </a:rPr>
              <a:t>多次</a:t>
            </a:r>
            <a:r>
              <a:rPr lang="zh-CN" altLang="en-US" sz="3000" b="1" dirty="0">
                <a:latin typeface="华文细黑" pitchFamily="2" charset="-122"/>
                <a:ea typeface="华文细黑" pitchFamily="2" charset="-122"/>
              </a:rPr>
              <a:t>缩放，嵌入的秘密信息也可检测出来。</a:t>
            </a:r>
          </a:p>
          <a:p>
            <a:pPr marL="765353" indent="-765353">
              <a:buNone/>
            </a:pPr>
            <a:r>
              <a:rPr lang="zh-CN" altLang="en-US" sz="3000" b="1" dirty="0">
                <a:latin typeface="华文细黑" pitchFamily="2" charset="-122"/>
                <a:ea typeface="华文细黑" pitchFamily="2" charset="-122"/>
              </a:rPr>
              <a:t>      2） 字间距编码</a:t>
            </a:r>
          </a:p>
          <a:p>
            <a:pPr marL="765353" indent="-765353">
              <a:buNone/>
            </a:pPr>
            <a:r>
              <a:rPr lang="zh-CN" altLang="en-US" sz="3000" b="1" dirty="0">
                <a:latin typeface="华文细黑" pitchFamily="2" charset="-122"/>
                <a:ea typeface="华文细黑" pitchFamily="2" charset="-122"/>
              </a:rPr>
              <a:t>       通过将文本某一行中的一个单词进行水平移位来嵌入</a:t>
            </a:r>
            <a:r>
              <a:rPr lang="zh-CN" altLang="en-US" sz="3000" b="1" dirty="0" smtClean="0">
                <a:latin typeface="华文细黑" pitchFamily="2" charset="-122"/>
                <a:ea typeface="华文细黑" pitchFamily="2" charset="-122"/>
              </a:rPr>
              <a:t>秘密信息</a:t>
            </a:r>
            <a:r>
              <a:rPr lang="zh-CN" altLang="en-US" sz="3000" b="1" dirty="0">
                <a:latin typeface="华文细黑" pitchFamily="2" charset="-122"/>
                <a:ea typeface="华文细黑" pitchFamily="2" charset="-122"/>
              </a:rPr>
              <a:t>。此方法与行间距码隐藏信息的原理大致相当，能够</a:t>
            </a:r>
            <a:r>
              <a:rPr lang="zh-CN" altLang="en-US" sz="3000" b="1" dirty="0" smtClean="0">
                <a:latin typeface="华文细黑" pitchFamily="2" charset="-122"/>
                <a:ea typeface="华文细黑" pitchFamily="2" charset="-122"/>
              </a:rPr>
              <a:t>隐藏更多</a:t>
            </a:r>
            <a:r>
              <a:rPr lang="zh-CN" altLang="en-US" sz="3000" b="1" dirty="0">
                <a:latin typeface="华文细黑" pitchFamily="2" charset="-122"/>
                <a:ea typeface="华文细黑" pitchFamily="2" charset="-122"/>
              </a:rPr>
              <a:t>比特，但抗攻击能力不及后者。</a:t>
            </a:r>
          </a:p>
        </p:txBody>
      </p:sp>
    </p:spTree>
    <p:extLst>
      <p:ext uri="{BB962C8B-B14F-4D97-AF65-F5344CB8AC3E}">
        <p14:creationId xmlns:p14="http://schemas.microsoft.com/office/powerpoint/2010/main" val="24060357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0FDA2B3-BBD4-435B-A374-FFFD782C5AF9}" type="slidenum">
              <a:rPr lang="zh-CN" altLang="en-US"/>
              <a:pPr/>
              <a:t>6</a:t>
            </a:fld>
            <a:endParaRPr lang="en-US" altLang="zh-CN"/>
          </a:p>
        </p:txBody>
      </p:sp>
      <p:sp>
        <p:nvSpPr>
          <p:cNvPr id="33795" name="Rectangle 3"/>
          <p:cNvSpPr>
            <a:spLocks noGrp="1" noChangeArrowheads="1"/>
          </p:cNvSpPr>
          <p:nvPr>
            <p:ph type="body" sz="half" idx="1"/>
          </p:nvPr>
        </p:nvSpPr>
        <p:spPr>
          <a:xfrm>
            <a:off x="740743" y="231949"/>
            <a:ext cx="11488043" cy="6120680"/>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3）特征编码</a:t>
            </a:r>
          </a:p>
          <a:p>
            <a:pPr marL="765353" indent="-765353">
              <a:lnSpc>
                <a:spcPct val="80000"/>
              </a:lnSpc>
              <a:buNone/>
            </a:pPr>
            <a:r>
              <a:rPr lang="zh-CN" altLang="en-US" sz="3000" b="1" dirty="0">
                <a:latin typeface="华文细黑" pitchFamily="2" charset="-122"/>
                <a:ea typeface="华文细黑" pitchFamily="2" charset="-122"/>
              </a:rPr>
              <a:t>        通过改变文档中某个字母的某一特殊特征来嵌入标记</a:t>
            </a:r>
            <a:r>
              <a:rPr lang="zh-CN" altLang="en-US" sz="3000" b="1" dirty="0" smtClean="0">
                <a:latin typeface="华文细黑" pitchFamily="2" charset="-122"/>
                <a:ea typeface="华文细黑" pitchFamily="2" charset="-122"/>
              </a:rPr>
              <a:t>。字体</a:t>
            </a:r>
            <a:r>
              <a:rPr lang="zh-CN" altLang="en-US" sz="3000" b="1" dirty="0">
                <a:latin typeface="华文细黑" pitchFamily="2" charset="-122"/>
                <a:ea typeface="华文细黑" pitchFamily="2" charset="-122"/>
              </a:rPr>
              <a:t>信息隐藏方法可以利用两种相似的字体，修改文本中</a:t>
            </a:r>
            <a:r>
              <a:rPr lang="zh-CN" altLang="en-US" sz="3000" b="1" dirty="0" smtClean="0">
                <a:latin typeface="华文细黑" pitchFamily="2" charset="-122"/>
                <a:ea typeface="华文细黑" pitchFamily="2" charset="-122"/>
              </a:rPr>
              <a:t>一些</a:t>
            </a:r>
            <a:r>
              <a:rPr lang="zh-CN" altLang="en-US" sz="3000" b="1" dirty="0">
                <a:latin typeface="华文细黑" pitchFamily="2" charset="-122"/>
                <a:ea typeface="华文细黑" pitchFamily="2" charset="-122"/>
              </a:rPr>
              <a:t>文字的字体信息来隐藏秘密消息，这些字体被修改后</a:t>
            </a:r>
            <a:r>
              <a:rPr lang="zh-CN" altLang="en-US" sz="3000" b="1" dirty="0" smtClean="0">
                <a:latin typeface="华文细黑" pitchFamily="2" charset="-122"/>
                <a:ea typeface="华文细黑" pitchFamily="2" charset="-122"/>
              </a:rPr>
              <a:t>很难被</a:t>
            </a:r>
            <a:r>
              <a:rPr lang="zh-CN" altLang="en-US" sz="3000" b="1" dirty="0">
                <a:latin typeface="华文细黑" pitchFamily="2" charset="-122"/>
                <a:ea typeface="华文细黑" pitchFamily="2" charset="-122"/>
              </a:rPr>
              <a:t>察觉。</a:t>
            </a:r>
          </a:p>
          <a:p>
            <a:pPr marL="765353" indent="-765353">
              <a:lnSpc>
                <a:spcPct val="80000"/>
              </a:lnSpc>
              <a:buNone/>
            </a:pPr>
            <a:r>
              <a:rPr lang="zh-CN" altLang="en-US" sz="3000" b="1" dirty="0">
                <a:latin typeface="华文细黑" pitchFamily="2" charset="-122"/>
                <a:ea typeface="华文细黑" pitchFamily="2" charset="-122"/>
              </a:rPr>
              <a:t>        格式化文本本身具有丰富的字符特征</a:t>
            </a:r>
            <a:r>
              <a:rPr lang="zh-CN" altLang="en-US" sz="3000" b="1" dirty="0" smtClean="0">
                <a:latin typeface="华文细黑" pitchFamily="2" charset="-122"/>
                <a:ea typeface="华文细黑" pitchFamily="2" charset="-122"/>
              </a:rPr>
              <a:t>，可以</a:t>
            </a:r>
            <a:r>
              <a:rPr lang="zh-CN" altLang="en-US" sz="3000" b="1" dirty="0">
                <a:latin typeface="华文细黑" pitchFamily="2" charset="-122"/>
                <a:ea typeface="华文细黑" pitchFamily="2" charset="-122"/>
              </a:rPr>
              <a:t>利用</a:t>
            </a:r>
            <a:r>
              <a:rPr lang="zh-CN" altLang="en-US" sz="3000" b="1" dirty="0" smtClean="0">
                <a:latin typeface="华文细黑" pitchFamily="2" charset="-122"/>
                <a:ea typeface="华文细黑" pitchFamily="2" charset="-122"/>
              </a:rPr>
              <a:t>字符的颜色、字符尺寸、是否加</a:t>
            </a:r>
            <a:r>
              <a:rPr lang="zh-CN" altLang="en-US" sz="3000" b="1" dirty="0">
                <a:latin typeface="华文细黑" pitchFamily="2" charset="-122"/>
                <a:ea typeface="华文细黑" pitchFamily="2" charset="-122"/>
              </a:rPr>
              <a:t>粗、倾斜、下划线、边框、底纹等特征来隐藏信息。 </a:t>
            </a:r>
            <a:endParaRPr lang="en-US" altLang="zh-CN" sz="3000" b="1" dirty="0" smtClean="0">
              <a:latin typeface="华文细黑" pitchFamily="2" charset="-122"/>
              <a:ea typeface="华文细黑" pitchFamily="2" charset="-122"/>
            </a:endParaRPr>
          </a:p>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a:latin typeface="华文细黑" pitchFamily="2" charset="-122"/>
                <a:ea typeface="华文细黑" pitchFamily="2" charset="-122"/>
              </a:rPr>
              <a:t>4）行尾附加空格编码</a:t>
            </a:r>
          </a:p>
          <a:p>
            <a:pPr marL="765353" indent="-765353">
              <a:lnSpc>
                <a:spcPct val="80000"/>
              </a:lnSpc>
              <a:buNone/>
            </a:pPr>
            <a:r>
              <a:rPr lang="zh-CN" altLang="en-US" sz="3000" b="1" dirty="0">
                <a:latin typeface="华文细黑" pitchFamily="2" charset="-122"/>
                <a:ea typeface="华文细黑" pitchFamily="2" charset="-122"/>
              </a:rPr>
              <a:t>        行尾附加空格编码方法是在每一行的行尾插入空格。这种方法的优点在于几乎对所有的文本格式均可进行隐藏信息的加载，而且不易觉察。其缺点是：通常使用的服务器端软件会提前自动删除文本中的一些多余空格；在对这样的文件进行复制时不会保留所加入的隐藏信息数据。</a:t>
            </a:r>
          </a:p>
        </p:txBody>
      </p:sp>
    </p:spTree>
    <p:extLst>
      <p:ext uri="{BB962C8B-B14F-4D97-AF65-F5344CB8AC3E}">
        <p14:creationId xmlns:p14="http://schemas.microsoft.com/office/powerpoint/2010/main" val="40098407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C134B185-CC69-4409-B11B-1542E4A3B4CD}" type="slidenum">
              <a:rPr lang="zh-CN" altLang="en-US"/>
              <a:pPr/>
              <a:t>7</a:t>
            </a:fld>
            <a:endParaRPr lang="en-US" altLang="zh-CN"/>
          </a:p>
        </p:txBody>
      </p:sp>
      <p:sp>
        <p:nvSpPr>
          <p:cNvPr id="35843" name="Rectangle 3"/>
          <p:cNvSpPr>
            <a:spLocks noGrp="1" noChangeArrowheads="1"/>
          </p:cNvSpPr>
          <p:nvPr>
            <p:ph type="body" sz="half" idx="1"/>
          </p:nvPr>
        </p:nvSpPr>
        <p:spPr>
          <a:xfrm>
            <a:off x="759023" y="1096046"/>
            <a:ext cx="11894344" cy="5823526"/>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2、基于语义的文本隐藏方法</a:t>
            </a:r>
          </a:p>
          <a:p>
            <a:pPr marL="765353" indent="-765353">
              <a:lnSpc>
                <a:spcPct val="80000"/>
              </a:lnSpc>
              <a:buNone/>
            </a:pPr>
            <a:r>
              <a:rPr lang="zh-CN" altLang="en-US" sz="3000" b="1" dirty="0">
                <a:latin typeface="华文细黑" pitchFamily="2" charset="-122"/>
                <a:ea typeface="华文细黑" pitchFamily="2" charset="-122"/>
              </a:rPr>
              <a:t>        该方法的基本原理是在将一段正常的语言文字修改为另</a:t>
            </a:r>
            <a:r>
              <a:rPr lang="zh-CN" altLang="en-US" sz="3000" b="1" dirty="0" smtClean="0">
                <a:latin typeface="华文细黑" pitchFamily="2" charset="-122"/>
                <a:ea typeface="华文细黑" pitchFamily="2" charset="-122"/>
              </a:rPr>
              <a:t>一段</a:t>
            </a:r>
            <a:r>
              <a:rPr lang="zh-CN" altLang="en-US" sz="3000" b="1" dirty="0">
                <a:latin typeface="华文细黑" pitchFamily="2" charset="-122"/>
                <a:ea typeface="华文细黑" pitchFamily="2" charset="-122"/>
              </a:rPr>
              <a:t>正常的语言文字的过程中将秘密信息隐藏进去。为了防止</a:t>
            </a:r>
            <a:r>
              <a:rPr lang="zh-CN" altLang="en-US" sz="3000" b="1" dirty="0" smtClean="0">
                <a:latin typeface="华文细黑" pitchFamily="2" charset="-122"/>
                <a:ea typeface="华文细黑" pitchFamily="2" charset="-122"/>
              </a:rPr>
              <a:t>攻击</a:t>
            </a:r>
            <a:r>
              <a:rPr lang="zh-CN" altLang="en-US" sz="3000" b="1" dirty="0">
                <a:latin typeface="华文细黑" pitchFamily="2" charset="-122"/>
                <a:ea typeface="华文细黑" pitchFamily="2" charset="-122"/>
              </a:rPr>
              <a:t>者发现，算法在修改原文字的过程中使用了同义词替换</a:t>
            </a:r>
            <a:r>
              <a:rPr lang="zh-CN" altLang="en-US" sz="3000" b="1" dirty="0" smtClean="0">
                <a:latin typeface="华文细黑" pitchFamily="2" charset="-122"/>
                <a:ea typeface="华文细黑" pitchFamily="2" charset="-122"/>
              </a:rPr>
              <a:t>功能</a:t>
            </a:r>
            <a:r>
              <a:rPr lang="zh-CN" altLang="en-US" sz="3000" b="1" dirty="0">
                <a:latin typeface="华文细黑" pitchFamily="2" charset="-122"/>
                <a:ea typeface="华文细黑" pitchFamily="2" charset="-122"/>
              </a:rPr>
              <a:t>，并在句型的选择、标点的处理、语序重排和错误更正等</a:t>
            </a:r>
            <a:r>
              <a:rPr lang="zh-CN" altLang="en-US" sz="3000" b="1" dirty="0" smtClean="0">
                <a:latin typeface="华文细黑" pitchFamily="2" charset="-122"/>
                <a:ea typeface="华文细黑" pitchFamily="2" charset="-122"/>
              </a:rPr>
              <a:t>方面</a:t>
            </a:r>
            <a:r>
              <a:rPr lang="zh-CN" altLang="en-US" sz="3000" b="1" dirty="0">
                <a:latin typeface="华文细黑" pitchFamily="2" charset="-122"/>
                <a:ea typeface="华文细黑" pitchFamily="2" charset="-122"/>
              </a:rPr>
              <a:t>做了许多工作，使得含有隐藏信息的语言文字具有伪</a:t>
            </a:r>
            <a:r>
              <a:rPr lang="zh-CN" altLang="en-US" sz="3000" b="1" dirty="0" smtClean="0">
                <a:latin typeface="华文细黑" pitchFamily="2" charset="-122"/>
                <a:ea typeface="华文细黑" pitchFamily="2" charset="-122"/>
              </a:rPr>
              <a:t>自然语言</a:t>
            </a:r>
            <a:r>
              <a:rPr lang="zh-CN" altLang="en-US" sz="3000" b="1" dirty="0">
                <a:latin typeface="华文细黑" pitchFamily="2" charset="-122"/>
                <a:ea typeface="华文细黑" pitchFamily="2" charset="-122"/>
              </a:rPr>
              <a:t>的特征。</a:t>
            </a:r>
          </a:p>
          <a:p>
            <a:pPr marL="765353" indent="-765353">
              <a:lnSpc>
                <a:spcPct val="80000"/>
              </a:lnSpc>
              <a:buNone/>
            </a:pPr>
            <a:r>
              <a:rPr lang="zh-CN" altLang="en-US" sz="3000" b="1" dirty="0">
                <a:latin typeface="华文细黑" pitchFamily="2" charset="-122"/>
                <a:ea typeface="华文细黑" pitchFamily="2" charset="-122"/>
              </a:rPr>
              <a:t>        基于语义的文本信息隐藏算法主要包括</a:t>
            </a:r>
            <a:r>
              <a:rPr lang="zh-CN" altLang="en-US" sz="3000" b="1" dirty="0">
                <a:solidFill>
                  <a:srgbClr val="FF0000"/>
                </a:solidFill>
                <a:latin typeface="华文细黑" pitchFamily="2" charset="-122"/>
                <a:ea typeface="华文细黑" pitchFamily="2" charset="-122"/>
              </a:rPr>
              <a:t>同义词替换方法</a:t>
            </a:r>
            <a:r>
              <a:rPr lang="zh-CN" altLang="en-US" sz="3000" b="1" dirty="0" smtClean="0">
                <a:solidFill>
                  <a:srgbClr val="FF0000"/>
                </a:solidFill>
                <a:latin typeface="华文细黑" pitchFamily="2" charset="-122"/>
                <a:ea typeface="华文细黑" pitchFamily="2" charset="-122"/>
              </a:rPr>
              <a:t>、等价</a:t>
            </a:r>
            <a:r>
              <a:rPr lang="zh-CN" altLang="en-US" sz="3000" b="1" dirty="0">
                <a:solidFill>
                  <a:srgbClr val="FF0000"/>
                </a:solidFill>
                <a:latin typeface="华文细黑" pitchFamily="2" charset="-122"/>
                <a:ea typeface="华文细黑" pitchFamily="2" charset="-122"/>
              </a:rPr>
              <a:t>信息替换法</a:t>
            </a:r>
            <a:r>
              <a:rPr lang="zh-CN" altLang="en-US" sz="3000" b="1" dirty="0">
                <a:latin typeface="华文细黑" pitchFamily="2" charset="-122"/>
                <a:ea typeface="华文细黑" pitchFamily="2" charset="-122"/>
              </a:rPr>
              <a:t>。</a:t>
            </a:r>
            <a:endParaRPr lang="zh-CN" altLang="en-US" b="1" dirty="0">
              <a:latin typeface="华文细黑" pitchFamily="2" charset="-122"/>
              <a:ea typeface="华文细黑" pitchFamily="2" charset="-122"/>
            </a:endParaRPr>
          </a:p>
        </p:txBody>
      </p:sp>
    </p:spTree>
    <p:extLst>
      <p:ext uri="{BB962C8B-B14F-4D97-AF65-F5344CB8AC3E}">
        <p14:creationId xmlns:p14="http://schemas.microsoft.com/office/powerpoint/2010/main" val="30646568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1BAFFC6-24F3-4C30-B609-A48805974113}" type="slidenum">
              <a:rPr lang="zh-CN" altLang="en-US"/>
              <a:pPr/>
              <a:t>8</a:t>
            </a:fld>
            <a:endParaRPr lang="en-US" altLang="zh-CN"/>
          </a:p>
        </p:txBody>
      </p:sp>
      <p:sp>
        <p:nvSpPr>
          <p:cNvPr id="36867" name="Rectangle 3"/>
          <p:cNvSpPr>
            <a:spLocks noGrp="1" noChangeArrowheads="1"/>
          </p:cNvSpPr>
          <p:nvPr>
            <p:ph type="body" sz="half" idx="1"/>
          </p:nvPr>
        </p:nvSpPr>
        <p:spPr>
          <a:xfrm>
            <a:off x="740743" y="519981"/>
            <a:ext cx="11894344" cy="5616624"/>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1）同义词替换方法</a:t>
            </a:r>
          </a:p>
          <a:p>
            <a:pPr marL="765353" indent="-765353">
              <a:lnSpc>
                <a:spcPct val="80000"/>
              </a:lnSpc>
              <a:buNone/>
            </a:pPr>
            <a:r>
              <a:rPr lang="zh-CN" altLang="en-US" sz="3000" b="1" dirty="0">
                <a:latin typeface="华文细黑" pitchFamily="2" charset="-122"/>
                <a:ea typeface="华文细黑" pitchFamily="2" charset="-122"/>
              </a:rPr>
              <a:t>        通过对文本中的文件结构及句法特定的分析，挑出一些</a:t>
            </a:r>
            <a:r>
              <a:rPr lang="zh-CN" altLang="en-US" sz="3000" b="1" dirty="0" smtClean="0">
                <a:latin typeface="华文细黑" pitchFamily="2" charset="-122"/>
                <a:ea typeface="华文细黑" pitchFamily="2" charset="-122"/>
              </a:rPr>
              <a:t>词语</a:t>
            </a:r>
            <a:r>
              <a:rPr lang="zh-CN" altLang="en-US" sz="3000" b="1" dirty="0">
                <a:latin typeface="华文细黑" pitchFamily="2" charset="-122"/>
                <a:ea typeface="华文细黑" pitchFamily="2" charset="-122"/>
              </a:rPr>
              <a:t>，用与其意义十分相近的词语进行替换，从而实现秘密</a:t>
            </a:r>
            <a:r>
              <a:rPr lang="zh-CN" altLang="en-US" sz="3000" b="1" dirty="0" smtClean="0">
                <a:latin typeface="华文细黑" pitchFamily="2" charset="-122"/>
                <a:ea typeface="华文细黑" pitchFamily="2" charset="-122"/>
              </a:rPr>
              <a:t>消息的</a:t>
            </a:r>
            <a:r>
              <a:rPr lang="zh-CN" altLang="en-US" sz="3000" b="1" dirty="0">
                <a:latin typeface="华文细黑" pitchFamily="2" charset="-122"/>
                <a:ea typeface="华文细黑" pitchFamily="2" charset="-122"/>
              </a:rPr>
              <a:t>隐藏。</a:t>
            </a:r>
          </a:p>
          <a:p>
            <a:pPr marL="765353" indent="-765353">
              <a:lnSpc>
                <a:spcPct val="80000"/>
              </a:lnSpc>
              <a:buNone/>
            </a:pPr>
            <a:r>
              <a:rPr lang="zh-CN" altLang="en-US" sz="3000" b="1" dirty="0">
                <a:latin typeface="华文细黑" pitchFamily="2" charset="-122"/>
                <a:ea typeface="华文细黑" pitchFamily="2" charset="-122"/>
              </a:rPr>
              <a:t>       一对同义词，分别表示“</a:t>
            </a:r>
            <a:r>
              <a:rPr lang="en-US" altLang="zh-CN" sz="3000" b="1" dirty="0">
                <a:latin typeface="华文细黑" pitchFamily="2" charset="-122"/>
                <a:ea typeface="华文细黑" pitchFamily="2" charset="-122"/>
              </a:rPr>
              <a:t>0”</a:t>
            </a:r>
            <a:r>
              <a:rPr lang="zh-CN" altLang="en-US" sz="3000" b="1" dirty="0">
                <a:latin typeface="华文细黑" pitchFamily="2" charset="-122"/>
                <a:ea typeface="华文细黑" pitchFamily="2" charset="-122"/>
              </a:rPr>
              <a:t>和“1”。通信双方必须</a:t>
            </a:r>
            <a:r>
              <a:rPr lang="zh-CN" altLang="en-US" sz="3000" b="1" dirty="0" smtClean="0">
                <a:latin typeface="华文细黑" pitchFamily="2" charset="-122"/>
                <a:ea typeface="华文细黑" pitchFamily="2" charset="-122"/>
              </a:rPr>
              <a:t>同时拥有</a:t>
            </a:r>
            <a:r>
              <a:rPr lang="zh-CN" altLang="en-US" sz="3000" b="1" dirty="0">
                <a:solidFill>
                  <a:srgbClr val="FF0000"/>
                </a:solidFill>
                <a:latin typeface="华文细黑" pitchFamily="2" charset="-122"/>
                <a:ea typeface="华文细黑" pitchFamily="2" charset="-122"/>
              </a:rPr>
              <a:t>同义词表</a:t>
            </a:r>
            <a:r>
              <a:rPr lang="zh-CN" altLang="en-US" sz="3000" b="1" dirty="0">
                <a:latin typeface="华文细黑" pitchFamily="2" charset="-122"/>
                <a:ea typeface="华文细黑" pitchFamily="2" charset="-122"/>
              </a:rPr>
              <a:t>，隐藏信息的容量与同义词表的大小有关。该</a:t>
            </a:r>
            <a:r>
              <a:rPr lang="zh-CN" altLang="en-US" sz="3000" b="1" dirty="0" smtClean="0">
                <a:latin typeface="华文细黑" pitchFamily="2" charset="-122"/>
                <a:ea typeface="华文细黑" pitchFamily="2" charset="-122"/>
              </a:rPr>
              <a:t>算法</a:t>
            </a:r>
            <a:r>
              <a:rPr lang="zh-CN" altLang="en-US" sz="3000" b="1" dirty="0">
                <a:latin typeface="华文细黑" pitchFamily="2" charset="-122"/>
                <a:ea typeface="华文细黑" pitchFamily="2" charset="-122"/>
              </a:rPr>
              <a:t>可用于英文或汉语的纯文本中</a:t>
            </a:r>
            <a:r>
              <a:rPr lang="zh-CN" altLang="en-US" sz="3000" b="1" dirty="0" smtClean="0">
                <a:latin typeface="华文细黑" pitchFamily="2" charset="-122"/>
                <a:ea typeface="华文细黑" pitchFamily="2" charset="-122"/>
              </a:rPr>
              <a:t>。</a:t>
            </a:r>
            <a:endParaRPr lang="en-US" altLang="zh-CN" sz="3000" b="1" dirty="0" smtClean="0">
              <a:latin typeface="华文细黑" pitchFamily="2" charset="-122"/>
              <a:ea typeface="华文细黑" pitchFamily="2" charset="-122"/>
            </a:endParaRPr>
          </a:p>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a:latin typeface="华文细黑" pitchFamily="2" charset="-122"/>
                <a:ea typeface="华文细黑" pitchFamily="2" charset="-122"/>
              </a:rPr>
              <a:t>2）等价信息替换法</a:t>
            </a:r>
          </a:p>
          <a:p>
            <a:pPr marL="765353" indent="-765353">
              <a:lnSpc>
                <a:spcPct val="80000"/>
              </a:lnSpc>
              <a:buNone/>
            </a:pPr>
            <a:r>
              <a:rPr lang="zh-CN" altLang="en-US" sz="3000" b="1" dirty="0">
                <a:latin typeface="华文细黑" pitchFamily="2" charset="-122"/>
                <a:ea typeface="华文细黑" pitchFamily="2" charset="-122"/>
              </a:rPr>
              <a:t>        该方法跟同义词替换相似，是用其它</a:t>
            </a:r>
            <a:r>
              <a:rPr lang="zh-CN" altLang="en-US" sz="3000" b="1" dirty="0">
                <a:solidFill>
                  <a:srgbClr val="FF0000"/>
                </a:solidFill>
                <a:latin typeface="华文细黑" pitchFamily="2" charset="-122"/>
                <a:ea typeface="华文细黑" pitchFamily="2" charset="-122"/>
              </a:rPr>
              <a:t>同等属性、具有</a:t>
            </a:r>
            <a:r>
              <a:rPr lang="zh-CN" altLang="en-US" sz="3000" b="1" dirty="0" smtClean="0">
                <a:solidFill>
                  <a:srgbClr val="FF0000"/>
                </a:solidFill>
                <a:latin typeface="华文细黑" pitchFamily="2" charset="-122"/>
                <a:ea typeface="华文细黑" pitchFamily="2" charset="-122"/>
              </a:rPr>
              <a:t>等价信息量</a:t>
            </a:r>
            <a:r>
              <a:rPr lang="zh-CN" altLang="en-US" sz="3000" b="1" dirty="0">
                <a:solidFill>
                  <a:srgbClr val="FF0000"/>
                </a:solidFill>
                <a:latin typeface="华文细黑" pitchFamily="2" charset="-122"/>
                <a:ea typeface="华文细黑" pitchFamily="2" charset="-122"/>
              </a:rPr>
              <a:t>的词汇</a:t>
            </a:r>
            <a:r>
              <a:rPr lang="zh-CN" altLang="en-US" sz="3000" b="1" dirty="0">
                <a:latin typeface="华文细黑" pitchFamily="2" charset="-122"/>
                <a:ea typeface="华文细黑" pitchFamily="2" charset="-122"/>
              </a:rPr>
              <a:t>来替换文本中的词汇。</a:t>
            </a:r>
          </a:p>
          <a:p>
            <a:pPr marL="765353" indent="-765353">
              <a:lnSpc>
                <a:spcPct val="80000"/>
              </a:lnSpc>
              <a:buNone/>
            </a:pPr>
            <a:r>
              <a:rPr lang="zh-CN" altLang="en-US" sz="3000" b="1" dirty="0">
                <a:latin typeface="华文细黑" pitchFamily="2" charset="-122"/>
                <a:ea typeface="华文细黑" pitchFamily="2" charset="-122"/>
              </a:rPr>
              <a:t>        与同义词替换中的同义词库类似，等价信息替换中的</a:t>
            </a:r>
            <a:r>
              <a:rPr lang="zh-CN" altLang="en-US" sz="3000" b="1" dirty="0" smtClean="0">
                <a:latin typeface="华文细黑" pitchFamily="2" charset="-122"/>
                <a:ea typeface="华文细黑" pitchFamily="2" charset="-122"/>
              </a:rPr>
              <a:t>等价信息</a:t>
            </a:r>
            <a:r>
              <a:rPr lang="zh-CN" altLang="en-US" sz="3000" b="1" dirty="0">
                <a:latin typeface="华文细黑" pitchFamily="2" charset="-122"/>
                <a:ea typeface="华文细黑" pitchFamily="2" charset="-122"/>
              </a:rPr>
              <a:t>主要来源于一个预先建立的事实数据库，库中的信息</a:t>
            </a:r>
            <a:r>
              <a:rPr lang="zh-CN" altLang="en-US" sz="3000" b="1" dirty="0" smtClean="0">
                <a:latin typeface="华文细黑" pitchFamily="2" charset="-122"/>
                <a:ea typeface="华文细黑" pitchFamily="2" charset="-122"/>
              </a:rPr>
              <a:t>事先经过</a:t>
            </a:r>
            <a:r>
              <a:rPr lang="zh-CN" altLang="en-US" sz="3000" b="1" dirty="0">
                <a:latin typeface="华文细黑" pitchFamily="2" charset="-122"/>
                <a:ea typeface="华文细黑" pitchFamily="2" charset="-122"/>
              </a:rPr>
              <a:t>编码，隐藏时，根据秘密信息来选择相应的词汇做替换。</a:t>
            </a:r>
          </a:p>
        </p:txBody>
      </p:sp>
    </p:spTree>
    <p:extLst>
      <p:ext uri="{BB962C8B-B14F-4D97-AF65-F5344CB8AC3E}">
        <p14:creationId xmlns:p14="http://schemas.microsoft.com/office/powerpoint/2010/main" val="27637486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A515A41-410C-4E97-947D-6B0405344AC1}" type="slidenum">
              <a:rPr lang="zh-CN" altLang="en-US"/>
              <a:pPr/>
              <a:t>9</a:t>
            </a:fld>
            <a:endParaRPr lang="en-US" altLang="zh-CN"/>
          </a:p>
        </p:txBody>
      </p:sp>
      <p:sp>
        <p:nvSpPr>
          <p:cNvPr id="38915" name="Rectangle 3"/>
          <p:cNvSpPr>
            <a:spLocks noGrp="1" noChangeArrowheads="1"/>
          </p:cNvSpPr>
          <p:nvPr>
            <p:ph type="body" sz="half" idx="1"/>
          </p:nvPr>
        </p:nvSpPr>
        <p:spPr>
          <a:xfrm>
            <a:off x="596727" y="375965"/>
            <a:ext cx="11894344" cy="4821767"/>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3、基于语法的文本隐写技术       </a:t>
            </a:r>
          </a:p>
          <a:p>
            <a:pPr marL="765353" indent="-765353">
              <a:lnSpc>
                <a:spcPct val="80000"/>
              </a:lnSpc>
              <a:buNone/>
            </a:pPr>
            <a:r>
              <a:rPr lang="zh-CN" altLang="en-US" sz="3000" b="1" dirty="0">
                <a:latin typeface="华文细黑" pitchFamily="2" charset="-122"/>
                <a:ea typeface="华文细黑" pitchFamily="2" charset="-122"/>
              </a:rPr>
              <a:t>        通过改变措辞和句子结构而不显著改变句子意思和语气</a:t>
            </a:r>
            <a:r>
              <a:rPr lang="zh-CN" altLang="en-US" sz="3000" b="1" dirty="0" smtClean="0">
                <a:latin typeface="华文细黑" pitchFamily="2" charset="-122"/>
                <a:ea typeface="华文细黑" pitchFamily="2" charset="-122"/>
              </a:rPr>
              <a:t>来达到</a:t>
            </a:r>
            <a:r>
              <a:rPr lang="zh-CN" altLang="en-US" sz="3000" b="1" dirty="0">
                <a:latin typeface="华文细黑" pitchFamily="2" charset="-122"/>
                <a:ea typeface="华文细黑" pitchFamily="2" charset="-122"/>
              </a:rPr>
              <a:t>隐藏目的。这类方法包括修改含混标点、句子分拆和</a:t>
            </a:r>
            <a:r>
              <a:rPr lang="zh-CN" altLang="en-US" sz="3000" b="1" dirty="0" smtClean="0">
                <a:latin typeface="华文细黑" pitchFamily="2" charset="-122"/>
                <a:ea typeface="华文细黑" pitchFamily="2" charset="-122"/>
              </a:rPr>
              <a:t>组合</a:t>
            </a:r>
            <a:r>
              <a:rPr lang="zh-CN" altLang="en-US" sz="3000" b="1" dirty="0">
                <a:latin typeface="华文细黑" pitchFamily="2" charset="-122"/>
                <a:ea typeface="华文细黑" pitchFamily="2" charset="-122"/>
              </a:rPr>
              <a:t>、主体语前置、宾语前置、主语后置、移动附加语位置、</a:t>
            </a:r>
            <a:r>
              <a:rPr lang="zh-CN" altLang="en-US" sz="3000" b="1" dirty="0" smtClean="0">
                <a:latin typeface="华文细黑" pitchFamily="2" charset="-122"/>
                <a:ea typeface="华文细黑" pitchFamily="2" charset="-122"/>
              </a:rPr>
              <a:t>加入</a:t>
            </a:r>
            <a:r>
              <a:rPr lang="zh-CN" altLang="en-US" sz="3000" b="1" dirty="0">
                <a:latin typeface="华文细黑" pitchFamily="2" charset="-122"/>
                <a:ea typeface="华文细黑" pitchFamily="2" charset="-122"/>
              </a:rPr>
              <a:t>删除形式主语、代词替换、主动被动语态变换、加入删除</a:t>
            </a:r>
            <a:r>
              <a:rPr lang="zh-CN" altLang="en-US" sz="3000" b="1" dirty="0" smtClean="0">
                <a:latin typeface="华文细黑" pitchFamily="2" charset="-122"/>
                <a:ea typeface="华文细黑" pitchFamily="2" charset="-122"/>
              </a:rPr>
              <a:t>冗余</a:t>
            </a:r>
            <a:r>
              <a:rPr lang="zh-CN" altLang="en-US" sz="3000" b="1" dirty="0">
                <a:latin typeface="华文细黑" pitchFamily="2" charset="-122"/>
                <a:ea typeface="华文细黑" pitchFamily="2" charset="-122"/>
              </a:rPr>
              <a:t>短语等。</a:t>
            </a:r>
          </a:p>
          <a:p>
            <a:pPr marL="765353" indent="-765353">
              <a:lnSpc>
                <a:spcPct val="80000"/>
              </a:lnSpc>
              <a:buNone/>
            </a:pPr>
            <a:r>
              <a:rPr lang="zh-CN" altLang="en-US" sz="3000" b="1" dirty="0">
                <a:latin typeface="华文细黑" pitchFamily="2" charset="-122"/>
                <a:ea typeface="华文细黑" pitchFamily="2" charset="-122"/>
              </a:rPr>
              <a:t>        这类方法的隐蔽性较好，但是受到文本写作风格和内容</a:t>
            </a:r>
            <a:r>
              <a:rPr lang="zh-CN" altLang="en-US" sz="3000" b="1" dirty="0" smtClean="0">
                <a:latin typeface="华文细黑" pitchFamily="2" charset="-122"/>
                <a:ea typeface="华文细黑" pitchFamily="2" charset="-122"/>
              </a:rPr>
              <a:t>的影响</a:t>
            </a:r>
            <a:r>
              <a:rPr lang="zh-CN" altLang="en-US" sz="3000" b="1" dirty="0">
                <a:latin typeface="华文细黑" pitchFamily="2" charset="-122"/>
                <a:ea typeface="华文细黑" pitchFamily="2" charset="-122"/>
              </a:rPr>
              <a:t>，在达到较好自然度的同时隐藏容量受到限制。</a:t>
            </a:r>
          </a:p>
        </p:txBody>
      </p:sp>
    </p:spTree>
    <p:extLst>
      <p:ext uri="{BB962C8B-B14F-4D97-AF65-F5344CB8AC3E}">
        <p14:creationId xmlns:p14="http://schemas.microsoft.com/office/powerpoint/2010/main" val="34884971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3163</Words>
  <Application>Microsoft Office PowerPoint</Application>
  <PresentationFormat>自定义</PresentationFormat>
  <Paragraphs>203</Paragraphs>
  <Slides>35</Slides>
  <Notes>4</Notes>
  <HiddenSlides>0</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1_自定义设计方案</vt:lpstr>
      <vt:lpstr>Globe</vt:lpstr>
      <vt:lpstr>PowerPoint 演示文稿</vt:lpstr>
      <vt:lpstr>PowerPoint 演示文稿</vt:lpstr>
      <vt:lpstr>文本隐写与文本水印技术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2020-05-27T02:41:56Z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